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26"/>
  </p:notesMasterIdLst>
  <p:sldIdLst>
    <p:sldId id="270" r:id="rId2"/>
    <p:sldId id="1380" r:id="rId3"/>
    <p:sldId id="1033" r:id="rId4"/>
    <p:sldId id="1393" r:id="rId5"/>
    <p:sldId id="1400" r:id="rId6"/>
    <p:sldId id="1394" r:id="rId7"/>
    <p:sldId id="1396" r:id="rId8"/>
    <p:sldId id="1392" r:id="rId9"/>
    <p:sldId id="1403" r:id="rId10"/>
    <p:sldId id="1397" r:id="rId11"/>
    <p:sldId id="1407" r:id="rId12"/>
    <p:sldId id="1406" r:id="rId13"/>
    <p:sldId id="1408" r:id="rId14"/>
    <p:sldId id="1409" r:id="rId15"/>
    <p:sldId id="1410" r:id="rId16"/>
    <p:sldId id="1411" r:id="rId17"/>
    <p:sldId id="1399" r:id="rId18"/>
    <p:sldId id="1401" r:id="rId19"/>
    <p:sldId id="1404" r:id="rId20"/>
    <p:sldId id="1398" r:id="rId21"/>
    <p:sldId id="1395" r:id="rId22"/>
    <p:sldId id="1412" r:id="rId23"/>
    <p:sldId id="1402" r:id="rId24"/>
    <p:sldId id="139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B4EA"/>
    <a:srgbClr val="FF0001"/>
    <a:srgbClr val="AAEF54"/>
    <a:srgbClr val="0AB00B"/>
    <a:srgbClr val="9409D5"/>
    <a:srgbClr val="00ADD1"/>
    <a:srgbClr val="87CEF3"/>
    <a:srgbClr val="0010FE"/>
    <a:srgbClr val="FE0000"/>
    <a:srgbClr val="006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00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12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6/11/21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37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63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77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54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19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96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48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55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38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67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56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66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54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1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4847624"/>
            <a:ext cx="6261331" cy="779399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Scott A. Mitchell </a:t>
            </a:r>
            <a:br>
              <a:rPr lang="en-US" dirty="0"/>
            </a:br>
            <a:r>
              <a:rPr lang="en-US" dirty="0"/>
              <a:t>CCR Center for Computing Research </a:t>
            </a:r>
            <a:br>
              <a:rPr lang="en-US" dirty="0"/>
            </a:br>
            <a:r>
              <a:rPr lang="en-US" dirty="0"/>
              <a:t>Sandia National Laboratories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6/11/21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35" y="292142"/>
            <a:ext cx="1834523" cy="70661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36794" y="5627023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00411" y="4515772"/>
            <a:ext cx="4603750" cy="254000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99583"/>
            <a:ext cx="724296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D0FB7A-0984-5F42-9BF9-4F16409CEBE3}" type="datetime1">
              <a:rPr lang="en-US" smtClean="0"/>
              <a:t>6/11/21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960" y="6599583"/>
            <a:ext cx="2512064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6/11/21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6/11/21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6/11/21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6/11/21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M 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>
          <a:xfrm>
            <a:off x="7565573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Subtitle 2"/>
          <p:cNvSpPr txBox="1">
            <a:spLocks/>
          </p:cNvSpPr>
          <p:nvPr userDrawn="1"/>
        </p:nvSpPr>
        <p:spPr>
          <a:xfrm>
            <a:off x="689227" y="5567487"/>
            <a:ext cx="6261331" cy="35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600" kern="1200" cap="none" spc="15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42875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685749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1028624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None/>
              <a:defRPr sz="15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1371498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None/>
              <a:defRPr sz="15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714373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246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120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995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IMR 2019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29" y="388870"/>
            <a:ext cx="2093023" cy="60463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3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934370"/>
            <a:ext cx="9399784" cy="3657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2775"/>
              </a:lnSpc>
              <a:defRPr sz="2700" spc="2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83680"/>
            <a:ext cx="724296" cy="27432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6/11/21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3" y="6583681"/>
            <a:ext cx="2623459" cy="270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789245" y="2915629"/>
            <a:ext cx="2116047" cy="790995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 userDrawn="1"/>
        </p:nvSpPr>
        <p:spPr>
          <a:xfrm>
            <a:off x="2905294" y="2915629"/>
            <a:ext cx="1345972" cy="79099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9"/>
            <a:ext cx="3314307" cy="790995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/>
          <p:cNvSpPr/>
          <p:nvPr userDrawn="1"/>
        </p:nvSpPr>
        <p:spPr>
          <a:xfrm>
            <a:off x="7565573" y="1363919"/>
            <a:ext cx="2623459" cy="142101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36971" y="5905676"/>
            <a:ext cx="596468" cy="12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880652"/>
            <a:ext cx="813631" cy="15375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 userDrawn="1"/>
        </p:nvSpPr>
        <p:spPr>
          <a:xfrm>
            <a:off x="10260701" y="6094148"/>
            <a:ext cx="1866563" cy="52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47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47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47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6833" y="5296922"/>
            <a:ext cx="5939367" cy="270564"/>
          </a:xfrm>
        </p:spPr>
        <p:txBody>
          <a:bodyPr anchor="ctr" anchorCtr="0">
            <a:noAutofit/>
          </a:bodyPr>
          <a:lstStyle>
            <a:lvl1pPr>
              <a:defRPr sz="1200" i="1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79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68368"/>
            <a:ext cx="5099324" cy="45449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6727424"/>
            <a:ext cx="12192000" cy="130576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1623" y="6528028"/>
            <a:ext cx="12181667" cy="220198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"/>
            <a:ext cx="12192000" cy="106770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3" y="126536"/>
            <a:ext cx="12197169" cy="81372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84" y="100672"/>
            <a:ext cx="10106617" cy="88221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73D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" r="70791"/>
          <a:stretch/>
        </p:blipFill>
        <p:spPr>
          <a:xfrm>
            <a:off x="10598893" y="36958"/>
            <a:ext cx="1345996" cy="9928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</p:pic>
      <p:sp>
        <p:nvSpPr>
          <p:cNvPr id="21" name="Content Placeholder 2"/>
          <p:cNvSpPr>
            <a:spLocks noGrp="1"/>
          </p:cNvSpPr>
          <p:nvPr>
            <p:ph idx="13"/>
          </p:nvPr>
        </p:nvSpPr>
        <p:spPr>
          <a:xfrm>
            <a:off x="358184" y="1152740"/>
            <a:ext cx="11586705" cy="5340634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2000" b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lnSpc>
                <a:spcPct val="90000"/>
              </a:lnSpc>
              <a:defRPr sz="18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lnSpc>
                <a:spcPct val="8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lnSpc>
                <a:spcPct val="80000"/>
              </a:lnSpc>
              <a:defRPr sz="14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lnSpc>
                <a:spcPct val="80000"/>
              </a:lnSpc>
              <a:defRPr sz="12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21623" y="6549873"/>
            <a:ext cx="12181667" cy="198353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0088" y="6493406"/>
            <a:ext cx="2844800" cy="36459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73D4"/>
                </a:solidFill>
              </a:defRPr>
            </a:lvl1pPr>
          </a:lstStyle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7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6/11/21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57"/>
          <a:stretch/>
        </p:blipFill>
        <p:spPr>
          <a:xfrm>
            <a:off x="1158948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75" r:id="rId3"/>
    <p:sldLayoutId id="2147483686" r:id="rId4"/>
    <p:sldLayoutId id="2147483676" r:id="rId5"/>
    <p:sldLayoutId id="2147483677" r:id="rId6"/>
    <p:sldLayoutId id="2147483687" r:id="rId7"/>
    <p:sldLayoutId id="214748368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0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emf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42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5" Type="http://schemas.openxmlformats.org/officeDocument/2006/relationships/image" Target="../media/image45.emf"/><Relationship Id="rId10" Type="http://schemas.openxmlformats.org/officeDocument/2006/relationships/image" Target="../media/image34.emf"/><Relationship Id="rId4" Type="http://schemas.openxmlformats.org/officeDocument/2006/relationships/image" Target="../media/image70.emf"/><Relationship Id="rId9" Type="http://schemas.openxmlformats.org/officeDocument/2006/relationships/image" Target="../media/image43.emf"/><Relationship Id="rId1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5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emf"/><Relationship Id="rId12" Type="http://schemas.openxmlformats.org/officeDocument/2006/relationships/image" Target="../media/image33.e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71.emf"/><Relationship Id="rId1" Type="http://schemas.openxmlformats.org/officeDocument/2006/relationships/tags" Target="../tags/tag6.xml"/><Relationship Id="rId6" Type="http://schemas.openxmlformats.org/officeDocument/2006/relationships/image" Target="../media/image42.emf"/><Relationship Id="rId11" Type="http://schemas.openxmlformats.org/officeDocument/2006/relationships/image" Target="../media/image34.emf"/><Relationship Id="rId5" Type="http://schemas.openxmlformats.org/officeDocument/2006/relationships/image" Target="../media/image27.emf"/><Relationship Id="rId15" Type="http://schemas.openxmlformats.org/officeDocument/2006/relationships/image" Target="../media/image45.emf"/><Relationship Id="rId10" Type="http://schemas.openxmlformats.org/officeDocument/2006/relationships/image" Target="../media/image43.emf"/><Relationship Id="rId4" Type="http://schemas.openxmlformats.org/officeDocument/2006/relationships/image" Target="../media/image40.emf"/><Relationship Id="rId9" Type="http://schemas.openxmlformats.org/officeDocument/2006/relationships/image" Target="../media/image32.emf"/><Relationship Id="rId1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5.emf"/><Relationship Id="rId18" Type="http://schemas.openxmlformats.org/officeDocument/2006/relationships/image" Target="../media/image74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emf"/><Relationship Id="rId12" Type="http://schemas.openxmlformats.org/officeDocument/2006/relationships/image" Target="../media/image35.emf"/><Relationship Id="rId17" Type="http://schemas.openxmlformats.org/officeDocument/2006/relationships/image" Target="../media/image28.e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73.emf"/><Relationship Id="rId1" Type="http://schemas.openxmlformats.org/officeDocument/2006/relationships/tags" Target="../tags/tag7.xml"/><Relationship Id="rId6" Type="http://schemas.openxmlformats.org/officeDocument/2006/relationships/image" Target="../media/image31.emf"/><Relationship Id="rId11" Type="http://schemas.openxmlformats.org/officeDocument/2006/relationships/image" Target="../media/image33.emf"/><Relationship Id="rId5" Type="http://schemas.openxmlformats.org/officeDocument/2006/relationships/image" Target="../media/image30.emf"/><Relationship Id="rId15" Type="http://schemas.openxmlformats.org/officeDocument/2006/relationships/image" Target="../media/image72.emf"/><Relationship Id="rId10" Type="http://schemas.openxmlformats.org/officeDocument/2006/relationships/image" Target="../media/image34.emf"/><Relationship Id="rId19" Type="http://schemas.openxmlformats.org/officeDocument/2006/relationships/image" Target="../media/image75.emf"/><Relationship Id="rId4" Type="http://schemas.openxmlformats.org/officeDocument/2006/relationships/image" Target="../media/image42.emf"/><Relationship Id="rId9" Type="http://schemas.openxmlformats.org/officeDocument/2006/relationships/image" Target="../media/image44.emf"/><Relationship Id="rId1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44.emf"/><Relationship Id="rId18" Type="http://schemas.openxmlformats.org/officeDocument/2006/relationships/image" Target="../media/image27.emf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75.emf"/><Relationship Id="rId7" Type="http://schemas.openxmlformats.org/officeDocument/2006/relationships/image" Target="../media/image31.emf"/><Relationship Id="rId12" Type="http://schemas.openxmlformats.org/officeDocument/2006/relationships/image" Target="../media/image48.emf"/><Relationship Id="rId17" Type="http://schemas.openxmlformats.org/officeDocument/2006/relationships/image" Target="../media/image45.e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5.emf"/><Relationship Id="rId20" Type="http://schemas.openxmlformats.org/officeDocument/2006/relationships/image" Target="../media/image78.emf"/><Relationship Id="rId1" Type="http://schemas.openxmlformats.org/officeDocument/2006/relationships/tags" Target="../tags/tag8.xml"/><Relationship Id="rId6" Type="http://schemas.openxmlformats.org/officeDocument/2006/relationships/image" Target="../media/image30.emf"/><Relationship Id="rId11" Type="http://schemas.openxmlformats.org/officeDocument/2006/relationships/image" Target="../media/image47.emf"/><Relationship Id="rId5" Type="http://schemas.openxmlformats.org/officeDocument/2006/relationships/image" Target="../media/image42.emf"/><Relationship Id="rId15" Type="http://schemas.openxmlformats.org/officeDocument/2006/relationships/image" Target="../media/image33.emf"/><Relationship Id="rId10" Type="http://schemas.openxmlformats.org/officeDocument/2006/relationships/image" Target="../media/image46.emf"/><Relationship Id="rId19" Type="http://schemas.openxmlformats.org/officeDocument/2006/relationships/image" Target="../media/image77.emf"/><Relationship Id="rId4" Type="http://schemas.openxmlformats.org/officeDocument/2006/relationships/image" Target="../media/image76.emf"/><Relationship Id="rId9" Type="http://schemas.openxmlformats.org/officeDocument/2006/relationships/image" Target="../media/image43.emf"/><Relationship Id="rId14" Type="http://schemas.openxmlformats.org/officeDocument/2006/relationships/image" Target="../media/image34.emf"/><Relationship Id="rId22" Type="http://schemas.openxmlformats.org/officeDocument/2006/relationships/image" Target="../media/image7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emf"/><Relationship Id="rId7" Type="http://schemas.openxmlformats.org/officeDocument/2006/relationships/image" Target="../media/image90.emf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89.emf"/><Relationship Id="rId11" Type="http://schemas.openxmlformats.org/officeDocument/2006/relationships/image" Target="../media/image94.emf"/><Relationship Id="rId5" Type="http://schemas.openxmlformats.org/officeDocument/2006/relationships/image" Target="../media/image88.emf"/><Relationship Id="rId10" Type="http://schemas.openxmlformats.org/officeDocument/2006/relationships/image" Target="../media/image93.emf"/><Relationship Id="rId4" Type="http://schemas.openxmlformats.org/officeDocument/2006/relationships/image" Target="../media/image87.emf"/><Relationship Id="rId9" Type="http://schemas.openxmlformats.org/officeDocument/2006/relationships/image" Target="../media/image9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0.emf"/><Relationship Id="rId12" Type="http://schemas.openxmlformats.org/officeDocument/2006/relationships/image" Target="../media/image104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99.emf"/><Relationship Id="rId11" Type="http://schemas.openxmlformats.org/officeDocument/2006/relationships/image" Target="../media/image103.emf"/><Relationship Id="rId5" Type="http://schemas.openxmlformats.org/officeDocument/2006/relationships/image" Target="../media/image98.emf"/><Relationship Id="rId10" Type="http://schemas.openxmlformats.org/officeDocument/2006/relationships/image" Target="../media/image102.emf"/><Relationship Id="rId4" Type="http://schemas.openxmlformats.org/officeDocument/2006/relationships/image" Target="../media/image59.emf"/><Relationship Id="rId9" Type="http://schemas.openxmlformats.org/officeDocument/2006/relationships/image" Target="../media/image8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59.emf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emf"/><Relationship Id="rId11" Type="http://schemas.openxmlformats.org/officeDocument/2006/relationships/image" Target="../media/image104.emf"/><Relationship Id="rId5" Type="http://schemas.openxmlformats.org/officeDocument/2006/relationships/image" Target="../media/image99.emf"/><Relationship Id="rId10" Type="http://schemas.openxmlformats.org/officeDocument/2006/relationships/image" Target="../media/image103.emf"/><Relationship Id="rId4" Type="http://schemas.openxmlformats.org/officeDocument/2006/relationships/image" Target="../media/image98.emf"/><Relationship Id="rId9" Type="http://schemas.openxmlformats.org/officeDocument/2006/relationships/image" Target="../media/image10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6.emf"/><Relationship Id="rId18" Type="http://schemas.openxmlformats.org/officeDocument/2006/relationships/image" Target="../media/image41.emf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4.emf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17" Type="http://schemas.openxmlformats.org/officeDocument/2006/relationships/image" Target="../media/image40.e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9.emf"/><Relationship Id="rId20" Type="http://schemas.openxmlformats.org/officeDocument/2006/relationships/image" Target="../media/image43.emf"/><Relationship Id="rId1" Type="http://schemas.openxmlformats.org/officeDocument/2006/relationships/tags" Target="../tags/tag1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5" Type="http://schemas.openxmlformats.org/officeDocument/2006/relationships/image" Target="../media/image38.emf"/><Relationship Id="rId10" Type="http://schemas.openxmlformats.org/officeDocument/2006/relationships/image" Target="../media/image33.emf"/><Relationship Id="rId19" Type="http://schemas.openxmlformats.org/officeDocument/2006/relationships/image" Target="../media/image42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Relationship Id="rId14" Type="http://schemas.openxmlformats.org/officeDocument/2006/relationships/image" Target="../media/image37.emf"/><Relationship Id="rId22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34.emf"/><Relationship Id="rId18" Type="http://schemas.openxmlformats.org/officeDocument/2006/relationships/image" Target="../media/image49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emf"/><Relationship Id="rId12" Type="http://schemas.openxmlformats.org/officeDocument/2006/relationships/image" Target="../media/image44.emf"/><Relationship Id="rId17" Type="http://schemas.openxmlformats.org/officeDocument/2006/relationships/image" Target="../media/image27.e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5.emf"/><Relationship Id="rId1" Type="http://schemas.openxmlformats.org/officeDocument/2006/relationships/tags" Target="../tags/tag2.xml"/><Relationship Id="rId6" Type="http://schemas.openxmlformats.org/officeDocument/2006/relationships/image" Target="../media/image31.emf"/><Relationship Id="rId11" Type="http://schemas.openxmlformats.org/officeDocument/2006/relationships/image" Target="../media/image48.emf"/><Relationship Id="rId5" Type="http://schemas.openxmlformats.org/officeDocument/2006/relationships/image" Target="../media/image30.emf"/><Relationship Id="rId15" Type="http://schemas.openxmlformats.org/officeDocument/2006/relationships/image" Target="../media/image35.emf"/><Relationship Id="rId10" Type="http://schemas.openxmlformats.org/officeDocument/2006/relationships/image" Target="../media/image47.emf"/><Relationship Id="rId4" Type="http://schemas.openxmlformats.org/officeDocument/2006/relationships/image" Target="../media/image42.emf"/><Relationship Id="rId9" Type="http://schemas.openxmlformats.org/officeDocument/2006/relationships/image" Target="../media/image46.emf"/><Relationship Id="rId14" Type="http://schemas.openxmlformats.org/officeDocument/2006/relationships/image" Target="../media/image3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48.emf"/><Relationship Id="rId18" Type="http://schemas.openxmlformats.org/officeDocument/2006/relationships/image" Target="../media/image45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0.emf"/><Relationship Id="rId12" Type="http://schemas.openxmlformats.org/officeDocument/2006/relationships/image" Target="../media/image47.emf"/><Relationship Id="rId17" Type="http://schemas.openxmlformats.org/officeDocument/2006/relationships/image" Target="../media/image35.e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3.emf"/><Relationship Id="rId20" Type="http://schemas.openxmlformats.org/officeDocument/2006/relationships/image" Target="../media/image52.emf"/><Relationship Id="rId1" Type="http://schemas.openxmlformats.org/officeDocument/2006/relationships/tags" Target="../tags/tag3.xml"/><Relationship Id="rId6" Type="http://schemas.openxmlformats.org/officeDocument/2006/relationships/image" Target="../media/image42.emf"/><Relationship Id="rId11" Type="http://schemas.openxmlformats.org/officeDocument/2006/relationships/image" Target="../media/image46.emf"/><Relationship Id="rId5" Type="http://schemas.openxmlformats.org/officeDocument/2006/relationships/image" Target="../media/image51.emf"/><Relationship Id="rId15" Type="http://schemas.openxmlformats.org/officeDocument/2006/relationships/image" Target="../media/image34.emf"/><Relationship Id="rId10" Type="http://schemas.openxmlformats.org/officeDocument/2006/relationships/image" Target="../media/image43.emf"/><Relationship Id="rId19" Type="http://schemas.openxmlformats.org/officeDocument/2006/relationships/image" Target="../media/image27.emf"/><Relationship Id="rId4" Type="http://schemas.openxmlformats.org/officeDocument/2006/relationships/image" Target="../media/image50.emf"/><Relationship Id="rId9" Type="http://schemas.openxmlformats.org/officeDocument/2006/relationships/image" Target="../media/image32.emf"/><Relationship Id="rId14" Type="http://schemas.openxmlformats.org/officeDocument/2006/relationships/image" Target="../media/image4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8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2.emf"/><Relationship Id="rId12" Type="http://schemas.openxmlformats.org/officeDocument/2006/relationships/image" Target="../media/image67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61.emf"/><Relationship Id="rId11" Type="http://schemas.openxmlformats.org/officeDocument/2006/relationships/image" Target="../media/image66.emf"/><Relationship Id="rId5" Type="http://schemas.openxmlformats.org/officeDocument/2006/relationships/image" Target="../media/image60.emf"/><Relationship Id="rId10" Type="http://schemas.openxmlformats.org/officeDocument/2006/relationships/image" Target="../media/image65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Relationship Id="rId14" Type="http://schemas.openxmlformats.org/officeDocument/2006/relationships/image" Target="../media/image6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So Hot Triangulations</a:t>
            </a:r>
          </a:p>
        </p:txBody>
      </p:sp>
      <p:sp>
        <p:nvSpPr>
          <p:cNvPr id="41" name="Subtitle 40">
            <a:extLst>
              <a:ext uri="{FF2B5EF4-FFF2-40B4-BE49-F238E27FC236}">
                <a16:creationId xmlns:a16="http://schemas.microsoft.com/office/drawing/2014/main" id="{567376BA-124E-6246-9571-856E59C27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412" y="4287520"/>
            <a:ext cx="6868787" cy="134204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00ADD1"/>
                </a:solidFill>
              </a:rPr>
              <a:t>Scott A. Mitchell,  </a:t>
            </a:r>
            <a:r>
              <a:rPr lang="en-US" dirty="0"/>
              <a:t>Patrick Knupp, </a:t>
            </a:r>
            <a:br>
              <a:rPr lang="en-US" dirty="0"/>
            </a:br>
            <a:r>
              <a:rPr lang="en-US" dirty="0"/>
              <a:t>Sarah Mackay, Michael F. Deakin</a:t>
            </a:r>
            <a:endParaRPr lang="en-US" baseline="30000" dirty="0"/>
          </a:p>
          <a:p>
            <a:pPr>
              <a:spcBef>
                <a:spcPts val="0"/>
              </a:spcBef>
            </a:pPr>
            <a:endParaRPr lang="en-US" baseline="30000" dirty="0"/>
          </a:p>
          <a:p>
            <a:pPr>
              <a:spcBef>
                <a:spcPts val="0"/>
              </a:spcBef>
            </a:pPr>
            <a:r>
              <a:rPr lang="en-US" dirty="0"/>
              <a:t>Center for Computing Research, Sandia National Labs</a:t>
            </a:r>
            <a:br>
              <a:rPr lang="en-US" dirty="0"/>
            </a:br>
            <a:r>
              <a:rPr lang="en-US" dirty="0"/>
              <a:t>Dihedral, LLC.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459538"/>
            <a:ext cx="411163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B4484-061B-534D-ABDE-76D274D6C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086" y="3084182"/>
            <a:ext cx="2391562" cy="98212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0BB320B-1579-E044-88AC-964C0E52495A}"/>
              </a:ext>
            </a:extLst>
          </p:cNvPr>
          <p:cNvSpPr txBox="1">
            <a:spLocks/>
          </p:cNvSpPr>
          <p:nvPr/>
        </p:nvSpPr>
        <p:spPr>
          <a:xfrm>
            <a:off x="687680" y="3939307"/>
            <a:ext cx="6881519" cy="2540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1200" b="0" i="1" kern="1200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0" dirty="0"/>
              <a:t>International Meshing Roundtable June 2021</a:t>
            </a:r>
          </a:p>
        </p:txBody>
      </p:sp>
    </p:spTree>
    <p:extLst>
      <p:ext uri="{BB962C8B-B14F-4D97-AF65-F5344CB8AC3E}">
        <p14:creationId xmlns:p14="http://schemas.microsoft.com/office/powerpoint/2010/main" val="167359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2715179-E13E-5244-8E2B-C6F504F83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2" y="4830451"/>
            <a:ext cx="4241800" cy="1816100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E3B8A08F-D7E9-A14C-86BE-71AAE2271D33}"/>
              </a:ext>
            </a:extLst>
          </p:cNvPr>
          <p:cNvSpPr/>
          <p:nvPr/>
        </p:nvSpPr>
        <p:spPr>
          <a:xfrm>
            <a:off x="4657001" y="1961516"/>
            <a:ext cx="1324698" cy="603250"/>
          </a:xfrm>
          <a:custGeom>
            <a:avLst/>
            <a:gdLst>
              <a:gd name="connsiteX0" fmla="*/ 0 w 1325880"/>
              <a:gd name="connsiteY0" fmla="*/ 586740 h 609600"/>
              <a:gd name="connsiteX1" fmla="*/ 1325880 w 1325880"/>
              <a:gd name="connsiteY1" fmla="*/ 609600 h 609600"/>
              <a:gd name="connsiteX2" fmla="*/ 1318260 w 1325880"/>
              <a:gd name="connsiteY2" fmla="*/ 0 h 609600"/>
              <a:gd name="connsiteX3" fmla="*/ 0 w 1325880"/>
              <a:gd name="connsiteY3" fmla="*/ 586740 h 609600"/>
              <a:gd name="connsiteX0" fmla="*/ 0 w 1325880"/>
              <a:gd name="connsiteY0" fmla="*/ 617452 h 617452"/>
              <a:gd name="connsiteX1" fmla="*/ 1325880 w 1325880"/>
              <a:gd name="connsiteY1" fmla="*/ 609600 h 617452"/>
              <a:gd name="connsiteX2" fmla="*/ 1318260 w 1325880"/>
              <a:gd name="connsiteY2" fmla="*/ 0 h 617452"/>
              <a:gd name="connsiteX3" fmla="*/ 0 w 1325880"/>
              <a:gd name="connsiteY3" fmla="*/ 617452 h 617452"/>
              <a:gd name="connsiteX0" fmla="*/ 0 w 1329065"/>
              <a:gd name="connsiteY0" fmla="*/ 623850 h 623850"/>
              <a:gd name="connsiteX1" fmla="*/ 1329065 w 1329065"/>
              <a:gd name="connsiteY1" fmla="*/ 609600 h 623850"/>
              <a:gd name="connsiteX2" fmla="*/ 1321445 w 1329065"/>
              <a:gd name="connsiteY2" fmla="*/ 0 h 623850"/>
              <a:gd name="connsiteX3" fmla="*/ 0 w 1329065"/>
              <a:gd name="connsiteY3" fmla="*/ 623850 h 623850"/>
              <a:gd name="connsiteX0" fmla="*/ 0 w 1329065"/>
              <a:gd name="connsiteY0" fmla="*/ 620651 h 620651"/>
              <a:gd name="connsiteX1" fmla="*/ 1329065 w 1329065"/>
              <a:gd name="connsiteY1" fmla="*/ 606401 h 620651"/>
              <a:gd name="connsiteX2" fmla="*/ 1327816 w 1329065"/>
              <a:gd name="connsiteY2" fmla="*/ 0 h 620651"/>
              <a:gd name="connsiteX3" fmla="*/ 0 w 1329065"/>
              <a:gd name="connsiteY3" fmla="*/ 620651 h 620651"/>
              <a:gd name="connsiteX0" fmla="*/ 0 w 1329065"/>
              <a:gd name="connsiteY0" fmla="*/ 607854 h 607854"/>
              <a:gd name="connsiteX1" fmla="*/ 1329065 w 1329065"/>
              <a:gd name="connsiteY1" fmla="*/ 606401 h 607854"/>
              <a:gd name="connsiteX2" fmla="*/ 1327816 w 1329065"/>
              <a:gd name="connsiteY2" fmla="*/ 0 h 607854"/>
              <a:gd name="connsiteX3" fmla="*/ 0 w 1329065"/>
              <a:gd name="connsiteY3" fmla="*/ 607854 h 60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9065" h="607854">
                <a:moveTo>
                  <a:pt x="0" y="607854"/>
                </a:moveTo>
                <a:lnTo>
                  <a:pt x="1329065" y="606401"/>
                </a:lnTo>
                <a:cubicBezTo>
                  <a:pt x="1328649" y="404267"/>
                  <a:pt x="1328232" y="202134"/>
                  <a:pt x="1327816" y="0"/>
                </a:cubicBezTo>
                <a:lnTo>
                  <a:pt x="0" y="607854"/>
                </a:lnTo>
                <a:close/>
              </a:path>
            </a:pathLst>
          </a:custGeom>
          <a:solidFill>
            <a:srgbClr val="55B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F4570-C7B2-FD46-9FBB-162B5F57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52540"/>
            <a:ext cx="10609504" cy="513898"/>
          </a:xfrm>
        </p:spPr>
        <p:txBody>
          <a:bodyPr/>
          <a:lstStyle/>
          <a:p>
            <a:r>
              <a:rPr lang="en-US" dirty="0"/>
              <a:t>Our Solution: Metrics with Barriers, required when opt weights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60678-ADBA-9C45-86FC-7C5A44B1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F01558-7035-1842-BCE7-B1313B516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864" y="698327"/>
            <a:ext cx="2557481" cy="264369"/>
          </a:xfrm>
          <a:prstGeom prst="rect">
            <a:avLst/>
          </a:prstGeom>
          <a:solidFill>
            <a:srgbClr val="55B4EA"/>
          </a:solidFill>
        </p:spPr>
      </p:pic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40D330AB-A7A6-0341-B128-6E924EC53E68}"/>
              </a:ext>
            </a:extLst>
          </p:cNvPr>
          <p:cNvSpPr txBox="1">
            <a:spLocks/>
          </p:cNvSpPr>
          <p:nvPr/>
        </p:nvSpPr>
        <p:spPr>
          <a:xfrm>
            <a:off x="403967" y="2491331"/>
            <a:ext cx="4487874" cy="9376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6929" lvl="1" indent="-342900"/>
            <a:r>
              <a:rPr lang="en-US" dirty="0">
                <a:solidFill>
                  <a:schemeClr val="tx1"/>
                </a:solidFill>
              </a:rPr>
              <a:t>HOT/area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normalization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Unitless, scale invariant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Collapsed triangle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 Area 0</a:t>
            </a:r>
            <a:endParaRPr lang="en-US" dirty="0">
              <a:solidFill>
                <a:schemeClr val="tx1"/>
              </a:solidFill>
            </a:endParaRPr>
          </a:p>
          <a:p>
            <a:pPr marL="909800" lvl="2" indent="-342900"/>
            <a:endParaRPr lang="en-US" dirty="0">
              <a:solidFill>
                <a:schemeClr val="tx1"/>
              </a:solidFill>
            </a:endParaRPr>
          </a:p>
          <a:p>
            <a:pPr lvl="2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46025B-7ABA-9948-B071-8734ED239E62}"/>
              </a:ext>
            </a:extLst>
          </p:cNvPr>
          <p:cNvSpPr txBox="1"/>
          <p:nvPr/>
        </p:nvSpPr>
        <p:spPr>
          <a:xfrm>
            <a:off x="1647251" y="994585"/>
            <a:ext cx="3009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Contribution of 1 of 6 sub-triangles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6A879D23-2D8B-784E-A693-86119D402D8D}"/>
              </a:ext>
            </a:extLst>
          </p:cNvPr>
          <p:cNvSpPr txBox="1">
            <a:spLocks/>
          </p:cNvSpPr>
          <p:nvPr/>
        </p:nvSpPr>
        <p:spPr>
          <a:xfrm>
            <a:off x="1372925" y="1350752"/>
            <a:ext cx="4487874" cy="979964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6929" lvl="1" indent="-342900"/>
            <a:r>
              <a:rPr lang="en-US" dirty="0">
                <a:solidFill>
                  <a:schemeClr val="tx1"/>
                </a:solidFill>
              </a:rPr>
              <a:t>Problems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Units length</a:t>
            </a:r>
            <a:r>
              <a:rPr lang="en-US" baseline="30000" dirty="0">
                <a:solidFill>
                  <a:schemeClr val="tx1"/>
                </a:solidFill>
              </a:rPr>
              <a:t>4 </a:t>
            </a:r>
            <a:r>
              <a:rPr lang="en-US" dirty="0">
                <a:solidFill>
                  <a:schemeClr val="tx1"/>
                </a:solidFill>
              </a:rPr>
              <a:t>not scale invariant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No barrier to </a:t>
            </a:r>
            <a:r>
              <a:rPr lang="en-US" dirty="0" err="1">
                <a:solidFill>
                  <a:schemeClr val="tx1"/>
                </a:solidFill>
              </a:rPr>
              <a:t>d</a:t>
            </a:r>
            <a:r>
              <a:rPr lang="en-US" baseline="-25000" dirty="0" err="1">
                <a:solidFill>
                  <a:schemeClr val="tx1"/>
                </a:solidFill>
              </a:rPr>
              <a:t>ij</a:t>
            </a:r>
            <a:r>
              <a:rPr lang="en-US" dirty="0">
                <a:solidFill>
                  <a:schemeClr val="tx1"/>
                </a:solidFill>
              </a:rPr>
              <a:t> &lt; 0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No barrier to </a:t>
            </a:r>
            <a:r>
              <a:rPr lang="en-US" dirty="0" err="1">
                <a:solidFill>
                  <a:schemeClr val="tx1"/>
                </a:solidFill>
              </a:rPr>
              <a:t>h</a:t>
            </a:r>
            <a:r>
              <a:rPr lang="en-US" baseline="-25000" dirty="0" err="1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&lt;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31A51F-48D7-F64C-8DCC-4E8FC638DB81}"/>
              </a:ext>
            </a:extLst>
          </p:cNvPr>
          <p:cNvGrpSpPr/>
          <p:nvPr/>
        </p:nvGrpSpPr>
        <p:grpSpPr>
          <a:xfrm>
            <a:off x="403967" y="651578"/>
            <a:ext cx="6993365" cy="5120026"/>
            <a:chOff x="403967" y="651578"/>
            <a:chExt cx="6993365" cy="512002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B051C42-9429-6844-A3A0-E77740365770}"/>
                </a:ext>
              </a:extLst>
            </p:cNvPr>
            <p:cNvSpPr txBox="1"/>
            <p:nvPr/>
          </p:nvSpPr>
          <p:spPr>
            <a:xfrm>
              <a:off x="808089" y="3790785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✗</a:t>
              </a: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015EA3FF-AF3F-2549-ABC0-0F7F5A2AF553}"/>
                </a:ext>
              </a:extLst>
            </p:cNvPr>
            <p:cNvSpPr txBox="1">
              <a:spLocks/>
            </p:cNvSpPr>
            <p:nvPr/>
          </p:nvSpPr>
          <p:spPr>
            <a:xfrm>
              <a:off x="403967" y="3501674"/>
              <a:ext cx="4487874" cy="937669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36" indent="-91436" algn="l" defTabSz="914354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1pPr>
              <a:lvl2pPr marL="384029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2pPr>
              <a:lvl3pPr marL="566900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3pPr>
              <a:lvl4pPr marL="749771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4pPr>
              <a:lvl5pPr marL="932642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5pPr>
              <a:lvl6pPr marL="109994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29993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499925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69991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6929" lvl="1" indent="-342900"/>
              <a:r>
                <a:rPr lang="en-US" dirty="0">
                  <a:solidFill>
                    <a:schemeClr val="tx1"/>
                  </a:solidFill>
                  <a:highlight>
                    <a:srgbClr val="C0C0C0"/>
                  </a:highlight>
                </a:rPr>
                <a:t>HOT / area</a:t>
              </a:r>
              <a:r>
                <a:rPr lang="en-US" baseline="30000" dirty="0">
                  <a:solidFill>
                    <a:schemeClr val="tx1"/>
                  </a:solidFill>
                  <a:highlight>
                    <a:srgbClr val="C0C0C0"/>
                  </a:highlight>
                </a:rPr>
                <a:t>2</a:t>
              </a:r>
              <a:r>
                <a:rPr lang="en-US" dirty="0">
                  <a:solidFill>
                    <a:schemeClr val="tx1"/>
                  </a:solidFill>
                  <a:highlight>
                    <a:srgbClr val="C0C0C0"/>
                  </a:highlight>
                </a:rPr>
                <a:t>(</a:t>
              </a:r>
              <a:r>
                <a:rPr lang="en-US" dirty="0">
                  <a:highlight>
                    <a:srgbClr val="C0C0C0"/>
                  </a:highlight>
                </a:rPr>
                <a:t> ⃤ )</a:t>
              </a:r>
              <a:r>
                <a:rPr lang="en-US" dirty="0">
                  <a:solidFill>
                    <a:schemeClr val="tx1"/>
                  </a:solidFill>
                  <a:highlight>
                    <a:srgbClr val="C0C0C0"/>
                  </a:highlight>
                </a:rPr>
                <a:t> whole triangle</a:t>
              </a:r>
            </a:p>
            <a:p>
              <a:pPr marL="909800" lvl="2" indent="-342900"/>
              <a:r>
                <a:rPr lang="en-US" dirty="0">
                  <a:solidFill>
                    <a:schemeClr val="tx1"/>
                  </a:solidFill>
                </a:rPr>
                <a:t>Doesn’t capture dual, position of </a:t>
              </a:r>
              <a:r>
                <a:rPr lang="en-US" i="1" dirty="0">
                  <a:solidFill>
                    <a:schemeClr val="tx1"/>
                  </a:solidFill>
                </a:rPr>
                <a:t>o</a:t>
              </a:r>
              <a:endParaRPr lang="en-US" dirty="0">
                <a:solidFill>
                  <a:schemeClr val="tx1"/>
                </a:solidFill>
              </a:endParaRPr>
            </a:p>
            <a:p>
              <a:pPr marL="909800" lvl="2" indent="-342900"/>
              <a:r>
                <a:rPr lang="en-US" dirty="0"/>
                <a:t>No barrier to </a:t>
              </a:r>
              <a:r>
                <a:rPr lang="en-US" dirty="0" err="1"/>
                <a:t>d</a:t>
              </a:r>
              <a:r>
                <a:rPr lang="en-US" baseline="-25000" dirty="0" err="1"/>
                <a:t>ij</a:t>
              </a:r>
              <a:r>
                <a:rPr lang="en-US" dirty="0"/>
                <a:t>&lt;0, nor </a:t>
              </a:r>
              <a:r>
                <a:rPr lang="en-US" dirty="0" err="1"/>
                <a:t>h</a:t>
              </a:r>
              <a:r>
                <a:rPr lang="en-US" baseline="-25000" dirty="0" err="1"/>
                <a:t>k</a:t>
              </a:r>
              <a:r>
                <a:rPr lang="en-US" dirty="0"/>
                <a:t>&lt;0</a:t>
              </a:r>
              <a:endParaRPr lang="en-US" dirty="0">
                <a:solidFill>
                  <a:schemeClr val="tx1"/>
                </a:solidFill>
              </a:endParaRPr>
            </a:p>
            <a:p>
              <a:pPr lvl="2" indent="0">
                <a:buNone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395F9EE-BD74-FA48-A584-993F25905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2757" y="3204830"/>
              <a:ext cx="3377404" cy="2566774"/>
            </a:xfrm>
            <a:prstGeom prst="rect">
              <a:avLst/>
            </a:prstGeom>
          </p:spPr>
        </p:pic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8829A0FE-A910-DD43-B326-0AA0DAFB6C96}"/>
                </a:ext>
              </a:extLst>
            </p:cNvPr>
            <p:cNvSpPr/>
            <p:nvPr/>
          </p:nvSpPr>
          <p:spPr>
            <a:xfrm>
              <a:off x="3977358" y="3269634"/>
              <a:ext cx="2701925" cy="1875133"/>
            </a:xfrm>
            <a:custGeom>
              <a:avLst/>
              <a:gdLst>
                <a:gd name="connsiteX0" fmla="*/ 0 w 2743200"/>
                <a:gd name="connsiteY0" fmla="*/ 1905457 h 1916408"/>
                <a:gd name="connsiteX1" fmla="*/ 596824 w 2743200"/>
                <a:gd name="connsiteY1" fmla="*/ 0 h 1916408"/>
                <a:gd name="connsiteX2" fmla="*/ 2743200 w 2743200"/>
                <a:gd name="connsiteY2" fmla="*/ 1916408 h 1916408"/>
                <a:gd name="connsiteX3" fmla="*/ 0 w 2743200"/>
                <a:gd name="connsiteY3" fmla="*/ 1905457 h 1916408"/>
                <a:gd name="connsiteX0" fmla="*/ 0 w 2743200"/>
                <a:gd name="connsiteY0" fmla="*/ 1911807 h 1916408"/>
                <a:gd name="connsiteX1" fmla="*/ 596824 w 2743200"/>
                <a:gd name="connsiteY1" fmla="*/ 0 h 1916408"/>
                <a:gd name="connsiteX2" fmla="*/ 2743200 w 2743200"/>
                <a:gd name="connsiteY2" fmla="*/ 1916408 h 1916408"/>
                <a:gd name="connsiteX3" fmla="*/ 0 w 2743200"/>
                <a:gd name="connsiteY3" fmla="*/ 1911807 h 1916408"/>
                <a:gd name="connsiteX0" fmla="*/ 0 w 2733675"/>
                <a:gd name="connsiteY0" fmla="*/ 1914982 h 1916408"/>
                <a:gd name="connsiteX1" fmla="*/ 587299 w 2733675"/>
                <a:gd name="connsiteY1" fmla="*/ 0 h 1916408"/>
                <a:gd name="connsiteX2" fmla="*/ 2733675 w 2733675"/>
                <a:gd name="connsiteY2" fmla="*/ 1916408 h 1916408"/>
                <a:gd name="connsiteX3" fmla="*/ 0 w 2733675"/>
                <a:gd name="connsiteY3" fmla="*/ 1914982 h 1916408"/>
                <a:gd name="connsiteX0" fmla="*/ 0 w 2733675"/>
                <a:gd name="connsiteY0" fmla="*/ 1895932 h 1897358"/>
                <a:gd name="connsiteX1" fmla="*/ 593649 w 2733675"/>
                <a:gd name="connsiteY1" fmla="*/ 0 h 1897358"/>
                <a:gd name="connsiteX2" fmla="*/ 2733675 w 2733675"/>
                <a:gd name="connsiteY2" fmla="*/ 1897358 h 1897358"/>
                <a:gd name="connsiteX3" fmla="*/ 0 w 2733675"/>
                <a:gd name="connsiteY3" fmla="*/ 1895932 h 1897358"/>
                <a:gd name="connsiteX0" fmla="*/ 0 w 2714625"/>
                <a:gd name="connsiteY0" fmla="*/ 1895932 h 1895932"/>
                <a:gd name="connsiteX1" fmla="*/ 593649 w 2714625"/>
                <a:gd name="connsiteY1" fmla="*/ 0 h 1895932"/>
                <a:gd name="connsiteX2" fmla="*/ 2714625 w 2714625"/>
                <a:gd name="connsiteY2" fmla="*/ 1884658 h 1895932"/>
                <a:gd name="connsiteX3" fmla="*/ 0 w 2714625"/>
                <a:gd name="connsiteY3" fmla="*/ 1895932 h 1895932"/>
                <a:gd name="connsiteX0" fmla="*/ 0 w 2705100"/>
                <a:gd name="connsiteY0" fmla="*/ 1889582 h 1889582"/>
                <a:gd name="connsiteX1" fmla="*/ 584124 w 2705100"/>
                <a:gd name="connsiteY1" fmla="*/ 0 h 1889582"/>
                <a:gd name="connsiteX2" fmla="*/ 2705100 w 2705100"/>
                <a:gd name="connsiteY2" fmla="*/ 1884658 h 1889582"/>
                <a:gd name="connsiteX3" fmla="*/ 0 w 2705100"/>
                <a:gd name="connsiteY3" fmla="*/ 1889582 h 1889582"/>
                <a:gd name="connsiteX0" fmla="*/ 0 w 2701925"/>
                <a:gd name="connsiteY0" fmla="*/ 1876882 h 1884658"/>
                <a:gd name="connsiteX1" fmla="*/ 580949 w 2701925"/>
                <a:gd name="connsiteY1" fmla="*/ 0 h 1884658"/>
                <a:gd name="connsiteX2" fmla="*/ 2701925 w 2701925"/>
                <a:gd name="connsiteY2" fmla="*/ 1884658 h 1884658"/>
                <a:gd name="connsiteX3" fmla="*/ 0 w 2701925"/>
                <a:gd name="connsiteY3" fmla="*/ 1876882 h 1884658"/>
                <a:gd name="connsiteX0" fmla="*/ 0 w 2701925"/>
                <a:gd name="connsiteY0" fmla="*/ 1867357 h 1875133"/>
                <a:gd name="connsiteX1" fmla="*/ 584124 w 2701925"/>
                <a:gd name="connsiteY1" fmla="*/ 0 h 1875133"/>
                <a:gd name="connsiteX2" fmla="*/ 2701925 w 2701925"/>
                <a:gd name="connsiteY2" fmla="*/ 1875133 h 1875133"/>
                <a:gd name="connsiteX3" fmla="*/ 0 w 2701925"/>
                <a:gd name="connsiteY3" fmla="*/ 1867357 h 187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1925" h="1875133">
                  <a:moveTo>
                    <a:pt x="0" y="1867357"/>
                  </a:moveTo>
                  <a:lnTo>
                    <a:pt x="584124" y="0"/>
                  </a:lnTo>
                  <a:lnTo>
                    <a:pt x="2701925" y="1875133"/>
                  </a:lnTo>
                  <a:lnTo>
                    <a:pt x="0" y="18673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D2EB982-606F-5B40-A777-B2F5ABD8B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2536" y="5191173"/>
              <a:ext cx="238066" cy="23492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CF194D0-7DDE-4549-8EF0-E60839ACD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4455" y="5191173"/>
              <a:ext cx="244170" cy="234925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F60890E-D7DA-9946-8AC8-BF947ECDB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4447" y="5072370"/>
              <a:ext cx="131697" cy="780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00A1AEF-372D-D242-9321-423518E7EC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6144" y="3247864"/>
              <a:ext cx="466241" cy="182450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BCA0A3B-045F-2144-872B-41C26C5332F5}"/>
                </a:ext>
              </a:extLst>
            </p:cNvPr>
            <p:cNvCxnSpPr>
              <a:cxnSpLocks/>
            </p:cNvCxnSpPr>
            <p:nvPr/>
          </p:nvCxnSpPr>
          <p:spPr>
            <a:xfrm>
              <a:off x="4086144" y="5072370"/>
              <a:ext cx="2613381" cy="780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BE4F7BC-49D8-C04D-A3D0-17DBC73E8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4693" y="5212932"/>
              <a:ext cx="278548" cy="14759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5D7406-32DF-674F-85B5-86B2F0F53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54447" y="5225400"/>
              <a:ext cx="182483" cy="15708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ED223DC-98FE-2E4B-8C31-D56CB4086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50240" y="5072370"/>
              <a:ext cx="172878" cy="15661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EBD07F7D-81BC-F240-8BBC-D9098A272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24735" y="3247864"/>
              <a:ext cx="213310" cy="156617"/>
            </a:xfrm>
            <a:prstGeom prst="rect">
              <a:avLst/>
            </a:prstGeom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B723E28-31DC-0742-BE76-4E3A71882EA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094002" y="3784600"/>
              <a:ext cx="1064163" cy="1287771"/>
            </a:xfrm>
            <a:prstGeom prst="line">
              <a:avLst/>
            </a:prstGeom>
            <a:ln>
              <a:solidFill>
                <a:srgbClr val="55B4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9637DBF-826D-1544-860F-944F9F1840E8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3998681" y="5036813"/>
              <a:ext cx="87464" cy="29811"/>
            </a:xfrm>
            <a:prstGeom prst="line">
              <a:avLst/>
            </a:prstGeom>
            <a:ln>
              <a:solidFill>
                <a:srgbClr val="55B4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B40E152-A2EE-094F-BF4D-9DCB9AD6DC22}"/>
                </a:ext>
              </a:extLst>
            </p:cNvPr>
            <p:cNvCxnSpPr>
              <a:cxnSpLocks/>
            </p:cNvCxnSpPr>
            <p:nvPr/>
          </p:nvCxnSpPr>
          <p:spPr>
            <a:xfrm>
              <a:off x="4094002" y="5066624"/>
              <a:ext cx="0" cy="88409"/>
            </a:xfrm>
            <a:prstGeom prst="line">
              <a:avLst/>
            </a:prstGeom>
            <a:ln>
              <a:solidFill>
                <a:srgbClr val="55B4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9491E4F-EDEA-E54A-82DD-F9EBB97B0CA1}"/>
                </a:ext>
              </a:extLst>
            </p:cNvPr>
            <p:cNvSpPr/>
            <p:nvPr/>
          </p:nvSpPr>
          <p:spPr>
            <a:xfrm>
              <a:off x="3925219" y="5084466"/>
              <a:ext cx="100057" cy="114572"/>
            </a:xfrm>
            <a:prstGeom prst="ellipse">
              <a:avLst/>
            </a:prstGeom>
            <a:solidFill>
              <a:srgbClr val="C00000">
                <a:alpha val="65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6913EE4-7599-1742-92FE-40280B8A6F20}"/>
                </a:ext>
              </a:extLst>
            </p:cNvPr>
            <p:cNvSpPr/>
            <p:nvPr/>
          </p:nvSpPr>
          <p:spPr>
            <a:xfrm>
              <a:off x="4663657" y="651578"/>
              <a:ext cx="2733675" cy="1916408"/>
            </a:xfrm>
            <a:custGeom>
              <a:avLst/>
              <a:gdLst>
                <a:gd name="connsiteX0" fmla="*/ 0 w 2743200"/>
                <a:gd name="connsiteY0" fmla="*/ 1905457 h 1916408"/>
                <a:gd name="connsiteX1" fmla="*/ 596824 w 2743200"/>
                <a:gd name="connsiteY1" fmla="*/ 0 h 1916408"/>
                <a:gd name="connsiteX2" fmla="*/ 2743200 w 2743200"/>
                <a:gd name="connsiteY2" fmla="*/ 1916408 h 1916408"/>
                <a:gd name="connsiteX3" fmla="*/ 0 w 2743200"/>
                <a:gd name="connsiteY3" fmla="*/ 1905457 h 1916408"/>
                <a:gd name="connsiteX0" fmla="*/ 0 w 2743200"/>
                <a:gd name="connsiteY0" fmla="*/ 1911807 h 1916408"/>
                <a:gd name="connsiteX1" fmla="*/ 596824 w 2743200"/>
                <a:gd name="connsiteY1" fmla="*/ 0 h 1916408"/>
                <a:gd name="connsiteX2" fmla="*/ 2743200 w 2743200"/>
                <a:gd name="connsiteY2" fmla="*/ 1916408 h 1916408"/>
                <a:gd name="connsiteX3" fmla="*/ 0 w 2743200"/>
                <a:gd name="connsiteY3" fmla="*/ 1911807 h 1916408"/>
                <a:gd name="connsiteX0" fmla="*/ 0 w 2733675"/>
                <a:gd name="connsiteY0" fmla="*/ 1914982 h 1916408"/>
                <a:gd name="connsiteX1" fmla="*/ 587299 w 2733675"/>
                <a:gd name="connsiteY1" fmla="*/ 0 h 1916408"/>
                <a:gd name="connsiteX2" fmla="*/ 2733675 w 2733675"/>
                <a:gd name="connsiteY2" fmla="*/ 1916408 h 1916408"/>
                <a:gd name="connsiteX3" fmla="*/ 0 w 2733675"/>
                <a:gd name="connsiteY3" fmla="*/ 1914982 h 191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3675" h="1916408">
                  <a:moveTo>
                    <a:pt x="0" y="1914982"/>
                  </a:moveTo>
                  <a:lnTo>
                    <a:pt x="587299" y="0"/>
                  </a:lnTo>
                  <a:lnTo>
                    <a:pt x="2733675" y="1916408"/>
                  </a:lnTo>
                  <a:lnTo>
                    <a:pt x="0" y="1914982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6AA8A7A-8B67-9E47-AE1C-34DEF629D86A}"/>
                </a:ext>
              </a:extLst>
            </p:cNvPr>
            <p:cNvSpPr txBox="1"/>
            <p:nvPr/>
          </p:nvSpPr>
          <p:spPr>
            <a:xfrm>
              <a:off x="841825" y="4053881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✗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3F97C17-30AC-2745-96F1-329AD7C74E4A}"/>
                </a:ext>
              </a:extLst>
            </p:cNvPr>
            <p:cNvSpPr txBox="1"/>
            <p:nvPr/>
          </p:nvSpPr>
          <p:spPr>
            <a:xfrm>
              <a:off x="644794" y="4048125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✗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9C164E5-FC81-8242-98FF-72B0BFC6D568}"/>
              </a:ext>
            </a:extLst>
          </p:cNvPr>
          <p:cNvGrpSpPr/>
          <p:nvPr/>
        </p:nvGrpSpPr>
        <p:grpSpPr>
          <a:xfrm>
            <a:off x="4621314" y="620214"/>
            <a:ext cx="3377404" cy="2566774"/>
            <a:chOff x="4044950" y="1930400"/>
            <a:chExt cx="4102100" cy="299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93108F-533A-C646-A20E-B58E54EB7585}"/>
                </a:ext>
              </a:extLst>
            </p:cNvPr>
            <p:cNvGrpSpPr/>
            <p:nvPr/>
          </p:nvGrpSpPr>
          <p:grpSpPr>
            <a:xfrm>
              <a:off x="4044950" y="1930400"/>
              <a:ext cx="4102100" cy="2997200"/>
              <a:chOff x="4044950" y="1930400"/>
              <a:chExt cx="4102100" cy="29972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44C3451-17C4-D948-B17B-C43B9A84A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4950" y="1930400"/>
                <a:ext cx="4102100" cy="29972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AF6338-464E-5544-929D-D5DA4CC153D4}"/>
                  </a:ext>
                </a:extLst>
              </p:cNvPr>
              <p:cNvSpPr txBox="1"/>
              <p:nvPr/>
            </p:nvSpPr>
            <p:spPr>
              <a:xfrm>
                <a:off x="5144086" y="3035221"/>
                <a:ext cx="711074" cy="688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4008569-68A6-2545-82DC-38BCF3D5E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19646" y="3747075"/>
                <a:ext cx="221639" cy="20860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2B8AF01-662F-D841-A65C-21580D363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19173" y="4249836"/>
                <a:ext cx="289148" cy="27432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20D2D0E-5357-194B-9FD4-B3A8201A0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08950" y="4249836"/>
                <a:ext cx="296562" cy="274320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ED09212-4F2C-044C-AEC7-0A0DC61C34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3440" y="3495847"/>
                <a:ext cx="1617530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6EC9798-8F61-E24D-AF76-8324D7CC5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678" y="1980650"/>
                <a:ext cx="887991" cy="1518498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014F37A-EF5D-5044-910F-7807B94C7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4368" y="3495847"/>
                <a:ext cx="1723166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4B31AFF-FA50-844B-9D89-C184DB820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77662" y="4275243"/>
                <a:ext cx="338317" cy="17235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DBDD80D-FC95-1B4B-BED5-4F52C32F9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11977" y="3256997"/>
                <a:ext cx="184023" cy="21031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D862A34-A3D9-8D43-B5F1-96F9BEA8B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83440" y="4289802"/>
                <a:ext cx="221639" cy="18342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199FF27-F52A-534D-8B22-828BEABB0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79131" y="4111111"/>
                <a:ext cx="209973" cy="18288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6C4A2A3-2227-EA40-A206-6684DFCFA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11724" y="1980650"/>
                <a:ext cx="259080" cy="182880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8CF156-7A1A-2A4D-B87F-14DD3ADD2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161749" y="4524156"/>
              <a:ext cx="511570" cy="274320"/>
            </a:xfrm>
            <a:prstGeom prst="rect">
              <a:avLst/>
            </a:prstGeom>
          </p:spPr>
        </p:pic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B73A1A6D-7D66-B74C-BF15-FEF866120145}"/>
              </a:ext>
            </a:extLst>
          </p:cNvPr>
          <p:cNvSpPr txBox="1"/>
          <p:nvPr/>
        </p:nvSpPr>
        <p:spPr>
          <a:xfrm>
            <a:off x="4054589" y="4700337"/>
            <a:ext cx="37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60C81CEC-8F2C-6D40-B670-A9CC1F3BF7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5939" y="4986012"/>
            <a:ext cx="182483" cy="178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90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0F013E1-23F6-284F-B452-5B469B0EA87C}"/>
              </a:ext>
            </a:extLst>
          </p:cNvPr>
          <p:cNvGrpSpPr/>
          <p:nvPr/>
        </p:nvGrpSpPr>
        <p:grpSpPr>
          <a:xfrm>
            <a:off x="126875" y="4784377"/>
            <a:ext cx="4617370" cy="1453409"/>
            <a:chOff x="274649" y="5353387"/>
            <a:chExt cx="4617370" cy="14534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D728C86-0154-4543-AB56-1A806865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649" y="5353387"/>
              <a:ext cx="4617370" cy="1453409"/>
            </a:xfrm>
            <a:prstGeom prst="rect">
              <a:avLst/>
            </a:prstGeom>
          </p:spPr>
        </p:pic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1CE3875-6F46-CB4B-9189-6333AF13C499}"/>
                </a:ext>
              </a:extLst>
            </p:cNvPr>
            <p:cNvSpPr/>
            <p:nvPr/>
          </p:nvSpPr>
          <p:spPr>
            <a:xfrm>
              <a:off x="1107618" y="5998072"/>
              <a:ext cx="3714750" cy="320804"/>
            </a:xfrm>
            <a:custGeom>
              <a:avLst/>
              <a:gdLst>
                <a:gd name="connsiteX0" fmla="*/ 0 w 2743200"/>
                <a:gd name="connsiteY0" fmla="*/ 1905457 h 1916408"/>
                <a:gd name="connsiteX1" fmla="*/ 596824 w 2743200"/>
                <a:gd name="connsiteY1" fmla="*/ 0 h 1916408"/>
                <a:gd name="connsiteX2" fmla="*/ 2743200 w 2743200"/>
                <a:gd name="connsiteY2" fmla="*/ 1916408 h 1916408"/>
                <a:gd name="connsiteX3" fmla="*/ 0 w 2743200"/>
                <a:gd name="connsiteY3" fmla="*/ 1905457 h 1916408"/>
                <a:gd name="connsiteX0" fmla="*/ 0 w 2743200"/>
                <a:gd name="connsiteY0" fmla="*/ 1911807 h 1916408"/>
                <a:gd name="connsiteX1" fmla="*/ 596824 w 2743200"/>
                <a:gd name="connsiteY1" fmla="*/ 0 h 1916408"/>
                <a:gd name="connsiteX2" fmla="*/ 2743200 w 2743200"/>
                <a:gd name="connsiteY2" fmla="*/ 1916408 h 1916408"/>
                <a:gd name="connsiteX3" fmla="*/ 0 w 2743200"/>
                <a:gd name="connsiteY3" fmla="*/ 1911807 h 1916408"/>
                <a:gd name="connsiteX0" fmla="*/ 0 w 2733675"/>
                <a:gd name="connsiteY0" fmla="*/ 1914982 h 1916408"/>
                <a:gd name="connsiteX1" fmla="*/ 587299 w 2733675"/>
                <a:gd name="connsiteY1" fmla="*/ 0 h 1916408"/>
                <a:gd name="connsiteX2" fmla="*/ 2733675 w 2733675"/>
                <a:gd name="connsiteY2" fmla="*/ 1916408 h 1916408"/>
                <a:gd name="connsiteX3" fmla="*/ 0 w 2733675"/>
                <a:gd name="connsiteY3" fmla="*/ 1914982 h 1916408"/>
                <a:gd name="connsiteX0" fmla="*/ 0 w 2733675"/>
                <a:gd name="connsiteY0" fmla="*/ 380472 h 381898"/>
                <a:gd name="connsiteX1" fmla="*/ 1217920 w 2733675"/>
                <a:gd name="connsiteY1" fmla="*/ 0 h 381898"/>
                <a:gd name="connsiteX2" fmla="*/ 2733675 w 2733675"/>
                <a:gd name="connsiteY2" fmla="*/ 381898 h 381898"/>
                <a:gd name="connsiteX3" fmla="*/ 0 w 2733675"/>
                <a:gd name="connsiteY3" fmla="*/ 380472 h 381898"/>
                <a:gd name="connsiteX0" fmla="*/ 0 w 2733675"/>
                <a:gd name="connsiteY0" fmla="*/ 590679 h 592105"/>
                <a:gd name="connsiteX1" fmla="*/ 1333534 w 2733675"/>
                <a:gd name="connsiteY1" fmla="*/ 0 h 592105"/>
                <a:gd name="connsiteX2" fmla="*/ 2733675 w 2733675"/>
                <a:gd name="connsiteY2" fmla="*/ 592105 h 592105"/>
                <a:gd name="connsiteX3" fmla="*/ 0 w 2733675"/>
                <a:gd name="connsiteY3" fmla="*/ 590679 h 592105"/>
                <a:gd name="connsiteX0" fmla="*/ 0 w 3657600"/>
                <a:gd name="connsiteY0" fmla="*/ 590679 h 604805"/>
                <a:gd name="connsiteX1" fmla="*/ 1333534 w 3657600"/>
                <a:gd name="connsiteY1" fmla="*/ 0 h 604805"/>
                <a:gd name="connsiteX2" fmla="*/ 3657600 w 3657600"/>
                <a:gd name="connsiteY2" fmla="*/ 604805 h 604805"/>
                <a:gd name="connsiteX3" fmla="*/ 0 w 3657600"/>
                <a:gd name="connsiteY3" fmla="*/ 590679 h 604805"/>
                <a:gd name="connsiteX0" fmla="*/ 0 w 3714750"/>
                <a:gd name="connsiteY0" fmla="*/ 606554 h 606554"/>
                <a:gd name="connsiteX1" fmla="*/ 1390684 w 3714750"/>
                <a:gd name="connsiteY1" fmla="*/ 0 h 606554"/>
                <a:gd name="connsiteX2" fmla="*/ 3714750 w 3714750"/>
                <a:gd name="connsiteY2" fmla="*/ 604805 h 606554"/>
                <a:gd name="connsiteX3" fmla="*/ 0 w 3714750"/>
                <a:gd name="connsiteY3" fmla="*/ 606554 h 606554"/>
                <a:gd name="connsiteX0" fmla="*/ 0 w 3714750"/>
                <a:gd name="connsiteY0" fmla="*/ 308104 h 308104"/>
                <a:gd name="connsiteX1" fmla="*/ 1422434 w 3714750"/>
                <a:gd name="connsiteY1" fmla="*/ 0 h 308104"/>
                <a:gd name="connsiteX2" fmla="*/ 3714750 w 3714750"/>
                <a:gd name="connsiteY2" fmla="*/ 306355 h 308104"/>
                <a:gd name="connsiteX3" fmla="*/ 0 w 3714750"/>
                <a:gd name="connsiteY3" fmla="*/ 308104 h 308104"/>
                <a:gd name="connsiteX0" fmla="*/ 0 w 3714750"/>
                <a:gd name="connsiteY0" fmla="*/ 320804 h 320804"/>
                <a:gd name="connsiteX1" fmla="*/ 558834 w 3714750"/>
                <a:gd name="connsiteY1" fmla="*/ 0 h 320804"/>
                <a:gd name="connsiteX2" fmla="*/ 3714750 w 3714750"/>
                <a:gd name="connsiteY2" fmla="*/ 319055 h 320804"/>
                <a:gd name="connsiteX3" fmla="*/ 0 w 3714750"/>
                <a:gd name="connsiteY3" fmla="*/ 320804 h 32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50" h="320804">
                  <a:moveTo>
                    <a:pt x="0" y="320804"/>
                  </a:moveTo>
                  <a:lnTo>
                    <a:pt x="558834" y="0"/>
                  </a:lnTo>
                  <a:lnTo>
                    <a:pt x="3714750" y="319055"/>
                  </a:lnTo>
                  <a:lnTo>
                    <a:pt x="0" y="320804"/>
                  </a:lnTo>
                  <a:close/>
                </a:path>
              </a:pathLst>
            </a:custGeom>
            <a:solidFill>
              <a:srgbClr val="FF000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0F4570-C7B2-FD46-9FBB-162B5F57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52540"/>
            <a:ext cx="10609504" cy="513898"/>
          </a:xfrm>
        </p:spPr>
        <p:txBody>
          <a:bodyPr/>
          <a:lstStyle/>
          <a:p>
            <a:r>
              <a:rPr lang="en-US" dirty="0"/>
              <a:t>Our Solution: Metrics with Barriers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60678-ADBA-9C45-86FC-7C5A44B1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F01558-7035-1842-BCE7-B1313B516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864" y="698327"/>
            <a:ext cx="2557481" cy="264369"/>
          </a:xfrm>
          <a:prstGeom prst="rect">
            <a:avLst/>
          </a:prstGeom>
          <a:solidFill>
            <a:srgbClr val="55B4EA"/>
          </a:solidFill>
        </p:spPr>
      </p:pic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40D330AB-A7A6-0341-B128-6E924EC53E68}"/>
              </a:ext>
            </a:extLst>
          </p:cNvPr>
          <p:cNvSpPr txBox="1">
            <a:spLocks/>
          </p:cNvSpPr>
          <p:nvPr/>
        </p:nvSpPr>
        <p:spPr>
          <a:xfrm>
            <a:off x="403967" y="2491331"/>
            <a:ext cx="4487874" cy="9376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6929" lvl="1" indent="-342900"/>
            <a:r>
              <a:rPr lang="en-US" dirty="0">
                <a:solidFill>
                  <a:schemeClr val="tx1"/>
                </a:solidFill>
              </a:rPr>
              <a:t>HOT/area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normalization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Unitless, scale invariant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Collapsed triangle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 Area 0</a:t>
            </a:r>
            <a:endParaRPr lang="en-US" dirty="0">
              <a:solidFill>
                <a:schemeClr val="tx1"/>
              </a:solidFill>
            </a:endParaRPr>
          </a:p>
          <a:p>
            <a:pPr marL="909800" lvl="2" indent="-342900"/>
            <a:endParaRPr lang="en-US" dirty="0">
              <a:solidFill>
                <a:schemeClr val="tx1"/>
              </a:solidFill>
            </a:endParaRPr>
          </a:p>
          <a:p>
            <a:pPr lvl="2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46025B-7ABA-9948-B071-8734ED239E62}"/>
              </a:ext>
            </a:extLst>
          </p:cNvPr>
          <p:cNvSpPr txBox="1"/>
          <p:nvPr/>
        </p:nvSpPr>
        <p:spPr>
          <a:xfrm>
            <a:off x="1647251" y="994585"/>
            <a:ext cx="3009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Contribution of 1 of 6 sub-triangles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051C42-9429-6844-A3A0-E77740365770}"/>
              </a:ext>
            </a:extLst>
          </p:cNvPr>
          <p:cNvSpPr txBox="1"/>
          <p:nvPr/>
        </p:nvSpPr>
        <p:spPr>
          <a:xfrm>
            <a:off x="828953" y="4303551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✗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6A879D23-2D8B-784E-A693-86119D402D8D}"/>
              </a:ext>
            </a:extLst>
          </p:cNvPr>
          <p:cNvSpPr txBox="1">
            <a:spLocks/>
          </p:cNvSpPr>
          <p:nvPr/>
        </p:nvSpPr>
        <p:spPr>
          <a:xfrm>
            <a:off x="1372925" y="1350752"/>
            <a:ext cx="4487874" cy="979964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6929" lvl="1" indent="-342900"/>
            <a:r>
              <a:rPr lang="en-US" dirty="0">
                <a:solidFill>
                  <a:schemeClr val="tx1"/>
                </a:solidFill>
              </a:rPr>
              <a:t>Problems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Units length</a:t>
            </a:r>
            <a:r>
              <a:rPr lang="en-US" baseline="30000" dirty="0">
                <a:solidFill>
                  <a:schemeClr val="tx1"/>
                </a:solidFill>
              </a:rPr>
              <a:t>4 </a:t>
            </a:r>
            <a:r>
              <a:rPr lang="en-US" dirty="0">
                <a:solidFill>
                  <a:schemeClr val="tx1"/>
                </a:solidFill>
              </a:rPr>
              <a:t>not scale invariant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No barrier to </a:t>
            </a:r>
            <a:r>
              <a:rPr lang="en-US" dirty="0" err="1">
                <a:solidFill>
                  <a:schemeClr val="tx1"/>
                </a:solidFill>
              </a:rPr>
              <a:t>d</a:t>
            </a:r>
            <a:r>
              <a:rPr lang="en-US" baseline="-25000" dirty="0" err="1">
                <a:solidFill>
                  <a:schemeClr val="tx1"/>
                </a:solidFill>
              </a:rPr>
              <a:t>ij</a:t>
            </a:r>
            <a:r>
              <a:rPr lang="en-US" dirty="0">
                <a:solidFill>
                  <a:schemeClr val="tx1"/>
                </a:solidFill>
              </a:rPr>
              <a:t> &lt; 0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No barrier to </a:t>
            </a:r>
            <a:r>
              <a:rPr lang="en-US" dirty="0" err="1">
                <a:solidFill>
                  <a:schemeClr val="tx1"/>
                </a:solidFill>
              </a:rPr>
              <a:t>h</a:t>
            </a:r>
            <a:r>
              <a:rPr lang="en-US" baseline="-25000" dirty="0" err="1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&lt; 0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015EA3FF-AF3F-2549-ABC0-0F7F5A2AF553}"/>
              </a:ext>
            </a:extLst>
          </p:cNvPr>
          <p:cNvSpPr txBox="1">
            <a:spLocks/>
          </p:cNvSpPr>
          <p:nvPr/>
        </p:nvSpPr>
        <p:spPr>
          <a:xfrm>
            <a:off x="403967" y="3501674"/>
            <a:ext cx="4352791" cy="19215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6929" lvl="1" indent="-342900"/>
            <a:r>
              <a:rPr lang="en-US" dirty="0">
                <a:solidFill>
                  <a:schemeClr val="tx1"/>
                </a:solidFill>
                <a:highlight>
                  <a:srgbClr val="FF0001"/>
                </a:highlight>
              </a:rPr>
              <a:t>HOT / area</a:t>
            </a:r>
            <a:r>
              <a:rPr lang="en-US" baseline="30000" dirty="0">
                <a:solidFill>
                  <a:schemeClr val="tx1"/>
                </a:solidFill>
                <a:highlight>
                  <a:srgbClr val="FF0001"/>
                </a:highlight>
              </a:rPr>
              <a:t>2</a:t>
            </a:r>
            <a:r>
              <a:rPr lang="en-US" dirty="0">
                <a:solidFill>
                  <a:schemeClr val="tx1"/>
                </a:solidFill>
                <a:highlight>
                  <a:srgbClr val="FF0001"/>
                </a:highlight>
              </a:rPr>
              <a:t>(</a:t>
            </a:r>
            <a:r>
              <a:rPr lang="en-US" dirty="0">
                <a:highlight>
                  <a:srgbClr val="FF0001"/>
                </a:highlight>
              </a:rPr>
              <a:t> ⃤ )</a:t>
            </a:r>
            <a:r>
              <a:rPr lang="en-US" dirty="0">
                <a:solidFill>
                  <a:schemeClr val="tx1"/>
                </a:solidFill>
                <a:highlight>
                  <a:srgbClr val="FF0001"/>
                </a:highlight>
              </a:rPr>
              <a:t> 1-of-3 triangle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Captures dual position of </a:t>
            </a:r>
            <a:r>
              <a:rPr lang="en-US" i="1" dirty="0">
                <a:solidFill>
                  <a:schemeClr val="tx1"/>
                </a:solidFill>
              </a:rPr>
              <a:t>o</a:t>
            </a:r>
            <a:endParaRPr lang="en-US" dirty="0">
              <a:solidFill>
                <a:schemeClr val="tx1"/>
              </a:solidFill>
            </a:endParaRPr>
          </a:p>
          <a:p>
            <a:pPr marL="909800" lvl="2" indent="-342900"/>
            <a:r>
              <a:rPr lang="en-US" dirty="0"/>
              <a:t>Barrier to </a:t>
            </a:r>
            <a:r>
              <a:rPr lang="en-US" dirty="0" err="1"/>
              <a:t>h</a:t>
            </a:r>
            <a:r>
              <a:rPr lang="en-US" baseline="-25000" dirty="0" err="1"/>
              <a:t>k</a:t>
            </a:r>
            <a:r>
              <a:rPr lang="en-US" dirty="0"/>
              <a:t>&lt;0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395F9EE-BD74-FA48-A584-993F25905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757" y="3204830"/>
            <a:ext cx="3377404" cy="2566774"/>
          </a:xfrm>
          <a:prstGeom prst="rect">
            <a:avLst/>
          </a:prstGeom>
        </p:spPr>
      </p:pic>
      <p:sp>
        <p:nvSpPr>
          <p:cNvPr id="83" name="Freeform 82">
            <a:extLst>
              <a:ext uri="{FF2B5EF4-FFF2-40B4-BE49-F238E27FC236}">
                <a16:creationId xmlns:a16="http://schemas.microsoft.com/office/drawing/2014/main" id="{8829A0FE-A910-DD43-B326-0AA0DAFB6C96}"/>
              </a:ext>
            </a:extLst>
          </p:cNvPr>
          <p:cNvSpPr/>
          <p:nvPr/>
        </p:nvSpPr>
        <p:spPr>
          <a:xfrm>
            <a:off x="3977358" y="3269634"/>
            <a:ext cx="2701925" cy="1875133"/>
          </a:xfrm>
          <a:custGeom>
            <a:avLst/>
            <a:gdLst>
              <a:gd name="connsiteX0" fmla="*/ 0 w 2743200"/>
              <a:gd name="connsiteY0" fmla="*/ 1905457 h 1916408"/>
              <a:gd name="connsiteX1" fmla="*/ 596824 w 2743200"/>
              <a:gd name="connsiteY1" fmla="*/ 0 h 1916408"/>
              <a:gd name="connsiteX2" fmla="*/ 2743200 w 2743200"/>
              <a:gd name="connsiteY2" fmla="*/ 1916408 h 1916408"/>
              <a:gd name="connsiteX3" fmla="*/ 0 w 2743200"/>
              <a:gd name="connsiteY3" fmla="*/ 1905457 h 1916408"/>
              <a:gd name="connsiteX0" fmla="*/ 0 w 2743200"/>
              <a:gd name="connsiteY0" fmla="*/ 1911807 h 1916408"/>
              <a:gd name="connsiteX1" fmla="*/ 596824 w 2743200"/>
              <a:gd name="connsiteY1" fmla="*/ 0 h 1916408"/>
              <a:gd name="connsiteX2" fmla="*/ 2743200 w 2743200"/>
              <a:gd name="connsiteY2" fmla="*/ 1916408 h 1916408"/>
              <a:gd name="connsiteX3" fmla="*/ 0 w 2743200"/>
              <a:gd name="connsiteY3" fmla="*/ 1911807 h 1916408"/>
              <a:gd name="connsiteX0" fmla="*/ 0 w 2733675"/>
              <a:gd name="connsiteY0" fmla="*/ 1914982 h 1916408"/>
              <a:gd name="connsiteX1" fmla="*/ 587299 w 2733675"/>
              <a:gd name="connsiteY1" fmla="*/ 0 h 1916408"/>
              <a:gd name="connsiteX2" fmla="*/ 2733675 w 2733675"/>
              <a:gd name="connsiteY2" fmla="*/ 1916408 h 1916408"/>
              <a:gd name="connsiteX3" fmla="*/ 0 w 2733675"/>
              <a:gd name="connsiteY3" fmla="*/ 1914982 h 1916408"/>
              <a:gd name="connsiteX0" fmla="*/ 0 w 2733675"/>
              <a:gd name="connsiteY0" fmla="*/ 1895932 h 1897358"/>
              <a:gd name="connsiteX1" fmla="*/ 593649 w 2733675"/>
              <a:gd name="connsiteY1" fmla="*/ 0 h 1897358"/>
              <a:gd name="connsiteX2" fmla="*/ 2733675 w 2733675"/>
              <a:gd name="connsiteY2" fmla="*/ 1897358 h 1897358"/>
              <a:gd name="connsiteX3" fmla="*/ 0 w 2733675"/>
              <a:gd name="connsiteY3" fmla="*/ 1895932 h 1897358"/>
              <a:gd name="connsiteX0" fmla="*/ 0 w 2714625"/>
              <a:gd name="connsiteY0" fmla="*/ 1895932 h 1895932"/>
              <a:gd name="connsiteX1" fmla="*/ 593649 w 2714625"/>
              <a:gd name="connsiteY1" fmla="*/ 0 h 1895932"/>
              <a:gd name="connsiteX2" fmla="*/ 2714625 w 2714625"/>
              <a:gd name="connsiteY2" fmla="*/ 1884658 h 1895932"/>
              <a:gd name="connsiteX3" fmla="*/ 0 w 2714625"/>
              <a:gd name="connsiteY3" fmla="*/ 1895932 h 1895932"/>
              <a:gd name="connsiteX0" fmla="*/ 0 w 2705100"/>
              <a:gd name="connsiteY0" fmla="*/ 1889582 h 1889582"/>
              <a:gd name="connsiteX1" fmla="*/ 584124 w 2705100"/>
              <a:gd name="connsiteY1" fmla="*/ 0 h 1889582"/>
              <a:gd name="connsiteX2" fmla="*/ 2705100 w 2705100"/>
              <a:gd name="connsiteY2" fmla="*/ 1884658 h 1889582"/>
              <a:gd name="connsiteX3" fmla="*/ 0 w 2705100"/>
              <a:gd name="connsiteY3" fmla="*/ 1889582 h 1889582"/>
              <a:gd name="connsiteX0" fmla="*/ 0 w 2701925"/>
              <a:gd name="connsiteY0" fmla="*/ 1876882 h 1884658"/>
              <a:gd name="connsiteX1" fmla="*/ 580949 w 2701925"/>
              <a:gd name="connsiteY1" fmla="*/ 0 h 1884658"/>
              <a:gd name="connsiteX2" fmla="*/ 2701925 w 2701925"/>
              <a:gd name="connsiteY2" fmla="*/ 1884658 h 1884658"/>
              <a:gd name="connsiteX3" fmla="*/ 0 w 2701925"/>
              <a:gd name="connsiteY3" fmla="*/ 1876882 h 1884658"/>
              <a:gd name="connsiteX0" fmla="*/ 0 w 2701925"/>
              <a:gd name="connsiteY0" fmla="*/ 1867357 h 1875133"/>
              <a:gd name="connsiteX1" fmla="*/ 584124 w 2701925"/>
              <a:gd name="connsiteY1" fmla="*/ 0 h 1875133"/>
              <a:gd name="connsiteX2" fmla="*/ 2701925 w 2701925"/>
              <a:gd name="connsiteY2" fmla="*/ 1875133 h 1875133"/>
              <a:gd name="connsiteX3" fmla="*/ 0 w 2701925"/>
              <a:gd name="connsiteY3" fmla="*/ 1867357 h 187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925" h="1875133">
                <a:moveTo>
                  <a:pt x="0" y="1867357"/>
                </a:moveTo>
                <a:lnTo>
                  <a:pt x="584124" y="0"/>
                </a:lnTo>
                <a:lnTo>
                  <a:pt x="2701925" y="1875133"/>
                </a:lnTo>
                <a:lnTo>
                  <a:pt x="0" y="18673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A0B3EF2-5C6C-794A-825C-F5A9FAF7D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5939" y="4986012"/>
            <a:ext cx="182483" cy="17864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D2EB982-606F-5B40-A777-B2F5ABD8B8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3966" y="5332109"/>
            <a:ext cx="238066" cy="23492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CF194D0-7DDE-4549-8EF0-E60839ACD3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157" y="5188285"/>
            <a:ext cx="244170" cy="234925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F60890E-D7DA-9946-8AC8-BF947ECDB1B8}"/>
              </a:ext>
            </a:extLst>
          </p:cNvPr>
          <p:cNvCxnSpPr>
            <a:cxnSpLocks/>
          </p:cNvCxnSpPr>
          <p:nvPr/>
        </p:nvCxnSpPr>
        <p:spPr>
          <a:xfrm flipV="1">
            <a:off x="3954447" y="5072370"/>
            <a:ext cx="131697" cy="7807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00A1AEF-372D-D242-9321-423518E7ECB0}"/>
              </a:ext>
            </a:extLst>
          </p:cNvPr>
          <p:cNvCxnSpPr>
            <a:cxnSpLocks/>
          </p:cNvCxnSpPr>
          <p:nvPr/>
        </p:nvCxnSpPr>
        <p:spPr>
          <a:xfrm flipH="1">
            <a:off x="4086144" y="3247864"/>
            <a:ext cx="466241" cy="182450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BCA0A3B-045F-2144-872B-41C26C5332F5}"/>
              </a:ext>
            </a:extLst>
          </p:cNvPr>
          <p:cNvCxnSpPr>
            <a:cxnSpLocks/>
          </p:cNvCxnSpPr>
          <p:nvPr/>
        </p:nvCxnSpPr>
        <p:spPr>
          <a:xfrm>
            <a:off x="4086144" y="5072370"/>
            <a:ext cx="2613381" cy="7807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6BE4F7BC-49D8-C04D-A3D0-17DBC73E89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5498" y="5223120"/>
            <a:ext cx="278548" cy="1475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95D7406-32DF-674F-85B5-86B2F0F534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4447" y="5225400"/>
            <a:ext cx="182483" cy="15708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ED223DC-98FE-2E4B-8C31-D56CB40866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0240" y="5072370"/>
            <a:ext cx="172878" cy="1566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BD07F7D-81BC-F240-8BBC-D9098A2725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4735" y="3247864"/>
            <a:ext cx="213310" cy="156617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B723E28-31DC-0742-BE76-4E3A71882EA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094002" y="3784600"/>
            <a:ext cx="1064163" cy="1287771"/>
          </a:xfrm>
          <a:prstGeom prst="line">
            <a:avLst/>
          </a:prstGeom>
          <a:ln>
            <a:solidFill>
              <a:srgbClr val="55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9637DBF-826D-1544-860F-944F9F1840E8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3998681" y="5036813"/>
            <a:ext cx="87464" cy="29811"/>
          </a:xfrm>
          <a:prstGeom prst="line">
            <a:avLst/>
          </a:prstGeom>
          <a:ln>
            <a:solidFill>
              <a:srgbClr val="55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B40E152-A2EE-094F-BF4D-9DCB9AD6DC22}"/>
              </a:ext>
            </a:extLst>
          </p:cNvPr>
          <p:cNvCxnSpPr>
            <a:cxnSpLocks/>
          </p:cNvCxnSpPr>
          <p:nvPr/>
        </p:nvCxnSpPr>
        <p:spPr>
          <a:xfrm>
            <a:off x="4094002" y="5066624"/>
            <a:ext cx="0" cy="88409"/>
          </a:xfrm>
          <a:prstGeom prst="line">
            <a:avLst/>
          </a:prstGeom>
          <a:ln>
            <a:solidFill>
              <a:srgbClr val="55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69491E4F-EDEA-E54A-82DD-F9EBB97B0CA1}"/>
              </a:ext>
            </a:extLst>
          </p:cNvPr>
          <p:cNvSpPr/>
          <p:nvPr/>
        </p:nvSpPr>
        <p:spPr>
          <a:xfrm>
            <a:off x="3925219" y="5084466"/>
            <a:ext cx="100057" cy="114572"/>
          </a:xfrm>
          <a:prstGeom prst="ellipse">
            <a:avLst/>
          </a:prstGeom>
          <a:solidFill>
            <a:srgbClr val="C00000">
              <a:alpha val="6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D6913EE4-7599-1742-92FE-40280B8A6F20}"/>
              </a:ext>
            </a:extLst>
          </p:cNvPr>
          <p:cNvSpPr/>
          <p:nvPr/>
        </p:nvSpPr>
        <p:spPr>
          <a:xfrm>
            <a:off x="4663657" y="1960250"/>
            <a:ext cx="2733675" cy="607735"/>
          </a:xfrm>
          <a:custGeom>
            <a:avLst/>
            <a:gdLst>
              <a:gd name="connsiteX0" fmla="*/ 0 w 2743200"/>
              <a:gd name="connsiteY0" fmla="*/ 1905457 h 1916408"/>
              <a:gd name="connsiteX1" fmla="*/ 596824 w 2743200"/>
              <a:gd name="connsiteY1" fmla="*/ 0 h 1916408"/>
              <a:gd name="connsiteX2" fmla="*/ 2743200 w 2743200"/>
              <a:gd name="connsiteY2" fmla="*/ 1916408 h 1916408"/>
              <a:gd name="connsiteX3" fmla="*/ 0 w 2743200"/>
              <a:gd name="connsiteY3" fmla="*/ 1905457 h 1916408"/>
              <a:gd name="connsiteX0" fmla="*/ 0 w 2743200"/>
              <a:gd name="connsiteY0" fmla="*/ 1911807 h 1916408"/>
              <a:gd name="connsiteX1" fmla="*/ 596824 w 2743200"/>
              <a:gd name="connsiteY1" fmla="*/ 0 h 1916408"/>
              <a:gd name="connsiteX2" fmla="*/ 2743200 w 2743200"/>
              <a:gd name="connsiteY2" fmla="*/ 1916408 h 1916408"/>
              <a:gd name="connsiteX3" fmla="*/ 0 w 2743200"/>
              <a:gd name="connsiteY3" fmla="*/ 1911807 h 1916408"/>
              <a:gd name="connsiteX0" fmla="*/ 0 w 2733675"/>
              <a:gd name="connsiteY0" fmla="*/ 1914982 h 1916408"/>
              <a:gd name="connsiteX1" fmla="*/ 587299 w 2733675"/>
              <a:gd name="connsiteY1" fmla="*/ 0 h 1916408"/>
              <a:gd name="connsiteX2" fmla="*/ 2733675 w 2733675"/>
              <a:gd name="connsiteY2" fmla="*/ 1916408 h 1916408"/>
              <a:gd name="connsiteX3" fmla="*/ 0 w 2733675"/>
              <a:gd name="connsiteY3" fmla="*/ 1914982 h 1916408"/>
              <a:gd name="connsiteX0" fmla="*/ 0 w 2733675"/>
              <a:gd name="connsiteY0" fmla="*/ 380472 h 381898"/>
              <a:gd name="connsiteX1" fmla="*/ 1217920 w 2733675"/>
              <a:gd name="connsiteY1" fmla="*/ 0 h 381898"/>
              <a:gd name="connsiteX2" fmla="*/ 2733675 w 2733675"/>
              <a:gd name="connsiteY2" fmla="*/ 381898 h 381898"/>
              <a:gd name="connsiteX3" fmla="*/ 0 w 2733675"/>
              <a:gd name="connsiteY3" fmla="*/ 380472 h 381898"/>
              <a:gd name="connsiteX0" fmla="*/ 0 w 2733675"/>
              <a:gd name="connsiteY0" fmla="*/ 590679 h 592105"/>
              <a:gd name="connsiteX1" fmla="*/ 1333534 w 2733675"/>
              <a:gd name="connsiteY1" fmla="*/ 0 h 592105"/>
              <a:gd name="connsiteX2" fmla="*/ 2733675 w 2733675"/>
              <a:gd name="connsiteY2" fmla="*/ 592105 h 592105"/>
              <a:gd name="connsiteX3" fmla="*/ 0 w 2733675"/>
              <a:gd name="connsiteY3" fmla="*/ 590679 h 592105"/>
              <a:gd name="connsiteX0" fmla="*/ 0 w 2733675"/>
              <a:gd name="connsiteY0" fmla="*/ 590679 h 592105"/>
              <a:gd name="connsiteX1" fmla="*/ 1302272 w 2733675"/>
              <a:gd name="connsiteY1" fmla="*/ 0 h 592105"/>
              <a:gd name="connsiteX2" fmla="*/ 2733675 w 2733675"/>
              <a:gd name="connsiteY2" fmla="*/ 592105 h 592105"/>
              <a:gd name="connsiteX3" fmla="*/ 0 w 2733675"/>
              <a:gd name="connsiteY3" fmla="*/ 590679 h 592105"/>
              <a:gd name="connsiteX0" fmla="*/ 0 w 2733675"/>
              <a:gd name="connsiteY0" fmla="*/ 582863 h 584289"/>
              <a:gd name="connsiteX1" fmla="*/ 1317903 w 2733675"/>
              <a:gd name="connsiteY1" fmla="*/ 0 h 584289"/>
              <a:gd name="connsiteX2" fmla="*/ 2733675 w 2733675"/>
              <a:gd name="connsiteY2" fmla="*/ 584289 h 584289"/>
              <a:gd name="connsiteX3" fmla="*/ 0 w 2733675"/>
              <a:gd name="connsiteY3" fmla="*/ 582863 h 584289"/>
              <a:gd name="connsiteX0" fmla="*/ 0 w 2733675"/>
              <a:gd name="connsiteY0" fmla="*/ 606309 h 607735"/>
              <a:gd name="connsiteX1" fmla="*/ 1317903 w 2733675"/>
              <a:gd name="connsiteY1" fmla="*/ 0 h 607735"/>
              <a:gd name="connsiteX2" fmla="*/ 2733675 w 2733675"/>
              <a:gd name="connsiteY2" fmla="*/ 607735 h 607735"/>
              <a:gd name="connsiteX3" fmla="*/ 0 w 2733675"/>
              <a:gd name="connsiteY3" fmla="*/ 606309 h 60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3675" h="607735">
                <a:moveTo>
                  <a:pt x="0" y="606309"/>
                </a:moveTo>
                <a:lnTo>
                  <a:pt x="1317903" y="0"/>
                </a:lnTo>
                <a:lnTo>
                  <a:pt x="2733675" y="607735"/>
                </a:lnTo>
                <a:lnTo>
                  <a:pt x="0" y="606309"/>
                </a:lnTo>
                <a:close/>
              </a:path>
            </a:pathLst>
          </a:custGeom>
          <a:solidFill>
            <a:srgbClr val="FF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C164E5-FC81-8242-98FF-72B0BFC6D568}"/>
              </a:ext>
            </a:extLst>
          </p:cNvPr>
          <p:cNvGrpSpPr/>
          <p:nvPr/>
        </p:nvGrpSpPr>
        <p:grpSpPr>
          <a:xfrm>
            <a:off x="4621314" y="620214"/>
            <a:ext cx="3377404" cy="2566774"/>
            <a:chOff x="4044950" y="1930400"/>
            <a:chExt cx="4102100" cy="299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93108F-533A-C646-A20E-B58E54EB7585}"/>
                </a:ext>
              </a:extLst>
            </p:cNvPr>
            <p:cNvGrpSpPr/>
            <p:nvPr/>
          </p:nvGrpSpPr>
          <p:grpSpPr>
            <a:xfrm>
              <a:off x="4044950" y="1930400"/>
              <a:ext cx="4102100" cy="2997200"/>
              <a:chOff x="4044950" y="1930400"/>
              <a:chExt cx="4102100" cy="29972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44C3451-17C4-D948-B17B-C43B9A84A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4950" y="1930400"/>
                <a:ext cx="4102100" cy="29972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AF6338-464E-5544-929D-D5DA4CC153D4}"/>
                  </a:ext>
                </a:extLst>
              </p:cNvPr>
              <p:cNvSpPr txBox="1"/>
              <p:nvPr/>
            </p:nvSpPr>
            <p:spPr>
              <a:xfrm>
                <a:off x="5144086" y="3035221"/>
                <a:ext cx="711074" cy="688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4008569-68A6-2545-82DC-38BCF3D5E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19646" y="3747075"/>
                <a:ext cx="221639" cy="20860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2B8AF01-662F-D841-A65C-21580D363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19173" y="4249836"/>
                <a:ext cx="289148" cy="27432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20D2D0E-5357-194B-9FD4-B3A8201A0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08950" y="4249836"/>
                <a:ext cx="296562" cy="274320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ED09212-4F2C-044C-AEC7-0A0DC61C34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3440" y="3495847"/>
                <a:ext cx="1617530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6EC9798-8F61-E24D-AF76-8324D7CC5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678" y="1980650"/>
                <a:ext cx="887991" cy="1518498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014F37A-EF5D-5044-910F-7807B94C7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4368" y="3495847"/>
                <a:ext cx="1723166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4B31AFF-FA50-844B-9D89-C184DB820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77662" y="4275243"/>
                <a:ext cx="338317" cy="17235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DBDD80D-FC95-1B4B-BED5-4F52C32F9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11977" y="3256997"/>
                <a:ext cx="184023" cy="21031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D862A34-A3D9-8D43-B5F1-96F9BEA8B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83440" y="4289802"/>
                <a:ext cx="221639" cy="18342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199FF27-F52A-534D-8B22-828BEABB0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79131" y="4111111"/>
                <a:ext cx="209973" cy="18288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6C4A2A3-2227-EA40-A206-6684DFCFA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11724" y="1980650"/>
                <a:ext cx="259080" cy="182880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8CF156-7A1A-2A4D-B87F-14DD3ADD2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161749" y="4524156"/>
              <a:ext cx="511570" cy="274320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8ECF313E-A4E6-8444-B8A4-DB3142ECE3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0240" y="772522"/>
            <a:ext cx="4564325" cy="57823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9D97918-93CA-3D43-9CC1-0DE71F5BC471}"/>
              </a:ext>
            </a:extLst>
          </p:cNvPr>
          <p:cNvSpPr txBox="1"/>
          <p:nvPr/>
        </p:nvSpPr>
        <p:spPr>
          <a:xfrm>
            <a:off x="806977" y="379078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✓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82D3E7-90F7-0C4F-9717-F48818A37B23}"/>
              </a:ext>
            </a:extLst>
          </p:cNvPr>
          <p:cNvSpPr txBox="1"/>
          <p:nvPr/>
        </p:nvSpPr>
        <p:spPr>
          <a:xfrm>
            <a:off x="828953" y="402253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✓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841305-AD3F-614D-9B0E-8C041E820EAA}"/>
              </a:ext>
            </a:extLst>
          </p:cNvPr>
          <p:cNvSpPr txBox="1"/>
          <p:nvPr/>
        </p:nvSpPr>
        <p:spPr>
          <a:xfrm>
            <a:off x="8912514" y="186100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Barrier to </a:t>
            </a:r>
            <a:r>
              <a:rPr lang="en-US" dirty="0" err="1"/>
              <a:t>h</a:t>
            </a:r>
            <a:r>
              <a:rPr lang="en-US" baseline="-25000" dirty="0" err="1"/>
              <a:t>k</a:t>
            </a:r>
            <a:r>
              <a:rPr lang="en-US" dirty="0"/>
              <a:t>&lt;0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D806DD-8EBE-2545-B066-560A9F4D2B0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9761465" y="1350752"/>
            <a:ext cx="0" cy="510250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2C330206-4019-F54C-81D7-5020FB48E24E}"/>
              </a:ext>
            </a:extLst>
          </p:cNvPr>
          <p:cNvSpPr txBox="1"/>
          <p:nvPr/>
        </p:nvSpPr>
        <p:spPr>
          <a:xfrm>
            <a:off x="9849025" y="2428535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barrier to </a:t>
            </a:r>
            <a:r>
              <a:rPr lang="en-US" dirty="0" err="1"/>
              <a:t>d</a:t>
            </a:r>
            <a:r>
              <a:rPr lang="en-US" baseline="-25000" dirty="0" err="1"/>
              <a:t>ij</a:t>
            </a:r>
            <a:r>
              <a:rPr lang="en-US" dirty="0"/>
              <a:t>&lt;0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232586E-2E72-204C-9207-A25D5FB00746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10879115" y="1400675"/>
            <a:ext cx="0" cy="1027860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60F851A-831D-2A48-B65A-76078F3573F7}"/>
              </a:ext>
            </a:extLst>
          </p:cNvPr>
          <p:cNvSpPr txBox="1"/>
          <p:nvPr/>
        </p:nvSpPr>
        <p:spPr>
          <a:xfrm>
            <a:off x="1224749" y="4344594"/>
            <a:ext cx="1531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Garamond" charset="0"/>
              </a:rPr>
              <a:t>No barrier to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Garamond" charset="0"/>
              </a:rPr>
              <a:t>dij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Garamond" charset="0"/>
              </a:rPr>
              <a:t>&lt;0</a:t>
            </a:r>
          </a:p>
          <a:p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3D395A-1F0A-7545-9162-1C8D10925AFC}"/>
              </a:ext>
            </a:extLst>
          </p:cNvPr>
          <p:cNvSpPr txBox="1"/>
          <p:nvPr/>
        </p:nvSpPr>
        <p:spPr>
          <a:xfrm>
            <a:off x="4054589" y="4700337"/>
            <a:ext cx="30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69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8" grpId="0"/>
      <p:bldP spid="83" grpId="0" animBg="1"/>
      <p:bldP spid="84" grpId="0" animBg="1"/>
      <p:bldP spid="47" grpId="0" animBg="1"/>
      <p:bldP spid="51" grpId="0"/>
      <p:bldP spid="52" grpId="0"/>
      <p:bldP spid="17" grpId="0"/>
      <p:bldP spid="64" grpId="0"/>
      <p:bldP spid="3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E3B8A08F-D7E9-A14C-86BE-71AAE2271D33}"/>
              </a:ext>
            </a:extLst>
          </p:cNvPr>
          <p:cNvSpPr/>
          <p:nvPr/>
        </p:nvSpPr>
        <p:spPr>
          <a:xfrm>
            <a:off x="4657001" y="1961516"/>
            <a:ext cx="1324698" cy="603250"/>
          </a:xfrm>
          <a:custGeom>
            <a:avLst/>
            <a:gdLst>
              <a:gd name="connsiteX0" fmla="*/ 0 w 1325880"/>
              <a:gd name="connsiteY0" fmla="*/ 586740 h 609600"/>
              <a:gd name="connsiteX1" fmla="*/ 1325880 w 1325880"/>
              <a:gd name="connsiteY1" fmla="*/ 609600 h 609600"/>
              <a:gd name="connsiteX2" fmla="*/ 1318260 w 1325880"/>
              <a:gd name="connsiteY2" fmla="*/ 0 h 609600"/>
              <a:gd name="connsiteX3" fmla="*/ 0 w 1325880"/>
              <a:gd name="connsiteY3" fmla="*/ 586740 h 609600"/>
              <a:gd name="connsiteX0" fmla="*/ 0 w 1325880"/>
              <a:gd name="connsiteY0" fmla="*/ 617452 h 617452"/>
              <a:gd name="connsiteX1" fmla="*/ 1325880 w 1325880"/>
              <a:gd name="connsiteY1" fmla="*/ 609600 h 617452"/>
              <a:gd name="connsiteX2" fmla="*/ 1318260 w 1325880"/>
              <a:gd name="connsiteY2" fmla="*/ 0 h 617452"/>
              <a:gd name="connsiteX3" fmla="*/ 0 w 1325880"/>
              <a:gd name="connsiteY3" fmla="*/ 617452 h 617452"/>
              <a:gd name="connsiteX0" fmla="*/ 0 w 1329065"/>
              <a:gd name="connsiteY0" fmla="*/ 623850 h 623850"/>
              <a:gd name="connsiteX1" fmla="*/ 1329065 w 1329065"/>
              <a:gd name="connsiteY1" fmla="*/ 609600 h 623850"/>
              <a:gd name="connsiteX2" fmla="*/ 1321445 w 1329065"/>
              <a:gd name="connsiteY2" fmla="*/ 0 h 623850"/>
              <a:gd name="connsiteX3" fmla="*/ 0 w 1329065"/>
              <a:gd name="connsiteY3" fmla="*/ 623850 h 623850"/>
              <a:gd name="connsiteX0" fmla="*/ 0 w 1329065"/>
              <a:gd name="connsiteY0" fmla="*/ 620651 h 620651"/>
              <a:gd name="connsiteX1" fmla="*/ 1329065 w 1329065"/>
              <a:gd name="connsiteY1" fmla="*/ 606401 h 620651"/>
              <a:gd name="connsiteX2" fmla="*/ 1327816 w 1329065"/>
              <a:gd name="connsiteY2" fmla="*/ 0 h 620651"/>
              <a:gd name="connsiteX3" fmla="*/ 0 w 1329065"/>
              <a:gd name="connsiteY3" fmla="*/ 620651 h 620651"/>
              <a:gd name="connsiteX0" fmla="*/ 0 w 1329065"/>
              <a:gd name="connsiteY0" fmla="*/ 607854 h 607854"/>
              <a:gd name="connsiteX1" fmla="*/ 1329065 w 1329065"/>
              <a:gd name="connsiteY1" fmla="*/ 606401 h 607854"/>
              <a:gd name="connsiteX2" fmla="*/ 1327816 w 1329065"/>
              <a:gd name="connsiteY2" fmla="*/ 0 h 607854"/>
              <a:gd name="connsiteX3" fmla="*/ 0 w 1329065"/>
              <a:gd name="connsiteY3" fmla="*/ 607854 h 60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9065" h="607854">
                <a:moveTo>
                  <a:pt x="0" y="607854"/>
                </a:moveTo>
                <a:lnTo>
                  <a:pt x="1329065" y="606401"/>
                </a:lnTo>
                <a:cubicBezTo>
                  <a:pt x="1328649" y="404267"/>
                  <a:pt x="1328232" y="202134"/>
                  <a:pt x="1327816" y="0"/>
                </a:cubicBezTo>
                <a:lnTo>
                  <a:pt x="0" y="607854"/>
                </a:lnTo>
                <a:close/>
              </a:path>
            </a:pathLst>
          </a:custGeom>
          <a:solidFill>
            <a:srgbClr val="55B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C164E5-FC81-8242-98FF-72B0BFC6D568}"/>
              </a:ext>
            </a:extLst>
          </p:cNvPr>
          <p:cNvGrpSpPr/>
          <p:nvPr/>
        </p:nvGrpSpPr>
        <p:grpSpPr>
          <a:xfrm>
            <a:off x="4621314" y="620214"/>
            <a:ext cx="3377404" cy="2566774"/>
            <a:chOff x="4044950" y="1930400"/>
            <a:chExt cx="4102100" cy="299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93108F-533A-C646-A20E-B58E54EB7585}"/>
                </a:ext>
              </a:extLst>
            </p:cNvPr>
            <p:cNvGrpSpPr/>
            <p:nvPr/>
          </p:nvGrpSpPr>
          <p:grpSpPr>
            <a:xfrm>
              <a:off x="4044950" y="1930400"/>
              <a:ext cx="4102100" cy="2997200"/>
              <a:chOff x="4044950" y="1930400"/>
              <a:chExt cx="4102100" cy="29972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44C3451-17C4-D948-B17B-C43B9A84A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44950" y="1930400"/>
                <a:ext cx="4102100" cy="29972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AF6338-464E-5544-929D-D5DA4CC153D4}"/>
                  </a:ext>
                </a:extLst>
              </p:cNvPr>
              <p:cNvSpPr txBox="1"/>
              <p:nvPr/>
            </p:nvSpPr>
            <p:spPr>
              <a:xfrm>
                <a:off x="5144086" y="3035221"/>
                <a:ext cx="711074" cy="688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4008569-68A6-2545-82DC-38BCF3D5E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19646" y="3747075"/>
                <a:ext cx="221639" cy="20860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2B8AF01-662F-D841-A65C-21580D363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9173" y="4249836"/>
                <a:ext cx="289148" cy="27432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20D2D0E-5357-194B-9FD4-B3A8201A0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08950" y="4249836"/>
                <a:ext cx="296562" cy="274320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ED09212-4F2C-044C-AEC7-0A0DC61C34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3440" y="3495847"/>
                <a:ext cx="1617530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6EC9798-8F61-E24D-AF76-8324D7CC5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678" y="1980650"/>
                <a:ext cx="887991" cy="1518498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014F37A-EF5D-5044-910F-7807B94C7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4368" y="3495847"/>
                <a:ext cx="1723166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4B31AFF-FA50-844B-9D89-C184DB820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7662" y="4275243"/>
                <a:ext cx="338317" cy="17235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DBDD80D-FC95-1B4B-BED5-4F52C32F9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1977" y="3256997"/>
                <a:ext cx="184023" cy="21031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D862A34-A3D9-8D43-B5F1-96F9BEA8B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83440" y="4289802"/>
                <a:ext cx="221639" cy="18342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199FF27-F52A-534D-8B22-828BEABB0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79131" y="4111111"/>
                <a:ext cx="209973" cy="18288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6C4A2A3-2227-EA40-A206-6684DFCFA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11724" y="1980650"/>
                <a:ext cx="259080" cy="182880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8CF156-7A1A-2A4D-B87F-14DD3ADD2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61749" y="4524156"/>
              <a:ext cx="511570" cy="274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0F4570-C7B2-FD46-9FBB-162B5F57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52540"/>
            <a:ext cx="10609504" cy="513898"/>
          </a:xfrm>
        </p:spPr>
        <p:txBody>
          <a:bodyPr/>
          <a:lstStyle/>
          <a:p>
            <a:r>
              <a:rPr lang="en-US" dirty="0"/>
              <a:t>Our Solution: Metrics with Barriers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60678-ADBA-9C45-86FC-7C5A44B1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F01558-7035-1842-BCE7-B1313B516B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4864" y="698327"/>
            <a:ext cx="2557481" cy="264369"/>
          </a:xfrm>
          <a:prstGeom prst="rect">
            <a:avLst/>
          </a:prstGeom>
          <a:solidFill>
            <a:srgbClr val="55B4EA"/>
          </a:solidFill>
        </p:spPr>
      </p:pic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40D330AB-A7A6-0341-B128-6E924EC53E68}"/>
              </a:ext>
            </a:extLst>
          </p:cNvPr>
          <p:cNvSpPr txBox="1">
            <a:spLocks/>
          </p:cNvSpPr>
          <p:nvPr/>
        </p:nvSpPr>
        <p:spPr>
          <a:xfrm>
            <a:off x="403967" y="2491331"/>
            <a:ext cx="4487874" cy="9376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6929" lvl="1" indent="-342900"/>
            <a:r>
              <a:rPr lang="en-US" dirty="0">
                <a:solidFill>
                  <a:schemeClr val="tx1"/>
                </a:solidFill>
              </a:rPr>
              <a:t>HOT/area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normalization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Unitless, scale invariant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Collapsed triangle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 Area 0</a:t>
            </a:r>
            <a:endParaRPr lang="en-US" dirty="0">
              <a:solidFill>
                <a:schemeClr val="tx1"/>
              </a:solidFill>
            </a:endParaRPr>
          </a:p>
          <a:p>
            <a:pPr marL="909800" lvl="2" indent="-342900"/>
            <a:endParaRPr lang="en-US" dirty="0">
              <a:solidFill>
                <a:schemeClr val="tx1"/>
              </a:solidFill>
            </a:endParaRPr>
          </a:p>
          <a:p>
            <a:pPr lvl="2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46025B-7ABA-9948-B071-8734ED239E62}"/>
              </a:ext>
            </a:extLst>
          </p:cNvPr>
          <p:cNvSpPr txBox="1"/>
          <p:nvPr/>
        </p:nvSpPr>
        <p:spPr>
          <a:xfrm>
            <a:off x="1647251" y="994585"/>
            <a:ext cx="3009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Contribution of 1 of 6 sub-triangles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1B4EA55-4C6F-0B43-B648-8CAE0A828D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62738" y="211711"/>
            <a:ext cx="2406536" cy="557178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6A879D23-2D8B-784E-A693-86119D402D8D}"/>
              </a:ext>
            </a:extLst>
          </p:cNvPr>
          <p:cNvSpPr txBox="1">
            <a:spLocks/>
          </p:cNvSpPr>
          <p:nvPr/>
        </p:nvSpPr>
        <p:spPr>
          <a:xfrm>
            <a:off x="1372925" y="1350752"/>
            <a:ext cx="4487874" cy="979964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6929" lvl="1" indent="-342900"/>
            <a:r>
              <a:rPr lang="en-US" dirty="0">
                <a:solidFill>
                  <a:schemeClr val="tx1"/>
                </a:solidFill>
              </a:rPr>
              <a:t>Problems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Units length</a:t>
            </a:r>
            <a:r>
              <a:rPr lang="en-US" baseline="30000" dirty="0">
                <a:solidFill>
                  <a:schemeClr val="tx1"/>
                </a:solidFill>
              </a:rPr>
              <a:t>4 </a:t>
            </a:r>
            <a:r>
              <a:rPr lang="en-US" dirty="0">
                <a:solidFill>
                  <a:schemeClr val="tx1"/>
                </a:solidFill>
              </a:rPr>
              <a:t>not scale invariant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No barrier to </a:t>
            </a:r>
            <a:r>
              <a:rPr lang="en-US" dirty="0" err="1">
                <a:solidFill>
                  <a:schemeClr val="tx1"/>
                </a:solidFill>
              </a:rPr>
              <a:t>d</a:t>
            </a:r>
            <a:r>
              <a:rPr lang="en-US" baseline="-25000" dirty="0" err="1">
                <a:solidFill>
                  <a:schemeClr val="tx1"/>
                </a:solidFill>
              </a:rPr>
              <a:t>ij</a:t>
            </a:r>
            <a:r>
              <a:rPr lang="en-US" dirty="0">
                <a:solidFill>
                  <a:schemeClr val="tx1"/>
                </a:solidFill>
              </a:rPr>
              <a:t> &lt; 0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No barrier to </a:t>
            </a:r>
            <a:r>
              <a:rPr lang="en-US" dirty="0" err="1">
                <a:solidFill>
                  <a:schemeClr val="tx1"/>
                </a:solidFill>
              </a:rPr>
              <a:t>h</a:t>
            </a:r>
            <a:r>
              <a:rPr lang="en-US" baseline="-25000" dirty="0" err="1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&lt; 0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015EA3FF-AF3F-2549-ABC0-0F7F5A2AF553}"/>
              </a:ext>
            </a:extLst>
          </p:cNvPr>
          <p:cNvSpPr txBox="1">
            <a:spLocks/>
          </p:cNvSpPr>
          <p:nvPr/>
        </p:nvSpPr>
        <p:spPr>
          <a:xfrm>
            <a:off x="403967" y="3501675"/>
            <a:ext cx="4487874" cy="12189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6929" lvl="1" indent="-342900"/>
            <a:r>
              <a:rPr lang="en-US" dirty="0">
                <a:solidFill>
                  <a:schemeClr val="tx1"/>
                </a:solidFill>
                <a:highlight>
                  <a:srgbClr val="55B4EA"/>
                </a:highlight>
              </a:rPr>
              <a:t>HOT / area</a:t>
            </a:r>
            <a:r>
              <a:rPr lang="en-US" baseline="30000" dirty="0">
                <a:solidFill>
                  <a:schemeClr val="tx1"/>
                </a:solidFill>
                <a:highlight>
                  <a:srgbClr val="55B4EA"/>
                </a:highlight>
              </a:rPr>
              <a:t>2</a:t>
            </a:r>
            <a:r>
              <a:rPr lang="en-US" dirty="0">
                <a:solidFill>
                  <a:schemeClr val="tx1"/>
                </a:solidFill>
                <a:highlight>
                  <a:srgbClr val="55B4EA"/>
                </a:highlight>
              </a:rPr>
              <a:t>(</a:t>
            </a:r>
            <a:r>
              <a:rPr lang="en-US" dirty="0">
                <a:highlight>
                  <a:srgbClr val="55B4EA"/>
                </a:highlight>
              </a:rPr>
              <a:t> ⃤ )</a:t>
            </a:r>
            <a:r>
              <a:rPr lang="en-US" dirty="0">
                <a:solidFill>
                  <a:schemeClr val="tx1"/>
                </a:solidFill>
                <a:highlight>
                  <a:srgbClr val="55B4EA"/>
                </a:highlight>
              </a:rPr>
              <a:t> 1-of-6 triangle</a:t>
            </a:r>
          </a:p>
          <a:p>
            <a:pPr marL="909800" lvl="2" indent="-342900"/>
            <a:r>
              <a:rPr lang="en-US" dirty="0">
                <a:solidFill>
                  <a:schemeClr val="tx1"/>
                </a:solidFill>
              </a:rPr>
              <a:t>Captures dual, position of </a:t>
            </a:r>
            <a:r>
              <a:rPr lang="en-US" i="1" dirty="0">
                <a:solidFill>
                  <a:schemeClr val="tx1"/>
                </a:solidFill>
              </a:rPr>
              <a:t>o</a:t>
            </a:r>
            <a:endParaRPr lang="en-US" dirty="0">
              <a:solidFill>
                <a:schemeClr val="tx1"/>
              </a:solidFill>
            </a:endParaRPr>
          </a:p>
          <a:p>
            <a:pPr marL="909800" lvl="2" indent="-342900"/>
            <a:r>
              <a:rPr lang="en-US" dirty="0"/>
              <a:t>Barrier to </a:t>
            </a:r>
            <a:r>
              <a:rPr lang="en-US" dirty="0" err="1"/>
              <a:t>h</a:t>
            </a:r>
            <a:r>
              <a:rPr lang="en-US" baseline="-25000" dirty="0" err="1"/>
              <a:t>k</a:t>
            </a:r>
            <a:r>
              <a:rPr lang="en-US" dirty="0"/>
              <a:t>&lt;0</a:t>
            </a:r>
          </a:p>
          <a:p>
            <a:pPr marL="909800" lvl="2" indent="-342900"/>
            <a:r>
              <a:rPr lang="en-US" dirty="0"/>
              <a:t>Barrier to </a:t>
            </a:r>
            <a:r>
              <a:rPr lang="en-US" dirty="0" err="1"/>
              <a:t>d</a:t>
            </a:r>
            <a:r>
              <a:rPr lang="en-US" baseline="-25000" dirty="0" err="1"/>
              <a:t>ij</a:t>
            </a:r>
            <a:r>
              <a:rPr lang="en-US" dirty="0"/>
              <a:t>&lt;0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395F9EE-BD74-FA48-A584-993F25905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757" y="3204830"/>
            <a:ext cx="3377404" cy="2566774"/>
          </a:xfrm>
          <a:prstGeom prst="rect">
            <a:avLst/>
          </a:prstGeom>
        </p:spPr>
      </p:pic>
      <p:sp>
        <p:nvSpPr>
          <p:cNvPr id="83" name="Freeform 82">
            <a:extLst>
              <a:ext uri="{FF2B5EF4-FFF2-40B4-BE49-F238E27FC236}">
                <a16:creationId xmlns:a16="http://schemas.microsoft.com/office/drawing/2014/main" id="{8829A0FE-A910-DD43-B326-0AA0DAFB6C96}"/>
              </a:ext>
            </a:extLst>
          </p:cNvPr>
          <p:cNvSpPr/>
          <p:nvPr/>
        </p:nvSpPr>
        <p:spPr>
          <a:xfrm>
            <a:off x="3977358" y="3269634"/>
            <a:ext cx="2701925" cy="1875133"/>
          </a:xfrm>
          <a:custGeom>
            <a:avLst/>
            <a:gdLst>
              <a:gd name="connsiteX0" fmla="*/ 0 w 2743200"/>
              <a:gd name="connsiteY0" fmla="*/ 1905457 h 1916408"/>
              <a:gd name="connsiteX1" fmla="*/ 596824 w 2743200"/>
              <a:gd name="connsiteY1" fmla="*/ 0 h 1916408"/>
              <a:gd name="connsiteX2" fmla="*/ 2743200 w 2743200"/>
              <a:gd name="connsiteY2" fmla="*/ 1916408 h 1916408"/>
              <a:gd name="connsiteX3" fmla="*/ 0 w 2743200"/>
              <a:gd name="connsiteY3" fmla="*/ 1905457 h 1916408"/>
              <a:gd name="connsiteX0" fmla="*/ 0 w 2743200"/>
              <a:gd name="connsiteY0" fmla="*/ 1911807 h 1916408"/>
              <a:gd name="connsiteX1" fmla="*/ 596824 w 2743200"/>
              <a:gd name="connsiteY1" fmla="*/ 0 h 1916408"/>
              <a:gd name="connsiteX2" fmla="*/ 2743200 w 2743200"/>
              <a:gd name="connsiteY2" fmla="*/ 1916408 h 1916408"/>
              <a:gd name="connsiteX3" fmla="*/ 0 w 2743200"/>
              <a:gd name="connsiteY3" fmla="*/ 1911807 h 1916408"/>
              <a:gd name="connsiteX0" fmla="*/ 0 w 2733675"/>
              <a:gd name="connsiteY0" fmla="*/ 1914982 h 1916408"/>
              <a:gd name="connsiteX1" fmla="*/ 587299 w 2733675"/>
              <a:gd name="connsiteY1" fmla="*/ 0 h 1916408"/>
              <a:gd name="connsiteX2" fmla="*/ 2733675 w 2733675"/>
              <a:gd name="connsiteY2" fmla="*/ 1916408 h 1916408"/>
              <a:gd name="connsiteX3" fmla="*/ 0 w 2733675"/>
              <a:gd name="connsiteY3" fmla="*/ 1914982 h 1916408"/>
              <a:gd name="connsiteX0" fmla="*/ 0 w 2733675"/>
              <a:gd name="connsiteY0" fmla="*/ 1895932 h 1897358"/>
              <a:gd name="connsiteX1" fmla="*/ 593649 w 2733675"/>
              <a:gd name="connsiteY1" fmla="*/ 0 h 1897358"/>
              <a:gd name="connsiteX2" fmla="*/ 2733675 w 2733675"/>
              <a:gd name="connsiteY2" fmla="*/ 1897358 h 1897358"/>
              <a:gd name="connsiteX3" fmla="*/ 0 w 2733675"/>
              <a:gd name="connsiteY3" fmla="*/ 1895932 h 1897358"/>
              <a:gd name="connsiteX0" fmla="*/ 0 w 2714625"/>
              <a:gd name="connsiteY0" fmla="*/ 1895932 h 1895932"/>
              <a:gd name="connsiteX1" fmla="*/ 593649 w 2714625"/>
              <a:gd name="connsiteY1" fmla="*/ 0 h 1895932"/>
              <a:gd name="connsiteX2" fmla="*/ 2714625 w 2714625"/>
              <a:gd name="connsiteY2" fmla="*/ 1884658 h 1895932"/>
              <a:gd name="connsiteX3" fmla="*/ 0 w 2714625"/>
              <a:gd name="connsiteY3" fmla="*/ 1895932 h 1895932"/>
              <a:gd name="connsiteX0" fmla="*/ 0 w 2705100"/>
              <a:gd name="connsiteY0" fmla="*/ 1889582 h 1889582"/>
              <a:gd name="connsiteX1" fmla="*/ 584124 w 2705100"/>
              <a:gd name="connsiteY1" fmla="*/ 0 h 1889582"/>
              <a:gd name="connsiteX2" fmla="*/ 2705100 w 2705100"/>
              <a:gd name="connsiteY2" fmla="*/ 1884658 h 1889582"/>
              <a:gd name="connsiteX3" fmla="*/ 0 w 2705100"/>
              <a:gd name="connsiteY3" fmla="*/ 1889582 h 1889582"/>
              <a:gd name="connsiteX0" fmla="*/ 0 w 2701925"/>
              <a:gd name="connsiteY0" fmla="*/ 1876882 h 1884658"/>
              <a:gd name="connsiteX1" fmla="*/ 580949 w 2701925"/>
              <a:gd name="connsiteY1" fmla="*/ 0 h 1884658"/>
              <a:gd name="connsiteX2" fmla="*/ 2701925 w 2701925"/>
              <a:gd name="connsiteY2" fmla="*/ 1884658 h 1884658"/>
              <a:gd name="connsiteX3" fmla="*/ 0 w 2701925"/>
              <a:gd name="connsiteY3" fmla="*/ 1876882 h 1884658"/>
              <a:gd name="connsiteX0" fmla="*/ 0 w 2701925"/>
              <a:gd name="connsiteY0" fmla="*/ 1867357 h 1875133"/>
              <a:gd name="connsiteX1" fmla="*/ 584124 w 2701925"/>
              <a:gd name="connsiteY1" fmla="*/ 0 h 1875133"/>
              <a:gd name="connsiteX2" fmla="*/ 2701925 w 2701925"/>
              <a:gd name="connsiteY2" fmla="*/ 1875133 h 1875133"/>
              <a:gd name="connsiteX3" fmla="*/ 0 w 2701925"/>
              <a:gd name="connsiteY3" fmla="*/ 1867357 h 187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925" h="1875133">
                <a:moveTo>
                  <a:pt x="0" y="1867357"/>
                </a:moveTo>
                <a:lnTo>
                  <a:pt x="584124" y="0"/>
                </a:lnTo>
                <a:lnTo>
                  <a:pt x="2701925" y="1875133"/>
                </a:lnTo>
                <a:lnTo>
                  <a:pt x="0" y="18673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A0B3EF2-5C6C-794A-825C-F5A9FAF7D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31" y="4963820"/>
            <a:ext cx="182483" cy="17864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D2EB982-606F-5B40-A777-B2F5ABD8B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897" y="5372816"/>
            <a:ext cx="238066" cy="23492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CF194D0-7DDE-4549-8EF0-E60839ACD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5517" y="5202945"/>
            <a:ext cx="244170" cy="234925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F60890E-D7DA-9946-8AC8-BF947ECDB1B8}"/>
              </a:ext>
            </a:extLst>
          </p:cNvPr>
          <p:cNvCxnSpPr>
            <a:cxnSpLocks/>
          </p:cNvCxnSpPr>
          <p:nvPr/>
        </p:nvCxnSpPr>
        <p:spPr>
          <a:xfrm flipV="1">
            <a:off x="3954447" y="5072370"/>
            <a:ext cx="131697" cy="7807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00A1AEF-372D-D242-9321-423518E7ECB0}"/>
              </a:ext>
            </a:extLst>
          </p:cNvPr>
          <p:cNvCxnSpPr>
            <a:cxnSpLocks/>
          </p:cNvCxnSpPr>
          <p:nvPr/>
        </p:nvCxnSpPr>
        <p:spPr>
          <a:xfrm flipH="1">
            <a:off x="4086144" y="3247864"/>
            <a:ext cx="466241" cy="182450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BCA0A3B-045F-2144-872B-41C26C5332F5}"/>
              </a:ext>
            </a:extLst>
          </p:cNvPr>
          <p:cNvCxnSpPr>
            <a:cxnSpLocks/>
          </p:cNvCxnSpPr>
          <p:nvPr/>
        </p:nvCxnSpPr>
        <p:spPr>
          <a:xfrm>
            <a:off x="4086144" y="5072370"/>
            <a:ext cx="2613381" cy="7807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6BE4F7BC-49D8-C04D-A3D0-17DBC73E8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6177" y="5222720"/>
            <a:ext cx="278548" cy="1475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95D7406-32DF-674F-85B5-86B2F0F53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4447" y="5225400"/>
            <a:ext cx="182483" cy="15708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ED223DC-98FE-2E4B-8C31-D56CB40866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0240" y="5072370"/>
            <a:ext cx="172878" cy="1566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BD07F7D-81BC-F240-8BBC-D9098A2725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24735" y="3247864"/>
            <a:ext cx="213310" cy="156617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B723E28-31DC-0742-BE76-4E3A71882EA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094002" y="3784600"/>
            <a:ext cx="1064163" cy="1287771"/>
          </a:xfrm>
          <a:prstGeom prst="line">
            <a:avLst/>
          </a:prstGeom>
          <a:ln>
            <a:solidFill>
              <a:srgbClr val="55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9637DBF-826D-1544-860F-944F9F1840E8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3998681" y="5036813"/>
            <a:ext cx="87464" cy="29811"/>
          </a:xfrm>
          <a:prstGeom prst="line">
            <a:avLst/>
          </a:prstGeom>
          <a:ln>
            <a:solidFill>
              <a:srgbClr val="55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B40E152-A2EE-094F-BF4D-9DCB9AD6DC22}"/>
              </a:ext>
            </a:extLst>
          </p:cNvPr>
          <p:cNvCxnSpPr>
            <a:cxnSpLocks/>
          </p:cNvCxnSpPr>
          <p:nvPr/>
        </p:nvCxnSpPr>
        <p:spPr>
          <a:xfrm>
            <a:off x="4094002" y="5066624"/>
            <a:ext cx="0" cy="88409"/>
          </a:xfrm>
          <a:prstGeom prst="line">
            <a:avLst/>
          </a:prstGeom>
          <a:ln>
            <a:solidFill>
              <a:srgbClr val="55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69491E4F-EDEA-E54A-82DD-F9EBB97B0CA1}"/>
              </a:ext>
            </a:extLst>
          </p:cNvPr>
          <p:cNvSpPr/>
          <p:nvPr/>
        </p:nvSpPr>
        <p:spPr>
          <a:xfrm>
            <a:off x="3925219" y="5084466"/>
            <a:ext cx="100057" cy="114572"/>
          </a:xfrm>
          <a:prstGeom prst="ellipse">
            <a:avLst/>
          </a:prstGeom>
          <a:solidFill>
            <a:srgbClr val="C00000">
              <a:alpha val="6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B38BE8-F3E8-2247-A0A3-A4B4B5E62F5D}"/>
              </a:ext>
            </a:extLst>
          </p:cNvPr>
          <p:cNvGrpSpPr/>
          <p:nvPr/>
        </p:nvGrpSpPr>
        <p:grpSpPr>
          <a:xfrm>
            <a:off x="787539" y="768889"/>
            <a:ext cx="8973926" cy="4252577"/>
            <a:chOff x="787539" y="768889"/>
            <a:chExt cx="8973926" cy="425257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92B4C-7687-EB46-84BE-D301E4A6A7CB}"/>
                </a:ext>
              </a:extLst>
            </p:cNvPr>
            <p:cNvGrpSpPr/>
            <p:nvPr/>
          </p:nvGrpSpPr>
          <p:grpSpPr>
            <a:xfrm>
              <a:off x="787539" y="4652134"/>
              <a:ext cx="2294636" cy="369332"/>
              <a:chOff x="739353" y="5308908"/>
              <a:chExt cx="2294636" cy="36933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71BA4BC-0D88-2843-A28F-90542AA92D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353" y="5399577"/>
                <a:ext cx="1921075" cy="18799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71F36F4-A083-9C45-8D3B-20200E83CFB5}"/>
                  </a:ext>
                </a:extLst>
              </p:cNvPr>
              <p:cNvSpPr txBox="1"/>
              <p:nvPr/>
            </p:nvSpPr>
            <p:spPr>
              <a:xfrm>
                <a:off x="2676199" y="5308908"/>
                <a:ext cx="3577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✓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C3233F0-E55E-E14D-8F42-077DFF63A9AB}"/>
                </a:ext>
              </a:extLst>
            </p:cNvPr>
            <p:cNvSpPr txBox="1"/>
            <p:nvPr/>
          </p:nvSpPr>
          <p:spPr>
            <a:xfrm>
              <a:off x="8063564" y="1232914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Barrier to </a:t>
              </a:r>
              <a:r>
                <a:rPr lang="en-US" dirty="0" err="1"/>
                <a:t>h</a:t>
              </a:r>
              <a:r>
                <a:rPr lang="en-US" baseline="-25000" dirty="0" err="1"/>
                <a:t>k</a:t>
              </a:r>
              <a:r>
                <a:rPr lang="en-US" dirty="0"/>
                <a:t>&lt;0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29BA79A-E80B-5A46-9A58-C3242A9EC04F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8912515" y="768889"/>
              <a:ext cx="458131" cy="464025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FA7D10E-172C-D444-8BBC-798F17CC6F95}"/>
              </a:ext>
            </a:extLst>
          </p:cNvPr>
          <p:cNvSpPr txBox="1"/>
          <p:nvPr/>
        </p:nvSpPr>
        <p:spPr>
          <a:xfrm>
            <a:off x="9907175" y="1216753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Barrier to </a:t>
            </a:r>
            <a:r>
              <a:rPr lang="en-US" dirty="0" err="1"/>
              <a:t>d</a:t>
            </a:r>
            <a:r>
              <a:rPr lang="en-US" baseline="-25000" dirty="0" err="1"/>
              <a:t>ij</a:t>
            </a:r>
            <a:r>
              <a:rPr lang="en-US" dirty="0"/>
              <a:t>&lt;0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828FD20-D16E-6A42-B853-9F5E076FE4C8}"/>
              </a:ext>
            </a:extLst>
          </p:cNvPr>
          <p:cNvCxnSpPr>
            <a:cxnSpLocks/>
          </p:cNvCxnSpPr>
          <p:nvPr/>
        </p:nvCxnSpPr>
        <p:spPr>
          <a:xfrm>
            <a:off x="10169274" y="814791"/>
            <a:ext cx="375475" cy="418123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D170A90-10D0-D543-B063-D91EE9174406}"/>
              </a:ext>
            </a:extLst>
          </p:cNvPr>
          <p:cNvSpPr txBox="1"/>
          <p:nvPr/>
        </p:nvSpPr>
        <p:spPr>
          <a:xfrm>
            <a:off x="7980667" y="1760498"/>
            <a:ext cx="4113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= condition number of each 1-of-6 triangle</a:t>
            </a:r>
          </a:p>
          <a:p>
            <a:r>
              <a:rPr lang="en-US" sz="1600" dirty="0"/>
              <a:t>Works well. Not in paper for brevity …</a:t>
            </a:r>
          </a:p>
          <a:p>
            <a:endParaRPr lang="en-US" sz="1600" dirty="0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0D159300-7985-084E-AC52-98850E00C7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7161" y="6359861"/>
            <a:ext cx="3743144" cy="44495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B2FF354-4599-F441-B68E-12B237B940E4}"/>
              </a:ext>
            </a:extLst>
          </p:cNvPr>
          <p:cNvSpPr txBox="1"/>
          <p:nvPr/>
        </p:nvSpPr>
        <p:spPr>
          <a:xfrm>
            <a:off x="4054589" y="4700337"/>
            <a:ext cx="30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F2E384F-A58D-154E-8E90-8EBB1F95D934}"/>
              </a:ext>
            </a:extLst>
          </p:cNvPr>
          <p:cNvGrpSpPr/>
          <p:nvPr/>
        </p:nvGrpSpPr>
        <p:grpSpPr>
          <a:xfrm>
            <a:off x="797364" y="5006507"/>
            <a:ext cx="2176941" cy="369332"/>
            <a:chOff x="2726114" y="4223806"/>
            <a:chExt cx="2176941" cy="36933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5F7A780-3049-AF4A-A786-63E847021E7D}"/>
                </a:ext>
              </a:extLst>
            </p:cNvPr>
            <p:cNvSpPr txBox="1"/>
            <p:nvPr/>
          </p:nvSpPr>
          <p:spPr>
            <a:xfrm>
              <a:off x="4545265" y="4223806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✓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A2AF301-BD37-4347-9432-BB57DCE79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26114" y="4318859"/>
              <a:ext cx="1803380" cy="1949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E96B3E-E7AB-0347-AA30-FB4E68BEE9C5}"/>
              </a:ext>
            </a:extLst>
          </p:cNvPr>
          <p:cNvGrpSpPr/>
          <p:nvPr/>
        </p:nvGrpSpPr>
        <p:grpSpPr>
          <a:xfrm>
            <a:off x="346828" y="5493257"/>
            <a:ext cx="6415686" cy="868150"/>
            <a:chOff x="346828" y="5493257"/>
            <a:chExt cx="6415686" cy="8681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F854F92-821B-B645-AAEF-5B90C3E09311}"/>
                </a:ext>
              </a:extLst>
            </p:cNvPr>
            <p:cNvGrpSpPr/>
            <p:nvPr/>
          </p:nvGrpSpPr>
          <p:grpSpPr>
            <a:xfrm>
              <a:off x="346828" y="5493257"/>
              <a:ext cx="6415686" cy="846051"/>
              <a:chOff x="346828" y="5493257"/>
              <a:chExt cx="6415686" cy="84605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051C42-9429-6844-A3A0-E77740365770}"/>
                  </a:ext>
                </a:extLst>
              </p:cNvPr>
              <p:cNvSpPr txBox="1"/>
              <p:nvPr/>
            </p:nvSpPr>
            <p:spPr>
              <a:xfrm>
                <a:off x="346828" y="5515449"/>
                <a:ext cx="373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✗</a:t>
                </a: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365AEA0-E4AE-AA45-A642-D8F83B6C0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6439" y="5493257"/>
                <a:ext cx="4664654" cy="413717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94801C4-5A2F-2A46-81CA-FD059799E2DC}"/>
                  </a:ext>
                </a:extLst>
              </p:cNvPr>
              <p:cNvSpPr txBox="1"/>
              <p:nvPr/>
            </p:nvSpPr>
            <p:spPr>
              <a:xfrm>
                <a:off x="570939" y="6031531"/>
                <a:ext cx="61915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But that can’t happen for all 6 triangles simultaneously (unless  ⃤ ➝0)</a:t>
                </a: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F173D56-A9BB-4443-9EBD-BE5275E369F3}"/>
                </a:ext>
              </a:extLst>
            </p:cNvPr>
            <p:cNvSpPr txBox="1"/>
            <p:nvPr/>
          </p:nvSpPr>
          <p:spPr>
            <a:xfrm>
              <a:off x="346828" y="5992075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✓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5655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D58E04B-C724-BD49-BA18-93BCEA527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439" y="208790"/>
            <a:ext cx="3413774" cy="2012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0F4570-C7B2-FD46-9FBB-162B5F57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52540"/>
            <a:ext cx="10609504" cy="513898"/>
          </a:xfrm>
        </p:spPr>
        <p:txBody>
          <a:bodyPr/>
          <a:lstStyle/>
          <a:p>
            <a:r>
              <a:rPr lang="en-US" dirty="0"/>
              <a:t>Our Solution: Metrics with Barriers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60678-ADBA-9C45-86FC-7C5A44B1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C164E5-FC81-8242-98FF-72B0BFC6D568}"/>
              </a:ext>
            </a:extLst>
          </p:cNvPr>
          <p:cNvGrpSpPr/>
          <p:nvPr/>
        </p:nvGrpSpPr>
        <p:grpSpPr>
          <a:xfrm>
            <a:off x="9686919" y="900890"/>
            <a:ext cx="2388824" cy="1815469"/>
            <a:chOff x="4044950" y="1930400"/>
            <a:chExt cx="4102100" cy="299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93108F-533A-C646-A20E-B58E54EB7585}"/>
                </a:ext>
              </a:extLst>
            </p:cNvPr>
            <p:cNvGrpSpPr/>
            <p:nvPr/>
          </p:nvGrpSpPr>
          <p:grpSpPr>
            <a:xfrm>
              <a:off x="4044950" y="1930400"/>
              <a:ext cx="4102100" cy="2997200"/>
              <a:chOff x="4044950" y="1930400"/>
              <a:chExt cx="4102100" cy="29972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44C3451-17C4-D948-B17B-C43B9A84A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44950" y="1930400"/>
                <a:ext cx="4102100" cy="29972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AF6338-464E-5544-929D-D5DA4CC153D4}"/>
                  </a:ext>
                </a:extLst>
              </p:cNvPr>
              <p:cNvSpPr txBox="1"/>
              <p:nvPr/>
            </p:nvSpPr>
            <p:spPr>
              <a:xfrm>
                <a:off x="5144086" y="3035221"/>
                <a:ext cx="711074" cy="688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4008569-68A6-2545-82DC-38BCF3D5E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19646" y="3747075"/>
                <a:ext cx="221639" cy="20860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2B8AF01-662F-D841-A65C-21580D363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19173" y="4249836"/>
                <a:ext cx="289148" cy="27432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20D2D0E-5357-194B-9FD4-B3A8201A0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08950" y="4249836"/>
                <a:ext cx="296562" cy="274320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ED09212-4F2C-044C-AEC7-0A0DC61C34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3440" y="3495847"/>
                <a:ext cx="1617530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6EC9798-8F61-E24D-AF76-8324D7CC5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678" y="1980650"/>
                <a:ext cx="887991" cy="1518498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014F37A-EF5D-5044-910F-7807B94C7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4368" y="3495847"/>
                <a:ext cx="1723166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4B31AFF-FA50-844B-9D89-C184DB820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77662" y="4275243"/>
                <a:ext cx="338317" cy="17235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917224B-7665-3945-997D-2CF5E8434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81837" y="3975515"/>
                <a:ext cx="187822" cy="18288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90D01A2-429A-A247-B8F3-759E7BDB8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07242" y="3955676"/>
                <a:ext cx="192766" cy="18288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9528EF1-546D-9346-BA22-E7F44358A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24054" y="3744683"/>
                <a:ext cx="234316" cy="18288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DBDD80D-FC95-1B4B-BED5-4F52C32F9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11977" y="3256997"/>
                <a:ext cx="184023" cy="21031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D862A34-A3D9-8D43-B5F1-96F9BEA8B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83440" y="4289802"/>
                <a:ext cx="221639" cy="18342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199FF27-F52A-534D-8B22-828BEABB0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79131" y="4111111"/>
                <a:ext cx="209973" cy="18288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6C4A2A3-2227-EA40-A206-6684DFCFA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11724" y="1980650"/>
                <a:ext cx="259080" cy="182880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8CF156-7A1A-2A4D-B87F-14DD3ADD2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161749" y="4524156"/>
              <a:ext cx="511570" cy="27432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0F01558-7035-1842-BCE7-B1313B516B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8703" y="2888365"/>
            <a:ext cx="2557481" cy="2643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ED4BD3-819B-1945-99F9-15AE27D526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91932" y="4752787"/>
            <a:ext cx="3956773" cy="7415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C95A2D-1818-D749-A339-EE1925FF8F0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55629" y="5811864"/>
            <a:ext cx="2286000" cy="635000"/>
          </a:xfrm>
          <a:prstGeom prst="rect">
            <a:avLst/>
          </a:prstGeom>
        </p:spPr>
      </p:pic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40D330AB-A7A6-0341-B128-6E924EC53E68}"/>
              </a:ext>
            </a:extLst>
          </p:cNvPr>
          <p:cNvSpPr txBox="1">
            <a:spLocks/>
          </p:cNvSpPr>
          <p:nvPr/>
        </p:nvSpPr>
        <p:spPr>
          <a:xfrm>
            <a:off x="827186" y="948243"/>
            <a:ext cx="5268814" cy="40766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6929" lvl="1" indent="-342900"/>
            <a:r>
              <a:rPr lang="en-US" sz="2000" dirty="0"/>
              <a:t>Problem with hard barrier</a:t>
            </a:r>
          </a:p>
          <a:p>
            <a:pPr marL="909800" lvl="2" indent="-342900"/>
            <a:r>
              <a:rPr lang="en-US" sz="1600" dirty="0" err="1"/>
              <a:t>h</a:t>
            </a:r>
            <a:r>
              <a:rPr lang="en-US" sz="1600" baseline="-25000" dirty="0" err="1"/>
              <a:t>k</a:t>
            </a:r>
            <a:r>
              <a:rPr lang="en-US" sz="1600" dirty="0"/>
              <a:t>&gt;0  only for acute triangulations in unweighted case</a:t>
            </a:r>
            <a:br>
              <a:rPr lang="en-US" sz="1600" dirty="0"/>
            </a:br>
            <a:r>
              <a:rPr lang="en-US" sz="1600" dirty="0"/>
              <a:t>can’t start the optimization outside the barrier</a:t>
            </a:r>
          </a:p>
          <a:p>
            <a:pPr marL="726929" lvl="1" indent="-342900"/>
            <a:r>
              <a:rPr lang="en-US" sz="2000" dirty="0"/>
              <a:t>Solution: pseudo-barrier metric </a:t>
            </a:r>
            <a:r>
              <a:rPr lang="en-US" sz="2000" i="1" dirty="0"/>
              <a:t>E</a:t>
            </a:r>
            <a:r>
              <a:rPr lang="en-US" sz="2000" baseline="-25000" dirty="0"/>
              <a:t>BP</a:t>
            </a:r>
          </a:p>
          <a:p>
            <a:pPr marL="909800" lvl="2" indent="-342900"/>
            <a:r>
              <a:rPr lang="en-US" sz="1600" dirty="0"/>
              <a:t>Replace </a:t>
            </a:r>
            <a:r>
              <a:rPr lang="en-US" sz="1600" dirty="0" err="1"/>
              <a:t>h</a:t>
            </a:r>
            <a:r>
              <a:rPr lang="en-US" sz="1600" baseline="-25000" dirty="0" err="1"/>
              <a:t>k</a:t>
            </a:r>
            <a:r>
              <a:rPr lang="en-US" sz="1600" dirty="0"/>
              <a:t> with phi in denominator</a:t>
            </a:r>
          </a:p>
          <a:p>
            <a:pPr marL="909800" lvl="2" indent="-342900"/>
            <a:endParaRPr lang="en-US" sz="1600" dirty="0"/>
          </a:p>
          <a:p>
            <a:pPr marL="909800" lvl="2" indent="-342900"/>
            <a:endParaRPr lang="en-US" sz="1600" dirty="0"/>
          </a:p>
          <a:p>
            <a:pPr marL="909800" lvl="2" indent="-342900"/>
            <a:r>
              <a:rPr lang="en-US" sz="1600" dirty="0"/>
              <a:t>But that destroys </a:t>
            </a:r>
            <a:r>
              <a:rPr lang="en-US" sz="1600" dirty="0" err="1"/>
              <a:t>d</a:t>
            </a:r>
            <a:r>
              <a:rPr lang="en-US" sz="1600" baseline="-25000" dirty="0" err="1"/>
              <a:t>ij</a:t>
            </a:r>
            <a:r>
              <a:rPr lang="en-US" sz="1600" dirty="0"/>
              <a:t>&lt;0 barrier</a:t>
            </a:r>
          </a:p>
          <a:p>
            <a:pPr marL="909800" lvl="2" indent="-342900"/>
            <a:endParaRPr lang="en-US" sz="1600" dirty="0"/>
          </a:p>
          <a:p>
            <a:pPr marL="909800" lvl="2" indent="-342900"/>
            <a:endParaRPr lang="en-US" sz="1600" dirty="0"/>
          </a:p>
          <a:p>
            <a:pPr marL="909800" lvl="2" indent="-342900"/>
            <a:endParaRPr lang="en-US" sz="1600" dirty="0"/>
          </a:p>
          <a:p>
            <a:pPr marL="909800" lvl="2" indent="-342900"/>
            <a:r>
              <a:rPr lang="en-US" sz="1600" dirty="0"/>
              <a:t>So replace </a:t>
            </a:r>
            <a:r>
              <a:rPr lang="en-US" sz="1600" dirty="0" err="1"/>
              <a:t>d</a:t>
            </a:r>
            <a:r>
              <a:rPr lang="en-US" sz="1600" baseline="-25000" dirty="0" err="1"/>
              <a:t>ij</a:t>
            </a:r>
            <a:r>
              <a:rPr lang="en-US" sz="1600" dirty="0"/>
              <a:t> with sqrt(</a:t>
            </a:r>
            <a:r>
              <a:rPr lang="en-US" sz="1600" dirty="0" err="1"/>
              <a:t>d</a:t>
            </a:r>
            <a:r>
              <a:rPr lang="en-US" sz="1600" baseline="-25000" dirty="0" err="1"/>
              <a:t>ij</a:t>
            </a:r>
            <a:r>
              <a:rPr lang="en-US" sz="1600" dirty="0" err="1"/>
              <a:t>d</a:t>
            </a:r>
            <a:r>
              <a:rPr lang="en-US" sz="1600" baseline="-25000" dirty="0" err="1"/>
              <a:t>ji</a:t>
            </a:r>
            <a:r>
              <a:rPr lang="en-US" sz="1600" dirty="0"/>
              <a:t>) to restore </a:t>
            </a:r>
            <a:r>
              <a:rPr lang="en-US" sz="1600" dirty="0" err="1"/>
              <a:t>d</a:t>
            </a:r>
            <a:r>
              <a:rPr lang="en-US" sz="1600" baseline="-25000" dirty="0" err="1"/>
              <a:t>ij</a:t>
            </a:r>
            <a:r>
              <a:rPr lang="en-US" sz="1600" dirty="0"/>
              <a:t>&lt;0 barrier</a:t>
            </a:r>
          </a:p>
          <a:p>
            <a:pPr marL="909800" lvl="2" indent="-342900"/>
            <a:endParaRPr lang="en-US" sz="16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5798F3-92A7-034C-9698-6C9857E523FE}"/>
              </a:ext>
            </a:extLst>
          </p:cNvPr>
          <p:cNvGrpSpPr/>
          <p:nvPr/>
        </p:nvGrpSpPr>
        <p:grpSpPr>
          <a:xfrm>
            <a:off x="1573843" y="3416015"/>
            <a:ext cx="4994265" cy="413717"/>
            <a:chOff x="346828" y="5493257"/>
            <a:chExt cx="4994265" cy="41371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96829E-DEDC-CC49-93E1-888554DA649A}"/>
                </a:ext>
              </a:extLst>
            </p:cNvPr>
            <p:cNvSpPr txBox="1"/>
            <p:nvPr/>
          </p:nvSpPr>
          <p:spPr>
            <a:xfrm>
              <a:off x="346828" y="5515449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✗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22E445D-293D-9A40-B89B-FB0A55BAE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76439" y="5493257"/>
              <a:ext cx="4664654" cy="413717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2157300-1558-A24E-A313-AF5270CFAAD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27651" y="2511578"/>
            <a:ext cx="2275374" cy="4350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563368B-D1F5-334C-AA48-7A1B76F560DD}"/>
              </a:ext>
            </a:extLst>
          </p:cNvPr>
          <p:cNvSpPr txBox="1"/>
          <p:nvPr/>
        </p:nvSpPr>
        <p:spPr>
          <a:xfrm>
            <a:off x="1760753" y="3888333"/>
            <a:ext cx="6191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And that can happen while other triangles h</a:t>
            </a:r>
            <a:r>
              <a:rPr lang="en-US" sz="1400" baseline="-25000" dirty="0"/>
              <a:t>k</a:t>
            </a:r>
            <a:r>
              <a:rPr lang="en-US" sz="1400" dirty="0">
                <a:sym typeface="Wingdings" pitchFamily="2" charset="2"/>
              </a:rPr>
              <a:t>0 and </a:t>
            </a:r>
            <a:r>
              <a:rPr lang="en-US" sz="1400" dirty="0"/>
              <a:t>E</a:t>
            </a:r>
            <a:r>
              <a:rPr lang="en-US" sz="1400" dirty="0">
                <a:sym typeface="Wingdings" pitchFamily="2" charset="2"/>
              </a:rPr>
              <a:t>0</a:t>
            </a:r>
            <a:endParaRPr lang="en-US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3E6CBD-3319-4745-81C2-CAC65EE4DA54}"/>
              </a:ext>
            </a:extLst>
          </p:cNvPr>
          <p:cNvSpPr txBox="1"/>
          <p:nvPr/>
        </p:nvSpPr>
        <p:spPr>
          <a:xfrm>
            <a:off x="1529634" y="3851924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20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D078E1-2002-834B-93E2-40F6EEB16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997"/>
            <a:ext cx="6833104" cy="5928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EECCC3-0A27-524A-AC25-20D899A9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Barrier-Metric Optimization, position and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1A22B-50D6-A642-81F0-E8B99E0BE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561" y="5825108"/>
            <a:ext cx="2850891" cy="151836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pseudo-barrier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opt weight, opt position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radii ¼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7BDBB-2587-2746-BF16-60CC09BA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1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F73C18-B5D8-1649-B00A-8EC62673A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54" y="1067976"/>
            <a:ext cx="6923748" cy="5753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EECCC3-0A27-524A-AC25-20D899A9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Barrier-Metric Optimization, position and collapses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1A22B-50D6-A642-81F0-E8B99E0BE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561" y="5825108"/>
            <a:ext cx="2850891" cy="151836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pseudo-barrier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collapse + opt 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7BDBB-2587-2746-BF16-60CC09BA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F0EAD-DBC3-D544-A02C-46996F1A9B31}"/>
              </a:ext>
            </a:extLst>
          </p:cNvPr>
          <p:cNvSpPr txBox="1"/>
          <p:nvPr/>
        </p:nvSpPr>
        <p:spPr>
          <a:xfrm>
            <a:off x="6658984" y="1067976"/>
            <a:ext cx="3094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Optimize HOT to collapse </a:t>
            </a:r>
          </a:p>
          <a:p>
            <a:r>
              <a:rPr lang="en-US" dirty="0"/>
              <a:t>Optimize barrier to collapse</a:t>
            </a:r>
          </a:p>
          <a:p>
            <a:r>
              <a:rPr lang="en-US" dirty="0"/>
              <a:t>	opposite goals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CA5C97-DBB0-2F4D-8AED-87BDA465CD57}"/>
              </a:ext>
            </a:extLst>
          </p:cNvPr>
          <p:cNvSpPr txBox="1"/>
          <p:nvPr/>
        </p:nvSpPr>
        <p:spPr>
          <a:xfrm>
            <a:off x="6217920" y="3344404"/>
            <a:ext cx="4703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Surprise! </a:t>
            </a:r>
          </a:p>
          <a:p>
            <a:r>
              <a:rPr lang="en-US" dirty="0"/>
              <a:t>Can do both, alternating optimization steps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32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E1CFB8-D0FD-5A44-8CFA-AC9B00878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1674" y="564163"/>
            <a:ext cx="8132783" cy="6351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EECCC3-0A27-524A-AC25-20D899A9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Barrier-Metric Optimization, pos &amp; collapse</a:t>
            </a:r>
            <a:br>
              <a:rPr lang="en-US" dirty="0"/>
            </a:br>
            <a:r>
              <a:rPr lang="en-US" dirty="0"/>
              <a:t>					    &amp; 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1A22B-50D6-A642-81F0-E8B99E0BE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561" y="5825108"/>
            <a:ext cx="2850891" cy="151836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pseudo-barrier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collapse + opt position</a:t>
            </a:r>
            <a:br>
              <a:rPr lang="en-US" dirty="0"/>
            </a:br>
            <a:r>
              <a:rPr lang="en-US" dirty="0"/>
              <a:t>+ opt weight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7BDBB-2587-2746-BF16-60CC09BA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87629D-2B62-4E46-8AE7-F48ACB7B3884}"/>
              </a:ext>
            </a:extLst>
          </p:cNvPr>
          <p:cNvGrpSpPr/>
          <p:nvPr/>
        </p:nvGrpSpPr>
        <p:grpSpPr>
          <a:xfrm>
            <a:off x="7392038" y="-91801"/>
            <a:ext cx="3623310" cy="5172045"/>
            <a:chOff x="8448942" y="-28545"/>
            <a:chExt cx="3623310" cy="51720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6FEB9C-70C6-EB43-BD94-42881EE03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8942" y="-28545"/>
              <a:ext cx="3623310" cy="26289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F16128E-21F7-DC46-AEA5-E082A4248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3015" y="2560320"/>
              <a:ext cx="2548890" cy="2583180"/>
            </a:xfrm>
            <a:prstGeom prst="rect">
              <a:avLst/>
            </a:prstGeom>
          </p:spPr>
        </p:pic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FEFD9C-8D37-464C-A38F-273BF27529F5}"/>
              </a:ext>
            </a:extLst>
          </p:cNvPr>
          <p:cNvSpPr txBox="1">
            <a:spLocks/>
          </p:cNvSpPr>
          <p:nvPr/>
        </p:nvSpPr>
        <p:spPr>
          <a:xfrm>
            <a:off x="8556465" y="4662279"/>
            <a:ext cx="1288182" cy="4179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¼ radii</a:t>
            </a:r>
          </a:p>
        </p:txBody>
      </p:sp>
    </p:spTree>
    <p:extLst>
      <p:ext uri="{BB962C8B-B14F-4D97-AF65-F5344CB8AC3E}">
        <p14:creationId xmlns:p14="http://schemas.microsoft.com/office/powerpoint/2010/main" val="376723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F602C-CFD2-1A4D-BA15-14298EA62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1C6C2-B680-054E-81EA-0100AD0B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9DBEF1-5D44-6B44-B38A-7CB877AFA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48" y="841354"/>
            <a:ext cx="5735016" cy="601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5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389E9-53C3-414E-BFCB-1ABC8C50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non-Regular Triangulations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30F47-78C0-E84A-BE89-B34AC312D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Hodge operator is only defined for Regular (Delaunay) triangulations</a:t>
            </a:r>
          </a:p>
          <a:p>
            <a:r>
              <a:rPr lang="en-US" dirty="0"/>
              <a:t>Final mesh </a:t>
            </a:r>
            <a:r>
              <a:rPr lang="en-US" b="1" dirty="0"/>
              <a:t>must</a:t>
            </a:r>
            <a:r>
              <a:rPr lang="en-US" dirty="0"/>
              <a:t> be flipped to restore regularity</a:t>
            </a:r>
          </a:p>
          <a:p>
            <a:pPr lvl="1"/>
            <a:r>
              <a:rPr lang="en-US" dirty="0"/>
              <a:t>E.g. it needs a flip if a dual edge has negative length</a:t>
            </a:r>
          </a:p>
          <a:p>
            <a:r>
              <a:rPr lang="en-US" dirty="0"/>
              <a:t>If the mesh needs flips, then any Energy is an </a:t>
            </a:r>
            <a:r>
              <a:rPr lang="en-US" b="1" dirty="0"/>
              <a:t>extrapolation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HOT paper showed HOT energy is a </a:t>
            </a:r>
            <a:r>
              <a:rPr lang="en-US" b="1" dirty="0"/>
              <a:t>continuous</a:t>
            </a:r>
            <a:r>
              <a:rPr lang="en-US" dirty="0"/>
              <a:t> extrapolation</a:t>
            </a:r>
          </a:p>
          <a:p>
            <a:pPr lvl="1"/>
            <a:r>
              <a:rPr lang="en-US" dirty="0"/>
              <a:t>We propose other extrapolations that avoid some unbounded solutions, are more accurate, but not perfect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1AB37-8931-0543-A9E3-3B6D9450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4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089F38D-6AD6-F348-A204-69A605E01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58" y="1254816"/>
            <a:ext cx="6766646" cy="55138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EF7402-BC0D-4D4E-B988-C6FF91084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14" y="1289315"/>
            <a:ext cx="6777122" cy="551388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5663A23-A3A3-4B46-BD94-1D91D0F5C8C5}"/>
              </a:ext>
            </a:extLst>
          </p:cNvPr>
          <p:cNvSpPr/>
          <p:nvPr/>
        </p:nvSpPr>
        <p:spPr>
          <a:xfrm>
            <a:off x="7607078" y="3198206"/>
            <a:ext cx="2606804" cy="369332"/>
          </a:xfrm>
          <a:prstGeom prst="rect">
            <a:avLst/>
          </a:prstGeom>
          <a:solidFill>
            <a:srgbClr val="92D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27995D-31BA-8048-882A-3D3EE9B7EF28}"/>
              </a:ext>
            </a:extLst>
          </p:cNvPr>
          <p:cNvSpPr/>
          <p:nvPr/>
        </p:nvSpPr>
        <p:spPr>
          <a:xfrm>
            <a:off x="6897029" y="2525751"/>
            <a:ext cx="2606804" cy="369332"/>
          </a:xfrm>
          <a:prstGeom prst="rect">
            <a:avLst/>
          </a:prstGeom>
          <a:solidFill>
            <a:srgbClr val="92D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7B796-BEA0-B24B-83C6-63325567D630}"/>
              </a:ext>
            </a:extLst>
          </p:cNvPr>
          <p:cNvSpPr txBox="1"/>
          <p:nvPr/>
        </p:nvSpPr>
        <p:spPr>
          <a:xfrm>
            <a:off x="6897029" y="2494431"/>
            <a:ext cx="26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optimal but not regular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91671-61F5-0B4C-9FB5-C1EAE5449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Opt</a:t>
            </a:r>
            <a:r>
              <a:rPr lang="en-US" dirty="0"/>
              <a:t> + Discrete Collapse + Flips and Repeat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2BE42-ABAF-924E-9BC9-ECFEAA57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B0EED0B-3D76-C248-8987-805D7E5E8D70}"/>
              </a:ext>
            </a:extLst>
          </p:cNvPr>
          <p:cNvSpPr/>
          <p:nvPr/>
        </p:nvSpPr>
        <p:spPr>
          <a:xfrm>
            <a:off x="9052340" y="2716856"/>
            <a:ext cx="914400" cy="914400"/>
          </a:xfrm>
          <a:prstGeom prst="arc">
            <a:avLst/>
          </a:prstGeom>
          <a:ln>
            <a:headEnd type="stealt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19C17C1F-4B17-8748-AE8A-4676E9ADB3E8}"/>
              </a:ext>
            </a:extLst>
          </p:cNvPr>
          <p:cNvSpPr/>
          <p:nvPr/>
        </p:nvSpPr>
        <p:spPr>
          <a:xfrm>
            <a:off x="7092603" y="2452131"/>
            <a:ext cx="914400" cy="941943"/>
          </a:xfrm>
          <a:prstGeom prst="arc">
            <a:avLst>
              <a:gd name="adj1" fmla="val 5227131"/>
              <a:gd name="adj2" fmla="val 11127297"/>
            </a:avLst>
          </a:prstGeom>
          <a:ln>
            <a:headEnd type="stealt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4AE045-74AD-844E-AC7F-EB86A3DAEC59}"/>
              </a:ext>
            </a:extLst>
          </p:cNvPr>
          <p:cNvGrpSpPr/>
          <p:nvPr/>
        </p:nvGrpSpPr>
        <p:grpSpPr>
          <a:xfrm>
            <a:off x="788863" y="1295030"/>
            <a:ext cx="9093461" cy="7084397"/>
            <a:chOff x="6160480" y="804836"/>
            <a:chExt cx="1389323" cy="10823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031796-C5C5-644A-9007-7B4B12FA1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0480" y="804836"/>
              <a:ext cx="1033000" cy="84732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184DCC-751C-A043-A0EA-FC91CCD67AE7}"/>
                </a:ext>
              </a:extLst>
            </p:cNvPr>
            <p:cNvSpPr txBox="1"/>
            <p:nvPr/>
          </p:nvSpPr>
          <p:spPr>
            <a:xfrm>
              <a:off x="6361084" y="1625599"/>
              <a:ext cx="11887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A51AE2-D2B9-0A43-9997-6F3A5AA0F72F}"/>
              </a:ext>
            </a:extLst>
          </p:cNvPr>
          <p:cNvGrpSpPr/>
          <p:nvPr/>
        </p:nvGrpSpPr>
        <p:grpSpPr>
          <a:xfrm>
            <a:off x="708491" y="1282868"/>
            <a:ext cx="8844619" cy="7090028"/>
            <a:chOff x="7324227" y="819596"/>
            <a:chExt cx="1336247" cy="10711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DADA00-5D36-0A44-BC47-E75117BD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24227" y="819596"/>
              <a:ext cx="1033000" cy="82949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D1DA74-6FA7-E241-A4B9-4FD10D155DE1}"/>
                </a:ext>
              </a:extLst>
            </p:cNvPr>
            <p:cNvSpPr txBox="1"/>
            <p:nvPr/>
          </p:nvSpPr>
          <p:spPr>
            <a:xfrm>
              <a:off x="7471755" y="1629149"/>
              <a:ext cx="11887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A8B87A-F120-5745-9EDD-620B4A5690C0}"/>
              </a:ext>
            </a:extLst>
          </p:cNvPr>
          <p:cNvGrpSpPr/>
          <p:nvPr/>
        </p:nvGrpSpPr>
        <p:grpSpPr>
          <a:xfrm>
            <a:off x="755679" y="1289315"/>
            <a:ext cx="6587121" cy="7482394"/>
            <a:chOff x="8714192" y="894934"/>
            <a:chExt cx="853945" cy="97000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8C6A31-1D19-DC4B-AE4C-851F4AC54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4192" y="894934"/>
              <a:ext cx="853945" cy="7156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2F158D-DC7D-2D42-AF98-F15D8F8D15A6}"/>
                </a:ext>
              </a:extLst>
            </p:cNvPr>
            <p:cNvSpPr txBox="1"/>
            <p:nvPr/>
          </p:nvSpPr>
          <p:spPr>
            <a:xfrm>
              <a:off x="8808002" y="1603331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F60D6B-16A4-2B40-9336-5FEAF8BDA9EF}"/>
              </a:ext>
            </a:extLst>
          </p:cNvPr>
          <p:cNvGrpSpPr/>
          <p:nvPr/>
        </p:nvGrpSpPr>
        <p:grpSpPr>
          <a:xfrm>
            <a:off x="727734" y="1278518"/>
            <a:ext cx="6777371" cy="7094378"/>
            <a:chOff x="9581678" y="894933"/>
            <a:chExt cx="926664" cy="9700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AF9A8F-6B10-1D4B-BA28-BEBF2994F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1678" y="894933"/>
              <a:ext cx="926664" cy="75415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08BBD6-CDE0-AA48-BD6F-2CF9048B3F0C}"/>
                </a:ext>
              </a:extLst>
            </p:cNvPr>
            <p:cNvSpPr txBox="1"/>
            <p:nvPr/>
          </p:nvSpPr>
          <p:spPr>
            <a:xfrm>
              <a:off x="9664938" y="1603331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3163E9-8F68-7F45-A2CB-D78D97988968}"/>
              </a:ext>
            </a:extLst>
          </p:cNvPr>
          <p:cNvGrpSpPr/>
          <p:nvPr/>
        </p:nvGrpSpPr>
        <p:grpSpPr>
          <a:xfrm>
            <a:off x="765877" y="1278517"/>
            <a:ext cx="6710034" cy="6908113"/>
            <a:chOff x="7655560" y="4147395"/>
            <a:chExt cx="1275008" cy="131264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D8233F4-8D2A-3F47-926B-99340024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55560" y="4147395"/>
              <a:ext cx="1275008" cy="104732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1326EA0-1056-E84C-BB13-2D54A648CC75}"/>
                </a:ext>
              </a:extLst>
            </p:cNvPr>
            <p:cNvSpPr txBox="1"/>
            <p:nvPr/>
          </p:nvSpPr>
          <p:spPr>
            <a:xfrm>
              <a:off x="7892494" y="5198431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E4E609-6268-B246-BF46-3C453F137CFD}"/>
              </a:ext>
            </a:extLst>
          </p:cNvPr>
          <p:cNvGrpSpPr/>
          <p:nvPr/>
        </p:nvGrpSpPr>
        <p:grpSpPr>
          <a:xfrm>
            <a:off x="748342" y="1264715"/>
            <a:ext cx="6758963" cy="7702935"/>
            <a:chOff x="9186580" y="4267562"/>
            <a:chExt cx="980915" cy="11179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52F9B2-C508-034C-8A50-F13A12437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86580" y="4267562"/>
              <a:ext cx="980915" cy="80699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005BA97-DE91-1046-9211-1E8FC4FD9438}"/>
                </a:ext>
              </a:extLst>
            </p:cNvPr>
            <p:cNvSpPr txBox="1"/>
            <p:nvPr/>
          </p:nvSpPr>
          <p:spPr>
            <a:xfrm>
              <a:off x="9277748" y="5123864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39C7884-4923-D34A-B50C-FE0BB36090AB}"/>
              </a:ext>
            </a:extLst>
          </p:cNvPr>
          <p:cNvGrpSpPr/>
          <p:nvPr/>
        </p:nvGrpSpPr>
        <p:grpSpPr>
          <a:xfrm>
            <a:off x="731561" y="1278517"/>
            <a:ext cx="6761239" cy="8448983"/>
            <a:chOff x="7777386" y="5581492"/>
            <a:chExt cx="936806" cy="117065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E6708D8-C004-C042-89A7-0731DE9D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77386" y="5581492"/>
              <a:ext cx="936806" cy="76314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6880F01-C31A-F445-9872-5ED9355787F7}"/>
                </a:ext>
              </a:extLst>
            </p:cNvPr>
            <p:cNvSpPr txBox="1"/>
            <p:nvPr/>
          </p:nvSpPr>
          <p:spPr>
            <a:xfrm>
              <a:off x="8007003" y="6498228"/>
              <a:ext cx="1847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050" dirty="0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38996807-77E3-5441-9819-705A7BE88D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782" y="1267230"/>
            <a:ext cx="6836554" cy="55136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FC9857-8582-9742-8339-9E2514DF2C4C}"/>
              </a:ext>
            </a:extLst>
          </p:cNvPr>
          <p:cNvSpPr txBox="1"/>
          <p:nvPr/>
        </p:nvSpPr>
        <p:spPr>
          <a:xfrm>
            <a:off x="7597857" y="3183431"/>
            <a:ext cx="26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regular but not optimal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937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7" grpId="6" animBg="1"/>
      <p:bldP spid="27" grpId="7" animBg="1"/>
      <p:bldP spid="27" grpId="8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15" grpId="8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7F950E-466D-D843-99A9-4F02032A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So HOT Triangulations — Overview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60AE4-7B95-EB4C-9CDD-E4EB31268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0058400" cy="5068995"/>
          </a:xfrm>
        </p:spPr>
        <p:txBody>
          <a:bodyPr>
            <a:normAutofit/>
          </a:bodyPr>
          <a:lstStyle/>
          <a:p>
            <a:r>
              <a:rPr lang="en-US" dirty="0"/>
              <a:t>Mesh optimization for weighted primal-dual meshes</a:t>
            </a:r>
          </a:p>
          <a:p>
            <a:pPr lvl="1"/>
            <a:r>
              <a:rPr lang="en-US" dirty="0"/>
              <a:t>Better meshes for primal-dual simulations, e.g. electro-magnetism, fluid flow; divergence and curl</a:t>
            </a:r>
          </a:p>
          <a:p>
            <a:r>
              <a:rPr lang="en-US" dirty="0"/>
              <a:t>“HOT Triangulations” optimized the “HOT” metric directly</a:t>
            </a:r>
          </a:p>
          <a:p>
            <a:pPr lvl="1"/>
            <a:r>
              <a:rPr lang="en-US" dirty="0"/>
              <a:t>There are issues; HOT optimization is “not so hot”</a:t>
            </a:r>
          </a:p>
          <a:p>
            <a:r>
              <a:rPr lang="en-US" dirty="0"/>
              <a:t>We define new metrics with barriers</a:t>
            </a:r>
          </a:p>
          <a:p>
            <a:pPr lvl="1"/>
            <a:r>
              <a:rPr lang="en-US" dirty="0"/>
              <a:t>Not the same as HOT, so “not so hot,” but optima are qualitatively similar</a:t>
            </a:r>
          </a:p>
          <a:p>
            <a:r>
              <a:rPr lang="en-US" dirty="0"/>
              <a:t>We do discrete changes</a:t>
            </a:r>
          </a:p>
          <a:p>
            <a:pPr lvl="1"/>
            <a:r>
              <a:rPr lang="en-US" dirty="0"/>
              <a:t>Edge collapse</a:t>
            </a:r>
          </a:p>
          <a:p>
            <a:r>
              <a:rPr lang="en-US" sz="2200" dirty="0"/>
              <a:t>We optimize</a:t>
            </a:r>
          </a:p>
          <a:p>
            <a:pPr lvl="1"/>
            <a:r>
              <a:rPr lang="en-US" dirty="0"/>
              <a:t>More reliable and robust to starting mesh and parameter choices</a:t>
            </a:r>
          </a:p>
          <a:p>
            <a:r>
              <a:rPr lang="en-US" dirty="0"/>
              <a:t>Title = triple entendre</a:t>
            </a:r>
            <a:br>
              <a:rPr lang="en-US" sz="1500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4B3D9-F1D9-B244-9DE3-822459BBE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3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21CF55-0685-5049-BCD5-8513BC2DC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712" y="891897"/>
            <a:ext cx="5247004" cy="4213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6F940C-0B1A-C444-8C34-FC5B802BC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18" y="2049780"/>
            <a:ext cx="4649707" cy="4808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9389E9-53C3-414E-BFCB-1ABC8C50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loop Optimization after Restoring Regularity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30F47-78C0-E84A-BE89-B34AC312D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833" y="1118337"/>
            <a:ext cx="10058400" cy="3433635"/>
          </a:xfrm>
        </p:spPr>
        <p:txBody>
          <a:bodyPr/>
          <a:lstStyle/>
          <a:p>
            <a:r>
              <a:rPr lang="en-US" dirty="0"/>
              <a:t>Inaccurate extrapolation: </a:t>
            </a:r>
            <a:br>
              <a:rPr lang="en-US" dirty="0"/>
            </a:br>
            <a:r>
              <a:rPr lang="en-US" dirty="0"/>
              <a:t>Energy (HOT, or our energy) can go </a:t>
            </a:r>
            <a:r>
              <a:rPr lang="en-US" b="1" dirty="0"/>
              <a:t>up </a:t>
            </a:r>
            <a:r>
              <a:rPr lang="en-US" dirty="0"/>
              <a:t>after flips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1AB37-8931-0543-A9E3-3B6D9450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712E00-C044-5F45-AC9A-D2F312BCAB11}"/>
              </a:ext>
            </a:extLst>
          </p:cNvPr>
          <p:cNvSpPr txBox="1"/>
          <p:nvPr/>
        </p:nvSpPr>
        <p:spPr>
          <a:xfrm rot="5400000">
            <a:off x="4120181" y="4069101"/>
            <a:ext cx="3692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AB00B"/>
                </a:solidFill>
              </a:rPr>
              <a:t>Opt</a:t>
            </a:r>
            <a:r>
              <a:rPr lang="en-US" dirty="0">
                <a:solidFill>
                  <a:srgbClr val="0AB00B"/>
                </a:solidFill>
              </a:rPr>
              <a:t> decreases energy</a:t>
            </a:r>
          </a:p>
          <a:p>
            <a:r>
              <a:rPr lang="en-US" dirty="0">
                <a:solidFill>
                  <a:srgbClr val="0AB00B"/>
                </a:solidFill>
              </a:rPr>
              <a:t>Collapse can increase or decrease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7BB35F-EEFF-8843-A444-537672EFCC5C}"/>
              </a:ext>
            </a:extLst>
          </p:cNvPr>
          <p:cNvCxnSpPr/>
          <p:nvPr/>
        </p:nvCxnSpPr>
        <p:spPr>
          <a:xfrm>
            <a:off x="5623560" y="2432304"/>
            <a:ext cx="0" cy="3703320"/>
          </a:xfrm>
          <a:prstGeom prst="straightConnector1">
            <a:avLst/>
          </a:prstGeom>
          <a:ln w="25400">
            <a:solidFill>
              <a:srgbClr val="0AB00B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A37CC3-2EF8-C042-982C-A5FBE89CAD03}"/>
              </a:ext>
            </a:extLst>
          </p:cNvPr>
          <p:cNvCxnSpPr/>
          <p:nvPr/>
        </p:nvCxnSpPr>
        <p:spPr>
          <a:xfrm>
            <a:off x="6239256" y="2432304"/>
            <a:ext cx="0" cy="3703320"/>
          </a:xfrm>
          <a:prstGeom prst="straightConnector1">
            <a:avLst/>
          </a:prstGeom>
          <a:ln w="25400">
            <a:solidFill>
              <a:srgbClr val="0AB00B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4B47CDD-A7B7-0943-9A70-EBE03692694A}"/>
              </a:ext>
            </a:extLst>
          </p:cNvPr>
          <p:cNvSpPr txBox="1"/>
          <p:nvPr/>
        </p:nvSpPr>
        <p:spPr>
          <a:xfrm>
            <a:off x="1856502" y="1937732"/>
            <a:ext cx="1958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9409D5"/>
                </a:solidFill>
              </a:rPr>
              <a:t>Want energy decrease</a:t>
            </a:r>
            <a:br>
              <a:rPr lang="en-US" sz="1400" dirty="0">
                <a:solidFill>
                  <a:srgbClr val="9409D5"/>
                </a:solidFill>
              </a:rPr>
            </a:br>
            <a:r>
              <a:rPr lang="en-US" sz="1400" dirty="0">
                <a:solidFill>
                  <a:srgbClr val="9409D5"/>
                </a:solidFill>
              </a:rPr>
              <a:t>but can increase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7A333F-A559-804E-A93A-7B057BC2701B}"/>
              </a:ext>
            </a:extLst>
          </p:cNvPr>
          <p:cNvSpPr txBox="1"/>
          <p:nvPr/>
        </p:nvSpPr>
        <p:spPr>
          <a:xfrm>
            <a:off x="9372600" y="1329776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1F25E1-5010-5943-A354-DAFA4A54A610}"/>
              </a:ext>
            </a:extLst>
          </p:cNvPr>
          <p:cNvSpPr txBox="1"/>
          <p:nvPr/>
        </p:nvSpPr>
        <p:spPr>
          <a:xfrm>
            <a:off x="9372600" y="3493856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C126AC-3383-BE4E-8C6E-22308613692F}"/>
              </a:ext>
            </a:extLst>
          </p:cNvPr>
          <p:cNvSpPr txBox="1"/>
          <p:nvPr/>
        </p:nvSpPr>
        <p:spPr>
          <a:xfrm>
            <a:off x="9755575" y="2967335"/>
            <a:ext cx="298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AB00B"/>
                </a:solidFill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9AE6B5-98E0-6E4A-891F-C0B982F11FE2}"/>
              </a:ext>
            </a:extLst>
          </p:cNvPr>
          <p:cNvSpPr txBox="1"/>
          <p:nvPr/>
        </p:nvSpPr>
        <p:spPr>
          <a:xfrm>
            <a:off x="8992502" y="2967335"/>
            <a:ext cx="298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AB00B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03590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4570-C7B2-FD46-9FBB-162B5F57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52540"/>
            <a:ext cx="10609504" cy="51389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60678-ADBA-9C45-86FC-7C5A44B1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4F7188-9745-F04E-9103-9E1C7772CC34}"/>
              </a:ext>
            </a:extLst>
          </p:cNvPr>
          <p:cNvGrpSpPr/>
          <p:nvPr/>
        </p:nvGrpSpPr>
        <p:grpSpPr>
          <a:xfrm>
            <a:off x="150142" y="1064515"/>
            <a:ext cx="2556278" cy="1991209"/>
            <a:chOff x="215093" y="3918703"/>
            <a:chExt cx="2556278" cy="19912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2B2F5E5-F4B9-494E-BFB3-BB72A1DEB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93" y="4195702"/>
              <a:ext cx="2556278" cy="171421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53B781-A6A2-8A49-B74C-4102EED8462D}"/>
                </a:ext>
              </a:extLst>
            </p:cNvPr>
            <p:cNvSpPr txBox="1"/>
            <p:nvPr/>
          </p:nvSpPr>
          <p:spPr>
            <a:xfrm>
              <a:off x="1222706" y="3918703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input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FB20D3F-286D-1A43-BB00-F26EB2F48348}"/>
              </a:ext>
            </a:extLst>
          </p:cNvPr>
          <p:cNvSpPr/>
          <p:nvPr/>
        </p:nvSpPr>
        <p:spPr>
          <a:xfrm rot="16200000">
            <a:off x="2325018" y="1201097"/>
            <a:ext cx="1125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opt</a:t>
            </a:r>
            <a:br>
              <a:rPr lang="en-US" sz="1200" dirty="0"/>
            </a:br>
            <a:r>
              <a:rPr lang="en-US" sz="1200" dirty="0"/>
              <a:t>positions only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46ED47-5E05-5345-8013-18D54EEDED39}"/>
              </a:ext>
            </a:extLst>
          </p:cNvPr>
          <p:cNvSpPr/>
          <p:nvPr/>
        </p:nvSpPr>
        <p:spPr>
          <a:xfrm rot="16200000">
            <a:off x="2129275" y="2833526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opt </a:t>
            </a:r>
            <a:br>
              <a:rPr lang="en-US" sz="1200" dirty="0"/>
            </a:br>
            <a:r>
              <a:rPr lang="en-US" sz="1200" dirty="0"/>
              <a:t>positions &amp; weights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40DF6D8-ED96-4847-8622-8F2164A24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846" y="711972"/>
            <a:ext cx="1849120" cy="146304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D6D303-F2D7-0941-AB94-2FD8ECD312F3}"/>
              </a:ext>
            </a:extLst>
          </p:cNvPr>
          <p:cNvSpPr txBox="1"/>
          <p:nvPr/>
        </p:nvSpPr>
        <p:spPr>
          <a:xfrm>
            <a:off x="4103752" y="437652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HOT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46CE128-1508-C546-B066-1CC735969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8014" y="2190765"/>
            <a:ext cx="1643849" cy="146304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361E0ED6-7A78-004F-AAD3-EF230CBF9FA9}"/>
              </a:ext>
            </a:extLst>
          </p:cNvPr>
          <p:cNvGrpSpPr/>
          <p:nvPr/>
        </p:nvGrpSpPr>
        <p:grpSpPr>
          <a:xfrm>
            <a:off x="3577090" y="3578447"/>
            <a:ext cx="1284327" cy="461665"/>
            <a:chOff x="3497662" y="6460366"/>
            <a:chExt cx="1284327" cy="46166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21AA28-B900-6943-A89B-8BB847893E16}"/>
                </a:ext>
              </a:extLst>
            </p:cNvPr>
            <p:cNvSpPr txBox="1"/>
            <p:nvPr/>
          </p:nvSpPr>
          <p:spPr>
            <a:xfrm>
              <a:off x="3497662" y="6460366"/>
              <a:ext cx="1284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- infinity</a:t>
              </a:r>
              <a:r>
                <a:rPr lang="en-US" sz="1200" dirty="0"/>
                <a:t> energy</a:t>
              </a:r>
              <a:br>
                <a:rPr lang="en-US" sz="1200" dirty="0"/>
              </a:br>
              <a:r>
                <a:rPr lang="en-US" sz="1200" dirty="0"/>
                <a:t>“HOT mess”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685B6B2-CE47-554D-B3E1-A28AAF31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6612" y="6542022"/>
              <a:ext cx="374650" cy="10795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02E0EC-8B14-E446-9A6B-E66E05814B48}"/>
              </a:ext>
            </a:extLst>
          </p:cNvPr>
          <p:cNvGrpSpPr/>
          <p:nvPr/>
        </p:nvGrpSpPr>
        <p:grpSpPr>
          <a:xfrm>
            <a:off x="715470" y="437652"/>
            <a:ext cx="8387890" cy="6267808"/>
            <a:chOff x="777510" y="3291840"/>
            <a:chExt cx="7639019" cy="626780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2A4124E-5BF3-5748-B72E-0F53CEF13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30717" y="3566160"/>
              <a:ext cx="1782867" cy="146304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2D16E0-ED8A-024E-AAE2-C1D1D1760421}"/>
                </a:ext>
              </a:extLst>
            </p:cNvPr>
            <p:cNvSpPr txBox="1"/>
            <p:nvPr/>
          </p:nvSpPr>
          <p:spPr>
            <a:xfrm>
              <a:off x="5405301" y="3291840"/>
              <a:ext cx="12110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HOT + collapse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3881E99-B3D6-2D44-AEBE-D2BE28DC0D0D}"/>
                </a:ext>
              </a:extLst>
            </p:cNvPr>
            <p:cNvSpPr txBox="1"/>
            <p:nvPr/>
          </p:nvSpPr>
          <p:spPr>
            <a:xfrm>
              <a:off x="5572764" y="5383210"/>
              <a:ext cx="8599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unstable:</a:t>
              </a:r>
              <a:br>
                <a:rPr lang="en-US" sz="1200" dirty="0"/>
              </a:br>
              <a:r>
                <a:rPr lang="en-US" sz="1200" dirty="0"/>
                <a:t>HOT mess</a:t>
              </a:r>
              <a:br>
                <a:rPr lang="en-US" sz="1200" dirty="0"/>
              </a:br>
              <a:r>
                <a:rPr lang="en-US" sz="1200" dirty="0"/>
                <a:t>or</a:t>
              </a:r>
              <a:br>
                <a:rPr lang="en-US" sz="1200" dirty="0"/>
              </a:br>
              <a:r>
                <a:rPr lang="en-US" sz="1200" dirty="0"/>
                <a:t>good</a:t>
              </a: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3AD633AA-EE0A-2348-A9FA-1534793F1CEA}"/>
                </a:ext>
              </a:extLst>
            </p:cNvPr>
            <p:cNvSpPr txBox="1">
              <a:spLocks/>
            </p:cNvSpPr>
            <p:nvPr/>
          </p:nvSpPr>
          <p:spPr>
            <a:xfrm>
              <a:off x="777510" y="7105806"/>
              <a:ext cx="7639019" cy="2453842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92500" lnSpcReduction="20000"/>
            </a:bodyPr>
            <a:lstStyle>
              <a:lvl1pPr marL="91436" indent="-91436" algn="l" defTabSz="914354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1pPr>
              <a:lvl2pPr marL="384029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2pPr>
              <a:lvl3pPr marL="566900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3pPr>
              <a:lvl4pPr marL="749771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4pPr>
              <a:lvl5pPr marL="932642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5pPr>
              <a:lvl6pPr marL="109994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29993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499925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69991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8788" indent="-342900">
                <a:buFont typeface="Arial" panose="020B0604020202020204" pitchFamily="34" charset="0"/>
                <a:buChar char="•"/>
              </a:pPr>
              <a:r>
                <a:rPr lang="en-US" dirty="0"/>
                <a:t>Inner optimization</a:t>
              </a:r>
            </a:p>
            <a:p>
              <a:pPr marL="751381" lvl="1" indent="-342900">
                <a:buFont typeface="Arial" panose="020B0604020202020204" pitchFamily="34" charset="0"/>
                <a:buChar char="•"/>
              </a:pPr>
              <a:r>
                <a:rPr lang="en-US" dirty="0"/>
                <a:t>Collapsing is sufficient for optimization to be reliable if no weights</a:t>
              </a:r>
            </a:p>
            <a:p>
              <a:pPr marL="751381" lvl="1" indent="-342900">
                <a:buFont typeface="Arial" panose="020B0604020202020204" pitchFamily="34" charset="0"/>
                <a:buChar char="•"/>
              </a:pPr>
              <a:r>
                <a:rPr lang="en-US" dirty="0"/>
                <a:t>Delaying weight optimization speeds convergence, better meshes, </a:t>
              </a:r>
              <a:br>
                <a:rPr lang="en-US" dirty="0"/>
              </a:br>
              <a:r>
                <a:rPr lang="en-US" dirty="0"/>
                <a:t>but not enough to make it always reliable</a:t>
              </a:r>
            </a:p>
            <a:p>
              <a:pPr marL="751381" lvl="1" indent="-342900">
                <a:buFont typeface="Arial" panose="020B0604020202020204" pitchFamily="34" charset="0"/>
                <a:buChar char="•"/>
              </a:pPr>
              <a:r>
                <a:rPr lang="en-US" dirty="0"/>
                <a:t>Pseudo-barrier metrics are enough to make optimization reliable</a:t>
              </a:r>
            </a:p>
            <a:p>
              <a:pPr marL="751381" lvl="1" indent="-342900">
                <a:buFont typeface="Arial" panose="020B0604020202020204" pitchFamily="34" charset="0"/>
                <a:buChar char="•"/>
              </a:pPr>
              <a:r>
                <a:rPr lang="en-US" dirty="0"/>
                <a:t>Best is all three: barrier metrics, collapses, weight optimization after iteration 4</a:t>
              </a:r>
            </a:p>
            <a:p>
              <a:pPr marL="458788" indent="-342900">
                <a:buFont typeface="Arial" panose="020B0604020202020204" pitchFamily="34" charset="0"/>
                <a:buChar char="•"/>
              </a:pPr>
              <a:r>
                <a:rPr lang="en-US" dirty="0"/>
                <a:t>Outer optimization (re-optimize after flips restore regularity)</a:t>
              </a:r>
            </a:p>
            <a:p>
              <a:pPr marL="751381" lvl="1" indent="-342900">
                <a:buFont typeface="Arial" panose="020B0604020202020204" pitchFamily="34" charset="0"/>
                <a:buChar char="•"/>
              </a:pPr>
              <a:r>
                <a:rPr lang="en-US" dirty="0"/>
                <a:t>Improves final mesh</a:t>
              </a:r>
            </a:p>
            <a:p>
              <a:pPr marL="751381" lvl="1" indent="-342900">
                <a:buFont typeface="Arial" panose="020B0604020202020204" pitchFamily="34" charset="0"/>
                <a:buChar char="•"/>
              </a:pPr>
              <a:r>
                <a:rPr lang="en-US" dirty="0"/>
                <a:t>Cycles possible, need termination criteria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1A7773-1F87-D648-9D1F-A727DFBBEFAA}"/>
              </a:ext>
            </a:extLst>
          </p:cNvPr>
          <p:cNvGrpSpPr/>
          <p:nvPr/>
        </p:nvGrpSpPr>
        <p:grpSpPr>
          <a:xfrm>
            <a:off x="6668433" y="437652"/>
            <a:ext cx="4746174" cy="3295609"/>
            <a:chOff x="6733384" y="3291840"/>
            <a:chExt cx="4746174" cy="329560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3920719-807B-654C-BC42-0293B37B4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86563" y="5124409"/>
              <a:ext cx="1686420" cy="146304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C98CA22-7C72-6844-A35E-D8E1BF418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54293" y="3566160"/>
              <a:ext cx="1772043" cy="146304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849A567-2CEB-914C-8D10-8EDEEF70A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01069" y="5124409"/>
              <a:ext cx="2078489" cy="146304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8093F9-AEC2-6643-AC98-9929940FCE24}"/>
                </a:ext>
              </a:extLst>
            </p:cNvPr>
            <p:cNvSpPr txBox="1"/>
            <p:nvPr/>
          </p:nvSpPr>
          <p:spPr>
            <a:xfrm>
              <a:off x="9893161" y="3291840"/>
              <a:ext cx="1098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/>
                <a:t>E</a:t>
              </a:r>
              <a:r>
                <a:rPr lang="en-US" sz="1200" baseline="-25000" dirty="0"/>
                <a:t>BP </a:t>
              </a:r>
              <a:r>
                <a:rPr lang="en-US" sz="1200" dirty="0"/>
                <a:t>+ collapse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4AA58A0-E458-664C-8C3E-7FC29D6E9DDD}"/>
                </a:ext>
              </a:extLst>
            </p:cNvPr>
            <p:cNvSpPr txBox="1"/>
            <p:nvPr/>
          </p:nvSpPr>
          <p:spPr>
            <a:xfrm>
              <a:off x="7925778" y="3291840"/>
              <a:ext cx="3818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/>
                <a:t>E</a:t>
              </a:r>
              <a:r>
                <a:rPr lang="en-US" sz="1200" baseline="-25000" dirty="0"/>
                <a:t>BP</a:t>
              </a:r>
              <a:endParaRPr lang="en-US" sz="1200" dirty="0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8073B89-F409-2F43-B199-D058A8D21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33384" y="3563845"/>
              <a:ext cx="2792781" cy="14630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7484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4570-C7B2-FD46-9FBB-162B5F57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52540"/>
            <a:ext cx="10609504" cy="513898"/>
          </a:xfrm>
        </p:spPr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60678-ADBA-9C45-86FC-7C5A44B1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4F7188-9745-F04E-9103-9E1C7772CC34}"/>
              </a:ext>
            </a:extLst>
          </p:cNvPr>
          <p:cNvGrpSpPr/>
          <p:nvPr/>
        </p:nvGrpSpPr>
        <p:grpSpPr>
          <a:xfrm>
            <a:off x="150142" y="1064515"/>
            <a:ext cx="2556278" cy="1991209"/>
            <a:chOff x="215093" y="3918703"/>
            <a:chExt cx="2556278" cy="19912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2B2F5E5-F4B9-494E-BFB3-BB72A1DEB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093" y="4195702"/>
              <a:ext cx="2556278" cy="171421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53B781-A6A2-8A49-B74C-4102EED8462D}"/>
                </a:ext>
              </a:extLst>
            </p:cNvPr>
            <p:cNvSpPr txBox="1"/>
            <p:nvPr/>
          </p:nvSpPr>
          <p:spPr>
            <a:xfrm>
              <a:off x="1222706" y="3918703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input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FB20D3F-286D-1A43-BB00-F26EB2F48348}"/>
              </a:ext>
            </a:extLst>
          </p:cNvPr>
          <p:cNvSpPr/>
          <p:nvPr/>
        </p:nvSpPr>
        <p:spPr>
          <a:xfrm rot="16200000">
            <a:off x="2325018" y="1201097"/>
            <a:ext cx="1125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opt</a:t>
            </a:r>
            <a:br>
              <a:rPr lang="en-US" sz="1200" dirty="0"/>
            </a:br>
            <a:r>
              <a:rPr lang="en-US" sz="1200" dirty="0"/>
              <a:t>positions only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46ED47-5E05-5345-8013-18D54EEDED39}"/>
              </a:ext>
            </a:extLst>
          </p:cNvPr>
          <p:cNvSpPr/>
          <p:nvPr/>
        </p:nvSpPr>
        <p:spPr>
          <a:xfrm rot="16200000">
            <a:off x="2129275" y="2833526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opt </a:t>
            </a:r>
            <a:br>
              <a:rPr lang="en-US" sz="1200" dirty="0"/>
            </a:br>
            <a:r>
              <a:rPr lang="en-US" sz="1200" dirty="0"/>
              <a:t>positions &amp; weights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40DF6D8-ED96-4847-8622-8F2164A24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846" y="711972"/>
            <a:ext cx="1849120" cy="146304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D6D303-F2D7-0941-AB94-2FD8ECD312F3}"/>
              </a:ext>
            </a:extLst>
          </p:cNvPr>
          <p:cNvSpPr txBox="1"/>
          <p:nvPr/>
        </p:nvSpPr>
        <p:spPr>
          <a:xfrm>
            <a:off x="4103752" y="437652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HOT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46CE128-1508-C546-B066-1CC735969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014" y="2190765"/>
            <a:ext cx="1643849" cy="146304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361E0ED6-7A78-004F-AAD3-EF230CBF9FA9}"/>
              </a:ext>
            </a:extLst>
          </p:cNvPr>
          <p:cNvGrpSpPr/>
          <p:nvPr/>
        </p:nvGrpSpPr>
        <p:grpSpPr>
          <a:xfrm>
            <a:off x="3577090" y="3578447"/>
            <a:ext cx="1284327" cy="461665"/>
            <a:chOff x="3497662" y="6460366"/>
            <a:chExt cx="1284327" cy="46166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21AA28-B900-6943-A89B-8BB847893E16}"/>
                </a:ext>
              </a:extLst>
            </p:cNvPr>
            <p:cNvSpPr txBox="1"/>
            <p:nvPr/>
          </p:nvSpPr>
          <p:spPr>
            <a:xfrm>
              <a:off x="3497662" y="6460366"/>
              <a:ext cx="1284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- infinity</a:t>
              </a:r>
              <a:r>
                <a:rPr lang="en-US" sz="1200" dirty="0"/>
                <a:t> energy</a:t>
              </a:r>
              <a:br>
                <a:rPr lang="en-US" sz="1200" dirty="0"/>
              </a:br>
              <a:r>
                <a:rPr lang="en-US" sz="1200" dirty="0"/>
                <a:t>“HOT mess”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685B6B2-CE47-554D-B3E1-A28AAF31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06612" y="6542022"/>
              <a:ext cx="374650" cy="10795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02E0EC-8B14-E446-9A6B-E66E05814B48}"/>
              </a:ext>
            </a:extLst>
          </p:cNvPr>
          <p:cNvGrpSpPr/>
          <p:nvPr/>
        </p:nvGrpSpPr>
        <p:grpSpPr>
          <a:xfrm>
            <a:off x="715470" y="437652"/>
            <a:ext cx="8387890" cy="6267808"/>
            <a:chOff x="777510" y="3291840"/>
            <a:chExt cx="7639019" cy="626780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2A4124E-5BF3-5748-B72E-0F53CEF13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30717" y="3566160"/>
              <a:ext cx="1782867" cy="146304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2D16E0-ED8A-024E-AAE2-C1D1D1760421}"/>
                </a:ext>
              </a:extLst>
            </p:cNvPr>
            <p:cNvSpPr txBox="1"/>
            <p:nvPr/>
          </p:nvSpPr>
          <p:spPr>
            <a:xfrm>
              <a:off x="5405301" y="3291840"/>
              <a:ext cx="12110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HOT + collapse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3881E99-B3D6-2D44-AEBE-D2BE28DC0D0D}"/>
                </a:ext>
              </a:extLst>
            </p:cNvPr>
            <p:cNvSpPr txBox="1"/>
            <p:nvPr/>
          </p:nvSpPr>
          <p:spPr>
            <a:xfrm>
              <a:off x="5572764" y="5383210"/>
              <a:ext cx="8599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unstable:</a:t>
              </a:r>
              <a:br>
                <a:rPr lang="en-US" sz="1200" dirty="0"/>
              </a:br>
              <a:r>
                <a:rPr lang="en-US" sz="1200" dirty="0"/>
                <a:t>HOT mess</a:t>
              </a:r>
              <a:br>
                <a:rPr lang="en-US" sz="1200" dirty="0"/>
              </a:br>
              <a:r>
                <a:rPr lang="en-US" sz="1200" dirty="0"/>
                <a:t>or</a:t>
              </a:r>
              <a:br>
                <a:rPr lang="en-US" sz="1200" dirty="0"/>
              </a:br>
              <a:r>
                <a:rPr lang="en-US" sz="1200" dirty="0"/>
                <a:t>good</a:t>
              </a: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3AD633AA-EE0A-2348-A9FA-1534793F1CEA}"/>
                </a:ext>
              </a:extLst>
            </p:cNvPr>
            <p:cNvSpPr txBox="1">
              <a:spLocks/>
            </p:cNvSpPr>
            <p:nvPr/>
          </p:nvSpPr>
          <p:spPr>
            <a:xfrm>
              <a:off x="777510" y="7105806"/>
              <a:ext cx="7639019" cy="2453842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36" indent="-91436" algn="l" defTabSz="914354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1pPr>
              <a:lvl2pPr marL="384029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2pPr>
              <a:lvl3pPr marL="566900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3pPr>
              <a:lvl4pPr marL="749771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4pPr>
              <a:lvl5pPr marL="932642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5pPr>
              <a:lvl6pPr marL="109994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29993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499925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69991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8788" indent="-342900">
                <a:buFont typeface="Arial" panose="020B0604020202020204" pitchFamily="34" charset="0"/>
                <a:buChar char="•"/>
              </a:pPr>
              <a:r>
                <a:rPr lang="en-US" dirty="0"/>
                <a:t>Future work</a:t>
              </a:r>
            </a:p>
            <a:p>
              <a:pPr marL="751381" lvl="1" indent="-342900">
                <a:buFont typeface="Arial" panose="020B0604020202020204" pitchFamily="34" charset="0"/>
                <a:buChar char="•"/>
              </a:pPr>
              <a:r>
                <a:rPr lang="en-US" dirty="0"/>
                <a:t>Additional collapsing rules</a:t>
              </a:r>
            </a:p>
            <a:p>
              <a:pPr marL="751381" lvl="1" indent="-342900">
                <a:buFont typeface="Arial" panose="020B0604020202020204" pitchFamily="34" charset="0"/>
                <a:buChar char="•"/>
              </a:pPr>
              <a:r>
                <a:rPr lang="en-US" dirty="0"/>
                <a:t>Insertion rules</a:t>
              </a:r>
            </a:p>
            <a:p>
              <a:pPr marL="751381" lvl="1" indent="-342900">
                <a:buFont typeface="Arial" panose="020B0604020202020204" pitchFamily="34" charset="0"/>
                <a:buChar char="•"/>
              </a:pPr>
              <a:r>
                <a:rPr lang="en-US" dirty="0"/>
                <a:t>Dual motivated rules</a:t>
              </a:r>
            </a:p>
            <a:p>
              <a:pPr marL="751381" lvl="1" indent="-342900">
                <a:buFont typeface="Arial" panose="020B0604020202020204" pitchFamily="34" charset="0"/>
                <a:buChar char="•"/>
              </a:pPr>
              <a:r>
                <a:rPr lang="en-US" dirty="0"/>
                <a:t>Lots of algorithm parameters and options</a:t>
              </a:r>
            </a:p>
            <a:p>
              <a:pPr marL="934252" lvl="2" indent="-342900">
                <a:buFont typeface="Arial" panose="020B0604020202020204" pitchFamily="34" charset="0"/>
                <a:buChar char="•"/>
              </a:pPr>
              <a:r>
                <a:rPr lang="en-US" dirty="0"/>
                <a:t>What’s the best mix?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1A7773-1F87-D648-9D1F-A727DFBBEFAA}"/>
              </a:ext>
            </a:extLst>
          </p:cNvPr>
          <p:cNvGrpSpPr/>
          <p:nvPr/>
        </p:nvGrpSpPr>
        <p:grpSpPr>
          <a:xfrm>
            <a:off x="6668433" y="437652"/>
            <a:ext cx="4746174" cy="3295609"/>
            <a:chOff x="6733384" y="3291840"/>
            <a:chExt cx="4746174" cy="329560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3920719-807B-654C-BC42-0293B37B4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6563" y="5124409"/>
              <a:ext cx="1686420" cy="146304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C98CA22-7C72-6844-A35E-D8E1BF418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54293" y="3566160"/>
              <a:ext cx="1772043" cy="146304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849A567-2CEB-914C-8D10-8EDEEF70A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01069" y="5124409"/>
              <a:ext cx="2078489" cy="146304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8093F9-AEC2-6643-AC98-9929940FCE24}"/>
                </a:ext>
              </a:extLst>
            </p:cNvPr>
            <p:cNvSpPr txBox="1"/>
            <p:nvPr/>
          </p:nvSpPr>
          <p:spPr>
            <a:xfrm>
              <a:off x="9893161" y="3291840"/>
              <a:ext cx="1098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/>
                <a:t>E</a:t>
              </a:r>
              <a:r>
                <a:rPr lang="en-US" sz="1200" baseline="-25000" dirty="0"/>
                <a:t>BP </a:t>
              </a:r>
              <a:r>
                <a:rPr lang="en-US" sz="1200" dirty="0"/>
                <a:t>+ collapse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4AA58A0-E458-664C-8C3E-7FC29D6E9DDD}"/>
                </a:ext>
              </a:extLst>
            </p:cNvPr>
            <p:cNvSpPr txBox="1"/>
            <p:nvPr/>
          </p:nvSpPr>
          <p:spPr>
            <a:xfrm>
              <a:off x="7925778" y="3291840"/>
              <a:ext cx="3818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/>
                <a:t>E</a:t>
              </a:r>
              <a:r>
                <a:rPr lang="en-US" sz="1200" baseline="-25000" dirty="0"/>
                <a:t>BP</a:t>
              </a:r>
              <a:endParaRPr lang="en-US" sz="1200" dirty="0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8073B89-F409-2F43-B199-D058A8D21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33384" y="3563845"/>
              <a:ext cx="2792781" cy="1463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006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E26B4-5C6F-6B4B-BDEB-950D68436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CEF85-A6AD-6D43-A433-1D9B3562F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Discover an algorithm that can find a set of weights so all </a:t>
            </a:r>
            <a:r>
              <a:rPr lang="en-US" dirty="0" err="1"/>
              <a:t>d</a:t>
            </a:r>
            <a:r>
              <a:rPr lang="en-US" baseline="-25000" dirty="0" err="1"/>
              <a:t>ij</a:t>
            </a:r>
            <a:r>
              <a:rPr lang="en-US" dirty="0"/>
              <a:t> &gt;0 and </a:t>
            </a:r>
            <a:r>
              <a:rPr lang="en-US" dirty="0" err="1"/>
              <a:t>h</a:t>
            </a:r>
            <a:r>
              <a:rPr lang="en-US" baseline="-25000" dirty="0" err="1"/>
              <a:t>k</a:t>
            </a:r>
            <a:r>
              <a:rPr lang="en-US" dirty="0"/>
              <a:t> &gt;0, if any</a:t>
            </a:r>
          </a:p>
          <a:p>
            <a:pPr lvl="1"/>
            <a:r>
              <a:rPr lang="en-US" dirty="0"/>
              <a:t>Could then optimize the hard barrier metric</a:t>
            </a:r>
          </a:p>
          <a:p>
            <a:pPr lvl="1"/>
            <a:r>
              <a:rPr lang="en-US" dirty="0"/>
              <a:t>No such weights exists for this mesh:</a:t>
            </a:r>
          </a:p>
          <a:p>
            <a:pPr marL="201159" lvl="1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9E346-45D7-3C44-ABDB-80FBA239D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2514DA-6C9B-844B-AEC1-C4F5EC383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60" y="2711958"/>
            <a:ext cx="6680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6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801CE3-5E1F-6243-A2DC-558826E2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Primal-Dual Metrics for Different Operators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DBA3F-A4A2-2C45-992E-7B24E9C10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469243-303F-E640-A274-F74FDA0B8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960" y="857930"/>
            <a:ext cx="7212170" cy="3596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C63BD6-18E1-0C41-A401-F8CFAFF97010}"/>
              </a:ext>
            </a:extLst>
          </p:cNvPr>
          <p:cNvSpPr txBox="1"/>
          <p:nvPr/>
        </p:nvSpPr>
        <p:spPr>
          <a:xfrm>
            <a:off x="5392420" y="971323"/>
            <a:ext cx="2337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C0C0C0"/>
                </a:highlight>
              </a:rPr>
              <a:t>JIGSAW meshing library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329DC-314A-2744-BFFA-C2E47A54F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348" y="1067470"/>
            <a:ext cx="4240052" cy="5699090"/>
          </a:xfrm>
        </p:spPr>
        <p:txBody>
          <a:bodyPr>
            <a:normAutofit/>
          </a:bodyPr>
          <a:lstStyle/>
          <a:p>
            <a:r>
              <a:rPr lang="en-US" dirty="0"/>
              <a:t>Is HOT what we should be optimizing?</a:t>
            </a:r>
          </a:p>
          <a:p>
            <a:pPr lvl="1"/>
            <a:r>
              <a:rPr lang="en-US" dirty="0"/>
              <a:t>HOT comes from the diagonalized Delaunay Hodge star operator from Discrete Exterior Calculus</a:t>
            </a:r>
            <a:br>
              <a:rPr lang="en-US" dirty="0"/>
            </a:br>
            <a:endParaRPr lang="en-US" dirty="0"/>
          </a:p>
          <a:p>
            <a:pPr marL="201159" lvl="1" indent="0">
              <a:buNone/>
            </a:pPr>
            <a:r>
              <a:rPr lang="en-US" sz="2000" dirty="0"/>
              <a:t>Mimetic formulation</a:t>
            </a:r>
            <a:br>
              <a:rPr lang="en-US" sz="2000" dirty="0"/>
            </a:br>
            <a:r>
              <a:rPr lang="en-US" sz="2000" dirty="0"/>
              <a:t>Darren </a:t>
            </a:r>
            <a:r>
              <a:rPr lang="en-US" sz="2000" dirty="0" err="1"/>
              <a:t>Engwirda</a:t>
            </a:r>
            <a:endParaRPr lang="en-US" sz="2000" dirty="0"/>
          </a:p>
          <a:p>
            <a:pPr lvl="1"/>
            <a:r>
              <a:rPr lang="en-US" dirty="0"/>
              <a:t>Different discretization error than HOT</a:t>
            </a:r>
          </a:p>
          <a:p>
            <a:pPr lvl="1"/>
            <a:r>
              <a:rPr lang="en-US" dirty="0"/>
              <a:t>Objective: distances between midpoints, centroids and orthocenters </a:t>
            </a:r>
          </a:p>
          <a:p>
            <a:pPr lvl="1"/>
            <a:r>
              <a:rPr lang="en-US" dirty="0"/>
              <a:t>“Tight bounds on the difference and relative difference of the circumradius and orthoradius of a weighted triangle” </a:t>
            </a:r>
            <a:br>
              <a:rPr lang="en-US" dirty="0"/>
            </a:br>
            <a:r>
              <a:rPr lang="en-US" dirty="0"/>
              <a:t>Michelle Hummel, this IMR</a:t>
            </a:r>
          </a:p>
          <a:p>
            <a:pPr lvl="1"/>
            <a:endParaRPr lang="en-US" dirty="0"/>
          </a:p>
          <a:p>
            <a:r>
              <a:rPr lang="en-US" dirty="0"/>
              <a:t>Alternative to mesh optimization</a:t>
            </a:r>
          </a:p>
          <a:p>
            <a:pPr lvl="1"/>
            <a:r>
              <a:rPr lang="en-US" dirty="0"/>
              <a:t>Change discretization to match the mesh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9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4570-C7B2-FD46-9FBB-162B5F57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52540"/>
            <a:ext cx="10609504" cy="513898"/>
          </a:xfrm>
        </p:spPr>
        <p:txBody>
          <a:bodyPr/>
          <a:lstStyle/>
          <a:p>
            <a:r>
              <a:rPr lang="en-US" dirty="0"/>
              <a:t>What is a Primal-Dual mesh?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A5993-C0A5-7E44-8998-4F3E73394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6" y="1104753"/>
            <a:ext cx="6864931" cy="5753247"/>
          </a:xfrm>
        </p:spPr>
        <p:txBody>
          <a:bodyPr>
            <a:normAutofit/>
          </a:bodyPr>
          <a:lstStyle/>
          <a:p>
            <a:pPr marL="115888" indent="0">
              <a:buNone/>
            </a:pPr>
            <a:r>
              <a:rPr lang="en-US" sz="2200" dirty="0"/>
              <a:t>Primal-dual meshes</a:t>
            </a:r>
          </a:p>
          <a:p>
            <a:pPr marL="751381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Duality</a:t>
            </a:r>
          </a:p>
          <a:p>
            <a:pPr marL="934252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Delaunay—Voronoi </a:t>
            </a:r>
            <a:br>
              <a:rPr lang="en-US" sz="1600" dirty="0"/>
            </a:br>
            <a:r>
              <a:rPr lang="en-US" sz="1600" dirty="0"/>
              <a:t>Regular Triangulations — Power Diagrams</a:t>
            </a:r>
          </a:p>
          <a:p>
            <a:pPr marL="751381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Shape of primal and</a:t>
            </a:r>
            <a:r>
              <a:rPr lang="en-US" sz="2000" b="1" dirty="0"/>
              <a:t> </a:t>
            </a:r>
            <a:r>
              <a:rPr lang="en-US" sz="2000" dirty="0"/>
              <a:t>dual matters</a:t>
            </a:r>
            <a:br>
              <a:rPr lang="en-US" sz="2000" dirty="0"/>
            </a:br>
            <a:r>
              <a:rPr lang="en-US" sz="2000" b="1" dirty="0"/>
              <a:t>distance</a:t>
            </a:r>
            <a:r>
              <a:rPr lang="en-US" sz="2000" dirty="0"/>
              <a:t> between primal and dual matters</a:t>
            </a:r>
            <a:r>
              <a:rPr lang="en-US" sz="2000" b="1" dirty="0"/>
              <a:t> </a:t>
            </a:r>
          </a:p>
          <a:p>
            <a:pPr marL="934252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∇∘ Divergence stored on primal edge midpoint</a:t>
            </a:r>
          </a:p>
          <a:p>
            <a:pPr marL="934252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B3C8D2"/>
                </a:solidFill>
              </a:rPr>
              <a:t>∇× </a:t>
            </a:r>
            <a:r>
              <a:rPr lang="en-US" sz="1600" dirty="0"/>
              <a:t>Curl stored on dual edge midpoint</a:t>
            </a:r>
          </a:p>
          <a:p>
            <a:pPr marL="934252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Midpoints </a:t>
            </a:r>
            <a:r>
              <a:rPr lang="en-US" sz="1600" dirty="0">
                <a:sym typeface="Wingdings" pitchFamily="2" charset="2"/>
              </a:rPr>
              <a:t>⟷</a:t>
            </a:r>
            <a:r>
              <a:rPr lang="en-US" sz="1600" dirty="0"/>
              <a:t> , then discretization error ↑</a:t>
            </a:r>
          </a:p>
          <a:p>
            <a:pPr marL="934252" lvl="2" indent="-342900">
              <a:buFont typeface="Arial" panose="020B0604020202020204" pitchFamily="34" charset="0"/>
              <a:buChar char="•"/>
            </a:pPr>
            <a:r>
              <a:rPr lang="en-US" sz="1600" b="1" dirty="0"/>
              <a:t>HOT energy formula &gt; discretization error</a:t>
            </a:r>
            <a:endParaRPr lang="en-US" sz="1600" dirty="0"/>
          </a:p>
          <a:p>
            <a:pPr marL="115888" indent="0">
              <a:buNone/>
            </a:pPr>
            <a:r>
              <a:rPr lang="en-US" sz="2200" dirty="0">
                <a:solidFill>
                  <a:srgbClr val="00B050"/>
                </a:solidFill>
              </a:rPr>
              <a:t>Goal: mesh optimization to reduce discretization error</a:t>
            </a:r>
          </a:p>
          <a:p>
            <a:pPr marL="751381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Optimization of positions and weights</a:t>
            </a:r>
          </a:p>
          <a:p>
            <a:pPr marL="934252" lvl="2" indent="-342900">
              <a:buFont typeface="Arial" panose="020B0604020202020204" pitchFamily="34" charset="0"/>
              <a:buChar char="•"/>
            </a:pPr>
            <a:r>
              <a:rPr lang="en-US" sz="1600" b="1" dirty="0"/>
              <a:t>Weight</a:t>
            </a:r>
            <a:r>
              <a:rPr lang="en-US" sz="1600" dirty="0"/>
              <a:t> moves midpoints, additional degrees of freedom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60678-ADBA-9C45-86FC-7C5A44B1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F749F0-2991-6644-AADA-A3C8B09F2E52}"/>
              </a:ext>
            </a:extLst>
          </p:cNvPr>
          <p:cNvGrpSpPr/>
          <p:nvPr/>
        </p:nvGrpSpPr>
        <p:grpSpPr>
          <a:xfrm>
            <a:off x="6978736" y="741268"/>
            <a:ext cx="2846741" cy="6024784"/>
            <a:chOff x="9165584" y="680676"/>
            <a:chExt cx="2846741" cy="602478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8D1D4A3-D418-B745-A8FA-27D4734B1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816" r="-1816"/>
            <a:stretch/>
          </p:blipFill>
          <p:spPr>
            <a:xfrm flipH="1">
              <a:off x="10429674" y="1229955"/>
              <a:ext cx="1487739" cy="547550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E62241D-7B21-464B-9864-898AB7599324}"/>
                </a:ext>
              </a:extLst>
            </p:cNvPr>
            <p:cNvSpPr txBox="1"/>
            <p:nvPr/>
          </p:nvSpPr>
          <p:spPr>
            <a:xfrm>
              <a:off x="10202214" y="680676"/>
              <a:ext cx="1810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8B995"/>
                  </a:solidFill>
                </a:rPr>
                <a:t>Positive weight</a:t>
              </a:r>
              <a:br>
                <a:rPr lang="en-US" sz="1400" dirty="0">
                  <a:solidFill>
                    <a:srgbClr val="28B995"/>
                  </a:solidFill>
                </a:rPr>
              </a:br>
              <a:r>
                <a:rPr lang="en-US" sz="1400" dirty="0">
                  <a:solidFill>
                    <a:srgbClr val="28B995"/>
                  </a:solidFill>
                </a:rPr>
                <a:t>pushes midpoint out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850604B-FB01-5E49-96F2-382D96785764}"/>
                </a:ext>
              </a:extLst>
            </p:cNvPr>
            <p:cNvSpPr txBox="1"/>
            <p:nvPr/>
          </p:nvSpPr>
          <p:spPr>
            <a:xfrm>
              <a:off x="9264570" y="1218134"/>
              <a:ext cx="15327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D2101"/>
                  </a:solidFill>
                </a:rPr>
                <a:t>Negative weight</a:t>
              </a:r>
              <a:br>
                <a:rPr lang="en-US" sz="1400" dirty="0">
                  <a:solidFill>
                    <a:srgbClr val="ED2101"/>
                  </a:solidFill>
                </a:rPr>
              </a:br>
              <a:r>
                <a:rPr lang="en-US" sz="1400" dirty="0">
                  <a:solidFill>
                    <a:srgbClr val="ED2101"/>
                  </a:solidFill>
                </a:rPr>
                <a:t>pulls midpoint in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586646B-E34F-C747-8915-DF7FB881740F}"/>
                </a:ext>
              </a:extLst>
            </p:cNvPr>
            <p:cNvSpPr/>
            <p:nvPr/>
          </p:nvSpPr>
          <p:spPr>
            <a:xfrm flipH="1">
              <a:off x="11049329" y="6250954"/>
              <a:ext cx="4586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8D10E14-8796-C949-B343-06CE740C979C}"/>
                </a:ext>
              </a:extLst>
            </p:cNvPr>
            <p:cNvSpPr/>
            <p:nvPr/>
          </p:nvSpPr>
          <p:spPr>
            <a:xfrm flipH="1">
              <a:off x="11046144" y="6234100"/>
              <a:ext cx="45860" cy="45720"/>
            </a:xfrm>
            <a:prstGeom prst="ellipse">
              <a:avLst/>
            </a:prstGeom>
            <a:solidFill>
              <a:srgbClr val="B3C8D2"/>
            </a:solidFill>
            <a:ln>
              <a:solidFill>
                <a:srgbClr val="B3C8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1009B55-A6C3-7E49-9527-C94D5E3B0E7F}"/>
                </a:ext>
              </a:extLst>
            </p:cNvPr>
            <p:cNvSpPr/>
            <p:nvPr/>
          </p:nvSpPr>
          <p:spPr>
            <a:xfrm flipH="1">
              <a:off x="10941820" y="4193277"/>
              <a:ext cx="4586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5ACFC49-7AB0-EF44-9652-9DFB351D23E4}"/>
                </a:ext>
              </a:extLst>
            </p:cNvPr>
            <p:cNvSpPr/>
            <p:nvPr/>
          </p:nvSpPr>
          <p:spPr>
            <a:xfrm flipH="1">
              <a:off x="10897234" y="4127507"/>
              <a:ext cx="45860" cy="45720"/>
            </a:xfrm>
            <a:prstGeom prst="ellipse">
              <a:avLst/>
            </a:prstGeom>
            <a:solidFill>
              <a:srgbClr val="B3C8D2"/>
            </a:solidFill>
            <a:ln>
              <a:solidFill>
                <a:srgbClr val="B3C8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FF35CEE-8C58-314E-A79D-91FBB972CAE4}"/>
                </a:ext>
              </a:extLst>
            </p:cNvPr>
            <p:cNvSpPr/>
            <p:nvPr/>
          </p:nvSpPr>
          <p:spPr>
            <a:xfrm flipH="1">
              <a:off x="11013149" y="5215627"/>
              <a:ext cx="4586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442EBD2-BA2A-B34D-9A41-4B7EE738ABCD}"/>
                </a:ext>
              </a:extLst>
            </p:cNvPr>
            <p:cNvSpPr/>
            <p:nvPr/>
          </p:nvSpPr>
          <p:spPr>
            <a:xfrm flipH="1">
              <a:off x="10993047" y="5184196"/>
              <a:ext cx="45860" cy="45720"/>
            </a:xfrm>
            <a:prstGeom prst="ellipse">
              <a:avLst/>
            </a:prstGeom>
            <a:solidFill>
              <a:srgbClr val="B3C8D2"/>
            </a:solidFill>
            <a:ln>
              <a:solidFill>
                <a:srgbClr val="B3C8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7266902-074A-7E4E-891F-E2671B3796BF}"/>
                </a:ext>
              </a:extLst>
            </p:cNvPr>
            <p:cNvSpPr/>
            <p:nvPr/>
          </p:nvSpPr>
          <p:spPr>
            <a:xfrm flipH="1">
              <a:off x="10830354" y="3204637"/>
              <a:ext cx="4586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F9248A-17F4-1449-B3BD-540B208C382F}"/>
                </a:ext>
              </a:extLst>
            </p:cNvPr>
            <p:cNvSpPr/>
            <p:nvPr/>
          </p:nvSpPr>
          <p:spPr>
            <a:xfrm flipH="1">
              <a:off x="10753920" y="3072192"/>
              <a:ext cx="45860" cy="45720"/>
            </a:xfrm>
            <a:prstGeom prst="ellipse">
              <a:avLst/>
            </a:prstGeom>
            <a:solidFill>
              <a:srgbClr val="B3C8D2"/>
            </a:solidFill>
            <a:ln>
              <a:solidFill>
                <a:srgbClr val="B3C8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995178D-ADAC-A749-BF42-95F40663D414}"/>
                </a:ext>
              </a:extLst>
            </p:cNvPr>
            <p:cNvSpPr/>
            <p:nvPr/>
          </p:nvSpPr>
          <p:spPr>
            <a:xfrm flipH="1">
              <a:off x="10681527" y="2227817"/>
              <a:ext cx="4586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E2FD2A6-127E-7444-A53D-23236F7355C7}"/>
                </a:ext>
              </a:extLst>
            </p:cNvPr>
            <p:cNvSpPr/>
            <p:nvPr/>
          </p:nvSpPr>
          <p:spPr>
            <a:xfrm flipH="1">
              <a:off x="10557322" y="2012822"/>
              <a:ext cx="45860" cy="45720"/>
            </a:xfrm>
            <a:prstGeom prst="ellipse">
              <a:avLst/>
            </a:prstGeom>
            <a:solidFill>
              <a:srgbClr val="B3C8D2"/>
            </a:solidFill>
            <a:ln>
              <a:solidFill>
                <a:srgbClr val="B3C8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CCA6E4-631E-4043-9687-741D4B7D671C}"/>
                </a:ext>
              </a:extLst>
            </p:cNvPr>
            <p:cNvSpPr txBox="1"/>
            <p:nvPr/>
          </p:nvSpPr>
          <p:spPr>
            <a:xfrm flipH="1">
              <a:off x="10215351" y="1895969"/>
              <a:ext cx="387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B3C8D2"/>
                  </a:solidFill>
                </a:rPr>
                <a:t>∇×</a:t>
              </a:r>
              <a:endParaRPr lang="en-US" sz="14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79B4563-2577-924C-9505-82D36B4E41A6}"/>
                </a:ext>
              </a:extLst>
            </p:cNvPr>
            <p:cNvSpPr txBox="1"/>
            <p:nvPr/>
          </p:nvSpPr>
          <p:spPr>
            <a:xfrm flipH="1">
              <a:off x="10354026" y="2109781"/>
              <a:ext cx="373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∇∘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B4CD88D-FD96-6249-BDD0-78827F081FB9}"/>
                </a:ext>
              </a:extLst>
            </p:cNvPr>
            <p:cNvSpPr txBox="1"/>
            <p:nvPr/>
          </p:nvSpPr>
          <p:spPr>
            <a:xfrm flipH="1">
              <a:off x="10840491" y="6012184"/>
              <a:ext cx="373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∇∘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E9FDB91-B982-6346-B1D3-9EC03EA647AF}"/>
                </a:ext>
              </a:extLst>
            </p:cNvPr>
            <p:cNvSpPr txBox="1"/>
            <p:nvPr/>
          </p:nvSpPr>
          <p:spPr>
            <a:xfrm flipH="1">
              <a:off x="10930126" y="4077563"/>
              <a:ext cx="373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∇∘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915AA08-280C-3E4F-A729-EEC827FE6119}"/>
                </a:ext>
              </a:extLst>
            </p:cNvPr>
            <p:cNvSpPr txBox="1"/>
            <p:nvPr/>
          </p:nvSpPr>
          <p:spPr>
            <a:xfrm flipH="1">
              <a:off x="10822871" y="5978383"/>
              <a:ext cx="387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B3C8D2"/>
                  </a:solidFill>
                </a:rPr>
                <a:t>∇×</a:t>
              </a:r>
              <a:endParaRPr lang="en-US" sz="1400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1D96F56-DFE2-2347-A73B-66FCDA53915A}"/>
                </a:ext>
              </a:extLst>
            </p:cNvPr>
            <p:cNvSpPr txBox="1"/>
            <p:nvPr/>
          </p:nvSpPr>
          <p:spPr>
            <a:xfrm flipH="1">
              <a:off x="10576920" y="3990680"/>
              <a:ext cx="387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B3C8D2"/>
                  </a:solidFill>
                </a:rPr>
                <a:t>∇×</a:t>
              </a:r>
              <a:endParaRPr lang="en-US" sz="14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5C3B139-1D57-FB47-8D10-4119A37F62BC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10855035" y="1904797"/>
              <a:ext cx="462022" cy="27432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502A8D8-C23A-2544-B1DD-C7BB4A6848A9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10857117" y="2957820"/>
              <a:ext cx="462022" cy="27432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0B499CF-B0FD-294C-ADEC-BFDDCADA52DD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10851717" y="6132271"/>
              <a:ext cx="462022" cy="27432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F675457-C769-DC4E-AA6B-8173EE1970B8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10858600" y="5078467"/>
              <a:ext cx="462022" cy="27432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0AF20B1-2EE6-884E-8579-8FE0F1D13EDA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10857410" y="4018510"/>
              <a:ext cx="462022" cy="27432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1B795B0-947A-024D-B200-CF43694AD19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45" y="5064500"/>
              <a:ext cx="174986" cy="288678"/>
            </a:xfrm>
            <a:prstGeom prst="line">
              <a:avLst/>
            </a:prstGeom>
            <a:ln w="19050">
              <a:solidFill>
                <a:srgbClr val="87CE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8580AE1-6DC1-1A4C-9949-27C8988B5444}"/>
                </a:ext>
              </a:extLst>
            </p:cNvPr>
            <p:cNvCxnSpPr>
              <a:cxnSpLocks/>
            </p:cNvCxnSpPr>
            <p:nvPr/>
          </p:nvCxnSpPr>
          <p:spPr>
            <a:xfrm>
              <a:off x="10998200" y="6130925"/>
              <a:ext cx="157893" cy="264368"/>
            </a:xfrm>
            <a:prstGeom prst="line">
              <a:avLst/>
            </a:prstGeom>
            <a:ln w="19050">
              <a:solidFill>
                <a:srgbClr val="87CE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91750D-D494-E54C-98C0-55F9BF5F94C3}"/>
                </a:ext>
              </a:extLst>
            </p:cNvPr>
            <p:cNvCxnSpPr>
              <a:cxnSpLocks/>
            </p:cNvCxnSpPr>
            <p:nvPr/>
          </p:nvCxnSpPr>
          <p:spPr>
            <a:xfrm>
              <a:off x="10835234" y="3995323"/>
              <a:ext cx="188366" cy="309977"/>
            </a:xfrm>
            <a:prstGeom prst="line">
              <a:avLst/>
            </a:prstGeom>
            <a:ln w="19050">
              <a:solidFill>
                <a:srgbClr val="87CE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3ABB1BF-FC4C-9F46-9148-4724603912A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7848" y="2932934"/>
              <a:ext cx="170652" cy="296041"/>
            </a:xfrm>
            <a:prstGeom prst="line">
              <a:avLst/>
            </a:prstGeom>
            <a:ln w="19050">
              <a:solidFill>
                <a:srgbClr val="87CE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70ECD8F-BBD2-A846-B9D5-435678E0DDA5}"/>
                </a:ext>
              </a:extLst>
            </p:cNvPr>
            <p:cNvCxnSpPr>
              <a:cxnSpLocks/>
            </p:cNvCxnSpPr>
            <p:nvPr/>
          </p:nvCxnSpPr>
          <p:spPr>
            <a:xfrm>
              <a:off x="10480767" y="1855500"/>
              <a:ext cx="212633" cy="360650"/>
            </a:xfrm>
            <a:prstGeom prst="line">
              <a:avLst/>
            </a:prstGeom>
            <a:ln w="19050">
              <a:solidFill>
                <a:srgbClr val="87CE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55273B-95F9-B848-B895-402E25F52715}"/>
                </a:ext>
              </a:extLst>
            </p:cNvPr>
            <p:cNvSpPr txBox="1"/>
            <p:nvPr/>
          </p:nvSpPr>
          <p:spPr>
            <a:xfrm>
              <a:off x="9165584" y="1890416"/>
              <a:ext cx="12971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    Far apart </a:t>
              </a:r>
              <a:br>
                <a:rPr lang="en-US" sz="1400" dirty="0"/>
              </a:br>
              <a:r>
                <a:rPr lang="en-US" sz="1400" dirty="0">
                  <a:sym typeface="Wingdings" pitchFamily="2" charset="2"/>
                </a:rPr>
                <a:t> large error</a:t>
              </a:r>
              <a:endParaRPr lang="en-US" sz="1400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0CAFE00-BA5D-8D4A-89B5-28352A15CF3A}"/>
                </a:ext>
              </a:extLst>
            </p:cNvPr>
            <p:cNvSpPr txBox="1"/>
            <p:nvPr/>
          </p:nvSpPr>
          <p:spPr>
            <a:xfrm>
              <a:off x="9500136" y="5883371"/>
              <a:ext cx="13564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Close together</a:t>
              </a:r>
              <a:br>
                <a:rPr lang="en-US" sz="1400" dirty="0"/>
              </a:br>
              <a:r>
                <a:rPr lang="en-US" sz="1400" dirty="0">
                  <a:sym typeface="Wingdings" pitchFamily="2" charset="2"/>
                </a:rPr>
                <a:t> small error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485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val 77">
            <a:extLst>
              <a:ext uri="{FF2B5EF4-FFF2-40B4-BE49-F238E27FC236}">
                <a16:creationId xmlns:a16="http://schemas.microsoft.com/office/drawing/2014/main" id="{847C8A5A-C89A-004F-98B0-47F57332CD2A}"/>
              </a:ext>
            </a:extLst>
          </p:cNvPr>
          <p:cNvSpPr/>
          <p:nvPr/>
        </p:nvSpPr>
        <p:spPr>
          <a:xfrm>
            <a:off x="2849125" y="2960358"/>
            <a:ext cx="205070" cy="3295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DBA902B-A6D1-A94E-B0FD-416798A8B9B2}"/>
              </a:ext>
            </a:extLst>
          </p:cNvPr>
          <p:cNvSpPr/>
          <p:nvPr/>
        </p:nvSpPr>
        <p:spPr>
          <a:xfrm>
            <a:off x="4279916" y="2950198"/>
            <a:ext cx="205070" cy="3295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F4570-C7B2-FD46-9FBB-162B5F57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52540"/>
            <a:ext cx="10609504" cy="513898"/>
          </a:xfrm>
        </p:spPr>
        <p:txBody>
          <a:bodyPr/>
          <a:lstStyle/>
          <a:p>
            <a:r>
              <a:rPr lang="en-US" dirty="0"/>
              <a:t>HOT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A5993-C0A5-7E44-8998-4F3E73394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7" y="1104753"/>
            <a:ext cx="6676439" cy="1498747"/>
          </a:xfrm>
        </p:spPr>
        <p:txBody>
          <a:bodyPr>
            <a:normAutofit/>
          </a:bodyPr>
          <a:lstStyle/>
          <a:p>
            <a:pPr marL="458788" indent="-342900">
              <a:buFont typeface="Arial" panose="020B0604020202020204" pitchFamily="34" charset="0"/>
              <a:buChar char="•"/>
            </a:pPr>
            <a:r>
              <a:rPr lang="en-US" dirty="0"/>
              <a:t>“HOT energy” bounds the discretization error </a:t>
            </a:r>
            <a:br>
              <a:rPr lang="en-US" dirty="0"/>
            </a:br>
            <a:r>
              <a:rPr lang="en-US" dirty="0"/>
              <a:t>for diagonalized Delaunay Hodge star operator</a:t>
            </a:r>
          </a:p>
          <a:p>
            <a:pPr marL="751381" lvl="1" indent="-342900">
              <a:buFont typeface="Arial" panose="020B0604020202020204" pitchFamily="34" charset="0"/>
              <a:buChar char="•"/>
            </a:pPr>
            <a:r>
              <a:rPr lang="en-US" dirty="0"/>
              <a:t>HOT = Hodge-Optimized Triangulations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60678-ADBA-9C45-86FC-7C5A44B1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F01558-7035-1842-BCE7-B1313B516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89" y="3038707"/>
            <a:ext cx="3693256" cy="3817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F5C57C-0834-764F-8606-F6498F9CD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42" y="2277133"/>
            <a:ext cx="5277886" cy="62738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2833C92-31AA-034E-AD12-42FD15794F30}"/>
              </a:ext>
            </a:extLst>
          </p:cNvPr>
          <p:cNvGrpSpPr/>
          <p:nvPr/>
        </p:nvGrpSpPr>
        <p:grpSpPr>
          <a:xfrm>
            <a:off x="6495048" y="-1196768"/>
            <a:ext cx="5217030" cy="5624988"/>
            <a:chOff x="6495048" y="-1196768"/>
            <a:chExt cx="5217030" cy="56249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D4079B8-01A5-E747-912B-5BDDCF7A25CB}"/>
                </a:ext>
              </a:extLst>
            </p:cNvPr>
            <p:cNvGrpSpPr/>
            <p:nvPr/>
          </p:nvGrpSpPr>
          <p:grpSpPr>
            <a:xfrm>
              <a:off x="7365496" y="-1196768"/>
              <a:ext cx="4346582" cy="5624988"/>
              <a:chOff x="7365496" y="-1196768"/>
              <a:chExt cx="4346582" cy="5624988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3C95FD6-74AE-4E4D-99E5-6AE5E41B298E}"/>
                  </a:ext>
                </a:extLst>
              </p:cNvPr>
              <p:cNvGrpSpPr/>
              <p:nvPr/>
            </p:nvGrpSpPr>
            <p:grpSpPr>
              <a:xfrm>
                <a:off x="7365496" y="-1196768"/>
                <a:ext cx="4346582" cy="5624988"/>
                <a:chOff x="3446318" y="0"/>
                <a:chExt cx="5299364" cy="6858000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CDDBD462-2598-4B46-9831-0FB3D29CD8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46318" y="0"/>
                  <a:ext cx="5299364" cy="6858000"/>
                </a:xfrm>
                <a:prstGeom prst="rect">
                  <a:avLst/>
                </a:prstGeom>
              </p:spPr>
            </p:pic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6DCC695-3EF0-6846-9FC0-68FD4CAD45C7}"/>
                    </a:ext>
                  </a:extLst>
                </p:cNvPr>
                <p:cNvSpPr txBox="1"/>
                <p:nvPr/>
              </p:nvSpPr>
              <p:spPr>
                <a:xfrm>
                  <a:off x="5859380" y="1467854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en-US" sz="24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96B25AF7-1866-7245-AE88-11065B3C6F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96000" y="2784106"/>
                  <a:ext cx="388620" cy="365760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1DFB2DEE-269E-4049-9A76-23947CDCE4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44733" y="3672841"/>
                  <a:ext cx="289148" cy="274320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866D5B8-7074-6C41-851A-4DAF1AD64E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48140" y="3672841"/>
                  <a:ext cx="296562" cy="274320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552D9CEE-DE8D-7946-B1C6-30FC31FA71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20110" y="4036563"/>
                  <a:ext cx="209973" cy="182880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FC198316-18BE-294D-9B06-21B74584D7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86571" y="4040833"/>
                  <a:ext cx="221639" cy="183425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B1066E45-1227-EB4C-8985-6768DBE82E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557257" y="2360274"/>
                  <a:ext cx="259080" cy="182880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493DD727-DDCB-664B-8ED6-8F9B6F1471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22725" y="4063085"/>
                  <a:ext cx="431342" cy="219740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44A4BFC1-122D-F74B-8F1E-AA53E5271B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77813" y="4525572"/>
                  <a:ext cx="1189297" cy="215706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4525C902-890D-764F-9D6F-8EE285E84E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62778" y="4514477"/>
                  <a:ext cx="1174385" cy="219456"/>
                </a:xfrm>
                <a:prstGeom prst="rect">
                  <a:avLst/>
                </a:prstGeom>
              </p:spPr>
            </p:pic>
          </p:grp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1B233B4-52FA-C141-8417-A5617D80C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17191924">
                <a:off x="8848490" y="907324"/>
                <a:ext cx="504110" cy="168036"/>
              </a:xfrm>
              <a:prstGeom prst="rect">
                <a:avLst/>
              </a:prstGeom>
              <a:solidFill>
                <a:schemeClr val="accent3"/>
              </a:solidFill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37D489-435D-374F-8500-4BBF39331F32}"/>
                </a:ext>
              </a:extLst>
            </p:cNvPr>
            <p:cNvSpPr txBox="1"/>
            <p:nvPr/>
          </p:nvSpPr>
          <p:spPr>
            <a:xfrm>
              <a:off x="6495048" y="356467"/>
              <a:ext cx="1268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negative h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C43E521-0120-2243-9931-C641F344AEDE}"/>
              </a:ext>
            </a:extLst>
          </p:cNvPr>
          <p:cNvSpPr txBox="1"/>
          <p:nvPr/>
        </p:nvSpPr>
        <p:spPr>
          <a:xfrm>
            <a:off x="6797487" y="5470125"/>
            <a:ext cx="3087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Negative h or d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itchFamily="2" charset="2"/>
              </a:rPr>
              <a:t> </a:t>
            </a:r>
            <a:b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itchFamily="2" charset="2"/>
              </a:rPr>
            </a:b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itchFamily="2" charset="2"/>
              </a:rPr>
              <a:t>    negative terms in HOT. </a:t>
            </a:r>
            <a:b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itchFamily="2" charset="2"/>
              </a:rPr>
            </a:b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itchFamily="2" charset="2"/>
              </a:rPr>
              <a:t>These can dominate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0CA8CC6-E042-D24F-B88E-67A9A1E8DEEF}"/>
              </a:ext>
            </a:extLst>
          </p:cNvPr>
          <p:cNvGrpSpPr/>
          <p:nvPr/>
        </p:nvGrpSpPr>
        <p:grpSpPr>
          <a:xfrm>
            <a:off x="6495048" y="3170966"/>
            <a:ext cx="5559748" cy="1881833"/>
            <a:chOff x="6495048" y="3170966"/>
            <a:chExt cx="5559748" cy="188183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86481AD-01DB-FF41-9B93-AECFA7934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129196" y="3502368"/>
              <a:ext cx="4925600" cy="1550431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A92A0A-ECDB-5E4E-BE7A-E36E44315280}"/>
                </a:ext>
              </a:extLst>
            </p:cNvPr>
            <p:cNvSpPr txBox="1"/>
            <p:nvPr/>
          </p:nvSpPr>
          <p:spPr>
            <a:xfrm>
              <a:off x="6495048" y="3170966"/>
              <a:ext cx="126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negative d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7B4BF52-D831-4644-B24E-06A8E0424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720877" y="4725241"/>
              <a:ext cx="590003" cy="194269"/>
            </a:xfrm>
            <a:prstGeom prst="rect">
              <a:avLst/>
            </a:prstGeom>
            <a:solidFill>
              <a:schemeClr val="accent3"/>
            </a:solidFill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751B5AB-772D-A549-BE1D-4BC99042C7A3}"/>
              </a:ext>
            </a:extLst>
          </p:cNvPr>
          <p:cNvGrpSpPr/>
          <p:nvPr/>
        </p:nvGrpSpPr>
        <p:grpSpPr>
          <a:xfrm>
            <a:off x="1043376" y="3646109"/>
            <a:ext cx="4404859" cy="3218411"/>
            <a:chOff x="4044950" y="1930400"/>
            <a:chExt cx="4102100" cy="299720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0BBFCE2-436E-D44B-825E-484732AA302A}"/>
                </a:ext>
              </a:extLst>
            </p:cNvPr>
            <p:cNvGrpSpPr/>
            <p:nvPr/>
          </p:nvGrpSpPr>
          <p:grpSpPr>
            <a:xfrm>
              <a:off x="4044950" y="1930400"/>
              <a:ext cx="4102100" cy="2997200"/>
              <a:chOff x="4044950" y="1930400"/>
              <a:chExt cx="4102100" cy="2997200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CAA1FA2-2602-9F4D-A43C-98402525B7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44950" y="1930400"/>
                <a:ext cx="4102100" cy="2997200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81F6CFF-A7C3-7543-96B7-80ADAA0B43CF}"/>
                  </a:ext>
                </a:extLst>
              </p:cNvPr>
              <p:cNvSpPr txBox="1"/>
              <p:nvPr/>
            </p:nvSpPr>
            <p:spPr>
              <a:xfrm>
                <a:off x="5554979" y="3027050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24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07906B4D-C3AD-1A45-9DDD-A300D6DEE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19646" y="3747075"/>
                <a:ext cx="221639" cy="208601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1B8E748B-2201-5E47-A1BA-760212AD7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19173" y="4249836"/>
                <a:ext cx="289148" cy="274320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E7E08D1C-E82C-B549-ABF9-289D962AD2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08950" y="4249836"/>
                <a:ext cx="296562" cy="274320"/>
              </a:xfrm>
              <a:prstGeom prst="rect">
                <a:avLst/>
              </a:prstGeom>
            </p:spPr>
          </p:pic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67BDD66-AEAD-824B-8D46-DE7C98FF87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3440" y="3495847"/>
                <a:ext cx="1617530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3DDDF90-632B-334F-B2AB-3CC6218EC2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678" y="1980650"/>
                <a:ext cx="887991" cy="1518498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77D23540-B7BA-4A4D-B8E7-9E61FB4478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4368" y="3495847"/>
                <a:ext cx="1723166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70817B5C-B64F-A045-82AA-44A9413C5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577662" y="4275243"/>
                <a:ext cx="338317" cy="172350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9FDA6EAA-E5F9-D040-AD68-8E74F57F5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911977" y="3256997"/>
                <a:ext cx="184023" cy="210312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7469B23A-ACB0-1849-ABD2-2755E50CB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83440" y="4289802"/>
                <a:ext cx="221639" cy="183425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7350CFB2-3531-224D-BC64-B475A6CBD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79131" y="4111111"/>
                <a:ext cx="209973" cy="182880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F04590C-CEA9-A448-AF66-55F595F1E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11724" y="1980650"/>
                <a:ext cx="259080" cy="182880"/>
              </a:xfrm>
              <a:prstGeom prst="rect">
                <a:avLst/>
              </a:prstGeom>
            </p:spPr>
          </p:pic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F7A47A1-1FA1-F74C-9F36-B5601E542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61749" y="4524156"/>
              <a:ext cx="511570" cy="27432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7703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34" grpId="0" animBg="1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4570-C7B2-FD46-9FBB-162B5F57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52540"/>
            <a:ext cx="10609504" cy="513898"/>
          </a:xfrm>
        </p:spPr>
        <p:txBody>
          <a:bodyPr/>
          <a:lstStyle/>
          <a:p>
            <a:r>
              <a:rPr lang="en-US" dirty="0"/>
              <a:t>Problems with HOT Weight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A5993-C0A5-7E44-8998-4F3E73394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7" y="1104753"/>
            <a:ext cx="6676439" cy="1498747"/>
          </a:xfrm>
        </p:spPr>
        <p:txBody>
          <a:bodyPr>
            <a:normAutofit/>
          </a:bodyPr>
          <a:lstStyle/>
          <a:p>
            <a:pPr marL="458788" indent="-342900">
              <a:buFont typeface="Arial" panose="020B0604020202020204" pitchFamily="34" charset="0"/>
              <a:buChar char="•"/>
            </a:pPr>
            <a:r>
              <a:rPr lang="en-US" dirty="0"/>
              <a:t>HOT paper used HOT energy as optimization objective</a:t>
            </a:r>
            <a:br>
              <a:rPr lang="en-US" dirty="0"/>
            </a:br>
            <a:r>
              <a:rPr lang="en-US" dirty="0"/>
              <a:t>That approach is “not-so-hot” </a:t>
            </a:r>
          </a:p>
          <a:p>
            <a:pPr marL="726929" lvl="1" indent="-342900"/>
            <a:r>
              <a:rPr lang="en-US" dirty="0"/>
              <a:t>Weight optimization, fixed positions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60678-ADBA-9C45-86FC-7C5A44B1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C164E5-FC81-8242-98FF-72B0BFC6D568}"/>
              </a:ext>
            </a:extLst>
          </p:cNvPr>
          <p:cNvGrpSpPr/>
          <p:nvPr/>
        </p:nvGrpSpPr>
        <p:grpSpPr>
          <a:xfrm>
            <a:off x="8147600" y="165222"/>
            <a:ext cx="3187962" cy="2422801"/>
            <a:chOff x="4044950" y="1930400"/>
            <a:chExt cx="4102100" cy="299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93108F-533A-C646-A20E-B58E54EB7585}"/>
                </a:ext>
              </a:extLst>
            </p:cNvPr>
            <p:cNvGrpSpPr/>
            <p:nvPr/>
          </p:nvGrpSpPr>
          <p:grpSpPr>
            <a:xfrm>
              <a:off x="4044950" y="1930400"/>
              <a:ext cx="4102100" cy="2997200"/>
              <a:chOff x="4044950" y="1930400"/>
              <a:chExt cx="4102100" cy="29972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44C3451-17C4-D948-B17B-C43B9A84A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44950" y="1930400"/>
                <a:ext cx="4102100" cy="29972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AF6338-464E-5544-929D-D5DA4CC153D4}"/>
                  </a:ext>
                </a:extLst>
              </p:cNvPr>
              <p:cNvSpPr txBox="1"/>
              <p:nvPr/>
            </p:nvSpPr>
            <p:spPr>
              <a:xfrm>
                <a:off x="5144086" y="3035221"/>
                <a:ext cx="711074" cy="688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4008569-68A6-2545-82DC-38BCF3D5E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19646" y="3747075"/>
                <a:ext cx="221639" cy="20860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2B8AF01-662F-D841-A65C-21580D363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9173" y="4249836"/>
                <a:ext cx="289148" cy="27432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20D2D0E-5357-194B-9FD4-B3A8201A0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08950" y="4249836"/>
                <a:ext cx="296562" cy="274320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ED09212-4F2C-044C-AEC7-0A0DC61C34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3440" y="3495847"/>
                <a:ext cx="1617530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6EC9798-8F61-E24D-AF76-8324D7CC5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678" y="1980650"/>
                <a:ext cx="887991" cy="1518498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014F37A-EF5D-5044-910F-7807B94C7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4368" y="3495847"/>
                <a:ext cx="1723166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4B31AFF-FA50-844B-9D89-C184DB820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7662" y="4275243"/>
                <a:ext cx="338317" cy="17235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917224B-7665-3945-997D-2CF5E8434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81837" y="3975515"/>
                <a:ext cx="187822" cy="18288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90D01A2-429A-A247-B8F3-759E7BDB8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07242" y="3955676"/>
                <a:ext cx="192766" cy="18288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9528EF1-546D-9346-BA22-E7F44358A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24054" y="3744683"/>
                <a:ext cx="234316" cy="18288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DBDD80D-FC95-1B4B-BED5-4F52C32F9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11977" y="3256997"/>
                <a:ext cx="184023" cy="21031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D862A34-A3D9-8D43-B5F1-96F9BEA8B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83440" y="4289802"/>
                <a:ext cx="221639" cy="18342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199FF27-F52A-534D-8B22-828BEABB0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479131" y="4111111"/>
                <a:ext cx="209973" cy="18288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6C4A2A3-2227-EA40-A206-6684DFCFA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11724" y="1980650"/>
                <a:ext cx="259080" cy="182880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8CF156-7A1A-2A4D-B87F-14DD3ADD2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161749" y="4524156"/>
              <a:ext cx="511570" cy="27432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0F01558-7035-1842-BCE7-B1313B516B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67970" y="2694899"/>
            <a:ext cx="3572883" cy="369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600E85-7C22-E646-8F0C-FE77C646C2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5210" y="2655419"/>
            <a:ext cx="5312890" cy="399685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D7B7DD8-F73E-2D4F-A0DA-FBC0A51C98B5}"/>
              </a:ext>
            </a:extLst>
          </p:cNvPr>
          <p:cNvGrpSpPr/>
          <p:nvPr/>
        </p:nvGrpSpPr>
        <p:grpSpPr>
          <a:xfrm>
            <a:off x="1441681" y="4995407"/>
            <a:ext cx="2787417" cy="1100594"/>
            <a:chOff x="1175001" y="5391441"/>
            <a:chExt cx="2448106" cy="90308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0AF07E-4B1B-2E4A-ADAD-DF97FF011582}"/>
                </a:ext>
              </a:extLst>
            </p:cNvPr>
            <p:cNvSpPr txBox="1"/>
            <p:nvPr/>
          </p:nvSpPr>
          <p:spPr>
            <a:xfrm>
              <a:off x="1175001" y="5391441"/>
              <a:ext cx="2448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E74"/>
                  </a:solidFill>
                </a:rPr>
                <a:t>Shallow local minima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BA009EC-BEA5-564C-B3E3-C6941239CBEF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5666259"/>
              <a:ext cx="0" cy="6282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E7266B1-10D9-F247-82BA-17A776C725E6}"/>
                </a:ext>
              </a:extLst>
            </p:cNvPr>
            <p:cNvCxnSpPr>
              <a:cxnSpLocks/>
            </p:cNvCxnSpPr>
            <p:nvPr/>
          </p:nvCxnSpPr>
          <p:spPr>
            <a:xfrm>
              <a:off x="3119437" y="5618709"/>
              <a:ext cx="314054" cy="221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1D96A2E-F2C2-734F-A360-924B392299F4}"/>
              </a:ext>
            </a:extLst>
          </p:cNvPr>
          <p:cNvGrpSpPr/>
          <p:nvPr/>
        </p:nvGrpSpPr>
        <p:grpSpPr>
          <a:xfrm>
            <a:off x="4780605" y="3658231"/>
            <a:ext cx="3055645" cy="2642758"/>
            <a:chOff x="1175001" y="4126029"/>
            <a:chExt cx="2683681" cy="216849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6C01204-4980-264D-9E89-F92CB395A861}"/>
                </a:ext>
              </a:extLst>
            </p:cNvPr>
            <p:cNvSpPr txBox="1"/>
            <p:nvPr/>
          </p:nvSpPr>
          <p:spPr>
            <a:xfrm>
              <a:off x="1175001" y="5391441"/>
              <a:ext cx="2683681" cy="303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E74"/>
                  </a:solidFill>
                </a:rPr>
                <a:t>Minima with </a:t>
              </a:r>
              <a:r>
                <a:rPr lang="en-US" dirty="0" err="1">
                  <a:solidFill>
                    <a:srgbClr val="008E74"/>
                  </a:solidFill>
                </a:rPr>
                <a:t>d</a:t>
              </a:r>
              <a:r>
                <a:rPr lang="en-US" baseline="-25000" dirty="0" err="1">
                  <a:solidFill>
                    <a:srgbClr val="008E74"/>
                  </a:solidFill>
                </a:rPr>
                <a:t>ij</a:t>
              </a:r>
              <a:r>
                <a:rPr lang="en-US" dirty="0">
                  <a:solidFill>
                    <a:srgbClr val="008E74"/>
                  </a:solidFill>
                </a:rPr>
                <a:t>&lt;0, unusable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22B4AE53-EEB4-C64F-8CB0-DD90A5A7E6CD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5666259"/>
              <a:ext cx="0" cy="6282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93370E6C-911A-614C-BBF8-668A7967ED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32195" y="4126029"/>
              <a:ext cx="31504" cy="13143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7C833C8-2D60-B041-A2BC-4C29AE03C3E7}"/>
              </a:ext>
            </a:extLst>
          </p:cNvPr>
          <p:cNvGrpSpPr/>
          <p:nvPr/>
        </p:nvGrpSpPr>
        <p:grpSpPr>
          <a:xfrm>
            <a:off x="2726450" y="5712554"/>
            <a:ext cx="1827818" cy="1056543"/>
            <a:chOff x="794812" y="5391441"/>
            <a:chExt cx="1605319" cy="866940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C79C892-BF75-0542-8339-DA94A01D5BF4}"/>
                </a:ext>
              </a:extLst>
            </p:cNvPr>
            <p:cNvSpPr txBox="1"/>
            <p:nvPr/>
          </p:nvSpPr>
          <p:spPr>
            <a:xfrm>
              <a:off x="1175001" y="5391441"/>
              <a:ext cx="1225130" cy="303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E74"/>
                  </a:solidFill>
                </a:rPr>
                <a:t>unbounded 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F64D17E3-8CEA-8E45-96B3-A7915D3A9E6E}"/>
                </a:ext>
              </a:extLst>
            </p:cNvPr>
            <p:cNvCxnSpPr>
              <a:cxnSpLocks/>
              <a:stCxn id="87" idx="1"/>
            </p:cNvCxnSpPr>
            <p:nvPr/>
          </p:nvCxnSpPr>
          <p:spPr>
            <a:xfrm flipH="1">
              <a:off x="794812" y="5542968"/>
              <a:ext cx="380189" cy="7154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0630416-6552-9048-A223-0C506789A94C}"/>
              </a:ext>
            </a:extLst>
          </p:cNvPr>
          <p:cNvSpPr txBox="1"/>
          <p:nvPr/>
        </p:nvSpPr>
        <p:spPr>
          <a:xfrm>
            <a:off x="3171996" y="2113910"/>
            <a:ext cx="102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h&lt;0</a:t>
            </a:r>
            <a:br>
              <a:rPr lang="en-US" dirty="0"/>
            </a:br>
            <a:r>
              <a:rPr lang="en-US" dirty="0"/>
              <a:t>HOT &lt;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ECBF64-925C-124F-ADC0-D44EEA6D103F}"/>
              </a:ext>
            </a:extLst>
          </p:cNvPr>
          <p:cNvSpPr txBox="1"/>
          <p:nvPr/>
        </p:nvSpPr>
        <p:spPr>
          <a:xfrm>
            <a:off x="4892846" y="2062578"/>
            <a:ext cx="1002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d&lt;0</a:t>
            </a:r>
            <a:br>
              <a:rPr lang="en-US" dirty="0"/>
            </a:br>
            <a:r>
              <a:rPr lang="en-US" dirty="0"/>
              <a:t>HOT &gt; 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69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4570-C7B2-FD46-9FBB-162B5F57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52540"/>
            <a:ext cx="10609504" cy="513898"/>
          </a:xfrm>
        </p:spPr>
        <p:txBody>
          <a:bodyPr/>
          <a:lstStyle/>
          <a:p>
            <a:r>
              <a:rPr lang="en-US" dirty="0"/>
              <a:t>Problems with HOT Position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A5993-C0A5-7E44-8998-4F3E73394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7" y="1104753"/>
            <a:ext cx="6885497" cy="1498747"/>
          </a:xfrm>
        </p:spPr>
        <p:txBody>
          <a:bodyPr>
            <a:normAutofit/>
          </a:bodyPr>
          <a:lstStyle/>
          <a:p>
            <a:pPr marL="458788" indent="-342900">
              <a:buFont typeface="Arial" panose="020B0604020202020204" pitchFamily="34" charset="0"/>
              <a:buChar char="•"/>
            </a:pPr>
            <a:r>
              <a:rPr lang="en-US" dirty="0"/>
              <a:t>HOT paper used HOT energy as optimization objective</a:t>
            </a:r>
            <a:br>
              <a:rPr lang="en-US" dirty="0"/>
            </a:br>
            <a:r>
              <a:rPr lang="en-US" dirty="0"/>
              <a:t>That approach is “not-so-hot” </a:t>
            </a:r>
          </a:p>
          <a:p>
            <a:pPr marL="726929" lvl="1" indent="-342900"/>
            <a:r>
              <a:rPr lang="en-US" dirty="0"/>
              <a:t>Position optimization</a:t>
            </a:r>
          </a:p>
          <a:p>
            <a:pPr marL="909800" lvl="2" indent="-342900"/>
            <a:r>
              <a:rPr lang="en-US" dirty="0"/>
              <a:t>Collapsed elements (or inverted depending on functional form)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60678-ADBA-9C45-86FC-7C5A44B1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1EF7E3-AF9F-7E4C-AB70-DC5FE21FD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593" y="2325497"/>
            <a:ext cx="3657600" cy="185661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1FF248F7-41E8-8C4E-B529-DD138A2E33BC}"/>
              </a:ext>
            </a:extLst>
          </p:cNvPr>
          <p:cNvGrpSpPr/>
          <p:nvPr/>
        </p:nvGrpSpPr>
        <p:grpSpPr>
          <a:xfrm>
            <a:off x="3830593" y="4242709"/>
            <a:ext cx="3657600" cy="2273300"/>
            <a:chOff x="4400550" y="2292350"/>
            <a:chExt cx="3390900" cy="22733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AAF1004-21CF-5243-8820-B9A2E50B1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0550" y="2292350"/>
              <a:ext cx="3390900" cy="2273300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6616536-6FE5-9345-AC4E-740FB636AD7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V="1">
              <a:off x="6105693" y="3493639"/>
              <a:ext cx="0" cy="6719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979975-43A8-354D-87D3-9137A75426D5}"/>
                </a:ext>
              </a:extLst>
            </p:cNvPr>
            <p:cNvSpPr txBox="1"/>
            <p:nvPr/>
          </p:nvSpPr>
          <p:spPr>
            <a:xfrm>
              <a:off x="5362348" y="4165540"/>
              <a:ext cx="14866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Two vertices</a:t>
              </a:r>
            </a:p>
          </p:txBody>
        </p:sp>
      </p:grpSp>
      <p:sp>
        <p:nvSpPr>
          <p:cNvPr id="34" name="Freeform 33">
            <a:extLst>
              <a:ext uri="{FF2B5EF4-FFF2-40B4-BE49-F238E27FC236}">
                <a16:creationId xmlns:a16="http://schemas.microsoft.com/office/drawing/2014/main" id="{3AB69EEB-F8A0-9447-96F2-24E0115BABAD}"/>
              </a:ext>
            </a:extLst>
          </p:cNvPr>
          <p:cNvSpPr/>
          <p:nvPr/>
        </p:nvSpPr>
        <p:spPr>
          <a:xfrm>
            <a:off x="720647" y="4653423"/>
            <a:ext cx="2743200" cy="1581150"/>
          </a:xfrm>
          <a:custGeom>
            <a:avLst/>
            <a:gdLst>
              <a:gd name="connsiteX0" fmla="*/ 0 w 2520950"/>
              <a:gd name="connsiteY0" fmla="*/ 1155700 h 1581150"/>
              <a:gd name="connsiteX1" fmla="*/ 2520950 w 2520950"/>
              <a:gd name="connsiteY1" fmla="*/ 1581150 h 1581150"/>
              <a:gd name="connsiteX2" fmla="*/ 971550 w 2520950"/>
              <a:gd name="connsiteY2" fmla="*/ 0 h 1581150"/>
              <a:gd name="connsiteX3" fmla="*/ 0 w 2520950"/>
              <a:gd name="connsiteY3" fmla="*/ 1155700 h 15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950" h="1581150">
                <a:moveTo>
                  <a:pt x="0" y="1155700"/>
                </a:moveTo>
                <a:lnTo>
                  <a:pt x="2520950" y="1581150"/>
                </a:lnTo>
                <a:lnTo>
                  <a:pt x="971550" y="0"/>
                </a:lnTo>
                <a:lnTo>
                  <a:pt x="0" y="11557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0340A9B4-37A7-814E-B292-76FEDD8D146B}"/>
              </a:ext>
            </a:extLst>
          </p:cNvPr>
          <p:cNvSpPr>
            <a:spLocks noChangeAspect="1"/>
          </p:cNvSpPr>
          <p:nvPr/>
        </p:nvSpPr>
        <p:spPr>
          <a:xfrm>
            <a:off x="1641951" y="5351923"/>
            <a:ext cx="545210" cy="314253"/>
          </a:xfrm>
          <a:custGeom>
            <a:avLst/>
            <a:gdLst>
              <a:gd name="connsiteX0" fmla="*/ 0 w 2520950"/>
              <a:gd name="connsiteY0" fmla="*/ 1155700 h 1581150"/>
              <a:gd name="connsiteX1" fmla="*/ 2520950 w 2520950"/>
              <a:gd name="connsiteY1" fmla="*/ 1581150 h 1581150"/>
              <a:gd name="connsiteX2" fmla="*/ 971550 w 2520950"/>
              <a:gd name="connsiteY2" fmla="*/ 0 h 1581150"/>
              <a:gd name="connsiteX3" fmla="*/ 0 w 2520950"/>
              <a:gd name="connsiteY3" fmla="*/ 1155700 h 15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950" h="1581150">
                <a:moveTo>
                  <a:pt x="0" y="1155700"/>
                </a:moveTo>
                <a:lnTo>
                  <a:pt x="2520950" y="1581150"/>
                </a:lnTo>
                <a:lnTo>
                  <a:pt x="971550" y="0"/>
                </a:lnTo>
                <a:lnTo>
                  <a:pt x="0" y="11557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339986-C24D-6C4C-944D-143CBBE4CCBA}"/>
              </a:ext>
            </a:extLst>
          </p:cNvPr>
          <p:cNvGrpSpPr/>
          <p:nvPr/>
        </p:nvGrpSpPr>
        <p:grpSpPr>
          <a:xfrm>
            <a:off x="1068440" y="4903295"/>
            <a:ext cx="1920240" cy="1565322"/>
            <a:chOff x="5490620" y="5025654"/>
            <a:chExt cx="1920240" cy="156532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F8BCB69-94EB-7B41-BE26-16939BF32973}"/>
                </a:ext>
              </a:extLst>
            </p:cNvPr>
            <p:cNvSpPr txBox="1"/>
            <p:nvPr/>
          </p:nvSpPr>
          <p:spPr>
            <a:xfrm>
              <a:off x="5499995" y="6190866"/>
              <a:ext cx="18774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Shrink to point</a:t>
              </a: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26BAD76E-DF9C-3B41-9116-B0F7DBE52B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90620" y="5025654"/>
              <a:ext cx="1920240" cy="1106805"/>
            </a:xfrm>
            <a:custGeom>
              <a:avLst/>
              <a:gdLst>
                <a:gd name="connsiteX0" fmla="*/ 0 w 2520950"/>
                <a:gd name="connsiteY0" fmla="*/ 1155700 h 1581150"/>
                <a:gd name="connsiteX1" fmla="*/ 2520950 w 2520950"/>
                <a:gd name="connsiteY1" fmla="*/ 1581150 h 1581150"/>
                <a:gd name="connsiteX2" fmla="*/ 971550 w 2520950"/>
                <a:gd name="connsiteY2" fmla="*/ 0 h 1581150"/>
                <a:gd name="connsiteX3" fmla="*/ 0 w 2520950"/>
                <a:gd name="connsiteY3" fmla="*/ 1155700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0950" h="1581150">
                  <a:moveTo>
                    <a:pt x="0" y="1155700"/>
                  </a:moveTo>
                  <a:lnTo>
                    <a:pt x="2520950" y="1581150"/>
                  </a:lnTo>
                  <a:lnTo>
                    <a:pt x="971550" y="0"/>
                  </a:lnTo>
                  <a:lnTo>
                    <a:pt x="0" y="115570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F6631BC-1861-274A-A669-B88AB92B03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9694" y="5280885"/>
              <a:ext cx="1161223" cy="669316"/>
            </a:xfrm>
            <a:custGeom>
              <a:avLst/>
              <a:gdLst>
                <a:gd name="connsiteX0" fmla="*/ 0 w 2520950"/>
                <a:gd name="connsiteY0" fmla="*/ 1155700 h 1581150"/>
                <a:gd name="connsiteX1" fmla="*/ 2520950 w 2520950"/>
                <a:gd name="connsiteY1" fmla="*/ 1581150 h 1581150"/>
                <a:gd name="connsiteX2" fmla="*/ 971550 w 2520950"/>
                <a:gd name="connsiteY2" fmla="*/ 0 h 1581150"/>
                <a:gd name="connsiteX3" fmla="*/ 0 w 2520950"/>
                <a:gd name="connsiteY3" fmla="*/ 1155700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0950" h="1581150">
                  <a:moveTo>
                    <a:pt x="0" y="1155700"/>
                  </a:moveTo>
                  <a:lnTo>
                    <a:pt x="2520950" y="1581150"/>
                  </a:lnTo>
                  <a:lnTo>
                    <a:pt x="971550" y="0"/>
                  </a:lnTo>
                  <a:lnTo>
                    <a:pt x="0" y="115570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E7372E8-04DD-DC4D-9DA3-3EA312AA2C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8559" y="5615543"/>
              <a:ext cx="141746" cy="81701"/>
            </a:xfrm>
            <a:custGeom>
              <a:avLst/>
              <a:gdLst>
                <a:gd name="connsiteX0" fmla="*/ 0 w 2520950"/>
                <a:gd name="connsiteY0" fmla="*/ 1155700 h 1581150"/>
                <a:gd name="connsiteX1" fmla="*/ 2520950 w 2520950"/>
                <a:gd name="connsiteY1" fmla="*/ 1581150 h 1581150"/>
                <a:gd name="connsiteX2" fmla="*/ 971550 w 2520950"/>
                <a:gd name="connsiteY2" fmla="*/ 0 h 1581150"/>
                <a:gd name="connsiteX3" fmla="*/ 0 w 2520950"/>
                <a:gd name="connsiteY3" fmla="*/ 1155700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0950" h="1581150">
                  <a:moveTo>
                    <a:pt x="0" y="1155700"/>
                  </a:moveTo>
                  <a:lnTo>
                    <a:pt x="2520950" y="1581150"/>
                  </a:lnTo>
                  <a:lnTo>
                    <a:pt x="971550" y="0"/>
                  </a:lnTo>
                  <a:lnTo>
                    <a:pt x="0" y="115570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721E6FDD-4FEE-3641-B819-46BED6F65A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99360" y="5653644"/>
              <a:ext cx="27432" cy="15811"/>
            </a:xfrm>
            <a:custGeom>
              <a:avLst/>
              <a:gdLst>
                <a:gd name="connsiteX0" fmla="*/ 0 w 2520950"/>
                <a:gd name="connsiteY0" fmla="*/ 1155700 h 1581150"/>
                <a:gd name="connsiteX1" fmla="*/ 2520950 w 2520950"/>
                <a:gd name="connsiteY1" fmla="*/ 1581150 h 1581150"/>
                <a:gd name="connsiteX2" fmla="*/ 971550 w 2520950"/>
                <a:gd name="connsiteY2" fmla="*/ 0 h 1581150"/>
                <a:gd name="connsiteX3" fmla="*/ 0 w 2520950"/>
                <a:gd name="connsiteY3" fmla="*/ 1155700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0950" h="1581150">
                  <a:moveTo>
                    <a:pt x="0" y="1155700"/>
                  </a:moveTo>
                  <a:lnTo>
                    <a:pt x="2520950" y="1581150"/>
                  </a:lnTo>
                  <a:lnTo>
                    <a:pt x="971550" y="0"/>
                  </a:lnTo>
                  <a:lnTo>
                    <a:pt x="0" y="115570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F9DEE86-0621-EF42-BEFB-5371B4918896}"/>
              </a:ext>
            </a:extLst>
          </p:cNvPr>
          <p:cNvSpPr txBox="1"/>
          <p:nvPr/>
        </p:nvSpPr>
        <p:spPr>
          <a:xfrm>
            <a:off x="6735480" y="4228468"/>
            <a:ext cx="4141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Collapsed triangles have HOT = 0</a:t>
            </a:r>
            <a:br>
              <a:rPr lang="en-US" dirty="0"/>
            </a:br>
            <a:r>
              <a:rPr lang="en-US" dirty="0"/>
              <a:t>Remaining triangles are better shaped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CB78658-0F6F-E34F-81B2-9C87E5FCF00B}"/>
              </a:ext>
            </a:extLst>
          </p:cNvPr>
          <p:cNvGrpSpPr/>
          <p:nvPr/>
        </p:nvGrpSpPr>
        <p:grpSpPr>
          <a:xfrm>
            <a:off x="8147600" y="165222"/>
            <a:ext cx="3187962" cy="2422801"/>
            <a:chOff x="4044950" y="1930400"/>
            <a:chExt cx="4102100" cy="29972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FCAECCA-C7D1-E040-A9E6-DDEAF734F254}"/>
                </a:ext>
              </a:extLst>
            </p:cNvPr>
            <p:cNvGrpSpPr/>
            <p:nvPr/>
          </p:nvGrpSpPr>
          <p:grpSpPr>
            <a:xfrm>
              <a:off x="4044950" y="1930400"/>
              <a:ext cx="4102100" cy="2997200"/>
              <a:chOff x="4044950" y="1930400"/>
              <a:chExt cx="4102100" cy="299720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6B24EE5-1C7D-3C46-8ED8-DABBC361D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4950" y="1930400"/>
                <a:ext cx="4102100" cy="2997200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2FD8C22-4507-B743-9A3E-A845F8A6104A}"/>
                  </a:ext>
                </a:extLst>
              </p:cNvPr>
              <p:cNvSpPr txBox="1"/>
              <p:nvPr/>
            </p:nvSpPr>
            <p:spPr>
              <a:xfrm>
                <a:off x="5144086" y="3035221"/>
                <a:ext cx="711074" cy="688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E57A63F4-3DF7-094E-A1AB-B6B7D58FA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19646" y="3747075"/>
                <a:ext cx="221639" cy="20860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306C1AE-E336-4243-8D1C-E9E1469EA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19173" y="4249836"/>
                <a:ext cx="289148" cy="274320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724E5C0-1BC2-E24C-9907-89D9579F1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08950" y="4249836"/>
                <a:ext cx="296562" cy="274320"/>
              </a:xfrm>
              <a:prstGeom prst="rect">
                <a:avLst/>
              </a:prstGeom>
            </p:spPr>
          </p:pic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36D8B00-76C0-3F48-9000-F1B2F8AE97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3440" y="3495847"/>
                <a:ext cx="1617530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E56A6D1-E41B-EA41-991E-6D2BC8F30A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9678" y="1980650"/>
                <a:ext cx="887991" cy="1518498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53A97F2-AE02-EB48-8A48-5167A552FC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4368" y="3495847"/>
                <a:ext cx="1723166" cy="70643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0112C12C-E3B0-974A-991B-7185C8243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77662" y="4275243"/>
                <a:ext cx="338317" cy="1723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2FFB196-455B-284B-AB95-2068BB4C6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81837" y="3975515"/>
                <a:ext cx="187822" cy="18288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CE1C5F68-7F31-D24A-A8AF-FD07EE6CB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07242" y="3955676"/>
                <a:ext cx="192766" cy="182880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D9C9E03E-403C-2242-8EA7-675B883F5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24054" y="3744683"/>
                <a:ext cx="234316" cy="18288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7DC45F1-3FE4-A749-9B93-0637292A0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11977" y="3256997"/>
                <a:ext cx="184023" cy="210312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01581DC-981F-2647-B1D1-8B8B33990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83440" y="4289802"/>
                <a:ext cx="221639" cy="183425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5C30C3A0-0A4E-A545-8663-124E8169E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79131" y="4111111"/>
                <a:ext cx="209973" cy="18288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BFDBE584-96DA-5547-BA82-72BBCA30E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11724" y="1980650"/>
                <a:ext cx="259080" cy="182880"/>
              </a:xfrm>
              <a:prstGeom prst="rect">
                <a:avLst/>
              </a:prstGeom>
            </p:spPr>
          </p:pic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72DBCF6-C8F4-EF42-A05B-1E327E7CF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161749" y="4524156"/>
              <a:ext cx="511570" cy="274320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558298A3-8975-054C-AFDD-5641541C32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67970" y="2694899"/>
            <a:ext cx="3572883" cy="369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327483-96AF-FB44-BEEF-D536FC55A98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1949" y="2401010"/>
            <a:ext cx="3100595" cy="2106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165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536A7-5543-F64D-8F18-EB542173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HOT position and weight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003A8-5EEC-7547-AA88-8E20088C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2289B8-6973-2748-9315-387D6013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7" y="939141"/>
            <a:ext cx="3390446" cy="3017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48102C-EDE8-C64E-88F1-B74DBCB19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7" y="3858768"/>
            <a:ext cx="3390445" cy="3017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4C67D9-843B-C74A-9AEF-DB2ABC012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842" y="3858768"/>
            <a:ext cx="3390437" cy="3017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28C4E4-A0A2-B14B-B172-CBC55A0BD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843" y="939141"/>
            <a:ext cx="3390437" cy="3017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BD7598-7D3D-BD49-B4B5-EED752F76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584" y="929997"/>
            <a:ext cx="3390440" cy="30175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7AE745-2A38-F849-AFCF-6086741E0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4270" y="3849624"/>
            <a:ext cx="3390440" cy="30175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DA5325-43F0-FF49-A255-807FA99CDF7B}"/>
              </a:ext>
            </a:extLst>
          </p:cNvPr>
          <p:cNvSpPr txBox="1"/>
          <p:nvPr/>
        </p:nvSpPr>
        <p:spPr>
          <a:xfrm>
            <a:off x="8867957" y="-18708"/>
            <a:ext cx="287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“HOT mess!”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1AE7B7-DDE9-BA4A-81A6-F811F168A787}"/>
              </a:ext>
            </a:extLst>
          </p:cNvPr>
          <p:cNvSpPr txBox="1"/>
          <p:nvPr/>
        </p:nvSpPr>
        <p:spPr>
          <a:xfrm>
            <a:off x="9720640" y="218107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Inverted triangles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B78178-07D1-844E-B9FA-B920D8B8F35D}"/>
              </a:ext>
            </a:extLst>
          </p:cNvPr>
          <p:cNvSpPr txBox="1"/>
          <p:nvPr/>
        </p:nvSpPr>
        <p:spPr>
          <a:xfrm>
            <a:off x="9720640" y="4092263"/>
            <a:ext cx="23358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Large weights</a:t>
            </a:r>
            <a:br>
              <a:rPr lang="en-US" sz="1600" dirty="0"/>
            </a:br>
            <a:r>
              <a:rPr lang="en-US" sz="1600" dirty="0"/>
              <a:t>large negative energies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639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4570-C7B2-FD46-9FBB-162B5F57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52540"/>
            <a:ext cx="10609504" cy="513898"/>
          </a:xfrm>
        </p:spPr>
        <p:txBody>
          <a:bodyPr/>
          <a:lstStyle/>
          <a:p>
            <a:r>
              <a:rPr lang="en-US" dirty="0"/>
              <a:t>Our Solution: Discrete Collapses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60678-ADBA-9C45-86FC-7C5A44B1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F01558-7035-1842-BCE7-B1313B51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671" y="277304"/>
            <a:ext cx="2557481" cy="264369"/>
          </a:xfrm>
          <a:prstGeom prst="rect">
            <a:avLst/>
          </a:prstGeom>
        </p:spPr>
      </p:pic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3AD633AA-EE0A-2348-A9FA-1534793F1CEA}"/>
              </a:ext>
            </a:extLst>
          </p:cNvPr>
          <p:cNvSpPr txBox="1">
            <a:spLocks/>
          </p:cNvSpPr>
          <p:nvPr/>
        </p:nvSpPr>
        <p:spPr>
          <a:xfrm>
            <a:off x="747802" y="1052847"/>
            <a:ext cx="4871629" cy="10557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6929" lvl="1" indent="-342900"/>
            <a:r>
              <a:rPr lang="en-US" dirty="0"/>
              <a:t>Collapse vertices: discrete algorithms fix</a:t>
            </a:r>
          </a:p>
          <a:p>
            <a:pPr marL="909800" lvl="2" indent="-342900"/>
            <a:r>
              <a:rPr lang="en-US" dirty="0"/>
              <a:t>If HOT would collapse or invert, remove vertex instead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ED65A05-CC55-8A4B-84EC-5622FB852ABC}"/>
              </a:ext>
            </a:extLst>
          </p:cNvPr>
          <p:cNvSpPr/>
          <p:nvPr/>
        </p:nvSpPr>
        <p:spPr>
          <a:xfrm>
            <a:off x="39559" y="1853684"/>
            <a:ext cx="3861680" cy="2791468"/>
          </a:xfrm>
          <a:custGeom>
            <a:avLst/>
            <a:gdLst>
              <a:gd name="connsiteX0" fmla="*/ 0 w 3959352"/>
              <a:gd name="connsiteY0" fmla="*/ 2002536 h 2862072"/>
              <a:gd name="connsiteX1" fmla="*/ 1874520 w 3959352"/>
              <a:gd name="connsiteY1" fmla="*/ 2862072 h 2862072"/>
              <a:gd name="connsiteX2" fmla="*/ 3959352 w 3959352"/>
              <a:gd name="connsiteY2" fmla="*/ 1810512 h 2862072"/>
              <a:gd name="connsiteX3" fmla="*/ 2907792 w 3959352"/>
              <a:gd name="connsiteY3" fmla="*/ 0 h 2862072"/>
              <a:gd name="connsiteX4" fmla="*/ 1508760 w 3959352"/>
              <a:gd name="connsiteY4" fmla="*/ 822960 h 2862072"/>
              <a:gd name="connsiteX5" fmla="*/ 868680 w 3959352"/>
              <a:gd name="connsiteY5" fmla="*/ 740664 h 2862072"/>
              <a:gd name="connsiteX6" fmla="*/ 0 w 3959352"/>
              <a:gd name="connsiteY6" fmla="*/ 2002536 h 286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9352" h="2862072">
                <a:moveTo>
                  <a:pt x="0" y="2002536"/>
                </a:moveTo>
                <a:lnTo>
                  <a:pt x="1874520" y="2862072"/>
                </a:lnTo>
                <a:lnTo>
                  <a:pt x="3959352" y="1810512"/>
                </a:lnTo>
                <a:lnTo>
                  <a:pt x="2907792" y="0"/>
                </a:lnTo>
                <a:lnTo>
                  <a:pt x="1508760" y="822960"/>
                </a:lnTo>
                <a:lnTo>
                  <a:pt x="868680" y="740664"/>
                </a:lnTo>
                <a:lnTo>
                  <a:pt x="0" y="2002536"/>
                </a:lnTo>
                <a:close/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A3EEDD6-E5E8-564F-A7AD-6F69972FAB2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1511100" y="2656343"/>
            <a:ext cx="375547" cy="973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B035279-3D14-7045-8028-DE1657721C0C}"/>
              </a:ext>
            </a:extLst>
          </p:cNvPr>
          <p:cNvCxnSpPr>
            <a:cxnSpLocks/>
            <a:endCxn id="30" idx="3"/>
          </p:cNvCxnSpPr>
          <p:nvPr/>
        </p:nvCxnSpPr>
        <p:spPr>
          <a:xfrm flipV="1">
            <a:off x="1886647" y="1853684"/>
            <a:ext cx="988973" cy="1776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8D11F46-8F30-5E43-8894-7D6FA4E82A35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39559" y="3630168"/>
            <a:ext cx="1847088" cy="176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4B13E91-73DE-E549-91D8-A92495A1D2E0}"/>
              </a:ext>
            </a:extLst>
          </p:cNvPr>
          <p:cNvCxnSpPr>
            <a:cxnSpLocks/>
            <a:stCxn id="30" idx="1"/>
          </p:cNvCxnSpPr>
          <p:nvPr/>
        </p:nvCxnSpPr>
        <p:spPr>
          <a:xfrm flipV="1">
            <a:off x="1867837" y="3630168"/>
            <a:ext cx="18810" cy="1014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8916AC9-B3C3-FA4D-83EB-5ADCE51A70B9}"/>
              </a:ext>
            </a:extLst>
          </p:cNvPr>
          <p:cNvCxnSpPr>
            <a:cxnSpLocks/>
            <a:endCxn id="30" idx="5"/>
          </p:cNvCxnSpPr>
          <p:nvPr/>
        </p:nvCxnSpPr>
        <p:spPr>
          <a:xfrm flipH="1" flipV="1">
            <a:off x="886810" y="2576077"/>
            <a:ext cx="999838" cy="1054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E340778-14B0-DF48-81E2-48D91C70168C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1886647" y="3619533"/>
            <a:ext cx="2014592" cy="10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AD94EBF9-A29F-9F40-9656-3D485A5FBEC0}"/>
              </a:ext>
            </a:extLst>
          </p:cNvPr>
          <p:cNvSpPr txBox="1"/>
          <p:nvPr/>
        </p:nvSpPr>
        <p:spPr>
          <a:xfrm>
            <a:off x="1907917" y="3575304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EDCBEB87-F959-BD49-97D8-C8CE7214060C}"/>
              </a:ext>
            </a:extLst>
          </p:cNvPr>
          <p:cNvSpPr/>
          <p:nvPr/>
        </p:nvSpPr>
        <p:spPr>
          <a:xfrm>
            <a:off x="4127374" y="1853684"/>
            <a:ext cx="3861680" cy="2791468"/>
          </a:xfrm>
          <a:custGeom>
            <a:avLst/>
            <a:gdLst>
              <a:gd name="connsiteX0" fmla="*/ 0 w 3959352"/>
              <a:gd name="connsiteY0" fmla="*/ 2002536 h 2862072"/>
              <a:gd name="connsiteX1" fmla="*/ 1874520 w 3959352"/>
              <a:gd name="connsiteY1" fmla="*/ 2862072 h 2862072"/>
              <a:gd name="connsiteX2" fmla="*/ 3959352 w 3959352"/>
              <a:gd name="connsiteY2" fmla="*/ 1810512 h 2862072"/>
              <a:gd name="connsiteX3" fmla="*/ 2907792 w 3959352"/>
              <a:gd name="connsiteY3" fmla="*/ 0 h 2862072"/>
              <a:gd name="connsiteX4" fmla="*/ 1508760 w 3959352"/>
              <a:gd name="connsiteY4" fmla="*/ 822960 h 2862072"/>
              <a:gd name="connsiteX5" fmla="*/ 868680 w 3959352"/>
              <a:gd name="connsiteY5" fmla="*/ 740664 h 2862072"/>
              <a:gd name="connsiteX6" fmla="*/ 0 w 3959352"/>
              <a:gd name="connsiteY6" fmla="*/ 2002536 h 286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9352" h="2862072">
                <a:moveTo>
                  <a:pt x="0" y="2002536"/>
                </a:moveTo>
                <a:lnTo>
                  <a:pt x="1874520" y="2862072"/>
                </a:lnTo>
                <a:lnTo>
                  <a:pt x="3959352" y="1810512"/>
                </a:lnTo>
                <a:lnTo>
                  <a:pt x="2907792" y="0"/>
                </a:lnTo>
                <a:lnTo>
                  <a:pt x="1508760" y="822960"/>
                </a:lnTo>
                <a:lnTo>
                  <a:pt x="868680" y="740664"/>
                </a:lnTo>
                <a:lnTo>
                  <a:pt x="0" y="2002536"/>
                </a:lnTo>
                <a:close/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74FAD53-6709-674A-BF7A-5C7BD6756143}"/>
              </a:ext>
            </a:extLst>
          </p:cNvPr>
          <p:cNvCxnSpPr>
            <a:cxnSpLocks/>
            <a:stCxn id="74" idx="4"/>
          </p:cNvCxnSpPr>
          <p:nvPr/>
        </p:nvCxnSpPr>
        <p:spPr>
          <a:xfrm>
            <a:off x="5598915" y="2656343"/>
            <a:ext cx="37219" cy="118309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25CF6A5-08E6-9E4C-9235-A13D47BC7BE8}"/>
              </a:ext>
            </a:extLst>
          </p:cNvPr>
          <p:cNvCxnSpPr>
            <a:cxnSpLocks/>
            <a:endCxn id="74" idx="3"/>
          </p:cNvCxnSpPr>
          <p:nvPr/>
        </p:nvCxnSpPr>
        <p:spPr>
          <a:xfrm flipV="1">
            <a:off x="5636134" y="1853684"/>
            <a:ext cx="1327301" cy="920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05A8F4D-8519-A040-8E31-0AF004F95474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4127374" y="2774652"/>
            <a:ext cx="1508760" cy="103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33E4419-8F4C-5C4A-B376-7F2B96285AAE}"/>
              </a:ext>
            </a:extLst>
          </p:cNvPr>
          <p:cNvCxnSpPr>
            <a:cxnSpLocks/>
            <a:stCxn id="74" idx="1"/>
          </p:cNvCxnSpPr>
          <p:nvPr/>
        </p:nvCxnSpPr>
        <p:spPr>
          <a:xfrm flipH="1" flipV="1">
            <a:off x="5636134" y="2792940"/>
            <a:ext cx="319518" cy="1852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7149E99-BA63-7240-83BB-8F7290A47F9D}"/>
              </a:ext>
            </a:extLst>
          </p:cNvPr>
          <p:cNvCxnSpPr>
            <a:cxnSpLocks/>
            <a:endCxn id="74" idx="5"/>
          </p:cNvCxnSpPr>
          <p:nvPr/>
        </p:nvCxnSpPr>
        <p:spPr>
          <a:xfrm flipH="1" flipV="1">
            <a:off x="4974625" y="2576077"/>
            <a:ext cx="661510" cy="198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5EF95FC-9123-1346-A9F9-D76F5685EA42}"/>
              </a:ext>
            </a:extLst>
          </p:cNvPr>
          <p:cNvCxnSpPr>
            <a:cxnSpLocks/>
            <a:stCxn id="74" idx="2"/>
          </p:cNvCxnSpPr>
          <p:nvPr/>
        </p:nvCxnSpPr>
        <p:spPr>
          <a:xfrm flipH="1" flipV="1">
            <a:off x="5636134" y="2758609"/>
            <a:ext cx="2352920" cy="860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11E88E1-40BB-7340-B325-57E042F9A9E0}"/>
              </a:ext>
            </a:extLst>
          </p:cNvPr>
          <p:cNvSpPr txBox="1"/>
          <p:nvPr/>
        </p:nvSpPr>
        <p:spPr>
          <a:xfrm>
            <a:off x="5687558" y="2887718"/>
            <a:ext cx="55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baseline="30000" dirty="0"/>
              <a:t>*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6C362F4-3C52-F944-81DD-05CB4DAB636B}"/>
              </a:ext>
            </a:extLst>
          </p:cNvPr>
          <p:cNvSpPr txBox="1"/>
          <p:nvPr/>
        </p:nvSpPr>
        <p:spPr>
          <a:xfrm>
            <a:off x="2130180" y="4518649"/>
            <a:ext cx="454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Optimize position p with HOT</a:t>
            </a:r>
            <a:br>
              <a:rPr lang="en-US" dirty="0"/>
            </a:br>
            <a:endParaRPr lang="en-US" dirty="0"/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58D31B48-DEF3-044E-809F-43EBAA708C78}"/>
              </a:ext>
            </a:extLst>
          </p:cNvPr>
          <p:cNvSpPr/>
          <p:nvPr/>
        </p:nvSpPr>
        <p:spPr>
          <a:xfrm>
            <a:off x="8233542" y="1850572"/>
            <a:ext cx="3861679" cy="2791468"/>
          </a:xfrm>
          <a:custGeom>
            <a:avLst/>
            <a:gdLst>
              <a:gd name="connsiteX0" fmla="*/ 0 w 3959352"/>
              <a:gd name="connsiteY0" fmla="*/ 2002536 h 2862072"/>
              <a:gd name="connsiteX1" fmla="*/ 1874520 w 3959352"/>
              <a:gd name="connsiteY1" fmla="*/ 2862072 h 2862072"/>
              <a:gd name="connsiteX2" fmla="*/ 3959352 w 3959352"/>
              <a:gd name="connsiteY2" fmla="*/ 1810512 h 2862072"/>
              <a:gd name="connsiteX3" fmla="*/ 2907792 w 3959352"/>
              <a:gd name="connsiteY3" fmla="*/ 0 h 2862072"/>
              <a:gd name="connsiteX4" fmla="*/ 1508760 w 3959352"/>
              <a:gd name="connsiteY4" fmla="*/ 822960 h 2862072"/>
              <a:gd name="connsiteX5" fmla="*/ 868680 w 3959352"/>
              <a:gd name="connsiteY5" fmla="*/ 740664 h 2862072"/>
              <a:gd name="connsiteX6" fmla="*/ 0 w 3959352"/>
              <a:gd name="connsiteY6" fmla="*/ 2002536 h 286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9352" h="2862072">
                <a:moveTo>
                  <a:pt x="0" y="2002536"/>
                </a:moveTo>
                <a:lnTo>
                  <a:pt x="1874520" y="2862072"/>
                </a:lnTo>
                <a:lnTo>
                  <a:pt x="3959352" y="1810512"/>
                </a:lnTo>
                <a:lnTo>
                  <a:pt x="2907792" y="0"/>
                </a:lnTo>
                <a:lnTo>
                  <a:pt x="1508760" y="822960"/>
                </a:lnTo>
                <a:lnTo>
                  <a:pt x="868680" y="740664"/>
                </a:lnTo>
                <a:lnTo>
                  <a:pt x="0" y="2002536"/>
                </a:lnTo>
                <a:close/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7242351-06D8-D940-A69A-773820C4E7B1}"/>
              </a:ext>
            </a:extLst>
          </p:cNvPr>
          <p:cNvCxnSpPr>
            <a:cxnSpLocks/>
            <a:stCxn id="90" idx="2"/>
            <a:endCxn id="90" idx="4"/>
          </p:cNvCxnSpPr>
          <p:nvPr/>
        </p:nvCxnSpPr>
        <p:spPr>
          <a:xfrm flipH="1" flipV="1">
            <a:off x="9705082" y="2653231"/>
            <a:ext cx="2390139" cy="963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7F17C43-AF8A-064F-B7DC-8D22E77F38FE}"/>
              </a:ext>
            </a:extLst>
          </p:cNvPr>
          <p:cNvCxnSpPr>
            <a:cxnSpLocks/>
            <a:stCxn id="90" idx="1"/>
            <a:endCxn id="90" idx="4"/>
          </p:cNvCxnSpPr>
          <p:nvPr/>
        </p:nvCxnSpPr>
        <p:spPr>
          <a:xfrm flipH="1" flipV="1">
            <a:off x="9705082" y="2653231"/>
            <a:ext cx="356738" cy="19888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E6EDBC54-E7D0-8041-A2DA-F9E62B76D45B}"/>
              </a:ext>
            </a:extLst>
          </p:cNvPr>
          <p:cNvCxnSpPr>
            <a:cxnSpLocks/>
            <a:stCxn id="90" idx="0"/>
            <a:endCxn id="90" idx="4"/>
          </p:cNvCxnSpPr>
          <p:nvPr/>
        </p:nvCxnSpPr>
        <p:spPr>
          <a:xfrm flipV="1">
            <a:off x="8233542" y="2653231"/>
            <a:ext cx="1471540" cy="1150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EEE387A0-F081-CB40-A62A-1B2B9702E729}"/>
              </a:ext>
            </a:extLst>
          </p:cNvPr>
          <p:cNvSpPr txBox="1"/>
          <p:nvPr/>
        </p:nvSpPr>
        <p:spPr>
          <a:xfrm>
            <a:off x="5795893" y="4702824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short edge compared to perimeter edge then remove p</a:t>
            </a:r>
          </a:p>
        </p:txBody>
      </p:sp>
    </p:spTree>
    <p:extLst>
      <p:ext uri="{BB962C8B-B14F-4D97-AF65-F5344CB8AC3E}">
        <p14:creationId xmlns:p14="http://schemas.microsoft.com/office/powerpoint/2010/main" val="163392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D62D44-C245-DA45-B5DD-D4AF8FA44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5149" y="1249367"/>
            <a:ext cx="8214376" cy="550846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930A1-BB40-2A45-8009-08B07D0BD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03" y="1270341"/>
            <a:ext cx="8015738" cy="55123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217DC5-D7E2-7B4E-9A15-1320341EC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72" y="1227760"/>
            <a:ext cx="8081753" cy="55486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DD5865-3C11-0846-85C8-7E1D0C67A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4" y="1262300"/>
            <a:ext cx="8053455" cy="55292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8DDD03-F630-F64D-9BCE-90D990F4B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97" y="1232012"/>
            <a:ext cx="8080971" cy="55481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7270F1-09D4-8640-8BAC-90BA959F23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87" y="1247550"/>
            <a:ext cx="8028270" cy="55284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E375DA-EA3C-0D4E-BA28-FBCEC531D0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26" y="1255507"/>
            <a:ext cx="8074176" cy="55193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39E727-0FFE-444D-8F05-6B5DC23414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73" y="1275795"/>
            <a:ext cx="8053454" cy="5505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1E4C01-9AFB-6044-91C2-FC936149F2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8" y="1255507"/>
            <a:ext cx="8090467" cy="55140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30E22B-0A7D-174A-9D81-BF4B37139E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94" y="1282667"/>
            <a:ext cx="8083956" cy="5485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C5DFC-7B03-C748-B813-1209F0382F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864" y="1278560"/>
            <a:ext cx="8033871" cy="5515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791671-61F5-0B4C-9FB5-C1EAE5449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Story: </a:t>
            </a:r>
            <a:r>
              <a:rPr lang="en-US" dirty="0" err="1"/>
              <a:t>Opt</a:t>
            </a:r>
            <a:r>
              <a:rPr lang="en-US" dirty="0"/>
              <a:t> + Discrete Collapse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2BE42-ABAF-924E-9BC9-ECFEAA57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3AAF93-7A83-844C-91D5-DC90CE85C3A6}"/>
              </a:ext>
            </a:extLst>
          </p:cNvPr>
          <p:cNvSpPr txBox="1"/>
          <p:nvPr/>
        </p:nvSpPr>
        <p:spPr>
          <a:xfrm>
            <a:off x="5378162" y="1545854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D4FA561-B689-E043-8462-D1DC90DECDCB}"/>
              </a:ext>
            </a:extLst>
          </p:cNvPr>
          <p:cNvSpPr txBox="1"/>
          <p:nvPr/>
        </p:nvSpPr>
        <p:spPr>
          <a:xfrm>
            <a:off x="3961553" y="842160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72A574-DF6A-BF43-88D9-7944E660CA63}"/>
              </a:ext>
            </a:extLst>
          </p:cNvPr>
          <p:cNvSpPr txBox="1"/>
          <p:nvPr/>
        </p:nvSpPr>
        <p:spPr>
          <a:xfrm>
            <a:off x="2541021" y="1564144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95AB934-DC0E-EE4E-B8BA-E5D331D5FBA1}"/>
              </a:ext>
            </a:extLst>
          </p:cNvPr>
          <p:cNvSpPr txBox="1"/>
          <p:nvPr/>
        </p:nvSpPr>
        <p:spPr>
          <a:xfrm>
            <a:off x="1444047" y="3573984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BD63FBF-C22B-A94E-A689-DE0EB847B99C}"/>
              </a:ext>
            </a:extLst>
          </p:cNvPr>
          <p:cNvSpPr txBox="1"/>
          <p:nvPr/>
        </p:nvSpPr>
        <p:spPr>
          <a:xfrm>
            <a:off x="1422539" y="3566994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1065C15-8659-BE47-8272-245AD2AF249F}"/>
              </a:ext>
            </a:extLst>
          </p:cNvPr>
          <p:cNvSpPr txBox="1"/>
          <p:nvPr/>
        </p:nvSpPr>
        <p:spPr>
          <a:xfrm>
            <a:off x="6444992" y="355845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014AB17-F8D1-DD41-BB3D-9EEF22DFF352}"/>
              </a:ext>
            </a:extLst>
          </p:cNvPr>
          <p:cNvSpPr txBox="1"/>
          <p:nvPr/>
        </p:nvSpPr>
        <p:spPr>
          <a:xfrm>
            <a:off x="6462187" y="356497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D7ED503-313B-A047-A316-CD60234FF5E2}"/>
              </a:ext>
            </a:extLst>
          </p:cNvPr>
          <p:cNvSpPr txBox="1"/>
          <p:nvPr/>
        </p:nvSpPr>
        <p:spPr>
          <a:xfrm>
            <a:off x="6462187" y="356481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6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BC4C144-1061-224E-9525-EF73AFB7895E}"/>
              </a:ext>
            </a:extLst>
          </p:cNvPr>
          <p:cNvSpPr txBox="1"/>
          <p:nvPr/>
        </p:nvSpPr>
        <p:spPr>
          <a:xfrm>
            <a:off x="3954164" y="837246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7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ADAE3B4-A3EA-DE4C-9DD3-20A1E2AE2A04}"/>
              </a:ext>
            </a:extLst>
          </p:cNvPr>
          <p:cNvSpPr txBox="1"/>
          <p:nvPr/>
        </p:nvSpPr>
        <p:spPr>
          <a:xfrm>
            <a:off x="1424626" y="356664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6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CDA9EFD-CB03-A84C-8F21-5D43267A882C}"/>
              </a:ext>
            </a:extLst>
          </p:cNvPr>
          <p:cNvGrpSpPr/>
          <p:nvPr/>
        </p:nvGrpSpPr>
        <p:grpSpPr>
          <a:xfrm>
            <a:off x="1661128" y="1189892"/>
            <a:ext cx="4859216" cy="5166616"/>
            <a:chOff x="1658815" y="1196373"/>
            <a:chExt cx="4859216" cy="516661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C292154-F7D2-974F-B349-92B57CA936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1496" y="3855680"/>
              <a:ext cx="1406535" cy="242624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8736AC2-4F16-FB4C-8710-598ACD41F5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0016" y="1876312"/>
              <a:ext cx="795794" cy="396177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DC0D7F0-23BC-9E4F-8DA0-546436170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0736" y="1196373"/>
              <a:ext cx="15889" cy="449119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283AA5-82EB-4A4E-9E03-6AE7319528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58815" y="3908434"/>
              <a:ext cx="1462732" cy="245455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1BA1798-13B9-2644-8E54-ABBC35C296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20518" y="1883780"/>
              <a:ext cx="812384" cy="40323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B50BA06-C478-9B4C-967E-0689A03E81F5}"/>
              </a:ext>
            </a:extLst>
          </p:cNvPr>
          <p:cNvGrpSpPr/>
          <p:nvPr/>
        </p:nvGrpSpPr>
        <p:grpSpPr>
          <a:xfrm>
            <a:off x="1671912" y="1189892"/>
            <a:ext cx="4865077" cy="5166616"/>
            <a:chOff x="1662626" y="1196372"/>
            <a:chExt cx="4865077" cy="516661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7766881-5EF6-F544-A9DC-7175A45D75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17410" y="1883779"/>
              <a:ext cx="815493" cy="403238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A4A85FE-3952-4248-86FD-1E397D8C23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62626" y="3896711"/>
              <a:ext cx="1458920" cy="246627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5464BD-9000-4047-A0D1-CC6DD98AB8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1496" y="3849818"/>
              <a:ext cx="1416207" cy="243211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8695152-BB81-844E-AB71-BD319B8713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0016" y="1882172"/>
              <a:ext cx="788821" cy="395592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637D1F9-F363-6549-B980-032BD335E7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0736" y="1196372"/>
              <a:ext cx="14778" cy="449119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A938B5C-5C72-E64B-B2E0-6CED119ED2EE}"/>
              </a:ext>
            </a:extLst>
          </p:cNvPr>
          <p:cNvSpPr txBox="1"/>
          <p:nvPr/>
        </p:nvSpPr>
        <p:spPr>
          <a:xfrm>
            <a:off x="7210197" y="1125226"/>
            <a:ext cx="361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Unweighted works = HOT mesh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7B8493-E790-074A-AE93-EF78D2489F63}"/>
              </a:ext>
            </a:extLst>
          </p:cNvPr>
          <p:cNvSpPr txBox="1"/>
          <p:nvPr/>
        </p:nvSpPr>
        <p:spPr>
          <a:xfrm>
            <a:off x="7205966" y="1525271"/>
            <a:ext cx="4974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Weighted unreliable = HOT mess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itchFamily="2" charset="2"/>
              </a:rPr>
              <a:t> sometimes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33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67" grpId="1"/>
      <p:bldP spid="70" grpId="0"/>
      <p:bldP spid="83" grpId="0"/>
      <p:bldP spid="83" grpId="1"/>
      <p:bldP spid="71" grpId="0"/>
      <p:bldP spid="71" grpId="1"/>
      <p:bldP spid="63" grpId="0"/>
      <p:bldP spid="63" grpId="1"/>
      <p:bldP spid="63" grpId="2"/>
      <p:bldP spid="85" grpId="0"/>
      <p:bldP spid="85" grpId="1"/>
      <p:bldP spid="86" grpId="0"/>
      <p:bldP spid="87" grpId="0"/>
      <p:bldP spid="94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|8.2|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3.7|3|1.3|1.1|1.6|2.6|3.2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2.8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|0.9|2.6|2.4|1.2|0.5|0.4|0.4|0.3|1.6|0.4|0.4|2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3.3|7.5|38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35579</TotalTime>
  <Words>1376</Words>
  <Application>Microsoft Macintosh PowerPoint</Application>
  <PresentationFormat>Widescreen</PresentationFormat>
  <Paragraphs>289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Century Gothic</vt:lpstr>
      <vt:lpstr>Garamond</vt:lpstr>
      <vt:lpstr>Gill Sans MT</vt:lpstr>
      <vt:lpstr>Times New Roman</vt:lpstr>
      <vt:lpstr>Trebuchet MS</vt:lpstr>
      <vt:lpstr>Sandia Theme (White Background)</vt:lpstr>
      <vt:lpstr>Not So Hot Triangulations</vt:lpstr>
      <vt:lpstr>Not So HOT Triangulations — Overview  </vt:lpstr>
      <vt:lpstr>What is a Primal-Dual mesh?</vt:lpstr>
      <vt:lpstr>HOT Energy</vt:lpstr>
      <vt:lpstr>Problems with HOT Weight Optimization</vt:lpstr>
      <vt:lpstr>Problems with HOT Position Optimization</vt:lpstr>
      <vt:lpstr>Problems with HOT position and weight optimization</vt:lpstr>
      <vt:lpstr>Our Solution: Discrete Collapses</vt:lpstr>
      <vt:lpstr>Success Story: Opt + Discrete Collapse</vt:lpstr>
      <vt:lpstr>Our Solution: Metrics with Barriers, required when opt weights</vt:lpstr>
      <vt:lpstr>Our Solution: Metrics with Barriers</vt:lpstr>
      <vt:lpstr>Our Solution: Metrics with Barriers</vt:lpstr>
      <vt:lpstr>Our Solution: Metrics with Barriers</vt:lpstr>
      <vt:lpstr>Barrier-Metric Optimization, position and weights</vt:lpstr>
      <vt:lpstr>Barrier-Metric Optimization, position and collapses</vt:lpstr>
      <vt:lpstr>Barrier-Metric Optimization, pos &amp; collapse          &amp; weight</vt:lpstr>
      <vt:lpstr>Optimization Algorithm</vt:lpstr>
      <vt:lpstr>Problems with non-Regular Triangulations</vt:lpstr>
      <vt:lpstr>Opt + Discrete Collapse + Flips and Repeat</vt:lpstr>
      <vt:lpstr>Outer loop Optimization after Restoring Regularity</vt:lpstr>
      <vt:lpstr>Summary</vt:lpstr>
      <vt:lpstr>Future Work</vt:lpstr>
      <vt:lpstr>Open Problems</vt:lpstr>
      <vt:lpstr>Primal-Dual Metrics for Different Operators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Mitchell, Scott A</cp:lastModifiedBy>
  <cp:revision>339</cp:revision>
  <cp:lastPrinted>2021-04-27T17:11:36Z</cp:lastPrinted>
  <dcterms:created xsi:type="dcterms:W3CDTF">2017-10-14T01:15:26Z</dcterms:created>
  <dcterms:modified xsi:type="dcterms:W3CDTF">2021-06-12T04:15:09Z</dcterms:modified>
</cp:coreProperties>
</file>