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3" r:id="rId1"/>
    <p:sldMasterId id="2147483744" r:id="rId2"/>
  </p:sldMasterIdLst>
  <p:notesMasterIdLst>
    <p:notesMasterId r:id="rId57"/>
  </p:notesMasterIdLst>
  <p:handoutMasterIdLst>
    <p:handoutMasterId r:id="rId58"/>
  </p:handoutMasterIdLst>
  <p:sldIdLst>
    <p:sldId id="433" r:id="rId3"/>
    <p:sldId id="479" r:id="rId4"/>
    <p:sldId id="490" r:id="rId5"/>
    <p:sldId id="488" r:id="rId6"/>
    <p:sldId id="465" r:id="rId7"/>
    <p:sldId id="492" r:id="rId8"/>
    <p:sldId id="477" r:id="rId9"/>
    <p:sldId id="476" r:id="rId10"/>
    <p:sldId id="480" r:id="rId11"/>
    <p:sldId id="466" r:id="rId12"/>
    <p:sldId id="489" r:id="rId13"/>
    <p:sldId id="467" r:id="rId14"/>
    <p:sldId id="468" r:id="rId15"/>
    <p:sldId id="469" r:id="rId16"/>
    <p:sldId id="471" r:id="rId17"/>
    <p:sldId id="470" r:id="rId18"/>
    <p:sldId id="472" r:id="rId19"/>
    <p:sldId id="474" r:id="rId20"/>
    <p:sldId id="478" r:id="rId21"/>
    <p:sldId id="481" r:id="rId22"/>
    <p:sldId id="483" r:id="rId23"/>
    <p:sldId id="473" r:id="rId24"/>
    <p:sldId id="484" r:id="rId25"/>
    <p:sldId id="485" r:id="rId26"/>
    <p:sldId id="501" r:id="rId27"/>
    <p:sldId id="482" r:id="rId28"/>
    <p:sldId id="486" r:id="rId29"/>
    <p:sldId id="487" r:id="rId30"/>
    <p:sldId id="519" r:id="rId31"/>
    <p:sldId id="491" r:id="rId32"/>
    <p:sldId id="493" r:id="rId33"/>
    <p:sldId id="494" r:id="rId34"/>
    <p:sldId id="495" r:id="rId35"/>
    <p:sldId id="510" r:id="rId36"/>
    <p:sldId id="496" r:id="rId37"/>
    <p:sldId id="475" r:id="rId38"/>
    <p:sldId id="509" r:id="rId39"/>
    <p:sldId id="511" r:id="rId40"/>
    <p:sldId id="512" r:id="rId41"/>
    <p:sldId id="513" r:id="rId42"/>
    <p:sldId id="498" r:id="rId43"/>
    <p:sldId id="497" r:id="rId44"/>
    <p:sldId id="499" r:id="rId45"/>
    <p:sldId id="500" r:id="rId46"/>
    <p:sldId id="502" r:id="rId47"/>
    <p:sldId id="503" r:id="rId48"/>
    <p:sldId id="515" r:id="rId49"/>
    <p:sldId id="514" r:id="rId50"/>
    <p:sldId id="517" r:id="rId51"/>
    <p:sldId id="507" r:id="rId52"/>
    <p:sldId id="516" r:id="rId53"/>
    <p:sldId id="504" r:id="rId54"/>
    <p:sldId id="440" r:id="rId55"/>
    <p:sldId id="441" r:id="rId5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2995"/>
    <a:srgbClr val="000000"/>
    <a:srgbClr val="0311FC"/>
    <a:srgbClr val="004070"/>
    <a:srgbClr val="00A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30" autoAdjust="0"/>
    <p:restoredTop sz="94694" autoAdjust="0"/>
  </p:normalViewPr>
  <p:slideViewPr>
    <p:cSldViewPr snapToGrid="0" snapToObjects="1">
      <p:cViewPr varScale="1">
        <p:scale>
          <a:sx n="97" d="100"/>
          <a:sy n="97" d="100"/>
        </p:scale>
        <p:origin x="600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61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commentAuthors" Target="commentAuthor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OFFICIAL USE ONLY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782076-409E-9B4B-AB96-ADA55D1E38B3}" type="datetimeFigureOut">
              <a:rPr lang="en-US" smtClean="0"/>
              <a:t>11/8/2023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2F12A6-F691-B642-9C64-67A1E41F99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033469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OFFICIAL USE ONLY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C89B6-0167-0549-A9D3-815C20C90D38}" type="datetimeFigureOut">
              <a:rPr lang="en-US" smtClean="0"/>
              <a:t>11/8/2023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430F75-B5EC-044F-A636-30352D0A13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83764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A7267-269F-4D26-9F96-B6358A06B98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62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A7267-269F-4D26-9F96-B6358A06B982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45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M White 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" y="1228439"/>
            <a:ext cx="12192000" cy="1690255"/>
          </a:xfrm>
          <a:prstGeom prst="rect">
            <a:avLst/>
          </a:prstGeom>
          <a:solidFill>
            <a:srgbClr val="0F2995">
              <a:alpha val="9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1" name="Picture 30"/>
          <p:cNvPicPr>
            <a:picLocks noChangeAspect="1"/>
          </p:cNvPicPr>
          <p:nvPr userDrawn="1"/>
        </p:nvPicPr>
        <p:blipFill rotWithShape="1">
          <a:blip r:embed="rId2" cstate="email">
            <a:alphaModFix amt="3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5572" y="2915624"/>
            <a:ext cx="4626429" cy="4782754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7565572" y="0"/>
            <a:ext cx="2623459" cy="6858000"/>
          </a:xfrm>
          <a:prstGeom prst="rect">
            <a:avLst/>
          </a:prstGeom>
          <a:solidFill>
            <a:srgbClr val="0070C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 userDrawn="1"/>
        </p:nvSpPr>
        <p:spPr>
          <a:xfrm>
            <a:off x="1" y="1228439"/>
            <a:ext cx="203131" cy="169025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36794" y="5491732"/>
            <a:ext cx="564475" cy="16356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9371" y="5460236"/>
            <a:ext cx="776320" cy="194889"/>
          </a:xfrm>
          <a:prstGeom prst="rect">
            <a:avLst/>
          </a:prstGeom>
        </p:spPr>
      </p:pic>
      <p:sp>
        <p:nvSpPr>
          <p:cNvPr id="28" name="TextBox 27"/>
          <p:cNvSpPr txBox="1"/>
          <p:nvPr userDrawn="1"/>
        </p:nvSpPr>
        <p:spPr>
          <a:xfrm>
            <a:off x="10280342" y="5843849"/>
            <a:ext cx="18324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Sandia National Laboratories is a multimission laboratory managed and operated by National Technology &amp; Engineering Solutions of Sandia, LLC, a wholly owned subsidiary of Honeywell International Inc., for the U.S. Department of Energy’s National Nuclear Security Administration under contract DE-NA0003525.</a:t>
            </a:r>
            <a:endParaRPr lang="en-US" sz="600" dirty="0">
              <a:solidFill>
                <a:schemeClr val="tx1"/>
              </a:solidFill>
            </a:endParaRPr>
          </a:p>
        </p:txBody>
      </p:sp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70" y="338972"/>
            <a:ext cx="1801443" cy="69387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752272B-08EF-4B99-9184-DAA028162C9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199" y="3153203"/>
            <a:ext cx="2776579" cy="276733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5739936-3DA3-4F9C-AE83-9F25EA189088}"/>
              </a:ext>
            </a:extLst>
          </p:cNvPr>
          <p:cNvSpPr/>
          <p:nvPr userDrawn="1"/>
        </p:nvSpPr>
        <p:spPr>
          <a:xfrm>
            <a:off x="7734512" y="1437525"/>
            <a:ext cx="25458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CUBIT</a:t>
            </a:r>
          </a:p>
          <a:p>
            <a:r>
              <a:rPr lang="en-US" sz="1600" dirty="0">
                <a:solidFill>
                  <a:schemeClr val="bg1"/>
                </a:solidFill>
              </a:rPr>
              <a:t>Sculpt</a:t>
            </a:r>
          </a:p>
          <a:p>
            <a:r>
              <a:rPr lang="en-US" sz="1600" dirty="0">
                <a:solidFill>
                  <a:schemeClr val="bg1"/>
                </a:solidFill>
              </a:rPr>
              <a:t>SGM</a:t>
            </a:r>
          </a:p>
          <a:p>
            <a:r>
              <a:rPr lang="en-US" sz="1600" dirty="0">
                <a:solidFill>
                  <a:schemeClr val="bg1"/>
                </a:solidFill>
              </a:rPr>
              <a:t>PERCEPT</a:t>
            </a:r>
          </a:p>
          <a:p>
            <a:r>
              <a:rPr lang="en-US" sz="1600" dirty="0">
                <a:solidFill>
                  <a:schemeClr val="bg1"/>
                </a:solidFill>
              </a:rPr>
              <a:t>UMR Lite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5687D33-A71B-434F-A268-DC1E009139F9}"/>
              </a:ext>
            </a:extLst>
          </p:cNvPr>
          <p:cNvPicPr>
            <a:picLocks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2" y="5993876"/>
            <a:ext cx="10189031" cy="822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AC840E3-A851-4647-B0B4-04BFB7AAEE09}"/>
              </a:ext>
            </a:extLst>
          </p:cNvPr>
          <p:cNvSpPr txBox="1"/>
          <p:nvPr userDrawn="1"/>
        </p:nvSpPr>
        <p:spPr>
          <a:xfrm>
            <a:off x="1493611" y="6085342"/>
            <a:ext cx="4578350" cy="6463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en-US" dirty="0"/>
              <a:t>Sprint 4.55.7</a:t>
            </a:r>
          </a:p>
          <a:p>
            <a:pPr algn="ctr"/>
            <a:r>
              <a:rPr lang="en-US" dirty="0"/>
              <a:t>February 11, 2020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408472F-D028-4218-8B2B-C8DB419A47CB}"/>
              </a:ext>
            </a:extLst>
          </p:cNvPr>
          <p:cNvSpPr/>
          <p:nvPr userDrawn="1"/>
        </p:nvSpPr>
        <p:spPr>
          <a:xfrm>
            <a:off x="330201" y="1473246"/>
            <a:ext cx="71440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Geometry and Meshing Team</a:t>
            </a:r>
          </a:p>
          <a:p>
            <a:r>
              <a:rPr lang="en-US" sz="3600" dirty="0">
                <a:solidFill>
                  <a:schemeClr val="bg1"/>
                </a:solidFill>
              </a:rPr>
              <a:t>Sprint Review</a:t>
            </a:r>
          </a:p>
        </p:txBody>
      </p:sp>
    </p:spTree>
    <p:extLst>
      <p:ext uri="{BB962C8B-B14F-4D97-AF65-F5344CB8AC3E}">
        <p14:creationId xmlns:p14="http://schemas.microsoft.com/office/powerpoint/2010/main" val="128180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591ED3-E6C1-554D-A8BA-C7C04E6EC50D}"/>
              </a:ext>
            </a:extLst>
          </p:cNvPr>
          <p:cNvSpPr txBox="1"/>
          <p:nvPr userDrawn="1"/>
        </p:nvSpPr>
        <p:spPr>
          <a:xfrm>
            <a:off x="3690930" y="2151727"/>
            <a:ext cx="5089072" cy="2554545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OFFICIAL USE ONLY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May be exempt from public release under the Freedom of Information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Act (5 U.S.C. 552), exemption number and category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 </a:t>
            </a:r>
            <a:r>
              <a:rPr kumimoji="0" lang="en-US" sz="1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Exemption 4, Propriety Information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charset="0"/>
              <a:ea typeface="Trebuchet MS" charset="0"/>
              <a:cs typeface="Trebuchet MS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 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Department of Energy review required before public release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 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Name/Org:                Date:</a:t>
            </a:r>
          </a:p>
        </p:txBody>
      </p:sp>
    </p:spTree>
    <p:extLst>
      <p:ext uri="{BB962C8B-B14F-4D97-AF65-F5344CB8AC3E}">
        <p14:creationId xmlns:p14="http://schemas.microsoft.com/office/powerpoint/2010/main" val="3004597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11715" y="210723"/>
            <a:ext cx="9622205" cy="359653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6068" y="1429237"/>
            <a:ext cx="10058400" cy="343363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7FD64-DD68-3442-835F-E7C9FFCC24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86187" y="6485918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cap="all" baseline="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OUO/Exemption #4</a:t>
            </a:r>
          </a:p>
        </p:txBody>
      </p:sp>
    </p:spTree>
    <p:extLst>
      <p:ext uri="{BB962C8B-B14F-4D97-AF65-F5344CB8AC3E}">
        <p14:creationId xmlns:p14="http://schemas.microsoft.com/office/powerpoint/2010/main" val="309998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170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1" y="1228439"/>
            <a:ext cx="12192000" cy="1690255"/>
          </a:xfrm>
          <a:prstGeom prst="rect">
            <a:avLst/>
          </a:prstGeom>
          <a:solidFill>
            <a:srgbClr val="314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" name="Rectangle 27"/>
          <p:cNvSpPr/>
          <p:nvPr userDrawn="1"/>
        </p:nvSpPr>
        <p:spPr>
          <a:xfrm>
            <a:off x="7816852" y="1"/>
            <a:ext cx="2038114" cy="6858000"/>
          </a:xfrm>
          <a:prstGeom prst="rect">
            <a:avLst/>
          </a:prstGeom>
          <a:solidFill>
            <a:srgbClr val="31469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7681" y="1228441"/>
            <a:ext cx="6190211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4800" spc="23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PRODUCT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4E0B7BC-465A-47D3-9DB7-CA3D0B57B503}"/>
              </a:ext>
            </a:extLst>
          </p:cNvPr>
          <p:cNvSpPr/>
          <p:nvPr userDrawn="1"/>
        </p:nvSpPr>
        <p:spPr>
          <a:xfrm>
            <a:off x="7816852" y="1228437"/>
            <a:ext cx="2038114" cy="169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151" y="1323228"/>
            <a:ext cx="1809515" cy="150067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483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504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37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M Section 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2516703"/>
            <a:ext cx="12192000" cy="1695216"/>
          </a:xfrm>
          <a:prstGeom prst="rect">
            <a:avLst/>
          </a:prstGeom>
          <a:solidFill>
            <a:srgbClr val="0F29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130694" y="2516707"/>
            <a:ext cx="6190211" cy="1690255"/>
          </a:xfrm>
        </p:spPr>
        <p:txBody>
          <a:bodyPr anchor="ctr">
            <a:normAutofit/>
          </a:bodyPr>
          <a:lstStyle>
            <a:lvl1pPr algn="l">
              <a:lnSpc>
                <a:spcPts val="3700"/>
              </a:lnSpc>
              <a:defRPr sz="3600" spc="31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30696" y="4468646"/>
            <a:ext cx="6261331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none" spc="200" baseline="0">
                <a:solidFill>
                  <a:schemeClr val="tx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457178" indent="0" algn="ctr">
              <a:buNone/>
              <a:defRPr sz="2400"/>
            </a:lvl2pPr>
            <a:lvl3pPr marL="914354" indent="0" algn="ctr">
              <a:buNone/>
              <a:defRPr sz="2400"/>
            </a:lvl3pPr>
            <a:lvl4pPr marL="1371532" indent="0" algn="ctr">
              <a:buNone/>
              <a:defRPr sz="2000"/>
            </a:lvl4pPr>
            <a:lvl5pPr marL="1828709" indent="0" algn="ctr">
              <a:buNone/>
              <a:defRPr sz="2000"/>
            </a:lvl5pPr>
            <a:lvl6pPr marL="2285886" indent="0" algn="ctr">
              <a:buNone/>
              <a:defRPr sz="2000"/>
            </a:lvl6pPr>
            <a:lvl7pPr marL="2743062" indent="0" algn="ctr">
              <a:buNone/>
              <a:defRPr sz="2000"/>
            </a:lvl7pPr>
            <a:lvl8pPr marL="3200240" indent="0" algn="ctr">
              <a:buNone/>
              <a:defRPr sz="2000"/>
            </a:lvl8pPr>
            <a:lvl9pPr marL="3657418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951" y="6599583"/>
            <a:ext cx="2472271" cy="2514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bg2">
                    <a:lumMod val="25000"/>
                  </a:schemeClr>
                </a:solidFill>
                <a:latin typeface="Gill Sans MT" charset="0"/>
                <a:ea typeface="Gill Sans MT" charset="0"/>
                <a:cs typeface="Gill Sans MT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4FAB823-3478-6749-B00E-507DD1F6FC3B}" type="datetime1">
              <a:rPr lang="en-US" smtClean="0"/>
              <a:pPr/>
              <a:t>11/8/2023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951" y="437652"/>
            <a:ext cx="4193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1" y="2516708"/>
            <a:ext cx="203131" cy="169025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800" dirty="0"/>
          </a:p>
        </p:txBody>
      </p:sp>
      <p:pic>
        <p:nvPicPr>
          <p:cNvPr id="7" name="Picture 6"/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8960" y="4297478"/>
            <a:ext cx="8153043" cy="63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28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0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43529" y="7147"/>
            <a:ext cx="9041527" cy="570225"/>
          </a:xfrm>
        </p:spPr>
        <p:txBody>
          <a:bodyPr/>
          <a:lstStyle>
            <a:lvl1pPr marL="0">
              <a:defRPr sz="2400" baseline="0">
                <a:solidFill>
                  <a:srgbClr val="314692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Title of Story/Tech Detail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730" y="770330"/>
            <a:ext cx="11510681" cy="5522894"/>
          </a:xfrm>
        </p:spPr>
        <p:txBody>
          <a:bodyPr>
            <a:normAutofit/>
          </a:bodyPr>
          <a:lstStyle>
            <a:lvl1pPr>
              <a:defRPr sz="2400" b="0" i="0">
                <a:latin typeface="Calibri" charset="0"/>
                <a:ea typeface="Calibri" charset="0"/>
                <a:cs typeface="Calibri" charset="0"/>
              </a:defRPr>
            </a:lvl1pPr>
            <a:lvl2pPr>
              <a:defRPr sz="2000" b="0" i="0">
                <a:latin typeface="Calibri" charset="0"/>
                <a:ea typeface="Calibri" charset="0"/>
                <a:cs typeface="Calibri" charset="0"/>
              </a:defRPr>
            </a:lvl2pPr>
            <a:lvl3pPr>
              <a:defRPr sz="1600" b="0" i="0">
                <a:latin typeface="Calibri" charset="0"/>
                <a:ea typeface="Calibri" charset="0"/>
                <a:cs typeface="Calibri" charset="0"/>
              </a:defRPr>
            </a:lvl3pPr>
            <a:lvl4pPr>
              <a:defRPr sz="1600" b="0" i="0">
                <a:latin typeface="Calibri" charset="0"/>
                <a:ea typeface="Calibri" charset="0"/>
                <a:cs typeface="Calibri" charset="0"/>
              </a:defRPr>
            </a:lvl4pPr>
            <a:lvl5pPr>
              <a:defRPr sz="1600" b="0" i="0">
                <a:latin typeface="Calibri" charset="0"/>
                <a:ea typeface="Calibri" charset="0"/>
                <a:cs typeface="Calibri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"/>
            <a:ext cx="1524000" cy="569913"/>
          </a:xfrm>
        </p:spPr>
        <p:txBody>
          <a:bodyPr anchor="ctr">
            <a:noAutofit/>
          </a:bodyPr>
          <a:lstStyle>
            <a:lvl1pPr algn="ctr">
              <a:defRPr sz="2400" b="1" i="0"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pic>
        <p:nvPicPr>
          <p:cNvPr id="17" name="Picture 16"/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577371"/>
            <a:ext cx="12192000" cy="53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22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11715" y="210723"/>
            <a:ext cx="9622205" cy="359653"/>
          </a:xfr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7FD64-DD68-3442-835F-E7C9FFCC24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86187" y="6485918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cap="all" baseline="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OUO/Exemption #4</a:t>
            </a:r>
          </a:p>
        </p:txBody>
      </p:sp>
    </p:spTree>
    <p:extLst>
      <p:ext uri="{BB962C8B-B14F-4D97-AF65-F5344CB8AC3E}">
        <p14:creationId xmlns:p14="http://schemas.microsoft.com/office/powerpoint/2010/main" val="14132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A5E689C-2DB6-6E45-9E84-034608D0E3EC}" type="datetimeFigureOut">
              <a:rPr lang="en-US" smtClean="0"/>
              <a:pPr/>
              <a:t>11/8/2023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3EFD5BE-8452-D640-92F5-9CB7F90137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63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90600" y="1575115"/>
            <a:ext cx="6165850" cy="1317382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90599" y="3719997"/>
            <a:ext cx="5243147" cy="66712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600" b="0" spc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PRESENTER OR AUTHOR NAMES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2ED528D-5375-6147-9677-05F4F59A3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90600" y="3015777"/>
            <a:ext cx="6165850" cy="3785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58F7247A-244D-6A48-BBB7-15233E751B3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88669" y="6296999"/>
            <a:ext cx="1828800" cy="1365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800" b="1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CLICK TO ADD SAND XXXX-XXXX P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28DA6BE7-D5D1-5C4B-8879-A66353A8517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90600" y="4509920"/>
            <a:ext cx="4297393" cy="667120"/>
          </a:xfrm>
          <a:prstGeom prst="rect">
            <a:avLst/>
          </a:prstGeom>
        </p:spPr>
        <p:txBody>
          <a:bodyPr lIns="0" tIns="0" rIns="0" bIns="0"/>
          <a:lstStyle>
            <a:lvl1pPr>
              <a:buFontTx/>
              <a:buNone/>
              <a:defRPr sz="1400" b="0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CLICK TO ADD DATE, LOCATION, OR ADDITIONAL CONTENT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503A6FD-C173-A64C-B254-829092777B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288" r="-3731"/>
          <a:stretch/>
        </p:blipFill>
        <p:spPr>
          <a:xfrm>
            <a:off x="966239" y="479998"/>
            <a:ext cx="1271441" cy="4923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C12122B-590E-9045-872C-38970E3FF20E}"/>
              </a:ext>
            </a:extLst>
          </p:cNvPr>
          <p:cNvSpPr txBox="1"/>
          <p:nvPr userDrawn="1"/>
        </p:nvSpPr>
        <p:spPr>
          <a:xfrm>
            <a:off x="912699" y="1056087"/>
            <a:ext cx="47107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150" baseline="0" dirty="0">
                <a:solidFill>
                  <a:schemeClr val="bg1"/>
                </a:solidFill>
                <a:latin typeface="+mj-lt"/>
              </a:rPr>
              <a:t>Exceptional service in the national interest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D369985-FB39-5049-971A-8BBBC56F2C4E}"/>
              </a:ext>
            </a:extLst>
          </p:cNvPr>
          <p:cNvSpPr txBox="1"/>
          <p:nvPr userDrawn="1"/>
        </p:nvSpPr>
        <p:spPr>
          <a:xfrm>
            <a:off x="5287993" y="6307251"/>
            <a:ext cx="5642358" cy="491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800" b="0" i="0" kern="1200" dirty="0">
                <a:solidFill>
                  <a:schemeClr val="bg2">
                    <a:lumMod val="50000"/>
                  </a:schemeClr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Sandia National Laboratories is a </a:t>
            </a:r>
            <a:r>
              <a:rPr lang="en-US" sz="800" b="0" i="0" kern="1200" dirty="0" err="1">
                <a:solidFill>
                  <a:schemeClr val="bg2">
                    <a:lumMod val="50000"/>
                  </a:schemeClr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multimission</a:t>
            </a:r>
            <a:r>
              <a:rPr lang="en-US" sz="800" b="0" i="0" kern="1200" dirty="0">
                <a:solidFill>
                  <a:schemeClr val="bg2">
                    <a:lumMod val="50000"/>
                  </a:schemeClr>
                </a:solidFill>
                <a:effectLst/>
                <a:latin typeface="Open Sans" panose="020B0606030504020204" pitchFamily="34" charset="0"/>
                <a:ea typeface="+mn-ea"/>
                <a:cs typeface="+mn-cs"/>
              </a:rPr>
              <a:t> laboratory managed and operated by National Technology and Engineering Solutions of Sandia LLC, a wholly owned subsidiary of Honeywell International Inc. for the U.S. Department of Energy’s National Nuclear Security Administration under contract DE-NA0003525. </a:t>
            </a:r>
            <a:endParaRPr lang="en-US" sz="800" b="0" i="0" dirty="0">
              <a:solidFill>
                <a:schemeClr val="bg2">
                  <a:lumMod val="50000"/>
                </a:schemeClr>
              </a:solidFill>
              <a:latin typeface="Open Sans" panose="020B0606030504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ADC7756-6766-FF46-BFDC-7CBCF88C2FB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5815" y="6362720"/>
            <a:ext cx="654939" cy="15919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B5135D8-0C79-D249-B01D-F828C907537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2075" y="6609587"/>
            <a:ext cx="463192" cy="13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65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591ED3-E6C1-554D-A8BA-C7C04E6EC50D}"/>
              </a:ext>
            </a:extLst>
          </p:cNvPr>
          <p:cNvSpPr txBox="1"/>
          <p:nvPr userDrawn="1"/>
        </p:nvSpPr>
        <p:spPr>
          <a:xfrm>
            <a:off x="3690930" y="2151727"/>
            <a:ext cx="5089072" cy="2554545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OFFICIAL USE ONLY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May be exempt from public release under the Freedom of Information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Act (5 U.S.C. 552), exemption number and category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 </a:t>
            </a:r>
            <a:r>
              <a:rPr kumimoji="0" lang="en-US" sz="1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Exemption 3, </a:t>
            </a:r>
            <a:r>
              <a:rPr lang="en-US" sz="1600" u="sng" dirty="0">
                <a:solidFill>
                  <a:srgbClr val="FF0000"/>
                </a:solidFill>
                <a:latin typeface="Trebuchet MS" charset="0"/>
                <a:ea typeface="Trebuchet MS" charset="0"/>
                <a:cs typeface="Trebuchet MS" charset="0"/>
              </a:rPr>
              <a:t>Export Controlled Information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charset="0"/>
              <a:ea typeface="Trebuchet MS" charset="0"/>
              <a:cs typeface="Trebuchet MS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 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Department of Energy review required before public release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 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charset="0"/>
                <a:ea typeface="Trebuchet MS" charset="0"/>
                <a:cs typeface="Trebuchet MS" charset="0"/>
              </a:rPr>
              <a:t>Name/Org:                Date:</a:t>
            </a:r>
          </a:p>
        </p:txBody>
      </p:sp>
    </p:spTree>
    <p:extLst>
      <p:ext uri="{BB962C8B-B14F-4D97-AF65-F5344CB8AC3E}">
        <p14:creationId xmlns:p14="http://schemas.microsoft.com/office/powerpoint/2010/main" val="291504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11715" y="210723"/>
            <a:ext cx="9622205" cy="359653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6068" y="1429237"/>
            <a:ext cx="10058400" cy="343363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7FD64-DD68-3442-835F-E7C9FFCC24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86187" y="6485918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cap="all" baseline="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OUO/Exemption 3 - ECI</a:t>
            </a:r>
          </a:p>
        </p:txBody>
      </p:sp>
    </p:spTree>
    <p:extLst>
      <p:ext uri="{BB962C8B-B14F-4D97-AF65-F5344CB8AC3E}">
        <p14:creationId xmlns:p14="http://schemas.microsoft.com/office/powerpoint/2010/main" val="115638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5400000">
            <a:off x="1396048" y="254709"/>
            <a:ext cx="570375" cy="60959"/>
          </a:xfrm>
          <a:prstGeom prst="rect">
            <a:avLst/>
          </a:prstGeom>
          <a:solidFill>
            <a:srgbClr val="314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314692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11715" y="151"/>
            <a:ext cx="9622205" cy="570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6068" y="1429237"/>
            <a:ext cx="10058400" cy="343363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-199868" y="1"/>
            <a:ext cx="2058649" cy="570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0" i="0" cap="all" baseline="0">
                <a:solidFill>
                  <a:srgbClr val="314692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MESHING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592393" y="79728"/>
            <a:ext cx="599607" cy="368300"/>
          </a:xfrm>
          <a:prstGeom prst="rect">
            <a:avLst/>
          </a:prstGeom>
          <a:solidFill>
            <a:srgbClr val="314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" name="Picture 16"/>
          <p:cNvPicPr>
            <a:picLocks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577371"/>
            <a:ext cx="12192000" cy="537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31F4F5-4BD0-EB4D-B666-FE8F0A0C34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57"/>
          <a:stretch/>
        </p:blipFill>
        <p:spPr>
          <a:xfrm>
            <a:off x="11702496" y="134249"/>
            <a:ext cx="259618" cy="2516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4608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5" r:id="rId2"/>
    <p:sldLayoutId id="2147483741" r:id="rId3"/>
    <p:sldLayoutId id="2147483736" r:id="rId4"/>
    <p:sldLayoutId id="2147483737" r:id="rId5"/>
    <p:sldLayoutId id="2147483743" r:id="rId6"/>
    <p:sldLayoutId id="2147483756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685749" rtl="0" eaLnBrk="1" latinLnBrk="0" hangingPunct="1">
        <a:lnSpc>
          <a:spcPct val="85000"/>
        </a:lnSpc>
        <a:spcBef>
          <a:spcPct val="0"/>
        </a:spcBef>
        <a:buNone/>
        <a:defRPr sz="2400" b="0" i="0" kern="1200" spc="75" baseline="0">
          <a:solidFill>
            <a:srgbClr val="314692"/>
          </a:solidFill>
          <a:latin typeface="Calibri" charset="0"/>
          <a:ea typeface="Calibri" charset="0"/>
          <a:cs typeface="Calibri" charset="0"/>
        </a:defRPr>
      </a:lvl1pPr>
    </p:titleStyle>
    <p:bodyStyle>
      <a:lvl1pPr marL="68576" indent="-68576" algn="l" defTabSz="685749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rgbClr val="00B0F0"/>
        </a:buClr>
        <a:buSzPct val="100000"/>
        <a:buFont typeface="Calibri" panose="020F0502020204030204" pitchFamily="34" charset="0"/>
        <a:buChar char=" "/>
        <a:defRPr sz="1800" kern="1200">
          <a:solidFill>
            <a:srgbClr val="314692"/>
          </a:solidFill>
          <a:latin typeface="Calibri" charset="0"/>
          <a:ea typeface="Calibri" charset="0"/>
          <a:cs typeface="Calibri" charset="0"/>
        </a:defRPr>
      </a:lvl1pPr>
      <a:lvl2pPr marL="288015" indent="-137150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Font typeface="Calibri" pitchFamily="34" charset="0"/>
        <a:buChar char="◦"/>
        <a:defRPr sz="1600" kern="1200">
          <a:solidFill>
            <a:srgbClr val="314692"/>
          </a:solidFill>
          <a:latin typeface="Calibri" charset="0"/>
          <a:ea typeface="Calibri" charset="0"/>
          <a:cs typeface="Calibri" charset="0"/>
        </a:defRPr>
      </a:lvl2pPr>
      <a:lvl3pPr marL="425165" indent="-137150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Font typeface="Calibri" pitchFamily="34" charset="0"/>
        <a:buChar char="◦"/>
        <a:defRPr sz="1200" kern="1200">
          <a:solidFill>
            <a:srgbClr val="314692"/>
          </a:solidFill>
          <a:latin typeface="Calibri" charset="0"/>
          <a:ea typeface="Calibri" charset="0"/>
          <a:cs typeface="Calibri" charset="0"/>
        </a:defRPr>
      </a:lvl3pPr>
      <a:lvl4pPr marL="562314" indent="-137150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Font typeface="Calibri" pitchFamily="34" charset="0"/>
        <a:buChar char="◦"/>
        <a:defRPr sz="1200" kern="1200">
          <a:solidFill>
            <a:srgbClr val="314692"/>
          </a:solidFill>
          <a:latin typeface="Calibri" charset="0"/>
          <a:ea typeface="Calibri" charset="0"/>
          <a:cs typeface="Calibri" charset="0"/>
        </a:defRPr>
      </a:lvl4pPr>
      <a:lvl5pPr marL="699464" indent="-137150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Font typeface="Calibri" pitchFamily="34" charset="0"/>
        <a:buChar char="◦"/>
        <a:defRPr sz="1200" kern="1200">
          <a:solidFill>
            <a:srgbClr val="314692"/>
          </a:solidFill>
          <a:latin typeface="Calibri" charset="0"/>
          <a:ea typeface="Calibri" charset="0"/>
          <a:cs typeface="Calibri" charset="0"/>
        </a:defRPr>
      </a:lvl5pPr>
      <a:lvl6pPr marL="824939" indent="-171438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4928" indent="-171438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4916" indent="-171438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4906" indent="-171438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49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4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98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3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46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9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5859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5" r:id="rId2"/>
    <p:sldLayoutId id="2147483753" r:id="rId3"/>
    <p:sldLayoutId id="2147483754" r:id="rId4"/>
    <p:sldLayoutId id="2147483751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685749" rtl="0" eaLnBrk="1" latinLnBrk="0" hangingPunct="1">
        <a:lnSpc>
          <a:spcPct val="85000"/>
        </a:lnSpc>
        <a:spcBef>
          <a:spcPct val="0"/>
        </a:spcBef>
        <a:buNone/>
        <a:defRPr sz="2400" b="0" i="0" kern="1200" spc="75" baseline="0">
          <a:solidFill>
            <a:srgbClr val="314692"/>
          </a:solidFill>
          <a:latin typeface="Calibri" charset="0"/>
          <a:ea typeface="Calibri" charset="0"/>
          <a:cs typeface="Calibri" charset="0"/>
        </a:defRPr>
      </a:lvl1pPr>
    </p:titleStyle>
    <p:bodyStyle>
      <a:lvl1pPr marL="68576" indent="-68576" algn="l" defTabSz="685749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rgbClr val="00B0F0"/>
        </a:buClr>
        <a:buSzPct val="100000"/>
        <a:buFont typeface="Calibri" panose="020F0502020204030204" pitchFamily="34" charset="0"/>
        <a:buChar char=" "/>
        <a:defRPr sz="1800" kern="1200">
          <a:solidFill>
            <a:srgbClr val="314692"/>
          </a:solidFill>
          <a:latin typeface="Calibri" charset="0"/>
          <a:ea typeface="Calibri" charset="0"/>
          <a:cs typeface="Calibri" charset="0"/>
        </a:defRPr>
      </a:lvl1pPr>
      <a:lvl2pPr marL="288015" indent="-137150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Font typeface="Calibri" pitchFamily="34" charset="0"/>
        <a:buChar char="◦"/>
        <a:defRPr sz="1600" kern="1200">
          <a:solidFill>
            <a:srgbClr val="314692"/>
          </a:solidFill>
          <a:latin typeface="Calibri" charset="0"/>
          <a:ea typeface="Calibri" charset="0"/>
          <a:cs typeface="Calibri" charset="0"/>
        </a:defRPr>
      </a:lvl2pPr>
      <a:lvl3pPr marL="425165" indent="-137150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Font typeface="Calibri" pitchFamily="34" charset="0"/>
        <a:buChar char="◦"/>
        <a:defRPr sz="1200" kern="1200">
          <a:solidFill>
            <a:srgbClr val="314692"/>
          </a:solidFill>
          <a:latin typeface="Calibri" charset="0"/>
          <a:ea typeface="Calibri" charset="0"/>
          <a:cs typeface="Calibri" charset="0"/>
        </a:defRPr>
      </a:lvl3pPr>
      <a:lvl4pPr marL="562314" indent="-137150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Font typeface="Calibri" pitchFamily="34" charset="0"/>
        <a:buChar char="◦"/>
        <a:defRPr sz="1200" kern="1200">
          <a:solidFill>
            <a:srgbClr val="314692"/>
          </a:solidFill>
          <a:latin typeface="Calibri" charset="0"/>
          <a:ea typeface="Calibri" charset="0"/>
          <a:cs typeface="Calibri" charset="0"/>
        </a:defRPr>
      </a:lvl4pPr>
      <a:lvl5pPr marL="699464" indent="-137150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Font typeface="Calibri" pitchFamily="34" charset="0"/>
        <a:buChar char="◦"/>
        <a:defRPr sz="1200" kern="1200">
          <a:solidFill>
            <a:srgbClr val="314692"/>
          </a:solidFill>
          <a:latin typeface="Calibri" charset="0"/>
          <a:ea typeface="Calibri" charset="0"/>
          <a:cs typeface="Calibri" charset="0"/>
        </a:defRPr>
      </a:lvl5pPr>
      <a:lvl6pPr marL="824939" indent="-171438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4928" indent="-171438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4916" indent="-171438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4906" indent="-171438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49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4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98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3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46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9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D23EA49-B5D0-1541-8EC1-3C4BE870D2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8732" y="2404928"/>
            <a:ext cx="6165850" cy="116642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Arial" charset="0"/>
                <a:ea typeface="ＭＳ Ｐゴシック" charset="0"/>
              </a:rPr>
              <a:t>Tet Meshing Tips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6572C9CA-5251-BE48-98C9-AEE6EB0EB8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32" y="4256500"/>
            <a:ext cx="5243147" cy="667120"/>
          </a:xfrm>
        </p:spPr>
        <p:txBody>
          <a:bodyPr/>
          <a:lstStyle/>
          <a:p>
            <a:r>
              <a:rPr lang="en-US" dirty="0"/>
              <a:t>Corey Ernst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6AD260-9467-CE4A-B0C7-B567ACAF5F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8733" y="3778308"/>
            <a:ext cx="6165850" cy="378587"/>
          </a:xfrm>
        </p:spPr>
        <p:txBody>
          <a:bodyPr/>
          <a:lstStyle/>
          <a:p>
            <a:r>
              <a:rPr lang="en-US" dirty="0"/>
              <a:t>CUBIT™ 200 Tutorials (Supplemental)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E54DF6-4A33-0F44-BFF9-3FDCAA65F7F8}"/>
              </a:ext>
            </a:extLst>
          </p:cNvPr>
          <p:cNvSpPr txBox="1"/>
          <p:nvPr/>
        </p:nvSpPr>
        <p:spPr>
          <a:xfrm>
            <a:off x="3438144" y="359664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>
            <a:noAutofit/>
          </a:bodyPr>
          <a:lstStyle/>
          <a:p>
            <a:pPr algn="l"/>
            <a:endParaRPr lang="en-US" dirty="0">
              <a:latin typeface="Open Sans" panose="020B0606030504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152DC94-CDAD-B040-B849-6C3CC0DE930D}"/>
              </a:ext>
            </a:extLst>
          </p:cNvPr>
          <p:cNvGrpSpPr/>
          <p:nvPr/>
        </p:nvGrpSpPr>
        <p:grpSpPr>
          <a:xfrm>
            <a:off x="6292924" y="955497"/>
            <a:ext cx="5520487" cy="3686141"/>
            <a:chOff x="4474962" y="256854"/>
            <a:chExt cx="7446325" cy="4972062"/>
          </a:xfrm>
        </p:grpSpPr>
        <p:pic>
          <p:nvPicPr>
            <p:cNvPr id="12" name="Picture 9" descr="360_antenna_support">
              <a:extLst>
                <a:ext uri="{FF2B5EF4-FFF2-40B4-BE49-F238E27FC236}">
                  <a16:creationId xmlns:a16="http://schemas.microsoft.com/office/drawing/2014/main" id="{BC6E5148-1F87-1945-895B-5FA4464A63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CFEFC"/>
                </a:clrFrom>
                <a:clrTo>
                  <a:srgbClr val="FCFEFC">
                    <a:alpha val="0"/>
                  </a:srgbClr>
                </a:clrTo>
              </a:clrChange>
              <a:lum contrast="6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5945" y="256854"/>
              <a:ext cx="5900565" cy="4972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WordArt 10" descr="Paper bag">
              <a:extLst>
                <a:ext uri="{FF2B5EF4-FFF2-40B4-BE49-F238E27FC236}">
                  <a16:creationId xmlns:a16="http://schemas.microsoft.com/office/drawing/2014/main" id="{228E9DF8-9DDE-174C-9F56-108426566B0B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474962" y="1462598"/>
              <a:ext cx="6779372" cy="2610268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52528"/>
                </a:avLst>
              </a:prstTxWarp>
              <a:scene3d>
                <a:camera prst="legacyPerspectiveTopLeft">
                  <a:rot lat="0" lon="20519958" rev="0"/>
                </a:camera>
                <a:lightRig rig="legacyHarsh3" dir="r"/>
              </a:scene3d>
              <a:sp3d extrusionH="430200" prstMaterial="legacyMatte">
                <a:extrusionClr>
                  <a:srgbClr val="006600"/>
                </a:extrusionClr>
                <a:contourClr>
                  <a:srgbClr val="FFFFFF"/>
                </a:contourClr>
              </a:sp3d>
            </a:bodyPr>
            <a:lstStyle/>
            <a:p>
              <a:pPr algn="ctr"/>
              <a:r>
                <a:rPr lang="en-US" sz="3600" kern="10" dirty="0">
                  <a:ln w="9525">
                    <a:round/>
                    <a:headEnd/>
                    <a:tailEnd/>
                  </a:ln>
                  <a:blipFill dpi="0" rotWithShape="0">
                    <a:blip r:embed="rId4"/>
                    <a:srcRect/>
                    <a:tile tx="0" ty="0" sx="100000" sy="100000" flip="none" algn="tl"/>
                  </a:blipFill>
                  <a:latin typeface="Arial Black" panose="020B0604020202020204" pitchFamily="34" charset="0"/>
                  <a:cs typeface="Arial Black" panose="020B0604020202020204" pitchFamily="34" charset="0"/>
                </a:rPr>
                <a:t>CUBIT</a:t>
              </a:r>
            </a:p>
          </p:txBody>
        </p:sp>
        <p:sp>
          <p:nvSpPr>
            <p:cNvPr id="14" name="Text Box 11">
              <a:extLst>
                <a:ext uri="{FF2B5EF4-FFF2-40B4-BE49-F238E27FC236}">
                  <a16:creationId xmlns:a16="http://schemas.microsoft.com/office/drawing/2014/main" id="{E4459622-1D59-EF4D-8730-3A31E7B99D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39984" y="3246368"/>
              <a:ext cx="5181303" cy="1156050"/>
            </a:xfrm>
            <a:prstGeom prst="rect">
              <a:avLst/>
            </a:prstGeom>
            <a:noFill/>
            <a:ln>
              <a:noFill/>
            </a:ln>
            <a:effectLst>
              <a:outerShdw blurRad="63500" dist="17961" dir="2700000" algn="ctr" rotWithShape="0">
                <a:schemeClr val="tx1">
                  <a:alpha val="74998"/>
                </a:schemeClr>
              </a:outerShdw>
            </a:effectLst>
          </p:spPr>
          <p:txBody>
            <a:bodyPr wrap="none">
              <a:spAutoFit/>
            </a:bodyPr>
            <a:lstStyle>
              <a:lvl1pPr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742950" indent="-285750"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>
                <a:defRPr/>
              </a:pPr>
              <a:r>
                <a:rPr lang="en-US" sz="2000" b="1">
                  <a:solidFill>
                    <a:srgbClr val="CD0000"/>
                  </a:solidFill>
                  <a:cs typeface="ＭＳ Ｐゴシック" charset="0"/>
                </a:rPr>
                <a:t>Geometry and </a:t>
              </a:r>
            </a:p>
            <a:p>
              <a:pPr algn="r">
                <a:defRPr/>
              </a:pPr>
              <a:r>
                <a:rPr lang="en-US" sz="2000" b="1">
                  <a:solidFill>
                    <a:srgbClr val="CD0000"/>
                  </a:solidFill>
                  <a:cs typeface="ＭＳ Ｐゴシック" charset="0"/>
                </a:rPr>
                <a:t>Mesh Generation Toolkit</a:t>
              </a:r>
            </a:p>
          </p:txBody>
        </p:sp>
      </p:grpSp>
      <p:sp>
        <p:nvSpPr>
          <p:cNvPr id="22" name="Subtitle 7">
            <a:extLst>
              <a:ext uri="{FF2B5EF4-FFF2-40B4-BE49-F238E27FC236}">
                <a16:creationId xmlns:a16="http://schemas.microsoft.com/office/drawing/2014/main" id="{58A160F5-8E7E-374A-A2DC-0F264F90FA3E}"/>
              </a:ext>
            </a:extLst>
          </p:cNvPr>
          <p:cNvSpPr txBox="1">
            <a:spLocks/>
          </p:cNvSpPr>
          <p:nvPr/>
        </p:nvSpPr>
        <p:spPr>
          <a:xfrm>
            <a:off x="1049777" y="1801063"/>
            <a:ext cx="5243147" cy="66712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0" i="0" kern="1200" spc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ourier New" panose="02070309020205020404" pitchFamily="49" charset="0"/>
              <a:buNone/>
              <a:defRPr sz="2000" b="0" i="0" kern="120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ourier New" panose="02070309020205020404" pitchFamily="49" charset="0"/>
              <a:buNone/>
              <a:defRPr sz="1800" b="0" i="0" kern="120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ourier New" panose="02070309020205020404" pitchFamily="49" charset="0"/>
              <a:buNone/>
              <a:defRPr sz="1600" b="0" i="0" kern="120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ourier New" panose="02070309020205020404" pitchFamily="49" charset="0"/>
              <a:buNone/>
              <a:defRPr sz="1600" b="0" i="0" kern="120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13D831-3777-577D-78DA-BF6812F0EE1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SAND2023-13172PE</a:t>
            </a:r>
          </a:p>
        </p:txBody>
      </p:sp>
    </p:spTree>
    <p:extLst>
      <p:ext uri="{BB962C8B-B14F-4D97-AF65-F5344CB8AC3E}">
        <p14:creationId xmlns:p14="http://schemas.microsoft.com/office/powerpoint/2010/main" val="18734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B4626D8-A596-C6FE-D719-56A3326DC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93" y="2386957"/>
            <a:ext cx="5256357" cy="31087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102998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Remove small geometric features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Removing small features (defeaturing) increases element size and quality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D6B66FB-33A9-6175-3EBC-9CDBFFD19904}"/>
              </a:ext>
            </a:extLst>
          </p:cNvPr>
          <p:cNvSpPr/>
          <p:nvPr/>
        </p:nvSpPr>
        <p:spPr>
          <a:xfrm rot="16396978">
            <a:off x="3335374" y="4815834"/>
            <a:ext cx="715151" cy="290039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E3BF7C51-2769-C4D9-CC36-A3E08BDC9F35}"/>
              </a:ext>
            </a:extLst>
          </p:cNvPr>
          <p:cNvSpPr/>
          <p:nvPr/>
        </p:nvSpPr>
        <p:spPr>
          <a:xfrm rot="18413930">
            <a:off x="340779" y="3941395"/>
            <a:ext cx="715151" cy="290039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1F9C6C4-877B-F561-0051-EDE0FAEEBD20}"/>
              </a:ext>
            </a:extLst>
          </p:cNvPr>
          <p:cNvSpPr/>
          <p:nvPr/>
        </p:nvSpPr>
        <p:spPr>
          <a:xfrm rot="7463628">
            <a:off x="2910360" y="3346238"/>
            <a:ext cx="715151" cy="290039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662BBB04-7065-98CE-447E-D5D6C40E0E6E}"/>
              </a:ext>
            </a:extLst>
          </p:cNvPr>
          <p:cNvSpPr/>
          <p:nvPr/>
        </p:nvSpPr>
        <p:spPr>
          <a:xfrm rot="7257032">
            <a:off x="4475122" y="3385114"/>
            <a:ext cx="715151" cy="290039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E2F44D87-3920-9077-96EB-623C1F01D334}"/>
              </a:ext>
            </a:extLst>
          </p:cNvPr>
          <p:cNvSpPr/>
          <p:nvPr/>
        </p:nvSpPr>
        <p:spPr>
          <a:xfrm rot="4463526">
            <a:off x="2270546" y="2253081"/>
            <a:ext cx="715151" cy="290039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93699A5-A500-F1F5-E903-DA4233434F05}"/>
              </a:ext>
            </a:extLst>
          </p:cNvPr>
          <p:cNvSpPr txBox="1"/>
          <p:nvPr/>
        </p:nvSpPr>
        <p:spPr>
          <a:xfrm>
            <a:off x="475341" y="5753675"/>
            <a:ext cx="4777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If small features are not removed, poor quality elements are generated.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B63DA4-93BB-A9B6-91C7-EF61F121033F}"/>
              </a:ext>
            </a:extLst>
          </p:cNvPr>
          <p:cNvSpPr txBox="1"/>
          <p:nvPr/>
        </p:nvSpPr>
        <p:spPr>
          <a:xfrm>
            <a:off x="6974627" y="5785998"/>
            <a:ext cx="4777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A higher quality mesh is generated when small features are removed.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E20859-61F4-A3A0-49FE-AE96A89D6B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2714" y="2386957"/>
            <a:ext cx="5256357" cy="310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69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DA2A63E-2BA8-8EB2-2A4E-9FEB3C6D9C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0"/>
          <a:stretch/>
        </p:blipFill>
        <p:spPr>
          <a:xfrm>
            <a:off x="4367855" y="731520"/>
            <a:ext cx="7625848" cy="60315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65533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Remove small surfaces (GUI)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Select small surface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Right-click -&gt; Select Similar Surfaces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75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A1BEA-8AD2-6E07-EC71-9A154F1B08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5968" y="731520"/>
            <a:ext cx="7646314" cy="60350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64122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Remove small surfaces (GUI)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Select small surface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Right-click -&gt; Select Similar Surfaces 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Right-click -&gt; Remove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14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081BD2B-D214-2E9F-6E37-9087F3FAF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5968" y="731520"/>
            <a:ext cx="7602708" cy="60350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61187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Remove small surfaces (GUI)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Select small surface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Right-click -&gt; Select Similar Surfaces 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Right-click -&gt; Remove</a:t>
            </a:r>
          </a:p>
          <a:p>
            <a:pPr marL="457200" indent="-457200">
              <a:buAutoNum type="arabicPeriod"/>
            </a:pPr>
            <a:endParaRPr lang="en-US" sz="2400" dirty="0">
              <a:solidFill>
                <a:srgbClr val="0F2995"/>
              </a:solidFill>
            </a:endParaRPr>
          </a:p>
          <a:p>
            <a:r>
              <a:rPr lang="en-US" sz="2400" dirty="0">
                <a:solidFill>
                  <a:srgbClr val="0F2995"/>
                </a:solidFill>
              </a:rPr>
              <a:t>Surfaces are removed!!</a:t>
            </a:r>
          </a:p>
        </p:txBody>
      </p:sp>
    </p:spTree>
    <p:extLst>
      <p:ext uri="{BB962C8B-B14F-4D97-AF65-F5344CB8AC3E}">
        <p14:creationId xmlns:p14="http://schemas.microsoft.com/office/powerpoint/2010/main" val="164641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03F88C2-B6B0-F5F0-AE04-364FE4BE8E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8"/>
          <a:stretch/>
        </p:blipFill>
        <p:spPr>
          <a:xfrm>
            <a:off x="4048878" y="1178326"/>
            <a:ext cx="8032354" cy="5486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688634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Remove blend chains (GUI)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Select small surface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Right-click -&gt; Select Blend Chain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4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E9565ED-2878-D352-88FB-CBFA5345A0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496" y="1179576"/>
            <a:ext cx="8146605" cy="5486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688634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Remove blend chains (GUI)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Select small surface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Right-click -&gt; Select Blend Chain</a:t>
            </a:r>
          </a:p>
          <a:p>
            <a:pPr marL="457200" indent="-457200">
              <a:buFontTx/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Right-click -&gt; Remove</a:t>
            </a:r>
          </a:p>
          <a:p>
            <a:pPr marL="457200" indent="-457200">
              <a:buAutoNum type="arabicPeriod"/>
            </a:pP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21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A785769-7956-4F21-BFE9-BF3B3A988D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496" y="1179576"/>
            <a:ext cx="8174692" cy="5486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688634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Remove blend chains (GUI)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Select small surface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Right-click -&gt; Select Similar Surfaces 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Right-click -&gt; Remove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r>
              <a:rPr lang="en-US" sz="2400" dirty="0">
                <a:solidFill>
                  <a:srgbClr val="0F2995"/>
                </a:solidFill>
              </a:rPr>
              <a:t>Blends are removed!!</a:t>
            </a:r>
          </a:p>
        </p:txBody>
      </p:sp>
    </p:spTree>
    <p:extLst>
      <p:ext uri="{BB962C8B-B14F-4D97-AF65-F5344CB8AC3E}">
        <p14:creationId xmlns:p14="http://schemas.microsoft.com/office/powerpoint/2010/main" val="150946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11734046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Removing surfaces (Command line)</a:t>
            </a:r>
          </a:p>
          <a:p>
            <a:endParaRPr lang="en-US" sz="2400" dirty="0">
              <a:solidFill>
                <a:srgbClr val="0F2995"/>
              </a:solidFill>
            </a:endParaRPr>
          </a:p>
          <a:p>
            <a:r>
              <a:rPr lang="en-US" sz="2000" u="sng" dirty="0">
                <a:solidFill>
                  <a:srgbClr val="0F2995"/>
                </a:solidFill>
              </a:rPr>
              <a:t>Remove Surface Commands;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Select surface &lt;ids&gt; include similar</a:t>
            </a:r>
          </a:p>
          <a:p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Remove Surface &lt;</a:t>
            </a:r>
            <a:r>
              <a:rPr lang="en-US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id_range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&gt; [</a:t>
            </a:r>
            <a:r>
              <a:rPr lang="en-US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blend_chain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] [cavity] [</a:t>
            </a:r>
            <a:r>
              <a:rPr lang="en-US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EXTEND|noextend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]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  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[</a:t>
            </a:r>
            <a:r>
              <a:rPr lang="en-US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keepsurface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] [keep] [TOGETHER | individual | </a:t>
            </a:r>
            <a:r>
              <a:rPr lang="en-US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connected_sets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] [preview]</a:t>
            </a:r>
          </a:p>
          <a:p>
            <a:endParaRPr lang="en-US" dirty="0">
              <a:solidFill>
                <a:srgbClr val="000000"/>
              </a:solidFill>
              <a:effectLst/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r>
              <a:rPr lang="en-US" sz="2000" dirty="0">
                <a:solidFill>
                  <a:srgbClr val="0F2995"/>
                </a:solidFill>
              </a:rPr>
              <a:t>Example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select surface 24 include similar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remove surface in selection</a:t>
            </a:r>
          </a:p>
          <a:p>
            <a:pPr marL="457200" indent="-457200">
              <a:buAutoNum type="arabicPeriod"/>
            </a:pPr>
            <a:endParaRPr lang="en-US" sz="2000" dirty="0">
              <a:solidFill>
                <a:srgbClr val="0F2995"/>
              </a:solidFill>
            </a:endParaRPr>
          </a:p>
          <a:p>
            <a:r>
              <a:rPr lang="en-US" sz="2000" u="sng" dirty="0">
                <a:solidFill>
                  <a:srgbClr val="0F2995"/>
                </a:solidFill>
              </a:rPr>
              <a:t>Find and Remove Blend Chain Commands: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S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elect Surface &lt;ids&gt; include </a:t>
            </a:r>
            <a:r>
              <a:rPr lang="en-US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blend_chain</a:t>
            </a:r>
            <a:endParaRPr lang="en-US" dirty="0">
              <a:solidFill>
                <a:srgbClr val="000000"/>
              </a:solidFill>
              <a:effectLst/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Remove Surface &lt;</a:t>
            </a:r>
            <a:r>
              <a:rPr lang="en-US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id_range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&gt; [</a:t>
            </a:r>
            <a:r>
              <a:rPr lang="en-US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blend_chain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] [cavity] [</a:t>
            </a:r>
            <a:r>
              <a:rPr lang="en-US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EXTEND|noextend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] [</a:t>
            </a:r>
            <a:r>
              <a:rPr lang="en-US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keepsurface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]</a:t>
            </a:r>
          </a:p>
          <a:p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 [keep] [TOGETHER | individual | </a:t>
            </a:r>
            <a:r>
              <a:rPr lang="en-US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connected_sets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] [preview]</a:t>
            </a:r>
          </a:p>
          <a:p>
            <a:endParaRPr lang="en-US" dirty="0">
              <a:solidFill>
                <a:srgbClr val="000000"/>
              </a:solidFill>
              <a:effectLst/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r>
              <a:rPr lang="en-US" sz="2000" dirty="0">
                <a:solidFill>
                  <a:srgbClr val="0F2995"/>
                </a:solidFill>
              </a:rPr>
              <a:t>Example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select surface 24 include similar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remove surface in selection</a:t>
            </a:r>
          </a:p>
          <a:p>
            <a:endParaRPr lang="en-US" sz="2400" dirty="0">
              <a:solidFill>
                <a:srgbClr val="0F2995"/>
              </a:solidFill>
            </a:endParaRPr>
          </a:p>
          <a:p>
            <a:pPr marL="457200" indent="-457200">
              <a:buAutoNum type="arabicPeriod"/>
            </a:pPr>
            <a:endParaRPr lang="en-US" sz="2400" dirty="0">
              <a:solidFill>
                <a:srgbClr val="0F29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57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1173404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Removing surfaces (Command line python)</a:t>
            </a:r>
          </a:p>
          <a:p>
            <a:endParaRPr lang="en-US" sz="2400" dirty="0">
              <a:solidFill>
                <a:srgbClr val="0F2995"/>
              </a:solidFill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std::</a:t>
            </a:r>
            <a:r>
              <a:rPr lang="en-US" sz="1800" dirty="0">
                <a:solidFill>
                  <a:srgbClr val="2B91AF"/>
                </a:solidFill>
                <a:latin typeface="Cascadia Mono" panose="020B0609020000020004" pitchFamily="49" charset="0"/>
              </a:rPr>
              <a:t>vector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&gt;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get_similar_surfaces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(std::</a:t>
            </a:r>
            <a:r>
              <a:rPr lang="en-US" sz="1800" dirty="0">
                <a:solidFill>
                  <a:srgbClr val="2B91AF"/>
                </a:solidFill>
                <a:latin typeface="Cascadia Mono" panose="020B0609020000020004" pitchFamily="49" charset="0"/>
              </a:rPr>
              <a:t>vector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&gt; </a:t>
            </a:r>
            <a:r>
              <a:rPr lang="en-US" sz="18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surface_ids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            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double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tol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1e-3,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bool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use_percent_tol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true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             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            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bool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on_similar_vols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true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std::</a:t>
            </a:r>
            <a:r>
              <a:rPr lang="en-US" sz="1800" dirty="0">
                <a:solidFill>
                  <a:srgbClr val="2B91AF"/>
                </a:solidFill>
                <a:latin typeface="Cascadia Mono" panose="020B0609020000020004" pitchFamily="49" charset="0"/>
              </a:rPr>
              <a:t>vector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&lt; std::</a:t>
            </a:r>
            <a:r>
              <a:rPr lang="en-US" sz="1800" dirty="0">
                <a:solidFill>
                  <a:srgbClr val="2B91AF"/>
                </a:solidFill>
                <a:latin typeface="Cascadia Mono" panose="020B0609020000020004" pitchFamily="49" charset="0"/>
              </a:rPr>
              <a:t>vector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&gt; &gt;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get_blend_chains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surface_id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  <a:endParaRPr lang="en-US" sz="2400" dirty="0">
              <a:solidFill>
                <a:srgbClr val="0F2995"/>
              </a:solidFill>
            </a:endParaRPr>
          </a:p>
          <a:p>
            <a:endParaRPr lang="en-US" sz="2400" dirty="0">
              <a:solidFill>
                <a:srgbClr val="0F2995"/>
              </a:solidFill>
            </a:endParaRPr>
          </a:p>
          <a:p>
            <a:r>
              <a:rPr lang="en-US" sz="2400" dirty="0">
                <a:solidFill>
                  <a:srgbClr val="0F2995"/>
                </a:solidFill>
              </a:rPr>
              <a:t>Example</a:t>
            </a:r>
          </a:p>
          <a:p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small_surfs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cubit.get_similar_surfaces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([223, 126])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cubit.cmd(‘remove surface ‘ + ‘ ‘.join(map(str,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small_surfs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)))</a:t>
            </a:r>
          </a:p>
          <a:p>
            <a:endParaRPr lang="en-US" sz="2400" dirty="0">
              <a:solidFill>
                <a:srgbClr val="0F2995"/>
              </a:solidFill>
            </a:endParaRPr>
          </a:p>
          <a:p>
            <a:r>
              <a:rPr lang="en-US" sz="2400" dirty="0">
                <a:solidFill>
                  <a:srgbClr val="0F2995"/>
                </a:solidFill>
              </a:rPr>
              <a:t>Example</a:t>
            </a:r>
          </a:p>
          <a:p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blend_surfs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 = cubit.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get_blend_chains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(223)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cubit.cmd(‘remove surface ‘ + ‘ ‘.join(map(str,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blend_surfs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)))</a:t>
            </a:r>
          </a:p>
        </p:txBody>
      </p:sp>
    </p:spTree>
    <p:extLst>
      <p:ext uri="{BB962C8B-B14F-4D97-AF65-F5344CB8AC3E}">
        <p14:creationId xmlns:p14="http://schemas.microsoft.com/office/powerpoint/2010/main" val="427101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117340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Find and simplify conical surfaces at bolt hole bottoms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Use the geometry power tool to quickly find all conical surfaces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B11382-6294-1D94-14CD-2F00495D3A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18" y="3683078"/>
            <a:ext cx="1894164" cy="16818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EC28D2-A522-E9F9-D8E9-89E3800AC746}"/>
              </a:ext>
            </a:extLst>
          </p:cNvPr>
          <p:cNvSpPr txBox="1"/>
          <p:nvPr/>
        </p:nvSpPr>
        <p:spPr>
          <a:xfrm>
            <a:off x="73255" y="2911119"/>
            <a:ext cx="3736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Make sure the Power Tools is visible:  </a:t>
            </a:r>
          </a:p>
          <a:p>
            <a:r>
              <a:rPr lang="en-US" dirty="0">
                <a:solidFill>
                  <a:srgbClr val="0F2995"/>
                </a:solidFill>
              </a:rPr>
              <a:t>View -&gt; Power Tools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9CFED03-EDD2-3F8E-27F3-D00EE2D4F28D}"/>
              </a:ext>
            </a:extLst>
          </p:cNvPr>
          <p:cNvSpPr/>
          <p:nvPr/>
        </p:nvSpPr>
        <p:spPr>
          <a:xfrm>
            <a:off x="657072" y="3669036"/>
            <a:ext cx="460528" cy="2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7332CF0-78A3-118A-46DF-BD9507C93C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1124" y="2041874"/>
            <a:ext cx="1684814" cy="463567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14BB9C7-0E39-C342-6A2C-9C3C558A0A16}"/>
              </a:ext>
            </a:extLst>
          </p:cNvPr>
          <p:cNvSpPr txBox="1"/>
          <p:nvPr/>
        </p:nvSpPr>
        <p:spPr>
          <a:xfrm>
            <a:off x="6343769" y="1980611"/>
            <a:ext cx="2059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Once in the power tool, set the options to look for cone surfaces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4F5B559-DF67-F16C-36D4-34710019B421}"/>
              </a:ext>
            </a:extLst>
          </p:cNvPr>
          <p:cNvSpPr/>
          <p:nvPr/>
        </p:nvSpPr>
        <p:spPr>
          <a:xfrm>
            <a:off x="5074946" y="6457468"/>
            <a:ext cx="751465" cy="2939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6E309E2-D9DF-8826-063F-4FD0E4A175F9}"/>
              </a:ext>
            </a:extLst>
          </p:cNvPr>
          <p:cNvSpPr/>
          <p:nvPr/>
        </p:nvSpPr>
        <p:spPr>
          <a:xfrm>
            <a:off x="4455371" y="2162101"/>
            <a:ext cx="397329" cy="2374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1DDACBD6-B145-A1DB-3A79-A8DFA1DDA14A}"/>
              </a:ext>
            </a:extLst>
          </p:cNvPr>
          <p:cNvSpPr/>
          <p:nvPr/>
        </p:nvSpPr>
        <p:spPr>
          <a:xfrm>
            <a:off x="6667335" y="3956756"/>
            <a:ext cx="1370354" cy="841022"/>
          </a:xfrm>
          <a:prstGeom prst="rightArrow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680829E-EE0E-20C8-ABFA-6449F63462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9176" y="1966404"/>
            <a:ext cx="1765029" cy="471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79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4278EFA-03FE-F99C-1AFE-D650BA039D2E}"/>
              </a:ext>
            </a:extLst>
          </p:cNvPr>
          <p:cNvSpPr txBox="1"/>
          <p:nvPr/>
        </p:nvSpPr>
        <p:spPr>
          <a:xfrm>
            <a:off x="2466764" y="1943948"/>
            <a:ext cx="73950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solidFill>
                  <a:srgbClr val="0F2995"/>
                </a:solidFill>
              </a:rPr>
              <a:t>Tetmeshing</a:t>
            </a:r>
            <a:r>
              <a:rPr lang="en-US" sz="4800" dirty="0">
                <a:solidFill>
                  <a:srgbClr val="0F2995"/>
                </a:solidFill>
              </a:rPr>
              <a:t> using Cubit® </a:t>
            </a:r>
          </a:p>
          <a:p>
            <a:endParaRPr lang="en-US" sz="4800" dirty="0">
              <a:solidFill>
                <a:srgbClr val="0F2995"/>
              </a:solidFill>
            </a:endParaRPr>
          </a:p>
          <a:p>
            <a:r>
              <a:rPr lang="en-US" sz="4800" dirty="0">
                <a:solidFill>
                  <a:srgbClr val="0F2995"/>
                </a:solidFill>
              </a:rPr>
              <a:t>Part I: Geometry Preparation</a:t>
            </a:r>
          </a:p>
          <a:p>
            <a:r>
              <a:rPr lang="en-US" sz="4800" dirty="0">
                <a:solidFill>
                  <a:srgbClr val="0F2995"/>
                </a:solidFill>
              </a:rPr>
              <a:t>Part II: Meshing</a:t>
            </a:r>
          </a:p>
        </p:txBody>
      </p:sp>
    </p:spTree>
    <p:extLst>
      <p:ext uri="{BB962C8B-B14F-4D97-AF65-F5344CB8AC3E}">
        <p14:creationId xmlns:p14="http://schemas.microsoft.com/office/powerpoint/2010/main" val="358511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A94E879-8F4F-B150-56CB-FB02986694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513" y="1911992"/>
            <a:ext cx="1810124" cy="48723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117340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Find and Simplify conical surfaces at bolt hole bottoms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Use the geometry power tool to quickly find all conical surfaces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4BB9C7-0E39-C342-6A2C-9C3C558A0A16}"/>
              </a:ext>
            </a:extLst>
          </p:cNvPr>
          <p:cNvSpPr txBox="1"/>
          <p:nvPr/>
        </p:nvSpPr>
        <p:spPr>
          <a:xfrm>
            <a:off x="147429" y="2287503"/>
            <a:ext cx="22790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995"/>
                </a:solidFill>
              </a:rPr>
              <a:t>Click ‘Analyze’ and then expand and select the results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995"/>
                </a:solidFill>
              </a:rPr>
              <a:t>Right-click on the results and then select ‘Tweak Cone’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1DDACBD6-B145-A1DB-3A79-A8DFA1DDA14A}"/>
              </a:ext>
            </a:extLst>
          </p:cNvPr>
          <p:cNvSpPr/>
          <p:nvPr/>
        </p:nvSpPr>
        <p:spPr>
          <a:xfrm>
            <a:off x="4456057" y="2986285"/>
            <a:ext cx="1370354" cy="841022"/>
          </a:xfrm>
          <a:prstGeom prst="rightArrow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6E309E2-D9DF-8826-063F-4FD0E4A175F9}"/>
              </a:ext>
            </a:extLst>
          </p:cNvPr>
          <p:cNvSpPr/>
          <p:nvPr/>
        </p:nvSpPr>
        <p:spPr>
          <a:xfrm>
            <a:off x="2824567" y="2363069"/>
            <a:ext cx="575176" cy="2374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114F5B0-41BA-AB46-8D14-F908865168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5069" y="2600481"/>
            <a:ext cx="2863018" cy="164378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033CB25-92EF-B3F9-CA04-F5C5B9361754}"/>
              </a:ext>
            </a:extLst>
          </p:cNvPr>
          <p:cNvSpPr txBox="1"/>
          <p:nvPr/>
        </p:nvSpPr>
        <p:spPr>
          <a:xfrm>
            <a:off x="5904767" y="1650976"/>
            <a:ext cx="6062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The ‘tweak cone’ panel automatically appears and is populated with all the cone surfaces.  Click ‘apply’ and they are converted to planar surfaces.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7BABCD5-AFA2-9610-488F-BB1CE59158B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5861" b="16304"/>
          <a:stretch/>
        </p:blipFill>
        <p:spPr>
          <a:xfrm>
            <a:off x="7717910" y="4645377"/>
            <a:ext cx="2096449" cy="185702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869A1DC-CC65-C024-CDC1-FA3B72DAA89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5257" b="9072"/>
          <a:stretch/>
        </p:blipFill>
        <p:spPr>
          <a:xfrm>
            <a:off x="5217026" y="4538133"/>
            <a:ext cx="2096449" cy="2071512"/>
          </a:xfrm>
          <a:prstGeom prst="rect">
            <a:avLst/>
          </a:prstGeom>
        </p:spPr>
      </p:pic>
      <p:sp>
        <p:nvSpPr>
          <p:cNvPr id="27" name="Arrow: Right 26">
            <a:extLst>
              <a:ext uri="{FF2B5EF4-FFF2-40B4-BE49-F238E27FC236}">
                <a16:creationId xmlns:a16="http://schemas.microsoft.com/office/drawing/2014/main" id="{D9DCD2DB-DB81-2428-B99D-4934BEB7F1CD}"/>
              </a:ext>
            </a:extLst>
          </p:cNvPr>
          <p:cNvSpPr/>
          <p:nvPr/>
        </p:nvSpPr>
        <p:spPr>
          <a:xfrm>
            <a:off x="7171034" y="5427083"/>
            <a:ext cx="708610" cy="321404"/>
          </a:xfrm>
          <a:prstGeom prst="rightArrow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20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152" y="880534"/>
            <a:ext cx="1173404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Find and Simplify conical surfaces at bolt hole bottoms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Use python commands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std::</a:t>
            </a:r>
            <a:r>
              <a:rPr lang="en-US" sz="1800" dirty="0">
                <a:solidFill>
                  <a:srgbClr val="2B91AF"/>
                </a:solidFill>
                <a:latin typeface="Cascadia Mono" panose="020B0609020000020004" pitchFamily="49" charset="0"/>
              </a:rPr>
              <a:t>vector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&gt;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get_cone_surfaces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(std::</a:t>
            </a:r>
            <a:r>
              <a:rPr lang="en-US" sz="1800" dirty="0">
                <a:solidFill>
                  <a:srgbClr val="2B91AF"/>
                </a:solidFill>
                <a:latin typeface="Cascadia Mono" panose="020B0609020000020004" pitchFamily="49" charset="0"/>
              </a:rPr>
              <a:t>vector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&gt; </a:t>
            </a:r>
            <a:r>
              <a:rPr lang="en-US" sz="18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target_volume_ids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2400" dirty="0">
                <a:solidFill>
                  <a:srgbClr val="0F2995"/>
                </a:solidFill>
              </a:rPr>
              <a:t>Example</a:t>
            </a:r>
          </a:p>
          <a:p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vol_id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 = 1</a:t>
            </a:r>
          </a:p>
          <a:p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cone_surfs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cubit.get_cone_surfaces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(1)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cubit.cmd(‘tweak surface’ + ‘ ‘.join(map(str,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cone_surfs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)) + ‘ cone’)</a:t>
            </a:r>
            <a:endParaRPr lang="en-US" sz="24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30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47340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Defeaturing – using GUI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Use the power tool to find sharp angles as you did to find cone surfaces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endParaRPr lang="en-US" sz="2400" u="sng" dirty="0">
              <a:solidFill>
                <a:srgbClr val="0F2995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3B5DA57-DBD7-5C41-F06F-C7AF1C04CA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8181" y="834500"/>
            <a:ext cx="1957119" cy="584150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58A50DE-B801-C750-F917-3004E0A015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5377" y="844159"/>
            <a:ext cx="1909679" cy="5933348"/>
          </a:xfrm>
          <a:prstGeom prst="rect">
            <a:avLst/>
          </a:prstGeom>
        </p:spPr>
      </p:pic>
      <p:sp>
        <p:nvSpPr>
          <p:cNvPr id="24" name="Arrow: Right 23">
            <a:extLst>
              <a:ext uri="{FF2B5EF4-FFF2-40B4-BE49-F238E27FC236}">
                <a16:creationId xmlns:a16="http://schemas.microsoft.com/office/drawing/2014/main" id="{8D678262-0928-BCEE-4D14-863886725E92}"/>
              </a:ext>
            </a:extLst>
          </p:cNvPr>
          <p:cNvSpPr/>
          <p:nvPr/>
        </p:nvSpPr>
        <p:spPr>
          <a:xfrm>
            <a:off x="7186222" y="3128356"/>
            <a:ext cx="1370354" cy="841022"/>
          </a:xfrm>
          <a:prstGeom prst="rightArrow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19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53454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Defeaturing – using GUI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Use Cubit’s blunt tangency commands to remove sharp angles.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endParaRPr lang="en-US" sz="2400" u="sng" dirty="0">
              <a:solidFill>
                <a:srgbClr val="0F2995"/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58A50DE-B801-C750-F917-3004E0A015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3196" y="2335901"/>
            <a:ext cx="1429554" cy="4441606"/>
          </a:xfrm>
          <a:prstGeom prst="rect">
            <a:avLst/>
          </a:prstGeom>
        </p:spPr>
      </p:pic>
      <p:sp>
        <p:nvSpPr>
          <p:cNvPr id="24" name="Arrow: Right 23">
            <a:extLst>
              <a:ext uri="{FF2B5EF4-FFF2-40B4-BE49-F238E27FC236}">
                <a16:creationId xmlns:a16="http://schemas.microsoft.com/office/drawing/2014/main" id="{8D678262-0928-BCEE-4D14-863886725E92}"/>
              </a:ext>
            </a:extLst>
          </p:cNvPr>
          <p:cNvSpPr/>
          <p:nvPr/>
        </p:nvSpPr>
        <p:spPr>
          <a:xfrm>
            <a:off x="3688511" y="2828121"/>
            <a:ext cx="1370354" cy="841022"/>
          </a:xfrm>
          <a:prstGeom prst="rightArrow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870322-A42A-325A-1CDB-91D68C80C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0471" y="2171320"/>
            <a:ext cx="2498337" cy="17036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656EC9-B70C-DAF2-D334-0635FD1D3D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9225" y="4217038"/>
            <a:ext cx="2700928" cy="24266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5F0B5B-8187-7AE9-B5D3-BA595BC29C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9951" y="4177527"/>
            <a:ext cx="2700928" cy="2426670"/>
          </a:xfrm>
          <a:prstGeom prst="rect">
            <a:avLst/>
          </a:prstGeom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E029223F-1A5C-5313-58DD-0F3E7BCC2017}"/>
              </a:ext>
            </a:extLst>
          </p:cNvPr>
          <p:cNvSpPr/>
          <p:nvPr/>
        </p:nvSpPr>
        <p:spPr>
          <a:xfrm>
            <a:off x="7353658" y="5060871"/>
            <a:ext cx="1000120" cy="659982"/>
          </a:xfrm>
          <a:prstGeom prst="rightArrow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82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152" y="880534"/>
            <a:ext cx="117340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Find and Simplify Sharp Vertices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Use python commands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std::</a:t>
            </a:r>
            <a:r>
              <a:rPr lang="en-US" sz="1800" dirty="0">
                <a:solidFill>
                  <a:srgbClr val="2B91AF"/>
                </a:solidFill>
                <a:latin typeface="Cascadia Mono" panose="020B0609020000020004" pitchFamily="49" charset="0"/>
              </a:rPr>
              <a:t>vector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&lt;std::</a:t>
            </a:r>
            <a:r>
              <a:rPr lang="en-US" sz="1800" dirty="0">
                <a:solidFill>
                  <a:srgbClr val="2B91AF"/>
                </a:solidFill>
                <a:latin typeface="Cascadia Mono" panose="020B0609020000020004" pitchFamily="49" charset="0"/>
              </a:rPr>
              <a:t>vector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double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&gt;&gt;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get_sharp_angle_vertices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                 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std::</a:t>
            </a:r>
            <a:r>
              <a:rPr lang="en-US" sz="1800" dirty="0">
                <a:solidFill>
                  <a:srgbClr val="2B91AF"/>
                </a:solidFill>
                <a:latin typeface="Cascadia Mono" panose="020B0609020000020004" pitchFamily="49" charset="0"/>
              </a:rPr>
              <a:t>vector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&gt; </a:t>
            </a:r>
            <a:r>
              <a:rPr lang="en-US" sz="18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target_volume_ids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           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double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upper_bound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           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double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808080"/>
                </a:solidFill>
                <a:latin typeface="Cascadia Mono" panose="020B0609020000020004" pitchFamily="49" charset="0"/>
              </a:rPr>
              <a:t>lower_bound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2400" dirty="0">
                <a:solidFill>
                  <a:srgbClr val="0F2995"/>
                </a:solidFill>
              </a:rPr>
              <a:t>Example</a:t>
            </a:r>
          </a:p>
          <a:p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vol_ids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 = [1,2,3]</a:t>
            </a:r>
          </a:p>
          <a:p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sharp_verts_info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cubit.get_sharp_angle_vertices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vol_ids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, 5.0, 0.0)</a:t>
            </a:r>
          </a:p>
          <a:p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sharp_verts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sharp_verts_info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[0]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cubit.cmd(‘blunt tangency tweak vertex ’ + ‘ ‘.join(map(str,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sharp_verts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)))</a:t>
            </a:r>
            <a:endParaRPr lang="en-US" sz="2400" dirty="0">
              <a:solidFill>
                <a:srgbClr val="000000"/>
              </a:solidFill>
              <a:latin typeface="Cascadia Mono" panose="020B0609020000020004" pitchFamily="49" charset="0"/>
              <a:cs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7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4" y="880534"/>
            <a:ext cx="119204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Simplifying Geometry Using Compositing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Combines surfaces together.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Mesh is not constrained to intermediate curves.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Improves mesh quality.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Does not change CAD model.  Can be easily removed.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Subsequent simplify methods use compositing to simplify model.</a:t>
            </a:r>
          </a:p>
        </p:txBody>
      </p:sp>
      <p:grpSp>
        <p:nvGrpSpPr>
          <p:cNvPr id="4" name="Group 26">
            <a:extLst>
              <a:ext uri="{FF2B5EF4-FFF2-40B4-BE49-F238E27FC236}">
                <a16:creationId xmlns:a16="http://schemas.microsoft.com/office/drawing/2014/main" id="{537499C5-2316-C86D-C945-407AF6E43B11}"/>
              </a:ext>
            </a:extLst>
          </p:cNvPr>
          <p:cNvGrpSpPr>
            <a:grpSpLocks/>
          </p:cNvGrpSpPr>
          <p:nvPr/>
        </p:nvGrpSpPr>
        <p:grpSpPr bwMode="auto">
          <a:xfrm>
            <a:off x="2233071" y="3429000"/>
            <a:ext cx="7174851" cy="2911194"/>
            <a:chOff x="336" y="1008"/>
            <a:chExt cx="5184" cy="2208"/>
          </a:xfrm>
        </p:grpSpPr>
        <p:pic>
          <p:nvPicPr>
            <p:cNvPr id="8" name="Picture 27" descr="wheel_surfaces">
              <a:extLst>
                <a:ext uri="{FF2B5EF4-FFF2-40B4-BE49-F238E27FC236}">
                  <a16:creationId xmlns:a16="http://schemas.microsoft.com/office/drawing/2014/main" id="{12176B7A-A581-C41E-59BB-3F9E0E74FF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97" t="10959" r="20113" b="5023"/>
            <a:stretch>
              <a:fillRect/>
            </a:stretch>
          </p:blipFill>
          <p:spPr bwMode="auto">
            <a:xfrm>
              <a:off x="336" y="1008"/>
              <a:ext cx="1728" cy="220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8" descr="wheel_composite">
              <a:extLst>
                <a:ext uri="{FF2B5EF4-FFF2-40B4-BE49-F238E27FC236}">
                  <a16:creationId xmlns:a16="http://schemas.microsoft.com/office/drawing/2014/main" id="{AAD83B26-EF0F-494A-01BE-AB7DC9E39103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97" t="10959" r="20113" b="5023"/>
            <a:stretch>
              <a:fillRect/>
            </a:stretch>
          </p:blipFill>
          <p:spPr bwMode="auto">
            <a:xfrm>
              <a:off x="3792" y="1008"/>
              <a:ext cx="1728" cy="220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9" descr="wheel_surfaces_meshed_solid">
              <a:extLst>
                <a:ext uri="{FF2B5EF4-FFF2-40B4-BE49-F238E27FC236}">
                  <a16:creationId xmlns:a16="http://schemas.microsoft.com/office/drawing/2014/main" id="{3054241C-08EF-9066-C8CD-CF93D1467A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97" t="7306" r="23512" b="8676"/>
            <a:stretch>
              <a:fillRect/>
            </a:stretch>
          </p:blipFill>
          <p:spPr bwMode="auto">
            <a:xfrm>
              <a:off x="2064" y="1008"/>
              <a:ext cx="1728" cy="220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6334D7CF-FDC8-D977-3235-E22DCC480C8E}"/>
              </a:ext>
            </a:extLst>
          </p:cNvPr>
          <p:cNvSpPr txBox="1"/>
          <p:nvPr/>
        </p:nvSpPr>
        <p:spPr>
          <a:xfrm>
            <a:off x="2545907" y="6411059"/>
            <a:ext cx="18713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F2995"/>
                </a:solidFill>
              </a:rPr>
              <a:t>Original surfaces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0CF2E9-003B-CB26-CD4E-94B98599B568}"/>
              </a:ext>
            </a:extLst>
          </p:cNvPr>
          <p:cNvSpPr txBox="1"/>
          <p:nvPr/>
        </p:nvSpPr>
        <p:spPr>
          <a:xfrm>
            <a:off x="4682104" y="6475988"/>
            <a:ext cx="2301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F2995"/>
                </a:solidFill>
              </a:rPr>
              <a:t>Meshed w/o composites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E2B7A6-9994-4826-0230-61BB71C9C99D}"/>
              </a:ext>
            </a:extLst>
          </p:cNvPr>
          <p:cNvSpPr txBox="1"/>
          <p:nvPr/>
        </p:nvSpPr>
        <p:spPr>
          <a:xfrm>
            <a:off x="7131847" y="6468531"/>
            <a:ext cx="2514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F2995"/>
                </a:solidFill>
              </a:rPr>
              <a:t>Meshed with composites</a:t>
            </a:r>
          </a:p>
        </p:txBody>
      </p:sp>
    </p:spTree>
    <p:extLst>
      <p:ext uri="{BB962C8B-B14F-4D97-AF65-F5344CB8AC3E}">
        <p14:creationId xmlns:p14="http://schemas.microsoft.com/office/powerpoint/2010/main" val="246930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4" y="880534"/>
            <a:ext cx="1192047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Simplify Geometry</a:t>
            </a:r>
          </a:p>
          <a:p>
            <a:r>
              <a:rPr lang="en-US" sz="2000" dirty="0">
                <a:solidFill>
                  <a:srgbClr val="0F2995"/>
                </a:solidFill>
              </a:rPr>
              <a:t>Use the ‘simplify’ command to </a:t>
            </a:r>
            <a:r>
              <a:rPr lang="en-US" sz="2000" i="1" dirty="0">
                <a:solidFill>
                  <a:srgbClr val="0F2995"/>
                </a:solidFill>
              </a:rPr>
              <a:t>automatically </a:t>
            </a:r>
            <a:r>
              <a:rPr lang="en-US" sz="2000" dirty="0">
                <a:solidFill>
                  <a:srgbClr val="0F2995"/>
                </a:solidFill>
              </a:rPr>
              <a:t>composite neighboring surfaces, eliminating many curves</a:t>
            </a:r>
          </a:p>
          <a:p>
            <a:endParaRPr lang="en-US" sz="2400" u="sng" dirty="0">
              <a:solidFill>
                <a:srgbClr val="0F2995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2BFDE2-F467-F6C3-F652-3AD5A8DF59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3478" y="3941433"/>
            <a:ext cx="3643687" cy="29783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C32EDB8-A2D1-C4E5-CD51-67FC98D6C3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1260" y="3906402"/>
            <a:ext cx="3690740" cy="29444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51B1AC-19D3-8C1B-1250-AC5C424A05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530" y="2219005"/>
            <a:ext cx="2378591" cy="1785304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39E1F557-7BA5-C6DE-3FEC-C595EB12788E}"/>
              </a:ext>
            </a:extLst>
          </p:cNvPr>
          <p:cNvSpPr/>
          <p:nvPr/>
        </p:nvSpPr>
        <p:spPr>
          <a:xfrm>
            <a:off x="7726947" y="5109134"/>
            <a:ext cx="990439" cy="628544"/>
          </a:xfrm>
          <a:prstGeom prst="rightArrow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345707-B6FF-E724-E2A7-80D2245C1F08}"/>
              </a:ext>
            </a:extLst>
          </p:cNvPr>
          <p:cNvSpPr txBox="1"/>
          <p:nvPr/>
        </p:nvSpPr>
        <p:spPr>
          <a:xfrm>
            <a:off x="1036750" y="1765263"/>
            <a:ext cx="740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</a:rPr>
              <a:t>GUI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75CC6D-5DC5-E8CA-3EBC-7418EB8AB7BE}"/>
              </a:ext>
            </a:extLst>
          </p:cNvPr>
          <p:cNvSpPr txBox="1"/>
          <p:nvPr/>
        </p:nvSpPr>
        <p:spPr>
          <a:xfrm>
            <a:off x="3467091" y="1817775"/>
            <a:ext cx="86165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</a:rPr>
              <a:t>Command</a:t>
            </a:r>
          </a:p>
          <a:p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Simplify {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Volume|Surface|Curve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} &lt;Range&gt; [Angle &lt;Value&gt;]</a:t>
            </a:r>
          </a:p>
          <a:p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[Respect {Surface &lt;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id_range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&gt; | Curve &lt;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id_range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&gt; | 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	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Vertex &lt;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id_range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&gt; | Imprint}]	[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local_normals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] [Preview</a:t>
            </a:r>
            <a:r>
              <a:rPr lang="en-US" sz="1600" dirty="0">
                <a:solidFill>
                  <a:srgbClr val="0F2995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]</a:t>
            </a:r>
          </a:p>
          <a:p>
            <a:endParaRPr lang="en-US" dirty="0">
              <a:solidFill>
                <a:srgbClr val="0F2995"/>
              </a:solidFill>
            </a:endParaRPr>
          </a:p>
          <a:p>
            <a:r>
              <a:rPr lang="en-US" sz="2400" dirty="0">
                <a:solidFill>
                  <a:srgbClr val="0F2995"/>
                </a:solidFill>
              </a:rPr>
              <a:t>Example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simplify volume 1 </a:t>
            </a:r>
          </a:p>
        </p:txBody>
      </p:sp>
    </p:spTree>
    <p:extLst>
      <p:ext uri="{BB962C8B-B14F-4D97-AF65-F5344CB8AC3E}">
        <p14:creationId xmlns:p14="http://schemas.microsoft.com/office/powerpoint/2010/main" val="12568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4" y="880534"/>
            <a:ext cx="1192047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Simplify Geometry</a:t>
            </a:r>
          </a:p>
          <a:p>
            <a:r>
              <a:rPr lang="en-US" sz="2000" dirty="0">
                <a:solidFill>
                  <a:srgbClr val="0F2995"/>
                </a:solidFill>
              </a:rPr>
              <a:t>Use the ‘</a:t>
            </a:r>
            <a:r>
              <a:rPr lang="en-US" sz="2000" dirty="0" err="1">
                <a:solidFill>
                  <a:srgbClr val="0F2995"/>
                </a:solidFill>
              </a:rPr>
              <a:t>local_normals</a:t>
            </a:r>
            <a:r>
              <a:rPr lang="en-US" sz="2000" dirty="0">
                <a:solidFill>
                  <a:srgbClr val="0F2995"/>
                </a:solidFill>
              </a:rPr>
              <a:t>’ option to combine adjacent surfaces that have nearly identical normal at shared curves</a:t>
            </a:r>
          </a:p>
          <a:p>
            <a:endParaRPr lang="en-US" sz="2400" u="sng" dirty="0">
              <a:solidFill>
                <a:srgbClr val="0F2995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75CC6D-5DC5-E8CA-3EBC-7418EB8AB7BE}"/>
              </a:ext>
            </a:extLst>
          </p:cNvPr>
          <p:cNvSpPr txBox="1"/>
          <p:nvPr/>
        </p:nvSpPr>
        <p:spPr>
          <a:xfrm>
            <a:off x="655468" y="1656048"/>
            <a:ext cx="993927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</a:rPr>
              <a:t>Command</a:t>
            </a:r>
          </a:p>
          <a:p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Simplify {</a:t>
            </a:r>
            <a:r>
              <a:rPr lang="en-US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Volume|Surface|Curve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} &lt;Range&gt; [Angle &lt;Value&gt;]</a:t>
            </a:r>
          </a:p>
          <a:p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[Respect {Surface &lt;</a:t>
            </a:r>
            <a:r>
              <a:rPr lang="en-US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id_range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&gt; | Curve &lt;</a:t>
            </a:r>
            <a:r>
              <a:rPr lang="en-US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id_range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&gt; | 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    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Vertex &lt;</a:t>
            </a:r>
            <a:r>
              <a:rPr lang="en-US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id_range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&gt; | Imprint}] </a:t>
            </a:r>
            <a:r>
              <a:rPr lang="en-US" dirty="0">
                <a:solidFill>
                  <a:srgbClr val="FF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[</a:t>
            </a:r>
            <a:r>
              <a:rPr lang="en-US" dirty="0" err="1">
                <a:solidFill>
                  <a:srgbClr val="FF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local_normals</a:t>
            </a:r>
            <a:r>
              <a:rPr lang="en-US" dirty="0">
                <a:solidFill>
                  <a:srgbClr val="FF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]</a:t>
            </a:r>
            <a:r>
              <a:rPr lang="en-US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[Preview]</a:t>
            </a:r>
          </a:p>
          <a:p>
            <a:endParaRPr lang="en-US" dirty="0">
              <a:solidFill>
                <a:srgbClr val="0F2995"/>
              </a:solidFill>
            </a:endParaRPr>
          </a:p>
          <a:p>
            <a:r>
              <a:rPr lang="en-US" sz="2400" dirty="0">
                <a:solidFill>
                  <a:srgbClr val="0F2995"/>
                </a:solidFill>
              </a:rPr>
              <a:t>Example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simplify volume 1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local_normals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  <a:cs typeface="Cascadia Mono" panose="020B0609020000020004" pitchFamily="49" charset="0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E11B0FED-2F5F-6C2B-A553-CE663096F94C}"/>
              </a:ext>
            </a:extLst>
          </p:cNvPr>
          <p:cNvSpPr/>
          <p:nvPr/>
        </p:nvSpPr>
        <p:spPr>
          <a:xfrm>
            <a:off x="5429596" y="5076882"/>
            <a:ext cx="990439" cy="628544"/>
          </a:xfrm>
          <a:prstGeom prst="rightArrow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BB63D1-867D-0DCF-96F9-187715EDD0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928" y="3928758"/>
            <a:ext cx="3818419" cy="27930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3BFDD4-7230-42E4-F6DE-E01D93E76B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8427" y="3994640"/>
            <a:ext cx="3818419" cy="2793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95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4" y="880534"/>
            <a:ext cx="1209052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Composite Geometry</a:t>
            </a:r>
          </a:p>
          <a:p>
            <a:r>
              <a:rPr lang="en-US" sz="2000" dirty="0">
                <a:solidFill>
                  <a:srgbClr val="0F2995"/>
                </a:solidFill>
              </a:rPr>
              <a:t>To combine surfaces in a more </a:t>
            </a:r>
            <a:r>
              <a:rPr lang="en-US" sz="2000" i="1" dirty="0">
                <a:solidFill>
                  <a:srgbClr val="0F2995"/>
                </a:solidFill>
              </a:rPr>
              <a:t>manual</a:t>
            </a:r>
            <a:r>
              <a:rPr lang="en-US" sz="2000" dirty="0">
                <a:solidFill>
                  <a:srgbClr val="0F2995"/>
                </a:solidFill>
              </a:rPr>
              <a:t> approach, use compositing (which simplify does automatically underneath)</a:t>
            </a:r>
          </a:p>
          <a:p>
            <a:endParaRPr lang="en-US" sz="2400" u="sng" dirty="0">
              <a:solidFill>
                <a:srgbClr val="0F2995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EC50DD-8787-5B22-A33C-DC4703EE97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24" y="3576616"/>
            <a:ext cx="4374444" cy="30838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C13DEC-E462-C2A7-A72A-83F1C46C8F94}"/>
              </a:ext>
            </a:extLst>
          </p:cNvPr>
          <p:cNvSpPr txBox="1"/>
          <p:nvPr/>
        </p:nvSpPr>
        <p:spPr>
          <a:xfrm>
            <a:off x="598436" y="2958218"/>
            <a:ext cx="3702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In the GUI, select the surfaces, then right-click and select composite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4213979-30D8-2AD0-DD19-90F7F13FF6B6}"/>
              </a:ext>
            </a:extLst>
          </p:cNvPr>
          <p:cNvSpPr/>
          <p:nvPr/>
        </p:nvSpPr>
        <p:spPr>
          <a:xfrm>
            <a:off x="4594578" y="4876295"/>
            <a:ext cx="1072444" cy="646331"/>
          </a:xfrm>
          <a:prstGeom prst="rightArrow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75DDEE6-A78D-DE05-AE71-78A87AF876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7332" y="3576616"/>
            <a:ext cx="2996636" cy="30181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30CBD27-BA9D-4A7A-E420-BB37CF525E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7969" y="4109737"/>
            <a:ext cx="2081987" cy="19518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7CCD0F5-198A-811C-7A0D-276D2ABFC06E}"/>
              </a:ext>
            </a:extLst>
          </p:cNvPr>
          <p:cNvSpPr txBox="1"/>
          <p:nvPr/>
        </p:nvSpPr>
        <p:spPr>
          <a:xfrm>
            <a:off x="9697969" y="3351414"/>
            <a:ext cx="2465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Or use the composite command panel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D59D07-5EE1-90DB-0B9B-9BC7EF8DC9E3}"/>
              </a:ext>
            </a:extLst>
          </p:cNvPr>
          <p:cNvSpPr txBox="1"/>
          <p:nvPr/>
        </p:nvSpPr>
        <p:spPr>
          <a:xfrm>
            <a:off x="4430889" y="1757889"/>
            <a:ext cx="84353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  <a:effectLst/>
              </a:rPr>
              <a:t>Command</a:t>
            </a:r>
          </a:p>
          <a:p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Composite Create Surface &lt;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id_range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&gt; [angle &lt;degrees&gt;] [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nocurves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] </a:t>
            </a:r>
          </a:p>
          <a:p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[keep [angle &lt;degrees&gt;] [vertex &lt;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id_list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&gt;]]</a:t>
            </a:r>
          </a:p>
          <a:p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r>
              <a:rPr lang="en-US" dirty="0">
                <a:solidFill>
                  <a:srgbClr val="0F2995"/>
                </a:solidFill>
              </a:rPr>
              <a:t>Example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composite create surface 6 2 12 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  <a:cs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42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E7CF8BE-8E4A-1CC5-8997-44A6938FD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5051" y="1114805"/>
            <a:ext cx="6288728" cy="36942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4" y="880534"/>
            <a:ext cx="1209052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Exercise 1: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Use the defeaturing techniques on the ‘</a:t>
            </a:r>
            <a:r>
              <a:rPr lang="en-US" sz="2000" dirty="0" err="1">
                <a:solidFill>
                  <a:srgbClr val="0F2995"/>
                </a:solidFill>
              </a:rPr>
              <a:t>pump.cub</a:t>
            </a:r>
            <a:r>
              <a:rPr lang="en-US" sz="2000" dirty="0">
                <a:solidFill>
                  <a:srgbClr val="0F2995"/>
                </a:solidFill>
              </a:rPr>
              <a:t>’ model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Set ‘</a:t>
            </a:r>
            <a:r>
              <a:rPr lang="en-US" sz="2000" dirty="0" err="1">
                <a:solidFill>
                  <a:srgbClr val="0F2995"/>
                </a:solidFill>
              </a:rPr>
              <a:t>trimesh</a:t>
            </a:r>
            <a:r>
              <a:rPr lang="en-US" sz="2000" dirty="0">
                <a:solidFill>
                  <a:srgbClr val="0F2995"/>
                </a:solidFill>
              </a:rPr>
              <a:t> geometry sizing off’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0F2995"/>
                </a:solidFill>
              </a:rPr>
              <a:t>Tetmesh</a:t>
            </a:r>
            <a:r>
              <a:rPr lang="en-US" sz="2000" dirty="0">
                <a:solidFill>
                  <a:srgbClr val="0F2995"/>
                </a:solidFill>
              </a:rPr>
              <a:t> with a size of 0.1.  </a:t>
            </a:r>
          </a:p>
          <a:p>
            <a:r>
              <a:rPr lang="en-US" dirty="0">
                <a:solidFill>
                  <a:srgbClr val="0F2995"/>
                </a:solidFill>
              </a:rPr>
              <a:t>Defeaturing steps</a:t>
            </a:r>
          </a:p>
          <a:p>
            <a:pPr marL="457200" indent="-457200">
              <a:buAutoNum type="arabicPeriod"/>
            </a:pPr>
            <a:r>
              <a:rPr lang="en-US" dirty="0">
                <a:solidFill>
                  <a:srgbClr val="0F2995"/>
                </a:solidFill>
              </a:rPr>
              <a:t>Delete irrelevant volumes</a:t>
            </a:r>
          </a:p>
          <a:p>
            <a:pPr marL="457200" indent="-457200">
              <a:buAutoNum type="arabicPeriod"/>
            </a:pPr>
            <a:r>
              <a:rPr lang="en-US" dirty="0">
                <a:solidFill>
                  <a:srgbClr val="0F2995"/>
                </a:solidFill>
              </a:rPr>
              <a:t>Regularize to remove extraneous geometry</a:t>
            </a:r>
          </a:p>
          <a:p>
            <a:pPr marL="457200" indent="-457200">
              <a:buAutoNum type="arabicPeriod"/>
            </a:pPr>
            <a:r>
              <a:rPr lang="en-US" dirty="0">
                <a:solidFill>
                  <a:srgbClr val="0F2995"/>
                </a:solidFill>
              </a:rPr>
              <a:t>Remove small surfaces/holes/cavities/lettering</a:t>
            </a:r>
          </a:p>
          <a:p>
            <a:pPr marL="457200" indent="-457200">
              <a:buAutoNum type="arabicPeriod"/>
            </a:pPr>
            <a:r>
              <a:rPr lang="en-US" dirty="0">
                <a:solidFill>
                  <a:srgbClr val="0F2995"/>
                </a:solidFill>
              </a:rPr>
              <a:t>Find and simplify conical surfaces at bolt hole bottoms</a:t>
            </a:r>
          </a:p>
          <a:p>
            <a:pPr marL="457200" indent="-457200">
              <a:buAutoNum type="arabicPeriod"/>
            </a:pPr>
            <a:r>
              <a:rPr lang="en-US" dirty="0">
                <a:solidFill>
                  <a:srgbClr val="0F2995"/>
                </a:solidFill>
              </a:rPr>
              <a:t>Use blunt tangency to remove sharp angles </a:t>
            </a:r>
          </a:p>
          <a:p>
            <a:pPr marL="457200" indent="-457200">
              <a:buAutoNum type="arabicPeriod"/>
            </a:pPr>
            <a:r>
              <a:rPr lang="en-US" dirty="0">
                <a:solidFill>
                  <a:srgbClr val="0F2995"/>
                </a:solidFill>
              </a:rPr>
              <a:t>Use the simplify command to combine surfaces (compositing)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7991C3-A7D3-A525-ECA4-1F4D9AE6110C}"/>
              </a:ext>
            </a:extLst>
          </p:cNvPr>
          <p:cNvSpPr txBox="1"/>
          <p:nvPr/>
        </p:nvSpPr>
        <p:spPr>
          <a:xfrm>
            <a:off x="161121" y="4431143"/>
            <a:ext cx="53422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Hint:  Use the Geometry Power Tool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995"/>
                </a:solidFill>
              </a:rPr>
              <a:t>find small features to remove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995"/>
                </a:solidFill>
              </a:rPr>
              <a:t>find/simplify conical surfaces at bolt hole volumes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995"/>
                </a:solidFill>
              </a:rPr>
              <a:t>sharp angles to use blunt tangency 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0F2995"/>
              </a:solidFill>
            </a:endParaRPr>
          </a:p>
          <a:p>
            <a:r>
              <a:rPr lang="en-US" dirty="0">
                <a:solidFill>
                  <a:srgbClr val="0F2995"/>
                </a:solidFill>
              </a:rPr>
              <a:t>Don’t defeature the larger fillets and rounds on underside.  Use compositing on them to create large surfaces in the two cavities on the underside.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30097A-D405-4783-8758-877695694E8B}"/>
              </a:ext>
            </a:extLst>
          </p:cNvPr>
          <p:cNvSpPr txBox="1"/>
          <p:nvPr/>
        </p:nvSpPr>
        <p:spPr>
          <a:xfrm>
            <a:off x="8461022" y="4595034"/>
            <a:ext cx="1411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0F2995"/>
                </a:solidFill>
              </a:rPr>
              <a:t>pump.cub</a:t>
            </a:r>
            <a:endParaRPr lang="en-US" dirty="0">
              <a:solidFill>
                <a:srgbClr val="0F29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78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4278EFA-03FE-F99C-1AFE-D650BA039D2E}"/>
              </a:ext>
            </a:extLst>
          </p:cNvPr>
          <p:cNvSpPr txBox="1"/>
          <p:nvPr/>
        </p:nvSpPr>
        <p:spPr>
          <a:xfrm>
            <a:off x="2468880" y="1947672"/>
            <a:ext cx="7397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0F2995"/>
                </a:solidFill>
              </a:rPr>
              <a:t>Part I: Geometry Preparation</a:t>
            </a:r>
          </a:p>
        </p:txBody>
      </p:sp>
    </p:spTree>
    <p:extLst>
      <p:ext uri="{BB962C8B-B14F-4D97-AF65-F5344CB8AC3E}">
        <p14:creationId xmlns:p14="http://schemas.microsoft.com/office/powerpoint/2010/main" val="276892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4278EFA-03FE-F99C-1AFE-D650BA039D2E}"/>
              </a:ext>
            </a:extLst>
          </p:cNvPr>
          <p:cNvSpPr txBox="1"/>
          <p:nvPr/>
        </p:nvSpPr>
        <p:spPr>
          <a:xfrm>
            <a:off x="2863237" y="1845970"/>
            <a:ext cx="8288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0F2995"/>
                </a:solidFill>
              </a:rPr>
              <a:t>Part II: Meshing</a:t>
            </a:r>
          </a:p>
        </p:txBody>
      </p:sp>
    </p:spTree>
    <p:extLst>
      <p:ext uri="{BB962C8B-B14F-4D97-AF65-F5344CB8AC3E}">
        <p14:creationId xmlns:p14="http://schemas.microsoft.com/office/powerpoint/2010/main" val="3346965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4278EFA-03FE-F99C-1AFE-D650BA039D2E}"/>
              </a:ext>
            </a:extLst>
          </p:cNvPr>
          <p:cNvSpPr txBox="1"/>
          <p:nvPr/>
        </p:nvSpPr>
        <p:spPr>
          <a:xfrm>
            <a:off x="73255" y="880534"/>
            <a:ext cx="89070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Geometry Preparation 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Set mesh size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Important triangle and </a:t>
            </a:r>
            <a:r>
              <a:rPr lang="en-US" sz="2400" dirty="0" err="1">
                <a:solidFill>
                  <a:srgbClr val="0F2995"/>
                </a:solidFill>
              </a:rPr>
              <a:t>tet</a:t>
            </a:r>
            <a:r>
              <a:rPr lang="en-US" sz="2400" dirty="0">
                <a:solidFill>
                  <a:srgbClr val="0F2995"/>
                </a:solidFill>
              </a:rPr>
              <a:t> meshing settings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Set up element blocks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Determine element quality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Improve element quality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Anisotropic </a:t>
            </a:r>
            <a:r>
              <a:rPr lang="en-US" sz="2400" dirty="0" err="1">
                <a:solidFill>
                  <a:srgbClr val="0F2995"/>
                </a:solidFill>
              </a:rPr>
              <a:t>tetmeshing</a:t>
            </a:r>
            <a:endParaRPr lang="en-US" sz="2400" dirty="0">
              <a:solidFill>
                <a:srgbClr val="0F2995"/>
              </a:solidFill>
            </a:endParaRP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Setting mesh parameters in script file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Export the mesh</a:t>
            </a:r>
          </a:p>
          <a:p>
            <a:pPr marL="457200" indent="-457200">
              <a:buAutoNum type="arabicPeriod"/>
            </a:pPr>
            <a:endParaRPr lang="en-US" sz="2400" dirty="0">
              <a:solidFill>
                <a:srgbClr val="0F2995"/>
              </a:solidFill>
            </a:endParaRPr>
          </a:p>
          <a:p>
            <a:pPr marL="457200" indent="-457200">
              <a:buAutoNum type="arabicPeriod"/>
            </a:pPr>
            <a:endParaRPr lang="en-US" sz="2400" dirty="0">
              <a:solidFill>
                <a:srgbClr val="0F2995"/>
              </a:solidFill>
            </a:endParaRPr>
          </a:p>
          <a:p>
            <a:pPr marL="457200" indent="-457200">
              <a:buAutoNum type="arabicPeriod"/>
            </a:pPr>
            <a:endParaRPr lang="en-US" sz="2400" dirty="0">
              <a:solidFill>
                <a:srgbClr val="0F2995"/>
              </a:solidFill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6AEB07B-9D1B-E879-3E97-E61532096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tetmesher add mid_edge_nodes on</a:t>
            </a:r>
            <a:r>
              <a:rPr kumimoji="0" lang="en-US" altLang="en-US" sz="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75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117340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Set Mesh Size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For triangle/</a:t>
            </a:r>
            <a:r>
              <a:rPr lang="en-US" sz="2400" dirty="0" err="1">
                <a:solidFill>
                  <a:srgbClr val="0F2995"/>
                </a:solidFill>
              </a:rPr>
              <a:t>tet</a:t>
            </a:r>
            <a:r>
              <a:rPr lang="en-US" sz="2400" dirty="0">
                <a:solidFill>
                  <a:srgbClr val="0F2995"/>
                </a:solidFill>
              </a:rPr>
              <a:t> meshing, the mesh size can be can be set on volumes, surface, curves, and vertices.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362DF5-7AB5-FE8A-5E78-90923800E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987" y="3243395"/>
            <a:ext cx="2901119" cy="21064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BF64BC9-3CC2-1008-F8F6-9F7BC07A7E4C}"/>
              </a:ext>
            </a:extLst>
          </p:cNvPr>
          <p:cNvSpPr txBox="1"/>
          <p:nvPr/>
        </p:nvSpPr>
        <p:spPr>
          <a:xfrm>
            <a:off x="178625" y="2747452"/>
            <a:ext cx="3653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GUI for setting size on volumes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568723-EC64-AE47-11B2-5551BFF70C81}"/>
              </a:ext>
            </a:extLst>
          </p:cNvPr>
          <p:cNvSpPr txBox="1"/>
          <p:nvPr/>
        </p:nvSpPr>
        <p:spPr>
          <a:xfrm>
            <a:off x="4398965" y="2984389"/>
            <a:ext cx="7730946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  <a:effectLst/>
              </a:rPr>
              <a:t>Commands</a:t>
            </a:r>
            <a:endParaRPr lang="en-US" dirty="0">
              <a:effectLst/>
            </a:endParaRPr>
          </a:p>
          <a:p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{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Volume|Surface|Curve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|Vertex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}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&lt;range&gt; [Interval] Size &lt;size&gt;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endParaRPr lang="en-US" dirty="0"/>
          </a:p>
          <a:p>
            <a:r>
              <a:rPr lang="en-US" dirty="0">
                <a:solidFill>
                  <a:srgbClr val="0F2995"/>
                </a:solidFill>
              </a:rPr>
              <a:t>Example</a:t>
            </a:r>
          </a:p>
          <a:p>
            <a:r>
              <a:rPr lang="en-US" sz="1600" dirty="0">
                <a:latin typeface="Cascadia Mono" panose="020B0609020000020004" pitchFamily="49" charset="0"/>
                <a:cs typeface="Cascadia Mono" panose="020B0609020000020004" pitchFamily="49" charset="0"/>
              </a:rPr>
              <a:t>Volume 1 size 0.23</a:t>
            </a:r>
            <a:endParaRPr lang="en-US" dirty="0"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66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117340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Important triangle and </a:t>
            </a:r>
            <a:r>
              <a:rPr lang="en-US" sz="2400" u="sng" dirty="0" err="1">
                <a:solidFill>
                  <a:srgbClr val="0F2995"/>
                </a:solidFill>
              </a:rPr>
              <a:t>tet</a:t>
            </a:r>
            <a:r>
              <a:rPr lang="en-US" sz="2400" u="sng" dirty="0">
                <a:solidFill>
                  <a:srgbClr val="0F2995"/>
                </a:solidFill>
              </a:rPr>
              <a:t> meshing settings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The following settings help to further control element size: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Geometry sizing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Triangle gradation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Tet growth factor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F2995"/>
                </a:solidFill>
              </a:rPr>
              <a:t>Tetmeshing</a:t>
            </a:r>
            <a:r>
              <a:rPr lang="en-US" sz="2400" dirty="0">
                <a:solidFill>
                  <a:srgbClr val="0F2995"/>
                </a:solidFill>
              </a:rPr>
              <a:t> optimization</a:t>
            </a:r>
          </a:p>
        </p:txBody>
      </p:sp>
    </p:spTree>
    <p:extLst>
      <p:ext uri="{BB962C8B-B14F-4D97-AF65-F5344CB8AC3E}">
        <p14:creationId xmlns:p14="http://schemas.microsoft.com/office/powerpoint/2010/main" val="80594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117340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Geometry Sizing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Geometry sizing adjusts the mesh size so that areas of high curvature receive more elements.  It is the default behavior for triangle meshing.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With geometry sizing, triangle meshing will satisfy the smaller of the two size constraints: A) user-defined size or B) size needed to satisfy the geometry approximation angle (15 degrees by default)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90F3286-6F55-99C7-AA5E-FC26A4D511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8475" y="3644438"/>
            <a:ext cx="6019957" cy="223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43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117340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Geometry Sizing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Geometry sizing adjusts the mesh size so that areas of high curvature receive more elements.  It is the default behavior for triangle meshing.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With geometry sizing, triangle meshing will satisfy the smaller of the two size constraints: A) user-defined size or B) size needed to satisfy the geometry approximation angle (15 degrees by default)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E5F5E2-3FFB-F845-EF47-8987006C4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355" y="3429000"/>
            <a:ext cx="3894668" cy="26086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73830DD-D1BA-F925-ED23-9B577761A7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5689" y="3304822"/>
            <a:ext cx="3894668" cy="260860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E77B805-8F48-05FD-B994-8F16A11DD4B2}"/>
              </a:ext>
            </a:extLst>
          </p:cNvPr>
          <p:cNvSpPr txBox="1"/>
          <p:nvPr/>
        </p:nvSpPr>
        <p:spPr>
          <a:xfrm>
            <a:off x="1114355" y="5927523"/>
            <a:ext cx="53565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geometry sizing on</a:t>
            </a:r>
          </a:p>
          <a:p>
            <a:r>
              <a:rPr lang="en-US" dirty="0">
                <a:solidFill>
                  <a:srgbClr val="0F2995"/>
                </a:solidFill>
              </a:rPr>
              <a:t>Notice small elements result to satisfy geometry approximation angle of 15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A3E2F4B-115A-207E-D0A6-969668589250}"/>
              </a:ext>
            </a:extLst>
          </p:cNvPr>
          <p:cNvSpPr/>
          <p:nvPr/>
        </p:nvSpPr>
        <p:spPr>
          <a:xfrm rot="21021981">
            <a:off x="2539999" y="4786488"/>
            <a:ext cx="2833511" cy="8184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629D8B-8A7D-57D4-D512-822EF33D97FE}"/>
              </a:ext>
            </a:extLst>
          </p:cNvPr>
          <p:cNvSpPr txBox="1"/>
          <p:nvPr/>
        </p:nvSpPr>
        <p:spPr>
          <a:xfrm>
            <a:off x="3843867" y="3172178"/>
            <a:ext cx="5610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Surface size 0.07 for both surfaces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F7FC327-EC61-C291-8FA7-299701DED7C8}"/>
              </a:ext>
            </a:extLst>
          </p:cNvPr>
          <p:cNvSpPr txBox="1"/>
          <p:nvPr/>
        </p:nvSpPr>
        <p:spPr>
          <a:xfrm>
            <a:off x="6386163" y="5833154"/>
            <a:ext cx="5557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geometry sizing off</a:t>
            </a:r>
          </a:p>
          <a:p>
            <a:r>
              <a:rPr lang="en-US" dirty="0">
                <a:solidFill>
                  <a:srgbClr val="0F2995"/>
                </a:solidFill>
              </a:rPr>
              <a:t>Elements respect respected regardless of high curvature </a:t>
            </a:r>
          </a:p>
        </p:txBody>
      </p:sp>
    </p:spTree>
    <p:extLst>
      <p:ext uri="{BB962C8B-B14F-4D97-AF65-F5344CB8AC3E}">
        <p14:creationId xmlns:p14="http://schemas.microsoft.com/office/powerpoint/2010/main" val="422624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515E5A8-5C57-7E84-47B9-A0E38C3E41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24" y="1857023"/>
            <a:ext cx="2037531" cy="50154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F3BFCB-5BEE-A2FE-C902-58789FFFFE86}"/>
              </a:ext>
            </a:extLst>
          </p:cNvPr>
          <p:cNvSpPr txBox="1"/>
          <p:nvPr/>
        </p:nvSpPr>
        <p:spPr>
          <a:xfrm>
            <a:off x="73255" y="880534"/>
            <a:ext cx="117340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Geometry Sizing</a:t>
            </a:r>
          </a:p>
          <a:p>
            <a:endParaRPr lang="en-US" sz="2400" dirty="0">
              <a:solidFill>
                <a:srgbClr val="0F2995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4E3CEF-8CEC-3F5B-CF98-DD9A0BFE5A0F}"/>
              </a:ext>
            </a:extLst>
          </p:cNvPr>
          <p:cNvSpPr/>
          <p:nvPr/>
        </p:nvSpPr>
        <p:spPr>
          <a:xfrm>
            <a:off x="248987" y="3793067"/>
            <a:ext cx="1451504" cy="1868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D862C74-58F7-1F77-8C49-6FB48623D891}"/>
              </a:ext>
            </a:extLst>
          </p:cNvPr>
          <p:cNvSpPr/>
          <p:nvPr/>
        </p:nvSpPr>
        <p:spPr>
          <a:xfrm>
            <a:off x="226887" y="3242157"/>
            <a:ext cx="1451504" cy="1868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C315E35-3026-A280-6072-50CDBF65FA7C}"/>
              </a:ext>
            </a:extLst>
          </p:cNvPr>
          <p:cNvCxnSpPr>
            <a:cxnSpLocks/>
          </p:cNvCxnSpPr>
          <p:nvPr/>
        </p:nvCxnSpPr>
        <p:spPr>
          <a:xfrm flipV="1">
            <a:off x="1643529" y="3747911"/>
            <a:ext cx="744071" cy="1385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26B40FB-D4D7-9550-DE5F-FA2726DE448C}"/>
              </a:ext>
            </a:extLst>
          </p:cNvPr>
          <p:cNvCxnSpPr>
            <a:cxnSpLocks/>
          </p:cNvCxnSpPr>
          <p:nvPr/>
        </p:nvCxnSpPr>
        <p:spPr>
          <a:xfrm flipV="1">
            <a:off x="1643528" y="3143274"/>
            <a:ext cx="890828" cy="1868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B009C64-FFCC-598B-E79F-DACC53A37ECB}"/>
              </a:ext>
            </a:extLst>
          </p:cNvPr>
          <p:cNvSpPr txBox="1"/>
          <p:nvPr/>
        </p:nvSpPr>
        <p:spPr>
          <a:xfrm>
            <a:off x="2353735" y="3529485"/>
            <a:ext cx="2291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on/off toggle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4DB003-4972-290C-8A68-C1C4CD839FDB}"/>
              </a:ext>
            </a:extLst>
          </p:cNvPr>
          <p:cNvSpPr txBox="1"/>
          <p:nvPr/>
        </p:nvSpPr>
        <p:spPr>
          <a:xfrm>
            <a:off x="2534356" y="2939141"/>
            <a:ext cx="2291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angle control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016140-99BB-9369-3AF4-376CF69139A0}"/>
              </a:ext>
            </a:extLst>
          </p:cNvPr>
          <p:cNvSpPr txBox="1"/>
          <p:nvPr/>
        </p:nvSpPr>
        <p:spPr>
          <a:xfrm>
            <a:off x="754528" y="1431899"/>
            <a:ext cx="740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</a:rPr>
              <a:t>GUI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817C970-4934-59BD-1D75-E2F639FFD072}"/>
              </a:ext>
            </a:extLst>
          </p:cNvPr>
          <p:cNvSpPr txBox="1"/>
          <p:nvPr/>
        </p:nvSpPr>
        <p:spPr>
          <a:xfrm>
            <a:off x="4889699" y="1548475"/>
            <a:ext cx="705331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  <a:effectLst/>
                <a:cs typeface="Cascadia Mono" panose="020B0609020000020004" pitchFamily="49" charset="0"/>
              </a:rPr>
              <a:t>Commands</a:t>
            </a:r>
          </a:p>
          <a:p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[surface &lt;ids&gt;] [group &lt;ids&gt;] scheme 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trimesh</a:t>
            </a:r>
            <a:endParaRPr lang="en-US" sz="1600" dirty="0">
              <a:solidFill>
                <a:srgbClr val="000000"/>
              </a:solidFill>
              <a:effectLst/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[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meshgems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] </a:t>
            </a:r>
            <a:r>
              <a:rPr lang="en-US" sz="1600" dirty="0">
                <a:solidFill>
                  <a:srgbClr val="FF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[geometry approximation angle &lt;value=15&gt;] 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[minimum size &lt;value&gt;]</a:t>
            </a:r>
          </a:p>
          <a:p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[set] 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Trimesher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Geometry Sizing {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ON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|off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}</a:t>
            </a:r>
          </a:p>
          <a:p>
            <a:endParaRPr lang="en-US" sz="1600" dirty="0">
              <a:solidFill>
                <a:srgbClr val="0F2995"/>
              </a:solidFill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r>
              <a:rPr lang="en-US" sz="2400" dirty="0">
                <a:solidFill>
                  <a:srgbClr val="0F2995"/>
                </a:solidFill>
                <a:cs typeface="Cascadia Mono" panose="020B0609020000020004" pitchFamily="49" charset="0"/>
              </a:rPr>
              <a:t>Example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surface 1 scheme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trimesh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 geometry approximation angle 17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set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trimesher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 geometry sizing on</a:t>
            </a:r>
          </a:p>
        </p:txBody>
      </p:sp>
    </p:spTree>
    <p:extLst>
      <p:ext uri="{BB962C8B-B14F-4D97-AF65-F5344CB8AC3E}">
        <p14:creationId xmlns:p14="http://schemas.microsoft.com/office/powerpoint/2010/main" val="288856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117340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 err="1">
                <a:solidFill>
                  <a:srgbClr val="0F2995"/>
                </a:solidFill>
              </a:rPr>
              <a:t>Trimesh</a:t>
            </a:r>
            <a:r>
              <a:rPr lang="en-US" sz="2400" u="sng" dirty="0">
                <a:solidFill>
                  <a:srgbClr val="0F2995"/>
                </a:solidFill>
              </a:rPr>
              <a:t> Gradation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Triangle </a:t>
            </a:r>
            <a:r>
              <a:rPr lang="en-US" sz="2400" dirty="0">
                <a:solidFill>
                  <a:srgbClr val="0F2995"/>
                </a:solidFill>
                <a:effectLst/>
              </a:rPr>
              <a:t>gradation</a:t>
            </a:r>
            <a:r>
              <a:rPr lang="en-US" sz="2400" dirty="0">
                <a:solidFill>
                  <a:srgbClr val="0F2995"/>
                </a:solidFill>
              </a:rPr>
              <a:t> controls the rate of growth from small large.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Triangle sizes increase from the small features or mesh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The larger the gradation, the faster the transition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19F5CA-F5B7-B699-78BC-06A551CDA4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9200" y="3598418"/>
            <a:ext cx="5731478" cy="28793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4EE680B-213F-DE8B-FB39-63A150AB08A5}"/>
              </a:ext>
            </a:extLst>
          </p:cNvPr>
          <p:cNvSpPr txBox="1"/>
          <p:nvPr/>
        </p:nvSpPr>
        <p:spPr>
          <a:xfrm>
            <a:off x="9711141" y="6402805"/>
            <a:ext cx="1874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Gradation 1.1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5AEB9C-B66D-C518-4C84-D56DCF67D16C}"/>
              </a:ext>
            </a:extLst>
          </p:cNvPr>
          <p:cNvSpPr txBox="1"/>
          <p:nvPr/>
        </p:nvSpPr>
        <p:spPr>
          <a:xfrm>
            <a:off x="6747302" y="6387563"/>
            <a:ext cx="1874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Gradation 1.3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2C0C8F1-E8DF-F390-FEF5-A50F347270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897" y="3035884"/>
            <a:ext cx="2826187" cy="37192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EF1F49-160D-EF9C-30C0-E05DE4DDCEC9}"/>
              </a:ext>
            </a:extLst>
          </p:cNvPr>
          <p:cNvSpPr txBox="1"/>
          <p:nvPr/>
        </p:nvSpPr>
        <p:spPr>
          <a:xfrm>
            <a:off x="6111295" y="2641550"/>
            <a:ext cx="610728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</a:rPr>
              <a:t>Command</a:t>
            </a:r>
          </a:p>
          <a:p>
            <a:r>
              <a:rPr lang="en-US" sz="18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[Set] </a:t>
            </a:r>
            <a:r>
              <a:rPr lang="en-US" sz="18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Trimesher</a:t>
            </a:r>
            <a:r>
              <a:rPr lang="en-US" sz="18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Surface </a:t>
            </a:r>
            <a:r>
              <a:rPr lang="en-US" sz="18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Gradation</a:t>
            </a:r>
            <a:r>
              <a:rPr lang="en-US" sz="18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&lt;value&gt;</a:t>
            </a:r>
            <a:endParaRPr lang="en-US" sz="1800" dirty="0">
              <a:solidFill>
                <a:srgbClr val="0F2995"/>
              </a:solidFill>
              <a:effectLst/>
              <a:latin typeface="Cascadia Mono" panose="020B0609020000020004" pitchFamily="49" charset="0"/>
              <a:cs typeface="Cascadia Mono" panose="020B0609020000020004" pitchFamily="49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71276F-16AE-D6A6-1D4E-6C204EBC6A08}"/>
              </a:ext>
            </a:extLst>
          </p:cNvPr>
          <p:cNvSpPr txBox="1"/>
          <p:nvPr/>
        </p:nvSpPr>
        <p:spPr>
          <a:xfrm>
            <a:off x="1890384" y="2641550"/>
            <a:ext cx="751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GUI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06D87F-0DFC-9C3D-8848-72735E37053B}"/>
              </a:ext>
            </a:extLst>
          </p:cNvPr>
          <p:cNvSpPr/>
          <p:nvPr/>
        </p:nvSpPr>
        <p:spPr>
          <a:xfrm>
            <a:off x="952638" y="5790623"/>
            <a:ext cx="2609005" cy="231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61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117340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Tet Growth Factor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Controls how fast the tetrahedra sizes transition from small to large within the volume.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Tet sizes increase from the small features or mesh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The larger the gradation, the faster the transition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EE680B-213F-DE8B-FB39-63A150AB08A5}"/>
              </a:ext>
            </a:extLst>
          </p:cNvPr>
          <p:cNvSpPr txBox="1"/>
          <p:nvPr/>
        </p:nvSpPr>
        <p:spPr>
          <a:xfrm>
            <a:off x="8425218" y="6440692"/>
            <a:ext cx="203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Growth factor 1.75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5AEB9C-B66D-C518-4C84-D56DCF67D16C}"/>
              </a:ext>
            </a:extLst>
          </p:cNvPr>
          <p:cNvSpPr txBox="1"/>
          <p:nvPr/>
        </p:nvSpPr>
        <p:spPr>
          <a:xfrm>
            <a:off x="5200185" y="6425450"/>
            <a:ext cx="1993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Growth factor 1.05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3D59A7A-FB1F-CDCE-5146-2C92D1B9FE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7911" y="3630388"/>
            <a:ext cx="5875989" cy="26773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E90DC35-13EF-E2B1-37AD-D16195939B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059" y="2912857"/>
            <a:ext cx="2243930" cy="393799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DAA3A9-14AF-7404-F299-5D6DC51FA9BC}"/>
              </a:ext>
            </a:extLst>
          </p:cNvPr>
          <p:cNvSpPr txBox="1"/>
          <p:nvPr/>
        </p:nvSpPr>
        <p:spPr>
          <a:xfrm>
            <a:off x="4673476" y="2687362"/>
            <a:ext cx="751852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F2995"/>
                </a:solidFill>
              </a:rPr>
              <a:t>Command</a:t>
            </a:r>
          </a:p>
          <a:p>
            <a:r>
              <a:rPr lang="en-US" sz="16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Volume &lt;</a:t>
            </a:r>
            <a:r>
              <a:rPr lang="en-US" sz="16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id_range</a:t>
            </a:r>
            <a:r>
              <a:rPr lang="en-US" sz="16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&gt; </a:t>
            </a:r>
            <a:r>
              <a:rPr lang="en-US" sz="16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Tetmesh</a:t>
            </a:r>
            <a:r>
              <a:rPr lang="en-US" sz="16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</a:t>
            </a:r>
            <a:r>
              <a:rPr lang="en-US" sz="16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growth_factor</a:t>
            </a:r>
            <a:r>
              <a:rPr lang="en-US" sz="16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&lt;1.0 to 10.0 = 1.05&gt; </a:t>
            </a:r>
            <a:endParaRPr lang="en-US" sz="1600" b="1" dirty="0">
              <a:solidFill>
                <a:srgbClr val="0F2995"/>
              </a:solidFill>
              <a:effectLst/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4086815-6F7F-CF78-A31E-32DB63BF9A70}"/>
              </a:ext>
            </a:extLst>
          </p:cNvPr>
          <p:cNvSpPr/>
          <p:nvPr/>
        </p:nvSpPr>
        <p:spPr>
          <a:xfrm>
            <a:off x="845060" y="4548845"/>
            <a:ext cx="2163430" cy="231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77721E-A95E-BBF4-E8C3-D86013C5F5C8}"/>
              </a:ext>
            </a:extLst>
          </p:cNvPr>
          <p:cNvSpPr txBox="1"/>
          <p:nvPr/>
        </p:nvSpPr>
        <p:spPr>
          <a:xfrm>
            <a:off x="1586089" y="2471072"/>
            <a:ext cx="1365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</a:rPr>
              <a:t>GUI</a:t>
            </a:r>
          </a:p>
        </p:txBody>
      </p:sp>
    </p:spTree>
    <p:extLst>
      <p:ext uri="{BB962C8B-B14F-4D97-AF65-F5344CB8AC3E}">
        <p14:creationId xmlns:p14="http://schemas.microsoft.com/office/powerpoint/2010/main" val="345352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28264A0-D196-D3E1-ED8F-E3028562B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8699" y="1021643"/>
            <a:ext cx="2364935" cy="57663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846114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 err="1">
                <a:solidFill>
                  <a:srgbClr val="0F2995"/>
                </a:solidFill>
              </a:rPr>
              <a:t>Tetmeshing</a:t>
            </a:r>
            <a:r>
              <a:rPr lang="en-US" sz="2400" u="sng" dirty="0">
                <a:solidFill>
                  <a:srgbClr val="0F2995"/>
                </a:solidFill>
              </a:rPr>
              <a:t> optimization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Controls the degree of </a:t>
            </a:r>
            <a:r>
              <a:rPr lang="en-US" sz="2400" dirty="0">
                <a:solidFill>
                  <a:srgbClr val="0F2995"/>
                </a:solidFill>
                <a:effectLst/>
              </a:rPr>
              <a:t>optimization</a:t>
            </a:r>
            <a:r>
              <a:rPr lang="en-US" sz="2400" dirty="0">
                <a:solidFill>
                  <a:srgbClr val="0F2995"/>
                </a:solidFill>
              </a:rPr>
              <a:t> used to automatically improve element quality.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O</a:t>
            </a:r>
            <a:r>
              <a:rPr lang="en-US" sz="2400" dirty="0">
                <a:solidFill>
                  <a:srgbClr val="0F2995"/>
                </a:solidFill>
                <a:effectLst/>
              </a:rPr>
              <a:t>ptimization</a:t>
            </a:r>
            <a:r>
              <a:rPr lang="en-US" sz="2400" dirty="0">
                <a:solidFill>
                  <a:srgbClr val="0F2995"/>
                </a:solidFill>
              </a:rPr>
              <a:t> level is an integer in the range 0 to 6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none (0), light (1), medium (2), standard (3), strong (4), heavy (5), and extreme (6)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Higher values will result in greater computation time, however may result in improved mesh quality.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r>
              <a:rPr lang="en-US" sz="2400" dirty="0">
                <a:solidFill>
                  <a:srgbClr val="0F2995"/>
                </a:solidFill>
              </a:rPr>
              <a:t>Command</a:t>
            </a:r>
          </a:p>
          <a:p>
            <a:r>
              <a:rPr lang="en-US" sz="20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[Set] </a:t>
            </a:r>
            <a:r>
              <a:rPr lang="en-US" sz="20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Tetmesher</a:t>
            </a:r>
            <a:r>
              <a:rPr lang="en-US" sz="20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Optimize Level &lt;level&gt;</a:t>
            </a:r>
            <a:endParaRPr lang="en-US" sz="2000" dirty="0">
              <a:solidFill>
                <a:srgbClr val="0F2995"/>
              </a:solidFill>
              <a:effectLst/>
              <a:latin typeface="Cascadia Mono" panose="020B0609020000020004" pitchFamily="49" charset="0"/>
              <a:cs typeface="Cascadia Mono" panose="020B0609020000020004" pitchFamily="49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00FFBCE-8297-7BD5-9DCE-D8D34ECD018E}"/>
              </a:ext>
            </a:extLst>
          </p:cNvPr>
          <p:cNvSpPr/>
          <p:nvPr/>
        </p:nvSpPr>
        <p:spPr>
          <a:xfrm>
            <a:off x="9820044" y="3731557"/>
            <a:ext cx="2163430" cy="231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9BB4D0-4A6B-92C9-55FE-DC1038FD996C}"/>
              </a:ext>
            </a:extLst>
          </p:cNvPr>
          <p:cNvSpPr txBox="1"/>
          <p:nvPr/>
        </p:nvSpPr>
        <p:spPr>
          <a:xfrm>
            <a:off x="10529225" y="670985"/>
            <a:ext cx="745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GUI</a:t>
            </a:r>
          </a:p>
        </p:txBody>
      </p:sp>
    </p:spTree>
    <p:extLst>
      <p:ext uri="{BB962C8B-B14F-4D97-AF65-F5344CB8AC3E}">
        <p14:creationId xmlns:p14="http://schemas.microsoft.com/office/powerpoint/2010/main" val="54724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4278EFA-03FE-F99C-1AFE-D650BA039D2E}"/>
              </a:ext>
            </a:extLst>
          </p:cNvPr>
          <p:cNvSpPr txBox="1"/>
          <p:nvPr/>
        </p:nvSpPr>
        <p:spPr>
          <a:xfrm>
            <a:off x="73254" y="880534"/>
            <a:ext cx="11717353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Two user Interfaces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Graphical User Interface – Fast, Intuitive.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Commands (Cubit® and python)  -- Easy to play back, archive, logging of all operations.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Most operations in the GUI will output a command to the command window (bottom right).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Use commands to build up playable script files.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If you don’t know the command, use the GUI to create the command.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4D3777-6882-C96D-0FDD-5C54BC4283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203" y="3609114"/>
            <a:ext cx="2873904" cy="21717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62F459-D275-2AC4-0508-C620A191C2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0411" y="3576455"/>
            <a:ext cx="6025400" cy="22370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1AD4025-F58D-EB81-C8CA-5B27544A02D6}"/>
              </a:ext>
            </a:extLst>
          </p:cNvPr>
          <p:cNvSpPr txBox="1"/>
          <p:nvPr/>
        </p:nvSpPr>
        <p:spPr>
          <a:xfrm>
            <a:off x="1298222" y="3018053"/>
            <a:ext cx="2308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</a:rPr>
              <a:t>GUI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E85DAB-9611-F69A-E10F-057AFAECAB13}"/>
              </a:ext>
            </a:extLst>
          </p:cNvPr>
          <p:cNvSpPr txBox="1"/>
          <p:nvPr/>
        </p:nvSpPr>
        <p:spPr>
          <a:xfrm>
            <a:off x="6632222" y="2939620"/>
            <a:ext cx="2308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</a:rPr>
              <a:t>Commands</a:t>
            </a:r>
          </a:p>
        </p:txBody>
      </p:sp>
    </p:spTree>
    <p:extLst>
      <p:ext uri="{BB962C8B-B14F-4D97-AF65-F5344CB8AC3E}">
        <p14:creationId xmlns:p14="http://schemas.microsoft.com/office/powerpoint/2010/main" val="213120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254D2B-15A9-323A-31A9-E6998FE80CD6}"/>
              </a:ext>
            </a:extLst>
          </p:cNvPr>
          <p:cNvSpPr txBox="1"/>
          <p:nvPr/>
        </p:nvSpPr>
        <p:spPr>
          <a:xfrm>
            <a:off x="73255" y="880534"/>
            <a:ext cx="1173404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Adding mid edge node during </a:t>
            </a:r>
            <a:r>
              <a:rPr lang="en-US" sz="2400" u="sng" dirty="0" err="1">
                <a:solidFill>
                  <a:srgbClr val="0F2995"/>
                </a:solidFill>
              </a:rPr>
              <a:t>tetmeshing</a:t>
            </a:r>
            <a:r>
              <a:rPr lang="en-US" sz="2400" u="sng" dirty="0">
                <a:solidFill>
                  <a:srgbClr val="0F2995"/>
                </a:solidFill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Automatically creates quadratic edge nodes while generating the </a:t>
            </a:r>
            <a:r>
              <a:rPr lang="en-US" sz="2400" dirty="0" err="1">
                <a:solidFill>
                  <a:srgbClr val="0F2995"/>
                </a:solidFill>
              </a:rPr>
              <a:t>tets</a:t>
            </a: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Internal, mid edge nodes can be placed optimally by the </a:t>
            </a:r>
            <a:r>
              <a:rPr lang="en-US" sz="2400" dirty="0" err="1">
                <a:solidFill>
                  <a:srgbClr val="0F2995"/>
                </a:solidFill>
              </a:rPr>
              <a:t>Meshgems</a:t>
            </a:r>
            <a:r>
              <a:rPr lang="en-US" sz="2400" dirty="0">
                <a:solidFill>
                  <a:srgbClr val="0F2995"/>
                </a:solidFill>
              </a:rPr>
              <a:t> </a:t>
            </a:r>
            <a:r>
              <a:rPr lang="en-US" sz="2400" dirty="0" err="1">
                <a:solidFill>
                  <a:srgbClr val="0F2995"/>
                </a:solidFill>
              </a:rPr>
              <a:t>tetmesher</a:t>
            </a:r>
            <a:r>
              <a:rPr lang="en-US" sz="2400" dirty="0">
                <a:solidFill>
                  <a:srgbClr val="0F2995"/>
                </a:solidFill>
              </a:rPr>
              <a:t>, improving element quality.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If this capability is not used, interior mid edge nodes are placed at the midpoint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  <a:p>
            <a:r>
              <a:rPr lang="en-US" sz="2400" dirty="0">
                <a:solidFill>
                  <a:srgbClr val="0F2995"/>
                </a:solidFill>
              </a:rPr>
              <a:t>Command</a:t>
            </a:r>
          </a:p>
          <a:p>
            <a:r>
              <a:rPr lang="en-US" sz="20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[Set] </a:t>
            </a:r>
            <a:r>
              <a:rPr lang="en-US" sz="20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Tetmesher</a:t>
            </a:r>
            <a:r>
              <a:rPr lang="en-US" sz="20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Add </a:t>
            </a:r>
            <a:r>
              <a:rPr lang="en-US" sz="20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mid_edge_nodes</a:t>
            </a:r>
            <a:r>
              <a:rPr lang="en-US" sz="20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{</a:t>
            </a:r>
            <a:r>
              <a:rPr lang="en-US" sz="20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on|OFF</a:t>
            </a:r>
            <a:r>
              <a:rPr lang="en-US" sz="20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}</a:t>
            </a:r>
            <a:endParaRPr lang="en-US" sz="2000" dirty="0">
              <a:solidFill>
                <a:srgbClr val="0F2995"/>
              </a:solidFill>
              <a:effectLst/>
              <a:latin typeface="Cascadia Mono" panose="020B0609020000020004" pitchFamily="49" charset="0"/>
              <a:cs typeface="Cascadia Mono" panose="020B0609020000020004" pitchFamily="49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C32AC2-95FE-613D-32B5-18CCF88E761A}"/>
              </a:ext>
            </a:extLst>
          </p:cNvPr>
          <p:cNvSpPr txBox="1"/>
          <p:nvPr/>
        </p:nvSpPr>
        <p:spPr>
          <a:xfrm rot="2127557">
            <a:off x="1715912" y="3225692"/>
            <a:ext cx="8252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This option is currently not available but will soon be.</a:t>
            </a:r>
          </a:p>
        </p:txBody>
      </p:sp>
    </p:spTree>
    <p:extLst>
      <p:ext uri="{BB962C8B-B14F-4D97-AF65-F5344CB8AC3E}">
        <p14:creationId xmlns:p14="http://schemas.microsoft.com/office/powerpoint/2010/main" val="41037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F3BFCB-5BEE-A2FE-C902-58789FFFFE86}"/>
              </a:ext>
            </a:extLst>
          </p:cNvPr>
          <p:cNvSpPr txBox="1"/>
          <p:nvPr/>
        </p:nvSpPr>
        <p:spPr>
          <a:xfrm>
            <a:off x="73255" y="880534"/>
            <a:ext cx="117340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Element Blocks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In </a:t>
            </a:r>
            <a:r>
              <a:rPr lang="en-US" sz="2400" dirty="0" err="1">
                <a:solidFill>
                  <a:srgbClr val="0F2995"/>
                </a:solidFill>
              </a:rPr>
              <a:t>tetmeshing</a:t>
            </a:r>
            <a:r>
              <a:rPr lang="en-US" sz="2400" dirty="0">
                <a:solidFill>
                  <a:srgbClr val="0F2995"/>
                </a:solidFill>
              </a:rPr>
              <a:t>, element blocks are usually created from volumes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016140-99BB-9369-3AF4-376CF69139A0}"/>
              </a:ext>
            </a:extLst>
          </p:cNvPr>
          <p:cNvSpPr txBox="1"/>
          <p:nvPr/>
        </p:nvSpPr>
        <p:spPr>
          <a:xfrm>
            <a:off x="1255798" y="2753356"/>
            <a:ext cx="740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</a:rPr>
              <a:t>GUI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817C970-4934-59BD-1D75-E2F639FFD072}"/>
              </a:ext>
            </a:extLst>
          </p:cNvPr>
          <p:cNvSpPr txBox="1"/>
          <p:nvPr/>
        </p:nvSpPr>
        <p:spPr>
          <a:xfrm>
            <a:off x="3788054" y="3481317"/>
            <a:ext cx="768710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  <a:effectLst/>
                <a:cs typeface="Cascadia Mono" panose="020B0609020000020004" pitchFamily="49" charset="0"/>
              </a:rPr>
              <a:t>Command</a:t>
            </a:r>
          </a:p>
          <a:p>
            <a:r>
              <a:rPr lang="en-US" sz="16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block &lt;id&gt; [</a:t>
            </a:r>
            <a:r>
              <a:rPr lang="en-US" sz="16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ADD|remove</a:t>
            </a:r>
            <a:r>
              <a:rPr lang="en-US" sz="16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] {</a:t>
            </a:r>
            <a:r>
              <a:rPr lang="en-US" sz="16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group|volume|surface|curve|hex|tet|pyramid|face|tri|edge|node</a:t>
            </a:r>
            <a:r>
              <a:rPr lang="en-US" sz="16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} 	&lt;</a:t>
            </a:r>
            <a:r>
              <a:rPr lang="en-US" sz="16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id_range</a:t>
            </a:r>
            <a:r>
              <a:rPr lang="en-US" sz="16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&gt; [name &lt;name&gt;]</a:t>
            </a:r>
          </a:p>
          <a:p>
            <a:br>
              <a:rPr lang="en-US" sz="1600" dirty="0">
                <a:effectLst/>
              </a:rPr>
            </a:br>
            <a:endParaRPr lang="en-US" sz="1600" dirty="0">
              <a:solidFill>
                <a:srgbClr val="0F2995"/>
              </a:solidFill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r>
              <a:rPr lang="en-US" sz="2400" dirty="0">
                <a:solidFill>
                  <a:srgbClr val="0F2995"/>
                </a:solidFill>
                <a:cs typeface="Cascadia Mono" panose="020B0609020000020004" pitchFamily="49" charset="0"/>
              </a:rPr>
              <a:t>Example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block 1 volume 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ABDF98-7737-9D4B-27A0-E3B000A09F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987" y="3215021"/>
            <a:ext cx="2754158" cy="327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2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F3BFCB-5BEE-A2FE-C902-58789FFFFE86}"/>
              </a:ext>
            </a:extLst>
          </p:cNvPr>
          <p:cNvSpPr txBox="1"/>
          <p:nvPr/>
        </p:nvSpPr>
        <p:spPr>
          <a:xfrm>
            <a:off x="73255" y="880534"/>
            <a:ext cx="1187603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Element Type of Block Element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Once the blocks are created, element type can be assigned.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If the element type of </a:t>
            </a:r>
            <a:r>
              <a:rPr lang="en-US" sz="2000" dirty="0" err="1">
                <a:solidFill>
                  <a:srgbClr val="0F2995"/>
                </a:solidFill>
              </a:rPr>
              <a:t>tet</a:t>
            </a:r>
            <a:r>
              <a:rPr lang="en-US" sz="2000" dirty="0">
                <a:solidFill>
                  <a:srgbClr val="0F2995"/>
                </a:solidFill>
              </a:rPr>
              <a:t> is not assigned, </a:t>
            </a:r>
            <a:r>
              <a:rPr lang="en-US" sz="2000" dirty="0" err="1">
                <a:solidFill>
                  <a:srgbClr val="0F2995"/>
                </a:solidFill>
              </a:rPr>
              <a:t>tets</a:t>
            </a:r>
            <a:r>
              <a:rPr lang="en-US" sz="2000" dirty="0">
                <a:solidFill>
                  <a:srgbClr val="0F2995"/>
                </a:solidFill>
              </a:rPr>
              <a:t> will be linear tetra4s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If the element type of a block has higher-order nodes, the node are added at meshing time.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If the volume is already meshed, the nodes are added when setting the element type of the block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016140-99BB-9369-3AF4-376CF69139A0}"/>
              </a:ext>
            </a:extLst>
          </p:cNvPr>
          <p:cNvSpPr txBox="1"/>
          <p:nvPr/>
        </p:nvSpPr>
        <p:spPr>
          <a:xfrm>
            <a:off x="1255798" y="2753356"/>
            <a:ext cx="740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</a:rPr>
              <a:t>GUI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817C970-4934-59BD-1D75-E2F639FFD072}"/>
              </a:ext>
            </a:extLst>
          </p:cNvPr>
          <p:cNvSpPr txBox="1"/>
          <p:nvPr/>
        </p:nvSpPr>
        <p:spPr>
          <a:xfrm>
            <a:off x="3634945" y="2776965"/>
            <a:ext cx="8403946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  <a:effectLst/>
                <a:cs typeface="Cascadia Mono" panose="020B0609020000020004" pitchFamily="49" charset="0"/>
              </a:rPr>
              <a:t>Commands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Block &lt;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block_id_range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&gt; Element Type &lt;type&gt; [Axisymmetric]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*** Nodes: *** {sphere}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*** Curves: *** {bar | bar2 | bar3 | beam | beam2 | beam3 | </a:t>
            </a:r>
          </a:p>
          <a:p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		  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truss | truss2 | truss3 | spring | 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flatquad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}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*** Surfaces: *** {quad | quad4 | quad5 | quad8 | quad9 | 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	     shell | shell4 | shell8 | shell9 | 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	     tri | tri3 | tri6 | tri7 | 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	     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trishell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| trishell3 | trishell6 | trishell7 |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	     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thexshell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| 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flatwedge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| 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flathex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}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*** Volumes: *** {hex | hex8 | hex9 | hex20 | hex27 | 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	      pyramid | pyramid5 | pyramid8 | pyramid13 | pyramid18 | 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	      tetra | tetra4 | tetra8 | tetra10 | tetra14 | tetra15 | 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	      wedge | wedge6 | wedge15 | wedge16 | wedge20 | wedge21}</a:t>
            </a:r>
            <a:br>
              <a:rPr lang="en-US" sz="1100" dirty="0">
                <a:effectLst/>
              </a:rPr>
            </a:br>
            <a:endParaRPr lang="en-US" sz="1100" dirty="0">
              <a:solidFill>
                <a:srgbClr val="0F2995"/>
              </a:solidFill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r>
              <a:rPr lang="en-US" sz="2400" dirty="0">
                <a:solidFill>
                  <a:srgbClr val="0F2995"/>
                </a:solidFill>
                <a:cs typeface="Cascadia Mono" panose="020B0609020000020004" pitchFamily="49" charset="0"/>
              </a:rPr>
              <a:t>Example</a:t>
            </a:r>
            <a:endParaRPr lang="en-US" sz="1600" dirty="0">
              <a:solidFill>
                <a:srgbClr val="0F2995"/>
              </a:solidFill>
              <a:cs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block 1 element type tetra10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5907E61-8A44-F8C1-50B2-AC2DB5AC8F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081" y="3195548"/>
            <a:ext cx="1819475" cy="357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16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F3BFCB-5BEE-A2FE-C902-58789FFFFE86}"/>
              </a:ext>
            </a:extLst>
          </p:cNvPr>
          <p:cNvSpPr txBox="1"/>
          <p:nvPr/>
        </p:nvSpPr>
        <p:spPr>
          <a:xfrm>
            <a:off x="73255" y="880534"/>
            <a:ext cx="117340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Determining Quality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Several metrics exist for determining element quality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Use the ‘low’ and ‘high’ parameters to isolate poor quality elements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52D480-78BE-4B24-6B0F-9BCB438B6C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346" y="3331276"/>
            <a:ext cx="2765044" cy="332567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9A3CAB0-8427-9BD5-FD4B-4ADDE23A7B1D}"/>
              </a:ext>
            </a:extLst>
          </p:cNvPr>
          <p:cNvSpPr txBox="1"/>
          <p:nvPr/>
        </p:nvSpPr>
        <p:spPr>
          <a:xfrm>
            <a:off x="1255798" y="2753356"/>
            <a:ext cx="740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</a:rPr>
              <a:t>GUI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5C0B3D-CB4D-ABC0-B399-90324FED4DA6}"/>
              </a:ext>
            </a:extLst>
          </p:cNvPr>
          <p:cNvSpPr txBox="1"/>
          <p:nvPr/>
        </p:nvSpPr>
        <p:spPr>
          <a:xfrm>
            <a:off x="3708400" y="2839111"/>
            <a:ext cx="833120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  <a:effectLst/>
                <a:cs typeface="Cascadia Mono" panose="020B0609020000020004" pitchFamily="49" charset="0"/>
              </a:rPr>
              <a:t>Commands</a:t>
            </a:r>
          </a:p>
          <a:p>
            <a:r>
              <a:rPr lang="en-US" sz="14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Quality { Tet | Volume | Group | Block } &lt;</a:t>
            </a:r>
            <a:r>
              <a:rPr lang="en-US" sz="14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id_range</a:t>
            </a:r>
            <a:r>
              <a:rPr lang="en-US" sz="14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&gt;</a:t>
            </a:r>
          </a:p>
          <a:p>
            <a:r>
              <a:rPr lang="en-US" sz="14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[ GLOBAL | Individual ]</a:t>
            </a:r>
          </a:p>
          <a:p>
            <a:r>
              <a:rPr lang="en-US" sz="14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{ Algebraic | </a:t>
            </a:r>
            <a:r>
              <a:rPr lang="en-US" sz="14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Allmetrics</a:t>
            </a:r>
            <a:r>
              <a:rPr lang="en-US" sz="14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| Altitude | Aspect Ratio Bet | Aspect Ratio Gam</a:t>
            </a:r>
          </a:p>
          <a:p>
            <a:r>
              <a:rPr lang="en-US" sz="14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| Condition No. | Distortion | Element Volume | Inradius | Jacobian</a:t>
            </a:r>
          </a:p>
          <a:p>
            <a:r>
              <a:rPr lang="en-US" sz="14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| Mass Increase Ratio | Mean Ratio | Normalized Inradius | Node Distance</a:t>
            </a:r>
          </a:p>
          <a:p>
            <a:r>
              <a:rPr lang="en-US" sz="14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| Relative Size | Scaled Jacobian | Shape | Shape and Size</a:t>
            </a:r>
          </a:p>
          <a:p>
            <a:r>
              <a:rPr lang="en-US" sz="14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| Timestep | Traditional }</a:t>
            </a:r>
          </a:p>
          <a:p>
            <a:r>
              <a:rPr lang="en-US" sz="14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[ High &lt;value&gt; ] [ Low &lt;value&gt; ] [ Top &lt;number&gt; ] [ Bottom &lt;number&gt; ]</a:t>
            </a:r>
          </a:p>
          <a:p>
            <a:r>
              <a:rPr lang="en-US" sz="14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[ Draw [HISTOGRAM] [Mesh] [Monochrome] [Add] ]</a:t>
            </a:r>
          </a:p>
          <a:p>
            <a:r>
              <a:rPr lang="en-US" sz="14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[ List [Detail] [Ids] [Verbose Errors] [Geometry]]</a:t>
            </a:r>
            <a:br>
              <a:rPr lang="en-US" sz="1600" dirty="0">
                <a:effectLst/>
              </a:rPr>
            </a:br>
            <a:endParaRPr lang="en-US" sz="1600" dirty="0">
              <a:solidFill>
                <a:srgbClr val="0F2995"/>
              </a:solidFill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r>
              <a:rPr lang="en-US" sz="2400" dirty="0">
                <a:solidFill>
                  <a:srgbClr val="0F2995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Example</a:t>
            </a:r>
            <a:r>
              <a:rPr lang="en-US" sz="1600" dirty="0">
                <a:solidFill>
                  <a:srgbClr val="0F2995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quality 1 volume 1 scaled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jacobian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116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F3BFCB-5BEE-A2FE-C902-58789FFFFE86}"/>
              </a:ext>
            </a:extLst>
          </p:cNvPr>
          <p:cNvSpPr txBox="1"/>
          <p:nvPr/>
        </p:nvSpPr>
        <p:spPr>
          <a:xfrm>
            <a:off x="73255" y="880534"/>
            <a:ext cx="117340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Improving Element Quality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Modify geometry, as illustrated in Part I.  Poor quality elements often reveal additional areas in the geometry that were previously overlooked and need more simplification.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Additional approaches to improve element quality are: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Mesh Smoothing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Collapsing poor quality elements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Removing </a:t>
            </a:r>
            <a:r>
              <a:rPr lang="en-US" sz="2400" dirty="0" err="1">
                <a:solidFill>
                  <a:srgbClr val="0F2995"/>
                </a:solidFill>
              </a:rPr>
              <a:t>overconstrained</a:t>
            </a:r>
            <a:r>
              <a:rPr lang="en-US" sz="2400" dirty="0">
                <a:solidFill>
                  <a:srgbClr val="0F2995"/>
                </a:solidFill>
              </a:rPr>
              <a:t> </a:t>
            </a:r>
            <a:r>
              <a:rPr lang="en-US" sz="2400" dirty="0" err="1">
                <a:solidFill>
                  <a:srgbClr val="0F2995"/>
                </a:solidFill>
              </a:rPr>
              <a:t>tets</a:t>
            </a: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Tri/</a:t>
            </a:r>
            <a:r>
              <a:rPr lang="en-US" sz="2400" dirty="0" err="1">
                <a:solidFill>
                  <a:srgbClr val="0F2995"/>
                </a:solidFill>
              </a:rPr>
              <a:t>tet</a:t>
            </a:r>
            <a:r>
              <a:rPr lang="en-US" sz="2400" dirty="0">
                <a:solidFill>
                  <a:srgbClr val="0F2995"/>
                </a:solidFill>
              </a:rPr>
              <a:t> remeshing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Node constraint smart</a:t>
            </a:r>
          </a:p>
        </p:txBody>
      </p:sp>
    </p:spTree>
    <p:extLst>
      <p:ext uri="{BB962C8B-B14F-4D97-AF65-F5344CB8AC3E}">
        <p14:creationId xmlns:p14="http://schemas.microsoft.com/office/powerpoint/2010/main" val="332282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F3BFCB-5BEE-A2FE-C902-58789FFFFE86}"/>
              </a:ext>
            </a:extLst>
          </p:cNvPr>
          <p:cNvSpPr txBox="1"/>
          <p:nvPr/>
        </p:nvSpPr>
        <p:spPr>
          <a:xfrm>
            <a:off x="73255" y="880534"/>
            <a:ext cx="117340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Mesh Smoothing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Smoothing can occur on volumes, surfaces, or curves, for example: smooth volume 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Smoothing can also occur on a set of elements, for example:  smooth hex 1 to 200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Using commands, set the smooth scheme, then smooth.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Using GUI, select the smooth scheme then apply.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91FCD0-1AD4-F288-4826-865E07F9A9BE}"/>
              </a:ext>
            </a:extLst>
          </p:cNvPr>
          <p:cNvSpPr txBox="1"/>
          <p:nvPr/>
        </p:nvSpPr>
        <p:spPr>
          <a:xfrm>
            <a:off x="210710" y="2859667"/>
            <a:ext cx="3077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</a:rPr>
              <a:t>GUI Volume Smoothing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BCECB66-32EC-E852-954B-AE7F4B054E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539" y="3359709"/>
            <a:ext cx="2716057" cy="156758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9A8C45-19C7-889D-0482-914E64F2812E}"/>
              </a:ext>
            </a:extLst>
          </p:cNvPr>
          <p:cNvSpPr txBox="1"/>
          <p:nvPr/>
        </p:nvSpPr>
        <p:spPr>
          <a:xfrm>
            <a:off x="4527201" y="2931180"/>
            <a:ext cx="7241823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F2995"/>
                </a:solidFill>
                <a:effectLst/>
              </a:rPr>
              <a:t>Commands</a:t>
            </a:r>
          </a:p>
          <a:p>
            <a:r>
              <a:rPr lang="en-US" sz="14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Volume &lt;range&gt; Smooth Scheme {</a:t>
            </a:r>
            <a:r>
              <a:rPr lang="en-US" sz="14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Laplacian|Equipotential</a:t>
            </a:r>
            <a:r>
              <a:rPr lang="en-US" sz="14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} [Free]</a:t>
            </a:r>
          </a:p>
          <a:p>
            <a:r>
              <a:rPr lang="en-US" sz="1400" dirty="0">
                <a:latin typeface="Cascadia Mono" panose="020B0609020000020004" pitchFamily="49" charset="0"/>
                <a:cs typeface="Cascadia Mono" panose="020B0609020000020004" pitchFamily="49" charset="0"/>
              </a:rPr>
              <a:t>Smooth volume &lt;range&gt;</a:t>
            </a:r>
          </a:p>
          <a:p>
            <a:endParaRPr lang="en-US" dirty="0"/>
          </a:p>
          <a:p>
            <a:r>
              <a:rPr lang="en-US" sz="2000" dirty="0">
                <a:solidFill>
                  <a:srgbClr val="0F2995"/>
                </a:solidFill>
              </a:rPr>
              <a:t>Example</a:t>
            </a:r>
          </a:p>
          <a:p>
            <a:r>
              <a:rPr lang="en-US" sz="1600" dirty="0">
                <a:latin typeface="Cascadia Mono" panose="020B0609020000020004" pitchFamily="49" charset="0"/>
                <a:cs typeface="Cascadia Mono" panose="020B0609020000020004" pitchFamily="49" charset="0"/>
              </a:rPr>
              <a:t>volume 1 smooth scheme Laplacian</a:t>
            </a:r>
          </a:p>
          <a:p>
            <a:r>
              <a:rPr lang="en-US" sz="1600" dirty="0">
                <a:latin typeface="Cascadia Mono" panose="020B0609020000020004" pitchFamily="49" charset="0"/>
                <a:cs typeface="Cascadia Mono" panose="020B0609020000020004" pitchFamily="49" charset="0"/>
              </a:rPr>
              <a:t>smooth volume 1</a:t>
            </a:r>
          </a:p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AC880A3-CA1F-D44E-D132-3B5086CEB2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4272" y="5042668"/>
            <a:ext cx="3100454" cy="15982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0E92278-227D-1559-E151-6195A41B46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7212" y="5042668"/>
            <a:ext cx="3100454" cy="159829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5D8250-EB9D-755B-E847-3DDE8BE8370E}"/>
              </a:ext>
            </a:extLst>
          </p:cNvPr>
          <p:cNvSpPr txBox="1"/>
          <p:nvPr/>
        </p:nvSpPr>
        <p:spPr>
          <a:xfrm>
            <a:off x="3018504" y="6488668"/>
            <a:ext cx="1701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Before smooth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07C21E-690A-046F-D000-CAFE0FFC4B57}"/>
              </a:ext>
            </a:extLst>
          </p:cNvPr>
          <p:cNvSpPr txBox="1"/>
          <p:nvPr/>
        </p:nvSpPr>
        <p:spPr>
          <a:xfrm>
            <a:off x="7613894" y="6488668"/>
            <a:ext cx="1701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After smooth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995DCFA9-F8E3-DD30-B5D1-6405941B613A}"/>
              </a:ext>
            </a:extLst>
          </p:cNvPr>
          <p:cNvSpPr/>
          <p:nvPr/>
        </p:nvSpPr>
        <p:spPr>
          <a:xfrm>
            <a:off x="5520942" y="5553615"/>
            <a:ext cx="1254642" cy="620941"/>
          </a:xfrm>
          <a:prstGeom prst="rightArrow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smooth</a:t>
            </a:r>
          </a:p>
        </p:txBody>
      </p:sp>
    </p:spTree>
    <p:extLst>
      <p:ext uri="{BB962C8B-B14F-4D97-AF65-F5344CB8AC3E}">
        <p14:creationId xmlns:p14="http://schemas.microsoft.com/office/powerpoint/2010/main" val="350311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F3BFCB-5BEE-A2FE-C902-58789FFFFE86}"/>
              </a:ext>
            </a:extLst>
          </p:cNvPr>
          <p:cNvSpPr txBox="1"/>
          <p:nvPr/>
        </p:nvSpPr>
        <p:spPr>
          <a:xfrm>
            <a:off x="73255" y="880534"/>
            <a:ext cx="117340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Collapsing poor quality elements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Poor quality triangle and </a:t>
            </a:r>
            <a:r>
              <a:rPr lang="en-US" sz="2400" dirty="0" err="1">
                <a:solidFill>
                  <a:srgbClr val="0F2995"/>
                </a:solidFill>
              </a:rPr>
              <a:t>tets</a:t>
            </a:r>
            <a:r>
              <a:rPr lang="en-US" sz="2400" dirty="0">
                <a:solidFill>
                  <a:srgbClr val="0F2995"/>
                </a:solidFill>
              </a:rPr>
              <a:t> can be removed with a collapse operation, merging two adjacent nodes of an element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  <a:effectLst/>
              </a:rPr>
              <a:t>Collapse</a:t>
            </a:r>
            <a:r>
              <a:rPr lang="en-US" sz="2400" dirty="0">
                <a:solidFill>
                  <a:srgbClr val="0F2995"/>
                </a:solidFill>
              </a:rPr>
              <a:t>s are performed only if lower quality does not result in the surrounding elements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The metric used in the quality determination can be user-specified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Triangle connected to </a:t>
            </a:r>
            <a:r>
              <a:rPr lang="en-US" sz="2400" dirty="0" err="1">
                <a:solidFill>
                  <a:srgbClr val="0F2995"/>
                </a:solidFill>
              </a:rPr>
              <a:t>tets</a:t>
            </a:r>
            <a:r>
              <a:rPr lang="en-US" sz="2400" dirty="0">
                <a:solidFill>
                  <a:srgbClr val="0F2995"/>
                </a:solidFill>
              </a:rPr>
              <a:t> or that are constrained to geometry vg cannot be collapsed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1086FDE-0D01-C428-FB1A-EC46D45394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0577" y="4193734"/>
            <a:ext cx="5188233" cy="228209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0E5A2D6-818A-60AA-8D1E-95E177D41839}"/>
              </a:ext>
            </a:extLst>
          </p:cNvPr>
          <p:cNvSpPr txBox="1"/>
          <p:nvPr/>
        </p:nvSpPr>
        <p:spPr>
          <a:xfrm>
            <a:off x="7497112" y="6347185"/>
            <a:ext cx="1709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Before collapse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D54F03-7836-D5BB-A0F7-26105FAD6A26}"/>
              </a:ext>
            </a:extLst>
          </p:cNvPr>
          <p:cNvSpPr txBox="1"/>
          <p:nvPr/>
        </p:nvSpPr>
        <p:spPr>
          <a:xfrm>
            <a:off x="10076622" y="6347185"/>
            <a:ext cx="1709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After collapse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1B9896C-782B-EEA1-E371-A8022706C3D6}"/>
              </a:ext>
            </a:extLst>
          </p:cNvPr>
          <p:cNvSpPr txBox="1"/>
          <p:nvPr/>
        </p:nvSpPr>
        <p:spPr>
          <a:xfrm>
            <a:off x="123190" y="3558190"/>
            <a:ext cx="665578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F2995"/>
                </a:solidFill>
              </a:rPr>
              <a:t>Commands</a:t>
            </a:r>
          </a:p>
          <a:p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Collapse Edge &lt;ids&gt; [SCALED </a:t>
            </a:r>
            <a:r>
              <a:rPr lang="en-US" sz="12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JACOBIAN|Aspect</a:t>
            </a:r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 </a:t>
            </a:r>
            <a:r>
              <a:rPr lang="en-US" sz="12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Ratio|Shape|Shape</a:t>
            </a:r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 and Size]</a:t>
            </a:r>
          </a:p>
          <a:p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Collapse Tri &lt;ids&gt; [SCALED </a:t>
            </a:r>
            <a:r>
              <a:rPr lang="en-US" sz="12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JACOBIAN|Aspect</a:t>
            </a:r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 </a:t>
            </a:r>
            <a:r>
              <a:rPr lang="en-US" sz="12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Ratio|Shape|Shape</a:t>
            </a:r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 and Size]</a:t>
            </a:r>
          </a:p>
          <a:p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Collapse Tet &lt;ids&gt; [Interior] [</a:t>
            </a:r>
            <a:r>
              <a:rPr lang="en-US" sz="12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Altitude|Aspect</a:t>
            </a:r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 Ratio|</a:t>
            </a:r>
          </a:p>
          <a:p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  Aspect Ratio </a:t>
            </a:r>
            <a:r>
              <a:rPr lang="en-US" sz="12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Gam|Distortion|Inradius|Jacobian|Normalized</a:t>
            </a:r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 </a:t>
            </a:r>
            <a:r>
              <a:rPr lang="en-US" sz="12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Inradius|Node</a:t>
            </a:r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 </a:t>
            </a:r>
          </a:p>
          <a:p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  </a:t>
            </a:r>
            <a:r>
              <a:rPr lang="en-US" sz="12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Distance|SCALED</a:t>
            </a:r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 </a:t>
            </a:r>
            <a:r>
              <a:rPr lang="en-US" sz="12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JACOBIAN|Shape|Shape</a:t>
            </a:r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 and </a:t>
            </a:r>
            <a:r>
              <a:rPr lang="en-US" sz="12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Size|Timestep</a:t>
            </a:r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]</a:t>
            </a:r>
          </a:p>
          <a:p>
            <a:pPr algn="ctr"/>
            <a:endParaRPr lang="en-US" sz="1600" dirty="0"/>
          </a:p>
          <a:p>
            <a:r>
              <a:rPr lang="en-US" sz="2000" dirty="0">
                <a:solidFill>
                  <a:srgbClr val="0F2995"/>
                </a:solidFill>
              </a:rPr>
              <a:t>Example</a:t>
            </a:r>
          </a:p>
          <a:p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#get all </a:t>
            </a:r>
            <a:r>
              <a:rPr lang="en-US" sz="12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tets</a:t>
            </a:r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 with aspect ratio &gt; 20</a:t>
            </a:r>
          </a:p>
          <a:p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group ‘</a:t>
            </a:r>
            <a:r>
              <a:rPr lang="en-US" sz="12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bad_tets</a:t>
            </a:r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’ add quality </a:t>
            </a:r>
            <a:r>
              <a:rPr lang="en-US" sz="12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tet</a:t>
            </a:r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 all aspect ratio low 20</a:t>
            </a:r>
          </a:p>
          <a:p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collapse </a:t>
            </a:r>
            <a:r>
              <a:rPr lang="en-US" sz="12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tet</a:t>
            </a:r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 in </a:t>
            </a:r>
            <a:r>
              <a:rPr lang="en-US" sz="12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bad_tets</a:t>
            </a:r>
            <a:r>
              <a:rPr lang="en-US" sz="1200" dirty="0">
                <a:latin typeface="Cascadia Mono" panose="020B0609020000020004" pitchFamily="49" charset="0"/>
                <a:cs typeface="Cascadia Mono" panose="020B0609020000020004" pitchFamily="49" charset="0"/>
              </a:rPr>
              <a:t> aspect ratio</a:t>
            </a:r>
            <a:endParaRPr lang="en-US" sz="1400" dirty="0">
              <a:latin typeface="Cascadia Mono" panose="020B0609020000020004" pitchFamily="49" charset="0"/>
              <a:cs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78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F3BFCB-5BEE-A2FE-C902-58789FFFFE86}"/>
              </a:ext>
            </a:extLst>
          </p:cNvPr>
          <p:cNvSpPr txBox="1"/>
          <p:nvPr/>
        </p:nvSpPr>
        <p:spPr>
          <a:xfrm>
            <a:off x="73255" y="880534"/>
            <a:ext cx="117340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Node constraint smart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rgbClr val="0F2995"/>
                </a:solidFill>
                <a:effectLst/>
              </a:rPr>
              <a:t>Mid-edge nodes are typically snapped to curved geometry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Sometimes lower quality can result because of this.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Setting node constraint to </a:t>
            </a:r>
            <a:r>
              <a:rPr lang="en-US" sz="2400" i="1" dirty="0">
                <a:solidFill>
                  <a:srgbClr val="0F2995"/>
                </a:solidFill>
              </a:rPr>
              <a:t>smart</a:t>
            </a:r>
            <a:r>
              <a:rPr lang="en-US" sz="2400" dirty="0">
                <a:solidFill>
                  <a:srgbClr val="0F2995"/>
                </a:solidFill>
              </a:rPr>
              <a:t> prevents snapping node if quality degrades enough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Mesh accuracy is sacrificed for mesh quality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29646F-3743-56C8-2FEA-723254385E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372" y="3434536"/>
            <a:ext cx="2750596" cy="25429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65E5DC0-FA97-0148-EBED-5A74B77146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6705" y="3434536"/>
            <a:ext cx="2750596" cy="25429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4C83B8F-1E7D-7F57-0275-9E7C7C6B4CE7}"/>
              </a:ext>
            </a:extLst>
          </p:cNvPr>
          <p:cNvSpPr txBox="1"/>
          <p:nvPr/>
        </p:nvSpPr>
        <p:spPr>
          <a:xfrm>
            <a:off x="9056705" y="5977466"/>
            <a:ext cx="30569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F2995"/>
                </a:solidFill>
              </a:rPr>
              <a:t>Node constraint ‘smart’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F2995"/>
                </a:solidFill>
              </a:rPr>
              <a:t>Node not snapped if below quality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F2995"/>
                </a:solidFill>
              </a:rPr>
              <a:t>Better quality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5675D2-7E26-C329-38E0-DE724C1243EC}"/>
              </a:ext>
            </a:extLst>
          </p:cNvPr>
          <p:cNvSpPr txBox="1"/>
          <p:nvPr/>
        </p:nvSpPr>
        <p:spPr>
          <a:xfrm>
            <a:off x="5483760" y="5956489"/>
            <a:ext cx="27996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F2995"/>
                </a:solidFill>
              </a:rPr>
              <a:t>Node constraint ‘on’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F2995"/>
                </a:solidFill>
              </a:rPr>
              <a:t>Node always snapped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F2995"/>
                </a:solidFill>
              </a:rPr>
              <a:t>Poor quality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BA8E82-7CEE-064E-6196-12ADCDEE5A3B}"/>
              </a:ext>
            </a:extLst>
          </p:cNvPr>
          <p:cNvSpPr txBox="1"/>
          <p:nvPr/>
        </p:nvSpPr>
        <p:spPr>
          <a:xfrm>
            <a:off x="6622469" y="3086181"/>
            <a:ext cx="233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Normalized inradius quality = 0.11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716F03-06D9-19EA-16D7-C3E8CCD2D21F}"/>
              </a:ext>
            </a:extLst>
          </p:cNvPr>
          <p:cNvSpPr txBox="1"/>
          <p:nvPr/>
        </p:nvSpPr>
        <p:spPr>
          <a:xfrm>
            <a:off x="10197337" y="3086180"/>
            <a:ext cx="233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Normalized inradius quality = 0.18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1C38AE-E740-3BD1-2DFE-49B6F4EC446D}"/>
              </a:ext>
            </a:extLst>
          </p:cNvPr>
          <p:cNvSpPr txBox="1"/>
          <p:nvPr/>
        </p:nvSpPr>
        <p:spPr>
          <a:xfrm>
            <a:off x="52852" y="3620112"/>
            <a:ext cx="53313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Command</a:t>
            </a: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Set Node Constraint [{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on|off|smart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[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tet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quality</a:t>
            </a: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 {NORMALIZED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INRADIUS|distortion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}] [threshold </a:t>
            </a: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  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{&lt;threshold=0.3&gt;}]}]</a:t>
            </a:r>
          </a:p>
          <a:p>
            <a:endParaRPr lang="en-US" sz="1400" b="0" dirty="0"/>
          </a:p>
          <a:p>
            <a:r>
              <a:rPr lang="en-US" b="0" dirty="0">
                <a:solidFill>
                  <a:srgbClr val="0F2995"/>
                </a:solidFill>
              </a:rPr>
              <a:t>Example</a:t>
            </a: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Set node constraint smart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tet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quality normalized inradius threshold 0.4</a:t>
            </a:r>
            <a:endParaRPr lang="en-US" sz="1400" b="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E28D60F-1E2F-27ED-3044-EE0E43257573}"/>
              </a:ext>
            </a:extLst>
          </p:cNvPr>
          <p:cNvSpPr/>
          <p:nvPr/>
        </p:nvSpPr>
        <p:spPr>
          <a:xfrm>
            <a:off x="6646981" y="4009693"/>
            <a:ext cx="327377" cy="293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73BA1EA-C1B4-1B77-F16B-23AC94FAA54B}"/>
              </a:ext>
            </a:extLst>
          </p:cNvPr>
          <p:cNvSpPr/>
          <p:nvPr/>
        </p:nvSpPr>
        <p:spPr>
          <a:xfrm>
            <a:off x="10197337" y="4030543"/>
            <a:ext cx="327377" cy="293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99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F3BFCB-5BEE-A2FE-C902-58789FFFFE86}"/>
              </a:ext>
            </a:extLst>
          </p:cNvPr>
          <p:cNvSpPr txBox="1"/>
          <p:nvPr/>
        </p:nvSpPr>
        <p:spPr>
          <a:xfrm>
            <a:off x="73255" y="880534"/>
            <a:ext cx="117340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Removing </a:t>
            </a:r>
            <a:r>
              <a:rPr lang="en-US" sz="2400" u="sng" dirty="0" err="1">
                <a:solidFill>
                  <a:srgbClr val="0F2995"/>
                </a:solidFill>
              </a:rPr>
              <a:t>Overconstrained</a:t>
            </a:r>
            <a:r>
              <a:rPr lang="en-US" sz="2400" u="sng" dirty="0">
                <a:solidFill>
                  <a:srgbClr val="0F2995"/>
                </a:solidFill>
              </a:rPr>
              <a:t> </a:t>
            </a:r>
            <a:r>
              <a:rPr lang="en-US" sz="2400" u="sng" dirty="0" err="1">
                <a:solidFill>
                  <a:srgbClr val="0F2995"/>
                </a:solidFill>
              </a:rPr>
              <a:t>Tets</a:t>
            </a:r>
            <a:endParaRPr lang="en-US" sz="2400" u="sng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F2995"/>
                </a:solidFill>
              </a:rPr>
              <a:t>Overconstrained</a:t>
            </a:r>
            <a:r>
              <a:rPr lang="en-US" sz="2400" dirty="0">
                <a:solidFill>
                  <a:srgbClr val="0F2995"/>
                </a:solidFill>
              </a:rPr>
              <a:t> </a:t>
            </a:r>
            <a:r>
              <a:rPr lang="en-US" sz="2400" dirty="0" err="1">
                <a:solidFill>
                  <a:srgbClr val="0F2995"/>
                </a:solidFill>
              </a:rPr>
              <a:t>tets</a:t>
            </a:r>
            <a:r>
              <a:rPr lang="en-US" sz="2400" dirty="0">
                <a:solidFill>
                  <a:srgbClr val="0F2995"/>
                </a:solidFill>
              </a:rPr>
              <a:t> have all four nodes on the surface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Typically very flat and poor quality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Once identified, they can be removed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Identification techniques for finding these </a:t>
            </a:r>
            <a:r>
              <a:rPr lang="en-US" sz="2400" dirty="0" err="1">
                <a:solidFill>
                  <a:srgbClr val="0F2995"/>
                </a:solidFill>
              </a:rPr>
              <a:t>tets</a:t>
            </a:r>
            <a:r>
              <a:rPr lang="en-US" sz="2400" dirty="0">
                <a:solidFill>
                  <a:srgbClr val="0F2995"/>
                </a:solidFill>
              </a:rPr>
              <a:t> not covered here</a:t>
            </a:r>
          </a:p>
          <a:p>
            <a:r>
              <a:rPr lang="en-US" sz="2400" dirty="0">
                <a:solidFill>
                  <a:srgbClr val="0F2995"/>
                </a:solidFill>
              </a:rPr>
              <a:t>Command</a:t>
            </a:r>
          </a:p>
          <a:p>
            <a:r>
              <a:rPr lang="en-US" sz="2400" dirty="0">
                <a:effectLst/>
              </a:rPr>
              <a:t>Remove </a:t>
            </a:r>
            <a:r>
              <a:rPr lang="en-US" sz="2400" dirty="0" err="1">
                <a:effectLst/>
              </a:rPr>
              <a:t>Overconstrained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tet</a:t>
            </a:r>
            <a:r>
              <a:rPr lang="en-US" sz="2400" dirty="0">
                <a:effectLst/>
              </a:rPr>
              <a:t> &lt;ids&gt;</a:t>
            </a:r>
            <a:endParaRPr lang="en-US" sz="2400" dirty="0">
              <a:solidFill>
                <a:srgbClr val="0F29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B1480B-9B5C-E4FC-108D-2A21B10454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747" y="3492020"/>
            <a:ext cx="3550561" cy="27531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26A856-DB0A-54BF-E837-D05F37664E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4030" y="3492020"/>
            <a:ext cx="3550560" cy="27531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1A4EB5-14CA-2BF6-F9E1-4E317524E41B}"/>
              </a:ext>
            </a:extLst>
          </p:cNvPr>
          <p:cNvSpPr txBox="1"/>
          <p:nvPr/>
        </p:nvSpPr>
        <p:spPr>
          <a:xfrm>
            <a:off x="6489987" y="6378510"/>
            <a:ext cx="705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After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9FC5BBE-3671-7FD5-E5AB-A54121C3C4C9}"/>
              </a:ext>
            </a:extLst>
          </p:cNvPr>
          <p:cNvSpPr/>
          <p:nvPr/>
        </p:nvSpPr>
        <p:spPr>
          <a:xfrm>
            <a:off x="4193822" y="4639454"/>
            <a:ext cx="710208" cy="511824"/>
          </a:xfrm>
          <a:prstGeom prst="rightArrow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87913C-4DF0-6FF5-B170-3701729533B0}"/>
              </a:ext>
            </a:extLst>
          </p:cNvPr>
          <p:cNvSpPr txBox="1"/>
          <p:nvPr/>
        </p:nvSpPr>
        <p:spPr>
          <a:xfrm>
            <a:off x="1907823" y="6385754"/>
            <a:ext cx="1253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Before </a:t>
            </a:r>
          </a:p>
        </p:txBody>
      </p:sp>
    </p:spTree>
    <p:extLst>
      <p:ext uri="{BB962C8B-B14F-4D97-AF65-F5344CB8AC3E}">
        <p14:creationId xmlns:p14="http://schemas.microsoft.com/office/powerpoint/2010/main" val="316102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F3BFCB-5BEE-A2FE-C902-58789FFFFE86}"/>
              </a:ext>
            </a:extLst>
          </p:cNvPr>
          <p:cNvSpPr txBox="1"/>
          <p:nvPr/>
        </p:nvSpPr>
        <p:spPr>
          <a:xfrm>
            <a:off x="73255" y="880534"/>
            <a:ext cx="1173404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Tri/Tet Remeshing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Convenient way to replace (</a:t>
            </a:r>
            <a:r>
              <a:rPr lang="en-US" sz="2000" dirty="0" err="1">
                <a:solidFill>
                  <a:srgbClr val="0F2995"/>
                </a:solidFill>
              </a:rPr>
              <a:t>remesh</a:t>
            </a:r>
            <a:r>
              <a:rPr lang="en-US" sz="2000" dirty="0">
                <a:solidFill>
                  <a:srgbClr val="0F2995"/>
                </a:solidFill>
              </a:rPr>
              <a:t>) a localized set of poor quality triangles or </a:t>
            </a:r>
            <a:r>
              <a:rPr lang="en-US" sz="2000" dirty="0" err="1">
                <a:solidFill>
                  <a:srgbClr val="0F2995"/>
                </a:solidFill>
              </a:rPr>
              <a:t>tets</a:t>
            </a:r>
            <a:r>
              <a:rPr lang="en-US" sz="2000" dirty="0">
                <a:solidFill>
                  <a:srgbClr val="0F2995"/>
                </a:solidFill>
              </a:rPr>
              <a:t>, instead of remeshing an entire surface/volume.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Tris/</a:t>
            </a:r>
            <a:r>
              <a:rPr lang="en-US" sz="2000" dirty="0" err="1">
                <a:solidFill>
                  <a:srgbClr val="0F2995"/>
                </a:solidFill>
              </a:rPr>
              <a:t>tets</a:t>
            </a:r>
            <a:r>
              <a:rPr lang="en-US" sz="2000" dirty="0">
                <a:solidFill>
                  <a:srgbClr val="0F2995"/>
                </a:solidFill>
              </a:rPr>
              <a:t> can be specified by id or found by exceeding quality metrics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Layers of neighbor elements can be included using the ‘inflate’ parameter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If remeshing triangles, they cannot be in </a:t>
            </a:r>
            <a:r>
              <a:rPr lang="en-US" sz="2000" dirty="0" err="1">
                <a:solidFill>
                  <a:srgbClr val="0F2995"/>
                </a:solidFill>
              </a:rPr>
              <a:t>tets</a:t>
            </a:r>
            <a:endParaRPr lang="en-US" sz="2000" dirty="0">
              <a:solidFill>
                <a:srgbClr val="0F2995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321F6BE-F215-3B26-6E41-3E88653C2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2039" y="4057485"/>
            <a:ext cx="3593240" cy="22432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D44FAFF-DF45-1BAB-0AF6-C96A91E9B9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9774" y="4057485"/>
            <a:ext cx="3593240" cy="2243253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B17D7C7-268E-5C23-681F-88A39D09475D}"/>
              </a:ext>
            </a:extLst>
          </p:cNvPr>
          <p:cNvCxnSpPr>
            <a:cxnSpLocks/>
          </p:cNvCxnSpPr>
          <p:nvPr/>
        </p:nvCxnSpPr>
        <p:spPr>
          <a:xfrm flipV="1">
            <a:off x="9227711" y="4825050"/>
            <a:ext cx="485422" cy="2624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B9E9B1B-8046-D70E-081E-DAF2BA052EC4}"/>
              </a:ext>
            </a:extLst>
          </p:cNvPr>
          <p:cNvCxnSpPr>
            <a:cxnSpLocks/>
          </p:cNvCxnSpPr>
          <p:nvPr/>
        </p:nvCxnSpPr>
        <p:spPr>
          <a:xfrm flipV="1">
            <a:off x="9721100" y="4683939"/>
            <a:ext cx="584700" cy="1411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CB04050-F59B-436E-482F-FC88EE78A9C1}"/>
              </a:ext>
            </a:extLst>
          </p:cNvPr>
          <p:cNvCxnSpPr>
            <a:cxnSpLocks/>
          </p:cNvCxnSpPr>
          <p:nvPr/>
        </p:nvCxnSpPr>
        <p:spPr>
          <a:xfrm>
            <a:off x="10335185" y="4683939"/>
            <a:ext cx="455907" cy="203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149D124-8EB7-D08C-8802-91001241D6D7}"/>
              </a:ext>
            </a:extLst>
          </p:cNvPr>
          <p:cNvCxnSpPr>
            <a:cxnSpLocks/>
          </p:cNvCxnSpPr>
          <p:nvPr/>
        </p:nvCxnSpPr>
        <p:spPr>
          <a:xfrm>
            <a:off x="10805784" y="4887139"/>
            <a:ext cx="64460" cy="51928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32EC3E-F72D-D40C-2B8B-DE96738A76F3}"/>
              </a:ext>
            </a:extLst>
          </p:cNvPr>
          <p:cNvCxnSpPr>
            <a:cxnSpLocks/>
          </p:cNvCxnSpPr>
          <p:nvPr/>
        </p:nvCxnSpPr>
        <p:spPr>
          <a:xfrm>
            <a:off x="9227711" y="5087516"/>
            <a:ext cx="389466" cy="51928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BDBCFF1-2C12-8D75-72F8-A5AFB6617A6B}"/>
              </a:ext>
            </a:extLst>
          </p:cNvPr>
          <p:cNvCxnSpPr>
            <a:cxnSpLocks/>
          </p:cNvCxnSpPr>
          <p:nvPr/>
        </p:nvCxnSpPr>
        <p:spPr>
          <a:xfrm>
            <a:off x="9603646" y="5609626"/>
            <a:ext cx="453798" cy="32240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7536E04-6114-836C-8F57-AA8E214A6658}"/>
              </a:ext>
            </a:extLst>
          </p:cNvPr>
          <p:cNvCxnSpPr>
            <a:cxnSpLocks/>
          </p:cNvCxnSpPr>
          <p:nvPr/>
        </p:nvCxnSpPr>
        <p:spPr>
          <a:xfrm flipV="1">
            <a:off x="10073191" y="5406428"/>
            <a:ext cx="797053" cy="5167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69BDBAA-4353-5E5A-BAE5-F62F0B5A0ED2}"/>
              </a:ext>
            </a:extLst>
          </p:cNvPr>
          <p:cNvCxnSpPr>
            <a:cxnSpLocks/>
          </p:cNvCxnSpPr>
          <p:nvPr/>
        </p:nvCxnSpPr>
        <p:spPr>
          <a:xfrm flipV="1">
            <a:off x="4891930" y="4825050"/>
            <a:ext cx="485422" cy="2624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8E6F514-E5D4-2F6C-DD7E-0B9D48CE3042}"/>
              </a:ext>
            </a:extLst>
          </p:cNvPr>
          <p:cNvCxnSpPr>
            <a:cxnSpLocks/>
          </p:cNvCxnSpPr>
          <p:nvPr/>
        </p:nvCxnSpPr>
        <p:spPr>
          <a:xfrm flipV="1">
            <a:off x="5385319" y="4683939"/>
            <a:ext cx="584700" cy="1411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86D2B66-51C9-086C-6057-FE517CB91550}"/>
              </a:ext>
            </a:extLst>
          </p:cNvPr>
          <p:cNvCxnSpPr>
            <a:cxnSpLocks/>
          </p:cNvCxnSpPr>
          <p:nvPr/>
        </p:nvCxnSpPr>
        <p:spPr>
          <a:xfrm>
            <a:off x="5999404" y="4683939"/>
            <a:ext cx="455907" cy="203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5C212AB-90A7-FD8C-3CA6-B5086CED5786}"/>
              </a:ext>
            </a:extLst>
          </p:cNvPr>
          <p:cNvCxnSpPr>
            <a:cxnSpLocks/>
          </p:cNvCxnSpPr>
          <p:nvPr/>
        </p:nvCxnSpPr>
        <p:spPr>
          <a:xfrm>
            <a:off x="6470003" y="4887139"/>
            <a:ext cx="64460" cy="51928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1FB4D5B-C166-0B3B-5D90-39E67FC2957C}"/>
              </a:ext>
            </a:extLst>
          </p:cNvPr>
          <p:cNvCxnSpPr>
            <a:cxnSpLocks/>
          </p:cNvCxnSpPr>
          <p:nvPr/>
        </p:nvCxnSpPr>
        <p:spPr>
          <a:xfrm>
            <a:off x="4891930" y="5087516"/>
            <a:ext cx="389466" cy="51928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4756AF6-8476-D82D-DB8B-16948E044E83}"/>
              </a:ext>
            </a:extLst>
          </p:cNvPr>
          <p:cNvCxnSpPr>
            <a:cxnSpLocks/>
          </p:cNvCxnSpPr>
          <p:nvPr/>
        </p:nvCxnSpPr>
        <p:spPr>
          <a:xfrm>
            <a:off x="5267865" y="5609626"/>
            <a:ext cx="453798" cy="32240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341BFF1-A083-489D-876D-1914223ACCB2}"/>
              </a:ext>
            </a:extLst>
          </p:cNvPr>
          <p:cNvCxnSpPr>
            <a:cxnSpLocks/>
          </p:cNvCxnSpPr>
          <p:nvPr/>
        </p:nvCxnSpPr>
        <p:spPr>
          <a:xfrm flipV="1">
            <a:off x="5737410" y="5406428"/>
            <a:ext cx="797053" cy="5167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2BBD4FD6-2842-D94C-7ACE-1F9B9C2F49FE}"/>
              </a:ext>
            </a:extLst>
          </p:cNvPr>
          <p:cNvSpPr txBox="1"/>
          <p:nvPr/>
        </p:nvSpPr>
        <p:spPr>
          <a:xfrm>
            <a:off x="248986" y="2975898"/>
            <a:ext cx="4345591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F2995"/>
                </a:solidFill>
              </a:rPr>
              <a:t>Commands</a:t>
            </a:r>
          </a:p>
          <a:p>
            <a:r>
              <a:rPr lang="en-US" sz="11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Remesh</a:t>
            </a:r>
            <a:r>
              <a:rPr lang="en-US" sz="1100" dirty="0">
                <a:latin typeface="Cascadia Mono" panose="020B0609020000020004" pitchFamily="49" charset="0"/>
                <a:cs typeface="Cascadia Mono" panose="020B0609020000020004" pitchFamily="49" charset="0"/>
              </a:rPr>
              <a:t> Tet &lt;</a:t>
            </a:r>
            <a:r>
              <a:rPr lang="en-US" sz="11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id_range</a:t>
            </a:r>
            <a:r>
              <a:rPr lang="en-US" sz="1100" dirty="0">
                <a:latin typeface="Cascadia Mono" panose="020B0609020000020004" pitchFamily="49" charset="0"/>
                <a:cs typeface="Cascadia Mono" panose="020B0609020000020004" pitchFamily="49" charset="0"/>
              </a:rPr>
              <a:t>&gt; | [quality &lt;</a:t>
            </a:r>
            <a:r>
              <a:rPr lang="en-US" sz="11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tet_metric</a:t>
            </a:r>
            <a:r>
              <a:rPr lang="en-US" sz="1100" dirty="0">
                <a:latin typeface="Cascadia Mono" panose="020B0609020000020004" pitchFamily="49" charset="0"/>
                <a:cs typeface="Cascadia Mono" panose="020B0609020000020004" pitchFamily="49" charset="0"/>
              </a:rPr>
              <a:t>&gt; </a:t>
            </a:r>
          </a:p>
          <a:p>
            <a:r>
              <a:rPr lang="en-US" sz="1100" dirty="0">
                <a:latin typeface="Cascadia Mono" panose="020B0609020000020004" pitchFamily="49" charset="0"/>
                <a:cs typeface="Cascadia Mono" panose="020B0609020000020004" pitchFamily="49" charset="0"/>
              </a:rPr>
              <a:t>  [less </a:t>
            </a:r>
            <a:r>
              <a:rPr lang="en-US" sz="11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than|greater</a:t>
            </a:r>
            <a:r>
              <a:rPr lang="en-US" sz="1100" dirty="0">
                <a:latin typeface="Cascadia Mono" panose="020B0609020000020004" pitchFamily="49" charset="0"/>
                <a:cs typeface="Cascadia Mono" panose="020B0609020000020004" pitchFamily="49" charset="0"/>
              </a:rPr>
              <a:t> than] &lt;value&gt; ...] [inflate </a:t>
            </a:r>
          </a:p>
          <a:p>
            <a:r>
              <a:rPr lang="en-US" sz="1100" dirty="0">
                <a:latin typeface="Cascadia Mono" panose="020B0609020000020004" pitchFamily="49" charset="0"/>
                <a:cs typeface="Cascadia Mono" panose="020B0609020000020004" pitchFamily="49" charset="0"/>
              </a:rPr>
              <a:t>  &lt;value&gt;][size &lt;value&gt;][</a:t>
            </a:r>
            <a:r>
              <a:rPr lang="en-US" sz="11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FIXED|free</a:t>
            </a:r>
            <a:r>
              <a:rPr lang="en-US" sz="1100" dirty="0">
                <a:latin typeface="Cascadia Mono" panose="020B0609020000020004" pitchFamily="49" charset="0"/>
                <a:cs typeface="Cascadia Mono" panose="020B0609020000020004" pitchFamily="49" charset="0"/>
              </a:rPr>
              <a:t>][preview]</a:t>
            </a:r>
          </a:p>
          <a:p>
            <a:endParaRPr lang="en-US" sz="1100" dirty="0"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r>
              <a:rPr lang="en-US" sz="11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Remesh</a:t>
            </a:r>
            <a:r>
              <a:rPr lang="en-US" sz="1100" dirty="0">
                <a:latin typeface="Cascadia Mono" panose="020B0609020000020004" pitchFamily="49" charset="0"/>
                <a:cs typeface="Cascadia Mono" panose="020B0609020000020004" pitchFamily="49" charset="0"/>
              </a:rPr>
              <a:t> Tri &lt;</a:t>
            </a:r>
            <a:r>
              <a:rPr lang="en-US" sz="11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id_range</a:t>
            </a:r>
            <a:r>
              <a:rPr lang="en-US" sz="1100" dirty="0">
                <a:latin typeface="Cascadia Mono" panose="020B0609020000020004" pitchFamily="49" charset="0"/>
                <a:cs typeface="Cascadia Mono" panose="020B0609020000020004" pitchFamily="49" charset="0"/>
              </a:rPr>
              <a:t>&gt; | [quality &lt;</a:t>
            </a:r>
            <a:r>
              <a:rPr lang="en-US" sz="11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tri_metric</a:t>
            </a:r>
            <a:r>
              <a:rPr lang="en-US" sz="1100" dirty="0">
                <a:latin typeface="Cascadia Mono" panose="020B0609020000020004" pitchFamily="49" charset="0"/>
                <a:cs typeface="Cascadia Mono" panose="020B0609020000020004" pitchFamily="49" charset="0"/>
              </a:rPr>
              <a:t>&gt; </a:t>
            </a:r>
          </a:p>
          <a:p>
            <a:r>
              <a:rPr lang="en-US" sz="1100" dirty="0">
                <a:latin typeface="Cascadia Mono" panose="020B0609020000020004" pitchFamily="49" charset="0"/>
                <a:cs typeface="Cascadia Mono" panose="020B0609020000020004" pitchFamily="49" charset="0"/>
              </a:rPr>
              <a:t>  [less </a:t>
            </a:r>
            <a:r>
              <a:rPr lang="en-US" sz="11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than|greater</a:t>
            </a:r>
            <a:r>
              <a:rPr lang="en-US" sz="1100" dirty="0">
                <a:latin typeface="Cascadia Mono" panose="020B0609020000020004" pitchFamily="49" charset="0"/>
                <a:cs typeface="Cascadia Mono" panose="020B0609020000020004" pitchFamily="49" charset="0"/>
              </a:rPr>
              <a:t> than] &lt;value&gt; ...] [inflate </a:t>
            </a:r>
          </a:p>
          <a:p>
            <a:r>
              <a:rPr lang="en-US" sz="1100" dirty="0">
                <a:latin typeface="Cascadia Mono" panose="020B0609020000020004" pitchFamily="49" charset="0"/>
                <a:cs typeface="Cascadia Mono" panose="020B0609020000020004" pitchFamily="49" charset="0"/>
              </a:rPr>
              <a:t>  &lt;value&gt;][preview]</a:t>
            </a:r>
          </a:p>
          <a:p>
            <a:endParaRPr lang="en-US" sz="1400" dirty="0"/>
          </a:p>
          <a:p>
            <a:r>
              <a:rPr lang="en-US" sz="1600" dirty="0">
                <a:solidFill>
                  <a:srgbClr val="0F2995"/>
                </a:solidFill>
              </a:rPr>
              <a:t>Example</a:t>
            </a:r>
          </a:p>
          <a:p>
            <a:r>
              <a:rPr lang="en-US" sz="11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Remesh</a:t>
            </a:r>
            <a:r>
              <a:rPr lang="en-US" sz="1100" dirty="0">
                <a:latin typeface="Cascadia Mono" panose="020B0609020000020004" pitchFamily="49" charset="0"/>
                <a:cs typeface="Cascadia Mono" panose="020B0609020000020004" pitchFamily="49" charset="0"/>
              </a:rPr>
              <a:t> tri 195 inflate 1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A692A70-29EA-F091-4A84-8BD850BC4CA8}"/>
              </a:ext>
            </a:extLst>
          </p:cNvPr>
          <p:cNvCxnSpPr>
            <a:cxnSpLocks/>
          </p:cNvCxnSpPr>
          <p:nvPr/>
        </p:nvCxnSpPr>
        <p:spPr>
          <a:xfrm flipV="1">
            <a:off x="5721663" y="3664782"/>
            <a:ext cx="1027015" cy="15409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98CC3367-D6CD-60FA-A481-19D0EDE7D2D1}"/>
              </a:ext>
            </a:extLst>
          </p:cNvPr>
          <p:cNvSpPr txBox="1"/>
          <p:nvPr/>
        </p:nvSpPr>
        <p:spPr>
          <a:xfrm>
            <a:off x="6449799" y="3299837"/>
            <a:ext cx="1095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F2995"/>
                </a:solidFill>
              </a:rPr>
              <a:t>tri 195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80E1592-0BB3-7A62-E866-78EA36DD5F2C}"/>
              </a:ext>
            </a:extLst>
          </p:cNvPr>
          <p:cNvCxnSpPr>
            <a:cxnSpLocks/>
          </p:cNvCxnSpPr>
          <p:nvPr/>
        </p:nvCxnSpPr>
        <p:spPr>
          <a:xfrm flipH="1" flipV="1">
            <a:off x="5103548" y="3519616"/>
            <a:ext cx="39713" cy="142863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DCB960D4-179D-D579-5DA4-BA3D54F9EBAD}"/>
              </a:ext>
            </a:extLst>
          </p:cNvPr>
          <p:cNvSpPr txBox="1"/>
          <p:nvPr/>
        </p:nvSpPr>
        <p:spPr>
          <a:xfrm>
            <a:off x="3977089" y="2945789"/>
            <a:ext cx="2755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F2995"/>
                </a:solidFill>
              </a:rPr>
              <a:t>Set of tris to </a:t>
            </a:r>
            <a:r>
              <a:rPr lang="en-US" sz="1600" dirty="0" err="1">
                <a:solidFill>
                  <a:srgbClr val="0F2995"/>
                </a:solidFill>
              </a:rPr>
              <a:t>remesh</a:t>
            </a:r>
            <a:r>
              <a:rPr lang="en-US" sz="1600" dirty="0">
                <a:solidFill>
                  <a:srgbClr val="0F2995"/>
                </a:solidFill>
              </a:rPr>
              <a:t>, defined by ‘inflate 1’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C419AE8-5A1F-1DEC-864A-4D75F8367660}"/>
              </a:ext>
            </a:extLst>
          </p:cNvPr>
          <p:cNvSpPr txBox="1"/>
          <p:nvPr/>
        </p:nvSpPr>
        <p:spPr>
          <a:xfrm>
            <a:off x="5086663" y="6315723"/>
            <a:ext cx="1623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F2995"/>
                </a:solidFill>
              </a:rPr>
              <a:t>Before </a:t>
            </a:r>
            <a:r>
              <a:rPr lang="en-US" sz="1600" dirty="0" err="1">
                <a:solidFill>
                  <a:srgbClr val="0F2995"/>
                </a:solidFill>
              </a:rPr>
              <a:t>remesh</a:t>
            </a:r>
            <a:endParaRPr lang="en-US" sz="1600" dirty="0">
              <a:solidFill>
                <a:srgbClr val="0F2995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C0AEA1D-21CF-A1F2-ED07-26A69B907DD2}"/>
              </a:ext>
            </a:extLst>
          </p:cNvPr>
          <p:cNvSpPr txBox="1"/>
          <p:nvPr/>
        </p:nvSpPr>
        <p:spPr>
          <a:xfrm>
            <a:off x="9422444" y="6315723"/>
            <a:ext cx="1623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F2995"/>
                </a:solidFill>
              </a:rPr>
              <a:t>After </a:t>
            </a:r>
            <a:r>
              <a:rPr lang="en-US" sz="1600" dirty="0" err="1">
                <a:solidFill>
                  <a:srgbClr val="0F2995"/>
                </a:solidFill>
              </a:rPr>
              <a:t>remesh</a:t>
            </a:r>
            <a:endParaRPr lang="en-US" sz="1600" dirty="0">
              <a:solidFill>
                <a:srgbClr val="0F2995"/>
              </a:solidFill>
            </a:endParaRPr>
          </a:p>
        </p:txBody>
      </p:sp>
      <p:sp>
        <p:nvSpPr>
          <p:cNvPr id="63" name="Arrow: Right 62">
            <a:extLst>
              <a:ext uri="{FF2B5EF4-FFF2-40B4-BE49-F238E27FC236}">
                <a16:creationId xmlns:a16="http://schemas.microsoft.com/office/drawing/2014/main" id="{651F4F2F-C047-CCDD-ED3D-55F9686A8988}"/>
              </a:ext>
            </a:extLst>
          </p:cNvPr>
          <p:cNvSpPr/>
          <p:nvPr/>
        </p:nvSpPr>
        <p:spPr>
          <a:xfrm>
            <a:off x="7761111" y="5146783"/>
            <a:ext cx="488723" cy="367839"/>
          </a:xfrm>
          <a:prstGeom prst="rightArrow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29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4278EFA-03FE-F99C-1AFE-D650BA039D2E}"/>
              </a:ext>
            </a:extLst>
          </p:cNvPr>
          <p:cNvSpPr txBox="1"/>
          <p:nvPr/>
        </p:nvSpPr>
        <p:spPr>
          <a:xfrm>
            <a:off x="0" y="880534"/>
            <a:ext cx="101637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Geometry Preparation 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Delete irrelevant volumes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Regularize to remove extraneous geometry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Remove small surfaces/holes/cavities/lettering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Find and simplify conical surface at bolt hole bottoms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Use blunt tangency to remove sharp angles </a:t>
            </a:r>
          </a:p>
          <a:p>
            <a:pPr marL="457200" indent="-457200"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Use the simplify command to combine surfaces (compositing)</a:t>
            </a:r>
          </a:p>
        </p:txBody>
      </p:sp>
    </p:spTree>
    <p:extLst>
      <p:ext uri="{BB962C8B-B14F-4D97-AF65-F5344CB8AC3E}">
        <p14:creationId xmlns:p14="http://schemas.microsoft.com/office/powerpoint/2010/main" val="9852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F3BFCB-5BEE-A2FE-C902-58789FFFFE86}"/>
              </a:ext>
            </a:extLst>
          </p:cNvPr>
          <p:cNvSpPr txBox="1"/>
          <p:nvPr/>
        </p:nvSpPr>
        <p:spPr>
          <a:xfrm>
            <a:off x="73255" y="880534"/>
            <a:ext cx="11734046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Two-Layer </a:t>
            </a:r>
            <a:r>
              <a:rPr lang="en-US" sz="2400" u="sng" dirty="0" err="1">
                <a:solidFill>
                  <a:srgbClr val="0F2995"/>
                </a:solidFill>
              </a:rPr>
              <a:t>Anistropic</a:t>
            </a:r>
            <a:r>
              <a:rPr lang="en-US" sz="2400" u="sng" dirty="0">
                <a:solidFill>
                  <a:srgbClr val="0F2995"/>
                </a:solidFill>
              </a:rPr>
              <a:t> </a:t>
            </a:r>
            <a:r>
              <a:rPr lang="en-US" sz="2400" u="sng" dirty="0" err="1">
                <a:solidFill>
                  <a:srgbClr val="0F2995"/>
                </a:solidFill>
              </a:rPr>
              <a:t>Tetmeshing</a:t>
            </a:r>
            <a:endParaRPr lang="en-US" sz="2400" u="sng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995"/>
                </a:solidFill>
              </a:rPr>
              <a:t>Useful for meshing thin-walled structures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995"/>
                </a:solidFill>
              </a:rPr>
              <a:t>Reduces degrees of freedom in the in-plane direction, where resolution not needed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995"/>
                </a:solidFill>
              </a:rPr>
              <a:t>Set mesh size larger than wall thickness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995"/>
                </a:solidFill>
              </a:rPr>
              <a:t>Triangle and </a:t>
            </a:r>
            <a:r>
              <a:rPr lang="en-US" dirty="0" err="1">
                <a:solidFill>
                  <a:srgbClr val="0F2995"/>
                </a:solidFill>
              </a:rPr>
              <a:t>tet</a:t>
            </a:r>
            <a:r>
              <a:rPr lang="en-US" dirty="0">
                <a:solidFill>
                  <a:srgbClr val="0F2995"/>
                </a:solidFill>
              </a:rPr>
              <a:t> </a:t>
            </a:r>
            <a:r>
              <a:rPr lang="en-US" dirty="0" err="1">
                <a:solidFill>
                  <a:srgbClr val="0F2995"/>
                </a:solidFill>
              </a:rPr>
              <a:t>meshers</a:t>
            </a:r>
            <a:r>
              <a:rPr lang="en-US" dirty="0">
                <a:solidFill>
                  <a:srgbClr val="0F2995"/>
                </a:solidFill>
              </a:rPr>
              <a:t> internally split any mesh edge with both nodes on the boundary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995"/>
                </a:solidFill>
              </a:rPr>
              <a:t>‘split </a:t>
            </a:r>
            <a:r>
              <a:rPr lang="en-US" dirty="0" err="1">
                <a:solidFill>
                  <a:srgbClr val="0F2995"/>
                </a:solidFill>
              </a:rPr>
              <a:t>overconstrained</a:t>
            </a:r>
            <a:r>
              <a:rPr lang="en-US" dirty="0">
                <a:solidFill>
                  <a:srgbClr val="0F2995"/>
                </a:solidFill>
              </a:rPr>
              <a:t>’ options split mesh spanning surface and volume boundaries to produce two layers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995"/>
                </a:solidFill>
              </a:rPr>
              <a:t>Use sparingly on small surfaces because it can produce many small elements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F2995"/>
              </a:solidFill>
            </a:endParaRPr>
          </a:p>
          <a:p>
            <a:r>
              <a:rPr lang="en-US" sz="2400" dirty="0">
                <a:solidFill>
                  <a:srgbClr val="0F2995"/>
                </a:solidFill>
              </a:rPr>
              <a:t>Commands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[Set] 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Trimesher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Split 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Overconstrained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Edges {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on|off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}</a:t>
            </a:r>
            <a:endParaRPr lang="en-US" sz="1200" dirty="0">
              <a:solidFill>
                <a:srgbClr val="0F2995"/>
              </a:solidFill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[set] 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tetmesher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optimize { { [level &lt;value&gt;] </a:t>
            </a:r>
            <a:r>
              <a:rPr lang="en-US" sz="1200" dirty="0">
                <a:solidFill>
                  <a:srgbClr val="FF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[</a:t>
            </a:r>
            <a:r>
              <a:rPr lang="en-US" sz="1200" dirty="0" err="1">
                <a:solidFill>
                  <a:srgbClr val="FF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overconstrained</a:t>
            </a:r>
            <a:r>
              <a:rPr lang="en-US" sz="1200" dirty="0">
                <a:solidFill>
                  <a:srgbClr val="FF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{[edges {</a:t>
            </a:r>
            <a:r>
              <a:rPr lang="en-US" sz="1200" dirty="0" err="1">
                <a:solidFill>
                  <a:srgbClr val="FF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on|off</a:t>
            </a:r>
            <a:r>
              <a:rPr lang="en-US" sz="1200" dirty="0">
                <a:solidFill>
                  <a:srgbClr val="FF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}] </a:t>
            </a:r>
          </a:p>
          <a:p>
            <a:r>
              <a:rPr lang="en-US" sz="1200" dirty="0">
                <a:solidFill>
                  <a:srgbClr val="FF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	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[tetrahedra {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on|off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}]}] [sliver {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on|off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}] } | default }</a:t>
            </a:r>
            <a:endParaRPr lang="en-US" dirty="0">
              <a:solidFill>
                <a:srgbClr val="0F2995"/>
              </a:solidFill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r>
              <a:rPr lang="en-US" sz="2400" dirty="0">
                <a:solidFill>
                  <a:srgbClr val="0F2995"/>
                </a:solidFill>
              </a:rPr>
              <a:t>Example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reset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create cylinder radius 1 z 2 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create cylinder radius 0.9 z 2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sub 2 from 1 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volume 1 size 0.25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volume 1 scheme 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tetmesh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set 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trimesher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split 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overconstrained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edges on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set 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tetmesher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optimize 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overconstrained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edges on 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mesh volume 1 </a:t>
            </a:r>
          </a:p>
          <a:p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draw 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tet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with </a:t>
            </a:r>
            <a:r>
              <a:rPr lang="en-US" sz="1200" dirty="0" err="1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z_coord</a:t>
            </a:r>
            <a:r>
              <a:rPr lang="en-US" sz="1200" dirty="0"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 &lt; 0 # to see the cross section</a:t>
            </a:r>
            <a:endParaRPr lang="en-US" dirty="0">
              <a:solidFill>
                <a:srgbClr val="0F2995"/>
              </a:solidFill>
              <a:latin typeface="Cascadia Mono" panose="020B0609020000020004" pitchFamily="49" charset="0"/>
              <a:cs typeface="Cascadia Mono" panose="020B0609020000020004" pitchFamily="49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E96DC11-9299-5126-34F8-A21B1FB07F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890" y="4203132"/>
            <a:ext cx="2127322" cy="21593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F5087FC-D8ED-3574-C3C9-B64183FFCC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2480" y="4203132"/>
            <a:ext cx="2127322" cy="215939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30E0B7D-40FC-76F5-519F-AD256415FC63}"/>
              </a:ext>
            </a:extLst>
          </p:cNvPr>
          <p:cNvSpPr txBox="1"/>
          <p:nvPr/>
        </p:nvSpPr>
        <p:spPr>
          <a:xfrm>
            <a:off x="6957946" y="6290221"/>
            <a:ext cx="2152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F2995"/>
                </a:solidFill>
              </a:rPr>
              <a:t>Isotropic </a:t>
            </a:r>
          </a:p>
          <a:p>
            <a:pPr algn="ctr"/>
            <a:r>
              <a:rPr lang="en-US" sz="1400" dirty="0">
                <a:solidFill>
                  <a:srgbClr val="0F2995"/>
                </a:solidFill>
              </a:rPr>
              <a:t>65,000 elements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81A32F-6743-60D7-2E84-64EF56491579}"/>
              </a:ext>
            </a:extLst>
          </p:cNvPr>
          <p:cNvSpPr txBox="1"/>
          <p:nvPr/>
        </p:nvSpPr>
        <p:spPr>
          <a:xfrm>
            <a:off x="9329338" y="6293807"/>
            <a:ext cx="230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F2995"/>
                </a:solidFill>
              </a:rPr>
              <a:t>Anisotropic </a:t>
            </a:r>
          </a:p>
          <a:p>
            <a:pPr algn="ctr"/>
            <a:r>
              <a:rPr lang="en-US" sz="1400" dirty="0">
                <a:solidFill>
                  <a:srgbClr val="0F2995"/>
                </a:solidFill>
              </a:rPr>
              <a:t>4,700 elements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0B4BBA-C28C-9182-16D1-1237EBFEE193}"/>
              </a:ext>
            </a:extLst>
          </p:cNvPr>
          <p:cNvSpPr txBox="1"/>
          <p:nvPr/>
        </p:nvSpPr>
        <p:spPr>
          <a:xfrm>
            <a:off x="7773786" y="4047847"/>
            <a:ext cx="2152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F2995"/>
                </a:solidFill>
              </a:rPr>
              <a:t>Two-Layers Through Thickness Mesh</a:t>
            </a:r>
          </a:p>
        </p:txBody>
      </p:sp>
    </p:spTree>
    <p:extLst>
      <p:ext uri="{BB962C8B-B14F-4D97-AF65-F5344CB8AC3E}">
        <p14:creationId xmlns:p14="http://schemas.microsoft.com/office/powerpoint/2010/main" val="242149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F3BFCB-5BEE-A2FE-C902-58789FFFFE86}"/>
              </a:ext>
            </a:extLst>
          </p:cNvPr>
          <p:cNvSpPr txBox="1"/>
          <p:nvPr/>
        </p:nvSpPr>
        <p:spPr>
          <a:xfrm>
            <a:off x="73255" y="880534"/>
            <a:ext cx="117340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Setting mesh parameters in script file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Once you find meshing parameters that work well, consider setting them using a set of Cubit commands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This helps to ensure consistent behavior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6F12EB-B1CF-6FB6-6DE5-31DCDF1AF8BE}"/>
              </a:ext>
            </a:extLst>
          </p:cNvPr>
          <p:cNvSpPr/>
          <p:nvPr/>
        </p:nvSpPr>
        <p:spPr>
          <a:xfrm>
            <a:off x="248987" y="2681111"/>
            <a:ext cx="5096302" cy="3177822"/>
          </a:xfrm>
          <a:prstGeom prst="rect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latin typeface="Cascadia Mono" panose="020B0609020000020004" pitchFamily="49" charset="0"/>
                <a:cs typeface="Cascadia Mono" panose="020B0609020000020004" pitchFamily="49" charset="0"/>
              </a:rPr>
              <a:t>#trimesh settings</a:t>
            </a:r>
          </a:p>
          <a:p>
            <a:r>
              <a:rPr lang="en-US" sz="1600" dirty="0">
                <a:latin typeface="Cascadia Mono" panose="020B0609020000020004" pitchFamily="49" charset="0"/>
                <a:cs typeface="Cascadia Mono" panose="020B0609020000020004" pitchFamily="49" charset="0"/>
              </a:rPr>
              <a:t>set </a:t>
            </a:r>
            <a:r>
              <a:rPr lang="en-US" sz="16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trimesher</a:t>
            </a:r>
            <a:r>
              <a:rPr lang="en-US" sz="1600" dirty="0">
                <a:latin typeface="Cascadia Mono" panose="020B0609020000020004" pitchFamily="49" charset="0"/>
                <a:cs typeface="Cascadia Mono" panose="020B0609020000020004" pitchFamily="49" charset="0"/>
              </a:rPr>
              <a:t> surface gradation 1.05</a:t>
            </a:r>
          </a:p>
          <a:p>
            <a:r>
              <a:rPr lang="en-US" sz="1600" dirty="0">
                <a:latin typeface="Cascadia Mono" panose="020B0609020000020004" pitchFamily="49" charset="0"/>
                <a:cs typeface="Cascadia Mono" panose="020B0609020000020004" pitchFamily="49" charset="0"/>
              </a:rPr>
              <a:t>set </a:t>
            </a:r>
            <a:r>
              <a:rPr lang="en-US" sz="16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trimesher</a:t>
            </a:r>
            <a:r>
              <a:rPr lang="en-US" sz="1600" dirty="0">
                <a:latin typeface="Cascadia Mono" panose="020B0609020000020004" pitchFamily="49" charset="0"/>
                <a:cs typeface="Cascadia Mono" panose="020B0609020000020004" pitchFamily="49" charset="0"/>
              </a:rPr>
              <a:t> geometry sizing off</a:t>
            </a:r>
          </a:p>
          <a:p>
            <a:endParaRPr lang="en-US" dirty="0"/>
          </a:p>
          <a:p>
            <a:r>
              <a:rPr lang="en-US" sz="1600" dirty="0">
                <a:latin typeface="Cascadia Mono" panose="020B0609020000020004" pitchFamily="49" charset="0"/>
                <a:cs typeface="Cascadia Mono" panose="020B0609020000020004" pitchFamily="49" charset="0"/>
              </a:rPr>
              <a:t>#tetmesh settings</a:t>
            </a:r>
          </a:p>
          <a:p>
            <a:r>
              <a:rPr lang="en-US" sz="1600" dirty="0">
                <a:latin typeface="Cascadia Mono" panose="020B0609020000020004" pitchFamily="49" charset="0"/>
                <a:cs typeface="Cascadia Mono" panose="020B0609020000020004" pitchFamily="49" charset="0"/>
              </a:rPr>
              <a:t>Set </a:t>
            </a:r>
            <a:r>
              <a:rPr lang="en-US" sz="1600" dirty="0" err="1">
                <a:latin typeface="Cascadia Mono" panose="020B0609020000020004" pitchFamily="49" charset="0"/>
                <a:cs typeface="Cascadia Mono" panose="020B0609020000020004" pitchFamily="49" charset="0"/>
              </a:rPr>
              <a:t>tetmesher</a:t>
            </a:r>
            <a:r>
              <a:rPr lang="en-US" sz="1600" dirty="0">
                <a:latin typeface="Cascadia Mono" panose="020B0609020000020004" pitchFamily="49" charset="0"/>
                <a:cs typeface="Cascadia Mono" panose="020B0609020000020004" pitchFamily="49" charset="0"/>
              </a:rPr>
              <a:t> optimize level 6</a:t>
            </a:r>
          </a:p>
          <a:p>
            <a:r>
              <a:rPr lang="en-US" sz="1600" dirty="0">
                <a:latin typeface="Cascadia Mono" panose="020B0609020000020004" pitchFamily="49" charset="0"/>
                <a:cs typeface="Cascadia Mono" panose="020B0609020000020004" pitchFamily="49" charset="0"/>
              </a:rPr>
              <a:t>Set node constraint smart threshold 0.25</a:t>
            </a:r>
          </a:p>
          <a:p>
            <a:pPr algn="ctr"/>
            <a:endParaRPr lang="en-US" dirty="0"/>
          </a:p>
        </p:txBody>
      </p:sp>
      <p:sp>
        <p:nvSpPr>
          <p:cNvPr id="14" name="Rectangle 1">
            <a:extLst>
              <a:ext uri="{FF2B5EF4-FFF2-40B4-BE49-F238E27FC236}">
                <a16:creationId xmlns:a16="http://schemas.microsoft.com/office/drawing/2014/main" id="{DDD1EE7E-6898-7FB1-61FA-FD2EF922E4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trimesher surface gradation 1.05</a:t>
            </a:r>
            <a:r>
              <a:rPr kumimoji="0" lang="en-US" altLang="en-US" sz="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12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F3BFCB-5BEE-A2FE-C902-58789FFFFE86}"/>
              </a:ext>
            </a:extLst>
          </p:cNvPr>
          <p:cNvSpPr txBox="1"/>
          <p:nvPr/>
        </p:nvSpPr>
        <p:spPr>
          <a:xfrm>
            <a:off x="73255" y="880534"/>
            <a:ext cx="117340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Export Mesh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To export the mesh in Exodus format use the GUI or commands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545E6E-46C5-B8B3-C72D-250EE8E4DCF9}"/>
              </a:ext>
            </a:extLst>
          </p:cNvPr>
          <p:cNvSpPr txBox="1"/>
          <p:nvPr/>
        </p:nvSpPr>
        <p:spPr>
          <a:xfrm>
            <a:off x="893514" y="2357861"/>
            <a:ext cx="695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</a:rPr>
              <a:t>GUI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F9B391-0DF0-FDD7-766E-9C9651A95F15}"/>
              </a:ext>
            </a:extLst>
          </p:cNvPr>
          <p:cNvSpPr txBox="1"/>
          <p:nvPr/>
        </p:nvSpPr>
        <p:spPr>
          <a:xfrm>
            <a:off x="3401292" y="2456467"/>
            <a:ext cx="883586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  <a:effectLst/>
              </a:rPr>
              <a:t>Command</a:t>
            </a:r>
          </a:p>
          <a:p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Export [Genesis | Mesh] '&lt;filename&gt;' [Dimension {2|3}] [Block &lt;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id_list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&gt;]</a:t>
            </a:r>
          </a:p>
          <a:p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[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Qualityfile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] [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no_ids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] [Overwrite] [XML ['&lt;</a:t>
            </a:r>
            <a:r>
              <a:rPr lang="en-US" sz="1600" dirty="0" err="1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xml_filename</a:t>
            </a:r>
            <a:r>
              <a:rPr lang="en-US" sz="16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&gt;’]]</a:t>
            </a:r>
          </a:p>
          <a:p>
            <a:endParaRPr lang="en-US" sz="2000" dirty="0"/>
          </a:p>
          <a:p>
            <a:r>
              <a:rPr lang="en-US" sz="2400" dirty="0">
                <a:solidFill>
                  <a:srgbClr val="0F2995"/>
                </a:solidFill>
              </a:rPr>
              <a:t>Example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export mesh ‘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final_mesh.g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’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9ABD26F-F063-F079-41D5-77547D7A42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227" y="2819526"/>
            <a:ext cx="2171757" cy="185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31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D23EA49-B5D0-1541-8EC1-3C4BE870D2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8732" y="2404928"/>
            <a:ext cx="6165850" cy="116642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Arial" charset="0"/>
                <a:ea typeface="ＭＳ Ｐゴシック" charset="0"/>
              </a:rPr>
              <a:t>Rocket example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6572C9CA-5251-BE48-98C9-AEE6EB0EB8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732" y="4256500"/>
            <a:ext cx="5243147" cy="667120"/>
          </a:xfrm>
        </p:spPr>
        <p:txBody>
          <a:bodyPr/>
          <a:lstStyle/>
          <a:p>
            <a:r>
              <a:rPr lang="en-US" dirty="0"/>
              <a:t>Steve Owen</a:t>
            </a:r>
          </a:p>
          <a:p>
            <a:r>
              <a:rPr lang="en-US" dirty="0"/>
              <a:t>Trevor Hensley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6AD260-9467-CE4A-B0C7-B567ACAF5F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8733" y="3778308"/>
            <a:ext cx="6165850" cy="378587"/>
          </a:xfrm>
        </p:spPr>
        <p:txBody>
          <a:bodyPr/>
          <a:lstStyle/>
          <a:p>
            <a:r>
              <a:rPr lang="en-US" dirty="0"/>
              <a:t>CUBIT™ 200 Tutorials (Supplemental)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E54DF6-4A33-0F44-BFF9-3FDCAA65F7F8}"/>
              </a:ext>
            </a:extLst>
          </p:cNvPr>
          <p:cNvSpPr txBox="1"/>
          <p:nvPr/>
        </p:nvSpPr>
        <p:spPr>
          <a:xfrm>
            <a:off x="3438144" y="359664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>
            <a:noAutofit/>
          </a:bodyPr>
          <a:lstStyle/>
          <a:p>
            <a:pPr algn="l"/>
            <a:endParaRPr lang="en-US" dirty="0">
              <a:latin typeface="Open Sans" panose="020B0606030504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152DC94-CDAD-B040-B849-6C3CC0DE930D}"/>
              </a:ext>
            </a:extLst>
          </p:cNvPr>
          <p:cNvGrpSpPr/>
          <p:nvPr/>
        </p:nvGrpSpPr>
        <p:grpSpPr>
          <a:xfrm>
            <a:off x="6292924" y="955497"/>
            <a:ext cx="5520487" cy="3686141"/>
            <a:chOff x="4474962" y="256854"/>
            <a:chExt cx="7446325" cy="4972062"/>
          </a:xfrm>
        </p:grpSpPr>
        <p:pic>
          <p:nvPicPr>
            <p:cNvPr id="12" name="Picture 9" descr="360_antenna_support">
              <a:extLst>
                <a:ext uri="{FF2B5EF4-FFF2-40B4-BE49-F238E27FC236}">
                  <a16:creationId xmlns:a16="http://schemas.microsoft.com/office/drawing/2014/main" id="{BC6E5148-1F87-1945-895B-5FA4464A63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CFEFC"/>
                </a:clrFrom>
                <a:clrTo>
                  <a:srgbClr val="FCFEFC">
                    <a:alpha val="0"/>
                  </a:srgbClr>
                </a:clrTo>
              </a:clrChange>
              <a:lum contrast="6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5945" y="256854"/>
              <a:ext cx="5900565" cy="4972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WordArt 10" descr="Paper bag">
              <a:extLst>
                <a:ext uri="{FF2B5EF4-FFF2-40B4-BE49-F238E27FC236}">
                  <a16:creationId xmlns:a16="http://schemas.microsoft.com/office/drawing/2014/main" id="{228E9DF8-9DDE-174C-9F56-108426566B0B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474962" y="1462598"/>
              <a:ext cx="6779372" cy="2610268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52528"/>
                </a:avLst>
              </a:prstTxWarp>
              <a:scene3d>
                <a:camera prst="legacyPerspectiveTopLeft">
                  <a:rot lat="0" lon="20519958" rev="0"/>
                </a:camera>
                <a:lightRig rig="legacyHarsh3" dir="r"/>
              </a:scene3d>
              <a:sp3d extrusionH="430200" prstMaterial="legacyMatte">
                <a:extrusionClr>
                  <a:srgbClr val="006600"/>
                </a:extrusionClr>
                <a:contourClr>
                  <a:srgbClr val="FFFFFF"/>
                </a:contourClr>
              </a:sp3d>
            </a:bodyPr>
            <a:lstStyle/>
            <a:p>
              <a:pPr algn="ctr"/>
              <a:r>
                <a:rPr lang="en-US" sz="3600" kern="10" dirty="0">
                  <a:ln w="9525">
                    <a:round/>
                    <a:headEnd/>
                    <a:tailEnd/>
                  </a:ln>
                  <a:blipFill dpi="0" rotWithShape="0">
                    <a:blip r:embed="rId4"/>
                    <a:srcRect/>
                    <a:tile tx="0" ty="0" sx="100000" sy="100000" flip="none" algn="tl"/>
                  </a:blipFill>
                  <a:latin typeface="Arial Black" panose="020B0604020202020204" pitchFamily="34" charset="0"/>
                  <a:cs typeface="Arial Black" panose="020B0604020202020204" pitchFamily="34" charset="0"/>
                </a:rPr>
                <a:t>CUBIT</a:t>
              </a:r>
            </a:p>
          </p:txBody>
        </p:sp>
        <p:sp>
          <p:nvSpPr>
            <p:cNvPr id="14" name="Text Box 11">
              <a:extLst>
                <a:ext uri="{FF2B5EF4-FFF2-40B4-BE49-F238E27FC236}">
                  <a16:creationId xmlns:a16="http://schemas.microsoft.com/office/drawing/2014/main" id="{E4459622-1D59-EF4D-8730-3A31E7B99D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39984" y="3246368"/>
              <a:ext cx="5181303" cy="1156050"/>
            </a:xfrm>
            <a:prstGeom prst="rect">
              <a:avLst/>
            </a:prstGeom>
            <a:noFill/>
            <a:ln>
              <a:noFill/>
            </a:ln>
            <a:effectLst>
              <a:outerShdw blurRad="63500" dist="17961" dir="2700000" algn="ctr" rotWithShape="0">
                <a:schemeClr val="tx1">
                  <a:alpha val="74998"/>
                </a:schemeClr>
              </a:outerShdw>
            </a:effectLst>
          </p:spPr>
          <p:txBody>
            <a:bodyPr wrap="none">
              <a:spAutoFit/>
            </a:bodyPr>
            <a:lstStyle>
              <a:lvl1pPr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742950" indent="-285750"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>
                <a:defRPr/>
              </a:pPr>
              <a:r>
                <a:rPr lang="en-US" sz="2000" b="1">
                  <a:solidFill>
                    <a:srgbClr val="CD0000"/>
                  </a:solidFill>
                  <a:cs typeface="ＭＳ Ｐゴシック" charset="0"/>
                </a:rPr>
                <a:t>Geometry and </a:t>
              </a:r>
            </a:p>
            <a:p>
              <a:pPr algn="r">
                <a:defRPr/>
              </a:pPr>
              <a:r>
                <a:rPr lang="en-US" sz="2000" b="1">
                  <a:solidFill>
                    <a:srgbClr val="CD0000"/>
                  </a:solidFill>
                  <a:cs typeface="ＭＳ Ｐゴシック" charset="0"/>
                </a:rPr>
                <a:t>Mesh Generation Toolkit</a:t>
              </a:r>
            </a:p>
          </p:txBody>
        </p:sp>
      </p:grpSp>
      <p:sp>
        <p:nvSpPr>
          <p:cNvPr id="22" name="Subtitle 7">
            <a:extLst>
              <a:ext uri="{FF2B5EF4-FFF2-40B4-BE49-F238E27FC236}">
                <a16:creationId xmlns:a16="http://schemas.microsoft.com/office/drawing/2014/main" id="{58A160F5-8E7E-374A-A2DC-0F264F90FA3E}"/>
              </a:ext>
            </a:extLst>
          </p:cNvPr>
          <p:cNvSpPr txBox="1">
            <a:spLocks/>
          </p:cNvSpPr>
          <p:nvPr/>
        </p:nvSpPr>
        <p:spPr>
          <a:xfrm>
            <a:off x="1049777" y="1801063"/>
            <a:ext cx="5243147" cy="66712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0" i="0" kern="1200" spc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ourier New" panose="02070309020205020404" pitchFamily="49" charset="0"/>
              <a:buNone/>
              <a:defRPr sz="2000" b="0" i="0" kern="120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ourier New" panose="02070309020205020404" pitchFamily="49" charset="0"/>
              <a:buNone/>
              <a:defRPr sz="1800" b="0" i="0" kern="120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ourier New" panose="02070309020205020404" pitchFamily="49" charset="0"/>
              <a:buNone/>
              <a:defRPr sz="1600" b="0" i="0" kern="120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ourier New" panose="02070309020205020404" pitchFamily="49" charset="0"/>
              <a:buNone/>
              <a:defRPr sz="1600" b="0" i="0" kern="120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2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13D831-3777-577D-78DA-BF6812F0EE1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SAND2023-XXXX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95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E3DBB-03E4-40D8-9344-02B139877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rgbClr val="0F2995"/>
                </a:solidFill>
              </a:rPr>
              <a:t> Thermal Flu</a:t>
            </a:r>
            <a:r>
              <a:rPr lang="en-US" b="1" dirty="0">
                <a:solidFill>
                  <a:srgbClr val="0F2995"/>
                </a:solidFill>
              </a:rPr>
              <a:t>id Example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171AA7-474C-4133-A8FB-FDBC1D00F0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93ADF0-2646-9996-CF5F-8D35229CA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529" y="3989324"/>
            <a:ext cx="9354378" cy="28686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D983748-DD06-F96E-AFA7-BCD7E08E886A}"/>
              </a:ext>
            </a:extLst>
          </p:cNvPr>
          <p:cNvSpPr txBox="1"/>
          <p:nvPr/>
        </p:nvSpPr>
        <p:spPr>
          <a:xfrm>
            <a:off x="362630" y="1183341"/>
            <a:ext cx="106818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Remove Hardware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Remove Holes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Remove Overlaps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Remove Gaps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Fix Misalignments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Remove small curves and surfaces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Imprint and Merge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solidFill>
                  <a:srgbClr val="0F2995"/>
                </a:solidFill>
              </a:rPr>
              <a:t>Check for small curves and surfaces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5EDAE2-C819-317D-2A22-3966DD6B1B2D}"/>
              </a:ext>
            </a:extLst>
          </p:cNvPr>
          <p:cNvSpPr txBox="1"/>
          <p:nvPr/>
        </p:nvSpPr>
        <p:spPr>
          <a:xfrm>
            <a:off x="6164292" y="814228"/>
            <a:ext cx="106818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 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US" sz="2400" dirty="0">
                <a:solidFill>
                  <a:srgbClr val="0F2995"/>
                </a:solidFill>
              </a:rPr>
              <a:t>Mesh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US" sz="2400" dirty="0">
                <a:solidFill>
                  <a:srgbClr val="0F2995"/>
                </a:solidFill>
              </a:rPr>
              <a:t>Check Quality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US" sz="2400" dirty="0">
                <a:solidFill>
                  <a:srgbClr val="0F2995"/>
                </a:solidFill>
              </a:rPr>
              <a:t>Fix Geometry if necessary (revisit 1-8)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US" sz="2400" dirty="0">
                <a:solidFill>
                  <a:srgbClr val="0F2995"/>
                </a:solidFill>
              </a:rPr>
              <a:t>Generate Enclosures for TF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US" sz="2400" dirty="0">
                <a:solidFill>
                  <a:srgbClr val="0F2995"/>
                </a:solidFill>
              </a:rPr>
              <a:t>Boundary Conditions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US" sz="2400" dirty="0">
                <a:solidFill>
                  <a:srgbClr val="0F2995"/>
                </a:solidFill>
              </a:rPr>
              <a:t>Journaling, Python Scripting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976DA1-4D82-06EA-CC7E-D7A000CB4716}"/>
              </a:ext>
            </a:extLst>
          </p:cNvPr>
          <p:cNvSpPr txBox="1"/>
          <p:nvPr/>
        </p:nvSpPr>
        <p:spPr>
          <a:xfrm>
            <a:off x="576257" y="4478480"/>
            <a:ext cx="2171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Geometry: </a:t>
            </a:r>
            <a:r>
              <a:rPr lang="en-US" dirty="0" err="1"/>
              <a:t>rocket.stp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B006D6-2151-4BBC-B1CF-5634E30DE815}"/>
              </a:ext>
            </a:extLst>
          </p:cNvPr>
          <p:cNvSpPr txBox="1"/>
          <p:nvPr/>
        </p:nvSpPr>
        <p:spPr>
          <a:xfrm>
            <a:off x="362630" y="673580"/>
            <a:ext cx="16857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F2995"/>
                </a:solidFill>
              </a:rPr>
              <a:t>Procedure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7D5CB9-A99E-6297-9A0C-2D84498EB763}"/>
              </a:ext>
            </a:extLst>
          </p:cNvPr>
          <p:cNvSpPr txBox="1"/>
          <p:nvPr/>
        </p:nvSpPr>
        <p:spPr>
          <a:xfrm>
            <a:off x="576256" y="5999754"/>
            <a:ext cx="2302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Journal File: </a:t>
            </a:r>
            <a:r>
              <a:rPr lang="en-US" dirty="0" err="1"/>
              <a:t>rocket.jou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A18C67-0737-8BB4-FB91-0503CE495F1B}"/>
              </a:ext>
            </a:extLst>
          </p:cNvPr>
          <p:cNvSpPr txBox="1"/>
          <p:nvPr/>
        </p:nvSpPr>
        <p:spPr>
          <a:xfrm>
            <a:off x="576256" y="6325149"/>
            <a:ext cx="2421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Python Script: </a:t>
            </a:r>
            <a:r>
              <a:rPr lang="en-US" dirty="0" err="1"/>
              <a:t>rocket.py</a:t>
            </a:r>
            <a:endParaRPr lang="en-US" dirty="0"/>
          </a:p>
        </p:txBody>
      </p:sp>
      <p:sp>
        <p:nvSpPr>
          <p:cNvPr id="18" name="U-Turn Arrow 17">
            <a:extLst>
              <a:ext uri="{FF2B5EF4-FFF2-40B4-BE49-F238E27FC236}">
                <a16:creationId xmlns:a16="http://schemas.microsoft.com/office/drawing/2014/main" id="{E257DFC0-28BC-E9B4-B5C8-4312357E12B7}"/>
              </a:ext>
            </a:extLst>
          </p:cNvPr>
          <p:cNvSpPr/>
          <p:nvPr/>
        </p:nvSpPr>
        <p:spPr>
          <a:xfrm rot="16200000">
            <a:off x="5332885" y="1726440"/>
            <a:ext cx="1245774" cy="417043"/>
          </a:xfrm>
          <a:prstGeom prst="uturnArrow">
            <a:avLst>
              <a:gd name="adj1" fmla="val 29225"/>
              <a:gd name="adj2" fmla="val 25000"/>
              <a:gd name="adj3" fmla="val 26408"/>
              <a:gd name="adj4" fmla="val 43750"/>
              <a:gd name="adj5" fmla="val 100000"/>
            </a:avLst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34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4278EFA-03FE-F99C-1AFE-D650BA039D2E}"/>
              </a:ext>
            </a:extLst>
          </p:cNvPr>
          <p:cNvSpPr txBox="1"/>
          <p:nvPr/>
        </p:nvSpPr>
        <p:spPr>
          <a:xfrm>
            <a:off x="73255" y="880534"/>
            <a:ext cx="110016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Geometry Preparation (modification)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Very seldom is geometry preparation done in single step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Mesh quality almost always drives the geometry modifications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F2995"/>
                </a:solidFill>
              </a:rPr>
              <a:t>Think of geometry modification as one step in an iterative meshing loop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593A30-3EF0-CE99-AFD0-4FB33A877FD3}"/>
              </a:ext>
            </a:extLst>
          </p:cNvPr>
          <p:cNvSpPr/>
          <p:nvPr/>
        </p:nvSpPr>
        <p:spPr>
          <a:xfrm>
            <a:off x="4291866" y="2329874"/>
            <a:ext cx="2670898" cy="346624"/>
          </a:xfrm>
          <a:prstGeom prst="rect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Import/Create Geometry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A7636D-9F1B-782F-1164-9B6ABAD7C20C}"/>
              </a:ext>
            </a:extLst>
          </p:cNvPr>
          <p:cNvSpPr/>
          <p:nvPr/>
        </p:nvSpPr>
        <p:spPr>
          <a:xfrm>
            <a:off x="4314196" y="3147691"/>
            <a:ext cx="2670898" cy="34662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Modify Geometry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561F6FE-120E-6266-660B-BDFF15CF443C}"/>
              </a:ext>
            </a:extLst>
          </p:cNvPr>
          <p:cNvSpPr/>
          <p:nvPr/>
        </p:nvSpPr>
        <p:spPr>
          <a:xfrm>
            <a:off x="4329912" y="5521014"/>
            <a:ext cx="2639466" cy="3466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Evaluate Mesh Quality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6AEA01-2BEE-EE7B-488E-6B99B9995FCE}"/>
              </a:ext>
            </a:extLst>
          </p:cNvPr>
          <p:cNvSpPr/>
          <p:nvPr/>
        </p:nvSpPr>
        <p:spPr>
          <a:xfrm>
            <a:off x="4291866" y="3940400"/>
            <a:ext cx="2670898" cy="34498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Mesh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43D5D49-26B3-3CA5-D621-03D1FAA43858}"/>
              </a:ext>
            </a:extLst>
          </p:cNvPr>
          <p:cNvSpPr/>
          <p:nvPr/>
        </p:nvSpPr>
        <p:spPr>
          <a:xfrm>
            <a:off x="4307582" y="4729948"/>
            <a:ext cx="2670898" cy="3466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Smooth Mesh</a:t>
            </a:r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309C1158-A88A-3644-6988-E5C91A8E2D8D}"/>
              </a:ext>
            </a:extLst>
          </p:cNvPr>
          <p:cNvSpPr/>
          <p:nvPr/>
        </p:nvSpPr>
        <p:spPr>
          <a:xfrm>
            <a:off x="5370807" y="2756654"/>
            <a:ext cx="365760" cy="335989"/>
          </a:xfrm>
          <a:prstGeom prst="downArrow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DF92101B-3B6B-1A5A-45CA-732460326B76}"/>
              </a:ext>
            </a:extLst>
          </p:cNvPr>
          <p:cNvSpPr/>
          <p:nvPr/>
        </p:nvSpPr>
        <p:spPr>
          <a:xfrm>
            <a:off x="5423503" y="5153275"/>
            <a:ext cx="365760" cy="335989"/>
          </a:xfrm>
          <a:prstGeom prst="down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3722E67-04A5-4908-54B2-631E941C9AA2}"/>
              </a:ext>
            </a:extLst>
          </p:cNvPr>
          <p:cNvSpPr/>
          <p:nvPr/>
        </p:nvSpPr>
        <p:spPr>
          <a:xfrm>
            <a:off x="4329912" y="6357157"/>
            <a:ext cx="2639466" cy="346625"/>
          </a:xfrm>
          <a:prstGeom prst="rect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Export Mesh</a:t>
            </a:r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CF5BCD44-A30D-DFE3-974B-69EE7EE20D32}"/>
              </a:ext>
            </a:extLst>
          </p:cNvPr>
          <p:cNvSpPr/>
          <p:nvPr/>
        </p:nvSpPr>
        <p:spPr>
          <a:xfrm>
            <a:off x="5444435" y="5954639"/>
            <a:ext cx="365760" cy="335989"/>
          </a:xfrm>
          <a:prstGeom prst="downArrow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DA06FDC-8893-E83A-B356-C991F7971C3C}"/>
              </a:ext>
            </a:extLst>
          </p:cNvPr>
          <p:cNvCxnSpPr>
            <a:cxnSpLocks/>
          </p:cNvCxnSpPr>
          <p:nvPr/>
        </p:nvCxnSpPr>
        <p:spPr>
          <a:xfrm flipH="1">
            <a:off x="7097696" y="3312401"/>
            <a:ext cx="968270" cy="0"/>
          </a:xfrm>
          <a:prstGeom prst="straightConnector1">
            <a:avLst/>
          </a:prstGeom>
          <a:ln w="47625">
            <a:solidFill>
              <a:schemeClr val="tx1">
                <a:lumMod val="50000"/>
                <a:lumOff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17BCA48-D877-DB8D-96C5-2D8DBBD9B66A}"/>
              </a:ext>
            </a:extLst>
          </p:cNvPr>
          <p:cNvCxnSpPr>
            <a:cxnSpLocks/>
          </p:cNvCxnSpPr>
          <p:nvPr/>
        </p:nvCxnSpPr>
        <p:spPr>
          <a:xfrm flipV="1">
            <a:off x="8065966" y="3345306"/>
            <a:ext cx="0" cy="2459115"/>
          </a:xfrm>
          <a:prstGeom prst="straightConnector1">
            <a:avLst/>
          </a:prstGeom>
          <a:ln w="47625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219CFCC7-748F-9C25-AF9D-37144F2B1F32}"/>
              </a:ext>
            </a:extLst>
          </p:cNvPr>
          <p:cNvCxnSpPr>
            <a:cxnSpLocks/>
          </p:cNvCxnSpPr>
          <p:nvPr/>
        </p:nvCxnSpPr>
        <p:spPr>
          <a:xfrm>
            <a:off x="7097696" y="5779363"/>
            <a:ext cx="968270" cy="0"/>
          </a:xfrm>
          <a:prstGeom prst="straightConnector1">
            <a:avLst/>
          </a:prstGeom>
          <a:ln w="47625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C0DFF11A-3608-FE8E-E105-B89134814CB6}"/>
              </a:ext>
            </a:extLst>
          </p:cNvPr>
          <p:cNvSpPr/>
          <p:nvPr/>
        </p:nvSpPr>
        <p:spPr>
          <a:xfrm>
            <a:off x="4039340" y="3092643"/>
            <a:ext cx="4314438" cy="2827207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9CBD88B-DB2B-9FA0-7D7F-A4530BC402E5}"/>
              </a:ext>
            </a:extLst>
          </p:cNvPr>
          <p:cNvSpPr txBox="1"/>
          <p:nvPr/>
        </p:nvSpPr>
        <p:spPr>
          <a:xfrm>
            <a:off x="7459461" y="5890946"/>
            <a:ext cx="1526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Iterative loop</a:t>
            </a:r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EA7C479E-702B-2679-50B5-DE9A3E1E5149}"/>
              </a:ext>
            </a:extLst>
          </p:cNvPr>
          <p:cNvSpPr/>
          <p:nvPr/>
        </p:nvSpPr>
        <p:spPr>
          <a:xfrm>
            <a:off x="5415417" y="4343300"/>
            <a:ext cx="365760" cy="335989"/>
          </a:xfrm>
          <a:prstGeom prst="down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CF612332-1D35-1B3A-DA7F-840581B2D8CE}"/>
              </a:ext>
            </a:extLst>
          </p:cNvPr>
          <p:cNvSpPr/>
          <p:nvPr/>
        </p:nvSpPr>
        <p:spPr>
          <a:xfrm>
            <a:off x="5411834" y="3539907"/>
            <a:ext cx="365760" cy="335989"/>
          </a:xfrm>
          <a:prstGeom prst="down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F78A7D-9B94-1CC8-3BB6-9CDD7AE1F846}"/>
              </a:ext>
            </a:extLst>
          </p:cNvPr>
          <p:cNvSpPr txBox="1"/>
          <p:nvPr/>
        </p:nvSpPr>
        <p:spPr>
          <a:xfrm>
            <a:off x="4329912" y="5965442"/>
            <a:ext cx="1205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Quality good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8716C9-8F77-97FD-40BF-DECF1EC867EB}"/>
              </a:ext>
            </a:extLst>
          </p:cNvPr>
          <p:cNvSpPr txBox="1"/>
          <p:nvPr/>
        </p:nvSpPr>
        <p:spPr>
          <a:xfrm>
            <a:off x="6969378" y="5456974"/>
            <a:ext cx="1205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Quality poor</a:t>
            </a:r>
          </a:p>
        </p:txBody>
      </p:sp>
    </p:spTree>
    <p:extLst>
      <p:ext uri="{BB962C8B-B14F-4D97-AF65-F5344CB8AC3E}">
        <p14:creationId xmlns:p14="http://schemas.microsoft.com/office/powerpoint/2010/main" val="26299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4278EFA-03FE-F99C-1AFE-D650BA039D2E}"/>
              </a:ext>
            </a:extLst>
          </p:cNvPr>
          <p:cNvSpPr txBox="1"/>
          <p:nvPr/>
        </p:nvSpPr>
        <p:spPr>
          <a:xfrm>
            <a:off x="73255" y="886178"/>
            <a:ext cx="65533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Delete irrelevant geometry</a:t>
            </a:r>
          </a:p>
          <a:p>
            <a:pPr marL="457200" indent="-457200">
              <a:buAutoNum type="arabicPeriod"/>
            </a:pPr>
            <a:endParaRPr lang="en-US" sz="2400" dirty="0">
              <a:solidFill>
                <a:srgbClr val="0F299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F29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72D6C4-CC49-E9EF-17E1-D6BAFCEA3B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27" y="2118436"/>
            <a:ext cx="2912005" cy="1088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DAE3196-3B36-DE6C-C124-87E9371E725A}"/>
              </a:ext>
            </a:extLst>
          </p:cNvPr>
          <p:cNvSpPr txBox="1"/>
          <p:nvPr/>
        </p:nvSpPr>
        <p:spPr>
          <a:xfrm>
            <a:off x="96827" y="1486342"/>
            <a:ext cx="2308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</a:rPr>
              <a:t>GUI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3F68DB-3DAD-C361-4523-19ADEDCC0529}"/>
              </a:ext>
            </a:extLst>
          </p:cNvPr>
          <p:cNvSpPr txBox="1"/>
          <p:nvPr/>
        </p:nvSpPr>
        <p:spPr>
          <a:xfrm>
            <a:off x="6468533" y="1486342"/>
            <a:ext cx="51872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  <a:effectLst/>
              </a:rPr>
              <a:t>Commands</a:t>
            </a:r>
            <a:endParaRPr lang="en-US" dirty="0">
              <a:solidFill>
                <a:srgbClr val="0F2995"/>
              </a:solidFill>
            </a:endParaRPr>
          </a:p>
          <a:p>
            <a:r>
              <a:rPr lang="en-US" sz="18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delete {volume &lt;ids&gt;}</a:t>
            </a:r>
          </a:p>
          <a:p>
            <a:endParaRPr lang="en-US" sz="1800" dirty="0">
              <a:solidFill>
                <a:srgbClr val="0F2995"/>
              </a:solidFill>
            </a:endParaRPr>
          </a:p>
          <a:p>
            <a:r>
              <a:rPr lang="en-US" sz="2400" dirty="0">
                <a:solidFill>
                  <a:srgbClr val="0F2995"/>
                </a:solidFill>
              </a:rPr>
              <a:t>Example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delete volume all except 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88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4278EFA-03FE-F99C-1AFE-D650BA039D2E}"/>
              </a:ext>
            </a:extLst>
          </p:cNvPr>
          <p:cNvSpPr txBox="1"/>
          <p:nvPr/>
        </p:nvSpPr>
        <p:spPr>
          <a:xfrm>
            <a:off x="73255" y="880534"/>
            <a:ext cx="107753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Regularize to simplify geometry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Removes unnecessary topology, which in effect reverses the imprint operation. This can help clean up the model from extra features that are unnecessary for the geometric definition of the model.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59D456-A507-09C9-DC99-AAF77FDBA4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4354" y="3087386"/>
            <a:ext cx="5111239" cy="30353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CF53E3-1A9D-B62D-E98E-C5E8392D7C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609" y="3087386"/>
            <a:ext cx="5111239" cy="30353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753366-C25F-053A-0BCE-F429C053C920}"/>
              </a:ext>
            </a:extLst>
          </p:cNvPr>
          <p:cNvSpPr txBox="1"/>
          <p:nvPr/>
        </p:nvSpPr>
        <p:spPr>
          <a:xfrm>
            <a:off x="2156177" y="6134374"/>
            <a:ext cx="1704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before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E4F699-CACE-2C82-675F-5D2824680F24}"/>
              </a:ext>
            </a:extLst>
          </p:cNvPr>
          <p:cNvSpPr txBox="1"/>
          <p:nvPr/>
        </p:nvSpPr>
        <p:spPr>
          <a:xfrm>
            <a:off x="8331203" y="6155815"/>
            <a:ext cx="1704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F2995"/>
                </a:solidFill>
              </a:rPr>
              <a:t>after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952DECC-5EED-E509-9509-92017A171BC3}"/>
              </a:ext>
            </a:extLst>
          </p:cNvPr>
          <p:cNvSpPr/>
          <p:nvPr/>
        </p:nvSpPr>
        <p:spPr>
          <a:xfrm>
            <a:off x="5555299" y="4407807"/>
            <a:ext cx="666603" cy="484632"/>
          </a:xfrm>
          <a:prstGeom prst="rightArrow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65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1340-64A1-4FEC-AF8F-25CFD2EF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Tetmeshing</a:t>
            </a:r>
            <a:r>
              <a:rPr lang="en-US" b="1" dirty="0"/>
              <a:t> Basics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B644A-82DA-46DF-A5E3-259FE4411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5"/>
          <a:stretch/>
        </p:blipFill>
        <p:spPr>
          <a:xfrm>
            <a:off x="248987" y="102914"/>
            <a:ext cx="1195486" cy="40159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4278EFA-03FE-F99C-1AFE-D650BA039D2E}"/>
              </a:ext>
            </a:extLst>
          </p:cNvPr>
          <p:cNvSpPr txBox="1"/>
          <p:nvPr/>
        </p:nvSpPr>
        <p:spPr>
          <a:xfrm>
            <a:off x="73255" y="880534"/>
            <a:ext cx="107753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solidFill>
                  <a:srgbClr val="0F2995"/>
                </a:solidFill>
              </a:rPr>
              <a:t>Regularize to simplify geometry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F2995"/>
                </a:solidFill>
              </a:rPr>
              <a:t>Removes unnecessary topology, which in effect reverses the imprint operation. This can help clean up the model from extra features that are unnecessary for the geometric definition of the model.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5B2AA84-4054-0BA7-4C0C-AEEFEEBD6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76" y="3385869"/>
            <a:ext cx="2890233" cy="336921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A00B7BD-C7A1-0271-7A31-870778EACC79}"/>
              </a:ext>
            </a:extLst>
          </p:cNvPr>
          <p:cNvSpPr/>
          <p:nvPr/>
        </p:nvSpPr>
        <p:spPr>
          <a:xfrm>
            <a:off x="73376" y="4898322"/>
            <a:ext cx="2145028" cy="3224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7590E08-098A-78BD-B6BC-5FE38CD13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5170" y="3385869"/>
            <a:ext cx="2879347" cy="1192017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B9E180F1-DDCE-1669-6B9F-432C8E7B4D53}"/>
              </a:ext>
            </a:extLst>
          </p:cNvPr>
          <p:cNvSpPr/>
          <p:nvPr/>
        </p:nvSpPr>
        <p:spPr>
          <a:xfrm>
            <a:off x="3042493" y="3739561"/>
            <a:ext cx="473793" cy="484632"/>
          </a:xfrm>
          <a:prstGeom prst="rightArrow">
            <a:avLst/>
          </a:prstGeom>
          <a:solidFill>
            <a:srgbClr val="31469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D94350-7D91-8E59-6624-866292ECEF2B}"/>
              </a:ext>
            </a:extLst>
          </p:cNvPr>
          <p:cNvSpPr txBox="1"/>
          <p:nvPr/>
        </p:nvSpPr>
        <p:spPr>
          <a:xfrm>
            <a:off x="7399867" y="2562836"/>
            <a:ext cx="479213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  <a:effectLst/>
              </a:rPr>
              <a:t>Command</a:t>
            </a:r>
            <a:endParaRPr lang="en-US" dirty="0">
              <a:solidFill>
                <a:srgbClr val="0F2995"/>
              </a:solidFill>
            </a:endParaRPr>
          </a:p>
          <a:p>
            <a:r>
              <a:rPr lang="en-US" sz="14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Regularize {body &lt;ids&gt;|group &lt;ids&gt;|volume 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  <a:cs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cs typeface="Cascadia Mono" panose="020B0609020000020004" pitchFamily="49" charset="0"/>
              </a:rPr>
              <a:t>	&lt;ids&gt;|surface &lt;ids&gt;|curve 	&lt;ids&gt;|vertex 	&lt;ids&gt;}[keep {curve &lt;ids&gt;|vertex &lt;ids&gt;}]</a:t>
            </a:r>
          </a:p>
          <a:p>
            <a:endParaRPr lang="en-US" sz="1800" dirty="0">
              <a:solidFill>
                <a:srgbClr val="0F2995"/>
              </a:solidFill>
            </a:endParaRPr>
          </a:p>
          <a:p>
            <a:r>
              <a:rPr lang="en-US" sz="2400" dirty="0">
                <a:solidFill>
                  <a:srgbClr val="0F2995"/>
                </a:solidFill>
              </a:rPr>
              <a:t>Example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  <a:cs typeface="Cascadia Mono" panose="020B0609020000020004" pitchFamily="49" charset="0"/>
              </a:rPr>
              <a:t>regularize volume all</a:t>
            </a:r>
          </a:p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63C4FF-5C29-431F-56AE-54E69FE9909F}"/>
              </a:ext>
            </a:extLst>
          </p:cNvPr>
          <p:cNvSpPr txBox="1"/>
          <p:nvPr/>
        </p:nvSpPr>
        <p:spPr>
          <a:xfrm>
            <a:off x="846730" y="2820779"/>
            <a:ext cx="1687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F2995"/>
                </a:solidFill>
              </a:rPr>
              <a:t>GUI</a:t>
            </a:r>
          </a:p>
        </p:txBody>
      </p:sp>
    </p:spTree>
    <p:extLst>
      <p:ext uri="{BB962C8B-B14F-4D97-AF65-F5344CB8AC3E}">
        <p14:creationId xmlns:p14="http://schemas.microsoft.com/office/powerpoint/2010/main" val="292874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Sandia2018_4x3">
  <a:themeElements>
    <a:clrScheme name="Sandia 2018">
      <a:dk1>
        <a:srgbClr val="000000"/>
      </a:dk1>
      <a:lt1>
        <a:srgbClr val="FFFFFF"/>
      </a:lt1>
      <a:dk2>
        <a:srgbClr val="005376"/>
      </a:dk2>
      <a:lt2>
        <a:srgbClr val="E7E6E6"/>
      </a:lt2>
      <a:accent1>
        <a:srgbClr val="008E74"/>
      </a:accent1>
      <a:accent2>
        <a:srgbClr val="6CB312"/>
      </a:accent2>
      <a:accent3>
        <a:srgbClr val="FFA033"/>
      </a:accent3>
      <a:accent4>
        <a:srgbClr val="A92C00"/>
      </a:accent4>
      <a:accent5>
        <a:srgbClr val="7D0D7C"/>
      </a:accent5>
      <a:accent6>
        <a:srgbClr val="00ADD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314692"/>
        </a:solidFill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andia2018" id="{0FFEE870-C493-D14B-ABEE-ECDD0A28A84D}" vid="{651A9348-1C84-5A4F-98B3-A94AD4D118C6}"/>
    </a:ext>
  </a:extLst>
</a:theme>
</file>

<file path=ppt/theme/theme2.xml><?xml version="1.0" encoding="utf-8"?>
<a:theme xmlns:a="http://schemas.openxmlformats.org/drawingml/2006/main" name="2_Sandia2018_4x3">
  <a:themeElements>
    <a:clrScheme name="Sandia 2018">
      <a:dk1>
        <a:srgbClr val="000000"/>
      </a:dk1>
      <a:lt1>
        <a:srgbClr val="FFFFFF"/>
      </a:lt1>
      <a:dk2>
        <a:srgbClr val="005376"/>
      </a:dk2>
      <a:lt2>
        <a:srgbClr val="E7E6E6"/>
      </a:lt2>
      <a:accent1>
        <a:srgbClr val="008E74"/>
      </a:accent1>
      <a:accent2>
        <a:srgbClr val="6CB312"/>
      </a:accent2>
      <a:accent3>
        <a:srgbClr val="FFA033"/>
      </a:accent3>
      <a:accent4>
        <a:srgbClr val="A92C00"/>
      </a:accent4>
      <a:accent5>
        <a:srgbClr val="7D0D7C"/>
      </a:accent5>
      <a:accent6>
        <a:srgbClr val="00ADD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314692"/>
        </a:solidFill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andia2018" id="{0FFEE870-C493-D14B-ABEE-ECDD0A28A84D}" vid="{651A9348-1C84-5A4F-98B3-A94AD4D118C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Sandia2018_16x9_1</Template>
  <TotalTime>64377</TotalTime>
  <Words>3798</Words>
  <Application>Microsoft Office PowerPoint</Application>
  <PresentationFormat>Widescreen</PresentationFormat>
  <Paragraphs>577</Paragraphs>
  <Slides>54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54</vt:i4>
      </vt:variant>
    </vt:vector>
  </HeadingPairs>
  <TitlesOfParts>
    <vt:vector size="66" baseType="lpstr">
      <vt:lpstr>Arial Unicode MS</vt:lpstr>
      <vt:lpstr>Arial</vt:lpstr>
      <vt:lpstr>Arial Black</vt:lpstr>
      <vt:lpstr>Calibri</vt:lpstr>
      <vt:lpstr>Calibri Light</vt:lpstr>
      <vt:lpstr>Cascadia Mono</vt:lpstr>
      <vt:lpstr>Garamond</vt:lpstr>
      <vt:lpstr>Gill Sans MT</vt:lpstr>
      <vt:lpstr>Open Sans</vt:lpstr>
      <vt:lpstr>Trebuchet MS</vt:lpstr>
      <vt:lpstr>1_Sandia2018_4x3</vt:lpstr>
      <vt:lpstr>2_Sandia2018_4x3</vt:lpstr>
      <vt:lpstr>Tet Meshing Tips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Tetmeshing Basics</vt:lpstr>
      <vt:lpstr>Rocket example</vt:lpstr>
      <vt:lpstr> Thermal Fluid Example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Ernst, Corey Devan</cp:lastModifiedBy>
  <cp:revision>444</cp:revision>
  <cp:lastPrinted>2020-01-22T02:02:33Z</cp:lastPrinted>
  <dcterms:created xsi:type="dcterms:W3CDTF">2017-10-14T01:15:26Z</dcterms:created>
  <dcterms:modified xsi:type="dcterms:W3CDTF">2023-11-09T01:11:37Z</dcterms:modified>
</cp:coreProperties>
</file>