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2" r:id="rId1"/>
  </p:sldMasterIdLst>
  <p:notesMasterIdLst>
    <p:notesMasterId r:id="rId128"/>
  </p:notesMasterIdLst>
  <p:handoutMasterIdLst>
    <p:handoutMasterId r:id="rId129"/>
  </p:handoutMasterIdLst>
  <p:sldIdLst>
    <p:sldId id="256" r:id="rId2"/>
    <p:sldId id="324" r:id="rId3"/>
    <p:sldId id="328" r:id="rId4"/>
    <p:sldId id="329" r:id="rId5"/>
    <p:sldId id="331" r:id="rId6"/>
    <p:sldId id="334" r:id="rId7"/>
    <p:sldId id="377" r:id="rId8"/>
    <p:sldId id="308" r:id="rId9"/>
    <p:sldId id="309" r:id="rId10"/>
    <p:sldId id="310" r:id="rId11"/>
    <p:sldId id="1825" r:id="rId12"/>
    <p:sldId id="311" r:id="rId13"/>
    <p:sldId id="312" r:id="rId14"/>
    <p:sldId id="376" r:id="rId15"/>
    <p:sldId id="276" r:id="rId16"/>
    <p:sldId id="399" r:id="rId17"/>
    <p:sldId id="356" r:id="rId18"/>
    <p:sldId id="375" r:id="rId19"/>
    <p:sldId id="366" r:id="rId20"/>
    <p:sldId id="346" r:id="rId21"/>
    <p:sldId id="396" r:id="rId22"/>
    <p:sldId id="345" r:id="rId23"/>
    <p:sldId id="380" r:id="rId24"/>
    <p:sldId id="378" r:id="rId25"/>
    <p:sldId id="400" r:id="rId26"/>
    <p:sldId id="362" r:id="rId27"/>
    <p:sldId id="381" r:id="rId28"/>
    <p:sldId id="335" r:id="rId29"/>
    <p:sldId id="288" r:id="rId30"/>
    <p:sldId id="336" r:id="rId31"/>
    <p:sldId id="292" r:id="rId32"/>
    <p:sldId id="293" r:id="rId33"/>
    <p:sldId id="294" r:id="rId34"/>
    <p:sldId id="295" r:id="rId35"/>
    <p:sldId id="296" r:id="rId36"/>
    <p:sldId id="337" r:id="rId37"/>
    <p:sldId id="338" r:id="rId38"/>
    <p:sldId id="316" r:id="rId39"/>
    <p:sldId id="339" r:id="rId40"/>
    <p:sldId id="317" r:id="rId41"/>
    <p:sldId id="314" r:id="rId42"/>
    <p:sldId id="325" r:id="rId43"/>
    <p:sldId id="326" r:id="rId44"/>
    <p:sldId id="327" r:id="rId45"/>
    <p:sldId id="340" r:id="rId46"/>
    <p:sldId id="341" r:id="rId47"/>
    <p:sldId id="330" r:id="rId48"/>
    <p:sldId id="342" r:id="rId49"/>
    <p:sldId id="332" r:id="rId50"/>
    <p:sldId id="313" r:id="rId51"/>
    <p:sldId id="315" r:id="rId52"/>
    <p:sldId id="318" r:id="rId53"/>
    <p:sldId id="319" r:id="rId54"/>
    <p:sldId id="333" r:id="rId55"/>
    <p:sldId id="320" r:id="rId56"/>
    <p:sldId id="343" r:id="rId57"/>
    <p:sldId id="321" r:id="rId58"/>
    <p:sldId id="322" r:id="rId59"/>
    <p:sldId id="323" r:id="rId60"/>
    <p:sldId id="344" r:id="rId61"/>
    <p:sldId id="382" r:id="rId62"/>
    <p:sldId id="264" r:id="rId63"/>
    <p:sldId id="265" r:id="rId64"/>
    <p:sldId id="266" r:id="rId65"/>
    <p:sldId id="383" r:id="rId66"/>
    <p:sldId id="258" r:id="rId67"/>
    <p:sldId id="430" r:id="rId68"/>
    <p:sldId id="431" r:id="rId69"/>
    <p:sldId id="267" r:id="rId70"/>
    <p:sldId id="1822" r:id="rId71"/>
    <p:sldId id="273" r:id="rId72"/>
    <p:sldId id="1823" r:id="rId73"/>
    <p:sldId id="1824" r:id="rId74"/>
    <p:sldId id="278" r:id="rId75"/>
    <p:sldId id="279" r:id="rId76"/>
    <p:sldId id="384" r:id="rId77"/>
    <p:sldId id="272" r:id="rId78"/>
    <p:sldId id="402" r:id="rId79"/>
    <p:sldId id="271" r:id="rId80"/>
    <p:sldId id="270" r:id="rId81"/>
    <p:sldId id="385" r:id="rId82"/>
    <p:sldId id="386" r:id="rId83"/>
    <p:sldId id="268" r:id="rId84"/>
    <p:sldId id="394" r:id="rId85"/>
    <p:sldId id="395" r:id="rId86"/>
    <p:sldId id="277" r:id="rId87"/>
    <p:sldId id="269" r:id="rId88"/>
    <p:sldId id="415" r:id="rId89"/>
    <p:sldId id="416" r:id="rId90"/>
    <p:sldId id="417" r:id="rId91"/>
    <p:sldId id="418" r:id="rId92"/>
    <p:sldId id="419" r:id="rId93"/>
    <p:sldId id="420" r:id="rId94"/>
    <p:sldId id="352" r:id="rId95"/>
    <p:sldId id="353" r:id="rId96"/>
    <p:sldId id="354" r:id="rId97"/>
    <p:sldId id="421" r:id="rId98"/>
    <p:sldId id="422" r:id="rId99"/>
    <p:sldId id="355" r:id="rId100"/>
    <p:sldId id="358" r:id="rId101"/>
    <p:sldId id="423" r:id="rId102"/>
    <p:sldId id="424" r:id="rId103"/>
    <p:sldId id="425" r:id="rId104"/>
    <p:sldId id="426" r:id="rId105"/>
    <p:sldId id="403" r:id="rId106"/>
    <p:sldId id="433" r:id="rId107"/>
    <p:sldId id="434" r:id="rId108"/>
    <p:sldId id="435" r:id="rId109"/>
    <p:sldId id="436" r:id="rId110"/>
    <p:sldId id="437" r:id="rId111"/>
    <p:sldId id="438" r:id="rId112"/>
    <p:sldId id="439" r:id="rId113"/>
    <p:sldId id="440" r:id="rId114"/>
    <p:sldId id="441" r:id="rId115"/>
    <p:sldId id="442" r:id="rId116"/>
    <p:sldId id="443" r:id="rId117"/>
    <p:sldId id="444" r:id="rId118"/>
    <p:sldId id="445" r:id="rId119"/>
    <p:sldId id="446" r:id="rId120"/>
    <p:sldId id="447" r:id="rId121"/>
    <p:sldId id="1818" r:id="rId122"/>
    <p:sldId id="280" r:id="rId123"/>
    <p:sldId id="261" r:id="rId124"/>
    <p:sldId id="1820" r:id="rId125"/>
    <p:sldId id="1821" r:id="rId126"/>
    <p:sldId id="263" r:id="rId127"/>
  </p:sldIdLst>
  <p:sldSz cx="12192000" cy="6858000"/>
  <p:notesSz cx="6858000" cy="9144000"/>
  <p:embeddedFontLst>
    <p:embeddedFont>
      <p:font typeface="ＭＳ Ｐゴシック" panose="020B0600070205080204" pitchFamily="34" charset="-128"/>
      <p:regular r:id="rId130"/>
    </p:embeddedFont>
    <p:embeddedFont>
      <p:font typeface="Arial Black" panose="020B0A04020102020204" pitchFamily="34" charset="0"/>
      <p:bold r:id="rId131"/>
    </p:embeddedFont>
    <p:embeddedFont>
      <p:font typeface="Open Sans" panose="020B0606030504020204" pitchFamily="34" charset="0"/>
      <p:regular r:id="rId132"/>
      <p:bold r:id="rId133"/>
      <p:italic r:id="rId134"/>
      <p:boldItalic r:id="rId135"/>
    </p:embeddedFont>
    <p:embeddedFont>
      <p:font typeface="Open Sans bold" panose="020B0806030504020204" pitchFamily="34" charset="0"/>
      <p:regular r:id="rId136"/>
      <p:bold r:id="rId137"/>
      <p:italic r:id="rId138"/>
      <p:boldItalic r:id="rId13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278F097-0A73-434B-97FE-ED3B8A0EF645}">
          <p14:sldIdLst>
            <p14:sldId id="256"/>
            <p14:sldId id="324"/>
            <p14:sldId id="328"/>
            <p14:sldId id="329"/>
            <p14:sldId id="331"/>
            <p14:sldId id="334"/>
            <p14:sldId id="377"/>
            <p14:sldId id="308"/>
            <p14:sldId id="309"/>
            <p14:sldId id="310"/>
            <p14:sldId id="1825"/>
            <p14:sldId id="311"/>
            <p14:sldId id="312"/>
            <p14:sldId id="376"/>
            <p14:sldId id="276"/>
            <p14:sldId id="399"/>
            <p14:sldId id="356"/>
            <p14:sldId id="375"/>
            <p14:sldId id="366"/>
            <p14:sldId id="346"/>
            <p14:sldId id="396"/>
            <p14:sldId id="345"/>
            <p14:sldId id="380"/>
            <p14:sldId id="378"/>
            <p14:sldId id="400"/>
            <p14:sldId id="362"/>
            <p14:sldId id="381"/>
            <p14:sldId id="335"/>
            <p14:sldId id="288"/>
            <p14:sldId id="336"/>
            <p14:sldId id="292"/>
            <p14:sldId id="293"/>
            <p14:sldId id="294"/>
            <p14:sldId id="295"/>
            <p14:sldId id="296"/>
            <p14:sldId id="337"/>
            <p14:sldId id="338"/>
            <p14:sldId id="316"/>
            <p14:sldId id="339"/>
            <p14:sldId id="317"/>
            <p14:sldId id="314"/>
            <p14:sldId id="325"/>
            <p14:sldId id="326"/>
            <p14:sldId id="327"/>
            <p14:sldId id="340"/>
            <p14:sldId id="341"/>
            <p14:sldId id="330"/>
            <p14:sldId id="342"/>
            <p14:sldId id="332"/>
            <p14:sldId id="313"/>
            <p14:sldId id="315"/>
            <p14:sldId id="318"/>
            <p14:sldId id="319"/>
            <p14:sldId id="333"/>
            <p14:sldId id="320"/>
            <p14:sldId id="343"/>
            <p14:sldId id="321"/>
            <p14:sldId id="322"/>
            <p14:sldId id="323"/>
            <p14:sldId id="344"/>
            <p14:sldId id="382"/>
            <p14:sldId id="264"/>
            <p14:sldId id="265"/>
            <p14:sldId id="266"/>
            <p14:sldId id="383"/>
            <p14:sldId id="258"/>
            <p14:sldId id="430"/>
            <p14:sldId id="431"/>
            <p14:sldId id="267"/>
            <p14:sldId id="1822"/>
            <p14:sldId id="273"/>
            <p14:sldId id="1823"/>
            <p14:sldId id="1824"/>
            <p14:sldId id="278"/>
            <p14:sldId id="279"/>
            <p14:sldId id="384"/>
            <p14:sldId id="272"/>
            <p14:sldId id="402"/>
            <p14:sldId id="271"/>
            <p14:sldId id="270"/>
            <p14:sldId id="385"/>
            <p14:sldId id="386"/>
            <p14:sldId id="268"/>
            <p14:sldId id="394"/>
            <p14:sldId id="395"/>
            <p14:sldId id="277"/>
            <p14:sldId id="269"/>
            <p14:sldId id="415"/>
            <p14:sldId id="416"/>
            <p14:sldId id="417"/>
            <p14:sldId id="418"/>
            <p14:sldId id="419"/>
            <p14:sldId id="420"/>
            <p14:sldId id="352"/>
            <p14:sldId id="353"/>
            <p14:sldId id="354"/>
            <p14:sldId id="421"/>
            <p14:sldId id="422"/>
            <p14:sldId id="355"/>
            <p14:sldId id="358"/>
            <p14:sldId id="423"/>
            <p14:sldId id="424"/>
            <p14:sldId id="425"/>
            <p14:sldId id="426"/>
            <p14:sldId id="403"/>
            <p14:sldId id="433"/>
            <p14:sldId id="434"/>
            <p14:sldId id="435"/>
            <p14:sldId id="436"/>
            <p14:sldId id="437"/>
            <p14:sldId id="438"/>
            <p14:sldId id="439"/>
            <p14:sldId id="440"/>
            <p14:sldId id="441"/>
            <p14:sldId id="442"/>
            <p14:sldId id="443"/>
            <p14:sldId id="444"/>
            <p14:sldId id="445"/>
            <p14:sldId id="446"/>
            <p14:sldId id="447"/>
            <p14:sldId id="1818"/>
            <p14:sldId id="280"/>
            <p14:sldId id="261"/>
            <p14:sldId id="1820"/>
            <p14:sldId id="1821"/>
            <p14:sldId id="263"/>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FDD"/>
    <a:srgbClr val="1A315D"/>
    <a:srgbClr val="339A2E"/>
    <a:srgbClr val="00ACD5"/>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51" autoAdjust="0"/>
    <p:restoredTop sz="86429" autoAdjust="0"/>
  </p:normalViewPr>
  <p:slideViewPr>
    <p:cSldViewPr snapToGrid="0" showGuides="1">
      <p:cViewPr varScale="1">
        <p:scale>
          <a:sx n="117" d="100"/>
          <a:sy n="117" d="100"/>
        </p:scale>
        <p:origin x="483" y="62"/>
      </p:cViewPr>
      <p:guideLst/>
    </p:cSldViewPr>
  </p:slideViewPr>
  <p:outlineViewPr>
    <p:cViewPr>
      <p:scale>
        <a:sx n="33" d="100"/>
        <a:sy n="33" d="100"/>
      </p:scale>
      <p:origin x="0" y="0"/>
    </p:cViewPr>
  </p:outlineViewPr>
  <p:notesTextViewPr>
    <p:cViewPr>
      <p:scale>
        <a:sx n="85" d="100"/>
        <a:sy n="85" d="100"/>
      </p:scale>
      <p:origin x="0" y="0"/>
    </p:cViewPr>
  </p:notesTextViewPr>
  <p:notesViewPr>
    <p:cSldViewPr snapToGrid="0" showGuides="1">
      <p:cViewPr varScale="1">
        <p:scale>
          <a:sx n="123" d="100"/>
          <a:sy n="123" d="100"/>
        </p:scale>
        <p:origin x="4974"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font" Target="fonts/font9.fntdata"/><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font" Target="fonts/font5.fntdata"/><Relationship Id="rId139" Type="http://schemas.openxmlformats.org/officeDocument/2006/relationships/font" Target="fonts/font10.fntdata"/><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handoutMaster" Target="handoutMasters/handoutMaster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font" Target="fonts/font1.fntdata"/><Relationship Id="rId135" Type="http://schemas.openxmlformats.org/officeDocument/2006/relationships/font" Target="fonts/font6.fntdata"/><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font" Target="fonts/font2.fntdata"/><Relationship Id="rId136" Type="http://schemas.openxmlformats.org/officeDocument/2006/relationships/font" Target="fonts/font7.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font" Target="fonts/font3.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font" Target="fonts/font4.fntdata"/><Relationship Id="rId16" Type="http://schemas.openxmlformats.org/officeDocument/2006/relationships/slide" Target="slides/slide1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Open Sans" panose="020B0606030504020204" pitchFamily="34" charset="0"/>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4712B77-F7E2-4D68-A9CB-41B8CCDC9B29}" type="datetimeFigureOut">
              <a:rPr lang="en-US" smtClean="0">
                <a:latin typeface="Open Sans" panose="020B0606030504020204" pitchFamily="34" charset="0"/>
              </a:rPr>
              <a:t>5/8/2025</a:t>
            </a:fld>
            <a:endParaRPr lang="en-US" dirty="0">
              <a:latin typeface="Open Sans" panose="020B0606030504020204" pitchFamily="34" charset="0"/>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Open Sans" panose="020B0606030504020204" pitchFamily="34" charset="0"/>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9C23351-3FB3-4478-AE7D-BEC670948232}" type="slidenum">
              <a:rPr lang="en-US" smtClean="0">
                <a:latin typeface="Open Sans" panose="020B0606030504020204" pitchFamily="34" charset="0"/>
              </a:rPr>
              <a:t>‹#›</a:t>
            </a:fld>
            <a:endParaRPr lang="en-US" dirty="0">
              <a:latin typeface="Open Sans" panose="020B0606030504020204" pitchFamily="34" charset="0"/>
            </a:endParaRPr>
          </a:p>
        </p:txBody>
      </p:sp>
    </p:spTree>
    <p:extLst>
      <p:ext uri="{BB962C8B-B14F-4D97-AF65-F5344CB8AC3E}">
        <p14:creationId xmlns:p14="http://schemas.microsoft.com/office/powerpoint/2010/main" val="39106458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Open Sans" panose="020B0606030504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Open Sans" panose="020B0606030504020204" pitchFamily="34" charset="0"/>
              </a:defRPr>
            </a:lvl1pPr>
          </a:lstStyle>
          <a:p>
            <a:fld id="{896A8DF4-6A87-4F69-8212-F0A65870B2F2}" type="datetimeFigureOut">
              <a:rPr lang="en-US" smtClean="0"/>
              <a:pPr/>
              <a:t>5/8/2025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Open Sans" panose="020B0606030504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Open Sans" panose="020B0606030504020204" pitchFamily="34" charset="0"/>
              </a:defRPr>
            </a:lvl1pPr>
          </a:lstStyle>
          <a:p>
            <a:fld id="{E21A7267-269F-4D26-9F96-B6358A06B982}" type="slidenum">
              <a:rPr lang="en-US" smtClean="0"/>
              <a:pPr/>
              <a:t>‹#›</a:t>
            </a:fld>
            <a:endParaRPr lang="en-US" dirty="0"/>
          </a:p>
        </p:txBody>
      </p:sp>
    </p:spTree>
    <p:extLst>
      <p:ext uri="{BB962C8B-B14F-4D97-AF65-F5344CB8AC3E}">
        <p14:creationId xmlns:p14="http://schemas.microsoft.com/office/powerpoint/2010/main" val="3410717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Open Sans" panose="020B0606030504020204" pitchFamily="34" charset="0"/>
        <a:ea typeface="+mn-ea"/>
        <a:cs typeface="+mn-cs"/>
      </a:defRPr>
    </a:lvl1pPr>
    <a:lvl2pPr marL="457200" algn="l" defTabSz="914400" rtl="0" eaLnBrk="1" latinLnBrk="0" hangingPunct="1">
      <a:defRPr sz="1200" b="0" i="0" kern="1200">
        <a:solidFill>
          <a:schemeClr val="tx1"/>
        </a:solidFill>
        <a:latin typeface="Open Sans" panose="020B0606030504020204" pitchFamily="34" charset="0"/>
        <a:ea typeface="+mn-ea"/>
        <a:cs typeface="+mn-cs"/>
      </a:defRPr>
    </a:lvl2pPr>
    <a:lvl3pPr marL="914400" algn="l" defTabSz="914400" rtl="0" eaLnBrk="1" latinLnBrk="0" hangingPunct="1">
      <a:defRPr sz="1200" b="0" i="0" kern="1200">
        <a:solidFill>
          <a:schemeClr val="tx1"/>
        </a:solidFill>
        <a:latin typeface="Open Sans" panose="020B0606030504020204" pitchFamily="34" charset="0"/>
        <a:ea typeface="+mn-ea"/>
        <a:cs typeface="+mn-cs"/>
      </a:defRPr>
    </a:lvl3pPr>
    <a:lvl4pPr marL="1371600" algn="l" defTabSz="914400" rtl="0" eaLnBrk="1" latinLnBrk="0" hangingPunct="1">
      <a:defRPr sz="1200" b="0" i="0" kern="1200">
        <a:solidFill>
          <a:schemeClr val="tx1"/>
        </a:solidFill>
        <a:latin typeface="Open Sans" panose="020B0606030504020204" pitchFamily="34" charset="0"/>
        <a:ea typeface="+mn-ea"/>
        <a:cs typeface="+mn-cs"/>
      </a:defRPr>
    </a:lvl4pPr>
    <a:lvl5pPr marL="1828800" algn="l" defTabSz="914400" rtl="0" eaLnBrk="1" latinLnBrk="0" hangingPunct="1">
      <a:defRPr sz="1200" b="0" i="0" kern="1200">
        <a:solidFill>
          <a:schemeClr val="tx1"/>
        </a:solidFill>
        <a:latin typeface="Open Sans" panose="020B0606030504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SAND2022-3937 TR</a:t>
            </a:r>
          </a:p>
          <a:p>
            <a:endParaRPr lang="en-US" dirty="0"/>
          </a:p>
          <a:p>
            <a:r>
              <a:rPr lang="en-US" dirty="0"/>
              <a:t>Details Title: SIERRA 100 CUBIT Training Tracking No: 1493464 SAND No: SAND2022-3937 TR Review Type: FORMAL Submittal Type: Training Contact: </a:t>
            </a:r>
            <a:r>
              <a:rPr lang="en-US" dirty="0" err="1"/>
              <a:t>Hensley,Trevor</a:t>
            </a:r>
            <a:r>
              <a:rPr lang="en-US" dirty="0"/>
              <a:t> Michael Submit By: </a:t>
            </a:r>
            <a:r>
              <a:rPr lang="en-US" dirty="0" err="1"/>
              <a:t>Hensley,Trevor</a:t>
            </a:r>
            <a:r>
              <a:rPr lang="en-US" dirty="0"/>
              <a:t> Michael Date Submitted: 03/28/2022 10:55 AM Status: APPROVED </a:t>
            </a:r>
          </a:p>
          <a:p>
            <a:r>
              <a:rPr lang="en-US" dirty="0"/>
              <a:t>Uploaded File: - Sierra100-Cubit.pptx Document scientific or technical in nature: Yes LDRD Funded: No     Project: Technical Review? Yes Technical Review File: - Keywords: CUBIT SIERRA100 Authors Hensley, Trevor (SNL); Owen, Steve (SNL) </a:t>
            </a:r>
          </a:p>
        </p:txBody>
      </p:sp>
      <p:sp>
        <p:nvSpPr>
          <p:cNvPr id="4" name="Slide Number Placeholder 3"/>
          <p:cNvSpPr>
            <a:spLocks noGrp="1"/>
          </p:cNvSpPr>
          <p:nvPr>
            <p:ph type="sldNum" sz="quarter" idx="5"/>
          </p:nvPr>
        </p:nvSpPr>
        <p:spPr/>
        <p:txBody>
          <a:bodyPr/>
          <a:lstStyle/>
          <a:p>
            <a:fld id="{E21A7267-269F-4D26-9F96-B6358A06B982}" type="slidenum">
              <a:rPr lang="en-US" smtClean="0"/>
              <a:t>1</a:t>
            </a:fld>
            <a:endParaRPr lang="en-US"/>
          </a:p>
        </p:txBody>
      </p:sp>
    </p:spTree>
    <p:extLst>
      <p:ext uri="{BB962C8B-B14F-4D97-AF65-F5344CB8AC3E}">
        <p14:creationId xmlns:p14="http://schemas.microsoft.com/office/powerpoint/2010/main" val="38501896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a:extLst>
              <a:ext uri="{FF2B5EF4-FFF2-40B4-BE49-F238E27FC236}">
                <a16:creationId xmlns:a16="http://schemas.microsoft.com/office/drawing/2014/main" id="{CE163BF1-133A-0840-8FA0-9913B58D720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E092B1BB-5F61-EB4A-8DF3-7EBDFA708A19}" type="slidenum">
              <a:rPr lang="en-US" altLang="en-US" sz="1200"/>
              <a:pPr/>
              <a:t>19</a:t>
            </a:fld>
            <a:endParaRPr lang="en-US" altLang="en-US" sz="1200"/>
          </a:p>
        </p:txBody>
      </p:sp>
      <p:sp>
        <p:nvSpPr>
          <p:cNvPr id="73730" name="Rectangle 2">
            <a:extLst>
              <a:ext uri="{FF2B5EF4-FFF2-40B4-BE49-F238E27FC236}">
                <a16:creationId xmlns:a16="http://schemas.microsoft.com/office/drawing/2014/main" id="{930810E4-9B12-2142-B843-67C5920D4F7A}"/>
              </a:ext>
            </a:extLst>
          </p:cNvPr>
          <p:cNvSpPr>
            <a:spLocks noGrp="1" noRot="1" noChangeAspect="1" noChangeArrowheads="1" noTextEdit="1"/>
          </p:cNvSpPr>
          <p:nvPr>
            <p:ph type="sldImg"/>
          </p:nvPr>
        </p:nvSpPr>
        <p:spPr>
          <a:ln/>
        </p:spPr>
      </p:sp>
      <p:sp>
        <p:nvSpPr>
          <p:cNvPr id="73731" name="Rectangle 3">
            <a:extLst>
              <a:ext uri="{FF2B5EF4-FFF2-40B4-BE49-F238E27FC236}">
                <a16:creationId xmlns:a16="http://schemas.microsoft.com/office/drawing/2014/main" id="{92BBF733-FEAE-7341-AC7A-3B134204755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a:extLst>
              <a:ext uri="{FF2B5EF4-FFF2-40B4-BE49-F238E27FC236}">
                <a16:creationId xmlns:a16="http://schemas.microsoft.com/office/drawing/2014/main" id="{31E90E82-77BF-8241-A84E-B2B34BDC416E}"/>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88565EB2-9C4E-6F49-9BC4-F4135DE10C04}" type="slidenum">
              <a:rPr lang="en-US" altLang="en-US" sz="1200"/>
              <a:pPr/>
              <a:t>20</a:t>
            </a:fld>
            <a:endParaRPr lang="en-US" altLang="en-US" sz="1200"/>
          </a:p>
        </p:txBody>
      </p:sp>
      <p:sp>
        <p:nvSpPr>
          <p:cNvPr id="26626" name="Rectangle 2">
            <a:extLst>
              <a:ext uri="{FF2B5EF4-FFF2-40B4-BE49-F238E27FC236}">
                <a16:creationId xmlns:a16="http://schemas.microsoft.com/office/drawing/2014/main" id="{2383D062-54B9-D847-A2D3-A0D086815DDA}"/>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id="{29DBBCDB-EEAA-1541-8D8F-234596E8CE2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a:extLst>
              <a:ext uri="{FF2B5EF4-FFF2-40B4-BE49-F238E27FC236}">
                <a16:creationId xmlns:a16="http://schemas.microsoft.com/office/drawing/2014/main" id="{31E90E82-77BF-8241-A84E-B2B34BDC416E}"/>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88565EB2-9C4E-6F49-9BC4-F4135DE10C04}" type="slidenum">
              <a:rPr lang="en-US" altLang="en-US" sz="1200"/>
              <a:pPr/>
              <a:t>21</a:t>
            </a:fld>
            <a:endParaRPr lang="en-US" altLang="en-US" sz="1200"/>
          </a:p>
        </p:txBody>
      </p:sp>
      <p:sp>
        <p:nvSpPr>
          <p:cNvPr id="26626" name="Rectangle 2">
            <a:extLst>
              <a:ext uri="{FF2B5EF4-FFF2-40B4-BE49-F238E27FC236}">
                <a16:creationId xmlns:a16="http://schemas.microsoft.com/office/drawing/2014/main" id="{2383D062-54B9-D847-A2D3-A0D086815DDA}"/>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id="{29DBBCDB-EEAA-1541-8D8F-234596E8CE2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5838733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a:extLst>
              <a:ext uri="{FF2B5EF4-FFF2-40B4-BE49-F238E27FC236}">
                <a16:creationId xmlns:a16="http://schemas.microsoft.com/office/drawing/2014/main" id="{7E27684C-79A7-0D41-A33D-8FD891255CFC}"/>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9903DF07-BA05-824B-A8D4-002709FCA1B9}" type="slidenum">
              <a:rPr lang="en-US" altLang="en-US" sz="1200"/>
              <a:pPr/>
              <a:t>22</a:t>
            </a:fld>
            <a:endParaRPr lang="en-US" altLang="en-US" sz="1200"/>
          </a:p>
        </p:txBody>
      </p:sp>
      <p:sp>
        <p:nvSpPr>
          <p:cNvPr id="30722" name="Rectangle 2">
            <a:extLst>
              <a:ext uri="{FF2B5EF4-FFF2-40B4-BE49-F238E27FC236}">
                <a16:creationId xmlns:a16="http://schemas.microsoft.com/office/drawing/2014/main" id="{4F29E431-0F5E-6C43-97AD-7F9F0C01F99A}"/>
              </a:ext>
            </a:extLst>
          </p:cNvPr>
          <p:cNvSpPr>
            <a:spLocks noGrp="1" noRot="1" noChangeAspect="1" noChangeArrowheads="1" noTextEdit="1"/>
          </p:cNvSpPr>
          <p:nvPr>
            <p:ph type="sldImg"/>
          </p:nvPr>
        </p:nvSpPr>
        <p:spPr>
          <a:ln/>
        </p:spPr>
      </p:sp>
      <p:sp>
        <p:nvSpPr>
          <p:cNvPr id="30723" name="Rectangle 3">
            <a:extLst>
              <a:ext uri="{FF2B5EF4-FFF2-40B4-BE49-F238E27FC236}">
                <a16:creationId xmlns:a16="http://schemas.microsoft.com/office/drawing/2014/main" id="{1A1E429B-3F00-F440-BA65-0218B091E34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7">
            <a:extLst>
              <a:ext uri="{FF2B5EF4-FFF2-40B4-BE49-F238E27FC236}">
                <a16:creationId xmlns:a16="http://schemas.microsoft.com/office/drawing/2014/main" id="{24E63732-120B-7844-A833-6CB117320A6A}"/>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9522EE58-49E6-B04F-B68B-11E85BCBBB6C}" type="slidenum">
              <a:rPr lang="en-US" altLang="en-US" sz="1200"/>
              <a:pPr/>
              <a:t>23</a:t>
            </a:fld>
            <a:endParaRPr lang="en-US" altLang="en-US" sz="1200"/>
          </a:p>
        </p:txBody>
      </p:sp>
      <p:sp>
        <p:nvSpPr>
          <p:cNvPr id="88066" name="Rectangle 2">
            <a:extLst>
              <a:ext uri="{FF2B5EF4-FFF2-40B4-BE49-F238E27FC236}">
                <a16:creationId xmlns:a16="http://schemas.microsoft.com/office/drawing/2014/main" id="{465D9FDD-3281-3348-A799-1C19A31F6BCC}"/>
              </a:ext>
            </a:extLst>
          </p:cNvPr>
          <p:cNvSpPr>
            <a:spLocks noGrp="1" noRot="1" noChangeAspect="1" noChangeArrowheads="1" noTextEdit="1"/>
          </p:cNvSpPr>
          <p:nvPr>
            <p:ph type="sldImg"/>
          </p:nvPr>
        </p:nvSpPr>
        <p:spPr>
          <a:ln/>
        </p:spPr>
      </p:sp>
      <p:sp>
        <p:nvSpPr>
          <p:cNvPr id="88067" name="Rectangle 3">
            <a:extLst>
              <a:ext uri="{FF2B5EF4-FFF2-40B4-BE49-F238E27FC236}">
                <a16:creationId xmlns:a16="http://schemas.microsoft.com/office/drawing/2014/main" id="{B3120C2A-F7D2-2C4C-820B-EE45EC865C0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a:extLst>
              <a:ext uri="{FF2B5EF4-FFF2-40B4-BE49-F238E27FC236}">
                <a16:creationId xmlns:a16="http://schemas.microsoft.com/office/drawing/2014/main" id="{FADAEDC6-3686-7247-9DC8-23D4CF1268E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4A2A899B-EE91-0D49-9DE4-39B53D5FBD94}" type="slidenum">
              <a:rPr lang="en-US" altLang="en-US" sz="1200"/>
              <a:pPr/>
              <a:t>24</a:t>
            </a:fld>
            <a:endParaRPr lang="en-US" altLang="en-US" sz="1200"/>
          </a:p>
        </p:txBody>
      </p:sp>
      <p:sp>
        <p:nvSpPr>
          <p:cNvPr id="83970" name="Rectangle 2">
            <a:extLst>
              <a:ext uri="{FF2B5EF4-FFF2-40B4-BE49-F238E27FC236}">
                <a16:creationId xmlns:a16="http://schemas.microsoft.com/office/drawing/2014/main" id="{DD960A35-DBFC-E748-A52E-E71AB3F7F96D}"/>
              </a:ext>
            </a:extLst>
          </p:cNvPr>
          <p:cNvSpPr>
            <a:spLocks noGrp="1" noRot="1" noChangeAspect="1" noChangeArrowheads="1" noTextEdit="1"/>
          </p:cNvSpPr>
          <p:nvPr>
            <p:ph type="sldImg"/>
          </p:nvPr>
        </p:nvSpPr>
        <p:spPr>
          <a:ln/>
        </p:spPr>
      </p:sp>
      <p:sp>
        <p:nvSpPr>
          <p:cNvPr id="83971" name="Rectangle 3">
            <a:extLst>
              <a:ext uri="{FF2B5EF4-FFF2-40B4-BE49-F238E27FC236}">
                <a16:creationId xmlns:a16="http://schemas.microsoft.com/office/drawing/2014/main" id="{4307463F-4E27-FA41-829D-B89F3AA3A3F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a:extLst>
              <a:ext uri="{FF2B5EF4-FFF2-40B4-BE49-F238E27FC236}">
                <a16:creationId xmlns:a16="http://schemas.microsoft.com/office/drawing/2014/main" id="{FADAEDC6-3686-7247-9DC8-23D4CF1268E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4A2A899B-EE91-0D49-9DE4-39B53D5FBD94}" type="slidenum">
              <a:rPr lang="en-US" altLang="en-US" sz="1200"/>
              <a:pPr/>
              <a:t>25</a:t>
            </a:fld>
            <a:endParaRPr lang="en-US" altLang="en-US" sz="1200"/>
          </a:p>
        </p:txBody>
      </p:sp>
      <p:sp>
        <p:nvSpPr>
          <p:cNvPr id="83970" name="Rectangle 2">
            <a:extLst>
              <a:ext uri="{FF2B5EF4-FFF2-40B4-BE49-F238E27FC236}">
                <a16:creationId xmlns:a16="http://schemas.microsoft.com/office/drawing/2014/main" id="{DD960A35-DBFC-E748-A52E-E71AB3F7F96D}"/>
              </a:ext>
            </a:extLst>
          </p:cNvPr>
          <p:cNvSpPr>
            <a:spLocks noGrp="1" noRot="1" noChangeAspect="1" noChangeArrowheads="1" noTextEdit="1"/>
          </p:cNvSpPr>
          <p:nvPr>
            <p:ph type="sldImg"/>
          </p:nvPr>
        </p:nvSpPr>
        <p:spPr>
          <a:ln/>
        </p:spPr>
      </p:sp>
      <p:sp>
        <p:nvSpPr>
          <p:cNvPr id="83971" name="Rectangle 3">
            <a:extLst>
              <a:ext uri="{FF2B5EF4-FFF2-40B4-BE49-F238E27FC236}">
                <a16:creationId xmlns:a16="http://schemas.microsoft.com/office/drawing/2014/main" id="{4307463F-4E27-FA41-829D-B89F3AA3A3F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0707375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7">
            <a:extLst>
              <a:ext uri="{FF2B5EF4-FFF2-40B4-BE49-F238E27FC236}">
                <a16:creationId xmlns:a16="http://schemas.microsoft.com/office/drawing/2014/main" id="{0AC75807-1149-C94A-B878-B8B971006FD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7AB4BC71-32DD-C747-A2FF-15A80DA4FE32}" type="slidenum">
              <a:rPr lang="en-US" altLang="en-US" sz="1200"/>
              <a:pPr/>
              <a:t>26</a:t>
            </a:fld>
            <a:endParaRPr lang="en-US" altLang="en-US" sz="1200"/>
          </a:p>
        </p:txBody>
      </p:sp>
      <p:sp>
        <p:nvSpPr>
          <p:cNvPr id="100354" name="Rectangle 2">
            <a:extLst>
              <a:ext uri="{FF2B5EF4-FFF2-40B4-BE49-F238E27FC236}">
                <a16:creationId xmlns:a16="http://schemas.microsoft.com/office/drawing/2014/main" id="{A69D57B7-CC32-C44A-AE8E-429BA66D1EAD}"/>
              </a:ext>
            </a:extLst>
          </p:cNvPr>
          <p:cNvSpPr>
            <a:spLocks noGrp="1" noRot="1" noChangeAspect="1" noChangeArrowheads="1" noTextEdit="1"/>
          </p:cNvSpPr>
          <p:nvPr>
            <p:ph type="sldImg"/>
          </p:nvPr>
        </p:nvSpPr>
        <p:spPr>
          <a:ln/>
        </p:spPr>
      </p:sp>
      <p:sp>
        <p:nvSpPr>
          <p:cNvPr id="100355" name="Rectangle 3">
            <a:extLst>
              <a:ext uri="{FF2B5EF4-FFF2-40B4-BE49-F238E27FC236}">
                <a16:creationId xmlns:a16="http://schemas.microsoft.com/office/drawing/2014/main" id="{4C76DA02-4B92-BA41-94FF-5A205FC6EC0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1A7267-269F-4D26-9F96-B6358A06B982}" type="slidenum">
              <a:rPr lang="en-US" smtClean="0"/>
              <a:t>27</a:t>
            </a:fld>
            <a:endParaRPr lang="en-US"/>
          </a:p>
        </p:txBody>
      </p:sp>
    </p:spTree>
    <p:extLst>
      <p:ext uri="{BB962C8B-B14F-4D97-AF65-F5344CB8AC3E}">
        <p14:creationId xmlns:p14="http://schemas.microsoft.com/office/powerpoint/2010/main" val="38501896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a:extLst>
              <a:ext uri="{FF2B5EF4-FFF2-40B4-BE49-F238E27FC236}">
                <a16:creationId xmlns:a16="http://schemas.microsoft.com/office/drawing/2014/main" id="{DC448FB7-C0D7-9349-B882-55AE10CB2F9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4E3CF633-CAE5-B54D-B1FE-CE68B4DEDF80}" type="slidenum">
              <a:rPr lang="en-US" altLang="en-US" sz="1200"/>
              <a:pPr/>
              <a:t>28</a:t>
            </a:fld>
            <a:endParaRPr lang="en-US" altLang="en-US" sz="1200"/>
          </a:p>
        </p:txBody>
      </p:sp>
      <p:sp>
        <p:nvSpPr>
          <p:cNvPr id="18434" name="Rectangle 2">
            <a:extLst>
              <a:ext uri="{FF2B5EF4-FFF2-40B4-BE49-F238E27FC236}">
                <a16:creationId xmlns:a16="http://schemas.microsoft.com/office/drawing/2014/main" id="{AC0886C4-F615-024B-B8CB-98EF572FB0D1}"/>
              </a:ext>
            </a:extLst>
          </p:cNvPr>
          <p:cNvSpPr>
            <a:spLocks noGrp="1" noRot="1" noChangeAspect="1" noChangeArrowheads="1" noTextEdit="1"/>
          </p:cNvSpPr>
          <p:nvPr>
            <p:ph type="sldImg"/>
          </p:nvPr>
        </p:nvSpPr>
        <p:spPr>
          <a:ln/>
        </p:spPr>
      </p:sp>
      <p:sp>
        <p:nvSpPr>
          <p:cNvPr id="28676" name="Rectangle 3">
            <a:extLst>
              <a:ext uri="{FF2B5EF4-FFF2-40B4-BE49-F238E27FC236}">
                <a16:creationId xmlns:a16="http://schemas.microsoft.com/office/drawing/2014/main" id="{DA9586E1-6D33-C047-837D-C3E4F8A65566}"/>
              </a:ext>
            </a:extLst>
          </p:cNvPr>
          <p:cNvSpPr>
            <a:spLocks noGrp="1" noChangeArrowheads="1"/>
          </p:cNvSpPr>
          <p:nvPr>
            <p:ph type="body" idx="1"/>
          </p:nvPr>
        </p:nvSpPr>
        <p:spPr/>
        <p:txBody>
          <a:bodyPr/>
          <a:lstStyle/>
          <a:p>
            <a:pPr>
              <a:defRPr/>
            </a:pPr>
            <a:endParaRPr lang="en-US">
              <a:latin typeface="Times New Roman" charset="0"/>
              <a:ea typeface="ＭＳ Ｐゴシック" charset="0"/>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a:extLst>
              <a:ext uri="{FF2B5EF4-FFF2-40B4-BE49-F238E27FC236}">
                <a16:creationId xmlns:a16="http://schemas.microsoft.com/office/drawing/2014/main" id="{551C2687-2D80-1E47-9954-1D6C561C6FD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defRPr sz="1000">
                <a:solidFill>
                  <a:schemeClr val="tx1"/>
                </a:solidFill>
                <a:latin typeface="Arial" panose="020B0604020202020204" pitchFamily="34" charset="0"/>
                <a:ea typeface="MS PGothic" panose="020B0600070205080204" pitchFamily="34" charset="-128"/>
              </a:defRPr>
            </a:lvl1pPr>
            <a:lvl2pPr marL="742950" indent="-285750" defTabSz="931863">
              <a:defRPr sz="1000">
                <a:solidFill>
                  <a:schemeClr val="tx1"/>
                </a:solidFill>
                <a:latin typeface="Arial" panose="020B0604020202020204" pitchFamily="34" charset="0"/>
                <a:ea typeface="MS PGothic" panose="020B0600070205080204" pitchFamily="34" charset="-128"/>
              </a:defRPr>
            </a:lvl2pPr>
            <a:lvl3pPr marL="1143000" indent="-228600" defTabSz="931863">
              <a:defRPr sz="1000">
                <a:solidFill>
                  <a:schemeClr val="tx1"/>
                </a:solidFill>
                <a:latin typeface="Arial" panose="020B0604020202020204" pitchFamily="34" charset="0"/>
                <a:ea typeface="MS PGothic" panose="020B0600070205080204" pitchFamily="34" charset="-128"/>
              </a:defRPr>
            </a:lvl3pPr>
            <a:lvl4pPr marL="1600200" indent="-228600" defTabSz="931863">
              <a:defRPr sz="1000">
                <a:solidFill>
                  <a:schemeClr val="tx1"/>
                </a:solidFill>
                <a:latin typeface="Arial" panose="020B0604020202020204" pitchFamily="34" charset="0"/>
                <a:ea typeface="MS PGothic" panose="020B0600070205080204" pitchFamily="34" charset="-128"/>
              </a:defRPr>
            </a:lvl4pPr>
            <a:lvl5pPr marL="2057400" indent="-228600" defTabSz="931863">
              <a:defRPr sz="1000">
                <a:solidFill>
                  <a:schemeClr val="tx1"/>
                </a:solidFill>
                <a:latin typeface="Arial" panose="020B0604020202020204" pitchFamily="34" charset="0"/>
                <a:ea typeface="MS PGothic" panose="020B0600070205080204" pitchFamily="34" charset="-128"/>
              </a:defRPr>
            </a:lvl5pPr>
            <a:lvl6pPr marL="2514600" indent="-228600" defTabSz="931863"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defTabSz="931863"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defTabSz="931863"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defTabSz="931863"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8985B513-F9C4-C44E-A002-4519C418D914}" type="slidenum">
              <a:rPr lang="en-US" altLang="en-US" sz="1200">
                <a:latin typeface="Times New Roman" panose="02020603050405020304" pitchFamily="18" charset="0"/>
              </a:rPr>
              <a:pPr/>
              <a:t>5</a:t>
            </a:fld>
            <a:endParaRPr lang="en-US" altLang="en-US" sz="1200">
              <a:latin typeface="Times New Roman" panose="02020603050405020304" pitchFamily="18" charset="0"/>
            </a:endParaRPr>
          </a:p>
        </p:txBody>
      </p:sp>
      <p:sp>
        <p:nvSpPr>
          <p:cNvPr id="23554" name="Rectangle 2">
            <a:extLst>
              <a:ext uri="{FF2B5EF4-FFF2-40B4-BE49-F238E27FC236}">
                <a16:creationId xmlns:a16="http://schemas.microsoft.com/office/drawing/2014/main" id="{751F3CAA-8787-0441-8DA7-CCAEEE7DD05F}"/>
              </a:ext>
            </a:extLst>
          </p:cNvPr>
          <p:cNvSpPr>
            <a:spLocks noGrp="1" noRot="1" noChangeAspect="1" noChangeArrowheads="1" noTextEdit="1"/>
          </p:cNvSpPr>
          <p:nvPr>
            <p:ph type="sldImg"/>
          </p:nvPr>
        </p:nvSpPr>
        <p:spPr>
          <a:ln/>
        </p:spPr>
      </p:sp>
      <p:sp>
        <p:nvSpPr>
          <p:cNvPr id="19460" name="Rectangle 3">
            <a:extLst>
              <a:ext uri="{FF2B5EF4-FFF2-40B4-BE49-F238E27FC236}">
                <a16:creationId xmlns:a16="http://schemas.microsoft.com/office/drawing/2014/main" id="{78FCB2DC-64C1-EB40-BFC9-B15EC5E98FA1}"/>
              </a:ext>
            </a:extLst>
          </p:cNvPr>
          <p:cNvSpPr>
            <a:spLocks noGrp="1" noChangeArrowheads="1"/>
          </p:cNvSpPr>
          <p:nvPr>
            <p:ph type="body" idx="1"/>
          </p:nvPr>
        </p:nvSpPr>
        <p:spPr/>
        <p:txBody>
          <a:bodyPr/>
          <a:lstStyle/>
          <a:p>
            <a:pPr>
              <a:defRPr/>
            </a:pPr>
            <a:endParaRPr lang="en-US">
              <a:latin typeface="Times New Roman" charset="0"/>
              <a:ea typeface="ＭＳ Ｐゴシック" charset="0"/>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a:extLst>
              <a:ext uri="{FF2B5EF4-FFF2-40B4-BE49-F238E27FC236}">
                <a16:creationId xmlns:a16="http://schemas.microsoft.com/office/drawing/2014/main" id="{39FFC4C6-C067-CA46-B9E8-07CDAC381B7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3CDB1A66-50EE-5E42-B973-06213D2AF937}" type="slidenum">
              <a:rPr lang="en-US" altLang="en-US" sz="1200"/>
              <a:pPr/>
              <a:t>29</a:t>
            </a:fld>
            <a:endParaRPr lang="en-US" altLang="en-US" sz="1200"/>
          </a:p>
        </p:txBody>
      </p:sp>
      <p:sp>
        <p:nvSpPr>
          <p:cNvPr id="20482" name="Rectangle 2">
            <a:extLst>
              <a:ext uri="{FF2B5EF4-FFF2-40B4-BE49-F238E27FC236}">
                <a16:creationId xmlns:a16="http://schemas.microsoft.com/office/drawing/2014/main" id="{F8D6DCC0-DA35-DF4C-92D0-324B508330B7}"/>
              </a:ext>
            </a:extLst>
          </p:cNvPr>
          <p:cNvSpPr>
            <a:spLocks noGrp="1" noRot="1" noChangeAspect="1" noChangeArrowheads="1" noTextEdit="1"/>
          </p:cNvSpPr>
          <p:nvPr>
            <p:ph type="sldImg"/>
          </p:nvPr>
        </p:nvSpPr>
        <p:spPr>
          <a:ln/>
        </p:spPr>
      </p:sp>
      <p:sp>
        <p:nvSpPr>
          <p:cNvPr id="29700" name="Rectangle 3">
            <a:extLst>
              <a:ext uri="{FF2B5EF4-FFF2-40B4-BE49-F238E27FC236}">
                <a16:creationId xmlns:a16="http://schemas.microsoft.com/office/drawing/2014/main" id="{4ED857E7-E75C-BC4C-A837-58F0870121DC}"/>
              </a:ext>
            </a:extLst>
          </p:cNvPr>
          <p:cNvSpPr>
            <a:spLocks noGrp="1" noChangeArrowheads="1"/>
          </p:cNvSpPr>
          <p:nvPr>
            <p:ph type="body" idx="1"/>
          </p:nvPr>
        </p:nvSpPr>
        <p:spPr/>
        <p:txBody>
          <a:bodyPr/>
          <a:lstStyle/>
          <a:p>
            <a:pPr>
              <a:defRPr/>
            </a:pPr>
            <a:endParaRPr lang="en-US">
              <a:latin typeface="Times New Roman" charset="0"/>
              <a:ea typeface="ＭＳ Ｐゴシック" charset="0"/>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a:extLst>
              <a:ext uri="{FF2B5EF4-FFF2-40B4-BE49-F238E27FC236}">
                <a16:creationId xmlns:a16="http://schemas.microsoft.com/office/drawing/2014/main" id="{56004B05-E240-9341-ACD2-F07A416BA51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CBD69A1A-DC11-F34C-8F71-B976BB355290}" type="slidenum">
              <a:rPr lang="en-US" altLang="en-US" sz="1200"/>
              <a:pPr/>
              <a:t>30</a:t>
            </a:fld>
            <a:endParaRPr lang="en-US" altLang="en-US" sz="1200"/>
          </a:p>
        </p:txBody>
      </p:sp>
      <p:sp>
        <p:nvSpPr>
          <p:cNvPr id="22530" name="Rectangle 2">
            <a:extLst>
              <a:ext uri="{FF2B5EF4-FFF2-40B4-BE49-F238E27FC236}">
                <a16:creationId xmlns:a16="http://schemas.microsoft.com/office/drawing/2014/main" id="{14DCA5DC-03F3-1949-A6C4-BA130036A363}"/>
              </a:ext>
            </a:extLst>
          </p:cNvPr>
          <p:cNvSpPr>
            <a:spLocks noGrp="1" noRot="1" noChangeAspect="1" noChangeArrowheads="1" noTextEdit="1"/>
          </p:cNvSpPr>
          <p:nvPr>
            <p:ph type="sldImg"/>
          </p:nvPr>
        </p:nvSpPr>
        <p:spPr>
          <a:ln/>
        </p:spPr>
      </p:sp>
      <p:sp>
        <p:nvSpPr>
          <p:cNvPr id="30724" name="Rectangle 3">
            <a:extLst>
              <a:ext uri="{FF2B5EF4-FFF2-40B4-BE49-F238E27FC236}">
                <a16:creationId xmlns:a16="http://schemas.microsoft.com/office/drawing/2014/main" id="{48CBF1E5-2759-094A-AEF7-CE03422A4CC3}"/>
              </a:ext>
            </a:extLst>
          </p:cNvPr>
          <p:cNvSpPr>
            <a:spLocks noGrp="1" noChangeArrowheads="1"/>
          </p:cNvSpPr>
          <p:nvPr>
            <p:ph type="body" idx="1"/>
          </p:nvPr>
        </p:nvSpPr>
        <p:spPr/>
        <p:txBody>
          <a:bodyPr/>
          <a:lstStyle/>
          <a:p>
            <a:pPr>
              <a:defRPr/>
            </a:pPr>
            <a:endParaRPr lang="en-US">
              <a:latin typeface="Times New Roman" charset="0"/>
              <a:ea typeface="ＭＳ Ｐゴシック" charset="0"/>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a:extLst>
              <a:ext uri="{FF2B5EF4-FFF2-40B4-BE49-F238E27FC236}">
                <a16:creationId xmlns:a16="http://schemas.microsoft.com/office/drawing/2014/main" id="{59AD3D9E-CEF2-A64C-9744-E3E6825523D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40198FCA-AD8F-B042-B9C5-E25A2E1EC503}" type="slidenum">
              <a:rPr lang="en-US" altLang="en-US" sz="1200"/>
              <a:pPr/>
              <a:t>31</a:t>
            </a:fld>
            <a:endParaRPr lang="en-US" altLang="en-US" sz="1200"/>
          </a:p>
        </p:txBody>
      </p:sp>
      <p:sp>
        <p:nvSpPr>
          <p:cNvPr id="24578" name="Rectangle 2">
            <a:extLst>
              <a:ext uri="{FF2B5EF4-FFF2-40B4-BE49-F238E27FC236}">
                <a16:creationId xmlns:a16="http://schemas.microsoft.com/office/drawing/2014/main" id="{557BC102-2575-2F44-8B64-339E2049B94F}"/>
              </a:ext>
            </a:extLst>
          </p:cNvPr>
          <p:cNvSpPr>
            <a:spLocks noGrp="1" noRot="1" noChangeAspect="1" noChangeArrowheads="1" noTextEdit="1"/>
          </p:cNvSpPr>
          <p:nvPr>
            <p:ph type="sldImg"/>
          </p:nvPr>
        </p:nvSpPr>
        <p:spPr>
          <a:ln/>
        </p:spPr>
      </p:sp>
      <p:sp>
        <p:nvSpPr>
          <p:cNvPr id="31748" name="Rectangle 3">
            <a:extLst>
              <a:ext uri="{FF2B5EF4-FFF2-40B4-BE49-F238E27FC236}">
                <a16:creationId xmlns:a16="http://schemas.microsoft.com/office/drawing/2014/main" id="{BF0C173E-1EB3-B54A-93C4-BDAD3BACD0B0}"/>
              </a:ext>
            </a:extLst>
          </p:cNvPr>
          <p:cNvSpPr>
            <a:spLocks noGrp="1" noChangeArrowheads="1"/>
          </p:cNvSpPr>
          <p:nvPr>
            <p:ph type="body" idx="1"/>
          </p:nvPr>
        </p:nvSpPr>
        <p:spPr/>
        <p:txBody>
          <a:bodyPr/>
          <a:lstStyle/>
          <a:p>
            <a:pPr>
              <a:defRPr/>
            </a:pPr>
            <a:endParaRPr lang="en-US" dirty="0">
              <a:latin typeface="Times New Roman" charset="0"/>
              <a:ea typeface="ＭＳ Ｐゴシック" charset="0"/>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a:extLst>
              <a:ext uri="{FF2B5EF4-FFF2-40B4-BE49-F238E27FC236}">
                <a16:creationId xmlns:a16="http://schemas.microsoft.com/office/drawing/2014/main" id="{FE61CE36-6055-BC47-87FE-4476BC1AB5D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CBA33F18-D198-0942-9C44-4F8B3C5AF2A9}" type="slidenum">
              <a:rPr lang="en-US" altLang="en-US" sz="1200"/>
              <a:pPr/>
              <a:t>32</a:t>
            </a:fld>
            <a:endParaRPr lang="en-US" altLang="en-US" sz="1200"/>
          </a:p>
        </p:txBody>
      </p:sp>
      <p:sp>
        <p:nvSpPr>
          <p:cNvPr id="26626" name="Rectangle 2">
            <a:extLst>
              <a:ext uri="{FF2B5EF4-FFF2-40B4-BE49-F238E27FC236}">
                <a16:creationId xmlns:a16="http://schemas.microsoft.com/office/drawing/2014/main" id="{35EFD852-AB9F-1B4F-AFE1-AF49CF5FDFAE}"/>
              </a:ext>
            </a:extLst>
          </p:cNvPr>
          <p:cNvSpPr>
            <a:spLocks noGrp="1" noRot="1" noChangeAspect="1" noChangeArrowheads="1" noTextEdit="1"/>
          </p:cNvSpPr>
          <p:nvPr>
            <p:ph type="sldImg"/>
          </p:nvPr>
        </p:nvSpPr>
        <p:spPr>
          <a:ln/>
        </p:spPr>
      </p:sp>
      <p:sp>
        <p:nvSpPr>
          <p:cNvPr id="32772" name="Rectangle 3">
            <a:extLst>
              <a:ext uri="{FF2B5EF4-FFF2-40B4-BE49-F238E27FC236}">
                <a16:creationId xmlns:a16="http://schemas.microsoft.com/office/drawing/2014/main" id="{74EB81A1-F010-B84B-90B4-8618775F5B9D}"/>
              </a:ext>
            </a:extLst>
          </p:cNvPr>
          <p:cNvSpPr>
            <a:spLocks noGrp="1" noChangeArrowheads="1"/>
          </p:cNvSpPr>
          <p:nvPr>
            <p:ph type="body" idx="1"/>
          </p:nvPr>
        </p:nvSpPr>
        <p:spPr/>
        <p:txBody>
          <a:bodyPr/>
          <a:lstStyle/>
          <a:p>
            <a:pPr>
              <a:defRPr/>
            </a:pPr>
            <a:endParaRPr lang="en-US" dirty="0">
              <a:latin typeface="Times New Roman" charset="0"/>
              <a:ea typeface="ＭＳ Ｐゴシック" charset="0"/>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a:extLst>
              <a:ext uri="{FF2B5EF4-FFF2-40B4-BE49-F238E27FC236}">
                <a16:creationId xmlns:a16="http://schemas.microsoft.com/office/drawing/2014/main" id="{C72F86E6-D991-2047-9EF4-7DACBE2F106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4B60177D-D175-BC45-AD24-C48C0E24EB33}" type="slidenum">
              <a:rPr lang="en-US" altLang="en-US" sz="1200"/>
              <a:pPr/>
              <a:t>33</a:t>
            </a:fld>
            <a:endParaRPr lang="en-US" altLang="en-US" sz="1200"/>
          </a:p>
        </p:txBody>
      </p:sp>
      <p:sp>
        <p:nvSpPr>
          <p:cNvPr id="28674" name="Rectangle 2">
            <a:extLst>
              <a:ext uri="{FF2B5EF4-FFF2-40B4-BE49-F238E27FC236}">
                <a16:creationId xmlns:a16="http://schemas.microsoft.com/office/drawing/2014/main" id="{692E779C-49A2-A440-8DA4-380C2039974C}"/>
              </a:ext>
            </a:extLst>
          </p:cNvPr>
          <p:cNvSpPr>
            <a:spLocks noGrp="1" noRot="1" noChangeAspect="1" noChangeArrowheads="1" noTextEdit="1"/>
          </p:cNvSpPr>
          <p:nvPr>
            <p:ph type="sldImg"/>
          </p:nvPr>
        </p:nvSpPr>
        <p:spPr>
          <a:ln/>
        </p:spPr>
      </p:sp>
      <p:sp>
        <p:nvSpPr>
          <p:cNvPr id="33796" name="Rectangle 3">
            <a:extLst>
              <a:ext uri="{FF2B5EF4-FFF2-40B4-BE49-F238E27FC236}">
                <a16:creationId xmlns:a16="http://schemas.microsoft.com/office/drawing/2014/main" id="{759CD573-12B6-8449-BB5C-7D4A159FB58F}"/>
              </a:ext>
            </a:extLst>
          </p:cNvPr>
          <p:cNvSpPr>
            <a:spLocks noGrp="1" noChangeArrowheads="1"/>
          </p:cNvSpPr>
          <p:nvPr>
            <p:ph type="body" idx="1"/>
          </p:nvPr>
        </p:nvSpPr>
        <p:spPr/>
        <p:txBody>
          <a:bodyPr/>
          <a:lstStyle/>
          <a:p>
            <a:pPr>
              <a:defRPr/>
            </a:pPr>
            <a:endParaRPr lang="en-US">
              <a:latin typeface="Times New Roman" charset="0"/>
              <a:ea typeface="ＭＳ Ｐゴシック" charset="0"/>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a:extLst>
              <a:ext uri="{FF2B5EF4-FFF2-40B4-BE49-F238E27FC236}">
                <a16:creationId xmlns:a16="http://schemas.microsoft.com/office/drawing/2014/main" id="{F8AFB1D7-77F8-5E49-AE46-B4F4B7141EF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5201F0E8-7574-FD49-B135-EF4D5E664375}" type="slidenum">
              <a:rPr lang="en-US" altLang="en-US" sz="1200"/>
              <a:pPr/>
              <a:t>34</a:t>
            </a:fld>
            <a:endParaRPr lang="en-US" altLang="en-US" sz="1200"/>
          </a:p>
        </p:txBody>
      </p:sp>
      <p:sp>
        <p:nvSpPr>
          <p:cNvPr id="30722" name="Rectangle 2">
            <a:extLst>
              <a:ext uri="{FF2B5EF4-FFF2-40B4-BE49-F238E27FC236}">
                <a16:creationId xmlns:a16="http://schemas.microsoft.com/office/drawing/2014/main" id="{EE856656-F874-5D4E-AC22-2CB72B83B555}"/>
              </a:ext>
            </a:extLst>
          </p:cNvPr>
          <p:cNvSpPr>
            <a:spLocks noGrp="1" noRot="1" noChangeAspect="1" noChangeArrowheads="1" noTextEdit="1"/>
          </p:cNvSpPr>
          <p:nvPr>
            <p:ph type="sldImg"/>
          </p:nvPr>
        </p:nvSpPr>
        <p:spPr>
          <a:ln/>
        </p:spPr>
      </p:sp>
      <p:sp>
        <p:nvSpPr>
          <p:cNvPr id="34820" name="Rectangle 3">
            <a:extLst>
              <a:ext uri="{FF2B5EF4-FFF2-40B4-BE49-F238E27FC236}">
                <a16:creationId xmlns:a16="http://schemas.microsoft.com/office/drawing/2014/main" id="{2FE41696-600F-FB46-BAC9-3CBC4FD3A9ED}"/>
              </a:ext>
            </a:extLst>
          </p:cNvPr>
          <p:cNvSpPr>
            <a:spLocks noGrp="1" noChangeArrowheads="1"/>
          </p:cNvSpPr>
          <p:nvPr>
            <p:ph type="body" idx="1"/>
          </p:nvPr>
        </p:nvSpPr>
        <p:spPr/>
        <p:txBody>
          <a:bodyPr/>
          <a:lstStyle/>
          <a:p>
            <a:pPr>
              <a:defRPr/>
            </a:pPr>
            <a:endParaRPr lang="en-US">
              <a:latin typeface="Times New Roman" charset="0"/>
              <a:ea typeface="ＭＳ Ｐゴシック" charset="0"/>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a:extLst>
              <a:ext uri="{FF2B5EF4-FFF2-40B4-BE49-F238E27FC236}">
                <a16:creationId xmlns:a16="http://schemas.microsoft.com/office/drawing/2014/main" id="{FF206344-498D-144D-99AA-9DDEA2C4F4B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69F4D39D-22BC-6D4E-BA14-8A4C9AB4A4D8}" type="slidenum">
              <a:rPr lang="en-US" altLang="en-US" sz="1200"/>
              <a:pPr/>
              <a:t>35</a:t>
            </a:fld>
            <a:endParaRPr lang="en-US" altLang="en-US" sz="1200"/>
          </a:p>
        </p:txBody>
      </p:sp>
      <p:sp>
        <p:nvSpPr>
          <p:cNvPr id="32770" name="Rectangle 2">
            <a:extLst>
              <a:ext uri="{FF2B5EF4-FFF2-40B4-BE49-F238E27FC236}">
                <a16:creationId xmlns:a16="http://schemas.microsoft.com/office/drawing/2014/main" id="{CD948539-F117-3C41-9F81-D9105824DCCA}"/>
              </a:ext>
            </a:extLst>
          </p:cNvPr>
          <p:cNvSpPr>
            <a:spLocks noGrp="1" noRot="1" noChangeAspect="1" noChangeArrowheads="1" noTextEdit="1"/>
          </p:cNvSpPr>
          <p:nvPr>
            <p:ph type="sldImg"/>
          </p:nvPr>
        </p:nvSpPr>
        <p:spPr>
          <a:ln/>
        </p:spPr>
      </p:sp>
      <p:sp>
        <p:nvSpPr>
          <p:cNvPr id="35844" name="Rectangle 3">
            <a:extLst>
              <a:ext uri="{FF2B5EF4-FFF2-40B4-BE49-F238E27FC236}">
                <a16:creationId xmlns:a16="http://schemas.microsoft.com/office/drawing/2014/main" id="{178F7D00-4DC6-4942-AC69-55C280964514}"/>
              </a:ext>
            </a:extLst>
          </p:cNvPr>
          <p:cNvSpPr>
            <a:spLocks noGrp="1" noChangeArrowheads="1"/>
          </p:cNvSpPr>
          <p:nvPr>
            <p:ph type="body" idx="1"/>
          </p:nvPr>
        </p:nvSpPr>
        <p:spPr/>
        <p:txBody>
          <a:bodyPr/>
          <a:lstStyle/>
          <a:p>
            <a:pPr>
              <a:defRPr/>
            </a:pPr>
            <a:endParaRPr lang="en-US" dirty="0">
              <a:latin typeface="Times New Roman" charset="0"/>
              <a:ea typeface="ＭＳ Ｐゴシック" charset="0"/>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a:extLst>
              <a:ext uri="{FF2B5EF4-FFF2-40B4-BE49-F238E27FC236}">
                <a16:creationId xmlns:a16="http://schemas.microsoft.com/office/drawing/2014/main" id="{713430E1-B6F1-8747-A38D-6087189834D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E7EC409F-1A8A-864A-AD23-A3C61C61CF63}" type="slidenum">
              <a:rPr lang="en-US" altLang="en-US" sz="1200"/>
              <a:pPr/>
              <a:t>37</a:t>
            </a:fld>
            <a:endParaRPr lang="en-US" altLang="en-US" sz="1200"/>
          </a:p>
        </p:txBody>
      </p:sp>
      <p:sp>
        <p:nvSpPr>
          <p:cNvPr id="35842" name="Rectangle 2">
            <a:extLst>
              <a:ext uri="{FF2B5EF4-FFF2-40B4-BE49-F238E27FC236}">
                <a16:creationId xmlns:a16="http://schemas.microsoft.com/office/drawing/2014/main" id="{D02B8159-823E-EC4F-8605-76231F8DB1D3}"/>
              </a:ext>
            </a:extLst>
          </p:cNvPr>
          <p:cNvSpPr>
            <a:spLocks noGrp="1" noRot="1" noChangeAspect="1" noChangeArrowheads="1" noTextEdit="1"/>
          </p:cNvSpPr>
          <p:nvPr>
            <p:ph type="sldImg"/>
          </p:nvPr>
        </p:nvSpPr>
        <p:spPr>
          <a:ln/>
        </p:spPr>
      </p:sp>
      <p:sp>
        <p:nvSpPr>
          <p:cNvPr id="36868" name="Rectangle 3">
            <a:extLst>
              <a:ext uri="{FF2B5EF4-FFF2-40B4-BE49-F238E27FC236}">
                <a16:creationId xmlns:a16="http://schemas.microsoft.com/office/drawing/2014/main" id="{B98D17B6-E60F-D244-809E-F927A1A9113D}"/>
              </a:ext>
            </a:extLst>
          </p:cNvPr>
          <p:cNvSpPr>
            <a:spLocks noGrp="1" noChangeArrowheads="1"/>
          </p:cNvSpPr>
          <p:nvPr>
            <p:ph type="body" idx="1"/>
          </p:nvPr>
        </p:nvSpPr>
        <p:spPr/>
        <p:txBody>
          <a:bodyPr/>
          <a:lstStyle/>
          <a:p>
            <a:pPr>
              <a:defRPr/>
            </a:pPr>
            <a:endParaRPr lang="en-US" dirty="0">
              <a:latin typeface="Times New Roman" charset="0"/>
              <a:ea typeface="ＭＳ Ｐゴシック" charset="0"/>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a:extLst>
              <a:ext uri="{FF2B5EF4-FFF2-40B4-BE49-F238E27FC236}">
                <a16:creationId xmlns:a16="http://schemas.microsoft.com/office/drawing/2014/main" id="{4ACE24AB-657F-BE4B-9DDD-454B9136534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4D51F237-D0F6-B448-8946-554CF432E54E}" type="slidenum">
              <a:rPr lang="en-US" altLang="en-US" sz="1200"/>
              <a:pPr/>
              <a:t>39</a:t>
            </a:fld>
            <a:endParaRPr lang="en-US" altLang="en-US" sz="1200"/>
          </a:p>
        </p:txBody>
      </p:sp>
      <p:sp>
        <p:nvSpPr>
          <p:cNvPr id="38914" name="Rectangle 2">
            <a:extLst>
              <a:ext uri="{FF2B5EF4-FFF2-40B4-BE49-F238E27FC236}">
                <a16:creationId xmlns:a16="http://schemas.microsoft.com/office/drawing/2014/main" id="{E5060D95-9CC6-0246-9713-95B16FBC74AB}"/>
              </a:ext>
            </a:extLst>
          </p:cNvPr>
          <p:cNvSpPr>
            <a:spLocks noGrp="1" noRot="1" noChangeAspect="1" noChangeArrowheads="1" noTextEdit="1"/>
          </p:cNvSpPr>
          <p:nvPr>
            <p:ph type="sldImg"/>
          </p:nvPr>
        </p:nvSpPr>
        <p:spPr>
          <a:ln/>
        </p:spPr>
      </p:sp>
      <p:sp>
        <p:nvSpPr>
          <p:cNvPr id="37892" name="Rectangle 3">
            <a:extLst>
              <a:ext uri="{FF2B5EF4-FFF2-40B4-BE49-F238E27FC236}">
                <a16:creationId xmlns:a16="http://schemas.microsoft.com/office/drawing/2014/main" id="{0F8F906A-ECE3-EF47-B40B-36F9846E54FC}"/>
              </a:ext>
            </a:extLst>
          </p:cNvPr>
          <p:cNvSpPr>
            <a:spLocks noGrp="1" noChangeArrowheads="1"/>
          </p:cNvSpPr>
          <p:nvPr>
            <p:ph type="body" idx="1"/>
          </p:nvPr>
        </p:nvSpPr>
        <p:spPr/>
        <p:txBody>
          <a:bodyPr/>
          <a:lstStyle/>
          <a:p>
            <a:pPr>
              <a:defRPr/>
            </a:pPr>
            <a:endParaRPr lang="en-US" dirty="0">
              <a:latin typeface="Times New Roman" charset="0"/>
              <a:ea typeface="ＭＳ Ｐゴシック" charset="0"/>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a:extLst>
              <a:ext uri="{FF2B5EF4-FFF2-40B4-BE49-F238E27FC236}">
                <a16:creationId xmlns:a16="http://schemas.microsoft.com/office/drawing/2014/main" id="{00AAEE43-BDC9-B847-A76B-4686168EF66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8C3B7113-E2C9-1047-9103-3791CDA29019}" type="slidenum">
              <a:rPr lang="en-US" altLang="en-US" sz="1200"/>
              <a:pPr/>
              <a:t>50</a:t>
            </a:fld>
            <a:endParaRPr lang="en-US" altLang="en-US" sz="1200"/>
          </a:p>
        </p:txBody>
      </p:sp>
      <p:sp>
        <p:nvSpPr>
          <p:cNvPr id="51202" name="Rectangle 2">
            <a:extLst>
              <a:ext uri="{FF2B5EF4-FFF2-40B4-BE49-F238E27FC236}">
                <a16:creationId xmlns:a16="http://schemas.microsoft.com/office/drawing/2014/main" id="{6106402D-7A0B-5A45-A88F-7E5807D260B5}"/>
              </a:ext>
            </a:extLst>
          </p:cNvPr>
          <p:cNvSpPr>
            <a:spLocks noGrp="1" noRot="1" noChangeAspect="1" noChangeArrowheads="1" noTextEdit="1"/>
          </p:cNvSpPr>
          <p:nvPr>
            <p:ph type="sldImg"/>
          </p:nvPr>
        </p:nvSpPr>
        <p:spPr>
          <a:ln/>
        </p:spPr>
      </p:sp>
      <p:sp>
        <p:nvSpPr>
          <p:cNvPr id="38916" name="Rectangle 3">
            <a:extLst>
              <a:ext uri="{FF2B5EF4-FFF2-40B4-BE49-F238E27FC236}">
                <a16:creationId xmlns:a16="http://schemas.microsoft.com/office/drawing/2014/main" id="{3A8C10E9-7BF6-CC4A-BEFE-66EED8E2E50C}"/>
              </a:ext>
            </a:extLst>
          </p:cNvPr>
          <p:cNvSpPr>
            <a:spLocks noGrp="1" noChangeArrowheads="1"/>
          </p:cNvSpPr>
          <p:nvPr>
            <p:ph type="body" idx="1"/>
          </p:nvPr>
        </p:nvSpPr>
        <p:spPr/>
        <p:txBody>
          <a:bodyPr/>
          <a:lstStyle/>
          <a:p>
            <a:pPr>
              <a:defRPr/>
            </a:pPr>
            <a:endParaRPr lang="en-US" dirty="0">
              <a:latin typeface="Times New Roman" charset="0"/>
              <a:ea typeface="ＭＳ Ｐゴシック" charset="0"/>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a:extLst>
              <a:ext uri="{FF2B5EF4-FFF2-40B4-BE49-F238E27FC236}">
                <a16:creationId xmlns:a16="http://schemas.microsoft.com/office/drawing/2014/main" id="{551C2687-2D80-1E47-9954-1D6C561C6FD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1863">
              <a:defRPr sz="1000">
                <a:solidFill>
                  <a:schemeClr val="tx1"/>
                </a:solidFill>
                <a:latin typeface="Arial" panose="020B0604020202020204" pitchFamily="34" charset="0"/>
                <a:ea typeface="MS PGothic" panose="020B0600070205080204" pitchFamily="34" charset="-128"/>
              </a:defRPr>
            </a:lvl1pPr>
            <a:lvl2pPr marL="742950" indent="-285750" defTabSz="931863">
              <a:defRPr sz="1000">
                <a:solidFill>
                  <a:schemeClr val="tx1"/>
                </a:solidFill>
                <a:latin typeface="Arial" panose="020B0604020202020204" pitchFamily="34" charset="0"/>
                <a:ea typeface="MS PGothic" panose="020B0600070205080204" pitchFamily="34" charset="-128"/>
              </a:defRPr>
            </a:lvl2pPr>
            <a:lvl3pPr marL="1143000" indent="-228600" defTabSz="931863">
              <a:defRPr sz="1000">
                <a:solidFill>
                  <a:schemeClr val="tx1"/>
                </a:solidFill>
                <a:latin typeface="Arial" panose="020B0604020202020204" pitchFamily="34" charset="0"/>
                <a:ea typeface="MS PGothic" panose="020B0600070205080204" pitchFamily="34" charset="-128"/>
              </a:defRPr>
            </a:lvl3pPr>
            <a:lvl4pPr marL="1600200" indent="-228600" defTabSz="931863">
              <a:defRPr sz="1000">
                <a:solidFill>
                  <a:schemeClr val="tx1"/>
                </a:solidFill>
                <a:latin typeface="Arial" panose="020B0604020202020204" pitchFamily="34" charset="0"/>
                <a:ea typeface="MS PGothic" panose="020B0600070205080204" pitchFamily="34" charset="-128"/>
              </a:defRPr>
            </a:lvl4pPr>
            <a:lvl5pPr marL="2057400" indent="-228600" defTabSz="931863">
              <a:defRPr sz="1000">
                <a:solidFill>
                  <a:schemeClr val="tx1"/>
                </a:solidFill>
                <a:latin typeface="Arial" panose="020B0604020202020204" pitchFamily="34" charset="0"/>
                <a:ea typeface="MS PGothic" panose="020B0600070205080204" pitchFamily="34" charset="-128"/>
              </a:defRPr>
            </a:lvl5pPr>
            <a:lvl6pPr marL="2514600" indent="-228600" defTabSz="931863"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defTabSz="931863"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defTabSz="931863"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defTabSz="931863"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8985B513-F9C4-C44E-A002-4519C418D914}" type="slidenum">
              <a:rPr lang="en-US" altLang="en-US" sz="1200">
                <a:latin typeface="Times New Roman" panose="02020603050405020304" pitchFamily="18" charset="0"/>
              </a:rPr>
              <a:pPr/>
              <a:t>6</a:t>
            </a:fld>
            <a:endParaRPr lang="en-US" altLang="en-US" sz="1200">
              <a:latin typeface="Times New Roman" panose="02020603050405020304" pitchFamily="18" charset="0"/>
            </a:endParaRPr>
          </a:p>
        </p:txBody>
      </p:sp>
      <p:sp>
        <p:nvSpPr>
          <p:cNvPr id="23554" name="Rectangle 2">
            <a:extLst>
              <a:ext uri="{FF2B5EF4-FFF2-40B4-BE49-F238E27FC236}">
                <a16:creationId xmlns:a16="http://schemas.microsoft.com/office/drawing/2014/main" id="{751F3CAA-8787-0441-8DA7-CCAEEE7DD05F}"/>
              </a:ext>
            </a:extLst>
          </p:cNvPr>
          <p:cNvSpPr>
            <a:spLocks noGrp="1" noRot="1" noChangeAspect="1" noChangeArrowheads="1" noTextEdit="1"/>
          </p:cNvSpPr>
          <p:nvPr>
            <p:ph type="sldImg"/>
          </p:nvPr>
        </p:nvSpPr>
        <p:spPr>
          <a:ln/>
        </p:spPr>
      </p:sp>
      <p:sp>
        <p:nvSpPr>
          <p:cNvPr id="19460" name="Rectangle 3">
            <a:extLst>
              <a:ext uri="{FF2B5EF4-FFF2-40B4-BE49-F238E27FC236}">
                <a16:creationId xmlns:a16="http://schemas.microsoft.com/office/drawing/2014/main" id="{78FCB2DC-64C1-EB40-BFC9-B15EC5E98FA1}"/>
              </a:ext>
            </a:extLst>
          </p:cNvPr>
          <p:cNvSpPr>
            <a:spLocks noGrp="1" noChangeArrowheads="1"/>
          </p:cNvSpPr>
          <p:nvPr>
            <p:ph type="body" idx="1"/>
          </p:nvPr>
        </p:nvSpPr>
        <p:spPr/>
        <p:txBody>
          <a:bodyPr/>
          <a:lstStyle/>
          <a:p>
            <a:pPr>
              <a:defRPr/>
            </a:pPr>
            <a:endParaRPr lang="en-US">
              <a:latin typeface="Times New Roman" charset="0"/>
              <a:ea typeface="ＭＳ Ｐゴシック" charset="0"/>
              <a:cs typeface="+mn-cs"/>
            </a:endParaRPr>
          </a:p>
        </p:txBody>
      </p:sp>
    </p:spTree>
    <p:extLst>
      <p:ext uri="{BB962C8B-B14F-4D97-AF65-F5344CB8AC3E}">
        <p14:creationId xmlns:p14="http://schemas.microsoft.com/office/powerpoint/2010/main" val="31788446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a:extLst>
              <a:ext uri="{FF2B5EF4-FFF2-40B4-BE49-F238E27FC236}">
                <a16:creationId xmlns:a16="http://schemas.microsoft.com/office/drawing/2014/main" id="{950FD154-264B-D74A-A291-EF481BDAE764}"/>
              </a:ext>
            </a:extLst>
          </p:cNvPr>
          <p:cNvSpPr>
            <a:spLocks noGrp="1" noRot="1" noChangeAspect="1" noChangeArrowheads="1" noTextEdit="1"/>
          </p:cNvSpPr>
          <p:nvPr>
            <p:ph type="sldImg"/>
          </p:nvPr>
        </p:nvSpPr>
        <p:spPr>
          <a:ln/>
        </p:spPr>
      </p:sp>
      <p:sp>
        <p:nvSpPr>
          <p:cNvPr id="53250" name="Notes Placeholder 2">
            <a:extLst>
              <a:ext uri="{FF2B5EF4-FFF2-40B4-BE49-F238E27FC236}">
                <a16:creationId xmlns:a16="http://schemas.microsoft.com/office/drawing/2014/main" id="{3A750234-283D-214D-9FFB-D900E10212E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p>
        </p:txBody>
      </p:sp>
      <p:sp>
        <p:nvSpPr>
          <p:cNvPr id="53251" name="Slide Number Placeholder 3">
            <a:extLst>
              <a:ext uri="{FF2B5EF4-FFF2-40B4-BE49-F238E27FC236}">
                <a16:creationId xmlns:a16="http://schemas.microsoft.com/office/drawing/2014/main" id="{12DD07E4-1446-4743-9EDE-339AB831CC16}"/>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F33E6E57-46B7-524D-BD7A-47D5BBE8A216}" type="slidenum">
              <a:rPr lang="en-US" altLang="en-US" sz="1200"/>
              <a:pPr/>
              <a:t>51</a:t>
            </a:fld>
            <a:endParaRPr lang="en-US"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1A7267-269F-4D26-9F96-B6358A06B982}" type="slidenum">
              <a:rPr lang="en-US" smtClean="0"/>
              <a:t>61</a:t>
            </a:fld>
            <a:endParaRPr lang="en-US"/>
          </a:p>
        </p:txBody>
      </p:sp>
    </p:spTree>
    <p:extLst>
      <p:ext uri="{BB962C8B-B14F-4D97-AF65-F5344CB8AC3E}">
        <p14:creationId xmlns:p14="http://schemas.microsoft.com/office/powerpoint/2010/main" val="38501896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7">
            <a:extLst>
              <a:ext uri="{FF2B5EF4-FFF2-40B4-BE49-F238E27FC236}">
                <a16:creationId xmlns:a16="http://schemas.microsoft.com/office/drawing/2014/main" id="{0AC75807-1149-C94A-B878-B8B971006FD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7AB4BC71-32DD-C747-A2FF-15A80DA4FE32}" type="slidenum">
              <a:rPr lang="en-US" altLang="en-US" sz="1200"/>
              <a:pPr/>
              <a:t>65</a:t>
            </a:fld>
            <a:endParaRPr lang="en-US" altLang="en-US" sz="1200"/>
          </a:p>
        </p:txBody>
      </p:sp>
      <p:sp>
        <p:nvSpPr>
          <p:cNvPr id="100354" name="Rectangle 2">
            <a:extLst>
              <a:ext uri="{FF2B5EF4-FFF2-40B4-BE49-F238E27FC236}">
                <a16:creationId xmlns:a16="http://schemas.microsoft.com/office/drawing/2014/main" id="{A69D57B7-CC32-C44A-AE8E-429BA66D1EAD}"/>
              </a:ext>
            </a:extLst>
          </p:cNvPr>
          <p:cNvSpPr>
            <a:spLocks noGrp="1" noRot="1" noChangeAspect="1" noChangeArrowheads="1" noTextEdit="1"/>
          </p:cNvSpPr>
          <p:nvPr>
            <p:ph type="sldImg"/>
          </p:nvPr>
        </p:nvSpPr>
        <p:spPr>
          <a:ln/>
        </p:spPr>
      </p:sp>
      <p:sp>
        <p:nvSpPr>
          <p:cNvPr id="100355" name="Rectangle 3">
            <a:extLst>
              <a:ext uri="{FF2B5EF4-FFF2-40B4-BE49-F238E27FC236}">
                <a16:creationId xmlns:a16="http://schemas.microsoft.com/office/drawing/2014/main" id="{4C76DA02-4B92-BA41-94FF-5A205FC6EC0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4610120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a:extLst>
              <a:ext uri="{FF2B5EF4-FFF2-40B4-BE49-F238E27FC236}">
                <a16:creationId xmlns:a16="http://schemas.microsoft.com/office/drawing/2014/main" id="{57341CB6-9999-0649-92C1-24FA46DB6463}"/>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AB19329B-3102-1D47-9403-CDE397B7F2ED}" type="slidenum">
              <a:rPr lang="en-US" altLang="en-US" sz="1200"/>
              <a:pPr/>
              <a:t>66</a:t>
            </a:fld>
            <a:endParaRPr lang="en-US" altLang="en-US" sz="1200"/>
          </a:p>
        </p:txBody>
      </p:sp>
      <p:sp>
        <p:nvSpPr>
          <p:cNvPr id="29698" name="Rectangle 2">
            <a:extLst>
              <a:ext uri="{FF2B5EF4-FFF2-40B4-BE49-F238E27FC236}">
                <a16:creationId xmlns:a16="http://schemas.microsoft.com/office/drawing/2014/main" id="{4DC8A533-1B23-104A-8D62-762C531B0AFD}"/>
              </a:ext>
            </a:extLst>
          </p:cNvPr>
          <p:cNvSpPr>
            <a:spLocks noGrp="1" noRot="1" noChangeAspect="1" noChangeArrowheads="1" noTextEdit="1"/>
          </p:cNvSpPr>
          <p:nvPr>
            <p:ph type="sldImg"/>
          </p:nvPr>
        </p:nvSpPr>
        <p:spPr>
          <a:ln/>
        </p:spPr>
      </p:sp>
      <p:sp>
        <p:nvSpPr>
          <p:cNvPr id="86019" name="Rectangle 3">
            <a:extLst>
              <a:ext uri="{FF2B5EF4-FFF2-40B4-BE49-F238E27FC236}">
                <a16:creationId xmlns:a16="http://schemas.microsoft.com/office/drawing/2014/main" id="{F7425684-8AFB-B24D-9BDD-AD56D0D7394D}"/>
              </a:ext>
            </a:extLst>
          </p:cNvPr>
          <p:cNvSpPr>
            <a:spLocks noGrp="1" noChangeArrowheads="1"/>
          </p:cNvSpPr>
          <p:nvPr>
            <p:ph type="body" idx="1"/>
          </p:nvPr>
        </p:nvSpPr>
        <p:spPr/>
        <p:txBody>
          <a:bodyPr/>
          <a:lstStyle/>
          <a:p>
            <a:pPr>
              <a:defRPr/>
            </a:pPr>
            <a:endParaRPr lang="en-US">
              <a:ea typeface="ＭＳ Ｐゴシック" charset="0"/>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1A7267-269F-4D26-9F96-B6358A06B982}" type="slidenum">
              <a:rPr lang="en-US" smtClean="0"/>
              <a:t>76</a:t>
            </a:fld>
            <a:endParaRPr lang="en-US"/>
          </a:p>
        </p:txBody>
      </p:sp>
    </p:spTree>
    <p:extLst>
      <p:ext uri="{BB962C8B-B14F-4D97-AF65-F5344CB8AC3E}">
        <p14:creationId xmlns:p14="http://schemas.microsoft.com/office/powerpoint/2010/main" val="38501896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F20681CC-4CC2-AF46-9DC6-4771531C374F}"/>
              </a:ext>
            </a:extLst>
          </p:cNvPr>
          <p:cNvSpPr>
            <a:spLocks noGrp="1" noRot="1" noChangeAspect="1" noChangeArrowheads="1" noTextEdit="1"/>
          </p:cNvSpPr>
          <p:nvPr>
            <p:ph type="sldImg"/>
          </p:nvPr>
        </p:nvSpPr>
        <p:spPr>
          <a:ln/>
        </p:spPr>
      </p:sp>
      <p:sp>
        <p:nvSpPr>
          <p:cNvPr id="21506" name="Notes Placeholder 2">
            <a:extLst>
              <a:ext uri="{FF2B5EF4-FFF2-40B4-BE49-F238E27FC236}">
                <a16:creationId xmlns:a16="http://schemas.microsoft.com/office/drawing/2014/main" id="{D6792B4E-7A8B-C444-BFF5-32F6013DDCE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
        <p:nvSpPr>
          <p:cNvPr id="21507" name="Slide Number Placeholder 3">
            <a:extLst>
              <a:ext uri="{FF2B5EF4-FFF2-40B4-BE49-F238E27FC236}">
                <a16:creationId xmlns:a16="http://schemas.microsoft.com/office/drawing/2014/main" id="{E83DE414-4746-B942-8233-6FE0DD8AD3D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5684A88D-3FD7-E946-A6F3-B40F8D263202}" type="slidenum">
              <a:rPr lang="en-US" altLang="en-US" sz="1200"/>
              <a:pPr/>
              <a:t>77</a:t>
            </a:fld>
            <a:endParaRPr lang="en-US" altLang="en-US"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7">
            <a:extLst>
              <a:ext uri="{FF2B5EF4-FFF2-40B4-BE49-F238E27FC236}">
                <a16:creationId xmlns:a16="http://schemas.microsoft.com/office/drawing/2014/main" id="{0AC75807-1149-C94A-B878-B8B971006FD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7AB4BC71-32DD-C747-A2FF-15A80DA4FE32}" type="slidenum">
              <a:rPr lang="en-US" altLang="en-US" sz="1200"/>
              <a:pPr/>
              <a:t>78</a:t>
            </a:fld>
            <a:endParaRPr lang="en-US" altLang="en-US" sz="1200"/>
          </a:p>
        </p:txBody>
      </p:sp>
      <p:sp>
        <p:nvSpPr>
          <p:cNvPr id="100354" name="Rectangle 2">
            <a:extLst>
              <a:ext uri="{FF2B5EF4-FFF2-40B4-BE49-F238E27FC236}">
                <a16:creationId xmlns:a16="http://schemas.microsoft.com/office/drawing/2014/main" id="{A69D57B7-CC32-C44A-AE8E-429BA66D1EAD}"/>
              </a:ext>
            </a:extLst>
          </p:cNvPr>
          <p:cNvSpPr>
            <a:spLocks noGrp="1" noRot="1" noChangeAspect="1" noChangeArrowheads="1" noTextEdit="1"/>
          </p:cNvSpPr>
          <p:nvPr>
            <p:ph type="sldImg"/>
          </p:nvPr>
        </p:nvSpPr>
        <p:spPr>
          <a:ln/>
        </p:spPr>
      </p:sp>
      <p:sp>
        <p:nvSpPr>
          <p:cNvPr id="100355" name="Rectangle 3">
            <a:extLst>
              <a:ext uri="{FF2B5EF4-FFF2-40B4-BE49-F238E27FC236}">
                <a16:creationId xmlns:a16="http://schemas.microsoft.com/office/drawing/2014/main" id="{4C76DA02-4B92-BA41-94FF-5A205FC6EC0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8938417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7">
            <a:extLst>
              <a:ext uri="{FF2B5EF4-FFF2-40B4-BE49-F238E27FC236}">
                <a16:creationId xmlns:a16="http://schemas.microsoft.com/office/drawing/2014/main" id="{0AC75807-1149-C94A-B878-B8B971006FD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7AB4BC71-32DD-C747-A2FF-15A80DA4FE32}" type="slidenum">
              <a:rPr lang="en-US" altLang="en-US" sz="1200"/>
              <a:pPr/>
              <a:t>82</a:t>
            </a:fld>
            <a:endParaRPr lang="en-US" altLang="en-US" sz="1200"/>
          </a:p>
        </p:txBody>
      </p:sp>
      <p:sp>
        <p:nvSpPr>
          <p:cNvPr id="100354" name="Rectangle 2">
            <a:extLst>
              <a:ext uri="{FF2B5EF4-FFF2-40B4-BE49-F238E27FC236}">
                <a16:creationId xmlns:a16="http://schemas.microsoft.com/office/drawing/2014/main" id="{A69D57B7-CC32-C44A-AE8E-429BA66D1EAD}"/>
              </a:ext>
            </a:extLst>
          </p:cNvPr>
          <p:cNvSpPr>
            <a:spLocks noGrp="1" noRot="1" noChangeAspect="1" noChangeArrowheads="1" noTextEdit="1"/>
          </p:cNvSpPr>
          <p:nvPr>
            <p:ph type="sldImg"/>
          </p:nvPr>
        </p:nvSpPr>
        <p:spPr>
          <a:ln/>
        </p:spPr>
      </p:sp>
      <p:sp>
        <p:nvSpPr>
          <p:cNvPr id="100355" name="Rectangle 3">
            <a:extLst>
              <a:ext uri="{FF2B5EF4-FFF2-40B4-BE49-F238E27FC236}">
                <a16:creationId xmlns:a16="http://schemas.microsoft.com/office/drawing/2014/main" id="{4C76DA02-4B92-BA41-94FF-5A205FC6EC0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4403866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a:extLst>
              <a:ext uri="{FF2B5EF4-FFF2-40B4-BE49-F238E27FC236}">
                <a16:creationId xmlns:a16="http://schemas.microsoft.com/office/drawing/2014/main" id="{86FA300E-A943-7A43-B9C5-846EB273E0C6}"/>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CFDADE41-9B8B-5841-A70B-DFA48AD111E0}" type="slidenum">
              <a:rPr lang="en-US" altLang="en-US" sz="1200"/>
              <a:pPr/>
              <a:t>83</a:t>
            </a:fld>
            <a:endParaRPr lang="en-US" altLang="en-US" sz="1200"/>
          </a:p>
        </p:txBody>
      </p:sp>
      <p:sp>
        <p:nvSpPr>
          <p:cNvPr id="30722" name="Rectangle 2">
            <a:extLst>
              <a:ext uri="{FF2B5EF4-FFF2-40B4-BE49-F238E27FC236}">
                <a16:creationId xmlns:a16="http://schemas.microsoft.com/office/drawing/2014/main" id="{188EA5F0-41E8-4542-952E-17B44A6D7A58}"/>
              </a:ext>
            </a:extLst>
          </p:cNvPr>
          <p:cNvSpPr>
            <a:spLocks noGrp="1" noRot="1" noChangeAspect="1" noChangeArrowheads="1" noTextEdit="1"/>
          </p:cNvSpPr>
          <p:nvPr>
            <p:ph type="sldImg"/>
          </p:nvPr>
        </p:nvSpPr>
        <p:spPr>
          <a:ln/>
        </p:spPr>
      </p:sp>
      <p:sp>
        <p:nvSpPr>
          <p:cNvPr id="30723" name="Rectangle 3">
            <a:extLst>
              <a:ext uri="{FF2B5EF4-FFF2-40B4-BE49-F238E27FC236}">
                <a16:creationId xmlns:a16="http://schemas.microsoft.com/office/drawing/2014/main" id="{7837DB7D-183E-0244-B8B9-14C878995E8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a:extLst>
              <a:ext uri="{FF2B5EF4-FFF2-40B4-BE49-F238E27FC236}">
                <a16:creationId xmlns:a16="http://schemas.microsoft.com/office/drawing/2014/main" id="{562CCD68-6FBE-684D-9211-BC9474E4F55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B555EE2E-DEFE-5F4F-91EE-37CB17602C7A}" type="slidenum">
              <a:rPr lang="en-US" altLang="en-US" sz="1200"/>
              <a:pPr/>
              <a:t>87</a:t>
            </a:fld>
            <a:endParaRPr lang="en-US" altLang="en-US" sz="1200"/>
          </a:p>
        </p:txBody>
      </p:sp>
      <p:sp>
        <p:nvSpPr>
          <p:cNvPr id="33794" name="Rectangle 2">
            <a:extLst>
              <a:ext uri="{FF2B5EF4-FFF2-40B4-BE49-F238E27FC236}">
                <a16:creationId xmlns:a16="http://schemas.microsoft.com/office/drawing/2014/main" id="{217D88C7-47CA-E64D-9759-CB5289E95B9C}"/>
              </a:ext>
            </a:extLst>
          </p:cNvPr>
          <p:cNvSpPr>
            <a:spLocks noGrp="1" noRot="1" noChangeAspect="1" noChangeArrowheads="1" noTextEdit="1"/>
          </p:cNvSpPr>
          <p:nvPr>
            <p:ph type="sldImg"/>
          </p:nvPr>
        </p:nvSpPr>
        <p:spPr>
          <a:ln/>
        </p:spPr>
      </p:sp>
      <p:sp>
        <p:nvSpPr>
          <p:cNvPr id="33795" name="Rectangle 3">
            <a:extLst>
              <a:ext uri="{FF2B5EF4-FFF2-40B4-BE49-F238E27FC236}">
                <a16:creationId xmlns:a16="http://schemas.microsoft.com/office/drawing/2014/main" id="{3DE003EF-756C-2648-99FA-A7718A669E5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1A7267-269F-4D26-9F96-B6358A06B982}" type="slidenum">
              <a:rPr lang="en-US" smtClean="0"/>
              <a:t>7</a:t>
            </a:fld>
            <a:endParaRPr lang="en-US"/>
          </a:p>
        </p:txBody>
      </p:sp>
    </p:spTree>
    <p:extLst>
      <p:ext uri="{BB962C8B-B14F-4D97-AF65-F5344CB8AC3E}">
        <p14:creationId xmlns:p14="http://schemas.microsoft.com/office/powerpoint/2010/main" val="38501896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1A7267-269F-4D26-9F96-B6358A06B982}" type="slidenum">
              <a:rPr lang="en-US" smtClean="0"/>
              <a:t>88</a:t>
            </a:fld>
            <a:endParaRPr lang="en-US"/>
          </a:p>
        </p:txBody>
      </p:sp>
    </p:spTree>
    <p:extLst>
      <p:ext uri="{BB962C8B-B14F-4D97-AF65-F5344CB8AC3E}">
        <p14:creationId xmlns:p14="http://schemas.microsoft.com/office/powerpoint/2010/main" val="38501896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1A7267-269F-4D26-9F96-B6358A06B982}" type="slidenum">
              <a:rPr lang="en-US" smtClean="0"/>
              <a:t>105</a:t>
            </a:fld>
            <a:endParaRPr lang="en-US"/>
          </a:p>
        </p:txBody>
      </p:sp>
    </p:spTree>
    <p:extLst>
      <p:ext uri="{BB962C8B-B14F-4D97-AF65-F5344CB8AC3E}">
        <p14:creationId xmlns:p14="http://schemas.microsoft.com/office/powerpoint/2010/main" val="31084442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a:extLst>
              <a:ext uri="{FF2B5EF4-FFF2-40B4-BE49-F238E27FC236}">
                <a16:creationId xmlns:a16="http://schemas.microsoft.com/office/drawing/2014/main" id="{F75229F2-08DA-B241-8D26-9C1379A2123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fld id="{B5868C62-23EE-464D-948C-300EE6261846}" type="slidenum">
              <a:rPr lang="en-US" altLang="en-US" sz="1200" smtClean="0"/>
              <a:pPr/>
              <a:t>110</a:t>
            </a:fld>
            <a:endParaRPr lang="en-US" altLang="en-US" sz="1200"/>
          </a:p>
        </p:txBody>
      </p:sp>
      <p:sp>
        <p:nvSpPr>
          <p:cNvPr id="20482" name="Rectangle 2">
            <a:extLst>
              <a:ext uri="{FF2B5EF4-FFF2-40B4-BE49-F238E27FC236}">
                <a16:creationId xmlns:a16="http://schemas.microsoft.com/office/drawing/2014/main" id="{6EBBD94F-C56F-DF43-90D7-818D3F7710A7}"/>
              </a:ext>
            </a:extLst>
          </p:cNvPr>
          <p:cNvSpPr>
            <a:spLocks noGrp="1" noRot="1" noChangeAspect="1" noChangeArrowheads="1" noTextEdit="1"/>
          </p:cNvSpPr>
          <p:nvPr>
            <p:ph type="sldImg"/>
          </p:nvPr>
        </p:nvSpPr>
        <p:spPr>
          <a:ln/>
        </p:spPr>
      </p:sp>
      <p:sp>
        <p:nvSpPr>
          <p:cNvPr id="20483" name="Rectangle 3">
            <a:extLst>
              <a:ext uri="{FF2B5EF4-FFF2-40B4-BE49-F238E27FC236}">
                <a16:creationId xmlns:a16="http://schemas.microsoft.com/office/drawing/2014/main" id="{ED49E6CF-E32D-F848-A8FC-06204EAFF26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69233074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a:extLst>
              <a:ext uri="{FF2B5EF4-FFF2-40B4-BE49-F238E27FC236}">
                <a16:creationId xmlns:a16="http://schemas.microsoft.com/office/drawing/2014/main" id="{D042A142-3D31-0848-B1B6-A718095F53E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fld id="{DA996E33-72B8-C94E-89EB-4E2685D95C26}" type="slidenum">
              <a:rPr lang="en-US" altLang="en-US" sz="1200" smtClean="0"/>
              <a:pPr/>
              <a:t>111</a:t>
            </a:fld>
            <a:endParaRPr lang="en-US" altLang="en-US" sz="1200"/>
          </a:p>
        </p:txBody>
      </p:sp>
      <p:sp>
        <p:nvSpPr>
          <p:cNvPr id="22530" name="Rectangle 2">
            <a:extLst>
              <a:ext uri="{FF2B5EF4-FFF2-40B4-BE49-F238E27FC236}">
                <a16:creationId xmlns:a16="http://schemas.microsoft.com/office/drawing/2014/main" id="{332D0931-2A2D-CE4A-AA86-BDAC8E77E4C8}"/>
              </a:ext>
            </a:extLst>
          </p:cNvPr>
          <p:cNvSpPr>
            <a:spLocks noGrp="1" noRot="1" noChangeAspect="1" noChangeArrowheads="1" noTextEdit="1"/>
          </p:cNvSpPr>
          <p:nvPr>
            <p:ph type="sldImg"/>
          </p:nvPr>
        </p:nvSpPr>
        <p:spPr>
          <a:ln/>
        </p:spPr>
      </p:sp>
      <p:sp>
        <p:nvSpPr>
          <p:cNvPr id="22531" name="Rectangle 3">
            <a:extLst>
              <a:ext uri="{FF2B5EF4-FFF2-40B4-BE49-F238E27FC236}">
                <a16:creationId xmlns:a16="http://schemas.microsoft.com/office/drawing/2014/main" id="{2CD1BD3F-5E95-0749-87CA-B3B6E69337B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1322061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a:extLst>
              <a:ext uri="{FF2B5EF4-FFF2-40B4-BE49-F238E27FC236}">
                <a16:creationId xmlns:a16="http://schemas.microsoft.com/office/drawing/2014/main" id="{322AD8BD-2883-2C44-99F2-F06CBE5A83F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fld id="{3B200018-DD60-0B40-B660-039010EA09EF}" type="slidenum">
              <a:rPr lang="en-US" altLang="en-US" sz="1200" smtClean="0"/>
              <a:pPr/>
              <a:t>112</a:t>
            </a:fld>
            <a:endParaRPr lang="en-US" altLang="en-US" sz="1200"/>
          </a:p>
        </p:txBody>
      </p:sp>
      <p:sp>
        <p:nvSpPr>
          <p:cNvPr id="24578" name="Rectangle 2">
            <a:extLst>
              <a:ext uri="{FF2B5EF4-FFF2-40B4-BE49-F238E27FC236}">
                <a16:creationId xmlns:a16="http://schemas.microsoft.com/office/drawing/2014/main" id="{E9303BC5-DF1D-8641-AC05-7886366167A6}"/>
              </a:ext>
            </a:extLst>
          </p:cNvPr>
          <p:cNvSpPr>
            <a:spLocks noGrp="1" noRot="1" noChangeAspect="1" noChangeArrowheads="1" noTextEdit="1"/>
          </p:cNvSpPr>
          <p:nvPr>
            <p:ph type="sldImg"/>
          </p:nvPr>
        </p:nvSpPr>
        <p:spPr>
          <a:ln/>
        </p:spPr>
      </p:sp>
      <p:sp>
        <p:nvSpPr>
          <p:cNvPr id="24579" name="Rectangle 3">
            <a:extLst>
              <a:ext uri="{FF2B5EF4-FFF2-40B4-BE49-F238E27FC236}">
                <a16:creationId xmlns:a16="http://schemas.microsoft.com/office/drawing/2014/main" id="{6E7D8E2E-F919-844C-94D2-3E569F74F20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7250540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a:extLst>
              <a:ext uri="{FF2B5EF4-FFF2-40B4-BE49-F238E27FC236}">
                <a16:creationId xmlns:a16="http://schemas.microsoft.com/office/drawing/2014/main" id="{63ACE51A-94EB-4B4A-8CF5-B9E1B984BE58}"/>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fld id="{4A38B71C-D82A-1A4A-87B9-969A5BD8A45F}" type="slidenum">
              <a:rPr lang="en-US" altLang="en-US" sz="1200" smtClean="0"/>
              <a:pPr/>
              <a:t>113</a:t>
            </a:fld>
            <a:endParaRPr lang="en-US" altLang="en-US" sz="1200"/>
          </a:p>
        </p:txBody>
      </p:sp>
      <p:sp>
        <p:nvSpPr>
          <p:cNvPr id="26626" name="Rectangle 2">
            <a:extLst>
              <a:ext uri="{FF2B5EF4-FFF2-40B4-BE49-F238E27FC236}">
                <a16:creationId xmlns:a16="http://schemas.microsoft.com/office/drawing/2014/main" id="{24846F97-D038-8C4A-AAE4-10478D83E0AE}"/>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id="{21713917-EAEE-4D45-9BD4-FF748A54DC8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365686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a:extLst>
              <a:ext uri="{FF2B5EF4-FFF2-40B4-BE49-F238E27FC236}">
                <a16:creationId xmlns:a16="http://schemas.microsoft.com/office/drawing/2014/main" id="{6AE21EA7-07B8-754D-A476-DA81EF08B02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fld id="{4134837D-C12B-AF48-B5BB-3B15A9BC0DA5}" type="slidenum">
              <a:rPr lang="en-US" altLang="en-US" sz="1200" smtClean="0"/>
              <a:pPr/>
              <a:t>114</a:t>
            </a:fld>
            <a:endParaRPr lang="en-US" altLang="en-US" sz="1200"/>
          </a:p>
        </p:txBody>
      </p:sp>
      <p:sp>
        <p:nvSpPr>
          <p:cNvPr id="28674" name="Rectangle 2">
            <a:extLst>
              <a:ext uri="{FF2B5EF4-FFF2-40B4-BE49-F238E27FC236}">
                <a16:creationId xmlns:a16="http://schemas.microsoft.com/office/drawing/2014/main" id="{862A72AB-8E30-CB4C-A149-3FF47C0C28AE}"/>
              </a:ext>
            </a:extLst>
          </p:cNvPr>
          <p:cNvSpPr>
            <a:spLocks noGrp="1" noRot="1" noChangeAspect="1" noChangeArrowheads="1" noTextEdit="1"/>
          </p:cNvSpPr>
          <p:nvPr>
            <p:ph type="sldImg"/>
          </p:nvPr>
        </p:nvSpPr>
        <p:spPr>
          <a:ln/>
        </p:spPr>
      </p:sp>
      <p:sp>
        <p:nvSpPr>
          <p:cNvPr id="28675" name="Rectangle 3">
            <a:extLst>
              <a:ext uri="{FF2B5EF4-FFF2-40B4-BE49-F238E27FC236}">
                <a16:creationId xmlns:a16="http://schemas.microsoft.com/office/drawing/2014/main" id="{0740E20F-6FA7-5B40-B26D-97D7EAD189B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7956438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a:extLst>
              <a:ext uri="{FF2B5EF4-FFF2-40B4-BE49-F238E27FC236}">
                <a16:creationId xmlns:a16="http://schemas.microsoft.com/office/drawing/2014/main" id="{81181258-8957-E44D-8733-4EE157DDD78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fld id="{AB36449C-A56F-5D4C-A6CD-738314529592}" type="slidenum">
              <a:rPr lang="en-US" altLang="en-US" sz="1200" smtClean="0"/>
              <a:pPr/>
              <a:t>115</a:t>
            </a:fld>
            <a:endParaRPr lang="en-US" altLang="en-US" sz="1200"/>
          </a:p>
        </p:txBody>
      </p:sp>
      <p:sp>
        <p:nvSpPr>
          <p:cNvPr id="30722" name="Rectangle 2">
            <a:extLst>
              <a:ext uri="{FF2B5EF4-FFF2-40B4-BE49-F238E27FC236}">
                <a16:creationId xmlns:a16="http://schemas.microsoft.com/office/drawing/2014/main" id="{BD43B185-367E-814A-AB38-67263E8425B9}"/>
              </a:ext>
            </a:extLst>
          </p:cNvPr>
          <p:cNvSpPr>
            <a:spLocks noGrp="1" noRot="1" noChangeAspect="1" noChangeArrowheads="1" noTextEdit="1"/>
          </p:cNvSpPr>
          <p:nvPr>
            <p:ph type="sldImg"/>
          </p:nvPr>
        </p:nvSpPr>
        <p:spPr>
          <a:ln/>
        </p:spPr>
      </p:sp>
      <p:sp>
        <p:nvSpPr>
          <p:cNvPr id="30723" name="Rectangle 3">
            <a:extLst>
              <a:ext uri="{FF2B5EF4-FFF2-40B4-BE49-F238E27FC236}">
                <a16:creationId xmlns:a16="http://schemas.microsoft.com/office/drawing/2014/main" id="{057EDB10-B173-3745-AD3E-FD81F1BF773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6536852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a:extLst>
              <a:ext uri="{FF2B5EF4-FFF2-40B4-BE49-F238E27FC236}">
                <a16:creationId xmlns:a16="http://schemas.microsoft.com/office/drawing/2014/main" id="{AB7A89CA-445F-844B-8A32-7813AF81D9C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fld id="{50B9D8BB-26EB-AD45-9898-8772D0987429}" type="slidenum">
              <a:rPr lang="en-US" altLang="en-US" sz="1200" smtClean="0"/>
              <a:pPr/>
              <a:t>116</a:t>
            </a:fld>
            <a:endParaRPr lang="en-US" altLang="en-US" sz="1200"/>
          </a:p>
        </p:txBody>
      </p:sp>
      <p:sp>
        <p:nvSpPr>
          <p:cNvPr id="32770" name="Rectangle 2">
            <a:extLst>
              <a:ext uri="{FF2B5EF4-FFF2-40B4-BE49-F238E27FC236}">
                <a16:creationId xmlns:a16="http://schemas.microsoft.com/office/drawing/2014/main" id="{67F5499B-25E8-114B-936A-54B9F70AB650}"/>
              </a:ext>
            </a:extLst>
          </p:cNvPr>
          <p:cNvSpPr>
            <a:spLocks noGrp="1" noRot="1" noChangeAspect="1" noChangeArrowheads="1" noTextEdit="1"/>
          </p:cNvSpPr>
          <p:nvPr>
            <p:ph type="sldImg"/>
          </p:nvPr>
        </p:nvSpPr>
        <p:spPr>
          <a:ln/>
        </p:spPr>
      </p:sp>
      <p:sp>
        <p:nvSpPr>
          <p:cNvPr id="32771" name="Rectangle 3">
            <a:extLst>
              <a:ext uri="{FF2B5EF4-FFF2-40B4-BE49-F238E27FC236}">
                <a16:creationId xmlns:a16="http://schemas.microsoft.com/office/drawing/2014/main" id="{D3B598F6-B778-DA47-BEB1-AF961450F28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2777123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a:extLst>
              <a:ext uri="{FF2B5EF4-FFF2-40B4-BE49-F238E27FC236}">
                <a16:creationId xmlns:a16="http://schemas.microsoft.com/office/drawing/2014/main" id="{B4A7CB75-6E88-724D-986B-437D6AFAA67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fld id="{FF6D85E5-5264-3843-B9A7-B6EFCBF7B842}" type="slidenum">
              <a:rPr lang="en-US" altLang="en-US" sz="1200" smtClean="0"/>
              <a:pPr/>
              <a:t>117</a:t>
            </a:fld>
            <a:endParaRPr lang="en-US" altLang="en-US" sz="1200"/>
          </a:p>
        </p:txBody>
      </p:sp>
      <p:sp>
        <p:nvSpPr>
          <p:cNvPr id="34818" name="Rectangle 2">
            <a:extLst>
              <a:ext uri="{FF2B5EF4-FFF2-40B4-BE49-F238E27FC236}">
                <a16:creationId xmlns:a16="http://schemas.microsoft.com/office/drawing/2014/main" id="{BDAFF6E5-5CFA-804B-94C7-8AC8CD24276C}"/>
              </a:ext>
            </a:extLst>
          </p:cNvPr>
          <p:cNvSpPr>
            <a:spLocks noGrp="1" noRot="1" noChangeAspect="1" noChangeArrowheads="1" noTextEdit="1"/>
          </p:cNvSpPr>
          <p:nvPr>
            <p:ph type="sldImg"/>
          </p:nvPr>
        </p:nvSpPr>
        <p:spPr>
          <a:ln/>
        </p:spPr>
      </p:sp>
      <p:sp>
        <p:nvSpPr>
          <p:cNvPr id="34819" name="Rectangle 3">
            <a:extLst>
              <a:ext uri="{FF2B5EF4-FFF2-40B4-BE49-F238E27FC236}">
                <a16:creationId xmlns:a16="http://schemas.microsoft.com/office/drawing/2014/main" id="{2CDDE841-5763-6B43-B253-DDF1E13A503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94499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1A7267-269F-4D26-9F96-B6358A06B982}" type="slidenum">
              <a:rPr lang="en-US" smtClean="0"/>
              <a:t>14</a:t>
            </a:fld>
            <a:endParaRPr lang="en-US"/>
          </a:p>
        </p:txBody>
      </p:sp>
    </p:spTree>
    <p:extLst>
      <p:ext uri="{BB962C8B-B14F-4D97-AF65-F5344CB8AC3E}">
        <p14:creationId xmlns:p14="http://schemas.microsoft.com/office/powerpoint/2010/main" val="38501896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a:extLst>
              <a:ext uri="{FF2B5EF4-FFF2-40B4-BE49-F238E27FC236}">
                <a16:creationId xmlns:a16="http://schemas.microsoft.com/office/drawing/2014/main" id="{2450D74B-D646-5E49-BA33-B82284DF4B68}"/>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fld id="{7B229B4B-7D14-6A41-A58D-3DCD67B25B2D}" type="slidenum">
              <a:rPr lang="en-US" altLang="en-US" sz="1200" smtClean="0"/>
              <a:pPr/>
              <a:t>118</a:t>
            </a:fld>
            <a:endParaRPr lang="en-US" altLang="en-US" sz="1200"/>
          </a:p>
        </p:txBody>
      </p:sp>
      <p:sp>
        <p:nvSpPr>
          <p:cNvPr id="36866" name="Rectangle 2">
            <a:extLst>
              <a:ext uri="{FF2B5EF4-FFF2-40B4-BE49-F238E27FC236}">
                <a16:creationId xmlns:a16="http://schemas.microsoft.com/office/drawing/2014/main" id="{2F7F7F45-8F5F-5746-908E-6544BA47E829}"/>
              </a:ext>
            </a:extLst>
          </p:cNvPr>
          <p:cNvSpPr>
            <a:spLocks noGrp="1" noRot="1" noChangeAspect="1" noChangeArrowheads="1" noTextEdit="1"/>
          </p:cNvSpPr>
          <p:nvPr>
            <p:ph type="sldImg"/>
          </p:nvPr>
        </p:nvSpPr>
        <p:spPr>
          <a:ln/>
        </p:spPr>
      </p:sp>
      <p:sp>
        <p:nvSpPr>
          <p:cNvPr id="36867" name="Rectangle 3">
            <a:extLst>
              <a:ext uri="{FF2B5EF4-FFF2-40B4-BE49-F238E27FC236}">
                <a16:creationId xmlns:a16="http://schemas.microsoft.com/office/drawing/2014/main" id="{5AAB842F-C300-654B-8188-757581A473A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12235327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a:extLst>
              <a:ext uri="{FF2B5EF4-FFF2-40B4-BE49-F238E27FC236}">
                <a16:creationId xmlns:a16="http://schemas.microsoft.com/office/drawing/2014/main" id="{33B17FF3-31ED-8C4C-9587-DA7B046FC42E}"/>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fld id="{6D3015C4-E655-8D4C-A7F7-FCB692C880DE}" type="slidenum">
              <a:rPr lang="en-US" altLang="en-US" sz="1200" smtClean="0"/>
              <a:pPr/>
              <a:t>119</a:t>
            </a:fld>
            <a:endParaRPr lang="en-US" altLang="en-US" sz="1200"/>
          </a:p>
        </p:txBody>
      </p:sp>
      <p:sp>
        <p:nvSpPr>
          <p:cNvPr id="38914" name="Rectangle 2">
            <a:extLst>
              <a:ext uri="{FF2B5EF4-FFF2-40B4-BE49-F238E27FC236}">
                <a16:creationId xmlns:a16="http://schemas.microsoft.com/office/drawing/2014/main" id="{FFAE6951-FD52-BF4B-AE81-985309A94E6E}"/>
              </a:ext>
            </a:extLst>
          </p:cNvPr>
          <p:cNvSpPr>
            <a:spLocks noGrp="1" noRot="1" noChangeAspect="1" noChangeArrowheads="1" noTextEdit="1"/>
          </p:cNvSpPr>
          <p:nvPr>
            <p:ph type="sldImg"/>
          </p:nvPr>
        </p:nvSpPr>
        <p:spPr>
          <a:ln/>
        </p:spPr>
      </p:sp>
      <p:sp>
        <p:nvSpPr>
          <p:cNvPr id="38915" name="Rectangle 3">
            <a:extLst>
              <a:ext uri="{FF2B5EF4-FFF2-40B4-BE49-F238E27FC236}">
                <a16:creationId xmlns:a16="http://schemas.microsoft.com/office/drawing/2014/main" id="{58ED5F30-395F-0743-B7F8-1A7D1A62C37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570077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4077A7AE-EFEE-EE5D-561C-687A88EADA6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fld id="{59CB12AF-2814-4B4B-AB94-6796979232E7}" type="slidenum">
              <a:rPr lang="en-US" altLang="en-US" sz="1200" smtClean="0"/>
              <a:pPr/>
              <a:t>122</a:t>
            </a:fld>
            <a:endParaRPr lang="en-US" altLang="en-US" sz="1200"/>
          </a:p>
        </p:txBody>
      </p:sp>
      <p:sp>
        <p:nvSpPr>
          <p:cNvPr id="15363" name="Rectangle 2">
            <a:extLst>
              <a:ext uri="{FF2B5EF4-FFF2-40B4-BE49-F238E27FC236}">
                <a16:creationId xmlns:a16="http://schemas.microsoft.com/office/drawing/2014/main" id="{959896EB-8138-5DC3-F943-87A65FFB7E64}"/>
              </a:ext>
            </a:extLst>
          </p:cNvPr>
          <p:cNvSpPr>
            <a:spLocks noGrp="1" noRot="1" noChangeAspect="1" noChangeArrowheads="1" noTextEdit="1"/>
          </p:cNvSpPr>
          <p:nvPr>
            <p:ph type="sldImg"/>
          </p:nvPr>
        </p:nvSpPr>
        <p:spPr>
          <a:ln/>
        </p:spPr>
      </p:sp>
      <p:sp>
        <p:nvSpPr>
          <p:cNvPr id="15364" name="Rectangle 3">
            <a:extLst>
              <a:ext uri="{FF2B5EF4-FFF2-40B4-BE49-F238E27FC236}">
                <a16:creationId xmlns:a16="http://schemas.microsoft.com/office/drawing/2014/main" id="{6B6AC728-C177-84CA-5682-CE56609B0E5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E9084D61-4875-07C3-959E-876F237B3D9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fld id="{A547BE89-6B35-1C4D-A2FC-906F758500A5}" type="slidenum">
              <a:rPr lang="en-US" altLang="en-US" sz="1200" smtClean="0"/>
              <a:pPr/>
              <a:t>123</a:t>
            </a:fld>
            <a:endParaRPr lang="en-US" altLang="en-US" sz="1200"/>
          </a:p>
        </p:txBody>
      </p:sp>
      <p:sp>
        <p:nvSpPr>
          <p:cNvPr id="17411" name="Rectangle 2">
            <a:extLst>
              <a:ext uri="{FF2B5EF4-FFF2-40B4-BE49-F238E27FC236}">
                <a16:creationId xmlns:a16="http://schemas.microsoft.com/office/drawing/2014/main" id="{4672F2C1-E2EF-073E-1E57-98A6E1A90391}"/>
              </a:ext>
            </a:extLst>
          </p:cNvPr>
          <p:cNvSpPr>
            <a:spLocks noGrp="1" noRot="1" noChangeAspect="1" noChangeArrowheads="1" noTextEdit="1"/>
          </p:cNvSpPr>
          <p:nvPr>
            <p:ph type="sldImg"/>
          </p:nvPr>
        </p:nvSpPr>
        <p:spPr>
          <a:ln/>
        </p:spPr>
      </p:sp>
      <p:sp>
        <p:nvSpPr>
          <p:cNvPr id="17412" name="Rectangle 3">
            <a:extLst>
              <a:ext uri="{FF2B5EF4-FFF2-40B4-BE49-F238E27FC236}">
                <a16:creationId xmlns:a16="http://schemas.microsoft.com/office/drawing/2014/main" id="{B2BB63BA-3824-8272-9CBD-C6AEFE969B6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a:extLst>
              <a:ext uri="{FF2B5EF4-FFF2-40B4-BE49-F238E27FC236}">
                <a16:creationId xmlns:a16="http://schemas.microsoft.com/office/drawing/2014/main" id="{2FB8BDB0-402B-776E-75C9-4F998C9879FE}"/>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fld id="{3E3B4246-EA22-DC4E-AC85-5A66AEBF06F9}" type="slidenum">
              <a:rPr lang="en-US" altLang="en-US" sz="1200" smtClean="0"/>
              <a:pPr/>
              <a:t>124</a:t>
            </a:fld>
            <a:endParaRPr lang="en-US" altLang="en-US" sz="1200"/>
          </a:p>
        </p:txBody>
      </p:sp>
      <p:sp>
        <p:nvSpPr>
          <p:cNvPr id="19459" name="Rectangle 2">
            <a:extLst>
              <a:ext uri="{FF2B5EF4-FFF2-40B4-BE49-F238E27FC236}">
                <a16:creationId xmlns:a16="http://schemas.microsoft.com/office/drawing/2014/main" id="{1E23F634-06CE-29A0-C4E9-4F91C8EF0585}"/>
              </a:ext>
            </a:extLst>
          </p:cNvPr>
          <p:cNvSpPr>
            <a:spLocks noGrp="1" noRot="1" noChangeAspect="1" noChangeArrowheads="1" noTextEdit="1"/>
          </p:cNvSpPr>
          <p:nvPr>
            <p:ph type="sldImg"/>
          </p:nvPr>
        </p:nvSpPr>
        <p:spPr>
          <a:ln/>
        </p:spPr>
      </p:sp>
      <p:sp>
        <p:nvSpPr>
          <p:cNvPr id="19460" name="Rectangle 3">
            <a:extLst>
              <a:ext uri="{FF2B5EF4-FFF2-40B4-BE49-F238E27FC236}">
                <a16:creationId xmlns:a16="http://schemas.microsoft.com/office/drawing/2014/main" id="{D558B156-9B00-4D69-58BA-A4F24C7D880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a:extLst>
              <a:ext uri="{FF2B5EF4-FFF2-40B4-BE49-F238E27FC236}">
                <a16:creationId xmlns:a16="http://schemas.microsoft.com/office/drawing/2014/main" id="{730662F2-B1FC-D10F-EF6A-CEBEE454302B}"/>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fld id="{63779B9B-E4C4-284F-9AC8-FAC636FDDA53}" type="slidenum">
              <a:rPr lang="en-US" altLang="en-US" sz="1200" smtClean="0"/>
              <a:pPr/>
              <a:t>125</a:t>
            </a:fld>
            <a:endParaRPr lang="en-US" altLang="en-US" sz="1200"/>
          </a:p>
        </p:txBody>
      </p:sp>
      <p:sp>
        <p:nvSpPr>
          <p:cNvPr id="21507" name="Rectangle 2">
            <a:extLst>
              <a:ext uri="{FF2B5EF4-FFF2-40B4-BE49-F238E27FC236}">
                <a16:creationId xmlns:a16="http://schemas.microsoft.com/office/drawing/2014/main" id="{37930481-25FF-21FD-797C-2361A1F92A3E}"/>
              </a:ext>
            </a:extLst>
          </p:cNvPr>
          <p:cNvSpPr>
            <a:spLocks noGrp="1" noRot="1" noChangeAspect="1" noChangeArrowheads="1" noTextEdit="1"/>
          </p:cNvSpPr>
          <p:nvPr>
            <p:ph type="sldImg"/>
          </p:nvPr>
        </p:nvSpPr>
        <p:spPr>
          <a:ln/>
        </p:spPr>
      </p:sp>
      <p:sp>
        <p:nvSpPr>
          <p:cNvPr id="21508" name="Rectangle 3">
            <a:extLst>
              <a:ext uri="{FF2B5EF4-FFF2-40B4-BE49-F238E27FC236}">
                <a16:creationId xmlns:a16="http://schemas.microsoft.com/office/drawing/2014/main" id="{777ABD6B-1566-2390-7296-DC2079662ED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4FC7E407-2D07-6263-937A-9482AFC82F9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fld id="{CCC59B3C-5105-5141-9803-B492DCF3FD81}" type="slidenum">
              <a:rPr lang="en-US" altLang="en-US" sz="1200" smtClean="0"/>
              <a:pPr/>
              <a:t>126</a:t>
            </a:fld>
            <a:endParaRPr lang="en-US" altLang="en-US" sz="1200"/>
          </a:p>
        </p:txBody>
      </p:sp>
      <p:sp>
        <p:nvSpPr>
          <p:cNvPr id="23555" name="Rectangle 2">
            <a:extLst>
              <a:ext uri="{FF2B5EF4-FFF2-40B4-BE49-F238E27FC236}">
                <a16:creationId xmlns:a16="http://schemas.microsoft.com/office/drawing/2014/main" id="{819DA1B4-DA50-BE90-6A44-DC0932484EB7}"/>
              </a:ext>
            </a:extLst>
          </p:cNvPr>
          <p:cNvSpPr>
            <a:spLocks noGrp="1" noRot="1" noChangeAspect="1" noChangeArrowheads="1" noTextEdit="1"/>
          </p:cNvSpPr>
          <p:nvPr>
            <p:ph type="sldImg"/>
          </p:nvPr>
        </p:nvSpPr>
        <p:spPr>
          <a:ln/>
        </p:spPr>
      </p:sp>
      <p:sp>
        <p:nvSpPr>
          <p:cNvPr id="23556" name="Rectangle 3">
            <a:extLst>
              <a:ext uri="{FF2B5EF4-FFF2-40B4-BE49-F238E27FC236}">
                <a16:creationId xmlns:a16="http://schemas.microsoft.com/office/drawing/2014/main" id="{39E94862-6A15-3BBF-6471-BA7E77EC598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a:extLst>
              <a:ext uri="{FF2B5EF4-FFF2-40B4-BE49-F238E27FC236}">
                <a16:creationId xmlns:a16="http://schemas.microsoft.com/office/drawing/2014/main" id="{971FA3E7-6C9A-D348-B16F-B1CA2CE6EE6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B4DC8CBE-FC0C-674D-A7EB-FB5B4E6D4151}" type="slidenum">
              <a:rPr lang="en-US" altLang="en-US" sz="1200"/>
              <a:pPr/>
              <a:t>15</a:t>
            </a:fld>
            <a:endParaRPr lang="en-US" altLang="en-US" sz="1200"/>
          </a:p>
        </p:txBody>
      </p:sp>
      <p:sp>
        <p:nvSpPr>
          <p:cNvPr id="20482" name="Rectangle 2">
            <a:extLst>
              <a:ext uri="{FF2B5EF4-FFF2-40B4-BE49-F238E27FC236}">
                <a16:creationId xmlns:a16="http://schemas.microsoft.com/office/drawing/2014/main" id="{3A60C792-EB58-C74F-9E22-51C4453B3C76}"/>
              </a:ext>
            </a:extLst>
          </p:cNvPr>
          <p:cNvSpPr>
            <a:spLocks noGrp="1" noRot="1" noChangeAspect="1" noChangeArrowheads="1" noTextEdit="1"/>
          </p:cNvSpPr>
          <p:nvPr>
            <p:ph type="sldImg"/>
          </p:nvPr>
        </p:nvSpPr>
        <p:spPr>
          <a:ln/>
        </p:spPr>
      </p:sp>
      <p:sp>
        <p:nvSpPr>
          <p:cNvPr id="20483" name="Rectangle 3">
            <a:extLst>
              <a:ext uri="{FF2B5EF4-FFF2-40B4-BE49-F238E27FC236}">
                <a16:creationId xmlns:a16="http://schemas.microsoft.com/office/drawing/2014/main" id="{3DAED55D-BE63-0944-BF7B-C6F5BCE4018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a:extLst>
              <a:ext uri="{FF2B5EF4-FFF2-40B4-BE49-F238E27FC236}">
                <a16:creationId xmlns:a16="http://schemas.microsoft.com/office/drawing/2014/main" id="{5E26BC13-1F78-D64E-8FF6-E95BF5E834E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7122718B-CC90-1E48-B0CA-232D169AA510}" type="slidenum">
              <a:rPr lang="en-US" altLang="en-US" sz="1200"/>
              <a:pPr/>
              <a:t>16</a:t>
            </a:fld>
            <a:endParaRPr lang="en-US" altLang="en-US" sz="1200"/>
          </a:p>
        </p:txBody>
      </p:sp>
      <p:sp>
        <p:nvSpPr>
          <p:cNvPr id="51202" name="Rectangle 2">
            <a:extLst>
              <a:ext uri="{FF2B5EF4-FFF2-40B4-BE49-F238E27FC236}">
                <a16:creationId xmlns:a16="http://schemas.microsoft.com/office/drawing/2014/main" id="{757C6BA1-7A45-AA4C-BE17-8EED8F0A7AEE}"/>
              </a:ext>
            </a:extLst>
          </p:cNvPr>
          <p:cNvSpPr>
            <a:spLocks noGrp="1" noRot="1" noChangeAspect="1" noChangeArrowheads="1" noTextEdit="1"/>
          </p:cNvSpPr>
          <p:nvPr>
            <p:ph type="sldImg"/>
          </p:nvPr>
        </p:nvSpPr>
        <p:spPr>
          <a:ln/>
        </p:spPr>
      </p:sp>
      <p:sp>
        <p:nvSpPr>
          <p:cNvPr id="51203" name="Rectangle 3">
            <a:extLst>
              <a:ext uri="{FF2B5EF4-FFF2-40B4-BE49-F238E27FC236}">
                <a16:creationId xmlns:a16="http://schemas.microsoft.com/office/drawing/2014/main" id="{DCA8EFF9-1733-DA4C-A1F6-CF8FA4E3DCC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5606423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a:extLst>
              <a:ext uri="{FF2B5EF4-FFF2-40B4-BE49-F238E27FC236}">
                <a16:creationId xmlns:a16="http://schemas.microsoft.com/office/drawing/2014/main" id="{5E26BC13-1F78-D64E-8FF6-E95BF5E834E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7122718B-CC90-1E48-B0CA-232D169AA510}" type="slidenum">
              <a:rPr lang="en-US" altLang="en-US" sz="1200"/>
              <a:pPr/>
              <a:t>17</a:t>
            </a:fld>
            <a:endParaRPr lang="en-US" altLang="en-US" sz="1200"/>
          </a:p>
        </p:txBody>
      </p:sp>
      <p:sp>
        <p:nvSpPr>
          <p:cNvPr id="51202" name="Rectangle 2">
            <a:extLst>
              <a:ext uri="{FF2B5EF4-FFF2-40B4-BE49-F238E27FC236}">
                <a16:creationId xmlns:a16="http://schemas.microsoft.com/office/drawing/2014/main" id="{757C6BA1-7A45-AA4C-BE17-8EED8F0A7AEE}"/>
              </a:ext>
            </a:extLst>
          </p:cNvPr>
          <p:cNvSpPr>
            <a:spLocks noGrp="1" noRot="1" noChangeAspect="1" noChangeArrowheads="1" noTextEdit="1"/>
          </p:cNvSpPr>
          <p:nvPr>
            <p:ph type="sldImg"/>
          </p:nvPr>
        </p:nvSpPr>
        <p:spPr>
          <a:ln/>
        </p:spPr>
      </p:sp>
      <p:sp>
        <p:nvSpPr>
          <p:cNvPr id="51203" name="Rectangle 3">
            <a:extLst>
              <a:ext uri="{FF2B5EF4-FFF2-40B4-BE49-F238E27FC236}">
                <a16:creationId xmlns:a16="http://schemas.microsoft.com/office/drawing/2014/main" id="{DCA8EFF9-1733-DA4C-A1F6-CF8FA4E3DCC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a:extLst>
              <a:ext uri="{FF2B5EF4-FFF2-40B4-BE49-F238E27FC236}">
                <a16:creationId xmlns:a16="http://schemas.microsoft.com/office/drawing/2014/main" id="{795496C6-04BE-AE4B-9BC3-7778055B3A64}"/>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500">
                <a:solidFill>
                  <a:schemeClr val="tx1"/>
                </a:solidFill>
                <a:latin typeface="Times New Roman" panose="02020603050405020304" pitchFamily="18" charset="0"/>
                <a:ea typeface="MS PGothic" panose="020B0600070205080204" pitchFamily="34" charset="-128"/>
              </a:defRPr>
            </a:lvl1pPr>
            <a:lvl2pPr marL="742950" indent="-285750" defTabSz="930275">
              <a:defRPr sz="1500">
                <a:solidFill>
                  <a:schemeClr val="tx1"/>
                </a:solidFill>
                <a:latin typeface="Times New Roman" panose="02020603050405020304" pitchFamily="18" charset="0"/>
                <a:ea typeface="MS PGothic" panose="020B0600070205080204" pitchFamily="34" charset="-128"/>
              </a:defRPr>
            </a:lvl2pPr>
            <a:lvl3pPr marL="1143000" indent="-228600" defTabSz="930275">
              <a:defRPr sz="1500">
                <a:solidFill>
                  <a:schemeClr val="tx1"/>
                </a:solidFill>
                <a:latin typeface="Times New Roman" panose="02020603050405020304" pitchFamily="18" charset="0"/>
                <a:ea typeface="MS PGothic" panose="020B0600070205080204" pitchFamily="34" charset="-128"/>
              </a:defRPr>
            </a:lvl3pPr>
            <a:lvl4pPr marL="1600200" indent="-228600" defTabSz="930275">
              <a:defRPr sz="1500">
                <a:solidFill>
                  <a:schemeClr val="tx1"/>
                </a:solidFill>
                <a:latin typeface="Times New Roman" panose="02020603050405020304" pitchFamily="18" charset="0"/>
                <a:ea typeface="MS PGothic" panose="020B0600070205080204" pitchFamily="34" charset="-128"/>
              </a:defRPr>
            </a:lvl4pPr>
            <a:lvl5pPr marL="2057400" indent="-228600" defTabSz="930275">
              <a:defRPr sz="15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fld id="{7F4FFF05-E594-2541-AC07-522DF52D58BB}" type="slidenum">
              <a:rPr lang="en-US" altLang="en-US" sz="1200"/>
              <a:pPr/>
              <a:t>18</a:t>
            </a:fld>
            <a:endParaRPr lang="en-US" altLang="en-US" sz="1200"/>
          </a:p>
        </p:txBody>
      </p:sp>
      <p:sp>
        <p:nvSpPr>
          <p:cNvPr id="63490" name="Rectangle 2">
            <a:extLst>
              <a:ext uri="{FF2B5EF4-FFF2-40B4-BE49-F238E27FC236}">
                <a16:creationId xmlns:a16="http://schemas.microsoft.com/office/drawing/2014/main" id="{0D4F632F-4D94-9F46-B952-9275065FDB35}"/>
              </a:ext>
            </a:extLst>
          </p:cNvPr>
          <p:cNvSpPr>
            <a:spLocks noGrp="1" noRot="1" noChangeAspect="1" noChangeArrowheads="1" noTextEdit="1"/>
          </p:cNvSpPr>
          <p:nvPr>
            <p:ph type="sldImg"/>
          </p:nvPr>
        </p:nvSpPr>
        <p:spPr>
          <a:ln/>
        </p:spPr>
      </p:sp>
      <p:sp>
        <p:nvSpPr>
          <p:cNvPr id="63491" name="Rectangle 3">
            <a:extLst>
              <a:ext uri="{FF2B5EF4-FFF2-40B4-BE49-F238E27FC236}">
                <a16:creationId xmlns:a16="http://schemas.microsoft.com/office/drawing/2014/main" id="{929869F2-C366-C54F-BF6C-9AEF2BE4A33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90600" y="1575115"/>
            <a:ext cx="6165850" cy="1317382"/>
          </a:xfrm>
        </p:spPr>
        <p:txBody>
          <a:bodyPr anchor="b">
            <a:normAutofit/>
          </a:bodyPr>
          <a:lstStyle>
            <a:lvl1pPr algn="l">
              <a:defRPr sz="3600">
                <a:solidFill>
                  <a:schemeClr val="bg1"/>
                </a:solidFill>
              </a:defRPr>
            </a:lvl1pPr>
          </a:lstStyle>
          <a:p>
            <a:r>
              <a:rPr lang="en-US" dirty="0"/>
              <a:t>CLICK TO ADD TITLE</a:t>
            </a:r>
          </a:p>
        </p:txBody>
      </p:sp>
      <p:sp>
        <p:nvSpPr>
          <p:cNvPr id="3" name="Subtitle 2"/>
          <p:cNvSpPr>
            <a:spLocks noGrp="1"/>
          </p:cNvSpPr>
          <p:nvPr>
            <p:ph type="subTitle" idx="1" hasCustomPrompt="1"/>
          </p:nvPr>
        </p:nvSpPr>
        <p:spPr>
          <a:xfrm>
            <a:off x="990599" y="3719997"/>
            <a:ext cx="5243147" cy="667120"/>
          </a:xfrm>
          <a:prstGeom prst="rect">
            <a:avLst/>
          </a:prstGeom>
        </p:spPr>
        <p:txBody>
          <a:bodyPr anchor="ctr">
            <a:noAutofit/>
          </a:bodyPr>
          <a:lstStyle>
            <a:lvl1pPr marL="0" indent="0" algn="l">
              <a:buNone/>
              <a:defRPr sz="1600" b="0" spc="0">
                <a:solidFill>
                  <a:schemeClr val="tx2">
                    <a:lumMod val="40000"/>
                    <a:lumOff val="60000"/>
                  </a:schemeClr>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OR AUTHOR NAMES</a:t>
            </a:r>
          </a:p>
        </p:txBody>
      </p:sp>
      <p:sp>
        <p:nvSpPr>
          <p:cNvPr id="27" name="Text Placeholder 26">
            <a:extLst>
              <a:ext uri="{FF2B5EF4-FFF2-40B4-BE49-F238E27FC236}">
                <a16:creationId xmlns:a16="http://schemas.microsoft.com/office/drawing/2014/main" id="{62ED528D-5375-6147-9677-05F4F59A3A33}"/>
              </a:ext>
            </a:extLst>
          </p:cNvPr>
          <p:cNvSpPr>
            <a:spLocks noGrp="1"/>
          </p:cNvSpPr>
          <p:nvPr>
            <p:ph type="body" sz="quarter" idx="10" hasCustomPrompt="1"/>
          </p:nvPr>
        </p:nvSpPr>
        <p:spPr>
          <a:xfrm>
            <a:off x="990600" y="3015777"/>
            <a:ext cx="6165850" cy="378587"/>
          </a:xfrm>
          <a:prstGeom prst="rect">
            <a:avLst/>
          </a:prstGeom>
        </p:spPr>
        <p:txBody>
          <a:bodyPr>
            <a:normAutofit/>
          </a:bodyPr>
          <a:lstStyle>
            <a:lvl1pPr marL="0" indent="0">
              <a:buNone/>
              <a:defRPr sz="2000">
                <a:solidFill>
                  <a:schemeClr val="bg2"/>
                </a:solidFill>
              </a:defRPr>
            </a:lvl1pPr>
          </a:lstStyle>
          <a:p>
            <a:pPr lvl="0"/>
            <a:r>
              <a:rPr lang="en-US" dirty="0"/>
              <a:t>Click to add subtitle</a:t>
            </a:r>
          </a:p>
        </p:txBody>
      </p:sp>
      <p:sp>
        <p:nvSpPr>
          <p:cNvPr id="20" name="Text Placeholder 24">
            <a:extLst>
              <a:ext uri="{FF2B5EF4-FFF2-40B4-BE49-F238E27FC236}">
                <a16:creationId xmlns:a16="http://schemas.microsoft.com/office/drawing/2014/main" id="{58F7247A-244D-6A48-BBB7-15233E751B35}"/>
              </a:ext>
            </a:extLst>
          </p:cNvPr>
          <p:cNvSpPr>
            <a:spLocks noGrp="1"/>
          </p:cNvSpPr>
          <p:nvPr>
            <p:ph type="body" sz="quarter" idx="15" hasCustomPrompt="1"/>
          </p:nvPr>
        </p:nvSpPr>
        <p:spPr>
          <a:xfrm>
            <a:off x="2588669" y="6296999"/>
            <a:ext cx="1828800" cy="136525"/>
          </a:xfrm>
          <a:prstGeom prst="rect">
            <a:avLst/>
          </a:prstGeom>
        </p:spPr>
        <p:txBody>
          <a:bodyPr lIns="0" tIns="0" rIns="0" bIns="0">
            <a:normAutofit/>
          </a:bodyPr>
          <a:lstStyle>
            <a:lvl1pPr marL="0" indent="0" algn="ctr">
              <a:buNone/>
              <a:defRPr sz="8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CLICK TO ADD SAND XXXX-XXXX P</a:t>
            </a:r>
          </a:p>
        </p:txBody>
      </p:sp>
      <p:sp>
        <p:nvSpPr>
          <p:cNvPr id="22" name="Text Placeholder 4">
            <a:extLst>
              <a:ext uri="{FF2B5EF4-FFF2-40B4-BE49-F238E27FC236}">
                <a16:creationId xmlns:a16="http://schemas.microsoft.com/office/drawing/2014/main" id="{28DA6BE7-D5D1-5C4B-8879-A66353A8517F}"/>
              </a:ext>
            </a:extLst>
          </p:cNvPr>
          <p:cNvSpPr>
            <a:spLocks noGrp="1"/>
          </p:cNvSpPr>
          <p:nvPr>
            <p:ph type="body" sz="quarter" idx="22" hasCustomPrompt="1"/>
          </p:nvPr>
        </p:nvSpPr>
        <p:spPr>
          <a:xfrm>
            <a:off x="990600" y="4509920"/>
            <a:ext cx="4297393" cy="667120"/>
          </a:xfrm>
          <a:prstGeom prst="rect">
            <a:avLst/>
          </a:prstGeom>
        </p:spPr>
        <p:txBody>
          <a:bodyPr lIns="0" tIns="0" rIns="0" bIns="0"/>
          <a:lstStyle>
            <a:lvl1pPr>
              <a:buFontTx/>
              <a:buNone/>
              <a:defRPr sz="14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CLICK TO ADD DATE, LOCATION, OR ADDITIONAL CONTENT</a:t>
            </a:r>
          </a:p>
        </p:txBody>
      </p:sp>
      <p:pic>
        <p:nvPicPr>
          <p:cNvPr id="15" name="Picture 14">
            <a:extLst>
              <a:ext uri="{FF2B5EF4-FFF2-40B4-BE49-F238E27FC236}">
                <a16:creationId xmlns:a16="http://schemas.microsoft.com/office/drawing/2014/main" id="{4503A6FD-C173-A64C-B254-829092777B42}"/>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t="-4288" r="-3731"/>
          <a:stretch/>
        </p:blipFill>
        <p:spPr>
          <a:xfrm>
            <a:off x="966239" y="479998"/>
            <a:ext cx="1271441" cy="492365"/>
          </a:xfrm>
          <a:prstGeom prst="rect">
            <a:avLst/>
          </a:prstGeom>
        </p:spPr>
      </p:pic>
      <p:sp>
        <p:nvSpPr>
          <p:cNvPr id="16" name="TextBox 15">
            <a:extLst>
              <a:ext uri="{FF2B5EF4-FFF2-40B4-BE49-F238E27FC236}">
                <a16:creationId xmlns:a16="http://schemas.microsoft.com/office/drawing/2014/main" id="{AC12122B-590E-9045-872C-38970E3FF20E}"/>
              </a:ext>
            </a:extLst>
          </p:cNvPr>
          <p:cNvSpPr txBox="1"/>
          <p:nvPr userDrawn="1"/>
        </p:nvSpPr>
        <p:spPr>
          <a:xfrm>
            <a:off x="912699" y="1056087"/>
            <a:ext cx="4710777" cy="307777"/>
          </a:xfrm>
          <a:prstGeom prst="rect">
            <a:avLst/>
          </a:prstGeom>
          <a:noFill/>
        </p:spPr>
        <p:txBody>
          <a:bodyPr wrap="none" rtlCol="0">
            <a:spAutoFit/>
          </a:bodyPr>
          <a:lstStyle/>
          <a:p>
            <a:r>
              <a:rPr lang="en-US" sz="1400" spc="150" baseline="0" dirty="0">
                <a:solidFill>
                  <a:schemeClr val="bg1"/>
                </a:solidFill>
                <a:latin typeface="+mj-lt"/>
              </a:rPr>
              <a:t>Exceptional service in the national interest</a:t>
            </a:r>
          </a:p>
        </p:txBody>
      </p:sp>
      <p:sp>
        <p:nvSpPr>
          <p:cNvPr id="19" name="TextBox 18">
            <a:extLst>
              <a:ext uri="{FF2B5EF4-FFF2-40B4-BE49-F238E27FC236}">
                <a16:creationId xmlns:a16="http://schemas.microsoft.com/office/drawing/2014/main" id="{1D369985-FB39-5049-971A-8BBBC56F2C4E}"/>
              </a:ext>
            </a:extLst>
          </p:cNvPr>
          <p:cNvSpPr txBox="1"/>
          <p:nvPr userDrawn="1"/>
        </p:nvSpPr>
        <p:spPr>
          <a:xfrm>
            <a:off x="5287993" y="6307251"/>
            <a:ext cx="5642358" cy="491225"/>
          </a:xfrm>
          <a:prstGeom prst="rect">
            <a:avLst/>
          </a:prstGeom>
          <a:noFill/>
        </p:spPr>
        <p:txBody>
          <a:bodyPr wrap="square" rtlCol="0">
            <a:spAutoFit/>
          </a:bodyPr>
          <a:lstStyle/>
          <a:p>
            <a:pPr algn="r">
              <a:lnSpc>
                <a:spcPct val="110000"/>
              </a:lnSpc>
            </a:pPr>
            <a:r>
              <a:rPr lang="en-US" sz="800" b="0" i="0" kern="1200" dirty="0">
                <a:solidFill>
                  <a:schemeClr val="bg2">
                    <a:lumMod val="50000"/>
                  </a:schemeClr>
                </a:solidFill>
                <a:effectLst/>
                <a:latin typeface="Open Sans" panose="020B0606030504020204" pitchFamily="34" charset="0"/>
                <a:ea typeface="+mn-ea"/>
                <a:cs typeface="+mn-cs"/>
              </a:rPr>
              <a:t>Sandia National Laboratories is a </a:t>
            </a:r>
            <a:r>
              <a:rPr lang="en-US" sz="800" b="0" i="0" kern="1200" dirty="0" err="1">
                <a:solidFill>
                  <a:schemeClr val="bg2">
                    <a:lumMod val="50000"/>
                  </a:schemeClr>
                </a:solidFill>
                <a:effectLst/>
                <a:latin typeface="Open Sans" panose="020B0606030504020204" pitchFamily="34" charset="0"/>
                <a:ea typeface="+mn-ea"/>
                <a:cs typeface="+mn-cs"/>
              </a:rPr>
              <a:t>multimission</a:t>
            </a:r>
            <a:r>
              <a:rPr lang="en-US" sz="800" b="0" i="0" kern="1200" dirty="0">
                <a:solidFill>
                  <a:schemeClr val="bg2">
                    <a:lumMod val="50000"/>
                  </a:schemeClr>
                </a:solidFill>
                <a:effectLst/>
                <a:latin typeface="Open Sans" panose="020B0606030504020204" pitchFamily="34" charset="0"/>
                <a:ea typeface="+mn-ea"/>
                <a:cs typeface="+mn-cs"/>
              </a:rPr>
              <a:t> laboratory managed and operated by National Technology and Engineering Solutions of Sandia LLC, a wholly owned subsidiary of Honeywell International Inc. for the U.S. Department of Energy’s National Nuclear Security Administration under contract DE-NA0003525. </a:t>
            </a:r>
            <a:endParaRPr lang="en-US" sz="800" b="0" i="0" dirty="0">
              <a:solidFill>
                <a:schemeClr val="bg2">
                  <a:lumMod val="50000"/>
                </a:schemeClr>
              </a:solidFill>
              <a:latin typeface="Open Sans" panose="020B0606030504020204" pitchFamily="34" charset="0"/>
            </a:endParaRPr>
          </a:p>
        </p:txBody>
      </p:sp>
      <p:pic>
        <p:nvPicPr>
          <p:cNvPr id="21" name="Picture 20">
            <a:extLst>
              <a:ext uri="{FF2B5EF4-FFF2-40B4-BE49-F238E27FC236}">
                <a16:creationId xmlns:a16="http://schemas.microsoft.com/office/drawing/2014/main" id="{5ADC7756-6766-FF46-BFDC-7CBCF88C2FB6}"/>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65815" y="6362720"/>
            <a:ext cx="654939" cy="159193"/>
          </a:xfrm>
          <a:prstGeom prst="rect">
            <a:avLst/>
          </a:prstGeom>
        </p:spPr>
      </p:pic>
      <p:pic>
        <p:nvPicPr>
          <p:cNvPr id="23" name="Picture 22">
            <a:extLst>
              <a:ext uri="{FF2B5EF4-FFF2-40B4-BE49-F238E27FC236}">
                <a16:creationId xmlns:a16="http://schemas.microsoft.com/office/drawing/2014/main" id="{1B5135D8-0C79-D249-B01D-F828C9075378}"/>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1052075" y="6609587"/>
            <a:ext cx="463192" cy="134533"/>
          </a:xfrm>
          <a:prstGeom prst="rect">
            <a:avLst/>
          </a:prstGeom>
        </p:spPr>
      </p:pic>
    </p:spTree>
    <p:extLst>
      <p:ext uri="{BB962C8B-B14F-4D97-AF65-F5344CB8AC3E}">
        <p14:creationId xmlns:p14="http://schemas.microsoft.com/office/powerpoint/2010/main" val="180936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7">
            <a:extLst>
              <a:ext uri="{FF2B5EF4-FFF2-40B4-BE49-F238E27FC236}">
                <a16:creationId xmlns:a16="http://schemas.microsoft.com/office/drawing/2014/main" id="{4037B6B1-79DD-FE49-87B3-E7756D255549}"/>
              </a:ext>
            </a:extLst>
          </p:cNvPr>
          <p:cNvSpPr>
            <a:spLocks noGrp="1" noChangeArrowheads="1"/>
          </p:cNvSpPr>
          <p:nvPr>
            <p:ph type="dt" sz="half" idx="10"/>
          </p:nvPr>
        </p:nvSpPr>
        <p:spPr>
          <a:ln/>
        </p:spPr>
        <p:txBody>
          <a:bodyPr/>
          <a:lstStyle>
            <a:lvl1pPr algn="r">
              <a:defRPr/>
            </a:lvl1pPr>
          </a:lstStyle>
          <a:p>
            <a:pPr>
              <a:defRPr/>
            </a:pPr>
            <a:r>
              <a:rPr lang="en-US"/>
              <a:t>CUBIT Basic Tutorial</a:t>
            </a:r>
          </a:p>
          <a:p>
            <a:pPr algn="l">
              <a:defRPr/>
            </a:pPr>
            <a:endParaRPr lang="en-US"/>
          </a:p>
        </p:txBody>
      </p:sp>
    </p:spTree>
    <p:extLst>
      <p:ext uri="{BB962C8B-B14F-4D97-AF65-F5344CB8AC3E}">
        <p14:creationId xmlns:p14="http://schemas.microsoft.com/office/powerpoint/2010/main" val="25010441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63DFA447-14AF-A545-9261-F35FC30C7327}"/>
              </a:ext>
            </a:extLst>
          </p:cNvPr>
          <p:cNvSpPr>
            <a:spLocks noGrp="1" noChangeArrowheads="1"/>
          </p:cNvSpPr>
          <p:nvPr>
            <p:ph type="dt" sz="half" idx="10"/>
          </p:nvPr>
        </p:nvSpPr>
        <p:spPr>
          <a:ln/>
        </p:spPr>
        <p:txBody>
          <a:bodyPr/>
          <a:lstStyle>
            <a:lvl1pPr algn="r">
              <a:defRPr/>
            </a:lvl1pPr>
          </a:lstStyle>
          <a:p>
            <a:pPr>
              <a:defRPr/>
            </a:pPr>
            <a:r>
              <a:rPr lang="en-US"/>
              <a:t>CUBIT Basic Tutorial</a:t>
            </a:r>
          </a:p>
          <a:p>
            <a:pPr algn="l">
              <a:defRPr/>
            </a:pPr>
            <a:endParaRPr lang="en-US"/>
          </a:p>
        </p:txBody>
      </p:sp>
    </p:spTree>
    <p:extLst>
      <p:ext uri="{BB962C8B-B14F-4D97-AF65-F5344CB8AC3E}">
        <p14:creationId xmlns:p14="http://schemas.microsoft.com/office/powerpoint/2010/main" val="18208751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543051" y="311151"/>
            <a:ext cx="9055100" cy="849313"/>
          </a:xfrm>
        </p:spPr>
        <p:txBody>
          <a:bodyPr/>
          <a:lstStyle/>
          <a:p>
            <a:r>
              <a:rPr lang="en-US"/>
              <a:t>Click to edit Master title style</a:t>
            </a:r>
          </a:p>
        </p:txBody>
      </p:sp>
      <p:sp>
        <p:nvSpPr>
          <p:cNvPr id="3" name="Content Placeholder 2"/>
          <p:cNvSpPr>
            <a:spLocks noGrp="1"/>
          </p:cNvSpPr>
          <p:nvPr>
            <p:ph sz="half" idx="1"/>
          </p:nvPr>
        </p:nvSpPr>
        <p:spPr>
          <a:xfrm>
            <a:off x="914400" y="1981200"/>
            <a:ext cx="103632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0" y="4114800"/>
            <a:ext cx="103632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a:extLst>
              <a:ext uri="{FF2B5EF4-FFF2-40B4-BE49-F238E27FC236}">
                <a16:creationId xmlns:a16="http://schemas.microsoft.com/office/drawing/2014/main" id="{72143728-3330-044E-AE26-3F653D4F1BE1}"/>
              </a:ext>
            </a:extLst>
          </p:cNvPr>
          <p:cNvSpPr>
            <a:spLocks noGrp="1" noChangeArrowheads="1"/>
          </p:cNvSpPr>
          <p:nvPr>
            <p:ph type="dt" sz="half" idx="10"/>
          </p:nvPr>
        </p:nvSpPr>
        <p:spPr>
          <a:ln/>
        </p:spPr>
        <p:txBody>
          <a:bodyPr/>
          <a:lstStyle>
            <a:lvl1pPr algn="r">
              <a:defRPr/>
            </a:lvl1pPr>
          </a:lstStyle>
          <a:p>
            <a:pPr>
              <a:defRPr/>
            </a:pPr>
            <a:r>
              <a:rPr lang="en-US"/>
              <a:t>CUBIT Basic Tutorial</a:t>
            </a:r>
          </a:p>
          <a:p>
            <a:pPr algn="l">
              <a:defRPr/>
            </a:pPr>
            <a:endParaRPr lang="en-US"/>
          </a:p>
        </p:txBody>
      </p:sp>
    </p:spTree>
    <p:extLst>
      <p:ext uri="{BB962C8B-B14F-4D97-AF65-F5344CB8AC3E}">
        <p14:creationId xmlns:p14="http://schemas.microsoft.com/office/powerpoint/2010/main" val="32744797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mediaAndTx">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1543051" y="311151"/>
            <a:ext cx="9055100" cy="849313"/>
          </a:xfrm>
        </p:spPr>
        <p:txBody>
          <a:bodyPr/>
          <a:lstStyle/>
          <a:p>
            <a:r>
              <a:rPr lang="en-US"/>
              <a:t>Click to edit Master title style</a:t>
            </a:r>
          </a:p>
        </p:txBody>
      </p:sp>
      <p:sp>
        <p:nvSpPr>
          <p:cNvPr id="3" name="Media Placeholder 2"/>
          <p:cNvSpPr>
            <a:spLocks noGrp="1"/>
          </p:cNvSpPr>
          <p:nvPr>
            <p:ph type="media" sz="half" idx="1"/>
          </p:nvPr>
        </p:nvSpPr>
        <p:spPr>
          <a:xfrm>
            <a:off x="914400" y="1981200"/>
            <a:ext cx="5080000" cy="4114800"/>
          </a:xfrm>
        </p:spPr>
        <p:txBody>
          <a:bodyPr/>
          <a:lstStyle/>
          <a:p>
            <a:pPr lvl="0"/>
            <a:endParaRPr lang="en-US" noProof="0"/>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a:extLst>
              <a:ext uri="{FF2B5EF4-FFF2-40B4-BE49-F238E27FC236}">
                <a16:creationId xmlns:a16="http://schemas.microsoft.com/office/drawing/2014/main" id="{323D8C4C-1900-394E-BC04-A59C029D9F75}"/>
              </a:ext>
            </a:extLst>
          </p:cNvPr>
          <p:cNvSpPr>
            <a:spLocks noGrp="1" noChangeArrowheads="1"/>
          </p:cNvSpPr>
          <p:nvPr>
            <p:ph type="dt" sz="half" idx="10"/>
          </p:nvPr>
        </p:nvSpPr>
        <p:spPr>
          <a:ln/>
        </p:spPr>
        <p:txBody>
          <a:bodyPr/>
          <a:lstStyle>
            <a:lvl1pPr algn="r">
              <a:defRPr/>
            </a:lvl1pPr>
          </a:lstStyle>
          <a:p>
            <a:pPr>
              <a:defRPr/>
            </a:pPr>
            <a:r>
              <a:rPr lang="en-US"/>
              <a:t>CUBIT Basic Tutorial</a:t>
            </a:r>
          </a:p>
          <a:p>
            <a:pPr algn="l">
              <a:defRPr/>
            </a:pPr>
            <a:endParaRPr lang="en-US"/>
          </a:p>
        </p:txBody>
      </p:sp>
    </p:spTree>
    <p:extLst>
      <p:ext uri="{BB962C8B-B14F-4D97-AF65-F5344CB8AC3E}">
        <p14:creationId xmlns:p14="http://schemas.microsoft.com/office/powerpoint/2010/main" val="4120185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ection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088423" y="2066192"/>
            <a:ext cx="3868616" cy="2795954"/>
          </a:xfrm>
        </p:spPr>
        <p:txBody>
          <a:bodyPr anchor="ctr">
            <a:normAutofit/>
          </a:bodyPr>
          <a:lstStyle>
            <a:lvl1pPr algn="ctr">
              <a:defRPr sz="4000">
                <a:solidFill>
                  <a:schemeClr val="bg1"/>
                </a:solidFill>
              </a:defRPr>
            </a:lvl1pPr>
          </a:lstStyle>
          <a:p>
            <a:r>
              <a:rPr lang="en-US" dirty="0"/>
              <a:t>CLICK TO ADD TITLE</a:t>
            </a:r>
          </a:p>
        </p:txBody>
      </p:sp>
    </p:spTree>
    <p:extLst>
      <p:ext uri="{BB962C8B-B14F-4D97-AF65-F5344CB8AC3E}">
        <p14:creationId xmlns:p14="http://schemas.microsoft.com/office/powerpoint/2010/main" val="4153529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31985" y="2919047"/>
            <a:ext cx="4598377" cy="1767254"/>
          </a:xfrm>
        </p:spPr>
        <p:txBody>
          <a:bodyPr anchor="ctr">
            <a:normAutofit/>
          </a:bodyPr>
          <a:lstStyle>
            <a:lvl1pPr algn="l">
              <a:defRPr sz="3600">
                <a:solidFill>
                  <a:schemeClr val="bg1"/>
                </a:solidFill>
              </a:defRPr>
            </a:lvl1pPr>
          </a:lstStyle>
          <a:p>
            <a:r>
              <a:rPr lang="en-US" dirty="0"/>
              <a:t>CLICK TO ADD TITLE</a:t>
            </a:r>
          </a:p>
        </p:txBody>
      </p:sp>
    </p:spTree>
    <p:extLst>
      <p:ext uri="{BB962C8B-B14F-4D97-AF65-F5344CB8AC3E}">
        <p14:creationId xmlns:p14="http://schemas.microsoft.com/office/powerpoint/2010/main" val="3871361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627ED-C799-AA4A-BA7C-2FFFBEA251A4}"/>
              </a:ext>
            </a:extLst>
          </p:cNvPr>
          <p:cNvSpPr>
            <a:spLocks noGrp="1"/>
          </p:cNvSpPr>
          <p:nvPr>
            <p:ph type="title" hasCustomPrompt="1"/>
          </p:nvPr>
        </p:nvSpPr>
        <p:spPr/>
        <p:txBody>
          <a:bodyPr/>
          <a:lstStyle/>
          <a:p>
            <a:r>
              <a:rPr lang="en-US" dirty="0"/>
              <a:t>TITLE AND CONTENT - Click to add title</a:t>
            </a:r>
          </a:p>
        </p:txBody>
      </p:sp>
      <p:sp>
        <p:nvSpPr>
          <p:cNvPr id="3" name="Slide Number Placeholder 2">
            <a:extLst>
              <a:ext uri="{FF2B5EF4-FFF2-40B4-BE49-F238E27FC236}">
                <a16:creationId xmlns:a16="http://schemas.microsoft.com/office/drawing/2014/main" id="{87D4B9F0-F682-C847-A4A4-C8832F0065E1}"/>
              </a:ext>
            </a:extLst>
          </p:cNvPr>
          <p:cNvSpPr>
            <a:spLocks noGrp="1"/>
          </p:cNvSpPr>
          <p:nvPr>
            <p:ph type="sldNum" sz="quarter" idx="10"/>
          </p:nvPr>
        </p:nvSpPr>
        <p:spPr/>
        <p:txBody>
          <a:bodyPr/>
          <a:lstStyle/>
          <a:p>
            <a:fld id="{4FAB73BC-B049-4115-A692-8D63A059BFB8}" type="slidenum">
              <a:rPr lang="en-US" smtClean="0"/>
              <a:pPr/>
              <a:t>‹#›</a:t>
            </a:fld>
            <a:endParaRPr lang="en-US" dirty="0"/>
          </a:p>
        </p:txBody>
      </p:sp>
      <p:sp>
        <p:nvSpPr>
          <p:cNvPr id="5" name="Content Placeholder 4">
            <a:extLst>
              <a:ext uri="{FF2B5EF4-FFF2-40B4-BE49-F238E27FC236}">
                <a16:creationId xmlns:a16="http://schemas.microsoft.com/office/drawing/2014/main" id="{BAC6C40D-F7AE-5D42-B2A9-60C9F62ADE8A}"/>
              </a:ext>
            </a:extLst>
          </p:cNvPr>
          <p:cNvSpPr>
            <a:spLocks noGrp="1"/>
          </p:cNvSpPr>
          <p:nvPr>
            <p:ph sz="quarter" idx="11" hasCustomPrompt="1"/>
          </p:nvPr>
        </p:nvSpPr>
        <p:spPr>
          <a:xfrm>
            <a:off x="647700" y="1409700"/>
            <a:ext cx="11049000" cy="4610100"/>
          </a:xfrm>
        </p:spPr>
        <p:txBody>
          <a:body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48796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and_Double_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marL="0">
              <a:defRPr/>
            </a:lvl1pPr>
          </a:lstStyle>
          <a:p>
            <a:r>
              <a:rPr lang="en-US" dirty="0"/>
              <a:t>TITLE AND DOUBLE CONTENT - CLICK TO ADD TITLE</a:t>
            </a:r>
          </a:p>
        </p:txBody>
      </p:sp>
      <p:sp>
        <p:nvSpPr>
          <p:cNvPr id="3" name="Content Placeholder 2"/>
          <p:cNvSpPr>
            <a:spLocks noGrp="1"/>
          </p:cNvSpPr>
          <p:nvPr>
            <p:ph idx="1" hasCustomPrompt="1"/>
          </p:nvPr>
        </p:nvSpPr>
        <p:spPr>
          <a:xfrm>
            <a:off x="647700" y="1409701"/>
            <a:ext cx="5212412" cy="4610100"/>
          </a:xfrm>
          <a:prstGeom prst="rect">
            <a:avLst/>
          </a:prstGeom>
        </p:spPr>
        <p:txBody>
          <a:bodyPr/>
          <a:lstStyle>
            <a:lvl1pPr>
              <a:lnSpc>
                <a:spcPct val="100000"/>
              </a:lnSpc>
              <a:buFontTx/>
              <a:buNone/>
              <a:defRPr b="0" i="0">
                <a:latin typeface="Open Sans" panose="020B0606030504020204" pitchFamily="34" charset="0"/>
                <a:ea typeface="Open Sans" panose="020B0606030504020204" pitchFamily="34" charset="0"/>
                <a:cs typeface="Open Sans" panose="020B0606030504020204" pitchFamily="34" charset="0"/>
              </a:defRPr>
            </a:lvl1pPr>
            <a:lvl2pPr>
              <a:lnSpc>
                <a:spcPct val="100000"/>
              </a:lnSpc>
              <a:buFont typeface="Courier New" panose="02070309020205020404" pitchFamily="49" charset="0"/>
              <a:buChar char="o"/>
              <a:defRPr>
                <a:latin typeface="Open Sans" panose="020B0606030504020204" pitchFamily="34" charset="0"/>
              </a:defRPr>
            </a:lvl2pPr>
            <a:lvl3pPr>
              <a:lnSpc>
                <a:spcPct val="100000"/>
              </a:lnSpc>
              <a:buFont typeface="Courier New" panose="02070309020205020404" pitchFamily="49" charset="0"/>
              <a:buChar char="o"/>
              <a:defRPr>
                <a:latin typeface="Open Sans" panose="020B0606030504020204" pitchFamily="34" charset="0"/>
              </a:defRPr>
            </a:lvl3pPr>
            <a:lvl4pPr>
              <a:lnSpc>
                <a:spcPct val="100000"/>
              </a:lnSpc>
              <a:buFont typeface="Courier New" panose="02070309020205020404" pitchFamily="49" charset="0"/>
              <a:buChar char="o"/>
              <a:defRPr>
                <a:latin typeface="Open Sans" panose="020B0606030504020204" pitchFamily="34" charset="0"/>
              </a:defRPr>
            </a:lvl4pPr>
            <a:lvl5pPr>
              <a:lnSpc>
                <a:spcPct val="100000"/>
              </a:lnSpc>
              <a:buFont typeface="Courier New" panose="02070309020205020404" pitchFamily="49" charset="0"/>
              <a:buChar char="o"/>
              <a:defRPr b="0" i="0">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a:p>
            <a:pPr lvl="4"/>
            <a:endParaRPr lang="en-US" dirty="0"/>
          </a:p>
          <a:p>
            <a:pPr lvl="4"/>
            <a:endParaRPr lang="en-US" dirty="0"/>
          </a:p>
          <a:p>
            <a:pPr lvl="4"/>
            <a:endParaRPr lang="en-US" dirty="0"/>
          </a:p>
          <a:p>
            <a:pPr lvl="4"/>
            <a:endParaRPr lang="en-US" dirty="0"/>
          </a:p>
          <a:p>
            <a:pPr lvl="4"/>
            <a:endParaRPr lang="en-US" dirty="0"/>
          </a:p>
          <a:p>
            <a:pPr lvl="4"/>
            <a:endParaRPr lang="en-US" dirty="0"/>
          </a:p>
          <a:p>
            <a:pPr lvl="4"/>
            <a:endParaRPr lang="en-US" dirty="0"/>
          </a:p>
          <a:p>
            <a:pPr lvl="4"/>
            <a:endParaRPr lang="en-US" dirty="0"/>
          </a:p>
        </p:txBody>
      </p:sp>
      <p:sp>
        <p:nvSpPr>
          <p:cNvPr id="6" name="Content Placeholder 2">
            <a:extLst>
              <a:ext uri="{FF2B5EF4-FFF2-40B4-BE49-F238E27FC236}">
                <a16:creationId xmlns:a16="http://schemas.microsoft.com/office/drawing/2014/main" id="{5D970262-8623-2B46-A712-FEE93CC93EDE}"/>
              </a:ext>
            </a:extLst>
          </p:cNvPr>
          <p:cNvSpPr>
            <a:spLocks noGrp="1"/>
          </p:cNvSpPr>
          <p:nvPr>
            <p:ph idx="10" hasCustomPrompt="1"/>
          </p:nvPr>
        </p:nvSpPr>
        <p:spPr>
          <a:xfrm>
            <a:off x="6331888" y="1409700"/>
            <a:ext cx="5364812" cy="4610101"/>
          </a:xfrm>
          <a:prstGeom prst="rect">
            <a:avLst/>
          </a:prstGeom>
        </p:spPr>
        <p:txBody>
          <a:bodyPr/>
          <a:lstStyle>
            <a:lvl1pPr>
              <a:lnSpc>
                <a:spcPct val="100000"/>
              </a:lnSpc>
              <a:buFontTx/>
              <a:buNone/>
              <a:defRPr b="0" i="0">
                <a:latin typeface="Open Sans" panose="020B0606030504020204" pitchFamily="34" charset="0"/>
                <a:ea typeface="Open Sans" panose="020B0606030504020204" pitchFamily="34" charset="0"/>
                <a:cs typeface="Open Sans" panose="020B0606030504020204" pitchFamily="34" charset="0"/>
              </a:defRPr>
            </a:lvl1pPr>
            <a:lvl2pPr>
              <a:lnSpc>
                <a:spcPct val="100000"/>
              </a:lnSpc>
              <a:buFont typeface="Wingdings" pitchFamily="2" charset="2"/>
              <a:buChar char="§"/>
              <a:defRPr>
                <a:latin typeface="Open Sans" panose="020B0606030504020204" pitchFamily="34" charset="0"/>
              </a:defRPr>
            </a:lvl2pPr>
            <a:lvl3pPr>
              <a:lnSpc>
                <a:spcPct val="100000"/>
              </a:lnSpc>
              <a:buFont typeface="Wingdings" pitchFamily="2" charset="2"/>
              <a:buChar char="§"/>
              <a:defRPr>
                <a:latin typeface="Open Sans" panose="020B0606030504020204" pitchFamily="34" charset="0"/>
              </a:defRPr>
            </a:lvl3pPr>
            <a:lvl4pPr>
              <a:lnSpc>
                <a:spcPct val="100000"/>
              </a:lnSpc>
              <a:buFont typeface="Wingdings" pitchFamily="2" charset="2"/>
              <a:buChar char="§"/>
              <a:defRPr>
                <a:latin typeface="Open Sans" panose="020B0606030504020204" pitchFamily="34" charset="0"/>
              </a:defRPr>
            </a:lvl4pPr>
            <a:lvl5pPr>
              <a:lnSpc>
                <a:spcPct val="100000"/>
              </a:lnSpc>
              <a:buFont typeface="Wingdings" pitchFamily="2" charset="2"/>
              <a:buChar char="§"/>
              <a:defRPr b="0" i="0">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a:p>
            <a:pPr lvl="4"/>
            <a:endParaRPr lang="en-US" dirty="0"/>
          </a:p>
          <a:p>
            <a:pPr lvl="4"/>
            <a:endParaRPr lang="en-US" dirty="0"/>
          </a:p>
          <a:p>
            <a:pPr lvl="4"/>
            <a:endParaRPr lang="en-US" dirty="0"/>
          </a:p>
          <a:p>
            <a:pPr lvl="4"/>
            <a:endParaRPr lang="en-US" dirty="0"/>
          </a:p>
          <a:p>
            <a:pPr lvl="4"/>
            <a:endParaRPr lang="en-US" dirty="0"/>
          </a:p>
          <a:p>
            <a:pPr lvl="4"/>
            <a:endParaRPr lang="en-US" dirty="0"/>
          </a:p>
          <a:p>
            <a:pPr lvl="4"/>
            <a:endParaRPr lang="en-US" dirty="0"/>
          </a:p>
          <a:p>
            <a:pPr lvl="4"/>
            <a:endParaRPr lang="en-US" dirty="0"/>
          </a:p>
        </p:txBody>
      </p:sp>
      <p:sp>
        <p:nvSpPr>
          <p:cNvPr id="8" name="Slide Number Placeholder 5">
            <a:extLst>
              <a:ext uri="{FF2B5EF4-FFF2-40B4-BE49-F238E27FC236}">
                <a16:creationId xmlns:a16="http://schemas.microsoft.com/office/drawing/2014/main" id="{1CF5FC13-FF8A-8C4E-BA9B-B1FED8AA82E4}"/>
              </a:ext>
            </a:extLst>
          </p:cNvPr>
          <p:cNvSpPr>
            <a:spLocks noGrp="1"/>
          </p:cNvSpPr>
          <p:nvPr>
            <p:ph type="sldNum" sz="quarter" idx="4"/>
          </p:nvPr>
        </p:nvSpPr>
        <p:spPr>
          <a:xfrm>
            <a:off x="11702562" y="6471387"/>
            <a:ext cx="489438" cy="365125"/>
          </a:xfrm>
          <a:prstGeom prst="rect">
            <a:avLst/>
          </a:prstGeom>
        </p:spPr>
        <p:txBody>
          <a:bodyPr vert="horz" lIns="0" tIns="0" rIns="0" bIns="0" rtlCol="0" anchor="ctr"/>
          <a:lstStyle>
            <a:lvl1pPr algn="ctr">
              <a:defRPr sz="1400">
                <a:solidFill>
                  <a:srgbClr val="FFFFFF"/>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02440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marL="0">
              <a:defRPr/>
            </a:lvl1pPr>
          </a:lstStyle>
          <a:p>
            <a:r>
              <a:rPr lang="en-US" dirty="0"/>
              <a:t>TITLE ONLY - CLICK TO ADD TITLE</a:t>
            </a:r>
          </a:p>
        </p:txBody>
      </p:sp>
      <p:sp>
        <p:nvSpPr>
          <p:cNvPr id="5" name="Slide Number Placeholder 5">
            <a:extLst>
              <a:ext uri="{FF2B5EF4-FFF2-40B4-BE49-F238E27FC236}">
                <a16:creationId xmlns:a16="http://schemas.microsoft.com/office/drawing/2014/main" id="{6E97028B-705D-5846-9BF6-441624A3FB9D}"/>
              </a:ext>
            </a:extLst>
          </p:cNvPr>
          <p:cNvSpPr>
            <a:spLocks noGrp="1"/>
          </p:cNvSpPr>
          <p:nvPr>
            <p:ph type="sldNum" sz="quarter" idx="4"/>
          </p:nvPr>
        </p:nvSpPr>
        <p:spPr>
          <a:xfrm>
            <a:off x="11702562" y="6471387"/>
            <a:ext cx="489438" cy="365125"/>
          </a:xfrm>
          <a:prstGeom prst="rect">
            <a:avLst/>
          </a:prstGeom>
        </p:spPr>
        <p:txBody>
          <a:bodyPr vert="horz" lIns="0" tIns="0" rIns="0" bIns="0" rtlCol="0" anchor="ctr"/>
          <a:lstStyle>
            <a:lvl1pPr algn="ctr">
              <a:defRPr sz="1400">
                <a:solidFill>
                  <a:srgbClr val="FFFFFF"/>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700320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FB71B262-AC2E-494D-B366-04431A29FCBF}"/>
              </a:ext>
            </a:extLst>
          </p:cNvPr>
          <p:cNvSpPr>
            <a:spLocks noGrp="1"/>
          </p:cNvSpPr>
          <p:nvPr>
            <p:ph type="sldNum" sz="quarter" idx="4"/>
          </p:nvPr>
        </p:nvSpPr>
        <p:spPr>
          <a:xfrm>
            <a:off x="11702562" y="6471387"/>
            <a:ext cx="489438" cy="365125"/>
          </a:xfrm>
          <a:prstGeom prst="rect">
            <a:avLst/>
          </a:prstGeom>
        </p:spPr>
        <p:txBody>
          <a:bodyPr vert="horz" lIns="0" tIns="0" rIns="0" bIns="0" rtlCol="0" anchor="ctr"/>
          <a:lstStyle>
            <a:lvl1pPr algn="ctr">
              <a:defRPr sz="1400">
                <a:solidFill>
                  <a:srgbClr val="FFFFFF"/>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48072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62529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543051" y="311151"/>
            <a:ext cx="9055100" cy="849313"/>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6197600" y="1981200"/>
            <a:ext cx="5080000" cy="4114800"/>
          </a:xfrm>
        </p:spPr>
        <p:txBody>
          <a:bodyPr/>
          <a:lstStyle/>
          <a:p>
            <a:pPr lvl="0"/>
            <a:endParaRPr lang="en-US" noProof="0"/>
          </a:p>
        </p:txBody>
      </p:sp>
    </p:spTree>
    <p:extLst>
      <p:ext uri="{BB962C8B-B14F-4D97-AF65-F5344CB8AC3E}">
        <p14:creationId xmlns:p14="http://schemas.microsoft.com/office/powerpoint/2010/main" val="2707660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00200" y="261257"/>
            <a:ext cx="10096500" cy="774779"/>
          </a:xfrm>
          <a:prstGeom prst="rect">
            <a:avLst/>
          </a:prstGeom>
        </p:spPr>
        <p:txBody>
          <a:bodyPr vert="horz" lIns="0" tIns="0" rIns="0" bIns="0" rtlCol="0" anchor="ctr">
            <a:normAutofit/>
          </a:bodyPr>
          <a:lstStyle/>
          <a:p>
            <a:r>
              <a:rPr lang="en-US" dirty="0"/>
              <a:t>CLICK TO EDIT MASTER TITLE STYLE</a:t>
            </a:r>
          </a:p>
        </p:txBody>
      </p:sp>
      <p:sp>
        <p:nvSpPr>
          <p:cNvPr id="9" name="Text Placeholder 2">
            <a:extLst>
              <a:ext uri="{FF2B5EF4-FFF2-40B4-BE49-F238E27FC236}">
                <a16:creationId xmlns:a16="http://schemas.microsoft.com/office/drawing/2014/main" id="{CAC4959A-AD2F-9049-854D-6985DFCF4E46}"/>
              </a:ext>
            </a:extLst>
          </p:cNvPr>
          <p:cNvSpPr>
            <a:spLocks noGrp="1"/>
          </p:cNvSpPr>
          <p:nvPr>
            <p:ph type="body" idx="1"/>
          </p:nvPr>
        </p:nvSpPr>
        <p:spPr>
          <a:xfrm>
            <a:off x="654222" y="1429233"/>
            <a:ext cx="11042478" cy="4590567"/>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17C06173-326E-C842-95A0-26D69A4B9AFD}"/>
              </a:ext>
            </a:extLst>
          </p:cNvPr>
          <p:cNvSpPr>
            <a:spLocks noGrp="1"/>
          </p:cNvSpPr>
          <p:nvPr>
            <p:ph type="sldNum" sz="quarter" idx="4"/>
          </p:nvPr>
        </p:nvSpPr>
        <p:spPr>
          <a:xfrm>
            <a:off x="11702562" y="6471387"/>
            <a:ext cx="489438" cy="365125"/>
          </a:xfrm>
          <a:prstGeom prst="rect">
            <a:avLst/>
          </a:prstGeom>
        </p:spPr>
        <p:txBody>
          <a:bodyPr vert="horz" lIns="0" tIns="0" rIns="0" bIns="0" rtlCol="0" anchor="ctr"/>
          <a:lstStyle>
            <a:lvl1pPr algn="ctr">
              <a:defRPr sz="1400" b="0" i="0">
                <a:solidFill>
                  <a:srgbClr val="FFFFFF"/>
                </a:solidFill>
                <a:latin typeface="Open Sans" panose="020B0606030504020204" pitchFamily="34" charset="0"/>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290262625"/>
      </p:ext>
    </p:extLst>
  </p:cSld>
  <p:clrMap bg1="lt1" tx1="dk1" bg2="lt2" tx2="dk2" accent1="accent1" accent2="accent2" accent3="accent3" accent4="accent4" accent5="accent5" accent6="accent6" hlink="hlink" folHlink="folHlink"/>
  <p:sldLayoutIdLst>
    <p:sldLayoutId id="2147483752" r:id="rId1"/>
    <p:sldLayoutId id="2147483733" r:id="rId2"/>
    <p:sldLayoutId id="2147483758" r:id="rId3"/>
    <p:sldLayoutId id="2147483763" r:id="rId4"/>
    <p:sldLayoutId id="2147483760" r:id="rId5"/>
    <p:sldLayoutId id="2147483761" r:id="rId6"/>
    <p:sldLayoutId id="2147483762" r:id="rId7"/>
    <p:sldLayoutId id="2147483764" r:id="rId8"/>
    <p:sldLayoutId id="2147483765" r:id="rId9"/>
    <p:sldLayoutId id="2147483766" r:id="rId10"/>
    <p:sldLayoutId id="2147483767" r:id="rId11"/>
    <p:sldLayoutId id="2147483768" r:id="rId12"/>
    <p:sldLayoutId id="2147483769"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914400" rtl="0" eaLnBrk="1" latinLnBrk="0" hangingPunct="1">
        <a:lnSpc>
          <a:spcPct val="90000"/>
        </a:lnSpc>
        <a:spcBef>
          <a:spcPct val="0"/>
        </a:spcBef>
        <a:buNone/>
        <a:defRPr sz="2400" kern="1200">
          <a:solidFill>
            <a:schemeClr val="tx2"/>
          </a:solidFill>
          <a:latin typeface="+mj-lt"/>
          <a:ea typeface="+mj-ea"/>
          <a:cs typeface="+mj-cs"/>
        </a:defRPr>
      </a:lvl1pPr>
    </p:titleStyle>
    <p:body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100.xml.rels><?xml version="1.0" encoding="UTF-8" standalone="yes"?>
<Relationships xmlns="http://schemas.openxmlformats.org/package/2006/relationships"><Relationship Id="rId3" Type="http://schemas.openxmlformats.org/officeDocument/2006/relationships/image" Target="../media/image283.png"/><Relationship Id="rId2" Type="http://schemas.openxmlformats.org/officeDocument/2006/relationships/image" Target="../media/image282.png"/><Relationship Id="rId1" Type="http://schemas.openxmlformats.org/officeDocument/2006/relationships/slideLayout" Target="../slideLayouts/slideLayout8.xml"/></Relationships>
</file>

<file path=ppt/slides/_rels/slide101.xml.rels><?xml version="1.0" encoding="UTF-8" standalone="yes"?>
<Relationships xmlns="http://schemas.openxmlformats.org/package/2006/relationships"><Relationship Id="rId3" Type="http://schemas.openxmlformats.org/officeDocument/2006/relationships/image" Target="../media/image285.png"/><Relationship Id="rId2" Type="http://schemas.openxmlformats.org/officeDocument/2006/relationships/image" Target="../media/image284.png"/><Relationship Id="rId1" Type="http://schemas.openxmlformats.org/officeDocument/2006/relationships/slideLayout" Target="../slideLayouts/slideLayout8.xml"/><Relationship Id="rId5" Type="http://schemas.openxmlformats.org/officeDocument/2006/relationships/image" Target="../media/image287.png"/><Relationship Id="rId4" Type="http://schemas.openxmlformats.org/officeDocument/2006/relationships/image" Target="../media/image286.png"/></Relationships>
</file>

<file path=ppt/slides/_rels/slide102.xml.rels><?xml version="1.0" encoding="UTF-8" standalone="yes"?>
<Relationships xmlns="http://schemas.openxmlformats.org/package/2006/relationships"><Relationship Id="rId3" Type="http://schemas.openxmlformats.org/officeDocument/2006/relationships/image" Target="../media/image289.png"/><Relationship Id="rId2" Type="http://schemas.openxmlformats.org/officeDocument/2006/relationships/image" Target="../media/image288.png"/><Relationship Id="rId1" Type="http://schemas.openxmlformats.org/officeDocument/2006/relationships/slideLayout" Target="../slideLayouts/slideLayout10.xml"/><Relationship Id="rId5" Type="http://schemas.openxmlformats.org/officeDocument/2006/relationships/image" Target="../media/image291.png"/><Relationship Id="rId4" Type="http://schemas.openxmlformats.org/officeDocument/2006/relationships/image" Target="../media/image290.png"/></Relationships>
</file>

<file path=ppt/slides/_rels/slide103.xml.rels><?xml version="1.0" encoding="UTF-8" standalone="yes"?>
<Relationships xmlns="http://schemas.openxmlformats.org/package/2006/relationships"><Relationship Id="rId3" Type="http://schemas.openxmlformats.org/officeDocument/2006/relationships/image" Target="../media/image292.png"/><Relationship Id="rId2" Type="http://schemas.openxmlformats.org/officeDocument/2006/relationships/image" Target="../media/image25.png"/><Relationship Id="rId1" Type="http://schemas.openxmlformats.org/officeDocument/2006/relationships/slideLayout" Target="../slideLayouts/slideLayout8.xml"/><Relationship Id="rId4" Type="http://schemas.openxmlformats.org/officeDocument/2006/relationships/image" Target="../media/image293.png"/></Relationships>
</file>

<file path=ppt/slides/_rels/slide104.xml.rels><?xml version="1.0" encoding="UTF-8" standalone="yes"?>
<Relationships xmlns="http://schemas.openxmlformats.org/package/2006/relationships"><Relationship Id="rId3" Type="http://schemas.openxmlformats.org/officeDocument/2006/relationships/image" Target="../media/image295.jpeg"/><Relationship Id="rId2" Type="http://schemas.openxmlformats.org/officeDocument/2006/relationships/image" Target="../media/image294.png"/><Relationship Id="rId1" Type="http://schemas.openxmlformats.org/officeDocument/2006/relationships/slideLayout" Target="../slideLayouts/slideLayout8.xml"/><Relationship Id="rId4" Type="http://schemas.openxmlformats.org/officeDocument/2006/relationships/image" Target="../media/image296.jpeg"/></Relationships>
</file>

<file path=ppt/slides/_rels/slide10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06.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png"/><Relationship Id="rId7" Type="http://schemas.openxmlformats.org/officeDocument/2006/relationships/image" Target="../media/image102.png"/><Relationship Id="rId2" Type="http://schemas.openxmlformats.org/officeDocument/2006/relationships/image" Target="../media/image97.png"/><Relationship Id="rId1" Type="http://schemas.openxmlformats.org/officeDocument/2006/relationships/slideLayout" Target="../slideLayouts/slideLayout8.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 Id="rId9" Type="http://schemas.openxmlformats.org/officeDocument/2006/relationships/image" Target="../media/image104.png"/></Relationships>
</file>

<file path=ppt/slides/_rels/slide107.xml.rels><?xml version="1.0" encoding="UTF-8" standalone="yes"?>
<Relationships xmlns="http://schemas.openxmlformats.org/package/2006/relationships"><Relationship Id="rId3" Type="http://schemas.openxmlformats.org/officeDocument/2006/relationships/image" Target="../media/image298.png"/><Relationship Id="rId7" Type="http://schemas.openxmlformats.org/officeDocument/2006/relationships/image" Target="../media/image300.jpeg"/><Relationship Id="rId2" Type="http://schemas.openxmlformats.org/officeDocument/2006/relationships/image" Target="../media/image297.jpeg"/><Relationship Id="rId1" Type="http://schemas.openxmlformats.org/officeDocument/2006/relationships/slideLayout" Target="../slideLayouts/slideLayout10.xml"/><Relationship Id="rId6" Type="http://schemas.microsoft.com/office/2007/relationships/hdphoto" Target="../media/hdphoto6.wdp"/><Relationship Id="rId5" Type="http://schemas.openxmlformats.org/officeDocument/2006/relationships/image" Target="../media/image299.png"/><Relationship Id="rId4" Type="http://schemas.microsoft.com/office/2007/relationships/hdphoto" Target="../media/hdphoto5.wdp"/></Relationships>
</file>

<file path=ppt/slides/_rels/slide108.xml.rels><?xml version="1.0" encoding="UTF-8" standalone="yes"?>
<Relationships xmlns="http://schemas.openxmlformats.org/package/2006/relationships"><Relationship Id="rId2" Type="http://schemas.openxmlformats.org/officeDocument/2006/relationships/image" Target="../media/image301.png"/><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3" Type="http://schemas.openxmlformats.org/officeDocument/2006/relationships/image" Target="../media/image303.png"/><Relationship Id="rId2" Type="http://schemas.openxmlformats.org/officeDocument/2006/relationships/image" Target="../media/image302.png"/><Relationship Id="rId1" Type="http://schemas.openxmlformats.org/officeDocument/2006/relationships/slideLayout" Target="../slideLayouts/slideLayout10.xml"/><Relationship Id="rId4" Type="http://schemas.openxmlformats.org/officeDocument/2006/relationships/image" Target="../media/image304.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8.xml"/><Relationship Id="rId4" Type="http://schemas.openxmlformats.org/officeDocument/2006/relationships/image" Target="../media/image32.png"/></Relationships>
</file>

<file path=ppt/slides/_rels/slide110.xml.rels><?xml version="1.0" encoding="UTF-8" standalone="yes"?>
<Relationships xmlns="http://schemas.openxmlformats.org/package/2006/relationships"><Relationship Id="rId3" Type="http://schemas.openxmlformats.org/officeDocument/2006/relationships/image" Target="../media/image305.png"/><Relationship Id="rId2" Type="http://schemas.openxmlformats.org/officeDocument/2006/relationships/notesSlide" Target="../notesSlides/notesSlide42.xml"/><Relationship Id="rId1" Type="http://schemas.openxmlformats.org/officeDocument/2006/relationships/slideLayout" Target="../slideLayouts/slideLayout10.xml"/><Relationship Id="rId4" Type="http://schemas.openxmlformats.org/officeDocument/2006/relationships/image" Target="../media/image306.png"/></Relationships>
</file>

<file path=ppt/slides/_rels/slide111.xml.rels><?xml version="1.0" encoding="UTF-8" standalone="yes"?>
<Relationships xmlns="http://schemas.openxmlformats.org/package/2006/relationships"><Relationship Id="rId3" Type="http://schemas.openxmlformats.org/officeDocument/2006/relationships/image" Target="../media/image307.png"/><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3" Type="http://schemas.openxmlformats.org/officeDocument/2006/relationships/image" Target="../media/image308.png"/><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3" Type="http://schemas.openxmlformats.org/officeDocument/2006/relationships/image" Target="../media/image309.png"/><Relationship Id="rId2" Type="http://schemas.openxmlformats.org/officeDocument/2006/relationships/notesSlide" Target="../notesSlides/notesSlide45.xml"/><Relationship Id="rId1" Type="http://schemas.openxmlformats.org/officeDocument/2006/relationships/slideLayout" Target="../slideLayouts/slideLayout10.xml"/><Relationship Id="rId5" Type="http://schemas.openxmlformats.org/officeDocument/2006/relationships/image" Target="../media/image311.png"/><Relationship Id="rId4" Type="http://schemas.openxmlformats.org/officeDocument/2006/relationships/image" Target="../media/image310.png"/></Relationships>
</file>

<file path=ppt/slides/_rels/slide114.xml.rels><?xml version="1.0" encoding="UTF-8" standalone="yes"?>
<Relationships xmlns="http://schemas.openxmlformats.org/package/2006/relationships"><Relationship Id="rId3" Type="http://schemas.openxmlformats.org/officeDocument/2006/relationships/image" Target="../media/image312.png"/><Relationship Id="rId2" Type="http://schemas.openxmlformats.org/officeDocument/2006/relationships/notesSlide" Target="../notesSlides/notesSlide46.xml"/><Relationship Id="rId1" Type="http://schemas.openxmlformats.org/officeDocument/2006/relationships/slideLayout" Target="../slideLayouts/slideLayout10.xml"/><Relationship Id="rId6" Type="http://schemas.openxmlformats.org/officeDocument/2006/relationships/image" Target="../media/image315.png"/><Relationship Id="rId5" Type="http://schemas.openxmlformats.org/officeDocument/2006/relationships/image" Target="../media/image314.png"/><Relationship Id="rId4" Type="http://schemas.openxmlformats.org/officeDocument/2006/relationships/image" Target="../media/image313.png"/></Relationships>
</file>

<file path=ppt/slides/_rels/slide115.xml.rels><?xml version="1.0" encoding="UTF-8" standalone="yes"?>
<Relationships xmlns="http://schemas.openxmlformats.org/package/2006/relationships"><Relationship Id="rId3" Type="http://schemas.openxmlformats.org/officeDocument/2006/relationships/image" Target="../media/image316.png"/><Relationship Id="rId7" Type="http://schemas.openxmlformats.org/officeDocument/2006/relationships/image" Target="../media/image315.png"/><Relationship Id="rId2" Type="http://schemas.openxmlformats.org/officeDocument/2006/relationships/notesSlide" Target="../notesSlides/notesSlide47.xml"/><Relationship Id="rId1" Type="http://schemas.openxmlformats.org/officeDocument/2006/relationships/slideLayout" Target="../slideLayouts/slideLayout10.xml"/><Relationship Id="rId6" Type="http://schemas.openxmlformats.org/officeDocument/2006/relationships/image" Target="../media/image314.png"/><Relationship Id="rId5" Type="http://schemas.openxmlformats.org/officeDocument/2006/relationships/image" Target="../media/image318.png"/><Relationship Id="rId4" Type="http://schemas.openxmlformats.org/officeDocument/2006/relationships/image" Target="../media/image317.png"/></Relationships>
</file>

<file path=ppt/slides/_rels/slide116.xml.rels><?xml version="1.0" encoding="UTF-8" standalone="yes"?>
<Relationships xmlns="http://schemas.openxmlformats.org/package/2006/relationships"><Relationship Id="rId3" Type="http://schemas.openxmlformats.org/officeDocument/2006/relationships/image" Target="../media/image319.png"/><Relationship Id="rId2" Type="http://schemas.openxmlformats.org/officeDocument/2006/relationships/notesSlide" Target="../notesSlides/notesSlide48.xml"/><Relationship Id="rId1" Type="http://schemas.openxmlformats.org/officeDocument/2006/relationships/slideLayout" Target="../slideLayouts/slideLayout10.xml"/><Relationship Id="rId5" Type="http://schemas.openxmlformats.org/officeDocument/2006/relationships/image" Target="../media/image321.png"/><Relationship Id="rId4" Type="http://schemas.openxmlformats.org/officeDocument/2006/relationships/image" Target="../media/image320.png"/></Relationships>
</file>

<file path=ppt/slides/_rels/slide117.xml.rels><?xml version="1.0" encoding="UTF-8" standalone="yes"?>
<Relationships xmlns="http://schemas.openxmlformats.org/package/2006/relationships"><Relationship Id="rId3" Type="http://schemas.openxmlformats.org/officeDocument/2006/relationships/image" Target="../media/image322.png"/><Relationship Id="rId7" Type="http://schemas.openxmlformats.org/officeDocument/2006/relationships/image" Target="../media/image326.png"/><Relationship Id="rId2" Type="http://schemas.openxmlformats.org/officeDocument/2006/relationships/notesSlide" Target="../notesSlides/notesSlide49.xml"/><Relationship Id="rId1" Type="http://schemas.openxmlformats.org/officeDocument/2006/relationships/slideLayout" Target="../slideLayouts/slideLayout10.xml"/><Relationship Id="rId6" Type="http://schemas.openxmlformats.org/officeDocument/2006/relationships/image" Target="../media/image325.png"/><Relationship Id="rId5" Type="http://schemas.openxmlformats.org/officeDocument/2006/relationships/image" Target="../media/image324.png"/><Relationship Id="rId4" Type="http://schemas.openxmlformats.org/officeDocument/2006/relationships/image" Target="../media/image323.png"/></Relationships>
</file>

<file path=ppt/slides/_rels/slide118.xml.rels><?xml version="1.0" encoding="UTF-8" standalone="yes"?>
<Relationships xmlns="http://schemas.openxmlformats.org/package/2006/relationships"><Relationship Id="rId3" Type="http://schemas.openxmlformats.org/officeDocument/2006/relationships/image" Target="../media/image327.png"/><Relationship Id="rId2" Type="http://schemas.openxmlformats.org/officeDocument/2006/relationships/notesSlide" Target="../notesSlides/notesSlide50.xml"/><Relationship Id="rId1" Type="http://schemas.openxmlformats.org/officeDocument/2006/relationships/slideLayout" Target="../slideLayouts/slideLayout10.xml"/><Relationship Id="rId6" Type="http://schemas.openxmlformats.org/officeDocument/2006/relationships/image" Target="../media/image330.png"/><Relationship Id="rId5" Type="http://schemas.openxmlformats.org/officeDocument/2006/relationships/image" Target="../media/image329.png"/><Relationship Id="rId4" Type="http://schemas.openxmlformats.org/officeDocument/2006/relationships/image" Target="../media/image328.png"/></Relationships>
</file>

<file path=ppt/slides/_rels/slide119.xml.rels><?xml version="1.0" encoding="UTF-8" standalone="yes"?>
<Relationships xmlns="http://schemas.openxmlformats.org/package/2006/relationships"><Relationship Id="rId3" Type="http://schemas.openxmlformats.org/officeDocument/2006/relationships/image" Target="../media/image331.png"/><Relationship Id="rId2" Type="http://schemas.openxmlformats.org/officeDocument/2006/relationships/notesSlide" Target="../notesSlides/notesSlide51.xml"/><Relationship Id="rId1" Type="http://schemas.openxmlformats.org/officeDocument/2006/relationships/slideLayout" Target="../slideLayouts/slideLayout10.xml"/><Relationship Id="rId5" Type="http://schemas.openxmlformats.org/officeDocument/2006/relationships/image" Target="../media/image333.png"/><Relationship Id="rId4" Type="http://schemas.openxmlformats.org/officeDocument/2006/relationships/image" Target="../media/image332.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8.xml"/><Relationship Id="rId4" Type="http://schemas.openxmlformats.org/officeDocument/2006/relationships/image" Target="../media/image35.png"/></Relationships>
</file>

<file path=ppt/slides/_rels/slide120.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334.png"/><Relationship Id="rId1" Type="http://schemas.openxmlformats.org/officeDocument/2006/relationships/slideLayout" Target="../slideLayouts/slideLayout10.xml"/><Relationship Id="rId5" Type="http://schemas.openxmlformats.org/officeDocument/2006/relationships/image" Target="../media/image337.png"/><Relationship Id="rId4" Type="http://schemas.openxmlformats.org/officeDocument/2006/relationships/image" Target="../media/image336.png"/></Relationships>
</file>

<file path=ppt/slides/_rels/slide121.xml.rels><?xml version="1.0" encoding="UTF-8" standalone="yes"?>
<Relationships xmlns="http://schemas.openxmlformats.org/package/2006/relationships"><Relationship Id="rId3" Type="http://schemas.openxmlformats.org/officeDocument/2006/relationships/image" Target="../media/image339.jpeg"/><Relationship Id="rId2" Type="http://schemas.openxmlformats.org/officeDocument/2006/relationships/image" Target="../media/image338.jpeg"/><Relationship Id="rId1" Type="http://schemas.openxmlformats.org/officeDocument/2006/relationships/slideLayout" Target="../slideLayouts/slideLayout8.xml"/></Relationships>
</file>

<file path=ppt/slides/_rels/slide122.xml.rels><?xml version="1.0" encoding="UTF-8" standalone="yes"?>
<Relationships xmlns="http://schemas.openxmlformats.org/package/2006/relationships"><Relationship Id="rId3" Type="http://schemas.openxmlformats.org/officeDocument/2006/relationships/image" Target="../media/image308.png"/><Relationship Id="rId2" Type="http://schemas.openxmlformats.org/officeDocument/2006/relationships/notesSlide" Target="../notesSlides/notesSlide52.xml"/><Relationship Id="rId1" Type="http://schemas.openxmlformats.org/officeDocument/2006/relationships/slideLayout" Target="../slideLayouts/slideLayout10.xml"/><Relationship Id="rId4" Type="http://schemas.openxmlformats.org/officeDocument/2006/relationships/image" Target="../media/image340.png"/></Relationships>
</file>

<file path=ppt/slides/_rels/slide123.xml.rels><?xml version="1.0" encoding="UTF-8" standalone="yes"?>
<Relationships xmlns="http://schemas.openxmlformats.org/package/2006/relationships"><Relationship Id="rId3" Type="http://schemas.openxmlformats.org/officeDocument/2006/relationships/image" Target="../media/image341.png"/><Relationship Id="rId2" Type="http://schemas.openxmlformats.org/officeDocument/2006/relationships/notesSlide" Target="../notesSlides/notesSlide53.xml"/><Relationship Id="rId1" Type="http://schemas.openxmlformats.org/officeDocument/2006/relationships/slideLayout" Target="../slideLayouts/slideLayout10.xml"/><Relationship Id="rId5" Type="http://schemas.openxmlformats.org/officeDocument/2006/relationships/image" Target="../media/image310.png"/><Relationship Id="rId4" Type="http://schemas.openxmlformats.org/officeDocument/2006/relationships/image" Target="../media/image342.png"/></Relationships>
</file>

<file path=ppt/slides/_rels/slide124.xml.rels><?xml version="1.0" encoding="UTF-8" standalone="yes"?>
<Relationships xmlns="http://schemas.openxmlformats.org/package/2006/relationships"><Relationship Id="rId3" Type="http://schemas.openxmlformats.org/officeDocument/2006/relationships/image" Target="../media/image343.png"/><Relationship Id="rId7" Type="http://schemas.openxmlformats.org/officeDocument/2006/relationships/image" Target="../media/image347.png"/><Relationship Id="rId2" Type="http://schemas.openxmlformats.org/officeDocument/2006/relationships/notesSlide" Target="../notesSlides/notesSlide54.xml"/><Relationship Id="rId1" Type="http://schemas.openxmlformats.org/officeDocument/2006/relationships/slideLayout" Target="../slideLayouts/slideLayout10.xml"/><Relationship Id="rId6" Type="http://schemas.openxmlformats.org/officeDocument/2006/relationships/image" Target="../media/image346.png"/><Relationship Id="rId5" Type="http://schemas.openxmlformats.org/officeDocument/2006/relationships/image" Target="../media/image345.png"/><Relationship Id="rId4" Type="http://schemas.openxmlformats.org/officeDocument/2006/relationships/image" Target="../media/image344.png"/></Relationships>
</file>

<file path=ppt/slides/_rels/slide125.xml.rels><?xml version="1.0" encoding="UTF-8" standalone="yes"?>
<Relationships xmlns="http://schemas.openxmlformats.org/package/2006/relationships"><Relationship Id="rId3" Type="http://schemas.openxmlformats.org/officeDocument/2006/relationships/image" Target="../media/image348.png"/><Relationship Id="rId2" Type="http://schemas.openxmlformats.org/officeDocument/2006/relationships/notesSlide" Target="../notesSlides/notesSlide55.xml"/><Relationship Id="rId1" Type="http://schemas.openxmlformats.org/officeDocument/2006/relationships/slideLayout" Target="../slideLayouts/slideLayout10.xml"/><Relationship Id="rId4" Type="http://schemas.openxmlformats.org/officeDocument/2006/relationships/image" Target="../media/image349.png"/></Relationships>
</file>

<file path=ppt/slides/_rels/slide126.xml.rels><?xml version="1.0" encoding="UTF-8" standalone="yes"?>
<Relationships xmlns="http://schemas.openxmlformats.org/package/2006/relationships"><Relationship Id="rId3" Type="http://schemas.openxmlformats.org/officeDocument/2006/relationships/image" Target="../media/image350.png"/><Relationship Id="rId2" Type="http://schemas.openxmlformats.org/officeDocument/2006/relationships/notesSlide" Target="../notesSlides/notesSlide56.xml"/><Relationship Id="rId1" Type="http://schemas.openxmlformats.org/officeDocument/2006/relationships/slideLayout" Target="../slideLayouts/slideLayout10.xml"/><Relationship Id="rId4" Type="http://schemas.openxmlformats.org/officeDocument/2006/relationships/image" Target="../media/image351.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6.png"/><Relationship Id="rId1" Type="http://schemas.openxmlformats.org/officeDocument/2006/relationships/slideLayout" Target="../slideLayouts/slideLayout8.xml"/><Relationship Id="rId5" Type="http://schemas.openxmlformats.org/officeDocument/2006/relationships/image" Target="../media/image3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48.png"/><Relationship Id="rId4" Type="http://schemas.openxmlformats.org/officeDocument/2006/relationships/image" Target="../media/image47.png"/></Relationships>
</file>

<file path=ppt/slides/_rels/slide21.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svg"/><Relationship Id="rId3" Type="http://schemas.openxmlformats.org/officeDocument/2006/relationships/image" Target="../media/image48.png"/><Relationship Id="rId7" Type="http://schemas.openxmlformats.org/officeDocument/2006/relationships/image" Target="../media/image52.svg"/><Relationship Id="rId12"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image" Target="../media/image51.png"/><Relationship Id="rId11" Type="http://schemas.openxmlformats.org/officeDocument/2006/relationships/image" Target="../media/image56.svg"/><Relationship Id="rId5" Type="http://schemas.openxmlformats.org/officeDocument/2006/relationships/image" Target="../media/image50.svg"/><Relationship Id="rId15" Type="http://schemas.openxmlformats.org/officeDocument/2006/relationships/image" Target="../media/image60.sv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svg"/><Relationship Id="rId14"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62.png"/></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4.svg"/><Relationship Id="rId3" Type="http://schemas.openxmlformats.org/officeDocument/2006/relationships/image" Target="../media/image64.png"/><Relationship Id="rId7" Type="http://schemas.openxmlformats.org/officeDocument/2006/relationships/image" Target="../media/image68.svg"/><Relationship Id="rId12" Type="http://schemas.openxmlformats.org/officeDocument/2006/relationships/image" Target="../media/image73.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67.png"/><Relationship Id="rId11" Type="http://schemas.openxmlformats.org/officeDocument/2006/relationships/image" Target="../media/image72.svg"/><Relationship Id="rId5" Type="http://schemas.openxmlformats.org/officeDocument/2006/relationships/image" Target="../media/image66.svg"/><Relationship Id="rId15" Type="http://schemas.openxmlformats.org/officeDocument/2006/relationships/image" Target="../media/image76.sv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svg"/><Relationship Id="rId14" Type="http://schemas.openxmlformats.org/officeDocument/2006/relationships/image" Target="../media/image75.png"/></Relationships>
</file>

<file path=ppt/slides/_rels/slide25.xml.rels><?xml version="1.0" encoding="UTF-8" standalone="yes"?>
<Relationships xmlns="http://schemas.openxmlformats.org/package/2006/relationships"><Relationship Id="rId8" Type="http://schemas.openxmlformats.org/officeDocument/2006/relationships/image" Target="../media/image82.svg"/><Relationship Id="rId13" Type="http://schemas.openxmlformats.org/officeDocument/2006/relationships/image" Target="../media/image87.png"/><Relationship Id="rId18" Type="http://schemas.openxmlformats.org/officeDocument/2006/relationships/image" Target="../media/image92.svg"/><Relationship Id="rId3" Type="http://schemas.openxmlformats.org/officeDocument/2006/relationships/image" Target="../media/image77.png"/><Relationship Id="rId7" Type="http://schemas.openxmlformats.org/officeDocument/2006/relationships/image" Target="../media/image81.png"/><Relationship Id="rId12" Type="http://schemas.openxmlformats.org/officeDocument/2006/relationships/image" Target="../media/image86.svg"/><Relationship Id="rId17" Type="http://schemas.openxmlformats.org/officeDocument/2006/relationships/image" Target="../media/image91.png"/><Relationship Id="rId2" Type="http://schemas.openxmlformats.org/officeDocument/2006/relationships/notesSlide" Target="../notesSlides/notesSlide16.xml"/><Relationship Id="rId16" Type="http://schemas.openxmlformats.org/officeDocument/2006/relationships/image" Target="../media/image90.svg"/><Relationship Id="rId1" Type="http://schemas.openxmlformats.org/officeDocument/2006/relationships/slideLayout" Target="../slideLayouts/slideLayout13.xml"/><Relationship Id="rId6" Type="http://schemas.openxmlformats.org/officeDocument/2006/relationships/image" Target="../media/image80.svg"/><Relationship Id="rId11" Type="http://schemas.openxmlformats.org/officeDocument/2006/relationships/image" Target="../media/image85.png"/><Relationship Id="rId5" Type="http://schemas.openxmlformats.org/officeDocument/2006/relationships/image" Target="../media/image79.png"/><Relationship Id="rId15" Type="http://schemas.openxmlformats.org/officeDocument/2006/relationships/image" Target="../media/image89.png"/><Relationship Id="rId10" Type="http://schemas.openxmlformats.org/officeDocument/2006/relationships/image" Target="../media/image84.svg"/><Relationship Id="rId4" Type="http://schemas.openxmlformats.org/officeDocument/2006/relationships/image" Target="../media/image78.png"/><Relationship Id="rId9" Type="http://schemas.openxmlformats.org/officeDocument/2006/relationships/image" Target="../media/image83.png"/><Relationship Id="rId14" Type="http://schemas.openxmlformats.org/officeDocument/2006/relationships/image" Target="../media/image88.svg"/></Relationships>
</file>

<file path=ppt/slides/_rels/slide26.xml.rels><?xml version="1.0" encoding="UTF-8" standalone="yes"?>
<Relationships xmlns="http://schemas.openxmlformats.org/package/2006/relationships"><Relationship Id="rId3" Type="http://schemas.openxmlformats.org/officeDocument/2006/relationships/image" Target="../media/image93.png"/><Relationship Id="rId7"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28.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100.png"/><Relationship Id="rId5" Type="http://schemas.openxmlformats.org/officeDocument/2006/relationships/image" Target="../media/image99.png"/><Relationship Id="rId10" Type="http://schemas.openxmlformats.org/officeDocument/2006/relationships/image" Target="../media/image104.png"/><Relationship Id="rId4" Type="http://schemas.openxmlformats.org/officeDocument/2006/relationships/image" Target="../media/image98.png"/><Relationship Id="rId9" Type="http://schemas.openxmlformats.org/officeDocument/2006/relationships/image" Target="../media/image103.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0.xml"/><Relationship Id="rId5" Type="http://schemas.openxmlformats.org/officeDocument/2006/relationships/image" Target="../media/image97.png"/><Relationship Id="rId4" Type="http://schemas.openxmlformats.org/officeDocument/2006/relationships/image" Target="../media/image105.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21.xml"/><Relationship Id="rId1" Type="http://schemas.openxmlformats.org/officeDocument/2006/relationships/slideLayout" Target="../slideLayouts/slideLayout8.xml"/><Relationship Id="rId5" Type="http://schemas.openxmlformats.org/officeDocument/2006/relationships/image" Target="../media/image107.png"/><Relationship Id="rId4" Type="http://schemas.openxmlformats.org/officeDocument/2006/relationships/image" Target="../media/image97.png"/></Relationships>
</file>

<file path=ppt/slides/_rels/slide31.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22.xml"/><Relationship Id="rId1" Type="http://schemas.openxmlformats.org/officeDocument/2006/relationships/slideLayout" Target="../slideLayouts/slideLayout10.xml"/><Relationship Id="rId6" Type="http://schemas.openxmlformats.org/officeDocument/2006/relationships/image" Target="../media/image98.png"/><Relationship Id="rId5" Type="http://schemas.openxmlformats.org/officeDocument/2006/relationships/image" Target="../media/image110.png"/><Relationship Id="rId4" Type="http://schemas.openxmlformats.org/officeDocument/2006/relationships/image" Target="../media/image109.png"/></Relationships>
</file>

<file path=ppt/slides/_rels/slide3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23.xml"/><Relationship Id="rId1" Type="http://schemas.openxmlformats.org/officeDocument/2006/relationships/slideLayout" Target="../slideLayouts/slideLayout10.xml"/><Relationship Id="rId5" Type="http://schemas.openxmlformats.org/officeDocument/2006/relationships/image" Target="../media/image98.png"/><Relationship Id="rId4" Type="http://schemas.openxmlformats.org/officeDocument/2006/relationships/image" Target="../media/image108.png"/></Relationships>
</file>

<file path=ppt/slides/_rels/slide3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24.xml"/><Relationship Id="rId1" Type="http://schemas.openxmlformats.org/officeDocument/2006/relationships/slideLayout" Target="../slideLayouts/slideLayout10.xml"/><Relationship Id="rId5" Type="http://schemas.openxmlformats.org/officeDocument/2006/relationships/image" Target="../media/image98.png"/><Relationship Id="rId4" Type="http://schemas.openxmlformats.org/officeDocument/2006/relationships/image" Target="../media/image113.png"/></Relationships>
</file>

<file path=ppt/slides/_rels/slide34.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25.xml"/><Relationship Id="rId1" Type="http://schemas.openxmlformats.org/officeDocument/2006/relationships/slideLayout" Target="../slideLayouts/slideLayout10.xml"/><Relationship Id="rId5" Type="http://schemas.openxmlformats.org/officeDocument/2006/relationships/image" Target="../media/image98.png"/><Relationship Id="rId4" Type="http://schemas.openxmlformats.org/officeDocument/2006/relationships/image" Target="../media/image112.png"/></Relationships>
</file>

<file path=ppt/slides/_rels/slide3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26.xml"/><Relationship Id="rId1" Type="http://schemas.openxmlformats.org/officeDocument/2006/relationships/slideLayout" Target="../slideLayouts/slideLayout10.xml"/><Relationship Id="rId5" Type="http://schemas.openxmlformats.org/officeDocument/2006/relationships/image" Target="../media/image98.png"/><Relationship Id="rId4" Type="http://schemas.openxmlformats.org/officeDocument/2006/relationships/image" Target="../media/image116.png"/></Relationships>
</file>

<file path=ppt/slides/_rels/slide3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98.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27.xml"/><Relationship Id="rId1" Type="http://schemas.openxmlformats.org/officeDocument/2006/relationships/slideLayout" Target="../slideLayouts/slideLayout10.xml"/><Relationship Id="rId6" Type="http://schemas.openxmlformats.org/officeDocument/2006/relationships/image" Target="../media/image99.png"/><Relationship Id="rId5" Type="http://schemas.openxmlformats.org/officeDocument/2006/relationships/image" Target="../media/image120.png"/><Relationship Id="rId4" Type="http://schemas.openxmlformats.org/officeDocument/2006/relationships/image" Target="../media/image119.png"/></Relationships>
</file>

<file path=ppt/slides/_rels/slide3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118.png"/><Relationship Id="rId1" Type="http://schemas.openxmlformats.org/officeDocument/2006/relationships/slideLayout" Target="../slideLayouts/slideLayout8.xml"/><Relationship Id="rId5" Type="http://schemas.openxmlformats.org/officeDocument/2006/relationships/image" Target="../media/image122.png"/><Relationship Id="rId4" Type="http://schemas.openxmlformats.org/officeDocument/2006/relationships/image" Target="../media/image121.png"/></Relationships>
</file>

<file path=ppt/slides/_rels/slide3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28.xml"/><Relationship Id="rId1" Type="http://schemas.openxmlformats.org/officeDocument/2006/relationships/slideLayout" Target="../slideLayouts/slideLayout10.xml"/><Relationship Id="rId6" Type="http://schemas.openxmlformats.org/officeDocument/2006/relationships/image" Target="../media/image99.png"/><Relationship Id="rId5" Type="http://schemas.openxmlformats.org/officeDocument/2006/relationships/image" Target="../media/image125.png"/><Relationship Id="rId4" Type="http://schemas.openxmlformats.org/officeDocument/2006/relationships/image" Target="../media/image124.png"/></Relationships>
</file>

<file path=ppt/slides/_rels/slide4.xml.rels><?xml version="1.0" encoding="UTF-8" standalone="yes"?>
<Relationships xmlns="http://schemas.openxmlformats.org/package/2006/relationships"><Relationship Id="rId3" Type="http://schemas.openxmlformats.org/officeDocument/2006/relationships/hyperlink" Target="http://en.wikipedia.org/wiki/Image:Microsoft_Windows_XP_Logo.svg" TargetMode="External"/><Relationship Id="rId2" Type="http://schemas.openxmlformats.org/officeDocument/2006/relationships/image" Target="../media/image14.png"/><Relationship Id="rId1" Type="http://schemas.openxmlformats.org/officeDocument/2006/relationships/slideLayout" Target="../slideLayouts/slideLayout8.xml"/><Relationship Id="rId5" Type="http://schemas.openxmlformats.org/officeDocument/2006/relationships/hyperlink" Target="https://cubit.sandia.gov/" TargetMode="External"/><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3.png"/><Relationship Id="rId1" Type="http://schemas.openxmlformats.org/officeDocument/2006/relationships/slideLayout" Target="../slideLayouts/slideLayout8.xml"/><Relationship Id="rId5" Type="http://schemas.openxmlformats.org/officeDocument/2006/relationships/image" Target="../media/image127.png"/><Relationship Id="rId4" Type="http://schemas.openxmlformats.org/officeDocument/2006/relationships/image" Target="../media/image99.png"/></Relationships>
</file>

<file path=ppt/slides/_rels/slide4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128.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99.png"/><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130.png"/><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131.png"/><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132.png"/><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133.pn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134.png"/><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135.pn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136.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0.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29.xml"/><Relationship Id="rId1" Type="http://schemas.openxmlformats.org/officeDocument/2006/relationships/slideLayout" Target="../slideLayouts/slideLayout10.xml"/><Relationship Id="rId5" Type="http://schemas.openxmlformats.org/officeDocument/2006/relationships/image" Target="../media/image99.png"/><Relationship Id="rId4" Type="http://schemas.openxmlformats.org/officeDocument/2006/relationships/image" Target="../media/image138.png"/></Relationships>
</file>

<file path=ppt/slides/_rels/slide5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30.xml"/><Relationship Id="rId1" Type="http://schemas.openxmlformats.org/officeDocument/2006/relationships/slideLayout" Target="../slideLayouts/slideLayout8.xml"/><Relationship Id="rId6" Type="http://schemas.openxmlformats.org/officeDocument/2006/relationships/image" Target="../media/image141.png"/><Relationship Id="rId5" Type="http://schemas.openxmlformats.org/officeDocument/2006/relationships/image" Target="../media/image100.png"/><Relationship Id="rId4" Type="http://schemas.openxmlformats.org/officeDocument/2006/relationships/image" Target="../media/image140.png"/></Relationships>
</file>

<file path=ppt/slides/_rels/slide52.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8.xml"/><Relationship Id="rId4" Type="http://schemas.openxmlformats.org/officeDocument/2006/relationships/image" Target="../media/image100.png"/></Relationships>
</file>

<file path=ppt/slides/_rels/slide5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42.png"/><Relationship Id="rId1" Type="http://schemas.openxmlformats.org/officeDocument/2006/relationships/slideLayout" Target="../slideLayouts/slideLayout8.xml"/><Relationship Id="rId4" Type="http://schemas.openxmlformats.org/officeDocument/2006/relationships/image" Target="../media/image144.png"/></Relationships>
</file>

<file path=ppt/slides/_rels/slide54.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45.png"/><Relationship Id="rId1" Type="http://schemas.openxmlformats.org/officeDocument/2006/relationships/slideLayout" Target="../slideLayouts/slideLayout8.xml"/><Relationship Id="rId4" Type="http://schemas.openxmlformats.org/officeDocument/2006/relationships/image" Target="../media/image146.png"/></Relationships>
</file>

<file path=ppt/slides/_rels/slide56.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147.png"/><Relationship Id="rId7" Type="http://schemas.openxmlformats.org/officeDocument/2006/relationships/image" Target="../media/image57.png"/><Relationship Id="rId2" Type="http://schemas.openxmlformats.org/officeDocument/2006/relationships/image" Target="../media/image103.png"/><Relationship Id="rId1" Type="http://schemas.openxmlformats.org/officeDocument/2006/relationships/slideLayout" Target="../slideLayouts/slideLayout8.xml"/><Relationship Id="rId6" Type="http://schemas.openxmlformats.org/officeDocument/2006/relationships/image" Target="../media/image150.svg"/><Relationship Id="rId5" Type="http://schemas.openxmlformats.org/officeDocument/2006/relationships/image" Target="../media/image149.png"/><Relationship Id="rId4" Type="http://schemas.openxmlformats.org/officeDocument/2006/relationships/image" Target="../media/image148.svg"/></Relationships>
</file>

<file path=ppt/slides/_rels/slide5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51.pn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52.pn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png"/><Relationship Id="rId1" Type="http://schemas.openxmlformats.org/officeDocument/2006/relationships/slideLayout" Target="../slideLayouts/slideLayout8.xml"/><Relationship Id="rId4" Type="http://schemas.openxmlformats.org/officeDocument/2006/relationships/image" Target="../media/image103.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hyperlink" Target="https://wiki.sandia.gov/display/CKB"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55.pn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62.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44.png"/><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57.png"/><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32.xml"/><Relationship Id="rId1" Type="http://schemas.openxmlformats.org/officeDocument/2006/relationships/slideLayout" Target="../slideLayouts/slideLayout10.xml"/><Relationship Id="rId4" Type="http://schemas.openxmlformats.org/officeDocument/2006/relationships/image" Target="../media/image101.png"/></Relationships>
</file>

<file path=ppt/slides/_rels/slide66.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png"/><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png"/><Relationship Id="rId1" Type="http://schemas.openxmlformats.org/officeDocument/2006/relationships/slideLayout" Target="../slideLayouts/slideLayout8.xml"/><Relationship Id="rId5" Type="http://schemas.openxmlformats.org/officeDocument/2006/relationships/image" Target="../media/image165.png"/><Relationship Id="rId4" Type="http://schemas.openxmlformats.org/officeDocument/2006/relationships/image" Target="../media/image164.png"/></Relationships>
</file>

<file path=ppt/slides/_rels/slide69.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7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slideLayout" Target="../slideLayouts/slideLayout8.xml"/><Relationship Id="rId4" Type="http://schemas.openxmlformats.org/officeDocument/2006/relationships/image" Target="../media/image41.png"/></Relationships>
</file>

<file path=ppt/slides/_rels/slide7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70.png"/><Relationship Id="rId1" Type="http://schemas.openxmlformats.org/officeDocument/2006/relationships/slideLayout" Target="../slideLayouts/slideLayout8.xml"/><Relationship Id="rId4" Type="http://schemas.openxmlformats.org/officeDocument/2006/relationships/image" Target="../media/image171.png"/></Relationships>
</file>

<file path=ppt/slides/_rels/slide73.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Layout" Target="../slideLayouts/slideLayout8.xml"/><Relationship Id="rId4" Type="http://schemas.openxmlformats.org/officeDocument/2006/relationships/image" Target="../media/image174.png"/></Relationships>
</file>

<file path=ppt/slides/_rels/slide74.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png"/><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image" Target="../media/image177.png"/><Relationship Id="rId1" Type="http://schemas.openxmlformats.org/officeDocument/2006/relationships/slideLayout" Target="../slideLayouts/slideLayout8.xml"/><Relationship Id="rId4" Type="http://schemas.openxmlformats.org/officeDocument/2006/relationships/image" Target="../media/image164.png"/></Relationships>
</file>

<file path=ppt/slides/_rels/slide7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77.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35.xml"/><Relationship Id="rId1" Type="http://schemas.openxmlformats.org/officeDocument/2006/relationships/slideLayout" Target="../slideLayouts/slideLayout8.xml"/><Relationship Id="rId6" Type="http://schemas.openxmlformats.org/officeDocument/2006/relationships/image" Target="../media/image181.png"/><Relationship Id="rId5" Type="http://schemas.openxmlformats.org/officeDocument/2006/relationships/image" Target="../media/image180.png"/><Relationship Id="rId4" Type="http://schemas.openxmlformats.org/officeDocument/2006/relationships/image" Target="../media/image179.png"/></Relationships>
</file>

<file path=ppt/slides/_rels/slide78.xml.rels><?xml version="1.0" encoding="UTF-8" standalone="yes"?>
<Relationships xmlns="http://schemas.openxmlformats.org/package/2006/relationships"><Relationship Id="rId8" Type="http://schemas.openxmlformats.org/officeDocument/2006/relationships/image" Target="../media/image186.png"/><Relationship Id="rId3" Type="http://schemas.openxmlformats.org/officeDocument/2006/relationships/image" Target="../media/image182.png"/><Relationship Id="rId7" Type="http://schemas.microsoft.com/office/2007/relationships/hdphoto" Target="../media/hdphoto1.wdp"/><Relationship Id="rId2" Type="http://schemas.openxmlformats.org/officeDocument/2006/relationships/notesSlide" Target="../notesSlides/notesSlide36.xml"/><Relationship Id="rId1" Type="http://schemas.openxmlformats.org/officeDocument/2006/relationships/slideLayout" Target="../slideLayouts/slideLayout10.xml"/><Relationship Id="rId6" Type="http://schemas.openxmlformats.org/officeDocument/2006/relationships/image" Target="../media/image185.png"/><Relationship Id="rId5" Type="http://schemas.openxmlformats.org/officeDocument/2006/relationships/image" Target="../media/image184.png"/><Relationship Id="rId10" Type="http://schemas.openxmlformats.org/officeDocument/2006/relationships/image" Target="../media/image187.png"/><Relationship Id="rId4" Type="http://schemas.openxmlformats.org/officeDocument/2006/relationships/image" Target="../media/image183.png"/><Relationship Id="rId9" Type="http://schemas.microsoft.com/office/2007/relationships/hdphoto" Target="../media/hdphoto2.wdp"/></Relationships>
</file>

<file path=ppt/slides/_rels/slide79.xml.rels><?xml version="1.0" encoding="UTF-8" standalone="yes"?>
<Relationships xmlns="http://schemas.openxmlformats.org/package/2006/relationships"><Relationship Id="rId8" Type="http://schemas.openxmlformats.org/officeDocument/2006/relationships/image" Target="../media/image194.png"/><Relationship Id="rId3" Type="http://schemas.openxmlformats.org/officeDocument/2006/relationships/image" Target="../media/image189.png"/><Relationship Id="rId7" Type="http://schemas.openxmlformats.org/officeDocument/2006/relationships/image" Target="../media/image193.png"/><Relationship Id="rId2" Type="http://schemas.openxmlformats.org/officeDocument/2006/relationships/image" Target="../media/image188.png"/><Relationship Id="rId1" Type="http://schemas.openxmlformats.org/officeDocument/2006/relationships/slideLayout" Target="../slideLayouts/slideLayout8.xml"/><Relationship Id="rId6" Type="http://schemas.openxmlformats.org/officeDocument/2006/relationships/image" Target="../media/image192.png"/><Relationship Id="rId5" Type="http://schemas.openxmlformats.org/officeDocument/2006/relationships/image" Target="../media/image191.png"/><Relationship Id="rId4" Type="http://schemas.openxmlformats.org/officeDocument/2006/relationships/image" Target="../media/image190.png"/><Relationship Id="rId9" Type="http://schemas.openxmlformats.org/officeDocument/2006/relationships/image" Target="../media/image195.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8.xml"/><Relationship Id="rId4" Type="http://schemas.openxmlformats.org/officeDocument/2006/relationships/image" Target="../media/image23.png"/></Relationships>
</file>

<file path=ppt/slides/_rels/slide80.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image" Target="../media/image197.png"/><Relationship Id="rId1" Type="http://schemas.openxmlformats.org/officeDocument/2006/relationships/slideLayout" Target="../slideLayouts/slideLayout8.xml"/><Relationship Id="rId6" Type="http://schemas.openxmlformats.org/officeDocument/2006/relationships/image" Target="../media/image201.png"/><Relationship Id="rId5" Type="http://schemas.openxmlformats.org/officeDocument/2006/relationships/image" Target="../media/image200.png"/><Relationship Id="rId4" Type="http://schemas.openxmlformats.org/officeDocument/2006/relationships/image" Target="../media/image199.png"/></Relationships>
</file>

<file path=ppt/slides/_rels/slide82.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notesSlide" Target="../notesSlides/notesSlide38.xml"/><Relationship Id="rId1" Type="http://schemas.openxmlformats.org/officeDocument/2006/relationships/slideLayout" Target="../slideLayouts/slideLayout10.xml"/><Relationship Id="rId6" Type="http://schemas.openxmlformats.org/officeDocument/2006/relationships/image" Target="../media/image206.png"/><Relationship Id="rId5" Type="http://schemas.openxmlformats.org/officeDocument/2006/relationships/image" Target="../media/image205.png"/><Relationship Id="rId4" Type="http://schemas.openxmlformats.org/officeDocument/2006/relationships/image" Target="../media/image204.png"/></Relationships>
</file>

<file path=ppt/slides/_rels/slide84.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image" Target="../media/image207.png"/><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image" Target="../media/image209.png"/><Relationship Id="rId1" Type="http://schemas.openxmlformats.org/officeDocument/2006/relationships/slideLayout" Target="../slideLayouts/slideLayout10.xml"/><Relationship Id="rId4" Type="http://schemas.openxmlformats.org/officeDocument/2006/relationships/image" Target="../media/image211.png"/></Relationships>
</file>

<file path=ppt/slides/_rels/slide86.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image" Target="../media/image212.png"/><Relationship Id="rId1" Type="http://schemas.openxmlformats.org/officeDocument/2006/relationships/slideLayout" Target="../slideLayouts/slideLayout10.xml"/><Relationship Id="rId4" Type="http://schemas.openxmlformats.org/officeDocument/2006/relationships/image" Target="../media/image214.png"/></Relationships>
</file>

<file path=ppt/slides/_rels/slide87.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89.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png"/><Relationship Id="rId7" Type="http://schemas.openxmlformats.org/officeDocument/2006/relationships/image" Target="../media/image102.png"/><Relationship Id="rId2" Type="http://schemas.openxmlformats.org/officeDocument/2006/relationships/image" Target="../media/image97.png"/><Relationship Id="rId1" Type="http://schemas.openxmlformats.org/officeDocument/2006/relationships/slideLayout" Target="../slideLayouts/slideLayout8.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 Id="rId9" Type="http://schemas.openxmlformats.org/officeDocument/2006/relationships/image" Target="../media/image104.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90.xml.rels><?xml version="1.0" encoding="UTF-8" standalone="yes"?>
<Relationships xmlns="http://schemas.openxmlformats.org/package/2006/relationships"><Relationship Id="rId8" Type="http://schemas.openxmlformats.org/officeDocument/2006/relationships/image" Target="../media/image222.png"/><Relationship Id="rId3" Type="http://schemas.openxmlformats.org/officeDocument/2006/relationships/image" Target="../media/image217.png"/><Relationship Id="rId7" Type="http://schemas.openxmlformats.org/officeDocument/2006/relationships/image" Target="../media/image221.png"/><Relationship Id="rId2" Type="http://schemas.openxmlformats.org/officeDocument/2006/relationships/image" Target="../media/image216.png"/><Relationship Id="rId1" Type="http://schemas.openxmlformats.org/officeDocument/2006/relationships/slideLayout" Target="../slideLayouts/slideLayout11.xml"/><Relationship Id="rId6" Type="http://schemas.openxmlformats.org/officeDocument/2006/relationships/image" Target="../media/image220.png"/><Relationship Id="rId5" Type="http://schemas.openxmlformats.org/officeDocument/2006/relationships/image" Target="../media/image219.png"/><Relationship Id="rId4" Type="http://schemas.openxmlformats.org/officeDocument/2006/relationships/image" Target="../media/image218.png"/><Relationship Id="rId9" Type="http://schemas.openxmlformats.org/officeDocument/2006/relationships/image" Target="../media/image223.png"/></Relationships>
</file>

<file path=ppt/slides/_rels/slide91.xml.rels><?xml version="1.0" encoding="UTF-8" standalone="yes"?>
<Relationships xmlns="http://schemas.openxmlformats.org/package/2006/relationships"><Relationship Id="rId8" Type="http://schemas.openxmlformats.org/officeDocument/2006/relationships/image" Target="../media/image230.png"/><Relationship Id="rId3" Type="http://schemas.openxmlformats.org/officeDocument/2006/relationships/image" Target="../media/image225.png"/><Relationship Id="rId7" Type="http://schemas.openxmlformats.org/officeDocument/2006/relationships/image" Target="../media/image229.png"/><Relationship Id="rId2" Type="http://schemas.openxmlformats.org/officeDocument/2006/relationships/image" Target="../media/image224.png"/><Relationship Id="rId1" Type="http://schemas.openxmlformats.org/officeDocument/2006/relationships/slideLayout" Target="../slideLayouts/slideLayout11.xml"/><Relationship Id="rId6" Type="http://schemas.openxmlformats.org/officeDocument/2006/relationships/image" Target="../media/image228.png"/><Relationship Id="rId5" Type="http://schemas.openxmlformats.org/officeDocument/2006/relationships/image" Target="../media/image227.png"/><Relationship Id="rId4" Type="http://schemas.openxmlformats.org/officeDocument/2006/relationships/image" Target="../media/image226.png"/><Relationship Id="rId9" Type="http://schemas.openxmlformats.org/officeDocument/2006/relationships/image" Target="../media/image231.png"/></Relationships>
</file>

<file path=ppt/slides/_rels/slide92.xml.rels><?xml version="1.0" encoding="UTF-8" standalone="yes"?>
<Relationships xmlns="http://schemas.openxmlformats.org/package/2006/relationships"><Relationship Id="rId8" Type="http://schemas.openxmlformats.org/officeDocument/2006/relationships/image" Target="../media/image237.png"/><Relationship Id="rId3" Type="http://schemas.openxmlformats.org/officeDocument/2006/relationships/image" Target="../media/image233.png"/><Relationship Id="rId7" Type="http://schemas.openxmlformats.org/officeDocument/2006/relationships/image" Target="../media/image236.png"/><Relationship Id="rId2" Type="http://schemas.openxmlformats.org/officeDocument/2006/relationships/image" Target="../media/image232.png"/><Relationship Id="rId1" Type="http://schemas.openxmlformats.org/officeDocument/2006/relationships/slideLayout" Target="../slideLayouts/slideLayout11.xml"/><Relationship Id="rId6" Type="http://schemas.openxmlformats.org/officeDocument/2006/relationships/image" Target="../media/image235.png"/><Relationship Id="rId5" Type="http://schemas.openxmlformats.org/officeDocument/2006/relationships/image" Target="../media/image234.png"/><Relationship Id="rId10" Type="http://schemas.openxmlformats.org/officeDocument/2006/relationships/image" Target="../media/image239.png"/><Relationship Id="rId4" Type="http://schemas.openxmlformats.org/officeDocument/2006/relationships/image" Target="../media/image226.png"/><Relationship Id="rId9" Type="http://schemas.openxmlformats.org/officeDocument/2006/relationships/image" Target="../media/image238.png"/></Relationships>
</file>

<file path=ppt/slides/_rels/slide93.xml.rels><?xml version="1.0" encoding="UTF-8" standalone="yes"?>
<Relationships xmlns="http://schemas.openxmlformats.org/package/2006/relationships"><Relationship Id="rId3" Type="http://schemas.openxmlformats.org/officeDocument/2006/relationships/image" Target="../media/image241.png"/><Relationship Id="rId7" Type="http://schemas.microsoft.com/office/2007/relationships/hdphoto" Target="../media/hdphoto3.wdp"/><Relationship Id="rId2" Type="http://schemas.openxmlformats.org/officeDocument/2006/relationships/image" Target="../media/image240.png"/><Relationship Id="rId1" Type="http://schemas.openxmlformats.org/officeDocument/2006/relationships/slideLayout" Target="../slideLayouts/slideLayout8.xml"/><Relationship Id="rId6" Type="http://schemas.openxmlformats.org/officeDocument/2006/relationships/image" Target="../media/image244.png"/><Relationship Id="rId5" Type="http://schemas.openxmlformats.org/officeDocument/2006/relationships/image" Target="../media/image243.png"/><Relationship Id="rId4" Type="http://schemas.openxmlformats.org/officeDocument/2006/relationships/image" Target="../media/image242.png"/></Relationships>
</file>

<file path=ppt/slides/_rels/slide94.xml.rels><?xml version="1.0" encoding="UTF-8" standalone="yes"?>
<Relationships xmlns="http://schemas.openxmlformats.org/package/2006/relationships"><Relationship Id="rId8" Type="http://schemas.openxmlformats.org/officeDocument/2006/relationships/image" Target="../media/image251.png"/><Relationship Id="rId13" Type="http://schemas.openxmlformats.org/officeDocument/2006/relationships/image" Target="../media/image256.png"/><Relationship Id="rId18" Type="http://schemas.openxmlformats.org/officeDocument/2006/relationships/image" Target="../media/image261.png"/><Relationship Id="rId3" Type="http://schemas.openxmlformats.org/officeDocument/2006/relationships/image" Target="../media/image246.png"/><Relationship Id="rId7" Type="http://schemas.openxmlformats.org/officeDocument/2006/relationships/image" Target="../media/image250.png"/><Relationship Id="rId12" Type="http://schemas.openxmlformats.org/officeDocument/2006/relationships/image" Target="../media/image255.png"/><Relationship Id="rId17" Type="http://schemas.openxmlformats.org/officeDocument/2006/relationships/image" Target="../media/image260.png"/><Relationship Id="rId2" Type="http://schemas.openxmlformats.org/officeDocument/2006/relationships/image" Target="../media/image245.png"/><Relationship Id="rId16" Type="http://schemas.openxmlformats.org/officeDocument/2006/relationships/image" Target="../media/image259.png"/><Relationship Id="rId1" Type="http://schemas.openxmlformats.org/officeDocument/2006/relationships/slideLayout" Target="../slideLayouts/slideLayout10.xml"/><Relationship Id="rId6" Type="http://schemas.openxmlformats.org/officeDocument/2006/relationships/image" Target="../media/image249.png"/><Relationship Id="rId11" Type="http://schemas.openxmlformats.org/officeDocument/2006/relationships/image" Target="../media/image254.png"/><Relationship Id="rId5" Type="http://schemas.openxmlformats.org/officeDocument/2006/relationships/image" Target="../media/image248.png"/><Relationship Id="rId15" Type="http://schemas.openxmlformats.org/officeDocument/2006/relationships/image" Target="../media/image258.png"/><Relationship Id="rId10" Type="http://schemas.openxmlformats.org/officeDocument/2006/relationships/image" Target="../media/image253.png"/><Relationship Id="rId19" Type="http://schemas.openxmlformats.org/officeDocument/2006/relationships/image" Target="../media/image262.png"/><Relationship Id="rId4" Type="http://schemas.openxmlformats.org/officeDocument/2006/relationships/image" Target="../media/image247.png"/><Relationship Id="rId9" Type="http://schemas.openxmlformats.org/officeDocument/2006/relationships/image" Target="../media/image252.png"/><Relationship Id="rId14" Type="http://schemas.openxmlformats.org/officeDocument/2006/relationships/image" Target="../media/image257.png"/></Relationships>
</file>

<file path=ppt/slides/_rels/slide95.xml.rels><?xml version="1.0" encoding="UTF-8" standalone="yes"?>
<Relationships xmlns="http://schemas.openxmlformats.org/package/2006/relationships"><Relationship Id="rId3" Type="http://schemas.openxmlformats.org/officeDocument/2006/relationships/image" Target="../media/image264.png"/><Relationship Id="rId2" Type="http://schemas.openxmlformats.org/officeDocument/2006/relationships/image" Target="../media/image263.png"/><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2" Type="http://schemas.openxmlformats.org/officeDocument/2006/relationships/image" Target="../media/image265.png"/><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3" Type="http://schemas.openxmlformats.org/officeDocument/2006/relationships/image" Target="../media/image267.png"/><Relationship Id="rId7" Type="http://schemas.openxmlformats.org/officeDocument/2006/relationships/image" Target="../media/image271.png"/><Relationship Id="rId2" Type="http://schemas.openxmlformats.org/officeDocument/2006/relationships/image" Target="../media/image266.png"/><Relationship Id="rId1" Type="http://schemas.openxmlformats.org/officeDocument/2006/relationships/slideLayout" Target="../slideLayouts/slideLayout8.xml"/><Relationship Id="rId6" Type="http://schemas.openxmlformats.org/officeDocument/2006/relationships/image" Target="../media/image270.png"/><Relationship Id="rId5" Type="http://schemas.openxmlformats.org/officeDocument/2006/relationships/image" Target="../media/image269.png"/><Relationship Id="rId4" Type="http://schemas.openxmlformats.org/officeDocument/2006/relationships/image" Target="../media/image268.png"/></Relationships>
</file>

<file path=ppt/slides/_rels/slide98.xml.rels><?xml version="1.0" encoding="UTF-8" standalone="yes"?>
<Relationships xmlns="http://schemas.openxmlformats.org/package/2006/relationships"><Relationship Id="rId3" Type="http://schemas.openxmlformats.org/officeDocument/2006/relationships/image" Target="../media/image273.png"/><Relationship Id="rId2" Type="http://schemas.openxmlformats.org/officeDocument/2006/relationships/image" Target="../media/image272.png"/><Relationship Id="rId1" Type="http://schemas.openxmlformats.org/officeDocument/2006/relationships/slideLayout" Target="../slideLayouts/slideLayout8.xml"/><Relationship Id="rId4" Type="http://schemas.openxmlformats.org/officeDocument/2006/relationships/image" Target="../media/image274.png"/></Relationships>
</file>

<file path=ppt/slides/_rels/slide99.xml.rels><?xml version="1.0" encoding="UTF-8" standalone="yes"?>
<Relationships xmlns="http://schemas.openxmlformats.org/package/2006/relationships"><Relationship Id="rId8" Type="http://schemas.openxmlformats.org/officeDocument/2006/relationships/image" Target="../media/image281.png"/><Relationship Id="rId3" Type="http://schemas.openxmlformats.org/officeDocument/2006/relationships/image" Target="../media/image276.png"/><Relationship Id="rId7" Type="http://schemas.openxmlformats.org/officeDocument/2006/relationships/image" Target="../media/image280.png"/><Relationship Id="rId2" Type="http://schemas.openxmlformats.org/officeDocument/2006/relationships/image" Target="../media/image275.png"/><Relationship Id="rId1" Type="http://schemas.openxmlformats.org/officeDocument/2006/relationships/slideLayout" Target="../slideLayouts/slideLayout8.xml"/><Relationship Id="rId6" Type="http://schemas.openxmlformats.org/officeDocument/2006/relationships/image" Target="../media/image279.png"/><Relationship Id="rId5" Type="http://schemas.openxmlformats.org/officeDocument/2006/relationships/image" Target="../media/image278.png"/><Relationship Id="rId4" Type="http://schemas.openxmlformats.org/officeDocument/2006/relationships/image" Target="../media/image277.png"/><Relationship Id="rId9"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13E54DF6-4A33-0F44-BFF9-3FDCAA65F7F8}"/>
              </a:ext>
            </a:extLst>
          </p:cNvPr>
          <p:cNvSpPr txBox="1"/>
          <p:nvPr/>
        </p:nvSpPr>
        <p:spPr>
          <a:xfrm>
            <a:off x="3438144" y="3596640"/>
            <a:ext cx="0" cy="0"/>
          </a:xfrm>
          <a:prstGeom prst="rect">
            <a:avLst/>
          </a:prstGeom>
        </p:spPr>
        <p:txBody>
          <a:bodyPr vert="horz" wrap="none" lIns="91440" tIns="45720" rIns="91440" bIns="45720" rtlCol="0">
            <a:noAutofit/>
          </a:bodyPr>
          <a:lstStyle/>
          <a:p>
            <a:pPr algn="l"/>
            <a:endParaRPr lang="en-US" dirty="0">
              <a:latin typeface="Open Sans" panose="020B0606030504020204" pitchFamily="34" charset="0"/>
            </a:endParaRPr>
          </a:p>
        </p:txBody>
      </p:sp>
      <p:sp>
        <p:nvSpPr>
          <p:cNvPr id="18" name="Title 6">
            <a:extLst>
              <a:ext uri="{FF2B5EF4-FFF2-40B4-BE49-F238E27FC236}">
                <a16:creationId xmlns:a16="http://schemas.microsoft.com/office/drawing/2014/main" id="{B83D0BE2-63F9-6247-869B-301055B2554D}"/>
              </a:ext>
            </a:extLst>
          </p:cNvPr>
          <p:cNvSpPr>
            <a:spLocks noGrp="1"/>
          </p:cNvSpPr>
          <p:nvPr>
            <p:ph type="ctrTitle"/>
          </p:nvPr>
        </p:nvSpPr>
        <p:spPr>
          <a:xfrm>
            <a:off x="1028732" y="2404928"/>
            <a:ext cx="6165850" cy="1166421"/>
          </a:xfrm>
          <a:effectLst>
            <a:outerShdw blurRad="50800" dist="38100" dir="2700000" algn="tl" rotWithShape="0">
              <a:prstClr val="black">
                <a:alpha val="40000"/>
              </a:prstClr>
            </a:outerShdw>
          </a:effectLst>
        </p:spPr>
        <p:txBody>
          <a:bodyPr>
            <a:normAutofit/>
          </a:bodyPr>
          <a:lstStyle/>
          <a:p>
            <a:r>
              <a:rPr lang="en-US" b="1" dirty="0">
                <a:solidFill>
                  <a:srgbClr val="C00000"/>
                </a:solidFill>
                <a:latin typeface="Arial" charset="0"/>
                <a:ea typeface="ＭＳ Ｐゴシック" charset="0"/>
              </a:rPr>
              <a:t>Introduction to CUBIT</a:t>
            </a:r>
            <a:r>
              <a:rPr lang="en-US" b="1" baseline="30000" dirty="0">
                <a:solidFill>
                  <a:srgbClr val="C00000"/>
                </a:solidFill>
                <a:latin typeface="Arial" charset="0"/>
                <a:ea typeface="ＭＳ Ｐゴシック" charset="0"/>
              </a:rPr>
              <a:t>®</a:t>
            </a:r>
            <a:endParaRPr lang="en-US" baseline="30000" dirty="0">
              <a:solidFill>
                <a:srgbClr val="C00000"/>
              </a:solidFill>
            </a:endParaRPr>
          </a:p>
        </p:txBody>
      </p:sp>
      <p:sp>
        <p:nvSpPr>
          <p:cNvPr id="19" name="Subtitle 7">
            <a:extLst>
              <a:ext uri="{FF2B5EF4-FFF2-40B4-BE49-F238E27FC236}">
                <a16:creationId xmlns:a16="http://schemas.microsoft.com/office/drawing/2014/main" id="{536F05B4-6F43-4646-B327-064FCC00E73C}"/>
              </a:ext>
            </a:extLst>
          </p:cNvPr>
          <p:cNvSpPr>
            <a:spLocks noGrp="1"/>
          </p:cNvSpPr>
          <p:nvPr>
            <p:ph type="subTitle" idx="1"/>
          </p:nvPr>
        </p:nvSpPr>
        <p:spPr>
          <a:xfrm>
            <a:off x="1028732" y="4256500"/>
            <a:ext cx="5243147" cy="667120"/>
          </a:xfrm>
        </p:spPr>
        <p:txBody>
          <a:bodyPr/>
          <a:lstStyle/>
          <a:p>
            <a:r>
              <a:rPr lang="en-US" dirty="0"/>
              <a:t>Corey Ernst</a:t>
            </a:r>
          </a:p>
        </p:txBody>
      </p:sp>
      <p:sp>
        <p:nvSpPr>
          <p:cNvPr id="21" name="Subtitle 7">
            <a:extLst>
              <a:ext uri="{FF2B5EF4-FFF2-40B4-BE49-F238E27FC236}">
                <a16:creationId xmlns:a16="http://schemas.microsoft.com/office/drawing/2014/main" id="{05E2D381-58C5-8D43-8A7F-CC6E39AF5CC9}"/>
              </a:ext>
            </a:extLst>
          </p:cNvPr>
          <p:cNvSpPr txBox="1">
            <a:spLocks/>
          </p:cNvSpPr>
          <p:nvPr/>
        </p:nvSpPr>
        <p:spPr>
          <a:xfrm>
            <a:off x="1049777" y="1801063"/>
            <a:ext cx="5243147" cy="667120"/>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600" b="0" i="0" kern="1200" spc="0">
                <a:solidFill>
                  <a:schemeClr val="tx2">
                    <a:lumMod val="40000"/>
                    <a:lumOff val="60000"/>
                  </a:schemeClr>
                </a:solidFill>
                <a:latin typeface="+mj-lt"/>
                <a:ea typeface="Open Sans" panose="020B0606030504020204" pitchFamily="34" charset="0"/>
                <a:cs typeface="Open Sans" panose="020B0606030504020204" pitchFamily="34" charset="0"/>
              </a:defRPr>
            </a:lvl1pPr>
            <a:lvl2pPr marL="4572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9144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13716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18288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200" dirty="0"/>
              <a:t>Cubit</a:t>
            </a:r>
            <a:r>
              <a:rPr lang="en-US" altLang="en-US" sz="7200" b="1" baseline="30000" dirty="0">
                <a:solidFill>
                  <a:schemeClr val="tx1"/>
                </a:solidFill>
                <a:latin typeface="Arial" panose="020B0604020202020204" pitchFamily="34" charset="0"/>
                <a:cs typeface="Arial" panose="020B0604020202020204" pitchFamily="34" charset="0"/>
              </a:rPr>
              <a:t> </a:t>
            </a:r>
            <a:r>
              <a:rPr lang="en-US" altLang="en-US" sz="7200" b="1" baseline="30000" dirty="0">
                <a:latin typeface="Arial" panose="020B0604020202020204" pitchFamily="34" charset="0"/>
                <a:cs typeface="Arial" panose="020B0604020202020204" pitchFamily="34" charset="0"/>
              </a:rPr>
              <a:t>®</a:t>
            </a:r>
            <a:r>
              <a:rPr lang="en-US" sz="7200" dirty="0"/>
              <a:t> 100</a:t>
            </a:r>
          </a:p>
        </p:txBody>
      </p:sp>
      <p:grpSp>
        <p:nvGrpSpPr>
          <p:cNvPr id="22" name="Group 21">
            <a:extLst>
              <a:ext uri="{FF2B5EF4-FFF2-40B4-BE49-F238E27FC236}">
                <a16:creationId xmlns:a16="http://schemas.microsoft.com/office/drawing/2014/main" id="{030F0666-7082-B345-856F-E36221C5AB7F}"/>
              </a:ext>
            </a:extLst>
          </p:cNvPr>
          <p:cNvGrpSpPr/>
          <p:nvPr/>
        </p:nvGrpSpPr>
        <p:grpSpPr>
          <a:xfrm>
            <a:off x="6292924" y="955497"/>
            <a:ext cx="5520487" cy="3686141"/>
            <a:chOff x="4474962" y="256854"/>
            <a:chExt cx="7446325" cy="4972062"/>
          </a:xfrm>
        </p:grpSpPr>
        <p:pic>
          <p:nvPicPr>
            <p:cNvPr id="23" name="Picture 9" descr="360_antenna_support">
              <a:extLst>
                <a:ext uri="{FF2B5EF4-FFF2-40B4-BE49-F238E27FC236}">
                  <a16:creationId xmlns:a16="http://schemas.microsoft.com/office/drawing/2014/main" id="{55D5AB59-A4FC-1F42-86C1-A10990450869}"/>
                </a:ext>
              </a:extLst>
            </p:cNvPr>
            <p:cNvPicPr>
              <a:picLocks noChangeAspect="1" noChangeArrowheads="1"/>
            </p:cNvPicPr>
            <p:nvPr/>
          </p:nvPicPr>
          <p:blipFill>
            <a:blip r:embed="rId3">
              <a:clrChange>
                <a:clrFrom>
                  <a:srgbClr val="FCFEFC"/>
                </a:clrFrom>
                <a:clrTo>
                  <a:srgbClr val="FCFEFC">
                    <a:alpha val="0"/>
                  </a:srgbClr>
                </a:clrTo>
              </a:clrChange>
              <a:lum contrast="60000"/>
              <a:extLst>
                <a:ext uri="{28A0092B-C50C-407E-A947-70E740481C1C}">
                  <a14:useLocalDpi xmlns:a14="http://schemas.microsoft.com/office/drawing/2010/main" val="0"/>
                </a:ext>
              </a:extLst>
            </a:blip>
            <a:srcRect/>
            <a:stretch>
              <a:fillRect/>
            </a:stretch>
          </p:blipFill>
          <p:spPr bwMode="auto">
            <a:xfrm>
              <a:off x="5855945" y="256854"/>
              <a:ext cx="5900565" cy="497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WordArt 10" descr="Paper bag">
              <a:extLst>
                <a:ext uri="{FF2B5EF4-FFF2-40B4-BE49-F238E27FC236}">
                  <a16:creationId xmlns:a16="http://schemas.microsoft.com/office/drawing/2014/main" id="{AEC8C192-4E69-304C-A64B-B619D9A1D56D}"/>
                </a:ext>
              </a:extLst>
            </p:cNvPr>
            <p:cNvSpPr>
              <a:spLocks noChangeArrowheads="1" noChangeShapeType="1" noTextEdit="1"/>
            </p:cNvSpPr>
            <p:nvPr/>
          </p:nvSpPr>
          <p:spPr bwMode="auto">
            <a:xfrm>
              <a:off x="4474962" y="1462598"/>
              <a:ext cx="6779372" cy="2610268"/>
            </a:xfrm>
            <a:prstGeom prst="rect">
              <a:avLst/>
            </a:prstGeom>
          </p:spPr>
          <p:txBody>
            <a:bodyPr wrap="none" fromWordArt="1">
              <a:prstTxWarp prst="textCascadeUp">
                <a:avLst>
                  <a:gd name="adj" fmla="val 52528"/>
                </a:avLst>
              </a:prstTxWarp>
              <a:scene3d>
                <a:camera prst="legacyPerspectiveTopLeft">
                  <a:rot lat="0" lon="20519958" rev="0"/>
                </a:camera>
                <a:lightRig rig="legacyHarsh3" dir="r"/>
              </a:scene3d>
              <a:sp3d extrusionH="430200" prstMaterial="legacyMatte">
                <a:extrusionClr>
                  <a:srgbClr val="006600"/>
                </a:extrusionClr>
                <a:contourClr>
                  <a:srgbClr val="FFFFFF"/>
                </a:contourClr>
              </a:sp3d>
            </a:bodyPr>
            <a:lstStyle/>
            <a:p>
              <a:pPr algn="ctr"/>
              <a:r>
                <a:rPr lang="en-US" sz="3600" kern="10" dirty="0">
                  <a:ln w="9525">
                    <a:round/>
                    <a:headEnd/>
                    <a:tailEnd/>
                  </a:ln>
                  <a:blipFill dpi="0" rotWithShape="0">
                    <a:blip r:embed="rId4"/>
                    <a:srcRect/>
                    <a:tile tx="0" ty="0" sx="100000" sy="100000" flip="none" algn="tl"/>
                  </a:blipFill>
                  <a:latin typeface="Arial Black" panose="020B0604020202020204" pitchFamily="34" charset="0"/>
                  <a:cs typeface="Arial Black" panose="020B0604020202020204" pitchFamily="34" charset="0"/>
                </a:rPr>
                <a:t>CUBIT</a:t>
              </a:r>
            </a:p>
          </p:txBody>
        </p:sp>
        <p:sp>
          <p:nvSpPr>
            <p:cNvPr id="25" name="Text Box 11">
              <a:extLst>
                <a:ext uri="{FF2B5EF4-FFF2-40B4-BE49-F238E27FC236}">
                  <a16:creationId xmlns:a16="http://schemas.microsoft.com/office/drawing/2014/main" id="{065464E1-8A96-B844-BA13-692D945A8DD7}"/>
                </a:ext>
              </a:extLst>
            </p:cNvPr>
            <p:cNvSpPr txBox="1">
              <a:spLocks noChangeArrowheads="1"/>
            </p:cNvSpPr>
            <p:nvPr/>
          </p:nvSpPr>
          <p:spPr bwMode="auto">
            <a:xfrm>
              <a:off x="6739984" y="3246368"/>
              <a:ext cx="5181303" cy="1156050"/>
            </a:xfrm>
            <a:prstGeom prst="rect">
              <a:avLst/>
            </a:prstGeom>
            <a:noFill/>
            <a:ln>
              <a:noFill/>
            </a:ln>
            <a:effectLst>
              <a:outerShdw blurRad="63500" dist="17961" dir="2700000" algn="ctr" rotWithShape="0">
                <a:schemeClr val="tx1">
                  <a:alpha val="74998"/>
                </a:schemeClr>
              </a:outerShdw>
            </a:effectLst>
          </p:spPr>
          <p:txBody>
            <a:bodyPr wrap="none">
              <a:spAutoFit/>
            </a:bodyPr>
            <a:lstStyle>
              <a:lvl1pPr>
                <a:defRPr sz="1000">
                  <a:solidFill>
                    <a:schemeClr val="tx1"/>
                  </a:solidFill>
                  <a:latin typeface="Arial" charset="0"/>
                  <a:ea typeface="ＭＳ Ｐゴシック" charset="0"/>
                </a:defRPr>
              </a:lvl1pPr>
              <a:lvl2pPr marL="742950" indent="-285750">
                <a:defRPr sz="1000">
                  <a:solidFill>
                    <a:schemeClr val="tx1"/>
                  </a:solidFill>
                  <a:latin typeface="Arial" charset="0"/>
                  <a:ea typeface="ＭＳ Ｐゴシック" charset="0"/>
                </a:defRPr>
              </a:lvl2pPr>
              <a:lvl3pPr marL="1143000" indent="-228600">
                <a:defRPr sz="1000">
                  <a:solidFill>
                    <a:schemeClr val="tx1"/>
                  </a:solidFill>
                  <a:latin typeface="Arial" charset="0"/>
                  <a:ea typeface="ＭＳ Ｐゴシック" charset="0"/>
                </a:defRPr>
              </a:lvl3pPr>
              <a:lvl4pPr marL="1600200" indent="-228600">
                <a:defRPr sz="1000">
                  <a:solidFill>
                    <a:schemeClr val="tx1"/>
                  </a:solidFill>
                  <a:latin typeface="Arial" charset="0"/>
                  <a:ea typeface="ＭＳ Ｐゴシック" charset="0"/>
                </a:defRPr>
              </a:lvl4pPr>
              <a:lvl5pPr marL="2057400" indent="-228600">
                <a:defRPr sz="10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0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0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0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000">
                  <a:solidFill>
                    <a:schemeClr val="tx1"/>
                  </a:solidFill>
                  <a:latin typeface="Arial" charset="0"/>
                  <a:ea typeface="ＭＳ Ｐゴシック" charset="0"/>
                </a:defRPr>
              </a:lvl9pPr>
            </a:lstStyle>
            <a:p>
              <a:pPr algn="r">
                <a:defRPr/>
              </a:pPr>
              <a:r>
                <a:rPr lang="en-US" sz="2000" b="1">
                  <a:solidFill>
                    <a:srgbClr val="CD0000"/>
                  </a:solidFill>
                  <a:cs typeface="ＭＳ Ｐゴシック" charset="0"/>
                </a:rPr>
                <a:t>Geometry and </a:t>
              </a:r>
            </a:p>
            <a:p>
              <a:pPr algn="r">
                <a:defRPr/>
              </a:pPr>
              <a:r>
                <a:rPr lang="en-US" sz="2000" b="1">
                  <a:solidFill>
                    <a:srgbClr val="CD0000"/>
                  </a:solidFill>
                  <a:cs typeface="ＭＳ Ｐゴシック" charset="0"/>
                </a:rPr>
                <a:t>Mesh Generation Toolkit</a:t>
              </a:r>
            </a:p>
          </p:txBody>
        </p:sp>
      </p:grpSp>
      <p:sp>
        <p:nvSpPr>
          <p:cNvPr id="14" name="Text Placeholder 8">
            <a:extLst>
              <a:ext uri="{FF2B5EF4-FFF2-40B4-BE49-F238E27FC236}">
                <a16:creationId xmlns:a16="http://schemas.microsoft.com/office/drawing/2014/main" id="{B74E0915-B5A7-5144-8663-49A37004ECCA}"/>
              </a:ext>
            </a:extLst>
          </p:cNvPr>
          <p:cNvSpPr>
            <a:spLocks noGrp="1"/>
          </p:cNvSpPr>
          <p:nvPr>
            <p:ph type="body" sz="quarter" idx="10"/>
          </p:nvPr>
        </p:nvSpPr>
        <p:spPr>
          <a:xfrm>
            <a:off x="1028733" y="3778308"/>
            <a:ext cx="6165850" cy="378587"/>
          </a:xfrm>
        </p:spPr>
        <p:txBody>
          <a:bodyPr/>
          <a:lstStyle/>
          <a:p>
            <a:r>
              <a:rPr lang="en-US" dirty="0"/>
              <a:t>Sandia’s Geometry and Meshing Toolkit</a:t>
            </a:r>
          </a:p>
        </p:txBody>
      </p:sp>
      <p:sp>
        <p:nvSpPr>
          <p:cNvPr id="3" name="Text Placeholder 2">
            <a:extLst>
              <a:ext uri="{FF2B5EF4-FFF2-40B4-BE49-F238E27FC236}">
                <a16:creationId xmlns:a16="http://schemas.microsoft.com/office/drawing/2014/main" id="{2EB37E95-1BAD-C139-B1FD-916CA68B7886}"/>
              </a:ext>
            </a:extLst>
          </p:cNvPr>
          <p:cNvSpPr>
            <a:spLocks noGrp="1"/>
          </p:cNvSpPr>
          <p:nvPr>
            <p:ph type="body" sz="quarter" idx="15"/>
          </p:nvPr>
        </p:nvSpPr>
        <p:spPr/>
        <p:txBody>
          <a:bodyPr/>
          <a:lstStyle/>
          <a:p>
            <a:r>
              <a:rPr lang="en-US" dirty="0"/>
              <a:t>SAND2022-15021 PE</a:t>
            </a:r>
          </a:p>
        </p:txBody>
      </p:sp>
    </p:spTree>
    <p:extLst>
      <p:ext uri="{BB962C8B-B14F-4D97-AF65-F5344CB8AC3E}">
        <p14:creationId xmlns:p14="http://schemas.microsoft.com/office/powerpoint/2010/main" val="2181726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4">
            <a:extLst>
              <a:ext uri="{FF2B5EF4-FFF2-40B4-BE49-F238E27FC236}">
                <a16:creationId xmlns:a16="http://schemas.microsoft.com/office/drawing/2014/main" id="{DB14D149-B17D-2646-BD64-A1FE49AAEB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4638" y="1292225"/>
            <a:ext cx="17891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8" name="Picture 4">
            <a:extLst>
              <a:ext uri="{FF2B5EF4-FFF2-40B4-BE49-F238E27FC236}">
                <a16:creationId xmlns:a16="http://schemas.microsoft.com/office/drawing/2014/main" id="{9B137595-1B84-B14E-9115-DA6273854E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9138" y="2886075"/>
            <a:ext cx="2036762" cy="381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2">
            <a:extLst>
              <a:ext uri="{FF2B5EF4-FFF2-40B4-BE49-F238E27FC236}">
                <a16:creationId xmlns:a16="http://schemas.microsoft.com/office/drawing/2014/main" id="{BBADB04A-A531-9748-8616-73748FA5335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10250" y="2098676"/>
            <a:ext cx="4338638" cy="30591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Rectangle 4">
            <a:extLst>
              <a:ext uri="{FF2B5EF4-FFF2-40B4-BE49-F238E27FC236}">
                <a16:creationId xmlns:a16="http://schemas.microsoft.com/office/drawing/2014/main" id="{131A058B-6568-0641-BC2A-982853C7C36E}"/>
              </a:ext>
            </a:extLst>
          </p:cNvPr>
          <p:cNvSpPr>
            <a:spLocks noGrp="1" noChangeArrowheads="1"/>
          </p:cNvSpPr>
          <p:nvPr>
            <p:ph type="title"/>
          </p:nvPr>
        </p:nvSpPr>
        <p:spPr>
          <a:noFill/>
        </p:spPr>
        <p:txBody>
          <a:bodyPr/>
          <a:lstStyle/>
          <a:p>
            <a:r>
              <a:rPr lang="en-US" altLang="en-US" dirty="0"/>
              <a:t>Exercise 2.1</a:t>
            </a:r>
            <a:br>
              <a:rPr lang="en-US" altLang="en-US" dirty="0"/>
            </a:br>
            <a:r>
              <a:rPr lang="en-US" altLang="en-US" dirty="0"/>
              <a:t>Set the Mesh Size</a:t>
            </a:r>
          </a:p>
        </p:txBody>
      </p:sp>
      <p:sp>
        <p:nvSpPr>
          <p:cNvPr id="19461" name="Oval 9">
            <a:extLst>
              <a:ext uri="{FF2B5EF4-FFF2-40B4-BE49-F238E27FC236}">
                <a16:creationId xmlns:a16="http://schemas.microsoft.com/office/drawing/2014/main" id="{EDB1A198-88A0-964C-9207-C4227D4C2A04}"/>
              </a:ext>
            </a:extLst>
          </p:cNvPr>
          <p:cNvSpPr>
            <a:spLocks noChangeArrowheads="1"/>
          </p:cNvSpPr>
          <p:nvPr/>
        </p:nvSpPr>
        <p:spPr bwMode="auto">
          <a:xfrm>
            <a:off x="7108825" y="1711325"/>
            <a:ext cx="381000" cy="304800"/>
          </a:xfrm>
          <a:prstGeom prst="ellipse">
            <a:avLst/>
          </a:prstGeom>
          <a:solidFill>
            <a:schemeClr val="bg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1</a:t>
            </a:r>
          </a:p>
        </p:txBody>
      </p:sp>
      <p:sp>
        <p:nvSpPr>
          <p:cNvPr id="19462" name="Oval 10">
            <a:extLst>
              <a:ext uri="{FF2B5EF4-FFF2-40B4-BE49-F238E27FC236}">
                <a16:creationId xmlns:a16="http://schemas.microsoft.com/office/drawing/2014/main" id="{2E54F43A-FA03-8D4A-B1EA-23CF853EDEC4}"/>
              </a:ext>
            </a:extLst>
          </p:cNvPr>
          <p:cNvSpPr>
            <a:spLocks noChangeArrowheads="1"/>
          </p:cNvSpPr>
          <p:nvPr/>
        </p:nvSpPr>
        <p:spPr bwMode="auto">
          <a:xfrm>
            <a:off x="8447088" y="3505200"/>
            <a:ext cx="381000" cy="304800"/>
          </a:xfrm>
          <a:prstGeom prst="ellipse">
            <a:avLst/>
          </a:prstGeom>
          <a:solidFill>
            <a:schemeClr val="bg1"/>
          </a:solidFill>
          <a:ln w="2857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dirty="0">
                <a:latin typeface="Arial" panose="020B0604020202020204" pitchFamily="34" charset="0"/>
              </a:rPr>
              <a:t>2</a:t>
            </a:r>
          </a:p>
        </p:txBody>
      </p:sp>
      <p:sp>
        <p:nvSpPr>
          <p:cNvPr id="19463" name="AutoShape 12">
            <a:extLst>
              <a:ext uri="{FF2B5EF4-FFF2-40B4-BE49-F238E27FC236}">
                <a16:creationId xmlns:a16="http://schemas.microsoft.com/office/drawing/2014/main" id="{4729BD3F-CB00-4D4E-B395-F966ADEFBEA9}"/>
              </a:ext>
            </a:extLst>
          </p:cNvPr>
          <p:cNvSpPr>
            <a:spLocks noChangeArrowheads="1"/>
          </p:cNvSpPr>
          <p:nvPr/>
        </p:nvSpPr>
        <p:spPr bwMode="auto">
          <a:xfrm rot="19347810">
            <a:off x="8066088" y="3427413"/>
            <a:ext cx="304800" cy="533400"/>
          </a:xfrm>
          <a:prstGeom prst="upArrow">
            <a:avLst>
              <a:gd name="adj1" fmla="val 25148"/>
              <a:gd name="adj2" fmla="val 98178"/>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endParaRPr lang="en-US" altLang="en-US" sz="2400">
              <a:latin typeface="Arial" panose="020B0604020202020204" pitchFamily="34" charset="0"/>
            </a:endParaRPr>
          </a:p>
        </p:txBody>
      </p:sp>
      <p:sp>
        <p:nvSpPr>
          <p:cNvPr id="19464" name="Oval 14">
            <a:extLst>
              <a:ext uri="{FF2B5EF4-FFF2-40B4-BE49-F238E27FC236}">
                <a16:creationId xmlns:a16="http://schemas.microsoft.com/office/drawing/2014/main" id="{8B228B18-7A44-CC46-B427-3552A9CF448A}"/>
              </a:ext>
            </a:extLst>
          </p:cNvPr>
          <p:cNvSpPr>
            <a:spLocks noChangeArrowheads="1"/>
          </p:cNvSpPr>
          <p:nvPr/>
        </p:nvSpPr>
        <p:spPr bwMode="auto">
          <a:xfrm>
            <a:off x="1893888" y="1774825"/>
            <a:ext cx="381000" cy="304800"/>
          </a:xfrm>
          <a:prstGeom prst="ellipse">
            <a:avLst/>
          </a:prstGeom>
          <a:solidFill>
            <a:schemeClr val="bg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1</a:t>
            </a:r>
          </a:p>
        </p:txBody>
      </p:sp>
      <p:sp>
        <p:nvSpPr>
          <p:cNvPr id="19465" name="Oval 15">
            <a:extLst>
              <a:ext uri="{FF2B5EF4-FFF2-40B4-BE49-F238E27FC236}">
                <a16:creationId xmlns:a16="http://schemas.microsoft.com/office/drawing/2014/main" id="{DA4F6B3D-E44C-5247-9861-C7AC824D29AA}"/>
              </a:ext>
            </a:extLst>
          </p:cNvPr>
          <p:cNvSpPr>
            <a:spLocks noChangeArrowheads="1"/>
          </p:cNvSpPr>
          <p:nvPr/>
        </p:nvSpPr>
        <p:spPr bwMode="auto">
          <a:xfrm>
            <a:off x="1893888" y="2411413"/>
            <a:ext cx="381000" cy="304800"/>
          </a:xfrm>
          <a:prstGeom prst="ellipse">
            <a:avLst/>
          </a:prstGeom>
          <a:solidFill>
            <a:schemeClr val="bg1"/>
          </a:solidFill>
          <a:ln w="2857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2</a:t>
            </a:r>
          </a:p>
        </p:txBody>
      </p:sp>
      <p:sp>
        <p:nvSpPr>
          <p:cNvPr id="19466" name="Oval 16">
            <a:extLst>
              <a:ext uri="{FF2B5EF4-FFF2-40B4-BE49-F238E27FC236}">
                <a16:creationId xmlns:a16="http://schemas.microsoft.com/office/drawing/2014/main" id="{FFF9C67A-714B-524C-8E7A-EDC49D3FA761}"/>
              </a:ext>
            </a:extLst>
          </p:cNvPr>
          <p:cNvSpPr>
            <a:spLocks noChangeArrowheads="1"/>
          </p:cNvSpPr>
          <p:nvPr/>
        </p:nvSpPr>
        <p:spPr bwMode="auto">
          <a:xfrm>
            <a:off x="5819775" y="5692775"/>
            <a:ext cx="381000" cy="304800"/>
          </a:xfrm>
          <a:prstGeom prst="ellipse">
            <a:avLst/>
          </a:prstGeom>
          <a:solidFill>
            <a:schemeClr val="bg1"/>
          </a:solidFill>
          <a:ln w="28575">
            <a:solidFill>
              <a:srgbClr val="3399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3</a:t>
            </a:r>
          </a:p>
        </p:txBody>
      </p:sp>
      <p:sp>
        <p:nvSpPr>
          <p:cNvPr id="19467" name="Text Box 17">
            <a:extLst>
              <a:ext uri="{FF2B5EF4-FFF2-40B4-BE49-F238E27FC236}">
                <a16:creationId xmlns:a16="http://schemas.microsoft.com/office/drawing/2014/main" id="{1ACE5FE2-5EAE-8647-85B1-681852194384}"/>
              </a:ext>
            </a:extLst>
          </p:cNvPr>
          <p:cNvSpPr txBox="1">
            <a:spLocks noChangeArrowheads="1"/>
          </p:cNvSpPr>
          <p:nvPr/>
        </p:nvSpPr>
        <p:spPr bwMode="auto">
          <a:xfrm>
            <a:off x="2349500" y="1749425"/>
            <a:ext cx="27511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r>
              <a:rPr lang="en-US" altLang="en-US" sz="1800" dirty="0">
                <a:latin typeface="+mn-lt"/>
              </a:rPr>
              <a:t>Click Volume Selection Filter Icon</a:t>
            </a:r>
            <a:endParaRPr lang="en-US" altLang="en-US" sz="1800" i="1" dirty="0">
              <a:latin typeface="+mn-lt"/>
            </a:endParaRPr>
          </a:p>
        </p:txBody>
      </p:sp>
      <p:sp>
        <p:nvSpPr>
          <p:cNvPr id="19468" name="Line 20">
            <a:extLst>
              <a:ext uri="{FF2B5EF4-FFF2-40B4-BE49-F238E27FC236}">
                <a16:creationId xmlns:a16="http://schemas.microsoft.com/office/drawing/2014/main" id="{CFF2A629-CA82-BA4B-BDB1-FA8196423852}"/>
              </a:ext>
            </a:extLst>
          </p:cNvPr>
          <p:cNvSpPr>
            <a:spLocks noChangeShapeType="1"/>
          </p:cNvSpPr>
          <p:nvPr/>
        </p:nvSpPr>
        <p:spPr bwMode="auto">
          <a:xfrm flipV="1">
            <a:off x="5819776" y="1633539"/>
            <a:ext cx="836613" cy="7969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69" name="Line 21">
            <a:extLst>
              <a:ext uri="{FF2B5EF4-FFF2-40B4-BE49-F238E27FC236}">
                <a16:creationId xmlns:a16="http://schemas.microsoft.com/office/drawing/2014/main" id="{C8626064-D764-F64B-8F31-C7B3B5A9E1B7}"/>
              </a:ext>
            </a:extLst>
          </p:cNvPr>
          <p:cNvSpPr>
            <a:spLocks noChangeShapeType="1"/>
          </p:cNvSpPr>
          <p:nvPr/>
        </p:nvSpPr>
        <p:spPr bwMode="auto">
          <a:xfrm flipV="1">
            <a:off x="6456363" y="1611314"/>
            <a:ext cx="1928812" cy="839787"/>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0" name="AutoShape 11">
            <a:extLst>
              <a:ext uri="{FF2B5EF4-FFF2-40B4-BE49-F238E27FC236}">
                <a16:creationId xmlns:a16="http://schemas.microsoft.com/office/drawing/2014/main" id="{7C3D575F-8CE8-8843-B718-40ACEBB7524C}"/>
              </a:ext>
            </a:extLst>
          </p:cNvPr>
          <p:cNvSpPr>
            <a:spLocks noChangeArrowheads="1"/>
          </p:cNvSpPr>
          <p:nvPr/>
        </p:nvSpPr>
        <p:spPr bwMode="auto">
          <a:xfrm rot="19347810">
            <a:off x="7440613" y="1516063"/>
            <a:ext cx="304800" cy="533400"/>
          </a:xfrm>
          <a:prstGeom prst="upArrow">
            <a:avLst>
              <a:gd name="adj1" fmla="val 25148"/>
              <a:gd name="adj2" fmla="val 98178"/>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endParaRPr lang="en-US" altLang="en-US" sz="2400">
              <a:latin typeface="Arial" panose="020B0604020202020204" pitchFamily="34" charset="0"/>
            </a:endParaRPr>
          </a:p>
        </p:txBody>
      </p:sp>
      <p:sp>
        <p:nvSpPr>
          <p:cNvPr id="19472" name="Text Box 23">
            <a:extLst>
              <a:ext uri="{FF2B5EF4-FFF2-40B4-BE49-F238E27FC236}">
                <a16:creationId xmlns:a16="http://schemas.microsoft.com/office/drawing/2014/main" id="{1AE484DB-25A8-4040-9E77-D2A88A2B9071}"/>
              </a:ext>
            </a:extLst>
          </p:cNvPr>
          <p:cNvSpPr txBox="1">
            <a:spLocks noChangeArrowheads="1"/>
          </p:cNvSpPr>
          <p:nvPr/>
        </p:nvSpPr>
        <p:spPr bwMode="auto">
          <a:xfrm>
            <a:off x="2349500" y="2430463"/>
            <a:ext cx="26368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r>
              <a:rPr lang="en-US" altLang="en-US" sz="1800" dirty="0">
                <a:latin typeface="+mn-lt"/>
              </a:rPr>
              <a:t>click on the part</a:t>
            </a:r>
            <a:endParaRPr lang="en-US" altLang="en-US" sz="1800" i="1" dirty="0">
              <a:latin typeface="+mn-lt"/>
            </a:endParaRPr>
          </a:p>
        </p:txBody>
      </p:sp>
      <p:sp>
        <p:nvSpPr>
          <p:cNvPr id="19473" name="Text Box 25">
            <a:extLst>
              <a:ext uri="{FF2B5EF4-FFF2-40B4-BE49-F238E27FC236}">
                <a16:creationId xmlns:a16="http://schemas.microsoft.com/office/drawing/2014/main" id="{0B141C16-FED5-FE42-8AA3-EFE7BF71819E}"/>
              </a:ext>
            </a:extLst>
          </p:cNvPr>
          <p:cNvSpPr txBox="1">
            <a:spLocks noChangeArrowheads="1"/>
          </p:cNvSpPr>
          <p:nvPr/>
        </p:nvSpPr>
        <p:spPr bwMode="auto">
          <a:xfrm>
            <a:off x="6261101" y="5654676"/>
            <a:ext cx="2746375"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r>
              <a:rPr lang="en-US" altLang="en-US" sz="1800">
                <a:latin typeface="+mn-lt"/>
              </a:rPr>
              <a:t>Set the Requested Size on the property panel to </a:t>
            </a:r>
            <a:r>
              <a:rPr lang="en-US" altLang="en-US" sz="1800" i="1">
                <a:latin typeface="+mn-lt"/>
              </a:rPr>
              <a:t>0.5 </a:t>
            </a:r>
            <a:r>
              <a:rPr lang="en-US" altLang="en-US" sz="1800">
                <a:latin typeface="+mn-lt"/>
              </a:rPr>
              <a:t>and </a:t>
            </a:r>
            <a:r>
              <a:rPr lang="en-US" altLang="en-US" sz="1800" b="1">
                <a:latin typeface="+mn-lt"/>
              </a:rPr>
              <a:t>hit Return</a:t>
            </a:r>
          </a:p>
        </p:txBody>
      </p:sp>
      <p:sp>
        <p:nvSpPr>
          <p:cNvPr id="19474" name="AutoShape 13">
            <a:extLst>
              <a:ext uri="{FF2B5EF4-FFF2-40B4-BE49-F238E27FC236}">
                <a16:creationId xmlns:a16="http://schemas.microsoft.com/office/drawing/2014/main" id="{6439FE2C-622E-FA40-9FE1-0E5389C4247A}"/>
              </a:ext>
            </a:extLst>
          </p:cNvPr>
          <p:cNvSpPr>
            <a:spLocks noChangeArrowheads="1"/>
          </p:cNvSpPr>
          <p:nvPr/>
        </p:nvSpPr>
        <p:spPr bwMode="auto">
          <a:xfrm rot="19347810">
            <a:off x="3651250" y="5789613"/>
            <a:ext cx="304800" cy="533400"/>
          </a:xfrm>
          <a:prstGeom prst="upArrow">
            <a:avLst>
              <a:gd name="adj1" fmla="val 25148"/>
              <a:gd name="adj2" fmla="val 98178"/>
            </a:avLst>
          </a:prstGeom>
          <a:solidFill>
            <a:srgbClr val="3399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endParaRPr lang="en-US" altLang="en-US" sz="2400">
              <a:latin typeface="Arial" panose="020B0604020202020204" pitchFamily="34" charset="0"/>
            </a:endParaRPr>
          </a:p>
        </p:txBody>
      </p:sp>
      <p:sp>
        <p:nvSpPr>
          <p:cNvPr id="19475" name="Line 26">
            <a:extLst>
              <a:ext uri="{FF2B5EF4-FFF2-40B4-BE49-F238E27FC236}">
                <a16:creationId xmlns:a16="http://schemas.microsoft.com/office/drawing/2014/main" id="{EE9D1D22-D22A-D447-8A6A-81934C7786F4}"/>
              </a:ext>
            </a:extLst>
          </p:cNvPr>
          <p:cNvSpPr>
            <a:spLocks noChangeShapeType="1"/>
          </p:cNvSpPr>
          <p:nvPr/>
        </p:nvSpPr>
        <p:spPr bwMode="auto">
          <a:xfrm flipH="1" flipV="1">
            <a:off x="4070350" y="2932114"/>
            <a:ext cx="1695450" cy="547687"/>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6" name="Line 27">
            <a:extLst>
              <a:ext uri="{FF2B5EF4-FFF2-40B4-BE49-F238E27FC236}">
                <a16:creationId xmlns:a16="http://schemas.microsoft.com/office/drawing/2014/main" id="{B3BA5D9A-B77F-1347-9747-6BA522C96374}"/>
              </a:ext>
            </a:extLst>
          </p:cNvPr>
          <p:cNvSpPr>
            <a:spLocks noChangeShapeType="1"/>
          </p:cNvSpPr>
          <p:nvPr/>
        </p:nvSpPr>
        <p:spPr bwMode="auto">
          <a:xfrm flipH="1">
            <a:off x="4025900" y="4987926"/>
            <a:ext cx="1784350" cy="159067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7" name="Oval 8">
            <a:extLst>
              <a:ext uri="{FF2B5EF4-FFF2-40B4-BE49-F238E27FC236}">
                <a16:creationId xmlns:a16="http://schemas.microsoft.com/office/drawing/2014/main" id="{88FFBABB-C6C7-5C4E-A8BB-33328E42B041}"/>
              </a:ext>
            </a:extLst>
          </p:cNvPr>
          <p:cNvSpPr>
            <a:spLocks noChangeArrowheads="1"/>
          </p:cNvSpPr>
          <p:nvPr/>
        </p:nvSpPr>
        <p:spPr bwMode="auto">
          <a:xfrm>
            <a:off x="3998913" y="5956300"/>
            <a:ext cx="381000" cy="304800"/>
          </a:xfrm>
          <a:prstGeom prst="ellipse">
            <a:avLst/>
          </a:prstGeom>
          <a:solidFill>
            <a:schemeClr val="bg1"/>
          </a:solidFill>
          <a:ln w="28575">
            <a:solidFill>
              <a:srgbClr val="3399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3</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9CFABF-B570-6B52-EEDB-154392C0642D}"/>
              </a:ext>
            </a:extLst>
          </p:cNvPr>
          <p:cNvPicPr>
            <a:picLocks noChangeAspect="1"/>
          </p:cNvPicPr>
          <p:nvPr/>
        </p:nvPicPr>
        <p:blipFill>
          <a:blip r:embed="rId2"/>
          <a:stretch>
            <a:fillRect/>
          </a:stretch>
        </p:blipFill>
        <p:spPr>
          <a:xfrm>
            <a:off x="3981731" y="968177"/>
            <a:ext cx="2587566" cy="4105470"/>
          </a:xfrm>
          <a:prstGeom prst="rect">
            <a:avLst/>
          </a:prstGeom>
        </p:spPr>
      </p:pic>
      <p:sp>
        <p:nvSpPr>
          <p:cNvPr id="30723" name="AutoShape 26">
            <a:extLst>
              <a:ext uri="{FF2B5EF4-FFF2-40B4-BE49-F238E27FC236}">
                <a16:creationId xmlns:a16="http://schemas.microsoft.com/office/drawing/2014/main" id="{D61CBD79-A94B-F04A-82F0-CC36684909DC}"/>
              </a:ext>
            </a:extLst>
          </p:cNvPr>
          <p:cNvSpPr>
            <a:spLocks noChangeArrowheads="1"/>
          </p:cNvSpPr>
          <p:nvPr/>
        </p:nvSpPr>
        <p:spPr bwMode="auto">
          <a:xfrm rot="19347810">
            <a:off x="4848700" y="1756569"/>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endParaRPr lang="en-US" altLang="en-US"/>
          </a:p>
        </p:txBody>
      </p:sp>
      <p:sp>
        <p:nvSpPr>
          <p:cNvPr id="30727" name="AutoShape 26">
            <a:extLst>
              <a:ext uri="{FF2B5EF4-FFF2-40B4-BE49-F238E27FC236}">
                <a16:creationId xmlns:a16="http://schemas.microsoft.com/office/drawing/2014/main" id="{1CCDC72A-05FF-3043-A646-21034D401057}"/>
              </a:ext>
            </a:extLst>
          </p:cNvPr>
          <p:cNvSpPr>
            <a:spLocks noChangeArrowheads="1"/>
          </p:cNvSpPr>
          <p:nvPr/>
        </p:nvSpPr>
        <p:spPr bwMode="auto">
          <a:xfrm rot="16200000">
            <a:off x="4637388" y="4525666"/>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endParaRPr lang="en-US" altLang="en-US"/>
          </a:p>
        </p:txBody>
      </p:sp>
      <p:sp>
        <p:nvSpPr>
          <p:cNvPr id="30729" name="TextBox 18">
            <a:extLst>
              <a:ext uri="{FF2B5EF4-FFF2-40B4-BE49-F238E27FC236}">
                <a16:creationId xmlns:a16="http://schemas.microsoft.com/office/drawing/2014/main" id="{7A1D346C-3D8F-7846-A5DB-7988609EE5ED}"/>
              </a:ext>
            </a:extLst>
          </p:cNvPr>
          <p:cNvSpPr txBox="1">
            <a:spLocks noChangeArrowheads="1"/>
          </p:cNvSpPr>
          <p:nvPr/>
        </p:nvSpPr>
        <p:spPr bwMode="auto">
          <a:xfrm>
            <a:off x="696051" y="1413205"/>
            <a:ext cx="2362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600" dirty="0">
                <a:latin typeface="+mn-lt"/>
              </a:rPr>
              <a:t>Sculpt is a separate companion application to </a:t>
            </a:r>
            <a:r>
              <a:rPr lang="en-US" altLang="en-US" sz="1600" dirty="0">
                <a:latin typeface="+mn-lt"/>
                <a:cs typeface="Arial" panose="020B0604020202020204" pitchFamily="34" charset="0"/>
              </a:rPr>
              <a:t>Cubit</a:t>
            </a:r>
            <a:r>
              <a:rPr lang="en-US" altLang="en-US" sz="1600" baseline="30000" dirty="0">
                <a:latin typeface="+mn-lt"/>
                <a:cs typeface="Arial" panose="020B0604020202020204" pitchFamily="34" charset="0"/>
              </a:rPr>
              <a:t> ®</a:t>
            </a:r>
            <a:r>
              <a:rPr lang="en-US" altLang="en-US" sz="1600" dirty="0">
                <a:latin typeface="+mn-lt"/>
              </a:rPr>
              <a:t>.</a:t>
            </a:r>
          </a:p>
        </p:txBody>
      </p:sp>
      <p:sp>
        <p:nvSpPr>
          <p:cNvPr id="30730" name="TextBox 19">
            <a:extLst>
              <a:ext uri="{FF2B5EF4-FFF2-40B4-BE49-F238E27FC236}">
                <a16:creationId xmlns:a16="http://schemas.microsoft.com/office/drawing/2014/main" id="{7C585A08-9813-0842-97A8-5AE247C10FAA}"/>
              </a:ext>
            </a:extLst>
          </p:cNvPr>
          <p:cNvSpPr txBox="1">
            <a:spLocks noChangeArrowheads="1"/>
          </p:cNvSpPr>
          <p:nvPr/>
        </p:nvSpPr>
        <p:spPr bwMode="auto">
          <a:xfrm>
            <a:off x="696051" y="3242005"/>
            <a:ext cx="2590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600" dirty="0">
                <a:latin typeface="+mn-lt"/>
              </a:rPr>
              <a:t>Can be run from </a:t>
            </a:r>
            <a:r>
              <a:rPr lang="en-US" altLang="en-US" sz="1600" dirty="0">
                <a:latin typeface="+mn-lt"/>
                <a:cs typeface="Arial" panose="020B0604020202020204" pitchFamily="34" charset="0"/>
              </a:rPr>
              <a:t>Cubit</a:t>
            </a:r>
            <a:r>
              <a:rPr lang="en-US" altLang="en-US" sz="1600" baseline="30000" dirty="0">
                <a:latin typeface="+mn-lt"/>
                <a:cs typeface="Arial" panose="020B0604020202020204" pitchFamily="34" charset="0"/>
              </a:rPr>
              <a:t> ® </a:t>
            </a:r>
            <a:r>
              <a:rPr lang="en-US" altLang="en-US" sz="1600" dirty="0">
                <a:latin typeface="+mn-lt"/>
              </a:rPr>
              <a:t>GUI or in batch from OS command line</a:t>
            </a:r>
          </a:p>
        </p:txBody>
      </p:sp>
      <p:sp>
        <p:nvSpPr>
          <p:cNvPr id="30731" name="TextBox 20">
            <a:extLst>
              <a:ext uri="{FF2B5EF4-FFF2-40B4-BE49-F238E27FC236}">
                <a16:creationId xmlns:a16="http://schemas.microsoft.com/office/drawing/2014/main" id="{979BC752-E3E3-6443-B1AF-5F42F9A364E8}"/>
              </a:ext>
            </a:extLst>
          </p:cNvPr>
          <p:cNvSpPr txBox="1">
            <a:spLocks noChangeArrowheads="1"/>
          </p:cNvSpPr>
          <p:nvPr/>
        </p:nvSpPr>
        <p:spPr bwMode="auto">
          <a:xfrm>
            <a:off x="696051" y="4080205"/>
            <a:ext cx="23622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600">
                <a:latin typeface="+mn-lt"/>
              </a:rPr>
              <a:t>Parallel application uses MPI to run on multiple cores/processors</a:t>
            </a:r>
          </a:p>
        </p:txBody>
      </p:sp>
      <p:sp>
        <p:nvSpPr>
          <p:cNvPr id="30732" name="TextBox 21">
            <a:extLst>
              <a:ext uri="{FF2B5EF4-FFF2-40B4-BE49-F238E27FC236}">
                <a16:creationId xmlns:a16="http://schemas.microsoft.com/office/drawing/2014/main" id="{F9E7B0C1-B7B6-AA4C-989A-C9ED77CFFE30}"/>
              </a:ext>
            </a:extLst>
          </p:cNvPr>
          <p:cNvSpPr txBox="1">
            <a:spLocks noChangeArrowheads="1"/>
          </p:cNvSpPr>
          <p:nvPr/>
        </p:nvSpPr>
        <p:spPr bwMode="auto">
          <a:xfrm>
            <a:off x="696051" y="5451804"/>
            <a:ext cx="2362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600" dirty="0">
                <a:latin typeface="+mn-lt"/>
              </a:rPr>
              <a:t>See Cubit 200 for more details/exercises</a:t>
            </a:r>
          </a:p>
        </p:txBody>
      </p:sp>
      <p:sp>
        <p:nvSpPr>
          <p:cNvPr id="30733" name="TextBox 22">
            <a:extLst>
              <a:ext uri="{FF2B5EF4-FFF2-40B4-BE49-F238E27FC236}">
                <a16:creationId xmlns:a16="http://schemas.microsoft.com/office/drawing/2014/main" id="{0AC562B6-184B-F349-8EB1-D33627D0AC00}"/>
              </a:ext>
            </a:extLst>
          </p:cNvPr>
          <p:cNvSpPr txBox="1">
            <a:spLocks noChangeArrowheads="1"/>
          </p:cNvSpPr>
          <p:nvPr/>
        </p:nvSpPr>
        <p:spPr bwMode="auto">
          <a:xfrm>
            <a:off x="696051" y="2327605"/>
            <a:ext cx="2362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600" dirty="0">
                <a:latin typeface="+mn-lt"/>
              </a:rPr>
              <a:t>Does not use </a:t>
            </a:r>
            <a:r>
              <a:rPr lang="en-US" altLang="en-US" sz="1600" i="1" dirty="0">
                <a:latin typeface="+mn-lt"/>
              </a:rPr>
              <a:t>Scheme</a:t>
            </a:r>
            <a:r>
              <a:rPr lang="en-US" altLang="en-US" sz="1600" dirty="0">
                <a:latin typeface="+mn-lt"/>
              </a:rPr>
              <a:t>, instead uses </a:t>
            </a:r>
            <a:r>
              <a:rPr lang="en-US" altLang="en-US" sz="1600" i="1" dirty="0">
                <a:latin typeface="+mn-lt"/>
              </a:rPr>
              <a:t>Sculpt Parallel</a:t>
            </a:r>
            <a:r>
              <a:rPr lang="en-US" altLang="en-US" sz="1600" dirty="0">
                <a:latin typeface="+mn-lt"/>
              </a:rPr>
              <a:t> command.</a:t>
            </a:r>
          </a:p>
        </p:txBody>
      </p:sp>
      <p:sp>
        <p:nvSpPr>
          <p:cNvPr id="5" name="Rectangle 11">
            <a:extLst>
              <a:ext uri="{FF2B5EF4-FFF2-40B4-BE49-F238E27FC236}">
                <a16:creationId xmlns:a16="http://schemas.microsoft.com/office/drawing/2014/main" id="{D91A1D94-1FB0-3221-8286-327CDD0D69D6}"/>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Sculpt</a:t>
            </a:r>
          </a:p>
        </p:txBody>
      </p:sp>
      <p:sp>
        <p:nvSpPr>
          <p:cNvPr id="8" name="Oval 16">
            <a:extLst>
              <a:ext uri="{FF2B5EF4-FFF2-40B4-BE49-F238E27FC236}">
                <a16:creationId xmlns:a16="http://schemas.microsoft.com/office/drawing/2014/main" id="{A75AC69D-0F9C-4E3E-A3D1-890D490394C1}"/>
              </a:ext>
            </a:extLst>
          </p:cNvPr>
          <p:cNvSpPr>
            <a:spLocks noChangeArrowheads="1"/>
          </p:cNvSpPr>
          <p:nvPr/>
        </p:nvSpPr>
        <p:spPr bwMode="auto">
          <a:xfrm>
            <a:off x="5111830" y="4639966"/>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3</a:t>
            </a:r>
          </a:p>
        </p:txBody>
      </p:sp>
      <p:sp>
        <p:nvSpPr>
          <p:cNvPr id="11" name="Oval 20">
            <a:extLst>
              <a:ext uri="{FF2B5EF4-FFF2-40B4-BE49-F238E27FC236}">
                <a16:creationId xmlns:a16="http://schemas.microsoft.com/office/drawing/2014/main" id="{364231F9-CC66-E019-CD83-373C64D86D43}"/>
              </a:ext>
            </a:extLst>
          </p:cNvPr>
          <p:cNvSpPr>
            <a:spLocks noChangeArrowheads="1"/>
          </p:cNvSpPr>
          <p:nvPr/>
        </p:nvSpPr>
        <p:spPr bwMode="auto">
          <a:xfrm>
            <a:off x="5263705" y="2007285"/>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12" name="Oval 14">
            <a:extLst>
              <a:ext uri="{FF2B5EF4-FFF2-40B4-BE49-F238E27FC236}">
                <a16:creationId xmlns:a16="http://schemas.microsoft.com/office/drawing/2014/main" id="{991A8F18-0C68-F5D0-1D8B-7E62DA2D662E}"/>
              </a:ext>
            </a:extLst>
          </p:cNvPr>
          <p:cNvSpPr>
            <a:spLocks noChangeArrowheads="1"/>
          </p:cNvSpPr>
          <p:nvPr/>
        </p:nvSpPr>
        <p:spPr bwMode="auto">
          <a:xfrm>
            <a:off x="3435170" y="3116064"/>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2</a:t>
            </a:r>
          </a:p>
        </p:txBody>
      </p:sp>
      <p:sp>
        <p:nvSpPr>
          <p:cNvPr id="14" name="AutoShape 26">
            <a:extLst>
              <a:ext uri="{FF2B5EF4-FFF2-40B4-BE49-F238E27FC236}">
                <a16:creationId xmlns:a16="http://schemas.microsoft.com/office/drawing/2014/main" id="{B93A7EC9-AD9F-DE0C-1799-40B42A131DCF}"/>
              </a:ext>
            </a:extLst>
          </p:cNvPr>
          <p:cNvSpPr>
            <a:spLocks noChangeArrowheads="1"/>
          </p:cNvSpPr>
          <p:nvPr/>
        </p:nvSpPr>
        <p:spPr bwMode="auto">
          <a:xfrm rot="2970349">
            <a:off x="3885271" y="2686222"/>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endParaRPr lang="en-US" altLang="en-US"/>
          </a:p>
        </p:txBody>
      </p:sp>
      <p:sp>
        <p:nvSpPr>
          <p:cNvPr id="17" name="TextBox 22">
            <a:extLst>
              <a:ext uri="{FF2B5EF4-FFF2-40B4-BE49-F238E27FC236}">
                <a16:creationId xmlns:a16="http://schemas.microsoft.com/office/drawing/2014/main" id="{24F75BF8-8BFB-1293-43DC-DAAEE8DF8892}"/>
              </a:ext>
            </a:extLst>
          </p:cNvPr>
          <p:cNvSpPr txBox="1">
            <a:spLocks noChangeArrowheads="1"/>
          </p:cNvSpPr>
          <p:nvPr/>
        </p:nvSpPr>
        <p:spPr bwMode="auto">
          <a:xfrm>
            <a:off x="3286851" y="5271166"/>
            <a:ext cx="3867428" cy="830997"/>
          </a:xfrm>
          <a:prstGeom prst="rect">
            <a:avLst/>
          </a:prstGeom>
          <a:solidFill>
            <a:schemeClr val="accent4">
              <a:lumMod val="20000"/>
              <a:lumOff val="80000"/>
            </a:schemeClr>
          </a:solidFill>
          <a:ln>
            <a:solidFill>
              <a:schemeClr val="tx1"/>
            </a:solidFill>
          </a:ln>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200" b="1" dirty="0">
                <a:latin typeface="+mn-lt"/>
              </a:rPr>
              <a:t>If you get an error</a:t>
            </a:r>
            <a:endParaRPr lang="en-US" altLang="en-US" sz="1200" dirty="0">
              <a:latin typeface="+mn-lt"/>
            </a:endParaRPr>
          </a:p>
          <a:p>
            <a:r>
              <a:rPr lang="en-US" altLang="en-US" sz="1200" dirty="0">
                <a:latin typeface="+mn-lt"/>
              </a:rPr>
              <a:t>Check your working directory with “</a:t>
            </a:r>
            <a:r>
              <a:rPr lang="en-US" altLang="en-US" sz="1200" b="1" dirty="0" err="1">
                <a:latin typeface="+mn-lt"/>
              </a:rPr>
              <a:t>pwd</a:t>
            </a:r>
            <a:r>
              <a:rPr lang="en-US" altLang="en-US" sz="1200" dirty="0">
                <a:latin typeface="+mn-lt"/>
              </a:rPr>
              <a:t>”</a:t>
            </a:r>
          </a:p>
          <a:p>
            <a:r>
              <a:rPr lang="en-US" altLang="en-US" sz="1200" dirty="0">
                <a:latin typeface="+mn-lt"/>
              </a:rPr>
              <a:t>Ensure your working directory has write permissions</a:t>
            </a:r>
          </a:p>
          <a:p>
            <a:r>
              <a:rPr lang="en-US" altLang="en-US" sz="1200" dirty="0">
                <a:latin typeface="+mn-lt"/>
              </a:rPr>
              <a:t>Change directories or create a new directory</a:t>
            </a:r>
          </a:p>
        </p:txBody>
      </p:sp>
      <p:pic>
        <p:nvPicPr>
          <p:cNvPr id="13" name="Picture 12">
            <a:extLst>
              <a:ext uri="{FF2B5EF4-FFF2-40B4-BE49-F238E27FC236}">
                <a16:creationId xmlns:a16="http://schemas.microsoft.com/office/drawing/2014/main" id="{029A66BC-EBBA-86F5-F388-A9B5DD7543BD}"/>
              </a:ext>
            </a:extLst>
          </p:cNvPr>
          <p:cNvPicPr>
            <a:picLocks noChangeAspect="1"/>
          </p:cNvPicPr>
          <p:nvPr/>
        </p:nvPicPr>
        <p:blipFill>
          <a:blip r:embed="rId3"/>
          <a:stretch>
            <a:fillRect/>
          </a:stretch>
        </p:blipFill>
        <p:spPr>
          <a:xfrm>
            <a:off x="8011839" y="144241"/>
            <a:ext cx="3329520" cy="6467285"/>
          </a:xfrm>
          <a:prstGeom prst="rect">
            <a:avLst/>
          </a:prstGeom>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3D86B3F-AB79-53EC-12FD-4084D01C180D}"/>
              </a:ext>
            </a:extLst>
          </p:cNvPr>
          <p:cNvPicPr>
            <a:picLocks noChangeAspect="1"/>
          </p:cNvPicPr>
          <p:nvPr/>
        </p:nvPicPr>
        <p:blipFill>
          <a:blip r:embed="rId2"/>
          <a:stretch>
            <a:fillRect/>
          </a:stretch>
        </p:blipFill>
        <p:spPr>
          <a:xfrm>
            <a:off x="6245459" y="196179"/>
            <a:ext cx="2982727" cy="6209196"/>
          </a:xfrm>
          <a:prstGeom prst="rect">
            <a:avLst/>
          </a:prstGeom>
        </p:spPr>
      </p:pic>
      <p:sp>
        <p:nvSpPr>
          <p:cNvPr id="2" name="Title 1">
            <a:extLst>
              <a:ext uri="{FF2B5EF4-FFF2-40B4-BE49-F238E27FC236}">
                <a16:creationId xmlns:a16="http://schemas.microsoft.com/office/drawing/2014/main" id="{ADA3441B-C267-95FE-DB20-C46C168C2AA3}"/>
              </a:ext>
            </a:extLst>
          </p:cNvPr>
          <p:cNvSpPr>
            <a:spLocks noGrp="1"/>
          </p:cNvSpPr>
          <p:nvPr>
            <p:ph type="title"/>
          </p:nvPr>
        </p:nvSpPr>
        <p:spPr/>
        <p:txBody>
          <a:bodyPr/>
          <a:lstStyle/>
          <a:p>
            <a:r>
              <a:rPr lang="en-US" dirty="0"/>
              <a:t>Exercise 7.3</a:t>
            </a:r>
            <a:br>
              <a:rPr lang="en-US" dirty="0"/>
            </a:br>
            <a:r>
              <a:rPr lang="en-US" dirty="0"/>
              <a:t>Sculpt</a:t>
            </a:r>
          </a:p>
        </p:txBody>
      </p:sp>
      <p:sp>
        <p:nvSpPr>
          <p:cNvPr id="4" name="Rectangle 3">
            <a:extLst>
              <a:ext uri="{FF2B5EF4-FFF2-40B4-BE49-F238E27FC236}">
                <a16:creationId xmlns:a16="http://schemas.microsoft.com/office/drawing/2014/main" id="{0593E00E-2D0B-F984-9FE8-A114638928EA}"/>
              </a:ext>
            </a:extLst>
          </p:cNvPr>
          <p:cNvSpPr>
            <a:spLocks noChangeArrowheads="1"/>
          </p:cNvSpPr>
          <p:nvPr/>
        </p:nvSpPr>
        <p:spPr bwMode="auto">
          <a:xfrm>
            <a:off x="1464468" y="1592617"/>
            <a:ext cx="4700587"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Import the </a:t>
            </a:r>
            <a:r>
              <a:rPr lang="en-US" altLang="en-US" sz="1800" dirty="0" err="1">
                <a:latin typeface="+mn-lt"/>
              </a:rPr>
              <a:t>stl</a:t>
            </a:r>
            <a:r>
              <a:rPr lang="en-US" altLang="en-US" sz="1800" dirty="0">
                <a:latin typeface="+mn-lt"/>
              </a:rPr>
              <a:t> file “</a:t>
            </a:r>
            <a:r>
              <a:rPr lang="en-US" altLang="en-US" sz="1800" dirty="0" err="1">
                <a:latin typeface="+mn-lt"/>
              </a:rPr>
              <a:t>eros_asteroid.stl</a:t>
            </a:r>
            <a:r>
              <a:rPr lang="en-US" altLang="en-US" sz="1800" dirty="0">
                <a:latin typeface="+mn-lt"/>
              </a:rPr>
              <a:t>” (change the file filter to “</a:t>
            </a:r>
            <a:r>
              <a:rPr lang="en-US" altLang="en-US" sz="1800" dirty="0" err="1">
                <a:latin typeface="+mn-lt"/>
              </a:rPr>
              <a:t>stl</a:t>
            </a:r>
            <a:r>
              <a:rPr lang="en-US" altLang="en-US" sz="1800" dirty="0">
                <a:latin typeface="+mn-lt"/>
              </a:rPr>
              <a:t>”)</a:t>
            </a:r>
          </a:p>
          <a:p>
            <a:endParaRPr lang="en-US" altLang="en-US" sz="1800" dirty="0">
              <a:latin typeface="+mn-lt"/>
            </a:endParaRPr>
          </a:p>
          <a:p>
            <a:endParaRPr lang="en-US" altLang="en-US" sz="1800" dirty="0">
              <a:latin typeface="+mn-lt"/>
            </a:endParaRPr>
          </a:p>
          <a:p>
            <a:r>
              <a:rPr lang="en-US" altLang="en-US" sz="1800" dirty="0">
                <a:latin typeface="+mn-lt"/>
              </a:rPr>
              <a:t>Preview the overlay grid resolution</a:t>
            </a:r>
          </a:p>
          <a:p>
            <a:endParaRPr lang="en-US" altLang="en-US" sz="1800" dirty="0">
              <a:latin typeface="+mn-lt"/>
            </a:endParaRPr>
          </a:p>
          <a:p>
            <a:r>
              <a:rPr lang="en-US" altLang="en-US" sz="1800" dirty="0">
                <a:latin typeface="+mn-lt"/>
              </a:rPr>
              <a:t>Mesh</a:t>
            </a:r>
          </a:p>
          <a:p>
            <a:endParaRPr lang="en-US" altLang="en-US" sz="1800" dirty="0">
              <a:latin typeface="+mn-lt"/>
            </a:endParaRPr>
          </a:p>
          <a:p>
            <a:r>
              <a:rPr lang="en-US" altLang="en-US" sz="1800" dirty="0">
                <a:latin typeface="+mn-lt"/>
              </a:rPr>
              <a:t>Use the slice tool to view the interior hexes</a:t>
            </a:r>
          </a:p>
          <a:p>
            <a:endParaRPr lang="en-US" altLang="en-US" sz="1800" dirty="0">
              <a:latin typeface="+mn-lt"/>
            </a:endParaRPr>
          </a:p>
          <a:p>
            <a:r>
              <a:rPr lang="en-US" altLang="en-US" sz="1800" dirty="0">
                <a:latin typeface="+mn-lt"/>
              </a:rPr>
              <a:t>Delete mesh and experiment with alternate sizes</a:t>
            </a:r>
          </a:p>
        </p:txBody>
      </p:sp>
      <p:sp>
        <p:nvSpPr>
          <p:cNvPr id="5" name="Oval 14">
            <a:extLst>
              <a:ext uri="{FF2B5EF4-FFF2-40B4-BE49-F238E27FC236}">
                <a16:creationId xmlns:a16="http://schemas.microsoft.com/office/drawing/2014/main" id="{1CBD5D71-5B6A-80EB-F0B7-89F07505E30F}"/>
              </a:ext>
            </a:extLst>
          </p:cNvPr>
          <p:cNvSpPr>
            <a:spLocks noChangeArrowheads="1"/>
          </p:cNvSpPr>
          <p:nvPr/>
        </p:nvSpPr>
        <p:spPr bwMode="auto">
          <a:xfrm>
            <a:off x="962614" y="2240693"/>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6" name="Oval 20">
            <a:extLst>
              <a:ext uri="{FF2B5EF4-FFF2-40B4-BE49-F238E27FC236}">
                <a16:creationId xmlns:a16="http://schemas.microsoft.com/office/drawing/2014/main" id="{23283FCE-B63E-4FB2-D717-160F9B164BB2}"/>
              </a:ext>
            </a:extLst>
          </p:cNvPr>
          <p:cNvSpPr>
            <a:spLocks noChangeArrowheads="1"/>
          </p:cNvSpPr>
          <p:nvPr/>
        </p:nvSpPr>
        <p:spPr bwMode="auto">
          <a:xfrm>
            <a:off x="962614" y="1643444"/>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7" name="Rectangle 6">
            <a:extLst>
              <a:ext uri="{FF2B5EF4-FFF2-40B4-BE49-F238E27FC236}">
                <a16:creationId xmlns:a16="http://schemas.microsoft.com/office/drawing/2014/main" id="{1827A3A4-77A1-3914-E4D0-224680FB8DB7}"/>
              </a:ext>
            </a:extLst>
          </p:cNvPr>
          <p:cNvSpPr>
            <a:spLocks noChangeArrowheads="1"/>
          </p:cNvSpPr>
          <p:nvPr/>
        </p:nvSpPr>
        <p:spPr bwMode="auto">
          <a:xfrm>
            <a:off x="1464469" y="2190494"/>
            <a:ext cx="3581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Navigate to sculpt panel</a:t>
            </a:r>
          </a:p>
          <a:p>
            <a:endParaRPr lang="en-US" altLang="en-US" sz="1800" dirty="0">
              <a:latin typeface="+mn-lt"/>
            </a:endParaRPr>
          </a:p>
        </p:txBody>
      </p:sp>
      <p:pic>
        <p:nvPicPr>
          <p:cNvPr id="9" name="Picture 8">
            <a:extLst>
              <a:ext uri="{FF2B5EF4-FFF2-40B4-BE49-F238E27FC236}">
                <a16:creationId xmlns:a16="http://schemas.microsoft.com/office/drawing/2014/main" id="{E46A9387-405A-E41B-AF91-683128C90D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92827" y="706473"/>
            <a:ext cx="2597944" cy="1544989"/>
          </a:xfrm>
          <a:prstGeom prst="rect">
            <a:avLst/>
          </a:prstGeom>
        </p:spPr>
      </p:pic>
      <p:pic>
        <p:nvPicPr>
          <p:cNvPr id="11" name="Picture 10">
            <a:extLst>
              <a:ext uri="{FF2B5EF4-FFF2-40B4-BE49-F238E27FC236}">
                <a16:creationId xmlns:a16="http://schemas.microsoft.com/office/drawing/2014/main" id="{C01A5151-7D32-703F-6962-7CBBD682677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92827" y="2794547"/>
            <a:ext cx="2379782" cy="1766013"/>
          </a:xfrm>
          <a:prstGeom prst="rect">
            <a:avLst/>
          </a:prstGeom>
        </p:spPr>
      </p:pic>
      <p:sp>
        <p:nvSpPr>
          <p:cNvPr id="12" name="Oval 14">
            <a:extLst>
              <a:ext uri="{FF2B5EF4-FFF2-40B4-BE49-F238E27FC236}">
                <a16:creationId xmlns:a16="http://schemas.microsoft.com/office/drawing/2014/main" id="{4518895B-A9DC-C96F-0878-563E93AF9BFE}"/>
              </a:ext>
            </a:extLst>
          </p:cNvPr>
          <p:cNvSpPr>
            <a:spLocks noChangeArrowheads="1"/>
          </p:cNvSpPr>
          <p:nvPr/>
        </p:nvSpPr>
        <p:spPr bwMode="auto">
          <a:xfrm>
            <a:off x="962614" y="2746770"/>
            <a:ext cx="381000" cy="304800"/>
          </a:xfrm>
          <a:prstGeom prst="ellipse">
            <a:avLst/>
          </a:prstGeom>
          <a:solidFill>
            <a:schemeClr val="bg1"/>
          </a:solidFill>
          <a:ln w="28575">
            <a:solidFill>
              <a:srgbClr val="339933"/>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dirty="0"/>
              <a:t>3</a:t>
            </a:r>
          </a:p>
        </p:txBody>
      </p:sp>
      <p:sp>
        <p:nvSpPr>
          <p:cNvPr id="13" name="Oval 15">
            <a:extLst>
              <a:ext uri="{FF2B5EF4-FFF2-40B4-BE49-F238E27FC236}">
                <a16:creationId xmlns:a16="http://schemas.microsoft.com/office/drawing/2014/main" id="{50EEB06C-FFAF-C9A3-4193-C21A575FBBDF}"/>
              </a:ext>
            </a:extLst>
          </p:cNvPr>
          <p:cNvSpPr>
            <a:spLocks noChangeArrowheads="1"/>
          </p:cNvSpPr>
          <p:nvPr/>
        </p:nvSpPr>
        <p:spPr bwMode="auto">
          <a:xfrm>
            <a:off x="962614" y="3252847"/>
            <a:ext cx="381000" cy="304800"/>
          </a:xfrm>
          <a:prstGeom prst="ellipse">
            <a:avLst/>
          </a:prstGeom>
          <a:solidFill>
            <a:schemeClr val="bg1"/>
          </a:solidFill>
          <a:ln w="28575">
            <a:solidFill>
              <a:srgbClr val="FF9900"/>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a:t>4</a:t>
            </a:r>
          </a:p>
        </p:txBody>
      </p:sp>
      <p:pic>
        <p:nvPicPr>
          <p:cNvPr id="17" name="Picture 16">
            <a:extLst>
              <a:ext uri="{FF2B5EF4-FFF2-40B4-BE49-F238E27FC236}">
                <a16:creationId xmlns:a16="http://schemas.microsoft.com/office/drawing/2014/main" id="{1400FB7D-C6B0-C98E-1695-4AB06436F85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49036" y="4908134"/>
            <a:ext cx="1885526" cy="1686619"/>
          </a:xfrm>
          <a:prstGeom prst="rect">
            <a:avLst/>
          </a:prstGeom>
        </p:spPr>
      </p:pic>
      <p:sp>
        <p:nvSpPr>
          <p:cNvPr id="18" name="AutoShape 26">
            <a:extLst>
              <a:ext uri="{FF2B5EF4-FFF2-40B4-BE49-F238E27FC236}">
                <a16:creationId xmlns:a16="http://schemas.microsoft.com/office/drawing/2014/main" id="{E1CEC0BE-BFD3-C09E-2646-80C8497D85F5}"/>
              </a:ext>
            </a:extLst>
          </p:cNvPr>
          <p:cNvSpPr>
            <a:spLocks noChangeArrowheads="1"/>
          </p:cNvSpPr>
          <p:nvPr/>
        </p:nvSpPr>
        <p:spPr bwMode="auto">
          <a:xfrm rot="19347810">
            <a:off x="6932835" y="5415731"/>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endParaRPr lang="en-US" altLang="en-US"/>
          </a:p>
        </p:txBody>
      </p:sp>
      <p:sp>
        <p:nvSpPr>
          <p:cNvPr id="19" name="Oval 14">
            <a:extLst>
              <a:ext uri="{FF2B5EF4-FFF2-40B4-BE49-F238E27FC236}">
                <a16:creationId xmlns:a16="http://schemas.microsoft.com/office/drawing/2014/main" id="{26C6195D-3E98-8E71-D88D-E216B491EBDF}"/>
              </a:ext>
            </a:extLst>
          </p:cNvPr>
          <p:cNvSpPr>
            <a:spLocks noChangeArrowheads="1"/>
          </p:cNvSpPr>
          <p:nvPr/>
        </p:nvSpPr>
        <p:spPr bwMode="auto">
          <a:xfrm>
            <a:off x="7343784" y="5446643"/>
            <a:ext cx="381000" cy="304800"/>
          </a:xfrm>
          <a:prstGeom prst="ellipse">
            <a:avLst/>
          </a:prstGeom>
          <a:solidFill>
            <a:schemeClr val="bg1"/>
          </a:solidFill>
          <a:ln w="28575">
            <a:solidFill>
              <a:srgbClr val="339933"/>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dirty="0"/>
              <a:t>3</a:t>
            </a:r>
          </a:p>
        </p:txBody>
      </p:sp>
      <p:sp>
        <p:nvSpPr>
          <p:cNvPr id="20" name="Oval 20">
            <a:extLst>
              <a:ext uri="{FF2B5EF4-FFF2-40B4-BE49-F238E27FC236}">
                <a16:creationId xmlns:a16="http://schemas.microsoft.com/office/drawing/2014/main" id="{22C41FE1-2DBF-2742-CA8F-C1384AB9F45C}"/>
              </a:ext>
            </a:extLst>
          </p:cNvPr>
          <p:cNvSpPr>
            <a:spLocks noChangeArrowheads="1"/>
          </p:cNvSpPr>
          <p:nvPr/>
        </p:nvSpPr>
        <p:spPr bwMode="auto">
          <a:xfrm>
            <a:off x="11509295" y="883636"/>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22" name="Oval 30">
            <a:extLst>
              <a:ext uri="{FF2B5EF4-FFF2-40B4-BE49-F238E27FC236}">
                <a16:creationId xmlns:a16="http://schemas.microsoft.com/office/drawing/2014/main" id="{A59DF9F1-444E-EEC8-7A1A-EB7B81927B34}"/>
              </a:ext>
            </a:extLst>
          </p:cNvPr>
          <p:cNvSpPr>
            <a:spLocks noChangeArrowheads="1"/>
          </p:cNvSpPr>
          <p:nvPr/>
        </p:nvSpPr>
        <p:spPr bwMode="auto">
          <a:xfrm>
            <a:off x="962614" y="3806431"/>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23" name="Oval 30">
            <a:extLst>
              <a:ext uri="{FF2B5EF4-FFF2-40B4-BE49-F238E27FC236}">
                <a16:creationId xmlns:a16="http://schemas.microsoft.com/office/drawing/2014/main" id="{37B986FC-DCE3-F81B-81F4-2717D25C333F}"/>
              </a:ext>
            </a:extLst>
          </p:cNvPr>
          <p:cNvSpPr>
            <a:spLocks noChangeArrowheads="1"/>
          </p:cNvSpPr>
          <p:nvPr/>
        </p:nvSpPr>
        <p:spPr bwMode="auto">
          <a:xfrm>
            <a:off x="11534562" y="5603282"/>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24" name="AutoShape 26">
            <a:extLst>
              <a:ext uri="{FF2B5EF4-FFF2-40B4-BE49-F238E27FC236}">
                <a16:creationId xmlns:a16="http://schemas.microsoft.com/office/drawing/2014/main" id="{CE5E2F45-C64A-E054-6D21-B7067FF1C39C}"/>
              </a:ext>
            </a:extLst>
          </p:cNvPr>
          <p:cNvSpPr>
            <a:spLocks noChangeArrowheads="1"/>
          </p:cNvSpPr>
          <p:nvPr/>
        </p:nvSpPr>
        <p:spPr bwMode="auto">
          <a:xfrm rot="19347810">
            <a:off x="9033835" y="6219313"/>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endParaRPr lang="en-US" altLang="en-US"/>
          </a:p>
        </p:txBody>
      </p:sp>
      <p:sp>
        <p:nvSpPr>
          <p:cNvPr id="25" name="Oval 15">
            <a:extLst>
              <a:ext uri="{FF2B5EF4-FFF2-40B4-BE49-F238E27FC236}">
                <a16:creationId xmlns:a16="http://schemas.microsoft.com/office/drawing/2014/main" id="{54F2FE62-DD2F-DA6F-8541-5530E3D1FF8F}"/>
              </a:ext>
            </a:extLst>
          </p:cNvPr>
          <p:cNvSpPr>
            <a:spLocks noChangeArrowheads="1"/>
          </p:cNvSpPr>
          <p:nvPr/>
        </p:nvSpPr>
        <p:spPr bwMode="auto">
          <a:xfrm>
            <a:off x="9282242" y="6291956"/>
            <a:ext cx="381000" cy="304800"/>
          </a:xfrm>
          <a:prstGeom prst="ellipse">
            <a:avLst/>
          </a:prstGeom>
          <a:solidFill>
            <a:schemeClr val="bg1"/>
          </a:solidFill>
          <a:ln w="28575">
            <a:solidFill>
              <a:srgbClr val="FF9900"/>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a:t>4</a:t>
            </a:r>
          </a:p>
        </p:txBody>
      </p:sp>
      <p:sp>
        <p:nvSpPr>
          <p:cNvPr id="26" name="Oval 14">
            <a:extLst>
              <a:ext uri="{FF2B5EF4-FFF2-40B4-BE49-F238E27FC236}">
                <a16:creationId xmlns:a16="http://schemas.microsoft.com/office/drawing/2014/main" id="{74DE98AE-20B7-CAAE-24AE-0FBA0149CE1B}"/>
              </a:ext>
            </a:extLst>
          </p:cNvPr>
          <p:cNvSpPr>
            <a:spLocks noChangeArrowheads="1"/>
          </p:cNvSpPr>
          <p:nvPr/>
        </p:nvSpPr>
        <p:spPr bwMode="auto">
          <a:xfrm>
            <a:off x="11537870" y="3779626"/>
            <a:ext cx="381000" cy="304800"/>
          </a:xfrm>
          <a:prstGeom prst="ellipse">
            <a:avLst/>
          </a:prstGeom>
          <a:solidFill>
            <a:schemeClr val="bg1"/>
          </a:solidFill>
          <a:ln w="28575">
            <a:solidFill>
              <a:srgbClr val="339933"/>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dirty="0"/>
              <a:t>3</a:t>
            </a:r>
          </a:p>
        </p:txBody>
      </p:sp>
      <p:sp>
        <p:nvSpPr>
          <p:cNvPr id="27" name="Oval 36">
            <a:extLst>
              <a:ext uri="{FF2B5EF4-FFF2-40B4-BE49-F238E27FC236}">
                <a16:creationId xmlns:a16="http://schemas.microsoft.com/office/drawing/2014/main" id="{6886D714-5AA7-9148-D965-8D12C3653617}"/>
              </a:ext>
            </a:extLst>
          </p:cNvPr>
          <p:cNvSpPr>
            <a:spLocks noChangeArrowheads="1"/>
          </p:cNvSpPr>
          <p:nvPr/>
        </p:nvSpPr>
        <p:spPr bwMode="auto">
          <a:xfrm>
            <a:off x="962614" y="4360454"/>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spTree>
    <p:extLst>
      <p:ext uri="{BB962C8B-B14F-4D97-AF65-F5344CB8AC3E}">
        <p14:creationId xmlns:p14="http://schemas.microsoft.com/office/powerpoint/2010/main" val="162338647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a:extLst>
              <a:ext uri="{FF2B5EF4-FFF2-40B4-BE49-F238E27FC236}">
                <a16:creationId xmlns:a16="http://schemas.microsoft.com/office/drawing/2014/main" id="{8D2CB9C8-E6DD-7D43-927A-58AC74B9C3D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25801" y="1676401"/>
            <a:ext cx="5072063" cy="459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F8D2FCB5-A2FB-AB4D-9803-1587C864DD2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676401"/>
            <a:ext cx="5105400" cy="459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3672F5E3-B924-0D4E-8690-D6A7854285F5}"/>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41638" y="1519239"/>
            <a:ext cx="6762750" cy="496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339B8351-F60E-B648-BD5A-1EAE0BD43C3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208338" y="1709739"/>
            <a:ext cx="5554662" cy="454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Text Box 1040">
            <a:extLst>
              <a:ext uri="{FF2B5EF4-FFF2-40B4-BE49-F238E27FC236}">
                <a16:creationId xmlns:a16="http://schemas.microsoft.com/office/drawing/2014/main" id="{E3C08D23-42C0-E84E-A6CE-D70B7D52706F}"/>
              </a:ext>
            </a:extLst>
          </p:cNvPr>
          <p:cNvSpPr txBox="1">
            <a:spLocks noChangeArrowheads="1"/>
          </p:cNvSpPr>
          <p:nvPr/>
        </p:nvSpPr>
        <p:spPr bwMode="auto">
          <a:xfrm>
            <a:off x="1828800" y="5410498"/>
            <a:ext cx="410920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txBody>
          <a:bodyPr wrap="none" anchor="ctr">
            <a:spAutoFit/>
          </a:bodyPr>
          <a:lstStyle>
            <a:lvl1pPr marL="285750" indent="-285750">
              <a:spcBef>
                <a:spcPts val="600"/>
              </a:spcBef>
              <a:buClr>
                <a:srgbClr val="000000"/>
              </a:buClr>
              <a:buSzPct val="100000"/>
              <a:buFont typeface="Times New Roman" panose="02020603050405020304" pitchFamily="18" charset="0"/>
              <a:defRPr sz="2400" b="1">
                <a:solidFill>
                  <a:srgbClr val="000000"/>
                </a:solidFill>
                <a:latin typeface="Arial" panose="020B0604020202020204" pitchFamily="34" charset="0"/>
                <a:ea typeface="MS PGothic" panose="020B0600070205080204" pitchFamily="34" charset="-128"/>
              </a:defRPr>
            </a:lvl1pPr>
            <a:lvl2pPr>
              <a:spcBef>
                <a:spcPts val="550"/>
              </a:spcBef>
              <a:buClr>
                <a:srgbClr val="000000"/>
              </a:buClr>
              <a:buSzPct val="100000"/>
              <a:buFont typeface="Times New Roman" panose="02020603050405020304" pitchFamily="18" charset="0"/>
              <a:defRPr sz="2200">
                <a:solidFill>
                  <a:srgbClr val="000000"/>
                </a:solidFill>
                <a:latin typeface="Palatino Linotype" panose="02040502050505030304" pitchFamily="18" charset="0"/>
                <a:ea typeface="MS PGothic" panose="020B0600070205080204" pitchFamily="34" charset="-128"/>
              </a:defRPr>
            </a:lvl2pPr>
            <a:lvl3pPr>
              <a:spcBef>
                <a:spcPts val="500"/>
              </a:spcBef>
              <a:buClr>
                <a:srgbClr val="000000"/>
              </a:buClr>
              <a:buSzPct val="100000"/>
              <a:buFont typeface="Times New Roman" panose="02020603050405020304" pitchFamily="18" charset="0"/>
              <a:defRPr sz="2000" b="1">
                <a:solidFill>
                  <a:srgbClr val="000000"/>
                </a:solidFill>
                <a:latin typeface="Arial" panose="020B0604020202020204" pitchFamily="34" charset="0"/>
                <a:ea typeface="MS PGothic" panose="020B0600070205080204" pitchFamily="34" charset="-128"/>
              </a:defRPr>
            </a:lvl3pPr>
            <a:lvl4pPr>
              <a:spcBef>
                <a:spcPts val="450"/>
              </a:spcBef>
              <a:buClr>
                <a:srgbClr val="000000"/>
              </a:buClr>
              <a:buSzPct val="100000"/>
              <a:buFont typeface="Times New Roman" panose="02020603050405020304" pitchFamily="18" charset="0"/>
              <a:defRPr>
                <a:solidFill>
                  <a:srgbClr val="000000"/>
                </a:solidFill>
                <a:latin typeface="Palatino Linotype" panose="02040502050505030304" pitchFamily="18" charset="0"/>
                <a:ea typeface="MS PGothic" panose="020B0600070205080204" pitchFamily="34" charset="-128"/>
              </a:defRPr>
            </a:lvl4pPr>
            <a:lvl5pPr>
              <a:spcBef>
                <a:spcPts val="450"/>
              </a:spcBef>
              <a:buClr>
                <a:srgbClr val="000000"/>
              </a:buClr>
              <a:buSzPct val="100000"/>
              <a:buFont typeface="Times New Roman" panose="02020603050405020304" pitchFamily="18" charset="0"/>
              <a:defRPr>
                <a:solidFill>
                  <a:srgbClr val="000000"/>
                </a:solidFill>
                <a:latin typeface="Palatino Linotype" panose="02040502050505030304" pitchFamily="18" charset="0"/>
                <a:ea typeface="MS PGothic" panose="020B0600070205080204" pitchFamily="34" charset="-128"/>
              </a:defRPr>
            </a:lvl5pPr>
            <a:lvl6pPr marL="2514600" indent="-228600" defTabSz="457200" eaLnBrk="0" fontAlgn="base" hangingPunct="0">
              <a:spcBef>
                <a:spcPts val="450"/>
              </a:spcBef>
              <a:spcAft>
                <a:spcPct val="0"/>
              </a:spcAft>
              <a:buClr>
                <a:srgbClr val="000000"/>
              </a:buClr>
              <a:buSzPct val="100000"/>
              <a:buFont typeface="Times New Roman" panose="02020603050405020304" pitchFamily="18" charset="0"/>
              <a:defRPr>
                <a:solidFill>
                  <a:srgbClr val="000000"/>
                </a:solidFill>
                <a:latin typeface="Palatino Linotype" panose="02040502050505030304" pitchFamily="18" charset="0"/>
                <a:ea typeface="MS PGothic" panose="020B0600070205080204" pitchFamily="34" charset="-128"/>
              </a:defRPr>
            </a:lvl6pPr>
            <a:lvl7pPr marL="2971800" indent="-228600" defTabSz="457200" eaLnBrk="0" fontAlgn="base" hangingPunct="0">
              <a:spcBef>
                <a:spcPts val="450"/>
              </a:spcBef>
              <a:spcAft>
                <a:spcPct val="0"/>
              </a:spcAft>
              <a:buClr>
                <a:srgbClr val="000000"/>
              </a:buClr>
              <a:buSzPct val="100000"/>
              <a:buFont typeface="Times New Roman" panose="02020603050405020304" pitchFamily="18" charset="0"/>
              <a:defRPr>
                <a:solidFill>
                  <a:srgbClr val="000000"/>
                </a:solidFill>
                <a:latin typeface="Palatino Linotype" panose="02040502050505030304" pitchFamily="18" charset="0"/>
                <a:ea typeface="MS PGothic" panose="020B0600070205080204" pitchFamily="34" charset="-128"/>
              </a:defRPr>
            </a:lvl7pPr>
            <a:lvl8pPr marL="3429000" indent="-228600" defTabSz="457200" eaLnBrk="0" fontAlgn="base" hangingPunct="0">
              <a:spcBef>
                <a:spcPts val="450"/>
              </a:spcBef>
              <a:spcAft>
                <a:spcPct val="0"/>
              </a:spcAft>
              <a:buClr>
                <a:srgbClr val="000000"/>
              </a:buClr>
              <a:buSzPct val="100000"/>
              <a:buFont typeface="Times New Roman" panose="02020603050405020304" pitchFamily="18" charset="0"/>
              <a:defRPr>
                <a:solidFill>
                  <a:srgbClr val="000000"/>
                </a:solidFill>
                <a:latin typeface="Palatino Linotype" panose="02040502050505030304" pitchFamily="18" charset="0"/>
                <a:ea typeface="MS PGothic" panose="020B0600070205080204" pitchFamily="34" charset="-128"/>
              </a:defRPr>
            </a:lvl8pPr>
            <a:lvl9pPr marL="3886200" indent="-228600" defTabSz="457200" eaLnBrk="0" fontAlgn="base" hangingPunct="0">
              <a:spcBef>
                <a:spcPts val="450"/>
              </a:spcBef>
              <a:spcAft>
                <a:spcPct val="0"/>
              </a:spcAft>
              <a:buClr>
                <a:srgbClr val="000000"/>
              </a:buClr>
              <a:buSzPct val="100000"/>
              <a:buFont typeface="Times New Roman" panose="02020603050405020304" pitchFamily="18" charset="0"/>
              <a:defRPr>
                <a:solidFill>
                  <a:srgbClr val="000000"/>
                </a:solidFill>
                <a:latin typeface="Palatino Linotype" panose="02040502050505030304" pitchFamily="18" charset="0"/>
                <a:ea typeface="MS PGothic" panose="020B0600070205080204" pitchFamily="34" charset="-128"/>
              </a:defRPr>
            </a:lvl9pPr>
          </a:lstStyle>
          <a:p>
            <a:pPr>
              <a:spcBef>
                <a:spcPct val="0"/>
              </a:spcBef>
              <a:buFont typeface="Arial" panose="020B0604020202020204" pitchFamily="34" charset="0"/>
              <a:buChar char="•"/>
            </a:pPr>
            <a:r>
              <a:rPr lang="en-US" altLang="en-US" sz="1800" b="0" dirty="0">
                <a:solidFill>
                  <a:schemeClr val="tx1"/>
                </a:solidFill>
                <a:latin typeface="+mn-lt"/>
              </a:rPr>
              <a:t>Arbitrary geometry</a:t>
            </a:r>
          </a:p>
          <a:p>
            <a:pPr>
              <a:spcBef>
                <a:spcPct val="0"/>
              </a:spcBef>
              <a:buFont typeface="Arial" panose="020B0604020202020204" pitchFamily="34" charset="0"/>
              <a:buChar char="•"/>
            </a:pPr>
            <a:r>
              <a:rPr lang="en-US" altLang="en-US" sz="1800" b="0" dirty="0">
                <a:solidFill>
                  <a:schemeClr val="tx1"/>
                </a:solidFill>
                <a:latin typeface="+mn-lt"/>
              </a:rPr>
              <a:t>Mostly push-button/automatic</a:t>
            </a:r>
          </a:p>
          <a:p>
            <a:pPr>
              <a:spcBef>
                <a:spcPct val="0"/>
              </a:spcBef>
              <a:buFont typeface="Arial" panose="020B0604020202020204" pitchFamily="34" charset="0"/>
              <a:buChar char="•"/>
            </a:pPr>
            <a:r>
              <a:rPr lang="en-US" altLang="en-US" sz="1800" b="0" dirty="0">
                <a:solidFill>
                  <a:schemeClr val="tx1"/>
                </a:solidFill>
                <a:latin typeface="+mn-lt"/>
              </a:rPr>
              <a:t>May still require geometry clean-up</a:t>
            </a:r>
          </a:p>
        </p:txBody>
      </p:sp>
      <p:sp>
        <p:nvSpPr>
          <p:cNvPr id="4" name="Rectangle 11">
            <a:extLst>
              <a:ext uri="{FF2B5EF4-FFF2-40B4-BE49-F238E27FC236}">
                <a16:creationId xmlns:a16="http://schemas.microsoft.com/office/drawing/2014/main" id="{BCBD6465-730A-AFE8-4494-C2EF6EDF9303}"/>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err="1">
                <a:solidFill>
                  <a:srgbClr val="000000"/>
                </a:solidFill>
              </a:rPr>
              <a:t>Tetmesh</a:t>
            </a:r>
            <a:r>
              <a:rPr lang="en-US" altLang="en-US" sz="2800" b="1" dirty="0">
                <a:solidFill>
                  <a:srgbClr val="000000"/>
                </a:solidFill>
              </a:rPr>
              <a:t> Scheme</a:t>
            </a:r>
          </a:p>
        </p:txBody>
      </p:sp>
    </p:spTree>
    <p:extLst>
      <p:ext uri="{BB962C8B-B14F-4D97-AF65-F5344CB8AC3E}">
        <p14:creationId xmlns:p14="http://schemas.microsoft.com/office/powerpoint/2010/main" val="11501191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1BCE6D9-3BE5-437B-27F5-089FBF736B86}"/>
              </a:ext>
            </a:extLst>
          </p:cNvPr>
          <p:cNvPicPr>
            <a:picLocks noChangeAspect="1"/>
          </p:cNvPicPr>
          <p:nvPr/>
        </p:nvPicPr>
        <p:blipFill>
          <a:blip r:embed="rId2"/>
          <a:stretch>
            <a:fillRect/>
          </a:stretch>
        </p:blipFill>
        <p:spPr>
          <a:xfrm>
            <a:off x="1919860" y="1236971"/>
            <a:ext cx="2999232" cy="2682519"/>
          </a:xfrm>
          <a:prstGeom prst="rect">
            <a:avLst/>
          </a:prstGeom>
          <a:effectLst>
            <a:outerShdw blurRad="292100" dist="139700" dir="2700000" algn="ctr" rotWithShape="0">
              <a:srgbClr val="000000">
                <a:alpha val="65000"/>
              </a:srgbClr>
            </a:outerShdw>
          </a:effectLst>
        </p:spPr>
      </p:pic>
      <p:sp>
        <p:nvSpPr>
          <p:cNvPr id="30723" name="TextBox 5">
            <a:extLst>
              <a:ext uri="{FF2B5EF4-FFF2-40B4-BE49-F238E27FC236}">
                <a16:creationId xmlns:a16="http://schemas.microsoft.com/office/drawing/2014/main" id="{739C7B70-2A11-124B-9C6C-9DBEDC48175E}"/>
              </a:ext>
            </a:extLst>
          </p:cNvPr>
          <p:cNvSpPr txBox="1">
            <a:spLocks noChangeArrowheads="1"/>
          </p:cNvSpPr>
          <p:nvPr/>
        </p:nvSpPr>
        <p:spPr bwMode="auto">
          <a:xfrm>
            <a:off x="290814" y="2712006"/>
            <a:ext cx="16594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Clr>
                <a:srgbClr val="000000"/>
              </a:buClr>
              <a:buSzPct val="100000"/>
              <a:buFont typeface="Times New Roman" panose="02020603050405020304" pitchFamily="18" charset="0"/>
              <a:buNone/>
            </a:pPr>
            <a:r>
              <a:rPr lang="en-US" altLang="en-US" dirty="0"/>
              <a:t>Import model </a:t>
            </a:r>
          </a:p>
        </p:txBody>
      </p:sp>
      <p:sp>
        <p:nvSpPr>
          <p:cNvPr id="30724" name="TextBox 6">
            <a:extLst>
              <a:ext uri="{FF2B5EF4-FFF2-40B4-BE49-F238E27FC236}">
                <a16:creationId xmlns:a16="http://schemas.microsoft.com/office/drawing/2014/main" id="{2817B853-CD84-234F-AD19-7833981316D1}"/>
              </a:ext>
            </a:extLst>
          </p:cNvPr>
          <p:cNvSpPr txBox="1">
            <a:spLocks noChangeArrowheads="1"/>
          </p:cNvSpPr>
          <p:nvPr/>
        </p:nvSpPr>
        <p:spPr bwMode="auto">
          <a:xfrm>
            <a:off x="5334000" y="1981200"/>
            <a:ext cx="41354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Clr>
                <a:srgbClr val="000000"/>
              </a:buClr>
              <a:buSzPct val="100000"/>
              <a:buFont typeface="Times New Roman" panose="02020603050405020304" pitchFamily="18" charset="0"/>
              <a:buNone/>
            </a:pPr>
            <a:r>
              <a:rPr lang="en-US" altLang="en-US"/>
              <a:t>Import ACIS file driver.sat OR cad6.sat</a:t>
            </a:r>
          </a:p>
        </p:txBody>
      </p:sp>
      <p:sp>
        <p:nvSpPr>
          <p:cNvPr id="30725" name="AutoShape 4">
            <a:extLst>
              <a:ext uri="{FF2B5EF4-FFF2-40B4-BE49-F238E27FC236}">
                <a16:creationId xmlns:a16="http://schemas.microsoft.com/office/drawing/2014/main" id="{B297672B-D781-E24B-95A9-3A6869F45CFE}"/>
              </a:ext>
            </a:extLst>
          </p:cNvPr>
          <p:cNvSpPr>
            <a:spLocks noChangeArrowheads="1"/>
          </p:cNvSpPr>
          <p:nvPr/>
        </p:nvSpPr>
        <p:spPr bwMode="auto">
          <a:xfrm rot="19347810">
            <a:off x="3426890" y="2401691"/>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p>
            <a:pPr algn="ctr">
              <a:buClr>
                <a:srgbClr val="000000"/>
              </a:buClr>
              <a:buSzPct val="100000"/>
              <a:buFont typeface="Times New Roman" panose="02020603050405020304" pitchFamily="18" charset="0"/>
              <a:buNone/>
            </a:pPr>
            <a:endParaRPr lang="en-US" altLang="en-US" sz="2400">
              <a:solidFill>
                <a:srgbClr val="000000"/>
              </a:solidFill>
            </a:endParaRPr>
          </a:p>
        </p:txBody>
      </p:sp>
      <p:pic>
        <p:nvPicPr>
          <p:cNvPr id="30726" name="Picture 13">
            <a:extLst>
              <a:ext uri="{FF2B5EF4-FFF2-40B4-BE49-F238E27FC236}">
                <a16:creationId xmlns:a16="http://schemas.microsoft.com/office/drawing/2014/main" id="{D77488DD-E6AD-7642-B862-968F30EABC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44494" y="2743200"/>
            <a:ext cx="3935413"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16">
            <a:extLst>
              <a:ext uri="{FF2B5EF4-FFF2-40B4-BE49-F238E27FC236}">
                <a16:creationId xmlns:a16="http://schemas.microsoft.com/office/drawing/2014/main" id="{8FC44916-6534-7B47-A115-0ECDF5EA407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128043" y="4038600"/>
            <a:ext cx="4343400" cy="231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8" name="TextBox 17">
            <a:extLst>
              <a:ext uri="{FF2B5EF4-FFF2-40B4-BE49-F238E27FC236}">
                <a16:creationId xmlns:a16="http://schemas.microsoft.com/office/drawing/2014/main" id="{0DE0BE94-3E00-0544-9768-64AC5972787F}"/>
              </a:ext>
            </a:extLst>
          </p:cNvPr>
          <p:cNvSpPr txBox="1">
            <a:spLocks noChangeArrowheads="1"/>
          </p:cNvSpPr>
          <p:nvPr/>
        </p:nvSpPr>
        <p:spPr bwMode="auto">
          <a:xfrm>
            <a:off x="7301553" y="5715000"/>
            <a:ext cx="114807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Clr>
                <a:srgbClr val="000000"/>
              </a:buClr>
              <a:buSzPct val="100000"/>
              <a:buFont typeface="Times New Roman" panose="02020603050405020304" pitchFamily="18" charset="0"/>
              <a:buNone/>
            </a:pPr>
            <a:r>
              <a:rPr lang="en-US" altLang="en-US"/>
              <a:t>driver.sat</a:t>
            </a:r>
          </a:p>
        </p:txBody>
      </p:sp>
      <p:sp>
        <p:nvSpPr>
          <p:cNvPr id="30729" name="TextBox 18">
            <a:extLst>
              <a:ext uri="{FF2B5EF4-FFF2-40B4-BE49-F238E27FC236}">
                <a16:creationId xmlns:a16="http://schemas.microsoft.com/office/drawing/2014/main" id="{F7E7E800-962C-8A4A-ADE1-3FCBB20EBF3C}"/>
              </a:ext>
            </a:extLst>
          </p:cNvPr>
          <p:cNvSpPr txBox="1">
            <a:spLocks noChangeArrowheads="1"/>
          </p:cNvSpPr>
          <p:nvPr/>
        </p:nvSpPr>
        <p:spPr bwMode="auto">
          <a:xfrm>
            <a:off x="2362201" y="5562600"/>
            <a:ext cx="10572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Clr>
                <a:srgbClr val="000000"/>
              </a:buClr>
              <a:buSzPct val="100000"/>
              <a:buFont typeface="Times New Roman" panose="02020603050405020304" pitchFamily="18" charset="0"/>
              <a:buNone/>
            </a:pPr>
            <a:r>
              <a:rPr lang="en-US" altLang="en-US"/>
              <a:t>cad6.sat</a:t>
            </a:r>
          </a:p>
        </p:txBody>
      </p:sp>
      <p:sp>
        <p:nvSpPr>
          <p:cNvPr id="30730" name="Oval 23">
            <a:extLst>
              <a:ext uri="{FF2B5EF4-FFF2-40B4-BE49-F238E27FC236}">
                <a16:creationId xmlns:a16="http://schemas.microsoft.com/office/drawing/2014/main" id="{7851A94B-66CA-DB49-B77C-85C534D438BC}"/>
              </a:ext>
            </a:extLst>
          </p:cNvPr>
          <p:cNvSpPr>
            <a:spLocks noChangeArrowheads="1"/>
          </p:cNvSpPr>
          <p:nvPr/>
        </p:nvSpPr>
        <p:spPr bwMode="auto">
          <a:xfrm>
            <a:off x="3754681" y="2575083"/>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t>1</a:t>
            </a:r>
          </a:p>
        </p:txBody>
      </p:sp>
      <p:sp>
        <p:nvSpPr>
          <p:cNvPr id="30731" name="Oval 23">
            <a:extLst>
              <a:ext uri="{FF2B5EF4-FFF2-40B4-BE49-F238E27FC236}">
                <a16:creationId xmlns:a16="http://schemas.microsoft.com/office/drawing/2014/main" id="{28EF763A-170D-0D4F-8C18-E592D7468BF5}"/>
              </a:ext>
            </a:extLst>
          </p:cNvPr>
          <p:cNvSpPr>
            <a:spLocks noChangeArrowheads="1"/>
          </p:cNvSpPr>
          <p:nvPr/>
        </p:nvSpPr>
        <p:spPr bwMode="auto">
          <a:xfrm>
            <a:off x="4994275" y="2028825"/>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t>1</a:t>
            </a:r>
          </a:p>
        </p:txBody>
      </p:sp>
      <p:sp>
        <p:nvSpPr>
          <p:cNvPr id="13" name="Rectangle 4">
            <a:extLst>
              <a:ext uri="{FF2B5EF4-FFF2-40B4-BE49-F238E27FC236}">
                <a16:creationId xmlns:a16="http://schemas.microsoft.com/office/drawing/2014/main" id="{32DEF2AB-3D4C-AB4F-9274-B104525FDA25}"/>
              </a:ext>
            </a:extLst>
          </p:cNvPr>
          <p:cNvSpPr>
            <a:spLocks noGrp="1" noChangeArrowheads="1"/>
          </p:cNvSpPr>
          <p:nvPr>
            <p:ph type="title"/>
          </p:nvPr>
        </p:nvSpPr>
        <p:spPr>
          <a:xfrm>
            <a:off x="1613548" y="343083"/>
            <a:ext cx="10096500" cy="774779"/>
          </a:xfrm>
        </p:spPr>
        <p:txBody>
          <a:bodyPr/>
          <a:lstStyle/>
          <a:p>
            <a:pPr>
              <a:defRPr/>
            </a:pPr>
            <a:r>
              <a:rPr lang="en-US" dirty="0">
                <a:ea typeface="+mj-ea"/>
              </a:rPr>
              <a:t>Exercise 7.4</a:t>
            </a:r>
            <a:br>
              <a:rPr lang="en-US" dirty="0">
                <a:ea typeface="+mj-ea"/>
              </a:rPr>
            </a:br>
            <a:r>
              <a:rPr lang="en-US" dirty="0">
                <a:ea typeface="+mj-ea"/>
              </a:rPr>
              <a:t>Tet Meshing</a:t>
            </a:r>
          </a:p>
        </p:txBody>
      </p:sp>
    </p:spTree>
    <p:extLst>
      <p:ext uri="{BB962C8B-B14F-4D97-AF65-F5344CB8AC3E}">
        <p14:creationId xmlns:p14="http://schemas.microsoft.com/office/powerpoint/2010/main" val="392294466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a:extLst>
              <a:ext uri="{FF2B5EF4-FFF2-40B4-BE49-F238E27FC236}">
                <a16:creationId xmlns:a16="http://schemas.microsoft.com/office/drawing/2014/main" id="{E836A378-27CE-C04A-97C1-4055682455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8100" y="807373"/>
            <a:ext cx="3182909" cy="5568014"/>
          </a:xfrm>
          <a:prstGeom prst="rect">
            <a:avLst/>
          </a:prstGeom>
        </p:spPr>
      </p:pic>
      <p:sp>
        <p:nvSpPr>
          <p:cNvPr id="31747" name="AutoShape 4">
            <a:extLst>
              <a:ext uri="{FF2B5EF4-FFF2-40B4-BE49-F238E27FC236}">
                <a16:creationId xmlns:a16="http://schemas.microsoft.com/office/drawing/2014/main" id="{7F90D798-D13E-2B4B-8EB9-C17120027C15}"/>
              </a:ext>
            </a:extLst>
          </p:cNvPr>
          <p:cNvSpPr>
            <a:spLocks noChangeArrowheads="1"/>
          </p:cNvSpPr>
          <p:nvPr/>
        </p:nvSpPr>
        <p:spPr bwMode="auto">
          <a:xfrm rot="19347810">
            <a:off x="2015744" y="1181562"/>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p>
            <a:pPr algn="ctr">
              <a:buClr>
                <a:srgbClr val="000000"/>
              </a:buClr>
              <a:buSzPct val="100000"/>
              <a:buFont typeface="Times New Roman" panose="02020603050405020304" pitchFamily="18" charset="0"/>
              <a:buNone/>
            </a:pPr>
            <a:endParaRPr lang="en-US" altLang="en-US" sz="2400">
              <a:solidFill>
                <a:srgbClr val="000000"/>
              </a:solidFill>
            </a:endParaRPr>
          </a:p>
        </p:txBody>
      </p:sp>
      <p:sp>
        <p:nvSpPr>
          <p:cNvPr id="31748" name="AutoShape 4">
            <a:extLst>
              <a:ext uri="{FF2B5EF4-FFF2-40B4-BE49-F238E27FC236}">
                <a16:creationId xmlns:a16="http://schemas.microsoft.com/office/drawing/2014/main" id="{378B451B-3CAA-844E-9DF3-7197BB590F96}"/>
              </a:ext>
            </a:extLst>
          </p:cNvPr>
          <p:cNvSpPr>
            <a:spLocks noChangeArrowheads="1"/>
          </p:cNvSpPr>
          <p:nvPr/>
        </p:nvSpPr>
        <p:spPr bwMode="auto">
          <a:xfrm rot="19347810">
            <a:off x="2522201" y="1167274"/>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p>
            <a:pPr algn="ctr">
              <a:buClr>
                <a:srgbClr val="000000"/>
              </a:buClr>
              <a:buSzPct val="100000"/>
              <a:buFont typeface="Times New Roman" panose="02020603050405020304" pitchFamily="18" charset="0"/>
              <a:buNone/>
            </a:pPr>
            <a:endParaRPr lang="en-US" altLang="en-US" sz="2400">
              <a:solidFill>
                <a:srgbClr val="000000"/>
              </a:solidFill>
            </a:endParaRPr>
          </a:p>
        </p:txBody>
      </p:sp>
      <p:sp>
        <p:nvSpPr>
          <p:cNvPr id="31749" name="AutoShape 4">
            <a:extLst>
              <a:ext uri="{FF2B5EF4-FFF2-40B4-BE49-F238E27FC236}">
                <a16:creationId xmlns:a16="http://schemas.microsoft.com/office/drawing/2014/main" id="{224F6FE1-BCFB-624E-BF07-0065A58329F1}"/>
              </a:ext>
            </a:extLst>
          </p:cNvPr>
          <p:cNvSpPr>
            <a:spLocks noChangeArrowheads="1"/>
          </p:cNvSpPr>
          <p:nvPr/>
        </p:nvSpPr>
        <p:spPr bwMode="auto">
          <a:xfrm rot="19347810">
            <a:off x="3017198" y="1161848"/>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p>
            <a:pPr algn="ctr">
              <a:buClr>
                <a:srgbClr val="000000"/>
              </a:buClr>
              <a:buSzPct val="100000"/>
              <a:buFont typeface="Times New Roman" panose="02020603050405020304" pitchFamily="18" charset="0"/>
              <a:buNone/>
            </a:pPr>
            <a:endParaRPr lang="en-US" altLang="en-US" sz="2400">
              <a:solidFill>
                <a:srgbClr val="000000"/>
              </a:solidFill>
            </a:endParaRPr>
          </a:p>
        </p:txBody>
      </p:sp>
      <p:sp>
        <p:nvSpPr>
          <p:cNvPr id="31750" name="AutoShape 4">
            <a:extLst>
              <a:ext uri="{FF2B5EF4-FFF2-40B4-BE49-F238E27FC236}">
                <a16:creationId xmlns:a16="http://schemas.microsoft.com/office/drawing/2014/main" id="{87887874-7E6C-A842-80F3-7F5E76DDBF99}"/>
              </a:ext>
            </a:extLst>
          </p:cNvPr>
          <p:cNvSpPr>
            <a:spLocks noChangeArrowheads="1"/>
          </p:cNvSpPr>
          <p:nvPr/>
        </p:nvSpPr>
        <p:spPr bwMode="auto">
          <a:xfrm rot="19347810">
            <a:off x="3555390" y="1181562"/>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p>
            <a:pPr algn="ctr">
              <a:buClr>
                <a:srgbClr val="000000"/>
              </a:buClr>
              <a:buSzPct val="100000"/>
              <a:buFont typeface="Times New Roman" panose="02020603050405020304" pitchFamily="18" charset="0"/>
              <a:buNone/>
            </a:pPr>
            <a:endParaRPr lang="en-US" altLang="en-US" sz="2400">
              <a:solidFill>
                <a:srgbClr val="000000"/>
              </a:solidFill>
            </a:endParaRPr>
          </a:p>
        </p:txBody>
      </p:sp>
      <p:sp>
        <p:nvSpPr>
          <p:cNvPr id="31751" name="AutoShape 4">
            <a:extLst>
              <a:ext uri="{FF2B5EF4-FFF2-40B4-BE49-F238E27FC236}">
                <a16:creationId xmlns:a16="http://schemas.microsoft.com/office/drawing/2014/main" id="{F21C8795-A16E-1346-8E02-474C319F31BA}"/>
              </a:ext>
            </a:extLst>
          </p:cNvPr>
          <p:cNvSpPr>
            <a:spLocks noChangeArrowheads="1"/>
          </p:cNvSpPr>
          <p:nvPr/>
        </p:nvSpPr>
        <p:spPr bwMode="auto">
          <a:xfrm rot="19347810">
            <a:off x="1564619" y="1677755"/>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p>
            <a:pPr algn="ctr">
              <a:buClr>
                <a:srgbClr val="000000"/>
              </a:buClr>
              <a:buSzPct val="100000"/>
              <a:buFont typeface="Times New Roman" panose="02020603050405020304" pitchFamily="18" charset="0"/>
              <a:buNone/>
            </a:pPr>
            <a:endParaRPr lang="en-US" altLang="en-US" sz="2400">
              <a:solidFill>
                <a:srgbClr val="000000"/>
              </a:solidFill>
            </a:endParaRPr>
          </a:p>
        </p:txBody>
      </p:sp>
      <p:sp>
        <p:nvSpPr>
          <p:cNvPr id="31752" name="AutoShape 4">
            <a:extLst>
              <a:ext uri="{FF2B5EF4-FFF2-40B4-BE49-F238E27FC236}">
                <a16:creationId xmlns:a16="http://schemas.microsoft.com/office/drawing/2014/main" id="{9D33AFC5-8685-6649-9BDD-6CDC0DD708D2}"/>
              </a:ext>
            </a:extLst>
          </p:cNvPr>
          <p:cNvSpPr>
            <a:spLocks noChangeArrowheads="1"/>
          </p:cNvSpPr>
          <p:nvPr/>
        </p:nvSpPr>
        <p:spPr bwMode="auto">
          <a:xfrm rot="19347810">
            <a:off x="3997722" y="5117927"/>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p>
            <a:pPr algn="ctr">
              <a:buClr>
                <a:srgbClr val="000000"/>
              </a:buClr>
              <a:buSzPct val="100000"/>
              <a:buFont typeface="Times New Roman" panose="02020603050405020304" pitchFamily="18" charset="0"/>
              <a:buNone/>
            </a:pPr>
            <a:endParaRPr lang="en-US" altLang="en-US" sz="2400">
              <a:solidFill>
                <a:srgbClr val="000000"/>
              </a:solidFill>
            </a:endParaRPr>
          </a:p>
        </p:txBody>
      </p:sp>
      <p:sp>
        <p:nvSpPr>
          <p:cNvPr id="31754" name="TextBox 18">
            <a:extLst>
              <a:ext uri="{FF2B5EF4-FFF2-40B4-BE49-F238E27FC236}">
                <a16:creationId xmlns:a16="http://schemas.microsoft.com/office/drawing/2014/main" id="{E8D740C0-3475-8F43-8551-FE81CCA0EE89}"/>
              </a:ext>
            </a:extLst>
          </p:cNvPr>
          <p:cNvSpPr txBox="1">
            <a:spLocks noChangeArrowheads="1"/>
          </p:cNvSpPr>
          <p:nvPr/>
        </p:nvSpPr>
        <p:spPr bwMode="auto">
          <a:xfrm>
            <a:off x="5427664" y="1339850"/>
            <a:ext cx="15319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dirty="0">
                <a:solidFill>
                  <a:srgbClr val="000000"/>
                </a:solidFill>
              </a:rPr>
              <a:t>Mode - Mesh</a:t>
            </a:r>
          </a:p>
        </p:txBody>
      </p:sp>
      <p:sp>
        <p:nvSpPr>
          <p:cNvPr id="31755" name="TextBox 20">
            <a:extLst>
              <a:ext uri="{FF2B5EF4-FFF2-40B4-BE49-F238E27FC236}">
                <a16:creationId xmlns:a16="http://schemas.microsoft.com/office/drawing/2014/main" id="{06CE82E5-8E6D-AA46-A446-22EADFC927BE}"/>
              </a:ext>
            </a:extLst>
          </p:cNvPr>
          <p:cNvSpPr txBox="1">
            <a:spLocks noChangeArrowheads="1"/>
          </p:cNvSpPr>
          <p:nvPr/>
        </p:nvSpPr>
        <p:spPr bwMode="auto">
          <a:xfrm>
            <a:off x="5427664" y="1781175"/>
            <a:ext cx="1736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a:solidFill>
                  <a:srgbClr val="000000"/>
                </a:solidFill>
              </a:rPr>
              <a:t>Entity - Volume</a:t>
            </a:r>
          </a:p>
        </p:txBody>
      </p:sp>
      <p:sp>
        <p:nvSpPr>
          <p:cNvPr id="31756" name="TextBox 22">
            <a:extLst>
              <a:ext uri="{FF2B5EF4-FFF2-40B4-BE49-F238E27FC236}">
                <a16:creationId xmlns:a16="http://schemas.microsoft.com/office/drawing/2014/main" id="{B6C9FB61-C064-044F-BF3A-1DC49682466F}"/>
              </a:ext>
            </a:extLst>
          </p:cNvPr>
          <p:cNvSpPr txBox="1">
            <a:spLocks noChangeArrowheads="1"/>
          </p:cNvSpPr>
          <p:nvPr/>
        </p:nvSpPr>
        <p:spPr bwMode="auto">
          <a:xfrm>
            <a:off x="5427664" y="2209800"/>
            <a:ext cx="16081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a:solidFill>
                  <a:srgbClr val="000000"/>
                </a:solidFill>
              </a:rPr>
              <a:t>Action - Mesh</a:t>
            </a:r>
          </a:p>
        </p:txBody>
      </p:sp>
      <p:sp>
        <p:nvSpPr>
          <p:cNvPr id="31757" name="TextBox 24">
            <a:extLst>
              <a:ext uri="{FF2B5EF4-FFF2-40B4-BE49-F238E27FC236}">
                <a16:creationId xmlns:a16="http://schemas.microsoft.com/office/drawing/2014/main" id="{4A51EB36-66C5-304F-92D8-6A41033F5107}"/>
              </a:ext>
            </a:extLst>
          </p:cNvPr>
          <p:cNvSpPr txBox="1">
            <a:spLocks noChangeArrowheads="1"/>
          </p:cNvSpPr>
          <p:nvPr/>
        </p:nvSpPr>
        <p:spPr bwMode="auto">
          <a:xfrm>
            <a:off x="5427663" y="3082131"/>
            <a:ext cx="2892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dirty="0">
                <a:solidFill>
                  <a:srgbClr val="000000"/>
                </a:solidFill>
              </a:rPr>
              <a:t>Select Volume to Mesh (1)</a:t>
            </a:r>
          </a:p>
        </p:txBody>
      </p:sp>
      <p:sp>
        <p:nvSpPr>
          <p:cNvPr id="31758" name="TextBox 26">
            <a:extLst>
              <a:ext uri="{FF2B5EF4-FFF2-40B4-BE49-F238E27FC236}">
                <a16:creationId xmlns:a16="http://schemas.microsoft.com/office/drawing/2014/main" id="{A272FBB1-CCB3-4641-A976-C9D91791DC69}"/>
              </a:ext>
            </a:extLst>
          </p:cNvPr>
          <p:cNvSpPr txBox="1">
            <a:spLocks noChangeArrowheads="1"/>
          </p:cNvSpPr>
          <p:nvPr/>
        </p:nvSpPr>
        <p:spPr bwMode="auto">
          <a:xfrm>
            <a:off x="5410200" y="2631043"/>
            <a:ext cx="27942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dirty="0">
                <a:solidFill>
                  <a:srgbClr val="000000"/>
                </a:solidFill>
              </a:rPr>
              <a:t>Choose </a:t>
            </a:r>
            <a:r>
              <a:rPr lang="en-US" altLang="en-US" dirty="0" err="1">
                <a:solidFill>
                  <a:srgbClr val="000000"/>
                </a:solidFill>
              </a:rPr>
              <a:t>Tetmesh</a:t>
            </a:r>
            <a:r>
              <a:rPr lang="en-US" altLang="en-US" dirty="0">
                <a:solidFill>
                  <a:srgbClr val="000000"/>
                </a:solidFill>
              </a:rPr>
              <a:t> Scheme</a:t>
            </a:r>
          </a:p>
        </p:txBody>
      </p:sp>
      <p:sp>
        <p:nvSpPr>
          <p:cNvPr id="31759" name="TextBox 28">
            <a:extLst>
              <a:ext uri="{FF2B5EF4-FFF2-40B4-BE49-F238E27FC236}">
                <a16:creationId xmlns:a16="http://schemas.microsoft.com/office/drawing/2014/main" id="{729CCCC5-3F15-8E4D-B6DF-57ACBBE28473}"/>
              </a:ext>
            </a:extLst>
          </p:cNvPr>
          <p:cNvSpPr txBox="1">
            <a:spLocks noChangeArrowheads="1"/>
          </p:cNvSpPr>
          <p:nvPr/>
        </p:nvSpPr>
        <p:spPr bwMode="auto">
          <a:xfrm>
            <a:off x="5427663" y="3457575"/>
            <a:ext cx="3003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a:solidFill>
                  <a:srgbClr val="000000"/>
                </a:solidFill>
              </a:rPr>
              <a:t>Apply the Tetmesh Scheme</a:t>
            </a:r>
          </a:p>
        </p:txBody>
      </p:sp>
      <p:sp>
        <p:nvSpPr>
          <p:cNvPr id="31760" name="AutoShape 4">
            <a:extLst>
              <a:ext uri="{FF2B5EF4-FFF2-40B4-BE49-F238E27FC236}">
                <a16:creationId xmlns:a16="http://schemas.microsoft.com/office/drawing/2014/main" id="{83EAEFA6-B509-7A43-B19F-4FEE0873AF86}"/>
              </a:ext>
            </a:extLst>
          </p:cNvPr>
          <p:cNvSpPr>
            <a:spLocks noChangeArrowheads="1"/>
          </p:cNvSpPr>
          <p:nvPr/>
        </p:nvSpPr>
        <p:spPr bwMode="auto">
          <a:xfrm rot="19347810">
            <a:off x="4182637" y="5931932"/>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p>
            <a:pPr algn="ctr">
              <a:buClr>
                <a:srgbClr val="000000"/>
              </a:buClr>
              <a:buSzPct val="100000"/>
              <a:buFont typeface="Times New Roman" panose="02020603050405020304" pitchFamily="18" charset="0"/>
              <a:buNone/>
            </a:pPr>
            <a:endParaRPr lang="en-US" altLang="en-US" sz="2400">
              <a:solidFill>
                <a:srgbClr val="000000"/>
              </a:solidFill>
            </a:endParaRPr>
          </a:p>
        </p:txBody>
      </p:sp>
      <p:sp>
        <p:nvSpPr>
          <p:cNvPr id="31761" name="TextBox 32">
            <a:extLst>
              <a:ext uri="{FF2B5EF4-FFF2-40B4-BE49-F238E27FC236}">
                <a16:creationId xmlns:a16="http://schemas.microsoft.com/office/drawing/2014/main" id="{7DBA5820-3329-7649-98A2-34B76FFA964E}"/>
              </a:ext>
            </a:extLst>
          </p:cNvPr>
          <p:cNvSpPr txBox="1">
            <a:spLocks noChangeArrowheads="1"/>
          </p:cNvSpPr>
          <p:nvPr/>
        </p:nvSpPr>
        <p:spPr bwMode="auto">
          <a:xfrm>
            <a:off x="5427663" y="3886200"/>
            <a:ext cx="24304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a:solidFill>
                  <a:srgbClr val="000000"/>
                </a:solidFill>
              </a:rPr>
              <a:t>Click the Mesh Button</a:t>
            </a:r>
          </a:p>
        </p:txBody>
      </p:sp>
      <p:sp>
        <p:nvSpPr>
          <p:cNvPr id="31762" name="TextBox 33">
            <a:extLst>
              <a:ext uri="{FF2B5EF4-FFF2-40B4-BE49-F238E27FC236}">
                <a16:creationId xmlns:a16="http://schemas.microsoft.com/office/drawing/2014/main" id="{37D42743-E4F8-7141-996D-E5F3373967E7}"/>
              </a:ext>
            </a:extLst>
          </p:cNvPr>
          <p:cNvSpPr txBox="1">
            <a:spLocks noChangeArrowheads="1"/>
          </p:cNvSpPr>
          <p:nvPr/>
        </p:nvSpPr>
        <p:spPr bwMode="auto">
          <a:xfrm>
            <a:off x="5943601" y="4648200"/>
            <a:ext cx="4988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a:solidFill>
                  <a:srgbClr val="000000"/>
                </a:solidFill>
              </a:rPr>
              <a:t>OR</a:t>
            </a:r>
          </a:p>
        </p:txBody>
      </p:sp>
      <p:sp>
        <p:nvSpPr>
          <p:cNvPr id="31763" name="TextBox 34">
            <a:extLst>
              <a:ext uri="{FF2B5EF4-FFF2-40B4-BE49-F238E27FC236}">
                <a16:creationId xmlns:a16="http://schemas.microsoft.com/office/drawing/2014/main" id="{1D465C1C-FB9C-2847-944F-95440BF0395D}"/>
              </a:ext>
            </a:extLst>
          </p:cNvPr>
          <p:cNvSpPr txBox="1">
            <a:spLocks noChangeArrowheads="1"/>
          </p:cNvSpPr>
          <p:nvPr/>
        </p:nvSpPr>
        <p:spPr bwMode="auto">
          <a:xfrm>
            <a:off x="5302250" y="5715000"/>
            <a:ext cx="29404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b="1">
                <a:solidFill>
                  <a:srgbClr val="000000"/>
                </a:solidFill>
              </a:rPr>
              <a:t>Volume 1 scheme tetmesh</a:t>
            </a:r>
          </a:p>
        </p:txBody>
      </p:sp>
      <p:sp>
        <p:nvSpPr>
          <p:cNvPr id="31764" name="TextBox 35">
            <a:extLst>
              <a:ext uri="{FF2B5EF4-FFF2-40B4-BE49-F238E27FC236}">
                <a16:creationId xmlns:a16="http://schemas.microsoft.com/office/drawing/2014/main" id="{2AE4AD26-6B9B-C548-93B8-2E784847A6A9}"/>
              </a:ext>
            </a:extLst>
          </p:cNvPr>
          <p:cNvSpPr txBox="1">
            <a:spLocks noChangeArrowheads="1"/>
          </p:cNvSpPr>
          <p:nvPr/>
        </p:nvSpPr>
        <p:spPr bwMode="auto">
          <a:xfrm>
            <a:off x="5302250" y="6048375"/>
            <a:ext cx="184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b="1">
                <a:solidFill>
                  <a:srgbClr val="000000"/>
                </a:solidFill>
              </a:rPr>
              <a:t>Mesh Volume 1</a:t>
            </a:r>
          </a:p>
        </p:txBody>
      </p:sp>
      <p:sp>
        <p:nvSpPr>
          <p:cNvPr id="31765" name="TextBox 36">
            <a:extLst>
              <a:ext uri="{FF2B5EF4-FFF2-40B4-BE49-F238E27FC236}">
                <a16:creationId xmlns:a16="http://schemas.microsoft.com/office/drawing/2014/main" id="{3AA881A7-1450-A846-B8C3-1DCA416356D5}"/>
              </a:ext>
            </a:extLst>
          </p:cNvPr>
          <p:cNvSpPr txBox="1">
            <a:spLocks noChangeArrowheads="1"/>
          </p:cNvSpPr>
          <p:nvPr/>
        </p:nvSpPr>
        <p:spPr bwMode="auto">
          <a:xfrm>
            <a:off x="4953000" y="5334000"/>
            <a:ext cx="35349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dirty="0">
                <a:solidFill>
                  <a:srgbClr val="000000"/>
                </a:solidFill>
              </a:rPr>
              <a:t>From </a:t>
            </a:r>
            <a:r>
              <a:rPr lang="en-US" altLang="en-US" sz="1800" dirty="0">
                <a:latin typeface="+mn-lt"/>
                <a:cs typeface="Arial" panose="020B0604020202020204" pitchFamily="34" charset="0"/>
              </a:rPr>
              <a:t>Cubit</a:t>
            </a:r>
            <a:r>
              <a:rPr lang="en-US" altLang="en-US" sz="1800" baseline="30000" dirty="0">
                <a:latin typeface="+mn-lt"/>
                <a:cs typeface="Arial" panose="020B0604020202020204" pitchFamily="34" charset="0"/>
              </a:rPr>
              <a:t> ®</a:t>
            </a:r>
            <a:r>
              <a:rPr lang="en-US" altLang="en-US" dirty="0">
                <a:solidFill>
                  <a:srgbClr val="000000"/>
                </a:solidFill>
              </a:rPr>
              <a:t> Command Window</a:t>
            </a:r>
          </a:p>
        </p:txBody>
      </p:sp>
      <p:pic>
        <p:nvPicPr>
          <p:cNvPr id="31766" name="Picture 37">
            <a:extLst>
              <a:ext uri="{FF2B5EF4-FFF2-40B4-BE49-F238E27FC236}">
                <a16:creationId xmlns:a16="http://schemas.microsoft.com/office/drawing/2014/main" id="{D5B44F2A-54AE-574C-878F-9B992D40E4DD}"/>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80351" y="914400"/>
            <a:ext cx="279082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7" name="Picture 38">
            <a:extLst>
              <a:ext uri="{FF2B5EF4-FFF2-40B4-BE49-F238E27FC236}">
                <a16:creationId xmlns:a16="http://schemas.microsoft.com/office/drawing/2014/main" id="{A21ADBE4-7E60-D04E-A827-413669A0283D}"/>
              </a:ext>
            </a:extLst>
          </p:cNvPr>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07251" y="4191000"/>
            <a:ext cx="3471863"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8" name="Oval 23">
            <a:extLst>
              <a:ext uri="{FF2B5EF4-FFF2-40B4-BE49-F238E27FC236}">
                <a16:creationId xmlns:a16="http://schemas.microsoft.com/office/drawing/2014/main" id="{9977E041-79B2-BA42-8B90-6AA01822326D}"/>
              </a:ext>
            </a:extLst>
          </p:cNvPr>
          <p:cNvSpPr>
            <a:spLocks noChangeArrowheads="1"/>
          </p:cNvSpPr>
          <p:nvPr/>
        </p:nvSpPr>
        <p:spPr bwMode="auto">
          <a:xfrm>
            <a:off x="5029200" y="1371600"/>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1</a:t>
            </a:r>
          </a:p>
        </p:txBody>
      </p:sp>
      <p:sp>
        <p:nvSpPr>
          <p:cNvPr id="31769" name="Oval 24">
            <a:extLst>
              <a:ext uri="{FF2B5EF4-FFF2-40B4-BE49-F238E27FC236}">
                <a16:creationId xmlns:a16="http://schemas.microsoft.com/office/drawing/2014/main" id="{F4792CA0-BC5D-CE4A-B8E4-F59454EAB725}"/>
              </a:ext>
            </a:extLst>
          </p:cNvPr>
          <p:cNvSpPr>
            <a:spLocks noChangeArrowheads="1"/>
          </p:cNvSpPr>
          <p:nvPr/>
        </p:nvSpPr>
        <p:spPr bwMode="auto">
          <a:xfrm>
            <a:off x="5029200" y="1828800"/>
            <a:ext cx="381000" cy="304800"/>
          </a:xfrm>
          <a:prstGeom prst="ellipse">
            <a:avLst/>
          </a:prstGeom>
          <a:solidFill>
            <a:schemeClr val="bg1"/>
          </a:solidFill>
          <a:ln w="28575">
            <a:solidFill>
              <a:schemeClr val="accent2"/>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t>2</a:t>
            </a:r>
          </a:p>
        </p:txBody>
      </p:sp>
      <p:sp>
        <p:nvSpPr>
          <p:cNvPr id="31770" name="Oval 11">
            <a:extLst>
              <a:ext uri="{FF2B5EF4-FFF2-40B4-BE49-F238E27FC236}">
                <a16:creationId xmlns:a16="http://schemas.microsoft.com/office/drawing/2014/main" id="{58D433FE-CF23-AD44-B586-101A65F91032}"/>
              </a:ext>
            </a:extLst>
          </p:cNvPr>
          <p:cNvSpPr>
            <a:spLocks noChangeArrowheads="1"/>
          </p:cNvSpPr>
          <p:nvPr/>
        </p:nvSpPr>
        <p:spPr bwMode="auto">
          <a:xfrm>
            <a:off x="5029200" y="2286000"/>
            <a:ext cx="381000" cy="304800"/>
          </a:xfrm>
          <a:prstGeom prst="ellipse">
            <a:avLst/>
          </a:prstGeom>
          <a:solidFill>
            <a:schemeClr val="bg1"/>
          </a:solidFill>
          <a:ln w="28575">
            <a:solidFill>
              <a:srgbClr val="339933"/>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3</a:t>
            </a:r>
          </a:p>
        </p:txBody>
      </p:sp>
      <p:sp>
        <p:nvSpPr>
          <p:cNvPr id="31771" name="Oval 62">
            <a:extLst>
              <a:ext uri="{FF2B5EF4-FFF2-40B4-BE49-F238E27FC236}">
                <a16:creationId xmlns:a16="http://schemas.microsoft.com/office/drawing/2014/main" id="{2F595781-BFD7-FD49-B7CB-F215F360C235}"/>
              </a:ext>
            </a:extLst>
          </p:cNvPr>
          <p:cNvSpPr>
            <a:spLocks noChangeArrowheads="1"/>
          </p:cNvSpPr>
          <p:nvPr/>
        </p:nvSpPr>
        <p:spPr bwMode="auto">
          <a:xfrm>
            <a:off x="5029200" y="2667000"/>
            <a:ext cx="381000" cy="304800"/>
          </a:xfrm>
          <a:prstGeom prst="ellipse">
            <a:avLst/>
          </a:prstGeom>
          <a:solidFill>
            <a:schemeClr val="bg1"/>
          </a:solidFill>
          <a:ln w="28575">
            <a:solidFill>
              <a:srgbClr val="FF99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4</a:t>
            </a:r>
          </a:p>
        </p:txBody>
      </p:sp>
      <p:sp>
        <p:nvSpPr>
          <p:cNvPr id="31772" name="Oval 56">
            <a:extLst>
              <a:ext uri="{FF2B5EF4-FFF2-40B4-BE49-F238E27FC236}">
                <a16:creationId xmlns:a16="http://schemas.microsoft.com/office/drawing/2014/main" id="{206C2ED1-1215-644A-83B0-0A2F6B9E8525}"/>
              </a:ext>
            </a:extLst>
          </p:cNvPr>
          <p:cNvSpPr>
            <a:spLocks noChangeArrowheads="1"/>
          </p:cNvSpPr>
          <p:nvPr/>
        </p:nvSpPr>
        <p:spPr bwMode="auto">
          <a:xfrm>
            <a:off x="5029200" y="3124200"/>
            <a:ext cx="381000" cy="304800"/>
          </a:xfrm>
          <a:prstGeom prst="ellipse">
            <a:avLst/>
          </a:prstGeom>
          <a:noFill/>
          <a:ln w="28575">
            <a:solidFill>
              <a:srgbClr val="FF33C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5</a:t>
            </a:r>
          </a:p>
        </p:txBody>
      </p:sp>
      <p:sp>
        <p:nvSpPr>
          <p:cNvPr id="31773" name="Oval 57">
            <a:extLst>
              <a:ext uri="{FF2B5EF4-FFF2-40B4-BE49-F238E27FC236}">
                <a16:creationId xmlns:a16="http://schemas.microsoft.com/office/drawing/2014/main" id="{7CC8279D-5B0A-2E41-9978-45FE10663D86}"/>
              </a:ext>
            </a:extLst>
          </p:cNvPr>
          <p:cNvSpPr>
            <a:spLocks noChangeArrowheads="1"/>
          </p:cNvSpPr>
          <p:nvPr/>
        </p:nvSpPr>
        <p:spPr bwMode="auto">
          <a:xfrm>
            <a:off x="5029200" y="3505200"/>
            <a:ext cx="381000" cy="304800"/>
          </a:xfrm>
          <a:prstGeom prst="ellipse">
            <a:avLst/>
          </a:prstGeom>
          <a:solidFill>
            <a:schemeClr val="bg1"/>
          </a:solidFill>
          <a:ln w="28575">
            <a:solidFill>
              <a:srgbClr val="9966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6</a:t>
            </a:r>
          </a:p>
        </p:txBody>
      </p:sp>
      <p:sp>
        <p:nvSpPr>
          <p:cNvPr id="31774" name="Oval 57">
            <a:extLst>
              <a:ext uri="{FF2B5EF4-FFF2-40B4-BE49-F238E27FC236}">
                <a16:creationId xmlns:a16="http://schemas.microsoft.com/office/drawing/2014/main" id="{61955442-CAB4-514A-9415-D43EA4AF1633}"/>
              </a:ext>
            </a:extLst>
          </p:cNvPr>
          <p:cNvSpPr>
            <a:spLocks noChangeArrowheads="1"/>
          </p:cNvSpPr>
          <p:nvPr/>
        </p:nvSpPr>
        <p:spPr bwMode="auto">
          <a:xfrm>
            <a:off x="5029200" y="3927475"/>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7</a:t>
            </a:r>
          </a:p>
        </p:txBody>
      </p:sp>
      <p:sp>
        <p:nvSpPr>
          <p:cNvPr id="31775" name="Oval 23">
            <a:extLst>
              <a:ext uri="{FF2B5EF4-FFF2-40B4-BE49-F238E27FC236}">
                <a16:creationId xmlns:a16="http://schemas.microsoft.com/office/drawing/2014/main" id="{353DA1CC-1355-BB44-BC78-62487B2BA705}"/>
              </a:ext>
            </a:extLst>
          </p:cNvPr>
          <p:cNvSpPr>
            <a:spLocks noChangeArrowheads="1"/>
          </p:cNvSpPr>
          <p:nvPr/>
        </p:nvSpPr>
        <p:spPr bwMode="auto">
          <a:xfrm>
            <a:off x="2128112" y="1585911"/>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t>1</a:t>
            </a:r>
          </a:p>
        </p:txBody>
      </p:sp>
      <p:sp>
        <p:nvSpPr>
          <p:cNvPr id="31776" name="Oval 24">
            <a:extLst>
              <a:ext uri="{FF2B5EF4-FFF2-40B4-BE49-F238E27FC236}">
                <a16:creationId xmlns:a16="http://schemas.microsoft.com/office/drawing/2014/main" id="{7469D7E1-9A08-4647-BEE8-4DF037C3266B}"/>
              </a:ext>
            </a:extLst>
          </p:cNvPr>
          <p:cNvSpPr>
            <a:spLocks noChangeArrowheads="1"/>
          </p:cNvSpPr>
          <p:nvPr/>
        </p:nvSpPr>
        <p:spPr bwMode="auto">
          <a:xfrm>
            <a:off x="2653839" y="1557338"/>
            <a:ext cx="381000" cy="304800"/>
          </a:xfrm>
          <a:prstGeom prst="ellipse">
            <a:avLst/>
          </a:prstGeom>
          <a:solidFill>
            <a:schemeClr val="bg1"/>
          </a:solidFill>
          <a:ln w="28575">
            <a:solidFill>
              <a:schemeClr val="accent2"/>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2</a:t>
            </a:r>
          </a:p>
        </p:txBody>
      </p:sp>
      <p:sp>
        <p:nvSpPr>
          <p:cNvPr id="31777" name="Oval 11">
            <a:extLst>
              <a:ext uri="{FF2B5EF4-FFF2-40B4-BE49-F238E27FC236}">
                <a16:creationId xmlns:a16="http://schemas.microsoft.com/office/drawing/2014/main" id="{30163CEC-9553-B748-AB30-01492B486815}"/>
              </a:ext>
            </a:extLst>
          </p:cNvPr>
          <p:cNvSpPr>
            <a:spLocks noChangeArrowheads="1"/>
          </p:cNvSpPr>
          <p:nvPr/>
        </p:nvSpPr>
        <p:spPr bwMode="auto">
          <a:xfrm>
            <a:off x="3167446" y="1557338"/>
            <a:ext cx="381000" cy="304800"/>
          </a:xfrm>
          <a:prstGeom prst="ellipse">
            <a:avLst/>
          </a:prstGeom>
          <a:solidFill>
            <a:schemeClr val="bg1"/>
          </a:solidFill>
          <a:ln w="28575">
            <a:solidFill>
              <a:srgbClr val="339933"/>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3</a:t>
            </a:r>
          </a:p>
        </p:txBody>
      </p:sp>
      <p:sp>
        <p:nvSpPr>
          <p:cNvPr id="31778" name="Oval 62">
            <a:extLst>
              <a:ext uri="{FF2B5EF4-FFF2-40B4-BE49-F238E27FC236}">
                <a16:creationId xmlns:a16="http://schemas.microsoft.com/office/drawing/2014/main" id="{6E236014-B642-D042-9FEC-16B354BEB31D}"/>
              </a:ext>
            </a:extLst>
          </p:cNvPr>
          <p:cNvSpPr>
            <a:spLocks noChangeArrowheads="1"/>
          </p:cNvSpPr>
          <p:nvPr/>
        </p:nvSpPr>
        <p:spPr bwMode="auto">
          <a:xfrm>
            <a:off x="3747557" y="1557338"/>
            <a:ext cx="381000" cy="304800"/>
          </a:xfrm>
          <a:prstGeom prst="ellipse">
            <a:avLst/>
          </a:prstGeom>
          <a:solidFill>
            <a:schemeClr val="bg1"/>
          </a:solidFill>
          <a:ln w="28575">
            <a:solidFill>
              <a:srgbClr val="FF99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4</a:t>
            </a:r>
          </a:p>
        </p:txBody>
      </p:sp>
      <p:sp>
        <p:nvSpPr>
          <p:cNvPr id="31779" name="Oval 56">
            <a:extLst>
              <a:ext uri="{FF2B5EF4-FFF2-40B4-BE49-F238E27FC236}">
                <a16:creationId xmlns:a16="http://schemas.microsoft.com/office/drawing/2014/main" id="{7D49C965-1BF6-7B49-8055-A93B181EC770}"/>
              </a:ext>
            </a:extLst>
          </p:cNvPr>
          <p:cNvSpPr>
            <a:spLocks noChangeArrowheads="1"/>
          </p:cNvSpPr>
          <p:nvPr/>
        </p:nvSpPr>
        <p:spPr bwMode="auto">
          <a:xfrm>
            <a:off x="1478071" y="2096392"/>
            <a:ext cx="381000" cy="304800"/>
          </a:xfrm>
          <a:prstGeom prst="ellipse">
            <a:avLst/>
          </a:prstGeom>
          <a:noFill/>
          <a:ln w="28575">
            <a:solidFill>
              <a:srgbClr val="FF33C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buClr>
                <a:srgbClr val="000000"/>
              </a:buClr>
              <a:buSzPct val="100000"/>
              <a:buFont typeface="Times New Roman" panose="02020603050405020304" pitchFamily="18" charset="0"/>
              <a:buNone/>
            </a:pPr>
            <a:r>
              <a:rPr lang="en-US" altLang="en-US" sz="2400" dirty="0">
                <a:solidFill>
                  <a:srgbClr val="000000"/>
                </a:solidFill>
              </a:rPr>
              <a:t>5</a:t>
            </a:r>
          </a:p>
        </p:txBody>
      </p:sp>
      <p:sp>
        <p:nvSpPr>
          <p:cNvPr id="31780" name="Oval 57">
            <a:extLst>
              <a:ext uri="{FF2B5EF4-FFF2-40B4-BE49-F238E27FC236}">
                <a16:creationId xmlns:a16="http://schemas.microsoft.com/office/drawing/2014/main" id="{D8679036-C1AE-ED4D-9E43-8CA5945618AE}"/>
              </a:ext>
            </a:extLst>
          </p:cNvPr>
          <p:cNvSpPr>
            <a:spLocks noChangeArrowheads="1"/>
          </p:cNvSpPr>
          <p:nvPr/>
        </p:nvSpPr>
        <p:spPr bwMode="auto">
          <a:xfrm>
            <a:off x="4172347" y="5232227"/>
            <a:ext cx="381000" cy="304800"/>
          </a:xfrm>
          <a:prstGeom prst="ellipse">
            <a:avLst/>
          </a:prstGeom>
          <a:solidFill>
            <a:schemeClr val="bg1"/>
          </a:solidFill>
          <a:ln w="28575">
            <a:solidFill>
              <a:srgbClr val="9966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6</a:t>
            </a:r>
          </a:p>
        </p:txBody>
      </p:sp>
      <p:sp>
        <p:nvSpPr>
          <p:cNvPr id="31781" name="Oval 57">
            <a:extLst>
              <a:ext uri="{FF2B5EF4-FFF2-40B4-BE49-F238E27FC236}">
                <a16:creationId xmlns:a16="http://schemas.microsoft.com/office/drawing/2014/main" id="{AA62408F-9BFE-5448-9189-FB84D164A011}"/>
              </a:ext>
            </a:extLst>
          </p:cNvPr>
          <p:cNvSpPr>
            <a:spLocks noChangeArrowheads="1"/>
          </p:cNvSpPr>
          <p:nvPr/>
        </p:nvSpPr>
        <p:spPr bwMode="auto">
          <a:xfrm>
            <a:off x="4433462" y="6084332"/>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7</a:t>
            </a:r>
          </a:p>
        </p:txBody>
      </p:sp>
      <p:sp>
        <p:nvSpPr>
          <p:cNvPr id="39" name="Rectangle 4">
            <a:extLst>
              <a:ext uri="{FF2B5EF4-FFF2-40B4-BE49-F238E27FC236}">
                <a16:creationId xmlns:a16="http://schemas.microsoft.com/office/drawing/2014/main" id="{D9B7C736-F972-2140-AB12-DA6E9F255304}"/>
              </a:ext>
            </a:extLst>
          </p:cNvPr>
          <p:cNvSpPr>
            <a:spLocks noGrp="1" noChangeArrowheads="1"/>
          </p:cNvSpPr>
          <p:nvPr>
            <p:ph type="title"/>
          </p:nvPr>
        </p:nvSpPr>
        <p:spPr>
          <a:xfrm>
            <a:off x="5006775" y="293688"/>
            <a:ext cx="10096500" cy="774779"/>
          </a:xfrm>
        </p:spPr>
        <p:txBody>
          <a:bodyPr/>
          <a:lstStyle/>
          <a:p>
            <a:pPr>
              <a:defRPr/>
            </a:pPr>
            <a:r>
              <a:rPr lang="en-US" dirty="0">
                <a:ea typeface="+mj-ea"/>
              </a:rPr>
              <a:t>Exercise 7.4 (continued)</a:t>
            </a:r>
            <a:br>
              <a:rPr lang="en-US" dirty="0">
                <a:ea typeface="+mj-ea"/>
              </a:rPr>
            </a:br>
            <a:r>
              <a:rPr lang="en-US" dirty="0">
                <a:ea typeface="+mj-ea"/>
              </a:rPr>
              <a:t>Tet Meshing</a:t>
            </a:r>
          </a:p>
        </p:txBody>
      </p:sp>
    </p:spTree>
    <p:extLst>
      <p:ext uri="{BB962C8B-B14F-4D97-AF65-F5344CB8AC3E}">
        <p14:creationId xmlns:p14="http://schemas.microsoft.com/office/powerpoint/2010/main" val="409720054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D23EA49-B5D0-1541-8EC1-3C4BE870D2BF}"/>
              </a:ext>
            </a:extLst>
          </p:cNvPr>
          <p:cNvSpPr>
            <a:spLocks noGrp="1"/>
          </p:cNvSpPr>
          <p:nvPr>
            <p:ph type="ctrTitle"/>
          </p:nvPr>
        </p:nvSpPr>
        <p:spPr>
          <a:xfrm>
            <a:off x="1028731" y="2404928"/>
            <a:ext cx="5454261" cy="1166421"/>
          </a:xfrm>
          <a:effectLst>
            <a:outerShdw blurRad="50800" dist="38100" dir="2700000" algn="tl" rotWithShape="0">
              <a:prstClr val="black">
                <a:alpha val="40000"/>
              </a:prstClr>
            </a:outerShdw>
          </a:effectLst>
        </p:spPr>
        <p:txBody>
          <a:bodyPr>
            <a:normAutofit/>
          </a:bodyPr>
          <a:lstStyle/>
          <a:p>
            <a:r>
              <a:rPr lang="en-US" b="1" dirty="0">
                <a:solidFill>
                  <a:srgbClr val="C00000"/>
                </a:solidFill>
                <a:latin typeface="Arial" charset="0"/>
                <a:ea typeface="ＭＳ Ｐゴシック" charset="0"/>
              </a:rPr>
              <a:t>Defeaturing</a:t>
            </a:r>
            <a:endParaRPr lang="en-US" dirty="0">
              <a:solidFill>
                <a:srgbClr val="C00000"/>
              </a:solidFill>
            </a:endParaRPr>
          </a:p>
        </p:txBody>
      </p:sp>
      <p:sp>
        <p:nvSpPr>
          <p:cNvPr id="8" name="Subtitle 7">
            <a:extLst>
              <a:ext uri="{FF2B5EF4-FFF2-40B4-BE49-F238E27FC236}">
                <a16:creationId xmlns:a16="http://schemas.microsoft.com/office/drawing/2014/main" id="{6572C9CA-5251-BE48-98C9-AEE6EB0EB890}"/>
              </a:ext>
            </a:extLst>
          </p:cNvPr>
          <p:cNvSpPr>
            <a:spLocks noGrp="1"/>
          </p:cNvSpPr>
          <p:nvPr>
            <p:ph type="subTitle" idx="1"/>
          </p:nvPr>
        </p:nvSpPr>
        <p:spPr>
          <a:xfrm>
            <a:off x="1028732" y="4256500"/>
            <a:ext cx="5243147" cy="667120"/>
          </a:xfrm>
        </p:spPr>
        <p:txBody>
          <a:bodyPr/>
          <a:lstStyle/>
          <a:p>
            <a:r>
              <a:rPr lang="en-US" dirty="0"/>
              <a:t>Steven Owen</a:t>
            </a:r>
          </a:p>
        </p:txBody>
      </p:sp>
      <p:sp>
        <p:nvSpPr>
          <p:cNvPr id="9" name="Text Placeholder 8">
            <a:extLst>
              <a:ext uri="{FF2B5EF4-FFF2-40B4-BE49-F238E27FC236}">
                <a16:creationId xmlns:a16="http://schemas.microsoft.com/office/drawing/2014/main" id="{A56AD260-9467-CE4A-B0C7-B567ACAF5F67}"/>
              </a:ext>
            </a:extLst>
          </p:cNvPr>
          <p:cNvSpPr>
            <a:spLocks noGrp="1"/>
          </p:cNvSpPr>
          <p:nvPr>
            <p:ph type="body" sz="quarter" idx="10"/>
          </p:nvPr>
        </p:nvSpPr>
        <p:spPr>
          <a:xfrm>
            <a:off x="1028733" y="3778308"/>
            <a:ext cx="6165850" cy="378587"/>
          </a:xfrm>
        </p:spPr>
        <p:txBody>
          <a:bodyPr/>
          <a:lstStyle/>
          <a:p>
            <a:r>
              <a:rPr lang="en-US" altLang="en-US" sz="2000" dirty="0">
                <a:latin typeface="+mj-lt"/>
                <a:cs typeface="Arial" panose="020B0604020202020204" pitchFamily="34" charset="0"/>
              </a:rPr>
              <a:t>Cubit</a:t>
            </a:r>
            <a:r>
              <a:rPr lang="en-US" altLang="en-US" sz="2000" baseline="30000" dirty="0">
                <a:latin typeface="+mj-lt"/>
                <a:cs typeface="Arial" panose="020B0604020202020204" pitchFamily="34" charset="0"/>
              </a:rPr>
              <a:t> ® </a:t>
            </a:r>
            <a:r>
              <a:rPr lang="en-US" dirty="0">
                <a:latin typeface="+mj-lt"/>
              </a:rPr>
              <a:t>100 Tutorials</a:t>
            </a:r>
          </a:p>
        </p:txBody>
      </p:sp>
      <p:sp>
        <p:nvSpPr>
          <p:cNvPr id="33" name="TextBox 32">
            <a:extLst>
              <a:ext uri="{FF2B5EF4-FFF2-40B4-BE49-F238E27FC236}">
                <a16:creationId xmlns:a16="http://schemas.microsoft.com/office/drawing/2014/main" id="{13E54DF6-4A33-0F44-BFF9-3FDCAA65F7F8}"/>
              </a:ext>
            </a:extLst>
          </p:cNvPr>
          <p:cNvSpPr txBox="1"/>
          <p:nvPr/>
        </p:nvSpPr>
        <p:spPr>
          <a:xfrm>
            <a:off x="3438144" y="3596640"/>
            <a:ext cx="0" cy="0"/>
          </a:xfrm>
          <a:prstGeom prst="rect">
            <a:avLst/>
          </a:prstGeom>
        </p:spPr>
        <p:txBody>
          <a:bodyPr vert="horz" wrap="none" lIns="91440" tIns="45720" rIns="91440" bIns="45720" rtlCol="0">
            <a:noAutofit/>
          </a:bodyPr>
          <a:lstStyle/>
          <a:p>
            <a:pPr algn="l"/>
            <a:endParaRPr lang="en-US" dirty="0">
              <a:latin typeface="Open Sans" panose="020B0606030504020204" pitchFamily="34" charset="0"/>
            </a:endParaRPr>
          </a:p>
        </p:txBody>
      </p:sp>
      <p:grpSp>
        <p:nvGrpSpPr>
          <p:cNvPr id="3" name="Group 2">
            <a:extLst>
              <a:ext uri="{FF2B5EF4-FFF2-40B4-BE49-F238E27FC236}">
                <a16:creationId xmlns:a16="http://schemas.microsoft.com/office/drawing/2014/main" id="{3152DC94-CDAD-B040-B849-6C3CC0DE930D}"/>
              </a:ext>
            </a:extLst>
          </p:cNvPr>
          <p:cNvGrpSpPr/>
          <p:nvPr/>
        </p:nvGrpSpPr>
        <p:grpSpPr>
          <a:xfrm>
            <a:off x="6292924" y="955497"/>
            <a:ext cx="5520487" cy="3686141"/>
            <a:chOff x="4474962" y="256854"/>
            <a:chExt cx="7446325" cy="4972062"/>
          </a:xfrm>
        </p:grpSpPr>
        <p:pic>
          <p:nvPicPr>
            <p:cNvPr id="12" name="Picture 9" descr="360_antenna_support">
              <a:extLst>
                <a:ext uri="{FF2B5EF4-FFF2-40B4-BE49-F238E27FC236}">
                  <a16:creationId xmlns:a16="http://schemas.microsoft.com/office/drawing/2014/main" id="{BC6E5148-1F87-1945-895B-5FA4464A632D}"/>
                </a:ext>
              </a:extLst>
            </p:cNvPr>
            <p:cNvPicPr>
              <a:picLocks noChangeAspect="1" noChangeArrowheads="1"/>
            </p:cNvPicPr>
            <p:nvPr/>
          </p:nvPicPr>
          <p:blipFill>
            <a:blip r:embed="rId3">
              <a:clrChange>
                <a:clrFrom>
                  <a:srgbClr val="FCFEFC"/>
                </a:clrFrom>
                <a:clrTo>
                  <a:srgbClr val="FCFEFC">
                    <a:alpha val="0"/>
                  </a:srgbClr>
                </a:clrTo>
              </a:clrChange>
              <a:lum contrast="60000"/>
              <a:extLst>
                <a:ext uri="{28A0092B-C50C-407E-A947-70E740481C1C}">
                  <a14:useLocalDpi xmlns:a14="http://schemas.microsoft.com/office/drawing/2010/main" val="0"/>
                </a:ext>
              </a:extLst>
            </a:blip>
            <a:srcRect/>
            <a:stretch>
              <a:fillRect/>
            </a:stretch>
          </p:blipFill>
          <p:spPr bwMode="auto">
            <a:xfrm>
              <a:off x="5855945" y="256854"/>
              <a:ext cx="5900565" cy="497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WordArt 10" descr="Paper bag">
              <a:extLst>
                <a:ext uri="{FF2B5EF4-FFF2-40B4-BE49-F238E27FC236}">
                  <a16:creationId xmlns:a16="http://schemas.microsoft.com/office/drawing/2014/main" id="{228E9DF8-9DDE-174C-9F56-108426566B0B}"/>
                </a:ext>
              </a:extLst>
            </p:cNvPr>
            <p:cNvSpPr>
              <a:spLocks noChangeArrowheads="1" noChangeShapeType="1" noTextEdit="1"/>
            </p:cNvSpPr>
            <p:nvPr/>
          </p:nvSpPr>
          <p:spPr bwMode="auto">
            <a:xfrm>
              <a:off x="4474962" y="1462598"/>
              <a:ext cx="6779372" cy="2610268"/>
            </a:xfrm>
            <a:prstGeom prst="rect">
              <a:avLst/>
            </a:prstGeom>
          </p:spPr>
          <p:txBody>
            <a:bodyPr wrap="none" fromWordArt="1">
              <a:prstTxWarp prst="textCascadeUp">
                <a:avLst>
                  <a:gd name="adj" fmla="val 52528"/>
                </a:avLst>
              </a:prstTxWarp>
              <a:scene3d>
                <a:camera prst="legacyPerspectiveTopLeft">
                  <a:rot lat="0" lon="20519958" rev="0"/>
                </a:camera>
                <a:lightRig rig="legacyHarsh3" dir="r"/>
              </a:scene3d>
              <a:sp3d extrusionH="430200" prstMaterial="legacyMatte">
                <a:extrusionClr>
                  <a:srgbClr val="006600"/>
                </a:extrusionClr>
                <a:contourClr>
                  <a:srgbClr val="FFFFFF"/>
                </a:contourClr>
              </a:sp3d>
            </a:bodyPr>
            <a:lstStyle/>
            <a:p>
              <a:pPr algn="ctr"/>
              <a:r>
                <a:rPr lang="en-US" sz="3600" kern="10" dirty="0">
                  <a:ln w="9525">
                    <a:round/>
                    <a:headEnd/>
                    <a:tailEnd/>
                  </a:ln>
                  <a:blipFill dpi="0" rotWithShape="0">
                    <a:blip r:embed="rId4"/>
                    <a:srcRect/>
                    <a:tile tx="0" ty="0" sx="100000" sy="100000" flip="none" algn="tl"/>
                  </a:blipFill>
                  <a:latin typeface="Arial Black" panose="020B0604020202020204" pitchFamily="34" charset="0"/>
                  <a:cs typeface="Arial Black" panose="020B0604020202020204" pitchFamily="34" charset="0"/>
                </a:rPr>
                <a:t>CUBIT</a:t>
              </a:r>
            </a:p>
          </p:txBody>
        </p:sp>
        <p:sp>
          <p:nvSpPr>
            <p:cNvPr id="14" name="Text Box 11">
              <a:extLst>
                <a:ext uri="{FF2B5EF4-FFF2-40B4-BE49-F238E27FC236}">
                  <a16:creationId xmlns:a16="http://schemas.microsoft.com/office/drawing/2014/main" id="{E4459622-1D59-EF4D-8730-3A31E7B99DA2}"/>
                </a:ext>
              </a:extLst>
            </p:cNvPr>
            <p:cNvSpPr txBox="1">
              <a:spLocks noChangeArrowheads="1"/>
            </p:cNvSpPr>
            <p:nvPr/>
          </p:nvSpPr>
          <p:spPr bwMode="auto">
            <a:xfrm>
              <a:off x="6739984" y="3246368"/>
              <a:ext cx="5181303" cy="1156050"/>
            </a:xfrm>
            <a:prstGeom prst="rect">
              <a:avLst/>
            </a:prstGeom>
            <a:noFill/>
            <a:ln>
              <a:noFill/>
            </a:ln>
            <a:effectLst>
              <a:outerShdw blurRad="63500" dist="17961" dir="2700000" algn="ctr" rotWithShape="0">
                <a:schemeClr val="tx1">
                  <a:alpha val="74998"/>
                </a:schemeClr>
              </a:outerShdw>
            </a:effectLst>
          </p:spPr>
          <p:txBody>
            <a:bodyPr wrap="none">
              <a:spAutoFit/>
            </a:bodyPr>
            <a:lstStyle>
              <a:lvl1pPr>
                <a:defRPr sz="1000">
                  <a:solidFill>
                    <a:schemeClr val="tx1"/>
                  </a:solidFill>
                  <a:latin typeface="Arial" charset="0"/>
                  <a:ea typeface="ＭＳ Ｐゴシック" charset="0"/>
                </a:defRPr>
              </a:lvl1pPr>
              <a:lvl2pPr marL="742950" indent="-285750">
                <a:defRPr sz="1000">
                  <a:solidFill>
                    <a:schemeClr val="tx1"/>
                  </a:solidFill>
                  <a:latin typeface="Arial" charset="0"/>
                  <a:ea typeface="ＭＳ Ｐゴシック" charset="0"/>
                </a:defRPr>
              </a:lvl2pPr>
              <a:lvl3pPr marL="1143000" indent="-228600">
                <a:defRPr sz="1000">
                  <a:solidFill>
                    <a:schemeClr val="tx1"/>
                  </a:solidFill>
                  <a:latin typeface="Arial" charset="0"/>
                  <a:ea typeface="ＭＳ Ｐゴシック" charset="0"/>
                </a:defRPr>
              </a:lvl3pPr>
              <a:lvl4pPr marL="1600200" indent="-228600">
                <a:defRPr sz="1000">
                  <a:solidFill>
                    <a:schemeClr val="tx1"/>
                  </a:solidFill>
                  <a:latin typeface="Arial" charset="0"/>
                  <a:ea typeface="ＭＳ Ｐゴシック" charset="0"/>
                </a:defRPr>
              </a:lvl4pPr>
              <a:lvl5pPr marL="2057400" indent="-228600">
                <a:defRPr sz="10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0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0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0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000">
                  <a:solidFill>
                    <a:schemeClr val="tx1"/>
                  </a:solidFill>
                  <a:latin typeface="Arial" charset="0"/>
                  <a:ea typeface="ＭＳ Ｐゴシック" charset="0"/>
                </a:defRPr>
              </a:lvl9pPr>
            </a:lstStyle>
            <a:p>
              <a:pPr algn="r">
                <a:defRPr/>
              </a:pPr>
              <a:r>
                <a:rPr lang="en-US" sz="2000" b="1">
                  <a:solidFill>
                    <a:srgbClr val="CD0000"/>
                  </a:solidFill>
                  <a:cs typeface="ＭＳ Ｐゴシック" charset="0"/>
                </a:rPr>
                <a:t>Geometry and </a:t>
              </a:r>
            </a:p>
            <a:p>
              <a:pPr algn="r">
                <a:defRPr/>
              </a:pPr>
              <a:r>
                <a:rPr lang="en-US" sz="2000" b="1">
                  <a:solidFill>
                    <a:srgbClr val="CD0000"/>
                  </a:solidFill>
                  <a:cs typeface="ＭＳ Ｐゴシック" charset="0"/>
                </a:rPr>
                <a:t>Mesh Generation Toolkit</a:t>
              </a:r>
            </a:p>
          </p:txBody>
        </p:sp>
      </p:grpSp>
      <p:sp>
        <p:nvSpPr>
          <p:cNvPr id="22" name="Subtitle 7">
            <a:extLst>
              <a:ext uri="{FF2B5EF4-FFF2-40B4-BE49-F238E27FC236}">
                <a16:creationId xmlns:a16="http://schemas.microsoft.com/office/drawing/2014/main" id="{58A160F5-8E7E-374A-A2DC-0F264F90FA3E}"/>
              </a:ext>
            </a:extLst>
          </p:cNvPr>
          <p:cNvSpPr txBox="1">
            <a:spLocks/>
          </p:cNvSpPr>
          <p:nvPr/>
        </p:nvSpPr>
        <p:spPr>
          <a:xfrm>
            <a:off x="1049777" y="1801063"/>
            <a:ext cx="5243147" cy="667120"/>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600" b="0" i="0" kern="1200" spc="0">
                <a:solidFill>
                  <a:schemeClr val="tx2">
                    <a:lumMod val="40000"/>
                    <a:lumOff val="60000"/>
                  </a:schemeClr>
                </a:solidFill>
                <a:latin typeface="+mj-lt"/>
                <a:ea typeface="Open Sans" panose="020B0606030504020204" pitchFamily="34" charset="0"/>
                <a:cs typeface="Open Sans" panose="020B0606030504020204" pitchFamily="34" charset="0"/>
              </a:defRPr>
            </a:lvl1pPr>
            <a:lvl2pPr marL="4572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9144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13716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18288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200" dirty="0"/>
              <a:t>8</a:t>
            </a:r>
          </a:p>
        </p:txBody>
      </p:sp>
      <p:sp>
        <p:nvSpPr>
          <p:cNvPr id="2" name="Text Placeholder 2">
            <a:extLst>
              <a:ext uri="{FF2B5EF4-FFF2-40B4-BE49-F238E27FC236}">
                <a16:creationId xmlns:a16="http://schemas.microsoft.com/office/drawing/2014/main" id="{425A5AC7-3DA9-84BE-91A4-D7EF197151E3}"/>
              </a:ext>
            </a:extLst>
          </p:cNvPr>
          <p:cNvSpPr>
            <a:spLocks noGrp="1"/>
          </p:cNvSpPr>
          <p:nvPr>
            <p:ph type="body" sz="quarter" idx="15"/>
          </p:nvPr>
        </p:nvSpPr>
        <p:spPr/>
        <p:txBody>
          <a:bodyPr/>
          <a:lstStyle/>
          <a:p>
            <a:r>
              <a:rPr lang="en-US" dirty="0"/>
              <a:t>SAND2022-15021 PE</a:t>
            </a:r>
          </a:p>
        </p:txBody>
      </p:sp>
    </p:spTree>
    <p:extLst>
      <p:ext uri="{BB962C8B-B14F-4D97-AF65-F5344CB8AC3E}">
        <p14:creationId xmlns:p14="http://schemas.microsoft.com/office/powerpoint/2010/main" val="2918390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AutoShape 4">
            <a:extLst>
              <a:ext uri="{FF2B5EF4-FFF2-40B4-BE49-F238E27FC236}">
                <a16:creationId xmlns:a16="http://schemas.microsoft.com/office/drawing/2014/main" id="{E2F69416-B070-FB46-834F-285589195646}"/>
              </a:ext>
            </a:extLst>
          </p:cNvPr>
          <p:cNvSpPr>
            <a:spLocks noChangeArrowheads="1"/>
          </p:cNvSpPr>
          <p:nvPr/>
        </p:nvSpPr>
        <p:spPr bwMode="auto">
          <a:xfrm>
            <a:off x="1812926" y="508952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cs typeface="ＭＳ Ｐゴシック" charset="0"/>
            </a:endParaRPr>
          </a:p>
        </p:txBody>
      </p:sp>
      <p:sp>
        <p:nvSpPr>
          <p:cNvPr id="7173" name="AutoShape 5">
            <a:extLst>
              <a:ext uri="{FF2B5EF4-FFF2-40B4-BE49-F238E27FC236}">
                <a16:creationId xmlns:a16="http://schemas.microsoft.com/office/drawing/2014/main" id="{2EC0F35A-F7CD-3547-B3AA-D4A276618BCA}"/>
              </a:ext>
            </a:extLst>
          </p:cNvPr>
          <p:cNvSpPr>
            <a:spLocks noChangeArrowheads="1"/>
          </p:cNvSpPr>
          <p:nvPr/>
        </p:nvSpPr>
        <p:spPr bwMode="auto">
          <a:xfrm>
            <a:off x="4841876" y="508952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cs typeface="ＭＳ Ｐゴシック" charset="0"/>
            </a:endParaRPr>
          </a:p>
        </p:txBody>
      </p:sp>
      <p:sp>
        <p:nvSpPr>
          <p:cNvPr id="7174" name="AutoShape 6">
            <a:extLst>
              <a:ext uri="{FF2B5EF4-FFF2-40B4-BE49-F238E27FC236}">
                <a16:creationId xmlns:a16="http://schemas.microsoft.com/office/drawing/2014/main" id="{4B6E4675-336D-3B4C-8EE8-D15B9D01EB0E}"/>
              </a:ext>
            </a:extLst>
          </p:cNvPr>
          <p:cNvSpPr>
            <a:spLocks noChangeArrowheads="1"/>
          </p:cNvSpPr>
          <p:nvPr/>
        </p:nvSpPr>
        <p:spPr bwMode="auto">
          <a:xfrm>
            <a:off x="7802564" y="326707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cs typeface="ＭＳ Ｐゴシック" charset="0"/>
            </a:endParaRPr>
          </a:p>
        </p:txBody>
      </p:sp>
      <p:sp>
        <p:nvSpPr>
          <p:cNvPr id="7175" name="AutoShape 7">
            <a:extLst>
              <a:ext uri="{FF2B5EF4-FFF2-40B4-BE49-F238E27FC236}">
                <a16:creationId xmlns:a16="http://schemas.microsoft.com/office/drawing/2014/main" id="{F6D52CC5-E0CD-1940-96F1-64081DC7C6A8}"/>
              </a:ext>
            </a:extLst>
          </p:cNvPr>
          <p:cNvSpPr>
            <a:spLocks noChangeArrowheads="1"/>
          </p:cNvSpPr>
          <p:nvPr/>
        </p:nvSpPr>
        <p:spPr bwMode="auto">
          <a:xfrm>
            <a:off x="4841876" y="326707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cs typeface="ＭＳ Ｐゴシック" charset="0"/>
            </a:endParaRPr>
          </a:p>
        </p:txBody>
      </p:sp>
      <p:sp>
        <p:nvSpPr>
          <p:cNvPr id="7176" name="AutoShape 8">
            <a:extLst>
              <a:ext uri="{FF2B5EF4-FFF2-40B4-BE49-F238E27FC236}">
                <a16:creationId xmlns:a16="http://schemas.microsoft.com/office/drawing/2014/main" id="{45410473-B5B5-6448-B8E2-596FA6C37CEA}"/>
              </a:ext>
            </a:extLst>
          </p:cNvPr>
          <p:cNvSpPr>
            <a:spLocks noChangeArrowheads="1"/>
          </p:cNvSpPr>
          <p:nvPr/>
        </p:nvSpPr>
        <p:spPr bwMode="auto">
          <a:xfrm>
            <a:off x="7802563" y="1446214"/>
            <a:ext cx="2671762"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cs typeface="ＭＳ Ｐゴシック" charset="0"/>
            </a:endParaRPr>
          </a:p>
        </p:txBody>
      </p:sp>
      <p:sp>
        <p:nvSpPr>
          <p:cNvPr id="7177" name="AutoShape 9">
            <a:extLst>
              <a:ext uri="{FF2B5EF4-FFF2-40B4-BE49-F238E27FC236}">
                <a16:creationId xmlns:a16="http://schemas.microsoft.com/office/drawing/2014/main" id="{A721B6E7-4C57-7C44-9BBF-245059C0DCC4}"/>
              </a:ext>
            </a:extLst>
          </p:cNvPr>
          <p:cNvSpPr>
            <a:spLocks noChangeArrowheads="1"/>
          </p:cNvSpPr>
          <p:nvPr/>
        </p:nvSpPr>
        <p:spPr bwMode="auto">
          <a:xfrm>
            <a:off x="4841876" y="1446214"/>
            <a:ext cx="266382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cs typeface="ＭＳ Ｐゴシック" charset="0"/>
            </a:endParaRPr>
          </a:p>
        </p:txBody>
      </p:sp>
      <p:sp>
        <p:nvSpPr>
          <p:cNvPr id="7178" name="AutoShape 10">
            <a:extLst>
              <a:ext uri="{FF2B5EF4-FFF2-40B4-BE49-F238E27FC236}">
                <a16:creationId xmlns:a16="http://schemas.microsoft.com/office/drawing/2014/main" id="{04D6E6AD-391A-4C4D-8BF0-F403AB86C22D}"/>
              </a:ext>
            </a:extLst>
          </p:cNvPr>
          <p:cNvSpPr>
            <a:spLocks noChangeArrowheads="1"/>
          </p:cNvSpPr>
          <p:nvPr/>
        </p:nvSpPr>
        <p:spPr bwMode="auto">
          <a:xfrm>
            <a:off x="1812926" y="1446214"/>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sz="1500">
              <a:latin typeface="Times New Roman" charset="0"/>
              <a:ea typeface="ＭＳ Ｐゴシック" charset="0"/>
              <a:cs typeface="ＭＳ Ｐゴシック" charset="0"/>
            </a:endParaRPr>
          </a:p>
        </p:txBody>
      </p:sp>
      <p:sp>
        <p:nvSpPr>
          <p:cNvPr id="6152" name="Rectangle 11">
            <a:extLst>
              <a:ext uri="{FF2B5EF4-FFF2-40B4-BE49-F238E27FC236}">
                <a16:creationId xmlns:a16="http://schemas.microsoft.com/office/drawing/2014/main" id="{E39A4CF5-9D4B-6C47-B24D-9D11607F7313}"/>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cs typeface="Arial" panose="020B0604020202020204" pitchFamily="34" charset="0"/>
              </a:rPr>
              <a:t>The </a:t>
            </a:r>
            <a:r>
              <a:rPr lang="en-US" altLang="en-US" sz="2800" b="1" dirty="0">
                <a:cs typeface="Arial" panose="020B0604020202020204" pitchFamily="34" charset="0"/>
              </a:rPr>
              <a:t>Cubit</a:t>
            </a:r>
            <a:r>
              <a:rPr lang="en-US" altLang="en-US" sz="2800" b="1" baseline="30000" dirty="0">
                <a:cs typeface="Arial" panose="020B0604020202020204" pitchFamily="34" charset="0"/>
              </a:rPr>
              <a:t> ® </a:t>
            </a:r>
            <a:r>
              <a:rPr lang="en-US" altLang="en-US" sz="2800" b="1" dirty="0">
                <a:solidFill>
                  <a:srgbClr val="000000"/>
                </a:solidFill>
                <a:cs typeface="Arial" panose="020B0604020202020204" pitchFamily="34" charset="0"/>
              </a:rPr>
              <a:t>Workflow</a:t>
            </a:r>
          </a:p>
        </p:txBody>
      </p:sp>
      <p:pic>
        <p:nvPicPr>
          <p:cNvPr id="6153" name="Picture 12">
            <a:extLst>
              <a:ext uri="{FF2B5EF4-FFF2-40B4-BE49-F238E27FC236}">
                <a16:creationId xmlns:a16="http://schemas.microsoft.com/office/drawing/2014/main" id="{F518FFD2-7B2F-0A47-B10A-4A28FA02C50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1989" y="1516063"/>
            <a:ext cx="898525"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Picture 13">
            <a:extLst>
              <a:ext uri="{FF2B5EF4-FFF2-40B4-BE49-F238E27FC236}">
                <a16:creationId xmlns:a16="http://schemas.microsoft.com/office/drawing/2014/main" id="{E40BCAED-86B3-BF46-B80A-C9C713B5C0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351" y="1508126"/>
            <a:ext cx="1025525"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Picture 14">
            <a:extLst>
              <a:ext uri="{FF2B5EF4-FFF2-40B4-BE49-F238E27FC236}">
                <a16:creationId xmlns:a16="http://schemas.microsoft.com/office/drawing/2014/main" id="{2EF95D41-F79A-2D46-8643-F21CB9EC63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2114" y="1554163"/>
            <a:ext cx="992187"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Picture 15">
            <a:extLst>
              <a:ext uri="{FF2B5EF4-FFF2-40B4-BE49-F238E27FC236}">
                <a16:creationId xmlns:a16="http://schemas.microsoft.com/office/drawing/2014/main" id="{4ED6DB17-CE4B-C043-BDB1-9EC28E572D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97450" y="3344864"/>
            <a:ext cx="1022350"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7" name="Picture 16">
            <a:extLst>
              <a:ext uri="{FF2B5EF4-FFF2-40B4-BE49-F238E27FC236}">
                <a16:creationId xmlns:a16="http://schemas.microsoft.com/office/drawing/2014/main" id="{37777D63-698F-A841-9F44-4CD8DA4BCD9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74014" y="3319463"/>
            <a:ext cx="1017587" cy="98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8" name="Picture 17">
            <a:extLst>
              <a:ext uri="{FF2B5EF4-FFF2-40B4-BE49-F238E27FC236}">
                <a16:creationId xmlns:a16="http://schemas.microsoft.com/office/drawing/2014/main" id="{97E24576-3C65-EB4B-A1D6-F095D88F77F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14526" y="5111750"/>
            <a:ext cx="1306513"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9" name="Picture 18">
            <a:extLst>
              <a:ext uri="{FF2B5EF4-FFF2-40B4-BE49-F238E27FC236}">
                <a16:creationId xmlns:a16="http://schemas.microsoft.com/office/drawing/2014/main" id="{F413E5DE-E60F-C346-B180-89716CE5EE7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62526" y="5146675"/>
            <a:ext cx="1033463"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7" name="AutoShape 19">
            <a:extLst>
              <a:ext uri="{FF2B5EF4-FFF2-40B4-BE49-F238E27FC236}">
                <a16:creationId xmlns:a16="http://schemas.microsoft.com/office/drawing/2014/main" id="{B2ECF1B3-6B40-8F44-84FE-C2897F3FCBBC}"/>
              </a:ext>
            </a:extLst>
          </p:cNvPr>
          <p:cNvSpPr>
            <a:spLocks noChangeArrowheads="1"/>
          </p:cNvSpPr>
          <p:nvPr/>
        </p:nvSpPr>
        <p:spPr bwMode="auto">
          <a:xfrm>
            <a:off x="1812926" y="326707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cs typeface="ＭＳ Ｐゴシック" charset="0"/>
            </a:endParaRPr>
          </a:p>
        </p:txBody>
      </p:sp>
      <p:pic>
        <p:nvPicPr>
          <p:cNvPr id="6161" name="Picture 20">
            <a:extLst>
              <a:ext uri="{FF2B5EF4-FFF2-40B4-BE49-F238E27FC236}">
                <a16:creationId xmlns:a16="http://schemas.microsoft.com/office/drawing/2014/main" id="{AC6D4C40-B66D-7A48-A4EA-7FFE22286F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6439" y="3300414"/>
            <a:ext cx="104457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9" name="AutoShape 21">
            <a:extLst>
              <a:ext uri="{FF2B5EF4-FFF2-40B4-BE49-F238E27FC236}">
                <a16:creationId xmlns:a16="http://schemas.microsoft.com/office/drawing/2014/main" id="{7421BC42-D4F4-F94C-84CE-CC5AAA5472CA}"/>
              </a:ext>
            </a:extLst>
          </p:cNvPr>
          <p:cNvSpPr>
            <a:spLocks noChangeArrowheads="1"/>
          </p:cNvSpPr>
          <p:nvPr/>
        </p:nvSpPr>
        <p:spPr bwMode="auto">
          <a:xfrm>
            <a:off x="7802564" y="508952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cs typeface="ＭＳ Ｐゴシック" charset="0"/>
            </a:endParaRPr>
          </a:p>
        </p:txBody>
      </p:sp>
      <p:pic>
        <p:nvPicPr>
          <p:cNvPr id="6163" name="Picture 22">
            <a:extLst>
              <a:ext uri="{FF2B5EF4-FFF2-40B4-BE49-F238E27FC236}">
                <a16:creationId xmlns:a16="http://schemas.microsoft.com/office/drawing/2014/main" id="{6E38A243-8CF1-674C-842A-F11386E35B6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59726" y="5156201"/>
            <a:ext cx="1008063"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164" name="AutoShape 23">
            <a:extLst>
              <a:ext uri="{FF2B5EF4-FFF2-40B4-BE49-F238E27FC236}">
                <a16:creationId xmlns:a16="http://schemas.microsoft.com/office/drawing/2014/main" id="{B06C7F69-C36E-9943-914D-6BB3284B4E38}"/>
              </a:ext>
            </a:extLst>
          </p:cNvPr>
          <p:cNvCxnSpPr>
            <a:cxnSpLocks noChangeShapeType="1"/>
            <a:stCxn id="7178" idx="3"/>
            <a:endCxn id="7177" idx="1"/>
          </p:cNvCxnSpPr>
          <p:nvPr/>
        </p:nvCxnSpPr>
        <p:spPr bwMode="auto">
          <a:xfrm>
            <a:off x="4508501" y="1987550"/>
            <a:ext cx="33337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65" name="AutoShape 24">
            <a:extLst>
              <a:ext uri="{FF2B5EF4-FFF2-40B4-BE49-F238E27FC236}">
                <a16:creationId xmlns:a16="http://schemas.microsoft.com/office/drawing/2014/main" id="{C88F67B5-F0AB-DF45-9A2F-D2706E0A93EC}"/>
              </a:ext>
            </a:extLst>
          </p:cNvPr>
          <p:cNvCxnSpPr>
            <a:cxnSpLocks noChangeShapeType="1"/>
            <a:stCxn id="7177" idx="3"/>
            <a:endCxn id="7176" idx="1"/>
          </p:cNvCxnSpPr>
          <p:nvPr/>
        </p:nvCxnSpPr>
        <p:spPr bwMode="auto">
          <a:xfrm>
            <a:off x="7505701" y="1987550"/>
            <a:ext cx="296863"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66" name="AutoShape 25">
            <a:extLst>
              <a:ext uri="{FF2B5EF4-FFF2-40B4-BE49-F238E27FC236}">
                <a16:creationId xmlns:a16="http://schemas.microsoft.com/office/drawing/2014/main" id="{171F990A-CE3F-5B4F-81E8-8F989CE2DC80}"/>
              </a:ext>
            </a:extLst>
          </p:cNvPr>
          <p:cNvCxnSpPr>
            <a:cxnSpLocks noChangeShapeType="1"/>
            <a:stCxn id="7176" idx="2"/>
            <a:endCxn id="7187" idx="0"/>
          </p:cNvCxnSpPr>
          <p:nvPr/>
        </p:nvCxnSpPr>
        <p:spPr bwMode="auto">
          <a:xfrm rot="5400000">
            <a:off x="5780883" y="-91281"/>
            <a:ext cx="738187" cy="5978525"/>
          </a:xfrm>
          <a:prstGeom prst="bentConnector3">
            <a:avLst>
              <a:gd name="adj1" fmla="val 49894"/>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6167" name="AutoShape 26">
            <a:extLst>
              <a:ext uri="{FF2B5EF4-FFF2-40B4-BE49-F238E27FC236}">
                <a16:creationId xmlns:a16="http://schemas.microsoft.com/office/drawing/2014/main" id="{FCE011E1-C73A-F945-8C94-1DE03927B93B}"/>
              </a:ext>
            </a:extLst>
          </p:cNvPr>
          <p:cNvCxnSpPr>
            <a:cxnSpLocks noChangeShapeType="1"/>
            <a:stCxn id="7187" idx="3"/>
            <a:endCxn id="7175" idx="1"/>
          </p:cNvCxnSpPr>
          <p:nvPr/>
        </p:nvCxnSpPr>
        <p:spPr bwMode="auto">
          <a:xfrm>
            <a:off x="4508501" y="3808413"/>
            <a:ext cx="33337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68" name="AutoShape 27">
            <a:extLst>
              <a:ext uri="{FF2B5EF4-FFF2-40B4-BE49-F238E27FC236}">
                <a16:creationId xmlns:a16="http://schemas.microsoft.com/office/drawing/2014/main" id="{B3036360-DE7B-EC46-8AE7-819965104C94}"/>
              </a:ext>
            </a:extLst>
          </p:cNvPr>
          <p:cNvCxnSpPr>
            <a:cxnSpLocks noChangeShapeType="1"/>
            <a:stCxn id="7175" idx="3"/>
            <a:endCxn id="7174" idx="1"/>
          </p:cNvCxnSpPr>
          <p:nvPr/>
        </p:nvCxnSpPr>
        <p:spPr bwMode="auto">
          <a:xfrm>
            <a:off x="7537451" y="3808413"/>
            <a:ext cx="265113"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69" name="AutoShape 28">
            <a:extLst>
              <a:ext uri="{FF2B5EF4-FFF2-40B4-BE49-F238E27FC236}">
                <a16:creationId xmlns:a16="http://schemas.microsoft.com/office/drawing/2014/main" id="{85BD642E-E1B6-EE44-A0D4-247B1379840E}"/>
              </a:ext>
            </a:extLst>
          </p:cNvPr>
          <p:cNvCxnSpPr>
            <a:cxnSpLocks noChangeShapeType="1"/>
            <a:stCxn id="7174" idx="2"/>
            <a:endCxn id="7172" idx="0"/>
          </p:cNvCxnSpPr>
          <p:nvPr/>
        </p:nvCxnSpPr>
        <p:spPr bwMode="auto">
          <a:xfrm rot="5400000">
            <a:off x="5785645" y="1724820"/>
            <a:ext cx="739775" cy="5989637"/>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6170" name="AutoShape 29">
            <a:extLst>
              <a:ext uri="{FF2B5EF4-FFF2-40B4-BE49-F238E27FC236}">
                <a16:creationId xmlns:a16="http://schemas.microsoft.com/office/drawing/2014/main" id="{7946057F-2A66-4441-BBD4-DD8A4E9EFAF1}"/>
              </a:ext>
            </a:extLst>
          </p:cNvPr>
          <p:cNvCxnSpPr>
            <a:cxnSpLocks noChangeShapeType="1"/>
            <a:stCxn id="7172" idx="3"/>
            <a:endCxn id="7173" idx="1"/>
          </p:cNvCxnSpPr>
          <p:nvPr/>
        </p:nvCxnSpPr>
        <p:spPr bwMode="auto">
          <a:xfrm>
            <a:off x="4508501" y="5630863"/>
            <a:ext cx="33337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71" name="AutoShape 30">
            <a:extLst>
              <a:ext uri="{FF2B5EF4-FFF2-40B4-BE49-F238E27FC236}">
                <a16:creationId xmlns:a16="http://schemas.microsoft.com/office/drawing/2014/main" id="{7999257C-3BC3-FA4F-A005-6AC7289FFC1C}"/>
              </a:ext>
            </a:extLst>
          </p:cNvPr>
          <p:cNvCxnSpPr>
            <a:cxnSpLocks noChangeShapeType="1"/>
            <a:stCxn id="7173" idx="3"/>
            <a:endCxn id="7189" idx="1"/>
          </p:cNvCxnSpPr>
          <p:nvPr/>
        </p:nvCxnSpPr>
        <p:spPr bwMode="auto">
          <a:xfrm>
            <a:off x="7537451" y="5630863"/>
            <a:ext cx="265113"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6172" name="Text Box 31">
            <a:extLst>
              <a:ext uri="{FF2B5EF4-FFF2-40B4-BE49-F238E27FC236}">
                <a16:creationId xmlns:a16="http://schemas.microsoft.com/office/drawing/2014/main" id="{A526AFD8-6FEB-614A-9DB9-33AEF1380EA2}"/>
              </a:ext>
            </a:extLst>
          </p:cNvPr>
          <p:cNvSpPr txBox="1">
            <a:spLocks noChangeArrowheads="1"/>
          </p:cNvSpPr>
          <p:nvPr/>
        </p:nvSpPr>
        <p:spPr bwMode="auto">
          <a:xfrm>
            <a:off x="2827339" y="1776413"/>
            <a:ext cx="16652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Import Solid Model</a:t>
            </a:r>
          </a:p>
        </p:txBody>
      </p:sp>
      <p:sp>
        <p:nvSpPr>
          <p:cNvPr id="6173" name="Oval 32">
            <a:extLst>
              <a:ext uri="{FF2B5EF4-FFF2-40B4-BE49-F238E27FC236}">
                <a16:creationId xmlns:a16="http://schemas.microsoft.com/office/drawing/2014/main" id="{FBFCC276-EADA-8640-B3EE-CC93968C8FCB}"/>
              </a:ext>
            </a:extLst>
          </p:cNvPr>
          <p:cNvSpPr>
            <a:spLocks noChangeArrowheads="1"/>
          </p:cNvSpPr>
          <p:nvPr/>
        </p:nvSpPr>
        <p:spPr bwMode="auto">
          <a:xfrm>
            <a:off x="3321051" y="1506539"/>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a:latin typeface="Arial Black" panose="020B0604020202020204" pitchFamily="34" charset="0"/>
              </a:rPr>
              <a:t>1</a:t>
            </a:r>
          </a:p>
        </p:txBody>
      </p:sp>
      <p:sp>
        <p:nvSpPr>
          <p:cNvPr id="6174" name="Text Box 33">
            <a:extLst>
              <a:ext uri="{FF2B5EF4-FFF2-40B4-BE49-F238E27FC236}">
                <a16:creationId xmlns:a16="http://schemas.microsoft.com/office/drawing/2014/main" id="{C99DE0B2-1323-7D4C-8A26-D6E5734CBBB7}"/>
              </a:ext>
            </a:extLst>
          </p:cNvPr>
          <p:cNvSpPr txBox="1">
            <a:spLocks noChangeArrowheads="1"/>
          </p:cNvSpPr>
          <p:nvPr/>
        </p:nvSpPr>
        <p:spPr bwMode="auto">
          <a:xfrm>
            <a:off x="5970589" y="1798638"/>
            <a:ext cx="16652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Simplify Geometry</a:t>
            </a:r>
          </a:p>
        </p:txBody>
      </p:sp>
      <p:sp>
        <p:nvSpPr>
          <p:cNvPr id="6175" name="Oval 34">
            <a:extLst>
              <a:ext uri="{FF2B5EF4-FFF2-40B4-BE49-F238E27FC236}">
                <a16:creationId xmlns:a16="http://schemas.microsoft.com/office/drawing/2014/main" id="{FE908462-891B-464A-87C5-397FAF8268F3}"/>
              </a:ext>
            </a:extLst>
          </p:cNvPr>
          <p:cNvSpPr>
            <a:spLocks noChangeArrowheads="1"/>
          </p:cNvSpPr>
          <p:nvPr/>
        </p:nvSpPr>
        <p:spPr bwMode="auto">
          <a:xfrm>
            <a:off x="6464301" y="1528764"/>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a:latin typeface="Arial Black" panose="020B0604020202020204" pitchFamily="34" charset="0"/>
              </a:rPr>
              <a:t>2</a:t>
            </a:r>
          </a:p>
        </p:txBody>
      </p:sp>
      <p:sp>
        <p:nvSpPr>
          <p:cNvPr id="6176" name="Text Box 35">
            <a:extLst>
              <a:ext uri="{FF2B5EF4-FFF2-40B4-BE49-F238E27FC236}">
                <a16:creationId xmlns:a16="http://schemas.microsoft.com/office/drawing/2014/main" id="{E35C1297-4643-6B45-95D5-A5D694BF546A}"/>
              </a:ext>
            </a:extLst>
          </p:cNvPr>
          <p:cNvSpPr txBox="1">
            <a:spLocks noChangeArrowheads="1"/>
          </p:cNvSpPr>
          <p:nvPr/>
        </p:nvSpPr>
        <p:spPr bwMode="auto">
          <a:xfrm>
            <a:off x="9002714" y="1830388"/>
            <a:ext cx="16652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Decompose Geometry</a:t>
            </a:r>
          </a:p>
        </p:txBody>
      </p:sp>
      <p:sp>
        <p:nvSpPr>
          <p:cNvPr id="6177" name="Oval 36">
            <a:extLst>
              <a:ext uri="{FF2B5EF4-FFF2-40B4-BE49-F238E27FC236}">
                <a16:creationId xmlns:a16="http://schemas.microsoft.com/office/drawing/2014/main" id="{71248F0D-7403-8B49-9554-D166A3C9C80E}"/>
              </a:ext>
            </a:extLst>
          </p:cNvPr>
          <p:cNvSpPr>
            <a:spLocks noChangeArrowheads="1"/>
          </p:cNvSpPr>
          <p:nvPr/>
        </p:nvSpPr>
        <p:spPr bwMode="auto">
          <a:xfrm>
            <a:off x="9496426" y="1560514"/>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a:latin typeface="Arial Black" panose="020B0604020202020204" pitchFamily="34" charset="0"/>
              </a:rPr>
              <a:t>3</a:t>
            </a:r>
          </a:p>
        </p:txBody>
      </p:sp>
      <p:sp>
        <p:nvSpPr>
          <p:cNvPr id="6178" name="Text Box 37">
            <a:extLst>
              <a:ext uri="{FF2B5EF4-FFF2-40B4-BE49-F238E27FC236}">
                <a16:creationId xmlns:a16="http://schemas.microsoft.com/office/drawing/2014/main" id="{94BDE56E-1EC9-5449-A9A8-A7708AA081A4}"/>
              </a:ext>
            </a:extLst>
          </p:cNvPr>
          <p:cNvSpPr txBox="1">
            <a:spLocks noChangeArrowheads="1"/>
          </p:cNvSpPr>
          <p:nvPr/>
        </p:nvSpPr>
        <p:spPr bwMode="auto">
          <a:xfrm>
            <a:off x="2994025" y="3616325"/>
            <a:ext cx="16652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Imprint &amp; Merge</a:t>
            </a:r>
          </a:p>
        </p:txBody>
      </p:sp>
      <p:sp>
        <p:nvSpPr>
          <p:cNvPr id="6179" name="Oval 38">
            <a:extLst>
              <a:ext uri="{FF2B5EF4-FFF2-40B4-BE49-F238E27FC236}">
                <a16:creationId xmlns:a16="http://schemas.microsoft.com/office/drawing/2014/main" id="{AF554F67-44E5-544E-96C3-EE6DAF3B824A}"/>
              </a:ext>
            </a:extLst>
          </p:cNvPr>
          <p:cNvSpPr>
            <a:spLocks noChangeArrowheads="1"/>
          </p:cNvSpPr>
          <p:nvPr/>
        </p:nvSpPr>
        <p:spPr bwMode="auto">
          <a:xfrm>
            <a:off x="3487739" y="3346451"/>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a:latin typeface="Arial Black" panose="020B0604020202020204" pitchFamily="34" charset="0"/>
              </a:rPr>
              <a:t>4</a:t>
            </a:r>
          </a:p>
        </p:txBody>
      </p:sp>
      <p:sp>
        <p:nvSpPr>
          <p:cNvPr id="6180" name="Text Box 39">
            <a:extLst>
              <a:ext uri="{FF2B5EF4-FFF2-40B4-BE49-F238E27FC236}">
                <a16:creationId xmlns:a16="http://schemas.microsoft.com/office/drawing/2014/main" id="{445AD888-0743-9C4B-A37A-D03286930059}"/>
              </a:ext>
            </a:extLst>
          </p:cNvPr>
          <p:cNvSpPr txBox="1">
            <a:spLocks noChangeArrowheads="1"/>
          </p:cNvSpPr>
          <p:nvPr/>
        </p:nvSpPr>
        <p:spPr bwMode="auto">
          <a:xfrm>
            <a:off x="5964239" y="3624263"/>
            <a:ext cx="16652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Set Schemes</a:t>
            </a:r>
          </a:p>
          <a:p>
            <a:r>
              <a:rPr lang="en-US" altLang="en-US" sz="1800" b="1"/>
              <a:t>&amp; Intervals</a:t>
            </a:r>
          </a:p>
        </p:txBody>
      </p:sp>
      <p:sp>
        <p:nvSpPr>
          <p:cNvPr id="6181" name="Oval 40">
            <a:extLst>
              <a:ext uri="{FF2B5EF4-FFF2-40B4-BE49-F238E27FC236}">
                <a16:creationId xmlns:a16="http://schemas.microsoft.com/office/drawing/2014/main" id="{6E4AC456-5473-E04A-859F-AF18BADA14E6}"/>
              </a:ext>
            </a:extLst>
          </p:cNvPr>
          <p:cNvSpPr>
            <a:spLocks noChangeArrowheads="1"/>
          </p:cNvSpPr>
          <p:nvPr/>
        </p:nvSpPr>
        <p:spPr bwMode="auto">
          <a:xfrm>
            <a:off x="6556376" y="3352801"/>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a:latin typeface="Arial Black" panose="020B0604020202020204" pitchFamily="34" charset="0"/>
              </a:rPr>
              <a:t>5</a:t>
            </a:r>
          </a:p>
        </p:txBody>
      </p:sp>
      <p:sp>
        <p:nvSpPr>
          <p:cNvPr id="6182" name="Text Box 41">
            <a:extLst>
              <a:ext uri="{FF2B5EF4-FFF2-40B4-BE49-F238E27FC236}">
                <a16:creationId xmlns:a16="http://schemas.microsoft.com/office/drawing/2014/main" id="{F9400569-418C-044A-8C6B-693DE79FBFD3}"/>
              </a:ext>
            </a:extLst>
          </p:cNvPr>
          <p:cNvSpPr txBox="1">
            <a:spLocks noChangeArrowheads="1"/>
          </p:cNvSpPr>
          <p:nvPr/>
        </p:nvSpPr>
        <p:spPr bwMode="auto">
          <a:xfrm>
            <a:off x="9329738" y="3751263"/>
            <a:ext cx="8239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Mesh</a:t>
            </a:r>
          </a:p>
        </p:txBody>
      </p:sp>
      <p:sp>
        <p:nvSpPr>
          <p:cNvPr id="6183" name="Oval 42">
            <a:extLst>
              <a:ext uri="{FF2B5EF4-FFF2-40B4-BE49-F238E27FC236}">
                <a16:creationId xmlns:a16="http://schemas.microsoft.com/office/drawing/2014/main" id="{AB3B58BB-5C46-E949-A6F2-6C93AC045613}"/>
              </a:ext>
            </a:extLst>
          </p:cNvPr>
          <p:cNvSpPr>
            <a:spLocks noChangeArrowheads="1"/>
          </p:cNvSpPr>
          <p:nvPr/>
        </p:nvSpPr>
        <p:spPr bwMode="auto">
          <a:xfrm>
            <a:off x="9594851" y="3357564"/>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a:latin typeface="Arial Black" panose="020B0604020202020204" pitchFamily="34" charset="0"/>
              </a:rPr>
              <a:t>6</a:t>
            </a:r>
          </a:p>
        </p:txBody>
      </p:sp>
      <p:sp>
        <p:nvSpPr>
          <p:cNvPr id="6184" name="Text Box 43">
            <a:extLst>
              <a:ext uri="{FF2B5EF4-FFF2-40B4-BE49-F238E27FC236}">
                <a16:creationId xmlns:a16="http://schemas.microsoft.com/office/drawing/2014/main" id="{FB1AE16A-7B92-574F-BD96-1BCA3A642917}"/>
              </a:ext>
            </a:extLst>
          </p:cNvPr>
          <p:cNvSpPr txBox="1">
            <a:spLocks noChangeArrowheads="1"/>
          </p:cNvSpPr>
          <p:nvPr/>
        </p:nvSpPr>
        <p:spPr bwMode="auto">
          <a:xfrm>
            <a:off x="3340101" y="5449888"/>
            <a:ext cx="10207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Check</a:t>
            </a:r>
          </a:p>
          <a:p>
            <a:r>
              <a:rPr lang="en-US" altLang="en-US" sz="1800" b="1"/>
              <a:t>Quality</a:t>
            </a:r>
          </a:p>
        </p:txBody>
      </p:sp>
      <p:sp>
        <p:nvSpPr>
          <p:cNvPr id="6185" name="Oval 44">
            <a:extLst>
              <a:ext uri="{FF2B5EF4-FFF2-40B4-BE49-F238E27FC236}">
                <a16:creationId xmlns:a16="http://schemas.microsoft.com/office/drawing/2014/main" id="{AA636116-D2C3-BF45-AA64-B9C72708D5ED}"/>
              </a:ext>
            </a:extLst>
          </p:cNvPr>
          <p:cNvSpPr>
            <a:spLocks noChangeArrowheads="1"/>
          </p:cNvSpPr>
          <p:nvPr/>
        </p:nvSpPr>
        <p:spPr bwMode="auto">
          <a:xfrm>
            <a:off x="3630614" y="5178426"/>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a:latin typeface="Arial Black" panose="020B0604020202020204" pitchFamily="34" charset="0"/>
              </a:rPr>
              <a:t>7</a:t>
            </a:r>
          </a:p>
        </p:txBody>
      </p:sp>
      <p:sp>
        <p:nvSpPr>
          <p:cNvPr id="6186" name="Text Box 45">
            <a:extLst>
              <a:ext uri="{FF2B5EF4-FFF2-40B4-BE49-F238E27FC236}">
                <a16:creationId xmlns:a16="http://schemas.microsoft.com/office/drawing/2014/main" id="{B12B3798-6CD3-7343-8699-92F16C8C20B1}"/>
              </a:ext>
            </a:extLst>
          </p:cNvPr>
          <p:cNvSpPr txBox="1">
            <a:spLocks noChangeArrowheads="1"/>
          </p:cNvSpPr>
          <p:nvPr/>
        </p:nvSpPr>
        <p:spPr bwMode="auto">
          <a:xfrm>
            <a:off x="6316663" y="5454650"/>
            <a:ext cx="10207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Apply B.C.s</a:t>
            </a:r>
          </a:p>
        </p:txBody>
      </p:sp>
      <p:sp>
        <p:nvSpPr>
          <p:cNvPr id="6187" name="Oval 46">
            <a:extLst>
              <a:ext uri="{FF2B5EF4-FFF2-40B4-BE49-F238E27FC236}">
                <a16:creationId xmlns:a16="http://schemas.microsoft.com/office/drawing/2014/main" id="{C3D32C41-3826-BF42-9017-7D899FC1D85E}"/>
              </a:ext>
            </a:extLst>
          </p:cNvPr>
          <p:cNvSpPr>
            <a:spLocks noChangeArrowheads="1"/>
          </p:cNvSpPr>
          <p:nvPr/>
        </p:nvSpPr>
        <p:spPr bwMode="auto">
          <a:xfrm>
            <a:off x="6527801" y="5183189"/>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dirty="0">
                <a:latin typeface="Arial Black" panose="020B0604020202020204" pitchFamily="34" charset="0"/>
              </a:rPr>
              <a:t>8</a:t>
            </a:r>
          </a:p>
        </p:txBody>
      </p:sp>
      <p:sp>
        <p:nvSpPr>
          <p:cNvPr id="6188" name="Text Box 47">
            <a:extLst>
              <a:ext uri="{FF2B5EF4-FFF2-40B4-BE49-F238E27FC236}">
                <a16:creationId xmlns:a16="http://schemas.microsoft.com/office/drawing/2014/main" id="{42A6603F-9262-D645-B89B-715C5574F2C9}"/>
              </a:ext>
            </a:extLst>
          </p:cNvPr>
          <p:cNvSpPr txBox="1">
            <a:spLocks noChangeArrowheads="1"/>
          </p:cNvSpPr>
          <p:nvPr/>
        </p:nvSpPr>
        <p:spPr bwMode="auto">
          <a:xfrm>
            <a:off x="9204326" y="5451475"/>
            <a:ext cx="10207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Export</a:t>
            </a:r>
          </a:p>
          <a:p>
            <a:r>
              <a:rPr lang="en-US" altLang="en-US" sz="1800" b="1"/>
              <a:t>Mesh</a:t>
            </a:r>
          </a:p>
        </p:txBody>
      </p:sp>
      <p:sp>
        <p:nvSpPr>
          <p:cNvPr id="6189" name="Oval 48">
            <a:extLst>
              <a:ext uri="{FF2B5EF4-FFF2-40B4-BE49-F238E27FC236}">
                <a16:creationId xmlns:a16="http://schemas.microsoft.com/office/drawing/2014/main" id="{218C9298-2092-B645-A69E-075C44C3B395}"/>
              </a:ext>
            </a:extLst>
          </p:cNvPr>
          <p:cNvSpPr>
            <a:spLocks noChangeArrowheads="1"/>
          </p:cNvSpPr>
          <p:nvPr/>
        </p:nvSpPr>
        <p:spPr bwMode="auto">
          <a:xfrm>
            <a:off x="9415464" y="5180014"/>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a:latin typeface="Arial Black" panose="020B0604020202020204" pitchFamily="34" charset="0"/>
              </a:rPr>
              <a:t>9</a:t>
            </a:r>
          </a:p>
        </p:txBody>
      </p:sp>
      <p:sp>
        <p:nvSpPr>
          <p:cNvPr id="6190" name="Rectangle 49">
            <a:extLst>
              <a:ext uri="{FF2B5EF4-FFF2-40B4-BE49-F238E27FC236}">
                <a16:creationId xmlns:a16="http://schemas.microsoft.com/office/drawing/2014/main" id="{BDB25373-229F-6C4E-9C4D-93F3CC46FC1D}"/>
              </a:ext>
            </a:extLst>
          </p:cNvPr>
          <p:cNvSpPr>
            <a:spLocks noChangeArrowheads="1"/>
          </p:cNvSpPr>
          <p:nvPr/>
        </p:nvSpPr>
        <p:spPr bwMode="auto">
          <a:xfrm>
            <a:off x="4720432" y="1313991"/>
            <a:ext cx="2909094" cy="1371600"/>
          </a:xfrm>
          <a:prstGeom prst="rect">
            <a:avLst/>
          </a:prstGeom>
          <a:noFill/>
          <a:ln w="76200">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endParaRPr lang="en-US" altLang="en-US"/>
          </a:p>
        </p:txBody>
      </p:sp>
    </p:spTree>
    <p:extLst>
      <p:ext uri="{BB962C8B-B14F-4D97-AF65-F5344CB8AC3E}">
        <p14:creationId xmlns:p14="http://schemas.microsoft.com/office/powerpoint/2010/main" val="125664860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id="{BCBD6465-730A-AFE8-4494-C2EF6EDF9303}"/>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Defeaturing</a:t>
            </a:r>
          </a:p>
        </p:txBody>
      </p:sp>
      <p:sp>
        <p:nvSpPr>
          <p:cNvPr id="2" name="TextBox 1">
            <a:extLst>
              <a:ext uri="{FF2B5EF4-FFF2-40B4-BE49-F238E27FC236}">
                <a16:creationId xmlns:a16="http://schemas.microsoft.com/office/drawing/2014/main" id="{D21F3842-671D-61AA-FBBA-E3911C6B508C}"/>
              </a:ext>
            </a:extLst>
          </p:cNvPr>
          <p:cNvSpPr txBox="1"/>
          <p:nvPr/>
        </p:nvSpPr>
        <p:spPr>
          <a:xfrm>
            <a:off x="2530169" y="892714"/>
            <a:ext cx="7025116" cy="1416791"/>
          </a:xfrm>
          <a:prstGeom prst="rect">
            <a:avLst/>
          </a:prstGeom>
        </p:spPr>
        <p:txBody>
          <a:bodyPr vert="horz" wrap="none" lIns="91440" tIns="45720" rIns="91440" bIns="45720" rtlCol="0">
            <a:noAutofit/>
          </a:bodyPr>
          <a:lstStyle/>
          <a:p>
            <a:pPr algn="l"/>
            <a:r>
              <a:rPr lang="en-US" dirty="0"/>
              <a:t>Geometry from CAD design tools can include many unnecessary features</a:t>
            </a:r>
          </a:p>
          <a:p>
            <a:pPr algn="l"/>
            <a:r>
              <a:rPr lang="en-US" dirty="0"/>
              <a:t>May be too complex for hex meshing </a:t>
            </a:r>
          </a:p>
          <a:p>
            <a:pPr algn="l"/>
            <a:r>
              <a:rPr lang="en-US" dirty="0"/>
              <a:t>May require too many elements resulting in long run times</a:t>
            </a:r>
          </a:p>
          <a:p>
            <a:pPr algn="l"/>
            <a:r>
              <a:rPr lang="en-US" dirty="0"/>
              <a:t>Customer may only want approximate, fast turn-around</a:t>
            </a:r>
          </a:p>
        </p:txBody>
      </p:sp>
      <p:pic>
        <p:nvPicPr>
          <p:cNvPr id="3" name="Picture 2">
            <a:extLst>
              <a:ext uri="{FF2B5EF4-FFF2-40B4-BE49-F238E27FC236}">
                <a16:creationId xmlns:a16="http://schemas.microsoft.com/office/drawing/2014/main" id="{1063558C-A306-76B7-B710-EB5B8908DEE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67155" y="2184329"/>
            <a:ext cx="3350842" cy="2249451"/>
          </a:xfrm>
          <a:prstGeom prst="rect">
            <a:avLst/>
          </a:prstGeom>
        </p:spPr>
      </p:pic>
      <p:pic>
        <p:nvPicPr>
          <p:cNvPr id="6" name="Picture 5">
            <a:extLst>
              <a:ext uri="{FF2B5EF4-FFF2-40B4-BE49-F238E27FC236}">
                <a16:creationId xmlns:a16="http://schemas.microsoft.com/office/drawing/2014/main" id="{41127A10-E70C-3924-61AF-CA310027B99F}"/>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7302554" y="4421228"/>
            <a:ext cx="3260795" cy="2216508"/>
          </a:xfrm>
          <a:prstGeom prst="rect">
            <a:avLst/>
          </a:prstGeom>
        </p:spPr>
      </p:pic>
      <p:sp>
        <p:nvSpPr>
          <p:cNvPr id="10" name="Rectangle 9">
            <a:extLst>
              <a:ext uri="{FF2B5EF4-FFF2-40B4-BE49-F238E27FC236}">
                <a16:creationId xmlns:a16="http://schemas.microsoft.com/office/drawing/2014/main" id="{E90B7E73-DCC7-7EA6-EBC4-FF5F4E80C867}"/>
              </a:ext>
            </a:extLst>
          </p:cNvPr>
          <p:cNvSpPr/>
          <p:nvPr/>
        </p:nvSpPr>
        <p:spPr>
          <a:xfrm>
            <a:off x="9496767" y="6296251"/>
            <a:ext cx="952043" cy="284546"/>
          </a:xfrm>
          <a:prstGeom prst="rect">
            <a:avLst/>
          </a:prstGeom>
        </p:spPr>
        <p:txBody>
          <a:bodyPr wrap="none">
            <a:spAutoFit/>
          </a:bodyPr>
          <a:lstStyle/>
          <a:p>
            <a:r>
              <a:rPr lang="en-US">
                <a:effectLst/>
              </a:rPr>
              <a:t>32,559 tets</a:t>
            </a:r>
          </a:p>
        </p:txBody>
      </p:sp>
      <p:pic>
        <p:nvPicPr>
          <p:cNvPr id="12" name="Picture 11">
            <a:extLst>
              <a:ext uri="{FF2B5EF4-FFF2-40B4-BE49-F238E27FC236}">
                <a16:creationId xmlns:a16="http://schemas.microsoft.com/office/drawing/2014/main" id="{3453C811-11F1-2DF4-1A73-8490C4CBF56C}"/>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1927427" y="4364289"/>
            <a:ext cx="3347841" cy="2374039"/>
          </a:xfrm>
          <a:prstGeom prst="rect">
            <a:avLst/>
          </a:prstGeom>
        </p:spPr>
      </p:pic>
      <p:sp>
        <p:nvSpPr>
          <p:cNvPr id="13" name="Rectangle 12">
            <a:extLst>
              <a:ext uri="{FF2B5EF4-FFF2-40B4-BE49-F238E27FC236}">
                <a16:creationId xmlns:a16="http://schemas.microsoft.com/office/drawing/2014/main" id="{E3E314CA-0ABF-0AD9-FF41-984E77E1878D}"/>
              </a:ext>
            </a:extLst>
          </p:cNvPr>
          <p:cNvSpPr/>
          <p:nvPr/>
        </p:nvSpPr>
        <p:spPr>
          <a:xfrm>
            <a:off x="1656711" y="6226517"/>
            <a:ext cx="1042200" cy="284546"/>
          </a:xfrm>
          <a:prstGeom prst="rect">
            <a:avLst/>
          </a:prstGeom>
        </p:spPr>
        <p:txBody>
          <a:bodyPr wrap="none">
            <a:spAutoFit/>
          </a:bodyPr>
          <a:lstStyle/>
          <a:p>
            <a:r>
              <a:rPr lang="en-US" dirty="0">
                <a:effectLst/>
              </a:rPr>
              <a:t>397,258 </a:t>
            </a:r>
            <a:r>
              <a:rPr lang="en-US" dirty="0" err="1">
                <a:effectLst/>
              </a:rPr>
              <a:t>tets</a:t>
            </a:r>
            <a:endParaRPr lang="en-US" dirty="0">
              <a:effectLst/>
            </a:endParaRPr>
          </a:p>
        </p:txBody>
      </p:sp>
      <p:sp>
        <p:nvSpPr>
          <p:cNvPr id="14" name="TextBox 13">
            <a:extLst>
              <a:ext uri="{FF2B5EF4-FFF2-40B4-BE49-F238E27FC236}">
                <a16:creationId xmlns:a16="http://schemas.microsoft.com/office/drawing/2014/main" id="{47D65701-CCE0-4481-289A-2F7F6EF28A05}"/>
              </a:ext>
            </a:extLst>
          </p:cNvPr>
          <p:cNvSpPr txBox="1"/>
          <p:nvPr/>
        </p:nvSpPr>
        <p:spPr>
          <a:xfrm>
            <a:off x="397206" y="2355041"/>
            <a:ext cx="1661263" cy="497956"/>
          </a:xfrm>
          <a:prstGeom prst="rect">
            <a:avLst/>
          </a:prstGeom>
          <a:noFill/>
        </p:spPr>
        <p:txBody>
          <a:bodyPr wrap="square" rtlCol="0">
            <a:spAutoFit/>
          </a:bodyPr>
          <a:lstStyle/>
          <a:p>
            <a:r>
              <a:rPr lang="en-US" dirty="0"/>
              <a:t>CAD part from designer</a:t>
            </a:r>
          </a:p>
        </p:txBody>
      </p:sp>
      <p:pic>
        <p:nvPicPr>
          <p:cNvPr id="16" name="Picture 15">
            <a:extLst>
              <a:ext uri="{FF2B5EF4-FFF2-40B4-BE49-F238E27FC236}">
                <a16:creationId xmlns:a16="http://schemas.microsoft.com/office/drawing/2014/main" id="{DFC39AE5-4A00-113C-D1E7-8FAE4048ADA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45283" y="2196879"/>
            <a:ext cx="3260795" cy="2224349"/>
          </a:xfrm>
          <a:prstGeom prst="rect">
            <a:avLst/>
          </a:prstGeom>
        </p:spPr>
      </p:pic>
      <p:sp>
        <p:nvSpPr>
          <p:cNvPr id="17" name="TextBox 16">
            <a:extLst>
              <a:ext uri="{FF2B5EF4-FFF2-40B4-BE49-F238E27FC236}">
                <a16:creationId xmlns:a16="http://schemas.microsoft.com/office/drawing/2014/main" id="{A8E5D6B1-8E32-3BD2-D2B3-13F46F83792C}"/>
              </a:ext>
            </a:extLst>
          </p:cNvPr>
          <p:cNvSpPr txBox="1"/>
          <p:nvPr/>
        </p:nvSpPr>
        <p:spPr>
          <a:xfrm>
            <a:off x="5528285" y="2809057"/>
            <a:ext cx="995417" cy="284546"/>
          </a:xfrm>
          <a:prstGeom prst="rect">
            <a:avLst/>
          </a:prstGeom>
          <a:noFill/>
        </p:spPr>
        <p:txBody>
          <a:bodyPr wrap="none" rtlCol="0">
            <a:spAutoFit/>
          </a:bodyPr>
          <a:lstStyle/>
          <a:p>
            <a:r>
              <a:rPr lang="en-US" dirty="0"/>
              <a:t>Defeaturing</a:t>
            </a:r>
          </a:p>
        </p:txBody>
      </p:sp>
      <p:sp>
        <p:nvSpPr>
          <p:cNvPr id="19" name="TextBox 18">
            <a:extLst>
              <a:ext uri="{FF2B5EF4-FFF2-40B4-BE49-F238E27FC236}">
                <a16:creationId xmlns:a16="http://schemas.microsoft.com/office/drawing/2014/main" id="{4C813CB0-715A-86AD-CC93-CEC478533C1C}"/>
              </a:ext>
            </a:extLst>
          </p:cNvPr>
          <p:cNvSpPr txBox="1"/>
          <p:nvPr/>
        </p:nvSpPr>
        <p:spPr>
          <a:xfrm>
            <a:off x="10030759" y="2318492"/>
            <a:ext cx="1661263" cy="497956"/>
          </a:xfrm>
          <a:prstGeom prst="rect">
            <a:avLst/>
          </a:prstGeom>
          <a:noFill/>
        </p:spPr>
        <p:txBody>
          <a:bodyPr wrap="square" rtlCol="0">
            <a:spAutoFit/>
          </a:bodyPr>
          <a:lstStyle/>
          <a:p>
            <a:r>
              <a:rPr lang="en-US" dirty="0"/>
              <a:t>CAD part for simulation</a:t>
            </a:r>
          </a:p>
        </p:txBody>
      </p:sp>
      <p:sp>
        <p:nvSpPr>
          <p:cNvPr id="20" name="Right Arrow 19">
            <a:extLst>
              <a:ext uri="{FF2B5EF4-FFF2-40B4-BE49-F238E27FC236}">
                <a16:creationId xmlns:a16="http://schemas.microsoft.com/office/drawing/2014/main" id="{E0AC4F40-04B4-D737-C4E3-D901095F9975}"/>
              </a:ext>
            </a:extLst>
          </p:cNvPr>
          <p:cNvSpPr/>
          <p:nvPr/>
        </p:nvSpPr>
        <p:spPr>
          <a:xfrm>
            <a:off x="5547735" y="3197262"/>
            <a:ext cx="1340674" cy="188872"/>
          </a:xfrm>
          <a:prstGeom prst="rightArrow">
            <a:avLst/>
          </a:prstGeom>
          <a:solidFill>
            <a:srgbClr val="31469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CD98E13D-33AD-4113-69CB-33C822C35324}"/>
              </a:ext>
            </a:extLst>
          </p:cNvPr>
          <p:cNvSpPr/>
          <p:nvPr/>
        </p:nvSpPr>
        <p:spPr>
          <a:xfrm>
            <a:off x="583564" y="3743083"/>
            <a:ext cx="1946605" cy="923330"/>
          </a:xfrm>
          <a:prstGeom prst="rect">
            <a:avLst/>
          </a:prstGeom>
        </p:spPr>
        <p:txBody>
          <a:bodyPr wrap="square">
            <a:spAutoFit/>
          </a:bodyPr>
          <a:lstStyle/>
          <a:p>
            <a:r>
              <a:rPr lang="en-US" dirty="0">
                <a:effectLst/>
              </a:rPr>
              <a:t>595 surfaces</a:t>
            </a:r>
          </a:p>
          <a:p>
            <a:r>
              <a:rPr lang="en-US" dirty="0">
                <a:effectLst/>
              </a:rPr>
              <a:t>1506 curves</a:t>
            </a:r>
          </a:p>
          <a:p>
            <a:r>
              <a:rPr lang="en-US" dirty="0">
                <a:effectLst/>
              </a:rPr>
              <a:t>994 vertices</a:t>
            </a:r>
          </a:p>
        </p:txBody>
      </p:sp>
      <p:sp>
        <p:nvSpPr>
          <p:cNvPr id="22" name="TextBox 21">
            <a:extLst>
              <a:ext uri="{FF2B5EF4-FFF2-40B4-BE49-F238E27FC236}">
                <a16:creationId xmlns:a16="http://schemas.microsoft.com/office/drawing/2014/main" id="{BC6E8913-D1C9-DD63-8B29-05379D94447F}"/>
              </a:ext>
            </a:extLst>
          </p:cNvPr>
          <p:cNvSpPr txBox="1"/>
          <p:nvPr/>
        </p:nvSpPr>
        <p:spPr>
          <a:xfrm>
            <a:off x="1939565" y="6709700"/>
            <a:ext cx="0" cy="0"/>
          </a:xfrm>
          <a:prstGeom prst="rect">
            <a:avLst/>
          </a:prstGeom>
        </p:spPr>
        <p:txBody>
          <a:bodyPr vert="horz" wrap="none" lIns="91440" tIns="45720" rIns="91440" bIns="45720" rtlCol="0">
            <a:noAutofit/>
          </a:bodyPr>
          <a:lstStyle/>
          <a:p>
            <a:pPr algn="l"/>
            <a:endParaRPr lang="en-US" dirty="0"/>
          </a:p>
        </p:txBody>
      </p:sp>
      <p:sp>
        <p:nvSpPr>
          <p:cNvPr id="23" name="Slide Number Placeholder 3">
            <a:extLst>
              <a:ext uri="{FF2B5EF4-FFF2-40B4-BE49-F238E27FC236}">
                <a16:creationId xmlns:a16="http://schemas.microsoft.com/office/drawing/2014/main" id="{3F0ED0ED-FDE3-FCFD-6ECA-E265AF716750}"/>
              </a:ext>
            </a:extLst>
          </p:cNvPr>
          <p:cNvSpPr txBox="1">
            <a:spLocks/>
          </p:cNvSpPr>
          <p:nvPr/>
        </p:nvSpPr>
        <p:spPr>
          <a:xfrm>
            <a:off x="10484311" y="6511063"/>
            <a:ext cx="377080" cy="28130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6B149FD-26F7-3645-B4E7-BA8B8CC5EEA8}" type="slidenum">
              <a:rPr lang="en-US" sz="14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t>107</a:t>
            </a:fld>
            <a:endPar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02805136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id="{BCBD6465-730A-AFE8-4494-C2EF6EDF9303}"/>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GUI Tools</a:t>
            </a:r>
          </a:p>
        </p:txBody>
      </p:sp>
      <p:sp>
        <p:nvSpPr>
          <p:cNvPr id="2" name="TextBox 1">
            <a:extLst>
              <a:ext uri="{FF2B5EF4-FFF2-40B4-BE49-F238E27FC236}">
                <a16:creationId xmlns:a16="http://schemas.microsoft.com/office/drawing/2014/main" id="{D21F3842-671D-61AA-FBBA-E3911C6B508C}"/>
              </a:ext>
            </a:extLst>
          </p:cNvPr>
          <p:cNvSpPr txBox="1"/>
          <p:nvPr/>
        </p:nvSpPr>
        <p:spPr>
          <a:xfrm>
            <a:off x="1155416" y="1189106"/>
            <a:ext cx="7025116" cy="1416791"/>
          </a:xfrm>
          <a:prstGeom prst="rect">
            <a:avLst/>
          </a:prstGeom>
        </p:spPr>
        <p:txBody>
          <a:bodyPr vert="horz" wrap="none" lIns="91440" tIns="45720" rIns="91440" bIns="45720" rtlCol="0">
            <a:noAutofit/>
          </a:bodyPr>
          <a:lstStyle/>
          <a:p>
            <a:pPr algn="l"/>
            <a:endParaRPr lang="en-US" dirty="0"/>
          </a:p>
        </p:txBody>
      </p:sp>
      <p:pic>
        <p:nvPicPr>
          <p:cNvPr id="7" name="Picture 6">
            <a:extLst>
              <a:ext uri="{FF2B5EF4-FFF2-40B4-BE49-F238E27FC236}">
                <a16:creationId xmlns:a16="http://schemas.microsoft.com/office/drawing/2014/main" id="{E942D3BF-0EEC-E215-57D9-F6D3F56883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0705" y="1189106"/>
            <a:ext cx="6074420" cy="5153459"/>
          </a:xfrm>
          <a:prstGeom prst="rect">
            <a:avLst/>
          </a:prstGeom>
          <a:ln>
            <a:solidFill>
              <a:schemeClr val="tx1"/>
            </a:solid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4A7F7400-49F0-74BD-F045-909B349DFFFC}"/>
              </a:ext>
            </a:extLst>
          </p:cNvPr>
          <p:cNvSpPr txBox="1"/>
          <p:nvPr/>
        </p:nvSpPr>
        <p:spPr>
          <a:xfrm>
            <a:off x="7321243" y="1140174"/>
            <a:ext cx="4168665" cy="914400"/>
          </a:xfrm>
          <a:prstGeom prst="rect">
            <a:avLst/>
          </a:prstGeom>
        </p:spPr>
        <p:txBody>
          <a:bodyPr vert="horz" wrap="none" lIns="91440" tIns="45720" rIns="91440" bIns="45720" rtlCol="0">
            <a:noAutofit/>
          </a:bodyPr>
          <a:lstStyle/>
          <a:p>
            <a:pPr algn="l"/>
            <a:r>
              <a:rPr lang="en-US" dirty="0"/>
              <a:t>Select Surface in graphics window</a:t>
            </a:r>
          </a:p>
          <a:p>
            <a:pPr algn="l"/>
            <a:r>
              <a:rPr lang="en-US" dirty="0"/>
              <a:t>Right Click</a:t>
            </a:r>
          </a:p>
        </p:txBody>
      </p:sp>
      <p:sp>
        <p:nvSpPr>
          <p:cNvPr id="9" name="TextBox 8">
            <a:extLst>
              <a:ext uri="{FF2B5EF4-FFF2-40B4-BE49-F238E27FC236}">
                <a16:creationId xmlns:a16="http://schemas.microsoft.com/office/drawing/2014/main" id="{C6F56AE0-FA8D-3F23-D284-633B1C69920F}"/>
              </a:ext>
            </a:extLst>
          </p:cNvPr>
          <p:cNvSpPr txBox="1"/>
          <p:nvPr/>
        </p:nvSpPr>
        <p:spPr>
          <a:xfrm>
            <a:off x="7321243" y="1792556"/>
            <a:ext cx="4168665" cy="914400"/>
          </a:xfrm>
          <a:prstGeom prst="rect">
            <a:avLst/>
          </a:prstGeom>
        </p:spPr>
        <p:txBody>
          <a:bodyPr vert="horz" wrap="none" lIns="91440" tIns="45720" rIns="91440" bIns="45720" rtlCol="0">
            <a:noAutofit/>
          </a:bodyPr>
          <a:lstStyle/>
          <a:p>
            <a:pPr algn="l"/>
            <a:r>
              <a:rPr lang="en-US" dirty="0"/>
              <a:t>A list of available selection tools will be </a:t>
            </a:r>
            <a:br>
              <a:rPr lang="en-US" dirty="0"/>
            </a:br>
            <a:r>
              <a:rPr lang="en-US" dirty="0"/>
              <a:t>offered based on the selected surface</a:t>
            </a:r>
          </a:p>
        </p:txBody>
      </p:sp>
      <p:sp>
        <p:nvSpPr>
          <p:cNvPr id="11" name="Left Arrow 10">
            <a:extLst>
              <a:ext uri="{FF2B5EF4-FFF2-40B4-BE49-F238E27FC236}">
                <a16:creationId xmlns:a16="http://schemas.microsoft.com/office/drawing/2014/main" id="{E9F77EC8-DD62-50B7-94DD-6609E7B1056E}"/>
              </a:ext>
            </a:extLst>
          </p:cNvPr>
          <p:cNvSpPr/>
          <p:nvPr/>
        </p:nvSpPr>
        <p:spPr>
          <a:xfrm rot="2783593">
            <a:off x="5381191" y="3546643"/>
            <a:ext cx="252248" cy="151349"/>
          </a:xfrm>
          <a:prstGeom prst="leftArrow">
            <a:avLst>
              <a:gd name="adj1" fmla="val 40774"/>
              <a:gd name="adj2" fmla="val 9510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Table 17">
            <a:extLst>
              <a:ext uri="{FF2B5EF4-FFF2-40B4-BE49-F238E27FC236}">
                <a16:creationId xmlns:a16="http://schemas.microsoft.com/office/drawing/2014/main" id="{0302A6B9-1E9F-7795-2D91-F94F022817E1}"/>
              </a:ext>
            </a:extLst>
          </p:cNvPr>
          <p:cNvGraphicFramePr>
            <a:graphicFrameLocks noGrp="1"/>
          </p:cNvGraphicFramePr>
          <p:nvPr>
            <p:extLst>
              <p:ext uri="{D42A27DB-BD31-4B8C-83A1-F6EECF244321}">
                <p14:modId xmlns:p14="http://schemas.microsoft.com/office/powerpoint/2010/main" val="711185114"/>
              </p:ext>
            </p:extLst>
          </p:nvPr>
        </p:nvGraphicFramePr>
        <p:xfrm>
          <a:off x="7321243" y="2559579"/>
          <a:ext cx="4677275" cy="4080933"/>
        </p:xfrm>
        <a:graphic>
          <a:graphicData uri="http://schemas.openxmlformats.org/drawingml/2006/table">
            <a:tbl>
              <a:tblPr/>
              <a:tblGrid>
                <a:gridCol w="1441094">
                  <a:extLst>
                    <a:ext uri="{9D8B030D-6E8A-4147-A177-3AD203B41FA5}">
                      <a16:colId xmlns:a16="http://schemas.microsoft.com/office/drawing/2014/main" val="347254312"/>
                    </a:ext>
                  </a:extLst>
                </a:gridCol>
                <a:gridCol w="3236181">
                  <a:extLst>
                    <a:ext uri="{9D8B030D-6E8A-4147-A177-3AD203B41FA5}">
                      <a16:colId xmlns:a16="http://schemas.microsoft.com/office/drawing/2014/main" val="1962316433"/>
                    </a:ext>
                  </a:extLst>
                </a:gridCol>
              </a:tblGrid>
              <a:tr h="728738">
                <a:tc>
                  <a:txBody>
                    <a:bodyPr/>
                    <a:lstStyle/>
                    <a:p>
                      <a:r>
                        <a:rPr lang="en-US" sz="1400" b="1" dirty="0"/>
                        <a:t>Select </a:t>
                      </a:r>
                      <a:r>
                        <a:rPr lang="en-US" sz="1400" b="1" dirty="0">
                          <a:solidFill>
                            <a:srgbClr val="000000"/>
                          </a:solidFill>
                          <a:effectLst/>
                        </a:rPr>
                        <a:t>Similar</a:t>
                      </a:r>
                      <a:r>
                        <a:rPr lang="en-US" sz="1400" b="1" dirty="0"/>
                        <a:t> </a:t>
                      </a:r>
                      <a:br>
                        <a:rPr lang="en-US" sz="1400" b="1" dirty="0"/>
                      </a:br>
                      <a:endParaRPr lang="en-US" sz="1400" dirty="0"/>
                    </a:p>
                  </a:txBody>
                  <a:tcPr marL="72874" marR="72874" marT="36437" marB="36437" anchor="ctr">
                    <a:lnL>
                      <a:noFill/>
                    </a:lnL>
                    <a:lnR>
                      <a:noFill/>
                    </a:lnR>
                    <a:lnT>
                      <a:noFill/>
                    </a:lnT>
                    <a:lnB>
                      <a:noFill/>
                    </a:lnB>
                  </a:tcPr>
                </a:tc>
                <a:tc>
                  <a:txBody>
                    <a:bodyPr/>
                    <a:lstStyle/>
                    <a:p>
                      <a:r>
                        <a:rPr lang="en-US" sz="1400" dirty="0"/>
                        <a:t>Selects other entities with the same geometric description (volume, area, length, topology)</a:t>
                      </a:r>
                    </a:p>
                  </a:txBody>
                  <a:tcPr marL="72874" marR="72874" marT="36437" marB="36437" anchor="ctr">
                    <a:lnL>
                      <a:noFill/>
                    </a:lnL>
                    <a:lnR>
                      <a:noFill/>
                    </a:lnR>
                    <a:lnT>
                      <a:noFill/>
                    </a:lnT>
                    <a:lnB>
                      <a:noFill/>
                    </a:lnB>
                  </a:tcPr>
                </a:tc>
                <a:extLst>
                  <a:ext uri="{0D108BD9-81ED-4DB2-BD59-A6C34878D82A}">
                    <a16:rowId xmlns:a16="http://schemas.microsoft.com/office/drawing/2014/main" val="1663507536"/>
                  </a:ext>
                </a:extLst>
              </a:tr>
              <a:tr h="728738">
                <a:tc>
                  <a:txBody>
                    <a:bodyPr/>
                    <a:lstStyle/>
                    <a:p>
                      <a:r>
                        <a:rPr lang="en-US" sz="1400" b="1"/>
                        <a:t>Select Blend Chain</a:t>
                      </a:r>
                      <a:endParaRPr lang="en-US" sz="1400"/>
                    </a:p>
                  </a:txBody>
                  <a:tcPr marL="72874" marR="72874" marT="36437" marB="36437" anchor="ctr">
                    <a:lnL>
                      <a:noFill/>
                    </a:lnL>
                    <a:lnR>
                      <a:noFill/>
                    </a:lnR>
                    <a:lnT>
                      <a:noFill/>
                    </a:lnT>
                    <a:lnB>
                      <a:noFill/>
                    </a:lnB>
                  </a:tcPr>
                </a:tc>
                <a:tc>
                  <a:txBody>
                    <a:bodyPr/>
                    <a:lstStyle/>
                    <a:p>
                      <a:r>
                        <a:rPr lang="en-US" sz="1400" dirty="0"/>
                        <a:t>Selects other </a:t>
                      </a:r>
                      <a:r>
                        <a:rPr lang="en-US" sz="1400" dirty="0">
                          <a:solidFill>
                            <a:srgbClr val="000000"/>
                          </a:solidFill>
                          <a:effectLst/>
                        </a:rPr>
                        <a:t>surfaces</a:t>
                      </a:r>
                      <a:r>
                        <a:rPr lang="en-US" sz="1400" dirty="0"/>
                        <a:t> in the same blend chain that have the same radius of curvature</a:t>
                      </a:r>
                    </a:p>
                  </a:txBody>
                  <a:tcPr marL="72874" marR="72874" marT="36437" marB="36437" anchor="ctr">
                    <a:lnL>
                      <a:noFill/>
                    </a:lnL>
                    <a:lnR>
                      <a:noFill/>
                    </a:lnR>
                    <a:lnT>
                      <a:noFill/>
                    </a:lnT>
                    <a:lnB>
                      <a:noFill/>
                    </a:lnB>
                  </a:tcPr>
                </a:tc>
                <a:extLst>
                  <a:ext uri="{0D108BD9-81ED-4DB2-BD59-A6C34878D82A}">
                    <a16:rowId xmlns:a16="http://schemas.microsoft.com/office/drawing/2014/main" val="1648684722"/>
                  </a:ext>
                </a:extLst>
              </a:tr>
              <a:tr h="1165981">
                <a:tc>
                  <a:txBody>
                    <a:bodyPr/>
                    <a:lstStyle/>
                    <a:p>
                      <a:r>
                        <a:rPr lang="en-US" sz="1400" b="1" dirty="0"/>
                        <a:t>Select Cavity</a:t>
                      </a:r>
                      <a:endParaRPr lang="en-US" sz="1400" dirty="0"/>
                    </a:p>
                  </a:txBody>
                  <a:tcPr marL="72874" marR="72874" marT="36437" marB="36437" anchor="ctr">
                    <a:lnL>
                      <a:noFill/>
                    </a:lnL>
                    <a:lnR>
                      <a:noFill/>
                    </a:lnR>
                    <a:lnT>
                      <a:noFill/>
                    </a:lnT>
                    <a:lnB>
                      <a:noFill/>
                    </a:lnB>
                  </a:tcPr>
                </a:tc>
                <a:tc>
                  <a:txBody>
                    <a:bodyPr/>
                    <a:lstStyle/>
                    <a:p>
                      <a:r>
                        <a:rPr lang="en-US" sz="1400" dirty="0"/>
                        <a:t>Selects other </a:t>
                      </a:r>
                      <a:r>
                        <a:rPr lang="en-US" sz="1400" dirty="0">
                          <a:solidFill>
                            <a:srgbClr val="000000"/>
                          </a:solidFill>
                          <a:effectLst/>
                        </a:rPr>
                        <a:t>surfaces</a:t>
                      </a:r>
                      <a:r>
                        <a:rPr lang="en-US" sz="1400" dirty="0"/>
                        <a:t> in the same cavity collection. </a:t>
                      </a:r>
                      <a:r>
                        <a:rPr lang="en-US" sz="1400" dirty="0">
                          <a:solidFill>
                            <a:srgbClr val="000000"/>
                          </a:solidFill>
                          <a:effectLst/>
                        </a:rPr>
                        <a:t>Surfaces</a:t>
                      </a:r>
                      <a:r>
                        <a:rPr lang="en-US" sz="1400" dirty="0"/>
                        <a:t> bounded by curves where the external angle is greater than 180 degrees.</a:t>
                      </a:r>
                    </a:p>
                  </a:txBody>
                  <a:tcPr marL="72874" marR="72874" marT="36437" marB="36437" anchor="ctr">
                    <a:lnL>
                      <a:noFill/>
                    </a:lnL>
                    <a:lnR>
                      <a:noFill/>
                    </a:lnR>
                    <a:lnT>
                      <a:noFill/>
                    </a:lnT>
                    <a:lnB>
                      <a:noFill/>
                    </a:lnB>
                  </a:tcPr>
                </a:tc>
                <a:extLst>
                  <a:ext uri="{0D108BD9-81ED-4DB2-BD59-A6C34878D82A}">
                    <a16:rowId xmlns:a16="http://schemas.microsoft.com/office/drawing/2014/main" val="1570313297"/>
                  </a:ext>
                </a:extLst>
              </a:tr>
              <a:tr h="510117">
                <a:tc>
                  <a:txBody>
                    <a:bodyPr/>
                    <a:lstStyle/>
                    <a:p>
                      <a:r>
                        <a:rPr lang="en-US" sz="1400" b="1" dirty="0"/>
                        <a:t>Select Hole</a:t>
                      </a:r>
                      <a:endParaRPr lang="en-US" sz="1400" dirty="0"/>
                    </a:p>
                  </a:txBody>
                  <a:tcPr marL="72874" marR="72874" marT="36437" marB="36437" anchor="ctr">
                    <a:lnL>
                      <a:noFill/>
                    </a:lnL>
                    <a:lnR>
                      <a:noFill/>
                    </a:lnR>
                    <a:lnT>
                      <a:noFill/>
                    </a:lnT>
                    <a:lnB>
                      <a:noFill/>
                    </a:lnB>
                  </a:tcPr>
                </a:tc>
                <a:tc>
                  <a:txBody>
                    <a:bodyPr/>
                    <a:lstStyle/>
                    <a:p>
                      <a:r>
                        <a:rPr lang="en-US" sz="1400" dirty="0"/>
                        <a:t>Selects other surfaces that are within the same hole definition</a:t>
                      </a:r>
                    </a:p>
                  </a:txBody>
                  <a:tcPr marL="72874" marR="72874" marT="36437" marB="36437" anchor="ctr">
                    <a:lnL>
                      <a:noFill/>
                    </a:lnL>
                    <a:lnR>
                      <a:noFill/>
                    </a:lnR>
                    <a:lnT>
                      <a:noFill/>
                    </a:lnT>
                    <a:lnB>
                      <a:noFill/>
                    </a:lnB>
                  </a:tcPr>
                </a:tc>
                <a:extLst>
                  <a:ext uri="{0D108BD9-81ED-4DB2-BD59-A6C34878D82A}">
                    <a16:rowId xmlns:a16="http://schemas.microsoft.com/office/drawing/2014/main" val="1740433033"/>
                  </a:ext>
                </a:extLst>
              </a:tr>
              <a:tr h="947359">
                <a:tc>
                  <a:txBody>
                    <a:bodyPr/>
                    <a:lstStyle/>
                    <a:p>
                      <a:r>
                        <a:rPr lang="en-US" sz="1400" b="1" dirty="0"/>
                        <a:t>Select by Name</a:t>
                      </a:r>
                      <a:endParaRPr lang="en-US" sz="1400" dirty="0"/>
                    </a:p>
                  </a:txBody>
                  <a:tcPr marL="72874" marR="72874" marT="36437" marB="36437" anchor="ctr">
                    <a:lnL>
                      <a:noFill/>
                    </a:lnL>
                    <a:lnR>
                      <a:noFill/>
                    </a:lnR>
                    <a:lnT>
                      <a:noFill/>
                    </a:lnT>
                    <a:lnB>
                      <a:noFill/>
                    </a:lnB>
                  </a:tcPr>
                </a:tc>
                <a:tc>
                  <a:txBody>
                    <a:bodyPr/>
                    <a:lstStyle/>
                    <a:p>
                      <a:r>
                        <a:rPr lang="en-US" sz="1400" dirty="0"/>
                        <a:t>Selects other entities with the same name. Includes entities with the same name prefix prior to the "@" character if it exists.</a:t>
                      </a:r>
                    </a:p>
                  </a:txBody>
                  <a:tcPr marL="72874" marR="72874" marT="36437" marB="36437" anchor="ctr">
                    <a:lnL>
                      <a:noFill/>
                    </a:lnL>
                    <a:lnR>
                      <a:noFill/>
                    </a:lnR>
                    <a:lnT>
                      <a:noFill/>
                    </a:lnT>
                    <a:lnB>
                      <a:noFill/>
                    </a:lnB>
                  </a:tcPr>
                </a:tc>
                <a:extLst>
                  <a:ext uri="{0D108BD9-81ED-4DB2-BD59-A6C34878D82A}">
                    <a16:rowId xmlns:a16="http://schemas.microsoft.com/office/drawing/2014/main" val="4167946598"/>
                  </a:ext>
                </a:extLst>
              </a:tr>
            </a:tbl>
          </a:graphicData>
        </a:graphic>
      </p:graphicFrame>
    </p:spTree>
    <p:extLst>
      <p:ext uri="{BB962C8B-B14F-4D97-AF65-F5344CB8AC3E}">
        <p14:creationId xmlns:p14="http://schemas.microsoft.com/office/powerpoint/2010/main" val="268458658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a:extLst>
              <a:ext uri="{FF2B5EF4-FFF2-40B4-BE49-F238E27FC236}">
                <a16:creationId xmlns:a16="http://schemas.microsoft.com/office/drawing/2014/main" id="{7B8CBA61-F59B-A1DE-3A40-FA944AE8C49E}"/>
              </a:ext>
            </a:extLst>
          </p:cNvPr>
          <p:cNvSpPr>
            <a:spLocks noGrp="1" noChangeArrowheads="1"/>
          </p:cNvSpPr>
          <p:nvPr>
            <p:ph type="title"/>
          </p:nvPr>
        </p:nvSpPr>
        <p:spPr>
          <a:xfrm>
            <a:off x="1500250" y="397055"/>
            <a:ext cx="10096500" cy="774779"/>
          </a:xfrm>
        </p:spPr>
        <p:txBody>
          <a:bodyPr/>
          <a:lstStyle/>
          <a:p>
            <a:pPr>
              <a:defRPr/>
            </a:pPr>
            <a:r>
              <a:rPr lang="en-US" dirty="0">
                <a:ea typeface="+mj-ea"/>
              </a:rPr>
              <a:t>Exercise 8.1 </a:t>
            </a:r>
            <a:br>
              <a:rPr lang="en-US" dirty="0">
                <a:ea typeface="+mj-ea"/>
              </a:rPr>
            </a:br>
            <a:r>
              <a:rPr lang="en-US" dirty="0">
                <a:ea typeface="+mj-ea"/>
              </a:rPr>
              <a:t>Defeaturing with the GUI</a:t>
            </a:r>
          </a:p>
        </p:txBody>
      </p:sp>
      <p:pic>
        <p:nvPicPr>
          <p:cNvPr id="6" name="Picture 5">
            <a:extLst>
              <a:ext uri="{FF2B5EF4-FFF2-40B4-BE49-F238E27FC236}">
                <a16:creationId xmlns:a16="http://schemas.microsoft.com/office/drawing/2014/main" id="{E623F79D-5967-CC9D-5DA8-E263D776EA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374" y="3744867"/>
            <a:ext cx="3919281" cy="2959255"/>
          </a:xfrm>
          <a:prstGeom prst="rect">
            <a:avLst/>
          </a:prstGeom>
        </p:spPr>
      </p:pic>
      <p:pic>
        <p:nvPicPr>
          <p:cNvPr id="12" name="Picture 11">
            <a:extLst>
              <a:ext uri="{FF2B5EF4-FFF2-40B4-BE49-F238E27FC236}">
                <a16:creationId xmlns:a16="http://schemas.microsoft.com/office/drawing/2014/main" id="{D862EA7F-B186-F59F-5EF1-F7E56ED341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65142" y="3657198"/>
            <a:ext cx="4071192" cy="3088625"/>
          </a:xfrm>
          <a:prstGeom prst="rect">
            <a:avLst/>
          </a:prstGeom>
        </p:spPr>
      </p:pic>
      <p:pic>
        <p:nvPicPr>
          <p:cNvPr id="14" name="Picture 13">
            <a:extLst>
              <a:ext uri="{FF2B5EF4-FFF2-40B4-BE49-F238E27FC236}">
                <a16:creationId xmlns:a16="http://schemas.microsoft.com/office/drawing/2014/main" id="{C1941F2A-C60B-097E-2B08-B1DD83470BB2}"/>
              </a:ext>
            </a:extLst>
          </p:cNvPr>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086477" y="3652117"/>
            <a:ext cx="4004199" cy="3042882"/>
          </a:xfrm>
          <a:prstGeom prst="rect">
            <a:avLst/>
          </a:prstGeom>
        </p:spPr>
      </p:pic>
      <p:sp>
        <p:nvSpPr>
          <p:cNvPr id="15" name="TextBox 18">
            <a:extLst>
              <a:ext uri="{FF2B5EF4-FFF2-40B4-BE49-F238E27FC236}">
                <a16:creationId xmlns:a16="http://schemas.microsoft.com/office/drawing/2014/main" id="{C2EDD955-2CC6-5C75-C53B-74624818982D}"/>
              </a:ext>
            </a:extLst>
          </p:cNvPr>
          <p:cNvSpPr txBox="1">
            <a:spLocks noChangeArrowheads="1"/>
          </p:cNvSpPr>
          <p:nvPr/>
        </p:nvSpPr>
        <p:spPr bwMode="auto">
          <a:xfrm>
            <a:off x="1500250" y="1443144"/>
            <a:ext cx="3422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dirty="0">
                <a:solidFill>
                  <a:srgbClr val="000000"/>
                </a:solidFill>
              </a:rPr>
              <a:t>Import the </a:t>
            </a:r>
            <a:r>
              <a:rPr lang="en-US" altLang="en-US" dirty="0" err="1">
                <a:solidFill>
                  <a:srgbClr val="000000"/>
                </a:solidFill>
              </a:rPr>
              <a:t>acis</a:t>
            </a:r>
            <a:r>
              <a:rPr lang="en-US" altLang="en-US" dirty="0">
                <a:solidFill>
                  <a:srgbClr val="000000"/>
                </a:solidFill>
              </a:rPr>
              <a:t> file “anc101.sat”</a:t>
            </a:r>
          </a:p>
        </p:txBody>
      </p:sp>
      <p:sp>
        <p:nvSpPr>
          <p:cNvPr id="16" name="TextBox 20">
            <a:extLst>
              <a:ext uri="{FF2B5EF4-FFF2-40B4-BE49-F238E27FC236}">
                <a16:creationId xmlns:a16="http://schemas.microsoft.com/office/drawing/2014/main" id="{6D8B0FC3-6840-8D8D-231C-A45CEA0CA9DC}"/>
              </a:ext>
            </a:extLst>
          </p:cNvPr>
          <p:cNvSpPr txBox="1">
            <a:spLocks noChangeArrowheads="1"/>
          </p:cNvSpPr>
          <p:nvPr/>
        </p:nvSpPr>
        <p:spPr bwMode="auto">
          <a:xfrm>
            <a:off x="6756062" y="1417155"/>
            <a:ext cx="49429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dirty="0">
                <a:solidFill>
                  <a:srgbClr val="000000"/>
                </a:solidFill>
              </a:rPr>
              <a:t>Use the GUI selections and </a:t>
            </a:r>
            <a:r>
              <a:rPr lang="en-US" altLang="en-US" b="1" dirty="0">
                <a:solidFill>
                  <a:srgbClr val="000000"/>
                </a:solidFill>
              </a:rPr>
              <a:t>remove</a:t>
            </a:r>
            <a:r>
              <a:rPr lang="en-US" altLang="en-US" dirty="0">
                <a:solidFill>
                  <a:srgbClr val="000000"/>
                </a:solidFill>
              </a:rPr>
              <a:t> operation </a:t>
            </a:r>
            <a:br>
              <a:rPr lang="en-US" altLang="en-US" dirty="0">
                <a:solidFill>
                  <a:srgbClr val="000000"/>
                </a:solidFill>
              </a:rPr>
            </a:br>
            <a:r>
              <a:rPr lang="en-US" altLang="en-US" dirty="0">
                <a:solidFill>
                  <a:srgbClr val="000000"/>
                </a:solidFill>
              </a:rPr>
              <a:t>to simplify so it looks like the image below </a:t>
            </a:r>
          </a:p>
        </p:txBody>
      </p:sp>
      <p:sp>
        <p:nvSpPr>
          <p:cNvPr id="17" name="TextBox 22">
            <a:extLst>
              <a:ext uri="{FF2B5EF4-FFF2-40B4-BE49-F238E27FC236}">
                <a16:creationId xmlns:a16="http://schemas.microsoft.com/office/drawing/2014/main" id="{97FDE5D3-D902-0794-F5ED-A0A1058B8283}"/>
              </a:ext>
            </a:extLst>
          </p:cNvPr>
          <p:cNvSpPr txBox="1">
            <a:spLocks noChangeArrowheads="1"/>
          </p:cNvSpPr>
          <p:nvPr/>
        </p:nvSpPr>
        <p:spPr bwMode="auto">
          <a:xfrm>
            <a:off x="1500250" y="1908195"/>
            <a:ext cx="42983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dirty="0">
                <a:solidFill>
                  <a:srgbClr val="000000"/>
                </a:solidFill>
              </a:rPr>
              <a:t>Measure the volume before defeaturing</a:t>
            </a:r>
          </a:p>
        </p:txBody>
      </p:sp>
      <p:sp>
        <p:nvSpPr>
          <p:cNvPr id="19" name="TextBox 26">
            <a:extLst>
              <a:ext uri="{FF2B5EF4-FFF2-40B4-BE49-F238E27FC236}">
                <a16:creationId xmlns:a16="http://schemas.microsoft.com/office/drawing/2014/main" id="{64BF18BD-3336-B186-8E97-E091589BFAEA}"/>
              </a:ext>
            </a:extLst>
          </p:cNvPr>
          <p:cNvSpPr txBox="1">
            <a:spLocks noChangeArrowheads="1"/>
          </p:cNvSpPr>
          <p:nvPr/>
        </p:nvSpPr>
        <p:spPr bwMode="auto">
          <a:xfrm>
            <a:off x="6719501" y="2929675"/>
            <a:ext cx="39405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dirty="0">
                <a:solidFill>
                  <a:srgbClr val="000000"/>
                </a:solidFill>
              </a:rPr>
              <a:t>Use the sweep scheme to mesh the </a:t>
            </a:r>
            <a:br>
              <a:rPr lang="en-US" altLang="en-US" dirty="0">
                <a:solidFill>
                  <a:srgbClr val="000000"/>
                </a:solidFill>
              </a:rPr>
            </a:br>
            <a:r>
              <a:rPr lang="en-US" altLang="en-US" dirty="0">
                <a:solidFill>
                  <a:srgbClr val="000000"/>
                </a:solidFill>
              </a:rPr>
              <a:t>defeatured volume</a:t>
            </a:r>
          </a:p>
        </p:txBody>
      </p:sp>
      <p:sp>
        <p:nvSpPr>
          <p:cNvPr id="20" name="Oval 23">
            <a:extLst>
              <a:ext uri="{FF2B5EF4-FFF2-40B4-BE49-F238E27FC236}">
                <a16:creationId xmlns:a16="http://schemas.microsoft.com/office/drawing/2014/main" id="{4EB2777D-3263-9B39-095D-3C3C91F24101}"/>
              </a:ext>
            </a:extLst>
          </p:cNvPr>
          <p:cNvSpPr>
            <a:spLocks noChangeArrowheads="1"/>
          </p:cNvSpPr>
          <p:nvPr/>
        </p:nvSpPr>
        <p:spPr bwMode="auto">
          <a:xfrm>
            <a:off x="1101786" y="1474894"/>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1</a:t>
            </a:r>
          </a:p>
        </p:txBody>
      </p:sp>
      <p:sp>
        <p:nvSpPr>
          <p:cNvPr id="21" name="Oval 24">
            <a:extLst>
              <a:ext uri="{FF2B5EF4-FFF2-40B4-BE49-F238E27FC236}">
                <a16:creationId xmlns:a16="http://schemas.microsoft.com/office/drawing/2014/main" id="{3FF2A1FC-8D3A-776A-701A-69890075249F}"/>
              </a:ext>
            </a:extLst>
          </p:cNvPr>
          <p:cNvSpPr>
            <a:spLocks noChangeArrowheads="1"/>
          </p:cNvSpPr>
          <p:nvPr/>
        </p:nvSpPr>
        <p:spPr bwMode="auto">
          <a:xfrm>
            <a:off x="1101786" y="1932094"/>
            <a:ext cx="381000" cy="304800"/>
          </a:xfrm>
          <a:prstGeom prst="ellipse">
            <a:avLst/>
          </a:prstGeom>
          <a:solidFill>
            <a:schemeClr val="bg1"/>
          </a:solidFill>
          <a:ln w="28575">
            <a:solidFill>
              <a:schemeClr val="accent2"/>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t>2</a:t>
            </a:r>
          </a:p>
        </p:txBody>
      </p:sp>
      <p:sp>
        <p:nvSpPr>
          <p:cNvPr id="22" name="Oval 11">
            <a:extLst>
              <a:ext uri="{FF2B5EF4-FFF2-40B4-BE49-F238E27FC236}">
                <a16:creationId xmlns:a16="http://schemas.microsoft.com/office/drawing/2014/main" id="{20439F2A-2BDE-3206-0966-B64DD5BF81B9}"/>
              </a:ext>
            </a:extLst>
          </p:cNvPr>
          <p:cNvSpPr>
            <a:spLocks noChangeArrowheads="1"/>
          </p:cNvSpPr>
          <p:nvPr/>
        </p:nvSpPr>
        <p:spPr bwMode="auto">
          <a:xfrm>
            <a:off x="6357598" y="1461565"/>
            <a:ext cx="381000" cy="304800"/>
          </a:xfrm>
          <a:prstGeom prst="ellipse">
            <a:avLst/>
          </a:prstGeom>
          <a:solidFill>
            <a:schemeClr val="bg1"/>
          </a:solidFill>
          <a:ln w="28575">
            <a:solidFill>
              <a:srgbClr val="339933"/>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3</a:t>
            </a:r>
          </a:p>
        </p:txBody>
      </p:sp>
      <p:sp>
        <p:nvSpPr>
          <p:cNvPr id="23" name="Oval 62">
            <a:extLst>
              <a:ext uri="{FF2B5EF4-FFF2-40B4-BE49-F238E27FC236}">
                <a16:creationId xmlns:a16="http://schemas.microsoft.com/office/drawing/2014/main" id="{6560529E-21EF-5507-91B3-B598B69E7BE0}"/>
              </a:ext>
            </a:extLst>
          </p:cNvPr>
          <p:cNvSpPr>
            <a:spLocks noChangeArrowheads="1"/>
          </p:cNvSpPr>
          <p:nvPr/>
        </p:nvSpPr>
        <p:spPr bwMode="auto">
          <a:xfrm>
            <a:off x="6338501" y="2231168"/>
            <a:ext cx="381000" cy="304800"/>
          </a:xfrm>
          <a:prstGeom prst="ellipse">
            <a:avLst/>
          </a:prstGeom>
          <a:solidFill>
            <a:schemeClr val="bg1"/>
          </a:solidFill>
          <a:ln w="28575">
            <a:solidFill>
              <a:srgbClr val="FF99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solidFill>
                  <a:srgbClr val="000000"/>
                </a:solidFill>
              </a:rPr>
              <a:t>4</a:t>
            </a:r>
          </a:p>
        </p:txBody>
      </p:sp>
      <p:sp>
        <p:nvSpPr>
          <p:cNvPr id="24" name="TextBox 22">
            <a:extLst>
              <a:ext uri="{FF2B5EF4-FFF2-40B4-BE49-F238E27FC236}">
                <a16:creationId xmlns:a16="http://schemas.microsoft.com/office/drawing/2014/main" id="{1E88D1EE-B142-51CE-85DB-37503497CED1}"/>
              </a:ext>
            </a:extLst>
          </p:cNvPr>
          <p:cNvSpPr txBox="1">
            <a:spLocks noChangeArrowheads="1"/>
          </p:cNvSpPr>
          <p:nvPr/>
        </p:nvSpPr>
        <p:spPr bwMode="auto">
          <a:xfrm>
            <a:off x="1797520" y="2377927"/>
            <a:ext cx="24929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dirty="0">
                <a:solidFill>
                  <a:srgbClr val="0070C0"/>
                </a:solidFill>
                <a:latin typeface="Arial" panose="020B0604020202020204" pitchFamily="34" charset="0"/>
                <a:cs typeface="Arial" panose="020B0604020202020204" pitchFamily="34" charset="0"/>
              </a:rPr>
              <a:t>list volume 1 geometry</a:t>
            </a:r>
          </a:p>
        </p:txBody>
      </p:sp>
      <p:sp>
        <p:nvSpPr>
          <p:cNvPr id="25" name="TextBox 22">
            <a:extLst>
              <a:ext uri="{FF2B5EF4-FFF2-40B4-BE49-F238E27FC236}">
                <a16:creationId xmlns:a16="http://schemas.microsoft.com/office/drawing/2014/main" id="{94F14B71-C789-D88A-7EF1-7A25BEC71106}"/>
              </a:ext>
            </a:extLst>
          </p:cNvPr>
          <p:cNvSpPr txBox="1">
            <a:spLocks noChangeArrowheads="1"/>
          </p:cNvSpPr>
          <p:nvPr/>
        </p:nvSpPr>
        <p:spPr bwMode="auto">
          <a:xfrm>
            <a:off x="1500250" y="2831470"/>
            <a:ext cx="42083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dirty="0">
                <a:solidFill>
                  <a:srgbClr val="000000"/>
                </a:solidFill>
              </a:rPr>
              <a:t>Make a note of the volume of volume 1</a:t>
            </a:r>
          </a:p>
        </p:txBody>
      </p:sp>
      <p:sp>
        <p:nvSpPr>
          <p:cNvPr id="26" name="TextBox 22">
            <a:extLst>
              <a:ext uri="{FF2B5EF4-FFF2-40B4-BE49-F238E27FC236}">
                <a16:creationId xmlns:a16="http://schemas.microsoft.com/office/drawing/2014/main" id="{84770803-33F3-BBB9-CADF-879543A4D8A4}"/>
              </a:ext>
            </a:extLst>
          </p:cNvPr>
          <p:cNvSpPr txBox="1">
            <a:spLocks noChangeArrowheads="1"/>
          </p:cNvSpPr>
          <p:nvPr/>
        </p:nvSpPr>
        <p:spPr bwMode="auto">
          <a:xfrm>
            <a:off x="6756062" y="2176683"/>
            <a:ext cx="48002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anose="02020603050405020304" pitchFamily="18" charset="0"/>
              <a:buNone/>
            </a:pPr>
            <a:r>
              <a:rPr lang="en-US" altLang="en-US" dirty="0">
                <a:solidFill>
                  <a:srgbClr val="000000"/>
                </a:solidFill>
              </a:rPr>
              <a:t>Find the volume of the defeatured geometry.</a:t>
            </a:r>
            <a:br>
              <a:rPr lang="en-US" altLang="en-US" dirty="0">
                <a:solidFill>
                  <a:srgbClr val="000000"/>
                </a:solidFill>
              </a:rPr>
            </a:br>
            <a:r>
              <a:rPr lang="en-US" altLang="en-US" dirty="0">
                <a:solidFill>
                  <a:srgbClr val="000000"/>
                </a:solidFill>
              </a:rPr>
              <a:t>Compute the percent difference in volume</a:t>
            </a:r>
          </a:p>
        </p:txBody>
      </p:sp>
      <p:sp>
        <p:nvSpPr>
          <p:cNvPr id="27" name="Oval 30">
            <a:extLst>
              <a:ext uri="{FF2B5EF4-FFF2-40B4-BE49-F238E27FC236}">
                <a16:creationId xmlns:a16="http://schemas.microsoft.com/office/drawing/2014/main" id="{2DF7DBD0-C937-623F-0B34-F3C06AB8AB15}"/>
              </a:ext>
            </a:extLst>
          </p:cNvPr>
          <p:cNvSpPr>
            <a:spLocks noChangeArrowheads="1"/>
          </p:cNvSpPr>
          <p:nvPr/>
        </p:nvSpPr>
        <p:spPr bwMode="auto">
          <a:xfrm>
            <a:off x="6338501" y="2948040"/>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Tree>
    <p:extLst>
      <p:ext uri="{BB962C8B-B14F-4D97-AF65-F5344CB8AC3E}">
        <p14:creationId xmlns:p14="http://schemas.microsoft.com/office/powerpoint/2010/main" val="1239971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564F029-770D-DF33-D3E5-16E2BB7966AB}"/>
              </a:ext>
            </a:extLst>
          </p:cNvPr>
          <p:cNvPicPr>
            <a:picLocks noChangeAspect="1"/>
          </p:cNvPicPr>
          <p:nvPr/>
        </p:nvPicPr>
        <p:blipFill>
          <a:blip r:embed="rId2"/>
          <a:stretch>
            <a:fillRect/>
          </a:stretch>
        </p:blipFill>
        <p:spPr>
          <a:xfrm>
            <a:off x="1754489" y="2786743"/>
            <a:ext cx="2239662" cy="3810000"/>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63B6487E-749E-7BF4-DA05-20FA6BE14B16}"/>
              </a:ext>
            </a:extLst>
          </p:cNvPr>
          <p:cNvPicPr>
            <a:picLocks noChangeAspect="1"/>
          </p:cNvPicPr>
          <p:nvPr/>
        </p:nvPicPr>
        <p:blipFill>
          <a:blip r:embed="rId3"/>
          <a:stretch>
            <a:fillRect/>
          </a:stretch>
        </p:blipFill>
        <p:spPr>
          <a:xfrm>
            <a:off x="5810250" y="1978890"/>
            <a:ext cx="5382797" cy="3232670"/>
          </a:xfrm>
          <a:prstGeom prst="rect">
            <a:avLst/>
          </a:prstGeom>
          <a:ln>
            <a:noFill/>
          </a:ln>
          <a:effectLst>
            <a:outerShdw blurRad="292100" dist="139700" dir="2700000" algn="tl" rotWithShape="0">
              <a:srgbClr val="333333">
                <a:alpha val="65000"/>
              </a:srgbClr>
            </a:outerShdw>
          </a:effectLst>
        </p:spPr>
      </p:pic>
      <p:sp>
        <p:nvSpPr>
          <p:cNvPr id="19460" name="Rectangle 4">
            <a:extLst>
              <a:ext uri="{FF2B5EF4-FFF2-40B4-BE49-F238E27FC236}">
                <a16:creationId xmlns:a16="http://schemas.microsoft.com/office/drawing/2014/main" id="{131A058B-6568-0641-BC2A-982853C7C36E}"/>
              </a:ext>
            </a:extLst>
          </p:cNvPr>
          <p:cNvSpPr>
            <a:spLocks noGrp="1" noChangeArrowheads="1"/>
          </p:cNvSpPr>
          <p:nvPr>
            <p:ph type="title"/>
          </p:nvPr>
        </p:nvSpPr>
        <p:spPr>
          <a:noFill/>
        </p:spPr>
        <p:txBody>
          <a:bodyPr/>
          <a:lstStyle/>
          <a:p>
            <a:r>
              <a:rPr lang="en-US" altLang="en-US" dirty="0"/>
              <a:t>Exercise 2.1</a:t>
            </a:r>
            <a:br>
              <a:rPr lang="en-US" altLang="en-US" dirty="0"/>
            </a:br>
            <a:r>
              <a:rPr lang="en-US" altLang="en-US" dirty="0"/>
              <a:t>Set the Mesh Size</a:t>
            </a:r>
          </a:p>
        </p:txBody>
      </p:sp>
      <p:sp>
        <p:nvSpPr>
          <p:cNvPr id="19462" name="Oval 10">
            <a:extLst>
              <a:ext uri="{FF2B5EF4-FFF2-40B4-BE49-F238E27FC236}">
                <a16:creationId xmlns:a16="http://schemas.microsoft.com/office/drawing/2014/main" id="{2E54F43A-FA03-8D4A-B1EA-23CF853EDEC4}"/>
              </a:ext>
            </a:extLst>
          </p:cNvPr>
          <p:cNvSpPr>
            <a:spLocks noChangeArrowheads="1"/>
          </p:cNvSpPr>
          <p:nvPr/>
        </p:nvSpPr>
        <p:spPr bwMode="auto">
          <a:xfrm>
            <a:off x="8447088" y="3505200"/>
            <a:ext cx="381000" cy="304800"/>
          </a:xfrm>
          <a:prstGeom prst="ellipse">
            <a:avLst/>
          </a:prstGeom>
          <a:solidFill>
            <a:schemeClr val="bg1"/>
          </a:solidFill>
          <a:ln w="2857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dirty="0">
                <a:latin typeface="Arial" panose="020B0604020202020204" pitchFamily="34" charset="0"/>
              </a:rPr>
              <a:t>2</a:t>
            </a:r>
          </a:p>
        </p:txBody>
      </p:sp>
      <p:sp>
        <p:nvSpPr>
          <p:cNvPr id="19463" name="AutoShape 12">
            <a:extLst>
              <a:ext uri="{FF2B5EF4-FFF2-40B4-BE49-F238E27FC236}">
                <a16:creationId xmlns:a16="http://schemas.microsoft.com/office/drawing/2014/main" id="{4729BD3F-CB00-4D4E-B395-F966ADEFBEA9}"/>
              </a:ext>
            </a:extLst>
          </p:cNvPr>
          <p:cNvSpPr>
            <a:spLocks noChangeArrowheads="1"/>
          </p:cNvSpPr>
          <p:nvPr/>
        </p:nvSpPr>
        <p:spPr bwMode="auto">
          <a:xfrm rot="19347810">
            <a:off x="8066088" y="3427413"/>
            <a:ext cx="304800" cy="533400"/>
          </a:xfrm>
          <a:prstGeom prst="upArrow">
            <a:avLst>
              <a:gd name="adj1" fmla="val 25148"/>
              <a:gd name="adj2" fmla="val 98178"/>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endParaRPr lang="en-US" altLang="en-US" sz="2400">
              <a:latin typeface="Arial" panose="020B0604020202020204" pitchFamily="34" charset="0"/>
            </a:endParaRPr>
          </a:p>
        </p:txBody>
      </p:sp>
      <p:sp>
        <p:nvSpPr>
          <p:cNvPr id="19464" name="Oval 14">
            <a:extLst>
              <a:ext uri="{FF2B5EF4-FFF2-40B4-BE49-F238E27FC236}">
                <a16:creationId xmlns:a16="http://schemas.microsoft.com/office/drawing/2014/main" id="{8B228B18-7A44-CC46-B427-3552A9CF448A}"/>
              </a:ext>
            </a:extLst>
          </p:cNvPr>
          <p:cNvSpPr>
            <a:spLocks noChangeArrowheads="1"/>
          </p:cNvSpPr>
          <p:nvPr/>
        </p:nvSpPr>
        <p:spPr bwMode="auto">
          <a:xfrm>
            <a:off x="1893888" y="1774825"/>
            <a:ext cx="381000" cy="304800"/>
          </a:xfrm>
          <a:prstGeom prst="ellipse">
            <a:avLst/>
          </a:prstGeom>
          <a:solidFill>
            <a:schemeClr val="bg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1</a:t>
            </a:r>
          </a:p>
        </p:txBody>
      </p:sp>
      <p:sp>
        <p:nvSpPr>
          <p:cNvPr id="19465" name="Oval 15">
            <a:extLst>
              <a:ext uri="{FF2B5EF4-FFF2-40B4-BE49-F238E27FC236}">
                <a16:creationId xmlns:a16="http://schemas.microsoft.com/office/drawing/2014/main" id="{DA4F6B3D-E44C-5247-9861-C7AC824D29AA}"/>
              </a:ext>
            </a:extLst>
          </p:cNvPr>
          <p:cNvSpPr>
            <a:spLocks noChangeArrowheads="1"/>
          </p:cNvSpPr>
          <p:nvPr/>
        </p:nvSpPr>
        <p:spPr bwMode="auto">
          <a:xfrm>
            <a:off x="1893888" y="2411413"/>
            <a:ext cx="381000" cy="304800"/>
          </a:xfrm>
          <a:prstGeom prst="ellipse">
            <a:avLst/>
          </a:prstGeom>
          <a:solidFill>
            <a:schemeClr val="bg1"/>
          </a:solidFill>
          <a:ln w="2857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2</a:t>
            </a:r>
          </a:p>
        </p:txBody>
      </p:sp>
      <p:sp>
        <p:nvSpPr>
          <p:cNvPr id="19466" name="Oval 16">
            <a:extLst>
              <a:ext uri="{FF2B5EF4-FFF2-40B4-BE49-F238E27FC236}">
                <a16:creationId xmlns:a16="http://schemas.microsoft.com/office/drawing/2014/main" id="{FFF9C67A-714B-524C-8E7A-EDC49D3FA761}"/>
              </a:ext>
            </a:extLst>
          </p:cNvPr>
          <p:cNvSpPr>
            <a:spLocks noChangeArrowheads="1"/>
          </p:cNvSpPr>
          <p:nvPr/>
        </p:nvSpPr>
        <p:spPr bwMode="auto">
          <a:xfrm>
            <a:off x="5819775" y="5692775"/>
            <a:ext cx="381000" cy="304800"/>
          </a:xfrm>
          <a:prstGeom prst="ellipse">
            <a:avLst/>
          </a:prstGeom>
          <a:solidFill>
            <a:schemeClr val="bg1"/>
          </a:solidFill>
          <a:ln w="28575">
            <a:solidFill>
              <a:srgbClr val="3399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3</a:t>
            </a:r>
          </a:p>
        </p:txBody>
      </p:sp>
      <p:sp>
        <p:nvSpPr>
          <p:cNvPr id="19467" name="Text Box 17">
            <a:extLst>
              <a:ext uri="{FF2B5EF4-FFF2-40B4-BE49-F238E27FC236}">
                <a16:creationId xmlns:a16="http://schemas.microsoft.com/office/drawing/2014/main" id="{1ACE5FE2-5EAE-8647-85B1-681852194384}"/>
              </a:ext>
            </a:extLst>
          </p:cNvPr>
          <p:cNvSpPr txBox="1">
            <a:spLocks noChangeArrowheads="1"/>
          </p:cNvSpPr>
          <p:nvPr/>
        </p:nvSpPr>
        <p:spPr bwMode="auto">
          <a:xfrm>
            <a:off x="2349500" y="1749425"/>
            <a:ext cx="27511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r>
              <a:rPr lang="en-US" altLang="en-US" sz="1800" dirty="0">
                <a:latin typeface="+mn-lt"/>
              </a:rPr>
              <a:t>Click Volume Selection Filter Icon</a:t>
            </a:r>
            <a:endParaRPr lang="en-US" altLang="en-US" sz="1800" i="1" dirty="0">
              <a:latin typeface="+mn-lt"/>
            </a:endParaRPr>
          </a:p>
        </p:txBody>
      </p:sp>
      <p:sp>
        <p:nvSpPr>
          <p:cNvPr id="19468" name="Line 20">
            <a:extLst>
              <a:ext uri="{FF2B5EF4-FFF2-40B4-BE49-F238E27FC236}">
                <a16:creationId xmlns:a16="http://schemas.microsoft.com/office/drawing/2014/main" id="{CFF2A629-CA82-BA4B-BDB1-FA8196423852}"/>
              </a:ext>
            </a:extLst>
          </p:cNvPr>
          <p:cNvSpPr>
            <a:spLocks noChangeShapeType="1"/>
          </p:cNvSpPr>
          <p:nvPr/>
        </p:nvSpPr>
        <p:spPr bwMode="auto">
          <a:xfrm flipH="1" flipV="1">
            <a:off x="7920802" y="1579785"/>
            <a:ext cx="1638409" cy="558374"/>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69" name="Line 21">
            <a:extLst>
              <a:ext uri="{FF2B5EF4-FFF2-40B4-BE49-F238E27FC236}">
                <a16:creationId xmlns:a16="http://schemas.microsoft.com/office/drawing/2014/main" id="{C8626064-D764-F64B-8F31-C7B3B5A9E1B7}"/>
              </a:ext>
            </a:extLst>
          </p:cNvPr>
          <p:cNvSpPr>
            <a:spLocks noChangeShapeType="1"/>
          </p:cNvSpPr>
          <p:nvPr/>
        </p:nvSpPr>
        <p:spPr bwMode="auto">
          <a:xfrm flipH="1" flipV="1">
            <a:off x="9875620" y="1579786"/>
            <a:ext cx="266755" cy="530644"/>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2" name="Text Box 23">
            <a:extLst>
              <a:ext uri="{FF2B5EF4-FFF2-40B4-BE49-F238E27FC236}">
                <a16:creationId xmlns:a16="http://schemas.microsoft.com/office/drawing/2014/main" id="{1AE484DB-25A8-4040-9E77-D2A88A2B9071}"/>
              </a:ext>
            </a:extLst>
          </p:cNvPr>
          <p:cNvSpPr txBox="1">
            <a:spLocks noChangeArrowheads="1"/>
          </p:cNvSpPr>
          <p:nvPr/>
        </p:nvSpPr>
        <p:spPr bwMode="auto">
          <a:xfrm>
            <a:off x="2349500" y="2430463"/>
            <a:ext cx="26368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r>
              <a:rPr lang="en-US" altLang="en-US" sz="1800" dirty="0">
                <a:latin typeface="+mn-lt"/>
              </a:rPr>
              <a:t>click on the part</a:t>
            </a:r>
            <a:endParaRPr lang="en-US" altLang="en-US" sz="1800" i="1" dirty="0">
              <a:latin typeface="+mn-lt"/>
            </a:endParaRPr>
          </a:p>
        </p:txBody>
      </p:sp>
      <p:sp>
        <p:nvSpPr>
          <p:cNvPr id="19473" name="Text Box 25">
            <a:extLst>
              <a:ext uri="{FF2B5EF4-FFF2-40B4-BE49-F238E27FC236}">
                <a16:creationId xmlns:a16="http://schemas.microsoft.com/office/drawing/2014/main" id="{0B141C16-FED5-FE42-8AA3-EFE7BF71819E}"/>
              </a:ext>
            </a:extLst>
          </p:cNvPr>
          <p:cNvSpPr txBox="1">
            <a:spLocks noChangeArrowheads="1"/>
          </p:cNvSpPr>
          <p:nvPr/>
        </p:nvSpPr>
        <p:spPr bwMode="auto">
          <a:xfrm>
            <a:off x="6261101" y="5654676"/>
            <a:ext cx="2746375"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r>
              <a:rPr lang="en-US" altLang="en-US" sz="1800">
                <a:latin typeface="+mn-lt"/>
              </a:rPr>
              <a:t>Set the Requested Size on the property panel to </a:t>
            </a:r>
            <a:r>
              <a:rPr lang="en-US" altLang="en-US" sz="1800" i="1">
                <a:latin typeface="+mn-lt"/>
              </a:rPr>
              <a:t>0.5 </a:t>
            </a:r>
            <a:r>
              <a:rPr lang="en-US" altLang="en-US" sz="1800">
                <a:latin typeface="+mn-lt"/>
              </a:rPr>
              <a:t>and </a:t>
            </a:r>
            <a:r>
              <a:rPr lang="en-US" altLang="en-US" sz="1800" b="1">
                <a:latin typeface="+mn-lt"/>
              </a:rPr>
              <a:t>hit Return</a:t>
            </a:r>
          </a:p>
        </p:txBody>
      </p:sp>
      <p:sp>
        <p:nvSpPr>
          <p:cNvPr id="19474" name="AutoShape 13">
            <a:extLst>
              <a:ext uri="{FF2B5EF4-FFF2-40B4-BE49-F238E27FC236}">
                <a16:creationId xmlns:a16="http://schemas.microsoft.com/office/drawing/2014/main" id="{6439FE2C-622E-FA40-9FE1-0E5389C4247A}"/>
              </a:ext>
            </a:extLst>
          </p:cNvPr>
          <p:cNvSpPr>
            <a:spLocks noChangeArrowheads="1"/>
          </p:cNvSpPr>
          <p:nvPr/>
        </p:nvSpPr>
        <p:spPr bwMode="auto">
          <a:xfrm rot="19347810">
            <a:off x="3651250" y="5789613"/>
            <a:ext cx="304800" cy="533400"/>
          </a:xfrm>
          <a:prstGeom prst="upArrow">
            <a:avLst>
              <a:gd name="adj1" fmla="val 25148"/>
              <a:gd name="adj2" fmla="val 98178"/>
            </a:avLst>
          </a:prstGeom>
          <a:solidFill>
            <a:srgbClr val="3399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endParaRPr lang="en-US" altLang="en-US" sz="2400">
              <a:latin typeface="Arial" panose="020B0604020202020204" pitchFamily="34" charset="0"/>
            </a:endParaRPr>
          </a:p>
        </p:txBody>
      </p:sp>
      <p:sp>
        <p:nvSpPr>
          <p:cNvPr id="19475" name="Line 26">
            <a:extLst>
              <a:ext uri="{FF2B5EF4-FFF2-40B4-BE49-F238E27FC236}">
                <a16:creationId xmlns:a16="http://schemas.microsoft.com/office/drawing/2014/main" id="{EE9D1D22-D22A-D447-8A6A-81934C7786F4}"/>
              </a:ext>
            </a:extLst>
          </p:cNvPr>
          <p:cNvSpPr>
            <a:spLocks noChangeShapeType="1"/>
          </p:cNvSpPr>
          <p:nvPr/>
        </p:nvSpPr>
        <p:spPr bwMode="auto">
          <a:xfrm flipH="1" flipV="1">
            <a:off x="4070350" y="2932114"/>
            <a:ext cx="1695450" cy="547687"/>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6" name="Line 27">
            <a:extLst>
              <a:ext uri="{FF2B5EF4-FFF2-40B4-BE49-F238E27FC236}">
                <a16:creationId xmlns:a16="http://schemas.microsoft.com/office/drawing/2014/main" id="{B3BA5D9A-B77F-1347-9747-6BA522C96374}"/>
              </a:ext>
            </a:extLst>
          </p:cNvPr>
          <p:cNvSpPr>
            <a:spLocks noChangeShapeType="1"/>
          </p:cNvSpPr>
          <p:nvPr/>
        </p:nvSpPr>
        <p:spPr bwMode="auto">
          <a:xfrm flipH="1">
            <a:off x="4025900" y="4987926"/>
            <a:ext cx="1784350" cy="159067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7" name="Oval 8">
            <a:extLst>
              <a:ext uri="{FF2B5EF4-FFF2-40B4-BE49-F238E27FC236}">
                <a16:creationId xmlns:a16="http://schemas.microsoft.com/office/drawing/2014/main" id="{88FFBABB-C6C7-5C4E-A8BB-33328E42B041}"/>
              </a:ext>
            </a:extLst>
          </p:cNvPr>
          <p:cNvSpPr>
            <a:spLocks noChangeArrowheads="1"/>
          </p:cNvSpPr>
          <p:nvPr/>
        </p:nvSpPr>
        <p:spPr bwMode="auto">
          <a:xfrm>
            <a:off x="3998913" y="5956300"/>
            <a:ext cx="381000" cy="304800"/>
          </a:xfrm>
          <a:prstGeom prst="ellipse">
            <a:avLst/>
          </a:prstGeom>
          <a:solidFill>
            <a:schemeClr val="bg1"/>
          </a:solidFill>
          <a:ln w="28575">
            <a:solidFill>
              <a:srgbClr val="3399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3</a:t>
            </a:r>
          </a:p>
        </p:txBody>
      </p:sp>
      <p:pic>
        <p:nvPicPr>
          <p:cNvPr id="3" name="Picture 2">
            <a:extLst>
              <a:ext uri="{FF2B5EF4-FFF2-40B4-BE49-F238E27FC236}">
                <a16:creationId xmlns:a16="http://schemas.microsoft.com/office/drawing/2014/main" id="{9235985F-CB84-2F62-E288-C7594865BE8F}"/>
              </a:ext>
            </a:extLst>
          </p:cNvPr>
          <p:cNvPicPr>
            <a:picLocks noChangeAspect="1"/>
          </p:cNvPicPr>
          <p:nvPr/>
        </p:nvPicPr>
        <p:blipFill>
          <a:blip r:embed="rId4"/>
          <a:stretch>
            <a:fillRect/>
          </a:stretch>
        </p:blipFill>
        <p:spPr>
          <a:xfrm>
            <a:off x="7665585" y="1198380"/>
            <a:ext cx="2210035" cy="350600"/>
          </a:xfrm>
          <a:prstGeom prst="rect">
            <a:avLst/>
          </a:prstGeom>
        </p:spPr>
      </p:pic>
      <p:sp>
        <p:nvSpPr>
          <p:cNvPr id="19461" name="Oval 9">
            <a:extLst>
              <a:ext uri="{FF2B5EF4-FFF2-40B4-BE49-F238E27FC236}">
                <a16:creationId xmlns:a16="http://schemas.microsoft.com/office/drawing/2014/main" id="{EDB1A198-88A0-964C-9207-C4227D4C2A04}"/>
              </a:ext>
            </a:extLst>
          </p:cNvPr>
          <p:cNvSpPr>
            <a:spLocks noChangeArrowheads="1"/>
          </p:cNvSpPr>
          <p:nvPr/>
        </p:nvSpPr>
        <p:spPr bwMode="auto">
          <a:xfrm>
            <a:off x="8624099" y="1616322"/>
            <a:ext cx="381000" cy="304800"/>
          </a:xfrm>
          <a:prstGeom prst="ellipse">
            <a:avLst/>
          </a:prstGeom>
          <a:solidFill>
            <a:schemeClr val="bg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dirty="0">
                <a:latin typeface="Arial" panose="020B0604020202020204" pitchFamily="34" charset="0"/>
              </a:rPr>
              <a:t>1</a:t>
            </a:r>
          </a:p>
        </p:txBody>
      </p:sp>
      <p:sp>
        <p:nvSpPr>
          <p:cNvPr id="19470" name="AutoShape 11">
            <a:extLst>
              <a:ext uri="{FF2B5EF4-FFF2-40B4-BE49-F238E27FC236}">
                <a16:creationId xmlns:a16="http://schemas.microsoft.com/office/drawing/2014/main" id="{7C3D575F-8CE8-8843-B718-40ACEBB7524C}"/>
              </a:ext>
            </a:extLst>
          </p:cNvPr>
          <p:cNvSpPr>
            <a:spLocks noChangeArrowheads="1"/>
          </p:cNvSpPr>
          <p:nvPr/>
        </p:nvSpPr>
        <p:spPr bwMode="auto">
          <a:xfrm rot="19347810">
            <a:off x="8955887" y="1421060"/>
            <a:ext cx="304800" cy="533400"/>
          </a:xfrm>
          <a:prstGeom prst="upArrow">
            <a:avLst>
              <a:gd name="adj1" fmla="val 25148"/>
              <a:gd name="adj2" fmla="val 98178"/>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endParaRPr lang="en-US" altLang="en-US" sz="2400">
              <a:latin typeface="Arial" panose="020B0604020202020204" pitchFamily="34" charset="0"/>
            </a:endParaRPr>
          </a:p>
        </p:txBody>
      </p:sp>
    </p:spTree>
    <p:extLst>
      <p:ext uri="{BB962C8B-B14F-4D97-AF65-F5344CB8AC3E}">
        <p14:creationId xmlns:p14="http://schemas.microsoft.com/office/powerpoint/2010/main" val="408400007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a:extLst>
              <a:ext uri="{FF2B5EF4-FFF2-40B4-BE49-F238E27FC236}">
                <a16:creationId xmlns:a16="http://schemas.microsoft.com/office/drawing/2014/main" id="{CA17A5CD-2525-CE49-8B6A-4D2E055DCEC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14600" y="1076326"/>
            <a:ext cx="7308850" cy="542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59" name="Group 12">
            <a:extLst>
              <a:ext uri="{FF2B5EF4-FFF2-40B4-BE49-F238E27FC236}">
                <a16:creationId xmlns:a16="http://schemas.microsoft.com/office/drawing/2014/main" id="{B8F09E63-FBC8-4947-B6B4-FC2FE183DD15}"/>
              </a:ext>
            </a:extLst>
          </p:cNvPr>
          <p:cNvGrpSpPr>
            <a:grpSpLocks/>
          </p:cNvGrpSpPr>
          <p:nvPr/>
        </p:nvGrpSpPr>
        <p:grpSpPr bwMode="auto">
          <a:xfrm>
            <a:off x="4583114" y="1925639"/>
            <a:ext cx="3482975" cy="915987"/>
            <a:chOff x="1584" y="1177"/>
            <a:chExt cx="2262" cy="595"/>
          </a:xfrm>
        </p:grpSpPr>
        <p:pic>
          <p:nvPicPr>
            <p:cNvPr id="19460" name="Picture 7" descr="geometryrepair_button">
              <a:extLst>
                <a:ext uri="{FF2B5EF4-FFF2-40B4-BE49-F238E27FC236}">
                  <a16:creationId xmlns:a16="http://schemas.microsoft.com/office/drawing/2014/main" id="{7FA0C450-ACB1-A742-BA24-126FA55965E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049" y="1547"/>
              <a:ext cx="225"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Rectangle 8">
              <a:extLst>
                <a:ext uri="{FF2B5EF4-FFF2-40B4-BE49-F238E27FC236}">
                  <a16:creationId xmlns:a16="http://schemas.microsoft.com/office/drawing/2014/main" id="{358B626E-49E7-3F40-B42D-5798AA1E1211}"/>
                </a:ext>
              </a:extLst>
            </p:cNvPr>
            <p:cNvSpPr>
              <a:spLocks noChangeArrowheads="1"/>
            </p:cNvSpPr>
            <p:nvPr/>
          </p:nvSpPr>
          <p:spPr bwMode="auto">
            <a:xfrm>
              <a:off x="3606" y="1177"/>
              <a:ext cx="240" cy="144"/>
            </a:xfrm>
            <a:prstGeom prst="rect">
              <a:avLst/>
            </a:prstGeom>
            <a:noFill/>
            <a:ln w="25400">
              <a:solidFill>
                <a:srgbClr val="FF0000"/>
              </a:solidFill>
              <a:miter lim="800000"/>
              <a:headEnd/>
              <a:tailEnd/>
            </a:ln>
            <a:extLst>
              <a:ext uri="{909E8E84-426E-40DD-AFC4-6F175D3DCCD1}">
                <a14:hiddenFill xmlns:a14="http://schemas.microsoft.com/office/drawing/2010/main">
                  <a:solidFill>
                    <a:schemeClr val="accent1"/>
                  </a:solidFill>
                </a14:hiddenFill>
              </a:ext>
            </a:extLst>
          </p:spPr>
          <p:txBody>
            <a:bodyPr wrap="none"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a:p>
          </p:txBody>
        </p:sp>
        <p:sp>
          <p:nvSpPr>
            <p:cNvPr id="19462" name="Line 9">
              <a:extLst>
                <a:ext uri="{FF2B5EF4-FFF2-40B4-BE49-F238E27FC236}">
                  <a16:creationId xmlns:a16="http://schemas.microsoft.com/office/drawing/2014/main" id="{DC3E003B-5510-794C-AEFB-88CCC1A115E0}"/>
                </a:ext>
              </a:extLst>
            </p:cNvPr>
            <p:cNvSpPr>
              <a:spLocks noChangeShapeType="1"/>
            </p:cNvSpPr>
            <p:nvPr/>
          </p:nvSpPr>
          <p:spPr bwMode="auto">
            <a:xfrm flipH="1">
              <a:off x="3111" y="1321"/>
              <a:ext cx="495" cy="14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9463" name="Text Box 10">
              <a:extLst>
                <a:ext uri="{FF2B5EF4-FFF2-40B4-BE49-F238E27FC236}">
                  <a16:creationId xmlns:a16="http://schemas.microsoft.com/office/drawing/2014/main" id="{6CBD5A75-E425-9B43-9423-F22F2CE2657B}"/>
                </a:ext>
              </a:extLst>
            </p:cNvPr>
            <p:cNvSpPr txBox="1">
              <a:spLocks noChangeArrowheads="1"/>
            </p:cNvSpPr>
            <p:nvPr/>
          </p:nvSpPr>
          <p:spPr bwMode="auto">
            <a:xfrm>
              <a:off x="1584" y="1235"/>
              <a:ext cx="1584" cy="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sz="1400">
                  <a:solidFill>
                    <a:schemeClr val="bg1"/>
                  </a:solidFill>
                </a:rPr>
                <a:t>Geometry Power Tools are located in the second tab of the PowerTools window.</a:t>
              </a:r>
              <a:endParaRPr lang="en-US" altLang="en-US" sz="2400">
                <a:solidFill>
                  <a:schemeClr val="bg1"/>
                </a:solidFill>
              </a:endParaRPr>
            </a:p>
          </p:txBody>
        </p:sp>
      </p:grpSp>
      <p:sp>
        <p:nvSpPr>
          <p:cNvPr id="4" name="Rectangle 11">
            <a:extLst>
              <a:ext uri="{FF2B5EF4-FFF2-40B4-BE49-F238E27FC236}">
                <a16:creationId xmlns:a16="http://schemas.microsoft.com/office/drawing/2014/main" id="{51DEE1B0-DDA6-4CD5-13F9-33343CA69222}"/>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Geometry Power Tool</a:t>
            </a:r>
          </a:p>
        </p:txBody>
      </p:sp>
    </p:spTree>
    <p:extLst>
      <p:ext uri="{BB962C8B-B14F-4D97-AF65-F5344CB8AC3E}">
        <p14:creationId xmlns:p14="http://schemas.microsoft.com/office/powerpoint/2010/main" val="331170385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3">
            <a:extLst>
              <a:ext uri="{FF2B5EF4-FFF2-40B4-BE49-F238E27FC236}">
                <a16:creationId xmlns:a16="http://schemas.microsoft.com/office/drawing/2014/main" id="{1FEBD61E-AA4D-7C4D-BCDE-F67E4135332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91000" y="1214439"/>
            <a:ext cx="3081338" cy="53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ext Box 4">
            <a:extLst>
              <a:ext uri="{FF2B5EF4-FFF2-40B4-BE49-F238E27FC236}">
                <a16:creationId xmlns:a16="http://schemas.microsoft.com/office/drawing/2014/main" id="{F2F947BB-3B30-7C4B-A3B8-210031EBF6E0}"/>
              </a:ext>
            </a:extLst>
          </p:cNvPr>
          <p:cNvSpPr txBox="1">
            <a:spLocks noChangeArrowheads="1"/>
          </p:cNvSpPr>
          <p:nvPr/>
        </p:nvSpPr>
        <p:spPr bwMode="auto">
          <a:xfrm>
            <a:off x="7872414" y="1377951"/>
            <a:ext cx="2865437" cy="338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Pick volumes to analyze</a:t>
            </a:r>
            <a:endParaRPr lang="en-US" altLang="en-US" sz="2400">
              <a:latin typeface="+mn-lt"/>
            </a:endParaRPr>
          </a:p>
        </p:txBody>
      </p:sp>
      <p:sp>
        <p:nvSpPr>
          <p:cNvPr id="21508" name="Text Box 6">
            <a:extLst>
              <a:ext uri="{FF2B5EF4-FFF2-40B4-BE49-F238E27FC236}">
                <a16:creationId xmlns:a16="http://schemas.microsoft.com/office/drawing/2014/main" id="{2A859F41-DE0D-6649-B912-B6234D26778D}"/>
              </a:ext>
            </a:extLst>
          </p:cNvPr>
          <p:cNvSpPr txBox="1">
            <a:spLocks noChangeArrowheads="1"/>
          </p:cNvSpPr>
          <p:nvPr/>
        </p:nvSpPr>
        <p:spPr bwMode="auto">
          <a:xfrm>
            <a:off x="7867650" y="2241552"/>
            <a:ext cx="2419350" cy="8302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Run geometry analysis </a:t>
            </a:r>
            <a:br>
              <a:rPr lang="en-US" altLang="en-US">
                <a:latin typeface="+mn-lt"/>
              </a:rPr>
            </a:br>
            <a:r>
              <a:rPr lang="en-US" altLang="en-US">
                <a:latin typeface="+mn-lt"/>
              </a:rPr>
              <a:t>(disabled until Options… selected)</a:t>
            </a:r>
            <a:endParaRPr lang="en-US" altLang="en-US" sz="2400">
              <a:latin typeface="+mn-lt"/>
            </a:endParaRPr>
          </a:p>
        </p:txBody>
      </p:sp>
      <p:sp>
        <p:nvSpPr>
          <p:cNvPr id="21509" name="Text Box 7">
            <a:extLst>
              <a:ext uri="{FF2B5EF4-FFF2-40B4-BE49-F238E27FC236}">
                <a16:creationId xmlns:a16="http://schemas.microsoft.com/office/drawing/2014/main" id="{3D015D31-533D-F54D-8E08-628B0C9904DE}"/>
              </a:ext>
            </a:extLst>
          </p:cNvPr>
          <p:cNvSpPr txBox="1">
            <a:spLocks noChangeArrowheads="1"/>
          </p:cNvSpPr>
          <p:nvPr/>
        </p:nvSpPr>
        <p:spPr bwMode="auto">
          <a:xfrm>
            <a:off x="7656513" y="3651250"/>
            <a:ext cx="1981200" cy="585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Geometry analysis output</a:t>
            </a:r>
            <a:endParaRPr lang="en-US" altLang="en-US" sz="2400">
              <a:latin typeface="+mn-lt"/>
            </a:endParaRPr>
          </a:p>
        </p:txBody>
      </p:sp>
      <p:sp>
        <p:nvSpPr>
          <p:cNvPr id="21510" name="Text Box 8">
            <a:extLst>
              <a:ext uri="{FF2B5EF4-FFF2-40B4-BE49-F238E27FC236}">
                <a16:creationId xmlns:a16="http://schemas.microsoft.com/office/drawing/2014/main" id="{901BC862-1907-5847-AAE2-D7C14AEA71CC}"/>
              </a:ext>
            </a:extLst>
          </p:cNvPr>
          <p:cNvSpPr txBox="1">
            <a:spLocks noChangeArrowheads="1"/>
          </p:cNvSpPr>
          <p:nvPr/>
        </p:nvSpPr>
        <p:spPr bwMode="auto">
          <a:xfrm>
            <a:off x="7645401" y="5638800"/>
            <a:ext cx="2513013" cy="58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Additional Geometry Operations</a:t>
            </a:r>
            <a:endParaRPr lang="en-US" altLang="en-US" sz="2400">
              <a:latin typeface="+mn-lt"/>
            </a:endParaRPr>
          </a:p>
        </p:txBody>
      </p:sp>
      <p:sp>
        <p:nvSpPr>
          <p:cNvPr id="21511" name="AutoShape 12">
            <a:extLst>
              <a:ext uri="{FF2B5EF4-FFF2-40B4-BE49-F238E27FC236}">
                <a16:creationId xmlns:a16="http://schemas.microsoft.com/office/drawing/2014/main" id="{C47F1816-5025-614E-923B-4AA78CC6A09D}"/>
              </a:ext>
            </a:extLst>
          </p:cNvPr>
          <p:cNvSpPr>
            <a:spLocks/>
          </p:cNvSpPr>
          <p:nvPr/>
        </p:nvSpPr>
        <p:spPr bwMode="auto">
          <a:xfrm>
            <a:off x="7396163" y="2670176"/>
            <a:ext cx="228600" cy="2327275"/>
          </a:xfrm>
          <a:prstGeom prst="rightBrace">
            <a:avLst>
              <a:gd name="adj1" fmla="val 69803"/>
              <a:gd name="adj2" fmla="val 50000"/>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a:p>
        </p:txBody>
      </p:sp>
      <p:sp>
        <p:nvSpPr>
          <p:cNvPr id="21512" name="AutoShape 13">
            <a:extLst>
              <a:ext uri="{FF2B5EF4-FFF2-40B4-BE49-F238E27FC236}">
                <a16:creationId xmlns:a16="http://schemas.microsoft.com/office/drawing/2014/main" id="{AE34A97B-C522-384C-B44E-63A9077A1FD8}"/>
              </a:ext>
            </a:extLst>
          </p:cNvPr>
          <p:cNvSpPr>
            <a:spLocks/>
          </p:cNvSpPr>
          <p:nvPr/>
        </p:nvSpPr>
        <p:spPr bwMode="auto">
          <a:xfrm>
            <a:off x="7396163" y="5426075"/>
            <a:ext cx="228600" cy="762000"/>
          </a:xfrm>
          <a:prstGeom prst="rightBrace">
            <a:avLst>
              <a:gd name="adj1" fmla="val 39167"/>
              <a:gd name="adj2" fmla="val 50000"/>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a:p>
        </p:txBody>
      </p:sp>
      <p:sp>
        <p:nvSpPr>
          <p:cNvPr id="21513" name="Line 15">
            <a:extLst>
              <a:ext uri="{FF2B5EF4-FFF2-40B4-BE49-F238E27FC236}">
                <a16:creationId xmlns:a16="http://schemas.microsoft.com/office/drawing/2014/main" id="{A1AC3749-457A-D647-B4B5-09A6A1CCDADC}"/>
              </a:ext>
            </a:extLst>
          </p:cNvPr>
          <p:cNvSpPr>
            <a:spLocks noChangeShapeType="1"/>
          </p:cNvSpPr>
          <p:nvPr/>
        </p:nvSpPr>
        <p:spPr bwMode="auto">
          <a:xfrm flipH="1">
            <a:off x="5638800" y="1582738"/>
            <a:ext cx="2228850" cy="27940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14" name="Line 17">
            <a:extLst>
              <a:ext uri="{FF2B5EF4-FFF2-40B4-BE49-F238E27FC236}">
                <a16:creationId xmlns:a16="http://schemas.microsoft.com/office/drawing/2014/main" id="{73F23F62-0B2D-AE46-AD3B-EC698634EC9D}"/>
              </a:ext>
            </a:extLst>
          </p:cNvPr>
          <p:cNvSpPr>
            <a:spLocks noChangeShapeType="1"/>
          </p:cNvSpPr>
          <p:nvPr/>
        </p:nvSpPr>
        <p:spPr bwMode="auto">
          <a:xfrm flipH="1">
            <a:off x="5791200" y="2428875"/>
            <a:ext cx="207645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515" name="Line 17">
            <a:extLst>
              <a:ext uri="{FF2B5EF4-FFF2-40B4-BE49-F238E27FC236}">
                <a16:creationId xmlns:a16="http://schemas.microsoft.com/office/drawing/2014/main" id="{3F804E18-4820-6245-AF66-2BF90349A05E}"/>
              </a:ext>
            </a:extLst>
          </p:cNvPr>
          <p:cNvSpPr>
            <a:spLocks noChangeShapeType="1"/>
          </p:cNvSpPr>
          <p:nvPr/>
        </p:nvSpPr>
        <p:spPr bwMode="auto">
          <a:xfrm flipH="1" flipV="1">
            <a:off x="5791200" y="2133601"/>
            <a:ext cx="0" cy="295275"/>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16" name="Text Box 6">
            <a:extLst>
              <a:ext uri="{FF2B5EF4-FFF2-40B4-BE49-F238E27FC236}">
                <a16:creationId xmlns:a16="http://schemas.microsoft.com/office/drawing/2014/main" id="{F615EFD3-0CA0-7C46-B570-3AECFED44D6F}"/>
              </a:ext>
            </a:extLst>
          </p:cNvPr>
          <p:cNvSpPr txBox="1">
            <a:spLocks noChangeArrowheads="1"/>
          </p:cNvSpPr>
          <p:nvPr/>
        </p:nvSpPr>
        <p:spPr bwMode="auto">
          <a:xfrm>
            <a:off x="7861301" y="1677989"/>
            <a:ext cx="2511425" cy="58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Update analysis after each geometry operation</a:t>
            </a:r>
            <a:endParaRPr lang="en-US" altLang="en-US" sz="2400">
              <a:latin typeface="+mn-lt"/>
            </a:endParaRPr>
          </a:p>
        </p:txBody>
      </p:sp>
      <p:sp>
        <p:nvSpPr>
          <p:cNvPr id="21517" name="Line 17">
            <a:extLst>
              <a:ext uri="{FF2B5EF4-FFF2-40B4-BE49-F238E27FC236}">
                <a16:creationId xmlns:a16="http://schemas.microsoft.com/office/drawing/2014/main" id="{DA467DEA-CA2D-CB48-BAEA-4801571C0325}"/>
              </a:ext>
            </a:extLst>
          </p:cNvPr>
          <p:cNvSpPr>
            <a:spLocks noChangeShapeType="1"/>
          </p:cNvSpPr>
          <p:nvPr/>
        </p:nvSpPr>
        <p:spPr bwMode="auto">
          <a:xfrm flipH="1">
            <a:off x="7086600" y="1882776"/>
            <a:ext cx="774700" cy="219075"/>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18" name="Text Box 6">
            <a:extLst>
              <a:ext uri="{FF2B5EF4-FFF2-40B4-BE49-F238E27FC236}">
                <a16:creationId xmlns:a16="http://schemas.microsoft.com/office/drawing/2014/main" id="{CF0785D9-C31E-324D-BF49-28F661649EB7}"/>
              </a:ext>
            </a:extLst>
          </p:cNvPr>
          <p:cNvSpPr txBox="1">
            <a:spLocks noChangeArrowheads="1"/>
          </p:cNvSpPr>
          <p:nvPr/>
        </p:nvSpPr>
        <p:spPr bwMode="auto">
          <a:xfrm>
            <a:off x="1752600" y="1485902"/>
            <a:ext cx="1924050" cy="8302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dirty="0">
                <a:latin typeface="+mn-lt"/>
              </a:rPr>
              <a:t>Select Geometry Diagnostics </a:t>
            </a:r>
            <a:br>
              <a:rPr lang="en-US" altLang="en-US" dirty="0">
                <a:latin typeface="+mn-lt"/>
              </a:rPr>
            </a:br>
            <a:r>
              <a:rPr lang="en-US" altLang="en-US" dirty="0">
                <a:latin typeface="+mn-lt"/>
              </a:rPr>
              <a:t>(Click Here first)</a:t>
            </a:r>
            <a:endParaRPr lang="en-US" altLang="en-US" sz="2400" dirty="0">
              <a:latin typeface="+mn-lt"/>
            </a:endParaRPr>
          </a:p>
        </p:txBody>
      </p:sp>
      <p:sp>
        <p:nvSpPr>
          <p:cNvPr id="21519" name="Line 17">
            <a:extLst>
              <a:ext uri="{FF2B5EF4-FFF2-40B4-BE49-F238E27FC236}">
                <a16:creationId xmlns:a16="http://schemas.microsoft.com/office/drawing/2014/main" id="{2D9D43B8-6E5F-324A-9994-62596168CDB4}"/>
              </a:ext>
            </a:extLst>
          </p:cNvPr>
          <p:cNvSpPr>
            <a:spLocks noChangeShapeType="1"/>
          </p:cNvSpPr>
          <p:nvPr/>
        </p:nvSpPr>
        <p:spPr bwMode="auto">
          <a:xfrm flipH="1" flipV="1">
            <a:off x="3602038" y="1725614"/>
            <a:ext cx="1046162" cy="331787"/>
          </a:xfrm>
          <a:prstGeom prst="line">
            <a:avLst/>
          </a:prstGeom>
          <a:noFill/>
          <a:ln w="19050">
            <a:solidFill>
              <a:srgbClr val="FF0000"/>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21520" name="Text Box 6">
            <a:extLst>
              <a:ext uri="{FF2B5EF4-FFF2-40B4-BE49-F238E27FC236}">
                <a16:creationId xmlns:a16="http://schemas.microsoft.com/office/drawing/2014/main" id="{BA08BDD3-35F4-F24F-BBAE-5336C135F16B}"/>
              </a:ext>
            </a:extLst>
          </p:cNvPr>
          <p:cNvSpPr txBox="1">
            <a:spLocks noChangeArrowheads="1"/>
          </p:cNvSpPr>
          <p:nvPr/>
        </p:nvSpPr>
        <p:spPr bwMode="auto">
          <a:xfrm>
            <a:off x="1541464" y="2290764"/>
            <a:ext cx="2098675" cy="58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Show Documentation</a:t>
            </a:r>
          </a:p>
        </p:txBody>
      </p:sp>
      <p:sp>
        <p:nvSpPr>
          <p:cNvPr id="21521" name="Line 17">
            <a:extLst>
              <a:ext uri="{FF2B5EF4-FFF2-40B4-BE49-F238E27FC236}">
                <a16:creationId xmlns:a16="http://schemas.microsoft.com/office/drawing/2014/main" id="{0EC480F1-3C91-C844-8C56-76E33B57C6F6}"/>
              </a:ext>
            </a:extLst>
          </p:cNvPr>
          <p:cNvSpPr>
            <a:spLocks noChangeShapeType="1"/>
          </p:cNvSpPr>
          <p:nvPr/>
        </p:nvSpPr>
        <p:spPr bwMode="auto">
          <a:xfrm flipH="1">
            <a:off x="3602038" y="2133601"/>
            <a:ext cx="741362" cy="434975"/>
          </a:xfrm>
          <a:prstGeom prst="line">
            <a:avLst/>
          </a:prstGeom>
          <a:noFill/>
          <a:ln w="19050">
            <a:solidFill>
              <a:srgbClr val="FF0000"/>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21522" name="Text Box 6">
            <a:extLst>
              <a:ext uri="{FF2B5EF4-FFF2-40B4-BE49-F238E27FC236}">
                <a16:creationId xmlns:a16="http://schemas.microsoft.com/office/drawing/2014/main" id="{51139495-F3E0-C244-8656-76D27E7AFB4D}"/>
              </a:ext>
            </a:extLst>
          </p:cNvPr>
          <p:cNvSpPr txBox="1">
            <a:spLocks noChangeArrowheads="1"/>
          </p:cNvSpPr>
          <p:nvPr/>
        </p:nvSpPr>
        <p:spPr bwMode="auto">
          <a:xfrm>
            <a:off x="1558926" y="2941640"/>
            <a:ext cx="2098675" cy="585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Display Solution Window</a:t>
            </a:r>
          </a:p>
        </p:txBody>
      </p:sp>
      <p:sp>
        <p:nvSpPr>
          <p:cNvPr id="21523" name="Line 17">
            <a:extLst>
              <a:ext uri="{FF2B5EF4-FFF2-40B4-BE49-F238E27FC236}">
                <a16:creationId xmlns:a16="http://schemas.microsoft.com/office/drawing/2014/main" id="{3AB46C58-0C70-884A-869B-F405A5EEA4F1}"/>
              </a:ext>
            </a:extLst>
          </p:cNvPr>
          <p:cNvSpPr>
            <a:spLocks noChangeShapeType="1"/>
          </p:cNvSpPr>
          <p:nvPr/>
        </p:nvSpPr>
        <p:spPr bwMode="auto">
          <a:xfrm flipH="1">
            <a:off x="3602039" y="2414588"/>
            <a:ext cx="708025" cy="792162"/>
          </a:xfrm>
          <a:prstGeom prst="line">
            <a:avLst/>
          </a:prstGeom>
          <a:noFill/>
          <a:ln w="19050">
            <a:solidFill>
              <a:srgbClr val="FF0000"/>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5" name="Rectangle 11">
            <a:extLst>
              <a:ext uri="{FF2B5EF4-FFF2-40B4-BE49-F238E27FC236}">
                <a16:creationId xmlns:a16="http://schemas.microsoft.com/office/drawing/2014/main" id="{EFDBA02F-F533-0B61-EAF4-2BDB0AD80555}"/>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Geometry Power Tool Panel</a:t>
            </a:r>
          </a:p>
        </p:txBody>
      </p:sp>
    </p:spTree>
    <p:extLst>
      <p:ext uri="{BB962C8B-B14F-4D97-AF65-F5344CB8AC3E}">
        <p14:creationId xmlns:p14="http://schemas.microsoft.com/office/powerpoint/2010/main" val="352249943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4">
            <a:extLst>
              <a:ext uri="{FF2B5EF4-FFF2-40B4-BE49-F238E27FC236}">
                <a16:creationId xmlns:a16="http://schemas.microsoft.com/office/drawing/2014/main" id="{781E8912-538A-EA48-8AB3-108A1DF2F83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25976" y="1095375"/>
            <a:ext cx="2016125" cy="569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ext Box 4">
            <a:extLst>
              <a:ext uri="{FF2B5EF4-FFF2-40B4-BE49-F238E27FC236}">
                <a16:creationId xmlns:a16="http://schemas.microsoft.com/office/drawing/2014/main" id="{EAEF8828-0D37-AF45-A081-911627DBA187}"/>
              </a:ext>
            </a:extLst>
          </p:cNvPr>
          <p:cNvSpPr txBox="1">
            <a:spLocks noChangeArrowheads="1"/>
          </p:cNvSpPr>
          <p:nvPr/>
        </p:nvSpPr>
        <p:spPr bwMode="auto">
          <a:xfrm>
            <a:off x="1981200" y="1228726"/>
            <a:ext cx="2209800" cy="8302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dirty="0">
                <a:latin typeface="+mn-lt"/>
              </a:rPr>
              <a:t>Add Additional Diagnostics that use machine learning</a:t>
            </a:r>
            <a:endParaRPr lang="en-US" altLang="en-US" sz="2400" dirty="0">
              <a:latin typeface="+mn-lt"/>
            </a:endParaRPr>
          </a:p>
        </p:txBody>
      </p:sp>
      <p:sp>
        <p:nvSpPr>
          <p:cNvPr id="23556" name="Text Box 6">
            <a:extLst>
              <a:ext uri="{FF2B5EF4-FFF2-40B4-BE49-F238E27FC236}">
                <a16:creationId xmlns:a16="http://schemas.microsoft.com/office/drawing/2014/main" id="{36FF2D08-EBC9-F141-83E5-04FE256891E2}"/>
              </a:ext>
            </a:extLst>
          </p:cNvPr>
          <p:cNvSpPr txBox="1">
            <a:spLocks noChangeArrowheads="1"/>
          </p:cNvSpPr>
          <p:nvPr/>
        </p:nvSpPr>
        <p:spPr bwMode="auto">
          <a:xfrm>
            <a:off x="6945313" y="2428875"/>
            <a:ext cx="2419350" cy="585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dirty="0">
                <a:latin typeface="+mn-lt"/>
              </a:rPr>
              <a:t>Threshold values for Diagnostics</a:t>
            </a:r>
            <a:endParaRPr lang="en-US" altLang="en-US" sz="2400" dirty="0">
              <a:latin typeface="+mn-lt"/>
            </a:endParaRPr>
          </a:p>
        </p:txBody>
      </p:sp>
      <p:sp>
        <p:nvSpPr>
          <p:cNvPr id="23557" name="Text Box 8">
            <a:extLst>
              <a:ext uri="{FF2B5EF4-FFF2-40B4-BE49-F238E27FC236}">
                <a16:creationId xmlns:a16="http://schemas.microsoft.com/office/drawing/2014/main" id="{FA9EA6FD-A46F-DA42-BC73-A91DF3F58CC2}"/>
              </a:ext>
            </a:extLst>
          </p:cNvPr>
          <p:cNvSpPr txBox="1">
            <a:spLocks noChangeArrowheads="1"/>
          </p:cNvSpPr>
          <p:nvPr/>
        </p:nvSpPr>
        <p:spPr bwMode="auto">
          <a:xfrm>
            <a:off x="6954839" y="4532313"/>
            <a:ext cx="2511425" cy="831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Diagnostic Checks </a:t>
            </a:r>
            <a:br>
              <a:rPr lang="en-US" altLang="en-US">
                <a:latin typeface="+mn-lt"/>
              </a:rPr>
            </a:br>
            <a:r>
              <a:rPr lang="en-US" altLang="en-US">
                <a:latin typeface="+mn-lt"/>
              </a:rPr>
              <a:t>(select only those you want to perform)</a:t>
            </a:r>
          </a:p>
        </p:txBody>
      </p:sp>
      <p:sp>
        <p:nvSpPr>
          <p:cNvPr id="23558" name="AutoShape 12">
            <a:extLst>
              <a:ext uri="{FF2B5EF4-FFF2-40B4-BE49-F238E27FC236}">
                <a16:creationId xmlns:a16="http://schemas.microsoft.com/office/drawing/2014/main" id="{DA4B92CB-995E-BE41-8335-B32139195786}"/>
              </a:ext>
            </a:extLst>
          </p:cNvPr>
          <p:cNvSpPr>
            <a:spLocks/>
          </p:cNvSpPr>
          <p:nvPr/>
        </p:nvSpPr>
        <p:spPr bwMode="auto">
          <a:xfrm>
            <a:off x="6678613" y="2062163"/>
            <a:ext cx="228600" cy="1192212"/>
          </a:xfrm>
          <a:prstGeom prst="rightBrace">
            <a:avLst>
              <a:gd name="adj1" fmla="val 69803"/>
              <a:gd name="adj2" fmla="val 50000"/>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a:p>
        </p:txBody>
      </p:sp>
      <p:sp>
        <p:nvSpPr>
          <p:cNvPr id="23559" name="AutoShape 13">
            <a:extLst>
              <a:ext uri="{FF2B5EF4-FFF2-40B4-BE49-F238E27FC236}">
                <a16:creationId xmlns:a16="http://schemas.microsoft.com/office/drawing/2014/main" id="{7D993A3A-F9D3-D849-BC6D-4C57E0E04947}"/>
              </a:ext>
            </a:extLst>
          </p:cNvPr>
          <p:cNvSpPr>
            <a:spLocks/>
          </p:cNvSpPr>
          <p:nvPr/>
        </p:nvSpPr>
        <p:spPr bwMode="auto">
          <a:xfrm>
            <a:off x="6707188" y="3406776"/>
            <a:ext cx="228600" cy="2841625"/>
          </a:xfrm>
          <a:prstGeom prst="rightBrace">
            <a:avLst>
              <a:gd name="adj1" fmla="val 39191"/>
              <a:gd name="adj2" fmla="val 50000"/>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a:p>
        </p:txBody>
      </p:sp>
      <p:sp>
        <p:nvSpPr>
          <p:cNvPr id="23560" name="Line 15">
            <a:extLst>
              <a:ext uri="{FF2B5EF4-FFF2-40B4-BE49-F238E27FC236}">
                <a16:creationId xmlns:a16="http://schemas.microsoft.com/office/drawing/2014/main" id="{DD6D7911-72D0-7B4E-BC25-0A4D79EB68BB}"/>
              </a:ext>
            </a:extLst>
          </p:cNvPr>
          <p:cNvSpPr>
            <a:spLocks noChangeShapeType="1"/>
          </p:cNvSpPr>
          <p:nvPr/>
        </p:nvSpPr>
        <p:spPr bwMode="auto">
          <a:xfrm>
            <a:off x="4191000" y="1638300"/>
            <a:ext cx="609600" cy="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3561" name="Text Box 6">
            <a:extLst>
              <a:ext uri="{FF2B5EF4-FFF2-40B4-BE49-F238E27FC236}">
                <a16:creationId xmlns:a16="http://schemas.microsoft.com/office/drawing/2014/main" id="{488FC5D5-BC0A-C444-92AB-54418B03464E}"/>
              </a:ext>
            </a:extLst>
          </p:cNvPr>
          <p:cNvSpPr txBox="1">
            <a:spLocks noChangeArrowheads="1"/>
          </p:cNvSpPr>
          <p:nvPr/>
        </p:nvSpPr>
        <p:spPr bwMode="auto">
          <a:xfrm>
            <a:off x="6945314" y="1630364"/>
            <a:ext cx="3113087" cy="585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dirty="0">
                <a:latin typeface="+mn-lt"/>
              </a:rPr>
              <a:t>Generate diagnostic threshold values automatically</a:t>
            </a:r>
          </a:p>
        </p:txBody>
      </p:sp>
      <p:sp>
        <p:nvSpPr>
          <p:cNvPr id="23562" name="Line 17">
            <a:extLst>
              <a:ext uri="{FF2B5EF4-FFF2-40B4-BE49-F238E27FC236}">
                <a16:creationId xmlns:a16="http://schemas.microsoft.com/office/drawing/2014/main" id="{E05EC86C-7C05-A743-BAD8-CDC74E93F706}"/>
              </a:ext>
            </a:extLst>
          </p:cNvPr>
          <p:cNvSpPr>
            <a:spLocks noChangeShapeType="1"/>
          </p:cNvSpPr>
          <p:nvPr/>
        </p:nvSpPr>
        <p:spPr bwMode="auto">
          <a:xfrm flipH="1">
            <a:off x="6400801" y="1933575"/>
            <a:ext cx="555625" cy="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3563" name="Text Box 6">
            <a:extLst>
              <a:ext uri="{FF2B5EF4-FFF2-40B4-BE49-F238E27FC236}">
                <a16:creationId xmlns:a16="http://schemas.microsoft.com/office/drawing/2014/main" id="{9694BB94-828E-A545-A6F8-7CE5148B87EC}"/>
              </a:ext>
            </a:extLst>
          </p:cNvPr>
          <p:cNvSpPr txBox="1">
            <a:spLocks noChangeArrowheads="1"/>
          </p:cNvSpPr>
          <p:nvPr/>
        </p:nvSpPr>
        <p:spPr bwMode="auto">
          <a:xfrm>
            <a:off x="7077076" y="6229350"/>
            <a:ext cx="2098675" cy="585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Select Done to return to Power Tool</a:t>
            </a:r>
          </a:p>
        </p:txBody>
      </p:sp>
      <p:sp>
        <p:nvSpPr>
          <p:cNvPr id="23564" name="Line 17">
            <a:extLst>
              <a:ext uri="{FF2B5EF4-FFF2-40B4-BE49-F238E27FC236}">
                <a16:creationId xmlns:a16="http://schemas.microsoft.com/office/drawing/2014/main" id="{9A85140A-2745-284B-9A1F-2B05E8F2481A}"/>
              </a:ext>
            </a:extLst>
          </p:cNvPr>
          <p:cNvSpPr>
            <a:spLocks noChangeShapeType="1"/>
          </p:cNvSpPr>
          <p:nvPr/>
        </p:nvSpPr>
        <p:spPr bwMode="auto">
          <a:xfrm flipH="1">
            <a:off x="6521451" y="6477000"/>
            <a:ext cx="555625" cy="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3565" name="Text Box 4">
            <a:extLst>
              <a:ext uri="{FF2B5EF4-FFF2-40B4-BE49-F238E27FC236}">
                <a16:creationId xmlns:a16="http://schemas.microsoft.com/office/drawing/2014/main" id="{2D3DF6DB-ACED-014F-9019-31D17DC4DF32}"/>
              </a:ext>
            </a:extLst>
          </p:cNvPr>
          <p:cNvSpPr txBox="1">
            <a:spLocks noChangeArrowheads="1"/>
          </p:cNvSpPr>
          <p:nvPr/>
        </p:nvSpPr>
        <p:spPr bwMode="auto">
          <a:xfrm>
            <a:off x="1835151" y="6183314"/>
            <a:ext cx="2360613" cy="585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Fast way to select or unselect diagnostics</a:t>
            </a:r>
          </a:p>
        </p:txBody>
      </p:sp>
      <p:sp>
        <p:nvSpPr>
          <p:cNvPr id="23566" name="Line 17">
            <a:extLst>
              <a:ext uri="{FF2B5EF4-FFF2-40B4-BE49-F238E27FC236}">
                <a16:creationId xmlns:a16="http://schemas.microsoft.com/office/drawing/2014/main" id="{5CF836C3-5BDD-7C4F-9A33-4E32D451E5D7}"/>
              </a:ext>
            </a:extLst>
          </p:cNvPr>
          <p:cNvSpPr>
            <a:spLocks noChangeShapeType="1"/>
          </p:cNvSpPr>
          <p:nvPr/>
        </p:nvSpPr>
        <p:spPr bwMode="auto">
          <a:xfrm>
            <a:off x="4176714" y="6475414"/>
            <a:ext cx="555625" cy="1587"/>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 name="Rectangle 11">
            <a:extLst>
              <a:ext uri="{FF2B5EF4-FFF2-40B4-BE49-F238E27FC236}">
                <a16:creationId xmlns:a16="http://schemas.microsoft.com/office/drawing/2014/main" id="{F37A32E2-B7BE-8F08-55B9-485206C2D918}"/>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Geometry Power Tool Options Panel</a:t>
            </a:r>
          </a:p>
        </p:txBody>
      </p:sp>
    </p:spTree>
    <p:extLst>
      <p:ext uri="{BB962C8B-B14F-4D97-AF65-F5344CB8AC3E}">
        <p14:creationId xmlns:p14="http://schemas.microsoft.com/office/powerpoint/2010/main" val="205513049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AutoShape 15">
            <a:extLst>
              <a:ext uri="{FF2B5EF4-FFF2-40B4-BE49-F238E27FC236}">
                <a16:creationId xmlns:a16="http://schemas.microsoft.com/office/drawing/2014/main" id="{92CED4D4-F0A0-064D-81EF-017E4B737E2F}"/>
              </a:ext>
            </a:extLst>
          </p:cNvPr>
          <p:cNvSpPr>
            <a:spLocks noChangeArrowheads="1"/>
          </p:cNvSpPr>
          <p:nvPr/>
        </p:nvSpPr>
        <p:spPr bwMode="auto">
          <a:xfrm>
            <a:off x="5791200" y="5670550"/>
            <a:ext cx="3581400" cy="1066800"/>
          </a:xfrm>
          <a:prstGeom prst="roundRect">
            <a:avLst>
              <a:gd name="adj" fmla="val 16667"/>
            </a:avLst>
          </a:prstGeom>
          <a:solidFill>
            <a:srgbClr val="FFCC00"/>
          </a:solidFill>
          <a:ln w="9525">
            <a:solidFill>
              <a:schemeClr val="tx1"/>
            </a:solidFill>
            <a:round/>
            <a:headEnd/>
            <a:tailEnd/>
          </a:ln>
        </p:spPr>
        <p:txBody>
          <a:bodyPr wrap="none"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a:p>
        </p:txBody>
      </p:sp>
      <p:sp>
        <p:nvSpPr>
          <p:cNvPr id="25603" name="Text Box 8">
            <a:extLst>
              <a:ext uri="{FF2B5EF4-FFF2-40B4-BE49-F238E27FC236}">
                <a16:creationId xmlns:a16="http://schemas.microsoft.com/office/drawing/2014/main" id="{2CAC6AC4-DDC2-FE42-A4B6-CE084DD9C100}"/>
              </a:ext>
            </a:extLst>
          </p:cNvPr>
          <p:cNvSpPr txBox="1">
            <a:spLocks noChangeArrowheads="1"/>
          </p:cNvSpPr>
          <p:nvPr/>
        </p:nvSpPr>
        <p:spPr bwMode="auto">
          <a:xfrm>
            <a:off x="8180160" y="1531144"/>
            <a:ext cx="3200400" cy="3478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260350" indent="-260350">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marL="0" indent="0">
              <a:spcBef>
                <a:spcPct val="50000"/>
              </a:spcBef>
            </a:pPr>
            <a:r>
              <a:rPr lang="en-US" altLang="en-US" sz="2000" dirty="0">
                <a:latin typeface="+mn-lt"/>
              </a:rPr>
              <a:t>Import anc101.sat</a:t>
            </a:r>
          </a:p>
          <a:p>
            <a:pPr marL="0" indent="0">
              <a:spcBef>
                <a:spcPct val="50000"/>
              </a:spcBef>
            </a:pPr>
            <a:r>
              <a:rPr lang="en-US" altLang="en-US" sz="2000" dirty="0">
                <a:latin typeface="+mn-lt"/>
              </a:rPr>
              <a:t>Enter </a:t>
            </a:r>
            <a:r>
              <a:rPr lang="ja-JP" altLang="en-US" sz="2000">
                <a:latin typeface="+mn-lt"/>
              </a:rPr>
              <a:t>“</a:t>
            </a:r>
            <a:r>
              <a:rPr lang="en-US" altLang="ja-JP" sz="2000" dirty="0">
                <a:latin typeface="+mn-lt"/>
              </a:rPr>
              <a:t>all</a:t>
            </a:r>
            <a:r>
              <a:rPr lang="ja-JP" altLang="en-US" sz="2000">
                <a:latin typeface="+mn-lt"/>
              </a:rPr>
              <a:t>”</a:t>
            </a:r>
            <a:r>
              <a:rPr lang="en-US" altLang="ja-JP" sz="2000" dirty="0">
                <a:latin typeface="+mn-lt"/>
              </a:rPr>
              <a:t> or </a:t>
            </a:r>
            <a:r>
              <a:rPr lang="ja-JP" altLang="en-US" sz="2000">
                <a:latin typeface="+mn-lt"/>
              </a:rPr>
              <a:t>“</a:t>
            </a:r>
            <a:r>
              <a:rPr lang="en-US" altLang="ja-JP" sz="2000" dirty="0">
                <a:latin typeface="+mn-lt"/>
              </a:rPr>
              <a:t>1</a:t>
            </a:r>
            <a:r>
              <a:rPr lang="ja-JP" altLang="en-US" sz="2000">
                <a:latin typeface="+mn-lt"/>
              </a:rPr>
              <a:t>”</a:t>
            </a:r>
            <a:r>
              <a:rPr lang="en-US" altLang="ja-JP" sz="2000" dirty="0">
                <a:latin typeface="+mn-lt"/>
              </a:rPr>
              <a:t> for volumes to analyze</a:t>
            </a:r>
          </a:p>
          <a:p>
            <a:pPr marL="0" indent="0">
              <a:spcBef>
                <a:spcPct val="50000"/>
              </a:spcBef>
            </a:pPr>
            <a:r>
              <a:rPr lang="en-US" altLang="ja-JP" sz="2000" dirty="0">
                <a:latin typeface="+mn-lt"/>
              </a:rPr>
              <a:t>Select “Options…”</a:t>
            </a:r>
          </a:p>
          <a:p>
            <a:pPr marL="0" indent="0">
              <a:spcBef>
                <a:spcPct val="50000"/>
              </a:spcBef>
            </a:pPr>
            <a:r>
              <a:rPr lang="en-US" altLang="ja-JP" sz="2000" dirty="0">
                <a:latin typeface="+mn-lt"/>
              </a:rPr>
              <a:t>Select “Auto Size”</a:t>
            </a:r>
          </a:p>
          <a:p>
            <a:pPr marL="0" indent="0">
              <a:spcBef>
                <a:spcPct val="50000"/>
              </a:spcBef>
            </a:pPr>
            <a:r>
              <a:rPr lang="en-US" altLang="ja-JP" sz="2000" dirty="0">
                <a:latin typeface="+mn-lt"/>
              </a:rPr>
              <a:t>Select “Select All”</a:t>
            </a:r>
          </a:p>
          <a:p>
            <a:pPr marL="0" indent="0">
              <a:spcBef>
                <a:spcPct val="50000"/>
              </a:spcBef>
            </a:pPr>
            <a:r>
              <a:rPr lang="en-US" altLang="ja-JP" sz="2000" dirty="0">
                <a:latin typeface="+mn-lt"/>
              </a:rPr>
              <a:t>Select “Done”</a:t>
            </a:r>
          </a:p>
          <a:p>
            <a:pPr marL="0" indent="0">
              <a:spcBef>
                <a:spcPct val="50000"/>
              </a:spcBef>
            </a:pPr>
            <a:r>
              <a:rPr lang="en-US" altLang="ja-JP" sz="2000" dirty="0">
                <a:latin typeface="+mn-lt"/>
              </a:rPr>
              <a:t>Select “Analyze”</a:t>
            </a:r>
          </a:p>
        </p:txBody>
      </p:sp>
      <p:sp>
        <p:nvSpPr>
          <p:cNvPr id="25604" name="Text Box 14">
            <a:extLst>
              <a:ext uri="{FF2B5EF4-FFF2-40B4-BE49-F238E27FC236}">
                <a16:creationId xmlns:a16="http://schemas.microsoft.com/office/drawing/2014/main" id="{85026FC1-7684-054E-A8CC-58FC7FA41E48}"/>
              </a:ext>
            </a:extLst>
          </p:cNvPr>
          <p:cNvSpPr txBox="1">
            <a:spLocks noChangeArrowheads="1"/>
          </p:cNvSpPr>
          <p:nvPr/>
        </p:nvSpPr>
        <p:spPr bwMode="auto">
          <a:xfrm>
            <a:off x="5891212" y="5708651"/>
            <a:ext cx="3278013" cy="1006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sz="2000" dirty="0">
                <a:latin typeface="+mn-lt"/>
              </a:rPr>
              <a:t>You should see results  in the power tool that look similar to those shown.</a:t>
            </a:r>
          </a:p>
        </p:txBody>
      </p:sp>
      <p:pic>
        <p:nvPicPr>
          <p:cNvPr id="25605" name="Picture 3">
            <a:extLst>
              <a:ext uri="{FF2B5EF4-FFF2-40B4-BE49-F238E27FC236}">
                <a16:creationId xmlns:a16="http://schemas.microsoft.com/office/drawing/2014/main" id="{F8DC2146-19C8-0048-B0FE-9037A1A1F5A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72001" y="1162050"/>
            <a:ext cx="2619375" cy="433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Picture 5">
            <a:extLst>
              <a:ext uri="{FF2B5EF4-FFF2-40B4-BE49-F238E27FC236}">
                <a16:creationId xmlns:a16="http://schemas.microsoft.com/office/drawing/2014/main" id="{6AD339DB-A344-C44C-94B0-F084B903BD87}"/>
              </a:ext>
            </a:extLst>
          </p:cNvPr>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831975" y="5400676"/>
            <a:ext cx="23241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7">
            <a:extLst>
              <a:ext uri="{FF2B5EF4-FFF2-40B4-BE49-F238E27FC236}">
                <a16:creationId xmlns:a16="http://schemas.microsoft.com/office/drawing/2014/main" id="{2C1D5184-6749-9A40-A844-08D0BD994FDC}"/>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749426" y="1160464"/>
            <a:ext cx="2614613" cy="434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4" name="Line 15">
            <a:extLst>
              <a:ext uri="{FF2B5EF4-FFF2-40B4-BE49-F238E27FC236}">
                <a16:creationId xmlns:a16="http://schemas.microsoft.com/office/drawing/2014/main" id="{0EAFF2A4-651D-1F4B-B1CC-0B1B4522FD0A}"/>
              </a:ext>
            </a:extLst>
          </p:cNvPr>
          <p:cNvSpPr>
            <a:spLocks noChangeShapeType="1"/>
          </p:cNvSpPr>
          <p:nvPr/>
        </p:nvSpPr>
        <p:spPr bwMode="auto">
          <a:xfrm flipH="1" flipV="1">
            <a:off x="6477001" y="3810001"/>
            <a:ext cx="1082675" cy="1878013"/>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 name="Rectangle 11">
            <a:extLst>
              <a:ext uri="{FF2B5EF4-FFF2-40B4-BE49-F238E27FC236}">
                <a16:creationId xmlns:a16="http://schemas.microsoft.com/office/drawing/2014/main" id="{6828124C-04EA-FE94-C7DF-55628AF84FF4}"/>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Geometry Power Tool Example</a:t>
            </a:r>
          </a:p>
        </p:txBody>
      </p:sp>
      <p:sp>
        <p:nvSpPr>
          <p:cNvPr id="6" name="Oval 23">
            <a:extLst>
              <a:ext uri="{FF2B5EF4-FFF2-40B4-BE49-F238E27FC236}">
                <a16:creationId xmlns:a16="http://schemas.microsoft.com/office/drawing/2014/main" id="{5586FA70-8449-F50F-21EB-0F5423DD0FC4}"/>
              </a:ext>
            </a:extLst>
          </p:cNvPr>
          <p:cNvSpPr>
            <a:spLocks noChangeArrowheads="1"/>
          </p:cNvSpPr>
          <p:nvPr/>
        </p:nvSpPr>
        <p:spPr bwMode="auto">
          <a:xfrm>
            <a:off x="7811860" y="1585913"/>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1</a:t>
            </a:r>
          </a:p>
        </p:txBody>
      </p:sp>
      <p:sp>
        <p:nvSpPr>
          <p:cNvPr id="7" name="Oval 24">
            <a:extLst>
              <a:ext uri="{FF2B5EF4-FFF2-40B4-BE49-F238E27FC236}">
                <a16:creationId xmlns:a16="http://schemas.microsoft.com/office/drawing/2014/main" id="{17B727B3-F5AF-DCA2-F67F-93E9AD6E8A6B}"/>
              </a:ext>
            </a:extLst>
          </p:cNvPr>
          <p:cNvSpPr>
            <a:spLocks noChangeArrowheads="1"/>
          </p:cNvSpPr>
          <p:nvPr/>
        </p:nvSpPr>
        <p:spPr bwMode="auto">
          <a:xfrm>
            <a:off x="7799160" y="2038352"/>
            <a:ext cx="381000" cy="304800"/>
          </a:xfrm>
          <a:prstGeom prst="ellipse">
            <a:avLst/>
          </a:prstGeom>
          <a:solidFill>
            <a:schemeClr val="bg1"/>
          </a:solidFill>
          <a:ln w="28575">
            <a:solidFill>
              <a:schemeClr val="accent2"/>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2</a:t>
            </a:r>
          </a:p>
        </p:txBody>
      </p:sp>
      <p:sp>
        <p:nvSpPr>
          <p:cNvPr id="8" name="Oval 11">
            <a:extLst>
              <a:ext uri="{FF2B5EF4-FFF2-40B4-BE49-F238E27FC236}">
                <a16:creationId xmlns:a16="http://schemas.microsoft.com/office/drawing/2014/main" id="{8CC3B95B-0831-8D1A-D159-AD710B8073B8}"/>
              </a:ext>
            </a:extLst>
          </p:cNvPr>
          <p:cNvSpPr>
            <a:spLocks noChangeArrowheads="1"/>
          </p:cNvSpPr>
          <p:nvPr/>
        </p:nvSpPr>
        <p:spPr bwMode="auto">
          <a:xfrm>
            <a:off x="7811860" y="2814443"/>
            <a:ext cx="381000" cy="304800"/>
          </a:xfrm>
          <a:prstGeom prst="ellipse">
            <a:avLst/>
          </a:prstGeom>
          <a:solidFill>
            <a:schemeClr val="bg1"/>
          </a:solidFill>
          <a:ln w="28575">
            <a:solidFill>
              <a:srgbClr val="339933"/>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3</a:t>
            </a:r>
          </a:p>
        </p:txBody>
      </p:sp>
      <p:sp>
        <p:nvSpPr>
          <p:cNvPr id="9" name="Oval 62">
            <a:extLst>
              <a:ext uri="{FF2B5EF4-FFF2-40B4-BE49-F238E27FC236}">
                <a16:creationId xmlns:a16="http://schemas.microsoft.com/office/drawing/2014/main" id="{8D61286B-2322-D00E-7A8C-B07C3DF4BB22}"/>
              </a:ext>
            </a:extLst>
          </p:cNvPr>
          <p:cNvSpPr>
            <a:spLocks noChangeArrowheads="1"/>
          </p:cNvSpPr>
          <p:nvPr/>
        </p:nvSpPr>
        <p:spPr bwMode="auto">
          <a:xfrm>
            <a:off x="7811860" y="3249612"/>
            <a:ext cx="381000" cy="304800"/>
          </a:xfrm>
          <a:prstGeom prst="ellipse">
            <a:avLst/>
          </a:prstGeom>
          <a:solidFill>
            <a:schemeClr val="bg1"/>
          </a:solidFill>
          <a:ln w="28575">
            <a:solidFill>
              <a:srgbClr val="FF99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solidFill>
                  <a:srgbClr val="000000"/>
                </a:solidFill>
              </a:rPr>
              <a:t>4</a:t>
            </a:r>
          </a:p>
        </p:txBody>
      </p:sp>
      <p:sp>
        <p:nvSpPr>
          <p:cNvPr id="10" name="Oval 56">
            <a:extLst>
              <a:ext uri="{FF2B5EF4-FFF2-40B4-BE49-F238E27FC236}">
                <a16:creationId xmlns:a16="http://schemas.microsoft.com/office/drawing/2014/main" id="{99E52982-A81B-0ADB-8229-944D4FE508DE}"/>
              </a:ext>
            </a:extLst>
          </p:cNvPr>
          <p:cNvSpPr>
            <a:spLocks noChangeArrowheads="1"/>
          </p:cNvSpPr>
          <p:nvPr/>
        </p:nvSpPr>
        <p:spPr bwMode="auto">
          <a:xfrm>
            <a:off x="7811860" y="3720907"/>
            <a:ext cx="381000" cy="304800"/>
          </a:xfrm>
          <a:prstGeom prst="ellipse">
            <a:avLst/>
          </a:prstGeom>
          <a:noFill/>
          <a:ln w="28575">
            <a:solidFill>
              <a:srgbClr val="FF33C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5</a:t>
            </a:r>
          </a:p>
        </p:txBody>
      </p:sp>
      <p:sp>
        <p:nvSpPr>
          <p:cNvPr id="11" name="Oval 57">
            <a:extLst>
              <a:ext uri="{FF2B5EF4-FFF2-40B4-BE49-F238E27FC236}">
                <a16:creationId xmlns:a16="http://schemas.microsoft.com/office/drawing/2014/main" id="{1FFEEA3D-BE3D-CBCA-651D-2525CB309E7A}"/>
              </a:ext>
            </a:extLst>
          </p:cNvPr>
          <p:cNvSpPr>
            <a:spLocks noChangeArrowheads="1"/>
          </p:cNvSpPr>
          <p:nvPr/>
        </p:nvSpPr>
        <p:spPr bwMode="auto">
          <a:xfrm>
            <a:off x="7811860" y="4156076"/>
            <a:ext cx="381000" cy="304800"/>
          </a:xfrm>
          <a:prstGeom prst="ellipse">
            <a:avLst/>
          </a:prstGeom>
          <a:solidFill>
            <a:schemeClr val="bg1"/>
          </a:solidFill>
          <a:ln w="28575">
            <a:solidFill>
              <a:srgbClr val="9966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6</a:t>
            </a:r>
          </a:p>
        </p:txBody>
      </p:sp>
      <p:sp>
        <p:nvSpPr>
          <p:cNvPr id="12" name="Oval 57">
            <a:extLst>
              <a:ext uri="{FF2B5EF4-FFF2-40B4-BE49-F238E27FC236}">
                <a16:creationId xmlns:a16="http://schemas.microsoft.com/office/drawing/2014/main" id="{1E7DF95E-0F8B-255F-3AC0-B63E56947A6D}"/>
              </a:ext>
            </a:extLst>
          </p:cNvPr>
          <p:cNvSpPr>
            <a:spLocks noChangeArrowheads="1"/>
          </p:cNvSpPr>
          <p:nvPr/>
        </p:nvSpPr>
        <p:spPr bwMode="auto">
          <a:xfrm>
            <a:off x="7799160" y="4643116"/>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7</a:t>
            </a:r>
          </a:p>
        </p:txBody>
      </p:sp>
      <p:sp>
        <p:nvSpPr>
          <p:cNvPr id="13" name="Oval 24">
            <a:extLst>
              <a:ext uri="{FF2B5EF4-FFF2-40B4-BE49-F238E27FC236}">
                <a16:creationId xmlns:a16="http://schemas.microsoft.com/office/drawing/2014/main" id="{95102AF0-423C-E452-FC80-94F207D3963A}"/>
              </a:ext>
            </a:extLst>
          </p:cNvPr>
          <p:cNvSpPr>
            <a:spLocks noChangeArrowheads="1"/>
          </p:cNvSpPr>
          <p:nvPr/>
        </p:nvSpPr>
        <p:spPr bwMode="auto">
          <a:xfrm>
            <a:off x="5164138" y="1021556"/>
            <a:ext cx="381000" cy="304800"/>
          </a:xfrm>
          <a:prstGeom prst="ellipse">
            <a:avLst/>
          </a:prstGeom>
          <a:solidFill>
            <a:schemeClr val="bg1"/>
          </a:solidFill>
          <a:ln w="28575">
            <a:solidFill>
              <a:schemeClr val="accent2"/>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2</a:t>
            </a:r>
          </a:p>
        </p:txBody>
      </p:sp>
      <p:sp>
        <p:nvSpPr>
          <p:cNvPr id="14" name="Oval 11">
            <a:extLst>
              <a:ext uri="{FF2B5EF4-FFF2-40B4-BE49-F238E27FC236}">
                <a16:creationId xmlns:a16="http://schemas.microsoft.com/office/drawing/2014/main" id="{8253BBBE-3AF2-ED41-4829-30A39860323E}"/>
              </a:ext>
            </a:extLst>
          </p:cNvPr>
          <p:cNvSpPr>
            <a:spLocks noChangeArrowheads="1"/>
          </p:cNvSpPr>
          <p:nvPr/>
        </p:nvSpPr>
        <p:spPr bwMode="auto">
          <a:xfrm>
            <a:off x="4865009" y="1752601"/>
            <a:ext cx="381000" cy="304800"/>
          </a:xfrm>
          <a:prstGeom prst="ellipse">
            <a:avLst/>
          </a:prstGeom>
          <a:solidFill>
            <a:schemeClr val="bg1"/>
          </a:solidFill>
          <a:ln w="28575">
            <a:solidFill>
              <a:srgbClr val="339933"/>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3</a:t>
            </a:r>
          </a:p>
        </p:txBody>
      </p:sp>
      <p:sp>
        <p:nvSpPr>
          <p:cNvPr id="15" name="Oval 57">
            <a:extLst>
              <a:ext uri="{FF2B5EF4-FFF2-40B4-BE49-F238E27FC236}">
                <a16:creationId xmlns:a16="http://schemas.microsoft.com/office/drawing/2014/main" id="{849575B5-5DAD-E0A9-1E40-9B94B7A9FC16}"/>
              </a:ext>
            </a:extLst>
          </p:cNvPr>
          <p:cNvSpPr>
            <a:spLocks noChangeArrowheads="1"/>
          </p:cNvSpPr>
          <p:nvPr/>
        </p:nvSpPr>
        <p:spPr bwMode="auto">
          <a:xfrm>
            <a:off x="6155417" y="1876426"/>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7</a:t>
            </a:r>
          </a:p>
        </p:txBody>
      </p:sp>
      <p:sp>
        <p:nvSpPr>
          <p:cNvPr id="16" name="Oval 62">
            <a:extLst>
              <a:ext uri="{FF2B5EF4-FFF2-40B4-BE49-F238E27FC236}">
                <a16:creationId xmlns:a16="http://schemas.microsoft.com/office/drawing/2014/main" id="{E3C6CE8C-31A8-49EF-10EC-750FDA8C70CD}"/>
              </a:ext>
            </a:extLst>
          </p:cNvPr>
          <p:cNvSpPr>
            <a:spLocks noChangeArrowheads="1"/>
          </p:cNvSpPr>
          <p:nvPr/>
        </p:nvSpPr>
        <p:spPr bwMode="auto">
          <a:xfrm>
            <a:off x="3121672" y="1890713"/>
            <a:ext cx="381000" cy="304800"/>
          </a:xfrm>
          <a:prstGeom prst="ellipse">
            <a:avLst/>
          </a:prstGeom>
          <a:solidFill>
            <a:schemeClr val="bg1"/>
          </a:solidFill>
          <a:ln w="28575">
            <a:solidFill>
              <a:srgbClr val="FF99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solidFill>
                  <a:srgbClr val="000000"/>
                </a:solidFill>
              </a:rPr>
              <a:t>4</a:t>
            </a:r>
          </a:p>
        </p:txBody>
      </p:sp>
      <p:sp>
        <p:nvSpPr>
          <p:cNvPr id="17" name="Oval 56">
            <a:extLst>
              <a:ext uri="{FF2B5EF4-FFF2-40B4-BE49-F238E27FC236}">
                <a16:creationId xmlns:a16="http://schemas.microsoft.com/office/drawing/2014/main" id="{F30EA8F7-6177-FE04-D88C-20E98FEB0DEF}"/>
              </a:ext>
            </a:extLst>
          </p:cNvPr>
          <p:cNvSpPr>
            <a:spLocks noChangeArrowheads="1"/>
          </p:cNvSpPr>
          <p:nvPr/>
        </p:nvSpPr>
        <p:spPr bwMode="auto">
          <a:xfrm>
            <a:off x="1530246" y="5076796"/>
            <a:ext cx="381000" cy="304800"/>
          </a:xfrm>
          <a:prstGeom prst="ellipse">
            <a:avLst/>
          </a:prstGeom>
          <a:noFill/>
          <a:ln w="28575">
            <a:solidFill>
              <a:srgbClr val="FF33C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buClr>
                <a:srgbClr val="000000"/>
              </a:buClr>
              <a:buSzPct val="100000"/>
              <a:buFont typeface="Times New Roman" panose="02020603050405020304" pitchFamily="18" charset="0"/>
              <a:buNone/>
            </a:pPr>
            <a:r>
              <a:rPr lang="en-US" altLang="en-US" sz="2400" dirty="0">
                <a:solidFill>
                  <a:srgbClr val="000000"/>
                </a:solidFill>
              </a:rPr>
              <a:t>5</a:t>
            </a:r>
          </a:p>
        </p:txBody>
      </p:sp>
      <p:sp>
        <p:nvSpPr>
          <p:cNvPr id="18" name="Oval 57">
            <a:extLst>
              <a:ext uri="{FF2B5EF4-FFF2-40B4-BE49-F238E27FC236}">
                <a16:creationId xmlns:a16="http://schemas.microsoft.com/office/drawing/2014/main" id="{F271E857-86EE-9B62-27C5-53D62C2E4EF1}"/>
              </a:ext>
            </a:extLst>
          </p:cNvPr>
          <p:cNvSpPr>
            <a:spLocks noChangeArrowheads="1"/>
          </p:cNvSpPr>
          <p:nvPr/>
        </p:nvSpPr>
        <p:spPr bwMode="auto">
          <a:xfrm>
            <a:off x="3918631" y="5200279"/>
            <a:ext cx="381000" cy="304800"/>
          </a:xfrm>
          <a:prstGeom prst="ellipse">
            <a:avLst/>
          </a:prstGeom>
          <a:solidFill>
            <a:schemeClr val="bg1"/>
          </a:solidFill>
          <a:ln w="28575">
            <a:solidFill>
              <a:srgbClr val="9966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6</a:t>
            </a:r>
          </a:p>
        </p:txBody>
      </p:sp>
    </p:spTree>
    <p:extLst>
      <p:ext uri="{BB962C8B-B14F-4D97-AF65-F5344CB8AC3E}">
        <p14:creationId xmlns:p14="http://schemas.microsoft.com/office/powerpoint/2010/main" val="216316460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7">
            <a:extLst>
              <a:ext uri="{FF2B5EF4-FFF2-40B4-BE49-F238E27FC236}">
                <a16:creationId xmlns:a16="http://schemas.microsoft.com/office/drawing/2014/main" id="{B963F5E1-D761-9A43-B333-552A9530C4AF}"/>
              </a:ext>
            </a:extLst>
          </p:cNvPr>
          <p:cNvSpPr txBox="1">
            <a:spLocks noChangeArrowheads="1"/>
          </p:cNvSpPr>
          <p:nvPr/>
        </p:nvSpPr>
        <p:spPr bwMode="auto">
          <a:xfrm>
            <a:off x="1622426" y="1731963"/>
            <a:ext cx="1585913" cy="1077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dirty="0">
                <a:latin typeface="+mn-lt"/>
              </a:rPr>
              <a:t>Click triangle to expand “Small Surfaces” Diagnostic</a:t>
            </a:r>
          </a:p>
        </p:txBody>
      </p:sp>
      <p:pic>
        <p:nvPicPr>
          <p:cNvPr id="27651" name="Picture 2">
            <a:extLst>
              <a:ext uri="{FF2B5EF4-FFF2-40B4-BE49-F238E27FC236}">
                <a16:creationId xmlns:a16="http://schemas.microsoft.com/office/drawing/2014/main" id="{02B88910-DFF5-2141-887C-C81984A8F6B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65526" y="1470025"/>
            <a:ext cx="2151063" cy="368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Picture 4">
            <a:extLst>
              <a:ext uri="{FF2B5EF4-FFF2-40B4-BE49-F238E27FC236}">
                <a16:creationId xmlns:a16="http://schemas.microsoft.com/office/drawing/2014/main" id="{DDE743FC-69D5-0947-8BDE-F5B84EEECC5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959475" y="1474788"/>
            <a:ext cx="2128838" cy="367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Freeform 9">
            <a:extLst>
              <a:ext uri="{FF2B5EF4-FFF2-40B4-BE49-F238E27FC236}">
                <a16:creationId xmlns:a16="http://schemas.microsoft.com/office/drawing/2014/main" id="{A69AEC1D-BB45-D44D-B847-76A189FC45D7}"/>
              </a:ext>
            </a:extLst>
          </p:cNvPr>
          <p:cNvSpPr>
            <a:spLocks/>
          </p:cNvSpPr>
          <p:nvPr/>
        </p:nvSpPr>
        <p:spPr bwMode="auto">
          <a:xfrm flipH="1" flipV="1">
            <a:off x="3176589" y="2401888"/>
            <a:ext cx="523875" cy="546100"/>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7654" name="Text Box 7">
            <a:extLst>
              <a:ext uri="{FF2B5EF4-FFF2-40B4-BE49-F238E27FC236}">
                <a16:creationId xmlns:a16="http://schemas.microsoft.com/office/drawing/2014/main" id="{594BF169-047F-A142-BB4F-C5960791F010}"/>
              </a:ext>
            </a:extLst>
          </p:cNvPr>
          <p:cNvSpPr txBox="1">
            <a:spLocks noChangeArrowheads="1"/>
          </p:cNvSpPr>
          <p:nvPr/>
        </p:nvSpPr>
        <p:spPr bwMode="auto">
          <a:xfrm>
            <a:off x="1855788" y="3155950"/>
            <a:ext cx="1320800" cy="585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Select Surface 94</a:t>
            </a:r>
          </a:p>
        </p:txBody>
      </p:sp>
      <p:sp>
        <p:nvSpPr>
          <p:cNvPr id="27655" name="Freeform 9">
            <a:extLst>
              <a:ext uri="{FF2B5EF4-FFF2-40B4-BE49-F238E27FC236}">
                <a16:creationId xmlns:a16="http://schemas.microsoft.com/office/drawing/2014/main" id="{E02557E8-7813-C340-8A08-4E324B857AED}"/>
              </a:ext>
            </a:extLst>
          </p:cNvPr>
          <p:cNvSpPr>
            <a:spLocks/>
          </p:cNvSpPr>
          <p:nvPr/>
        </p:nvSpPr>
        <p:spPr bwMode="auto">
          <a:xfrm flipH="1">
            <a:off x="3176588" y="3079750"/>
            <a:ext cx="785812" cy="388938"/>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7656" name="Text Box 7">
            <a:extLst>
              <a:ext uri="{FF2B5EF4-FFF2-40B4-BE49-F238E27FC236}">
                <a16:creationId xmlns:a16="http://schemas.microsoft.com/office/drawing/2014/main" id="{CC773213-DC2B-AA46-AC5D-12EBBEFF03D6}"/>
              </a:ext>
            </a:extLst>
          </p:cNvPr>
          <p:cNvSpPr txBox="1">
            <a:spLocks noChangeArrowheads="1"/>
          </p:cNvSpPr>
          <p:nvPr/>
        </p:nvSpPr>
        <p:spPr bwMode="auto">
          <a:xfrm>
            <a:off x="8606766" y="1554163"/>
            <a:ext cx="1812925" cy="830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dirty="0">
                <a:latin typeface="+mn-lt"/>
              </a:rPr>
              <a:t>Right Click to display context menu</a:t>
            </a:r>
          </a:p>
        </p:txBody>
      </p:sp>
      <p:sp>
        <p:nvSpPr>
          <p:cNvPr id="27657" name="Freeform 9">
            <a:extLst>
              <a:ext uri="{FF2B5EF4-FFF2-40B4-BE49-F238E27FC236}">
                <a16:creationId xmlns:a16="http://schemas.microsoft.com/office/drawing/2014/main" id="{7292A471-0D3C-B34D-BA82-92B52DA7254A}"/>
              </a:ext>
            </a:extLst>
          </p:cNvPr>
          <p:cNvSpPr>
            <a:spLocks/>
          </p:cNvSpPr>
          <p:nvPr/>
        </p:nvSpPr>
        <p:spPr bwMode="auto">
          <a:xfrm flipV="1">
            <a:off x="7315201" y="2003426"/>
            <a:ext cx="955675" cy="1008063"/>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6" name="Right Arrow 5">
            <a:extLst>
              <a:ext uri="{FF2B5EF4-FFF2-40B4-BE49-F238E27FC236}">
                <a16:creationId xmlns:a16="http://schemas.microsoft.com/office/drawing/2014/main" id="{CEFC2681-BD42-0343-8F91-BD39CE01076E}"/>
              </a:ext>
            </a:extLst>
          </p:cNvPr>
          <p:cNvSpPr/>
          <p:nvPr/>
        </p:nvSpPr>
        <p:spPr bwMode="auto">
          <a:xfrm rot="14308494">
            <a:off x="6945313" y="3140075"/>
            <a:ext cx="228600" cy="152400"/>
          </a:xfrm>
          <a:prstGeom prst="rightArrow">
            <a:avLst>
              <a:gd name="adj1" fmla="val 50000"/>
              <a:gd name="adj2" fmla="val 82529"/>
            </a:avLst>
          </a:prstGeom>
          <a:solidFill>
            <a:schemeClr val="accent3"/>
          </a:solidFill>
          <a:ln w="9525" cap="flat" cmpd="sng" algn="ctr">
            <a:solidFill>
              <a:schemeClr val="tx1"/>
            </a:solidFill>
            <a:prstDash val="solid"/>
            <a:round/>
            <a:headEnd type="none" w="med" len="med"/>
            <a:tailEnd type="none" w="med" len="med"/>
          </a:ln>
          <a:effectLst/>
        </p:spPr>
        <p:txBody>
          <a:bodyPr/>
          <a:lstStyle/>
          <a:p>
            <a:pPr>
              <a:defRPr/>
            </a:pPr>
            <a:endParaRPr lang="en-US" sz="2400">
              <a:solidFill>
                <a:srgbClr val="000000"/>
              </a:solidFill>
              <a:latin typeface="Arial" charset="0"/>
              <a:ea typeface="ＭＳ Ｐゴシック" charset="0"/>
              <a:cs typeface="ＭＳ Ｐゴシック" charset="0"/>
            </a:endParaRPr>
          </a:p>
        </p:txBody>
      </p:sp>
      <p:sp>
        <p:nvSpPr>
          <p:cNvPr id="27659" name="Text Box 7">
            <a:extLst>
              <a:ext uri="{FF2B5EF4-FFF2-40B4-BE49-F238E27FC236}">
                <a16:creationId xmlns:a16="http://schemas.microsoft.com/office/drawing/2014/main" id="{6B6BE9B6-6FC5-DA44-ADDD-D4A0BDAF6C9A}"/>
              </a:ext>
            </a:extLst>
          </p:cNvPr>
          <p:cNvSpPr txBox="1">
            <a:spLocks noChangeArrowheads="1"/>
          </p:cNvSpPr>
          <p:nvPr/>
        </p:nvSpPr>
        <p:spPr bwMode="auto">
          <a:xfrm>
            <a:off x="8628991" y="2474914"/>
            <a:ext cx="2149475" cy="585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Select “Fly In” to zoom into surface 94</a:t>
            </a:r>
          </a:p>
        </p:txBody>
      </p:sp>
      <p:sp>
        <p:nvSpPr>
          <p:cNvPr id="27660" name="Freeform 9">
            <a:extLst>
              <a:ext uri="{FF2B5EF4-FFF2-40B4-BE49-F238E27FC236}">
                <a16:creationId xmlns:a16="http://schemas.microsoft.com/office/drawing/2014/main" id="{5930DED1-4DA7-FB4C-AA86-014EA9770F9B}"/>
              </a:ext>
            </a:extLst>
          </p:cNvPr>
          <p:cNvSpPr>
            <a:spLocks/>
          </p:cNvSpPr>
          <p:nvPr/>
        </p:nvSpPr>
        <p:spPr bwMode="auto">
          <a:xfrm flipV="1">
            <a:off x="7224713" y="2720975"/>
            <a:ext cx="955675" cy="434976"/>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pic>
        <p:nvPicPr>
          <p:cNvPr id="8" name="Picture 7">
            <a:extLst>
              <a:ext uri="{FF2B5EF4-FFF2-40B4-BE49-F238E27FC236}">
                <a16:creationId xmlns:a16="http://schemas.microsoft.com/office/drawing/2014/main" id="{B6EF0984-2127-0749-9E88-D96D66E37612}"/>
              </a:ext>
            </a:extLst>
          </p:cNvPr>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959476" y="5092700"/>
            <a:ext cx="2295525" cy="1689100"/>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AFD61E62-6B8B-6A4D-A31C-E35735E8957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10001" y="5238751"/>
            <a:ext cx="1566863" cy="1541463"/>
          </a:xfrm>
          <a:prstGeom prst="rect">
            <a:avLst/>
          </a:prstGeom>
          <a:ln>
            <a:noFill/>
          </a:ln>
          <a:effectLst>
            <a:outerShdw blurRad="292100" dist="139700" dir="2700000" algn="tl" rotWithShape="0">
              <a:srgbClr val="333333">
                <a:alpha val="65000"/>
              </a:srgbClr>
            </a:outerShdw>
          </a:effectLst>
        </p:spPr>
      </p:pic>
      <p:sp>
        <p:nvSpPr>
          <p:cNvPr id="27663" name="Rectangle 14">
            <a:extLst>
              <a:ext uri="{FF2B5EF4-FFF2-40B4-BE49-F238E27FC236}">
                <a16:creationId xmlns:a16="http://schemas.microsoft.com/office/drawing/2014/main" id="{F65498F9-E25D-654F-B37C-722DA3BFB858}"/>
              </a:ext>
            </a:extLst>
          </p:cNvPr>
          <p:cNvSpPr>
            <a:spLocks noChangeArrowheads="1"/>
          </p:cNvSpPr>
          <p:nvPr/>
        </p:nvSpPr>
        <p:spPr bwMode="auto">
          <a:xfrm>
            <a:off x="6808789" y="6288089"/>
            <a:ext cx="96837" cy="98425"/>
          </a:xfrm>
          <a:prstGeom prst="rect">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sz="2400">
              <a:solidFill>
                <a:srgbClr val="000000"/>
              </a:solidFill>
            </a:endParaRPr>
          </a:p>
        </p:txBody>
      </p:sp>
      <p:sp>
        <p:nvSpPr>
          <p:cNvPr id="27664" name="Freeform 9">
            <a:extLst>
              <a:ext uri="{FF2B5EF4-FFF2-40B4-BE49-F238E27FC236}">
                <a16:creationId xmlns:a16="http://schemas.microsoft.com/office/drawing/2014/main" id="{1F619E22-D20C-E34D-86B2-BA1173CC7DB9}"/>
              </a:ext>
            </a:extLst>
          </p:cNvPr>
          <p:cNvSpPr>
            <a:spLocks/>
          </p:cNvSpPr>
          <p:nvPr/>
        </p:nvSpPr>
        <p:spPr bwMode="auto">
          <a:xfrm>
            <a:off x="5376864" y="5983289"/>
            <a:ext cx="1430337" cy="358775"/>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7665" name="Text Box 7">
            <a:extLst>
              <a:ext uri="{FF2B5EF4-FFF2-40B4-BE49-F238E27FC236}">
                <a16:creationId xmlns:a16="http://schemas.microsoft.com/office/drawing/2014/main" id="{1C89446A-FFCF-044D-990D-026557402E31}"/>
              </a:ext>
            </a:extLst>
          </p:cNvPr>
          <p:cNvSpPr txBox="1">
            <a:spLocks noChangeArrowheads="1"/>
          </p:cNvSpPr>
          <p:nvPr/>
        </p:nvSpPr>
        <p:spPr bwMode="auto">
          <a:xfrm>
            <a:off x="3657600" y="5449889"/>
            <a:ext cx="1320800" cy="338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solidFill>
                  <a:schemeClr val="bg1"/>
                </a:solidFill>
              </a:rPr>
              <a:t>Surface 94</a:t>
            </a:r>
          </a:p>
        </p:txBody>
      </p:sp>
      <p:sp>
        <p:nvSpPr>
          <p:cNvPr id="27666" name="Freeform 9">
            <a:extLst>
              <a:ext uri="{FF2B5EF4-FFF2-40B4-BE49-F238E27FC236}">
                <a16:creationId xmlns:a16="http://schemas.microsoft.com/office/drawing/2014/main" id="{18CD37D0-9C12-4B48-844B-CD070443139B}"/>
              </a:ext>
            </a:extLst>
          </p:cNvPr>
          <p:cNvSpPr>
            <a:spLocks/>
          </p:cNvSpPr>
          <p:nvPr/>
        </p:nvSpPr>
        <p:spPr bwMode="auto">
          <a:xfrm flipH="1" flipV="1">
            <a:off x="4414838" y="5748338"/>
            <a:ext cx="80962" cy="234950"/>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7667" name="AutoShape 12">
            <a:extLst>
              <a:ext uri="{FF2B5EF4-FFF2-40B4-BE49-F238E27FC236}">
                <a16:creationId xmlns:a16="http://schemas.microsoft.com/office/drawing/2014/main" id="{5A9CBFF7-9A2B-5746-809C-A5715F38D5DD}"/>
              </a:ext>
            </a:extLst>
          </p:cNvPr>
          <p:cNvSpPr>
            <a:spLocks/>
          </p:cNvSpPr>
          <p:nvPr/>
        </p:nvSpPr>
        <p:spPr bwMode="auto">
          <a:xfrm>
            <a:off x="8051800" y="3011489"/>
            <a:ext cx="190500" cy="1203325"/>
          </a:xfrm>
          <a:prstGeom prst="rightBrace">
            <a:avLst>
              <a:gd name="adj1" fmla="val 69483"/>
              <a:gd name="adj2" fmla="val 50000"/>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a:p>
        </p:txBody>
      </p:sp>
      <p:sp>
        <p:nvSpPr>
          <p:cNvPr id="27668" name="AutoShape 12">
            <a:extLst>
              <a:ext uri="{FF2B5EF4-FFF2-40B4-BE49-F238E27FC236}">
                <a16:creationId xmlns:a16="http://schemas.microsoft.com/office/drawing/2014/main" id="{BAABA3A8-2869-5544-89C6-A41471BAB96C}"/>
              </a:ext>
            </a:extLst>
          </p:cNvPr>
          <p:cNvSpPr>
            <a:spLocks/>
          </p:cNvSpPr>
          <p:nvPr/>
        </p:nvSpPr>
        <p:spPr bwMode="auto">
          <a:xfrm>
            <a:off x="8050213" y="4271964"/>
            <a:ext cx="190500" cy="820737"/>
          </a:xfrm>
          <a:prstGeom prst="rightBrace">
            <a:avLst>
              <a:gd name="adj1" fmla="val 69651"/>
              <a:gd name="adj2" fmla="val 50000"/>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a:p>
        </p:txBody>
      </p:sp>
      <p:sp>
        <p:nvSpPr>
          <p:cNvPr id="27669" name="Text Box 7">
            <a:extLst>
              <a:ext uri="{FF2B5EF4-FFF2-40B4-BE49-F238E27FC236}">
                <a16:creationId xmlns:a16="http://schemas.microsoft.com/office/drawing/2014/main" id="{C832D496-0AED-D947-B892-0FD9E0745873}"/>
              </a:ext>
            </a:extLst>
          </p:cNvPr>
          <p:cNvSpPr txBox="1">
            <a:spLocks noChangeArrowheads="1"/>
          </p:cNvSpPr>
          <p:nvPr/>
        </p:nvSpPr>
        <p:spPr bwMode="auto">
          <a:xfrm>
            <a:off x="8270875" y="3427413"/>
            <a:ext cx="2147888" cy="58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Visualize/Selection Options</a:t>
            </a:r>
          </a:p>
        </p:txBody>
      </p:sp>
      <p:sp>
        <p:nvSpPr>
          <p:cNvPr id="27670" name="Text Box 7">
            <a:extLst>
              <a:ext uri="{FF2B5EF4-FFF2-40B4-BE49-F238E27FC236}">
                <a16:creationId xmlns:a16="http://schemas.microsoft.com/office/drawing/2014/main" id="{7BA2EA25-7D34-824B-9EDE-FC1F55FBCF65}"/>
              </a:ext>
            </a:extLst>
          </p:cNvPr>
          <p:cNvSpPr txBox="1">
            <a:spLocks noChangeArrowheads="1"/>
          </p:cNvSpPr>
          <p:nvPr/>
        </p:nvSpPr>
        <p:spPr bwMode="auto">
          <a:xfrm>
            <a:off x="8272464" y="4329113"/>
            <a:ext cx="2149475" cy="831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Relevant Cubit Commands (Jump to Command Panel)</a:t>
            </a:r>
          </a:p>
        </p:txBody>
      </p:sp>
      <p:sp>
        <p:nvSpPr>
          <p:cNvPr id="27675" name="Text Box 4">
            <a:extLst>
              <a:ext uri="{FF2B5EF4-FFF2-40B4-BE49-F238E27FC236}">
                <a16:creationId xmlns:a16="http://schemas.microsoft.com/office/drawing/2014/main" id="{CC295A1A-53B6-CA4E-BDE0-D44DE7F5C67B}"/>
              </a:ext>
            </a:extLst>
          </p:cNvPr>
          <p:cNvSpPr txBox="1">
            <a:spLocks noChangeArrowheads="1"/>
          </p:cNvSpPr>
          <p:nvPr/>
        </p:nvSpPr>
        <p:spPr bwMode="auto">
          <a:xfrm>
            <a:off x="1982788" y="993026"/>
            <a:ext cx="5884862" cy="40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sz="2000" dirty="0"/>
              <a:t>Remove small curves and surfaces</a:t>
            </a:r>
            <a:endParaRPr lang="en-US" altLang="en-US" sz="3200" dirty="0"/>
          </a:p>
        </p:txBody>
      </p:sp>
      <p:sp>
        <p:nvSpPr>
          <p:cNvPr id="4" name="Rectangle 11">
            <a:extLst>
              <a:ext uri="{FF2B5EF4-FFF2-40B4-BE49-F238E27FC236}">
                <a16:creationId xmlns:a16="http://schemas.microsoft.com/office/drawing/2014/main" id="{D07939DE-8E49-098F-7EDA-D631A3E078A8}"/>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Geometry Power Tool Example</a:t>
            </a:r>
          </a:p>
        </p:txBody>
      </p:sp>
      <p:sp>
        <p:nvSpPr>
          <p:cNvPr id="5" name="Oval 23">
            <a:extLst>
              <a:ext uri="{FF2B5EF4-FFF2-40B4-BE49-F238E27FC236}">
                <a16:creationId xmlns:a16="http://schemas.microsoft.com/office/drawing/2014/main" id="{3062C7DE-EAAF-C9C8-61B5-16043CDB463D}"/>
              </a:ext>
            </a:extLst>
          </p:cNvPr>
          <p:cNvSpPr>
            <a:spLocks noChangeArrowheads="1"/>
          </p:cNvSpPr>
          <p:nvPr/>
        </p:nvSpPr>
        <p:spPr bwMode="auto">
          <a:xfrm>
            <a:off x="1265239" y="1731963"/>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1</a:t>
            </a:r>
          </a:p>
        </p:txBody>
      </p:sp>
      <p:sp>
        <p:nvSpPr>
          <p:cNvPr id="7" name="Oval 24">
            <a:extLst>
              <a:ext uri="{FF2B5EF4-FFF2-40B4-BE49-F238E27FC236}">
                <a16:creationId xmlns:a16="http://schemas.microsoft.com/office/drawing/2014/main" id="{F9F476C3-B452-5ADF-17E0-0BB2783E7427}"/>
              </a:ext>
            </a:extLst>
          </p:cNvPr>
          <p:cNvSpPr>
            <a:spLocks noChangeArrowheads="1"/>
          </p:cNvSpPr>
          <p:nvPr/>
        </p:nvSpPr>
        <p:spPr bwMode="auto">
          <a:xfrm>
            <a:off x="1601788" y="3201149"/>
            <a:ext cx="381000" cy="304800"/>
          </a:xfrm>
          <a:prstGeom prst="ellipse">
            <a:avLst/>
          </a:prstGeom>
          <a:solidFill>
            <a:schemeClr val="bg1"/>
          </a:solidFill>
          <a:ln w="28575">
            <a:solidFill>
              <a:schemeClr val="accent2"/>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2</a:t>
            </a:r>
          </a:p>
        </p:txBody>
      </p:sp>
      <p:sp>
        <p:nvSpPr>
          <p:cNvPr id="9" name="Oval 11">
            <a:extLst>
              <a:ext uri="{FF2B5EF4-FFF2-40B4-BE49-F238E27FC236}">
                <a16:creationId xmlns:a16="http://schemas.microsoft.com/office/drawing/2014/main" id="{B0A438CB-7EE4-0F70-9636-67BC2A1A4A86}"/>
              </a:ext>
            </a:extLst>
          </p:cNvPr>
          <p:cNvSpPr>
            <a:spLocks noChangeArrowheads="1"/>
          </p:cNvSpPr>
          <p:nvPr/>
        </p:nvSpPr>
        <p:spPr bwMode="auto">
          <a:xfrm>
            <a:off x="8240713" y="1652820"/>
            <a:ext cx="381000" cy="304800"/>
          </a:xfrm>
          <a:prstGeom prst="ellipse">
            <a:avLst/>
          </a:prstGeom>
          <a:solidFill>
            <a:schemeClr val="bg1"/>
          </a:solidFill>
          <a:ln w="28575">
            <a:solidFill>
              <a:srgbClr val="339933"/>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solidFill>
                  <a:srgbClr val="000000"/>
                </a:solidFill>
              </a:rPr>
              <a:t>3</a:t>
            </a:r>
          </a:p>
        </p:txBody>
      </p:sp>
      <p:sp>
        <p:nvSpPr>
          <p:cNvPr id="11" name="Oval 62">
            <a:extLst>
              <a:ext uri="{FF2B5EF4-FFF2-40B4-BE49-F238E27FC236}">
                <a16:creationId xmlns:a16="http://schemas.microsoft.com/office/drawing/2014/main" id="{FEB49153-B278-ED33-6A5A-887F14C46C85}"/>
              </a:ext>
            </a:extLst>
          </p:cNvPr>
          <p:cNvSpPr>
            <a:spLocks noChangeArrowheads="1"/>
          </p:cNvSpPr>
          <p:nvPr/>
        </p:nvSpPr>
        <p:spPr bwMode="auto">
          <a:xfrm>
            <a:off x="8270875" y="2522538"/>
            <a:ext cx="381000" cy="304800"/>
          </a:xfrm>
          <a:prstGeom prst="ellipse">
            <a:avLst/>
          </a:prstGeom>
          <a:solidFill>
            <a:schemeClr val="bg1"/>
          </a:solidFill>
          <a:ln w="28575">
            <a:solidFill>
              <a:srgbClr val="FF99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solidFill>
                  <a:srgbClr val="000000"/>
                </a:solidFill>
              </a:rPr>
              <a:t>4</a:t>
            </a:r>
          </a:p>
        </p:txBody>
      </p:sp>
    </p:spTree>
    <p:extLst>
      <p:ext uri="{BB962C8B-B14F-4D97-AF65-F5344CB8AC3E}">
        <p14:creationId xmlns:p14="http://schemas.microsoft.com/office/powerpoint/2010/main" val="312482592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691530EC-0FF2-1448-9B52-B4ACF3D398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5613" y="1546226"/>
            <a:ext cx="2362200" cy="4048125"/>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C5AE9823-F979-6E46-8585-160FC777C4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96000" y="1546225"/>
            <a:ext cx="2362200" cy="1708150"/>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FFAE963C-FED7-9D45-AB15-485D00A72DE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75600" y="4797425"/>
            <a:ext cx="1563688" cy="1538288"/>
          </a:xfrm>
          <a:prstGeom prst="rect">
            <a:avLst/>
          </a:prstGeom>
          <a:ln>
            <a:solidFill>
              <a:schemeClr val="tx1"/>
            </a:solidFill>
          </a:ln>
          <a:effectLst>
            <a:outerShdw blurRad="292100" dist="139700" dir="2700000" algn="tl" rotWithShape="0">
              <a:srgbClr val="333333">
                <a:alpha val="65000"/>
              </a:srgbClr>
            </a:outerShdw>
          </a:effectLst>
        </p:spPr>
      </p:pic>
      <p:pic>
        <p:nvPicPr>
          <p:cNvPr id="44" name="Picture 43">
            <a:extLst>
              <a:ext uri="{FF2B5EF4-FFF2-40B4-BE49-F238E27FC236}">
                <a16:creationId xmlns:a16="http://schemas.microsoft.com/office/drawing/2014/main" id="{60C00357-7E04-BB46-95A7-4EC56D1DD15D}"/>
              </a:ext>
            </a:extLst>
          </p:cNvPr>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992814" y="2970214"/>
            <a:ext cx="2295525" cy="1690687"/>
          </a:xfrm>
          <a:prstGeom prst="rect">
            <a:avLst/>
          </a:prstGeom>
          <a:ln>
            <a:noFill/>
          </a:ln>
          <a:effectLst>
            <a:outerShdw blurRad="292100" dist="139700" dir="2700000" algn="tl" rotWithShape="0">
              <a:srgbClr val="333333">
                <a:alpha val="65000"/>
              </a:srgbClr>
            </a:outerShdw>
          </a:effectLst>
        </p:spPr>
      </p:pic>
      <p:pic>
        <p:nvPicPr>
          <p:cNvPr id="45" name="Picture 44">
            <a:extLst>
              <a:ext uri="{FF2B5EF4-FFF2-40B4-BE49-F238E27FC236}">
                <a16:creationId xmlns:a16="http://schemas.microsoft.com/office/drawing/2014/main" id="{46C84A34-6C3B-004D-82DA-FB0992F9935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857876" y="4797426"/>
            <a:ext cx="1566863" cy="1541463"/>
          </a:xfrm>
          <a:prstGeom prst="rect">
            <a:avLst/>
          </a:prstGeom>
          <a:ln>
            <a:solidFill>
              <a:schemeClr val="tx1"/>
            </a:solidFill>
          </a:ln>
          <a:effectLst>
            <a:outerShdw blurRad="292100" dist="139700" dir="2700000" algn="tl" rotWithShape="0">
              <a:srgbClr val="333333">
                <a:alpha val="65000"/>
              </a:srgbClr>
            </a:outerShdw>
          </a:effectLst>
        </p:spPr>
      </p:pic>
      <p:sp>
        <p:nvSpPr>
          <p:cNvPr id="29703" name="Freeform 9">
            <a:extLst>
              <a:ext uri="{FF2B5EF4-FFF2-40B4-BE49-F238E27FC236}">
                <a16:creationId xmlns:a16="http://schemas.microsoft.com/office/drawing/2014/main" id="{8CDE785E-9F3C-2E42-A6FB-3B61E841EE6B}"/>
              </a:ext>
            </a:extLst>
          </p:cNvPr>
          <p:cNvSpPr>
            <a:spLocks/>
          </p:cNvSpPr>
          <p:nvPr/>
        </p:nvSpPr>
        <p:spPr bwMode="auto">
          <a:xfrm flipV="1">
            <a:off x="6629401" y="4273550"/>
            <a:ext cx="250825" cy="539750"/>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9704" name="Text Box 7">
            <a:extLst>
              <a:ext uri="{FF2B5EF4-FFF2-40B4-BE49-F238E27FC236}">
                <a16:creationId xmlns:a16="http://schemas.microsoft.com/office/drawing/2014/main" id="{ADBE6D39-ACD9-554F-991F-C0BDD015E0B2}"/>
              </a:ext>
            </a:extLst>
          </p:cNvPr>
          <p:cNvSpPr txBox="1">
            <a:spLocks noChangeArrowheads="1"/>
          </p:cNvSpPr>
          <p:nvPr/>
        </p:nvSpPr>
        <p:spPr bwMode="auto">
          <a:xfrm>
            <a:off x="5705475" y="5008564"/>
            <a:ext cx="1320800" cy="338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solidFill>
                  <a:schemeClr val="bg1"/>
                </a:solidFill>
              </a:rPr>
              <a:t>Surface 94</a:t>
            </a:r>
          </a:p>
        </p:txBody>
      </p:sp>
      <p:sp>
        <p:nvSpPr>
          <p:cNvPr id="29705" name="Freeform 9">
            <a:extLst>
              <a:ext uri="{FF2B5EF4-FFF2-40B4-BE49-F238E27FC236}">
                <a16:creationId xmlns:a16="http://schemas.microsoft.com/office/drawing/2014/main" id="{51645E75-5236-204E-A53F-3B61CA7B521B}"/>
              </a:ext>
            </a:extLst>
          </p:cNvPr>
          <p:cNvSpPr>
            <a:spLocks/>
          </p:cNvSpPr>
          <p:nvPr/>
        </p:nvSpPr>
        <p:spPr bwMode="auto">
          <a:xfrm flipH="1" flipV="1">
            <a:off x="6464301" y="5307013"/>
            <a:ext cx="79375" cy="234950"/>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9706" name="Rectangle 52">
            <a:extLst>
              <a:ext uri="{FF2B5EF4-FFF2-40B4-BE49-F238E27FC236}">
                <a16:creationId xmlns:a16="http://schemas.microsoft.com/office/drawing/2014/main" id="{452F2EF3-FAC5-0E47-9BAC-38282BF5BE9B}"/>
              </a:ext>
            </a:extLst>
          </p:cNvPr>
          <p:cNvSpPr>
            <a:spLocks noChangeArrowheads="1"/>
          </p:cNvSpPr>
          <p:nvPr/>
        </p:nvSpPr>
        <p:spPr bwMode="auto">
          <a:xfrm>
            <a:off x="6832600" y="4168776"/>
            <a:ext cx="96838" cy="98425"/>
          </a:xfrm>
          <a:prstGeom prst="rect">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sz="2400">
              <a:solidFill>
                <a:srgbClr val="000000"/>
              </a:solidFill>
            </a:endParaRPr>
          </a:p>
        </p:txBody>
      </p:sp>
      <p:sp>
        <p:nvSpPr>
          <p:cNvPr id="29707" name="Right Arrow 17">
            <a:extLst>
              <a:ext uri="{FF2B5EF4-FFF2-40B4-BE49-F238E27FC236}">
                <a16:creationId xmlns:a16="http://schemas.microsoft.com/office/drawing/2014/main" id="{A25FD6F3-CE03-FD42-AF24-96F0993C894F}"/>
              </a:ext>
            </a:extLst>
          </p:cNvPr>
          <p:cNvSpPr>
            <a:spLocks noChangeArrowheads="1"/>
          </p:cNvSpPr>
          <p:nvPr/>
        </p:nvSpPr>
        <p:spPr bwMode="auto">
          <a:xfrm>
            <a:off x="7534275" y="5489575"/>
            <a:ext cx="330200" cy="184150"/>
          </a:xfrm>
          <a:prstGeom prst="rightArrow">
            <a:avLst>
              <a:gd name="adj1" fmla="val 50000"/>
              <a:gd name="adj2" fmla="val 49750"/>
            </a:avLst>
          </a:prstGeom>
          <a:solidFill>
            <a:schemeClr val="accent1"/>
          </a:solidFill>
          <a:ln w="9525" algn="ctr">
            <a:solidFill>
              <a:schemeClr val="tx1"/>
            </a:solidFill>
            <a:round/>
            <a:headEnd/>
            <a:tailEnd/>
          </a:ln>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sz="2400">
              <a:solidFill>
                <a:srgbClr val="000000"/>
              </a:solidFill>
            </a:endParaRPr>
          </a:p>
        </p:txBody>
      </p:sp>
      <p:sp>
        <p:nvSpPr>
          <p:cNvPr id="29708" name="Text Box 7">
            <a:extLst>
              <a:ext uri="{FF2B5EF4-FFF2-40B4-BE49-F238E27FC236}">
                <a16:creationId xmlns:a16="http://schemas.microsoft.com/office/drawing/2014/main" id="{5EE2CBA9-4810-C14F-89C7-C7E713671339}"/>
              </a:ext>
            </a:extLst>
          </p:cNvPr>
          <p:cNvSpPr txBox="1">
            <a:spLocks noChangeArrowheads="1"/>
          </p:cNvSpPr>
          <p:nvPr/>
        </p:nvSpPr>
        <p:spPr bwMode="auto">
          <a:xfrm>
            <a:off x="1433513" y="4381501"/>
            <a:ext cx="1320801" cy="8302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Select Remove Surface</a:t>
            </a:r>
          </a:p>
        </p:txBody>
      </p:sp>
      <p:sp>
        <p:nvSpPr>
          <p:cNvPr id="55" name="Right Arrow 54">
            <a:extLst>
              <a:ext uri="{FF2B5EF4-FFF2-40B4-BE49-F238E27FC236}">
                <a16:creationId xmlns:a16="http://schemas.microsoft.com/office/drawing/2014/main" id="{FDF7D6BC-8BE6-354A-B802-95156D5E92E0}"/>
              </a:ext>
            </a:extLst>
          </p:cNvPr>
          <p:cNvSpPr/>
          <p:nvPr/>
        </p:nvSpPr>
        <p:spPr bwMode="auto">
          <a:xfrm rot="14308494">
            <a:off x="4191000" y="4721225"/>
            <a:ext cx="228600" cy="152400"/>
          </a:xfrm>
          <a:prstGeom prst="rightArrow">
            <a:avLst>
              <a:gd name="adj1" fmla="val 50000"/>
              <a:gd name="adj2" fmla="val 82529"/>
            </a:avLst>
          </a:prstGeom>
          <a:solidFill>
            <a:schemeClr val="accent3"/>
          </a:solidFill>
          <a:ln w="9525" cap="flat" cmpd="sng" algn="ctr">
            <a:solidFill>
              <a:schemeClr val="tx1"/>
            </a:solidFill>
            <a:prstDash val="solid"/>
            <a:round/>
            <a:headEnd type="none" w="med" len="med"/>
            <a:tailEnd type="none" w="med" len="med"/>
          </a:ln>
          <a:effectLst/>
        </p:spPr>
        <p:txBody>
          <a:bodyPr/>
          <a:lstStyle/>
          <a:p>
            <a:pPr>
              <a:defRPr/>
            </a:pPr>
            <a:endParaRPr lang="en-US" sz="2400">
              <a:solidFill>
                <a:srgbClr val="000000"/>
              </a:solidFill>
              <a:latin typeface="Arial" charset="0"/>
              <a:ea typeface="ＭＳ Ｐゴシック" charset="0"/>
              <a:cs typeface="ＭＳ Ｐゴシック" charset="0"/>
            </a:endParaRPr>
          </a:p>
        </p:txBody>
      </p:sp>
      <p:sp>
        <p:nvSpPr>
          <p:cNvPr id="29710" name="Freeform 9">
            <a:extLst>
              <a:ext uri="{FF2B5EF4-FFF2-40B4-BE49-F238E27FC236}">
                <a16:creationId xmlns:a16="http://schemas.microsoft.com/office/drawing/2014/main" id="{0B0F7EB4-A5FD-0948-80DC-6790804B52A7}"/>
              </a:ext>
            </a:extLst>
          </p:cNvPr>
          <p:cNvSpPr>
            <a:spLocks/>
          </p:cNvSpPr>
          <p:nvPr/>
        </p:nvSpPr>
        <p:spPr bwMode="auto">
          <a:xfrm flipH="1">
            <a:off x="2754314" y="4700589"/>
            <a:ext cx="942975" cy="46037"/>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9712" name="Text Box 7">
            <a:extLst>
              <a:ext uri="{FF2B5EF4-FFF2-40B4-BE49-F238E27FC236}">
                <a16:creationId xmlns:a16="http://schemas.microsoft.com/office/drawing/2014/main" id="{D8C7CFED-155B-3741-9CF9-F3D157950A1F}"/>
              </a:ext>
            </a:extLst>
          </p:cNvPr>
          <p:cNvSpPr txBox="1">
            <a:spLocks noChangeArrowheads="1"/>
          </p:cNvSpPr>
          <p:nvPr/>
        </p:nvSpPr>
        <p:spPr bwMode="auto">
          <a:xfrm>
            <a:off x="1433513" y="5127626"/>
            <a:ext cx="1320801" cy="8302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dirty="0">
                <a:latin typeface="+mn-lt"/>
              </a:rPr>
              <a:t>(Command Panel Appears)</a:t>
            </a:r>
          </a:p>
        </p:txBody>
      </p:sp>
      <p:sp>
        <p:nvSpPr>
          <p:cNvPr id="63" name="Right Arrow 62">
            <a:extLst>
              <a:ext uri="{FF2B5EF4-FFF2-40B4-BE49-F238E27FC236}">
                <a16:creationId xmlns:a16="http://schemas.microsoft.com/office/drawing/2014/main" id="{ABB05727-8571-D341-A7E8-C1DF1B3D03DC}"/>
              </a:ext>
            </a:extLst>
          </p:cNvPr>
          <p:cNvSpPr/>
          <p:nvPr/>
        </p:nvSpPr>
        <p:spPr bwMode="auto">
          <a:xfrm rot="14308494">
            <a:off x="8134350" y="3008313"/>
            <a:ext cx="228600" cy="152400"/>
          </a:xfrm>
          <a:prstGeom prst="rightArrow">
            <a:avLst>
              <a:gd name="adj1" fmla="val 50000"/>
              <a:gd name="adj2" fmla="val 82529"/>
            </a:avLst>
          </a:prstGeom>
          <a:solidFill>
            <a:schemeClr val="accent3"/>
          </a:solidFill>
          <a:ln w="9525" cap="flat" cmpd="sng" algn="ctr">
            <a:solidFill>
              <a:schemeClr val="tx1"/>
            </a:solidFill>
            <a:prstDash val="solid"/>
            <a:round/>
            <a:headEnd type="none" w="med" len="med"/>
            <a:tailEnd type="none" w="med" len="med"/>
          </a:ln>
          <a:effectLst/>
        </p:spPr>
        <p:txBody>
          <a:bodyPr/>
          <a:lstStyle/>
          <a:p>
            <a:pPr>
              <a:defRPr/>
            </a:pPr>
            <a:endParaRPr lang="en-US" sz="2400">
              <a:solidFill>
                <a:srgbClr val="000000"/>
              </a:solidFill>
              <a:latin typeface="Arial" charset="0"/>
              <a:ea typeface="ＭＳ Ｐゴシック" charset="0"/>
              <a:cs typeface="ＭＳ Ｐゴシック" charset="0"/>
            </a:endParaRPr>
          </a:p>
        </p:txBody>
      </p:sp>
      <p:sp>
        <p:nvSpPr>
          <p:cNvPr id="29715" name="Text Box 7">
            <a:extLst>
              <a:ext uri="{FF2B5EF4-FFF2-40B4-BE49-F238E27FC236}">
                <a16:creationId xmlns:a16="http://schemas.microsoft.com/office/drawing/2014/main" id="{3A9E2CB6-CC2A-3545-8F31-7310F6D57DBF}"/>
              </a:ext>
            </a:extLst>
          </p:cNvPr>
          <p:cNvSpPr txBox="1">
            <a:spLocks noChangeArrowheads="1"/>
          </p:cNvSpPr>
          <p:nvPr/>
        </p:nvSpPr>
        <p:spPr bwMode="auto">
          <a:xfrm>
            <a:off x="9035358" y="2558448"/>
            <a:ext cx="1320800" cy="338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dirty="0">
                <a:latin typeface="+mn-lt"/>
              </a:rPr>
              <a:t>Click Apply</a:t>
            </a:r>
          </a:p>
        </p:txBody>
      </p:sp>
      <p:sp>
        <p:nvSpPr>
          <p:cNvPr id="29716" name="Freeform 9">
            <a:extLst>
              <a:ext uri="{FF2B5EF4-FFF2-40B4-BE49-F238E27FC236}">
                <a16:creationId xmlns:a16="http://schemas.microsoft.com/office/drawing/2014/main" id="{EDE5C8F4-82AF-2849-A0EF-E9A33FDF1B73}"/>
              </a:ext>
            </a:extLst>
          </p:cNvPr>
          <p:cNvSpPr>
            <a:spLocks/>
          </p:cNvSpPr>
          <p:nvPr/>
        </p:nvSpPr>
        <p:spPr bwMode="auto">
          <a:xfrm flipV="1">
            <a:off x="8320089" y="2809875"/>
            <a:ext cx="249237" cy="146050"/>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9717" name="Freeform 9">
            <a:extLst>
              <a:ext uri="{FF2B5EF4-FFF2-40B4-BE49-F238E27FC236}">
                <a16:creationId xmlns:a16="http://schemas.microsoft.com/office/drawing/2014/main" id="{D40CC5E6-87F7-8A40-B108-00CBB721F7BA}"/>
              </a:ext>
            </a:extLst>
          </p:cNvPr>
          <p:cNvSpPr>
            <a:spLocks/>
          </p:cNvSpPr>
          <p:nvPr/>
        </p:nvSpPr>
        <p:spPr bwMode="auto">
          <a:xfrm flipV="1">
            <a:off x="6781801" y="1670051"/>
            <a:ext cx="1801813" cy="315913"/>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9718" name="Text Box 7">
            <a:extLst>
              <a:ext uri="{FF2B5EF4-FFF2-40B4-BE49-F238E27FC236}">
                <a16:creationId xmlns:a16="http://schemas.microsoft.com/office/drawing/2014/main" id="{61DBD715-27A3-AD48-B555-0CA60E588CD5}"/>
              </a:ext>
            </a:extLst>
          </p:cNvPr>
          <p:cNvSpPr txBox="1">
            <a:spLocks noChangeArrowheads="1"/>
          </p:cNvSpPr>
          <p:nvPr/>
        </p:nvSpPr>
        <p:spPr bwMode="auto">
          <a:xfrm>
            <a:off x="5718176" y="6354763"/>
            <a:ext cx="1903413" cy="461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ctr">
              <a:spcBef>
                <a:spcPct val="50000"/>
              </a:spcBef>
            </a:pPr>
            <a:r>
              <a:rPr lang="en-US" altLang="en-US" sz="1200">
                <a:latin typeface="+mn-lt"/>
              </a:rPr>
              <a:t>Before </a:t>
            </a:r>
            <a:br>
              <a:rPr lang="en-US" altLang="en-US" sz="1200">
                <a:latin typeface="+mn-lt"/>
              </a:rPr>
            </a:br>
            <a:r>
              <a:rPr lang="en-US" altLang="en-US" sz="1200">
                <a:latin typeface="+mn-lt"/>
              </a:rPr>
              <a:t>Surface Remove</a:t>
            </a:r>
          </a:p>
        </p:txBody>
      </p:sp>
      <p:sp>
        <p:nvSpPr>
          <p:cNvPr id="29719" name="Text Box 7">
            <a:extLst>
              <a:ext uri="{FF2B5EF4-FFF2-40B4-BE49-F238E27FC236}">
                <a16:creationId xmlns:a16="http://schemas.microsoft.com/office/drawing/2014/main" id="{423F2DB5-CECB-8A4A-8876-9C91DAC02481}"/>
              </a:ext>
            </a:extLst>
          </p:cNvPr>
          <p:cNvSpPr txBox="1">
            <a:spLocks noChangeArrowheads="1"/>
          </p:cNvSpPr>
          <p:nvPr/>
        </p:nvSpPr>
        <p:spPr bwMode="auto">
          <a:xfrm>
            <a:off x="7861301" y="6335713"/>
            <a:ext cx="1903413" cy="461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ctr">
              <a:spcBef>
                <a:spcPct val="50000"/>
              </a:spcBef>
            </a:pPr>
            <a:r>
              <a:rPr lang="en-US" altLang="en-US" sz="1200">
                <a:latin typeface="+mn-lt"/>
              </a:rPr>
              <a:t>After </a:t>
            </a:r>
            <a:br>
              <a:rPr lang="en-US" altLang="en-US" sz="1200">
                <a:latin typeface="+mn-lt"/>
              </a:rPr>
            </a:br>
            <a:r>
              <a:rPr lang="en-US" altLang="en-US" sz="1200">
                <a:latin typeface="+mn-lt"/>
              </a:rPr>
              <a:t>Surface Remove</a:t>
            </a:r>
          </a:p>
        </p:txBody>
      </p:sp>
      <p:sp>
        <p:nvSpPr>
          <p:cNvPr id="29720" name="Rounded Rectangle 32">
            <a:extLst>
              <a:ext uri="{FF2B5EF4-FFF2-40B4-BE49-F238E27FC236}">
                <a16:creationId xmlns:a16="http://schemas.microsoft.com/office/drawing/2014/main" id="{03F1727B-1340-BC41-BD2D-EB8E4A89E3A6}"/>
              </a:ext>
            </a:extLst>
          </p:cNvPr>
          <p:cNvSpPr>
            <a:spLocks noChangeArrowheads="1"/>
          </p:cNvSpPr>
          <p:nvPr/>
        </p:nvSpPr>
        <p:spPr bwMode="auto">
          <a:xfrm>
            <a:off x="8583614" y="1447801"/>
            <a:ext cx="1246187" cy="665163"/>
          </a:xfrm>
          <a:prstGeom prst="roundRect">
            <a:avLst>
              <a:gd name="adj" fmla="val 16667"/>
            </a:avLst>
          </a:prstGeom>
          <a:solidFill>
            <a:schemeClr val="accent1"/>
          </a:solidFill>
          <a:ln w="9525" algn="ctr">
            <a:solidFill>
              <a:schemeClr val="tx1"/>
            </a:solidFill>
            <a:round/>
            <a:headEnd/>
            <a:tailEnd/>
          </a:ln>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r>
              <a:rPr lang="en-US" altLang="en-US" sz="1000"/>
              <a:t>Note: Surface 94 is auto populated in pickwidget</a:t>
            </a:r>
            <a:endParaRPr lang="en-US" altLang="en-US" sz="1000">
              <a:solidFill>
                <a:srgbClr val="000000"/>
              </a:solidFill>
            </a:endParaRPr>
          </a:p>
        </p:txBody>
      </p:sp>
      <p:sp>
        <p:nvSpPr>
          <p:cNvPr id="29721" name="Text Box 4">
            <a:extLst>
              <a:ext uri="{FF2B5EF4-FFF2-40B4-BE49-F238E27FC236}">
                <a16:creationId xmlns:a16="http://schemas.microsoft.com/office/drawing/2014/main" id="{E6B88733-3B57-D345-8DEB-F2C50C13CDDC}"/>
              </a:ext>
            </a:extLst>
          </p:cNvPr>
          <p:cNvSpPr txBox="1">
            <a:spLocks noChangeArrowheads="1"/>
          </p:cNvSpPr>
          <p:nvPr/>
        </p:nvSpPr>
        <p:spPr bwMode="auto">
          <a:xfrm>
            <a:off x="1982788" y="1060450"/>
            <a:ext cx="5884862" cy="40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sz="2000"/>
              <a:t>Remove small curves and surfaces</a:t>
            </a:r>
            <a:endParaRPr lang="en-US" altLang="en-US" sz="3200"/>
          </a:p>
        </p:txBody>
      </p:sp>
      <p:sp>
        <p:nvSpPr>
          <p:cNvPr id="2" name="Oval 23">
            <a:extLst>
              <a:ext uri="{FF2B5EF4-FFF2-40B4-BE49-F238E27FC236}">
                <a16:creationId xmlns:a16="http://schemas.microsoft.com/office/drawing/2014/main" id="{CBAA09F5-1D5A-212C-60C6-65013AC2D092}"/>
              </a:ext>
            </a:extLst>
          </p:cNvPr>
          <p:cNvSpPr>
            <a:spLocks noChangeArrowheads="1"/>
          </p:cNvSpPr>
          <p:nvPr/>
        </p:nvSpPr>
        <p:spPr bwMode="auto">
          <a:xfrm>
            <a:off x="1459835" y="4457394"/>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1</a:t>
            </a:r>
          </a:p>
        </p:txBody>
      </p:sp>
      <p:sp>
        <p:nvSpPr>
          <p:cNvPr id="3" name="Oval 24">
            <a:extLst>
              <a:ext uri="{FF2B5EF4-FFF2-40B4-BE49-F238E27FC236}">
                <a16:creationId xmlns:a16="http://schemas.microsoft.com/office/drawing/2014/main" id="{9ECF2FE4-41DF-B32E-5F0B-F6DD8887D455}"/>
              </a:ext>
            </a:extLst>
          </p:cNvPr>
          <p:cNvSpPr>
            <a:spLocks noChangeArrowheads="1"/>
          </p:cNvSpPr>
          <p:nvPr/>
        </p:nvSpPr>
        <p:spPr bwMode="auto">
          <a:xfrm>
            <a:off x="8654358" y="2558448"/>
            <a:ext cx="381000" cy="304800"/>
          </a:xfrm>
          <a:prstGeom prst="ellipse">
            <a:avLst/>
          </a:prstGeom>
          <a:solidFill>
            <a:schemeClr val="bg1"/>
          </a:solidFill>
          <a:ln w="28575">
            <a:solidFill>
              <a:schemeClr val="accent2"/>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2</a:t>
            </a:r>
          </a:p>
        </p:txBody>
      </p:sp>
      <p:sp>
        <p:nvSpPr>
          <p:cNvPr id="7" name="Rectangle 11">
            <a:extLst>
              <a:ext uri="{FF2B5EF4-FFF2-40B4-BE49-F238E27FC236}">
                <a16:creationId xmlns:a16="http://schemas.microsoft.com/office/drawing/2014/main" id="{BF19E9CB-3043-F95F-55AF-E333BBC9DA48}"/>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Geometry Power Tool Example</a:t>
            </a:r>
          </a:p>
        </p:txBody>
      </p:sp>
    </p:spTree>
    <p:extLst>
      <p:ext uri="{BB962C8B-B14F-4D97-AF65-F5344CB8AC3E}">
        <p14:creationId xmlns:p14="http://schemas.microsoft.com/office/powerpoint/2010/main" val="147339844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0">
            <a:extLst>
              <a:ext uri="{FF2B5EF4-FFF2-40B4-BE49-F238E27FC236}">
                <a16:creationId xmlns:a16="http://schemas.microsoft.com/office/drawing/2014/main" id="{A2BDBBD7-65C6-284F-8E0A-20B18D964C2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33600" y="1590675"/>
            <a:ext cx="2286000" cy="393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22">
            <a:extLst>
              <a:ext uri="{FF2B5EF4-FFF2-40B4-BE49-F238E27FC236}">
                <a16:creationId xmlns:a16="http://schemas.microsoft.com/office/drawing/2014/main" id="{55255442-E9CB-EC4F-99DD-61231CC210D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00600" y="1577976"/>
            <a:ext cx="2286000" cy="392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71">
            <a:extLst>
              <a:ext uri="{FF2B5EF4-FFF2-40B4-BE49-F238E27FC236}">
                <a16:creationId xmlns:a16="http://schemas.microsoft.com/office/drawing/2014/main" id="{EBFF3670-AB66-334C-A30B-47E5393B010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543800" y="1614489"/>
            <a:ext cx="2286000" cy="392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75">
            <a:extLst>
              <a:ext uri="{FF2B5EF4-FFF2-40B4-BE49-F238E27FC236}">
                <a16:creationId xmlns:a16="http://schemas.microsoft.com/office/drawing/2014/main" id="{E1C33A5D-43FE-D244-9E9D-2339C00EA10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00600" y="1593851"/>
            <a:ext cx="2286000" cy="392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Text Box 7">
            <a:extLst>
              <a:ext uri="{FF2B5EF4-FFF2-40B4-BE49-F238E27FC236}">
                <a16:creationId xmlns:a16="http://schemas.microsoft.com/office/drawing/2014/main" id="{CBB35B79-DB12-5149-B28C-DB11A0B4DA64}"/>
              </a:ext>
            </a:extLst>
          </p:cNvPr>
          <p:cNvSpPr txBox="1">
            <a:spLocks noChangeArrowheads="1"/>
          </p:cNvSpPr>
          <p:nvPr/>
        </p:nvSpPr>
        <p:spPr bwMode="auto">
          <a:xfrm>
            <a:off x="2503816" y="5613085"/>
            <a:ext cx="1967285" cy="1077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dirty="0">
                <a:latin typeface="+mn-lt"/>
              </a:rPr>
              <a:t>Click Power Tools Tab to return to Geometry Power Tool</a:t>
            </a:r>
          </a:p>
        </p:txBody>
      </p:sp>
      <p:sp>
        <p:nvSpPr>
          <p:cNvPr id="81" name="Right Arrow 80">
            <a:extLst>
              <a:ext uri="{FF2B5EF4-FFF2-40B4-BE49-F238E27FC236}">
                <a16:creationId xmlns:a16="http://schemas.microsoft.com/office/drawing/2014/main" id="{EC81A920-F729-B24E-B604-3DD933252927}"/>
              </a:ext>
            </a:extLst>
          </p:cNvPr>
          <p:cNvSpPr/>
          <p:nvPr/>
        </p:nvSpPr>
        <p:spPr bwMode="auto">
          <a:xfrm rot="14308494">
            <a:off x="3668713" y="5483225"/>
            <a:ext cx="228600" cy="152400"/>
          </a:xfrm>
          <a:prstGeom prst="rightArrow">
            <a:avLst>
              <a:gd name="adj1" fmla="val 50000"/>
              <a:gd name="adj2" fmla="val 82529"/>
            </a:avLst>
          </a:prstGeom>
          <a:solidFill>
            <a:schemeClr val="accent3"/>
          </a:solidFill>
          <a:ln w="9525" cap="flat" cmpd="sng" algn="ctr">
            <a:solidFill>
              <a:schemeClr val="tx1"/>
            </a:solidFill>
            <a:prstDash val="solid"/>
            <a:round/>
            <a:headEnd type="none" w="med" len="med"/>
            <a:tailEnd type="none" w="med" len="med"/>
          </a:ln>
          <a:effectLst/>
        </p:spPr>
        <p:txBody>
          <a:bodyPr/>
          <a:lstStyle/>
          <a:p>
            <a:pPr>
              <a:defRPr/>
            </a:pPr>
            <a:endParaRPr lang="en-US" sz="2400">
              <a:solidFill>
                <a:srgbClr val="000000"/>
              </a:solidFill>
              <a:latin typeface="Arial" charset="0"/>
              <a:ea typeface="ＭＳ Ｐゴシック" charset="0"/>
              <a:cs typeface="ＭＳ Ｐゴシック" charset="0"/>
            </a:endParaRPr>
          </a:p>
        </p:txBody>
      </p:sp>
      <p:sp>
        <p:nvSpPr>
          <p:cNvPr id="31753" name="Rounded Rectangle 72">
            <a:extLst>
              <a:ext uri="{FF2B5EF4-FFF2-40B4-BE49-F238E27FC236}">
                <a16:creationId xmlns:a16="http://schemas.microsoft.com/office/drawing/2014/main" id="{A43103B5-458F-E049-9C2D-CB56925CEB3D}"/>
              </a:ext>
            </a:extLst>
          </p:cNvPr>
          <p:cNvSpPr>
            <a:spLocks noChangeArrowheads="1"/>
          </p:cNvSpPr>
          <p:nvPr/>
        </p:nvSpPr>
        <p:spPr bwMode="auto">
          <a:xfrm>
            <a:off x="5867400" y="2057400"/>
            <a:ext cx="1447800" cy="636588"/>
          </a:xfrm>
          <a:prstGeom prst="roundRect">
            <a:avLst>
              <a:gd name="adj" fmla="val 16667"/>
            </a:avLst>
          </a:prstGeom>
          <a:solidFill>
            <a:schemeClr val="accent1"/>
          </a:solidFill>
          <a:ln w="9525" algn="ctr">
            <a:solidFill>
              <a:schemeClr val="tx1"/>
            </a:solidFill>
            <a:round/>
            <a:headEnd/>
            <a:tailEnd/>
          </a:ln>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r>
              <a:rPr lang="en-US" altLang="en-US" sz="1000" dirty="0">
                <a:latin typeface="+mn-lt"/>
              </a:rPr>
              <a:t>Note: Surface 94 and it’s small curves are shown (deleted)</a:t>
            </a:r>
          </a:p>
          <a:p>
            <a:endParaRPr lang="en-US" altLang="en-US" sz="1000" dirty="0">
              <a:solidFill>
                <a:srgbClr val="000000"/>
              </a:solidFill>
              <a:latin typeface="+mn-lt"/>
            </a:endParaRPr>
          </a:p>
        </p:txBody>
      </p:sp>
      <p:sp>
        <p:nvSpPr>
          <p:cNvPr id="31754" name="Freeform 9">
            <a:extLst>
              <a:ext uri="{FF2B5EF4-FFF2-40B4-BE49-F238E27FC236}">
                <a16:creationId xmlns:a16="http://schemas.microsoft.com/office/drawing/2014/main" id="{0265D445-E5DB-9749-82C3-0F1856ABA688}"/>
              </a:ext>
            </a:extLst>
          </p:cNvPr>
          <p:cNvSpPr>
            <a:spLocks/>
          </p:cNvSpPr>
          <p:nvPr/>
        </p:nvSpPr>
        <p:spPr bwMode="auto">
          <a:xfrm flipV="1">
            <a:off x="5715000" y="2678114"/>
            <a:ext cx="228600" cy="141287"/>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1755" name="Freeform 9">
            <a:extLst>
              <a:ext uri="{FF2B5EF4-FFF2-40B4-BE49-F238E27FC236}">
                <a16:creationId xmlns:a16="http://schemas.microsoft.com/office/drawing/2014/main" id="{DC7312C6-9A63-8E47-BA46-D1E543B4116A}"/>
              </a:ext>
            </a:extLst>
          </p:cNvPr>
          <p:cNvSpPr>
            <a:spLocks/>
          </p:cNvSpPr>
          <p:nvPr/>
        </p:nvSpPr>
        <p:spPr bwMode="auto">
          <a:xfrm flipV="1">
            <a:off x="5791200" y="2693988"/>
            <a:ext cx="228600" cy="354012"/>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1756" name="Freeform 9">
            <a:extLst>
              <a:ext uri="{FF2B5EF4-FFF2-40B4-BE49-F238E27FC236}">
                <a16:creationId xmlns:a16="http://schemas.microsoft.com/office/drawing/2014/main" id="{EEA70E5B-89D9-7440-B8D3-99AF9E62C3A3}"/>
              </a:ext>
            </a:extLst>
          </p:cNvPr>
          <p:cNvSpPr>
            <a:spLocks/>
          </p:cNvSpPr>
          <p:nvPr/>
        </p:nvSpPr>
        <p:spPr bwMode="auto">
          <a:xfrm flipV="1">
            <a:off x="5867400" y="2693989"/>
            <a:ext cx="228600" cy="542925"/>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8" name="Right Arrow 87">
            <a:extLst>
              <a:ext uri="{FF2B5EF4-FFF2-40B4-BE49-F238E27FC236}">
                <a16:creationId xmlns:a16="http://schemas.microsoft.com/office/drawing/2014/main" id="{A4EA3D6C-838A-9640-BD17-D6559958B38D}"/>
              </a:ext>
            </a:extLst>
          </p:cNvPr>
          <p:cNvSpPr/>
          <p:nvPr/>
        </p:nvSpPr>
        <p:spPr bwMode="auto">
          <a:xfrm rot="14308494">
            <a:off x="8926513" y="2193925"/>
            <a:ext cx="228600" cy="152400"/>
          </a:xfrm>
          <a:prstGeom prst="rightArrow">
            <a:avLst>
              <a:gd name="adj1" fmla="val 50000"/>
              <a:gd name="adj2" fmla="val 82529"/>
            </a:avLst>
          </a:prstGeom>
          <a:solidFill>
            <a:schemeClr val="accent3"/>
          </a:solidFill>
          <a:ln w="9525" cap="flat" cmpd="sng" algn="ctr">
            <a:solidFill>
              <a:schemeClr val="tx1"/>
            </a:solidFill>
            <a:prstDash val="solid"/>
            <a:round/>
            <a:headEnd type="none" w="med" len="med"/>
            <a:tailEnd type="none" w="med" len="med"/>
          </a:ln>
          <a:effectLst/>
        </p:spPr>
        <p:txBody>
          <a:bodyPr/>
          <a:lstStyle/>
          <a:p>
            <a:pPr>
              <a:defRPr/>
            </a:pPr>
            <a:endParaRPr lang="en-US" sz="2400">
              <a:solidFill>
                <a:srgbClr val="000000"/>
              </a:solidFill>
              <a:latin typeface="Arial" charset="0"/>
              <a:ea typeface="ＭＳ Ｐゴシック" charset="0"/>
              <a:cs typeface="ＭＳ Ｐゴシック" charset="0"/>
            </a:endParaRPr>
          </a:p>
        </p:txBody>
      </p:sp>
      <p:sp>
        <p:nvSpPr>
          <p:cNvPr id="31759" name="Text Box 7">
            <a:extLst>
              <a:ext uri="{FF2B5EF4-FFF2-40B4-BE49-F238E27FC236}">
                <a16:creationId xmlns:a16="http://schemas.microsoft.com/office/drawing/2014/main" id="{E72C69FC-5A07-EE42-BFEB-3CBD83264BE2}"/>
              </a:ext>
            </a:extLst>
          </p:cNvPr>
          <p:cNvSpPr txBox="1">
            <a:spLocks noChangeArrowheads="1"/>
          </p:cNvSpPr>
          <p:nvPr/>
        </p:nvSpPr>
        <p:spPr bwMode="auto">
          <a:xfrm>
            <a:off x="5145056" y="5610225"/>
            <a:ext cx="2018796" cy="83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dirty="0">
                <a:latin typeface="+mn-lt"/>
              </a:rPr>
              <a:t>Click Analyze to regenerate diagnostics</a:t>
            </a:r>
          </a:p>
        </p:txBody>
      </p:sp>
      <p:sp>
        <p:nvSpPr>
          <p:cNvPr id="31760" name="Rounded Rectangle 92">
            <a:extLst>
              <a:ext uri="{FF2B5EF4-FFF2-40B4-BE49-F238E27FC236}">
                <a16:creationId xmlns:a16="http://schemas.microsoft.com/office/drawing/2014/main" id="{DDEAF8D9-80E7-A54B-AD13-4BED49966A95}"/>
              </a:ext>
            </a:extLst>
          </p:cNvPr>
          <p:cNvSpPr>
            <a:spLocks noChangeArrowheads="1"/>
          </p:cNvSpPr>
          <p:nvPr/>
        </p:nvSpPr>
        <p:spPr bwMode="auto">
          <a:xfrm>
            <a:off x="9105900" y="2611438"/>
            <a:ext cx="1447800" cy="1122362"/>
          </a:xfrm>
          <a:prstGeom prst="roundRect">
            <a:avLst>
              <a:gd name="adj" fmla="val 16667"/>
            </a:avLst>
          </a:prstGeom>
          <a:solidFill>
            <a:schemeClr val="accent1"/>
          </a:solidFill>
          <a:ln w="9525" algn="ctr">
            <a:solidFill>
              <a:schemeClr val="tx1"/>
            </a:solidFill>
            <a:round/>
            <a:headEnd/>
            <a:tailEnd/>
          </a:ln>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r>
              <a:rPr lang="en-US" altLang="en-US" sz="1000">
                <a:latin typeface="+mn-lt"/>
              </a:rPr>
              <a:t>Note: Check Auto Update to auto. regenerate every time model changes (slow for large models)</a:t>
            </a:r>
          </a:p>
          <a:p>
            <a:endParaRPr lang="en-US" altLang="en-US" sz="1000">
              <a:solidFill>
                <a:srgbClr val="000000"/>
              </a:solidFill>
              <a:latin typeface="+mn-lt"/>
            </a:endParaRPr>
          </a:p>
        </p:txBody>
      </p:sp>
      <p:sp>
        <p:nvSpPr>
          <p:cNvPr id="31761" name="Freeform 9">
            <a:extLst>
              <a:ext uri="{FF2B5EF4-FFF2-40B4-BE49-F238E27FC236}">
                <a16:creationId xmlns:a16="http://schemas.microsoft.com/office/drawing/2014/main" id="{9DC4C56F-C4A1-D94C-B6CB-FDF61677DFD7}"/>
              </a:ext>
            </a:extLst>
          </p:cNvPr>
          <p:cNvSpPr>
            <a:spLocks/>
          </p:cNvSpPr>
          <p:nvPr/>
        </p:nvSpPr>
        <p:spPr bwMode="auto">
          <a:xfrm>
            <a:off x="9240839" y="2181225"/>
            <a:ext cx="428625" cy="419100"/>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1763" name="Text Box 7">
            <a:extLst>
              <a:ext uri="{FF2B5EF4-FFF2-40B4-BE49-F238E27FC236}">
                <a16:creationId xmlns:a16="http://schemas.microsoft.com/office/drawing/2014/main" id="{99133E23-1343-6246-A4F6-A1F67093D1F7}"/>
              </a:ext>
            </a:extLst>
          </p:cNvPr>
          <p:cNvSpPr txBox="1">
            <a:spLocks noChangeArrowheads="1"/>
          </p:cNvSpPr>
          <p:nvPr/>
        </p:nvSpPr>
        <p:spPr bwMode="auto">
          <a:xfrm>
            <a:off x="7878762" y="5623893"/>
            <a:ext cx="2454275"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dirty="0">
                <a:latin typeface="+mn-lt"/>
              </a:rPr>
              <a:t>Try the same procedure to remove surface 95</a:t>
            </a:r>
          </a:p>
        </p:txBody>
      </p:sp>
      <p:sp>
        <p:nvSpPr>
          <p:cNvPr id="31764" name="Freeform 9">
            <a:extLst>
              <a:ext uri="{FF2B5EF4-FFF2-40B4-BE49-F238E27FC236}">
                <a16:creationId xmlns:a16="http://schemas.microsoft.com/office/drawing/2014/main" id="{48E5C5D7-2756-6846-B42B-CCDAE739E100}"/>
              </a:ext>
            </a:extLst>
          </p:cNvPr>
          <p:cNvSpPr>
            <a:spLocks/>
          </p:cNvSpPr>
          <p:nvPr/>
        </p:nvSpPr>
        <p:spPr bwMode="auto">
          <a:xfrm>
            <a:off x="8056564" y="3124200"/>
            <a:ext cx="46037" cy="2522538"/>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1765" name="Text Box 4">
            <a:extLst>
              <a:ext uri="{FF2B5EF4-FFF2-40B4-BE49-F238E27FC236}">
                <a16:creationId xmlns:a16="http://schemas.microsoft.com/office/drawing/2014/main" id="{D5B8293D-ECCF-F647-86BE-D0D92388695B}"/>
              </a:ext>
            </a:extLst>
          </p:cNvPr>
          <p:cNvSpPr txBox="1">
            <a:spLocks noChangeArrowheads="1"/>
          </p:cNvSpPr>
          <p:nvPr/>
        </p:nvSpPr>
        <p:spPr bwMode="auto">
          <a:xfrm>
            <a:off x="1982788" y="1060450"/>
            <a:ext cx="5884862" cy="40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sz="2000"/>
              <a:t>Remove small curves and surfaces</a:t>
            </a:r>
            <a:endParaRPr lang="en-US" altLang="en-US" sz="3200"/>
          </a:p>
        </p:txBody>
      </p:sp>
      <p:sp>
        <p:nvSpPr>
          <p:cNvPr id="2" name="Oval 23">
            <a:extLst>
              <a:ext uri="{FF2B5EF4-FFF2-40B4-BE49-F238E27FC236}">
                <a16:creationId xmlns:a16="http://schemas.microsoft.com/office/drawing/2014/main" id="{47BEF7B5-D65A-612B-9318-8EEF71A95612}"/>
              </a:ext>
            </a:extLst>
          </p:cNvPr>
          <p:cNvSpPr>
            <a:spLocks noChangeArrowheads="1"/>
          </p:cNvSpPr>
          <p:nvPr/>
        </p:nvSpPr>
        <p:spPr bwMode="auto">
          <a:xfrm>
            <a:off x="2122816" y="5646738"/>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1</a:t>
            </a:r>
          </a:p>
        </p:txBody>
      </p:sp>
      <p:sp>
        <p:nvSpPr>
          <p:cNvPr id="3" name="Oval 24">
            <a:extLst>
              <a:ext uri="{FF2B5EF4-FFF2-40B4-BE49-F238E27FC236}">
                <a16:creationId xmlns:a16="http://schemas.microsoft.com/office/drawing/2014/main" id="{9787B4FA-986C-DC2A-D423-5F8319B35941}"/>
              </a:ext>
            </a:extLst>
          </p:cNvPr>
          <p:cNvSpPr>
            <a:spLocks noChangeArrowheads="1"/>
          </p:cNvSpPr>
          <p:nvPr/>
        </p:nvSpPr>
        <p:spPr bwMode="auto">
          <a:xfrm>
            <a:off x="8859839" y="1821848"/>
            <a:ext cx="381000" cy="304800"/>
          </a:xfrm>
          <a:prstGeom prst="ellipse">
            <a:avLst/>
          </a:prstGeom>
          <a:solidFill>
            <a:schemeClr val="bg1"/>
          </a:solidFill>
          <a:ln w="28575">
            <a:solidFill>
              <a:schemeClr val="accent2"/>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2</a:t>
            </a:r>
          </a:p>
        </p:txBody>
      </p:sp>
      <p:sp>
        <p:nvSpPr>
          <p:cNvPr id="4" name="Oval 23">
            <a:extLst>
              <a:ext uri="{FF2B5EF4-FFF2-40B4-BE49-F238E27FC236}">
                <a16:creationId xmlns:a16="http://schemas.microsoft.com/office/drawing/2014/main" id="{A9666185-D7EC-CC8A-F288-70E743E3A6D9}"/>
              </a:ext>
            </a:extLst>
          </p:cNvPr>
          <p:cNvSpPr>
            <a:spLocks noChangeArrowheads="1"/>
          </p:cNvSpPr>
          <p:nvPr/>
        </p:nvSpPr>
        <p:spPr bwMode="auto">
          <a:xfrm>
            <a:off x="3794642" y="5202239"/>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1</a:t>
            </a:r>
          </a:p>
        </p:txBody>
      </p:sp>
      <p:sp>
        <p:nvSpPr>
          <p:cNvPr id="5" name="Oval 24">
            <a:extLst>
              <a:ext uri="{FF2B5EF4-FFF2-40B4-BE49-F238E27FC236}">
                <a16:creationId xmlns:a16="http://schemas.microsoft.com/office/drawing/2014/main" id="{0661E9A3-DD22-E750-5773-E01867291385}"/>
              </a:ext>
            </a:extLst>
          </p:cNvPr>
          <p:cNvSpPr>
            <a:spLocks noChangeArrowheads="1"/>
          </p:cNvSpPr>
          <p:nvPr/>
        </p:nvSpPr>
        <p:spPr bwMode="auto">
          <a:xfrm>
            <a:off x="4774303" y="5624515"/>
            <a:ext cx="381000" cy="304800"/>
          </a:xfrm>
          <a:prstGeom prst="ellipse">
            <a:avLst/>
          </a:prstGeom>
          <a:solidFill>
            <a:schemeClr val="bg1"/>
          </a:solidFill>
          <a:ln w="28575">
            <a:solidFill>
              <a:schemeClr val="accent2"/>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2</a:t>
            </a:r>
          </a:p>
        </p:txBody>
      </p:sp>
      <p:sp>
        <p:nvSpPr>
          <p:cNvPr id="6" name="Oval 11">
            <a:extLst>
              <a:ext uri="{FF2B5EF4-FFF2-40B4-BE49-F238E27FC236}">
                <a16:creationId xmlns:a16="http://schemas.microsoft.com/office/drawing/2014/main" id="{75A74187-1A11-B98A-6EED-B030670BF8D7}"/>
              </a:ext>
            </a:extLst>
          </p:cNvPr>
          <p:cNvSpPr>
            <a:spLocks noChangeArrowheads="1"/>
          </p:cNvSpPr>
          <p:nvPr/>
        </p:nvSpPr>
        <p:spPr bwMode="auto">
          <a:xfrm>
            <a:off x="7534605" y="5646738"/>
            <a:ext cx="381000" cy="304800"/>
          </a:xfrm>
          <a:prstGeom prst="ellipse">
            <a:avLst/>
          </a:prstGeom>
          <a:solidFill>
            <a:schemeClr val="bg1"/>
          </a:solidFill>
          <a:ln w="28575">
            <a:solidFill>
              <a:srgbClr val="339933"/>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3</a:t>
            </a:r>
          </a:p>
        </p:txBody>
      </p:sp>
      <p:sp>
        <p:nvSpPr>
          <p:cNvPr id="9" name="Rectangle 11">
            <a:extLst>
              <a:ext uri="{FF2B5EF4-FFF2-40B4-BE49-F238E27FC236}">
                <a16:creationId xmlns:a16="http://schemas.microsoft.com/office/drawing/2014/main" id="{C7C76D6B-6516-5C34-1C1F-8F274EBA074D}"/>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Geometry Power Tool Example</a:t>
            </a:r>
          </a:p>
        </p:txBody>
      </p:sp>
    </p:spTree>
    <p:extLst>
      <p:ext uri="{BB962C8B-B14F-4D97-AF65-F5344CB8AC3E}">
        <p14:creationId xmlns:p14="http://schemas.microsoft.com/office/powerpoint/2010/main" val="8419762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4">
            <a:extLst>
              <a:ext uri="{FF2B5EF4-FFF2-40B4-BE49-F238E27FC236}">
                <a16:creationId xmlns:a16="http://schemas.microsoft.com/office/drawing/2014/main" id="{ACC201C1-4ED1-B94D-A4BC-664F580463C9}"/>
              </a:ext>
            </a:extLst>
          </p:cNvPr>
          <p:cNvSpPr txBox="1">
            <a:spLocks noChangeArrowheads="1"/>
          </p:cNvSpPr>
          <p:nvPr/>
        </p:nvSpPr>
        <p:spPr bwMode="auto">
          <a:xfrm>
            <a:off x="1982788" y="1060450"/>
            <a:ext cx="5884862" cy="40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sz="2000"/>
              <a:t>Custom Solutions – Remove bad angles</a:t>
            </a:r>
            <a:endParaRPr lang="en-US" altLang="en-US" sz="3200"/>
          </a:p>
        </p:txBody>
      </p:sp>
      <p:pic>
        <p:nvPicPr>
          <p:cNvPr id="28" name="Picture 27">
            <a:extLst>
              <a:ext uri="{FF2B5EF4-FFF2-40B4-BE49-F238E27FC236}">
                <a16:creationId xmlns:a16="http://schemas.microsoft.com/office/drawing/2014/main" id="{21360CE8-08BD-0447-A3B5-5F36AFA0399F}"/>
              </a:ext>
            </a:extLst>
          </p:cNvPr>
          <p:cNvPicPr>
            <a:picLocks noChangeAspect="1"/>
          </p:cNvPicPr>
          <p:nvPr/>
        </p:nvPicPr>
        <p:blipFill>
          <a:blip r:embed="rId3"/>
          <a:stretch>
            <a:fillRect/>
          </a:stretch>
        </p:blipFill>
        <p:spPr>
          <a:xfrm>
            <a:off x="4114801" y="1570038"/>
            <a:ext cx="2633663" cy="4495800"/>
          </a:xfrm>
          <a:prstGeom prst="rect">
            <a:avLst/>
          </a:prstGeom>
          <a:ln>
            <a:noFill/>
          </a:ln>
          <a:effectLst>
            <a:outerShdw blurRad="292100" dist="139700" dir="2700000" algn="tl" rotWithShape="0">
              <a:srgbClr val="333333">
                <a:alpha val="65000"/>
              </a:srgbClr>
            </a:outerShdw>
          </a:effectLst>
        </p:spPr>
      </p:pic>
      <p:sp>
        <p:nvSpPr>
          <p:cNvPr id="33796" name="Text Box 7">
            <a:extLst>
              <a:ext uri="{FF2B5EF4-FFF2-40B4-BE49-F238E27FC236}">
                <a16:creationId xmlns:a16="http://schemas.microsoft.com/office/drawing/2014/main" id="{6B83A57A-9250-154B-B9E0-B15F8CD7602B}"/>
              </a:ext>
            </a:extLst>
          </p:cNvPr>
          <p:cNvSpPr txBox="1">
            <a:spLocks noChangeArrowheads="1"/>
          </p:cNvSpPr>
          <p:nvPr/>
        </p:nvSpPr>
        <p:spPr bwMode="auto">
          <a:xfrm>
            <a:off x="1562101" y="1641475"/>
            <a:ext cx="2373313" cy="585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dirty="0">
                <a:latin typeface="+mn-lt"/>
              </a:rPr>
              <a:t>Select Show </a:t>
            </a:r>
            <a:br>
              <a:rPr lang="en-US" altLang="en-US" dirty="0">
                <a:latin typeface="+mn-lt"/>
              </a:rPr>
            </a:br>
            <a:r>
              <a:rPr lang="en-US" altLang="en-US" dirty="0">
                <a:latin typeface="+mn-lt"/>
              </a:rPr>
              <a:t>Solutions</a:t>
            </a:r>
          </a:p>
        </p:txBody>
      </p:sp>
      <p:sp>
        <p:nvSpPr>
          <p:cNvPr id="33797" name="Text Box 7">
            <a:extLst>
              <a:ext uri="{FF2B5EF4-FFF2-40B4-BE49-F238E27FC236}">
                <a16:creationId xmlns:a16="http://schemas.microsoft.com/office/drawing/2014/main" id="{5451298B-47DD-5246-96DE-735C3DCF5868}"/>
              </a:ext>
            </a:extLst>
          </p:cNvPr>
          <p:cNvSpPr txBox="1">
            <a:spLocks noChangeArrowheads="1"/>
          </p:cNvSpPr>
          <p:nvPr/>
        </p:nvSpPr>
        <p:spPr bwMode="auto">
          <a:xfrm>
            <a:off x="1822450" y="4313238"/>
            <a:ext cx="2133600" cy="1047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Custom Solution Window</a:t>
            </a:r>
          </a:p>
          <a:p>
            <a:pPr algn="r">
              <a:spcBef>
                <a:spcPct val="50000"/>
              </a:spcBef>
            </a:pPr>
            <a:r>
              <a:rPr lang="en-US" altLang="en-US" sz="1200">
                <a:latin typeface="+mn-lt"/>
              </a:rPr>
              <a:t>Shows specific solutions for selected entity (vertex 95)</a:t>
            </a:r>
          </a:p>
        </p:txBody>
      </p:sp>
      <p:sp>
        <p:nvSpPr>
          <p:cNvPr id="33798" name="AutoShape 12">
            <a:extLst>
              <a:ext uri="{FF2B5EF4-FFF2-40B4-BE49-F238E27FC236}">
                <a16:creationId xmlns:a16="http://schemas.microsoft.com/office/drawing/2014/main" id="{43E89D3A-8EB5-9641-AEB1-57A0FED627D8}"/>
              </a:ext>
            </a:extLst>
          </p:cNvPr>
          <p:cNvSpPr>
            <a:spLocks/>
          </p:cNvSpPr>
          <p:nvPr/>
        </p:nvSpPr>
        <p:spPr bwMode="auto">
          <a:xfrm flipH="1">
            <a:off x="3956051" y="4008438"/>
            <a:ext cx="220663" cy="1198562"/>
          </a:xfrm>
          <a:prstGeom prst="rightBrace">
            <a:avLst>
              <a:gd name="adj1" fmla="val 69429"/>
              <a:gd name="adj2" fmla="val 50431"/>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a:p>
        </p:txBody>
      </p:sp>
      <p:sp>
        <p:nvSpPr>
          <p:cNvPr id="33799" name="Text Box 7">
            <a:extLst>
              <a:ext uri="{FF2B5EF4-FFF2-40B4-BE49-F238E27FC236}">
                <a16:creationId xmlns:a16="http://schemas.microsoft.com/office/drawing/2014/main" id="{F1B4A50E-93FB-B04E-B171-49DBCCDFEE6A}"/>
              </a:ext>
            </a:extLst>
          </p:cNvPr>
          <p:cNvSpPr txBox="1">
            <a:spLocks noChangeArrowheads="1"/>
          </p:cNvSpPr>
          <p:nvPr/>
        </p:nvSpPr>
        <p:spPr bwMode="auto">
          <a:xfrm>
            <a:off x="1616076" y="2541589"/>
            <a:ext cx="2297113" cy="585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Expand “Bad Vertex Angles” Diagnostic</a:t>
            </a:r>
          </a:p>
        </p:txBody>
      </p:sp>
      <p:pic>
        <p:nvPicPr>
          <p:cNvPr id="5" name="Picture 4">
            <a:extLst>
              <a:ext uri="{FF2B5EF4-FFF2-40B4-BE49-F238E27FC236}">
                <a16:creationId xmlns:a16="http://schemas.microsoft.com/office/drawing/2014/main" id="{8953B896-2644-684B-AD68-739C078416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47163" y="2233614"/>
            <a:ext cx="1384300" cy="1360487"/>
          </a:xfrm>
          <a:prstGeom prst="rect">
            <a:avLst/>
          </a:prstGeom>
          <a:ln>
            <a:solidFill>
              <a:schemeClr val="tx1"/>
            </a:solid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59DAD221-352B-1B48-A826-8DC131EA366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47163" y="3694113"/>
            <a:ext cx="1377950" cy="1358900"/>
          </a:xfrm>
          <a:prstGeom prst="rect">
            <a:avLst/>
          </a:prstGeom>
          <a:ln>
            <a:solidFill>
              <a:schemeClr val="tx1"/>
            </a:solid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C76BED3B-A35C-3A45-AA6F-95792ED0F41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061451" y="5168901"/>
            <a:ext cx="1363663" cy="1338263"/>
          </a:xfrm>
          <a:prstGeom prst="rect">
            <a:avLst/>
          </a:prstGeom>
          <a:ln>
            <a:solidFill>
              <a:schemeClr val="tx1"/>
            </a:solidFill>
          </a:ln>
          <a:effectLst>
            <a:outerShdw blurRad="292100" dist="139700" dir="2700000" algn="tl" rotWithShape="0">
              <a:srgbClr val="333333">
                <a:alpha val="65000"/>
              </a:srgbClr>
            </a:outerShdw>
          </a:effectLst>
        </p:spPr>
      </p:pic>
      <p:sp>
        <p:nvSpPr>
          <p:cNvPr id="33803" name="Text Box 7">
            <a:extLst>
              <a:ext uri="{FF2B5EF4-FFF2-40B4-BE49-F238E27FC236}">
                <a16:creationId xmlns:a16="http://schemas.microsoft.com/office/drawing/2014/main" id="{15DA7B3A-C013-DB4B-A514-753C0618ECAE}"/>
              </a:ext>
            </a:extLst>
          </p:cNvPr>
          <p:cNvSpPr txBox="1">
            <a:spLocks noChangeArrowheads="1"/>
          </p:cNvSpPr>
          <p:nvPr/>
        </p:nvSpPr>
        <p:spPr bwMode="auto">
          <a:xfrm>
            <a:off x="6940550" y="2506663"/>
            <a:ext cx="1600200" cy="58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Select vertex 95 and “Fly-in”</a:t>
            </a:r>
          </a:p>
        </p:txBody>
      </p:sp>
      <p:sp>
        <p:nvSpPr>
          <p:cNvPr id="33804" name="Text Box 7">
            <a:extLst>
              <a:ext uri="{FF2B5EF4-FFF2-40B4-BE49-F238E27FC236}">
                <a16:creationId xmlns:a16="http://schemas.microsoft.com/office/drawing/2014/main" id="{28C5B40C-E52D-CB49-90F4-E99C3B514AC4}"/>
              </a:ext>
            </a:extLst>
          </p:cNvPr>
          <p:cNvSpPr txBox="1">
            <a:spLocks noChangeArrowheads="1"/>
          </p:cNvSpPr>
          <p:nvPr/>
        </p:nvSpPr>
        <p:spPr bwMode="auto">
          <a:xfrm>
            <a:off x="6956426" y="3556001"/>
            <a:ext cx="1958975" cy="1076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Single Click: Preview and visualize custom solutions</a:t>
            </a:r>
          </a:p>
        </p:txBody>
      </p:sp>
      <p:pic>
        <p:nvPicPr>
          <p:cNvPr id="11" name="Picture 10">
            <a:extLst>
              <a:ext uri="{FF2B5EF4-FFF2-40B4-BE49-F238E27FC236}">
                <a16:creationId xmlns:a16="http://schemas.microsoft.com/office/drawing/2014/main" id="{E52627B9-1992-2B4D-85D6-4F2FF7E10117}"/>
              </a:ext>
            </a:extLst>
          </p:cNvPr>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943976" y="196851"/>
            <a:ext cx="1349375" cy="1946275"/>
          </a:xfrm>
          <a:prstGeom prst="rect">
            <a:avLst/>
          </a:prstGeom>
          <a:ln>
            <a:noFill/>
          </a:ln>
          <a:effectLst>
            <a:outerShdw blurRad="292100" dist="139700" dir="2700000" algn="tl" rotWithShape="0">
              <a:srgbClr val="333333">
                <a:alpha val="65000"/>
              </a:srgbClr>
            </a:outerShdw>
          </a:effectLst>
        </p:spPr>
      </p:pic>
      <p:sp>
        <p:nvSpPr>
          <p:cNvPr id="33806" name="Freeform 9">
            <a:extLst>
              <a:ext uri="{FF2B5EF4-FFF2-40B4-BE49-F238E27FC236}">
                <a16:creationId xmlns:a16="http://schemas.microsoft.com/office/drawing/2014/main" id="{47D39A5A-8E88-1149-AC37-FD19274201A6}"/>
              </a:ext>
            </a:extLst>
          </p:cNvPr>
          <p:cNvSpPr>
            <a:spLocks/>
          </p:cNvSpPr>
          <p:nvPr/>
        </p:nvSpPr>
        <p:spPr bwMode="auto">
          <a:xfrm flipV="1">
            <a:off x="9753601" y="1074739"/>
            <a:ext cx="131763" cy="1158875"/>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3807" name="Rectangle 44">
            <a:extLst>
              <a:ext uri="{FF2B5EF4-FFF2-40B4-BE49-F238E27FC236}">
                <a16:creationId xmlns:a16="http://schemas.microsoft.com/office/drawing/2014/main" id="{37B5A21D-8755-3549-A264-5A6CF17504A0}"/>
              </a:ext>
            </a:extLst>
          </p:cNvPr>
          <p:cNvSpPr>
            <a:spLocks noChangeArrowheads="1"/>
          </p:cNvSpPr>
          <p:nvPr/>
        </p:nvSpPr>
        <p:spPr bwMode="auto">
          <a:xfrm>
            <a:off x="9839325" y="849314"/>
            <a:ext cx="96838" cy="98425"/>
          </a:xfrm>
          <a:prstGeom prst="rect">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sz="2400">
              <a:solidFill>
                <a:srgbClr val="000000"/>
              </a:solidFill>
            </a:endParaRPr>
          </a:p>
        </p:txBody>
      </p:sp>
      <p:sp>
        <p:nvSpPr>
          <p:cNvPr id="33808" name="Text Box 7">
            <a:extLst>
              <a:ext uri="{FF2B5EF4-FFF2-40B4-BE49-F238E27FC236}">
                <a16:creationId xmlns:a16="http://schemas.microsoft.com/office/drawing/2014/main" id="{F4372BEA-9FC5-784D-9F90-B038FA7C3802}"/>
              </a:ext>
            </a:extLst>
          </p:cNvPr>
          <p:cNvSpPr txBox="1">
            <a:spLocks noChangeArrowheads="1"/>
          </p:cNvSpPr>
          <p:nvPr/>
        </p:nvSpPr>
        <p:spPr bwMode="auto">
          <a:xfrm>
            <a:off x="9029700" y="2259013"/>
            <a:ext cx="1600200" cy="40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sz="1000">
                <a:solidFill>
                  <a:schemeClr val="bg1"/>
                </a:solidFill>
              </a:rPr>
              <a:t>Blunt Tangency Add Material Angle 15</a:t>
            </a:r>
          </a:p>
        </p:txBody>
      </p:sp>
      <p:sp>
        <p:nvSpPr>
          <p:cNvPr id="33809" name="Text Box 7">
            <a:extLst>
              <a:ext uri="{FF2B5EF4-FFF2-40B4-BE49-F238E27FC236}">
                <a16:creationId xmlns:a16="http://schemas.microsoft.com/office/drawing/2014/main" id="{0AE7A0EA-EA39-204F-B7E6-5D682742DCD6}"/>
              </a:ext>
            </a:extLst>
          </p:cNvPr>
          <p:cNvSpPr txBox="1">
            <a:spLocks noChangeArrowheads="1"/>
          </p:cNvSpPr>
          <p:nvPr/>
        </p:nvSpPr>
        <p:spPr bwMode="auto">
          <a:xfrm>
            <a:off x="9070975" y="3711575"/>
            <a:ext cx="1354138" cy="554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sz="1000">
                <a:solidFill>
                  <a:schemeClr val="bg1"/>
                </a:solidFill>
              </a:rPr>
              <a:t>Blunt Tangency Remove Material Angle 30</a:t>
            </a:r>
          </a:p>
        </p:txBody>
      </p:sp>
      <p:sp>
        <p:nvSpPr>
          <p:cNvPr id="33810" name="Text Box 7">
            <a:extLst>
              <a:ext uri="{FF2B5EF4-FFF2-40B4-BE49-F238E27FC236}">
                <a16:creationId xmlns:a16="http://schemas.microsoft.com/office/drawing/2014/main" id="{8CE26353-058D-C44E-BE7C-320F25AAECD1}"/>
              </a:ext>
            </a:extLst>
          </p:cNvPr>
          <p:cNvSpPr txBox="1">
            <a:spLocks noChangeArrowheads="1"/>
          </p:cNvSpPr>
          <p:nvPr/>
        </p:nvSpPr>
        <p:spPr bwMode="auto">
          <a:xfrm>
            <a:off x="9042400" y="5168901"/>
            <a:ext cx="1354138" cy="246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sz="1000">
                <a:solidFill>
                  <a:schemeClr val="bg1"/>
                </a:solidFill>
              </a:rPr>
              <a:t>Collapse Angle 45</a:t>
            </a:r>
          </a:p>
        </p:txBody>
      </p:sp>
      <p:sp>
        <p:nvSpPr>
          <p:cNvPr id="33811" name="Rectangle 48">
            <a:extLst>
              <a:ext uri="{FF2B5EF4-FFF2-40B4-BE49-F238E27FC236}">
                <a16:creationId xmlns:a16="http://schemas.microsoft.com/office/drawing/2014/main" id="{F19EDB7F-0793-794D-9E7F-CC7483554B6B}"/>
              </a:ext>
            </a:extLst>
          </p:cNvPr>
          <p:cNvSpPr>
            <a:spLocks noChangeArrowheads="1"/>
          </p:cNvSpPr>
          <p:nvPr/>
        </p:nvSpPr>
        <p:spPr bwMode="auto">
          <a:xfrm>
            <a:off x="4191000" y="3779838"/>
            <a:ext cx="609600" cy="163512"/>
          </a:xfrm>
          <a:prstGeom prst="rect">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sz="2400">
              <a:solidFill>
                <a:srgbClr val="000000"/>
              </a:solidFill>
            </a:endParaRPr>
          </a:p>
        </p:txBody>
      </p:sp>
      <p:sp>
        <p:nvSpPr>
          <p:cNvPr id="33812" name="Freeform 9">
            <a:extLst>
              <a:ext uri="{FF2B5EF4-FFF2-40B4-BE49-F238E27FC236}">
                <a16:creationId xmlns:a16="http://schemas.microsoft.com/office/drawing/2014/main" id="{55A59B70-3E95-F146-874B-E066E1BAFBF8}"/>
              </a:ext>
            </a:extLst>
          </p:cNvPr>
          <p:cNvSpPr>
            <a:spLocks/>
          </p:cNvSpPr>
          <p:nvPr/>
        </p:nvSpPr>
        <p:spPr bwMode="auto">
          <a:xfrm flipH="1">
            <a:off x="4572000" y="2865438"/>
            <a:ext cx="152400" cy="914400"/>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3813" name="Text Box 7">
            <a:extLst>
              <a:ext uri="{FF2B5EF4-FFF2-40B4-BE49-F238E27FC236}">
                <a16:creationId xmlns:a16="http://schemas.microsoft.com/office/drawing/2014/main" id="{9889699A-0EA3-E144-9892-E0E9F63E241E}"/>
              </a:ext>
            </a:extLst>
          </p:cNvPr>
          <p:cNvSpPr txBox="1">
            <a:spLocks noChangeArrowheads="1"/>
          </p:cNvSpPr>
          <p:nvPr/>
        </p:nvSpPr>
        <p:spPr bwMode="auto">
          <a:xfrm>
            <a:off x="6985001" y="4920458"/>
            <a:ext cx="1958975" cy="830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dirty="0">
                <a:latin typeface="+mn-lt"/>
              </a:rPr>
              <a:t>Double Click: Execute the solution</a:t>
            </a:r>
          </a:p>
        </p:txBody>
      </p:sp>
      <p:sp>
        <p:nvSpPr>
          <p:cNvPr id="33814" name="Rounded Rectangle 52">
            <a:extLst>
              <a:ext uri="{FF2B5EF4-FFF2-40B4-BE49-F238E27FC236}">
                <a16:creationId xmlns:a16="http://schemas.microsoft.com/office/drawing/2014/main" id="{320644EB-3565-5D4D-A52E-E6AD160955A4}"/>
              </a:ext>
            </a:extLst>
          </p:cNvPr>
          <p:cNvSpPr>
            <a:spLocks noChangeArrowheads="1"/>
          </p:cNvSpPr>
          <p:nvPr/>
        </p:nvSpPr>
        <p:spPr bwMode="auto">
          <a:xfrm>
            <a:off x="6513513" y="5875338"/>
            <a:ext cx="2081212" cy="601662"/>
          </a:xfrm>
          <a:prstGeom prst="roundRect">
            <a:avLst>
              <a:gd name="adj" fmla="val 16667"/>
            </a:avLst>
          </a:prstGeom>
          <a:solidFill>
            <a:schemeClr val="accent1"/>
          </a:solidFill>
          <a:ln w="9525" algn="ctr">
            <a:solidFill>
              <a:schemeClr val="tx1"/>
            </a:solidFill>
            <a:round/>
            <a:headEnd/>
            <a:tailEnd/>
          </a:ln>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sz="1000">
                <a:latin typeface="+mn-lt"/>
              </a:rPr>
              <a:t>Note: Right Click on Solution for additional options (Jump to command panel)</a:t>
            </a:r>
          </a:p>
        </p:txBody>
      </p:sp>
      <p:sp>
        <p:nvSpPr>
          <p:cNvPr id="33815" name="Freeform 9">
            <a:extLst>
              <a:ext uri="{FF2B5EF4-FFF2-40B4-BE49-F238E27FC236}">
                <a16:creationId xmlns:a16="http://schemas.microsoft.com/office/drawing/2014/main" id="{41C97086-A845-7A41-8B1F-4EC544909B93}"/>
              </a:ext>
            </a:extLst>
          </p:cNvPr>
          <p:cNvSpPr>
            <a:spLocks/>
          </p:cNvSpPr>
          <p:nvPr/>
        </p:nvSpPr>
        <p:spPr bwMode="auto">
          <a:xfrm flipH="1">
            <a:off x="8610601" y="3240088"/>
            <a:ext cx="428625" cy="920750"/>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3816" name="Freeform 9">
            <a:extLst>
              <a:ext uri="{FF2B5EF4-FFF2-40B4-BE49-F238E27FC236}">
                <a16:creationId xmlns:a16="http://schemas.microsoft.com/office/drawing/2014/main" id="{6CAA4340-0543-C54E-BE84-FFD83C7A2DAB}"/>
              </a:ext>
            </a:extLst>
          </p:cNvPr>
          <p:cNvSpPr>
            <a:spLocks/>
          </p:cNvSpPr>
          <p:nvPr/>
        </p:nvSpPr>
        <p:spPr bwMode="auto">
          <a:xfrm flipH="1" flipV="1">
            <a:off x="8610601" y="4160839"/>
            <a:ext cx="428625" cy="46037"/>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3817" name="Freeform 9">
            <a:extLst>
              <a:ext uri="{FF2B5EF4-FFF2-40B4-BE49-F238E27FC236}">
                <a16:creationId xmlns:a16="http://schemas.microsoft.com/office/drawing/2014/main" id="{161221CB-A202-1D4A-B851-BD34E48D707D}"/>
              </a:ext>
            </a:extLst>
          </p:cNvPr>
          <p:cNvSpPr>
            <a:spLocks/>
          </p:cNvSpPr>
          <p:nvPr/>
        </p:nvSpPr>
        <p:spPr bwMode="auto">
          <a:xfrm flipH="1" flipV="1">
            <a:off x="8610600" y="4160838"/>
            <a:ext cx="450850" cy="1295400"/>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7" name="Right Arrow 56">
            <a:extLst>
              <a:ext uri="{FF2B5EF4-FFF2-40B4-BE49-F238E27FC236}">
                <a16:creationId xmlns:a16="http://schemas.microsoft.com/office/drawing/2014/main" id="{B9E952FF-2AD4-5C42-92FE-F7047A0A5A0A}"/>
              </a:ext>
            </a:extLst>
          </p:cNvPr>
          <p:cNvSpPr/>
          <p:nvPr/>
        </p:nvSpPr>
        <p:spPr bwMode="auto">
          <a:xfrm rot="14308494">
            <a:off x="4202113" y="2430463"/>
            <a:ext cx="228600" cy="152400"/>
          </a:xfrm>
          <a:prstGeom prst="rightArrow">
            <a:avLst>
              <a:gd name="adj1" fmla="val 50000"/>
              <a:gd name="adj2" fmla="val 82529"/>
            </a:avLst>
          </a:prstGeom>
          <a:solidFill>
            <a:schemeClr val="accent3"/>
          </a:solidFill>
          <a:ln w="9525" cap="flat" cmpd="sng" algn="ctr">
            <a:solidFill>
              <a:schemeClr val="tx1"/>
            </a:solidFill>
            <a:prstDash val="solid"/>
            <a:round/>
            <a:headEnd type="none" w="med" len="med"/>
            <a:tailEnd type="none" w="med" len="med"/>
          </a:ln>
          <a:effectLst/>
        </p:spPr>
        <p:txBody>
          <a:bodyPr/>
          <a:lstStyle/>
          <a:p>
            <a:pPr>
              <a:defRPr/>
            </a:pPr>
            <a:endParaRPr lang="en-US" sz="2400">
              <a:solidFill>
                <a:srgbClr val="000000"/>
              </a:solidFill>
              <a:latin typeface="Arial" charset="0"/>
              <a:ea typeface="ＭＳ Ｐゴシック" charset="0"/>
              <a:cs typeface="ＭＳ Ｐゴシック" charset="0"/>
            </a:endParaRPr>
          </a:p>
        </p:txBody>
      </p:sp>
      <p:sp>
        <p:nvSpPr>
          <p:cNvPr id="33820" name="Freeform 9">
            <a:extLst>
              <a:ext uri="{FF2B5EF4-FFF2-40B4-BE49-F238E27FC236}">
                <a16:creationId xmlns:a16="http://schemas.microsoft.com/office/drawing/2014/main" id="{7E5201BA-F2EF-C740-854E-149EE1A3BB56}"/>
              </a:ext>
            </a:extLst>
          </p:cNvPr>
          <p:cNvSpPr>
            <a:spLocks/>
          </p:cNvSpPr>
          <p:nvPr/>
        </p:nvSpPr>
        <p:spPr bwMode="auto">
          <a:xfrm flipH="1" flipV="1">
            <a:off x="3873500" y="1936750"/>
            <a:ext cx="317500" cy="395288"/>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3821" name="Freeform 9">
            <a:extLst>
              <a:ext uri="{FF2B5EF4-FFF2-40B4-BE49-F238E27FC236}">
                <a16:creationId xmlns:a16="http://schemas.microsoft.com/office/drawing/2014/main" id="{EC1DA33C-8510-9A49-A2AB-42AA1D9F0A6D}"/>
              </a:ext>
            </a:extLst>
          </p:cNvPr>
          <p:cNvSpPr>
            <a:spLocks/>
          </p:cNvSpPr>
          <p:nvPr/>
        </p:nvSpPr>
        <p:spPr bwMode="auto">
          <a:xfrm flipH="1" flipV="1">
            <a:off x="3897313" y="2708275"/>
            <a:ext cx="379412" cy="46038"/>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3824" name="Freeform 9">
            <a:extLst>
              <a:ext uri="{FF2B5EF4-FFF2-40B4-BE49-F238E27FC236}">
                <a16:creationId xmlns:a16="http://schemas.microsoft.com/office/drawing/2014/main" id="{E322B9E9-8E6D-A44E-8966-62AD1B3E7019}"/>
              </a:ext>
            </a:extLst>
          </p:cNvPr>
          <p:cNvSpPr>
            <a:spLocks/>
          </p:cNvSpPr>
          <p:nvPr/>
        </p:nvSpPr>
        <p:spPr bwMode="auto">
          <a:xfrm flipV="1">
            <a:off x="5715000" y="2659064"/>
            <a:ext cx="1284288" cy="206375"/>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3826" name="Freeform 9">
            <a:extLst>
              <a:ext uri="{FF2B5EF4-FFF2-40B4-BE49-F238E27FC236}">
                <a16:creationId xmlns:a16="http://schemas.microsoft.com/office/drawing/2014/main" id="{C0995600-0F83-1040-9961-D7431EB6600F}"/>
              </a:ext>
            </a:extLst>
          </p:cNvPr>
          <p:cNvSpPr>
            <a:spLocks/>
          </p:cNvSpPr>
          <p:nvPr/>
        </p:nvSpPr>
        <p:spPr bwMode="auto">
          <a:xfrm flipV="1">
            <a:off x="6248401" y="3736976"/>
            <a:ext cx="714375" cy="423863"/>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3828" name="Freeform 9">
            <a:extLst>
              <a:ext uri="{FF2B5EF4-FFF2-40B4-BE49-F238E27FC236}">
                <a16:creationId xmlns:a16="http://schemas.microsoft.com/office/drawing/2014/main" id="{C136876E-81AE-7447-BDEA-EF87106293F5}"/>
              </a:ext>
            </a:extLst>
          </p:cNvPr>
          <p:cNvSpPr>
            <a:spLocks/>
          </p:cNvSpPr>
          <p:nvPr/>
        </p:nvSpPr>
        <p:spPr bwMode="auto">
          <a:xfrm>
            <a:off x="6226175" y="4259264"/>
            <a:ext cx="788988" cy="688975"/>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3830" name="Text Box 7">
            <a:extLst>
              <a:ext uri="{FF2B5EF4-FFF2-40B4-BE49-F238E27FC236}">
                <a16:creationId xmlns:a16="http://schemas.microsoft.com/office/drawing/2014/main" id="{52C63CCB-0DE5-A541-A92B-BD0B3F915AF7}"/>
              </a:ext>
            </a:extLst>
          </p:cNvPr>
          <p:cNvSpPr txBox="1">
            <a:spLocks noChangeArrowheads="1"/>
          </p:cNvSpPr>
          <p:nvPr/>
        </p:nvSpPr>
        <p:spPr bwMode="auto">
          <a:xfrm>
            <a:off x="2206625" y="6367464"/>
            <a:ext cx="4357688" cy="338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Try same procedure on Vertex 94</a:t>
            </a:r>
          </a:p>
        </p:txBody>
      </p:sp>
      <p:sp>
        <p:nvSpPr>
          <p:cNvPr id="4" name="Rectangle 11">
            <a:extLst>
              <a:ext uri="{FF2B5EF4-FFF2-40B4-BE49-F238E27FC236}">
                <a16:creationId xmlns:a16="http://schemas.microsoft.com/office/drawing/2014/main" id="{4567A824-54ED-F681-BFCE-27AE3D398B42}"/>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Geometry Power Tool Example</a:t>
            </a:r>
          </a:p>
        </p:txBody>
      </p:sp>
      <p:sp>
        <p:nvSpPr>
          <p:cNvPr id="6" name="Oval 23">
            <a:extLst>
              <a:ext uri="{FF2B5EF4-FFF2-40B4-BE49-F238E27FC236}">
                <a16:creationId xmlns:a16="http://schemas.microsoft.com/office/drawing/2014/main" id="{0B2291E0-C6E2-91B6-618B-D32C5BAA3289}"/>
              </a:ext>
            </a:extLst>
          </p:cNvPr>
          <p:cNvSpPr>
            <a:spLocks noChangeArrowheads="1"/>
          </p:cNvSpPr>
          <p:nvPr/>
        </p:nvSpPr>
        <p:spPr bwMode="auto">
          <a:xfrm>
            <a:off x="2286001" y="1696244"/>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1</a:t>
            </a:r>
          </a:p>
        </p:txBody>
      </p:sp>
      <p:sp>
        <p:nvSpPr>
          <p:cNvPr id="8" name="Oval 24">
            <a:extLst>
              <a:ext uri="{FF2B5EF4-FFF2-40B4-BE49-F238E27FC236}">
                <a16:creationId xmlns:a16="http://schemas.microsoft.com/office/drawing/2014/main" id="{4AABB21B-6F33-67C5-AECD-B8118128D079}"/>
              </a:ext>
            </a:extLst>
          </p:cNvPr>
          <p:cNvSpPr>
            <a:spLocks noChangeArrowheads="1"/>
          </p:cNvSpPr>
          <p:nvPr/>
        </p:nvSpPr>
        <p:spPr bwMode="auto">
          <a:xfrm>
            <a:off x="1570037" y="2624768"/>
            <a:ext cx="381000" cy="304800"/>
          </a:xfrm>
          <a:prstGeom prst="ellipse">
            <a:avLst/>
          </a:prstGeom>
          <a:solidFill>
            <a:schemeClr val="bg1"/>
          </a:solidFill>
          <a:ln w="28575">
            <a:solidFill>
              <a:schemeClr val="accent2"/>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2</a:t>
            </a:r>
          </a:p>
        </p:txBody>
      </p:sp>
      <p:sp>
        <p:nvSpPr>
          <p:cNvPr id="10" name="Oval 11">
            <a:extLst>
              <a:ext uri="{FF2B5EF4-FFF2-40B4-BE49-F238E27FC236}">
                <a16:creationId xmlns:a16="http://schemas.microsoft.com/office/drawing/2014/main" id="{CE32155F-1046-1C03-2CD2-36F7147B758B}"/>
              </a:ext>
            </a:extLst>
          </p:cNvPr>
          <p:cNvSpPr>
            <a:spLocks noChangeArrowheads="1"/>
          </p:cNvSpPr>
          <p:nvPr/>
        </p:nvSpPr>
        <p:spPr bwMode="auto">
          <a:xfrm>
            <a:off x="6985001" y="2209799"/>
            <a:ext cx="381000" cy="304800"/>
          </a:xfrm>
          <a:prstGeom prst="ellipse">
            <a:avLst/>
          </a:prstGeom>
          <a:solidFill>
            <a:schemeClr val="bg1"/>
          </a:solidFill>
          <a:ln w="28575">
            <a:solidFill>
              <a:srgbClr val="339933"/>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3</a:t>
            </a:r>
          </a:p>
        </p:txBody>
      </p:sp>
      <p:sp>
        <p:nvSpPr>
          <p:cNvPr id="12" name="Oval 62">
            <a:extLst>
              <a:ext uri="{FF2B5EF4-FFF2-40B4-BE49-F238E27FC236}">
                <a16:creationId xmlns:a16="http://schemas.microsoft.com/office/drawing/2014/main" id="{1FB30144-6D52-332F-EC11-92531404F163}"/>
              </a:ext>
            </a:extLst>
          </p:cNvPr>
          <p:cNvSpPr>
            <a:spLocks noChangeArrowheads="1"/>
          </p:cNvSpPr>
          <p:nvPr/>
        </p:nvSpPr>
        <p:spPr bwMode="auto">
          <a:xfrm>
            <a:off x="6993732" y="3275102"/>
            <a:ext cx="381000" cy="304800"/>
          </a:xfrm>
          <a:prstGeom prst="ellipse">
            <a:avLst/>
          </a:prstGeom>
          <a:solidFill>
            <a:schemeClr val="bg1"/>
          </a:solidFill>
          <a:ln w="28575">
            <a:solidFill>
              <a:srgbClr val="FF99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solidFill>
                  <a:srgbClr val="000000"/>
                </a:solidFill>
              </a:rPr>
              <a:t>4</a:t>
            </a:r>
          </a:p>
        </p:txBody>
      </p:sp>
      <p:sp>
        <p:nvSpPr>
          <p:cNvPr id="13" name="Oval 56">
            <a:extLst>
              <a:ext uri="{FF2B5EF4-FFF2-40B4-BE49-F238E27FC236}">
                <a16:creationId xmlns:a16="http://schemas.microsoft.com/office/drawing/2014/main" id="{FB16AEA4-10D6-D908-5FF9-3820E3F8B233}"/>
              </a:ext>
            </a:extLst>
          </p:cNvPr>
          <p:cNvSpPr>
            <a:spLocks noChangeArrowheads="1"/>
          </p:cNvSpPr>
          <p:nvPr/>
        </p:nvSpPr>
        <p:spPr bwMode="auto">
          <a:xfrm>
            <a:off x="7023100" y="4633140"/>
            <a:ext cx="381000" cy="304800"/>
          </a:xfrm>
          <a:prstGeom prst="ellipse">
            <a:avLst/>
          </a:prstGeom>
          <a:noFill/>
          <a:ln w="28575">
            <a:solidFill>
              <a:srgbClr val="FF33C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5</a:t>
            </a:r>
          </a:p>
        </p:txBody>
      </p:sp>
      <p:sp>
        <p:nvSpPr>
          <p:cNvPr id="14" name="Oval 57">
            <a:extLst>
              <a:ext uri="{FF2B5EF4-FFF2-40B4-BE49-F238E27FC236}">
                <a16:creationId xmlns:a16="http://schemas.microsoft.com/office/drawing/2014/main" id="{0E50680E-E6FB-153B-35C3-CE515A60BB96}"/>
              </a:ext>
            </a:extLst>
          </p:cNvPr>
          <p:cNvSpPr>
            <a:spLocks noChangeArrowheads="1"/>
          </p:cNvSpPr>
          <p:nvPr/>
        </p:nvSpPr>
        <p:spPr bwMode="auto">
          <a:xfrm>
            <a:off x="1792288" y="6373990"/>
            <a:ext cx="381000" cy="304800"/>
          </a:xfrm>
          <a:prstGeom prst="ellipse">
            <a:avLst/>
          </a:prstGeom>
          <a:solidFill>
            <a:schemeClr val="bg1"/>
          </a:solidFill>
          <a:ln w="28575">
            <a:solidFill>
              <a:srgbClr val="9966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solidFill>
                  <a:srgbClr val="000000"/>
                </a:solidFill>
              </a:rPr>
              <a:t>6</a:t>
            </a:r>
          </a:p>
        </p:txBody>
      </p:sp>
    </p:spTree>
    <p:extLst>
      <p:ext uri="{BB962C8B-B14F-4D97-AF65-F5344CB8AC3E}">
        <p14:creationId xmlns:p14="http://schemas.microsoft.com/office/powerpoint/2010/main" val="114787497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4">
            <a:extLst>
              <a:ext uri="{FF2B5EF4-FFF2-40B4-BE49-F238E27FC236}">
                <a16:creationId xmlns:a16="http://schemas.microsoft.com/office/drawing/2014/main" id="{ADB0D8F6-1592-7840-92F3-657C77662A2C}"/>
              </a:ext>
            </a:extLst>
          </p:cNvPr>
          <p:cNvSpPr txBox="1">
            <a:spLocks noChangeArrowheads="1"/>
          </p:cNvSpPr>
          <p:nvPr/>
        </p:nvSpPr>
        <p:spPr bwMode="auto">
          <a:xfrm>
            <a:off x="1752601" y="1066800"/>
            <a:ext cx="4530725" cy="40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sz="2000"/>
              <a:t>Geometry Traits – Remove chamfer</a:t>
            </a:r>
            <a:endParaRPr lang="en-US" altLang="en-US" sz="3200"/>
          </a:p>
        </p:txBody>
      </p:sp>
      <p:pic>
        <p:nvPicPr>
          <p:cNvPr id="35843" name="Picture 2">
            <a:extLst>
              <a:ext uri="{FF2B5EF4-FFF2-40B4-BE49-F238E27FC236}">
                <a16:creationId xmlns:a16="http://schemas.microsoft.com/office/drawing/2014/main" id="{B0941DED-1669-CC4E-97F3-9BA73D98119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886200" y="1712913"/>
            <a:ext cx="2667000" cy="457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Picture 5">
            <a:extLst>
              <a:ext uri="{FF2B5EF4-FFF2-40B4-BE49-F238E27FC236}">
                <a16:creationId xmlns:a16="http://schemas.microsoft.com/office/drawing/2014/main" id="{0D889CE5-379E-A144-BF09-C2F9D8D08634}"/>
              </a:ext>
            </a:extLst>
          </p:cNvPr>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605714" y="1127125"/>
            <a:ext cx="191452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9">
            <a:extLst>
              <a:ext uri="{FF2B5EF4-FFF2-40B4-BE49-F238E27FC236}">
                <a16:creationId xmlns:a16="http://schemas.microsoft.com/office/drawing/2014/main" id="{1798EF2C-6304-FB46-AB8A-58E53371B1A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543801" y="2908300"/>
            <a:ext cx="2149475"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Text Box 7">
            <a:extLst>
              <a:ext uri="{FF2B5EF4-FFF2-40B4-BE49-F238E27FC236}">
                <a16:creationId xmlns:a16="http://schemas.microsoft.com/office/drawing/2014/main" id="{3EDAB1C2-73BF-684E-B1DF-9EBF41529A94}"/>
              </a:ext>
            </a:extLst>
          </p:cNvPr>
          <p:cNvSpPr txBox="1">
            <a:spLocks noChangeArrowheads="1"/>
          </p:cNvSpPr>
          <p:nvPr/>
        </p:nvSpPr>
        <p:spPr bwMode="auto">
          <a:xfrm>
            <a:off x="1806576" y="2506663"/>
            <a:ext cx="1890713" cy="58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dirty="0">
                <a:latin typeface="+mn-lt"/>
              </a:rPr>
              <a:t>Expand “Chamfer Chains” Diagnostic</a:t>
            </a:r>
          </a:p>
        </p:txBody>
      </p:sp>
      <p:sp>
        <p:nvSpPr>
          <p:cNvPr id="35847" name="Text Box 7">
            <a:extLst>
              <a:ext uri="{FF2B5EF4-FFF2-40B4-BE49-F238E27FC236}">
                <a16:creationId xmlns:a16="http://schemas.microsoft.com/office/drawing/2014/main" id="{4E9D57F4-5057-BB49-8B2E-FAD8B55EAB31}"/>
              </a:ext>
            </a:extLst>
          </p:cNvPr>
          <p:cNvSpPr txBox="1">
            <a:spLocks noChangeArrowheads="1"/>
          </p:cNvSpPr>
          <p:nvPr/>
        </p:nvSpPr>
        <p:spPr bwMode="auto">
          <a:xfrm>
            <a:off x="1806576" y="3282950"/>
            <a:ext cx="1890713" cy="58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Select and fly into Chain 1</a:t>
            </a:r>
          </a:p>
        </p:txBody>
      </p:sp>
      <p:sp>
        <p:nvSpPr>
          <p:cNvPr id="35848" name="Text Box 7">
            <a:extLst>
              <a:ext uri="{FF2B5EF4-FFF2-40B4-BE49-F238E27FC236}">
                <a16:creationId xmlns:a16="http://schemas.microsoft.com/office/drawing/2014/main" id="{B6CB9E2C-BECC-9544-85E5-929AF1A6A9B1}"/>
              </a:ext>
            </a:extLst>
          </p:cNvPr>
          <p:cNvSpPr txBox="1">
            <a:spLocks noChangeArrowheads="1"/>
          </p:cNvSpPr>
          <p:nvPr/>
        </p:nvSpPr>
        <p:spPr bwMode="auto">
          <a:xfrm>
            <a:off x="1765301" y="4343401"/>
            <a:ext cx="1890713" cy="8302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Double Click “Remove Surface” Solution</a:t>
            </a:r>
          </a:p>
        </p:txBody>
      </p:sp>
      <p:pic>
        <p:nvPicPr>
          <p:cNvPr id="35849" name="Picture 12">
            <a:extLst>
              <a:ext uri="{FF2B5EF4-FFF2-40B4-BE49-F238E27FC236}">
                <a16:creationId xmlns:a16="http://schemas.microsoft.com/office/drawing/2014/main" id="{BE7D741D-8CCF-4B40-9530-D607CE61F27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l="4440" r="9679"/>
          <a:stretch>
            <a:fillRect/>
          </a:stretch>
        </p:blipFill>
        <p:spPr bwMode="auto">
          <a:xfrm>
            <a:off x="7605714" y="5051426"/>
            <a:ext cx="2149475"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50" name="Down Arrow 13">
            <a:extLst>
              <a:ext uri="{FF2B5EF4-FFF2-40B4-BE49-F238E27FC236}">
                <a16:creationId xmlns:a16="http://schemas.microsoft.com/office/drawing/2014/main" id="{07B2F071-0B0A-C94F-8DB5-67EC1C62E2F8}"/>
              </a:ext>
            </a:extLst>
          </p:cNvPr>
          <p:cNvSpPr>
            <a:spLocks noChangeArrowheads="1"/>
          </p:cNvSpPr>
          <p:nvPr/>
        </p:nvSpPr>
        <p:spPr bwMode="auto">
          <a:xfrm>
            <a:off x="8562976" y="4721225"/>
            <a:ext cx="276225" cy="414338"/>
          </a:xfrm>
          <a:prstGeom prst="downArrow">
            <a:avLst>
              <a:gd name="adj1" fmla="val 50000"/>
              <a:gd name="adj2" fmla="val 49903"/>
            </a:avLst>
          </a:prstGeom>
          <a:solidFill>
            <a:schemeClr val="accent1"/>
          </a:solidFill>
          <a:ln w="9525" algn="ctr">
            <a:solidFill>
              <a:schemeClr val="tx1"/>
            </a:solidFill>
            <a:round/>
            <a:headEnd/>
            <a:tailEnd/>
          </a:ln>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sz="2400">
              <a:solidFill>
                <a:srgbClr val="000000"/>
              </a:solidFill>
            </a:endParaRPr>
          </a:p>
        </p:txBody>
      </p:sp>
      <p:sp>
        <p:nvSpPr>
          <p:cNvPr id="35854" name="Line 15">
            <a:extLst>
              <a:ext uri="{FF2B5EF4-FFF2-40B4-BE49-F238E27FC236}">
                <a16:creationId xmlns:a16="http://schemas.microsoft.com/office/drawing/2014/main" id="{96F6BE87-BD5B-9544-BEAE-26ADEFC60F6B}"/>
              </a:ext>
            </a:extLst>
          </p:cNvPr>
          <p:cNvSpPr>
            <a:spLocks noChangeShapeType="1"/>
          </p:cNvSpPr>
          <p:nvPr/>
        </p:nvSpPr>
        <p:spPr bwMode="auto">
          <a:xfrm>
            <a:off x="3656014" y="2774950"/>
            <a:ext cx="458787" cy="40005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5855" name="Line 15">
            <a:extLst>
              <a:ext uri="{FF2B5EF4-FFF2-40B4-BE49-F238E27FC236}">
                <a16:creationId xmlns:a16="http://schemas.microsoft.com/office/drawing/2014/main" id="{96656273-F99B-614A-81B4-69B4B3311104}"/>
              </a:ext>
            </a:extLst>
          </p:cNvPr>
          <p:cNvSpPr>
            <a:spLocks noChangeShapeType="1"/>
          </p:cNvSpPr>
          <p:nvPr/>
        </p:nvSpPr>
        <p:spPr bwMode="auto">
          <a:xfrm flipV="1">
            <a:off x="3697288" y="3282951"/>
            <a:ext cx="569912" cy="315913"/>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5856" name="Line 15">
            <a:extLst>
              <a:ext uri="{FF2B5EF4-FFF2-40B4-BE49-F238E27FC236}">
                <a16:creationId xmlns:a16="http://schemas.microsoft.com/office/drawing/2014/main" id="{CCBFC02A-A83C-754F-9FEA-88E6C1A8D0FF}"/>
              </a:ext>
            </a:extLst>
          </p:cNvPr>
          <p:cNvSpPr>
            <a:spLocks noChangeShapeType="1"/>
          </p:cNvSpPr>
          <p:nvPr/>
        </p:nvSpPr>
        <p:spPr bwMode="auto">
          <a:xfrm flipV="1">
            <a:off x="3676650" y="4359275"/>
            <a:ext cx="458788" cy="31750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4" name="Rectangle 11">
            <a:extLst>
              <a:ext uri="{FF2B5EF4-FFF2-40B4-BE49-F238E27FC236}">
                <a16:creationId xmlns:a16="http://schemas.microsoft.com/office/drawing/2014/main" id="{18C21B96-177A-0EE6-F5E2-9E9F340D7F2B}"/>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Geometry Power Tool Example</a:t>
            </a:r>
          </a:p>
        </p:txBody>
      </p:sp>
      <p:sp>
        <p:nvSpPr>
          <p:cNvPr id="5" name="Oval 23">
            <a:extLst>
              <a:ext uri="{FF2B5EF4-FFF2-40B4-BE49-F238E27FC236}">
                <a16:creationId xmlns:a16="http://schemas.microsoft.com/office/drawing/2014/main" id="{3440D012-4D39-A0C6-F007-7B7F3DE84302}"/>
              </a:ext>
            </a:extLst>
          </p:cNvPr>
          <p:cNvSpPr>
            <a:spLocks noChangeArrowheads="1"/>
          </p:cNvSpPr>
          <p:nvPr/>
        </p:nvSpPr>
        <p:spPr bwMode="auto">
          <a:xfrm>
            <a:off x="1481139" y="2561045"/>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1</a:t>
            </a:r>
          </a:p>
        </p:txBody>
      </p:sp>
      <p:sp>
        <p:nvSpPr>
          <p:cNvPr id="6" name="Oval 24">
            <a:extLst>
              <a:ext uri="{FF2B5EF4-FFF2-40B4-BE49-F238E27FC236}">
                <a16:creationId xmlns:a16="http://schemas.microsoft.com/office/drawing/2014/main" id="{65329FA4-F441-3C5B-F9BC-2C03141727EB}"/>
              </a:ext>
            </a:extLst>
          </p:cNvPr>
          <p:cNvSpPr>
            <a:spLocks noChangeArrowheads="1"/>
          </p:cNvSpPr>
          <p:nvPr/>
        </p:nvSpPr>
        <p:spPr bwMode="auto">
          <a:xfrm>
            <a:off x="1481139" y="3342096"/>
            <a:ext cx="381000" cy="304800"/>
          </a:xfrm>
          <a:prstGeom prst="ellipse">
            <a:avLst/>
          </a:prstGeom>
          <a:solidFill>
            <a:schemeClr val="bg1"/>
          </a:solidFill>
          <a:ln w="28575">
            <a:solidFill>
              <a:schemeClr val="accent2"/>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2</a:t>
            </a:r>
          </a:p>
        </p:txBody>
      </p:sp>
      <p:sp>
        <p:nvSpPr>
          <p:cNvPr id="7" name="Oval 11">
            <a:extLst>
              <a:ext uri="{FF2B5EF4-FFF2-40B4-BE49-F238E27FC236}">
                <a16:creationId xmlns:a16="http://schemas.microsoft.com/office/drawing/2014/main" id="{8A8C9DBC-778D-BCF8-3164-C651EE325B91}"/>
              </a:ext>
            </a:extLst>
          </p:cNvPr>
          <p:cNvSpPr>
            <a:spLocks noChangeArrowheads="1"/>
          </p:cNvSpPr>
          <p:nvPr/>
        </p:nvSpPr>
        <p:spPr bwMode="auto">
          <a:xfrm>
            <a:off x="1945792" y="4258855"/>
            <a:ext cx="381000" cy="304800"/>
          </a:xfrm>
          <a:prstGeom prst="ellipse">
            <a:avLst/>
          </a:prstGeom>
          <a:solidFill>
            <a:schemeClr val="bg1"/>
          </a:solidFill>
          <a:ln w="28575">
            <a:solidFill>
              <a:srgbClr val="339933"/>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solidFill>
                  <a:srgbClr val="000000"/>
                </a:solidFill>
              </a:rPr>
              <a:t>3</a:t>
            </a:r>
          </a:p>
        </p:txBody>
      </p:sp>
    </p:spTree>
    <p:extLst>
      <p:ext uri="{BB962C8B-B14F-4D97-AF65-F5344CB8AC3E}">
        <p14:creationId xmlns:p14="http://schemas.microsoft.com/office/powerpoint/2010/main" val="111063003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4">
            <a:extLst>
              <a:ext uri="{FF2B5EF4-FFF2-40B4-BE49-F238E27FC236}">
                <a16:creationId xmlns:a16="http://schemas.microsoft.com/office/drawing/2014/main" id="{D73C23BB-2E2A-0745-B27C-C5A66AF568CF}"/>
              </a:ext>
            </a:extLst>
          </p:cNvPr>
          <p:cNvSpPr txBox="1">
            <a:spLocks noChangeArrowheads="1"/>
          </p:cNvSpPr>
          <p:nvPr/>
        </p:nvSpPr>
        <p:spPr bwMode="auto">
          <a:xfrm>
            <a:off x="1752601" y="1066800"/>
            <a:ext cx="4530725" cy="40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sz="2000"/>
              <a:t>Geometry Traits – Remove holes</a:t>
            </a:r>
            <a:endParaRPr lang="en-US" altLang="en-US" sz="3200"/>
          </a:p>
        </p:txBody>
      </p:sp>
      <p:pic>
        <p:nvPicPr>
          <p:cNvPr id="37891" name="Picture 3">
            <a:extLst>
              <a:ext uri="{FF2B5EF4-FFF2-40B4-BE49-F238E27FC236}">
                <a16:creationId xmlns:a16="http://schemas.microsoft.com/office/drawing/2014/main" id="{33906954-E65A-FA4A-8F58-AC384BCEA69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232150" y="2298701"/>
            <a:ext cx="2254250" cy="423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Rounded Rectangle 26">
            <a:extLst>
              <a:ext uri="{FF2B5EF4-FFF2-40B4-BE49-F238E27FC236}">
                <a16:creationId xmlns:a16="http://schemas.microsoft.com/office/drawing/2014/main" id="{32949E93-576C-7944-8E98-EEAE949BEA8E}"/>
              </a:ext>
            </a:extLst>
          </p:cNvPr>
          <p:cNvSpPr>
            <a:spLocks noChangeArrowheads="1"/>
          </p:cNvSpPr>
          <p:nvPr/>
        </p:nvSpPr>
        <p:spPr bwMode="auto">
          <a:xfrm>
            <a:off x="1833563" y="1466850"/>
            <a:ext cx="3505200" cy="685800"/>
          </a:xfrm>
          <a:prstGeom prst="roundRect">
            <a:avLst>
              <a:gd name="adj" fmla="val 16667"/>
            </a:avLst>
          </a:prstGeom>
          <a:solidFill>
            <a:schemeClr val="accent1"/>
          </a:solidFill>
          <a:ln w="9525" algn="ctr">
            <a:solidFill>
              <a:schemeClr val="tx1"/>
            </a:solidFill>
            <a:round/>
            <a:headEnd/>
            <a:tailEnd/>
          </a:ln>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r>
              <a:rPr lang="en-US" altLang="en-US" sz="1000" dirty="0">
                <a:latin typeface="+mn-lt"/>
              </a:rPr>
              <a:t>Note: Holes are not currently displayed because they all have a radius larger than the “hole radius threshold”.  Go back to the Options panel to manually change this value.</a:t>
            </a:r>
          </a:p>
          <a:p>
            <a:endParaRPr lang="en-US" altLang="en-US" sz="1000" dirty="0">
              <a:solidFill>
                <a:srgbClr val="000000"/>
              </a:solidFill>
              <a:latin typeface="+mn-lt"/>
            </a:endParaRPr>
          </a:p>
        </p:txBody>
      </p:sp>
      <p:sp>
        <p:nvSpPr>
          <p:cNvPr id="37893" name="Text Box 7">
            <a:extLst>
              <a:ext uri="{FF2B5EF4-FFF2-40B4-BE49-F238E27FC236}">
                <a16:creationId xmlns:a16="http://schemas.microsoft.com/office/drawing/2014/main" id="{4E44B6AE-1200-EC4A-B581-97D07684BBBA}"/>
              </a:ext>
            </a:extLst>
          </p:cNvPr>
          <p:cNvSpPr txBox="1">
            <a:spLocks noChangeArrowheads="1"/>
          </p:cNvSpPr>
          <p:nvPr/>
        </p:nvSpPr>
        <p:spPr bwMode="auto">
          <a:xfrm>
            <a:off x="6238876" y="1466850"/>
            <a:ext cx="1381125" cy="831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Click on the Options button</a:t>
            </a:r>
          </a:p>
        </p:txBody>
      </p:sp>
      <p:sp>
        <p:nvSpPr>
          <p:cNvPr id="37895" name="Text Box 7">
            <a:extLst>
              <a:ext uri="{FF2B5EF4-FFF2-40B4-BE49-F238E27FC236}">
                <a16:creationId xmlns:a16="http://schemas.microsoft.com/office/drawing/2014/main" id="{12E18FD0-1D56-BF44-A52C-763B97E3295A}"/>
              </a:ext>
            </a:extLst>
          </p:cNvPr>
          <p:cNvSpPr txBox="1">
            <a:spLocks noChangeArrowheads="1"/>
          </p:cNvSpPr>
          <p:nvPr/>
        </p:nvSpPr>
        <p:spPr bwMode="auto">
          <a:xfrm>
            <a:off x="1704976" y="3527426"/>
            <a:ext cx="1362075" cy="1077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Enter “10” for the “Hole Radius” threshold</a:t>
            </a:r>
          </a:p>
        </p:txBody>
      </p:sp>
      <p:sp>
        <p:nvSpPr>
          <p:cNvPr id="37896" name="Text Box 7">
            <a:extLst>
              <a:ext uri="{FF2B5EF4-FFF2-40B4-BE49-F238E27FC236}">
                <a16:creationId xmlns:a16="http://schemas.microsoft.com/office/drawing/2014/main" id="{3394B711-FFA6-C640-8DB8-F1F018AC1724}"/>
              </a:ext>
            </a:extLst>
          </p:cNvPr>
          <p:cNvSpPr txBox="1">
            <a:spLocks noChangeArrowheads="1"/>
          </p:cNvSpPr>
          <p:nvPr/>
        </p:nvSpPr>
        <p:spPr bwMode="auto">
          <a:xfrm>
            <a:off x="1719264" y="5470525"/>
            <a:ext cx="1360487" cy="338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Click Done</a:t>
            </a:r>
          </a:p>
        </p:txBody>
      </p:sp>
      <p:sp>
        <p:nvSpPr>
          <p:cNvPr id="37899" name="Line 15">
            <a:extLst>
              <a:ext uri="{FF2B5EF4-FFF2-40B4-BE49-F238E27FC236}">
                <a16:creationId xmlns:a16="http://schemas.microsoft.com/office/drawing/2014/main" id="{FB281511-8042-274D-B44E-BFF476CFF6FA}"/>
              </a:ext>
            </a:extLst>
          </p:cNvPr>
          <p:cNvSpPr>
            <a:spLocks noChangeShapeType="1"/>
          </p:cNvSpPr>
          <p:nvPr/>
        </p:nvSpPr>
        <p:spPr bwMode="auto">
          <a:xfrm>
            <a:off x="3092450" y="3733800"/>
            <a:ext cx="1631950" cy="22860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7900" name="Line 15">
            <a:extLst>
              <a:ext uri="{FF2B5EF4-FFF2-40B4-BE49-F238E27FC236}">
                <a16:creationId xmlns:a16="http://schemas.microsoft.com/office/drawing/2014/main" id="{971F7185-FF2E-5242-8E9A-A3FB0AE23A90}"/>
              </a:ext>
            </a:extLst>
          </p:cNvPr>
          <p:cNvSpPr>
            <a:spLocks noChangeShapeType="1"/>
          </p:cNvSpPr>
          <p:nvPr/>
        </p:nvSpPr>
        <p:spPr bwMode="auto">
          <a:xfrm>
            <a:off x="3048000" y="5638800"/>
            <a:ext cx="2057400" cy="534988"/>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pic>
        <p:nvPicPr>
          <p:cNvPr id="37901" name="Picture 6">
            <a:extLst>
              <a:ext uri="{FF2B5EF4-FFF2-40B4-BE49-F238E27FC236}">
                <a16:creationId xmlns:a16="http://schemas.microsoft.com/office/drawing/2014/main" id="{CB386451-42C6-984D-B54D-67D10FF7ED7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242175" y="2343150"/>
            <a:ext cx="2351088" cy="413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2" name="Picture 8">
            <a:extLst>
              <a:ext uri="{FF2B5EF4-FFF2-40B4-BE49-F238E27FC236}">
                <a16:creationId xmlns:a16="http://schemas.microsoft.com/office/drawing/2014/main" id="{BB157336-550C-4840-9240-9F360F29118A}"/>
              </a:ext>
            </a:extLst>
          </p:cNvPr>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756525" y="685800"/>
            <a:ext cx="2592388" cy="200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03" name="Line 15">
            <a:extLst>
              <a:ext uri="{FF2B5EF4-FFF2-40B4-BE49-F238E27FC236}">
                <a16:creationId xmlns:a16="http://schemas.microsoft.com/office/drawing/2014/main" id="{10EC933A-F190-2D46-82A3-2A91AAEEF5B3}"/>
              </a:ext>
            </a:extLst>
          </p:cNvPr>
          <p:cNvSpPr>
            <a:spLocks noChangeShapeType="1"/>
          </p:cNvSpPr>
          <p:nvPr/>
        </p:nvSpPr>
        <p:spPr bwMode="auto">
          <a:xfrm>
            <a:off x="7421563" y="2228850"/>
            <a:ext cx="417512" cy="74295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7904" name="Text Box 7">
            <a:extLst>
              <a:ext uri="{FF2B5EF4-FFF2-40B4-BE49-F238E27FC236}">
                <a16:creationId xmlns:a16="http://schemas.microsoft.com/office/drawing/2014/main" id="{C4740E44-A561-EB41-8DFA-2264CCF7D489}"/>
              </a:ext>
            </a:extLst>
          </p:cNvPr>
          <p:cNvSpPr txBox="1">
            <a:spLocks noChangeArrowheads="1"/>
          </p:cNvSpPr>
          <p:nvPr/>
        </p:nvSpPr>
        <p:spPr bwMode="auto">
          <a:xfrm>
            <a:off x="5730876" y="2981325"/>
            <a:ext cx="1382713"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dirty="0">
                <a:latin typeface="+mn-lt"/>
              </a:rPr>
              <a:t>Click Analyze</a:t>
            </a:r>
          </a:p>
        </p:txBody>
      </p:sp>
      <p:sp>
        <p:nvSpPr>
          <p:cNvPr id="37906" name="Text Box 7">
            <a:extLst>
              <a:ext uri="{FF2B5EF4-FFF2-40B4-BE49-F238E27FC236}">
                <a16:creationId xmlns:a16="http://schemas.microsoft.com/office/drawing/2014/main" id="{EC7B8E25-62C0-6849-8A42-BA096AA88FEC}"/>
              </a:ext>
            </a:extLst>
          </p:cNvPr>
          <p:cNvSpPr txBox="1">
            <a:spLocks noChangeArrowheads="1"/>
          </p:cNvSpPr>
          <p:nvPr/>
        </p:nvSpPr>
        <p:spPr bwMode="auto">
          <a:xfrm>
            <a:off x="5662614" y="3752851"/>
            <a:ext cx="1381125" cy="1077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Right Click on Holes and “Select All”</a:t>
            </a:r>
          </a:p>
        </p:txBody>
      </p:sp>
      <p:sp>
        <p:nvSpPr>
          <p:cNvPr id="37908" name="Text Box 7">
            <a:extLst>
              <a:ext uri="{FF2B5EF4-FFF2-40B4-BE49-F238E27FC236}">
                <a16:creationId xmlns:a16="http://schemas.microsoft.com/office/drawing/2014/main" id="{FB420A84-DDB9-0C42-8AC8-2DE99F225D25}"/>
              </a:ext>
            </a:extLst>
          </p:cNvPr>
          <p:cNvSpPr txBox="1">
            <a:spLocks noChangeArrowheads="1"/>
          </p:cNvSpPr>
          <p:nvPr/>
        </p:nvSpPr>
        <p:spPr bwMode="auto">
          <a:xfrm>
            <a:off x="5532438" y="4929188"/>
            <a:ext cx="1581150" cy="18158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Use the “Remove All Holes…” menu option to delete holes with one command</a:t>
            </a:r>
          </a:p>
        </p:txBody>
      </p:sp>
      <p:sp>
        <p:nvSpPr>
          <p:cNvPr id="37910" name="Line 15">
            <a:extLst>
              <a:ext uri="{FF2B5EF4-FFF2-40B4-BE49-F238E27FC236}">
                <a16:creationId xmlns:a16="http://schemas.microsoft.com/office/drawing/2014/main" id="{24C4EB40-5BC8-444A-B62D-47E006FAB087}"/>
              </a:ext>
            </a:extLst>
          </p:cNvPr>
          <p:cNvSpPr>
            <a:spLocks noChangeShapeType="1"/>
          </p:cNvSpPr>
          <p:nvPr/>
        </p:nvSpPr>
        <p:spPr bwMode="auto">
          <a:xfrm flipV="1">
            <a:off x="7072314" y="2971800"/>
            <a:ext cx="1309687" cy="306388"/>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7911" name="Line 15">
            <a:extLst>
              <a:ext uri="{FF2B5EF4-FFF2-40B4-BE49-F238E27FC236}">
                <a16:creationId xmlns:a16="http://schemas.microsoft.com/office/drawing/2014/main" id="{F6F70A88-B99E-3E48-9843-5AE5D2148FFE}"/>
              </a:ext>
            </a:extLst>
          </p:cNvPr>
          <p:cNvSpPr>
            <a:spLocks noChangeShapeType="1"/>
          </p:cNvSpPr>
          <p:nvPr/>
        </p:nvSpPr>
        <p:spPr bwMode="auto">
          <a:xfrm flipV="1">
            <a:off x="7023100" y="3840163"/>
            <a:ext cx="1309688" cy="354012"/>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7912" name="Line 15">
            <a:extLst>
              <a:ext uri="{FF2B5EF4-FFF2-40B4-BE49-F238E27FC236}">
                <a16:creationId xmlns:a16="http://schemas.microsoft.com/office/drawing/2014/main" id="{0F1BC2A6-ABB9-9D44-ACE3-D2F969C8C09F}"/>
              </a:ext>
            </a:extLst>
          </p:cNvPr>
          <p:cNvSpPr>
            <a:spLocks noChangeShapeType="1"/>
          </p:cNvSpPr>
          <p:nvPr/>
        </p:nvSpPr>
        <p:spPr bwMode="auto">
          <a:xfrm flipV="1">
            <a:off x="7070726" y="4538663"/>
            <a:ext cx="1381125" cy="83185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4" name="Rectangle 11">
            <a:extLst>
              <a:ext uri="{FF2B5EF4-FFF2-40B4-BE49-F238E27FC236}">
                <a16:creationId xmlns:a16="http://schemas.microsoft.com/office/drawing/2014/main" id="{1955653C-E691-F7B0-AF1C-2EA89E79AA9D}"/>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Geometry Power Tool Example</a:t>
            </a:r>
          </a:p>
        </p:txBody>
      </p:sp>
      <p:sp>
        <p:nvSpPr>
          <p:cNvPr id="5" name="Oval 23">
            <a:extLst>
              <a:ext uri="{FF2B5EF4-FFF2-40B4-BE49-F238E27FC236}">
                <a16:creationId xmlns:a16="http://schemas.microsoft.com/office/drawing/2014/main" id="{DE700A85-75B0-B63E-A75E-F5340C6E2012}"/>
              </a:ext>
            </a:extLst>
          </p:cNvPr>
          <p:cNvSpPr>
            <a:spLocks noChangeArrowheads="1"/>
          </p:cNvSpPr>
          <p:nvPr/>
        </p:nvSpPr>
        <p:spPr bwMode="auto">
          <a:xfrm>
            <a:off x="6027633" y="1473420"/>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1</a:t>
            </a:r>
          </a:p>
        </p:txBody>
      </p:sp>
      <p:sp>
        <p:nvSpPr>
          <p:cNvPr id="6" name="Oval 24">
            <a:extLst>
              <a:ext uri="{FF2B5EF4-FFF2-40B4-BE49-F238E27FC236}">
                <a16:creationId xmlns:a16="http://schemas.microsoft.com/office/drawing/2014/main" id="{2690D497-2A06-BBE1-3B13-A79B7BDE3513}"/>
              </a:ext>
            </a:extLst>
          </p:cNvPr>
          <p:cNvSpPr>
            <a:spLocks noChangeArrowheads="1"/>
          </p:cNvSpPr>
          <p:nvPr/>
        </p:nvSpPr>
        <p:spPr bwMode="auto">
          <a:xfrm>
            <a:off x="1622029" y="3488198"/>
            <a:ext cx="381000" cy="304800"/>
          </a:xfrm>
          <a:prstGeom prst="ellipse">
            <a:avLst/>
          </a:prstGeom>
          <a:solidFill>
            <a:schemeClr val="bg1"/>
          </a:solidFill>
          <a:ln w="28575">
            <a:solidFill>
              <a:schemeClr val="accent2"/>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2</a:t>
            </a:r>
          </a:p>
        </p:txBody>
      </p:sp>
      <p:sp>
        <p:nvSpPr>
          <p:cNvPr id="7" name="Oval 11">
            <a:extLst>
              <a:ext uri="{FF2B5EF4-FFF2-40B4-BE49-F238E27FC236}">
                <a16:creationId xmlns:a16="http://schemas.microsoft.com/office/drawing/2014/main" id="{14F50E30-D808-4836-3221-D1368552FFB8}"/>
              </a:ext>
            </a:extLst>
          </p:cNvPr>
          <p:cNvSpPr>
            <a:spLocks noChangeArrowheads="1"/>
          </p:cNvSpPr>
          <p:nvPr/>
        </p:nvSpPr>
        <p:spPr bwMode="auto">
          <a:xfrm>
            <a:off x="1566865" y="5486400"/>
            <a:ext cx="381000" cy="304800"/>
          </a:xfrm>
          <a:prstGeom prst="ellipse">
            <a:avLst/>
          </a:prstGeom>
          <a:solidFill>
            <a:schemeClr val="bg1"/>
          </a:solidFill>
          <a:ln w="28575">
            <a:solidFill>
              <a:srgbClr val="339933"/>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3</a:t>
            </a:r>
          </a:p>
        </p:txBody>
      </p:sp>
      <p:sp>
        <p:nvSpPr>
          <p:cNvPr id="8" name="Oval 62">
            <a:extLst>
              <a:ext uri="{FF2B5EF4-FFF2-40B4-BE49-F238E27FC236}">
                <a16:creationId xmlns:a16="http://schemas.microsoft.com/office/drawing/2014/main" id="{E335821E-EACD-1B86-02C8-0C97525DD664}"/>
              </a:ext>
            </a:extLst>
          </p:cNvPr>
          <p:cNvSpPr>
            <a:spLocks noChangeArrowheads="1"/>
          </p:cNvSpPr>
          <p:nvPr/>
        </p:nvSpPr>
        <p:spPr bwMode="auto">
          <a:xfrm>
            <a:off x="5813427" y="2705238"/>
            <a:ext cx="381000" cy="304800"/>
          </a:xfrm>
          <a:prstGeom prst="ellipse">
            <a:avLst/>
          </a:prstGeom>
          <a:solidFill>
            <a:schemeClr val="bg1"/>
          </a:solidFill>
          <a:ln w="28575">
            <a:solidFill>
              <a:srgbClr val="FF99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solidFill>
                  <a:srgbClr val="000000"/>
                </a:solidFill>
              </a:rPr>
              <a:t>4</a:t>
            </a:r>
          </a:p>
        </p:txBody>
      </p:sp>
      <p:sp>
        <p:nvSpPr>
          <p:cNvPr id="9" name="Oval 56">
            <a:extLst>
              <a:ext uri="{FF2B5EF4-FFF2-40B4-BE49-F238E27FC236}">
                <a16:creationId xmlns:a16="http://schemas.microsoft.com/office/drawing/2014/main" id="{95AA760C-F1F2-E81D-8B9C-3568F6AF5C94}"/>
              </a:ext>
            </a:extLst>
          </p:cNvPr>
          <p:cNvSpPr>
            <a:spLocks noChangeArrowheads="1"/>
          </p:cNvSpPr>
          <p:nvPr/>
        </p:nvSpPr>
        <p:spPr bwMode="auto">
          <a:xfrm>
            <a:off x="5578212" y="3756398"/>
            <a:ext cx="381000" cy="304800"/>
          </a:xfrm>
          <a:prstGeom prst="ellipse">
            <a:avLst/>
          </a:prstGeom>
          <a:noFill/>
          <a:ln w="28575">
            <a:solidFill>
              <a:srgbClr val="FF33C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5</a:t>
            </a:r>
          </a:p>
        </p:txBody>
      </p:sp>
      <p:sp>
        <p:nvSpPr>
          <p:cNvPr id="10" name="Oval 57">
            <a:extLst>
              <a:ext uri="{FF2B5EF4-FFF2-40B4-BE49-F238E27FC236}">
                <a16:creationId xmlns:a16="http://schemas.microsoft.com/office/drawing/2014/main" id="{FAC193B9-BA77-3B37-D84B-03AC19D5B547}"/>
              </a:ext>
            </a:extLst>
          </p:cNvPr>
          <p:cNvSpPr>
            <a:spLocks noChangeArrowheads="1"/>
          </p:cNvSpPr>
          <p:nvPr/>
        </p:nvSpPr>
        <p:spPr bwMode="auto">
          <a:xfrm>
            <a:off x="5893887" y="4905741"/>
            <a:ext cx="381000" cy="304800"/>
          </a:xfrm>
          <a:prstGeom prst="ellipse">
            <a:avLst/>
          </a:prstGeom>
          <a:solidFill>
            <a:schemeClr val="bg1"/>
          </a:solidFill>
          <a:ln w="28575">
            <a:solidFill>
              <a:srgbClr val="9966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solidFill>
                  <a:srgbClr val="000000"/>
                </a:solidFill>
              </a:rPr>
              <a:t>6</a:t>
            </a:r>
          </a:p>
        </p:txBody>
      </p:sp>
    </p:spTree>
    <p:extLst>
      <p:ext uri="{BB962C8B-B14F-4D97-AF65-F5344CB8AC3E}">
        <p14:creationId xmlns:p14="http://schemas.microsoft.com/office/powerpoint/2010/main" val="42190993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BAF9C9D-CBEB-BBAD-65FC-D0C45B1688AD}"/>
              </a:ext>
            </a:extLst>
          </p:cNvPr>
          <p:cNvPicPr>
            <a:picLocks noChangeAspect="1"/>
          </p:cNvPicPr>
          <p:nvPr/>
        </p:nvPicPr>
        <p:blipFill>
          <a:blip r:embed="rId2"/>
          <a:stretch>
            <a:fillRect/>
          </a:stretch>
        </p:blipFill>
        <p:spPr>
          <a:xfrm>
            <a:off x="1726995" y="1367552"/>
            <a:ext cx="2505363" cy="5229191"/>
          </a:xfrm>
          <a:prstGeom prst="rect">
            <a:avLst/>
          </a:prstGeom>
          <a:ln>
            <a:noFill/>
          </a:ln>
          <a:effectLst>
            <a:outerShdw blurRad="292100" dist="139700" dir="2700000" algn="tl" rotWithShape="0">
              <a:srgbClr val="333333">
                <a:alpha val="65000"/>
              </a:srgbClr>
            </a:outerShdw>
          </a:effectLst>
        </p:spPr>
      </p:pic>
      <p:sp>
        <p:nvSpPr>
          <p:cNvPr id="20483" name="Text Box 10">
            <a:extLst>
              <a:ext uri="{FF2B5EF4-FFF2-40B4-BE49-F238E27FC236}">
                <a16:creationId xmlns:a16="http://schemas.microsoft.com/office/drawing/2014/main" id="{9BE112AD-C26A-004E-B470-AA2EB4DADA92}"/>
              </a:ext>
            </a:extLst>
          </p:cNvPr>
          <p:cNvSpPr txBox="1">
            <a:spLocks noChangeArrowheads="1"/>
          </p:cNvSpPr>
          <p:nvPr/>
        </p:nvSpPr>
        <p:spPr bwMode="auto">
          <a:xfrm>
            <a:off x="6019802" y="6034086"/>
            <a:ext cx="27511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r>
              <a:rPr lang="en-US" altLang="en-US" sz="1800" dirty="0">
                <a:latin typeface="+mn-lt"/>
              </a:rPr>
              <a:t>Click the </a:t>
            </a:r>
            <a:r>
              <a:rPr lang="en-US" altLang="en-US" sz="1800" b="1" dirty="0">
                <a:latin typeface="+mn-lt"/>
              </a:rPr>
              <a:t>Mesh</a:t>
            </a:r>
            <a:r>
              <a:rPr lang="en-US" altLang="en-US" sz="1800" dirty="0">
                <a:latin typeface="+mn-lt"/>
              </a:rPr>
              <a:t> Button</a:t>
            </a:r>
          </a:p>
          <a:p>
            <a:endParaRPr lang="en-US" altLang="en-US" sz="1800" i="1" dirty="0">
              <a:latin typeface="+mn-lt"/>
            </a:endParaRPr>
          </a:p>
        </p:txBody>
      </p:sp>
      <p:sp>
        <p:nvSpPr>
          <p:cNvPr id="20484" name="Line 20">
            <a:extLst>
              <a:ext uri="{FF2B5EF4-FFF2-40B4-BE49-F238E27FC236}">
                <a16:creationId xmlns:a16="http://schemas.microsoft.com/office/drawing/2014/main" id="{BE2571F5-A6D5-8B49-BD20-45E73641D9EB}"/>
              </a:ext>
            </a:extLst>
          </p:cNvPr>
          <p:cNvSpPr>
            <a:spLocks noChangeShapeType="1"/>
          </p:cNvSpPr>
          <p:nvPr/>
        </p:nvSpPr>
        <p:spPr bwMode="auto">
          <a:xfrm flipH="1" flipV="1">
            <a:off x="4294189" y="1763714"/>
            <a:ext cx="746125" cy="110807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485" name="Line 21">
            <a:extLst>
              <a:ext uri="{FF2B5EF4-FFF2-40B4-BE49-F238E27FC236}">
                <a16:creationId xmlns:a16="http://schemas.microsoft.com/office/drawing/2014/main" id="{3588CCFF-CCFF-374E-9487-438874AA63E9}"/>
              </a:ext>
            </a:extLst>
          </p:cNvPr>
          <p:cNvSpPr>
            <a:spLocks noChangeShapeType="1"/>
          </p:cNvSpPr>
          <p:nvPr/>
        </p:nvSpPr>
        <p:spPr bwMode="auto">
          <a:xfrm flipH="1">
            <a:off x="4310063" y="4719638"/>
            <a:ext cx="730250" cy="100965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486" name="Oval 26">
            <a:extLst>
              <a:ext uri="{FF2B5EF4-FFF2-40B4-BE49-F238E27FC236}">
                <a16:creationId xmlns:a16="http://schemas.microsoft.com/office/drawing/2014/main" id="{18968D99-D0AF-6644-B14A-6398E7850B91}"/>
              </a:ext>
            </a:extLst>
          </p:cNvPr>
          <p:cNvSpPr>
            <a:spLocks noChangeArrowheads="1"/>
          </p:cNvSpPr>
          <p:nvPr/>
        </p:nvSpPr>
        <p:spPr bwMode="auto">
          <a:xfrm>
            <a:off x="5578476" y="5146674"/>
            <a:ext cx="381000" cy="304800"/>
          </a:xfrm>
          <a:prstGeom prst="ellipse">
            <a:avLst/>
          </a:prstGeom>
          <a:solidFill>
            <a:schemeClr val="bg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1</a:t>
            </a:r>
          </a:p>
        </p:txBody>
      </p:sp>
      <p:sp>
        <p:nvSpPr>
          <p:cNvPr id="20487" name="Oval 27">
            <a:extLst>
              <a:ext uri="{FF2B5EF4-FFF2-40B4-BE49-F238E27FC236}">
                <a16:creationId xmlns:a16="http://schemas.microsoft.com/office/drawing/2014/main" id="{9A59C5B2-8B13-0D43-A3D4-547A9FB8848D}"/>
              </a:ext>
            </a:extLst>
          </p:cNvPr>
          <p:cNvSpPr>
            <a:spLocks noChangeArrowheads="1"/>
          </p:cNvSpPr>
          <p:nvPr/>
        </p:nvSpPr>
        <p:spPr bwMode="auto">
          <a:xfrm>
            <a:off x="5562601" y="6045199"/>
            <a:ext cx="381000" cy="304800"/>
          </a:xfrm>
          <a:prstGeom prst="ellipse">
            <a:avLst/>
          </a:prstGeom>
          <a:solidFill>
            <a:schemeClr val="bg1"/>
          </a:solidFill>
          <a:ln w="2857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2</a:t>
            </a:r>
          </a:p>
        </p:txBody>
      </p:sp>
      <p:sp>
        <p:nvSpPr>
          <p:cNvPr id="20488" name="Text Box 28">
            <a:extLst>
              <a:ext uri="{FF2B5EF4-FFF2-40B4-BE49-F238E27FC236}">
                <a16:creationId xmlns:a16="http://schemas.microsoft.com/office/drawing/2014/main" id="{1471B1A6-8C68-CE43-B191-F62EC30681B8}"/>
              </a:ext>
            </a:extLst>
          </p:cNvPr>
          <p:cNvSpPr txBox="1">
            <a:spLocks noChangeArrowheads="1"/>
          </p:cNvSpPr>
          <p:nvPr/>
        </p:nvSpPr>
        <p:spPr bwMode="auto">
          <a:xfrm>
            <a:off x="6026151" y="5105400"/>
            <a:ext cx="3433762"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r>
              <a:rPr lang="en-US" altLang="en-US" sz="1800" dirty="0">
                <a:latin typeface="+mn-lt"/>
              </a:rPr>
              <a:t>Select the </a:t>
            </a:r>
            <a:r>
              <a:rPr lang="en-US" altLang="en-US" sz="1800" i="1" dirty="0">
                <a:latin typeface="+mn-lt"/>
              </a:rPr>
              <a:t>Sweep</a:t>
            </a:r>
            <a:r>
              <a:rPr lang="en-US" altLang="en-US" sz="1800" dirty="0">
                <a:latin typeface="+mn-lt"/>
              </a:rPr>
              <a:t> scheme from the dropdown menu next to Mesh Scheme</a:t>
            </a:r>
            <a:endParaRPr lang="en-US" altLang="en-US" sz="1800" b="1" dirty="0">
              <a:latin typeface="+mn-lt"/>
            </a:endParaRPr>
          </a:p>
        </p:txBody>
      </p:sp>
      <p:sp>
        <p:nvSpPr>
          <p:cNvPr id="20489" name="Oval 30">
            <a:extLst>
              <a:ext uri="{FF2B5EF4-FFF2-40B4-BE49-F238E27FC236}">
                <a16:creationId xmlns:a16="http://schemas.microsoft.com/office/drawing/2014/main" id="{CE2A46A0-CC4E-4E44-9E03-B2C43873E54E}"/>
              </a:ext>
            </a:extLst>
          </p:cNvPr>
          <p:cNvSpPr>
            <a:spLocks noChangeArrowheads="1"/>
          </p:cNvSpPr>
          <p:nvPr/>
        </p:nvSpPr>
        <p:spPr bwMode="auto">
          <a:xfrm>
            <a:off x="4181475" y="5262563"/>
            <a:ext cx="381000" cy="304800"/>
          </a:xfrm>
          <a:prstGeom prst="ellipse">
            <a:avLst/>
          </a:prstGeom>
          <a:solidFill>
            <a:schemeClr val="bg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dirty="0">
                <a:latin typeface="Arial" panose="020B0604020202020204" pitchFamily="34" charset="0"/>
              </a:rPr>
              <a:t>1</a:t>
            </a:r>
          </a:p>
        </p:txBody>
      </p:sp>
      <p:sp>
        <p:nvSpPr>
          <p:cNvPr id="20490" name="Oval 31">
            <a:extLst>
              <a:ext uri="{FF2B5EF4-FFF2-40B4-BE49-F238E27FC236}">
                <a16:creationId xmlns:a16="http://schemas.microsoft.com/office/drawing/2014/main" id="{D4139AA3-14FB-2946-8135-D81D3A41EC0B}"/>
              </a:ext>
            </a:extLst>
          </p:cNvPr>
          <p:cNvSpPr>
            <a:spLocks noChangeArrowheads="1"/>
          </p:cNvSpPr>
          <p:nvPr/>
        </p:nvSpPr>
        <p:spPr bwMode="auto">
          <a:xfrm>
            <a:off x="2564881" y="2178676"/>
            <a:ext cx="381000" cy="304800"/>
          </a:xfrm>
          <a:prstGeom prst="ellipse">
            <a:avLst/>
          </a:prstGeom>
          <a:solidFill>
            <a:schemeClr val="bg1"/>
          </a:solidFill>
          <a:ln w="2857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2</a:t>
            </a:r>
          </a:p>
        </p:txBody>
      </p:sp>
      <p:sp>
        <p:nvSpPr>
          <p:cNvPr id="20491" name="AutoShape 32">
            <a:extLst>
              <a:ext uri="{FF2B5EF4-FFF2-40B4-BE49-F238E27FC236}">
                <a16:creationId xmlns:a16="http://schemas.microsoft.com/office/drawing/2014/main" id="{6F27243B-10AC-2C4A-AD53-B2EA53B976C3}"/>
              </a:ext>
            </a:extLst>
          </p:cNvPr>
          <p:cNvSpPr>
            <a:spLocks noChangeArrowheads="1"/>
          </p:cNvSpPr>
          <p:nvPr/>
        </p:nvSpPr>
        <p:spPr bwMode="auto">
          <a:xfrm rot="19347810">
            <a:off x="3890963" y="5267325"/>
            <a:ext cx="304800" cy="533400"/>
          </a:xfrm>
          <a:prstGeom prst="upArrow">
            <a:avLst>
              <a:gd name="adj1" fmla="val 25148"/>
              <a:gd name="adj2" fmla="val 98178"/>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endParaRPr lang="en-US" altLang="en-US" sz="2400">
              <a:latin typeface="Arial" panose="020B0604020202020204" pitchFamily="34" charset="0"/>
            </a:endParaRPr>
          </a:p>
        </p:txBody>
      </p:sp>
      <p:sp>
        <p:nvSpPr>
          <p:cNvPr id="20492" name="AutoShape 33">
            <a:extLst>
              <a:ext uri="{FF2B5EF4-FFF2-40B4-BE49-F238E27FC236}">
                <a16:creationId xmlns:a16="http://schemas.microsoft.com/office/drawing/2014/main" id="{0EEE6EA3-331D-774A-BA0C-D951A8FD0EF9}"/>
              </a:ext>
            </a:extLst>
          </p:cNvPr>
          <p:cNvSpPr>
            <a:spLocks noChangeArrowheads="1"/>
          </p:cNvSpPr>
          <p:nvPr/>
        </p:nvSpPr>
        <p:spPr bwMode="auto">
          <a:xfrm rot="19347810">
            <a:off x="2244206" y="2002464"/>
            <a:ext cx="304800" cy="533400"/>
          </a:xfrm>
          <a:prstGeom prst="upArrow">
            <a:avLst>
              <a:gd name="adj1" fmla="val 25148"/>
              <a:gd name="adj2" fmla="val 98178"/>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endParaRPr lang="en-US" altLang="en-US" sz="2400">
              <a:latin typeface="Arial" panose="020B0604020202020204" pitchFamily="34" charset="0"/>
            </a:endParaRPr>
          </a:p>
        </p:txBody>
      </p:sp>
      <p:pic>
        <p:nvPicPr>
          <p:cNvPr id="20493" name="Picture 34">
            <a:extLst>
              <a:ext uri="{FF2B5EF4-FFF2-40B4-BE49-F238E27FC236}">
                <a16:creationId xmlns:a16="http://schemas.microsoft.com/office/drawing/2014/main" id="{EAED240E-FAF1-6A48-85B5-0AE7F38B0F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8827" y="6042024"/>
            <a:ext cx="282575"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94" name="Rectangle 35">
            <a:extLst>
              <a:ext uri="{FF2B5EF4-FFF2-40B4-BE49-F238E27FC236}">
                <a16:creationId xmlns:a16="http://schemas.microsoft.com/office/drawing/2014/main" id="{86292212-6498-6F48-BAFC-F1AD2A668B05}"/>
              </a:ext>
            </a:extLst>
          </p:cNvPr>
          <p:cNvSpPr>
            <a:spLocks noGrp="1" noChangeArrowheads="1"/>
          </p:cNvSpPr>
          <p:nvPr>
            <p:ph type="title"/>
          </p:nvPr>
        </p:nvSpPr>
        <p:spPr/>
        <p:txBody>
          <a:bodyPr/>
          <a:lstStyle/>
          <a:p>
            <a:r>
              <a:rPr lang="en-US" altLang="en-US" dirty="0"/>
              <a:t>Exercise 2.1</a:t>
            </a:r>
            <a:br>
              <a:rPr lang="en-US" altLang="en-US" dirty="0"/>
            </a:br>
            <a:r>
              <a:rPr lang="en-US" altLang="en-US" dirty="0"/>
              <a:t>Create a Hexahedral Mesh</a:t>
            </a:r>
          </a:p>
        </p:txBody>
      </p:sp>
      <p:pic>
        <p:nvPicPr>
          <p:cNvPr id="11" name="Picture 10">
            <a:extLst>
              <a:ext uri="{FF2B5EF4-FFF2-40B4-BE49-F238E27FC236}">
                <a16:creationId xmlns:a16="http://schemas.microsoft.com/office/drawing/2014/main" id="{A80C243F-2FAD-756A-030A-2E05593E11B8}"/>
              </a:ext>
            </a:extLst>
          </p:cNvPr>
          <p:cNvPicPr>
            <a:picLocks noChangeAspect="1"/>
          </p:cNvPicPr>
          <p:nvPr/>
        </p:nvPicPr>
        <p:blipFill>
          <a:blip r:embed="rId4"/>
          <a:stretch>
            <a:fillRect/>
          </a:stretch>
        </p:blipFill>
        <p:spPr>
          <a:xfrm>
            <a:off x="5486587" y="1036036"/>
            <a:ext cx="6067053" cy="3643604"/>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67AD4-1C66-7766-8401-62CF98DDB255}"/>
              </a:ext>
            </a:extLst>
          </p:cNvPr>
          <p:cNvSpPr>
            <a:spLocks noGrp="1"/>
          </p:cNvSpPr>
          <p:nvPr>
            <p:ph type="title"/>
          </p:nvPr>
        </p:nvSpPr>
        <p:spPr/>
        <p:txBody>
          <a:bodyPr/>
          <a:lstStyle/>
          <a:p>
            <a:r>
              <a:rPr lang="en-US" dirty="0"/>
              <a:t>Exercise 8.2</a:t>
            </a:r>
            <a:br>
              <a:rPr lang="en-US" dirty="0"/>
            </a:br>
            <a:r>
              <a:rPr lang="en-US" dirty="0"/>
              <a:t>Geometry Power Tool</a:t>
            </a:r>
          </a:p>
        </p:txBody>
      </p:sp>
      <p:sp>
        <p:nvSpPr>
          <p:cNvPr id="3" name="Date Placeholder 2">
            <a:extLst>
              <a:ext uri="{FF2B5EF4-FFF2-40B4-BE49-F238E27FC236}">
                <a16:creationId xmlns:a16="http://schemas.microsoft.com/office/drawing/2014/main" id="{487B2757-1F15-DE61-DF2A-D528F8B36230}"/>
              </a:ext>
            </a:extLst>
          </p:cNvPr>
          <p:cNvSpPr>
            <a:spLocks noGrp="1"/>
          </p:cNvSpPr>
          <p:nvPr>
            <p:ph type="dt" sz="half" idx="10"/>
          </p:nvPr>
        </p:nvSpPr>
        <p:spPr/>
        <p:txBody>
          <a:bodyPr/>
          <a:lstStyle/>
          <a:p>
            <a:pPr>
              <a:defRPr/>
            </a:pPr>
            <a:r>
              <a:rPr lang="en-US"/>
              <a:t>CUBIT Basic Tutorial</a:t>
            </a:r>
          </a:p>
          <a:p>
            <a:pPr algn="l">
              <a:defRPr/>
            </a:pPr>
            <a:endParaRPr lang="en-US"/>
          </a:p>
        </p:txBody>
      </p:sp>
      <p:sp>
        <p:nvSpPr>
          <p:cNvPr id="4" name="Rectangle 3">
            <a:extLst>
              <a:ext uri="{FF2B5EF4-FFF2-40B4-BE49-F238E27FC236}">
                <a16:creationId xmlns:a16="http://schemas.microsoft.com/office/drawing/2014/main" id="{880102D3-8237-4B4C-50DA-3DDE8345FC0C}"/>
              </a:ext>
            </a:extLst>
          </p:cNvPr>
          <p:cNvSpPr>
            <a:spLocks noChangeArrowheads="1"/>
          </p:cNvSpPr>
          <p:nvPr/>
        </p:nvSpPr>
        <p:spPr bwMode="auto">
          <a:xfrm>
            <a:off x="1481063" y="1149704"/>
            <a:ext cx="4700587"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Import </a:t>
            </a:r>
            <a:r>
              <a:rPr lang="en-US" altLang="en-US" sz="1800" dirty="0" err="1">
                <a:latin typeface="+mn-lt"/>
              </a:rPr>
              <a:t>acis</a:t>
            </a:r>
            <a:r>
              <a:rPr lang="en-US" altLang="en-US" sz="1800" dirty="0">
                <a:latin typeface="+mn-lt"/>
              </a:rPr>
              <a:t> “</a:t>
            </a:r>
            <a:r>
              <a:rPr lang="en-US" altLang="en-US" sz="1800" b="1" dirty="0" err="1">
                <a:latin typeface="+mn-lt"/>
              </a:rPr>
              <a:t>knuckle.sat</a:t>
            </a:r>
            <a:r>
              <a:rPr lang="en-US" altLang="en-US" sz="1800" dirty="0">
                <a:latin typeface="+mn-lt"/>
              </a:rPr>
              <a:t>” </a:t>
            </a:r>
          </a:p>
          <a:p>
            <a:endParaRPr lang="en-US" altLang="en-US" sz="1800" dirty="0">
              <a:latin typeface="+mn-lt"/>
            </a:endParaRPr>
          </a:p>
          <a:p>
            <a:r>
              <a:rPr lang="en-US" altLang="en-US" sz="1800" dirty="0">
                <a:latin typeface="+mn-lt"/>
              </a:rPr>
              <a:t>Mesh with </a:t>
            </a:r>
            <a:r>
              <a:rPr lang="en-US" altLang="en-US" sz="1800" dirty="0" err="1">
                <a:latin typeface="+mn-lt"/>
              </a:rPr>
              <a:t>tets</a:t>
            </a:r>
            <a:r>
              <a:rPr lang="en-US" altLang="en-US" sz="1800" dirty="0">
                <a:latin typeface="+mn-lt"/>
              </a:rPr>
              <a:t> using size 2.0</a:t>
            </a:r>
          </a:p>
          <a:p>
            <a:endParaRPr lang="en-US" altLang="en-US" sz="1800" dirty="0">
              <a:latin typeface="+mn-lt"/>
            </a:endParaRPr>
          </a:p>
          <a:p>
            <a:r>
              <a:rPr lang="en-US" altLang="en-US" sz="1800" dirty="0">
                <a:latin typeface="+mn-lt"/>
              </a:rPr>
              <a:t>Delete Mesh</a:t>
            </a:r>
          </a:p>
          <a:p>
            <a:endParaRPr lang="en-US" altLang="en-US" sz="1800" dirty="0">
              <a:latin typeface="+mn-lt"/>
            </a:endParaRPr>
          </a:p>
          <a:p>
            <a:r>
              <a:rPr lang="en-US" altLang="en-US" sz="1800" dirty="0">
                <a:latin typeface="+mn-lt"/>
              </a:rPr>
              <a:t>Use the Geometry Power Tool to assist in defeaturing.  Suggested operations:</a:t>
            </a:r>
          </a:p>
          <a:p>
            <a:pPr marL="285750" indent="-285750">
              <a:buFont typeface="Arial" panose="020B0604020202020204" pitchFamily="34" charset="0"/>
              <a:buChar char="•"/>
            </a:pPr>
            <a:r>
              <a:rPr lang="en-US" altLang="en-US" sz="1800" dirty="0">
                <a:latin typeface="+mn-lt"/>
              </a:rPr>
              <a:t>Remove Close Loops</a:t>
            </a:r>
          </a:p>
          <a:p>
            <a:pPr marL="1028700" lvl="1">
              <a:buFont typeface="Arial" panose="020B0604020202020204" pitchFamily="34" charset="0"/>
              <a:buChar char="•"/>
            </a:pPr>
            <a:r>
              <a:rPr lang="en-US" altLang="en-US" sz="1800" dirty="0">
                <a:latin typeface="+mn-lt"/>
              </a:rPr>
              <a:t>Surface 17</a:t>
            </a:r>
          </a:p>
          <a:p>
            <a:pPr marL="1028700" lvl="1">
              <a:buFont typeface="Arial" panose="020B0604020202020204" pitchFamily="34" charset="0"/>
              <a:buChar char="•"/>
            </a:pPr>
            <a:r>
              <a:rPr lang="en-US" altLang="en-US" sz="1800" dirty="0">
                <a:latin typeface="+mn-lt"/>
              </a:rPr>
              <a:t>Surface 15</a:t>
            </a:r>
          </a:p>
          <a:p>
            <a:pPr marL="285750" indent="-285750">
              <a:buFont typeface="Arial" panose="020B0604020202020204" pitchFamily="34" charset="0"/>
              <a:buChar char="•"/>
            </a:pPr>
            <a:r>
              <a:rPr lang="en-US" altLang="en-US" sz="1800" dirty="0">
                <a:latin typeface="+mn-lt"/>
              </a:rPr>
              <a:t>Heal Bad Geometry</a:t>
            </a:r>
          </a:p>
          <a:p>
            <a:pPr marL="1028700" lvl="1">
              <a:buFont typeface="Arial" panose="020B0604020202020204" pitchFamily="34" charset="0"/>
              <a:buChar char="•"/>
            </a:pPr>
            <a:r>
              <a:rPr lang="en-US" altLang="en-US" sz="1800" dirty="0">
                <a:latin typeface="+mn-lt"/>
              </a:rPr>
              <a:t>Bad Curves</a:t>
            </a:r>
          </a:p>
          <a:p>
            <a:pPr marL="1028700" lvl="1">
              <a:buFont typeface="Arial" panose="020B0604020202020204" pitchFamily="34" charset="0"/>
              <a:buChar char="•"/>
            </a:pPr>
            <a:endParaRPr lang="en-US" altLang="en-US" sz="1800" dirty="0">
              <a:latin typeface="+mn-lt"/>
            </a:endParaRPr>
          </a:p>
          <a:p>
            <a:r>
              <a:rPr lang="en-US" altLang="en-US" sz="1800" dirty="0">
                <a:latin typeface="+mn-lt"/>
              </a:rPr>
              <a:t>Mesh with </a:t>
            </a:r>
            <a:r>
              <a:rPr lang="en-US" altLang="en-US" sz="1800" dirty="0" err="1">
                <a:latin typeface="+mn-lt"/>
              </a:rPr>
              <a:t>tets</a:t>
            </a:r>
            <a:r>
              <a:rPr lang="en-US" altLang="en-US" sz="1800" dirty="0">
                <a:latin typeface="+mn-lt"/>
              </a:rPr>
              <a:t> using size 2.0</a:t>
            </a:r>
          </a:p>
          <a:p>
            <a:endParaRPr lang="en-US" altLang="en-US" sz="1800" dirty="0">
              <a:latin typeface="+mn-lt"/>
            </a:endParaRPr>
          </a:p>
          <a:p>
            <a:r>
              <a:rPr lang="en-US" altLang="en-US" sz="1800" dirty="0">
                <a:latin typeface="+mn-lt"/>
              </a:rPr>
              <a:t>Delete Mesh and save </a:t>
            </a:r>
            <a:r>
              <a:rPr lang="en-US" altLang="en-US" sz="1800" dirty="0" err="1">
                <a:latin typeface="+mn-lt"/>
              </a:rPr>
              <a:t>acis</a:t>
            </a:r>
            <a:r>
              <a:rPr lang="en-US" altLang="en-US" sz="1800" dirty="0">
                <a:latin typeface="+mn-lt"/>
              </a:rPr>
              <a:t> geometry file “</a:t>
            </a:r>
            <a:r>
              <a:rPr lang="en-US" altLang="en-US" sz="1800" b="1" dirty="0">
                <a:latin typeface="+mn-lt"/>
              </a:rPr>
              <a:t>knuckle-</a:t>
            </a:r>
            <a:r>
              <a:rPr lang="en-US" altLang="en-US" sz="1800" b="1" dirty="0" err="1">
                <a:latin typeface="+mn-lt"/>
              </a:rPr>
              <a:t>defeatured.sat</a:t>
            </a:r>
            <a:r>
              <a:rPr lang="en-US" altLang="en-US" sz="1800" dirty="0">
                <a:latin typeface="+mn-lt"/>
              </a:rPr>
              <a:t>”</a:t>
            </a:r>
          </a:p>
        </p:txBody>
      </p:sp>
      <p:sp>
        <p:nvSpPr>
          <p:cNvPr id="5" name="Oval 14">
            <a:extLst>
              <a:ext uri="{FF2B5EF4-FFF2-40B4-BE49-F238E27FC236}">
                <a16:creationId xmlns:a16="http://schemas.microsoft.com/office/drawing/2014/main" id="{2D8D4B9D-04C8-2204-79D6-094400AD0168}"/>
              </a:ext>
            </a:extLst>
          </p:cNvPr>
          <p:cNvSpPr>
            <a:spLocks noChangeArrowheads="1"/>
          </p:cNvSpPr>
          <p:nvPr/>
        </p:nvSpPr>
        <p:spPr bwMode="auto">
          <a:xfrm>
            <a:off x="970412" y="1765908"/>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2</a:t>
            </a:r>
          </a:p>
        </p:txBody>
      </p:sp>
      <p:sp>
        <p:nvSpPr>
          <p:cNvPr id="6" name="Oval 20">
            <a:extLst>
              <a:ext uri="{FF2B5EF4-FFF2-40B4-BE49-F238E27FC236}">
                <a16:creationId xmlns:a16="http://schemas.microsoft.com/office/drawing/2014/main" id="{18BABA34-23DC-8DDE-AE4D-33803DD0D6DE}"/>
              </a:ext>
            </a:extLst>
          </p:cNvPr>
          <p:cNvSpPr>
            <a:spLocks noChangeArrowheads="1"/>
          </p:cNvSpPr>
          <p:nvPr/>
        </p:nvSpPr>
        <p:spPr bwMode="auto">
          <a:xfrm>
            <a:off x="970412" y="1243280"/>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7" name="Oval 14">
            <a:extLst>
              <a:ext uri="{FF2B5EF4-FFF2-40B4-BE49-F238E27FC236}">
                <a16:creationId xmlns:a16="http://schemas.microsoft.com/office/drawing/2014/main" id="{4A9A2866-C0D1-AD2D-7166-717A48A889B2}"/>
              </a:ext>
            </a:extLst>
          </p:cNvPr>
          <p:cNvSpPr>
            <a:spLocks noChangeArrowheads="1"/>
          </p:cNvSpPr>
          <p:nvPr/>
        </p:nvSpPr>
        <p:spPr bwMode="auto">
          <a:xfrm>
            <a:off x="961717" y="2288536"/>
            <a:ext cx="381000" cy="304800"/>
          </a:xfrm>
          <a:prstGeom prst="ellipse">
            <a:avLst/>
          </a:prstGeom>
          <a:solidFill>
            <a:schemeClr val="bg1"/>
          </a:solidFill>
          <a:ln w="28575">
            <a:solidFill>
              <a:srgbClr val="339933"/>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dirty="0"/>
              <a:t>3</a:t>
            </a:r>
          </a:p>
        </p:txBody>
      </p:sp>
      <p:sp>
        <p:nvSpPr>
          <p:cNvPr id="8" name="Oval 15">
            <a:extLst>
              <a:ext uri="{FF2B5EF4-FFF2-40B4-BE49-F238E27FC236}">
                <a16:creationId xmlns:a16="http://schemas.microsoft.com/office/drawing/2014/main" id="{0F481007-9C93-E365-AD6B-8F381214F894}"/>
              </a:ext>
            </a:extLst>
          </p:cNvPr>
          <p:cNvSpPr>
            <a:spLocks noChangeArrowheads="1"/>
          </p:cNvSpPr>
          <p:nvPr/>
        </p:nvSpPr>
        <p:spPr bwMode="auto">
          <a:xfrm>
            <a:off x="970221" y="2811164"/>
            <a:ext cx="381000" cy="304800"/>
          </a:xfrm>
          <a:prstGeom prst="ellipse">
            <a:avLst/>
          </a:prstGeom>
          <a:solidFill>
            <a:schemeClr val="bg1"/>
          </a:solidFill>
          <a:ln w="28575">
            <a:solidFill>
              <a:srgbClr val="FF9900"/>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a:t>4</a:t>
            </a:r>
          </a:p>
        </p:txBody>
      </p:sp>
      <p:sp>
        <p:nvSpPr>
          <p:cNvPr id="9" name="Oval 30">
            <a:extLst>
              <a:ext uri="{FF2B5EF4-FFF2-40B4-BE49-F238E27FC236}">
                <a16:creationId xmlns:a16="http://schemas.microsoft.com/office/drawing/2014/main" id="{69541953-534E-E5B2-D1AE-D830D4C43603}"/>
              </a:ext>
            </a:extLst>
          </p:cNvPr>
          <p:cNvSpPr>
            <a:spLocks noChangeArrowheads="1"/>
          </p:cNvSpPr>
          <p:nvPr/>
        </p:nvSpPr>
        <p:spPr bwMode="auto">
          <a:xfrm>
            <a:off x="924113" y="5035925"/>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5</a:t>
            </a:r>
          </a:p>
        </p:txBody>
      </p:sp>
      <p:pic>
        <p:nvPicPr>
          <p:cNvPr id="20" name="Picture 19">
            <a:extLst>
              <a:ext uri="{FF2B5EF4-FFF2-40B4-BE49-F238E27FC236}">
                <a16:creationId xmlns:a16="http://schemas.microsoft.com/office/drawing/2014/main" id="{3A272534-3469-45B3-65B6-383B0F73C5E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56577" y="463867"/>
            <a:ext cx="2573486" cy="3030135"/>
          </a:xfrm>
          <a:prstGeom prst="rect">
            <a:avLst/>
          </a:prstGeom>
        </p:spPr>
      </p:pic>
      <p:pic>
        <p:nvPicPr>
          <p:cNvPr id="22" name="Picture 21">
            <a:extLst>
              <a:ext uri="{FF2B5EF4-FFF2-40B4-BE49-F238E27FC236}">
                <a16:creationId xmlns:a16="http://schemas.microsoft.com/office/drawing/2014/main" id="{317F1858-E10A-1B42-60B8-40E214D460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0952" y="475217"/>
            <a:ext cx="2958713" cy="3214914"/>
          </a:xfrm>
          <a:prstGeom prst="rect">
            <a:avLst/>
          </a:prstGeom>
        </p:spPr>
      </p:pic>
      <p:pic>
        <p:nvPicPr>
          <p:cNvPr id="24" name="Picture 23">
            <a:extLst>
              <a:ext uri="{FF2B5EF4-FFF2-40B4-BE49-F238E27FC236}">
                <a16:creationId xmlns:a16="http://schemas.microsoft.com/office/drawing/2014/main" id="{7DE4F09B-BDCB-97A8-E350-BFA7D9DC81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92852" y="3463311"/>
            <a:ext cx="2425379" cy="2814637"/>
          </a:xfrm>
          <a:prstGeom prst="rect">
            <a:avLst/>
          </a:prstGeom>
        </p:spPr>
      </p:pic>
      <p:pic>
        <p:nvPicPr>
          <p:cNvPr id="26" name="Picture 25">
            <a:extLst>
              <a:ext uri="{FF2B5EF4-FFF2-40B4-BE49-F238E27FC236}">
                <a16:creationId xmlns:a16="http://schemas.microsoft.com/office/drawing/2014/main" id="{983EBC72-2115-932D-93C1-31C97E44F7E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42753" y="3478586"/>
            <a:ext cx="2487310" cy="2834553"/>
          </a:xfrm>
          <a:prstGeom prst="rect">
            <a:avLst/>
          </a:prstGeom>
        </p:spPr>
      </p:pic>
      <p:sp>
        <p:nvSpPr>
          <p:cNvPr id="27" name="Oval 36">
            <a:extLst>
              <a:ext uri="{FF2B5EF4-FFF2-40B4-BE49-F238E27FC236}">
                <a16:creationId xmlns:a16="http://schemas.microsoft.com/office/drawing/2014/main" id="{B90452DE-588D-765E-06E6-FAF81D4E9915}"/>
              </a:ext>
            </a:extLst>
          </p:cNvPr>
          <p:cNvSpPr>
            <a:spLocks noChangeArrowheads="1"/>
          </p:cNvSpPr>
          <p:nvPr/>
        </p:nvSpPr>
        <p:spPr bwMode="auto">
          <a:xfrm>
            <a:off x="918629" y="5558553"/>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sp>
        <p:nvSpPr>
          <p:cNvPr id="28" name="TextBox 27">
            <a:extLst>
              <a:ext uri="{FF2B5EF4-FFF2-40B4-BE49-F238E27FC236}">
                <a16:creationId xmlns:a16="http://schemas.microsoft.com/office/drawing/2014/main" id="{ED394847-36A7-4794-9A23-113195011EB3}"/>
              </a:ext>
            </a:extLst>
          </p:cNvPr>
          <p:cNvSpPr txBox="1"/>
          <p:nvPr/>
        </p:nvSpPr>
        <p:spPr>
          <a:xfrm>
            <a:off x="6755022" y="3036711"/>
            <a:ext cx="3471862" cy="401259"/>
          </a:xfrm>
          <a:prstGeom prst="rect">
            <a:avLst/>
          </a:prstGeom>
        </p:spPr>
        <p:txBody>
          <a:bodyPr vert="horz" wrap="none" lIns="91440" tIns="45720" rIns="91440" bIns="45720" rtlCol="0">
            <a:noAutofit/>
          </a:bodyPr>
          <a:lstStyle/>
          <a:p>
            <a:pPr algn="l"/>
            <a:r>
              <a:rPr lang="en-US" sz="1400" dirty="0"/>
              <a:t>Original Geometry</a:t>
            </a:r>
          </a:p>
        </p:txBody>
      </p:sp>
      <p:sp>
        <p:nvSpPr>
          <p:cNvPr id="29" name="TextBox 28">
            <a:extLst>
              <a:ext uri="{FF2B5EF4-FFF2-40B4-BE49-F238E27FC236}">
                <a16:creationId xmlns:a16="http://schemas.microsoft.com/office/drawing/2014/main" id="{FAE6B509-4816-D89C-B66E-2615FDD66650}"/>
              </a:ext>
            </a:extLst>
          </p:cNvPr>
          <p:cNvSpPr txBox="1"/>
          <p:nvPr/>
        </p:nvSpPr>
        <p:spPr>
          <a:xfrm>
            <a:off x="9369997" y="3011370"/>
            <a:ext cx="3471862" cy="401259"/>
          </a:xfrm>
          <a:prstGeom prst="rect">
            <a:avLst/>
          </a:prstGeom>
        </p:spPr>
        <p:txBody>
          <a:bodyPr vert="horz" wrap="none" lIns="91440" tIns="45720" rIns="91440" bIns="45720" rtlCol="0">
            <a:noAutofit/>
          </a:bodyPr>
          <a:lstStyle/>
          <a:p>
            <a:pPr algn="l"/>
            <a:r>
              <a:rPr lang="en-US" sz="1400" dirty="0"/>
              <a:t>Defeatured Geometry</a:t>
            </a:r>
          </a:p>
        </p:txBody>
      </p:sp>
    </p:spTree>
    <p:extLst>
      <p:ext uri="{BB962C8B-B14F-4D97-AF65-F5344CB8AC3E}">
        <p14:creationId xmlns:p14="http://schemas.microsoft.com/office/powerpoint/2010/main" val="200768861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2B2145E6-692B-510A-747B-791FDA26DF70}"/>
              </a:ext>
            </a:extLst>
          </p:cNvPr>
          <p:cNvSpPr txBox="1">
            <a:spLocks/>
          </p:cNvSpPr>
          <p:nvPr/>
        </p:nvSpPr>
        <p:spPr bwMode="auto">
          <a:xfrm>
            <a:off x="4582095" y="1823195"/>
            <a:ext cx="3032125" cy="1384300"/>
          </a:xfrm>
          <a:prstGeom prst="rect">
            <a:avLst/>
          </a:prstGeom>
          <a:noFill/>
          <a:ln w="9525">
            <a:noFill/>
            <a:miter lim="800000"/>
            <a:headEnd/>
            <a:tailEnd/>
          </a:ln>
        </p:spPr>
        <p:txBody>
          <a:bodyPr lIns="68580" tIns="34290" rIns="68580" bIns="34290"/>
          <a:lstStyle>
            <a:lvl1pPr marL="342900" indent="-342900" algn="l" rtl="0" eaLnBrk="1" fontAlgn="base" hangingPunct="1">
              <a:spcBef>
                <a:spcPct val="20000"/>
              </a:spcBef>
              <a:spcAft>
                <a:spcPct val="0"/>
              </a:spcAft>
              <a:buClr>
                <a:srgbClr val="102E54"/>
              </a:buClr>
              <a:buFont typeface="Wingdings" pitchFamily="-111" charset="2"/>
              <a:buChar char="§"/>
              <a:defRPr sz="2400">
                <a:solidFill>
                  <a:schemeClr val="tx1"/>
                </a:solidFill>
                <a:latin typeface="Calibri"/>
                <a:ea typeface="ＭＳ Ｐゴシック" charset="-128"/>
                <a:cs typeface="Calibri"/>
              </a:defRPr>
            </a:lvl1pPr>
            <a:lvl2pPr marL="742950" indent="-285750" algn="l" rtl="0" eaLnBrk="1" fontAlgn="base" hangingPunct="1">
              <a:spcBef>
                <a:spcPct val="20000"/>
              </a:spcBef>
              <a:spcAft>
                <a:spcPct val="0"/>
              </a:spcAft>
              <a:buClr>
                <a:srgbClr val="800000"/>
              </a:buClr>
              <a:buFont typeface="Wingdings" pitchFamily="-111" charset="2"/>
              <a:buChar char="§"/>
              <a:defRPr sz="2000">
                <a:solidFill>
                  <a:schemeClr val="tx1"/>
                </a:solidFill>
                <a:latin typeface="Calibri"/>
                <a:ea typeface="ＭＳ Ｐゴシック" pitchFamily="-112" charset="-128"/>
                <a:cs typeface="Calibri"/>
              </a:defRPr>
            </a:lvl2pPr>
            <a:lvl3pPr marL="1143000" indent="-228600" algn="l" rtl="0" eaLnBrk="1" fontAlgn="base" hangingPunct="1">
              <a:spcBef>
                <a:spcPct val="20000"/>
              </a:spcBef>
              <a:spcAft>
                <a:spcPct val="0"/>
              </a:spcAft>
              <a:buClr>
                <a:srgbClr val="9E8C78"/>
              </a:buClr>
              <a:buFont typeface="Wingdings" pitchFamily="-111" charset="2"/>
              <a:buChar char="§"/>
              <a:defRPr>
                <a:solidFill>
                  <a:schemeClr val="tx1"/>
                </a:solidFill>
                <a:latin typeface="Calibri"/>
                <a:ea typeface="ＭＳ Ｐゴシック" pitchFamily="-112" charset="-128"/>
                <a:cs typeface="Calibri"/>
              </a:defRPr>
            </a:lvl3pPr>
            <a:lvl4pPr marL="1600200" indent="-228600" algn="l" rtl="0" eaLnBrk="1" fontAlgn="base" hangingPunct="1">
              <a:spcBef>
                <a:spcPct val="20000"/>
              </a:spcBef>
              <a:spcAft>
                <a:spcPct val="0"/>
              </a:spcAft>
              <a:buChar char="–"/>
              <a:defRPr sz="1600">
                <a:solidFill>
                  <a:schemeClr val="tx1"/>
                </a:solidFill>
                <a:latin typeface="Calibri"/>
                <a:ea typeface="ＭＳ Ｐゴシック" pitchFamily="-112" charset="-128"/>
                <a:cs typeface="Calibri"/>
              </a:defRPr>
            </a:lvl4pPr>
            <a:lvl5pPr marL="2057400" indent="-228600" algn="l" rtl="0" eaLnBrk="1" fontAlgn="base" hangingPunct="1">
              <a:spcBef>
                <a:spcPct val="20000"/>
              </a:spcBef>
              <a:spcAft>
                <a:spcPct val="0"/>
              </a:spcAft>
              <a:buChar char="»"/>
              <a:defRPr sz="1600">
                <a:solidFill>
                  <a:schemeClr val="tx1"/>
                </a:solidFill>
                <a:latin typeface="Calibri"/>
                <a:ea typeface="ＭＳ Ｐゴシック" pitchFamily="-112" charset="-128"/>
                <a:cs typeface="Calibri"/>
              </a:defRPr>
            </a:lvl5pPr>
            <a:lvl6pPr marL="2514600" indent="-228600" algn="l" rtl="0" eaLnBrk="1" fontAlgn="base" hangingPunct="1">
              <a:spcBef>
                <a:spcPct val="20000"/>
              </a:spcBef>
              <a:spcAft>
                <a:spcPct val="0"/>
              </a:spcAft>
              <a:buChar char="»"/>
              <a:defRPr sz="2000">
                <a:solidFill>
                  <a:schemeClr val="tx1"/>
                </a:solidFill>
                <a:latin typeface="+mn-lt"/>
                <a:ea typeface="ＭＳ Ｐゴシック" pitchFamily="-112" charset="-128"/>
              </a:defRPr>
            </a:lvl6pPr>
            <a:lvl7pPr marL="2971800" indent="-228600" algn="l" rtl="0" eaLnBrk="1" fontAlgn="base" hangingPunct="1">
              <a:spcBef>
                <a:spcPct val="20000"/>
              </a:spcBef>
              <a:spcAft>
                <a:spcPct val="0"/>
              </a:spcAft>
              <a:buChar char="»"/>
              <a:defRPr sz="2000">
                <a:solidFill>
                  <a:schemeClr val="tx1"/>
                </a:solidFill>
                <a:latin typeface="+mn-lt"/>
                <a:ea typeface="ＭＳ Ｐゴシック" pitchFamily="-112" charset="-128"/>
              </a:defRPr>
            </a:lvl7pPr>
            <a:lvl8pPr marL="3429000" indent="-228600" algn="l" rtl="0" eaLnBrk="1" fontAlgn="base" hangingPunct="1">
              <a:spcBef>
                <a:spcPct val="20000"/>
              </a:spcBef>
              <a:spcAft>
                <a:spcPct val="0"/>
              </a:spcAft>
              <a:buChar char="»"/>
              <a:defRPr sz="2000">
                <a:solidFill>
                  <a:schemeClr val="tx1"/>
                </a:solidFill>
                <a:latin typeface="+mn-lt"/>
                <a:ea typeface="ＭＳ Ｐゴシック" pitchFamily="-112" charset="-128"/>
              </a:defRPr>
            </a:lvl8pPr>
            <a:lvl9pPr marL="3886200" indent="-228600" algn="l" rtl="0" eaLnBrk="1" fontAlgn="base" hangingPunct="1">
              <a:spcBef>
                <a:spcPct val="20000"/>
              </a:spcBef>
              <a:spcAft>
                <a:spcPct val="0"/>
              </a:spcAft>
              <a:buChar char="»"/>
              <a:defRPr sz="2000">
                <a:solidFill>
                  <a:schemeClr val="tx1"/>
                </a:solidFill>
                <a:latin typeface="+mn-lt"/>
                <a:ea typeface="ＭＳ Ｐゴシック" pitchFamily="-112" charset="-128"/>
              </a:defRPr>
            </a:lvl9pPr>
          </a:lstStyle>
          <a:p>
            <a:pPr defTabSz="685800">
              <a:defRPr/>
            </a:pPr>
            <a:r>
              <a:rPr lang="en-US" sz="2000" kern="0" dirty="0">
                <a:latin typeface="+mn-lt"/>
              </a:rPr>
              <a:t>Predict local mesh quality</a:t>
            </a:r>
          </a:p>
          <a:p>
            <a:pPr lvl="1" defTabSz="685800">
              <a:defRPr/>
            </a:pPr>
            <a:r>
              <a:rPr lang="en-US" sz="1600" kern="0" dirty="0">
                <a:latin typeface="+mn-lt"/>
              </a:rPr>
              <a:t>Scaled Jacobian</a:t>
            </a:r>
          </a:p>
          <a:p>
            <a:pPr lvl="1" defTabSz="685800">
              <a:defRPr/>
            </a:pPr>
            <a:r>
              <a:rPr lang="en-US" sz="1600" kern="0" dirty="0">
                <a:latin typeface="+mn-lt"/>
              </a:rPr>
              <a:t>In-Radius</a:t>
            </a:r>
          </a:p>
          <a:p>
            <a:pPr lvl="1" defTabSz="685800">
              <a:defRPr/>
            </a:pPr>
            <a:r>
              <a:rPr lang="en-US" sz="1600" kern="0" dirty="0">
                <a:latin typeface="+mn-lt"/>
              </a:rPr>
              <a:t>Deviation</a:t>
            </a:r>
          </a:p>
        </p:txBody>
      </p:sp>
      <p:sp>
        <p:nvSpPr>
          <p:cNvPr id="7171" name="TextBox 9">
            <a:extLst>
              <a:ext uri="{FF2B5EF4-FFF2-40B4-BE49-F238E27FC236}">
                <a16:creationId xmlns:a16="http://schemas.microsoft.com/office/drawing/2014/main" id="{CDDBD14A-301F-58B0-FF9A-B485A78017E8}"/>
              </a:ext>
            </a:extLst>
          </p:cNvPr>
          <p:cNvSpPr txBox="1">
            <a:spLocks noChangeArrowheads="1"/>
          </p:cNvSpPr>
          <p:nvPr/>
        </p:nvSpPr>
        <p:spPr bwMode="auto">
          <a:xfrm>
            <a:off x="1348358" y="1459659"/>
            <a:ext cx="63010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r>
              <a:rPr lang="en-US" altLang="en-US" sz="2000">
                <a:latin typeface="+mn-lt"/>
              </a:rPr>
              <a:t>Find the most problematic features in the CAD Model</a:t>
            </a:r>
          </a:p>
        </p:txBody>
      </p:sp>
      <p:sp>
        <p:nvSpPr>
          <p:cNvPr id="12" name="Oval 11">
            <a:extLst>
              <a:ext uri="{FF2B5EF4-FFF2-40B4-BE49-F238E27FC236}">
                <a16:creationId xmlns:a16="http://schemas.microsoft.com/office/drawing/2014/main" id="{6487D5B7-CCF2-FD52-59F6-530F57D9CA90}"/>
              </a:ext>
            </a:extLst>
          </p:cNvPr>
          <p:cNvSpPr/>
          <p:nvPr/>
        </p:nvSpPr>
        <p:spPr>
          <a:xfrm>
            <a:off x="1005457" y="1477120"/>
            <a:ext cx="342900" cy="342900"/>
          </a:xfrm>
          <a:prstGeom prst="ellipse">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400"/>
          </a:p>
        </p:txBody>
      </p:sp>
      <p:sp>
        <p:nvSpPr>
          <p:cNvPr id="7173" name="TextBox 12">
            <a:extLst>
              <a:ext uri="{FF2B5EF4-FFF2-40B4-BE49-F238E27FC236}">
                <a16:creationId xmlns:a16="http://schemas.microsoft.com/office/drawing/2014/main" id="{86DC55E3-01D4-AD25-A587-B4097D5989AE}"/>
              </a:ext>
            </a:extLst>
          </p:cNvPr>
          <p:cNvSpPr txBox="1">
            <a:spLocks noChangeArrowheads="1"/>
          </p:cNvSpPr>
          <p:nvPr/>
        </p:nvSpPr>
        <p:spPr bwMode="auto">
          <a:xfrm>
            <a:off x="1012028" y="1443959"/>
            <a:ext cx="330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r>
              <a:rPr lang="en-US" altLang="en-US" sz="2000" dirty="0">
                <a:cs typeface="Arial" panose="020B0604020202020204" pitchFamily="34" charset="0"/>
              </a:rPr>
              <a:t>1</a:t>
            </a:r>
          </a:p>
        </p:txBody>
      </p:sp>
      <p:sp>
        <p:nvSpPr>
          <p:cNvPr id="7" name="Content Placeholder 4">
            <a:extLst>
              <a:ext uri="{FF2B5EF4-FFF2-40B4-BE49-F238E27FC236}">
                <a16:creationId xmlns:a16="http://schemas.microsoft.com/office/drawing/2014/main" id="{FD0EB501-3160-D112-B704-2891C5C838C8}"/>
              </a:ext>
            </a:extLst>
          </p:cNvPr>
          <p:cNvSpPr txBox="1">
            <a:spLocks/>
          </p:cNvSpPr>
          <p:nvPr/>
        </p:nvSpPr>
        <p:spPr bwMode="auto">
          <a:xfrm>
            <a:off x="1099120" y="3936157"/>
            <a:ext cx="3032125" cy="2508786"/>
          </a:xfrm>
          <a:prstGeom prst="rect">
            <a:avLst/>
          </a:prstGeom>
          <a:noFill/>
          <a:ln w="9525">
            <a:noFill/>
            <a:miter lim="800000"/>
            <a:headEnd/>
            <a:tailEnd/>
          </a:ln>
        </p:spPr>
        <p:txBody>
          <a:bodyPr lIns="68580" tIns="34290" rIns="68580" bIns="34290"/>
          <a:lstStyle>
            <a:lvl1pPr marL="342900" indent="-342900" algn="l" rtl="0" eaLnBrk="1" fontAlgn="base" hangingPunct="1">
              <a:spcBef>
                <a:spcPct val="20000"/>
              </a:spcBef>
              <a:spcAft>
                <a:spcPct val="0"/>
              </a:spcAft>
              <a:buClr>
                <a:srgbClr val="102E54"/>
              </a:buClr>
              <a:buFont typeface="Wingdings" pitchFamily="-111" charset="2"/>
              <a:buChar char="§"/>
              <a:defRPr sz="2400">
                <a:solidFill>
                  <a:schemeClr val="tx1"/>
                </a:solidFill>
                <a:latin typeface="Calibri"/>
                <a:ea typeface="ＭＳ Ｐゴシック" charset="-128"/>
                <a:cs typeface="Calibri"/>
              </a:defRPr>
            </a:lvl1pPr>
            <a:lvl2pPr marL="742950" indent="-285750" algn="l" rtl="0" eaLnBrk="1" fontAlgn="base" hangingPunct="1">
              <a:spcBef>
                <a:spcPct val="20000"/>
              </a:spcBef>
              <a:spcAft>
                <a:spcPct val="0"/>
              </a:spcAft>
              <a:buClr>
                <a:srgbClr val="800000"/>
              </a:buClr>
              <a:buFont typeface="Wingdings" pitchFamily="-111" charset="2"/>
              <a:buChar char="§"/>
              <a:defRPr sz="2000">
                <a:solidFill>
                  <a:schemeClr val="tx1"/>
                </a:solidFill>
                <a:latin typeface="Calibri"/>
                <a:ea typeface="ＭＳ Ｐゴシック" pitchFamily="-112" charset="-128"/>
                <a:cs typeface="Calibri"/>
              </a:defRPr>
            </a:lvl2pPr>
            <a:lvl3pPr marL="1143000" indent="-228600" algn="l" rtl="0" eaLnBrk="1" fontAlgn="base" hangingPunct="1">
              <a:spcBef>
                <a:spcPct val="20000"/>
              </a:spcBef>
              <a:spcAft>
                <a:spcPct val="0"/>
              </a:spcAft>
              <a:buClr>
                <a:srgbClr val="9E8C78"/>
              </a:buClr>
              <a:buFont typeface="Wingdings" pitchFamily="-111" charset="2"/>
              <a:buChar char="§"/>
              <a:defRPr>
                <a:solidFill>
                  <a:schemeClr val="tx1"/>
                </a:solidFill>
                <a:latin typeface="Calibri"/>
                <a:ea typeface="ＭＳ Ｐゴシック" pitchFamily="-112" charset="-128"/>
                <a:cs typeface="Calibri"/>
              </a:defRPr>
            </a:lvl3pPr>
            <a:lvl4pPr marL="1600200" indent="-228600" algn="l" rtl="0" eaLnBrk="1" fontAlgn="base" hangingPunct="1">
              <a:spcBef>
                <a:spcPct val="20000"/>
              </a:spcBef>
              <a:spcAft>
                <a:spcPct val="0"/>
              </a:spcAft>
              <a:buChar char="–"/>
              <a:defRPr sz="1600">
                <a:solidFill>
                  <a:schemeClr val="tx1"/>
                </a:solidFill>
                <a:latin typeface="Calibri"/>
                <a:ea typeface="ＭＳ Ｐゴシック" pitchFamily="-112" charset="-128"/>
                <a:cs typeface="Calibri"/>
              </a:defRPr>
            </a:lvl4pPr>
            <a:lvl5pPr marL="2057400" indent="-228600" algn="l" rtl="0" eaLnBrk="1" fontAlgn="base" hangingPunct="1">
              <a:spcBef>
                <a:spcPct val="20000"/>
              </a:spcBef>
              <a:spcAft>
                <a:spcPct val="0"/>
              </a:spcAft>
              <a:buChar char="»"/>
              <a:defRPr sz="1600">
                <a:solidFill>
                  <a:schemeClr val="tx1"/>
                </a:solidFill>
                <a:latin typeface="Calibri"/>
                <a:ea typeface="ＭＳ Ｐゴシック" pitchFamily="-112" charset="-128"/>
                <a:cs typeface="Calibri"/>
              </a:defRPr>
            </a:lvl5pPr>
            <a:lvl6pPr marL="2514600" indent="-228600" algn="l" rtl="0" eaLnBrk="1" fontAlgn="base" hangingPunct="1">
              <a:spcBef>
                <a:spcPct val="20000"/>
              </a:spcBef>
              <a:spcAft>
                <a:spcPct val="0"/>
              </a:spcAft>
              <a:buChar char="»"/>
              <a:defRPr sz="2000">
                <a:solidFill>
                  <a:schemeClr val="tx1"/>
                </a:solidFill>
                <a:latin typeface="+mn-lt"/>
                <a:ea typeface="ＭＳ Ｐゴシック" pitchFamily="-112" charset="-128"/>
              </a:defRPr>
            </a:lvl6pPr>
            <a:lvl7pPr marL="2971800" indent="-228600" algn="l" rtl="0" eaLnBrk="1" fontAlgn="base" hangingPunct="1">
              <a:spcBef>
                <a:spcPct val="20000"/>
              </a:spcBef>
              <a:spcAft>
                <a:spcPct val="0"/>
              </a:spcAft>
              <a:buChar char="»"/>
              <a:defRPr sz="2000">
                <a:solidFill>
                  <a:schemeClr val="tx1"/>
                </a:solidFill>
                <a:latin typeface="+mn-lt"/>
                <a:ea typeface="ＭＳ Ｐゴシック" pitchFamily="-112" charset="-128"/>
              </a:defRPr>
            </a:lvl7pPr>
            <a:lvl8pPr marL="3429000" indent="-228600" algn="l" rtl="0" eaLnBrk="1" fontAlgn="base" hangingPunct="1">
              <a:spcBef>
                <a:spcPct val="20000"/>
              </a:spcBef>
              <a:spcAft>
                <a:spcPct val="0"/>
              </a:spcAft>
              <a:buChar char="»"/>
              <a:defRPr sz="2000">
                <a:solidFill>
                  <a:schemeClr val="tx1"/>
                </a:solidFill>
                <a:latin typeface="+mn-lt"/>
                <a:ea typeface="ＭＳ Ｐゴシック" pitchFamily="-112" charset="-128"/>
              </a:defRPr>
            </a:lvl8pPr>
            <a:lvl9pPr marL="3886200" indent="-228600" algn="l" rtl="0" eaLnBrk="1" fontAlgn="base" hangingPunct="1">
              <a:spcBef>
                <a:spcPct val="20000"/>
              </a:spcBef>
              <a:spcAft>
                <a:spcPct val="0"/>
              </a:spcAft>
              <a:buChar char="»"/>
              <a:defRPr sz="2000">
                <a:solidFill>
                  <a:schemeClr val="tx1"/>
                </a:solidFill>
                <a:latin typeface="+mn-lt"/>
                <a:ea typeface="ＭＳ Ｐゴシック" pitchFamily="-112" charset="-128"/>
              </a:defRPr>
            </a:lvl9pPr>
          </a:lstStyle>
          <a:p>
            <a:pPr defTabSz="685800">
              <a:defRPr/>
            </a:pPr>
            <a:r>
              <a:rPr lang="en-US" sz="2000" kern="0" dirty="0">
                <a:latin typeface="+mn-lt"/>
              </a:rPr>
              <a:t>For a given local geometry operation</a:t>
            </a:r>
          </a:p>
          <a:p>
            <a:pPr lvl="1" defTabSz="685800">
              <a:defRPr/>
            </a:pPr>
            <a:r>
              <a:rPr lang="en-US" sz="1600" kern="0" dirty="0">
                <a:latin typeface="+mn-lt"/>
              </a:rPr>
              <a:t>Remove Surface</a:t>
            </a:r>
          </a:p>
          <a:p>
            <a:pPr lvl="1" defTabSz="685800">
              <a:defRPr/>
            </a:pPr>
            <a:r>
              <a:rPr lang="en-US" sz="1600" kern="0" dirty="0">
                <a:latin typeface="+mn-lt"/>
              </a:rPr>
              <a:t>Tweak Replace Surface</a:t>
            </a:r>
          </a:p>
          <a:p>
            <a:pPr lvl="1" defTabSz="685800">
              <a:defRPr/>
            </a:pPr>
            <a:r>
              <a:rPr lang="en-US" sz="1600" kern="0" dirty="0">
                <a:latin typeface="+mn-lt"/>
              </a:rPr>
              <a:t>Composite Surfaces</a:t>
            </a:r>
          </a:p>
          <a:p>
            <a:pPr lvl="1" defTabSz="685800">
              <a:defRPr/>
            </a:pPr>
            <a:r>
              <a:rPr lang="en-US" sz="1600" kern="0" dirty="0">
                <a:latin typeface="+mn-lt"/>
              </a:rPr>
              <a:t>Collapse Curve</a:t>
            </a:r>
          </a:p>
          <a:p>
            <a:pPr lvl="1" defTabSz="685800">
              <a:defRPr/>
            </a:pPr>
            <a:r>
              <a:rPr lang="en-US" sz="1600" kern="0" dirty="0">
                <a:latin typeface="+mn-lt"/>
              </a:rPr>
              <a:t>Etc..</a:t>
            </a:r>
          </a:p>
        </p:txBody>
      </p:sp>
      <p:sp>
        <p:nvSpPr>
          <p:cNvPr id="8" name="Content Placeholder 4">
            <a:extLst>
              <a:ext uri="{FF2B5EF4-FFF2-40B4-BE49-F238E27FC236}">
                <a16:creationId xmlns:a16="http://schemas.microsoft.com/office/drawing/2014/main" id="{F609A262-2635-DD31-5A73-577B5970E026}"/>
              </a:ext>
            </a:extLst>
          </p:cNvPr>
          <p:cNvSpPr txBox="1">
            <a:spLocks/>
          </p:cNvSpPr>
          <p:nvPr/>
        </p:nvSpPr>
        <p:spPr bwMode="auto">
          <a:xfrm>
            <a:off x="4582095" y="3936157"/>
            <a:ext cx="3032125" cy="1382713"/>
          </a:xfrm>
          <a:prstGeom prst="rect">
            <a:avLst/>
          </a:prstGeom>
          <a:noFill/>
          <a:ln w="9525">
            <a:noFill/>
            <a:miter lim="800000"/>
            <a:headEnd/>
            <a:tailEnd/>
          </a:ln>
        </p:spPr>
        <p:txBody>
          <a:bodyPr lIns="68580" tIns="34290" rIns="68580" bIns="34290"/>
          <a:lstStyle>
            <a:lvl1pPr marL="342900" indent="-342900" algn="l" rtl="0" eaLnBrk="1" fontAlgn="base" hangingPunct="1">
              <a:spcBef>
                <a:spcPct val="20000"/>
              </a:spcBef>
              <a:spcAft>
                <a:spcPct val="0"/>
              </a:spcAft>
              <a:buClr>
                <a:srgbClr val="102E54"/>
              </a:buClr>
              <a:buFont typeface="Wingdings" pitchFamily="-111" charset="2"/>
              <a:buChar char="§"/>
              <a:defRPr sz="2400">
                <a:solidFill>
                  <a:schemeClr val="tx1"/>
                </a:solidFill>
                <a:latin typeface="Calibri"/>
                <a:ea typeface="ＭＳ Ｐゴシック" charset="-128"/>
                <a:cs typeface="Calibri"/>
              </a:defRPr>
            </a:lvl1pPr>
            <a:lvl2pPr marL="742950" indent="-285750" algn="l" rtl="0" eaLnBrk="1" fontAlgn="base" hangingPunct="1">
              <a:spcBef>
                <a:spcPct val="20000"/>
              </a:spcBef>
              <a:spcAft>
                <a:spcPct val="0"/>
              </a:spcAft>
              <a:buClr>
                <a:srgbClr val="800000"/>
              </a:buClr>
              <a:buFont typeface="Wingdings" pitchFamily="-111" charset="2"/>
              <a:buChar char="§"/>
              <a:defRPr sz="2000">
                <a:solidFill>
                  <a:schemeClr val="tx1"/>
                </a:solidFill>
                <a:latin typeface="Calibri"/>
                <a:ea typeface="ＭＳ Ｐゴシック" pitchFamily="-112" charset="-128"/>
                <a:cs typeface="Calibri"/>
              </a:defRPr>
            </a:lvl2pPr>
            <a:lvl3pPr marL="1143000" indent="-228600" algn="l" rtl="0" eaLnBrk="1" fontAlgn="base" hangingPunct="1">
              <a:spcBef>
                <a:spcPct val="20000"/>
              </a:spcBef>
              <a:spcAft>
                <a:spcPct val="0"/>
              </a:spcAft>
              <a:buClr>
                <a:srgbClr val="9E8C78"/>
              </a:buClr>
              <a:buFont typeface="Wingdings" pitchFamily="-111" charset="2"/>
              <a:buChar char="§"/>
              <a:defRPr>
                <a:solidFill>
                  <a:schemeClr val="tx1"/>
                </a:solidFill>
                <a:latin typeface="Calibri"/>
                <a:ea typeface="ＭＳ Ｐゴシック" pitchFamily="-112" charset="-128"/>
                <a:cs typeface="Calibri"/>
              </a:defRPr>
            </a:lvl3pPr>
            <a:lvl4pPr marL="1600200" indent="-228600" algn="l" rtl="0" eaLnBrk="1" fontAlgn="base" hangingPunct="1">
              <a:spcBef>
                <a:spcPct val="20000"/>
              </a:spcBef>
              <a:spcAft>
                <a:spcPct val="0"/>
              </a:spcAft>
              <a:buChar char="–"/>
              <a:defRPr sz="1600">
                <a:solidFill>
                  <a:schemeClr val="tx1"/>
                </a:solidFill>
                <a:latin typeface="Calibri"/>
                <a:ea typeface="ＭＳ Ｐゴシック" pitchFamily="-112" charset="-128"/>
                <a:cs typeface="Calibri"/>
              </a:defRPr>
            </a:lvl4pPr>
            <a:lvl5pPr marL="2057400" indent="-228600" algn="l" rtl="0" eaLnBrk="1" fontAlgn="base" hangingPunct="1">
              <a:spcBef>
                <a:spcPct val="20000"/>
              </a:spcBef>
              <a:spcAft>
                <a:spcPct val="0"/>
              </a:spcAft>
              <a:buChar char="»"/>
              <a:defRPr sz="1600">
                <a:solidFill>
                  <a:schemeClr val="tx1"/>
                </a:solidFill>
                <a:latin typeface="Calibri"/>
                <a:ea typeface="ＭＳ Ｐゴシック" pitchFamily="-112" charset="-128"/>
                <a:cs typeface="Calibri"/>
              </a:defRPr>
            </a:lvl5pPr>
            <a:lvl6pPr marL="2514600" indent="-228600" algn="l" rtl="0" eaLnBrk="1" fontAlgn="base" hangingPunct="1">
              <a:spcBef>
                <a:spcPct val="20000"/>
              </a:spcBef>
              <a:spcAft>
                <a:spcPct val="0"/>
              </a:spcAft>
              <a:buChar char="»"/>
              <a:defRPr sz="2000">
                <a:solidFill>
                  <a:schemeClr val="tx1"/>
                </a:solidFill>
                <a:latin typeface="+mn-lt"/>
                <a:ea typeface="ＭＳ Ｐゴシック" pitchFamily="-112" charset="-128"/>
              </a:defRPr>
            </a:lvl6pPr>
            <a:lvl7pPr marL="2971800" indent="-228600" algn="l" rtl="0" eaLnBrk="1" fontAlgn="base" hangingPunct="1">
              <a:spcBef>
                <a:spcPct val="20000"/>
              </a:spcBef>
              <a:spcAft>
                <a:spcPct val="0"/>
              </a:spcAft>
              <a:buChar char="»"/>
              <a:defRPr sz="2000">
                <a:solidFill>
                  <a:schemeClr val="tx1"/>
                </a:solidFill>
                <a:latin typeface="+mn-lt"/>
                <a:ea typeface="ＭＳ Ｐゴシック" pitchFamily="-112" charset="-128"/>
              </a:defRPr>
            </a:lvl7pPr>
            <a:lvl8pPr marL="3429000" indent="-228600" algn="l" rtl="0" eaLnBrk="1" fontAlgn="base" hangingPunct="1">
              <a:spcBef>
                <a:spcPct val="20000"/>
              </a:spcBef>
              <a:spcAft>
                <a:spcPct val="0"/>
              </a:spcAft>
              <a:buChar char="»"/>
              <a:defRPr sz="2000">
                <a:solidFill>
                  <a:schemeClr val="tx1"/>
                </a:solidFill>
                <a:latin typeface="+mn-lt"/>
                <a:ea typeface="ＭＳ Ｐゴシック" pitchFamily="-112" charset="-128"/>
              </a:defRPr>
            </a:lvl8pPr>
            <a:lvl9pPr marL="3886200" indent="-228600" algn="l" rtl="0" eaLnBrk="1" fontAlgn="base" hangingPunct="1">
              <a:spcBef>
                <a:spcPct val="20000"/>
              </a:spcBef>
              <a:spcAft>
                <a:spcPct val="0"/>
              </a:spcAft>
              <a:buChar char="»"/>
              <a:defRPr sz="2000">
                <a:solidFill>
                  <a:schemeClr val="tx1"/>
                </a:solidFill>
                <a:latin typeface="+mn-lt"/>
                <a:ea typeface="ＭＳ Ｐゴシック" pitchFamily="-112" charset="-128"/>
              </a:defRPr>
            </a:lvl9pPr>
          </a:lstStyle>
          <a:p>
            <a:pPr defTabSz="685800">
              <a:defRPr/>
            </a:pPr>
            <a:r>
              <a:rPr lang="en-US" sz="2000" kern="0" dirty="0">
                <a:latin typeface="+mn-lt"/>
              </a:rPr>
              <a:t>Predict local mesh quality after operation</a:t>
            </a:r>
          </a:p>
          <a:p>
            <a:pPr lvl="1" defTabSz="685800">
              <a:defRPr/>
            </a:pPr>
            <a:r>
              <a:rPr lang="en-US" sz="1600" kern="0" dirty="0">
                <a:latin typeface="+mn-lt"/>
              </a:rPr>
              <a:t>Scaled Jacobian</a:t>
            </a:r>
          </a:p>
          <a:p>
            <a:pPr lvl="1" defTabSz="685800">
              <a:defRPr/>
            </a:pPr>
            <a:r>
              <a:rPr lang="en-US" sz="1600" kern="0" dirty="0">
                <a:latin typeface="+mn-lt"/>
              </a:rPr>
              <a:t>In-Radius</a:t>
            </a:r>
          </a:p>
          <a:p>
            <a:pPr lvl="1" defTabSz="685800">
              <a:defRPr/>
            </a:pPr>
            <a:r>
              <a:rPr lang="en-US" sz="1600" kern="0" dirty="0">
                <a:latin typeface="+mn-lt"/>
              </a:rPr>
              <a:t>Deviation</a:t>
            </a:r>
          </a:p>
        </p:txBody>
      </p:sp>
      <p:sp>
        <p:nvSpPr>
          <p:cNvPr id="7176" name="TextBox 10">
            <a:extLst>
              <a:ext uri="{FF2B5EF4-FFF2-40B4-BE49-F238E27FC236}">
                <a16:creationId xmlns:a16="http://schemas.microsoft.com/office/drawing/2014/main" id="{97740696-51B8-7675-C65C-AD12334116CA}"/>
              </a:ext>
            </a:extLst>
          </p:cNvPr>
          <p:cNvSpPr txBox="1">
            <a:spLocks noChangeArrowheads="1"/>
          </p:cNvSpPr>
          <p:nvPr/>
        </p:nvSpPr>
        <p:spPr bwMode="auto">
          <a:xfrm>
            <a:off x="1357883" y="3571031"/>
            <a:ext cx="50048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r>
              <a:rPr lang="en-US" altLang="en-US" sz="2000">
                <a:latin typeface="+mn-lt"/>
              </a:rPr>
              <a:t>Find solution that yields best mesh quality</a:t>
            </a:r>
          </a:p>
        </p:txBody>
      </p:sp>
      <p:sp>
        <p:nvSpPr>
          <p:cNvPr id="14" name="Oval 13">
            <a:extLst>
              <a:ext uri="{FF2B5EF4-FFF2-40B4-BE49-F238E27FC236}">
                <a16:creationId xmlns:a16="http://schemas.microsoft.com/office/drawing/2014/main" id="{99784B94-B523-22CE-0D93-0135D1C02547}"/>
              </a:ext>
            </a:extLst>
          </p:cNvPr>
          <p:cNvSpPr/>
          <p:nvPr/>
        </p:nvSpPr>
        <p:spPr>
          <a:xfrm>
            <a:off x="1005457" y="3583731"/>
            <a:ext cx="342900" cy="342900"/>
          </a:xfrm>
          <a:prstGeom prst="ellipse">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400"/>
          </a:p>
        </p:txBody>
      </p:sp>
      <p:sp>
        <p:nvSpPr>
          <p:cNvPr id="7178" name="TextBox 14">
            <a:extLst>
              <a:ext uri="{FF2B5EF4-FFF2-40B4-BE49-F238E27FC236}">
                <a16:creationId xmlns:a16="http://schemas.microsoft.com/office/drawing/2014/main" id="{026DBFE3-F9A1-0314-FE56-8B2CDA753B38}"/>
              </a:ext>
            </a:extLst>
          </p:cNvPr>
          <p:cNvSpPr txBox="1">
            <a:spLocks noChangeArrowheads="1"/>
          </p:cNvSpPr>
          <p:nvPr/>
        </p:nvSpPr>
        <p:spPr bwMode="auto">
          <a:xfrm>
            <a:off x="1012028" y="3550570"/>
            <a:ext cx="330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r>
              <a:rPr lang="en-US" altLang="en-US" sz="2000">
                <a:cs typeface="Arial" panose="020B0604020202020204" pitchFamily="34" charset="0"/>
              </a:rPr>
              <a:t>2</a:t>
            </a:r>
          </a:p>
        </p:txBody>
      </p:sp>
      <p:sp>
        <p:nvSpPr>
          <p:cNvPr id="18" name="Content Placeholder 4">
            <a:extLst>
              <a:ext uri="{FF2B5EF4-FFF2-40B4-BE49-F238E27FC236}">
                <a16:creationId xmlns:a16="http://schemas.microsoft.com/office/drawing/2014/main" id="{E1C10E17-1B61-A462-575D-886F37A8DA76}"/>
              </a:ext>
            </a:extLst>
          </p:cNvPr>
          <p:cNvSpPr txBox="1">
            <a:spLocks/>
          </p:cNvSpPr>
          <p:nvPr/>
        </p:nvSpPr>
        <p:spPr bwMode="auto">
          <a:xfrm>
            <a:off x="1262633" y="1810496"/>
            <a:ext cx="3032125" cy="1382713"/>
          </a:xfrm>
          <a:prstGeom prst="rect">
            <a:avLst/>
          </a:prstGeom>
          <a:noFill/>
          <a:ln w="9525">
            <a:noFill/>
            <a:miter lim="800000"/>
            <a:headEnd/>
            <a:tailEnd/>
          </a:ln>
        </p:spPr>
        <p:txBody>
          <a:bodyPr lIns="68580" tIns="34290" rIns="68580" bIns="34290"/>
          <a:lstStyle>
            <a:lvl1pPr marL="342900" indent="-342900" algn="l" rtl="0" eaLnBrk="1" fontAlgn="base" hangingPunct="1">
              <a:spcBef>
                <a:spcPct val="20000"/>
              </a:spcBef>
              <a:spcAft>
                <a:spcPct val="0"/>
              </a:spcAft>
              <a:buClr>
                <a:srgbClr val="102E54"/>
              </a:buClr>
              <a:buFont typeface="Wingdings" pitchFamily="-111" charset="2"/>
              <a:buChar char="§"/>
              <a:defRPr sz="2400">
                <a:solidFill>
                  <a:schemeClr val="tx1"/>
                </a:solidFill>
                <a:latin typeface="Calibri"/>
                <a:ea typeface="ＭＳ Ｐゴシック" charset="-128"/>
                <a:cs typeface="Calibri"/>
              </a:defRPr>
            </a:lvl1pPr>
            <a:lvl2pPr marL="742950" indent="-285750" algn="l" rtl="0" eaLnBrk="1" fontAlgn="base" hangingPunct="1">
              <a:spcBef>
                <a:spcPct val="20000"/>
              </a:spcBef>
              <a:spcAft>
                <a:spcPct val="0"/>
              </a:spcAft>
              <a:buClr>
                <a:srgbClr val="800000"/>
              </a:buClr>
              <a:buFont typeface="Wingdings" pitchFamily="-111" charset="2"/>
              <a:buChar char="§"/>
              <a:defRPr sz="2000">
                <a:solidFill>
                  <a:schemeClr val="tx1"/>
                </a:solidFill>
                <a:latin typeface="Calibri"/>
                <a:ea typeface="ＭＳ Ｐゴシック" pitchFamily="-112" charset="-128"/>
                <a:cs typeface="Calibri"/>
              </a:defRPr>
            </a:lvl2pPr>
            <a:lvl3pPr marL="1143000" indent="-228600" algn="l" rtl="0" eaLnBrk="1" fontAlgn="base" hangingPunct="1">
              <a:spcBef>
                <a:spcPct val="20000"/>
              </a:spcBef>
              <a:spcAft>
                <a:spcPct val="0"/>
              </a:spcAft>
              <a:buClr>
                <a:srgbClr val="9E8C78"/>
              </a:buClr>
              <a:buFont typeface="Wingdings" pitchFamily="-111" charset="2"/>
              <a:buChar char="§"/>
              <a:defRPr>
                <a:solidFill>
                  <a:schemeClr val="tx1"/>
                </a:solidFill>
                <a:latin typeface="Calibri"/>
                <a:ea typeface="ＭＳ Ｐゴシック" pitchFamily="-112" charset="-128"/>
                <a:cs typeface="Calibri"/>
              </a:defRPr>
            </a:lvl3pPr>
            <a:lvl4pPr marL="1600200" indent="-228600" algn="l" rtl="0" eaLnBrk="1" fontAlgn="base" hangingPunct="1">
              <a:spcBef>
                <a:spcPct val="20000"/>
              </a:spcBef>
              <a:spcAft>
                <a:spcPct val="0"/>
              </a:spcAft>
              <a:buChar char="–"/>
              <a:defRPr sz="1600">
                <a:solidFill>
                  <a:schemeClr val="tx1"/>
                </a:solidFill>
                <a:latin typeface="Calibri"/>
                <a:ea typeface="ＭＳ Ｐゴシック" pitchFamily="-112" charset="-128"/>
                <a:cs typeface="Calibri"/>
              </a:defRPr>
            </a:lvl4pPr>
            <a:lvl5pPr marL="2057400" indent="-228600" algn="l" rtl="0" eaLnBrk="1" fontAlgn="base" hangingPunct="1">
              <a:spcBef>
                <a:spcPct val="20000"/>
              </a:spcBef>
              <a:spcAft>
                <a:spcPct val="0"/>
              </a:spcAft>
              <a:buChar char="»"/>
              <a:defRPr sz="1600">
                <a:solidFill>
                  <a:schemeClr val="tx1"/>
                </a:solidFill>
                <a:latin typeface="Calibri"/>
                <a:ea typeface="ＭＳ Ｐゴシック" pitchFamily="-112" charset="-128"/>
                <a:cs typeface="Calibri"/>
              </a:defRPr>
            </a:lvl5pPr>
            <a:lvl6pPr marL="2514600" indent="-228600" algn="l" rtl="0" eaLnBrk="1" fontAlgn="base" hangingPunct="1">
              <a:spcBef>
                <a:spcPct val="20000"/>
              </a:spcBef>
              <a:spcAft>
                <a:spcPct val="0"/>
              </a:spcAft>
              <a:buChar char="»"/>
              <a:defRPr sz="2000">
                <a:solidFill>
                  <a:schemeClr val="tx1"/>
                </a:solidFill>
                <a:latin typeface="+mn-lt"/>
                <a:ea typeface="ＭＳ Ｐゴシック" pitchFamily="-112" charset="-128"/>
              </a:defRPr>
            </a:lvl6pPr>
            <a:lvl7pPr marL="2971800" indent="-228600" algn="l" rtl="0" eaLnBrk="1" fontAlgn="base" hangingPunct="1">
              <a:spcBef>
                <a:spcPct val="20000"/>
              </a:spcBef>
              <a:spcAft>
                <a:spcPct val="0"/>
              </a:spcAft>
              <a:buChar char="»"/>
              <a:defRPr sz="2000">
                <a:solidFill>
                  <a:schemeClr val="tx1"/>
                </a:solidFill>
                <a:latin typeface="+mn-lt"/>
                <a:ea typeface="ＭＳ Ｐゴシック" pitchFamily="-112" charset="-128"/>
              </a:defRPr>
            </a:lvl7pPr>
            <a:lvl8pPr marL="3429000" indent="-228600" algn="l" rtl="0" eaLnBrk="1" fontAlgn="base" hangingPunct="1">
              <a:spcBef>
                <a:spcPct val="20000"/>
              </a:spcBef>
              <a:spcAft>
                <a:spcPct val="0"/>
              </a:spcAft>
              <a:buChar char="»"/>
              <a:defRPr sz="2000">
                <a:solidFill>
                  <a:schemeClr val="tx1"/>
                </a:solidFill>
                <a:latin typeface="+mn-lt"/>
                <a:ea typeface="ＭＳ Ｐゴシック" pitchFamily="-112" charset="-128"/>
              </a:defRPr>
            </a:lvl8pPr>
            <a:lvl9pPr marL="3886200" indent="-228600" algn="l" rtl="0" eaLnBrk="1" fontAlgn="base" hangingPunct="1">
              <a:spcBef>
                <a:spcPct val="20000"/>
              </a:spcBef>
              <a:spcAft>
                <a:spcPct val="0"/>
              </a:spcAft>
              <a:buChar char="»"/>
              <a:defRPr sz="2000">
                <a:solidFill>
                  <a:schemeClr val="tx1"/>
                </a:solidFill>
                <a:latin typeface="+mn-lt"/>
                <a:ea typeface="ＭＳ Ｐゴシック" pitchFamily="-112" charset="-128"/>
              </a:defRPr>
            </a:lvl9pPr>
          </a:lstStyle>
          <a:p>
            <a:pPr defTabSz="685800">
              <a:defRPr/>
            </a:pPr>
            <a:r>
              <a:rPr lang="en-US" sz="2000" kern="0" dirty="0">
                <a:latin typeface="+mn-lt"/>
              </a:rPr>
              <a:t>For a given local topology</a:t>
            </a:r>
          </a:p>
          <a:p>
            <a:pPr lvl="1" defTabSz="685800">
              <a:defRPr/>
            </a:pPr>
            <a:r>
              <a:rPr lang="en-US" sz="1600" kern="0" dirty="0">
                <a:latin typeface="+mn-lt"/>
              </a:rPr>
              <a:t>Small Curve</a:t>
            </a:r>
          </a:p>
          <a:p>
            <a:pPr lvl="1" defTabSz="685800">
              <a:defRPr/>
            </a:pPr>
            <a:r>
              <a:rPr lang="en-US" sz="1600" kern="0" dirty="0">
                <a:latin typeface="+mn-lt"/>
              </a:rPr>
              <a:t>Small Surface</a:t>
            </a:r>
          </a:p>
          <a:p>
            <a:pPr lvl="1" defTabSz="685800">
              <a:defRPr/>
            </a:pPr>
            <a:r>
              <a:rPr lang="en-US" sz="1600" kern="0" dirty="0">
                <a:latin typeface="+mn-lt"/>
              </a:rPr>
              <a:t>Sharp Angle at Vertex</a:t>
            </a:r>
          </a:p>
        </p:txBody>
      </p:sp>
      <p:sp>
        <p:nvSpPr>
          <p:cNvPr id="21" name="Slide Number Placeholder 3">
            <a:extLst>
              <a:ext uri="{FF2B5EF4-FFF2-40B4-BE49-F238E27FC236}">
                <a16:creationId xmlns:a16="http://schemas.microsoft.com/office/drawing/2014/main" id="{0D00416B-C4B6-5C14-D11C-1D36B7430BFD}"/>
              </a:ext>
            </a:extLst>
          </p:cNvPr>
          <p:cNvSpPr txBox="1">
            <a:spLocks/>
          </p:cNvSpPr>
          <p:nvPr/>
        </p:nvSpPr>
        <p:spPr>
          <a:xfrm>
            <a:off x="8391024" y="5876542"/>
            <a:ext cx="366712" cy="274637"/>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D9077397-4851-3148-9D94-31CB62516DD3}" type="slidenum">
              <a:rPr lang="en-US" sz="1050">
                <a:solidFill>
                  <a:schemeClr val="bg1"/>
                </a:solidFill>
                <a:latin typeface="Open Sans" panose="020B0606030504020204" pitchFamily="34" charset="0"/>
                <a:ea typeface="Open Sans" panose="020B0606030504020204" pitchFamily="34" charset="0"/>
                <a:cs typeface="Open Sans" panose="020B0606030504020204" pitchFamily="34" charset="0"/>
              </a:rPr>
              <a:pPr>
                <a:defRPr/>
              </a:pPr>
              <a:t>121</a:t>
            </a:fld>
            <a:endPar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ctangle 11">
            <a:extLst>
              <a:ext uri="{FF2B5EF4-FFF2-40B4-BE49-F238E27FC236}">
                <a16:creationId xmlns:a16="http://schemas.microsoft.com/office/drawing/2014/main" id="{6B8A8D48-8B5A-DE91-3E4E-99FF21C8EA08}"/>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Defeaturing using Machine Learning</a:t>
            </a:r>
          </a:p>
        </p:txBody>
      </p:sp>
      <p:pic>
        <p:nvPicPr>
          <p:cNvPr id="9" name="Picture 7">
            <a:extLst>
              <a:ext uri="{FF2B5EF4-FFF2-40B4-BE49-F238E27FC236}">
                <a16:creationId xmlns:a16="http://schemas.microsoft.com/office/drawing/2014/main" id="{BCC324A3-F2BD-B0DD-F771-EACB616F3D5C}"/>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24999"/>
          <a:stretch/>
        </p:blipFill>
        <p:spPr bwMode="auto">
          <a:xfrm>
            <a:off x="9628594" y="4160327"/>
            <a:ext cx="1918588" cy="2325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2">
            <a:extLst>
              <a:ext uri="{FF2B5EF4-FFF2-40B4-BE49-F238E27FC236}">
                <a16:creationId xmlns:a16="http://schemas.microsoft.com/office/drawing/2014/main" id="{AC8FA500-6F87-7919-10AD-FE51A498D031}"/>
              </a:ext>
            </a:extLst>
          </p:cNvPr>
          <p:cNvSpPr txBox="1">
            <a:spLocks noChangeArrowheads="1"/>
          </p:cNvSpPr>
          <p:nvPr/>
        </p:nvSpPr>
        <p:spPr bwMode="auto">
          <a:xfrm>
            <a:off x="8444654" y="4185675"/>
            <a:ext cx="1146264" cy="38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r>
              <a:rPr lang="en-US" altLang="en-US" sz="1200" dirty="0"/>
              <a:t>tweak remove topology curve</a:t>
            </a:r>
          </a:p>
        </p:txBody>
      </p:sp>
      <p:sp>
        <p:nvSpPr>
          <p:cNvPr id="17" name="TextBox 13">
            <a:extLst>
              <a:ext uri="{FF2B5EF4-FFF2-40B4-BE49-F238E27FC236}">
                <a16:creationId xmlns:a16="http://schemas.microsoft.com/office/drawing/2014/main" id="{9FED48B2-76B3-E22B-E381-E2BCA214116D}"/>
              </a:ext>
            </a:extLst>
          </p:cNvPr>
          <p:cNvSpPr txBox="1">
            <a:spLocks noChangeArrowheads="1"/>
          </p:cNvSpPr>
          <p:nvPr/>
        </p:nvSpPr>
        <p:spPr bwMode="auto">
          <a:xfrm>
            <a:off x="8400847" y="5010944"/>
            <a:ext cx="1208909" cy="38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r>
              <a:rPr lang="en-US" altLang="en-US" sz="1200" dirty="0"/>
              <a:t>tweak remove topology surface</a:t>
            </a:r>
          </a:p>
        </p:txBody>
      </p:sp>
      <p:sp>
        <p:nvSpPr>
          <p:cNvPr id="20" name="TextBox 15">
            <a:extLst>
              <a:ext uri="{FF2B5EF4-FFF2-40B4-BE49-F238E27FC236}">
                <a16:creationId xmlns:a16="http://schemas.microsoft.com/office/drawing/2014/main" id="{57C7FFF1-46C5-6309-2A59-B1BC665ABDFC}"/>
              </a:ext>
            </a:extLst>
          </p:cNvPr>
          <p:cNvSpPr txBox="1">
            <a:spLocks noChangeArrowheads="1"/>
          </p:cNvSpPr>
          <p:nvPr/>
        </p:nvSpPr>
        <p:spPr bwMode="auto">
          <a:xfrm>
            <a:off x="8400846" y="5917927"/>
            <a:ext cx="1208909" cy="23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r>
              <a:rPr lang="en-US" altLang="en-US" sz="1200" dirty="0"/>
              <a:t>blunt tangency</a:t>
            </a:r>
          </a:p>
        </p:txBody>
      </p:sp>
      <p:pic>
        <p:nvPicPr>
          <p:cNvPr id="5" name="Picture 5">
            <a:extLst>
              <a:ext uri="{FF2B5EF4-FFF2-40B4-BE49-F238E27FC236}">
                <a16:creationId xmlns:a16="http://schemas.microsoft.com/office/drawing/2014/main" id="{6B904186-1C21-D06B-303B-0E58AB559E1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44"/>
          <a:stretch/>
        </p:blipFill>
        <p:spPr bwMode="auto">
          <a:xfrm>
            <a:off x="9628594" y="1146493"/>
            <a:ext cx="1924064" cy="299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8">
            <a:extLst>
              <a:ext uri="{FF2B5EF4-FFF2-40B4-BE49-F238E27FC236}">
                <a16:creationId xmlns:a16="http://schemas.microsoft.com/office/drawing/2014/main" id="{8468E2D3-D04E-7921-4AF6-95B35C0A1A34}"/>
              </a:ext>
            </a:extLst>
          </p:cNvPr>
          <p:cNvSpPr txBox="1">
            <a:spLocks noChangeArrowheads="1"/>
          </p:cNvSpPr>
          <p:nvPr/>
        </p:nvSpPr>
        <p:spPr bwMode="auto">
          <a:xfrm>
            <a:off x="8611348" y="1327748"/>
            <a:ext cx="1017246" cy="226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r>
              <a:rPr lang="en-US" altLang="en-US" sz="1200" dirty="0"/>
              <a:t>remove surface</a:t>
            </a:r>
          </a:p>
        </p:txBody>
      </p:sp>
      <p:sp>
        <p:nvSpPr>
          <p:cNvPr id="11" name="TextBox 9">
            <a:extLst>
              <a:ext uri="{FF2B5EF4-FFF2-40B4-BE49-F238E27FC236}">
                <a16:creationId xmlns:a16="http://schemas.microsoft.com/office/drawing/2014/main" id="{FBA425C2-A00E-3E1B-3758-B07C141548C3}"/>
              </a:ext>
            </a:extLst>
          </p:cNvPr>
          <p:cNvSpPr txBox="1">
            <a:spLocks noChangeArrowheads="1"/>
          </p:cNvSpPr>
          <p:nvPr/>
        </p:nvSpPr>
        <p:spPr bwMode="auto">
          <a:xfrm>
            <a:off x="8474934" y="1911028"/>
            <a:ext cx="1115983" cy="378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r>
              <a:rPr lang="en-US" altLang="en-US" sz="1200" dirty="0"/>
              <a:t>tweak replace surface</a:t>
            </a:r>
          </a:p>
        </p:txBody>
      </p:sp>
      <p:sp>
        <p:nvSpPr>
          <p:cNvPr id="13" name="TextBox 10">
            <a:extLst>
              <a:ext uri="{FF2B5EF4-FFF2-40B4-BE49-F238E27FC236}">
                <a16:creationId xmlns:a16="http://schemas.microsoft.com/office/drawing/2014/main" id="{35FDD8DB-0131-E310-8800-56FE39D921C4}"/>
              </a:ext>
            </a:extLst>
          </p:cNvPr>
          <p:cNvSpPr txBox="1">
            <a:spLocks noChangeArrowheads="1"/>
          </p:cNvSpPr>
          <p:nvPr/>
        </p:nvSpPr>
        <p:spPr bwMode="auto">
          <a:xfrm>
            <a:off x="8474934" y="2808205"/>
            <a:ext cx="1115983" cy="37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r>
              <a:rPr lang="en-US" altLang="en-US" sz="1200" dirty="0"/>
              <a:t>composite surfaces</a:t>
            </a:r>
          </a:p>
        </p:txBody>
      </p:sp>
      <p:sp>
        <p:nvSpPr>
          <p:cNvPr id="15" name="TextBox 11">
            <a:extLst>
              <a:ext uri="{FF2B5EF4-FFF2-40B4-BE49-F238E27FC236}">
                <a16:creationId xmlns:a16="http://schemas.microsoft.com/office/drawing/2014/main" id="{9240A21A-6EBB-C84C-43BA-84DB152807B8}"/>
              </a:ext>
            </a:extLst>
          </p:cNvPr>
          <p:cNvSpPr txBox="1">
            <a:spLocks noChangeArrowheads="1"/>
          </p:cNvSpPr>
          <p:nvPr/>
        </p:nvSpPr>
        <p:spPr bwMode="auto">
          <a:xfrm>
            <a:off x="8459794" y="3552879"/>
            <a:ext cx="1115983" cy="227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r>
              <a:rPr lang="en-US" altLang="en-US" sz="1200" dirty="0"/>
              <a:t>collapse curve</a:t>
            </a:r>
          </a:p>
        </p:txBody>
      </p:sp>
      <p:sp>
        <p:nvSpPr>
          <p:cNvPr id="22" name="TextBox 16">
            <a:extLst>
              <a:ext uri="{FF2B5EF4-FFF2-40B4-BE49-F238E27FC236}">
                <a16:creationId xmlns:a16="http://schemas.microsoft.com/office/drawing/2014/main" id="{70FBFA5B-BAC1-E936-BC0A-E1807BFB7E6A}"/>
              </a:ext>
            </a:extLst>
          </p:cNvPr>
          <p:cNvSpPr txBox="1">
            <a:spLocks noChangeArrowheads="1"/>
          </p:cNvSpPr>
          <p:nvPr/>
        </p:nvSpPr>
        <p:spPr bwMode="auto">
          <a:xfrm>
            <a:off x="9409545" y="890342"/>
            <a:ext cx="1178343" cy="226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r>
              <a:rPr lang="en-US" altLang="en-US" sz="1200" dirty="0"/>
              <a:t>begin state</a:t>
            </a:r>
          </a:p>
        </p:txBody>
      </p:sp>
      <p:sp>
        <p:nvSpPr>
          <p:cNvPr id="23" name="TextBox 17">
            <a:extLst>
              <a:ext uri="{FF2B5EF4-FFF2-40B4-BE49-F238E27FC236}">
                <a16:creationId xmlns:a16="http://schemas.microsoft.com/office/drawing/2014/main" id="{22D0F187-043F-C603-C318-EB0192A3EAC5}"/>
              </a:ext>
            </a:extLst>
          </p:cNvPr>
          <p:cNvSpPr txBox="1">
            <a:spLocks noChangeArrowheads="1"/>
          </p:cNvSpPr>
          <p:nvPr/>
        </p:nvSpPr>
        <p:spPr bwMode="auto">
          <a:xfrm>
            <a:off x="10254953" y="882090"/>
            <a:ext cx="1178343" cy="227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r>
              <a:rPr lang="en-US" altLang="en-US" sz="1200"/>
              <a:t>end state</a:t>
            </a:r>
          </a:p>
        </p:txBody>
      </p:sp>
      <p:sp>
        <p:nvSpPr>
          <p:cNvPr id="26" name="Slide Number Placeholder 3">
            <a:extLst>
              <a:ext uri="{FF2B5EF4-FFF2-40B4-BE49-F238E27FC236}">
                <a16:creationId xmlns:a16="http://schemas.microsoft.com/office/drawing/2014/main" id="{CF8DFED3-A125-7C38-E61B-1B30E6897986}"/>
              </a:ext>
            </a:extLst>
          </p:cNvPr>
          <p:cNvSpPr txBox="1">
            <a:spLocks/>
          </p:cNvSpPr>
          <p:nvPr/>
        </p:nvSpPr>
        <p:spPr>
          <a:xfrm>
            <a:off x="16842848" y="8470058"/>
            <a:ext cx="366712" cy="274637"/>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31E5FAD-0EA9-1548-A62C-03C1FBA241A1}" type="slidenum">
              <a:rPr lang="en-US" sz="1050">
                <a:solidFill>
                  <a:schemeClr val="bg1"/>
                </a:solidFill>
                <a:latin typeface="Open Sans" panose="020B0606030504020204" pitchFamily="34" charset="0"/>
                <a:ea typeface="Open Sans" panose="020B0606030504020204" pitchFamily="34" charset="0"/>
                <a:cs typeface="Open Sans" panose="020B0606030504020204" pitchFamily="34" charset="0"/>
              </a:rPr>
              <a:pPr>
                <a:defRPr/>
              </a:pPr>
              <a:t>121</a:t>
            </a:fld>
            <a:endPar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transition spd="med">
    <p:fade/>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a:extLst>
              <a:ext uri="{FF2B5EF4-FFF2-40B4-BE49-F238E27FC236}">
                <a16:creationId xmlns:a16="http://schemas.microsoft.com/office/drawing/2014/main" id="{AC25C8FE-F87A-29FC-50CE-868D090C48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6775" y="1066800"/>
            <a:ext cx="1671638"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4">
            <a:extLst>
              <a:ext uri="{FF2B5EF4-FFF2-40B4-BE49-F238E27FC236}">
                <a16:creationId xmlns:a16="http://schemas.microsoft.com/office/drawing/2014/main" id="{E8886A5A-3725-B4C3-4D0B-D54E54738055}"/>
              </a:ext>
            </a:extLst>
          </p:cNvPr>
          <p:cNvSpPr txBox="1">
            <a:spLocks noChangeArrowheads="1"/>
          </p:cNvSpPr>
          <p:nvPr/>
        </p:nvSpPr>
        <p:spPr bwMode="auto">
          <a:xfrm>
            <a:off x="1600201" y="1371600"/>
            <a:ext cx="1501775" cy="1570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dirty="0">
                <a:latin typeface="+mn-lt"/>
              </a:rPr>
              <a:t>Click to add additional diagnostics that use machine learning</a:t>
            </a:r>
            <a:endParaRPr lang="en-US" altLang="en-US" sz="2400" dirty="0">
              <a:latin typeface="+mn-lt"/>
            </a:endParaRPr>
          </a:p>
        </p:txBody>
      </p:sp>
      <p:sp>
        <p:nvSpPr>
          <p:cNvPr id="14341" name="Line 15">
            <a:extLst>
              <a:ext uri="{FF2B5EF4-FFF2-40B4-BE49-F238E27FC236}">
                <a16:creationId xmlns:a16="http://schemas.microsoft.com/office/drawing/2014/main" id="{78C58DAA-0559-B12C-58FD-01F667213011}"/>
              </a:ext>
            </a:extLst>
          </p:cNvPr>
          <p:cNvSpPr>
            <a:spLocks noChangeShapeType="1"/>
          </p:cNvSpPr>
          <p:nvPr/>
        </p:nvSpPr>
        <p:spPr bwMode="auto">
          <a:xfrm>
            <a:off x="3048000" y="1524000"/>
            <a:ext cx="533400" cy="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pic>
        <p:nvPicPr>
          <p:cNvPr id="14342" name="Picture 31">
            <a:extLst>
              <a:ext uri="{FF2B5EF4-FFF2-40B4-BE49-F238E27FC236}">
                <a16:creationId xmlns:a16="http://schemas.microsoft.com/office/drawing/2014/main" id="{E8678600-9D22-DC97-566C-118C8EDD05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1" y="1066800"/>
            <a:ext cx="1884363" cy="569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3" name="Text Box 4">
            <a:extLst>
              <a:ext uri="{FF2B5EF4-FFF2-40B4-BE49-F238E27FC236}">
                <a16:creationId xmlns:a16="http://schemas.microsoft.com/office/drawing/2014/main" id="{F3C293A9-2272-837D-137F-F8CEFAEDEDE5}"/>
              </a:ext>
            </a:extLst>
          </p:cNvPr>
          <p:cNvSpPr txBox="1">
            <a:spLocks noChangeArrowheads="1"/>
          </p:cNvSpPr>
          <p:nvPr/>
        </p:nvSpPr>
        <p:spPr bwMode="auto">
          <a:xfrm>
            <a:off x="7515226" y="1766888"/>
            <a:ext cx="2208213" cy="830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Settings used only with Machine Learning Diagnostics</a:t>
            </a:r>
          </a:p>
        </p:txBody>
      </p:sp>
      <p:sp>
        <p:nvSpPr>
          <p:cNvPr id="14344" name="Text Box 4">
            <a:extLst>
              <a:ext uri="{FF2B5EF4-FFF2-40B4-BE49-F238E27FC236}">
                <a16:creationId xmlns:a16="http://schemas.microsoft.com/office/drawing/2014/main" id="{DFC5BD1A-A1A8-423F-8A5D-20444C0025A7}"/>
              </a:ext>
            </a:extLst>
          </p:cNvPr>
          <p:cNvSpPr txBox="1">
            <a:spLocks noChangeArrowheads="1"/>
          </p:cNvSpPr>
          <p:nvPr/>
        </p:nvSpPr>
        <p:spPr bwMode="auto">
          <a:xfrm>
            <a:off x="1595439" y="3502025"/>
            <a:ext cx="1501775" cy="1322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Diagnostics available without ML Models  Loaded</a:t>
            </a:r>
            <a:endParaRPr lang="en-US" altLang="en-US" sz="2400">
              <a:latin typeface="+mn-lt"/>
            </a:endParaRPr>
          </a:p>
        </p:txBody>
      </p:sp>
      <p:sp>
        <p:nvSpPr>
          <p:cNvPr id="14345" name="Text Box 4">
            <a:extLst>
              <a:ext uri="{FF2B5EF4-FFF2-40B4-BE49-F238E27FC236}">
                <a16:creationId xmlns:a16="http://schemas.microsoft.com/office/drawing/2014/main" id="{9611C7D2-B734-347B-3C96-10F71CE7037C}"/>
              </a:ext>
            </a:extLst>
          </p:cNvPr>
          <p:cNvSpPr txBox="1">
            <a:spLocks noChangeArrowheads="1"/>
          </p:cNvSpPr>
          <p:nvPr/>
        </p:nvSpPr>
        <p:spPr bwMode="auto">
          <a:xfrm>
            <a:off x="7515225" y="4445000"/>
            <a:ext cx="2738438" cy="58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1. Predict tet mesh quality on the CAD before meshing</a:t>
            </a:r>
          </a:p>
        </p:txBody>
      </p:sp>
      <p:sp>
        <p:nvSpPr>
          <p:cNvPr id="14346" name="Text Box 4">
            <a:extLst>
              <a:ext uri="{FF2B5EF4-FFF2-40B4-BE49-F238E27FC236}">
                <a16:creationId xmlns:a16="http://schemas.microsoft.com/office/drawing/2014/main" id="{C35F0D4E-B751-C104-C19D-B3EE1D190A03}"/>
              </a:ext>
            </a:extLst>
          </p:cNvPr>
          <p:cNvSpPr txBox="1">
            <a:spLocks noChangeArrowheads="1"/>
          </p:cNvSpPr>
          <p:nvPr/>
        </p:nvSpPr>
        <p:spPr bwMode="auto">
          <a:xfrm>
            <a:off x="7515225" y="5311775"/>
            <a:ext cx="2738438" cy="58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2. Classify volumes based on their predicted function</a:t>
            </a:r>
          </a:p>
        </p:txBody>
      </p:sp>
      <p:sp>
        <p:nvSpPr>
          <p:cNvPr id="14347" name="AutoShape 12">
            <a:extLst>
              <a:ext uri="{FF2B5EF4-FFF2-40B4-BE49-F238E27FC236}">
                <a16:creationId xmlns:a16="http://schemas.microsoft.com/office/drawing/2014/main" id="{56281B62-87AD-4D70-EC0F-E26E9708539F}"/>
              </a:ext>
            </a:extLst>
          </p:cNvPr>
          <p:cNvSpPr>
            <a:spLocks/>
          </p:cNvSpPr>
          <p:nvPr/>
        </p:nvSpPr>
        <p:spPr bwMode="auto">
          <a:xfrm>
            <a:off x="7253288" y="1670051"/>
            <a:ext cx="228600" cy="1025525"/>
          </a:xfrm>
          <a:prstGeom prst="rightBrace">
            <a:avLst>
              <a:gd name="adj1" fmla="val 69805"/>
              <a:gd name="adj2" fmla="val 50000"/>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a:p>
        </p:txBody>
      </p:sp>
      <p:sp>
        <p:nvSpPr>
          <p:cNvPr id="14348" name="AutoShape 12">
            <a:extLst>
              <a:ext uri="{FF2B5EF4-FFF2-40B4-BE49-F238E27FC236}">
                <a16:creationId xmlns:a16="http://schemas.microsoft.com/office/drawing/2014/main" id="{AD4DF3DE-6296-FB08-EF06-A6A959F03B1D}"/>
              </a:ext>
            </a:extLst>
          </p:cNvPr>
          <p:cNvSpPr>
            <a:spLocks/>
          </p:cNvSpPr>
          <p:nvPr/>
        </p:nvSpPr>
        <p:spPr bwMode="auto">
          <a:xfrm>
            <a:off x="7286625" y="4506914"/>
            <a:ext cx="160338" cy="369887"/>
          </a:xfrm>
          <a:prstGeom prst="rightBrace">
            <a:avLst>
              <a:gd name="adj1" fmla="val 69133"/>
              <a:gd name="adj2" fmla="val 50000"/>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a:p>
        </p:txBody>
      </p:sp>
      <p:sp>
        <p:nvSpPr>
          <p:cNvPr id="14349" name="AutoShape 12">
            <a:extLst>
              <a:ext uri="{FF2B5EF4-FFF2-40B4-BE49-F238E27FC236}">
                <a16:creationId xmlns:a16="http://schemas.microsoft.com/office/drawing/2014/main" id="{04C0F6C9-4773-5F78-E892-8449792DE7F2}"/>
              </a:ext>
            </a:extLst>
          </p:cNvPr>
          <p:cNvSpPr>
            <a:spLocks/>
          </p:cNvSpPr>
          <p:nvPr/>
        </p:nvSpPr>
        <p:spPr bwMode="auto">
          <a:xfrm>
            <a:off x="7286626" y="4959350"/>
            <a:ext cx="195263" cy="1289050"/>
          </a:xfrm>
          <a:prstGeom prst="rightBrace">
            <a:avLst>
              <a:gd name="adj1" fmla="val 69286"/>
              <a:gd name="adj2" fmla="val 50000"/>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a:p>
        </p:txBody>
      </p:sp>
      <p:sp>
        <p:nvSpPr>
          <p:cNvPr id="14350" name="Text Box 4">
            <a:extLst>
              <a:ext uri="{FF2B5EF4-FFF2-40B4-BE49-F238E27FC236}">
                <a16:creationId xmlns:a16="http://schemas.microsoft.com/office/drawing/2014/main" id="{94917926-698B-68A6-D65E-3596C927E58D}"/>
              </a:ext>
            </a:extLst>
          </p:cNvPr>
          <p:cNvSpPr txBox="1">
            <a:spLocks noChangeArrowheads="1"/>
          </p:cNvSpPr>
          <p:nvPr/>
        </p:nvSpPr>
        <p:spPr bwMode="auto">
          <a:xfrm>
            <a:off x="7515225" y="3695700"/>
            <a:ext cx="2738438" cy="58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Two new diagnostics that use Machine Learning:</a:t>
            </a:r>
          </a:p>
        </p:txBody>
      </p:sp>
      <p:sp>
        <p:nvSpPr>
          <p:cNvPr id="14351" name="AutoShape 12">
            <a:extLst>
              <a:ext uri="{FF2B5EF4-FFF2-40B4-BE49-F238E27FC236}">
                <a16:creationId xmlns:a16="http://schemas.microsoft.com/office/drawing/2014/main" id="{BCB8B874-D39E-A456-3894-1A23105C2D4F}"/>
              </a:ext>
            </a:extLst>
          </p:cNvPr>
          <p:cNvSpPr>
            <a:spLocks/>
          </p:cNvSpPr>
          <p:nvPr/>
        </p:nvSpPr>
        <p:spPr bwMode="auto">
          <a:xfrm flipH="1">
            <a:off x="3141663" y="3124200"/>
            <a:ext cx="176212" cy="2133600"/>
          </a:xfrm>
          <a:prstGeom prst="rightBrace">
            <a:avLst>
              <a:gd name="adj1" fmla="val 70126"/>
              <a:gd name="adj2" fmla="val 48949"/>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a:p>
        </p:txBody>
      </p:sp>
      <p:sp>
        <p:nvSpPr>
          <p:cNvPr id="14352" name="Text Box 4">
            <a:extLst>
              <a:ext uri="{FF2B5EF4-FFF2-40B4-BE49-F238E27FC236}">
                <a16:creationId xmlns:a16="http://schemas.microsoft.com/office/drawing/2014/main" id="{FA1047A8-466B-9822-5411-1E7B01309BE6}"/>
              </a:ext>
            </a:extLst>
          </p:cNvPr>
          <p:cNvSpPr txBox="1">
            <a:spLocks noChangeArrowheads="1"/>
          </p:cNvSpPr>
          <p:nvPr/>
        </p:nvSpPr>
        <p:spPr bwMode="auto">
          <a:xfrm>
            <a:off x="3162301" y="5991226"/>
            <a:ext cx="1501775" cy="339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Without ML</a:t>
            </a:r>
            <a:endParaRPr lang="en-US" altLang="en-US" sz="2400">
              <a:latin typeface="+mn-lt"/>
            </a:endParaRPr>
          </a:p>
        </p:txBody>
      </p:sp>
      <p:sp>
        <p:nvSpPr>
          <p:cNvPr id="14353" name="Text Box 4">
            <a:extLst>
              <a:ext uri="{FF2B5EF4-FFF2-40B4-BE49-F238E27FC236}">
                <a16:creationId xmlns:a16="http://schemas.microsoft.com/office/drawing/2014/main" id="{1685D365-72B2-8969-684D-EE2D1466EE9C}"/>
              </a:ext>
            </a:extLst>
          </p:cNvPr>
          <p:cNvSpPr txBox="1">
            <a:spLocks noChangeArrowheads="1"/>
          </p:cNvSpPr>
          <p:nvPr/>
        </p:nvSpPr>
        <p:spPr bwMode="auto">
          <a:xfrm>
            <a:off x="3352801" y="6307139"/>
            <a:ext cx="1501775" cy="339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With ML</a:t>
            </a:r>
            <a:endParaRPr lang="en-US" altLang="en-US" sz="2400">
              <a:latin typeface="+mn-lt"/>
            </a:endParaRPr>
          </a:p>
        </p:txBody>
      </p:sp>
      <p:sp>
        <p:nvSpPr>
          <p:cNvPr id="14354" name="Line 15">
            <a:extLst>
              <a:ext uri="{FF2B5EF4-FFF2-40B4-BE49-F238E27FC236}">
                <a16:creationId xmlns:a16="http://schemas.microsoft.com/office/drawing/2014/main" id="{D03B745C-18B8-B2AD-E5D0-6050BF861605}"/>
              </a:ext>
            </a:extLst>
          </p:cNvPr>
          <p:cNvSpPr>
            <a:spLocks noChangeShapeType="1"/>
          </p:cNvSpPr>
          <p:nvPr/>
        </p:nvSpPr>
        <p:spPr bwMode="auto">
          <a:xfrm flipH="1" flipV="1">
            <a:off x="4114801" y="5257800"/>
            <a:ext cx="15875" cy="76200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4355" name="Line 15">
            <a:extLst>
              <a:ext uri="{FF2B5EF4-FFF2-40B4-BE49-F238E27FC236}">
                <a16:creationId xmlns:a16="http://schemas.microsoft.com/office/drawing/2014/main" id="{D849305B-57CE-DEF0-54D9-EC33EEF763BD}"/>
              </a:ext>
            </a:extLst>
          </p:cNvPr>
          <p:cNvSpPr>
            <a:spLocks noChangeShapeType="1"/>
          </p:cNvSpPr>
          <p:nvPr/>
        </p:nvSpPr>
        <p:spPr bwMode="auto">
          <a:xfrm flipV="1">
            <a:off x="4808538" y="6477000"/>
            <a:ext cx="525462" cy="635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 name="Rectangle 11">
            <a:extLst>
              <a:ext uri="{FF2B5EF4-FFF2-40B4-BE49-F238E27FC236}">
                <a16:creationId xmlns:a16="http://schemas.microsoft.com/office/drawing/2014/main" id="{5B82377C-29B3-1519-15FD-941FD21F5667}"/>
              </a:ext>
            </a:extLst>
          </p:cNvPr>
          <p:cNvSpPr>
            <a:spLocks noChangeArrowheads="1"/>
          </p:cNvSpPr>
          <p:nvPr/>
        </p:nvSpPr>
        <p:spPr bwMode="auto">
          <a:xfrm>
            <a:off x="2667001" y="217488"/>
            <a:ext cx="8005707"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Geometry Power Tool with Machine Learning</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7">
            <a:extLst>
              <a:ext uri="{FF2B5EF4-FFF2-40B4-BE49-F238E27FC236}">
                <a16:creationId xmlns:a16="http://schemas.microsoft.com/office/drawing/2014/main" id="{9AF9FF63-885B-6BC5-2417-0BF2F31FD8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7714" y="1125538"/>
            <a:ext cx="2605087" cy="431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3">
            <a:extLst>
              <a:ext uri="{FF2B5EF4-FFF2-40B4-BE49-F238E27FC236}">
                <a16:creationId xmlns:a16="http://schemas.microsoft.com/office/drawing/2014/main" id="{C0F3A76F-505D-8467-60F6-53319C2750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1975" y="1104900"/>
            <a:ext cx="23241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Text Box 8">
            <a:extLst>
              <a:ext uri="{FF2B5EF4-FFF2-40B4-BE49-F238E27FC236}">
                <a16:creationId xmlns:a16="http://schemas.microsoft.com/office/drawing/2014/main" id="{5CEFA0C3-F138-B147-7C0B-FD2D016E1D23}"/>
              </a:ext>
            </a:extLst>
          </p:cNvPr>
          <p:cNvSpPr txBox="1">
            <a:spLocks noChangeArrowheads="1"/>
          </p:cNvSpPr>
          <p:nvPr/>
        </p:nvSpPr>
        <p:spPr bwMode="auto">
          <a:xfrm>
            <a:off x="8102601" y="1422859"/>
            <a:ext cx="3200400" cy="4554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260350" indent="-260350">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marL="0" indent="0">
              <a:spcBef>
                <a:spcPct val="50000"/>
              </a:spcBef>
            </a:pPr>
            <a:r>
              <a:rPr lang="en-US" altLang="en-US" sz="2000" dirty="0">
                <a:latin typeface="+mn-lt"/>
                <a:ea typeface="+mn-ea"/>
              </a:rPr>
              <a:t>Import </a:t>
            </a:r>
            <a:r>
              <a:rPr lang="en-US" altLang="en-US" sz="2000" b="1" dirty="0">
                <a:latin typeface="+mn-lt"/>
                <a:ea typeface="+mn-ea"/>
              </a:rPr>
              <a:t>anc101.sat</a:t>
            </a:r>
          </a:p>
          <a:p>
            <a:pPr marL="0" indent="0">
              <a:spcBef>
                <a:spcPct val="50000"/>
              </a:spcBef>
            </a:pPr>
            <a:r>
              <a:rPr lang="en-US" altLang="en-US" sz="2000" dirty="0">
                <a:latin typeface="+mn-lt"/>
                <a:ea typeface="+mn-ea"/>
              </a:rPr>
              <a:t>Enter </a:t>
            </a:r>
            <a:r>
              <a:rPr lang="en-US" altLang="ja-JP" sz="2000" dirty="0">
                <a:latin typeface="+mn-lt"/>
                <a:ea typeface="+mn-ea"/>
              </a:rPr>
              <a:t>"all" or "1" for volumes to analyze</a:t>
            </a:r>
          </a:p>
          <a:p>
            <a:pPr marL="0" indent="0">
              <a:spcBef>
                <a:spcPct val="50000"/>
              </a:spcBef>
            </a:pPr>
            <a:r>
              <a:rPr lang="en-US" altLang="ja-JP" sz="2000" dirty="0">
                <a:latin typeface="+mn-lt"/>
                <a:ea typeface="+mn-ea"/>
              </a:rPr>
              <a:t>Select "Options…"</a:t>
            </a:r>
          </a:p>
          <a:p>
            <a:pPr marL="0" indent="0">
              <a:spcBef>
                <a:spcPct val="50000"/>
              </a:spcBef>
            </a:pPr>
            <a:r>
              <a:rPr lang="en-US" altLang="ja-JP" sz="2000" dirty="0">
                <a:latin typeface="+mn-lt"/>
                <a:ea typeface="+mn-ea"/>
              </a:rPr>
              <a:t>Select "Auto Size"</a:t>
            </a:r>
          </a:p>
          <a:p>
            <a:pPr marL="0" indent="0">
              <a:spcBef>
                <a:spcPct val="50000"/>
              </a:spcBef>
            </a:pPr>
            <a:r>
              <a:rPr lang="en-US" altLang="ja-JP" sz="2000" dirty="0">
                <a:latin typeface="+mn-lt"/>
                <a:ea typeface="+mn-ea"/>
              </a:rPr>
              <a:t>Select "</a:t>
            </a:r>
            <a:r>
              <a:rPr lang="en-US" altLang="ja-JP" sz="2000" dirty="0" err="1">
                <a:latin typeface="+mn-lt"/>
                <a:ea typeface="+mn-ea"/>
              </a:rPr>
              <a:t>Tetmesh</a:t>
            </a:r>
            <a:r>
              <a:rPr lang="en-US" altLang="ja-JP" sz="2000" dirty="0">
                <a:latin typeface="+mn-lt"/>
                <a:ea typeface="+mn-ea"/>
              </a:rPr>
              <a:t> Poor Quality Metrics"</a:t>
            </a:r>
          </a:p>
          <a:p>
            <a:pPr marL="0" indent="0">
              <a:spcBef>
                <a:spcPct val="50000"/>
              </a:spcBef>
            </a:pPr>
            <a:r>
              <a:rPr lang="en-US" altLang="ja-JP" sz="2000" dirty="0">
                <a:latin typeface="+mn-lt"/>
                <a:ea typeface="+mn-ea"/>
              </a:rPr>
              <a:t>Unselect the remainder of the diagnostics</a:t>
            </a:r>
          </a:p>
          <a:p>
            <a:pPr marL="0" indent="0">
              <a:spcBef>
                <a:spcPct val="50000"/>
              </a:spcBef>
            </a:pPr>
            <a:r>
              <a:rPr lang="en-US" altLang="ja-JP" sz="2000" dirty="0">
                <a:latin typeface="+mn-lt"/>
                <a:ea typeface="+mn-ea"/>
              </a:rPr>
              <a:t>Select "Done"</a:t>
            </a:r>
          </a:p>
          <a:p>
            <a:pPr marL="0" indent="0">
              <a:spcBef>
                <a:spcPct val="50000"/>
              </a:spcBef>
            </a:pPr>
            <a:r>
              <a:rPr lang="en-US" altLang="ja-JP" sz="2000" dirty="0">
                <a:latin typeface="+mn-lt"/>
                <a:ea typeface="+mn-ea"/>
              </a:rPr>
              <a:t>Select "Analyze"</a:t>
            </a:r>
          </a:p>
        </p:txBody>
      </p:sp>
      <p:pic>
        <p:nvPicPr>
          <p:cNvPr id="16390" name="Picture 5">
            <a:extLst>
              <a:ext uri="{FF2B5EF4-FFF2-40B4-BE49-F238E27FC236}">
                <a16:creationId xmlns:a16="http://schemas.microsoft.com/office/drawing/2014/main" id="{2C1F9265-F9B4-D76A-8D5A-29C113627BBF}"/>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57713" y="5332414"/>
            <a:ext cx="23241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1">
            <a:extLst>
              <a:ext uri="{FF2B5EF4-FFF2-40B4-BE49-F238E27FC236}">
                <a16:creationId xmlns:a16="http://schemas.microsoft.com/office/drawing/2014/main" id="{3F7B4CCC-969C-2CE0-EC98-5A26B7E174BC}"/>
              </a:ext>
            </a:extLst>
          </p:cNvPr>
          <p:cNvSpPr>
            <a:spLocks noChangeArrowheads="1"/>
          </p:cNvSpPr>
          <p:nvPr/>
        </p:nvSpPr>
        <p:spPr bwMode="auto">
          <a:xfrm>
            <a:off x="2345384" y="217488"/>
            <a:ext cx="8005707"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Geometry Power Tool ML Example</a:t>
            </a:r>
          </a:p>
        </p:txBody>
      </p:sp>
      <p:sp>
        <p:nvSpPr>
          <p:cNvPr id="6" name="Oval 23">
            <a:extLst>
              <a:ext uri="{FF2B5EF4-FFF2-40B4-BE49-F238E27FC236}">
                <a16:creationId xmlns:a16="http://schemas.microsoft.com/office/drawing/2014/main" id="{3917BC32-5D79-28EC-44F4-AC4AAD55C458}"/>
              </a:ext>
            </a:extLst>
          </p:cNvPr>
          <p:cNvSpPr>
            <a:spLocks noChangeArrowheads="1"/>
          </p:cNvSpPr>
          <p:nvPr/>
        </p:nvSpPr>
        <p:spPr bwMode="auto">
          <a:xfrm>
            <a:off x="7721601" y="1482465"/>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1</a:t>
            </a:r>
          </a:p>
        </p:txBody>
      </p:sp>
      <p:sp>
        <p:nvSpPr>
          <p:cNvPr id="7" name="Oval 24">
            <a:extLst>
              <a:ext uri="{FF2B5EF4-FFF2-40B4-BE49-F238E27FC236}">
                <a16:creationId xmlns:a16="http://schemas.microsoft.com/office/drawing/2014/main" id="{AB57390F-D40C-7B7A-CAA5-CA0237F03E29}"/>
              </a:ext>
            </a:extLst>
          </p:cNvPr>
          <p:cNvSpPr>
            <a:spLocks noChangeArrowheads="1"/>
          </p:cNvSpPr>
          <p:nvPr/>
        </p:nvSpPr>
        <p:spPr bwMode="auto">
          <a:xfrm>
            <a:off x="7721601" y="1927226"/>
            <a:ext cx="381000" cy="304800"/>
          </a:xfrm>
          <a:prstGeom prst="ellipse">
            <a:avLst/>
          </a:prstGeom>
          <a:solidFill>
            <a:schemeClr val="bg1"/>
          </a:solidFill>
          <a:ln w="28575">
            <a:solidFill>
              <a:schemeClr val="accent2"/>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t>2</a:t>
            </a:r>
          </a:p>
        </p:txBody>
      </p:sp>
      <p:sp>
        <p:nvSpPr>
          <p:cNvPr id="8" name="Oval 11">
            <a:extLst>
              <a:ext uri="{FF2B5EF4-FFF2-40B4-BE49-F238E27FC236}">
                <a16:creationId xmlns:a16="http://schemas.microsoft.com/office/drawing/2014/main" id="{87F8304E-7E87-B961-DE31-F66D15E7D96C}"/>
              </a:ext>
            </a:extLst>
          </p:cNvPr>
          <p:cNvSpPr>
            <a:spLocks noChangeArrowheads="1"/>
          </p:cNvSpPr>
          <p:nvPr/>
        </p:nvSpPr>
        <p:spPr bwMode="auto">
          <a:xfrm>
            <a:off x="7721601" y="2689546"/>
            <a:ext cx="381000" cy="304800"/>
          </a:xfrm>
          <a:prstGeom prst="ellipse">
            <a:avLst/>
          </a:prstGeom>
          <a:solidFill>
            <a:schemeClr val="bg1"/>
          </a:solidFill>
          <a:ln w="28575">
            <a:solidFill>
              <a:srgbClr val="339933"/>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3</a:t>
            </a:r>
          </a:p>
        </p:txBody>
      </p:sp>
      <p:sp>
        <p:nvSpPr>
          <p:cNvPr id="10" name="Oval 56">
            <a:extLst>
              <a:ext uri="{FF2B5EF4-FFF2-40B4-BE49-F238E27FC236}">
                <a16:creationId xmlns:a16="http://schemas.microsoft.com/office/drawing/2014/main" id="{9908C81D-7C79-F20A-1C07-00476F033585}"/>
              </a:ext>
            </a:extLst>
          </p:cNvPr>
          <p:cNvSpPr>
            <a:spLocks noChangeArrowheads="1"/>
          </p:cNvSpPr>
          <p:nvPr/>
        </p:nvSpPr>
        <p:spPr bwMode="auto">
          <a:xfrm>
            <a:off x="7721601" y="3624300"/>
            <a:ext cx="381000" cy="304800"/>
          </a:xfrm>
          <a:prstGeom prst="ellipse">
            <a:avLst/>
          </a:prstGeom>
          <a:noFill/>
          <a:ln w="28575">
            <a:solidFill>
              <a:srgbClr val="FF33C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5</a:t>
            </a:r>
          </a:p>
        </p:txBody>
      </p:sp>
      <p:sp>
        <p:nvSpPr>
          <p:cNvPr id="11" name="Oval 57">
            <a:extLst>
              <a:ext uri="{FF2B5EF4-FFF2-40B4-BE49-F238E27FC236}">
                <a16:creationId xmlns:a16="http://schemas.microsoft.com/office/drawing/2014/main" id="{DFE5B468-FB70-57E6-A47E-B4968878736B}"/>
              </a:ext>
            </a:extLst>
          </p:cNvPr>
          <p:cNvSpPr>
            <a:spLocks noChangeArrowheads="1"/>
          </p:cNvSpPr>
          <p:nvPr/>
        </p:nvSpPr>
        <p:spPr bwMode="auto">
          <a:xfrm>
            <a:off x="7721601" y="4395330"/>
            <a:ext cx="381000" cy="304800"/>
          </a:xfrm>
          <a:prstGeom prst="ellipse">
            <a:avLst/>
          </a:prstGeom>
          <a:solidFill>
            <a:schemeClr val="bg1"/>
          </a:solidFill>
          <a:ln w="28575">
            <a:solidFill>
              <a:srgbClr val="9966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6</a:t>
            </a:r>
          </a:p>
        </p:txBody>
      </p:sp>
      <p:sp>
        <p:nvSpPr>
          <p:cNvPr id="12" name="Oval 57">
            <a:extLst>
              <a:ext uri="{FF2B5EF4-FFF2-40B4-BE49-F238E27FC236}">
                <a16:creationId xmlns:a16="http://schemas.microsoft.com/office/drawing/2014/main" id="{7238222E-40D3-2224-ECA4-A0B1F6E73085}"/>
              </a:ext>
            </a:extLst>
          </p:cNvPr>
          <p:cNvSpPr>
            <a:spLocks noChangeArrowheads="1"/>
          </p:cNvSpPr>
          <p:nvPr/>
        </p:nvSpPr>
        <p:spPr bwMode="auto">
          <a:xfrm>
            <a:off x="3965575" y="5977396"/>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7</a:t>
            </a:r>
          </a:p>
        </p:txBody>
      </p:sp>
      <p:sp>
        <p:nvSpPr>
          <p:cNvPr id="13" name="Oval 24">
            <a:extLst>
              <a:ext uri="{FF2B5EF4-FFF2-40B4-BE49-F238E27FC236}">
                <a16:creationId xmlns:a16="http://schemas.microsoft.com/office/drawing/2014/main" id="{D35DC19C-06B4-B678-F035-DF2BF2BC38F0}"/>
              </a:ext>
            </a:extLst>
          </p:cNvPr>
          <p:cNvSpPr>
            <a:spLocks noChangeArrowheads="1"/>
          </p:cNvSpPr>
          <p:nvPr/>
        </p:nvSpPr>
        <p:spPr bwMode="auto">
          <a:xfrm>
            <a:off x="5565775" y="1349497"/>
            <a:ext cx="381000" cy="304800"/>
          </a:xfrm>
          <a:prstGeom prst="ellipse">
            <a:avLst/>
          </a:prstGeom>
          <a:solidFill>
            <a:schemeClr val="bg1"/>
          </a:solidFill>
          <a:ln w="28575">
            <a:solidFill>
              <a:schemeClr val="accent2"/>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t>2</a:t>
            </a:r>
          </a:p>
        </p:txBody>
      </p:sp>
      <p:sp>
        <p:nvSpPr>
          <p:cNvPr id="14" name="Oval 11">
            <a:extLst>
              <a:ext uri="{FF2B5EF4-FFF2-40B4-BE49-F238E27FC236}">
                <a16:creationId xmlns:a16="http://schemas.microsoft.com/office/drawing/2014/main" id="{1CD5216B-12CE-6146-2B8B-D6277A5D6520}"/>
              </a:ext>
            </a:extLst>
          </p:cNvPr>
          <p:cNvSpPr>
            <a:spLocks noChangeArrowheads="1"/>
          </p:cNvSpPr>
          <p:nvPr/>
        </p:nvSpPr>
        <p:spPr bwMode="auto">
          <a:xfrm>
            <a:off x="4803775" y="1573373"/>
            <a:ext cx="381000" cy="304800"/>
          </a:xfrm>
          <a:prstGeom prst="ellipse">
            <a:avLst/>
          </a:prstGeom>
          <a:solidFill>
            <a:schemeClr val="bg1"/>
          </a:solidFill>
          <a:ln w="28575">
            <a:solidFill>
              <a:srgbClr val="339933"/>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3</a:t>
            </a:r>
          </a:p>
        </p:txBody>
      </p:sp>
      <p:sp>
        <p:nvSpPr>
          <p:cNvPr id="15" name="Oval 62">
            <a:extLst>
              <a:ext uri="{FF2B5EF4-FFF2-40B4-BE49-F238E27FC236}">
                <a16:creationId xmlns:a16="http://schemas.microsoft.com/office/drawing/2014/main" id="{293052B5-53D1-C0F1-B8F8-935370A1217E}"/>
              </a:ext>
            </a:extLst>
          </p:cNvPr>
          <p:cNvSpPr>
            <a:spLocks noChangeArrowheads="1"/>
          </p:cNvSpPr>
          <p:nvPr/>
        </p:nvSpPr>
        <p:spPr bwMode="auto">
          <a:xfrm>
            <a:off x="7721601" y="3171304"/>
            <a:ext cx="381000" cy="304800"/>
          </a:xfrm>
          <a:prstGeom prst="ellipse">
            <a:avLst/>
          </a:prstGeom>
          <a:solidFill>
            <a:schemeClr val="bg1"/>
          </a:solidFill>
          <a:ln w="28575">
            <a:solidFill>
              <a:srgbClr val="FF99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solidFill>
                  <a:srgbClr val="000000"/>
                </a:solidFill>
              </a:rPr>
              <a:t>4</a:t>
            </a:r>
          </a:p>
        </p:txBody>
      </p:sp>
      <p:sp>
        <p:nvSpPr>
          <p:cNvPr id="16" name="Oval 62">
            <a:extLst>
              <a:ext uri="{FF2B5EF4-FFF2-40B4-BE49-F238E27FC236}">
                <a16:creationId xmlns:a16="http://schemas.microsoft.com/office/drawing/2014/main" id="{333CF467-C925-7987-1AC0-82A644860CC8}"/>
              </a:ext>
            </a:extLst>
          </p:cNvPr>
          <p:cNvSpPr>
            <a:spLocks noChangeArrowheads="1"/>
          </p:cNvSpPr>
          <p:nvPr/>
        </p:nvSpPr>
        <p:spPr bwMode="auto">
          <a:xfrm>
            <a:off x="3851276" y="2947530"/>
            <a:ext cx="381000" cy="304800"/>
          </a:xfrm>
          <a:prstGeom prst="ellipse">
            <a:avLst/>
          </a:prstGeom>
          <a:solidFill>
            <a:schemeClr val="bg1"/>
          </a:solidFill>
          <a:ln w="28575">
            <a:solidFill>
              <a:srgbClr val="FF99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solidFill>
                  <a:srgbClr val="000000"/>
                </a:solidFill>
              </a:rPr>
              <a:t>4</a:t>
            </a:r>
          </a:p>
        </p:txBody>
      </p:sp>
      <p:sp>
        <p:nvSpPr>
          <p:cNvPr id="17" name="Oval 56">
            <a:extLst>
              <a:ext uri="{FF2B5EF4-FFF2-40B4-BE49-F238E27FC236}">
                <a16:creationId xmlns:a16="http://schemas.microsoft.com/office/drawing/2014/main" id="{CDCAF517-E8B4-20CD-F513-678063C2E57A}"/>
              </a:ext>
            </a:extLst>
          </p:cNvPr>
          <p:cNvSpPr>
            <a:spLocks noChangeArrowheads="1"/>
          </p:cNvSpPr>
          <p:nvPr/>
        </p:nvSpPr>
        <p:spPr bwMode="auto">
          <a:xfrm>
            <a:off x="1550987" y="5450306"/>
            <a:ext cx="381000" cy="304800"/>
          </a:xfrm>
          <a:prstGeom prst="ellipse">
            <a:avLst/>
          </a:prstGeom>
          <a:noFill/>
          <a:ln w="28575">
            <a:solidFill>
              <a:srgbClr val="FF33C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5</a:t>
            </a:r>
          </a:p>
        </p:txBody>
      </p:sp>
      <p:sp>
        <p:nvSpPr>
          <p:cNvPr id="18" name="Oval 57">
            <a:extLst>
              <a:ext uri="{FF2B5EF4-FFF2-40B4-BE49-F238E27FC236}">
                <a16:creationId xmlns:a16="http://schemas.microsoft.com/office/drawing/2014/main" id="{18D4E00D-DD6C-E186-9E4A-DE60C28E0CAC}"/>
              </a:ext>
            </a:extLst>
          </p:cNvPr>
          <p:cNvSpPr>
            <a:spLocks noChangeArrowheads="1"/>
          </p:cNvSpPr>
          <p:nvPr/>
        </p:nvSpPr>
        <p:spPr bwMode="auto">
          <a:xfrm>
            <a:off x="1550987" y="4875652"/>
            <a:ext cx="381000" cy="304800"/>
          </a:xfrm>
          <a:prstGeom prst="ellipse">
            <a:avLst/>
          </a:prstGeom>
          <a:solidFill>
            <a:schemeClr val="bg1"/>
          </a:solidFill>
          <a:ln w="28575">
            <a:solidFill>
              <a:srgbClr val="9966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6</a:t>
            </a:r>
          </a:p>
        </p:txBody>
      </p:sp>
      <p:sp>
        <p:nvSpPr>
          <p:cNvPr id="19" name="Oval 57">
            <a:extLst>
              <a:ext uri="{FF2B5EF4-FFF2-40B4-BE49-F238E27FC236}">
                <a16:creationId xmlns:a16="http://schemas.microsoft.com/office/drawing/2014/main" id="{7CE3204F-399B-B2C2-D365-39B462A48475}"/>
              </a:ext>
            </a:extLst>
          </p:cNvPr>
          <p:cNvSpPr>
            <a:spLocks noChangeArrowheads="1"/>
          </p:cNvSpPr>
          <p:nvPr/>
        </p:nvSpPr>
        <p:spPr bwMode="auto">
          <a:xfrm>
            <a:off x="7721601" y="5166360"/>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7</a:t>
            </a:r>
          </a:p>
        </p:txBody>
      </p:sp>
      <p:sp>
        <p:nvSpPr>
          <p:cNvPr id="20" name="Oval 7">
            <a:extLst>
              <a:ext uri="{FF2B5EF4-FFF2-40B4-BE49-F238E27FC236}">
                <a16:creationId xmlns:a16="http://schemas.microsoft.com/office/drawing/2014/main" id="{DE8E90DA-6AD4-9598-88EA-43C5C805FB27}"/>
              </a:ext>
            </a:extLst>
          </p:cNvPr>
          <p:cNvSpPr>
            <a:spLocks noChangeArrowheads="1"/>
          </p:cNvSpPr>
          <p:nvPr/>
        </p:nvSpPr>
        <p:spPr bwMode="auto">
          <a:xfrm>
            <a:off x="6024563" y="1854765"/>
            <a:ext cx="381000" cy="304800"/>
          </a:xfrm>
          <a:prstGeom prst="ellipse">
            <a:avLst/>
          </a:prstGeom>
          <a:solidFill>
            <a:schemeClr val="bg1"/>
          </a:solidFill>
          <a:ln w="28575">
            <a:solidFill>
              <a:srgbClr val="339933"/>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dirty="0"/>
              <a:t>8</a:t>
            </a:r>
          </a:p>
        </p:txBody>
      </p:sp>
      <p:sp>
        <p:nvSpPr>
          <p:cNvPr id="21" name="Oval 7">
            <a:extLst>
              <a:ext uri="{FF2B5EF4-FFF2-40B4-BE49-F238E27FC236}">
                <a16:creationId xmlns:a16="http://schemas.microsoft.com/office/drawing/2014/main" id="{1869EBA8-D9FD-BD51-87BC-18FEFA6BCA08}"/>
              </a:ext>
            </a:extLst>
          </p:cNvPr>
          <p:cNvSpPr>
            <a:spLocks noChangeArrowheads="1"/>
          </p:cNvSpPr>
          <p:nvPr/>
        </p:nvSpPr>
        <p:spPr bwMode="auto">
          <a:xfrm>
            <a:off x="7721601" y="5602706"/>
            <a:ext cx="381000" cy="304800"/>
          </a:xfrm>
          <a:prstGeom prst="ellipse">
            <a:avLst/>
          </a:prstGeom>
          <a:solidFill>
            <a:schemeClr val="bg1"/>
          </a:solidFill>
          <a:ln w="28575">
            <a:solidFill>
              <a:srgbClr val="339933"/>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dirty="0"/>
              <a:t>8</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4">
            <a:extLst>
              <a:ext uri="{FF2B5EF4-FFF2-40B4-BE49-F238E27FC236}">
                <a16:creationId xmlns:a16="http://schemas.microsoft.com/office/drawing/2014/main" id="{4074AA6E-9056-D404-420A-C88EA87162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1" y="1295401"/>
            <a:ext cx="2733675" cy="448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 Box 4">
            <a:extLst>
              <a:ext uri="{FF2B5EF4-FFF2-40B4-BE49-F238E27FC236}">
                <a16:creationId xmlns:a16="http://schemas.microsoft.com/office/drawing/2014/main" id="{ABB5B88B-2D7C-0CC1-D273-9C86B90C8E24}"/>
              </a:ext>
            </a:extLst>
          </p:cNvPr>
          <p:cNvSpPr txBox="1">
            <a:spLocks noChangeArrowheads="1"/>
          </p:cNvSpPr>
          <p:nvPr/>
        </p:nvSpPr>
        <p:spPr bwMode="auto">
          <a:xfrm>
            <a:off x="1706564" y="2500313"/>
            <a:ext cx="1730375" cy="1077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dirty="0">
                <a:latin typeface="+mn-lt"/>
              </a:rPr>
              <a:t>List of entities predicted to have poor Scaled Jacobian</a:t>
            </a:r>
            <a:endParaRPr lang="en-US" altLang="en-US" sz="2400" dirty="0">
              <a:latin typeface="+mn-lt"/>
            </a:endParaRPr>
          </a:p>
        </p:txBody>
      </p:sp>
      <p:sp>
        <p:nvSpPr>
          <p:cNvPr id="18436" name="Line 15">
            <a:extLst>
              <a:ext uri="{FF2B5EF4-FFF2-40B4-BE49-F238E27FC236}">
                <a16:creationId xmlns:a16="http://schemas.microsoft.com/office/drawing/2014/main" id="{C72F30A8-A3E6-8506-C2B7-0147A1E2ACDF}"/>
              </a:ext>
            </a:extLst>
          </p:cNvPr>
          <p:cNvSpPr>
            <a:spLocks noChangeShapeType="1"/>
          </p:cNvSpPr>
          <p:nvPr/>
        </p:nvSpPr>
        <p:spPr bwMode="auto">
          <a:xfrm flipH="1">
            <a:off x="5715000" y="2819400"/>
            <a:ext cx="914400" cy="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8437" name="Text Box 4">
            <a:extLst>
              <a:ext uri="{FF2B5EF4-FFF2-40B4-BE49-F238E27FC236}">
                <a16:creationId xmlns:a16="http://schemas.microsoft.com/office/drawing/2014/main" id="{D3D439DB-7387-3915-37C2-23ED4FF94B0B}"/>
              </a:ext>
            </a:extLst>
          </p:cNvPr>
          <p:cNvSpPr txBox="1">
            <a:spLocks noChangeArrowheads="1"/>
          </p:cNvSpPr>
          <p:nvPr/>
        </p:nvSpPr>
        <p:spPr bwMode="auto">
          <a:xfrm>
            <a:off x="1706564" y="3657601"/>
            <a:ext cx="1730375" cy="1077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List of entities predicted to have poor Inradius ratio</a:t>
            </a:r>
            <a:endParaRPr lang="en-US" altLang="en-US" sz="2400">
              <a:latin typeface="+mn-lt"/>
            </a:endParaRPr>
          </a:p>
        </p:txBody>
      </p:sp>
      <p:pic>
        <p:nvPicPr>
          <p:cNvPr id="18438" name="Picture 29">
            <a:extLst>
              <a:ext uri="{FF2B5EF4-FFF2-40B4-BE49-F238E27FC236}">
                <a16:creationId xmlns:a16="http://schemas.microsoft.com/office/drawing/2014/main" id="{CC75B9D4-6B06-83E6-F7AD-0D3F9990584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81214" y="1624013"/>
            <a:ext cx="13557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9" name="Group 30">
            <a:extLst>
              <a:ext uri="{FF2B5EF4-FFF2-40B4-BE49-F238E27FC236}">
                <a16:creationId xmlns:a16="http://schemas.microsoft.com/office/drawing/2014/main" id="{C00D6EC9-3514-53A2-37B6-9F83DE3AFA6D}"/>
              </a:ext>
            </a:extLst>
          </p:cNvPr>
          <p:cNvGrpSpPr>
            <a:grpSpLocks/>
          </p:cNvGrpSpPr>
          <p:nvPr/>
        </p:nvGrpSpPr>
        <p:grpSpPr bwMode="auto">
          <a:xfrm>
            <a:off x="2293939" y="4741863"/>
            <a:ext cx="930275" cy="1173162"/>
            <a:chOff x="4420944" y="1218014"/>
            <a:chExt cx="2164404" cy="2516549"/>
          </a:xfrm>
        </p:grpSpPr>
        <p:pic>
          <p:nvPicPr>
            <p:cNvPr id="18451" name="Picture 31">
              <a:extLst>
                <a:ext uri="{FF2B5EF4-FFF2-40B4-BE49-F238E27FC236}">
                  <a16:creationId xmlns:a16="http://schemas.microsoft.com/office/drawing/2014/main" id="{8FE25E31-9340-C842-B365-A97F5FDF854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20944" y="1218014"/>
              <a:ext cx="2164404" cy="2516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3" name="Straight Arrow Connector 32">
              <a:extLst>
                <a:ext uri="{FF2B5EF4-FFF2-40B4-BE49-F238E27FC236}">
                  <a16:creationId xmlns:a16="http://schemas.microsoft.com/office/drawing/2014/main" id="{0ABEDBD0-F1EA-73C1-2BF6-795F79FF115B}"/>
                </a:ext>
              </a:extLst>
            </p:cNvPr>
            <p:cNvCxnSpPr/>
            <p:nvPr/>
          </p:nvCxnSpPr>
          <p:spPr>
            <a:xfrm flipV="1">
              <a:off x="5739530" y="2556314"/>
              <a:ext cx="424756" cy="119188"/>
            </a:xfrm>
            <a:prstGeom prst="straightConnector1">
              <a:avLst/>
            </a:prstGeom>
            <a:ln>
              <a:solidFill>
                <a:srgbClr val="FFC000"/>
              </a:solidFill>
              <a:tailEnd type="triangle"/>
            </a:ln>
          </p:spPr>
          <p:style>
            <a:lnRef idx="2">
              <a:schemeClr val="accent1"/>
            </a:lnRef>
            <a:fillRef idx="0">
              <a:schemeClr val="accent1"/>
            </a:fillRef>
            <a:effectRef idx="1">
              <a:schemeClr val="accent1"/>
            </a:effectRef>
            <a:fontRef idx="minor">
              <a:schemeClr val="tx1"/>
            </a:fontRef>
          </p:style>
        </p:cxnSp>
        <p:sp>
          <p:nvSpPr>
            <p:cNvPr id="18453" name="TextBox 33">
              <a:extLst>
                <a:ext uri="{FF2B5EF4-FFF2-40B4-BE49-F238E27FC236}">
                  <a16:creationId xmlns:a16="http://schemas.microsoft.com/office/drawing/2014/main" id="{DC854093-1D77-0322-7653-C3A5AB3420CC}"/>
                </a:ext>
              </a:extLst>
            </p:cNvPr>
            <p:cNvSpPr txBox="1">
              <a:spLocks noChangeArrowheads="1"/>
            </p:cNvSpPr>
            <p:nvPr/>
          </p:nvSpPr>
          <p:spPr bwMode="auto">
            <a:xfrm>
              <a:off x="5676355" y="2416575"/>
              <a:ext cx="548996" cy="59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r>
                <a:rPr lang="en-US" altLang="en-US" sz="1200">
                  <a:solidFill>
                    <a:schemeClr val="bg1"/>
                  </a:solidFill>
                </a:rPr>
                <a:t>r</a:t>
              </a:r>
            </a:p>
          </p:txBody>
        </p:sp>
      </p:grpSp>
      <p:sp>
        <p:nvSpPr>
          <p:cNvPr id="18440" name="AutoShape 12">
            <a:extLst>
              <a:ext uri="{FF2B5EF4-FFF2-40B4-BE49-F238E27FC236}">
                <a16:creationId xmlns:a16="http://schemas.microsoft.com/office/drawing/2014/main" id="{7F6E337C-025F-CF41-1408-4BA0D81963BF}"/>
              </a:ext>
            </a:extLst>
          </p:cNvPr>
          <p:cNvSpPr>
            <a:spLocks/>
          </p:cNvSpPr>
          <p:nvPr/>
        </p:nvSpPr>
        <p:spPr bwMode="auto">
          <a:xfrm flipH="1">
            <a:off x="3436939" y="2667001"/>
            <a:ext cx="231775" cy="911225"/>
          </a:xfrm>
          <a:prstGeom prst="rightBrace">
            <a:avLst>
              <a:gd name="adj1" fmla="val 70439"/>
              <a:gd name="adj2" fmla="val 49935"/>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a:p>
        </p:txBody>
      </p:sp>
      <p:sp>
        <p:nvSpPr>
          <p:cNvPr id="18441" name="AutoShape 12">
            <a:extLst>
              <a:ext uri="{FF2B5EF4-FFF2-40B4-BE49-F238E27FC236}">
                <a16:creationId xmlns:a16="http://schemas.microsoft.com/office/drawing/2014/main" id="{96953F64-DF03-2FC4-D5AC-2FF89CBA0A24}"/>
              </a:ext>
            </a:extLst>
          </p:cNvPr>
          <p:cNvSpPr>
            <a:spLocks/>
          </p:cNvSpPr>
          <p:nvPr/>
        </p:nvSpPr>
        <p:spPr bwMode="auto">
          <a:xfrm flipH="1">
            <a:off x="3429001" y="3713164"/>
            <a:ext cx="233363" cy="909637"/>
          </a:xfrm>
          <a:prstGeom prst="rightBrace">
            <a:avLst>
              <a:gd name="adj1" fmla="val 69838"/>
              <a:gd name="adj2" fmla="val 49935"/>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a:p>
        </p:txBody>
      </p:sp>
      <p:sp>
        <p:nvSpPr>
          <p:cNvPr id="18442" name="Text Box 4">
            <a:extLst>
              <a:ext uri="{FF2B5EF4-FFF2-40B4-BE49-F238E27FC236}">
                <a16:creationId xmlns:a16="http://schemas.microsoft.com/office/drawing/2014/main" id="{883BBB37-3130-C33F-3F0A-D40BA878915C}"/>
              </a:ext>
            </a:extLst>
          </p:cNvPr>
          <p:cNvSpPr txBox="1">
            <a:spLocks noChangeArrowheads="1"/>
          </p:cNvSpPr>
          <p:nvPr/>
        </p:nvSpPr>
        <p:spPr bwMode="auto">
          <a:xfrm>
            <a:off x="6553201" y="2635251"/>
            <a:ext cx="1730375" cy="1077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Predicted minimum Scaled Jacobian near Curve 64 </a:t>
            </a:r>
            <a:endParaRPr lang="en-US" altLang="en-US" sz="2400">
              <a:latin typeface="+mn-lt"/>
            </a:endParaRPr>
          </a:p>
        </p:txBody>
      </p:sp>
      <p:sp>
        <p:nvSpPr>
          <p:cNvPr id="18443" name="Text Box 4">
            <a:extLst>
              <a:ext uri="{FF2B5EF4-FFF2-40B4-BE49-F238E27FC236}">
                <a16:creationId xmlns:a16="http://schemas.microsoft.com/office/drawing/2014/main" id="{E9E82C9C-E61C-30C9-760C-F3F39A5C26B6}"/>
              </a:ext>
            </a:extLst>
          </p:cNvPr>
          <p:cNvSpPr txBox="1">
            <a:spLocks noChangeArrowheads="1"/>
          </p:cNvSpPr>
          <p:nvPr/>
        </p:nvSpPr>
        <p:spPr bwMode="auto">
          <a:xfrm>
            <a:off x="6553201" y="3663951"/>
            <a:ext cx="1730375" cy="1077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Predicted minimum Inradius ratio near Curve 64 </a:t>
            </a:r>
            <a:endParaRPr lang="en-US" altLang="en-US" sz="2400">
              <a:latin typeface="+mn-lt"/>
            </a:endParaRPr>
          </a:p>
        </p:txBody>
      </p:sp>
      <p:sp>
        <p:nvSpPr>
          <p:cNvPr id="18444" name="Line 15">
            <a:extLst>
              <a:ext uri="{FF2B5EF4-FFF2-40B4-BE49-F238E27FC236}">
                <a16:creationId xmlns:a16="http://schemas.microsoft.com/office/drawing/2014/main" id="{7FD11D46-137D-1ED8-46D3-AC42A9DCE3EA}"/>
              </a:ext>
            </a:extLst>
          </p:cNvPr>
          <p:cNvSpPr>
            <a:spLocks noChangeShapeType="1"/>
          </p:cNvSpPr>
          <p:nvPr/>
        </p:nvSpPr>
        <p:spPr bwMode="auto">
          <a:xfrm flipH="1">
            <a:off x="5715000" y="3810000"/>
            <a:ext cx="914400" cy="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pic>
        <p:nvPicPr>
          <p:cNvPr id="42" name="Picture 41">
            <a:extLst>
              <a:ext uri="{FF2B5EF4-FFF2-40B4-BE49-F238E27FC236}">
                <a16:creationId xmlns:a16="http://schemas.microsoft.com/office/drawing/2014/main" id="{E38A8477-C16E-EA8D-87E2-5D63B195ED30}"/>
              </a:ext>
            </a:extLst>
          </p:cNvPr>
          <p:cNvPicPr>
            <a:picLocks noChangeAspect="1"/>
          </p:cNvPicPr>
          <p:nvPr/>
        </p:nvPicPr>
        <p:blipFill>
          <a:blip r:embed="rId6"/>
          <a:stretch>
            <a:fillRect/>
          </a:stretch>
        </p:blipFill>
        <p:spPr>
          <a:xfrm>
            <a:off x="8497888" y="4421189"/>
            <a:ext cx="1587500" cy="1493837"/>
          </a:xfrm>
          <a:prstGeom prst="rect">
            <a:avLst/>
          </a:prstGeom>
          <a:ln>
            <a:noFill/>
          </a:ln>
          <a:effectLst>
            <a:outerShdw blurRad="292100" dist="139700" dir="2700000" algn="tl" rotWithShape="0">
              <a:srgbClr val="333333">
                <a:alpha val="65000"/>
              </a:srgbClr>
            </a:outerShdw>
          </a:effectLst>
        </p:spPr>
      </p:pic>
      <p:pic>
        <p:nvPicPr>
          <p:cNvPr id="18446" name="Picture 6">
            <a:extLst>
              <a:ext uri="{FF2B5EF4-FFF2-40B4-BE49-F238E27FC236}">
                <a16:creationId xmlns:a16="http://schemas.microsoft.com/office/drawing/2014/main" id="{1C362AB7-57C5-E9B4-533E-1867A22C7FF1}"/>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97888" y="1216025"/>
            <a:ext cx="1612900" cy="264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7" name="Rectangle 14">
            <a:extLst>
              <a:ext uri="{FF2B5EF4-FFF2-40B4-BE49-F238E27FC236}">
                <a16:creationId xmlns:a16="http://schemas.microsoft.com/office/drawing/2014/main" id="{5FD93698-DBE3-9051-BEFC-167FDE0A633F}"/>
              </a:ext>
            </a:extLst>
          </p:cNvPr>
          <p:cNvSpPr>
            <a:spLocks noChangeArrowheads="1"/>
          </p:cNvSpPr>
          <p:nvPr/>
        </p:nvSpPr>
        <p:spPr bwMode="auto">
          <a:xfrm>
            <a:off x="9244014" y="4757739"/>
            <a:ext cx="96837" cy="98425"/>
          </a:xfrm>
          <a:prstGeom prst="rect">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sz="2400">
              <a:solidFill>
                <a:srgbClr val="000000"/>
              </a:solidFill>
            </a:endParaRPr>
          </a:p>
        </p:txBody>
      </p:sp>
      <p:sp>
        <p:nvSpPr>
          <p:cNvPr id="18448" name="Freeform 9">
            <a:extLst>
              <a:ext uri="{FF2B5EF4-FFF2-40B4-BE49-F238E27FC236}">
                <a16:creationId xmlns:a16="http://schemas.microsoft.com/office/drawing/2014/main" id="{7F3483F2-EDDE-A172-5A57-CDEC230DA79C}"/>
              </a:ext>
            </a:extLst>
          </p:cNvPr>
          <p:cNvSpPr>
            <a:spLocks/>
          </p:cNvSpPr>
          <p:nvPr/>
        </p:nvSpPr>
        <p:spPr bwMode="auto">
          <a:xfrm flipH="1" flipV="1">
            <a:off x="8883650" y="2209800"/>
            <a:ext cx="412750" cy="2547938"/>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449" name="Text Box 7">
            <a:extLst>
              <a:ext uri="{FF2B5EF4-FFF2-40B4-BE49-F238E27FC236}">
                <a16:creationId xmlns:a16="http://schemas.microsoft.com/office/drawing/2014/main" id="{25FBCA2C-D877-1B08-2694-A3FEDFA01062}"/>
              </a:ext>
            </a:extLst>
          </p:cNvPr>
          <p:cNvSpPr txBox="1">
            <a:spLocks noChangeArrowheads="1"/>
          </p:cNvSpPr>
          <p:nvPr/>
        </p:nvSpPr>
        <p:spPr bwMode="auto">
          <a:xfrm>
            <a:off x="8643938" y="4829175"/>
            <a:ext cx="1320800" cy="338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solidFill>
                  <a:schemeClr val="bg1"/>
                </a:solidFill>
              </a:rPr>
              <a:t>Curve 64</a:t>
            </a:r>
          </a:p>
        </p:txBody>
      </p:sp>
      <p:sp>
        <p:nvSpPr>
          <p:cNvPr id="4" name="Rectangle 11">
            <a:extLst>
              <a:ext uri="{FF2B5EF4-FFF2-40B4-BE49-F238E27FC236}">
                <a16:creationId xmlns:a16="http://schemas.microsoft.com/office/drawing/2014/main" id="{2C28997A-E9E5-D609-0978-0DEB69A09D41}"/>
              </a:ext>
            </a:extLst>
          </p:cNvPr>
          <p:cNvSpPr>
            <a:spLocks noChangeArrowheads="1"/>
          </p:cNvSpPr>
          <p:nvPr/>
        </p:nvSpPr>
        <p:spPr bwMode="auto">
          <a:xfrm>
            <a:off x="2345384" y="217488"/>
            <a:ext cx="8005707"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Geometry Power Tool ML Example</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0">
            <a:extLst>
              <a:ext uri="{FF2B5EF4-FFF2-40B4-BE49-F238E27FC236}">
                <a16:creationId xmlns:a16="http://schemas.microsoft.com/office/drawing/2014/main" id="{DFF168A4-0825-B588-E482-2110E894FA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9339" y="1295400"/>
            <a:ext cx="2725737" cy="637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 Box 7">
            <a:extLst>
              <a:ext uri="{FF2B5EF4-FFF2-40B4-BE49-F238E27FC236}">
                <a16:creationId xmlns:a16="http://schemas.microsoft.com/office/drawing/2014/main" id="{E5A36C4B-93B8-6AF9-268F-2AFADDFD7088}"/>
              </a:ext>
            </a:extLst>
          </p:cNvPr>
          <p:cNvSpPr txBox="1">
            <a:spLocks noChangeArrowheads="1"/>
          </p:cNvSpPr>
          <p:nvPr/>
        </p:nvSpPr>
        <p:spPr bwMode="auto">
          <a:xfrm>
            <a:off x="1622426" y="1731963"/>
            <a:ext cx="1585913" cy="58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dirty="0">
                <a:latin typeface="+mn-lt"/>
              </a:rPr>
              <a:t>Click Show Solutions</a:t>
            </a:r>
          </a:p>
        </p:txBody>
      </p:sp>
      <p:sp>
        <p:nvSpPr>
          <p:cNvPr id="20484" name="Freeform 9">
            <a:extLst>
              <a:ext uri="{FF2B5EF4-FFF2-40B4-BE49-F238E27FC236}">
                <a16:creationId xmlns:a16="http://schemas.microsoft.com/office/drawing/2014/main" id="{10DD50EF-6FB6-2465-1990-AEF593D742C0}"/>
              </a:ext>
            </a:extLst>
          </p:cNvPr>
          <p:cNvSpPr>
            <a:spLocks/>
          </p:cNvSpPr>
          <p:nvPr/>
        </p:nvSpPr>
        <p:spPr bwMode="auto">
          <a:xfrm flipH="1" flipV="1">
            <a:off x="3136900" y="2043114"/>
            <a:ext cx="596900" cy="166687"/>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0486" name="Text Box 7">
            <a:extLst>
              <a:ext uri="{FF2B5EF4-FFF2-40B4-BE49-F238E27FC236}">
                <a16:creationId xmlns:a16="http://schemas.microsoft.com/office/drawing/2014/main" id="{7C2E0608-DE03-1D50-6027-419217DB8F4C}"/>
              </a:ext>
            </a:extLst>
          </p:cNvPr>
          <p:cNvSpPr txBox="1">
            <a:spLocks noChangeArrowheads="1"/>
          </p:cNvSpPr>
          <p:nvPr/>
        </p:nvSpPr>
        <p:spPr bwMode="auto">
          <a:xfrm>
            <a:off x="1423988" y="4705351"/>
            <a:ext cx="1981201" cy="1323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a:latin typeface="+mn-lt"/>
              </a:rPr>
              <a:t>List of proposed solutions for Curve 64 ordered by Scaled Jacobian prediction</a:t>
            </a:r>
          </a:p>
        </p:txBody>
      </p:sp>
      <p:sp>
        <p:nvSpPr>
          <p:cNvPr id="20487" name="AutoShape 12">
            <a:extLst>
              <a:ext uri="{FF2B5EF4-FFF2-40B4-BE49-F238E27FC236}">
                <a16:creationId xmlns:a16="http://schemas.microsoft.com/office/drawing/2014/main" id="{C5DE4DA9-F6C3-7F11-93EF-8A628276ABB4}"/>
              </a:ext>
            </a:extLst>
          </p:cNvPr>
          <p:cNvSpPr>
            <a:spLocks/>
          </p:cNvSpPr>
          <p:nvPr/>
        </p:nvSpPr>
        <p:spPr bwMode="auto">
          <a:xfrm flipH="1">
            <a:off x="3389314" y="4789489"/>
            <a:ext cx="231775" cy="909637"/>
          </a:xfrm>
          <a:prstGeom prst="rightBrace">
            <a:avLst>
              <a:gd name="adj1" fmla="val 70317"/>
              <a:gd name="adj2" fmla="val 49935"/>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endParaRPr lang="en-US" altLang="en-US"/>
          </a:p>
        </p:txBody>
      </p:sp>
      <p:sp>
        <p:nvSpPr>
          <p:cNvPr id="20488" name="Text Box 7">
            <a:extLst>
              <a:ext uri="{FF2B5EF4-FFF2-40B4-BE49-F238E27FC236}">
                <a16:creationId xmlns:a16="http://schemas.microsoft.com/office/drawing/2014/main" id="{E9AF9E2F-EC42-B203-CA50-5CC128D6E12B}"/>
              </a:ext>
            </a:extLst>
          </p:cNvPr>
          <p:cNvSpPr txBox="1">
            <a:spLocks noChangeArrowheads="1"/>
          </p:cNvSpPr>
          <p:nvPr/>
        </p:nvSpPr>
        <p:spPr bwMode="auto">
          <a:xfrm>
            <a:off x="6486525" y="4343400"/>
            <a:ext cx="4191000" cy="954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dirty="0">
                <a:latin typeface="+mn-lt"/>
              </a:rPr>
              <a:t>Best predicted Solution: </a:t>
            </a:r>
            <a:br>
              <a:rPr lang="en-US" altLang="en-US" dirty="0">
                <a:latin typeface="+mn-lt"/>
              </a:rPr>
            </a:br>
            <a:r>
              <a:rPr lang="en-US" altLang="en-US" dirty="0">
                <a:latin typeface="+mn-lt"/>
              </a:rPr>
              <a:t>	</a:t>
            </a:r>
            <a:r>
              <a:rPr lang="en-US" altLang="en-US" b="1" dirty="0">
                <a:solidFill>
                  <a:srgbClr val="0070C0"/>
                </a:solidFill>
                <a:cs typeface="Arial" panose="020B0604020202020204" pitchFamily="34" charset="0"/>
              </a:rPr>
              <a:t>Remove Surface 94</a:t>
            </a:r>
          </a:p>
          <a:p>
            <a:pPr>
              <a:spcBef>
                <a:spcPct val="50000"/>
              </a:spcBef>
            </a:pPr>
            <a:r>
              <a:rPr lang="en-US" altLang="en-US" dirty="0">
                <a:latin typeface="+mn-lt"/>
              </a:rPr>
              <a:t>Predicted Scaled Jacobian: </a:t>
            </a:r>
            <a:r>
              <a:rPr lang="en-US" altLang="en-US" b="1" dirty="0">
                <a:latin typeface="+mn-lt"/>
              </a:rPr>
              <a:t>0.3977</a:t>
            </a:r>
          </a:p>
        </p:txBody>
      </p:sp>
      <p:pic>
        <p:nvPicPr>
          <p:cNvPr id="20489" name="Picture 8">
            <a:extLst>
              <a:ext uri="{FF2B5EF4-FFF2-40B4-BE49-F238E27FC236}">
                <a16:creationId xmlns:a16="http://schemas.microsoft.com/office/drawing/2014/main" id="{E52163FA-13B8-BB86-D739-3F389A2493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3112" y="2824163"/>
            <a:ext cx="1750973" cy="1365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0" name="Freeform 9">
            <a:extLst>
              <a:ext uri="{FF2B5EF4-FFF2-40B4-BE49-F238E27FC236}">
                <a16:creationId xmlns:a16="http://schemas.microsoft.com/office/drawing/2014/main" id="{8FC5A925-B14C-0037-8203-FBACBC73EB83}"/>
              </a:ext>
            </a:extLst>
          </p:cNvPr>
          <p:cNvSpPr>
            <a:spLocks/>
          </p:cNvSpPr>
          <p:nvPr/>
        </p:nvSpPr>
        <p:spPr bwMode="auto">
          <a:xfrm flipV="1">
            <a:off x="4800600" y="4494214"/>
            <a:ext cx="1727200" cy="295275"/>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0491" name="Freeform 9">
            <a:extLst>
              <a:ext uri="{FF2B5EF4-FFF2-40B4-BE49-F238E27FC236}">
                <a16:creationId xmlns:a16="http://schemas.microsoft.com/office/drawing/2014/main" id="{18205EAB-2833-E963-C556-6D9EFF3A1554}"/>
              </a:ext>
            </a:extLst>
          </p:cNvPr>
          <p:cNvSpPr>
            <a:spLocks/>
          </p:cNvSpPr>
          <p:nvPr/>
        </p:nvSpPr>
        <p:spPr bwMode="auto">
          <a:xfrm>
            <a:off x="5867400" y="4841875"/>
            <a:ext cx="660400" cy="46038"/>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0492" name="Text Box 7">
            <a:extLst>
              <a:ext uri="{FF2B5EF4-FFF2-40B4-BE49-F238E27FC236}">
                <a16:creationId xmlns:a16="http://schemas.microsoft.com/office/drawing/2014/main" id="{60A5ECFD-8FA3-0237-A227-C80B717508AA}"/>
              </a:ext>
            </a:extLst>
          </p:cNvPr>
          <p:cNvSpPr txBox="1">
            <a:spLocks noChangeArrowheads="1"/>
          </p:cNvSpPr>
          <p:nvPr/>
        </p:nvSpPr>
        <p:spPr bwMode="auto">
          <a:xfrm>
            <a:off x="6527800" y="1492250"/>
            <a:ext cx="4191000" cy="338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ML generated Solutions for Curve 64</a:t>
            </a:r>
            <a:endParaRPr lang="en-US" altLang="en-US" b="1">
              <a:latin typeface="+mn-lt"/>
            </a:endParaRPr>
          </a:p>
        </p:txBody>
      </p:sp>
      <p:sp>
        <p:nvSpPr>
          <p:cNvPr id="20493" name="Text Box 7">
            <a:extLst>
              <a:ext uri="{FF2B5EF4-FFF2-40B4-BE49-F238E27FC236}">
                <a16:creationId xmlns:a16="http://schemas.microsoft.com/office/drawing/2014/main" id="{5A3C8034-C8E2-744D-1545-B1BDBC54A181}"/>
              </a:ext>
            </a:extLst>
          </p:cNvPr>
          <p:cNvSpPr txBox="1">
            <a:spLocks noChangeArrowheads="1"/>
          </p:cNvSpPr>
          <p:nvPr/>
        </p:nvSpPr>
        <p:spPr bwMode="auto">
          <a:xfrm>
            <a:off x="6987963" y="2443164"/>
            <a:ext cx="4191000" cy="339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Right Click:</a:t>
            </a:r>
            <a:endParaRPr lang="en-US" altLang="en-US" b="1">
              <a:latin typeface="+mn-lt"/>
            </a:endParaRPr>
          </a:p>
        </p:txBody>
      </p:sp>
      <p:sp>
        <p:nvSpPr>
          <p:cNvPr id="20494" name="Text Box 7">
            <a:extLst>
              <a:ext uri="{FF2B5EF4-FFF2-40B4-BE49-F238E27FC236}">
                <a16:creationId xmlns:a16="http://schemas.microsoft.com/office/drawing/2014/main" id="{4CEC8028-4AAF-CC3B-FC57-676F627F8186}"/>
              </a:ext>
            </a:extLst>
          </p:cNvPr>
          <p:cNvSpPr txBox="1">
            <a:spLocks noChangeArrowheads="1"/>
          </p:cNvSpPr>
          <p:nvPr/>
        </p:nvSpPr>
        <p:spPr bwMode="auto">
          <a:xfrm>
            <a:off x="9006285" y="3128168"/>
            <a:ext cx="2097087" cy="277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sz="1200">
                <a:latin typeface="+mn-lt"/>
              </a:rPr>
              <a:t>Execute the solution</a:t>
            </a:r>
            <a:endParaRPr lang="en-US" altLang="en-US" sz="1200" b="1">
              <a:latin typeface="+mn-lt"/>
            </a:endParaRPr>
          </a:p>
        </p:txBody>
      </p:sp>
      <p:sp>
        <p:nvSpPr>
          <p:cNvPr id="20495" name="Text Box 7">
            <a:extLst>
              <a:ext uri="{FF2B5EF4-FFF2-40B4-BE49-F238E27FC236}">
                <a16:creationId xmlns:a16="http://schemas.microsoft.com/office/drawing/2014/main" id="{576C5BC1-EB0D-6959-9700-B4F7BC7E6675}"/>
              </a:ext>
            </a:extLst>
          </p:cNvPr>
          <p:cNvSpPr txBox="1">
            <a:spLocks noChangeArrowheads="1"/>
          </p:cNvSpPr>
          <p:nvPr/>
        </p:nvSpPr>
        <p:spPr bwMode="auto">
          <a:xfrm>
            <a:off x="9006285" y="3352006"/>
            <a:ext cx="2173287" cy="277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sz="1200">
                <a:latin typeface="+mn-lt"/>
              </a:rPr>
              <a:t>Jump to Command Panel</a:t>
            </a:r>
            <a:endParaRPr lang="en-US" altLang="en-US" sz="1200" b="1">
              <a:latin typeface="+mn-lt"/>
            </a:endParaRPr>
          </a:p>
        </p:txBody>
      </p:sp>
      <p:sp>
        <p:nvSpPr>
          <p:cNvPr id="20496" name="Text Box 7">
            <a:extLst>
              <a:ext uri="{FF2B5EF4-FFF2-40B4-BE49-F238E27FC236}">
                <a16:creationId xmlns:a16="http://schemas.microsoft.com/office/drawing/2014/main" id="{58E9EA9D-5381-969B-7F89-7A96E66E1DA5}"/>
              </a:ext>
            </a:extLst>
          </p:cNvPr>
          <p:cNvSpPr txBox="1">
            <a:spLocks noChangeArrowheads="1"/>
          </p:cNvSpPr>
          <p:nvPr/>
        </p:nvSpPr>
        <p:spPr bwMode="auto">
          <a:xfrm>
            <a:off x="9007871" y="2870993"/>
            <a:ext cx="1562100" cy="277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sz="1200">
                <a:latin typeface="+mn-lt"/>
              </a:rPr>
              <a:t>Visualize solution</a:t>
            </a:r>
            <a:endParaRPr lang="en-US" altLang="en-US" sz="1200" b="1">
              <a:latin typeface="+mn-lt"/>
            </a:endParaRPr>
          </a:p>
        </p:txBody>
      </p:sp>
      <p:sp>
        <p:nvSpPr>
          <p:cNvPr id="20497" name="Freeform 9">
            <a:extLst>
              <a:ext uri="{FF2B5EF4-FFF2-40B4-BE49-F238E27FC236}">
                <a16:creationId xmlns:a16="http://schemas.microsoft.com/office/drawing/2014/main" id="{E39232EB-E47F-1C8A-8D3D-5C7ADDDE0044}"/>
              </a:ext>
            </a:extLst>
          </p:cNvPr>
          <p:cNvSpPr>
            <a:spLocks/>
          </p:cNvSpPr>
          <p:nvPr/>
        </p:nvSpPr>
        <p:spPr bwMode="auto">
          <a:xfrm flipV="1">
            <a:off x="8168084" y="3021806"/>
            <a:ext cx="876300" cy="61913"/>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0498" name="Freeform 9">
            <a:extLst>
              <a:ext uri="{FF2B5EF4-FFF2-40B4-BE49-F238E27FC236}">
                <a16:creationId xmlns:a16="http://schemas.microsoft.com/office/drawing/2014/main" id="{D0A55601-DE3E-A3C3-711F-A24102403BD7}"/>
              </a:ext>
            </a:extLst>
          </p:cNvPr>
          <p:cNvSpPr>
            <a:spLocks/>
          </p:cNvSpPr>
          <p:nvPr/>
        </p:nvSpPr>
        <p:spPr bwMode="auto">
          <a:xfrm flipV="1">
            <a:off x="8053026" y="3267868"/>
            <a:ext cx="991358" cy="307785"/>
          </a:xfrm>
          <a:custGeom>
            <a:avLst/>
            <a:gdLst>
              <a:gd name="T0" fmla="*/ 2147483646 w 1118"/>
              <a:gd name="T1" fmla="*/ 2147483646 h 469"/>
              <a:gd name="T2" fmla="*/ 0 w 1118"/>
              <a:gd name="T3" fmla="*/ 0 h 469"/>
              <a:gd name="T4" fmla="*/ 0 60000 65536"/>
              <a:gd name="T5" fmla="*/ 0 60000 65536"/>
            </a:gdLst>
            <a:ahLst/>
            <a:cxnLst>
              <a:cxn ang="T4">
                <a:pos x="T0" y="T1"/>
              </a:cxn>
              <a:cxn ang="T5">
                <a:pos x="T2" y="T3"/>
              </a:cxn>
            </a:cxnLst>
            <a:rect l="0" t="0" r="r" b="b"/>
            <a:pathLst>
              <a:path w="1118" h="469">
                <a:moveTo>
                  <a:pt x="1118" y="469"/>
                </a:moveTo>
                <a:lnTo>
                  <a:pt x="0" y="0"/>
                </a:lnTo>
              </a:path>
            </a:pathLst>
          </a:custGeom>
          <a:noFill/>
          <a:ln w="254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cxnSp>
        <p:nvCxnSpPr>
          <p:cNvPr id="20499" name="Straight Arrow Connector 10">
            <a:extLst>
              <a:ext uri="{FF2B5EF4-FFF2-40B4-BE49-F238E27FC236}">
                <a16:creationId xmlns:a16="http://schemas.microsoft.com/office/drawing/2014/main" id="{469ECA29-1E85-6E1B-217A-D48A58CAF371}"/>
              </a:ext>
            </a:extLst>
          </p:cNvPr>
          <p:cNvCxnSpPr>
            <a:cxnSpLocks/>
            <a:stCxn id="20495" idx="1"/>
          </p:cNvCxnSpPr>
          <p:nvPr/>
        </p:nvCxnSpPr>
        <p:spPr bwMode="auto">
          <a:xfrm flipH="1">
            <a:off x="8595360" y="3490913"/>
            <a:ext cx="410925" cy="302085"/>
          </a:xfrm>
          <a:prstGeom prst="straightConnector1">
            <a:avLst/>
          </a:prstGeom>
          <a:noFill/>
          <a:ln w="28575" algn="ctr">
            <a:solidFill>
              <a:srgbClr val="FF0000"/>
            </a:solidFill>
            <a:round/>
            <a:headEnd/>
            <a:tailEnd type="triangle" w="med" len="med"/>
          </a:ln>
          <a:extLst>
            <a:ext uri="{909E8E84-426E-40DD-AFC4-6F175D3DCCD1}">
              <a14:hiddenFill xmlns:a14="http://schemas.microsoft.com/office/drawing/2010/main">
                <a:noFill/>
              </a14:hiddenFill>
            </a:ext>
          </a:extLst>
        </p:spPr>
      </p:cxnSp>
      <p:sp>
        <p:nvSpPr>
          <p:cNvPr id="20500" name="Text Box 7">
            <a:extLst>
              <a:ext uri="{FF2B5EF4-FFF2-40B4-BE49-F238E27FC236}">
                <a16:creationId xmlns:a16="http://schemas.microsoft.com/office/drawing/2014/main" id="{1069D720-A849-597C-04F4-1AAFFA3E41F0}"/>
              </a:ext>
            </a:extLst>
          </p:cNvPr>
          <p:cNvSpPr txBox="1">
            <a:spLocks noChangeArrowheads="1"/>
          </p:cNvSpPr>
          <p:nvPr/>
        </p:nvSpPr>
        <p:spPr bwMode="auto">
          <a:xfrm>
            <a:off x="6976850" y="1830389"/>
            <a:ext cx="2882900" cy="338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dirty="0">
                <a:latin typeface="+mn-lt"/>
              </a:rPr>
              <a:t>Single Click: Preview Solution</a:t>
            </a:r>
            <a:endParaRPr lang="en-US" altLang="en-US" b="1" dirty="0">
              <a:latin typeface="+mn-lt"/>
            </a:endParaRPr>
          </a:p>
        </p:txBody>
      </p:sp>
      <p:sp>
        <p:nvSpPr>
          <p:cNvPr id="20501" name="Text Box 7">
            <a:extLst>
              <a:ext uri="{FF2B5EF4-FFF2-40B4-BE49-F238E27FC236}">
                <a16:creationId xmlns:a16="http://schemas.microsoft.com/office/drawing/2014/main" id="{876E201D-ACE6-8662-2D61-980E53E2C8E8}"/>
              </a:ext>
            </a:extLst>
          </p:cNvPr>
          <p:cNvSpPr txBox="1">
            <a:spLocks noChangeArrowheads="1"/>
          </p:cNvSpPr>
          <p:nvPr/>
        </p:nvSpPr>
        <p:spPr bwMode="auto">
          <a:xfrm>
            <a:off x="6987964" y="2132014"/>
            <a:ext cx="3176587" cy="338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a:latin typeface="+mn-lt"/>
              </a:rPr>
              <a:t>Double Click: Execute Solution</a:t>
            </a:r>
            <a:endParaRPr lang="en-US" altLang="en-US" b="1">
              <a:latin typeface="+mn-lt"/>
            </a:endParaRPr>
          </a:p>
        </p:txBody>
      </p:sp>
      <p:sp>
        <p:nvSpPr>
          <p:cNvPr id="2" name="Oval 23">
            <a:extLst>
              <a:ext uri="{FF2B5EF4-FFF2-40B4-BE49-F238E27FC236}">
                <a16:creationId xmlns:a16="http://schemas.microsoft.com/office/drawing/2014/main" id="{82116672-CAA3-5A37-4BCA-BFFC1E1DCA7F}"/>
              </a:ext>
            </a:extLst>
          </p:cNvPr>
          <p:cNvSpPr>
            <a:spLocks noChangeArrowheads="1"/>
          </p:cNvSpPr>
          <p:nvPr/>
        </p:nvSpPr>
        <p:spPr bwMode="auto">
          <a:xfrm>
            <a:off x="1653475" y="1754867"/>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1</a:t>
            </a:r>
          </a:p>
        </p:txBody>
      </p:sp>
      <p:sp>
        <p:nvSpPr>
          <p:cNvPr id="3" name="Oval 24">
            <a:extLst>
              <a:ext uri="{FF2B5EF4-FFF2-40B4-BE49-F238E27FC236}">
                <a16:creationId xmlns:a16="http://schemas.microsoft.com/office/drawing/2014/main" id="{796E7EE3-5AE6-B5AF-716E-09994CA90BB2}"/>
              </a:ext>
            </a:extLst>
          </p:cNvPr>
          <p:cNvSpPr>
            <a:spLocks noChangeArrowheads="1"/>
          </p:cNvSpPr>
          <p:nvPr/>
        </p:nvSpPr>
        <p:spPr bwMode="auto">
          <a:xfrm>
            <a:off x="6585014" y="1838688"/>
            <a:ext cx="381000" cy="304800"/>
          </a:xfrm>
          <a:prstGeom prst="ellipse">
            <a:avLst/>
          </a:prstGeom>
          <a:solidFill>
            <a:schemeClr val="bg1"/>
          </a:solidFill>
          <a:ln w="28575">
            <a:solidFill>
              <a:schemeClr val="accent2"/>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2</a:t>
            </a:r>
          </a:p>
        </p:txBody>
      </p:sp>
      <p:sp>
        <p:nvSpPr>
          <p:cNvPr id="7" name="Rectangle 11">
            <a:extLst>
              <a:ext uri="{FF2B5EF4-FFF2-40B4-BE49-F238E27FC236}">
                <a16:creationId xmlns:a16="http://schemas.microsoft.com/office/drawing/2014/main" id="{56F334F1-B24F-2611-34EC-D63BF468CA05}"/>
              </a:ext>
            </a:extLst>
          </p:cNvPr>
          <p:cNvSpPr>
            <a:spLocks noChangeArrowheads="1"/>
          </p:cNvSpPr>
          <p:nvPr/>
        </p:nvSpPr>
        <p:spPr bwMode="auto">
          <a:xfrm>
            <a:off x="2345384" y="217488"/>
            <a:ext cx="8005707"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Geometry Power Tool ML Example</a:t>
            </a:r>
          </a:p>
        </p:txBody>
      </p:sp>
      <p:sp>
        <p:nvSpPr>
          <p:cNvPr id="8" name="Oval 24">
            <a:extLst>
              <a:ext uri="{FF2B5EF4-FFF2-40B4-BE49-F238E27FC236}">
                <a16:creationId xmlns:a16="http://schemas.microsoft.com/office/drawing/2014/main" id="{00DEA013-51DA-A14F-6EDB-5D4099B44D8F}"/>
              </a:ext>
            </a:extLst>
          </p:cNvPr>
          <p:cNvSpPr>
            <a:spLocks noChangeArrowheads="1"/>
          </p:cNvSpPr>
          <p:nvPr/>
        </p:nvSpPr>
        <p:spPr bwMode="auto">
          <a:xfrm>
            <a:off x="4952364" y="4814527"/>
            <a:ext cx="381000" cy="304800"/>
          </a:xfrm>
          <a:prstGeom prst="ellipse">
            <a:avLst/>
          </a:prstGeom>
          <a:solidFill>
            <a:schemeClr val="bg1"/>
          </a:solidFill>
          <a:ln w="28575">
            <a:solidFill>
              <a:schemeClr val="accent2"/>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2</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8707B87F-9EF7-278C-64CA-3E506FF6B5D9}"/>
              </a:ext>
            </a:extLst>
          </p:cNvPr>
          <p:cNvSpPr>
            <a:spLocks noGrp="1" noChangeArrowheads="1"/>
          </p:cNvSpPr>
          <p:nvPr>
            <p:ph type="title"/>
          </p:nvPr>
        </p:nvSpPr>
        <p:spPr/>
        <p:txBody>
          <a:bodyPr/>
          <a:lstStyle/>
          <a:p>
            <a:pPr>
              <a:defRPr/>
            </a:pPr>
            <a:r>
              <a:rPr lang="en-US" dirty="0"/>
              <a:t>Exercise 8.3 </a:t>
            </a:r>
            <a:br>
              <a:rPr lang="en-US" dirty="0"/>
            </a:br>
            <a:r>
              <a:rPr lang="en-US" dirty="0"/>
              <a:t>ML Defeaturing</a:t>
            </a:r>
          </a:p>
        </p:txBody>
      </p:sp>
      <p:pic>
        <p:nvPicPr>
          <p:cNvPr id="22531" name="Picture 38">
            <a:extLst>
              <a:ext uri="{FF2B5EF4-FFF2-40B4-BE49-F238E27FC236}">
                <a16:creationId xmlns:a16="http://schemas.microsoft.com/office/drawing/2014/main" id="{979A3374-6BB0-B1B6-10EB-4C983B47D3F8}"/>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00200" y="844286"/>
            <a:ext cx="3864435" cy="3262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 Box 7">
            <a:extLst>
              <a:ext uri="{FF2B5EF4-FFF2-40B4-BE49-F238E27FC236}">
                <a16:creationId xmlns:a16="http://schemas.microsoft.com/office/drawing/2014/main" id="{5BDC7804-BC4F-4942-25D6-551E5FC3F90F}"/>
              </a:ext>
            </a:extLst>
          </p:cNvPr>
          <p:cNvSpPr txBox="1">
            <a:spLocks noChangeArrowheads="1"/>
          </p:cNvSpPr>
          <p:nvPr/>
        </p:nvSpPr>
        <p:spPr bwMode="auto">
          <a:xfrm>
            <a:off x="6248400" y="1664314"/>
            <a:ext cx="4343400" cy="4524315"/>
          </a:xfrm>
          <a:prstGeom prst="rect">
            <a:avLst/>
          </a:prstGeom>
          <a:noFill/>
          <a:ln>
            <a:noFill/>
          </a:ln>
        </p:spPr>
        <p:txBody>
          <a:bodyPr>
            <a:spAutoFit/>
          </a:bodyPr>
          <a:lstStyle>
            <a:lvl1pPr>
              <a:defRPr sz="1600">
                <a:solidFill>
                  <a:schemeClr val="tx1"/>
                </a:solidFill>
                <a:latin typeface="Arial" panose="020B0604020202020204" pitchFamily="34" charset="0"/>
                <a:ea typeface="MS PGothic" panose="020B0600070205080204" pitchFamily="34" charset="-128"/>
              </a:defRPr>
            </a:lvl1pPr>
            <a:lvl2pPr marL="742950" indent="-285750">
              <a:defRPr sz="1600">
                <a:solidFill>
                  <a:schemeClr val="tx1"/>
                </a:solidFill>
                <a:latin typeface="Arial" panose="020B0604020202020204" pitchFamily="34" charset="0"/>
                <a:ea typeface="MS PGothic" panose="020B0600070205080204" pitchFamily="34" charset="-128"/>
              </a:defRPr>
            </a:lvl2pPr>
            <a:lvl3pPr marL="1143000" indent="-228600">
              <a:defRPr sz="1600">
                <a:solidFill>
                  <a:schemeClr val="tx1"/>
                </a:solidFill>
                <a:latin typeface="Arial" panose="020B0604020202020204" pitchFamily="34" charset="0"/>
                <a:ea typeface="MS PGothic" panose="020B0600070205080204" pitchFamily="34" charset="-128"/>
              </a:defRPr>
            </a:lvl3pPr>
            <a:lvl4pPr marL="1600200" indent="-228600">
              <a:defRPr sz="1600">
                <a:solidFill>
                  <a:schemeClr val="tx1"/>
                </a:solidFill>
                <a:latin typeface="Arial" panose="020B0604020202020204" pitchFamily="34" charset="0"/>
                <a:ea typeface="MS PGothic" panose="020B0600070205080204" pitchFamily="34" charset="-128"/>
              </a:defRPr>
            </a:lvl4pPr>
            <a:lvl5pPr marL="2057400" indent="-228600">
              <a:defRPr sz="16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anose="020B0600070205080204" pitchFamily="34" charset="-128"/>
              </a:defRPr>
            </a:lvl9pPr>
          </a:lstStyle>
          <a:p>
            <a:pPr>
              <a:spcBef>
                <a:spcPct val="50000"/>
              </a:spcBef>
              <a:defRPr/>
            </a:pPr>
            <a:r>
              <a:rPr lang="en-US" altLang="en-US" sz="1800" dirty="0">
                <a:latin typeface="+mn-lt"/>
              </a:rPr>
              <a:t>Import the </a:t>
            </a:r>
            <a:r>
              <a:rPr lang="en-US" altLang="en-US" sz="1800" dirty="0" err="1">
                <a:latin typeface="+mn-lt"/>
              </a:rPr>
              <a:t>acis</a:t>
            </a:r>
            <a:r>
              <a:rPr lang="en-US" altLang="en-US" sz="1800" dirty="0">
                <a:latin typeface="+mn-lt"/>
              </a:rPr>
              <a:t> file </a:t>
            </a:r>
            <a:r>
              <a:rPr lang="en-US" altLang="en-US" sz="1800" b="1" dirty="0">
                <a:latin typeface="+mn-lt"/>
              </a:rPr>
              <a:t>B3.sat</a:t>
            </a:r>
          </a:p>
          <a:p>
            <a:pPr>
              <a:spcBef>
                <a:spcPct val="50000"/>
              </a:spcBef>
              <a:defRPr/>
            </a:pPr>
            <a:r>
              <a:rPr lang="en-US" altLang="en-US" sz="1800" dirty="0">
                <a:latin typeface="+mn-lt"/>
              </a:rPr>
              <a:t>Mesh with </a:t>
            </a:r>
            <a:r>
              <a:rPr lang="en-US" altLang="en-US" sz="1800" dirty="0" err="1">
                <a:latin typeface="+mn-lt"/>
              </a:rPr>
              <a:t>tets</a:t>
            </a:r>
            <a:r>
              <a:rPr lang="en-US" altLang="en-US" sz="1800" dirty="0">
                <a:latin typeface="+mn-lt"/>
              </a:rPr>
              <a:t> using a size of 1.0</a:t>
            </a:r>
          </a:p>
          <a:p>
            <a:pPr>
              <a:spcBef>
                <a:spcPct val="50000"/>
              </a:spcBef>
              <a:defRPr/>
            </a:pPr>
            <a:r>
              <a:rPr lang="en-US" altLang="en-US" sz="1800" dirty="0">
                <a:latin typeface="+mn-lt"/>
              </a:rPr>
              <a:t>Display and record minimum scaled Jacobian and/or Inradius metric.  Note the minimums and where the worst quality elements occur</a:t>
            </a:r>
          </a:p>
          <a:p>
            <a:pPr>
              <a:spcBef>
                <a:spcPct val="50000"/>
              </a:spcBef>
              <a:defRPr/>
            </a:pPr>
            <a:r>
              <a:rPr lang="en-US" altLang="en-US" sz="1800" dirty="0">
                <a:latin typeface="+mn-lt"/>
              </a:rPr>
              <a:t>Delete the mesh </a:t>
            </a:r>
          </a:p>
          <a:p>
            <a:pPr>
              <a:spcBef>
                <a:spcPct val="50000"/>
              </a:spcBef>
              <a:defRPr/>
            </a:pPr>
            <a:r>
              <a:rPr lang="en-US" altLang="en-US" sz="1800" dirty="0">
                <a:latin typeface="+mn-lt"/>
              </a:rPr>
              <a:t>Use the Geometry Power Tool with ML to defeature the model</a:t>
            </a:r>
          </a:p>
          <a:p>
            <a:pPr>
              <a:spcBef>
                <a:spcPct val="50000"/>
              </a:spcBef>
              <a:defRPr/>
            </a:pPr>
            <a:r>
              <a:rPr lang="en-US" altLang="en-US" sz="1800" dirty="0">
                <a:latin typeface="+mn-lt"/>
              </a:rPr>
              <a:t>Mesh the volume again and check mesh quality.  How has the mesh quality changed</a:t>
            </a:r>
          </a:p>
          <a:p>
            <a:pPr>
              <a:spcBef>
                <a:spcPct val="50000"/>
              </a:spcBef>
              <a:defRPr/>
            </a:pPr>
            <a:endParaRPr lang="en-US" altLang="en-US" sz="1800" dirty="0">
              <a:latin typeface="+mn-lt"/>
            </a:endParaRPr>
          </a:p>
        </p:txBody>
      </p:sp>
      <p:pic>
        <p:nvPicPr>
          <p:cNvPr id="22533" name="Picture 4">
            <a:extLst>
              <a:ext uri="{FF2B5EF4-FFF2-40B4-BE49-F238E27FC236}">
                <a16:creationId xmlns:a16="http://schemas.microsoft.com/office/drawing/2014/main" id="{74673747-6CDF-C83E-06DA-867B99C419F0}"/>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08982" y="3366287"/>
            <a:ext cx="3546793" cy="29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val 23">
            <a:extLst>
              <a:ext uri="{FF2B5EF4-FFF2-40B4-BE49-F238E27FC236}">
                <a16:creationId xmlns:a16="http://schemas.microsoft.com/office/drawing/2014/main" id="{901F256C-7A59-A355-A1CA-3E3E76CABA71}"/>
              </a:ext>
            </a:extLst>
          </p:cNvPr>
          <p:cNvSpPr>
            <a:spLocks noChangeArrowheads="1"/>
          </p:cNvSpPr>
          <p:nvPr/>
        </p:nvSpPr>
        <p:spPr bwMode="auto">
          <a:xfrm>
            <a:off x="5905500" y="1689538"/>
            <a:ext cx="381000" cy="304800"/>
          </a:xfrm>
          <a:prstGeom prst="ellipse">
            <a:avLst/>
          </a:prstGeom>
          <a:solidFill>
            <a:schemeClr val="bg1"/>
          </a:solidFill>
          <a:ln w="28575">
            <a:solidFill>
              <a:srgbClr val="FF00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1</a:t>
            </a:r>
          </a:p>
        </p:txBody>
      </p:sp>
      <p:sp>
        <p:nvSpPr>
          <p:cNvPr id="3" name="Oval 24">
            <a:extLst>
              <a:ext uri="{FF2B5EF4-FFF2-40B4-BE49-F238E27FC236}">
                <a16:creationId xmlns:a16="http://schemas.microsoft.com/office/drawing/2014/main" id="{83006F5A-989A-B8F9-7FC5-E2535DC4FC07}"/>
              </a:ext>
            </a:extLst>
          </p:cNvPr>
          <p:cNvSpPr>
            <a:spLocks noChangeArrowheads="1"/>
          </p:cNvSpPr>
          <p:nvPr/>
        </p:nvSpPr>
        <p:spPr bwMode="auto">
          <a:xfrm>
            <a:off x="5886450" y="2114207"/>
            <a:ext cx="381000" cy="304800"/>
          </a:xfrm>
          <a:prstGeom prst="ellipse">
            <a:avLst/>
          </a:prstGeom>
          <a:solidFill>
            <a:schemeClr val="bg1"/>
          </a:solidFill>
          <a:ln w="28575">
            <a:solidFill>
              <a:schemeClr val="accent2"/>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t>2</a:t>
            </a:r>
          </a:p>
        </p:txBody>
      </p:sp>
      <p:sp>
        <p:nvSpPr>
          <p:cNvPr id="4" name="Oval 11">
            <a:extLst>
              <a:ext uri="{FF2B5EF4-FFF2-40B4-BE49-F238E27FC236}">
                <a16:creationId xmlns:a16="http://schemas.microsoft.com/office/drawing/2014/main" id="{F43358C8-A950-E44A-90D6-92898F47FE13}"/>
              </a:ext>
            </a:extLst>
          </p:cNvPr>
          <p:cNvSpPr>
            <a:spLocks noChangeArrowheads="1"/>
          </p:cNvSpPr>
          <p:nvPr/>
        </p:nvSpPr>
        <p:spPr bwMode="auto">
          <a:xfrm>
            <a:off x="5886450" y="2558121"/>
            <a:ext cx="381000" cy="304800"/>
          </a:xfrm>
          <a:prstGeom prst="ellipse">
            <a:avLst/>
          </a:prstGeom>
          <a:solidFill>
            <a:schemeClr val="bg1"/>
          </a:solidFill>
          <a:ln w="28575">
            <a:solidFill>
              <a:srgbClr val="339933"/>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3</a:t>
            </a:r>
          </a:p>
        </p:txBody>
      </p:sp>
      <p:sp>
        <p:nvSpPr>
          <p:cNvPr id="5" name="Oval 62">
            <a:extLst>
              <a:ext uri="{FF2B5EF4-FFF2-40B4-BE49-F238E27FC236}">
                <a16:creationId xmlns:a16="http://schemas.microsoft.com/office/drawing/2014/main" id="{2C243FA0-DDD7-5B29-EE6C-49802EBB0378}"/>
              </a:ext>
            </a:extLst>
          </p:cNvPr>
          <p:cNvSpPr>
            <a:spLocks noChangeArrowheads="1"/>
          </p:cNvSpPr>
          <p:nvPr/>
        </p:nvSpPr>
        <p:spPr bwMode="auto">
          <a:xfrm>
            <a:off x="5867400" y="3788481"/>
            <a:ext cx="381000" cy="304800"/>
          </a:xfrm>
          <a:prstGeom prst="ellipse">
            <a:avLst/>
          </a:prstGeom>
          <a:solidFill>
            <a:schemeClr val="bg1"/>
          </a:solidFill>
          <a:ln w="28575">
            <a:solidFill>
              <a:srgbClr val="FF99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solidFill>
                  <a:srgbClr val="000000"/>
                </a:solidFill>
              </a:rPr>
              <a:t>4</a:t>
            </a:r>
          </a:p>
        </p:txBody>
      </p:sp>
      <p:sp>
        <p:nvSpPr>
          <p:cNvPr id="6" name="Oval 56">
            <a:extLst>
              <a:ext uri="{FF2B5EF4-FFF2-40B4-BE49-F238E27FC236}">
                <a16:creationId xmlns:a16="http://schemas.microsoft.com/office/drawing/2014/main" id="{BD0A58DA-39E8-4FE5-72AF-6E6ECB8ECDED}"/>
              </a:ext>
            </a:extLst>
          </p:cNvPr>
          <p:cNvSpPr>
            <a:spLocks noChangeArrowheads="1"/>
          </p:cNvSpPr>
          <p:nvPr/>
        </p:nvSpPr>
        <p:spPr bwMode="auto">
          <a:xfrm>
            <a:off x="5867400" y="4235384"/>
            <a:ext cx="381000" cy="304800"/>
          </a:xfrm>
          <a:prstGeom prst="ellipse">
            <a:avLst/>
          </a:prstGeom>
          <a:noFill/>
          <a:ln w="28575">
            <a:solidFill>
              <a:srgbClr val="FF33C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buClr>
                <a:srgbClr val="000000"/>
              </a:buClr>
              <a:buSzPct val="100000"/>
              <a:buFont typeface="Times New Roman" panose="02020603050405020304" pitchFamily="18" charset="0"/>
              <a:buNone/>
            </a:pPr>
            <a:r>
              <a:rPr lang="en-US" altLang="en-US" sz="2400">
                <a:solidFill>
                  <a:srgbClr val="000000"/>
                </a:solidFill>
              </a:rPr>
              <a:t>5</a:t>
            </a:r>
          </a:p>
        </p:txBody>
      </p:sp>
      <p:sp>
        <p:nvSpPr>
          <p:cNvPr id="7" name="Oval 57">
            <a:extLst>
              <a:ext uri="{FF2B5EF4-FFF2-40B4-BE49-F238E27FC236}">
                <a16:creationId xmlns:a16="http://schemas.microsoft.com/office/drawing/2014/main" id="{0863AD11-C88B-ABB1-983D-3D5B3138205B}"/>
              </a:ext>
            </a:extLst>
          </p:cNvPr>
          <p:cNvSpPr>
            <a:spLocks noChangeArrowheads="1"/>
          </p:cNvSpPr>
          <p:nvPr/>
        </p:nvSpPr>
        <p:spPr bwMode="auto">
          <a:xfrm>
            <a:off x="5867400" y="4863662"/>
            <a:ext cx="381000" cy="304800"/>
          </a:xfrm>
          <a:prstGeom prst="ellipse">
            <a:avLst/>
          </a:prstGeom>
          <a:solidFill>
            <a:schemeClr val="bg1"/>
          </a:solidFill>
          <a:ln w="28575">
            <a:solidFill>
              <a:srgbClr val="996600"/>
            </a:solidFill>
            <a:round/>
            <a:headEnd/>
            <a:tailEnd/>
          </a:ln>
        </p:spPr>
        <p:txBody>
          <a:bodyPr wrap="none" anchor="ctr"/>
          <a:lstStyle/>
          <a:p>
            <a:pPr algn="ctr">
              <a:buClr>
                <a:srgbClr val="000000"/>
              </a:buClr>
              <a:buSzPct val="100000"/>
              <a:buFont typeface="Times New Roman" panose="02020603050405020304" pitchFamily="18" charset="0"/>
              <a:buNone/>
            </a:pPr>
            <a:r>
              <a:rPr lang="en-US" altLang="en-US" sz="2400" dirty="0">
                <a:solidFill>
                  <a:srgbClr val="000000"/>
                </a:solidFill>
              </a:rPr>
              <a:t>6</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0A93D03-17C2-ECA7-36DC-F63A27E2A97E}"/>
              </a:ext>
            </a:extLst>
          </p:cNvPr>
          <p:cNvPicPr>
            <a:picLocks noChangeAspect="1"/>
          </p:cNvPicPr>
          <p:nvPr/>
        </p:nvPicPr>
        <p:blipFill>
          <a:blip r:embed="rId2"/>
          <a:stretch>
            <a:fillRect/>
          </a:stretch>
        </p:blipFill>
        <p:spPr>
          <a:xfrm>
            <a:off x="1394088" y="1475460"/>
            <a:ext cx="2604225" cy="4620088"/>
          </a:xfrm>
          <a:prstGeom prst="rect">
            <a:avLst/>
          </a:prstGeom>
          <a:ln>
            <a:noFill/>
          </a:ln>
          <a:effectLst>
            <a:outerShdw blurRad="292100" dist="139700" dir="2700000" algn="tl" rotWithShape="0">
              <a:srgbClr val="333333">
                <a:alpha val="65000"/>
              </a:srgbClr>
            </a:outerShdw>
          </a:effectLst>
        </p:spPr>
      </p:pic>
      <p:sp>
        <p:nvSpPr>
          <p:cNvPr id="21507" name="Rectangle 2">
            <a:extLst>
              <a:ext uri="{FF2B5EF4-FFF2-40B4-BE49-F238E27FC236}">
                <a16:creationId xmlns:a16="http://schemas.microsoft.com/office/drawing/2014/main" id="{E728CD11-B7B1-2640-8BD0-11DC5F902479}"/>
              </a:ext>
            </a:extLst>
          </p:cNvPr>
          <p:cNvSpPr>
            <a:spLocks noGrp="1" noChangeArrowheads="1"/>
          </p:cNvSpPr>
          <p:nvPr>
            <p:ph type="title"/>
          </p:nvPr>
        </p:nvSpPr>
        <p:spPr>
          <a:xfrm>
            <a:off x="1617663" y="275100"/>
            <a:ext cx="6791325" cy="849313"/>
          </a:xfrm>
          <a:noFill/>
        </p:spPr>
        <p:txBody>
          <a:bodyPr/>
          <a:lstStyle/>
          <a:p>
            <a:r>
              <a:rPr lang="en-US" altLang="en-US" dirty="0"/>
              <a:t>Exercise 2.1</a:t>
            </a:r>
            <a:br>
              <a:rPr lang="en-US" altLang="en-US" dirty="0"/>
            </a:br>
            <a:r>
              <a:rPr lang="en-US" altLang="en-US" dirty="0"/>
              <a:t>Create a Tetrahedral Mesh</a:t>
            </a:r>
            <a:endParaRPr lang="en-US" altLang="en-US" i="1" dirty="0"/>
          </a:p>
        </p:txBody>
      </p:sp>
      <p:sp>
        <p:nvSpPr>
          <p:cNvPr id="21508" name="Text Box 3">
            <a:extLst>
              <a:ext uri="{FF2B5EF4-FFF2-40B4-BE49-F238E27FC236}">
                <a16:creationId xmlns:a16="http://schemas.microsoft.com/office/drawing/2014/main" id="{287EBE76-86E7-BD4D-B3E4-4402D43B0875}"/>
              </a:ext>
            </a:extLst>
          </p:cNvPr>
          <p:cNvSpPr txBox="1">
            <a:spLocks noChangeArrowheads="1"/>
          </p:cNvSpPr>
          <p:nvPr/>
        </p:nvSpPr>
        <p:spPr bwMode="auto">
          <a:xfrm>
            <a:off x="5657850" y="6238876"/>
            <a:ext cx="27511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r>
              <a:rPr lang="en-US" altLang="en-US" sz="1800">
                <a:latin typeface="+mn-lt"/>
              </a:rPr>
              <a:t>Click the Mesh Button</a:t>
            </a:r>
            <a:endParaRPr lang="en-US" altLang="en-US" sz="1800" i="1">
              <a:latin typeface="+mn-lt"/>
            </a:endParaRPr>
          </a:p>
        </p:txBody>
      </p:sp>
      <p:sp>
        <p:nvSpPr>
          <p:cNvPr id="21509" name="Line 4">
            <a:extLst>
              <a:ext uri="{FF2B5EF4-FFF2-40B4-BE49-F238E27FC236}">
                <a16:creationId xmlns:a16="http://schemas.microsoft.com/office/drawing/2014/main" id="{138EC758-80ED-CA47-9F13-FF7BB2473ED0}"/>
              </a:ext>
            </a:extLst>
          </p:cNvPr>
          <p:cNvSpPr>
            <a:spLocks noChangeShapeType="1"/>
          </p:cNvSpPr>
          <p:nvPr/>
        </p:nvSpPr>
        <p:spPr bwMode="auto">
          <a:xfrm flipH="1" flipV="1">
            <a:off x="4151313" y="1533526"/>
            <a:ext cx="950912" cy="13763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10" name="Line 5">
            <a:extLst>
              <a:ext uri="{FF2B5EF4-FFF2-40B4-BE49-F238E27FC236}">
                <a16:creationId xmlns:a16="http://schemas.microsoft.com/office/drawing/2014/main" id="{195947D6-699C-8947-9674-AF15E0637BC5}"/>
              </a:ext>
            </a:extLst>
          </p:cNvPr>
          <p:cNvSpPr>
            <a:spLocks noChangeShapeType="1"/>
          </p:cNvSpPr>
          <p:nvPr/>
        </p:nvSpPr>
        <p:spPr bwMode="auto">
          <a:xfrm flipH="1">
            <a:off x="4175125" y="4613276"/>
            <a:ext cx="927100" cy="10128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11" name="Oval 9">
            <a:extLst>
              <a:ext uri="{FF2B5EF4-FFF2-40B4-BE49-F238E27FC236}">
                <a16:creationId xmlns:a16="http://schemas.microsoft.com/office/drawing/2014/main" id="{C7EA8C02-9EA0-1446-B501-190B39590E42}"/>
              </a:ext>
            </a:extLst>
          </p:cNvPr>
          <p:cNvSpPr>
            <a:spLocks noChangeArrowheads="1"/>
          </p:cNvSpPr>
          <p:nvPr/>
        </p:nvSpPr>
        <p:spPr bwMode="auto">
          <a:xfrm>
            <a:off x="5216525" y="4962525"/>
            <a:ext cx="381000" cy="304800"/>
          </a:xfrm>
          <a:prstGeom prst="ellipse">
            <a:avLst/>
          </a:prstGeom>
          <a:solidFill>
            <a:schemeClr val="bg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1</a:t>
            </a:r>
          </a:p>
        </p:txBody>
      </p:sp>
      <p:sp>
        <p:nvSpPr>
          <p:cNvPr id="21512" name="Oval 10">
            <a:extLst>
              <a:ext uri="{FF2B5EF4-FFF2-40B4-BE49-F238E27FC236}">
                <a16:creationId xmlns:a16="http://schemas.microsoft.com/office/drawing/2014/main" id="{8FD4C84F-4C05-0B49-97EC-BBBAA5CB3963}"/>
              </a:ext>
            </a:extLst>
          </p:cNvPr>
          <p:cNvSpPr>
            <a:spLocks noChangeArrowheads="1"/>
          </p:cNvSpPr>
          <p:nvPr/>
        </p:nvSpPr>
        <p:spPr bwMode="auto">
          <a:xfrm>
            <a:off x="5208588" y="5641975"/>
            <a:ext cx="381000" cy="304800"/>
          </a:xfrm>
          <a:prstGeom prst="ellipse">
            <a:avLst/>
          </a:prstGeom>
          <a:solidFill>
            <a:schemeClr val="bg1"/>
          </a:solidFill>
          <a:ln w="2857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2</a:t>
            </a:r>
          </a:p>
        </p:txBody>
      </p:sp>
      <p:sp>
        <p:nvSpPr>
          <p:cNvPr id="21513" name="Text Box 11">
            <a:extLst>
              <a:ext uri="{FF2B5EF4-FFF2-40B4-BE49-F238E27FC236}">
                <a16:creationId xmlns:a16="http://schemas.microsoft.com/office/drawing/2014/main" id="{36F9728B-98BF-9A4B-B18F-F63ACDF32786}"/>
              </a:ext>
            </a:extLst>
          </p:cNvPr>
          <p:cNvSpPr txBox="1">
            <a:spLocks noChangeArrowheads="1"/>
          </p:cNvSpPr>
          <p:nvPr/>
        </p:nvSpPr>
        <p:spPr bwMode="auto">
          <a:xfrm>
            <a:off x="5664200" y="4921250"/>
            <a:ext cx="44338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r>
              <a:rPr lang="en-US" altLang="en-US" sz="1800" dirty="0">
                <a:latin typeface="+mn-lt"/>
              </a:rPr>
              <a:t>Delete the mesh and reset the volume by clicking on the Reset Button</a:t>
            </a:r>
            <a:endParaRPr lang="en-US" altLang="en-US" sz="1800" i="1" dirty="0">
              <a:latin typeface="+mn-lt"/>
            </a:endParaRPr>
          </a:p>
        </p:txBody>
      </p:sp>
      <p:sp>
        <p:nvSpPr>
          <p:cNvPr id="21514" name="Oval 12">
            <a:extLst>
              <a:ext uri="{FF2B5EF4-FFF2-40B4-BE49-F238E27FC236}">
                <a16:creationId xmlns:a16="http://schemas.microsoft.com/office/drawing/2014/main" id="{1B922C8D-F359-E84E-95FB-308F0D0DE0DA}"/>
              </a:ext>
            </a:extLst>
          </p:cNvPr>
          <p:cNvSpPr>
            <a:spLocks noChangeArrowheads="1"/>
          </p:cNvSpPr>
          <p:nvPr/>
        </p:nvSpPr>
        <p:spPr bwMode="auto">
          <a:xfrm>
            <a:off x="3212717" y="2217770"/>
            <a:ext cx="381000" cy="304800"/>
          </a:xfrm>
          <a:prstGeom prst="ellipse">
            <a:avLst/>
          </a:prstGeom>
          <a:solidFill>
            <a:schemeClr val="bg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1</a:t>
            </a:r>
          </a:p>
        </p:txBody>
      </p:sp>
      <p:sp>
        <p:nvSpPr>
          <p:cNvPr id="21515" name="Oval 13">
            <a:extLst>
              <a:ext uri="{FF2B5EF4-FFF2-40B4-BE49-F238E27FC236}">
                <a16:creationId xmlns:a16="http://schemas.microsoft.com/office/drawing/2014/main" id="{AC98C2EB-0306-6844-89E0-DFDA0505C5C1}"/>
              </a:ext>
            </a:extLst>
          </p:cNvPr>
          <p:cNvSpPr>
            <a:spLocks noChangeArrowheads="1"/>
          </p:cNvSpPr>
          <p:nvPr/>
        </p:nvSpPr>
        <p:spPr bwMode="auto">
          <a:xfrm>
            <a:off x="3583428" y="5015915"/>
            <a:ext cx="381000" cy="304800"/>
          </a:xfrm>
          <a:prstGeom prst="ellipse">
            <a:avLst/>
          </a:prstGeom>
          <a:solidFill>
            <a:schemeClr val="bg1"/>
          </a:solidFill>
          <a:ln w="2857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2</a:t>
            </a:r>
          </a:p>
        </p:txBody>
      </p:sp>
      <p:sp>
        <p:nvSpPr>
          <p:cNvPr id="21516" name="AutoShape 14">
            <a:extLst>
              <a:ext uri="{FF2B5EF4-FFF2-40B4-BE49-F238E27FC236}">
                <a16:creationId xmlns:a16="http://schemas.microsoft.com/office/drawing/2014/main" id="{2882E461-BCBD-7A4B-B752-7D9F19420735}"/>
              </a:ext>
            </a:extLst>
          </p:cNvPr>
          <p:cNvSpPr>
            <a:spLocks noChangeArrowheads="1"/>
          </p:cNvSpPr>
          <p:nvPr/>
        </p:nvSpPr>
        <p:spPr bwMode="auto">
          <a:xfrm rot="19347810">
            <a:off x="2914267" y="2052670"/>
            <a:ext cx="304800" cy="533400"/>
          </a:xfrm>
          <a:prstGeom prst="upArrow">
            <a:avLst>
              <a:gd name="adj1" fmla="val 25148"/>
              <a:gd name="adj2" fmla="val 98178"/>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endParaRPr lang="en-US" altLang="en-US" sz="2400">
              <a:latin typeface="Arial" panose="020B0604020202020204" pitchFamily="34" charset="0"/>
            </a:endParaRPr>
          </a:p>
        </p:txBody>
      </p:sp>
      <p:sp>
        <p:nvSpPr>
          <p:cNvPr id="21517" name="AutoShape 15">
            <a:extLst>
              <a:ext uri="{FF2B5EF4-FFF2-40B4-BE49-F238E27FC236}">
                <a16:creationId xmlns:a16="http://schemas.microsoft.com/office/drawing/2014/main" id="{409CC17A-0015-4B48-9C54-756931737448}"/>
              </a:ext>
            </a:extLst>
          </p:cNvPr>
          <p:cNvSpPr>
            <a:spLocks noChangeArrowheads="1"/>
          </p:cNvSpPr>
          <p:nvPr/>
        </p:nvSpPr>
        <p:spPr bwMode="auto">
          <a:xfrm rot="19347810">
            <a:off x="3269103" y="4884152"/>
            <a:ext cx="304800" cy="533400"/>
          </a:xfrm>
          <a:prstGeom prst="upArrow">
            <a:avLst>
              <a:gd name="adj1" fmla="val 25148"/>
              <a:gd name="adj2" fmla="val 98178"/>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endParaRPr lang="en-US" altLang="en-US" sz="2400">
              <a:latin typeface="Arial" panose="020B0604020202020204" pitchFamily="34" charset="0"/>
            </a:endParaRPr>
          </a:p>
        </p:txBody>
      </p:sp>
      <p:pic>
        <p:nvPicPr>
          <p:cNvPr id="21518" name="Picture 16">
            <a:extLst>
              <a:ext uri="{FF2B5EF4-FFF2-40B4-BE49-F238E27FC236}">
                <a16:creationId xmlns:a16="http://schemas.microsoft.com/office/drawing/2014/main" id="{D90D0221-A250-0446-86E1-DE66701AD4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4814" y="6254750"/>
            <a:ext cx="282575"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519" name="Oval 19">
            <a:extLst>
              <a:ext uri="{FF2B5EF4-FFF2-40B4-BE49-F238E27FC236}">
                <a16:creationId xmlns:a16="http://schemas.microsoft.com/office/drawing/2014/main" id="{DB5841E2-4701-E047-A306-70097847A3BF}"/>
              </a:ext>
            </a:extLst>
          </p:cNvPr>
          <p:cNvSpPr>
            <a:spLocks noChangeArrowheads="1"/>
          </p:cNvSpPr>
          <p:nvPr/>
        </p:nvSpPr>
        <p:spPr bwMode="auto">
          <a:xfrm>
            <a:off x="5199063" y="6259513"/>
            <a:ext cx="381000" cy="304800"/>
          </a:xfrm>
          <a:prstGeom prst="ellipse">
            <a:avLst/>
          </a:prstGeom>
          <a:solidFill>
            <a:schemeClr val="bg1"/>
          </a:solidFill>
          <a:ln w="28575">
            <a:solidFill>
              <a:srgbClr val="3399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3</a:t>
            </a:r>
          </a:p>
        </p:txBody>
      </p:sp>
      <p:sp>
        <p:nvSpPr>
          <p:cNvPr id="21520" name="Text Box 20">
            <a:extLst>
              <a:ext uri="{FF2B5EF4-FFF2-40B4-BE49-F238E27FC236}">
                <a16:creationId xmlns:a16="http://schemas.microsoft.com/office/drawing/2014/main" id="{5FE2706B-91E4-164B-BAA0-915FA2762DF5}"/>
              </a:ext>
            </a:extLst>
          </p:cNvPr>
          <p:cNvSpPr txBox="1">
            <a:spLocks noChangeArrowheads="1"/>
          </p:cNvSpPr>
          <p:nvPr/>
        </p:nvSpPr>
        <p:spPr bwMode="auto">
          <a:xfrm>
            <a:off x="5654675" y="5600700"/>
            <a:ext cx="47069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r>
              <a:rPr lang="en-US" altLang="en-US" sz="1800">
                <a:latin typeface="+mn-lt"/>
              </a:rPr>
              <a:t>Choose the </a:t>
            </a:r>
            <a:r>
              <a:rPr lang="en-US" altLang="en-US" sz="1800" i="1">
                <a:latin typeface="+mn-lt"/>
              </a:rPr>
              <a:t>Tetmesh</a:t>
            </a:r>
            <a:r>
              <a:rPr lang="en-US" altLang="en-US" sz="1800">
                <a:latin typeface="+mn-lt"/>
              </a:rPr>
              <a:t> scheme from the dropdown menu next to Mesh Scheme</a:t>
            </a:r>
            <a:endParaRPr lang="en-US" altLang="en-US" sz="1800" i="1">
              <a:latin typeface="+mn-lt"/>
            </a:endParaRPr>
          </a:p>
        </p:txBody>
      </p:sp>
      <p:sp>
        <p:nvSpPr>
          <p:cNvPr id="21521" name="AutoShape 21">
            <a:extLst>
              <a:ext uri="{FF2B5EF4-FFF2-40B4-BE49-F238E27FC236}">
                <a16:creationId xmlns:a16="http://schemas.microsoft.com/office/drawing/2014/main" id="{BEC62CDE-ACF7-1943-A837-3B23DEBDD7C3}"/>
              </a:ext>
            </a:extLst>
          </p:cNvPr>
          <p:cNvSpPr>
            <a:spLocks noChangeArrowheads="1"/>
          </p:cNvSpPr>
          <p:nvPr/>
        </p:nvSpPr>
        <p:spPr bwMode="auto">
          <a:xfrm rot="19347810">
            <a:off x="1900118" y="2093186"/>
            <a:ext cx="304800" cy="533400"/>
          </a:xfrm>
          <a:prstGeom prst="upArrow">
            <a:avLst>
              <a:gd name="adj1" fmla="val 25148"/>
              <a:gd name="adj2" fmla="val 98178"/>
            </a:avLst>
          </a:prstGeom>
          <a:solidFill>
            <a:srgbClr val="3399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endParaRPr lang="en-US" altLang="en-US" sz="2400">
              <a:latin typeface="Arial" panose="020B0604020202020204" pitchFamily="34" charset="0"/>
            </a:endParaRPr>
          </a:p>
        </p:txBody>
      </p:sp>
      <p:sp>
        <p:nvSpPr>
          <p:cNvPr id="21522" name="Oval 22">
            <a:extLst>
              <a:ext uri="{FF2B5EF4-FFF2-40B4-BE49-F238E27FC236}">
                <a16:creationId xmlns:a16="http://schemas.microsoft.com/office/drawing/2014/main" id="{B2115E23-6BDB-2044-98BB-C88312826467}"/>
              </a:ext>
            </a:extLst>
          </p:cNvPr>
          <p:cNvSpPr>
            <a:spLocks noChangeArrowheads="1"/>
          </p:cNvSpPr>
          <p:nvPr/>
        </p:nvSpPr>
        <p:spPr bwMode="auto">
          <a:xfrm>
            <a:off x="2171581" y="2405923"/>
            <a:ext cx="381000" cy="304800"/>
          </a:xfrm>
          <a:prstGeom prst="ellipse">
            <a:avLst/>
          </a:prstGeom>
          <a:solidFill>
            <a:schemeClr val="bg1"/>
          </a:solidFill>
          <a:ln w="28575">
            <a:solidFill>
              <a:srgbClr val="3399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3</a:t>
            </a:r>
          </a:p>
        </p:txBody>
      </p:sp>
      <p:pic>
        <p:nvPicPr>
          <p:cNvPr id="21523" name="Picture 23">
            <a:extLst>
              <a:ext uri="{FF2B5EF4-FFF2-40B4-BE49-F238E27FC236}">
                <a16:creationId xmlns:a16="http://schemas.microsoft.com/office/drawing/2014/main" id="{8CCB4AA2-C6B6-754E-8550-AD6E3F990A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18538" y="5218114"/>
            <a:ext cx="273050" cy="26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a:extLst>
              <a:ext uri="{FF2B5EF4-FFF2-40B4-BE49-F238E27FC236}">
                <a16:creationId xmlns:a16="http://schemas.microsoft.com/office/drawing/2014/main" id="{08C102FF-3A91-5417-EB24-63C215123A59}"/>
              </a:ext>
            </a:extLst>
          </p:cNvPr>
          <p:cNvPicPr>
            <a:picLocks noChangeAspect="1"/>
          </p:cNvPicPr>
          <p:nvPr/>
        </p:nvPicPr>
        <p:blipFill>
          <a:blip r:embed="rId5"/>
          <a:stretch>
            <a:fillRect/>
          </a:stretch>
        </p:blipFill>
        <p:spPr>
          <a:xfrm>
            <a:off x="5168368" y="1069975"/>
            <a:ext cx="6278041" cy="3770314"/>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D23EA49-B5D0-1541-8EC1-3C4BE870D2BF}"/>
              </a:ext>
            </a:extLst>
          </p:cNvPr>
          <p:cNvSpPr>
            <a:spLocks noGrp="1"/>
          </p:cNvSpPr>
          <p:nvPr>
            <p:ph type="ctrTitle"/>
          </p:nvPr>
        </p:nvSpPr>
        <p:spPr>
          <a:xfrm>
            <a:off x="1028732" y="2404928"/>
            <a:ext cx="6165850" cy="1166421"/>
          </a:xfrm>
          <a:effectLst>
            <a:outerShdw blurRad="50800" dist="38100" dir="2700000" algn="tl" rotWithShape="0">
              <a:prstClr val="black">
                <a:alpha val="40000"/>
              </a:prstClr>
            </a:outerShdw>
          </a:effectLst>
        </p:spPr>
        <p:txBody>
          <a:bodyPr>
            <a:normAutofit/>
          </a:bodyPr>
          <a:lstStyle/>
          <a:p>
            <a:r>
              <a:rPr lang="en-US" b="1" dirty="0">
                <a:solidFill>
                  <a:srgbClr val="C00000"/>
                </a:solidFill>
                <a:latin typeface="Arial" charset="0"/>
                <a:ea typeface="ＭＳ Ｐゴシック" charset="0"/>
              </a:rPr>
              <a:t>Graphical User</a:t>
            </a:r>
            <a:br>
              <a:rPr lang="en-US" b="1" dirty="0">
                <a:solidFill>
                  <a:srgbClr val="C00000"/>
                </a:solidFill>
                <a:latin typeface="Arial" charset="0"/>
                <a:ea typeface="ＭＳ Ｐゴシック" charset="0"/>
              </a:rPr>
            </a:br>
            <a:r>
              <a:rPr lang="en-US" b="1" dirty="0">
                <a:solidFill>
                  <a:srgbClr val="C00000"/>
                </a:solidFill>
                <a:latin typeface="Arial" charset="0"/>
                <a:ea typeface="ＭＳ Ｐゴシック" charset="0"/>
              </a:rPr>
              <a:t>Interface Basics</a:t>
            </a:r>
            <a:endParaRPr lang="en-US" dirty="0">
              <a:solidFill>
                <a:srgbClr val="C00000"/>
              </a:solidFill>
            </a:endParaRPr>
          </a:p>
        </p:txBody>
      </p:sp>
      <p:sp>
        <p:nvSpPr>
          <p:cNvPr id="8" name="Subtitle 7">
            <a:extLst>
              <a:ext uri="{FF2B5EF4-FFF2-40B4-BE49-F238E27FC236}">
                <a16:creationId xmlns:a16="http://schemas.microsoft.com/office/drawing/2014/main" id="{6572C9CA-5251-BE48-98C9-AEE6EB0EB890}"/>
              </a:ext>
            </a:extLst>
          </p:cNvPr>
          <p:cNvSpPr>
            <a:spLocks noGrp="1"/>
          </p:cNvSpPr>
          <p:nvPr>
            <p:ph type="subTitle" idx="1"/>
          </p:nvPr>
        </p:nvSpPr>
        <p:spPr>
          <a:xfrm>
            <a:off x="1028732" y="4256500"/>
            <a:ext cx="5243147" cy="667120"/>
          </a:xfrm>
        </p:spPr>
        <p:txBody>
          <a:bodyPr/>
          <a:lstStyle/>
          <a:p>
            <a:r>
              <a:rPr lang="en-US" dirty="0"/>
              <a:t>Corey Ernst</a:t>
            </a:r>
          </a:p>
        </p:txBody>
      </p:sp>
      <p:sp>
        <p:nvSpPr>
          <p:cNvPr id="9" name="Text Placeholder 8">
            <a:extLst>
              <a:ext uri="{FF2B5EF4-FFF2-40B4-BE49-F238E27FC236}">
                <a16:creationId xmlns:a16="http://schemas.microsoft.com/office/drawing/2014/main" id="{A56AD260-9467-CE4A-B0C7-B567ACAF5F67}"/>
              </a:ext>
            </a:extLst>
          </p:cNvPr>
          <p:cNvSpPr>
            <a:spLocks noGrp="1"/>
          </p:cNvSpPr>
          <p:nvPr>
            <p:ph type="body" sz="quarter" idx="10"/>
          </p:nvPr>
        </p:nvSpPr>
        <p:spPr>
          <a:xfrm>
            <a:off x="1028733" y="3778308"/>
            <a:ext cx="6165850" cy="378587"/>
          </a:xfrm>
        </p:spPr>
        <p:txBody>
          <a:bodyPr/>
          <a:lstStyle/>
          <a:p>
            <a:r>
              <a:rPr lang="en-US" dirty="0"/>
              <a:t>Cubit </a:t>
            </a:r>
            <a:r>
              <a:rPr lang="en-US" altLang="en-US" sz="2000" b="1" baseline="30000" dirty="0">
                <a:solidFill>
                  <a:schemeClr val="bg1"/>
                </a:solidFill>
                <a:latin typeface="Arial" panose="020B0604020202020204" pitchFamily="34" charset="0"/>
                <a:cs typeface="Arial" panose="020B0604020202020204" pitchFamily="34" charset="0"/>
              </a:rPr>
              <a:t>®</a:t>
            </a:r>
            <a:r>
              <a:rPr lang="en-US" dirty="0">
                <a:solidFill>
                  <a:schemeClr val="bg1"/>
                </a:solidFill>
              </a:rPr>
              <a:t> </a:t>
            </a:r>
            <a:r>
              <a:rPr lang="en-US" dirty="0"/>
              <a:t>100 Tutorials</a:t>
            </a:r>
          </a:p>
        </p:txBody>
      </p:sp>
      <p:sp>
        <p:nvSpPr>
          <p:cNvPr id="33" name="TextBox 32">
            <a:extLst>
              <a:ext uri="{FF2B5EF4-FFF2-40B4-BE49-F238E27FC236}">
                <a16:creationId xmlns:a16="http://schemas.microsoft.com/office/drawing/2014/main" id="{13E54DF6-4A33-0F44-BFF9-3FDCAA65F7F8}"/>
              </a:ext>
            </a:extLst>
          </p:cNvPr>
          <p:cNvSpPr txBox="1"/>
          <p:nvPr/>
        </p:nvSpPr>
        <p:spPr>
          <a:xfrm>
            <a:off x="3438144" y="3596640"/>
            <a:ext cx="0" cy="0"/>
          </a:xfrm>
          <a:prstGeom prst="rect">
            <a:avLst/>
          </a:prstGeom>
        </p:spPr>
        <p:txBody>
          <a:bodyPr vert="horz" wrap="none" lIns="91440" tIns="45720" rIns="91440" bIns="45720" rtlCol="0">
            <a:noAutofit/>
          </a:bodyPr>
          <a:lstStyle/>
          <a:p>
            <a:pPr algn="l"/>
            <a:endParaRPr lang="en-US" dirty="0">
              <a:latin typeface="Open Sans" panose="020B0606030504020204" pitchFamily="34" charset="0"/>
            </a:endParaRPr>
          </a:p>
        </p:txBody>
      </p:sp>
      <p:grpSp>
        <p:nvGrpSpPr>
          <p:cNvPr id="3" name="Group 2">
            <a:extLst>
              <a:ext uri="{FF2B5EF4-FFF2-40B4-BE49-F238E27FC236}">
                <a16:creationId xmlns:a16="http://schemas.microsoft.com/office/drawing/2014/main" id="{3152DC94-CDAD-B040-B849-6C3CC0DE930D}"/>
              </a:ext>
            </a:extLst>
          </p:cNvPr>
          <p:cNvGrpSpPr/>
          <p:nvPr/>
        </p:nvGrpSpPr>
        <p:grpSpPr>
          <a:xfrm>
            <a:off x="6292924" y="955497"/>
            <a:ext cx="5520487" cy="3686141"/>
            <a:chOff x="4474962" y="256854"/>
            <a:chExt cx="7446325" cy="4972062"/>
          </a:xfrm>
        </p:grpSpPr>
        <p:pic>
          <p:nvPicPr>
            <p:cNvPr id="12" name="Picture 9" descr="360_antenna_support">
              <a:extLst>
                <a:ext uri="{FF2B5EF4-FFF2-40B4-BE49-F238E27FC236}">
                  <a16:creationId xmlns:a16="http://schemas.microsoft.com/office/drawing/2014/main" id="{BC6E5148-1F87-1945-895B-5FA4464A632D}"/>
                </a:ext>
              </a:extLst>
            </p:cNvPr>
            <p:cNvPicPr>
              <a:picLocks noChangeAspect="1" noChangeArrowheads="1"/>
            </p:cNvPicPr>
            <p:nvPr/>
          </p:nvPicPr>
          <p:blipFill>
            <a:blip r:embed="rId3">
              <a:clrChange>
                <a:clrFrom>
                  <a:srgbClr val="FCFEFC"/>
                </a:clrFrom>
                <a:clrTo>
                  <a:srgbClr val="FCFEFC">
                    <a:alpha val="0"/>
                  </a:srgbClr>
                </a:clrTo>
              </a:clrChange>
              <a:lum contrast="60000"/>
              <a:extLst>
                <a:ext uri="{28A0092B-C50C-407E-A947-70E740481C1C}">
                  <a14:useLocalDpi xmlns:a14="http://schemas.microsoft.com/office/drawing/2010/main" val="0"/>
                </a:ext>
              </a:extLst>
            </a:blip>
            <a:srcRect/>
            <a:stretch>
              <a:fillRect/>
            </a:stretch>
          </p:blipFill>
          <p:spPr bwMode="auto">
            <a:xfrm>
              <a:off x="5855945" y="256854"/>
              <a:ext cx="5900565" cy="497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WordArt 10" descr="Paper bag">
              <a:extLst>
                <a:ext uri="{FF2B5EF4-FFF2-40B4-BE49-F238E27FC236}">
                  <a16:creationId xmlns:a16="http://schemas.microsoft.com/office/drawing/2014/main" id="{228E9DF8-9DDE-174C-9F56-108426566B0B}"/>
                </a:ext>
              </a:extLst>
            </p:cNvPr>
            <p:cNvSpPr>
              <a:spLocks noChangeArrowheads="1" noChangeShapeType="1" noTextEdit="1"/>
            </p:cNvSpPr>
            <p:nvPr/>
          </p:nvSpPr>
          <p:spPr bwMode="auto">
            <a:xfrm>
              <a:off x="4474962" y="1462598"/>
              <a:ext cx="6779372" cy="2610268"/>
            </a:xfrm>
            <a:prstGeom prst="rect">
              <a:avLst/>
            </a:prstGeom>
          </p:spPr>
          <p:txBody>
            <a:bodyPr wrap="none" fromWordArt="1">
              <a:prstTxWarp prst="textCascadeUp">
                <a:avLst>
                  <a:gd name="adj" fmla="val 52528"/>
                </a:avLst>
              </a:prstTxWarp>
              <a:scene3d>
                <a:camera prst="legacyPerspectiveTopLeft">
                  <a:rot lat="0" lon="20519958" rev="0"/>
                </a:camera>
                <a:lightRig rig="legacyHarsh3" dir="r"/>
              </a:scene3d>
              <a:sp3d extrusionH="430200" prstMaterial="legacyMatte">
                <a:extrusionClr>
                  <a:srgbClr val="006600"/>
                </a:extrusionClr>
                <a:contourClr>
                  <a:srgbClr val="FFFFFF"/>
                </a:contourClr>
              </a:sp3d>
            </a:bodyPr>
            <a:lstStyle/>
            <a:p>
              <a:pPr algn="ctr"/>
              <a:r>
                <a:rPr lang="en-US" sz="3600" kern="10" dirty="0">
                  <a:ln w="9525">
                    <a:round/>
                    <a:headEnd/>
                    <a:tailEnd/>
                  </a:ln>
                  <a:blipFill dpi="0" rotWithShape="0">
                    <a:blip r:embed="rId4"/>
                    <a:srcRect/>
                    <a:tile tx="0" ty="0" sx="100000" sy="100000" flip="none" algn="tl"/>
                  </a:blipFill>
                  <a:latin typeface="Arial Black" panose="020B0604020202020204" pitchFamily="34" charset="0"/>
                  <a:cs typeface="Arial Black" panose="020B0604020202020204" pitchFamily="34" charset="0"/>
                </a:rPr>
                <a:t>CUBIT</a:t>
              </a:r>
            </a:p>
          </p:txBody>
        </p:sp>
        <p:sp>
          <p:nvSpPr>
            <p:cNvPr id="14" name="Text Box 11">
              <a:extLst>
                <a:ext uri="{FF2B5EF4-FFF2-40B4-BE49-F238E27FC236}">
                  <a16:creationId xmlns:a16="http://schemas.microsoft.com/office/drawing/2014/main" id="{E4459622-1D59-EF4D-8730-3A31E7B99DA2}"/>
                </a:ext>
              </a:extLst>
            </p:cNvPr>
            <p:cNvSpPr txBox="1">
              <a:spLocks noChangeArrowheads="1"/>
            </p:cNvSpPr>
            <p:nvPr/>
          </p:nvSpPr>
          <p:spPr bwMode="auto">
            <a:xfrm>
              <a:off x="6739984" y="3246368"/>
              <a:ext cx="5181303" cy="1156050"/>
            </a:xfrm>
            <a:prstGeom prst="rect">
              <a:avLst/>
            </a:prstGeom>
            <a:noFill/>
            <a:ln>
              <a:noFill/>
            </a:ln>
            <a:effectLst>
              <a:outerShdw blurRad="63500" dist="17961" dir="2700000" algn="ctr" rotWithShape="0">
                <a:schemeClr val="tx1">
                  <a:alpha val="74998"/>
                </a:schemeClr>
              </a:outerShdw>
            </a:effectLst>
          </p:spPr>
          <p:txBody>
            <a:bodyPr wrap="none">
              <a:spAutoFit/>
            </a:bodyPr>
            <a:lstStyle>
              <a:lvl1pPr>
                <a:defRPr sz="1000">
                  <a:solidFill>
                    <a:schemeClr val="tx1"/>
                  </a:solidFill>
                  <a:latin typeface="Arial" charset="0"/>
                  <a:ea typeface="ＭＳ Ｐゴシック" charset="0"/>
                </a:defRPr>
              </a:lvl1pPr>
              <a:lvl2pPr marL="742950" indent="-285750">
                <a:defRPr sz="1000">
                  <a:solidFill>
                    <a:schemeClr val="tx1"/>
                  </a:solidFill>
                  <a:latin typeface="Arial" charset="0"/>
                  <a:ea typeface="ＭＳ Ｐゴシック" charset="0"/>
                </a:defRPr>
              </a:lvl2pPr>
              <a:lvl3pPr marL="1143000" indent="-228600">
                <a:defRPr sz="1000">
                  <a:solidFill>
                    <a:schemeClr val="tx1"/>
                  </a:solidFill>
                  <a:latin typeface="Arial" charset="0"/>
                  <a:ea typeface="ＭＳ Ｐゴシック" charset="0"/>
                </a:defRPr>
              </a:lvl3pPr>
              <a:lvl4pPr marL="1600200" indent="-228600">
                <a:defRPr sz="1000">
                  <a:solidFill>
                    <a:schemeClr val="tx1"/>
                  </a:solidFill>
                  <a:latin typeface="Arial" charset="0"/>
                  <a:ea typeface="ＭＳ Ｐゴシック" charset="0"/>
                </a:defRPr>
              </a:lvl4pPr>
              <a:lvl5pPr marL="2057400" indent="-228600">
                <a:defRPr sz="10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0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0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0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000">
                  <a:solidFill>
                    <a:schemeClr val="tx1"/>
                  </a:solidFill>
                  <a:latin typeface="Arial" charset="0"/>
                  <a:ea typeface="ＭＳ Ｐゴシック" charset="0"/>
                </a:defRPr>
              </a:lvl9pPr>
            </a:lstStyle>
            <a:p>
              <a:pPr algn="r">
                <a:defRPr/>
              </a:pPr>
              <a:r>
                <a:rPr lang="en-US" sz="2000" b="1">
                  <a:solidFill>
                    <a:srgbClr val="CD0000"/>
                  </a:solidFill>
                  <a:cs typeface="ＭＳ Ｐゴシック" charset="0"/>
                </a:rPr>
                <a:t>Geometry and </a:t>
              </a:r>
            </a:p>
            <a:p>
              <a:pPr algn="r">
                <a:defRPr/>
              </a:pPr>
              <a:r>
                <a:rPr lang="en-US" sz="2000" b="1">
                  <a:solidFill>
                    <a:srgbClr val="CD0000"/>
                  </a:solidFill>
                  <a:cs typeface="ＭＳ Ｐゴシック" charset="0"/>
                </a:rPr>
                <a:t>Mesh Generation Toolkit</a:t>
              </a:r>
            </a:p>
          </p:txBody>
        </p:sp>
      </p:grpSp>
      <p:sp>
        <p:nvSpPr>
          <p:cNvPr id="22" name="Subtitle 7">
            <a:extLst>
              <a:ext uri="{FF2B5EF4-FFF2-40B4-BE49-F238E27FC236}">
                <a16:creationId xmlns:a16="http://schemas.microsoft.com/office/drawing/2014/main" id="{58A160F5-8E7E-374A-A2DC-0F264F90FA3E}"/>
              </a:ext>
            </a:extLst>
          </p:cNvPr>
          <p:cNvSpPr txBox="1">
            <a:spLocks/>
          </p:cNvSpPr>
          <p:nvPr/>
        </p:nvSpPr>
        <p:spPr>
          <a:xfrm>
            <a:off x="1049777" y="1801063"/>
            <a:ext cx="5243147" cy="667120"/>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600" b="0" i="0" kern="1200" spc="0">
                <a:solidFill>
                  <a:schemeClr val="tx2">
                    <a:lumMod val="40000"/>
                    <a:lumOff val="60000"/>
                  </a:schemeClr>
                </a:solidFill>
                <a:latin typeface="+mj-lt"/>
                <a:ea typeface="Open Sans" panose="020B0606030504020204" pitchFamily="34" charset="0"/>
                <a:cs typeface="Open Sans" panose="020B0606030504020204" pitchFamily="34" charset="0"/>
              </a:defRPr>
            </a:lvl1pPr>
            <a:lvl2pPr marL="4572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9144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13716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18288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200" dirty="0"/>
              <a:t>3</a:t>
            </a:r>
          </a:p>
        </p:txBody>
      </p:sp>
      <p:sp>
        <p:nvSpPr>
          <p:cNvPr id="2" name="Text Placeholder 2">
            <a:extLst>
              <a:ext uri="{FF2B5EF4-FFF2-40B4-BE49-F238E27FC236}">
                <a16:creationId xmlns:a16="http://schemas.microsoft.com/office/drawing/2014/main" id="{D61D0BE6-9EB2-030B-827A-B92972498B9D}"/>
              </a:ext>
            </a:extLst>
          </p:cNvPr>
          <p:cNvSpPr>
            <a:spLocks noGrp="1"/>
          </p:cNvSpPr>
          <p:nvPr>
            <p:ph type="body" sz="quarter" idx="15"/>
          </p:nvPr>
        </p:nvSpPr>
        <p:spPr/>
        <p:txBody>
          <a:bodyPr/>
          <a:lstStyle/>
          <a:p>
            <a:r>
              <a:rPr lang="en-US" dirty="0"/>
              <a:t>SAND2022-15021 PE</a:t>
            </a:r>
          </a:p>
        </p:txBody>
      </p:sp>
    </p:spTree>
    <p:extLst>
      <p:ext uri="{BB962C8B-B14F-4D97-AF65-F5344CB8AC3E}">
        <p14:creationId xmlns:p14="http://schemas.microsoft.com/office/powerpoint/2010/main" val="3076538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8A84F74-C2C4-7B56-C42D-7F9C929C0E98}"/>
              </a:ext>
            </a:extLst>
          </p:cNvPr>
          <p:cNvPicPr>
            <a:picLocks noChangeAspect="1"/>
          </p:cNvPicPr>
          <p:nvPr/>
        </p:nvPicPr>
        <p:blipFill>
          <a:blip r:embed="rId3"/>
          <a:stretch>
            <a:fillRect/>
          </a:stretch>
        </p:blipFill>
        <p:spPr>
          <a:xfrm>
            <a:off x="1732760" y="1378953"/>
            <a:ext cx="7285429" cy="5080289"/>
          </a:xfrm>
          <a:prstGeom prst="rect">
            <a:avLst/>
          </a:prstGeom>
          <a:ln>
            <a:noFill/>
          </a:ln>
          <a:effectLst>
            <a:outerShdw blurRad="292100" dist="139700" dir="2700000" algn="tl" rotWithShape="0">
              <a:srgbClr val="333333">
                <a:alpha val="65000"/>
              </a:srgbClr>
            </a:outerShdw>
          </a:effectLst>
        </p:spPr>
      </p:pic>
      <p:sp>
        <p:nvSpPr>
          <p:cNvPr id="19458" name="TextBox 3">
            <a:extLst>
              <a:ext uri="{FF2B5EF4-FFF2-40B4-BE49-F238E27FC236}">
                <a16:creationId xmlns:a16="http://schemas.microsoft.com/office/drawing/2014/main" id="{463DCE83-561B-9C4F-AD23-0B003FEA9991}"/>
              </a:ext>
            </a:extLst>
          </p:cNvPr>
          <p:cNvSpPr txBox="1">
            <a:spLocks noChangeArrowheads="1"/>
          </p:cNvSpPr>
          <p:nvPr/>
        </p:nvSpPr>
        <p:spPr bwMode="auto">
          <a:xfrm>
            <a:off x="4384875" y="4122576"/>
            <a:ext cx="2209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600" dirty="0">
                <a:latin typeface="+mn-lt"/>
              </a:rPr>
              <a:t>Graphics Window</a:t>
            </a:r>
          </a:p>
        </p:txBody>
      </p:sp>
      <p:sp>
        <p:nvSpPr>
          <p:cNvPr id="19459" name="TextBox 4">
            <a:extLst>
              <a:ext uri="{FF2B5EF4-FFF2-40B4-BE49-F238E27FC236}">
                <a16:creationId xmlns:a16="http://schemas.microsoft.com/office/drawing/2014/main" id="{B82BD7AD-1413-0846-90A7-F3975FBBFCD4}"/>
              </a:ext>
            </a:extLst>
          </p:cNvPr>
          <p:cNvSpPr txBox="1">
            <a:spLocks noChangeArrowheads="1"/>
          </p:cNvSpPr>
          <p:nvPr/>
        </p:nvSpPr>
        <p:spPr bwMode="auto">
          <a:xfrm>
            <a:off x="2098875" y="871330"/>
            <a:ext cx="31017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dirty="0">
                <a:latin typeface="+mn-lt"/>
              </a:rPr>
              <a:t>Pulldown Menu Commands</a:t>
            </a:r>
          </a:p>
        </p:txBody>
      </p:sp>
      <p:sp>
        <p:nvSpPr>
          <p:cNvPr id="19460" name="TextBox 5">
            <a:extLst>
              <a:ext uri="{FF2B5EF4-FFF2-40B4-BE49-F238E27FC236}">
                <a16:creationId xmlns:a16="http://schemas.microsoft.com/office/drawing/2014/main" id="{217043C4-4138-6E40-B1B1-817F3DE6734A}"/>
              </a:ext>
            </a:extLst>
          </p:cNvPr>
          <p:cNvSpPr txBox="1">
            <a:spLocks noChangeArrowheads="1"/>
          </p:cNvSpPr>
          <p:nvPr/>
        </p:nvSpPr>
        <p:spPr bwMode="auto">
          <a:xfrm>
            <a:off x="6073772" y="1000124"/>
            <a:ext cx="1828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dirty="0">
                <a:latin typeface="+mn-lt"/>
              </a:rPr>
              <a:t>Toolbars</a:t>
            </a:r>
          </a:p>
        </p:txBody>
      </p:sp>
      <p:sp>
        <p:nvSpPr>
          <p:cNvPr id="19461" name="TextBox 6">
            <a:extLst>
              <a:ext uri="{FF2B5EF4-FFF2-40B4-BE49-F238E27FC236}">
                <a16:creationId xmlns:a16="http://schemas.microsoft.com/office/drawing/2014/main" id="{2A0A030A-FBA1-404D-97E3-57688AD93031}"/>
              </a:ext>
            </a:extLst>
          </p:cNvPr>
          <p:cNvSpPr txBox="1">
            <a:spLocks noChangeArrowheads="1"/>
          </p:cNvSpPr>
          <p:nvPr/>
        </p:nvSpPr>
        <p:spPr bwMode="auto">
          <a:xfrm>
            <a:off x="2098875" y="3657600"/>
            <a:ext cx="1219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dirty="0">
                <a:latin typeface="+mn-lt"/>
              </a:rPr>
              <a:t>Model Tree</a:t>
            </a:r>
          </a:p>
        </p:txBody>
      </p:sp>
      <p:sp>
        <p:nvSpPr>
          <p:cNvPr id="19462" name="TextBox 7">
            <a:extLst>
              <a:ext uri="{FF2B5EF4-FFF2-40B4-BE49-F238E27FC236}">
                <a16:creationId xmlns:a16="http://schemas.microsoft.com/office/drawing/2014/main" id="{A6675DB4-D0D9-7248-B1C1-2DC797A568CE}"/>
              </a:ext>
            </a:extLst>
          </p:cNvPr>
          <p:cNvSpPr txBox="1">
            <a:spLocks noChangeArrowheads="1"/>
          </p:cNvSpPr>
          <p:nvPr/>
        </p:nvSpPr>
        <p:spPr bwMode="auto">
          <a:xfrm>
            <a:off x="2098875" y="5562600"/>
            <a:ext cx="1219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600" dirty="0">
                <a:latin typeface="+mn-lt"/>
              </a:rPr>
              <a:t>Properties Page</a:t>
            </a:r>
          </a:p>
        </p:txBody>
      </p:sp>
      <p:sp>
        <p:nvSpPr>
          <p:cNvPr id="19463" name="TextBox 8">
            <a:extLst>
              <a:ext uri="{FF2B5EF4-FFF2-40B4-BE49-F238E27FC236}">
                <a16:creationId xmlns:a16="http://schemas.microsoft.com/office/drawing/2014/main" id="{07363E4F-33F1-B540-B3E1-06DA8439D614}"/>
              </a:ext>
            </a:extLst>
          </p:cNvPr>
          <p:cNvSpPr txBox="1">
            <a:spLocks noChangeArrowheads="1"/>
          </p:cNvSpPr>
          <p:nvPr/>
        </p:nvSpPr>
        <p:spPr bwMode="auto">
          <a:xfrm>
            <a:off x="4384875" y="5550490"/>
            <a:ext cx="1981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dirty="0">
                <a:latin typeface="+mn-lt"/>
              </a:rPr>
              <a:t>Command Window</a:t>
            </a:r>
          </a:p>
        </p:txBody>
      </p:sp>
      <p:sp>
        <p:nvSpPr>
          <p:cNvPr id="19464" name="TextBox 9">
            <a:extLst>
              <a:ext uri="{FF2B5EF4-FFF2-40B4-BE49-F238E27FC236}">
                <a16:creationId xmlns:a16="http://schemas.microsoft.com/office/drawing/2014/main" id="{27D21EE1-4E58-0242-AD9B-7C926F2B5976}"/>
              </a:ext>
            </a:extLst>
          </p:cNvPr>
          <p:cNvSpPr txBox="1">
            <a:spLocks noChangeArrowheads="1"/>
          </p:cNvSpPr>
          <p:nvPr/>
        </p:nvSpPr>
        <p:spPr bwMode="auto">
          <a:xfrm>
            <a:off x="7280475" y="3581400"/>
            <a:ext cx="1371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600">
                <a:latin typeface="+mn-lt"/>
              </a:rPr>
              <a:t>Command Panel</a:t>
            </a:r>
          </a:p>
        </p:txBody>
      </p:sp>
      <p:cxnSp>
        <p:nvCxnSpPr>
          <p:cNvPr id="12" name="Straight Arrow Connector 11">
            <a:extLst>
              <a:ext uri="{FF2B5EF4-FFF2-40B4-BE49-F238E27FC236}">
                <a16:creationId xmlns:a16="http://schemas.microsoft.com/office/drawing/2014/main" id="{A51D57CC-50B9-D441-87FD-B5C243FC5120}"/>
              </a:ext>
            </a:extLst>
          </p:cNvPr>
          <p:cNvCxnSpPr>
            <a:cxnSpLocks/>
            <a:stCxn id="19460" idx="1"/>
          </p:cNvCxnSpPr>
          <p:nvPr/>
        </p:nvCxnSpPr>
        <p:spPr bwMode="auto">
          <a:xfrm flipH="1">
            <a:off x="5103810" y="1169988"/>
            <a:ext cx="969962" cy="515937"/>
          </a:xfrm>
          <a:prstGeom prst="straightConnector1">
            <a:avLst/>
          </a:prstGeom>
          <a:ln>
            <a:headEnd type="none" w="med" len="med"/>
            <a:tailEnd type="triangle"/>
          </a:ln>
        </p:spPr>
        <p:style>
          <a:lnRef idx="2">
            <a:schemeClr val="accent6"/>
          </a:lnRef>
          <a:fillRef idx="0">
            <a:schemeClr val="accent6"/>
          </a:fillRef>
          <a:effectRef idx="1">
            <a:schemeClr val="accent6"/>
          </a:effectRef>
          <a:fontRef idx="minor">
            <a:schemeClr val="tx1"/>
          </a:fontRef>
        </p:style>
      </p:cxnSp>
      <p:cxnSp>
        <p:nvCxnSpPr>
          <p:cNvPr id="14" name="Straight Arrow Connector 13">
            <a:extLst>
              <a:ext uri="{FF2B5EF4-FFF2-40B4-BE49-F238E27FC236}">
                <a16:creationId xmlns:a16="http://schemas.microsoft.com/office/drawing/2014/main" id="{823B4022-1F7E-4D49-BC19-DB905CEE0FAE}"/>
              </a:ext>
            </a:extLst>
          </p:cNvPr>
          <p:cNvCxnSpPr>
            <a:cxnSpLocks/>
          </p:cNvCxnSpPr>
          <p:nvPr/>
        </p:nvCxnSpPr>
        <p:spPr bwMode="auto">
          <a:xfrm>
            <a:off x="6958369" y="1169193"/>
            <a:ext cx="697398" cy="516732"/>
          </a:xfrm>
          <a:prstGeom prst="straightConnector1">
            <a:avLst/>
          </a:prstGeom>
          <a:ln>
            <a:headEnd type="none" w="med" len="med"/>
            <a:tailEnd type="triangle"/>
          </a:ln>
        </p:spPr>
        <p:style>
          <a:lnRef idx="2">
            <a:schemeClr val="accent6"/>
          </a:lnRef>
          <a:fillRef idx="0">
            <a:schemeClr val="accent6"/>
          </a:fillRef>
          <a:effectRef idx="1">
            <a:schemeClr val="accent6"/>
          </a:effectRef>
          <a:fontRef idx="minor">
            <a:schemeClr val="tx1"/>
          </a:fontRef>
        </p:style>
      </p:cxnSp>
      <p:cxnSp>
        <p:nvCxnSpPr>
          <p:cNvPr id="16" name="Straight Arrow Connector 15">
            <a:extLst>
              <a:ext uri="{FF2B5EF4-FFF2-40B4-BE49-F238E27FC236}">
                <a16:creationId xmlns:a16="http://schemas.microsoft.com/office/drawing/2014/main" id="{708B266A-57A9-6246-BDDD-AD7C65714B7C}"/>
              </a:ext>
            </a:extLst>
          </p:cNvPr>
          <p:cNvCxnSpPr>
            <a:cxnSpLocks/>
          </p:cNvCxnSpPr>
          <p:nvPr/>
        </p:nvCxnSpPr>
        <p:spPr bwMode="auto">
          <a:xfrm flipH="1">
            <a:off x="2621902" y="1209884"/>
            <a:ext cx="425559" cy="343663"/>
          </a:xfrm>
          <a:prstGeom prst="straightConnector1">
            <a:avLst/>
          </a:prstGeom>
          <a:ln>
            <a:headEnd type="none" w="med" len="med"/>
            <a:tailEnd type="triangle"/>
          </a:ln>
        </p:spPr>
        <p:style>
          <a:lnRef idx="2">
            <a:schemeClr val="accent6"/>
          </a:lnRef>
          <a:fillRef idx="0">
            <a:schemeClr val="accent6"/>
          </a:fillRef>
          <a:effectRef idx="1">
            <a:schemeClr val="accent6"/>
          </a:effectRef>
          <a:fontRef idx="minor">
            <a:schemeClr val="tx1"/>
          </a:fontRef>
        </p:style>
      </p:cxnSp>
      <p:sp>
        <p:nvSpPr>
          <p:cNvPr id="19468" name="TextBox 17">
            <a:extLst>
              <a:ext uri="{FF2B5EF4-FFF2-40B4-BE49-F238E27FC236}">
                <a16:creationId xmlns:a16="http://schemas.microsoft.com/office/drawing/2014/main" id="{E925B307-1D78-2F4D-84F6-75B4AB735D69}"/>
              </a:ext>
            </a:extLst>
          </p:cNvPr>
          <p:cNvSpPr txBox="1">
            <a:spLocks noChangeArrowheads="1"/>
          </p:cNvSpPr>
          <p:nvPr/>
        </p:nvSpPr>
        <p:spPr bwMode="auto">
          <a:xfrm>
            <a:off x="9933150" y="6242172"/>
            <a:ext cx="12049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dirty="0">
                <a:latin typeface="+mn-lt"/>
              </a:rPr>
              <a:t>Power Tools</a:t>
            </a:r>
          </a:p>
        </p:txBody>
      </p:sp>
      <p:cxnSp>
        <p:nvCxnSpPr>
          <p:cNvPr id="20" name="Straight Arrow Connector 19">
            <a:extLst>
              <a:ext uri="{FF2B5EF4-FFF2-40B4-BE49-F238E27FC236}">
                <a16:creationId xmlns:a16="http://schemas.microsoft.com/office/drawing/2014/main" id="{33D70FF4-D0C4-3C4F-830B-95442AB9B36E}"/>
              </a:ext>
            </a:extLst>
          </p:cNvPr>
          <p:cNvCxnSpPr>
            <a:cxnSpLocks/>
          </p:cNvCxnSpPr>
          <p:nvPr/>
        </p:nvCxnSpPr>
        <p:spPr bwMode="auto">
          <a:xfrm flipH="1" flipV="1">
            <a:off x="7758919" y="6242172"/>
            <a:ext cx="2230016" cy="409379"/>
          </a:xfrm>
          <a:prstGeom prst="straightConnector1">
            <a:avLst/>
          </a:prstGeom>
          <a:ln>
            <a:headEnd type="none" w="med" len="med"/>
            <a:tailEnd type="triangle"/>
          </a:ln>
        </p:spPr>
        <p:style>
          <a:lnRef idx="2">
            <a:schemeClr val="accent6"/>
          </a:lnRef>
          <a:fillRef idx="0">
            <a:schemeClr val="accent6"/>
          </a:fillRef>
          <a:effectRef idx="1">
            <a:schemeClr val="accent6"/>
          </a:effectRef>
          <a:fontRef idx="minor">
            <a:schemeClr val="tx1"/>
          </a:fontRef>
        </p:style>
      </p:cxnSp>
      <p:sp>
        <p:nvSpPr>
          <p:cNvPr id="22" name="TextBox 21">
            <a:extLst>
              <a:ext uri="{FF2B5EF4-FFF2-40B4-BE49-F238E27FC236}">
                <a16:creationId xmlns:a16="http://schemas.microsoft.com/office/drawing/2014/main" id="{312665E3-4A09-5043-9874-400D56B218DB}"/>
              </a:ext>
            </a:extLst>
          </p:cNvPr>
          <p:cNvSpPr txBox="1"/>
          <p:nvPr/>
        </p:nvSpPr>
        <p:spPr>
          <a:xfrm>
            <a:off x="8195033" y="4550398"/>
            <a:ext cx="3261691" cy="1042072"/>
          </a:xfrm>
          <a:prstGeom prst="rect">
            <a:avLst/>
          </a:prstGeom>
          <a:solidFill>
            <a:schemeClr val="accent4">
              <a:lumMod val="20000"/>
              <a:lumOff val="80000"/>
            </a:schemeClr>
          </a:solidFill>
          <a:ln>
            <a:solidFill>
              <a:schemeClr val="accent1"/>
            </a:solidFill>
          </a:ln>
          <a:effectLst>
            <a:outerShdw blurRad="50800" dist="38100" dir="2700000" algn="tl" rotWithShape="0">
              <a:prstClr val="black">
                <a:alpha val="40000"/>
              </a:prstClr>
            </a:outerShdw>
          </a:effectLst>
        </p:spPr>
        <p:txBody>
          <a:bodyPr vert="horz" wrap="none" lIns="91440" tIns="45720" rIns="91440" bIns="45720" rtlCol="0">
            <a:noAutofit/>
          </a:bodyPr>
          <a:lstStyle/>
          <a:p>
            <a:pPr algn="l"/>
            <a:r>
              <a:rPr lang="en-US" sz="1400" b="1" dirty="0"/>
              <a:t>Tip</a:t>
            </a:r>
            <a:r>
              <a:rPr lang="en-US" sz="1400" dirty="0"/>
              <a:t>: Use the </a:t>
            </a:r>
            <a:r>
              <a:rPr lang="en-US" sz="1400" b="1" dirty="0"/>
              <a:t>Tools-&gt;Options </a:t>
            </a:r>
            <a:r>
              <a:rPr lang="en-US" sz="1400" dirty="0"/>
              <a:t>(Windows) </a:t>
            </a:r>
            <a:br>
              <a:rPr lang="en-US" sz="1400" dirty="0"/>
            </a:br>
            <a:r>
              <a:rPr lang="en-US" sz="1400" dirty="0"/>
              <a:t>or </a:t>
            </a:r>
            <a:r>
              <a:rPr lang="en-US" sz="1400" b="1" dirty="0"/>
              <a:t>Cubit-&gt;Preferences </a:t>
            </a:r>
            <a:r>
              <a:rPr lang="en-US" sz="1400" dirty="0"/>
              <a:t>(Mac) to </a:t>
            </a:r>
            <a:br>
              <a:rPr lang="en-US" sz="1400" dirty="0"/>
            </a:br>
            <a:r>
              <a:rPr lang="en-US" sz="1400" dirty="0"/>
              <a:t>customize the look and feel of the GUI </a:t>
            </a:r>
            <a:br>
              <a:rPr lang="en-US" sz="1400" dirty="0"/>
            </a:br>
            <a:r>
              <a:rPr lang="en-US" sz="1400" dirty="0"/>
              <a:t>and graphics</a:t>
            </a:r>
          </a:p>
        </p:txBody>
      </p:sp>
      <p:sp>
        <p:nvSpPr>
          <p:cNvPr id="23" name="TextBox 22">
            <a:extLst>
              <a:ext uri="{FF2B5EF4-FFF2-40B4-BE49-F238E27FC236}">
                <a16:creationId xmlns:a16="http://schemas.microsoft.com/office/drawing/2014/main" id="{FA475A60-AADC-D548-9F54-20DF80750A12}"/>
              </a:ext>
            </a:extLst>
          </p:cNvPr>
          <p:cNvSpPr txBox="1"/>
          <p:nvPr/>
        </p:nvSpPr>
        <p:spPr>
          <a:xfrm>
            <a:off x="9124372" y="1999417"/>
            <a:ext cx="2822470" cy="1212558"/>
          </a:xfrm>
          <a:prstGeom prst="rect">
            <a:avLst/>
          </a:prstGeom>
          <a:solidFill>
            <a:schemeClr val="accent4">
              <a:lumMod val="20000"/>
              <a:lumOff val="80000"/>
            </a:schemeClr>
          </a:solidFill>
          <a:ln>
            <a:solidFill>
              <a:schemeClr val="accent1"/>
            </a:solidFill>
          </a:ln>
          <a:effectLst>
            <a:outerShdw blurRad="50800" dist="38100" dir="2700000" algn="tl" rotWithShape="0">
              <a:prstClr val="black">
                <a:alpha val="40000"/>
              </a:prstClr>
            </a:outerShdw>
          </a:effectLst>
        </p:spPr>
        <p:txBody>
          <a:bodyPr vert="horz" wrap="none" lIns="91440" tIns="45720" rIns="91440" bIns="45720" rtlCol="0">
            <a:noAutofit/>
          </a:bodyPr>
          <a:lstStyle/>
          <a:p>
            <a:pPr algn="l"/>
            <a:r>
              <a:rPr lang="en-US" sz="1400" b="1" dirty="0"/>
              <a:t>Tip</a:t>
            </a:r>
            <a:r>
              <a:rPr lang="en-US" sz="1400" dirty="0"/>
              <a:t>: Drag and drop windows </a:t>
            </a:r>
            <a:br>
              <a:rPr lang="en-US" sz="1400" dirty="0"/>
            </a:br>
            <a:r>
              <a:rPr lang="en-US" sz="1400" dirty="0"/>
              <a:t>to customize workspace. </a:t>
            </a:r>
          </a:p>
          <a:p>
            <a:pPr algn="l"/>
            <a:r>
              <a:rPr lang="en-US" sz="1400" dirty="0"/>
              <a:t>With 2 monitors try moving the </a:t>
            </a:r>
            <a:br>
              <a:rPr lang="en-US" sz="1400" dirty="0"/>
            </a:br>
            <a:r>
              <a:rPr lang="en-US" sz="1400" dirty="0"/>
              <a:t>command window or panel to its </a:t>
            </a:r>
            <a:br>
              <a:rPr lang="en-US" sz="1400" dirty="0"/>
            </a:br>
            <a:r>
              <a:rPr lang="en-US" sz="1400" dirty="0"/>
              <a:t>own monitor to maximize space.</a:t>
            </a:r>
          </a:p>
        </p:txBody>
      </p:sp>
      <p:sp>
        <p:nvSpPr>
          <p:cNvPr id="2" name="Rectangle 5">
            <a:extLst>
              <a:ext uri="{FF2B5EF4-FFF2-40B4-BE49-F238E27FC236}">
                <a16:creationId xmlns:a16="http://schemas.microsoft.com/office/drawing/2014/main" id="{1267CED6-9514-99B5-5FF9-2C3776B2AB13}"/>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Cubit </a:t>
            </a:r>
            <a:r>
              <a:rPr lang="en-US" altLang="en-US" sz="2800" b="1" baseline="30000" dirty="0">
                <a:solidFill>
                  <a:schemeClr val="tx1"/>
                </a:solidFill>
                <a:latin typeface="Arial" panose="020B0604020202020204" pitchFamily="34" charset="0"/>
                <a:cs typeface="Arial" panose="020B0604020202020204" pitchFamily="34" charset="0"/>
              </a:rPr>
              <a:t>®</a:t>
            </a:r>
            <a:r>
              <a:rPr lang="en-US" altLang="en-US" sz="2800" b="1" dirty="0">
                <a:solidFill>
                  <a:schemeClr val="tx1"/>
                </a:solidFill>
                <a:latin typeface="Arial" panose="020B0604020202020204" pitchFamily="34" charset="0"/>
                <a:cs typeface="Arial" panose="020B0604020202020204" pitchFamily="34" charset="0"/>
              </a:rPr>
              <a:t> Graphical User Interface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DB1DB81-4390-1340-75F7-1D004DE8882B}"/>
              </a:ext>
            </a:extLst>
          </p:cNvPr>
          <p:cNvPicPr>
            <a:picLocks noChangeAspect="1"/>
          </p:cNvPicPr>
          <p:nvPr/>
        </p:nvPicPr>
        <p:blipFill>
          <a:blip r:embed="rId3"/>
          <a:stretch>
            <a:fillRect/>
          </a:stretch>
        </p:blipFill>
        <p:spPr>
          <a:xfrm>
            <a:off x="3497705" y="3471512"/>
            <a:ext cx="4889500" cy="545141"/>
          </a:xfrm>
          <a:prstGeom prst="rect">
            <a:avLst/>
          </a:prstGeom>
          <a:ln>
            <a:noFill/>
          </a:ln>
          <a:effectLst>
            <a:outerShdw blurRad="292100" dist="139700" dir="2700000" algn="tl" rotWithShape="0">
              <a:srgbClr val="333333">
                <a:alpha val="65000"/>
              </a:srgbClr>
            </a:outerShdw>
          </a:effectLst>
        </p:spPr>
      </p:pic>
      <p:sp>
        <p:nvSpPr>
          <p:cNvPr id="50190" name="Text Box 29">
            <a:extLst>
              <a:ext uri="{FF2B5EF4-FFF2-40B4-BE49-F238E27FC236}">
                <a16:creationId xmlns:a16="http://schemas.microsoft.com/office/drawing/2014/main" id="{497FA9BF-B28A-454F-8CDD-E5AB74C46A0F}"/>
              </a:ext>
            </a:extLst>
          </p:cNvPr>
          <p:cNvSpPr txBox="1">
            <a:spLocks noChangeArrowheads="1"/>
          </p:cNvSpPr>
          <p:nvPr/>
        </p:nvSpPr>
        <p:spPr bwMode="auto">
          <a:xfrm>
            <a:off x="2033899" y="2419290"/>
            <a:ext cx="9400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000" dirty="0">
                <a:latin typeface="+mn-lt"/>
              </a:rPr>
              <a:t>Reset</a:t>
            </a:r>
          </a:p>
        </p:txBody>
      </p:sp>
      <p:sp>
        <p:nvSpPr>
          <p:cNvPr id="34" name="Text Box 29">
            <a:extLst>
              <a:ext uri="{FF2B5EF4-FFF2-40B4-BE49-F238E27FC236}">
                <a16:creationId xmlns:a16="http://schemas.microsoft.com/office/drawing/2014/main" id="{05575A5D-2FF6-5D45-8C57-9C111ECF9986}"/>
              </a:ext>
            </a:extLst>
          </p:cNvPr>
          <p:cNvSpPr txBox="1">
            <a:spLocks noChangeArrowheads="1"/>
          </p:cNvSpPr>
          <p:nvPr/>
        </p:nvSpPr>
        <p:spPr bwMode="auto">
          <a:xfrm>
            <a:off x="3076486" y="1757571"/>
            <a:ext cx="174334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000" dirty="0">
                <a:latin typeface="+mn-lt"/>
              </a:rPr>
              <a:t>Open a Cubit </a:t>
            </a:r>
            <a:r>
              <a:rPr lang="en-US" altLang="en-US" sz="2000" b="1" baseline="30000" dirty="0">
                <a:solidFill>
                  <a:schemeClr val="tx1"/>
                </a:solidFill>
                <a:latin typeface="Arial" panose="020B0604020202020204" pitchFamily="34" charset="0"/>
                <a:cs typeface="Arial" panose="020B0604020202020204" pitchFamily="34" charset="0"/>
              </a:rPr>
              <a:t>®</a:t>
            </a:r>
            <a:r>
              <a:rPr lang="en-US" altLang="en-US" sz="2000" dirty="0">
                <a:latin typeface="+mn-lt"/>
              </a:rPr>
              <a:t> file</a:t>
            </a:r>
          </a:p>
        </p:txBody>
      </p:sp>
      <p:sp>
        <p:nvSpPr>
          <p:cNvPr id="35" name="Text Box 29">
            <a:extLst>
              <a:ext uri="{FF2B5EF4-FFF2-40B4-BE49-F238E27FC236}">
                <a16:creationId xmlns:a16="http://schemas.microsoft.com/office/drawing/2014/main" id="{C25B68CA-7339-BE4E-BA75-9CACE0118AEC}"/>
              </a:ext>
            </a:extLst>
          </p:cNvPr>
          <p:cNvSpPr txBox="1">
            <a:spLocks noChangeArrowheads="1"/>
          </p:cNvSpPr>
          <p:nvPr/>
        </p:nvSpPr>
        <p:spPr bwMode="auto">
          <a:xfrm>
            <a:off x="4676308" y="1764281"/>
            <a:ext cx="152969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000" dirty="0">
                <a:latin typeface="+mn-lt"/>
              </a:rPr>
              <a:t>Save to a Cubit </a:t>
            </a:r>
            <a:r>
              <a:rPr lang="en-US" altLang="en-US" sz="2000" b="1" baseline="30000" dirty="0">
                <a:solidFill>
                  <a:schemeClr val="tx1"/>
                </a:solidFill>
                <a:latin typeface="Arial" panose="020B0604020202020204" pitchFamily="34" charset="0"/>
                <a:cs typeface="Arial" panose="020B0604020202020204" pitchFamily="34" charset="0"/>
              </a:rPr>
              <a:t>®</a:t>
            </a:r>
            <a:r>
              <a:rPr lang="en-US" altLang="en-US" sz="2000" dirty="0">
                <a:latin typeface="+mn-lt"/>
              </a:rPr>
              <a:t> file</a:t>
            </a:r>
          </a:p>
        </p:txBody>
      </p:sp>
      <p:sp>
        <p:nvSpPr>
          <p:cNvPr id="36" name="Text Box 29">
            <a:extLst>
              <a:ext uri="{FF2B5EF4-FFF2-40B4-BE49-F238E27FC236}">
                <a16:creationId xmlns:a16="http://schemas.microsoft.com/office/drawing/2014/main" id="{082FA7BB-E015-CF44-9E78-480F0B0B5410}"/>
              </a:ext>
            </a:extLst>
          </p:cNvPr>
          <p:cNvSpPr txBox="1">
            <a:spLocks noChangeArrowheads="1"/>
          </p:cNvSpPr>
          <p:nvPr/>
        </p:nvSpPr>
        <p:spPr bwMode="auto">
          <a:xfrm>
            <a:off x="3559658" y="4421316"/>
            <a:ext cx="188149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000" dirty="0">
                <a:latin typeface="+mn-lt"/>
              </a:rPr>
              <a:t>Import from a geometry file</a:t>
            </a:r>
          </a:p>
        </p:txBody>
      </p:sp>
      <p:sp>
        <p:nvSpPr>
          <p:cNvPr id="37" name="Text Box 29">
            <a:extLst>
              <a:ext uri="{FF2B5EF4-FFF2-40B4-BE49-F238E27FC236}">
                <a16:creationId xmlns:a16="http://schemas.microsoft.com/office/drawing/2014/main" id="{C52C7237-6D82-F243-B1B7-CC615929C22C}"/>
              </a:ext>
            </a:extLst>
          </p:cNvPr>
          <p:cNvSpPr txBox="1">
            <a:spLocks noChangeArrowheads="1"/>
          </p:cNvSpPr>
          <p:nvPr/>
        </p:nvSpPr>
        <p:spPr bwMode="auto">
          <a:xfrm>
            <a:off x="4940895" y="5135912"/>
            <a:ext cx="174334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000" dirty="0">
                <a:latin typeface="+mn-lt"/>
              </a:rPr>
              <a:t>Export to a geometry file</a:t>
            </a:r>
          </a:p>
        </p:txBody>
      </p:sp>
      <p:sp>
        <p:nvSpPr>
          <p:cNvPr id="38" name="Text Box 29">
            <a:extLst>
              <a:ext uri="{FF2B5EF4-FFF2-40B4-BE49-F238E27FC236}">
                <a16:creationId xmlns:a16="http://schemas.microsoft.com/office/drawing/2014/main" id="{E4DDB8CA-8463-4F4B-8ECA-78E9C7BA27C0}"/>
              </a:ext>
            </a:extLst>
          </p:cNvPr>
          <p:cNvSpPr txBox="1">
            <a:spLocks noChangeArrowheads="1"/>
          </p:cNvSpPr>
          <p:nvPr/>
        </p:nvSpPr>
        <p:spPr bwMode="auto">
          <a:xfrm>
            <a:off x="6363223" y="4388538"/>
            <a:ext cx="174334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000" dirty="0">
                <a:latin typeface="+mn-lt"/>
              </a:rPr>
              <a:t>Open the journal editor</a:t>
            </a:r>
          </a:p>
        </p:txBody>
      </p:sp>
      <p:sp>
        <p:nvSpPr>
          <p:cNvPr id="39" name="Text Box 29">
            <a:extLst>
              <a:ext uri="{FF2B5EF4-FFF2-40B4-BE49-F238E27FC236}">
                <a16:creationId xmlns:a16="http://schemas.microsoft.com/office/drawing/2014/main" id="{7247EA07-24C9-DF4C-940B-BDB156740FCD}"/>
              </a:ext>
            </a:extLst>
          </p:cNvPr>
          <p:cNvSpPr txBox="1">
            <a:spLocks noChangeArrowheads="1"/>
          </p:cNvSpPr>
          <p:nvPr/>
        </p:nvSpPr>
        <p:spPr bwMode="auto">
          <a:xfrm>
            <a:off x="6096000" y="2198510"/>
            <a:ext cx="141290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000" dirty="0">
                <a:latin typeface="+mn-lt"/>
              </a:rPr>
              <a:t>Play a journal file</a:t>
            </a:r>
          </a:p>
        </p:txBody>
      </p:sp>
      <p:sp>
        <p:nvSpPr>
          <p:cNvPr id="40" name="Text Box 29">
            <a:extLst>
              <a:ext uri="{FF2B5EF4-FFF2-40B4-BE49-F238E27FC236}">
                <a16:creationId xmlns:a16="http://schemas.microsoft.com/office/drawing/2014/main" id="{36A87507-BC92-A54B-B567-90F8A79C8D1D}"/>
              </a:ext>
            </a:extLst>
          </p:cNvPr>
          <p:cNvSpPr txBox="1">
            <a:spLocks noChangeArrowheads="1"/>
          </p:cNvSpPr>
          <p:nvPr/>
        </p:nvSpPr>
        <p:spPr bwMode="auto">
          <a:xfrm>
            <a:off x="6769649" y="1403628"/>
            <a:ext cx="227745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000" dirty="0">
                <a:latin typeface="+mn-lt"/>
              </a:rPr>
              <a:t>Play/Record an ID-less journal file</a:t>
            </a:r>
          </a:p>
        </p:txBody>
      </p:sp>
      <p:sp>
        <p:nvSpPr>
          <p:cNvPr id="41" name="Text Box 29">
            <a:extLst>
              <a:ext uri="{FF2B5EF4-FFF2-40B4-BE49-F238E27FC236}">
                <a16:creationId xmlns:a16="http://schemas.microsoft.com/office/drawing/2014/main" id="{A8C82F24-C840-A649-BC44-36EA3F36D743}"/>
              </a:ext>
            </a:extLst>
          </p:cNvPr>
          <p:cNvSpPr txBox="1">
            <a:spLocks noChangeArrowheads="1"/>
          </p:cNvSpPr>
          <p:nvPr/>
        </p:nvSpPr>
        <p:spPr bwMode="auto">
          <a:xfrm>
            <a:off x="7908375" y="4769844"/>
            <a:ext cx="227745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000" dirty="0">
                <a:latin typeface="+mn-lt"/>
              </a:rPr>
              <a:t>Pause current journal file</a:t>
            </a:r>
          </a:p>
        </p:txBody>
      </p:sp>
      <p:sp>
        <p:nvSpPr>
          <p:cNvPr id="42" name="Text Box 29">
            <a:extLst>
              <a:ext uri="{FF2B5EF4-FFF2-40B4-BE49-F238E27FC236}">
                <a16:creationId xmlns:a16="http://schemas.microsoft.com/office/drawing/2014/main" id="{C4F682A6-2226-7D44-A504-F29D512198FC}"/>
              </a:ext>
            </a:extLst>
          </p:cNvPr>
          <p:cNvSpPr txBox="1">
            <a:spLocks noChangeArrowheads="1"/>
          </p:cNvSpPr>
          <p:nvPr/>
        </p:nvSpPr>
        <p:spPr bwMode="auto">
          <a:xfrm>
            <a:off x="8869111" y="2568222"/>
            <a:ext cx="227745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000" dirty="0">
                <a:latin typeface="+mn-lt"/>
              </a:rPr>
              <a:t>Custom toolbar editor</a:t>
            </a:r>
          </a:p>
        </p:txBody>
      </p:sp>
      <p:sp>
        <p:nvSpPr>
          <p:cNvPr id="43" name="Line 27">
            <a:extLst>
              <a:ext uri="{FF2B5EF4-FFF2-40B4-BE49-F238E27FC236}">
                <a16:creationId xmlns:a16="http://schemas.microsoft.com/office/drawing/2014/main" id="{C26DE2B5-F4BE-B441-90F0-86FEE1AED28F}"/>
              </a:ext>
            </a:extLst>
          </p:cNvPr>
          <p:cNvSpPr>
            <a:spLocks noChangeShapeType="1"/>
          </p:cNvSpPr>
          <p:nvPr/>
        </p:nvSpPr>
        <p:spPr bwMode="auto">
          <a:xfrm>
            <a:off x="3976100" y="2417840"/>
            <a:ext cx="358044" cy="115430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0189" name="Line 27">
            <a:extLst>
              <a:ext uri="{FF2B5EF4-FFF2-40B4-BE49-F238E27FC236}">
                <a16:creationId xmlns:a16="http://schemas.microsoft.com/office/drawing/2014/main" id="{75B813EC-E50B-FA49-A1A3-57D002FF9C08}"/>
              </a:ext>
            </a:extLst>
          </p:cNvPr>
          <p:cNvSpPr>
            <a:spLocks noChangeShapeType="1"/>
          </p:cNvSpPr>
          <p:nvPr/>
        </p:nvSpPr>
        <p:spPr bwMode="auto">
          <a:xfrm>
            <a:off x="2828658" y="2819401"/>
            <a:ext cx="1044892" cy="86383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4" name="Line 27">
            <a:extLst>
              <a:ext uri="{FF2B5EF4-FFF2-40B4-BE49-F238E27FC236}">
                <a16:creationId xmlns:a16="http://schemas.microsoft.com/office/drawing/2014/main" id="{49AE6F2C-30F8-5847-B331-94B63B43FFE0}"/>
              </a:ext>
            </a:extLst>
          </p:cNvPr>
          <p:cNvSpPr>
            <a:spLocks noChangeShapeType="1"/>
          </p:cNvSpPr>
          <p:nvPr/>
        </p:nvSpPr>
        <p:spPr bwMode="auto">
          <a:xfrm flipH="1">
            <a:off x="4859753" y="2465456"/>
            <a:ext cx="613619" cy="119229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6" name="Line 27">
            <a:extLst>
              <a:ext uri="{FF2B5EF4-FFF2-40B4-BE49-F238E27FC236}">
                <a16:creationId xmlns:a16="http://schemas.microsoft.com/office/drawing/2014/main" id="{9EBD15E5-6AD3-4149-8208-27DEE7FDA241}"/>
              </a:ext>
            </a:extLst>
          </p:cNvPr>
          <p:cNvSpPr>
            <a:spLocks noChangeShapeType="1"/>
          </p:cNvSpPr>
          <p:nvPr/>
        </p:nvSpPr>
        <p:spPr bwMode="auto">
          <a:xfrm flipV="1">
            <a:off x="4676307" y="3846415"/>
            <a:ext cx="485352" cy="57490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 name="Line 27">
            <a:extLst>
              <a:ext uri="{FF2B5EF4-FFF2-40B4-BE49-F238E27FC236}">
                <a16:creationId xmlns:a16="http://schemas.microsoft.com/office/drawing/2014/main" id="{4D36DEF2-11DD-3F4E-9814-E22EC0A81215}"/>
              </a:ext>
            </a:extLst>
          </p:cNvPr>
          <p:cNvSpPr>
            <a:spLocks noChangeShapeType="1"/>
          </p:cNvSpPr>
          <p:nvPr/>
        </p:nvSpPr>
        <p:spPr bwMode="auto">
          <a:xfrm flipH="1" flipV="1">
            <a:off x="5734227" y="3853125"/>
            <a:ext cx="65181" cy="124329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 name="Line 27">
            <a:extLst>
              <a:ext uri="{FF2B5EF4-FFF2-40B4-BE49-F238E27FC236}">
                <a16:creationId xmlns:a16="http://schemas.microsoft.com/office/drawing/2014/main" id="{83648029-5E35-A04C-BDF8-19C587EA1BD5}"/>
              </a:ext>
            </a:extLst>
          </p:cNvPr>
          <p:cNvSpPr>
            <a:spLocks noChangeShapeType="1"/>
          </p:cNvSpPr>
          <p:nvPr/>
        </p:nvSpPr>
        <p:spPr bwMode="auto">
          <a:xfrm>
            <a:off x="6769650" y="2906396"/>
            <a:ext cx="0" cy="67307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 name="Line 27">
            <a:extLst>
              <a:ext uri="{FF2B5EF4-FFF2-40B4-BE49-F238E27FC236}">
                <a16:creationId xmlns:a16="http://schemas.microsoft.com/office/drawing/2014/main" id="{B9253474-1F7A-0448-AE59-78FD247C1DC5}"/>
              </a:ext>
            </a:extLst>
          </p:cNvPr>
          <p:cNvSpPr>
            <a:spLocks noChangeShapeType="1"/>
          </p:cNvSpPr>
          <p:nvPr/>
        </p:nvSpPr>
        <p:spPr bwMode="auto">
          <a:xfrm flipH="1" flipV="1">
            <a:off x="6392594" y="3846415"/>
            <a:ext cx="637748" cy="59333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0" name="Line 27">
            <a:extLst>
              <a:ext uri="{FF2B5EF4-FFF2-40B4-BE49-F238E27FC236}">
                <a16:creationId xmlns:a16="http://schemas.microsoft.com/office/drawing/2014/main" id="{009369E1-6496-1841-AB73-C32370BB0A80}"/>
              </a:ext>
            </a:extLst>
          </p:cNvPr>
          <p:cNvSpPr>
            <a:spLocks noChangeShapeType="1"/>
          </p:cNvSpPr>
          <p:nvPr/>
        </p:nvSpPr>
        <p:spPr bwMode="auto">
          <a:xfrm flipH="1">
            <a:off x="7333295" y="2111514"/>
            <a:ext cx="639927" cy="149373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1" name="Line 27">
            <a:extLst>
              <a:ext uri="{FF2B5EF4-FFF2-40B4-BE49-F238E27FC236}">
                <a16:creationId xmlns:a16="http://schemas.microsoft.com/office/drawing/2014/main" id="{6A596DDC-B715-2445-BEF8-3B5A9F7A7D75}"/>
              </a:ext>
            </a:extLst>
          </p:cNvPr>
          <p:cNvSpPr>
            <a:spLocks noChangeShapeType="1"/>
          </p:cNvSpPr>
          <p:nvPr/>
        </p:nvSpPr>
        <p:spPr bwMode="auto">
          <a:xfrm flipH="1" flipV="1">
            <a:off x="7827948" y="3853124"/>
            <a:ext cx="914280" cy="91459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 name="Line 27">
            <a:extLst>
              <a:ext uri="{FF2B5EF4-FFF2-40B4-BE49-F238E27FC236}">
                <a16:creationId xmlns:a16="http://schemas.microsoft.com/office/drawing/2014/main" id="{7739088E-1786-E048-B8B4-374575DC343A}"/>
              </a:ext>
            </a:extLst>
          </p:cNvPr>
          <p:cNvSpPr>
            <a:spLocks noChangeShapeType="1"/>
          </p:cNvSpPr>
          <p:nvPr/>
        </p:nvSpPr>
        <p:spPr bwMode="auto">
          <a:xfrm flipH="1">
            <a:off x="8318451" y="3028206"/>
            <a:ext cx="1026595" cy="68029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 name="Rectangle 5">
            <a:extLst>
              <a:ext uri="{FF2B5EF4-FFF2-40B4-BE49-F238E27FC236}">
                <a16:creationId xmlns:a16="http://schemas.microsoft.com/office/drawing/2014/main" id="{273D3762-C764-E862-2242-A2E6039779B8}"/>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Cubit </a:t>
            </a:r>
            <a:r>
              <a:rPr lang="en-US" altLang="en-US" sz="2800" b="1" baseline="30000" dirty="0">
                <a:solidFill>
                  <a:schemeClr val="tx1"/>
                </a:solidFill>
                <a:latin typeface="Arial" panose="020B0604020202020204" pitchFamily="34" charset="0"/>
                <a:cs typeface="Arial" panose="020B0604020202020204" pitchFamily="34" charset="0"/>
              </a:rPr>
              <a:t>®</a:t>
            </a:r>
            <a:r>
              <a:rPr lang="en-US" altLang="en-US" sz="2800" b="1" dirty="0">
                <a:solidFill>
                  <a:schemeClr val="tx1"/>
                </a:solidFill>
                <a:latin typeface="Arial" panose="020B0604020202020204" pitchFamily="34" charset="0"/>
                <a:cs typeface="Arial" panose="020B0604020202020204" pitchFamily="34" charset="0"/>
              </a:rPr>
              <a:t> Main Toolbar</a:t>
            </a:r>
          </a:p>
        </p:txBody>
      </p:sp>
    </p:spTree>
    <p:extLst>
      <p:ext uri="{BB962C8B-B14F-4D97-AF65-F5344CB8AC3E}">
        <p14:creationId xmlns:p14="http://schemas.microsoft.com/office/powerpoint/2010/main" val="16448767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8CAE235-AF5F-34A8-283F-0679267D4D1D}"/>
              </a:ext>
            </a:extLst>
          </p:cNvPr>
          <p:cNvPicPr>
            <a:picLocks noChangeAspect="1"/>
          </p:cNvPicPr>
          <p:nvPr/>
        </p:nvPicPr>
        <p:blipFill>
          <a:blip r:embed="rId3"/>
          <a:stretch>
            <a:fillRect/>
          </a:stretch>
        </p:blipFill>
        <p:spPr>
          <a:xfrm>
            <a:off x="1631157" y="3538452"/>
            <a:ext cx="8929686" cy="415482"/>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7549CC0A-6D78-E54D-802B-710A7615DD7F}"/>
              </a:ext>
            </a:extLst>
          </p:cNvPr>
          <p:cNvSpPr/>
          <p:nvPr/>
        </p:nvSpPr>
        <p:spPr>
          <a:xfrm>
            <a:off x="213645" y="1561229"/>
            <a:ext cx="2478755" cy="1515258"/>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178" name="Text Box 6">
            <a:extLst>
              <a:ext uri="{FF2B5EF4-FFF2-40B4-BE49-F238E27FC236}">
                <a16:creationId xmlns:a16="http://schemas.microsoft.com/office/drawing/2014/main" id="{9864239C-D0E6-6644-A339-B996457092CE}"/>
              </a:ext>
            </a:extLst>
          </p:cNvPr>
          <p:cNvSpPr txBox="1">
            <a:spLocks noChangeArrowheads="1"/>
          </p:cNvSpPr>
          <p:nvPr/>
        </p:nvSpPr>
        <p:spPr bwMode="auto">
          <a:xfrm>
            <a:off x="6886731" y="4920403"/>
            <a:ext cx="15151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000" dirty="0">
                <a:latin typeface="+mn-lt"/>
              </a:rPr>
              <a:t>perspective</a:t>
            </a:r>
            <a:br>
              <a:rPr lang="en-US" altLang="en-US" sz="2000" dirty="0">
                <a:latin typeface="+mn-lt"/>
              </a:rPr>
            </a:br>
            <a:r>
              <a:rPr lang="en-US" altLang="en-US" sz="2000" dirty="0">
                <a:latin typeface="+mn-lt"/>
              </a:rPr>
              <a:t>on/off</a:t>
            </a:r>
          </a:p>
        </p:txBody>
      </p:sp>
      <p:sp>
        <p:nvSpPr>
          <p:cNvPr id="50179" name="Line 7">
            <a:extLst>
              <a:ext uri="{FF2B5EF4-FFF2-40B4-BE49-F238E27FC236}">
                <a16:creationId xmlns:a16="http://schemas.microsoft.com/office/drawing/2014/main" id="{9F5FC6DD-1FA4-074A-8E03-A333FCFBBE58}"/>
              </a:ext>
            </a:extLst>
          </p:cNvPr>
          <p:cNvSpPr>
            <a:spLocks noChangeShapeType="1"/>
          </p:cNvSpPr>
          <p:nvPr/>
        </p:nvSpPr>
        <p:spPr bwMode="auto">
          <a:xfrm>
            <a:off x="6019801" y="4038600"/>
            <a:ext cx="28575" cy="685800"/>
          </a:xfrm>
          <a:prstGeom prst="line">
            <a:avLst/>
          </a:prstGeom>
          <a:noFill/>
          <a:ln w="381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0180" name="Text Box 8">
            <a:extLst>
              <a:ext uri="{FF2B5EF4-FFF2-40B4-BE49-F238E27FC236}">
                <a16:creationId xmlns:a16="http://schemas.microsoft.com/office/drawing/2014/main" id="{82DF1771-9097-A14A-8142-15D8F34431E3}"/>
              </a:ext>
            </a:extLst>
          </p:cNvPr>
          <p:cNvSpPr txBox="1">
            <a:spLocks noChangeArrowheads="1"/>
          </p:cNvSpPr>
          <p:nvPr/>
        </p:nvSpPr>
        <p:spPr bwMode="auto">
          <a:xfrm>
            <a:off x="6373812" y="2127648"/>
            <a:ext cx="13176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000" dirty="0">
                <a:latin typeface="+mn-lt"/>
              </a:rPr>
              <a:t>Zoom in, out, and fit</a:t>
            </a:r>
          </a:p>
        </p:txBody>
      </p:sp>
      <p:sp>
        <p:nvSpPr>
          <p:cNvPr id="50181" name="Text Box 9">
            <a:extLst>
              <a:ext uri="{FF2B5EF4-FFF2-40B4-BE49-F238E27FC236}">
                <a16:creationId xmlns:a16="http://schemas.microsoft.com/office/drawing/2014/main" id="{4A4F7E42-E154-CD45-86C4-80C862A3A6FE}"/>
              </a:ext>
            </a:extLst>
          </p:cNvPr>
          <p:cNvSpPr txBox="1">
            <a:spLocks noChangeArrowheads="1"/>
          </p:cNvSpPr>
          <p:nvPr/>
        </p:nvSpPr>
        <p:spPr bwMode="auto">
          <a:xfrm>
            <a:off x="5450852" y="4724400"/>
            <a:ext cx="12134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000" dirty="0">
                <a:latin typeface="+mn-lt"/>
              </a:rPr>
              <a:t>redisplay</a:t>
            </a:r>
          </a:p>
        </p:txBody>
      </p:sp>
      <p:sp>
        <p:nvSpPr>
          <p:cNvPr id="50182" name="Line 13">
            <a:extLst>
              <a:ext uri="{FF2B5EF4-FFF2-40B4-BE49-F238E27FC236}">
                <a16:creationId xmlns:a16="http://schemas.microsoft.com/office/drawing/2014/main" id="{3E456A3D-AAF2-C946-ADBC-D3A805CF475B}"/>
              </a:ext>
            </a:extLst>
          </p:cNvPr>
          <p:cNvSpPr>
            <a:spLocks noChangeShapeType="1"/>
          </p:cNvSpPr>
          <p:nvPr/>
        </p:nvSpPr>
        <p:spPr bwMode="auto">
          <a:xfrm>
            <a:off x="1905001" y="4038600"/>
            <a:ext cx="59531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83" name="Line 14">
            <a:extLst>
              <a:ext uri="{FF2B5EF4-FFF2-40B4-BE49-F238E27FC236}">
                <a16:creationId xmlns:a16="http://schemas.microsoft.com/office/drawing/2014/main" id="{BA3B44B2-71E0-5946-A7C4-BCEBB41EA7FC}"/>
              </a:ext>
            </a:extLst>
          </p:cNvPr>
          <p:cNvSpPr>
            <a:spLocks noChangeShapeType="1"/>
          </p:cNvSpPr>
          <p:nvPr/>
        </p:nvSpPr>
        <p:spPr bwMode="auto">
          <a:xfrm>
            <a:off x="6858001" y="2819401"/>
            <a:ext cx="4763" cy="6572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0184" name="Line 15">
            <a:extLst>
              <a:ext uri="{FF2B5EF4-FFF2-40B4-BE49-F238E27FC236}">
                <a16:creationId xmlns:a16="http://schemas.microsoft.com/office/drawing/2014/main" id="{1A7BD956-5F8B-DC4C-9158-22371A49158B}"/>
              </a:ext>
            </a:extLst>
          </p:cNvPr>
          <p:cNvSpPr>
            <a:spLocks noChangeShapeType="1"/>
          </p:cNvSpPr>
          <p:nvPr/>
        </p:nvSpPr>
        <p:spPr bwMode="auto">
          <a:xfrm flipH="1" flipV="1">
            <a:off x="7391401" y="4011614"/>
            <a:ext cx="22225" cy="94138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0185" name="Line 18">
            <a:extLst>
              <a:ext uri="{FF2B5EF4-FFF2-40B4-BE49-F238E27FC236}">
                <a16:creationId xmlns:a16="http://schemas.microsoft.com/office/drawing/2014/main" id="{6E431330-99F8-594A-83E8-05112E06F7F6}"/>
              </a:ext>
            </a:extLst>
          </p:cNvPr>
          <p:cNvSpPr>
            <a:spLocks noChangeShapeType="1"/>
          </p:cNvSpPr>
          <p:nvPr/>
        </p:nvSpPr>
        <p:spPr bwMode="auto">
          <a:xfrm>
            <a:off x="2667001" y="3505200"/>
            <a:ext cx="232727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86" name="Line 21">
            <a:extLst>
              <a:ext uri="{FF2B5EF4-FFF2-40B4-BE49-F238E27FC236}">
                <a16:creationId xmlns:a16="http://schemas.microsoft.com/office/drawing/2014/main" id="{2AB69FD4-4E31-1749-A3C7-27A8BEC66762}"/>
              </a:ext>
            </a:extLst>
          </p:cNvPr>
          <p:cNvSpPr>
            <a:spLocks noChangeShapeType="1"/>
          </p:cNvSpPr>
          <p:nvPr/>
        </p:nvSpPr>
        <p:spPr bwMode="auto">
          <a:xfrm>
            <a:off x="6248400" y="3505200"/>
            <a:ext cx="9144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87" name="Line 25">
            <a:extLst>
              <a:ext uri="{FF2B5EF4-FFF2-40B4-BE49-F238E27FC236}">
                <a16:creationId xmlns:a16="http://schemas.microsoft.com/office/drawing/2014/main" id="{86AB1E61-6C81-F447-B6A6-ABB6A15FD517}"/>
              </a:ext>
            </a:extLst>
          </p:cNvPr>
          <p:cNvSpPr>
            <a:spLocks noChangeShapeType="1"/>
          </p:cNvSpPr>
          <p:nvPr/>
        </p:nvSpPr>
        <p:spPr bwMode="auto">
          <a:xfrm>
            <a:off x="2209801" y="4114800"/>
            <a:ext cx="28575" cy="685800"/>
          </a:xfrm>
          <a:prstGeom prst="line">
            <a:avLst/>
          </a:prstGeom>
          <a:noFill/>
          <a:ln w="381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0188" name="Text Box 26">
            <a:extLst>
              <a:ext uri="{FF2B5EF4-FFF2-40B4-BE49-F238E27FC236}">
                <a16:creationId xmlns:a16="http://schemas.microsoft.com/office/drawing/2014/main" id="{ACA891DA-51A8-D648-8F98-40A4584784A6}"/>
              </a:ext>
            </a:extLst>
          </p:cNvPr>
          <p:cNvSpPr txBox="1">
            <a:spLocks noChangeArrowheads="1"/>
          </p:cNvSpPr>
          <p:nvPr/>
        </p:nvSpPr>
        <p:spPr bwMode="auto">
          <a:xfrm>
            <a:off x="1676400" y="4876801"/>
            <a:ext cx="1905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000" dirty="0">
                <a:latin typeface="+mn-lt"/>
              </a:rPr>
              <a:t>Check point save/undo</a:t>
            </a:r>
          </a:p>
        </p:txBody>
      </p:sp>
      <p:sp>
        <p:nvSpPr>
          <p:cNvPr id="50189" name="Line 27">
            <a:extLst>
              <a:ext uri="{FF2B5EF4-FFF2-40B4-BE49-F238E27FC236}">
                <a16:creationId xmlns:a16="http://schemas.microsoft.com/office/drawing/2014/main" id="{75B813EC-E50B-FA49-A1A3-57D002FF9C08}"/>
              </a:ext>
            </a:extLst>
          </p:cNvPr>
          <p:cNvSpPr>
            <a:spLocks noChangeShapeType="1"/>
          </p:cNvSpPr>
          <p:nvPr/>
        </p:nvSpPr>
        <p:spPr bwMode="auto">
          <a:xfrm>
            <a:off x="3886201" y="2819401"/>
            <a:ext cx="233363" cy="6572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0190" name="Text Box 29">
            <a:extLst>
              <a:ext uri="{FF2B5EF4-FFF2-40B4-BE49-F238E27FC236}">
                <a16:creationId xmlns:a16="http://schemas.microsoft.com/office/drawing/2014/main" id="{497FA9BF-B28A-454F-8CDD-E5AB74C46A0F}"/>
              </a:ext>
            </a:extLst>
          </p:cNvPr>
          <p:cNvSpPr txBox="1">
            <a:spLocks noChangeArrowheads="1"/>
          </p:cNvSpPr>
          <p:nvPr/>
        </p:nvSpPr>
        <p:spPr bwMode="auto">
          <a:xfrm>
            <a:off x="2819401" y="2362201"/>
            <a:ext cx="18646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000" dirty="0">
                <a:latin typeface="+mn-lt"/>
              </a:rPr>
              <a:t>Display modes</a:t>
            </a:r>
          </a:p>
        </p:txBody>
      </p:sp>
      <p:sp>
        <p:nvSpPr>
          <p:cNvPr id="50191" name="Line 31">
            <a:extLst>
              <a:ext uri="{FF2B5EF4-FFF2-40B4-BE49-F238E27FC236}">
                <a16:creationId xmlns:a16="http://schemas.microsoft.com/office/drawing/2014/main" id="{E0A29367-4A9B-E649-A787-DB6040E93FD1}"/>
              </a:ext>
            </a:extLst>
          </p:cNvPr>
          <p:cNvSpPr>
            <a:spLocks noChangeShapeType="1"/>
          </p:cNvSpPr>
          <p:nvPr/>
        </p:nvSpPr>
        <p:spPr bwMode="auto">
          <a:xfrm>
            <a:off x="7843838" y="2162176"/>
            <a:ext cx="4762" cy="13430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0192" name="Text Box 32">
            <a:extLst>
              <a:ext uri="{FF2B5EF4-FFF2-40B4-BE49-F238E27FC236}">
                <a16:creationId xmlns:a16="http://schemas.microsoft.com/office/drawing/2014/main" id="{5F64AE8F-18B0-2E44-A723-67D7F258E4B3}"/>
              </a:ext>
            </a:extLst>
          </p:cNvPr>
          <p:cNvSpPr txBox="1">
            <a:spLocks noChangeArrowheads="1"/>
          </p:cNvSpPr>
          <p:nvPr/>
        </p:nvSpPr>
        <p:spPr bwMode="auto">
          <a:xfrm>
            <a:off x="7434263" y="1493306"/>
            <a:ext cx="1524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000" dirty="0">
                <a:latin typeface="+mn-lt"/>
              </a:rPr>
              <a:t>Toggle Scale</a:t>
            </a:r>
          </a:p>
        </p:txBody>
      </p:sp>
      <p:sp>
        <p:nvSpPr>
          <p:cNvPr id="50193" name="Line 33">
            <a:extLst>
              <a:ext uri="{FF2B5EF4-FFF2-40B4-BE49-F238E27FC236}">
                <a16:creationId xmlns:a16="http://schemas.microsoft.com/office/drawing/2014/main" id="{BCBD55A8-9EE2-9D40-81FD-773A2C742BC1}"/>
              </a:ext>
            </a:extLst>
          </p:cNvPr>
          <p:cNvSpPr>
            <a:spLocks noChangeShapeType="1"/>
          </p:cNvSpPr>
          <p:nvPr/>
        </p:nvSpPr>
        <p:spPr bwMode="auto">
          <a:xfrm flipV="1">
            <a:off x="9906000" y="4035426"/>
            <a:ext cx="19050" cy="91757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0194" name="Text Box 34">
            <a:extLst>
              <a:ext uri="{FF2B5EF4-FFF2-40B4-BE49-F238E27FC236}">
                <a16:creationId xmlns:a16="http://schemas.microsoft.com/office/drawing/2014/main" id="{8133B101-4CB6-5C48-B4C9-04BF18DC9D70}"/>
              </a:ext>
            </a:extLst>
          </p:cNvPr>
          <p:cNvSpPr txBox="1">
            <a:spLocks noChangeArrowheads="1"/>
          </p:cNvSpPr>
          <p:nvPr/>
        </p:nvSpPr>
        <p:spPr bwMode="auto">
          <a:xfrm>
            <a:off x="9391650" y="4941533"/>
            <a:ext cx="16192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000" dirty="0">
                <a:latin typeface="+mn-lt"/>
              </a:rPr>
              <a:t>Custom selection tools</a:t>
            </a:r>
          </a:p>
        </p:txBody>
      </p:sp>
      <p:sp>
        <p:nvSpPr>
          <p:cNvPr id="50195" name="Text Box 8">
            <a:extLst>
              <a:ext uri="{FF2B5EF4-FFF2-40B4-BE49-F238E27FC236}">
                <a16:creationId xmlns:a16="http://schemas.microsoft.com/office/drawing/2014/main" id="{4A20C9C7-0CBA-3744-A216-8908A6E60D51}"/>
              </a:ext>
            </a:extLst>
          </p:cNvPr>
          <p:cNvSpPr txBox="1">
            <a:spLocks noChangeArrowheads="1"/>
          </p:cNvSpPr>
          <p:nvPr/>
        </p:nvSpPr>
        <p:spPr bwMode="auto">
          <a:xfrm>
            <a:off x="4994277" y="1571626"/>
            <a:ext cx="14605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000" dirty="0">
                <a:latin typeface="+mn-lt"/>
              </a:rPr>
              <a:t>Display Composite Surface Curves</a:t>
            </a:r>
          </a:p>
        </p:txBody>
      </p:sp>
      <p:sp>
        <p:nvSpPr>
          <p:cNvPr id="50196" name="Line 14">
            <a:extLst>
              <a:ext uri="{FF2B5EF4-FFF2-40B4-BE49-F238E27FC236}">
                <a16:creationId xmlns:a16="http://schemas.microsoft.com/office/drawing/2014/main" id="{8C8FB1B7-153A-A640-9664-9F36D8DC4C74}"/>
              </a:ext>
            </a:extLst>
          </p:cNvPr>
          <p:cNvSpPr>
            <a:spLocks noChangeShapeType="1"/>
          </p:cNvSpPr>
          <p:nvPr/>
        </p:nvSpPr>
        <p:spPr bwMode="auto">
          <a:xfrm>
            <a:off x="5638801" y="2854326"/>
            <a:ext cx="4763" cy="6572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0197" name="Line 13">
            <a:extLst>
              <a:ext uri="{FF2B5EF4-FFF2-40B4-BE49-F238E27FC236}">
                <a16:creationId xmlns:a16="http://schemas.microsoft.com/office/drawing/2014/main" id="{A3FEE55E-F9F9-8A45-A548-EE1738EBA697}"/>
              </a:ext>
            </a:extLst>
          </p:cNvPr>
          <p:cNvSpPr>
            <a:spLocks noChangeShapeType="1"/>
          </p:cNvSpPr>
          <p:nvPr/>
        </p:nvSpPr>
        <p:spPr bwMode="auto">
          <a:xfrm>
            <a:off x="8066088" y="3973513"/>
            <a:ext cx="59531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98" name="Line 25">
            <a:extLst>
              <a:ext uri="{FF2B5EF4-FFF2-40B4-BE49-F238E27FC236}">
                <a16:creationId xmlns:a16="http://schemas.microsoft.com/office/drawing/2014/main" id="{1A3558F0-9C6C-D84B-BED1-06448DDC47E7}"/>
              </a:ext>
            </a:extLst>
          </p:cNvPr>
          <p:cNvSpPr>
            <a:spLocks noChangeShapeType="1"/>
          </p:cNvSpPr>
          <p:nvPr/>
        </p:nvSpPr>
        <p:spPr bwMode="auto">
          <a:xfrm>
            <a:off x="8370888" y="4049713"/>
            <a:ext cx="11112" cy="1752600"/>
          </a:xfrm>
          <a:prstGeom prst="line">
            <a:avLst/>
          </a:prstGeom>
          <a:noFill/>
          <a:ln w="381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0199" name="Text Box 26">
            <a:extLst>
              <a:ext uri="{FF2B5EF4-FFF2-40B4-BE49-F238E27FC236}">
                <a16:creationId xmlns:a16="http://schemas.microsoft.com/office/drawing/2014/main" id="{E79F07B3-44D7-3640-BF82-72AB850A3AFB}"/>
              </a:ext>
            </a:extLst>
          </p:cNvPr>
          <p:cNvSpPr txBox="1">
            <a:spLocks noChangeArrowheads="1"/>
          </p:cNvSpPr>
          <p:nvPr/>
        </p:nvSpPr>
        <p:spPr bwMode="auto">
          <a:xfrm>
            <a:off x="7803144" y="5802313"/>
            <a:ext cx="1905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000" dirty="0">
                <a:latin typeface="+mn-lt"/>
              </a:rPr>
              <a:t>Slice Tool</a:t>
            </a:r>
          </a:p>
        </p:txBody>
      </p:sp>
      <p:sp>
        <p:nvSpPr>
          <p:cNvPr id="50200" name="Line 7">
            <a:extLst>
              <a:ext uri="{FF2B5EF4-FFF2-40B4-BE49-F238E27FC236}">
                <a16:creationId xmlns:a16="http://schemas.microsoft.com/office/drawing/2014/main" id="{0063D57F-3C31-BE4B-A3AB-503FAD928F66}"/>
              </a:ext>
            </a:extLst>
          </p:cNvPr>
          <p:cNvSpPr>
            <a:spLocks noChangeShapeType="1"/>
          </p:cNvSpPr>
          <p:nvPr/>
        </p:nvSpPr>
        <p:spPr bwMode="auto">
          <a:xfrm flipH="1">
            <a:off x="5257801" y="3959226"/>
            <a:ext cx="4763" cy="1603375"/>
          </a:xfrm>
          <a:prstGeom prst="line">
            <a:avLst/>
          </a:prstGeom>
          <a:noFill/>
          <a:ln w="381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0201" name="Text Box 9">
            <a:extLst>
              <a:ext uri="{FF2B5EF4-FFF2-40B4-BE49-F238E27FC236}">
                <a16:creationId xmlns:a16="http://schemas.microsoft.com/office/drawing/2014/main" id="{F2C126D6-55F6-1446-AEA0-EC6293FCF81F}"/>
              </a:ext>
            </a:extLst>
          </p:cNvPr>
          <p:cNvSpPr txBox="1">
            <a:spLocks noChangeArrowheads="1"/>
          </p:cNvSpPr>
          <p:nvPr/>
        </p:nvSpPr>
        <p:spPr bwMode="auto">
          <a:xfrm>
            <a:off x="4654253" y="5528794"/>
            <a:ext cx="15135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000" dirty="0">
                <a:latin typeface="+mn-lt"/>
              </a:rPr>
              <a:t>Display BCs</a:t>
            </a:r>
          </a:p>
        </p:txBody>
      </p:sp>
      <p:sp>
        <p:nvSpPr>
          <p:cNvPr id="50202" name="Line 13">
            <a:extLst>
              <a:ext uri="{FF2B5EF4-FFF2-40B4-BE49-F238E27FC236}">
                <a16:creationId xmlns:a16="http://schemas.microsoft.com/office/drawing/2014/main" id="{4C296D65-15D6-1843-9638-6A3DB44A686E}"/>
              </a:ext>
            </a:extLst>
          </p:cNvPr>
          <p:cNvSpPr>
            <a:spLocks noChangeShapeType="1"/>
          </p:cNvSpPr>
          <p:nvPr/>
        </p:nvSpPr>
        <p:spPr bwMode="auto">
          <a:xfrm>
            <a:off x="9559925" y="3962400"/>
            <a:ext cx="9144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03" name="Line 31">
            <a:extLst>
              <a:ext uri="{FF2B5EF4-FFF2-40B4-BE49-F238E27FC236}">
                <a16:creationId xmlns:a16="http://schemas.microsoft.com/office/drawing/2014/main" id="{9ABED3C1-626F-FD41-B9B2-9964FAD60D02}"/>
              </a:ext>
            </a:extLst>
          </p:cNvPr>
          <p:cNvSpPr>
            <a:spLocks noChangeShapeType="1"/>
          </p:cNvSpPr>
          <p:nvPr/>
        </p:nvSpPr>
        <p:spPr bwMode="auto">
          <a:xfrm>
            <a:off x="8829676" y="2797175"/>
            <a:ext cx="4763" cy="7175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0204" name="Text Box 32">
            <a:extLst>
              <a:ext uri="{FF2B5EF4-FFF2-40B4-BE49-F238E27FC236}">
                <a16:creationId xmlns:a16="http://schemas.microsoft.com/office/drawing/2014/main" id="{5F512BA9-4543-8846-9C87-F6E01FA33FCA}"/>
              </a:ext>
            </a:extLst>
          </p:cNvPr>
          <p:cNvSpPr txBox="1">
            <a:spLocks noChangeArrowheads="1"/>
          </p:cNvSpPr>
          <p:nvPr/>
        </p:nvSpPr>
        <p:spPr bwMode="auto">
          <a:xfrm>
            <a:off x="8262937" y="1763255"/>
            <a:ext cx="19907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000" dirty="0">
                <a:latin typeface="+mn-lt"/>
              </a:rPr>
              <a:t>Curve valence (Display merges)</a:t>
            </a:r>
          </a:p>
        </p:txBody>
      </p:sp>
      <p:sp>
        <p:nvSpPr>
          <p:cNvPr id="50206" name="Text Box 32">
            <a:extLst>
              <a:ext uri="{FF2B5EF4-FFF2-40B4-BE49-F238E27FC236}">
                <a16:creationId xmlns:a16="http://schemas.microsoft.com/office/drawing/2014/main" id="{CDD77C7A-141E-884C-A3C0-01389A3DDEDA}"/>
              </a:ext>
            </a:extLst>
          </p:cNvPr>
          <p:cNvSpPr txBox="1">
            <a:spLocks noChangeArrowheads="1"/>
          </p:cNvSpPr>
          <p:nvPr/>
        </p:nvSpPr>
        <p:spPr bwMode="auto">
          <a:xfrm>
            <a:off x="9280354" y="2681496"/>
            <a:ext cx="17446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000" dirty="0">
                <a:latin typeface="+mn-lt"/>
              </a:rPr>
              <a:t>Show Overlaps</a:t>
            </a:r>
          </a:p>
        </p:txBody>
      </p:sp>
      <p:sp>
        <p:nvSpPr>
          <p:cNvPr id="50207" name="Line 31">
            <a:extLst>
              <a:ext uri="{FF2B5EF4-FFF2-40B4-BE49-F238E27FC236}">
                <a16:creationId xmlns:a16="http://schemas.microsoft.com/office/drawing/2014/main" id="{C7CACDA5-EBED-6E42-B6E3-B5E404E81484}"/>
              </a:ext>
            </a:extLst>
          </p:cNvPr>
          <p:cNvSpPr>
            <a:spLocks noChangeShapeType="1"/>
          </p:cNvSpPr>
          <p:nvPr/>
        </p:nvSpPr>
        <p:spPr bwMode="auto">
          <a:xfrm>
            <a:off x="9266239" y="3270250"/>
            <a:ext cx="9525" cy="279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4" name="Text Box 26">
            <a:extLst>
              <a:ext uri="{FF2B5EF4-FFF2-40B4-BE49-F238E27FC236}">
                <a16:creationId xmlns:a16="http://schemas.microsoft.com/office/drawing/2014/main" id="{575A97F6-8EBB-8944-B5E0-1F64997BAAF7}"/>
              </a:ext>
            </a:extLst>
          </p:cNvPr>
          <p:cNvSpPr txBox="1">
            <a:spLocks noChangeArrowheads="1"/>
          </p:cNvSpPr>
          <p:nvPr/>
        </p:nvSpPr>
        <p:spPr bwMode="auto">
          <a:xfrm>
            <a:off x="298034" y="1779679"/>
            <a:ext cx="2368966" cy="1200329"/>
          </a:xfrm>
          <a:prstGeom prst="rect">
            <a:avLst/>
          </a:prstGeom>
          <a:solidFill>
            <a:schemeClr val="accent4">
              <a:lumMod val="20000"/>
              <a:lumOff val="80000"/>
            </a:schemeClr>
          </a:solidFill>
          <a:ln>
            <a:noFill/>
          </a:ln>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dirty="0">
                <a:latin typeface="+mn-lt"/>
              </a:rPr>
              <a:t>Tip</a:t>
            </a:r>
            <a:r>
              <a:rPr lang="en-US" altLang="en-US" sz="1800" dirty="0">
                <a:latin typeface="+mn-lt"/>
              </a:rPr>
              <a:t>: Make sure </a:t>
            </a:r>
            <a:br>
              <a:rPr lang="en-US" altLang="en-US" sz="1800" dirty="0">
                <a:latin typeface="+mn-lt"/>
              </a:rPr>
            </a:br>
            <a:r>
              <a:rPr lang="en-US" altLang="en-US" sz="1800" dirty="0">
                <a:latin typeface="+mn-lt"/>
              </a:rPr>
              <a:t>icon is selected to ensure undo will work</a:t>
            </a:r>
          </a:p>
        </p:txBody>
      </p:sp>
      <p:sp>
        <p:nvSpPr>
          <p:cNvPr id="6" name="Rectangle 5">
            <a:extLst>
              <a:ext uri="{FF2B5EF4-FFF2-40B4-BE49-F238E27FC236}">
                <a16:creationId xmlns:a16="http://schemas.microsoft.com/office/drawing/2014/main" id="{B5B4E491-17D4-FB1B-A4A0-77291C4AD817}"/>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Cubit </a:t>
            </a:r>
            <a:r>
              <a:rPr lang="en-US" altLang="en-US" sz="2800" b="1" baseline="30000" dirty="0">
                <a:solidFill>
                  <a:schemeClr val="tx1"/>
                </a:solidFill>
                <a:latin typeface="Arial" panose="020B0604020202020204" pitchFamily="34" charset="0"/>
                <a:cs typeface="Arial" panose="020B0604020202020204" pitchFamily="34" charset="0"/>
              </a:rPr>
              <a:t>®  </a:t>
            </a:r>
            <a:r>
              <a:rPr lang="en-US" altLang="en-US" sz="2800" b="1" dirty="0">
                <a:solidFill>
                  <a:schemeClr val="tx1"/>
                </a:solidFill>
                <a:latin typeface="Arial" panose="020B0604020202020204" pitchFamily="34" charset="0"/>
                <a:cs typeface="Arial" panose="020B0604020202020204" pitchFamily="34" charset="0"/>
              </a:rPr>
              <a:t>Display Toolbar</a:t>
            </a:r>
          </a:p>
        </p:txBody>
      </p:sp>
      <p:pic>
        <p:nvPicPr>
          <p:cNvPr id="7" name="Picture 6">
            <a:extLst>
              <a:ext uri="{FF2B5EF4-FFF2-40B4-BE49-F238E27FC236}">
                <a16:creationId xmlns:a16="http://schemas.microsoft.com/office/drawing/2014/main" id="{02B39F4F-02EC-ABAF-D915-77A68630ED74}"/>
              </a:ext>
            </a:extLst>
          </p:cNvPr>
          <p:cNvPicPr>
            <a:picLocks noChangeAspect="1"/>
          </p:cNvPicPr>
          <p:nvPr/>
        </p:nvPicPr>
        <p:blipFill>
          <a:blip r:embed="rId4"/>
          <a:stretch>
            <a:fillRect/>
          </a:stretch>
        </p:blipFill>
        <p:spPr>
          <a:xfrm>
            <a:off x="1973261" y="1674381"/>
            <a:ext cx="461363" cy="453267"/>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D813B66D-A8A0-A185-334B-48384DDFDF02}"/>
              </a:ext>
            </a:extLst>
          </p:cNvPr>
          <p:cNvPicPr>
            <a:picLocks noChangeAspect="1"/>
          </p:cNvPicPr>
          <p:nvPr/>
        </p:nvPicPr>
        <p:blipFill>
          <a:blip r:embed="rId3"/>
          <a:stretch>
            <a:fillRect/>
          </a:stretch>
        </p:blipFill>
        <p:spPr>
          <a:xfrm>
            <a:off x="6471892" y="3413718"/>
            <a:ext cx="2446192" cy="531780"/>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BC91D196-74DA-A664-6551-720AFDA2825B}"/>
              </a:ext>
            </a:extLst>
          </p:cNvPr>
          <p:cNvPicPr>
            <a:picLocks noChangeAspect="1"/>
          </p:cNvPicPr>
          <p:nvPr/>
        </p:nvPicPr>
        <p:blipFill>
          <a:blip r:embed="rId4"/>
          <a:stretch>
            <a:fillRect/>
          </a:stretch>
        </p:blipFill>
        <p:spPr>
          <a:xfrm>
            <a:off x="1982203" y="3450905"/>
            <a:ext cx="2837046" cy="520926"/>
          </a:xfrm>
          <a:prstGeom prst="rect">
            <a:avLst/>
          </a:prstGeom>
          <a:ln>
            <a:noFill/>
          </a:ln>
          <a:effectLst>
            <a:outerShdw blurRad="292100" dist="139700" dir="2700000" algn="tl" rotWithShape="0">
              <a:srgbClr val="333333">
                <a:alpha val="65000"/>
              </a:srgbClr>
            </a:outerShdw>
          </a:effectLst>
        </p:spPr>
      </p:pic>
      <p:sp>
        <p:nvSpPr>
          <p:cNvPr id="17" name="Rectangle 16">
            <a:extLst>
              <a:ext uri="{FF2B5EF4-FFF2-40B4-BE49-F238E27FC236}">
                <a16:creationId xmlns:a16="http://schemas.microsoft.com/office/drawing/2014/main" id="{71E66379-AE9E-F945-8C07-0200C80547BE}"/>
              </a:ext>
            </a:extLst>
          </p:cNvPr>
          <p:cNvSpPr/>
          <p:nvPr/>
        </p:nvSpPr>
        <p:spPr>
          <a:xfrm>
            <a:off x="8901723" y="4992538"/>
            <a:ext cx="2526092" cy="168137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2466" name="Rectangle 31">
            <a:extLst>
              <a:ext uri="{FF2B5EF4-FFF2-40B4-BE49-F238E27FC236}">
                <a16:creationId xmlns:a16="http://schemas.microsoft.com/office/drawing/2014/main" id="{2CE64550-0AEC-774A-85FB-B311BB4A2002}"/>
              </a:ext>
            </a:extLst>
          </p:cNvPr>
          <p:cNvSpPr>
            <a:spLocks noGrp="1" noChangeArrowheads="1"/>
          </p:cNvSpPr>
          <p:nvPr>
            <p:ph type="body" sz="half" idx="2"/>
          </p:nvPr>
        </p:nvSpPr>
        <p:spPr>
          <a:xfrm>
            <a:off x="1543051" y="1056154"/>
            <a:ext cx="3613340" cy="1515166"/>
          </a:xfrm>
        </p:spPr>
        <p:txBody>
          <a:bodyPr/>
          <a:lstStyle/>
          <a:p>
            <a:pPr>
              <a:lnSpc>
                <a:spcPct val="100000"/>
              </a:lnSpc>
            </a:pPr>
            <a:r>
              <a:rPr lang="en-US" altLang="en-US" dirty="0">
                <a:latin typeface="+mn-lt"/>
                <a:ea typeface="+mn-ea"/>
              </a:rPr>
              <a:t>Toggles what kind of entity is available for graphical selection</a:t>
            </a:r>
          </a:p>
        </p:txBody>
      </p:sp>
      <p:sp>
        <p:nvSpPr>
          <p:cNvPr id="6" name="Rectangle 31">
            <a:extLst>
              <a:ext uri="{FF2B5EF4-FFF2-40B4-BE49-F238E27FC236}">
                <a16:creationId xmlns:a16="http://schemas.microsoft.com/office/drawing/2014/main" id="{A1C406A5-1A92-CA49-875B-D8F4C50479B8}"/>
              </a:ext>
            </a:extLst>
          </p:cNvPr>
          <p:cNvSpPr txBox="1">
            <a:spLocks noChangeArrowheads="1"/>
          </p:cNvSpPr>
          <p:nvPr/>
        </p:nvSpPr>
        <p:spPr>
          <a:xfrm>
            <a:off x="9007748" y="5099994"/>
            <a:ext cx="2296313" cy="1500373"/>
          </a:xfrm>
          <a:prstGeom prst="rect">
            <a:avLst/>
          </a:prstGeom>
          <a:solidFill>
            <a:schemeClr val="accent4">
              <a:lumMod val="20000"/>
              <a:lumOff val="80000"/>
            </a:schemeClr>
          </a:solidFill>
        </p:spPr>
        <p:txBody>
          <a:bodyPr vert="horz" lIns="0" tIns="45720" rIns="0" bIns="45720" rtlCol="0">
            <a:normAutofit fontScale="92500"/>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en-US" sz="1600" b="1" dirty="0">
                <a:latin typeface="+mn-lt"/>
                <a:ea typeface="+mn-ea"/>
              </a:rPr>
              <a:t>Tip</a:t>
            </a:r>
            <a:r>
              <a:rPr lang="en-US" altLang="en-US" sz="1600" dirty="0">
                <a:latin typeface="+mn-lt"/>
                <a:ea typeface="+mn-ea"/>
              </a:rPr>
              <a:t>: </a:t>
            </a:r>
            <a:r>
              <a:rPr lang="en-US" altLang="en-US" sz="1600" dirty="0" err="1">
                <a:latin typeface="+mn-lt"/>
                <a:ea typeface="+mn-ea"/>
              </a:rPr>
              <a:t>Pickwidgets</a:t>
            </a:r>
            <a:r>
              <a:rPr lang="en-US" altLang="en-US" sz="1600" dirty="0">
                <a:latin typeface="+mn-lt"/>
                <a:ea typeface="+mn-ea"/>
              </a:rPr>
              <a:t> (edit fields in command dialogs) </a:t>
            </a:r>
            <a:r>
              <a:rPr lang="ja-JP" altLang="en-US" sz="1600">
                <a:latin typeface="+mn-lt"/>
                <a:ea typeface="+mn-ea"/>
              </a:rPr>
              <a:t>“</a:t>
            </a:r>
            <a:r>
              <a:rPr lang="en-US" altLang="ja-JP" sz="1600" dirty="0">
                <a:latin typeface="+mn-lt"/>
                <a:ea typeface="+mn-ea"/>
              </a:rPr>
              <a:t>hijack</a:t>
            </a:r>
            <a:r>
              <a:rPr lang="ja-JP" altLang="en-US" sz="1600">
                <a:latin typeface="+mn-lt"/>
                <a:ea typeface="+mn-ea"/>
              </a:rPr>
              <a:t>”</a:t>
            </a:r>
            <a:r>
              <a:rPr lang="en-US" altLang="ja-JP" sz="1600" dirty="0">
                <a:latin typeface="+mn-lt"/>
                <a:ea typeface="+mn-ea"/>
              </a:rPr>
              <a:t> selection filters so that only the expected entity type is selectable</a:t>
            </a:r>
          </a:p>
          <a:p>
            <a:pPr lvl="1">
              <a:lnSpc>
                <a:spcPct val="120000"/>
              </a:lnSpc>
            </a:pPr>
            <a:endParaRPr lang="en-US" altLang="en-US" sz="1600" dirty="0">
              <a:latin typeface="+mn-ea"/>
              <a:ea typeface="+mn-ea"/>
            </a:endParaRPr>
          </a:p>
        </p:txBody>
      </p:sp>
      <p:sp>
        <p:nvSpPr>
          <p:cNvPr id="7" name="Rectangle 31">
            <a:extLst>
              <a:ext uri="{FF2B5EF4-FFF2-40B4-BE49-F238E27FC236}">
                <a16:creationId xmlns:a16="http://schemas.microsoft.com/office/drawing/2014/main" id="{260C60A5-81AD-D542-B637-359132EC074F}"/>
              </a:ext>
            </a:extLst>
          </p:cNvPr>
          <p:cNvSpPr txBox="1">
            <a:spLocks noChangeArrowheads="1"/>
          </p:cNvSpPr>
          <p:nvPr/>
        </p:nvSpPr>
        <p:spPr>
          <a:xfrm>
            <a:off x="1124810" y="2825948"/>
            <a:ext cx="1082125" cy="452427"/>
          </a:xfrm>
          <a:prstGeom prst="rect">
            <a:avLst/>
          </a:prstGeom>
        </p:spPr>
        <p:txBody>
          <a:bodyPr vert="horz" lIns="0" tIns="45720" rIns="0" bIns="45720" rtlCol="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latin typeface="+mn-lt"/>
                <a:ea typeface="+mn-ea"/>
              </a:rPr>
              <a:t>Groups</a:t>
            </a:r>
          </a:p>
        </p:txBody>
      </p:sp>
      <p:sp>
        <p:nvSpPr>
          <p:cNvPr id="8" name="Rectangle 31">
            <a:extLst>
              <a:ext uri="{FF2B5EF4-FFF2-40B4-BE49-F238E27FC236}">
                <a16:creationId xmlns:a16="http://schemas.microsoft.com/office/drawing/2014/main" id="{02F0EF81-93B6-8249-A381-EBFE24DABF6E}"/>
              </a:ext>
            </a:extLst>
          </p:cNvPr>
          <p:cNvSpPr txBox="1">
            <a:spLocks noChangeArrowheads="1"/>
          </p:cNvSpPr>
          <p:nvPr/>
        </p:nvSpPr>
        <p:spPr>
          <a:xfrm>
            <a:off x="2067430" y="4684274"/>
            <a:ext cx="2152165" cy="1897063"/>
          </a:xfrm>
          <a:prstGeom prst="rect">
            <a:avLst/>
          </a:prstGeom>
        </p:spPr>
        <p:txBody>
          <a:bodyPr vert="horz" lIns="0" tIns="45720" rIns="0" bIns="45720" rtlCol="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latin typeface="+mn-lt"/>
                <a:ea typeface="+mn-ea"/>
              </a:rPr>
              <a:t>Bodies </a:t>
            </a:r>
            <a:br>
              <a:rPr lang="en-US" altLang="en-US" dirty="0">
                <a:latin typeface="+mn-lt"/>
                <a:ea typeface="+mn-ea"/>
              </a:rPr>
            </a:br>
            <a:r>
              <a:rPr lang="en-US" altLang="en-US" dirty="0">
                <a:latin typeface="+mn-lt"/>
                <a:ea typeface="+mn-ea"/>
              </a:rPr>
              <a:t>(More than one volume grouped together)</a:t>
            </a:r>
          </a:p>
        </p:txBody>
      </p:sp>
      <p:sp>
        <p:nvSpPr>
          <p:cNvPr id="9" name="Rectangle 31">
            <a:extLst>
              <a:ext uri="{FF2B5EF4-FFF2-40B4-BE49-F238E27FC236}">
                <a16:creationId xmlns:a16="http://schemas.microsoft.com/office/drawing/2014/main" id="{165FF408-F4D0-B344-8BAE-690C5F97E51E}"/>
              </a:ext>
            </a:extLst>
          </p:cNvPr>
          <p:cNvSpPr txBox="1">
            <a:spLocks noChangeArrowheads="1"/>
          </p:cNvSpPr>
          <p:nvPr/>
        </p:nvSpPr>
        <p:spPr>
          <a:xfrm>
            <a:off x="2667028" y="2615186"/>
            <a:ext cx="1082125" cy="452427"/>
          </a:xfrm>
          <a:prstGeom prst="rect">
            <a:avLst/>
          </a:prstGeom>
        </p:spPr>
        <p:txBody>
          <a:bodyPr vert="horz" lIns="0" tIns="45720" rIns="0" bIns="45720" rtlCol="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latin typeface="+mn-lt"/>
                <a:ea typeface="+mn-ea"/>
              </a:rPr>
              <a:t>Volumes</a:t>
            </a:r>
          </a:p>
        </p:txBody>
      </p:sp>
      <p:sp>
        <p:nvSpPr>
          <p:cNvPr id="10" name="Rectangle 31">
            <a:extLst>
              <a:ext uri="{FF2B5EF4-FFF2-40B4-BE49-F238E27FC236}">
                <a16:creationId xmlns:a16="http://schemas.microsoft.com/office/drawing/2014/main" id="{430B6F19-9483-D542-840E-FF2E35DFAFCB}"/>
              </a:ext>
            </a:extLst>
          </p:cNvPr>
          <p:cNvSpPr txBox="1">
            <a:spLocks noChangeArrowheads="1"/>
          </p:cNvSpPr>
          <p:nvPr/>
        </p:nvSpPr>
        <p:spPr>
          <a:xfrm>
            <a:off x="3349721" y="4403759"/>
            <a:ext cx="1082125" cy="452427"/>
          </a:xfrm>
          <a:prstGeom prst="rect">
            <a:avLst/>
          </a:prstGeom>
        </p:spPr>
        <p:txBody>
          <a:bodyPr vert="horz" lIns="0" tIns="45720" rIns="0" bIns="45720" rtlCol="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latin typeface="+mn-lt"/>
                <a:ea typeface="+mn-ea"/>
              </a:rPr>
              <a:t>Surfaces</a:t>
            </a:r>
          </a:p>
        </p:txBody>
      </p:sp>
      <p:sp>
        <p:nvSpPr>
          <p:cNvPr id="11" name="Rectangle 31">
            <a:extLst>
              <a:ext uri="{FF2B5EF4-FFF2-40B4-BE49-F238E27FC236}">
                <a16:creationId xmlns:a16="http://schemas.microsoft.com/office/drawing/2014/main" id="{FCBFD0C7-C592-E74D-B772-340676E36B78}"/>
              </a:ext>
            </a:extLst>
          </p:cNvPr>
          <p:cNvSpPr txBox="1">
            <a:spLocks noChangeArrowheads="1"/>
          </p:cNvSpPr>
          <p:nvPr/>
        </p:nvSpPr>
        <p:spPr>
          <a:xfrm>
            <a:off x="3898827" y="2635884"/>
            <a:ext cx="1082125" cy="452427"/>
          </a:xfrm>
          <a:prstGeom prst="rect">
            <a:avLst/>
          </a:prstGeom>
        </p:spPr>
        <p:txBody>
          <a:bodyPr vert="horz" lIns="0" tIns="45720" rIns="0" bIns="45720" rtlCol="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latin typeface="+mn-lt"/>
                <a:ea typeface="+mn-ea"/>
              </a:rPr>
              <a:t>Curves</a:t>
            </a:r>
          </a:p>
        </p:txBody>
      </p:sp>
      <p:sp>
        <p:nvSpPr>
          <p:cNvPr id="12" name="Rectangle 31">
            <a:extLst>
              <a:ext uri="{FF2B5EF4-FFF2-40B4-BE49-F238E27FC236}">
                <a16:creationId xmlns:a16="http://schemas.microsoft.com/office/drawing/2014/main" id="{479E48B4-E406-2D48-8DF3-553AD5AEFD05}"/>
              </a:ext>
            </a:extLst>
          </p:cNvPr>
          <p:cNvSpPr txBox="1">
            <a:spLocks noChangeArrowheads="1"/>
          </p:cNvSpPr>
          <p:nvPr/>
        </p:nvSpPr>
        <p:spPr>
          <a:xfrm>
            <a:off x="4501044" y="4403759"/>
            <a:ext cx="1082125" cy="452427"/>
          </a:xfrm>
          <a:prstGeom prst="rect">
            <a:avLst/>
          </a:prstGeom>
        </p:spPr>
        <p:txBody>
          <a:bodyPr vert="horz" lIns="0" tIns="45720" rIns="0" bIns="45720" rtlCol="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latin typeface="+mn-lt"/>
                <a:ea typeface="+mn-ea"/>
              </a:rPr>
              <a:t>Vertices</a:t>
            </a:r>
          </a:p>
        </p:txBody>
      </p:sp>
      <p:sp>
        <p:nvSpPr>
          <p:cNvPr id="13" name="Rectangle 31">
            <a:extLst>
              <a:ext uri="{FF2B5EF4-FFF2-40B4-BE49-F238E27FC236}">
                <a16:creationId xmlns:a16="http://schemas.microsoft.com/office/drawing/2014/main" id="{D0CE0D73-303C-334A-A155-1CB9BC5C4338}"/>
              </a:ext>
            </a:extLst>
          </p:cNvPr>
          <p:cNvSpPr txBox="1">
            <a:spLocks noChangeArrowheads="1"/>
          </p:cNvSpPr>
          <p:nvPr/>
        </p:nvSpPr>
        <p:spPr>
          <a:xfrm>
            <a:off x="5967575" y="2704962"/>
            <a:ext cx="1082125" cy="452427"/>
          </a:xfrm>
          <a:prstGeom prst="rect">
            <a:avLst/>
          </a:prstGeom>
        </p:spPr>
        <p:txBody>
          <a:bodyPr vert="horz" lIns="0" tIns="45720" rIns="0" bIns="45720" rtlCol="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latin typeface="+mn-lt"/>
                <a:ea typeface="+mn-ea"/>
              </a:rPr>
              <a:t>Nodes</a:t>
            </a:r>
          </a:p>
        </p:txBody>
      </p:sp>
      <p:sp>
        <p:nvSpPr>
          <p:cNvPr id="14" name="Rectangle 31">
            <a:extLst>
              <a:ext uri="{FF2B5EF4-FFF2-40B4-BE49-F238E27FC236}">
                <a16:creationId xmlns:a16="http://schemas.microsoft.com/office/drawing/2014/main" id="{FE9CEC22-F442-9F42-8B04-70D049008312}"/>
              </a:ext>
            </a:extLst>
          </p:cNvPr>
          <p:cNvSpPr txBox="1">
            <a:spLocks noChangeArrowheads="1"/>
          </p:cNvSpPr>
          <p:nvPr/>
        </p:nvSpPr>
        <p:spPr>
          <a:xfrm>
            <a:off x="6749887" y="4339204"/>
            <a:ext cx="1364348" cy="780603"/>
          </a:xfrm>
          <a:prstGeom prst="rect">
            <a:avLst/>
          </a:prstGeom>
        </p:spPr>
        <p:txBody>
          <a:bodyPr vert="horz" lIns="0" tIns="45720" rIns="0" bIns="45720" rtlCol="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latin typeface="+mn-lt"/>
                <a:ea typeface="+mn-ea"/>
              </a:rPr>
              <a:t>Edges </a:t>
            </a:r>
            <a:br>
              <a:rPr lang="en-US" altLang="en-US" dirty="0">
                <a:latin typeface="+mn-lt"/>
                <a:ea typeface="+mn-ea"/>
              </a:rPr>
            </a:br>
            <a:endParaRPr lang="en-US" altLang="en-US" dirty="0">
              <a:latin typeface="+mn-lt"/>
              <a:ea typeface="+mn-ea"/>
            </a:endParaRPr>
          </a:p>
        </p:txBody>
      </p:sp>
      <p:sp>
        <p:nvSpPr>
          <p:cNvPr id="15" name="Rectangle 31">
            <a:extLst>
              <a:ext uri="{FF2B5EF4-FFF2-40B4-BE49-F238E27FC236}">
                <a16:creationId xmlns:a16="http://schemas.microsoft.com/office/drawing/2014/main" id="{40A93D41-B355-254A-8E7C-5C1745448297}"/>
              </a:ext>
            </a:extLst>
          </p:cNvPr>
          <p:cNvSpPr txBox="1">
            <a:spLocks noChangeArrowheads="1"/>
          </p:cNvSpPr>
          <p:nvPr/>
        </p:nvSpPr>
        <p:spPr>
          <a:xfrm>
            <a:off x="7255286" y="2698009"/>
            <a:ext cx="1819445" cy="780603"/>
          </a:xfrm>
          <a:prstGeom prst="rect">
            <a:avLst/>
          </a:prstGeom>
        </p:spPr>
        <p:txBody>
          <a:bodyPr vert="horz" lIns="0" tIns="45720" rIns="0" bIns="45720" rtlCol="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latin typeface="+mn-lt"/>
                <a:ea typeface="+mn-ea"/>
              </a:rPr>
              <a:t>Quads and Tris </a:t>
            </a:r>
            <a:br>
              <a:rPr lang="en-US" altLang="en-US" dirty="0">
                <a:latin typeface="+mn-lt"/>
                <a:ea typeface="+mn-ea"/>
              </a:rPr>
            </a:br>
            <a:endParaRPr lang="en-US" altLang="en-US" dirty="0">
              <a:latin typeface="+mn-lt"/>
              <a:ea typeface="+mn-ea"/>
            </a:endParaRPr>
          </a:p>
        </p:txBody>
      </p:sp>
      <p:sp>
        <p:nvSpPr>
          <p:cNvPr id="16" name="Rectangle 31">
            <a:extLst>
              <a:ext uri="{FF2B5EF4-FFF2-40B4-BE49-F238E27FC236}">
                <a16:creationId xmlns:a16="http://schemas.microsoft.com/office/drawing/2014/main" id="{6AA9E300-7696-104B-BBBF-0415868B3375}"/>
              </a:ext>
            </a:extLst>
          </p:cNvPr>
          <p:cNvSpPr txBox="1">
            <a:spLocks noChangeArrowheads="1"/>
          </p:cNvSpPr>
          <p:nvPr/>
        </p:nvSpPr>
        <p:spPr>
          <a:xfrm>
            <a:off x="7998425" y="4355760"/>
            <a:ext cx="1819445" cy="780603"/>
          </a:xfrm>
          <a:prstGeom prst="rect">
            <a:avLst/>
          </a:prstGeom>
        </p:spPr>
        <p:txBody>
          <a:bodyPr vert="horz" lIns="0" tIns="45720" rIns="0" bIns="45720" rtlCol="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latin typeface="+mn-lt"/>
                <a:ea typeface="+mn-ea"/>
              </a:rPr>
              <a:t>Hexes and </a:t>
            </a:r>
            <a:r>
              <a:rPr lang="en-US" altLang="en-US" dirty="0" err="1">
                <a:latin typeface="+mn-lt"/>
                <a:ea typeface="+mn-ea"/>
              </a:rPr>
              <a:t>Tets</a:t>
            </a:r>
            <a:br>
              <a:rPr lang="en-US" altLang="en-US" dirty="0">
                <a:latin typeface="+mn-lt"/>
                <a:ea typeface="+mn-ea"/>
              </a:rPr>
            </a:br>
            <a:endParaRPr lang="en-US" altLang="en-US" dirty="0">
              <a:latin typeface="+mn-lt"/>
              <a:ea typeface="+mn-ea"/>
            </a:endParaRPr>
          </a:p>
        </p:txBody>
      </p:sp>
      <p:sp>
        <p:nvSpPr>
          <p:cNvPr id="18" name="Rectangle 31">
            <a:extLst>
              <a:ext uri="{FF2B5EF4-FFF2-40B4-BE49-F238E27FC236}">
                <a16:creationId xmlns:a16="http://schemas.microsoft.com/office/drawing/2014/main" id="{6ABF699C-810A-8344-BAA9-07EA34A8D9FC}"/>
              </a:ext>
            </a:extLst>
          </p:cNvPr>
          <p:cNvSpPr txBox="1">
            <a:spLocks noChangeArrowheads="1"/>
          </p:cNvSpPr>
          <p:nvPr/>
        </p:nvSpPr>
        <p:spPr>
          <a:xfrm>
            <a:off x="2067430" y="2114762"/>
            <a:ext cx="2294572" cy="452427"/>
          </a:xfrm>
          <a:prstGeom prst="rect">
            <a:avLst/>
          </a:prstGeom>
        </p:spPr>
        <p:txBody>
          <a:bodyPr vert="horz" lIns="0" tIns="45720" rIns="0" bIns="45720" rtlCol="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b="1" dirty="0">
                <a:latin typeface="+mn-lt"/>
                <a:ea typeface="+mn-ea"/>
              </a:rPr>
              <a:t>Geometry Entities</a:t>
            </a:r>
          </a:p>
        </p:txBody>
      </p:sp>
      <p:sp>
        <p:nvSpPr>
          <p:cNvPr id="19" name="Rectangle 31">
            <a:extLst>
              <a:ext uri="{FF2B5EF4-FFF2-40B4-BE49-F238E27FC236}">
                <a16:creationId xmlns:a16="http://schemas.microsoft.com/office/drawing/2014/main" id="{07C0FBB0-D1FD-564A-B2AA-42B2052B0F56}"/>
              </a:ext>
            </a:extLst>
          </p:cNvPr>
          <p:cNvSpPr txBox="1">
            <a:spLocks noChangeArrowheads="1"/>
          </p:cNvSpPr>
          <p:nvPr/>
        </p:nvSpPr>
        <p:spPr>
          <a:xfrm>
            <a:off x="6460511" y="2115413"/>
            <a:ext cx="2294572" cy="452427"/>
          </a:xfrm>
          <a:prstGeom prst="rect">
            <a:avLst/>
          </a:prstGeom>
        </p:spPr>
        <p:txBody>
          <a:bodyPr vert="horz" lIns="0" tIns="45720" rIns="0" bIns="45720" rtlCol="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b="1" dirty="0">
                <a:latin typeface="+mn-lt"/>
                <a:ea typeface="+mn-ea"/>
              </a:rPr>
              <a:t>Mesh Entities</a:t>
            </a:r>
          </a:p>
        </p:txBody>
      </p:sp>
      <p:sp>
        <p:nvSpPr>
          <p:cNvPr id="20" name="Line 27">
            <a:extLst>
              <a:ext uri="{FF2B5EF4-FFF2-40B4-BE49-F238E27FC236}">
                <a16:creationId xmlns:a16="http://schemas.microsoft.com/office/drawing/2014/main" id="{3BD0F910-2B0B-5549-85A5-E05FF953AB82}"/>
              </a:ext>
            </a:extLst>
          </p:cNvPr>
          <p:cNvSpPr>
            <a:spLocks noChangeShapeType="1"/>
          </p:cNvSpPr>
          <p:nvPr/>
        </p:nvSpPr>
        <p:spPr bwMode="auto">
          <a:xfrm>
            <a:off x="1950748" y="3142664"/>
            <a:ext cx="359315" cy="45242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 name="Line 27">
            <a:extLst>
              <a:ext uri="{FF2B5EF4-FFF2-40B4-BE49-F238E27FC236}">
                <a16:creationId xmlns:a16="http://schemas.microsoft.com/office/drawing/2014/main" id="{1DCC28FF-3716-9C4F-8779-8AF4CD1EA0D1}"/>
              </a:ext>
            </a:extLst>
          </p:cNvPr>
          <p:cNvSpPr>
            <a:spLocks noChangeShapeType="1"/>
          </p:cNvSpPr>
          <p:nvPr/>
        </p:nvSpPr>
        <p:spPr bwMode="auto">
          <a:xfrm>
            <a:off x="3124544" y="2954286"/>
            <a:ext cx="103164" cy="56720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 name="Line 27">
            <a:extLst>
              <a:ext uri="{FF2B5EF4-FFF2-40B4-BE49-F238E27FC236}">
                <a16:creationId xmlns:a16="http://schemas.microsoft.com/office/drawing/2014/main" id="{C16291B8-3711-AB41-B435-EF1E14F3BF29}"/>
              </a:ext>
            </a:extLst>
          </p:cNvPr>
          <p:cNvSpPr>
            <a:spLocks noChangeShapeType="1"/>
          </p:cNvSpPr>
          <p:nvPr/>
        </p:nvSpPr>
        <p:spPr bwMode="auto">
          <a:xfrm flipH="1">
            <a:off x="4163476" y="2954286"/>
            <a:ext cx="17721" cy="57818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 name="Line 27">
            <a:extLst>
              <a:ext uri="{FF2B5EF4-FFF2-40B4-BE49-F238E27FC236}">
                <a16:creationId xmlns:a16="http://schemas.microsoft.com/office/drawing/2014/main" id="{77E87FE3-C46B-CD40-80B1-FABD0B6E498A}"/>
              </a:ext>
            </a:extLst>
          </p:cNvPr>
          <p:cNvSpPr>
            <a:spLocks noChangeShapeType="1"/>
          </p:cNvSpPr>
          <p:nvPr/>
        </p:nvSpPr>
        <p:spPr bwMode="auto">
          <a:xfrm flipH="1" flipV="1">
            <a:off x="3749153" y="3951330"/>
            <a:ext cx="0" cy="45242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 name="Line 27">
            <a:extLst>
              <a:ext uri="{FF2B5EF4-FFF2-40B4-BE49-F238E27FC236}">
                <a16:creationId xmlns:a16="http://schemas.microsoft.com/office/drawing/2014/main" id="{60E57100-DD97-DA4E-9A7F-A180FE0CD7AC}"/>
              </a:ext>
            </a:extLst>
          </p:cNvPr>
          <p:cNvSpPr>
            <a:spLocks noChangeShapeType="1"/>
          </p:cNvSpPr>
          <p:nvPr/>
        </p:nvSpPr>
        <p:spPr bwMode="auto">
          <a:xfrm flipH="1" flipV="1">
            <a:off x="4602822" y="3959595"/>
            <a:ext cx="0" cy="45242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5" name="Line 27">
            <a:extLst>
              <a:ext uri="{FF2B5EF4-FFF2-40B4-BE49-F238E27FC236}">
                <a16:creationId xmlns:a16="http://schemas.microsoft.com/office/drawing/2014/main" id="{6A4501C1-A485-A74E-AFE7-EF8FA72C3618}"/>
              </a:ext>
            </a:extLst>
          </p:cNvPr>
          <p:cNvSpPr>
            <a:spLocks noChangeShapeType="1"/>
          </p:cNvSpPr>
          <p:nvPr/>
        </p:nvSpPr>
        <p:spPr bwMode="auto">
          <a:xfrm flipV="1">
            <a:off x="2763904" y="3951329"/>
            <a:ext cx="4389" cy="73294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6" name="Line 27">
            <a:extLst>
              <a:ext uri="{FF2B5EF4-FFF2-40B4-BE49-F238E27FC236}">
                <a16:creationId xmlns:a16="http://schemas.microsoft.com/office/drawing/2014/main" id="{77C1F888-EAC6-3341-858F-2F90AE7A0365}"/>
              </a:ext>
            </a:extLst>
          </p:cNvPr>
          <p:cNvSpPr>
            <a:spLocks noChangeShapeType="1"/>
          </p:cNvSpPr>
          <p:nvPr/>
        </p:nvSpPr>
        <p:spPr bwMode="auto">
          <a:xfrm>
            <a:off x="6455531" y="3067613"/>
            <a:ext cx="311798" cy="50329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7" name="Line 27">
            <a:extLst>
              <a:ext uri="{FF2B5EF4-FFF2-40B4-BE49-F238E27FC236}">
                <a16:creationId xmlns:a16="http://schemas.microsoft.com/office/drawing/2014/main" id="{506EB280-9AB6-6D49-8B72-988C0F1F3EC9}"/>
              </a:ext>
            </a:extLst>
          </p:cNvPr>
          <p:cNvSpPr>
            <a:spLocks noChangeShapeType="1"/>
          </p:cNvSpPr>
          <p:nvPr/>
        </p:nvSpPr>
        <p:spPr bwMode="auto">
          <a:xfrm flipH="1">
            <a:off x="7786173" y="3048856"/>
            <a:ext cx="212251" cy="50329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 name="Line 27">
            <a:extLst>
              <a:ext uri="{FF2B5EF4-FFF2-40B4-BE49-F238E27FC236}">
                <a16:creationId xmlns:a16="http://schemas.microsoft.com/office/drawing/2014/main" id="{877F9404-EFA8-2D47-984F-912D84A2E54B}"/>
              </a:ext>
            </a:extLst>
          </p:cNvPr>
          <p:cNvSpPr>
            <a:spLocks noChangeShapeType="1"/>
          </p:cNvSpPr>
          <p:nvPr/>
        </p:nvSpPr>
        <p:spPr bwMode="auto">
          <a:xfrm flipV="1">
            <a:off x="7049699" y="3794603"/>
            <a:ext cx="205571" cy="57602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 name="Line 27">
            <a:extLst>
              <a:ext uri="{FF2B5EF4-FFF2-40B4-BE49-F238E27FC236}">
                <a16:creationId xmlns:a16="http://schemas.microsoft.com/office/drawing/2014/main" id="{42B85FFE-DD20-754B-BF7E-6F8C5F31F39B}"/>
              </a:ext>
            </a:extLst>
          </p:cNvPr>
          <p:cNvSpPr>
            <a:spLocks noChangeShapeType="1"/>
          </p:cNvSpPr>
          <p:nvPr/>
        </p:nvSpPr>
        <p:spPr bwMode="auto">
          <a:xfrm flipH="1" flipV="1">
            <a:off x="8225244" y="3903133"/>
            <a:ext cx="205571" cy="50062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 name="Rectangle 5">
            <a:extLst>
              <a:ext uri="{FF2B5EF4-FFF2-40B4-BE49-F238E27FC236}">
                <a16:creationId xmlns:a16="http://schemas.microsoft.com/office/drawing/2014/main" id="{981B9ACA-6AD6-7D19-7C4C-EEFF23DCCBAF}"/>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Entity Selection Filters</a:t>
            </a:r>
          </a:p>
        </p:txBody>
      </p:sp>
      <p:sp>
        <p:nvSpPr>
          <p:cNvPr id="31" name="Rectangle 31">
            <a:extLst>
              <a:ext uri="{FF2B5EF4-FFF2-40B4-BE49-F238E27FC236}">
                <a16:creationId xmlns:a16="http://schemas.microsoft.com/office/drawing/2014/main" id="{1F28BA7A-6894-0AAC-4D47-041C5EA4178D}"/>
              </a:ext>
            </a:extLst>
          </p:cNvPr>
          <p:cNvSpPr txBox="1">
            <a:spLocks noChangeArrowheads="1"/>
          </p:cNvSpPr>
          <p:nvPr/>
        </p:nvSpPr>
        <p:spPr>
          <a:xfrm>
            <a:off x="9300074" y="2704962"/>
            <a:ext cx="2127741" cy="780603"/>
          </a:xfrm>
          <a:prstGeom prst="rect">
            <a:avLst/>
          </a:prstGeom>
        </p:spPr>
        <p:txBody>
          <a:bodyPr vert="horz" lIns="0" tIns="45720" rIns="0" bIns="45720" rtlCol="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latin typeface="+mn-lt"/>
                <a:ea typeface="+mn-ea"/>
              </a:rPr>
              <a:t>Boundary Layers</a:t>
            </a:r>
          </a:p>
        </p:txBody>
      </p:sp>
      <p:sp>
        <p:nvSpPr>
          <p:cNvPr id="32" name="Line 27">
            <a:extLst>
              <a:ext uri="{FF2B5EF4-FFF2-40B4-BE49-F238E27FC236}">
                <a16:creationId xmlns:a16="http://schemas.microsoft.com/office/drawing/2014/main" id="{F06DA2EE-E4CA-03D4-6CC9-DE377F9A10AE}"/>
              </a:ext>
            </a:extLst>
          </p:cNvPr>
          <p:cNvSpPr>
            <a:spLocks noChangeShapeType="1"/>
          </p:cNvSpPr>
          <p:nvPr/>
        </p:nvSpPr>
        <p:spPr bwMode="auto">
          <a:xfrm flipH="1">
            <a:off x="8813858" y="3070963"/>
            <a:ext cx="654870" cy="47515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72313E7-A84B-D02B-0D01-C5740C67167A}"/>
              </a:ext>
            </a:extLst>
          </p:cNvPr>
          <p:cNvPicPr>
            <a:picLocks noChangeAspect="1"/>
          </p:cNvPicPr>
          <p:nvPr/>
        </p:nvPicPr>
        <p:blipFill>
          <a:blip r:embed="rId3"/>
          <a:stretch>
            <a:fillRect/>
          </a:stretch>
        </p:blipFill>
        <p:spPr>
          <a:xfrm>
            <a:off x="4790983" y="1044922"/>
            <a:ext cx="2545164" cy="5682343"/>
          </a:xfrm>
          <a:prstGeom prst="rect">
            <a:avLst/>
          </a:prstGeom>
          <a:ln>
            <a:noFill/>
          </a:ln>
          <a:effectLst>
            <a:outerShdw blurRad="292100" dist="139700" dir="2700000" algn="tl" rotWithShape="0">
              <a:srgbClr val="333333">
                <a:alpha val="65000"/>
              </a:srgbClr>
            </a:outerShdw>
          </a:effectLst>
        </p:spPr>
      </p:pic>
      <p:sp>
        <p:nvSpPr>
          <p:cNvPr id="72707" name="Rectangle 8">
            <a:extLst>
              <a:ext uri="{FF2B5EF4-FFF2-40B4-BE49-F238E27FC236}">
                <a16:creationId xmlns:a16="http://schemas.microsoft.com/office/drawing/2014/main" id="{FFBDA093-9ECF-4242-A5CD-402BCB0FCBC9}"/>
              </a:ext>
            </a:extLst>
          </p:cNvPr>
          <p:cNvSpPr>
            <a:spLocks noChangeArrowheads="1"/>
          </p:cNvSpPr>
          <p:nvPr/>
        </p:nvSpPr>
        <p:spPr bwMode="auto">
          <a:xfrm>
            <a:off x="9130553" y="1404592"/>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a:latin typeface="+mn-lt"/>
              </a:rPr>
              <a:t>List Type</a:t>
            </a:r>
          </a:p>
        </p:txBody>
      </p:sp>
      <p:sp>
        <p:nvSpPr>
          <p:cNvPr id="72709" name="Rectangle 10">
            <a:extLst>
              <a:ext uri="{FF2B5EF4-FFF2-40B4-BE49-F238E27FC236}">
                <a16:creationId xmlns:a16="http://schemas.microsoft.com/office/drawing/2014/main" id="{9BF587D4-B1DC-B14E-A6A3-16A5C81E87F7}"/>
              </a:ext>
            </a:extLst>
          </p:cNvPr>
          <p:cNvSpPr>
            <a:spLocks noChangeArrowheads="1"/>
          </p:cNvSpPr>
          <p:nvPr/>
        </p:nvSpPr>
        <p:spPr bwMode="auto">
          <a:xfrm>
            <a:off x="9130553" y="2149129"/>
            <a:ext cx="2895600" cy="109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Current Selection</a:t>
            </a:r>
            <a:br>
              <a:rPr lang="en-US" altLang="en-US" sz="1800" dirty="0">
                <a:latin typeface="+mn-lt"/>
              </a:rPr>
            </a:br>
            <a:r>
              <a:rPr lang="en-US" altLang="en-US" sz="1800" dirty="0">
                <a:latin typeface="+mn-lt"/>
              </a:rPr>
              <a:t>(Same as Graphics Window Selection)</a:t>
            </a:r>
          </a:p>
        </p:txBody>
      </p:sp>
      <p:sp>
        <p:nvSpPr>
          <p:cNvPr id="72710" name="Rectangle 11">
            <a:extLst>
              <a:ext uri="{FF2B5EF4-FFF2-40B4-BE49-F238E27FC236}">
                <a16:creationId xmlns:a16="http://schemas.microsoft.com/office/drawing/2014/main" id="{9D3CF063-42D8-5C47-993F-E4E4C5BF7023}"/>
              </a:ext>
            </a:extLst>
          </p:cNvPr>
          <p:cNvSpPr>
            <a:spLocks noChangeArrowheads="1"/>
          </p:cNvSpPr>
          <p:nvPr/>
        </p:nvSpPr>
        <p:spPr bwMode="auto">
          <a:xfrm>
            <a:off x="8384429" y="5537635"/>
            <a:ext cx="2286002"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Expand tree to show graphics window selection(s)</a:t>
            </a:r>
          </a:p>
        </p:txBody>
      </p:sp>
      <p:sp>
        <p:nvSpPr>
          <p:cNvPr id="72711" name="AutoShape 12">
            <a:extLst>
              <a:ext uri="{FF2B5EF4-FFF2-40B4-BE49-F238E27FC236}">
                <a16:creationId xmlns:a16="http://schemas.microsoft.com/office/drawing/2014/main" id="{0CCC4C25-16A8-6A48-8800-FBDB95BC64C5}"/>
              </a:ext>
            </a:extLst>
          </p:cNvPr>
          <p:cNvSpPr>
            <a:spLocks/>
          </p:cNvSpPr>
          <p:nvPr/>
        </p:nvSpPr>
        <p:spPr bwMode="auto">
          <a:xfrm flipH="1">
            <a:off x="4420720" y="1861792"/>
            <a:ext cx="307041" cy="2972908"/>
          </a:xfrm>
          <a:prstGeom prst="rightBrace">
            <a:avLst>
              <a:gd name="adj1" fmla="val 91667"/>
              <a:gd name="adj2" fmla="val 50000"/>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latin typeface="+mn-lt"/>
            </a:endParaRPr>
          </a:p>
        </p:txBody>
      </p:sp>
      <p:sp>
        <p:nvSpPr>
          <p:cNvPr id="72712" name="Line 13">
            <a:extLst>
              <a:ext uri="{FF2B5EF4-FFF2-40B4-BE49-F238E27FC236}">
                <a16:creationId xmlns:a16="http://schemas.microsoft.com/office/drawing/2014/main" id="{7E8762D2-43BA-A14C-A580-1F2D930DF033}"/>
              </a:ext>
            </a:extLst>
          </p:cNvPr>
          <p:cNvSpPr>
            <a:spLocks noChangeShapeType="1"/>
          </p:cNvSpPr>
          <p:nvPr/>
        </p:nvSpPr>
        <p:spPr bwMode="auto">
          <a:xfrm flipH="1">
            <a:off x="7039947" y="2345548"/>
            <a:ext cx="2090606" cy="4588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2713" name="Line 14">
            <a:extLst>
              <a:ext uri="{FF2B5EF4-FFF2-40B4-BE49-F238E27FC236}">
                <a16:creationId xmlns:a16="http://schemas.microsoft.com/office/drawing/2014/main" id="{D46F2EC6-88F2-1F46-8AF5-78831C2573B0}"/>
              </a:ext>
            </a:extLst>
          </p:cNvPr>
          <p:cNvSpPr>
            <a:spLocks noChangeShapeType="1"/>
          </p:cNvSpPr>
          <p:nvPr/>
        </p:nvSpPr>
        <p:spPr bwMode="auto">
          <a:xfrm flipH="1">
            <a:off x="7254550" y="5887257"/>
            <a:ext cx="1129878" cy="574191"/>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2714" name="Line 15">
            <a:extLst>
              <a:ext uri="{FF2B5EF4-FFF2-40B4-BE49-F238E27FC236}">
                <a16:creationId xmlns:a16="http://schemas.microsoft.com/office/drawing/2014/main" id="{5EC1FC12-1BE6-564F-8958-D90F49CA4589}"/>
              </a:ext>
            </a:extLst>
          </p:cNvPr>
          <p:cNvSpPr>
            <a:spLocks noChangeShapeType="1"/>
          </p:cNvSpPr>
          <p:nvPr/>
        </p:nvSpPr>
        <p:spPr bwMode="auto">
          <a:xfrm flipH="1" flipV="1">
            <a:off x="6996954" y="1555128"/>
            <a:ext cx="2133599" cy="45879"/>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2" name="Rectangle 11">
            <a:extLst>
              <a:ext uri="{FF2B5EF4-FFF2-40B4-BE49-F238E27FC236}">
                <a16:creationId xmlns:a16="http://schemas.microsoft.com/office/drawing/2014/main" id="{A33D1ABE-F671-6247-B509-B01A583FAE1C}"/>
              </a:ext>
            </a:extLst>
          </p:cNvPr>
          <p:cNvSpPr>
            <a:spLocks noChangeArrowheads="1"/>
          </p:cNvSpPr>
          <p:nvPr/>
        </p:nvSpPr>
        <p:spPr bwMode="auto">
          <a:xfrm>
            <a:off x="2071967" y="3120756"/>
            <a:ext cx="2348754" cy="1136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Hierarchical view of current parts in your model </a:t>
            </a:r>
          </a:p>
        </p:txBody>
      </p:sp>
      <p:sp>
        <p:nvSpPr>
          <p:cNvPr id="13" name="Rectangle 12">
            <a:extLst>
              <a:ext uri="{FF2B5EF4-FFF2-40B4-BE49-F238E27FC236}">
                <a16:creationId xmlns:a16="http://schemas.microsoft.com/office/drawing/2014/main" id="{BEFBBC85-F300-7E44-BAC4-01EF973BC887}"/>
              </a:ext>
            </a:extLst>
          </p:cNvPr>
          <p:cNvSpPr>
            <a:spLocks noChangeArrowheads="1"/>
          </p:cNvSpPr>
          <p:nvPr/>
        </p:nvSpPr>
        <p:spPr bwMode="auto">
          <a:xfrm>
            <a:off x="2103342" y="5025503"/>
            <a:ext cx="2348754" cy="1136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Lists of Boundary Conditions</a:t>
            </a:r>
          </a:p>
        </p:txBody>
      </p:sp>
      <p:sp>
        <p:nvSpPr>
          <p:cNvPr id="14" name="AutoShape 12">
            <a:extLst>
              <a:ext uri="{FF2B5EF4-FFF2-40B4-BE49-F238E27FC236}">
                <a16:creationId xmlns:a16="http://schemas.microsoft.com/office/drawing/2014/main" id="{E713A05C-08C1-DA49-9E42-5A53920F8E85}"/>
              </a:ext>
            </a:extLst>
          </p:cNvPr>
          <p:cNvSpPr>
            <a:spLocks/>
          </p:cNvSpPr>
          <p:nvPr/>
        </p:nvSpPr>
        <p:spPr bwMode="auto">
          <a:xfrm flipH="1">
            <a:off x="4420719" y="4941150"/>
            <a:ext cx="307041" cy="946108"/>
          </a:xfrm>
          <a:prstGeom prst="rightBrace">
            <a:avLst>
              <a:gd name="adj1" fmla="val 91667"/>
              <a:gd name="adj2" fmla="val 50000"/>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latin typeface="+mn-lt"/>
            </a:endParaRPr>
          </a:p>
        </p:txBody>
      </p:sp>
      <p:sp>
        <p:nvSpPr>
          <p:cNvPr id="15" name="TextBox 14">
            <a:extLst>
              <a:ext uri="{FF2B5EF4-FFF2-40B4-BE49-F238E27FC236}">
                <a16:creationId xmlns:a16="http://schemas.microsoft.com/office/drawing/2014/main" id="{AA8CA5B4-4138-9745-859D-59E5F6E1C715}"/>
              </a:ext>
            </a:extLst>
          </p:cNvPr>
          <p:cNvSpPr txBox="1"/>
          <p:nvPr/>
        </p:nvSpPr>
        <p:spPr>
          <a:xfrm>
            <a:off x="391147" y="1575027"/>
            <a:ext cx="2418105" cy="997001"/>
          </a:xfrm>
          <a:prstGeom prst="rect">
            <a:avLst/>
          </a:prstGeom>
          <a:solidFill>
            <a:schemeClr val="accent4">
              <a:lumMod val="20000"/>
              <a:lumOff val="80000"/>
            </a:schemeClr>
          </a:solidFill>
          <a:ln>
            <a:solidFill>
              <a:schemeClr val="accent1"/>
            </a:solidFill>
          </a:ln>
          <a:effectLst>
            <a:outerShdw blurRad="50800" dist="38100" dir="2700000" algn="tl" rotWithShape="0">
              <a:prstClr val="black">
                <a:alpha val="40000"/>
              </a:prstClr>
            </a:outerShdw>
          </a:effectLst>
        </p:spPr>
        <p:txBody>
          <a:bodyPr vert="horz" wrap="none" lIns="91440" tIns="45720" rIns="91440" bIns="45720" rtlCol="0">
            <a:noAutofit/>
          </a:bodyPr>
          <a:lstStyle/>
          <a:p>
            <a:pPr algn="l"/>
            <a:r>
              <a:rPr lang="en-US" sz="1400" b="1" dirty="0"/>
              <a:t>Tip</a:t>
            </a:r>
            <a:r>
              <a:rPr lang="en-US" sz="1400" dirty="0"/>
              <a:t>: Rename any geometry </a:t>
            </a:r>
            <a:br>
              <a:rPr lang="en-US" sz="1400" dirty="0"/>
            </a:br>
            <a:r>
              <a:rPr lang="en-US" sz="1400" dirty="0"/>
              <a:t>entity by clicking on its </a:t>
            </a:r>
            <a:br>
              <a:rPr lang="en-US" sz="1400" dirty="0"/>
            </a:br>
            <a:r>
              <a:rPr lang="en-US" sz="1400" dirty="0"/>
              <a:t>current name in the </a:t>
            </a:r>
            <a:br>
              <a:rPr lang="en-US" sz="1400" dirty="0"/>
            </a:br>
            <a:r>
              <a:rPr lang="en-US" sz="1400" dirty="0"/>
              <a:t>Model Tree</a:t>
            </a:r>
          </a:p>
        </p:txBody>
      </p:sp>
      <p:sp>
        <p:nvSpPr>
          <p:cNvPr id="4" name="Rectangle 5">
            <a:extLst>
              <a:ext uri="{FF2B5EF4-FFF2-40B4-BE49-F238E27FC236}">
                <a16:creationId xmlns:a16="http://schemas.microsoft.com/office/drawing/2014/main" id="{4F924D5B-D32C-1F47-D91F-5DD9B6E4C8DC}"/>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The Model Tree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2">
            <a:extLst>
              <a:ext uri="{FF2B5EF4-FFF2-40B4-BE49-F238E27FC236}">
                <a16:creationId xmlns:a16="http://schemas.microsoft.com/office/drawing/2014/main" id="{6F29C517-93B1-C249-A913-38C81CC656AF}"/>
              </a:ext>
            </a:extLst>
          </p:cNvPr>
          <p:cNvSpPr txBox="1">
            <a:spLocks noChangeArrowheads="1"/>
          </p:cNvSpPr>
          <p:nvPr/>
        </p:nvSpPr>
        <p:spPr bwMode="auto">
          <a:xfrm>
            <a:off x="1288444" y="3990615"/>
            <a:ext cx="15628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2400" b="1" dirty="0">
                <a:solidFill>
                  <a:srgbClr val="D44C4C"/>
                </a:solidFill>
              </a:rPr>
              <a:t>CAD Tool</a:t>
            </a:r>
          </a:p>
        </p:txBody>
      </p:sp>
      <p:sp>
        <p:nvSpPr>
          <p:cNvPr id="14339" name="Text Box 23">
            <a:extLst>
              <a:ext uri="{FF2B5EF4-FFF2-40B4-BE49-F238E27FC236}">
                <a16:creationId xmlns:a16="http://schemas.microsoft.com/office/drawing/2014/main" id="{21BA6D29-87D3-3E48-9389-60615B722066}"/>
              </a:ext>
            </a:extLst>
          </p:cNvPr>
          <p:cNvSpPr txBox="1">
            <a:spLocks noChangeArrowheads="1"/>
          </p:cNvSpPr>
          <p:nvPr/>
        </p:nvSpPr>
        <p:spPr bwMode="auto">
          <a:xfrm>
            <a:off x="5424321" y="3990615"/>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2400" b="1" dirty="0">
                <a:solidFill>
                  <a:srgbClr val="D44C4C"/>
                </a:solidFill>
              </a:rPr>
              <a:t>Cubit</a:t>
            </a:r>
            <a:r>
              <a:rPr lang="en-US" altLang="en-US" sz="2400" b="1" baseline="30000" dirty="0">
                <a:solidFill>
                  <a:schemeClr val="tx1"/>
                </a:solidFill>
                <a:latin typeface="Arial" panose="020B0604020202020204" pitchFamily="34" charset="0"/>
                <a:cs typeface="Arial" panose="020B0604020202020204" pitchFamily="34" charset="0"/>
              </a:rPr>
              <a:t> </a:t>
            </a:r>
            <a:r>
              <a:rPr lang="en-US" altLang="en-US" sz="2400" b="1" baseline="30000" dirty="0">
                <a:solidFill>
                  <a:srgbClr val="FF0000"/>
                </a:solidFill>
                <a:latin typeface="Arial" panose="020B0604020202020204" pitchFamily="34" charset="0"/>
                <a:cs typeface="Arial" panose="020B0604020202020204" pitchFamily="34" charset="0"/>
              </a:rPr>
              <a:t>®</a:t>
            </a:r>
            <a:endParaRPr lang="en-US" altLang="en-US" sz="2400" b="1" dirty="0">
              <a:solidFill>
                <a:srgbClr val="FF0000"/>
              </a:solidFill>
            </a:endParaRPr>
          </a:p>
        </p:txBody>
      </p:sp>
      <p:sp>
        <p:nvSpPr>
          <p:cNvPr id="14340" name="Text Box 24">
            <a:extLst>
              <a:ext uri="{FF2B5EF4-FFF2-40B4-BE49-F238E27FC236}">
                <a16:creationId xmlns:a16="http://schemas.microsoft.com/office/drawing/2014/main" id="{90853448-BA96-314A-BA87-52F10896B549}"/>
              </a:ext>
            </a:extLst>
          </p:cNvPr>
          <p:cNvSpPr txBox="1">
            <a:spLocks noChangeArrowheads="1"/>
          </p:cNvSpPr>
          <p:nvPr/>
        </p:nvSpPr>
        <p:spPr bwMode="auto">
          <a:xfrm>
            <a:off x="9493703" y="3990615"/>
            <a:ext cx="17556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2400" b="1" dirty="0">
                <a:solidFill>
                  <a:srgbClr val="D44C4C"/>
                </a:solidFill>
              </a:rPr>
              <a:t>Simulation</a:t>
            </a:r>
          </a:p>
        </p:txBody>
      </p:sp>
      <p:sp>
        <p:nvSpPr>
          <p:cNvPr id="14" name="AutoShape 9">
            <a:extLst>
              <a:ext uri="{FF2B5EF4-FFF2-40B4-BE49-F238E27FC236}">
                <a16:creationId xmlns:a16="http://schemas.microsoft.com/office/drawing/2014/main" id="{F49880C8-6870-274A-8DB3-10EB684D8E21}"/>
              </a:ext>
            </a:extLst>
          </p:cNvPr>
          <p:cNvSpPr>
            <a:spLocks noChangeArrowheads="1"/>
          </p:cNvSpPr>
          <p:nvPr/>
        </p:nvSpPr>
        <p:spPr bwMode="auto">
          <a:xfrm>
            <a:off x="3192827" y="2159129"/>
            <a:ext cx="642938" cy="307975"/>
          </a:xfrm>
          <a:prstGeom prst="rightArrow">
            <a:avLst>
              <a:gd name="adj1" fmla="val 50000"/>
              <a:gd name="adj2" fmla="val 50123"/>
            </a:avLst>
          </a:prstGeom>
          <a:solidFill>
            <a:srgbClr val="00CC00"/>
          </a:solidFill>
          <a:ln w="9525">
            <a:solidFill>
              <a:schemeClr val="tx1"/>
            </a:solidFill>
            <a:miter lim="800000"/>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endParaRPr>
          </a:p>
        </p:txBody>
      </p:sp>
      <p:sp>
        <p:nvSpPr>
          <p:cNvPr id="15" name="AutoShape 10">
            <a:extLst>
              <a:ext uri="{FF2B5EF4-FFF2-40B4-BE49-F238E27FC236}">
                <a16:creationId xmlns:a16="http://schemas.microsoft.com/office/drawing/2014/main" id="{1AE4D5D0-41DA-4049-A3DA-D2D558079B98}"/>
              </a:ext>
            </a:extLst>
          </p:cNvPr>
          <p:cNvSpPr>
            <a:spLocks noChangeArrowheads="1"/>
          </p:cNvSpPr>
          <p:nvPr/>
        </p:nvSpPr>
        <p:spPr bwMode="auto">
          <a:xfrm>
            <a:off x="8343493" y="2159128"/>
            <a:ext cx="644525" cy="307975"/>
          </a:xfrm>
          <a:prstGeom prst="rightArrow">
            <a:avLst>
              <a:gd name="adj1" fmla="val 50000"/>
              <a:gd name="adj2" fmla="val 50123"/>
            </a:avLst>
          </a:prstGeom>
          <a:solidFill>
            <a:srgbClr val="00CC00"/>
          </a:solidFill>
          <a:ln w="9525">
            <a:solidFill>
              <a:schemeClr val="tx1"/>
            </a:solidFill>
            <a:miter lim="800000"/>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endParaRPr>
          </a:p>
        </p:txBody>
      </p:sp>
      <p:pic>
        <p:nvPicPr>
          <p:cNvPr id="14344" name="Picture 15">
            <a:extLst>
              <a:ext uri="{FF2B5EF4-FFF2-40B4-BE49-F238E27FC236}">
                <a16:creationId xmlns:a16="http://schemas.microsoft.com/office/drawing/2014/main" id="{A4CAB350-8A22-5240-9BF1-176A9B1716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6837" y="1355983"/>
            <a:ext cx="1595145" cy="2439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3">
            <a:extLst>
              <a:ext uri="{FF2B5EF4-FFF2-40B4-BE49-F238E27FC236}">
                <a16:creationId xmlns:a16="http://schemas.microsoft.com/office/drawing/2014/main" id="{0C7DA70D-E1F2-DA45-B8F3-DEFD460F44A1}"/>
              </a:ext>
            </a:extLst>
          </p:cNvPr>
          <p:cNvSpPr txBox="1">
            <a:spLocks noChangeArrowheads="1"/>
          </p:cNvSpPr>
          <p:nvPr/>
        </p:nvSpPr>
        <p:spPr bwMode="auto">
          <a:xfrm>
            <a:off x="1417899" y="4390897"/>
            <a:ext cx="12858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buFontTx/>
              <a:buChar char="•"/>
            </a:pPr>
            <a:r>
              <a:rPr lang="en-US" altLang="en-US" sz="1600" dirty="0">
                <a:latin typeface="+mn-lt"/>
              </a:rPr>
              <a:t>Creo</a:t>
            </a:r>
          </a:p>
          <a:p>
            <a:pPr>
              <a:buFontTx/>
              <a:buChar char="•"/>
            </a:pPr>
            <a:r>
              <a:rPr lang="en-US" altLang="en-US" sz="1600" dirty="0" err="1">
                <a:latin typeface="+mn-lt"/>
              </a:rPr>
              <a:t>Solidworks</a:t>
            </a:r>
            <a:endParaRPr lang="en-US" altLang="en-US" sz="1600" dirty="0">
              <a:latin typeface="+mn-lt"/>
            </a:endParaRPr>
          </a:p>
          <a:p>
            <a:pPr>
              <a:buFontTx/>
              <a:buChar char="•"/>
            </a:pPr>
            <a:endParaRPr lang="en-US" altLang="en-US" sz="1600" dirty="0">
              <a:latin typeface="+mn-lt"/>
            </a:endParaRPr>
          </a:p>
        </p:txBody>
      </p:sp>
      <p:sp>
        <p:nvSpPr>
          <p:cNvPr id="13" name="Text Box 13">
            <a:extLst>
              <a:ext uri="{FF2B5EF4-FFF2-40B4-BE49-F238E27FC236}">
                <a16:creationId xmlns:a16="http://schemas.microsoft.com/office/drawing/2014/main" id="{B37A0803-1706-744A-8087-C330E43273E7}"/>
              </a:ext>
            </a:extLst>
          </p:cNvPr>
          <p:cNvSpPr txBox="1">
            <a:spLocks noChangeArrowheads="1"/>
          </p:cNvSpPr>
          <p:nvPr/>
        </p:nvSpPr>
        <p:spPr bwMode="auto">
          <a:xfrm>
            <a:off x="9617681" y="4395648"/>
            <a:ext cx="128587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buFontTx/>
              <a:buChar char="•"/>
            </a:pPr>
            <a:r>
              <a:rPr lang="en-US" altLang="en-US" sz="1600" dirty="0" err="1">
                <a:latin typeface="+mn-lt"/>
              </a:rPr>
              <a:t>SierraSM</a:t>
            </a:r>
            <a:endParaRPr lang="en-US" altLang="en-US" sz="1600" dirty="0">
              <a:latin typeface="+mn-lt"/>
            </a:endParaRPr>
          </a:p>
          <a:p>
            <a:pPr>
              <a:buFontTx/>
              <a:buChar char="•"/>
            </a:pPr>
            <a:r>
              <a:rPr lang="en-US" altLang="en-US" sz="1600" dirty="0" err="1">
                <a:latin typeface="+mn-lt"/>
              </a:rPr>
              <a:t>SierraTF</a:t>
            </a:r>
            <a:endParaRPr lang="en-US" altLang="en-US" sz="1600" dirty="0">
              <a:latin typeface="+mn-lt"/>
            </a:endParaRPr>
          </a:p>
          <a:p>
            <a:pPr>
              <a:buFontTx/>
              <a:buChar char="•"/>
            </a:pPr>
            <a:r>
              <a:rPr lang="en-US" altLang="en-US" sz="1600" dirty="0" err="1">
                <a:latin typeface="+mn-lt"/>
              </a:rPr>
              <a:t>SierraSD</a:t>
            </a:r>
            <a:endParaRPr lang="en-US" altLang="en-US" sz="1600" dirty="0">
              <a:latin typeface="+mn-lt"/>
            </a:endParaRPr>
          </a:p>
          <a:p>
            <a:pPr>
              <a:buFontTx/>
              <a:buChar char="•"/>
            </a:pPr>
            <a:r>
              <a:rPr lang="en-US" altLang="en-US" sz="1600" dirty="0">
                <a:latin typeface="+mn-lt"/>
              </a:rPr>
              <a:t>Abaqus</a:t>
            </a:r>
          </a:p>
          <a:p>
            <a:pPr>
              <a:buFontTx/>
              <a:buChar char="•"/>
            </a:pPr>
            <a:r>
              <a:rPr lang="en-US" altLang="en-US" sz="1600" dirty="0">
                <a:latin typeface="+mn-lt"/>
              </a:rPr>
              <a:t>Nastran</a:t>
            </a:r>
          </a:p>
          <a:p>
            <a:pPr>
              <a:buFontTx/>
              <a:buChar char="•"/>
            </a:pPr>
            <a:r>
              <a:rPr lang="en-US" altLang="en-US" sz="1600" dirty="0">
                <a:latin typeface="+mn-lt"/>
              </a:rPr>
              <a:t>Dyna</a:t>
            </a:r>
          </a:p>
          <a:p>
            <a:pPr>
              <a:buFontTx/>
              <a:buChar char="•"/>
            </a:pPr>
            <a:r>
              <a:rPr lang="en-US" altLang="en-US" sz="1600" dirty="0">
                <a:latin typeface="+mn-lt"/>
              </a:rPr>
              <a:t>etc.</a:t>
            </a:r>
          </a:p>
        </p:txBody>
      </p:sp>
      <p:sp>
        <p:nvSpPr>
          <p:cNvPr id="16" name="Text Box 13">
            <a:extLst>
              <a:ext uri="{FF2B5EF4-FFF2-40B4-BE49-F238E27FC236}">
                <a16:creationId xmlns:a16="http://schemas.microsoft.com/office/drawing/2014/main" id="{424B5E34-5434-EC47-B169-82D6C04BEE28}"/>
              </a:ext>
            </a:extLst>
          </p:cNvPr>
          <p:cNvSpPr txBox="1">
            <a:spLocks noChangeArrowheads="1"/>
          </p:cNvSpPr>
          <p:nvPr/>
        </p:nvSpPr>
        <p:spPr bwMode="auto">
          <a:xfrm>
            <a:off x="5084948" y="4452452"/>
            <a:ext cx="276551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buFontTx/>
              <a:buChar char="•"/>
            </a:pPr>
            <a:r>
              <a:rPr lang="en-US" altLang="en-US" sz="1600" dirty="0">
                <a:latin typeface="+mn-lt"/>
              </a:rPr>
              <a:t>Geometry Modification</a:t>
            </a:r>
          </a:p>
          <a:p>
            <a:pPr>
              <a:buFontTx/>
              <a:buChar char="•"/>
            </a:pPr>
            <a:r>
              <a:rPr lang="en-US" altLang="en-US" sz="1600" dirty="0">
                <a:latin typeface="+mn-lt"/>
              </a:rPr>
              <a:t>Meshing</a:t>
            </a:r>
          </a:p>
          <a:p>
            <a:pPr>
              <a:buFontTx/>
              <a:buChar char="•"/>
            </a:pPr>
            <a:r>
              <a:rPr lang="en-US" altLang="en-US" sz="1600" dirty="0">
                <a:latin typeface="+mn-lt"/>
              </a:rPr>
              <a:t>Boundary Conditions</a:t>
            </a:r>
          </a:p>
          <a:p>
            <a:pPr>
              <a:buFontTx/>
              <a:buChar char="•"/>
            </a:pPr>
            <a:r>
              <a:rPr lang="en-US" altLang="en-US" sz="1600" dirty="0">
                <a:latin typeface="+mn-lt"/>
              </a:rPr>
              <a:t>Mesh Modification</a:t>
            </a:r>
          </a:p>
          <a:p>
            <a:pPr>
              <a:buFontTx/>
              <a:buChar char="•"/>
            </a:pPr>
            <a:r>
              <a:rPr lang="en-US" altLang="en-US" sz="1600" dirty="0">
                <a:latin typeface="+mn-lt"/>
              </a:rPr>
              <a:t>Mesh Quality</a:t>
            </a:r>
          </a:p>
          <a:p>
            <a:pPr>
              <a:buFontTx/>
              <a:buChar char="•"/>
            </a:pPr>
            <a:r>
              <a:rPr lang="en-US" altLang="en-US" sz="1600" dirty="0">
                <a:latin typeface="+mn-lt"/>
              </a:rPr>
              <a:t>Scripting</a:t>
            </a:r>
          </a:p>
        </p:txBody>
      </p:sp>
      <p:sp>
        <p:nvSpPr>
          <p:cNvPr id="17" name="Text Box 13">
            <a:extLst>
              <a:ext uri="{FF2B5EF4-FFF2-40B4-BE49-F238E27FC236}">
                <a16:creationId xmlns:a16="http://schemas.microsoft.com/office/drawing/2014/main" id="{37F6BADD-6C8A-4F46-BB5D-A3B221E9EB43}"/>
              </a:ext>
            </a:extLst>
          </p:cNvPr>
          <p:cNvSpPr txBox="1">
            <a:spLocks noChangeArrowheads="1"/>
          </p:cNvSpPr>
          <p:nvPr/>
        </p:nvSpPr>
        <p:spPr bwMode="auto">
          <a:xfrm>
            <a:off x="2927100" y="1820574"/>
            <a:ext cx="12858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600" dirty="0"/>
              <a:t>Geometry</a:t>
            </a:r>
          </a:p>
        </p:txBody>
      </p:sp>
      <p:sp>
        <p:nvSpPr>
          <p:cNvPr id="19" name="Text Box 13">
            <a:extLst>
              <a:ext uri="{FF2B5EF4-FFF2-40B4-BE49-F238E27FC236}">
                <a16:creationId xmlns:a16="http://schemas.microsoft.com/office/drawing/2014/main" id="{C6A2F43D-9C93-1942-A585-5B27E1598A13}"/>
              </a:ext>
            </a:extLst>
          </p:cNvPr>
          <p:cNvSpPr txBox="1">
            <a:spLocks noChangeArrowheads="1"/>
          </p:cNvSpPr>
          <p:nvPr/>
        </p:nvSpPr>
        <p:spPr bwMode="auto">
          <a:xfrm>
            <a:off x="8306044" y="1820574"/>
            <a:ext cx="12858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600" dirty="0"/>
              <a:t>Mesh</a:t>
            </a:r>
          </a:p>
        </p:txBody>
      </p:sp>
      <p:sp>
        <p:nvSpPr>
          <p:cNvPr id="2" name="Card 1">
            <a:extLst>
              <a:ext uri="{FF2B5EF4-FFF2-40B4-BE49-F238E27FC236}">
                <a16:creationId xmlns:a16="http://schemas.microsoft.com/office/drawing/2014/main" id="{D4E3BEA9-BA5E-B64B-866B-33CBB94929C3}"/>
              </a:ext>
            </a:extLst>
          </p:cNvPr>
          <p:cNvSpPr/>
          <p:nvPr/>
        </p:nvSpPr>
        <p:spPr>
          <a:xfrm flipH="1">
            <a:off x="3192827" y="2575249"/>
            <a:ext cx="636206" cy="795866"/>
          </a:xfrm>
          <a:prstGeom prst="flowChartPunchedCard">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 Box 13">
            <a:extLst>
              <a:ext uri="{FF2B5EF4-FFF2-40B4-BE49-F238E27FC236}">
                <a16:creationId xmlns:a16="http://schemas.microsoft.com/office/drawing/2014/main" id="{EC512802-18A2-944D-B9D3-76EA487BA8F5}"/>
              </a:ext>
            </a:extLst>
          </p:cNvPr>
          <p:cNvSpPr txBox="1">
            <a:spLocks noChangeArrowheads="1"/>
          </p:cNvSpPr>
          <p:nvPr/>
        </p:nvSpPr>
        <p:spPr bwMode="auto">
          <a:xfrm>
            <a:off x="3220551" y="2761841"/>
            <a:ext cx="1285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200" dirty="0"/>
              <a:t>ACIS</a:t>
            </a:r>
          </a:p>
          <a:p>
            <a:r>
              <a:rPr lang="en-US" altLang="en-US" sz="1200" dirty="0"/>
              <a:t>STEP</a:t>
            </a:r>
          </a:p>
        </p:txBody>
      </p:sp>
      <p:sp>
        <p:nvSpPr>
          <p:cNvPr id="21" name="Card 20">
            <a:extLst>
              <a:ext uri="{FF2B5EF4-FFF2-40B4-BE49-F238E27FC236}">
                <a16:creationId xmlns:a16="http://schemas.microsoft.com/office/drawing/2014/main" id="{A9CF1C83-E201-6D4F-92CC-7E2CEB8AF79D}"/>
              </a:ext>
            </a:extLst>
          </p:cNvPr>
          <p:cNvSpPr/>
          <p:nvPr/>
        </p:nvSpPr>
        <p:spPr>
          <a:xfrm flipH="1">
            <a:off x="8329201" y="2545733"/>
            <a:ext cx="636206" cy="795866"/>
          </a:xfrm>
          <a:prstGeom prst="flowChartPunchedCard">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 Box 13">
            <a:extLst>
              <a:ext uri="{FF2B5EF4-FFF2-40B4-BE49-F238E27FC236}">
                <a16:creationId xmlns:a16="http://schemas.microsoft.com/office/drawing/2014/main" id="{E9296504-25C7-D546-8976-7E1C38942441}"/>
              </a:ext>
            </a:extLst>
          </p:cNvPr>
          <p:cNvSpPr txBox="1">
            <a:spLocks noChangeArrowheads="1"/>
          </p:cNvSpPr>
          <p:nvPr/>
        </p:nvSpPr>
        <p:spPr bwMode="auto">
          <a:xfrm>
            <a:off x="8306043" y="2805657"/>
            <a:ext cx="1285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200" dirty="0"/>
              <a:t>Exodus</a:t>
            </a:r>
          </a:p>
        </p:txBody>
      </p:sp>
      <p:sp>
        <p:nvSpPr>
          <p:cNvPr id="5" name="Rectangle 5">
            <a:extLst>
              <a:ext uri="{FF2B5EF4-FFF2-40B4-BE49-F238E27FC236}">
                <a16:creationId xmlns:a16="http://schemas.microsoft.com/office/drawing/2014/main" id="{1813F08A-D607-4525-E091-9001DF8A2A5F}"/>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Cubit </a:t>
            </a:r>
            <a:r>
              <a:rPr lang="en-US" altLang="en-US" sz="2800" b="1" baseline="30000" dirty="0">
                <a:solidFill>
                  <a:schemeClr val="tx1"/>
                </a:solidFill>
                <a:latin typeface="Arial" panose="020B0604020202020204" pitchFamily="34" charset="0"/>
                <a:cs typeface="Arial" panose="020B0604020202020204" pitchFamily="34" charset="0"/>
              </a:rPr>
              <a:t>®</a:t>
            </a:r>
            <a:r>
              <a:rPr lang="en-US" altLang="en-US" sz="2800" b="1" dirty="0">
                <a:solidFill>
                  <a:schemeClr val="tx1"/>
                </a:solidFill>
                <a:latin typeface="Arial" panose="020B0604020202020204" pitchFamily="34" charset="0"/>
                <a:cs typeface="Arial" panose="020B0604020202020204" pitchFamily="34" charset="0"/>
              </a:rPr>
              <a:t> Scope</a:t>
            </a:r>
          </a:p>
        </p:txBody>
      </p:sp>
      <p:pic>
        <p:nvPicPr>
          <p:cNvPr id="7" name="Picture 6">
            <a:extLst>
              <a:ext uri="{FF2B5EF4-FFF2-40B4-BE49-F238E27FC236}">
                <a16:creationId xmlns:a16="http://schemas.microsoft.com/office/drawing/2014/main" id="{EC1FEF5E-7FF7-395D-FDC7-F8A73DC360E8}"/>
              </a:ext>
            </a:extLst>
          </p:cNvPr>
          <p:cNvPicPr>
            <a:picLocks noChangeAspect="1"/>
          </p:cNvPicPr>
          <p:nvPr/>
        </p:nvPicPr>
        <p:blipFill>
          <a:blip r:embed="rId3"/>
          <a:stretch>
            <a:fillRect/>
          </a:stretch>
        </p:blipFill>
        <p:spPr>
          <a:xfrm>
            <a:off x="4047019" y="1294129"/>
            <a:ext cx="4010321" cy="2684227"/>
          </a:xfrm>
          <a:prstGeom prst="rect">
            <a:avLst/>
          </a:prstGeom>
        </p:spPr>
      </p:pic>
      <p:pic>
        <p:nvPicPr>
          <p:cNvPr id="9" name="Picture 8">
            <a:extLst>
              <a:ext uri="{FF2B5EF4-FFF2-40B4-BE49-F238E27FC236}">
                <a16:creationId xmlns:a16="http://schemas.microsoft.com/office/drawing/2014/main" id="{6478F9BC-FD29-9E3F-862F-4C3357A3ACF9}"/>
              </a:ext>
            </a:extLst>
          </p:cNvPr>
          <p:cNvPicPr>
            <a:picLocks noChangeAspect="1"/>
          </p:cNvPicPr>
          <p:nvPr/>
        </p:nvPicPr>
        <p:blipFill>
          <a:blip r:embed="rId4"/>
          <a:stretch>
            <a:fillRect/>
          </a:stretch>
        </p:blipFill>
        <p:spPr>
          <a:xfrm>
            <a:off x="9332377" y="594821"/>
            <a:ext cx="2287053" cy="3273088"/>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7456F8D-8212-CCA5-0DDA-F1486B47E1F2}"/>
              </a:ext>
            </a:extLst>
          </p:cNvPr>
          <p:cNvPicPr>
            <a:picLocks noChangeAspect="1"/>
          </p:cNvPicPr>
          <p:nvPr/>
        </p:nvPicPr>
        <p:blipFill>
          <a:blip r:embed="rId3"/>
          <a:stretch>
            <a:fillRect/>
          </a:stretch>
        </p:blipFill>
        <p:spPr>
          <a:xfrm>
            <a:off x="5867847" y="2926647"/>
            <a:ext cx="3600980" cy="2187036"/>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CE404EFC-7183-A54F-B0B6-BC3471B054A6}"/>
              </a:ext>
            </a:extLst>
          </p:cNvPr>
          <p:cNvSpPr/>
          <p:nvPr/>
        </p:nvSpPr>
        <p:spPr>
          <a:xfrm>
            <a:off x="8141924" y="229491"/>
            <a:ext cx="3629025" cy="2034738"/>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02" name="Date Placeholder 2">
            <a:extLst>
              <a:ext uri="{FF2B5EF4-FFF2-40B4-BE49-F238E27FC236}">
                <a16:creationId xmlns:a16="http://schemas.microsoft.com/office/drawing/2014/main" id="{4DADE19B-9FF1-C341-AD73-228E8B6F7C13}"/>
              </a:ext>
            </a:extLst>
          </p:cNvPr>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000"/>
              <a:t>CUBIT Basic Tutorial</a:t>
            </a:r>
          </a:p>
          <a:p>
            <a:pPr algn="l"/>
            <a:endParaRPr lang="en-US" altLang="en-US" sz="1000"/>
          </a:p>
        </p:txBody>
      </p:sp>
      <p:sp>
        <p:nvSpPr>
          <p:cNvPr id="19" name="Text Box 4">
            <a:extLst>
              <a:ext uri="{FF2B5EF4-FFF2-40B4-BE49-F238E27FC236}">
                <a16:creationId xmlns:a16="http://schemas.microsoft.com/office/drawing/2014/main" id="{E2149701-2499-A64D-9EA4-59875EADC9D9}"/>
              </a:ext>
            </a:extLst>
          </p:cNvPr>
          <p:cNvSpPr txBox="1">
            <a:spLocks noChangeArrowheads="1"/>
          </p:cNvSpPr>
          <p:nvPr/>
        </p:nvSpPr>
        <p:spPr bwMode="auto">
          <a:xfrm>
            <a:off x="944324" y="1974496"/>
            <a:ext cx="3657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2000" b="1" dirty="0">
                <a:latin typeface="+mn-lt"/>
              </a:rPr>
              <a:t>Navigation Modes:</a:t>
            </a:r>
          </a:p>
        </p:txBody>
      </p:sp>
      <p:sp>
        <p:nvSpPr>
          <p:cNvPr id="22" name="Text Box 4">
            <a:extLst>
              <a:ext uri="{FF2B5EF4-FFF2-40B4-BE49-F238E27FC236}">
                <a16:creationId xmlns:a16="http://schemas.microsoft.com/office/drawing/2014/main" id="{A64C5114-8D51-6C47-A585-B454CF9B31A4}"/>
              </a:ext>
            </a:extLst>
          </p:cNvPr>
          <p:cNvSpPr txBox="1">
            <a:spLocks noChangeArrowheads="1"/>
          </p:cNvSpPr>
          <p:nvPr/>
        </p:nvSpPr>
        <p:spPr bwMode="auto">
          <a:xfrm>
            <a:off x="944324" y="2430274"/>
            <a:ext cx="3657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2000" dirty="0">
                <a:latin typeface="+mn-lt"/>
              </a:rPr>
              <a:t>Full Navigation</a:t>
            </a:r>
          </a:p>
        </p:txBody>
      </p:sp>
      <p:sp>
        <p:nvSpPr>
          <p:cNvPr id="23" name="Text Box 4">
            <a:extLst>
              <a:ext uri="{FF2B5EF4-FFF2-40B4-BE49-F238E27FC236}">
                <a16:creationId xmlns:a16="http://schemas.microsoft.com/office/drawing/2014/main" id="{C5435C70-E113-8443-B6BC-328F69F0C72B}"/>
              </a:ext>
            </a:extLst>
          </p:cNvPr>
          <p:cNvSpPr txBox="1">
            <a:spLocks noChangeArrowheads="1"/>
          </p:cNvSpPr>
          <p:nvPr/>
        </p:nvSpPr>
        <p:spPr bwMode="auto">
          <a:xfrm>
            <a:off x="5882908" y="2491829"/>
            <a:ext cx="3657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2000" dirty="0">
                <a:latin typeface="+mn-lt"/>
              </a:rPr>
              <a:t>Breadcrumb Navigation</a:t>
            </a:r>
          </a:p>
        </p:txBody>
      </p:sp>
      <p:sp>
        <p:nvSpPr>
          <p:cNvPr id="24" name="Text Box 4">
            <a:extLst>
              <a:ext uri="{FF2B5EF4-FFF2-40B4-BE49-F238E27FC236}">
                <a16:creationId xmlns:a16="http://schemas.microsoft.com/office/drawing/2014/main" id="{2449FC80-EC89-CD48-A3C7-E0C5FE5C9FF2}"/>
              </a:ext>
            </a:extLst>
          </p:cNvPr>
          <p:cNvSpPr txBox="1">
            <a:spLocks noChangeArrowheads="1"/>
          </p:cNvSpPr>
          <p:nvPr/>
        </p:nvSpPr>
        <p:spPr bwMode="auto">
          <a:xfrm>
            <a:off x="1525091" y="890189"/>
            <a:ext cx="49828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2000" dirty="0">
                <a:latin typeface="+mn-lt"/>
              </a:rPr>
              <a:t>Access to all Cubit </a:t>
            </a:r>
            <a:r>
              <a:rPr lang="en-US" altLang="en-US" sz="2000" b="1" baseline="30000" dirty="0">
                <a:solidFill>
                  <a:schemeClr val="tx1"/>
                </a:solidFill>
                <a:latin typeface="Arial" panose="020B0604020202020204" pitchFamily="34" charset="0"/>
                <a:cs typeface="Arial" panose="020B0604020202020204" pitchFamily="34" charset="0"/>
              </a:rPr>
              <a:t>®</a:t>
            </a:r>
            <a:r>
              <a:rPr lang="en-US" altLang="en-US" sz="2000" dirty="0">
                <a:latin typeface="+mn-lt"/>
              </a:rPr>
              <a:t> commands available via hierarchical menu structure</a:t>
            </a:r>
          </a:p>
        </p:txBody>
      </p:sp>
      <p:sp>
        <p:nvSpPr>
          <p:cNvPr id="25" name="Text Box 4">
            <a:extLst>
              <a:ext uri="{FF2B5EF4-FFF2-40B4-BE49-F238E27FC236}">
                <a16:creationId xmlns:a16="http://schemas.microsoft.com/office/drawing/2014/main" id="{3168CDDD-D35C-1C45-B59E-3CA1F1001380}"/>
              </a:ext>
            </a:extLst>
          </p:cNvPr>
          <p:cNvSpPr txBox="1">
            <a:spLocks noChangeArrowheads="1"/>
          </p:cNvSpPr>
          <p:nvPr/>
        </p:nvSpPr>
        <p:spPr bwMode="auto">
          <a:xfrm>
            <a:off x="998557" y="6093405"/>
            <a:ext cx="3657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Select any button to reveal next level of buttons</a:t>
            </a:r>
          </a:p>
        </p:txBody>
      </p:sp>
      <p:sp>
        <p:nvSpPr>
          <p:cNvPr id="26" name="Text Box 4">
            <a:extLst>
              <a:ext uri="{FF2B5EF4-FFF2-40B4-BE49-F238E27FC236}">
                <a16:creationId xmlns:a16="http://schemas.microsoft.com/office/drawing/2014/main" id="{69461B56-A50B-6B4A-8BC5-8D6AED5E8CC0}"/>
              </a:ext>
            </a:extLst>
          </p:cNvPr>
          <p:cNvSpPr txBox="1">
            <a:spLocks noChangeArrowheads="1"/>
          </p:cNvSpPr>
          <p:nvPr/>
        </p:nvSpPr>
        <p:spPr bwMode="auto">
          <a:xfrm>
            <a:off x="9950278" y="3582079"/>
            <a:ext cx="3657600" cy="189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Displays full </a:t>
            </a:r>
            <a:br>
              <a:rPr lang="en-US" altLang="en-US" sz="1800" dirty="0">
                <a:latin typeface="+mn-lt"/>
              </a:rPr>
            </a:br>
            <a:r>
              <a:rPr lang="en-US" altLang="en-US" sz="1800" dirty="0">
                <a:latin typeface="+mn-lt"/>
              </a:rPr>
              <a:t>path to </a:t>
            </a:r>
            <a:br>
              <a:rPr lang="en-US" altLang="en-US" sz="1800" dirty="0">
                <a:latin typeface="+mn-lt"/>
              </a:rPr>
            </a:br>
            <a:r>
              <a:rPr lang="en-US" altLang="en-US" sz="1800" dirty="0">
                <a:latin typeface="+mn-lt"/>
              </a:rPr>
              <a:t>command</a:t>
            </a:r>
          </a:p>
          <a:p>
            <a:pPr>
              <a:spcBef>
                <a:spcPct val="50000"/>
              </a:spcBef>
            </a:pPr>
            <a:r>
              <a:rPr lang="en-US" altLang="en-US" sz="1800" dirty="0">
                <a:latin typeface="+mn-lt"/>
              </a:rPr>
              <a:t>(more compact </a:t>
            </a:r>
            <a:br>
              <a:rPr lang="en-US" altLang="en-US" sz="1800" dirty="0">
                <a:latin typeface="+mn-lt"/>
              </a:rPr>
            </a:br>
            <a:r>
              <a:rPr lang="en-US" altLang="en-US" sz="1800" dirty="0">
                <a:latin typeface="+mn-lt"/>
              </a:rPr>
              <a:t>than full </a:t>
            </a:r>
            <a:br>
              <a:rPr lang="en-US" altLang="en-US" sz="1800" dirty="0">
                <a:latin typeface="+mn-lt"/>
              </a:rPr>
            </a:br>
            <a:r>
              <a:rPr lang="en-US" altLang="en-US" sz="1800" dirty="0">
                <a:latin typeface="+mn-lt"/>
              </a:rPr>
              <a:t>navigation) </a:t>
            </a:r>
          </a:p>
        </p:txBody>
      </p:sp>
      <p:sp>
        <p:nvSpPr>
          <p:cNvPr id="27" name="Text Box 4">
            <a:extLst>
              <a:ext uri="{FF2B5EF4-FFF2-40B4-BE49-F238E27FC236}">
                <a16:creationId xmlns:a16="http://schemas.microsoft.com/office/drawing/2014/main" id="{A9A9035B-3C69-5A4D-9F5B-BC19643FFF1D}"/>
              </a:ext>
            </a:extLst>
          </p:cNvPr>
          <p:cNvSpPr txBox="1">
            <a:spLocks noChangeArrowheads="1"/>
          </p:cNvSpPr>
          <p:nvPr/>
        </p:nvSpPr>
        <p:spPr bwMode="auto">
          <a:xfrm>
            <a:off x="5882908" y="5405611"/>
            <a:ext cx="3657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Select text in path to navigate to commands </a:t>
            </a:r>
          </a:p>
        </p:txBody>
      </p:sp>
      <p:cxnSp>
        <p:nvCxnSpPr>
          <p:cNvPr id="7" name="Straight Arrow Connector 6">
            <a:extLst>
              <a:ext uri="{FF2B5EF4-FFF2-40B4-BE49-F238E27FC236}">
                <a16:creationId xmlns:a16="http://schemas.microsoft.com/office/drawing/2014/main" id="{C9D7F3C9-0B34-F74E-8BEE-4398E9AE84ED}"/>
              </a:ext>
            </a:extLst>
          </p:cNvPr>
          <p:cNvCxnSpPr>
            <a:cxnSpLocks/>
          </p:cNvCxnSpPr>
          <p:nvPr/>
        </p:nvCxnSpPr>
        <p:spPr>
          <a:xfrm flipH="1" flipV="1">
            <a:off x="9239749" y="3294916"/>
            <a:ext cx="710529" cy="4976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Text Box 4">
            <a:extLst>
              <a:ext uri="{FF2B5EF4-FFF2-40B4-BE49-F238E27FC236}">
                <a16:creationId xmlns:a16="http://schemas.microsoft.com/office/drawing/2014/main" id="{EB5450DF-AA75-9F44-A27D-B1A097463F05}"/>
              </a:ext>
            </a:extLst>
          </p:cNvPr>
          <p:cNvSpPr txBox="1">
            <a:spLocks noChangeArrowheads="1"/>
          </p:cNvSpPr>
          <p:nvPr/>
        </p:nvSpPr>
        <p:spPr bwMode="auto">
          <a:xfrm>
            <a:off x="8173510" y="289488"/>
            <a:ext cx="3553536" cy="1323439"/>
          </a:xfrm>
          <a:prstGeom prst="rect">
            <a:avLst/>
          </a:prstGeom>
          <a:solidFill>
            <a:schemeClr val="accent4">
              <a:lumMod val="20000"/>
              <a:lumOff val="80000"/>
            </a:schemeClr>
          </a:solidFill>
          <a:ln>
            <a:noFill/>
          </a:ln>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600" b="1" dirty="0">
                <a:latin typeface="+mn-lt"/>
              </a:rPr>
              <a:t>Tip: </a:t>
            </a:r>
            <a:r>
              <a:rPr lang="en-US" altLang="en-US" sz="1600" dirty="0">
                <a:latin typeface="+mn-lt"/>
              </a:rPr>
              <a:t>Change the navigation mode from the </a:t>
            </a:r>
            <a:r>
              <a:rPr lang="en-US" altLang="en-US" sz="1600" b="1" dirty="0">
                <a:latin typeface="+mn-lt"/>
              </a:rPr>
              <a:t>Options </a:t>
            </a:r>
            <a:r>
              <a:rPr lang="en-US" altLang="en-US" sz="1600" dirty="0">
                <a:latin typeface="+mn-lt"/>
              </a:rPr>
              <a:t>(Windows) </a:t>
            </a:r>
            <a:r>
              <a:rPr lang="en-US" altLang="en-US" sz="1600" b="1" dirty="0">
                <a:latin typeface="+mn-lt"/>
              </a:rPr>
              <a:t>Preferences </a:t>
            </a:r>
            <a:r>
              <a:rPr lang="en-US" altLang="en-US" sz="1600" dirty="0">
                <a:latin typeface="+mn-lt"/>
              </a:rPr>
              <a:t>(Mac) panels. Select </a:t>
            </a:r>
            <a:r>
              <a:rPr lang="en-US" altLang="en-US" sz="1600" i="1" dirty="0">
                <a:latin typeface="+mn-lt"/>
              </a:rPr>
              <a:t>Command Panels </a:t>
            </a:r>
            <a:r>
              <a:rPr lang="en-US" altLang="en-US" sz="1600" dirty="0">
                <a:latin typeface="+mn-lt"/>
              </a:rPr>
              <a:t>and check the </a:t>
            </a:r>
            <a:r>
              <a:rPr lang="en-US" altLang="en-US" sz="1600" i="1" dirty="0">
                <a:latin typeface="+mn-lt"/>
              </a:rPr>
              <a:t>Use Full Navigation </a:t>
            </a:r>
            <a:r>
              <a:rPr lang="en-US" altLang="en-US" sz="1600" dirty="0">
                <a:latin typeface="+mn-lt"/>
              </a:rPr>
              <a:t>toggle</a:t>
            </a:r>
          </a:p>
        </p:txBody>
      </p:sp>
      <p:pic>
        <p:nvPicPr>
          <p:cNvPr id="4" name="Picture 3">
            <a:extLst>
              <a:ext uri="{FF2B5EF4-FFF2-40B4-BE49-F238E27FC236}">
                <a16:creationId xmlns:a16="http://schemas.microsoft.com/office/drawing/2014/main" id="{C28913AA-A5B5-114D-A215-98F1D520AF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72366" y="1603208"/>
            <a:ext cx="2169940" cy="586951"/>
          </a:xfrm>
          <a:prstGeom prst="rect">
            <a:avLst/>
          </a:prstGeom>
        </p:spPr>
      </p:pic>
      <p:sp>
        <p:nvSpPr>
          <p:cNvPr id="9" name="Rectangle 5">
            <a:extLst>
              <a:ext uri="{FF2B5EF4-FFF2-40B4-BE49-F238E27FC236}">
                <a16:creationId xmlns:a16="http://schemas.microsoft.com/office/drawing/2014/main" id="{64699801-BBDE-221E-6AE6-7A69707FA743}"/>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Command Panels</a:t>
            </a:r>
          </a:p>
        </p:txBody>
      </p:sp>
      <p:pic>
        <p:nvPicPr>
          <p:cNvPr id="2" name="Picture 1">
            <a:extLst>
              <a:ext uri="{FF2B5EF4-FFF2-40B4-BE49-F238E27FC236}">
                <a16:creationId xmlns:a16="http://schemas.microsoft.com/office/drawing/2014/main" id="{6621E060-3B5E-CC5B-DA4D-FD9D44EE4FF1}"/>
              </a:ext>
            </a:extLst>
          </p:cNvPr>
          <p:cNvPicPr>
            <a:picLocks noChangeAspect="1"/>
          </p:cNvPicPr>
          <p:nvPr/>
        </p:nvPicPr>
        <p:blipFill>
          <a:blip r:embed="rId5"/>
          <a:stretch>
            <a:fillRect/>
          </a:stretch>
        </p:blipFill>
        <p:spPr>
          <a:xfrm>
            <a:off x="1052790" y="2831475"/>
            <a:ext cx="2744998" cy="3037641"/>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EEBC461-6C73-0A5E-F8F1-867F68B7E02B}"/>
              </a:ext>
            </a:extLst>
          </p:cNvPr>
          <p:cNvPicPr>
            <a:picLocks noChangeAspect="1"/>
          </p:cNvPicPr>
          <p:nvPr/>
        </p:nvPicPr>
        <p:blipFill>
          <a:blip r:embed="rId3"/>
          <a:stretch>
            <a:fillRect/>
          </a:stretch>
        </p:blipFill>
        <p:spPr>
          <a:xfrm>
            <a:off x="1927076" y="1881105"/>
            <a:ext cx="3249283" cy="3595688"/>
          </a:xfrm>
          <a:prstGeom prst="rect">
            <a:avLst/>
          </a:prstGeom>
          <a:ln>
            <a:noFill/>
          </a:ln>
          <a:effectLst>
            <a:outerShdw blurRad="292100" dist="139700" dir="2700000" algn="tl" rotWithShape="0">
              <a:srgbClr val="333333">
                <a:alpha val="65000"/>
              </a:srgbClr>
            </a:outerShdw>
          </a:effectLst>
        </p:spPr>
      </p:pic>
      <p:sp>
        <p:nvSpPr>
          <p:cNvPr id="25602" name="Date Placeholder 2">
            <a:extLst>
              <a:ext uri="{FF2B5EF4-FFF2-40B4-BE49-F238E27FC236}">
                <a16:creationId xmlns:a16="http://schemas.microsoft.com/office/drawing/2014/main" id="{4DADE19B-9FF1-C341-AD73-228E8B6F7C13}"/>
              </a:ext>
            </a:extLst>
          </p:cNvPr>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000"/>
              <a:t>CUBIT Basic Tutorial</a:t>
            </a:r>
          </a:p>
          <a:p>
            <a:pPr algn="l"/>
            <a:endParaRPr lang="en-US" altLang="en-US" sz="1000"/>
          </a:p>
        </p:txBody>
      </p:sp>
      <p:sp>
        <p:nvSpPr>
          <p:cNvPr id="25603" name="Text Box 4">
            <a:extLst>
              <a:ext uri="{FF2B5EF4-FFF2-40B4-BE49-F238E27FC236}">
                <a16:creationId xmlns:a16="http://schemas.microsoft.com/office/drawing/2014/main" id="{3EDA8A04-5774-0C48-98F2-77C992E419EE}"/>
              </a:ext>
            </a:extLst>
          </p:cNvPr>
          <p:cNvSpPr txBox="1">
            <a:spLocks noChangeArrowheads="1"/>
          </p:cNvSpPr>
          <p:nvPr/>
        </p:nvSpPr>
        <p:spPr bwMode="auto">
          <a:xfrm>
            <a:off x="5719118" y="1389962"/>
            <a:ext cx="3657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2400" dirty="0">
                <a:latin typeface="+mn-lt"/>
              </a:rPr>
              <a:t>Press an Icon to enter a new mode</a:t>
            </a:r>
          </a:p>
        </p:txBody>
      </p:sp>
      <p:sp>
        <p:nvSpPr>
          <p:cNvPr id="25604" name="Line 7">
            <a:extLst>
              <a:ext uri="{FF2B5EF4-FFF2-40B4-BE49-F238E27FC236}">
                <a16:creationId xmlns:a16="http://schemas.microsoft.com/office/drawing/2014/main" id="{67808A14-8400-1C42-97BB-3EA6E1DD86EA}"/>
              </a:ext>
            </a:extLst>
          </p:cNvPr>
          <p:cNvSpPr>
            <a:spLocks noChangeShapeType="1"/>
          </p:cNvSpPr>
          <p:nvPr/>
        </p:nvSpPr>
        <p:spPr bwMode="auto">
          <a:xfrm flipH="1">
            <a:off x="4006444" y="1810138"/>
            <a:ext cx="1712673" cy="741919"/>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5610" name="Text Box 21">
            <a:extLst>
              <a:ext uri="{FF2B5EF4-FFF2-40B4-BE49-F238E27FC236}">
                <a16:creationId xmlns:a16="http://schemas.microsoft.com/office/drawing/2014/main" id="{7EE3C819-760D-C840-BF02-982EF00826CB}"/>
              </a:ext>
            </a:extLst>
          </p:cNvPr>
          <p:cNvSpPr txBox="1">
            <a:spLocks noChangeArrowheads="1"/>
          </p:cNvSpPr>
          <p:nvPr/>
        </p:nvSpPr>
        <p:spPr bwMode="auto">
          <a:xfrm>
            <a:off x="5947717" y="2669061"/>
            <a:ext cx="47944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 </a:t>
            </a:r>
            <a:r>
              <a:rPr lang="en-US" altLang="en-US" sz="1800" b="1" dirty="0">
                <a:latin typeface="+mn-lt"/>
              </a:rPr>
              <a:t>Geometry</a:t>
            </a:r>
            <a:r>
              <a:rPr lang="en-US" altLang="en-US" sz="1800" dirty="0">
                <a:latin typeface="+mn-lt"/>
              </a:rPr>
              <a:t>: Create, modify, cleanup…</a:t>
            </a:r>
          </a:p>
        </p:txBody>
      </p:sp>
      <p:sp>
        <p:nvSpPr>
          <p:cNvPr id="25611" name="Text Box 22">
            <a:extLst>
              <a:ext uri="{FF2B5EF4-FFF2-40B4-BE49-F238E27FC236}">
                <a16:creationId xmlns:a16="http://schemas.microsoft.com/office/drawing/2014/main" id="{8C49582C-1A76-A14D-9424-9D5C77702351}"/>
              </a:ext>
            </a:extLst>
          </p:cNvPr>
          <p:cNvSpPr txBox="1">
            <a:spLocks noChangeArrowheads="1"/>
          </p:cNvSpPr>
          <p:nvPr/>
        </p:nvSpPr>
        <p:spPr bwMode="auto">
          <a:xfrm>
            <a:off x="5947718" y="3292948"/>
            <a:ext cx="52063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 </a:t>
            </a:r>
            <a:r>
              <a:rPr lang="en-US" altLang="en-US" sz="1800" b="1" dirty="0">
                <a:latin typeface="+mn-lt"/>
              </a:rPr>
              <a:t>Mesh</a:t>
            </a:r>
            <a:r>
              <a:rPr lang="en-US" altLang="en-US" sz="1800" dirty="0">
                <a:latin typeface="+mn-lt"/>
              </a:rPr>
              <a:t>: Intervals, schemes, smoothing…</a:t>
            </a:r>
          </a:p>
        </p:txBody>
      </p:sp>
      <p:sp>
        <p:nvSpPr>
          <p:cNvPr id="25612" name="Text Box 23">
            <a:extLst>
              <a:ext uri="{FF2B5EF4-FFF2-40B4-BE49-F238E27FC236}">
                <a16:creationId xmlns:a16="http://schemas.microsoft.com/office/drawing/2014/main" id="{908783D7-6F73-D546-9CD9-9D92E9158B5E}"/>
              </a:ext>
            </a:extLst>
          </p:cNvPr>
          <p:cNvSpPr txBox="1">
            <a:spLocks noChangeArrowheads="1"/>
          </p:cNvSpPr>
          <p:nvPr/>
        </p:nvSpPr>
        <p:spPr bwMode="auto">
          <a:xfrm>
            <a:off x="6481118" y="3859663"/>
            <a:ext cx="2895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 </a:t>
            </a:r>
            <a:r>
              <a:rPr lang="en-US" altLang="en-US" sz="1800" b="1" dirty="0">
                <a:latin typeface="+mn-lt"/>
              </a:rPr>
              <a:t>Boundary Conditions</a:t>
            </a:r>
          </a:p>
        </p:txBody>
      </p:sp>
      <p:sp>
        <p:nvSpPr>
          <p:cNvPr id="25613" name="Text Box 24">
            <a:extLst>
              <a:ext uri="{FF2B5EF4-FFF2-40B4-BE49-F238E27FC236}">
                <a16:creationId xmlns:a16="http://schemas.microsoft.com/office/drawing/2014/main" id="{A4AFCBB3-4FAD-D64A-AFBB-980733BBF177}"/>
              </a:ext>
            </a:extLst>
          </p:cNvPr>
          <p:cNvSpPr txBox="1">
            <a:spLocks noChangeArrowheads="1"/>
          </p:cNvSpPr>
          <p:nvPr/>
        </p:nvSpPr>
        <p:spPr bwMode="auto">
          <a:xfrm>
            <a:off x="5947718" y="4497861"/>
            <a:ext cx="3962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 </a:t>
            </a:r>
            <a:r>
              <a:rPr lang="en-US" altLang="en-US" sz="1800" b="1" dirty="0">
                <a:latin typeface="+mn-lt"/>
              </a:rPr>
              <a:t>Analysis Setup</a:t>
            </a:r>
            <a:r>
              <a:rPr lang="en-US" altLang="en-US" sz="1800" dirty="0">
                <a:latin typeface="+mn-lt"/>
              </a:rPr>
              <a:t>: Export mesh</a:t>
            </a:r>
          </a:p>
        </p:txBody>
      </p:sp>
      <p:sp>
        <p:nvSpPr>
          <p:cNvPr id="25614" name="Text Box 25">
            <a:extLst>
              <a:ext uri="{FF2B5EF4-FFF2-40B4-BE49-F238E27FC236}">
                <a16:creationId xmlns:a16="http://schemas.microsoft.com/office/drawing/2014/main" id="{572663FC-F27E-5A41-BFBB-23EA8063B615}"/>
              </a:ext>
            </a:extLst>
          </p:cNvPr>
          <p:cNvSpPr txBox="1">
            <a:spLocks noChangeArrowheads="1"/>
          </p:cNvSpPr>
          <p:nvPr/>
        </p:nvSpPr>
        <p:spPr bwMode="auto">
          <a:xfrm>
            <a:off x="5947717" y="5107461"/>
            <a:ext cx="49674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 </a:t>
            </a:r>
            <a:r>
              <a:rPr lang="en-US" altLang="en-US" sz="1800" b="1" dirty="0">
                <a:latin typeface="+mn-lt"/>
              </a:rPr>
              <a:t>Post Processing</a:t>
            </a:r>
            <a:r>
              <a:rPr lang="en-US" altLang="en-US" sz="1800" dirty="0">
                <a:latin typeface="+mn-lt"/>
              </a:rPr>
              <a:t>: Customizable shortcut</a:t>
            </a:r>
          </a:p>
        </p:txBody>
      </p:sp>
      <p:sp>
        <p:nvSpPr>
          <p:cNvPr id="20" name="Text Box 4">
            <a:extLst>
              <a:ext uri="{FF2B5EF4-FFF2-40B4-BE49-F238E27FC236}">
                <a16:creationId xmlns:a16="http://schemas.microsoft.com/office/drawing/2014/main" id="{5E15D8EC-F88A-A646-86AA-33E7BD2DED2A}"/>
              </a:ext>
            </a:extLst>
          </p:cNvPr>
          <p:cNvSpPr txBox="1">
            <a:spLocks noChangeArrowheads="1"/>
          </p:cNvSpPr>
          <p:nvPr/>
        </p:nvSpPr>
        <p:spPr bwMode="auto">
          <a:xfrm>
            <a:off x="1955329" y="5606236"/>
            <a:ext cx="3657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2000" dirty="0">
                <a:latin typeface="+mn-lt"/>
              </a:rPr>
              <a:t>Full Navigation Mode</a:t>
            </a:r>
          </a:p>
        </p:txBody>
      </p:sp>
      <p:sp>
        <p:nvSpPr>
          <p:cNvPr id="4" name="Rectangle 5">
            <a:extLst>
              <a:ext uri="{FF2B5EF4-FFF2-40B4-BE49-F238E27FC236}">
                <a16:creationId xmlns:a16="http://schemas.microsoft.com/office/drawing/2014/main" id="{7E7BDF70-DC6C-5FD2-5F5E-77B7BE7E4153}"/>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Command Panels</a:t>
            </a:r>
          </a:p>
        </p:txBody>
      </p:sp>
      <p:pic>
        <p:nvPicPr>
          <p:cNvPr id="7" name="Graphic 6">
            <a:extLst>
              <a:ext uri="{FF2B5EF4-FFF2-40B4-BE49-F238E27FC236}">
                <a16:creationId xmlns:a16="http://schemas.microsoft.com/office/drawing/2014/main" id="{A2E7C9AD-CFD7-BE91-2E9C-08F8CE491FA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59552" y="2654702"/>
            <a:ext cx="393192" cy="393192"/>
          </a:xfrm>
          <a:prstGeom prst="rect">
            <a:avLst/>
          </a:prstGeom>
        </p:spPr>
      </p:pic>
      <p:pic>
        <p:nvPicPr>
          <p:cNvPr id="11" name="Graphic 10">
            <a:extLst>
              <a:ext uri="{FF2B5EF4-FFF2-40B4-BE49-F238E27FC236}">
                <a16:creationId xmlns:a16="http://schemas.microsoft.com/office/drawing/2014/main" id="{AA9F1A82-41B0-6C10-131E-097587EB286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559552" y="3269088"/>
            <a:ext cx="393192" cy="393192"/>
          </a:xfrm>
          <a:prstGeom prst="rect">
            <a:avLst/>
          </a:prstGeom>
        </p:spPr>
      </p:pic>
      <p:pic>
        <p:nvPicPr>
          <p:cNvPr id="15" name="Graphic 14">
            <a:extLst>
              <a:ext uri="{FF2B5EF4-FFF2-40B4-BE49-F238E27FC236}">
                <a16:creationId xmlns:a16="http://schemas.microsoft.com/office/drawing/2014/main" id="{3D3F1054-9303-2034-E6D4-DC574555FCC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559552" y="5080237"/>
            <a:ext cx="393192" cy="393192"/>
          </a:xfrm>
          <a:prstGeom prst="rect">
            <a:avLst/>
          </a:prstGeom>
        </p:spPr>
      </p:pic>
      <p:pic>
        <p:nvPicPr>
          <p:cNvPr id="17" name="Graphic 16">
            <a:extLst>
              <a:ext uri="{FF2B5EF4-FFF2-40B4-BE49-F238E27FC236}">
                <a16:creationId xmlns:a16="http://schemas.microsoft.com/office/drawing/2014/main" id="{FB05A713-1F81-B244-17A6-286408705C44}"/>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559552" y="4473501"/>
            <a:ext cx="393192" cy="393192"/>
          </a:xfrm>
          <a:prstGeom prst="rect">
            <a:avLst/>
          </a:prstGeom>
        </p:spPr>
      </p:pic>
      <p:pic>
        <p:nvPicPr>
          <p:cNvPr id="19" name="Graphic 18">
            <a:extLst>
              <a:ext uri="{FF2B5EF4-FFF2-40B4-BE49-F238E27FC236}">
                <a16:creationId xmlns:a16="http://schemas.microsoft.com/office/drawing/2014/main" id="{E8C46A49-C4D7-F81A-A53C-F16A2CC8673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559552" y="3849885"/>
            <a:ext cx="393192" cy="393192"/>
          </a:xfrm>
          <a:prstGeom prst="rect">
            <a:avLst/>
          </a:prstGeom>
        </p:spPr>
      </p:pic>
      <p:pic>
        <p:nvPicPr>
          <p:cNvPr id="22" name="Graphic 21">
            <a:extLst>
              <a:ext uri="{FF2B5EF4-FFF2-40B4-BE49-F238E27FC236}">
                <a16:creationId xmlns:a16="http://schemas.microsoft.com/office/drawing/2014/main" id="{545D6980-E25E-D09B-124B-32F31168B33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096000" y="3861782"/>
            <a:ext cx="393192" cy="393192"/>
          </a:xfrm>
          <a:prstGeom prst="rect">
            <a:avLst/>
          </a:prstGeom>
        </p:spPr>
      </p:pic>
    </p:spTree>
    <p:extLst>
      <p:ext uri="{BB962C8B-B14F-4D97-AF65-F5344CB8AC3E}">
        <p14:creationId xmlns:p14="http://schemas.microsoft.com/office/powerpoint/2010/main" val="32817671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2DA440D-42BF-804A-9035-75C8D9964006}"/>
              </a:ext>
            </a:extLst>
          </p:cNvPr>
          <p:cNvSpPr/>
          <p:nvPr/>
        </p:nvSpPr>
        <p:spPr>
          <a:xfrm>
            <a:off x="7059100" y="5101390"/>
            <a:ext cx="4028770" cy="130628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697" name="Picture 2">
            <a:extLst>
              <a:ext uri="{FF2B5EF4-FFF2-40B4-BE49-F238E27FC236}">
                <a16:creationId xmlns:a16="http://schemas.microsoft.com/office/drawing/2014/main" id="{2E9FC205-3CED-9547-9927-C9B78D6275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4300" y="1238540"/>
            <a:ext cx="2752725" cy="4191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8" name="Text Box 2">
            <a:extLst>
              <a:ext uri="{FF2B5EF4-FFF2-40B4-BE49-F238E27FC236}">
                <a16:creationId xmlns:a16="http://schemas.microsoft.com/office/drawing/2014/main" id="{584C17E7-3E49-5F4E-A6B8-0CDBA5274BAB}"/>
              </a:ext>
            </a:extLst>
          </p:cNvPr>
          <p:cNvSpPr txBox="1">
            <a:spLocks noChangeArrowheads="1"/>
          </p:cNvSpPr>
          <p:nvPr/>
        </p:nvSpPr>
        <p:spPr bwMode="auto">
          <a:xfrm>
            <a:off x="8583099" y="895640"/>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endParaRPr lang="en-US" altLang="en-US" sz="2400">
              <a:latin typeface="+mn-lt"/>
            </a:endParaRPr>
          </a:p>
        </p:txBody>
      </p:sp>
      <p:sp>
        <p:nvSpPr>
          <p:cNvPr id="29699" name="Line 5">
            <a:extLst>
              <a:ext uri="{FF2B5EF4-FFF2-40B4-BE49-F238E27FC236}">
                <a16:creationId xmlns:a16="http://schemas.microsoft.com/office/drawing/2014/main" id="{51F34036-499B-AF42-983C-176140147DD6}"/>
              </a:ext>
            </a:extLst>
          </p:cNvPr>
          <p:cNvSpPr>
            <a:spLocks noChangeShapeType="1"/>
          </p:cNvSpPr>
          <p:nvPr/>
        </p:nvSpPr>
        <p:spPr bwMode="auto">
          <a:xfrm flipH="1" flipV="1">
            <a:off x="5458899" y="1762415"/>
            <a:ext cx="1474839" cy="577247"/>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9700" name="Line 6">
            <a:extLst>
              <a:ext uri="{FF2B5EF4-FFF2-40B4-BE49-F238E27FC236}">
                <a16:creationId xmlns:a16="http://schemas.microsoft.com/office/drawing/2014/main" id="{BF5FC99C-2C66-2C4D-AEEB-208640E302E7}"/>
              </a:ext>
            </a:extLst>
          </p:cNvPr>
          <p:cNvSpPr>
            <a:spLocks noChangeShapeType="1"/>
          </p:cNvSpPr>
          <p:nvPr/>
        </p:nvSpPr>
        <p:spPr bwMode="auto">
          <a:xfrm flipH="1">
            <a:off x="4544500" y="1429040"/>
            <a:ext cx="2389238" cy="49213"/>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9701" name="Line 8">
            <a:extLst>
              <a:ext uri="{FF2B5EF4-FFF2-40B4-BE49-F238E27FC236}">
                <a16:creationId xmlns:a16="http://schemas.microsoft.com/office/drawing/2014/main" id="{EDC2CFB0-6D81-6E47-96C5-48F55BEDC89A}"/>
              </a:ext>
            </a:extLst>
          </p:cNvPr>
          <p:cNvSpPr>
            <a:spLocks noChangeShapeType="1"/>
          </p:cNvSpPr>
          <p:nvPr/>
        </p:nvSpPr>
        <p:spPr bwMode="auto">
          <a:xfrm flipH="1">
            <a:off x="5458899" y="4324640"/>
            <a:ext cx="1600200" cy="83820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4700" name="Rectangle 12">
            <a:extLst>
              <a:ext uri="{FF2B5EF4-FFF2-40B4-BE49-F238E27FC236}">
                <a16:creationId xmlns:a16="http://schemas.microsoft.com/office/drawing/2014/main" id="{0963A8B7-5680-7646-B995-37C81EB3352F}"/>
              </a:ext>
            </a:extLst>
          </p:cNvPr>
          <p:cNvSpPr>
            <a:spLocks noGrp="1" noChangeArrowheads="1"/>
          </p:cNvSpPr>
          <p:nvPr>
            <p:ph type="body" idx="1"/>
          </p:nvPr>
        </p:nvSpPr>
        <p:spPr>
          <a:xfrm>
            <a:off x="7063862" y="1276640"/>
            <a:ext cx="4533900" cy="4114800"/>
          </a:xfrm>
        </p:spPr>
        <p:txBody>
          <a:bodyPr/>
          <a:lstStyle/>
          <a:p>
            <a:pPr>
              <a:defRPr/>
            </a:pPr>
            <a:r>
              <a:rPr lang="en-US" b="1" dirty="0">
                <a:latin typeface="+mn-lt"/>
                <a:ea typeface="+mn-ea"/>
              </a:rPr>
              <a:t>Drop Down Menu</a:t>
            </a:r>
          </a:p>
          <a:p>
            <a:pPr lvl="1">
              <a:defRPr/>
            </a:pPr>
            <a:r>
              <a:rPr lang="en-US" sz="2000" dirty="0">
                <a:latin typeface="+mn-lt"/>
                <a:ea typeface="+mn-ea"/>
              </a:rPr>
              <a:t>Select the type of operation </a:t>
            </a:r>
            <a:br>
              <a:rPr lang="en-US" sz="2000" dirty="0">
                <a:latin typeface="+mn-lt"/>
                <a:ea typeface="+mn-ea"/>
              </a:rPr>
            </a:br>
            <a:r>
              <a:rPr lang="en-US" sz="2000" dirty="0">
                <a:latin typeface="+mn-lt"/>
                <a:ea typeface="+mn-ea"/>
              </a:rPr>
              <a:t>(sub-action).</a:t>
            </a:r>
          </a:p>
          <a:p>
            <a:pPr>
              <a:defRPr/>
            </a:pPr>
            <a:r>
              <a:rPr lang="en-US" b="1" dirty="0">
                <a:latin typeface="+mn-lt"/>
                <a:ea typeface="+mn-ea"/>
              </a:rPr>
              <a:t>ID Input Field (</a:t>
            </a:r>
            <a:r>
              <a:rPr lang="en-US" b="1" dirty="0" err="1">
                <a:latin typeface="+mn-lt"/>
                <a:ea typeface="+mn-ea"/>
              </a:rPr>
              <a:t>Pickwidget</a:t>
            </a:r>
            <a:r>
              <a:rPr lang="en-US" b="1" dirty="0">
                <a:latin typeface="+mn-lt"/>
                <a:ea typeface="+mn-ea"/>
              </a:rPr>
              <a:t>)</a:t>
            </a:r>
          </a:p>
          <a:p>
            <a:pPr lvl="1">
              <a:defRPr/>
            </a:pPr>
            <a:r>
              <a:rPr lang="en-US" sz="2000" dirty="0">
                <a:latin typeface="+mn-lt"/>
                <a:ea typeface="+mn-ea"/>
              </a:rPr>
              <a:t>You can type IDs here, or fill the box by picking</a:t>
            </a:r>
          </a:p>
          <a:p>
            <a:pPr>
              <a:defRPr/>
            </a:pPr>
            <a:r>
              <a:rPr lang="en-US" b="1" dirty="0">
                <a:latin typeface="+mn-lt"/>
                <a:ea typeface="+mn-ea"/>
              </a:rPr>
              <a:t>Command Options Input</a:t>
            </a:r>
          </a:p>
          <a:p>
            <a:pPr>
              <a:defRPr/>
            </a:pPr>
            <a:r>
              <a:rPr lang="en-US" b="1" dirty="0">
                <a:latin typeface="+mn-lt"/>
                <a:ea typeface="+mn-ea"/>
              </a:rPr>
              <a:t>Apply Button</a:t>
            </a:r>
          </a:p>
          <a:p>
            <a:pPr lvl="1">
              <a:defRPr/>
            </a:pPr>
            <a:r>
              <a:rPr lang="en-US" sz="2000" dirty="0">
                <a:latin typeface="+mn-lt"/>
                <a:ea typeface="+mn-ea"/>
              </a:rPr>
              <a:t>Cubit™ command syntax generated</a:t>
            </a:r>
          </a:p>
          <a:p>
            <a:pPr lvl="1">
              <a:defRPr/>
            </a:pPr>
            <a:r>
              <a:rPr lang="en-US" sz="2000" dirty="0">
                <a:latin typeface="+mn-lt"/>
                <a:ea typeface="+mn-ea"/>
              </a:rPr>
              <a:t>Executes command and applies the current options.</a:t>
            </a:r>
          </a:p>
          <a:p>
            <a:pPr>
              <a:defRPr/>
            </a:pPr>
            <a:endParaRPr lang="en-US" dirty="0">
              <a:latin typeface="+mn-lt"/>
              <a:ea typeface="+mn-ea"/>
            </a:endParaRPr>
          </a:p>
        </p:txBody>
      </p:sp>
      <p:sp>
        <p:nvSpPr>
          <p:cNvPr id="29704" name="Line 15">
            <a:extLst>
              <a:ext uri="{FF2B5EF4-FFF2-40B4-BE49-F238E27FC236}">
                <a16:creationId xmlns:a16="http://schemas.microsoft.com/office/drawing/2014/main" id="{7D92B302-E717-1640-8D12-023462155136}"/>
              </a:ext>
            </a:extLst>
          </p:cNvPr>
          <p:cNvSpPr>
            <a:spLocks noChangeShapeType="1"/>
          </p:cNvSpPr>
          <p:nvPr/>
        </p:nvSpPr>
        <p:spPr bwMode="auto">
          <a:xfrm flipH="1" flipV="1">
            <a:off x="6068498" y="3463230"/>
            <a:ext cx="865239"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9705" name="AutoShape 17">
            <a:extLst>
              <a:ext uri="{FF2B5EF4-FFF2-40B4-BE49-F238E27FC236}">
                <a16:creationId xmlns:a16="http://schemas.microsoft.com/office/drawing/2014/main" id="{8721DE2C-290E-A148-BEA3-0F2B1B4F83C7}"/>
              </a:ext>
            </a:extLst>
          </p:cNvPr>
          <p:cNvSpPr>
            <a:spLocks/>
          </p:cNvSpPr>
          <p:nvPr/>
        </p:nvSpPr>
        <p:spPr bwMode="auto">
          <a:xfrm>
            <a:off x="5763700" y="2051038"/>
            <a:ext cx="228600" cy="2810004"/>
          </a:xfrm>
          <a:prstGeom prst="rightBrace">
            <a:avLst>
              <a:gd name="adj1" fmla="val 91667"/>
              <a:gd name="adj2" fmla="val 50000"/>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11" name="Rectangle 12">
            <a:extLst>
              <a:ext uri="{FF2B5EF4-FFF2-40B4-BE49-F238E27FC236}">
                <a16:creationId xmlns:a16="http://schemas.microsoft.com/office/drawing/2014/main" id="{81C2BCC6-9455-3843-9B99-E84DE4B5CE96}"/>
              </a:ext>
            </a:extLst>
          </p:cNvPr>
          <p:cNvSpPr txBox="1">
            <a:spLocks noChangeArrowheads="1"/>
          </p:cNvSpPr>
          <p:nvPr/>
        </p:nvSpPr>
        <p:spPr>
          <a:xfrm>
            <a:off x="420175" y="4565638"/>
            <a:ext cx="4533900" cy="725566"/>
          </a:xfrm>
          <a:prstGeom prst="rect">
            <a:avLst/>
          </a:prstGeom>
        </p:spPr>
        <p:txBody>
          <a:bodyPr vert="horz" lIns="0" tIns="45720" rIns="0" bIns="45720" rtlCol="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dirty="0">
                <a:latin typeface="+mn-lt"/>
                <a:ea typeface="+mn-ea"/>
              </a:rPr>
              <a:t>Command Help </a:t>
            </a:r>
            <a:br>
              <a:rPr lang="en-US" dirty="0">
                <a:latin typeface="+mn-lt"/>
                <a:ea typeface="+mn-ea"/>
              </a:rPr>
            </a:br>
            <a:r>
              <a:rPr lang="en-US" dirty="0">
                <a:latin typeface="+mn-lt"/>
                <a:ea typeface="+mn-ea"/>
              </a:rPr>
              <a:t>(opens browser)</a:t>
            </a:r>
            <a:endParaRPr lang="en-US" sz="2000" dirty="0">
              <a:latin typeface="+mn-lt"/>
              <a:ea typeface="+mn-ea"/>
            </a:endParaRPr>
          </a:p>
          <a:p>
            <a:pPr>
              <a:defRPr/>
            </a:pPr>
            <a:endParaRPr lang="en-US" dirty="0">
              <a:latin typeface="+mn-lt"/>
              <a:ea typeface="+mn-ea"/>
            </a:endParaRPr>
          </a:p>
        </p:txBody>
      </p:sp>
      <p:sp>
        <p:nvSpPr>
          <p:cNvPr id="12" name="Line 8">
            <a:extLst>
              <a:ext uri="{FF2B5EF4-FFF2-40B4-BE49-F238E27FC236}">
                <a16:creationId xmlns:a16="http://schemas.microsoft.com/office/drawing/2014/main" id="{0A629ED0-7BF1-3640-A5DC-2F01FF33413C}"/>
              </a:ext>
            </a:extLst>
          </p:cNvPr>
          <p:cNvSpPr>
            <a:spLocks noChangeShapeType="1"/>
          </p:cNvSpPr>
          <p:nvPr/>
        </p:nvSpPr>
        <p:spPr bwMode="auto">
          <a:xfrm>
            <a:off x="2313499" y="4861042"/>
            <a:ext cx="773460" cy="301798"/>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3" name="Rectangle 12">
            <a:extLst>
              <a:ext uri="{FF2B5EF4-FFF2-40B4-BE49-F238E27FC236}">
                <a16:creationId xmlns:a16="http://schemas.microsoft.com/office/drawing/2014/main" id="{F8FDA6F1-BC42-A042-8DC0-95CDC75E6814}"/>
              </a:ext>
            </a:extLst>
          </p:cNvPr>
          <p:cNvSpPr txBox="1">
            <a:spLocks noChangeArrowheads="1"/>
          </p:cNvSpPr>
          <p:nvPr/>
        </p:nvSpPr>
        <p:spPr>
          <a:xfrm>
            <a:off x="438507" y="5525624"/>
            <a:ext cx="2421571" cy="725566"/>
          </a:xfrm>
          <a:prstGeom prst="rect">
            <a:avLst/>
          </a:prstGeom>
        </p:spPr>
        <p:txBody>
          <a:bodyPr vert="horz" lIns="0" tIns="45720" rIns="0" bIns="45720" rtlCol="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dirty="0">
                <a:latin typeface="+mn-lt"/>
                <a:ea typeface="+mn-ea"/>
              </a:rPr>
              <a:t>Automatically Reset the dialog after </a:t>
            </a:r>
            <a:r>
              <a:rPr lang="en-US" b="1" dirty="0">
                <a:latin typeface="+mn-lt"/>
                <a:ea typeface="+mn-ea"/>
              </a:rPr>
              <a:t>Apply</a:t>
            </a:r>
            <a:endParaRPr lang="en-US" sz="2000" b="1" dirty="0">
              <a:latin typeface="+mn-lt"/>
              <a:ea typeface="+mn-ea"/>
            </a:endParaRPr>
          </a:p>
          <a:p>
            <a:pPr>
              <a:defRPr/>
            </a:pPr>
            <a:endParaRPr lang="en-US" dirty="0">
              <a:latin typeface="+mn-lt"/>
              <a:ea typeface="+mn-ea"/>
            </a:endParaRPr>
          </a:p>
        </p:txBody>
      </p:sp>
      <p:sp>
        <p:nvSpPr>
          <p:cNvPr id="14" name="Line 8">
            <a:extLst>
              <a:ext uri="{FF2B5EF4-FFF2-40B4-BE49-F238E27FC236}">
                <a16:creationId xmlns:a16="http://schemas.microsoft.com/office/drawing/2014/main" id="{716E4FC4-3F3E-A542-80B7-4F882F003194}"/>
              </a:ext>
            </a:extLst>
          </p:cNvPr>
          <p:cNvSpPr>
            <a:spLocks noChangeShapeType="1"/>
          </p:cNvSpPr>
          <p:nvPr/>
        </p:nvSpPr>
        <p:spPr bwMode="auto">
          <a:xfrm flipV="1">
            <a:off x="2768407" y="5291204"/>
            <a:ext cx="722472" cy="574952"/>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5" name="Text Box 4">
            <a:extLst>
              <a:ext uri="{FF2B5EF4-FFF2-40B4-BE49-F238E27FC236}">
                <a16:creationId xmlns:a16="http://schemas.microsoft.com/office/drawing/2014/main" id="{E69FEE74-927E-D640-82FC-072E902727B5}"/>
              </a:ext>
            </a:extLst>
          </p:cNvPr>
          <p:cNvSpPr txBox="1">
            <a:spLocks noChangeArrowheads="1"/>
          </p:cNvSpPr>
          <p:nvPr/>
        </p:nvSpPr>
        <p:spPr bwMode="auto">
          <a:xfrm>
            <a:off x="7160025" y="5177589"/>
            <a:ext cx="2953377" cy="523220"/>
          </a:xfrm>
          <a:prstGeom prst="rect">
            <a:avLst/>
          </a:prstGeom>
          <a:solidFill>
            <a:schemeClr val="accent4">
              <a:lumMod val="20000"/>
              <a:lumOff val="80000"/>
            </a:schemeClr>
          </a:solidFill>
          <a:ln>
            <a:noFill/>
          </a:ln>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400" b="1" dirty="0">
                <a:latin typeface="+mn-lt"/>
              </a:rPr>
              <a:t>Tip: </a:t>
            </a:r>
            <a:r>
              <a:rPr lang="en-US" altLang="en-US" sz="1400" dirty="0">
                <a:latin typeface="+mn-lt"/>
              </a:rPr>
              <a:t>Some commands have a preview button.  </a:t>
            </a:r>
          </a:p>
        </p:txBody>
      </p:sp>
      <p:sp>
        <p:nvSpPr>
          <p:cNvPr id="17" name="Text Box 4">
            <a:extLst>
              <a:ext uri="{FF2B5EF4-FFF2-40B4-BE49-F238E27FC236}">
                <a16:creationId xmlns:a16="http://schemas.microsoft.com/office/drawing/2014/main" id="{8BFAB8AA-8ECD-E44E-8F0A-260CBC7AE00E}"/>
              </a:ext>
            </a:extLst>
          </p:cNvPr>
          <p:cNvSpPr txBox="1">
            <a:spLocks noChangeArrowheads="1"/>
          </p:cNvSpPr>
          <p:nvPr/>
        </p:nvSpPr>
        <p:spPr bwMode="auto">
          <a:xfrm>
            <a:off x="7157161" y="5765746"/>
            <a:ext cx="3836265" cy="523220"/>
          </a:xfrm>
          <a:prstGeom prst="rect">
            <a:avLst/>
          </a:prstGeom>
          <a:solidFill>
            <a:schemeClr val="accent4">
              <a:lumMod val="20000"/>
              <a:lumOff val="80000"/>
            </a:schemeClr>
          </a:solidFill>
          <a:ln>
            <a:noFill/>
          </a:ln>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400" dirty="0">
                <a:latin typeface="+mn-lt"/>
              </a:rPr>
              <a:t>A quick way to display results of command without making permanent changes to model</a:t>
            </a:r>
          </a:p>
        </p:txBody>
      </p:sp>
      <p:pic>
        <p:nvPicPr>
          <p:cNvPr id="4" name="Picture 3">
            <a:extLst>
              <a:ext uri="{FF2B5EF4-FFF2-40B4-BE49-F238E27FC236}">
                <a16:creationId xmlns:a16="http://schemas.microsoft.com/office/drawing/2014/main" id="{FA311B49-B055-6C44-AA0F-5C61E5FA0128}"/>
              </a:ext>
            </a:extLst>
          </p:cNvPr>
          <p:cNvPicPr>
            <a:picLocks noChangeAspect="1"/>
          </p:cNvPicPr>
          <p:nvPr/>
        </p:nvPicPr>
        <p:blipFill rotWithShape="1">
          <a:blip r:embed="rId4">
            <a:extLst>
              <a:ext uri="{28A0092B-C50C-407E-A947-70E740481C1C}">
                <a14:useLocalDpi xmlns:a14="http://schemas.microsoft.com/office/drawing/2010/main" val="0"/>
              </a:ext>
            </a:extLst>
          </a:blip>
          <a:srcRect l="5221" t="12408" r="2450" b="8173"/>
          <a:stretch/>
        </p:blipFill>
        <p:spPr>
          <a:xfrm>
            <a:off x="9867900" y="5291204"/>
            <a:ext cx="1031875" cy="312672"/>
          </a:xfrm>
          <a:prstGeom prst="rect">
            <a:avLst/>
          </a:prstGeom>
        </p:spPr>
      </p:pic>
      <p:sp>
        <p:nvSpPr>
          <p:cNvPr id="20" name="Rectangle 12">
            <a:extLst>
              <a:ext uri="{FF2B5EF4-FFF2-40B4-BE49-F238E27FC236}">
                <a16:creationId xmlns:a16="http://schemas.microsoft.com/office/drawing/2014/main" id="{E2EBBE3D-563D-004E-93C7-D99804338B21}"/>
              </a:ext>
            </a:extLst>
          </p:cNvPr>
          <p:cNvSpPr txBox="1">
            <a:spLocks noChangeArrowheads="1"/>
          </p:cNvSpPr>
          <p:nvPr/>
        </p:nvSpPr>
        <p:spPr>
          <a:xfrm>
            <a:off x="432134" y="1352840"/>
            <a:ext cx="2078905" cy="2453083"/>
          </a:xfrm>
          <a:prstGeom prst="rect">
            <a:avLst/>
          </a:prstGeom>
        </p:spPr>
        <p:txBody>
          <a:bodyPr vert="horz" lIns="0" tIns="45720" rIns="0" bIns="45720" rtlCol="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dirty="0">
                <a:latin typeface="+mn-lt"/>
                <a:ea typeface="+mn-ea"/>
              </a:rPr>
              <a:t>Almost all Cubit </a:t>
            </a:r>
            <a:r>
              <a:rPr lang="en-US" altLang="en-US" sz="2000" b="1" baseline="30000" dirty="0">
                <a:solidFill>
                  <a:schemeClr val="tx1"/>
                </a:solidFill>
                <a:latin typeface="Arial" panose="020B0604020202020204" pitchFamily="34" charset="0"/>
                <a:cs typeface="Arial" panose="020B0604020202020204" pitchFamily="34" charset="0"/>
              </a:rPr>
              <a:t>® </a:t>
            </a:r>
            <a:r>
              <a:rPr lang="en-US" dirty="0">
                <a:latin typeface="+mn-lt"/>
                <a:ea typeface="+mn-ea"/>
              </a:rPr>
              <a:t>commands can be executed from command panel dialogs </a:t>
            </a:r>
            <a:endParaRPr lang="en-US" sz="2000" dirty="0">
              <a:latin typeface="+mn-lt"/>
              <a:ea typeface="+mn-ea"/>
            </a:endParaRPr>
          </a:p>
          <a:p>
            <a:pPr>
              <a:defRPr/>
            </a:pPr>
            <a:endParaRPr lang="en-US" dirty="0">
              <a:latin typeface="+mn-lt"/>
              <a:ea typeface="+mn-ea"/>
            </a:endParaRPr>
          </a:p>
        </p:txBody>
      </p:sp>
      <p:sp>
        <p:nvSpPr>
          <p:cNvPr id="6" name="Rectangle 5">
            <a:extLst>
              <a:ext uri="{FF2B5EF4-FFF2-40B4-BE49-F238E27FC236}">
                <a16:creationId xmlns:a16="http://schemas.microsoft.com/office/drawing/2014/main" id="{F274C998-0739-C082-7D1F-C0C9A30FCCF2}"/>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Command Panels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2C20ABC-3FED-A3FD-BE1B-946BD4A85AC1}"/>
              </a:ext>
            </a:extLst>
          </p:cNvPr>
          <p:cNvPicPr>
            <a:picLocks noChangeAspect="1"/>
          </p:cNvPicPr>
          <p:nvPr/>
        </p:nvPicPr>
        <p:blipFill rotWithShape="1">
          <a:blip r:embed="rId3"/>
          <a:srcRect l="561" t="2393"/>
          <a:stretch/>
        </p:blipFill>
        <p:spPr>
          <a:xfrm>
            <a:off x="742052" y="3568412"/>
            <a:ext cx="6309840" cy="2194428"/>
          </a:xfrm>
          <a:prstGeom prst="rect">
            <a:avLst/>
          </a:prstGeom>
          <a:ln>
            <a:noFill/>
          </a:ln>
          <a:effectLst>
            <a:outerShdw blurRad="292100" dist="139700" dir="2700000" algn="tl" rotWithShape="0">
              <a:srgbClr val="333333">
                <a:alpha val="65000"/>
              </a:srgbClr>
            </a:outerShdw>
          </a:effectLst>
        </p:spPr>
      </p:pic>
      <p:sp>
        <p:nvSpPr>
          <p:cNvPr id="87041" name="Date Placeholder 3">
            <a:extLst>
              <a:ext uri="{FF2B5EF4-FFF2-40B4-BE49-F238E27FC236}">
                <a16:creationId xmlns:a16="http://schemas.microsoft.com/office/drawing/2014/main" id="{DF065360-C556-5D4C-958B-AE6C8B40E3EA}"/>
              </a:ext>
            </a:extLst>
          </p:cNvPr>
          <p:cNvSpPr>
            <a:spLocks noGrp="1"/>
          </p:cNvSpPr>
          <p:nvPr>
            <p:ph type="dt" sz="quarter" idx="10"/>
          </p:nvPr>
        </p:nvSpPr>
        <p:spPr>
          <a:xfrm>
            <a:off x="0" y="0"/>
            <a:ext cx="0" cy="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r"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CUBIT Basic Tutorial</a:t>
            </a:r>
          </a:p>
        </p:txBody>
      </p:sp>
      <p:sp>
        <p:nvSpPr>
          <p:cNvPr id="106499" name="Rectangle 3">
            <a:extLst>
              <a:ext uri="{FF2B5EF4-FFF2-40B4-BE49-F238E27FC236}">
                <a16:creationId xmlns:a16="http://schemas.microsoft.com/office/drawing/2014/main" id="{67F116CB-8D5A-F24C-997B-F8AB1464D449}"/>
              </a:ext>
            </a:extLst>
          </p:cNvPr>
          <p:cNvSpPr>
            <a:spLocks noGrp="1" noChangeArrowheads="1"/>
          </p:cNvSpPr>
          <p:nvPr>
            <p:ph type="body" idx="1"/>
          </p:nvPr>
        </p:nvSpPr>
        <p:spPr>
          <a:xfrm>
            <a:off x="654222" y="1429234"/>
            <a:ext cx="8273210" cy="883540"/>
          </a:xfrm>
        </p:spPr>
        <p:txBody>
          <a:bodyPr/>
          <a:lstStyle/>
          <a:p>
            <a:pPr>
              <a:defRPr/>
            </a:pPr>
            <a:r>
              <a:rPr lang="en-US" dirty="0">
                <a:latin typeface="+mn-lt"/>
                <a:ea typeface="+mn-ea"/>
              </a:rPr>
              <a:t>Cubit</a:t>
            </a:r>
            <a:r>
              <a:rPr lang="en-US" b="1" baseline="30000" dirty="0">
                <a:solidFill>
                  <a:schemeClr val="tx1"/>
                </a:solidFill>
                <a:latin typeface="Arial" panose="020B0604020202020204" pitchFamily="34" charset="0"/>
                <a:ea typeface="+mn-ea"/>
                <a:cs typeface="Arial" panose="020B0604020202020204" pitchFamily="34" charset="0"/>
              </a:rPr>
              <a:t> </a:t>
            </a:r>
            <a:r>
              <a:rPr lang="en-US" altLang="en-US" sz="2000" b="1" baseline="30000" dirty="0">
                <a:solidFill>
                  <a:schemeClr val="tx1"/>
                </a:solidFill>
                <a:latin typeface="Arial" panose="020B0604020202020204" pitchFamily="34" charset="0"/>
                <a:cs typeface="Arial" panose="020B0604020202020204" pitchFamily="34" charset="0"/>
              </a:rPr>
              <a:t>® </a:t>
            </a:r>
            <a:r>
              <a:rPr lang="en-US" dirty="0">
                <a:latin typeface="+mn-lt"/>
                <a:ea typeface="+mn-ea"/>
              </a:rPr>
              <a:t>commands entered and information displayed</a:t>
            </a:r>
          </a:p>
          <a:p>
            <a:pPr>
              <a:defRPr/>
            </a:pPr>
            <a:r>
              <a:rPr lang="en-US" dirty="0">
                <a:latin typeface="+mn-lt"/>
                <a:ea typeface="+mn-ea"/>
              </a:rPr>
              <a:t>Cubit</a:t>
            </a:r>
            <a:r>
              <a:rPr lang="en-US" b="1" baseline="30000" dirty="0">
                <a:solidFill>
                  <a:schemeClr val="tx1"/>
                </a:solidFill>
                <a:latin typeface="Arial" panose="020B0604020202020204" pitchFamily="34" charset="0"/>
                <a:ea typeface="+mn-ea"/>
                <a:cs typeface="Arial" panose="020B0604020202020204" pitchFamily="34" charset="0"/>
              </a:rPr>
              <a:t> </a:t>
            </a:r>
            <a:r>
              <a:rPr lang="en-US" altLang="en-US" sz="2000" b="1" baseline="30000" dirty="0">
                <a:solidFill>
                  <a:schemeClr val="tx1"/>
                </a:solidFill>
                <a:latin typeface="Arial" panose="020B0604020202020204" pitchFamily="34" charset="0"/>
                <a:cs typeface="Arial" panose="020B0604020202020204" pitchFamily="34" charset="0"/>
              </a:rPr>
              <a:t>®  </a:t>
            </a:r>
            <a:r>
              <a:rPr lang="en-US" dirty="0">
                <a:latin typeface="+mn-lt"/>
                <a:ea typeface="+mn-ea"/>
              </a:rPr>
              <a:t>command syntax:</a:t>
            </a:r>
          </a:p>
          <a:p>
            <a:pPr>
              <a:defRPr/>
            </a:pPr>
            <a:endParaRPr lang="en-US" dirty="0">
              <a:latin typeface="+mn-lt"/>
              <a:ea typeface="+mn-ea"/>
            </a:endParaRPr>
          </a:p>
        </p:txBody>
      </p:sp>
      <p:sp>
        <p:nvSpPr>
          <p:cNvPr id="7" name="TextBox 6">
            <a:extLst>
              <a:ext uri="{FF2B5EF4-FFF2-40B4-BE49-F238E27FC236}">
                <a16:creationId xmlns:a16="http://schemas.microsoft.com/office/drawing/2014/main" id="{A39640E1-18B0-F340-9325-8E2EB86FB136}"/>
              </a:ext>
            </a:extLst>
          </p:cNvPr>
          <p:cNvSpPr txBox="1"/>
          <p:nvPr/>
        </p:nvSpPr>
        <p:spPr>
          <a:xfrm>
            <a:off x="839427" y="2638374"/>
            <a:ext cx="4364475" cy="646331"/>
          </a:xfrm>
          <a:prstGeom prst="rect">
            <a:avLst/>
          </a:prstGeom>
          <a:noFill/>
          <a:ln>
            <a:solidFill>
              <a:schemeClr val="tx1"/>
            </a:solidFill>
          </a:ln>
        </p:spPr>
        <p:txBody>
          <a:bodyPr wrap="square">
            <a:spAutoFit/>
          </a:bodyPr>
          <a:lstStyle/>
          <a:p>
            <a:pPr>
              <a:defRPr/>
            </a:pPr>
            <a:r>
              <a:rPr lang="en-US" dirty="0">
                <a:solidFill>
                  <a:srgbClr val="0070C0"/>
                </a:solidFill>
                <a:latin typeface="Arial" panose="020B0604020202020204" pitchFamily="34" charset="0"/>
                <a:cs typeface="Arial" panose="020B0604020202020204" pitchFamily="34" charset="0"/>
              </a:rPr>
              <a:t>Cubit&gt; create cylinder radius 3 height 10</a:t>
            </a:r>
          </a:p>
          <a:p>
            <a:pPr>
              <a:defRPr/>
            </a:pPr>
            <a:r>
              <a:rPr lang="en-US" dirty="0">
                <a:solidFill>
                  <a:srgbClr val="0070C0"/>
                </a:solidFill>
                <a:latin typeface="Arial" panose="020B0604020202020204" pitchFamily="34" charset="0"/>
                <a:cs typeface="Arial" panose="020B0604020202020204" pitchFamily="34" charset="0"/>
              </a:rPr>
              <a:t>Cubit&gt; create brick x 10 y 10 z 10</a:t>
            </a:r>
          </a:p>
        </p:txBody>
      </p:sp>
      <p:sp>
        <p:nvSpPr>
          <p:cNvPr id="8" name="TextBox 7">
            <a:extLst>
              <a:ext uri="{FF2B5EF4-FFF2-40B4-BE49-F238E27FC236}">
                <a16:creationId xmlns:a16="http://schemas.microsoft.com/office/drawing/2014/main" id="{E8684BD3-3F9A-1248-B437-7FB8201DD114}"/>
              </a:ext>
            </a:extLst>
          </p:cNvPr>
          <p:cNvSpPr txBox="1"/>
          <p:nvPr/>
        </p:nvSpPr>
        <p:spPr>
          <a:xfrm>
            <a:off x="5880633" y="2638373"/>
            <a:ext cx="4221920" cy="646331"/>
          </a:xfrm>
          <a:prstGeom prst="rect">
            <a:avLst/>
          </a:prstGeom>
          <a:noFill/>
          <a:ln>
            <a:solidFill>
              <a:schemeClr val="tx1"/>
            </a:solidFill>
          </a:ln>
        </p:spPr>
        <p:txBody>
          <a:bodyPr wrap="square">
            <a:spAutoFit/>
          </a:bodyPr>
          <a:lstStyle/>
          <a:p>
            <a:pPr>
              <a:defRPr/>
            </a:pPr>
            <a:r>
              <a:rPr lang="en-US" dirty="0">
                <a:solidFill>
                  <a:srgbClr val="0070C0"/>
                </a:solidFill>
                <a:latin typeface="Arial" panose="020B0604020202020204" pitchFamily="34" charset="0"/>
                <a:cs typeface="Arial" panose="020B0604020202020204" pitchFamily="34" charset="0"/>
              </a:rPr>
              <a:t>Cubit&gt; cylinder rad 3 </a:t>
            </a:r>
            <a:r>
              <a:rPr lang="en-US" dirty="0" err="1">
                <a:solidFill>
                  <a:srgbClr val="0070C0"/>
                </a:solidFill>
                <a:latin typeface="Arial" panose="020B0604020202020204" pitchFamily="34" charset="0"/>
                <a:cs typeface="Arial" panose="020B0604020202020204" pitchFamily="34" charset="0"/>
              </a:rPr>
              <a:t>hei</a:t>
            </a:r>
            <a:r>
              <a:rPr lang="en-US" dirty="0">
                <a:solidFill>
                  <a:srgbClr val="0070C0"/>
                </a:solidFill>
                <a:latin typeface="Arial" panose="020B0604020202020204" pitchFamily="34" charset="0"/>
                <a:cs typeface="Arial" panose="020B0604020202020204" pitchFamily="34" charset="0"/>
              </a:rPr>
              <a:t> 10</a:t>
            </a:r>
          </a:p>
          <a:p>
            <a:pPr>
              <a:defRPr/>
            </a:pPr>
            <a:r>
              <a:rPr lang="en-US" dirty="0">
                <a:solidFill>
                  <a:srgbClr val="0070C0"/>
                </a:solidFill>
                <a:latin typeface="Arial" panose="020B0604020202020204" pitchFamily="34" charset="0"/>
                <a:cs typeface="Arial" panose="020B0604020202020204" pitchFamily="34" charset="0"/>
              </a:rPr>
              <a:t>Cubit&gt; brick x 10</a:t>
            </a:r>
          </a:p>
        </p:txBody>
      </p:sp>
      <p:sp>
        <p:nvSpPr>
          <p:cNvPr id="13" name="TextBox 12">
            <a:extLst>
              <a:ext uri="{FF2B5EF4-FFF2-40B4-BE49-F238E27FC236}">
                <a16:creationId xmlns:a16="http://schemas.microsoft.com/office/drawing/2014/main" id="{F18AC5BD-8B0C-B445-A004-8AA4122D6C02}"/>
              </a:ext>
            </a:extLst>
          </p:cNvPr>
          <p:cNvSpPr txBox="1"/>
          <p:nvPr/>
        </p:nvSpPr>
        <p:spPr>
          <a:xfrm>
            <a:off x="4003571" y="6043666"/>
            <a:ext cx="5268248" cy="369332"/>
          </a:xfrm>
          <a:prstGeom prst="rect">
            <a:avLst/>
          </a:prstGeom>
          <a:noFill/>
        </p:spPr>
        <p:txBody>
          <a:bodyPr wrap="square">
            <a:spAutoFit/>
          </a:bodyPr>
          <a:lstStyle/>
          <a:p>
            <a:pPr>
              <a:defRPr/>
            </a:pPr>
            <a:r>
              <a:rPr lang="en-US" b="1" dirty="0"/>
              <a:t>List of all </a:t>
            </a:r>
            <a:r>
              <a:rPr lang="en-US" altLang="en-US" sz="1800" dirty="0">
                <a:solidFill>
                  <a:schemeClr val="tx1"/>
                </a:solidFill>
                <a:latin typeface="Arial" panose="020B0604020202020204" pitchFamily="34" charset="0"/>
                <a:cs typeface="Arial" panose="020B0604020202020204" pitchFamily="34" charset="0"/>
              </a:rPr>
              <a:t>Cubit </a:t>
            </a:r>
            <a:r>
              <a:rPr lang="en-US" altLang="en-US" sz="1800" baseline="30000" dirty="0">
                <a:solidFill>
                  <a:schemeClr val="tx1"/>
                </a:solidFill>
                <a:latin typeface="Arial" panose="020B0604020202020204" pitchFamily="34" charset="0"/>
                <a:cs typeface="Arial" panose="020B0604020202020204" pitchFamily="34" charset="0"/>
              </a:rPr>
              <a:t>®</a:t>
            </a:r>
            <a:r>
              <a:rPr lang="en-US" b="1" dirty="0"/>
              <a:t> commands executed in session</a:t>
            </a:r>
          </a:p>
        </p:txBody>
      </p:sp>
      <p:sp>
        <p:nvSpPr>
          <p:cNvPr id="14" name="Line 14">
            <a:extLst>
              <a:ext uri="{FF2B5EF4-FFF2-40B4-BE49-F238E27FC236}">
                <a16:creationId xmlns:a16="http://schemas.microsoft.com/office/drawing/2014/main" id="{8C578C5C-6081-A649-86AA-DEF330DB2FEA}"/>
              </a:ext>
            </a:extLst>
          </p:cNvPr>
          <p:cNvSpPr>
            <a:spLocks noChangeShapeType="1"/>
          </p:cNvSpPr>
          <p:nvPr/>
        </p:nvSpPr>
        <p:spPr bwMode="auto">
          <a:xfrm flipH="1" flipV="1">
            <a:off x="3159707" y="5673109"/>
            <a:ext cx="843864" cy="537659"/>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 name="TextBox 1">
            <a:extLst>
              <a:ext uri="{FF2B5EF4-FFF2-40B4-BE49-F238E27FC236}">
                <a16:creationId xmlns:a16="http://schemas.microsoft.com/office/drawing/2014/main" id="{11B19929-722A-CD4C-938B-5E5EFFB3960C}"/>
              </a:ext>
            </a:extLst>
          </p:cNvPr>
          <p:cNvSpPr txBox="1"/>
          <p:nvPr/>
        </p:nvSpPr>
        <p:spPr>
          <a:xfrm>
            <a:off x="8611778" y="4202918"/>
            <a:ext cx="2756647" cy="914400"/>
          </a:xfrm>
          <a:prstGeom prst="rect">
            <a:avLst/>
          </a:prstGeom>
          <a:solidFill>
            <a:schemeClr val="accent4">
              <a:lumMod val="20000"/>
              <a:lumOff val="80000"/>
            </a:schemeClr>
          </a:solidFill>
          <a:ln>
            <a:solidFill>
              <a:schemeClr val="accent1"/>
            </a:solidFill>
          </a:ln>
          <a:effectLst>
            <a:outerShdw blurRad="50800" dist="38100" dir="2700000" algn="tl" rotWithShape="0">
              <a:prstClr val="black">
                <a:alpha val="40000"/>
              </a:prstClr>
            </a:outerShdw>
          </a:effectLst>
        </p:spPr>
        <p:txBody>
          <a:bodyPr vert="horz" wrap="none" lIns="91440" tIns="45720" rIns="91440" bIns="45720" rtlCol="0">
            <a:noAutofit/>
          </a:bodyPr>
          <a:lstStyle/>
          <a:p>
            <a:pPr algn="l"/>
            <a:r>
              <a:rPr lang="en-US" sz="1600" b="1" dirty="0"/>
              <a:t>Tip</a:t>
            </a:r>
            <a:r>
              <a:rPr lang="en-US" sz="1600" dirty="0"/>
              <a:t>: Enter partial command </a:t>
            </a:r>
            <a:br>
              <a:rPr lang="en-US" sz="1600" dirty="0"/>
            </a:br>
            <a:r>
              <a:rPr lang="en-US" sz="1600" dirty="0"/>
              <a:t>and type “?” to display </a:t>
            </a:r>
            <a:br>
              <a:rPr lang="en-US" sz="1600" dirty="0"/>
            </a:br>
            <a:r>
              <a:rPr lang="en-US" sz="1600" dirty="0"/>
              <a:t>full syntax for command</a:t>
            </a:r>
          </a:p>
        </p:txBody>
      </p:sp>
      <p:sp>
        <p:nvSpPr>
          <p:cNvPr id="15" name="Rectangle 3">
            <a:extLst>
              <a:ext uri="{FF2B5EF4-FFF2-40B4-BE49-F238E27FC236}">
                <a16:creationId xmlns:a16="http://schemas.microsoft.com/office/drawing/2014/main" id="{F6266567-848F-3A4B-A775-E9D785282093}"/>
              </a:ext>
            </a:extLst>
          </p:cNvPr>
          <p:cNvSpPr txBox="1">
            <a:spLocks noChangeArrowheads="1"/>
          </p:cNvSpPr>
          <p:nvPr/>
        </p:nvSpPr>
        <p:spPr>
          <a:xfrm>
            <a:off x="919213" y="2237307"/>
            <a:ext cx="6652871" cy="431108"/>
          </a:xfrm>
          <a:prstGeom prst="rect">
            <a:avLst/>
          </a:prstGeom>
        </p:spPr>
        <p:txBody>
          <a:bodyPr vert="horz" lIns="0" tIns="45720" rIns="0" bIns="45720" rtlCol="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12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1600" dirty="0">
                <a:latin typeface="+mn-lt"/>
                <a:ea typeface="+mn-ea"/>
              </a:rPr>
              <a:t>Commands are case insensitive and can be abbreviated</a:t>
            </a:r>
          </a:p>
          <a:p>
            <a:pPr>
              <a:defRPr/>
            </a:pPr>
            <a:endParaRPr lang="en-US" sz="1600" dirty="0">
              <a:latin typeface="+mn-lt"/>
              <a:ea typeface="+mn-ea"/>
            </a:endParaRPr>
          </a:p>
        </p:txBody>
      </p:sp>
      <p:sp>
        <p:nvSpPr>
          <p:cNvPr id="3" name="Equal 2">
            <a:extLst>
              <a:ext uri="{FF2B5EF4-FFF2-40B4-BE49-F238E27FC236}">
                <a16:creationId xmlns:a16="http://schemas.microsoft.com/office/drawing/2014/main" id="{83963233-8CE3-914E-B3AD-2244A6269206}"/>
              </a:ext>
            </a:extLst>
          </p:cNvPr>
          <p:cNvSpPr/>
          <p:nvPr/>
        </p:nvSpPr>
        <p:spPr>
          <a:xfrm>
            <a:off x="5386271" y="2786302"/>
            <a:ext cx="360948" cy="323166"/>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a:extLst>
              <a:ext uri="{FF2B5EF4-FFF2-40B4-BE49-F238E27FC236}">
                <a16:creationId xmlns:a16="http://schemas.microsoft.com/office/drawing/2014/main" id="{FB15C606-C85D-5BC4-D172-1A2BD56BF18C}"/>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Cubit </a:t>
            </a:r>
            <a:r>
              <a:rPr lang="en-US" altLang="en-US" sz="2800" b="1" baseline="30000" dirty="0">
                <a:solidFill>
                  <a:schemeClr val="tx1"/>
                </a:solidFill>
                <a:latin typeface="Arial" panose="020B0604020202020204" pitchFamily="34" charset="0"/>
                <a:cs typeface="Arial" panose="020B0604020202020204" pitchFamily="34" charset="0"/>
              </a:rPr>
              <a:t>®  </a:t>
            </a:r>
            <a:r>
              <a:rPr lang="en-US" altLang="en-US" sz="2800" b="1" dirty="0">
                <a:solidFill>
                  <a:schemeClr val="tx1"/>
                </a:solidFill>
                <a:latin typeface="Arial" panose="020B0604020202020204" pitchFamily="34" charset="0"/>
                <a:cs typeface="Arial" panose="020B0604020202020204" pitchFamily="34" charset="0"/>
              </a:rPr>
              <a:t>Command Line Window</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C6B4D2D-5911-5EA5-8F53-AD7257D29626}"/>
              </a:ext>
            </a:extLst>
          </p:cNvPr>
          <p:cNvPicPr>
            <a:picLocks noChangeAspect="1"/>
          </p:cNvPicPr>
          <p:nvPr/>
        </p:nvPicPr>
        <p:blipFill>
          <a:blip r:embed="rId3"/>
          <a:stretch>
            <a:fillRect/>
          </a:stretch>
        </p:blipFill>
        <p:spPr>
          <a:xfrm>
            <a:off x="2935919" y="1561170"/>
            <a:ext cx="3105284" cy="4577530"/>
          </a:xfrm>
          <a:prstGeom prst="rect">
            <a:avLst/>
          </a:prstGeom>
          <a:ln>
            <a:noFill/>
          </a:ln>
          <a:effectLst>
            <a:outerShdw blurRad="292100" dist="139700" dir="2700000" algn="tl" rotWithShape="0">
              <a:srgbClr val="333333">
                <a:alpha val="65000"/>
              </a:srgbClr>
            </a:outerShdw>
          </a:effectLst>
        </p:spPr>
      </p:pic>
      <p:sp>
        <p:nvSpPr>
          <p:cNvPr id="82946" name="AutoShape 6">
            <a:extLst>
              <a:ext uri="{FF2B5EF4-FFF2-40B4-BE49-F238E27FC236}">
                <a16:creationId xmlns:a16="http://schemas.microsoft.com/office/drawing/2014/main" id="{7B34411D-1E0A-3F48-A782-220E1F428156}"/>
              </a:ext>
            </a:extLst>
          </p:cNvPr>
          <p:cNvSpPr>
            <a:spLocks/>
          </p:cNvSpPr>
          <p:nvPr/>
        </p:nvSpPr>
        <p:spPr bwMode="auto">
          <a:xfrm flipH="1">
            <a:off x="2531801" y="2459672"/>
            <a:ext cx="345228" cy="3490191"/>
          </a:xfrm>
          <a:prstGeom prst="rightBrace">
            <a:avLst>
              <a:gd name="adj1" fmla="val 133333"/>
              <a:gd name="adj2" fmla="val 48465"/>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82947" name="Line 8">
            <a:extLst>
              <a:ext uri="{FF2B5EF4-FFF2-40B4-BE49-F238E27FC236}">
                <a16:creationId xmlns:a16="http://schemas.microsoft.com/office/drawing/2014/main" id="{1103DD91-F178-084A-8021-929B45FB3ECD}"/>
              </a:ext>
            </a:extLst>
          </p:cNvPr>
          <p:cNvSpPr>
            <a:spLocks noChangeShapeType="1"/>
          </p:cNvSpPr>
          <p:nvPr/>
        </p:nvSpPr>
        <p:spPr bwMode="auto">
          <a:xfrm flipH="1">
            <a:off x="4730620" y="1561170"/>
            <a:ext cx="2143705" cy="668846"/>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48" name="Rectangle 9">
            <a:extLst>
              <a:ext uri="{FF2B5EF4-FFF2-40B4-BE49-F238E27FC236}">
                <a16:creationId xmlns:a16="http://schemas.microsoft.com/office/drawing/2014/main" id="{D1F9A2E7-0A4F-5542-9A18-D2BF886E2C28}"/>
              </a:ext>
            </a:extLst>
          </p:cNvPr>
          <p:cNvSpPr>
            <a:spLocks noChangeArrowheads="1"/>
          </p:cNvSpPr>
          <p:nvPr/>
        </p:nvSpPr>
        <p:spPr bwMode="auto">
          <a:xfrm>
            <a:off x="301846" y="3553805"/>
            <a:ext cx="2402569"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Information is updated when a new entity is selected</a:t>
            </a:r>
          </a:p>
        </p:txBody>
      </p:sp>
      <p:sp>
        <p:nvSpPr>
          <p:cNvPr id="210956" name="Rectangle 12">
            <a:extLst>
              <a:ext uri="{FF2B5EF4-FFF2-40B4-BE49-F238E27FC236}">
                <a16:creationId xmlns:a16="http://schemas.microsoft.com/office/drawing/2014/main" id="{C9274A12-44B8-EA40-9605-BC66AC27A8E0}"/>
              </a:ext>
            </a:extLst>
          </p:cNvPr>
          <p:cNvSpPr>
            <a:spLocks noGrp="1" noChangeArrowheads="1"/>
          </p:cNvSpPr>
          <p:nvPr>
            <p:ph type="body" sz="half" idx="2"/>
          </p:nvPr>
        </p:nvSpPr>
        <p:spPr>
          <a:xfrm>
            <a:off x="6972257" y="1254391"/>
            <a:ext cx="4461646" cy="5491706"/>
          </a:xfrm>
        </p:spPr>
        <p:txBody>
          <a:bodyPr>
            <a:normAutofit/>
          </a:bodyPr>
          <a:lstStyle/>
          <a:p>
            <a:pPr>
              <a:buFontTx/>
              <a:buNone/>
              <a:defRPr/>
            </a:pPr>
            <a:r>
              <a:rPr lang="en-US" sz="1800" b="1" dirty="0">
                <a:latin typeface="+mn-lt"/>
                <a:ea typeface="+mn-ea"/>
              </a:rPr>
              <a:t>Action Buttons</a:t>
            </a:r>
            <a:r>
              <a:rPr lang="en-US" sz="1800" dirty="0">
                <a:latin typeface="+mn-lt"/>
                <a:ea typeface="+mn-ea"/>
              </a:rPr>
              <a:t>: Immediate actions performed on current selection(s)</a:t>
            </a:r>
            <a:br>
              <a:rPr lang="en-US" sz="1800" dirty="0">
                <a:latin typeface="+mn-lt"/>
                <a:ea typeface="+mn-ea"/>
              </a:rPr>
            </a:br>
            <a:endParaRPr lang="en-US" sz="1800" dirty="0">
              <a:latin typeface="+mn-lt"/>
              <a:ea typeface="+mn-ea"/>
            </a:endParaRPr>
          </a:p>
          <a:p>
            <a:pPr marL="201168" lvl="1" indent="0">
              <a:buNone/>
              <a:defRPr/>
            </a:pPr>
            <a:r>
              <a:rPr lang="en-US" b="1" dirty="0">
                <a:latin typeface="+mn-lt"/>
                <a:ea typeface="+mn-ea"/>
              </a:rPr>
              <a:t>Preview Mesh </a:t>
            </a:r>
            <a:r>
              <a:rPr lang="en-US" dirty="0">
                <a:latin typeface="+mn-lt"/>
                <a:ea typeface="+mn-ea"/>
              </a:rPr>
              <a:t>: Displays preview of nodes on curves</a:t>
            </a:r>
          </a:p>
          <a:p>
            <a:pPr marL="201168" lvl="1" indent="0">
              <a:buNone/>
              <a:defRPr/>
            </a:pPr>
            <a:r>
              <a:rPr lang="en-US" b="1" dirty="0">
                <a:latin typeface="+mn-lt"/>
                <a:ea typeface="+mn-ea"/>
              </a:rPr>
              <a:t>Mesh</a:t>
            </a:r>
            <a:r>
              <a:rPr lang="en-US" dirty="0">
                <a:latin typeface="+mn-lt"/>
                <a:ea typeface="+mn-ea"/>
              </a:rPr>
              <a:t>: generate a mesh with current settings</a:t>
            </a:r>
          </a:p>
          <a:p>
            <a:pPr marL="201168" lvl="1" indent="0">
              <a:buNone/>
              <a:defRPr/>
            </a:pPr>
            <a:r>
              <a:rPr lang="en-US" b="1" dirty="0">
                <a:latin typeface="+mn-lt"/>
                <a:ea typeface="+mn-ea"/>
              </a:rPr>
              <a:t>Smooth</a:t>
            </a:r>
            <a:r>
              <a:rPr lang="en-US" dirty="0">
                <a:latin typeface="+mn-lt"/>
                <a:ea typeface="+mn-ea"/>
              </a:rPr>
              <a:t>: smooth the mesh with current settings</a:t>
            </a:r>
          </a:p>
          <a:p>
            <a:pPr marL="201168" lvl="1" indent="0">
              <a:buNone/>
              <a:defRPr/>
            </a:pPr>
            <a:r>
              <a:rPr lang="en-US" b="1" dirty="0">
                <a:latin typeface="+mn-lt"/>
                <a:ea typeface="+mn-ea"/>
              </a:rPr>
              <a:t>Mesh Quality</a:t>
            </a:r>
            <a:r>
              <a:rPr lang="en-US" dirty="0">
                <a:latin typeface="+mn-lt"/>
                <a:ea typeface="+mn-ea"/>
              </a:rPr>
              <a:t>: Display mesh quality with default metric</a:t>
            </a:r>
          </a:p>
          <a:p>
            <a:pPr marL="201168" lvl="1" indent="0">
              <a:buNone/>
              <a:defRPr/>
            </a:pPr>
            <a:r>
              <a:rPr lang="en-US" b="1" dirty="0">
                <a:latin typeface="+mn-lt"/>
                <a:ea typeface="+mn-ea"/>
              </a:rPr>
              <a:t>Delete Mesh</a:t>
            </a:r>
            <a:r>
              <a:rPr lang="en-US" dirty="0">
                <a:latin typeface="+mn-lt"/>
                <a:ea typeface="+mn-ea"/>
              </a:rPr>
              <a:t>: delete the mesh from selection (keep settings)</a:t>
            </a:r>
          </a:p>
          <a:p>
            <a:pPr marL="201168" lvl="1" indent="0">
              <a:buNone/>
              <a:defRPr/>
            </a:pPr>
            <a:r>
              <a:rPr lang="en-US" b="1" dirty="0">
                <a:latin typeface="+mn-lt"/>
                <a:ea typeface="+mn-ea"/>
              </a:rPr>
              <a:t>Reset Entity</a:t>
            </a:r>
            <a:r>
              <a:rPr lang="en-US" dirty="0">
                <a:latin typeface="+mn-lt"/>
                <a:ea typeface="+mn-ea"/>
              </a:rPr>
              <a:t>: reset all settings for selection (including deleting mesh)</a:t>
            </a:r>
          </a:p>
          <a:p>
            <a:pPr marL="201168" lvl="1" indent="0">
              <a:buNone/>
              <a:defRPr/>
            </a:pPr>
            <a:r>
              <a:rPr lang="en-US" b="1" dirty="0">
                <a:latin typeface="+mn-lt"/>
                <a:ea typeface="+mn-ea"/>
              </a:rPr>
              <a:t>Delete</a:t>
            </a:r>
            <a:r>
              <a:rPr lang="en-US" dirty="0">
                <a:latin typeface="+mn-lt"/>
                <a:ea typeface="+mn-ea"/>
              </a:rPr>
              <a:t>: Delete the selected geometry</a:t>
            </a:r>
          </a:p>
        </p:txBody>
      </p:sp>
      <p:sp>
        <p:nvSpPr>
          <p:cNvPr id="8" name="Rectangle 9">
            <a:extLst>
              <a:ext uri="{FF2B5EF4-FFF2-40B4-BE49-F238E27FC236}">
                <a16:creationId xmlns:a16="http://schemas.microsoft.com/office/drawing/2014/main" id="{07C212CE-2F66-DB4C-9E0D-5E9311AA9829}"/>
              </a:ext>
            </a:extLst>
          </p:cNvPr>
          <p:cNvSpPr>
            <a:spLocks noChangeArrowheads="1"/>
          </p:cNvSpPr>
          <p:nvPr/>
        </p:nvSpPr>
        <p:spPr bwMode="auto">
          <a:xfrm>
            <a:off x="307051" y="1496699"/>
            <a:ext cx="2917594" cy="1642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Information about the current selection(s)</a:t>
            </a:r>
          </a:p>
          <a:p>
            <a:endParaRPr lang="en-US" altLang="en-US" sz="1800" dirty="0">
              <a:latin typeface="+mn-lt"/>
            </a:endParaRPr>
          </a:p>
        </p:txBody>
      </p:sp>
      <p:sp>
        <p:nvSpPr>
          <p:cNvPr id="17" name="TextBox 16">
            <a:extLst>
              <a:ext uri="{FF2B5EF4-FFF2-40B4-BE49-F238E27FC236}">
                <a16:creationId xmlns:a16="http://schemas.microsoft.com/office/drawing/2014/main" id="{C6710CE2-6C83-5347-A8C2-6B83720D1049}"/>
              </a:ext>
            </a:extLst>
          </p:cNvPr>
          <p:cNvSpPr txBox="1"/>
          <p:nvPr/>
        </p:nvSpPr>
        <p:spPr>
          <a:xfrm>
            <a:off x="234607" y="4679284"/>
            <a:ext cx="2185303" cy="1751758"/>
          </a:xfrm>
          <a:prstGeom prst="rect">
            <a:avLst/>
          </a:prstGeom>
          <a:solidFill>
            <a:schemeClr val="accent4">
              <a:lumMod val="20000"/>
              <a:lumOff val="80000"/>
            </a:schemeClr>
          </a:solidFill>
          <a:ln>
            <a:solidFill>
              <a:schemeClr val="accent1"/>
            </a:solidFill>
          </a:ln>
          <a:effectLst>
            <a:outerShdw blurRad="50800" dist="38100" dir="2700000" algn="tl" rotWithShape="0">
              <a:prstClr val="black">
                <a:alpha val="40000"/>
              </a:prstClr>
            </a:outerShdw>
          </a:effectLst>
        </p:spPr>
        <p:txBody>
          <a:bodyPr vert="horz" wrap="none" lIns="91440" tIns="45720" rIns="91440" bIns="45720" rtlCol="0">
            <a:noAutofit/>
          </a:bodyPr>
          <a:lstStyle/>
          <a:p>
            <a:pPr algn="l"/>
            <a:r>
              <a:rPr lang="en-US" sz="1400" b="1" dirty="0"/>
              <a:t>Tip</a:t>
            </a:r>
            <a:r>
              <a:rPr lang="en-US" sz="1400" dirty="0"/>
              <a:t>: Some attributes can </a:t>
            </a:r>
            <a:br>
              <a:rPr lang="en-US" sz="1400" dirty="0"/>
            </a:br>
            <a:r>
              <a:rPr lang="en-US" sz="1400" dirty="0"/>
              <a:t>be directly edited in the</a:t>
            </a:r>
            <a:br>
              <a:rPr lang="en-US" sz="1400" dirty="0"/>
            </a:br>
            <a:r>
              <a:rPr lang="en-US" sz="1400" dirty="0"/>
              <a:t>properties page. </a:t>
            </a:r>
            <a:br>
              <a:rPr lang="en-US" sz="1400" dirty="0"/>
            </a:br>
            <a:r>
              <a:rPr lang="en-US" sz="1400" dirty="0"/>
              <a:t>Examples: </a:t>
            </a:r>
          </a:p>
          <a:p>
            <a:pPr marL="171450" indent="-171450" algn="l">
              <a:buFont typeface="Arial" panose="020B0604020202020204" pitchFamily="34" charset="0"/>
              <a:buChar char="•"/>
            </a:pPr>
            <a:r>
              <a:rPr lang="en-US" sz="1100" dirty="0"/>
              <a:t>Name of entity</a:t>
            </a:r>
          </a:p>
          <a:p>
            <a:pPr marL="171450" indent="-171450" algn="l">
              <a:buFont typeface="Arial" panose="020B0604020202020204" pitchFamily="34" charset="0"/>
              <a:buChar char="•"/>
            </a:pPr>
            <a:r>
              <a:rPr lang="en-US" sz="1100" dirty="0"/>
              <a:t>Color of entity</a:t>
            </a:r>
          </a:p>
          <a:p>
            <a:pPr marL="171450" indent="-171450" algn="l">
              <a:buFont typeface="Arial" panose="020B0604020202020204" pitchFamily="34" charset="0"/>
              <a:buChar char="•"/>
            </a:pPr>
            <a:r>
              <a:rPr lang="en-US" sz="1100" dirty="0"/>
              <a:t>Meshing Scheme</a:t>
            </a:r>
          </a:p>
          <a:p>
            <a:pPr marL="171450" indent="-171450" algn="l">
              <a:buFont typeface="Arial" panose="020B0604020202020204" pitchFamily="34" charset="0"/>
              <a:buChar char="•"/>
            </a:pPr>
            <a:r>
              <a:rPr lang="en-US" sz="1100" dirty="0"/>
              <a:t>Requested mesh size</a:t>
            </a:r>
          </a:p>
        </p:txBody>
      </p:sp>
      <p:sp>
        <p:nvSpPr>
          <p:cNvPr id="6" name="Rectangle 5">
            <a:extLst>
              <a:ext uri="{FF2B5EF4-FFF2-40B4-BE49-F238E27FC236}">
                <a16:creationId xmlns:a16="http://schemas.microsoft.com/office/drawing/2014/main" id="{CCD00B96-BC75-8CCD-633A-92C46A0C3C11}"/>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Properties Page</a:t>
            </a:r>
          </a:p>
        </p:txBody>
      </p:sp>
      <p:pic>
        <p:nvPicPr>
          <p:cNvPr id="9" name="Graphic 8">
            <a:extLst>
              <a:ext uri="{FF2B5EF4-FFF2-40B4-BE49-F238E27FC236}">
                <a16:creationId xmlns:a16="http://schemas.microsoft.com/office/drawing/2014/main" id="{2B417B5C-B89D-8EB6-28B7-8B7B71201A9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75120" y="2088200"/>
            <a:ext cx="429768" cy="429768"/>
          </a:xfrm>
          <a:prstGeom prst="rect">
            <a:avLst/>
          </a:prstGeom>
        </p:spPr>
      </p:pic>
      <p:pic>
        <p:nvPicPr>
          <p:cNvPr id="18" name="Graphic 17">
            <a:extLst>
              <a:ext uri="{FF2B5EF4-FFF2-40B4-BE49-F238E27FC236}">
                <a16:creationId xmlns:a16="http://schemas.microsoft.com/office/drawing/2014/main" id="{EF9462C1-CD08-4D38-A105-71E1ED1DEE7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75120" y="2679343"/>
            <a:ext cx="429768" cy="429768"/>
          </a:xfrm>
          <a:prstGeom prst="rect">
            <a:avLst/>
          </a:prstGeom>
        </p:spPr>
      </p:pic>
      <p:pic>
        <p:nvPicPr>
          <p:cNvPr id="20" name="Graphic 19">
            <a:extLst>
              <a:ext uri="{FF2B5EF4-FFF2-40B4-BE49-F238E27FC236}">
                <a16:creationId xmlns:a16="http://schemas.microsoft.com/office/drawing/2014/main" id="{EE5F9BF0-938F-A0FA-33CA-C426BF77DB4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75120" y="3255246"/>
            <a:ext cx="429768" cy="429768"/>
          </a:xfrm>
          <a:prstGeom prst="rect">
            <a:avLst/>
          </a:prstGeom>
        </p:spPr>
      </p:pic>
      <p:pic>
        <p:nvPicPr>
          <p:cNvPr id="22" name="Graphic 21">
            <a:extLst>
              <a:ext uri="{FF2B5EF4-FFF2-40B4-BE49-F238E27FC236}">
                <a16:creationId xmlns:a16="http://schemas.microsoft.com/office/drawing/2014/main" id="{6391CAA6-2DF6-41C5-4198-289402C91B8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675120" y="3785360"/>
            <a:ext cx="429768" cy="429768"/>
          </a:xfrm>
          <a:prstGeom prst="rect">
            <a:avLst/>
          </a:prstGeom>
        </p:spPr>
      </p:pic>
      <p:pic>
        <p:nvPicPr>
          <p:cNvPr id="24" name="Graphic 23">
            <a:extLst>
              <a:ext uri="{FF2B5EF4-FFF2-40B4-BE49-F238E27FC236}">
                <a16:creationId xmlns:a16="http://schemas.microsoft.com/office/drawing/2014/main" id="{4B82E0C0-1074-29FD-52A6-74D4D817371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675120" y="4361263"/>
            <a:ext cx="429768" cy="429768"/>
          </a:xfrm>
          <a:prstGeom prst="rect">
            <a:avLst/>
          </a:prstGeom>
        </p:spPr>
      </p:pic>
      <p:pic>
        <p:nvPicPr>
          <p:cNvPr id="26" name="Graphic 25">
            <a:extLst>
              <a:ext uri="{FF2B5EF4-FFF2-40B4-BE49-F238E27FC236}">
                <a16:creationId xmlns:a16="http://schemas.microsoft.com/office/drawing/2014/main" id="{441CA173-2E32-C0B3-8B81-00F4DA9C20C4}"/>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675120" y="4937166"/>
            <a:ext cx="429768" cy="429768"/>
          </a:xfrm>
          <a:prstGeom prst="rect">
            <a:avLst/>
          </a:prstGeom>
        </p:spPr>
      </p:pic>
      <p:pic>
        <p:nvPicPr>
          <p:cNvPr id="28" name="Graphic 27">
            <a:extLst>
              <a:ext uri="{FF2B5EF4-FFF2-40B4-BE49-F238E27FC236}">
                <a16:creationId xmlns:a16="http://schemas.microsoft.com/office/drawing/2014/main" id="{191A58BB-AC5F-4679-FD36-1DCB6E796D0D}"/>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675120" y="5411863"/>
            <a:ext cx="429768" cy="429768"/>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3AC1E9-DCAA-0211-C23E-76498E678EBA}"/>
              </a:ext>
            </a:extLst>
          </p:cNvPr>
          <p:cNvPicPr>
            <a:picLocks noChangeAspect="1"/>
          </p:cNvPicPr>
          <p:nvPr/>
        </p:nvPicPr>
        <p:blipFill>
          <a:blip r:embed="rId3"/>
          <a:stretch>
            <a:fillRect/>
          </a:stretch>
        </p:blipFill>
        <p:spPr>
          <a:xfrm>
            <a:off x="3556743" y="1017394"/>
            <a:ext cx="2278882" cy="5499128"/>
          </a:xfrm>
          <a:prstGeom prst="rect">
            <a:avLst/>
          </a:prstGeom>
          <a:ln>
            <a:noFill/>
          </a:ln>
          <a:effectLst>
            <a:outerShdw blurRad="292100" dist="139700" dir="2700000" algn="tl" rotWithShape="0">
              <a:srgbClr val="333333">
                <a:alpha val="65000"/>
              </a:srgbClr>
            </a:outerShdw>
          </a:effectLst>
        </p:spPr>
      </p:pic>
      <p:sp>
        <p:nvSpPr>
          <p:cNvPr id="8" name="Rectangle 9">
            <a:extLst>
              <a:ext uri="{FF2B5EF4-FFF2-40B4-BE49-F238E27FC236}">
                <a16:creationId xmlns:a16="http://schemas.microsoft.com/office/drawing/2014/main" id="{07C212CE-2F66-DB4C-9E0D-5E9311AA9829}"/>
              </a:ext>
            </a:extLst>
          </p:cNvPr>
          <p:cNvSpPr>
            <a:spLocks noChangeArrowheads="1"/>
          </p:cNvSpPr>
          <p:nvPr/>
        </p:nvSpPr>
        <p:spPr bwMode="auto">
          <a:xfrm>
            <a:off x="307051" y="1496699"/>
            <a:ext cx="2917594" cy="1642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Specialized tools for performing diagnostics and managing your model </a:t>
            </a:r>
          </a:p>
          <a:p>
            <a:endParaRPr lang="en-US" altLang="en-US" sz="1800" dirty="0">
              <a:latin typeface="+mn-lt"/>
            </a:endParaRPr>
          </a:p>
        </p:txBody>
      </p:sp>
      <p:sp>
        <p:nvSpPr>
          <p:cNvPr id="25" name="Rectangle 9">
            <a:extLst>
              <a:ext uri="{FF2B5EF4-FFF2-40B4-BE49-F238E27FC236}">
                <a16:creationId xmlns:a16="http://schemas.microsoft.com/office/drawing/2014/main" id="{09C0771C-9FBE-0A4C-9CDF-CD2AB4AA2C4B}"/>
              </a:ext>
            </a:extLst>
          </p:cNvPr>
          <p:cNvSpPr>
            <a:spLocks noChangeArrowheads="1"/>
          </p:cNvSpPr>
          <p:nvPr/>
        </p:nvSpPr>
        <p:spPr bwMode="auto">
          <a:xfrm>
            <a:off x="7083908" y="936702"/>
            <a:ext cx="2409497" cy="1555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dirty="0">
                <a:latin typeface="+mn-lt"/>
              </a:rPr>
              <a:t>Click to change to a different Power Tool</a:t>
            </a:r>
          </a:p>
          <a:p>
            <a:endParaRPr lang="en-US" altLang="en-US" sz="1600" dirty="0">
              <a:latin typeface="+mn-lt"/>
            </a:endParaRPr>
          </a:p>
        </p:txBody>
      </p:sp>
      <p:sp>
        <p:nvSpPr>
          <p:cNvPr id="26" name="Line 8">
            <a:extLst>
              <a:ext uri="{FF2B5EF4-FFF2-40B4-BE49-F238E27FC236}">
                <a16:creationId xmlns:a16="http://schemas.microsoft.com/office/drawing/2014/main" id="{4B255357-3210-0842-A805-CE4AC3EEBEA8}"/>
              </a:ext>
            </a:extLst>
          </p:cNvPr>
          <p:cNvSpPr>
            <a:spLocks noChangeShapeType="1"/>
          </p:cNvSpPr>
          <p:nvPr/>
        </p:nvSpPr>
        <p:spPr bwMode="auto">
          <a:xfrm flipH="1">
            <a:off x="5724393" y="1234068"/>
            <a:ext cx="1359514" cy="73494"/>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2" name="Rectangle 9">
            <a:extLst>
              <a:ext uri="{FF2B5EF4-FFF2-40B4-BE49-F238E27FC236}">
                <a16:creationId xmlns:a16="http://schemas.microsoft.com/office/drawing/2014/main" id="{558FBB00-94A4-D843-9E00-9FBB70CC8366}"/>
              </a:ext>
            </a:extLst>
          </p:cNvPr>
          <p:cNvSpPr>
            <a:spLocks noChangeArrowheads="1"/>
          </p:cNvSpPr>
          <p:nvPr/>
        </p:nvSpPr>
        <p:spPr bwMode="auto">
          <a:xfrm>
            <a:off x="7549452" y="1828786"/>
            <a:ext cx="2917594" cy="38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solidFill>
                  <a:schemeClr val="tx1"/>
                </a:solidFill>
                <a:latin typeface="Arial" panose="020B0604020202020204" pitchFamily="34" charset="0"/>
                <a:cs typeface="Arial" panose="020B0604020202020204" pitchFamily="34" charset="0"/>
              </a:rPr>
              <a:t>Cubit </a:t>
            </a:r>
            <a:r>
              <a:rPr lang="en-US" altLang="en-US" sz="1800" baseline="30000" dirty="0">
                <a:solidFill>
                  <a:schemeClr val="tx1"/>
                </a:solidFill>
                <a:latin typeface="Arial" panose="020B0604020202020204" pitchFamily="34" charset="0"/>
                <a:cs typeface="Arial" panose="020B0604020202020204" pitchFamily="34" charset="0"/>
              </a:rPr>
              <a:t>® </a:t>
            </a:r>
            <a:r>
              <a:rPr lang="en-US" altLang="en-US" sz="1800" b="1" dirty="0">
                <a:latin typeface="+mn-lt"/>
              </a:rPr>
              <a:t>Power Tools</a:t>
            </a:r>
          </a:p>
          <a:p>
            <a:endParaRPr lang="en-US" altLang="en-US" sz="1800" b="1" dirty="0">
              <a:latin typeface="+mn-lt"/>
            </a:endParaRPr>
          </a:p>
        </p:txBody>
      </p:sp>
      <p:sp>
        <p:nvSpPr>
          <p:cNvPr id="33" name="Rectangle 9">
            <a:extLst>
              <a:ext uri="{FF2B5EF4-FFF2-40B4-BE49-F238E27FC236}">
                <a16:creationId xmlns:a16="http://schemas.microsoft.com/office/drawing/2014/main" id="{5B972418-147F-244A-A27D-B7CC07ACC393}"/>
              </a:ext>
            </a:extLst>
          </p:cNvPr>
          <p:cNvSpPr>
            <a:spLocks noChangeArrowheads="1"/>
          </p:cNvSpPr>
          <p:nvPr/>
        </p:nvSpPr>
        <p:spPr bwMode="auto">
          <a:xfrm>
            <a:off x="7549452" y="2304579"/>
            <a:ext cx="3839482" cy="333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b="1" dirty="0">
                <a:latin typeface="+mn-lt"/>
              </a:rPr>
              <a:t>ITEM Wizard</a:t>
            </a:r>
            <a:r>
              <a:rPr lang="en-US" altLang="en-US" sz="1600" dirty="0">
                <a:latin typeface="+mn-lt"/>
              </a:rPr>
              <a:t>: Step-by-step workflow from CAD to mesh </a:t>
            </a:r>
          </a:p>
          <a:p>
            <a:endParaRPr lang="en-US" altLang="en-US" sz="1600" dirty="0">
              <a:latin typeface="+mn-lt"/>
            </a:endParaRPr>
          </a:p>
        </p:txBody>
      </p:sp>
      <p:sp>
        <p:nvSpPr>
          <p:cNvPr id="34" name="Rectangle 9">
            <a:extLst>
              <a:ext uri="{FF2B5EF4-FFF2-40B4-BE49-F238E27FC236}">
                <a16:creationId xmlns:a16="http://schemas.microsoft.com/office/drawing/2014/main" id="{177D979F-77F3-FA46-9DF5-B13129F1AE98}"/>
              </a:ext>
            </a:extLst>
          </p:cNvPr>
          <p:cNvSpPr>
            <a:spLocks noChangeArrowheads="1"/>
          </p:cNvSpPr>
          <p:nvPr/>
        </p:nvSpPr>
        <p:spPr bwMode="auto">
          <a:xfrm>
            <a:off x="7549452" y="2874858"/>
            <a:ext cx="3947432" cy="33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b="1" dirty="0">
                <a:latin typeface="+mn-lt"/>
              </a:rPr>
              <a:t>Diagnose Geometry</a:t>
            </a:r>
            <a:r>
              <a:rPr lang="en-US" altLang="en-US" sz="1600" dirty="0">
                <a:latin typeface="+mn-lt"/>
              </a:rPr>
              <a:t>: Find and fix potential problems in geometry</a:t>
            </a:r>
          </a:p>
          <a:p>
            <a:endParaRPr lang="en-US" altLang="en-US" sz="1600" dirty="0">
              <a:latin typeface="+mn-lt"/>
            </a:endParaRPr>
          </a:p>
        </p:txBody>
      </p:sp>
      <p:sp>
        <p:nvSpPr>
          <p:cNvPr id="35" name="Rectangle 9">
            <a:extLst>
              <a:ext uri="{FF2B5EF4-FFF2-40B4-BE49-F238E27FC236}">
                <a16:creationId xmlns:a16="http://schemas.microsoft.com/office/drawing/2014/main" id="{9F11D043-2583-7141-8D67-3C23A60D556F}"/>
              </a:ext>
            </a:extLst>
          </p:cNvPr>
          <p:cNvSpPr>
            <a:spLocks noChangeArrowheads="1"/>
          </p:cNvSpPr>
          <p:nvPr/>
        </p:nvSpPr>
        <p:spPr bwMode="auto">
          <a:xfrm>
            <a:off x="7549452" y="3450531"/>
            <a:ext cx="3871232" cy="38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b="1" dirty="0">
                <a:latin typeface="+mn-lt"/>
              </a:rPr>
              <a:t>Diagnose </a:t>
            </a:r>
            <a:r>
              <a:rPr lang="en-US" altLang="en-US" sz="1600" b="1" dirty="0" err="1">
                <a:latin typeface="+mn-lt"/>
              </a:rPr>
              <a:t>Meshability</a:t>
            </a:r>
            <a:r>
              <a:rPr lang="en-US" altLang="en-US" sz="1600" dirty="0">
                <a:latin typeface="+mn-lt"/>
              </a:rPr>
              <a:t>: Check whether geometry can be meshed</a:t>
            </a:r>
          </a:p>
          <a:p>
            <a:endParaRPr lang="en-US" altLang="en-US" sz="1600" dirty="0">
              <a:latin typeface="+mn-lt"/>
            </a:endParaRPr>
          </a:p>
        </p:txBody>
      </p:sp>
      <p:sp>
        <p:nvSpPr>
          <p:cNvPr id="36" name="Rectangle 9">
            <a:extLst>
              <a:ext uri="{FF2B5EF4-FFF2-40B4-BE49-F238E27FC236}">
                <a16:creationId xmlns:a16="http://schemas.microsoft.com/office/drawing/2014/main" id="{FF4ECED4-E218-0048-A3D4-465C585B848D}"/>
              </a:ext>
            </a:extLst>
          </p:cNvPr>
          <p:cNvSpPr>
            <a:spLocks noChangeArrowheads="1"/>
          </p:cNvSpPr>
          <p:nvPr/>
        </p:nvSpPr>
        <p:spPr bwMode="auto">
          <a:xfrm>
            <a:off x="7549452" y="4694629"/>
            <a:ext cx="3871232" cy="38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b="1" dirty="0">
                <a:latin typeface="+mn-lt"/>
              </a:rPr>
              <a:t>Defeature Geometry</a:t>
            </a:r>
            <a:r>
              <a:rPr lang="en-US" altLang="en-US" sz="1600" dirty="0">
                <a:latin typeface="+mn-lt"/>
              </a:rPr>
              <a:t>: Tool for defeaturing (experimental)</a:t>
            </a:r>
          </a:p>
          <a:p>
            <a:endParaRPr lang="en-US" altLang="en-US" sz="1600" dirty="0">
              <a:latin typeface="+mn-lt"/>
            </a:endParaRPr>
          </a:p>
        </p:txBody>
      </p:sp>
      <p:sp>
        <p:nvSpPr>
          <p:cNvPr id="37" name="Rectangle 9">
            <a:extLst>
              <a:ext uri="{FF2B5EF4-FFF2-40B4-BE49-F238E27FC236}">
                <a16:creationId xmlns:a16="http://schemas.microsoft.com/office/drawing/2014/main" id="{348D34A1-2734-994A-86EA-7A20B0BB0F35}"/>
              </a:ext>
            </a:extLst>
          </p:cNvPr>
          <p:cNvSpPr>
            <a:spLocks noChangeArrowheads="1"/>
          </p:cNvSpPr>
          <p:nvPr/>
        </p:nvSpPr>
        <p:spPr bwMode="auto">
          <a:xfrm>
            <a:off x="7549452" y="5316678"/>
            <a:ext cx="3871232" cy="38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b="1" dirty="0">
                <a:latin typeface="+mn-lt"/>
              </a:rPr>
              <a:t>Compare Mesh</a:t>
            </a:r>
            <a:r>
              <a:rPr lang="en-US" altLang="en-US" sz="1600" dirty="0">
                <a:latin typeface="+mn-lt"/>
              </a:rPr>
              <a:t>: Check for overlap between geometry and mesh</a:t>
            </a:r>
          </a:p>
          <a:p>
            <a:endParaRPr lang="en-US" altLang="en-US" sz="1600" dirty="0">
              <a:latin typeface="+mn-lt"/>
            </a:endParaRPr>
          </a:p>
        </p:txBody>
      </p:sp>
      <p:sp>
        <p:nvSpPr>
          <p:cNvPr id="38" name="Rectangle 9">
            <a:extLst>
              <a:ext uri="{FF2B5EF4-FFF2-40B4-BE49-F238E27FC236}">
                <a16:creationId xmlns:a16="http://schemas.microsoft.com/office/drawing/2014/main" id="{A7904C5F-214D-1E40-8906-1DF8D222CCD5}"/>
              </a:ext>
            </a:extLst>
          </p:cNvPr>
          <p:cNvSpPr>
            <a:spLocks noChangeArrowheads="1"/>
          </p:cNvSpPr>
          <p:nvPr/>
        </p:nvSpPr>
        <p:spPr bwMode="auto">
          <a:xfrm>
            <a:off x="7549452" y="5938726"/>
            <a:ext cx="3947432" cy="38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b="1" dirty="0">
                <a:latin typeface="+mn-lt"/>
              </a:rPr>
              <a:t>Assemblies</a:t>
            </a:r>
            <a:r>
              <a:rPr lang="en-US" altLang="en-US" sz="1600" dirty="0">
                <a:latin typeface="+mn-lt"/>
              </a:rPr>
              <a:t>: Manage assembly </a:t>
            </a:r>
            <a:r>
              <a:rPr lang="en-US" altLang="en-US" sz="1600" dirty="0" err="1">
                <a:latin typeface="+mn-lt"/>
              </a:rPr>
              <a:t>metdata</a:t>
            </a:r>
            <a:endParaRPr lang="en-US" altLang="en-US" sz="1600" dirty="0">
              <a:latin typeface="+mn-lt"/>
            </a:endParaRPr>
          </a:p>
          <a:p>
            <a:endParaRPr lang="en-US" altLang="en-US" sz="1600" dirty="0">
              <a:latin typeface="+mn-lt"/>
            </a:endParaRPr>
          </a:p>
        </p:txBody>
      </p:sp>
      <p:sp>
        <p:nvSpPr>
          <p:cNvPr id="39" name="Rectangle 9">
            <a:extLst>
              <a:ext uri="{FF2B5EF4-FFF2-40B4-BE49-F238E27FC236}">
                <a16:creationId xmlns:a16="http://schemas.microsoft.com/office/drawing/2014/main" id="{13FCAEA2-19BC-0C45-B6C8-DF55A3AAA30C}"/>
              </a:ext>
            </a:extLst>
          </p:cNvPr>
          <p:cNvSpPr>
            <a:spLocks noChangeArrowheads="1"/>
          </p:cNvSpPr>
          <p:nvPr/>
        </p:nvSpPr>
        <p:spPr bwMode="auto">
          <a:xfrm>
            <a:off x="7549452" y="4072580"/>
            <a:ext cx="3871232" cy="38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b="1" dirty="0">
                <a:latin typeface="+mn-lt"/>
              </a:rPr>
              <a:t>Diagnose Mesh Quality</a:t>
            </a:r>
            <a:r>
              <a:rPr lang="en-US" altLang="en-US" sz="1600" dirty="0">
                <a:latin typeface="+mn-lt"/>
              </a:rPr>
              <a:t>: Check mesh quality</a:t>
            </a:r>
          </a:p>
          <a:p>
            <a:endParaRPr lang="en-US" altLang="en-US" sz="1600" dirty="0">
              <a:latin typeface="+mn-lt"/>
            </a:endParaRPr>
          </a:p>
        </p:txBody>
      </p:sp>
      <p:sp>
        <p:nvSpPr>
          <p:cNvPr id="40" name="TextBox 39">
            <a:extLst>
              <a:ext uri="{FF2B5EF4-FFF2-40B4-BE49-F238E27FC236}">
                <a16:creationId xmlns:a16="http://schemas.microsoft.com/office/drawing/2014/main" id="{1606EBA2-AEC0-BE45-BF07-DF3807B837B6}"/>
              </a:ext>
            </a:extLst>
          </p:cNvPr>
          <p:cNvSpPr txBox="1"/>
          <p:nvPr/>
        </p:nvSpPr>
        <p:spPr>
          <a:xfrm>
            <a:off x="234608" y="5108246"/>
            <a:ext cx="2675280" cy="1221117"/>
          </a:xfrm>
          <a:prstGeom prst="rect">
            <a:avLst/>
          </a:prstGeom>
          <a:solidFill>
            <a:schemeClr val="accent4">
              <a:lumMod val="20000"/>
              <a:lumOff val="80000"/>
            </a:schemeClr>
          </a:solidFill>
          <a:ln>
            <a:solidFill>
              <a:schemeClr val="accent1"/>
            </a:solidFill>
          </a:ln>
          <a:effectLst>
            <a:outerShdw blurRad="50800" dist="38100" dir="2700000" algn="tl" rotWithShape="0">
              <a:prstClr val="black">
                <a:alpha val="40000"/>
              </a:prstClr>
            </a:outerShdw>
          </a:effectLst>
        </p:spPr>
        <p:txBody>
          <a:bodyPr vert="horz" wrap="none" lIns="91440" tIns="45720" rIns="91440" bIns="45720" rtlCol="0">
            <a:noAutofit/>
          </a:bodyPr>
          <a:lstStyle/>
          <a:p>
            <a:pPr algn="l"/>
            <a:r>
              <a:rPr lang="en-US" sz="1400" b="1" dirty="0"/>
              <a:t>Tip</a:t>
            </a:r>
            <a:r>
              <a:rPr lang="en-US" sz="1400" dirty="0"/>
              <a:t>: The      </a:t>
            </a:r>
            <a:r>
              <a:rPr lang="en-US" sz="1400" b="1" dirty="0"/>
              <a:t>Diagnose Geometry </a:t>
            </a:r>
            <a:br>
              <a:rPr lang="en-US" sz="1400" dirty="0"/>
            </a:br>
            <a:r>
              <a:rPr lang="en-US" sz="1400" dirty="0"/>
              <a:t>Power Tool contains new </a:t>
            </a:r>
            <a:br>
              <a:rPr lang="en-US" sz="1400" dirty="0"/>
            </a:br>
            <a:r>
              <a:rPr lang="en-US" sz="1400" dirty="0"/>
              <a:t>machine learning capabilities </a:t>
            </a:r>
            <a:br>
              <a:rPr lang="en-US" sz="1400" dirty="0"/>
            </a:br>
            <a:r>
              <a:rPr lang="en-US" sz="1400" dirty="0"/>
              <a:t>for defeaturing and part </a:t>
            </a:r>
            <a:br>
              <a:rPr lang="en-US" sz="1400" dirty="0"/>
            </a:br>
            <a:r>
              <a:rPr lang="en-US" sz="1400" dirty="0"/>
              <a:t>classification</a:t>
            </a:r>
          </a:p>
        </p:txBody>
      </p:sp>
      <p:pic>
        <p:nvPicPr>
          <p:cNvPr id="41" name="Picture 40">
            <a:extLst>
              <a:ext uri="{FF2B5EF4-FFF2-40B4-BE49-F238E27FC236}">
                <a16:creationId xmlns:a16="http://schemas.microsoft.com/office/drawing/2014/main" id="{64A3BF17-CB6D-2243-846F-A3056C9BD48B}"/>
              </a:ext>
            </a:extLst>
          </p:cNvPr>
          <p:cNvPicPr>
            <a:picLocks noChangeAspect="1"/>
          </p:cNvPicPr>
          <p:nvPr/>
        </p:nvPicPr>
        <p:blipFill rotWithShape="1">
          <a:blip r:embed="rId4">
            <a:extLst>
              <a:ext uri="{28A0092B-C50C-407E-A947-70E740481C1C}">
                <a14:useLocalDpi xmlns:a14="http://schemas.microsoft.com/office/drawing/2010/main" val="0"/>
              </a:ext>
            </a:extLst>
          </a:blip>
          <a:srcRect l="17456" t="22263" r="78428" b="25816"/>
          <a:stretch/>
        </p:blipFill>
        <p:spPr>
          <a:xfrm>
            <a:off x="996042" y="5174367"/>
            <a:ext cx="200019" cy="186934"/>
          </a:xfrm>
          <a:prstGeom prst="rect">
            <a:avLst/>
          </a:prstGeom>
        </p:spPr>
      </p:pic>
      <p:sp>
        <p:nvSpPr>
          <p:cNvPr id="4" name="Rectangle 5">
            <a:extLst>
              <a:ext uri="{FF2B5EF4-FFF2-40B4-BE49-F238E27FC236}">
                <a16:creationId xmlns:a16="http://schemas.microsoft.com/office/drawing/2014/main" id="{A39230EB-A1B7-AE37-5675-9278275BB392}"/>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Power Tools</a:t>
            </a:r>
          </a:p>
        </p:txBody>
      </p:sp>
      <p:pic>
        <p:nvPicPr>
          <p:cNvPr id="3" name="Graphic 2">
            <a:extLst>
              <a:ext uri="{FF2B5EF4-FFF2-40B4-BE49-F238E27FC236}">
                <a16:creationId xmlns:a16="http://schemas.microsoft.com/office/drawing/2014/main" id="{AFEC83DD-712A-6ADB-5E55-F3B5CDFCCA4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287768" y="2924276"/>
            <a:ext cx="237744" cy="237744"/>
          </a:xfrm>
          <a:prstGeom prst="rect">
            <a:avLst/>
          </a:prstGeom>
        </p:spPr>
      </p:pic>
      <p:pic>
        <p:nvPicPr>
          <p:cNvPr id="9" name="Graphic 8">
            <a:extLst>
              <a:ext uri="{FF2B5EF4-FFF2-40B4-BE49-F238E27FC236}">
                <a16:creationId xmlns:a16="http://schemas.microsoft.com/office/drawing/2014/main" id="{68D7A5F5-B226-D0C0-1BFD-C762FF67769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287768" y="4783144"/>
            <a:ext cx="237744" cy="237744"/>
          </a:xfrm>
          <a:prstGeom prst="rect">
            <a:avLst/>
          </a:prstGeom>
        </p:spPr>
      </p:pic>
      <p:pic>
        <p:nvPicPr>
          <p:cNvPr id="12" name="Graphic 11">
            <a:extLst>
              <a:ext uri="{FF2B5EF4-FFF2-40B4-BE49-F238E27FC236}">
                <a16:creationId xmlns:a16="http://schemas.microsoft.com/office/drawing/2014/main" id="{4D24D585-FD52-F17D-F166-6ED1A570E43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287768" y="2349707"/>
            <a:ext cx="237744" cy="237744"/>
          </a:xfrm>
          <a:prstGeom prst="rect">
            <a:avLst/>
          </a:prstGeom>
        </p:spPr>
      </p:pic>
      <p:pic>
        <p:nvPicPr>
          <p:cNvPr id="14" name="Graphic 13">
            <a:extLst>
              <a:ext uri="{FF2B5EF4-FFF2-40B4-BE49-F238E27FC236}">
                <a16:creationId xmlns:a16="http://schemas.microsoft.com/office/drawing/2014/main" id="{32F0CF10-D462-7E5E-A093-EED5FD8D1AE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287768" y="3520076"/>
            <a:ext cx="237744" cy="237744"/>
          </a:xfrm>
          <a:prstGeom prst="rect">
            <a:avLst/>
          </a:prstGeom>
        </p:spPr>
      </p:pic>
      <p:pic>
        <p:nvPicPr>
          <p:cNvPr id="16" name="Graphic 15">
            <a:extLst>
              <a:ext uri="{FF2B5EF4-FFF2-40B4-BE49-F238E27FC236}">
                <a16:creationId xmlns:a16="http://schemas.microsoft.com/office/drawing/2014/main" id="{5B094A45-FB4A-2BEC-4287-7DD1830DE9F0}"/>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287768" y="4148181"/>
            <a:ext cx="237744" cy="237744"/>
          </a:xfrm>
          <a:prstGeom prst="rect">
            <a:avLst/>
          </a:prstGeom>
        </p:spPr>
      </p:pic>
      <p:pic>
        <p:nvPicPr>
          <p:cNvPr id="18" name="Graphic 17">
            <a:extLst>
              <a:ext uri="{FF2B5EF4-FFF2-40B4-BE49-F238E27FC236}">
                <a16:creationId xmlns:a16="http://schemas.microsoft.com/office/drawing/2014/main" id="{866A7EE1-2E21-2F56-F578-A2FF59320D15}"/>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287768" y="5372086"/>
            <a:ext cx="237744" cy="237744"/>
          </a:xfrm>
          <a:prstGeom prst="rect">
            <a:avLst/>
          </a:prstGeom>
        </p:spPr>
      </p:pic>
      <p:pic>
        <p:nvPicPr>
          <p:cNvPr id="21" name="Graphic 20">
            <a:extLst>
              <a:ext uri="{FF2B5EF4-FFF2-40B4-BE49-F238E27FC236}">
                <a16:creationId xmlns:a16="http://schemas.microsoft.com/office/drawing/2014/main" id="{7686BE0D-88E6-CB98-7704-969E2D652058}"/>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7287768" y="5987526"/>
            <a:ext cx="237744" cy="237744"/>
          </a:xfrm>
          <a:prstGeom prst="rect">
            <a:avLst/>
          </a:prstGeom>
        </p:spPr>
      </p:pic>
    </p:spTree>
    <p:extLst>
      <p:ext uri="{BB962C8B-B14F-4D97-AF65-F5344CB8AC3E}">
        <p14:creationId xmlns:p14="http://schemas.microsoft.com/office/powerpoint/2010/main" val="19433567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AB7A682-DA24-7846-B230-B9A44F9B3A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034" y="2151690"/>
            <a:ext cx="5093899" cy="4284760"/>
          </a:xfrm>
          <a:prstGeom prst="rect">
            <a:avLst/>
          </a:prstGeom>
        </p:spPr>
      </p:pic>
      <p:sp>
        <p:nvSpPr>
          <p:cNvPr id="143389" name="Rectangle 29">
            <a:extLst>
              <a:ext uri="{FF2B5EF4-FFF2-40B4-BE49-F238E27FC236}">
                <a16:creationId xmlns:a16="http://schemas.microsoft.com/office/drawing/2014/main" id="{990653FD-68FC-C645-9A7D-7AA643516FA3}"/>
              </a:ext>
            </a:extLst>
          </p:cNvPr>
          <p:cNvSpPr>
            <a:spLocks noGrp="1" noChangeArrowheads="1"/>
          </p:cNvSpPr>
          <p:nvPr>
            <p:ph type="title"/>
          </p:nvPr>
        </p:nvSpPr>
        <p:spPr/>
        <p:txBody>
          <a:bodyPr/>
          <a:lstStyle/>
          <a:p>
            <a:pPr>
              <a:defRPr/>
            </a:pPr>
            <a:r>
              <a:rPr lang="en-US" dirty="0"/>
              <a:t>Exercise 3.1</a:t>
            </a:r>
            <a:br>
              <a:rPr lang="en-US" dirty="0"/>
            </a:br>
            <a:r>
              <a:rPr lang="en-US" dirty="0"/>
              <a:t>Become Familiar with the Interface</a:t>
            </a:r>
          </a:p>
        </p:txBody>
      </p:sp>
      <p:sp>
        <p:nvSpPr>
          <p:cNvPr id="10" name="Oval 4">
            <a:extLst>
              <a:ext uri="{FF2B5EF4-FFF2-40B4-BE49-F238E27FC236}">
                <a16:creationId xmlns:a16="http://schemas.microsoft.com/office/drawing/2014/main" id="{C2522376-66B6-9240-8C1F-ABCB1B1A9067}"/>
              </a:ext>
            </a:extLst>
          </p:cNvPr>
          <p:cNvSpPr>
            <a:spLocks noChangeArrowheads="1"/>
          </p:cNvSpPr>
          <p:nvPr/>
        </p:nvSpPr>
        <p:spPr bwMode="auto">
          <a:xfrm>
            <a:off x="5709475" y="1214981"/>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17" name="Rectangle 9">
            <a:extLst>
              <a:ext uri="{FF2B5EF4-FFF2-40B4-BE49-F238E27FC236}">
                <a16:creationId xmlns:a16="http://schemas.microsoft.com/office/drawing/2014/main" id="{53C16C8C-E228-B740-930E-411455CCF1A4}"/>
              </a:ext>
            </a:extLst>
          </p:cNvPr>
          <p:cNvSpPr>
            <a:spLocks noChangeArrowheads="1"/>
          </p:cNvSpPr>
          <p:nvPr/>
        </p:nvSpPr>
        <p:spPr bwMode="auto">
          <a:xfrm>
            <a:off x="6176436" y="1164354"/>
            <a:ext cx="37338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Create a prism:</a:t>
            </a:r>
          </a:p>
          <a:p>
            <a:r>
              <a:rPr lang="en-US" altLang="en-US" sz="1800" dirty="0">
                <a:latin typeface="+mn-lt"/>
              </a:rPr>
              <a:t>	</a:t>
            </a:r>
            <a:r>
              <a:rPr lang="en-US" altLang="en-US" sz="1800" b="1" dirty="0">
                <a:latin typeface="+mn-lt"/>
              </a:rPr>
              <a:t>height = 10 </a:t>
            </a:r>
          </a:p>
          <a:p>
            <a:r>
              <a:rPr lang="en-US" altLang="en-US" sz="1800" b="1" dirty="0">
                <a:latin typeface="+mn-lt"/>
              </a:rPr>
              <a:t>	number of sides = 5 	radius = 5</a:t>
            </a:r>
          </a:p>
        </p:txBody>
      </p:sp>
      <p:sp>
        <p:nvSpPr>
          <p:cNvPr id="20" name="Oval 55">
            <a:extLst>
              <a:ext uri="{FF2B5EF4-FFF2-40B4-BE49-F238E27FC236}">
                <a16:creationId xmlns:a16="http://schemas.microsoft.com/office/drawing/2014/main" id="{A7320007-E10A-EE4B-A800-8914BB391789}"/>
              </a:ext>
            </a:extLst>
          </p:cNvPr>
          <p:cNvSpPr>
            <a:spLocks noChangeArrowheads="1"/>
          </p:cNvSpPr>
          <p:nvPr/>
        </p:nvSpPr>
        <p:spPr bwMode="auto">
          <a:xfrm>
            <a:off x="5709475" y="2474724"/>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21" name="Rectangle 9">
            <a:extLst>
              <a:ext uri="{FF2B5EF4-FFF2-40B4-BE49-F238E27FC236}">
                <a16:creationId xmlns:a16="http://schemas.microsoft.com/office/drawing/2014/main" id="{CFE4159A-22A3-774B-B3A7-5DBABD3064BF}"/>
              </a:ext>
            </a:extLst>
          </p:cNvPr>
          <p:cNvSpPr>
            <a:spLocks noChangeArrowheads="1"/>
          </p:cNvSpPr>
          <p:nvPr/>
        </p:nvSpPr>
        <p:spPr bwMode="auto">
          <a:xfrm>
            <a:off x="6176435" y="2453218"/>
            <a:ext cx="4747127"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Use tool bar buttons to visualize the prism:</a:t>
            </a:r>
          </a:p>
          <a:p>
            <a:r>
              <a:rPr lang="en-US" altLang="en-US" sz="1800" b="1" dirty="0">
                <a:latin typeface="+mn-lt"/>
              </a:rPr>
              <a:t>	transparent</a:t>
            </a:r>
          </a:p>
          <a:p>
            <a:r>
              <a:rPr lang="en-US" altLang="en-US" sz="1800" b="1" dirty="0">
                <a:latin typeface="+mn-lt"/>
              </a:rPr>
              <a:t>	smooth</a:t>
            </a:r>
          </a:p>
          <a:p>
            <a:r>
              <a:rPr lang="en-US" altLang="en-US" sz="1800" b="1" dirty="0">
                <a:latin typeface="+mn-lt"/>
              </a:rPr>
              <a:t>	wire frame</a:t>
            </a:r>
          </a:p>
        </p:txBody>
      </p:sp>
      <p:sp>
        <p:nvSpPr>
          <p:cNvPr id="29" name="Rectangle 9">
            <a:extLst>
              <a:ext uri="{FF2B5EF4-FFF2-40B4-BE49-F238E27FC236}">
                <a16:creationId xmlns:a16="http://schemas.microsoft.com/office/drawing/2014/main" id="{B6982200-8057-EE44-AB55-07670FECF545}"/>
              </a:ext>
            </a:extLst>
          </p:cNvPr>
          <p:cNvSpPr>
            <a:spLocks noChangeArrowheads="1"/>
          </p:cNvSpPr>
          <p:nvPr/>
        </p:nvSpPr>
        <p:spPr bwMode="auto">
          <a:xfrm>
            <a:off x="6138238" y="3715691"/>
            <a:ext cx="3733800" cy="1424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Use selection tools to select a:</a:t>
            </a:r>
          </a:p>
          <a:p>
            <a:r>
              <a:rPr lang="en-US" altLang="en-US" sz="1800" b="1" dirty="0">
                <a:latin typeface="+mn-lt"/>
              </a:rPr>
              <a:t>	vertex</a:t>
            </a:r>
          </a:p>
          <a:p>
            <a:r>
              <a:rPr lang="en-US" altLang="en-US" sz="1800" b="1" dirty="0">
                <a:latin typeface="+mn-lt"/>
              </a:rPr>
              <a:t>	curve</a:t>
            </a:r>
          </a:p>
          <a:p>
            <a:r>
              <a:rPr lang="en-US" altLang="en-US" sz="1800" b="1" dirty="0">
                <a:latin typeface="+mn-lt"/>
              </a:rPr>
              <a:t>	surface</a:t>
            </a:r>
          </a:p>
          <a:p>
            <a:r>
              <a:rPr lang="en-US" altLang="en-US" sz="1800" b="1" dirty="0">
                <a:latin typeface="+mn-lt"/>
              </a:rPr>
              <a:t>	volume</a:t>
            </a:r>
          </a:p>
        </p:txBody>
      </p:sp>
      <p:sp>
        <p:nvSpPr>
          <p:cNvPr id="30" name="Oval 57">
            <a:extLst>
              <a:ext uri="{FF2B5EF4-FFF2-40B4-BE49-F238E27FC236}">
                <a16:creationId xmlns:a16="http://schemas.microsoft.com/office/drawing/2014/main" id="{6650ACEB-62F7-BE46-8E7F-2FF7FFB11B8F}"/>
              </a:ext>
            </a:extLst>
          </p:cNvPr>
          <p:cNvSpPr>
            <a:spLocks noChangeArrowheads="1"/>
          </p:cNvSpPr>
          <p:nvPr/>
        </p:nvSpPr>
        <p:spPr bwMode="auto">
          <a:xfrm>
            <a:off x="5704091" y="3733783"/>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31" name="Rectangle 9">
            <a:extLst>
              <a:ext uri="{FF2B5EF4-FFF2-40B4-BE49-F238E27FC236}">
                <a16:creationId xmlns:a16="http://schemas.microsoft.com/office/drawing/2014/main" id="{38B20036-3795-F24E-A72C-87C98345D858}"/>
              </a:ext>
            </a:extLst>
          </p:cNvPr>
          <p:cNvSpPr>
            <a:spLocks noChangeArrowheads="1"/>
          </p:cNvSpPr>
          <p:nvPr/>
        </p:nvSpPr>
        <p:spPr bwMode="auto">
          <a:xfrm>
            <a:off x="6138238" y="5167249"/>
            <a:ext cx="4441493" cy="1424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Mesh the prism with hexes and select a:</a:t>
            </a:r>
          </a:p>
          <a:p>
            <a:r>
              <a:rPr lang="en-US" altLang="en-US" sz="1800" b="1" dirty="0">
                <a:latin typeface="+mn-lt"/>
              </a:rPr>
              <a:t>	node</a:t>
            </a:r>
          </a:p>
          <a:p>
            <a:r>
              <a:rPr lang="en-US" altLang="en-US" sz="1800" b="1" dirty="0">
                <a:latin typeface="+mn-lt"/>
              </a:rPr>
              <a:t>	edge</a:t>
            </a:r>
          </a:p>
          <a:p>
            <a:r>
              <a:rPr lang="en-US" altLang="en-US" sz="1800" b="1" dirty="0">
                <a:latin typeface="+mn-lt"/>
              </a:rPr>
              <a:t>	quad (face)</a:t>
            </a:r>
          </a:p>
          <a:p>
            <a:r>
              <a:rPr lang="en-US" altLang="en-US" sz="1800" b="1" dirty="0">
                <a:latin typeface="+mn-lt"/>
              </a:rPr>
              <a:t>	hex</a:t>
            </a:r>
          </a:p>
        </p:txBody>
      </p:sp>
      <p:sp>
        <p:nvSpPr>
          <p:cNvPr id="32" name="Oval 15">
            <a:extLst>
              <a:ext uri="{FF2B5EF4-FFF2-40B4-BE49-F238E27FC236}">
                <a16:creationId xmlns:a16="http://schemas.microsoft.com/office/drawing/2014/main" id="{E8356181-0511-0548-815D-21A9224C18B8}"/>
              </a:ext>
            </a:extLst>
          </p:cNvPr>
          <p:cNvSpPr>
            <a:spLocks noChangeArrowheads="1"/>
          </p:cNvSpPr>
          <p:nvPr/>
        </p:nvSpPr>
        <p:spPr bwMode="auto">
          <a:xfrm>
            <a:off x="5704091" y="5196993"/>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33" name="Oval 4">
            <a:extLst>
              <a:ext uri="{FF2B5EF4-FFF2-40B4-BE49-F238E27FC236}">
                <a16:creationId xmlns:a16="http://schemas.microsoft.com/office/drawing/2014/main" id="{49D11780-CF39-9947-ABD6-26F28EB6EE08}"/>
              </a:ext>
            </a:extLst>
          </p:cNvPr>
          <p:cNvSpPr>
            <a:spLocks noChangeArrowheads="1"/>
          </p:cNvSpPr>
          <p:nvPr/>
        </p:nvSpPr>
        <p:spPr bwMode="auto">
          <a:xfrm>
            <a:off x="789065" y="1211717"/>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0</a:t>
            </a:r>
          </a:p>
        </p:txBody>
      </p:sp>
      <p:sp>
        <p:nvSpPr>
          <p:cNvPr id="34" name="Rectangle 9">
            <a:extLst>
              <a:ext uri="{FF2B5EF4-FFF2-40B4-BE49-F238E27FC236}">
                <a16:creationId xmlns:a16="http://schemas.microsoft.com/office/drawing/2014/main" id="{D5A6312F-EC4F-0948-8C7D-7986BB6233B9}"/>
              </a:ext>
            </a:extLst>
          </p:cNvPr>
          <p:cNvSpPr>
            <a:spLocks noChangeArrowheads="1"/>
          </p:cNvSpPr>
          <p:nvPr/>
        </p:nvSpPr>
        <p:spPr bwMode="auto">
          <a:xfrm>
            <a:off x="1256026" y="1161090"/>
            <a:ext cx="37338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Reset from the command window:</a:t>
            </a:r>
          </a:p>
          <a:p>
            <a:r>
              <a:rPr lang="en-US" altLang="en-US" sz="1800" dirty="0">
                <a:latin typeface="+mn-lt"/>
              </a:rPr>
              <a:t>	</a:t>
            </a:r>
            <a:endParaRPr lang="en-US" altLang="en-US" sz="1800" b="1" dirty="0">
              <a:latin typeface="+mn-lt"/>
            </a:endParaRPr>
          </a:p>
        </p:txBody>
      </p:sp>
      <p:sp>
        <p:nvSpPr>
          <p:cNvPr id="35" name="Rectangle 9">
            <a:extLst>
              <a:ext uri="{FF2B5EF4-FFF2-40B4-BE49-F238E27FC236}">
                <a16:creationId xmlns:a16="http://schemas.microsoft.com/office/drawing/2014/main" id="{86F34B88-A94A-8944-AEFA-6C27D4C278D4}"/>
              </a:ext>
            </a:extLst>
          </p:cNvPr>
          <p:cNvSpPr>
            <a:spLocks noChangeArrowheads="1"/>
          </p:cNvSpPr>
          <p:nvPr/>
        </p:nvSpPr>
        <p:spPr bwMode="auto">
          <a:xfrm>
            <a:off x="8977824" y="5573165"/>
            <a:ext cx="2642835" cy="40479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solidFill>
                  <a:srgbClr val="0070C0"/>
                </a:solidFill>
                <a:latin typeface="Arial" panose="020B0604020202020204" pitchFamily="34" charset="0"/>
                <a:cs typeface="Arial" panose="020B0604020202020204" pitchFamily="34" charset="0"/>
              </a:rPr>
              <a:t>CUBIT&gt; mesh vol 1</a:t>
            </a:r>
            <a:endParaRPr lang="en-US" altLang="en-US" sz="1800" b="1" dirty="0">
              <a:solidFill>
                <a:srgbClr val="0070C0"/>
              </a:solidFill>
              <a:latin typeface="Arial" panose="020B0604020202020204" pitchFamily="34" charset="0"/>
              <a:cs typeface="Arial" panose="020B0604020202020204" pitchFamily="34" charset="0"/>
            </a:endParaRPr>
          </a:p>
        </p:txBody>
      </p:sp>
      <p:sp>
        <p:nvSpPr>
          <p:cNvPr id="36" name="Rectangle 9">
            <a:extLst>
              <a:ext uri="{FF2B5EF4-FFF2-40B4-BE49-F238E27FC236}">
                <a16:creationId xmlns:a16="http://schemas.microsoft.com/office/drawing/2014/main" id="{F224FC26-42DB-EE47-A023-F7ACDB87AAFE}"/>
              </a:ext>
            </a:extLst>
          </p:cNvPr>
          <p:cNvSpPr>
            <a:spLocks noChangeArrowheads="1"/>
          </p:cNvSpPr>
          <p:nvPr/>
        </p:nvSpPr>
        <p:spPr bwMode="auto">
          <a:xfrm>
            <a:off x="1972258" y="1529233"/>
            <a:ext cx="2083199" cy="40479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solidFill>
                  <a:srgbClr val="0070C0"/>
                </a:solidFill>
                <a:latin typeface="Arial" panose="020B0604020202020204" pitchFamily="34" charset="0"/>
                <a:cs typeface="Arial" panose="020B0604020202020204" pitchFamily="34" charset="0"/>
              </a:rPr>
              <a:t>CUBIT&gt; reset</a:t>
            </a:r>
            <a:endParaRPr lang="en-US" altLang="en-US" sz="1800" b="1" dirty="0">
              <a:solidFill>
                <a:srgbClr val="0070C0"/>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D8F78E0C-6E0B-1807-4F6D-17859AC50548}"/>
              </a:ext>
            </a:extLst>
          </p:cNvPr>
          <p:cNvPicPr>
            <a:picLocks noChangeAspect="1"/>
          </p:cNvPicPr>
          <p:nvPr/>
        </p:nvPicPr>
        <p:blipFill>
          <a:blip r:embed="rId4"/>
          <a:stretch>
            <a:fillRect/>
          </a:stretch>
        </p:blipFill>
        <p:spPr>
          <a:xfrm>
            <a:off x="9666849" y="353365"/>
            <a:ext cx="1769422" cy="1930612"/>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0F1D24FB-896F-88F9-475F-16385AF15892}"/>
              </a:ext>
            </a:extLst>
          </p:cNvPr>
          <p:cNvPicPr>
            <a:picLocks noChangeAspect="1"/>
          </p:cNvPicPr>
          <p:nvPr/>
        </p:nvPicPr>
        <p:blipFill rotWithShape="1">
          <a:blip r:embed="rId5"/>
          <a:srcRect t="4651"/>
          <a:stretch/>
        </p:blipFill>
        <p:spPr>
          <a:xfrm>
            <a:off x="8822046" y="2884447"/>
            <a:ext cx="2667372" cy="526827"/>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4E701BE3-AED4-88EA-7302-A9ABF0EB60EE}"/>
              </a:ext>
            </a:extLst>
          </p:cNvPr>
          <p:cNvPicPr>
            <a:picLocks noChangeAspect="1"/>
          </p:cNvPicPr>
          <p:nvPr/>
        </p:nvPicPr>
        <p:blipFill>
          <a:blip r:embed="rId6"/>
          <a:stretch>
            <a:fillRect/>
          </a:stretch>
        </p:blipFill>
        <p:spPr>
          <a:xfrm>
            <a:off x="8822046" y="4300596"/>
            <a:ext cx="2750490" cy="505033"/>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20FA7062-03AA-E34F-F790-365B319B5418}"/>
              </a:ext>
            </a:extLst>
          </p:cNvPr>
          <p:cNvPicPr>
            <a:picLocks noChangeAspect="1"/>
          </p:cNvPicPr>
          <p:nvPr/>
        </p:nvPicPr>
        <p:blipFill>
          <a:blip r:embed="rId7"/>
          <a:stretch>
            <a:fillRect/>
          </a:stretch>
        </p:blipFill>
        <p:spPr>
          <a:xfrm>
            <a:off x="8974195" y="6117986"/>
            <a:ext cx="2446192" cy="53178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D23EA49-B5D0-1541-8EC1-3C4BE870D2BF}"/>
              </a:ext>
            </a:extLst>
          </p:cNvPr>
          <p:cNvSpPr>
            <a:spLocks noGrp="1"/>
          </p:cNvSpPr>
          <p:nvPr>
            <p:ph type="ctrTitle"/>
          </p:nvPr>
        </p:nvSpPr>
        <p:spPr>
          <a:xfrm>
            <a:off x="1028732" y="2404928"/>
            <a:ext cx="4488490" cy="1166421"/>
          </a:xfrm>
          <a:effectLst>
            <a:outerShdw blurRad="50800" dist="38100" dir="2700000" algn="tl" rotWithShape="0">
              <a:prstClr val="black">
                <a:alpha val="40000"/>
              </a:prstClr>
            </a:outerShdw>
          </a:effectLst>
        </p:spPr>
        <p:txBody>
          <a:bodyPr>
            <a:normAutofit/>
          </a:bodyPr>
          <a:lstStyle/>
          <a:p>
            <a:r>
              <a:rPr lang="en-US" b="1" dirty="0">
                <a:solidFill>
                  <a:srgbClr val="C00000"/>
                </a:solidFill>
                <a:latin typeface="Arial" charset="0"/>
                <a:ea typeface="ＭＳ Ｐゴシック" charset="0"/>
              </a:rPr>
              <a:t>The Basic </a:t>
            </a:r>
            <a:r>
              <a:rPr lang="en-US" altLang="en-US" sz="3600" b="1" dirty="0">
                <a:solidFill>
                  <a:srgbClr val="C00000"/>
                </a:solidFill>
                <a:latin typeface="Arial" panose="020B0604020202020204" pitchFamily="34" charset="0"/>
                <a:cs typeface="Arial" panose="020B0604020202020204" pitchFamily="34" charset="0"/>
              </a:rPr>
              <a:t>Cubit </a:t>
            </a:r>
            <a:r>
              <a:rPr lang="en-US" altLang="en-US" sz="3600" b="1" baseline="30000" dirty="0">
                <a:solidFill>
                  <a:srgbClr val="C00000"/>
                </a:solidFill>
                <a:latin typeface="Arial" panose="020B0604020202020204" pitchFamily="34" charset="0"/>
                <a:cs typeface="Arial" panose="020B0604020202020204" pitchFamily="34" charset="0"/>
              </a:rPr>
              <a:t>®</a:t>
            </a:r>
            <a:r>
              <a:rPr lang="en-US" b="1" dirty="0">
                <a:solidFill>
                  <a:srgbClr val="C00000"/>
                </a:solidFill>
                <a:latin typeface="Arial" charset="0"/>
                <a:ea typeface="ＭＳ Ｐゴシック" charset="0"/>
              </a:rPr>
              <a:t> Workflow</a:t>
            </a:r>
            <a:endParaRPr lang="en-US" dirty="0">
              <a:solidFill>
                <a:srgbClr val="C00000"/>
              </a:solidFill>
            </a:endParaRPr>
          </a:p>
        </p:txBody>
      </p:sp>
      <p:sp>
        <p:nvSpPr>
          <p:cNvPr id="8" name="Subtitle 7">
            <a:extLst>
              <a:ext uri="{FF2B5EF4-FFF2-40B4-BE49-F238E27FC236}">
                <a16:creationId xmlns:a16="http://schemas.microsoft.com/office/drawing/2014/main" id="{6572C9CA-5251-BE48-98C9-AEE6EB0EB890}"/>
              </a:ext>
            </a:extLst>
          </p:cNvPr>
          <p:cNvSpPr>
            <a:spLocks noGrp="1"/>
          </p:cNvSpPr>
          <p:nvPr>
            <p:ph type="subTitle" idx="1"/>
          </p:nvPr>
        </p:nvSpPr>
        <p:spPr>
          <a:xfrm>
            <a:off x="1028732" y="4256500"/>
            <a:ext cx="5243147" cy="667120"/>
          </a:xfrm>
        </p:spPr>
        <p:txBody>
          <a:bodyPr/>
          <a:lstStyle/>
          <a:p>
            <a:r>
              <a:rPr lang="en-US" dirty="0"/>
              <a:t>Steven Owen</a:t>
            </a:r>
          </a:p>
        </p:txBody>
      </p:sp>
      <p:sp>
        <p:nvSpPr>
          <p:cNvPr id="9" name="Text Placeholder 8">
            <a:extLst>
              <a:ext uri="{FF2B5EF4-FFF2-40B4-BE49-F238E27FC236}">
                <a16:creationId xmlns:a16="http://schemas.microsoft.com/office/drawing/2014/main" id="{A56AD260-9467-CE4A-B0C7-B567ACAF5F67}"/>
              </a:ext>
            </a:extLst>
          </p:cNvPr>
          <p:cNvSpPr>
            <a:spLocks noGrp="1"/>
          </p:cNvSpPr>
          <p:nvPr>
            <p:ph type="body" sz="quarter" idx="10"/>
          </p:nvPr>
        </p:nvSpPr>
        <p:spPr>
          <a:xfrm>
            <a:off x="1028733" y="3778308"/>
            <a:ext cx="6165850" cy="378587"/>
          </a:xfrm>
        </p:spPr>
        <p:txBody>
          <a:bodyPr/>
          <a:lstStyle/>
          <a:p>
            <a:r>
              <a:rPr lang="en-US" altLang="en-US" sz="2000" b="1" dirty="0">
                <a:solidFill>
                  <a:schemeClr val="bg1"/>
                </a:solidFill>
                <a:latin typeface="Arial" panose="020B0604020202020204" pitchFamily="34" charset="0"/>
                <a:cs typeface="Arial" panose="020B0604020202020204" pitchFamily="34" charset="0"/>
              </a:rPr>
              <a:t>Cubit </a:t>
            </a:r>
            <a:r>
              <a:rPr lang="en-US" altLang="en-US" sz="2000" b="1" baseline="30000" dirty="0">
                <a:solidFill>
                  <a:schemeClr val="bg1"/>
                </a:solidFill>
                <a:latin typeface="Arial" panose="020B0604020202020204" pitchFamily="34" charset="0"/>
                <a:cs typeface="Arial" panose="020B0604020202020204" pitchFamily="34" charset="0"/>
              </a:rPr>
              <a:t>®  </a:t>
            </a:r>
            <a:r>
              <a:rPr lang="en-US" dirty="0">
                <a:solidFill>
                  <a:schemeClr val="bg1"/>
                </a:solidFill>
              </a:rPr>
              <a:t>100 Tutorials</a:t>
            </a:r>
          </a:p>
        </p:txBody>
      </p:sp>
      <p:sp>
        <p:nvSpPr>
          <p:cNvPr id="33" name="TextBox 32">
            <a:extLst>
              <a:ext uri="{FF2B5EF4-FFF2-40B4-BE49-F238E27FC236}">
                <a16:creationId xmlns:a16="http://schemas.microsoft.com/office/drawing/2014/main" id="{13E54DF6-4A33-0F44-BFF9-3FDCAA65F7F8}"/>
              </a:ext>
            </a:extLst>
          </p:cNvPr>
          <p:cNvSpPr txBox="1"/>
          <p:nvPr/>
        </p:nvSpPr>
        <p:spPr>
          <a:xfrm>
            <a:off x="3438144" y="3596640"/>
            <a:ext cx="0" cy="0"/>
          </a:xfrm>
          <a:prstGeom prst="rect">
            <a:avLst/>
          </a:prstGeom>
        </p:spPr>
        <p:txBody>
          <a:bodyPr vert="horz" wrap="none" lIns="91440" tIns="45720" rIns="91440" bIns="45720" rtlCol="0">
            <a:noAutofit/>
          </a:bodyPr>
          <a:lstStyle/>
          <a:p>
            <a:pPr algn="l"/>
            <a:endParaRPr lang="en-US" dirty="0">
              <a:latin typeface="Open Sans" panose="020B0606030504020204" pitchFamily="34" charset="0"/>
            </a:endParaRPr>
          </a:p>
        </p:txBody>
      </p:sp>
      <p:grpSp>
        <p:nvGrpSpPr>
          <p:cNvPr id="3" name="Group 2">
            <a:extLst>
              <a:ext uri="{FF2B5EF4-FFF2-40B4-BE49-F238E27FC236}">
                <a16:creationId xmlns:a16="http://schemas.microsoft.com/office/drawing/2014/main" id="{3152DC94-CDAD-B040-B849-6C3CC0DE930D}"/>
              </a:ext>
            </a:extLst>
          </p:cNvPr>
          <p:cNvGrpSpPr/>
          <p:nvPr/>
        </p:nvGrpSpPr>
        <p:grpSpPr>
          <a:xfrm>
            <a:off x="6292924" y="955497"/>
            <a:ext cx="5520487" cy="3686141"/>
            <a:chOff x="4474962" y="256854"/>
            <a:chExt cx="7446325" cy="4972062"/>
          </a:xfrm>
        </p:grpSpPr>
        <p:pic>
          <p:nvPicPr>
            <p:cNvPr id="12" name="Picture 9" descr="360_antenna_support">
              <a:extLst>
                <a:ext uri="{FF2B5EF4-FFF2-40B4-BE49-F238E27FC236}">
                  <a16:creationId xmlns:a16="http://schemas.microsoft.com/office/drawing/2014/main" id="{BC6E5148-1F87-1945-895B-5FA4464A632D}"/>
                </a:ext>
              </a:extLst>
            </p:cNvPr>
            <p:cNvPicPr>
              <a:picLocks noChangeAspect="1" noChangeArrowheads="1"/>
            </p:cNvPicPr>
            <p:nvPr/>
          </p:nvPicPr>
          <p:blipFill>
            <a:blip r:embed="rId3">
              <a:clrChange>
                <a:clrFrom>
                  <a:srgbClr val="FCFEFC"/>
                </a:clrFrom>
                <a:clrTo>
                  <a:srgbClr val="FCFEFC">
                    <a:alpha val="0"/>
                  </a:srgbClr>
                </a:clrTo>
              </a:clrChange>
              <a:lum contrast="60000"/>
              <a:extLst>
                <a:ext uri="{28A0092B-C50C-407E-A947-70E740481C1C}">
                  <a14:useLocalDpi xmlns:a14="http://schemas.microsoft.com/office/drawing/2010/main" val="0"/>
                </a:ext>
              </a:extLst>
            </a:blip>
            <a:srcRect/>
            <a:stretch>
              <a:fillRect/>
            </a:stretch>
          </p:blipFill>
          <p:spPr bwMode="auto">
            <a:xfrm>
              <a:off x="5855945" y="256854"/>
              <a:ext cx="5900565" cy="497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WordArt 10" descr="Paper bag">
              <a:extLst>
                <a:ext uri="{FF2B5EF4-FFF2-40B4-BE49-F238E27FC236}">
                  <a16:creationId xmlns:a16="http://schemas.microsoft.com/office/drawing/2014/main" id="{228E9DF8-9DDE-174C-9F56-108426566B0B}"/>
                </a:ext>
              </a:extLst>
            </p:cNvPr>
            <p:cNvSpPr>
              <a:spLocks noChangeArrowheads="1" noChangeShapeType="1" noTextEdit="1"/>
            </p:cNvSpPr>
            <p:nvPr/>
          </p:nvSpPr>
          <p:spPr bwMode="auto">
            <a:xfrm>
              <a:off x="4474962" y="1462598"/>
              <a:ext cx="6779372" cy="2610268"/>
            </a:xfrm>
            <a:prstGeom prst="rect">
              <a:avLst/>
            </a:prstGeom>
          </p:spPr>
          <p:txBody>
            <a:bodyPr wrap="none" fromWordArt="1">
              <a:prstTxWarp prst="textCascadeUp">
                <a:avLst>
                  <a:gd name="adj" fmla="val 52528"/>
                </a:avLst>
              </a:prstTxWarp>
              <a:scene3d>
                <a:camera prst="legacyPerspectiveTopLeft">
                  <a:rot lat="0" lon="20519958" rev="0"/>
                </a:camera>
                <a:lightRig rig="legacyHarsh3" dir="r"/>
              </a:scene3d>
              <a:sp3d extrusionH="430200" prstMaterial="legacyMatte">
                <a:extrusionClr>
                  <a:srgbClr val="006600"/>
                </a:extrusionClr>
                <a:contourClr>
                  <a:srgbClr val="FFFFFF"/>
                </a:contourClr>
              </a:sp3d>
            </a:bodyPr>
            <a:lstStyle/>
            <a:p>
              <a:pPr algn="ctr"/>
              <a:r>
                <a:rPr lang="en-US" sz="3600" kern="10" dirty="0">
                  <a:ln w="9525">
                    <a:round/>
                    <a:headEnd/>
                    <a:tailEnd/>
                  </a:ln>
                  <a:blipFill dpi="0" rotWithShape="0">
                    <a:blip r:embed="rId4"/>
                    <a:srcRect/>
                    <a:tile tx="0" ty="0" sx="100000" sy="100000" flip="none" algn="tl"/>
                  </a:blipFill>
                  <a:latin typeface="Arial Black" panose="020B0604020202020204" pitchFamily="34" charset="0"/>
                  <a:cs typeface="Arial Black" panose="020B0604020202020204" pitchFamily="34" charset="0"/>
                </a:rPr>
                <a:t>CUBIT</a:t>
              </a:r>
            </a:p>
          </p:txBody>
        </p:sp>
        <p:sp>
          <p:nvSpPr>
            <p:cNvPr id="14" name="Text Box 11">
              <a:extLst>
                <a:ext uri="{FF2B5EF4-FFF2-40B4-BE49-F238E27FC236}">
                  <a16:creationId xmlns:a16="http://schemas.microsoft.com/office/drawing/2014/main" id="{E4459622-1D59-EF4D-8730-3A31E7B99DA2}"/>
                </a:ext>
              </a:extLst>
            </p:cNvPr>
            <p:cNvSpPr txBox="1">
              <a:spLocks noChangeArrowheads="1"/>
            </p:cNvSpPr>
            <p:nvPr/>
          </p:nvSpPr>
          <p:spPr bwMode="auto">
            <a:xfrm>
              <a:off x="6739984" y="3246368"/>
              <a:ext cx="5181303" cy="1156050"/>
            </a:xfrm>
            <a:prstGeom prst="rect">
              <a:avLst/>
            </a:prstGeom>
            <a:noFill/>
            <a:ln>
              <a:noFill/>
            </a:ln>
            <a:effectLst>
              <a:outerShdw blurRad="63500" dist="17961" dir="2700000" algn="ctr" rotWithShape="0">
                <a:schemeClr val="tx1">
                  <a:alpha val="74998"/>
                </a:schemeClr>
              </a:outerShdw>
            </a:effectLst>
          </p:spPr>
          <p:txBody>
            <a:bodyPr wrap="none">
              <a:spAutoFit/>
            </a:bodyPr>
            <a:lstStyle>
              <a:lvl1pPr>
                <a:defRPr sz="1000">
                  <a:solidFill>
                    <a:schemeClr val="tx1"/>
                  </a:solidFill>
                  <a:latin typeface="Arial" charset="0"/>
                  <a:ea typeface="ＭＳ Ｐゴシック" charset="0"/>
                </a:defRPr>
              </a:lvl1pPr>
              <a:lvl2pPr marL="742950" indent="-285750">
                <a:defRPr sz="1000">
                  <a:solidFill>
                    <a:schemeClr val="tx1"/>
                  </a:solidFill>
                  <a:latin typeface="Arial" charset="0"/>
                  <a:ea typeface="ＭＳ Ｐゴシック" charset="0"/>
                </a:defRPr>
              </a:lvl2pPr>
              <a:lvl3pPr marL="1143000" indent="-228600">
                <a:defRPr sz="1000">
                  <a:solidFill>
                    <a:schemeClr val="tx1"/>
                  </a:solidFill>
                  <a:latin typeface="Arial" charset="0"/>
                  <a:ea typeface="ＭＳ Ｐゴシック" charset="0"/>
                </a:defRPr>
              </a:lvl3pPr>
              <a:lvl4pPr marL="1600200" indent="-228600">
                <a:defRPr sz="1000">
                  <a:solidFill>
                    <a:schemeClr val="tx1"/>
                  </a:solidFill>
                  <a:latin typeface="Arial" charset="0"/>
                  <a:ea typeface="ＭＳ Ｐゴシック" charset="0"/>
                </a:defRPr>
              </a:lvl4pPr>
              <a:lvl5pPr marL="2057400" indent="-228600">
                <a:defRPr sz="10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0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0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0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000">
                  <a:solidFill>
                    <a:schemeClr val="tx1"/>
                  </a:solidFill>
                  <a:latin typeface="Arial" charset="0"/>
                  <a:ea typeface="ＭＳ Ｐゴシック" charset="0"/>
                </a:defRPr>
              </a:lvl9pPr>
            </a:lstStyle>
            <a:p>
              <a:pPr algn="r">
                <a:defRPr/>
              </a:pPr>
              <a:r>
                <a:rPr lang="en-US" sz="2000" b="1">
                  <a:solidFill>
                    <a:srgbClr val="CD0000"/>
                  </a:solidFill>
                  <a:cs typeface="ＭＳ Ｐゴシック" charset="0"/>
                </a:rPr>
                <a:t>Geometry and </a:t>
              </a:r>
            </a:p>
            <a:p>
              <a:pPr algn="r">
                <a:defRPr/>
              </a:pPr>
              <a:r>
                <a:rPr lang="en-US" sz="2000" b="1">
                  <a:solidFill>
                    <a:srgbClr val="CD0000"/>
                  </a:solidFill>
                  <a:cs typeface="ＭＳ Ｐゴシック" charset="0"/>
                </a:rPr>
                <a:t>Mesh Generation Toolkit</a:t>
              </a:r>
            </a:p>
          </p:txBody>
        </p:sp>
      </p:grpSp>
      <p:sp>
        <p:nvSpPr>
          <p:cNvPr id="22" name="Subtitle 7">
            <a:extLst>
              <a:ext uri="{FF2B5EF4-FFF2-40B4-BE49-F238E27FC236}">
                <a16:creationId xmlns:a16="http://schemas.microsoft.com/office/drawing/2014/main" id="{58A160F5-8E7E-374A-A2DC-0F264F90FA3E}"/>
              </a:ext>
            </a:extLst>
          </p:cNvPr>
          <p:cNvSpPr txBox="1">
            <a:spLocks/>
          </p:cNvSpPr>
          <p:nvPr/>
        </p:nvSpPr>
        <p:spPr>
          <a:xfrm>
            <a:off x="1049777" y="1801063"/>
            <a:ext cx="5243147" cy="667120"/>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600" b="0" i="0" kern="1200" spc="0">
                <a:solidFill>
                  <a:schemeClr val="tx2">
                    <a:lumMod val="40000"/>
                    <a:lumOff val="60000"/>
                  </a:schemeClr>
                </a:solidFill>
                <a:latin typeface="+mj-lt"/>
                <a:ea typeface="Open Sans" panose="020B0606030504020204" pitchFamily="34" charset="0"/>
                <a:cs typeface="Open Sans" panose="020B0606030504020204" pitchFamily="34" charset="0"/>
              </a:defRPr>
            </a:lvl1pPr>
            <a:lvl2pPr marL="4572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9144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13716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18288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200" dirty="0"/>
              <a:t>4</a:t>
            </a:r>
          </a:p>
        </p:txBody>
      </p:sp>
      <p:sp>
        <p:nvSpPr>
          <p:cNvPr id="2" name="Text Placeholder 2">
            <a:extLst>
              <a:ext uri="{FF2B5EF4-FFF2-40B4-BE49-F238E27FC236}">
                <a16:creationId xmlns:a16="http://schemas.microsoft.com/office/drawing/2014/main" id="{1237EADF-95B6-E8C2-DCFD-465309D63544}"/>
              </a:ext>
            </a:extLst>
          </p:cNvPr>
          <p:cNvSpPr>
            <a:spLocks noGrp="1"/>
          </p:cNvSpPr>
          <p:nvPr>
            <p:ph type="body" sz="quarter" idx="15"/>
          </p:nvPr>
        </p:nvSpPr>
        <p:spPr/>
        <p:txBody>
          <a:bodyPr/>
          <a:lstStyle/>
          <a:p>
            <a:r>
              <a:rPr lang="en-US" dirty="0"/>
              <a:t>SAND2022-15021 PE</a:t>
            </a:r>
          </a:p>
        </p:txBody>
      </p:sp>
    </p:spTree>
    <p:extLst>
      <p:ext uri="{BB962C8B-B14F-4D97-AF65-F5344CB8AC3E}">
        <p14:creationId xmlns:p14="http://schemas.microsoft.com/office/powerpoint/2010/main" val="576400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ate Placeholder 3">
            <a:extLst>
              <a:ext uri="{FF2B5EF4-FFF2-40B4-BE49-F238E27FC236}">
                <a16:creationId xmlns:a16="http://schemas.microsoft.com/office/drawing/2014/main" id="{363BB53E-3A3C-4C48-B6B3-ED68F9B11B63}"/>
              </a:ext>
            </a:extLst>
          </p:cNvPr>
          <p:cNvSpPr>
            <a:spLocks noGrp="1"/>
          </p:cNvSpPr>
          <p:nvPr>
            <p:ph type="dt" sz="quarter" idx="10"/>
          </p:nvPr>
        </p:nvSpPr>
        <p:spPr>
          <a:xfrm>
            <a:off x="0" y="0"/>
            <a:ext cx="0" cy="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marL="0" algn="r"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p>
        </p:txBody>
      </p:sp>
      <p:sp>
        <p:nvSpPr>
          <p:cNvPr id="3075" name="AutoShape 1045">
            <a:extLst>
              <a:ext uri="{FF2B5EF4-FFF2-40B4-BE49-F238E27FC236}">
                <a16:creationId xmlns:a16="http://schemas.microsoft.com/office/drawing/2014/main" id="{31B29114-7AB5-5F4A-8C58-0B984DEDCF7A}"/>
              </a:ext>
            </a:extLst>
          </p:cNvPr>
          <p:cNvSpPr>
            <a:spLocks noChangeArrowheads="1"/>
          </p:cNvSpPr>
          <p:nvPr/>
        </p:nvSpPr>
        <p:spPr bwMode="auto">
          <a:xfrm>
            <a:off x="1812926" y="501332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defRPr/>
            </a:pPr>
            <a:endParaRPr lang="en-US">
              <a:latin typeface="Times New Roman" charset="0"/>
              <a:ea typeface="ＭＳ Ｐゴシック" charset="0"/>
            </a:endParaRPr>
          </a:p>
        </p:txBody>
      </p:sp>
      <p:sp>
        <p:nvSpPr>
          <p:cNvPr id="3076" name="AutoShape 1044">
            <a:extLst>
              <a:ext uri="{FF2B5EF4-FFF2-40B4-BE49-F238E27FC236}">
                <a16:creationId xmlns:a16="http://schemas.microsoft.com/office/drawing/2014/main" id="{9F970372-57C1-8B4D-A591-78522F9E3866}"/>
              </a:ext>
            </a:extLst>
          </p:cNvPr>
          <p:cNvSpPr>
            <a:spLocks noChangeArrowheads="1"/>
          </p:cNvSpPr>
          <p:nvPr/>
        </p:nvSpPr>
        <p:spPr bwMode="auto">
          <a:xfrm>
            <a:off x="4841876" y="501332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defRPr/>
            </a:pPr>
            <a:endParaRPr lang="en-US">
              <a:latin typeface="Times New Roman" charset="0"/>
              <a:ea typeface="ＭＳ Ｐゴシック" charset="0"/>
            </a:endParaRPr>
          </a:p>
        </p:txBody>
      </p:sp>
      <p:sp>
        <p:nvSpPr>
          <p:cNvPr id="3077" name="AutoShape 1043">
            <a:extLst>
              <a:ext uri="{FF2B5EF4-FFF2-40B4-BE49-F238E27FC236}">
                <a16:creationId xmlns:a16="http://schemas.microsoft.com/office/drawing/2014/main" id="{223CBBFF-4A22-5C46-9389-594B6505B7ED}"/>
              </a:ext>
            </a:extLst>
          </p:cNvPr>
          <p:cNvSpPr>
            <a:spLocks noChangeArrowheads="1"/>
          </p:cNvSpPr>
          <p:nvPr/>
        </p:nvSpPr>
        <p:spPr bwMode="auto">
          <a:xfrm>
            <a:off x="7802564" y="319087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defRPr/>
            </a:pPr>
            <a:endParaRPr lang="en-US">
              <a:latin typeface="Times New Roman" charset="0"/>
              <a:ea typeface="ＭＳ Ｐゴシック" charset="0"/>
            </a:endParaRPr>
          </a:p>
        </p:txBody>
      </p:sp>
      <p:sp>
        <p:nvSpPr>
          <p:cNvPr id="3078" name="AutoShape 1042">
            <a:extLst>
              <a:ext uri="{FF2B5EF4-FFF2-40B4-BE49-F238E27FC236}">
                <a16:creationId xmlns:a16="http://schemas.microsoft.com/office/drawing/2014/main" id="{74C6EACD-6E34-8149-93A2-86E0A26DD070}"/>
              </a:ext>
            </a:extLst>
          </p:cNvPr>
          <p:cNvSpPr>
            <a:spLocks noChangeArrowheads="1"/>
          </p:cNvSpPr>
          <p:nvPr/>
        </p:nvSpPr>
        <p:spPr bwMode="auto">
          <a:xfrm>
            <a:off x="4841876" y="319087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defRPr/>
            </a:pPr>
            <a:endParaRPr lang="en-US">
              <a:latin typeface="Times New Roman" charset="0"/>
              <a:ea typeface="ＭＳ Ｐゴシック" charset="0"/>
            </a:endParaRPr>
          </a:p>
        </p:txBody>
      </p:sp>
      <p:sp>
        <p:nvSpPr>
          <p:cNvPr id="3079" name="AutoShape 1040">
            <a:extLst>
              <a:ext uri="{FF2B5EF4-FFF2-40B4-BE49-F238E27FC236}">
                <a16:creationId xmlns:a16="http://schemas.microsoft.com/office/drawing/2014/main" id="{97AF665C-D507-8E49-B166-1881F36B2403}"/>
              </a:ext>
            </a:extLst>
          </p:cNvPr>
          <p:cNvSpPr>
            <a:spLocks noChangeArrowheads="1"/>
          </p:cNvSpPr>
          <p:nvPr/>
        </p:nvSpPr>
        <p:spPr bwMode="auto">
          <a:xfrm>
            <a:off x="7802563" y="1370014"/>
            <a:ext cx="2671762"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defRPr/>
            </a:pPr>
            <a:endParaRPr lang="en-US">
              <a:latin typeface="Times New Roman" charset="0"/>
              <a:ea typeface="ＭＳ Ｐゴシック" charset="0"/>
            </a:endParaRPr>
          </a:p>
        </p:txBody>
      </p:sp>
      <p:sp>
        <p:nvSpPr>
          <p:cNvPr id="3080" name="AutoShape 1039">
            <a:extLst>
              <a:ext uri="{FF2B5EF4-FFF2-40B4-BE49-F238E27FC236}">
                <a16:creationId xmlns:a16="http://schemas.microsoft.com/office/drawing/2014/main" id="{FFA82214-CED9-284D-A2DE-22BF2FCA76D9}"/>
              </a:ext>
            </a:extLst>
          </p:cNvPr>
          <p:cNvSpPr>
            <a:spLocks noChangeArrowheads="1"/>
          </p:cNvSpPr>
          <p:nvPr/>
        </p:nvSpPr>
        <p:spPr bwMode="auto">
          <a:xfrm>
            <a:off x="4841876" y="1370014"/>
            <a:ext cx="266382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defRPr/>
            </a:pPr>
            <a:endParaRPr lang="en-US">
              <a:latin typeface="Times New Roman" charset="0"/>
              <a:ea typeface="ＭＳ Ｐゴシック" charset="0"/>
            </a:endParaRPr>
          </a:p>
        </p:txBody>
      </p:sp>
      <p:sp>
        <p:nvSpPr>
          <p:cNvPr id="3081" name="AutoShape 1038">
            <a:extLst>
              <a:ext uri="{FF2B5EF4-FFF2-40B4-BE49-F238E27FC236}">
                <a16:creationId xmlns:a16="http://schemas.microsoft.com/office/drawing/2014/main" id="{1413F3EF-26EF-6445-AD35-A2589B758C06}"/>
              </a:ext>
            </a:extLst>
          </p:cNvPr>
          <p:cNvSpPr>
            <a:spLocks noChangeArrowheads="1"/>
          </p:cNvSpPr>
          <p:nvPr/>
        </p:nvSpPr>
        <p:spPr bwMode="auto">
          <a:xfrm>
            <a:off x="1812926" y="1370014"/>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pic>
        <p:nvPicPr>
          <p:cNvPr id="17418" name="Picture 1029">
            <a:extLst>
              <a:ext uri="{FF2B5EF4-FFF2-40B4-BE49-F238E27FC236}">
                <a16:creationId xmlns:a16="http://schemas.microsoft.com/office/drawing/2014/main" id="{CFA391BC-8A81-614D-A6D2-CBBC5E29A1D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1989" y="1439863"/>
            <a:ext cx="898525"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9" name="Picture 1030">
            <a:extLst>
              <a:ext uri="{FF2B5EF4-FFF2-40B4-BE49-F238E27FC236}">
                <a16:creationId xmlns:a16="http://schemas.microsoft.com/office/drawing/2014/main" id="{5745D2D8-B161-AD4B-9139-36B9E4A26C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9351" y="1431926"/>
            <a:ext cx="1025525"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0" name="Picture 1031">
            <a:extLst>
              <a:ext uri="{FF2B5EF4-FFF2-40B4-BE49-F238E27FC236}">
                <a16:creationId xmlns:a16="http://schemas.microsoft.com/office/drawing/2014/main" id="{861164E8-ED7D-C64A-9958-CD64C010897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12114" y="1477963"/>
            <a:ext cx="992187"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1" name="Picture 1032">
            <a:extLst>
              <a:ext uri="{FF2B5EF4-FFF2-40B4-BE49-F238E27FC236}">
                <a16:creationId xmlns:a16="http://schemas.microsoft.com/office/drawing/2014/main" id="{923A0CE0-6E33-A242-B3EF-CFA623244D4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97450" y="3268664"/>
            <a:ext cx="1022350"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2" name="Picture 1033">
            <a:extLst>
              <a:ext uri="{FF2B5EF4-FFF2-40B4-BE49-F238E27FC236}">
                <a16:creationId xmlns:a16="http://schemas.microsoft.com/office/drawing/2014/main" id="{1083E748-BC85-C141-B95E-FF16E79540B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74014" y="3243263"/>
            <a:ext cx="1017587" cy="98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3" name="Picture 1034">
            <a:extLst>
              <a:ext uri="{FF2B5EF4-FFF2-40B4-BE49-F238E27FC236}">
                <a16:creationId xmlns:a16="http://schemas.microsoft.com/office/drawing/2014/main" id="{8E5721A6-55CB-2E43-8FF3-7A58FC45B05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14526" y="5035550"/>
            <a:ext cx="1306513"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4" name="Picture 1035">
            <a:extLst>
              <a:ext uri="{FF2B5EF4-FFF2-40B4-BE49-F238E27FC236}">
                <a16:creationId xmlns:a16="http://schemas.microsoft.com/office/drawing/2014/main" id="{2C3EC1C2-AD3B-C845-A20F-1BD330F34CB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62526" y="5070475"/>
            <a:ext cx="1033463"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0" name="AutoShape 1041">
            <a:extLst>
              <a:ext uri="{FF2B5EF4-FFF2-40B4-BE49-F238E27FC236}">
                <a16:creationId xmlns:a16="http://schemas.microsoft.com/office/drawing/2014/main" id="{CDB9C6A4-8F5F-8E4B-8876-C613D688F1CA}"/>
              </a:ext>
            </a:extLst>
          </p:cNvPr>
          <p:cNvSpPr>
            <a:spLocks noChangeArrowheads="1"/>
          </p:cNvSpPr>
          <p:nvPr/>
        </p:nvSpPr>
        <p:spPr bwMode="auto">
          <a:xfrm>
            <a:off x="1812926" y="319087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defRPr/>
            </a:pPr>
            <a:endParaRPr lang="en-US">
              <a:latin typeface="Times New Roman" charset="0"/>
              <a:ea typeface="ＭＳ Ｐゴシック" charset="0"/>
            </a:endParaRPr>
          </a:p>
        </p:txBody>
      </p:sp>
      <p:pic>
        <p:nvPicPr>
          <p:cNvPr id="17426" name="Picture 1036">
            <a:extLst>
              <a:ext uri="{FF2B5EF4-FFF2-40B4-BE49-F238E27FC236}">
                <a16:creationId xmlns:a16="http://schemas.microsoft.com/office/drawing/2014/main" id="{A1D23A18-4DC7-1543-ADD6-1BDC354C23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6439" y="3224214"/>
            <a:ext cx="104457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2" name="AutoShape 1047">
            <a:extLst>
              <a:ext uri="{FF2B5EF4-FFF2-40B4-BE49-F238E27FC236}">
                <a16:creationId xmlns:a16="http://schemas.microsoft.com/office/drawing/2014/main" id="{B2E59793-117F-BF4E-9945-77245082BB5D}"/>
              </a:ext>
            </a:extLst>
          </p:cNvPr>
          <p:cNvSpPr>
            <a:spLocks noChangeArrowheads="1"/>
          </p:cNvSpPr>
          <p:nvPr/>
        </p:nvSpPr>
        <p:spPr bwMode="auto">
          <a:xfrm>
            <a:off x="7802564" y="501332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defRPr/>
            </a:pPr>
            <a:endParaRPr lang="en-US">
              <a:latin typeface="Times New Roman" charset="0"/>
              <a:ea typeface="ＭＳ Ｐゴシック" charset="0"/>
            </a:endParaRPr>
          </a:p>
        </p:txBody>
      </p:sp>
      <p:pic>
        <p:nvPicPr>
          <p:cNvPr id="17428" name="Picture 1046">
            <a:extLst>
              <a:ext uri="{FF2B5EF4-FFF2-40B4-BE49-F238E27FC236}">
                <a16:creationId xmlns:a16="http://schemas.microsoft.com/office/drawing/2014/main" id="{543DDD6F-A09C-6743-8723-F69F137C4A6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59726" y="5080001"/>
            <a:ext cx="1008063"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429" name="AutoShape 1048">
            <a:extLst>
              <a:ext uri="{FF2B5EF4-FFF2-40B4-BE49-F238E27FC236}">
                <a16:creationId xmlns:a16="http://schemas.microsoft.com/office/drawing/2014/main" id="{D22C461F-474B-0A41-B1E4-E4D132A54893}"/>
              </a:ext>
            </a:extLst>
          </p:cNvPr>
          <p:cNvCxnSpPr>
            <a:cxnSpLocks noChangeShapeType="1"/>
            <a:stCxn id="3081" idx="3"/>
            <a:endCxn id="3080" idx="1"/>
          </p:cNvCxnSpPr>
          <p:nvPr/>
        </p:nvCxnSpPr>
        <p:spPr bwMode="auto">
          <a:xfrm>
            <a:off x="4508501" y="1911350"/>
            <a:ext cx="33337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7430" name="AutoShape 1049">
            <a:extLst>
              <a:ext uri="{FF2B5EF4-FFF2-40B4-BE49-F238E27FC236}">
                <a16:creationId xmlns:a16="http://schemas.microsoft.com/office/drawing/2014/main" id="{5EE8C016-7E28-1741-AF2D-1DA1670EF1F3}"/>
              </a:ext>
            </a:extLst>
          </p:cNvPr>
          <p:cNvCxnSpPr>
            <a:cxnSpLocks noChangeShapeType="1"/>
            <a:stCxn id="3080" idx="3"/>
            <a:endCxn id="3079" idx="1"/>
          </p:cNvCxnSpPr>
          <p:nvPr/>
        </p:nvCxnSpPr>
        <p:spPr bwMode="auto">
          <a:xfrm>
            <a:off x="7505701" y="1911350"/>
            <a:ext cx="296863"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7431" name="AutoShape 1050">
            <a:extLst>
              <a:ext uri="{FF2B5EF4-FFF2-40B4-BE49-F238E27FC236}">
                <a16:creationId xmlns:a16="http://schemas.microsoft.com/office/drawing/2014/main" id="{EE4DC41C-EC7E-EB4B-9196-92E76CDEAB0C}"/>
              </a:ext>
            </a:extLst>
          </p:cNvPr>
          <p:cNvCxnSpPr>
            <a:cxnSpLocks noChangeShapeType="1"/>
            <a:stCxn id="3079" idx="2"/>
            <a:endCxn id="3090" idx="0"/>
          </p:cNvCxnSpPr>
          <p:nvPr/>
        </p:nvCxnSpPr>
        <p:spPr bwMode="auto">
          <a:xfrm rot="5400000">
            <a:off x="5780883" y="-167481"/>
            <a:ext cx="738187" cy="5978525"/>
          </a:xfrm>
          <a:prstGeom prst="bentConnector3">
            <a:avLst>
              <a:gd name="adj1" fmla="val 49894"/>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17432" name="AutoShape 1051">
            <a:extLst>
              <a:ext uri="{FF2B5EF4-FFF2-40B4-BE49-F238E27FC236}">
                <a16:creationId xmlns:a16="http://schemas.microsoft.com/office/drawing/2014/main" id="{F56028BA-FC3F-B346-BE26-F75B96AE2097}"/>
              </a:ext>
            </a:extLst>
          </p:cNvPr>
          <p:cNvCxnSpPr>
            <a:cxnSpLocks noChangeShapeType="1"/>
            <a:stCxn id="3090" idx="3"/>
            <a:endCxn id="3078" idx="1"/>
          </p:cNvCxnSpPr>
          <p:nvPr/>
        </p:nvCxnSpPr>
        <p:spPr bwMode="auto">
          <a:xfrm>
            <a:off x="4508501" y="3732213"/>
            <a:ext cx="33337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7433" name="AutoShape 1052">
            <a:extLst>
              <a:ext uri="{FF2B5EF4-FFF2-40B4-BE49-F238E27FC236}">
                <a16:creationId xmlns:a16="http://schemas.microsoft.com/office/drawing/2014/main" id="{A95B74CE-FA26-A045-9CA1-00F6AFBEF574}"/>
              </a:ext>
            </a:extLst>
          </p:cNvPr>
          <p:cNvCxnSpPr>
            <a:cxnSpLocks noChangeShapeType="1"/>
            <a:stCxn id="3078" idx="3"/>
            <a:endCxn id="3077" idx="1"/>
          </p:cNvCxnSpPr>
          <p:nvPr/>
        </p:nvCxnSpPr>
        <p:spPr bwMode="auto">
          <a:xfrm>
            <a:off x="7537451" y="3732213"/>
            <a:ext cx="265113"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7434" name="AutoShape 1053">
            <a:extLst>
              <a:ext uri="{FF2B5EF4-FFF2-40B4-BE49-F238E27FC236}">
                <a16:creationId xmlns:a16="http://schemas.microsoft.com/office/drawing/2014/main" id="{E202DF12-DD16-6F4D-80CF-B9A15FB37117}"/>
              </a:ext>
            </a:extLst>
          </p:cNvPr>
          <p:cNvCxnSpPr>
            <a:cxnSpLocks noChangeShapeType="1"/>
            <a:stCxn id="3077" idx="2"/>
            <a:endCxn id="3075" idx="0"/>
          </p:cNvCxnSpPr>
          <p:nvPr/>
        </p:nvCxnSpPr>
        <p:spPr bwMode="auto">
          <a:xfrm rot="5400000">
            <a:off x="5785645" y="1648620"/>
            <a:ext cx="739775" cy="5989637"/>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17435" name="AutoShape 1054">
            <a:extLst>
              <a:ext uri="{FF2B5EF4-FFF2-40B4-BE49-F238E27FC236}">
                <a16:creationId xmlns:a16="http://schemas.microsoft.com/office/drawing/2014/main" id="{08A7ECDC-CF63-144E-9AFC-6DAA01B6FF0D}"/>
              </a:ext>
            </a:extLst>
          </p:cNvPr>
          <p:cNvCxnSpPr>
            <a:cxnSpLocks noChangeShapeType="1"/>
            <a:stCxn id="3075" idx="3"/>
            <a:endCxn id="3076" idx="1"/>
          </p:cNvCxnSpPr>
          <p:nvPr/>
        </p:nvCxnSpPr>
        <p:spPr bwMode="auto">
          <a:xfrm>
            <a:off x="4508501" y="5554663"/>
            <a:ext cx="33337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7436" name="AutoShape 1055">
            <a:extLst>
              <a:ext uri="{FF2B5EF4-FFF2-40B4-BE49-F238E27FC236}">
                <a16:creationId xmlns:a16="http://schemas.microsoft.com/office/drawing/2014/main" id="{1377FBC5-D86A-C04C-A154-71E740B6A46F}"/>
              </a:ext>
            </a:extLst>
          </p:cNvPr>
          <p:cNvCxnSpPr>
            <a:cxnSpLocks noChangeShapeType="1"/>
            <a:stCxn id="3076" idx="3"/>
            <a:endCxn id="3092" idx="1"/>
          </p:cNvCxnSpPr>
          <p:nvPr/>
        </p:nvCxnSpPr>
        <p:spPr bwMode="auto">
          <a:xfrm>
            <a:off x="7537451" y="5554663"/>
            <a:ext cx="265113"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7437" name="Text Box 1057">
            <a:extLst>
              <a:ext uri="{FF2B5EF4-FFF2-40B4-BE49-F238E27FC236}">
                <a16:creationId xmlns:a16="http://schemas.microsoft.com/office/drawing/2014/main" id="{DEE92CBC-AE41-5E46-B954-D4E2C9ED5113}"/>
              </a:ext>
            </a:extLst>
          </p:cNvPr>
          <p:cNvSpPr txBox="1">
            <a:spLocks noChangeArrowheads="1"/>
          </p:cNvSpPr>
          <p:nvPr/>
        </p:nvSpPr>
        <p:spPr bwMode="auto">
          <a:xfrm>
            <a:off x="2827339" y="1700213"/>
            <a:ext cx="16652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Import Solid Model</a:t>
            </a:r>
          </a:p>
        </p:txBody>
      </p:sp>
      <p:sp>
        <p:nvSpPr>
          <p:cNvPr id="17438" name="Oval 1058">
            <a:extLst>
              <a:ext uri="{FF2B5EF4-FFF2-40B4-BE49-F238E27FC236}">
                <a16:creationId xmlns:a16="http://schemas.microsoft.com/office/drawing/2014/main" id="{D7050CCC-6A84-7F4E-A345-CB3EA6A9DBF8}"/>
              </a:ext>
            </a:extLst>
          </p:cNvPr>
          <p:cNvSpPr>
            <a:spLocks noChangeArrowheads="1"/>
          </p:cNvSpPr>
          <p:nvPr/>
        </p:nvSpPr>
        <p:spPr bwMode="auto">
          <a:xfrm>
            <a:off x="3321051" y="1430339"/>
            <a:ext cx="301625" cy="30162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a:latin typeface="Arial Black" panose="020B0604020202020204" pitchFamily="34" charset="0"/>
              </a:rPr>
              <a:t>1</a:t>
            </a:r>
          </a:p>
        </p:txBody>
      </p:sp>
      <p:sp>
        <p:nvSpPr>
          <p:cNvPr id="17439" name="Text Box 1060">
            <a:extLst>
              <a:ext uri="{FF2B5EF4-FFF2-40B4-BE49-F238E27FC236}">
                <a16:creationId xmlns:a16="http://schemas.microsoft.com/office/drawing/2014/main" id="{29707A7A-5AC6-424E-BA4D-B85998C99D02}"/>
              </a:ext>
            </a:extLst>
          </p:cNvPr>
          <p:cNvSpPr txBox="1">
            <a:spLocks noChangeArrowheads="1"/>
          </p:cNvSpPr>
          <p:nvPr/>
        </p:nvSpPr>
        <p:spPr bwMode="auto">
          <a:xfrm>
            <a:off x="5970589" y="1722438"/>
            <a:ext cx="16652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Simplify Geometry</a:t>
            </a:r>
          </a:p>
        </p:txBody>
      </p:sp>
      <p:sp>
        <p:nvSpPr>
          <p:cNvPr id="17440" name="Oval 1061">
            <a:extLst>
              <a:ext uri="{FF2B5EF4-FFF2-40B4-BE49-F238E27FC236}">
                <a16:creationId xmlns:a16="http://schemas.microsoft.com/office/drawing/2014/main" id="{5427C41E-BA89-0C49-9965-4313FB6BF8EC}"/>
              </a:ext>
            </a:extLst>
          </p:cNvPr>
          <p:cNvSpPr>
            <a:spLocks noChangeArrowheads="1"/>
          </p:cNvSpPr>
          <p:nvPr/>
        </p:nvSpPr>
        <p:spPr bwMode="auto">
          <a:xfrm>
            <a:off x="6464301" y="1452564"/>
            <a:ext cx="301625" cy="30162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a:latin typeface="Arial Black" panose="020B0604020202020204" pitchFamily="34" charset="0"/>
              </a:rPr>
              <a:t>2</a:t>
            </a:r>
          </a:p>
        </p:txBody>
      </p:sp>
      <p:sp>
        <p:nvSpPr>
          <p:cNvPr id="17441" name="Text Box 1062">
            <a:extLst>
              <a:ext uri="{FF2B5EF4-FFF2-40B4-BE49-F238E27FC236}">
                <a16:creationId xmlns:a16="http://schemas.microsoft.com/office/drawing/2014/main" id="{7A098809-1A33-534B-BDE6-34D4E7611668}"/>
              </a:ext>
            </a:extLst>
          </p:cNvPr>
          <p:cNvSpPr txBox="1">
            <a:spLocks noChangeArrowheads="1"/>
          </p:cNvSpPr>
          <p:nvPr/>
        </p:nvSpPr>
        <p:spPr bwMode="auto">
          <a:xfrm>
            <a:off x="9002714" y="1754188"/>
            <a:ext cx="16652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Decompose Geometry</a:t>
            </a:r>
          </a:p>
        </p:txBody>
      </p:sp>
      <p:sp>
        <p:nvSpPr>
          <p:cNvPr id="17442" name="Oval 1063">
            <a:extLst>
              <a:ext uri="{FF2B5EF4-FFF2-40B4-BE49-F238E27FC236}">
                <a16:creationId xmlns:a16="http://schemas.microsoft.com/office/drawing/2014/main" id="{B969BB1A-B387-6C42-92E0-53B887153097}"/>
              </a:ext>
            </a:extLst>
          </p:cNvPr>
          <p:cNvSpPr>
            <a:spLocks noChangeArrowheads="1"/>
          </p:cNvSpPr>
          <p:nvPr/>
        </p:nvSpPr>
        <p:spPr bwMode="auto">
          <a:xfrm>
            <a:off x="9496426" y="1484314"/>
            <a:ext cx="301625" cy="30162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a:latin typeface="Arial Black" panose="020B0604020202020204" pitchFamily="34" charset="0"/>
              </a:rPr>
              <a:t>3</a:t>
            </a:r>
          </a:p>
        </p:txBody>
      </p:sp>
      <p:sp>
        <p:nvSpPr>
          <p:cNvPr id="17443" name="Text Box 1064">
            <a:extLst>
              <a:ext uri="{FF2B5EF4-FFF2-40B4-BE49-F238E27FC236}">
                <a16:creationId xmlns:a16="http://schemas.microsoft.com/office/drawing/2014/main" id="{7ABE03FB-932A-E14E-90AF-174982939F45}"/>
              </a:ext>
            </a:extLst>
          </p:cNvPr>
          <p:cNvSpPr txBox="1">
            <a:spLocks noChangeArrowheads="1"/>
          </p:cNvSpPr>
          <p:nvPr/>
        </p:nvSpPr>
        <p:spPr bwMode="auto">
          <a:xfrm>
            <a:off x="2994025" y="3540125"/>
            <a:ext cx="16652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Imprint &amp; Merge</a:t>
            </a:r>
          </a:p>
        </p:txBody>
      </p:sp>
      <p:sp>
        <p:nvSpPr>
          <p:cNvPr id="17444" name="Oval 1065">
            <a:extLst>
              <a:ext uri="{FF2B5EF4-FFF2-40B4-BE49-F238E27FC236}">
                <a16:creationId xmlns:a16="http://schemas.microsoft.com/office/drawing/2014/main" id="{BE708909-DF1A-494A-B32F-C3C7AB060C8A}"/>
              </a:ext>
            </a:extLst>
          </p:cNvPr>
          <p:cNvSpPr>
            <a:spLocks noChangeArrowheads="1"/>
          </p:cNvSpPr>
          <p:nvPr/>
        </p:nvSpPr>
        <p:spPr bwMode="auto">
          <a:xfrm>
            <a:off x="3487739" y="3270251"/>
            <a:ext cx="301625" cy="30162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a:latin typeface="Arial Black" panose="020B0604020202020204" pitchFamily="34" charset="0"/>
              </a:rPr>
              <a:t>4</a:t>
            </a:r>
          </a:p>
        </p:txBody>
      </p:sp>
      <p:sp>
        <p:nvSpPr>
          <p:cNvPr id="17445" name="Text Box 1066">
            <a:extLst>
              <a:ext uri="{FF2B5EF4-FFF2-40B4-BE49-F238E27FC236}">
                <a16:creationId xmlns:a16="http://schemas.microsoft.com/office/drawing/2014/main" id="{C336985C-4DD4-2840-B072-0BAEA5F5D684}"/>
              </a:ext>
            </a:extLst>
          </p:cNvPr>
          <p:cNvSpPr txBox="1">
            <a:spLocks noChangeArrowheads="1"/>
          </p:cNvSpPr>
          <p:nvPr/>
        </p:nvSpPr>
        <p:spPr bwMode="auto">
          <a:xfrm>
            <a:off x="5964239" y="3548063"/>
            <a:ext cx="16652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Set Schemes</a:t>
            </a:r>
          </a:p>
          <a:p>
            <a:r>
              <a:rPr lang="en-US" altLang="en-US" sz="1800" b="1">
                <a:latin typeface="Arial" panose="020B0604020202020204" pitchFamily="34" charset="0"/>
              </a:rPr>
              <a:t>&amp; Intervals</a:t>
            </a:r>
          </a:p>
        </p:txBody>
      </p:sp>
      <p:sp>
        <p:nvSpPr>
          <p:cNvPr id="17446" name="Oval 1067">
            <a:extLst>
              <a:ext uri="{FF2B5EF4-FFF2-40B4-BE49-F238E27FC236}">
                <a16:creationId xmlns:a16="http://schemas.microsoft.com/office/drawing/2014/main" id="{9A53B07D-B721-CF42-AD36-5C5441A133BA}"/>
              </a:ext>
            </a:extLst>
          </p:cNvPr>
          <p:cNvSpPr>
            <a:spLocks noChangeArrowheads="1"/>
          </p:cNvSpPr>
          <p:nvPr/>
        </p:nvSpPr>
        <p:spPr bwMode="auto">
          <a:xfrm>
            <a:off x="6556376" y="3276601"/>
            <a:ext cx="301625" cy="30162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a:latin typeface="Arial Black" panose="020B0604020202020204" pitchFamily="34" charset="0"/>
              </a:rPr>
              <a:t>5</a:t>
            </a:r>
          </a:p>
        </p:txBody>
      </p:sp>
      <p:sp>
        <p:nvSpPr>
          <p:cNvPr id="17447" name="Text Box 1068">
            <a:extLst>
              <a:ext uri="{FF2B5EF4-FFF2-40B4-BE49-F238E27FC236}">
                <a16:creationId xmlns:a16="http://schemas.microsoft.com/office/drawing/2014/main" id="{1A7B0FA3-4967-B94C-9FD2-452E4CCC6CA1}"/>
              </a:ext>
            </a:extLst>
          </p:cNvPr>
          <p:cNvSpPr txBox="1">
            <a:spLocks noChangeArrowheads="1"/>
          </p:cNvSpPr>
          <p:nvPr/>
        </p:nvSpPr>
        <p:spPr bwMode="auto">
          <a:xfrm>
            <a:off x="9329738" y="3675063"/>
            <a:ext cx="8239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Mesh</a:t>
            </a:r>
          </a:p>
        </p:txBody>
      </p:sp>
      <p:sp>
        <p:nvSpPr>
          <p:cNvPr id="17448" name="Oval 1069">
            <a:extLst>
              <a:ext uri="{FF2B5EF4-FFF2-40B4-BE49-F238E27FC236}">
                <a16:creationId xmlns:a16="http://schemas.microsoft.com/office/drawing/2014/main" id="{DC521F1E-763C-534C-A9BF-169ED712C460}"/>
              </a:ext>
            </a:extLst>
          </p:cNvPr>
          <p:cNvSpPr>
            <a:spLocks noChangeArrowheads="1"/>
          </p:cNvSpPr>
          <p:nvPr/>
        </p:nvSpPr>
        <p:spPr bwMode="auto">
          <a:xfrm>
            <a:off x="9594851" y="3281364"/>
            <a:ext cx="301625" cy="30162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a:latin typeface="Arial Black" panose="020B0604020202020204" pitchFamily="34" charset="0"/>
              </a:rPr>
              <a:t>6</a:t>
            </a:r>
          </a:p>
        </p:txBody>
      </p:sp>
      <p:sp>
        <p:nvSpPr>
          <p:cNvPr id="17449" name="Text Box 1070">
            <a:extLst>
              <a:ext uri="{FF2B5EF4-FFF2-40B4-BE49-F238E27FC236}">
                <a16:creationId xmlns:a16="http://schemas.microsoft.com/office/drawing/2014/main" id="{D9562360-E7F8-924C-AC72-DDAE4BEE0ECA}"/>
              </a:ext>
            </a:extLst>
          </p:cNvPr>
          <p:cNvSpPr txBox="1">
            <a:spLocks noChangeArrowheads="1"/>
          </p:cNvSpPr>
          <p:nvPr/>
        </p:nvSpPr>
        <p:spPr bwMode="auto">
          <a:xfrm>
            <a:off x="3340101" y="5373688"/>
            <a:ext cx="10207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Check</a:t>
            </a:r>
          </a:p>
          <a:p>
            <a:r>
              <a:rPr lang="en-US" altLang="en-US" sz="1800" b="1">
                <a:latin typeface="Arial" panose="020B0604020202020204" pitchFamily="34" charset="0"/>
              </a:rPr>
              <a:t>Quality</a:t>
            </a:r>
          </a:p>
        </p:txBody>
      </p:sp>
      <p:sp>
        <p:nvSpPr>
          <p:cNvPr id="17450" name="Oval 1071">
            <a:extLst>
              <a:ext uri="{FF2B5EF4-FFF2-40B4-BE49-F238E27FC236}">
                <a16:creationId xmlns:a16="http://schemas.microsoft.com/office/drawing/2014/main" id="{04D09C52-46FA-9844-A61B-86B371943BEA}"/>
              </a:ext>
            </a:extLst>
          </p:cNvPr>
          <p:cNvSpPr>
            <a:spLocks noChangeArrowheads="1"/>
          </p:cNvSpPr>
          <p:nvPr/>
        </p:nvSpPr>
        <p:spPr bwMode="auto">
          <a:xfrm>
            <a:off x="3630614" y="5102226"/>
            <a:ext cx="301625" cy="30162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a:latin typeface="Arial Black" panose="020B0604020202020204" pitchFamily="34" charset="0"/>
              </a:rPr>
              <a:t>7</a:t>
            </a:r>
          </a:p>
        </p:txBody>
      </p:sp>
      <p:sp>
        <p:nvSpPr>
          <p:cNvPr id="17451" name="Text Box 1072">
            <a:extLst>
              <a:ext uri="{FF2B5EF4-FFF2-40B4-BE49-F238E27FC236}">
                <a16:creationId xmlns:a16="http://schemas.microsoft.com/office/drawing/2014/main" id="{87259F09-C2F2-014A-BA4F-09DFCDCA2FD5}"/>
              </a:ext>
            </a:extLst>
          </p:cNvPr>
          <p:cNvSpPr txBox="1">
            <a:spLocks noChangeArrowheads="1"/>
          </p:cNvSpPr>
          <p:nvPr/>
        </p:nvSpPr>
        <p:spPr bwMode="auto">
          <a:xfrm>
            <a:off x="6316663" y="5378450"/>
            <a:ext cx="10207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Apply B.C.s</a:t>
            </a:r>
          </a:p>
        </p:txBody>
      </p:sp>
      <p:sp>
        <p:nvSpPr>
          <p:cNvPr id="17452" name="Oval 1073">
            <a:extLst>
              <a:ext uri="{FF2B5EF4-FFF2-40B4-BE49-F238E27FC236}">
                <a16:creationId xmlns:a16="http://schemas.microsoft.com/office/drawing/2014/main" id="{6E134301-7316-DF4F-99E8-70CC7CAD79F0}"/>
              </a:ext>
            </a:extLst>
          </p:cNvPr>
          <p:cNvSpPr>
            <a:spLocks noChangeArrowheads="1"/>
          </p:cNvSpPr>
          <p:nvPr/>
        </p:nvSpPr>
        <p:spPr bwMode="auto">
          <a:xfrm>
            <a:off x="6527801" y="5106989"/>
            <a:ext cx="301625" cy="30162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dirty="0">
                <a:latin typeface="Arial Black" panose="020B0604020202020204" pitchFamily="34" charset="0"/>
              </a:rPr>
              <a:t>8</a:t>
            </a:r>
          </a:p>
        </p:txBody>
      </p:sp>
      <p:sp>
        <p:nvSpPr>
          <p:cNvPr id="17453" name="Text Box 1074">
            <a:extLst>
              <a:ext uri="{FF2B5EF4-FFF2-40B4-BE49-F238E27FC236}">
                <a16:creationId xmlns:a16="http://schemas.microsoft.com/office/drawing/2014/main" id="{16E5426D-8764-BC48-838E-5E9D2F28DB9A}"/>
              </a:ext>
            </a:extLst>
          </p:cNvPr>
          <p:cNvSpPr txBox="1">
            <a:spLocks noChangeArrowheads="1"/>
          </p:cNvSpPr>
          <p:nvPr/>
        </p:nvSpPr>
        <p:spPr bwMode="auto">
          <a:xfrm>
            <a:off x="9204326" y="5375275"/>
            <a:ext cx="10207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Export</a:t>
            </a:r>
          </a:p>
          <a:p>
            <a:r>
              <a:rPr lang="en-US" altLang="en-US" sz="1800" b="1">
                <a:latin typeface="Arial" panose="020B0604020202020204" pitchFamily="34" charset="0"/>
              </a:rPr>
              <a:t>Mesh</a:t>
            </a:r>
          </a:p>
        </p:txBody>
      </p:sp>
      <p:sp>
        <p:nvSpPr>
          <p:cNvPr id="17454" name="Oval 1075">
            <a:extLst>
              <a:ext uri="{FF2B5EF4-FFF2-40B4-BE49-F238E27FC236}">
                <a16:creationId xmlns:a16="http://schemas.microsoft.com/office/drawing/2014/main" id="{B34F5754-9622-AD43-B950-E8DCCC74AE04}"/>
              </a:ext>
            </a:extLst>
          </p:cNvPr>
          <p:cNvSpPr>
            <a:spLocks noChangeArrowheads="1"/>
          </p:cNvSpPr>
          <p:nvPr/>
        </p:nvSpPr>
        <p:spPr bwMode="auto">
          <a:xfrm>
            <a:off x="9415464" y="5103814"/>
            <a:ext cx="301625" cy="30162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a:latin typeface="Arial Black" panose="020B0604020202020204" pitchFamily="34" charset="0"/>
              </a:rPr>
              <a:t>9</a:t>
            </a:r>
          </a:p>
        </p:txBody>
      </p:sp>
      <p:sp>
        <p:nvSpPr>
          <p:cNvPr id="4" name="Rectangle 5">
            <a:extLst>
              <a:ext uri="{FF2B5EF4-FFF2-40B4-BE49-F238E27FC236}">
                <a16:creationId xmlns:a16="http://schemas.microsoft.com/office/drawing/2014/main" id="{15137ACA-B294-6EED-A71A-D40894E9AF0D}"/>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The Cubit</a:t>
            </a:r>
            <a:r>
              <a:rPr lang="en-US" altLang="en-US" sz="2800" b="1" baseline="30000" dirty="0">
                <a:solidFill>
                  <a:schemeClr val="tx1"/>
                </a:solidFill>
                <a:latin typeface="Arial" panose="020B0604020202020204" pitchFamily="34" charset="0"/>
                <a:cs typeface="Arial" panose="020B0604020202020204" pitchFamily="34" charset="0"/>
              </a:rPr>
              <a:t> ® </a:t>
            </a:r>
            <a:r>
              <a:rPr lang="en-US" altLang="en-US" sz="2800" b="1" dirty="0">
                <a:solidFill>
                  <a:schemeClr val="tx1"/>
                </a:solidFill>
                <a:latin typeface="Arial" panose="020B0604020202020204" pitchFamily="34" charset="0"/>
                <a:cs typeface="Arial" panose="020B0604020202020204" pitchFamily="34" charset="0"/>
              </a:rPr>
              <a:t>Workflow</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FC99444-C75D-C6E7-1FEB-E744467E408C}"/>
              </a:ext>
            </a:extLst>
          </p:cNvPr>
          <p:cNvPicPr>
            <a:picLocks noChangeAspect="1"/>
          </p:cNvPicPr>
          <p:nvPr/>
        </p:nvPicPr>
        <p:blipFill>
          <a:blip r:embed="rId3"/>
          <a:stretch>
            <a:fillRect/>
          </a:stretch>
        </p:blipFill>
        <p:spPr>
          <a:xfrm>
            <a:off x="1101427" y="1879484"/>
            <a:ext cx="3955526" cy="3537830"/>
          </a:xfrm>
          <a:prstGeom prst="rect">
            <a:avLst/>
          </a:prstGeom>
          <a:effectLst>
            <a:outerShdw blurRad="292100" dist="139700" dir="2700000" algn="ctr" rotWithShape="0">
              <a:srgbClr val="000000">
                <a:alpha val="65000"/>
              </a:srgbClr>
            </a:outerShdw>
          </a:effectLst>
        </p:spPr>
      </p:pic>
      <p:pic>
        <p:nvPicPr>
          <p:cNvPr id="10" name="Picture 9">
            <a:extLst>
              <a:ext uri="{FF2B5EF4-FFF2-40B4-BE49-F238E27FC236}">
                <a16:creationId xmlns:a16="http://schemas.microsoft.com/office/drawing/2014/main" id="{0BD18977-3C16-C4C3-90D2-2001FBFE4BB1}"/>
              </a:ext>
            </a:extLst>
          </p:cNvPr>
          <p:cNvPicPr>
            <a:picLocks noChangeAspect="1"/>
          </p:cNvPicPr>
          <p:nvPr/>
        </p:nvPicPr>
        <p:blipFill>
          <a:blip r:embed="rId4"/>
          <a:stretch>
            <a:fillRect/>
          </a:stretch>
        </p:blipFill>
        <p:spPr>
          <a:xfrm>
            <a:off x="5312733" y="2312989"/>
            <a:ext cx="4515480" cy="3305636"/>
          </a:xfrm>
          <a:prstGeom prst="rect">
            <a:avLst/>
          </a:prstGeom>
        </p:spPr>
      </p:pic>
      <p:sp>
        <p:nvSpPr>
          <p:cNvPr id="19459" name="Text Box 2">
            <a:extLst>
              <a:ext uri="{FF2B5EF4-FFF2-40B4-BE49-F238E27FC236}">
                <a16:creationId xmlns:a16="http://schemas.microsoft.com/office/drawing/2014/main" id="{DBC2B190-CEDE-624A-85E9-E0641B88B6EE}"/>
              </a:ext>
            </a:extLst>
          </p:cNvPr>
          <p:cNvSpPr txBox="1">
            <a:spLocks noChangeArrowheads="1"/>
          </p:cNvSpPr>
          <p:nvPr/>
        </p:nvSpPr>
        <p:spPr bwMode="auto">
          <a:xfrm>
            <a:off x="2057400" y="685800"/>
            <a:ext cx="495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endParaRPr lang="en-US" altLang="en-US" sz="2400">
              <a:latin typeface="Arial" panose="020B0604020202020204" pitchFamily="34" charset="0"/>
            </a:endParaRPr>
          </a:p>
        </p:txBody>
      </p:sp>
      <p:sp>
        <p:nvSpPr>
          <p:cNvPr id="19460" name="AutoShape 5">
            <a:extLst>
              <a:ext uri="{FF2B5EF4-FFF2-40B4-BE49-F238E27FC236}">
                <a16:creationId xmlns:a16="http://schemas.microsoft.com/office/drawing/2014/main" id="{199BF124-9D5D-7D40-9D8D-7ADC06558D34}"/>
              </a:ext>
            </a:extLst>
          </p:cNvPr>
          <p:cNvSpPr>
            <a:spLocks noChangeArrowheads="1"/>
          </p:cNvSpPr>
          <p:nvPr/>
        </p:nvSpPr>
        <p:spPr bwMode="auto">
          <a:xfrm rot="19347810">
            <a:off x="9675813" y="4579938"/>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19462" name="AutoShape 11">
            <a:extLst>
              <a:ext uri="{FF2B5EF4-FFF2-40B4-BE49-F238E27FC236}">
                <a16:creationId xmlns:a16="http://schemas.microsoft.com/office/drawing/2014/main" id="{2924FC98-46DE-1346-8E6B-ADCD1A8C488A}"/>
              </a:ext>
            </a:extLst>
          </p:cNvPr>
          <p:cNvSpPr>
            <a:spLocks noChangeArrowheads="1"/>
          </p:cNvSpPr>
          <p:nvPr/>
        </p:nvSpPr>
        <p:spPr bwMode="auto">
          <a:xfrm rot="19347810">
            <a:off x="7739063" y="3249613"/>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19464" name="Text Box 14">
            <a:extLst>
              <a:ext uri="{FF2B5EF4-FFF2-40B4-BE49-F238E27FC236}">
                <a16:creationId xmlns:a16="http://schemas.microsoft.com/office/drawing/2014/main" id="{B242A895-E5D5-6D4F-8151-76AB7FA5F3EB}"/>
              </a:ext>
            </a:extLst>
          </p:cNvPr>
          <p:cNvSpPr txBox="1">
            <a:spLocks noChangeArrowheads="1"/>
          </p:cNvSpPr>
          <p:nvPr/>
        </p:nvSpPr>
        <p:spPr bwMode="auto">
          <a:xfrm>
            <a:off x="6710363" y="1946276"/>
            <a:ext cx="2362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ea typeface="+mn-ea"/>
              </a:rPr>
              <a:t>Select  </a:t>
            </a:r>
            <a:r>
              <a:rPr lang="ja-JP" altLang="en-US" sz="1800" dirty="0">
                <a:latin typeface="+mn-lt"/>
                <a:ea typeface="+mn-ea"/>
              </a:rPr>
              <a:t>“</a:t>
            </a:r>
            <a:r>
              <a:rPr lang="en-US" altLang="ja-JP" sz="1800" i="1" dirty="0" err="1">
                <a:latin typeface="+mn-lt"/>
                <a:ea typeface="+mn-ea"/>
              </a:rPr>
              <a:t>piston.stp</a:t>
            </a:r>
            <a:r>
              <a:rPr lang="ja-JP" altLang="en-US" sz="1800" dirty="0">
                <a:latin typeface="+mn-lt"/>
                <a:ea typeface="+mn-ea"/>
              </a:rPr>
              <a:t>”</a:t>
            </a:r>
            <a:endParaRPr lang="en-US" altLang="en-US" sz="1800" dirty="0">
              <a:latin typeface="+mn-lt"/>
              <a:ea typeface="+mn-ea"/>
            </a:endParaRPr>
          </a:p>
        </p:txBody>
      </p:sp>
      <p:sp>
        <p:nvSpPr>
          <p:cNvPr id="4106" name="AutoShape 21">
            <a:extLst>
              <a:ext uri="{FF2B5EF4-FFF2-40B4-BE49-F238E27FC236}">
                <a16:creationId xmlns:a16="http://schemas.microsoft.com/office/drawing/2014/main" id="{AC0A5D66-CB7A-5E4B-A9A7-6D55B2F6F7DF}"/>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pic>
        <p:nvPicPr>
          <p:cNvPr id="19466" name="Picture 22">
            <a:extLst>
              <a:ext uri="{FF2B5EF4-FFF2-40B4-BE49-F238E27FC236}">
                <a16:creationId xmlns:a16="http://schemas.microsoft.com/office/drawing/2014/main" id="{41128662-F3CD-3144-9454-3B399444B9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25" y="376239"/>
            <a:ext cx="1176338"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7" name="Text Box 23">
            <a:extLst>
              <a:ext uri="{FF2B5EF4-FFF2-40B4-BE49-F238E27FC236}">
                <a16:creationId xmlns:a16="http://schemas.microsoft.com/office/drawing/2014/main" id="{3E2398E6-8772-C740-854B-5C78F4C8C1B7}"/>
              </a:ext>
            </a:extLst>
          </p:cNvPr>
          <p:cNvSpPr txBox="1">
            <a:spLocks noChangeArrowheads="1"/>
          </p:cNvSpPr>
          <p:nvPr/>
        </p:nvSpPr>
        <p:spPr bwMode="auto">
          <a:xfrm>
            <a:off x="5915026" y="688976"/>
            <a:ext cx="21955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dirty="0">
                <a:latin typeface="Arial" panose="020B0604020202020204" pitchFamily="34" charset="0"/>
              </a:rPr>
              <a:t>Import Solid Model</a:t>
            </a:r>
          </a:p>
        </p:txBody>
      </p:sp>
      <p:sp>
        <p:nvSpPr>
          <p:cNvPr id="19468" name="Oval 24">
            <a:extLst>
              <a:ext uri="{FF2B5EF4-FFF2-40B4-BE49-F238E27FC236}">
                <a16:creationId xmlns:a16="http://schemas.microsoft.com/office/drawing/2014/main" id="{B336DB8F-65E3-C94F-A048-DE162F3572B6}"/>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1</a:t>
            </a:r>
          </a:p>
        </p:txBody>
      </p:sp>
      <p:sp>
        <p:nvSpPr>
          <p:cNvPr id="19469" name="Text Box 25">
            <a:extLst>
              <a:ext uri="{FF2B5EF4-FFF2-40B4-BE49-F238E27FC236}">
                <a16:creationId xmlns:a16="http://schemas.microsoft.com/office/drawing/2014/main" id="{80441C23-9F64-E541-81A1-396867DEB34D}"/>
              </a:ext>
            </a:extLst>
          </p:cNvPr>
          <p:cNvSpPr txBox="1">
            <a:spLocks noChangeArrowheads="1"/>
          </p:cNvSpPr>
          <p:nvPr/>
        </p:nvSpPr>
        <p:spPr bwMode="auto">
          <a:xfrm>
            <a:off x="8250173" y="5708877"/>
            <a:ext cx="236635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ea typeface="+mn-ea"/>
              </a:rPr>
              <a:t>Set the file filter type </a:t>
            </a:r>
          </a:p>
          <a:p>
            <a:r>
              <a:rPr lang="en-US" altLang="en-US" sz="1800" dirty="0">
                <a:latin typeface="+mn-lt"/>
                <a:ea typeface="+mn-ea"/>
              </a:rPr>
              <a:t>to STEP (*.</a:t>
            </a:r>
            <a:r>
              <a:rPr lang="en-US" altLang="en-US" sz="1800" dirty="0" err="1">
                <a:latin typeface="+mn-lt"/>
                <a:ea typeface="+mn-ea"/>
              </a:rPr>
              <a:t>stp</a:t>
            </a:r>
            <a:r>
              <a:rPr lang="en-US" altLang="en-US" sz="1800" dirty="0">
                <a:latin typeface="+mn-lt"/>
                <a:ea typeface="+mn-ea"/>
              </a:rPr>
              <a:t> *.step)</a:t>
            </a:r>
          </a:p>
        </p:txBody>
      </p:sp>
      <p:sp>
        <p:nvSpPr>
          <p:cNvPr id="19470" name="Rectangle 27">
            <a:extLst>
              <a:ext uri="{FF2B5EF4-FFF2-40B4-BE49-F238E27FC236}">
                <a16:creationId xmlns:a16="http://schemas.microsoft.com/office/drawing/2014/main" id="{0543D16F-971B-9748-92BC-71EBDB7326A8}"/>
              </a:ext>
            </a:extLst>
          </p:cNvPr>
          <p:cNvSpPr>
            <a:spLocks noChangeArrowheads="1"/>
          </p:cNvSpPr>
          <p:nvPr/>
        </p:nvSpPr>
        <p:spPr bwMode="auto">
          <a:xfrm>
            <a:off x="8361364" y="449263"/>
            <a:ext cx="2014537" cy="1047750"/>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dirty="0">
                <a:latin typeface="+mn-lt"/>
              </a:rPr>
              <a:t>Import the STEP file </a:t>
            </a:r>
          </a:p>
          <a:p>
            <a:r>
              <a:rPr lang="ja-JP" altLang="en-US" dirty="0">
                <a:latin typeface="+mn-lt"/>
              </a:rPr>
              <a:t>“</a:t>
            </a:r>
            <a:r>
              <a:rPr lang="en-US" altLang="ja-JP" dirty="0" err="1">
                <a:latin typeface="+mn-lt"/>
              </a:rPr>
              <a:t>piston.stp</a:t>
            </a:r>
            <a:r>
              <a:rPr lang="ja-JP" altLang="en-US" dirty="0">
                <a:latin typeface="+mn-lt"/>
              </a:rPr>
              <a:t>”</a:t>
            </a:r>
            <a:r>
              <a:rPr lang="en-US" altLang="ja-JP" dirty="0">
                <a:latin typeface="+mn-lt"/>
              </a:rPr>
              <a:t> from the </a:t>
            </a:r>
          </a:p>
          <a:p>
            <a:r>
              <a:rPr lang="en-US" altLang="en-US" dirty="0">
                <a:latin typeface="+mn-lt"/>
              </a:rPr>
              <a:t>cubit100 directory </a:t>
            </a:r>
          </a:p>
        </p:txBody>
      </p:sp>
      <p:sp>
        <p:nvSpPr>
          <p:cNvPr id="19471" name="AutoShape 4">
            <a:extLst>
              <a:ext uri="{FF2B5EF4-FFF2-40B4-BE49-F238E27FC236}">
                <a16:creationId xmlns:a16="http://schemas.microsoft.com/office/drawing/2014/main" id="{8631EB27-6542-ED48-B40B-B278FF1F49F6}"/>
              </a:ext>
            </a:extLst>
          </p:cNvPr>
          <p:cNvSpPr>
            <a:spLocks noChangeArrowheads="1"/>
          </p:cNvSpPr>
          <p:nvPr/>
        </p:nvSpPr>
        <p:spPr bwMode="auto">
          <a:xfrm rot="19347810">
            <a:off x="2737758" y="3466637"/>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19472" name="Text Box 31">
            <a:extLst>
              <a:ext uri="{FF2B5EF4-FFF2-40B4-BE49-F238E27FC236}">
                <a16:creationId xmlns:a16="http://schemas.microsoft.com/office/drawing/2014/main" id="{368DD7B5-2532-264C-9C80-C616D2266C7F}"/>
              </a:ext>
            </a:extLst>
          </p:cNvPr>
          <p:cNvSpPr txBox="1">
            <a:spLocks noChangeArrowheads="1"/>
          </p:cNvSpPr>
          <p:nvPr/>
        </p:nvSpPr>
        <p:spPr bwMode="auto">
          <a:xfrm>
            <a:off x="2324100" y="1365251"/>
            <a:ext cx="2362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ea typeface="+mn-ea"/>
              </a:rPr>
              <a:t>File-&gt;Import</a:t>
            </a:r>
          </a:p>
        </p:txBody>
      </p:sp>
      <p:sp>
        <p:nvSpPr>
          <p:cNvPr id="2" name="Oval 51">
            <a:extLst>
              <a:ext uri="{FF2B5EF4-FFF2-40B4-BE49-F238E27FC236}">
                <a16:creationId xmlns:a16="http://schemas.microsoft.com/office/drawing/2014/main" id="{B5F90976-BADE-8B34-3C28-5821AE57C64B}"/>
              </a:ext>
            </a:extLst>
          </p:cNvPr>
          <p:cNvSpPr>
            <a:spLocks noChangeArrowheads="1"/>
          </p:cNvSpPr>
          <p:nvPr/>
        </p:nvSpPr>
        <p:spPr bwMode="auto">
          <a:xfrm>
            <a:off x="1943100" y="1412877"/>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3" name="Oval 54">
            <a:extLst>
              <a:ext uri="{FF2B5EF4-FFF2-40B4-BE49-F238E27FC236}">
                <a16:creationId xmlns:a16="http://schemas.microsoft.com/office/drawing/2014/main" id="{A3FD8D2B-52FB-0EF0-6427-5B30571E17A6}"/>
              </a:ext>
            </a:extLst>
          </p:cNvPr>
          <p:cNvSpPr>
            <a:spLocks noChangeArrowheads="1"/>
          </p:cNvSpPr>
          <p:nvPr/>
        </p:nvSpPr>
        <p:spPr bwMode="auto">
          <a:xfrm>
            <a:off x="7851710" y="5789531"/>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2</a:t>
            </a:r>
          </a:p>
        </p:txBody>
      </p:sp>
      <p:sp>
        <p:nvSpPr>
          <p:cNvPr id="4" name="Oval 59">
            <a:extLst>
              <a:ext uri="{FF2B5EF4-FFF2-40B4-BE49-F238E27FC236}">
                <a16:creationId xmlns:a16="http://schemas.microsoft.com/office/drawing/2014/main" id="{418EC667-99BE-DF21-E3E5-B896C20FCE86}"/>
              </a:ext>
            </a:extLst>
          </p:cNvPr>
          <p:cNvSpPr>
            <a:spLocks noChangeArrowheads="1"/>
          </p:cNvSpPr>
          <p:nvPr/>
        </p:nvSpPr>
        <p:spPr bwMode="auto">
          <a:xfrm>
            <a:off x="6329363" y="2008189"/>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a:extLst>
              <a:ext uri="{FF2B5EF4-FFF2-40B4-BE49-F238E27FC236}">
                <a16:creationId xmlns:a16="http://schemas.microsoft.com/office/drawing/2014/main" id="{AB44D3C4-0540-904C-AC63-0235CB2244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2789" y="3543301"/>
            <a:ext cx="3328987"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5">
            <a:extLst>
              <a:ext uri="{FF2B5EF4-FFF2-40B4-BE49-F238E27FC236}">
                <a16:creationId xmlns:a16="http://schemas.microsoft.com/office/drawing/2014/main" id="{7E9D0713-271F-FE41-89AD-8311CD2C0F4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68439" y="1828800"/>
            <a:ext cx="2382837" cy="249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 Box 9">
            <a:extLst>
              <a:ext uri="{FF2B5EF4-FFF2-40B4-BE49-F238E27FC236}">
                <a16:creationId xmlns:a16="http://schemas.microsoft.com/office/drawing/2014/main" id="{1A79E73E-4038-1246-9351-14EFF1C3D546}"/>
              </a:ext>
            </a:extLst>
          </p:cNvPr>
          <p:cNvSpPr txBox="1">
            <a:spLocks noChangeArrowheads="1"/>
          </p:cNvSpPr>
          <p:nvPr/>
        </p:nvSpPr>
        <p:spPr bwMode="auto">
          <a:xfrm>
            <a:off x="2106614" y="1281113"/>
            <a:ext cx="2384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2400" b="1">
                <a:solidFill>
                  <a:srgbClr val="D44C4C"/>
                </a:solidFill>
              </a:rPr>
              <a:t>Command Line</a:t>
            </a:r>
          </a:p>
        </p:txBody>
      </p:sp>
      <p:sp>
        <p:nvSpPr>
          <p:cNvPr id="13317" name="Text Box 10">
            <a:extLst>
              <a:ext uri="{FF2B5EF4-FFF2-40B4-BE49-F238E27FC236}">
                <a16:creationId xmlns:a16="http://schemas.microsoft.com/office/drawing/2014/main" id="{9BDF735B-5254-4545-9066-488DF0F61896}"/>
              </a:ext>
            </a:extLst>
          </p:cNvPr>
          <p:cNvSpPr txBox="1">
            <a:spLocks noChangeArrowheads="1"/>
          </p:cNvSpPr>
          <p:nvPr/>
        </p:nvSpPr>
        <p:spPr bwMode="auto">
          <a:xfrm>
            <a:off x="6778096" y="1306662"/>
            <a:ext cx="3708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2400" b="1">
                <a:solidFill>
                  <a:srgbClr val="D44C4C"/>
                </a:solidFill>
              </a:rPr>
              <a:t>Graphical User Interface</a:t>
            </a:r>
          </a:p>
        </p:txBody>
      </p:sp>
      <p:sp>
        <p:nvSpPr>
          <p:cNvPr id="13318" name="Text Box 11">
            <a:extLst>
              <a:ext uri="{FF2B5EF4-FFF2-40B4-BE49-F238E27FC236}">
                <a16:creationId xmlns:a16="http://schemas.microsoft.com/office/drawing/2014/main" id="{204A0A10-204D-CC43-BC8D-60E23E57FCE6}"/>
              </a:ext>
            </a:extLst>
          </p:cNvPr>
          <p:cNvSpPr txBox="1">
            <a:spLocks noChangeArrowheads="1"/>
          </p:cNvSpPr>
          <p:nvPr/>
        </p:nvSpPr>
        <p:spPr bwMode="auto">
          <a:xfrm>
            <a:off x="1717675" y="5475289"/>
            <a:ext cx="320953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buFontTx/>
              <a:buChar char="•"/>
            </a:pPr>
            <a:r>
              <a:rPr lang="en-US" altLang="en-US" sz="1600" dirty="0">
                <a:latin typeface="+mn-lt"/>
              </a:rPr>
              <a:t>Command Line w/Graphics Only</a:t>
            </a:r>
          </a:p>
          <a:p>
            <a:pPr>
              <a:buFontTx/>
              <a:buChar char="•"/>
            </a:pPr>
            <a:r>
              <a:rPr lang="en-US" altLang="en-US" sz="1600" dirty="0">
                <a:latin typeface="+mn-lt"/>
              </a:rPr>
              <a:t>Batch Processes (Journal Files)</a:t>
            </a:r>
          </a:p>
          <a:p>
            <a:pPr>
              <a:buFontTx/>
              <a:buChar char="•"/>
            </a:pPr>
            <a:r>
              <a:rPr lang="en-US" altLang="en-US" sz="1600" dirty="0">
                <a:latin typeface="+mn-lt"/>
              </a:rPr>
              <a:t>Better Performance</a:t>
            </a:r>
          </a:p>
          <a:p>
            <a:pPr>
              <a:buFontTx/>
              <a:buChar char="•"/>
            </a:pPr>
            <a:r>
              <a:rPr lang="en-US" altLang="en-US" sz="1600" dirty="0">
                <a:latin typeface="+mn-lt"/>
              </a:rPr>
              <a:t>Harder to Use</a:t>
            </a:r>
          </a:p>
        </p:txBody>
      </p:sp>
      <p:sp>
        <p:nvSpPr>
          <p:cNvPr id="13319" name="Text Box 12">
            <a:extLst>
              <a:ext uri="{FF2B5EF4-FFF2-40B4-BE49-F238E27FC236}">
                <a16:creationId xmlns:a16="http://schemas.microsoft.com/office/drawing/2014/main" id="{154AFAE3-9117-9E46-8FDE-67DAF8ECBD4D}"/>
              </a:ext>
            </a:extLst>
          </p:cNvPr>
          <p:cNvSpPr txBox="1">
            <a:spLocks noChangeArrowheads="1"/>
          </p:cNvSpPr>
          <p:nvPr/>
        </p:nvSpPr>
        <p:spPr bwMode="auto">
          <a:xfrm>
            <a:off x="7247996" y="5484963"/>
            <a:ext cx="207941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buFontTx/>
              <a:buChar char="•"/>
            </a:pPr>
            <a:r>
              <a:rPr lang="en-US" altLang="en-US" sz="1600" dirty="0">
                <a:latin typeface="+mn-lt"/>
              </a:rPr>
              <a:t>Interactive, Intuitive</a:t>
            </a:r>
          </a:p>
          <a:p>
            <a:pPr>
              <a:buFontTx/>
              <a:buChar char="•"/>
            </a:pPr>
            <a:r>
              <a:rPr lang="en-US" altLang="en-US" sz="1600" dirty="0">
                <a:latin typeface="+mn-lt"/>
              </a:rPr>
              <a:t>More tools available</a:t>
            </a:r>
          </a:p>
          <a:p>
            <a:pPr>
              <a:buFontTx/>
              <a:buChar char="•"/>
            </a:pPr>
            <a:r>
              <a:rPr lang="en-US" altLang="en-US" sz="1600" dirty="0">
                <a:latin typeface="+mn-lt"/>
              </a:rPr>
              <a:t>Easy to learn/use</a:t>
            </a:r>
          </a:p>
          <a:p>
            <a:endParaRPr lang="en-US" altLang="en-US" sz="1600" dirty="0">
              <a:latin typeface="+mn-lt"/>
            </a:endParaRPr>
          </a:p>
        </p:txBody>
      </p:sp>
      <p:sp>
        <p:nvSpPr>
          <p:cNvPr id="4" name="Rectangle 5">
            <a:extLst>
              <a:ext uri="{FF2B5EF4-FFF2-40B4-BE49-F238E27FC236}">
                <a16:creationId xmlns:a16="http://schemas.microsoft.com/office/drawing/2014/main" id="{4D18A855-AABB-46E3-A6AA-1907E465F00D}"/>
              </a:ext>
            </a:extLst>
          </p:cNvPr>
          <p:cNvSpPr txBox="1">
            <a:spLocks noGrp="1" noChangeArrowheads="1"/>
          </p:cNvSpPr>
          <p:nvPr>
            <p:ph type="title"/>
          </p:nvPr>
        </p:nvSpPr>
        <p:spPr>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User Interfaces</a:t>
            </a:r>
          </a:p>
        </p:txBody>
      </p:sp>
      <p:pic>
        <p:nvPicPr>
          <p:cNvPr id="2" name="Picture 1">
            <a:extLst>
              <a:ext uri="{FF2B5EF4-FFF2-40B4-BE49-F238E27FC236}">
                <a16:creationId xmlns:a16="http://schemas.microsoft.com/office/drawing/2014/main" id="{DCE280B0-83F9-B71E-E5D0-2ABD8500C806}"/>
              </a:ext>
            </a:extLst>
          </p:cNvPr>
          <p:cNvPicPr>
            <a:picLocks noChangeAspect="1"/>
          </p:cNvPicPr>
          <p:nvPr/>
        </p:nvPicPr>
        <p:blipFill>
          <a:blip r:embed="rId4"/>
          <a:stretch>
            <a:fillRect/>
          </a:stretch>
        </p:blipFill>
        <p:spPr>
          <a:xfrm>
            <a:off x="6344700" y="1828800"/>
            <a:ext cx="4726814" cy="3163797"/>
          </a:xfrm>
          <a:prstGeom prst="rect">
            <a:avLst/>
          </a:prstGeom>
          <a:effectLst>
            <a:outerShdw blurRad="292100" dist="139700" dir="2700000" algn="ctr" rotWithShape="0">
              <a:srgbClr val="000000">
                <a:alpha val="65000"/>
              </a:srgbClr>
            </a:outerShdw>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a:extLst>
              <a:ext uri="{FF2B5EF4-FFF2-40B4-BE49-F238E27FC236}">
                <a16:creationId xmlns:a16="http://schemas.microsoft.com/office/drawing/2014/main" id="{AC2CFBB3-CC9E-FE47-9C20-AAAD56DE97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8676" y="1944688"/>
            <a:ext cx="2962275"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ext Box 6">
            <a:extLst>
              <a:ext uri="{FF2B5EF4-FFF2-40B4-BE49-F238E27FC236}">
                <a16:creationId xmlns:a16="http://schemas.microsoft.com/office/drawing/2014/main" id="{D764DEC3-4A87-9B4A-B284-5D7DDBBC6281}"/>
              </a:ext>
            </a:extLst>
          </p:cNvPr>
          <p:cNvSpPr txBox="1">
            <a:spLocks noChangeArrowheads="1"/>
          </p:cNvSpPr>
          <p:nvPr/>
        </p:nvSpPr>
        <p:spPr bwMode="auto">
          <a:xfrm>
            <a:off x="3200400" y="5627688"/>
            <a:ext cx="2362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Select  Finish</a:t>
            </a:r>
          </a:p>
        </p:txBody>
      </p:sp>
      <p:sp>
        <p:nvSpPr>
          <p:cNvPr id="21508" name="AutoShape 7">
            <a:extLst>
              <a:ext uri="{FF2B5EF4-FFF2-40B4-BE49-F238E27FC236}">
                <a16:creationId xmlns:a16="http://schemas.microsoft.com/office/drawing/2014/main" id="{FC0B9CB3-A6BE-D446-9AE2-653F0DF3496D}"/>
              </a:ext>
            </a:extLst>
          </p:cNvPr>
          <p:cNvSpPr>
            <a:spLocks noChangeArrowheads="1"/>
          </p:cNvSpPr>
          <p:nvPr/>
        </p:nvSpPr>
        <p:spPr bwMode="auto">
          <a:xfrm rot="19347810">
            <a:off x="4600575" y="5308600"/>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127" name="AutoShape 8">
            <a:extLst>
              <a:ext uri="{FF2B5EF4-FFF2-40B4-BE49-F238E27FC236}">
                <a16:creationId xmlns:a16="http://schemas.microsoft.com/office/drawing/2014/main" id="{29CFC6C5-4B16-B44C-BC09-4F1FBEF64C1F}"/>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pic>
        <p:nvPicPr>
          <p:cNvPr id="21510" name="Picture 9">
            <a:extLst>
              <a:ext uri="{FF2B5EF4-FFF2-40B4-BE49-F238E27FC236}">
                <a16:creationId xmlns:a16="http://schemas.microsoft.com/office/drawing/2014/main" id="{0B2A68F1-5E7F-6340-9F2E-729B8EC508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6125" y="376239"/>
            <a:ext cx="1176338"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1" name="Text Box 10">
            <a:extLst>
              <a:ext uri="{FF2B5EF4-FFF2-40B4-BE49-F238E27FC236}">
                <a16:creationId xmlns:a16="http://schemas.microsoft.com/office/drawing/2014/main" id="{7313D911-1025-F543-B7A1-436B62BAAC1D}"/>
              </a:ext>
            </a:extLst>
          </p:cNvPr>
          <p:cNvSpPr txBox="1">
            <a:spLocks noChangeArrowheads="1"/>
          </p:cNvSpPr>
          <p:nvPr/>
        </p:nvSpPr>
        <p:spPr bwMode="auto">
          <a:xfrm>
            <a:off x="5915026" y="688976"/>
            <a:ext cx="21955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Import Solid Model</a:t>
            </a:r>
          </a:p>
        </p:txBody>
      </p:sp>
      <p:sp>
        <p:nvSpPr>
          <p:cNvPr id="21512" name="Oval 11">
            <a:extLst>
              <a:ext uri="{FF2B5EF4-FFF2-40B4-BE49-F238E27FC236}">
                <a16:creationId xmlns:a16="http://schemas.microsoft.com/office/drawing/2014/main" id="{B9F92F05-6CB8-4E45-AF4A-BB7FDBF5BAD1}"/>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1</a:t>
            </a:r>
          </a:p>
        </p:txBody>
      </p:sp>
      <p:sp>
        <p:nvSpPr>
          <p:cNvPr id="21513" name="Rectangle 12">
            <a:extLst>
              <a:ext uri="{FF2B5EF4-FFF2-40B4-BE49-F238E27FC236}">
                <a16:creationId xmlns:a16="http://schemas.microsoft.com/office/drawing/2014/main" id="{811C6F69-53CB-6749-BAD3-A118B78084D9}"/>
              </a:ext>
            </a:extLst>
          </p:cNvPr>
          <p:cNvSpPr>
            <a:spLocks noChangeArrowheads="1"/>
          </p:cNvSpPr>
          <p:nvPr/>
        </p:nvSpPr>
        <p:spPr bwMode="auto">
          <a:xfrm>
            <a:off x="8361364" y="449264"/>
            <a:ext cx="2014537" cy="915987"/>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dirty="0">
                <a:latin typeface="+mn-lt"/>
              </a:rPr>
              <a:t>Import the STEP file </a:t>
            </a:r>
          </a:p>
          <a:p>
            <a:r>
              <a:rPr lang="ja-JP" altLang="en-US" dirty="0">
                <a:latin typeface="+mn-lt"/>
              </a:rPr>
              <a:t>“</a:t>
            </a:r>
            <a:r>
              <a:rPr lang="en-US" altLang="ja-JP" dirty="0" err="1">
                <a:latin typeface="+mn-lt"/>
              </a:rPr>
              <a:t>piston.stp</a:t>
            </a:r>
            <a:r>
              <a:rPr lang="ja-JP" altLang="en-US" dirty="0">
                <a:latin typeface="+mn-lt"/>
              </a:rPr>
              <a:t>”</a:t>
            </a:r>
            <a:r>
              <a:rPr lang="en-US" altLang="ja-JP" dirty="0">
                <a:latin typeface="+mn-lt"/>
              </a:rPr>
              <a:t> from the </a:t>
            </a:r>
          </a:p>
          <a:p>
            <a:r>
              <a:rPr lang="en-US" altLang="en-US" dirty="0">
                <a:latin typeface="+mn-lt"/>
              </a:rPr>
              <a:t>cubit100 directory </a:t>
            </a:r>
          </a:p>
        </p:txBody>
      </p:sp>
      <p:sp>
        <p:nvSpPr>
          <p:cNvPr id="2" name="Oval 61">
            <a:extLst>
              <a:ext uri="{FF2B5EF4-FFF2-40B4-BE49-F238E27FC236}">
                <a16:creationId xmlns:a16="http://schemas.microsoft.com/office/drawing/2014/main" id="{32CB0A74-1F58-E1F7-16AE-F0F265AEFBB3}"/>
              </a:ext>
            </a:extLst>
          </p:cNvPr>
          <p:cNvSpPr>
            <a:spLocks noChangeArrowheads="1"/>
          </p:cNvSpPr>
          <p:nvPr/>
        </p:nvSpPr>
        <p:spPr bwMode="auto">
          <a:xfrm>
            <a:off x="2794764" y="5657851"/>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pic>
        <p:nvPicPr>
          <p:cNvPr id="30" name="Picture 29">
            <a:extLst>
              <a:ext uri="{FF2B5EF4-FFF2-40B4-BE49-F238E27FC236}">
                <a16:creationId xmlns:a16="http://schemas.microsoft.com/office/drawing/2014/main" id="{7D081DA7-853A-4299-B725-FFA42E4AB8C7}"/>
              </a:ext>
            </a:extLst>
          </p:cNvPr>
          <p:cNvPicPr>
            <a:picLocks noChangeAspect="1"/>
          </p:cNvPicPr>
          <p:nvPr/>
        </p:nvPicPr>
        <p:blipFill>
          <a:blip r:embed="rId5"/>
          <a:stretch>
            <a:fillRect/>
          </a:stretch>
        </p:blipFill>
        <p:spPr>
          <a:xfrm>
            <a:off x="5546723" y="1993901"/>
            <a:ext cx="6025401" cy="378624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F932E71-2932-7E52-1878-FAC46800214F}"/>
              </a:ext>
            </a:extLst>
          </p:cNvPr>
          <p:cNvPicPr>
            <a:picLocks noChangeAspect="1"/>
          </p:cNvPicPr>
          <p:nvPr/>
        </p:nvPicPr>
        <p:blipFill>
          <a:blip r:embed="rId3"/>
          <a:stretch>
            <a:fillRect/>
          </a:stretch>
        </p:blipFill>
        <p:spPr>
          <a:xfrm>
            <a:off x="8285247" y="1359532"/>
            <a:ext cx="1619166" cy="3835725"/>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2746C20E-A0B5-0C38-9085-023C5374E21E}"/>
              </a:ext>
            </a:extLst>
          </p:cNvPr>
          <p:cNvPicPr>
            <a:picLocks noChangeAspect="1"/>
          </p:cNvPicPr>
          <p:nvPr/>
        </p:nvPicPr>
        <p:blipFill rotWithShape="1">
          <a:blip r:embed="rId4"/>
          <a:srcRect b="14699"/>
          <a:stretch/>
        </p:blipFill>
        <p:spPr>
          <a:xfrm>
            <a:off x="1637101" y="700880"/>
            <a:ext cx="2549901" cy="5849939"/>
          </a:xfrm>
          <a:prstGeom prst="rect">
            <a:avLst/>
          </a:prstGeom>
          <a:ln>
            <a:noFill/>
          </a:ln>
          <a:effectLst>
            <a:outerShdw blurRad="292100" dist="139700" dir="2700000" algn="tl" rotWithShape="0">
              <a:srgbClr val="333333">
                <a:alpha val="65000"/>
              </a:srgbClr>
            </a:outerShdw>
          </a:effectLst>
        </p:spPr>
      </p:pic>
      <p:pic>
        <p:nvPicPr>
          <p:cNvPr id="23555" name="Picture 8">
            <a:extLst>
              <a:ext uri="{FF2B5EF4-FFF2-40B4-BE49-F238E27FC236}">
                <a16:creationId xmlns:a16="http://schemas.microsoft.com/office/drawing/2014/main" id="{3A8E2D56-207A-F44B-A64D-9791687D88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05751" y="5259389"/>
            <a:ext cx="1120775" cy="120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 Box 2">
            <a:extLst>
              <a:ext uri="{FF2B5EF4-FFF2-40B4-BE49-F238E27FC236}">
                <a16:creationId xmlns:a16="http://schemas.microsoft.com/office/drawing/2014/main" id="{8FEEC4F6-64CA-864B-9B16-5C34F93BD551}"/>
              </a:ext>
            </a:extLst>
          </p:cNvPr>
          <p:cNvSpPr txBox="1">
            <a:spLocks noChangeArrowheads="1"/>
          </p:cNvSpPr>
          <p:nvPr/>
        </p:nvSpPr>
        <p:spPr bwMode="auto">
          <a:xfrm>
            <a:off x="1981200" y="838200"/>
            <a:ext cx="815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endParaRPr lang="en-US" altLang="en-US" sz="2400">
              <a:latin typeface="Arial" panose="020B0604020202020204" pitchFamily="34" charset="0"/>
            </a:endParaRPr>
          </a:p>
        </p:txBody>
      </p:sp>
      <p:sp>
        <p:nvSpPr>
          <p:cNvPr id="23557" name="Oval 11">
            <a:extLst>
              <a:ext uri="{FF2B5EF4-FFF2-40B4-BE49-F238E27FC236}">
                <a16:creationId xmlns:a16="http://schemas.microsoft.com/office/drawing/2014/main" id="{A439ED59-8501-D841-A8B5-B9DC7DA2E8D4}"/>
              </a:ext>
            </a:extLst>
          </p:cNvPr>
          <p:cNvSpPr>
            <a:spLocks noChangeArrowheads="1"/>
          </p:cNvSpPr>
          <p:nvPr/>
        </p:nvSpPr>
        <p:spPr bwMode="auto">
          <a:xfrm>
            <a:off x="2751624" y="3463694"/>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23558" name="Text Box 12">
            <a:extLst>
              <a:ext uri="{FF2B5EF4-FFF2-40B4-BE49-F238E27FC236}">
                <a16:creationId xmlns:a16="http://schemas.microsoft.com/office/drawing/2014/main" id="{6D3545A2-3A49-6741-992F-890D6900B078}"/>
              </a:ext>
            </a:extLst>
          </p:cNvPr>
          <p:cNvSpPr txBox="1">
            <a:spLocks noChangeArrowheads="1"/>
          </p:cNvSpPr>
          <p:nvPr/>
        </p:nvSpPr>
        <p:spPr bwMode="auto">
          <a:xfrm>
            <a:off x="8153400" y="2070100"/>
            <a:ext cx="2514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endParaRPr lang="en-US" altLang="en-US" sz="2400">
              <a:latin typeface="Arial" panose="020B0604020202020204" pitchFamily="34" charset="0"/>
            </a:endParaRPr>
          </a:p>
        </p:txBody>
      </p:sp>
      <p:sp>
        <p:nvSpPr>
          <p:cNvPr id="23559" name="Text Box 13">
            <a:extLst>
              <a:ext uri="{FF2B5EF4-FFF2-40B4-BE49-F238E27FC236}">
                <a16:creationId xmlns:a16="http://schemas.microsoft.com/office/drawing/2014/main" id="{0B6F9666-0AE3-134D-B926-E09975148CFA}"/>
              </a:ext>
            </a:extLst>
          </p:cNvPr>
          <p:cNvSpPr txBox="1">
            <a:spLocks noChangeArrowheads="1"/>
          </p:cNvSpPr>
          <p:nvPr/>
        </p:nvSpPr>
        <p:spPr bwMode="auto">
          <a:xfrm>
            <a:off x="5232400" y="4770438"/>
            <a:ext cx="2286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volume (or enter </a:t>
            </a:r>
            <a:r>
              <a:rPr lang="en-US" altLang="en-US" sz="1800" b="1">
                <a:latin typeface="+mn-lt"/>
              </a:rPr>
              <a:t>all</a:t>
            </a:r>
            <a:r>
              <a:rPr lang="en-US" altLang="en-US" sz="1800">
                <a:latin typeface="+mn-lt"/>
              </a:rPr>
              <a:t> in the field</a:t>
            </a:r>
            <a:r>
              <a:rPr lang="en-US" altLang="en-US" sz="1800" i="1">
                <a:latin typeface="+mn-lt"/>
              </a:rPr>
              <a:t>)</a:t>
            </a:r>
            <a:r>
              <a:rPr lang="en-US" altLang="en-US" sz="1800">
                <a:latin typeface="+mn-lt"/>
              </a:rPr>
              <a:t> </a:t>
            </a:r>
          </a:p>
        </p:txBody>
      </p:sp>
      <p:sp>
        <p:nvSpPr>
          <p:cNvPr id="23560" name="Text Box 16">
            <a:extLst>
              <a:ext uri="{FF2B5EF4-FFF2-40B4-BE49-F238E27FC236}">
                <a16:creationId xmlns:a16="http://schemas.microsoft.com/office/drawing/2014/main" id="{A7967261-5FDD-054F-821C-9A7648793759}"/>
              </a:ext>
            </a:extLst>
          </p:cNvPr>
          <p:cNvSpPr txBox="1">
            <a:spLocks noChangeArrowheads="1"/>
          </p:cNvSpPr>
          <p:nvPr/>
        </p:nvSpPr>
        <p:spPr bwMode="auto">
          <a:xfrm>
            <a:off x="5232400" y="6111876"/>
            <a:ext cx="2616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Preview</a:t>
            </a:r>
            <a:r>
              <a:rPr lang="en-US" altLang="en-US" sz="1800">
                <a:latin typeface="+mn-lt"/>
              </a:rPr>
              <a:t> to display a preview of the plane</a:t>
            </a:r>
          </a:p>
        </p:txBody>
      </p:sp>
      <p:sp>
        <p:nvSpPr>
          <p:cNvPr id="23561" name="Line 17">
            <a:extLst>
              <a:ext uri="{FF2B5EF4-FFF2-40B4-BE49-F238E27FC236}">
                <a16:creationId xmlns:a16="http://schemas.microsoft.com/office/drawing/2014/main" id="{7F2C2A5B-62EA-AE48-97C1-BB1567DAA401}"/>
              </a:ext>
            </a:extLst>
          </p:cNvPr>
          <p:cNvSpPr>
            <a:spLocks noChangeShapeType="1"/>
          </p:cNvSpPr>
          <p:nvPr/>
        </p:nvSpPr>
        <p:spPr bwMode="auto">
          <a:xfrm flipH="1" flipV="1">
            <a:off x="8399463" y="5826126"/>
            <a:ext cx="1028700" cy="219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3562" name="Text Box 18">
            <a:extLst>
              <a:ext uri="{FF2B5EF4-FFF2-40B4-BE49-F238E27FC236}">
                <a16:creationId xmlns:a16="http://schemas.microsoft.com/office/drawing/2014/main" id="{E86E17D1-249D-A14A-9497-52E0609CBA22}"/>
              </a:ext>
            </a:extLst>
          </p:cNvPr>
          <p:cNvSpPr txBox="1">
            <a:spLocks noChangeArrowheads="1"/>
          </p:cNvSpPr>
          <p:nvPr/>
        </p:nvSpPr>
        <p:spPr bwMode="auto">
          <a:xfrm>
            <a:off x="9405939" y="5851525"/>
            <a:ext cx="1100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200">
                <a:latin typeface="Arial" panose="020B0604020202020204" pitchFamily="34" charset="0"/>
              </a:rPr>
              <a:t>Cutting plane Preview</a:t>
            </a:r>
            <a:endParaRPr lang="en-US" altLang="en-US" sz="2400">
              <a:latin typeface="Arial" panose="020B0604020202020204" pitchFamily="34" charset="0"/>
            </a:endParaRPr>
          </a:p>
        </p:txBody>
      </p:sp>
      <p:sp>
        <p:nvSpPr>
          <p:cNvPr id="23563" name="Oval 23">
            <a:extLst>
              <a:ext uri="{FF2B5EF4-FFF2-40B4-BE49-F238E27FC236}">
                <a16:creationId xmlns:a16="http://schemas.microsoft.com/office/drawing/2014/main" id="{2005468A-C5E1-294C-9050-908601712060}"/>
              </a:ext>
            </a:extLst>
          </p:cNvPr>
          <p:cNvSpPr>
            <a:spLocks noChangeArrowheads="1"/>
          </p:cNvSpPr>
          <p:nvPr/>
        </p:nvSpPr>
        <p:spPr bwMode="auto">
          <a:xfrm>
            <a:off x="2238367" y="1466851"/>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23564" name="Oval 24">
            <a:extLst>
              <a:ext uri="{FF2B5EF4-FFF2-40B4-BE49-F238E27FC236}">
                <a16:creationId xmlns:a16="http://schemas.microsoft.com/office/drawing/2014/main" id="{8F8E88C6-6DD1-4746-A250-3B6B5334CA35}"/>
              </a:ext>
            </a:extLst>
          </p:cNvPr>
          <p:cNvSpPr>
            <a:spLocks noChangeArrowheads="1"/>
          </p:cNvSpPr>
          <p:nvPr/>
        </p:nvSpPr>
        <p:spPr bwMode="auto">
          <a:xfrm>
            <a:off x="2462566" y="2712609"/>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2</a:t>
            </a:r>
          </a:p>
        </p:txBody>
      </p:sp>
      <p:sp>
        <p:nvSpPr>
          <p:cNvPr id="23565" name="AutoShape 25">
            <a:extLst>
              <a:ext uri="{FF2B5EF4-FFF2-40B4-BE49-F238E27FC236}">
                <a16:creationId xmlns:a16="http://schemas.microsoft.com/office/drawing/2014/main" id="{29CB64A0-204C-5244-A519-A6C3CD5A8B50}"/>
              </a:ext>
            </a:extLst>
          </p:cNvPr>
          <p:cNvSpPr>
            <a:spLocks noChangeArrowheads="1"/>
          </p:cNvSpPr>
          <p:nvPr/>
        </p:nvSpPr>
        <p:spPr bwMode="auto">
          <a:xfrm rot="19347810">
            <a:off x="2147880" y="1549401"/>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3566" name="AutoShape 26">
            <a:extLst>
              <a:ext uri="{FF2B5EF4-FFF2-40B4-BE49-F238E27FC236}">
                <a16:creationId xmlns:a16="http://schemas.microsoft.com/office/drawing/2014/main" id="{4C190AC5-5369-394D-931D-7491011340CC}"/>
              </a:ext>
            </a:extLst>
          </p:cNvPr>
          <p:cNvSpPr>
            <a:spLocks noChangeArrowheads="1"/>
          </p:cNvSpPr>
          <p:nvPr/>
        </p:nvSpPr>
        <p:spPr bwMode="auto">
          <a:xfrm rot="19347810">
            <a:off x="2075627" y="2426395"/>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3567" name="AutoShape 29">
            <a:extLst>
              <a:ext uri="{FF2B5EF4-FFF2-40B4-BE49-F238E27FC236}">
                <a16:creationId xmlns:a16="http://schemas.microsoft.com/office/drawing/2014/main" id="{22630C2F-A429-9C43-A343-83A7E0455769}"/>
              </a:ext>
            </a:extLst>
          </p:cNvPr>
          <p:cNvSpPr>
            <a:spLocks noChangeArrowheads="1"/>
          </p:cNvSpPr>
          <p:nvPr/>
        </p:nvSpPr>
        <p:spPr bwMode="auto">
          <a:xfrm rot="19347810">
            <a:off x="2510324" y="3358919"/>
            <a:ext cx="304800" cy="533400"/>
          </a:xfrm>
          <a:prstGeom prst="upArrow">
            <a:avLst>
              <a:gd name="adj1" fmla="val 25148"/>
              <a:gd name="adj2" fmla="val 98178"/>
            </a:avLst>
          </a:prstGeom>
          <a:solidFill>
            <a:srgbClr val="3399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161" name="AutoShape 34">
            <a:extLst>
              <a:ext uri="{FF2B5EF4-FFF2-40B4-BE49-F238E27FC236}">
                <a16:creationId xmlns:a16="http://schemas.microsoft.com/office/drawing/2014/main" id="{A23F236C-7E00-F446-ACD7-8CEDF69FA9F4}"/>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23569" name="Oval 37">
            <a:extLst>
              <a:ext uri="{FF2B5EF4-FFF2-40B4-BE49-F238E27FC236}">
                <a16:creationId xmlns:a16="http://schemas.microsoft.com/office/drawing/2014/main" id="{33A7446B-D2FC-B54B-81F1-5D2A6F1BF24A}"/>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2</a:t>
            </a:r>
          </a:p>
        </p:txBody>
      </p:sp>
      <p:pic>
        <p:nvPicPr>
          <p:cNvPr id="23570" name="Picture 38">
            <a:extLst>
              <a:ext uri="{FF2B5EF4-FFF2-40B4-BE49-F238E27FC236}">
                <a16:creationId xmlns:a16="http://schemas.microsoft.com/office/drawing/2014/main" id="{9D9595C3-521D-CB44-86BB-14C97C5FD95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5175" y="371476"/>
            <a:ext cx="1277938"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71" name="Text Box 39">
            <a:extLst>
              <a:ext uri="{FF2B5EF4-FFF2-40B4-BE49-F238E27FC236}">
                <a16:creationId xmlns:a16="http://schemas.microsoft.com/office/drawing/2014/main" id="{70B37D5B-5C9C-954C-9E33-3A0A155BA851}"/>
              </a:ext>
            </a:extLst>
          </p:cNvPr>
          <p:cNvSpPr txBox="1">
            <a:spLocks noChangeArrowheads="1"/>
          </p:cNvSpPr>
          <p:nvPr/>
        </p:nvSpPr>
        <p:spPr bwMode="auto">
          <a:xfrm>
            <a:off x="6156325" y="784226"/>
            <a:ext cx="1665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Simplify Geometry</a:t>
            </a:r>
          </a:p>
        </p:txBody>
      </p:sp>
      <p:sp>
        <p:nvSpPr>
          <p:cNvPr id="23572" name="Rectangle 40">
            <a:extLst>
              <a:ext uri="{FF2B5EF4-FFF2-40B4-BE49-F238E27FC236}">
                <a16:creationId xmlns:a16="http://schemas.microsoft.com/office/drawing/2014/main" id="{34886E86-E930-6A48-BA09-1DA46AE960C2}"/>
              </a:ext>
            </a:extLst>
          </p:cNvPr>
          <p:cNvSpPr>
            <a:spLocks noChangeArrowheads="1"/>
          </p:cNvSpPr>
          <p:nvPr/>
        </p:nvSpPr>
        <p:spPr bwMode="auto">
          <a:xfrm>
            <a:off x="8486804" y="252413"/>
            <a:ext cx="2014537" cy="1047750"/>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dirty="0">
                <a:latin typeface="+mn-lt"/>
              </a:rPr>
              <a:t>Cut the model into </a:t>
            </a:r>
          </a:p>
          <a:p>
            <a:r>
              <a:rPr lang="en-US" altLang="en-US" dirty="0">
                <a:latin typeface="+mn-lt"/>
              </a:rPr>
              <a:t>quarters to take</a:t>
            </a:r>
          </a:p>
          <a:p>
            <a:r>
              <a:rPr lang="en-US" altLang="en-US" dirty="0">
                <a:latin typeface="+mn-lt"/>
              </a:rPr>
              <a:t>advantage of</a:t>
            </a:r>
          </a:p>
          <a:p>
            <a:r>
              <a:rPr lang="en-US" altLang="en-US" dirty="0">
                <a:latin typeface="+mn-lt"/>
              </a:rPr>
              <a:t>symmetry </a:t>
            </a:r>
          </a:p>
        </p:txBody>
      </p:sp>
      <p:sp>
        <p:nvSpPr>
          <p:cNvPr id="23573" name="Text Box 44">
            <a:extLst>
              <a:ext uri="{FF2B5EF4-FFF2-40B4-BE49-F238E27FC236}">
                <a16:creationId xmlns:a16="http://schemas.microsoft.com/office/drawing/2014/main" id="{9830889F-30A4-A342-980B-229CEFC2D2A1}"/>
              </a:ext>
            </a:extLst>
          </p:cNvPr>
          <p:cNvSpPr txBox="1">
            <a:spLocks noChangeArrowheads="1"/>
          </p:cNvSpPr>
          <p:nvPr/>
        </p:nvSpPr>
        <p:spPr bwMode="auto">
          <a:xfrm>
            <a:off x="5232401" y="5429250"/>
            <a:ext cx="22780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Choose </a:t>
            </a:r>
            <a:r>
              <a:rPr lang="en-US" altLang="en-US" sz="1800" i="1">
                <a:latin typeface="+mn-lt"/>
              </a:rPr>
              <a:t>Webcut With YZ Plane</a:t>
            </a:r>
          </a:p>
        </p:txBody>
      </p:sp>
      <p:sp>
        <p:nvSpPr>
          <p:cNvPr id="23574" name="Oval 51">
            <a:extLst>
              <a:ext uri="{FF2B5EF4-FFF2-40B4-BE49-F238E27FC236}">
                <a16:creationId xmlns:a16="http://schemas.microsoft.com/office/drawing/2014/main" id="{47B44F9F-7EEC-7F49-819A-EDA9A23FE552}"/>
              </a:ext>
            </a:extLst>
          </p:cNvPr>
          <p:cNvSpPr>
            <a:spLocks noChangeArrowheads="1"/>
          </p:cNvSpPr>
          <p:nvPr/>
        </p:nvSpPr>
        <p:spPr bwMode="auto">
          <a:xfrm>
            <a:off x="4803775" y="2686050"/>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23575" name="Text Box 52">
            <a:extLst>
              <a:ext uri="{FF2B5EF4-FFF2-40B4-BE49-F238E27FC236}">
                <a16:creationId xmlns:a16="http://schemas.microsoft.com/office/drawing/2014/main" id="{7432DD13-9BB8-704C-B947-270DA14D9111}"/>
              </a:ext>
            </a:extLst>
          </p:cNvPr>
          <p:cNvSpPr txBox="1">
            <a:spLocks noChangeArrowheads="1"/>
          </p:cNvSpPr>
          <p:nvPr/>
        </p:nvSpPr>
        <p:spPr bwMode="auto">
          <a:xfrm>
            <a:off x="5232401" y="2671763"/>
            <a:ext cx="2447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Mode-Geometry</a:t>
            </a:r>
          </a:p>
        </p:txBody>
      </p:sp>
      <p:sp>
        <p:nvSpPr>
          <p:cNvPr id="23576" name="Text Box 53">
            <a:extLst>
              <a:ext uri="{FF2B5EF4-FFF2-40B4-BE49-F238E27FC236}">
                <a16:creationId xmlns:a16="http://schemas.microsoft.com/office/drawing/2014/main" id="{3D3A7CCB-1301-2C41-B2D1-951D3B278A5B}"/>
              </a:ext>
            </a:extLst>
          </p:cNvPr>
          <p:cNvSpPr txBox="1">
            <a:spLocks noChangeArrowheads="1"/>
          </p:cNvSpPr>
          <p:nvPr/>
        </p:nvSpPr>
        <p:spPr bwMode="auto">
          <a:xfrm>
            <a:off x="5232401" y="3100389"/>
            <a:ext cx="27670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Entity-Volume</a:t>
            </a:r>
            <a:endParaRPr lang="en-US" altLang="en-US" sz="1800" i="1">
              <a:latin typeface="+mn-lt"/>
            </a:endParaRPr>
          </a:p>
        </p:txBody>
      </p:sp>
      <p:sp>
        <p:nvSpPr>
          <p:cNvPr id="23577" name="Oval 54">
            <a:extLst>
              <a:ext uri="{FF2B5EF4-FFF2-40B4-BE49-F238E27FC236}">
                <a16:creationId xmlns:a16="http://schemas.microsoft.com/office/drawing/2014/main" id="{5D014E7B-2A15-DE47-8D77-875763794232}"/>
              </a:ext>
            </a:extLst>
          </p:cNvPr>
          <p:cNvSpPr>
            <a:spLocks noChangeArrowheads="1"/>
          </p:cNvSpPr>
          <p:nvPr/>
        </p:nvSpPr>
        <p:spPr bwMode="auto">
          <a:xfrm>
            <a:off x="4803775" y="3108325"/>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23578" name="Text Box 55">
            <a:extLst>
              <a:ext uri="{FF2B5EF4-FFF2-40B4-BE49-F238E27FC236}">
                <a16:creationId xmlns:a16="http://schemas.microsoft.com/office/drawing/2014/main" id="{3B633E22-C1ED-5643-99A1-C24A61FDED84}"/>
              </a:ext>
            </a:extLst>
          </p:cNvPr>
          <p:cNvSpPr txBox="1">
            <a:spLocks noChangeArrowheads="1"/>
          </p:cNvSpPr>
          <p:nvPr/>
        </p:nvSpPr>
        <p:spPr bwMode="auto">
          <a:xfrm>
            <a:off x="5232401" y="3719513"/>
            <a:ext cx="2447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Action-Webcut</a:t>
            </a:r>
          </a:p>
        </p:txBody>
      </p:sp>
      <p:sp>
        <p:nvSpPr>
          <p:cNvPr id="23579" name="Oval 56">
            <a:extLst>
              <a:ext uri="{FF2B5EF4-FFF2-40B4-BE49-F238E27FC236}">
                <a16:creationId xmlns:a16="http://schemas.microsoft.com/office/drawing/2014/main" id="{FAE72BB2-83B4-6F48-9157-210B03972D0E}"/>
              </a:ext>
            </a:extLst>
          </p:cNvPr>
          <p:cNvSpPr>
            <a:spLocks noChangeArrowheads="1"/>
          </p:cNvSpPr>
          <p:nvPr/>
        </p:nvSpPr>
        <p:spPr bwMode="auto">
          <a:xfrm>
            <a:off x="4792663" y="4789488"/>
            <a:ext cx="381000" cy="304800"/>
          </a:xfrm>
          <a:prstGeom prst="ellipse">
            <a:avLst/>
          </a:prstGeom>
          <a:noFill/>
          <a:ln w="28575">
            <a:solidFill>
              <a:srgbClr val="FF33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23580" name="Oval 57">
            <a:extLst>
              <a:ext uri="{FF2B5EF4-FFF2-40B4-BE49-F238E27FC236}">
                <a16:creationId xmlns:a16="http://schemas.microsoft.com/office/drawing/2014/main" id="{884A0DC2-404E-AD42-9106-D84B5189F79A}"/>
              </a:ext>
            </a:extLst>
          </p:cNvPr>
          <p:cNvSpPr>
            <a:spLocks noChangeArrowheads="1"/>
          </p:cNvSpPr>
          <p:nvPr/>
        </p:nvSpPr>
        <p:spPr bwMode="auto">
          <a:xfrm>
            <a:off x="4803775" y="5451475"/>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sp>
        <p:nvSpPr>
          <p:cNvPr id="23581" name="Oval 58">
            <a:extLst>
              <a:ext uri="{FF2B5EF4-FFF2-40B4-BE49-F238E27FC236}">
                <a16:creationId xmlns:a16="http://schemas.microsoft.com/office/drawing/2014/main" id="{10468182-749C-0940-AF14-27AE46EB2FF0}"/>
              </a:ext>
            </a:extLst>
          </p:cNvPr>
          <p:cNvSpPr>
            <a:spLocks noChangeArrowheads="1"/>
          </p:cNvSpPr>
          <p:nvPr/>
        </p:nvSpPr>
        <p:spPr bwMode="auto">
          <a:xfrm>
            <a:off x="4803775" y="6173788"/>
            <a:ext cx="381000" cy="304800"/>
          </a:xfrm>
          <a:prstGeom prst="ellipse">
            <a:avLst/>
          </a:prstGeom>
          <a:solidFill>
            <a:schemeClr val="bg1"/>
          </a:solidFill>
          <a:ln w="28575">
            <a:solidFill>
              <a:srgbClr val="CC33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7</a:t>
            </a:r>
          </a:p>
        </p:txBody>
      </p:sp>
      <p:sp>
        <p:nvSpPr>
          <p:cNvPr id="23582" name="Oval 59">
            <a:extLst>
              <a:ext uri="{FF2B5EF4-FFF2-40B4-BE49-F238E27FC236}">
                <a16:creationId xmlns:a16="http://schemas.microsoft.com/office/drawing/2014/main" id="{394A6C6E-70A7-8E4F-B335-C9307395DBC0}"/>
              </a:ext>
            </a:extLst>
          </p:cNvPr>
          <p:cNvSpPr>
            <a:spLocks noChangeArrowheads="1"/>
          </p:cNvSpPr>
          <p:nvPr/>
        </p:nvSpPr>
        <p:spPr bwMode="auto">
          <a:xfrm>
            <a:off x="4803775" y="3798888"/>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23583" name="AutoShape 60">
            <a:extLst>
              <a:ext uri="{FF2B5EF4-FFF2-40B4-BE49-F238E27FC236}">
                <a16:creationId xmlns:a16="http://schemas.microsoft.com/office/drawing/2014/main" id="{C73FAF79-A127-0147-8E62-523E1C215D3D}"/>
              </a:ext>
            </a:extLst>
          </p:cNvPr>
          <p:cNvSpPr>
            <a:spLocks noChangeArrowheads="1"/>
          </p:cNvSpPr>
          <p:nvPr/>
        </p:nvSpPr>
        <p:spPr bwMode="auto">
          <a:xfrm rot="19347810">
            <a:off x="3132900" y="3859213"/>
            <a:ext cx="304800" cy="533400"/>
          </a:xfrm>
          <a:prstGeom prst="upArrow">
            <a:avLst>
              <a:gd name="adj1" fmla="val 25148"/>
              <a:gd name="adj2" fmla="val 98178"/>
            </a:avLst>
          </a:prstGeom>
          <a:solidFill>
            <a:srgbClr val="FF99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3584" name="Oval 61">
            <a:extLst>
              <a:ext uri="{FF2B5EF4-FFF2-40B4-BE49-F238E27FC236}">
                <a16:creationId xmlns:a16="http://schemas.microsoft.com/office/drawing/2014/main" id="{8213DD37-2050-F34C-9524-29D467CBFF30}"/>
              </a:ext>
            </a:extLst>
          </p:cNvPr>
          <p:cNvSpPr>
            <a:spLocks noChangeArrowheads="1"/>
          </p:cNvSpPr>
          <p:nvPr/>
        </p:nvSpPr>
        <p:spPr bwMode="auto">
          <a:xfrm>
            <a:off x="4803775" y="4191000"/>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23585" name="Oval 62">
            <a:extLst>
              <a:ext uri="{FF2B5EF4-FFF2-40B4-BE49-F238E27FC236}">
                <a16:creationId xmlns:a16="http://schemas.microsoft.com/office/drawing/2014/main" id="{0793DF9B-8915-8F4A-8336-4DF130D074C4}"/>
              </a:ext>
            </a:extLst>
          </p:cNvPr>
          <p:cNvSpPr>
            <a:spLocks noChangeArrowheads="1"/>
          </p:cNvSpPr>
          <p:nvPr/>
        </p:nvSpPr>
        <p:spPr bwMode="auto">
          <a:xfrm>
            <a:off x="3455163" y="4067176"/>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23586" name="Text Box 63">
            <a:extLst>
              <a:ext uri="{FF2B5EF4-FFF2-40B4-BE49-F238E27FC236}">
                <a16:creationId xmlns:a16="http://schemas.microsoft.com/office/drawing/2014/main" id="{0D9075B8-95A6-BA4D-A841-E43E2E632C92}"/>
              </a:ext>
            </a:extLst>
          </p:cNvPr>
          <p:cNvSpPr txBox="1">
            <a:spLocks noChangeArrowheads="1"/>
          </p:cNvSpPr>
          <p:nvPr/>
        </p:nvSpPr>
        <p:spPr bwMode="auto">
          <a:xfrm>
            <a:off x="5232400" y="4125913"/>
            <a:ext cx="26622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Coordinate </a:t>
            </a:r>
            <a:r>
              <a:rPr lang="en-US" altLang="en-US" sz="1800" i="1">
                <a:latin typeface="+mn-lt"/>
              </a:rPr>
              <a:t>Plane</a:t>
            </a:r>
            <a:r>
              <a:rPr lang="en-US" altLang="en-US" sz="1800">
                <a:latin typeface="+mn-lt"/>
              </a:rPr>
              <a:t> from the menu</a:t>
            </a:r>
          </a:p>
        </p:txBody>
      </p:sp>
      <p:sp>
        <p:nvSpPr>
          <p:cNvPr id="23587" name="AutoShape 64">
            <a:extLst>
              <a:ext uri="{FF2B5EF4-FFF2-40B4-BE49-F238E27FC236}">
                <a16:creationId xmlns:a16="http://schemas.microsoft.com/office/drawing/2014/main" id="{C099E478-6902-534F-91CE-754A8D0D4EEC}"/>
              </a:ext>
            </a:extLst>
          </p:cNvPr>
          <p:cNvSpPr>
            <a:spLocks noChangeArrowheads="1"/>
          </p:cNvSpPr>
          <p:nvPr/>
        </p:nvSpPr>
        <p:spPr bwMode="auto">
          <a:xfrm rot="19347810">
            <a:off x="9625013" y="3600450"/>
            <a:ext cx="304800" cy="533400"/>
          </a:xfrm>
          <a:prstGeom prst="upArrow">
            <a:avLst>
              <a:gd name="adj1" fmla="val 25148"/>
              <a:gd name="adj2" fmla="val 98178"/>
            </a:avLst>
          </a:prstGeom>
          <a:solidFill>
            <a:srgbClr val="FF00FF"/>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3588" name="Oval 65">
            <a:extLst>
              <a:ext uri="{FF2B5EF4-FFF2-40B4-BE49-F238E27FC236}">
                <a16:creationId xmlns:a16="http://schemas.microsoft.com/office/drawing/2014/main" id="{B34A64DF-1A42-3240-AE8A-73226EF93BFF}"/>
              </a:ext>
            </a:extLst>
          </p:cNvPr>
          <p:cNvSpPr>
            <a:spLocks noChangeArrowheads="1"/>
          </p:cNvSpPr>
          <p:nvPr/>
        </p:nvSpPr>
        <p:spPr bwMode="auto">
          <a:xfrm>
            <a:off x="9904413" y="3719513"/>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23589" name="Oval 66">
            <a:extLst>
              <a:ext uri="{FF2B5EF4-FFF2-40B4-BE49-F238E27FC236}">
                <a16:creationId xmlns:a16="http://schemas.microsoft.com/office/drawing/2014/main" id="{BC2A2F18-F2DC-F943-8AA1-E337510F92C2}"/>
              </a:ext>
            </a:extLst>
          </p:cNvPr>
          <p:cNvSpPr>
            <a:spLocks noChangeArrowheads="1"/>
          </p:cNvSpPr>
          <p:nvPr/>
        </p:nvSpPr>
        <p:spPr bwMode="auto">
          <a:xfrm>
            <a:off x="8809038" y="3986213"/>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sp>
        <p:nvSpPr>
          <p:cNvPr id="23590" name="AutoShape 67">
            <a:extLst>
              <a:ext uri="{FF2B5EF4-FFF2-40B4-BE49-F238E27FC236}">
                <a16:creationId xmlns:a16="http://schemas.microsoft.com/office/drawing/2014/main" id="{5144FC78-2273-8645-A35F-5E74F2273C71}"/>
              </a:ext>
            </a:extLst>
          </p:cNvPr>
          <p:cNvSpPr>
            <a:spLocks noChangeArrowheads="1"/>
          </p:cNvSpPr>
          <p:nvPr/>
        </p:nvSpPr>
        <p:spPr bwMode="auto">
          <a:xfrm rot="19347810">
            <a:off x="8526463" y="3817938"/>
            <a:ext cx="304800" cy="533400"/>
          </a:xfrm>
          <a:prstGeom prst="upArrow">
            <a:avLst>
              <a:gd name="adj1" fmla="val 25148"/>
              <a:gd name="adj2" fmla="val 98178"/>
            </a:avLst>
          </a:prstGeom>
          <a:solidFill>
            <a:srgbClr val="9966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3591" name="Text Box 68">
            <a:extLst>
              <a:ext uri="{FF2B5EF4-FFF2-40B4-BE49-F238E27FC236}">
                <a16:creationId xmlns:a16="http://schemas.microsoft.com/office/drawing/2014/main" id="{400F5C7F-2D60-164D-A49E-9BF4E6CE4FC5}"/>
              </a:ext>
            </a:extLst>
          </p:cNvPr>
          <p:cNvSpPr txBox="1">
            <a:spLocks noChangeArrowheads="1"/>
          </p:cNvSpPr>
          <p:nvPr/>
        </p:nvSpPr>
        <p:spPr bwMode="auto">
          <a:xfrm>
            <a:off x="4729164" y="1885950"/>
            <a:ext cx="24479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Define and preview a cut through the part</a:t>
            </a:r>
            <a:endParaRPr lang="en-US" altLang="en-US" sz="1800" i="1" dirty="0">
              <a:latin typeface="+mn-lt"/>
            </a:endParaRPr>
          </a:p>
        </p:txBody>
      </p:sp>
      <p:sp>
        <p:nvSpPr>
          <p:cNvPr id="23592" name="AutoShape 69">
            <a:extLst>
              <a:ext uri="{FF2B5EF4-FFF2-40B4-BE49-F238E27FC236}">
                <a16:creationId xmlns:a16="http://schemas.microsoft.com/office/drawing/2014/main" id="{91B2B286-04CD-9F44-A6AC-7641B813C3B5}"/>
              </a:ext>
            </a:extLst>
          </p:cNvPr>
          <p:cNvSpPr>
            <a:spLocks noChangeArrowheads="1"/>
          </p:cNvSpPr>
          <p:nvPr/>
        </p:nvSpPr>
        <p:spPr bwMode="auto">
          <a:xfrm rot="19347810">
            <a:off x="9099610" y="4912415"/>
            <a:ext cx="304800" cy="533400"/>
          </a:xfrm>
          <a:prstGeom prst="upArrow">
            <a:avLst>
              <a:gd name="adj1" fmla="val 25148"/>
              <a:gd name="adj2" fmla="val 98178"/>
            </a:avLst>
          </a:prstGeom>
          <a:solidFill>
            <a:srgbClr val="CC33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3593" name="Oval 70">
            <a:extLst>
              <a:ext uri="{FF2B5EF4-FFF2-40B4-BE49-F238E27FC236}">
                <a16:creationId xmlns:a16="http://schemas.microsoft.com/office/drawing/2014/main" id="{95A6FE89-44AE-7C43-9DC4-BEC028EABCB6}"/>
              </a:ext>
            </a:extLst>
          </p:cNvPr>
          <p:cNvSpPr>
            <a:spLocks noChangeArrowheads="1"/>
          </p:cNvSpPr>
          <p:nvPr/>
        </p:nvSpPr>
        <p:spPr bwMode="auto">
          <a:xfrm>
            <a:off x="9351963" y="5051425"/>
            <a:ext cx="381000" cy="304800"/>
          </a:xfrm>
          <a:prstGeom prst="ellipse">
            <a:avLst/>
          </a:prstGeom>
          <a:solidFill>
            <a:schemeClr val="bg1"/>
          </a:solidFill>
          <a:ln w="28575">
            <a:solidFill>
              <a:srgbClr val="CC33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7</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52B53EB-7171-DFB5-A486-4C1F98DAA5BE}"/>
              </a:ext>
            </a:extLst>
          </p:cNvPr>
          <p:cNvPicPr>
            <a:picLocks noChangeAspect="1"/>
          </p:cNvPicPr>
          <p:nvPr/>
        </p:nvPicPr>
        <p:blipFill>
          <a:blip r:embed="rId3"/>
          <a:stretch>
            <a:fillRect/>
          </a:stretch>
        </p:blipFill>
        <p:spPr>
          <a:xfrm>
            <a:off x="4464050" y="1881187"/>
            <a:ext cx="6435310" cy="4045413"/>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D6E1F47D-D180-9C4C-C4A2-EDB1853F622C}"/>
              </a:ext>
            </a:extLst>
          </p:cNvPr>
          <p:cNvPicPr>
            <a:picLocks noChangeAspect="1"/>
          </p:cNvPicPr>
          <p:nvPr/>
        </p:nvPicPr>
        <p:blipFill>
          <a:blip r:embed="rId4"/>
          <a:stretch>
            <a:fillRect/>
          </a:stretch>
        </p:blipFill>
        <p:spPr>
          <a:xfrm>
            <a:off x="1947862" y="965994"/>
            <a:ext cx="1984907" cy="4702148"/>
          </a:xfrm>
          <a:prstGeom prst="rect">
            <a:avLst/>
          </a:prstGeom>
          <a:ln>
            <a:noFill/>
          </a:ln>
          <a:effectLst>
            <a:outerShdw blurRad="292100" dist="139700" dir="2700000" algn="tl" rotWithShape="0">
              <a:srgbClr val="333333">
                <a:alpha val="65000"/>
              </a:srgbClr>
            </a:outerShdw>
          </a:effectLst>
        </p:spPr>
      </p:pic>
      <p:sp>
        <p:nvSpPr>
          <p:cNvPr id="25603" name="Text Box 2">
            <a:extLst>
              <a:ext uri="{FF2B5EF4-FFF2-40B4-BE49-F238E27FC236}">
                <a16:creationId xmlns:a16="http://schemas.microsoft.com/office/drawing/2014/main" id="{15E71A1A-C055-C945-9C81-E5C3FC0452ED}"/>
              </a:ext>
            </a:extLst>
          </p:cNvPr>
          <p:cNvSpPr txBox="1">
            <a:spLocks noChangeArrowheads="1"/>
          </p:cNvSpPr>
          <p:nvPr/>
        </p:nvSpPr>
        <p:spPr bwMode="auto">
          <a:xfrm>
            <a:off x="1981200" y="838200"/>
            <a:ext cx="815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endParaRPr lang="en-US" altLang="en-US" sz="2400">
              <a:latin typeface="Arial" panose="020B0604020202020204" pitchFamily="34" charset="0"/>
            </a:endParaRPr>
          </a:p>
        </p:txBody>
      </p:sp>
      <p:sp>
        <p:nvSpPr>
          <p:cNvPr id="25604" name="Text Box 4">
            <a:extLst>
              <a:ext uri="{FF2B5EF4-FFF2-40B4-BE49-F238E27FC236}">
                <a16:creationId xmlns:a16="http://schemas.microsoft.com/office/drawing/2014/main" id="{43536E22-D893-B047-A85A-4918FECD2A20}"/>
              </a:ext>
            </a:extLst>
          </p:cNvPr>
          <p:cNvSpPr txBox="1">
            <a:spLocks noChangeArrowheads="1"/>
          </p:cNvSpPr>
          <p:nvPr/>
        </p:nvSpPr>
        <p:spPr bwMode="auto">
          <a:xfrm>
            <a:off x="2233614" y="5667376"/>
            <a:ext cx="205703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Execute the </a:t>
            </a:r>
            <a:r>
              <a:rPr lang="en-US" altLang="en-US" sz="1800" dirty="0" err="1">
                <a:latin typeface="+mn-lt"/>
              </a:rPr>
              <a:t>webcut</a:t>
            </a:r>
            <a:r>
              <a:rPr lang="en-US" altLang="en-US" sz="1800" dirty="0">
                <a:latin typeface="+mn-lt"/>
              </a:rPr>
              <a:t> command by pressing </a:t>
            </a:r>
            <a:r>
              <a:rPr lang="en-US" altLang="en-US" sz="1800" i="1" dirty="0">
                <a:latin typeface="+mn-lt"/>
              </a:rPr>
              <a:t>Apply</a:t>
            </a:r>
          </a:p>
        </p:txBody>
      </p:sp>
      <p:sp>
        <p:nvSpPr>
          <p:cNvPr id="7174" name="AutoShape 17">
            <a:extLst>
              <a:ext uri="{FF2B5EF4-FFF2-40B4-BE49-F238E27FC236}">
                <a16:creationId xmlns:a16="http://schemas.microsoft.com/office/drawing/2014/main" id="{FC08B53A-EE2B-5244-AA56-20642B90AB99}"/>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25607" name="Oval 18">
            <a:extLst>
              <a:ext uri="{FF2B5EF4-FFF2-40B4-BE49-F238E27FC236}">
                <a16:creationId xmlns:a16="http://schemas.microsoft.com/office/drawing/2014/main" id="{976A4068-B878-764D-A4EB-087DD8F00082}"/>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2</a:t>
            </a:r>
          </a:p>
        </p:txBody>
      </p:sp>
      <p:pic>
        <p:nvPicPr>
          <p:cNvPr id="25608" name="Picture 19">
            <a:extLst>
              <a:ext uri="{FF2B5EF4-FFF2-40B4-BE49-F238E27FC236}">
                <a16:creationId xmlns:a16="http://schemas.microsoft.com/office/drawing/2014/main" id="{4A8C43A2-407D-A54E-ADD8-BD4C243BB4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5175" y="371476"/>
            <a:ext cx="1277938"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9" name="Text Box 20">
            <a:extLst>
              <a:ext uri="{FF2B5EF4-FFF2-40B4-BE49-F238E27FC236}">
                <a16:creationId xmlns:a16="http://schemas.microsoft.com/office/drawing/2014/main" id="{EB2AFEB9-7531-B44B-A981-87502F94559A}"/>
              </a:ext>
            </a:extLst>
          </p:cNvPr>
          <p:cNvSpPr txBox="1">
            <a:spLocks noChangeArrowheads="1"/>
          </p:cNvSpPr>
          <p:nvPr/>
        </p:nvSpPr>
        <p:spPr bwMode="auto">
          <a:xfrm>
            <a:off x="6156325" y="784226"/>
            <a:ext cx="1665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Simplify Geometry</a:t>
            </a:r>
          </a:p>
        </p:txBody>
      </p:sp>
      <p:sp>
        <p:nvSpPr>
          <p:cNvPr id="25610" name="Rectangle 21">
            <a:extLst>
              <a:ext uri="{FF2B5EF4-FFF2-40B4-BE49-F238E27FC236}">
                <a16:creationId xmlns:a16="http://schemas.microsoft.com/office/drawing/2014/main" id="{A46940C7-025E-254B-A47B-7D36A2F170F9}"/>
              </a:ext>
            </a:extLst>
          </p:cNvPr>
          <p:cNvSpPr>
            <a:spLocks noChangeArrowheads="1"/>
          </p:cNvSpPr>
          <p:nvPr/>
        </p:nvSpPr>
        <p:spPr bwMode="auto">
          <a:xfrm>
            <a:off x="8361364" y="449263"/>
            <a:ext cx="2014537" cy="1047750"/>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dirty="0">
                <a:latin typeface="+mn-lt"/>
              </a:rPr>
              <a:t>Cut the model into </a:t>
            </a:r>
          </a:p>
          <a:p>
            <a:r>
              <a:rPr lang="en-US" altLang="en-US" dirty="0">
                <a:latin typeface="+mn-lt"/>
              </a:rPr>
              <a:t>quarters to take</a:t>
            </a:r>
          </a:p>
          <a:p>
            <a:r>
              <a:rPr lang="en-US" altLang="en-US" dirty="0">
                <a:latin typeface="+mn-lt"/>
              </a:rPr>
              <a:t>advantage of</a:t>
            </a:r>
          </a:p>
          <a:p>
            <a:r>
              <a:rPr lang="en-US" altLang="en-US" dirty="0">
                <a:latin typeface="+mn-lt"/>
              </a:rPr>
              <a:t>symmetry </a:t>
            </a:r>
          </a:p>
        </p:txBody>
      </p:sp>
      <p:sp>
        <p:nvSpPr>
          <p:cNvPr id="25611" name="AutoShape 7">
            <a:extLst>
              <a:ext uri="{FF2B5EF4-FFF2-40B4-BE49-F238E27FC236}">
                <a16:creationId xmlns:a16="http://schemas.microsoft.com/office/drawing/2014/main" id="{2AA9D9E1-70BB-4448-A249-175E24208043}"/>
              </a:ext>
            </a:extLst>
          </p:cNvPr>
          <p:cNvSpPr>
            <a:spLocks noChangeArrowheads="1"/>
          </p:cNvSpPr>
          <p:nvPr/>
        </p:nvSpPr>
        <p:spPr bwMode="auto">
          <a:xfrm rot="20117380">
            <a:off x="3600830" y="5422236"/>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5612" name="Text Box 5">
            <a:extLst>
              <a:ext uri="{FF2B5EF4-FFF2-40B4-BE49-F238E27FC236}">
                <a16:creationId xmlns:a16="http://schemas.microsoft.com/office/drawing/2014/main" id="{CAFF7332-962E-564D-8394-33B28D343FF8}"/>
              </a:ext>
            </a:extLst>
          </p:cNvPr>
          <p:cNvSpPr txBox="1">
            <a:spLocks noChangeArrowheads="1"/>
          </p:cNvSpPr>
          <p:nvPr/>
        </p:nvSpPr>
        <p:spPr bwMode="auto">
          <a:xfrm>
            <a:off x="6138863" y="2316163"/>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200">
                <a:solidFill>
                  <a:schemeClr val="bg1"/>
                </a:solidFill>
                <a:latin typeface="Arial" panose="020B0604020202020204" pitchFamily="34" charset="0"/>
              </a:rPr>
              <a:t>Two separate and unconnected bodies</a:t>
            </a:r>
            <a:endParaRPr lang="en-US" altLang="en-US" sz="2400">
              <a:solidFill>
                <a:schemeClr val="bg1"/>
              </a:solidFill>
              <a:latin typeface="Arial" panose="020B0604020202020204" pitchFamily="34" charset="0"/>
            </a:endParaRPr>
          </a:p>
        </p:txBody>
      </p:sp>
      <p:sp>
        <p:nvSpPr>
          <p:cNvPr id="25615" name="TextBox 5">
            <a:extLst>
              <a:ext uri="{FF2B5EF4-FFF2-40B4-BE49-F238E27FC236}">
                <a16:creationId xmlns:a16="http://schemas.microsoft.com/office/drawing/2014/main" id="{28CE0FBE-250A-4D49-A83C-C757359C54E0}"/>
              </a:ext>
            </a:extLst>
          </p:cNvPr>
          <p:cNvSpPr txBox="1">
            <a:spLocks noChangeArrowheads="1"/>
          </p:cNvSpPr>
          <p:nvPr/>
        </p:nvSpPr>
        <p:spPr bwMode="auto">
          <a:xfrm>
            <a:off x="6521489" y="4505907"/>
            <a:ext cx="2147732" cy="5539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dirty="0">
                <a:latin typeface="+mn-lt"/>
              </a:rPr>
              <a:t>Two separate and unconnected bodies</a:t>
            </a:r>
          </a:p>
        </p:txBody>
      </p:sp>
      <p:sp>
        <p:nvSpPr>
          <p:cNvPr id="2" name="Oval 7">
            <a:extLst>
              <a:ext uri="{FF2B5EF4-FFF2-40B4-BE49-F238E27FC236}">
                <a16:creationId xmlns:a16="http://schemas.microsoft.com/office/drawing/2014/main" id="{E7A36239-8259-3EA1-31EF-F407F3D15499}"/>
              </a:ext>
            </a:extLst>
          </p:cNvPr>
          <p:cNvSpPr>
            <a:spLocks noChangeArrowheads="1"/>
          </p:cNvSpPr>
          <p:nvPr/>
        </p:nvSpPr>
        <p:spPr bwMode="auto">
          <a:xfrm>
            <a:off x="1883714" y="5716588"/>
            <a:ext cx="381000" cy="304800"/>
          </a:xfrm>
          <a:prstGeom prst="ellipse">
            <a:avLst/>
          </a:prstGeom>
          <a:solidFill>
            <a:schemeClr val="bg1"/>
          </a:solidFill>
          <a:ln w="28575">
            <a:solidFill>
              <a:srgbClr val="339933"/>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dirty="0"/>
              <a:t>8</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50EA7B-18D8-FB32-3EE0-4284BEAC9AEF}"/>
              </a:ext>
            </a:extLst>
          </p:cNvPr>
          <p:cNvPicPr>
            <a:picLocks noChangeAspect="1"/>
          </p:cNvPicPr>
          <p:nvPr/>
        </p:nvPicPr>
        <p:blipFill>
          <a:blip r:embed="rId3"/>
          <a:stretch>
            <a:fillRect/>
          </a:stretch>
        </p:blipFill>
        <p:spPr>
          <a:xfrm>
            <a:off x="3490404" y="2004160"/>
            <a:ext cx="3175891" cy="3456309"/>
          </a:xfrm>
          <a:prstGeom prst="rect">
            <a:avLst/>
          </a:prstGeom>
        </p:spPr>
      </p:pic>
      <p:pic>
        <p:nvPicPr>
          <p:cNvPr id="27650" name="Picture 4">
            <a:extLst>
              <a:ext uri="{FF2B5EF4-FFF2-40B4-BE49-F238E27FC236}">
                <a16:creationId xmlns:a16="http://schemas.microsoft.com/office/drawing/2014/main" id="{4B7444E9-338F-9145-9085-4E24FE1944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6388" y="3311526"/>
            <a:ext cx="1974850" cy="220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 Box 2">
            <a:extLst>
              <a:ext uri="{FF2B5EF4-FFF2-40B4-BE49-F238E27FC236}">
                <a16:creationId xmlns:a16="http://schemas.microsoft.com/office/drawing/2014/main" id="{E85BC76B-A843-044F-B575-D0030DE24989}"/>
              </a:ext>
            </a:extLst>
          </p:cNvPr>
          <p:cNvSpPr txBox="1">
            <a:spLocks noChangeArrowheads="1"/>
          </p:cNvSpPr>
          <p:nvPr/>
        </p:nvSpPr>
        <p:spPr bwMode="auto">
          <a:xfrm>
            <a:off x="1981200" y="838200"/>
            <a:ext cx="815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endParaRPr lang="en-US" altLang="en-US" sz="2400">
              <a:latin typeface="Arial" panose="020B0604020202020204" pitchFamily="34" charset="0"/>
            </a:endParaRPr>
          </a:p>
        </p:txBody>
      </p:sp>
      <p:sp>
        <p:nvSpPr>
          <p:cNvPr id="27653" name="Text Box 5">
            <a:extLst>
              <a:ext uri="{FF2B5EF4-FFF2-40B4-BE49-F238E27FC236}">
                <a16:creationId xmlns:a16="http://schemas.microsoft.com/office/drawing/2014/main" id="{636BCA2C-1152-814E-9979-EC6FAA682667}"/>
              </a:ext>
            </a:extLst>
          </p:cNvPr>
          <p:cNvSpPr txBox="1">
            <a:spLocks noChangeArrowheads="1"/>
          </p:cNvSpPr>
          <p:nvPr/>
        </p:nvSpPr>
        <p:spPr bwMode="auto">
          <a:xfrm>
            <a:off x="7100888" y="2500314"/>
            <a:ext cx="17526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Change cutting plane to the </a:t>
            </a:r>
            <a:r>
              <a:rPr lang="en-US" altLang="en-US" sz="1800" i="1" dirty="0">
                <a:latin typeface="+mn-lt"/>
              </a:rPr>
              <a:t>XY Plane</a:t>
            </a:r>
          </a:p>
        </p:txBody>
      </p:sp>
      <p:sp>
        <p:nvSpPr>
          <p:cNvPr id="8198" name="AutoShape 25">
            <a:extLst>
              <a:ext uri="{FF2B5EF4-FFF2-40B4-BE49-F238E27FC236}">
                <a16:creationId xmlns:a16="http://schemas.microsoft.com/office/drawing/2014/main" id="{49F2C2EE-D48B-6549-A9D6-72A9C0D409E2}"/>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27655" name="Oval 26">
            <a:extLst>
              <a:ext uri="{FF2B5EF4-FFF2-40B4-BE49-F238E27FC236}">
                <a16:creationId xmlns:a16="http://schemas.microsoft.com/office/drawing/2014/main" id="{7F589E63-569F-3543-9F7B-E21CDFC40AF8}"/>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2</a:t>
            </a:r>
          </a:p>
        </p:txBody>
      </p:sp>
      <p:pic>
        <p:nvPicPr>
          <p:cNvPr id="27656" name="Picture 27">
            <a:extLst>
              <a:ext uri="{FF2B5EF4-FFF2-40B4-BE49-F238E27FC236}">
                <a16:creationId xmlns:a16="http://schemas.microsoft.com/office/drawing/2014/main" id="{D3921BB9-FEAE-BF4C-86D7-19DC8DF19D8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5175" y="371476"/>
            <a:ext cx="1277938"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7" name="Text Box 28">
            <a:extLst>
              <a:ext uri="{FF2B5EF4-FFF2-40B4-BE49-F238E27FC236}">
                <a16:creationId xmlns:a16="http://schemas.microsoft.com/office/drawing/2014/main" id="{89ACC190-54DD-7442-8190-FD089219ABBD}"/>
              </a:ext>
            </a:extLst>
          </p:cNvPr>
          <p:cNvSpPr txBox="1">
            <a:spLocks noChangeArrowheads="1"/>
          </p:cNvSpPr>
          <p:nvPr/>
        </p:nvSpPr>
        <p:spPr bwMode="auto">
          <a:xfrm>
            <a:off x="6156325" y="784226"/>
            <a:ext cx="1665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Simplify Geometry</a:t>
            </a:r>
          </a:p>
        </p:txBody>
      </p:sp>
      <p:sp>
        <p:nvSpPr>
          <p:cNvPr id="27658" name="Rectangle 29">
            <a:extLst>
              <a:ext uri="{FF2B5EF4-FFF2-40B4-BE49-F238E27FC236}">
                <a16:creationId xmlns:a16="http://schemas.microsoft.com/office/drawing/2014/main" id="{D4966E3C-BC45-3249-9827-0657DE26FB85}"/>
              </a:ext>
            </a:extLst>
          </p:cNvPr>
          <p:cNvSpPr>
            <a:spLocks noChangeArrowheads="1"/>
          </p:cNvSpPr>
          <p:nvPr/>
        </p:nvSpPr>
        <p:spPr bwMode="auto">
          <a:xfrm>
            <a:off x="8361364" y="449263"/>
            <a:ext cx="2014537" cy="1047750"/>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a:latin typeface="+mn-lt"/>
              </a:rPr>
              <a:t>Cut the model into </a:t>
            </a:r>
          </a:p>
          <a:p>
            <a:r>
              <a:rPr lang="en-US" altLang="en-US">
                <a:latin typeface="+mn-lt"/>
              </a:rPr>
              <a:t>quarters to take</a:t>
            </a:r>
          </a:p>
          <a:p>
            <a:r>
              <a:rPr lang="en-US" altLang="en-US">
                <a:latin typeface="+mn-lt"/>
              </a:rPr>
              <a:t>advantage of</a:t>
            </a:r>
          </a:p>
          <a:p>
            <a:r>
              <a:rPr lang="en-US" altLang="en-US">
                <a:latin typeface="+mn-lt"/>
              </a:rPr>
              <a:t>symmetry </a:t>
            </a:r>
          </a:p>
        </p:txBody>
      </p:sp>
      <p:sp>
        <p:nvSpPr>
          <p:cNvPr id="27659" name="AutoShape 9">
            <a:extLst>
              <a:ext uri="{FF2B5EF4-FFF2-40B4-BE49-F238E27FC236}">
                <a16:creationId xmlns:a16="http://schemas.microsoft.com/office/drawing/2014/main" id="{7CB56F01-4076-B24E-8CA4-B928565F73DC}"/>
              </a:ext>
            </a:extLst>
          </p:cNvPr>
          <p:cNvSpPr>
            <a:spLocks noChangeArrowheads="1"/>
          </p:cNvSpPr>
          <p:nvPr/>
        </p:nvSpPr>
        <p:spPr bwMode="auto">
          <a:xfrm rot="19347810">
            <a:off x="5795963" y="3071813"/>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7660" name="Text Box 33">
            <a:extLst>
              <a:ext uri="{FF2B5EF4-FFF2-40B4-BE49-F238E27FC236}">
                <a16:creationId xmlns:a16="http://schemas.microsoft.com/office/drawing/2014/main" id="{77DF348C-D265-9D4D-A89D-F9E281CD7083}"/>
              </a:ext>
            </a:extLst>
          </p:cNvPr>
          <p:cNvSpPr txBox="1">
            <a:spLocks noChangeArrowheads="1"/>
          </p:cNvSpPr>
          <p:nvPr/>
        </p:nvSpPr>
        <p:spPr bwMode="auto">
          <a:xfrm>
            <a:off x="7696200" y="5559425"/>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200">
                <a:latin typeface="+mn-lt"/>
              </a:rPr>
              <a:t>Cutting plane Preview</a:t>
            </a:r>
            <a:endParaRPr lang="en-US" altLang="en-US" sz="2400">
              <a:latin typeface="+mn-lt"/>
            </a:endParaRPr>
          </a:p>
        </p:txBody>
      </p:sp>
      <p:sp>
        <p:nvSpPr>
          <p:cNvPr id="27661" name="Line 34">
            <a:extLst>
              <a:ext uri="{FF2B5EF4-FFF2-40B4-BE49-F238E27FC236}">
                <a16:creationId xmlns:a16="http://schemas.microsoft.com/office/drawing/2014/main" id="{AB1DD1F5-D463-904A-A45D-AC05F7B1E05D}"/>
              </a:ext>
            </a:extLst>
          </p:cNvPr>
          <p:cNvSpPr>
            <a:spLocks noChangeShapeType="1"/>
          </p:cNvSpPr>
          <p:nvPr/>
        </p:nvSpPr>
        <p:spPr bwMode="auto">
          <a:xfrm flipV="1">
            <a:off x="8493125" y="5268913"/>
            <a:ext cx="30480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7663" name="Text Box 36">
            <a:extLst>
              <a:ext uri="{FF2B5EF4-FFF2-40B4-BE49-F238E27FC236}">
                <a16:creationId xmlns:a16="http://schemas.microsoft.com/office/drawing/2014/main" id="{DAAC9A71-BA97-B746-9B18-055701C44927}"/>
              </a:ext>
            </a:extLst>
          </p:cNvPr>
          <p:cNvSpPr txBox="1">
            <a:spLocks noChangeArrowheads="1"/>
          </p:cNvSpPr>
          <p:nvPr/>
        </p:nvSpPr>
        <p:spPr bwMode="auto">
          <a:xfrm>
            <a:off x="5540375" y="5741988"/>
            <a:ext cx="1752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Preview the cutting plane</a:t>
            </a:r>
          </a:p>
        </p:txBody>
      </p:sp>
      <p:sp>
        <p:nvSpPr>
          <p:cNvPr id="27664" name="AutoShape 37">
            <a:extLst>
              <a:ext uri="{FF2B5EF4-FFF2-40B4-BE49-F238E27FC236}">
                <a16:creationId xmlns:a16="http://schemas.microsoft.com/office/drawing/2014/main" id="{AE4C3988-F2AA-3A42-9A45-956D00B89DBD}"/>
              </a:ext>
            </a:extLst>
          </p:cNvPr>
          <p:cNvSpPr>
            <a:spLocks noChangeArrowheads="1"/>
          </p:cNvSpPr>
          <p:nvPr/>
        </p:nvSpPr>
        <p:spPr bwMode="auto">
          <a:xfrm rot="19347810">
            <a:off x="5148263" y="5216525"/>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7665" name="Text Box 39">
            <a:extLst>
              <a:ext uri="{FF2B5EF4-FFF2-40B4-BE49-F238E27FC236}">
                <a16:creationId xmlns:a16="http://schemas.microsoft.com/office/drawing/2014/main" id="{9A830019-EFE0-6047-A233-A5301958DC9F}"/>
              </a:ext>
            </a:extLst>
          </p:cNvPr>
          <p:cNvSpPr txBox="1">
            <a:spLocks noChangeArrowheads="1"/>
          </p:cNvSpPr>
          <p:nvPr/>
        </p:nvSpPr>
        <p:spPr bwMode="auto">
          <a:xfrm>
            <a:off x="2027238" y="2044701"/>
            <a:ext cx="19431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Define and preview the second cut through the model</a:t>
            </a:r>
            <a:endParaRPr lang="en-US" altLang="en-US" sz="1800" i="1" dirty="0">
              <a:latin typeface="+mn-lt"/>
            </a:endParaRPr>
          </a:p>
        </p:txBody>
      </p:sp>
      <p:sp>
        <p:nvSpPr>
          <p:cNvPr id="2" name="Oval 15">
            <a:extLst>
              <a:ext uri="{FF2B5EF4-FFF2-40B4-BE49-F238E27FC236}">
                <a16:creationId xmlns:a16="http://schemas.microsoft.com/office/drawing/2014/main" id="{66142B82-7520-8ED0-B56F-D63854046BBA}"/>
              </a:ext>
            </a:extLst>
          </p:cNvPr>
          <p:cNvSpPr>
            <a:spLocks noChangeArrowheads="1"/>
          </p:cNvSpPr>
          <p:nvPr/>
        </p:nvSpPr>
        <p:spPr bwMode="auto">
          <a:xfrm>
            <a:off x="6703064" y="2565128"/>
            <a:ext cx="381000" cy="304800"/>
          </a:xfrm>
          <a:prstGeom prst="ellipse">
            <a:avLst/>
          </a:prstGeom>
          <a:solidFill>
            <a:schemeClr val="bg1"/>
          </a:solidFill>
          <a:ln w="28575">
            <a:solidFill>
              <a:srgbClr val="FF9900"/>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dirty="0"/>
              <a:t>9</a:t>
            </a:r>
          </a:p>
        </p:txBody>
      </p:sp>
      <p:sp>
        <p:nvSpPr>
          <p:cNvPr id="3" name="Oval 16">
            <a:extLst>
              <a:ext uri="{FF2B5EF4-FFF2-40B4-BE49-F238E27FC236}">
                <a16:creationId xmlns:a16="http://schemas.microsoft.com/office/drawing/2014/main" id="{B0233A72-8FD2-A5EE-3EEC-944BE183CEBD}"/>
              </a:ext>
            </a:extLst>
          </p:cNvPr>
          <p:cNvSpPr>
            <a:spLocks noChangeArrowheads="1"/>
          </p:cNvSpPr>
          <p:nvPr/>
        </p:nvSpPr>
        <p:spPr bwMode="auto">
          <a:xfrm>
            <a:off x="5110163" y="5824540"/>
            <a:ext cx="381000" cy="304800"/>
          </a:xfrm>
          <a:prstGeom prst="ellipse">
            <a:avLst/>
          </a:prstGeom>
          <a:solidFill>
            <a:schemeClr val="bg1"/>
          </a:solidFill>
          <a:ln w="28575">
            <a:solidFill>
              <a:srgbClr val="FF33CC"/>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dirty="0"/>
              <a:t>10</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94846ED-3675-DC3D-0DE9-B1AADDCDBA5F}"/>
              </a:ext>
            </a:extLst>
          </p:cNvPr>
          <p:cNvPicPr>
            <a:picLocks noChangeAspect="1"/>
          </p:cNvPicPr>
          <p:nvPr/>
        </p:nvPicPr>
        <p:blipFill>
          <a:blip r:embed="rId3"/>
          <a:stretch>
            <a:fillRect/>
          </a:stretch>
        </p:blipFill>
        <p:spPr>
          <a:xfrm>
            <a:off x="4668923" y="1947010"/>
            <a:ext cx="6736403" cy="4234688"/>
          </a:xfrm>
          <a:prstGeom prst="rect">
            <a:avLst/>
          </a:prstGeom>
        </p:spPr>
      </p:pic>
      <p:pic>
        <p:nvPicPr>
          <p:cNvPr id="2" name="Picture 1">
            <a:extLst>
              <a:ext uri="{FF2B5EF4-FFF2-40B4-BE49-F238E27FC236}">
                <a16:creationId xmlns:a16="http://schemas.microsoft.com/office/drawing/2014/main" id="{1FE342A0-5F89-CA52-7D3C-FEE08FAD80FA}"/>
              </a:ext>
            </a:extLst>
          </p:cNvPr>
          <p:cNvPicPr>
            <a:picLocks noChangeAspect="1"/>
          </p:cNvPicPr>
          <p:nvPr/>
        </p:nvPicPr>
        <p:blipFill>
          <a:blip r:embed="rId4"/>
          <a:stretch>
            <a:fillRect/>
          </a:stretch>
        </p:blipFill>
        <p:spPr>
          <a:xfrm>
            <a:off x="1330368" y="1745929"/>
            <a:ext cx="3175891" cy="3456309"/>
          </a:xfrm>
          <a:prstGeom prst="rect">
            <a:avLst/>
          </a:prstGeom>
        </p:spPr>
      </p:pic>
      <p:sp>
        <p:nvSpPr>
          <p:cNvPr id="29699" name="Text Box 2">
            <a:extLst>
              <a:ext uri="{FF2B5EF4-FFF2-40B4-BE49-F238E27FC236}">
                <a16:creationId xmlns:a16="http://schemas.microsoft.com/office/drawing/2014/main" id="{E9FE7082-156D-6A49-B839-4DA4AC313E72}"/>
              </a:ext>
            </a:extLst>
          </p:cNvPr>
          <p:cNvSpPr txBox="1">
            <a:spLocks noChangeArrowheads="1"/>
          </p:cNvSpPr>
          <p:nvPr/>
        </p:nvSpPr>
        <p:spPr bwMode="auto">
          <a:xfrm>
            <a:off x="1981200" y="838200"/>
            <a:ext cx="815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endParaRPr lang="en-US" altLang="en-US" sz="2400">
              <a:latin typeface="Arial" panose="020B0604020202020204" pitchFamily="34" charset="0"/>
            </a:endParaRPr>
          </a:p>
        </p:txBody>
      </p:sp>
      <p:sp>
        <p:nvSpPr>
          <p:cNvPr id="29700" name="Text Box 3">
            <a:extLst>
              <a:ext uri="{FF2B5EF4-FFF2-40B4-BE49-F238E27FC236}">
                <a16:creationId xmlns:a16="http://schemas.microsoft.com/office/drawing/2014/main" id="{125EE37D-6E2F-E643-BB3A-A72DCA6AD15D}"/>
              </a:ext>
            </a:extLst>
          </p:cNvPr>
          <p:cNvSpPr txBox="1">
            <a:spLocks noChangeArrowheads="1"/>
          </p:cNvSpPr>
          <p:nvPr/>
        </p:nvSpPr>
        <p:spPr bwMode="auto">
          <a:xfrm>
            <a:off x="8153400" y="1828800"/>
            <a:ext cx="2514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endParaRPr lang="en-US" altLang="en-US" sz="2400">
              <a:latin typeface="Arial" panose="020B0604020202020204" pitchFamily="34" charset="0"/>
            </a:endParaRPr>
          </a:p>
        </p:txBody>
      </p:sp>
      <p:sp>
        <p:nvSpPr>
          <p:cNvPr id="29701" name="Text Box 4">
            <a:extLst>
              <a:ext uri="{FF2B5EF4-FFF2-40B4-BE49-F238E27FC236}">
                <a16:creationId xmlns:a16="http://schemas.microsoft.com/office/drawing/2014/main" id="{ACED2D5A-7403-2E40-93B2-85F6C1AE5080}"/>
              </a:ext>
            </a:extLst>
          </p:cNvPr>
          <p:cNvSpPr txBox="1">
            <a:spLocks noChangeArrowheads="1"/>
          </p:cNvSpPr>
          <p:nvPr/>
        </p:nvSpPr>
        <p:spPr bwMode="auto">
          <a:xfrm>
            <a:off x="2501900" y="5154614"/>
            <a:ext cx="19050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Arial" panose="020B0604020202020204" pitchFamily="34" charset="0"/>
              </a:rPr>
              <a:t>Execute the webcut by pressing </a:t>
            </a:r>
            <a:r>
              <a:rPr lang="en-US" altLang="en-US" sz="1800" i="1">
                <a:latin typeface="Arial" panose="020B0604020202020204" pitchFamily="34" charset="0"/>
              </a:rPr>
              <a:t>Apply</a:t>
            </a:r>
          </a:p>
        </p:txBody>
      </p:sp>
      <p:sp>
        <p:nvSpPr>
          <p:cNvPr id="29707" name="Oval 16">
            <a:extLst>
              <a:ext uri="{FF2B5EF4-FFF2-40B4-BE49-F238E27FC236}">
                <a16:creationId xmlns:a16="http://schemas.microsoft.com/office/drawing/2014/main" id="{18F28DE9-6F87-EE4D-B961-52CB7F587930}"/>
              </a:ext>
            </a:extLst>
          </p:cNvPr>
          <p:cNvSpPr>
            <a:spLocks noChangeArrowheads="1"/>
          </p:cNvSpPr>
          <p:nvPr/>
        </p:nvSpPr>
        <p:spPr bwMode="auto">
          <a:xfrm>
            <a:off x="2084388" y="5202238"/>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11</a:t>
            </a:r>
          </a:p>
        </p:txBody>
      </p:sp>
      <p:sp>
        <p:nvSpPr>
          <p:cNvPr id="29708" name="AutoShape 21">
            <a:extLst>
              <a:ext uri="{FF2B5EF4-FFF2-40B4-BE49-F238E27FC236}">
                <a16:creationId xmlns:a16="http://schemas.microsoft.com/office/drawing/2014/main" id="{EA9DD6B9-763A-DD44-8CDA-95FB84CCCA23}"/>
              </a:ext>
            </a:extLst>
          </p:cNvPr>
          <p:cNvSpPr>
            <a:spLocks noChangeArrowheads="1"/>
          </p:cNvSpPr>
          <p:nvPr/>
        </p:nvSpPr>
        <p:spPr bwMode="auto">
          <a:xfrm rot="19347810">
            <a:off x="3971925" y="4832350"/>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9231" name="AutoShape 26">
            <a:extLst>
              <a:ext uri="{FF2B5EF4-FFF2-40B4-BE49-F238E27FC236}">
                <a16:creationId xmlns:a16="http://schemas.microsoft.com/office/drawing/2014/main" id="{ED5B1244-A72E-9D40-8817-58BD0CE951D6}"/>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29710" name="Oval 27">
            <a:extLst>
              <a:ext uri="{FF2B5EF4-FFF2-40B4-BE49-F238E27FC236}">
                <a16:creationId xmlns:a16="http://schemas.microsoft.com/office/drawing/2014/main" id="{FBACC6FC-57B1-4844-A327-DCEA7F90B547}"/>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2</a:t>
            </a:r>
          </a:p>
        </p:txBody>
      </p:sp>
      <p:pic>
        <p:nvPicPr>
          <p:cNvPr id="29711" name="Picture 28">
            <a:extLst>
              <a:ext uri="{FF2B5EF4-FFF2-40B4-BE49-F238E27FC236}">
                <a16:creationId xmlns:a16="http://schemas.microsoft.com/office/drawing/2014/main" id="{D40E769E-7E46-BD47-A045-995E5A7D373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5175" y="371476"/>
            <a:ext cx="1277938"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2" name="Text Box 29">
            <a:extLst>
              <a:ext uri="{FF2B5EF4-FFF2-40B4-BE49-F238E27FC236}">
                <a16:creationId xmlns:a16="http://schemas.microsoft.com/office/drawing/2014/main" id="{B1092811-29F3-8D49-ABB9-C9CB4DD24EE2}"/>
              </a:ext>
            </a:extLst>
          </p:cNvPr>
          <p:cNvSpPr txBox="1">
            <a:spLocks noChangeArrowheads="1"/>
          </p:cNvSpPr>
          <p:nvPr/>
        </p:nvSpPr>
        <p:spPr bwMode="auto">
          <a:xfrm>
            <a:off x="6156325" y="784226"/>
            <a:ext cx="1665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Simplify Geometry</a:t>
            </a:r>
          </a:p>
        </p:txBody>
      </p:sp>
      <p:sp>
        <p:nvSpPr>
          <p:cNvPr id="29713" name="Rectangle 30">
            <a:extLst>
              <a:ext uri="{FF2B5EF4-FFF2-40B4-BE49-F238E27FC236}">
                <a16:creationId xmlns:a16="http://schemas.microsoft.com/office/drawing/2014/main" id="{B00F1A66-50D2-A040-99D7-18CCBE49946E}"/>
              </a:ext>
            </a:extLst>
          </p:cNvPr>
          <p:cNvSpPr>
            <a:spLocks noChangeArrowheads="1"/>
          </p:cNvSpPr>
          <p:nvPr/>
        </p:nvSpPr>
        <p:spPr bwMode="auto">
          <a:xfrm>
            <a:off x="8361364" y="449263"/>
            <a:ext cx="2014537" cy="1047750"/>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a:t>Cut the model into </a:t>
            </a:r>
          </a:p>
          <a:p>
            <a:r>
              <a:rPr lang="en-US" altLang="en-US"/>
              <a:t>quarters to take</a:t>
            </a:r>
          </a:p>
          <a:p>
            <a:r>
              <a:rPr lang="en-US" altLang="en-US"/>
              <a:t>advantage of</a:t>
            </a:r>
          </a:p>
          <a:p>
            <a:r>
              <a:rPr lang="en-US" altLang="en-US"/>
              <a:t>symmetry </a:t>
            </a:r>
          </a:p>
        </p:txBody>
      </p:sp>
      <p:sp>
        <p:nvSpPr>
          <p:cNvPr id="29714" name="TextBox 23">
            <a:extLst>
              <a:ext uri="{FF2B5EF4-FFF2-40B4-BE49-F238E27FC236}">
                <a16:creationId xmlns:a16="http://schemas.microsoft.com/office/drawing/2014/main" id="{B6329564-7D7B-EE49-8FD1-393CF8454378}"/>
              </a:ext>
            </a:extLst>
          </p:cNvPr>
          <p:cNvSpPr txBox="1">
            <a:spLocks noChangeArrowheads="1"/>
          </p:cNvSpPr>
          <p:nvPr/>
        </p:nvSpPr>
        <p:spPr bwMode="auto">
          <a:xfrm>
            <a:off x="7016876" y="4517714"/>
            <a:ext cx="2177156" cy="5539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dirty="0">
                <a:latin typeface="+mn-lt"/>
              </a:rPr>
              <a:t>Four separate and unconnected bodies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8D5B487-E4AC-BCDE-0C4C-3C002E3DB721}"/>
              </a:ext>
            </a:extLst>
          </p:cNvPr>
          <p:cNvPicPr>
            <a:picLocks noChangeAspect="1"/>
          </p:cNvPicPr>
          <p:nvPr/>
        </p:nvPicPr>
        <p:blipFill>
          <a:blip r:embed="rId3"/>
          <a:stretch>
            <a:fillRect/>
          </a:stretch>
        </p:blipFill>
        <p:spPr>
          <a:xfrm>
            <a:off x="1904741" y="1798638"/>
            <a:ext cx="3053191" cy="4332744"/>
          </a:xfrm>
          <a:prstGeom prst="rect">
            <a:avLst/>
          </a:prstGeom>
          <a:ln>
            <a:noFill/>
          </a:ln>
          <a:effectLst>
            <a:outerShdw blurRad="292100" dist="139700" dir="2700000" algn="tl" rotWithShape="0">
              <a:srgbClr val="333333">
                <a:alpha val="65000"/>
              </a:srgbClr>
            </a:outerShdw>
          </a:effectLst>
        </p:spPr>
      </p:pic>
      <p:pic>
        <p:nvPicPr>
          <p:cNvPr id="31746" name="Picture 4">
            <a:extLst>
              <a:ext uri="{FF2B5EF4-FFF2-40B4-BE49-F238E27FC236}">
                <a16:creationId xmlns:a16="http://schemas.microsoft.com/office/drawing/2014/main" id="{2C80D91D-B712-6A4F-B33B-87EA0300AD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42326" y="3954463"/>
            <a:ext cx="1801813"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ext Box 2">
            <a:extLst>
              <a:ext uri="{FF2B5EF4-FFF2-40B4-BE49-F238E27FC236}">
                <a16:creationId xmlns:a16="http://schemas.microsoft.com/office/drawing/2014/main" id="{64337F09-B409-E344-8A3C-4192E6888EEC}"/>
              </a:ext>
            </a:extLst>
          </p:cNvPr>
          <p:cNvSpPr txBox="1">
            <a:spLocks noChangeArrowheads="1"/>
          </p:cNvSpPr>
          <p:nvPr/>
        </p:nvSpPr>
        <p:spPr bwMode="auto">
          <a:xfrm>
            <a:off x="1981200" y="838200"/>
            <a:ext cx="815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endParaRPr lang="en-US" altLang="en-US" sz="2400">
              <a:latin typeface="Arial" panose="020B0604020202020204" pitchFamily="34" charset="0"/>
            </a:endParaRPr>
          </a:p>
        </p:txBody>
      </p:sp>
      <p:sp>
        <p:nvSpPr>
          <p:cNvPr id="31748" name="Text Box 17">
            <a:extLst>
              <a:ext uri="{FF2B5EF4-FFF2-40B4-BE49-F238E27FC236}">
                <a16:creationId xmlns:a16="http://schemas.microsoft.com/office/drawing/2014/main" id="{8C2B634B-1E2F-BA4F-B1B6-F0C89299D33D}"/>
              </a:ext>
            </a:extLst>
          </p:cNvPr>
          <p:cNvSpPr txBox="1">
            <a:spLocks noChangeArrowheads="1"/>
          </p:cNvSpPr>
          <p:nvPr/>
        </p:nvSpPr>
        <p:spPr bwMode="auto">
          <a:xfrm>
            <a:off x="5922964" y="3533775"/>
            <a:ext cx="240188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Pick three of the four volumes from the graphics window</a:t>
            </a:r>
          </a:p>
        </p:txBody>
      </p:sp>
      <p:sp>
        <p:nvSpPr>
          <p:cNvPr id="31749" name="Text Box 18">
            <a:extLst>
              <a:ext uri="{FF2B5EF4-FFF2-40B4-BE49-F238E27FC236}">
                <a16:creationId xmlns:a16="http://schemas.microsoft.com/office/drawing/2014/main" id="{9E0C6660-C048-564C-8C41-0BD2F66D971D}"/>
              </a:ext>
            </a:extLst>
          </p:cNvPr>
          <p:cNvSpPr txBox="1">
            <a:spLocks noChangeArrowheads="1"/>
          </p:cNvSpPr>
          <p:nvPr/>
        </p:nvSpPr>
        <p:spPr bwMode="auto">
          <a:xfrm>
            <a:off x="5943601" y="4651375"/>
            <a:ext cx="2378075"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Execute the </a:t>
            </a:r>
            <a:r>
              <a:rPr lang="en-US" altLang="en-US" sz="1800" b="1" dirty="0">
                <a:latin typeface="+mn-lt"/>
              </a:rPr>
              <a:t>delete</a:t>
            </a:r>
            <a:r>
              <a:rPr lang="en-US" altLang="en-US" sz="1800" dirty="0">
                <a:latin typeface="+mn-lt"/>
              </a:rPr>
              <a:t> command by pressing </a:t>
            </a:r>
            <a:r>
              <a:rPr lang="en-US" altLang="en-US" sz="1800" i="1" dirty="0">
                <a:latin typeface="+mn-lt"/>
              </a:rPr>
              <a:t>Apply</a:t>
            </a:r>
          </a:p>
        </p:txBody>
      </p:sp>
      <p:sp>
        <p:nvSpPr>
          <p:cNvPr id="31750" name="AutoShape 6">
            <a:extLst>
              <a:ext uri="{FF2B5EF4-FFF2-40B4-BE49-F238E27FC236}">
                <a16:creationId xmlns:a16="http://schemas.microsoft.com/office/drawing/2014/main" id="{F522CCA6-4FFB-3043-AD36-18398EACCB39}"/>
              </a:ext>
            </a:extLst>
          </p:cNvPr>
          <p:cNvSpPr>
            <a:spLocks noChangeArrowheads="1"/>
          </p:cNvSpPr>
          <p:nvPr/>
        </p:nvSpPr>
        <p:spPr bwMode="auto">
          <a:xfrm rot="19347810">
            <a:off x="4167186" y="4536303"/>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1751" name="Text Box 7">
            <a:extLst>
              <a:ext uri="{FF2B5EF4-FFF2-40B4-BE49-F238E27FC236}">
                <a16:creationId xmlns:a16="http://schemas.microsoft.com/office/drawing/2014/main" id="{B0E59EBB-0BEF-C342-9A9C-11499F15A6C5}"/>
              </a:ext>
            </a:extLst>
          </p:cNvPr>
          <p:cNvSpPr txBox="1">
            <a:spLocks noChangeArrowheads="1"/>
          </p:cNvSpPr>
          <p:nvPr/>
        </p:nvSpPr>
        <p:spPr bwMode="auto">
          <a:xfrm>
            <a:off x="5922964" y="2460626"/>
            <a:ext cx="25352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Change from </a:t>
            </a:r>
            <a:r>
              <a:rPr lang="en-US" altLang="en-US" sz="1800" i="1">
                <a:latin typeface="+mn-lt"/>
              </a:rPr>
              <a:t>Action-Webcut to Action-Delete</a:t>
            </a:r>
            <a:endParaRPr lang="en-US" altLang="en-US" sz="1800">
              <a:latin typeface="+mn-lt"/>
            </a:endParaRPr>
          </a:p>
        </p:txBody>
      </p:sp>
      <p:sp>
        <p:nvSpPr>
          <p:cNvPr id="31752" name="AutoShape 9">
            <a:extLst>
              <a:ext uri="{FF2B5EF4-FFF2-40B4-BE49-F238E27FC236}">
                <a16:creationId xmlns:a16="http://schemas.microsoft.com/office/drawing/2014/main" id="{F93DC93A-4B7E-D94B-8BF1-BAFFA630FDD8}"/>
              </a:ext>
            </a:extLst>
          </p:cNvPr>
          <p:cNvSpPr>
            <a:spLocks noChangeArrowheads="1"/>
          </p:cNvSpPr>
          <p:nvPr/>
        </p:nvSpPr>
        <p:spPr bwMode="auto">
          <a:xfrm rot="19347810">
            <a:off x="3328335" y="5605000"/>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1753" name="AutoShape 12">
            <a:extLst>
              <a:ext uri="{FF2B5EF4-FFF2-40B4-BE49-F238E27FC236}">
                <a16:creationId xmlns:a16="http://schemas.microsoft.com/office/drawing/2014/main" id="{5E404440-5867-5B47-A758-633DD341A077}"/>
              </a:ext>
            </a:extLst>
          </p:cNvPr>
          <p:cNvSpPr>
            <a:spLocks noChangeArrowheads="1"/>
          </p:cNvSpPr>
          <p:nvPr/>
        </p:nvSpPr>
        <p:spPr bwMode="auto">
          <a:xfrm rot="11960588">
            <a:off x="9613900" y="3757613"/>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rot="10800000"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1754" name="AutoShape 13">
            <a:extLst>
              <a:ext uri="{FF2B5EF4-FFF2-40B4-BE49-F238E27FC236}">
                <a16:creationId xmlns:a16="http://schemas.microsoft.com/office/drawing/2014/main" id="{3F952295-55EA-C64B-9050-BB672AF4D20D}"/>
              </a:ext>
            </a:extLst>
          </p:cNvPr>
          <p:cNvSpPr>
            <a:spLocks noChangeArrowheads="1"/>
          </p:cNvSpPr>
          <p:nvPr/>
        </p:nvSpPr>
        <p:spPr bwMode="auto">
          <a:xfrm rot="5914293">
            <a:off x="8396288" y="4711700"/>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rot="10800000"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1755" name="AutoShape 15">
            <a:extLst>
              <a:ext uri="{FF2B5EF4-FFF2-40B4-BE49-F238E27FC236}">
                <a16:creationId xmlns:a16="http://schemas.microsoft.com/office/drawing/2014/main" id="{886C6F44-9C31-5843-9B53-433985311B38}"/>
              </a:ext>
            </a:extLst>
          </p:cNvPr>
          <p:cNvSpPr>
            <a:spLocks noChangeArrowheads="1"/>
          </p:cNvSpPr>
          <p:nvPr/>
        </p:nvSpPr>
        <p:spPr bwMode="auto">
          <a:xfrm rot="19901447">
            <a:off x="9642475" y="5172075"/>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1756" name="Oval 19">
            <a:extLst>
              <a:ext uri="{FF2B5EF4-FFF2-40B4-BE49-F238E27FC236}">
                <a16:creationId xmlns:a16="http://schemas.microsoft.com/office/drawing/2014/main" id="{A5CAB4C5-24A1-2240-85D4-878AE1638467}"/>
              </a:ext>
            </a:extLst>
          </p:cNvPr>
          <p:cNvSpPr>
            <a:spLocks noChangeArrowheads="1"/>
          </p:cNvSpPr>
          <p:nvPr/>
        </p:nvSpPr>
        <p:spPr bwMode="auto">
          <a:xfrm>
            <a:off x="5472113" y="2532063"/>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12</a:t>
            </a:r>
          </a:p>
        </p:txBody>
      </p:sp>
      <p:sp>
        <p:nvSpPr>
          <p:cNvPr id="31757" name="Oval 20">
            <a:extLst>
              <a:ext uri="{FF2B5EF4-FFF2-40B4-BE49-F238E27FC236}">
                <a16:creationId xmlns:a16="http://schemas.microsoft.com/office/drawing/2014/main" id="{C9D65E8E-BED2-2B4D-8622-BF28C8028561}"/>
              </a:ext>
            </a:extLst>
          </p:cNvPr>
          <p:cNvSpPr>
            <a:spLocks noChangeArrowheads="1"/>
          </p:cNvSpPr>
          <p:nvPr/>
        </p:nvSpPr>
        <p:spPr bwMode="auto">
          <a:xfrm>
            <a:off x="5386388" y="3598863"/>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13</a:t>
            </a:r>
          </a:p>
        </p:txBody>
      </p:sp>
      <p:sp>
        <p:nvSpPr>
          <p:cNvPr id="31758" name="Oval 21">
            <a:extLst>
              <a:ext uri="{FF2B5EF4-FFF2-40B4-BE49-F238E27FC236}">
                <a16:creationId xmlns:a16="http://schemas.microsoft.com/office/drawing/2014/main" id="{274EC092-BF95-0C48-B388-AA7A5FD0AB9B}"/>
              </a:ext>
            </a:extLst>
          </p:cNvPr>
          <p:cNvSpPr>
            <a:spLocks noChangeArrowheads="1"/>
          </p:cNvSpPr>
          <p:nvPr/>
        </p:nvSpPr>
        <p:spPr bwMode="auto">
          <a:xfrm>
            <a:off x="5410200" y="4757738"/>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14</a:t>
            </a:r>
          </a:p>
        </p:txBody>
      </p:sp>
      <p:sp>
        <p:nvSpPr>
          <p:cNvPr id="31759" name="AutoShape 26">
            <a:extLst>
              <a:ext uri="{FF2B5EF4-FFF2-40B4-BE49-F238E27FC236}">
                <a16:creationId xmlns:a16="http://schemas.microsoft.com/office/drawing/2014/main" id="{A8AFE601-562A-8142-9077-26B4D480B755}"/>
              </a:ext>
            </a:extLst>
          </p:cNvPr>
          <p:cNvSpPr>
            <a:spLocks noChangeArrowheads="1"/>
          </p:cNvSpPr>
          <p:nvPr/>
        </p:nvSpPr>
        <p:spPr bwMode="auto">
          <a:xfrm rot="19347810">
            <a:off x="4780190" y="5848147"/>
            <a:ext cx="304800" cy="533400"/>
          </a:xfrm>
          <a:prstGeom prst="upArrow">
            <a:avLst>
              <a:gd name="adj1" fmla="val 25148"/>
              <a:gd name="adj2" fmla="val 98178"/>
            </a:avLst>
          </a:prstGeom>
          <a:solidFill>
            <a:srgbClr val="3399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10258" name="AutoShape 33">
            <a:extLst>
              <a:ext uri="{FF2B5EF4-FFF2-40B4-BE49-F238E27FC236}">
                <a16:creationId xmlns:a16="http://schemas.microsoft.com/office/drawing/2014/main" id="{EDCD05C3-3A67-B646-A600-984900333477}"/>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31761" name="Oval 34">
            <a:extLst>
              <a:ext uri="{FF2B5EF4-FFF2-40B4-BE49-F238E27FC236}">
                <a16:creationId xmlns:a16="http://schemas.microsoft.com/office/drawing/2014/main" id="{798AC0D6-5716-BE48-BF33-790E03BB75AA}"/>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2</a:t>
            </a:r>
          </a:p>
        </p:txBody>
      </p:sp>
      <p:pic>
        <p:nvPicPr>
          <p:cNvPr id="31762" name="Picture 35">
            <a:extLst>
              <a:ext uri="{FF2B5EF4-FFF2-40B4-BE49-F238E27FC236}">
                <a16:creationId xmlns:a16="http://schemas.microsoft.com/office/drawing/2014/main" id="{F9940E2E-81FD-8947-958B-7247940720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5175" y="371476"/>
            <a:ext cx="1277938"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3" name="Text Box 36">
            <a:extLst>
              <a:ext uri="{FF2B5EF4-FFF2-40B4-BE49-F238E27FC236}">
                <a16:creationId xmlns:a16="http://schemas.microsoft.com/office/drawing/2014/main" id="{A2DE0309-C48D-9D4E-B0B6-242CF8CCC5BC}"/>
              </a:ext>
            </a:extLst>
          </p:cNvPr>
          <p:cNvSpPr txBox="1">
            <a:spLocks noChangeArrowheads="1"/>
          </p:cNvSpPr>
          <p:nvPr/>
        </p:nvSpPr>
        <p:spPr bwMode="auto">
          <a:xfrm>
            <a:off x="6156325" y="784226"/>
            <a:ext cx="1665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Simplify Geometry</a:t>
            </a:r>
          </a:p>
        </p:txBody>
      </p:sp>
      <p:sp>
        <p:nvSpPr>
          <p:cNvPr id="31764" name="Rectangle 37">
            <a:extLst>
              <a:ext uri="{FF2B5EF4-FFF2-40B4-BE49-F238E27FC236}">
                <a16:creationId xmlns:a16="http://schemas.microsoft.com/office/drawing/2014/main" id="{348C2E7F-8484-714A-8000-B873234A44B6}"/>
              </a:ext>
            </a:extLst>
          </p:cNvPr>
          <p:cNvSpPr>
            <a:spLocks noChangeArrowheads="1"/>
          </p:cNvSpPr>
          <p:nvPr/>
        </p:nvSpPr>
        <p:spPr bwMode="auto">
          <a:xfrm>
            <a:off x="8361364" y="449263"/>
            <a:ext cx="2014537" cy="1047750"/>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a:latin typeface="+mn-lt"/>
              </a:rPr>
              <a:t>Cut the model into </a:t>
            </a:r>
          </a:p>
          <a:p>
            <a:r>
              <a:rPr lang="en-US" altLang="en-US">
                <a:latin typeface="+mn-lt"/>
              </a:rPr>
              <a:t>quarters to take</a:t>
            </a:r>
          </a:p>
          <a:p>
            <a:r>
              <a:rPr lang="en-US" altLang="en-US">
                <a:latin typeface="+mn-lt"/>
              </a:rPr>
              <a:t>advantage of</a:t>
            </a:r>
          </a:p>
          <a:p>
            <a:r>
              <a:rPr lang="en-US" altLang="en-US">
                <a:latin typeface="+mn-lt"/>
              </a:rPr>
              <a:t>symmetry </a:t>
            </a:r>
          </a:p>
        </p:txBody>
      </p:sp>
      <p:sp>
        <p:nvSpPr>
          <p:cNvPr id="31765" name="Oval 38">
            <a:extLst>
              <a:ext uri="{FF2B5EF4-FFF2-40B4-BE49-F238E27FC236}">
                <a16:creationId xmlns:a16="http://schemas.microsoft.com/office/drawing/2014/main" id="{35010B2D-9C89-1D48-860F-AA3C4DC695A7}"/>
              </a:ext>
            </a:extLst>
          </p:cNvPr>
          <p:cNvSpPr>
            <a:spLocks noChangeArrowheads="1"/>
          </p:cNvSpPr>
          <p:nvPr/>
        </p:nvSpPr>
        <p:spPr bwMode="auto">
          <a:xfrm>
            <a:off x="3883023" y="4837928"/>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12</a:t>
            </a:r>
          </a:p>
        </p:txBody>
      </p:sp>
      <p:sp>
        <p:nvSpPr>
          <p:cNvPr id="31766" name="Oval 39">
            <a:extLst>
              <a:ext uri="{FF2B5EF4-FFF2-40B4-BE49-F238E27FC236}">
                <a16:creationId xmlns:a16="http://schemas.microsoft.com/office/drawing/2014/main" id="{9035184C-C25F-3C4E-A906-063D81F66B66}"/>
              </a:ext>
            </a:extLst>
          </p:cNvPr>
          <p:cNvSpPr>
            <a:spLocks noChangeArrowheads="1"/>
          </p:cNvSpPr>
          <p:nvPr/>
        </p:nvSpPr>
        <p:spPr bwMode="auto">
          <a:xfrm>
            <a:off x="2939398" y="5798675"/>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13</a:t>
            </a:r>
          </a:p>
        </p:txBody>
      </p:sp>
      <p:sp>
        <p:nvSpPr>
          <p:cNvPr id="31767" name="Oval 40">
            <a:extLst>
              <a:ext uri="{FF2B5EF4-FFF2-40B4-BE49-F238E27FC236}">
                <a16:creationId xmlns:a16="http://schemas.microsoft.com/office/drawing/2014/main" id="{EE33CF28-266D-6C43-BC2B-BD22D2CEAD67}"/>
              </a:ext>
            </a:extLst>
          </p:cNvPr>
          <p:cNvSpPr>
            <a:spLocks noChangeArrowheads="1"/>
          </p:cNvSpPr>
          <p:nvPr/>
        </p:nvSpPr>
        <p:spPr bwMode="auto">
          <a:xfrm>
            <a:off x="5092928" y="6052478"/>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14</a:t>
            </a:r>
          </a:p>
        </p:txBody>
      </p:sp>
      <p:sp>
        <p:nvSpPr>
          <p:cNvPr id="31768" name="Text Box 41">
            <a:extLst>
              <a:ext uri="{FF2B5EF4-FFF2-40B4-BE49-F238E27FC236}">
                <a16:creationId xmlns:a16="http://schemas.microsoft.com/office/drawing/2014/main" id="{4CC86DF1-224E-0E48-8DCA-36D63FB5F348}"/>
              </a:ext>
            </a:extLst>
          </p:cNvPr>
          <p:cNvSpPr txBox="1">
            <a:spLocks noChangeArrowheads="1"/>
          </p:cNvSpPr>
          <p:nvPr/>
        </p:nvSpPr>
        <p:spPr bwMode="auto">
          <a:xfrm>
            <a:off x="5391151" y="1982788"/>
            <a:ext cx="28241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Delete 3 of the 4 volumes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5">
            <a:extLst>
              <a:ext uri="{FF2B5EF4-FFF2-40B4-BE49-F238E27FC236}">
                <a16:creationId xmlns:a16="http://schemas.microsoft.com/office/drawing/2014/main" id="{7529ECA6-4E6D-674F-9C75-ACD78878B5D1}"/>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33794" name="Oval 6">
            <a:extLst>
              <a:ext uri="{FF2B5EF4-FFF2-40B4-BE49-F238E27FC236}">
                <a16:creationId xmlns:a16="http://schemas.microsoft.com/office/drawing/2014/main" id="{9324ECFE-960D-6644-BFD2-94157B8DB62A}"/>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2</a:t>
            </a:r>
          </a:p>
        </p:txBody>
      </p:sp>
      <p:pic>
        <p:nvPicPr>
          <p:cNvPr id="33795" name="Picture 7">
            <a:extLst>
              <a:ext uri="{FF2B5EF4-FFF2-40B4-BE49-F238E27FC236}">
                <a16:creationId xmlns:a16="http://schemas.microsoft.com/office/drawing/2014/main" id="{6609F02B-C16E-4643-BBC4-CAB9A66C96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5175" y="371476"/>
            <a:ext cx="1277938"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Text Box 8">
            <a:extLst>
              <a:ext uri="{FF2B5EF4-FFF2-40B4-BE49-F238E27FC236}">
                <a16:creationId xmlns:a16="http://schemas.microsoft.com/office/drawing/2014/main" id="{CD5F1838-E1E8-5842-AF9E-CDA1BB06DC1C}"/>
              </a:ext>
            </a:extLst>
          </p:cNvPr>
          <p:cNvSpPr txBox="1">
            <a:spLocks noChangeArrowheads="1"/>
          </p:cNvSpPr>
          <p:nvPr/>
        </p:nvSpPr>
        <p:spPr bwMode="auto">
          <a:xfrm>
            <a:off x="6156325" y="784226"/>
            <a:ext cx="1665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Simplify Geometry</a:t>
            </a:r>
          </a:p>
        </p:txBody>
      </p:sp>
      <p:sp>
        <p:nvSpPr>
          <p:cNvPr id="33797" name="Rectangle 9">
            <a:extLst>
              <a:ext uri="{FF2B5EF4-FFF2-40B4-BE49-F238E27FC236}">
                <a16:creationId xmlns:a16="http://schemas.microsoft.com/office/drawing/2014/main" id="{7CBB8392-FC98-C841-A39B-D1587284D645}"/>
              </a:ext>
            </a:extLst>
          </p:cNvPr>
          <p:cNvSpPr>
            <a:spLocks noChangeArrowheads="1"/>
          </p:cNvSpPr>
          <p:nvPr/>
        </p:nvSpPr>
        <p:spPr bwMode="auto">
          <a:xfrm>
            <a:off x="8361364" y="449263"/>
            <a:ext cx="2014537" cy="1047750"/>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dirty="0">
                <a:latin typeface="+mn-lt"/>
              </a:rPr>
              <a:t>Cut the model into </a:t>
            </a:r>
          </a:p>
          <a:p>
            <a:r>
              <a:rPr lang="en-US" altLang="en-US" dirty="0">
                <a:latin typeface="+mn-lt"/>
              </a:rPr>
              <a:t>quarters to take</a:t>
            </a:r>
          </a:p>
          <a:p>
            <a:r>
              <a:rPr lang="en-US" altLang="en-US" dirty="0">
                <a:latin typeface="+mn-lt"/>
              </a:rPr>
              <a:t>advantage of</a:t>
            </a:r>
          </a:p>
          <a:p>
            <a:r>
              <a:rPr lang="en-US" altLang="en-US" dirty="0">
                <a:latin typeface="+mn-lt"/>
              </a:rPr>
              <a:t>symmetry </a:t>
            </a:r>
          </a:p>
        </p:txBody>
      </p:sp>
      <p:sp>
        <p:nvSpPr>
          <p:cNvPr id="33798" name="Text Box 11">
            <a:extLst>
              <a:ext uri="{FF2B5EF4-FFF2-40B4-BE49-F238E27FC236}">
                <a16:creationId xmlns:a16="http://schemas.microsoft.com/office/drawing/2014/main" id="{0ADC258E-6174-094A-AEEB-34DFC953717E}"/>
              </a:ext>
            </a:extLst>
          </p:cNvPr>
          <p:cNvSpPr txBox="1">
            <a:spLocks noChangeArrowheads="1"/>
          </p:cNvSpPr>
          <p:nvPr/>
        </p:nvSpPr>
        <p:spPr bwMode="auto">
          <a:xfrm>
            <a:off x="3894137" y="6140452"/>
            <a:ext cx="42465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600" dirty="0">
                <a:latin typeface="+mn-lt"/>
              </a:rPr>
              <a:t>Simplified model ready for decomposition</a:t>
            </a:r>
          </a:p>
        </p:txBody>
      </p:sp>
      <p:pic>
        <p:nvPicPr>
          <p:cNvPr id="3" name="Picture 2">
            <a:extLst>
              <a:ext uri="{FF2B5EF4-FFF2-40B4-BE49-F238E27FC236}">
                <a16:creationId xmlns:a16="http://schemas.microsoft.com/office/drawing/2014/main" id="{6E4F0B80-C6EE-DE61-34B4-8A654979192F}"/>
              </a:ext>
            </a:extLst>
          </p:cNvPr>
          <p:cNvPicPr>
            <a:picLocks noChangeAspect="1"/>
          </p:cNvPicPr>
          <p:nvPr/>
        </p:nvPicPr>
        <p:blipFill>
          <a:blip r:embed="rId3"/>
          <a:stretch>
            <a:fillRect/>
          </a:stretch>
        </p:blipFill>
        <p:spPr>
          <a:xfrm>
            <a:off x="2527478" y="1733551"/>
            <a:ext cx="6719941" cy="4224339"/>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467E0A6-92EC-A9C0-FC41-92D6D6186B89}"/>
              </a:ext>
            </a:extLst>
          </p:cNvPr>
          <p:cNvPicPr>
            <a:picLocks noChangeAspect="1"/>
          </p:cNvPicPr>
          <p:nvPr/>
        </p:nvPicPr>
        <p:blipFill>
          <a:blip r:embed="rId3"/>
          <a:stretch>
            <a:fillRect/>
          </a:stretch>
        </p:blipFill>
        <p:spPr>
          <a:xfrm>
            <a:off x="7753350" y="1634000"/>
            <a:ext cx="3060830" cy="4697438"/>
          </a:xfrm>
          <a:prstGeom prst="rect">
            <a:avLst/>
          </a:prstGeom>
        </p:spPr>
      </p:pic>
      <p:pic>
        <p:nvPicPr>
          <p:cNvPr id="3" name="Picture 2">
            <a:extLst>
              <a:ext uri="{FF2B5EF4-FFF2-40B4-BE49-F238E27FC236}">
                <a16:creationId xmlns:a16="http://schemas.microsoft.com/office/drawing/2014/main" id="{4AF00119-8A75-D62B-3954-CF28BE197895}"/>
              </a:ext>
            </a:extLst>
          </p:cNvPr>
          <p:cNvPicPr>
            <a:picLocks noChangeAspect="1"/>
          </p:cNvPicPr>
          <p:nvPr/>
        </p:nvPicPr>
        <p:blipFill>
          <a:blip r:embed="rId4"/>
          <a:stretch>
            <a:fillRect/>
          </a:stretch>
        </p:blipFill>
        <p:spPr>
          <a:xfrm>
            <a:off x="1856431" y="659562"/>
            <a:ext cx="2265472" cy="4658576"/>
          </a:xfrm>
          <a:prstGeom prst="rect">
            <a:avLst/>
          </a:prstGeom>
        </p:spPr>
      </p:pic>
      <p:sp>
        <p:nvSpPr>
          <p:cNvPr id="34819" name="Text Box 3">
            <a:extLst>
              <a:ext uri="{FF2B5EF4-FFF2-40B4-BE49-F238E27FC236}">
                <a16:creationId xmlns:a16="http://schemas.microsoft.com/office/drawing/2014/main" id="{CC028A71-5392-6648-B85A-BB80BA9123EE}"/>
              </a:ext>
            </a:extLst>
          </p:cNvPr>
          <p:cNvSpPr txBox="1">
            <a:spLocks noChangeArrowheads="1"/>
          </p:cNvSpPr>
          <p:nvPr/>
        </p:nvSpPr>
        <p:spPr bwMode="auto">
          <a:xfrm>
            <a:off x="1981200" y="838200"/>
            <a:ext cx="815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endParaRPr lang="en-US" altLang="en-US" sz="2400">
              <a:latin typeface="Arial" panose="020B0604020202020204" pitchFamily="34" charset="0"/>
            </a:endParaRPr>
          </a:p>
        </p:txBody>
      </p:sp>
      <p:sp>
        <p:nvSpPr>
          <p:cNvPr id="34820" name="Oval 4">
            <a:extLst>
              <a:ext uri="{FF2B5EF4-FFF2-40B4-BE49-F238E27FC236}">
                <a16:creationId xmlns:a16="http://schemas.microsoft.com/office/drawing/2014/main" id="{00E350EE-B3F7-D842-8240-601FC786DB33}"/>
              </a:ext>
            </a:extLst>
          </p:cNvPr>
          <p:cNvSpPr>
            <a:spLocks noChangeArrowheads="1"/>
          </p:cNvSpPr>
          <p:nvPr/>
        </p:nvSpPr>
        <p:spPr bwMode="auto">
          <a:xfrm>
            <a:off x="4400550" y="2563813"/>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34821" name="AutoShape 6">
            <a:extLst>
              <a:ext uri="{FF2B5EF4-FFF2-40B4-BE49-F238E27FC236}">
                <a16:creationId xmlns:a16="http://schemas.microsoft.com/office/drawing/2014/main" id="{1E0D1967-C299-5B40-977A-955ECAE06791}"/>
              </a:ext>
            </a:extLst>
          </p:cNvPr>
          <p:cNvSpPr>
            <a:spLocks noChangeArrowheads="1"/>
          </p:cNvSpPr>
          <p:nvPr/>
        </p:nvSpPr>
        <p:spPr bwMode="auto">
          <a:xfrm rot="18104761">
            <a:off x="2317750" y="1957388"/>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4822" name="AutoShape 7">
            <a:extLst>
              <a:ext uri="{FF2B5EF4-FFF2-40B4-BE49-F238E27FC236}">
                <a16:creationId xmlns:a16="http://schemas.microsoft.com/office/drawing/2014/main" id="{42AE18F3-A181-5241-B38D-C2E8CDC3B6C8}"/>
              </a:ext>
            </a:extLst>
          </p:cNvPr>
          <p:cNvSpPr>
            <a:spLocks noChangeArrowheads="1"/>
          </p:cNvSpPr>
          <p:nvPr/>
        </p:nvSpPr>
        <p:spPr bwMode="auto">
          <a:xfrm rot="19347810">
            <a:off x="2641600" y="2886075"/>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4823" name="Oval 8">
            <a:extLst>
              <a:ext uri="{FF2B5EF4-FFF2-40B4-BE49-F238E27FC236}">
                <a16:creationId xmlns:a16="http://schemas.microsoft.com/office/drawing/2014/main" id="{8FDE51F1-6E21-5749-9CDE-C42970E02D99}"/>
              </a:ext>
            </a:extLst>
          </p:cNvPr>
          <p:cNvSpPr>
            <a:spLocks noChangeArrowheads="1"/>
          </p:cNvSpPr>
          <p:nvPr/>
        </p:nvSpPr>
        <p:spPr bwMode="auto">
          <a:xfrm>
            <a:off x="3640138" y="4627563"/>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34824" name="Text Box 10">
            <a:extLst>
              <a:ext uri="{FF2B5EF4-FFF2-40B4-BE49-F238E27FC236}">
                <a16:creationId xmlns:a16="http://schemas.microsoft.com/office/drawing/2014/main" id="{B97636B4-E3CA-0E47-92B9-CAD347F77644}"/>
              </a:ext>
            </a:extLst>
          </p:cNvPr>
          <p:cNvSpPr txBox="1">
            <a:spLocks noChangeArrowheads="1"/>
          </p:cNvSpPr>
          <p:nvPr/>
        </p:nvSpPr>
        <p:spPr bwMode="auto">
          <a:xfrm>
            <a:off x="4843464" y="2511425"/>
            <a:ext cx="2746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Entity-Volume</a:t>
            </a:r>
          </a:p>
        </p:txBody>
      </p:sp>
      <p:sp>
        <p:nvSpPr>
          <p:cNvPr id="34825" name="AutoShape 12">
            <a:extLst>
              <a:ext uri="{FF2B5EF4-FFF2-40B4-BE49-F238E27FC236}">
                <a16:creationId xmlns:a16="http://schemas.microsoft.com/office/drawing/2014/main" id="{03C2E3DD-C824-754B-A7DB-5665C3FCFA36}"/>
              </a:ext>
            </a:extLst>
          </p:cNvPr>
          <p:cNvSpPr>
            <a:spLocks noChangeArrowheads="1"/>
          </p:cNvSpPr>
          <p:nvPr/>
        </p:nvSpPr>
        <p:spPr bwMode="auto">
          <a:xfrm rot="19347810">
            <a:off x="3440917" y="4723600"/>
            <a:ext cx="304800" cy="533400"/>
          </a:xfrm>
          <a:prstGeom prst="upArrow">
            <a:avLst>
              <a:gd name="adj1" fmla="val 25148"/>
              <a:gd name="adj2" fmla="val 98178"/>
            </a:avLst>
          </a:prstGeom>
          <a:solidFill>
            <a:srgbClr val="3399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4826" name="Text Box 14">
            <a:extLst>
              <a:ext uri="{FF2B5EF4-FFF2-40B4-BE49-F238E27FC236}">
                <a16:creationId xmlns:a16="http://schemas.microsoft.com/office/drawing/2014/main" id="{6931D19D-B37D-924E-9DF3-6EFC95D3DDE8}"/>
              </a:ext>
            </a:extLst>
          </p:cNvPr>
          <p:cNvSpPr txBox="1">
            <a:spLocks noChangeArrowheads="1"/>
          </p:cNvSpPr>
          <p:nvPr/>
        </p:nvSpPr>
        <p:spPr bwMode="auto">
          <a:xfrm>
            <a:off x="4827588" y="4176713"/>
            <a:ext cx="2565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volume (</a:t>
            </a:r>
            <a:r>
              <a:rPr lang="en-US" altLang="en-US" sz="1800" i="1">
                <a:latin typeface="+mn-lt"/>
              </a:rPr>
              <a:t>all</a:t>
            </a:r>
            <a:r>
              <a:rPr lang="en-US" altLang="en-US" sz="1800">
                <a:latin typeface="+mn-lt"/>
              </a:rPr>
              <a:t>)</a:t>
            </a:r>
          </a:p>
        </p:txBody>
      </p:sp>
      <p:sp>
        <p:nvSpPr>
          <p:cNvPr id="34827" name="Oval 15">
            <a:extLst>
              <a:ext uri="{FF2B5EF4-FFF2-40B4-BE49-F238E27FC236}">
                <a16:creationId xmlns:a16="http://schemas.microsoft.com/office/drawing/2014/main" id="{9F50993C-724F-BF42-93F6-D1AE5CEDD77E}"/>
              </a:ext>
            </a:extLst>
          </p:cNvPr>
          <p:cNvSpPr>
            <a:spLocks noChangeArrowheads="1"/>
          </p:cNvSpPr>
          <p:nvPr/>
        </p:nvSpPr>
        <p:spPr bwMode="auto">
          <a:xfrm>
            <a:off x="4437063" y="4116388"/>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34828" name="Oval 17">
            <a:extLst>
              <a:ext uri="{FF2B5EF4-FFF2-40B4-BE49-F238E27FC236}">
                <a16:creationId xmlns:a16="http://schemas.microsoft.com/office/drawing/2014/main" id="{949908AC-016B-124E-ADEA-B2D6A7373462}"/>
              </a:ext>
            </a:extLst>
          </p:cNvPr>
          <p:cNvSpPr>
            <a:spLocks noChangeArrowheads="1"/>
          </p:cNvSpPr>
          <p:nvPr/>
        </p:nvSpPr>
        <p:spPr bwMode="auto">
          <a:xfrm>
            <a:off x="4437063" y="4645025"/>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grpSp>
        <p:nvGrpSpPr>
          <p:cNvPr id="34829" name="Group 20">
            <a:extLst>
              <a:ext uri="{FF2B5EF4-FFF2-40B4-BE49-F238E27FC236}">
                <a16:creationId xmlns:a16="http://schemas.microsoft.com/office/drawing/2014/main" id="{6EC81A75-F5F0-6B49-86B4-C1F6864ACEE7}"/>
              </a:ext>
            </a:extLst>
          </p:cNvPr>
          <p:cNvGrpSpPr>
            <a:grpSpLocks/>
          </p:cNvGrpSpPr>
          <p:nvPr/>
        </p:nvGrpSpPr>
        <p:grpSpPr bwMode="auto">
          <a:xfrm>
            <a:off x="2062164" y="5434014"/>
            <a:ext cx="2098675" cy="1196975"/>
            <a:chOff x="3821" y="418"/>
            <a:chExt cx="1833" cy="907"/>
          </a:xfrm>
        </p:grpSpPr>
        <p:pic>
          <p:nvPicPr>
            <p:cNvPr id="34857" name="Picture 21">
              <a:extLst>
                <a:ext uri="{FF2B5EF4-FFF2-40B4-BE49-F238E27FC236}">
                  <a16:creationId xmlns:a16="http://schemas.microsoft.com/office/drawing/2014/main" id="{676CA2AB-5272-BC4C-8737-C100286248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2603" b="9119"/>
            <a:stretch>
              <a:fillRect/>
            </a:stretch>
          </p:blipFill>
          <p:spPr bwMode="auto">
            <a:xfrm>
              <a:off x="3821" y="418"/>
              <a:ext cx="1833" cy="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58" name="AutoShape 22">
              <a:extLst>
                <a:ext uri="{FF2B5EF4-FFF2-40B4-BE49-F238E27FC236}">
                  <a16:creationId xmlns:a16="http://schemas.microsoft.com/office/drawing/2014/main" id="{CFA8A9B2-1128-FF41-80CC-EAD1CDBC0C9F}"/>
                </a:ext>
              </a:extLst>
            </p:cNvPr>
            <p:cNvSpPr>
              <a:spLocks noChangeArrowheads="1"/>
            </p:cNvSpPr>
            <p:nvPr/>
          </p:nvSpPr>
          <p:spPr bwMode="auto">
            <a:xfrm rot="6443423">
              <a:off x="4283" y="958"/>
              <a:ext cx="190" cy="514"/>
            </a:xfrm>
            <a:prstGeom prst="upArrow">
              <a:avLst>
                <a:gd name="adj1" fmla="val 25148"/>
                <a:gd name="adj2" fmla="val 150192"/>
              </a:avLst>
            </a:prstGeom>
            <a:solidFill>
              <a:srgbClr val="CC3300"/>
            </a:solidFill>
            <a:ln w="9525">
              <a:solidFill>
                <a:schemeClr val="tx1"/>
              </a:solidFill>
              <a:miter lim="800000"/>
              <a:headEnd/>
              <a:tailEnd/>
            </a:ln>
          </p:spPr>
          <p:txBody>
            <a:bodyPr rot="10800000" vert="eaVert"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4859" name="AutoShape 23">
              <a:extLst>
                <a:ext uri="{FF2B5EF4-FFF2-40B4-BE49-F238E27FC236}">
                  <a16:creationId xmlns:a16="http://schemas.microsoft.com/office/drawing/2014/main" id="{5F0A87CF-5882-F948-BF04-E814157FC16B}"/>
                </a:ext>
              </a:extLst>
            </p:cNvPr>
            <p:cNvSpPr>
              <a:spLocks noChangeArrowheads="1"/>
            </p:cNvSpPr>
            <p:nvPr/>
          </p:nvSpPr>
          <p:spPr bwMode="auto">
            <a:xfrm rot="6079026">
              <a:off x="4309" y="762"/>
              <a:ext cx="190" cy="514"/>
            </a:xfrm>
            <a:prstGeom prst="upArrow">
              <a:avLst>
                <a:gd name="adj1" fmla="val 25148"/>
                <a:gd name="adj2" fmla="val 150192"/>
              </a:avLst>
            </a:prstGeom>
            <a:solidFill>
              <a:srgbClr val="CC3300"/>
            </a:solidFill>
            <a:ln w="9525">
              <a:solidFill>
                <a:schemeClr val="tx1"/>
              </a:solidFill>
              <a:miter lim="800000"/>
              <a:headEnd/>
              <a:tailEnd/>
            </a:ln>
          </p:spPr>
          <p:txBody>
            <a:bodyPr rot="10800000" vert="eaVert"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grpSp>
      <p:sp>
        <p:nvSpPr>
          <p:cNvPr id="34830" name="AutoShape 28">
            <a:extLst>
              <a:ext uri="{FF2B5EF4-FFF2-40B4-BE49-F238E27FC236}">
                <a16:creationId xmlns:a16="http://schemas.microsoft.com/office/drawing/2014/main" id="{DFA31F03-9A11-A84A-939B-1849F9A99594}"/>
              </a:ext>
            </a:extLst>
          </p:cNvPr>
          <p:cNvSpPr>
            <a:spLocks noChangeArrowheads="1"/>
          </p:cNvSpPr>
          <p:nvPr/>
        </p:nvSpPr>
        <p:spPr bwMode="auto">
          <a:xfrm rot="19347810">
            <a:off x="8707438" y="3173545"/>
            <a:ext cx="304800" cy="533400"/>
          </a:xfrm>
          <a:prstGeom prst="upArrow">
            <a:avLst>
              <a:gd name="adj1" fmla="val 25148"/>
              <a:gd name="adj2" fmla="val 98178"/>
            </a:avLst>
          </a:prstGeom>
          <a:solidFill>
            <a:srgbClr val="FF33CC"/>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4831" name="AutoShape 32">
            <a:extLst>
              <a:ext uri="{FF2B5EF4-FFF2-40B4-BE49-F238E27FC236}">
                <a16:creationId xmlns:a16="http://schemas.microsoft.com/office/drawing/2014/main" id="{984178B9-E624-1E43-96E0-11DA36DF6313}"/>
              </a:ext>
            </a:extLst>
          </p:cNvPr>
          <p:cNvSpPr>
            <a:spLocks noChangeArrowheads="1"/>
          </p:cNvSpPr>
          <p:nvPr/>
        </p:nvSpPr>
        <p:spPr bwMode="auto">
          <a:xfrm rot="19347810">
            <a:off x="10144255" y="4114927"/>
            <a:ext cx="304800" cy="533400"/>
          </a:xfrm>
          <a:prstGeom prst="upArrow">
            <a:avLst>
              <a:gd name="adj1" fmla="val 25148"/>
              <a:gd name="adj2" fmla="val 98178"/>
            </a:avLst>
          </a:prstGeom>
          <a:solidFill>
            <a:srgbClr val="9966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12306" name="AutoShape 37">
            <a:extLst>
              <a:ext uri="{FF2B5EF4-FFF2-40B4-BE49-F238E27FC236}">
                <a16:creationId xmlns:a16="http://schemas.microsoft.com/office/drawing/2014/main" id="{64B280C8-7E3A-A640-A409-30DF7A3F4CB4}"/>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34833" name="Oval 38">
            <a:extLst>
              <a:ext uri="{FF2B5EF4-FFF2-40B4-BE49-F238E27FC236}">
                <a16:creationId xmlns:a16="http://schemas.microsoft.com/office/drawing/2014/main" id="{744FE873-0719-0544-84D8-55CE7C130DFD}"/>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3</a:t>
            </a:r>
          </a:p>
        </p:txBody>
      </p:sp>
      <p:sp>
        <p:nvSpPr>
          <p:cNvPr id="34834" name="Text Box 39">
            <a:extLst>
              <a:ext uri="{FF2B5EF4-FFF2-40B4-BE49-F238E27FC236}">
                <a16:creationId xmlns:a16="http://schemas.microsoft.com/office/drawing/2014/main" id="{A9FAF6BC-78B8-1E4F-B5EA-C7EDFEDAA4BB}"/>
              </a:ext>
            </a:extLst>
          </p:cNvPr>
          <p:cNvSpPr txBox="1">
            <a:spLocks noChangeArrowheads="1"/>
          </p:cNvSpPr>
          <p:nvPr/>
        </p:nvSpPr>
        <p:spPr bwMode="auto">
          <a:xfrm>
            <a:off x="5995988" y="784226"/>
            <a:ext cx="2057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Decompose Geometry</a:t>
            </a:r>
          </a:p>
        </p:txBody>
      </p:sp>
      <p:pic>
        <p:nvPicPr>
          <p:cNvPr id="34835" name="Picture 33">
            <a:extLst>
              <a:ext uri="{FF2B5EF4-FFF2-40B4-BE49-F238E27FC236}">
                <a16:creationId xmlns:a16="http://schemas.microsoft.com/office/drawing/2014/main" id="{CFC9F95E-063B-3748-B90A-15BCE36029B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4551" y="374650"/>
            <a:ext cx="1293813"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36" name="Rectangle 40">
            <a:extLst>
              <a:ext uri="{FF2B5EF4-FFF2-40B4-BE49-F238E27FC236}">
                <a16:creationId xmlns:a16="http://schemas.microsoft.com/office/drawing/2014/main" id="{D047C1A0-91A8-594B-AD1C-3F1131BBACE7}"/>
              </a:ext>
            </a:extLst>
          </p:cNvPr>
          <p:cNvSpPr>
            <a:spLocks noChangeArrowheads="1"/>
          </p:cNvSpPr>
          <p:nvPr/>
        </p:nvSpPr>
        <p:spPr bwMode="auto">
          <a:xfrm>
            <a:off x="8361364" y="685801"/>
            <a:ext cx="2014537" cy="557213"/>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a:latin typeface="+mn-lt"/>
              </a:rPr>
              <a:t>Cut the model into </a:t>
            </a:r>
          </a:p>
          <a:p>
            <a:r>
              <a:rPr lang="en-US" altLang="en-US">
                <a:latin typeface="+mn-lt"/>
              </a:rPr>
              <a:t>sweepable volumes </a:t>
            </a:r>
          </a:p>
        </p:txBody>
      </p:sp>
      <p:sp>
        <p:nvSpPr>
          <p:cNvPr id="34837" name="Oval 42">
            <a:extLst>
              <a:ext uri="{FF2B5EF4-FFF2-40B4-BE49-F238E27FC236}">
                <a16:creationId xmlns:a16="http://schemas.microsoft.com/office/drawing/2014/main" id="{1EBEF364-2A9E-A443-A74D-BB1FDCDB6D45}"/>
              </a:ext>
            </a:extLst>
          </p:cNvPr>
          <p:cNvSpPr>
            <a:spLocks noChangeArrowheads="1"/>
          </p:cNvSpPr>
          <p:nvPr/>
        </p:nvSpPr>
        <p:spPr bwMode="auto">
          <a:xfrm>
            <a:off x="2708275" y="1935163"/>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34838" name="Oval 43">
            <a:extLst>
              <a:ext uri="{FF2B5EF4-FFF2-40B4-BE49-F238E27FC236}">
                <a16:creationId xmlns:a16="http://schemas.microsoft.com/office/drawing/2014/main" id="{3D6AEE2E-CB62-334A-8E04-F3FFE8938262}"/>
              </a:ext>
            </a:extLst>
          </p:cNvPr>
          <p:cNvSpPr>
            <a:spLocks noChangeArrowheads="1"/>
          </p:cNvSpPr>
          <p:nvPr/>
        </p:nvSpPr>
        <p:spPr bwMode="auto">
          <a:xfrm>
            <a:off x="2898775" y="3105150"/>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34839" name="Oval 45">
            <a:extLst>
              <a:ext uri="{FF2B5EF4-FFF2-40B4-BE49-F238E27FC236}">
                <a16:creationId xmlns:a16="http://schemas.microsoft.com/office/drawing/2014/main" id="{1FC2002D-D7F8-CA45-8D12-F535C4CD333F}"/>
              </a:ext>
            </a:extLst>
          </p:cNvPr>
          <p:cNvSpPr>
            <a:spLocks noChangeArrowheads="1"/>
          </p:cNvSpPr>
          <p:nvPr/>
        </p:nvSpPr>
        <p:spPr bwMode="auto">
          <a:xfrm>
            <a:off x="9273353" y="2348112"/>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34840" name="Oval 46">
            <a:extLst>
              <a:ext uri="{FF2B5EF4-FFF2-40B4-BE49-F238E27FC236}">
                <a16:creationId xmlns:a16="http://schemas.microsoft.com/office/drawing/2014/main" id="{963BDD88-1CE6-F04F-A508-2EACE1F8E327}"/>
              </a:ext>
            </a:extLst>
          </p:cNvPr>
          <p:cNvSpPr>
            <a:spLocks noChangeArrowheads="1"/>
          </p:cNvSpPr>
          <p:nvPr/>
        </p:nvSpPr>
        <p:spPr bwMode="auto">
          <a:xfrm>
            <a:off x="8950325" y="3240220"/>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34841" name="Oval 48">
            <a:extLst>
              <a:ext uri="{FF2B5EF4-FFF2-40B4-BE49-F238E27FC236}">
                <a16:creationId xmlns:a16="http://schemas.microsoft.com/office/drawing/2014/main" id="{B6D9BAAE-47FB-8C46-B538-C9023DE36D69}"/>
              </a:ext>
            </a:extLst>
          </p:cNvPr>
          <p:cNvSpPr>
            <a:spLocks noChangeArrowheads="1"/>
          </p:cNvSpPr>
          <p:nvPr/>
        </p:nvSpPr>
        <p:spPr bwMode="auto">
          <a:xfrm>
            <a:off x="4437063" y="5811838"/>
            <a:ext cx="381000" cy="304800"/>
          </a:xfrm>
          <a:prstGeom prst="ellipse">
            <a:avLst/>
          </a:prstGeom>
          <a:solidFill>
            <a:schemeClr val="bg1"/>
          </a:solidFill>
          <a:ln w="28575">
            <a:solidFill>
              <a:srgbClr val="CC33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7</a:t>
            </a:r>
          </a:p>
        </p:txBody>
      </p:sp>
      <p:sp>
        <p:nvSpPr>
          <p:cNvPr id="34842" name="AutoShape 49">
            <a:extLst>
              <a:ext uri="{FF2B5EF4-FFF2-40B4-BE49-F238E27FC236}">
                <a16:creationId xmlns:a16="http://schemas.microsoft.com/office/drawing/2014/main" id="{46126B8A-B95E-534A-9080-E30EC20BA5E9}"/>
              </a:ext>
            </a:extLst>
          </p:cNvPr>
          <p:cNvSpPr>
            <a:spLocks noChangeArrowheads="1"/>
          </p:cNvSpPr>
          <p:nvPr/>
        </p:nvSpPr>
        <p:spPr bwMode="auto">
          <a:xfrm rot="19347810">
            <a:off x="9109838" y="4667044"/>
            <a:ext cx="304800" cy="533400"/>
          </a:xfrm>
          <a:prstGeom prst="upArrow">
            <a:avLst>
              <a:gd name="adj1" fmla="val 25148"/>
              <a:gd name="adj2" fmla="val 98178"/>
            </a:avLst>
          </a:prstGeom>
          <a:solidFill>
            <a:srgbClr val="CC33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4843" name="Oval 52">
            <a:extLst>
              <a:ext uri="{FF2B5EF4-FFF2-40B4-BE49-F238E27FC236}">
                <a16:creationId xmlns:a16="http://schemas.microsoft.com/office/drawing/2014/main" id="{7A20F8F2-5229-AD4C-878C-2EFBDCE26065}"/>
              </a:ext>
            </a:extLst>
          </p:cNvPr>
          <p:cNvSpPr>
            <a:spLocks noChangeArrowheads="1"/>
          </p:cNvSpPr>
          <p:nvPr/>
        </p:nvSpPr>
        <p:spPr bwMode="auto">
          <a:xfrm>
            <a:off x="4437063" y="5083175"/>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sp>
        <p:nvSpPr>
          <p:cNvPr id="34844" name="Oval 55">
            <a:extLst>
              <a:ext uri="{FF2B5EF4-FFF2-40B4-BE49-F238E27FC236}">
                <a16:creationId xmlns:a16="http://schemas.microsoft.com/office/drawing/2014/main" id="{2B051C4B-AF16-7D42-A431-F49DB8DCC50A}"/>
              </a:ext>
            </a:extLst>
          </p:cNvPr>
          <p:cNvSpPr>
            <a:spLocks noChangeArrowheads="1"/>
          </p:cNvSpPr>
          <p:nvPr/>
        </p:nvSpPr>
        <p:spPr bwMode="auto">
          <a:xfrm>
            <a:off x="4437063" y="3022600"/>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34845" name="Text Box 56">
            <a:extLst>
              <a:ext uri="{FF2B5EF4-FFF2-40B4-BE49-F238E27FC236}">
                <a16:creationId xmlns:a16="http://schemas.microsoft.com/office/drawing/2014/main" id="{84CBE64D-7CD5-E64C-90B7-BCAF7465ED18}"/>
              </a:ext>
            </a:extLst>
          </p:cNvPr>
          <p:cNvSpPr txBox="1">
            <a:spLocks noChangeArrowheads="1"/>
          </p:cNvSpPr>
          <p:nvPr/>
        </p:nvSpPr>
        <p:spPr bwMode="auto">
          <a:xfrm>
            <a:off x="4864101" y="2968626"/>
            <a:ext cx="2455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Action-Webcut</a:t>
            </a:r>
          </a:p>
        </p:txBody>
      </p:sp>
      <p:sp>
        <p:nvSpPr>
          <p:cNvPr id="34846" name="Oval 57">
            <a:extLst>
              <a:ext uri="{FF2B5EF4-FFF2-40B4-BE49-F238E27FC236}">
                <a16:creationId xmlns:a16="http://schemas.microsoft.com/office/drawing/2014/main" id="{39568760-A88D-7741-BD6B-FB8F77202B8A}"/>
              </a:ext>
            </a:extLst>
          </p:cNvPr>
          <p:cNvSpPr>
            <a:spLocks noChangeArrowheads="1"/>
          </p:cNvSpPr>
          <p:nvPr/>
        </p:nvSpPr>
        <p:spPr bwMode="auto">
          <a:xfrm>
            <a:off x="4421188" y="3532188"/>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34847" name="Text Box 58">
            <a:extLst>
              <a:ext uri="{FF2B5EF4-FFF2-40B4-BE49-F238E27FC236}">
                <a16:creationId xmlns:a16="http://schemas.microsoft.com/office/drawing/2014/main" id="{D0CBBFD6-5AAC-EA4A-96E7-338FCC038676}"/>
              </a:ext>
            </a:extLst>
          </p:cNvPr>
          <p:cNvSpPr txBox="1">
            <a:spLocks noChangeArrowheads="1"/>
          </p:cNvSpPr>
          <p:nvPr/>
        </p:nvSpPr>
        <p:spPr bwMode="auto">
          <a:xfrm>
            <a:off x="4830764" y="3465513"/>
            <a:ext cx="27463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a:t>
            </a:r>
            <a:r>
              <a:rPr lang="en-US" altLang="en-US" sz="1800" i="1">
                <a:latin typeface="+mn-lt"/>
              </a:rPr>
              <a:t>Cylinder Radius</a:t>
            </a:r>
            <a:r>
              <a:rPr lang="en-US" altLang="en-US" sz="1800">
                <a:latin typeface="+mn-lt"/>
              </a:rPr>
              <a:t> from dropdown menu</a:t>
            </a:r>
          </a:p>
        </p:txBody>
      </p:sp>
      <p:sp>
        <p:nvSpPr>
          <p:cNvPr id="34848" name="AutoShape 29">
            <a:extLst>
              <a:ext uri="{FF2B5EF4-FFF2-40B4-BE49-F238E27FC236}">
                <a16:creationId xmlns:a16="http://schemas.microsoft.com/office/drawing/2014/main" id="{A191226D-1CC3-844C-851F-74263958ADF6}"/>
              </a:ext>
            </a:extLst>
          </p:cNvPr>
          <p:cNvSpPr>
            <a:spLocks noChangeArrowheads="1"/>
          </p:cNvSpPr>
          <p:nvPr/>
        </p:nvSpPr>
        <p:spPr bwMode="auto">
          <a:xfrm rot="19347810">
            <a:off x="8984428" y="2187774"/>
            <a:ext cx="304800" cy="533400"/>
          </a:xfrm>
          <a:prstGeom prst="upArrow">
            <a:avLst>
              <a:gd name="adj1" fmla="val 25148"/>
              <a:gd name="adj2" fmla="val 98178"/>
            </a:avLst>
          </a:prstGeom>
          <a:solidFill>
            <a:srgbClr val="FF99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4849" name="Text Box 59">
            <a:extLst>
              <a:ext uri="{FF2B5EF4-FFF2-40B4-BE49-F238E27FC236}">
                <a16:creationId xmlns:a16="http://schemas.microsoft.com/office/drawing/2014/main" id="{B09796B1-E5B0-B14F-AE9E-9BF21764C48B}"/>
              </a:ext>
            </a:extLst>
          </p:cNvPr>
          <p:cNvSpPr txBox="1">
            <a:spLocks noChangeArrowheads="1"/>
          </p:cNvSpPr>
          <p:nvPr/>
        </p:nvSpPr>
        <p:spPr bwMode="auto">
          <a:xfrm>
            <a:off x="4816475" y="4637088"/>
            <a:ext cx="2565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Enter Radius </a:t>
            </a:r>
            <a:r>
              <a:rPr lang="en-US" altLang="en-US" sz="1800" i="1">
                <a:latin typeface="+mn-lt"/>
              </a:rPr>
              <a:t>1.5</a:t>
            </a:r>
          </a:p>
        </p:txBody>
      </p:sp>
      <p:sp>
        <p:nvSpPr>
          <p:cNvPr id="34850" name="Text Box 60">
            <a:extLst>
              <a:ext uri="{FF2B5EF4-FFF2-40B4-BE49-F238E27FC236}">
                <a16:creationId xmlns:a16="http://schemas.microsoft.com/office/drawing/2014/main" id="{A2C16372-DB9E-F045-A8EC-8FACB75DE81B}"/>
              </a:ext>
            </a:extLst>
          </p:cNvPr>
          <p:cNvSpPr txBox="1">
            <a:spLocks noChangeArrowheads="1"/>
          </p:cNvSpPr>
          <p:nvPr/>
        </p:nvSpPr>
        <p:spPr bwMode="auto">
          <a:xfrm>
            <a:off x="4827588" y="5075238"/>
            <a:ext cx="256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Axis as </a:t>
            </a:r>
            <a:r>
              <a:rPr lang="en-US" altLang="en-US" sz="1800" i="1">
                <a:latin typeface="+mn-lt"/>
              </a:rPr>
              <a:t>Vertex Pair</a:t>
            </a:r>
          </a:p>
        </p:txBody>
      </p:sp>
      <p:sp>
        <p:nvSpPr>
          <p:cNvPr id="34851" name="Oval 61">
            <a:extLst>
              <a:ext uri="{FF2B5EF4-FFF2-40B4-BE49-F238E27FC236}">
                <a16:creationId xmlns:a16="http://schemas.microsoft.com/office/drawing/2014/main" id="{08C653A6-051B-634F-AAB5-FDC064407E05}"/>
              </a:ext>
            </a:extLst>
          </p:cNvPr>
          <p:cNvSpPr>
            <a:spLocks noChangeArrowheads="1"/>
          </p:cNvSpPr>
          <p:nvPr/>
        </p:nvSpPr>
        <p:spPr bwMode="auto">
          <a:xfrm>
            <a:off x="10433180" y="4219702"/>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6</a:t>
            </a:r>
          </a:p>
        </p:txBody>
      </p:sp>
      <p:sp>
        <p:nvSpPr>
          <p:cNvPr id="34852" name="AutoShape 62">
            <a:extLst>
              <a:ext uri="{FF2B5EF4-FFF2-40B4-BE49-F238E27FC236}">
                <a16:creationId xmlns:a16="http://schemas.microsoft.com/office/drawing/2014/main" id="{A01342DC-78B9-9B4F-9446-7F4E3A65E7B4}"/>
              </a:ext>
            </a:extLst>
          </p:cNvPr>
          <p:cNvSpPr>
            <a:spLocks noChangeArrowheads="1"/>
          </p:cNvSpPr>
          <p:nvPr/>
        </p:nvSpPr>
        <p:spPr bwMode="auto">
          <a:xfrm rot="19347810">
            <a:off x="9081263" y="4959144"/>
            <a:ext cx="304800" cy="533400"/>
          </a:xfrm>
          <a:prstGeom prst="upArrow">
            <a:avLst>
              <a:gd name="adj1" fmla="val 25148"/>
              <a:gd name="adj2" fmla="val 98178"/>
            </a:avLst>
          </a:prstGeom>
          <a:solidFill>
            <a:srgbClr val="CC33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4853" name="Oval 63">
            <a:extLst>
              <a:ext uri="{FF2B5EF4-FFF2-40B4-BE49-F238E27FC236}">
                <a16:creationId xmlns:a16="http://schemas.microsoft.com/office/drawing/2014/main" id="{59BD8AB2-0C80-9740-A327-69FD4BC0C875}"/>
              </a:ext>
            </a:extLst>
          </p:cNvPr>
          <p:cNvSpPr>
            <a:spLocks noChangeArrowheads="1"/>
          </p:cNvSpPr>
          <p:nvPr/>
        </p:nvSpPr>
        <p:spPr bwMode="auto">
          <a:xfrm>
            <a:off x="9449563" y="5067094"/>
            <a:ext cx="381000" cy="304800"/>
          </a:xfrm>
          <a:prstGeom prst="ellipse">
            <a:avLst/>
          </a:prstGeom>
          <a:solidFill>
            <a:schemeClr val="bg1"/>
          </a:solidFill>
          <a:ln w="28575">
            <a:solidFill>
              <a:srgbClr val="CC33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7</a:t>
            </a:r>
          </a:p>
        </p:txBody>
      </p:sp>
      <p:sp>
        <p:nvSpPr>
          <p:cNvPr id="34854" name="Text Box 64">
            <a:extLst>
              <a:ext uri="{FF2B5EF4-FFF2-40B4-BE49-F238E27FC236}">
                <a16:creationId xmlns:a16="http://schemas.microsoft.com/office/drawing/2014/main" id="{C5E3C49A-8DF9-1F4A-8BF8-269A2AFE6AB4}"/>
              </a:ext>
            </a:extLst>
          </p:cNvPr>
          <p:cNvSpPr txBox="1">
            <a:spLocks noChangeArrowheads="1"/>
          </p:cNvSpPr>
          <p:nvPr/>
        </p:nvSpPr>
        <p:spPr bwMode="auto">
          <a:xfrm>
            <a:off x="4808538" y="5726114"/>
            <a:ext cx="25654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the two vertices as shown to define the cylinder axis</a:t>
            </a:r>
            <a:endParaRPr lang="en-US" altLang="en-US" sz="1800" i="1">
              <a:latin typeface="+mn-lt"/>
            </a:endParaRPr>
          </a:p>
        </p:txBody>
      </p:sp>
      <p:sp>
        <p:nvSpPr>
          <p:cNvPr id="34855" name="Oval 65">
            <a:extLst>
              <a:ext uri="{FF2B5EF4-FFF2-40B4-BE49-F238E27FC236}">
                <a16:creationId xmlns:a16="http://schemas.microsoft.com/office/drawing/2014/main" id="{8603E03E-DEDF-E24E-A40C-0D6E348FFA7F}"/>
              </a:ext>
            </a:extLst>
          </p:cNvPr>
          <p:cNvSpPr>
            <a:spLocks noChangeArrowheads="1"/>
          </p:cNvSpPr>
          <p:nvPr/>
        </p:nvSpPr>
        <p:spPr bwMode="auto">
          <a:xfrm>
            <a:off x="1981200" y="6126163"/>
            <a:ext cx="381000" cy="304800"/>
          </a:xfrm>
          <a:prstGeom prst="ellipse">
            <a:avLst/>
          </a:prstGeom>
          <a:solidFill>
            <a:schemeClr val="bg1"/>
          </a:solidFill>
          <a:ln w="28575">
            <a:solidFill>
              <a:srgbClr val="CC33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7</a:t>
            </a:r>
          </a:p>
        </p:txBody>
      </p:sp>
      <p:sp>
        <p:nvSpPr>
          <p:cNvPr id="34856" name="Text Box 66">
            <a:extLst>
              <a:ext uri="{FF2B5EF4-FFF2-40B4-BE49-F238E27FC236}">
                <a16:creationId xmlns:a16="http://schemas.microsoft.com/office/drawing/2014/main" id="{A74C2734-2175-1240-A2D9-E87C7D99BB4C}"/>
              </a:ext>
            </a:extLst>
          </p:cNvPr>
          <p:cNvSpPr txBox="1">
            <a:spLocks noChangeArrowheads="1"/>
          </p:cNvSpPr>
          <p:nvPr/>
        </p:nvSpPr>
        <p:spPr bwMode="auto">
          <a:xfrm>
            <a:off x="4351338" y="2017713"/>
            <a:ext cx="3282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Define a Cylindrical </a:t>
            </a:r>
            <a:r>
              <a:rPr lang="en-US" altLang="en-US" sz="1800" dirty="0" err="1">
                <a:latin typeface="+mn-lt"/>
              </a:rPr>
              <a:t>Webcut</a:t>
            </a:r>
            <a:endParaRPr lang="en-US" altLang="en-US" sz="1800" i="1" dirty="0">
              <a:latin typeface="+mn-l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0B2F4F2-F654-96A6-F4ED-1A1494F9EBB0}"/>
              </a:ext>
            </a:extLst>
          </p:cNvPr>
          <p:cNvPicPr>
            <a:picLocks noChangeAspect="1"/>
          </p:cNvPicPr>
          <p:nvPr/>
        </p:nvPicPr>
        <p:blipFill>
          <a:blip r:embed="rId2"/>
          <a:stretch>
            <a:fillRect/>
          </a:stretch>
        </p:blipFill>
        <p:spPr>
          <a:xfrm>
            <a:off x="1265108" y="1318258"/>
            <a:ext cx="3060830" cy="4697438"/>
          </a:xfrm>
          <a:prstGeom prst="rect">
            <a:avLst/>
          </a:prstGeom>
        </p:spPr>
      </p:pic>
      <p:sp>
        <p:nvSpPr>
          <p:cNvPr id="36866" name="Text Box 5">
            <a:extLst>
              <a:ext uri="{FF2B5EF4-FFF2-40B4-BE49-F238E27FC236}">
                <a16:creationId xmlns:a16="http://schemas.microsoft.com/office/drawing/2014/main" id="{AB670A64-18D5-1F46-A0F4-4DEC5F2AFC49}"/>
              </a:ext>
            </a:extLst>
          </p:cNvPr>
          <p:cNvSpPr txBox="1">
            <a:spLocks noChangeArrowheads="1"/>
          </p:cNvSpPr>
          <p:nvPr/>
        </p:nvSpPr>
        <p:spPr bwMode="auto">
          <a:xfrm>
            <a:off x="9466263" y="1924051"/>
            <a:ext cx="8826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a:latin typeface="+mn-lt"/>
              </a:rPr>
              <a:t>Webcut </a:t>
            </a:r>
          </a:p>
          <a:p>
            <a:r>
              <a:rPr lang="en-US" altLang="en-US">
                <a:latin typeface="+mn-lt"/>
              </a:rPr>
              <a:t>Preview</a:t>
            </a:r>
          </a:p>
        </p:txBody>
      </p:sp>
      <p:sp>
        <p:nvSpPr>
          <p:cNvPr id="13317" name="AutoShape 6">
            <a:extLst>
              <a:ext uri="{FF2B5EF4-FFF2-40B4-BE49-F238E27FC236}">
                <a16:creationId xmlns:a16="http://schemas.microsoft.com/office/drawing/2014/main" id="{26E22CB6-1B47-644D-B11C-7E1F44B0AE3F}"/>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36868" name="Oval 7">
            <a:extLst>
              <a:ext uri="{FF2B5EF4-FFF2-40B4-BE49-F238E27FC236}">
                <a16:creationId xmlns:a16="http://schemas.microsoft.com/office/drawing/2014/main" id="{98EAC460-A55F-A347-BA02-A3D7F5C579F9}"/>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3</a:t>
            </a:r>
          </a:p>
        </p:txBody>
      </p:sp>
      <p:sp>
        <p:nvSpPr>
          <p:cNvPr id="36869" name="Text Box 8">
            <a:extLst>
              <a:ext uri="{FF2B5EF4-FFF2-40B4-BE49-F238E27FC236}">
                <a16:creationId xmlns:a16="http://schemas.microsoft.com/office/drawing/2014/main" id="{05A21F39-7E88-BD4C-AA73-71D17A5FCBAB}"/>
              </a:ext>
            </a:extLst>
          </p:cNvPr>
          <p:cNvSpPr txBox="1">
            <a:spLocks noChangeArrowheads="1"/>
          </p:cNvSpPr>
          <p:nvPr/>
        </p:nvSpPr>
        <p:spPr bwMode="auto">
          <a:xfrm>
            <a:off x="5995988" y="784226"/>
            <a:ext cx="2057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Decompose Geometry</a:t>
            </a:r>
          </a:p>
        </p:txBody>
      </p:sp>
      <p:pic>
        <p:nvPicPr>
          <p:cNvPr id="36870" name="Picture 9">
            <a:extLst>
              <a:ext uri="{FF2B5EF4-FFF2-40B4-BE49-F238E27FC236}">
                <a16:creationId xmlns:a16="http://schemas.microsoft.com/office/drawing/2014/main" id="{C7ABC4E1-A3C1-BE4E-9E3D-3A7BE5DBC4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4551" y="374650"/>
            <a:ext cx="1293813"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1" name="Rectangle 10">
            <a:extLst>
              <a:ext uri="{FF2B5EF4-FFF2-40B4-BE49-F238E27FC236}">
                <a16:creationId xmlns:a16="http://schemas.microsoft.com/office/drawing/2014/main" id="{355C3A70-B469-7342-8D74-1F0FC4102FA8}"/>
              </a:ext>
            </a:extLst>
          </p:cNvPr>
          <p:cNvSpPr>
            <a:spLocks noChangeArrowheads="1"/>
          </p:cNvSpPr>
          <p:nvPr/>
        </p:nvSpPr>
        <p:spPr bwMode="auto">
          <a:xfrm>
            <a:off x="8361364" y="685801"/>
            <a:ext cx="2014537" cy="557213"/>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a:latin typeface="+mn-lt"/>
              </a:rPr>
              <a:t>Cut the model into </a:t>
            </a:r>
          </a:p>
          <a:p>
            <a:r>
              <a:rPr lang="en-US" altLang="en-US">
                <a:latin typeface="+mn-lt"/>
              </a:rPr>
              <a:t>sweepable volumes </a:t>
            </a:r>
          </a:p>
        </p:txBody>
      </p:sp>
      <p:sp>
        <p:nvSpPr>
          <p:cNvPr id="36872" name="Text Box 14">
            <a:extLst>
              <a:ext uri="{FF2B5EF4-FFF2-40B4-BE49-F238E27FC236}">
                <a16:creationId xmlns:a16="http://schemas.microsoft.com/office/drawing/2014/main" id="{ECA93A56-7672-804D-ADF8-D71AC55FF410}"/>
              </a:ext>
            </a:extLst>
          </p:cNvPr>
          <p:cNvSpPr txBox="1">
            <a:spLocks noChangeArrowheads="1"/>
          </p:cNvSpPr>
          <p:nvPr/>
        </p:nvSpPr>
        <p:spPr bwMode="auto">
          <a:xfrm>
            <a:off x="5005388" y="2579689"/>
            <a:ext cx="25654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Preview</a:t>
            </a:r>
            <a:r>
              <a:rPr lang="en-US" altLang="en-US" sz="1800">
                <a:latin typeface="+mn-lt"/>
              </a:rPr>
              <a:t> to see a preview of the cutting cylinder</a:t>
            </a:r>
            <a:endParaRPr lang="en-US" altLang="en-US" sz="1800" i="1">
              <a:latin typeface="+mn-lt"/>
            </a:endParaRPr>
          </a:p>
        </p:txBody>
      </p:sp>
      <p:sp>
        <p:nvSpPr>
          <p:cNvPr id="36873" name="Oval 15">
            <a:extLst>
              <a:ext uri="{FF2B5EF4-FFF2-40B4-BE49-F238E27FC236}">
                <a16:creationId xmlns:a16="http://schemas.microsoft.com/office/drawing/2014/main" id="{F530F9B6-7AB2-D643-B6C7-A456EEACFF3A}"/>
              </a:ext>
            </a:extLst>
          </p:cNvPr>
          <p:cNvSpPr>
            <a:spLocks noChangeArrowheads="1"/>
          </p:cNvSpPr>
          <p:nvPr/>
        </p:nvSpPr>
        <p:spPr bwMode="auto">
          <a:xfrm>
            <a:off x="4633913" y="2617788"/>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8</a:t>
            </a:r>
          </a:p>
        </p:txBody>
      </p:sp>
      <p:sp>
        <p:nvSpPr>
          <p:cNvPr id="36874" name="Oval 16">
            <a:extLst>
              <a:ext uri="{FF2B5EF4-FFF2-40B4-BE49-F238E27FC236}">
                <a16:creationId xmlns:a16="http://schemas.microsoft.com/office/drawing/2014/main" id="{F3F2D57D-CE3B-584D-B894-CEBDE52696EA}"/>
              </a:ext>
            </a:extLst>
          </p:cNvPr>
          <p:cNvSpPr>
            <a:spLocks noChangeArrowheads="1"/>
          </p:cNvSpPr>
          <p:nvPr/>
        </p:nvSpPr>
        <p:spPr bwMode="auto">
          <a:xfrm>
            <a:off x="4618038" y="3576638"/>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9</a:t>
            </a:r>
          </a:p>
        </p:txBody>
      </p:sp>
      <p:sp>
        <p:nvSpPr>
          <p:cNvPr id="36875" name="Text Box 17">
            <a:extLst>
              <a:ext uri="{FF2B5EF4-FFF2-40B4-BE49-F238E27FC236}">
                <a16:creationId xmlns:a16="http://schemas.microsoft.com/office/drawing/2014/main" id="{F0A289C1-72C5-3D4D-84EE-6F8FB2D6B068}"/>
              </a:ext>
            </a:extLst>
          </p:cNvPr>
          <p:cNvSpPr txBox="1">
            <a:spLocks noChangeArrowheads="1"/>
          </p:cNvSpPr>
          <p:nvPr/>
        </p:nvSpPr>
        <p:spPr bwMode="auto">
          <a:xfrm>
            <a:off x="4578350" y="1846263"/>
            <a:ext cx="256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Preview and Apply the Cylinder </a:t>
            </a:r>
            <a:r>
              <a:rPr lang="en-US" altLang="en-US" sz="1800" dirty="0" err="1">
                <a:latin typeface="+mn-lt"/>
              </a:rPr>
              <a:t>Webcut</a:t>
            </a:r>
            <a:endParaRPr lang="en-US" altLang="en-US" sz="1800" i="1" dirty="0">
              <a:latin typeface="+mn-lt"/>
            </a:endParaRPr>
          </a:p>
        </p:txBody>
      </p:sp>
      <p:sp>
        <p:nvSpPr>
          <p:cNvPr id="36876" name="AutoShape 18">
            <a:extLst>
              <a:ext uri="{FF2B5EF4-FFF2-40B4-BE49-F238E27FC236}">
                <a16:creationId xmlns:a16="http://schemas.microsoft.com/office/drawing/2014/main" id="{510B40F4-E614-2A43-ABA1-8DD3FB9CE1D6}"/>
              </a:ext>
            </a:extLst>
          </p:cNvPr>
          <p:cNvSpPr>
            <a:spLocks noChangeArrowheads="1"/>
          </p:cNvSpPr>
          <p:nvPr/>
        </p:nvSpPr>
        <p:spPr bwMode="auto">
          <a:xfrm rot="19347810">
            <a:off x="3122613" y="5792788"/>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6877" name="AutoShape 19">
            <a:extLst>
              <a:ext uri="{FF2B5EF4-FFF2-40B4-BE49-F238E27FC236}">
                <a16:creationId xmlns:a16="http://schemas.microsoft.com/office/drawing/2014/main" id="{91BB5F44-7142-CE42-A31B-E9EAF737D00D}"/>
              </a:ext>
            </a:extLst>
          </p:cNvPr>
          <p:cNvSpPr>
            <a:spLocks noChangeArrowheads="1"/>
          </p:cNvSpPr>
          <p:nvPr/>
        </p:nvSpPr>
        <p:spPr bwMode="auto">
          <a:xfrm rot="19347810">
            <a:off x="4189413" y="5808663"/>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6878" name="Oval 20">
            <a:extLst>
              <a:ext uri="{FF2B5EF4-FFF2-40B4-BE49-F238E27FC236}">
                <a16:creationId xmlns:a16="http://schemas.microsoft.com/office/drawing/2014/main" id="{69BDC90F-A221-2240-AEF4-6FAF5B979B29}"/>
              </a:ext>
            </a:extLst>
          </p:cNvPr>
          <p:cNvSpPr>
            <a:spLocks noChangeArrowheads="1"/>
          </p:cNvSpPr>
          <p:nvPr/>
        </p:nvSpPr>
        <p:spPr bwMode="auto">
          <a:xfrm>
            <a:off x="3402013" y="6065838"/>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8</a:t>
            </a:r>
          </a:p>
        </p:txBody>
      </p:sp>
      <p:sp>
        <p:nvSpPr>
          <p:cNvPr id="36879" name="Oval 21">
            <a:extLst>
              <a:ext uri="{FF2B5EF4-FFF2-40B4-BE49-F238E27FC236}">
                <a16:creationId xmlns:a16="http://schemas.microsoft.com/office/drawing/2014/main" id="{7D374FA7-D34C-D641-B568-E1FBF632C474}"/>
              </a:ext>
            </a:extLst>
          </p:cNvPr>
          <p:cNvSpPr>
            <a:spLocks noChangeArrowheads="1"/>
          </p:cNvSpPr>
          <p:nvPr/>
        </p:nvSpPr>
        <p:spPr bwMode="auto">
          <a:xfrm>
            <a:off x="4498975" y="6049963"/>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9</a:t>
            </a:r>
          </a:p>
        </p:txBody>
      </p:sp>
      <p:sp>
        <p:nvSpPr>
          <p:cNvPr id="36880" name="Text Box 22">
            <a:extLst>
              <a:ext uri="{FF2B5EF4-FFF2-40B4-BE49-F238E27FC236}">
                <a16:creationId xmlns:a16="http://schemas.microsoft.com/office/drawing/2014/main" id="{A627A00C-E9C2-774A-A343-741E606D899D}"/>
              </a:ext>
            </a:extLst>
          </p:cNvPr>
          <p:cNvSpPr txBox="1">
            <a:spLocks noChangeArrowheads="1"/>
          </p:cNvSpPr>
          <p:nvPr/>
        </p:nvSpPr>
        <p:spPr bwMode="auto">
          <a:xfrm>
            <a:off x="5073650" y="3514725"/>
            <a:ext cx="256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Apply</a:t>
            </a:r>
            <a:r>
              <a:rPr lang="en-US" altLang="en-US" sz="1800">
                <a:latin typeface="+mn-lt"/>
              </a:rPr>
              <a:t> to cut the volume</a:t>
            </a:r>
            <a:endParaRPr lang="en-US" altLang="en-US" sz="1800" i="1">
              <a:latin typeface="+mn-lt"/>
            </a:endParaRPr>
          </a:p>
        </p:txBody>
      </p:sp>
      <p:pic>
        <p:nvPicPr>
          <p:cNvPr id="36881" name="Picture 4">
            <a:extLst>
              <a:ext uri="{FF2B5EF4-FFF2-40B4-BE49-F238E27FC236}">
                <a16:creationId xmlns:a16="http://schemas.microsoft.com/office/drawing/2014/main" id="{40F4D409-B444-0141-8586-028B8FC16A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70789" y="1857375"/>
            <a:ext cx="1870075" cy="193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F696D9A7-67BA-FF32-39B5-29D68E7D7415}"/>
              </a:ext>
            </a:extLst>
          </p:cNvPr>
          <p:cNvPicPr>
            <a:picLocks noChangeAspect="1"/>
          </p:cNvPicPr>
          <p:nvPr/>
        </p:nvPicPr>
        <p:blipFill>
          <a:blip r:embed="rId5"/>
          <a:stretch>
            <a:fillRect/>
          </a:stretch>
        </p:blipFill>
        <p:spPr>
          <a:xfrm>
            <a:off x="6181628" y="4073624"/>
            <a:ext cx="3848779" cy="2419448"/>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00416F1-5731-A2CE-643F-78ABC9B58551}"/>
              </a:ext>
            </a:extLst>
          </p:cNvPr>
          <p:cNvPicPr>
            <a:picLocks noChangeAspect="1"/>
          </p:cNvPicPr>
          <p:nvPr/>
        </p:nvPicPr>
        <p:blipFill>
          <a:blip r:embed="rId3"/>
          <a:stretch>
            <a:fillRect/>
          </a:stretch>
        </p:blipFill>
        <p:spPr>
          <a:xfrm>
            <a:off x="7552106" y="1914525"/>
            <a:ext cx="2871107" cy="1795919"/>
          </a:xfrm>
          <a:prstGeom prst="rect">
            <a:avLst/>
          </a:prstGeom>
        </p:spPr>
      </p:pic>
      <p:pic>
        <p:nvPicPr>
          <p:cNvPr id="3" name="Picture 2">
            <a:extLst>
              <a:ext uri="{FF2B5EF4-FFF2-40B4-BE49-F238E27FC236}">
                <a16:creationId xmlns:a16="http://schemas.microsoft.com/office/drawing/2014/main" id="{EB5F84E7-3175-6C49-FFC3-29C0E869963C}"/>
              </a:ext>
            </a:extLst>
          </p:cNvPr>
          <p:cNvPicPr>
            <a:picLocks noChangeAspect="1"/>
          </p:cNvPicPr>
          <p:nvPr/>
        </p:nvPicPr>
        <p:blipFill>
          <a:blip r:embed="rId4"/>
          <a:stretch>
            <a:fillRect/>
          </a:stretch>
        </p:blipFill>
        <p:spPr>
          <a:xfrm>
            <a:off x="1698480" y="1639888"/>
            <a:ext cx="2794528" cy="4495800"/>
          </a:xfrm>
          <a:prstGeom prst="rect">
            <a:avLst/>
          </a:prstGeom>
        </p:spPr>
      </p:pic>
      <p:pic>
        <p:nvPicPr>
          <p:cNvPr id="37890" name="Picture 6">
            <a:extLst>
              <a:ext uri="{FF2B5EF4-FFF2-40B4-BE49-F238E27FC236}">
                <a16:creationId xmlns:a16="http://schemas.microsoft.com/office/drawing/2014/main" id="{5DB97B42-1D05-1A4F-8DFA-13EF059F39A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3363" y="3802063"/>
            <a:ext cx="16129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Text Box 3">
            <a:extLst>
              <a:ext uri="{FF2B5EF4-FFF2-40B4-BE49-F238E27FC236}">
                <a16:creationId xmlns:a16="http://schemas.microsoft.com/office/drawing/2014/main" id="{BBD26C93-5D9D-264E-8064-9FFEC568A80A}"/>
              </a:ext>
            </a:extLst>
          </p:cNvPr>
          <p:cNvSpPr txBox="1">
            <a:spLocks noChangeArrowheads="1"/>
          </p:cNvSpPr>
          <p:nvPr/>
        </p:nvSpPr>
        <p:spPr bwMode="auto">
          <a:xfrm>
            <a:off x="1981200" y="609600"/>
            <a:ext cx="815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endParaRPr lang="en-US" altLang="en-US" sz="2400">
              <a:latin typeface="Arial" panose="020B0604020202020204" pitchFamily="34" charset="0"/>
            </a:endParaRPr>
          </a:p>
        </p:txBody>
      </p:sp>
      <p:sp>
        <p:nvSpPr>
          <p:cNvPr id="37893" name="Oval 4">
            <a:extLst>
              <a:ext uri="{FF2B5EF4-FFF2-40B4-BE49-F238E27FC236}">
                <a16:creationId xmlns:a16="http://schemas.microsoft.com/office/drawing/2014/main" id="{CD524A48-BAC6-334B-B62A-7FFE6D0FD9BE}"/>
              </a:ext>
            </a:extLst>
          </p:cNvPr>
          <p:cNvSpPr>
            <a:spLocks noChangeArrowheads="1"/>
          </p:cNvSpPr>
          <p:nvPr/>
        </p:nvSpPr>
        <p:spPr bwMode="auto">
          <a:xfrm>
            <a:off x="4678363" y="2817813"/>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10</a:t>
            </a:r>
          </a:p>
        </p:txBody>
      </p:sp>
      <p:sp>
        <p:nvSpPr>
          <p:cNvPr id="37894" name="AutoShape 7">
            <a:extLst>
              <a:ext uri="{FF2B5EF4-FFF2-40B4-BE49-F238E27FC236}">
                <a16:creationId xmlns:a16="http://schemas.microsoft.com/office/drawing/2014/main" id="{070D012B-0F02-674A-9A20-C66553032576}"/>
              </a:ext>
            </a:extLst>
          </p:cNvPr>
          <p:cNvSpPr>
            <a:spLocks noChangeArrowheads="1"/>
          </p:cNvSpPr>
          <p:nvPr/>
        </p:nvSpPr>
        <p:spPr bwMode="auto">
          <a:xfrm rot="19347810">
            <a:off x="2214869" y="2108663"/>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7895" name="AutoShape 8">
            <a:extLst>
              <a:ext uri="{FF2B5EF4-FFF2-40B4-BE49-F238E27FC236}">
                <a16:creationId xmlns:a16="http://schemas.microsoft.com/office/drawing/2014/main" id="{0CF65033-9C5C-A543-A0D4-F50F951C6CEF}"/>
              </a:ext>
            </a:extLst>
          </p:cNvPr>
          <p:cNvSpPr>
            <a:spLocks noChangeArrowheads="1"/>
          </p:cNvSpPr>
          <p:nvPr/>
        </p:nvSpPr>
        <p:spPr bwMode="auto">
          <a:xfrm rot="19347810">
            <a:off x="2669553" y="3244182"/>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7896" name="Text Box 10">
            <a:extLst>
              <a:ext uri="{FF2B5EF4-FFF2-40B4-BE49-F238E27FC236}">
                <a16:creationId xmlns:a16="http://schemas.microsoft.com/office/drawing/2014/main" id="{6FA9962E-F1E7-E144-871F-12BF7B932042}"/>
              </a:ext>
            </a:extLst>
          </p:cNvPr>
          <p:cNvSpPr txBox="1">
            <a:spLocks noChangeArrowheads="1"/>
          </p:cNvSpPr>
          <p:nvPr/>
        </p:nvSpPr>
        <p:spPr bwMode="auto">
          <a:xfrm>
            <a:off x="5154613" y="2768600"/>
            <a:ext cx="25574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Entity-Volume</a:t>
            </a:r>
            <a:endParaRPr lang="en-US" altLang="en-US" sz="1800">
              <a:latin typeface="+mn-lt"/>
            </a:endParaRPr>
          </a:p>
        </p:txBody>
      </p:sp>
      <p:sp>
        <p:nvSpPr>
          <p:cNvPr id="37897" name="AutoShape 12">
            <a:extLst>
              <a:ext uri="{FF2B5EF4-FFF2-40B4-BE49-F238E27FC236}">
                <a16:creationId xmlns:a16="http://schemas.microsoft.com/office/drawing/2014/main" id="{B6B8E469-6A84-C540-B54A-3D43B39B08C3}"/>
              </a:ext>
            </a:extLst>
          </p:cNvPr>
          <p:cNvSpPr>
            <a:spLocks noChangeArrowheads="1"/>
          </p:cNvSpPr>
          <p:nvPr/>
        </p:nvSpPr>
        <p:spPr bwMode="auto">
          <a:xfrm rot="19347810">
            <a:off x="3529013" y="4325938"/>
            <a:ext cx="304800" cy="533400"/>
          </a:xfrm>
          <a:prstGeom prst="upArrow">
            <a:avLst>
              <a:gd name="adj1" fmla="val 25148"/>
              <a:gd name="adj2" fmla="val 98178"/>
            </a:avLst>
          </a:prstGeom>
          <a:solidFill>
            <a:srgbClr val="3399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7898" name="AutoShape 13">
            <a:extLst>
              <a:ext uri="{FF2B5EF4-FFF2-40B4-BE49-F238E27FC236}">
                <a16:creationId xmlns:a16="http://schemas.microsoft.com/office/drawing/2014/main" id="{3636096B-4A2A-6E4E-8979-C2C8E66FCE8B}"/>
              </a:ext>
            </a:extLst>
          </p:cNvPr>
          <p:cNvSpPr>
            <a:spLocks noChangeArrowheads="1"/>
          </p:cNvSpPr>
          <p:nvPr/>
        </p:nvSpPr>
        <p:spPr bwMode="auto">
          <a:xfrm rot="19347810">
            <a:off x="9118600" y="4713288"/>
            <a:ext cx="304800" cy="533400"/>
          </a:xfrm>
          <a:prstGeom prst="upArrow">
            <a:avLst>
              <a:gd name="adj1" fmla="val 25148"/>
              <a:gd name="adj2" fmla="val 98178"/>
            </a:avLst>
          </a:prstGeom>
          <a:solidFill>
            <a:srgbClr val="FF99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7899" name="Oval 14">
            <a:extLst>
              <a:ext uri="{FF2B5EF4-FFF2-40B4-BE49-F238E27FC236}">
                <a16:creationId xmlns:a16="http://schemas.microsoft.com/office/drawing/2014/main" id="{B447D092-24DA-1247-8F28-FCA1991E5D7B}"/>
              </a:ext>
            </a:extLst>
          </p:cNvPr>
          <p:cNvSpPr>
            <a:spLocks noChangeArrowheads="1"/>
          </p:cNvSpPr>
          <p:nvPr/>
        </p:nvSpPr>
        <p:spPr bwMode="auto">
          <a:xfrm>
            <a:off x="9466263" y="5100638"/>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14</a:t>
            </a:r>
          </a:p>
        </p:txBody>
      </p:sp>
      <p:sp>
        <p:nvSpPr>
          <p:cNvPr id="37900" name="Text Box 16">
            <a:extLst>
              <a:ext uri="{FF2B5EF4-FFF2-40B4-BE49-F238E27FC236}">
                <a16:creationId xmlns:a16="http://schemas.microsoft.com/office/drawing/2014/main" id="{EB9D39A2-4F2A-3146-93B3-7686EB7A30E6}"/>
              </a:ext>
            </a:extLst>
          </p:cNvPr>
          <p:cNvSpPr txBox="1">
            <a:spLocks noChangeArrowheads="1"/>
          </p:cNvSpPr>
          <p:nvPr/>
        </p:nvSpPr>
        <p:spPr bwMode="auto">
          <a:xfrm>
            <a:off x="5154614" y="5384800"/>
            <a:ext cx="2308225"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the surface as shown to define the cutting plane</a:t>
            </a:r>
          </a:p>
        </p:txBody>
      </p:sp>
      <p:sp>
        <p:nvSpPr>
          <p:cNvPr id="37901" name="Oval 17">
            <a:extLst>
              <a:ext uri="{FF2B5EF4-FFF2-40B4-BE49-F238E27FC236}">
                <a16:creationId xmlns:a16="http://schemas.microsoft.com/office/drawing/2014/main" id="{A550947A-D1A7-C04D-A031-D890F85B8958}"/>
              </a:ext>
            </a:extLst>
          </p:cNvPr>
          <p:cNvSpPr>
            <a:spLocks noChangeArrowheads="1"/>
          </p:cNvSpPr>
          <p:nvPr/>
        </p:nvSpPr>
        <p:spPr bwMode="auto">
          <a:xfrm>
            <a:off x="4678363" y="5419725"/>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14</a:t>
            </a:r>
          </a:p>
        </p:txBody>
      </p:sp>
      <p:sp>
        <p:nvSpPr>
          <p:cNvPr id="37902" name="Text Box 18">
            <a:extLst>
              <a:ext uri="{FF2B5EF4-FFF2-40B4-BE49-F238E27FC236}">
                <a16:creationId xmlns:a16="http://schemas.microsoft.com/office/drawing/2014/main" id="{027B64E3-4A44-6C44-8931-C5664D06513C}"/>
              </a:ext>
            </a:extLst>
          </p:cNvPr>
          <p:cNvSpPr txBox="1">
            <a:spLocks noChangeArrowheads="1"/>
          </p:cNvSpPr>
          <p:nvPr/>
        </p:nvSpPr>
        <p:spPr bwMode="auto">
          <a:xfrm>
            <a:off x="5154613" y="4699000"/>
            <a:ext cx="2311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the volume to cut (</a:t>
            </a:r>
            <a:r>
              <a:rPr lang="en-US" altLang="en-US" sz="1800" i="1">
                <a:latin typeface="+mn-lt"/>
              </a:rPr>
              <a:t>all or 1</a:t>
            </a:r>
            <a:r>
              <a:rPr lang="en-US" altLang="en-US" sz="1800">
                <a:latin typeface="+mn-lt"/>
              </a:rPr>
              <a:t>)</a:t>
            </a:r>
          </a:p>
        </p:txBody>
      </p:sp>
      <p:sp>
        <p:nvSpPr>
          <p:cNvPr id="37903" name="Oval 19">
            <a:extLst>
              <a:ext uri="{FF2B5EF4-FFF2-40B4-BE49-F238E27FC236}">
                <a16:creationId xmlns:a16="http://schemas.microsoft.com/office/drawing/2014/main" id="{09AE1FFD-3823-674E-BDC0-08110E772D96}"/>
              </a:ext>
            </a:extLst>
          </p:cNvPr>
          <p:cNvSpPr>
            <a:spLocks noChangeArrowheads="1"/>
          </p:cNvSpPr>
          <p:nvPr/>
        </p:nvSpPr>
        <p:spPr bwMode="auto">
          <a:xfrm>
            <a:off x="4678363" y="4743450"/>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13</a:t>
            </a:r>
          </a:p>
        </p:txBody>
      </p:sp>
      <p:sp>
        <p:nvSpPr>
          <p:cNvPr id="37904" name="AutoShape 26">
            <a:extLst>
              <a:ext uri="{FF2B5EF4-FFF2-40B4-BE49-F238E27FC236}">
                <a16:creationId xmlns:a16="http://schemas.microsoft.com/office/drawing/2014/main" id="{7E39F34F-4509-084C-A9CF-C5E575FE6AE8}"/>
              </a:ext>
            </a:extLst>
          </p:cNvPr>
          <p:cNvSpPr>
            <a:spLocks noChangeArrowheads="1"/>
          </p:cNvSpPr>
          <p:nvPr/>
        </p:nvSpPr>
        <p:spPr bwMode="auto">
          <a:xfrm rot="19347810">
            <a:off x="9553121" y="2512057"/>
            <a:ext cx="304800" cy="533400"/>
          </a:xfrm>
          <a:prstGeom prst="upArrow">
            <a:avLst>
              <a:gd name="adj1" fmla="val 25148"/>
              <a:gd name="adj2" fmla="val 98178"/>
            </a:avLst>
          </a:prstGeom>
          <a:solidFill>
            <a:srgbClr val="FF33CC"/>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7905" name="AutoShape 28">
            <a:extLst>
              <a:ext uri="{FF2B5EF4-FFF2-40B4-BE49-F238E27FC236}">
                <a16:creationId xmlns:a16="http://schemas.microsoft.com/office/drawing/2014/main" id="{A3EEE070-E101-6749-BCA4-11BB18679272}"/>
              </a:ext>
            </a:extLst>
          </p:cNvPr>
          <p:cNvSpPr>
            <a:spLocks noChangeArrowheads="1"/>
          </p:cNvSpPr>
          <p:nvPr/>
        </p:nvSpPr>
        <p:spPr bwMode="auto">
          <a:xfrm rot="19347810">
            <a:off x="9166225" y="2889250"/>
            <a:ext cx="304800" cy="533400"/>
          </a:xfrm>
          <a:prstGeom prst="upArrow">
            <a:avLst>
              <a:gd name="adj1" fmla="val 25148"/>
              <a:gd name="adj2" fmla="val 98178"/>
            </a:avLst>
          </a:prstGeom>
          <a:solidFill>
            <a:srgbClr val="FF99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14356" name="AutoShape 30">
            <a:extLst>
              <a:ext uri="{FF2B5EF4-FFF2-40B4-BE49-F238E27FC236}">
                <a16:creationId xmlns:a16="http://schemas.microsoft.com/office/drawing/2014/main" id="{9E1781BA-8697-F749-938C-0C5DF6D555A3}"/>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37907" name="Oval 31">
            <a:extLst>
              <a:ext uri="{FF2B5EF4-FFF2-40B4-BE49-F238E27FC236}">
                <a16:creationId xmlns:a16="http://schemas.microsoft.com/office/drawing/2014/main" id="{478147A3-7DE4-1B44-B831-53C69D575363}"/>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3</a:t>
            </a:r>
          </a:p>
        </p:txBody>
      </p:sp>
      <p:pic>
        <p:nvPicPr>
          <p:cNvPr id="37908" name="Picture 33">
            <a:extLst>
              <a:ext uri="{FF2B5EF4-FFF2-40B4-BE49-F238E27FC236}">
                <a16:creationId xmlns:a16="http://schemas.microsoft.com/office/drawing/2014/main" id="{A6545567-84CB-2E43-AFA1-427245A02CE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4551" y="374650"/>
            <a:ext cx="1293813"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09" name="Rectangle 34">
            <a:extLst>
              <a:ext uri="{FF2B5EF4-FFF2-40B4-BE49-F238E27FC236}">
                <a16:creationId xmlns:a16="http://schemas.microsoft.com/office/drawing/2014/main" id="{7AA7A485-B532-4943-9F40-C3127907ABAC}"/>
              </a:ext>
            </a:extLst>
          </p:cNvPr>
          <p:cNvSpPr>
            <a:spLocks noChangeArrowheads="1"/>
          </p:cNvSpPr>
          <p:nvPr/>
        </p:nvSpPr>
        <p:spPr bwMode="auto">
          <a:xfrm>
            <a:off x="8361364" y="685801"/>
            <a:ext cx="2014537" cy="557213"/>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a:latin typeface="+mn-lt"/>
              </a:rPr>
              <a:t>Cut the model into </a:t>
            </a:r>
          </a:p>
          <a:p>
            <a:r>
              <a:rPr lang="en-US" altLang="en-US">
                <a:latin typeface="+mn-lt"/>
              </a:rPr>
              <a:t>sweepable volumes </a:t>
            </a:r>
          </a:p>
        </p:txBody>
      </p:sp>
      <p:sp>
        <p:nvSpPr>
          <p:cNvPr id="37910" name="Oval 35">
            <a:extLst>
              <a:ext uri="{FF2B5EF4-FFF2-40B4-BE49-F238E27FC236}">
                <a16:creationId xmlns:a16="http://schemas.microsoft.com/office/drawing/2014/main" id="{5720C097-5A94-2844-8005-BAAF6D172370}"/>
              </a:ext>
            </a:extLst>
          </p:cNvPr>
          <p:cNvSpPr>
            <a:spLocks noChangeArrowheads="1"/>
          </p:cNvSpPr>
          <p:nvPr/>
        </p:nvSpPr>
        <p:spPr bwMode="auto">
          <a:xfrm>
            <a:off x="2540307" y="2378538"/>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10</a:t>
            </a:r>
          </a:p>
        </p:txBody>
      </p:sp>
      <p:sp>
        <p:nvSpPr>
          <p:cNvPr id="37911" name="Oval 36">
            <a:extLst>
              <a:ext uri="{FF2B5EF4-FFF2-40B4-BE49-F238E27FC236}">
                <a16:creationId xmlns:a16="http://schemas.microsoft.com/office/drawing/2014/main" id="{0FF54358-8BA1-9C4B-ABC1-E68B081304A4}"/>
              </a:ext>
            </a:extLst>
          </p:cNvPr>
          <p:cNvSpPr>
            <a:spLocks noChangeArrowheads="1"/>
          </p:cNvSpPr>
          <p:nvPr/>
        </p:nvSpPr>
        <p:spPr bwMode="auto">
          <a:xfrm>
            <a:off x="2921306" y="3431654"/>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11</a:t>
            </a:r>
          </a:p>
        </p:txBody>
      </p:sp>
      <p:sp>
        <p:nvSpPr>
          <p:cNvPr id="37912" name="Oval 37">
            <a:extLst>
              <a:ext uri="{FF2B5EF4-FFF2-40B4-BE49-F238E27FC236}">
                <a16:creationId xmlns:a16="http://schemas.microsoft.com/office/drawing/2014/main" id="{303EA048-D88B-C544-A1EB-3F0390C61ECB}"/>
              </a:ext>
            </a:extLst>
          </p:cNvPr>
          <p:cNvSpPr>
            <a:spLocks noChangeArrowheads="1"/>
          </p:cNvSpPr>
          <p:nvPr/>
        </p:nvSpPr>
        <p:spPr bwMode="auto">
          <a:xfrm>
            <a:off x="3787775" y="4546600"/>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12</a:t>
            </a:r>
          </a:p>
        </p:txBody>
      </p:sp>
      <p:sp>
        <p:nvSpPr>
          <p:cNvPr id="37913" name="Oval 41">
            <a:extLst>
              <a:ext uri="{FF2B5EF4-FFF2-40B4-BE49-F238E27FC236}">
                <a16:creationId xmlns:a16="http://schemas.microsoft.com/office/drawing/2014/main" id="{9B3E1CC2-4637-ED4D-9F3A-384156B8BE1B}"/>
              </a:ext>
            </a:extLst>
          </p:cNvPr>
          <p:cNvSpPr>
            <a:spLocks noChangeArrowheads="1"/>
          </p:cNvSpPr>
          <p:nvPr/>
        </p:nvSpPr>
        <p:spPr bwMode="auto">
          <a:xfrm>
            <a:off x="9466263" y="3117850"/>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14</a:t>
            </a:r>
          </a:p>
        </p:txBody>
      </p:sp>
      <p:sp>
        <p:nvSpPr>
          <p:cNvPr id="37914" name="Oval 42">
            <a:extLst>
              <a:ext uri="{FF2B5EF4-FFF2-40B4-BE49-F238E27FC236}">
                <a16:creationId xmlns:a16="http://schemas.microsoft.com/office/drawing/2014/main" id="{10BE2B58-8D73-F640-859D-A96B9A1F5D22}"/>
              </a:ext>
            </a:extLst>
          </p:cNvPr>
          <p:cNvSpPr>
            <a:spLocks noChangeArrowheads="1"/>
          </p:cNvSpPr>
          <p:nvPr/>
        </p:nvSpPr>
        <p:spPr bwMode="auto">
          <a:xfrm>
            <a:off x="9819821" y="2623182"/>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13</a:t>
            </a:r>
          </a:p>
        </p:txBody>
      </p:sp>
      <p:sp>
        <p:nvSpPr>
          <p:cNvPr id="37915" name="Text Box 46">
            <a:extLst>
              <a:ext uri="{FF2B5EF4-FFF2-40B4-BE49-F238E27FC236}">
                <a16:creationId xmlns:a16="http://schemas.microsoft.com/office/drawing/2014/main" id="{9C8AEF74-A610-9340-BC4A-9524F17988AA}"/>
              </a:ext>
            </a:extLst>
          </p:cNvPr>
          <p:cNvSpPr txBox="1">
            <a:spLocks noChangeArrowheads="1"/>
          </p:cNvSpPr>
          <p:nvPr/>
        </p:nvSpPr>
        <p:spPr bwMode="auto">
          <a:xfrm>
            <a:off x="5995988" y="784226"/>
            <a:ext cx="2057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Decompose Geometry</a:t>
            </a:r>
          </a:p>
        </p:txBody>
      </p:sp>
      <p:sp>
        <p:nvSpPr>
          <p:cNvPr id="37916" name="Text Box 47">
            <a:extLst>
              <a:ext uri="{FF2B5EF4-FFF2-40B4-BE49-F238E27FC236}">
                <a16:creationId xmlns:a16="http://schemas.microsoft.com/office/drawing/2014/main" id="{804543D5-9F1B-F44F-B7FC-EA1501EA712B}"/>
              </a:ext>
            </a:extLst>
          </p:cNvPr>
          <p:cNvSpPr txBox="1">
            <a:spLocks noChangeArrowheads="1"/>
          </p:cNvSpPr>
          <p:nvPr/>
        </p:nvSpPr>
        <p:spPr bwMode="auto">
          <a:xfrm>
            <a:off x="5167314" y="3265488"/>
            <a:ext cx="24542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Action-Webcut</a:t>
            </a:r>
            <a:endParaRPr lang="en-US" altLang="en-US" sz="1800">
              <a:latin typeface="+mn-lt"/>
            </a:endParaRPr>
          </a:p>
        </p:txBody>
      </p:sp>
      <p:sp>
        <p:nvSpPr>
          <p:cNvPr id="37917" name="Text Box 48">
            <a:extLst>
              <a:ext uri="{FF2B5EF4-FFF2-40B4-BE49-F238E27FC236}">
                <a16:creationId xmlns:a16="http://schemas.microsoft.com/office/drawing/2014/main" id="{A1BB9AB4-1B72-324F-811E-D67BC08998DC}"/>
              </a:ext>
            </a:extLst>
          </p:cNvPr>
          <p:cNvSpPr txBox="1">
            <a:spLocks noChangeArrowheads="1"/>
          </p:cNvSpPr>
          <p:nvPr/>
        </p:nvSpPr>
        <p:spPr bwMode="auto">
          <a:xfrm>
            <a:off x="5154614" y="3759200"/>
            <a:ext cx="2454275"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Select </a:t>
            </a:r>
            <a:r>
              <a:rPr lang="en-US" altLang="en-US" sz="1800" i="1" dirty="0">
                <a:latin typeface="+mn-lt"/>
              </a:rPr>
              <a:t>Plane Surface</a:t>
            </a:r>
            <a:r>
              <a:rPr lang="en-US" altLang="en-US" sz="1800" dirty="0">
                <a:latin typeface="+mn-lt"/>
              </a:rPr>
              <a:t> from the drop down menu</a:t>
            </a:r>
          </a:p>
        </p:txBody>
      </p:sp>
      <p:sp>
        <p:nvSpPr>
          <p:cNvPr id="37918" name="Oval 49">
            <a:extLst>
              <a:ext uri="{FF2B5EF4-FFF2-40B4-BE49-F238E27FC236}">
                <a16:creationId xmlns:a16="http://schemas.microsoft.com/office/drawing/2014/main" id="{CF2A46AE-6D61-C143-97C4-7A1B2E7C2C01}"/>
              </a:ext>
            </a:extLst>
          </p:cNvPr>
          <p:cNvSpPr>
            <a:spLocks noChangeArrowheads="1"/>
          </p:cNvSpPr>
          <p:nvPr/>
        </p:nvSpPr>
        <p:spPr bwMode="auto">
          <a:xfrm>
            <a:off x="4678363" y="3311525"/>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11</a:t>
            </a:r>
          </a:p>
        </p:txBody>
      </p:sp>
      <p:sp>
        <p:nvSpPr>
          <p:cNvPr id="37919" name="Oval 50">
            <a:extLst>
              <a:ext uri="{FF2B5EF4-FFF2-40B4-BE49-F238E27FC236}">
                <a16:creationId xmlns:a16="http://schemas.microsoft.com/office/drawing/2014/main" id="{5678387E-B7F9-D84C-8592-688F1BCD6E51}"/>
              </a:ext>
            </a:extLst>
          </p:cNvPr>
          <p:cNvSpPr>
            <a:spLocks noChangeArrowheads="1"/>
          </p:cNvSpPr>
          <p:nvPr/>
        </p:nvSpPr>
        <p:spPr bwMode="auto">
          <a:xfrm>
            <a:off x="4679950" y="3802063"/>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12</a:t>
            </a:r>
          </a:p>
        </p:txBody>
      </p:sp>
      <p:sp>
        <p:nvSpPr>
          <p:cNvPr id="37920" name="Text Box 51">
            <a:extLst>
              <a:ext uri="{FF2B5EF4-FFF2-40B4-BE49-F238E27FC236}">
                <a16:creationId xmlns:a16="http://schemas.microsoft.com/office/drawing/2014/main" id="{65D24D1E-7DC2-1E49-ACC8-7FD143D5C75A}"/>
              </a:ext>
            </a:extLst>
          </p:cNvPr>
          <p:cNvSpPr txBox="1">
            <a:spLocks noChangeArrowheads="1"/>
          </p:cNvSpPr>
          <p:nvPr/>
        </p:nvSpPr>
        <p:spPr bwMode="auto">
          <a:xfrm>
            <a:off x="4570414" y="2062163"/>
            <a:ext cx="24542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Define a cutting plane from a planar surface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a:extLst>
              <a:ext uri="{FF2B5EF4-FFF2-40B4-BE49-F238E27FC236}">
                <a16:creationId xmlns:a16="http://schemas.microsoft.com/office/drawing/2014/main" id="{5939502F-EA88-FA4F-9AB4-7B94143AAC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2039" y="2327275"/>
            <a:ext cx="528637"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8" descr="250px-Microsoft_Windows_XP_Logo">
            <a:hlinkClick r:id="rId3"/>
            <a:extLst>
              <a:ext uri="{FF2B5EF4-FFF2-40B4-BE49-F238E27FC236}">
                <a16:creationId xmlns:a16="http://schemas.microsoft.com/office/drawing/2014/main" id="{42664DA4-AD38-A54B-BE67-5A42662E5E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9775" y="1838326"/>
            <a:ext cx="1174750"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Text Box 11">
            <a:extLst>
              <a:ext uri="{FF2B5EF4-FFF2-40B4-BE49-F238E27FC236}">
                <a16:creationId xmlns:a16="http://schemas.microsoft.com/office/drawing/2014/main" id="{A3A7633D-415D-A34C-B6FA-8301E77B4A10}"/>
              </a:ext>
            </a:extLst>
          </p:cNvPr>
          <p:cNvSpPr txBox="1">
            <a:spLocks noChangeArrowheads="1"/>
          </p:cNvSpPr>
          <p:nvPr/>
        </p:nvSpPr>
        <p:spPr bwMode="auto">
          <a:xfrm>
            <a:off x="4865689" y="1733551"/>
            <a:ext cx="26241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2400" b="1">
                <a:solidFill>
                  <a:srgbClr val="D44C4C"/>
                </a:solidFill>
              </a:rPr>
              <a:t>Windows (64 bit)</a:t>
            </a:r>
          </a:p>
        </p:txBody>
      </p:sp>
      <p:sp>
        <p:nvSpPr>
          <p:cNvPr id="11270" name="Text Box 12">
            <a:extLst>
              <a:ext uri="{FF2B5EF4-FFF2-40B4-BE49-F238E27FC236}">
                <a16:creationId xmlns:a16="http://schemas.microsoft.com/office/drawing/2014/main" id="{ABF0BD50-10D1-6241-B3CE-737E9AB9E7D7}"/>
              </a:ext>
            </a:extLst>
          </p:cNvPr>
          <p:cNvSpPr txBox="1">
            <a:spLocks noChangeArrowheads="1"/>
          </p:cNvSpPr>
          <p:nvPr/>
        </p:nvSpPr>
        <p:spPr bwMode="auto">
          <a:xfrm>
            <a:off x="4865689" y="2465388"/>
            <a:ext cx="2097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2400" b="1">
                <a:solidFill>
                  <a:srgbClr val="D44C4C"/>
                </a:solidFill>
              </a:rPr>
              <a:t>Linux (64 bit)</a:t>
            </a:r>
          </a:p>
        </p:txBody>
      </p:sp>
      <p:sp>
        <p:nvSpPr>
          <p:cNvPr id="11272" name="Text Box 15">
            <a:extLst>
              <a:ext uri="{FF2B5EF4-FFF2-40B4-BE49-F238E27FC236}">
                <a16:creationId xmlns:a16="http://schemas.microsoft.com/office/drawing/2014/main" id="{D6F0A28F-873C-964D-8671-44ECE7605C44}"/>
              </a:ext>
            </a:extLst>
          </p:cNvPr>
          <p:cNvSpPr txBox="1">
            <a:spLocks noChangeArrowheads="1"/>
          </p:cNvSpPr>
          <p:nvPr/>
        </p:nvSpPr>
        <p:spPr bwMode="auto">
          <a:xfrm>
            <a:off x="2800350" y="4106863"/>
            <a:ext cx="1416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r"/>
            <a:r>
              <a:rPr lang="en-US" altLang="en-US" sz="1800" b="1"/>
              <a:t>Downloads</a:t>
            </a:r>
          </a:p>
        </p:txBody>
      </p:sp>
      <p:sp>
        <p:nvSpPr>
          <p:cNvPr id="11273" name="Text Box 17">
            <a:extLst>
              <a:ext uri="{FF2B5EF4-FFF2-40B4-BE49-F238E27FC236}">
                <a16:creationId xmlns:a16="http://schemas.microsoft.com/office/drawing/2014/main" id="{F374EBBE-B7B6-C14A-8A12-A1C38D9BC21E}"/>
              </a:ext>
            </a:extLst>
          </p:cNvPr>
          <p:cNvSpPr txBox="1">
            <a:spLocks noChangeArrowheads="1"/>
          </p:cNvSpPr>
          <p:nvPr/>
        </p:nvSpPr>
        <p:spPr bwMode="auto">
          <a:xfrm>
            <a:off x="4879976" y="4106864"/>
            <a:ext cx="26082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a:hlinkClick r:id="rId5"/>
              </a:rPr>
              <a:t>https://cubit.sandia.gov/</a:t>
            </a:r>
            <a:endParaRPr lang="en-US" altLang="en-US" sz="1800"/>
          </a:p>
          <a:p>
            <a:r>
              <a:rPr lang="en-US" altLang="en-US" sz="1800"/>
              <a:t>click on Downloads</a:t>
            </a:r>
          </a:p>
          <a:p>
            <a:r>
              <a:rPr lang="en-US" altLang="en-US" sz="1800"/>
              <a:t>Enter Password</a:t>
            </a:r>
          </a:p>
        </p:txBody>
      </p:sp>
      <p:sp>
        <p:nvSpPr>
          <p:cNvPr id="11274" name="Text Box 15">
            <a:extLst>
              <a:ext uri="{FF2B5EF4-FFF2-40B4-BE49-F238E27FC236}">
                <a16:creationId xmlns:a16="http://schemas.microsoft.com/office/drawing/2014/main" id="{C52E12EB-F7EF-1941-86CE-B91B38524E2B}"/>
              </a:ext>
            </a:extLst>
          </p:cNvPr>
          <p:cNvSpPr txBox="1">
            <a:spLocks noChangeArrowheads="1"/>
          </p:cNvSpPr>
          <p:nvPr/>
        </p:nvSpPr>
        <p:spPr bwMode="auto">
          <a:xfrm>
            <a:off x="2747963" y="5729288"/>
            <a:ext cx="14795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800" b="1"/>
              <a:t>Sandia CEE</a:t>
            </a:r>
          </a:p>
          <a:p>
            <a:pPr algn="ctr"/>
            <a:r>
              <a:rPr lang="en-US" altLang="en-US" sz="1800" b="1"/>
              <a:t>Linux LAN</a:t>
            </a:r>
          </a:p>
        </p:txBody>
      </p:sp>
      <p:sp>
        <p:nvSpPr>
          <p:cNvPr id="11275" name="Text Box 17">
            <a:extLst>
              <a:ext uri="{FF2B5EF4-FFF2-40B4-BE49-F238E27FC236}">
                <a16:creationId xmlns:a16="http://schemas.microsoft.com/office/drawing/2014/main" id="{4196963A-AD9D-234D-BA3A-CB231AB95264}"/>
              </a:ext>
            </a:extLst>
          </p:cNvPr>
          <p:cNvSpPr txBox="1">
            <a:spLocks noChangeArrowheads="1"/>
          </p:cNvSpPr>
          <p:nvPr/>
        </p:nvSpPr>
        <p:spPr bwMode="auto">
          <a:xfrm>
            <a:off x="4857750" y="5703889"/>
            <a:ext cx="3962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a:t>Add </a:t>
            </a:r>
            <a:r>
              <a:rPr lang="en-US" altLang="en-US" sz="1800" b="1"/>
              <a:t>/projects/cubit </a:t>
            </a:r>
            <a:r>
              <a:rPr lang="en-US" altLang="en-US" sz="1800"/>
              <a:t>to your PATH</a:t>
            </a:r>
          </a:p>
          <a:p>
            <a:r>
              <a:rPr lang="en-US" altLang="en-US" sz="1800"/>
              <a:t>Type </a:t>
            </a:r>
            <a:r>
              <a:rPr lang="en-US" altLang="en-US" sz="1800" b="1"/>
              <a:t>cubit</a:t>
            </a:r>
            <a:r>
              <a:rPr lang="en-US" altLang="en-US" sz="1800"/>
              <a:t> at linux prompt.</a:t>
            </a:r>
          </a:p>
          <a:p>
            <a:endParaRPr lang="en-US" altLang="en-US" sz="1800"/>
          </a:p>
        </p:txBody>
      </p:sp>
      <p:sp>
        <p:nvSpPr>
          <p:cNvPr id="11276" name="Text Box 15">
            <a:extLst>
              <a:ext uri="{FF2B5EF4-FFF2-40B4-BE49-F238E27FC236}">
                <a16:creationId xmlns:a16="http://schemas.microsoft.com/office/drawing/2014/main" id="{5B87B0C7-E4EE-B846-ADA4-D6CD3670D960}"/>
              </a:ext>
            </a:extLst>
          </p:cNvPr>
          <p:cNvSpPr txBox="1">
            <a:spLocks noChangeArrowheads="1"/>
          </p:cNvSpPr>
          <p:nvPr/>
        </p:nvSpPr>
        <p:spPr bwMode="auto">
          <a:xfrm>
            <a:off x="2911476" y="4967289"/>
            <a:ext cx="12747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r"/>
            <a:r>
              <a:rPr lang="en-US" altLang="en-US" sz="1800" b="1"/>
              <a:t>Password</a:t>
            </a:r>
          </a:p>
        </p:txBody>
      </p:sp>
      <p:sp>
        <p:nvSpPr>
          <p:cNvPr id="11277" name="Text Box 17">
            <a:extLst>
              <a:ext uri="{FF2B5EF4-FFF2-40B4-BE49-F238E27FC236}">
                <a16:creationId xmlns:a16="http://schemas.microsoft.com/office/drawing/2014/main" id="{A838DC2A-0E49-C24A-A293-37D9BFBE5514}"/>
              </a:ext>
            </a:extLst>
          </p:cNvPr>
          <p:cNvSpPr txBox="1">
            <a:spLocks noChangeArrowheads="1"/>
          </p:cNvSpPr>
          <p:nvPr/>
        </p:nvSpPr>
        <p:spPr bwMode="auto">
          <a:xfrm>
            <a:off x="4857751" y="4992688"/>
            <a:ext cx="35480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dirty="0"/>
              <a:t>Sandia: Your Kerberos password</a:t>
            </a:r>
          </a:p>
          <a:p>
            <a:r>
              <a:rPr lang="en-US" altLang="en-US" sz="1800" dirty="0"/>
              <a:t>Others: from Cubit </a:t>
            </a:r>
            <a:r>
              <a:rPr lang="en-US" altLang="en-US" sz="1800" b="1" baseline="30000" dirty="0">
                <a:solidFill>
                  <a:schemeClr val="tx1"/>
                </a:solidFill>
                <a:latin typeface="Arial" panose="020B0604020202020204" pitchFamily="34" charset="0"/>
                <a:cs typeface="Arial" panose="020B0604020202020204" pitchFamily="34" charset="0"/>
              </a:rPr>
              <a:t>®</a:t>
            </a:r>
            <a:r>
              <a:rPr lang="en-US" altLang="en-US" sz="1800" dirty="0"/>
              <a:t> License</a:t>
            </a:r>
          </a:p>
        </p:txBody>
      </p:sp>
      <p:sp>
        <p:nvSpPr>
          <p:cNvPr id="4" name="Rectangle 5">
            <a:extLst>
              <a:ext uri="{FF2B5EF4-FFF2-40B4-BE49-F238E27FC236}">
                <a16:creationId xmlns:a16="http://schemas.microsoft.com/office/drawing/2014/main" id="{C07CD051-6CDB-99C0-42D4-E972F232FD8C}"/>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Platforms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35B23CE-6B3C-446F-AF54-9FB22428F268}"/>
              </a:ext>
            </a:extLst>
          </p:cNvPr>
          <p:cNvPicPr>
            <a:picLocks noChangeAspect="1"/>
          </p:cNvPicPr>
          <p:nvPr/>
        </p:nvPicPr>
        <p:blipFill>
          <a:blip r:embed="rId2"/>
          <a:stretch>
            <a:fillRect/>
          </a:stretch>
        </p:blipFill>
        <p:spPr>
          <a:xfrm>
            <a:off x="598375" y="1711255"/>
            <a:ext cx="3857737" cy="2413070"/>
          </a:xfrm>
          <a:prstGeom prst="rect">
            <a:avLst/>
          </a:prstGeom>
        </p:spPr>
      </p:pic>
      <p:pic>
        <p:nvPicPr>
          <p:cNvPr id="39937" name="Picture 4">
            <a:extLst>
              <a:ext uri="{FF2B5EF4-FFF2-40B4-BE49-F238E27FC236}">
                <a16:creationId xmlns:a16="http://schemas.microsoft.com/office/drawing/2014/main" id="{67CDA3A5-111C-5F47-9626-8025D4C4AB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1750" y="2149476"/>
            <a:ext cx="1900238" cy="166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Oval 5">
            <a:extLst>
              <a:ext uri="{FF2B5EF4-FFF2-40B4-BE49-F238E27FC236}">
                <a16:creationId xmlns:a16="http://schemas.microsoft.com/office/drawing/2014/main" id="{21C41851-8488-6146-A5D5-12C553E08063}"/>
              </a:ext>
            </a:extLst>
          </p:cNvPr>
          <p:cNvSpPr>
            <a:spLocks noChangeArrowheads="1"/>
          </p:cNvSpPr>
          <p:nvPr/>
        </p:nvSpPr>
        <p:spPr bwMode="auto">
          <a:xfrm>
            <a:off x="2847975" y="4286250"/>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15</a:t>
            </a:r>
          </a:p>
        </p:txBody>
      </p:sp>
      <p:sp>
        <p:nvSpPr>
          <p:cNvPr id="39940" name="Text Box 9">
            <a:extLst>
              <a:ext uri="{FF2B5EF4-FFF2-40B4-BE49-F238E27FC236}">
                <a16:creationId xmlns:a16="http://schemas.microsoft.com/office/drawing/2014/main" id="{FF0E9025-2204-2546-8E77-5932A1B3D2FA}"/>
              </a:ext>
            </a:extLst>
          </p:cNvPr>
          <p:cNvSpPr txBox="1">
            <a:spLocks noChangeArrowheads="1"/>
          </p:cNvSpPr>
          <p:nvPr/>
        </p:nvSpPr>
        <p:spPr bwMode="auto">
          <a:xfrm>
            <a:off x="9505950" y="2305051"/>
            <a:ext cx="8826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dirty="0" err="1">
                <a:latin typeface="+mn-lt"/>
              </a:rPr>
              <a:t>Webcut</a:t>
            </a:r>
            <a:r>
              <a:rPr lang="en-US" altLang="en-US" dirty="0">
                <a:latin typeface="+mn-lt"/>
              </a:rPr>
              <a:t> </a:t>
            </a:r>
          </a:p>
          <a:p>
            <a:r>
              <a:rPr lang="en-US" altLang="en-US" dirty="0">
                <a:latin typeface="+mn-lt"/>
              </a:rPr>
              <a:t>Preview</a:t>
            </a:r>
          </a:p>
        </p:txBody>
      </p:sp>
      <p:sp>
        <p:nvSpPr>
          <p:cNvPr id="39941" name="AutoShape 10">
            <a:extLst>
              <a:ext uri="{FF2B5EF4-FFF2-40B4-BE49-F238E27FC236}">
                <a16:creationId xmlns:a16="http://schemas.microsoft.com/office/drawing/2014/main" id="{40D26171-7FE8-9A4A-917F-2F3165DA5641}"/>
              </a:ext>
            </a:extLst>
          </p:cNvPr>
          <p:cNvSpPr>
            <a:spLocks noChangeArrowheads="1"/>
          </p:cNvSpPr>
          <p:nvPr/>
        </p:nvSpPr>
        <p:spPr bwMode="auto">
          <a:xfrm rot="19347810">
            <a:off x="2995613" y="3827463"/>
            <a:ext cx="304800" cy="533400"/>
          </a:xfrm>
          <a:prstGeom prst="upArrow">
            <a:avLst>
              <a:gd name="adj1" fmla="val 25148"/>
              <a:gd name="adj2" fmla="val 98178"/>
            </a:avLst>
          </a:prstGeom>
          <a:solidFill>
            <a:srgbClr val="9966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9942" name="AutoShape 11">
            <a:extLst>
              <a:ext uri="{FF2B5EF4-FFF2-40B4-BE49-F238E27FC236}">
                <a16:creationId xmlns:a16="http://schemas.microsoft.com/office/drawing/2014/main" id="{892BCCE3-6254-B84F-A710-EB4682519CB5}"/>
              </a:ext>
            </a:extLst>
          </p:cNvPr>
          <p:cNvSpPr>
            <a:spLocks noChangeArrowheads="1"/>
          </p:cNvSpPr>
          <p:nvPr/>
        </p:nvSpPr>
        <p:spPr bwMode="auto">
          <a:xfrm rot="19347810">
            <a:off x="3908425" y="3841750"/>
            <a:ext cx="304800" cy="533400"/>
          </a:xfrm>
          <a:prstGeom prst="upArrow">
            <a:avLst>
              <a:gd name="adj1" fmla="val 25148"/>
              <a:gd name="adj2" fmla="val 98178"/>
            </a:avLst>
          </a:prstGeom>
          <a:solidFill>
            <a:srgbClr val="CC33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9943" name="Oval 12">
            <a:extLst>
              <a:ext uri="{FF2B5EF4-FFF2-40B4-BE49-F238E27FC236}">
                <a16:creationId xmlns:a16="http://schemas.microsoft.com/office/drawing/2014/main" id="{5DAF32C3-C32C-9B49-B2DF-D8CC3F68641B}"/>
              </a:ext>
            </a:extLst>
          </p:cNvPr>
          <p:cNvSpPr>
            <a:spLocks noChangeArrowheads="1"/>
          </p:cNvSpPr>
          <p:nvPr/>
        </p:nvSpPr>
        <p:spPr bwMode="auto">
          <a:xfrm>
            <a:off x="3790950" y="4278313"/>
            <a:ext cx="381000" cy="304800"/>
          </a:xfrm>
          <a:prstGeom prst="ellipse">
            <a:avLst/>
          </a:prstGeom>
          <a:solidFill>
            <a:schemeClr val="bg1"/>
          </a:solidFill>
          <a:ln w="28575">
            <a:solidFill>
              <a:srgbClr val="CC33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16</a:t>
            </a:r>
          </a:p>
        </p:txBody>
      </p:sp>
      <p:sp>
        <p:nvSpPr>
          <p:cNvPr id="15370" name="AutoShape 13">
            <a:extLst>
              <a:ext uri="{FF2B5EF4-FFF2-40B4-BE49-F238E27FC236}">
                <a16:creationId xmlns:a16="http://schemas.microsoft.com/office/drawing/2014/main" id="{FA3440FD-33E1-044E-8281-79675DFF3DB5}"/>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39945" name="Oval 14">
            <a:extLst>
              <a:ext uri="{FF2B5EF4-FFF2-40B4-BE49-F238E27FC236}">
                <a16:creationId xmlns:a16="http://schemas.microsoft.com/office/drawing/2014/main" id="{1EDA497A-186E-6E4F-B11B-AA480BE2B773}"/>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3</a:t>
            </a:r>
          </a:p>
        </p:txBody>
      </p:sp>
      <p:pic>
        <p:nvPicPr>
          <p:cNvPr id="39946" name="Picture 15">
            <a:extLst>
              <a:ext uri="{FF2B5EF4-FFF2-40B4-BE49-F238E27FC236}">
                <a16:creationId xmlns:a16="http://schemas.microsoft.com/office/drawing/2014/main" id="{1C106DF0-3B0D-8F41-B81B-F3E0C18221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4551" y="374650"/>
            <a:ext cx="1293813"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7" name="Rectangle 16">
            <a:extLst>
              <a:ext uri="{FF2B5EF4-FFF2-40B4-BE49-F238E27FC236}">
                <a16:creationId xmlns:a16="http://schemas.microsoft.com/office/drawing/2014/main" id="{9B3CFB41-CD7F-FB4F-B6AF-74EDB771CD3D}"/>
              </a:ext>
            </a:extLst>
          </p:cNvPr>
          <p:cNvSpPr>
            <a:spLocks noChangeArrowheads="1"/>
          </p:cNvSpPr>
          <p:nvPr/>
        </p:nvSpPr>
        <p:spPr bwMode="auto">
          <a:xfrm>
            <a:off x="8361364" y="685801"/>
            <a:ext cx="2014537" cy="557213"/>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dirty="0">
                <a:latin typeface="+mn-lt"/>
              </a:rPr>
              <a:t>Cut the model into </a:t>
            </a:r>
          </a:p>
          <a:p>
            <a:r>
              <a:rPr lang="en-US" altLang="en-US" dirty="0" err="1">
                <a:latin typeface="+mn-lt"/>
              </a:rPr>
              <a:t>sweepable</a:t>
            </a:r>
            <a:r>
              <a:rPr lang="en-US" altLang="en-US" dirty="0">
                <a:latin typeface="+mn-lt"/>
              </a:rPr>
              <a:t> volumes </a:t>
            </a:r>
          </a:p>
        </p:txBody>
      </p:sp>
      <p:sp>
        <p:nvSpPr>
          <p:cNvPr id="39948" name="Text Box 17">
            <a:extLst>
              <a:ext uri="{FF2B5EF4-FFF2-40B4-BE49-F238E27FC236}">
                <a16:creationId xmlns:a16="http://schemas.microsoft.com/office/drawing/2014/main" id="{74FEEA5D-F5A4-8C4C-88C3-3CA80925EE50}"/>
              </a:ext>
            </a:extLst>
          </p:cNvPr>
          <p:cNvSpPr txBox="1">
            <a:spLocks noChangeArrowheads="1"/>
          </p:cNvSpPr>
          <p:nvPr/>
        </p:nvSpPr>
        <p:spPr bwMode="auto">
          <a:xfrm>
            <a:off x="5995988" y="784226"/>
            <a:ext cx="2057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Decompose Geometry</a:t>
            </a:r>
          </a:p>
        </p:txBody>
      </p:sp>
      <p:sp>
        <p:nvSpPr>
          <p:cNvPr id="39949" name="Text Box 20">
            <a:extLst>
              <a:ext uri="{FF2B5EF4-FFF2-40B4-BE49-F238E27FC236}">
                <a16:creationId xmlns:a16="http://schemas.microsoft.com/office/drawing/2014/main" id="{F2397DA0-FFC9-C946-B2B7-226789B81E68}"/>
              </a:ext>
            </a:extLst>
          </p:cNvPr>
          <p:cNvSpPr txBox="1">
            <a:spLocks noChangeArrowheads="1"/>
          </p:cNvSpPr>
          <p:nvPr/>
        </p:nvSpPr>
        <p:spPr bwMode="auto">
          <a:xfrm>
            <a:off x="4656139" y="2268538"/>
            <a:ext cx="24542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Preview and Apply the planar </a:t>
            </a:r>
            <a:r>
              <a:rPr lang="en-US" altLang="en-US" sz="1800" dirty="0" err="1">
                <a:latin typeface="+mn-lt"/>
              </a:rPr>
              <a:t>webcut</a:t>
            </a:r>
            <a:endParaRPr lang="en-US" altLang="en-US" sz="1800" dirty="0">
              <a:latin typeface="+mn-lt"/>
            </a:endParaRPr>
          </a:p>
        </p:txBody>
      </p:sp>
      <p:sp>
        <p:nvSpPr>
          <p:cNvPr id="39950" name="Text Box 21">
            <a:extLst>
              <a:ext uri="{FF2B5EF4-FFF2-40B4-BE49-F238E27FC236}">
                <a16:creationId xmlns:a16="http://schemas.microsoft.com/office/drawing/2014/main" id="{FE1C545C-9A26-6A46-9C3F-11464ABA3746}"/>
              </a:ext>
            </a:extLst>
          </p:cNvPr>
          <p:cNvSpPr txBox="1">
            <a:spLocks noChangeArrowheads="1"/>
          </p:cNvSpPr>
          <p:nvPr/>
        </p:nvSpPr>
        <p:spPr bwMode="auto">
          <a:xfrm>
            <a:off x="5183188" y="3103564"/>
            <a:ext cx="25654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Preview</a:t>
            </a:r>
            <a:r>
              <a:rPr lang="en-US" altLang="en-US" sz="1800">
                <a:latin typeface="+mn-lt"/>
              </a:rPr>
              <a:t> to see a preview of the cutting plane</a:t>
            </a:r>
            <a:endParaRPr lang="en-US" altLang="en-US" sz="1800" i="1">
              <a:latin typeface="+mn-lt"/>
            </a:endParaRPr>
          </a:p>
        </p:txBody>
      </p:sp>
      <p:sp>
        <p:nvSpPr>
          <p:cNvPr id="39951" name="Text Box 22">
            <a:extLst>
              <a:ext uri="{FF2B5EF4-FFF2-40B4-BE49-F238E27FC236}">
                <a16:creationId xmlns:a16="http://schemas.microsoft.com/office/drawing/2014/main" id="{F81B234F-50DC-C741-ADAE-5312D2242DB1}"/>
              </a:ext>
            </a:extLst>
          </p:cNvPr>
          <p:cNvSpPr txBox="1">
            <a:spLocks noChangeArrowheads="1"/>
          </p:cNvSpPr>
          <p:nvPr/>
        </p:nvSpPr>
        <p:spPr bwMode="auto">
          <a:xfrm>
            <a:off x="5183188" y="4067175"/>
            <a:ext cx="256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Click </a:t>
            </a:r>
            <a:r>
              <a:rPr lang="en-US" altLang="en-US" sz="1800" i="1" dirty="0">
                <a:latin typeface="+mn-lt"/>
              </a:rPr>
              <a:t>Apply</a:t>
            </a:r>
            <a:r>
              <a:rPr lang="en-US" altLang="en-US" sz="1800" dirty="0">
                <a:latin typeface="+mn-lt"/>
              </a:rPr>
              <a:t> to cut the volume</a:t>
            </a:r>
            <a:endParaRPr lang="en-US" altLang="en-US" sz="1800" i="1" dirty="0">
              <a:latin typeface="+mn-lt"/>
            </a:endParaRPr>
          </a:p>
        </p:txBody>
      </p:sp>
      <p:sp>
        <p:nvSpPr>
          <p:cNvPr id="39952" name="Oval 23">
            <a:extLst>
              <a:ext uri="{FF2B5EF4-FFF2-40B4-BE49-F238E27FC236}">
                <a16:creationId xmlns:a16="http://schemas.microsoft.com/office/drawing/2014/main" id="{989484D8-B422-3D49-AAC6-B5DAA5244B9D}"/>
              </a:ext>
            </a:extLst>
          </p:cNvPr>
          <p:cNvSpPr>
            <a:spLocks noChangeArrowheads="1"/>
          </p:cNvSpPr>
          <p:nvPr/>
        </p:nvSpPr>
        <p:spPr bwMode="auto">
          <a:xfrm>
            <a:off x="4765675" y="3155950"/>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15</a:t>
            </a:r>
          </a:p>
        </p:txBody>
      </p:sp>
      <p:sp>
        <p:nvSpPr>
          <p:cNvPr id="39953" name="Oval 24">
            <a:extLst>
              <a:ext uri="{FF2B5EF4-FFF2-40B4-BE49-F238E27FC236}">
                <a16:creationId xmlns:a16="http://schemas.microsoft.com/office/drawing/2014/main" id="{7CB92D18-1C03-5647-ABAF-119716F9CC8E}"/>
              </a:ext>
            </a:extLst>
          </p:cNvPr>
          <p:cNvSpPr>
            <a:spLocks noChangeArrowheads="1"/>
          </p:cNvSpPr>
          <p:nvPr/>
        </p:nvSpPr>
        <p:spPr bwMode="auto">
          <a:xfrm>
            <a:off x="4740275" y="4124325"/>
            <a:ext cx="381000" cy="304800"/>
          </a:xfrm>
          <a:prstGeom prst="ellipse">
            <a:avLst/>
          </a:prstGeom>
          <a:solidFill>
            <a:schemeClr val="bg1"/>
          </a:solidFill>
          <a:ln w="28575">
            <a:solidFill>
              <a:srgbClr val="CC33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16</a:t>
            </a:r>
          </a:p>
        </p:txBody>
      </p:sp>
      <p:pic>
        <p:nvPicPr>
          <p:cNvPr id="39954" name="Picture 6">
            <a:extLst>
              <a:ext uri="{FF2B5EF4-FFF2-40B4-BE49-F238E27FC236}">
                <a16:creationId xmlns:a16="http://schemas.microsoft.com/office/drawing/2014/main" id="{B8042AA1-9349-F843-8EC0-B4B7DCB37D6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51750" y="3973514"/>
            <a:ext cx="2387600" cy="222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C675D1E-DFA6-6AA1-F8FA-4A0C10397FFC}"/>
              </a:ext>
            </a:extLst>
          </p:cNvPr>
          <p:cNvPicPr>
            <a:picLocks noChangeAspect="1"/>
          </p:cNvPicPr>
          <p:nvPr/>
        </p:nvPicPr>
        <p:blipFill>
          <a:blip r:embed="rId2"/>
          <a:stretch>
            <a:fillRect/>
          </a:stretch>
        </p:blipFill>
        <p:spPr>
          <a:xfrm>
            <a:off x="1849587" y="1427082"/>
            <a:ext cx="7980213" cy="5016581"/>
          </a:xfrm>
          <a:prstGeom prst="rect">
            <a:avLst/>
          </a:prstGeom>
        </p:spPr>
      </p:pic>
      <p:sp>
        <p:nvSpPr>
          <p:cNvPr id="16388" name="AutoShape 5">
            <a:extLst>
              <a:ext uri="{FF2B5EF4-FFF2-40B4-BE49-F238E27FC236}">
                <a16:creationId xmlns:a16="http://schemas.microsoft.com/office/drawing/2014/main" id="{7D8173A4-F7FD-C846-80A5-B7B38CB19E06}"/>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40963" name="Oval 6">
            <a:extLst>
              <a:ext uri="{FF2B5EF4-FFF2-40B4-BE49-F238E27FC236}">
                <a16:creationId xmlns:a16="http://schemas.microsoft.com/office/drawing/2014/main" id="{4CE0054F-9527-8648-9EA5-35FC2FD59A20}"/>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3</a:t>
            </a:r>
          </a:p>
        </p:txBody>
      </p:sp>
      <p:pic>
        <p:nvPicPr>
          <p:cNvPr id="40964" name="Picture 8">
            <a:extLst>
              <a:ext uri="{FF2B5EF4-FFF2-40B4-BE49-F238E27FC236}">
                <a16:creationId xmlns:a16="http://schemas.microsoft.com/office/drawing/2014/main" id="{23112F50-2BB5-B845-AB15-8BAD9F983E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4551" y="374650"/>
            <a:ext cx="1293813"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5" name="Rectangle 9">
            <a:extLst>
              <a:ext uri="{FF2B5EF4-FFF2-40B4-BE49-F238E27FC236}">
                <a16:creationId xmlns:a16="http://schemas.microsoft.com/office/drawing/2014/main" id="{BC35800E-1B5A-A948-A912-1DB491EC6C7D}"/>
              </a:ext>
            </a:extLst>
          </p:cNvPr>
          <p:cNvSpPr>
            <a:spLocks noChangeArrowheads="1"/>
          </p:cNvSpPr>
          <p:nvPr/>
        </p:nvSpPr>
        <p:spPr bwMode="auto">
          <a:xfrm>
            <a:off x="8361364" y="685801"/>
            <a:ext cx="2014537" cy="557213"/>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a:t>Cut the model into </a:t>
            </a:r>
          </a:p>
          <a:p>
            <a:r>
              <a:rPr lang="en-US" altLang="en-US"/>
              <a:t>sweepable volumes </a:t>
            </a:r>
          </a:p>
        </p:txBody>
      </p:sp>
      <p:sp>
        <p:nvSpPr>
          <p:cNvPr id="40966" name="Text Box 11">
            <a:extLst>
              <a:ext uri="{FF2B5EF4-FFF2-40B4-BE49-F238E27FC236}">
                <a16:creationId xmlns:a16="http://schemas.microsoft.com/office/drawing/2014/main" id="{6239A4E3-86EC-0C44-AC34-F330E7BF0CFF}"/>
              </a:ext>
            </a:extLst>
          </p:cNvPr>
          <p:cNvSpPr txBox="1">
            <a:spLocks noChangeArrowheads="1"/>
          </p:cNvSpPr>
          <p:nvPr/>
        </p:nvSpPr>
        <p:spPr bwMode="auto">
          <a:xfrm>
            <a:off x="3986214" y="6443663"/>
            <a:ext cx="42560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600">
                <a:latin typeface="Arial" panose="020B0604020202020204" pitchFamily="34" charset="0"/>
              </a:rPr>
              <a:t>Volumes are now individually sweepable</a:t>
            </a:r>
          </a:p>
        </p:txBody>
      </p:sp>
      <p:sp>
        <p:nvSpPr>
          <p:cNvPr id="40967" name="Line 16">
            <a:extLst>
              <a:ext uri="{FF2B5EF4-FFF2-40B4-BE49-F238E27FC236}">
                <a16:creationId xmlns:a16="http://schemas.microsoft.com/office/drawing/2014/main" id="{11B48C6D-BB71-494F-AD25-AFD050F72DBE}"/>
              </a:ext>
            </a:extLst>
          </p:cNvPr>
          <p:cNvSpPr>
            <a:spLocks noChangeShapeType="1"/>
          </p:cNvSpPr>
          <p:nvPr/>
        </p:nvSpPr>
        <p:spPr bwMode="auto">
          <a:xfrm flipV="1">
            <a:off x="6194425" y="3668713"/>
            <a:ext cx="793750" cy="2286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968" name="Text Box 17">
            <a:extLst>
              <a:ext uri="{FF2B5EF4-FFF2-40B4-BE49-F238E27FC236}">
                <a16:creationId xmlns:a16="http://schemas.microsoft.com/office/drawing/2014/main" id="{380B1086-842F-A149-B45E-B752C6A7BA47}"/>
              </a:ext>
            </a:extLst>
          </p:cNvPr>
          <p:cNvSpPr txBox="1">
            <a:spLocks noChangeArrowheads="1"/>
          </p:cNvSpPr>
          <p:nvPr/>
        </p:nvSpPr>
        <p:spPr bwMode="auto">
          <a:xfrm rot="20921404">
            <a:off x="6453188" y="3714750"/>
            <a:ext cx="137795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dirty="0">
                <a:solidFill>
                  <a:schemeClr val="bg1"/>
                </a:solidFill>
                <a:latin typeface="Arial" panose="020B0604020202020204" pitchFamily="34" charset="0"/>
              </a:rPr>
              <a:t>sweep direction 1</a:t>
            </a:r>
          </a:p>
        </p:txBody>
      </p:sp>
      <p:sp>
        <p:nvSpPr>
          <p:cNvPr id="40969" name="Text Box 19">
            <a:extLst>
              <a:ext uri="{FF2B5EF4-FFF2-40B4-BE49-F238E27FC236}">
                <a16:creationId xmlns:a16="http://schemas.microsoft.com/office/drawing/2014/main" id="{3A269AAC-3996-1B4F-BE6C-A6FE36883A58}"/>
              </a:ext>
            </a:extLst>
          </p:cNvPr>
          <p:cNvSpPr txBox="1">
            <a:spLocks noChangeArrowheads="1"/>
          </p:cNvSpPr>
          <p:nvPr/>
        </p:nvSpPr>
        <p:spPr bwMode="auto">
          <a:xfrm>
            <a:off x="4298951" y="3736976"/>
            <a:ext cx="106521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a:solidFill>
                  <a:schemeClr val="bg1"/>
                </a:solidFill>
                <a:latin typeface="Arial" panose="020B0604020202020204" pitchFamily="34" charset="0"/>
              </a:rPr>
              <a:t>sweep </a:t>
            </a:r>
          </a:p>
          <a:p>
            <a:r>
              <a:rPr lang="en-US" altLang="en-US">
                <a:solidFill>
                  <a:schemeClr val="bg1"/>
                </a:solidFill>
                <a:latin typeface="Arial" panose="020B0604020202020204" pitchFamily="34" charset="0"/>
              </a:rPr>
              <a:t>direction 2</a:t>
            </a:r>
          </a:p>
        </p:txBody>
      </p:sp>
      <p:sp>
        <p:nvSpPr>
          <p:cNvPr id="40970" name="Arc 22">
            <a:extLst>
              <a:ext uri="{FF2B5EF4-FFF2-40B4-BE49-F238E27FC236}">
                <a16:creationId xmlns:a16="http://schemas.microsoft.com/office/drawing/2014/main" id="{1A573DE5-D0A0-384C-9D36-0AB2633D58DA}"/>
              </a:ext>
            </a:extLst>
          </p:cNvPr>
          <p:cNvSpPr>
            <a:spLocks/>
          </p:cNvSpPr>
          <p:nvPr/>
        </p:nvSpPr>
        <p:spPr bwMode="auto">
          <a:xfrm>
            <a:off x="5441950" y="3997326"/>
            <a:ext cx="869950" cy="327025"/>
          </a:xfrm>
          <a:custGeom>
            <a:avLst/>
            <a:gdLst>
              <a:gd name="T0" fmla="*/ 0 w 25860"/>
              <a:gd name="T1" fmla="*/ 2147483646 h 21600"/>
              <a:gd name="T2" fmla="*/ 2147483646 w 25860"/>
              <a:gd name="T3" fmla="*/ 2147483646 h 21600"/>
              <a:gd name="T4" fmla="*/ 2147483646 w 25860"/>
              <a:gd name="T5" fmla="*/ 2147483646 h 21600"/>
              <a:gd name="T6" fmla="*/ 0 60000 65536"/>
              <a:gd name="T7" fmla="*/ 0 60000 65536"/>
              <a:gd name="T8" fmla="*/ 0 60000 65536"/>
            </a:gdLst>
            <a:ahLst/>
            <a:cxnLst>
              <a:cxn ang="T6">
                <a:pos x="T0" y="T1"/>
              </a:cxn>
              <a:cxn ang="T7">
                <a:pos x="T2" y="T3"/>
              </a:cxn>
              <a:cxn ang="T8">
                <a:pos x="T4" y="T5"/>
              </a:cxn>
            </a:cxnLst>
            <a:rect l="0" t="0" r="r" b="b"/>
            <a:pathLst>
              <a:path w="25860" h="21600" fill="none" extrusionOk="0">
                <a:moveTo>
                  <a:pt x="-1" y="723"/>
                </a:moveTo>
                <a:cubicBezTo>
                  <a:pt x="1809" y="243"/>
                  <a:pt x="3673" y="-1"/>
                  <a:pt x="5545" y="0"/>
                </a:cubicBezTo>
                <a:cubicBezTo>
                  <a:pt x="14644" y="0"/>
                  <a:pt x="22768" y="5702"/>
                  <a:pt x="25859" y="14261"/>
                </a:cubicBezTo>
              </a:path>
              <a:path w="25860" h="21600" stroke="0" extrusionOk="0">
                <a:moveTo>
                  <a:pt x="-1" y="723"/>
                </a:moveTo>
                <a:cubicBezTo>
                  <a:pt x="1809" y="243"/>
                  <a:pt x="3673" y="-1"/>
                  <a:pt x="5545" y="0"/>
                </a:cubicBezTo>
                <a:cubicBezTo>
                  <a:pt x="14644" y="0"/>
                  <a:pt x="22768" y="5702"/>
                  <a:pt x="25859" y="14261"/>
                </a:cubicBezTo>
                <a:lnTo>
                  <a:pt x="5545" y="21600"/>
                </a:lnTo>
                <a:lnTo>
                  <a:pt x="-1" y="723"/>
                </a:lnTo>
                <a:close/>
              </a:path>
            </a:pathLst>
          </a:custGeom>
          <a:noFill/>
          <a:ln w="38100">
            <a:solidFill>
              <a:schemeClr val="bg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1" name="Line 23">
            <a:extLst>
              <a:ext uri="{FF2B5EF4-FFF2-40B4-BE49-F238E27FC236}">
                <a16:creationId xmlns:a16="http://schemas.microsoft.com/office/drawing/2014/main" id="{F000DBFE-41A3-0245-83C1-CFB9CF00F78E}"/>
              </a:ext>
            </a:extLst>
          </p:cNvPr>
          <p:cNvSpPr>
            <a:spLocks noChangeShapeType="1"/>
          </p:cNvSpPr>
          <p:nvPr/>
        </p:nvSpPr>
        <p:spPr bwMode="auto">
          <a:xfrm>
            <a:off x="5737225" y="4570414"/>
            <a:ext cx="0" cy="268287"/>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972" name="Text Box 24">
            <a:extLst>
              <a:ext uri="{FF2B5EF4-FFF2-40B4-BE49-F238E27FC236}">
                <a16:creationId xmlns:a16="http://schemas.microsoft.com/office/drawing/2014/main" id="{3061AE8D-F46E-1D48-9965-2D72898C0A79}"/>
              </a:ext>
            </a:extLst>
          </p:cNvPr>
          <p:cNvSpPr txBox="1">
            <a:spLocks noChangeArrowheads="1"/>
          </p:cNvSpPr>
          <p:nvPr/>
        </p:nvSpPr>
        <p:spPr bwMode="auto">
          <a:xfrm>
            <a:off x="5364164" y="4838701"/>
            <a:ext cx="16795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dirty="0">
                <a:solidFill>
                  <a:schemeClr val="tx1">
                    <a:lumMod val="75000"/>
                  </a:schemeClr>
                </a:solidFill>
                <a:latin typeface="Arial" panose="020B0604020202020204" pitchFamily="34" charset="0"/>
              </a:rPr>
              <a:t>sweep direction 3</a:t>
            </a:r>
          </a:p>
        </p:txBody>
      </p:sp>
      <p:sp>
        <p:nvSpPr>
          <p:cNvPr id="40973" name="Text Box 25">
            <a:extLst>
              <a:ext uri="{FF2B5EF4-FFF2-40B4-BE49-F238E27FC236}">
                <a16:creationId xmlns:a16="http://schemas.microsoft.com/office/drawing/2014/main" id="{4C5A7282-847B-0A4C-9C3C-2671C1E97014}"/>
              </a:ext>
            </a:extLst>
          </p:cNvPr>
          <p:cNvSpPr txBox="1">
            <a:spLocks noChangeArrowheads="1"/>
          </p:cNvSpPr>
          <p:nvPr/>
        </p:nvSpPr>
        <p:spPr bwMode="auto">
          <a:xfrm>
            <a:off x="5995988" y="784226"/>
            <a:ext cx="2057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Decompose Geometry</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2">
            <a:extLst>
              <a:ext uri="{FF2B5EF4-FFF2-40B4-BE49-F238E27FC236}">
                <a16:creationId xmlns:a16="http://schemas.microsoft.com/office/drawing/2014/main" id="{36F15B21-D41D-204F-A2B8-F7BF8173DE62}"/>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41986" name="Oval 43">
            <a:extLst>
              <a:ext uri="{FF2B5EF4-FFF2-40B4-BE49-F238E27FC236}">
                <a16:creationId xmlns:a16="http://schemas.microsoft.com/office/drawing/2014/main" id="{591E9EAE-3162-B341-B393-119E084BBF6E}"/>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4</a:t>
            </a:r>
          </a:p>
        </p:txBody>
      </p:sp>
      <p:sp>
        <p:nvSpPr>
          <p:cNvPr id="41987" name="Text Box 44">
            <a:extLst>
              <a:ext uri="{FF2B5EF4-FFF2-40B4-BE49-F238E27FC236}">
                <a16:creationId xmlns:a16="http://schemas.microsoft.com/office/drawing/2014/main" id="{DA631C4A-2383-E14D-B5B2-E9EDDE168D02}"/>
              </a:ext>
            </a:extLst>
          </p:cNvPr>
          <p:cNvSpPr txBox="1">
            <a:spLocks noChangeArrowheads="1"/>
          </p:cNvSpPr>
          <p:nvPr/>
        </p:nvSpPr>
        <p:spPr bwMode="auto">
          <a:xfrm>
            <a:off x="6156325" y="784226"/>
            <a:ext cx="1665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Imprint &amp;</a:t>
            </a:r>
          </a:p>
          <a:p>
            <a:r>
              <a:rPr lang="en-US" altLang="en-US" sz="2400" b="1">
                <a:latin typeface="Arial" panose="020B0604020202020204" pitchFamily="34" charset="0"/>
              </a:rPr>
              <a:t>Merge</a:t>
            </a:r>
          </a:p>
        </p:txBody>
      </p:sp>
      <p:pic>
        <p:nvPicPr>
          <p:cNvPr id="41988" name="Picture 45">
            <a:extLst>
              <a:ext uri="{FF2B5EF4-FFF2-40B4-BE49-F238E27FC236}">
                <a16:creationId xmlns:a16="http://schemas.microsoft.com/office/drawing/2014/main" id="{E6AA1D6E-8F44-0746-A044-B58AEC291B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4551" y="374650"/>
            <a:ext cx="1293813"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8">
            <a:extLst>
              <a:ext uri="{FF2B5EF4-FFF2-40B4-BE49-F238E27FC236}">
                <a16:creationId xmlns:a16="http://schemas.microsoft.com/office/drawing/2014/main" id="{FF812024-8F03-8C46-9CC3-C0FB8CAF997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5975" y="2063750"/>
            <a:ext cx="5227638"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3E2AD1FF-1746-BC42-80BD-FE7490BA86E3}"/>
              </a:ext>
            </a:extLst>
          </p:cNvPr>
          <p:cNvSpPr txBox="1"/>
          <p:nvPr/>
        </p:nvSpPr>
        <p:spPr>
          <a:xfrm>
            <a:off x="4751388" y="3559176"/>
            <a:ext cx="862993" cy="461665"/>
          </a:xfrm>
          <a:prstGeom prst="rect">
            <a:avLst/>
          </a:prstGeom>
          <a:noFill/>
        </p:spPr>
        <p:txBody>
          <a:bodyPr wrap="none">
            <a:spAutoFit/>
          </a:bodyPr>
          <a:lstStyle/>
          <a:p>
            <a:pPr>
              <a:defRPr/>
            </a:pPr>
            <a:r>
              <a:rPr lang="en-US" sz="2400" dirty="0" err="1">
                <a:ea typeface="ＭＳ Ｐゴシック" charset="0"/>
                <a:cs typeface="ＭＳ Ｐゴシック" charset="0"/>
              </a:rPr>
              <a:t>Vol</a:t>
            </a:r>
            <a:r>
              <a:rPr lang="en-US" sz="2400" dirty="0">
                <a:ea typeface="ＭＳ Ｐゴシック" charset="0"/>
                <a:cs typeface="ＭＳ Ｐゴシック" charset="0"/>
              </a:rPr>
              <a:t> 1</a:t>
            </a:r>
          </a:p>
        </p:txBody>
      </p:sp>
      <p:sp>
        <p:nvSpPr>
          <p:cNvPr id="11" name="TextBox 10">
            <a:extLst>
              <a:ext uri="{FF2B5EF4-FFF2-40B4-BE49-F238E27FC236}">
                <a16:creationId xmlns:a16="http://schemas.microsoft.com/office/drawing/2014/main" id="{281FCA52-15A0-4341-9BD7-23449C63766C}"/>
              </a:ext>
            </a:extLst>
          </p:cNvPr>
          <p:cNvSpPr txBox="1"/>
          <p:nvPr/>
        </p:nvSpPr>
        <p:spPr>
          <a:xfrm>
            <a:off x="6848475" y="4173539"/>
            <a:ext cx="862993" cy="461665"/>
          </a:xfrm>
          <a:prstGeom prst="rect">
            <a:avLst/>
          </a:prstGeom>
          <a:noFill/>
        </p:spPr>
        <p:txBody>
          <a:bodyPr wrap="none">
            <a:spAutoFit/>
          </a:bodyPr>
          <a:lstStyle/>
          <a:p>
            <a:pPr>
              <a:defRPr/>
            </a:pPr>
            <a:r>
              <a:rPr lang="en-US" sz="2400" dirty="0" err="1">
                <a:ea typeface="ＭＳ Ｐゴシック" charset="0"/>
                <a:cs typeface="ＭＳ Ｐゴシック" charset="0"/>
              </a:rPr>
              <a:t>Vol</a:t>
            </a:r>
            <a:r>
              <a:rPr lang="en-US" sz="2400" dirty="0">
                <a:ea typeface="ＭＳ Ｐゴシック" charset="0"/>
                <a:cs typeface="ＭＳ Ｐゴシック" charset="0"/>
              </a:rPr>
              <a:t> 2</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12">
            <a:extLst>
              <a:ext uri="{FF2B5EF4-FFF2-40B4-BE49-F238E27FC236}">
                <a16:creationId xmlns:a16="http://schemas.microsoft.com/office/drawing/2014/main" id="{7793B499-C2C8-1B42-A539-DAC7096ACA9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44789" y="1893888"/>
            <a:ext cx="6619875" cy="395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0F787C3E-DDEA-0F47-A730-D53A700DC4BF}"/>
              </a:ext>
            </a:extLst>
          </p:cNvPr>
          <p:cNvSpPr txBox="1"/>
          <p:nvPr/>
        </p:nvSpPr>
        <p:spPr>
          <a:xfrm>
            <a:off x="4076700" y="3505201"/>
            <a:ext cx="862993" cy="461665"/>
          </a:xfrm>
          <a:prstGeom prst="rect">
            <a:avLst/>
          </a:prstGeom>
          <a:noFill/>
        </p:spPr>
        <p:txBody>
          <a:bodyPr wrap="none">
            <a:spAutoFit/>
          </a:bodyPr>
          <a:lstStyle/>
          <a:p>
            <a:pPr>
              <a:defRPr/>
            </a:pPr>
            <a:r>
              <a:rPr lang="en-US" sz="2400" dirty="0" err="1">
                <a:ea typeface="ＭＳ Ｐゴシック" charset="0"/>
                <a:cs typeface="ＭＳ Ｐゴシック" charset="0"/>
              </a:rPr>
              <a:t>Vol</a:t>
            </a:r>
            <a:r>
              <a:rPr lang="en-US" sz="2400" dirty="0">
                <a:ea typeface="ＭＳ Ｐゴシック" charset="0"/>
                <a:cs typeface="ＭＳ Ｐゴシック" charset="0"/>
              </a:rPr>
              <a:t> 1</a:t>
            </a:r>
          </a:p>
        </p:txBody>
      </p:sp>
      <p:sp>
        <p:nvSpPr>
          <p:cNvPr id="6" name="TextBox 5">
            <a:extLst>
              <a:ext uri="{FF2B5EF4-FFF2-40B4-BE49-F238E27FC236}">
                <a16:creationId xmlns:a16="http://schemas.microsoft.com/office/drawing/2014/main" id="{4FB46404-3730-6144-92F9-0C2877A1C874}"/>
              </a:ext>
            </a:extLst>
          </p:cNvPr>
          <p:cNvSpPr txBox="1"/>
          <p:nvPr/>
        </p:nvSpPr>
        <p:spPr>
          <a:xfrm>
            <a:off x="7602538" y="4346576"/>
            <a:ext cx="862993" cy="461665"/>
          </a:xfrm>
          <a:prstGeom prst="rect">
            <a:avLst/>
          </a:prstGeom>
          <a:noFill/>
        </p:spPr>
        <p:txBody>
          <a:bodyPr wrap="none">
            <a:spAutoFit/>
          </a:bodyPr>
          <a:lstStyle/>
          <a:p>
            <a:pPr>
              <a:defRPr/>
            </a:pPr>
            <a:r>
              <a:rPr lang="en-US" sz="2400" dirty="0" err="1">
                <a:ea typeface="ＭＳ Ｐゴシック" charset="0"/>
                <a:cs typeface="ＭＳ Ｐゴシック" charset="0"/>
              </a:rPr>
              <a:t>Vol</a:t>
            </a:r>
            <a:r>
              <a:rPr lang="en-US" sz="2400" dirty="0">
                <a:ea typeface="ＭＳ Ｐゴシック" charset="0"/>
                <a:cs typeface="ＭＳ Ｐゴシック" charset="0"/>
              </a:rPr>
              <a:t> 2</a:t>
            </a:r>
          </a:p>
        </p:txBody>
      </p:sp>
      <p:sp>
        <p:nvSpPr>
          <p:cNvPr id="7" name="AutoShape 42">
            <a:extLst>
              <a:ext uri="{FF2B5EF4-FFF2-40B4-BE49-F238E27FC236}">
                <a16:creationId xmlns:a16="http://schemas.microsoft.com/office/drawing/2014/main" id="{A98113A5-BDF1-C940-BF92-C061E85952F3}"/>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43013" name="Oval 43">
            <a:extLst>
              <a:ext uri="{FF2B5EF4-FFF2-40B4-BE49-F238E27FC236}">
                <a16:creationId xmlns:a16="http://schemas.microsoft.com/office/drawing/2014/main" id="{DBAF7DE6-B223-174D-8FE1-D2EBEAB4AA3C}"/>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4</a:t>
            </a:r>
          </a:p>
        </p:txBody>
      </p:sp>
      <p:sp>
        <p:nvSpPr>
          <p:cNvPr id="43014" name="Text Box 44">
            <a:extLst>
              <a:ext uri="{FF2B5EF4-FFF2-40B4-BE49-F238E27FC236}">
                <a16:creationId xmlns:a16="http://schemas.microsoft.com/office/drawing/2014/main" id="{BCB59423-FCFF-9C4F-B13E-003F5F47AAF9}"/>
              </a:ext>
            </a:extLst>
          </p:cNvPr>
          <p:cNvSpPr txBox="1">
            <a:spLocks noChangeArrowheads="1"/>
          </p:cNvSpPr>
          <p:nvPr/>
        </p:nvSpPr>
        <p:spPr bwMode="auto">
          <a:xfrm>
            <a:off x="6156325" y="784226"/>
            <a:ext cx="1665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Imprint &amp;</a:t>
            </a:r>
          </a:p>
          <a:p>
            <a:r>
              <a:rPr lang="en-US" altLang="en-US" sz="2400" b="1">
                <a:latin typeface="Arial" panose="020B0604020202020204" pitchFamily="34" charset="0"/>
              </a:rPr>
              <a:t>Merge</a:t>
            </a:r>
          </a:p>
        </p:txBody>
      </p:sp>
      <p:pic>
        <p:nvPicPr>
          <p:cNvPr id="43015" name="Picture 45">
            <a:extLst>
              <a:ext uri="{FF2B5EF4-FFF2-40B4-BE49-F238E27FC236}">
                <a16:creationId xmlns:a16="http://schemas.microsoft.com/office/drawing/2014/main" id="{9B15FE88-977D-A64A-B6C0-8DC53BC69B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4551" y="374650"/>
            <a:ext cx="1293813"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C918E9DE-5B52-C84B-AE18-8E634320081A}"/>
              </a:ext>
            </a:extLst>
          </p:cNvPr>
          <p:cNvSpPr txBox="1"/>
          <p:nvPr/>
        </p:nvSpPr>
        <p:spPr>
          <a:xfrm>
            <a:off x="6932613" y="2211388"/>
            <a:ext cx="3167062" cy="830262"/>
          </a:xfrm>
          <a:prstGeom prst="rect">
            <a:avLst/>
          </a:prstGeom>
          <a:noFill/>
        </p:spPr>
        <p:txBody>
          <a:bodyPr>
            <a:spAutoFit/>
          </a:bodyPr>
          <a:lstStyle/>
          <a:p>
            <a:pPr>
              <a:defRPr/>
            </a:pPr>
            <a:r>
              <a:rPr lang="en-US" sz="1600" dirty="0">
                <a:ea typeface="ＭＳ Ｐゴシック" charset="0"/>
                <a:cs typeface="ＭＳ Ｐゴシック" charset="0"/>
              </a:rPr>
              <a:t>Volumes are independent -- by default, will not share nodes where they meet</a:t>
            </a:r>
          </a:p>
        </p:txBody>
      </p:sp>
    </p:spTree>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3">
            <a:extLst>
              <a:ext uri="{FF2B5EF4-FFF2-40B4-BE49-F238E27FC236}">
                <a16:creationId xmlns:a16="http://schemas.microsoft.com/office/drawing/2014/main" id="{C0314D0B-9E12-D94F-9C6F-11F4B12055B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27325" y="1851025"/>
            <a:ext cx="6667500" cy="405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3627947D-3818-A245-BC15-58017E5F3E64}"/>
              </a:ext>
            </a:extLst>
          </p:cNvPr>
          <p:cNvSpPr txBox="1"/>
          <p:nvPr/>
        </p:nvSpPr>
        <p:spPr>
          <a:xfrm>
            <a:off x="4076700" y="3505201"/>
            <a:ext cx="899862" cy="461665"/>
          </a:xfrm>
          <a:prstGeom prst="rect">
            <a:avLst/>
          </a:prstGeom>
          <a:noFill/>
        </p:spPr>
        <p:txBody>
          <a:bodyPr wrap="none">
            <a:spAutoFit/>
          </a:bodyPr>
          <a:lstStyle/>
          <a:p>
            <a:pPr>
              <a:defRPr/>
            </a:pPr>
            <a:r>
              <a:rPr lang="en-US" sz="2400" dirty="0" err="1">
                <a:latin typeface="+mj-lt"/>
                <a:ea typeface="ＭＳ Ｐゴシック" charset="0"/>
                <a:cs typeface="ＭＳ Ｐゴシック" charset="0"/>
              </a:rPr>
              <a:t>Vol</a:t>
            </a:r>
            <a:r>
              <a:rPr lang="en-US" sz="2400" dirty="0">
                <a:latin typeface="+mj-lt"/>
                <a:ea typeface="ＭＳ Ｐゴシック" charset="0"/>
                <a:cs typeface="ＭＳ Ｐゴシック" charset="0"/>
              </a:rPr>
              <a:t> 1</a:t>
            </a:r>
          </a:p>
        </p:txBody>
      </p:sp>
      <p:sp>
        <p:nvSpPr>
          <p:cNvPr id="8" name="TextBox 7">
            <a:extLst>
              <a:ext uri="{FF2B5EF4-FFF2-40B4-BE49-F238E27FC236}">
                <a16:creationId xmlns:a16="http://schemas.microsoft.com/office/drawing/2014/main" id="{14870168-3968-F544-8101-54383753788A}"/>
              </a:ext>
            </a:extLst>
          </p:cNvPr>
          <p:cNvSpPr txBox="1"/>
          <p:nvPr/>
        </p:nvSpPr>
        <p:spPr>
          <a:xfrm>
            <a:off x="7602538" y="4346576"/>
            <a:ext cx="899862" cy="461665"/>
          </a:xfrm>
          <a:prstGeom prst="rect">
            <a:avLst/>
          </a:prstGeom>
          <a:noFill/>
        </p:spPr>
        <p:txBody>
          <a:bodyPr wrap="none">
            <a:spAutoFit/>
          </a:bodyPr>
          <a:lstStyle/>
          <a:p>
            <a:pPr>
              <a:defRPr/>
            </a:pPr>
            <a:r>
              <a:rPr lang="en-US" sz="2400" dirty="0" err="1">
                <a:latin typeface="+mj-lt"/>
                <a:ea typeface="ＭＳ Ｐゴシック" charset="0"/>
                <a:cs typeface="ＭＳ Ｐゴシック" charset="0"/>
              </a:rPr>
              <a:t>Vol</a:t>
            </a:r>
            <a:r>
              <a:rPr lang="en-US" sz="2400" dirty="0">
                <a:latin typeface="+mj-lt"/>
                <a:ea typeface="ＭＳ Ｐゴシック" charset="0"/>
                <a:cs typeface="ＭＳ Ｐゴシック" charset="0"/>
              </a:rPr>
              <a:t> 2</a:t>
            </a:r>
          </a:p>
        </p:txBody>
      </p:sp>
      <p:sp>
        <p:nvSpPr>
          <p:cNvPr id="9" name="AutoShape 42">
            <a:extLst>
              <a:ext uri="{FF2B5EF4-FFF2-40B4-BE49-F238E27FC236}">
                <a16:creationId xmlns:a16="http://schemas.microsoft.com/office/drawing/2014/main" id="{E6CC3E56-6A56-1444-9DF3-E041984B892E}"/>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44037" name="Oval 43">
            <a:extLst>
              <a:ext uri="{FF2B5EF4-FFF2-40B4-BE49-F238E27FC236}">
                <a16:creationId xmlns:a16="http://schemas.microsoft.com/office/drawing/2014/main" id="{D2D25124-0C8B-E24C-954C-AC242CCC7D99}"/>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4</a:t>
            </a:r>
          </a:p>
        </p:txBody>
      </p:sp>
      <p:sp>
        <p:nvSpPr>
          <p:cNvPr id="44038" name="Text Box 44">
            <a:extLst>
              <a:ext uri="{FF2B5EF4-FFF2-40B4-BE49-F238E27FC236}">
                <a16:creationId xmlns:a16="http://schemas.microsoft.com/office/drawing/2014/main" id="{946A7859-8214-E545-A027-620F28535F9B}"/>
              </a:ext>
            </a:extLst>
          </p:cNvPr>
          <p:cNvSpPr txBox="1">
            <a:spLocks noChangeArrowheads="1"/>
          </p:cNvSpPr>
          <p:nvPr/>
        </p:nvSpPr>
        <p:spPr bwMode="auto">
          <a:xfrm>
            <a:off x="6156325" y="784226"/>
            <a:ext cx="1665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Imprint &amp;</a:t>
            </a:r>
          </a:p>
          <a:p>
            <a:r>
              <a:rPr lang="en-US" altLang="en-US" sz="2400" b="1">
                <a:latin typeface="Arial" panose="020B0604020202020204" pitchFamily="34" charset="0"/>
              </a:rPr>
              <a:t>Merge</a:t>
            </a:r>
          </a:p>
        </p:txBody>
      </p:sp>
      <p:pic>
        <p:nvPicPr>
          <p:cNvPr id="44039" name="Picture 45">
            <a:extLst>
              <a:ext uri="{FF2B5EF4-FFF2-40B4-BE49-F238E27FC236}">
                <a16:creationId xmlns:a16="http://schemas.microsoft.com/office/drawing/2014/main" id="{7873953E-B3AB-CA4C-9D70-1CDE63F8E9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4551" y="374650"/>
            <a:ext cx="1293813"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5641F860-D7D0-8849-B059-70A849E6AE86}"/>
              </a:ext>
            </a:extLst>
          </p:cNvPr>
          <p:cNvSpPr txBox="1"/>
          <p:nvPr/>
        </p:nvSpPr>
        <p:spPr>
          <a:xfrm>
            <a:off x="6973889" y="2579689"/>
            <a:ext cx="1189749" cy="461665"/>
          </a:xfrm>
          <a:prstGeom prst="rect">
            <a:avLst/>
          </a:prstGeom>
          <a:noFill/>
        </p:spPr>
        <p:txBody>
          <a:bodyPr wrap="none">
            <a:spAutoFit/>
          </a:bodyPr>
          <a:lstStyle/>
          <a:p>
            <a:pPr>
              <a:defRPr/>
            </a:pPr>
            <a:r>
              <a:rPr lang="en-US" sz="2400" dirty="0">
                <a:ea typeface="ＭＳ Ｐゴシック" charset="0"/>
                <a:cs typeface="ＭＳ Ｐゴシック" charset="0"/>
              </a:rPr>
              <a:t>Imprint</a:t>
            </a:r>
          </a:p>
        </p:txBody>
      </p:sp>
      <p:cxnSp>
        <p:nvCxnSpPr>
          <p:cNvPr id="44041" name="Straight Arrow Connector 14">
            <a:extLst>
              <a:ext uri="{FF2B5EF4-FFF2-40B4-BE49-F238E27FC236}">
                <a16:creationId xmlns:a16="http://schemas.microsoft.com/office/drawing/2014/main" id="{65CF3B5F-D98B-8C41-BBBF-0EE7820727B7}"/>
              </a:ext>
            </a:extLst>
          </p:cNvPr>
          <p:cNvCxnSpPr>
            <a:cxnSpLocks noChangeShapeType="1"/>
            <a:stCxn id="13" idx="1"/>
          </p:cNvCxnSpPr>
          <p:nvPr/>
        </p:nvCxnSpPr>
        <p:spPr bwMode="auto">
          <a:xfrm flipH="1">
            <a:off x="6232526" y="2810522"/>
            <a:ext cx="741363" cy="654991"/>
          </a:xfrm>
          <a:prstGeom prst="straightConnector1">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3">
            <a:extLst>
              <a:ext uri="{FF2B5EF4-FFF2-40B4-BE49-F238E27FC236}">
                <a16:creationId xmlns:a16="http://schemas.microsoft.com/office/drawing/2014/main" id="{DA21BE06-FF99-6C4C-98ED-DC04A0B33C8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05100" y="1882775"/>
            <a:ext cx="6661150" cy="404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A6367B97-6DC7-2A47-B751-DD5294404AC1}"/>
              </a:ext>
            </a:extLst>
          </p:cNvPr>
          <p:cNvSpPr txBox="1"/>
          <p:nvPr/>
        </p:nvSpPr>
        <p:spPr>
          <a:xfrm>
            <a:off x="4076700" y="3505201"/>
            <a:ext cx="862993" cy="461665"/>
          </a:xfrm>
          <a:prstGeom prst="rect">
            <a:avLst/>
          </a:prstGeom>
          <a:noFill/>
        </p:spPr>
        <p:txBody>
          <a:bodyPr wrap="none">
            <a:spAutoFit/>
          </a:bodyPr>
          <a:lstStyle/>
          <a:p>
            <a:pPr>
              <a:defRPr/>
            </a:pPr>
            <a:r>
              <a:rPr lang="en-US" sz="2400" dirty="0" err="1">
                <a:ea typeface="ＭＳ Ｐゴシック" charset="0"/>
                <a:cs typeface="ＭＳ Ｐゴシック" charset="0"/>
              </a:rPr>
              <a:t>Vol</a:t>
            </a:r>
            <a:r>
              <a:rPr lang="en-US" sz="2400" dirty="0">
                <a:ea typeface="ＭＳ Ｐゴシック" charset="0"/>
                <a:cs typeface="ＭＳ Ｐゴシック" charset="0"/>
              </a:rPr>
              <a:t> 1</a:t>
            </a:r>
          </a:p>
        </p:txBody>
      </p:sp>
      <p:sp>
        <p:nvSpPr>
          <p:cNvPr id="6" name="TextBox 5">
            <a:extLst>
              <a:ext uri="{FF2B5EF4-FFF2-40B4-BE49-F238E27FC236}">
                <a16:creationId xmlns:a16="http://schemas.microsoft.com/office/drawing/2014/main" id="{FB6CD04C-2240-8946-BC40-BB34FCAA6EFA}"/>
              </a:ext>
            </a:extLst>
          </p:cNvPr>
          <p:cNvSpPr txBox="1"/>
          <p:nvPr/>
        </p:nvSpPr>
        <p:spPr>
          <a:xfrm>
            <a:off x="7602538" y="4346576"/>
            <a:ext cx="862993" cy="461665"/>
          </a:xfrm>
          <a:prstGeom prst="rect">
            <a:avLst/>
          </a:prstGeom>
          <a:noFill/>
        </p:spPr>
        <p:txBody>
          <a:bodyPr wrap="none">
            <a:spAutoFit/>
          </a:bodyPr>
          <a:lstStyle/>
          <a:p>
            <a:pPr>
              <a:defRPr/>
            </a:pPr>
            <a:r>
              <a:rPr lang="en-US" sz="2400" dirty="0" err="1">
                <a:ea typeface="ＭＳ Ｐゴシック" charset="0"/>
                <a:cs typeface="ＭＳ Ｐゴシック" charset="0"/>
              </a:rPr>
              <a:t>Vol</a:t>
            </a:r>
            <a:r>
              <a:rPr lang="en-US" sz="2400" dirty="0">
                <a:ea typeface="ＭＳ Ｐゴシック" charset="0"/>
                <a:cs typeface="ＭＳ Ｐゴシック" charset="0"/>
              </a:rPr>
              <a:t> 2</a:t>
            </a:r>
          </a:p>
        </p:txBody>
      </p:sp>
      <p:sp>
        <p:nvSpPr>
          <p:cNvPr id="7" name="AutoShape 42">
            <a:extLst>
              <a:ext uri="{FF2B5EF4-FFF2-40B4-BE49-F238E27FC236}">
                <a16:creationId xmlns:a16="http://schemas.microsoft.com/office/drawing/2014/main" id="{FF55F86B-BC63-6D4F-A596-3527A453CD28}"/>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45061" name="Oval 43">
            <a:extLst>
              <a:ext uri="{FF2B5EF4-FFF2-40B4-BE49-F238E27FC236}">
                <a16:creationId xmlns:a16="http://schemas.microsoft.com/office/drawing/2014/main" id="{B8BC87A4-FD13-E84F-A6AA-A2B72DE7B761}"/>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4</a:t>
            </a:r>
          </a:p>
        </p:txBody>
      </p:sp>
      <p:sp>
        <p:nvSpPr>
          <p:cNvPr id="45062" name="Text Box 44">
            <a:extLst>
              <a:ext uri="{FF2B5EF4-FFF2-40B4-BE49-F238E27FC236}">
                <a16:creationId xmlns:a16="http://schemas.microsoft.com/office/drawing/2014/main" id="{9251E137-DC51-5843-9BC6-B5F447657625}"/>
              </a:ext>
            </a:extLst>
          </p:cNvPr>
          <p:cNvSpPr txBox="1">
            <a:spLocks noChangeArrowheads="1"/>
          </p:cNvSpPr>
          <p:nvPr/>
        </p:nvSpPr>
        <p:spPr bwMode="auto">
          <a:xfrm>
            <a:off x="6156325" y="784226"/>
            <a:ext cx="1665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Imprint &amp;</a:t>
            </a:r>
          </a:p>
          <a:p>
            <a:r>
              <a:rPr lang="en-US" altLang="en-US" sz="2400" b="1">
                <a:latin typeface="Arial" panose="020B0604020202020204" pitchFamily="34" charset="0"/>
              </a:rPr>
              <a:t>Merge</a:t>
            </a:r>
          </a:p>
        </p:txBody>
      </p:sp>
      <p:pic>
        <p:nvPicPr>
          <p:cNvPr id="45063" name="Picture 45">
            <a:extLst>
              <a:ext uri="{FF2B5EF4-FFF2-40B4-BE49-F238E27FC236}">
                <a16:creationId xmlns:a16="http://schemas.microsoft.com/office/drawing/2014/main" id="{5095440F-9B84-E848-BA7F-6D36BFFAC6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4551" y="374650"/>
            <a:ext cx="1293813"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6CB08236-5A60-A348-9359-3C58277EAAFB}"/>
              </a:ext>
            </a:extLst>
          </p:cNvPr>
          <p:cNvSpPr txBox="1"/>
          <p:nvPr/>
        </p:nvSpPr>
        <p:spPr>
          <a:xfrm>
            <a:off x="6723064" y="2790826"/>
            <a:ext cx="1657826" cy="461665"/>
          </a:xfrm>
          <a:prstGeom prst="rect">
            <a:avLst/>
          </a:prstGeom>
          <a:noFill/>
        </p:spPr>
        <p:txBody>
          <a:bodyPr wrap="none">
            <a:spAutoFit/>
          </a:bodyPr>
          <a:lstStyle/>
          <a:p>
            <a:pPr>
              <a:defRPr/>
            </a:pPr>
            <a:r>
              <a:rPr lang="en-US" sz="2400" dirty="0">
                <a:ea typeface="ＭＳ Ｐゴシック" charset="0"/>
                <a:cs typeface="ＭＳ Ｐゴシック" charset="0"/>
              </a:rPr>
              <a:t>Surface 10</a:t>
            </a:r>
          </a:p>
        </p:txBody>
      </p:sp>
      <p:sp>
        <p:nvSpPr>
          <p:cNvPr id="15" name="TextBox 14">
            <a:extLst>
              <a:ext uri="{FF2B5EF4-FFF2-40B4-BE49-F238E27FC236}">
                <a16:creationId xmlns:a16="http://schemas.microsoft.com/office/drawing/2014/main" id="{C4460CFB-FF3F-5548-9A91-5637DA30555B}"/>
              </a:ext>
            </a:extLst>
          </p:cNvPr>
          <p:cNvSpPr txBox="1"/>
          <p:nvPr/>
        </p:nvSpPr>
        <p:spPr>
          <a:xfrm>
            <a:off x="8091488" y="3287714"/>
            <a:ext cx="1481496" cy="461665"/>
          </a:xfrm>
          <a:prstGeom prst="rect">
            <a:avLst/>
          </a:prstGeom>
          <a:noFill/>
        </p:spPr>
        <p:txBody>
          <a:bodyPr wrap="none">
            <a:spAutoFit/>
          </a:bodyPr>
          <a:lstStyle/>
          <a:p>
            <a:pPr>
              <a:defRPr/>
            </a:pPr>
            <a:r>
              <a:rPr lang="en-US" sz="2400" dirty="0">
                <a:ea typeface="ＭＳ Ｐゴシック" charset="0"/>
                <a:cs typeface="ＭＳ Ｐゴシック" charset="0"/>
              </a:rPr>
              <a:t>Surface 9</a:t>
            </a:r>
          </a:p>
        </p:txBody>
      </p:sp>
      <p:cxnSp>
        <p:nvCxnSpPr>
          <p:cNvPr id="2" name="Straight Arrow Connector 1">
            <a:extLst>
              <a:ext uri="{FF2B5EF4-FFF2-40B4-BE49-F238E27FC236}">
                <a16:creationId xmlns:a16="http://schemas.microsoft.com/office/drawing/2014/main" id="{25517DFC-04A2-CE43-861B-24F12A5157AE}"/>
              </a:ext>
            </a:extLst>
          </p:cNvPr>
          <p:cNvCxnSpPr>
            <a:cxnSpLocks/>
          </p:cNvCxnSpPr>
          <p:nvPr/>
        </p:nvCxnSpPr>
        <p:spPr>
          <a:xfrm flipH="1">
            <a:off x="6096000" y="3094840"/>
            <a:ext cx="668251" cy="585062"/>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28F6D3D1-E7B7-2D48-2698-2CAB5C92A5A3}"/>
              </a:ext>
            </a:extLst>
          </p:cNvPr>
          <p:cNvCxnSpPr>
            <a:cxnSpLocks/>
          </p:cNvCxnSpPr>
          <p:nvPr/>
        </p:nvCxnSpPr>
        <p:spPr>
          <a:xfrm flipH="1">
            <a:off x="7434738" y="3518546"/>
            <a:ext cx="668251" cy="585062"/>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3">
            <a:extLst>
              <a:ext uri="{FF2B5EF4-FFF2-40B4-BE49-F238E27FC236}">
                <a16:creationId xmlns:a16="http://schemas.microsoft.com/office/drawing/2014/main" id="{3CF5BB6D-A1E2-1941-8CE9-0AA905B5556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24151" y="1957388"/>
            <a:ext cx="6569075"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42">
            <a:extLst>
              <a:ext uri="{FF2B5EF4-FFF2-40B4-BE49-F238E27FC236}">
                <a16:creationId xmlns:a16="http://schemas.microsoft.com/office/drawing/2014/main" id="{62438E53-EE23-A947-B2CD-F4C226C3ED61}"/>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46083" name="Oval 43">
            <a:extLst>
              <a:ext uri="{FF2B5EF4-FFF2-40B4-BE49-F238E27FC236}">
                <a16:creationId xmlns:a16="http://schemas.microsoft.com/office/drawing/2014/main" id="{A5CCF182-9796-FB4C-8D56-4ACE31293F13}"/>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4</a:t>
            </a:r>
          </a:p>
        </p:txBody>
      </p:sp>
      <p:sp>
        <p:nvSpPr>
          <p:cNvPr id="46084" name="Text Box 44">
            <a:extLst>
              <a:ext uri="{FF2B5EF4-FFF2-40B4-BE49-F238E27FC236}">
                <a16:creationId xmlns:a16="http://schemas.microsoft.com/office/drawing/2014/main" id="{9B6CEEFC-0C65-DB4B-80F8-ECE3815D6DF9}"/>
              </a:ext>
            </a:extLst>
          </p:cNvPr>
          <p:cNvSpPr txBox="1">
            <a:spLocks noChangeArrowheads="1"/>
          </p:cNvSpPr>
          <p:nvPr/>
        </p:nvSpPr>
        <p:spPr bwMode="auto">
          <a:xfrm>
            <a:off x="6156325" y="784226"/>
            <a:ext cx="1665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Imprint &amp;</a:t>
            </a:r>
          </a:p>
          <a:p>
            <a:r>
              <a:rPr lang="en-US" altLang="en-US" sz="2400" b="1">
                <a:latin typeface="Arial" panose="020B0604020202020204" pitchFamily="34" charset="0"/>
              </a:rPr>
              <a:t>Merge</a:t>
            </a:r>
          </a:p>
        </p:txBody>
      </p:sp>
      <p:pic>
        <p:nvPicPr>
          <p:cNvPr id="46085" name="Picture 45">
            <a:extLst>
              <a:ext uri="{FF2B5EF4-FFF2-40B4-BE49-F238E27FC236}">
                <a16:creationId xmlns:a16="http://schemas.microsoft.com/office/drawing/2014/main" id="{110FAF58-31FA-344A-95F3-AB71B2E7A3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4551" y="374650"/>
            <a:ext cx="1293813"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3BF64EA6-569F-8A45-87F6-398032D6D533}"/>
              </a:ext>
            </a:extLst>
          </p:cNvPr>
          <p:cNvSpPr txBox="1"/>
          <p:nvPr/>
        </p:nvSpPr>
        <p:spPr>
          <a:xfrm>
            <a:off x="4076700" y="3505201"/>
            <a:ext cx="862993" cy="461665"/>
          </a:xfrm>
          <a:prstGeom prst="rect">
            <a:avLst/>
          </a:prstGeom>
          <a:noFill/>
        </p:spPr>
        <p:txBody>
          <a:bodyPr wrap="none">
            <a:spAutoFit/>
          </a:bodyPr>
          <a:lstStyle/>
          <a:p>
            <a:pPr>
              <a:defRPr/>
            </a:pPr>
            <a:r>
              <a:rPr lang="en-US" sz="2400" dirty="0" err="1">
                <a:ea typeface="ＭＳ Ｐゴシック" charset="0"/>
                <a:cs typeface="ＭＳ Ｐゴシック" charset="0"/>
              </a:rPr>
              <a:t>Vol</a:t>
            </a:r>
            <a:r>
              <a:rPr lang="en-US" sz="2400" dirty="0">
                <a:ea typeface="ＭＳ Ｐゴシック" charset="0"/>
                <a:cs typeface="ＭＳ Ｐゴシック" charset="0"/>
              </a:rPr>
              <a:t> 1</a:t>
            </a:r>
          </a:p>
        </p:txBody>
      </p:sp>
      <p:sp>
        <p:nvSpPr>
          <p:cNvPr id="10" name="TextBox 9">
            <a:extLst>
              <a:ext uri="{FF2B5EF4-FFF2-40B4-BE49-F238E27FC236}">
                <a16:creationId xmlns:a16="http://schemas.microsoft.com/office/drawing/2014/main" id="{A56DD62A-8222-1749-922D-EC10AF9515A7}"/>
              </a:ext>
            </a:extLst>
          </p:cNvPr>
          <p:cNvSpPr txBox="1"/>
          <p:nvPr/>
        </p:nvSpPr>
        <p:spPr>
          <a:xfrm>
            <a:off x="7602538" y="4346576"/>
            <a:ext cx="862993" cy="461665"/>
          </a:xfrm>
          <a:prstGeom prst="rect">
            <a:avLst/>
          </a:prstGeom>
          <a:noFill/>
        </p:spPr>
        <p:txBody>
          <a:bodyPr wrap="none">
            <a:spAutoFit/>
          </a:bodyPr>
          <a:lstStyle/>
          <a:p>
            <a:pPr>
              <a:defRPr/>
            </a:pPr>
            <a:r>
              <a:rPr lang="en-US" sz="2400" dirty="0" err="1">
                <a:ea typeface="ＭＳ Ｐゴシック" charset="0"/>
                <a:cs typeface="ＭＳ Ｐゴシック" charset="0"/>
              </a:rPr>
              <a:t>Vol</a:t>
            </a:r>
            <a:r>
              <a:rPr lang="en-US" sz="2400" dirty="0">
                <a:ea typeface="ＭＳ Ｐゴシック" charset="0"/>
                <a:cs typeface="ＭＳ Ｐゴシック" charset="0"/>
              </a:rPr>
              <a:t> 2</a:t>
            </a:r>
          </a:p>
        </p:txBody>
      </p:sp>
      <p:sp>
        <p:nvSpPr>
          <p:cNvPr id="13" name="TextBox 12">
            <a:extLst>
              <a:ext uri="{FF2B5EF4-FFF2-40B4-BE49-F238E27FC236}">
                <a16:creationId xmlns:a16="http://schemas.microsoft.com/office/drawing/2014/main" id="{17702CD9-CF67-594E-99D3-B59EF281C760}"/>
              </a:ext>
            </a:extLst>
          </p:cNvPr>
          <p:cNvSpPr txBox="1"/>
          <p:nvPr/>
        </p:nvSpPr>
        <p:spPr>
          <a:xfrm>
            <a:off x="7351713" y="3062289"/>
            <a:ext cx="1481496" cy="461665"/>
          </a:xfrm>
          <a:prstGeom prst="rect">
            <a:avLst/>
          </a:prstGeom>
          <a:noFill/>
        </p:spPr>
        <p:txBody>
          <a:bodyPr wrap="none">
            <a:spAutoFit/>
          </a:bodyPr>
          <a:lstStyle/>
          <a:p>
            <a:pPr>
              <a:defRPr/>
            </a:pPr>
            <a:r>
              <a:rPr lang="en-US" sz="2400" dirty="0">
                <a:ea typeface="ＭＳ Ｐゴシック" charset="0"/>
                <a:cs typeface="ＭＳ Ｐゴシック" charset="0"/>
              </a:rPr>
              <a:t>Surface 9</a:t>
            </a:r>
          </a:p>
        </p:txBody>
      </p:sp>
      <p:sp>
        <p:nvSpPr>
          <p:cNvPr id="15" name="TextBox 14">
            <a:extLst>
              <a:ext uri="{FF2B5EF4-FFF2-40B4-BE49-F238E27FC236}">
                <a16:creationId xmlns:a16="http://schemas.microsoft.com/office/drawing/2014/main" id="{EE289E10-6304-A94C-BB32-54211D83645B}"/>
              </a:ext>
            </a:extLst>
          </p:cNvPr>
          <p:cNvSpPr txBox="1"/>
          <p:nvPr/>
        </p:nvSpPr>
        <p:spPr>
          <a:xfrm>
            <a:off x="5862639" y="5595939"/>
            <a:ext cx="1064907" cy="461665"/>
          </a:xfrm>
          <a:prstGeom prst="rect">
            <a:avLst/>
          </a:prstGeom>
          <a:noFill/>
        </p:spPr>
        <p:txBody>
          <a:bodyPr wrap="none">
            <a:spAutoFit/>
          </a:bodyPr>
          <a:lstStyle/>
          <a:p>
            <a:pPr>
              <a:defRPr/>
            </a:pPr>
            <a:r>
              <a:rPr lang="en-US" sz="2400" dirty="0">
                <a:ea typeface="ＭＳ Ｐゴシック" charset="0"/>
                <a:cs typeface="ＭＳ Ｐゴシック" charset="0"/>
              </a:rPr>
              <a:t>Merge</a:t>
            </a:r>
          </a:p>
        </p:txBody>
      </p:sp>
      <p:sp>
        <p:nvSpPr>
          <p:cNvPr id="2" name="TextBox 1">
            <a:extLst>
              <a:ext uri="{FF2B5EF4-FFF2-40B4-BE49-F238E27FC236}">
                <a16:creationId xmlns:a16="http://schemas.microsoft.com/office/drawing/2014/main" id="{FCAD093B-7773-7345-9ED8-92053D076E9B}"/>
              </a:ext>
            </a:extLst>
          </p:cNvPr>
          <p:cNvSpPr txBox="1"/>
          <p:nvPr/>
        </p:nvSpPr>
        <p:spPr>
          <a:xfrm>
            <a:off x="7400926" y="2136775"/>
            <a:ext cx="2981325" cy="647700"/>
          </a:xfrm>
          <a:prstGeom prst="rect">
            <a:avLst/>
          </a:prstGeom>
          <a:noFill/>
        </p:spPr>
        <p:txBody>
          <a:bodyPr>
            <a:spAutoFit/>
          </a:bodyPr>
          <a:lstStyle/>
          <a:p>
            <a:pPr>
              <a:defRPr/>
            </a:pPr>
            <a:r>
              <a:rPr lang="en-US" dirty="0">
                <a:ea typeface="ＭＳ Ｐゴシック" charset="0"/>
                <a:cs typeface="ＭＳ Ｐゴシック" charset="0"/>
              </a:rPr>
              <a:t>Volume 1 and 2 both share Surface 9</a:t>
            </a:r>
          </a:p>
        </p:txBody>
      </p:sp>
      <p:cxnSp>
        <p:nvCxnSpPr>
          <p:cNvPr id="3" name="Straight Arrow Connector 2">
            <a:extLst>
              <a:ext uri="{FF2B5EF4-FFF2-40B4-BE49-F238E27FC236}">
                <a16:creationId xmlns:a16="http://schemas.microsoft.com/office/drawing/2014/main" id="{424486EF-F573-83D3-E0E0-E24A42F39457}"/>
              </a:ext>
            </a:extLst>
          </p:cNvPr>
          <p:cNvCxnSpPr/>
          <p:nvPr/>
        </p:nvCxnSpPr>
        <p:spPr>
          <a:xfrm flipH="1">
            <a:off x="6848475" y="3293122"/>
            <a:ext cx="503238" cy="461122"/>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3">
            <a:extLst>
              <a:ext uri="{FF2B5EF4-FFF2-40B4-BE49-F238E27FC236}">
                <a16:creationId xmlns:a16="http://schemas.microsoft.com/office/drawing/2014/main" id="{092A385C-C11F-CD4A-8F24-67EE776D0E0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59075" y="1957388"/>
            <a:ext cx="6523038"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42">
            <a:extLst>
              <a:ext uri="{FF2B5EF4-FFF2-40B4-BE49-F238E27FC236}">
                <a16:creationId xmlns:a16="http://schemas.microsoft.com/office/drawing/2014/main" id="{81BB0884-CD2F-4841-8971-3B38C15318F1}"/>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47107" name="Oval 43">
            <a:extLst>
              <a:ext uri="{FF2B5EF4-FFF2-40B4-BE49-F238E27FC236}">
                <a16:creationId xmlns:a16="http://schemas.microsoft.com/office/drawing/2014/main" id="{C49B8FAE-44E3-3741-9A31-FC9D3DA42549}"/>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4</a:t>
            </a:r>
          </a:p>
        </p:txBody>
      </p:sp>
      <p:sp>
        <p:nvSpPr>
          <p:cNvPr id="47108" name="Text Box 44">
            <a:extLst>
              <a:ext uri="{FF2B5EF4-FFF2-40B4-BE49-F238E27FC236}">
                <a16:creationId xmlns:a16="http://schemas.microsoft.com/office/drawing/2014/main" id="{C1BF5205-305F-B24A-ADDD-D2FFA5CE25B9}"/>
              </a:ext>
            </a:extLst>
          </p:cNvPr>
          <p:cNvSpPr txBox="1">
            <a:spLocks noChangeArrowheads="1"/>
          </p:cNvSpPr>
          <p:nvPr/>
        </p:nvSpPr>
        <p:spPr bwMode="auto">
          <a:xfrm>
            <a:off x="6156325" y="784226"/>
            <a:ext cx="1665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Imprint &amp;</a:t>
            </a:r>
          </a:p>
          <a:p>
            <a:r>
              <a:rPr lang="en-US" altLang="en-US" sz="2400" b="1">
                <a:latin typeface="Arial" panose="020B0604020202020204" pitchFamily="34" charset="0"/>
              </a:rPr>
              <a:t>Merge</a:t>
            </a:r>
          </a:p>
        </p:txBody>
      </p:sp>
      <p:pic>
        <p:nvPicPr>
          <p:cNvPr id="47109" name="Picture 45">
            <a:extLst>
              <a:ext uri="{FF2B5EF4-FFF2-40B4-BE49-F238E27FC236}">
                <a16:creationId xmlns:a16="http://schemas.microsoft.com/office/drawing/2014/main" id="{C007AB9A-B215-BA43-9215-F2845B2D05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4551" y="374650"/>
            <a:ext cx="1293813"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A059B5B-540D-6740-A1A2-423D41CDDB54}"/>
              </a:ext>
            </a:extLst>
          </p:cNvPr>
          <p:cNvSpPr txBox="1"/>
          <p:nvPr/>
        </p:nvSpPr>
        <p:spPr>
          <a:xfrm>
            <a:off x="4076700" y="3505201"/>
            <a:ext cx="862993" cy="461665"/>
          </a:xfrm>
          <a:prstGeom prst="rect">
            <a:avLst/>
          </a:prstGeom>
          <a:noFill/>
        </p:spPr>
        <p:txBody>
          <a:bodyPr wrap="none">
            <a:spAutoFit/>
          </a:bodyPr>
          <a:lstStyle/>
          <a:p>
            <a:pPr>
              <a:defRPr/>
            </a:pPr>
            <a:r>
              <a:rPr lang="en-US" sz="2400" dirty="0" err="1">
                <a:ea typeface="ＭＳ Ｐゴシック" charset="0"/>
                <a:cs typeface="ＭＳ Ｐゴシック" charset="0"/>
              </a:rPr>
              <a:t>Vol</a:t>
            </a:r>
            <a:r>
              <a:rPr lang="en-US" sz="2400" dirty="0">
                <a:ea typeface="ＭＳ Ｐゴシック" charset="0"/>
                <a:cs typeface="ＭＳ Ｐゴシック" charset="0"/>
              </a:rPr>
              <a:t> 1</a:t>
            </a:r>
          </a:p>
        </p:txBody>
      </p:sp>
      <p:sp>
        <p:nvSpPr>
          <p:cNvPr id="10" name="TextBox 9">
            <a:extLst>
              <a:ext uri="{FF2B5EF4-FFF2-40B4-BE49-F238E27FC236}">
                <a16:creationId xmlns:a16="http://schemas.microsoft.com/office/drawing/2014/main" id="{78B68555-4171-3F47-B5D7-F25A50AC034E}"/>
              </a:ext>
            </a:extLst>
          </p:cNvPr>
          <p:cNvSpPr txBox="1"/>
          <p:nvPr/>
        </p:nvSpPr>
        <p:spPr>
          <a:xfrm>
            <a:off x="7602538" y="4346576"/>
            <a:ext cx="862993" cy="461665"/>
          </a:xfrm>
          <a:prstGeom prst="rect">
            <a:avLst/>
          </a:prstGeom>
          <a:noFill/>
        </p:spPr>
        <p:txBody>
          <a:bodyPr wrap="none">
            <a:spAutoFit/>
          </a:bodyPr>
          <a:lstStyle/>
          <a:p>
            <a:pPr>
              <a:defRPr/>
            </a:pPr>
            <a:r>
              <a:rPr lang="en-US" sz="2400" dirty="0" err="1">
                <a:ea typeface="ＭＳ Ｐゴシック" charset="0"/>
                <a:cs typeface="ＭＳ Ｐゴシック" charset="0"/>
              </a:rPr>
              <a:t>Vol</a:t>
            </a:r>
            <a:r>
              <a:rPr lang="en-US" sz="2400" dirty="0">
                <a:ea typeface="ＭＳ Ｐゴシック" charset="0"/>
                <a:cs typeface="ＭＳ Ｐゴシック" charset="0"/>
              </a:rPr>
              <a:t> 2</a:t>
            </a:r>
          </a:p>
        </p:txBody>
      </p:sp>
      <p:sp>
        <p:nvSpPr>
          <p:cNvPr id="11" name="TextBox 10">
            <a:extLst>
              <a:ext uri="{FF2B5EF4-FFF2-40B4-BE49-F238E27FC236}">
                <a16:creationId xmlns:a16="http://schemas.microsoft.com/office/drawing/2014/main" id="{61A2D743-B94A-3D48-B27B-244B59500B54}"/>
              </a:ext>
            </a:extLst>
          </p:cNvPr>
          <p:cNvSpPr txBox="1"/>
          <p:nvPr/>
        </p:nvSpPr>
        <p:spPr>
          <a:xfrm>
            <a:off x="7351713" y="3062289"/>
            <a:ext cx="1481496" cy="461665"/>
          </a:xfrm>
          <a:prstGeom prst="rect">
            <a:avLst/>
          </a:prstGeom>
          <a:noFill/>
        </p:spPr>
        <p:txBody>
          <a:bodyPr wrap="none">
            <a:spAutoFit/>
          </a:bodyPr>
          <a:lstStyle/>
          <a:p>
            <a:pPr>
              <a:defRPr/>
            </a:pPr>
            <a:r>
              <a:rPr lang="en-US" sz="2400" dirty="0">
                <a:ea typeface="ＭＳ Ｐゴシック" charset="0"/>
                <a:cs typeface="ＭＳ Ｐゴシック" charset="0"/>
              </a:rPr>
              <a:t>Surface 9</a:t>
            </a:r>
          </a:p>
        </p:txBody>
      </p:sp>
      <p:sp>
        <p:nvSpPr>
          <p:cNvPr id="14" name="TextBox 13">
            <a:extLst>
              <a:ext uri="{FF2B5EF4-FFF2-40B4-BE49-F238E27FC236}">
                <a16:creationId xmlns:a16="http://schemas.microsoft.com/office/drawing/2014/main" id="{910B7012-7EFB-714B-BDDC-892BC9B1098E}"/>
              </a:ext>
            </a:extLst>
          </p:cNvPr>
          <p:cNvSpPr txBox="1"/>
          <p:nvPr/>
        </p:nvSpPr>
        <p:spPr>
          <a:xfrm>
            <a:off x="7400926" y="2136775"/>
            <a:ext cx="2981325" cy="647700"/>
          </a:xfrm>
          <a:prstGeom prst="rect">
            <a:avLst/>
          </a:prstGeom>
          <a:noFill/>
        </p:spPr>
        <p:txBody>
          <a:bodyPr>
            <a:spAutoFit/>
          </a:bodyPr>
          <a:lstStyle/>
          <a:p>
            <a:pPr>
              <a:defRPr/>
            </a:pPr>
            <a:r>
              <a:rPr lang="en-US" dirty="0">
                <a:ea typeface="ＭＳ Ｐゴシック" charset="0"/>
                <a:cs typeface="ＭＳ Ｐゴシック" charset="0"/>
              </a:rPr>
              <a:t>Volume 1 and 2 both share mesh on Surface 9</a:t>
            </a:r>
          </a:p>
        </p:txBody>
      </p:sp>
      <p:cxnSp>
        <p:nvCxnSpPr>
          <p:cNvPr id="2" name="Straight Arrow Connector 1">
            <a:extLst>
              <a:ext uri="{FF2B5EF4-FFF2-40B4-BE49-F238E27FC236}">
                <a16:creationId xmlns:a16="http://schemas.microsoft.com/office/drawing/2014/main" id="{12E9FDC6-3BDF-1FE5-69B7-009AE9BCCBBE}"/>
              </a:ext>
            </a:extLst>
          </p:cNvPr>
          <p:cNvCxnSpPr>
            <a:cxnSpLocks/>
          </p:cNvCxnSpPr>
          <p:nvPr/>
        </p:nvCxnSpPr>
        <p:spPr>
          <a:xfrm flipH="1">
            <a:off x="6683462" y="3350203"/>
            <a:ext cx="668251" cy="585062"/>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3">
            <a:extLst>
              <a:ext uri="{FF2B5EF4-FFF2-40B4-BE49-F238E27FC236}">
                <a16:creationId xmlns:a16="http://schemas.microsoft.com/office/drawing/2014/main" id="{ABFB37C0-5873-394F-AE97-ADED0D91D88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09951" y="2058989"/>
            <a:ext cx="5222875" cy="411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42">
            <a:extLst>
              <a:ext uri="{FF2B5EF4-FFF2-40B4-BE49-F238E27FC236}">
                <a16:creationId xmlns:a16="http://schemas.microsoft.com/office/drawing/2014/main" id="{5C0828CE-C659-C847-869C-B1E42DCF3848}"/>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48131" name="Oval 43">
            <a:extLst>
              <a:ext uri="{FF2B5EF4-FFF2-40B4-BE49-F238E27FC236}">
                <a16:creationId xmlns:a16="http://schemas.microsoft.com/office/drawing/2014/main" id="{7D991654-4BA6-1748-981C-098ECB31E9DF}"/>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4</a:t>
            </a:r>
          </a:p>
        </p:txBody>
      </p:sp>
      <p:sp>
        <p:nvSpPr>
          <p:cNvPr id="48132" name="Text Box 44">
            <a:extLst>
              <a:ext uri="{FF2B5EF4-FFF2-40B4-BE49-F238E27FC236}">
                <a16:creationId xmlns:a16="http://schemas.microsoft.com/office/drawing/2014/main" id="{26399FD9-6A98-E043-BACF-2B89DACC9DF9}"/>
              </a:ext>
            </a:extLst>
          </p:cNvPr>
          <p:cNvSpPr txBox="1">
            <a:spLocks noChangeArrowheads="1"/>
          </p:cNvSpPr>
          <p:nvPr/>
        </p:nvSpPr>
        <p:spPr bwMode="auto">
          <a:xfrm>
            <a:off x="6156325" y="784226"/>
            <a:ext cx="1665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Imprint &amp;</a:t>
            </a:r>
          </a:p>
          <a:p>
            <a:r>
              <a:rPr lang="en-US" altLang="en-US" sz="2400" b="1">
                <a:latin typeface="Arial" panose="020B0604020202020204" pitchFamily="34" charset="0"/>
              </a:rPr>
              <a:t>Merge</a:t>
            </a:r>
          </a:p>
        </p:txBody>
      </p:sp>
      <p:pic>
        <p:nvPicPr>
          <p:cNvPr id="48133" name="Picture 45">
            <a:extLst>
              <a:ext uri="{FF2B5EF4-FFF2-40B4-BE49-F238E27FC236}">
                <a16:creationId xmlns:a16="http://schemas.microsoft.com/office/drawing/2014/main" id="{D1CF18AC-E91D-5D42-90FF-F6616B2FB9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4551" y="374650"/>
            <a:ext cx="1293813"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2993E1FF-C227-FF42-82F8-237AB1917F2B}"/>
              </a:ext>
            </a:extLst>
          </p:cNvPr>
          <p:cNvSpPr txBox="1"/>
          <p:nvPr/>
        </p:nvSpPr>
        <p:spPr>
          <a:xfrm>
            <a:off x="4751388" y="3559176"/>
            <a:ext cx="862993" cy="461665"/>
          </a:xfrm>
          <a:prstGeom prst="rect">
            <a:avLst/>
          </a:prstGeom>
          <a:noFill/>
        </p:spPr>
        <p:txBody>
          <a:bodyPr wrap="none">
            <a:spAutoFit/>
          </a:bodyPr>
          <a:lstStyle/>
          <a:p>
            <a:pPr>
              <a:defRPr/>
            </a:pPr>
            <a:r>
              <a:rPr lang="en-US" sz="2400" dirty="0" err="1">
                <a:ea typeface="ＭＳ Ｐゴシック" charset="0"/>
                <a:cs typeface="ＭＳ Ｐゴシック" charset="0"/>
              </a:rPr>
              <a:t>Vol</a:t>
            </a:r>
            <a:r>
              <a:rPr lang="en-US" sz="2400" dirty="0">
                <a:ea typeface="ＭＳ Ｐゴシック" charset="0"/>
                <a:cs typeface="ＭＳ Ｐゴシック" charset="0"/>
              </a:rPr>
              <a:t> 1</a:t>
            </a:r>
          </a:p>
        </p:txBody>
      </p:sp>
      <p:sp>
        <p:nvSpPr>
          <p:cNvPr id="11" name="TextBox 10">
            <a:extLst>
              <a:ext uri="{FF2B5EF4-FFF2-40B4-BE49-F238E27FC236}">
                <a16:creationId xmlns:a16="http://schemas.microsoft.com/office/drawing/2014/main" id="{FF6C85A9-5775-154A-92C5-6172251C147E}"/>
              </a:ext>
            </a:extLst>
          </p:cNvPr>
          <p:cNvSpPr txBox="1"/>
          <p:nvPr/>
        </p:nvSpPr>
        <p:spPr>
          <a:xfrm>
            <a:off x="6848475" y="4173539"/>
            <a:ext cx="862993" cy="461665"/>
          </a:xfrm>
          <a:prstGeom prst="rect">
            <a:avLst/>
          </a:prstGeom>
          <a:noFill/>
        </p:spPr>
        <p:txBody>
          <a:bodyPr wrap="none">
            <a:spAutoFit/>
          </a:bodyPr>
          <a:lstStyle/>
          <a:p>
            <a:pPr>
              <a:defRPr/>
            </a:pPr>
            <a:r>
              <a:rPr lang="en-US" sz="2400" dirty="0" err="1">
                <a:ea typeface="ＭＳ Ｐゴシック" charset="0"/>
                <a:cs typeface="ＭＳ Ｐゴシック" charset="0"/>
              </a:rPr>
              <a:t>Vol</a:t>
            </a:r>
            <a:r>
              <a:rPr lang="en-US" sz="2400" dirty="0">
                <a:ea typeface="ＭＳ Ｐゴシック" charset="0"/>
                <a:cs typeface="ＭＳ Ｐゴシック" charset="0"/>
              </a:rPr>
              <a:t> 2</a:t>
            </a:r>
          </a:p>
        </p:txBody>
      </p:sp>
      <p:sp>
        <p:nvSpPr>
          <p:cNvPr id="13" name="TextBox 12">
            <a:extLst>
              <a:ext uri="{FF2B5EF4-FFF2-40B4-BE49-F238E27FC236}">
                <a16:creationId xmlns:a16="http://schemas.microsoft.com/office/drawing/2014/main" id="{E4694D78-F6FB-F94D-AFD7-369F6357DBCB}"/>
              </a:ext>
            </a:extLst>
          </p:cNvPr>
          <p:cNvSpPr txBox="1"/>
          <p:nvPr/>
        </p:nvSpPr>
        <p:spPr>
          <a:xfrm>
            <a:off x="7400926" y="2136775"/>
            <a:ext cx="2981325" cy="647700"/>
          </a:xfrm>
          <a:prstGeom prst="rect">
            <a:avLst/>
          </a:prstGeom>
          <a:noFill/>
        </p:spPr>
        <p:txBody>
          <a:bodyPr>
            <a:spAutoFit/>
          </a:bodyPr>
          <a:lstStyle/>
          <a:p>
            <a:pPr>
              <a:defRPr/>
            </a:pPr>
            <a:r>
              <a:rPr lang="en-US" dirty="0">
                <a:ea typeface="ＭＳ Ｐゴシック" charset="0"/>
                <a:cs typeface="ＭＳ Ｐゴシック" charset="0"/>
              </a:rPr>
              <a:t>Volume 1 and 2 both share mesh on Surface 9</a:t>
            </a:r>
          </a:p>
        </p:txBody>
      </p:sp>
      <p:sp>
        <p:nvSpPr>
          <p:cNvPr id="14" name="TextBox 13">
            <a:extLst>
              <a:ext uri="{FF2B5EF4-FFF2-40B4-BE49-F238E27FC236}">
                <a16:creationId xmlns:a16="http://schemas.microsoft.com/office/drawing/2014/main" id="{357CFF39-CDB3-DE4F-8335-F7B95B3FFB25}"/>
              </a:ext>
            </a:extLst>
          </p:cNvPr>
          <p:cNvSpPr txBox="1"/>
          <p:nvPr/>
        </p:nvSpPr>
        <p:spPr>
          <a:xfrm>
            <a:off x="7351713" y="3062289"/>
            <a:ext cx="1481496" cy="461665"/>
          </a:xfrm>
          <a:prstGeom prst="rect">
            <a:avLst/>
          </a:prstGeom>
          <a:noFill/>
        </p:spPr>
        <p:txBody>
          <a:bodyPr wrap="none">
            <a:spAutoFit/>
          </a:bodyPr>
          <a:lstStyle/>
          <a:p>
            <a:pPr>
              <a:defRPr/>
            </a:pPr>
            <a:r>
              <a:rPr lang="en-US" sz="2400" dirty="0">
                <a:ea typeface="ＭＳ Ｐゴシック" charset="0"/>
                <a:cs typeface="ＭＳ Ｐゴシック" charset="0"/>
              </a:rPr>
              <a:t>Surface 9</a:t>
            </a:r>
          </a:p>
        </p:txBody>
      </p:sp>
      <p:cxnSp>
        <p:nvCxnSpPr>
          <p:cNvPr id="3" name="Straight Arrow Connector 2">
            <a:extLst>
              <a:ext uri="{FF2B5EF4-FFF2-40B4-BE49-F238E27FC236}">
                <a16:creationId xmlns:a16="http://schemas.microsoft.com/office/drawing/2014/main" id="{CAAECE30-5BEF-ED82-F86D-4290A9327939}"/>
              </a:ext>
            </a:extLst>
          </p:cNvPr>
          <p:cNvCxnSpPr>
            <a:stCxn id="14" idx="1"/>
          </p:cNvCxnSpPr>
          <p:nvPr/>
        </p:nvCxnSpPr>
        <p:spPr>
          <a:xfrm flipH="1">
            <a:off x="6848475" y="3293122"/>
            <a:ext cx="503238" cy="461122"/>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3">
            <a:extLst>
              <a:ext uri="{FF2B5EF4-FFF2-40B4-BE49-F238E27FC236}">
                <a16:creationId xmlns:a16="http://schemas.microsoft.com/office/drawing/2014/main" id="{B898FB85-A6A5-C24E-8151-42C4E9CBE2A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41700" y="2103438"/>
            <a:ext cx="513080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42">
            <a:extLst>
              <a:ext uri="{FF2B5EF4-FFF2-40B4-BE49-F238E27FC236}">
                <a16:creationId xmlns:a16="http://schemas.microsoft.com/office/drawing/2014/main" id="{B1909CA0-3510-2646-A8F1-A20E692D3FC9}"/>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49155" name="Oval 43">
            <a:extLst>
              <a:ext uri="{FF2B5EF4-FFF2-40B4-BE49-F238E27FC236}">
                <a16:creationId xmlns:a16="http://schemas.microsoft.com/office/drawing/2014/main" id="{A440EE1A-9DC4-0C44-B43C-05DBBA8E2E21}"/>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4</a:t>
            </a:r>
          </a:p>
        </p:txBody>
      </p:sp>
      <p:sp>
        <p:nvSpPr>
          <p:cNvPr id="49156" name="Text Box 44">
            <a:extLst>
              <a:ext uri="{FF2B5EF4-FFF2-40B4-BE49-F238E27FC236}">
                <a16:creationId xmlns:a16="http://schemas.microsoft.com/office/drawing/2014/main" id="{D2681116-7C41-4A44-93AD-6D73ECE31C97}"/>
              </a:ext>
            </a:extLst>
          </p:cNvPr>
          <p:cNvSpPr txBox="1">
            <a:spLocks noChangeArrowheads="1"/>
          </p:cNvSpPr>
          <p:nvPr/>
        </p:nvSpPr>
        <p:spPr bwMode="auto">
          <a:xfrm>
            <a:off x="6156325" y="784226"/>
            <a:ext cx="1665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Imprint &amp;</a:t>
            </a:r>
          </a:p>
          <a:p>
            <a:r>
              <a:rPr lang="en-US" altLang="en-US" sz="2400" b="1">
                <a:latin typeface="Arial" panose="020B0604020202020204" pitchFamily="34" charset="0"/>
              </a:rPr>
              <a:t>Merge</a:t>
            </a:r>
          </a:p>
        </p:txBody>
      </p:sp>
      <p:pic>
        <p:nvPicPr>
          <p:cNvPr id="49157" name="Picture 45">
            <a:extLst>
              <a:ext uri="{FF2B5EF4-FFF2-40B4-BE49-F238E27FC236}">
                <a16:creationId xmlns:a16="http://schemas.microsoft.com/office/drawing/2014/main" id="{B71CE86C-5477-1D41-8FD3-06F1EB7ED2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4551" y="374650"/>
            <a:ext cx="1293813"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C75D57AA-2143-6E49-9FFB-F259B88FC6F2}"/>
              </a:ext>
            </a:extLst>
          </p:cNvPr>
          <p:cNvSpPr txBox="1"/>
          <p:nvPr/>
        </p:nvSpPr>
        <p:spPr>
          <a:xfrm>
            <a:off x="4751388" y="3559176"/>
            <a:ext cx="862993" cy="461665"/>
          </a:xfrm>
          <a:prstGeom prst="rect">
            <a:avLst/>
          </a:prstGeom>
          <a:noFill/>
        </p:spPr>
        <p:txBody>
          <a:bodyPr wrap="none">
            <a:spAutoFit/>
          </a:bodyPr>
          <a:lstStyle/>
          <a:p>
            <a:pPr>
              <a:defRPr/>
            </a:pPr>
            <a:r>
              <a:rPr lang="en-US" sz="2400" dirty="0" err="1">
                <a:ea typeface="ＭＳ Ｐゴシック" charset="0"/>
                <a:cs typeface="ＭＳ Ｐゴシック" charset="0"/>
              </a:rPr>
              <a:t>Vol</a:t>
            </a:r>
            <a:r>
              <a:rPr lang="en-US" sz="2400" dirty="0">
                <a:ea typeface="ＭＳ Ｐゴシック" charset="0"/>
                <a:cs typeface="ＭＳ Ｐゴシック" charset="0"/>
              </a:rPr>
              <a:t> 1</a:t>
            </a:r>
          </a:p>
        </p:txBody>
      </p:sp>
      <p:sp>
        <p:nvSpPr>
          <p:cNvPr id="10" name="TextBox 9">
            <a:extLst>
              <a:ext uri="{FF2B5EF4-FFF2-40B4-BE49-F238E27FC236}">
                <a16:creationId xmlns:a16="http://schemas.microsoft.com/office/drawing/2014/main" id="{00A0B8C5-5585-0045-80C3-51D86C46F95D}"/>
              </a:ext>
            </a:extLst>
          </p:cNvPr>
          <p:cNvSpPr txBox="1"/>
          <p:nvPr/>
        </p:nvSpPr>
        <p:spPr>
          <a:xfrm>
            <a:off x="6848475" y="4173539"/>
            <a:ext cx="862993" cy="461665"/>
          </a:xfrm>
          <a:prstGeom prst="rect">
            <a:avLst/>
          </a:prstGeom>
          <a:noFill/>
        </p:spPr>
        <p:txBody>
          <a:bodyPr wrap="none">
            <a:spAutoFit/>
          </a:bodyPr>
          <a:lstStyle/>
          <a:p>
            <a:pPr>
              <a:defRPr/>
            </a:pPr>
            <a:r>
              <a:rPr lang="en-US" sz="2400" dirty="0" err="1">
                <a:ea typeface="ＭＳ Ｐゴシック" charset="0"/>
                <a:cs typeface="ＭＳ Ｐゴシック" charset="0"/>
              </a:rPr>
              <a:t>Vol</a:t>
            </a:r>
            <a:r>
              <a:rPr lang="en-US" sz="2400" dirty="0">
                <a:ea typeface="ＭＳ Ｐゴシック" charset="0"/>
                <a:cs typeface="ＭＳ Ｐゴシック" charset="0"/>
              </a:rPr>
              <a:t> 2</a:t>
            </a:r>
          </a:p>
        </p:txBody>
      </p:sp>
      <p:sp>
        <p:nvSpPr>
          <p:cNvPr id="11" name="TextBox 10">
            <a:extLst>
              <a:ext uri="{FF2B5EF4-FFF2-40B4-BE49-F238E27FC236}">
                <a16:creationId xmlns:a16="http://schemas.microsoft.com/office/drawing/2014/main" id="{F334DED5-34C4-3B45-B05E-3A5254420120}"/>
              </a:ext>
            </a:extLst>
          </p:cNvPr>
          <p:cNvSpPr txBox="1"/>
          <p:nvPr/>
        </p:nvSpPr>
        <p:spPr>
          <a:xfrm>
            <a:off x="7583488" y="2143125"/>
            <a:ext cx="2952750" cy="830997"/>
          </a:xfrm>
          <a:prstGeom prst="rect">
            <a:avLst/>
          </a:prstGeom>
          <a:noFill/>
        </p:spPr>
        <p:txBody>
          <a:bodyPr>
            <a:spAutoFit/>
          </a:bodyPr>
          <a:lstStyle/>
          <a:p>
            <a:pPr>
              <a:defRPr/>
            </a:pPr>
            <a:r>
              <a:rPr lang="en-US" sz="1600" dirty="0">
                <a:ea typeface="ＭＳ Ｐゴシック" charset="0"/>
                <a:cs typeface="ＭＳ Ｐゴシック" charset="0"/>
              </a:rPr>
              <a:t>After imprint and merge volumes will share nodes at their interface when meshed.</a:t>
            </a: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6FC0F0F-06E2-B9BF-C880-3FC5CBA82E6E}"/>
              </a:ext>
            </a:extLst>
          </p:cNvPr>
          <p:cNvPicPr>
            <a:picLocks noChangeAspect="1"/>
          </p:cNvPicPr>
          <p:nvPr/>
        </p:nvPicPr>
        <p:blipFill rotWithShape="1">
          <a:blip r:embed="rId3"/>
          <a:srcRect t="3337" r="14064"/>
          <a:stretch/>
        </p:blipFill>
        <p:spPr>
          <a:xfrm>
            <a:off x="4360337" y="4954555"/>
            <a:ext cx="3293844" cy="1627882"/>
          </a:xfrm>
          <a:prstGeom prst="rect">
            <a:avLst/>
          </a:prstGeom>
          <a:effectLst>
            <a:outerShdw blurRad="292100" dist="139700" dir="2700000" algn="ctr" rotWithShape="0">
              <a:srgbClr val="000000">
                <a:alpha val="65000"/>
              </a:srgbClr>
            </a:outerShdw>
          </a:effectLst>
        </p:spPr>
      </p:pic>
      <p:sp>
        <p:nvSpPr>
          <p:cNvPr id="14339" name="Rectangle 3">
            <a:extLst>
              <a:ext uri="{FF2B5EF4-FFF2-40B4-BE49-F238E27FC236}">
                <a16:creationId xmlns:a16="http://schemas.microsoft.com/office/drawing/2014/main" id="{B79D172A-536B-794D-AE03-940367110801}"/>
              </a:ext>
            </a:extLst>
          </p:cNvPr>
          <p:cNvSpPr>
            <a:spLocks noGrp="1" noChangeArrowheads="1"/>
          </p:cNvSpPr>
          <p:nvPr>
            <p:ph type="body" sz="half" idx="1"/>
          </p:nvPr>
        </p:nvSpPr>
        <p:spPr>
          <a:xfrm>
            <a:off x="2005013" y="1414463"/>
            <a:ext cx="3657600" cy="2667000"/>
          </a:xfrm>
        </p:spPr>
        <p:txBody>
          <a:bodyPr/>
          <a:lstStyle/>
          <a:p>
            <a:pPr>
              <a:defRPr/>
            </a:pPr>
            <a:endParaRPr lang="en-US" sz="1600" dirty="0">
              <a:ea typeface="ＭＳ Ｐゴシック" charset="0"/>
              <a:cs typeface="+mn-cs"/>
            </a:endParaRPr>
          </a:p>
          <a:p>
            <a:pPr>
              <a:defRPr/>
            </a:pPr>
            <a:endParaRPr lang="en-US" sz="1600" dirty="0">
              <a:ea typeface="ＭＳ Ｐゴシック" charset="0"/>
              <a:cs typeface="+mn-cs"/>
            </a:endParaRPr>
          </a:p>
        </p:txBody>
      </p:sp>
      <p:sp>
        <p:nvSpPr>
          <p:cNvPr id="22533" name="Rectangle 3">
            <a:extLst>
              <a:ext uri="{FF2B5EF4-FFF2-40B4-BE49-F238E27FC236}">
                <a16:creationId xmlns:a16="http://schemas.microsoft.com/office/drawing/2014/main" id="{47277633-9396-4F40-9B3A-1B63F125C9A2}"/>
              </a:ext>
            </a:extLst>
          </p:cNvPr>
          <p:cNvSpPr>
            <a:spLocks noChangeArrowheads="1"/>
          </p:cNvSpPr>
          <p:nvPr/>
        </p:nvSpPr>
        <p:spPr bwMode="auto">
          <a:xfrm>
            <a:off x="176213" y="5888829"/>
            <a:ext cx="3657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400" dirty="0"/>
              <a:t>Cubit </a:t>
            </a:r>
            <a:r>
              <a:rPr lang="en-US" altLang="en-US" sz="1400" b="1" baseline="30000" dirty="0">
                <a:solidFill>
                  <a:schemeClr val="tx1"/>
                </a:solidFill>
                <a:latin typeface="Arial" panose="020B0604020202020204" pitchFamily="34" charset="0"/>
                <a:cs typeface="Arial" panose="020B0604020202020204" pitchFamily="34" charset="0"/>
              </a:rPr>
              <a:t>®</a:t>
            </a:r>
            <a:r>
              <a:rPr lang="en-US" altLang="en-US" sz="1400" dirty="0"/>
              <a:t> online help from </a:t>
            </a:r>
          </a:p>
          <a:p>
            <a:pPr algn="ctr"/>
            <a:r>
              <a:rPr lang="en-US" altLang="en-US" sz="1400" dirty="0">
                <a:solidFill>
                  <a:srgbClr val="700098"/>
                </a:solidFill>
              </a:rPr>
              <a:t>https://</a:t>
            </a:r>
            <a:r>
              <a:rPr lang="en-US" altLang="en-US" sz="1400" dirty="0" err="1">
                <a:solidFill>
                  <a:srgbClr val="700098"/>
                </a:solidFill>
              </a:rPr>
              <a:t>cubit.sandia.gov</a:t>
            </a:r>
            <a:r>
              <a:rPr lang="en-US" altLang="en-US" sz="1400" dirty="0">
                <a:solidFill>
                  <a:srgbClr val="700098"/>
                </a:solidFill>
              </a:rPr>
              <a:t>/documentation</a:t>
            </a:r>
          </a:p>
        </p:txBody>
      </p:sp>
      <p:sp>
        <p:nvSpPr>
          <p:cNvPr id="22534" name="Rectangle 4">
            <a:extLst>
              <a:ext uri="{FF2B5EF4-FFF2-40B4-BE49-F238E27FC236}">
                <a16:creationId xmlns:a16="http://schemas.microsoft.com/office/drawing/2014/main" id="{672DE42B-CB09-0F4C-9EFD-23F68CEFB8A2}"/>
              </a:ext>
            </a:extLst>
          </p:cNvPr>
          <p:cNvSpPr>
            <a:spLocks noChangeArrowheads="1"/>
          </p:cNvSpPr>
          <p:nvPr/>
        </p:nvSpPr>
        <p:spPr bwMode="auto">
          <a:xfrm>
            <a:off x="4310255" y="4399502"/>
            <a:ext cx="29908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400" dirty="0"/>
              <a:t>Tip of the Day: Lots of valuable nuggets at CUBIT™ startup</a:t>
            </a:r>
          </a:p>
        </p:txBody>
      </p:sp>
      <p:sp>
        <p:nvSpPr>
          <p:cNvPr id="22538" name="Rectangle 14">
            <a:extLst>
              <a:ext uri="{FF2B5EF4-FFF2-40B4-BE49-F238E27FC236}">
                <a16:creationId xmlns:a16="http://schemas.microsoft.com/office/drawing/2014/main" id="{D7B59124-DCFA-834C-9548-64F8D2927532}"/>
              </a:ext>
            </a:extLst>
          </p:cNvPr>
          <p:cNvSpPr>
            <a:spLocks noChangeArrowheads="1"/>
          </p:cNvSpPr>
          <p:nvPr/>
        </p:nvSpPr>
        <p:spPr bwMode="auto">
          <a:xfrm>
            <a:off x="8526964" y="3956824"/>
            <a:ext cx="2319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400" dirty="0"/>
              <a:t>Command Panels: Help on specific command</a:t>
            </a:r>
          </a:p>
        </p:txBody>
      </p:sp>
      <p:sp>
        <p:nvSpPr>
          <p:cNvPr id="22539" name="Rectangle 15">
            <a:extLst>
              <a:ext uri="{FF2B5EF4-FFF2-40B4-BE49-F238E27FC236}">
                <a16:creationId xmlns:a16="http://schemas.microsoft.com/office/drawing/2014/main" id="{AE72A97A-B79B-6B40-8537-F7ACF4518A1E}"/>
              </a:ext>
            </a:extLst>
          </p:cNvPr>
          <p:cNvSpPr>
            <a:spLocks noChangeArrowheads="1"/>
          </p:cNvSpPr>
          <p:nvPr/>
        </p:nvSpPr>
        <p:spPr bwMode="auto">
          <a:xfrm>
            <a:off x="3905779" y="1365412"/>
            <a:ext cx="3132137" cy="3698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dirty="0" err="1"/>
              <a:t>cubit-help@sandia.gov</a:t>
            </a:r>
            <a:endParaRPr lang="en-US" altLang="en-US" sz="1800" b="1" dirty="0"/>
          </a:p>
        </p:txBody>
      </p:sp>
      <p:pic>
        <p:nvPicPr>
          <p:cNvPr id="22541" name="Picture 11">
            <a:extLst>
              <a:ext uri="{FF2B5EF4-FFF2-40B4-BE49-F238E27FC236}">
                <a16:creationId xmlns:a16="http://schemas.microsoft.com/office/drawing/2014/main" id="{6260A09D-2B3F-0543-B1D3-5275AA30A9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3568" y="1993646"/>
            <a:ext cx="3630613" cy="22764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Rectangle 5">
            <a:extLst>
              <a:ext uri="{FF2B5EF4-FFF2-40B4-BE49-F238E27FC236}">
                <a16:creationId xmlns:a16="http://schemas.microsoft.com/office/drawing/2014/main" id="{A378D662-8A92-F144-A035-43576FE1D1FE}"/>
              </a:ext>
            </a:extLst>
          </p:cNvPr>
          <p:cNvSpPr>
            <a:spLocks noChangeArrowheads="1"/>
          </p:cNvSpPr>
          <p:nvPr/>
        </p:nvSpPr>
        <p:spPr bwMode="auto">
          <a:xfrm>
            <a:off x="8948359" y="5055019"/>
            <a:ext cx="235108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400" dirty="0"/>
              <a:t>User Documentation from the Help Menu (same as online help)</a:t>
            </a:r>
          </a:p>
        </p:txBody>
      </p:sp>
      <p:sp>
        <p:nvSpPr>
          <p:cNvPr id="22536" name="Right Arrow 6">
            <a:extLst>
              <a:ext uri="{FF2B5EF4-FFF2-40B4-BE49-F238E27FC236}">
                <a16:creationId xmlns:a16="http://schemas.microsoft.com/office/drawing/2014/main" id="{543AB859-0381-EA4A-8FAC-31411F1AC18A}"/>
              </a:ext>
            </a:extLst>
          </p:cNvPr>
          <p:cNvSpPr>
            <a:spLocks noChangeArrowheads="1"/>
          </p:cNvSpPr>
          <p:nvPr/>
        </p:nvSpPr>
        <p:spPr bwMode="auto">
          <a:xfrm rot="10800000">
            <a:off x="7574972" y="5291557"/>
            <a:ext cx="1355925" cy="277812"/>
          </a:xfrm>
          <a:prstGeom prst="rightArrow">
            <a:avLst>
              <a:gd name="adj1" fmla="val 50000"/>
              <a:gd name="adj2" fmla="val 84197"/>
            </a:avLst>
          </a:prstGeom>
          <a:solidFill>
            <a:srgbClr val="99CC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endParaRPr lang="en-US" altLang="en-US"/>
          </a:p>
        </p:txBody>
      </p:sp>
      <p:pic>
        <p:nvPicPr>
          <p:cNvPr id="9" name="Picture 8">
            <a:extLst>
              <a:ext uri="{FF2B5EF4-FFF2-40B4-BE49-F238E27FC236}">
                <a16:creationId xmlns:a16="http://schemas.microsoft.com/office/drawing/2014/main" id="{FA2F6ED9-329C-A94E-9EBD-7769F87B48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72085" y="1501274"/>
            <a:ext cx="3420768" cy="2187365"/>
          </a:xfrm>
          <a:prstGeom prst="rect">
            <a:avLst/>
          </a:prstGeom>
          <a:ln>
            <a:noFill/>
          </a:ln>
          <a:effectLst>
            <a:outerShdw blurRad="292100" dist="139700" dir="2700000" algn="tl" rotWithShape="0">
              <a:srgbClr val="333333">
                <a:alpha val="65000"/>
              </a:srgbClr>
            </a:outerShdw>
          </a:effectLst>
        </p:spPr>
      </p:pic>
      <p:sp>
        <p:nvSpPr>
          <p:cNvPr id="23" name="Rectangle 4">
            <a:extLst>
              <a:ext uri="{FF2B5EF4-FFF2-40B4-BE49-F238E27FC236}">
                <a16:creationId xmlns:a16="http://schemas.microsoft.com/office/drawing/2014/main" id="{4390817D-75B3-CF44-AAEC-A9544CC3B84A}"/>
              </a:ext>
            </a:extLst>
          </p:cNvPr>
          <p:cNvSpPr>
            <a:spLocks noChangeArrowheads="1"/>
          </p:cNvSpPr>
          <p:nvPr/>
        </p:nvSpPr>
        <p:spPr bwMode="auto">
          <a:xfrm>
            <a:off x="3833813" y="1057635"/>
            <a:ext cx="45356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400" dirty="0"/>
              <a:t>Dedicated support email.  Usually 24 </a:t>
            </a:r>
            <a:r>
              <a:rPr lang="en-US" altLang="en-US" sz="1400" dirty="0" err="1"/>
              <a:t>hr</a:t>
            </a:r>
            <a:r>
              <a:rPr lang="en-US" altLang="en-US" sz="1400" dirty="0"/>
              <a:t> response time</a:t>
            </a:r>
          </a:p>
        </p:txBody>
      </p:sp>
      <p:sp>
        <p:nvSpPr>
          <p:cNvPr id="22537" name="Right Arrow 13">
            <a:extLst>
              <a:ext uri="{FF2B5EF4-FFF2-40B4-BE49-F238E27FC236}">
                <a16:creationId xmlns:a16="http://schemas.microsoft.com/office/drawing/2014/main" id="{AC9DFF8B-C995-384F-A98C-3B5746327CFD}"/>
              </a:ext>
            </a:extLst>
          </p:cNvPr>
          <p:cNvSpPr>
            <a:spLocks noChangeArrowheads="1"/>
          </p:cNvSpPr>
          <p:nvPr/>
        </p:nvSpPr>
        <p:spPr bwMode="auto">
          <a:xfrm rot="15424409">
            <a:off x="8319362" y="3547199"/>
            <a:ext cx="477837" cy="277813"/>
          </a:xfrm>
          <a:prstGeom prst="rightArrow">
            <a:avLst>
              <a:gd name="adj1" fmla="val 50000"/>
              <a:gd name="adj2" fmla="val 84343"/>
            </a:avLst>
          </a:prstGeom>
          <a:solidFill>
            <a:srgbClr val="99CC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endParaRPr lang="en-US" altLang="en-US"/>
          </a:p>
        </p:txBody>
      </p:sp>
      <p:sp>
        <p:nvSpPr>
          <p:cNvPr id="5" name="Rectangle 5">
            <a:extLst>
              <a:ext uri="{FF2B5EF4-FFF2-40B4-BE49-F238E27FC236}">
                <a16:creationId xmlns:a16="http://schemas.microsoft.com/office/drawing/2014/main" id="{6AD2058D-6D74-C16D-69E3-65E9EAEA0B8C}"/>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Online Help</a:t>
            </a:r>
          </a:p>
        </p:txBody>
      </p:sp>
      <p:pic>
        <p:nvPicPr>
          <p:cNvPr id="11" name="Picture 10">
            <a:extLst>
              <a:ext uri="{FF2B5EF4-FFF2-40B4-BE49-F238E27FC236}">
                <a16:creationId xmlns:a16="http://schemas.microsoft.com/office/drawing/2014/main" id="{59B02B6C-BD0B-8CC1-6BE7-CA9127D125DF}"/>
              </a:ext>
            </a:extLst>
          </p:cNvPr>
          <p:cNvPicPr>
            <a:picLocks noChangeAspect="1"/>
          </p:cNvPicPr>
          <p:nvPr/>
        </p:nvPicPr>
        <p:blipFill>
          <a:blip r:embed="rId6"/>
          <a:stretch>
            <a:fillRect/>
          </a:stretch>
        </p:blipFill>
        <p:spPr>
          <a:xfrm>
            <a:off x="492335" y="1501274"/>
            <a:ext cx="2990431" cy="4270121"/>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02EBE3B-4B0E-A7A1-4704-BE02658A7765}"/>
              </a:ext>
            </a:extLst>
          </p:cNvPr>
          <p:cNvPicPr>
            <a:picLocks noChangeAspect="1"/>
          </p:cNvPicPr>
          <p:nvPr/>
        </p:nvPicPr>
        <p:blipFill>
          <a:blip r:embed="rId3"/>
          <a:stretch>
            <a:fillRect/>
          </a:stretch>
        </p:blipFill>
        <p:spPr>
          <a:xfrm>
            <a:off x="7517528" y="1886697"/>
            <a:ext cx="3099072" cy="4030695"/>
          </a:xfrm>
          <a:prstGeom prst="rect">
            <a:avLst/>
          </a:prstGeom>
        </p:spPr>
      </p:pic>
      <p:pic>
        <p:nvPicPr>
          <p:cNvPr id="3" name="Picture 2">
            <a:extLst>
              <a:ext uri="{FF2B5EF4-FFF2-40B4-BE49-F238E27FC236}">
                <a16:creationId xmlns:a16="http://schemas.microsoft.com/office/drawing/2014/main" id="{2248B614-2D37-1BAE-C90D-92611BD7DA61}"/>
              </a:ext>
            </a:extLst>
          </p:cNvPr>
          <p:cNvPicPr>
            <a:picLocks noChangeAspect="1"/>
          </p:cNvPicPr>
          <p:nvPr/>
        </p:nvPicPr>
        <p:blipFill>
          <a:blip r:embed="rId4"/>
          <a:stretch>
            <a:fillRect/>
          </a:stretch>
        </p:blipFill>
        <p:spPr>
          <a:xfrm>
            <a:off x="1789156" y="1457284"/>
            <a:ext cx="2634343" cy="4516016"/>
          </a:xfrm>
          <a:prstGeom prst="rect">
            <a:avLst/>
          </a:prstGeom>
        </p:spPr>
      </p:pic>
      <p:sp>
        <p:nvSpPr>
          <p:cNvPr id="17411" name="AutoShape 42">
            <a:extLst>
              <a:ext uri="{FF2B5EF4-FFF2-40B4-BE49-F238E27FC236}">
                <a16:creationId xmlns:a16="http://schemas.microsoft.com/office/drawing/2014/main" id="{6D6C1590-D701-7948-BD31-EC6C428C7911}"/>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50180" name="Oval 43">
            <a:extLst>
              <a:ext uri="{FF2B5EF4-FFF2-40B4-BE49-F238E27FC236}">
                <a16:creationId xmlns:a16="http://schemas.microsoft.com/office/drawing/2014/main" id="{ABF0F0A8-750B-444B-BBE6-41B6371EB6C7}"/>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4</a:t>
            </a:r>
          </a:p>
        </p:txBody>
      </p:sp>
      <p:sp>
        <p:nvSpPr>
          <p:cNvPr id="50181" name="Text Box 44">
            <a:extLst>
              <a:ext uri="{FF2B5EF4-FFF2-40B4-BE49-F238E27FC236}">
                <a16:creationId xmlns:a16="http://schemas.microsoft.com/office/drawing/2014/main" id="{75B2DF2C-D14A-404D-9D9A-1756E159F9C8}"/>
              </a:ext>
            </a:extLst>
          </p:cNvPr>
          <p:cNvSpPr txBox="1">
            <a:spLocks noChangeArrowheads="1"/>
          </p:cNvSpPr>
          <p:nvPr/>
        </p:nvSpPr>
        <p:spPr bwMode="auto">
          <a:xfrm>
            <a:off x="6156325" y="784226"/>
            <a:ext cx="1665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Imprint &amp;</a:t>
            </a:r>
          </a:p>
          <a:p>
            <a:r>
              <a:rPr lang="en-US" altLang="en-US" sz="2400" b="1">
                <a:latin typeface="Arial" panose="020B0604020202020204" pitchFamily="34" charset="0"/>
              </a:rPr>
              <a:t>Merge</a:t>
            </a:r>
          </a:p>
        </p:txBody>
      </p:sp>
      <p:pic>
        <p:nvPicPr>
          <p:cNvPr id="50182" name="Picture 45">
            <a:extLst>
              <a:ext uri="{FF2B5EF4-FFF2-40B4-BE49-F238E27FC236}">
                <a16:creationId xmlns:a16="http://schemas.microsoft.com/office/drawing/2014/main" id="{E13CC90A-EFFC-524F-B79D-858FD61ACC8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54551" y="374650"/>
            <a:ext cx="1293813"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3" name="Oval 6">
            <a:extLst>
              <a:ext uri="{FF2B5EF4-FFF2-40B4-BE49-F238E27FC236}">
                <a16:creationId xmlns:a16="http://schemas.microsoft.com/office/drawing/2014/main" id="{D76F370B-EBA4-E54B-A796-715DD868D192}"/>
              </a:ext>
            </a:extLst>
          </p:cNvPr>
          <p:cNvSpPr>
            <a:spLocks noChangeArrowheads="1"/>
          </p:cNvSpPr>
          <p:nvPr/>
        </p:nvSpPr>
        <p:spPr bwMode="auto">
          <a:xfrm>
            <a:off x="4527550" y="2838450"/>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50184" name="AutoShape 7">
            <a:extLst>
              <a:ext uri="{FF2B5EF4-FFF2-40B4-BE49-F238E27FC236}">
                <a16:creationId xmlns:a16="http://schemas.microsoft.com/office/drawing/2014/main" id="{3F413BDB-0207-5641-BC5D-30389FFF6D4C}"/>
              </a:ext>
            </a:extLst>
          </p:cNvPr>
          <p:cNvSpPr>
            <a:spLocks noChangeArrowheads="1"/>
          </p:cNvSpPr>
          <p:nvPr/>
        </p:nvSpPr>
        <p:spPr bwMode="auto">
          <a:xfrm rot="401246">
            <a:off x="3866427" y="3829631"/>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0185" name="Oval 8">
            <a:extLst>
              <a:ext uri="{FF2B5EF4-FFF2-40B4-BE49-F238E27FC236}">
                <a16:creationId xmlns:a16="http://schemas.microsoft.com/office/drawing/2014/main" id="{2B8933CA-DD28-894D-964E-C012AFD00BB0}"/>
              </a:ext>
            </a:extLst>
          </p:cNvPr>
          <p:cNvSpPr>
            <a:spLocks noChangeArrowheads="1"/>
          </p:cNvSpPr>
          <p:nvPr/>
        </p:nvSpPr>
        <p:spPr bwMode="auto">
          <a:xfrm>
            <a:off x="4514850" y="3387725"/>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50186" name="Text Box 9">
            <a:extLst>
              <a:ext uri="{FF2B5EF4-FFF2-40B4-BE49-F238E27FC236}">
                <a16:creationId xmlns:a16="http://schemas.microsoft.com/office/drawing/2014/main" id="{4071314B-A3E2-AA4C-8887-A6DB5B7A7AC4}"/>
              </a:ext>
            </a:extLst>
          </p:cNvPr>
          <p:cNvSpPr txBox="1">
            <a:spLocks noChangeArrowheads="1"/>
          </p:cNvSpPr>
          <p:nvPr/>
        </p:nvSpPr>
        <p:spPr bwMode="auto">
          <a:xfrm>
            <a:off x="4932363" y="2760664"/>
            <a:ext cx="23225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Entity-Volume</a:t>
            </a:r>
          </a:p>
        </p:txBody>
      </p:sp>
      <p:sp>
        <p:nvSpPr>
          <p:cNvPr id="50187" name="Oval 10">
            <a:extLst>
              <a:ext uri="{FF2B5EF4-FFF2-40B4-BE49-F238E27FC236}">
                <a16:creationId xmlns:a16="http://schemas.microsoft.com/office/drawing/2014/main" id="{C064D6B1-EB66-6942-BDAE-69FED32760F6}"/>
              </a:ext>
            </a:extLst>
          </p:cNvPr>
          <p:cNvSpPr>
            <a:spLocks noChangeArrowheads="1"/>
          </p:cNvSpPr>
          <p:nvPr/>
        </p:nvSpPr>
        <p:spPr bwMode="auto">
          <a:xfrm>
            <a:off x="4511675" y="4075113"/>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50188" name="Text Box 11">
            <a:extLst>
              <a:ext uri="{FF2B5EF4-FFF2-40B4-BE49-F238E27FC236}">
                <a16:creationId xmlns:a16="http://schemas.microsoft.com/office/drawing/2014/main" id="{CE84B4E2-824A-DD40-B265-A95388658479}"/>
              </a:ext>
            </a:extLst>
          </p:cNvPr>
          <p:cNvSpPr txBox="1">
            <a:spLocks noChangeArrowheads="1"/>
          </p:cNvSpPr>
          <p:nvPr/>
        </p:nvSpPr>
        <p:spPr bwMode="auto">
          <a:xfrm>
            <a:off x="4954588" y="3370263"/>
            <a:ext cx="24066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Action-Imprint and Merge</a:t>
            </a:r>
          </a:p>
        </p:txBody>
      </p:sp>
      <p:sp>
        <p:nvSpPr>
          <p:cNvPr id="50189" name="AutoShape 12">
            <a:extLst>
              <a:ext uri="{FF2B5EF4-FFF2-40B4-BE49-F238E27FC236}">
                <a16:creationId xmlns:a16="http://schemas.microsoft.com/office/drawing/2014/main" id="{81A58B0C-3F9D-9A40-9A83-CBF0589DF12C}"/>
              </a:ext>
            </a:extLst>
          </p:cNvPr>
          <p:cNvSpPr>
            <a:spLocks noChangeArrowheads="1"/>
          </p:cNvSpPr>
          <p:nvPr/>
        </p:nvSpPr>
        <p:spPr bwMode="auto">
          <a:xfrm rot="17514914">
            <a:off x="2247091" y="2995354"/>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0190" name="Text Box 14">
            <a:extLst>
              <a:ext uri="{FF2B5EF4-FFF2-40B4-BE49-F238E27FC236}">
                <a16:creationId xmlns:a16="http://schemas.microsoft.com/office/drawing/2014/main" id="{4A1042DF-AC6D-1641-898A-6E4E7C23A0DD}"/>
              </a:ext>
            </a:extLst>
          </p:cNvPr>
          <p:cNvSpPr txBox="1">
            <a:spLocks noChangeArrowheads="1"/>
          </p:cNvSpPr>
          <p:nvPr/>
        </p:nvSpPr>
        <p:spPr bwMode="auto">
          <a:xfrm>
            <a:off x="4954588" y="4048125"/>
            <a:ext cx="25130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a:t>
            </a:r>
            <a:r>
              <a:rPr lang="en-US" altLang="en-US" sz="1800" i="1">
                <a:latin typeface="+mn-lt"/>
              </a:rPr>
              <a:t>Imprint/Merge </a:t>
            </a:r>
            <a:r>
              <a:rPr lang="en-US" altLang="en-US" sz="1800">
                <a:latin typeface="+mn-lt"/>
              </a:rPr>
              <a:t>from dropdown menu</a:t>
            </a:r>
          </a:p>
        </p:txBody>
      </p:sp>
      <p:sp>
        <p:nvSpPr>
          <p:cNvPr id="50191" name="Oval 15">
            <a:extLst>
              <a:ext uri="{FF2B5EF4-FFF2-40B4-BE49-F238E27FC236}">
                <a16:creationId xmlns:a16="http://schemas.microsoft.com/office/drawing/2014/main" id="{37384FED-1F22-F442-B507-8870FC087FED}"/>
              </a:ext>
            </a:extLst>
          </p:cNvPr>
          <p:cNvSpPr>
            <a:spLocks noChangeArrowheads="1"/>
          </p:cNvSpPr>
          <p:nvPr/>
        </p:nvSpPr>
        <p:spPr bwMode="auto">
          <a:xfrm>
            <a:off x="4513263" y="4741863"/>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50192" name="Text Box 16">
            <a:extLst>
              <a:ext uri="{FF2B5EF4-FFF2-40B4-BE49-F238E27FC236}">
                <a16:creationId xmlns:a16="http://schemas.microsoft.com/office/drawing/2014/main" id="{9D639E6C-2763-6048-A886-0D44A69E8472}"/>
              </a:ext>
            </a:extLst>
          </p:cNvPr>
          <p:cNvSpPr txBox="1">
            <a:spLocks noChangeArrowheads="1"/>
          </p:cNvSpPr>
          <p:nvPr/>
        </p:nvSpPr>
        <p:spPr bwMode="auto">
          <a:xfrm>
            <a:off x="4954589" y="5176839"/>
            <a:ext cx="2473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Apply</a:t>
            </a:r>
          </a:p>
        </p:txBody>
      </p:sp>
      <p:sp>
        <p:nvSpPr>
          <p:cNvPr id="50193" name="AutoShape 17">
            <a:extLst>
              <a:ext uri="{FF2B5EF4-FFF2-40B4-BE49-F238E27FC236}">
                <a16:creationId xmlns:a16="http://schemas.microsoft.com/office/drawing/2014/main" id="{2E1AEE40-FB72-A549-9F3F-6CD61B69A576}"/>
              </a:ext>
            </a:extLst>
          </p:cNvPr>
          <p:cNvSpPr>
            <a:spLocks noChangeArrowheads="1"/>
          </p:cNvSpPr>
          <p:nvPr/>
        </p:nvSpPr>
        <p:spPr bwMode="auto">
          <a:xfrm rot="19347810">
            <a:off x="3595689" y="4605803"/>
            <a:ext cx="304800" cy="533400"/>
          </a:xfrm>
          <a:prstGeom prst="upArrow">
            <a:avLst>
              <a:gd name="adj1" fmla="val 25148"/>
              <a:gd name="adj2" fmla="val 98178"/>
            </a:avLst>
          </a:prstGeom>
          <a:solidFill>
            <a:srgbClr val="3399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0194" name="AutoShape 18">
            <a:extLst>
              <a:ext uri="{FF2B5EF4-FFF2-40B4-BE49-F238E27FC236}">
                <a16:creationId xmlns:a16="http://schemas.microsoft.com/office/drawing/2014/main" id="{3D70AC60-A95F-7149-B4E3-A4AF18A8E5C6}"/>
              </a:ext>
            </a:extLst>
          </p:cNvPr>
          <p:cNvSpPr>
            <a:spLocks noChangeArrowheads="1"/>
          </p:cNvSpPr>
          <p:nvPr/>
        </p:nvSpPr>
        <p:spPr bwMode="auto">
          <a:xfrm rot="19347810">
            <a:off x="9521825" y="4570413"/>
            <a:ext cx="304800" cy="533400"/>
          </a:xfrm>
          <a:prstGeom prst="upArrow">
            <a:avLst>
              <a:gd name="adj1" fmla="val 25148"/>
              <a:gd name="adj2" fmla="val 98178"/>
            </a:avLst>
          </a:prstGeom>
          <a:solidFill>
            <a:srgbClr val="FF99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0195" name="Text Box 20">
            <a:extLst>
              <a:ext uri="{FF2B5EF4-FFF2-40B4-BE49-F238E27FC236}">
                <a16:creationId xmlns:a16="http://schemas.microsoft.com/office/drawing/2014/main" id="{BDFDEC42-6200-CF4E-A34B-B1CDC359B25B}"/>
              </a:ext>
            </a:extLst>
          </p:cNvPr>
          <p:cNvSpPr txBox="1">
            <a:spLocks noChangeArrowheads="1"/>
          </p:cNvSpPr>
          <p:nvPr/>
        </p:nvSpPr>
        <p:spPr bwMode="auto">
          <a:xfrm>
            <a:off x="4954589" y="4694238"/>
            <a:ext cx="19827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volumes</a:t>
            </a:r>
          </a:p>
        </p:txBody>
      </p:sp>
      <p:sp>
        <p:nvSpPr>
          <p:cNvPr id="50196" name="Oval 21">
            <a:extLst>
              <a:ext uri="{FF2B5EF4-FFF2-40B4-BE49-F238E27FC236}">
                <a16:creationId xmlns:a16="http://schemas.microsoft.com/office/drawing/2014/main" id="{6F7F2B00-6F70-A04F-AC80-D9DC0B92CAFB}"/>
              </a:ext>
            </a:extLst>
          </p:cNvPr>
          <p:cNvSpPr>
            <a:spLocks noChangeArrowheads="1"/>
          </p:cNvSpPr>
          <p:nvPr/>
        </p:nvSpPr>
        <p:spPr bwMode="auto">
          <a:xfrm>
            <a:off x="4502150" y="5240338"/>
            <a:ext cx="381000" cy="304800"/>
          </a:xfrm>
          <a:prstGeom prst="ellipse">
            <a:avLst/>
          </a:prstGeom>
          <a:noFill/>
          <a:ln w="28575">
            <a:solidFill>
              <a:srgbClr val="FF33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50197" name="AutoShape 22">
            <a:extLst>
              <a:ext uri="{FF2B5EF4-FFF2-40B4-BE49-F238E27FC236}">
                <a16:creationId xmlns:a16="http://schemas.microsoft.com/office/drawing/2014/main" id="{2B74B5FF-8D87-7843-B7BC-59121353043E}"/>
              </a:ext>
            </a:extLst>
          </p:cNvPr>
          <p:cNvSpPr>
            <a:spLocks noChangeArrowheads="1"/>
          </p:cNvSpPr>
          <p:nvPr/>
        </p:nvSpPr>
        <p:spPr bwMode="auto">
          <a:xfrm rot="19347810">
            <a:off x="10355164" y="5582774"/>
            <a:ext cx="304800" cy="533400"/>
          </a:xfrm>
          <a:prstGeom prst="upArrow">
            <a:avLst>
              <a:gd name="adj1" fmla="val 25148"/>
              <a:gd name="adj2" fmla="val 98178"/>
            </a:avLst>
          </a:prstGeom>
          <a:solidFill>
            <a:srgbClr val="FF33CC"/>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0198" name="Rectangle 34">
            <a:extLst>
              <a:ext uri="{FF2B5EF4-FFF2-40B4-BE49-F238E27FC236}">
                <a16:creationId xmlns:a16="http://schemas.microsoft.com/office/drawing/2014/main" id="{5EC15B8F-8B80-3443-B6DC-34E08493D734}"/>
              </a:ext>
            </a:extLst>
          </p:cNvPr>
          <p:cNvSpPr>
            <a:spLocks noChangeArrowheads="1"/>
          </p:cNvSpPr>
          <p:nvPr/>
        </p:nvSpPr>
        <p:spPr bwMode="auto">
          <a:xfrm>
            <a:off x="8316913" y="311151"/>
            <a:ext cx="1974850" cy="1025525"/>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a:latin typeface="+mn-lt"/>
              </a:rPr>
              <a:t>Connect volumes </a:t>
            </a:r>
          </a:p>
          <a:p>
            <a:r>
              <a:rPr lang="en-US" altLang="en-US">
                <a:latin typeface="+mn-lt"/>
              </a:rPr>
              <a:t>together to ensure a </a:t>
            </a:r>
          </a:p>
          <a:p>
            <a:r>
              <a:rPr lang="en-US" altLang="en-US">
                <a:latin typeface="+mn-lt"/>
              </a:rPr>
              <a:t>continuous FEA mesh </a:t>
            </a:r>
          </a:p>
          <a:p>
            <a:r>
              <a:rPr lang="en-US" altLang="en-US">
                <a:latin typeface="+mn-lt"/>
              </a:rPr>
              <a:t>will be generated </a:t>
            </a:r>
          </a:p>
        </p:txBody>
      </p:sp>
      <p:sp>
        <p:nvSpPr>
          <p:cNvPr id="50199" name="Oval 39">
            <a:extLst>
              <a:ext uri="{FF2B5EF4-FFF2-40B4-BE49-F238E27FC236}">
                <a16:creationId xmlns:a16="http://schemas.microsoft.com/office/drawing/2014/main" id="{5879A161-A889-3042-9F2E-4D0607416B49}"/>
              </a:ext>
            </a:extLst>
          </p:cNvPr>
          <p:cNvSpPr>
            <a:spLocks noChangeArrowheads="1"/>
          </p:cNvSpPr>
          <p:nvPr/>
        </p:nvSpPr>
        <p:spPr bwMode="auto">
          <a:xfrm>
            <a:off x="2478866" y="2925504"/>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50200" name="Oval 40">
            <a:extLst>
              <a:ext uri="{FF2B5EF4-FFF2-40B4-BE49-F238E27FC236}">
                <a16:creationId xmlns:a16="http://schemas.microsoft.com/office/drawing/2014/main" id="{08DEE3CD-0688-C246-BAD8-A8B885C8D18A}"/>
              </a:ext>
            </a:extLst>
          </p:cNvPr>
          <p:cNvSpPr>
            <a:spLocks noChangeArrowheads="1"/>
          </p:cNvSpPr>
          <p:nvPr/>
        </p:nvSpPr>
        <p:spPr bwMode="auto">
          <a:xfrm>
            <a:off x="3445739" y="3943931"/>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50201" name="Oval 41">
            <a:extLst>
              <a:ext uri="{FF2B5EF4-FFF2-40B4-BE49-F238E27FC236}">
                <a16:creationId xmlns:a16="http://schemas.microsoft.com/office/drawing/2014/main" id="{94365093-0BF8-DB40-8B01-D631D9A99B83}"/>
              </a:ext>
            </a:extLst>
          </p:cNvPr>
          <p:cNvSpPr>
            <a:spLocks noChangeArrowheads="1"/>
          </p:cNvSpPr>
          <p:nvPr/>
        </p:nvSpPr>
        <p:spPr bwMode="auto">
          <a:xfrm>
            <a:off x="3919539" y="4697878"/>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3</a:t>
            </a:r>
          </a:p>
        </p:txBody>
      </p:sp>
      <p:sp>
        <p:nvSpPr>
          <p:cNvPr id="50202" name="Oval 49">
            <a:extLst>
              <a:ext uri="{FF2B5EF4-FFF2-40B4-BE49-F238E27FC236}">
                <a16:creationId xmlns:a16="http://schemas.microsoft.com/office/drawing/2014/main" id="{7BD47FB0-48AF-3744-BDC8-5048F22B6413}"/>
              </a:ext>
            </a:extLst>
          </p:cNvPr>
          <p:cNvSpPr>
            <a:spLocks noChangeArrowheads="1"/>
          </p:cNvSpPr>
          <p:nvPr/>
        </p:nvSpPr>
        <p:spPr bwMode="auto">
          <a:xfrm>
            <a:off x="10731402" y="5824074"/>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50203" name="Oval 50">
            <a:extLst>
              <a:ext uri="{FF2B5EF4-FFF2-40B4-BE49-F238E27FC236}">
                <a16:creationId xmlns:a16="http://schemas.microsoft.com/office/drawing/2014/main" id="{4CC1C874-532F-7249-B78E-99F144B6A1E9}"/>
              </a:ext>
            </a:extLst>
          </p:cNvPr>
          <p:cNvSpPr>
            <a:spLocks noChangeArrowheads="1"/>
          </p:cNvSpPr>
          <p:nvPr/>
        </p:nvSpPr>
        <p:spPr bwMode="auto">
          <a:xfrm>
            <a:off x="9820275" y="4756150"/>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50204" name="Text Box 51">
            <a:extLst>
              <a:ext uri="{FF2B5EF4-FFF2-40B4-BE49-F238E27FC236}">
                <a16:creationId xmlns:a16="http://schemas.microsoft.com/office/drawing/2014/main" id="{1A541C32-893F-CE48-86A1-6C6B49A34337}"/>
              </a:ext>
            </a:extLst>
          </p:cNvPr>
          <p:cNvSpPr txBox="1">
            <a:spLocks noChangeArrowheads="1"/>
          </p:cNvSpPr>
          <p:nvPr/>
        </p:nvSpPr>
        <p:spPr bwMode="auto">
          <a:xfrm>
            <a:off x="4438651" y="2078038"/>
            <a:ext cx="23225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Imprint and Merge the volumes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209108B-83DD-26CD-69AB-D5FDBA00D448}"/>
              </a:ext>
            </a:extLst>
          </p:cNvPr>
          <p:cNvPicPr>
            <a:picLocks noChangeAspect="1"/>
          </p:cNvPicPr>
          <p:nvPr/>
        </p:nvPicPr>
        <p:blipFill>
          <a:blip r:embed="rId3"/>
          <a:stretch>
            <a:fillRect/>
          </a:stretch>
        </p:blipFill>
        <p:spPr>
          <a:xfrm>
            <a:off x="7745717" y="1719263"/>
            <a:ext cx="2037741" cy="3281363"/>
          </a:xfrm>
          <a:prstGeom prst="rect">
            <a:avLst/>
          </a:prstGeom>
        </p:spPr>
      </p:pic>
      <p:pic>
        <p:nvPicPr>
          <p:cNvPr id="3" name="Picture 2">
            <a:extLst>
              <a:ext uri="{FF2B5EF4-FFF2-40B4-BE49-F238E27FC236}">
                <a16:creationId xmlns:a16="http://schemas.microsoft.com/office/drawing/2014/main" id="{F1554A10-E052-538C-F47F-FA32726B8D62}"/>
              </a:ext>
            </a:extLst>
          </p:cNvPr>
          <p:cNvPicPr>
            <a:picLocks noChangeAspect="1"/>
          </p:cNvPicPr>
          <p:nvPr/>
        </p:nvPicPr>
        <p:blipFill>
          <a:blip r:embed="rId4"/>
          <a:stretch>
            <a:fillRect/>
          </a:stretch>
        </p:blipFill>
        <p:spPr>
          <a:xfrm>
            <a:off x="1315841" y="620409"/>
            <a:ext cx="2928257" cy="5934681"/>
          </a:xfrm>
          <a:prstGeom prst="rect">
            <a:avLst/>
          </a:prstGeom>
        </p:spPr>
      </p:pic>
      <p:sp>
        <p:nvSpPr>
          <p:cNvPr id="18435" name="AutoShape 4">
            <a:extLst>
              <a:ext uri="{FF2B5EF4-FFF2-40B4-BE49-F238E27FC236}">
                <a16:creationId xmlns:a16="http://schemas.microsoft.com/office/drawing/2014/main" id="{47AAC037-8164-E34F-A8CF-F26174F9EDF1}"/>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52228" name="Oval 5">
            <a:extLst>
              <a:ext uri="{FF2B5EF4-FFF2-40B4-BE49-F238E27FC236}">
                <a16:creationId xmlns:a16="http://schemas.microsoft.com/office/drawing/2014/main" id="{5DE75943-54BA-8A4E-B767-71D35E4C08A2}"/>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5</a:t>
            </a:r>
          </a:p>
        </p:txBody>
      </p:sp>
      <p:sp>
        <p:nvSpPr>
          <p:cNvPr id="52229" name="Text Box 6">
            <a:extLst>
              <a:ext uri="{FF2B5EF4-FFF2-40B4-BE49-F238E27FC236}">
                <a16:creationId xmlns:a16="http://schemas.microsoft.com/office/drawing/2014/main" id="{9F1BA265-7F37-3149-9392-D5E6BEED4D9F}"/>
              </a:ext>
            </a:extLst>
          </p:cNvPr>
          <p:cNvSpPr txBox="1">
            <a:spLocks noChangeArrowheads="1"/>
          </p:cNvSpPr>
          <p:nvPr/>
        </p:nvSpPr>
        <p:spPr bwMode="auto">
          <a:xfrm>
            <a:off x="5997575" y="808039"/>
            <a:ext cx="21653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Set Schemes</a:t>
            </a:r>
          </a:p>
          <a:p>
            <a:r>
              <a:rPr lang="en-US" altLang="en-US" sz="2400" b="1">
                <a:latin typeface="Arial" panose="020B0604020202020204" pitchFamily="34" charset="0"/>
              </a:rPr>
              <a:t>&amp; Intervals</a:t>
            </a:r>
          </a:p>
        </p:txBody>
      </p:sp>
      <p:sp>
        <p:nvSpPr>
          <p:cNvPr id="52230" name="Rectangle 8">
            <a:extLst>
              <a:ext uri="{FF2B5EF4-FFF2-40B4-BE49-F238E27FC236}">
                <a16:creationId xmlns:a16="http://schemas.microsoft.com/office/drawing/2014/main" id="{FD7C4A77-B0CA-1F4F-AB60-FCC8EAD04932}"/>
              </a:ext>
            </a:extLst>
          </p:cNvPr>
          <p:cNvSpPr>
            <a:spLocks noChangeArrowheads="1"/>
          </p:cNvSpPr>
          <p:nvPr/>
        </p:nvSpPr>
        <p:spPr bwMode="auto">
          <a:xfrm>
            <a:off x="8316912" y="381001"/>
            <a:ext cx="2262187" cy="1103313"/>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dirty="0">
                <a:latin typeface="+mn-lt"/>
              </a:rPr>
              <a:t>Define the meshing </a:t>
            </a:r>
          </a:p>
          <a:p>
            <a:r>
              <a:rPr lang="en-US" altLang="en-US" dirty="0">
                <a:latin typeface="+mn-lt"/>
              </a:rPr>
              <a:t>schemes and the mesh </a:t>
            </a:r>
          </a:p>
          <a:p>
            <a:r>
              <a:rPr lang="en-US" altLang="en-US" dirty="0">
                <a:latin typeface="+mn-lt"/>
              </a:rPr>
              <a:t>size on the geometry</a:t>
            </a:r>
          </a:p>
          <a:p>
            <a:r>
              <a:rPr lang="en-US" altLang="en-US" dirty="0">
                <a:latin typeface="+mn-lt"/>
              </a:rPr>
              <a:t>that will be used</a:t>
            </a:r>
          </a:p>
        </p:txBody>
      </p:sp>
      <p:pic>
        <p:nvPicPr>
          <p:cNvPr id="52231" name="Picture 9">
            <a:extLst>
              <a:ext uri="{FF2B5EF4-FFF2-40B4-BE49-F238E27FC236}">
                <a16:creationId xmlns:a16="http://schemas.microsoft.com/office/drawing/2014/main" id="{14CE3AC0-DD97-0043-954A-63F6A7FF52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35500" y="342900"/>
            <a:ext cx="1320800" cy="129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2" name="AutoShape 11">
            <a:extLst>
              <a:ext uri="{FF2B5EF4-FFF2-40B4-BE49-F238E27FC236}">
                <a16:creationId xmlns:a16="http://schemas.microsoft.com/office/drawing/2014/main" id="{BFD45B3F-3E83-C34B-821C-BB80A44ADE29}"/>
              </a:ext>
            </a:extLst>
          </p:cNvPr>
          <p:cNvSpPr>
            <a:spLocks noChangeArrowheads="1"/>
          </p:cNvSpPr>
          <p:nvPr/>
        </p:nvSpPr>
        <p:spPr bwMode="auto">
          <a:xfrm rot="19347810">
            <a:off x="2298700" y="1230953"/>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2233" name="Oval 12">
            <a:extLst>
              <a:ext uri="{FF2B5EF4-FFF2-40B4-BE49-F238E27FC236}">
                <a16:creationId xmlns:a16="http://schemas.microsoft.com/office/drawing/2014/main" id="{AE250888-EA55-AA42-987E-44609D175CF2}"/>
              </a:ext>
            </a:extLst>
          </p:cNvPr>
          <p:cNvSpPr>
            <a:spLocks noChangeArrowheads="1"/>
          </p:cNvSpPr>
          <p:nvPr/>
        </p:nvSpPr>
        <p:spPr bwMode="auto">
          <a:xfrm>
            <a:off x="2597150" y="1383353"/>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52234" name="Oval 13">
            <a:extLst>
              <a:ext uri="{FF2B5EF4-FFF2-40B4-BE49-F238E27FC236}">
                <a16:creationId xmlns:a16="http://schemas.microsoft.com/office/drawing/2014/main" id="{89821370-1F56-644D-AB5C-BD5329C4C137}"/>
              </a:ext>
            </a:extLst>
          </p:cNvPr>
          <p:cNvSpPr>
            <a:spLocks noChangeArrowheads="1"/>
          </p:cNvSpPr>
          <p:nvPr/>
        </p:nvSpPr>
        <p:spPr bwMode="auto">
          <a:xfrm>
            <a:off x="4519613" y="2743200"/>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52235" name="Text Box 14">
            <a:extLst>
              <a:ext uri="{FF2B5EF4-FFF2-40B4-BE49-F238E27FC236}">
                <a16:creationId xmlns:a16="http://schemas.microsoft.com/office/drawing/2014/main" id="{7B682CBD-3D8B-5F44-84EB-43B26855EB6A}"/>
              </a:ext>
            </a:extLst>
          </p:cNvPr>
          <p:cNvSpPr txBox="1">
            <a:spLocks noChangeArrowheads="1"/>
          </p:cNvSpPr>
          <p:nvPr/>
        </p:nvSpPr>
        <p:spPr bwMode="auto">
          <a:xfrm>
            <a:off x="4960939" y="2695576"/>
            <a:ext cx="23447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Mode-Mesh</a:t>
            </a:r>
          </a:p>
        </p:txBody>
      </p:sp>
      <p:sp>
        <p:nvSpPr>
          <p:cNvPr id="52236" name="AutoShape 15">
            <a:extLst>
              <a:ext uri="{FF2B5EF4-FFF2-40B4-BE49-F238E27FC236}">
                <a16:creationId xmlns:a16="http://schemas.microsoft.com/office/drawing/2014/main" id="{31FB306C-B4D9-4641-B0F8-184887A81DD6}"/>
              </a:ext>
            </a:extLst>
          </p:cNvPr>
          <p:cNvSpPr>
            <a:spLocks noChangeArrowheads="1"/>
          </p:cNvSpPr>
          <p:nvPr/>
        </p:nvSpPr>
        <p:spPr bwMode="auto">
          <a:xfrm rot="19347810">
            <a:off x="1816539" y="2412536"/>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2237" name="Oval 16">
            <a:extLst>
              <a:ext uri="{FF2B5EF4-FFF2-40B4-BE49-F238E27FC236}">
                <a16:creationId xmlns:a16="http://schemas.microsoft.com/office/drawing/2014/main" id="{E1C2CA64-DC1A-064F-9D28-A600E711C13F}"/>
              </a:ext>
            </a:extLst>
          </p:cNvPr>
          <p:cNvSpPr>
            <a:spLocks noChangeArrowheads="1"/>
          </p:cNvSpPr>
          <p:nvPr/>
        </p:nvSpPr>
        <p:spPr bwMode="auto">
          <a:xfrm>
            <a:off x="2086414" y="2569698"/>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52238" name="Oval 17">
            <a:extLst>
              <a:ext uri="{FF2B5EF4-FFF2-40B4-BE49-F238E27FC236}">
                <a16:creationId xmlns:a16="http://schemas.microsoft.com/office/drawing/2014/main" id="{C312C1AC-F522-9E45-BD36-FA1A48C11D17}"/>
              </a:ext>
            </a:extLst>
          </p:cNvPr>
          <p:cNvSpPr>
            <a:spLocks noChangeArrowheads="1"/>
          </p:cNvSpPr>
          <p:nvPr/>
        </p:nvSpPr>
        <p:spPr bwMode="auto">
          <a:xfrm>
            <a:off x="4518025" y="3157538"/>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52239" name="Text Box 18">
            <a:extLst>
              <a:ext uri="{FF2B5EF4-FFF2-40B4-BE49-F238E27FC236}">
                <a16:creationId xmlns:a16="http://schemas.microsoft.com/office/drawing/2014/main" id="{10003527-898A-234C-B5E3-BD341B36DD8E}"/>
              </a:ext>
            </a:extLst>
          </p:cNvPr>
          <p:cNvSpPr txBox="1">
            <a:spLocks noChangeArrowheads="1"/>
          </p:cNvSpPr>
          <p:nvPr/>
        </p:nvSpPr>
        <p:spPr bwMode="auto">
          <a:xfrm>
            <a:off x="4975225" y="3124201"/>
            <a:ext cx="23447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Entity-Volumes</a:t>
            </a:r>
          </a:p>
        </p:txBody>
      </p:sp>
      <p:sp>
        <p:nvSpPr>
          <p:cNvPr id="52240" name="AutoShape 19">
            <a:extLst>
              <a:ext uri="{FF2B5EF4-FFF2-40B4-BE49-F238E27FC236}">
                <a16:creationId xmlns:a16="http://schemas.microsoft.com/office/drawing/2014/main" id="{4F75E8D6-2235-FD4D-A816-751CB46CF8B0}"/>
              </a:ext>
            </a:extLst>
          </p:cNvPr>
          <p:cNvSpPr>
            <a:spLocks noChangeArrowheads="1"/>
          </p:cNvSpPr>
          <p:nvPr/>
        </p:nvSpPr>
        <p:spPr bwMode="auto">
          <a:xfrm rot="19347810">
            <a:off x="2218814" y="4027023"/>
            <a:ext cx="304800" cy="533400"/>
          </a:xfrm>
          <a:prstGeom prst="upArrow">
            <a:avLst>
              <a:gd name="adj1" fmla="val 25148"/>
              <a:gd name="adj2" fmla="val 98178"/>
            </a:avLst>
          </a:prstGeom>
          <a:solidFill>
            <a:srgbClr val="3399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2241" name="Oval 20">
            <a:extLst>
              <a:ext uri="{FF2B5EF4-FFF2-40B4-BE49-F238E27FC236}">
                <a16:creationId xmlns:a16="http://schemas.microsoft.com/office/drawing/2014/main" id="{57A3D93E-B369-DE4D-A10F-C2D1082C1B11}"/>
              </a:ext>
            </a:extLst>
          </p:cNvPr>
          <p:cNvSpPr>
            <a:spLocks noChangeArrowheads="1"/>
          </p:cNvSpPr>
          <p:nvPr/>
        </p:nvSpPr>
        <p:spPr bwMode="auto">
          <a:xfrm>
            <a:off x="4513263" y="3589338"/>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52242" name="Oval 21">
            <a:extLst>
              <a:ext uri="{FF2B5EF4-FFF2-40B4-BE49-F238E27FC236}">
                <a16:creationId xmlns:a16="http://schemas.microsoft.com/office/drawing/2014/main" id="{E2A6D7A7-7890-FA42-B234-CE549AAF976E}"/>
              </a:ext>
            </a:extLst>
          </p:cNvPr>
          <p:cNvSpPr>
            <a:spLocks noChangeArrowheads="1"/>
          </p:cNvSpPr>
          <p:nvPr/>
        </p:nvSpPr>
        <p:spPr bwMode="auto">
          <a:xfrm>
            <a:off x="2517264" y="4182598"/>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52243" name="Text Box 22">
            <a:extLst>
              <a:ext uri="{FF2B5EF4-FFF2-40B4-BE49-F238E27FC236}">
                <a16:creationId xmlns:a16="http://schemas.microsoft.com/office/drawing/2014/main" id="{E88441F5-B191-604A-8CC8-8427A74A7A29}"/>
              </a:ext>
            </a:extLst>
          </p:cNvPr>
          <p:cNvSpPr txBox="1">
            <a:spLocks noChangeArrowheads="1"/>
          </p:cNvSpPr>
          <p:nvPr/>
        </p:nvSpPr>
        <p:spPr bwMode="auto">
          <a:xfrm>
            <a:off x="4965700" y="3560763"/>
            <a:ext cx="23447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Action-Intervals</a:t>
            </a:r>
          </a:p>
        </p:txBody>
      </p:sp>
      <p:sp>
        <p:nvSpPr>
          <p:cNvPr id="52244" name="AutoShape 23">
            <a:extLst>
              <a:ext uri="{FF2B5EF4-FFF2-40B4-BE49-F238E27FC236}">
                <a16:creationId xmlns:a16="http://schemas.microsoft.com/office/drawing/2014/main" id="{86A297BC-7CC7-EE46-94D4-0432191D1C7C}"/>
              </a:ext>
            </a:extLst>
          </p:cNvPr>
          <p:cNvSpPr>
            <a:spLocks noChangeArrowheads="1"/>
          </p:cNvSpPr>
          <p:nvPr/>
        </p:nvSpPr>
        <p:spPr bwMode="auto">
          <a:xfrm rot="19347810">
            <a:off x="3324225" y="5305425"/>
            <a:ext cx="304800" cy="533400"/>
          </a:xfrm>
          <a:prstGeom prst="upArrow">
            <a:avLst>
              <a:gd name="adj1" fmla="val 25148"/>
              <a:gd name="adj2" fmla="val 98178"/>
            </a:avLst>
          </a:prstGeom>
          <a:solidFill>
            <a:srgbClr val="FF99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2245" name="Oval 24">
            <a:extLst>
              <a:ext uri="{FF2B5EF4-FFF2-40B4-BE49-F238E27FC236}">
                <a16:creationId xmlns:a16="http://schemas.microsoft.com/office/drawing/2014/main" id="{5628EA48-AA64-4142-ADD1-E9A566B14597}"/>
              </a:ext>
            </a:extLst>
          </p:cNvPr>
          <p:cNvSpPr>
            <a:spLocks noChangeArrowheads="1"/>
          </p:cNvSpPr>
          <p:nvPr/>
        </p:nvSpPr>
        <p:spPr bwMode="auto">
          <a:xfrm>
            <a:off x="4514850" y="3989388"/>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52246" name="Oval 25">
            <a:extLst>
              <a:ext uri="{FF2B5EF4-FFF2-40B4-BE49-F238E27FC236}">
                <a16:creationId xmlns:a16="http://schemas.microsoft.com/office/drawing/2014/main" id="{611AF0FF-CB7D-524E-9551-374A18319860}"/>
              </a:ext>
            </a:extLst>
          </p:cNvPr>
          <p:cNvSpPr>
            <a:spLocks noChangeArrowheads="1"/>
          </p:cNvSpPr>
          <p:nvPr/>
        </p:nvSpPr>
        <p:spPr bwMode="auto">
          <a:xfrm>
            <a:off x="3638550" y="5514975"/>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52247" name="Text Box 26">
            <a:extLst>
              <a:ext uri="{FF2B5EF4-FFF2-40B4-BE49-F238E27FC236}">
                <a16:creationId xmlns:a16="http://schemas.microsoft.com/office/drawing/2014/main" id="{78E36594-79AE-264C-9340-1A38063CC11D}"/>
              </a:ext>
            </a:extLst>
          </p:cNvPr>
          <p:cNvSpPr txBox="1">
            <a:spLocks noChangeArrowheads="1"/>
          </p:cNvSpPr>
          <p:nvPr/>
        </p:nvSpPr>
        <p:spPr bwMode="auto">
          <a:xfrm>
            <a:off x="4979989" y="3967163"/>
            <a:ext cx="24606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Automatic Sizing</a:t>
            </a:r>
            <a:r>
              <a:rPr lang="en-US" altLang="en-US" sz="1800">
                <a:latin typeface="+mn-lt"/>
              </a:rPr>
              <a:t> from dropdown menu</a:t>
            </a:r>
          </a:p>
        </p:txBody>
      </p:sp>
      <p:sp>
        <p:nvSpPr>
          <p:cNvPr id="52248" name="AutoShape 28">
            <a:extLst>
              <a:ext uri="{FF2B5EF4-FFF2-40B4-BE49-F238E27FC236}">
                <a16:creationId xmlns:a16="http://schemas.microsoft.com/office/drawing/2014/main" id="{FAE18EAC-B724-AC4D-A031-3E7C7ED6F7AB}"/>
              </a:ext>
            </a:extLst>
          </p:cNvPr>
          <p:cNvSpPr>
            <a:spLocks noChangeArrowheads="1"/>
          </p:cNvSpPr>
          <p:nvPr/>
        </p:nvSpPr>
        <p:spPr bwMode="auto">
          <a:xfrm rot="19347810">
            <a:off x="8963025" y="3182938"/>
            <a:ext cx="304800" cy="533400"/>
          </a:xfrm>
          <a:prstGeom prst="upArrow">
            <a:avLst>
              <a:gd name="adj1" fmla="val 25148"/>
              <a:gd name="adj2" fmla="val 98178"/>
            </a:avLst>
          </a:prstGeom>
          <a:solidFill>
            <a:srgbClr val="FF33CC"/>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2249" name="Oval 29">
            <a:extLst>
              <a:ext uri="{FF2B5EF4-FFF2-40B4-BE49-F238E27FC236}">
                <a16:creationId xmlns:a16="http://schemas.microsoft.com/office/drawing/2014/main" id="{EDC7E838-035C-2A47-8D7B-F0D624AFF5A6}"/>
              </a:ext>
            </a:extLst>
          </p:cNvPr>
          <p:cNvSpPr>
            <a:spLocks noChangeArrowheads="1"/>
          </p:cNvSpPr>
          <p:nvPr/>
        </p:nvSpPr>
        <p:spPr bwMode="auto">
          <a:xfrm>
            <a:off x="4494213" y="4638675"/>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52250" name="Text Box 30">
            <a:extLst>
              <a:ext uri="{FF2B5EF4-FFF2-40B4-BE49-F238E27FC236}">
                <a16:creationId xmlns:a16="http://schemas.microsoft.com/office/drawing/2014/main" id="{7EA90390-4592-2245-991B-26D1E40C7BDE}"/>
              </a:ext>
            </a:extLst>
          </p:cNvPr>
          <p:cNvSpPr txBox="1">
            <a:spLocks noChangeArrowheads="1"/>
          </p:cNvSpPr>
          <p:nvPr/>
        </p:nvSpPr>
        <p:spPr bwMode="auto">
          <a:xfrm>
            <a:off x="4964114" y="4602163"/>
            <a:ext cx="23447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volumes </a:t>
            </a:r>
            <a:r>
              <a:rPr lang="en-US" altLang="en-US" sz="1800" i="1">
                <a:latin typeface="+mn-lt"/>
              </a:rPr>
              <a:t>all</a:t>
            </a:r>
          </a:p>
        </p:txBody>
      </p:sp>
      <p:sp>
        <p:nvSpPr>
          <p:cNvPr id="52251" name="Oval 31">
            <a:extLst>
              <a:ext uri="{FF2B5EF4-FFF2-40B4-BE49-F238E27FC236}">
                <a16:creationId xmlns:a16="http://schemas.microsoft.com/office/drawing/2014/main" id="{7414825C-ED42-4844-85B4-FCE414A6B50F}"/>
              </a:ext>
            </a:extLst>
          </p:cNvPr>
          <p:cNvSpPr>
            <a:spLocks noChangeArrowheads="1"/>
          </p:cNvSpPr>
          <p:nvPr/>
        </p:nvSpPr>
        <p:spPr bwMode="auto">
          <a:xfrm>
            <a:off x="9202738" y="3282950"/>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52252" name="Oval 32">
            <a:extLst>
              <a:ext uri="{FF2B5EF4-FFF2-40B4-BE49-F238E27FC236}">
                <a16:creationId xmlns:a16="http://schemas.microsoft.com/office/drawing/2014/main" id="{6EBF9001-DB6A-9745-B828-63662FDD7721}"/>
              </a:ext>
            </a:extLst>
          </p:cNvPr>
          <p:cNvSpPr>
            <a:spLocks noChangeArrowheads="1"/>
          </p:cNvSpPr>
          <p:nvPr/>
        </p:nvSpPr>
        <p:spPr bwMode="auto">
          <a:xfrm>
            <a:off x="9005888" y="3924300"/>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sp>
        <p:nvSpPr>
          <p:cNvPr id="52253" name="AutoShape 33">
            <a:extLst>
              <a:ext uri="{FF2B5EF4-FFF2-40B4-BE49-F238E27FC236}">
                <a16:creationId xmlns:a16="http://schemas.microsoft.com/office/drawing/2014/main" id="{BD243269-596F-6847-8FFD-1DA08D039DA3}"/>
              </a:ext>
            </a:extLst>
          </p:cNvPr>
          <p:cNvSpPr>
            <a:spLocks noChangeArrowheads="1"/>
          </p:cNvSpPr>
          <p:nvPr/>
        </p:nvSpPr>
        <p:spPr bwMode="auto">
          <a:xfrm rot="19347810">
            <a:off x="8680450" y="3732213"/>
            <a:ext cx="304800" cy="533400"/>
          </a:xfrm>
          <a:prstGeom prst="upArrow">
            <a:avLst>
              <a:gd name="adj1" fmla="val 25148"/>
              <a:gd name="adj2" fmla="val 98178"/>
            </a:avLst>
          </a:prstGeom>
          <a:solidFill>
            <a:srgbClr val="9966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2254" name="Line 34">
            <a:extLst>
              <a:ext uri="{FF2B5EF4-FFF2-40B4-BE49-F238E27FC236}">
                <a16:creationId xmlns:a16="http://schemas.microsoft.com/office/drawing/2014/main" id="{1985C521-0702-9845-8C53-D369F99D10F6}"/>
              </a:ext>
            </a:extLst>
          </p:cNvPr>
          <p:cNvSpPr>
            <a:spLocks noChangeShapeType="1"/>
          </p:cNvSpPr>
          <p:nvPr/>
        </p:nvSpPr>
        <p:spPr bwMode="auto">
          <a:xfrm flipH="1">
            <a:off x="8318500" y="3779838"/>
            <a:ext cx="230188" cy="0"/>
          </a:xfrm>
          <a:prstGeom prst="line">
            <a:avLst/>
          </a:prstGeom>
          <a:noFill/>
          <a:ln w="38100">
            <a:solidFill>
              <a:srgbClr val="996633"/>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55" name="Line 35">
            <a:extLst>
              <a:ext uri="{FF2B5EF4-FFF2-40B4-BE49-F238E27FC236}">
                <a16:creationId xmlns:a16="http://schemas.microsoft.com/office/drawing/2014/main" id="{2C28AD30-11D1-A944-839A-D30349C08C19}"/>
              </a:ext>
            </a:extLst>
          </p:cNvPr>
          <p:cNvSpPr>
            <a:spLocks noChangeShapeType="1"/>
          </p:cNvSpPr>
          <p:nvPr/>
        </p:nvSpPr>
        <p:spPr bwMode="auto">
          <a:xfrm>
            <a:off x="8764588" y="3779838"/>
            <a:ext cx="207962" cy="0"/>
          </a:xfrm>
          <a:prstGeom prst="line">
            <a:avLst/>
          </a:prstGeom>
          <a:noFill/>
          <a:ln w="38100">
            <a:solidFill>
              <a:srgbClr val="996633"/>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56" name="Oval 36">
            <a:extLst>
              <a:ext uri="{FF2B5EF4-FFF2-40B4-BE49-F238E27FC236}">
                <a16:creationId xmlns:a16="http://schemas.microsoft.com/office/drawing/2014/main" id="{78C0279B-E4CF-AF4E-913C-06B26CCA737C}"/>
              </a:ext>
            </a:extLst>
          </p:cNvPr>
          <p:cNvSpPr>
            <a:spLocks noChangeArrowheads="1"/>
          </p:cNvSpPr>
          <p:nvPr/>
        </p:nvSpPr>
        <p:spPr bwMode="auto">
          <a:xfrm>
            <a:off x="4492625" y="5113338"/>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sp>
        <p:nvSpPr>
          <p:cNvPr id="52257" name="Text Box 37">
            <a:extLst>
              <a:ext uri="{FF2B5EF4-FFF2-40B4-BE49-F238E27FC236}">
                <a16:creationId xmlns:a16="http://schemas.microsoft.com/office/drawing/2014/main" id="{E9702E39-4754-6B4C-B8A2-B6C93E815C93}"/>
              </a:ext>
            </a:extLst>
          </p:cNvPr>
          <p:cNvSpPr txBox="1">
            <a:spLocks noChangeArrowheads="1"/>
          </p:cNvSpPr>
          <p:nvPr/>
        </p:nvSpPr>
        <p:spPr bwMode="auto">
          <a:xfrm>
            <a:off x="4976814" y="5084764"/>
            <a:ext cx="2598737"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Drag the slider until the desired resolution is set (see preview in graphics window)</a:t>
            </a:r>
            <a:endParaRPr lang="en-US" altLang="en-US" sz="1800" i="1" dirty="0">
              <a:latin typeface="+mn-lt"/>
            </a:endParaRPr>
          </a:p>
        </p:txBody>
      </p:sp>
      <p:sp>
        <p:nvSpPr>
          <p:cNvPr id="52258" name="Text Box 39">
            <a:extLst>
              <a:ext uri="{FF2B5EF4-FFF2-40B4-BE49-F238E27FC236}">
                <a16:creationId xmlns:a16="http://schemas.microsoft.com/office/drawing/2014/main" id="{B6A2780A-4B35-AF40-9283-9DBC5397C466}"/>
              </a:ext>
            </a:extLst>
          </p:cNvPr>
          <p:cNvSpPr txBox="1">
            <a:spLocks noChangeArrowheads="1"/>
          </p:cNvSpPr>
          <p:nvPr/>
        </p:nvSpPr>
        <p:spPr bwMode="auto">
          <a:xfrm>
            <a:off x="8931275" y="5156201"/>
            <a:ext cx="1112484"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a:latin typeface="+mn-lt"/>
              </a:rPr>
              <a:t>Preview of </a:t>
            </a:r>
          </a:p>
          <a:p>
            <a:r>
              <a:rPr lang="en-US" altLang="en-US">
                <a:latin typeface="+mn-lt"/>
              </a:rPr>
              <a:t>nodes on </a:t>
            </a:r>
          </a:p>
          <a:p>
            <a:r>
              <a:rPr lang="en-US" altLang="en-US">
                <a:latin typeface="+mn-lt"/>
              </a:rPr>
              <a:t>the curves</a:t>
            </a:r>
          </a:p>
        </p:txBody>
      </p:sp>
      <p:sp>
        <p:nvSpPr>
          <p:cNvPr id="52259" name="Text Box 40">
            <a:extLst>
              <a:ext uri="{FF2B5EF4-FFF2-40B4-BE49-F238E27FC236}">
                <a16:creationId xmlns:a16="http://schemas.microsoft.com/office/drawing/2014/main" id="{BD3B7828-D309-1A4F-AF79-44227F43E928}"/>
              </a:ext>
            </a:extLst>
          </p:cNvPr>
          <p:cNvSpPr txBox="1">
            <a:spLocks noChangeArrowheads="1"/>
          </p:cNvSpPr>
          <p:nvPr/>
        </p:nvSpPr>
        <p:spPr bwMode="auto">
          <a:xfrm>
            <a:off x="4421189" y="1925638"/>
            <a:ext cx="23447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Preview and set the mesh size</a:t>
            </a:r>
            <a:endParaRPr lang="en-US" altLang="en-US" sz="1800" i="1" dirty="0">
              <a:latin typeface="+mn-lt"/>
            </a:endParaRPr>
          </a:p>
        </p:txBody>
      </p:sp>
      <p:pic>
        <p:nvPicPr>
          <p:cNvPr id="52260" name="Picture 6">
            <a:extLst>
              <a:ext uri="{FF2B5EF4-FFF2-40B4-BE49-F238E27FC236}">
                <a16:creationId xmlns:a16="http://schemas.microsoft.com/office/drawing/2014/main" id="{72DF1402-F665-664D-AC64-3C1B76ED515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51751" y="5195889"/>
            <a:ext cx="12795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7A2EE68-C577-A733-DE3C-97A66987CA64}"/>
              </a:ext>
            </a:extLst>
          </p:cNvPr>
          <p:cNvPicPr>
            <a:picLocks noChangeAspect="1"/>
          </p:cNvPicPr>
          <p:nvPr/>
        </p:nvPicPr>
        <p:blipFill>
          <a:blip r:embed="rId2"/>
          <a:stretch>
            <a:fillRect/>
          </a:stretch>
        </p:blipFill>
        <p:spPr>
          <a:xfrm>
            <a:off x="7342709" y="2540096"/>
            <a:ext cx="3154679" cy="2403281"/>
          </a:xfrm>
          <a:prstGeom prst="rect">
            <a:avLst/>
          </a:prstGeom>
        </p:spPr>
      </p:pic>
      <p:pic>
        <p:nvPicPr>
          <p:cNvPr id="3" name="Picture 2">
            <a:extLst>
              <a:ext uri="{FF2B5EF4-FFF2-40B4-BE49-F238E27FC236}">
                <a16:creationId xmlns:a16="http://schemas.microsoft.com/office/drawing/2014/main" id="{6B0C8502-30A4-83CB-CF52-A01F5CE95ED9}"/>
              </a:ext>
            </a:extLst>
          </p:cNvPr>
          <p:cNvPicPr>
            <a:picLocks noChangeAspect="1"/>
          </p:cNvPicPr>
          <p:nvPr/>
        </p:nvPicPr>
        <p:blipFill>
          <a:blip r:embed="rId3"/>
          <a:stretch>
            <a:fillRect/>
          </a:stretch>
        </p:blipFill>
        <p:spPr>
          <a:xfrm>
            <a:off x="1694612" y="1704494"/>
            <a:ext cx="2593505" cy="4684088"/>
          </a:xfrm>
          <a:prstGeom prst="rect">
            <a:avLst/>
          </a:prstGeom>
        </p:spPr>
      </p:pic>
      <p:sp>
        <p:nvSpPr>
          <p:cNvPr id="19460" name="AutoShape 4">
            <a:extLst>
              <a:ext uri="{FF2B5EF4-FFF2-40B4-BE49-F238E27FC236}">
                <a16:creationId xmlns:a16="http://schemas.microsoft.com/office/drawing/2014/main" id="{AAB7B817-95A0-564A-97EC-08AA192BB412}"/>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54276" name="Oval 5">
            <a:extLst>
              <a:ext uri="{FF2B5EF4-FFF2-40B4-BE49-F238E27FC236}">
                <a16:creationId xmlns:a16="http://schemas.microsoft.com/office/drawing/2014/main" id="{D71F0C46-31B7-BA42-BC51-35E29B6AE8D9}"/>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5</a:t>
            </a:r>
          </a:p>
        </p:txBody>
      </p:sp>
      <p:sp>
        <p:nvSpPr>
          <p:cNvPr id="54277" name="Text Box 6">
            <a:extLst>
              <a:ext uri="{FF2B5EF4-FFF2-40B4-BE49-F238E27FC236}">
                <a16:creationId xmlns:a16="http://schemas.microsoft.com/office/drawing/2014/main" id="{E94BC7AB-FC65-5545-ADD1-462B1CF1C378}"/>
              </a:ext>
            </a:extLst>
          </p:cNvPr>
          <p:cNvSpPr txBox="1">
            <a:spLocks noChangeArrowheads="1"/>
          </p:cNvSpPr>
          <p:nvPr/>
        </p:nvSpPr>
        <p:spPr bwMode="auto">
          <a:xfrm>
            <a:off x="5997575" y="808039"/>
            <a:ext cx="21653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Set Schemes</a:t>
            </a:r>
          </a:p>
          <a:p>
            <a:r>
              <a:rPr lang="en-US" altLang="en-US" sz="2400" b="1">
                <a:latin typeface="Arial" panose="020B0604020202020204" pitchFamily="34" charset="0"/>
              </a:rPr>
              <a:t>&amp; Intervals</a:t>
            </a:r>
          </a:p>
        </p:txBody>
      </p:sp>
      <p:sp>
        <p:nvSpPr>
          <p:cNvPr id="54278" name="Rectangle 7">
            <a:extLst>
              <a:ext uri="{FF2B5EF4-FFF2-40B4-BE49-F238E27FC236}">
                <a16:creationId xmlns:a16="http://schemas.microsoft.com/office/drawing/2014/main" id="{7ABCBB89-709C-274C-B412-F8726F96E351}"/>
              </a:ext>
            </a:extLst>
          </p:cNvPr>
          <p:cNvSpPr>
            <a:spLocks noChangeArrowheads="1"/>
          </p:cNvSpPr>
          <p:nvPr/>
        </p:nvSpPr>
        <p:spPr bwMode="auto">
          <a:xfrm>
            <a:off x="8316913" y="381001"/>
            <a:ext cx="1974850" cy="1103313"/>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a:latin typeface="+mn-lt"/>
              </a:rPr>
              <a:t>Define the meshing </a:t>
            </a:r>
          </a:p>
          <a:p>
            <a:r>
              <a:rPr lang="en-US" altLang="en-US">
                <a:latin typeface="+mn-lt"/>
              </a:rPr>
              <a:t>schemes and the mesh </a:t>
            </a:r>
          </a:p>
          <a:p>
            <a:r>
              <a:rPr lang="en-US" altLang="en-US">
                <a:latin typeface="+mn-lt"/>
              </a:rPr>
              <a:t>size on the geometry</a:t>
            </a:r>
          </a:p>
          <a:p>
            <a:r>
              <a:rPr lang="en-US" altLang="en-US">
                <a:latin typeface="+mn-lt"/>
              </a:rPr>
              <a:t>that will be used</a:t>
            </a:r>
          </a:p>
        </p:txBody>
      </p:sp>
      <p:pic>
        <p:nvPicPr>
          <p:cNvPr id="54279" name="Picture 8">
            <a:extLst>
              <a:ext uri="{FF2B5EF4-FFF2-40B4-BE49-F238E27FC236}">
                <a16:creationId xmlns:a16="http://schemas.microsoft.com/office/drawing/2014/main" id="{25DD2A38-6C65-3A49-A653-F7DBC73BC2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5500" y="342900"/>
            <a:ext cx="1320800" cy="129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0" name="Text Box 15">
            <a:extLst>
              <a:ext uri="{FF2B5EF4-FFF2-40B4-BE49-F238E27FC236}">
                <a16:creationId xmlns:a16="http://schemas.microsoft.com/office/drawing/2014/main" id="{0F2ED530-70A5-E042-B50A-285E7F2F4C8E}"/>
              </a:ext>
            </a:extLst>
          </p:cNvPr>
          <p:cNvSpPr txBox="1">
            <a:spLocks noChangeArrowheads="1"/>
          </p:cNvSpPr>
          <p:nvPr/>
        </p:nvSpPr>
        <p:spPr bwMode="auto">
          <a:xfrm>
            <a:off x="4537075" y="1933575"/>
            <a:ext cx="31892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Set the Meshing scheme to Automatically Calculate</a:t>
            </a:r>
            <a:endParaRPr lang="en-US" altLang="en-US" sz="1800" i="1" dirty="0">
              <a:latin typeface="+mn-lt"/>
            </a:endParaRPr>
          </a:p>
        </p:txBody>
      </p:sp>
      <p:sp>
        <p:nvSpPr>
          <p:cNvPr id="54281" name="AutoShape 16">
            <a:extLst>
              <a:ext uri="{FF2B5EF4-FFF2-40B4-BE49-F238E27FC236}">
                <a16:creationId xmlns:a16="http://schemas.microsoft.com/office/drawing/2014/main" id="{82EEE477-22CB-504D-879C-2333B1E65EAA}"/>
              </a:ext>
            </a:extLst>
          </p:cNvPr>
          <p:cNvSpPr>
            <a:spLocks noChangeArrowheads="1"/>
          </p:cNvSpPr>
          <p:nvPr/>
        </p:nvSpPr>
        <p:spPr bwMode="auto">
          <a:xfrm rot="19347810">
            <a:off x="2606675" y="3517900"/>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4282" name="Oval 17">
            <a:extLst>
              <a:ext uri="{FF2B5EF4-FFF2-40B4-BE49-F238E27FC236}">
                <a16:creationId xmlns:a16="http://schemas.microsoft.com/office/drawing/2014/main" id="{E461D36B-C316-EE41-B344-21E86E339F5A}"/>
              </a:ext>
            </a:extLst>
          </p:cNvPr>
          <p:cNvSpPr>
            <a:spLocks noChangeArrowheads="1"/>
          </p:cNvSpPr>
          <p:nvPr/>
        </p:nvSpPr>
        <p:spPr bwMode="auto">
          <a:xfrm>
            <a:off x="2873375" y="3625850"/>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7</a:t>
            </a:r>
          </a:p>
        </p:txBody>
      </p:sp>
      <p:sp>
        <p:nvSpPr>
          <p:cNvPr id="54283" name="Oval 18">
            <a:extLst>
              <a:ext uri="{FF2B5EF4-FFF2-40B4-BE49-F238E27FC236}">
                <a16:creationId xmlns:a16="http://schemas.microsoft.com/office/drawing/2014/main" id="{B96F02F7-1817-AD45-8DF0-1B5FF4C458DF}"/>
              </a:ext>
            </a:extLst>
          </p:cNvPr>
          <p:cNvSpPr>
            <a:spLocks noChangeArrowheads="1"/>
          </p:cNvSpPr>
          <p:nvPr/>
        </p:nvSpPr>
        <p:spPr bwMode="auto">
          <a:xfrm>
            <a:off x="4614863" y="2797175"/>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7</a:t>
            </a:r>
          </a:p>
        </p:txBody>
      </p:sp>
      <p:sp>
        <p:nvSpPr>
          <p:cNvPr id="54284" name="Text Box 19">
            <a:extLst>
              <a:ext uri="{FF2B5EF4-FFF2-40B4-BE49-F238E27FC236}">
                <a16:creationId xmlns:a16="http://schemas.microsoft.com/office/drawing/2014/main" id="{39B0655F-B3FD-B147-A570-0C2EC07195BD}"/>
              </a:ext>
            </a:extLst>
          </p:cNvPr>
          <p:cNvSpPr txBox="1">
            <a:spLocks noChangeArrowheads="1"/>
          </p:cNvSpPr>
          <p:nvPr/>
        </p:nvSpPr>
        <p:spPr bwMode="auto">
          <a:xfrm>
            <a:off x="5038725" y="2749551"/>
            <a:ext cx="23447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Action-Mesh</a:t>
            </a:r>
          </a:p>
        </p:txBody>
      </p:sp>
      <p:sp>
        <p:nvSpPr>
          <p:cNvPr id="54285" name="AutoShape 20">
            <a:extLst>
              <a:ext uri="{FF2B5EF4-FFF2-40B4-BE49-F238E27FC236}">
                <a16:creationId xmlns:a16="http://schemas.microsoft.com/office/drawing/2014/main" id="{11F43610-81F0-2D4B-8C43-32D9DDCADE1E}"/>
              </a:ext>
            </a:extLst>
          </p:cNvPr>
          <p:cNvSpPr>
            <a:spLocks noChangeArrowheads="1"/>
          </p:cNvSpPr>
          <p:nvPr/>
        </p:nvSpPr>
        <p:spPr bwMode="auto">
          <a:xfrm rot="19347810">
            <a:off x="3495675" y="4510088"/>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4286" name="Oval 21">
            <a:extLst>
              <a:ext uri="{FF2B5EF4-FFF2-40B4-BE49-F238E27FC236}">
                <a16:creationId xmlns:a16="http://schemas.microsoft.com/office/drawing/2014/main" id="{6EC4BBE6-2B06-1B41-86B5-67F1942E071B}"/>
              </a:ext>
            </a:extLst>
          </p:cNvPr>
          <p:cNvSpPr>
            <a:spLocks noChangeArrowheads="1"/>
          </p:cNvSpPr>
          <p:nvPr/>
        </p:nvSpPr>
        <p:spPr bwMode="auto">
          <a:xfrm>
            <a:off x="4614863" y="3176588"/>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8</a:t>
            </a:r>
          </a:p>
        </p:txBody>
      </p:sp>
      <p:sp>
        <p:nvSpPr>
          <p:cNvPr id="54287" name="AutoShape 24">
            <a:extLst>
              <a:ext uri="{FF2B5EF4-FFF2-40B4-BE49-F238E27FC236}">
                <a16:creationId xmlns:a16="http://schemas.microsoft.com/office/drawing/2014/main" id="{5F9E0A30-53ED-CD4B-940B-628871DCB687}"/>
              </a:ext>
            </a:extLst>
          </p:cNvPr>
          <p:cNvSpPr>
            <a:spLocks noChangeArrowheads="1"/>
          </p:cNvSpPr>
          <p:nvPr/>
        </p:nvSpPr>
        <p:spPr bwMode="auto">
          <a:xfrm rot="19347810">
            <a:off x="8096250" y="3341688"/>
            <a:ext cx="304800" cy="533400"/>
          </a:xfrm>
          <a:prstGeom prst="upArrow">
            <a:avLst>
              <a:gd name="adj1" fmla="val 25148"/>
              <a:gd name="adj2" fmla="val 98178"/>
            </a:avLst>
          </a:prstGeom>
          <a:solidFill>
            <a:srgbClr val="3399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4288" name="Oval 26">
            <a:extLst>
              <a:ext uri="{FF2B5EF4-FFF2-40B4-BE49-F238E27FC236}">
                <a16:creationId xmlns:a16="http://schemas.microsoft.com/office/drawing/2014/main" id="{28ED44A9-43FA-0E46-99A2-B21E117252FD}"/>
              </a:ext>
            </a:extLst>
          </p:cNvPr>
          <p:cNvSpPr>
            <a:spLocks noChangeArrowheads="1"/>
          </p:cNvSpPr>
          <p:nvPr/>
        </p:nvSpPr>
        <p:spPr bwMode="auto">
          <a:xfrm>
            <a:off x="4613275" y="4135438"/>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9</a:t>
            </a:r>
          </a:p>
        </p:txBody>
      </p:sp>
      <p:sp>
        <p:nvSpPr>
          <p:cNvPr id="54289" name="AutoShape 28">
            <a:extLst>
              <a:ext uri="{FF2B5EF4-FFF2-40B4-BE49-F238E27FC236}">
                <a16:creationId xmlns:a16="http://schemas.microsoft.com/office/drawing/2014/main" id="{945B3A81-8A72-6C4B-8B6C-46F1A2DF4B6F}"/>
              </a:ext>
            </a:extLst>
          </p:cNvPr>
          <p:cNvSpPr>
            <a:spLocks noChangeArrowheads="1"/>
          </p:cNvSpPr>
          <p:nvPr/>
        </p:nvSpPr>
        <p:spPr bwMode="auto">
          <a:xfrm rot="19347810">
            <a:off x="9766300" y="3798888"/>
            <a:ext cx="304800" cy="533400"/>
          </a:xfrm>
          <a:prstGeom prst="upArrow">
            <a:avLst>
              <a:gd name="adj1" fmla="val 25148"/>
              <a:gd name="adj2" fmla="val 98178"/>
            </a:avLst>
          </a:prstGeom>
          <a:solidFill>
            <a:srgbClr val="FF99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4290" name="Oval 29">
            <a:extLst>
              <a:ext uri="{FF2B5EF4-FFF2-40B4-BE49-F238E27FC236}">
                <a16:creationId xmlns:a16="http://schemas.microsoft.com/office/drawing/2014/main" id="{5B71EDE0-F6D0-EE44-82A7-579A85864608}"/>
              </a:ext>
            </a:extLst>
          </p:cNvPr>
          <p:cNvSpPr>
            <a:spLocks noChangeArrowheads="1"/>
          </p:cNvSpPr>
          <p:nvPr/>
        </p:nvSpPr>
        <p:spPr bwMode="auto">
          <a:xfrm>
            <a:off x="4613275" y="4835525"/>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10</a:t>
            </a:r>
          </a:p>
        </p:txBody>
      </p:sp>
      <p:sp>
        <p:nvSpPr>
          <p:cNvPr id="54291" name="Oval 30">
            <a:extLst>
              <a:ext uri="{FF2B5EF4-FFF2-40B4-BE49-F238E27FC236}">
                <a16:creationId xmlns:a16="http://schemas.microsoft.com/office/drawing/2014/main" id="{CF8FEED4-57F4-D744-8D05-E2E85D5CED42}"/>
              </a:ext>
            </a:extLst>
          </p:cNvPr>
          <p:cNvSpPr>
            <a:spLocks noChangeArrowheads="1"/>
          </p:cNvSpPr>
          <p:nvPr/>
        </p:nvSpPr>
        <p:spPr bwMode="auto">
          <a:xfrm>
            <a:off x="10058400" y="3938588"/>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10</a:t>
            </a:r>
          </a:p>
        </p:txBody>
      </p:sp>
      <p:sp>
        <p:nvSpPr>
          <p:cNvPr id="54292" name="Text Box 31">
            <a:extLst>
              <a:ext uri="{FF2B5EF4-FFF2-40B4-BE49-F238E27FC236}">
                <a16:creationId xmlns:a16="http://schemas.microsoft.com/office/drawing/2014/main" id="{A9EA7C94-D9AD-C246-BEAB-6ED81FC92D7E}"/>
              </a:ext>
            </a:extLst>
          </p:cNvPr>
          <p:cNvSpPr txBox="1">
            <a:spLocks noChangeArrowheads="1"/>
          </p:cNvSpPr>
          <p:nvPr/>
        </p:nvSpPr>
        <p:spPr bwMode="auto">
          <a:xfrm>
            <a:off x="5038725" y="3130550"/>
            <a:ext cx="2344738"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Automatically Calculate</a:t>
            </a:r>
            <a:r>
              <a:rPr lang="en-US" altLang="en-US" sz="1800">
                <a:latin typeface="+mn-lt"/>
              </a:rPr>
              <a:t> from dropdown menu</a:t>
            </a:r>
          </a:p>
        </p:txBody>
      </p:sp>
      <p:sp>
        <p:nvSpPr>
          <p:cNvPr id="54293" name="Oval 32">
            <a:extLst>
              <a:ext uri="{FF2B5EF4-FFF2-40B4-BE49-F238E27FC236}">
                <a16:creationId xmlns:a16="http://schemas.microsoft.com/office/drawing/2014/main" id="{633A2F50-CA46-A046-85EE-8F8D54B585B8}"/>
              </a:ext>
            </a:extLst>
          </p:cNvPr>
          <p:cNvSpPr>
            <a:spLocks noChangeArrowheads="1"/>
          </p:cNvSpPr>
          <p:nvPr/>
        </p:nvSpPr>
        <p:spPr bwMode="auto">
          <a:xfrm>
            <a:off x="3771900" y="4683125"/>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8</a:t>
            </a:r>
          </a:p>
        </p:txBody>
      </p:sp>
      <p:sp>
        <p:nvSpPr>
          <p:cNvPr id="54294" name="Text Box 34">
            <a:extLst>
              <a:ext uri="{FF2B5EF4-FFF2-40B4-BE49-F238E27FC236}">
                <a16:creationId xmlns:a16="http://schemas.microsoft.com/office/drawing/2014/main" id="{BCEB7BC8-612E-1F47-BD0C-5764CA01938E}"/>
              </a:ext>
            </a:extLst>
          </p:cNvPr>
          <p:cNvSpPr txBox="1">
            <a:spLocks noChangeArrowheads="1"/>
          </p:cNvSpPr>
          <p:nvPr/>
        </p:nvSpPr>
        <p:spPr bwMode="auto">
          <a:xfrm>
            <a:off x="5038725" y="4121150"/>
            <a:ext cx="23447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the volumes (</a:t>
            </a:r>
            <a:r>
              <a:rPr lang="en-US" altLang="en-US" sz="1800" i="1">
                <a:latin typeface="+mn-lt"/>
              </a:rPr>
              <a:t>all</a:t>
            </a:r>
            <a:r>
              <a:rPr lang="en-US" altLang="en-US" sz="1800">
                <a:latin typeface="+mn-lt"/>
              </a:rPr>
              <a:t>)</a:t>
            </a:r>
          </a:p>
        </p:txBody>
      </p:sp>
      <p:sp>
        <p:nvSpPr>
          <p:cNvPr id="54295" name="Oval 35">
            <a:extLst>
              <a:ext uri="{FF2B5EF4-FFF2-40B4-BE49-F238E27FC236}">
                <a16:creationId xmlns:a16="http://schemas.microsoft.com/office/drawing/2014/main" id="{D436CB60-7123-6240-989A-7949D2572842}"/>
              </a:ext>
            </a:extLst>
          </p:cNvPr>
          <p:cNvSpPr>
            <a:spLocks noChangeArrowheads="1"/>
          </p:cNvSpPr>
          <p:nvPr/>
        </p:nvSpPr>
        <p:spPr bwMode="auto">
          <a:xfrm>
            <a:off x="8429625" y="3457575"/>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9</a:t>
            </a:r>
          </a:p>
        </p:txBody>
      </p:sp>
      <p:sp>
        <p:nvSpPr>
          <p:cNvPr id="54296" name="Text Box 36">
            <a:extLst>
              <a:ext uri="{FF2B5EF4-FFF2-40B4-BE49-F238E27FC236}">
                <a16:creationId xmlns:a16="http://schemas.microsoft.com/office/drawing/2014/main" id="{7CA0637D-AF85-1C40-8EB4-F2CF6AB53C8E}"/>
              </a:ext>
            </a:extLst>
          </p:cNvPr>
          <p:cNvSpPr txBox="1">
            <a:spLocks noChangeArrowheads="1"/>
          </p:cNvSpPr>
          <p:nvPr/>
        </p:nvSpPr>
        <p:spPr bwMode="auto">
          <a:xfrm>
            <a:off x="5038725" y="4811713"/>
            <a:ext cx="23447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Click </a:t>
            </a:r>
            <a:r>
              <a:rPr lang="en-US" altLang="en-US" sz="1800" i="1" dirty="0">
                <a:latin typeface="+mn-lt"/>
              </a:rPr>
              <a:t>Apply Scheme</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EE9A68C-C65D-29B9-1A17-379D01C0CA81}"/>
              </a:ext>
            </a:extLst>
          </p:cNvPr>
          <p:cNvPicPr>
            <a:picLocks noChangeAspect="1"/>
          </p:cNvPicPr>
          <p:nvPr/>
        </p:nvPicPr>
        <p:blipFill>
          <a:blip r:embed="rId2"/>
          <a:stretch>
            <a:fillRect/>
          </a:stretch>
        </p:blipFill>
        <p:spPr>
          <a:xfrm>
            <a:off x="1568134" y="2142604"/>
            <a:ext cx="3154679" cy="2403281"/>
          </a:xfrm>
          <a:prstGeom prst="rect">
            <a:avLst/>
          </a:prstGeom>
        </p:spPr>
      </p:pic>
      <p:sp>
        <p:nvSpPr>
          <p:cNvPr id="20483" name="AutoShape 4">
            <a:extLst>
              <a:ext uri="{FF2B5EF4-FFF2-40B4-BE49-F238E27FC236}">
                <a16:creationId xmlns:a16="http://schemas.microsoft.com/office/drawing/2014/main" id="{2567CADA-FDDE-FC4F-9854-7161D6AF8887}"/>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55299" name="Oval 5">
            <a:extLst>
              <a:ext uri="{FF2B5EF4-FFF2-40B4-BE49-F238E27FC236}">
                <a16:creationId xmlns:a16="http://schemas.microsoft.com/office/drawing/2014/main" id="{0A4AA42E-CB8C-234C-B875-1E80A7D0EBB5}"/>
              </a:ext>
            </a:extLst>
          </p:cNvPr>
          <p:cNvSpPr>
            <a:spLocks noChangeArrowheads="1"/>
          </p:cNvSpPr>
          <p:nvPr/>
        </p:nvSpPr>
        <p:spPr bwMode="auto">
          <a:xfrm>
            <a:off x="6605589"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6</a:t>
            </a:r>
          </a:p>
        </p:txBody>
      </p:sp>
      <p:sp>
        <p:nvSpPr>
          <p:cNvPr id="55300" name="Text Box 6">
            <a:extLst>
              <a:ext uri="{FF2B5EF4-FFF2-40B4-BE49-F238E27FC236}">
                <a16:creationId xmlns:a16="http://schemas.microsoft.com/office/drawing/2014/main" id="{F64B6FF3-F3A8-BC4D-ACDF-9A3E9675D41E}"/>
              </a:ext>
            </a:extLst>
          </p:cNvPr>
          <p:cNvSpPr txBox="1">
            <a:spLocks noChangeArrowheads="1"/>
          </p:cNvSpPr>
          <p:nvPr/>
        </p:nvSpPr>
        <p:spPr bwMode="auto">
          <a:xfrm>
            <a:off x="6343651" y="808038"/>
            <a:ext cx="10969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Mesh</a:t>
            </a:r>
          </a:p>
        </p:txBody>
      </p:sp>
      <p:sp>
        <p:nvSpPr>
          <p:cNvPr id="55301" name="Rectangle 7">
            <a:extLst>
              <a:ext uri="{FF2B5EF4-FFF2-40B4-BE49-F238E27FC236}">
                <a16:creationId xmlns:a16="http://schemas.microsoft.com/office/drawing/2014/main" id="{BF2D0F68-CE9E-DB4B-9F6C-E0E9811EBB06}"/>
              </a:ext>
            </a:extLst>
          </p:cNvPr>
          <p:cNvSpPr>
            <a:spLocks noChangeArrowheads="1"/>
          </p:cNvSpPr>
          <p:nvPr/>
        </p:nvSpPr>
        <p:spPr bwMode="auto">
          <a:xfrm>
            <a:off x="8316913" y="642938"/>
            <a:ext cx="1974850" cy="565150"/>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a:latin typeface="+mn-lt"/>
              </a:rPr>
              <a:t>Create the hex mesh </a:t>
            </a:r>
          </a:p>
          <a:p>
            <a:r>
              <a:rPr lang="en-US" altLang="en-US">
                <a:latin typeface="+mn-lt"/>
              </a:rPr>
              <a:t>on the volumes</a:t>
            </a:r>
          </a:p>
        </p:txBody>
      </p:sp>
      <p:pic>
        <p:nvPicPr>
          <p:cNvPr id="55302" name="Picture 9">
            <a:extLst>
              <a:ext uri="{FF2B5EF4-FFF2-40B4-BE49-F238E27FC236}">
                <a16:creationId xmlns:a16="http://schemas.microsoft.com/office/drawing/2014/main" id="{14A88EE0-8D66-0147-9622-9792C17783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6925" y="309564"/>
            <a:ext cx="1347788"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3" name="AutoShape 11">
            <a:extLst>
              <a:ext uri="{FF2B5EF4-FFF2-40B4-BE49-F238E27FC236}">
                <a16:creationId xmlns:a16="http://schemas.microsoft.com/office/drawing/2014/main" id="{08471DD5-17CB-4B48-AFF7-723C81D1809A}"/>
              </a:ext>
            </a:extLst>
          </p:cNvPr>
          <p:cNvSpPr>
            <a:spLocks noChangeArrowheads="1"/>
          </p:cNvSpPr>
          <p:nvPr/>
        </p:nvSpPr>
        <p:spPr bwMode="auto">
          <a:xfrm rot="19347810">
            <a:off x="4075113" y="4314825"/>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5304" name="Oval 12">
            <a:extLst>
              <a:ext uri="{FF2B5EF4-FFF2-40B4-BE49-F238E27FC236}">
                <a16:creationId xmlns:a16="http://schemas.microsoft.com/office/drawing/2014/main" id="{54C81789-AEA0-E243-80F0-A4ED9C5C3991}"/>
              </a:ext>
            </a:extLst>
          </p:cNvPr>
          <p:cNvSpPr>
            <a:spLocks noChangeArrowheads="1"/>
          </p:cNvSpPr>
          <p:nvPr/>
        </p:nvSpPr>
        <p:spPr bwMode="auto">
          <a:xfrm>
            <a:off x="4341813" y="4422775"/>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55305" name="Text Box 14">
            <a:extLst>
              <a:ext uri="{FF2B5EF4-FFF2-40B4-BE49-F238E27FC236}">
                <a16:creationId xmlns:a16="http://schemas.microsoft.com/office/drawing/2014/main" id="{B38528F2-1C77-2C41-962E-FAB69C7870B6}"/>
              </a:ext>
            </a:extLst>
          </p:cNvPr>
          <p:cNvSpPr txBox="1">
            <a:spLocks noChangeArrowheads="1"/>
          </p:cNvSpPr>
          <p:nvPr/>
        </p:nvSpPr>
        <p:spPr bwMode="auto">
          <a:xfrm>
            <a:off x="5010945" y="1755962"/>
            <a:ext cx="31892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Arial" panose="020B0604020202020204" pitchFamily="34" charset="0"/>
              </a:rPr>
              <a:t>Mesh the Volumes</a:t>
            </a:r>
            <a:endParaRPr lang="en-US" altLang="en-US" sz="1800" i="1" dirty="0">
              <a:latin typeface="Arial" panose="020B0604020202020204" pitchFamily="34" charset="0"/>
            </a:endParaRPr>
          </a:p>
        </p:txBody>
      </p:sp>
      <p:sp>
        <p:nvSpPr>
          <p:cNvPr id="55306" name="Oval 15">
            <a:extLst>
              <a:ext uri="{FF2B5EF4-FFF2-40B4-BE49-F238E27FC236}">
                <a16:creationId xmlns:a16="http://schemas.microsoft.com/office/drawing/2014/main" id="{B2FC4C7D-1A4A-F945-8250-7169F38ACC84}"/>
              </a:ext>
            </a:extLst>
          </p:cNvPr>
          <p:cNvSpPr>
            <a:spLocks noChangeArrowheads="1"/>
          </p:cNvSpPr>
          <p:nvPr/>
        </p:nvSpPr>
        <p:spPr bwMode="auto">
          <a:xfrm>
            <a:off x="1979613" y="5284788"/>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55307" name="Text Box 16">
            <a:extLst>
              <a:ext uri="{FF2B5EF4-FFF2-40B4-BE49-F238E27FC236}">
                <a16:creationId xmlns:a16="http://schemas.microsoft.com/office/drawing/2014/main" id="{BD97831A-2609-4E42-A859-C366D30C404E}"/>
              </a:ext>
            </a:extLst>
          </p:cNvPr>
          <p:cNvSpPr txBox="1">
            <a:spLocks noChangeArrowheads="1"/>
          </p:cNvSpPr>
          <p:nvPr/>
        </p:nvSpPr>
        <p:spPr bwMode="auto">
          <a:xfrm>
            <a:off x="2352676" y="5251451"/>
            <a:ext cx="25193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Click the </a:t>
            </a:r>
            <a:r>
              <a:rPr lang="en-US" altLang="en-US" sz="1800" i="1" dirty="0">
                <a:latin typeface="+mn-lt"/>
              </a:rPr>
              <a:t>Mesh</a:t>
            </a:r>
            <a:r>
              <a:rPr lang="en-US" altLang="en-US" sz="1800" dirty="0">
                <a:latin typeface="+mn-lt"/>
              </a:rPr>
              <a:t> Button</a:t>
            </a:r>
            <a:endParaRPr lang="en-US" altLang="en-US" sz="1800" i="1" dirty="0">
              <a:latin typeface="+mn-lt"/>
            </a:endParaRPr>
          </a:p>
        </p:txBody>
      </p:sp>
      <p:pic>
        <p:nvPicPr>
          <p:cNvPr id="4" name="Picture 3">
            <a:extLst>
              <a:ext uri="{FF2B5EF4-FFF2-40B4-BE49-F238E27FC236}">
                <a16:creationId xmlns:a16="http://schemas.microsoft.com/office/drawing/2014/main" id="{6710F6C5-377E-4414-B2FF-5F91F318DF9D}"/>
              </a:ext>
            </a:extLst>
          </p:cNvPr>
          <p:cNvPicPr>
            <a:picLocks noChangeAspect="1"/>
          </p:cNvPicPr>
          <p:nvPr/>
        </p:nvPicPr>
        <p:blipFill>
          <a:blip r:embed="rId4"/>
          <a:stretch>
            <a:fillRect/>
          </a:stretch>
        </p:blipFill>
        <p:spPr>
          <a:xfrm>
            <a:off x="5034319" y="2235200"/>
            <a:ext cx="6212762" cy="3937211"/>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5">
            <a:extLst>
              <a:ext uri="{FF2B5EF4-FFF2-40B4-BE49-F238E27FC236}">
                <a16:creationId xmlns:a16="http://schemas.microsoft.com/office/drawing/2014/main" id="{A50A9EBA-F69C-0C41-B0CA-B940A9E4033F}"/>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56322" name="Oval 6">
            <a:extLst>
              <a:ext uri="{FF2B5EF4-FFF2-40B4-BE49-F238E27FC236}">
                <a16:creationId xmlns:a16="http://schemas.microsoft.com/office/drawing/2014/main" id="{FD70B8A0-6682-164B-9367-8D01BB423BB0}"/>
              </a:ext>
            </a:extLst>
          </p:cNvPr>
          <p:cNvSpPr>
            <a:spLocks noChangeArrowheads="1"/>
          </p:cNvSpPr>
          <p:nvPr/>
        </p:nvSpPr>
        <p:spPr bwMode="auto">
          <a:xfrm>
            <a:off x="6740526"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7</a:t>
            </a:r>
          </a:p>
        </p:txBody>
      </p:sp>
      <p:sp>
        <p:nvSpPr>
          <p:cNvPr id="56323" name="Text Box 7">
            <a:extLst>
              <a:ext uri="{FF2B5EF4-FFF2-40B4-BE49-F238E27FC236}">
                <a16:creationId xmlns:a16="http://schemas.microsoft.com/office/drawing/2014/main" id="{F20894E5-9196-FF4F-85B9-C71D5E9638FE}"/>
              </a:ext>
            </a:extLst>
          </p:cNvPr>
          <p:cNvSpPr txBox="1">
            <a:spLocks noChangeArrowheads="1"/>
          </p:cNvSpPr>
          <p:nvPr/>
        </p:nvSpPr>
        <p:spPr bwMode="auto">
          <a:xfrm>
            <a:off x="6399214" y="744539"/>
            <a:ext cx="17414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Check Quality</a:t>
            </a:r>
          </a:p>
        </p:txBody>
      </p:sp>
      <p:pic>
        <p:nvPicPr>
          <p:cNvPr id="56324" name="Picture 4">
            <a:extLst>
              <a:ext uri="{FF2B5EF4-FFF2-40B4-BE49-F238E27FC236}">
                <a16:creationId xmlns:a16="http://schemas.microsoft.com/office/drawing/2014/main" id="{101CD2C3-6CB8-274C-A6BD-F27B2622E0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3589" y="293689"/>
            <a:ext cx="1652587" cy="130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6325" name="Group 72">
            <a:extLst>
              <a:ext uri="{FF2B5EF4-FFF2-40B4-BE49-F238E27FC236}">
                <a16:creationId xmlns:a16="http://schemas.microsoft.com/office/drawing/2014/main" id="{B79D430C-AF69-FF44-98DC-A890F48828EF}"/>
              </a:ext>
            </a:extLst>
          </p:cNvPr>
          <p:cNvGrpSpPr>
            <a:grpSpLocks/>
          </p:cNvGrpSpPr>
          <p:nvPr/>
        </p:nvGrpSpPr>
        <p:grpSpPr bwMode="auto">
          <a:xfrm>
            <a:off x="6376989" y="2689225"/>
            <a:ext cx="1292225" cy="1295400"/>
            <a:chOff x="4286250" y="2536825"/>
            <a:chExt cx="1292225" cy="1295400"/>
          </a:xfrm>
        </p:grpSpPr>
        <p:sp>
          <p:nvSpPr>
            <p:cNvPr id="56423" name="Freeform 13">
              <a:extLst>
                <a:ext uri="{FF2B5EF4-FFF2-40B4-BE49-F238E27FC236}">
                  <a16:creationId xmlns:a16="http://schemas.microsoft.com/office/drawing/2014/main" id="{8FC9D29F-FF97-EA48-8DFF-5058F8EE320C}"/>
                </a:ext>
              </a:extLst>
            </p:cNvPr>
            <p:cNvSpPr>
              <a:spLocks/>
            </p:cNvSpPr>
            <p:nvPr/>
          </p:nvSpPr>
          <p:spPr bwMode="auto">
            <a:xfrm>
              <a:off x="4311650" y="2571750"/>
              <a:ext cx="1238250" cy="1235075"/>
            </a:xfrm>
            <a:custGeom>
              <a:avLst/>
              <a:gdLst>
                <a:gd name="T0" fmla="*/ 6350 w 1238250"/>
                <a:gd name="T1" fmla="*/ 0 h 1235075"/>
                <a:gd name="T2" fmla="*/ 977900 w 1238250"/>
                <a:gd name="T3" fmla="*/ 419100 h 1235075"/>
                <a:gd name="T4" fmla="*/ 1238250 w 1238250"/>
                <a:gd name="T5" fmla="*/ 1235075 h 1235075"/>
                <a:gd name="T6" fmla="*/ 0 w 1238250"/>
                <a:gd name="T7" fmla="*/ 1225550 h 1235075"/>
                <a:gd name="T8" fmla="*/ 6350 w 1238250"/>
                <a:gd name="T9" fmla="*/ 0 h 12350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8250" h="1235075">
                  <a:moveTo>
                    <a:pt x="6350" y="0"/>
                  </a:moveTo>
                  <a:lnTo>
                    <a:pt x="977900" y="419100"/>
                  </a:lnTo>
                  <a:lnTo>
                    <a:pt x="1238250" y="1235075"/>
                  </a:lnTo>
                  <a:lnTo>
                    <a:pt x="0" y="1225550"/>
                  </a:lnTo>
                  <a:cubicBezTo>
                    <a:pt x="1058" y="818092"/>
                    <a:pt x="2117" y="410633"/>
                    <a:pt x="6350" y="0"/>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cxnSp>
          <p:nvCxnSpPr>
            <p:cNvPr id="56424" name="Straight Connector 15">
              <a:extLst>
                <a:ext uri="{FF2B5EF4-FFF2-40B4-BE49-F238E27FC236}">
                  <a16:creationId xmlns:a16="http://schemas.microsoft.com/office/drawing/2014/main" id="{DE7DC4CE-55A3-834A-90F4-5C3449B0AE3A}"/>
                </a:ext>
              </a:extLst>
            </p:cNvPr>
            <p:cNvCxnSpPr>
              <a:cxnSpLocks noChangeShapeType="1"/>
              <a:stCxn id="56423" idx="0"/>
            </p:cNvCxnSpPr>
            <p:nvPr/>
          </p:nvCxnSpPr>
          <p:spPr bwMode="auto">
            <a:xfrm>
              <a:off x="4318000" y="2571750"/>
              <a:ext cx="889000" cy="35348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425" name="Straight Connector 16">
              <a:extLst>
                <a:ext uri="{FF2B5EF4-FFF2-40B4-BE49-F238E27FC236}">
                  <a16:creationId xmlns:a16="http://schemas.microsoft.com/office/drawing/2014/main" id="{BBC632D1-5E43-DA42-9434-E591D646A01C}"/>
                </a:ext>
              </a:extLst>
            </p:cNvPr>
            <p:cNvCxnSpPr>
              <a:cxnSpLocks noChangeShapeType="1"/>
            </p:cNvCxnSpPr>
            <p:nvPr/>
          </p:nvCxnSpPr>
          <p:spPr bwMode="auto">
            <a:xfrm>
              <a:off x="4314825" y="2568575"/>
              <a:ext cx="6350" cy="12319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426" name="Straight Connector 19">
              <a:extLst>
                <a:ext uri="{FF2B5EF4-FFF2-40B4-BE49-F238E27FC236}">
                  <a16:creationId xmlns:a16="http://schemas.microsoft.com/office/drawing/2014/main" id="{C1663676-1C89-1A4F-A8DC-DDC02C08A9CF}"/>
                </a:ext>
              </a:extLst>
            </p:cNvPr>
            <p:cNvCxnSpPr>
              <a:cxnSpLocks noChangeShapeType="1"/>
            </p:cNvCxnSpPr>
            <p:nvPr/>
          </p:nvCxnSpPr>
          <p:spPr bwMode="auto">
            <a:xfrm flipH="1">
              <a:off x="4327525" y="3800475"/>
              <a:ext cx="1222375" cy="31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427" name="Straight Connector 22">
              <a:extLst>
                <a:ext uri="{FF2B5EF4-FFF2-40B4-BE49-F238E27FC236}">
                  <a16:creationId xmlns:a16="http://schemas.microsoft.com/office/drawing/2014/main" id="{51657AC1-A42F-2045-85D2-81C53FFFCB25}"/>
                </a:ext>
              </a:extLst>
            </p:cNvPr>
            <p:cNvCxnSpPr>
              <a:cxnSpLocks noChangeShapeType="1"/>
            </p:cNvCxnSpPr>
            <p:nvPr/>
          </p:nvCxnSpPr>
          <p:spPr bwMode="auto">
            <a:xfrm flipH="1" flipV="1">
              <a:off x="5207000" y="2921000"/>
              <a:ext cx="342901" cy="8763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428" name="Oval 25">
              <a:extLst>
                <a:ext uri="{FF2B5EF4-FFF2-40B4-BE49-F238E27FC236}">
                  <a16:creationId xmlns:a16="http://schemas.microsoft.com/office/drawing/2014/main" id="{51F4C356-2B8F-FE4E-8815-08A2AE6146CE}"/>
                </a:ext>
              </a:extLst>
            </p:cNvPr>
            <p:cNvSpPr>
              <a:spLocks noChangeArrowheads="1"/>
            </p:cNvSpPr>
            <p:nvPr/>
          </p:nvSpPr>
          <p:spPr bwMode="auto">
            <a:xfrm>
              <a:off x="4286250" y="2536825"/>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0"/>
            </a:p>
          </p:txBody>
        </p:sp>
        <p:sp>
          <p:nvSpPr>
            <p:cNvPr id="56429" name="Oval 26">
              <a:extLst>
                <a:ext uri="{FF2B5EF4-FFF2-40B4-BE49-F238E27FC236}">
                  <a16:creationId xmlns:a16="http://schemas.microsoft.com/office/drawing/2014/main" id="{0E69850A-1284-BC48-BAF2-79F869432FA8}"/>
                </a:ext>
              </a:extLst>
            </p:cNvPr>
            <p:cNvSpPr>
              <a:spLocks noChangeArrowheads="1"/>
            </p:cNvSpPr>
            <p:nvPr/>
          </p:nvSpPr>
          <p:spPr bwMode="auto">
            <a:xfrm>
              <a:off x="5175250" y="2899833"/>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0"/>
            </a:p>
          </p:txBody>
        </p:sp>
        <p:sp>
          <p:nvSpPr>
            <p:cNvPr id="56430" name="Oval 27">
              <a:extLst>
                <a:ext uri="{FF2B5EF4-FFF2-40B4-BE49-F238E27FC236}">
                  <a16:creationId xmlns:a16="http://schemas.microsoft.com/office/drawing/2014/main" id="{4F2BC7AE-9465-A244-8BA9-B95A287F8B3B}"/>
                </a:ext>
              </a:extLst>
            </p:cNvPr>
            <p:cNvSpPr>
              <a:spLocks noChangeArrowheads="1"/>
            </p:cNvSpPr>
            <p:nvPr/>
          </p:nvSpPr>
          <p:spPr bwMode="auto">
            <a:xfrm>
              <a:off x="4286250" y="3759200"/>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0"/>
            </a:p>
          </p:txBody>
        </p:sp>
        <p:sp>
          <p:nvSpPr>
            <p:cNvPr id="56431" name="Oval 28">
              <a:extLst>
                <a:ext uri="{FF2B5EF4-FFF2-40B4-BE49-F238E27FC236}">
                  <a16:creationId xmlns:a16="http://schemas.microsoft.com/office/drawing/2014/main" id="{A3736802-F2E5-C847-97D2-F61FAD04F050}"/>
                </a:ext>
              </a:extLst>
            </p:cNvPr>
            <p:cNvSpPr>
              <a:spLocks noChangeArrowheads="1"/>
            </p:cNvSpPr>
            <p:nvPr/>
          </p:nvSpPr>
          <p:spPr bwMode="auto">
            <a:xfrm>
              <a:off x="5505450" y="3759200"/>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0"/>
            </a:p>
          </p:txBody>
        </p:sp>
      </p:grpSp>
      <p:grpSp>
        <p:nvGrpSpPr>
          <p:cNvPr id="56326" name="Group 73">
            <a:extLst>
              <a:ext uri="{FF2B5EF4-FFF2-40B4-BE49-F238E27FC236}">
                <a16:creationId xmlns:a16="http://schemas.microsoft.com/office/drawing/2014/main" id="{A10245D8-C36A-7F41-BA6E-C02EDA0E1705}"/>
              </a:ext>
            </a:extLst>
          </p:cNvPr>
          <p:cNvGrpSpPr>
            <a:grpSpLocks/>
          </p:cNvGrpSpPr>
          <p:nvPr/>
        </p:nvGrpSpPr>
        <p:grpSpPr bwMode="auto">
          <a:xfrm>
            <a:off x="8324851" y="2686051"/>
            <a:ext cx="1292225" cy="1298575"/>
            <a:chOff x="6322498" y="2549421"/>
            <a:chExt cx="1292822" cy="1298659"/>
          </a:xfrm>
        </p:grpSpPr>
        <p:sp>
          <p:nvSpPr>
            <p:cNvPr id="56414" name="Freeform 31">
              <a:extLst>
                <a:ext uri="{FF2B5EF4-FFF2-40B4-BE49-F238E27FC236}">
                  <a16:creationId xmlns:a16="http://schemas.microsoft.com/office/drawing/2014/main" id="{91B6716B-2C15-AF4E-9316-92DD01669735}"/>
                </a:ext>
              </a:extLst>
            </p:cNvPr>
            <p:cNvSpPr>
              <a:spLocks/>
            </p:cNvSpPr>
            <p:nvPr/>
          </p:nvSpPr>
          <p:spPr bwMode="auto">
            <a:xfrm>
              <a:off x="6348495" y="2587605"/>
              <a:ext cx="1238250" cy="1235075"/>
            </a:xfrm>
            <a:custGeom>
              <a:avLst/>
              <a:gdLst>
                <a:gd name="T0" fmla="*/ 6350 w 1238250"/>
                <a:gd name="T1" fmla="*/ 0 h 1235075"/>
                <a:gd name="T2" fmla="*/ 977900 w 1238250"/>
                <a:gd name="T3" fmla="*/ 419100 h 1235075"/>
                <a:gd name="T4" fmla="*/ 1238250 w 1238250"/>
                <a:gd name="T5" fmla="*/ 1235075 h 1235075"/>
                <a:gd name="T6" fmla="*/ 0 w 1238250"/>
                <a:gd name="T7" fmla="*/ 1225550 h 1235075"/>
                <a:gd name="T8" fmla="*/ 6350 w 1238250"/>
                <a:gd name="T9" fmla="*/ 0 h 12350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8250" h="1235075">
                  <a:moveTo>
                    <a:pt x="6350" y="0"/>
                  </a:moveTo>
                  <a:lnTo>
                    <a:pt x="977900" y="419100"/>
                  </a:lnTo>
                  <a:lnTo>
                    <a:pt x="1238250" y="1235075"/>
                  </a:lnTo>
                  <a:lnTo>
                    <a:pt x="0" y="1225550"/>
                  </a:lnTo>
                  <a:cubicBezTo>
                    <a:pt x="1058" y="818092"/>
                    <a:pt x="2117" y="410633"/>
                    <a:pt x="6350" y="0"/>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cxnSp>
          <p:nvCxnSpPr>
            <p:cNvPr id="56415" name="Straight Connector 32">
              <a:extLst>
                <a:ext uri="{FF2B5EF4-FFF2-40B4-BE49-F238E27FC236}">
                  <a16:creationId xmlns:a16="http://schemas.microsoft.com/office/drawing/2014/main" id="{CA47C6FC-1664-DF4E-9BFE-788E5FD17B77}"/>
                </a:ext>
              </a:extLst>
            </p:cNvPr>
            <p:cNvCxnSpPr>
              <a:cxnSpLocks noChangeShapeType="1"/>
              <a:stCxn id="56414" idx="0"/>
            </p:cNvCxnSpPr>
            <p:nvPr/>
          </p:nvCxnSpPr>
          <p:spPr bwMode="auto">
            <a:xfrm>
              <a:off x="6354845" y="2587605"/>
              <a:ext cx="1231900" cy="31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416" name="Straight Connector 33">
              <a:extLst>
                <a:ext uri="{FF2B5EF4-FFF2-40B4-BE49-F238E27FC236}">
                  <a16:creationId xmlns:a16="http://schemas.microsoft.com/office/drawing/2014/main" id="{F4EFAF41-B4D6-5D45-A8AC-14FF4092E9D8}"/>
                </a:ext>
              </a:extLst>
            </p:cNvPr>
            <p:cNvCxnSpPr>
              <a:cxnSpLocks noChangeShapeType="1"/>
            </p:cNvCxnSpPr>
            <p:nvPr/>
          </p:nvCxnSpPr>
          <p:spPr bwMode="auto">
            <a:xfrm>
              <a:off x="6351670" y="2584430"/>
              <a:ext cx="6350" cy="12319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417" name="Straight Connector 34">
              <a:extLst>
                <a:ext uri="{FF2B5EF4-FFF2-40B4-BE49-F238E27FC236}">
                  <a16:creationId xmlns:a16="http://schemas.microsoft.com/office/drawing/2014/main" id="{5FFD1C36-0626-9A43-928E-3328B159820F}"/>
                </a:ext>
              </a:extLst>
            </p:cNvPr>
            <p:cNvCxnSpPr>
              <a:cxnSpLocks noChangeShapeType="1"/>
            </p:cNvCxnSpPr>
            <p:nvPr/>
          </p:nvCxnSpPr>
          <p:spPr bwMode="auto">
            <a:xfrm flipH="1">
              <a:off x="6364370" y="3816330"/>
              <a:ext cx="1222375" cy="31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418" name="Straight Connector 35">
              <a:extLst>
                <a:ext uri="{FF2B5EF4-FFF2-40B4-BE49-F238E27FC236}">
                  <a16:creationId xmlns:a16="http://schemas.microsoft.com/office/drawing/2014/main" id="{17C99C52-8F8D-C347-8F14-59BCBE8E1989}"/>
                </a:ext>
              </a:extLst>
            </p:cNvPr>
            <p:cNvCxnSpPr>
              <a:cxnSpLocks noChangeShapeType="1"/>
            </p:cNvCxnSpPr>
            <p:nvPr/>
          </p:nvCxnSpPr>
          <p:spPr bwMode="auto">
            <a:xfrm flipH="1" flipV="1">
              <a:off x="7583570" y="2587606"/>
              <a:ext cx="3175" cy="122554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419" name="Oval 37">
              <a:extLst>
                <a:ext uri="{FF2B5EF4-FFF2-40B4-BE49-F238E27FC236}">
                  <a16:creationId xmlns:a16="http://schemas.microsoft.com/office/drawing/2014/main" id="{FAED949D-60A5-8643-BA1A-383779C45FB9}"/>
                </a:ext>
              </a:extLst>
            </p:cNvPr>
            <p:cNvSpPr>
              <a:spLocks noChangeArrowheads="1"/>
            </p:cNvSpPr>
            <p:nvPr/>
          </p:nvSpPr>
          <p:spPr bwMode="auto">
            <a:xfrm>
              <a:off x="7542295" y="2555855"/>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0"/>
            </a:p>
          </p:txBody>
        </p:sp>
        <p:sp>
          <p:nvSpPr>
            <p:cNvPr id="56420" name="Oval 38">
              <a:extLst>
                <a:ext uri="{FF2B5EF4-FFF2-40B4-BE49-F238E27FC236}">
                  <a16:creationId xmlns:a16="http://schemas.microsoft.com/office/drawing/2014/main" id="{E21C857F-574D-7549-8BF9-FBA76DFFE700}"/>
                </a:ext>
              </a:extLst>
            </p:cNvPr>
            <p:cNvSpPr>
              <a:spLocks noChangeArrowheads="1"/>
            </p:cNvSpPr>
            <p:nvPr/>
          </p:nvSpPr>
          <p:spPr bwMode="auto">
            <a:xfrm>
              <a:off x="6323095" y="3775055"/>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0"/>
            </a:p>
          </p:txBody>
        </p:sp>
        <p:sp>
          <p:nvSpPr>
            <p:cNvPr id="56421" name="Oval 39">
              <a:extLst>
                <a:ext uri="{FF2B5EF4-FFF2-40B4-BE49-F238E27FC236}">
                  <a16:creationId xmlns:a16="http://schemas.microsoft.com/office/drawing/2014/main" id="{7C81900C-D351-1E44-B5C6-F28BB5D577D1}"/>
                </a:ext>
              </a:extLst>
            </p:cNvPr>
            <p:cNvSpPr>
              <a:spLocks noChangeArrowheads="1"/>
            </p:cNvSpPr>
            <p:nvPr/>
          </p:nvSpPr>
          <p:spPr bwMode="auto">
            <a:xfrm>
              <a:off x="7542295" y="3775055"/>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0"/>
            </a:p>
          </p:txBody>
        </p:sp>
        <p:sp>
          <p:nvSpPr>
            <p:cNvPr id="56422" name="Oval 40">
              <a:extLst>
                <a:ext uri="{FF2B5EF4-FFF2-40B4-BE49-F238E27FC236}">
                  <a16:creationId xmlns:a16="http://schemas.microsoft.com/office/drawing/2014/main" id="{33710101-2122-4D4F-A3CB-B355208F34B6}"/>
                </a:ext>
              </a:extLst>
            </p:cNvPr>
            <p:cNvSpPr>
              <a:spLocks noChangeArrowheads="1"/>
            </p:cNvSpPr>
            <p:nvPr/>
          </p:nvSpPr>
          <p:spPr bwMode="auto">
            <a:xfrm>
              <a:off x="6322498" y="2549421"/>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0"/>
            </a:p>
          </p:txBody>
        </p:sp>
      </p:grpSp>
      <p:grpSp>
        <p:nvGrpSpPr>
          <p:cNvPr id="56327" name="Group 71">
            <a:extLst>
              <a:ext uri="{FF2B5EF4-FFF2-40B4-BE49-F238E27FC236}">
                <a16:creationId xmlns:a16="http://schemas.microsoft.com/office/drawing/2014/main" id="{79D70FA0-4B57-7B4B-B325-BF2F9169B69E}"/>
              </a:ext>
            </a:extLst>
          </p:cNvPr>
          <p:cNvGrpSpPr>
            <a:grpSpLocks/>
          </p:cNvGrpSpPr>
          <p:nvPr/>
        </p:nvGrpSpPr>
        <p:grpSpPr bwMode="auto">
          <a:xfrm>
            <a:off x="4430714" y="2689225"/>
            <a:ext cx="1292225" cy="1295400"/>
            <a:chOff x="2349374" y="2525370"/>
            <a:chExt cx="1292225" cy="1295400"/>
          </a:xfrm>
        </p:grpSpPr>
        <p:sp>
          <p:nvSpPr>
            <p:cNvPr id="56405" name="Freeform 45">
              <a:extLst>
                <a:ext uri="{FF2B5EF4-FFF2-40B4-BE49-F238E27FC236}">
                  <a16:creationId xmlns:a16="http://schemas.microsoft.com/office/drawing/2014/main" id="{9C4D7338-4A2E-CD4F-A79D-92773AA22614}"/>
                </a:ext>
              </a:extLst>
            </p:cNvPr>
            <p:cNvSpPr>
              <a:spLocks/>
            </p:cNvSpPr>
            <p:nvPr/>
          </p:nvSpPr>
          <p:spPr bwMode="auto">
            <a:xfrm>
              <a:off x="2374774" y="2560295"/>
              <a:ext cx="1238250" cy="1235075"/>
            </a:xfrm>
            <a:custGeom>
              <a:avLst/>
              <a:gdLst>
                <a:gd name="T0" fmla="*/ 6350 w 1238250"/>
                <a:gd name="T1" fmla="*/ 0 h 1235075"/>
                <a:gd name="T2" fmla="*/ 977900 w 1238250"/>
                <a:gd name="T3" fmla="*/ 419100 h 1235075"/>
                <a:gd name="T4" fmla="*/ 1238250 w 1238250"/>
                <a:gd name="T5" fmla="*/ 1235075 h 1235075"/>
                <a:gd name="T6" fmla="*/ 0 w 1238250"/>
                <a:gd name="T7" fmla="*/ 1225550 h 1235075"/>
                <a:gd name="T8" fmla="*/ 6350 w 1238250"/>
                <a:gd name="T9" fmla="*/ 0 h 12350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8250" h="1235075">
                  <a:moveTo>
                    <a:pt x="6350" y="0"/>
                  </a:moveTo>
                  <a:lnTo>
                    <a:pt x="977900" y="419100"/>
                  </a:lnTo>
                  <a:lnTo>
                    <a:pt x="1238250" y="1235075"/>
                  </a:lnTo>
                  <a:lnTo>
                    <a:pt x="0" y="1225550"/>
                  </a:lnTo>
                  <a:cubicBezTo>
                    <a:pt x="1058" y="818092"/>
                    <a:pt x="2117" y="410633"/>
                    <a:pt x="6350" y="0"/>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cxnSp>
          <p:nvCxnSpPr>
            <p:cNvPr id="56406" name="Straight Connector 46">
              <a:extLst>
                <a:ext uri="{FF2B5EF4-FFF2-40B4-BE49-F238E27FC236}">
                  <a16:creationId xmlns:a16="http://schemas.microsoft.com/office/drawing/2014/main" id="{14F534AA-919A-D143-BEC5-244946D8F66D}"/>
                </a:ext>
              </a:extLst>
            </p:cNvPr>
            <p:cNvCxnSpPr>
              <a:cxnSpLocks noChangeShapeType="1"/>
              <a:stCxn id="56405" idx="0"/>
              <a:endCxn id="56411" idx="1"/>
            </p:cNvCxnSpPr>
            <p:nvPr/>
          </p:nvCxnSpPr>
          <p:spPr bwMode="auto">
            <a:xfrm>
              <a:off x="2381124" y="2560295"/>
              <a:ext cx="594894" cy="60230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407" name="Straight Connector 47">
              <a:extLst>
                <a:ext uri="{FF2B5EF4-FFF2-40B4-BE49-F238E27FC236}">
                  <a16:creationId xmlns:a16="http://schemas.microsoft.com/office/drawing/2014/main" id="{8DDB0F23-4754-9A4D-A0B6-DE6DFF3393C3}"/>
                </a:ext>
              </a:extLst>
            </p:cNvPr>
            <p:cNvCxnSpPr>
              <a:cxnSpLocks noChangeShapeType="1"/>
            </p:cNvCxnSpPr>
            <p:nvPr/>
          </p:nvCxnSpPr>
          <p:spPr bwMode="auto">
            <a:xfrm>
              <a:off x="2377949" y="2557120"/>
              <a:ext cx="6350" cy="12319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408" name="Straight Connector 48">
              <a:extLst>
                <a:ext uri="{FF2B5EF4-FFF2-40B4-BE49-F238E27FC236}">
                  <a16:creationId xmlns:a16="http://schemas.microsoft.com/office/drawing/2014/main" id="{C77661B0-C3F4-8846-A7FF-660AB1B8FBD7}"/>
                </a:ext>
              </a:extLst>
            </p:cNvPr>
            <p:cNvCxnSpPr>
              <a:cxnSpLocks noChangeShapeType="1"/>
            </p:cNvCxnSpPr>
            <p:nvPr/>
          </p:nvCxnSpPr>
          <p:spPr bwMode="auto">
            <a:xfrm flipH="1">
              <a:off x="2390649" y="3789020"/>
              <a:ext cx="1222375" cy="31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409" name="Straight Connector 49">
              <a:extLst>
                <a:ext uri="{FF2B5EF4-FFF2-40B4-BE49-F238E27FC236}">
                  <a16:creationId xmlns:a16="http://schemas.microsoft.com/office/drawing/2014/main" id="{DC79E037-130A-FF44-9FF5-A58E1CFF8196}"/>
                </a:ext>
              </a:extLst>
            </p:cNvPr>
            <p:cNvCxnSpPr>
              <a:cxnSpLocks noChangeShapeType="1"/>
              <a:endCxn id="56411" idx="5"/>
            </p:cNvCxnSpPr>
            <p:nvPr/>
          </p:nvCxnSpPr>
          <p:spPr bwMode="auto">
            <a:xfrm flipH="1" flipV="1">
              <a:off x="3027655" y="3214234"/>
              <a:ext cx="601246" cy="5652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410" name="Oval 50">
              <a:extLst>
                <a:ext uri="{FF2B5EF4-FFF2-40B4-BE49-F238E27FC236}">
                  <a16:creationId xmlns:a16="http://schemas.microsoft.com/office/drawing/2014/main" id="{5CB43C11-1430-D442-86CC-0937C94145CF}"/>
                </a:ext>
              </a:extLst>
            </p:cNvPr>
            <p:cNvSpPr>
              <a:spLocks noChangeArrowheads="1"/>
            </p:cNvSpPr>
            <p:nvPr/>
          </p:nvSpPr>
          <p:spPr bwMode="auto">
            <a:xfrm>
              <a:off x="2349374" y="2525370"/>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0"/>
            </a:p>
          </p:txBody>
        </p:sp>
        <p:sp>
          <p:nvSpPr>
            <p:cNvPr id="56411" name="Oval 51">
              <a:extLst>
                <a:ext uri="{FF2B5EF4-FFF2-40B4-BE49-F238E27FC236}">
                  <a16:creationId xmlns:a16="http://schemas.microsoft.com/office/drawing/2014/main" id="{38CD9CC4-8A58-3C44-BAFE-A8FE5D22E931}"/>
                </a:ext>
              </a:extLst>
            </p:cNvPr>
            <p:cNvSpPr>
              <a:spLocks noChangeArrowheads="1"/>
            </p:cNvSpPr>
            <p:nvPr/>
          </p:nvSpPr>
          <p:spPr bwMode="auto">
            <a:xfrm>
              <a:off x="2965324" y="3151903"/>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0"/>
            </a:p>
          </p:txBody>
        </p:sp>
        <p:sp>
          <p:nvSpPr>
            <p:cNvPr id="56412" name="Oval 52">
              <a:extLst>
                <a:ext uri="{FF2B5EF4-FFF2-40B4-BE49-F238E27FC236}">
                  <a16:creationId xmlns:a16="http://schemas.microsoft.com/office/drawing/2014/main" id="{AF740DBF-C961-6D40-8815-48E55C578530}"/>
                </a:ext>
              </a:extLst>
            </p:cNvPr>
            <p:cNvSpPr>
              <a:spLocks noChangeArrowheads="1"/>
            </p:cNvSpPr>
            <p:nvPr/>
          </p:nvSpPr>
          <p:spPr bwMode="auto">
            <a:xfrm>
              <a:off x="2349374" y="3747745"/>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0"/>
            </a:p>
          </p:txBody>
        </p:sp>
        <p:sp>
          <p:nvSpPr>
            <p:cNvPr id="56413" name="Oval 53">
              <a:extLst>
                <a:ext uri="{FF2B5EF4-FFF2-40B4-BE49-F238E27FC236}">
                  <a16:creationId xmlns:a16="http://schemas.microsoft.com/office/drawing/2014/main" id="{66497C33-2970-F14B-A996-22CF10CC5B80}"/>
                </a:ext>
              </a:extLst>
            </p:cNvPr>
            <p:cNvSpPr>
              <a:spLocks noChangeArrowheads="1"/>
            </p:cNvSpPr>
            <p:nvPr/>
          </p:nvSpPr>
          <p:spPr bwMode="auto">
            <a:xfrm>
              <a:off x="3568574" y="3747745"/>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0"/>
            </a:p>
          </p:txBody>
        </p:sp>
      </p:grpSp>
      <p:grpSp>
        <p:nvGrpSpPr>
          <p:cNvPr id="56328" name="Group 70">
            <a:extLst>
              <a:ext uri="{FF2B5EF4-FFF2-40B4-BE49-F238E27FC236}">
                <a16:creationId xmlns:a16="http://schemas.microsoft.com/office/drawing/2014/main" id="{572CCEB2-CA3B-424A-A336-694D584ECD9F}"/>
              </a:ext>
            </a:extLst>
          </p:cNvPr>
          <p:cNvGrpSpPr>
            <a:grpSpLocks/>
          </p:cNvGrpSpPr>
          <p:nvPr/>
        </p:nvGrpSpPr>
        <p:grpSpPr bwMode="auto">
          <a:xfrm>
            <a:off x="2482851" y="2689225"/>
            <a:ext cx="1292225" cy="1295400"/>
            <a:chOff x="658295" y="2500261"/>
            <a:chExt cx="1292225" cy="1295400"/>
          </a:xfrm>
        </p:grpSpPr>
        <p:sp>
          <p:nvSpPr>
            <p:cNvPr id="56396" name="Freeform 59">
              <a:extLst>
                <a:ext uri="{FF2B5EF4-FFF2-40B4-BE49-F238E27FC236}">
                  <a16:creationId xmlns:a16="http://schemas.microsoft.com/office/drawing/2014/main" id="{64047D62-DED9-814D-AEE6-BEF84447980E}"/>
                </a:ext>
              </a:extLst>
            </p:cNvPr>
            <p:cNvSpPr>
              <a:spLocks/>
            </p:cNvSpPr>
            <p:nvPr/>
          </p:nvSpPr>
          <p:spPr bwMode="auto">
            <a:xfrm>
              <a:off x="683695" y="2535186"/>
              <a:ext cx="1238250" cy="1235075"/>
            </a:xfrm>
            <a:custGeom>
              <a:avLst/>
              <a:gdLst>
                <a:gd name="T0" fmla="*/ 6350 w 1238250"/>
                <a:gd name="T1" fmla="*/ 0 h 1235075"/>
                <a:gd name="T2" fmla="*/ 977900 w 1238250"/>
                <a:gd name="T3" fmla="*/ 419100 h 1235075"/>
                <a:gd name="T4" fmla="*/ 1238250 w 1238250"/>
                <a:gd name="T5" fmla="*/ 1235075 h 1235075"/>
                <a:gd name="T6" fmla="*/ 0 w 1238250"/>
                <a:gd name="T7" fmla="*/ 1225550 h 1235075"/>
                <a:gd name="T8" fmla="*/ 6350 w 1238250"/>
                <a:gd name="T9" fmla="*/ 0 h 12350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8250" h="1235075">
                  <a:moveTo>
                    <a:pt x="6350" y="0"/>
                  </a:moveTo>
                  <a:lnTo>
                    <a:pt x="977900" y="419100"/>
                  </a:lnTo>
                  <a:lnTo>
                    <a:pt x="1238250" y="1235075"/>
                  </a:lnTo>
                  <a:lnTo>
                    <a:pt x="0" y="1225550"/>
                  </a:lnTo>
                  <a:cubicBezTo>
                    <a:pt x="1058" y="818092"/>
                    <a:pt x="2117" y="410633"/>
                    <a:pt x="6350" y="0"/>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cxnSp>
          <p:nvCxnSpPr>
            <p:cNvPr id="56397" name="Straight Connector 60">
              <a:extLst>
                <a:ext uri="{FF2B5EF4-FFF2-40B4-BE49-F238E27FC236}">
                  <a16:creationId xmlns:a16="http://schemas.microsoft.com/office/drawing/2014/main" id="{47B5D5C7-15E6-A44E-828E-03148AD33597}"/>
                </a:ext>
              </a:extLst>
            </p:cNvPr>
            <p:cNvCxnSpPr>
              <a:cxnSpLocks noChangeShapeType="1"/>
              <a:stCxn id="56396" idx="0"/>
              <a:endCxn id="56402" idx="1"/>
            </p:cNvCxnSpPr>
            <p:nvPr/>
          </p:nvCxnSpPr>
          <p:spPr bwMode="auto">
            <a:xfrm>
              <a:off x="690045" y="2535186"/>
              <a:ext cx="331369" cy="8404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398" name="Straight Connector 61">
              <a:extLst>
                <a:ext uri="{FF2B5EF4-FFF2-40B4-BE49-F238E27FC236}">
                  <a16:creationId xmlns:a16="http://schemas.microsoft.com/office/drawing/2014/main" id="{4BD43126-517E-F54B-AE25-8D961958B186}"/>
                </a:ext>
              </a:extLst>
            </p:cNvPr>
            <p:cNvCxnSpPr>
              <a:cxnSpLocks noChangeShapeType="1"/>
            </p:cNvCxnSpPr>
            <p:nvPr/>
          </p:nvCxnSpPr>
          <p:spPr bwMode="auto">
            <a:xfrm>
              <a:off x="686870" y="2532011"/>
              <a:ext cx="6350" cy="12319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399" name="Straight Connector 62">
              <a:extLst>
                <a:ext uri="{FF2B5EF4-FFF2-40B4-BE49-F238E27FC236}">
                  <a16:creationId xmlns:a16="http://schemas.microsoft.com/office/drawing/2014/main" id="{6B372D1B-00A7-BA48-AFDF-5A2D5A3993A9}"/>
                </a:ext>
              </a:extLst>
            </p:cNvPr>
            <p:cNvCxnSpPr>
              <a:cxnSpLocks noChangeShapeType="1"/>
            </p:cNvCxnSpPr>
            <p:nvPr/>
          </p:nvCxnSpPr>
          <p:spPr bwMode="auto">
            <a:xfrm flipH="1">
              <a:off x="699570" y="3763911"/>
              <a:ext cx="1222375" cy="31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400" name="Straight Connector 63">
              <a:extLst>
                <a:ext uri="{FF2B5EF4-FFF2-40B4-BE49-F238E27FC236}">
                  <a16:creationId xmlns:a16="http://schemas.microsoft.com/office/drawing/2014/main" id="{DAD77F8B-EC38-6A4A-9EB7-35007E25564C}"/>
                </a:ext>
              </a:extLst>
            </p:cNvPr>
            <p:cNvCxnSpPr>
              <a:cxnSpLocks noChangeShapeType="1"/>
              <a:endCxn id="56402" idx="5"/>
            </p:cNvCxnSpPr>
            <p:nvPr/>
          </p:nvCxnSpPr>
          <p:spPr bwMode="auto">
            <a:xfrm flipH="1" flipV="1">
              <a:off x="1073051" y="3427250"/>
              <a:ext cx="857349" cy="3414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401" name="Oval 64">
              <a:extLst>
                <a:ext uri="{FF2B5EF4-FFF2-40B4-BE49-F238E27FC236}">
                  <a16:creationId xmlns:a16="http://schemas.microsoft.com/office/drawing/2014/main" id="{023420CF-C669-D045-A71F-93BBA7D7EF77}"/>
                </a:ext>
              </a:extLst>
            </p:cNvPr>
            <p:cNvSpPr>
              <a:spLocks noChangeArrowheads="1"/>
            </p:cNvSpPr>
            <p:nvPr/>
          </p:nvSpPr>
          <p:spPr bwMode="auto">
            <a:xfrm>
              <a:off x="658295" y="2500261"/>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0"/>
            </a:p>
          </p:txBody>
        </p:sp>
        <p:sp>
          <p:nvSpPr>
            <p:cNvPr id="56402" name="Oval 65">
              <a:extLst>
                <a:ext uri="{FF2B5EF4-FFF2-40B4-BE49-F238E27FC236}">
                  <a16:creationId xmlns:a16="http://schemas.microsoft.com/office/drawing/2014/main" id="{6EBC0963-16DA-3441-BFBF-A23C7367E198}"/>
                </a:ext>
              </a:extLst>
            </p:cNvPr>
            <p:cNvSpPr>
              <a:spLocks noChangeArrowheads="1"/>
            </p:cNvSpPr>
            <p:nvPr/>
          </p:nvSpPr>
          <p:spPr bwMode="auto">
            <a:xfrm>
              <a:off x="1010720" y="3364919"/>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0"/>
            </a:p>
          </p:txBody>
        </p:sp>
        <p:sp>
          <p:nvSpPr>
            <p:cNvPr id="56403" name="Oval 66">
              <a:extLst>
                <a:ext uri="{FF2B5EF4-FFF2-40B4-BE49-F238E27FC236}">
                  <a16:creationId xmlns:a16="http://schemas.microsoft.com/office/drawing/2014/main" id="{1A087E81-7F9B-1240-AB3F-9EB26E6F7D1D}"/>
                </a:ext>
              </a:extLst>
            </p:cNvPr>
            <p:cNvSpPr>
              <a:spLocks noChangeArrowheads="1"/>
            </p:cNvSpPr>
            <p:nvPr/>
          </p:nvSpPr>
          <p:spPr bwMode="auto">
            <a:xfrm>
              <a:off x="658295" y="3722636"/>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0"/>
            </a:p>
          </p:txBody>
        </p:sp>
        <p:sp>
          <p:nvSpPr>
            <p:cNvPr id="56404" name="Oval 67">
              <a:extLst>
                <a:ext uri="{FF2B5EF4-FFF2-40B4-BE49-F238E27FC236}">
                  <a16:creationId xmlns:a16="http://schemas.microsoft.com/office/drawing/2014/main" id="{81D57F0F-6781-FE49-B6D1-B6324A9EF7D1}"/>
                </a:ext>
              </a:extLst>
            </p:cNvPr>
            <p:cNvSpPr>
              <a:spLocks noChangeArrowheads="1"/>
            </p:cNvSpPr>
            <p:nvPr/>
          </p:nvSpPr>
          <p:spPr bwMode="auto">
            <a:xfrm>
              <a:off x="1877495" y="3722636"/>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0"/>
            </a:p>
          </p:txBody>
        </p:sp>
      </p:grpSp>
      <p:sp>
        <p:nvSpPr>
          <p:cNvPr id="75" name="TextBox 74">
            <a:extLst>
              <a:ext uri="{FF2B5EF4-FFF2-40B4-BE49-F238E27FC236}">
                <a16:creationId xmlns:a16="http://schemas.microsoft.com/office/drawing/2014/main" id="{E9E0708F-5F9D-FB42-BEB5-4A79C91F9BDB}"/>
              </a:ext>
            </a:extLst>
          </p:cNvPr>
          <p:cNvSpPr txBox="1"/>
          <p:nvPr/>
        </p:nvSpPr>
        <p:spPr>
          <a:xfrm>
            <a:off x="4814888" y="2020888"/>
            <a:ext cx="2561920" cy="369332"/>
          </a:xfrm>
          <a:prstGeom prst="rect">
            <a:avLst/>
          </a:prstGeom>
          <a:noFill/>
        </p:spPr>
        <p:txBody>
          <a:bodyPr wrap="none">
            <a:spAutoFit/>
          </a:bodyPr>
          <a:lstStyle/>
          <a:p>
            <a:pPr>
              <a:defRPr/>
            </a:pPr>
            <a:r>
              <a:rPr lang="en-US" dirty="0">
                <a:ea typeface="ＭＳ Ｐゴシック" charset="0"/>
                <a:cs typeface="ＭＳ Ｐゴシック" charset="0"/>
              </a:rPr>
              <a:t>Element Shape Metrics</a:t>
            </a:r>
          </a:p>
        </p:txBody>
      </p:sp>
      <p:sp>
        <p:nvSpPr>
          <p:cNvPr id="76" name="TextBox 75">
            <a:extLst>
              <a:ext uri="{FF2B5EF4-FFF2-40B4-BE49-F238E27FC236}">
                <a16:creationId xmlns:a16="http://schemas.microsoft.com/office/drawing/2014/main" id="{2122994A-EF14-2F42-8A82-66E147F70350}"/>
              </a:ext>
            </a:extLst>
          </p:cNvPr>
          <p:cNvSpPr txBox="1"/>
          <p:nvPr/>
        </p:nvSpPr>
        <p:spPr>
          <a:xfrm>
            <a:off x="2714626" y="4016375"/>
            <a:ext cx="582613" cy="369888"/>
          </a:xfrm>
          <a:prstGeom prst="rect">
            <a:avLst/>
          </a:prstGeom>
          <a:noFill/>
        </p:spPr>
        <p:txBody>
          <a:bodyPr wrap="none">
            <a:spAutoFit/>
          </a:bodyPr>
          <a:lstStyle/>
          <a:p>
            <a:pPr>
              <a:defRPr/>
            </a:pPr>
            <a:r>
              <a:rPr lang="en-US" dirty="0">
                <a:latin typeface="+mj-lt"/>
                <a:ea typeface="ＭＳ Ｐゴシック" charset="0"/>
                <a:cs typeface="ＭＳ Ｐゴシック" charset="0"/>
              </a:rPr>
              <a:t>-0.5</a:t>
            </a:r>
          </a:p>
        </p:txBody>
      </p:sp>
      <p:sp>
        <p:nvSpPr>
          <p:cNvPr id="77" name="TextBox 76">
            <a:extLst>
              <a:ext uri="{FF2B5EF4-FFF2-40B4-BE49-F238E27FC236}">
                <a16:creationId xmlns:a16="http://schemas.microsoft.com/office/drawing/2014/main" id="{8424266E-7A62-134C-A100-5F4C8CE23846}"/>
              </a:ext>
            </a:extLst>
          </p:cNvPr>
          <p:cNvSpPr txBox="1"/>
          <p:nvPr/>
        </p:nvSpPr>
        <p:spPr>
          <a:xfrm>
            <a:off x="4751389" y="4019550"/>
            <a:ext cx="511679" cy="369332"/>
          </a:xfrm>
          <a:prstGeom prst="rect">
            <a:avLst/>
          </a:prstGeom>
          <a:noFill/>
        </p:spPr>
        <p:txBody>
          <a:bodyPr wrap="none">
            <a:spAutoFit/>
          </a:bodyPr>
          <a:lstStyle/>
          <a:p>
            <a:pPr>
              <a:defRPr/>
            </a:pPr>
            <a:r>
              <a:rPr lang="en-US" dirty="0">
                <a:latin typeface="+mj-lt"/>
                <a:ea typeface="ＭＳ Ｐゴシック" charset="0"/>
                <a:cs typeface="ＭＳ Ｐゴシック" charset="0"/>
              </a:rPr>
              <a:t>0.0</a:t>
            </a:r>
          </a:p>
        </p:txBody>
      </p:sp>
      <p:sp>
        <p:nvSpPr>
          <p:cNvPr id="78" name="TextBox 77">
            <a:extLst>
              <a:ext uri="{FF2B5EF4-FFF2-40B4-BE49-F238E27FC236}">
                <a16:creationId xmlns:a16="http://schemas.microsoft.com/office/drawing/2014/main" id="{F06CF077-D921-CD4B-A401-78199FE8A4D7}"/>
              </a:ext>
            </a:extLst>
          </p:cNvPr>
          <p:cNvSpPr txBox="1"/>
          <p:nvPr/>
        </p:nvSpPr>
        <p:spPr>
          <a:xfrm>
            <a:off x="6746876" y="4006850"/>
            <a:ext cx="511679" cy="369332"/>
          </a:xfrm>
          <a:prstGeom prst="rect">
            <a:avLst/>
          </a:prstGeom>
          <a:noFill/>
        </p:spPr>
        <p:txBody>
          <a:bodyPr wrap="none">
            <a:spAutoFit/>
          </a:bodyPr>
          <a:lstStyle/>
          <a:p>
            <a:pPr>
              <a:defRPr/>
            </a:pPr>
            <a:r>
              <a:rPr lang="en-US" dirty="0">
                <a:latin typeface="+mj-lt"/>
                <a:ea typeface="ＭＳ Ｐゴシック" charset="0"/>
                <a:cs typeface="ＭＳ Ｐゴシック" charset="0"/>
              </a:rPr>
              <a:t>0.5</a:t>
            </a:r>
          </a:p>
        </p:txBody>
      </p:sp>
      <p:sp>
        <p:nvSpPr>
          <p:cNvPr id="79" name="TextBox 78">
            <a:extLst>
              <a:ext uri="{FF2B5EF4-FFF2-40B4-BE49-F238E27FC236}">
                <a16:creationId xmlns:a16="http://schemas.microsoft.com/office/drawing/2014/main" id="{3A7F0E98-ECD2-2240-A4F2-790D6981754B}"/>
              </a:ext>
            </a:extLst>
          </p:cNvPr>
          <p:cNvSpPr txBox="1"/>
          <p:nvPr/>
        </p:nvSpPr>
        <p:spPr>
          <a:xfrm>
            <a:off x="8715376" y="4010025"/>
            <a:ext cx="511679" cy="369332"/>
          </a:xfrm>
          <a:prstGeom prst="rect">
            <a:avLst/>
          </a:prstGeom>
          <a:noFill/>
        </p:spPr>
        <p:txBody>
          <a:bodyPr wrap="none">
            <a:spAutoFit/>
          </a:bodyPr>
          <a:lstStyle/>
          <a:p>
            <a:pPr>
              <a:defRPr/>
            </a:pPr>
            <a:r>
              <a:rPr lang="en-US" dirty="0">
                <a:latin typeface="+mj-lt"/>
                <a:ea typeface="ＭＳ Ｐゴシック" charset="0"/>
                <a:cs typeface="ＭＳ Ｐゴシック" charset="0"/>
              </a:rPr>
              <a:t>1.0</a:t>
            </a:r>
          </a:p>
        </p:txBody>
      </p:sp>
      <p:grpSp>
        <p:nvGrpSpPr>
          <p:cNvPr id="56334" name="Group 136">
            <a:extLst>
              <a:ext uri="{FF2B5EF4-FFF2-40B4-BE49-F238E27FC236}">
                <a16:creationId xmlns:a16="http://schemas.microsoft.com/office/drawing/2014/main" id="{578097C1-1997-E64F-8318-C27827CEC570}"/>
              </a:ext>
            </a:extLst>
          </p:cNvPr>
          <p:cNvGrpSpPr>
            <a:grpSpLocks/>
          </p:cNvGrpSpPr>
          <p:nvPr/>
        </p:nvGrpSpPr>
        <p:grpSpPr bwMode="auto">
          <a:xfrm>
            <a:off x="8340726" y="4541839"/>
            <a:ext cx="1292225" cy="1260475"/>
            <a:chOff x="6830537" y="4515097"/>
            <a:chExt cx="1292225" cy="1260475"/>
          </a:xfrm>
        </p:grpSpPr>
        <p:sp>
          <p:nvSpPr>
            <p:cNvPr id="56389" name="Freeform 80">
              <a:extLst>
                <a:ext uri="{FF2B5EF4-FFF2-40B4-BE49-F238E27FC236}">
                  <a16:creationId xmlns:a16="http://schemas.microsoft.com/office/drawing/2014/main" id="{B2F5EF7E-CEB2-B94B-90AE-DF475BE2F9E9}"/>
                </a:ext>
              </a:extLst>
            </p:cNvPr>
            <p:cNvSpPr>
              <a:spLocks/>
            </p:cNvSpPr>
            <p:nvPr/>
          </p:nvSpPr>
          <p:spPr bwMode="auto">
            <a:xfrm>
              <a:off x="6855937" y="4515097"/>
              <a:ext cx="1238250" cy="1235075"/>
            </a:xfrm>
            <a:custGeom>
              <a:avLst/>
              <a:gdLst>
                <a:gd name="T0" fmla="*/ 6350 w 1238250"/>
                <a:gd name="T1" fmla="*/ 0 h 1235075"/>
                <a:gd name="T2" fmla="*/ 977900 w 1238250"/>
                <a:gd name="T3" fmla="*/ 419100 h 1235075"/>
                <a:gd name="T4" fmla="*/ 1238250 w 1238250"/>
                <a:gd name="T5" fmla="*/ 1235075 h 1235075"/>
                <a:gd name="T6" fmla="*/ 0 w 1238250"/>
                <a:gd name="T7" fmla="*/ 1225550 h 1235075"/>
                <a:gd name="T8" fmla="*/ 6350 w 1238250"/>
                <a:gd name="T9" fmla="*/ 0 h 12350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8250" h="1235075">
                  <a:moveTo>
                    <a:pt x="6350" y="0"/>
                  </a:moveTo>
                  <a:lnTo>
                    <a:pt x="977900" y="419100"/>
                  </a:lnTo>
                  <a:lnTo>
                    <a:pt x="1238250" y="1235075"/>
                  </a:lnTo>
                  <a:lnTo>
                    <a:pt x="0" y="1225550"/>
                  </a:lnTo>
                  <a:cubicBezTo>
                    <a:pt x="1058" y="818092"/>
                    <a:pt x="2117" y="410633"/>
                    <a:pt x="6350" y="0"/>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cxnSp>
          <p:nvCxnSpPr>
            <p:cNvPr id="56390" name="Straight Connector 82">
              <a:extLst>
                <a:ext uri="{FF2B5EF4-FFF2-40B4-BE49-F238E27FC236}">
                  <a16:creationId xmlns:a16="http://schemas.microsoft.com/office/drawing/2014/main" id="{43A7EAFA-E773-5B44-BFFF-DBB5AC7AE1CB}"/>
                </a:ext>
              </a:extLst>
            </p:cNvPr>
            <p:cNvCxnSpPr>
              <a:cxnSpLocks noChangeShapeType="1"/>
            </p:cNvCxnSpPr>
            <p:nvPr/>
          </p:nvCxnSpPr>
          <p:spPr bwMode="auto">
            <a:xfrm flipH="1">
              <a:off x="6865462" y="4718050"/>
              <a:ext cx="621188" cy="102577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391" name="Straight Connector 83">
              <a:extLst>
                <a:ext uri="{FF2B5EF4-FFF2-40B4-BE49-F238E27FC236}">
                  <a16:creationId xmlns:a16="http://schemas.microsoft.com/office/drawing/2014/main" id="{AA148849-D14F-E549-8437-BCCEEB3CAFE7}"/>
                </a:ext>
              </a:extLst>
            </p:cNvPr>
            <p:cNvCxnSpPr>
              <a:cxnSpLocks noChangeShapeType="1"/>
            </p:cNvCxnSpPr>
            <p:nvPr/>
          </p:nvCxnSpPr>
          <p:spPr bwMode="auto">
            <a:xfrm flipH="1">
              <a:off x="6871812" y="5743822"/>
              <a:ext cx="1222375" cy="31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392" name="Straight Connector 84">
              <a:extLst>
                <a:ext uri="{FF2B5EF4-FFF2-40B4-BE49-F238E27FC236}">
                  <a16:creationId xmlns:a16="http://schemas.microsoft.com/office/drawing/2014/main" id="{8C9E9A78-EB93-5B4E-A718-9FC710807FBE}"/>
                </a:ext>
              </a:extLst>
            </p:cNvPr>
            <p:cNvCxnSpPr>
              <a:cxnSpLocks noChangeShapeType="1"/>
            </p:cNvCxnSpPr>
            <p:nvPr/>
          </p:nvCxnSpPr>
          <p:spPr bwMode="auto">
            <a:xfrm flipH="1" flipV="1">
              <a:off x="7483475" y="4718050"/>
              <a:ext cx="610713" cy="102259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393" name="Oval 86">
              <a:extLst>
                <a:ext uri="{FF2B5EF4-FFF2-40B4-BE49-F238E27FC236}">
                  <a16:creationId xmlns:a16="http://schemas.microsoft.com/office/drawing/2014/main" id="{AEC6321D-4767-2745-AA29-542463182E27}"/>
                </a:ext>
              </a:extLst>
            </p:cNvPr>
            <p:cNvSpPr>
              <a:spLocks noChangeArrowheads="1"/>
            </p:cNvSpPr>
            <p:nvPr/>
          </p:nvSpPr>
          <p:spPr bwMode="auto">
            <a:xfrm>
              <a:off x="6830537" y="5702547"/>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56394" name="Oval 87">
              <a:extLst>
                <a:ext uri="{FF2B5EF4-FFF2-40B4-BE49-F238E27FC236}">
                  <a16:creationId xmlns:a16="http://schemas.microsoft.com/office/drawing/2014/main" id="{D26E2C28-D699-CF46-BB6B-B4600F749A11}"/>
                </a:ext>
              </a:extLst>
            </p:cNvPr>
            <p:cNvSpPr>
              <a:spLocks noChangeArrowheads="1"/>
            </p:cNvSpPr>
            <p:nvPr/>
          </p:nvSpPr>
          <p:spPr bwMode="auto">
            <a:xfrm>
              <a:off x="8049737" y="5702547"/>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56395" name="Oval 88">
              <a:extLst>
                <a:ext uri="{FF2B5EF4-FFF2-40B4-BE49-F238E27FC236}">
                  <a16:creationId xmlns:a16="http://schemas.microsoft.com/office/drawing/2014/main" id="{D802FE4B-21D2-1946-A127-78B8AF6518FB}"/>
                </a:ext>
              </a:extLst>
            </p:cNvPr>
            <p:cNvSpPr>
              <a:spLocks noChangeArrowheads="1"/>
            </p:cNvSpPr>
            <p:nvPr/>
          </p:nvSpPr>
          <p:spPr bwMode="auto">
            <a:xfrm>
              <a:off x="7449065" y="4686463"/>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grpSp>
      <p:grpSp>
        <p:nvGrpSpPr>
          <p:cNvPr id="56335" name="Group 135">
            <a:extLst>
              <a:ext uri="{FF2B5EF4-FFF2-40B4-BE49-F238E27FC236}">
                <a16:creationId xmlns:a16="http://schemas.microsoft.com/office/drawing/2014/main" id="{00C6DB0C-96DA-BE44-B05A-635CF5986DB0}"/>
              </a:ext>
            </a:extLst>
          </p:cNvPr>
          <p:cNvGrpSpPr>
            <a:grpSpLocks/>
          </p:cNvGrpSpPr>
          <p:nvPr/>
        </p:nvGrpSpPr>
        <p:grpSpPr bwMode="auto">
          <a:xfrm>
            <a:off x="6457951" y="5305426"/>
            <a:ext cx="1292225" cy="485775"/>
            <a:chOff x="4948282" y="5250949"/>
            <a:chExt cx="1292225" cy="485859"/>
          </a:xfrm>
        </p:grpSpPr>
        <p:cxnSp>
          <p:nvCxnSpPr>
            <p:cNvPr id="56383" name="Straight Connector 92">
              <a:extLst>
                <a:ext uri="{FF2B5EF4-FFF2-40B4-BE49-F238E27FC236}">
                  <a16:creationId xmlns:a16="http://schemas.microsoft.com/office/drawing/2014/main" id="{DA88C07F-4FAA-FC4C-AB2F-8230122D931B}"/>
                </a:ext>
              </a:extLst>
            </p:cNvPr>
            <p:cNvCxnSpPr>
              <a:cxnSpLocks noChangeShapeType="1"/>
            </p:cNvCxnSpPr>
            <p:nvPr/>
          </p:nvCxnSpPr>
          <p:spPr bwMode="auto">
            <a:xfrm flipH="1">
              <a:off x="4983207" y="5286375"/>
              <a:ext cx="604793" cy="41868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384" name="Straight Connector 94">
              <a:extLst>
                <a:ext uri="{FF2B5EF4-FFF2-40B4-BE49-F238E27FC236}">
                  <a16:creationId xmlns:a16="http://schemas.microsoft.com/office/drawing/2014/main" id="{742BA337-D14E-9A43-8F58-110A087F4342}"/>
                </a:ext>
              </a:extLst>
            </p:cNvPr>
            <p:cNvCxnSpPr>
              <a:cxnSpLocks noChangeShapeType="1"/>
            </p:cNvCxnSpPr>
            <p:nvPr/>
          </p:nvCxnSpPr>
          <p:spPr bwMode="auto">
            <a:xfrm flipH="1" flipV="1">
              <a:off x="5600700" y="5289550"/>
              <a:ext cx="611234" cy="41233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385" name="Oval 95">
              <a:extLst>
                <a:ext uri="{FF2B5EF4-FFF2-40B4-BE49-F238E27FC236}">
                  <a16:creationId xmlns:a16="http://schemas.microsoft.com/office/drawing/2014/main" id="{BEF8DD9E-4C3D-AC47-B0AB-EEA5BE91432B}"/>
                </a:ext>
              </a:extLst>
            </p:cNvPr>
            <p:cNvSpPr>
              <a:spLocks noChangeArrowheads="1"/>
            </p:cNvSpPr>
            <p:nvPr/>
          </p:nvSpPr>
          <p:spPr bwMode="auto">
            <a:xfrm>
              <a:off x="4948282" y="5663783"/>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56386" name="Oval 96">
              <a:extLst>
                <a:ext uri="{FF2B5EF4-FFF2-40B4-BE49-F238E27FC236}">
                  <a16:creationId xmlns:a16="http://schemas.microsoft.com/office/drawing/2014/main" id="{96E233D6-89FF-8D48-9EF2-B6972D3CA0E6}"/>
                </a:ext>
              </a:extLst>
            </p:cNvPr>
            <p:cNvSpPr>
              <a:spLocks noChangeArrowheads="1"/>
            </p:cNvSpPr>
            <p:nvPr/>
          </p:nvSpPr>
          <p:spPr bwMode="auto">
            <a:xfrm>
              <a:off x="6167482" y="5663783"/>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56387" name="Oval 97">
              <a:extLst>
                <a:ext uri="{FF2B5EF4-FFF2-40B4-BE49-F238E27FC236}">
                  <a16:creationId xmlns:a16="http://schemas.microsoft.com/office/drawing/2014/main" id="{A8EB8C0C-8A8C-3341-AC77-0ECF481CE822}"/>
                </a:ext>
              </a:extLst>
            </p:cNvPr>
            <p:cNvSpPr>
              <a:spLocks noChangeArrowheads="1"/>
            </p:cNvSpPr>
            <p:nvPr/>
          </p:nvSpPr>
          <p:spPr bwMode="auto">
            <a:xfrm>
              <a:off x="5554110" y="5250949"/>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cxnSp>
          <p:nvCxnSpPr>
            <p:cNvPr id="56388" name="Straight Connector 98">
              <a:extLst>
                <a:ext uri="{FF2B5EF4-FFF2-40B4-BE49-F238E27FC236}">
                  <a16:creationId xmlns:a16="http://schemas.microsoft.com/office/drawing/2014/main" id="{D0FF53CD-D0A6-064A-BCF1-4B395855C4C7}"/>
                </a:ext>
              </a:extLst>
            </p:cNvPr>
            <p:cNvCxnSpPr>
              <a:cxnSpLocks noChangeShapeType="1"/>
            </p:cNvCxnSpPr>
            <p:nvPr/>
          </p:nvCxnSpPr>
          <p:spPr bwMode="auto">
            <a:xfrm flipH="1">
              <a:off x="4984750" y="5699125"/>
              <a:ext cx="12223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6336" name="Group 134">
            <a:extLst>
              <a:ext uri="{FF2B5EF4-FFF2-40B4-BE49-F238E27FC236}">
                <a16:creationId xmlns:a16="http://schemas.microsoft.com/office/drawing/2014/main" id="{9F769097-822B-3940-A895-1F8D2CFA2EBF}"/>
              </a:ext>
            </a:extLst>
          </p:cNvPr>
          <p:cNvGrpSpPr>
            <a:grpSpLocks/>
          </p:cNvGrpSpPr>
          <p:nvPr/>
        </p:nvGrpSpPr>
        <p:grpSpPr bwMode="auto">
          <a:xfrm>
            <a:off x="4521201" y="5734051"/>
            <a:ext cx="1292225" cy="73025"/>
            <a:chOff x="2984095" y="5693208"/>
            <a:chExt cx="1292225" cy="73109"/>
          </a:xfrm>
        </p:grpSpPr>
        <p:sp>
          <p:nvSpPr>
            <p:cNvPr id="56379" name="Oval 105">
              <a:extLst>
                <a:ext uri="{FF2B5EF4-FFF2-40B4-BE49-F238E27FC236}">
                  <a16:creationId xmlns:a16="http://schemas.microsoft.com/office/drawing/2014/main" id="{007E1A3E-9D24-8941-A25B-059BC2916259}"/>
                </a:ext>
              </a:extLst>
            </p:cNvPr>
            <p:cNvSpPr>
              <a:spLocks noChangeArrowheads="1"/>
            </p:cNvSpPr>
            <p:nvPr/>
          </p:nvSpPr>
          <p:spPr bwMode="auto">
            <a:xfrm>
              <a:off x="2984095" y="5693292"/>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56380" name="Oval 106">
              <a:extLst>
                <a:ext uri="{FF2B5EF4-FFF2-40B4-BE49-F238E27FC236}">
                  <a16:creationId xmlns:a16="http://schemas.microsoft.com/office/drawing/2014/main" id="{01813A6A-5BA6-3D48-8357-C0D9063DE103}"/>
                </a:ext>
              </a:extLst>
            </p:cNvPr>
            <p:cNvSpPr>
              <a:spLocks noChangeArrowheads="1"/>
            </p:cNvSpPr>
            <p:nvPr/>
          </p:nvSpPr>
          <p:spPr bwMode="auto">
            <a:xfrm>
              <a:off x="4203295" y="5693292"/>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56381" name="Oval 107">
              <a:extLst>
                <a:ext uri="{FF2B5EF4-FFF2-40B4-BE49-F238E27FC236}">
                  <a16:creationId xmlns:a16="http://schemas.microsoft.com/office/drawing/2014/main" id="{508501FB-C868-0E4A-AE2B-EAB8B38991E3}"/>
                </a:ext>
              </a:extLst>
            </p:cNvPr>
            <p:cNvSpPr>
              <a:spLocks noChangeArrowheads="1"/>
            </p:cNvSpPr>
            <p:nvPr/>
          </p:nvSpPr>
          <p:spPr bwMode="auto">
            <a:xfrm>
              <a:off x="3586748" y="5693208"/>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cxnSp>
          <p:nvCxnSpPr>
            <p:cNvPr id="56382" name="Straight Connector 108">
              <a:extLst>
                <a:ext uri="{FF2B5EF4-FFF2-40B4-BE49-F238E27FC236}">
                  <a16:creationId xmlns:a16="http://schemas.microsoft.com/office/drawing/2014/main" id="{A04BC146-0EB0-AD48-AD8D-822F85DB2CE5}"/>
                </a:ext>
              </a:extLst>
            </p:cNvPr>
            <p:cNvCxnSpPr>
              <a:cxnSpLocks noChangeShapeType="1"/>
            </p:cNvCxnSpPr>
            <p:nvPr/>
          </p:nvCxnSpPr>
          <p:spPr bwMode="auto">
            <a:xfrm flipH="1">
              <a:off x="3020563" y="5728634"/>
              <a:ext cx="12223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6337" name="Group 133">
            <a:extLst>
              <a:ext uri="{FF2B5EF4-FFF2-40B4-BE49-F238E27FC236}">
                <a16:creationId xmlns:a16="http://schemas.microsoft.com/office/drawing/2014/main" id="{9ED58373-B2F1-8041-B211-ADFD4579190A}"/>
              </a:ext>
            </a:extLst>
          </p:cNvPr>
          <p:cNvGrpSpPr>
            <a:grpSpLocks/>
          </p:cNvGrpSpPr>
          <p:nvPr/>
        </p:nvGrpSpPr>
        <p:grpSpPr bwMode="auto">
          <a:xfrm>
            <a:off x="2500314" y="5692775"/>
            <a:ext cx="1292225" cy="508000"/>
            <a:chOff x="976750" y="5693292"/>
            <a:chExt cx="1292225" cy="507916"/>
          </a:xfrm>
        </p:grpSpPr>
        <p:cxnSp>
          <p:nvCxnSpPr>
            <p:cNvPr id="56373" name="Straight Connector 109">
              <a:extLst>
                <a:ext uri="{FF2B5EF4-FFF2-40B4-BE49-F238E27FC236}">
                  <a16:creationId xmlns:a16="http://schemas.microsoft.com/office/drawing/2014/main" id="{85A079BB-8CD3-144F-8AA5-27EFF4FBB3AB}"/>
                </a:ext>
              </a:extLst>
            </p:cNvPr>
            <p:cNvCxnSpPr>
              <a:cxnSpLocks noChangeShapeType="1"/>
            </p:cNvCxnSpPr>
            <p:nvPr/>
          </p:nvCxnSpPr>
          <p:spPr bwMode="auto">
            <a:xfrm flipH="1" flipV="1">
              <a:off x="1011676" y="5734567"/>
              <a:ext cx="610749" cy="4281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374" name="Straight Connector 110">
              <a:extLst>
                <a:ext uri="{FF2B5EF4-FFF2-40B4-BE49-F238E27FC236}">
                  <a16:creationId xmlns:a16="http://schemas.microsoft.com/office/drawing/2014/main" id="{EA09FA96-D5C9-2844-AD7E-646E11958BE1}"/>
                </a:ext>
              </a:extLst>
            </p:cNvPr>
            <p:cNvCxnSpPr>
              <a:cxnSpLocks noChangeShapeType="1"/>
            </p:cNvCxnSpPr>
            <p:nvPr/>
          </p:nvCxnSpPr>
          <p:spPr bwMode="auto">
            <a:xfrm flipH="1">
              <a:off x="1638300" y="5731393"/>
              <a:ext cx="602102" cy="42810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375" name="Oval 111">
              <a:extLst>
                <a:ext uri="{FF2B5EF4-FFF2-40B4-BE49-F238E27FC236}">
                  <a16:creationId xmlns:a16="http://schemas.microsoft.com/office/drawing/2014/main" id="{009CFE99-BD32-DF41-A275-9C5389775F03}"/>
                </a:ext>
              </a:extLst>
            </p:cNvPr>
            <p:cNvSpPr>
              <a:spLocks noChangeArrowheads="1"/>
            </p:cNvSpPr>
            <p:nvPr/>
          </p:nvSpPr>
          <p:spPr bwMode="auto">
            <a:xfrm>
              <a:off x="976750" y="5693292"/>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56376" name="Oval 112">
              <a:extLst>
                <a:ext uri="{FF2B5EF4-FFF2-40B4-BE49-F238E27FC236}">
                  <a16:creationId xmlns:a16="http://schemas.microsoft.com/office/drawing/2014/main" id="{84DCD8BF-AC91-1F42-96CC-D410758ED2DE}"/>
                </a:ext>
              </a:extLst>
            </p:cNvPr>
            <p:cNvSpPr>
              <a:spLocks noChangeArrowheads="1"/>
            </p:cNvSpPr>
            <p:nvPr/>
          </p:nvSpPr>
          <p:spPr bwMode="auto">
            <a:xfrm>
              <a:off x="2195950" y="5693292"/>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56377" name="Oval 113">
              <a:extLst>
                <a:ext uri="{FF2B5EF4-FFF2-40B4-BE49-F238E27FC236}">
                  <a16:creationId xmlns:a16="http://schemas.microsoft.com/office/drawing/2014/main" id="{663EDF83-0775-EA46-8BAC-D3FD7144496E}"/>
                </a:ext>
              </a:extLst>
            </p:cNvPr>
            <p:cNvSpPr>
              <a:spLocks noChangeArrowheads="1"/>
            </p:cNvSpPr>
            <p:nvPr/>
          </p:nvSpPr>
          <p:spPr bwMode="auto">
            <a:xfrm>
              <a:off x="1592103" y="6128183"/>
              <a:ext cx="73025" cy="73025"/>
            </a:xfrm>
            <a:prstGeom prst="ellipse">
              <a:avLst/>
            </a:prstGeom>
            <a:solidFill>
              <a:srgbClr val="000000"/>
            </a:solidFill>
            <a:ln w="9525">
              <a:solidFill>
                <a:schemeClr val="tx1"/>
              </a:solidFill>
              <a:round/>
              <a:headEnd/>
              <a:tailEnd/>
            </a:ln>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cxnSp>
          <p:nvCxnSpPr>
            <p:cNvPr id="56378" name="Straight Connector 114">
              <a:extLst>
                <a:ext uri="{FF2B5EF4-FFF2-40B4-BE49-F238E27FC236}">
                  <a16:creationId xmlns:a16="http://schemas.microsoft.com/office/drawing/2014/main" id="{32E09A00-FC5D-6C45-AA02-49DFA34E91A4}"/>
                </a:ext>
              </a:extLst>
            </p:cNvPr>
            <p:cNvCxnSpPr>
              <a:cxnSpLocks noChangeShapeType="1"/>
            </p:cNvCxnSpPr>
            <p:nvPr/>
          </p:nvCxnSpPr>
          <p:spPr bwMode="auto">
            <a:xfrm flipH="1">
              <a:off x="1013218" y="5728634"/>
              <a:ext cx="12223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8" name="TextBox 117">
            <a:extLst>
              <a:ext uri="{FF2B5EF4-FFF2-40B4-BE49-F238E27FC236}">
                <a16:creationId xmlns:a16="http://schemas.microsoft.com/office/drawing/2014/main" id="{DF62BB70-173F-9B4D-8955-A6C87BF180E0}"/>
              </a:ext>
            </a:extLst>
          </p:cNvPr>
          <p:cNvSpPr txBox="1"/>
          <p:nvPr/>
        </p:nvSpPr>
        <p:spPr>
          <a:xfrm>
            <a:off x="2324100" y="3911601"/>
            <a:ext cx="258404" cy="246221"/>
          </a:xfrm>
          <a:prstGeom prst="rect">
            <a:avLst/>
          </a:prstGeom>
          <a:noFill/>
        </p:spPr>
        <p:txBody>
          <a:bodyPr wrap="none">
            <a:spAutoFit/>
          </a:bodyPr>
          <a:lstStyle/>
          <a:p>
            <a:pPr>
              <a:defRPr/>
            </a:pPr>
            <a:r>
              <a:rPr lang="en-US" sz="1000" dirty="0">
                <a:latin typeface="+mj-lt"/>
                <a:ea typeface="ＭＳ Ｐゴシック" charset="0"/>
                <a:cs typeface="ＭＳ Ｐゴシック" charset="0"/>
              </a:rPr>
              <a:t>0</a:t>
            </a:r>
          </a:p>
        </p:txBody>
      </p:sp>
      <p:sp>
        <p:nvSpPr>
          <p:cNvPr id="119" name="TextBox 118">
            <a:extLst>
              <a:ext uri="{FF2B5EF4-FFF2-40B4-BE49-F238E27FC236}">
                <a16:creationId xmlns:a16="http://schemas.microsoft.com/office/drawing/2014/main" id="{2CFB91EA-4421-684F-9E77-09C570EC9688}"/>
              </a:ext>
            </a:extLst>
          </p:cNvPr>
          <p:cNvSpPr txBox="1"/>
          <p:nvPr/>
        </p:nvSpPr>
        <p:spPr>
          <a:xfrm>
            <a:off x="3705225" y="3892551"/>
            <a:ext cx="258404" cy="246221"/>
          </a:xfrm>
          <a:prstGeom prst="rect">
            <a:avLst/>
          </a:prstGeom>
          <a:noFill/>
        </p:spPr>
        <p:txBody>
          <a:bodyPr wrap="none">
            <a:spAutoFit/>
          </a:bodyPr>
          <a:lstStyle/>
          <a:p>
            <a:pPr>
              <a:defRPr/>
            </a:pPr>
            <a:r>
              <a:rPr lang="en-US" sz="1000" dirty="0">
                <a:latin typeface="+mj-lt"/>
                <a:ea typeface="ＭＳ Ｐゴシック" charset="0"/>
                <a:cs typeface="ＭＳ Ｐゴシック" charset="0"/>
              </a:rPr>
              <a:t>1</a:t>
            </a:r>
          </a:p>
        </p:txBody>
      </p:sp>
      <p:sp>
        <p:nvSpPr>
          <p:cNvPr id="120" name="TextBox 119">
            <a:extLst>
              <a:ext uri="{FF2B5EF4-FFF2-40B4-BE49-F238E27FC236}">
                <a16:creationId xmlns:a16="http://schemas.microsoft.com/office/drawing/2014/main" id="{75A8EDF6-120B-2740-A6B4-25DF659D4FAC}"/>
              </a:ext>
            </a:extLst>
          </p:cNvPr>
          <p:cNvSpPr txBox="1"/>
          <p:nvPr/>
        </p:nvSpPr>
        <p:spPr>
          <a:xfrm>
            <a:off x="2844800" y="3422651"/>
            <a:ext cx="258404" cy="246221"/>
          </a:xfrm>
          <a:prstGeom prst="rect">
            <a:avLst/>
          </a:prstGeom>
          <a:noFill/>
        </p:spPr>
        <p:txBody>
          <a:bodyPr wrap="none">
            <a:spAutoFit/>
          </a:bodyPr>
          <a:lstStyle/>
          <a:p>
            <a:pPr>
              <a:defRPr/>
            </a:pPr>
            <a:r>
              <a:rPr lang="en-US" sz="1000" dirty="0">
                <a:latin typeface="+mj-lt"/>
                <a:ea typeface="ＭＳ Ｐゴシック" charset="0"/>
                <a:cs typeface="ＭＳ Ｐゴシック" charset="0"/>
              </a:rPr>
              <a:t>2</a:t>
            </a:r>
          </a:p>
        </p:txBody>
      </p:sp>
      <p:sp>
        <p:nvSpPr>
          <p:cNvPr id="121" name="TextBox 120">
            <a:extLst>
              <a:ext uri="{FF2B5EF4-FFF2-40B4-BE49-F238E27FC236}">
                <a16:creationId xmlns:a16="http://schemas.microsoft.com/office/drawing/2014/main" id="{DBAA1211-02FA-FA45-A4AA-055DC19C0FA9}"/>
              </a:ext>
            </a:extLst>
          </p:cNvPr>
          <p:cNvSpPr txBox="1"/>
          <p:nvPr/>
        </p:nvSpPr>
        <p:spPr>
          <a:xfrm>
            <a:off x="2330450" y="2536826"/>
            <a:ext cx="258404" cy="246221"/>
          </a:xfrm>
          <a:prstGeom prst="rect">
            <a:avLst/>
          </a:prstGeom>
          <a:noFill/>
        </p:spPr>
        <p:txBody>
          <a:bodyPr wrap="none">
            <a:spAutoFit/>
          </a:bodyPr>
          <a:lstStyle/>
          <a:p>
            <a:pPr>
              <a:defRPr/>
            </a:pPr>
            <a:r>
              <a:rPr lang="en-US" sz="1000" dirty="0">
                <a:latin typeface="+mj-lt"/>
                <a:ea typeface="ＭＳ Ｐゴシック" charset="0"/>
                <a:cs typeface="ＭＳ Ｐゴシック" charset="0"/>
              </a:rPr>
              <a:t>3</a:t>
            </a:r>
          </a:p>
        </p:txBody>
      </p:sp>
      <p:sp>
        <p:nvSpPr>
          <p:cNvPr id="122" name="TextBox 121">
            <a:extLst>
              <a:ext uri="{FF2B5EF4-FFF2-40B4-BE49-F238E27FC236}">
                <a16:creationId xmlns:a16="http://schemas.microsoft.com/office/drawing/2014/main" id="{191D65B5-3CD6-5A40-8D27-9ECF8C2F9038}"/>
              </a:ext>
            </a:extLst>
          </p:cNvPr>
          <p:cNvSpPr txBox="1"/>
          <p:nvPr/>
        </p:nvSpPr>
        <p:spPr>
          <a:xfrm>
            <a:off x="4254500" y="3911601"/>
            <a:ext cx="258404" cy="246221"/>
          </a:xfrm>
          <a:prstGeom prst="rect">
            <a:avLst/>
          </a:prstGeom>
          <a:noFill/>
        </p:spPr>
        <p:txBody>
          <a:bodyPr wrap="none">
            <a:spAutoFit/>
          </a:bodyPr>
          <a:lstStyle/>
          <a:p>
            <a:pPr>
              <a:defRPr/>
            </a:pPr>
            <a:r>
              <a:rPr lang="en-US" sz="1000" dirty="0">
                <a:latin typeface="+mj-lt"/>
                <a:ea typeface="ＭＳ Ｐゴシック" charset="0"/>
                <a:cs typeface="ＭＳ Ｐゴシック" charset="0"/>
              </a:rPr>
              <a:t>0</a:t>
            </a:r>
          </a:p>
        </p:txBody>
      </p:sp>
      <p:sp>
        <p:nvSpPr>
          <p:cNvPr id="123" name="TextBox 122">
            <a:extLst>
              <a:ext uri="{FF2B5EF4-FFF2-40B4-BE49-F238E27FC236}">
                <a16:creationId xmlns:a16="http://schemas.microsoft.com/office/drawing/2014/main" id="{A2BCDDD5-ED4C-2D43-8C9B-B2E85B9BA47A}"/>
              </a:ext>
            </a:extLst>
          </p:cNvPr>
          <p:cNvSpPr txBox="1"/>
          <p:nvPr/>
        </p:nvSpPr>
        <p:spPr>
          <a:xfrm>
            <a:off x="5635625" y="3892551"/>
            <a:ext cx="258404" cy="246221"/>
          </a:xfrm>
          <a:prstGeom prst="rect">
            <a:avLst/>
          </a:prstGeom>
          <a:noFill/>
        </p:spPr>
        <p:txBody>
          <a:bodyPr wrap="none">
            <a:spAutoFit/>
          </a:bodyPr>
          <a:lstStyle/>
          <a:p>
            <a:pPr>
              <a:defRPr/>
            </a:pPr>
            <a:r>
              <a:rPr lang="en-US" sz="1000" dirty="0">
                <a:latin typeface="+mj-lt"/>
                <a:ea typeface="ＭＳ Ｐゴシック" charset="0"/>
                <a:cs typeface="ＭＳ Ｐゴシック" charset="0"/>
              </a:rPr>
              <a:t>1</a:t>
            </a:r>
          </a:p>
        </p:txBody>
      </p:sp>
      <p:sp>
        <p:nvSpPr>
          <p:cNvPr id="124" name="TextBox 123">
            <a:extLst>
              <a:ext uri="{FF2B5EF4-FFF2-40B4-BE49-F238E27FC236}">
                <a16:creationId xmlns:a16="http://schemas.microsoft.com/office/drawing/2014/main" id="{92EA2C74-9FE0-EB4B-96EC-E5DF30B3822C}"/>
              </a:ext>
            </a:extLst>
          </p:cNvPr>
          <p:cNvSpPr txBox="1"/>
          <p:nvPr/>
        </p:nvSpPr>
        <p:spPr>
          <a:xfrm>
            <a:off x="5041900" y="3168651"/>
            <a:ext cx="258404" cy="246221"/>
          </a:xfrm>
          <a:prstGeom prst="rect">
            <a:avLst/>
          </a:prstGeom>
          <a:noFill/>
        </p:spPr>
        <p:txBody>
          <a:bodyPr wrap="none">
            <a:spAutoFit/>
          </a:bodyPr>
          <a:lstStyle/>
          <a:p>
            <a:pPr>
              <a:defRPr/>
            </a:pPr>
            <a:r>
              <a:rPr lang="en-US" sz="1000" dirty="0">
                <a:latin typeface="+mj-lt"/>
                <a:ea typeface="ＭＳ Ｐゴシック" charset="0"/>
                <a:cs typeface="ＭＳ Ｐゴシック" charset="0"/>
              </a:rPr>
              <a:t>2</a:t>
            </a:r>
          </a:p>
        </p:txBody>
      </p:sp>
      <p:sp>
        <p:nvSpPr>
          <p:cNvPr id="125" name="TextBox 124">
            <a:extLst>
              <a:ext uri="{FF2B5EF4-FFF2-40B4-BE49-F238E27FC236}">
                <a16:creationId xmlns:a16="http://schemas.microsoft.com/office/drawing/2014/main" id="{36EB2A62-A7CD-EA4B-812A-4DE3C672A51D}"/>
              </a:ext>
            </a:extLst>
          </p:cNvPr>
          <p:cNvSpPr txBox="1"/>
          <p:nvPr/>
        </p:nvSpPr>
        <p:spPr>
          <a:xfrm>
            <a:off x="4260850" y="2536826"/>
            <a:ext cx="258404" cy="246221"/>
          </a:xfrm>
          <a:prstGeom prst="rect">
            <a:avLst/>
          </a:prstGeom>
          <a:noFill/>
        </p:spPr>
        <p:txBody>
          <a:bodyPr wrap="none">
            <a:spAutoFit/>
          </a:bodyPr>
          <a:lstStyle/>
          <a:p>
            <a:pPr>
              <a:defRPr/>
            </a:pPr>
            <a:r>
              <a:rPr lang="en-US" sz="1000" dirty="0">
                <a:latin typeface="+mj-lt"/>
                <a:ea typeface="ＭＳ Ｐゴシック" charset="0"/>
                <a:cs typeface="ＭＳ Ｐゴシック" charset="0"/>
              </a:rPr>
              <a:t>3</a:t>
            </a:r>
          </a:p>
        </p:txBody>
      </p:sp>
      <p:sp>
        <p:nvSpPr>
          <p:cNvPr id="126" name="TextBox 125">
            <a:extLst>
              <a:ext uri="{FF2B5EF4-FFF2-40B4-BE49-F238E27FC236}">
                <a16:creationId xmlns:a16="http://schemas.microsoft.com/office/drawing/2014/main" id="{72F16B4F-607C-7A4B-A5B7-D889347F2E55}"/>
              </a:ext>
            </a:extLst>
          </p:cNvPr>
          <p:cNvSpPr txBox="1"/>
          <p:nvPr/>
        </p:nvSpPr>
        <p:spPr>
          <a:xfrm>
            <a:off x="6210300" y="3905251"/>
            <a:ext cx="258404" cy="246221"/>
          </a:xfrm>
          <a:prstGeom prst="rect">
            <a:avLst/>
          </a:prstGeom>
          <a:noFill/>
        </p:spPr>
        <p:txBody>
          <a:bodyPr wrap="none">
            <a:spAutoFit/>
          </a:bodyPr>
          <a:lstStyle/>
          <a:p>
            <a:pPr>
              <a:defRPr/>
            </a:pPr>
            <a:r>
              <a:rPr lang="en-US" sz="1000" dirty="0">
                <a:latin typeface="+mj-lt"/>
                <a:ea typeface="ＭＳ Ｐゴシック" charset="0"/>
                <a:cs typeface="ＭＳ Ｐゴシック" charset="0"/>
              </a:rPr>
              <a:t>0</a:t>
            </a:r>
          </a:p>
        </p:txBody>
      </p:sp>
      <p:sp>
        <p:nvSpPr>
          <p:cNvPr id="127" name="TextBox 126">
            <a:extLst>
              <a:ext uri="{FF2B5EF4-FFF2-40B4-BE49-F238E27FC236}">
                <a16:creationId xmlns:a16="http://schemas.microsoft.com/office/drawing/2014/main" id="{897367CD-2AFD-4F4C-A575-25B5B0E6289A}"/>
              </a:ext>
            </a:extLst>
          </p:cNvPr>
          <p:cNvSpPr txBox="1"/>
          <p:nvPr/>
        </p:nvSpPr>
        <p:spPr>
          <a:xfrm>
            <a:off x="7591425" y="3886201"/>
            <a:ext cx="258404" cy="246221"/>
          </a:xfrm>
          <a:prstGeom prst="rect">
            <a:avLst/>
          </a:prstGeom>
          <a:noFill/>
        </p:spPr>
        <p:txBody>
          <a:bodyPr wrap="none">
            <a:spAutoFit/>
          </a:bodyPr>
          <a:lstStyle/>
          <a:p>
            <a:pPr>
              <a:defRPr/>
            </a:pPr>
            <a:r>
              <a:rPr lang="en-US" sz="1000" dirty="0">
                <a:latin typeface="+mj-lt"/>
                <a:ea typeface="ＭＳ Ｐゴシック" charset="0"/>
                <a:cs typeface="ＭＳ Ｐゴシック" charset="0"/>
              </a:rPr>
              <a:t>1</a:t>
            </a:r>
          </a:p>
        </p:txBody>
      </p:sp>
      <p:sp>
        <p:nvSpPr>
          <p:cNvPr id="128" name="TextBox 127">
            <a:extLst>
              <a:ext uri="{FF2B5EF4-FFF2-40B4-BE49-F238E27FC236}">
                <a16:creationId xmlns:a16="http://schemas.microsoft.com/office/drawing/2014/main" id="{3C6B5124-0117-244F-BDE2-AC4BFCB310D1}"/>
              </a:ext>
            </a:extLst>
          </p:cNvPr>
          <p:cNvSpPr txBox="1"/>
          <p:nvPr/>
        </p:nvSpPr>
        <p:spPr>
          <a:xfrm>
            <a:off x="7270750" y="2901951"/>
            <a:ext cx="258404" cy="246221"/>
          </a:xfrm>
          <a:prstGeom prst="rect">
            <a:avLst/>
          </a:prstGeom>
          <a:noFill/>
        </p:spPr>
        <p:txBody>
          <a:bodyPr wrap="none">
            <a:spAutoFit/>
          </a:bodyPr>
          <a:lstStyle/>
          <a:p>
            <a:pPr>
              <a:defRPr/>
            </a:pPr>
            <a:r>
              <a:rPr lang="en-US" sz="1000" dirty="0">
                <a:latin typeface="+mj-lt"/>
                <a:ea typeface="ＭＳ Ｐゴシック" charset="0"/>
                <a:cs typeface="ＭＳ Ｐゴシック" charset="0"/>
              </a:rPr>
              <a:t>2</a:t>
            </a:r>
          </a:p>
        </p:txBody>
      </p:sp>
      <p:sp>
        <p:nvSpPr>
          <p:cNvPr id="129" name="TextBox 128">
            <a:extLst>
              <a:ext uri="{FF2B5EF4-FFF2-40B4-BE49-F238E27FC236}">
                <a16:creationId xmlns:a16="http://schemas.microsoft.com/office/drawing/2014/main" id="{E61E277B-80A7-5447-9765-470781AB2508}"/>
              </a:ext>
            </a:extLst>
          </p:cNvPr>
          <p:cNvSpPr txBox="1"/>
          <p:nvPr/>
        </p:nvSpPr>
        <p:spPr>
          <a:xfrm>
            <a:off x="6216650" y="2530476"/>
            <a:ext cx="258404" cy="246221"/>
          </a:xfrm>
          <a:prstGeom prst="rect">
            <a:avLst/>
          </a:prstGeom>
          <a:noFill/>
        </p:spPr>
        <p:txBody>
          <a:bodyPr wrap="none">
            <a:spAutoFit/>
          </a:bodyPr>
          <a:lstStyle/>
          <a:p>
            <a:pPr>
              <a:defRPr/>
            </a:pPr>
            <a:r>
              <a:rPr lang="en-US" sz="1000" dirty="0">
                <a:latin typeface="+mj-lt"/>
                <a:ea typeface="ＭＳ Ｐゴシック" charset="0"/>
                <a:cs typeface="ＭＳ Ｐゴシック" charset="0"/>
              </a:rPr>
              <a:t>3</a:t>
            </a:r>
          </a:p>
        </p:txBody>
      </p:sp>
      <p:sp>
        <p:nvSpPr>
          <p:cNvPr id="130" name="TextBox 129">
            <a:extLst>
              <a:ext uri="{FF2B5EF4-FFF2-40B4-BE49-F238E27FC236}">
                <a16:creationId xmlns:a16="http://schemas.microsoft.com/office/drawing/2014/main" id="{948E62DE-8177-7245-B5E3-9E309CBE19DB}"/>
              </a:ext>
            </a:extLst>
          </p:cNvPr>
          <p:cNvSpPr txBox="1"/>
          <p:nvPr/>
        </p:nvSpPr>
        <p:spPr>
          <a:xfrm>
            <a:off x="8159750" y="3905251"/>
            <a:ext cx="258404" cy="246221"/>
          </a:xfrm>
          <a:prstGeom prst="rect">
            <a:avLst/>
          </a:prstGeom>
          <a:noFill/>
        </p:spPr>
        <p:txBody>
          <a:bodyPr wrap="none">
            <a:spAutoFit/>
          </a:bodyPr>
          <a:lstStyle/>
          <a:p>
            <a:pPr>
              <a:defRPr/>
            </a:pPr>
            <a:r>
              <a:rPr lang="en-US" sz="1000" dirty="0">
                <a:latin typeface="+mj-lt"/>
                <a:ea typeface="ＭＳ Ｐゴシック" charset="0"/>
                <a:cs typeface="ＭＳ Ｐゴシック" charset="0"/>
              </a:rPr>
              <a:t>0</a:t>
            </a:r>
          </a:p>
        </p:txBody>
      </p:sp>
      <p:sp>
        <p:nvSpPr>
          <p:cNvPr id="131" name="TextBox 130">
            <a:extLst>
              <a:ext uri="{FF2B5EF4-FFF2-40B4-BE49-F238E27FC236}">
                <a16:creationId xmlns:a16="http://schemas.microsoft.com/office/drawing/2014/main" id="{9EABE8D7-5475-E043-A70D-40FFE3D06680}"/>
              </a:ext>
            </a:extLst>
          </p:cNvPr>
          <p:cNvSpPr txBox="1"/>
          <p:nvPr/>
        </p:nvSpPr>
        <p:spPr>
          <a:xfrm>
            <a:off x="9540875" y="3886201"/>
            <a:ext cx="258404" cy="246221"/>
          </a:xfrm>
          <a:prstGeom prst="rect">
            <a:avLst/>
          </a:prstGeom>
          <a:noFill/>
        </p:spPr>
        <p:txBody>
          <a:bodyPr wrap="none">
            <a:spAutoFit/>
          </a:bodyPr>
          <a:lstStyle/>
          <a:p>
            <a:pPr>
              <a:defRPr/>
            </a:pPr>
            <a:r>
              <a:rPr lang="en-US" sz="1000" dirty="0">
                <a:latin typeface="+mj-lt"/>
                <a:ea typeface="ＭＳ Ｐゴシック" charset="0"/>
                <a:cs typeface="ＭＳ Ｐゴシック" charset="0"/>
              </a:rPr>
              <a:t>1</a:t>
            </a:r>
          </a:p>
        </p:txBody>
      </p:sp>
      <p:sp>
        <p:nvSpPr>
          <p:cNvPr id="132" name="TextBox 131">
            <a:extLst>
              <a:ext uri="{FF2B5EF4-FFF2-40B4-BE49-F238E27FC236}">
                <a16:creationId xmlns:a16="http://schemas.microsoft.com/office/drawing/2014/main" id="{C3C637CC-7841-AB44-AC94-1CE83DEDD296}"/>
              </a:ext>
            </a:extLst>
          </p:cNvPr>
          <p:cNvSpPr txBox="1"/>
          <p:nvPr/>
        </p:nvSpPr>
        <p:spPr>
          <a:xfrm>
            <a:off x="9544050" y="2540001"/>
            <a:ext cx="258404" cy="246221"/>
          </a:xfrm>
          <a:prstGeom prst="rect">
            <a:avLst/>
          </a:prstGeom>
          <a:noFill/>
        </p:spPr>
        <p:txBody>
          <a:bodyPr wrap="none">
            <a:spAutoFit/>
          </a:bodyPr>
          <a:lstStyle/>
          <a:p>
            <a:pPr>
              <a:defRPr/>
            </a:pPr>
            <a:r>
              <a:rPr lang="en-US" sz="1000" dirty="0">
                <a:latin typeface="+mj-lt"/>
                <a:ea typeface="ＭＳ Ｐゴシック" charset="0"/>
                <a:cs typeface="ＭＳ Ｐゴシック" charset="0"/>
              </a:rPr>
              <a:t>2</a:t>
            </a:r>
          </a:p>
        </p:txBody>
      </p:sp>
      <p:sp>
        <p:nvSpPr>
          <p:cNvPr id="133" name="TextBox 132">
            <a:extLst>
              <a:ext uri="{FF2B5EF4-FFF2-40B4-BE49-F238E27FC236}">
                <a16:creationId xmlns:a16="http://schemas.microsoft.com/office/drawing/2014/main" id="{0E106B0A-1901-4C4D-8FB0-7674105DE1FB}"/>
              </a:ext>
            </a:extLst>
          </p:cNvPr>
          <p:cNvSpPr txBox="1"/>
          <p:nvPr/>
        </p:nvSpPr>
        <p:spPr>
          <a:xfrm>
            <a:off x="8166100" y="2530476"/>
            <a:ext cx="258404" cy="246221"/>
          </a:xfrm>
          <a:prstGeom prst="rect">
            <a:avLst/>
          </a:prstGeom>
          <a:noFill/>
        </p:spPr>
        <p:txBody>
          <a:bodyPr wrap="none">
            <a:spAutoFit/>
          </a:bodyPr>
          <a:lstStyle/>
          <a:p>
            <a:pPr>
              <a:defRPr/>
            </a:pPr>
            <a:r>
              <a:rPr lang="en-US" sz="1000" dirty="0">
                <a:latin typeface="+mj-lt"/>
                <a:ea typeface="ＭＳ Ｐゴシック" charset="0"/>
                <a:cs typeface="ＭＳ Ｐゴシック" charset="0"/>
              </a:rPr>
              <a:t>3</a:t>
            </a:r>
          </a:p>
        </p:txBody>
      </p:sp>
      <p:sp>
        <p:nvSpPr>
          <p:cNvPr id="138" name="TextBox 137">
            <a:extLst>
              <a:ext uri="{FF2B5EF4-FFF2-40B4-BE49-F238E27FC236}">
                <a16:creationId xmlns:a16="http://schemas.microsoft.com/office/drawing/2014/main" id="{B2F80E21-3EFE-5948-8CC4-43E993AC6BE7}"/>
              </a:ext>
            </a:extLst>
          </p:cNvPr>
          <p:cNvSpPr txBox="1"/>
          <p:nvPr/>
        </p:nvSpPr>
        <p:spPr>
          <a:xfrm>
            <a:off x="2811463" y="5343525"/>
            <a:ext cx="582612" cy="369888"/>
          </a:xfrm>
          <a:prstGeom prst="rect">
            <a:avLst/>
          </a:prstGeom>
          <a:noFill/>
        </p:spPr>
        <p:txBody>
          <a:bodyPr wrap="none">
            <a:spAutoFit/>
          </a:bodyPr>
          <a:lstStyle/>
          <a:p>
            <a:pPr>
              <a:defRPr/>
            </a:pPr>
            <a:r>
              <a:rPr lang="en-US" dirty="0">
                <a:latin typeface="+mj-lt"/>
                <a:ea typeface="ＭＳ Ｐゴシック" charset="0"/>
                <a:cs typeface="ＭＳ Ｐゴシック" charset="0"/>
              </a:rPr>
              <a:t>-0.5</a:t>
            </a:r>
          </a:p>
        </p:txBody>
      </p:sp>
      <p:sp>
        <p:nvSpPr>
          <p:cNvPr id="139" name="TextBox 138">
            <a:extLst>
              <a:ext uri="{FF2B5EF4-FFF2-40B4-BE49-F238E27FC236}">
                <a16:creationId xmlns:a16="http://schemas.microsoft.com/office/drawing/2014/main" id="{2D2E2C05-A849-1C4B-A370-B6739139F072}"/>
              </a:ext>
            </a:extLst>
          </p:cNvPr>
          <p:cNvSpPr txBox="1"/>
          <p:nvPr/>
        </p:nvSpPr>
        <p:spPr>
          <a:xfrm>
            <a:off x="4889501" y="5783263"/>
            <a:ext cx="511679" cy="369332"/>
          </a:xfrm>
          <a:prstGeom prst="rect">
            <a:avLst/>
          </a:prstGeom>
          <a:noFill/>
        </p:spPr>
        <p:txBody>
          <a:bodyPr wrap="none">
            <a:spAutoFit/>
          </a:bodyPr>
          <a:lstStyle/>
          <a:p>
            <a:pPr>
              <a:defRPr/>
            </a:pPr>
            <a:r>
              <a:rPr lang="en-US" dirty="0">
                <a:latin typeface="+mj-lt"/>
                <a:ea typeface="ＭＳ Ｐゴシック" charset="0"/>
                <a:cs typeface="ＭＳ Ｐゴシック" charset="0"/>
              </a:rPr>
              <a:t>0.0</a:t>
            </a:r>
          </a:p>
        </p:txBody>
      </p:sp>
      <p:sp>
        <p:nvSpPr>
          <p:cNvPr id="140" name="TextBox 139">
            <a:extLst>
              <a:ext uri="{FF2B5EF4-FFF2-40B4-BE49-F238E27FC236}">
                <a16:creationId xmlns:a16="http://schemas.microsoft.com/office/drawing/2014/main" id="{C5275EEC-08F6-6E44-A763-08D4AED44C71}"/>
              </a:ext>
            </a:extLst>
          </p:cNvPr>
          <p:cNvSpPr txBox="1"/>
          <p:nvPr/>
        </p:nvSpPr>
        <p:spPr>
          <a:xfrm>
            <a:off x="6884989" y="5770563"/>
            <a:ext cx="511679" cy="369332"/>
          </a:xfrm>
          <a:prstGeom prst="rect">
            <a:avLst/>
          </a:prstGeom>
          <a:noFill/>
        </p:spPr>
        <p:txBody>
          <a:bodyPr wrap="none">
            <a:spAutoFit/>
          </a:bodyPr>
          <a:lstStyle/>
          <a:p>
            <a:pPr>
              <a:defRPr/>
            </a:pPr>
            <a:r>
              <a:rPr lang="en-US" dirty="0">
                <a:latin typeface="+mj-lt"/>
                <a:ea typeface="ＭＳ Ｐゴシック" charset="0"/>
                <a:cs typeface="ＭＳ Ｐゴシック" charset="0"/>
              </a:rPr>
              <a:t>0.5</a:t>
            </a:r>
          </a:p>
        </p:txBody>
      </p:sp>
      <p:sp>
        <p:nvSpPr>
          <p:cNvPr id="141" name="TextBox 140">
            <a:extLst>
              <a:ext uri="{FF2B5EF4-FFF2-40B4-BE49-F238E27FC236}">
                <a16:creationId xmlns:a16="http://schemas.microsoft.com/office/drawing/2014/main" id="{E7E0D53D-4F7D-7B41-B6EE-E42D0A939B7E}"/>
              </a:ext>
            </a:extLst>
          </p:cNvPr>
          <p:cNvSpPr txBox="1"/>
          <p:nvPr/>
        </p:nvSpPr>
        <p:spPr>
          <a:xfrm>
            <a:off x="8853489" y="5773738"/>
            <a:ext cx="511679" cy="369332"/>
          </a:xfrm>
          <a:prstGeom prst="rect">
            <a:avLst/>
          </a:prstGeom>
          <a:noFill/>
        </p:spPr>
        <p:txBody>
          <a:bodyPr wrap="none">
            <a:spAutoFit/>
          </a:bodyPr>
          <a:lstStyle/>
          <a:p>
            <a:pPr>
              <a:defRPr/>
            </a:pPr>
            <a:r>
              <a:rPr lang="en-US" dirty="0">
                <a:latin typeface="+mj-lt"/>
                <a:ea typeface="ＭＳ Ｐゴシック" charset="0"/>
                <a:cs typeface="ＭＳ Ｐゴシック" charset="0"/>
              </a:rPr>
              <a:t>1.0</a:t>
            </a:r>
          </a:p>
        </p:txBody>
      </p:sp>
      <p:sp>
        <p:nvSpPr>
          <p:cNvPr id="142" name="TextBox 141">
            <a:extLst>
              <a:ext uri="{FF2B5EF4-FFF2-40B4-BE49-F238E27FC236}">
                <a16:creationId xmlns:a16="http://schemas.microsoft.com/office/drawing/2014/main" id="{86705C40-960A-C249-9CFF-F01ADF3DEB31}"/>
              </a:ext>
            </a:extLst>
          </p:cNvPr>
          <p:cNvSpPr txBox="1"/>
          <p:nvPr/>
        </p:nvSpPr>
        <p:spPr>
          <a:xfrm>
            <a:off x="8159751" y="5710238"/>
            <a:ext cx="257175" cy="246062"/>
          </a:xfrm>
          <a:prstGeom prst="rect">
            <a:avLst/>
          </a:prstGeom>
          <a:noFill/>
        </p:spPr>
        <p:txBody>
          <a:bodyPr wrap="none">
            <a:spAutoFit/>
          </a:bodyPr>
          <a:lstStyle/>
          <a:p>
            <a:pPr>
              <a:defRPr/>
            </a:pPr>
            <a:r>
              <a:rPr lang="en-US" sz="1000" dirty="0">
                <a:latin typeface="+mj-lt"/>
                <a:ea typeface="ＭＳ Ｐゴシック" charset="0"/>
                <a:cs typeface="ＭＳ Ｐゴシック" charset="0"/>
              </a:rPr>
              <a:t>0</a:t>
            </a:r>
          </a:p>
        </p:txBody>
      </p:sp>
      <p:sp>
        <p:nvSpPr>
          <p:cNvPr id="143" name="TextBox 142">
            <a:extLst>
              <a:ext uri="{FF2B5EF4-FFF2-40B4-BE49-F238E27FC236}">
                <a16:creationId xmlns:a16="http://schemas.microsoft.com/office/drawing/2014/main" id="{68B5DF18-E769-0641-860E-D5C8A3396D58}"/>
              </a:ext>
            </a:extLst>
          </p:cNvPr>
          <p:cNvSpPr txBox="1"/>
          <p:nvPr/>
        </p:nvSpPr>
        <p:spPr>
          <a:xfrm>
            <a:off x="9566276" y="5697538"/>
            <a:ext cx="257175" cy="246062"/>
          </a:xfrm>
          <a:prstGeom prst="rect">
            <a:avLst/>
          </a:prstGeom>
          <a:noFill/>
        </p:spPr>
        <p:txBody>
          <a:bodyPr wrap="none">
            <a:spAutoFit/>
          </a:bodyPr>
          <a:lstStyle/>
          <a:p>
            <a:pPr>
              <a:defRPr/>
            </a:pPr>
            <a:r>
              <a:rPr lang="en-US" sz="1000" dirty="0">
                <a:latin typeface="+mj-lt"/>
                <a:ea typeface="ＭＳ Ｐゴシック" charset="0"/>
                <a:cs typeface="ＭＳ Ｐゴシック" charset="0"/>
              </a:rPr>
              <a:t>1</a:t>
            </a:r>
          </a:p>
        </p:txBody>
      </p:sp>
      <p:sp>
        <p:nvSpPr>
          <p:cNvPr id="144" name="TextBox 143">
            <a:extLst>
              <a:ext uri="{FF2B5EF4-FFF2-40B4-BE49-F238E27FC236}">
                <a16:creationId xmlns:a16="http://schemas.microsoft.com/office/drawing/2014/main" id="{8E3E93B5-DCDD-BB40-AB14-7C0953832B62}"/>
              </a:ext>
            </a:extLst>
          </p:cNvPr>
          <p:cNvSpPr txBox="1"/>
          <p:nvPr/>
        </p:nvSpPr>
        <p:spPr>
          <a:xfrm>
            <a:off x="8870951" y="4494213"/>
            <a:ext cx="257175" cy="246062"/>
          </a:xfrm>
          <a:prstGeom prst="rect">
            <a:avLst/>
          </a:prstGeom>
          <a:noFill/>
        </p:spPr>
        <p:txBody>
          <a:bodyPr wrap="none">
            <a:spAutoFit/>
          </a:bodyPr>
          <a:lstStyle/>
          <a:p>
            <a:pPr>
              <a:defRPr/>
            </a:pPr>
            <a:r>
              <a:rPr lang="en-US" sz="1000" dirty="0">
                <a:latin typeface="+mj-lt"/>
                <a:ea typeface="ＭＳ Ｐゴシック" charset="0"/>
                <a:cs typeface="ＭＳ Ｐゴシック" charset="0"/>
              </a:rPr>
              <a:t>2</a:t>
            </a:r>
          </a:p>
        </p:txBody>
      </p:sp>
      <p:sp>
        <p:nvSpPr>
          <p:cNvPr id="145" name="TextBox 144">
            <a:extLst>
              <a:ext uri="{FF2B5EF4-FFF2-40B4-BE49-F238E27FC236}">
                <a16:creationId xmlns:a16="http://schemas.microsoft.com/office/drawing/2014/main" id="{0C9D0DBB-4936-3D4C-A30E-3978C07B5A5F}"/>
              </a:ext>
            </a:extLst>
          </p:cNvPr>
          <p:cNvSpPr txBox="1"/>
          <p:nvPr/>
        </p:nvSpPr>
        <p:spPr>
          <a:xfrm>
            <a:off x="6261101" y="5697538"/>
            <a:ext cx="257175" cy="246062"/>
          </a:xfrm>
          <a:prstGeom prst="rect">
            <a:avLst/>
          </a:prstGeom>
          <a:noFill/>
        </p:spPr>
        <p:txBody>
          <a:bodyPr wrap="none">
            <a:spAutoFit/>
          </a:bodyPr>
          <a:lstStyle/>
          <a:p>
            <a:pPr>
              <a:defRPr/>
            </a:pPr>
            <a:r>
              <a:rPr lang="en-US" sz="1000" dirty="0">
                <a:latin typeface="+mj-lt"/>
                <a:ea typeface="ＭＳ Ｐゴシック" charset="0"/>
                <a:cs typeface="ＭＳ Ｐゴシック" charset="0"/>
              </a:rPr>
              <a:t>0</a:t>
            </a:r>
          </a:p>
        </p:txBody>
      </p:sp>
      <p:sp>
        <p:nvSpPr>
          <p:cNvPr id="146" name="TextBox 145">
            <a:extLst>
              <a:ext uri="{FF2B5EF4-FFF2-40B4-BE49-F238E27FC236}">
                <a16:creationId xmlns:a16="http://schemas.microsoft.com/office/drawing/2014/main" id="{146CE617-D7C6-D445-9548-CA49527A5268}"/>
              </a:ext>
            </a:extLst>
          </p:cNvPr>
          <p:cNvSpPr txBox="1"/>
          <p:nvPr/>
        </p:nvSpPr>
        <p:spPr>
          <a:xfrm>
            <a:off x="7699376" y="5681663"/>
            <a:ext cx="257175" cy="246062"/>
          </a:xfrm>
          <a:prstGeom prst="rect">
            <a:avLst/>
          </a:prstGeom>
          <a:noFill/>
        </p:spPr>
        <p:txBody>
          <a:bodyPr wrap="none">
            <a:spAutoFit/>
          </a:bodyPr>
          <a:lstStyle/>
          <a:p>
            <a:pPr>
              <a:defRPr/>
            </a:pPr>
            <a:r>
              <a:rPr lang="en-US" sz="1000" dirty="0">
                <a:latin typeface="+mj-lt"/>
                <a:ea typeface="ＭＳ Ｐゴシック" charset="0"/>
                <a:cs typeface="ＭＳ Ｐゴシック" charset="0"/>
              </a:rPr>
              <a:t>1</a:t>
            </a:r>
          </a:p>
        </p:txBody>
      </p:sp>
      <p:sp>
        <p:nvSpPr>
          <p:cNvPr id="147" name="TextBox 146">
            <a:extLst>
              <a:ext uri="{FF2B5EF4-FFF2-40B4-BE49-F238E27FC236}">
                <a16:creationId xmlns:a16="http://schemas.microsoft.com/office/drawing/2014/main" id="{68D27A1E-D4D7-AE42-8662-417148ECC2A0}"/>
              </a:ext>
            </a:extLst>
          </p:cNvPr>
          <p:cNvSpPr txBox="1"/>
          <p:nvPr/>
        </p:nvSpPr>
        <p:spPr>
          <a:xfrm>
            <a:off x="6972301" y="5094288"/>
            <a:ext cx="257175" cy="246062"/>
          </a:xfrm>
          <a:prstGeom prst="rect">
            <a:avLst/>
          </a:prstGeom>
          <a:noFill/>
        </p:spPr>
        <p:txBody>
          <a:bodyPr wrap="none">
            <a:spAutoFit/>
          </a:bodyPr>
          <a:lstStyle/>
          <a:p>
            <a:pPr>
              <a:defRPr/>
            </a:pPr>
            <a:r>
              <a:rPr lang="en-US" sz="1000" dirty="0">
                <a:latin typeface="+mj-lt"/>
                <a:ea typeface="ＭＳ Ｐゴシック" charset="0"/>
                <a:cs typeface="ＭＳ Ｐゴシック" charset="0"/>
              </a:rPr>
              <a:t>2</a:t>
            </a:r>
          </a:p>
        </p:txBody>
      </p:sp>
      <p:sp>
        <p:nvSpPr>
          <p:cNvPr id="148" name="TextBox 147">
            <a:extLst>
              <a:ext uri="{FF2B5EF4-FFF2-40B4-BE49-F238E27FC236}">
                <a16:creationId xmlns:a16="http://schemas.microsoft.com/office/drawing/2014/main" id="{36E87275-4E08-8646-8268-0E873CBB52DB}"/>
              </a:ext>
            </a:extLst>
          </p:cNvPr>
          <p:cNvSpPr txBox="1"/>
          <p:nvPr/>
        </p:nvSpPr>
        <p:spPr>
          <a:xfrm>
            <a:off x="2308226" y="5576888"/>
            <a:ext cx="257175" cy="246062"/>
          </a:xfrm>
          <a:prstGeom prst="rect">
            <a:avLst/>
          </a:prstGeom>
          <a:noFill/>
        </p:spPr>
        <p:txBody>
          <a:bodyPr wrap="none">
            <a:spAutoFit/>
          </a:bodyPr>
          <a:lstStyle/>
          <a:p>
            <a:pPr>
              <a:defRPr/>
            </a:pPr>
            <a:r>
              <a:rPr lang="en-US" sz="1000" dirty="0">
                <a:latin typeface="+mj-lt"/>
                <a:ea typeface="ＭＳ Ｐゴシック" charset="0"/>
                <a:cs typeface="ＭＳ Ｐゴシック" charset="0"/>
              </a:rPr>
              <a:t>0</a:t>
            </a:r>
          </a:p>
        </p:txBody>
      </p:sp>
      <p:sp>
        <p:nvSpPr>
          <p:cNvPr id="149" name="TextBox 148">
            <a:extLst>
              <a:ext uri="{FF2B5EF4-FFF2-40B4-BE49-F238E27FC236}">
                <a16:creationId xmlns:a16="http://schemas.microsoft.com/office/drawing/2014/main" id="{EFBD7798-1963-034C-A5DC-93D6460F47E2}"/>
              </a:ext>
            </a:extLst>
          </p:cNvPr>
          <p:cNvSpPr txBox="1"/>
          <p:nvPr/>
        </p:nvSpPr>
        <p:spPr>
          <a:xfrm>
            <a:off x="5762626" y="5637213"/>
            <a:ext cx="257175" cy="246062"/>
          </a:xfrm>
          <a:prstGeom prst="rect">
            <a:avLst/>
          </a:prstGeom>
          <a:noFill/>
        </p:spPr>
        <p:txBody>
          <a:bodyPr wrap="none">
            <a:spAutoFit/>
          </a:bodyPr>
          <a:lstStyle/>
          <a:p>
            <a:pPr>
              <a:defRPr/>
            </a:pPr>
            <a:r>
              <a:rPr lang="en-US" sz="1000" dirty="0">
                <a:latin typeface="+mj-lt"/>
                <a:ea typeface="ＭＳ Ｐゴシック" charset="0"/>
                <a:cs typeface="ＭＳ Ｐゴシック" charset="0"/>
              </a:rPr>
              <a:t>1</a:t>
            </a:r>
          </a:p>
        </p:txBody>
      </p:sp>
      <p:sp>
        <p:nvSpPr>
          <p:cNvPr id="150" name="TextBox 149">
            <a:extLst>
              <a:ext uri="{FF2B5EF4-FFF2-40B4-BE49-F238E27FC236}">
                <a16:creationId xmlns:a16="http://schemas.microsoft.com/office/drawing/2014/main" id="{F7244E35-A57E-8840-818D-138324634FD5}"/>
              </a:ext>
            </a:extLst>
          </p:cNvPr>
          <p:cNvSpPr txBox="1"/>
          <p:nvPr/>
        </p:nvSpPr>
        <p:spPr>
          <a:xfrm>
            <a:off x="5035551" y="5513388"/>
            <a:ext cx="257175" cy="246062"/>
          </a:xfrm>
          <a:prstGeom prst="rect">
            <a:avLst/>
          </a:prstGeom>
          <a:noFill/>
        </p:spPr>
        <p:txBody>
          <a:bodyPr wrap="none">
            <a:spAutoFit/>
          </a:bodyPr>
          <a:lstStyle/>
          <a:p>
            <a:pPr>
              <a:defRPr/>
            </a:pPr>
            <a:r>
              <a:rPr lang="en-US" sz="1000" dirty="0">
                <a:latin typeface="+mj-lt"/>
                <a:ea typeface="ＭＳ Ｐゴシック" charset="0"/>
                <a:cs typeface="ＭＳ Ｐゴシック" charset="0"/>
              </a:rPr>
              <a:t>2</a:t>
            </a:r>
          </a:p>
        </p:txBody>
      </p:sp>
      <p:sp>
        <p:nvSpPr>
          <p:cNvPr id="151" name="TextBox 150">
            <a:extLst>
              <a:ext uri="{FF2B5EF4-FFF2-40B4-BE49-F238E27FC236}">
                <a16:creationId xmlns:a16="http://schemas.microsoft.com/office/drawing/2014/main" id="{1F3C57C7-2DAF-ED4E-BBB0-A593CFFE20E2}"/>
              </a:ext>
            </a:extLst>
          </p:cNvPr>
          <p:cNvSpPr txBox="1"/>
          <p:nvPr/>
        </p:nvSpPr>
        <p:spPr>
          <a:xfrm>
            <a:off x="3740151" y="5557838"/>
            <a:ext cx="257175" cy="246062"/>
          </a:xfrm>
          <a:prstGeom prst="rect">
            <a:avLst/>
          </a:prstGeom>
          <a:noFill/>
        </p:spPr>
        <p:txBody>
          <a:bodyPr wrap="none">
            <a:spAutoFit/>
          </a:bodyPr>
          <a:lstStyle/>
          <a:p>
            <a:pPr>
              <a:defRPr/>
            </a:pPr>
            <a:r>
              <a:rPr lang="en-US" sz="1000" dirty="0">
                <a:latin typeface="+mj-lt"/>
                <a:ea typeface="ＭＳ Ｐゴシック" charset="0"/>
                <a:cs typeface="ＭＳ Ｐゴシック" charset="0"/>
              </a:rPr>
              <a:t>1</a:t>
            </a:r>
          </a:p>
        </p:txBody>
      </p:sp>
      <p:sp>
        <p:nvSpPr>
          <p:cNvPr id="152" name="TextBox 151">
            <a:extLst>
              <a:ext uri="{FF2B5EF4-FFF2-40B4-BE49-F238E27FC236}">
                <a16:creationId xmlns:a16="http://schemas.microsoft.com/office/drawing/2014/main" id="{B8D0E489-F405-F14B-AC36-E66B20D8BB6F}"/>
              </a:ext>
            </a:extLst>
          </p:cNvPr>
          <p:cNvSpPr txBox="1"/>
          <p:nvPr/>
        </p:nvSpPr>
        <p:spPr>
          <a:xfrm>
            <a:off x="3025776" y="6157913"/>
            <a:ext cx="257175" cy="246062"/>
          </a:xfrm>
          <a:prstGeom prst="rect">
            <a:avLst/>
          </a:prstGeom>
          <a:noFill/>
        </p:spPr>
        <p:txBody>
          <a:bodyPr wrap="none">
            <a:spAutoFit/>
          </a:bodyPr>
          <a:lstStyle/>
          <a:p>
            <a:pPr>
              <a:defRPr/>
            </a:pPr>
            <a:r>
              <a:rPr lang="en-US" sz="1000" dirty="0">
                <a:latin typeface="+mj-lt"/>
                <a:ea typeface="ＭＳ Ｐゴシック" charset="0"/>
                <a:cs typeface="ＭＳ Ｐゴシック" charset="0"/>
              </a:rPr>
              <a:t>2</a:t>
            </a:r>
          </a:p>
        </p:txBody>
      </p:sp>
      <p:sp>
        <p:nvSpPr>
          <p:cNvPr id="153" name="TextBox 152">
            <a:extLst>
              <a:ext uri="{FF2B5EF4-FFF2-40B4-BE49-F238E27FC236}">
                <a16:creationId xmlns:a16="http://schemas.microsoft.com/office/drawing/2014/main" id="{53486299-29FE-7242-92F1-A110E0F2828A}"/>
              </a:ext>
            </a:extLst>
          </p:cNvPr>
          <p:cNvSpPr txBox="1"/>
          <p:nvPr/>
        </p:nvSpPr>
        <p:spPr>
          <a:xfrm>
            <a:off x="5695951" y="4225925"/>
            <a:ext cx="864339" cy="369332"/>
          </a:xfrm>
          <a:prstGeom prst="rect">
            <a:avLst/>
          </a:prstGeom>
          <a:noFill/>
        </p:spPr>
        <p:txBody>
          <a:bodyPr wrap="none">
            <a:spAutoFit/>
          </a:bodyPr>
          <a:lstStyle/>
          <a:p>
            <a:pPr>
              <a:defRPr/>
            </a:pPr>
            <a:r>
              <a:rPr lang="en-US" dirty="0">
                <a:ea typeface="ＭＳ Ｐゴシック" charset="0"/>
                <a:cs typeface="ＭＳ Ｐゴシック" charset="0"/>
              </a:rPr>
              <a:t>Quads</a:t>
            </a:r>
          </a:p>
        </p:txBody>
      </p:sp>
      <p:sp>
        <p:nvSpPr>
          <p:cNvPr id="154" name="TextBox 153">
            <a:extLst>
              <a:ext uri="{FF2B5EF4-FFF2-40B4-BE49-F238E27FC236}">
                <a16:creationId xmlns:a16="http://schemas.microsoft.com/office/drawing/2014/main" id="{609DA2BC-81AE-6448-BC24-F07546C8A2B1}"/>
              </a:ext>
            </a:extLst>
          </p:cNvPr>
          <p:cNvSpPr txBox="1"/>
          <p:nvPr/>
        </p:nvSpPr>
        <p:spPr>
          <a:xfrm>
            <a:off x="5602289" y="5975350"/>
            <a:ext cx="1101327" cy="369332"/>
          </a:xfrm>
          <a:prstGeom prst="rect">
            <a:avLst/>
          </a:prstGeom>
          <a:noFill/>
        </p:spPr>
        <p:txBody>
          <a:bodyPr wrap="none">
            <a:spAutoFit/>
          </a:bodyPr>
          <a:lstStyle/>
          <a:p>
            <a:pPr>
              <a:defRPr/>
            </a:pPr>
            <a:r>
              <a:rPr lang="en-US" dirty="0">
                <a:ea typeface="ＭＳ Ｐゴシック" charset="0"/>
                <a:cs typeface="ＭＳ Ｐゴシック" charset="0"/>
              </a:rPr>
              <a:t>Triangles</a:t>
            </a:r>
          </a:p>
        </p:txBody>
      </p:sp>
      <p:sp>
        <p:nvSpPr>
          <p:cNvPr id="155" name="TextBox 154">
            <a:extLst>
              <a:ext uri="{FF2B5EF4-FFF2-40B4-BE49-F238E27FC236}">
                <a16:creationId xmlns:a16="http://schemas.microsoft.com/office/drawing/2014/main" id="{89DA448E-7BCB-4D48-A900-D54F3E853D4D}"/>
              </a:ext>
            </a:extLst>
          </p:cNvPr>
          <p:cNvSpPr txBox="1"/>
          <p:nvPr/>
        </p:nvSpPr>
        <p:spPr>
          <a:xfrm rot="16200000">
            <a:off x="9441765" y="3799958"/>
            <a:ext cx="1422184" cy="369332"/>
          </a:xfrm>
          <a:prstGeom prst="rect">
            <a:avLst/>
          </a:prstGeom>
          <a:noFill/>
        </p:spPr>
        <p:txBody>
          <a:bodyPr wrap="none">
            <a:spAutoFit/>
          </a:bodyPr>
          <a:lstStyle/>
          <a:p>
            <a:pPr>
              <a:defRPr/>
            </a:pPr>
            <a:r>
              <a:rPr lang="en-US" dirty="0">
                <a:ea typeface="ＭＳ Ｐゴシック" charset="0"/>
                <a:cs typeface="ＭＳ Ｐゴシック" charset="0"/>
              </a:rPr>
              <a:t>Best Quality</a:t>
            </a:r>
          </a:p>
        </p:txBody>
      </p:sp>
      <p:sp>
        <p:nvSpPr>
          <p:cNvPr id="156" name="TextBox 155">
            <a:extLst>
              <a:ext uri="{FF2B5EF4-FFF2-40B4-BE49-F238E27FC236}">
                <a16:creationId xmlns:a16="http://schemas.microsoft.com/office/drawing/2014/main" id="{D133CA11-D2DC-604C-96E9-EAD9756698BA}"/>
              </a:ext>
            </a:extLst>
          </p:cNvPr>
          <p:cNvSpPr txBox="1"/>
          <p:nvPr/>
        </p:nvSpPr>
        <p:spPr>
          <a:xfrm rot="16200000">
            <a:off x="1143855" y="3846791"/>
            <a:ext cx="1576265" cy="369332"/>
          </a:xfrm>
          <a:prstGeom prst="rect">
            <a:avLst/>
          </a:prstGeom>
          <a:noFill/>
        </p:spPr>
        <p:txBody>
          <a:bodyPr wrap="none">
            <a:spAutoFit/>
          </a:bodyPr>
          <a:lstStyle/>
          <a:p>
            <a:pPr>
              <a:defRPr/>
            </a:pPr>
            <a:r>
              <a:rPr lang="en-US" dirty="0">
                <a:ea typeface="ＭＳ Ｐゴシック" charset="0"/>
                <a:cs typeface="ＭＳ Ｐゴシック" charset="0"/>
              </a:rPr>
              <a:t>Worst Quality</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F853ED1-890A-4B36-F7DD-D606E8383C94}"/>
              </a:ext>
            </a:extLst>
          </p:cNvPr>
          <p:cNvPicPr>
            <a:picLocks noChangeAspect="1"/>
          </p:cNvPicPr>
          <p:nvPr/>
        </p:nvPicPr>
        <p:blipFill>
          <a:blip r:embed="rId2"/>
          <a:stretch>
            <a:fillRect/>
          </a:stretch>
        </p:blipFill>
        <p:spPr>
          <a:xfrm>
            <a:off x="2175829" y="871539"/>
            <a:ext cx="1790942" cy="5849936"/>
          </a:xfrm>
          <a:prstGeom prst="rect">
            <a:avLst/>
          </a:prstGeom>
        </p:spPr>
      </p:pic>
      <p:sp>
        <p:nvSpPr>
          <p:cNvPr id="21507" name="AutoShape 5">
            <a:extLst>
              <a:ext uri="{FF2B5EF4-FFF2-40B4-BE49-F238E27FC236}">
                <a16:creationId xmlns:a16="http://schemas.microsoft.com/office/drawing/2014/main" id="{A3BA5F54-45A9-5F48-802F-5D059069752A}"/>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57347" name="Oval 6">
            <a:extLst>
              <a:ext uri="{FF2B5EF4-FFF2-40B4-BE49-F238E27FC236}">
                <a16:creationId xmlns:a16="http://schemas.microsoft.com/office/drawing/2014/main" id="{3C2BFC79-A477-2B4E-B331-A97EADF7C64A}"/>
              </a:ext>
            </a:extLst>
          </p:cNvPr>
          <p:cNvSpPr>
            <a:spLocks noChangeArrowheads="1"/>
          </p:cNvSpPr>
          <p:nvPr/>
        </p:nvSpPr>
        <p:spPr bwMode="auto">
          <a:xfrm>
            <a:off x="6740526"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7</a:t>
            </a:r>
          </a:p>
        </p:txBody>
      </p:sp>
      <p:sp>
        <p:nvSpPr>
          <p:cNvPr id="57348" name="Text Box 7">
            <a:extLst>
              <a:ext uri="{FF2B5EF4-FFF2-40B4-BE49-F238E27FC236}">
                <a16:creationId xmlns:a16="http://schemas.microsoft.com/office/drawing/2014/main" id="{6912924D-E186-2148-B312-D5F23F35D8CF}"/>
              </a:ext>
            </a:extLst>
          </p:cNvPr>
          <p:cNvSpPr txBox="1">
            <a:spLocks noChangeArrowheads="1"/>
          </p:cNvSpPr>
          <p:nvPr/>
        </p:nvSpPr>
        <p:spPr bwMode="auto">
          <a:xfrm>
            <a:off x="6399214" y="744539"/>
            <a:ext cx="17414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Check Quality</a:t>
            </a:r>
          </a:p>
        </p:txBody>
      </p:sp>
      <p:sp>
        <p:nvSpPr>
          <p:cNvPr id="57349" name="Rectangle 8">
            <a:extLst>
              <a:ext uri="{FF2B5EF4-FFF2-40B4-BE49-F238E27FC236}">
                <a16:creationId xmlns:a16="http://schemas.microsoft.com/office/drawing/2014/main" id="{9E18B3E6-0134-A341-A4E5-6D44C599A070}"/>
              </a:ext>
            </a:extLst>
          </p:cNvPr>
          <p:cNvSpPr>
            <a:spLocks noChangeArrowheads="1"/>
          </p:cNvSpPr>
          <p:nvPr/>
        </p:nvSpPr>
        <p:spPr bwMode="auto">
          <a:xfrm>
            <a:off x="8294689" y="493714"/>
            <a:ext cx="2269233" cy="1017587"/>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dirty="0">
                <a:latin typeface="+mn-lt"/>
              </a:rPr>
              <a:t>Check to see if the </a:t>
            </a:r>
          </a:p>
          <a:p>
            <a:r>
              <a:rPr lang="en-US" altLang="en-US" dirty="0">
                <a:latin typeface="+mn-lt"/>
              </a:rPr>
              <a:t>quality of your elements </a:t>
            </a:r>
          </a:p>
          <a:p>
            <a:r>
              <a:rPr lang="en-US" altLang="en-US" dirty="0">
                <a:latin typeface="+mn-lt"/>
              </a:rPr>
              <a:t>are reasonable for </a:t>
            </a:r>
          </a:p>
          <a:p>
            <a:r>
              <a:rPr lang="en-US" altLang="en-US" dirty="0">
                <a:latin typeface="+mn-lt"/>
              </a:rPr>
              <a:t>analysis</a:t>
            </a:r>
          </a:p>
        </p:txBody>
      </p:sp>
      <p:pic>
        <p:nvPicPr>
          <p:cNvPr id="57350" name="Picture 4">
            <a:extLst>
              <a:ext uri="{FF2B5EF4-FFF2-40B4-BE49-F238E27FC236}">
                <a16:creationId xmlns:a16="http://schemas.microsoft.com/office/drawing/2014/main" id="{D89E08A6-3DDE-FB47-9CAB-B295F571E7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3589" y="293689"/>
            <a:ext cx="1652587" cy="130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1" name="AutoShape 11">
            <a:extLst>
              <a:ext uri="{FF2B5EF4-FFF2-40B4-BE49-F238E27FC236}">
                <a16:creationId xmlns:a16="http://schemas.microsoft.com/office/drawing/2014/main" id="{41A5535B-E78C-E845-B94C-C36DC3DDF107}"/>
              </a:ext>
            </a:extLst>
          </p:cNvPr>
          <p:cNvSpPr>
            <a:spLocks noChangeArrowheads="1"/>
          </p:cNvSpPr>
          <p:nvPr/>
        </p:nvSpPr>
        <p:spPr bwMode="auto">
          <a:xfrm rot="19347810">
            <a:off x="2732910" y="1404046"/>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7352" name="Oval 12">
            <a:extLst>
              <a:ext uri="{FF2B5EF4-FFF2-40B4-BE49-F238E27FC236}">
                <a16:creationId xmlns:a16="http://schemas.microsoft.com/office/drawing/2014/main" id="{56517744-867B-D548-A178-AE0F231BAE8C}"/>
              </a:ext>
            </a:extLst>
          </p:cNvPr>
          <p:cNvSpPr>
            <a:spLocks noChangeArrowheads="1"/>
          </p:cNvSpPr>
          <p:nvPr/>
        </p:nvSpPr>
        <p:spPr bwMode="auto">
          <a:xfrm>
            <a:off x="3083122" y="1768277"/>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57353" name="Oval 13">
            <a:extLst>
              <a:ext uri="{FF2B5EF4-FFF2-40B4-BE49-F238E27FC236}">
                <a16:creationId xmlns:a16="http://schemas.microsoft.com/office/drawing/2014/main" id="{3B8BEC1A-7EA9-8649-8FFD-2B852FF2FD0B}"/>
              </a:ext>
            </a:extLst>
          </p:cNvPr>
          <p:cNvSpPr>
            <a:spLocks noChangeArrowheads="1"/>
          </p:cNvSpPr>
          <p:nvPr/>
        </p:nvSpPr>
        <p:spPr bwMode="auto">
          <a:xfrm>
            <a:off x="4506913" y="2743200"/>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57354" name="Text Box 14">
            <a:extLst>
              <a:ext uri="{FF2B5EF4-FFF2-40B4-BE49-F238E27FC236}">
                <a16:creationId xmlns:a16="http://schemas.microsoft.com/office/drawing/2014/main" id="{38C5CAF7-A1B2-F84E-B6C2-BD3391EA0311}"/>
              </a:ext>
            </a:extLst>
          </p:cNvPr>
          <p:cNvSpPr txBox="1">
            <a:spLocks noChangeArrowheads="1"/>
          </p:cNvSpPr>
          <p:nvPr/>
        </p:nvSpPr>
        <p:spPr bwMode="auto">
          <a:xfrm>
            <a:off x="4960939" y="2695576"/>
            <a:ext cx="23447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Mode-Mesh</a:t>
            </a:r>
          </a:p>
        </p:txBody>
      </p:sp>
      <p:sp>
        <p:nvSpPr>
          <p:cNvPr id="57355" name="AutoShape 15">
            <a:extLst>
              <a:ext uri="{FF2B5EF4-FFF2-40B4-BE49-F238E27FC236}">
                <a16:creationId xmlns:a16="http://schemas.microsoft.com/office/drawing/2014/main" id="{C62954F5-6DA4-AE40-B1FE-41724046A600}"/>
              </a:ext>
            </a:extLst>
          </p:cNvPr>
          <p:cNvSpPr>
            <a:spLocks noChangeArrowheads="1"/>
          </p:cNvSpPr>
          <p:nvPr/>
        </p:nvSpPr>
        <p:spPr bwMode="auto">
          <a:xfrm rot="19347810">
            <a:off x="2531299" y="2110714"/>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7356" name="Oval 16">
            <a:extLst>
              <a:ext uri="{FF2B5EF4-FFF2-40B4-BE49-F238E27FC236}">
                <a16:creationId xmlns:a16="http://schemas.microsoft.com/office/drawing/2014/main" id="{9A6918D0-CC60-9B47-862A-A62CEE32348D}"/>
              </a:ext>
            </a:extLst>
          </p:cNvPr>
          <p:cNvSpPr>
            <a:spLocks noChangeArrowheads="1"/>
          </p:cNvSpPr>
          <p:nvPr/>
        </p:nvSpPr>
        <p:spPr bwMode="auto">
          <a:xfrm>
            <a:off x="2868573" y="2532249"/>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2</a:t>
            </a:r>
          </a:p>
        </p:txBody>
      </p:sp>
      <p:sp>
        <p:nvSpPr>
          <p:cNvPr id="57357" name="Oval 17">
            <a:extLst>
              <a:ext uri="{FF2B5EF4-FFF2-40B4-BE49-F238E27FC236}">
                <a16:creationId xmlns:a16="http://schemas.microsoft.com/office/drawing/2014/main" id="{DF198195-9AEA-3E4F-9131-FADD810F8551}"/>
              </a:ext>
            </a:extLst>
          </p:cNvPr>
          <p:cNvSpPr>
            <a:spLocks noChangeArrowheads="1"/>
          </p:cNvSpPr>
          <p:nvPr/>
        </p:nvSpPr>
        <p:spPr bwMode="auto">
          <a:xfrm>
            <a:off x="4506913" y="3157538"/>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57358" name="Text Box 18">
            <a:extLst>
              <a:ext uri="{FF2B5EF4-FFF2-40B4-BE49-F238E27FC236}">
                <a16:creationId xmlns:a16="http://schemas.microsoft.com/office/drawing/2014/main" id="{B61DBA47-9DB8-1940-9A7D-0AC9E96B8914}"/>
              </a:ext>
            </a:extLst>
          </p:cNvPr>
          <p:cNvSpPr txBox="1">
            <a:spLocks noChangeArrowheads="1"/>
          </p:cNvSpPr>
          <p:nvPr/>
        </p:nvSpPr>
        <p:spPr bwMode="auto">
          <a:xfrm>
            <a:off x="4960939" y="3124201"/>
            <a:ext cx="23447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Entity-Volumes</a:t>
            </a:r>
          </a:p>
        </p:txBody>
      </p:sp>
      <p:sp>
        <p:nvSpPr>
          <p:cNvPr id="57359" name="AutoShape 19">
            <a:extLst>
              <a:ext uri="{FF2B5EF4-FFF2-40B4-BE49-F238E27FC236}">
                <a16:creationId xmlns:a16="http://schemas.microsoft.com/office/drawing/2014/main" id="{675773C3-EE4B-9743-8BA8-C36E4BAD92F9}"/>
              </a:ext>
            </a:extLst>
          </p:cNvPr>
          <p:cNvSpPr>
            <a:spLocks noChangeArrowheads="1"/>
          </p:cNvSpPr>
          <p:nvPr/>
        </p:nvSpPr>
        <p:spPr bwMode="auto">
          <a:xfrm rot="19347810">
            <a:off x="3027363" y="2995613"/>
            <a:ext cx="304800" cy="533400"/>
          </a:xfrm>
          <a:prstGeom prst="upArrow">
            <a:avLst>
              <a:gd name="adj1" fmla="val 25148"/>
              <a:gd name="adj2" fmla="val 98178"/>
            </a:avLst>
          </a:prstGeom>
          <a:solidFill>
            <a:srgbClr val="3399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7360" name="Oval 20">
            <a:extLst>
              <a:ext uri="{FF2B5EF4-FFF2-40B4-BE49-F238E27FC236}">
                <a16:creationId xmlns:a16="http://schemas.microsoft.com/office/drawing/2014/main" id="{BA68D83B-95B2-4348-B180-0BB5B48E327F}"/>
              </a:ext>
            </a:extLst>
          </p:cNvPr>
          <p:cNvSpPr>
            <a:spLocks noChangeArrowheads="1"/>
          </p:cNvSpPr>
          <p:nvPr/>
        </p:nvSpPr>
        <p:spPr bwMode="auto">
          <a:xfrm>
            <a:off x="4506913" y="3589338"/>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57361" name="Oval 21">
            <a:extLst>
              <a:ext uri="{FF2B5EF4-FFF2-40B4-BE49-F238E27FC236}">
                <a16:creationId xmlns:a16="http://schemas.microsoft.com/office/drawing/2014/main" id="{3C064E42-91E4-BC4A-A03A-B97EE67E8BB9}"/>
              </a:ext>
            </a:extLst>
          </p:cNvPr>
          <p:cNvSpPr>
            <a:spLocks noChangeArrowheads="1"/>
          </p:cNvSpPr>
          <p:nvPr/>
        </p:nvSpPr>
        <p:spPr bwMode="auto">
          <a:xfrm>
            <a:off x="3352174" y="3485061"/>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3</a:t>
            </a:r>
          </a:p>
        </p:txBody>
      </p:sp>
      <p:sp>
        <p:nvSpPr>
          <p:cNvPr id="57362" name="Text Box 22">
            <a:extLst>
              <a:ext uri="{FF2B5EF4-FFF2-40B4-BE49-F238E27FC236}">
                <a16:creationId xmlns:a16="http://schemas.microsoft.com/office/drawing/2014/main" id="{FFB8CB5E-AA35-AA44-AEBE-063909E4FA01}"/>
              </a:ext>
            </a:extLst>
          </p:cNvPr>
          <p:cNvSpPr txBox="1">
            <a:spLocks noChangeArrowheads="1"/>
          </p:cNvSpPr>
          <p:nvPr/>
        </p:nvSpPr>
        <p:spPr bwMode="auto">
          <a:xfrm>
            <a:off x="4960939" y="3560763"/>
            <a:ext cx="23447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Action-Quality</a:t>
            </a:r>
          </a:p>
        </p:txBody>
      </p:sp>
      <p:sp>
        <p:nvSpPr>
          <p:cNvPr id="57363" name="AutoShape 23">
            <a:extLst>
              <a:ext uri="{FF2B5EF4-FFF2-40B4-BE49-F238E27FC236}">
                <a16:creationId xmlns:a16="http://schemas.microsoft.com/office/drawing/2014/main" id="{4AD69042-F81E-0448-A26A-B6002E002D9E}"/>
              </a:ext>
            </a:extLst>
          </p:cNvPr>
          <p:cNvSpPr>
            <a:spLocks noChangeArrowheads="1"/>
          </p:cNvSpPr>
          <p:nvPr/>
        </p:nvSpPr>
        <p:spPr bwMode="auto">
          <a:xfrm rot="19347810">
            <a:off x="3713285" y="4028208"/>
            <a:ext cx="304800" cy="533400"/>
          </a:xfrm>
          <a:prstGeom prst="upArrow">
            <a:avLst>
              <a:gd name="adj1" fmla="val 25148"/>
              <a:gd name="adj2" fmla="val 98178"/>
            </a:avLst>
          </a:prstGeom>
          <a:solidFill>
            <a:srgbClr val="FF99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7364" name="Oval 24">
            <a:extLst>
              <a:ext uri="{FF2B5EF4-FFF2-40B4-BE49-F238E27FC236}">
                <a16:creationId xmlns:a16="http://schemas.microsoft.com/office/drawing/2014/main" id="{62F37787-FCA8-AF4F-A9BF-A6BC48040D56}"/>
              </a:ext>
            </a:extLst>
          </p:cNvPr>
          <p:cNvSpPr>
            <a:spLocks noChangeArrowheads="1"/>
          </p:cNvSpPr>
          <p:nvPr/>
        </p:nvSpPr>
        <p:spPr bwMode="auto">
          <a:xfrm>
            <a:off x="4506913" y="3989388"/>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57365" name="Oval 25">
            <a:extLst>
              <a:ext uri="{FF2B5EF4-FFF2-40B4-BE49-F238E27FC236}">
                <a16:creationId xmlns:a16="http://schemas.microsoft.com/office/drawing/2014/main" id="{DA934EFF-4A4E-B545-8CFD-B64F0043496D}"/>
              </a:ext>
            </a:extLst>
          </p:cNvPr>
          <p:cNvSpPr>
            <a:spLocks noChangeArrowheads="1"/>
          </p:cNvSpPr>
          <p:nvPr/>
        </p:nvSpPr>
        <p:spPr bwMode="auto">
          <a:xfrm>
            <a:off x="4052888" y="4446845"/>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57366" name="Text Box 26">
            <a:extLst>
              <a:ext uri="{FF2B5EF4-FFF2-40B4-BE49-F238E27FC236}">
                <a16:creationId xmlns:a16="http://schemas.microsoft.com/office/drawing/2014/main" id="{C2552A67-1D60-6D43-9A20-BBC4615C4461}"/>
              </a:ext>
            </a:extLst>
          </p:cNvPr>
          <p:cNvSpPr txBox="1">
            <a:spLocks noChangeArrowheads="1"/>
          </p:cNvSpPr>
          <p:nvPr/>
        </p:nvSpPr>
        <p:spPr bwMode="auto">
          <a:xfrm>
            <a:off x="4960939" y="3967163"/>
            <a:ext cx="23447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Volumes (</a:t>
            </a:r>
            <a:r>
              <a:rPr lang="en-US" altLang="en-US" sz="1800" i="1">
                <a:latin typeface="+mn-lt"/>
              </a:rPr>
              <a:t>all</a:t>
            </a:r>
            <a:r>
              <a:rPr lang="en-US" altLang="en-US" sz="1800">
                <a:latin typeface="+mn-lt"/>
              </a:rPr>
              <a:t>)</a:t>
            </a:r>
          </a:p>
        </p:txBody>
      </p:sp>
      <p:sp>
        <p:nvSpPr>
          <p:cNvPr id="57367" name="Text Box 27">
            <a:extLst>
              <a:ext uri="{FF2B5EF4-FFF2-40B4-BE49-F238E27FC236}">
                <a16:creationId xmlns:a16="http://schemas.microsoft.com/office/drawing/2014/main" id="{98C060A1-FC9C-9B4A-B243-6B274F17C477}"/>
              </a:ext>
            </a:extLst>
          </p:cNvPr>
          <p:cNvSpPr txBox="1">
            <a:spLocks noChangeArrowheads="1"/>
          </p:cNvSpPr>
          <p:nvPr/>
        </p:nvSpPr>
        <p:spPr bwMode="auto">
          <a:xfrm>
            <a:off x="4421189" y="1925638"/>
            <a:ext cx="37036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Display color-coded elements based on the </a:t>
            </a:r>
            <a:r>
              <a:rPr lang="en-US" altLang="en-US" sz="1800" i="1">
                <a:latin typeface="+mn-lt"/>
              </a:rPr>
              <a:t>Shape</a:t>
            </a:r>
            <a:r>
              <a:rPr lang="en-US" altLang="en-US" sz="1800">
                <a:latin typeface="+mn-lt"/>
              </a:rPr>
              <a:t> quality metric</a:t>
            </a:r>
            <a:endParaRPr lang="en-US" altLang="en-US" sz="1800" i="1">
              <a:latin typeface="+mn-lt"/>
            </a:endParaRPr>
          </a:p>
        </p:txBody>
      </p:sp>
      <p:sp>
        <p:nvSpPr>
          <p:cNvPr id="57368" name="AutoShape 28">
            <a:extLst>
              <a:ext uri="{FF2B5EF4-FFF2-40B4-BE49-F238E27FC236}">
                <a16:creationId xmlns:a16="http://schemas.microsoft.com/office/drawing/2014/main" id="{882AD289-68E6-3245-B4E1-5AEF4DAC4F7C}"/>
              </a:ext>
            </a:extLst>
          </p:cNvPr>
          <p:cNvSpPr>
            <a:spLocks noChangeArrowheads="1"/>
          </p:cNvSpPr>
          <p:nvPr/>
        </p:nvSpPr>
        <p:spPr bwMode="auto">
          <a:xfrm rot="19347810">
            <a:off x="3532311" y="4226302"/>
            <a:ext cx="304800" cy="533400"/>
          </a:xfrm>
          <a:prstGeom prst="upArrow">
            <a:avLst>
              <a:gd name="adj1" fmla="val 25148"/>
              <a:gd name="adj2" fmla="val 98178"/>
            </a:avLst>
          </a:prstGeom>
          <a:solidFill>
            <a:srgbClr val="FF33CC"/>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7369" name="Oval 29">
            <a:extLst>
              <a:ext uri="{FF2B5EF4-FFF2-40B4-BE49-F238E27FC236}">
                <a16:creationId xmlns:a16="http://schemas.microsoft.com/office/drawing/2014/main" id="{CD374230-56CE-7A4B-8E1A-22381F098FB3}"/>
              </a:ext>
            </a:extLst>
          </p:cNvPr>
          <p:cNvSpPr>
            <a:spLocks noChangeArrowheads="1"/>
          </p:cNvSpPr>
          <p:nvPr/>
        </p:nvSpPr>
        <p:spPr bwMode="auto">
          <a:xfrm>
            <a:off x="4506913" y="4400550"/>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57370" name="Oval 30">
            <a:extLst>
              <a:ext uri="{FF2B5EF4-FFF2-40B4-BE49-F238E27FC236}">
                <a16:creationId xmlns:a16="http://schemas.microsoft.com/office/drawing/2014/main" id="{3B5BBD01-5EF4-AA44-9600-CCED78F87E65}"/>
              </a:ext>
            </a:extLst>
          </p:cNvPr>
          <p:cNvSpPr>
            <a:spLocks noChangeArrowheads="1"/>
          </p:cNvSpPr>
          <p:nvPr/>
        </p:nvSpPr>
        <p:spPr bwMode="auto">
          <a:xfrm>
            <a:off x="3806795" y="4719216"/>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5</a:t>
            </a:r>
          </a:p>
        </p:txBody>
      </p:sp>
      <p:sp>
        <p:nvSpPr>
          <p:cNvPr id="57371" name="Oval 31">
            <a:extLst>
              <a:ext uri="{FF2B5EF4-FFF2-40B4-BE49-F238E27FC236}">
                <a16:creationId xmlns:a16="http://schemas.microsoft.com/office/drawing/2014/main" id="{8FEAF46D-6422-E548-A089-2CA9229ADAD7}"/>
              </a:ext>
            </a:extLst>
          </p:cNvPr>
          <p:cNvSpPr>
            <a:spLocks noChangeArrowheads="1"/>
          </p:cNvSpPr>
          <p:nvPr/>
        </p:nvSpPr>
        <p:spPr bwMode="auto">
          <a:xfrm>
            <a:off x="3636694" y="5736432"/>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6</a:t>
            </a:r>
          </a:p>
        </p:txBody>
      </p:sp>
      <p:sp>
        <p:nvSpPr>
          <p:cNvPr id="57372" name="AutoShape 32">
            <a:extLst>
              <a:ext uri="{FF2B5EF4-FFF2-40B4-BE49-F238E27FC236}">
                <a16:creationId xmlns:a16="http://schemas.microsoft.com/office/drawing/2014/main" id="{E047086F-F706-6841-8286-576634E005BD}"/>
              </a:ext>
            </a:extLst>
          </p:cNvPr>
          <p:cNvSpPr>
            <a:spLocks noChangeArrowheads="1"/>
          </p:cNvSpPr>
          <p:nvPr/>
        </p:nvSpPr>
        <p:spPr bwMode="auto">
          <a:xfrm rot="19347810">
            <a:off x="3222694" y="5366444"/>
            <a:ext cx="304800" cy="533400"/>
          </a:xfrm>
          <a:prstGeom prst="upArrow">
            <a:avLst>
              <a:gd name="adj1" fmla="val 25148"/>
              <a:gd name="adj2" fmla="val 98178"/>
            </a:avLst>
          </a:prstGeom>
          <a:solidFill>
            <a:srgbClr val="9966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7373" name="Oval 33">
            <a:extLst>
              <a:ext uri="{FF2B5EF4-FFF2-40B4-BE49-F238E27FC236}">
                <a16:creationId xmlns:a16="http://schemas.microsoft.com/office/drawing/2014/main" id="{E6853AD2-68D3-5E4B-A980-90346E108BA3}"/>
              </a:ext>
            </a:extLst>
          </p:cNvPr>
          <p:cNvSpPr>
            <a:spLocks noChangeArrowheads="1"/>
          </p:cNvSpPr>
          <p:nvPr/>
        </p:nvSpPr>
        <p:spPr bwMode="auto">
          <a:xfrm>
            <a:off x="4506913" y="5283200"/>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sp>
        <p:nvSpPr>
          <p:cNvPr id="57374" name="Text Box 34">
            <a:extLst>
              <a:ext uri="{FF2B5EF4-FFF2-40B4-BE49-F238E27FC236}">
                <a16:creationId xmlns:a16="http://schemas.microsoft.com/office/drawing/2014/main" id="{6495FE3B-6353-184F-8996-A27159B5C0BF}"/>
              </a:ext>
            </a:extLst>
          </p:cNvPr>
          <p:cNvSpPr txBox="1">
            <a:spLocks noChangeArrowheads="1"/>
          </p:cNvSpPr>
          <p:nvPr/>
        </p:nvSpPr>
        <p:spPr bwMode="auto">
          <a:xfrm>
            <a:off x="4960938" y="4365625"/>
            <a:ext cx="25146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the </a:t>
            </a:r>
            <a:r>
              <a:rPr lang="en-US" altLang="en-US" sz="1800" i="1">
                <a:latin typeface="+mn-lt"/>
              </a:rPr>
              <a:t>Shape</a:t>
            </a:r>
            <a:r>
              <a:rPr lang="en-US" altLang="en-US" sz="1800">
                <a:latin typeface="+mn-lt"/>
              </a:rPr>
              <a:t> quality metric from the dropdown menu</a:t>
            </a:r>
          </a:p>
        </p:txBody>
      </p:sp>
      <p:sp>
        <p:nvSpPr>
          <p:cNvPr id="57375" name="Text Box 35">
            <a:extLst>
              <a:ext uri="{FF2B5EF4-FFF2-40B4-BE49-F238E27FC236}">
                <a16:creationId xmlns:a16="http://schemas.microsoft.com/office/drawing/2014/main" id="{76D8F1E6-996C-954B-9656-9DA1B15451A6}"/>
              </a:ext>
            </a:extLst>
          </p:cNvPr>
          <p:cNvSpPr txBox="1">
            <a:spLocks noChangeArrowheads="1"/>
          </p:cNvSpPr>
          <p:nvPr/>
        </p:nvSpPr>
        <p:spPr bwMode="auto">
          <a:xfrm>
            <a:off x="4960938" y="5278439"/>
            <a:ext cx="266065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Check the </a:t>
            </a:r>
            <a:r>
              <a:rPr lang="en-US" altLang="en-US" sz="1800" i="1">
                <a:latin typeface="+mn-lt"/>
              </a:rPr>
              <a:t>Display Graphical Summary</a:t>
            </a:r>
            <a:r>
              <a:rPr lang="en-US" altLang="en-US" sz="1800">
                <a:latin typeface="+mn-lt"/>
              </a:rPr>
              <a:t> check box</a:t>
            </a:r>
          </a:p>
        </p:txBody>
      </p:sp>
      <p:sp>
        <p:nvSpPr>
          <p:cNvPr id="57376" name="AutoShape 36">
            <a:extLst>
              <a:ext uri="{FF2B5EF4-FFF2-40B4-BE49-F238E27FC236}">
                <a16:creationId xmlns:a16="http://schemas.microsoft.com/office/drawing/2014/main" id="{57AB9126-50A0-B24A-8916-C80E8472BE40}"/>
              </a:ext>
            </a:extLst>
          </p:cNvPr>
          <p:cNvSpPr>
            <a:spLocks noChangeArrowheads="1"/>
          </p:cNvSpPr>
          <p:nvPr/>
        </p:nvSpPr>
        <p:spPr bwMode="auto">
          <a:xfrm rot="19347810">
            <a:off x="2821299" y="5591866"/>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7377" name="Oval 37">
            <a:extLst>
              <a:ext uri="{FF2B5EF4-FFF2-40B4-BE49-F238E27FC236}">
                <a16:creationId xmlns:a16="http://schemas.microsoft.com/office/drawing/2014/main" id="{BCB35DEF-EF9B-6940-9C1C-5F202BB2DCA1}"/>
              </a:ext>
            </a:extLst>
          </p:cNvPr>
          <p:cNvSpPr>
            <a:spLocks noChangeArrowheads="1"/>
          </p:cNvSpPr>
          <p:nvPr/>
        </p:nvSpPr>
        <p:spPr bwMode="auto">
          <a:xfrm>
            <a:off x="3173724" y="5914128"/>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7</a:t>
            </a:r>
          </a:p>
        </p:txBody>
      </p:sp>
      <p:sp>
        <p:nvSpPr>
          <p:cNvPr id="57378" name="Oval 38">
            <a:extLst>
              <a:ext uri="{FF2B5EF4-FFF2-40B4-BE49-F238E27FC236}">
                <a16:creationId xmlns:a16="http://schemas.microsoft.com/office/drawing/2014/main" id="{662D1669-6021-A547-949D-673691C9AA8A}"/>
              </a:ext>
            </a:extLst>
          </p:cNvPr>
          <p:cNvSpPr>
            <a:spLocks noChangeArrowheads="1"/>
          </p:cNvSpPr>
          <p:nvPr/>
        </p:nvSpPr>
        <p:spPr bwMode="auto">
          <a:xfrm>
            <a:off x="7842250" y="2759075"/>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7</a:t>
            </a:r>
          </a:p>
        </p:txBody>
      </p:sp>
      <p:sp>
        <p:nvSpPr>
          <p:cNvPr id="57379" name="AutoShape 39">
            <a:extLst>
              <a:ext uri="{FF2B5EF4-FFF2-40B4-BE49-F238E27FC236}">
                <a16:creationId xmlns:a16="http://schemas.microsoft.com/office/drawing/2014/main" id="{8866D94F-7DAE-2845-990D-F3CA4F7F4E7A}"/>
              </a:ext>
            </a:extLst>
          </p:cNvPr>
          <p:cNvSpPr>
            <a:spLocks noChangeArrowheads="1"/>
          </p:cNvSpPr>
          <p:nvPr/>
        </p:nvSpPr>
        <p:spPr bwMode="auto">
          <a:xfrm rot="16200000">
            <a:off x="3930392" y="6296879"/>
            <a:ext cx="304800" cy="463550"/>
          </a:xfrm>
          <a:prstGeom prst="upArrow">
            <a:avLst>
              <a:gd name="adj1" fmla="val 25148"/>
              <a:gd name="adj2" fmla="val 98009"/>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7380" name="Oval 40">
            <a:extLst>
              <a:ext uri="{FF2B5EF4-FFF2-40B4-BE49-F238E27FC236}">
                <a16:creationId xmlns:a16="http://schemas.microsoft.com/office/drawing/2014/main" id="{2C064F77-D0E7-9D45-BDD4-EBC29BA1A2CA}"/>
              </a:ext>
            </a:extLst>
          </p:cNvPr>
          <p:cNvSpPr>
            <a:spLocks noChangeArrowheads="1"/>
          </p:cNvSpPr>
          <p:nvPr/>
        </p:nvSpPr>
        <p:spPr bwMode="auto">
          <a:xfrm>
            <a:off x="7842250" y="3644900"/>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8</a:t>
            </a:r>
          </a:p>
        </p:txBody>
      </p:sp>
      <p:sp>
        <p:nvSpPr>
          <p:cNvPr id="57381" name="Oval 43">
            <a:extLst>
              <a:ext uri="{FF2B5EF4-FFF2-40B4-BE49-F238E27FC236}">
                <a16:creationId xmlns:a16="http://schemas.microsoft.com/office/drawing/2014/main" id="{BE25F93A-2868-7C42-AD65-1EAB122A43CF}"/>
              </a:ext>
            </a:extLst>
          </p:cNvPr>
          <p:cNvSpPr>
            <a:spLocks noChangeArrowheads="1"/>
          </p:cNvSpPr>
          <p:nvPr/>
        </p:nvSpPr>
        <p:spPr bwMode="auto">
          <a:xfrm>
            <a:off x="4384149" y="6376255"/>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8</a:t>
            </a:r>
          </a:p>
        </p:txBody>
      </p:sp>
      <p:sp>
        <p:nvSpPr>
          <p:cNvPr id="57382" name="Text Box 45">
            <a:extLst>
              <a:ext uri="{FF2B5EF4-FFF2-40B4-BE49-F238E27FC236}">
                <a16:creationId xmlns:a16="http://schemas.microsoft.com/office/drawing/2014/main" id="{E2DBB113-6981-7745-B755-B4C4B9C09881}"/>
              </a:ext>
            </a:extLst>
          </p:cNvPr>
          <p:cNvSpPr txBox="1">
            <a:spLocks noChangeArrowheads="1"/>
          </p:cNvSpPr>
          <p:nvPr/>
        </p:nvSpPr>
        <p:spPr bwMode="auto">
          <a:xfrm>
            <a:off x="8323264" y="2724150"/>
            <a:ext cx="23447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Check the </a:t>
            </a:r>
            <a:r>
              <a:rPr lang="en-US" altLang="en-US" sz="1800" i="1">
                <a:latin typeface="+mn-lt"/>
              </a:rPr>
              <a:t>Draw Mesh Elements </a:t>
            </a:r>
            <a:r>
              <a:rPr lang="en-US" altLang="en-US" sz="1800">
                <a:latin typeface="+mn-lt"/>
              </a:rPr>
              <a:t>check box</a:t>
            </a:r>
          </a:p>
        </p:txBody>
      </p:sp>
      <p:sp>
        <p:nvSpPr>
          <p:cNvPr id="57383" name="Text Box 46">
            <a:extLst>
              <a:ext uri="{FF2B5EF4-FFF2-40B4-BE49-F238E27FC236}">
                <a16:creationId xmlns:a16="http://schemas.microsoft.com/office/drawing/2014/main" id="{8F4BAFD8-0D96-3349-B78E-15D8FD2E889A}"/>
              </a:ext>
            </a:extLst>
          </p:cNvPr>
          <p:cNvSpPr txBox="1">
            <a:spLocks noChangeArrowheads="1"/>
          </p:cNvSpPr>
          <p:nvPr/>
        </p:nvSpPr>
        <p:spPr bwMode="auto">
          <a:xfrm>
            <a:off x="8323264" y="3613151"/>
            <a:ext cx="14382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Apply</a:t>
            </a:r>
            <a:endParaRPr lang="en-US" altLang="en-US" sz="1800">
              <a:latin typeface="+mn-lt"/>
            </a:endParaRPr>
          </a:p>
        </p:txBody>
      </p:sp>
      <p:pic>
        <p:nvPicPr>
          <p:cNvPr id="57384" name="Picture 4">
            <a:extLst>
              <a:ext uri="{FF2B5EF4-FFF2-40B4-BE49-F238E27FC236}">
                <a16:creationId xmlns:a16="http://schemas.microsoft.com/office/drawing/2014/main" id="{A71AA422-9E7D-874E-BB5E-B48450B2EFA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75539" y="4095750"/>
            <a:ext cx="2979737" cy="212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5">
            <a:extLst>
              <a:ext uri="{FF2B5EF4-FFF2-40B4-BE49-F238E27FC236}">
                <a16:creationId xmlns:a16="http://schemas.microsoft.com/office/drawing/2014/main" id="{CDD05EFB-32AE-694D-93EF-3250D7C2B4C0}"/>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58370" name="Oval 6">
            <a:extLst>
              <a:ext uri="{FF2B5EF4-FFF2-40B4-BE49-F238E27FC236}">
                <a16:creationId xmlns:a16="http://schemas.microsoft.com/office/drawing/2014/main" id="{0712DCA3-5287-7449-A240-29BC01976448}"/>
              </a:ext>
            </a:extLst>
          </p:cNvPr>
          <p:cNvSpPr>
            <a:spLocks noChangeArrowheads="1"/>
          </p:cNvSpPr>
          <p:nvPr/>
        </p:nvSpPr>
        <p:spPr bwMode="auto">
          <a:xfrm>
            <a:off x="6740526"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8</a:t>
            </a:r>
          </a:p>
        </p:txBody>
      </p:sp>
      <p:sp>
        <p:nvSpPr>
          <p:cNvPr id="58371" name="Text Box 7">
            <a:extLst>
              <a:ext uri="{FF2B5EF4-FFF2-40B4-BE49-F238E27FC236}">
                <a16:creationId xmlns:a16="http://schemas.microsoft.com/office/drawing/2014/main" id="{07EDF734-66CB-734C-BDF8-213118BD9072}"/>
              </a:ext>
            </a:extLst>
          </p:cNvPr>
          <p:cNvSpPr txBox="1">
            <a:spLocks noChangeArrowheads="1"/>
          </p:cNvSpPr>
          <p:nvPr/>
        </p:nvSpPr>
        <p:spPr bwMode="auto">
          <a:xfrm>
            <a:off x="6399214" y="744539"/>
            <a:ext cx="17414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Apply B.C.s</a:t>
            </a:r>
          </a:p>
        </p:txBody>
      </p:sp>
      <p:pic>
        <p:nvPicPr>
          <p:cNvPr id="58372" name="Picture 4">
            <a:extLst>
              <a:ext uri="{FF2B5EF4-FFF2-40B4-BE49-F238E27FC236}">
                <a16:creationId xmlns:a16="http://schemas.microsoft.com/office/drawing/2014/main" id="{D73DEAB4-CB57-9C4E-88D6-A868FB9CA7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24389" y="307976"/>
            <a:ext cx="1393825" cy="131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E2E5BABA-B192-F14D-8778-6F65BAD0E868}"/>
              </a:ext>
            </a:extLst>
          </p:cNvPr>
          <p:cNvSpPr txBox="1"/>
          <p:nvPr/>
        </p:nvSpPr>
        <p:spPr>
          <a:xfrm>
            <a:off x="2453939" y="2357439"/>
            <a:ext cx="1064715" cy="461665"/>
          </a:xfrm>
          <a:prstGeom prst="rect">
            <a:avLst/>
          </a:prstGeom>
          <a:noFill/>
        </p:spPr>
        <p:txBody>
          <a:bodyPr wrap="none">
            <a:spAutoFit/>
          </a:bodyPr>
          <a:lstStyle/>
          <a:p>
            <a:pPr>
              <a:defRPr/>
            </a:pPr>
            <a:r>
              <a:rPr lang="en-US" sz="2400" dirty="0">
                <a:ea typeface="ＭＳ Ｐゴシック" charset="0"/>
                <a:cs typeface="ＭＳ Ｐゴシック" charset="0"/>
              </a:rPr>
              <a:t>Blocks</a:t>
            </a:r>
          </a:p>
        </p:txBody>
      </p:sp>
      <p:sp>
        <p:nvSpPr>
          <p:cNvPr id="14" name="TextBox 13">
            <a:extLst>
              <a:ext uri="{FF2B5EF4-FFF2-40B4-BE49-F238E27FC236}">
                <a16:creationId xmlns:a16="http://schemas.microsoft.com/office/drawing/2014/main" id="{22774207-A5ED-494C-997B-A732D615E581}"/>
              </a:ext>
            </a:extLst>
          </p:cNvPr>
          <p:cNvSpPr txBox="1"/>
          <p:nvPr/>
        </p:nvSpPr>
        <p:spPr>
          <a:xfrm>
            <a:off x="2469814" y="3916364"/>
            <a:ext cx="1329210" cy="461665"/>
          </a:xfrm>
          <a:prstGeom prst="rect">
            <a:avLst/>
          </a:prstGeom>
          <a:noFill/>
        </p:spPr>
        <p:txBody>
          <a:bodyPr wrap="none">
            <a:spAutoFit/>
          </a:bodyPr>
          <a:lstStyle/>
          <a:p>
            <a:pPr>
              <a:defRPr/>
            </a:pPr>
            <a:r>
              <a:rPr lang="en-US" sz="2400" dirty="0" err="1">
                <a:ea typeface="ＭＳ Ｐゴシック" charset="0"/>
                <a:cs typeface="ＭＳ Ｐゴシック" charset="0"/>
              </a:rPr>
              <a:t>Sidesets</a:t>
            </a:r>
            <a:endParaRPr lang="en-US" sz="2400" dirty="0">
              <a:ea typeface="ＭＳ Ｐゴシック" charset="0"/>
              <a:cs typeface="ＭＳ Ｐゴシック" charset="0"/>
            </a:endParaRPr>
          </a:p>
        </p:txBody>
      </p:sp>
      <p:sp>
        <p:nvSpPr>
          <p:cNvPr id="15" name="TextBox 14">
            <a:extLst>
              <a:ext uri="{FF2B5EF4-FFF2-40B4-BE49-F238E27FC236}">
                <a16:creationId xmlns:a16="http://schemas.microsoft.com/office/drawing/2014/main" id="{15191EE7-F44F-5647-8033-E6A703BF10A0}"/>
              </a:ext>
            </a:extLst>
          </p:cNvPr>
          <p:cNvSpPr txBox="1"/>
          <p:nvPr/>
        </p:nvSpPr>
        <p:spPr>
          <a:xfrm>
            <a:off x="2458701" y="5407026"/>
            <a:ext cx="1494320" cy="461665"/>
          </a:xfrm>
          <a:prstGeom prst="rect">
            <a:avLst/>
          </a:prstGeom>
          <a:noFill/>
        </p:spPr>
        <p:txBody>
          <a:bodyPr wrap="none">
            <a:spAutoFit/>
          </a:bodyPr>
          <a:lstStyle/>
          <a:p>
            <a:pPr>
              <a:defRPr/>
            </a:pPr>
            <a:r>
              <a:rPr lang="en-US" sz="2400" dirty="0" err="1">
                <a:ea typeface="ＭＳ Ｐゴシック" charset="0"/>
                <a:cs typeface="ＭＳ Ｐゴシック" charset="0"/>
              </a:rPr>
              <a:t>Nodesets</a:t>
            </a:r>
            <a:endParaRPr lang="en-US" sz="2400" dirty="0">
              <a:ea typeface="ＭＳ Ｐゴシック" charset="0"/>
              <a:cs typeface="ＭＳ Ｐゴシック" charset="0"/>
            </a:endParaRPr>
          </a:p>
        </p:txBody>
      </p:sp>
      <p:sp>
        <p:nvSpPr>
          <p:cNvPr id="16" name="TextBox 15">
            <a:extLst>
              <a:ext uri="{FF2B5EF4-FFF2-40B4-BE49-F238E27FC236}">
                <a16:creationId xmlns:a16="http://schemas.microsoft.com/office/drawing/2014/main" id="{4B7A1534-149E-B64A-B81B-5F7D060BCCB1}"/>
              </a:ext>
            </a:extLst>
          </p:cNvPr>
          <p:cNvSpPr txBox="1"/>
          <p:nvPr/>
        </p:nvSpPr>
        <p:spPr>
          <a:xfrm>
            <a:off x="4131927" y="1949450"/>
            <a:ext cx="6561795" cy="1323439"/>
          </a:xfrm>
          <a:prstGeom prst="rect">
            <a:avLst/>
          </a:prstGeom>
          <a:noFill/>
        </p:spPr>
        <p:txBody>
          <a:bodyPr wrap="square">
            <a:spAutoFit/>
          </a:bodyPr>
          <a:lstStyle/>
          <a:p>
            <a:pPr marL="342900" indent="-342900">
              <a:buFont typeface="Arial"/>
              <a:buChar char="•"/>
              <a:defRPr/>
            </a:pPr>
            <a:r>
              <a:rPr lang="en-US" sz="2000" dirty="0">
                <a:ea typeface="ＭＳ Ｐゴシック" charset="0"/>
                <a:cs typeface="ＭＳ Ｐゴシック" charset="0"/>
              </a:rPr>
              <a:t>Grouping of Elements with Common Properties </a:t>
            </a:r>
          </a:p>
          <a:p>
            <a:pPr marL="342900" indent="-342900">
              <a:buFont typeface="Arial"/>
              <a:buChar char="•"/>
              <a:defRPr/>
            </a:pPr>
            <a:r>
              <a:rPr lang="en-US" sz="2000" dirty="0">
                <a:ea typeface="ＭＳ Ｐゴシック" charset="0"/>
                <a:cs typeface="ＭＳ Ｐゴシック" charset="0"/>
              </a:rPr>
              <a:t>Normally define elements with same Material</a:t>
            </a:r>
          </a:p>
          <a:p>
            <a:pPr marL="342900" indent="-342900">
              <a:buFont typeface="Arial"/>
              <a:buChar char="•"/>
              <a:defRPr/>
            </a:pPr>
            <a:r>
              <a:rPr lang="en-US" sz="2000" dirty="0">
                <a:ea typeface="ＭＳ Ｐゴシック" charset="0"/>
                <a:cs typeface="ＭＳ Ｐゴシック" charset="0"/>
              </a:rPr>
              <a:t>Element can be in only one block</a:t>
            </a:r>
          </a:p>
          <a:p>
            <a:pPr marL="342900" indent="-342900">
              <a:buFont typeface="Arial"/>
              <a:buChar char="•"/>
              <a:defRPr/>
            </a:pPr>
            <a:r>
              <a:rPr lang="en-US" sz="2000" dirty="0">
                <a:ea typeface="ＭＳ Ｐゴシック" charset="0"/>
                <a:cs typeface="ＭＳ Ｐゴシック" charset="0"/>
              </a:rPr>
              <a:t>Common element type (i.e. hex8, tet10, </a:t>
            </a:r>
            <a:r>
              <a:rPr lang="en-US" sz="2000" dirty="0" err="1">
                <a:ea typeface="ＭＳ Ｐゴシック" charset="0"/>
                <a:cs typeface="ＭＳ Ｐゴシック" charset="0"/>
              </a:rPr>
              <a:t>etc</a:t>
            </a:r>
            <a:r>
              <a:rPr lang="en-US" sz="2000" dirty="0">
                <a:ea typeface="ＭＳ Ｐゴシック" charset="0"/>
                <a:cs typeface="ＭＳ Ｐゴシック" charset="0"/>
              </a:rPr>
              <a:t>) </a:t>
            </a:r>
          </a:p>
        </p:txBody>
      </p:sp>
      <p:sp>
        <p:nvSpPr>
          <p:cNvPr id="17" name="TextBox 16">
            <a:extLst>
              <a:ext uri="{FF2B5EF4-FFF2-40B4-BE49-F238E27FC236}">
                <a16:creationId xmlns:a16="http://schemas.microsoft.com/office/drawing/2014/main" id="{E6322395-1FA9-F94D-8C50-902746EF26B0}"/>
              </a:ext>
            </a:extLst>
          </p:cNvPr>
          <p:cNvSpPr txBox="1"/>
          <p:nvPr/>
        </p:nvSpPr>
        <p:spPr>
          <a:xfrm>
            <a:off x="4147800" y="3332163"/>
            <a:ext cx="6176051" cy="1630362"/>
          </a:xfrm>
          <a:prstGeom prst="rect">
            <a:avLst/>
          </a:prstGeom>
          <a:noFill/>
        </p:spPr>
        <p:txBody>
          <a:bodyPr wrap="square">
            <a:spAutoFit/>
          </a:bodyPr>
          <a:lstStyle/>
          <a:p>
            <a:pPr marL="342900" indent="-342900">
              <a:buFont typeface="Arial"/>
              <a:buChar char="•"/>
              <a:defRPr/>
            </a:pPr>
            <a:r>
              <a:rPr lang="en-US" sz="2000" dirty="0">
                <a:ea typeface="ＭＳ Ｐゴシック" charset="0"/>
                <a:cs typeface="ＭＳ Ｐゴシック" charset="0"/>
              </a:rPr>
              <a:t>Grouping of Quads on Hexes (3D), </a:t>
            </a:r>
          </a:p>
          <a:p>
            <a:pPr marL="342900" indent="-342900">
              <a:buFont typeface="Arial"/>
              <a:buChar char="•"/>
              <a:defRPr/>
            </a:pPr>
            <a:r>
              <a:rPr lang="en-US" sz="2000" dirty="0">
                <a:ea typeface="ＭＳ Ｐゴシック" charset="0"/>
                <a:cs typeface="ＭＳ Ｐゴシック" charset="0"/>
              </a:rPr>
              <a:t>Edges on Quads (2D)</a:t>
            </a:r>
          </a:p>
          <a:p>
            <a:pPr marL="342900" indent="-342900">
              <a:buFont typeface="Arial"/>
              <a:buChar char="•"/>
              <a:defRPr/>
            </a:pPr>
            <a:r>
              <a:rPr lang="en-US" sz="2000" dirty="0">
                <a:ea typeface="ＭＳ Ｐゴシック" charset="0"/>
                <a:cs typeface="ＭＳ Ｐゴシック" charset="0"/>
              </a:rPr>
              <a:t>Normally describe force over an area (</a:t>
            </a:r>
            <a:r>
              <a:rPr lang="en-US" sz="2000" dirty="0" err="1">
                <a:ea typeface="ＭＳ Ｐゴシック" charset="0"/>
                <a:cs typeface="ＭＳ Ｐゴシック" charset="0"/>
              </a:rPr>
              <a:t>ie</a:t>
            </a:r>
            <a:r>
              <a:rPr lang="en-US" sz="2000" dirty="0">
                <a:ea typeface="ＭＳ Ｐゴシック" charset="0"/>
                <a:cs typeface="ＭＳ Ｐゴシック" charset="0"/>
              </a:rPr>
              <a:t>. Pressure loading)</a:t>
            </a:r>
          </a:p>
          <a:p>
            <a:pPr marL="342900" indent="-342900">
              <a:buFont typeface="Arial"/>
              <a:buChar char="•"/>
              <a:defRPr/>
            </a:pPr>
            <a:r>
              <a:rPr lang="en-US" sz="2000" dirty="0">
                <a:ea typeface="ＭＳ Ｐゴシック" charset="0"/>
                <a:cs typeface="ＭＳ Ｐゴシック" charset="0"/>
              </a:rPr>
              <a:t>Side can be in any number of </a:t>
            </a:r>
            <a:r>
              <a:rPr lang="en-US" sz="2000" dirty="0" err="1">
                <a:ea typeface="ＭＳ Ｐゴシック" charset="0"/>
                <a:cs typeface="ＭＳ Ｐゴシック" charset="0"/>
              </a:rPr>
              <a:t>sidesets</a:t>
            </a:r>
            <a:endParaRPr lang="en-US" sz="2000" dirty="0">
              <a:ea typeface="ＭＳ Ｐゴシック" charset="0"/>
              <a:cs typeface="ＭＳ Ｐゴシック" charset="0"/>
            </a:endParaRPr>
          </a:p>
        </p:txBody>
      </p:sp>
      <p:sp>
        <p:nvSpPr>
          <p:cNvPr id="18" name="TextBox 17">
            <a:extLst>
              <a:ext uri="{FF2B5EF4-FFF2-40B4-BE49-F238E27FC236}">
                <a16:creationId xmlns:a16="http://schemas.microsoft.com/office/drawing/2014/main" id="{6F6C58C5-6CFF-3F45-9269-D59B823AEA34}"/>
              </a:ext>
            </a:extLst>
          </p:cNvPr>
          <p:cNvSpPr txBox="1"/>
          <p:nvPr/>
        </p:nvSpPr>
        <p:spPr>
          <a:xfrm>
            <a:off x="4163676" y="5013326"/>
            <a:ext cx="6176050" cy="1323975"/>
          </a:xfrm>
          <a:prstGeom prst="rect">
            <a:avLst/>
          </a:prstGeom>
          <a:noFill/>
        </p:spPr>
        <p:txBody>
          <a:bodyPr wrap="square">
            <a:spAutoFit/>
          </a:bodyPr>
          <a:lstStyle/>
          <a:p>
            <a:pPr marL="342900" indent="-342900">
              <a:buFont typeface="Arial"/>
              <a:buChar char="•"/>
              <a:defRPr/>
            </a:pPr>
            <a:r>
              <a:rPr lang="en-US" sz="2000" dirty="0">
                <a:ea typeface="ＭＳ Ｐゴシック" charset="0"/>
                <a:cs typeface="ＭＳ Ｐゴシック" charset="0"/>
              </a:rPr>
              <a:t>Grouping of Nodes</a:t>
            </a:r>
          </a:p>
          <a:p>
            <a:pPr marL="342900" indent="-342900">
              <a:buFont typeface="Arial"/>
              <a:buChar char="•"/>
              <a:defRPr/>
            </a:pPr>
            <a:r>
              <a:rPr lang="en-US" sz="2000" dirty="0">
                <a:ea typeface="ＭＳ Ｐゴシック" charset="0"/>
                <a:cs typeface="ＭＳ Ｐゴシック" charset="0"/>
              </a:rPr>
              <a:t>Normally describe force at a point (</a:t>
            </a:r>
            <a:r>
              <a:rPr lang="en-US" sz="2000" dirty="0" err="1">
                <a:ea typeface="ＭＳ Ｐゴシック" charset="0"/>
                <a:cs typeface="ＭＳ Ｐゴシック" charset="0"/>
              </a:rPr>
              <a:t>ie</a:t>
            </a:r>
            <a:r>
              <a:rPr lang="en-US" sz="2000" dirty="0">
                <a:ea typeface="ＭＳ Ｐゴシック" charset="0"/>
                <a:cs typeface="ＭＳ Ｐゴシック" charset="0"/>
              </a:rPr>
              <a:t>. Point source loading, constraint)</a:t>
            </a:r>
          </a:p>
          <a:p>
            <a:pPr marL="342900" indent="-342900">
              <a:buFont typeface="Arial"/>
              <a:buChar char="•"/>
              <a:defRPr/>
            </a:pPr>
            <a:r>
              <a:rPr lang="en-US" sz="2000" dirty="0">
                <a:ea typeface="ＭＳ Ｐゴシック" charset="0"/>
                <a:cs typeface="ＭＳ Ｐゴシック" charset="0"/>
              </a:rPr>
              <a:t>Node can be in any number of </a:t>
            </a:r>
            <a:r>
              <a:rPr lang="en-US" sz="2000" dirty="0" err="1">
                <a:ea typeface="ＭＳ Ｐゴシック" charset="0"/>
                <a:cs typeface="ＭＳ Ｐゴシック" charset="0"/>
              </a:rPr>
              <a:t>nodesets</a:t>
            </a:r>
            <a:endParaRPr lang="en-US" sz="2000" dirty="0">
              <a:ea typeface="ＭＳ Ｐゴシック" charset="0"/>
              <a:cs typeface="ＭＳ Ｐゴシック" charset="0"/>
            </a:endParaRPr>
          </a:p>
        </p:txBody>
      </p:sp>
      <p:cxnSp>
        <p:nvCxnSpPr>
          <p:cNvPr id="58379" name="Straight Connector 19">
            <a:extLst>
              <a:ext uri="{FF2B5EF4-FFF2-40B4-BE49-F238E27FC236}">
                <a16:creationId xmlns:a16="http://schemas.microsoft.com/office/drawing/2014/main" id="{E7898B8C-D516-5246-A6A6-2FC6D92072CB}"/>
              </a:ext>
            </a:extLst>
          </p:cNvPr>
          <p:cNvCxnSpPr>
            <a:cxnSpLocks noChangeShapeType="1"/>
          </p:cNvCxnSpPr>
          <p:nvPr/>
        </p:nvCxnSpPr>
        <p:spPr bwMode="auto">
          <a:xfrm flipV="1">
            <a:off x="1563352" y="1882956"/>
            <a:ext cx="9038265" cy="283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380" name="Straight Connector 20">
            <a:extLst>
              <a:ext uri="{FF2B5EF4-FFF2-40B4-BE49-F238E27FC236}">
                <a16:creationId xmlns:a16="http://schemas.microsoft.com/office/drawing/2014/main" id="{75CEC0BC-0538-9643-8F4F-813DC4C0E9AC}"/>
              </a:ext>
            </a:extLst>
          </p:cNvPr>
          <p:cNvCxnSpPr>
            <a:cxnSpLocks noChangeShapeType="1"/>
          </p:cNvCxnSpPr>
          <p:nvPr/>
        </p:nvCxnSpPr>
        <p:spPr bwMode="auto">
          <a:xfrm flipV="1">
            <a:off x="1566527" y="6323161"/>
            <a:ext cx="9046203" cy="284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381" name="Straight Connector 21">
            <a:extLst>
              <a:ext uri="{FF2B5EF4-FFF2-40B4-BE49-F238E27FC236}">
                <a16:creationId xmlns:a16="http://schemas.microsoft.com/office/drawing/2014/main" id="{1183D8DA-DD4F-D04D-B0A6-B67F437736C1}"/>
              </a:ext>
            </a:extLst>
          </p:cNvPr>
          <p:cNvCxnSpPr>
            <a:cxnSpLocks noChangeShapeType="1"/>
          </p:cNvCxnSpPr>
          <p:nvPr/>
        </p:nvCxnSpPr>
        <p:spPr bwMode="auto">
          <a:xfrm>
            <a:off x="1571773" y="1921521"/>
            <a:ext cx="12700" cy="44513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382" name="Straight Connector 24">
            <a:extLst>
              <a:ext uri="{FF2B5EF4-FFF2-40B4-BE49-F238E27FC236}">
                <a16:creationId xmlns:a16="http://schemas.microsoft.com/office/drawing/2014/main" id="{8E817296-D02B-7641-B7DD-4049CE13556A}"/>
              </a:ext>
            </a:extLst>
          </p:cNvPr>
          <p:cNvCxnSpPr>
            <a:cxnSpLocks noChangeShapeType="1"/>
          </p:cNvCxnSpPr>
          <p:nvPr/>
        </p:nvCxnSpPr>
        <p:spPr bwMode="auto">
          <a:xfrm>
            <a:off x="10601617" y="1889126"/>
            <a:ext cx="11113" cy="44624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383" name="Straight Connector 26">
            <a:extLst>
              <a:ext uri="{FF2B5EF4-FFF2-40B4-BE49-F238E27FC236}">
                <a16:creationId xmlns:a16="http://schemas.microsoft.com/office/drawing/2014/main" id="{04C638A4-E7BC-B749-8B06-E5C06BD58171}"/>
              </a:ext>
            </a:extLst>
          </p:cNvPr>
          <p:cNvCxnSpPr>
            <a:cxnSpLocks noChangeShapeType="1"/>
          </p:cNvCxnSpPr>
          <p:nvPr/>
        </p:nvCxnSpPr>
        <p:spPr bwMode="auto">
          <a:xfrm>
            <a:off x="4066840" y="1889125"/>
            <a:ext cx="9525" cy="44323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384" name="Straight Connector 27">
            <a:extLst>
              <a:ext uri="{FF2B5EF4-FFF2-40B4-BE49-F238E27FC236}">
                <a16:creationId xmlns:a16="http://schemas.microsoft.com/office/drawing/2014/main" id="{DD8BABAE-D6C9-9E43-9677-302E26FFF7E0}"/>
              </a:ext>
            </a:extLst>
          </p:cNvPr>
          <p:cNvCxnSpPr>
            <a:cxnSpLocks noChangeShapeType="1"/>
          </p:cNvCxnSpPr>
          <p:nvPr/>
        </p:nvCxnSpPr>
        <p:spPr bwMode="auto">
          <a:xfrm>
            <a:off x="1550652" y="3305175"/>
            <a:ext cx="906207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385" name="Straight Connector 31">
            <a:extLst>
              <a:ext uri="{FF2B5EF4-FFF2-40B4-BE49-F238E27FC236}">
                <a16:creationId xmlns:a16="http://schemas.microsoft.com/office/drawing/2014/main" id="{6E3386A2-FA56-7640-B881-183A7D1A519A}"/>
              </a:ext>
            </a:extLst>
          </p:cNvPr>
          <p:cNvCxnSpPr>
            <a:cxnSpLocks noChangeShapeType="1"/>
          </p:cNvCxnSpPr>
          <p:nvPr/>
        </p:nvCxnSpPr>
        <p:spPr bwMode="auto">
          <a:xfrm>
            <a:off x="1579227" y="5013325"/>
            <a:ext cx="903350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Graphic 2">
            <a:extLst>
              <a:ext uri="{FF2B5EF4-FFF2-40B4-BE49-F238E27FC236}">
                <a16:creationId xmlns:a16="http://schemas.microsoft.com/office/drawing/2014/main" id="{5C017A63-95A8-DA22-8DDF-9796025B97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00784" y="5264574"/>
            <a:ext cx="768096" cy="768096"/>
          </a:xfrm>
          <a:prstGeom prst="rect">
            <a:avLst/>
          </a:prstGeom>
        </p:spPr>
      </p:pic>
      <p:pic>
        <p:nvPicPr>
          <p:cNvPr id="6" name="Graphic 5">
            <a:extLst>
              <a:ext uri="{FF2B5EF4-FFF2-40B4-BE49-F238E27FC236}">
                <a16:creationId xmlns:a16="http://schemas.microsoft.com/office/drawing/2014/main" id="{3DCE73BC-D9F6-455A-2A31-D3ACBA6A06C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700784" y="3767843"/>
            <a:ext cx="768096" cy="768096"/>
          </a:xfrm>
          <a:prstGeom prst="rect">
            <a:avLst/>
          </a:prstGeom>
        </p:spPr>
      </p:pic>
      <p:pic>
        <p:nvPicPr>
          <p:cNvPr id="8" name="Graphic 7">
            <a:extLst>
              <a:ext uri="{FF2B5EF4-FFF2-40B4-BE49-F238E27FC236}">
                <a16:creationId xmlns:a16="http://schemas.microsoft.com/office/drawing/2014/main" id="{71D891FD-0D14-5378-045D-94F56C88EF8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700784" y="2229300"/>
            <a:ext cx="768096" cy="768096"/>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40005C7-4E57-655B-151D-13329AAE2535}"/>
              </a:ext>
            </a:extLst>
          </p:cNvPr>
          <p:cNvPicPr>
            <a:picLocks noChangeAspect="1"/>
          </p:cNvPicPr>
          <p:nvPr/>
        </p:nvPicPr>
        <p:blipFill>
          <a:blip r:embed="rId2"/>
          <a:stretch>
            <a:fillRect/>
          </a:stretch>
        </p:blipFill>
        <p:spPr>
          <a:xfrm>
            <a:off x="1857637" y="248621"/>
            <a:ext cx="2303704" cy="6360757"/>
          </a:xfrm>
          <a:prstGeom prst="rect">
            <a:avLst/>
          </a:prstGeom>
        </p:spPr>
      </p:pic>
      <p:sp>
        <p:nvSpPr>
          <p:cNvPr id="22531" name="AutoShape 5">
            <a:extLst>
              <a:ext uri="{FF2B5EF4-FFF2-40B4-BE49-F238E27FC236}">
                <a16:creationId xmlns:a16="http://schemas.microsoft.com/office/drawing/2014/main" id="{EB3B8781-B6E3-F245-B3B2-B7D48B8191EA}"/>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59395" name="Oval 6">
            <a:extLst>
              <a:ext uri="{FF2B5EF4-FFF2-40B4-BE49-F238E27FC236}">
                <a16:creationId xmlns:a16="http://schemas.microsoft.com/office/drawing/2014/main" id="{9FEB13A4-C2E6-AF4C-B09F-9E7E63A5EF6D}"/>
              </a:ext>
            </a:extLst>
          </p:cNvPr>
          <p:cNvSpPr>
            <a:spLocks noChangeArrowheads="1"/>
          </p:cNvSpPr>
          <p:nvPr/>
        </p:nvSpPr>
        <p:spPr bwMode="auto">
          <a:xfrm>
            <a:off x="6740526"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8</a:t>
            </a:r>
          </a:p>
        </p:txBody>
      </p:sp>
      <p:sp>
        <p:nvSpPr>
          <p:cNvPr id="59396" name="Text Box 7">
            <a:extLst>
              <a:ext uri="{FF2B5EF4-FFF2-40B4-BE49-F238E27FC236}">
                <a16:creationId xmlns:a16="http://schemas.microsoft.com/office/drawing/2014/main" id="{306CAB3E-97FE-0942-B3F0-724261E342AD}"/>
              </a:ext>
            </a:extLst>
          </p:cNvPr>
          <p:cNvSpPr txBox="1">
            <a:spLocks noChangeArrowheads="1"/>
          </p:cNvSpPr>
          <p:nvPr/>
        </p:nvSpPr>
        <p:spPr bwMode="auto">
          <a:xfrm>
            <a:off x="6399214" y="744539"/>
            <a:ext cx="17414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Apply B.C.s</a:t>
            </a:r>
          </a:p>
        </p:txBody>
      </p:sp>
      <p:sp>
        <p:nvSpPr>
          <p:cNvPr id="59397" name="Rectangle 8">
            <a:extLst>
              <a:ext uri="{FF2B5EF4-FFF2-40B4-BE49-F238E27FC236}">
                <a16:creationId xmlns:a16="http://schemas.microsoft.com/office/drawing/2014/main" id="{46A62D8B-C3FC-2848-B133-780F39DCD58C}"/>
              </a:ext>
            </a:extLst>
          </p:cNvPr>
          <p:cNvSpPr>
            <a:spLocks noChangeArrowheads="1"/>
          </p:cNvSpPr>
          <p:nvPr/>
        </p:nvSpPr>
        <p:spPr bwMode="auto">
          <a:xfrm>
            <a:off x="8294689" y="439738"/>
            <a:ext cx="2344738" cy="1103312"/>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dirty="0">
                <a:latin typeface="+mn-lt"/>
              </a:rPr>
              <a:t>Designate where </a:t>
            </a:r>
          </a:p>
          <a:p>
            <a:r>
              <a:rPr lang="en-US" altLang="en-US" dirty="0">
                <a:latin typeface="+mn-lt"/>
              </a:rPr>
              <a:t>materials and boundary </a:t>
            </a:r>
          </a:p>
          <a:p>
            <a:r>
              <a:rPr lang="en-US" altLang="en-US" dirty="0">
                <a:latin typeface="+mn-lt"/>
              </a:rPr>
              <a:t>conditions will be </a:t>
            </a:r>
          </a:p>
          <a:p>
            <a:r>
              <a:rPr lang="en-US" altLang="en-US" dirty="0">
                <a:latin typeface="+mn-lt"/>
              </a:rPr>
              <a:t>applied on the model</a:t>
            </a:r>
          </a:p>
        </p:txBody>
      </p:sp>
      <p:pic>
        <p:nvPicPr>
          <p:cNvPr id="59398" name="Picture 4">
            <a:extLst>
              <a:ext uri="{FF2B5EF4-FFF2-40B4-BE49-F238E27FC236}">
                <a16:creationId xmlns:a16="http://schemas.microsoft.com/office/drawing/2014/main" id="{D168A0DC-B649-124C-81CE-3CD3A43DB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4389" y="307976"/>
            <a:ext cx="1393825" cy="131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9" name="AutoShape 11">
            <a:extLst>
              <a:ext uri="{FF2B5EF4-FFF2-40B4-BE49-F238E27FC236}">
                <a16:creationId xmlns:a16="http://schemas.microsoft.com/office/drawing/2014/main" id="{9BBAECAC-ADF4-5747-958D-F71B96FABBEE}"/>
              </a:ext>
            </a:extLst>
          </p:cNvPr>
          <p:cNvSpPr>
            <a:spLocks noChangeArrowheads="1"/>
          </p:cNvSpPr>
          <p:nvPr/>
        </p:nvSpPr>
        <p:spPr bwMode="auto">
          <a:xfrm rot="19347810">
            <a:off x="2849326" y="715980"/>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9400" name="Oval 12">
            <a:extLst>
              <a:ext uri="{FF2B5EF4-FFF2-40B4-BE49-F238E27FC236}">
                <a16:creationId xmlns:a16="http://schemas.microsoft.com/office/drawing/2014/main" id="{79C87B41-1AD4-F140-91CD-21448B4A8D08}"/>
              </a:ext>
            </a:extLst>
          </p:cNvPr>
          <p:cNvSpPr>
            <a:spLocks noChangeArrowheads="1"/>
          </p:cNvSpPr>
          <p:nvPr/>
        </p:nvSpPr>
        <p:spPr bwMode="auto">
          <a:xfrm>
            <a:off x="3170001" y="882667"/>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59401" name="Oval 13">
            <a:extLst>
              <a:ext uri="{FF2B5EF4-FFF2-40B4-BE49-F238E27FC236}">
                <a16:creationId xmlns:a16="http://schemas.microsoft.com/office/drawing/2014/main" id="{B5D530E4-8B16-A343-8464-36BE61DF186A}"/>
              </a:ext>
            </a:extLst>
          </p:cNvPr>
          <p:cNvSpPr>
            <a:spLocks noChangeArrowheads="1"/>
          </p:cNvSpPr>
          <p:nvPr/>
        </p:nvSpPr>
        <p:spPr bwMode="auto">
          <a:xfrm>
            <a:off x="4578350" y="2989263"/>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59402" name="Text Box 14">
            <a:extLst>
              <a:ext uri="{FF2B5EF4-FFF2-40B4-BE49-F238E27FC236}">
                <a16:creationId xmlns:a16="http://schemas.microsoft.com/office/drawing/2014/main" id="{CBC4EBF4-E94D-024D-BA81-D80671B14549}"/>
              </a:ext>
            </a:extLst>
          </p:cNvPr>
          <p:cNvSpPr txBox="1">
            <a:spLocks noChangeArrowheads="1"/>
          </p:cNvSpPr>
          <p:nvPr/>
        </p:nvSpPr>
        <p:spPr bwMode="auto">
          <a:xfrm>
            <a:off x="5032375" y="2941639"/>
            <a:ext cx="23447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Mode – Analysis Groups and Materials</a:t>
            </a:r>
          </a:p>
        </p:txBody>
      </p:sp>
      <p:sp>
        <p:nvSpPr>
          <p:cNvPr id="59403" name="AutoShape 15">
            <a:extLst>
              <a:ext uri="{FF2B5EF4-FFF2-40B4-BE49-F238E27FC236}">
                <a16:creationId xmlns:a16="http://schemas.microsoft.com/office/drawing/2014/main" id="{3BD46258-41DF-C144-B53B-08583136BE16}"/>
              </a:ext>
            </a:extLst>
          </p:cNvPr>
          <p:cNvSpPr>
            <a:spLocks noChangeArrowheads="1"/>
          </p:cNvSpPr>
          <p:nvPr/>
        </p:nvSpPr>
        <p:spPr bwMode="auto">
          <a:xfrm rot="19347810">
            <a:off x="3000433" y="1696641"/>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9404" name="Oval 16">
            <a:extLst>
              <a:ext uri="{FF2B5EF4-FFF2-40B4-BE49-F238E27FC236}">
                <a16:creationId xmlns:a16="http://schemas.microsoft.com/office/drawing/2014/main" id="{6C4D6E30-515D-4B4E-8D1D-A8A2A54D67EB}"/>
              </a:ext>
            </a:extLst>
          </p:cNvPr>
          <p:cNvSpPr>
            <a:spLocks noChangeArrowheads="1"/>
          </p:cNvSpPr>
          <p:nvPr/>
        </p:nvSpPr>
        <p:spPr bwMode="auto">
          <a:xfrm>
            <a:off x="3292533" y="1923654"/>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59405" name="Oval 17">
            <a:extLst>
              <a:ext uri="{FF2B5EF4-FFF2-40B4-BE49-F238E27FC236}">
                <a16:creationId xmlns:a16="http://schemas.microsoft.com/office/drawing/2014/main" id="{1479425D-47F7-F446-8C57-6AECE41A3FF7}"/>
              </a:ext>
            </a:extLst>
          </p:cNvPr>
          <p:cNvSpPr>
            <a:spLocks noChangeArrowheads="1"/>
          </p:cNvSpPr>
          <p:nvPr/>
        </p:nvSpPr>
        <p:spPr bwMode="auto">
          <a:xfrm>
            <a:off x="4578350" y="3924300"/>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59406" name="Text Box 18">
            <a:extLst>
              <a:ext uri="{FF2B5EF4-FFF2-40B4-BE49-F238E27FC236}">
                <a16:creationId xmlns:a16="http://schemas.microsoft.com/office/drawing/2014/main" id="{612E511A-41B7-0D44-8C39-F286162EADA1}"/>
              </a:ext>
            </a:extLst>
          </p:cNvPr>
          <p:cNvSpPr txBox="1">
            <a:spLocks noChangeArrowheads="1"/>
          </p:cNvSpPr>
          <p:nvPr/>
        </p:nvSpPr>
        <p:spPr bwMode="auto">
          <a:xfrm>
            <a:off x="5040314" y="3981451"/>
            <a:ext cx="23447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Entity-Blocks</a:t>
            </a:r>
          </a:p>
        </p:txBody>
      </p:sp>
      <p:sp>
        <p:nvSpPr>
          <p:cNvPr id="59407" name="AutoShape 19">
            <a:extLst>
              <a:ext uri="{FF2B5EF4-FFF2-40B4-BE49-F238E27FC236}">
                <a16:creationId xmlns:a16="http://schemas.microsoft.com/office/drawing/2014/main" id="{A9CA608E-6970-C640-800B-B6807E23705A}"/>
              </a:ext>
            </a:extLst>
          </p:cNvPr>
          <p:cNvSpPr>
            <a:spLocks noChangeArrowheads="1"/>
          </p:cNvSpPr>
          <p:nvPr/>
        </p:nvSpPr>
        <p:spPr bwMode="auto">
          <a:xfrm rot="19347810">
            <a:off x="2245284" y="2269360"/>
            <a:ext cx="304800" cy="533400"/>
          </a:xfrm>
          <a:prstGeom prst="upArrow">
            <a:avLst>
              <a:gd name="adj1" fmla="val 25148"/>
              <a:gd name="adj2" fmla="val 98178"/>
            </a:avLst>
          </a:prstGeom>
          <a:solidFill>
            <a:srgbClr val="3399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9408" name="Oval 20">
            <a:extLst>
              <a:ext uri="{FF2B5EF4-FFF2-40B4-BE49-F238E27FC236}">
                <a16:creationId xmlns:a16="http://schemas.microsoft.com/office/drawing/2014/main" id="{BAB6A56F-A2AF-F445-B08E-8E8F6E2E80D4}"/>
              </a:ext>
            </a:extLst>
          </p:cNvPr>
          <p:cNvSpPr>
            <a:spLocks noChangeArrowheads="1"/>
          </p:cNvSpPr>
          <p:nvPr/>
        </p:nvSpPr>
        <p:spPr bwMode="auto">
          <a:xfrm>
            <a:off x="4578350" y="4370388"/>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59409" name="Oval 21">
            <a:extLst>
              <a:ext uri="{FF2B5EF4-FFF2-40B4-BE49-F238E27FC236}">
                <a16:creationId xmlns:a16="http://schemas.microsoft.com/office/drawing/2014/main" id="{87D1ECEA-8318-C242-A9BB-D811C9A833C7}"/>
              </a:ext>
            </a:extLst>
          </p:cNvPr>
          <p:cNvSpPr>
            <a:spLocks noChangeArrowheads="1"/>
          </p:cNvSpPr>
          <p:nvPr/>
        </p:nvSpPr>
        <p:spPr bwMode="auto">
          <a:xfrm>
            <a:off x="2627871" y="2545585"/>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59410" name="Text Box 22">
            <a:extLst>
              <a:ext uri="{FF2B5EF4-FFF2-40B4-BE49-F238E27FC236}">
                <a16:creationId xmlns:a16="http://schemas.microsoft.com/office/drawing/2014/main" id="{F2AA9957-43F2-3046-A06A-1DDDFA5321B7}"/>
              </a:ext>
            </a:extLst>
          </p:cNvPr>
          <p:cNvSpPr txBox="1">
            <a:spLocks noChangeArrowheads="1"/>
          </p:cNvSpPr>
          <p:nvPr/>
        </p:nvSpPr>
        <p:spPr bwMode="auto">
          <a:xfrm>
            <a:off x="5040314" y="4360864"/>
            <a:ext cx="2344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Action - Create</a:t>
            </a:r>
            <a:endParaRPr lang="en-US" altLang="en-US" sz="1800">
              <a:latin typeface="+mn-lt"/>
            </a:endParaRPr>
          </a:p>
        </p:txBody>
      </p:sp>
      <p:sp>
        <p:nvSpPr>
          <p:cNvPr id="59411" name="AutoShape 23">
            <a:extLst>
              <a:ext uri="{FF2B5EF4-FFF2-40B4-BE49-F238E27FC236}">
                <a16:creationId xmlns:a16="http://schemas.microsoft.com/office/drawing/2014/main" id="{AE15A0B9-40D0-CB4B-BC63-60D4F33DB7DD}"/>
              </a:ext>
            </a:extLst>
          </p:cNvPr>
          <p:cNvSpPr>
            <a:spLocks noChangeArrowheads="1"/>
          </p:cNvSpPr>
          <p:nvPr/>
        </p:nvSpPr>
        <p:spPr bwMode="auto">
          <a:xfrm rot="19347810">
            <a:off x="3167044" y="3355176"/>
            <a:ext cx="304800" cy="533400"/>
          </a:xfrm>
          <a:prstGeom prst="upArrow">
            <a:avLst>
              <a:gd name="adj1" fmla="val 25148"/>
              <a:gd name="adj2" fmla="val 98178"/>
            </a:avLst>
          </a:prstGeom>
          <a:solidFill>
            <a:srgbClr val="FF99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9412" name="Oval 24">
            <a:extLst>
              <a:ext uri="{FF2B5EF4-FFF2-40B4-BE49-F238E27FC236}">
                <a16:creationId xmlns:a16="http://schemas.microsoft.com/office/drawing/2014/main" id="{02975107-55DA-6846-80DD-39F71ED14E9F}"/>
              </a:ext>
            </a:extLst>
          </p:cNvPr>
          <p:cNvSpPr>
            <a:spLocks noChangeArrowheads="1"/>
          </p:cNvSpPr>
          <p:nvPr/>
        </p:nvSpPr>
        <p:spPr bwMode="auto">
          <a:xfrm>
            <a:off x="4605338" y="4870450"/>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59413" name="Oval 25">
            <a:extLst>
              <a:ext uri="{FF2B5EF4-FFF2-40B4-BE49-F238E27FC236}">
                <a16:creationId xmlns:a16="http://schemas.microsoft.com/office/drawing/2014/main" id="{DB1E9E42-8696-304E-9DD0-A73E2FD0862A}"/>
              </a:ext>
            </a:extLst>
          </p:cNvPr>
          <p:cNvSpPr>
            <a:spLocks noChangeArrowheads="1"/>
          </p:cNvSpPr>
          <p:nvPr/>
        </p:nvSpPr>
        <p:spPr bwMode="auto">
          <a:xfrm>
            <a:off x="3519469" y="3734588"/>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59414" name="Text Box 26">
            <a:extLst>
              <a:ext uri="{FF2B5EF4-FFF2-40B4-BE49-F238E27FC236}">
                <a16:creationId xmlns:a16="http://schemas.microsoft.com/office/drawing/2014/main" id="{25FA6FD7-8439-EA48-93B8-BF6D1B381E15}"/>
              </a:ext>
            </a:extLst>
          </p:cNvPr>
          <p:cNvSpPr txBox="1">
            <a:spLocks noChangeArrowheads="1"/>
          </p:cNvSpPr>
          <p:nvPr/>
        </p:nvSpPr>
        <p:spPr bwMode="auto">
          <a:xfrm>
            <a:off x="5056189" y="4814888"/>
            <a:ext cx="23447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Enter Block ID </a:t>
            </a:r>
            <a:r>
              <a:rPr lang="en-US" altLang="en-US" sz="1800" i="1">
                <a:latin typeface="+mn-lt"/>
              </a:rPr>
              <a:t>100</a:t>
            </a:r>
          </a:p>
        </p:txBody>
      </p:sp>
      <p:sp>
        <p:nvSpPr>
          <p:cNvPr id="59415" name="Text Box 27">
            <a:extLst>
              <a:ext uri="{FF2B5EF4-FFF2-40B4-BE49-F238E27FC236}">
                <a16:creationId xmlns:a16="http://schemas.microsoft.com/office/drawing/2014/main" id="{C8AC63BD-B128-BC48-B306-5E249E5EBCA2}"/>
              </a:ext>
            </a:extLst>
          </p:cNvPr>
          <p:cNvSpPr txBox="1">
            <a:spLocks noChangeArrowheads="1"/>
          </p:cNvSpPr>
          <p:nvPr/>
        </p:nvSpPr>
        <p:spPr bwMode="auto">
          <a:xfrm>
            <a:off x="4505326" y="2303463"/>
            <a:ext cx="47101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Define a Material Block with ID=100</a:t>
            </a:r>
            <a:endParaRPr lang="en-US" altLang="en-US" sz="1800" i="1" dirty="0">
              <a:latin typeface="+mn-lt"/>
            </a:endParaRPr>
          </a:p>
        </p:txBody>
      </p:sp>
      <p:sp>
        <p:nvSpPr>
          <p:cNvPr id="59416" name="AutoShape 28">
            <a:extLst>
              <a:ext uri="{FF2B5EF4-FFF2-40B4-BE49-F238E27FC236}">
                <a16:creationId xmlns:a16="http://schemas.microsoft.com/office/drawing/2014/main" id="{D8A317CF-D8C2-3347-A74B-D27DA9572808}"/>
              </a:ext>
            </a:extLst>
          </p:cNvPr>
          <p:cNvSpPr>
            <a:spLocks noChangeArrowheads="1"/>
          </p:cNvSpPr>
          <p:nvPr/>
        </p:nvSpPr>
        <p:spPr bwMode="auto">
          <a:xfrm rot="19347810">
            <a:off x="2387610" y="4361350"/>
            <a:ext cx="300473" cy="533400"/>
          </a:xfrm>
          <a:prstGeom prst="upArrow">
            <a:avLst>
              <a:gd name="adj1" fmla="val 25148"/>
              <a:gd name="adj2" fmla="val 98178"/>
            </a:avLst>
          </a:prstGeom>
          <a:solidFill>
            <a:srgbClr val="FF33CC"/>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9417" name="Oval 29">
            <a:extLst>
              <a:ext uri="{FF2B5EF4-FFF2-40B4-BE49-F238E27FC236}">
                <a16:creationId xmlns:a16="http://schemas.microsoft.com/office/drawing/2014/main" id="{26DD1243-F265-264D-A0D1-182928D2E79C}"/>
              </a:ext>
            </a:extLst>
          </p:cNvPr>
          <p:cNvSpPr>
            <a:spLocks noChangeArrowheads="1"/>
          </p:cNvSpPr>
          <p:nvPr/>
        </p:nvSpPr>
        <p:spPr bwMode="auto">
          <a:xfrm>
            <a:off x="7475538" y="2986088"/>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59418" name="Oval 30">
            <a:extLst>
              <a:ext uri="{FF2B5EF4-FFF2-40B4-BE49-F238E27FC236}">
                <a16:creationId xmlns:a16="http://schemas.microsoft.com/office/drawing/2014/main" id="{D5501259-1F94-274E-BD4B-6C3FDAF970A3}"/>
              </a:ext>
            </a:extLst>
          </p:cNvPr>
          <p:cNvSpPr>
            <a:spLocks noChangeArrowheads="1"/>
          </p:cNvSpPr>
          <p:nvPr/>
        </p:nvSpPr>
        <p:spPr bwMode="auto">
          <a:xfrm>
            <a:off x="2712600" y="4567994"/>
            <a:ext cx="375591"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59419" name="Oval 31">
            <a:extLst>
              <a:ext uri="{FF2B5EF4-FFF2-40B4-BE49-F238E27FC236}">
                <a16:creationId xmlns:a16="http://schemas.microsoft.com/office/drawing/2014/main" id="{088284DE-87E8-964E-9C34-165E106EC905}"/>
              </a:ext>
            </a:extLst>
          </p:cNvPr>
          <p:cNvSpPr>
            <a:spLocks noChangeArrowheads="1"/>
          </p:cNvSpPr>
          <p:nvPr/>
        </p:nvSpPr>
        <p:spPr bwMode="auto">
          <a:xfrm>
            <a:off x="7494588" y="3455988"/>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sp>
        <p:nvSpPr>
          <p:cNvPr id="59420" name="AutoShape 32">
            <a:extLst>
              <a:ext uri="{FF2B5EF4-FFF2-40B4-BE49-F238E27FC236}">
                <a16:creationId xmlns:a16="http://schemas.microsoft.com/office/drawing/2014/main" id="{B88F5178-6E82-BC4B-9BD1-EC19FB9AE9B1}"/>
              </a:ext>
            </a:extLst>
          </p:cNvPr>
          <p:cNvSpPr>
            <a:spLocks noChangeArrowheads="1"/>
          </p:cNvSpPr>
          <p:nvPr/>
        </p:nvSpPr>
        <p:spPr bwMode="auto">
          <a:xfrm rot="19347810">
            <a:off x="2717035" y="5558919"/>
            <a:ext cx="304800" cy="533400"/>
          </a:xfrm>
          <a:prstGeom prst="upArrow">
            <a:avLst>
              <a:gd name="adj1" fmla="val 25148"/>
              <a:gd name="adj2" fmla="val 98178"/>
            </a:avLst>
          </a:prstGeom>
          <a:solidFill>
            <a:srgbClr val="9966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9421" name="Text Box 34">
            <a:extLst>
              <a:ext uri="{FF2B5EF4-FFF2-40B4-BE49-F238E27FC236}">
                <a16:creationId xmlns:a16="http://schemas.microsoft.com/office/drawing/2014/main" id="{17DF6370-ABD9-994B-B833-95B4ED40E0A7}"/>
              </a:ext>
            </a:extLst>
          </p:cNvPr>
          <p:cNvSpPr txBox="1">
            <a:spLocks noChangeArrowheads="1"/>
          </p:cNvSpPr>
          <p:nvPr/>
        </p:nvSpPr>
        <p:spPr bwMode="auto">
          <a:xfrm>
            <a:off x="7921625" y="2963863"/>
            <a:ext cx="23447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a:t>
            </a:r>
            <a:r>
              <a:rPr lang="en-US" altLang="en-US" sz="1800" i="1">
                <a:latin typeface="+mn-lt"/>
              </a:rPr>
              <a:t>Volume</a:t>
            </a:r>
          </a:p>
        </p:txBody>
      </p:sp>
      <p:sp>
        <p:nvSpPr>
          <p:cNvPr id="59422" name="Oval 35">
            <a:extLst>
              <a:ext uri="{FF2B5EF4-FFF2-40B4-BE49-F238E27FC236}">
                <a16:creationId xmlns:a16="http://schemas.microsoft.com/office/drawing/2014/main" id="{1A1EF94C-3116-B542-902A-696D4D215817}"/>
              </a:ext>
            </a:extLst>
          </p:cNvPr>
          <p:cNvSpPr>
            <a:spLocks noChangeArrowheads="1"/>
          </p:cNvSpPr>
          <p:nvPr/>
        </p:nvSpPr>
        <p:spPr bwMode="auto">
          <a:xfrm>
            <a:off x="3012310" y="5719257"/>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sp>
        <p:nvSpPr>
          <p:cNvPr id="59423" name="Text Box 36">
            <a:extLst>
              <a:ext uri="{FF2B5EF4-FFF2-40B4-BE49-F238E27FC236}">
                <a16:creationId xmlns:a16="http://schemas.microsoft.com/office/drawing/2014/main" id="{6BCA9F78-540B-284E-9342-45DB4FA9CF0E}"/>
              </a:ext>
            </a:extLst>
          </p:cNvPr>
          <p:cNvSpPr txBox="1">
            <a:spLocks noChangeArrowheads="1"/>
          </p:cNvSpPr>
          <p:nvPr/>
        </p:nvSpPr>
        <p:spPr bwMode="auto">
          <a:xfrm>
            <a:off x="7921625" y="3452813"/>
            <a:ext cx="2590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the volumes to add to the block (</a:t>
            </a:r>
            <a:r>
              <a:rPr lang="en-US" altLang="en-US" sz="1800" i="1">
                <a:latin typeface="+mn-lt"/>
              </a:rPr>
              <a:t>all</a:t>
            </a:r>
            <a:r>
              <a:rPr lang="en-US" altLang="en-US" sz="1800">
                <a:latin typeface="+mn-lt"/>
              </a:rPr>
              <a:t>)</a:t>
            </a:r>
            <a:endParaRPr lang="en-US" altLang="en-US" sz="1800" i="1">
              <a:latin typeface="+mn-lt"/>
            </a:endParaRPr>
          </a:p>
        </p:txBody>
      </p:sp>
      <p:sp>
        <p:nvSpPr>
          <p:cNvPr id="59424" name="Oval 37">
            <a:extLst>
              <a:ext uri="{FF2B5EF4-FFF2-40B4-BE49-F238E27FC236}">
                <a16:creationId xmlns:a16="http://schemas.microsoft.com/office/drawing/2014/main" id="{94771311-68C9-F24C-B478-25D5F46E677B}"/>
              </a:ext>
            </a:extLst>
          </p:cNvPr>
          <p:cNvSpPr>
            <a:spLocks noChangeArrowheads="1"/>
          </p:cNvSpPr>
          <p:nvPr/>
        </p:nvSpPr>
        <p:spPr bwMode="auto">
          <a:xfrm>
            <a:off x="7496175" y="4262438"/>
            <a:ext cx="381000" cy="304800"/>
          </a:xfrm>
          <a:prstGeom prst="ellipse">
            <a:avLst/>
          </a:prstGeom>
          <a:solidFill>
            <a:schemeClr val="bg1"/>
          </a:solidFill>
          <a:ln w="28575">
            <a:solidFill>
              <a:srgbClr val="CC33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7</a:t>
            </a:r>
          </a:p>
        </p:txBody>
      </p:sp>
      <p:sp>
        <p:nvSpPr>
          <p:cNvPr id="59425" name="AutoShape 38">
            <a:extLst>
              <a:ext uri="{FF2B5EF4-FFF2-40B4-BE49-F238E27FC236}">
                <a16:creationId xmlns:a16="http://schemas.microsoft.com/office/drawing/2014/main" id="{1CFF759E-EE29-5E45-BA06-4E43B52378AB}"/>
              </a:ext>
            </a:extLst>
          </p:cNvPr>
          <p:cNvSpPr>
            <a:spLocks noChangeArrowheads="1"/>
          </p:cNvSpPr>
          <p:nvPr/>
        </p:nvSpPr>
        <p:spPr bwMode="auto">
          <a:xfrm rot="19347810">
            <a:off x="4078288" y="6457950"/>
            <a:ext cx="290512" cy="412750"/>
          </a:xfrm>
          <a:prstGeom prst="upArrow">
            <a:avLst>
              <a:gd name="adj1" fmla="val 25148"/>
              <a:gd name="adj2" fmla="val 98296"/>
            </a:avLst>
          </a:prstGeom>
          <a:solidFill>
            <a:srgbClr val="CC33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9426" name="Oval 39">
            <a:extLst>
              <a:ext uri="{FF2B5EF4-FFF2-40B4-BE49-F238E27FC236}">
                <a16:creationId xmlns:a16="http://schemas.microsoft.com/office/drawing/2014/main" id="{1CADDF59-D4BF-E54C-B010-698304B99F35}"/>
              </a:ext>
            </a:extLst>
          </p:cNvPr>
          <p:cNvSpPr>
            <a:spLocks noChangeArrowheads="1"/>
          </p:cNvSpPr>
          <p:nvPr/>
        </p:nvSpPr>
        <p:spPr bwMode="auto">
          <a:xfrm>
            <a:off x="4265613" y="6137275"/>
            <a:ext cx="381000" cy="304800"/>
          </a:xfrm>
          <a:prstGeom prst="ellipse">
            <a:avLst/>
          </a:prstGeom>
          <a:solidFill>
            <a:schemeClr val="bg1"/>
          </a:solidFill>
          <a:ln w="28575">
            <a:solidFill>
              <a:srgbClr val="CC33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7</a:t>
            </a:r>
          </a:p>
        </p:txBody>
      </p:sp>
      <p:sp>
        <p:nvSpPr>
          <p:cNvPr id="59427" name="Text Box 40">
            <a:extLst>
              <a:ext uri="{FF2B5EF4-FFF2-40B4-BE49-F238E27FC236}">
                <a16:creationId xmlns:a16="http://schemas.microsoft.com/office/drawing/2014/main" id="{C7618A90-CCCC-2449-91B6-DEACCB875F24}"/>
              </a:ext>
            </a:extLst>
          </p:cNvPr>
          <p:cNvSpPr txBox="1">
            <a:spLocks noChangeArrowheads="1"/>
          </p:cNvSpPr>
          <p:nvPr/>
        </p:nvSpPr>
        <p:spPr bwMode="auto">
          <a:xfrm>
            <a:off x="7921625" y="4229100"/>
            <a:ext cx="256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Apply</a:t>
            </a:r>
            <a:r>
              <a:rPr lang="en-US" altLang="en-US" sz="1800">
                <a:latin typeface="+mn-lt"/>
              </a:rPr>
              <a:t> to create the new block 100</a:t>
            </a:r>
            <a:endParaRPr lang="en-US" altLang="en-US" sz="1800" i="1">
              <a:latin typeface="+mn-lt"/>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85B2EDF-28FE-B1FD-0976-6D07C7A41DFB}"/>
              </a:ext>
            </a:extLst>
          </p:cNvPr>
          <p:cNvPicPr>
            <a:picLocks noChangeAspect="1"/>
          </p:cNvPicPr>
          <p:nvPr/>
        </p:nvPicPr>
        <p:blipFill rotWithShape="1">
          <a:blip r:embed="rId2"/>
          <a:srcRect t="3197" b="7959"/>
          <a:stretch/>
        </p:blipFill>
        <p:spPr>
          <a:xfrm>
            <a:off x="2210503" y="607979"/>
            <a:ext cx="2099558" cy="6092891"/>
          </a:xfrm>
          <a:prstGeom prst="rect">
            <a:avLst/>
          </a:prstGeom>
        </p:spPr>
      </p:pic>
      <p:sp>
        <p:nvSpPr>
          <p:cNvPr id="23556" name="AutoShape 4">
            <a:extLst>
              <a:ext uri="{FF2B5EF4-FFF2-40B4-BE49-F238E27FC236}">
                <a16:creationId xmlns:a16="http://schemas.microsoft.com/office/drawing/2014/main" id="{EB37FF37-796A-E64A-955C-69BF5AE7750D}"/>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60419" name="Oval 5">
            <a:extLst>
              <a:ext uri="{FF2B5EF4-FFF2-40B4-BE49-F238E27FC236}">
                <a16:creationId xmlns:a16="http://schemas.microsoft.com/office/drawing/2014/main" id="{67E53564-2A7C-5740-B362-8C4E64162DD8}"/>
              </a:ext>
            </a:extLst>
          </p:cNvPr>
          <p:cNvSpPr>
            <a:spLocks noChangeArrowheads="1"/>
          </p:cNvSpPr>
          <p:nvPr/>
        </p:nvSpPr>
        <p:spPr bwMode="auto">
          <a:xfrm>
            <a:off x="6740526"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8</a:t>
            </a:r>
          </a:p>
        </p:txBody>
      </p:sp>
      <p:sp>
        <p:nvSpPr>
          <p:cNvPr id="60420" name="Text Box 6">
            <a:extLst>
              <a:ext uri="{FF2B5EF4-FFF2-40B4-BE49-F238E27FC236}">
                <a16:creationId xmlns:a16="http://schemas.microsoft.com/office/drawing/2014/main" id="{3607366E-080B-624F-B28E-F1E25A9B8050}"/>
              </a:ext>
            </a:extLst>
          </p:cNvPr>
          <p:cNvSpPr txBox="1">
            <a:spLocks noChangeArrowheads="1"/>
          </p:cNvSpPr>
          <p:nvPr/>
        </p:nvSpPr>
        <p:spPr bwMode="auto">
          <a:xfrm>
            <a:off x="6399214" y="744539"/>
            <a:ext cx="17414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Apply B.C.s</a:t>
            </a:r>
          </a:p>
        </p:txBody>
      </p:sp>
      <p:sp>
        <p:nvSpPr>
          <p:cNvPr id="60421" name="Rectangle 7">
            <a:extLst>
              <a:ext uri="{FF2B5EF4-FFF2-40B4-BE49-F238E27FC236}">
                <a16:creationId xmlns:a16="http://schemas.microsoft.com/office/drawing/2014/main" id="{9B90DC48-A788-264C-9FE8-B21DEFF2D678}"/>
              </a:ext>
            </a:extLst>
          </p:cNvPr>
          <p:cNvSpPr>
            <a:spLocks noChangeArrowheads="1"/>
          </p:cNvSpPr>
          <p:nvPr/>
        </p:nvSpPr>
        <p:spPr bwMode="auto">
          <a:xfrm>
            <a:off x="8294689" y="439738"/>
            <a:ext cx="2209760" cy="1103312"/>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dirty="0">
                <a:latin typeface="+mn-lt"/>
              </a:rPr>
              <a:t>Designate where </a:t>
            </a:r>
          </a:p>
          <a:p>
            <a:r>
              <a:rPr lang="en-US" altLang="en-US" dirty="0">
                <a:latin typeface="+mn-lt"/>
              </a:rPr>
              <a:t>materials and boundary </a:t>
            </a:r>
          </a:p>
          <a:p>
            <a:r>
              <a:rPr lang="en-US" altLang="en-US" dirty="0">
                <a:latin typeface="+mn-lt"/>
              </a:rPr>
              <a:t>conditions will be </a:t>
            </a:r>
          </a:p>
          <a:p>
            <a:r>
              <a:rPr lang="en-US" altLang="en-US" dirty="0">
                <a:latin typeface="+mn-lt"/>
              </a:rPr>
              <a:t>applied on the model</a:t>
            </a:r>
          </a:p>
        </p:txBody>
      </p:sp>
      <p:pic>
        <p:nvPicPr>
          <p:cNvPr id="60422" name="Picture 8">
            <a:extLst>
              <a:ext uri="{FF2B5EF4-FFF2-40B4-BE49-F238E27FC236}">
                <a16:creationId xmlns:a16="http://schemas.microsoft.com/office/drawing/2014/main" id="{E028C217-9E54-6349-918A-40AA926B60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4389" y="307976"/>
            <a:ext cx="1393825" cy="131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3" name="AutoShape 10">
            <a:extLst>
              <a:ext uri="{FF2B5EF4-FFF2-40B4-BE49-F238E27FC236}">
                <a16:creationId xmlns:a16="http://schemas.microsoft.com/office/drawing/2014/main" id="{0E1A3B07-BBCC-9945-9E00-4B5C4E95B105}"/>
              </a:ext>
            </a:extLst>
          </p:cNvPr>
          <p:cNvSpPr>
            <a:spLocks noChangeArrowheads="1"/>
          </p:cNvSpPr>
          <p:nvPr/>
        </p:nvSpPr>
        <p:spPr bwMode="auto">
          <a:xfrm rot="19347810">
            <a:off x="4114967" y="2381250"/>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0424" name="Oval 11">
            <a:extLst>
              <a:ext uri="{FF2B5EF4-FFF2-40B4-BE49-F238E27FC236}">
                <a16:creationId xmlns:a16="http://schemas.microsoft.com/office/drawing/2014/main" id="{F497EDE2-C112-FD42-AAD0-B64115BA3D8C}"/>
              </a:ext>
            </a:extLst>
          </p:cNvPr>
          <p:cNvSpPr>
            <a:spLocks noChangeArrowheads="1"/>
          </p:cNvSpPr>
          <p:nvPr/>
        </p:nvSpPr>
        <p:spPr bwMode="auto">
          <a:xfrm>
            <a:off x="4421354" y="2519363"/>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60425" name="AutoShape 14">
            <a:extLst>
              <a:ext uri="{FF2B5EF4-FFF2-40B4-BE49-F238E27FC236}">
                <a16:creationId xmlns:a16="http://schemas.microsoft.com/office/drawing/2014/main" id="{AC74F88B-285E-ED4E-871D-8ED66EE6111F}"/>
              </a:ext>
            </a:extLst>
          </p:cNvPr>
          <p:cNvSpPr>
            <a:spLocks noChangeArrowheads="1"/>
          </p:cNvSpPr>
          <p:nvPr/>
        </p:nvSpPr>
        <p:spPr bwMode="auto">
          <a:xfrm rot="19347810">
            <a:off x="3933438" y="3069298"/>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0426" name="Oval 15">
            <a:extLst>
              <a:ext uri="{FF2B5EF4-FFF2-40B4-BE49-F238E27FC236}">
                <a16:creationId xmlns:a16="http://schemas.microsoft.com/office/drawing/2014/main" id="{6C2439BE-0E76-0A40-A855-6CD5432DEC5D}"/>
              </a:ext>
            </a:extLst>
          </p:cNvPr>
          <p:cNvSpPr>
            <a:spLocks noChangeArrowheads="1"/>
          </p:cNvSpPr>
          <p:nvPr/>
        </p:nvSpPr>
        <p:spPr bwMode="auto">
          <a:xfrm>
            <a:off x="4254113" y="3135973"/>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60427" name="AutoShape 18">
            <a:extLst>
              <a:ext uri="{FF2B5EF4-FFF2-40B4-BE49-F238E27FC236}">
                <a16:creationId xmlns:a16="http://schemas.microsoft.com/office/drawing/2014/main" id="{6C7FCA71-E214-FF4E-A893-54077D6DFE7B}"/>
              </a:ext>
            </a:extLst>
          </p:cNvPr>
          <p:cNvSpPr>
            <a:spLocks noChangeArrowheads="1"/>
          </p:cNvSpPr>
          <p:nvPr/>
        </p:nvSpPr>
        <p:spPr bwMode="auto">
          <a:xfrm rot="19347810">
            <a:off x="3269156" y="3638387"/>
            <a:ext cx="304800" cy="533400"/>
          </a:xfrm>
          <a:prstGeom prst="upArrow">
            <a:avLst>
              <a:gd name="adj1" fmla="val 25148"/>
              <a:gd name="adj2" fmla="val 98178"/>
            </a:avLst>
          </a:prstGeom>
          <a:solidFill>
            <a:srgbClr val="3399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0428" name="Oval 19">
            <a:extLst>
              <a:ext uri="{FF2B5EF4-FFF2-40B4-BE49-F238E27FC236}">
                <a16:creationId xmlns:a16="http://schemas.microsoft.com/office/drawing/2014/main" id="{03D95FAB-662E-DC4F-8A3F-6F5FCAD784FD}"/>
              </a:ext>
            </a:extLst>
          </p:cNvPr>
          <p:cNvSpPr>
            <a:spLocks noChangeArrowheads="1"/>
          </p:cNvSpPr>
          <p:nvPr/>
        </p:nvSpPr>
        <p:spPr bwMode="auto">
          <a:xfrm>
            <a:off x="5675313" y="4410075"/>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60429" name="Oval 20">
            <a:extLst>
              <a:ext uri="{FF2B5EF4-FFF2-40B4-BE49-F238E27FC236}">
                <a16:creationId xmlns:a16="http://schemas.microsoft.com/office/drawing/2014/main" id="{8F5B9EE3-B031-6742-B75C-B6C77FBAB860}"/>
              </a:ext>
            </a:extLst>
          </p:cNvPr>
          <p:cNvSpPr>
            <a:spLocks noChangeArrowheads="1"/>
          </p:cNvSpPr>
          <p:nvPr/>
        </p:nvSpPr>
        <p:spPr bwMode="auto">
          <a:xfrm>
            <a:off x="3575544" y="3808249"/>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60430" name="Text Box 21">
            <a:extLst>
              <a:ext uri="{FF2B5EF4-FFF2-40B4-BE49-F238E27FC236}">
                <a16:creationId xmlns:a16="http://schemas.microsoft.com/office/drawing/2014/main" id="{8FC44210-9EFC-7640-B116-63BC56F883F4}"/>
              </a:ext>
            </a:extLst>
          </p:cNvPr>
          <p:cNvSpPr txBox="1">
            <a:spLocks noChangeArrowheads="1"/>
          </p:cNvSpPr>
          <p:nvPr/>
        </p:nvSpPr>
        <p:spPr bwMode="auto">
          <a:xfrm>
            <a:off x="6083300" y="3295651"/>
            <a:ext cx="2844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Action – Element Type</a:t>
            </a:r>
            <a:endParaRPr lang="en-US" altLang="en-US" sz="1800">
              <a:latin typeface="+mn-lt"/>
            </a:endParaRPr>
          </a:p>
        </p:txBody>
      </p:sp>
      <p:sp>
        <p:nvSpPr>
          <p:cNvPr id="60431" name="Text Box 22">
            <a:extLst>
              <a:ext uri="{FF2B5EF4-FFF2-40B4-BE49-F238E27FC236}">
                <a16:creationId xmlns:a16="http://schemas.microsoft.com/office/drawing/2014/main" id="{8185264B-3428-CD4E-A36B-F4E1BC2A6918}"/>
              </a:ext>
            </a:extLst>
          </p:cNvPr>
          <p:cNvSpPr txBox="1">
            <a:spLocks noChangeArrowheads="1"/>
          </p:cNvSpPr>
          <p:nvPr/>
        </p:nvSpPr>
        <p:spPr bwMode="auto">
          <a:xfrm>
            <a:off x="5454651" y="2006600"/>
            <a:ext cx="33639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Define the element type for Block 100 as HEX8</a:t>
            </a:r>
            <a:endParaRPr lang="en-US" altLang="en-US" sz="1800" i="1" dirty="0">
              <a:latin typeface="+mn-lt"/>
            </a:endParaRPr>
          </a:p>
        </p:txBody>
      </p:sp>
      <p:sp>
        <p:nvSpPr>
          <p:cNvPr id="60432" name="Oval 23">
            <a:extLst>
              <a:ext uri="{FF2B5EF4-FFF2-40B4-BE49-F238E27FC236}">
                <a16:creationId xmlns:a16="http://schemas.microsoft.com/office/drawing/2014/main" id="{9DF4AC33-BAC6-414C-8B8B-B91F606FE71B}"/>
              </a:ext>
            </a:extLst>
          </p:cNvPr>
          <p:cNvSpPr>
            <a:spLocks noChangeArrowheads="1"/>
          </p:cNvSpPr>
          <p:nvPr/>
        </p:nvSpPr>
        <p:spPr bwMode="auto">
          <a:xfrm>
            <a:off x="5675313" y="3413125"/>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60433" name="Oval 25">
            <a:extLst>
              <a:ext uri="{FF2B5EF4-FFF2-40B4-BE49-F238E27FC236}">
                <a16:creationId xmlns:a16="http://schemas.microsoft.com/office/drawing/2014/main" id="{B5616B44-DBC9-8F40-96C0-1C18A3B7ECC7}"/>
              </a:ext>
            </a:extLst>
          </p:cNvPr>
          <p:cNvSpPr>
            <a:spLocks noChangeArrowheads="1"/>
          </p:cNvSpPr>
          <p:nvPr/>
        </p:nvSpPr>
        <p:spPr bwMode="auto">
          <a:xfrm>
            <a:off x="5676900" y="3973513"/>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60434" name="Text Box 26">
            <a:extLst>
              <a:ext uri="{FF2B5EF4-FFF2-40B4-BE49-F238E27FC236}">
                <a16:creationId xmlns:a16="http://schemas.microsoft.com/office/drawing/2014/main" id="{7E29E1DB-9584-6148-80E6-DE768B0D18DF}"/>
              </a:ext>
            </a:extLst>
          </p:cNvPr>
          <p:cNvSpPr txBox="1">
            <a:spLocks noChangeArrowheads="1"/>
          </p:cNvSpPr>
          <p:nvPr/>
        </p:nvSpPr>
        <p:spPr bwMode="auto">
          <a:xfrm>
            <a:off x="6083300" y="3959226"/>
            <a:ext cx="23447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Enter Block ID </a:t>
            </a:r>
            <a:r>
              <a:rPr lang="en-US" altLang="en-US" sz="1800" i="1">
                <a:latin typeface="+mn-lt"/>
              </a:rPr>
              <a:t>100</a:t>
            </a:r>
          </a:p>
        </p:txBody>
      </p:sp>
      <p:sp>
        <p:nvSpPr>
          <p:cNvPr id="60435" name="Text Box 27">
            <a:extLst>
              <a:ext uri="{FF2B5EF4-FFF2-40B4-BE49-F238E27FC236}">
                <a16:creationId xmlns:a16="http://schemas.microsoft.com/office/drawing/2014/main" id="{08BA5C33-1BBD-7D4C-A969-C042A90DC0A9}"/>
              </a:ext>
            </a:extLst>
          </p:cNvPr>
          <p:cNvSpPr txBox="1">
            <a:spLocks noChangeArrowheads="1"/>
          </p:cNvSpPr>
          <p:nvPr/>
        </p:nvSpPr>
        <p:spPr bwMode="auto">
          <a:xfrm>
            <a:off x="6083300" y="4379913"/>
            <a:ext cx="23447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a:t>
            </a:r>
            <a:r>
              <a:rPr lang="en-US" altLang="en-US" sz="1800" i="1">
                <a:latin typeface="+mn-lt"/>
              </a:rPr>
              <a:t>Volumes</a:t>
            </a:r>
          </a:p>
        </p:txBody>
      </p:sp>
      <p:sp>
        <p:nvSpPr>
          <p:cNvPr id="60436" name="AutoShape 28">
            <a:extLst>
              <a:ext uri="{FF2B5EF4-FFF2-40B4-BE49-F238E27FC236}">
                <a16:creationId xmlns:a16="http://schemas.microsoft.com/office/drawing/2014/main" id="{437D4FD4-E0E7-0D49-A64A-8FBEAF390D46}"/>
              </a:ext>
            </a:extLst>
          </p:cNvPr>
          <p:cNvSpPr>
            <a:spLocks noChangeArrowheads="1"/>
          </p:cNvSpPr>
          <p:nvPr/>
        </p:nvSpPr>
        <p:spPr bwMode="auto">
          <a:xfrm rot="19347810">
            <a:off x="2612927" y="4479924"/>
            <a:ext cx="304800" cy="533400"/>
          </a:xfrm>
          <a:prstGeom prst="upArrow">
            <a:avLst>
              <a:gd name="adj1" fmla="val 25148"/>
              <a:gd name="adj2" fmla="val 98178"/>
            </a:avLst>
          </a:prstGeom>
          <a:solidFill>
            <a:srgbClr val="FF99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0437" name="Oval 29">
            <a:extLst>
              <a:ext uri="{FF2B5EF4-FFF2-40B4-BE49-F238E27FC236}">
                <a16:creationId xmlns:a16="http://schemas.microsoft.com/office/drawing/2014/main" id="{3F710A80-B4BB-B242-909E-89342B50724D}"/>
              </a:ext>
            </a:extLst>
          </p:cNvPr>
          <p:cNvSpPr>
            <a:spLocks noChangeArrowheads="1"/>
          </p:cNvSpPr>
          <p:nvPr/>
        </p:nvSpPr>
        <p:spPr bwMode="auto">
          <a:xfrm>
            <a:off x="5675313" y="4848225"/>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60438" name="Oval 30">
            <a:extLst>
              <a:ext uri="{FF2B5EF4-FFF2-40B4-BE49-F238E27FC236}">
                <a16:creationId xmlns:a16="http://schemas.microsoft.com/office/drawing/2014/main" id="{61A6D1E7-C8C5-0845-A835-3A61D8D7457B}"/>
              </a:ext>
            </a:extLst>
          </p:cNvPr>
          <p:cNvSpPr>
            <a:spLocks noChangeArrowheads="1"/>
          </p:cNvSpPr>
          <p:nvPr/>
        </p:nvSpPr>
        <p:spPr bwMode="auto">
          <a:xfrm>
            <a:off x="2911377" y="4573586"/>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60439" name="Text Box 31">
            <a:extLst>
              <a:ext uri="{FF2B5EF4-FFF2-40B4-BE49-F238E27FC236}">
                <a16:creationId xmlns:a16="http://schemas.microsoft.com/office/drawing/2014/main" id="{6EE819EC-9CA7-6145-9E90-D937B40E50F9}"/>
              </a:ext>
            </a:extLst>
          </p:cNvPr>
          <p:cNvSpPr txBox="1">
            <a:spLocks noChangeArrowheads="1"/>
          </p:cNvSpPr>
          <p:nvPr/>
        </p:nvSpPr>
        <p:spPr bwMode="auto">
          <a:xfrm>
            <a:off x="6083300" y="4811713"/>
            <a:ext cx="23447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a:t>
            </a:r>
            <a:r>
              <a:rPr lang="en-US" altLang="en-US" sz="1800" i="1">
                <a:latin typeface="+mn-lt"/>
              </a:rPr>
              <a:t>Hex8</a:t>
            </a:r>
          </a:p>
        </p:txBody>
      </p:sp>
      <p:sp>
        <p:nvSpPr>
          <p:cNvPr id="60440" name="AutoShape 32">
            <a:extLst>
              <a:ext uri="{FF2B5EF4-FFF2-40B4-BE49-F238E27FC236}">
                <a16:creationId xmlns:a16="http://schemas.microsoft.com/office/drawing/2014/main" id="{513F0B5D-9E06-044F-AFF0-CE1AB880636B}"/>
              </a:ext>
            </a:extLst>
          </p:cNvPr>
          <p:cNvSpPr>
            <a:spLocks noChangeArrowheads="1"/>
          </p:cNvSpPr>
          <p:nvPr/>
        </p:nvSpPr>
        <p:spPr bwMode="auto">
          <a:xfrm rot="13520072">
            <a:off x="4191000" y="6096000"/>
            <a:ext cx="304800" cy="533400"/>
          </a:xfrm>
          <a:prstGeom prst="upArrow">
            <a:avLst>
              <a:gd name="adj1" fmla="val 25148"/>
              <a:gd name="adj2" fmla="val 98178"/>
            </a:avLst>
          </a:prstGeom>
          <a:solidFill>
            <a:srgbClr val="FF33CC"/>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0441" name="Oval 33">
            <a:extLst>
              <a:ext uri="{FF2B5EF4-FFF2-40B4-BE49-F238E27FC236}">
                <a16:creationId xmlns:a16="http://schemas.microsoft.com/office/drawing/2014/main" id="{67BAD49A-0B6B-8B42-85E8-5FC64F5C2BC2}"/>
              </a:ext>
            </a:extLst>
          </p:cNvPr>
          <p:cNvSpPr>
            <a:spLocks noChangeArrowheads="1"/>
          </p:cNvSpPr>
          <p:nvPr/>
        </p:nvSpPr>
        <p:spPr bwMode="auto">
          <a:xfrm>
            <a:off x="4584700" y="6072188"/>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60442" name="Oval 34">
            <a:extLst>
              <a:ext uri="{FF2B5EF4-FFF2-40B4-BE49-F238E27FC236}">
                <a16:creationId xmlns:a16="http://schemas.microsoft.com/office/drawing/2014/main" id="{6AC07C64-D386-3545-8CE0-41979835C781}"/>
              </a:ext>
            </a:extLst>
          </p:cNvPr>
          <p:cNvSpPr>
            <a:spLocks noChangeArrowheads="1"/>
          </p:cNvSpPr>
          <p:nvPr/>
        </p:nvSpPr>
        <p:spPr bwMode="auto">
          <a:xfrm>
            <a:off x="5676900" y="5322888"/>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60443" name="Text Box 35">
            <a:extLst>
              <a:ext uri="{FF2B5EF4-FFF2-40B4-BE49-F238E27FC236}">
                <a16:creationId xmlns:a16="http://schemas.microsoft.com/office/drawing/2014/main" id="{F8A2CB2C-4C04-164A-91B9-AA069D0DD765}"/>
              </a:ext>
            </a:extLst>
          </p:cNvPr>
          <p:cNvSpPr txBox="1">
            <a:spLocks noChangeArrowheads="1"/>
          </p:cNvSpPr>
          <p:nvPr/>
        </p:nvSpPr>
        <p:spPr bwMode="auto">
          <a:xfrm>
            <a:off x="6083300" y="5264151"/>
            <a:ext cx="23447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Apply</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4CF679-3BBB-8D6A-6150-21F217C03FD9}"/>
              </a:ext>
            </a:extLst>
          </p:cNvPr>
          <p:cNvPicPr>
            <a:picLocks noChangeAspect="1"/>
          </p:cNvPicPr>
          <p:nvPr/>
        </p:nvPicPr>
        <p:blipFill>
          <a:blip r:embed="rId2"/>
          <a:stretch>
            <a:fillRect/>
          </a:stretch>
        </p:blipFill>
        <p:spPr>
          <a:xfrm>
            <a:off x="2083507" y="374048"/>
            <a:ext cx="1941708" cy="6342397"/>
          </a:xfrm>
          <a:prstGeom prst="rect">
            <a:avLst/>
          </a:prstGeom>
        </p:spPr>
      </p:pic>
      <p:pic>
        <p:nvPicPr>
          <p:cNvPr id="61441" name="Picture 4">
            <a:extLst>
              <a:ext uri="{FF2B5EF4-FFF2-40B4-BE49-F238E27FC236}">
                <a16:creationId xmlns:a16="http://schemas.microsoft.com/office/drawing/2014/main" id="{11DCEB78-7677-AD47-87A4-710DEF997A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7813" y="2746376"/>
            <a:ext cx="2635250"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AutoShape 4">
            <a:extLst>
              <a:ext uri="{FF2B5EF4-FFF2-40B4-BE49-F238E27FC236}">
                <a16:creationId xmlns:a16="http://schemas.microsoft.com/office/drawing/2014/main" id="{141A70E6-7DEB-4F42-B663-35AA2C525FBC}"/>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61444" name="Oval 5">
            <a:extLst>
              <a:ext uri="{FF2B5EF4-FFF2-40B4-BE49-F238E27FC236}">
                <a16:creationId xmlns:a16="http://schemas.microsoft.com/office/drawing/2014/main" id="{E2C348F6-7E4A-9B4F-8EB3-E60F4A2F4077}"/>
              </a:ext>
            </a:extLst>
          </p:cNvPr>
          <p:cNvSpPr>
            <a:spLocks noChangeArrowheads="1"/>
          </p:cNvSpPr>
          <p:nvPr/>
        </p:nvSpPr>
        <p:spPr bwMode="auto">
          <a:xfrm>
            <a:off x="6740526"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8</a:t>
            </a:r>
          </a:p>
        </p:txBody>
      </p:sp>
      <p:sp>
        <p:nvSpPr>
          <p:cNvPr id="61445" name="Text Box 6">
            <a:extLst>
              <a:ext uri="{FF2B5EF4-FFF2-40B4-BE49-F238E27FC236}">
                <a16:creationId xmlns:a16="http://schemas.microsoft.com/office/drawing/2014/main" id="{B374823E-5E48-E048-9A69-F2391AAD20F7}"/>
              </a:ext>
            </a:extLst>
          </p:cNvPr>
          <p:cNvSpPr txBox="1">
            <a:spLocks noChangeArrowheads="1"/>
          </p:cNvSpPr>
          <p:nvPr/>
        </p:nvSpPr>
        <p:spPr bwMode="auto">
          <a:xfrm>
            <a:off x="6399214" y="744539"/>
            <a:ext cx="17414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Apply B.C.s</a:t>
            </a:r>
          </a:p>
        </p:txBody>
      </p:sp>
      <p:sp>
        <p:nvSpPr>
          <p:cNvPr id="61446" name="Rectangle 7">
            <a:extLst>
              <a:ext uri="{FF2B5EF4-FFF2-40B4-BE49-F238E27FC236}">
                <a16:creationId xmlns:a16="http://schemas.microsoft.com/office/drawing/2014/main" id="{8E8E9BBD-7C9E-1840-B07B-C8A19CB6D386}"/>
              </a:ext>
            </a:extLst>
          </p:cNvPr>
          <p:cNvSpPr>
            <a:spLocks noChangeArrowheads="1"/>
          </p:cNvSpPr>
          <p:nvPr/>
        </p:nvSpPr>
        <p:spPr bwMode="auto">
          <a:xfrm>
            <a:off x="8294689" y="439738"/>
            <a:ext cx="2238374" cy="1103312"/>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dirty="0">
                <a:latin typeface="+mn-lt"/>
              </a:rPr>
              <a:t>Designate where </a:t>
            </a:r>
          </a:p>
          <a:p>
            <a:r>
              <a:rPr lang="en-US" altLang="en-US" dirty="0">
                <a:latin typeface="+mn-lt"/>
              </a:rPr>
              <a:t>materials and boundary </a:t>
            </a:r>
          </a:p>
          <a:p>
            <a:r>
              <a:rPr lang="en-US" altLang="en-US" dirty="0">
                <a:latin typeface="+mn-lt"/>
              </a:rPr>
              <a:t>conditions will be </a:t>
            </a:r>
          </a:p>
          <a:p>
            <a:r>
              <a:rPr lang="en-US" altLang="en-US" dirty="0">
                <a:latin typeface="+mn-lt"/>
              </a:rPr>
              <a:t>applied on the model</a:t>
            </a:r>
          </a:p>
        </p:txBody>
      </p:sp>
      <p:pic>
        <p:nvPicPr>
          <p:cNvPr id="61447" name="Picture 8">
            <a:extLst>
              <a:ext uri="{FF2B5EF4-FFF2-40B4-BE49-F238E27FC236}">
                <a16:creationId xmlns:a16="http://schemas.microsoft.com/office/drawing/2014/main" id="{D027FFB2-B3A3-2840-92E2-3DD9C1E2D7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4389" y="307976"/>
            <a:ext cx="1393825" cy="131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8" name="AutoShape 11">
            <a:extLst>
              <a:ext uri="{FF2B5EF4-FFF2-40B4-BE49-F238E27FC236}">
                <a16:creationId xmlns:a16="http://schemas.microsoft.com/office/drawing/2014/main" id="{526C9013-37BE-5644-9592-9DEB0D054B36}"/>
              </a:ext>
            </a:extLst>
          </p:cNvPr>
          <p:cNvSpPr>
            <a:spLocks noChangeArrowheads="1"/>
          </p:cNvSpPr>
          <p:nvPr/>
        </p:nvSpPr>
        <p:spPr bwMode="auto">
          <a:xfrm rot="19347810">
            <a:off x="2692449" y="1678916"/>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1449" name="Oval 12">
            <a:extLst>
              <a:ext uri="{FF2B5EF4-FFF2-40B4-BE49-F238E27FC236}">
                <a16:creationId xmlns:a16="http://schemas.microsoft.com/office/drawing/2014/main" id="{1B0F69B3-8D9A-B940-9AF0-7BA4987F0EAA}"/>
              </a:ext>
            </a:extLst>
          </p:cNvPr>
          <p:cNvSpPr>
            <a:spLocks noChangeArrowheads="1"/>
          </p:cNvSpPr>
          <p:nvPr/>
        </p:nvSpPr>
        <p:spPr bwMode="auto">
          <a:xfrm>
            <a:off x="2990899" y="1823379"/>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61450" name="AutoShape 13">
            <a:extLst>
              <a:ext uri="{FF2B5EF4-FFF2-40B4-BE49-F238E27FC236}">
                <a16:creationId xmlns:a16="http://schemas.microsoft.com/office/drawing/2014/main" id="{814EB7CD-1BA4-EF4C-B8CC-1A8B9BFB7A2D}"/>
              </a:ext>
            </a:extLst>
          </p:cNvPr>
          <p:cNvSpPr>
            <a:spLocks noChangeArrowheads="1"/>
          </p:cNvSpPr>
          <p:nvPr/>
        </p:nvSpPr>
        <p:spPr bwMode="auto">
          <a:xfrm rot="19347810">
            <a:off x="2503486" y="2211852"/>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1451" name="Oval 14">
            <a:extLst>
              <a:ext uri="{FF2B5EF4-FFF2-40B4-BE49-F238E27FC236}">
                <a16:creationId xmlns:a16="http://schemas.microsoft.com/office/drawing/2014/main" id="{ECB5EB4F-542F-5049-A90A-B7514ACC0606}"/>
              </a:ext>
            </a:extLst>
          </p:cNvPr>
          <p:cNvSpPr>
            <a:spLocks noChangeArrowheads="1"/>
          </p:cNvSpPr>
          <p:nvPr/>
        </p:nvSpPr>
        <p:spPr bwMode="auto">
          <a:xfrm>
            <a:off x="4791075" y="3219450"/>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61452" name="AutoShape 15">
            <a:extLst>
              <a:ext uri="{FF2B5EF4-FFF2-40B4-BE49-F238E27FC236}">
                <a16:creationId xmlns:a16="http://schemas.microsoft.com/office/drawing/2014/main" id="{7A1389F0-53EE-5C41-9CD7-6C6DCC918528}"/>
              </a:ext>
            </a:extLst>
          </p:cNvPr>
          <p:cNvSpPr>
            <a:spLocks noChangeArrowheads="1"/>
          </p:cNvSpPr>
          <p:nvPr/>
        </p:nvSpPr>
        <p:spPr bwMode="auto">
          <a:xfrm rot="19347810">
            <a:off x="2975789" y="2844008"/>
            <a:ext cx="304800" cy="533400"/>
          </a:xfrm>
          <a:prstGeom prst="upArrow">
            <a:avLst>
              <a:gd name="adj1" fmla="val 25148"/>
              <a:gd name="adj2" fmla="val 98178"/>
            </a:avLst>
          </a:prstGeom>
          <a:solidFill>
            <a:srgbClr val="3399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1453" name="Oval 16">
            <a:extLst>
              <a:ext uri="{FF2B5EF4-FFF2-40B4-BE49-F238E27FC236}">
                <a16:creationId xmlns:a16="http://schemas.microsoft.com/office/drawing/2014/main" id="{BFCF98E5-1D72-424D-A18C-4FF986CEE087}"/>
              </a:ext>
            </a:extLst>
          </p:cNvPr>
          <p:cNvSpPr>
            <a:spLocks noChangeArrowheads="1"/>
          </p:cNvSpPr>
          <p:nvPr/>
        </p:nvSpPr>
        <p:spPr bwMode="auto">
          <a:xfrm>
            <a:off x="4791075" y="3878263"/>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61454" name="Oval 17">
            <a:extLst>
              <a:ext uri="{FF2B5EF4-FFF2-40B4-BE49-F238E27FC236}">
                <a16:creationId xmlns:a16="http://schemas.microsoft.com/office/drawing/2014/main" id="{3150A830-F7B7-304A-9AF7-7872F74D2102}"/>
              </a:ext>
            </a:extLst>
          </p:cNvPr>
          <p:cNvSpPr>
            <a:spLocks noChangeArrowheads="1"/>
          </p:cNvSpPr>
          <p:nvPr/>
        </p:nvSpPr>
        <p:spPr bwMode="auto">
          <a:xfrm>
            <a:off x="3274239" y="2936083"/>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61455" name="Text Box 18">
            <a:extLst>
              <a:ext uri="{FF2B5EF4-FFF2-40B4-BE49-F238E27FC236}">
                <a16:creationId xmlns:a16="http://schemas.microsoft.com/office/drawing/2014/main" id="{6EA1CF9D-40E0-4A4D-A8BD-4B7946F902C2}"/>
              </a:ext>
            </a:extLst>
          </p:cNvPr>
          <p:cNvSpPr txBox="1">
            <a:spLocks noChangeArrowheads="1"/>
          </p:cNvSpPr>
          <p:nvPr/>
        </p:nvSpPr>
        <p:spPr bwMode="auto">
          <a:xfrm>
            <a:off x="5172075" y="2782888"/>
            <a:ext cx="2844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Entity-Sidesets</a:t>
            </a:r>
            <a:endParaRPr lang="en-US" altLang="en-US" sz="1800">
              <a:latin typeface="+mn-lt"/>
            </a:endParaRPr>
          </a:p>
        </p:txBody>
      </p:sp>
      <p:sp>
        <p:nvSpPr>
          <p:cNvPr id="61456" name="Text Box 19">
            <a:extLst>
              <a:ext uri="{FF2B5EF4-FFF2-40B4-BE49-F238E27FC236}">
                <a16:creationId xmlns:a16="http://schemas.microsoft.com/office/drawing/2014/main" id="{519F1CE9-B1C1-B944-8439-9FD37287DFF9}"/>
              </a:ext>
            </a:extLst>
          </p:cNvPr>
          <p:cNvSpPr txBox="1">
            <a:spLocks noChangeArrowheads="1"/>
          </p:cNvSpPr>
          <p:nvPr/>
        </p:nvSpPr>
        <p:spPr bwMode="auto">
          <a:xfrm>
            <a:off x="4668838" y="2089150"/>
            <a:ext cx="33639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Create a </a:t>
            </a:r>
            <a:r>
              <a:rPr lang="en-US" altLang="en-US" sz="1800" dirty="0" err="1">
                <a:latin typeface="+mn-lt"/>
              </a:rPr>
              <a:t>Sideset</a:t>
            </a:r>
            <a:r>
              <a:rPr lang="en-US" altLang="en-US" sz="1800" dirty="0">
                <a:latin typeface="+mn-lt"/>
              </a:rPr>
              <a:t> representing a distributed load</a:t>
            </a:r>
            <a:endParaRPr lang="en-US" altLang="en-US" sz="1800" i="1" dirty="0">
              <a:latin typeface="+mn-lt"/>
            </a:endParaRPr>
          </a:p>
        </p:txBody>
      </p:sp>
      <p:sp>
        <p:nvSpPr>
          <p:cNvPr id="61457" name="Oval 20">
            <a:extLst>
              <a:ext uri="{FF2B5EF4-FFF2-40B4-BE49-F238E27FC236}">
                <a16:creationId xmlns:a16="http://schemas.microsoft.com/office/drawing/2014/main" id="{45204271-80E9-F144-9945-02799D406516}"/>
              </a:ext>
            </a:extLst>
          </p:cNvPr>
          <p:cNvSpPr>
            <a:spLocks noChangeArrowheads="1"/>
          </p:cNvSpPr>
          <p:nvPr/>
        </p:nvSpPr>
        <p:spPr bwMode="auto">
          <a:xfrm>
            <a:off x="4791075" y="2830513"/>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61458" name="Oval 21">
            <a:extLst>
              <a:ext uri="{FF2B5EF4-FFF2-40B4-BE49-F238E27FC236}">
                <a16:creationId xmlns:a16="http://schemas.microsoft.com/office/drawing/2014/main" id="{87A2B688-44EA-9E43-988F-FCD8B4A2D96C}"/>
              </a:ext>
            </a:extLst>
          </p:cNvPr>
          <p:cNvSpPr>
            <a:spLocks noChangeArrowheads="1"/>
          </p:cNvSpPr>
          <p:nvPr/>
        </p:nvSpPr>
        <p:spPr bwMode="auto">
          <a:xfrm>
            <a:off x="2863861" y="2425917"/>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61459" name="Text Box 22">
            <a:extLst>
              <a:ext uri="{FF2B5EF4-FFF2-40B4-BE49-F238E27FC236}">
                <a16:creationId xmlns:a16="http://schemas.microsoft.com/office/drawing/2014/main" id="{9F274C39-3685-C845-AA19-C1562F5B5F97}"/>
              </a:ext>
            </a:extLst>
          </p:cNvPr>
          <p:cNvSpPr txBox="1">
            <a:spLocks noChangeArrowheads="1"/>
          </p:cNvSpPr>
          <p:nvPr/>
        </p:nvSpPr>
        <p:spPr bwMode="auto">
          <a:xfrm>
            <a:off x="5172075" y="3189288"/>
            <a:ext cx="2344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Choose </a:t>
            </a:r>
            <a:r>
              <a:rPr lang="en-US" altLang="en-US" sz="1800" i="1">
                <a:latin typeface="+mn-lt"/>
              </a:rPr>
              <a:t>Action – Create Sideset</a:t>
            </a:r>
          </a:p>
        </p:txBody>
      </p:sp>
      <p:sp>
        <p:nvSpPr>
          <p:cNvPr id="61460" name="Text Box 23">
            <a:extLst>
              <a:ext uri="{FF2B5EF4-FFF2-40B4-BE49-F238E27FC236}">
                <a16:creationId xmlns:a16="http://schemas.microsoft.com/office/drawing/2014/main" id="{0A51D84C-4A04-4E4D-B23D-DA924952CDB5}"/>
              </a:ext>
            </a:extLst>
          </p:cNvPr>
          <p:cNvSpPr txBox="1">
            <a:spLocks noChangeArrowheads="1"/>
          </p:cNvSpPr>
          <p:nvPr/>
        </p:nvSpPr>
        <p:spPr bwMode="auto">
          <a:xfrm>
            <a:off x="5172076" y="3848101"/>
            <a:ext cx="26209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Enter a Sideset ID of </a:t>
            </a:r>
            <a:r>
              <a:rPr lang="en-US" altLang="en-US" sz="1800" i="1">
                <a:latin typeface="+mn-lt"/>
              </a:rPr>
              <a:t>1</a:t>
            </a:r>
          </a:p>
        </p:txBody>
      </p:sp>
      <p:sp>
        <p:nvSpPr>
          <p:cNvPr id="61461" name="AutoShape 24">
            <a:extLst>
              <a:ext uri="{FF2B5EF4-FFF2-40B4-BE49-F238E27FC236}">
                <a16:creationId xmlns:a16="http://schemas.microsoft.com/office/drawing/2014/main" id="{2DE57B31-FC16-7547-BE66-8E3EC609E27A}"/>
              </a:ext>
            </a:extLst>
          </p:cNvPr>
          <p:cNvSpPr>
            <a:spLocks noChangeArrowheads="1"/>
          </p:cNvSpPr>
          <p:nvPr/>
        </p:nvSpPr>
        <p:spPr bwMode="auto">
          <a:xfrm rot="19347810">
            <a:off x="2625706" y="3449504"/>
            <a:ext cx="304800" cy="533400"/>
          </a:xfrm>
          <a:prstGeom prst="upArrow">
            <a:avLst>
              <a:gd name="adj1" fmla="val 25148"/>
              <a:gd name="adj2" fmla="val 98178"/>
            </a:avLst>
          </a:prstGeom>
          <a:solidFill>
            <a:srgbClr val="FF99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1462" name="Oval 25">
            <a:extLst>
              <a:ext uri="{FF2B5EF4-FFF2-40B4-BE49-F238E27FC236}">
                <a16:creationId xmlns:a16="http://schemas.microsoft.com/office/drawing/2014/main" id="{E238070D-3782-D444-86F1-68DBE8C68532}"/>
              </a:ext>
            </a:extLst>
          </p:cNvPr>
          <p:cNvSpPr>
            <a:spLocks noChangeArrowheads="1"/>
          </p:cNvSpPr>
          <p:nvPr/>
        </p:nvSpPr>
        <p:spPr bwMode="auto">
          <a:xfrm>
            <a:off x="4791075" y="4316413"/>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61463" name="Oval 26">
            <a:extLst>
              <a:ext uri="{FF2B5EF4-FFF2-40B4-BE49-F238E27FC236}">
                <a16:creationId xmlns:a16="http://schemas.microsoft.com/office/drawing/2014/main" id="{8AB92813-B3EF-A44F-A36F-E3E79331EAFB}"/>
              </a:ext>
            </a:extLst>
          </p:cNvPr>
          <p:cNvSpPr>
            <a:spLocks noChangeArrowheads="1"/>
          </p:cNvSpPr>
          <p:nvPr/>
        </p:nvSpPr>
        <p:spPr bwMode="auto">
          <a:xfrm>
            <a:off x="2868594" y="3597142"/>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61464" name="Text Box 27">
            <a:extLst>
              <a:ext uri="{FF2B5EF4-FFF2-40B4-BE49-F238E27FC236}">
                <a16:creationId xmlns:a16="http://schemas.microsoft.com/office/drawing/2014/main" id="{A539C737-EDFA-1042-B39C-DA33A3492F57}"/>
              </a:ext>
            </a:extLst>
          </p:cNvPr>
          <p:cNvSpPr txBox="1">
            <a:spLocks noChangeArrowheads="1"/>
          </p:cNvSpPr>
          <p:nvPr/>
        </p:nvSpPr>
        <p:spPr bwMode="auto">
          <a:xfrm>
            <a:off x="5172075" y="4279901"/>
            <a:ext cx="23447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a:t>
            </a:r>
            <a:r>
              <a:rPr lang="en-US" altLang="en-US" sz="1800" i="1">
                <a:latin typeface="+mn-lt"/>
              </a:rPr>
              <a:t>Surface</a:t>
            </a:r>
          </a:p>
        </p:txBody>
      </p:sp>
      <p:sp>
        <p:nvSpPr>
          <p:cNvPr id="61465" name="AutoShape 28">
            <a:extLst>
              <a:ext uri="{FF2B5EF4-FFF2-40B4-BE49-F238E27FC236}">
                <a16:creationId xmlns:a16="http://schemas.microsoft.com/office/drawing/2014/main" id="{C49E7FFF-A500-6745-8BB2-2B2B280C674F}"/>
              </a:ext>
            </a:extLst>
          </p:cNvPr>
          <p:cNvSpPr>
            <a:spLocks noChangeArrowheads="1"/>
          </p:cNvSpPr>
          <p:nvPr/>
        </p:nvSpPr>
        <p:spPr bwMode="auto">
          <a:xfrm rot="19347810">
            <a:off x="3003199" y="3989466"/>
            <a:ext cx="304800" cy="533400"/>
          </a:xfrm>
          <a:prstGeom prst="upArrow">
            <a:avLst>
              <a:gd name="adj1" fmla="val 25148"/>
              <a:gd name="adj2" fmla="val 98178"/>
            </a:avLst>
          </a:prstGeom>
          <a:solidFill>
            <a:srgbClr val="FF33CC"/>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1466" name="Oval 29">
            <a:extLst>
              <a:ext uri="{FF2B5EF4-FFF2-40B4-BE49-F238E27FC236}">
                <a16:creationId xmlns:a16="http://schemas.microsoft.com/office/drawing/2014/main" id="{2770B321-F177-184D-8A5C-35C930D103FB}"/>
              </a:ext>
            </a:extLst>
          </p:cNvPr>
          <p:cNvSpPr>
            <a:spLocks noChangeArrowheads="1"/>
          </p:cNvSpPr>
          <p:nvPr/>
        </p:nvSpPr>
        <p:spPr bwMode="auto">
          <a:xfrm>
            <a:off x="3266724" y="4135516"/>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61467" name="Oval 30">
            <a:extLst>
              <a:ext uri="{FF2B5EF4-FFF2-40B4-BE49-F238E27FC236}">
                <a16:creationId xmlns:a16="http://schemas.microsoft.com/office/drawing/2014/main" id="{F174DE91-FAA0-D149-A3EC-057EAC50AAEE}"/>
              </a:ext>
            </a:extLst>
          </p:cNvPr>
          <p:cNvSpPr>
            <a:spLocks noChangeArrowheads="1"/>
          </p:cNvSpPr>
          <p:nvPr/>
        </p:nvSpPr>
        <p:spPr bwMode="auto">
          <a:xfrm>
            <a:off x="4791075" y="4737100"/>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61468" name="Text Box 31">
            <a:extLst>
              <a:ext uri="{FF2B5EF4-FFF2-40B4-BE49-F238E27FC236}">
                <a16:creationId xmlns:a16="http://schemas.microsoft.com/office/drawing/2014/main" id="{235156E5-A983-BF49-98E2-F943A5795EE9}"/>
              </a:ext>
            </a:extLst>
          </p:cNvPr>
          <p:cNvSpPr txBox="1">
            <a:spLocks noChangeArrowheads="1"/>
          </p:cNvSpPr>
          <p:nvPr/>
        </p:nvSpPr>
        <p:spPr bwMode="auto">
          <a:xfrm>
            <a:off x="5172075" y="4686301"/>
            <a:ext cx="2598738"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Pick the surfaces as shown where the distributed load should be applied</a:t>
            </a:r>
            <a:endParaRPr lang="en-US" altLang="en-US" sz="1800" i="1">
              <a:latin typeface="+mn-lt"/>
            </a:endParaRPr>
          </a:p>
        </p:txBody>
      </p:sp>
      <p:sp>
        <p:nvSpPr>
          <p:cNvPr id="61469" name="AutoShape 32">
            <a:extLst>
              <a:ext uri="{FF2B5EF4-FFF2-40B4-BE49-F238E27FC236}">
                <a16:creationId xmlns:a16="http://schemas.microsoft.com/office/drawing/2014/main" id="{D63858AE-6A7F-F04C-923B-A8A4D89D66CA}"/>
              </a:ext>
            </a:extLst>
          </p:cNvPr>
          <p:cNvSpPr>
            <a:spLocks noChangeArrowheads="1"/>
          </p:cNvSpPr>
          <p:nvPr/>
        </p:nvSpPr>
        <p:spPr bwMode="auto">
          <a:xfrm rot="4907570">
            <a:off x="7810500" y="3354388"/>
            <a:ext cx="304800" cy="533400"/>
          </a:xfrm>
          <a:prstGeom prst="upArrow">
            <a:avLst>
              <a:gd name="adj1" fmla="val 25148"/>
              <a:gd name="adj2" fmla="val 98178"/>
            </a:avLst>
          </a:prstGeom>
          <a:solidFill>
            <a:srgbClr val="FF33CC"/>
          </a:solidFill>
          <a:ln w="9525">
            <a:solidFill>
              <a:schemeClr val="tx1"/>
            </a:solidFill>
            <a:miter lim="800000"/>
            <a:headEnd/>
            <a:tailEnd/>
          </a:ln>
        </p:spPr>
        <p:txBody>
          <a:bodyPr rot="10800000" vert="eaVert"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1470" name="AutoShape 33">
            <a:extLst>
              <a:ext uri="{FF2B5EF4-FFF2-40B4-BE49-F238E27FC236}">
                <a16:creationId xmlns:a16="http://schemas.microsoft.com/office/drawing/2014/main" id="{BAA4348E-710F-A74D-A778-6A06E630EC43}"/>
              </a:ext>
            </a:extLst>
          </p:cNvPr>
          <p:cNvSpPr>
            <a:spLocks noChangeArrowheads="1"/>
          </p:cNvSpPr>
          <p:nvPr/>
        </p:nvSpPr>
        <p:spPr bwMode="auto">
          <a:xfrm rot="2509373">
            <a:off x="7986713" y="4176713"/>
            <a:ext cx="304800" cy="533400"/>
          </a:xfrm>
          <a:prstGeom prst="upArrow">
            <a:avLst>
              <a:gd name="adj1" fmla="val 25148"/>
              <a:gd name="adj2" fmla="val 98178"/>
            </a:avLst>
          </a:prstGeom>
          <a:solidFill>
            <a:srgbClr val="FF33CC"/>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1471" name="AutoShape 34">
            <a:extLst>
              <a:ext uri="{FF2B5EF4-FFF2-40B4-BE49-F238E27FC236}">
                <a16:creationId xmlns:a16="http://schemas.microsoft.com/office/drawing/2014/main" id="{FAAE02E2-18CC-2D40-A5F6-CBBCEA98EC9C}"/>
              </a:ext>
            </a:extLst>
          </p:cNvPr>
          <p:cNvSpPr>
            <a:spLocks noChangeArrowheads="1"/>
          </p:cNvSpPr>
          <p:nvPr/>
        </p:nvSpPr>
        <p:spPr bwMode="auto">
          <a:xfrm rot="1911990">
            <a:off x="8848725" y="4606925"/>
            <a:ext cx="304800" cy="533400"/>
          </a:xfrm>
          <a:prstGeom prst="upArrow">
            <a:avLst>
              <a:gd name="adj1" fmla="val 25148"/>
              <a:gd name="adj2" fmla="val 98178"/>
            </a:avLst>
          </a:prstGeom>
          <a:solidFill>
            <a:srgbClr val="FF33CC"/>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1472" name="Oval 35">
            <a:extLst>
              <a:ext uri="{FF2B5EF4-FFF2-40B4-BE49-F238E27FC236}">
                <a16:creationId xmlns:a16="http://schemas.microsoft.com/office/drawing/2014/main" id="{D725D1CC-BB65-E246-ADBF-8DD03E04D770}"/>
              </a:ext>
            </a:extLst>
          </p:cNvPr>
          <p:cNvSpPr>
            <a:spLocks noChangeArrowheads="1"/>
          </p:cNvSpPr>
          <p:nvPr/>
        </p:nvSpPr>
        <p:spPr bwMode="auto">
          <a:xfrm>
            <a:off x="8067675" y="4521200"/>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61473" name="Oval 36">
            <a:extLst>
              <a:ext uri="{FF2B5EF4-FFF2-40B4-BE49-F238E27FC236}">
                <a16:creationId xmlns:a16="http://schemas.microsoft.com/office/drawing/2014/main" id="{7DDEE1CC-C3F3-1F45-BEA4-191C1C43D07A}"/>
              </a:ext>
            </a:extLst>
          </p:cNvPr>
          <p:cNvSpPr>
            <a:spLocks noChangeArrowheads="1"/>
          </p:cNvSpPr>
          <p:nvPr/>
        </p:nvSpPr>
        <p:spPr bwMode="auto">
          <a:xfrm>
            <a:off x="4791075" y="5853113"/>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sp>
        <p:nvSpPr>
          <p:cNvPr id="61474" name="AutoShape 37">
            <a:extLst>
              <a:ext uri="{FF2B5EF4-FFF2-40B4-BE49-F238E27FC236}">
                <a16:creationId xmlns:a16="http://schemas.microsoft.com/office/drawing/2014/main" id="{D86862DF-5FEC-AD45-AD4A-D41FDCC21642}"/>
              </a:ext>
            </a:extLst>
          </p:cNvPr>
          <p:cNvSpPr>
            <a:spLocks noChangeArrowheads="1"/>
          </p:cNvSpPr>
          <p:nvPr/>
        </p:nvSpPr>
        <p:spPr bwMode="auto">
          <a:xfrm rot="13617402">
            <a:off x="3956808" y="5953124"/>
            <a:ext cx="304800" cy="533400"/>
          </a:xfrm>
          <a:prstGeom prst="upArrow">
            <a:avLst>
              <a:gd name="adj1" fmla="val 25148"/>
              <a:gd name="adj2" fmla="val 98178"/>
            </a:avLst>
          </a:prstGeom>
          <a:solidFill>
            <a:srgbClr val="9966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1475" name="Oval 38">
            <a:extLst>
              <a:ext uri="{FF2B5EF4-FFF2-40B4-BE49-F238E27FC236}">
                <a16:creationId xmlns:a16="http://schemas.microsoft.com/office/drawing/2014/main" id="{A8568CEB-4EDB-B347-B6E2-05FC4CC0E81F}"/>
              </a:ext>
            </a:extLst>
          </p:cNvPr>
          <p:cNvSpPr>
            <a:spLocks noChangeArrowheads="1"/>
          </p:cNvSpPr>
          <p:nvPr/>
        </p:nvSpPr>
        <p:spPr bwMode="auto">
          <a:xfrm>
            <a:off x="3867908" y="5688012"/>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6</a:t>
            </a:r>
          </a:p>
        </p:txBody>
      </p:sp>
      <p:sp>
        <p:nvSpPr>
          <p:cNvPr id="61476" name="Text Box 40">
            <a:extLst>
              <a:ext uri="{FF2B5EF4-FFF2-40B4-BE49-F238E27FC236}">
                <a16:creationId xmlns:a16="http://schemas.microsoft.com/office/drawing/2014/main" id="{50CA6E0A-B991-CC40-92EE-69EB811B6282}"/>
              </a:ext>
            </a:extLst>
          </p:cNvPr>
          <p:cNvSpPr txBox="1">
            <a:spLocks noChangeArrowheads="1"/>
          </p:cNvSpPr>
          <p:nvPr/>
        </p:nvSpPr>
        <p:spPr bwMode="auto">
          <a:xfrm>
            <a:off x="5172075" y="5853113"/>
            <a:ext cx="23447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Apply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4">
            <a:extLst>
              <a:ext uri="{FF2B5EF4-FFF2-40B4-BE49-F238E27FC236}">
                <a16:creationId xmlns:a16="http://schemas.microsoft.com/office/drawing/2014/main" id="{4390817D-75B3-CF44-AAEC-A9544CC3B84A}"/>
              </a:ext>
            </a:extLst>
          </p:cNvPr>
          <p:cNvSpPr>
            <a:spLocks noChangeArrowheads="1"/>
          </p:cNvSpPr>
          <p:nvPr/>
        </p:nvSpPr>
        <p:spPr bwMode="auto">
          <a:xfrm>
            <a:off x="7208302" y="345155"/>
            <a:ext cx="1986075" cy="523220"/>
          </a:xfrm>
          <a:prstGeom prst="rect">
            <a:avLst/>
          </a:prstGeom>
          <a:solidFill>
            <a:schemeClr val="accent1">
              <a:lumMod val="40000"/>
              <a:lumOff val="60000"/>
            </a:schemeClr>
          </a:solidFill>
          <a:ln>
            <a:solidFill>
              <a:schemeClr val="tx1">
                <a:lumMod val="50000"/>
              </a:schemeClr>
            </a:solidFill>
          </a:ln>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400" dirty="0"/>
              <a:t>For Sandia Staff</a:t>
            </a:r>
          </a:p>
          <a:p>
            <a:pPr algn="ctr"/>
            <a:r>
              <a:rPr lang="en-US" altLang="en-US" sz="1400" dirty="0"/>
              <a:t>(with Access to SRN)</a:t>
            </a:r>
          </a:p>
        </p:txBody>
      </p:sp>
      <p:pic>
        <p:nvPicPr>
          <p:cNvPr id="18" name="Picture 17">
            <a:extLst>
              <a:ext uri="{FF2B5EF4-FFF2-40B4-BE49-F238E27FC236}">
                <a16:creationId xmlns:a16="http://schemas.microsoft.com/office/drawing/2014/main" id="{838F634E-CE0E-484D-A96E-8CAA40AA19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7842" y="1459901"/>
            <a:ext cx="5012759" cy="4305763"/>
          </a:xfrm>
          <a:prstGeom prst="rect">
            <a:avLst/>
          </a:prstGeom>
          <a:ln>
            <a:noFill/>
          </a:ln>
          <a:effectLst>
            <a:outerShdw blurRad="292100" dist="139700" dir="2700000" algn="tl" rotWithShape="0">
              <a:srgbClr val="333333">
                <a:alpha val="65000"/>
              </a:srgbClr>
            </a:outerShdw>
          </a:effectLst>
        </p:spPr>
      </p:pic>
      <p:sp>
        <p:nvSpPr>
          <p:cNvPr id="20" name="TextBox 19">
            <a:extLst>
              <a:ext uri="{FF2B5EF4-FFF2-40B4-BE49-F238E27FC236}">
                <a16:creationId xmlns:a16="http://schemas.microsoft.com/office/drawing/2014/main" id="{2DC411F5-D4C9-D24F-9723-81853DB11AA3}"/>
              </a:ext>
            </a:extLst>
          </p:cNvPr>
          <p:cNvSpPr txBox="1"/>
          <p:nvPr/>
        </p:nvSpPr>
        <p:spPr>
          <a:xfrm>
            <a:off x="6648223" y="3059668"/>
            <a:ext cx="3847727" cy="369332"/>
          </a:xfrm>
          <a:prstGeom prst="rect">
            <a:avLst/>
          </a:prstGeom>
          <a:noFill/>
        </p:spPr>
        <p:txBody>
          <a:bodyPr wrap="square">
            <a:spAutoFit/>
          </a:bodyPr>
          <a:lstStyle/>
          <a:p>
            <a:r>
              <a:rPr lang="en-US" dirty="0">
                <a:hlinkClick r:id="rId4"/>
              </a:rPr>
              <a:t>https://wiki.sandia.gov/display/CKB</a:t>
            </a:r>
            <a:endParaRPr lang="en-US" dirty="0"/>
          </a:p>
        </p:txBody>
      </p:sp>
      <p:sp>
        <p:nvSpPr>
          <p:cNvPr id="22" name="Rectangle 4">
            <a:extLst>
              <a:ext uri="{FF2B5EF4-FFF2-40B4-BE49-F238E27FC236}">
                <a16:creationId xmlns:a16="http://schemas.microsoft.com/office/drawing/2014/main" id="{0FD9C513-5691-F447-85E3-5CB174F649A2}"/>
              </a:ext>
            </a:extLst>
          </p:cNvPr>
          <p:cNvSpPr>
            <a:spLocks noChangeArrowheads="1"/>
          </p:cNvSpPr>
          <p:nvPr/>
        </p:nvSpPr>
        <p:spPr bwMode="auto">
          <a:xfrm>
            <a:off x="6304268" y="3767418"/>
            <a:ext cx="50127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400" dirty="0">
                <a:latin typeface="+mn-lt"/>
              </a:rPr>
              <a:t>Shortcut to Knowledge base: </a:t>
            </a:r>
          </a:p>
          <a:p>
            <a:r>
              <a:rPr lang="en-US" altLang="en-US" sz="1400" dirty="0">
                <a:latin typeface="+mn-lt"/>
              </a:rPr>
              <a:t>Windows and Linux Browser, Type:</a:t>
            </a:r>
          </a:p>
        </p:txBody>
      </p:sp>
      <p:sp>
        <p:nvSpPr>
          <p:cNvPr id="24" name="Rectangle 4">
            <a:extLst>
              <a:ext uri="{FF2B5EF4-FFF2-40B4-BE49-F238E27FC236}">
                <a16:creationId xmlns:a16="http://schemas.microsoft.com/office/drawing/2014/main" id="{93E04E55-A783-7240-B661-AA43FDFDDD7D}"/>
              </a:ext>
            </a:extLst>
          </p:cNvPr>
          <p:cNvSpPr>
            <a:spLocks noChangeArrowheads="1"/>
          </p:cNvSpPr>
          <p:nvPr/>
        </p:nvSpPr>
        <p:spPr bwMode="auto">
          <a:xfrm>
            <a:off x="6304268" y="2190592"/>
            <a:ext cx="453563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400" dirty="0">
                <a:latin typeface="+mn-lt"/>
              </a:rPr>
              <a:t>Searchable database with videos, articles, how-to, troubleshooting, etc..  </a:t>
            </a:r>
          </a:p>
          <a:p>
            <a:r>
              <a:rPr lang="en-US" altLang="en-US" sz="1400" dirty="0">
                <a:latin typeface="+mn-lt"/>
              </a:rPr>
              <a:t>Includes all Sandia </a:t>
            </a:r>
            <a:r>
              <a:rPr lang="en-US" altLang="en-US" sz="1400" dirty="0" err="1">
                <a:latin typeface="+mn-lt"/>
              </a:rPr>
              <a:t>CompSim</a:t>
            </a:r>
            <a:r>
              <a:rPr lang="en-US" altLang="en-US" sz="1400" dirty="0">
                <a:latin typeface="+mn-lt"/>
              </a:rPr>
              <a:t> tools including Cubit </a:t>
            </a:r>
            <a:r>
              <a:rPr lang="en-US" altLang="en-US" sz="1400" b="1" baseline="30000" dirty="0">
                <a:solidFill>
                  <a:schemeClr val="tx1"/>
                </a:solidFill>
                <a:latin typeface="Arial" panose="020B0604020202020204" pitchFamily="34" charset="0"/>
                <a:cs typeface="Arial" panose="020B0604020202020204" pitchFamily="34" charset="0"/>
              </a:rPr>
              <a:t>®</a:t>
            </a:r>
            <a:endParaRPr lang="en-US" altLang="en-US" sz="1400" dirty="0">
              <a:latin typeface="+mn-lt"/>
            </a:endParaRPr>
          </a:p>
        </p:txBody>
      </p:sp>
      <p:sp>
        <p:nvSpPr>
          <p:cNvPr id="4" name="Rectangle 5">
            <a:extLst>
              <a:ext uri="{FF2B5EF4-FFF2-40B4-BE49-F238E27FC236}">
                <a16:creationId xmlns:a16="http://schemas.microsoft.com/office/drawing/2014/main" id="{191EDF04-7CE5-B7C5-59AF-2D4F2835A685}"/>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Online Help</a:t>
            </a:r>
          </a:p>
        </p:txBody>
      </p:sp>
      <p:sp>
        <p:nvSpPr>
          <p:cNvPr id="2" name="TextBox 1">
            <a:extLst>
              <a:ext uri="{FF2B5EF4-FFF2-40B4-BE49-F238E27FC236}">
                <a16:creationId xmlns:a16="http://schemas.microsoft.com/office/drawing/2014/main" id="{96C432FB-BF49-40C0-E59D-2F1FB71089B3}"/>
              </a:ext>
            </a:extLst>
          </p:cNvPr>
          <p:cNvSpPr txBox="1"/>
          <p:nvPr/>
        </p:nvSpPr>
        <p:spPr>
          <a:xfrm>
            <a:off x="6522098" y="4487318"/>
            <a:ext cx="3130420" cy="774441"/>
          </a:xfrm>
          <a:prstGeom prst="rect">
            <a:avLst/>
          </a:prstGeom>
        </p:spPr>
        <p:txBody>
          <a:bodyPr vert="horz" wrap="square" lIns="91440" tIns="45720" rIns="91440" bIns="45720" rtlCol="0">
            <a:noAutofit/>
          </a:bodyPr>
          <a:lstStyle/>
          <a:p>
            <a:pPr algn="l"/>
            <a:r>
              <a:rPr lang="en-US" dirty="0">
                <a:latin typeface="Courier New" panose="02070309020205020404" pitchFamily="49" charset="0"/>
                <a:cs typeface="Courier New" panose="02070309020205020404" pitchFamily="49" charset="0"/>
              </a:rPr>
              <a:t>cubit-help</a:t>
            </a:r>
          </a:p>
        </p:txBody>
      </p:sp>
    </p:spTree>
    <p:extLst>
      <p:ext uri="{BB962C8B-B14F-4D97-AF65-F5344CB8AC3E}">
        <p14:creationId xmlns:p14="http://schemas.microsoft.com/office/powerpoint/2010/main" val="33833989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0749DB5-2595-808A-AE0B-DE50B6D49FA9}"/>
              </a:ext>
            </a:extLst>
          </p:cNvPr>
          <p:cNvPicPr>
            <a:picLocks noChangeAspect="1"/>
          </p:cNvPicPr>
          <p:nvPr/>
        </p:nvPicPr>
        <p:blipFill>
          <a:blip r:embed="rId2"/>
          <a:stretch>
            <a:fillRect/>
          </a:stretch>
        </p:blipFill>
        <p:spPr>
          <a:xfrm>
            <a:off x="1057899" y="1091983"/>
            <a:ext cx="3323983" cy="4864534"/>
          </a:xfrm>
          <a:prstGeom prst="rect">
            <a:avLst/>
          </a:prstGeom>
        </p:spPr>
      </p:pic>
      <p:sp>
        <p:nvSpPr>
          <p:cNvPr id="25603" name="AutoShape 4">
            <a:extLst>
              <a:ext uri="{FF2B5EF4-FFF2-40B4-BE49-F238E27FC236}">
                <a16:creationId xmlns:a16="http://schemas.microsoft.com/office/drawing/2014/main" id="{FD770CA9-B266-F645-9D25-7657BF5B10F8}"/>
              </a:ext>
            </a:extLst>
          </p:cNvPr>
          <p:cNvSpPr>
            <a:spLocks noChangeArrowheads="1"/>
          </p:cNvSpPr>
          <p:nvPr/>
        </p:nvSpPr>
        <p:spPr bwMode="auto">
          <a:xfrm>
            <a:off x="4464050" y="252413"/>
            <a:ext cx="3676650" cy="1427162"/>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Times New Roman" charset="0"/>
              <a:ea typeface="ＭＳ Ｐゴシック" charset="0"/>
            </a:endParaRPr>
          </a:p>
        </p:txBody>
      </p:sp>
      <p:sp>
        <p:nvSpPr>
          <p:cNvPr id="62467" name="Oval 5">
            <a:extLst>
              <a:ext uri="{FF2B5EF4-FFF2-40B4-BE49-F238E27FC236}">
                <a16:creationId xmlns:a16="http://schemas.microsoft.com/office/drawing/2014/main" id="{AC265A7C-5D0C-6145-9C54-181D04E4B912}"/>
              </a:ext>
            </a:extLst>
          </p:cNvPr>
          <p:cNvSpPr>
            <a:spLocks noChangeArrowheads="1"/>
          </p:cNvSpPr>
          <p:nvPr/>
        </p:nvSpPr>
        <p:spPr bwMode="auto">
          <a:xfrm>
            <a:off x="6740526" y="306389"/>
            <a:ext cx="396875" cy="384175"/>
          </a:xfrm>
          <a:prstGeom prst="ellipse">
            <a:avLst/>
          </a:prstGeom>
          <a:solidFill>
            <a:srgbClr val="FFFF00"/>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800">
                <a:latin typeface="Arial Black" panose="020B0604020202020204" pitchFamily="34" charset="0"/>
              </a:rPr>
              <a:t>9</a:t>
            </a:r>
          </a:p>
        </p:txBody>
      </p:sp>
      <p:sp>
        <p:nvSpPr>
          <p:cNvPr id="62468" name="Text Box 6">
            <a:extLst>
              <a:ext uri="{FF2B5EF4-FFF2-40B4-BE49-F238E27FC236}">
                <a16:creationId xmlns:a16="http://schemas.microsoft.com/office/drawing/2014/main" id="{F1B03ED0-C971-2848-9CC2-E4A33EDC7372}"/>
              </a:ext>
            </a:extLst>
          </p:cNvPr>
          <p:cNvSpPr txBox="1">
            <a:spLocks noChangeArrowheads="1"/>
          </p:cNvSpPr>
          <p:nvPr/>
        </p:nvSpPr>
        <p:spPr bwMode="auto">
          <a:xfrm>
            <a:off x="6399214" y="744539"/>
            <a:ext cx="17414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400" b="1">
                <a:latin typeface="Arial" panose="020B0604020202020204" pitchFamily="34" charset="0"/>
              </a:rPr>
              <a:t>Export Mesh</a:t>
            </a:r>
          </a:p>
        </p:txBody>
      </p:sp>
      <p:sp>
        <p:nvSpPr>
          <p:cNvPr id="62469" name="Rectangle 7">
            <a:extLst>
              <a:ext uri="{FF2B5EF4-FFF2-40B4-BE49-F238E27FC236}">
                <a16:creationId xmlns:a16="http://schemas.microsoft.com/office/drawing/2014/main" id="{D9BD53F2-15B6-864C-AE36-4D7993B8E3C8}"/>
              </a:ext>
            </a:extLst>
          </p:cNvPr>
          <p:cNvSpPr>
            <a:spLocks noChangeArrowheads="1"/>
          </p:cNvSpPr>
          <p:nvPr/>
        </p:nvSpPr>
        <p:spPr bwMode="auto">
          <a:xfrm>
            <a:off x="8286751" y="549276"/>
            <a:ext cx="1997075" cy="804863"/>
          </a:xfrm>
          <a:prstGeom prst="rect">
            <a:avLst/>
          </a:prstGeom>
          <a:solidFill>
            <a:srgbClr val="FFFF99"/>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a:latin typeface="+mn-lt"/>
              </a:rPr>
              <a:t>Create an FEA Mesh </a:t>
            </a:r>
          </a:p>
          <a:p>
            <a:r>
              <a:rPr lang="en-US" altLang="en-US">
                <a:latin typeface="+mn-lt"/>
              </a:rPr>
              <a:t>File to be used in </a:t>
            </a:r>
          </a:p>
          <a:p>
            <a:r>
              <a:rPr lang="en-US" altLang="en-US">
                <a:latin typeface="+mn-lt"/>
              </a:rPr>
              <a:t>an analysis</a:t>
            </a:r>
          </a:p>
        </p:txBody>
      </p:sp>
      <p:pic>
        <p:nvPicPr>
          <p:cNvPr id="62470" name="Picture 9">
            <a:extLst>
              <a:ext uri="{FF2B5EF4-FFF2-40B4-BE49-F238E27FC236}">
                <a16:creationId xmlns:a16="http://schemas.microsoft.com/office/drawing/2014/main" id="{B5C54C10-A6F6-C34E-84EF-755D0908DD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0576" y="333376"/>
            <a:ext cx="1338263" cy="128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1" name="AutoShape 11">
            <a:extLst>
              <a:ext uri="{FF2B5EF4-FFF2-40B4-BE49-F238E27FC236}">
                <a16:creationId xmlns:a16="http://schemas.microsoft.com/office/drawing/2014/main" id="{C1C84265-170E-CA48-B6E0-F574AB00B7D9}"/>
              </a:ext>
            </a:extLst>
          </p:cNvPr>
          <p:cNvSpPr>
            <a:spLocks noChangeArrowheads="1"/>
          </p:cNvSpPr>
          <p:nvPr/>
        </p:nvSpPr>
        <p:spPr bwMode="auto">
          <a:xfrm>
            <a:off x="3812463" y="1828583"/>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2472" name="Oval 12">
            <a:extLst>
              <a:ext uri="{FF2B5EF4-FFF2-40B4-BE49-F238E27FC236}">
                <a16:creationId xmlns:a16="http://schemas.microsoft.com/office/drawing/2014/main" id="{9DFE7B79-7B35-0A4F-AFDA-A751D342EB52}"/>
              </a:ext>
            </a:extLst>
          </p:cNvPr>
          <p:cNvSpPr>
            <a:spLocks noChangeArrowheads="1"/>
          </p:cNvSpPr>
          <p:nvPr/>
        </p:nvSpPr>
        <p:spPr bwMode="auto">
          <a:xfrm>
            <a:off x="3402888" y="1885733"/>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62473" name="AutoShape 13">
            <a:extLst>
              <a:ext uri="{FF2B5EF4-FFF2-40B4-BE49-F238E27FC236}">
                <a16:creationId xmlns:a16="http://schemas.microsoft.com/office/drawing/2014/main" id="{6CAAED7D-5580-674D-A551-9AC21B5A1A50}"/>
              </a:ext>
            </a:extLst>
          </p:cNvPr>
          <p:cNvSpPr>
            <a:spLocks noChangeArrowheads="1"/>
          </p:cNvSpPr>
          <p:nvPr/>
        </p:nvSpPr>
        <p:spPr bwMode="auto">
          <a:xfrm rot="19347810">
            <a:off x="1714239" y="2953214"/>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2474" name="Oval 14">
            <a:extLst>
              <a:ext uri="{FF2B5EF4-FFF2-40B4-BE49-F238E27FC236}">
                <a16:creationId xmlns:a16="http://schemas.microsoft.com/office/drawing/2014/main" id="{8BA41380-5C56-0144-9146-268B4825539A}"/>
              </a:ext>
            </a:extLst>
          </p:cNvPr>
          <p:cNvSpPr>
            <a:spLocks noChangeArrowheads="1"/>
          </p:cNvSpPr>
          <p:nvPr/>
        </p:nvSpPr>
        <p:spPr bwMode="auto">
          <a:xfrm>
            <a:off x="4787900" y="3219450"/>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62475" name="AutoShape 15">
            <a:extLst>
              <a:ext uri="{FF2B5EF4-FFF2-40B4-BE49-F238E27FC236}">
                <a16:creationId xmlns:a16="http://schemas.microsoft.com/office/drawing/2014/main" id="{149588C8-5F8B-C145-B9B9-8FFF0CB99F6F}"/>
              </a:ext>
            </a:extLst>
          </p:cNvPr>
          <p:cNvSpPr>
            <a:spLocks noChangeArrowheads="1"/>
          </p:cNvSpPr>
          <p:nvPr/>
        </p:nvSpPr>
        <p:spPr bwMode="auto">
          <a:xfrm rot="19347810">
            <a:off x="2284825" y="4169347"/>
            <a:ext cx="304800" cy="533400"/>
          </a:xfrm>
          <a:prstGeom prst="upArrow">
            <a:avLst>
              <a:gd name="adj1" fmla="val 25148"/>
              <a:gd name="adj2" fmla="val 98178"/>
            </a:avLst>
          </a:prstGeom>
          <a:solidFill>
            <a:srgbClr val="3399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2476" name="Oval 16">
            <a:extLst>
              <a:ext uri="{FF2B5EF4-FFF2-40B4-BE49-F238E27FC236}">
                <a16:creationId xmlns:a16="http://schemas.microsoft.com/office/drawing/2014/main" id="{F4DD761F-5022-CA4F-A105-4A65CF9159DC}"/>
              </a:ext>
            </a:extLst>
          </p:cNvPr>
          <p:cNvSpPr>
            <a:spLocks noChangeArrowheads="1"/>
          </p:cNvSpPr>
          <p:nvPr/>
        </p:nvSpPr>
        <p:spPr bwMode="auto">
          <a:xfrm>
            <a:off x="4787900" y="3656013"/>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62477" name="Oval 17">
            <a:extLst>
              <a:ext uri="{FF2B5EF4-FFF2-40B4-BE49-F238E27FC236}">
                <a16:creationId xmlns:a16="http://schemas.microsoft.com/office/drawing/2014/main" id="{74723BBF-B34B-E643-96A1-32D787B00CDB}"/>
              </a:ext>
            </a:extLst>
          </p:cNvPr>
          <p:cNvSpPr>
            <a:spLocks noChangeArrowheads="1"/>
          </p:cNvSpPr>
          <p:nvPr/>
        </p:nvSpPr>
        <p:spPr bwMode="auto">
          <a:xfrm>
            <a:off x="1854613" y="4223322"/>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62478" name="Text Box 18">
            <a:extLst>
              <a:ext uri="{FF2B5EF4-FFF2-40B4-BE49-F238E27FC236}">
                <a16:creationId xmlns:a16="http://schemas.microsoft.com/office/drawing/2014/main" id="{E6FB6A42-8717-9A43-8909-1893436B6BDB}"/>
              </a:ext>
            </a:extLst>
          </p:cNvPr>
          <p:cNvSpPr txBox="1">
            <a:spLocks noChangeArrowheads="1"/>
          </p:cNvSpPr>
          <p:nvPr/>
        </p:nvSpPr>
        <p:spPr bwMode="auto">
          <a:xfrm>
            <a:off x="5172076" y="2782888"/>
            <a:ext cx="34448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Mode - Export</a:t>
            </a:r>
            <a:endParaRPr lang="en-US" altLang="en-US" sz="1800">
              <a:latin typeface="+mn-lt"/>
            </a:endParaRPr>
          </a:p>
        </p:txBody>
      </p:sp>
      <p:sp>
        <p:nvSpPr>
          <p:cNvPr id="62479" name="Text Box 19">
            <a:extLst>
              <a:ext uri="{FF2B5EF4-FFF2-40B4-BE49-F238E27FC236}">
                <a16:creationId xmlns:a16="http://schemas.microsoft.com/office/drawing/2014/main" id="{FB337127-2FFC-614B-A3E4-0C291980DFBA}"/>
              </a:ext>
            </a:extLst>
          </p:cNvPr>
          <p:cNvSpPr txBox="1">
            <a:spLocks noChangeArrowheads="1"/>
          </p:cNvSpPr>
          <p:nvPr/>
        </p:nvSpPr>
        <p:spPr bwMode="auto">
          <a:xfrm>
            <a:off x="4668838" y="2089150"/>
            <a:ext cx="35798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dirty="0">
                <a:latin typeface="+mn-lt"/>
              </a:rPr>
              <a:t>Export a Genesis file containing mesh, blocks and </a:t>
            </a:r>
            <a:r>
              <a:rPr lang="en-US" altLang="en-US" sz="1800" dirty="0" err="1">
                <a:latin typeface="+mn-lt"/>
              </a:rPr>
              <a:t>sidesets</a:t>
            </a:r>
            <a:r>
              <a:rPr lang="en-US" altLang="en-US" sz="1800" dirty="0">
                <a:latin typeface="+mn-lt"/>
              </a:rPr>
              <a:t> </a:t>
            </a:r>
            <a:endParaRPr lang="en-US" altLang="en-US" sz="1800" i="1" dirty="0">
              <a:latin typeface="+mn-lt"/>
            </a:endParaRPr>
          </a:p>
        </p:txBody>
      </p:sp>
      <p:sp>
        <p:nvSpPr>
          <p:cNvPr id="62480" name="Oval 20">
            <a:extLst>
              <a:ext uri="{FF2B5EF4-FFF2-40B4-BE49-F238E27FC236}">
                <a16:creationId xmlns:a16="http://schemas.microsoft.com/office/drawing/2014/main" id="{27E8C3DA-E5F9-CA41-9B73-8F3B2A96BBFF}"/>
              </a:ext>
            </a:extLst>
          </p:cNvPr>
          <p:cNvSpPr>
            <a:spLocks noChangeArrowheads="1"/>
          </p:cNvSpPr>
          <p:nvPr/>
        </p:nvSpPr>
        <p:spPr bwMode="auto">
          <a:xfrm>
            <a:off x="4787900" y="2806700"/>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62481" name="Oval 21">
            <a:extLst>
              <a:ext uri="{FF2B5EF4-FFF2-40B4-BE49-F238E27FC236}">
                <a16:creationId xmlns:a16="http://schemas.microsoft.com/office/drawing/2014/main" id="{3684BFE4-B141-0E41-A0DA-7E99D637D67B}"/>
              </a:ext>
            </a:extLst>
          </p:cNvPr>
          <p:cNvSpPr>
            <a:spLocks noChangeArrowheads="1"/>
          </p:cNvSpPr>
          <p:nvPr/>
        </p:nvSpPr>
        <p:spPr bwMode="auto">
          <a:xfrm>
            <a:off x="2012689" y="3111964"/>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62482" name="Text Box 22">
            <a:extLst>
              <a:ext uri="{FF2B5EF4-FFF2-40B4-BE49-F238E27FC236}">
                <a16:creationId xmlns:a16="http://schemas.microsoft.com/office/drawing/2014/main" id="{7B45639F-8BDB-7743-B29F-03C104A87021}"/>
              </a:ext>
            </a:extLst>
          </p:cNvPr>
          <p:cNvSpPr txBox="1">
            <a:spLocks noChangeArrowheads="1"/>
          </p:cNvSpPr>
          <p:nvPr/>
        </p:nvSpPr>
        <p:spPr bwMode="auto">
          <a:xfrm>
            <a:off x="5172076" y="3189288"/>
            <a:ext cx="39973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Operation-Export Mesh</a:t>
            </a:r>
          </a:p>
        </p:txBody>
      </p:sp>
      <p:sp>
        <p:nvSpPr>
          <p:cNvPr id="62483" name="Text Box 23">
            <a:extLst>
              <a:ext uri="{FF2B5EF4-FFF2-40B4-BE49-F238E27FC236}">
                <a16:creationId xmlns:a16="http://schemas.microsoft.com/office/drawing/2014/main" id="{49140673-58DB-2841-B06C-FF1736F9A150}"/>
              </a:ext>
            </a:extLst>
          </p:cNvPr>
          <p:cNvSpPr txBox="1">
            <a:spLocks noChangeArrowheads="1"/>
          </p:cNvSpPr>
          <p:nvPr/>
        </p:nvSpPr>
        <p:spPr bwMode="auto">
          <a:xfrm>
            <a:off x="5172075" y="3625851"/>
            <a:ext cx="52260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Choose </a:t>
            </a:r>
            <a:r>
              <a:rPr lang="en-US" altLang="en-US" sz="1800" i="1">
                <a:latin typeface="+mn-lt"/>
              </a:rPr>
              <a:t>Genesis </a:t>
            </a:r>
            <a:r>
              <a:rPr lang="en-US" altLang="en-US" sz="1800">
                <a:latin typeface="+mn-lt"/>
              </a:rPr>
              <a:t>from the dropdown menu</a:t>
            </a:r>
          </a:p>
        </p:txBody>
      </p:sp>
      <p:sp>
        <p:nvSpPr>
          <p:cNvPr id="62484" name="AutoShape 24">
            <a:extLst>
              <a:ext uri="{FF2B5EF4-FFF2-40B4-BE49-F238E27FC236}">
                <a16:creationId xmlns:a16="http://schemas.microsoft.com/office/drawing/2014/main" id="{2AB683D8-BA61-4245-8A55-A4FDADC5D7C7}"/>
              </a:ext>
            </a:extLst>
          </p:cNvPr>
          <p:cNvSpPr>
            <a:spLocks noChangeArrowheads="1"/>
          </p:cNvSpPr>
          <p:nvPr/>
        </p:nvSpPr>
        <p:spPr bwMode="auto">
          <a:xfrm rot="1588185">
            <a:off x="3103059" y="3806825"/>
            <a:ext cx="304800" cy="533400"/>
          </a:xfrm>
          <a:prstGeom prst="upArrow">
            <a:avLst>
              <a:gd name="adj1" fmla="val 25148"/>
              <a:gd name="adj2" fmla="val 98178"/>
            </a:avLst>
          </a:prstGeom>
          <a:solidFill>
            <a:srgbClr val="FF99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2485" name="Oval 25">
            <a:extLst>
              <a:ext uri="{FF2B5EF4-FFF2-40B4-BE49-F238E27FC236}">
                <a16:creationId xmlns:a16="http://schemas.microsoft.com/office/drawing/2014/main" id="{2FA54959-B223-804A-9678-2E5D982F96AF}"/>
              </a:ext>
            </a:extLst>
          </p:cNvPr>
          <p:cNvSpPr>
            <a:spLocks noChangeArrowheads="1"/>
          </p:cNvSpPr>
          <p:nvPr/>
        </p:nvSpPr>
        <p:spPr bwMode="auto">
          <a:xfrm>
            <a:off x="4787900" y="4094163"/>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62486" name="Oval 26">
            <a:extLst>
              <a:ext uri="{FF2B5EF4-FFF2-40B4-BE49-F238E27FC236}">
                <a16:creationId xmlns:a16="http://schemas.microsoft.com/office/drawing/2014/main" id="{0B6A1264-D2B3-F44D-81DB-5219A77F5F1F}"/>
              </a:ext>
            </a:extLst>
          </p:cNvPr>
          <p:cNvSpPr>
            <a:spLocks noChangeArrowheads="1"/>
          </p:cNvSpPr>
          <p:nvPr/>
        </p:nvSpPr>
        <p:spPr bwMode="auto">
          <a:xfrm>
            <a:off x="3298321" y="4208462"/>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62487" name="Text Box 27">
            <a:extLst>
              <a:ext uri="{FF2B5EF4-FFF2-40B4-BE49-F238E27FC236}">
                <a16:creationId xmlns:a16="http://schemas.microsoft.com/office/drawing/2014/main" id="{3746BE0E-7600-2B4C-88BC-5CCA88EF940A}"/>
              </a:ext>
            </a:extLst>
          </p:cNvPr>
          <p:cNvSpPr txBox="1">
            <a:spLocks noChangeArrowheads="1"/>
          </p:cNvSpPr>
          <p:nvPr/>
        </p:nvSpPr>
        <p:spPr bwMode="auto">
          <a:xfrm>
            <a:off x="5172076" y="4073525"/>
            <a:ext cx="48942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Browse.  </a:t>
            </a:r>
            <a:r>
              <a:rPr lang="en-US" altLang="en-US" sz="1800">
                <a:latin typeface="+mn-lt"/>
              </a:rPr>
              <a:t>Enter the file name </a:t>
            </a:r>
            <a:r>
              <a:rPr lang="ja-JP" altLang="en-US" sz="1800">
                <a:latin typeface="+mn-lt"/>
              </a:rPr>
              <a:t>“</a:t>
            </a:r>
            <a:r>
              <a:rPr lang="en-US" altLang="ja-JP" sz="1800">
                <a:latin typeface="+mn-lt"/>
              </a:rPr>
              <a:t>qtr_piston.g</a:t>
            </a:r>
            <a:r>
              <a:rPr lang="ja-JP" altLang="en-US" sz="1800">
                <a:latin typeface="+mn-lt"/>
              </a:rPr>
              <a:t>”</a:t>
            </a:r>
            <a:r>
              <a:rPr lang="en-US" altLang="ja-JP" sz="1800">
                <a:latin typeface="+mn-lt"/>
              </a:rPr>
              <a:t> in a directory of your choosing</a:t>
            </a:r>
            <a:endParaRPr lang="en-US" altLang="en-US" sz="1800" i="1">
              <a:latin typeface="+mn-lt"/>
            </a:endParaRPr>
          </a:p>
        </p:txBody>
      </p:sp>
      <p:sp>
        <p:nvSpPr>
          <p:cNvPr id="62488" name="AutoShape 28">
            <a:extLst>
              <a:ext uri="{FF2B5EF4-FFF2-40B4-BE49-F238E27FC236}">
                <a16:creationId xmlns:a16="http://schemas.microsoft.com/office/drawing/2014/main" id="{FE4E4293-C092-C246-BE6D-F83AA12C9F07}"/>
              </a:ext>
            </a:extLst>
          </p:cNvPr>
          <p:cNvSpPr>
            <a:spLocks noChangeArrowheads="1"/>
          </p:cNvSpPr>
          <p:nvPr/>
        </p:nvSpPr>
        <p:spPr bwMode="auto">
          <a:xfrm rot="19347810">
            <a:off x="1971898" y="4622521"/>
            <a:ext cx="304800" cy="533400"/>
          </a:xfrm>
          <a:prstGeom prst="upArrow">
            <a:avLst>
              <a:gd name="adj1" fmla="val 25148"/>
              <a:gd name="adj2" fmla="val 98178"/>
            </a:avLst>
          </a:prstGeom>
          <a:solidFill>
            <a:srgbClr val="FF33CC"/>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2489" name="Oval 29">
            <a:extLst>
              <a:ext uri="{FF2B5EF4-FFF2-40B4-BE49-F238E27FC236}">
                <a16:creationId xmlns:a16="http://schemas.microsoft.com/office/drawing/2014/main" id="{5F6180CF-AC9E-7F43-A7AD-99CFA664EF4C}"/>
              </a:ext>
            </a:extLst>
          </p:cNvPr>
          <p:cNvSpPr>
            <a:spLocks noChangeArrowheads="1"/>
          </p:cNvSpPr>
          <p:nvPr/>
        </p:nvSpPr>
        <p:spPr bwMode="auto">
          <a:xfrm>
            <a:off x="2205261" y="4860646"/>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62490" name="Oval 30">
            <a:extLst>
              <a:ext uri="{FF2B5EF4-FFF2-40B4-BE49-F238E27FC236}">
                <a16:creationId xmlns:a16="http://schemas.microsoft.com/office/drawing/2014/main" id="{3EA0E928-5FAD-4145-992B-223EB172E54E}"/>
              </a:ext>
            </a:extLst>
          </p:cNvPr>
          <p:cNvSpPr>
            <a:spLocks noChangeArrowheads="1"/>
          </p:cNvSpPr>
          <p:nvPr/>
        </p:nvSpPr>
        <p:spPr bwMode="auto">
          <a:xfrm>
            <a:off x="4787900" y="4824413"/>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62491" name="Oval 31">
            <a:extLst>
              <a:ext uri="{FF2B5EF4-FFF2-40B4-BE49-F238E27FC236}">
                <a16:creationId xmlns:a16="http://schemas.microsoft.com/office/drawing/2014/main" id="{1BC16716-0D46-CA48-B729-EF65C342405D}"/>
              </a:ext>
            </a:extLst>
          </p:cNvPr>
          <p:cNvSpPr>
            <a:spLocks noChangeArrowheads="1"/>
          </p:cNvSpPr>
          <p:nvPr/>
        </p:nvSpPr>
        <p:spPr bwMode="auto">
          <a:xfrm>
            <a:off x="4787900" y="5276850"/>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sp>
        <p:nvSpPr>
          <p:cNvPr id="62492" name="AutoShape 32">
            <a:extLst>
              <a:ext uri="{FF2B5EF4-FFF2-40B4-BE49-F238E27FC236}">
                <a16:creationId xmlns:a16="http://schemas.microsoft.com/office/drawing/2014/main" id="{1824C96F-E012-F849-AA2C-78A983712F3F}"/>
              </a:ext>
            </a:extLst>
          </p:cNvPr>
          <p:cNvSpPr>
            <a:spLocks noChangeArrowheads="1"/>
          </p:cNvSpPr>
          <p:nvPr/>
        </p:nvSpPr>
        <p:spPr bwMode="auto">
          <a:xfrm rot="19347810">
            <a:off x="4131278" y="5690843"/>
            <a:ext cx="304800" cy="533400"/>
          </a:xfrm>
          <a:prstGeom prst="upArrow">
            <a:avLst>
              <a:gd name="adj1" fmla="val 25148"/>
              <a:gd name="adj2" fmla="val 98178"/>
            </a:avLst>
          </a:prstGeom>
          <a:solidFill>
            <a:srgbClr val="9966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2493" name="Oval 33">
            <a:extLst>
              <a:ext uri="{FF2B5EF4-FFF2-40B4-BE49-F238E27FC236}">
                <a16:creationId xmlns:a16="http://schemas.microsoft.com/office/drawing/2014/main" id="{31E0BAEA-021E-304F-9B19-A3D73EEBC776}"/>
              </a:ext>
            </a:extLst>
          </p:cNvPr>
          <p:cNvSpPr>
            <a:spLocks noChangeArrowheads="1"/>
          </p:cNvSpPr>
          <p:nvPr/>
        </p:nvSpPr>
        <p:spPr bwMode="auto">
          <a:xfrm>
            <a:off x="3840765" y="5967068"/>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6</a:t>
            </a:r>
          </a:p>
        </p:txBody>
      </p:sp>
      <p:sp>
        <p:nvSpPr>
          <p:cNvPr id="62494" name="Text Box 34">
            <a:extLst>
              <a:ext uri="{FF2B5EF4-FFF2-40B4-BE49-F238E27FC236}">
                <a16:creationId xmlns:a16="http://schemas.microsoft.com/office/drawing/2014/main" id="{F887EA42-AA17-DD41-959D-E9A8C9D3A116}"/>
              </a:ext>
            </a:extLst>
          </p:cNvPr>
          <p:cNvSpPr txBox="1">
            <a:spLocks noChangeArrowheads="1"/>
          </p:cNvSpPr>
          <p:nvPr/>
        </p:nvSpPr>
        <p:spPr bwMode="auto">
          <a:xfrm>
            <a:off x="5172075" y="4800601"/>
            <a:ext cx="52260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Select Export All to export all block ids</a:t>
            </a:r>
          </a:p>
        </p:txBody>
      </p:sp>
      <p:sp>
        <p:nvSpPr>
          <p:cNvPr id="62495" name="Text Box 35">
            <a:extLst>
              <a:ext uri="{FF2B5EF4-FFF2-40B4-BE49-F238E27FC236}">
                <a16:creationId xmlns:a16="http://schemas.microsoft.com/office/drawing/2014/main" id="{124683F4-2983-1947-A18A-39701F3DF127}"/>
              </a:ext>
            </a:extLst>
          </p:cNvPr>
          <p:cNvSpPr txBox="1">
            <a:spLocks noChangeArrowheads="1"/>
          </p:cNvSpPr>
          <p:nvPr/>
        </p:nvSpPr>
        <p:spPr bwMode="auto">
          <a:xfrm>
            <a:off x="5172075" y="5268913"/>
            <a:ext cx="52260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a:latin typeface="+mn-lt"/>
              </a:rPr>
              <a:t>Click </a:t>
            </a:r>
            <a:r>
              <a:rPr lang="en-US" altLang="en-US" sz="1800" i="1">
                <a:latin typeface="+mn-lt"/>
              </a:rPr>
              <a:t>Apply</a:t>
            </a:r>
            <a:endParaRPr lang="en-US" altLang="en-US" sz="1800">
              <a:latin typeface="+mn-lt"/>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D23EA49-B5D0-1541-8EC1-3C4BE870D2BF}"/>
              </a:ext>
            </a:extLst>
          </p:cNvPr>
          <p:cNvSpPr>
            <a:spLocks noGrp="1"/>
          </p:cNvSpPr>
          <p:nvPr>
            <p:ph type="ctrTitle"/>
          </p:nvPr>
        </p:nvSpPr>
        <p:spPr>
          <a:xfrm>
            <a:off x="1028732" y="2404928"/>
            <a:ext cx="6165850" cy="1166421"/>
          </a:xfrm>
          <a:effectLst>
            <a:outerShdw blurRad="50800" dist="38100" dir="2700000" algn="tl" rotWithShape="0">
              <a:prstClr val="black">
                <a:alpha val="40000"/>
              </a:prstClr>
            </a:outerShdw>
          </a:effectLst>
        </p:spPr>
        <p:txBody>
          <a:bodyPr>
            <a:normAutofit/>
          </a:bodyPr>
          <a:lstStyle/>
          <a:p>
            <a:r>
              <a:rPr lang="en-US" b="1" dirty="0">
                <a:solidFill>
                  <a:srgbClr val="C00000"/>
                </a:solidFill>
                <a:latin typeface="Arial" charset="0"/>
                <a:ea typeface="ＭＳ Ｐゴシック" charset="0"/>
              </a:rPr>
              <a:t>Usability Tools</a:t>
            </a:r>
            <a:endParaRPr lang="en-US" dirty="0">
              <a:solidFill>
                <a:srgbClr val="C00000"/>
              </a:solidFill>
            </a:endParaRPr>
          </a:p>
        </p:txBody>
      </p:sp>
      <p:sp>
        <p:nvSpPr>
          <p:cNvPr id="8" name="Subtitle 7">
            <a:extLst>
              <a:ext uri="{FF2B5EF4-FFF2-40B4-BE49-F238E27FC236}">
                <a16:creationId xmlns:a16="http://schemas.microsoft.com/office/drawing/2014/main" id="{6572C9CA-5251-BE48-98C9-AEE6EB0EB890}"/>
              </a:ext>
            </a:extLst>
          </p:cNvPr>
          <p:cNvSpPr>
            <a:spLocks noGrp="1"/>
          </p:cNvSpPr>
          <p:nvPr>
            <p:ph type="subTitle" idx="1"/>
          </p:nvPr>
        </p:nvSpPr>
        <p:spPr>
          <a:xfrm>
            <a:off x="1028732" y="4256500"/>
            <a:ext cx="5243147" cy="667120"/>
          </a:xfrm>
        </p:spPr>
        <p:txBody>
          <a:bodyPr/>
          <a:lstStyle/>
          <a:p>
            <a:r>
              <a:rPr lang="en-US" dirty="0"/>
              <a:t>Steven Owen</a:t>
            </a:r>
          </a:p>
        </p:txBody>
      </p:sp>
      <p:sp>
        <p:nvSpPr>
          <p:cNvPr id="9" name="Text Placeholder 8">
            <a:extLst>
              <a:ext uri="{FF2B5EF4-FFF2-40B4-BE49-F238E27FC236}">
                <a16:creationId xmlns:a16="http://schemas.microsoft.com/office/drawing/2014/main" id="{A56AD260-9467-CE4A-B0C7-B567ACAF5F67}"/>
              </a:ext>
            </a:extLst>
          </p:cNvPr>
          <p:cNvSpPr>
            <a:spLocks noGrp="1"/>
          </p:cNvSpPr>
          <p:nvPr>
            <p:ph type="body" sz="quarter" idx="10"/>
          </p:nvPr>
        </p:nvSpPr>
        <p:spPr>
          <a:xfrm>
            <a:off x="1028733" y="3778308"/>
            <a:ext cx="6165850" cy="378587"/>
          </a:xfrm>
        </p:spPr>
        <p:txBody>
          <a:bodyPr/>
          <a:lstStyle/>
          <a:p>
            <a:r>
              <a:rPr lang="en-US" altLang="en-US" sz="2000" dirty="0">
                <a:solidFill>
                  <a:schemeClr val="bg1"/>
                </a:solidFill>
                <a:latin typeface="Arial" panose="020B0604020202020204" pitchFamily="34" charset="0"/>
                <a:cs typeface="Arial" panose="020B0604020202020204" pitchFamily="34" charset="0"/>
              </a:rPr>
              <a:t>Cubit</a:t>
            </a:r>
            <a:r>
              <a:rPr lang="en-US" altLang="en-US" sz="2000" baseline="30000" dirty="0">
                <a:solidFill>
                  <a:schemeClr val="bg1"/>
                </a:solidFill>
                <a:latin typeface="Arial" panose="020B0604020202020204" pitchFamily="34" charset="0"/>
                <a:cs typeface="Arial" panose="020B0604020202020204" pitchFamily="34" charset="0"/>
              </a:rPr>
              <a:t> ® </a:t>
            </a:r>
            <a:r>
              <a:rPr lang="en-US" dirty="0">
                <a:solidFill>
                  <a:schemeClr val="bg1"/>
                </a:solidFill>
              </a:rPr>
              <a:t>100 Tutorials</a:t>
            </a:r>
          </a:p>
        </p:txBody>
      </p:sp>
      <p:sp>
        <p:nvSpPr>
          <p:cNvPr id="33" name="TextBox 32">
            <a:extLst>
              <a:ext uri="{FF2B5EF4-FFF2-40B4-BE49-F238E27FC236}">
                <a16:creationId xmlns:a16="http://schemas.microsoft.com/office/drawing/2014/main" id="{13E54DF6-4A33-0F44-BFF9-3FDCAA65F7F8}"/>
              </a:ext>
            </a:extLst>
          </p:cNvPr>
          <p:cNvSpPr txBox="1"/>
          <p:nvPr/>
        </p:nvSpPr>
        <p:spPr>
          <a:xfrm>
            <a:off x="3438144" y="3596640"/>
            <a:ext cx="0" cy="0"/>
          </a:xfrm>
          <a:prstGeom prst="rect">
            <a:avLst/>
          </a:prstGeom>
        </p:spPr>
        <p:txBody>
          <a:bodyPr vert="horz" wrap="none" lIns="91440" tIns="45720" rIns="91440" bIns="45720" rtlCol="0">
            <a:noAutofit/>
          </a:bodyPr>
          <a:lstStyle/>
          <a:p>
            <a:pPr algn="l"/>
            <a:endParaRPr lang="en-US" dirty="0">
              <a:latin typeface="Open Sans" panose="020B0606030504020204" pitchFamily="34" charset="0"/>
            </a:endParaRPr>
          </a:p>
        </p:txBody>
      </p:sp>
      <p:grpSp>
        <p:nvGrpSpPr>
          <p:cNvPr id="3" name="Group 2">
            <a:extLst>
              <a:ext uri="{FF2B5EF4-FFF2-40B4-BE49-F238E27FC236}">
                <a16:creationId xmlns:a16="http://schemas.microsoft.com/office/drawing/2014/main" id="{3152DC94-CDAD-B040-B849-6C3CC0DE930D}"/>
              </a:ext>
            </a:extLst>
          </p:cNvPr>
          <p:cNvGrpSpPr/>
          <p:nvPr/>
        </p:nvGrpSpPr>
        <p:grpSpPr>
          <a:xfrm>
            <a:off x="6292924" y="955497"/>
            <a:ext cx="5520487" cy="3686141"/>
            <a:chOff x="4474962" y="256854"/>
            <a:chExt cx="7446325" cy="4972062"/>
          </a:xfrm>
        </p:grpSpPr>
        <p:pic>
          <p:nvPicPr>
            <p:cNvPr id="12" name="Picture 9" descr="360_antenna_support">
              <a:extLst>
                <a:ext uri="{FF2B5EF4-FFF2-40B4-BE49-F238E27FC236}">
                  <a16:creationId xmlns:a16="http://schemas.microsoft.com/office/drawing/2014/main" id="{BC6E5148-1F87-1945-895B-5FA4464A632D}"/>
                </a:ext>
              </a:extLst>
            </p:cNvPr>
            <p:cNvPicPr>
              <a:picLocks noChangeAspect="1" noChangeArrowheads="1"/>
            </p:cNvPicPr>
            <p:nvPr/>
          </p:nvPicPr>
          <p:blipFill>
            <a:blip r:embed="rId3">
              <a:clrChange>
                <a:clrFrom>
                  <a:srgbClr val="FCFEFC"/>
                </a:clrFrom>
                <a:clrTo>
                  <a:srgbClr val="FCFEFC">
                    <a:alpha val="0"/>
                  </a:srgbClr>
                </a:clrTo>
              </a:clrChange>
              <a:lum contrast="60000"/>
              <a:extLst>
                <a:ext uri="{28A0092B-C50C-407E-A947-70E740481C1C}">
                  <a14:useLocalDpi xmlns:a14="http://schemas.microsoft.com/office/drawing/2010/main" val="0"/>
                </a:ext>
              </a:extLst>
            </a:blip>
            <a:srcRect/>
            <a:stretch>
              <a:fillRect/>
            </a:stretch>
          </p:blipFill>
          <p:spPr bwMode="auto">
            <a:xfrm>
              <a:off x="5855945" y="256854"/>
              <a:ext cx="5900565" cy="497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WordArt 10" descr="Paper bag">
              <a:extLst>
                <a:ext uri="{FF2B5EF4-FFF2-40B4-BE49-F238E27FC236}">
                  <a16:creationId xmlns:a16="http://schemas.microsoft.com/office/drawing/2014/main" id="{228E9DF8-9DDE-174C-9F56-108426566B0B}"/>
                </a:ext>
              </a:extLst>
            </p:cNvPr>
            <p:cNvSpPr>
              <a:spLocks noChangeArrowheads="1" noChangeShapeType="1" noTextEdit="1"/>
            </p:cNvSpPr>
            <p:nvPr/>
          </p:nvSpPr>
          <p:spPr bwMode="auto">
            <a:xfrm>
              <a:off x="4474962" y="1462598"/>
              <a:ext cx="6779372" cy="2610268"/>
            </a:xfrm>
            <a:prstGeom prst="rect">
              <a:avLst/>
            </a:prstGeom>
          </p:spPr>
          <p:txBody>
            <a:bodyPr wrap="none" fromWordArt="1">
              <a:prstTxWarp prst="textCascadeUp">
                <a:avLst>
                  <a:gd name="adj" fmla="val 52528"/>
                </a:avLst>
              </a:prstTxWarp>
              <a:scene3d>
                <a:camera prst="legacyPerspectiveTopLeft">
                  <a:rot lat="0" lon="20519958" rev="0"/>
                </a:camera>
                <a:lightRig rig="legacyHarsh3" dir="r"/>
              </a:scene3d>
              <a:sp3d extrusionH="430200" prstMaterial="legacyMatte">
                <a:extrusionClr>
                  <a:srgbClr val="006600"/>
                </a:extrusionClr>
                <a:contourClr>
                  <a:srgbClr val="FFFFFF"/>
                </a:contourClr>
              </a:sp3d>
            </a:bodyPr>
            <a:lstStyle/>
            <a:p>
              <a:pPr algn="ctr"/>
              <a:r>
                <a:rPr lang="en-US" sz="3600" kern="10" dirty="0">
                  <a:ln w="9525">
                    <a:round/>
                    <a:headEnd/>
                    <a:tailEnd/>
                  </a:ln>
                  <a:blipFill dpi="0" rotWithShape="0">
                    <a:blip r:embed="rId4"/>
                    <a:srcRect/>
                    <a:tile tx="0" ty="0" sx="100000" sy="100000" flip="none" algn="tl"/>
                  </a:blipFill>
                  <a:latin typeface="Arial Black" panose="020B0604020202020204" pitchFamily="34" charset="0"/>
                  <a:cs typeface="Arial Black" panose="020B0604020202020204" pitchFamily="34" charset="0"/>
                </a:rPr>
                <a:t>CUBIT</a:t>
              </a:r>
            </a:p>
          </p:txBody>
        </p:sp>
        <p:sp>
          <p:nvSpPr>
            <p:cNvPr id="14" name="Text Box 11">
              <a:extLst>
                <a:ext uri="{FF2B5EF4-FFF2-40B4-BE49-F238E27FC236}">
                  <a16:creationId xmlns:a16="http://schemas.microsoft.com/office/drawing/2014/main" id="{E4459622-1D59-EF4D-8730-3A31E7B99DA2}"/>
                </a:ext>
              </a:extLst>
            </p:cNvPr>
            <p:cNvSpPr txBox="1">
              <a:spLocks noChangeArrowheads="1"/>
            </p:cNvSpPr>
            <p:nvPr/>
          </p:nvSpPr>
          <p:spPr bwMode="auto">
            <a:xfrm>
              <a:off x="6739984" y="3246368"/>
              <a:ext cx="5181303" cy="1156050"/>
            </a:xfrm>
            <a:prstGeom prst="rect">
              <a:avLst/>
            </a:prstGeom>
            <a:noFill/>
            <a:ln>
              <a:noFill/>
            </a:ln>
            <a:effectLst>
              <a:outerShdw blurRad="63500" dist="17961" dir="2700000" algn="ctr" rotWithShape="0">
                <a:schemeClr val="tx1">
                  <a:alpha val="74998"/>
                </a:schemeClr>
              </a:outerShdw>
            </a:effectLst>
          </p:spPr>
          <p:txBody>
            <a:bodyPr wrap="none">
              <a:spAutoFit/>
            </a:bodyPr>
            <a:lstStyle>
              <a:lvl1pPr>
                <a:defRPr sz="1000">
                  <a:solidFill>
                    <a:schemeClr val="tx1"/>
                  </a:solidFill>
                  <a:latin typeface="Arial" charset="0"/>
                  <a:ea typeface="ＭＳ Ｐゴシック" charset="0"/>
                </a:defRPr>
              </a:lvl1pPr>
              <a:lvl2pPr marL="742950" indent="-285750">
                <a:defRPr sz="1000">
                  <a:solidFill>
                    <a:schemeClr val="tx1"/>
                  </a:solidFill>
                  <a:latin typeface="Arial" charset="0"/>
                  <a:ea typeface="ＭＳ Ｐゴシック" charset="0"/>
                </a:defRPr>
              </a:lvl2pPr>
              <a:lvl3pPr marL="1143000" indent="-228600">
                <a:defRPr sz="1000">
                  <a:solidFill>
                    <a:schemeClr val="tx1"/>
                  </a:solidFill>
                  <a:latin typeface="Arial" charset="0"/>
                  <a:ea typeface="ＭＳ Ｐゴシック" charset="0"/>
                </a:defRPr>
              </a:lvl3pPr>
              <a:lvl4pPr marL="1600200" indent="-228600">
                <a:defRPr sz="1000">
                  <a:solidFill>
                    <a:schemeClr val="tx1"/>
                  </a:solidFill>
                  <a:latin typeface="Arial" charset="0"/>
                  <a:ea typeface="ＭＳ Ｐゴシック" charset="0"/>
                </a:defRPr>
              </a:lvl4pPr>
              <a:lvl5pPr marL="2057400" indent="-228600">
                <a:defRPr sz="10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0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0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0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000">
                  <a:solidFill>
                    <a:schemeClr val="tx1"/>
                  </a:solidFill>
                  <a:latin typeface="Arial" charset="0"/>
                  <a:ea typeface="ＭＳ Ｐゴシック" charset="0"/>
                </a:defRPr>
              </a:lvl9pPr>
            </a:lstStyle>
            <a:p>
              <a:pPr algn="r">
                <a:defRPr/>
              </a:pPr>
              <a:r>
                <a:rPr lang="en-US" sz="2000" b="1">
                  <a:solidFill>
                    <a:srgbClr val="CD0000"/>
                  </a:solidFill>
                  <a:cs typeface="ＭＳ Ｐゴシック" charset="0"/>
                </a:rPr>
                <a:t>Geometry and </a:t>
              </a:r>
            </a:p>
            <a:p>
              <a:pPr algn="r">
                <a:defRPr/>
              </a:pPr>
              <a:r>
                <a:rPr lang="en-US" sz="2000" b="1">
                  <a:solidFill>
                    <a:srgbClr val="CD0000"/>
                  </a:solidFill>
                  <a:cs typeface="ＭＳ Ｐゴシック" charset="0"/>
                </a:rPr>
                <a:t>Mesh Generation Toolkit</a:t>
              </a:r>
            </a:p>
          </p:txBody>
        </p:sp>
      </p:grpSp>
      <p:sp>
        <p:nvSpPr>
          <p:cNvPr id="22" name="Subtitle 7">
            <a:extLst>
              <a:ext uri="{FF2B5EF4-FFF2-40B4-BE49-F238E27FC236}">
                <a16:creationId xmlns:a16="http://schemas.microsoft.com/office/drawing/2014/main" id="{58A160F5-8E7E-374A-A2DC-0F264F90FA3E}"/>
              </a:ext>
            </a:extLst>
          </p:cNvPr>
          <p:cNvSpPr txBox="1">
            <a:spLocks/>
          </p:cNvSpPr>
          <p:nvPr/>
        </p:nvSpPr>
        <p:spPr>
          <a:xfrm>
            <a:off x="1049777" y="1801063"/>
            <a:ext cx="5243147" cy="667120"/>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600" b="0" i="0" kern="1200" spc="0">
                <a:solidFill>
                  <a:schemeClr val="tx2">
                    <a:lumMod val="40000"/>
                    <a:lumOff val="60000"/>
                  </a:schemeClr>
                </a:solidFill>
                <a:latin typeface="+mj-lt"/>
                <a:ea typeface="Open Sans" panose="020B0606030504020204" pitchFamily="34" charset="0"/>
                <a:cs typeface="Open Sans" panose="020B0606030504020204" pitchFamily="34" charset="0"/>
              </a:defRPr>
            </a:lvl1pPr>
            <a:lvl2pPr marL="4572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9144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13716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18288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200" dirty="0"/>
              <a:t>5</a:t>
            </a:r>
          </a:p>
        </p:txBody>
      </p:sp>
      <p:sp>
        <p:nvSpPr>
          <p:cNvPr id="2" name="Text Placeholder 2">
            <a:extLst>
              <a:ext uri="{FF2B5EF4-FFF2-40B4-BE49-F238E27FC236}">
                <a16:creationId xmlns:a16="http://schemas.microsoft.com/office/drawing/2014/main" id="{883433BB-C8B5-F1FB-E8C2-FC364EC59DD5}"/>
              </a:ext>
            </a:extLst>
          </p:cNvPr>
          <p:cNvSpPr>
            <a:spLocks noGrp="1"/>
          </p:cNvSpPr>
          <p:nvPr>
            <p:ph type="body" sz="quarter" idx="15"/>
          </p:nvPr>
        </p:nvSpPr>
        <p:spPr/>
        <p:txBody>
          <a:bodyPr/>
          <a:lstStyle/>
          <a:p>
            <a:r>
              <a:rPr lang="en-US" dirty="0"/>
              <a:t>SAND2022-15021 PE</a:t>
            </a:r>
          </a:p>
        </p:txBody>
      </p:sp>
    </p:spTree>
    <p:extLst>
      <p:ext uri="{BB962C8B-B14F-4D97-AF65-F5344CB8AC3E}">
        <p14:creationId xmlns:p14="http://schemas.microsoft.com/office/powerpoint/2010/main" val="2502792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a:extLst>
              <a:ext uri="{FF2B5EF4-FFF2-40B4-BE49-F238E27FC236}">
                <a16:creationId xmlns:a16="http://schemas.microsoft.com/office/drawing/2014/main" id="{A685F3BC-78E1-D44E-808A-6935E443D1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8850" y="1447800"/>
            <a:ext cx="3600450" cy="254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AutoShape 5">
            <a:extLst>
              <a:ext uri="{FF2B5EF4-FFF2-40B4-BE49-F238E27FC236}">
                <a16:creationId xmlns:a16="http://schemas.microsoft.com/office/drawing/2014/main" id="{3270AF24-901B-6548-B13A-79F433E4C974}"/>
              </a:ext>
            </a:extLst>
          </p:cNvPr>
          <p:cNvSpPr>
            <a:spLocks noChangeArrowheads="1"/>
          </p:cNvSpPr>
          <p:nvPr/>
        </p:nvSpPr>
        <p:spPr bwMode="auto">
          <a:xfrm rot="19347810">
            <a:off x="3406775" y="2360613"/>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mn-lt"/>
            </a:endParaRPr>
          </a:p>
        </p:txBody>
      </p:sp>
      <p:sp>
        <p:nvSpPr>
          <p:cNvPr id="18436" name="Text Box 6">
            <a:extLst>
              <a:ext uri="{FF2B5EF4-FFF2-40B4-BE49-F238E27FC236}">
                <a16:creationId xmlns:a16="http://schemas.microsoft.com/office/drawing/2014/main" id="{A03D9F98-AA56-D741-889F-3075666322D3}"/>
              </a:ext>
            </a:extLst>
          </p:cNvPr>
          <p:cNvSpPr txBox="1">
            <a:spLocks noChangeArrowheads="1"/>
          </p:cNvSpPr>
          <p:nvPr/>
        </p:nvSpPr>
        <p:spPr bwMode="auto">
          <a:xfrm>
            <a:off x="6477001" y="1447800"/>
            <a:ext cx="341792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457200" indent="-457200">
              <a:defRPr sz="1500">
                <a:solidFill>
                  <a:schemeClr val="tx1"/>
                </a:solidFill>
                <a:latin typeface="Times New Roman" panose="02020603050405020304" pitchFamily="18" charset="0"/>
                <a:ea typeface="MS PGothic" panose="020B0600070205080204" pitchFamily="34" charset="-128"/>
              </a:defRPr>
            </a:lvl1pPr>
            <a:lvl2pPr marL="914400" indent="-457200">
              <a:defRPr sz="1500">
                <a:solidFill>
                  <a:schemeClr val="tx1"/>
                </a:solidFill>
                <a:latin typeface="Times New Roman" panose="02020603050405020304" pitchFamily="18" charset="0"/>
                <a:ea typeface="MS PGothic" panose="020B0600070205080204" pitchFamily="34" charset="-128"/>
              </a:defRPr>
            </a:lvl2pPr>
            <a:lvl3pPr marL="1371600" indent="-457200">
              <a:defRPr sz="1500">
                <a:solidFill>
                  <a:schemeClr val="tx1"/>
                </a:solidFill>
                <a:latin typeface="Times New Roman" panose="02020603050405020304" pitchFamily="18" charset="0"/>
                <a:ea typeface="MS PGothic" panose="020B0600070205080204" pitchFamily="34" charset="-128"/>
              </a:defRPr>
            </a:lvl3pPr>
            <a:lvl4pPr marL="1828800" indent="-457200">
              <a:defRPr sz="1500">
                <a:solidFill>
                  <a:schemeClr val="tx1"/>
                </a:solidFill>
                <a:latin typeface="Times New Roman" panose="02020603050405020304" pitchFamily="18" charset="0"/>
                <a:ea typeface="MS PGothic" panose="020B0600070205080204" pitchFamily="34" charset="-128"/>
              </a:defRPr>
            </a:lvl4pPr>
            <a:lvl5pPr marL="2286000" indent="-457200">
              <a:defRPr sz="1500">
                <a:solidFill>
                  <a:schemeClr val="tx1"/>
                </a:solidFill>
                <a:latin typeface="Times New Roman" panose="02020603050405020304" pitchFamily="18" charset="0"/>
                <a:ea typeface="MS PGothic" panose="020B0600070205080204" pitchFamily="34" charset="-128"/>
              </a:defRPr>
            </a:lvl5pPr>
            <a:lvl6pPr marL="27432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32004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6576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41148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dirty="0">
                <a:latin typeface="+mn-lt"/>
              </a:rPr>
              <a:t>Cubit</a:t>
            </a:r>
            <a:r>
              <a:rPr lang="en-US" altLang="en-US" sz="1800" b="1" baseline="30000" dirty="0">
                <a:latin typeface="+mn-lt"/>
              </a:rPr>
              <a:t> ® </a:t>
            </a:r>
            <a:r>
              <a:rPr lang="en-US" altLang="en-US" sz="1800" b="1" dirty="0">
                <a:latin typeface="+mn-lt"/>
              </a:rPr>
              <a:t>Database File contains:</a:t>
            </a:r>
          </a:p>
          <a:p>
            <a:pPr>
              <a:buFontTx/>
              <a:buAutoNum type="arabicPeriod"/>
            </a:pPr>
            <a:r>
              <a:rPr lang="en-US" altLang="en-US" sz="1800" dirty="0">
                <a:latin typeface="+mn-lt"/>
              </a:rPr>
              <a:t>Geometry</a:t>
            </a:r>
          </a:p>
          <a:p>
            <a:pPr>
              <a:buFontTx/>
              <a:buAutoNum type="arabicPeriod"/>
            </a:pPr>
            <a:r>
              <a:rPr lang="en-US" altLang="en-US" sz="1800" dirty="0">
                <a:latin typeface="+mn-lt"/>
              </a:rPr>
              <a:t>Meshing Schemes</a:t>
            </a:r>
          </a:p>
          <a:p>
            <a:pPr>
              <a:buFontTx/>
              <a:buAutoNum type="arabicPeriod"/>
            </a:pPr>
            <a:r>
              <a:rPr lang="en-US" altLang="en-US" sz="1800" dirty="0">
                <a:latin typeface="+mn-lt"/>
              </a:rPr>
              <a:t>Intervals</a:t>
            </a:r>
          </a:p>
          <a:p>
            <a:pPr>
              <a:buFontTx/>
              <a:buAutoNum type="arabicPeriod"/>
            </a:pPr>
            <a:r>
              <a:rPr lang="en-US" altLang="en-US" sz="1800" dirty="0">
                <a:latin typeface="+mn-lt"/>
              </a:rPr>
              <a:t>Virtual Geometry</a:t>
            </a:r>
          </a:p>
          <a:p>
            <a:pPr>
              <a:buFontTx/>
              <a:buAutoNum type="arabicPeriod"/>
            </a:pPr>
            <a:r>
              <a:rPr lang="en-US" altLang="en-US" sz="1800" dirty="0">
                <a:latin typeface="+mn-lt"/>
              </a:rPr>
              <a:t>Mesh</a:t>
            </a:r>
          </a:p>
          <a:p>
            <a:pPr>
              <a:buFontTx/>
              <a:buAutoNum type="arabicPeriod"/>
            </a:pPr>
            <a:r>
              <a:rPr lang="en-US" altLang="en-US" sz="1800" dirty="0">
                <a:latin typeface="+mn-lt"/>
              </a:rPr>
              <a:t>Boundary Conditions</a:t>
            </a:r>
          </a:p>
        </p:txBody>
      </p:sp>
      <p:sp>
        <p:nvSpPr>
          <p:cNvPr id="18437" name="Rectangle 8">
            <a:extLst>
              <a:ext uri="{FF2B5EF4-FFF2-40B4-BE49-F238E27FC236}">
                <a16:creationId xmlns:a16="http://schemas.microsoft.com/office/drawing/2014/main" id="{11F9C8E1-3FB2-2F4B-9FC0-7966A259ACED}"/>
              </a:ext>
            </a:extLst>
          </p:cNvPr>
          <p:cNvSpPr>
            <a:spLocks noChangeArrowheads="1"/>
          </p:cNvSpPr>
          <p:nvPr/>
        </p:nvSpPr>
        <p:spPr bwMode="auto">
          <a:xfrm>
            <a:off x="6477000" y="3505200"/>
            <a:ext cx="3581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i="1">
                <a:latin typeface="+mn-lt"/>
              </a:rPr>
              <a:t>Snapshot</a:t>
            </a:r>
            <a:r>
              <a:rPr lang="en-US" altLang="en-US" sz="1800">
                <a:latin typeface="+mn-lt"/>
              </a:rPr>
              <a:t> of the current state of the model</a:t>
            </a:r>
          </a:p>
        </p:txBody>
      </p:sp>
      <p:sp>
        <p:nvSpPr>
          <p:cNvPr id="18438" name="Rectangle 9">
            <a:extLst>
              <a:ext uri="{FF2B5EF4-FFF2-40B4-BE49-F238E27FC236}">
                <a16:creationId xmlns:a16="http://schemas.microsoft.com/office/drawing/2014/main" id="{4D673CA3-1F72-654C-997A-D66BA91A052E}"/>
              </a:ext>
            </a:extLst>
          </p:cNvPr>
          <p:cNvSpPr>
            <a:spLocks noChangeArrowheads="1"/>
          </p:cNvSpPr>
          <p:nvPr/>
        </p:nvSpPr>
        <p:spPr bwMode="auto">
          <a:xfrm>
            <a:off x="4038600" y="4343400"/>
            <a:ext cx="3581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Choose</a:t>
            </a:r>
            <a:r>
              <a:rPr lang="en-US" altLang="en-US" sz="1800" i="1" dirty="0">
                <a:latin typeface="+mn-lt"/>
              </a:rPr>
              <a:t> Save </a:t>
            </a:r>
            <a:r>
              <a:rPr lang="en-US" altLang="en-US" sz="1800" dirty="0">
                <a:latin typeface="+mn-lt"/>
              </a:rPr>
              <a:t>or</a:t>
            </a:r>
            <a:r>
              <a:rPr lang="en-US" altLang="en-US" sz="1800" i="1" dirty="0">
                <a:latin typeface="+mn-lt"/>
              </a:rPr>
              <a:t> Save As… </a:t>
            </a:r>
            <a:r>
              <a:rPr lang="en-US" altLang="en-US" sz="1800" dirty="0">
                <a:latin typeface="+mn-lt"/>
              </a:rPr>
              <a:t>to save or create a .cub file</a:t>
            </a:r>
          </a:p>
        </p:txBody>
      </p:sp>
      <p:sp>
        <p:nvSpPr>
          <p:cNvPr id="18439" name="Rectangle 10">
            <a:extLst>
              <a:ext uri="{FF2B5EF4-FFF2-40B4-BE49-F238E27FC236}">
                <a16:creationId xmlns:a16="http://schemas.microsoft.com/office/drawing/2014/main" id="{F0A2C01C-A02B-234E-81F9-3BF6D6A1242D}"/>
              </a:ext>
            </a:extLst>
          </p:cNvPr>
          <p:cNvSpPr>
            <a:spLocks noChangeArrowheads="1"/>
          </p:cNvSpPr>
          <p:nvPr/>
        </p:nvSpPr>
        <p:spPr bwMode="auto">
          <a:xfrm>
            <a:off x="4038600" y="5105401"/>
            <a:ext cx="3581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a:latin typeface="+mn-lt"/>
              </a:rPr>
              <a:t>Choose</a:t>
            </a:r>
            <a:r>
              <a:rPr lang="en-US" altLang="en-US" sz="1800" i="1">
                <a:latin typeface="+mn-lt"/>
              </a:rPr>
              <a:t> Open </a:t>
            </a:r>
            <a:r>
              <a:rPr lang="en-US" altLang="en-US" sz="1800">
                <a:latin typeface="+mn-lt"/>
              </a:rPr>
              <a:t>to</a:t>
            </a:r>
            <a:r>
              <a:rPr lang="en-US" altLang="en-US" sz="1800" i="1">
                <a:latin typeface="+mn-lt"/>
              </a:rPr>
              <a:t> </a:t>
            </a:r>
            <a:r>
              <a:rPr lang="en-US" altLang="en-US" sz="1800">
                <a:latin typeface="+mn-lt"/>
              </a:rPr>
              <a:t>read a .cub file</a:t>
            </a:r>
          </a:p>
        </p:txBody>
      </p:sp>
      <p:sp>
        <p:nvSpPr>
          <p:cNvPr id="18440" name="Rectangle 11">
            <a:extLst>
              <a:ext uri="{FF2B5EF4-FFF2-40B4-BE49-F238E27FC236}">
                <a16:creationId xmlns:a16="http://schemas.microsoft.com/office/drawing/2014/main" id="{A2126075-EA14-E14A-9927-DDB6B60FA47D}"/>
              </a:ext>
            </a:extLst>
          </p:cNvPr>
          <p:cNvSpPr>
            <a:spLocks noChangeArrowheads="1"/>
          </p:cNvSpPr>
          <p:nvPr/>
        </p:nvSpPr>
        <p:spPr bwMode="auto">
          <a:xfrm>
            <a:off x="4267200" y="5486400"/>
            <a:ext cx="35814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Deletes existing data and Resets your Cubit</a:t>
            </a:r>
            <a:r>
              <a:rPr lang="en-US" altLang="en-US" sz="1800" baseline="30000" dirty="0">
                <a:latin typeface="+mn-lt"/>
              </a:rPr>
              <a:t> ® </a:t>
            </a:r>
            <a:r>
              <a:rPr lang="en-US" altLang="en-US" sz="1800" dirty="0">
                <a:latin typeface="+mn-lt"/>
              </a:rPr>
              <a:t>session with the new data from the .cub file</a:t>
            </a:r>
          </a:p>
        </p:txBody>
      </p:sp>
      <p:sp>
        <p:nvSpPr>
          <p:cNvPr id="18441" name="Text Box 12">
            <a:extLst>
              <a:ext uri="{FF2B5EF4-FFF2-40B4-BE49-F238E27FC236}">
                <a16:creationId xmlns:a16="http://schemas.microsoft.com/office/drawing/2014/main" id="{3E1845A0-6B10-E04B-8F79-ABFD196DD385}"/>
              </a:ext>
            </a:extLst>
          </p:cNvPr>
          <p:cNvSpPr txBox="1">
            <a:spLocks noChangeArrowheads="1"/>
          </p:cNvSpPr>
          <p:nvPr/>
        </p:nvSpPr>
        <p:spPr bwMode="auto">
          <a:xfrm>
            <a:off x="2971800" y="4343401"/>
            <a:ext cx="6655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mn-lt"/>
              </a:rPr>
              <a:t>Save</a:t>
            </a:r>
          </a:p>
        </p:txBody>
      </p:sp>
      <p:sp>
        <p:nvSpPr>
          <p:cNvPr id="18442" name="Text Box 13">
            <a:extLst>
              <a:ext uri="{FF2B5EF4-FFF2-40B4-BE49-F238E27FC236}">
                <a16:creationId xmlns:a16="http://schemas.microsoft.com/office/drawing/2014/main" id="{4D6974CE-0575-8C4D-AAD9-D2AD5FCBB74C}"/>
              </a:ext>
            </a:extLst>
          </p:cNvPr>
          <p:cNvSpPr txBox="1">
            <a:spLocks noChangeArrowheads="1"/>
          </p:cNvSpPr>
          <p:nvPr/>
        </p:nvSpPr>
        <p:spPr bwMode="auto">
          <a:xfrm>
            <a:off x="2971800" y="5105401"/>
            <a:ext cx="768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mn-lt"/>
              </a:rPr>
              <a:t>Open</a:t>
            </a:r>
          </a:p>
        </p:txBody>
      </p:sp>
      <p:sp>
        <p:nvSpPr>
          <p:cNvPr id="4" name="Rectangle 5">
            <a:extLst>
              <a:ext uri="{FF2B5EF4-FFF2-40B4-BE49-F238E27FC236}">
                <a16:creationId xmlns:a16="http://schemas.microsoft.com/office/drawing/2014/main" id="{40C0F3C0-3C5D-4290-301B-E299D3891C61}"/>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The Cubit</a:t>
            </a:r>
            <a:r>
              <a:rPr lang="en-US" altLang="en-US" sz="2800" b="1" baseline="30000" dirty="0">
                <a:solidFill>
                  <a:schemeClr val="tx1"/>
                </a:solidFill>
                <a:latin typeface="Arial" panose="020B0604020202020204" pitchFamily="34" charset="0"/>
                <a:cs typeface="Arial" panose="020B0604020202020204" pitchFamily="34" charset="0"/>
              </a:rPr>
              <a:t> ® </a:t>
            </a:r>
            <a:r>
              <a:rPr lang="en-US" altLang="en-US" sz="2800" b="1" dirty="0">
                <a:solidFill>
                  <a:schemeClr val="tx1"/>
                </a:solidFill>
                <a:latin typeface="Arial" panose="020B0604020202020204" pitchFamily="34" charset="0"/>
                <a:cs typeface="Arial" panose="020B0604020202020204" pitchFamily="34" charset="0"/>
              </a:rPr>
              <a:t>.cub File</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FAE2F6-8620-D72B-16F6-16D9EDFFED37}"/>
              </a:ext>
            </a:extLst>
          </p:cNvPr>
          <p:cNvPicPr>
            <a:picLocks noChangeAspect="1"/>
          </p:cNvPicPr>
          <p:nvPr/>
        </p:nvPicPr>
        <p:blipFill>
          <a:blip r:embed="rId2"/>
          <a:stretch>
            <a:fillRect/>
          </a:stretch>
        </p:blipFill>
        <p:spPr>
          <a:xfrm>
            <a:off x="1937544" y="2828201"/>
            <a:ext cx="4125928" cy="2614722"/>
          </a:xfrm>
          <a:prstGeom prst="rect">
            <a:avLst/>
          </a:prstGeom>
        </p:spPr>
      </p:pic>
      <p:pic>
        <p:nvPicPr>
          <p:cNvPr id="2" name="Picture 1">
            <a:extLst>
              <a:ext uri="{FF2B5EF4-FFF2-40B4-BE49-F238E27FC236}">
                <a16:creationId xmlns:a16="http://schemas.microsoft.com/office/drawing/2014/main" id="{093CC5CF-8AE7-5BDC-CA8E-4327B1F523F3}"/>
              </a:ext>
            </a:extLst>
          </p:cNvPr>
          <p:cNvPicPr>
            <a:picLocks noChangeAspect="1"/>
          </p:cNvPicPr>
          <p:nvPr/>
        </p:nvPicPr>
        <p:blipFill>
          <a:blip r:embed="rId3"/>
          <a:stretch>
            <a:fillRect/>
          </a:stretch>
        </p:blipFill>
        <p:spPr>
          <a:xfrm>
            <a:off x="1893888" y="2143073"/>
            <a:ext cx="3844926" cy="428679"/>
          </a:xfrm>
          <a:prstGeom prst="rect">
            <a:avLst/>
          </a:prstGeom>
          <a:ln>
            <a:noFill/>
          </a:ln>
          <a:effectLst>
            <a:outerShdw blurRad="292100" dist="139700" dir="2700000" algn="tl" rotWithShape="0">
              <a:srgbClr val="333333">
                <a:alpha val="65000"/>
              </a:srgbClr>
            </a:outerShdw>
          </a:effectLst>
        </p:spPr>
      </p:pic>
      <p:sp>
        <p:nvSpPr>
          <p:cNvPr id="19459" name="Text Box 5">
            <a:extLst>
              <a:ext uri="{FF2B5EF4-FFF2-40B4-BE49-F238E27FC236}">
                <a16:creationId xmlns:a16="http://schemas.microsoft.com/office/drawing/2014/main" id="{50B6C95B-10FF-A844-929E-F28C6A167A83}"/>
              </a:ext>
            </a:extLst>
          </p:cNvPr>
          <p:cNvSpPr txBox="1">
            <a:spLocks noChangeArrowheads="1"/>
          </p:cNvSpPr>
          <p:nvPr/>
        </p:nvSpPr>
        <p:spPr bwMode="auto">
          <a:xfrm>
            <a:off x="6477000" y="1219201"/>
            <a:ext cx="35052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1500">
                <a:solidFill>
                  <a:schemeClr val="tx1"/>
                </a:solidFill>
                <a:latin typeface="Times New Roman" panose="02020603050405020304" pitchFamily="18" charset="0"/>
                <a:ea typeface="MS PGothic" panose="020B0600070205080204" pitchFamily="34" charset="-128"/>
              </a:defRPr>
            </a:lvl1pPr>
            <a:lvl2pPr marL="914400" indent="-457200">
              <a:defRPr sz="1500">
                <a:solidFill>
                  <a:schemeClr val="tx1"/>
                </a:solidFill>
                <a:latin typeface="Times New Roman" panose="02020603050405020304" pitchFamily="18" charset="0"/>
                <a:ea typeface="MS PGothic" panose="020B0600070205080204" pitchFamily="34" charset="-128"/>
              </a:defRPr>
            </a:lvl2pPr>
            <a:lvl3pPr marL="1371600" indent="-457200">
              <a:defRPr sz="1500">
                <a:solidFill>
                  <a:schemeClr val="tx1"/>
                </a:solidFill>
                <a:latin typeface="Times New Roman" panose="02020603050405020304" pitchFamily="18" charset="0"/>
                <a:ea typeface="MS PGothic" panose="020B0600070205080204" pitchFamily="34" charset="-128"/>
              </a:defRPr>
            </a:lvl3pPr>
            <a:lvl4pPr marL="1828800" indent="-457200">
              <a:defRPr sz="1500">
                <a:solidFill>
                  <a:schemeClr val="tx1"/>
                </a:solidFill>
                <a:latin typeface="Times New Roman" panose="02020603050405020304" pitchFamily="18" charset="0"/>
                <a:ea typeface="MS PGothic" panose="020B0600070205080204" pitchFamily="34" charset="-128"/>
              </a:defRPr>
            </a:lvl4pPr>
            <a:lvl5pPr marL="2286000" indent="-457200">
              <a:defRPr sz="1500">
                <a:solidFill>
                  <a:schemeClr val="tx1"/>
                </a:solidFill>
                <a:latin typeface="Times New Roman" panose="02020603050405020304" pitchFamily="18" charset="0"/>
                <a:ea typeface="MS PGothic" panose="020B0600070205080204" pitchFamily="34" charset="-128"/>
              </a:defRPr>
            </a:lvl5pPr>
            <a:lvl6pPr marL="27432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32004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6576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41148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marL="176213" indent="-176213"/>
            <a:r>
              <a:rPr lang="en-US" altLang="en-US" sz="1800" b="1" dirty="0">
                <a:latin typeface="+mn-lt"/>
              </a:rPr>
              <a:t>Cubit</a:t>
            </a:r>
            <a:r>
              <a:rPr lang="en-US" altLang="en-US" sz="1800" b="1" baseline="30000" dirty="0">
                <a:latin typeface="+mn-lt"/>
              </a:rPr>
              <a:t> ®</a:t>
            </a:r>
            <a:r>
              <a:rPr lang="en-US" altLang="en-US" sz="1800" b="1" dirty="0">
                <a:latin typeface="+mn-lt"/>
              </a:rPr>
              <a:t> Journal File contains:</a:t>
            </a:r>
          </a:p>
          <a:p>
            <a:pPr marL="176213" indent="-176213">
              <a:buFontTx/>
              <a:buChar char="•"/>
            </a:pPr>
            <a:r>
              <a:rPr lang="en-US" altLang="en-US" sz="1800" dirty="0">
                <a:latin typeface="+mn-lt"/>
              </a:rPr>
              <a:t>Sequential list of Cubit</a:t>
            </a:r>
            <a:r>
              <a:rPr lang="en-US" altLang="en-US" sz="1800" baseline="30000" dirty="0">
                <a:latin typeface="+mn-lt"/>
              </a:rPr>
              <a:t> ® </a:t>
            </a:r>
            <a:r>
              <a:rPr lang="en-US" altLang="en-US" sz="1800" dirty="0">
                <a:latin typeface="+mn-lt"/>
              </a:rPr>
              <a:t>commands</a:t>
            </a:r>
          </a:p>
          <a:p>
            <a:pPr marL="176213" indent="-176213">
              <a:buFontTx/>
              <a:buChar char="•"/>
            </a:pPr>
            <a:r>
              <a:rPr lang="en-US" altLang="en-US" sz="1800" dirty="0">
                <a:latin typeface="+mn-lt"/>
              </a:rPr>
              <a:t>Comments</a:t>
            </a:r>
          </a:p>
          <a:p>
            <a:pPr marL="176213" indent="-176213">
              <a:buFontTx/>
              <a:buChar char="•"/>
            </a:pPr>
            <a:r>
              <a:rPr lang="en-US" altLang="en-US" sz="1800" dirty="0">
                <a:latin typeface="+mn-lt"/>
              </a:rPr>
              <a:t>APREPRO Scripts</a:t>
            </a:r>
          </a:p>
        </p:txBody>
      </p:sp>
      <p:sp>
        <p:nvSpPr>
          <p:cNvPr id="19460" name="Rectangle 6">
            <a:extLst>
              <a:ext uri="{FF2B5EF4-FFF2-40B4-BE49-F238E27FC236}">
                <a16:creationId xmlns:a16="http://schemas.microsoft.com/office/drawing/2014/main" id="{681FA3E2-E58E-C443-95BB-E5B451D30FD2}"/>
              </a:ext>
            </a:extLst>
          </p:cNvPr>
          <p:cNvSpPr>
            <a:spLocks noChangeArrowheads="1"/>
          </p:cNvSpPr>
          <p:nvPr/>
        </p:nvSpPr>
        <p:spPr bwMode="auto">
          <a:xfrm>
            <a:off x="6477000" y="2667000"/>
            <a:ext cx="35814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a:latin typeface="+mn-lt"/>
              </a:rPr>
              <a:t>Complete list of sequential commands used to regenerate a desired state of a model</a:t>
            </a:r>
          </a:p>
        </p:txBody>
      </p:sp>
      <p:sp>
        <p:nvSpPr>
          <p:cNvPr id="19461" name="Line 8">
            <a:extLst>
              <a:ext uri="{FF2B5EF4-FFF2-40B4-BE49-F238E27FC236}">
                <a16:creationId xmlns:a16="http://schemas.microsoft.com/office/drawing/2014/main" id="{1FE24547-2596-124F-BD9C-77317088703B}"/>
              </a:ext>
            </a:extLst>
          </p:cNvPr>
          <p:cNvSpPr>
            <a:spLocks noChangeShapeType="1"/>
          </p:cNvSpPr>
          <p:nvPr/>
        </p:nvSpPr>
        <p:spPr bwMode="auto">
          <a:xfrm flipH="1" flipV="1">
            <a:off x="1893888" y="2586038"/>
            <a:ext cx="87312" cy="30956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9462" name="Line 9">
            <a:extLst>
              <a:ext uri="{FF2B5EF4-FFF2-40B4-BE49-F238E27FC236}">
                <a16:creationId xmlns:a16="http://schemas.microsoft.com/office/drawing/2014/main" id="{BCAB2BFF-727F-8946-849D-5760350578B6}"/>
              </a:ext>
            </a:extLst>
          </p:cNvPr>
          <p:cNvSpPr>
            <a:spLocks noChangeShapeType="1"/>
          </p:cNvSpPr>
          <p:nvPr/>
        </p:nvSpPr>
        <p:spPr bwMode="auto">
          <a:xfrm flipV="1">
            <a:off x="2808513" y="2576512"/>
            <a:ext cx="2765201" cy="428679"/>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9463" name="Rectangle 10">
            <a:extLst>
              <a:ext uri="{FF2B5EF4-FFF2-40B4-BE49-F238E27FC236}">
                <a16:creationId xmlns:a16="http://schemas.microsoft.com/office/drawing/2014/main" id="{08E7C9EE-264B-A240-90E8-81136EE858D0}"/>
              </a:ext>
            </a:extLst>
          </p:cNvPr>
          <p:cNvSpPr>
            <a:spLocks noChangeArrowheads="1"/>
          </p:cNvSpPr>
          <p:nvPr/>
        </p:nvSpPr>
        <p:spPr bwMode="auto">
          <a:xfrm>
            <a:off x="2579688" y="1236663"/>
            <a:ext cx="1752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Create/Edit Journal</a:t>
            </a:r>
          </a:p>
        </p:txBody>
      </p:sp>
      <p:sp>
        <p:nvSpPr>
          <p:cNvPr id="19464" name="Rectangle 11">
            <a:extLst>
              <a:ext uri="{FF2B5EF4-FFF2-40B4-BE49-F238E27FC236}">
                <a16:creationId xmlns:a16="http://schemas.microsoft.com/office/drawing/2014/main" id="{02A10462-82AA-2543-B4AB-95A40B0C930D}"/>
              </a:ext>
            </a:extLst>
          </p:cNvPr>
          <p:cNvSpPr>
            <a:spLocks noChangeArrowheads="1"/>
          </p:cNvSpPr>
          <p:nvPr/>
        </p:nvSpPr>
        <p:spPr bwMode="auto">
          <a:xfrm>
            <a:off x="4527550" y="1227138"/>
            <a:ext cx="1752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a:latin typeface="+mn-lt"/>
              </a:rPr>
              <a:t>Playback Journal File</a:t>
            </a:r>
          </a:p>
        </p:txBody>
      </p:sp>
      <p:sp>
        <p:nvSpPr>
          <p:cNvPr id="19465" name="Line 12">
            <a:extLst>
              <a:ext uri="{FF2B5EF4-FFF2-40B4-BE49-F238E27FC236}">
                <a16:creationId xmlns:a16="http://schemas.microsoft.com/office/drawing/2014/main" id="{6B6854A6-0E1C-E143-8085-50A5EC92D2E8}"/>
              </a:ext>
            </a:extLst>
          </p:cNvPr>
          <p:cNvSpPr>
            <a:spLocks noChangeShapeType="1"/>
          </p:cNvSpPr>
          <p:nvPr/>
        </p:nvSpPr>
        <p:spPr bwMode="auto">
          <a:xfrm>
            <a:off x="3581399" y="1600201"/>
            <a:ext cx="430763" cy="59249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9466" name="Line 13">
            <a:extLst>
              <a:ext uri="{FF2B5EF4-FFF2-40B4-BE49-F238E27FC236}">
                <a16:creationId xmlns:a16="http://schemas.microsoft.com/office/drawing/2014/main" id="{08B96993-BB1E-824C-A48C-CA75E6EA9893}"/>
              </a:ext>
            </a:extLst>
          </p:cNvPr>
          <p:cNvSpPr>
            <a:spLocks noChangeShapeType="1"/>
          </p:cNvSpPr>
          <p:nvPr/>
        </p:nvSpPr>
        <p:spPr bwMode="auto">
          <a:xfrm flipH="1">
            <a:off x="4441370" y="1600199"/>
            <a:ext cx="86179" cy="59249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9467" name="Rectangle 14">
            <a:extLst>
              <a:ext uri="{FF2B5EF4-FFF2-40B4-BE49-F238E27FC236}">
                <a16:creationId xmlns:a16="http://schemas.microsoft.com/office/drawing/2014/main" id="{ECAC81F0-2151-4C4A-B368-45BF42536BEE}"/>
              </a:ext>
            </a:extLst>
          </p:cNvPr>
          <p:cNvSpPr>
            <a:spLocks noChangeArrowheads="1"/>
          </p:cNvSpPr>
          <p:nvPr/>
        </p:nvSpPr>
        <p:spPr bwMode="auto">
          <a:xfrm>
            <a:off x="6477000" y="4191000"/>
            <a:ext cx="39624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On start-up, Cubit</a:t>
            </a:r>
            <a:r>
              <a:rPr lang="en-US" altLang="en-US" sz="1800" baseline="30000" dirty="0">
                <a:latin typeface="+mn-lt"/>
              </a:rPr>
              <a:t> ® </a:t>
            </a:r>
            <a:r>
              <a:rPr lang="en-US" altLang="en-US" sz="1800" dirty="0">
                <a:latin typeface="+mn-lt"/>
              </a:rPr>
              <a:t>automatically creates a new .</a:t>
            </a:r>
            <a:r>
              <a:rPr lang="en-US" altLang="en-US" sz="1800" dirty="0" err="1">
                <a:latin typeface="+mn-lt"/>
              </a:rPr>
              <a:t>jou</a:t>
            </a:r>
            <a:r>
              <a:rPr lang="en-US" altLang="en-US" sz="1800" dirty="0">
                <a:latin typeface="+mn-lt"/>
              </a:rPr>
              <a:t> file and logs every command in the session to the file </a:t>
            </a:r>
          </a:p>
        </p:txBody>
      </p:sp>
      <p:sp>
        <p:nvSpPr>
          <p:cNvPr id="19468" name="Rectangle 15">
            <a:extLst>
              <a:ext uri="{FF2B5EF4-FFF2-40B4-BE49-F238E27FC236}">
                <a16:creationId xmlns:a16="http://schemas.microsoft.com/office/drawing/2014/main" id="{2B9743FA-95AA-E944-935C-B541E5F1B946}"/>
              </a:ext>
            </a:extLst>
          </p:cNvPr>
          <p:cNvSpPr>
            <a:spLocks noChangeArrowheads="1"/>
          </p:cNvSpPr>
          <p:nvPr/>
        </p:nvSpPr>
        <p:spPr bwMode="auto">
          <a:xfrm>
            <a:off x="6477000" y="3868738"/>
            <a:ext cx="3810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dirty="0">
                <a:latin typeface="+mn-lt"/>
              </a:rPr>
              <a:t>Automatic Journal File Creation</a:t>
            </a:r>
          </a:p>
        </p:txBody>
      </p:sp>
      <p:sp>
        <p:nvSpPr>
          <p:cNvPr id="19469" name="Rectangle 16">
            <a:extLst>
              <a:ext uri="{FF2B5EF4-FFF2-40B4-BE49-F238E27FC236}">
                <a16:creationId xmlns:a16="http://schemas.microsoft.com/office/drawing/2014/main" id="{07165511-38E3-BD42-A432-3E047EEE0C8A}"/>
              </a:ext>
            </a:extLst>
          </p:cNvPr>
          <p:cNvSpPr>
            <a:spLocks noChangeArrowheads="1"/>
          </p:cNvSpPr>
          <p:nvPr/>
        </p:nvSpPr>
        <p:spPr bwMode="auto">
          <a:xfrm>
            <a:off x="6477000" y="5105400"/>
            <a:ext cx="3581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a:latin typeface="+mn-lt"/>
              </a:rPr>
              <a:t>Default location is the installation directory</a:t>
            </a:r>
          </a:p>
        </p:txBody>
      </p:sp>
      <p:sp>
        <p:nvSpPr>
          <p:cNvPr id="19470" name="Rectangle 17">
            <a:extLst>
              <a:ext uri="{FF2B5EF4-FFF2-40B4-BE49-F238E27FC236}">
                <a16:creationId xmlns:a16="http://schemas.microsoft.com/office/drawing/2014/main" id="{43648848-2653-E54E-96EA-89E9A5D3FA5A}"/>
              </a:ext>
            </a:extLst>
          </p:cNvPr>
          <p:cNvSpPr>
            <a:spLocks noChangeArrowheads="1"/>
          </p:cNvSpPr>
          <p:nvPr/>
        </p:nvSpPr>
        <p:spPr bwMode="auto">
          <a:xfrm>
            <a:off x="6477000" y="5759451"/>
            <a:ext cx="4114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Named </a:t>
            </a:r>
            <a:r>
              <a:rPr lang="en-US" altLang="en-US" sz="1800" b="1" dirty="0" err="1">
                <a:latin typeface="+mn-lt"/>
              </a:rPr>
              <a:t>cubitXX.jou</a:t>
            </a:r>
            <a:r>
              <a:rPr lang="en-US" altLang="en-US" sz="1800" b="1" dirty="0">
                <a:latin typeface="+mn-lt"/>
              </a:rPr>
              <a:t> </a:t>
            </a:r>
            <a:r>
              <a:rPr lang="en-US" altLang="en-US" sz="1800" dirty="0">
                <a:latin typeface="+mn-lt"/>
              </a:rPr>
              <a:t>and </a:t>
            </a:r>
            <a:r>
              <a:rPr lang="en-US" altLang="en-US" sz="1800" b="1" dirty="0" err="1">
                <a:latin typeface="+mn-lt"/>
              </a:rPr>
              <a:t>historyXX.jou</a:t>
            </a:r>
            <a:endParaRPr lang="en-US" altLang="en-US" sz="1800" b="1" dirty="0">
              <a:latin typeface="+mn-lt"/>
            </a:endParaRPr>
          </a:p>
        </p:txBody>
      </p:sp>
      <p:sp>
        <p:nvSpPr>
          <p:cNvPr id="18" name="Rectangle 14">
            <a:extLst>
              <a:ext uri="{FF2B5EF4-FFF2-40B4-BE49-F238E27FC236}">
                <a16:creationId xmlns:a16="http://schemas.microsoft.com/office/drawing/2014/main" id="{5B8E3E66-814A-B445-9C70-40E466A083E1}"/>
              </a:ext>
            </a:extLst>
          </p:cNvPr>
          <p:cNvSpPr>
            <a:spLocks noChangeArrowheads="1"/>
          </p:cNvSpPr>
          <p:nvPr/>
        </p:nvSpPr>
        <p:spPr bwMode="auto">
          <a:xfrm>
            <a:off x="1981200" y="5572245"/>
            <a:ext cx="3592514" cy="738664"/>
          </a:xfrm>
          <a:prstGeom prst="rect">
            <a:avLst/>
          </a:prstGeom>
          <a:gradFill rotWithShape="1">
            <a:gsLst>
              <a:gs pos="0">
                <a:srgbClr val="EDFFF8"/>
              </a:gs>
              <a:gs pos="64999">
                <a:srgbClr val="D4FFEE"/>
              </a:gs>
              <a:gs pos="100000">
                <a:srgbClr val="C3FFE8"/>
              </a:gs>
            </a:gsLst>
            <a:lin ang="5400000" scaled="1"/>
          </a:gradFill>
          <a:ln w="9525">
            <a:solidFill>
              <a:srgbClr val="A5DEC6"/>
            </a:solidFill>
            <a:miter lim="800000"/>
            <a:headEnd/>
            <a:tailEnd/>
          </a:ln>
          <a:effectLst>
            <a:outerShdw blurRad="40000" dist="20000" dir="5400000" rotWithShape="0">
              <a:srgbClr val="808080">
                <a:alpha val="37999"/>
              </a:srgbClr>
            </a:outerShdw>
          </a:effec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defRPr/>
            </a:pPr>
            <a:r>
              <a:rPr lang="en-US" altLang="en-US" sz="1400" dirty="0">
                <a:solidFill>
                  <a:srgbClr val="000000"/>
                </a:solidFill>
                <a:latin typeface="+mn-lt"/>
              </a:rPr>
              <a:t>Tip: Set a custom location for automatic journals files in </a:t>
            </a:r>
            <a:r>
              <a:rPr lang="en-US" altLang="en-US" sz="1400" b="1" dirty="0">
                <a:solidFill>
                  <a:srgbClr val="000000"/>
                </a:solidFill>
                <a:latin typeface="+mn-lt"/>
              </a:rPr>
              <a:t>Tools-&gt;Options…</a:t>
            </a:r>
            <a:r>
              <a:rPr lang="en-US" altLang="en-US" sz="1400" dirty="0">
                <a:solidFill>
                  <a:srgbClr val="000000"/>
                </a:solidFill>
                <a:latin typeface="+mn-lt"/>
              </a:rPr>
              <a:t> (</a:t>
            </a:r>
            <a:r>
              <a:rPr lang="en-US" altLang="en-US" sz="1400" b="1" dirty="0">
                <a:solidFill>
                  <a:srgbClr val="000000"/>
                </a:solidFill>
                <a:latin typeface="+mn-lt"/>
              </a:rPr>
              <a:t>Cubit-&gt;Preferences…</a:t>
            </a:r>
            <a:r>
              <a:rPr lang="en-US" altLang="en-US" sz="1400" dirty="0">
                <a:solidFill>
                  <a:srgbClr val="000000"/>
                </a:solidFill>
                <a:latin typeface="+mn-lt"/>
              </a:rPr>
              <a:t> on Mac) under </a:t>
            </a:r>
            <a:r>
              <a:rPr lang="en-US" altLang="en-US" sz="1400" b="1" dirty="0">
                <a:solidFill>
                  <a:srgbClr val="000000"/>
                </a:solidFill>
                <a:latin typeface="+mn-lt"/>
              </a:rPr>
              <a:t>History</a:t>
            </a:r>
          </a:p>
        </p:txBody>
      </p:sp>
      <p:sp>
        <p:nvSpPr>
          <p:cNvPr id="4" name="Rectangle 5">
            <a:extLst>
              <a:ext uri="{FF2B5EF4-FFF2-40B4-BE49-F238E27FC236}">
                <a16:creationId xmlns:a16="http://schemas.microsoft.com/office/drawing/2014/main" id="{8A749307-AD9C-73C4-C980-FB4B18444896}"/>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The Cubit </a:t>
            </a:r>
            <a:r>
              <a:rPr lang="en-US" altLang="en-US" sz="2800" b="1" baseline="30000" dirty="0">
                <a:solidFill>
                  <a:schemeClr val="tx1"/>
                </a:solidFill>
                <a:latin typeface="Arial" panose="020B0604020202020204" pitchFamily="34" charset="0"/>
                <a:cs typeface="Arial" panose="020B0604020202020204" pitchFamily="34" charset="0"/>
              </a:rPr>
              <a:t>®</a:t>
            </a:r>
            <a:r>
              <a:rPr lang="en-US" altLang="en-US" sz="2800" b="1" dirty="0">
                <a:solidFill>
                  <a:schemeClr val="tx1"/>
                </a:solidFill>
                <a:latin typeface="Arial" panose="020B0604020202020204" pitchFamily="34" charset="0"/>
                <a:cs typeface="Arial" panose="020B0604020202020204" pitchFamily="34" charset="0"/>
              </a:rPr>
              <a:t> Journal File</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D1866C4-1996-ADF2-FA5A-D41FF0080833}"/>
              </a:ext>
            </a:extLst>
          </p:cNvPr>
          <p:cNvPicPr>
            <a:picLocks noChangeAspect="1"/>
          </p:cNvPicPr>
          <p:nvPr/>
        </p:nvPicPr>
        <p:blipFill>
          <a:blip r:embed="rId2"/>
          <a:stretch>
            <a:fillRect/>
          </a:stretch>
        </p:blipFill>
        <p:spPr>
          <a:xfrm>
            <a:off x="6649244" y="2320927"/>
            <a:ext cx="3163710" cy="3222683"/>
          </a:xfrm>
          <a:prstGeom prst="rect">
            <a:avLst/>
          </a:prstGeom>
        </p:spPr>
      </p:pic>
      <p:pic>
        <p:nvPicPr>
          <p:cNvPr id="2" name="Picture 1">
            <a:extLst>
              <a:ext uri="{FF2B5EF4-FFF2-40B4-BE49-F238E27FC236}">
                <a16:creationId xmlns:a16="http://schemas.microsoft.com/office/drawing/2014/main" id="{CF064725-BB0B-071F-3EE2-30229CA4098C}"/>
              </a:ext>
            </a:extLst>
          </p:cNvPr>
          <p:cNvPicPr>
            <a:picLocks noChangeAspect="1"/>
          </p:cNvPicPr>
          <p:nvPr/>
        </p:nvPicPr>
        <p:blipFill>
          <a:blip r:embed="rId3"/>
          <a:stretch>
            <a:fillRect/>
          </a:stretch>
        </p:blipFill>
        <p:spPr>
          <a:xfrm>
            <a:off x="6649244" y="1314126"/>
            <a:ext cx="3844926" cy="428679"/>
          </a:xfrm>
          <a:prstGeom prst="rect">
            <a:avLst/>
          </a:prstGeom>
          <a:ln>
            <a:noFill/>
          </a:ln>
          <a:effectLst>
            <a:outerShdw blurRad="292100" dist="139700" dir="2700000" algn="tl" rotWithShape="0">
              <a:srgbClr val="333333">
                <a:alpha val="65000"/>
              </a:srgbClr>
            </a:outerShdw>
          </a:effectLst>
        </p:spPr>
      </p:pic>
      <p:sp>
        <p:nvSpPr>
          <p:cNvPr id="20484" name="Text Box 6">
            <a:extLst>
              <a:ext uri="{FF2B5EF4-FFF2-40B4-BE49-F238E27FC236}">
                <a16:creationId xmlns:a16="http://schemas.microsoft.com/office/drawing/2014/main" id="{A8AB7858-2296-174A-8EF4-A2094A7E4FD6}"/>
              </a:ext>
            </a:extLst>
          </p:cNvPr>
          <p:cNvSpPr txBox="1">
            <a:spLocks noChangeArrowheads="1"/>
          </p:cNvSpPr>
          <p:nvPr/>
        </p:nvSpPr>
        <p:spPr bwMode="auto">
          <a:xfrm>
            <a:off x="2057400" y="1219201"/>
            <a:ext cx="41910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1500">
                <a:solidFill>
                  <a:schemeClr val="tx1"/>
                </a:solidFill>
                <a:latin typeface="Times New Roman" panose="02020603050405020304" pitchFamily="18" charset="0"/>
                <a:ea typeface="MS PGothic" panose="020B0600070205080204" pitchFamily="34" charset="-128"/>
              </a:defRPr>
            </a:lvl1pPr>
            <a:lvl2pPr marL="914400" indent="-457200">
              <a:defRPr sz="1500">
                <a:solidFill>
                  <a:schemeClr val="tx1"/>
                </a:solidFill>
                <a:latin typeface="Times New Roman" panose="02020603050405020304" pitchFamily="18" charset="0"/>
                <a:ea typeface="MS PGothic" panose="020B0600070205080204" pitchFamily="34" charset="-128"/>
              </a:defRPr>
            </a:lvl2pPr>
            <a:lvl3pPr marL="1371600" indent="-457200">
              <a:defRPr sz="1500">
                <a:solidFill>
                  <a:schemeClr val="tx1"/>
                </a:solidFill>
                <a:latin typeface="Times New Roman" panose="02020603050405020304" pitchFamily="18" charset="0"/>
                <a:ea typeface="MS PGothic" panose="020B0600070205080204" pitchFamily="34" charset="-128"/>
              </a:defRPr>
            </a:lvl3pPr>
            <a:lvl4pPr marL="1828800" indent="-457200">
              <a:defRPr sz="1500">
                <a:solidFill>
                  <a:schemeClr val="tx1"/>
                </a:solidFill>
                <a:latin typeface="Times New Roman" panose="02020603050405020304" pitchFamily="18" charset="0"/>
                <a:ea typeface="MS PGothic" panose="020B0600070205080204" pitchFamily="34" charset="-128"/>
              </a:defRPr>
            </a:lvl4pPr>
            <a:lvl5pPr marL="2286000" indent="-457200">
              <a:defRPr sz="1500">
                <a:solidFill>
                  <a:schemeClr val="tx1"/>
                </a:solidFill>
                <a:latin typeface="Times New Roman" panose="02020603050405020304" pitchFamily="18" charset="0"/>
                <a:ea typeface="MS PGothic" panose="020B0600070205080204" pitchFamily="34" charset="-128"/>
              </a:defRPr>
            </a:lvl5pPr>
            <a:lvl6pPr marL="27432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32004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6576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41148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dirty="0">
                <a:latin typeface="+mn-lt"/>
              </a:rPr>
              <a:t>Journal File Editor</a:t>
            </a:r>
          </a:p>
          <a:p>
            <a:pPr marL="228600" indent="-222250">
              <a:buFontTx/>
              <a:buChar char="•"/>
            </a:pPr>
            <a:r>
              <a:rPr lang="en-US" altLang="en-US" sz="1800" dirty="0">
                <a:latin typeface="+mn-lt"/>
              </a:rPr>
              <a:t>Interactive Editor for Cubit</a:t>
            </a:r>
            <a:r>
              <a:rPr lang="en-US" altLang="en-US" sz="1800" baseline="30000" dirty="0">
                <a:latin typeface="+mn-lt"/>
              </a:rPr>
              <a:t> ®</a:t>
            </a:r>
            <a:r>
              <a:rPr lang="en-US" altLang="en-US" sz="1800" b="1" baseline="30000" dirty="0">
                <a:latin typeface="+mn-lt"/>
              </a:rPr>
              <a:t> </a:t>
            </a:r>
            <a:r>
              <a:rPr lang="en-US" altLang="en-US" sz="1800" dirty="0">
                <a:latin typeface="+mn-lt"/>
              </a:rPr>
              <a:t>journal files</a:t>
            </a:r>
          </a:p>
          <a:p>
            <a:pPr marL="228600" indent="-222250">
              <a:buFontTx/>
              <a:buChar char="•"/>
            </a:pPr>
            <a:r>
              <a:rPr lang="en-US" altLang="en-US" sz="1800" dirty="0">
                <a:latin typeface="+mn-lt"/>
              </a:rPr>
              <a:t>Can also use any text editor</a:t>
            </a:r>
          </a:p>
        </p:txBody>
      </p:sp>
      <p:sp>
        <p:nvSpPr>
          <p:cNvPr id="20485" name="Text Box 16">
            <a:extLst>
              <a:ext uri="{FF2B5EF4-FFF2-40B4-BE49-F238E27FC236}">
                <a16:creationId xmlns:a16="http://schemas.microsoft.com/office/drawing/2014/main" id="{B09E8A9F-A7DF-744D-B29C-B00899D3C69A}"/>
              </a:ext>
            </a:extLst>
          </p:cNvPr>
          <p:cNvSpPr txBox="1">
            <a:spLocks noChangeArrowheads="1"/>
          </p:cNvSpPr>
          <p:nvPr/>
        </p:nvSpPr>
        <p:spPr bwMode="auto">
          <a:xfrm>
            <a:off x="2057400" y="2436813"/>
            <a:ext cx="39624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1500">
                <a:solidFill>
                  <a:schemeClr val="tx1"/>
                </a:solidFill>
                <a:latin typeface="Times New Roman" panose="02020603050405020304" pitchFamily="18" charset="0"/>
                <a:ea typeface="MS PGothic" panose="020B0600070205080204" pitchFamily="34" charset="-128"/>
              </a:defRPr>
            </a:lvl1pPr>
            <a:lvl2pPr marL="914400" indent="-457200">
              <a:defRPr sz="1500">
                <a:solidFill>
                  <a:schemeClr val="tx1"/>
                </a:solidFill>
                <a:latin typeface="Times New Roman" panose="02020603050405020304" pitchFamily="18" charset="0"/>
                <a:ea typeface="MS PGothic" panose="020B0600070205080204" pitchFamily="34" charset="-128"/>
              </a:defRPr>
            </a:lvl2pPr>
            <a:lvl3pPr marL="1371600" indent="-457200">
              <a:defRPr sz="1500">
                <a:solidFill>
                  <a:schemeClr val="tx1"/>
                </a:solidFill>
                <a:latin typeface="Times New Roman" panose="02020603050405020304" pitchFamily="18" charset="0"/>
                <a:ea typeface="MS PGothic" panose="020B0600070205080204" pitchFamily="34" charset="-128"/>
              </a:defRPr>
            </a:lvl3pPr>
            <a:lvl4pPr marL="1828800" indent="-457200">
              <a:defRPr sz="1500">
                <a:solidFill>
                  <a:schemeClr val="tx1"/>
                </a:solidFill>
                <a:latin typeface="Times New Roman" panose="02020603050405020304" pitchFamily="18" charset="0"/>
                <a:ea typeface="MS PGothic" panose="020B0600070205080204" pitchFamily="34" charset="-128"/>
              </a:defRPr>
            </a:lvl4pPr>
            <a:lvl5pPr marL="2286000" indent="-457200">
              <a:defRPr sz="1500">
                <a:solidFill>
                  <a:schemeClr val="tx1"/>
                </a:solidFill>
                <a:latin typeface="Times New Roman" panose="02020603050405020304" pitchFamily="18" charset="0"/>
                <a:ea typeface="MS PGothic" panose="020B0600070205080204" pitchFamily="34" charset="-128"/>
              </a:defRPr>
            </a:lvl5pPr>
            <a:lvl6pPr marL="27432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32004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6576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41148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dirty="0">
                <a:latin typeface="+mn-lt"/>
              </a:rPr>
              <a:t>Edit the current session</a:t>
            </a:r>
          </a:p>
          <a:p>
            <a:pPr marL="228600" indent="-228600">
              <a:buFontTx/>
              <a:buChar char="•"/>
            </a:pPr>
            <a:r>
              <a:rPr lang="en-US" altLang="en-US" sz="1800" dirty="0">
                <a:latin typeface="+mn-lt"/>
              </a:rPr>
              <a:t>Import the History Tab: record of all commands to date in the session</a:t>
            </a:r>
          </a:p>
          <a:p>
            <a:pPr marL="228600" indent="-228600">
              <a:buFontTx/>
              <a:buChar char="•"/>
            </a:pPr>
            <a:r>
              <a:rPr lang="en-US" altLang="en-US" sz="1800" dirty="0">
                <a:latin typeface="+mn-lt"/>
              </a:rPr>
              <a:t>Add, delete or edit the Cubit</a:t>
            </a:r>
            <a:r>
              <a:rPr lang="en-US" altLang="en-US" sz="1800" baseline="30000" dirty="0">
                <a:latin typeface="+mn-lt"/>
              </a:rPr>
              <a:t> ® </a:t>
            </a:r>
            <a:r>
              <a:rPr lang="en-US" altLang="en-US" sz="1800" dirty="0">
                <a:latin typeface="+mn-lt"/>
              </a:rPr>
              <a:t>commands</a:t>
            </a:r>
          </a:p>
        </p:txBody>
      </p:sp>
      <p:sp>
        <p:nvSpPr>
          <p:cNvPr id="20486" name="Text Box 18">
            <a:extLst>
              <a:ext uri="{FF2B5EF4-FFF2-40B4-BE49-F238E27FC236}">
                <a16:creationId xmlns:a16="http://schemas.microsoft.com/office/drawing/2014/main" id="{5422FDF5-5A62-5C47-8CDD-CAB5D8106CE9}"/>
              </a:ext>
            </a:extLst>
          </p:cNvPr>
          <p:cNvSpPr txBox="1">
            <a:spLocks noChangeArrowheads="1"/>
          </p:cNvSpPr>
          <p:nvPr/>
        </p:nvSpPr>
        <p:spPr bwMode="auto">
          <a:xfrm>
            <a:off x="2057400" y="4189414"/>
            <a:ext cx="41910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1500">
                <a:solidFill>
                  <a:schemeClr val="tx1"/>
                </a:solidFill>
                <a:latin typeface="Times New Roman" panose="02020603050405020304" pitchFamily="18" charset="0"/>
                <a:ea typeface="MS PGothic" panose="020B0600070205080204" pitchFamily="34" charset="-128"/>
              </a:defRPr>
            </a:lvl1pPr>
            <a:lvl2pPr marL="914400" indent="-457200">
              <a:defRPr sz="1500">
                <a:solidFill>
                  <a:schemeClr val="tx1"/>
                </a:solidFill>
                <a:latin typeface="Times New Roman" panose="02020603050405020304" pitchFamily="18" charset="0"/>
                <a:ea typeface="MS PGothic" panose="020B0600070205080204" pitchFamily="34" charset="-128"/>
              </a:defRPr>
            </a:lvl2pPr>
            <a:lvl3pPr marL="1371600" indent="-457200">
              <a:defRPr sz="1500">
                <a:solidFill>
                  <a:schemeClr val="tx1"/>
                </a:solidFill>
                <a:latin typeface="Times New Roman" panose="02020603050405020304" pitchFamily="18" charset="0"/>
                <a:ea typeface="MS PGothic" panose="020B0600070205080204" pitchFamily="34" charset="-128"/>
              </a:defRPr>
            </a:lvl3pPr>
            <a:lvl4pPr marL="1828800" indent="-457200">
              <a:defRPr sz="1500">
                <a:solidFill>
                  <a:schemeClr val="tx1"/>
                </a:solidFill>
                <a:latin typeface="Times New Roman" panose="02020603050405020304" pitchFamily="18" charset="0"/>
                <a:ea typeface="MS PGothic" panose="020B0600070205080204" pitchFamily="34" charset="-128"/>
              </a:defRPr>
            </a:lvl4pPr>
            <a:lvl5pPr marL="2286000" indent="-457200">
              <a:defRPr sz="1500">
                <a:solidFill>
                  <a:schemeClr val="tx1"/>
                </a:solidFill>
                <a:latin typeface="Times New Roman" panose="02020603050405020304" pitchFamily="18" charset="0"/>
                <a:ea typeface="MS PGothic" panose="020B0600070205080204" pitchFamily="34" charset="-128"/>
              </a:defRPr>
            </a:lvl5pPr>
            <a:lvl6pPr marL="27432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32004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6576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41148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dirty="0">
                <a:latin typeface="+mn-lt"/>
              </a:rPr>
              <a:t>Play commands</a:t>
            </a:r>
          </a:p>
          <a:p>
            <a:pPr marL="228600" indent="-228600">
              <a:buFontTx/>
              <a:buChar char="•"/>
            </a:pPr>
            <a:r>
              <a:rPr lang="en-US" altLang="en-US" sz="1800" dirty="0">
                <a:latin typeface="+mn-lt"/>
              </a:rPr>
              <a:t>Highlight and right click on one or more commands</a:t>
            </a:r>
          </a:p>
          <a:p>
            <a:pPr marL="228600" indent="-228600">
              <a:buFontTx/>
              <a:buChar char="•"/>
            </a:pPr>
            <a:r>
              <a:rPr lang="en-US" altLang="en-US" sz="1800" dirty="0">
                <a:latin typeface="+mn-lt"/>
              </a:rPr>
              <a:t>Use the </a:t>
            </a:r>
            <a:r>
              <a:rPr lang="en-US" altLang="en-US" sz="1800" i="1" dirty="0">
                <a:latin typeface="+mn-lt"/>
              </a:rPr>
              <a:t>Play Selected</a:t>
            </a:r>
            <a:r>
              <a:rPr lang="en-US" altLang="en-US" sz="1800" dirty="0">
                <a:latin typeface="+mn-lt"/>
              </a:rPr>
              <a:t> menu item</a:t>
            </a:r>
          </a:p>
        </p:txBody>
      </p:sp>
      <p:sp>
        <p:nvSpPr>
          <p:cNvPr id="20487" name="AutoShape 19">
            <a:extLst>
              <a:ext uri="{FF2B5EF4-FFF2-40B4-BE49-F238E27FC236}">
                <a16:creationId xmlns:a16="http://schemas.microsoft.com/office/drawing/2014/main" id="{B25DE286-35FA-1B4F-A5EB-0AB1AE3320B9}"/>
              </a:ext>
            </a:extLst>
          </p:cNvPr>
          <p:cNvSpPr>
            <a:spLocks noChangeArrowheads="1"/>
          </p:cNvSpPr>
          <p:nvPr/>
        </p:nvSpPr>
        <p:spPr bwMode="auto">
          <a:xfrm rot="19347810">
            <a:off x="9717890" y="2946919"/>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0488" name="Text Box 20">
            <a:extLst>
              <a:ext uri="{FF2B5EF4-FFF2-40B4-BE49-F238E27FC236}">
                <a16:creationId xmlns:a16="http://schemas.microsoft.com/office/drawing/2014/main" id="{46188D93-D01A-CA4C-B144-BB806425B76A}"/>
              </a:ext>
            </a:extLst>
          </p:cNvPr>
          <p:cNvSpPr txBox="1">
            <a:spLocks noChangeArrowheads="1"/>
          </p:cNvSpPr>
          <p:nvPr/>
        </p:nvSpPr>
        <p:spPr bwMode="auto">
          <a:xfrm>
            <a:off x="2057400" y="5408613"/>
            <a:ext cx="4191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1500">
                <a:solidFill>
                  <a:schemeClr val="tx1"/>
                </a:solidFill>
                <a:latin typeface="Times New Roman" panose="02020603050405020304" pitchFamily="18" charset="0"/>
                <a:ea typeface="MS PGothic" panose="020B0600070205080204" pitchFamily="34" charset="-128"/>
              </a:defRPr>
            </a:lvl1pPr>
            <a:lvl2pPr marL="914400" indent="-457200">
              <a:defRPr sz="1500">
                <a:solidFill>
                  <a:schemeClr val="tx1"/>
                </a:solidFill>
                <a:latin typeface="Times New Roman" panose="02020603050405020304" pitchFamily="18" charset="0"/>
                <a:ea typeface="MS PGothic" panose="020B0600070205080204" pitchFamily="34" charset="-128"/>
              </a:defRPr>
            </a:lvl2pPr>
            <a:lvl3pPr marL="1371600" indent="-457200">
              <a:defRPr sz="1500">
                <a:solidFill>
                  <a:schemeClr val="tx1"/>
                </a:solidFill>
                <a:latin typeface="Times New Roman" panose="02020603050405020304" pitchFamily="18" charset="0"/>
                <a:ea typeface="MS PGothic" panose="020B0600070205080204" pitchFamily="34" charset="-128"/>
              </a:defRPr>
            </a:lvl3pPr>
            <a:lvl4pPr marL="1828800" indent="-457200">
              <a:defRPr sz="1500">
                <a:solidFill>
                  <a:schemeClr val="tx1"/>
                </a:solidFill>
                <a:latin typeface="Times New Roman" panose="02020603050405020304" pitchFamily="18" charset="0"/>
                <a:ea typeface="MS PGothic" panose="020B0600070205080204" pitchFamily="34" charset="-128"/>
              </a:defRPr>
            </a:lvl4pPr>
            <a:lvl5pPr marL="2286000" indent="-457200">
              <a:defRPr sz="1500">
                <a:solidFill>
                  <a:schemeClr val="tx1"/>
                </a:solidFill>
                <a:latin typeface="Times New Roman" panose="02020603050405020304" pitchFamily="18" charset="0"/>
                <a:ea typeface="MS PGothic" panose="020B0600070205080204" pitchFamily="34" charset="-128"/>
              </a:defRPr>
            </a:lvl5pPr>
            <a:lvl6pPr marL="27432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32004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6576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41148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dirty="0">
                <a:latin typeface="+mn-lt"/>
              </a:rPr>
              <a:t>Python Scripting</a:t>
            </a:r>
          </a:p>
          <a:p>
            <a:pPr marL="228600" indent="-228600">
              <a:buFontTx/>
              <a:buChar char="•"/>
            </a:pPr>
            <a:r>
              <a:rPr lang="en-US" altLang="en-US" sz="1800" dirty="0">
                <a:latin typeface="+mn-lt"/>
              </a:rPr>
              <a:t>Toggle between Cubit</a:t>
            </a:r>
            <a:r>
              <a:rPr lang="en-US" altLang="en-US" sz="1800" baseline="30000" dirty="0">
                <a:latin typeface="+mn-lt"/>
              </a:rPr>
              <a:t> ® </a:t>
            </a:r>
            <a:r>
              <a:rPr lang="en-US" altLang="en-US" sz="1800" dirty="0">
                <a:latin typeface="+mn-lt"/>
              </a:rPr>
              <a:t>command language and python scripting</a:t>
            </a:r>
          </a:p>
        </p:txBody>
      </p:sp>
      <p:sp>
        <p:nvSpPr>
          <p:cNvPr id="20489" name="Rectangle 21">
            <a:extLst>
              <a:ext uri="{FF2B5EF4-FFF2-40B4-BE49-F238E27FC236}">
                <a16:creationId xmlns:a16="http://schemas.microsoft.com/office/drawing/2014/main" id="{D2478B14-C1B2-2448-8388-745F7797823D}"/>
              </a:ext>
            </a:extLst>
          </p:cNvPr>
          <p:cNvSpPr>
            <a:spLocks noChangeArrowheads="1"/>
          </p:cNvSpPr>
          <p:nvPr/>
        </p:nvSpPr>
        <p:spPr bwMode="auto">
          <a:xfrm>
            <a:off x="7086600" y="5638800"/>
            <a:ext cx="31242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Import the current CUBIT™  session for editing in the Journal Editor</a:t>
            </a:r>
          </a:p>
        </p:txBody>
      </p:sp>
      <p:sp>
        <p:nvSpPr>
          <p:cNvPr id="20490" name="AutoShape 23">
            <a:extLst>
              <a:ext uri="{FF2B5EF4-FFF2-40B4-BE49-F238E27FC236}">
                <a16:creationId xmlns:a16="http://schemas.microsoft.com/office/drawing/2014/main" id="{61F5BB66-8371-1C4D-BB53-3605AEBCD644}"/>
              </a:ext>
            </a:extLst>
          </p:cNvPr>
          <p:cNvSpPr>
            <a:spLocks noChangeArrowheads="1"/>
          </p:cNvSpPr>
          <p:nvPr/>
        </p:nvSpPr>
        <p:spPr bwMode="auto">
          <a:xfrm rot="19347810">
            <a:off x="8910639" y="1622425"/>
            <a:ext cx="242887" cy="425450"/>
          </a:xfrm>
          <a:prstGeom prst="upArrow">
            <a:avLst>
              <a:gd name="adj1" fmla="val 25148"/>
              <a:gd name="adj2" fmla="val 98124"/>
            </a:avLst>
          </a:prstGeom>
          <a:solidFill>
            <a:schemeClr val="bg1"/>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0491" name="Rectangle 24">
            <a:extLst>
              <a:ext uri="{FF2B5EF4-FFF2-40B4-BE49-F238E27FC236}">
                <a16:creationId xmlns:a16="http://schemas.microsoft.com/office/drawing/2014/main" id="{D7401BC5-1D13-074A-8D23-1163E2301094}"/>
              </a:ext>
            </a:extLst>
          </p:cNvPr>
          <p:cNvSpPr>
            <a:spLocks noChangeArrowheads="1"/>
          </p:cNvSpPr>
          <p:nvPr/>
        </p:nvSpPr>
        <p:spPr bwMode="auto">
          <a:xfrm>
            <a:off x="7239000" y="1930401"/>
            <a:ext cx="3048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a:latin typeface="+mn-lt"/>
              </a:rPr>
              <a:t>Open the Journal File Editor</a:t>
            </a:r>
          </a:p>
        </p:txBody>
      </p:sp>
      <p:sp>
        <p:nvSpPr>
          <p:cNvPr id="4" name="Rectangle 5">
            <a:extLst>
              <a:ext uri="{FF2B5EF4-FFF2-40B4-BE49-F238E27FC236}">
                <a16:creationId xmlns:a16="http://schemas.microsoft.com/office/drawing/2014/main" id="{79131A6A-DCFF-89E7-05B6-134BBE21B649}"/>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Creating and Editing Journal Files</a:t>
            </a:r>
          </a:p>
        </p:txBody>
      </p:sp>
      <p:sp>
        <p:nvSpPr>
          <p:cNvPr id="5" name="Oval 13">
            <a:extLst>
              <a:ext uri="{FF2B5EF4-FFF2-40B4-BE49-F238E27FC236}">
                <a16:creationId xmlns:a16="http://schemas.microsoft.com/office/drawing/2014/main" id="{923D8803-A41B-4F5A-03F4-C4AAC0B8CC41}"/>
              </a:ext>
            </a:extLst>
          </p:cNvPr>
          <p:cNvSpPr>
            <a:spLocks noChangeArrowheads="1"/>
          </p:cNvSpPr>
          <p:nvPr/>
        </p:nvSpPr>
        <p:spPr bwMode="auto">
          <a:xfrm>
            <a:off x="6896100" y="1973264"/>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6" name="Oval 17">
            <a:extLst>
              <a:ext uri="{FF2B5EF4-FFF2-40B4-BE49-F238E27FC236}">
                <a16:creationId xmlns:a16="http://schemas.microsoft.com/office/drawing/2014/main" id="{55F46FD3-EE75-FDED-044D-EEBC41CD6B89}"/>
              </a:ext>
            </a:extLst>
          </p:cNvPr>
          <p:cNvSpPr>
            <a:spLocks noChangeArrowheads="1"/>
          </p:cNvSpPr>
          <p:nvPr/>
        </p:nvSpPr>
        <p:spPr bwMode="auto">
          <a:xfrm>
            <a:off x="10113171" y="3257276"/>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7" name="Oval 17">
            <a:extLst>
              <a:ext uri="{FF2B5EF4-FFF2-40B4-BE49-F238E27FC236}">
                <a16:creationId xmlns:a16="http://schemas.microsoft.com/office/drawing/2014/main" id="{6F5258E6-33D4-5D2D-247A-04E58A5B7C8C}"/>
              </a:ext>
            </a:extLst>
          </p:cNvPr>
          <p:cNvSpPr>
            <a:spLocks noChangeArrowheads="1"/>
          </p:cNvSpPr>
          <p:nvPr/>
        </p:nvSpPr>
        <p:spPr bwMode="auto">
          <a:xfrm>
            <a:off x="6705600" y="5717878"/>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32725DD-3BD2-893E-7246-A0AA298A7DCD}"/>
              </a:ext>
            </a:extLst>
          </p:cNvPr>
          <p:cNvPicPr>
            <a:picLocks noChangeAspect="1"/>
          </p:cNvPicPr>
          <p:nvPr/>
        </p:nvPicPr>
        <p:blipFill>
          <a:blip r:embed="rId3"/>
          <a:stretch>
            <a:fillRect/>
          </a:stretch>
        </p:blipFill>
        <p:spPr>
          <a:xfrm>
            <a:off x="841362" y="1198374"/>
            <a:ext cx="3939522" cy="5226344"/>
          </a:xfrm>
          <a:prstGeom prst="rect">
            <a:avLst/>
          </a:prstGeom>
          <a:ln>
            <a:noFill/>
          </a:ln>
          <a:effectLst>
            <a:outerShdw blurRad="292100" dist="139700" dir="2700000" algn="tl" rotWithShape="0">
              <a:srgbClr val="333333">
                <a:alpha val="65000"/>
              </a:srgbClr>
            </a:outerShdw>
          </a:effectLst>
        </p:spPr>
      </p:pic>
      <p:sp>
        <p:nvSpPr>
          <p:cNvPr id="143389" name="Rectangle 29">
            <a:extLst>
              <a:ext uri="{FF2B5EF4-FFF2-40B4-BE49-F238E27FC236}">
                <a16:creationId xmlns:a16="http://schemas.microsoft.com/office/drawing/2014/main" id="{990653FD-68FC-C645-9A7D-7AA643516FA3}"/>
              </a:ext>
            </a:extLst>
          </p:cNvPr>
          <p:cNvSpPr>
            <a:spLocks noGrp="1" noChangeArrowheads="1"/>
          </p:cNvSpPr>
          <p:nvPr>
            <p:ph type="title"/>
          </p:nvPr>
        </p:nvSpPr>
        <p:spPr/>
        <p:txBody>
          <a:bodyPr>
            <a:normAutofit/>
          </a:bodyPr>
          <a:lstStyle/>
          <a:p>
            <a:pPr>
              <a:defRPr/>
            </a:pPr>
            <a:r>
              <a:rPr lang="en-US" dirty="0"/>
              <a:t>Exercise 5.1</a:t>
            </a:r>
            <a:br>
              <a:rPr lang="en-US" dirty="0"/>
            </a:br>
            <a:endParaRPr lang="en-US" dirty="0"/>
          </a:p>
        </p:txBody>
      </p:sp>
      <p:sp>
        <p:nvSpPr>
          <p:cNvPr id="10" name="Rectangle 9">
            <a:extLst>
              <a:ext uri="{FF2B5EF4-FFF2-40B4-BE49-F238E27FC236}">
                <a16:creationId xmlns:a16="http://schemas.microsoft.com/office/drawing/2014/main" id="{F1A633B3-36D0-004D-9349-C44D24FD4A82}"/>
              </a:ext>
            </a:extLst>
          </p:cNvPr>
          <p:cNvSpPr>
            <a:spLocks noChangeArrowheads="1"/>
          </p:cNvSpPr>
          <p:nvPr/>
        </p:nvSpPr>
        <p:spPr bwMode="auto">
          <a:xfrm>
            <a:off x="6096000" y="1682367"/>
            <a:ext cx="3581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Arial" panose="020B0604020202020204" pitchFamily="34" charset="0"/>
              </a:rPr>
              <a:t>Open the Journal File editor</a:t>
            </a:r>
          </a:p>
          <a:p>
            <a:endParaRPr lang="en-US" altLang="en-US" sz="1800" dirty="0">
              <a:latin typeface="Arial" panose="020B0604020202020204" pitchFamily="34" charset="0"/>
            </a:endParaRPr>
          </a:p>
        </p:txBody>
      </p:sp>
      <p:sp>
        <p:nvSpPr>
          <p:cNvPr id="12" name="TextBox 11">
            <a:extLst>
              <a:ext uri="{FF2B5EF4-FFF2-40B4-BE49-F238E27FC236}">
                <a16:creationId xmlns:a16="http://schemas.microsoft.com/office/drawing/2014/main" id="{A0F3140B-4972-A84F-B69D-BEED2D8512F0}"/>
              </a:ext>
            </a:extLst>
          </p:cNvPr>
          <p:cNvSpPr txBox="1"/>
          <p:nvPr/>
        </p:nvSpPr>
        <p:spPr>
          <a:xfrm>
            <a:off x="6096000" y="2328698"/>
            <a:ext cx="6096000" cy="369332"/>
          </a:xfrm>
          <a:prstGeom prst="rect">
            <a:avLst/>
          </a:prstGeom>
          <a:noFill/>
        </p:spPr>
        <p:txBody>
          <a:bodyPr wrap="square">
            <a:spAutoFit/>
          </a:bodyPr>
          <a:lstStyle/>
          <a:p>
            <a:r>
              <a:rPr lang="en-US" altLang="en-US" dirty="0">
                <a:latin typeface="Arial" panose="020B0604020202020204" pitchFamily="34" charset="0"/>
              </a:rPr>
              <a:t>Open the file ”lecture4.jou” in the journal editor</a:t>
            </a:r>
            <a:endParaRPr lang="en-US" altLang="en-US" sz="1800" dirty="0">
              <a:latin typeface="Arial" panose="020B0604020202020204" pitchFamily="34" charset="0"/>
            </a:endParaRPr>
          </a:p>
        </p:txBody>
      </p:sp>
      <p:sp>
        <p:nvSpPr>
          <p:cNvPr id="13" name="TextBox 12">
            <a:extLst>
              <a:ext uri="{FF2B5EF4-FFF2-40B4-BE49-F238E27FC236}">
                <a16:creationId xmlns:a16="http://schemas.microsoft.com/office/drawing/2014/main" id="{CEE3C691-FE4F-E84E-B416-897781CC6C1F}"/>
              </a:ext>
            </a:extLst>
          </p:cNvPr>
          <p:cNvSpPr txBox="1"/>
          <p:nvPr/>
        </p:nvSpPr>
        <p:spPr>
          <a:xfrm>
            <a:off x="6096000" y="2975029"/>
            <a:ext cx="6096000" cy="369332"/>
          </a:xfrm>
          <a:prstGeom prst="rect">
            <a:avLst/>
          </a:prstGeom>
          <a:noFill/>
        </p:spPr>
        <p:txBody>
          <a:bodyPr wrap="square">
            <a:spAutoFit/>
          </a:bodyPr>
          <a:lstStyle/>
          <a:p>
            <a:r>
              <a:rPr lang="en-US" altLang="en-US" sz="1800" dirty="0">
                <a:latin typeface="Arial" panose="020B0604020202020204" pitchFamily="34" charset="0"/>
              </a:rPr>
              <a:t>Try editing and running commands from the journal editor</a:t>
            </a:r>
          </a:p>
        </p:txBody>
      </p:sp>
      <p:sp>
        <p:nvSpPr>
          <p:cNvPr id="14" name="TextBox 13">
            <a:extLst>
              <a:ext uri="{FF2B5EF4-FFF2-40B4-BE49-F238E27FC236}">
                <a16:creationId xmlns:a16="http://schemas.microsoft.com/office/drawing/2014/main" id="{F8A17B31-0030-C54A-8F93-38828CE4ED8E}"/>
              </a:ext>
            </a:extLst>
          </p:cNvPr>
          <p:cNvSpPr txBox="1"/>
          <p:nvPr/>
        </p:nvSpPr>
        <p:spPr>
          <a:xfrm>
            <a:off x="6096000" y="5439396"/>
            <a:ext cx="6096000" cy="369332"/>
          </a:xfrm>
          <a:prstGeom prst="rect">
            <a:avLst/>
          </a:prstGeom>
          <a:noFill/>
        </p:spPr>
        <p:txBody>
          <a:bodyPr wrap="square">
            <a:spAutoFit/>
          </a:bodyPr>
          <a:lstStyle/>
          <a:p>
            <a:r>
              <a:rPr lang="en-US" altLang="en-US" sz="1800" dirty="0">
                <a:latin typeface="Arial" panose="020B0604020202020204" pitchFamily="34" charset="0"/>
              </a:rPr>
              <a:t>Save a .cub file.  Name it “lecture4.cub”</a:t>
            </a:r>
          </a:p>
        </p:txBody>
      </p:sp>
      <p:sp>
        <p:nvSpPr>
          <p:cNvPr id="15" name="TextBox 14">
            <a:extLst>
              <a:ext uri="{FF2B5EF4-FFF2-40B4-BE49-F238E27FC236}">
                <a16:creationId xmlns:a16="http://schemas.microsoft.com/office/drawing/2014/main" id="{B3C468B4-97AC-7C45-95E0-2083E35772DD}"/>
              </a:ext>
            </a:extLst>
          </p:cNvPr>
          <p:cNvSpPr txBox="1"/>
          <p:nvPr/>
        </p:nvSpPr>
        <p:spPr>
          <a:xfrm>
            <a:off x="6096000" y="6113656"/>
            <a:ext cx="6096000" cy="369332"/>
          </a:xfrm>
          <a:prstGeom prst="rect">
            <a:avLst/>
          </a:prstGeom>
          <a:noFill/>
        </p:spPr>
        <p:txBody>
          <a:bodyPr wrap="square">
            <a:spAutoFit/>
          </a:bodyPr>
          <a:lstStyle/>
          <a:p>
            <a:r>
              <a:rPr lang="en-US" altLang="en-US" sz="1800" dirty="0">
                <a:latin typeface="Arial" panose="020B0604020202020204" pitchFamily="34" charset="0"/>
              </a:rPr>
              <a:t>Reset and open file “lecture4.cub” </a:t>
            </a:r>
          </a:p>
        </p:txBody>
      </p:sp>
      <p:sp>
        <p:nvSpPr>
          <p:cNvPr id="18" name="Oval 14">
            <a:extLst>
              <a:ext uri="{FF2B5EF4-FFF2-40B4-BE49-F238E27FC236}">
                <a16:creationId xmlns:a16="http://schemas.microsoft.com/office/drawing/2014/main" id="{DD4D34AC-2CB3-6944-8962-A0F46D39EBCC}"/>
              </a:ext>
            </a:extLst>
          </p:cNvPr>
          <p:cNvSpPr>
            <a:spLocks noChangeArrowheads="1"/>
          </p:cNvSpPr>
          <p:nvPr/>
        </p:nvSpPr>
        <p:spPr bwMode="auto">
          <a:xfrm>
            <a:off x="5594145" y="2370633"/>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19" name="Oval 16">
            <a:extLst>
              <a:ext uri="{FF2B5EF4-FFF2-40B4-BE49-F238E27FC236}">
                <a16:creationId xmlns:a16="http://schemas.microsoft.com/office/drawing/2014/main" id="{4757DE40-31D4-AC48-A215-8827A0BD59EE}"/>
              </a:ext>
            </a:extLst>
          </p:cNvPr>
          <p:cNvSpPr>
            <a:spLocks noChangeArrowheads="1"/>
          </p:cNvSpPr>
          <p:nvPr/>
        </p:nvSpPr>
        <p:spPr bwMode="auto">
          <a:xfrm>
            <a:off x="5594145" y="3050674"/>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20" name="Oval 20">
            <a:extLst>
              <a:ext uri="{FF2B5EF4-FFF2-40B4-BE49-F238E27FC236}">
                <a16:creationId xmlns:a16="http://schemas.microsoft.com/office/drawing/2014/main" id="{9C67D847-AE75-524B-A932-E7D08DFE4DAF}"/>
              </a:ext>
            </a:extLst>
          </p:cNvPr>
          <p:cNvSpPr>
            <a:spLocks noChangeArrowheads="1"/>
          </p:cNvSpPr>
          <p:nvPr/>
        </p:nvSpPr>
        <p:spPr bwMode="auto">
          <a:xfrm>
            <a:off x="5594145" y="1733194"/>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22" name="Oval 30">
            <a:extLst>
              <a:ext uri="{FF2B5EF4-FFF2-40B4-BE49-F238E27FC236}">
                <a16:creationId xmlns:a16="http://schemas.microsoft.com/office/drawing/2014/main" id="{416BF5E8-E680-2742-B415-81FFC5AD2940}"/>
              </a:ext>
            </a:extLst>
          </p:cNvPr>
          <p:cNvSpPr>
            <a:spLocks noChangeArrowheads="1"/>
          </p:cNvSpPr>
          <p:nvPr/>
        </p:nvSpPr>
        <p:spPr bwMode="auto">
          <a:xfrm>
            <a:off x="5615039" y="5497256"/>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24" name="Rectangle 29">
            <a:extLst>
              <a:ext uri="{FF2B5EF4-FFF2-40B4-BE49-F238E27FC236}">
                <a16:creationId xmlns:a16="http://schemas.microsoft.com/office/drawing/2014/main" id="{EF8C0C3B-5227-5F4A-8F89-1AED0DB4B550}"/>
              </a:ext>
            </a:extLst>
          </p:cNvPr>
          <p:cNvSpPr txBox="1">
            <a:spLocks noChangeArrowheads="1"/>
          </p:cNvSpPr>
          <p:nvPr/>
        </p:nvSpPr>
        <p:spPr>
          <a:xfrm>
            <a:off x="5449528" y="64864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defRPr/>
            </a:pPr>
            <a:br>
              <a:rPr lang="en-US" dirty="0"/>
            </a:br>
            <a:r>
              <a:rPr lang="en-US" dirty="0"/>
              <a:t>Generate and Run a Journal File</a:t>
            </a:r>
          </a:p>
        </p:txBody>
      </p:sp>
      <p:sp>
        <p:nvSpPr>
          <p:cNvPr id="25" name="Rectangle 29">
            <a:extLst>
              <a:ext uri="{FF2B5EF4-FFF2-40B4-BE49-F238E27FC236}">
                <a16:creationId xmlns:a16="http://schemas.microsoft.com/office/drawing/2014/main" id="{3665E974-2751-4F4B-B05A-D23381F81E4F}"/>
              </a:ext>
            </a:extLst>
          </p:cNvPr>
          <p:cNvSpPr txBox="1">
            <a:spLocks noChangeArrowheads="1"/>
          </p:cNvSpPr>
          <p:nvPr/>
        </p:nvSpPr>
        <p:spPr>
          <a:xfrm>
            <a:off x="5573251" y="4505251"/>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defRPr/>
            </a:pPr>
            <a:br>
              <a:rPr lang="en-US" dirty="0"/>
            </a:br>
            <a:r>
              <a:rPr lang="en-US" dirty="0"/>
              <a:t>Save a .cub File</a:t>
            </a:r>
          </a:p>
        </p:txBody>
      </p:sp>
      <p:sp>
        <p:nvSpPr>
          <p:cNvPr id="26" name="TextBox 25">
            <a:extLst>
              <a:ext uri="{FF2B5EF4-FFF2-40B4-BE49-F238E27FC236}">
                <a16:creationId xmlns:a16="http://schemas.microsoft.com/office/drawing/2014/main" id="{B946B159-CF73-0B4A-A933-601301383C9E}"/>
              </a:ext>
            </a:extLst>
          </p:cNvPr>
          <p:cNvSpPr txBox="1"/>
          <p:nvPr/>
        </p:nvSpPr>
        <p:spPr>
          <a:xfrm>
            <a:off x="6116894" y="3594614"/>
            <a:ext cx="6096000" cy="369332"/>
          </a:xfrm>
          <a:prstGeom prst="rect">
            <a:avLst/>
          </a:prstGeom>
          <a:noFill/>
        </p:spPr>
        <p:txBody>
          <a:bodyPr wrap="square">
            <a:spAutoFit/>
          </a:bodyPr>
          <a:lstStyle/>
          <a:p>
            <a:r>
              <a:rPr lang="en-US" altLang="en-US" sz="1800" dirty="0">
                <a:latin typeface="Arial" panose="020B0604020202020204" pitchFamily="34" charset="0"/>
              </a:rPr>
              <a:t>Reset and run “lecture4.jou” from the command window</a:t>
            </a:r>
          </a:p>
        </p:txBody>
      </p:sp>
      <p:sp>
        <p:nvSpPr>
          <p:cNvPr id="27" name="Oval 25">
            <a:extLst>
              <a:ext uri="{FF2B5EF4-FFF2-40B4-BE49-F238E27FC236}">
                <a16:creationId xmlns:a16="http://schemas.microsoft.com/office/drawing/2014/main" id="{483FCBEF-7AE4-3542-835E-61907AAC69BC}"/>
              </a:ext>
            </a:extLst>
          </p:cNvPr>
          <p:cNvSpPr>
            <a:spLocks noChangeArrowheads="1"/>
          </p:cNvSpPr>
          <p:nvPr/>
        </p:nvSpPr>
        <p:spPr bwMode="auto">
          <a:xfrm>
            <a:off x="5615039" y="3659146"/>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28" name="TextBox 27">
            <a:extLst>
              <a:ext uri="{FF2B5EF4-FFF2-40B4-BE49-F238E27FC236}">
                <a16:creationId xmlns:a16="http://schemas.microsoft.com/office/drawing/2014/main" id="{D2321CB8-A130-704B-83D1-DF2297754443}"/>
              </a:ext>
            </a:extLst>
          </p:cNvPr>
          <p:cNvSpPr txBox="1"/>
          <p:nvPr/>
        </p:nvSpPr>
        <p:spPr>
          <a:xfrm>
            <a:off x="6533261" y="4056236"/>
            <a:ext cx="3964517" cy="369332"/>
          </a:xfrm>
          <a:prstGeom prst="rect">
            <a:avLst/>
          </a:prstGeom>
          <a:solidFill>
            <a:schemeClr val="bg1"/>
          </a:solidFill>
          <a:ln>
            <a:solidFill>
              <a:schemeClr val="tx1"/>
            </a:solidFill>
          </a:ln>
        </p:spPr>
        <p:txBody>
          <a:bodyPr wrap="square">
            <a:spAutoFit/>
          </a:bodyPr>
          <a:lstStyle/>
          <a:p>
            <a:r>
              <a:rPr lang="en-US" altLang="en-US" dirty="0">
                <a:solidFill>
                  <a:srgbClr val="0070C0"/>
                </a:solidFill>
                <a:latin typeface="Arial" panose="020B0604020202020204" pitchFamily="34" charset="0"/>
                <a:cs typeface="Arial" panose="020B0604020202020204" pitchFamily="34" charset="0"/>
              </a:rPr>
              <a:t>CUBIT&gt; play "lecture4.jou"</a:t>
            </a:r>
            <a:endParaRPr lang="en-US" altLang="en-US" sz="1800" dirty="0">
              <a:solidFill>
                <a:srgbClr val="0070C0"/>
              </a:solidFill>
              <a:latin typeface="Arial" panose="020B0604020202020204" pitchFamily="34" charset="0"/>
              <a:cs typeface="Arial" panose="020B0604020202020204" pitchFamily="34" charset="0"/>
            </a:endParaRPr>
          </a:p>
        </p:txBody>
      </p:sp>
      <p:sp>
        <p:nvSpPr>
          <p:cNvPr id="29" name="Oval 36">
            <a:extLst>
              <a:ext uri="{FF2B5EF4-FFF2-40B4-BE49-F238E27FC236}">
                <a16:creationId xmlns:a16="http://schemas.microsoft.com/office/drawing/2014/main" id="{FACB8DCE-F33E-0643-A89C-2A309E7F844B}"/>
              </a:ext>
            </a:extLst>
          </p:cNvPr>
          <p:cNvSpPr>
            <a:spLocks noChangeArrowheads="1"/>
          </p:cNvSpPr>
          <p:nvPr/>
        </p:nvSpPr>
        <p:spPr bwMode="auto">
          <a:xfrm>
            <a:off x="5615039" y="6167148"/>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pic>
        <p:nvPicPr>
          <p:cNvPr id="21" name="Picture 9">
            <a:extLst>
              <a:ext uri="{FF2B5EF4-FFF2-40B4-BE49-F238E27FC236}">
                <a16:creationId xmlns:a16="http://schemas.microsoft.com/office/drawing/2014/main" id="{A17F9AD6-2E02-164A-8446-EDB652A2AC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69767" y="840228"/>
            <a:ext cx="1347788"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185033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C9D9FA5-3AC1-1CEB-75A0-F969FD8BB999}"/>
              </a:ext>
            </a:extLst>
          </p:cNvPr>
          <p:cNvPicPr>
            <a:picLocks noChangeAspect="1"/>
          </p:cNvPicPr>
          <p:nvPr/>
        </p:nvPicPr>
        <p:blipFill>
          <a:blip r:embed="rId3"/>
          <a:stretch>
            <a:fillRect/>
          </a:stretch>
        </p:blipFill>
        <p:spPr>
          <a:xfrm>
            <a:off x="7129054" y="1171641"/>
            <a:ext cx="2972923" cy="5072030"/>
          </a:xfrm>
          <a:prstGeom prst="rect">
            <a:avLst/>
          </a:prstGeom>
        </p:spPr>
      </p:pic>
      <p:sp>
        <p:nvSpPr>
          <p:cNvPr id="28675" name="Rectangle 3">
            <a:extLst>
              <a:ext uri="{FF2B5EF4-FFF2-40B4-BE49-F238E27FC236}">
                <a16:creationId xmlns:a16="http://schemas.microsoft.com/office/drawing/2014/main" id="{67F00691-1A12-1E47-93C8-45EFBD4443AE}"/>
              </a:ext>
            </a:extLst>
          </p:cNvPr>
          <p:cNvSpPr>
            <a:spLocks noGrp="1" noChangeArrowheads="1"/>
          </p:cNvSpPr>
          <p:nvPr>
            <p:ph type="body" idx="1"/>
          </p:nvPr>
        </p:nvSpPr>
        <p:spPr>
          <a:xfrm>
            <a:off x="1232308" y="1370013"/>
            <a:ext cx="5853113" cy="4724400"/>
          </a:xfrm>
        </p:spPr>
        <p:txBody>
          <a:bodyPr/>
          <a:lstStyle/>
          <a:p>
            <a:pPr marL="628650" indent="-457200"/>
            <a:r>
              <a:rPr lang="en-US" altLang="en-US" dirty="0">
                <a:latin typeface="+mn-lt"/>
              </a:rPr>
              <a:t>All geometry entities can be given 1 or more names</a:t>
            </a:r>
          </a:p>
          <a:p>
            <a:pPr marL="628650" indent="-457200"/>
            <a:r>
              <a:rPr lang="en-US" altLang="en-US" dirty="0">
                <a:latin typeface="+mn-lt"/>
              </a:rPr>
              <a:t>Reasons to use names</a:t>
            </a:r>
          </a:p>
          <a:p>
            <a:pPr marL="876300" lvl="1" indent="-419100"/>
            <a:r>
              <a:rPr lang="en-US" altLang="en-US" sz="1500" dirty="0">
                <a:latin typeface="+mn-lt"/>
              </a:rPr>
              <a:t>More intuitive in commands</a:t>
            </a:r>
          </a:p>
          <a:p>
            <a:pPr marL="876300" lvl="1" indent="-419100"/>
            <a:endParaRPr lang="en-US" altLang="en-US" sz="1500" dirty="0">
              <a:latin typeface="+mn-lt"/>
            </a:endParaRPr>
          </a:p>
          <a:p>
            <a:pPr marL="457200" lvl="1" indent="0">
              <a:buNone/>
            </a:pPr>
            <a:br>
              <a:rPr lang="en-US" altLang="en-US" sz="1500" dirty="0">
                <a:latin typeface="+mn-lt"/>
              </a:rPr>
            </a:br>
            <a:endParaRPr lang="en-US" altLang="en-US" sz="1500" dirty="0">
              <a:latin typeface="+mn-lt"/>
            </a:endParaRPr>
          </a:p>
          <a:p>
            <a:pPr marL="876300" lvl="1" indent="-419100"/>
            <a:r>
              <a:rPr lang="en-US" altLang="en-US" sz="1500" dirty="0">
                <a:latin typeface="+mn-lt"/>
              </a:rPr>
              <a:t>More persistent than IDs - saved to SAT</a:t>
            </a:r>
          </a:p>
          <a:p>
            <a:pPr marL="876300" lvl="1" indent="-419100"/>
            <a:r>
              <a:rPr lang="en-US" altLang="en-US" sz="1500" dirty="0">
                <a:latin typeface="+mn-lt"/>
              </a:rPr>
              <a:t>Can group entities by name</a:t>
            </a:r>
          </a:p>
          <a:p>
            <a:pPr marL="876300" lvl="1" indent="-419100"/>
            <a:r>
              <a:rPr lang="en-US" altLang="en-US" sz="1500" dirty="0">
                <a:latin typeface="+mn-lt"/>
              </a:rPr>
              <a:t>Names propagate during </a:t>
            </a:r>
            <a:r>
              <a:rPr lang="en-US" altLang="en-US" sz="1500" dirty="0" err="1">
                <a:latin typeface="+mn-lt"/>
              </a:rPr>
              <a:t>webcuts</a:t>
            </a:r>
            <a:r>
              <a:rPr lang="en-US" altLang="en-US" sz="1500" dirty="0">
                <a:latin typeface="+mn-lt"/>
              </a:rPr>
              <a:t>, can track original parts (</a:t>
            </a:r>
            <a:r>
              <a:rPr lang="en-US" altLang="en-US" sz="1500" i="1" dirty="0">
                <a:latin typeface="+mn-lt"/>
              </a:rPr>
              <a:t>Gear</a:t>
            </a:r>
            <a:r>
              <a:rPr lang="en-US" altLang="en-US" sz="1500" dirty="0">
                <a:latin typeface="+mn-lt"/>
              </a:rPr>
              <a:t> becomes </a:t>
            </a:r>
            <a:r>
              <a:rPr lang="en-US" altLang="en-US" sz="1500" i="1" dirty="0">
                <a:latin typeface="+mn-lt"/>
              </a:rPr>
              <a:t>Gear</a:t>
            </a:r>
            <a:r>
              <a:rPr lang="en-US" altLang="en-US" sz="1500" dirty="0">
                <a:latin typeface="+mn-lt"/>
              </a:rPr>
              <a:t> and </a:t>
            </a:r>
            <a:r>
              <a:rPr lang="en-US" altLang="en-US" sz="1500" i="1" dirty="0" err="1">
                <a:latin typeface="+mn-lt"/>
              </a:rPr>
              <a:t>Gear@A</a:t>
            </a:r>
            <a:r>
              <a:rPr lang="en-US" altLang="en-US" sz="1500" dirty="0">
                <a:latin typeface="+mn-lt"/>
              </a:rPr>
              <a:t> when split)</a:t>
            </a:r>
          </a:p>
          <a:p>
            <a:pPr marL="628650" indent="-457200"/>
            <a:r>
              <a:rPr lang="en-US" altLang="en-US" dirty="0">
                <a:latin typeface="+mn-lt"/>
              </a:rPr>
              <a:t>To change names</a:t>
            </a:r>
          </a:p>
          <a:p>
            <a:pPr marL="876300" lvl="1" indent="-419100"/>
            <a:r>
              <a:rPr lang="en-US" altLang="en-US" sz="1500" dirty="0">
                <a:latin typeface="+mn-lt"/>
              </a:rPr>
              <a:t>Geometry Tree View: Right-Click menu, </a:t>
            </a:r>
            <a:r>
              <a:rPr lang="ja-JP" altLang="en-US" sz="1500">
                <a:latin typeface="+mn-lt"/>
              </a:rPr>
              <a:t>“</a:t>
            </a:r>
            <a:r>
              <a:rPr lang="en-US" altLang="ja-JP" sz="1500" dirty="0">
                <a:latin typeface="+mn-lt"/>
              </a:rPr>
              <a:t>Rename</a:t>
            </a:r>
            <a:r>
              <a:rPr lang="ja-JP" altLang="en-US" sz="1500">
                <a:latin typeface="+mn-lt"/>
              </a:rPr>
              <a:t>”</a:t>
            </a:r>
            <a:endParaRPr lang="en-US" altLang="ja-JP" sz="1500" dirty="0">
              <a:latin typeface="+mn-lt"/>
            </a:endParaRPr>
          </a:p>
          <a:p>
            <a:pPr marL="876300" lvl="1" indent="-419100"/>
            <a:r>
              <a:rPr lang="en-US" altLang="en-US" sz="1500" dirty="0">
                <a:latin typeface="+mn-lt"/>
              </a:rPr>
              <a:t>Property Panel: Edit </a:t>
            </a:r>
            <a:r>
              <a:rPr lang="ja-JP" altLang="en-US" sz="1500">
                <a:latin typeface="+mn-lt"/>
              </a:rPr>
              <a:t>“</a:t>
            </a:r>
            <a:r>
              <a:rPr lang="en-US" altLang="ja-JP" sz="1500" dirty="0">
                <a:latin typeface="+mn-lt"/>
              </a:rPr>
              <a:t>Name</a:t>
            </a:r>
            <a:r>
              <a:rPr lang="ja-JP" altLang="en-US" sz="1500">
                <a:latin typeface="+mn-lt"/>
              </a:rPr>
              <a:t>”</a:t>
            </a:r>
            <a:r>
              <a:rPr lang="en-US" altLang="ja-JP" sz="1500" dirty="0">
                <a:latin typeface="+mn-lt"/>
              </a:rPr>
              <a:t> value</a:t>
            </a:r>
          </a:p>
          <a:p>
            <a:pPr marL="876300" lvl="1" indent="-419100"/>
            <a:r>
              <a:rPr lang="en-US" altLang="en-US" sz="1500" dirty="0">
                <a:latin typeface="+mn-lt"/>
              </a:rPr>
              <a:t>Command line: &lt;entity&gt; name </a:t>
            </a:r>
            <a:r>
              <a:rPr lang="ja-JP" altLang="en-US" sz="1500">
                <a:latin typeface="+mn-lt"/>
              </a:rPr>
              <a:t>“</a:t>
            </a:r>
            <a:r>
              <a:rPr lang="en-US" altLang="ja-JP" sz="1500" dirty="0">
                <a:latin typeface="+mn-lt"/>
              </a:rPr>
              <a:t>&lt;name&gt;</a:t>
            </a:r>
            <a:r>
              <a:rPr lang="ja-JP" altLang="en-US" sz="1500">
                <a:latin typeface="+mn-lt"/>
              </a:rPr>
              <a:t>”</a:t>
            </a:r>
            <a:endParaRPr lang="en-US" altLang="ja-JP" sz="1500" dirty="0">
              <a:latin typeface="+mn-lt"/>
            </a:endParaRPr>
          </a:p>
          <a:p>
            <a:pPr marL="1295400" lvl="2" indent="-381000">
              <a:buNone/>
            </a:pPr>
            <a:endParaRPr lang="en-US" altLang="en-US" sz="1800" dirty="0">
              <a:solidFill>
                <a:srgbClr val="00279F"/>
              </a:solidFill>
              <a:latin typeface="+mn-lt"/>
            </a:endParaRPr>
          </a:p>
        </p:txBody>
      </p:sp>
      <p:sp>
        <p:nvSpPr>
          <p:cNvPr id="28676" name="Rectangle 5">
            <a:extLst>
              <a:ext uri="{FF2B5EF4-FFF2-40B4-BE49-F238E27FC236}">
                <a16:creationId xmlns:a16="http://schemas.microsoft.com/office/drawing/2014/main" id="{6AD51ECB-D366-7046-A12C-D316E56F742C}"/>
              </a:ext>
            </a:extLst>
          </p:cNvPr>
          <p:cNvSpPr>
            <a:spLocks noChangeArrowheads="1"/>
          </p:cNvSpPr>
          <p:nvPr/>
        </p:nvSpPr>
        <p:spPr bwMode="auto">
          <a:xfrm>
            <a:off x="2399835" y="2616523"/>
            <a:ext cx="2691763" cy="64633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solidFill>
                  <a:srgbClr val="0070C0"/>
                </a:solidFill>
                <a:latin typeface="Arial" panose="020B0604020202020204" pitchFamily="34" charset="0"/>
                <a:cs typeface="Arial" panose="020B0604020202020204" pitchFamily="34" charset="0"/>
              </a:rPr>
              <a:t>CUBIT&gt; mesh </a:t>
            </a:r>
            <a:r>
              <a:rPr lang="en-US" altLang="en-US" sz="1800" dirty="0" err="1">
                <a:solidFill>
                  <a:srgbClr val="0070C0"/>
                </a:solidFill>
                <a:latin typeface="Arial" panose="020B0604020202020204" pitchFamily="34" charset="0"/>
                <a:cs typeface="Arial" panose="020B0604020202020204" pitchFamily="34" charset="0"/>
              </a:rPr>
              <a:t>stronglink</a:t>
            </a:r>
            <a:endParaRPr lang="en-US" altLang="en-US" sz="1800" dirty="0">
              <a:solidFill>
                <a:srgbClr val="0070C0"/>
              </a:solidFill>
              <a:latin typeface="Arial" panose="020B0604020202020204" pitchFamily="34" charset="0"/>
              <a:cs typeface="Arial" panose="020B0604020202020204" pitchFamily="34" charset="0"/>
            </a:endParaRPr>
          </a:p>
          <a:p>
            <a:r>
              <a:rPr lang="en-US" altLang="en-US" sz="1800" dirty="0">
                <a:solidFill>
                  <a:srgbClr val="0070C0"/>
                </a:solidFill>
                <a:latin typeface="Arial" panose="020B0604020202020204" pitchFamily="34" charset="0"/>
                <a:cs typeface="Arial" panose="020B0604020202020204" pitchFamily="34" charset="0"/>
              </a:rPr>
              <a:t>CUBIT&gt; draw </a:t>
            </a:r>
            <a:r>
              <a:rPr lang="en-US" altLang="en-US" sz="1800" dirty="0" err="1">
                <a:solidFill>
                  <a:srgbClr val="0070C0"/>
                </a:solidFill>
                <a:latin typeface="Arial" panose="020B0604020202020204" pitchFamily="34" charset="0"/>
                <a:cs typeface="Arial" panose="020B0604020202020204" pitchFamily="34" charset="0"/>
              </a:rPr>
              <a:t>stronglink</a:t>
            </a:r>
            <a:r>
              <a:rPr lang="en-US" altLang="en-US" sz="1800" dirty="0">
                <a:solidFill>
                  <a:srgbClr val="0070C0"/>
                </a:solidFill>
                <a:latin typeface="Arial" panose="020B0604020202020204" pitchFamily="34" charset="0"/>
                <a:cs typeface="Arial" panose="020B0604020202020204" pitchFamily="34" charset="0"/>
              </a:rPr>
              <a:t> </a:t>
            </a:r>
          </a:p>
        </p:txBody>
      </p:sp>
      <p:sp>
        <p:nvSpPr>
          <p:cNvPr id="28677" name="Rectangle 6">
            <a:extLst>
              <a:ext uri="{FF2B5EF4-FFF2-40B4-BE49-F238E27FC236}">
                <a16:creationId xmlns:a16="http://schemas.microsoft.com/office/drawing/2014/main" id="{ACB4D6E2-ADBB-0948-BBCA-F4436BC611F7}"/>
              </a:ext>
            </a:extLst>
          </p:cNvPr>
          <p:cNvSpPr>
            <a:spLocks noChangeArrowheads="1"/>
          </p:cNvSpPr>
          <p:nvPr/>
        </p:nvSpPr>
        <p:spPr bwMode="auto">
          <a:xfrm>
            <a:off x="2399835" y="5725081"/>
            <a:ext cx="3935693" cy="36933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solidFill>
                  <a:srgbClr val="0070C0"/>
                </a:solidFill>
                <a:latin typeface="Arial" panose="020B0604020202020204" pitchFamily="34" charset="0"/>
                <a:cs typeface="Arial" panose="020B0604020202020204" pitchFamily="34" charset="0"/>
              </a:rPr>
              <a:t>CUBIT&gt; volume 1 name </a:t>
            </a:r>
            <a:r>
              <a:rPr lang="ja-JP" altLang="en-US" sz="1800">
                <a:solidFill>
                  <a:srgbClr val="0070C0"/>
                </a:solidFill>
                <a:latin typeface="Arial" panose="020B0604020202020204" pitchFamily="34" charset="0"/>
                <a:cs typeface="Arial" panose="020B0604020202020204" pitchFamily="34" charset="0"/>
              </a:rPr>
              <a:t>“</a:t>
            </a:r>
            <a:r>
              <a:rPr lang="en-US" altLang="ja-JP" sz="1800" dirty="0" err="1">
                <a:solidFill>
                  <a:srgbClr val="0070C0"/>
                </a:solidFill>
                <a:latin typeface="Arial" panose="020B0604020202020204" pitchFamily="34" charset="0"/>
                <a:cs typeface="Arial" panose="020B0604020202020204" pitchFamily="34" charset="0"/>
              </a:rPr>
              <a:t>stronglink</a:t>
            </a:r>
            <a:r>
              <a:rPr lang="ja-JP" altLang="en-US" sz="1800">
                <a:solidFill>
                  <a:srgbClr val="0070C0"/>
                </a:solidFill>
                <a:latin typeface="Arial" panose="020B0604020202020204" pitchFamily="34" charset="0"/>
                <a:cs typeface="Arial" panose="020B0604020202020204" pitchFamily="34" charset="0"/>
              </a:rPr>
              <a:t>”</a:t>
            </a:r>
            <a:endParaRPr lang="en-US" altLang="en-US" sz="1800" dirty="0">
              <a:solidFill>
                <a:srgbClr val="0070C0"/>
              </a:solidFill>
              <a:latin typeface="Arial" panose="020B0604020202020204" pitchFamily="34" charset="0"/>
              <a:cs typeface="Arial" panose="020B0604020202020204" pitchFamily="34" charset="0"/>
            </a:endParaRPr>
          </a:p>
        </p:txBody>
      </p:sp>
      <p:sp>
        <p:nvSpPr>
          <p:cNvPr id="28678" name="Oval 7">
            <a:extLst>
              <a:ext uri="{FF2B5EF4-FFF2-40B4-BE49-F238E27FC236}">
                <a16:creationId xmlns:a16="http://schemas.microsoft.com/office/drawing/2014/main" id="{CB500F4C-0E80-5146-B44C-3ADEC57B55BC}"/>
              </a:ext>
            </a:extLst>
          </p:cNvPr>
          <p:cNvSpPr>
            <a:spLocks noChangeArrowheads="1"/>
          </p:cNvSpPr>
          <p:nvPr/>
        </p:nvSpPr>
        <p:spPr bwMode="auto">
          <a:xfrm>
            <a:off x="1585331" y="4924359"/>
            <a:ext cx="304800" cy="228600"/>
          </a:xfrm>
          <a:prstGeom prst="ellipse">
            <a:avLst/>
          </a:prstGeom>
          <a:solidFill>
            <a:schemeClr val="bg1"/>
          </a:solidFill>
          <a:ln w="2857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600" b="1">
                <a:latin typeface="Arial" panose="020B0604020202020204" pitchFamily="34" charset="0"/>
              </a:rPr>
              <a:t>a</a:t>
            </a:r>
          </a:p>
        </p:txBody>
      </p:sp>
      <p:sp>
        <p:nvSpPr>
          <p:cNvPr id="28679" name="Oval 10">
            <a:extLst>
              <a:ext uri="{FF2B5EF4-FFF2-40B4-BE49-F238E27FC236}">
                <a16:creationId xmlns:a16="http://schemas.microsoft.com/office/drawing/2014/main" id="{333918A9-E06A-2F4B-8A79-7F9992161E52}"/>
              </a:ext>
            </a:extLst>
          </p:cNvPr>
          <p:cNvSpPr>
            <a:spLocks noChangeArrowheads="1"/>
          </p:cNvSpPr>
          <p:nvPr/>
        </p:nvSpPr>
        <p:spPr bwMode="auto">
          <a:xfrm>
            <a:off x="1585331" y="5191059"/>
            <a:ext cx="304800" cy="228600"/>
          </a:xfrm>
          <a:prstGeom prst="ellipse">
            <a:avLst/>
          </a:prstGeom>
          <a:solidFill>
            <a:schemeClr val="bg1"/>
          </a:solidFill>
          <a:ln w="2857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600" b="1">
                <a:latin typeface="Arial" panose="020B0604020202020204" pitchFamily="34" charset="0"/>
              </a:rPr>
              <a:t>b</a:t>
            </a:r>
          </a:p>
        </p:txBody>
      </p:sp>
      <p:sp>
        <p:nvSpPr>
          <p:cNvPr id="28680" name="Oval 11">
            <a:extLst>
              <a:ext uri="{FF2B5EF4-FFF2-40B4-BE49-F238E27FC236}">
                <a16:creationId xmlns:a16="http://schemas.microsoft.com/office/drawing/2014/main" id="{95C910A1-3691-3640-A451-DD2D31D9A809}"/>
              </a:ext>
            </a:extLst>
          </p:cNvPr>
          <p:cNvSpPr>
            <a:spLocks noChangeArrowheads="1"/>
          </p:cNvSpPr>
          <p:nvPr/>
        </p:nvSpPr>
        <p:spPr bwMode="auto">
          <a:xfrm>
            <a:off x="1585331" y="5457759"/>
            <a:ext cx="304800" cy="228600"/>
          </a:xfrm>
          <a:prstGeom prst="ellipse">
            <a:avLst/>
          </a:prstGeom>
          <a:solidFill>
            <a:schemeClr val="bg1"/>
          </a:solidFill>
          <a:ln w="2857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600" b="1">
                <a:latin typeface="Arial" panose="020B0604020202020204" pitchFamily="34" charset="0"/>
              </a:rPr>
              <a:t>c</a:t>
            </a:r>
          </a:p>
        </p:txBody>
      </p:sp>
      <p:sp>
        <p:nvSpPr>
          <p:cNvPr id="28681" name="Oval 12">
            <a:extLst>
              <a:ext uri="{FF2B5EF4-FFF2-40B4-BE49-F238E27FC236}">
                <a16:creationId xmlns:a16="http://schemas.microsoft.com/office/drawing/2014/main" id="{4EAD9D60-DA8A-E84E-9252-01C45C1276F7}"/>
              </a:ext>
            </a:extLst>
          </p:cNvPr>
          <p:cNvSpPr>
            <a:spLocks noChangeArrowheads="1"/>
          </p:cNvSpPr>
          <p:nvPr/>
        </p:nvSpPr>
        <p:spPr bwMode="auto">
          <a:xfrm>
            <a:off x="9193983" y="2220343"/>
            <a:ext cx="304800" cy="228600"/>
          </a:xfrm>
          <a:prstGeom prst="ellipse">
            <a:avLst/>
          </a:prstGeom>
          <a:solidFill>
            <a:schemeClr val="bg1"/>
          </a:solidFill>
          <a:ln w="2857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600" b="1">
                <a:latin typeface="Arial" panose="020B0604020202020204" pitchFamily="34" charset="0"/>
              </a:rPr>
              <a:t>a</a:t>
            </a:r>
          </a:p>
        </p:txBody>
      </p:sp>
      <p:sp>
        <p:nvSpPr>
          <p:cNvPr id="28682" name="AutoShape 13">
            <a:extLst>
              <a:ext uri="{FF2B5EF4-FFF2-40B4-BE49-F238E27FC236}">
                <a16:creationId xmlns:a16="http://schemas.microsoft.com/office/drawing/2014/main" id="{B2DCA6AC-5895-524F-AFF1-A37AE0586876}"/>
              </a:ext>
            </a:extLst>
          </p:cNvPr>
          <p:cNvSpPr>
            <a:spLocks noChangeArrowheads="1"/>
          </p:cNvSpPr>
          <p:nvPr/>
        </p:nvSpPr>
        <p:spPr bwMode="auto">
          <a:xfrm rot="2240961">
            <a:off x="8772479" y="2082296"/>
            <a:ext cx="381000" cy="152400"/>
          </a:xfrm>
          <a:prstGeom prst="leftArrow">
            <a:avLst>
              <a:gd name="adj1" fmla="val 50000"/>
              <a:gd name="adj2" fmla="val 136458"/>
            </a:avLst>
          </a:prstGeom>
          <a:solidFill>
            <a:schemeClr val="bg1"/>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8683" name="AutoShape 14">
            <a:extLst>
              <a:ext uri="{FF2B5EF4-FFF2-40B4-BE49-F238E27FC236}">
                <a16:creationId xmlns:a16="http://schemas.microsoft.com/office/drawing/2014/main" id="{387A9C30-12BF-7A42-86D5-EE31B8BF1292}"/>
              </a:ext>
            </a:extLst>
          </p:cNvPr>
          <p:cNvSpPr>
            <a:spLocks noChangeArrowheads="1"/>
          </p:cNvSpPr>
          <p:nvPr/>
        </p:nvSpPr>
        <p:spPr bwMode="auto">
          <a:xfrm rot="2240961">
            <a:off x="9207965" y="5495859"/>
            <a:ext cx="381000" cy="152400"/>
          </a:xfrm>
          <a:prstGeom prst="leftArrow">
            <a:avLst>
              <a:gd name="adj1" fmla="val 50000"/>
              <a:gd name="adj2" fmla="val 136458"/>
            </a:avLst>
          </a:prstGeom>
          <a:solidFill>
            <a:schemeClr val="bg1"/>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8684" name="Oval 15">
            <a:extLst>
              <a:ext uri="{FF2B5EF4-FFF2-40B4-BE49-F238E27FC236}">
                <a16:creationId xmlns:a16="http://schemas.microsoft.com/office/drawing/2014/main" id="{CA805DE7-BC3D-CE43-A71A-D9470A835EDD}"/>
              </a:ext>
            </a:extLst>
          </p:cNvPr>
          <p:cNvSpPr>
            <a:spLocks noChangeArrowheads="1"/>
          </p:cNvSpPr>
          <p:nvPr/>
        </p:nvSpPr>
        <p:spPr bwMode="auto">
          <a:xfrm>
            <a:off x="9639765" y="5572059"/>
            <a:ext cx="304800" cy="228600"/>
          </a:xfrm>
          <a:prstGeom prst="ellipse">
            <a:avLst/>
          </a:prstGeom>
          <a:solidFill>
            <a:schemeClr val="bg1"/>
          </a:solidFill>
          <a:ln w="2857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1600" b="1">
                <a:latin typeface="Arial" panose="020B0604020202020204" pitchFamily="34" charset="0"/>
              </a:rPr>
              <a:t>b</a:t>
            </a:r>
          </a:p>
        </p:txBody>
      </p:sp>
      <p:sp>
        <p:nvSpPr>
          <p:cNvPr id="14" name="Rectangle 13">
            <a:extLst>
              <a:ext uri="{FF2B5EF4-FFF2-40B4-BE49-F238E27FC236}">
                <a16:creationId xmlns:a16="http://schemas.microsoft.com/office/drawing/2014/main" id="{2F3DF7B0-5375-0246-8885-B202EEC9943C}"/>
              </a:ext>
            </a:extLst>
          </p:cNvPr>
          <p:cNvSpPr>
            <a:spLocks noChangeArrowheads="1"/>
          </p:cNvSpPr>
          <p:nvPr/>
        </p:nvSpPr>
        <p:spPr bwMode="auto">
          <a:xfrm>
            <a:off x="10389011" y="2220343"/>
            <a:ext cx="1471107" cy="1600438"/>
          </a:xfrm>
          <a:prstGeom prst="rect">
            <a:avLst/>
          </a:prstGeom>
          <a:solidFill>
            <a:schemeClr val="accent4">
              <a:lumMod val="20000"/>
              <a:lumOff val="80000"/>
            </a:schemeClr>
          </a:solidFill>
          <a:ln>
            <a:solidFill>
              <a:schemeClr val="tx1"/>
            </a:solidFill>
          </a:ln>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400" dirty="0">
                <a:latin typeface="+mn-lt"/>
              </a:rPr>
              <a:t>Tip: Using names can avoid conflicts with new versions of CUBIT if IDs change </a:t>
            </a:r>
          </a:p>
        </p:txBody>
      </p:sp>
      <p:sp>
        <p:nvSpPr>
          <p:cNvPr id="4" name="Rectangle 5">
            <a:extLst>
              <a:ext uri="{FF2B5EF4-FFF2-40B4-BE49-F238E27FC236}">
                <a16:creationId xmlns:a16="http://schemas.microsoft.com/office/drawing/2014/main" id="{9F6658E3-FF97-BB40-D2FA-56688292F75F}"/>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Entity Names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C6498F2-F81E-1757-D953-323DF3BC0975}"/>
              </a:ext>
            </a:extLst>
          </p:cNvPr>
          <p:cNvPicPr>
            <a:picLocks noChangeAspect="1"/>
          </p:cNvPicPr>
          <p:nvPr/>
        </p:nvPicPr>
        <p:blipFill>
          <a:blip r:embed="rId2"/>
          <a:stretch>
            <a:fillRect/>
          </a:stretch>
        </p:blipFill>
        <p:spPr>
          <a:xfrm>
            <a:off x="6836746" y="5105239"/>
            <a:ext cx="1727200" cy="654664"/>
          </a:xfrm>
          <a:prstGeom prst="rect">
            <a:avLst/>
          </a:prstGeom>
        </p:spPr>
      </p:pic>
      <p:pic>
        <p:nvPicPr>
          <p:cNvPr id="3" name="Picture 2">
            <a:extLst>
              <a:ext uri="{FF2B5EF4-FFF2-40B4-BE49-F238E27FC236}">
                <a16:creationId xmlns:a16="http://schemas.microsoft.com/office/drawing/2014/main" id="{A4C72EEE-E5CB-384E-DC46-D419D03BDDBF}"/>
              </a:ext>
            </a:extLst>
          </p:cNvPr>
          <p:cNvPicPr>
            <a:picLocks noChangeAspect="1"/>
          </p:cNvPicPr>
          <p:nvPr/>
        </p:nvPicPr>
        <p:blipFill>
          <a:blip r:embed="rId3"/>
          <a:stretch>
            <a:fillRect/>
          </a:stretch>
        </p:blipFill>
        <p:spPr>
          <a:xfrm>
            <a:off x="1624014" y="3089127"/>
            <a:ext cx="3442222" cy="2508547"/>
          </a:xfrm>
          <a:prstGeom prst="rect">
            <a:avLst/>
          </a:prstGeom>
        </p:spPr>
      </p:pic>
      <p:sp>
        <p:nvSpPr>
          <p:cNvPr id="32772" name="Text Box 4">
            <a:extLst>
              <a:ext uri="{FF2B5EF4-FFF2-40B4-BE49-F238E27FC236}">
                <a16:creationId xmlns:a16="http://schemas.microsoft.com/office/drawing/2014/main" id="{3481A26A-6846-4348-A9BB-7239038B1B88}"/>
              </a:ext>
            </a:extLst>
          </p:cNvPr>
          <p:cNvSpPr txBox="1">
            <a:spLocks noChangeArrowheads="1"/>
          </p:cNvSpPr>
          <p:nvPr/>
        </p:nvSpPr>
        <p:spPr bwMode="auto">
          <a:xfrm>
            <a:off x="1624014" y="1517154"/>
            <a:ext cx="57912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spcBef>
                <a:spcPct val="50000"/>
              </a:spcBef>
            </a:pPr>
            <a:r>
              <a:rPr lang="en-US" altLang="en-US" sz="1800" b="1" dirty="0">
                <a:solidFill>
                  <a:srgbClr val="0070C0"/>
                </a:solidFill>
                <a:latin typeface="Arial" panose="020B0604020202020204" pitchFamily="34" charset="0"/>
                <a:cs typeface="Arial" panose="020B0604020202020204" pitchFamily="34" charset="0"/>
              </a:rPr>
              <a:t>group</a:t>
            </a:r>
            <a:r>
              <a:rPr lang="en-US" altLang="en-US" sz="1800" dirty="0">
                <a:solidFill>
                  <a:srgbClr val="0070C0"/>
                </a:solidFill>
                <a:latin typeface="Arial" panose="020B0604020202020204" pitchFamily="34" charset="0"/>
                <a:cs typeface="Arial" panose="020B0604020202020204" pitchFamily="34" charset="0"/>
              </a:rPr>
              <a:t> "assembly1" </a:t>
            </a:r>
            <a:r>
              <a:rPr lang="en-US" altLang="ja-JP" sz="1800" b="1" dirty="0">
                <a:solidFill>
                  <a:srgbClr val="0070C0"/>
                </a:solidFill>
                <a:latin typeface="Arial" panose="020B0604020202020204" pitchFamily="34" charset="0"/>
                <a:cs typeface="Arial" panose="020B0604020202020204" pitchFamily="34" charset="0"/>
              </a:rPr>
              <a:t>add</a:t>
            </a:r>
            <a:r>
              <a:rPr lang="en-US" altLang="ja-JP" sz="1800" dirty="0">
                <a:solidFill>
                  <a:srgbClr val="0070C0"/>
                </a:solidFill>
                <a:latin typeface="Arial" panose="020B0604020202020204" pitchFamily="34" charset="0"/>
                <a:cs typeface="Arial" panose="020B0604020202020204" pitchFamily="34" charset="0"/>
              </a:rPr>
              <a:t> vol 1 2 4</a:t>
            </a:r>
          </a:p>
          <a:p>
            <a:pPr>
              <a:spcBef>
                <a:spcPct val="50000"/>
              </a:spcBef>
            </a:pPr>
            <a:r>
              <a:rPr lang="en-US" altLang="ja-JP" sz="1800" b="1" dirty="0">
                <a:solidFill>
                  <a:srgbClr val="0070C0"/>
                </a:solidFill>
                <a:latin typeface="Arial" panose="020B0604020202020204" pitchFamily="34" charset="0"/>
                <a:cs typeface="Arial" panose="020B0604020202020204" pitchFamily="34" charset="0"/>
              </a:rPr>
              <a:t>group</a:t>
            </a:r>
            <a:r>
              <a:rPr lang="en-US" altLang="ja-JP" sz="1800" dirty="0">
                <a:solidFill>
                  <a:srgbClr val="0070C0"/>
                </a:solidFill>
                <a:latin typeface="Arial" panose="020B0604020202020204" pitchFamily="34" charset="0"/>
                <a:cs typeface="Arial" panose="020B0604020202020204" pitchFamily="34" charset="0"/>
              </a:rPr>
              <a:t> "bad-hexes" </a:t>
            </a:r>
            <a:r>
              <a:rPr lang="en-US" altLang="ja-JP" sz="1800" b="1" dirty="0">
                <a:solidFill>
                  <a:srgbClr val="0070C0"/>
                </a:solidFill>
                <a:latin typeface="Arial" panose="020B0604020202020204" pitchFamily="34" charset="0"/>
                <a:cs typeface="Arial" panose="020B0604020202020204" pitchFamily="34" charset="0"/>
              </a:rPr>
              <a:t>equals</a:t>
            </a:r>
            <a:r>
              <a:rPr lang="en-US" altLang="ja-JP" sz="1800" dirty="0">
                <a:solidFill>
                  <a:srgbClr val="0070C0"/>
                </a:solidFill>
                <a:latin typeface="Arial" panose="020B0604020202020204" pitchFamily="34" charset="0"/>
                <a:cs typeface="Arial" panose="020B0604020202020204" pitchFamily="34" charset="0"/>
              </a:rPr>
              <a:t> quality vol 1 high 0.3</a:t>
            </a:r>
          </a:p>
          <a:p>
            <a:pPr>
              <a:spcBef>
                <a:spcPct val="50000"/>
              </a:spcBef>
            </a:pPr>
            <a:r>
              <a:rPr lang="en-US" altLang="en-US" sz="1800" dirty="0">
                <a:solidFill>
                  <a:srgbClr val="0070C0"/>
                </a:solidFill>
                <a:latin typeface="Arial" panose="020B0604020202020204" pitchFamily="34" charset="0"/>
                <a:cs typeface="Arial" panose="020B0604020202020204" pitchFamily="34" charset="0"/>
              </a:rPr>
              <a:t>assembly1 </a:t>
            </a:r>
            <a:r>
              <a:rPr lang="en-US" altLang="en-US" sz="1800" b="1" dirty="0">
                <a:solidFill>
                  <a:srgbClr val="0070C0"/>
                </a:solidFill>
                <a:latin typeface="Arial" panose="020B0604020202020204" pitchFamily="34" charset="0"/>
                <a:cs typeface="Arial" panose="020B0604020202020204" pitchFamily="34" charset="0"/>
              </a:rPr>
              <a:t>remove</a:t>
            </a:r>
            <a:r>
              <a:rPr lang="en-US" altLang="en-US" sz="1800" dirty="0">
                <a:solidFill>
                  <a:srgbClr val="0070C0"/>
                </a:solidFill>
                <a:latin typeface="Arial" panose="020B0604020202020204" pitchFamily="34" charset="0"/>
                <a:cs typeface="Arial" panose="020B0604020202020204" pitchFamily="34" charset="0"/>
              </a:rPr>
              <a:t> vol 4</a:t>
            </a:r>
          </a:p>
        </p:txBody>
      </p:sp>
      <p:sp>
        <p:nvSpPr>
          <p:cNvPr id="32773" name="Text Box 5">
            <a:extLst>
              <a:ext uri="{FF2B5EF4-FFF2-40B4-BE49-F238E27FC236}">
                <a16:creationId xmlns:a16="http://schemas.microsoft.com/office/drawing/2014/main" id="{855C7432-7E69-F047-BA13-4E2C967D7061}"/>
              </a:ext>
            </a:extLst>
          </p:cNvPr>
          <p:cNvSpPr txBox="1">
            <a:spLocks noChangeArrowheads="1"/>
          </p:cNvSpPr>
          <p:nvPr/>
        </p:nvSpPr>
        <p:spPr bwMode="auto">
          <a:xfrm>
            <a:off x="1322659" y="1005037"/>
            <a:ext cx="556074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To create/edit groups from the command line</a:t>
            </a:r>
          </a:p>
        </p:txBody>
      </p:sp>
      <p:sp>
        <p:nvSpPr>
          <p:cNvPr id="32774" name="Text Box 6">
            <a:extLst>
              <a:ext uri="{FF2B5EF4-FFF2-40B4-BE49-F238E27FC236}">
                <a16:creationId xmlns:a16="http://schemas.microsoft.com/office/drawing/2014/main" id="{AEF70D7F-2DCF-2948-99E5-6C3D84663182}"/>
              </a:ext>
            </a:extLst>
          </p:cNvPr>
          <p:cNvSpPr txBox="1">
            <a:spLocks noChangeArrowheads="1"/>
          </p:cNvSpPr>
          <p:nvPr/>
        </p:nvSpPr>
        <p:spPr bwMode="auto">
          <a:xfrm>
            <a:off x="1281113" y="3027362"/>
            <a:ext cx="4648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To create groups from the Geometry Tree</a:t>
            </a:r>
          </a:p>
        </p:txBody>
      </p:sp>
      <p:sp>
        <p:nvSpPr>
          <p:cNvPr id="32775" name="Text Box 8">
            <a:extLst>
              <a:ext uri="{FF2B5EF4-FFF2-40B4-BE49-F238E27FC236}">
                <a16:creationId xmlns:a16="http://schemas.microsoft.com/office/drawing/2014/main" id="{EF358721-A235-A14C-AF7E-51B24AFC9648}"/>
              </a:ext>
            </a:extLst>
          </p:cNvPr>
          <p:cNvSpPr txBox="1">
            <a:spLocks noChangeArrowheads="1"/>
          </p:cNvSpPr>
          <p:nvPr/>
        </p:nvSpPr>
        <p:spPr bwMode="auto">
          <a:xfrm>
            <a:off x="6096000" y="3733800"/>
            <a:ext cx="2743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a:latin typeface="+mn-lt"/>
              </a:rPr>
              <a:t>Right-Click on</a:t>
            </a:r>
            <a:r>
              <a:rPr lang="en-US" altLang="en-US" sz="1800" i="1">
                <a:latin typeface="+mn-lt"/>
              </a:rPr>
              <a:t> Groups </a:t>
            </a:r>
            <a:r>
              <a:rPr lang="en-US" altLang="en-US" sz="1800">
                <a:latin typeface="+mn-lt"/>
              </a:rPr>
              <a:t>in the Geometry Tree</a:t>
            </a:r>
          </a:p>
        </p:txBody>
      </p:sp>
      <p:sp>
        <p:nvSpPr>
          <p:cNvPr id="32776" name="Oval 9">
            <a:extLst>
              <a:ext uri="{FF2B5EF4-FFF2-40B4-BE49-F238E27FC236}">
                <a16:creationId xmlns:a16="http://schemas.microsoft.com/office/drawing/2014/main" id="{EC447143-12D2-5844-876B-5583FC56268F}"/>
              </a:ext>
            </a:extLst>
          </p:cNvPr>
          <p:cNvSpPr>
            <a:spLocks noChangeArrowheads="1"/>
          </p:cNvSpPr>
          <p:nvPr/>
        </p:nvSpPr>
        <p:spPr bwMode="auto">
          <a:xfrm>
            <a:off x="5740400" y="3733800"/>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32777" name="Oval 10">
            <a:extLst>
              <a:ext uri="{FF2B5EF4-FFF2-40B4-BE49-F238E27FC236}">
                <a16:creationId xmlns:a16="http://schemas.microsoft.com/office/drawing/2014/main" id="{3FCDED78-221F-4143-8CD4-9B477100C4C5}"/>
              </a:ext>
            </a:extLst>
          </p:cNvPr>
          <p:cNvSpPr>
            <a:spLocks noChangeArrowheads="1"/>
          </p:cNvSpPr>
          <p:nvPr/>
        </p:nvSpPr>
        <p:spPr bwMode="auto">
          <a:xfrm>
            <a:off x="5740400" y="4384675"/>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32778" name="Oval 11">
            <a:extLst>
              <a:ext uri="{FF2B5EF4-FFF2-40B4-BE49-F238E27FC236}">
                <a16:creationId xmlns:a16="http://schemas.microsoft.com/office/drawing/2014/main" id="{C1115A00-B967-4440-A3A8-551172C8AD56}"/>
              </a:ext>
            </a:extLst>
          </p:cNvPr>
          <p:cNvSpPr>
            <a:spLocks noChangeArrowheads="1"/>
          </p:cNvSpPr>
          <p:nvPr/>
        </p:nvSpPr>
        <p:spPr bwMode="auto">
          <a:xfrm>
            <a:off x="4232988" y="4143244"/>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32779" name="Oval 12">
            <a:extLst>
              <a:ext uri="{FF2B5EF4-FFF2-40B4-BE49-F238E27FC236}">
                <a16:creationId xmlns:a16="http://schemas.microsoft.com/office/drawing/2014/main" id="{CA734D25-5C00-0949-B180-80F20C0D6AA5}"/>
              </a:ext>
            </a:extLst>
          </p:cNvPr>
          <p:cNvSpPr>
            <a:spLocks noChangeArrowheads="1"/>
          </p:cNvSpPr>
          <p:nvPr/>
        </p:nvSpPr>
        <p:spPr bwMode="auto">
          <a:xfrm>
            <a:off x="3332346" y="4427442"/>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32780" name="AutoShape 13">
            <a:extLst>
              <a:ext uri="{FF2B5EF4-FFF2-40B4-BE49-F238E27FC236}">
                <a16:creationId xmlns:a16="http://schemas.microsoft.com/office/drawing/2014/main" id="{794AC4C0-0AA1-D444-BAE3-33D15AF72B0A}"/>
              </a:ext>
            </a:extLst>
          </p:cNvPr>
          <p:cNvSpPr>
            <a:spLocks noChangeArrowheads="1"/>
          </p:cNvSpPr>
          <p:nvPr/>
        </p:nvSpPr>
        <p:spPr bwMode="auto">
          <a:xfrm rot="19347810">
            <a:off x="4080588" y="4067044"/>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2781" name="AutoShape 14">
            <a:extLst>
              <a:ext uri="{FF2B5EF4-FFF2-40B4-BE49-F238E27FC236}">
                <a16:creationId xmlns:a16="http://schemas.microsoft.com/office/drawing/2014/main" id="{5B69A49D-2CF2-4245-B8EB-20201FB294C3}"/>
              </a:ext>
            </a:extLst>
          </p:cNvPr>
          <p:cNvSpPr>
            <a:spLocks noChangeArrowheads="1"/>
          </p:cNvSpPr>
          <p:nvPr/>
        </p:nvSpPr>
        <p:spPr bwMode="auto">
          <a:xfrm rot="19347810">
            <a:off x="3103746" y="4275042"/>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2782" name="Text Box 15">
            <a:extLst>
              <a:ext uri="{FF2B5EF4-FFF2-40B4-BE49-F238E27FC236}">
                <a16:creationId xmlns:a16="http://schemas.microsoft.com/office/drawing/2014/main" id="{EEFAF36C-E72A-2F49-9C23-93B669B20BCE}"/>
              </a:ext>
            </a:extLst>
          </p:cNvPr>
          <p:cNvSpPr txBox="1">
            <a:spLocks noChangeArrowheads="1"/>
          </p:cNvSpPr>
          <p:nvPr/>
        </p:nvSpPr>
        <p:spPr bwMode="auto">
          <a:xfrm>
            <a:off x="6096000" y="4343401"/>
            <a:ext cx="2895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a:latin typeface="+mn-lt"/>
              </a:rPr>
              <a:t>Select </a:t>
            </a:r>
            <a:r>
              <a:rPr lang="en-US" altLang="en-US" sz="1800" i="1">
                <a:latin typeface="+mn-lt"/>
              </a:rPr>
              <a:t>Create New Group</a:t>
            </a:r>
          </a:p>
        </p:txBody>
      </p:sp>
      <p:sp>
        <p:nvSpPr>
          <p:cNvPr id="32783" name="Oval 17">
            <a:extLst>
              <a:ext uri="{FF2B5EF4-FFF2-40B4-BE49-F238E27FC236}">
                <a16:creationId xmlns:a16="http://schemas.microsoft.com/office/drawing/2014/main" id="{DA87F014-89B3-0F4F-AE6C-5846A50A33B4}"/>
              </a:ext>
            </a:extLst>
          </p:cNvPr>
          <p:cNvSpPr>
            <a:spLocks noChangeArrowheads="1"/>
          </p:cNvSpPr>
          <p:nvPr/>
        </p:nvSpPr>
        <p:spPr bwMode="auto">
          <a:xfrm>
            <a:off x="8229600" y="5867400"/>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32784" name="AutoShape 18">
            <a:extLst>
              <a:ext uri="{FF2B5EF4-FFF2-40B4-BE49-F238E27FC236}">
                <a16:creationId xmlns:a16="http://schemas.microsoft.com/office/drawing/2014/main" id="{9B750C3F-9A85-054D-BED5-98ED6D3B0FB8}"/>
              </a:ext>
            </a:extLst>
          </p:cNvPr>
          <p:cNvSpPr>
            <a:spLocks noChangeArrowheads="1"/>
          </p:cNvSpPr>
          <p:nvPr/>
        </p:nvSpPr>
        <p:spPr bwMode="auto">
          <a:xfrm rot="19347810">
            <a:off x="7924800" y="5638800"/>
            <a:ext cx="304800" cy="533400"/>
          </a:xfrm>
          <a:prstGeom prst="upArrow">
            <a:avLst>
              <a:gd name="adj1" fmla="val 25148"/>
              <a:gd name="adj2" fmla="val 98178"/>
            </a:avLst>
          </a:prstGeom>
          <a:solidFill>
            <a:srgbClr val="3399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2785" name="Oval 19">
            <a:extLst>
              <a:ext uri="{FF2B5EF4-FFF2-40B4-BE49-F238E27FC236}">
                <a16:creationId xmlns:a16="http://schemas.microsoft.com/office/drawing/2014/main" id="{08CAC738-46F9-3D40-A0CB-B7EB8D337250}"/>
              </a:ext>
            </a:extLst>
          </p:cNvPr>
          <p:cNvSpPr>
            <a:spLocks noChangeArrowheads="1"/>
          </p:cNvSpPr>
          <p:nvPr/>
        </p:nvSpPr>
        <p:spPr bwMode="auto">
          <a:xfrm>
            <a:off x="5738813" y="4800600"/>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32786" name="Text Box 20">
            <a:extLst>
              <a:ext uri="{FF2B5EF4-FFF2-40B4-BE49-F238E27FC236}">
                <a16:creationId xmlns:a16="http://schemas.microsoft.com/office/drawing/2014/main" id="{62EA2704-0033-8F4F-BD63-7CAD7DCA8D1D}"/>
              </a:ext>
            </a:extLst>
          </p:cNvPr>
          <p:cNvSpPr txBox="1">
            <a:spLocks noChangeArrowheads="1"/>
          </p:cNvSpPr>
          <p:nvPr/>
        </p:nvSpPr>
        <p:spPr bwMode="auto">
          <a:xfrm>
            <a:off x="6096000" y="4760913"/>
            <a:ext cx="2895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a:latin typeface="+mn-lt"/>
              </a:rPr>
              <a:t>Enter a unique new group name</a:t>
            </a:r>
            <a:endParaRPr lang="en-US" altLang="en-US" sz="1800" i="1">
              <a:latin typeface="+mn-lt"/>
            </a:endParaRPr>
          </a:p>
        </p:txBody>
      </p:sp>
      <p:sp>
        <p:nvSpPr>
          <p:cNvPr id="4" name="Rectangle 5">
            <a:extLst>
              <a:ext uri="{FF2B5EF4-FFF2-40B4-BE49-F238E27FC236}">
                <a16:creationId xmlns:a16="http://schemas.microsoft.com/office/drawing/2014/main" id="{DF13E5F3-9AE2-2BCC-8206-4FA9BAF612D7}"/>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Groups</a:t>
            </a:r>
          </a:p>
        </p:txBody>
      </p:sp>
      <p:sp>
        <p:nvSpPr>
          <p:cNvPr id="6" name="Text Box 6">
            <a:extLst>
              <a:ext uri="{FF2B5EF4-FFF2-40B4-BE49-F238E27FC236}">
                <a16:creationId xmlns:a16="http://schemas.microsoft.com/office/drawing/2014/main" id="{939CDE70-020A-23DC-2CC8-46EF769F00E6}"/>
              </a:ext>
            </a:extLst>
          </p:cNvPr>
          <p:cNvSpPr txBox="1">
            <a:spLocks noChangeArrowheads="1"/>
          </p:cNvSpPr>
          <p:nvPr/>
        </p:nvSpPr>
        <p:spPr bwMode="auto">
          <a:xfrm>
            <a:off x="6883400" y="1521005"/>
            <a:ext cx="492202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dirty="0">
                <a:latin typeface="+mn-lt"/>
              </a:rPr>
              <a:t>Adds volume 1,2 and 4 to group named </a:t>
            </a:r>
            <a:r>
              <a:rPr lang="en-US" altLang="en-US" sz="1600" i="1" dirty="0">
                <a:latin typeface="+mn-lt"/>
              </a:rPr>
              <a:t>assembly1</a:t>
            </a:r>
          </a:p>
        </p:txBody>
      </p:sp>
      <p:sp>
        <p:nvSpPr>
          <p:cNvPr id="7" name="Text Box 6">
            <a:extLst>
              <a:ext uri="{FF2B5EF4-FFF2-40B4-BE49-F238E27FC236}">
                <a16:creationId xmlns:a16="http://schemas.microsoft.com/office/drawing/2014/main" id="{1622B5E9-52F7-0680-6D04-9FBB1E96F4BC}"/>
              </a:ext>
            </a:extLst>
          </p:cNvPr>
          <p:cNvSpPr txBox="1">
            <a:spLocks noChangeArrowheads="1"/>
          </p:cNvSpPr>
          <p:nvPr/>
        </p:nvSpPr>
        <p:spPr bwMode="auto">
          <a:xfrm>
            <a:off x="6883400" y="1925581"/>
            <a:ext cx="492202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dirty="0">
                <a:latin typeface="+mn-lt"/>
              </a:rPr>
              <a:t>Adds hexes with quality &lt; 0.3 to group </a:t>
            </a:r>
            <a:r>
              <a:rPr lang="en-US" altLang="en-US" sz="1600" i="1" dirty="0">
                <a:latin typeface="+mn-lt"/>
              </a:rPr>
              <a:t>bad-hexes</a:t>
            </a:r>
          </a:p>
        </p:txBody>
      </p:sp>
      <p:sp>
        <p:nvSpPr>
          <p:cNvPr id="8" name="Text Box 6">
            <a:extLst>
              <a:ext uri="{FF2B5EF4-FFF2-40B4-BE49-F238E27FC236}">
                <a16:creationId xmlns:a16="http://schemas.microsoft.com/office/drawing/2014/main" id="{AA6A220B-8D5B-86A2-D132-6A8D12E9BC6E}"/>
              </a:ext>
            </a:extLst>
          </p:cNvPr>
          <p:cNvSpPr txBox="1">
            <a:spLocks noChangeArrowheads="1"/>
          </p:cNvSpPr>
          <p:nvPr/>
        </p:nvSpPr>
        <p:spPr bwMode="auto">
          <a:xfrm>
            <a:off x="6883400" y="2345322"/>
            <a:ext cx="492202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dirty="0">
                <a:latin typeface="+mn-lt"/>
              </a:rPr>
              <a:t>Removes volume 4 from group </a:t>
            </a:r>
            <a:r>
              <a:rPr lang="en-US" altLang="en-US" sz="1600" i="1" dirty="0">
                <a:latin typeface="+mn-lt"/>
              </a:rPr>
              <a:t>assembly1</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A6E3C3-1A7B-220C-ACCA-165CF4AF6F76}"/>
              </a:ext>
            </a:extLst>
          </p:cNvPr>
          <p:cNvPicPr>
            <a:picLocks noChangeAspect="1"/>
          </p:cNvPicPr>
          <p:nvPr/>
        </p:nvPicPr>
        <p:blipFill>
          <a:blip r:embed="rId2"/>
          <a:stretch>
            <a:fillRect/>
          </a:stretch>
        </p:blipFill>
        <p:spPr>
          <a:xfrm>
            <a:off x="4576272" y="1180322"/>
            <a:ext cx="1969616" cy="4954555"/>
          </a:xfrm>
          <a:prstGeom prst="rect">
            <a:avLst/>
          </a:prstGeom>
        </p:spPr>
      </p:pic>
      <p:pic>
        <p:nvPicPr>
          <p:cNvPr id="33793" name="Picture 2">
            <a:extLst>
              <a:ext uri="{FF2B5EF4-FFF2-40B4-BE49-F238E27FC236}">
                <a16:creationId xmlns:a16="http://schemas.microsoft.com/office/drawing/2014/main" id="{C89F46F9-1D9A-F741-9602-0658CD1EF5D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19276" y="3171826"/>
            <a:ext cx="2524125" cy="200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Line 6">
            <a:extLst>
              <a:ext uri="{FF2B5EF4-FFF2-40B4-BE49-F238E27FC236}">
                <a16:creationId xmlns:a16="http://schemas.microsoft.com/office/drawing/2014/main" id="{C5788044-8ABF-3041-B8C7-58547D6F6556}"/>
              </a:ext>
            </a:extLst>
          </p:cNvPr>
          <p:cNvSpPr>
            <a:spLocks noChangeShapeType="1"/>
          </p:cNvSpPr>
          <p:nvPr/>
        </p:nvSpPr>
        <p:spPr bwMode="auto">
          <a:xfrm flipV="1">
            <a:off x="3505200" y="2057400"/>
            <a:ext cx="990600" cy="16764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3796" name="Line 7">
            <a:extLst>
              <a:ext uri="{FF2B5EF4-FFF2-40B4-BE49-F238E27FC236}">
                <a16:creationId xmlns:a16="http://schemas.microsoft.com/office/drawing/2014/main" id="{98AA67F4-3B0C-CF4C-B6F3-56D82EA4ABD2}"/>
              </a:ext>
            </a:extLst>
          </p:cNvPr>
          <p:cNvSpPr>
            <a:spLocks noChangeShapeType="1"/>
          </p:cNvSpPr>
          <p:nvPr/>
        </p:nvSpPr>
        <p:spPr bwMode="auto">
          <a:xfrm>
            <a:off x="3505200" y="4648200"/>
            <a:ext cx="990600" cy="9144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pic>
        <p:nvPicPr>
          <p:cNvPr id="33797" name="Picture 9">
            <a:extLst>
              <a:ext uri="{FF2B5EF4-FFF2-40B4-BE49-F238E27FC236}">
                <a16:creationId xmlns:a16="http://schemas.microsoft.com/office/drawing/2014/main" id="{019A2FC9-7E7F-8342-8213-02C0043364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2058988"/>
            <a:ext cx="8382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8" name="AutoShape 10">
            <a:extLst>
              <a:ext uri="{FF2B5EF4-FFF2-40B4-BE49-F238E27FC236}">
                <a16:creationId xmlns:a16="http://schemas.microsoft.com/office/drawing/2014/main" id="{87654551-6173-ED48-9631-21858C3617C6}"/>
              </a:ext>
            </a:extLst>
          </p:cNvPr>
          <p:cNvSpPr>
            <a:spLocks noChangeArrowheads="1"/>
          </p:cNvSpPr>
          <p:nvPr/>
        </p:nvSpPr>
        <p:spPr bwMode="auto">
          <a:xfrm rot="10815269">
            <a:off x="1828800" y="1906589"/>
            <a:ext cx="177800" cy="288925"/>
          </a:xfrm>
          <a:prstGeom prst="upArrow">
            <a:avLst>
              <a:gd name="adj1" fmla="val 25148"/>
              <a:gd name="adj2" fmla="val 91166"/>
            </a:avLst>
          </a:prstGeom>
          <a:solidFill>
            <a:schemeClr val="bg1"/>
          </a:solidFill>
          <a:ln w="9525">
            <a:solidFill>
              <a:schemeClr val="tx1"/>
            </a:solidFill>
            <a:miter lim="800000"/>
            <a:headEnd/>
            <a:tailEnd/>
          </a:ln>
        </p:spPr>
        <p:txBody>
          <a:bodyPr rot="10800000"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3799" name="Text Box 11">
            <a:extLst>
              <a:ext uri="{FF2B5EF4-FFF2-40B4-BE49-F238E27FC236}">
                <a16:creationId xmlns:a16="http://schemas.microsoft.com/office/drawing/2014/main" id="{C956F44A-F7D6-514E-8C78-7E67A2F67392}"/>
              </a:ext>
            </a:extLst>
          </p:cNvPr>
          <p:cNvSpPr txBox="1">
            <a:spLocks noChangeArrowheads="1"/>
          </p:cNvSpPr>
          <p:nvPr/>
        </p:nvSpPr>
        <p:spPr bwMode="auto">
          <a:xfrm>
            <a:off x="2270126" y="1965326"/>
            <a:ext cx="2149475"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dirty="0">
                <a:latin typeface="+mn-lt"/>
              </a:rPr>
              <a:t>Right-click after selecting entity in the Graphics Window</a:t>
            </a:r>
          </a:p>
        </p:txBody>
      </p:sp>
      <p:sp>
        <p:nvSpPr>
          <p:cNvPr id="33800" name="Text Box 12">
            <a:extLst>
              <a:ext uri="{FF2B5EF4-FFF2-40B4-BE49-F238E27FC236}">
                <a16:creationId xmlns:a16="http://schemas.microsoft.com/office/drawing/2014/main" id="{2C067470-2DC6-8748-88CC-C7820377E10B}"/>
              </a:ext>
            </a:extLst>
          </p:cNvPr>
          <p:cNvSpPr txBox="1">
            <a:spLocks noChangeArrowheads="1"/>
          </p:cNvSpPr>
          <p:nvPr/>
        </p:nvSpPr>
        <p:spPr bwMode="auto">
          <a:xfrm>
            <a:off x="7064831" y="2805113"/>
            <a:ext cx="3200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dirty="0">
                <a:latin typeface="+mn-lt"/>
              </a:rPr>
              <a:t>Add to Group/BC/Part</a:t>
            </a:r>
          </a:p>
        </p:txBody>
      </p:sp>
      <p:sp>
        <p:nvSpPr>
          <p:cNvPr id="33801" name="Text Box 13">
            <a:extLst>
              <a:ext uri="{FF2B5EF4-FFF2-40B4-BE49-F238E27FC236}">
                <a16:creationId xmlns:a16="http://schemas.microsoft.com/office/drawing/2014/main" id="{3A216BE8-1264-D340-84F6-6FE40CAC7D98}"/>
              </a:ext>
            </a:extLst>
          </p:cNvPr>
          <p:cNvSpPr txBox="1">
            <a:spLocks noChangeArrowheads="1"/>
          </p:cNvSpPr>
          <p:nvPr/>
        </p:nvSpPr>
        <p:spPr bwMode="auto">
          <a:xfrm>
            <a:off x="7064831" y="3109913"/>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mn-lt"/>
              </a:rPr>
              <a:t>Remove from Group/BC/Part</a:t>
            </a:r>
          </a:p>
        </p:txBody>
      </p:sp>
      <p:sp>
        <p:nvSpPr>
          <p:cNvPr id="33804" name="Text Box 17">
            <a:extLst>
              <a:ext uri="{FF2B5EF4-FFF2-40B4-BE49-F238E27FC236}">
                <a16:creationId xmlns:a16="http://schemas.microsoft.com/office/drawing/2014/main" id="{D301D67A-3E3D-0245-8E58-40040CBEE93A}"/>
              </a:ext>
            </a:extLst>
          </p:cNvPr>
          <p:cNvSpPr txBox="1">
            <a:spLocks noChangeArrowheads="1"/>
          </p:cNvSpPr>
          <p:nvPr/>
        </p:nvSpPr>
        <p:spPr bwMode="auto">
          <a:xfrm>
            <a:off x="7369631" y="3414712"/>
            <a:ext cx="3276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a:latin typeface="+mn-lt"/>
              </a:rPr>
              <a:t>Choose an existing group to add/remove to and Click OK</a:t>
            </a:r>
          </a:p>
        </p:txBody>
      </p:sp>
      <p:sp>
        <p:nvSpPr>
          <p:cNvPr id="33805" name="AutoShape 21">
            <a:extLst>
              <a:ext uri="{FF2B5EF4-FFF2-40B4-BE49-F238E27FC236}">
                <a16:creationId xmlns:a16="http://schemas.microsoft.com/office/drawing/2014/main" id="{F8A4F4A1-D698-F440-91A6-C91E5AE31E95}"/>
              </a:ext>
            </a:extLst>
          </p:cNvPr>
          <p:cNvSpPr>
            <a:spLocks/>
          </p:cNvSpPr>
          <p:nvPr/>
        </p:nvSpPr>
        <p:spPr bwMode="auto">
          <a:xfrm>
            <a:off x="6503539" y="4191001"/>
            <a:ext cx="152400" cy="381000"/>
          </a:xfrm>
          <a:prstGeom prst="rightBrace">
            <a:avLst>
              <a:gd name="adj1" fmla="val 20833"/>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pic>
        <p:nvPicPr>
          <p:cNvPr id="33813" name="Picture 6">
            <a:extLst>
              <a:ext uri="{FF2B5EF4-FFF2-40B4-BE49-F238E27FC236}">
                <a16:creationId xmlns:a16="http://schemas.microsoft.com/office/drawing/2014/main" id="{6617D52D-E647-C340-A7F3-A276EFC5E9D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17244" y="3795712"/>
            <a:ext cx="3175000" cy="231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5">
            <a:extLst>
              <a:ext uri="{FF2B5EF4-FFF2-40B4-BE49-F238E27FC236}">
                <a16:creationId xmlns:a16="http://schemas.microsoft.com/office/drawing/2014/main" id="{E39DAA5A-C9AE-BED8-3115-C772F4E26144}"/>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Groups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1">
            <a:extLst>
              <a:ext uri="{FF2B5EF4-FFF2-40B4-BE49-F238E27FC236}">
                <a16:creationId xmlns:a16="http://schemas.microsoft.com/office/drawing/2014/main" id="{C5FFC315-1B1E-934C-A744-F37996AD743A}"/>
              </a:ext>
            </a:extLst>
          </p:cNvPr>
          <p:cNvSpPr>
            <a:spLocks noChangeArrowheads="1"/>
          </p:cNvSpPr>
          <p:nvPr/>
        </p:nvSpPr>
        <p:spPr bwMode="auto">
          <a:xfrm>
            <a:off x="972457" y="2060954"/>
            <a:ext cx="7696200" cy="4038600"/>
          </a:xfrm>
          <a:prstGeom prst="rect">
            <a:avLst/>
          </a:prstGeom>
          <a:solidFill>
            <a:srgbClr val="FFFFCC"/>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1507" name="Text Box 4">
            <a:extLst>
              <a:ext uri="{FF2B5EF4-FFF2-40B4-BE49-F238E27FC236}">
                <a16:creationId xmlns:a16="http://schemas.microsoft.com/office/drawing/2014/main" id="{97EB6092-888A-D64B-8163-2BA9EB065F45}"/>
              </a:ext>
            </a:extLst>
          </p:cNvPr>
          <p:cNvSpPr txBox="1">
            <a:spLocks noChangeArrowheads="1"/>
          </p:cNvSpPr>
          <p:nvPr/>
        </p:nvSpPr>
        <p:spPr bwMode="auto">
          <a:xfrm>
            <a:off x="1124857" y="994155"/>
            <a:ext cx="5181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1500">
                <a:solidFill>
                  <a:schemeClr val="tx1"/>
                </a:solidFill>
                <a:latin typeface="Times New Roman" panose="02020603050405020304" pitchFamily="18" charset="0"/>
                <a:ea typeface="MS PGothic" panose="020B0600070205080204" pitchFamily="34" charset="-128"/>
              </a:defRPr>
            </a:lvl1pPr>
            <a:lvl2pPr marL="914400" indent="-457200">
              <a:defRPr sz="1500">
                <a:solidFill>
                  <a:schemeClr val="tx1"/>
                </a:solidFill>
                <a:latin typeface="Times New Roman" panose="02020603050405020304" pitchFamily="18" charset="0"/>
                <a:ea typeface="MS PGothic" panose="020B0600070205080204" pitchFamily="34" charset="-128"/>
              </a:defRPr>
            </a:lvl2pPr>
            <a:lvl3pPr marL="1371600" indent="-457200">
              <a:defRPr sz="1500">
                <a:solidFill>
                  <a:schemeClr val="tx1"/>
                </a:solidFill>
                <a:latin typeface="Times New Roman" panose="02020603050405020304" pitchFamily="18" charset="0"/>
                <a:ea typeface="MS PGothic" panose="020B0600070205080204" pitchFamily="34" charset="-128"/>
              </a:defRPr>
            </a:lvl3pPr>
            <a:lvl4pPr marL="1828800" indent="-457200">
              <a:defRPr sz="1500">
                <a:solidFill>
                  <a:schemeClr val="tx1"/>
                </a:solidFill>
                <a:latin typeface="Times New Roman" panose="02020603050405020304" pitchFamily="18" charset="0"/>
                <a:ea typeface="MS PGothic" panose="020B0600070205080204" pitchFamily="34" charset="-128"/>
              </a:defRPr>
            </a:lvl4pPr>
            <a:lvl5pPr marL="2286000" indent="-457200">
              <a:defRPr sz="1500">
                <a:solidFill>
                  <a:schemeClr val="tx1"/>
                </a:solidFill>
                <a:latin typeface="Times New Roman" panose="02020603050405020304" pitchFamily="18" charset="0"/>
                <a:ea typeface="MS PGothic" panose="020B0600070205080204" pitchFamily="34" charset="-128"/>
              </a:defRPr>
            </a:lvl5pPr>
            <a:lvl6pPr marL="27432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32004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6576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41148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000">
                <a:latin typeface="+mn-lt"/>
              </a:rPr>
              <a:t>Speeds up frequently used tasks</a:t>
            </a:r>
          </a:p>
        </p:txBody>
      </p:sp>
      <p:sp>
        <p:nvSpPr>
          <p:cNvPr id="21508" name="Text Box 5">
            <a:extLst>
              <a:ext uri="{FF2B5EF4-FFF2-40B4-BE49-F238E27FC236}">
                <a16:creationId xmlns:a16="http://schemas.microsoft.com/office/drawing/2014/main" id="{902ADF88-9E2E-C94D-B449-719C61ECC479}"/>
              </a:ext>
            </a:extLst>
          </p:cNvPr>
          <p:cNvSpPr txBox="1">
            <a:spLocks noChangeArrowheads="1"/>
          </p:cNvSpPr>
          <p:nvPr/>
        </p:nvSpPr>
        <p:spPr bwMode="auto">
          <a:xfrm>
            <a:off x="1124857" y="1298955"/>
            <a:ext cx="8153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1500">
                <a:solidFill>
                  <a:schemeClr val="tx1"/>
                </a:solidFill>
                <a:latin typeface="Times New Roman" panose="02020603050405020304" pitchFamily="18" charset="0"/>
                <a:ea typeface="MS PGothic" panose="020B0600070205080204" pitchFamily="34" charset="-128"/>
              </a:defRPr>
            </a:lvl1pPr>
            <a:lvl2pPr marL="914400" indent="-457200">
              <a:defRPr sz="1500">
                <a:solidFill>
                  <a:schemeClr val="tx1"/>
                </a:solidFill>
                <a:latin typeface="Times New Roman" panose="02020603050405020304" pitchFamily="18" charset="0"/>
                <a:ea typeface="MS PGothic" panose="020B0600070205080204" pitchFamily="34" charset="-128"/>
              </a:defRPr>
            </a:lvl2pPr>
            <a:lvl3pPr marL="1371600" indent="-457200">
              <a:defRPr sz="1500">
                <a:solidFill>
                  <a:schemeClr val="tx1"/>
                </a:solidFill>
                <a:latin typeface="Times New Roman" panose="02020603050405020304" pitchFamily="18" charset="0"/>
                <a:ea typeface="MS PGothic" panose="020B0600070205080204" pitchFamily="34" charset="-128"/>
              </a:defRPr>
            </a:lvl3pPr>
            <a:lvl4pPr marL="1828800" indent="-457200">
              <a:defRPr sz="1500">
                <a:solidFill>
                  <a:schemeClr val="tx1"/>
                </a:solidFill>
                <a:latin typeface="Times New Roman" panose="02020603050405020304" pitchFamily="18" charset="0"/>
                <a:ea typeface="MS PGothic" panose="020B0600070205080204" pitchFamily="34" charset="-128"/>
              </a:defRPr>
            </a:lvl4pPr>
            <a:lvl5pPr marL="2286000" indent="-457200">
              <a:defRPr sz="1500">
                <a:solidFill>
                  <a:schemeClr val="tx1"/>
                </a:solidFill>
                <a:latin typeface="Times New Roman" panose="02020603050405020304" pitchFamily="18" charset="0"/>
                <a:ea typeface="MS PGothic" panose="020B0600070205080204" pitchFamily="34" charset="-128"/>
              </a:defRPr>
            </a:lvl5pPr>
            <a:lvl6pPr marL="27432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32004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6576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41148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000" dirty="0">
                <a:latin typeface="+mn-lt"/>
              </a:rPr>
              <a:t>Focus should be in Graphics Window (click any open space)</a:t>
            </a:r>
          </a:p>
        </p:txBody>
      </p:sp>
      <p:sp>
        <p:nvSpPr>
          <p:cNvPr id="21509" name="Text Box 6">
            <a:extLst>
              <a:ext uri="{FF2B5EF4-FFF2-40B4-BE49-F238E27FC236}">
                <a16:creationId xmlns:a16="http://schemas.microsoft.com/office/drawing/2014/main" id="{14779CE1-8556-CA43-9348-69668AF32161}"/>
              </a:ext>
            </a:extLst>
          </p:cNvPr>
          <p:cNvSpPr txBox="1">
            <a:spLocks noChangeArrowheads="1"/>
          </p:cNvSpPr>
          <p:nvPr/>
        </p:nvSpPr>
        <p:spPr bwMode="auto">
          <a:xfrm>
            <a:off x="1124857" y="1603755"/>
            <a:ext cx="2590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1500">
                <a:solidFill>
                  <a:schemeClr val="tx1"/>
                </a:solidFill>
                <a:latin typeface="Times New Roman" panose="02020603050405020304" pitchFamily="18" charset="0"/>
                <a:ea typeface="MS PGothic" panose="020B0600070205080204" pitchFamily="34" charset="-128"/>
              </a:defRPr>
            </a:lvl1pPr>
            <a:lvl2pPr marL="914400" indent="-457200">
              <a:defRPr sz="1500">
                <a:solidFill>
                  <a:schemeClr val="tx1"/>
                </a:solidFill>
                <a:latin typeface="Times New Roman" panose="02020603050405020304" pitchFamily="18" charset="0"/>
                <a:ea typeface="MS PGothic" panose="020B0600070205080204" pitchFamily="34" charset="-128"/>
              </a:defRPr>
            </a:lvl2pPr>
            <a:lvl3pPr marL="1371600" indent="-457200">
              <a:defRPr sz="1500">
                <a:solidFill>
                  <a:schemeClr val="tx1"/>
                </a:solidFill>
                <a:latin typeface="Times New Roman" panose="02020603050405020304" pitchFamily="18" charset="0"/>
                <a:ea typeface="MS PGothic" panose="020B0600070205080204" pitchFamily="34" charset="-128"/>
              </a:defRPr>
            </a:lvl3pPr>
            <a:lvl4pPr marL="1828800" indent="-457200">
              <a:defRPr sz="1500">
                <a:solidFill>
                  <a:schemeClr val="tx1"/>
                </a:solidFill>
                <a:latin typeface="Times New Roman" panose="02020603050405020304" pitchFamily="18" charset="0"/>
                <a:ea typeface="MS PGothic" panose="020B0600070205080204" pitchFamily="34" charset="-128"/>
              </a:defRPr>
            </a:lvl4pPr>
            <a:lvl5pPr marL="2286000" indent="-457200">
              <a:defRPr sz="1500">
                <a:solidFill>
                  <a:schemeClr val="tx1"/>
                </a:solidFill>
                <a:latin typeface="Times New Roman" panose="02020603050405020304" pitchFamily="18" charset="0"/>
                <a:ea typeface="MS PGothic" panose="020B0600070205080204" pitchFamily="34" charset="-128"/>
              </a:defRPr>
            </a:lvl5pPr>
            <a:lvl6pPr marL="27432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32004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6576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41148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2000">
                <a:latin typeface="+mn-lt"/>
              </a:rPr>
              <a:t>Examples:</a:t>
            </a:r>
          </a:p>
        </p:txBody>
      </p:sp>
      <p:sp>
        <p:nvSpPr>
          <p:cNvPr id="21510" name="Text Box 7">
            <a:extLst>
              <a:ext uri="{FF2B5EF4-FFF2-40B4-BE49-F238E27FC236}">
                <a16:creationId xmlns:a16="http://schemas.microsoft.com/office/drawing/2014/main" id="{09126BE5-F715-0B4F-8007-ADD521519F9B}"/>
              </a:ext>
            </a:extLst>
          </p:cNvPr>
          <p:cNvSpPr txBox="1">
            <a:spLocks noChangeArrowheads="1"/>
          </p:cNvSpPr>
          <p:nvPr/>
        </p:nvSpPr>
        <p:spPr bwMode="auto">
          <a:xfrm>
            <a:off x="1048657" y="2060955"/>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1500">
                <a:solidFill>
                  <a:schemeClr val="tx1"/>
                </a:solidFill>
                <a:latin typeface="Times New Roman" panose="02020603050405020304" pitchFamily="18" charset="0"/>
                <a:ea typeface="MS PGothic" panose="020B0600070205080204" pitchFamily="34" charset="-128"/>
              </a:defRPr>
            </a:lvl1pPr>
            <a:lvl2pPr marL="914400" indent="-457200">
              <a:defRPr sz="1500">
                <a:solidFill>
                  <a:schemeClr val="tx1"/>
                </a:solidFill>
                <a:latin typeface="Times New Roman" panose="02020603050405020304" pitchFamily="18" charset="0"/>
                <a:ea typeface="MS PGothic" panose="020B0600070205080204" pitchFamily="34" charset="-128"/>
              </a:defRPr>
            </a:lvl2pPr>
            <a:lvl3pPr marL="1371600" indent="-457200">
              <a:defRPr sz="1500">
                <a:solidFill>
                  <a:schemeClr val="tx1"/>
                </a:solidFill>
                <a:latin typeface="Times New Roman" panose="02020603050405020304" pitchFamily="18" charset="0"/>
                <a:ea typeface="MS PGothic" panose="020B0600070205080204" pitchFamily="34" charset="-128"/>
              </a:defRPr>
            </a:lvl3pPr>
            <a:lvl4pPr marL="1828800" indent="-457200">
              <a:defRPr sz="1500">
                <a:solidFill>
                  <a:schemeClr val="tx1"/>
                </a:solidFill>
                <a:latin typeface="Times New Roman" panose="02020603050405020304" pitchFamily="18" charset="0"/>
                <a:ea typeface="MS PGothic" panose="020B0600070205080204" pitchFamily="34" charset="-128"/>
              </a:defRPr>
            </a:lvl4pPr>
            <a:lvl5pPr marL="2286000" indent="-457200">
              <a:defRPr sz="1500">
                <a:solidFill>
                  <a:schemeClr val="tx1"/>
                </a:solidFill>
                <a:latin typeface="Times New Roman" panose="02020603050405020304" pitchFamily="18" charset="0"/>
                <a:ea typeface="MS PGothic" panose="020B0600070205080204" pitchFamily="34" charset="-128"/>
              </a:defRPr>
            </a:lvl5pPr>
            <a:lvl6pPr marL="27432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32004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6576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41148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Control-s</a:t>
            </a:r>
          </a:p>
        </p:txBody>
      </p:sp>
      <p:sp>
        <p:nvSpPr>
          <p:cNvPr id="21511" name="Text Box 8">
            <a:extLst>
              <a:ext uri="{FF2B5EF4-FFF2-40B4-BE49-F238E27FC236}">
                <a16:creationId xmlns:a16="http://schemas.microsoft.com/office/drawing/2014/main" id="{DCC35D52-3BEE-DA49-ADF3-079751623D6E}"/>
              </a:ext>
            </a:extLst>
          </p:cNvPr>
          <p:cNvSpPr txBox="1">
            <a:spLocks noChangeArrowheads="1"/>
          </p:cNvSpPr>
          <p:nvPr/>
        </p:nvSpPr>
        <p:spPr bwMode="auto">
          <a:xfrm>
            <a:off x="3106057" y="2060954"/>
            <a:ext cx="533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1500">
                <a:solidFill>
                  <a:schemeClr val="tx1"/>
                </a:solidFill>
                <a:latin typeface="Times New Roman" panose="02020603050405020304" pitchFamily="18" charset="0"/>
                <a:ea typeface="MS PGothic" panose="020B0600070205080204" pitchFamily="34" charset="-128"/>
              </a:defRPr>
            </a:lvl1pPr>
            <a:lvl2pPr marL="914400" indent="-457200">
              <a:defRPr sz="1500">
                <a:solidFill>
                  <a:schemeClr val="tx1"/>
                </a:solidFill>
                <a:latin typeface="Times New Roman" panose="02020603050405020304" pitchFamily="18" charset="0"/>
                <a:ea typeface="MS PGothic" panose="020B0600070205080204" pitchFamily="34" charset="-128"/>
              </a:defRPr>
            </a:lvl2pPr>
            <a:lvl3pPr marL="1371600" indent="-457200">
              <a:defRPr sz="1500">
                <a:solidFill>
                  <a:schemeClr val="tx1"/>
                </a:solidFill>
                <a:latin typeface="Times New Roman" panose="02020603050405020304" pitchFamily="18" charset="0"/>
                <a:ea typeface="MS PGothic" panose="020B0600070205080204" pitchFamily="34" charset="-128"/>
              </a:defRPr>
            </a:lvl3pPr>
            <a:lvl4pPr marL="1828800" indent="-457200">
              <a:defRPr sz="1500">
                <a:solidFill>
                  <a:schemeClr val="tx1"/>
                </a:solidFill>
                <a:latin typeface="Times New Roman" panose="02020603050405020304" pitchFamily="18" charset="0"/>
                <a:ea typeface="MS PGothic" panose="020B0600070205080204" pitchFamily="34" charset="-128"/>
              </a:defRPr>
            </a:lvl4pPr>
            <a:lvl5pPr marL="2286000" indent="-457200">
              <a:defRPr sz="1500">
                <a:solidFill>
                  <a:schemeClr val="tx1"/>
                </a:solidFill>
                <a:latin typeface="Times New Roman" panose="02020603050405020304" pitchFamily="18" charset="0"/>
                <a:ea typeface="MS PGothic" panose="020B0600070205080204" pitchFamily="34" charset="-128"/>
              </a:defRPr>
            </a:lvl5pPr>
            <a:lvl6pPr marL="27432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32004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6576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41148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dirty="0">
                <a:latin typeface="+mn-lt"/>
              </a:rPr>
              <a:t>Speed save the model to </a:t>
            </a:r>
            <a:r>
              <a:rPr lang="en-US" altLang="en-US" sz="1600" dirty="0" err="1">
                <a:latin typeface="+mn-lt"/>
              </a:rPr>
              <a:t>filename.cub.X</a:t>
            </a:r>
            <a:endParaRPr lang="en-US" altLang="en-US" sz="1600" dirty="0">
              <a:latin typeface="+mn-lt"/>
            </a:endParaRPr>
          </a:p>
          <a:p>
            <a:r>
              <a:rPr lang="en-US" altLang="en-US" sz="1600" dirty="0">
                <a:latin typeface="+mn-lt"/>
              </a:rPr>
              <a:t>Increments X each time </a:t>
            </a:r>
            <a:r>
              <a:rPr lang="en-US" altLang="en-US" sz="1600" dirty="0" err="1">
                <a:latin typeface="+mn-lt"/>
              </a:rPr>
              <a:t>cntrl</a:t>
            </a:r>
            <a:r>
              <a:rPr lang="en-US" altLang="en-US" sz="1600" dirty="0">
                <a:latin typeface="+mn-lt"/>
              </a:rPr>
              <a:t>-s is executed  </a:t>
            </a:r>
          </a:p>
        </p:txBody>
      </p:sp>
      <p:sp>
        <p:nvSpPr>
          <p:cNvPr id="21512" name="Text Box 9">
            <a:extLst>
              <a:ext uri="{FF2B5EF4-FFF2-40B4-BE49-F238E27FC236}">
                <a16:creationId xmlns:a16="http://schemas.microsoft.com/office/drawing/2014/main" id="{28987404-8B52-C044-9035-6570C63EA439}"/>
              </a:ext>
            </a:extLst>
          </p:cNvPr>
          <p:cNvSpPr txBox="1">
            <a:spLocks noChangeArrowheads="1"/>
          </p:cNvSpPr>
          <p:nvPr/>
        </p:nvSpPr>
        <p:spPr bwMode="auto">
          <a:xfrm>
            <a:off x="1048657" y="2635630"/>
            <a:ext cx="1981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1500">
                <a:solidFill>
                  <a:schemeClr val="tx1"/>
                </a:solidFill>
                <a:latin typeface="Times New Roman" panose="02020603050405020304" pitchFamily="18" charset="0"/>
                <a:ea typeface="MS PGothic" panose="020B0600070205080204" pitchFamily="34" charset="-128"/>
              </a:defRPr>
            </a:lvl1pPr>
            <a:lvl2pPr marL="914400" indent="-457200">
              <a:defRPr sz="1500">
                <a:solidFill>
                  <a:schemeClr val="tx1"/>
                </a:solidFill>
                <a:latin typeface="Times New Roman" panose="02020603050405020304" pitchFamily="18" charset="0"/>
                <a:ea typeface="MS PGothic" panose="020B0600070205080204" pitchFamily="34" charset="-128"/>
              </a:defRPr>
            </a:lvl2pPr>
            <a:lvl3pPr marL="1371600" indent="-457200">
              <a:defRPr sz="1500">
                <a:solidFill>
                  <a:schemeClr val="tx1"/>
                </a:solidFill>
                <a:latin typeface="Times New Roman" panose="02020603050405020304" pitchFamily="18" charset="0"/>
                <a:ea typeface="MS PGothic" panose="020B0600070205080204" pitchFamily="34" charset="-128"/>
              </a:defRPr>
            </a:lvl3pPr>
            <a:lvl4pPr marL="1828800" indent="-457200">
              <a:defRPr sz="1500">
                <a:solidFill>
                  <a:schemeClr val="tx1"/>
                </a:solidFill>
                <a:latin typeface="Times New Roman" panose="02020603050405020304" pitchFamily="18" charset="0"/>
                <a:ea typeface="MS PGothic" panose="020B0600070205080204" pitchFamily="34" charset="-128"/>
              </a:defRPr>
            </a:lvl4pPr>
            <a:lvl5pPr marL="2286000" indent="-457200">
              <a:defRPr sz="1500">
                <a:solidFill>
                  <a:schemeClr val="tx1"/>
                </a:solidFill>
                <a:latin typeface="Times New Roman" panose="02020603050405020304" pitchFamily="18" charset="0"/>
                <a:ea typeface="MS PGothic" panose="020B0600070205080204" pitchFamily="34" charset="-128"/>
              </a:defRPr>
            </a:lvl5pPr>
            <a:lvl6pPr marL="27432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32004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6576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41148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l (lower case L)</a:t>
            </a:r>
          </a:p>
        </p:txBody>
      </p:sp>
      <p:sp>
        <p:nvSpPr>
          <p:cNvPr id="21513" name="Rectangle 11">
            <a:extLst>
              <a:ext uri="{FF2B5EF4-FFF2-40B4-BE49-F238E27FC236}">
                <a16:creationId xmlns:a16="http://schemas.microsoft.com/office/drawing/2014/main" id="{FECAAE77-D104-0341-BA07-2290D9FD0A66}"/>
              </a:ext>
            </a:extLst>
          </p:cNvPr>
          <p:cNvSpPr>
            <a:spLocks noChangeArrowheads="1"/>
          </p:cNvSpPr>
          <p:nvPr/>
        </p:nvSpPr>
        <p:spPr bwMode="auto">
          <a:xfrm>
            <a:off x="3106057" y="2654679"/>
            <a:ext cx="48768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a:latin typeface="+mn-lt"/>
              </a:rPr>
              <a:t>When a geometry entity is selected, lists its attributes to the command window</a:t>
            </a:r>
          </a:p>
        </p:txBody>
      </p:sp>
      <p:sp>
        <p:nvSpPr>
          <p:cNvPr id="21514" name="Line 12">
            <a:extLst>
              <a:ext uri="{FF2B5EF4-FFF2-40B4-BE49-F238E27FC236}">
                <a16:creationId xmlns:a16="http://schemas.microsoft.com/office/drawing/2014/main" id="{8AD95D39-48BE-0C44-88BE-50F8C2CEA856}"/>
              </a:ext>
            </a:extLst>
          </p:cNvPr>
          <p:cNvSpPr>
            <a:spLocks noChangeShapeType="1"/>
          </p:cNvSpPr>
          <p:nvPr/>
        </p:nvSpPr>
        <p:spPr bwMode="auto">
          <a:xfrm>
            <a:off x="972457" y="2060954"/>
            <a:ext cx="7696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5" name="Text Box 13">
            <a:extLst>
              <a:ext uri="{FF2B5EF4-FFF2-40B4-BE49-F238E27FC236}">
                <a16:creationId xmlns:a16="http://schemas.microsoft.com/office/drawing/2014/main" id="{0D13B5C7-1273-B746-B5CE-5C6D9E531057}"/>
              </a:ext>
            </a:extLst>
          </p:cNvPr>
          <p:cNvSpPr txBox="1">
            <a:spLocks noChangeArrowheads="1"/>
          </p:cNvSpPr>
          <p:nvPr/>
        </p:nvSpPr>
        <p:spPr bwMode="auto">
          <a:xfrm>
            <a:off x="1048657" y="3237292"/>
            <a:ext cx="304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1500">
                <a:solidFill>
                  <a:schemeClr val="tx1"/>
                </a:solidFill>
                <a:latin typeface="Times New Roman" panose="02020603050405020304" pitchFamily="18" charset="0"/>
                <a:ea typeface="MS PGothic" panose="020B0600070205080204" pitchFamily="34" charset="-128"/>
              </a:defRPr>
            </a:lvl1pPr>
            <a:lvl2pPr marL="914400" indent="-457200">
              <a:defRPr sz="1500">
                <a:solidFill>
                  <a:schemeClr val="tx1"/>
                </a:solidFill>
                <a:latin typeface="Times New Roman" panose="02020603050405020304" pitchFamily="18" charset="0"/>
                <a:ea typeface="MS PGothic" panose="020B0600070205080204" pitchFamily="34" charset="-128"/>
              </a:defRPr>
            </a:lvl2pPr>
            <a:lvl3pPr marL="1371600" indent="-457200">
              <a:defRPr sz="1500">
                <a:solidFill>
                  <a:schemeClr val="tx1"/>
                </a:solidFill>
                <a:latin typeface="Times New Roman" panose="02020603050405020304" pitchFamily="18" charset="0"/>
                <a:ea typeface="MS PGothic" panose="020B0600070205080204" pitchFamily="34" charset="-128"/>
              </a:defRPr>
            </a:lvl3pPr>
            <a:lvl4pPr marL="1828800" indent="-457200">
              <a:defRPr sz="1500">
                <a:solidFill>
                  <a:schemeClr val="tx1"/>
                </a:solidFill>
                <a:latin typeface="Times New Roman" panose="02020603050405020304" pitchFamily="18" charset="0"/>
                <a:ea typeface="MS PGothic" panose="020B0600070205080204" pitchFamily="34" charset="-128"/>
              </a:defRPr>
            </a:lvl4pPr>
            <a:lvl5pPr marL="2286000" indent="-457200">
              <a:defRPr sz="1500">
                <a:solidFill>
                  <a:schemeClr val="tx1"/>
                </a:solidFill>
                <a:latin typeface="Times New Roman" panose="02020603050405020304" pitchFamily="18" charset="0"/>
                <a:ea typeface="MS PGothic" panose="020B0600070205080204" pitchFamily="34" charset="-128"/>
              </a:defRPr>
            </a:lvl5pPr>
            <a:lvl6pPr marL="27432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32004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6576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41148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e</a:t>
            </a:r>
          </a:p>
        </p:txBody>
      </p:sp>
      <p:sp>
        <p:nvSpPr>
          <p:cNvPr id="21516" name="Rectangle 14">
            <a:extLst>
              <a:ext uri="{FF2B5EF4-FFF2-40B4-BE49-F238E27FC236}">
                <a16:creationId xmlns:a16="http://schemas.microsoft.com/office/drawing/2014/main" id="{71BB743A-DC1D-BE4D-B3D4-C5941B4659F9}"/>
              </a:ext>
            </a:extLst>
          </p:cNvPr>
          <p:cNvSpPr>
            <a:spLocks noChangeArrowheads="1"/>
          </p:cNvSpPr>
          <p:nvPr/>
        </p:nvSpPr>
        <p:spPr bwMode="auto">
          <a:xfrm>
            <a:off x="3106057" y="3249992"/>
            <a:ext cx="4876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dirty="0">
                <a:latin typeface="+mn-lt"/>
              </a:rPr>
              <a:t>When a geometry entity is selected, echoes the ID of the entity to the command line</a:t>
            </a:r>
          </a:p>
        </p:txBody>
      </p:sp>
      <p:sp>
        <p:nvSpPr>
          <p:cNvPr id="21517" name="Text Box 15">
            <a:extLst>
              <a:ext uri="{FF2B5EF4-FFF2-40B4-BE49-F238E27FC236}">
                <a16:creationId xmlns:a16="http://schemas.microsoft.com/office/drawing/2014/main" id="{DDAE4908-DDAE-DE43-AE0A-A4E0B420C1E5}"/>
              </a:ext>
            </a:extLst>
          </p:cNvPr>
          <p:cNvSpPr txBox="1">
            <a:spLocks noChangeArrowheads="1"/>
          </p:cNvSpPr>
          <p:nvPr/>
        </p:nvSpPr>
        <p:spPr bwMode="auto">
          <a:xfrm>
            <a:off x="1048657" y="3813555"/>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1500">
                <a:solidFill>
                  <a:schemeClr val="tx1"/>
                </a:solidFill>
                <a:latin typeface="Times New Roman" panose="02020603050405020304" pitchFamily="18" charset="0"/>
                <a:ea typeface="MS PGothic" panose="020B0600070205080204" pitchFamily="34" charset="-128"/>
              </a:defRPr>
            </a:lvl1pPr>
            <a:lvl2pPr marL="914400" indent="-457200">
              <a:defRPr sz="1500">
                <a:solidFill>
                  <a:schemeClr val="tx1"/>
                </a:solidFill>
                <a:latin typeface="Times New Roman" panose="02020603050405020304" pitchFamily="18" charset="0"/>
                <a:ea typeface="MS PGothic" panose="020B0600070205080204" pitchFamily="34" charset="-128"/>
              </a:defRPr>
            </a:lvl2pPr>
            <a:lvl3pPr marL="1371600" indent="-457200">
              <a:defRPr sz="1500">
                <a:solidFill>
                  <a:schemeClr val="tx1"/>
                </a:solidFill>
                <a:latin typeface="Times New Roman" panose="02020603050405020304" pitchFamily="18" charset="0"/>
                <a:ea typeface="MS PGothic" panose="020B0600070205080204" pitchFamily="34" charset="-128"/>
              </a:defRPr>
            </a:lvl3pPr>
            <a:lvl4pPr marL="1828800" indent="-457200">
              <a:defRPr sz="1500">
                <a:solidFill>
                  <a:schemeClr val="tx1"/>
                </a:solidFill>
                <a:latin typeface="Times New Roman" panose="02020603050405020304" pitchFamily="18" charset="0"/>
                <a:ea typeface="MS PGothic" panose="020B0600070205080204" pitchFamily="34" charset="-128"/>
              </a:defRPr>
            </a:lvl4pPr>
            <a:lvl5pPr marL="2286000" indent="-457200">
              <a:defRPr sz="1500">
                <a:solidFill>
                  <a:schemeClr val="tx1"/>
                </a:solidFill>
                <a:latin typeface="Times New Roman" panose="02020603050405020304" pitchFamily="18" charset="0"/>
                <a:ea typeface="MS PGothic" panose="020B0600070205080204" pitchFamily="34" charset="-128"/>
              </a:defRPr>
            </a:lvl5pPr>
            <a:lvl6pPr marL="27432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32004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6576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41148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x, y or z</a:t>
            </a:r>
          </a:p>
        </p:txBody>
      </p:sp>
      <p:sp>
        <p:nvSpPr>
          <p:cNvPr id="21518" name="Rectangle 16">
            <a:extLst>
              <a:ext uri="{FF2B5EF4-FFF2-40B4-BE49-F238E27FC236}">
                <a16:creationId xmlns:a16="http://schemas.microsoft.com/office/drawing/2014/main" id="{C001456C-F21D-3242-B851-F821A73313CF}"/>
              </a:ext>
            </a:extLst>
          </p:cNvPr>
          <p:cNvSpPr>
            <a:spLocks noChangeArrowheads="1"/>
          </p:cNvSpPr>
          <p:nvPr/>
        </p:nvSpPr>
        <p:spPr bwMode="auto">
          <a:xfrm>
            <a:off x="3106057" y="3843717"/>
            <a:ext cx="4876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a:latin typeface="+mn-lt"/>
              </a:rPr>
              <a:t>Displays a slice of the interior mesh elements in the x, y or z planes.  Use </a:t>
            </a:r>
            <a:r>
              <a:rPr lang="en-US" altLang="en-US" sz="1600" b="1">
                <a:latin typeface="+mn-lt"/>
              </a:rPr>
              <a:t>j</a:t>
            </a:r>
            <a:r>
              <a:rPr lang="en-US" altLang="en-US" sz="1600">
                <a:latin typeface="+mn-lt"/>
              </a:rPr>
              <a:t> and </a:t>
            </a:r>
            <a:r>
              <a:rPr lang="en-US" altLang="en-US" sz="1600" b="1">
                <a:latin typeface="+mn-lt"/>
              </a:rPr>
              <a:t>k</a:t>
            </a:r>
            <a:r>
              <a:rPr lang="en-US" altLang="en-US" sz="1600">
                <a:latin typeface="+mn-lt"/>
              </a:rPr>
              <a:t> to move the slice plane</a:t>
            </a:r>
          </a:p>
        </p:txBody>
      </p:sp>
      <p:sp>
        <p:nvSpPr>
          <p:cNvPr id="21519" name="Text Box 17">
            <a:extLst>
              <a:ext uri="{FF2B5EF4-FFF2-40B4-BE49-F238E27FC236}">
                <a16:creationId xmlns:a16="http://schemas.microsoft.com/office/drawing/2014/main" id="{617CA41D-1786-6A40-A762-9093E00C60A5}"/>
              </a:ext>
            </a:extLst>
          </p:cNvPr>
          <p:cNvSpPr txBox="1">
            <a:spLocks noChangeArrowheads="1"/>
          </p:cNvSpPr>
          <p:nvPr/>
        </p:nvSpPr>
        <p:spPr bwMode="auto">
          <a:xfrm>
            <a:off x="1048657" y="4816855"/>
            <a:ext cx="304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1500">
                <a:solidFill>
                  <a:schemeClr val="tx1"/>
                </a:solidFill>
                <a:latin typeface="Times New Roman" panose="02020603050405020304" pitchFamily="18" charset="0"/>
                <a:ea typeface="MS PGothic" panose="020B0600070205080204" pitchFamily="34" charset="-128"/>
              </a:defRPr>
            </a:lvl1pPr>
            <a:lvl2pPr marL="914400" indent="-457200">
              <a:defRPr sz="1500">
                <a:solidFill>
                  <a:schemeClr val="tx1"/>
                </a:solidFill>
                <a:latin typeface="Times New Roman" panose="02020603050405020304" pitchFamily="18" charset="0"/>
                <a:ea typeface="MS PGothic" panose="020B0600070205080204" pitchFamily="34" charset="-128"/>
              </a:defRPr>
            </a:lvl2pPr>
            <a:lvl3pPr marL="1371600" indent="-457200">
              <a:defRPr sz="1500">
                <a:solidFill>
                  <a:schemeClr val="tx1"/>
                </a:solidFill>
                <a:latin typeface="Times New Roman" panose="02020603050405020304" pitchFamily="18" charset="0"/>
                <a:ea typeface="MS PGothic" panose="020B0600070205080204" pitchFamily="34" charset="-128"/>
              </a:defRPr>
            </a:lvl3pPr>
            <a:lvl4pPr marL="1828800" indent="-457200">
              <a:defRPr sz="1500">
                <a:solidFill>
                  <a:schemeClr val="tx1"/>
                </a:solidFill>
                <a:latin typeface="Times New Roman" panose="02020603050405020304" pitchFamily="18" charset="0"/>
                <a:ea typeface="MS PGothic" panose="020B0600070205080204" pitchFamily="34" charset="-128"/>
              </a:defRPr>
            </a:lvl4pPr>
            <a:lvl5pPr marL="2286000" indent="-457200">
              <a:defRPr sz="1500">
                <a:solidFill>
                  <a:schemeClr val="tx1"/>
                </a:solidFill>
                <a:latin typeface="Times New Roman" panose="02020603050405020304" pitchFamily="18" charset="0"/>
                <a:ea typeface="MS PGothic" panose="020B0600070205080204" pitchFamily="34" charset="-128"/>
              </a:defRPr>
            </a:lvl5pPr>
            <a:lvl6pPr marL="27432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32004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6576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41148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i</a:t>
            </a:r>
          </a:p>
        </p:txBody>
      </p:sp>
      <p:sp>
        <p:nvSpPr>
          <p:cNvPr id="21520" name="Rectangle 18">
            <a:extLst>
              <a:ext uri="{FF2B5EF4-FFF2-40B4-BE49-F238E27FC236}">
                <a16:creationId xmlns:a16="http://schemas.microsoft.com/office/drawing/2014/main" id="{E16D859E-809D-DE49-8FAF-6BA7429FCB57}"/>
              </a:ext>
            </a:extLst>
          </p:cNvPr>
          <p:cNvSpPr>
            <a:spLocks noChangeArrowheads="1"/>
          </p:cNvSpPr>
          <p:nvPr/>
        </p:nvSpPr>
        <p:spPr bwMode="auto">
          <a:xfrm>
            <a:off x="3106057" y="4804154"/>
            <a:ext cx="4876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a:latin typeface="+mn-lt"/>
              </a:rPr>
              <a:t>Toggle the visibility of the current selection</a:t>
            </a:r>
          </a:p>
        </p:txBody>
      </p:sp>
      <p:sp>
        <p:nvSpPr>
          <p:cNvPr id="21521" name="Text Box 19">
            <a:extLst>
              <a:ext uri="{FF2B5EF4-FFF2-40B4-BE49-F238E27FC236}">
                <a16:creationId xmlns:a16="http://schemas.microsoft.com/office/drawing/2014/main" id="{85ED2D60-6DEE-AB45-88F9-C5D8EAB43C78}"/>
              </a:ext>
            </a:extLst>
          </p:cNvPr>
          <p:cNvSpPr txBox="1">
            <a:spLocks noChangeArrowheads="1"/>
          </p:cNvSpPr>
          <p:nvPr/>
        </p:nvSpPr>
        <p:spPr bwMode="auto">
          <a:xfrm>
            <a:off x="972457" y="5143880"/>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1500">
                <a:solidFill>
                  <a:schemeClr val="tx1"/>
                </a:solidFill>
                <a:latin typeface="Times New Roman" panose="02020603050405020304" pitchFamily="18" charset="0"/>
                <a:ea typeface="MS PGothic" panose="020B0600070205080204" pitchFamily="34" charset="-128"/>
              </a:defRPr>
            </a:lvl1pPr>
            <a:lvl2pPr marL="914400" indent="-457200">
              <a:defRPr sz="1500">
                <a:solidFill>
                  <a:schemeClr val="tx1"/>
                </a:solidFill>
                <a:latin typeface="Times New Roman" panose="02020603050405020304" pitchFamily="18" charset="0"/>
                <a:ea typeface="MS PGothic" panose="020B0600070205080204" pitchFamily="34" charset="-128"/>
              </a:defRPr>
            </a:lvl2pPr>
            <a:lvl3pPr marL="1371600" indent="-457200">
              <a:defRPr sz="1500">
                <a:solidFill>
                  <a:schemeClr val="tx1"/>
                </a:solidFill>
                <a:latin typeface="Times New Roman" panose="02020603050405020304" pitchFamily="18" charset="0"/>
                <a:ea typeface="MS PGothic" panose="020B0600070205080204" pitchFamily="34" charset="-128"/>
              </a:defRPr>
            </a:lvl3pPr>
            <a:lvl4pPr marL="1828800" indent="-457200">
              <a:defRPr sz="1500">
                <a:solidFill>
                  <a:schemeClr val="tx1"/>
                </a:solidFill>
                <a:latin typeface="Times New Roman" panose="02020603050405020304" pitchFamily="18" charset="0"/>
                <a:ea typeface="MS PGothic" panose="020B0600070205080204" pitchFamily="34" charset="-128"/>
              </a:defRPr>
            </a:lvl4pPr>
            <a:lvl5pPr marL="2286000" indent="-457200">
              <a:defRPr sz="1500">
                <a:solidFill>
                  <a:schemeClr val="tx1"/>
                </a:solidFill>
                <a:latin typeface="Times New Roman" panose="02020603050405020304" pitchFamily="18" charset="0"/>
                <a:ea typeface="MS PGothic" panose="020B0600070205080204" pitchFamily="34" charset="-128"/>
              </a:defRPr>
            </a:lvl5pPr>
            <a:lvl6pPr marL="27432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32004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6576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41148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TAB</a:t>
            </a:r>
          </a:p>
        </p:txBody>
      </p:sp>
      <p:sp>
        <p:nvSpPr>
          <p:cNvPr id="21522" name="Rectangle 20">
            <a:extLst>
              <a:ext uri="{FF2B5EF4-FFF2-40B4-BE49-F238E27FC236}">
                <a16:creationId xmlns:a16="http://schemas.microsoft.com/office/drawing/2014/main" id="{8BF9D15A-BDE8-3942-8587-F09453D72522}"/>
              </a:ext>
            </a:extLst>
          </p:cNvPr>
          <p:cNvSpPr>
            <a:spLocks noChangeArrowheads="1"/>
          </p:cNvSpPr>
          <p:nvPr/>
        </p:nvSpPr>
        <p:spPr bwMode="auto">
          <a:xfrm>
            <a:off x="3106057" y="5134354"/>
            <a:ext cx="4876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a:latin typeface="+mn-lt"/>
              </a:rPr>
              <a:t>Toggle the selection to other entities obscured by surfaces/volumes in front</a:t>
            </a:r>
          </a:p>
        </p:txBody>
      </p:sp>
      <p:sp>
        <p:nvSpPr>
          <p:cNvPr id="21523" name="Line 22">
            <a:extLst>
              <a:ext uri="{FF2B5EF4-FFF2-40B4-BE49-F238E27FC236}">
                <a16:creationId xmlns:a16="http://schemas.microsoft.com/office/drawing/2014/main" id="{4FDD3EFE-CBA2-9349-8C97-96C7C2587B61}"/>
              </a:ext>
            </a:extLst>
          </p:cNvPr>
          <p:cNvSpPr>
            <a:spLocks noChangeShapeType="1"/>
          </p:cNvSpPr>
          <p:nvPr/>
        </p:nvSpPr>
        <p:spPr bwMode="auto">
          <a:xfrm>
            <a:off x="3029857" y="2060954"/>
            <a:ext cx="0" cy="403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4" name="Line 23">
            <a:extLst>
              <a:ext uri="{FF2B5EF4-FFF2-40B4-BE49-F238E27FC236}">
                <a16:creationId xmlns:a16="http://schemas.microsoft.com/office/drawing/2014/main" id="{47363DA3-6509-5F4B-A794-A91EFBD4C4FC}"/>
              </a:ext>
            </a:extLst>
          </p:cNvPr>
          <p:cNvSpPr>
            <a:spLocks noChangeShapeType="1"/>
          </p:cNvSpPr>
          <p:nvPr/>
        </p:nvSpPr>
        <p:spPr bwMode="auto">
          <a:xfrm>
            <a:off x="8668657" y="2060954"/>
            <a:ext cx="0" cy="396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5" name="Line 24">
            <a:extLst>
              <a:ext uri="{FF2B5EF4-FFF2-40B4-BE49-F238E27FC236}">
                <a16:creationId xmlns:a16="http://schemas.microsoft.com/office/drawing/2014/main" id="{3CCCCF88-1C2A-814C-A768-5F368F40FD86}"/>
              </a:ext>
            </a:extLst>
          </p:cNvPr>
          <p:cNvSpPr>
            <a:spLocks noChangeShapeType="1"/>
          </p:cNvSpPr>
          <p:nvPr/>
        </p:nvSpPr>
        <p:spPr bwMode="auto">
          <a:xfrm>
            <a:off x="972457" y="2670554"/>
            <a:ext cx="7696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6" name="Line 25">
            <a:extLst>
              <a:ext uri="{FF2B5EF4-FFF2-40B4-BE49-F238E27FC236}">
                <a16:creationId xmlns:a16="http://schemas.microsoft.com/office/drawing/2014/main" id="{CBFC3153-5A3C-3441-8621-5556C0F84E0C}"/>
              </a:ext>
            </a:extLst>
          </p:cNvPr>
          <p:cNvSpPr>
            <a:spLocks noChangeShapeType="1"/>
          </p:cNvSpPr>
          <p:nvPr/>
        </p:nvSpPr>
        <p:spPr bwMode="auto">
          <a:xfrm>
            <a:off x="972457" y="3280154"/>
            <a:ext cx="7696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7" name="Line 26">
            <a:extLst>
              <a:ext uri="{FF2B5EF4-FFF2-40B4-BE49-F238E27FC236}">
                <a16:creationId xmlns:a16="http://schemas.microsoft.com/office/drawing/2014/main" id="{8F94AEFB-2C1F-B241-9A15-830643DBD6D0}"/>
              </a:ext>
            </a:extLst>
          </p:cNvPr>
          <p:cNvSpPr>
            <a:spLocks noChangeShapeType="1"/>
          </p:cNvSpPr>
          <p:nvPr/>
        </p:nvSpPr>
        <p:spPr bwMode="auto">
          <a:xfrm>
            <a:off x="972457" y="3846892"/>
            <a:ext cx="7696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8" name="Line 27">
            <a:extLst>
              <a:ext uri="{FF2B5EF4-FFF2-40B4-BE49-F238E27FC236}">
                <a16:creationId xmlns:a16="http://schemas.microsoft.com/office/drawing/2014/main" id="{4A26F9A6-E30F-004E-8212-62EAC159C074}"/>
              </a:ext>
            </a:extLst>
          </p:cNvPr>
          <p:cNvSpPr>
            <a:spLocks noChangeShapeType="1"/>
          </p:cNvSpPr>
          <p:nvPr/>
        </p:nvSpPr>
        <p:spPr bwMode="auto">
          <a:xfrm>
            <a:off x="978807" y="4831142"/>
            <a:ext cx="7696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9" name="Line 28">
            <a:extLst>
              <a:ext uri="{FF2B5EF4-FFF2-40B4-BE49-F238E27FC236}">
                <a16:creationId xmlns:a16="http://schemas.microsoft.com/office/drawing/2014/main" id="{6D95F381-578C-B94F-A5F2-43E89D5AC8B6}"/>
              </a:ext>
            </a:extLst>
          </p:cNvPr>
          <p:cNvSpPr>
            <a:spLocks noChangeShapeType="1"/>
          </p:cNvSpPr>
          <p:nvPr/>
        </p:nvSpPr>
        <p:spPr bwMode="auto">
          <a:xfrm>
            <a:off x="972457" y="5170867"/>
            <a:ext cx="7696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30" name="Line 29">
            <a:extLst>
              <a:ext uri="{FF2B5EF4-FFF2-40B4-BE49-F238E27FC236}">
                <a16:creationId xmlns:a16="http://schemas.microsoft.com/office/drawing/2014/main" id="{BD29229A-EFA6-D042-8680-EC085D4CCC22}"/>
              </a:ext>
            </a:extLst>
          </p:cNvPr>
          <p:cNvSpPr>
            <a:spLocks noChangeShapeType="1"/>
          </p:cNvSpPr>
          <p:nvPr/>
        </p:nvSpPr>
        <p:spPr bwMode="auto">
          <a:xfrm>
            <a:off x="972457" y="6099554"/>
            <a:ext cx="7696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96290" name="Picture 34">
            <a:extLst>
              <a:ext uri="{FF2B5EF4-FFF2-40B4-BE49-F238E27FC236}">
                <a16:creationId xmlns:a16="http://schemas.microsoft.com/office/drawing/2014/main" id="{C3E30AE8-EB92-6B48-8A24-02DB2DA98A66}"/>
              </a:ext>
            </a:extLst>
          </p:cNvPr>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167845" y="3929443"/>
            <a:ext cx="762000" cy="782637"/>
          </a:xfrm>
          <a:prstGeom prst="rect">
            <a:avLst/>
          </a:prstGeom>
          <a:noFill/>
          <a:ln>
            <a:noFill/>
          </a:ln>
          <a:effectLst>
            <a:outerShdw blurRad="63500" dist="107763" dir="2700000" algn="ctr" rotWithShape="0">
              <a:schemeClr val="bg2">
                <a:alpha val="50000"/>
              </a:schemeClr>
            </a:outerShdw>
          </a:effectLst>
        </p:spPr>
      </p:pic>
      <p:sp>
        <p:nvSpPr>
          <p:cNvPr id="21533" name="Text Box 17">
            <a:extLst>
              <a:ext uri="{FF2B5EF4-FFF2-40B4-BE49-F238E27FC236}">
                <a16:creationId xmlns:a16="http://schemas.microsoft.com/office/drawing/2014/main" id="{40FBD485-9219-C64E-9EC3-62392F6ADDFB}"/>
              </a:ext>
            </a:extLst>
          </p:cNvPr>
          <p:cNvSpPr txBox="1">
            <a:spLocks noChangeArrowheads="1"/>
          </p:cNvSpPr>
          <p:nvPr/>
        </p:nvSpPr>
        <p:spPr bwMode="auto">
          <a:xfrm>
            <a:off x="993095" y="5691567"/>
            <a:ext cx="304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1500">
                <a:solidFill>
                  <a:schemeClr val="tx1"/>
                </a:solidFill>
                <a:latin typeface="Times New Roman" panose="02020603050405020304" pitchFamily="18" charset="0"/>
                <a:ea typeface="MS PGothic" panose="020B0600070205080204" pitchFamily="34" charset="-128"/>
              </a:defRPr>
            </a:lvl1pPr>
            <a:lvl2pPr marL="914400" indent="-457200">
              <a:defRPr sz="1500">
                <a:solidFill>
                  <a:schemeClr val="tx1"/>
                </a:solidFill>
                <a:latin typeface="Times New Roman" panose="02020603050405020304" pitchFamily="18" charset="0"/>
                <a:ea typeface="MS PGothic" panose="020B0600070205080204" pitchFamily="34" charset="-128"/>
              </a:defRPr>
            </a:lvl2pPr>
            <a:lvl3pPr marL="1371600" indent="-457200">
              <a:defRPr sz="1500">
                <a:solidFill>
                  <a:schemeClr val="tx1"/>
                </a:solidFill>
                <a:latin typeface="Times New Roman" panose="02020603050405020304" pitchFamily="18" charset="0"/>
                <a:ea typeface="MS PGothic" panose="020B0600070205080204" pitchFamily="34" charset="-128"/>
              </a:defRPr>
            </a:lvl3pPr>
            <a:lvl4pPr marL="1828800" indent="-457200">
              <a:defRPr sz="1500">
                <a:solidFill>
                  <a:schemeClr val="tx1"/>
                </a:solidFill>
                <a:latin typeface="Times New Roman" panose="02020603050405020304" pitchFamily="18" charset="0"/>
                <a:ea typeface="MS PGothic" panose="020B0600070205080204" pitchFamily="34" charset="-128"/>
              </a:defRPr>
            </a:lvl4pPr>
            <a:lvl5pPr marL="2286000" indent="-457200">
              <a:defRPr sz="1500">
                <a:solidFill>
                  <a:schemeClr val="tx1"/>
                </a:solidFill>
                <a:latin typeface="Times New Roman" panose="02020603050405020304" pitchFamily="18" charset="0"/>
                <a:ea typeface="MS PGothic" panose="020B0600070205080204" pitchFamily="34" charset="-128"/>
              </a:defRPr>
            </a:lvl5pPr>
            <a:lvl6pPr marL="27432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32004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6576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4114800" indent="-4572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h</a:t>
            </a:r>
          </a:p>
        </p:txBody>
      </p:sp>
      <p:sp>
        <p:nvSpPr>
          <p:cNvPr id="21534" name="Line 28">
            <a:extLst>
              <a:ext uri="{FF2B5EF4-FFF2-40B4-BE49-F238E27FC236}">
                <a16:creationId xmlns:a16="http://schemas.microsoft.com/office/drawing/2014/main" id="{B6064472-F20F-834F-919B-4ACA5EB6E7CB}"/>
              </a:ext>
            </a:extLst>
          </p:cNvPr>
          <p:cNvSpPr>
            <a:spLocks noChangeShapeType="1"/>
          </p:cNvSpPr>
          <p:nvPr/>
        </p:nvSpPr>
        <p:spPr bwMode="auto">
          <a:xfrm>
            <a:off x="972457" y="5718554"/>
            <a:ext cx="7696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35" name="Rectangle 20">
            <a:extLst>
              <a:ext uri="{FF2B5EF4-FFF2-40B4-BE49-F238E27FC236}">
                <a16:creationId xmlns:a16="http://schemas.microsoft.com/office/drawing/2014/main" id="{41C4AD60-7591-984E-822D-FD922AC5D966}"/>
              </a:ext>
            </a:extLst>
          </p:cNvPr>
          <p:cNvSpPr>
            <a:spLocks noChangeArrowheads="1"/>
          </p:cNvSpPr>
          <p:nvPr/>
        </p:nvSpPr>
        <p:spPr bwMode="auto">
          <a:xfrm>
            <a:off x="3112407" y="5718555"/>
            <a:ext cx="4876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a:latin typeface="+mn-lt"/>
              </a:rPr>
              <a:t>Display list of available keyboard shortcuts*</a:t>
            </a:r>
          </a:p>
        </p:txBody>
      </p:sp>
      <p:sp>
        <p:nvSpPr>
          <p:cNvPr id="21536" name="Rectangle 20">
            <a:extLst>
              <a:ext uri="{FF2B5EF4-FFF2-40B4-BE49-F238E27FC236}">
                <a16:creationId xmlns:a16="http://schemas.microsoft.com/office/drawing/2014/main" id="{9DC3E324-7A32-3145-A69B-FB30C7DEB770}"/>
              </a:ext>
            </a:extLst>
          </p:cNvPr>
          <p:cNvSpPr>
            <a:spLocks noChangeArrowheads="1"/>
          </p:cNvSpPr>
          <p:nvPr/>
        </p:nvSpPr>
        <p:spPr bwMode="auto">
          <a:xfrm>
            <a:off x="3106057" y="6099555"/>
            <a:ext cx="5105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200">
                <a:latin typeface="+mn-lt"/>
              </a:rPr>
              <a:t>*Some keyboard shortcuts are only available in the command line version of CUBIT™ </a:t>
            </a:r>
          </a:p>
        </p:txBody>
      </p:sp>
      <p:sp>
        <p:nvSpPr>
          <p:cNvPr id="4" name="Rectangle 5">
            <a:extLst>
              <a:ext uri="{FF2B5EF4-FFF2-40B4-BE49-F238E27FC236}">
                <a16:creationId xmlns:a16="http://schemas.microsoft.com/office/drawing/2014/main" id="{946B3FA3-2524-D582-66FD-8AFAC9C63D2E}"/>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Keyboard Shortcuts (Hotkeys)</a:t>
            </a:r>
          </a:p>
        </p:txBody>
      </p:sp>
      <p:pic>
        <p:nvPicPr>
          <p:cNvPr id="6" name="Picture 5">
            <a:extLst>
              <a:ext uri="{FF2B5EF4-FFF2-40B4-BE49-F238E27FC236}">
                <a16:creationId xmlns:a16="http://schemas.microsoft.com/office/drawing/2014/main" id="{DC36D953-AF11-43A0-AECD-AFA72DA4F0C5}"/>
              </a:ext>
            </a:extLst>
          </p:cNvPr>
          <p:cNvPicPr>
            <a:picLocks noChangeAspect="1"/>
          </p:cNvPicPr>
          <p:nvPr/>
        </p:nvPicPr>
        <p:blipFill rotWithShape="1">
          <a:blip r:embed="rId3">
            <a:extLst>
              <a:ext uri="{28A0092B-C50C-407E-A947-70E740481C1C}">
                <a14:useLocalDpi xmlns:a14="http://schemas.microsoft.com/office/drawing/2010/main" val="0"/>
              </a:ext>
            </a:extLst>
          </a:blip>
          <a:srcRect l="43163"/>
          <a:stretch/>
        </p:blipFill>
        <p:spPr>
          <a:xfrm>
            <a:off x="9034760" y="4893321"/>
            <a:ext cx="2833318" cy="1189830"/>
          </a:xfrm>
          <a:prstGeom prst="rect">
            <a:avLst/>
          </a:prstGeom>
        </p:spPr>
      </p:pic>
      <p:sp>
        <p:nvSpPr>
          <p:cNvPr id="7" name="TextBox 6">
            <a:extLst>
              <a:ext uri="{FF2B5EF4-FFF2-40B4-BE49-F238E27FC236}">
                <a16:creationId xmlns:a16="http://schemas.microsoft.com/office/drawing/2014/main" id="{6B373F7F-52C5-73BB-9403-77C9F534BADD}"/>
              </a:ext>
            </a:extLst>
          </p:cNvPr>
          <p:cNvSpPr txBox="1"/>
          <p:nvPr/>
        </p:nvSpPr>
        <p:spPr>
          <a:xfrm>
            <a:off x="8936798" y="4080254"/>
            <a:ext cx="3984169" cy="914400"/>
          </a:xfrm>
          <a:prstGeom prst="rect">
            <a:avLst/>
          </a:prstGeom>
        </p:spPr>
        <p:txBody>
          <a:bodyPr vert="horz" wrap="none" lIns="91440" tIns="45720" rIns="91440" bIns="45720" rtlCol="0">
            <a:noAutofit/>
          </a:bodyPr>
          <a:lstStyle/>
          <a:p>
            <a:pPr algn="l"/>
            <a:r>
              <a:rPr lang="en-US" dirty="0"/>
              <a:t>Display hotkeys from </a:t>
            </a:r>
            <a:br>
              <a:rPr lang="en-US" dirty="0"/>
            </a:br>
            <a:r>
              <a:rPr lang="en-US" dirty="0"/>
              <a:t>the Help menu</a:t>
            </a:r>
          </a:p>
        </p:txBody>
      </p:sp>
      <p:sp>
        <p:nvSpPr>
          <p:cNvPr id="8" name="AutoShape 19">
            <a:extLst>
              <a:ext uri="{FF2B5EF4-FFF2-40B4-BE49-F238E27FC236}">
                <a16:creationId xmlns:a16="http://schemas.microsoft.com/office/drawing/2014/main" id="{BD5EFE59-CA2E-FDA3-ACC3-431C1986E9E8}"/>
              </a:ext>
            </a:extLst>
          </p:cNvPr>
          <p:cNvSpPr>
            <a:spLocks noChangeArrowheads="1"/>
          </p:cNvSpPr>
          <p:nvPr/>
        </p:nvSpPr>
        <p:spPr bwMode="auto">
          <a:xfrm rot="19347810">
            <a:off x="10649857" y="5791580"/>
            <a:ext cx="304800" cy="533400"/>
          </a:xfrm>
          <a:prstGeom prst="upArrow">
            <a:avLst>
              <a:gd name="adj1" fmla="val 25148"/>
              <a:gd name="adj2" fmla="val 98178"/>
            </a:avLst>
          </a:prstGeom>
          <a:solidFill>
            <a:schemeClr val="bg1"/>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D23EA49-B5D0-1541-8EC1-3C4BE870D2BF}"/>
              </a:ext>
            </a:extLst>
          </p:cNvPr>
          <p:cNvSpPr>
            <a:spLocks noGrp="1"/>
          </p:cNvSpPr>
          <p:nvPr>
            <p:ph type="ctrTitle"/>
          </p:nvPr>
        </p:nvSpPr>
        <p:spPr>
          <a:xfrm>
            <a:off x="1028732" y="2404928"/>
            <a:ext cx="6165850" cy="1166421"/>
          </a:xfrm>
          <a:effectLst>
            <a:outerShdw blurRad="50800" dist="38100" dir="2700000" algn="tl" rotWithShape="0">
              <a:prstClr val="black">
                <a:alpha val="40000"/>
              </a:prstClr>
            </a:outerShdw>
          </a:effectLst>
        </p:spPr>
        <p:txBody>
          <a:bodyPr>
            <a:normAutofit/>
          </a:bodyPr>
          <a:lstStyle/>
          <a:p>
            <a:r>
              <a:rPr lang="en-US" b="1" dirty="0">
                <a:solidFill>
                  <a:srgbClr val="C00000"/>
                </a:solidFill>
                <a:latin typeface="Arial" charset="0"/>
                <a:ea typeface="ＭＳ Ｐゴシック" charset="0"/>
              </a:rPr>
              <a:t>Getting Started</a:t>
            </a:r>
            <a:endParaRPr lang="en-US" dirty="0">
              <a:solidFill>
                <a:srgbClr val="C00000"/>
              </a:solidFill>
            </a:endParaRPr>
          </a:p>
        </p:txBody>
      </p:sp>
      <p:sp>
        <p:nvSpPr>
          <p:cNvPr id="8" name="Subtitle 7">
            <a:extLst>
              <a:ext uri="{FF2B5EF4-FFF2-40B4-BE49-F238E27FC236}">
                <a16:creationId xmlns:a16="http://schemas.microsoft.com/office/drawing/2014/main" id="{6572C9CA-5251-BE48-98C9-AEE6EB0EB890}"/>
              </a:ext>
            </a:extLst>
          </p:cNvPr>
          <p:cNvSpPr>
            <a:spLocks noGrp="1"/>
          </p:cNvSpPr>
          <p:nvPr>
            <p:ph type="subTitle" idx="1"/>
          </p:nvPr>
        </p:nvSpPr>
        <p:spPr>
          <a:xfrm>
            <a:off x="1028732" y="4256500"/>
            <a:ext cx="5243147" cy="667120"/>
          </a:xfrm>
        </p:spPr>
        <p:txBody>
          <a:bodyPr/>
          <a:lstStyle/>
          <a:p>
            <a:r>
              <a:rPr lang="en-US" dirty="0"/>
              <a:t>Corey Ernst</a:t>
            </a:r>
          </a:p>
        </p:txBody>
      </p:sp>
      <p:sp>
        <p:nvSpPr>
          <p:cNvPr id="9" name="Text Placeholder 8">
            <a:extLst>
              <a:ext uri="{FF2B5EF4-FFF2-40B4-BE49-F238E27FC236}">
                <a16:creationId xmlns:a16="http://schemas.microsoft.com/office/drawing/2014/main" id="{A56AD260-9467-CE4A-B0C7-B567ACAF5F67}"/>
              </a:ext>
            </a:extLst>
          </p:cNvPr>
          <p:cNvSpPr>
            <a:spLocks noGrp="1"/>
          </p:cNvSpPr>
          <p:nvPr>
            <p:ph type="body" sz="quarter" idx="10"/>
          </p:nvPr>
        </p:nvSpPr>
        <p:spPr>
          <a:xfrm>
            <a:off x="1028733" y="3778308"/>
            <a:ext cx="6165850" cy="378587"/>
          </a:xfrm>
        </p:spPr>
        <p:txBody>
          <a:bodyPr/>
          <a:lstStyle/>
          <a:p>
            <a:r>
              <a:rPr lang="en-US" dirty="0"/>
              <a:t>Cubit </a:t>
            </a:r>
            <a:r>
              <a:rPr lang="en-US" altLang="en-US" sz="2000" b="1" baseline="30000" dirty="0">
                <a:solidFill>
                  <a:schemeClr val="bg1"/>
                </a:solidFill>
                <a:latin typeface="Arial" panose="020B0604020202020204" pitchFamily="34" charset="0"/>
                <a:cs typeface="Arial" panose="020B0604020202020204" pitchFamily="34" charset="0"/>
              </a:rPr>
              <a:t>®</a:t>
            </a:r>
            <a:r>
              <a:rPr lang="en-US" dirty="0">
                <a:solidFill>
                  <a:schemeClr val="bg1"/>
                </a:solidFill>
              </a:rPr>
              <a:t> </a:t>
            </a:r>
            <a:r>
              <a:rPr lang="en-US" dirty="0"/>
              <a:t>100 Tutorials</a:t>
            </a:r>
          </a:p>
        </p:txBody>
      </p:sp>
      <p:sp>
        <p:nvSpPr>
          <p:cNvPr id="33" name="TextBox 32">
            <a:extLst>
              <a:ext uri="{FF2B5EF4-FFF2-40B4-BE49-F238E27FC236}">
                <a16:creationId xmlns:a16="http://schemas.microsoft.com/office/drawing/2014/main" id="{13E54DF6-4A33-0F44-BFF9-3FDCAA65F7F8}"/>
              </a:ext>
            </a:extLst>
          </p:cNvPr>
          <p:cNvSpPr txBox="1"/>
          <p:nvPr/>
        </p:nvSpPr>
        <p:spPr>
          <a:xfrm>
            <a:off x="3438144" y="3596640"/>
            <a:ext cx="0" cy="0"/>
          </a:xfrm>
          <a:prstGeom prst="rect">
            <a:avLst/>
          </a:prstGeom>
        </p:spPr>
        <p:txBody>
          <a:bodyPr vert="horz" wrap="none" lIns="91440" tIns="45720" rIns="91440" bIns="45720" rtlCol="0">
            <a:noAutofit/>
          </a:bodyPr>
          <a:lstStyle/>
          <a:p>
            <a:pPr algn="l"/>
            <a:endParaRPr lang="en-US" dirty="0">
              <a:latin typeface="Open Sans" panose="020B0606030504020204" pitchFamily="34" charset="0"/>
            </a:endParaRPr>
          </a:p>
        </p:txBody>
      </p:sp>
      <p:grpSp>
        <p:nvGrpSpPr>
          <p:cNvPr id="3" name="Group 2">
            <a:extLst>
              <a:ext uri="{FF2B5EF4-FFF2-40B4-BE49-F238E27FC236}">
                <a16:creationId xmlns:a16="http://schemas.microsoft.com/office/drawing/2014/main" id="{3152DC94-CDAD-B040-B849-6C3CC0DE930D}"/>
              </a:ext>
            </a:extLst>
          </p:cNvPr>
          <p:cNvGrpSpPr/>
          <p:nvPr/>
        </p:nvGrpSpPr>
        <p:grpSpPr>
          <a:xfrm>
            <a:off x="6292924" y="955497"/>
            <a:ext cx="5520487" cy="3686141"/>
            <a:chOff x="4474962" y="256854"/>
            <a:chExt cx="7446325" cy="4972062"/>
          </a:xfrm>
        </p:grpSpPr>
        <p:pic>
          <p:nvPicPr>
            <p:cNvPr id="12" name="Picture 9" descr="360_antenna_support">
              <a:extLst>
                <a:ext uri="{FF2B5EF4-FFF2-40B4-BE49-F238E27FC236}">
                  <a16:creationId xmlns:a16="http://schemas.microsoft.com/office/drawing/2014/main" id="{BC6E5148-1F87-1945-895B-5FA4464A632D}"/>
                </a:ext>
              </a:extLst>
            </p:cNvPr>
            <p:cNvPicPr>
              <a:picLocks noChangeAspect="1" noChangeArrowheads="1"/>
            </p:cNvPicPr>
            <p:nvPr/>
          </p:nvPicPr>
          <p:blipFill>
            <a:blip r:embed="rId3">
              <a:clrChange>
                <a:clrFrom>
                  <a:srgbClr val="FCFEFC"/>
                </a:clrFrom>
                <a:clrTo>
                  <a:srgbClr val="FCFEFC">
                    <a:alpha val="0"/>
                  </a:srgbClr>
                </a:clrTo>
              </a:clrChange>
              <a:lum contrast="60000"/>
              <a:extLst>
                <a:ext uri="{28A0092B-C50C-407E-A947-70E740481C1C}">
                  <a14:useLocalDpi xmlns:a14="http://schemas.microsoft.com/office/drawing/2010/main" val="0"/>
                </a:ext>
              </a:extLst>
            </a:blip>
            <a:srcRect/>
            <a:stretch>
              <a:fillRect/>
            </a:stretch>
          </p:blipFill>
          <p:spPr bwMode="auto">
            <a:xfrm>
              <a:off x="5855945" y="256854"/>
              <a:ext cx="5900565" cy="497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WordArt 10" descr="Paper bag">
              <a:extLst>
                <a:ext uri="{FF2B5EF4-FFF2-40B4-BE49-F238E27FC236}">
                  <a16:creationId xmlns:a16="http://schemas.microsoft.com/office/drawing/2014/main" id="{228E9DF8-9DDE-174C-9F56-108426566B0B}"/>
                </a:ext>
              </a:extLst>
            </p:cNvPr>
            <p:cNvSpPr>
              <a:spLocks noChangeArrowheads="1" noChangeShapeType="1" noTextEdit="1"/>
            </p:cNvSpPr>
            <p:nvPr/>
          </p:nvSpPr>
          <p:spPr bwMode="auto">
            <a:xfrm>
              <a:off x="4474962" y="1462598"/>
              <a:ext cx="6779372" cy="2610268"/>
            </a:xfrm>
            <a:prstGeom prst="rect">
              <a:avLst/>
            </a:prstGeom>
          </p:spPr>
          <p:txBody>
            <a:bodyPr wrap="none" fromWordArt="1">
              <a:prstTxWarp prst="textCascadeUp">
                <a:avLst>
                  <a:gd name="adj" fmla="val 52528"/>
                </a:avLst>
              </a:prstTxWarp>
              <a:scene3d>
                <a:camera prst="legacyPerspectiveTopLeft">
                  <a:rot lat="0" lon="20519958" rev="0"/>
                </a:camera>
                <a:lightRig rig="legacyHarsh3" dir="r"/>
              </a:scene3d>
              <a:sp3d extrusionH="430200" prstMaterial="legacyMatte">
                <a:extrusionClr>
                  <a:srgbClr val="006600"/>
                </a:extrusionClr>
                <a:contourClr>
                  <a:srgbClr val="FFFFFF"/>
                </a:contourClr>
              </a:sp3d>
            </a:bodyPr>
            <a:lstStyle/>
            <a:p>
              <a:pPr algn="ctr"/>
              <a:r>
                <a:rPr lang="en-US" sz="3600" kern="10" dirty="0">
                  <a:ln w="9525">
                    <a:round/>
                    <a:headEnd/>
                    <a:tailEnd/>
                  </a:ln>
                  <a:blipFill dpi="0" rotWithShape="0">
                    <a:blip r:embed="rId4"/>
                    <a:srcRect/>
                    <a:tile tx="0" ty="0" sx="100000" sy="100000" flip="none" algn="tl"/>
                  </a:blipFill>
                  <a:latin typeface="Arial Black" panose="020B0604020202020204" pitchFamily="34" charset="0"/>
                  <a:cs typeface="Arial Black" panose="020B0604020202020204" pitchFamily="34" charset="0"/>
                </a:rPr>
                <a:t>CUBIT</a:t>
              </a:r>
            </a:p>
          </p:txBody>
        </p:sp>
        <p:sp>
          <p:nvSpPr>
            <p:cNvPr id="14" name="Text Box 11">
              <a:extLst>
                <a:ext uri="{FF2B5EF4-FFF2-40B4-BE49-F238E27FC236}">
                  <a16:creationId xmlns:a16="http://schemas.microsoft.com/office/drawing/2014/main" id="{E4459622-1D59-EF4D-8730-3A31E7B99DA2}"/>
                </a:ext>
              </a:extLst>
            </p:cNvPr>
            <p:cNvSpPr txBox="1">
              <a:spLocks noChangeArrowheads="1"/>
            </p:cNvSpPr>
            <p:nvPr/>
          </p:nvSpPr>
          <p:spPr bwMode="auto">
            <a:xfrm>
              <a:off x="6739984" y="3246368"/>
              <a:ext cx="5181303" cy="1156050"/>
            </a:xfrm>
            <a:prstGeom prst="rect">
              <a:avLst/>
            </a:prstGeom>
            <a:noFill/>
            <a:ln>
              <a:noFill/>
            </a:ln>
            <a:effectLst>
              <a:outerShdw blurRad="63500" dist="17961" dir="2700000" algn="ctr" rotWithShape="0">
                <a:schemeClr val="tx1">
                  <a:alpha val="74998"/>
                </a:schemeClr>
              </a:outerShdw>
            </a:effectLst>
          </p:spPr>
          <p:txBody>
            <a:bodyPr wrap="none">
              <a:spAutoFit/>
            </a:bodyPr>
            <a:lstStyle>
              <a:lvl1pPr>
                <a:defRPr sz="1000">
                  <a:solidFill>
                    <a:schemeClr val="tx1"/>
                  </a:solidFill>
                  <a:latin typeface="Arial" charset="0"/>
                  <a:ea typeface="ＭＳ Ｐゴシック" charset="0"/>
                </a:defRPr>
              </a:lvl1pPr>
              <a:lvl2pPr marL="742950" indent="-285750">
                <a:defRPr sz="1000">
                  <a:solidFill>
                    <a:schemeClr val="tx1"/>
                  </a:solidFill>
                  <a:latin typeface="Arial" charset="0"/>
                  <a:ea typeface="ＭＳ Ｐゴシック" charset="0"/>
                </a:defRPr>
              </a:lvl2pPr>
              <a:lvl3pPr marL="1143000" indent="-228600">
                <a:defRPr sz="1000">
                  <a:solidFill>
                    <a:schemeClr val="tx1"/>
                  </a:solidFill>
                  <a:latin typeface="Arial" charset="0"/>
                  <a:ea typeface="ＭＳ Ｐゴシック" charset="0"/>
                </a:defRPr>
              </a:lvl3pPr>
              <a:lvl4pPr marL="1600200" indent="-228600">
                <a:defRPr sz="1000">
                  <a:solidFill>
                    <a:schemeClr val="tx1"/>
                  </a:solidFill>
                  <a:latin typeface="Arial" charset="0"/>
                  <a:ea typeface="ＭＳ Ｐゴシック" charset="0"/>
                </a:defRPr>
              </a:lvl4pPr>
              <a:lvl5pPr marL="2057400" indent="-228600">
                <a:defRPr sz="10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0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0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0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000">
                  <a:solidFill>
                    <a:schemeClr val="tx1"/>
                  </a:solidFill>
                  <a:latin typeface="Arial" charset="0"/>
                  <a:ea typeface="ＭＳ Ｐゴシック" charset="0"/>
                </a:defRPr>
              </a:lvl9pPr>
            </a:lstStyle>
            <a:p>
              <a:pPr algn="r">
                <a:defRPr/>
              </a:pPr>
              <a:r>
                <a:rPr lang="en-US" sz="2000" b="1">
                  <a:solidFill>
                    <a:srgbClr val="CD0000"/>
                  </a:solidFill>
                  <a:cs typeface="ＭＳ Ｐゴシック" charset="0"/>
                </a:rPr>
                <a:t>Geometry and </a:t>
              </a:r>
            </a:p>
            <a:p>
              <a:pPr algn="r">
                <a:defRPr/>
              </a:pPr>
              <a:r>
                <a:rPr lang="en-US" sz="2000" b="1">
                  <a:solidFill>
                    <a:srgbClr val="CD0000"/>
                  </a:solidFill>
                  <a:cs typeface="ＭＳ Ｐゴシック" charset="0"/>
                </a:rPr>
                <a:t>Mesh Generation Toolkit</a:t>
              </a:r>
            </a:p>
          </p:txBody>
        </p:sp>
      </p:grpSp>
      <p:sp>
        <p:nvSpPr>
          <p:cNvPr id="22" name="Subtitle 7">
            <a:extLst>
              <a:ext uri="{FF2B5EF4-FFF2-40B4-BE49-F238E27FC236}">
                <a16:creationId xmlns:a16="http://schemas.microsoft.com/office/drawing/2014/main" id="{58A160F5-8E7E-374A-A2DC-0F264F90FA3E}"/>
              </a:ext>
            </a:extLst>
          </p:cNvPr>
          <p:cNvSpPr txBox="1">
            <a:spLocks/>
          </p:cNvSpPr>
          <p:nvPr/>
        </p:nvSpPr>
        <p:spPr>
          <a:xfrm>
            <a:off x="1049777" y="1801063"/>
            <a:ext cx="5243147" cy="667120"/>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600" b="0" i="0" kern="1200" spc="0">
                <a:solidFill>
                  <a:schemeClr val="tx2">
                    <a:lumMod val="40000"/>
                    <a:lumOff val="60000"/>
                  </a:schemeClr>
                </a:solidFill>
                <a:latin typeface="+mj-lt"/>
                <a:ea typeface="Open Sans" panose="020B0606030504020204" pitchFamily="34" charset="0"/>
                <a:cs typeface="Open Sans" panose="020B0606030504020204" pitchFamily="34" charset="0"/>
              </a:defRPr>
            </a:lvl1pPr>
            <a:lvl2pPr marL="4572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9144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13716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18288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200" dirty="0"/>
              <a:t>2</a:t>
            </a:r>
          </a:p>
        </p:txBody>
      </p:sp>
      <p:sp>
        <p:nvSpPr>
          <p:cNvPr id="2" name="Text Placeholder 2">
            <a:extLst>
              <a:ext uri="{FF2B5EF4-FFF2-40B4-BE49-F238E27FC236}">
                <a16:creationId xmlns:a16="http://schemas.microsoft.com/office/drawing/2014/main" id="{5305463C-900F-302E-D9B8-DBFDA825CB4E}"/>
              </a:ext>
            </a:extLst>
          </p:cNvPr>
          <p:cNvSpPr>
            <a:spLocks noGrp="1"/>
          </p:cNvSpPr>
          <p:nvPr>
            <p:ph type="body" sz="quarter" idx="15"/>
          </p:nvPr>
        </p:nvSpPr>
        <p:spPr/>
        <p:txBody>
          <a:bodyPr/>
          <a:lstStyle/>
          <a:p>
            <a:r>
              <a:rPr lang="en-US" dirty="0"/>
              <a:t>SAND2022-15021 PE</a:t>
            </a:r>
          </a:p>
        </p:txBody>
      </p:sp>
    </p:spTree>
    <p:extLst>
      <p:ext uri="{BB962C8B-B14F-4D97-AF65-F5344CB8AC3E}">
        <p14:creationId xmlns:p14="http://schemas.microsoft.com/office/powerpoint/2010/main" val="366156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Date Placeholder 3">
            <a:extLst>
              <a:ext uri="{FF2B5EF4-FFF2-40B4-BE49-F238E27FC236}">
                <a16:creationId xmlns:a16="http://schemas.microsoft.com/office/drawing/2014/main" id="{1413B4AC-1608-6745-A23E-3C5840F14491}"/>
              </a:ext>
            </a:extLst>
          </p:cNvPr>
          <p:cNvSpPr>
            <a:spLocks noGrp="1"/>
          </p:cNvSpPr>
          <p:nvPr>
            <p:ph type="dt" sz="quarter" idx="10"/>
          </p:nvPr>
        </p:nvSpPr>
        <p:spPr>
          <a:xfrm>
            <a:off x="0" y="0"/>
            <a:ext cx="0" cy="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t>CUBIT Basic Tutorial</a:t>
            </a:r>
          </a:p>
        </p:txBody>
      </p:sp>
      <p:sp>
        <p:nvSpPr>
          <p:cNvPr id="11" name="TextBox 10">
            <a:extLst>
              <a:ext uri="{FF2B5EF4-FFF2-40B4-BE49-F238E27FC236}">
                <a16:creationId xmlns:a16="http://schemas.microsoft.com/office/drawing/2014/main" id="{6AC5A436-9335-7546-85A3-251EA63359D2}"/>
              </a:ext>
            </a:extLst>
          </p:cNvPr>
          <p:cNvSpPr txBox="1"/>
          <p:nvPr/>
        </p:nvSpPr>
        <p:spPr>
          <a:xfrm rot="18651965">
            <a:off x="2527124" y="2043532"/>
            <a:ext cx="720069" cy="338554"/>
          </a:xfrm>
          <a:prstGeom prst="rect">
            <a:avLst/>
          </a:prstGeom>
          <a:noFill/>
        </p:spPr>
        <p:txBody>
          <a:bodyPr wrap="none">
            <a:spAutoFit/>
          </a:bodyPr>
          <a:lstStyle/>
          <a:p>
            <a:pPr>
              <a:defRPr/>
            </a:pPr>
            <a:r>
              <a:rPr lang="en-US" sz="1600" dirty="0">
                <a:ea typeface="ＭＳ Ｐゴシック" charset="0"/>
                <a:cs typeface="ＭＳ Ｐゴシック" charset="0"/>
              </a:rPr>
              <a:t>Undo</a:t>
            </a:r>
          </a:p>
        </p:txBody>
      </p:sp>
      <p:sp>
        <p:nvSpPr>
          <p:cNvPr id="12" name="TextBox 11">
            <a:extLst>
              <a:ext uri="{FF2B5EF4-FFF2-40B4-BE49-F238E27FC236}">
                <a16:creationId xmlns:a16="http://schemas.microsoft.com/office/drawing/2014/main" id="{CC792D5F-8C3F-0D42-8686-ED17C70ACB79}"/>
              </a:ext>
            </a:extLst>
          </p:cNvPr>
          <p:cNvSpPr txBox="1"/>
          <p:nvPr/>
        </p:nvSpPr>
        <p:spPr>
          <a:xfrm rot="18584725">
            <a:off x="1670238" y="1792874"/>
            <a:ext cx="1464888" cy="338554"/>
          </a:xfrm>
          <a:prstGeom prst="rect">
            <a:avLst/>
          </a:prstGeom>
          <a:noFill/>
        </p:spPr>
        <p:txBody>
          <a:bodyPr wrap="none">
            <a:spAutoFit/>
          </a:bodyPr>
          <a:lstStyle/>
          <a:p>
            <a:pPr>
              <a:defRPr/>
            </a:pPr>
            <a:r>
              <a:rPr lang="en-US" sz="1600" dirty="0">
                <a:ea typeface="ＭＳ Ｐゴシック" charset="0"/>
                <a:cs typeface="ＭＳ Ｐゴシック" charset="0"/>
              </a:rPr>
              <a:t>Turn on Undo</a:t>
            </a:r>
          </a:p>
        </p:txBody>
      </p:sp>
      <p:sp>
        <p:nvSpPr>
          <p:cNvPr id="13" name="TextBox 12">
            <a:extLst>
              <a:ext uri="{FF2B5EF4-FFF2-40B4-BE49-F238E27FC236}">
                <a16:creationId xmlns:a16="http://schemas.microsoft.com/office/drawing/2014/main" id="{E6C838C5-9151-1040-9D5C-28A56E5BB729}"/>
              </a:ext>
            </a:extLst>
          </p:cNvPr>
          <p:cNvSpPr txBox="1"/>
          <p:nvPr/>
        </p:nvSpPr>
        <p:spPr>
          <a:xfrm rot="18651965">
            <a:off x="3094685" y="1941382"/>
            <a:ext cx="1141466" cy="338554"/>
          </a:xfrm>
          <a:prstGeom prst="rect">
            <a:avLst/>
          </a:prstGeom>
          <a:noFill/>
        </p:spPr>
        <p:txBody>
          <a:bodyPr wrap="none">
            <a:spAutoFit/>
          </a:bodyPr>
          <a:lstStyle/>
          <a:p>
            <a:pPr>
              <a:defRPr/>
            </a:pPr>
            <a:r>
              <a:rPr lang="en-US" sz="1600" dirty="0">
                <a:ea typeface="ＭＳ Ｐゴシック" charset="0"/>
                <a:cs typeface="ＭＳ Ｐゴシック" charset="0"/>
              </a:rPr>
              <a:t>Wireframe</a:t>
            </a:r>
          </a:p>
        </p:txBody>
      </p:sp>
      <p:sp>
        <p:nvSpPr>
          <p:cNvPr id="14" name="TextBox 13">
            <a:extLst>
              <a:ext uri="{FF2B5EF4-FFF2-40B4-BE49-F238E27FC236}">
                <a16:creationId xmlns:a16="http://schemas.microsoft.com/office/drawing/2014/main" id="{92DE1037-4BEE-A040-85EA-7055F597B9E0}"/>
              </a:ext>
            </a:extLst>
          </p:cNvPr>
          <p:cNvSpPr txBox="1"/>
          <p:nvPr/>
        </p:nvSpPr>
        <p:spPr>
          <a:xfrm rot="18651965">
            <a:off x="3573748" y="1682651"/>
            <a:ext cx="1759841" cy="338554"/>
          </a:xfrm>
          <a:prstGeom prst="rect">
            <a:avLst/>
          </a:prstGeom>
          <a:noFill/>
        </p:spPr>
        <p:txBody>
          <a:bodyPr wrap="none">
            <a:spAutoFit/>
          </a:bodyPr>
          <a:lstStyle/>
          <a:p>
            <a:pPr>
              <a:defRPr/>
            </a:pPr>
            <a:r>
              <a:rPr lang="en-US" sz="1600" dirty="0">
                <a:ea typeface="ＭＳ Ｐゴシック" charset="0"/>
                <a:cs typeface="ＭＳ Ｐゴシック" charset="0"/>
              </a:rPr>
              <a:t>True Hidden Line</a:t>
            </a:r>
          </a:p>
        </p:txBody>
      </p:sp>
      <p:sp>
        <p:nvSpPr>
          <p:cNvPr id="15" name="TextBox 14">
            <a:extLst>
              <a:ext uri="{FF2B5EF4-FFF2-40B4-BE49-F238E27FC236}">
                <a16:creationId xmlns:a16="http://schemas.microsoft.com/office/drawing/2014/main" id="{96641AD5-7C90-3441-A399-61697ED49B27}"/>
              </a:ext>
            </a:extLst>
          </p:cNvPr>
          <p:cNvSpPr txBox="1"/>
          <p:nvPr/>
        </p:nvSpPr>
        <p:spPr>
          <a:xfrm rot="18651965">
            <a:off x="4254466" y="1869739"/>
            <a:ext cx="1295547" cy="338554"/>
          </a:xfrm>
          <a:prstGeom prst="rect">
            <a:avLst/>
          </a:prstGeom>
          <a:noFill/>
        </p:spPr>
        <p:txBody>
          <a:bodyPr wrap="none">
            <a:spAutoFit/>
          </a:bodyPr>
          <a:lstStyle/>
          <a:p>
            <a:pPr>
              <a:defRPr/>
            </a:pPr>
            <a:r>
              <a:rPr lang="en-US" sz="1600" dirty="0">
                <a:ea typeface="ＭＳ Ｐゴシック" charset="0"/>
                <a:cs typeface="ＭＳ Ｐゴシック" charset="0"/>
              </a:rPr>
              <a:t>Hidden Line</a:t>
            </a:r>
          </a:p>
        </p:txBody>
      </p:sp>
      <p:sp>
        <p:nvSpPr>
          <p:cNvPr id="16" name="TextBox 15">
            <a:extLst>
              <a:ext uri="{FF2B5EF4-FFF2-40B4-BE49-F238E27FC236}">
                <a16:creationId xmlns:a16="http://schemas.microsoft.com/office/drawing/2014/main" id="{7B8F6617-56FF-ED4E-96B0-C277B26ABFE1}"/>
              </a:ext>
            </a:extLst>
          </p:cNvPr>
          <p:cNvSpPr txBox="1"/>
          <p:nvPr/>
        </p:nvSpPr>
        <p:spPr>
          <a:xfrm rot="18651965">
            <a:off x="4846597" y="1856509"/>
            <a:ext cx="1294778" cy="338554"/>
          </a:xfrm>
          <a:prstGeom prst="rect">
            <a:avLst/>
          </a:prstGeom>
          <a:noFill/>
        </p:spPr>
        <p:txBody>
          <a:bodyPr wrap="none">
            <a:spAutoFit/>
          </a:bodyPr>
          <a:lstStyle/>
          <a:p>
            <a:pPr>
              <a:defRPr/>
            </a:pPr>
            <a:r>
              <a:rPr lang="en-US" sz="1600" dirty="0">
                <a:ea typeface="ＭＳ Ｐゴシック" charset="0"/>
                <a:cs typeface="ＭＳ Ｐゴシック" charset="0"/>
              </a:rPr>
              <a:t>Transparent</a:t>
            </a:r>
          </a:p>
        </p:txBody>
      </p:sp>
      <p:sp>
        <p:nvSpPr>
          <p:cNvPr id="17" name="TextBox 16">
            <a:extLst>
              <a:ext uri="{FF2B5EF4-FFF2-40B4-BE49-F238E27FC236}">
                <a16:creationId xmlns:a16="http://schemas.microsoft.com/office/drawing/2014/main" id="{D2D3C492-1409-7A40-B916-6459EF3D3EEE}"/>
              </a:ext>
            </a:extLst>
          </p:cNvPr>
          <p:cNvSpPr txBox="1"/>
          <p:nvPr/>
        </p:nvSpPr>
        <p:spPr>
          <a:xfrm rot="18651965">
            <a:off x="5538434" y="2004709"/>
            <a:ext cx="883575" cy="338554"/>
          </a:xfrm>
          <a:prstGeom prst="rect">
            <a:avLst/>
          </a:prstGeom>
          <a:noFill/>
        </p:spPr>
        <p:txBody>
          <a:bodyPr wrap="none">
            <a:spAutoFit/>
          </a:bodyPr>
          <a:lstStyle/>
          <a:p>
            <a:pPr>
              <a:defRPr/>
            </a:pPr>
            <a:r>
              <a:rPr lang="en-US" sz="1600" dirty="0">
                <a:ea typeface="ＭＳ Ｐゴシック" charset="0"/>
                <a:cs typeface="ＭＳ Ｐゴシック" charset="0"/>
              </a:rPr>
              <a:t>Shaded</a:t>
            </a:r>
          </a:p>
        </p:txBody>
      </p:sp>
      <p:sp>
        <p:nvSpPr>
          <p:cNvPr id="18" name="TextBox 17">
            <a:extLst>
              <a:ext uri="{FF2B5EF4-FFF2-40B4-BE49-F238E27FC236}">
                <a16:creationId xmlns:a16="http://schemas.microsoft.com/office/drawing/2014/main" id="{704BF5E8-97E4-1E4C-BDDC-6E6D88EBDAF3}"/>
              </a:ext>
            </a:extLst>
          </p:cNvPr>
          <p:cNvSpPr txBox="1"/>
          <p:nvPr/>
        </p:nvSpPr>
        <p:spPr>
          <a:xfrm>
            <a:off x="4298951" y="3300413"/>
            <a:ext cx="1523174" cy="338554"/>
          </a:xfrm>
          <a:prstGeom prst="rect">
            <a:avLst/>
          </a:prstGeom>
          <a:noFill/>
        </p:spPr>
        <p:txBody>
          <a:bodyPr wrap="none">
            <a:spAutoFit/>
          </a:bodyPr>
          <a:lstStyle/>
          <a:p>
            <a:pPr>
              <a:defRPr/>
            </a:pPr>
            <a:r>
              <a:rPr lang="en-US" sz="1600" dirty="0">
                <a:ea typeface="ＭＳ Ｐゴシック" charset="0"/>
                <a:cs typeface="ＭＳ Ｐゴシック" charset="0"/>
              </a:rPr>
              <a:t>Display Modes</a:t>
            </a:r>
          </a:p>
        </p:txBody>
      </p:sp>
      <p:cxnSp>
        <p:nvCxnSpPr>
          <p:cNvPr id="22539" name="Straight Connector 19">
            <a:extLst>
              <a:ext uri="{FF2B5EF4-FFF2-40B4-BE49-F238E27FC236}">
                <a16:creationId xmlns:a16="http://schemas.microsoft.com/office/drawing/2014/main" id="{386B20DA-5C95-CB40-89FF-2971D96DA00C}"/>
              </a:ext>
            </a:extLst>
          </p:cNvPr>
          <p:cNvCxnSpPr>
            <a:cxnSpLocks noChangeShapeType="1"/>
          </p:cNvCxnSpPr>
          <p:nvPr/>
        </p:nvCxnSpPr>
        <p:spPr bwMode="auto">
          <a:xfrm>
            <a:off x="3194050" y="3400425"/>
            <a:ext cx="0" cy="8890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2540" name="Straight Connector 20">
            <a:extLst>
              <a:ext uri="{FF2B5EF4-FFF2-40B4-BE49-F238E27FC236}">
                <a16:creationId xmlns:a16="http://schemas.microsoft.com/office/drawing/2014/main" id="{145FB1F5-E6EF-6849-8D64-7A3A96A4C212}"/>
              </a:ext>
            </a:extLst>
          </p:cNvPr>
          <p:cNvCxnSpPr>
            <a:cxnSpLocks noChangeShapeType="1"/>
          </p:cNvCxnSpPr>
          <p:nvPr/>
        </p:nvCxnSpPr>
        <p:spPr bwMode="auto">
          <a:xfrm>
            <a:off x="3194050" y="3481388"/>
            <a:ext cx="1068388"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2541" name="Straight Connector 34">
            <a:extLst>
              <a:ext uri="{FF2B5EF4-FFF2-40B4-BE49-F238E27FC236}">
                <a16:creationId xmlns:a16="http://schemas.microsoft.com/office/drawing/2014/main" id="{2A34B9B6-6C14-AC4C-894B-5AAF648CF961}"/>
              </a:ext>
            </a:extLst>
          </p:cNvPr>
          <p:cNvCxnSpPr>
            <a:cxnSpLocks noChangeShapeType="1"/>
          </p:cNvCxnSpPr>
          <p:nvPr/>
        </p:nvCxnSpPr>
        <p:spPr bwMode="auto">
          <a:xfrm>
            <a:off x="5794375" y="3481388"/>
            <a:ext cx="750888"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2542" name="Straight Connector 35">
            <a:extLst>
              <a:ext uri="{FF2B5EF4-FFF2-40B4-BE49-F238E27FC236}">
                <a16:creationId xmlns:a16="http://schemas.microsoft.com/office/drawing/2014/main" id="{4A5EB03B-6DD8-504A-926E-C72B6B7B0187}"/>
              </a:ext>
            </a:extLst>
          </p:cNvPr>
          <p:cNvCxnSpPr>
            <a:cxnSpLocks noChangeShapeType="1"/>
          </p:cNvCxnSpPr>
          <p:nvPr/>
        </p:nvCxnSpPr>
        <p:spPr bwMode="auto">
          <a:xfrm>
            <a:off x="6540500" y="3386138"/>
            <a:ext cx="0" cy="9525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37" name="TextBox 36">
            <a:extLst>
              <a:ext uri="{FF2B5EF4-FFF2-40B4-BE49-F238E27FC236}">
                <a16:creationId xmlns:a16="http://schemas.microsoft.com/office/drawing/2014/main" id="{C59DCA15-FC67-B34E-9206-E24D5C9B2E4C}"/>
              </a:ext>
            </a:extLst>
          </p:cNvPr>
          <p:cNvSpPr txBox="1"/>
          <p:nvPr/>
        </p:nvSpPr>
        <p:spPr>
          <a:xfrm rot="18651965">
            <a:off x="5980920" y="1665967"/>
            <a:ext cx="1814920" cy="338554"/>
          </a:xfrm>
          <a:prstGeom prst="rect">
            <a:avLst/>
          </a:prstGeom>
          <a:noFill/>
        </p:spPr>
        <p:txBody>
          <a:bodyPr wrap="none">
            <a:spAutoFit/>
          </a:bodyPr>
          <a:lstStyle/>
          <a:p>
            <a:pPr>
              <a:defRPr/>
            </a:pPr>
            <a:r>
              <a:rPr lang="en-US" sz="1600" dirty="0">
                <a:ea typeface="ＭＳ Ｐゴシック" charset="0"/>
                <a:cs typeface="ＭＳ Ｐゴシック" charset="0"/>
              </a:rPr>
              <a:t>Display Geometry</a:t>
            </a:r>
          </a:p>
        </p:txBody>
      </p:sp>
      <p:sp>
        <p:nvSpPr>
          <p:cNvPr id="45" name="TextBox 44">
            <a:extLst>
              <a:ext uri="{FF2B5EF4-FFF2-40B4-BE49-F238E27FC236}">
                <a16:creationId xmlns:a16="http://schemas.microsoft.com/office/drawing/2014/main" id="{94EA86A9-44B5-9A4A-898D-C6BE051940EB}"/>
              </a:ext>
            </a:extLst>
          </p:cNvPr>
          <p:cNvSpPr txBox="1"/>
          <p:nvPr/>
        </p:nvSpPr>
        <p:spPr>
          <a:xfrm rot="18651965">
            <a:off x="6650416" y="1818480"/>
            <a:ext cx="1402948" cy="338554"/>
          </a:xfrm>
          <a:prstGeom prst="rect">
            <a:avLst/>
          </a:prstGeom>
          <a:noFill/>
        </p:spPr>
        <p:txBody>
          <a:bodyPr wrap="none">
            <a:spAutoFit/>
          </a:bodyPr>
          <a:lstStyle/>
          <a:p>
            <a:pPr>
              <a:defRPr/>
            </a:pPr>
            <a:r>
              <a:rPr lang="en-US" sz="1600" dirty="0">
                <a:ea typeface="ＭＳ Ｐゴシック" charset="0"/>
                <a:cs typeface="ＭＳ Ｐゴシック" charset="0"/>
              </a:rPr>
              <a:t>Display Mesh</a:t>
            </a:r>
          </a:p>
        </p:txBody>
      </p:sp>
      <p:sp>
        <p:nvSpPr>
          <p:cNvPr id="46" name="TextBox 45">
            <a:extLst>
              <a:ext uri="{FF2B5EF4-FFF2-40B4-BE49-F238E27FC236}">
                <a16:creationId xmlns:a16="http://schemas.microsoft.com/office/drawing/2014/main" id="{A0AE635B-57E9-AF4C-9F92-D4DBA2A13052}"/>
              </a:ext>
            </a:extLst>
          </p:cNvPr>
          <p:cNvSpPr txBox="1"/>
          <p:nvPr/>
        </p:nvSpPr>
        <p:spPr>
          <a:xfrm rot="18651965">
            <a:off x="7281274" y="1866533"/>
            <a:ext cx="1249060" cy="338554"/>
          </a:xfrm>
          <a:prstGeom prst="rect">
            <a:avLst/>
          </a:prstGeom>
          <a:noFill/>
        </p:spPr>
        <p:txBody>
          <a:bodyPr wrap="none">
            <a:spAutoFit/>
          </a:bodyPr>
          <a:lstStyle/>
          <a:p>
            <a:pPr>
              <a:defRPr/>
            </a:pPr>
            <a:r>
              <a:rPr lang="en-US" sz="1600" dirty="0">
                <a:ea typeface="ＭＳ Ｐゴシック" charset="0"/>
                <a:cs typeface="ＭＳ Ｐゴシック" charset="0"/>
              </a:rPr>
              <a:t>Display BCs</a:t>
            </a:r>
            <a:endParaRPr lang="en-US" sz="1600" b="1" dirty="0">
              <a:ea typeface="ＭＳ Ｐゴシック" charset="0"/>
              <a:cs typeface="ＭＳ Ｐゴシック" charset="0"/>
            </a:endParaRPr>
          </a:p>
        </p:txBody>
      </p:sp>
      <p:sp>
        <p:nvSpPr>
          <p:cNvPr id="47" name="TextBox 46">
            <a:extLst>
              <a:ext uri="{FF2B5EF4-FFF2-40B4-BE49-F238E27FC236}">
                <a16:creationId xmlns:a16="http://schemas.microsoft.com/office/drawing/2014/main" id="{70D27E5D-CE5A-8C4C-B8FC-43357600FC9D}"/>
              </a:ext>
            </a:extLst>
          </p:cNvPr>
          <p:cNvSpPr txBox="1"/>
          <p:nvPr/>
        </p:nvSpPr>
        <p:spPr>
          <a:xfrm rot="18651965">
            <a:off x="8435796" y="1727306"/>
            <a:ext cx="1659429" cy="338554"/>
          </a:xfrm>
          <a:prstGeom prst="rect">
            <a:avLst/>
          </a:prstGeom>
          <a:noFill/>
        </p:spPr>
        <p:txBody>
          <a:bodyPr wrap="none">
            <a:spAutoFit/>
          </a:bodyPr>
          <a:lstStyle/>
          <a:p>
            <a:pPr>
              <a:defRPr/>
            </a:pPr>
            <a:r>
              <a:rPr lang="en-US" sz="1600" dirty="0">
                <a:ea typeface="ＭＳ Ｐゴシック" charset="0"/>
                <a:cs typeface="ＭＳ Ｐゴシック" charset="0"/>
              </a:rPr>
              <a:t>Composite View</a:t>
            </a:r>
            <a:endParaRPr lang="en-US" sz="1600" b="1" dirty="0">
              <a:ea typeface="ＭＳ Ｐゴシック" charset="0"/>
              <a:cs typeface="ＭＳ Ｐゴシック" charset="0"/>
            </a:endParaRPr>
          </a:p>
        </p:txBody>
      </p:sp>
      <p:sp>
        <p:nvSpPr>
          <p:cNvPr id="48" name="TextBox 47">
            <a:extLst>
              <a:ext uri="{FF2B5EF4-FFF2-40B4-BE49-F238E27FC236}">
                <a16:creationId xmlns:a16="http://schemas.microsoft.com/office/drawing/2014/main" id="{C3B7B512-8D67-0341-A4EA-9E2C64B20923}"/>
              </a:ext>
            </a:extLst>
          </p:cNvPr>
          <p:cNvSpPr txBox="1"/>
          <p:nvPr/>
        </p:nvSpPr>
        <p:spPr>
          <a:xfrm rot="18584725">
            <a:off x="9008426" y="1678469"/>
            <a:ext cx="1757019" cy="338554"/>
          </a:xfrm>
          <a:prstGeom prst="rect">
            <a:avLst/>
          </a:prstGeom>
          <a:noFill/>
        </p:spPr>
        <p:txBody>
          <a:bodyPr wrap="none">
            <a:spAutoFit/>
          </a:bodyPr>
          <a:lstStyle/>
          <a:p>
            <a:pPr>
              <a:defRPr/>
            </a:pPr>
            <a:r>
              <a:rPr lang="en-US" sz="1600" dirty="0">
                <a:ea typeface="ＭＳ Ｐゴシック" charset="0"/>
                <a:cs typeface="ＭＳ Ｐゴシック" charset="0"/>
              </a:rPr>
              <a:t>Refresh Graphics</a:t>
            </a:r>
          </a:p>
        </p:txBody>
      </p:sp>
      <p:sp>
        <p:nvSpPr>
          <p:cNvPr id="49" name="TextBox 48">
            <a:extLst>
              <a:ext uri="{FF2B5EF4-FFF2-40B4-BE49-F238E27FC236}">
                <a16:creationId xmlns:a16="http://schemas.microsoft.com/office/drawing/2014/main" id="{B456CC6A-DFC6-5C4A-9E0A-53A4B771A273}"/>
              </a:ext>
            </a:extLst>
          </p:cNvPr>
          <p:cNvSpPr txBox="1"/>
          <p:nvPr/>
        </p:nvSpPr>
        <p:spPr>
          <a:xfrm rot="18584725">
            <a:off x="1704982" y="4890086"/>
            <a:ext cx="950901" cy="338554"/>
          </a:xfrm>
          <a:prstGeom prst="rect">
            <a:avLst/>
          </a:prstGeom>
          <a:noFill/>
        </p:spPr>
        <p:txBody>
          <a:bodyPr wrap="none">
            <a:spAutoFit/>
          </a:bodyPr>
          <a:lstStyle/>
          <a:p>
            <a:pPr>
              <a:defRPr/>
            </a:pPr>
            <a:r>
              <a:rPr lang="en-US" sz="1600" dirty="0">
                <a:ea typeface="ＭＳ Ｐゴシック" charset="0"/>
                <a:cs typeface="ＭＳ Ｐゴシック" charset="0"/>
              </a:rPr>
              <a:t>Zoom In</a:t>
            </a:r>
          </a:p>
        </p:txBody>
      </p:sp>
      <p:sp>
        <p:nvSpPr>
          <p:cNvPr id="50" name="TextBox 49">
            <a:extLst>
              <a:ext uri="{FF2B5EF4-FFF2-40B4-BE49-F238E27FC236}">
                <a16:creationId xmlns:a16="http://schemas.microsoft.com/office/drawing/2014/main" id="{FBDA2975-CAEC-1C4F-84A8-68A204D952F4}"/>
              </a:ext>
            </a:extLst>
          </p:cNvPr>
          <p:cNvSpPr txBox="1"/>
          <p:nvPr/>
        </p:nvSpPr>
        <p:spPr>
          <a:xfrm rot="18584725">
            <a:off x="2349378" y="4842297"/>
            <a:ext cx="1125629" cy="338554"/>
          </a:xfrm>
          <a:prstGeom prst="rect">
            <a:avLst/>
          </a:prstGeom>
          <a:noFill/>
        </p:spPr>
        <p:txBody>
          <a:bodyPr wrap="none">
            <a:spAutoFit/>
          </a:bodyPr>
          <a:lstStyle/>
          <a:p>
            <a:pPr>
              <a:defRPr/>
            </a:pPr>
            <a:r>
              <a:rPr lang="en-US" sz="1600" dirty="0">
                <a:ea typeface="ＭＳ Ｐゴシック" charset="0"/>
                <a:cs typeface="ＭＳ Ｐゴシック" charset="0"/>
              </a:rPr>
              <a:t>Zoom Out</a:t>
            </a:r>
          </a:p>
        </p:txBody>
      </p:sp>
      <p:sp>
        <p:nvSpPr>
          <p:cNvPr id="51" name="TextBox 50">
            <a:extLst>
              <a:ext uri="{FF2B5EF4-FFF2-40B4-BE49-F238E27FC236}">
                <a16:creationId xmlns:a16="http://schemas.microsoft.com/office/drawing/2014/main" id="{E4CC5407-15EC-534F-9C7D-142B3CA66A30}"/>
              </a:ext>
            </a:extLst>
          </p:cNvPr>
          <p:cNvSpPr txBox="1"/>
          <p:nvPr/>
        </p:nvSpPr>
        <p:spPr>
          <a:xfrm rot="18584725">
            <a:off x="2953910" y="4761572"/>
            <a:ext cx="1237839" cy="338554"/>
          </a:xfrm>
          <a:prstGeom prst="rect">
            <a:avLst/>
          </a:prstGeom>
          <a:noFill/>
        </p:spPr>
        <p:txBody>
          <a:bodyPr wrap="none">
            <a:spAutoFit/>
          </a:bodyPr>
          <a:lstStyle/>
          <a:p>
            <a:pPr>
              <a:defRPr/>
            </a:pPr>
            <a:r>
              <a:rPr lang="en-US" sz="1600" dirty="0">
                <a:ea typeface="ＭＳ Ｐゴシック" charset="0"/>
                <a:cs typeface="ＭＳ Ｐゴシック" charset="0"/>
              </a:rPr>
              <a:t>Zoom to Fit</a:t>
            </a:r>
          </a:p>
        </p:txBody>
      </p:sp>
      <p:sp>
        <p:nvSpPr>
          <p:cNvPr id="52" name="TextBox 51">
            <a:extLst>
              <a:ext uri="{FF2B5EF4-FFF2-40B4-BE49-F238E27FC236}">
                <a16:creationId xmlns:a16="http://schemas.microsoft.com/office/drawing/2014/main" id="{AA3E238F-6EAD-2A45-850A-3B1ACD903519}"/>
              </a:ext>
            </a:extLst>
          </p:cNvPr>
          <p:cNvSpPr txBox="1"/>
          <p:nvPr/>
        </p:nvSpPr>
        <p:spPr>
          <a:xfrm rot="18584725">
            <a:off x="3431607" y="4554910"/>
            <a:ext cx="1887183" cy="338554"/>
          </a:xfrm>
          <a:prstGeom prst="rect">
            <a:avLst/>
          </a:prstGeom>
          <a:noFill/>
        </p:spPr>
        <p:txBody>
          <a:bodyPr wrap="none">
            <a:spAutoFit/>
          </a:bodyPr>
          <a:lstStyle/>
          <a:p>
            <a:pPr>
              <a:defRPr/>
            </a:pPr>
            <a:r>
              <a:rPr lang="en-US" sz="1600" dirty="0">
                <a:ea typeface="ＭＳ Ｐゴシック" charset="0"/>
                <a:cs typeface="ＭＳ Ｐゴシック" charset="0"/>
              </a:rPr>
              <a:t>Toggle Perspective</a:t>
            </a:r>
          </a:p>
        </p:txBody>
      </p:sp>
      <p:sp>
        <p:nvSpPr>
          <p:cNvPr id="53" name="TextBox 52">
            <a:extLst>
              <a:ext uri="{FF2B5EF4-FFF2-40B4-BE49-F238E27FC236}">
                <a16:creationId xmlns:a16="http://schemas.microsoft.com/office/drawing/2014/main" id="{036B07D8-EF0D-FF47-9A06-9DC8A2AD8478}"/>
              </a:ext>
            </a:extLst>
          </p:cNvPr>
          <p:cNvSpPr txBox="1"/>
          <p:nvPr/>
        </p:nvSpPr>
        <p:spPr>
          <a:xfrm rot="18584725">
            <a:off x="4150735" y="4774459"/>
            <a:ext cx="1302088" cy="338554"/>
          </a:xfrm>
          <a:prstGeom prst="rect">
            <a:avLst/>
          </a:prstGeom>
          <a:noFill/>
        </p:spPr>
        <p:txBody>
          <a:bodyPr wrap="none">
            <a:spAutoFit/>
          </a:bodyPr>
          <a:lstStyle/>
          <a:p>
            <a:pPr>
              <a:defRPr/>
            </a:pPr>
            <a:r>
              <a:rPr lang="en-US" sz="1600" dirty="0">
                <a:ea typeface="ＭＳ Ｐゴシック" charset="0"/>
                <a:cs typeface="ＭＳ Ｐゴシック" charset="0"/>
              </a:rPr>
              <a:t>Toggle Scale</a:t>
            </a:r>
          </a:p>
        </p:txBody>
      </p:sp>
      <p:sp>
        <p:nvSpPr>
          <p:cNvPr id="54" name="TextBox 53">
            <a:extLst>
              <a:ext uri="{FF2B5EF4-FFF2-40B4-BE49-F238E27FC236}">
                <a16:creationId xmlns:a16="http://schemas.microsoft.com/office/drawing/2014/main" id="{4819DC6C-5409-9B45-A65E-4E6F3FE140E2}"/>
              </a:ext>
            </a:extLst>
          </p:cNvPr>
          <p:cNvSpPr txBox="1"/>
          <p:nvPr/>
        </p:nvSpPr>
        <p:spPr>
          <a:xfrm rot="18584725">
            <a:off x="4576644" y="4427224"/>
            <a:ext cx="2188420" cy="338554"/>
          </a:xfrm>
          <a:prstGeom prst="rect">
            <a:avLst/>
          </a:prstGeom>
          <a:noFill/>
        </p:spPr>
        <p:txBody>
          <a:bodyPr wrap="none">
            <a:spAutoFit/>
          </a:bodyPr>
          <a:lstStyle/>
          <a:p>
            <a:pPr>
              <a:defRPr/>
            </a:pPr>
            <a:r>
              <a:rPr lang="en-US" sz="1600" dirty="0">
                <a:ea typeface="ＭＳ Ｐゴシック" charset="0"/>
                <a:cs typeface="ＭＳ Ｐゴシック" charset="0"/>
              </a:rPr>
              <a:t>Toggle Clipping Plane</a:t>
            </a:r>
          </a:p>
        </p:txBody>
      </p:sp>
      <p:sp>
        <p:nvSpPr>
          <p:cNvPr id="55" name="TextBox 54">
            <a:extLst>
              <a:ext uri="{FF2B5EF4-FFF2-40B4-BE49-F238E27FC236}">
                <a16:creationId xmlns:a16="http://schemas.microsoft.com/office/drawing/2014/main" id="{82862375-C950-584A-B05E-D2BA748D43CD}"/>
              </a:ext>
            </a:extLst>
          </p:cNvPr>
          <p:cNvSpPr txBox="1"/>
          <p:nvPr/>
        </p:nvSpPr>
        <p:spPr>
          <a:xfrm rot="18584725">
            <a:off x="5107058" y="4206102"/>
            <a:ext cx="2842445" cy="338554"/>
          </a:xfrm>
          <a:prstGeom prst="rect">
            <a:avLst/>
          </a:prstGeom>
          <a:noFill/>
        </p:spPr>
        <p:txBody>
          <a:bodyPr wrap="none">
            <a:spAutoFit/>
          </a:bodyPr>
          <a:lstStyle/>
          <a:p>
            <a:pPr>
              <a:defRPr/>
            </a:pPr>
            <a:r>
              <a:rPr lang="en-US" sz="1600" dirty="0">
                <a:ea typeface="ＭＳ Ｐゴシック" charset="0"/>
                <a:cs typeface="ＭＳ Ｐゴシック" charset="0"/>
              </a:rPr>
              <a:t>Toggle Clipping Manipulation</a:t>
            </a:r>
          </a:p>
        </p:txBody>
      </p:sp>
      <p:sp>
        <p:nvSpPr>
          <p:cNvPr id="56" name="TextBox 55">
            <a:extLst>
              <a:ext uri="{FF2B5EF4-FFF2-40B4-BE49-F238E27FC236}">
                <a16:creationId xmlns:a16="http://schemas.microsoft.com/office/drawing/2014/main" id="{3D0471DC-8538-4B4B-9067-5688FC182624}"/>
              </a:ext>
            </a:extLst>
          </p:cNvPr>
          <p:cNvSpPr txBox="1"/>
          <p:nvPr/>
        </p:nvSpPr>
        <p:spPr>
          <a:xfrm rot="18584725">
            <a:off x="5811476" y="4463885"/>
            <a:ext cx="2145139" cy="338554"/>
          </a:xfrm>
          <a:prstGeom prst="rect">
            <a:avLst/>
          </a:prstGeom>
          <a:noFill/>
        </p:spPr>
        <p:txBody>
          <a:bodyPr wrap="none">
            <a:spAutoFit/>
          </a:bodyPr>
          <a:lstStyle/>
          <a:p>
            <a:pPr>
              <a:defRPr/>
            </a:pPr>
            <a:r>
              <a:rPr lang="en-US" sz="1600" dirty="0">
                <a:ea typeface="ＭＳ Ｐゴシック" charset="0"/>
                <a:cs typeface="ＭＳ Ｐゴシック" charset="0"/>
              </a:rPr>
              <a:t>Show Curve Valences</a:t>
            </a:r>
          </a:p>
        </p:txBody>
      </p:sp>
      <p:sp>
        <p:nvSpPr>
          <p:cNvPr id="57" name="TextBox 56">
            <a:extLst>
              <a:ext uri="{FF2B5EF4-FFF2-40B4-BE49-F238E27FC236}">
                <a16:creationId xmlns:a16="http://schemas.microsoft.com/office/drawing/2014/main" id="{D47AF041-3787-0A42-8594-03B9B0F3B228}"/>
              </a:ext>
            </a:extLst>
          </p:cNvPr>
          <p:cNvSpPr txBox="1"/>
          <p:nvPr/>
        </p:nvSpPr>
        <p:spPr>
          <a:xfrm rot="18584725">
            <a:off x="6959519" y="4305850"/>
            <a:ext cx="2556213" cy="338554"/>
          </a:xfrm>
          <a:prstGeom prst="rect">
            <a:avLst/>
          </a:prstGeom>
          <a:noFill/>
        </p:spPr>
        <p:txBody>
          <a:bodyPr wrap="none">
            <a:spAutoFit/>
          </a:bodyPr>
          <a:lstStyle/>
          <a:p>
            <a:pPr>
              <a:defRPr/>
            </a:pPr>
            <a:r>
              <a:rPr lang="en-US" sz="1600" dirty="0">
                <a:ea typeface="ＭＳ Ｐゴシック" charset="0"/>
                <a:cs typeface="ＭＳ Ｐゴシック" charset="0"/>
              </a:rPr>
              <a:t>Select enclosed/extended</a:t>
            </a:r>
          </a:p>
        </p:txBody>
      </p:sp>
      <p:sp>
        <p:nvSpPr>
          <p:cNvPr id="58" name="TextBox 57">
            <a:extLst>
              <a:ext uri="{FF2B5EF4-FFF2-40B4-BE49-F238E27FC236}">
                <a16:creationId xmlns:a16="http://schemas.microsoft.com/office/drawing/2014/main" id="{1551DE11-8CD7-CB45-81AC-E9792464A44F}"/>
              </a:ext>
            </a:extLst>
          </p:cNvPr>
          <p:cNvSpPr txBox="1"/>
          <p:nvPr/>
        </p:nvSpPr>
        <p:spPr>
          <a:xfrm rot="18584725">
            <a:off x="8158152" y="4486607"/>
            <a:ext cx="2033172" cy="338554"/>
          </a:xfrm>
          <a:prstGeom prst="rect">
            <a:avLst/>
          </a:prstGeom>
          <a:noFill/>
        </p:spPr>
        <p:txBody>
          <a:bodyPr wrap="square">
            <a:spAutoFit/>
          </a:bodyPr>
          <a:lstStyle/>
          <a:p>
            <a:pPr>
              <a:defRPr/>
            </a:pPr>
            <a:r>
              <a:rPr lang="en-US" sz="1600" dirty="0">
                <a:ea typeface="ＭＳ Ｐゴシック" charset="0"/>
                <a:cs typeface="ＭＳ Ｐゴシック" charset="0"/>
              </a:rPr>
              <a:t>Box/Poly Selection</a:t>
            </a:r>
          </a:p>
        </p:txBody>
      </p:sp>
      <p:sp>
        <p:nvSpPr>
          <p:cNvPr id="59" name="TextBox 58">
            <a:extLst>
              <a:ext uri="{FF2B5EF4-FFF2-40B4-BE49-F238E27FC236}">
                <a16:creationId xmlns:a16="http://schemas.microsoft.com/office/drawing/2014/main" id="{E26889AE-9CEE-B042-A1CC-6C1F337370F8}"/>
              </a:ext>
            </a:extLst>
          </p:cNvPr>
          <p:cNvSpPr txBox="1"/>
          <p:nvPr/>
        </p:nvSpPr>
        <p:spPr>
          <a:xfrm rot="18584725">
            <a:off x="7701051" y="4642673"/>
            <a:ext cx="1577676" cy="338554"/>
          </a:xfrm>
          <a:prstGeom prst="rect">
            <a:avLst/>
          </a:prstGeom>
          <a:noFill/>
        </p:spPr>
        <p:txBody>
          <a:bodyPr wrap="none">
            <a:spAutoFit/>
          </a:bodyPr>
          <a:lstStyle/>
          <a:p>
            <a:pPr>
              <a:defRPr/>
            </a:pPr>
            <a:r>
              <a:rPr lang="en-US" sz="1600" dirty="0">
                <a:ea typeface="ＭＳ Ｐゴシック" charset="0"/>
                <a:cs typeface="ＭＳ Ｐゴシック" charset="0"/>
              </a:rPr>
              <a:t>X-Ray Selection</a:t>
            </a:r>
          </a:p>
        </p:txBody>
      </p:sp>
      <p:sp>
        <p:nvSpPr>
          <p:cNvPr id="41" name="TextBox 40">
            <a:extLst>
              <a:ext uri="{FF2B5EF4-FFF2-40B4-BE49-F238E27FC236}">
                <a16:creationId xmlns:a16="http://schemas.microsoft.com/office/drawing/2014/main" id="{40C7669F-4A98-F046-BC22-CC14852FEF1E}"/>
              </a:ext>
            </a:extLst>
          </p:cNvPr>
          <p:cNvSpPr txBox="1"/>
          <p:nvPr/>
        </p:nvSpPr>
        <p:spPr>
          <a:xfrm rot="18584725">
            <a:off x="6438727" y="4471686"/>
            <a:ext cx="1970411" cy="584775"/>
          </a:xfrm>
          <a:prstGeom prst="rect">
            <a:avLst/>
          </a:prstGeom>
          <a:noFill/>
        </p:spPr>
        <p:txBody>
          <a:bodyPr wrap="none">
            <a:spAutoFit/>
          </a:bodyPr>
          <a:lstStyle/>
          <a:p>
            <a:pPr>
              <a:defRPr/>
            </a:pPr>
            <a:r>
              <a:rPr lang="en-US" sz="1600" dirty="0">
                <a:ea typeface="ＭＳ Ｐゴシック" charset="0"/>
                <a:cs typeface="ＭＳ Ｐゴシック" charset="0"/>
              </a:rPr>
              <a:t>Locate Overlapping</a:t>
            </a:r>
          </a:p>
          <a:p>
            <a:pPr algn="ctr">
              <a:defRPr/>
            </a:pPr>
            <a:r>
              <a:rPr lang="en-US" sz="1600" dirty="0">
                <a:ea typeface="ＭＳ Ｐゴシック" charset="0"/>
                <a:cs typeface="ＭＳ Ｐゴシック" charset="0"/>
              </a:rPr>
              <a:t>Surfaces</a:t>
            </a:r>
          </a:p>
        </p:txBody>
      </p:sp>
      <p:sp>
        <p:nvSpPr>
          <p:cNvPr id="5" name="Rectangle 5">
            <a:extLst>
              <a:ext uri="{FF2B5EF4-FFF2-40B4-BE49-F238E27FC236}">
                <a16:creationId xmlns:a16="http://schemas.microsoft.com/office/drawing/2014/main" id="{1971AEBF-6F16-A09B-03AF-20902EFA1976}"/>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Display Tools</a:t>
            </a:r>
          </a:p>
        </p:txBody>
      </p:sp>
      <p:pic>
        <p:nvPicPr>
          <p:cNvPr id="2" name="Picture 1">
            <a:extLst>
              <a:ext uri="{FF2B5EF4-FFF2-40B4-BE49-F238E27FC236}">
                <a16:creationId xmlns:a16="http://schemas.microsoft.com/office/drawing/2014/main" id="{50C1FB58-BB7B-07E1-9C5E-102AE709728E}"/>
              </a:ext>
            </a:extLst>
          </p:cNvPr>
          <p:cNvPicPr>
            <a:picLocks noChangeAspect="1"/>
          </p:cNvPicPr>
          <p:nvPr/>
        </p:nvPicPr>
        <p:blipFill rotWithShape="1">
          <a:blip r:embed="rId2"/>
          <a:srcRect l="1358" r="47018"/>
          <a:stretch/>
        </p:blipFill>
        <p:spPr>
          <a:xfrm>
            <a:off x="1735021" y="2537128"/>
            <a:ext cx="7965360" cy="717908"/>
          </a:xfrm>
          <a:prstGeom prst="rect">
            <a:avLst/>
          </a:prstGeom>
          <a:ln>
            <a:noFill/>
          </a:ln>
          <a:effectLst>
            <a:outerShdw blurRad="292100" dist="139700" dir="2700000" algn="tl" rotWithShape="0">
              <a:srgbClr val="333333">
                <a:alpha val="65000"/>
              </a:srgbClr>
            </a:outerShdw>
          </a:effectLst>
        </p:spPr>
      </p:pic>
      <p:sp>
        <p:nvSpPr>
          <p:cNvPr id="3" name="TextBox 2">
            <a:extLst>
              <a:ext uri="{FF2B5EF4-FFF2-40B4-BE49-F238E27FC236}">
                <a16:creationId xmlns:a16="http://schemas.microsoft.com/office/drawing/2014/main" id="{12E8C760-F0C1-C3C6-6292-69527E49F6A0}"/>
              </a:ext>
            </a:extLst>
          </p:cNvPr>
          <p:cNvSpPr txBox="1"/>
          <p:nvPr/>
        </p:nvSpPr>
        <p:spPr>
          <a:xfrm rot="18651965">
            <a:off x="7692860" y="1457571"/>
            <a:ext cx="2385589" cy="338554"/>
          </a:xfrm>
          <a:prstGeom prst="rect">
            <a:avLst/>
          </a:prstGeom>
          <a:noFill/>
        </p:spPr>
        <p:txBody>
          <a:bodyPr wrap="none">
            <a:spAutoFit/>
          </a:bodyPr>
          <a:lstStyle/>
          <a:p>
            <a:pPr>
              <a:defRPr/>
            </a:pPr>
            <a:r>
              <a:rPr lang="en-US" sz="1600" dirty="0">
                <a:ea typeface="ＭＳ Ｐゴシック" charset="0"/>
                <a:cs typeface="ＭＳ Ｐゴシック" charset="0"/>
              </a:rPr>
              <a:t>Display Boundary layers</a:t>
            </a:r>
            <a:endParaRPr lang="en-US" sz="1600" b="1" dirty="0">
              <a:ea typeface="ＭＳ Ｐゴシック" charset="0"/>
              <a:cs typeface="ＭＳ Ｐゴシック" charset="0"/>
            </a:endParaRPr>
          </a:p>
        </p:txBody>
      </p:sp>
      <p:pic>
        <p:nvPicPr>
          <p:cNvPr id="6" name="Picture 5">
            <a:extLst>
              <a:ext uri="{FF2B5EF4-FFF2-40B4-BE49-F238E27FC236}">
                <a16:creationId xmlns:a16="http://schemas.microsoft.com/office/drawing/2014/main" id="{03F1E397-59A6-C13F-71BB-B092F5977B2E}"/>
              </a:ext>
            </a:extLst>
          </p:cNvPr>
          <p:cNvPicPr>
            <a:picLocks noChangeAspect="1"/>
          </p:cNvPicPr>
          <p:nvPr/>
        </p:nvPicPr>
        <p:blipFill rotWithShape="1">
          <a:blip r:embed="rId2"/>
          <a:srcRect l="52963" t="-2605" r="-1561" b="2605"/>
          <a:stretch/>
        </p:blipFill>
        <p:spPr>
          <a:xfrm>
            <a:off x="1767128" y="5428131"/>
            <a:ext cx="7498382" cy="71790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a:extLst>
              <a:ext uri="{FF2B5EF4-FFF2-40B4-BE49-F238E27FC236}">
                <a16:creationId xmlns:a16="http://schemas.microsoft.com/office/drawing/2014/main" id="{92740FF5-C45B-8348-ADF6-18E93931F77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1524000"/>
            <a:ext cx="2700338"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5">
            <a:extLst>
              <a:ext uri="{FF2B5EF4-FFF2-40B4-BE49-F238E27FC236}">
                <a16:creationId xmlns:a16="http://schemas.microsoft.com/office/drawing/2014/main" id="{28633BDB-B3FA-8141-80FD-AF2A97196D1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1524000"/>
            <a:ext cx="27813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0CEDC7E6-2EA1-A744-A8D6-82ED640ADCF0}"/>
              </a:ext>
            </a:extLst>
          </p:cNvPr>
          <p:cNvSpPr txBox="1"/>
          <p:nvPr/>
        </p:nvSpPr>
        <p:spPr>
          <a:xfrm rot="18584725">
            <a:off x="5375764" y="4558298"/>
            <a:ext cx="1823063" cy="338554"/>
          </a:xfrm>
          <a:prstGeom prst="rect">
            <a:avLst/>
          </a:prstGeom>
          <a:noFill/>
        </p:spPr>
        <p:txBody>
          <a:bodyPr wrap="none">
            <a:spAutoFit/>
          </a:bodyPr>
          <a:lstStyle/>
          <a:p>
            <a:pPr>
              <a:defRPr/>
            </a:pPr>
            <a:r>
              <a:rPr lang="en-US" sz="1600" dirty="0">
                <a:ea typeface="ＭＳ Ｐゴシック" charset="0"/>
                <a:cs typeface="ＭＳ Ｐゴシック" charset="0"/>
              </a:rPr>
              <a:t>Toggle Slice Mode</a:t>
            </a:r>
          </a:p>
        </p:txBody>
      </p:sp>
      <p:sp>
        <p:nvSpPr>
          <p:cNvPr id="9" name="TextBox 8">
            <a:extLst>
              <a:ext uri="{FF2B5EF4-FFF2-40B4-BE49-F238E27FC236}">
                <a16:creationId xmlns:a16="http://schemas.microsoft.com/office/drawing/2014/main" id="{948B7B28-E151-B844-8F04-E3AF778CF5E5}"/>
              </a:ext>
            </a:extLst>
          </p:cNvPr>
          <p:cNvSpPr txBox="1"/>
          <p:nvPr/>
        </p:nvSpPr>
        <p:spPr>
          <a:xfrm rot="18584725">
            <a:off x="6046354" y="4612273"/>
            <a:ext cx="1672509" cy="338554"/>
          </a:xfrm>
          <a:prstGeom prst="rect">
            <a:avLst/>
          </a:prstGeom>
          <a:noFill/>
        </p:spPr>
        <p:txBody>
          <a:bodyPr wrap="none">
            <a:spAutoFit/>
          </a:bodyPr>
          <a:lstStyle/>
          <a:p>
            <a:pPr>
              <a:defRPr/>
            </a:pPr>
            <a:r>
              <a:rPr lang="en-US" sz="1600" dirty="0">
                <a:ea typeface="ＭＳ Ｐゴシック" charset="0"/>
                <a:cs typeface="ＭＳ Ｐゴシック" charset="0"/>
              </a:rPr>
              <a:t>Toggle Slice Tool</a:t>
            </a:r>
          </a:p>
        </p:txBody>
      </p:sp>
      <p:sp>
        <p:nvSpPr>
          <p:cNvPr id="5" name="Rectangle 5">
            <a:extLst>
              <a:ext uri="{FF2B5EF4-FFF2-40B4-BE49-F238E27FC236}">
                <a16:creationId xmlns:a16="http://schemas.microsoft.com/office/drawing/2014/main" id="{98FEA0D2-369C-BAF6-4B68-F09BD9666C1B}"/>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Slice Tool</a:t>
            </a:r>
          </a:p>
        </p:txBody>
      </p:sp>
      <p:pic>
        <p:nvPicPr>
          <p:cNvPr id="2" name="Picture 1">
            <a:extLst>
              <a:ext uri="{FF2B5EF4-FFF2-40B4-BE49-F238E27FC236}">
                <a16:creationId xmlns:a16="http://schemas.microsoft.com/office/drawing/2014/main" id="{D140CCA0-7CE5-7B5C-E594-0C83390C7988}"/>
              </a:ext>
            </a:extLst>
          </p:cNvPr>
          <p:cNvPicPr>
            <a:picLocks noChangeAspect="1"/>
          </p:cNvPicPr>
          <p:nvPr/>
        </p:nvPicPr>
        <p:blipFill rotWithShape="1">
          <a:blip r:embed="rId4"/>
          <a:srcRect l="52962" t="-2605" r="566" b="2605"/>
          <a:stretch/>
        </p:blipFill>
        <p:spPr>
          <a:xfrm>
            <a:off x="2477454" y="5442987"/>
            <a:ext cx="7170399" cy="71790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679DECF-8462-AAAA-1CCF-9E9E0F329DBB}"/>
              </a:ext>
            </a:extLst>
          </p:cNvPr>
          <p:cNvPicPr>
            <a:picLocks noChangeAspect="1"/>
          </p:cNvPicPr>
          <p:nvPr/>
        </p:nvPicPr>
        <p:blipFill rotWithShape="1">
          <a:blip r:embed="rId2"/>
          <a:srcRect l="2907" r="5379" b="4595"/>
          <a:stretch/>
        </p:blipFill>
        <p:spPr>
          <a:xfrm>
            <a:off x="2159681" y="1949913"/>
            <a:ext cx="2082262" cy="1739442"/>
          </a:xfrm>
          <a:prstGeom prst="rect">
            <a:avLst/>
          </a:prstGeom>
        </p:spPr>
      </p:pic>
      <p:pic>
        <p:nvPicPr>
          <p:cNvPr id="2" name="Picture 1">
            <a:extLst>
              <a:ext uri="{FF2B5EF4-FFF2-40B4-BE49-F238E27FC236}">
                <a16:creationId xmlns:a16="http://schemas.microsoft.com/office/drawing/2014/main" id="{D486A863-7378-BBAD-37B9-802AC12D2D01}"/>
              </a:ext>
            </a:extLst>
          </p:cNvPr>
          <p:cNvPicPr>
            <a:picLocks noChangeAspect="1"/>
          </p:cNvPicPr>
          <p:nvPr/>
        </p:nvPicPr>
        <p:blipFill rotWithShape="1">
          <a:blip r:embed="rId3"/>
          <a:srcRect l="50805"/>
          <a:stretch/>
        </p:blipFill>
        <p:spPr>
          <a:xfrm>
            <a:off x="2097038" y="4260220"/>
            <a:ext cx="2219035" cy="502912"/>
          </a:xfrm>
          <a:prstGeom prst="rect">
            <a:avLst/>
          </a:prstGeom>
          <a:ln>
            <a:noFill/>
          </a:ln>
          <a:effectLst>
            <a:outerShdw blurRad="292100" dist="139700" dir="2700000" algn="tl" rotWithShape="0">
              <a:srgbClr val="333333">
                <a:alpha val="65000"/>
              </a:srgbClr>
            </a:outerShdw>
          </a:effectLst>
        </p:spPr>
      </p:pic>
      <p:pic>
        <p:nvPicPr>
          <p:cNvPr id="24577" name="Picture 2">
            <a:extLst>
              <a:ext uri="{FF2B5EF4-FFF2-40B4-BE49-F238E27FC236}">
                <a16:creationId xmlns:a16="http://schemas.microsoft.com/office/drawing/2014/main" id="{3382D000-8ABA-1B40-9762-B775DD429C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6600" y="1058863"/>
            <a:ext cx="4827588" cy="512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Oval 11">
            <a:extLst>
              <a:ext uri="{FF2B5EF4-FFF2-40B4-BE49-F238E27FC236}">
                <a16:creationId xmlns:a16="http://schemas.microsoft.com/office/drawing/2014/main" id="{94379726-9D27-B44D-9CC7-F215FD53720B}"/>
              </a:ext>
            </a:extLst>
          </p:cNvPr>
          <p:cNvSpPr>
            <a:spLocks noChangeArrowheads="1"/>
          </p:cNvSpPr>
          <p:nvPr/>
        </p:nvSpPr>
        <p:spPr bwMode="auto">
          <a:xfrm>
            <a:off x="4291013" y="3524250"/>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24582" name="AutoShape 13">
            <a:extLst>
              <a:ext uri="{FF2B5EF4-FFF2-40B4-BE49-F238E27FC236}">
                <a16:creationId xmlns:a16="http://schemas.microsoft.com/office/drawing/2014/main" id="{0D818393-6B4F-A444-9DD7-E7950AB67807}"/>
              </a:ext>
            </a:extLst>
          </p:cNvPr>
          <p:cNvSpPr>
            <a:spLocks noChangeArrowheads="1"/>
          </p:cNvSpPr>
          <p:nvPr/>
        </p:nvSpPr>
        <p:spPr bwMode="auto">
          <a:xfrm rot="19347810">
            <a:off x="4014788" y="2998788"/>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4583" name="AutoShape 13">
            <a:extLst>
              <a:ext uri="{FF2B5EF4-FFF2-40B4-BE49-F238E27FC236}">
                <a16:creationId xmlns:a16="http://schemas.microsoft.com/office/drawing/2014/main" id="{65394093-B6A7-5F4D-86ED-9E6EC30583B9}"/>
              </a:ext>
            </a:extLst>
          </p:cNvPr>
          <p:cNvSpPr>
            <a:spLocks noChangeArrowheads="1"/>
          </p:cNvSpPr>
          <p:nvPr/>
        </p:nvSpPr>
        <p:spPr bwMode="auto">
          <a:xfrm rot="13003080">
            <a:off x="4046538" y="3840163"/>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4584" name="Text Box 8">
            <a:extLst>
              <a:ext uri="{FF2B5EF4-FFF2-40B4-BE49-F238E27FC236}">
                <a16:creationId xmlns:a16="http://schemas.microsoft.com/office/drawing/2014/main" id="{5360A17E-964E-3D40-9601-211603147B7A}"/>
              </a:ext>
            </a:extLst>
          </p:cNvPr>
          <p:cNvSpPr txBox="1">
            <a:spLocks noChangeArrowheads="1"/>
          </p:cNvSpPr>
          <p:nvPr/>
        </p:nvSpPr>
        <p:spPr bwMode="auto">
          <a:xfrm>
            <a:off x="2074863" y="4994276"/>
            <a:ext cx="3581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a:latin typeface="+mn-lt"/>
              </a:rPr>
              <a:t>Select </a:t>
            </a:r>
            <a:r>
              <a:rPr lang="en-US" altLang="en-US" sz="1600" b="1">
                <a:latin typeface="+mn-lt"/>
              </a:rPr>
              <a:t>Custom Toolbar Editor </a:t>
            </a:r>
            <a:r>
              <a:rPr lang="en-US" altLang="en-US" sz="1600">
                <a:latin typeface="+mn-lt"/>
              </a:rPr>
              <a:t>from the Tools menu, or use the toolbar shortcut.</a:t>
            </a:r>
          </a:p>
        </p:txBody>
      </p:sp>
      <p:sp>
        <p:nvSpPr>
          <p:cNvPr id="24585" name="Oval 11">
            <a:extLst>
              <a:ext uri="{FF2B5EF4-FFF2-40B4-BE49-F238E27FC236}">
                <a16:creationId xmlns:a16="http://schemas.microsoft.com/office/drawing/2014/main" id="{84028405-D59E-CD49-83AA-80FAB3985BB8}"/>
              </a:ext>
            </a:extLst>
          </p:cNvPr>
          <p:cNvSpPr>
            <a:spLocks noChangeArrowheads="1"/>
          </p:cNvSpPr>
          <p:nvPr/>
        </p:nvSpPr>
        <p:spPr bwMode="auto">
          <a:xfrm>
            <a:off x="1733550" y="5181600"/>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24586" name="Oval 40">
            <a:extLst>
              <a:ext uri="{FF2B5EF4-FFF2-40B4-BE49-F238E27FC236}">
                <a16:creationId xmlns:a16="http://schemas.microsoft.com/office/drawing/2014/main" id="{55E9C24C-40B0-7C4A-88D2-DB1AC428BE24}"/>
              </a:ext>
            </a:extLst>
          </p:cNvPr>
          <p:cNvSpPr>
            <a:spLocks noChangeArrowheads="1"/>
          </p:cNvSpPr>
          <p:nvPr/>
        </p:nvSpPr>
        <p:spPr bwMode="auto">
          <a:xfrm>
            <a:off x="7724775" y="2413000"/>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24587" name="AutoShape 42">
            <a:extLst>
              <a:ext uri="{FF2B5EF4-FFF2-40B4-BE49-F238E27FC236}">
                <a16:creationId xmlns:a16="http://schemas.microsoft.com/office/drawing/2014/main" id="{25146F74-EF92-514C-B0E3-ABFC85214E17}"/>
              </a:ext>
            </a:extLst>
          </p:cNvPr>
          <p:cNvSpPr>
            <a:spLocks noChangeArrowheads="1"/>
          </p:cNvSpPr>
          <p:nvPr/>
        </p:nvSpPr>
        <p:spPr bwMode="auto">
          <a:xfrm rot="19347810">
            <a:off x="7897813" y="1987550"/>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4588" name="Oval 40">
            <a:extLst>
              <a:ext uri="{FF2B5EF4-FFF2-40B4-BE49-F238E27FC236}">
                <a16:creationId xmlns:a16="http://schemas.microsoft.com/office/drawing/2014/main" id="{4BA80E85-55EF-7E4A-A998-10EB11C918F3}"/>
              </a:ext>
            </a:extLst>
          </p:cNvPr>
          <p:cNvSpPr>
            <a:spLocks noChangeArrowheads="1"/>
          </p:cNvSpPr>
          <p:nvPr/>
        </p:nvSpPr>
        <p:spPr bwMode="auto">
          <a:xfrm>
            <a:off x="1711325" y="6011863"/>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24589" name="Text Box 8">
            <a:extLst>
              <a:ext uri="{FF2B5EF4-FFF2-40B4-BE49-F238E27FC236}">
                <a16:creationId xmlns:a16="http://schemas.microsoft.com/office/drawing/2014/main" id="{0D10DEEB-C5A4-FD4A-8378-4918350005F9}"/>
              </a:ext>
            </a:extLst>
          </p:cNvPr>
          <p:cNvSpPr txBox="1">
            <a:spLocks noChangeArrowheads="1"/>
          </p:cNvSpPr>
          <p:nvPr/>
        </p:nvSpPr>
        <p:spPr bwMode="auto">
          <a:xfrm>
            <a:off x="2074863" y="5969000"/>
            <a:ext cx="3581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a:latin typeface="+mn-lt"/>
              </a:rPr>
              <a:t>Click the ‘+’ button under the Toolbars column.</a:t>
            </a:r>
          </a:p>
        </p:txBody>
      </p:sp>
      <p:sp>
        <p:nvSpPr>
          <p:cNvPr id="18" name="TextBox 17">
            <a:extLst>
              <a:ext uri="{FF2B5EF4-FFF2-40B4-BE49-F238E27FC236}">
                <a16:creationId xmlns:a16="http://schemas.microsoft.com/office/drawing/2014/main" id="{D8FD5342-5A67-8F4C-AB47-21A6C57D8ABA}"/>
              </a:ext>
            </a:extLst>
          </p:cNvPr>
          <p:cNvSpPr txBox="1"/>
          <p:nvPr/>
        </p:nvSpPr>
        <p:spPr>
          <a:xfrm>
            <a:off x="1828800" y="1066801"/>
            <a:ext cx="4038600" cy="830263"/>
          </a:xfrm>
          <a:prstGeom prst="rect">
            <a:avLst/>
          </a:prstGeom>
          <a:noFill/>
        </p:spPr>
        <p:txBody>
          <a:bodyPr>
            <a:spAutoFit/>
          </a:bodyPr>
          <a:lstStyle/>
          <a:p>
            <a:pPr>
              <a:defRPr/>
            </a:pPr>
            <a:r>
              <a:rPr lang="en-US" sz="1600" dirty="0">
                <a:ea typeface="ＭＳ Ｐゴシック" charset="0"/>
                <a:cs typeface="ＭＳ Ｐゴシック" charset="0"/>
              </a:rPr>
              <a:t>Create a series of frequently used commands and assign them to a button in the toolbar</a:t>
            </a:r>
          </a:p>
        </p:txBody>
      </p:sp>
      <p:sp>
        <p:nvSpPr>
          <p:cNvPr id="4" name="Rectangle 5">
            <a:extLst>
              <a:ext uri="{FF2B5EF4-FFF2-40B4-BE49-F238E27FC236}">
                <a16:creationId xmlns:a16="http://schemas.microsoft.com/office/drawing/2014/main" id="{0CF00EAF-ECDB-0732-102A-F5A3DAF737B9}"/>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Custom Toolbars</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8">
            <a:extLst>
              <a:ext uri="{FF2B5EF4-FFF2-40B4-BE49-F238E27FC236}">
                <a16:creationId xmlns:a16="http://schemas.microsoft.com/office/drawing/2014/main" id="{E4216B70-1F99-3242-8819-85C4AE7B70BA}"/>
              </a:ext>
            </a:extLst>
          </p:cNvPr>
          <p:cNvSpPr txBox="1">
            <a:spLocks noChangeArrowheads="1"/>
          </p:cNvSpPr>
          <p:nvPr/>
        </p:nvSpPr>
        <p:spPr bwMode="auto">
          <a:xfrm>
            <a:off x="2074864" y="3352800"/>
            <a:ext cx="34115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dirty="0">
                <a:latin typeface="+mn-lt"/>
              </a:rPr>
              <a:t>Give the new toolbar a name and file location and click </a:t>
            </a:r>
            <a:r>
              <a:rPr lang="en-US" altLang="en-US" sz="1600" i="1" dirty="0">
                <a:latin typeface="+mn-lt"/>
              </a:rPr>
              <a:t>OK</a:t>
            </a:r>
            <a:r>
              <a:rPr lang="en-US" altLang="en-US" sz="1600" dirty="0">
                <a:latin typeface="+mn-lt"/>
              </a:rPr>
              <a:t>.</a:t>
            </a:r>
          </a:p>
        </p:txBody>
      </p:sp>
      <p:sp>
        <p:nvSpPr>
          <p:cNvPr id="25603" name="Text Box 8">
            <a:extLst>
              <a:ext uri="{FF2B5EF4-FFF2-40B4-BE49-F238E27FC236}">
                <a16:creationId xmlns:a16="http://schemas.microsoft.com/office/drawing/2014/main" id="{02DE4D3F-49A0-4C44-ADE6-9E2824CEB8ED}"/>
              </a:ext>
            </a:extLst>
          </p:cNvPr>
          <p:cNvSpPr txBox="1">
            <a:spLocks noChangeArrowheads="1"/>
          </p:cNvSpPr>
          <p:nvPr/>
        </p:nvSpPr>
        <p:spPr bwMode="auto">
          <a:xfrm>
            <a:off x="2074863" y="4211638"/>
            <a:ext cx="35814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a:latin typeface="+mn-lt"/>
              </a:rPr>
              <a:t>With the new toolbar selected, click the ‘+’ button under the Buttons column.</a:t>
            </a:r>
          </a:p>
        </p:txBody>
      </p:sp>
      <p:pic>
        <p:nvPicPr>
          <p:cNvPr id="25604" name="Picture 2">
            <a:extLst>
              <a:ext uri="{FF2B5EF4-FFF2-40B4-BE49-F238E27FC236}">
                <a16:creationId xmlns:a16="http://schemas.microsoft.com/office/drawing/2014/main" id="{CAAF5F37-CEDE-0A4E-9CB1-920A2477E2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139826"/>
            <a:ext cx="3379788" cy="213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4">
            <a:extLst>
              <a:ext uri="{FF2B5EF4-FFF2-40B4-BE49-F238E27FC236}">
                <a16:creationId xmlns:a16="http://schemas.microsoft.com/office/drawing/2014/main" id="{F9D50AF3-D5F7-FD47-B92D-442EA0CBCC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55074"/>
          <a:stretch>
            <a:fillRect/>
          </a:stretch>
        </p:blipFill>
        <p:spPr bwMode="auto">
          <a:xfrm>
            <a:off x="5656264" y="1139825"/>
            <a:ext cx="4899025"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AutoShape 44">
            <a:extLst>
              <a:ext uri="{FF2B5EF4-FFF2-40B4-BE49-F238E27FC236}">
                <a16:creationId xmlns:a16="http://schemas.microsoft.com/office/drawing/2014/main" id="{88B69447-6EF3-1249-B378-57B4C1A18FC0}"/>
              </a:ext>
            </a:extLst>
          </p:cNvPr>
          <p:cNvSpPr>
            <a:spLocks noChangeArrowheads="1"/>
          </p:cNvSpPr>
          <p:nvPr/>
        </p:nvSpPr>
        <p:spPr bwMode="auto">
          <a:xfrm rot="19347810">
            <a:off x="4772025" y="2084388"/>
            <a:ext cx="304800" cy="533400"/>
          </a:xfrm>
          <a:prstGeom prst="upArrow">
            <a:avLst>
              <a:gd name="adj1" fmla="val 25148"/>
              <a:gd name="adj2" fmla="val 98178"/>
            </a:avLst>
          </a:prstGeom>
          <a:solidFill>
            <a:srgbClr val="3399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5607" name="Oval 45">
            <a:extLst>
              <a:ext uri="{FF2B5EF4-FFF2-40B4-BE49-F238E27FC236}">
                <a16:creationId xmlns:a16="http://schemas.microsoft.com/office/drawing/2014/main" id="{D4032A87-C198-0D4C-BABD-5B2237447760}"/>
              </a:ext>
            </a:extLst>
          </p:cNvPr>
          <p:cNvSpPr>
            <a:spLocks noChangeArrowheads="1"/>
          </p:cNvSpPr>
          <p:nvPr/>
        </p:nvSpPr>
        <p:spPr bwMode="auto">
          <a:xfrm>
            <a:off x="5000625" y="2236788"/>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25608" name="Oval 45">
            <a:extLst>
              <a:ext uri="{FF2B5EF4-FFF2-40B4-BE49-F238E27FC236}">
                <a16:creationId xmlns:a16="http://schemas.microsoft.com/office/drawing/2014/main" id="{CBE07768-DE07-7243-874F-1298FF2075F8}"/>
              </a:ext>
            </a:extLst>
          </p:cNvPr>
          <p:cNvSpPr>
            <a:spLocks noChangeArrowheads="1"/>
          </p:cNvSpPr>
          <p:nvPr/>
        </p:nvSpPr>
        <p:spPr bwMode="auto">
          <a:xfrm>
            <a:off x="1638300" y="3462338"/>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25609" name="AutoShape 56">
            <a:extLst>
              <a:ext uri="{FF2B5EF4-FFF2-40B4-BE49-F238E27FC236}">
                <a16:creationId xmlns:a16="http://schemas.microsoft.com/office/drawing/2014/main" id="{C5C55407-B460-FC48-9BDB-33BC76353FDC}"/>
              </a:ext>
            </a:extLst>
          </p:cNvPr>
          <p:cNvSpPr>
            <a:spLocks noChangeArrowheads="1"/>
          </p:cNvSpPr>
          <p:nvPr/>
        </p:nvSpPr>
        <p:spPr bwMode="auto">
          <a:xfrm rot="19347810">
            <a:off x="9715500" y="2122488"/>
            <a:ext cx="304800" cy="533400"/>
          </a:xfrm>
          <a:prstGeom prst="upArrow">
            <a:avLst>
              <a:gd name="adj1" fmla="val 25148"/>
              <a:gd name="adj2" fmla="val 98178"/>
            </a:avLst>
          </a:prstGeom>
          <a:solidFill>
            <a:srgbClr val="FF99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5610" name="Oval 58">
            <a:extLst>
              <a:ext uri="{FF2B5EF4-FFF2-40B4-BE49-F238E27FC236}">
                <a16:creationId xmlns:a16="http://schemas.microsoft.com/office/drawing/2014/main" id="{F262963A-EF06-B147-B4AC-497E1E84D503}"/>
              </a:ext>
            </a:extLst>
          </p:cNvPr>
          <p:cNvSpPr>
            <a:spLocks noChangeArrowheads="1"/>
          </p:cNvSpPr>
          <p:nvPr/>
        </p:nvSpPr>
        <p:spPr bwMode="auto">
          <a:xfrm>
            <a:off x="9548813" y="2541588"/>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25611" name="Oval 58">
            <a:extLst>
              <a:ext uri="{FF2B5EF4-FFF2-40B4-BE49-F238E27FC236}">
                <a16:creationId xmlns:a16="http://schemas.microsoft.com/office/drawing/2014/main" id="{C64A02A5-5D35-4F49-8EB1-9D7C582109BF}"/>
              </a:ext>
            </a:extLst>
          </p:cNvPr>
          <p:cNvSpPr>
            <a:spLocks noChangeArrowheads="1"/>
          </p:cNvSpPr>
          <p:nvPr/>
        </p:nvSpPr>
        <p:spPr bwMode="auto">
          <a:xfrm>
            <a:off x="1638300" y="4248150"/>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pic>
        <p:nvPicPr>
          <p:cNvPr id="25612" name="Picture 16">
            <a:extLst>
              <a:ext uri="{FF2B5EF4-FFF2-40B4-BE49-F238E27FC236}">
                <a16:creationId xmlns:a16="http://schemas.microsoft.com/office/drawing/2014/main" id="{1D076099-2CB8-1444-A349-1E2DD44662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48439" y="3278188"/>
            <a:ext cx="3163887" cy="325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3" name="Oval 54">
            <a:extLst>
              <a:ext uri="{FF2B5EF4-FFF2-40B4-BE49-F238E27FC236}">
                <a16:creationId xmlns:a16="http://schemas.microsoft.com/office/drawing/2014/main" id="{C68FA661-6978-984B-A9BA-D568ED41B0CC}"/>
              </a:ext>
            </a:extLst>
          </p:cNvPr>
          <p:cNvSpPr>
            <a:spLocks noChangeArrowheads="1"/>
          </p:cNvSpPr>
          <p:nvPr/>
        </p:nvSpPr>
        <p:spPr bwMode="auto">
          <a:xfrm>
            <a:off x="9361488" y="4376738"/>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25614" name="AutoShape 59">
            <a:extLst>
              <a:ext uri="{FF2B5EF4-FFF2-40B4-BE49-F238E27FC236}">
                <a16:creationId xmlns:a16="http://schemas.microsoft.com/office/drawing/2014/main" id="{13E9F190-DAC9-BE4C-98A0-BA402EADD9E7}"/>
              </a:ext>
            </a:extLst>
          </p:cNvPr>
          <p:cNvSpPr>
            <a:spLocks noChangeArrowheads="1"/>
          </p:cNvSpPr>
          <p:nvPr/>
        </p:nvSpPr>
        <p:spPr bwMode="auto">
          <a:xfrm rot="19347810">
            <a:off x="9056688" y="4148138"/>
            <a:ext cx="304800" cy="533400"/>
          </a:xfrm>
          <a:prstGeom prst="upArrow">
            <a:avLst>
              <a:gd name="adj1" fmla="val 25148"/>
              <a:gd name="adj2" fmla="val 98178"/>
            </a:avLst>
          </a:prstGeom>
          <a:solidFill>
            <a:srgbClr val="FF00FF"/>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5615" name="Oval 54">
            <a:extLst>
              <a:ext uri="{FF2B5EF4-FFF2-40B4-BE49-F238E27FC236}">
                <a16:creationId xmlns:a16="http://schemas.microsoft.com/office/drawing/2014/main" id="{11E82A69-361C-F049-AD39-D0F9166FE8D5}"/>
              </a:ext>
            </a:extLst>
          </p:cNvPr>
          <p:cNvSpPr>
            <a:spLocks noChangeArrowheads="1"/>
          </p:cNvSpPr>
          <p:nvPr/>
        </p:nvSpPr>
        <p:spPr bwMode="auto">
          <a:xfrm>
            <a:off x="1643063" y="5181600"/>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25616" name="Text Box 8">
            <a:extLst>
              <a:ext uri="{FF2B5EF4-FFF2-40B4-BE49-F238E27FC236}">
                <a16:creationId xmlns:a16="http://schemas.microsoft.com/office/drawing/2014/main" id="{A1901152-CD4C-A943-AB13-4C30E204F555}"/>
              </a:ext>
            </a:extLst>
          </p:cNvPr>
          <p:cNvSpPr txBox="1">
            <a:spLocks noChangeArrowheads="1"/>
          </p:cNvSpPr>
          <p:nvPr/>
        </p:nvSpPr>
        <p:spPr bwMode="auto">
          <a:xfrm>
            <a:off x="2074863" y="5181600"/>
            <a:ext cx="3581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a:latin typeface="+mn-lt"/>
              </a:rPr>
              <a:t>Choose ‘Tool Button’ as the new button type and click </a:t>
            </a:r>
            <a:r>
              <a:rPr lang="en-US" altLang="en-US" sz="1600" i="1">
                <a:latin typeface="+mn-lt"/>
              </a:rPr>
              <a:t>OK</a:t>
            </a:r>
            <a:r>
              <a:rPr lang="en-US" altLang="en-US" sz="1600">
                <a:latin typeface="+mn-lt"/>
              </a:rPr>
              <a:t>.</a:t>
            </a:r>
          </a:p>
        </p:txBody>
      </p:sp>
      <p:sp>
        <p:nvSpPr>
          <p:cNvPr id="4" name="Rectangle 5">
            <a:extLst>
              <a:ext uri="{FF2B5EF4-FFF2-40B4-BE49-F238E27FC236}">
                <a16:creationId xmlns:a16="http://schemas.microsoft.com/office/drawing/2014/main" id="{D473DF3C-98A1-42E9-829F-DB8E03122CF2}"/>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Custom Toolbars</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ED542BB-8522-4FBD-12BD-BFD259823762}"/>
              </a:ext>
            </a:extLst>
          </p:cNvPr>
          <p:cNvPicPr>
            <a:picLocks noChangeAspect="1"/>
          </p:cNvPicPr>
          <p:nvPr/>
        </p:nvPicPr>
        <p:blipFill rotWithShape="1">
          <a:blip r:embed="rId2"/>
          <a:srcRect r="13901"/>
          <a:stretch/>
        </p:blipFill>
        <p:spPr>
          <a:xfrm>
            <a:off x="1208386" y="4336154"/>
            <a:ext cx="3886200" cy="494988"/>
          </a:xfrm>
          <a:prstGeom prst="rect">
            <a:avLst/>
          </a:prstGeom>
        </p:spPr>
      </p:pic>
      <p:sp>
        <p:nvSpPr>
          <p:cNvPr id="26626" name="Text Box 8">
            <a:extLst>
              <a:ext uri="{FF2B5EF4-FFF2-40B4-BE49-F238E27FC236}">
                <a16:creationId xmlns:a16="http://schemas.microsoft.com/office/drawing/2014/main" id="{7C4FB601-A99C-C44E-A331-776AF0B4B66C}"/>
              </a:ext>
            </a:extLst>
          </p:cNvPr>
          <p:cNvSpPr txBox="1">
            <a:spLocks noChangeArrowheads="1"/>
          </p:cNvSpPr>
          <p:nvPr/>
        </p:nvSpPr>
        <p:spPr bwMode="auto">
          <a:xfrm>
            <a:off x="2282825" y="1519239"/>
            <a:ext cx="34115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dirty="0">
                <a:latin typeface="+mn-lt"/>
              </a:rPr>
              <a:t>Give the new button a name.</a:t>
            </a:r>
          </a:p>
        </p:txBody>
      </p:sp>
      <p:sp>
        <p:nvSpPr>
          <p:cNvPr id="26627" name="Text Box 8">
            <a:extLst>
              <a:ext uri="{FF2B5EF4-FFF2-40B4-BE49-F238E27FC236}">
                <a16:creationId xmlns:a16="http://schemas.microsoft.com/office/drawing/2014/main" id="{AA9C4681-C507-6F40-9D52-290A016E4AA1}"/>
              </a:ext>
            </a:extLst>
          </p:cNvPr>
          <p:cNvSpPr txBox="1">
            <a:spLocks noChangeArrowheads="1"/>
          </p:cNvSpPr>
          <p:nvPr/>
        </p:nvSpPr>
        <p:spPr bwMode="auto">
          <a:xfrm>
            <a:off x="2282825" y="1985963"/>
            <a:ext cx="31242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a:latin typeface="+mn-lt"/>
              </a:rPr>
              <a:t>Enter any series of CUBIT™  commands that will be executed any time you hit the button</a:t>
            </a:r>
            <a:endParaRPr lang="en-US" altLang="en-US" sz="1600" i="1">
              <a:latin typeface="+mn-lt"/>
            </a:endParaRPr>
          </a:p>
        </p:txBody>
      </p:sp>
      <p:pic>
        <p:nvPicPr>
          <p:cNvPr id="26628" name="Picture 8">
            <a:extLst>
              <a:ext uri="{FF2B5EF4-FFF2-40B4-BE49-F238E27FC236}">
                <a16:creationId xmlns:a16="http://schemas.microsoft.com/office/drawing/2014/main" id="{613CFC1B-5FCA-D04C-A16E-6F5DF13BF4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3089" y="1046164"/>
            <a:ext cx="4816475" cy="511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9" name="Oval 55">
            <a:extLst>
              <a:ext uri="{FF2B5EF4-FFF2-40B4-BE49-F238E27FC236}">
                <a16:creationId xmlns:a16="http://schemas.microsoft.com/office/drawing/2014/main" id="{B75C0D1F-8B85-2A4A-8EC4-EFC5AFB3415F}"/>
              </a:ext>
            </a:extLst>
          </p:cNvPr>
          <p:cNvSpPr>
            <a:spLocks noChangeArrowheads="1"/>
          </p:cNvSpPr>
          <p:nvPr/>
        </p:nvSpPr>
        <p:spPr bwMode="auto">
          <a:xfrm>
            <a:off x="7772400" y="3603625"/>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sp>
        <p:nvSpPr>
          <p:cNvPr id="26630" name="AutoShape 62">
            <a:extLst>
              <a:ext uri="{FF2B5EF4-FFF2-40B4-BE49-F238E27FC236}">
                <a16:creationId xmlns:a16="http://schemas.microsoft.com/office/drawing/2014/main" id="{64E2A6BF-4BE6-3149-85FD-E73CE29AC371}"/>
              </a:ext>
            </a:extLst>
          </p:cNvPr>
          <p:cNvSpPr>
            <a:spLocks noChangeArrowheads="1"/>
          </p:cNvSpPr>
          <p:nvPr/>
        </p:nvSpPr>
        <p:spPr bwMode="auto">
          <a:xfrm rot="19347810">
            <a:off x="7445375" y="3392488"/>
            <a:ext cx="304800" cy="533400"/>
          </a:xfrm>
          <a:prstGeom prst="upArrow">
            <a:avLst>
              <a:gd name="adj1" fmla="val 25148"/>
              <a:gd name="adj2" fmla="val 98178"/>
            </a:avLst>
          </a:prstGeom>
          <a:solidFill>
            <a:srgbClr val="9966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6631" name="Oval 55">
            <a:extLst>
              <a:ext uri="{FF2B5EF4-FFF2-40B4-BE49-F238E27FC236}">
                <a16:creationId xmlns:a16="http://schemas.microsoft.com/office/drawing/2014/main" id="{6AB4A16B-2E57-374F-80F3-33AB65AB8395}"/>
              </a:ext>
            </a:extLst>
          </p:cNvPr>
          <p:cNvSpPr>
            <a:spLocks noChangeArrowheads="1"/>
          </p:cNvSpPr>
          <p:nvPr/>
        </p:nvSpPr>
        <p:spPr bwMode="auto">
          <a:xfrm>
            <a:off x="7388225" y="4841875"/>
            <a:ext cx="381000" cy="304800"/>
          </a:xfrm>
          <a:prstGeom prst="ellipse">
            <a:avLst/>
          </a:prstGeom>
          <a:solidFill>
            <a:schemeClr val="bg1"/>
          </a:solidFill>
          <a:ln w="28575">
            <a:solidFill>
              <a:srgbClr val="00FFFF"/>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7</a:t>
            </a:r>
          </a:p>
        </p:txBody>
      </p:sp>
      <p:sp>
        <p:nvSpPr>
          <p:cNvPr id="26632" name="AutoShape 62">
            <a:extLst>
              <a:ext uri="{FF2B5EF4-FFF2-40B4-BE49-F238E27FC236}">
                <a16:creationId xmlns:a16="http://schemas.microsoft.com/office/drawing/2014/main" id="{95DB775D-C84A-2C4B-9702-419B1938674D}"/>
              </a:ext>
            </a:extLst>
          </p:cNvPr>
          <p:cNvSpPr>
            <a:spLocks noChangeArrowheads="1"/>
          </p:cNvSpPr>
          <p:nvPr/>
        </p:nvSpPr>
        <p:spPr bwMode="auto">
          <a:xfrm rot="19347810">
            <a:off x="7083425" y="4613275"/>
            <a:ext cx="304800" cy="533400"/>
          </a:xfrm>
          <a:prstGeom prst="upArrow">
            <a:avLst>
              <a:gd name="adj1" fmla="val 25148"/>
              <a:gd name="adj2" fmla="val 98178"/>
            </a:avLst>
          </a:prstGeom>
          <a:solidFill>
            <a:srgbClr val="00FFFF"/>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6633" name="Oval 55">
            <a:extLst>
              <a:ext uri="{FF2B5EF4-FFF2-40B4-BE49-F238E27FC236}">
                <a16:creationId xmlns:a16="http://schemas.microsoft.com/office/drawing/2014/main" id="{BDBDA6D4-1F51-0444-AF32-BE565C5268E2}"/>
              </a:ext>
            </a:extLst>
          </p:cNvPr>
          <p:cNvSpPr>
            <a:spLocks noChangeArrowheads="1"/>
          </p:cNvSpPr>
          <p:nvPr/>
        </p:nvSpPr>
        <p:spPr bwMode="auto">
          <a:xfrm>
            <a:off x="8664575" y="5816600"/>
            <a:ext cx="381000" cy="304800"/>
          </a:xfrm>
          <a:prstGeom prst="ellipse">
            <a:avLst/>
          </a:prstGeom>
          <a:solidFill>
            <a:schemeClr val="bg1"/>
          </a:solidFill>
          <a:ln w="28575">
            <a:solidFill>
              <a:srgbClr val="6600FF"/>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8</a:t>
            </a:r>
          </a:p>
        </p:txBody>
      </p:sp>
      <p:sp>
        <p:nvSpPr>
          <p:cNvPr id="26634" name="AutoShape 62">
            <a:extLst>
              <a:ext uri="{FF2B5EF4-FFF2-40B4-BE49-F238E27FC236}">
                <a16:creationId xmlns:a16="http://schemas.microsoft.com/office/drawing/2014/main" id="{09831437-8255-3E47-A8B7-AFD602062AB3}"/>
              </a:ext>
            </a:extLst>
          </p:cNvPr>
          <p:cNvSpPr>
            <a:spLocks noChangeArrowheads="1"/>
          </p:cNvSpPr>
          <p:nvPr/>
        </p:nvSpPr>
        <p:spPr bwMode="auto">
          <a:xfrm rot="19347810">
            <a:off x="8359775" y="5588000"/>
            <a:ext cx="304800" cy="533400"/>
          </a:xfrm>
          <a:prstGeom prst="upArrow">
            <a:avLst>
              <a:gd name="adj1" fmla="val 25148"/>
              <a:gd name="adj2" fmla="val 98178"/>
            </a:avLst>
          </a:prstGeom>
          <a:solidFill>
            <a:srgbClr val="6600FF"/>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6635" name="Oval 55">
            <a:extLst>
              <a:ext uri="{FF2B5EF4-FFF2-40B4-BE49-F238E27FC236}">
                <a16:creationId xmlns:a16="http://schemas.microsoft.com/office/drawing/2014/main" id="{E1599C3A-60EF-5F42-AD2D-705F71A708C5}"/>
              </a:ext>
            </a:extLst>
          </p:cNvPr>
          <p:cNvSpPr>
            <a:spLocks noChangeArrowheads="1"/>
          </p:cNvSpPr>
          <p:nvPr/>
        </p:nvSpPr>
        <p:spPr bwMode="auto">
          <a:xfrm>
            <a:off x="1804988" y="1552575"/>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sp>
        <p:nvSpPr>
          <p:cNvPr id="26636" name="Oval 55">
            <a:extLst>
              <a:ext uri="{FF2B5EF4-FFF2-40B4-BE49-F238E27FC236}">
                <a16:creationId xmlns:a16="http://schemas.microsoft.com/office/drawing/2014/main" id="{FF9DA759-FB60-2D4C-A4C7-1D112F9C8415}"/>
              </a:ext>
            </a:extLst>
          </p:cNvPr>
          <p:cNvSpPr>
            <a:spLocks noChangeArrowheads="1"/>
          </p:cNvSpPr>
          <p:nvPr/>
        </p:nvSpPr>
        <p:spPr bwMode="auto">
          <a:xfrm>
            <a:off x="1804988" y="2133600"/>
            <a:ext cx="381000" cy="304800"/>
          </a:xfrm>
          <a:prstGeom prst="ellipse">
            <a:avLst/>
          </a:prstGeom>
          <a:solidFill>
            <a:schemeClr val="bg1"/>
          </a:solidFill>
          <a:ln w="28575">
            <a:solidFill>
              <a:srgbClr val="00FFFF"/>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7</a:t>
            </a:r>
          </a:p>
        </p:txBody>
      </p:sp>
      <p:sp>
        <p:nvSpPr>
          <p:cNvPr id="26637" name="Oval 55">
            <a:extLst>
              <a:ext uri="{FF2B5EF4-FFF2-40B4-BE49-F238E27FC236}">
                <a16:creationId xmlns:a16="http://schemas.microsoft.com/office/drawing/2014/main" id="{CFE48F9F-C214-7840-B481-494DC8F49038}"/>
              </a:ext>
            </a:extLst>
          </p:cNvPr>
          <p:cNvSpPr>
            <a:spLocks noChangeArrowheads="1"/>
          </p:cNvSpPr>
          <p:nvPr/>
        </p:nvSpPr>
        <p:spPr bwMode="auto">
          <a:xfrm>
            <a:off x="1804988" y="2971800"/>
            <a:ext cx="381000" cy="304800"/>
          </a:xfrm>
          <a:prstGeom prst="ellipse">
            <a:avLst/>
          </a:prstGeom>
          <a:solidFill>
            <a:schemeClr val="bg1"/>
          </a:solidFill>
          <a:ln w="28575">
            <a:solidFill>
              <a:srgbClr val="6600FF"/>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8</a:t>
            </a:r>
          </a:p>
        </p:txBody>
      </p:sp>
      <p:sp>
        <p:nvSpPr>
          <p:cNvPr id="26638" name="Text Box 8">
            <a:extLst>
              <a:ext uri="{FF2B5EF4-FFF2-40B4-BE49-F238E27FC236}">
                <a16:creationId xmlns:a16="http://schemas.microsoft.com/office/drawing/2014/main" id="{843891D2-8D45-FE48-B88F-D9391C2CEF48}"/>
              </a:ext>
            </a:extLst>
          </p:cNvPr>
          <p:cNvSpPr txBox="1">
            <a:spLocks noChangeArrowheads="1"/>
          </p:cNvSpPr>
          <p:nvPr/>
        </p:nvSpPr>
        <p:spPr bwMode="auto">
          <a:xfrm>
            <a:off x="2278064" y="2828925"/>
            <a:ext cx="29035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600">
                <a:latin typeface="+mn-lt"/>
              </a:rPr>
              <a:t>Click </a:t>
            </a:r>
            <a:r>
              <a:rPr lang="en-US" altLang="en-US" sz="1600" i="1">
                <a:latin typeface="+mn-lt"/>
              </a:rPr>
              <a:t>OK</a:t>
            </a:r>
            <a:r>
              <a:rPr lang="en-US" altLang="en-US" sz="1600">
                <a:latin typeface="+mn-lt"/>
              </a:rPr>
              <a:t> to save the toolbar</a:t>
            </a:r>
          </a:p>
          <a:p>
            <a:r>
              <a:rPr lang="en-US" altLang="en-US" sz="1600">
                <a:latin typeface="+mn-lt"/>
              </a:rPr>
              <a:t>and button.</a:t>
            </a:r>
          </a:p>
        </p:txBody>
      </p:sp>
      <p:sp>
        <p:nvSpPr>
          <p:cNvPr id="26639" name="Text Box 64">
            <a:extLst>
              <a:ext uri="{FF2B5EF4-FFF2-40B4-BE49-F238E27FC236}">
                <a16:creationId xmlns:a16="http://schemas.microsoft.com/office/drawing/2014/main" id="{79CA8210-E363-F443-947A-8B5AC018F7B0}"/>
              </a:ext>
            </a:extLst>
          </p:cNvPr>
          <p:cNvSpPr txBox="1">
            <a:spLocks noChangeArrowheads="1"/>
          </p:cNvSpPr>
          <p:nvPr/>
        </p:nvSpPr>
        <p:spPr bwMode="auto">
          <a:xfrm>
            <a:off x="1901825" y="4883151"/>
            <a:ext cx="3886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a:latin typeface="+mn-lt"/>
              </a:rPr>
              <a:t>You should see a new toolbar and icon appear with the other toolbars</a:t>
            </a:r>
            <a:endParaRPr lang="en-US" altLang="en-US" sz="1800" i="1">
              <a:latin typeface="+mn-lt"/>
            </a:endParaRPr>
          </a:p>
        </p:txBody>
      </p:sp>
      <p:sp>
        <p:nvSpPr>
          <p:cNvPr id="26640" name="Text Box 64">
            <a:extLst>
              <a:ext uri="{FF2B5EF4-FFF2-40B4-BE49-F238E27FC236}">
                <a16:creationId xmlns:a16="http://schemas.microsoft.com/office/drawing/2014/main" id="{2A75F3D0-9A34-6944-A4FB-46DE1B0515E4}"/>
              </a:ext>
            </a:extLst>
          </p:cNvPr>
          <p:cNvSpPr txBox="1">
            <a:spLocks noChangeArrowheads="1"/>
          </p:cNvSpPr>
          <p:nvPr/>
        </p:nvSpPr>
        <p:spPr bwMode="auto">
          <a:xfrm>
            <a:off x="1901825" y="5568951"/>
            <a:ext cx="3886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i="1">
                <a:latin typeface="+mn-lt"/>
              </a:rPr>
              <a:t>Select this button to execute your custom commands</a:t>
            </a:r>
            <a:endParaRPr lang="en-US" altLang="en-US" sz="1800">
              <a:latin typeface="+mn-lt"/>
            </a:endParaRPr>
          </a:p>
        </p:txBody>
      </p:sp>
      <p:sp>
        <p:nvSpPr>
          <p:cNvPr id="26642" name="Rectangle 20">
            <a:extLst>
              <a:ext uri="{FF2B5EF4-FFF2-40B4-BE49-F238E27FC236}">
                <a16:creationId xmlns:a16="http://schemas.microsoft.com/office/drawing/2014/main" id="{F30C975D-1A25-394B-AF36-593B46FE0309}"/>
              </a:ext>
            </a:extLst>
          </p:cNvPr>
          <p:cNvSpPr>
            <a:spLocks noChangeArrowheads="1"/>
          </p:cNvSpPr>
          <p:nvPr/>
        </p:nvSpPr>
        <p:spPr bwMode="auto">
          <a:xfrm>
            <a:off x="4559300" y="4267200"/>
            <a:ext cx="609600" cy="533400"/>
          </a:xfrm>
          <a:prstGeom prst="rect">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
              <a:solidFill>
                <a:srgbClr val="000000"/>
              </a:solidFill>
            </a:endParaRPr>
          </a:p>
        </p:txBody>
      </p:sp>
      <p:sp>
        <p:nvSpPr>
          <p:cNvPr id="4" name="Rectangle 5">
            <a:extLst>
              <a:ext uri="{FF2B5EF4-FFF2-40B4-BE49-F238E27FC236}">
                <a16:creationId xmlns:a16="http://schemas.microsoft.com/office/drawing/2014/main" id="{57529DEC-508F-3688-5333-E9185425796A}"/>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Custom Toolbars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38DC74E-11A1-6CA7-2545-23A812816340}"/>
              </a:ext>
            </a:extLst>
          </p:cNvPr>
          <p:cNvPicPr>
            <a:picLocks noChangeAspect="1"/>
          </p:cNvPicPr>
          <p:nvPr/>
        </p:nvPicPr>
        <p:blipFill>
          <a:blip r:embed="rId2"/>
          <a:stretch>
            <a:fillRect/>
          </a:stretch>
        </p:blipFill>
        <p:spPr>
          <a:xfrm>
            <a:off x="7000596" y="1488929"/>
            <a:ext cx="3281737" cy="4600867"/>
          </a:xfrm>
          <a:prstGeom prst="rect">
            <a:avLst/>
          </a:prstGeom>
        </p:spPr>
      </p:pic>
      <p:pic>
        <p:nvPicPr>
          <p:cNvPr id="3" name="Picture 2">
            <a:extLst>
              <a:ext uri="{FF2B5EF4-FFF2-40B4-BE49-F238E27FC236}">
                <a16:creationId xmlns:a16="http://schemas.microsoft.com/office/drawing/2014/main" id="{4CE5FE70-DFF4-BD8A-B1E2-C71494A78AE5}"/>
              </a:ext>
            </a:extLst>
          </p:cNvPr>
          <p:cNvPicPr>
            <a:picLocks noChangeAspect="1"/>
          </p:cNvPicPr>
          <p:nvPr/>
        </p:nvPicPr>
        <p:blipFill rotWithShape="1">
          <a:blip r:embed="rId3"/>
          <a:srcRect r="3463"/>
          <a:stretch/>
        </p:blipFill>
        <p:spPr>
          <a:xfrm>
            <a:off x="1367006" y="4762657"/>
            <a:ext cx="4357325" cy="494988"/>
          </a:xfrm>
          <a:prstGeom prst="rect">
            <a:avLst/>
          </a:prstGeom>
        </p:spPr>
      </p:pic>
      <p:pic>
        <p:nvPicPr>
          <p:cNvPr id="27649" name="Picture 9">
            <a:extLst>
              <a:ext uri="{FF2B5EF4-FFF2-40B4-BE49-F238E27FC236}">
                <a16:creationId xmlns:a16="http://schemas.microsoft.com/office/drawing/2014/main" id="{DCAD4DE4-E7DB-F443-B07E-2BAA031698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6300" y="2543175"/>
            <a:ext cx="8382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 Box 64">
            <a:extLst>
              <a:ext uri="{FF2B5EF4-FFF2-40B4-BE49-F238E27FC236}">
                <a16:creationId xmlns:a16="http://schemas.microsoft.com/office/drawing/2014/main" id="{79FA601E-5EF6-F943-99A2-EDCD8EE5C756}"/>
              </a:ext>
            </a:extLst>
          </p:cNvPr>
          <p:cNvSpPr txBox="1">
            <a:spLocks noChangeArrowheads="1"/>
          </p:cNvSpPr>
          <p:nvPr/>
        </p:nvSpPr>
        <p:spPr bwMode="auto">
          <a:xfrm>
            <a:off x="2209800" y="5334001"/>
            <a:ext cx="3886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a:latin typeface="+mn-lt"/>
              </a:rPr>
              <a:t>You should see a new toolbar icon for the panel.</a:t>
            </a:r>
            <a:endParaRPr lang="en-US" altLang="en-US" sz="1800" i="1">
              <a:latin typeface="+mn-lt"/>
            </a:endParaRPr>
          </a:p>
        </p:txBody>
      </p:sp>
      <p:sp>
        <p:nvSpPr>
          <p:cNvPr id="27653" name="Text Box 64">
            <a:extLst>
              <a:ext uri="{FF2B5EF4-FFF2-40B4-BE49-F238E27FC236}">
                <a16:creationId xmlns:a16="http://schemas.microsoft.com/office/drawing/2014/main" id="{0A6EA9F9-277C-5846-A899-1871E51B59A3}"/>
              </a:ext>
            </a:extLst>
          </p:cNvPr>
          <p:cNvSpPr txBox="1">
            <a:spLocks noChangeArrowheads="1"/>
          </p:cNvSpPr>
          <p:nvPr/>
        </p:nvSpPr>
        <p:spPr bwMode="auto">
          <a:xfrm>
            <a:off x="2209800" y="5976938"/>
            <a:ext cx="3886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i="1">
                <a:latin typeface="+mn-lt"/>
              </a:rPr>
              <a:t>Select this button to open the corresponding Command Panel.</a:t>
            </a:r>
            <a:endParaRPr lang="en-US" altLang="en-US" sz="1800">
              <a:latin typeface="+mn-lt"/>
            </a:endParaRPr>
          </a:p>
        </p:txBody>
      </p:sp>
      <p:sp>
        <p:nvSpPr>
          <p:cNvPr id="27654" name="Rectangle 20">
            <a:extLst>
              <a:ext uri="{FF2B5EF4-FFF2-40B4-BE49-F238E27FC236}">
                <a16:creationId xmlns:a16="http://schemas.microsoft.com/office/drawing/2014/main" id="{3125F155-24C6-844A-84B8-89E284894BEE}"/>
              </a:ext>
            </a:extLst>
          </p:cNvPr>
          <p:cNvSpPr>
            <a:spLocks noChangeArrowheads="1"/>
          </p:cNvSpPr>
          <p:nvPr/>
        </p:nvSpPr>
        <p:spPr bwMode="auto">
          <a:xfrm>
            <a:off x="5191126" y="4724400"/>
            <a:ext cx="485775" cy="533400"/>
          </a:xfrm>
          <a:prstGeom prst="rect">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
              <a:solidFill>
                <a:srgbClr val="000000"/>
              </a:solidFill>
            </a:endParaRPr>
          </a:p>
        </p:txBody>
      </p:sp>
      <p:sp>
        <p:nvSpPr>
          <p:cNvPr id="22" name="TextBox 21">
            <a:extLst>
              <a:ext uri="{FF2B5EF4-FFF2-40B4-BE49-F238E27FC236}">
                <a16:creationId xmlns:a16="http://schemas.microsoft.com/office/drawing/2014/main" id="{ABE62CFB-8347-3244-A4BF-E758AEB0F94E}"/>
              </a:ext>
            </a:extLst>
          </p:cNvPr>
          <p:cNvSpPr txBox="1"/>
          <p:nvPr/>
        </p:nvSpPr>
        <p:spPr>
          <a:xfrm>
            <a:off x="1828800" y="1066800"/>
            <a:ext cx="4038600" cy="584200"/>
          </a:xfrm>
          <a:prstGeom prst="rect">
            <a:avLst/>
          </a:prstGeom>
          <a:noFill/>
        </p:spPr>
        <p:txBody>
          <a:bodyPr>
            <a:spAutoFit/>
          </a:bodyPr>
          <a:lstStyle/>
          <a:p>
            <a:pPr>
              <a:defRPr/>
            </a:pPr>
            <a:r>
              <a:rPr lang="en-US" sz="1600" dirty="0">
                <a:ea typeface="ＭＳ Ｐゴシック" charset="0"/>
                <a:cs typeface="ＭＳ Ｐゴシック" charset="0"/>
              </a:rPr>
              <a:t>Create shortcuts to frequently-used Command Panels.</a:t>
            </a:r>
          </a:p>
        </p:txBody>
      </p:sp>
      <p:sp>
        <p:nvSpPr>
          <p:cNvPr id="27657" name="Oval 11">
            <a:extLst>
              <a:ext uri="{FF2B5EF4-FFF2-40B4-BE49-F238E27FC236}">
                <a16:creationId xmlns:a16="http://schemas.microsoft.com/office/drawing/2014/main" id="{F5BEBFD0-E70D-6C4F-B064-03BA8D875B89}"/>
              </a:ext>
            </a:extLst>
          </p:cNvPr>
          <p:cNvSpPr>
            <a:spLocks noChangeArrowheads="1"/>
          </p:cNvSpPr>
          <p:nvPr/>
        </p:nvSpPr>
        <p:spPr bwMode="auto">
          <a:xfrm>
            <a:off x="8379473" y="2580368"/>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27658" name="AutoShape 13">
            <a:extLst>
              <a:ext uri="{FF2B5EF4-FFF2-40B4-BE49-F238E27FC236}">
                <a16:creationId xmlns:a16="http://schemas.microsoft.com/office/drawing/2014/main" id="{6D5C4391-D83B-A04E-AC7F-E3DE104D98A7}"/>
              </a:ext>
            </a:extLst>
          </p:cNvPr>
          <p:cNvSpPr>
            <a:spLocks noChangeArrowheads="1"/>
          </p:cNvSpPr>
          <p:nvPr/>
        </p:nvSpPr>
        <p:spPr bwMode="auto">
          <a:xfrm rot="19347810">
            <a:off x="8103248" y="2054906"/>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7659" name="Oval 40">
            <a:extLst>
              <a:ext uri="{FF2B5EF4-FFF2-40B4-BE49-F238E27FC236}">
                <a16:creationId xmlns:a16="http://schemas.microsoft.com/office/drawing/2014/main" id="{68C3448A-70F8-B843-BBBF-7F3EF45A66B8}"/>
              </a:ext>
            </a:extLst>
          </p:cNvPr>
          <p:cNvSpPr>
            <a:spLocks noChangeArrowheads="1"/>
          </p:cNvSpPr>
          <p:nvPr/>
        </p:nvSpPr>
        <p:spPr bwMode="auto">
          <a:xfrm>
            <a:off x="7855629" y="5616257"/>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27660" name="AutoShape 42">
            <a:extLst>
              <a:ext uri="{FF2B5EF4-FFF2-40B4-BE49-F238E27FC236}">
                <a16:creationId xmlns:a16="http://schemas.microsoft.com/office/drawing/2014/main" id="{D2CA4FFA-9BFA-864B-9E3C-49E8D93C4130}"/>
              </a:ext>
            </a:extLst>
          </p:cNvPr>
          <p:cNvSpPr>
            <a:spLocks noChangeArrowheads="1"/>
          </p:cNvSpPr>
          <p:nvPr/>
        </p:nvSpPr>
        <p:spPr bwMode="auto">
          <a:xfrm rot="19347810">
            <a:off x="7503204" y="5406707"/>
            <a:ext cx="304800" cy="533400"/>
          </a:xfrm>
          <a:prstGeom prst="upArrow">
            <a:avLst>
              <a:gd name="adj1" fmla="val 25148"/>
              <a:gd name="adj2" fmla="val 98178"/>
            </a:avLst>
          </a:prstGeom>
          <a:solidFill>
            <a:schemeClr val="accent2"/>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7661" name="AutoShape 44">
            <a:extLst>
              <a:ext uri="{FF2B5EF4-FFF2-40B4-BE49-F238E27FC236}">
                <a16:creationId xmlns:a16="http://schemas.microsoft.com/office/drawing/2014/main" id="{8AAFA5B4-C00C-7E4E-ADDF-BCC7A4E717CD}"/>
              </a:ext>
            </a:extLst>
          </p:cNvPr>
          <p:cNvSpPr>
            <a:spLocks noChangeArrowheads="1"/>
          </p:cNvSpPr>
          <p:nvPr/>
        </p:nvSpPr>
        <p:spPr bwMode="auto">
          <a:xfrm rot="19347810">
            <a:off x="10120915" y="5314951"/>
            <a:ext cx="304800" cy="533400"/>
          </a:xfrm>
          <a:prstGeom prst="upArrow">
            <a:avLst>
              <a:gd name="adj1" fmla="val 25148"/>
              <a:gd name="adj2" fmla="val 98178"/>
            </a:avLst>
          </a:prstGeom>
          <a:solidFill>
            <a:srgbClr val="339933"/>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7662" name="Oval 45">
            <a:extLst>
              <a:ext uri="{FF2B5EF4-FFF2-40B4-BE49-F238E27FC236}">
                <a16:creationId xmlns:a16="http://schemas.microsoft.com/office/drawing/2014/main" id="{11E919AF-80FB-204D-9FCF-35C5C009C559}"/>
              </a:ext>
            </a:extLst>
          </p:cNvPr>
          <p:cNvSpPr>
            <a:spLocks noChangeArrowheads="1"/>
          </p:cNvSpPr>
          <p:nvPr/>
        </p:nvSpPr>
        <p:spPr bwMode="auto">
          <a:xfrm>
            <a:off x="10349515" y="5467351"/>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27663" name="Oval 11">
            <a:extLst>
              <a:ext uri="{FF2B5EF4-FFF2-40B4-BE49-F238E27FC236}">
                <a16:creationId xmlns:a16="http://schemas.microsoft.com/office/drawing/2014/main" id="{8B02456A-6B03-A042-9E6A-C6D083A8FA47}"/>
              </a:ext>
            </a:extLst>
          </p:cNvPr>
          <p:cNvSpPr>
            <a:spLocks noChangeArrowheads="1"/>
          </p:cNvSpPr>
          <p:nvPr/>
        </p:nvSpPr>
        <p:spPr bwMode="auto">
          <a:xfrm>
            <a:off x="1711325" y="1898650"/>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27664" name="Oval 40">
            <a:extLst>
              <a:ext uri="{FF2B5EF4-FFF2-40B4-BE49-F238E27FC236}">
                <a16:creationId xmlns:a16="http://schemas.microsoft.com/office/drawing/2014/main" id="{87CCBE78-F0F5-1848-AE25-F5A42F142220}"/>
              </a:ext>
            </a:extLst>
          </p:cNvPr>
          <p:cNvSpPr>
            <a:spLocks noChangeArrowheads="1"/>
          </p:cNvSpPr>
          <p:nvPr/>
        </p:nvSpPr>
        <p:spPr bwMode="auto">
          <a:xfrm>
            <a:off x="1711325" y="2500313"/>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27665" name="Oval 45">
            <a:extLst>
              <a:ext uri="{FF2B5EF4-FFF2-40B4-BE49-F238E27FC236}">
                <a16:creationId xmlns:a16="http://schemas.microsoft.com/office/drawing/2014/main" id="{3BA2F6AD-E7A0-1744-B753-167481D1FDE1}"/>
              </a:ext>
            </a:extLst>
          </p:cNvPr>
          <p:cNvSpPr>
            <a:spLocks noChangeArrowheads="1"/>
          </p:cNvSpPr>
          <p:nvPr/>
        </p:nvSpPr>
        <p:spPr bwMode="auto">
          <a:xfrm>
            <a:off x="1711325" y="3484563"/>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27666" name="Text Box 64">
            <a:extLst>
              <a:ext uri="{FF2B5EF4-FFF2-40B4-BE49-F238E27FC236}">
                <a16:creationId xmlns:a16="http://schemas.microsoft.com/office/drawing/2014/main" id="{42418624-AFC4-D749-8A50-C01CFB9A520D}"/>
              </a:ext>
            </a:extLst>
          </p:cNvPr>
          <p:cNvSpPr txBox="1">
            <a:spLocks noChangeArrowheads="1"/>
          </p:cNvSpPr>
          <p:nvPr/>
        </p:nvSpPr>
        <p:spPr bwMode="auto">
          <a:xfrm>
            <a:off x="2127250" y="1865314"/>
            <a:ext cx="35115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Open any command panel.</a:t>
            </a:r>
            <a:endParaRPr lang="en-US" altLang="en-US" sz="1800" i="1" dirty="0">
              <a:latin typeface="+mn-lt"/>
            </a:endParaRPr>
          </a:p>
        </p:txBody>
      </p:sp>
      <p:sp>
        <p:nvSpPr>
          <p:cNvPr id="27667" name="Text Box 64">
            <a:extLst>
              <a:ext uri="{FF2B5EF4-FFF2-40B4-BE49-F238E27FC236}">
                <a16:creationId xmlns:a16="http://schemas.microsoft.com/office/drawing/2014/main" id="{91152039-EEA0-254E-AB05-A928CCA86B58}"/>
              </a:ext>
            </a:extLst>
          </p:cNvPr>
          <p:cNvSpPr txBox="1">
            <a:spLocks noChangeArrowheads="1"/>
          </p:cNvSpPr>
          <p:nvPr/>
        </p:nvSpPr>
        <p:spPr bwMode="auto">
          <a:xfrm>
            <a:off x="2127251" y="2447926"/>
            <a:ext cx="40735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a:latin typeface="+mn-lt"/>
              </a:rPr>
              <a:t>Right-click on any blank space in the panel and select </a:t>
            </a:r>
            <a:r>
              <a:rPr lang="en-US" altLang="en-US" sz="1800" b="1">
                <a:latin typeface="+mn-lt"/>
              </a:rPr>
              <a:t>Add to Toolbar</a:t>
            </a:r>
            <a:r>
              <a:rPr lang="en-US" altLang="en-US" sz="1800">
                <a:latin typeface="+mn-lt"/>
              </a:rPr>
              <a:t> from the context menu.</a:t>
            </a:r>
            <a:endParaRPr lang="en-US" altLang="en-US" sz="1800" i="1">
              <a:latin typeface="+mn-lt"/>
            </a:endParaRPr>
          </a:p>
        </p:txBody>
      </p:sp>
      <p:sp>
        <p:nvSpPr>
          <p:cNvPr id="27668" name="Text Box 64">
            <a:extLst>
              <a:ext uri="{FF2B5EF4-FFF2-40B4-BE49-F238E27FC236}">
                <a16:creationId xmlns:a16="http://schemas.microsoft.com/office/drawing/2014/main" id="{E928DC1D-FF09-5448-87B3-A26B7A1793A8}"/>
              </a:ext>
            </a:extLst>
          </p:cNvPr>
          <p:cNvSpPr txBox="1">
            <a:spLocks noChangeArrowheads="1"/>
          </p:cNvSpPr>
          <p:nvPr/>
        </p:nvSpPr>
        <p:spPr bwMode="auto">
          <a:xfrm>
            <a:off x="2127251" y="3408364"/>
            <a:ext cx="40735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Select the custom toolbar you want to add the shortcut to. Click </a:t>
            </a:r>
            <a:r>
              <a:rPr lang="en-US" altLang="en-US" sz="1800" i="1" dirty="0">
                <a:latin typeface="+mn-lt"/>
              </a:rPr>
              <a:t>OK</a:t>
            </a:r>
            <a:r>
              <a:rPr lang="en-US" altLang="en-US" sz="1800" dirty="0">
                <a:latin typeface="+mn-lt"/>
              </a:rPr>
              <a:t> in the editor to confirm.</a:t>
            </a:r>
            <a:endParaRPr lang="en-US" altLang="en-US" sz="1800" i="1" dirty="0">
              <a:latin typeface="+mn-lt"/>
            </a:endParaRPr>
          </a:p>
        </p:txBody>
      </p:sp>
      <p:sp>
        <p:nvSpPr>
          <p:cNvPr id="27669" name="AutoShape 10">
            <a:extLst>
              <a:ext uri="{FF2B5EF4-FFF2-40B4-BE49-F238E27FC236}">
                <a16:creationId xmlns:a16="http://schemas.microsoft.com/office/drawing/2014/main" id="{5C4A7C2B-4DB5-D84A-B243-F9C2B5458507}"/>
              </a:ext>
            </a:extLst>
          </p:cNvPr>
          <p:cNvSpPr>
            <a:spLocks noChangeArrowheads="1"/>
          </p:cNvSpPr>
          <p:nvPr/>
        </p:nvSpPr>
        <p:spPr bwMode="auto">
          <a:xfrm rot="10815269">
            <a:off x="6261100" y="2390776"/>
            <a:ext cx="177800" cy="288925"/>
          </a:xfrm>
          <a:prstGeom prst="upArrow">
            <a:avLst>
              <a:gd name="adj1" fmla="val 25148"/>
              <a:gd name="adj2" fmla="val 91166"/>
            </a:avLst>
          </a:prstGeom>
          <a:solidFill>
            <a:schemeClr val="bg1"/>
          </a:solidFill>
          <a:ln w="9525">
            <a:solidFill>
              <a:schemeClr val="tx1"/>
            </a:solidFill>
            <a:miter lim="800000"/>
            <a:headEnd/>
            <a:tailEnd/>
          </a:ln>
        </p:spPr>
        <p:txBody>
          <a:bodyPr rot="10800000"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4" name="Rectangle 5">
            <a:extLst>
              <a:ext uri="{FF2B5EF4-FFF2-40B4-BE49-F238E27FC236}">
                <a16:creationId xmlns:a16="http://schemas.microsoft.com/office/drawing/2014/main" id="{BBFDF5EA-D704-C7B5-0CB0-48D45A0FC66F}"/>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Custom Toolbars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D23EA49-B5D0-1541-8EC1-3C4BE870D2BF}"/>
              </a:ext>
            </a:extLst>
          </p:cNvPr>
          <p:cNvSpPr>
            <a:spLocks noGrp="1"/>
          </p:cNvSpPr>
          <p:nvPr>
            <p:ph type="ctrTitle"/>
          </p:nvPr>
        </p:nvSpPr>
        <p:spPr>
          <a:xfrm>
            <a:off x="1028732" y="2404928"/>
            <a:ext cx="6165850" cy="1166421"/>
          </a:xfrm>
          <a:effectLst>
            <a:outerShdw blurRad="50800" dist="38100" dir="2700000" algn="tl" rotWithShape="0">
              <a:prstClr val="black">
                <a:alpha val="40000"/>
              </a:prstClr>
            </a:outerShdw>
          </a:effectLst>
        </p:spPr>
        <p:txBody>
          <a:bodyPr>
            <a:normAutofit/>
          </a:bodyPr>
          <a:lstStyle/>
          <a:p>
            <a:r>
              <a:rPr lang="en-US" b="1" dirty="0">
                <a:solidFill>
                  <a:srgbClr val="C00000"/>
                </a:solidFill>
                <a:latin typeface="Arial" charset="0"/>
                <a:ea typeface="ＭＳ Ｐゴシック" charset="0"/>
              </a:rPr>
              <a:t>Geometry Tools</a:t>
            </a:r>
            <a:endParaRPr lang="en-US" dirty="0">
              <a:solidFill>
                <a:srgbClr val="C00000"/>
              </a:solidFill>
            </a:endParaRPr>
          </a:p>
        </p:txBody>
      </p:sp>
      <p:sp>
        <p:nvSpPr>
          <p:cNvPr id="8" name="Subtitle 7">
            <a:extLst>
              <a:ext uri="{FF2B5EF4-FFF2-40B4-BE49-F238E27FC236}">
                <a16:creationId xmlns:a16="http://schemas.microsoft.com/office/drawing/2014/main" id="{6572C9CA-5251-BE48-98C9-AEE6EB0EB890}"/>
              </a:ext>
            </a:extLst>
          </p:cNvPr>
          <p:cNvSpPr>
            <a:spLocks noGrp="1"/>
          </p:cNvSpPr>
          <p:nvPr>
            <p:ph type="subTitle" idx="1"/>
          </p:nvPr>
        </p:nvSpPr>
        <p:spPr>
          <a:xfrm>
            <a:off x="1028732" y="4256500"/>
            <a:ext cx="5243147" cy="667120"/>
          </a:xfrm>
        </p:spPr>
        <p:txBody>
          <a:bodyPr/>
          <a:lstStyle/>
          <a:p>
            <a:r>
              <a:rPr lang="en-US" dirty="0"/>
              <a:t>Steven Owen</a:t>
            </a:r>
          </a:p>
        </p:txBody>
      </p:sp>
      <p:sp>
        <p:nvSpPr>
          <p:cNvPr id="9" name="Text Placeholder 8">
            <a:extLst>
              <a:ext uri="{FF2B5EF4-FFF2-40B4-BE49-F238E27FC236}">
                <a16:creationId xmlns:a16="http://schemas.microsoft.com/office/drawing/2014/main" id="{A56AD260-9467-CE4A-B0C7-B567ACAF5F67}"/>
              </a:ext>
            </a:extLst>
          </p:cNvPr>
          <p:cNvSpPr>
            <a:spLocks noGrp="1"/>
          </p:cNvSpPr>
          <p:nvPr>
            <p:ph type="body" sz="quarter" idx="10"/>
          </p:nvPr>
        </p:nvSpPr>
        <p:spPr>
          <a:xfrm>
            <a:off x="1028733" y="3778308"/>
            <a:ext cx="6165850" cy="378587"/>
          </a:xfrm>
        </p:spPr>
        <p:txBody>
          <a:bodyPr/>
          <a:lstStyle/>
          <a:p>
            <a:r>
              <a:rPr lang="en-US" altLang="en-US" sz="2000" b="1" dirty="0">
                <a:latin typeface="+mn-lt"/>
              </a:rPr>
              <a:t>Cubit</a:t>
            </a:r>
            <a:r>
              <a:rPr lang="en-US" altLang="en-US" sz="2000" b="1" baseline="30000" dirty="0">
                <a:latin typeface="+mn-lt"/>
              </a:rPr>
              <a:t> ® </a:t>
            </a:r>
            <a:r>
              <a:rPr lang="en-US" dirty="0"/>
              <a:t>100 Tutorials</a:t>
            </a:r>
          </a:p>
        </p:txBody>
      </p:sp>
      <p:sp>
        <p:nvSpPr>
          <p:cNvPr id="33" name="TextBox 32">
            <a:extLst>
              <a:ext uri="{FF2B5EF4-FFF2-40B4-BE49-F238E27FC236}">
                <a16:creationId xmlns:a16="http://schemas.microsoft.com/office/drawing/2014/main" id="{13E54DF6-4A33-0F44-BFF9-3FDCAA65F7F8}"/>
              </a:ext>
            </a:extLst>
          </p:cNvPr>
          <p:cNvSpPr txBox="1"/>
          <p:nvPr/>
        </p:nvSpPr>
        <p:spPr>
          <a:xfrm>
            <a:off x="3438144" y="3596640"/>
            <a:ext cx="0" cy="0"/>
          </a:xfrm>
          <a:prstGeom prst="rect">
            <a:avLst/>
          </a:prstGeom>
        </p:spPr>
        <p:txBody>
          <a:bodyPr vert="horz" wrap="none" lIns="91440" tIns="45720" rIns="91440" bIns="45720" rtlCol="0">
            <a:noAutofit/>
          </a:bodyPr>
          <a:lstStyle/>
          <a:p>
            <a:pPr algn="l"/>
            <a:endParaRPr lang="en-US" dirty="0">
              <a:latin typeface="Open Sans" panose="020B0606030504020204" pitchFamily="34" charset="0"/>
            </a:endParaRPr>
          </a:p>
        </p:txBody>
      </p:sp>
      <p:grpSp>
        <p:nvGrpSpPr>
          <p:cNvPr id="3" name="Group 2">
            <a:extLst>
              <a:ext uri="{FF2B5EF4-FFF2-40B4-BE49-F238E27FC236}">
                <a16:creationId xmlns:a16="http://schemas.microsoft.com/office/drawing/2014/main" id="{3152DC94-CDAD-B040-B849-6C3CC0DE930D}"/>
              </a:ext>
            </a:extLst>
          </p:cNvPr>
          <p:cNvGrpSpPr/>
          <p:nvPr/>
        </p:nvGrpSpPr>
        <p:grpSpPr>
          <a:xfrm>
            <a:off x="6292924" y="955497"/>
            <a:ext cx="5520487" cy="3686141"/>
            <a:chOff x="4474962" y="256854"/>
            <a:chExt cx="7446325" cy="4972062"/>
          </a:xfrm>
        </p:grpSpPr>
        <p:pic>
          <p:nvPicPr>
            <p:cNvPr id="12" name="Picture 9" descr="360_antenna_support">
              <a:extLst>
                <a:ext uri="{FF2B5EF4-FFF2-40B4-BE49-F238E27FC236}">
                  <a16:creationId xmlns:a16="http://schemas.microsoft.com/office/drawing/2014/main" id="{BC6E5148-1F87-1945-895B-5FA4464A632D}"/>
                </a:ext>
              </a:extLst>
            </p:cNvPr>
            <p:cNvPicPr>
              <a:picLocks noChangeAspect="1" noChangeArrowheads="1"/>
            </p:cNvPicPr>
            <p:nvPr/>
          </p:nvPicPr>
          <p:blipFill>
            <a:blip r:embed="rId3">
              <a:clrChange>
                <a:clrFrom>
                  <a:srgbClr val="FCFEFC"/>
                </a:clrFrom>
                <a:clrTo>
                  <a:srgbClr val="FCFEFC">
                    <a:alpha val="0"/>
                  </a:srgbClr>
                </a:clrTo>
              </a:clrChange>
              <a:lum contrast="60000"/>
              <a:extLst>
                <a:ext uri="{28A0092B-C50C-407E-A947-70E740481C1C}">
                  <a14:useLocalDpi xmlns:a14="http://schemas.microsoft.com/office/drawing/2010/main" val="0"/>
                </a:ext>
              </a:extLst>
            </a:blip>
            <a:srcRect/>
            <a:stretch>
              <a:fillRect/>
            </a:stretch>
          </p:blipFill>
          <p:spPr bwMode="auto">
            <a:xfrm>
              <a:off x="5855945" y="256854"/>
              <a:ext cx="5900565" cy="497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WordArt 10" descr="Paper bag">
              <a:extLst>
                <a:ext uri="{FF2B5EF4-FFF2-40B4-BE49-F238E27FC236}">
                  <a16:creationId xmlns:a16="http://schemas.microsoft.com/office/drawing/2014/main" id="{228E9DF8-9DDE-174C-9F56-108426566B0B}"/>
                </a:ext>
              </a:extLst>
            </p:cNvPr>
            <p:cNvSpPr>
              <a:spLocks noChangeArrowheads="1" noChangeShapeType="1" noTextEdit="1"/>
            </p:cNvSpPr>
            <p:nvPr/>
          </p:nvSpPr>
          <p:spPr bwMode="auto">
            <a:xfrm>
              <a:off x="4474962" y="1462598"/>
              <a:ext cx="6779372" cy="2610268"/>
            </a:xfrm>
            <a:prstGeom prst="rect">
              <a:avLst/>
            </a:prstGeom>
          </p:spPr>
          <p:txBody>
            <a:bodyPr wrap="none" fromWordArt="1">
              <a:prstTxWarp prst="textCascadeUp">
                <a:avLst>
                  <a:gd name="adj" fmla="val 52528"/>
                </a:avLst>
              </a:prstTxWarp>
              <a:scene3d>
                <a:camera prst="legacyPerspectiveTopLeft">
                  <a:rot lat="0" lon="20519958" rev="0"/>
                </a:camera>
                <a:lightRig rig="legacyHarsh3" dir="r"/>
              </a:scene3d>
              <a:sp3d extrusionH="430200" prstMaterial="legacyMatte">
                <a:extrusionClr>
                  <a:srgbClr val="006600"/>
                </a:extrusionClr>
                <a:contourClr>
                  <a:srgbClr val="FFFFFF"/>
                </a:contourClr>
              </a:sp3d>
            </a:bodyPr>
            <a:lstStyle/>
            <a:p>
              <a:pPr algn="ctr"/>
              <a:r>
                <a:rPr lang="en-US" sz="3600" kern="10" dirty="0">
                  <a:ln w="9525">
                    <a:round/>
                    <a:headEnd/>
                    <a:tailEnd/>
                  </a:ln>
                  <a:blipFill dpi="0" rotWithShape="0">
                    <a:blip r:embed="rId4"/>
                    <a:srcRect/>
                    <a:tile tx="0" ty="0" sx="100000" sy="100000" flip="none" algn="tl"/>
                  </a:blipFill>
                  <a:latin typeface="Arial Black" panose="020B0604020202020204" pitchFamily="34" charset="0"/>
                  <a:cs typeface="Arial Black" panose="020B0604020202020204" pitchFamily="34" charset="0"/>
                </a:rPr>
                <a:t>CUBIT</a:t>
              </a:r>
            </a:p>
          </p:txBody>
        </p:sp>
        <p:sp>
          <p:nvSpPr>
            <p:cNvPr id="14" name="Text Box 11">
              <a:extLst>
                <a:ext uri="{FF2B5EF4-FFF2-40B4-BE49-F238E27FC236}">
                  <a16:creationId xmlns:a16="http://schemas.microsoft.com/office/drawing/2014/main" id="{E4459622-1D59-EF4D-8730-3A31E7B99DA2}"/>
                </a:ext>
              </a:extLst>
            </p:cNvPr>
            <p:cNvSpPr txBox="1">
              <a:spLocks noChangeArrowheads="1"/>
            </p:cNvSpPr>
            <p:nvPr/>
          </p:nvSpPr>
          <p:spPr bwMode="auto">
            <a:xfrm>
              <a:off x="6739984" y="3246368"/>
              <a:ext cx="5181303" cy="1156050"/>
            </a:xfrm>
            <a:prstGeom prst="rect">
              <a:avLst/>
            </a:prstGeom>
            <a:noFill/>
            <a:ln>
              <a:noFill/>
            </a:ln>
            <a:effectLst>
              <a:outerShdw blurRad="63500" dist="17961" dir="2700000" algn="ctr" rotWithShape="0">
                <a:schemeClr val="tx1">
                  <a:alpha val="74998"/>
                </a:schemeClr>
              </a:outerShdw>
            </a:effectLst>
          </p:spPr>
          <p:txBody>
            <a:bodyPr wrap="none">
              <a:spAutoFit/>
            </a:bodyPr>
            <a:lstStyle>
              <a:lvl1pPr>
                <a:defRPr sz="1000">
                  <a:solidFill>
                    <a:schemeClr val="tx1"/>
                  </a:solidFill>
                  <a:latin typeface="Arial" charset="0"/>
                  <a:ea typeface="ＭＳ Ｐゴシック" charset="0"/>
                </a:defRPr>
              </a:lvl1pPr>
              <a:lvl2pPr marL="742950" indent="-285750">
                <a:defRPr sz="1000">
                  <a:solidFill>
                    <a:schemeClr val="tx1"/>
                  </a:solidFill>
                  <a:latin typeface="Arial" charset="0"/>
                  <a:ea typeface="ＭＳ Ｐゴシック" charset="0"/>
                </a:defRPr>
              </a:lvl2pPr>
              <a:lvl3pPr marL="1143000" indent="-228600">
                <a:defRPr sz="1000">
                  <a:solidFill>
                    <a:schemeClr val="tx1"/>
                  </a:solidFill>
                  <a:latin typeface="Arial" charset="0"/>
                  <a:ea typeface="ＭＳ Ｐゴシック" charset="0"/>
                </a:defRPr>
              </a:lvl3pPr>
              <a:lvl4pPr marL="1600200" indent="-228600">
                <a:defRPr sz="1000">
                  <a:solidFill>
                    <a:schemeClr val="tx1"/>
                  </a:solidFill>
                  <a:latin typeface="Arial" charset="0"/>
                  <a:ea typeface="ＭＳ Ｐゴシック" charset="0"/>
                </a:defRPr>
              </a:lvl4pPr>
              <a:lvl5pPr marL="2057400" indent="-228600">
                <a:defRPr sz="10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0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0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0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000">
                  <a:solidFill>
                    <a:schemeClr val="tx1"/>
                  </a:solidFill>
                  <a:latin typeface="Arial" charset="0"/>
                  <a:ea typeface="ＭＳ Ｐゴシック" charset="0"/>
                </a:defRPr>
              </a:lvl9pPr>
            </a:lstStyle>
            <a:p>
              <a:pPr algn="r">
                <a:defRPr/>
              </a:pPr>
              <a:r>
                <a:rPr lang="en-US" sz="2000" b="1">
                  <a:solidFill>
                    <a:srgbClr val="CD0000"/>
                  </a:solidFill>
                  <a:cs typeface="ＭＳ Ｐゴシック" charset="0"/>
                </a:rPr>
                <a:t>Geometry and </a:t>
              </a:r>
            </a:p>
            <a:p>
              <a:pPr algn="r">
                <a:defRPr/>
              </a:pPr>
              <a:r>
                <a:rPr lang="en-US" sz="2000" b="1">
                  <a:solidFill>
                    <a:srgbClr val="CD0000"/>
                  </a:solidFill>
                  <a:cs typeface="ＭＳ Ｐゴシック" charset="0"/>
                </a:rPr>
                <a:t>Mesh Generation Toolkit</a:t>
              </a:r>
            </a:p>
          </p:txBody>
        </p:sp>
      </p:grpSp>
      <p:sp>
        <p:nvSpPr>
          <p:cNvPr id="22" name="Subtitle 7">
            <a:extLst>
              <a:ext uri="{FF2B5EF4-FFF2-40B4-BE49-F238E27FC236}">
                <a16:creationId xmlns:a16="http://schemas.microsoft.com/office/drawing/2014/main" id="{58A160F5-8E7E-374A-A2DC-0F264F90FA3E}"/>
              </a:ext>
            </a:extLst>
          </p:cNvPr>
          <p:cNvSpPr txBox="1">
            <a:spLocks/>
          </p:cNvSpPr>
          <p:nvPr/>
        </p:nvSpPr>
        <p:spPr>
          <a:xfrm>
            <a:off x="1049777" y="1801063"/>
            <a:ext cx="5243147" cy="667120"/>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600" b="0" i="0" kern="1200" spc="0">
                <a:solidFill>
                  <a:schemeClr val="tx2">
                    <a:lumMod val="40000"/>
                    <a:lumOff val="60000"/>
                  </a:schemeClr>
                </a:solidFill>
                <a:latin typeface="+mj-lt"/>
                <a:ea typeface="Open Sans" panose="020B0606030504020204" pitchFamily="34" charset="0"/>
                <a:cs typeface="Open Sans" panose="020B0606030504020204" pitchFamily="34" charset="0"/>
              </a:defRPr>
            </a:lvl1pPr>
            <a:lvl2pPr marL="4572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9144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13716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18288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200" dirty="0"/>
              <a:t>6</a:t>
            </a:r>
          </a:p>
        </p:txBody>
      </p:sp>
      <p:sp>
        <p:nvSpPr>
          <p:cNvPr id="2" name="Text Placeholder 2">
            <a:extLst>
              <a:ext uri="{FF2B5EF4-FFF2-40B4-BE49-F238E27FC236}">
                <a16:creationId xmlns:a16="http://schemas.microsoft.com/office/drawing/2014/main" id="{5EDCFB3B-ACD8-9294-7114-39805B09274B}"/>
              </a:ext>
            </a:extLst>
          </p:cNvPr>
          <p:cNvSpPr>
            <a:spLocks noGrp="1"/>
          </p:cNvSpPr>
          <p:nvPr>
            <p:ph type="body" sz="quarter" idx="15"/>
          </p:nvPr>
        </p:nvSpPr>
        <p:spPr/>
        <p:txBody>
          <a:bodyPr/>
          <a:lstStyle/>
          <a:p>
            <a:r>
              <a:rPr lang="en-US" dirty="0"/>
              <a:t>SAND2022-15021 PE</a:t>
            </a:r>
          </a:p>
        </p:txBody>
      </p:sp>
    </p:spTree>
    <p:extLst>
      <p:ext uri="{BB962C8B-B14F-4D97-AF65-F5344CB8AC3E}">
        <p14:creationId xmlns:p14="http://schemas.microsoft.com/office/powerpoint/2010/main" val="467546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397D5B4C-77E6-F589-E97F-BBF98903587E}"/>
              </a:ext>
            </a:extLst>
          </p:cNvPr>
          <p:cNvPicPr>
            <a:picLocks noChangeAspect="1"/>
          </p:cNvPicPr>
          <p:nvPr/>
        </p:nvPicPr>
        <p:blipFill>
          <a:blip r:embed="rId3"/>
          <a:stretch>
            <a:fillRect/>
          </a:stretch>
        </p:blipFill>
        <p:spPr>
          <a:xfrm>
            <a:off x="8229600" y="3475069"/>
            <a:ext cx="1764792" cy="3347817"/>
          </a:xfrm>
          <a:prstGeom prst="rect">
            <a:avLst/>
          </a:prstGeom>
        </p:spPr>
      </p:pic>
      <p:pic>
        <p:nvPicPr>
          <p:cNvPr id="20" name="Picture 19">
            <a:extLst>
              <a:ext uri="{FF2B5EF4-FFF2-40B4-BE49-F238E27FC236}">
                <a16:creationId xmlns:a16="http://schemas.microsoft.com/office/drawing/2014/main" id="{C2D619E4-80D4-A9BF-FBFF-A6C5D364EF06}"/>
              </a:ext>
            </a:extLst>
          </p:cNvPr>
          <p:cNvPicPr>
            <a:picLocks noChangeAspect="1"/>
          </p:cNvPicPr>
          <p:nvPr/>
        </p:nvPicPr>
        <p:blipFill>
          <a:blip r:embed="rId4"/>
          <a:stretch>
            <a:fillRect/>
          </a:stretch>
        </p:blipFill>
        <p:spPr>
          <a:xfrm>
            <a:off x="5995199" y="3475069"/>
            <a:ext cx="1764792" cy="2977872"/>
          </a:xfrm>
          <a:prstGeom prst="rect">
            <a:avLst/>
          </a:prstGeom>
        </p:spPr>
      </p:pic>
      <p:pic>
        <p:nvPicPr>
          <p:cNvPr id="16" name="Picture 15">
            <a:extLst>
              <a:ext uri="{FF2B5EF4-FFF2-40B4-BE49-F238E27FC236}">
                <a16:creationId xmlns:a16="http://schemas.microsoft.com/office/drawing/2014/main" id="{BB2543D9-62BA-5DD9-6C3B-ACFB7F2D743A}"/>
              </a:ext>
            </a:extLst>
          </p:cNvPr>
          <p:cNvPicPr>
            <a:picLocks noChangeAspect="1"/>
          </p:cNvPicPr>
          <p:nvPr/>
        </p:nvPicPr>
        <p:blipFill>
          <a:blip r:embed="rId5"/>
          <a:stretch>
            <a:fillRect/>
          </a:stretch>
        </p:blipFill>
        <p:spPr>
          <a:xfrm>
            <a:off x="3914482" y="3475069"/>
            <a:ext cx="1764792" cy="3238307"/>
          </a:xfrm>
          <a:prstGeom prst="rect">
            <a:avLst/>
          </a:prstGeom>
        </p:spPr>
      </p:pic>
      <p:pic>
        <p:nvPicPr>
          <p:cNvPr id="14" name="Picture 13">
            <a:extLst>
              <a:ext uri="{FF2B5EF4-FFF2-40B4-BE49-F238E27FC236}">
                <a16:creationId xmlns:a16="http://schemas.microsoft.com/office/drawing/2014/main" id="{DA854B62-96F4-0D9A-A330-851F745933DC}"/>
              </a:ext>
            </a:extLst>
          </p:cNvPr>
          <p:cNvPicPr>
            <a:picLocks noChangeAspect="1"/>
          </p:cNvPicPr>
          <p:nvPr/>
        </p:nvPicPr>
        <p:blipFill>
          <a:blip r:embed="rId6"/>
          <a:stretch>
            <a:fillRect/>
          </a:stretch>
        </p:blipFill>
        <p:spPr>
          <a:xfrm>
            <a:off x="1817306" y="3477425"/>
            <a:ext cx="1764094" cy="2968326"/>
          </a:xfrm>
          <a:prstGeom prst="rect">
            <a:avLst/>
          </a:prstGeom>
        </p:spPr>
      </p:pic>
      <p:sp>
        <p:nvSpPr>
          <p:cNvPr id="114721" name="Freeform 33">
            <a:extLst>
              <a:ext uri="{FF2B5EF4-FFF2-40B4-BE49-F238E27FC236}">
                <a16:creationId xmlns:a16="http://schemas.microsoft.com/office/drawing/2014/main" id="{6F01D5E2-543D-7740-A21F-943EB662D167}"/>
              </a:ext>
            </a:extLst>
          </p:cNvPr>
          <p:cNvSpPr>
            <a:spLocks/>
          </p:cNvSpPr>
          <p:nvPr/>
        </p:nvSpPr>
        <p:spPr bwMode="auto">
          <a:xfrm>
            <a:off x="9324976" y="1131888"/>
            <a:ext cx="676275" cy="1414462"/>
          </a:xfrm>
          <a:custGeom>
            <a:avLst/>
            <a:gdLst>
              <a:gd name="T0" fmla="*/ 0 w 426"/>
              <a:gd name="T1" fmla="*/ 1414462 h 891"/>
              <a:gd name="T2" fmla="*/ 0 w 426"/>
              <a:gd name="T3" fmla="*/ 414337 h 891"/>
              <a:gd name="T4" fmla="*/ 676275 w 426"/>
              <a:gd name="T5" fmla="*/ 0 h 891"/>
              <a:gd name="T6" fmla="*/ 676275 w 426"/>
              <a:gd name="T7" fmla="*/ 890587 h 891"/>
              <a:gd name="T8" fmla="*/ 0 w 426"/>
              <a:gd name="T9" fmla="*/ 1414462 h 8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6" h="891">
                <a:moveTo>
                  <a:pt x="0" y="891"/>
                </a:moveTo>
                <a:lnTo>
                  <a:pt x="0" y="261"/>
                </a:lnTo>
                <a:lnTo>
                  <a:pt x="426" y="0"/>
                </a:lnTo>
                <a:lnTo>
                  <a:pt x="426" y="561"/>
                </a:lnTo>
                <a:lnTo>
                  <a:pt x="0" y="891"/>
                </a:lnTo>
                <a:close/>
              </a:path>
            </a:pathLst>
          </a:custGeom>
          <a:solidFill>
            <a:srgbClr val="FFFC8B"/>
          </a:solidFill>
          <a:ln w="9525">
            <a:solidFill>
              <a:schemeClr val="tx1"/>
            </a:solidFill>
            <a:round/>
            <a:headEnd/>
            <a:tailEnd/>
          </a:ln>
          <a:effectLst/>
        </p:spPr>
        <p:txBody>
          <a:bodyPr/>
          <a:lstStyle/>
          <a:p>
            <a:pPr>
              <a:defRPr/>
            </a:pPr>
            <a:endParaRPr lang="en-US"/>
          </a:p>
        </p:txBody>
      </p:sp>
      <p:sp>
        <p:nvSpPr>
          <p:cNvPr id="114719" name="Freeform 31">
            <a:extLst>
              <a:ext uri="{FF2B5EF4-FFF2-40B4-BE49-F238E27FC236}">
                <a16:creationId xmlns:a16="http://schemas.microsoft.com/office/drawing/2014/main" id="{42D2EA43-F17D-8840-9154-2E7A55A95756}"/>
              </a:ext>
            </a:extLst>
          </p:cNvPr>
          <p:cNvSpPr>
            <a:spLocks/>
          </p:cNvSpPr>
          <p:nvPr/>
        </p:nvSpPr>
        <p:spPr bwMode="auto">
          <a:xfrm>
            <a:off x="8267701" y="1136651"/>
            <a:ext cx="1738313" cy="423863"/>
          </a:xfrm>
          <a:custGeom>
            <a:avLst/>
            <a:gdLst>
              <a:gd name="T0" fmla="*/ 0 w 1095"/>
              <a:gd name="T1" fmla="*/ 423863 h 267"/>
              <a:gd name="T2" fmla="*/ 842963 w 1095"/>
              <a:gd name="T3" fmla="*/ 0 h 267"/>
              <a:gd name="T4" fmla="*/ 1738313 w 1095"/>
              <a:gd name="T5" fmla="*/ 0 h 267"/>
              <a:gd name="T6" fmla="*/ 1057275 w 1095"/>
              <a:gd name="T7" fmla="*/ 419100 h 267"/>
              <a:gd name="T8" fmla="*/ 0 w 1095"/>
              <a:gd name="T9" fmla="*/ 423863 h 2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95" h="267">
                <a:moveTo>
                  <a:pt x="0" y="267"/>
                </a:moveTo>
                <a:lnTo>
                  <a:pt x="531" y="0"/>
                </a:lnTo>
                <a:lnTo>
                  <a:pt x="1095" y="0"/>
                </a:lnTo>
                <a:lnTo>
                  <a:pt x="666" y="264"/>
                </a:lnTo>
                <a:lnTo>
                  <a:pt x="0" y="267"/>
                </a:lnTo>
                <a:close/>
              </a:path>
            </a:pathLst>
          </a:custGeom>
          <a:solidFill>
            <a:srgbClr val="C5C000"/>
          </a:solidFill>
          <a:ln w="9525">
            <a:solidFill>
              <a:schemeClr val="tx1"/>
            </a:solidFill>
            <a:round/>
            <a:headEnd/>
            <a:tailEnd/>
          </a:ln>
          <a:effectLst/>
        </p:spPr>
        <p:txBody>
          <a:bodyPr/>
          <a:lstStyle/>
          <a:p>
            <a:pPr>
              <a:defRPr/>
            </a:pPr>
            <a:endParaRPr lang="en-US"/>
          </a:p>
        </p:txBody>
      </p:sp>
      <p:sp>
        <p:nvSpPr>
          <p:cNvPr id="20487" name="Rectangle 24">
            <a:extLst>
              <a:ext uri="{FF2B5EF4-FFF2-40B4-BE49-F238E27FC236}">
                <a16:creationId xmlns:a16="http://schemas.microsoft.com/office/drawing/2014/main" id="{85244D3F-84FF-764F-AEDF-8AA24C3BBACB}"/>
              </a:ext>
            </a:extLst>
          </p:cNvPr>
          <p:cNvSpPr>
            <a:spLocks noChangeArrowheads="1"/>
          </p:cNvSpPr>
          <p:nvPr/>
        </p:nvSpPr>
        <p:spPr bwMode="auto">
          <a:xfrm>
            <a:off x="6286501" y="1512888"/>
            <a:ext cx="1057275" cy="990600"/>
          </a:xfrm>
          <a:prstGeom prst="rect">
            <a:avLst/>
          </a:prstGeom>
          <a:solidFill>
            <a:srgbClr val="FFFF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489" name="Text Box 5">
            <a:extLst>
              <a:ext uri="{FF2B5EF4-FFF2-40B4-BE49-F238E27FC236}">
                <a16:creationId xmlns:a16="http://schemas.microsoft.com/office/drawing/2014/main" id="{4FB53D1A-1019-5747-BE9F-B9B015E21967}"/>
              </a:ext>
            </a:extLst>
          </p:cNvPr>
          <p:cNvSpPr txBox="1">
            <a:spLocks noChangeArrowheads="1"/>
          </p:cNvSpPr>
          <p:nvPr/>
        </p:nvSpPr>
        <p:spPr bwMode="auto">
          <a:xfrm>
            <a:off x="2362200" y="2774950"/>
            <a:ext cx="12954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400">
                <a:latin typeface="Arial" panose="020B0604020202020204" pitchFamily="34" charset="0"/>
              </a:rPr>
              <a:t>Start by defining vertices</a:t>
            </a:r>
            <a:endParaRPr lang="en-US" altLang="en-US" sz="1400" i="1">
              <a:latin typeface="Arial" panose="020B0604020202020204" pitchFamily="34" charset="0"/>
            </a:endParaRPr>
          </a:p>
        </p:txBody>
      </p:sp>
      <p:sp>
        <p:nvSpPr>
          <p:cNvPr id="20490" name="Oval 6">
            <a:extLst>
              <a:ext uri="{FF2B5EF4-FFF2-40B4-BE49-F238E27FC236}">
                <a16:creationId xmlns:a16="http://schemas.microsoft.com/office/drawing/2014/main" id="{D3951CCD-434F-EC4A-9EA3-4F45FE9D9780}"/>
              </a:ext>
            </a:extLst>
          </p:cNvPr>
          <p:cNvSpPr>
            <a:spLocks noChangeArrowheads="1"/>
          </p:cNvSpPr>
          <p:nvPr/>
        </p:nvSpPr>
        <p:spPr bwMode="auto">
          <a:xfrm>
            <a:off x="2362200" y="1479550"/>
            <a:ext cx="76200" cy="76200"/>
          </a:xfrm>
          <a:prstGeom prst="ellipse">
            <a:avLst/>
          </a:prstGeom>
          <a:solidFill>
            <a:schemeClr val="accent1"/>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491" name="Oval 8">
            <a:extLst>
              <a:ext uri="{FF2B5EF4-FFF2-40B4-BE49-F238E27FC236}">
                <a16:creationId xmlns:a16="http://schemas.microsoft.com/office/drawing/2014/main" id="{32E1D3C9-F753-0046-9270-20060BAD0665}"/>
              </a:ext>
            </a:extLst>
          </p:cNvPr>
          <p:cNvSpPr>
            <a:spLocks noChangeArrowheads="1"/>
          </p:cNvSpPr>
          <p:nvPr/>
        </p:nvSpPr>
        <p:spPr bwMode="auto">
          <a:xfrm>
            <a:off x="3429000" y="1479550"/>
            <a:ext cx="76200" cy="76200"/>
          </a:xfrm>
          <a:prstGeom prst="ellipse">
            <a:avLst/>
          </a:prstGeom>
          <a:solidFill>
            <a:schemeClr val="accent1"/>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492" name="Oval 9">
            <a:extLst>
              <a:ext uri="{FF2B5EF4-FFF2-40B4-BE49-F238E27FC236}">
                <a16:creationId xmlns:a16="http://schemas.microsoft.com/office/drawing/2014/main" id="{4738A82A-BC84-6145-B7D7-A65B512BEAFD}"/>
              </a:ext>
            </a:extLst>
          </p:cNvPr>
          <p:cNvSpPr>
            <a:spLocks noChangeArrowheads="1"/>
          </p:cNvSpPr>
          <p:nvPr/>
        </p:nvSpPr>
        <p:spPr bwMode="auto">
          <a:xfrm>
            <a:off x="2362200" y="2470150"/>
            <a:ext cx="76200" cy="76200"/>
          </a:xfrm>
          <a:prstGeom prst="ellipse">
            <a:avLst/>
          </a:prstGeom>
          <a:solidFill>
            <a:schemeClr val="accent1"/>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493" name="Oval 10">
            <a:extLst>
              <a:ext uri="{FF2B5EF4-FFF2-40B4-BE49-F238E27FC236}">
                <a16:creationId xmlns:a16="http://schemas.microsoft.com/office/drawing/2014/main" id="{E8E19F9F-01C0-1D4B-9E38-695B5AFC3719}"/>
              </a:ext>
            </a:extLst>
          </p:cNvPr>
          <p:cNvSpPr>
            <a:spLocks noChangeArrowheads="1"/>
          </p:cNvSpPr>
          <p:nvPr/>
        </p:nvSpPr>
        <p:spPr bwMode="auto">
          <a:xfrm>
            <a:off x="3429000" y="2470150"/>
            <a:ext cx="76200" cy="76200"/>
          </a:xfrm>
          <a:prstGeom prst="ellipse">
            <a:avLst/>
          </a:prstGeom>
          <a:solidFill>
            <a:schemeClr val="accent1"/>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494" name="Line 15">
            <a:extLst>
              <a:ext uri="{FF2B5EF4-FFF2-40B4-BE49-F238E27FC236}">
                <a16:creationId xmlns:a16="http://schemas.microsoft.com/office/drawing/2014/main" id="{0EB944B1-F4E5-D04C-9164-FDEEA5F76764}"/>
              </a:ext>
            </a:extLst>
          </p:cNvPr>
          <p:cNvSpPr>
            <a:spLocks noChangeShapeType="1"/>
          </p:cNvSpPr>
          <p:nvPr/>
        </p:nvSpPr>
        <p:spPr bwMode="auto">
          <a:xfrm>
            <a:off x="4376738" y="1517650"/>
            <a:ext cx="0" cy="990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5" name="Line 16">
            <a:extLst>
              <a:ext uri="{FF2B5EF4-FFF2-40B4-BE49-F238E27FC236}">
                <a16:creationId xmlns:a16="http://schemas.microsoft.com/office/drawing/2014/main" id="{28F893F3-440C-7948-94DF-A0D13D7DB684}"/>
              </a:ext>
            </a:extLst>
          </p:cNvPr>
          <p:cNvSpPr>
            <a:spLocks noChangeShapeType="1"/>
          </p:cNvSpPr>
          <p:nvPr/>
        </p:nvSpPr>
        <p:spPr bwMode="auto">
          <a:xfrm flipV="1">
            <a:off x="4376738" y="2508251"/>
            <a:ext cx="1071562" cy="47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6" name="Line 17">
            <a:extLst>
              <a:ext uri="{FF2B5EF4-FFF2-40B4-BE49-F238E27FC236}">
                <a16:creationId xmlns:a16="http://schemas.microsoft.com/office/drawing/2014/main" id="{CAC37470-893A-EB4C-A004-167643E5102A}"/>
              </a:ext>
            </a:extLst>
          </p:cNvPr>
          <p:cNvSpPr>
            <a:spLocks noChangeShapeType="1"/>
          </p:cNvSpPr>
          <p:nvPr/>
        </p:nvSpPr>
        <p:spPr bwMode="auto">
          <a:xfrm>
            <a:off x="4376739" y="1508125"/>
            <a:ext cx="10763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7" name="Line 18">
            <a:extLst>
              <a:ext uri="{FF2B5EF4-FFF2-40B4-BE49-F238E27FC236}">
                <a16:creationId xmlns:a16="http://schemas.microsoft.com/office/drawing/2014/main" id="{AEDDED73-AEBB-B74D-BCC6-1396A047C4AF}"/>
              </a:ext>
            </a:extLst>
          </p:cNvPr>
          <p:cNvSpPr>
            <a:spLocks noChangeShapeType="1"/>
          </p:cNvSpPr>
          <p:nvPr/>
        </p:nvSpPr>
        <p:spPr bwMode="auto">
          <a:xfrm flipH="1">
            <a:off x="5453063" y="1503364"/>
            <a:ext cx="4762" cy="10048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8" name="Oval 11">
            <a:extLst>
              <a:ext uri="{FF2B5EF4-FFF2-40B4-BE49-F238E27FC236}">
                <a16:creationId xmlns:a16="http://schemas.microsoft.com/office/drawing/2014/main" id="{8CA6B2E7-C465-0E4B-BED3-45CB31C346F7}"/>
              </a:ext>
            </a:extLst>
          </p:cNvPr>
          <p:cNvSpPr>
            <a:spLocks noChangeArrowheads="1"/>
          </p:cNvSpPr>
          <p:nvPr/>
        </p:nvSpPr>
        <p:spPr bwMode="auto">
          <a:xfrm>
            <a:off x="4343400" y="1474788"/>
            <a:ext cx="76200" cy="76200"/>
          </a:xfrm>
          <a:prstGeom prst="ellipse">
            <a:avLst/>
          </a:prstGeom>
          <a:solidFill>
            <a:schemeClr val="accent1"/>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499" name="Oval 12">
            <a:extLst>
              <a:ext uri="{FF2B5EF4-FFF2-40B4-BE49-F238E27FC236}">
                <a16:creationId xmlns:a16="http://schemas.microsoft.com/office/drawing/2014/main" id="{781FA1C6-99A5-8345-932C-FCB85B8F8CF9}"/>
              </a:ext>
            </a:extLst>
          </p:cNvPr>
          <p:cNvSpPr>
            <a:spLocks noChangeArrowheads="1"/>
          </p:cNvSpPr>
          <p:nvPr/>
        </p:nvSpPr>
        <p:spPr bwMode="auto">
          <a:xfrm>
            <a:off x="5410200" y="1474788"/>
            <a:ext cx="76200" cy="76200"/>
          </a:xfrm>
          <a:prstGeom prst="ellipse">
            <a:avLst/>
          </a:prstGeom>
          <a:solidFill>
            <a:schemeClr val="accent1"/>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00" name="Oval 13">
            <a:extLst>
              <a:ext uri="{FF2B5EF4-FFF2-40B4-BE49-F238E27FC236}">
                <a16:creationId xmlns:a16="http://schemas.microsoft.com/office/drawing/2014/main" id="{9BEBA5AF-7C46-B741-B7DD-4D98AF39B8A6}"/>
              </a:ext>
            </a:extLst>
          </p:cNvPr>
          <p:cNvSpPr>
            <a:spLocks noChangeArrowheads="1"/>
          </p:cNvSpPr>
          <p:nvPr/>
        </p:nvSpPr>
        <p:spPr bwMode="auto">
          <a:xfrm>
            <a:off x="4343400" y="2465388"/>
            <a:ext cx="76200" cy="76200"/>
          </a:xfrm>
          <a:prstGeom prst="ellipse">
            <a:avLst/>
          </a:prstGeom>
          <a:solidFill>
            <a:schemeClr val="accent1"/>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01" name="Oval 14">
            <a:extLst>
              <a:ext uri="{FF2B5EF4-FFF2-40B4-BE49-F238E27FC236}">
                <a16:creationId xmlns:a16="http://schemas.microsoft.com/office/drawing/2014/main" id="{0B85179C-2CFD-8B44-8CED-490307A79F4C}"/>
              </a:ext>
            </a:extLst>
          </p:cNvPr>
          <p:cNvSpPr>
            <a:spLocks noChangeArrowheads="1"/>
          </p:cNvSpPr>
          <p:nvPr/>
        </p:nvSpPr>
        <p:spPr bwMode="auto">
          <a:xfrm>
            <a:off x="5410200" y="2465388"/>
            <a:ext cx="76200" cy="76200"/>
          </a:xfrm>
          <a:prstGeom prst="ellipse">
            <a:avLst/>
          </a:prstGeom>
          <a:solidFill>
            <a:schemeClr val="accent1"/>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02" name="Oval 19">
            <a:extLst>
              <a:ext uri="{FF2B5EF4-FFF2-40B4-BE49-F238E27FC236}">
                <a16:creationId xmlns:a16="http://schemas.microsoft.com/office/drawing/2014/main" id="{929DD450-A5BE-EF4E-BC8D-3B86768BB8F5}"/>
              </a:ext>
            </a:extLst>
          </p:cNvPr>
          <p:cNvSpPr>
            <a:spLocks noChangeArrowheads="1"/>
          </p:cNvSpPr>
          <p:nvPr/>
        </p:nvSpPr>
        <p:spPr bwMode="auto">
          <a:xfrm>
            <a:off x="6248400" y="1479550"/>
            <a:ext cx="76200" cy="76200"/>
          </a:xfrm>
          <a:prstGeom prst="ellipse">
            <a:avLst/>
          </a:prstGeom>
          <a:solidFill>
            <a:schemeClr val="accent1"/>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03" name="Oval 20">
            <a:extLst>
              <a:ext uri="{FF2B5EF4-FFF2-40B4-BE49-F238E27FC236}">
                <a16:creationId xmlns:a16="http://schemas.microsoft.com/office/drawing/2014/main" id="{63471D4C-19D4-6F41-A6F0-E454C887E01E}"/>
              </a:ext>
            </a:extLst>
          </p:cNvPr>
          <p:cNvSpPr>
            <a:spLocks noChangeArrowheads="1"/>
          </p:cNvSpPr>
          <p:nvPr/>
        </p:nvSpPr>
        <p:spPr bwMode="auto">
          <a:xfrm>
            <a:off x="7315200" y="1479550"/>
            <a:ext cx="76200" cy="76200"/>
          </a:xfrm>
          <a:prstGeom prst="ellipse">
            <a:avLst/>
          </a:prstGeom>
          <a:solidFill>
            <a:schemeClr val="accent1"/>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04" name="Oval 21">
            <a:extLst>
              <a:ext uri="{FF2B5EF4-FFF2-40B4-BE49-F238E27FC236}">
                <a16:creationId xmlns:a16="http://schemas.microsoft.com/office/drawing/2014/main" id="{7932BC6E-50C5-7D4B-8147-ADF30720316D}"/>
              </a:ext>
            </a:extLst>
          </p:cNvPr>
          <p:cNvSpPr>
            <a:spLocks noChangeArrowheads="1"/>
          </p:cNvSpPr>
          <p:nvPr/>
        </p:nvSpPr>
        <p:spPr bwMode="auto">
          <a:xfrm>
            <a:off x="6248400" y="2470150"/>
            <a:ext cx="76200" cy="76200"/>
          </a:xfrm>
          <a:prstGeom prst="ellipse">
            <a:avLst/>
          </a:prstGeom>
          <a:solidFill>
            <a:schemeClr val="accent1"/>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05" name="Oval 22">
            <a:extLst>
              <a:ext uri="{FF2B5EF4-FFF2-40B4-BE49-F238E27FC236}">
                <a16:creationId xmlns:a16="http://schemas.microsoft.com/office/drawing/2014/main" id="{8E9BCBAC-492A-5A45-941D-06D5ADC1F21F}"/>
              </a:ext>
            </a:extLst>
          </p:cNvPr>
          <p:cNvSpPr>
            <a:spLocks noChangeArrowheads="1"/>
          </p:cNvSpPr>
          <p:nvPr/>
        </p:nvSpPr>
        <p:spPr bwMode="auto">
          <a:xfrm>
            <a:off x="7315200" y="2470150"/>
            <a:ext cx="76200" cy="76200"/>
          </a:xfrm>
          <a:prstGeom prst="ellipse">
            <a:avLst/>
          </a:prstGeom>
          <a:solidFill>
            <a:schemeClr val="accent1"/>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06" name="Rectangle 25">
            <a:extLst>
              <a:ext uri="{FF2B5EF4-FFF2-40B4-BE49-F238E27FC236}">
                <a16:creationId xmlns:a16="http://schemas.microsoft.com/office/drawing/2014/main" id="{171809C3-7002-3244-943D-B6B0B2B8CA9C}"/>
              </a:ext>
            </a:extLst>
          </p:cNvPr>
          <p:cNvSpPr>
            <a:spLocks noChangeArrowheads="1"/>
          </p:cNvSpPr>
          <p:nvPr/>
        </p:nvSpPr>
        <p:spPr bwMode="auto">
          <a:xfrm>
            <a:off x="8267701" y="1555750"/>
            <a:ext cx="1057275" cy="990600"/>
          </a:xfrm>
          <a:prstGeom prst="rect">
            <a:avLst/>
          </a:prstGeom>
          <a:solidFill>
            <a:srgbClr val="FFFF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07" name="Oval 26">
            <a:extLst>
              <a:ext uri="{FF2B5EF4-FFF2-40B4-BE49-F238E27FC236}">
                <a16:creationId xmlns:a16="http://schemas.microsoft.com/office/drawing/2014/main" id="{F3CDB79E-53BE-2647-A7E6-567FD1BF409A}"/>
              </a:ext>
            </a:extLst>
          </p:cNvPr>
          <p:cNvSpPr>
            <a:spLocks noChangeArrowheads="1"/>
          </p:cNvSpPr>
          <p:nvPr/>
        </p:nvSpPr>
        <p:spPr bwMode="auto">
          <a:xfrm>
            <a:off x="8229600" y="1522413"/>
            <a:ext cx="76200" cy="76200"/>
          </a:xfrm>
          <a:prstGeom prst="ellipse">
            <a:avLst/>
          </a:prstGeom>
          <a:solidFill>
            <a:schemeClr val="accent1"/>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08" name="Oval 27">
            <a:extLst>
              <a:ext uri="{FF2B5EF4-FFF2-40B4-BE49-F238E27FC236}">
                <a16:creationId xmlns:a16="http://schemas.microsoft.com/office/drawing/2014/main" id="{CECFED96-5C61-EB44-A2E4-C5A92C8511DC}"/>
              </a:ext>
            </a:extLst>
          </p:cNvPr>
          <p:cNvSpPr>
            <a:spLocks noChangeArrowheads="1"/>
          </p:cNvSpPr>
          <p:nvPr/>
        </p:nvSpPr>
        <p:spPr bwMode="auto">
          <a:xfrm>
            <a:off x="9296400" y="1522413"/>
            <a:ext cx="76200" cy="76200"/>
          </a:xfrm>
          <a:prstGeom prst="ellipse">
            <a:avLst/>
          </a:prstGeom>
          <a:solidFill>
            <a:schemeClr val="accent1"/>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09" name="Oval 28">
            <a:extLst>
              <a:ext uri="{FF2B5EF4-FFF2-40B4-BE49-F238E27FC236}">
                <a16:creationId xmlns:a16="http://schemas.microsoft.com/office/drawing/2014/main" id="{442F6610-65EC-A34E-84DB-AAC464BF5E42}"/>
              </a:ext>
            </a:extLst>
          </p:cNvPr>
          <p:cNvSpPr>
            <a:spLocks noChangeArrowheads="1"/>
          </p:cNvSpPr>
          <p:nvPr/>
        </p:nvSpPr>
        <p:spPr bwMode="auto">
          <a:xfrm>
            <a:off x="8229600" y="2513013"/>
            <a:ext cx="76200" cy="76200"/>
          </a:xfrm>
          <a:prstGeom prst="ellipse">
            <a:avLst/>
          </a:prstGeom>
          <a:solidFill>
            <a:schemeClr val="accent1"/>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10" name="Oval 29">
            <a:extLst>
              <a:ext uri="{FF2B5EF4-FFF2-40B4-BE49-F238E27FC236}">
                <a16:creationId xmlns:a16="http://schemas.microsoft.com/office/drawing/2014/main" id="{67448A2F-FB52-F144-8622-00B9DA1087FA}"/>
              </a:ext>
            </a:extLst>
          </p:cNvPr>
          <p:cNvSpPr>
            <a:spLocks noChangeArrowheads="1"/>
          </p:cNvSpPr>
          <p:nvPr/>
        </p:nvSpPr>
        <p:spPr bwMode="auto">
          <a:xfrm>
            <a:off x="9296400" y="2513013"/>
            <a:ext cx="76200" cy="76200"/>
          </a:xfrm>
          <a:prstGeom prst="ellipse">
            <a:avLst/>
          </a:prstGeom>
          <a:solidFill>
            <a:schemeClr val="accent1"/>
          </a:solidFill>
          <a:ln w="9525">
            <a:solidFill>
              <a:schemeClr val="tx1"/>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11" name="Text Box 34">
            <a:extLst>
              <a:ext uri="{FF2B5EF4-FFF2-40B4-BE49-F238E27FC236}">
                <a16:creationId xmlns:a16="http://schemas.microsoft.com/office/drawing/2014/main" id="{05F5FEB9-F81A-A544-862A-F44965D1DAC0}"/>
              </a:ext>
            </a:extLst>
          </p:cNvPr>
          <p:cNvSpPr txBox="1">
            <a:spLocks noChangeArrowheads="1"/>
          </p:cNvSpPr>
          <p:nvPr/>
        </p:nvSpPr>
        <p:spPr bwMode="auto">
          <a:xfrm>
            <a:off x="4267200" y="2774950"/>
            <a:ext cx="1295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400">
                <a:latin typeface="Arial" panose="020B0604020202020204" pitchFamily="34" charset="0"/>
              </a:rPr>
              <a:t>Connect them with curves</a:t>
            </a:r>
            <a:endParaRPr lang="en-US" altLang="en-US" sz="1400" i="1">
              <a:latin typeface="Arial" panose="020B0604020202020204" pitchFamily="34" charset="0"/>
            </a:endParaRPr>
          </a:p>
        </p:txBody>
      </p:sp>
      <p:sp>
        <p:nvSpPr>
          <p:cNvPr id="20512" name="Text Box 35">
            <a:extLst>
              <a:ext uri="{FF2B5EF4-FFF2-40B4-BE49-F238E27FC236}">
                <a16:creationId xmlns:a16="http://schemas.microsoft.com/office/drawing/2014/main" id="{D686C9C4-EAEC-874D-B9EB-CC194F8213FF}"/>
              </a:ext>
            </a:extLst>
          </p:cNvPr>
          <p:cNvSpPr txBox="1">
            <a:spLocks noChangeArrowheads="1"/>
          </p:cNvSpPr>
          <p:nvPr/>
        </p:nvSpPr>
        <p:spPr bwMode="auto">
          <a:xfrm>
            <a:off x="6248400" y="2774950"/>
            <a:ext cx="1524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400">
                <a:latin typeface="Arial" panose="020B0604020202020204" pitchFamily="34" charset="0"/>
              </a:rPr>
              <a:t>Create a surface from a loop of curves</a:t>
            </a:r>
            <a:endParaRPr lang="en-US" altLang="en-US" sz="1400" i="1">
              <a:latin typeface="Arial" panose="020B0604020202020204" pitchFamily="34" charset="0"/>
            </a:endParaRPr>
          </a:p>
        </p:txBody>
      </p:sp>
      <p:sp>
        <p:nvSpPr>
          <p:cNvPr id="20513" name="Text Box 36">
            <a:extLst>
              <a:ext uri="{FF2B5EF4-FFF2-40B4-BE49-F238E27FC236}">
                <a16:creationId xmlns:a16="http://schemas.microsoft.com/office/drawing/2014/main" id="{7957163A-E346-2B4E-8795-F43C2ED0A38B}"/>
              </a:ext>
            </a:extLst>
          </p:cNvPr>
          <p:cNvSpPr txBox="1">
            <a:spLocks noChangeArrowheads="1"/>
          </p:cNvSpPr>
          <p:nvPr/>
        </p:nvSpPr>
        <p:spPr bwMode="auto">
          <a:xfrm>
            <a:off x="8229600" y="2774950"/>
            <a:ext cx="1524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400">
                <a:latin typeface="Arial" panose="020B0604020202020204" pitchFamily="34" charset="0"/>
              </a:rPr>
              <a:t>Create a volume from a closed set of surfaces</a:t>
            </a:r>
            <a:endParaRPr lang="en-US" altLang="en-US" sz="1400" i="1">
              <a:latin typeface="Arial" panose="020B0604020202020204" pitchFamily="34" charset="0"/>
            </a:endParaRPr>
          </a:p>
        </p:txBody>
      </p:sp>
      <p:sp>
        <p:nvSpPr>
          <p:cNvPr id="20514" name="Oval 37">
            <a:extLst>
              <a:ext uri="{FF2B5EF4-FFF2-40B4-BE49-F238E27FC236}">
                <a16:creationId xmlns:a16="http://schemas.microsoft.com/office/drawing/2014/main" id="{64D3EE95-4071-C147-8E86-4282F0B69CF3}"/>
              </a:ext>
            </a:extLst>
          </p:cNvPr>
          <p:cNvSpPr>
            <a:spLocks noChangeArrowheads="1"/>
          </p:cNvSpPr>
          <p:nvPr/>
        </p:nvSpPr>
        <p:spPr bwMode="auto">
          <a:xfrm>
            <a:off x="1981200" y="2774950"/>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20515" name="Oval 38">
            <a:extLst>
              <a:ext uri="{FF2B5EF4-FFF2-40B4-BE49-F238E27FC236}">
                <a16:creationId xmlns:a16="http://schemas.microsoft.com/office/drawing/2014/main" id="{F48DD9B3-5C2D-614A-BCBE-135B2B0BC8B6}"/>
              </a:ext>
            </a:extLst>
          </p:cNvPr>
          <p:cNvSpPr>
            <a:spLocks noChangeArrowheads="1"/>
          </p:cNvSpPr>
          <p:nvPr/>
        </p:nvSpPr>
        <p:spPr bwMode="auto">
          <a:xfrm>
            <a:off x="3886200" y="2774950"/>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20516" name="Oval 39">
            <a:extLst>
              <a:ext uri="{FF2B5EF4-FFF2-40B4-BE49-F238E27FC236}">
                <a16:creationId xmlns:a16="http://schemas.microsoft.com/office/drawing/2014/main" id="{1D64069F-EB2A-D24C-820C-C48FC8AC89AA}"/>
              </a:ext>
            </a:extLst>
          </p:cNvPr>
          <p:cNvSpPr>
            <a:spLocks noChangeArrowheads="1"/>
          </p:cNvSpPr>
          <p:nvPr/>
        </p:nvSpPr>
        <p:spPr bwMode="auto">
          <a:xfrm>
            <a:off x="5867400" y="2774950"/>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20517" name="Oval 40">
            <a:extLst>
              <a:ext uri="{FF2B5EF4-FFF2-40B4-BE49-F238E27FC236}">
                <a16:creationId xmlns:a16="http://schemas.microsoft.com/office/drawing/2014/main" id="{F22886B9-D872-C14D-A1C9-F2F822F11BD3}"/>
              </a:ext>
            </a:extLst>
          </p:cNvPr>
          <p:cNvSpPr>
            <a:spLocks noChangeArrowheads="1"/>
          </p:cNvSpPr>
          <p:nvPr/>
        </p:nvSpPr>
        <p:spPr bwMode="auto">
          <a:xfrm>
            <a:off x="7886700" y="2790825"/>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4</a:t>
            </a:r>
          </a:p>
        </p:txBody>
      </p:sp>
      <p:sp>
        <p:nvSpPr>
          <p:cNvPr id="20518" name="Rectangle 44">
            <a:extLst>
              <a:ext uri="{FF2B5EF4-FFF2-40B4-BE49-F238E27FC236}">
                <a16:creationId xmlns:a16="http://schemas.microsoft.com/office/drawing/2014/main" id="{4B9C7675-7F07-E547-A7A1-C74675FBCF73}"/>
              </a:ext>
            </a:extLst>
          </p:cNvPr>
          <p:cNvSpPr>
            <a:spLocks noChangeArrowheads="1"/>
          </p:cNvSpPr>
          <p:nvPr/>
        </p:nvSpPr>
        <p:spPr bwMode="auto">
          <a:xfrm>
            <a:off x="2699353" y="4568889"/>
            <a:ext cx="265112" cy="2667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19" name="Rectangle 45">
            <a:extLst>
              <a:ext uri="{FF2B5EF4-FFF2-40B4-BE49-F238E27FC236}">
                <a16:creationId xmlns:a16="http://schemas.microsoft.com/office/drawing/2014/main" id="{FCD864B4-317A-854F-A2EC-47795980E0B1}"/>
              </a:ext>
            </a:extLst>
          </p:cNvPr>
          <p:cNvSpPr>
            <a:spLocks noChangeArrowheads="1"/>
          </p:cNvSpPr>
          <p:nvPr/>
        </p:nvSpPr>
        <p:spPr bwMode="auto">
          <a:xfrm>
            <a:off x="1981200" y="5035923"/>
            <a:ext cx="265113" cy="2667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20" name="Rectangle 46">
            <a:extLst>
              <a:ext uri="{FF2B5EF4-FFF2-40B4-BE49-F238E27FC236}">
                <a16:creationId xmlns:a16="http://schemas.microsoft.com/office/drawing/2014/main" id="{DD9EE960-9183-1E42-9CC3-115B53D56AF0}"/>
              </a:ext>
            </a:extLst>
          </p:cNvPr>
          <p:cNvSpPr>
            <a:spLocks noChangeArrowheads="1"/>
          </p:cNvSpPr>
          <p:nvPr/>
        </p:nvSpPr>
        <p:spPr bwMode="auto">
          <a:xfrm>
            <a:off x="4047330" y="3809995"/>
            <a:ext cx="265112" cy="2667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21" name="Rectangle 47">
            <a:extLst>
              <a:ext uri="{FF2B5EF4-FFF2-40B4-BE49-F238E27FC236}">
                <a16:creationId xmlns:a16="http://schemas.microsoft.com/office/drawing/2014/main" id="{B2E24628-66C8-4540-8806-059980160918}"/>
              </a:ext>
            </a:extLst>
          </p:cNvPr>
          <p:cNvSpPr>
            <a:spLocks noChangeArrowheads="1"/>
          </p:cNvSpPr>
          <p:nvPr/>
        </p:nvSpPr>
        <p:spPr bwMode="auto">
          <a:xfrm>
            <a:off x="4540320" y="4514857"/>
            <a:ext cx="265112" cy="2667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22" name="Rectangle 48">
            <a:extLst>
              <a:ext uri="{FF2B5EF4-FFF2-40B4-BE49-F238E27FC236}">
                <a16:creationId xmlns:a16="http://schemas.microsoft.com/office/drawing/2014/main" id="{7F4EFCB3-B54A-D34F-934F-6C0D016BE5F0}"/>
              </a:ext>
            </a:extLst>
          </p:cNvPr>
          <p:cNvSpPr>
            <a:spLocks noChangeArrowheads="1"/>
          </p:cNvSpPr>
          <p:nvPr/>
        </p:nvSpPr>
        <p:spPr bwMode="auto">
          <a:xfrm>
            <a:off x="6153943" y="3831034"/>
            <a:ext cx="265113" cy="2667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23" name="Rectangle 49">
            <a:extLst>
              <a:ext uri="{FF2B5EF4-FFF2-40B4-BE49-F238E27FC236}">
                <a16:creationId xmlns:a16="http://schemas.microsoft.com/office/drawing/2014/main" id="{F27A9439-44F3-4140-98AA-D38D8434E22A}"/>
              </a:ext>
            </a:extLst>
          </p:cNvPr>
          <p:cNvSpPr>
            <a:spLocks noChangeArrowheads="1"/>
          </p:cNvSpPr>
          <p:nvPr/>
        </p:nvSpPr>
        <p:spPr bwMode="auto">
          <a:xfrm>
            <a:off x="6379548" y="4519075"/>
            <a:ext cx="265112" cy="2667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24" name="Rectangle 50">
            <a:extLst>
              <a:ext uri="{FF2B5EF4-FFF2-40B4-BE49-F238E27FC236}">
                <a16:creationId xmlns:a16="http://schemas.microsoft.com/office/drawing/2014/main" id="{EE7F83F7-59F0-1F4D-A462-7ED1CEB7F80D}"/>
              </a:ext>
            </a:extLst>
          </p:cNvPr>
          <p:cNvSpPr>
            <a:spLocks noChangeArrowheads="1"/>
          </p:cNvSpPr>
          <p:nvPr/>
        </p:nvSpPr>
        <p:spPr bwMode="auto">
          <a:xfrm>
            <a:off x="8418514" y="3817378"/>
            <a:ext cx="263525" cy="2667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20525" name="Rectangle 52">
            <a:extLst>
              <a:ext uri="{FF2B5EF4-FFF2-40B4-BE49-F238E27FC236}">
                <a16:creationId xmlns:a16="http://schemas.microsoft.com/office/drawing/2014/main" id="{D1B5F1BB-9D5A-1748-A477-96C2F7814C64}"/>
              </a:ext>
            </a:extLst>
          </p:cNvPr>
          <p:cNvSpPr>
            <a:spLocks noChangeArrowheads="1"/>
          </p:cNvSpPr>
          <p:nvPr/>
        </p:nvSpPr>
        <p:spPr bwMode="auto">
          <a:xfrm>
            <a:off x="8411031" y="4500971"/>
            <a:ext cx="265113" cy="2667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55" name="Rectangle 44">
            <a:extLst>
              <a:ext uri="{FF2B5EF4-FFF2-40B4-BE49-F238E27FC236}">
                <a16:creationId xmlns:a16="http://schemas.microsoft.com/office/drawing/2014/main" id="{75EB2437-C756-CB47-B428-43E9FF53BF5D}"/>
              </a:ext>
            </a:extLst>
          </p:cNvPr>
          <p:cNvSpPr>
            <a:spLocks noChangeArrowheads="1"/>
          </p:cNvSpPr>
          <p:nvPr/>
        </p:nvSpPr>
        <p:spPr bwMode="auto">
          <a:xfrm>
            <a:off x="1939026" y="3823102"/>
            <a:ext cx="265112" cy="2667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56" name="Rectangle 47">
            <a:extLst>
              <a:ext uri="{FF2B5EF4-FFF2-40B4-BE49-F238E27FC236}">
                <a16:creationId xmlns:a16="http://schemas.microsoft.com/office/drawing/2014/main" id="{F91595AF-9C09-7B47-A231-CE346BE0F271}"/>
              </a:ext>
            </a:extLst>
          </p:cNvPr>
          <p:cNvSpPr>
            <a:spLocks noChangeArrowheads="1"/>
          </p:cNvSpPr>
          <p:nvPr/>
        </p:nvSpPr>
        <p:spPr bwMode="auto">
          <a:xfrm>
            <a:off x="4061468" y="4959011"/>
            <a:ext cx="265112" cy="2667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57" name="Rectangle 49">
            <a:extLst>
              <a:ext uri="{FF2B5EF4-FFF2-40B4-BE49-F238E27FC236}">
                <a16:creationId xmlns:a16="http://schemas.microsoft.com/office/drawing/2014/main" id="{4B149181-DD67-EE4E-94AE-447931EA8003}"/>
              </a:ext>
            </a:extLst>
          </p:cNvPr>
          <p:cNvSpPr>
            <a:spLocks noChangeArrowheads="1"/>
          </p:cNvSpPr>
          <p:nvPr/>
        </p:nvSpPr>
        <p:spPr bwMode="auto">
          <a:xfrm>
            <a:off x="6131726" y="4958140"/>
            <a:ext cx="265112" cy="2667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58" name="Rectangle 52">
            <a:extLst>
              <a:ext uri="{FF2B5EF4-FFF2-40B4-BE49-F238E27FC236}">
                <a16:creationId xmlns:a16="http://schemas.microsoft.com/office/drawing/2014/main" id="{3A1959B7-803F-C24F-8FB1-AFEAEF21CD04}"/>
              </a:ext>
            </a:extLst>
          </p:cNvPr>
          <p:cNvSpPr>
            <a:spLocks noChangeArrowheads="1"/>
          </p:cNvSpPr>
          <p:nvPr/>
        </p:nvSpPr>
        <p:spPr bwMode="auto">
          <a:xfrm>
            <a:off x="8405136" y="4914734"/>
            <a:ext cx="265113" cy="2667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a:p>
        </p:txBody>
      </p:sp>
      <p:sp>
        <p:nvSpPr>
          <p:cNvPr id="63" name="AutoShape 44">
            <a:extLst>
              <a:ext uri="{FF2B5EF4-FFF2-40B4-BE49-F238E27FC236}">
                <a16:creationId xmlns:a16="http://schemas.microsoft.com/office/drawing/2014/main" id="{20A90507-335E-7449-847F-12A42F19B8CA}"/>
              </a:ext>
            </a:extLst>
          </p:cNvPr>
          <p:cNvSpPr>
            <a:spLocks noChangeArrowheads="1"/>
          </p:cNvSpPr>
          <p:nvPr/>
        </p:nvSpPr>
        <p:spPr bwMode="auto">
          <a:xfrm rot="18822795">
            <a:off x="2798358" y="5611386"/>
            <a:ext cx="228820" cy="383015"/>
          </a:xfrm>
          <a:prstGeom prst="upArrow">
            <a:avLst>
              <a:gd name="adj1" fmla="val 25148"/>
              <a:gd name="adj2" fmla="val 85167"/>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4" name="AutoShape 44">
            <a:extLst>
              <a:ext uri="{FF2B5EF4-FFF2-40B4-BE49-F238E27FC236}">
                <a16:creationId xmlns:a16="http://schemas.microsoft.com/office/drawing/2014/main" id="{B4E484B4-E819-AD44-BC4D-4F9ACBDDFC99}"/>
              </a:ext>
            </a:extLst>
          </p:cNvPr>
          <p:cNvSpPr>
            <a:spLocks noChangeArrowheads="1"/>
          </p:cNvSpPr>
          <p:nvPr/>
        </p:nvSpPr>
        <p:spPr bwMode="auto">
          <a:xfrm rot="18822795">
            <a:off x="4609988" y="5349042"/>
            <a:ext cx="228820" cy="383015"/>
          </a:xfrm>
          <a:prstGeom prst="upArrow">
            <a:avLst>
              <a:gd name="adj1" fmla="val 25148"/>
              <a:gd name="adj2" fmla="val 85167"/>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5" name="AutoShape 44">
            <a:extLst>
              <a:ext uri="{FF2B5EF4-FFF2-40B4-BE49-F238E27FC236}">
                <a16:creationId xmlns:a16="http://schemas.microsoft.com/office/drawing/2014/main" id="{F5DD433F-67E4-664B-83CF-77861C082EE7}"/>
              </a:ext>
            </a:extLst>
          </p:cNvPr>
          <p:cNvSpPr>
            <a:spLocks noChangeArrowheads="1"/>
          </p:cNvSpPr>
          <p:nvPr/>
        </p:nvSpPr>
        <p:spPr bwMode="auto">
          <a:xfrm rot="18822795">
            <a:off x="6747735" y="5564080"/>
            <a:ext cx="228820" cy="383015"/>
          </a:xfrm>
          <a:prstGeom prst="upArrow">
            <a:avLst>
              <a:gd name="adj1" fmla="val 25148"/>
              <a:gd name="adj2" fmla="val 85167"/>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6" name="AutoShape 44">
            <a:extLst>
              <a:ext uri="{FF2B5EF4-FFF2-40B4-BE49-F238E27FC236}">
                <a16:creationId xmlns:a16="http://schemas.microsoft.com/office/drawing/2014/main" id="{A522BC16-40E9-3F4F-BF7E-48EC36248DBA}"/>
              </a:ext>
            </a:extLst>
          </p:cNvPr>
          <p:cNvSpPr>
            <a:spLocks noChangeArrowheads="1"/>
          </p:cNvSpPr>
          <p:nvPr/>
        </p:nvSpPr>
        <p:spPr bwMode="auto">
          <a:xfrm rot="18822795">
            <a:off x="9255269" y="5488503"/>
            <a:ext cx="228820" cy="383015"/>
          </a:xfrm>
          <a:prstGeom prst="upArrow">
            <a:avLst>
              <a:gd name="adj1" fmla="val 25148"/>
              <a:gd name="adj2" fmla="val 85167"/>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10" name="Rectangle 5">
            <a:extLst>
              <a:ext uri="{FF2B5EF4-FFF2-40B4-BE49-F238E27FC236}">
                <a16:creationId xmlns:a16="http://schemas.microsoft.com/office/drawing/2014/main" id="{01F984D1-4B98-6474-0A19-8F111ABAF140}"/>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Bottom-Up Geometry Creation</a:t>
            </a:r>
          </a:p>
        </p:txBody>
      </p:sp>
      <p:sp>
        <p:nvSpPr>
          <p:cNvPr id="4" name="TextBox 3">
            <a:extLst>
              <a:ext uri="{FF2B5EF4-FFF2-40B4-BE49-F238E27FC236}">
                <a16:creationId xmlns:a16="http://schemas.microsoft.com/office/drawing/2014/main" id="{FAED7A19-4689-D52A-DDCF-F11FAD6D8DA5}"/>
              </a:ext>
            </a:extLst>
          </p:cNvPr>
          <p:cNvSpPr txBox="1"/>
          <p:nvPr/>
        </p:nvSpPr>
        <p:spPr>
          <a:xfrm>
            <a:off x="4253983" y="5953246"/>
            <a:ext cx="514865" cy="198491"/>
          </a:xfrm>
          <a:prstGeom prst="rect">
            <a:avLst/>
          </a:prstGeom>
        </p:spPr>
        <p:txBody>
          <a:bodyPr vert="horz" wrap="square" lIns="91440" tIns="45720" rIns="91440" bIns="45720" rtlCol="0">
            <a:noAutofit/>
          </a:bodyPr>
          <a:lstStyle/>
          <a:p>
            <a:pPr algn="l"/>
            <a:endParaRPr lang="en-US" sz="700" dirty="0">
              <a:latin typeface="+mj-lt"/>
            </a:endParaRPr>
          </a:p>
        </p:txBody>
      </p:sp>
      <p:sp>
        <p:nvSpPr>
          <p:cNvPr id="17" name="AutoShape 44">
            <a:extLst>
              <a:ext uri="{FF2B5EF4-FFF2-40B4-BE49-F238E27FC236}">
                <a16:creationId xmlns:a16="http://schemas.microsoft.com/office/drawing/2014/main" id="{B98A29B6-5376-CCC4-426A-A15580C529E7}"/>
              </a:ext>
            </a:extLst>
          </p:cNvPr>
          <p:cNvSpPr>
            <a:spLocks noChangeArrowheads="1"/>
          </p:cNvSpPr>
          <p:nvPr/>
        </p:nvSpPr>
        <p:spPr bwMode="auto">
          <a:xfrm rot="18822795">
            <a:off x="3112976" y="5396347"/>
            <a:ext cx="228820" cy="383015"/>
          </a:xfrm>
          <a:prstGeom prst="upArrow">
            <a:avLst>
              <a:gd name="adj1" fmla="val 25148"/>
              <a:gd name="adj2" fmla="val 85167"/>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18" name="AutoShape 44">
            <a:extLst>
              <a:ext uri="{FF2B5EF4-FFF2-40B4-BE49-F238E27FC236}">
                <a16:creationId xmlns:a16="http://schemas.microsoft.com/office/drawing/2014/main" id="{ACBE58F5-E614-446E-4B50-E160C09CA678}"/>
              </a:ext>
            </a:extLst>
          </p:cNvPr>
          <p:cNvSpPr>
            <a:spLocks noChangeArrowheads="1"/>
          </p:cNvSpPr>
          <p:nvPr/>
        </p:nvSpPr>
        <p:spPr bwMode="auto">
          <a:xfrm rot="18822795">
            <a:off x="4641413" y="6254243"/>
            <a:ext cx="228820" cy="383015"/>
          </a:xfrm>
          <a:prstGeom prst="upArrow">
            <a:avLst>
              <a:gd name="adj1" fmla="val 25148"/>
              <a:gd name="adj2" fmla="val 85167"/>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1" name="AutoShape 44">
            <a:extLst>
              <a:ext uri="{FF2B5EF4-FFF2-40B4-BE49-F238E27FC236}">
                <a16:creationId xmlns:a16="http://schemas.microsoft.com/office/drawing/2014/main" id="{C8086AE2-1586-8F16-5A89-12F0A0F98B14}"/>
              </a:ext>
            </a:extLst>
          </p:cNvPr>
          <p:cNvSpPr>
            <a:spLocks noChangeArrowheads="1"/>
          </p:cNvSpPr>
          <p:nvPr/>
        </p:nvSpPr>
        <p:spPr bwMode="auto">
          <a:xfrm rot="18822795">
            <a:off x="6704942" y="5826425"/>
            <a:ext cx="228820" cy="383015"/>
          </a:xfrm>
          <a:prstGeom prst="upArrow">
            <a:avLst>
              <a:gd name="adj1" fmla="val 25148"/>
              <a:gd name="adj2" fmla="val 85167"/>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6" name="AutoShape 44">
            <a:extLst>
              <a:ext uri="{FF2B5EF4-FFF2-40B4-BE49-F238E27FC236}">
                <a16:creationId xmlns:a16="http://schemas.microsoft.com/office/drawing/2014/main" id="{33CEFF79-154C-8BF6-D526-67C753622D46}"/>
              </a:ext>
            </a:extLst>
          </p:cNvPr>
          <p:cNvSpPr>
            <a:spLocks noChangeArrowheads="1"/>
          </p:cNvSpPr>
          <p:nvPr/>
        </p:nvSpPr>
        <p:spPr bwMode="auto">
          <a:xfrm rot="18822795">
            <a:off x="9125489" y="5745192"/>
            <a:ext cx="228820" cy="383015"/>
          </a:xfrm>
          <a:prstGeom prst="upArrow">
            <a:avLst>
              <a:gd name="adj1" fmla="val 25148"/>
              <a:gd name="adj2" fmla="val 85167"/>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9" name="Rectangle 29">
            <a:extLst>
              <a:ext uri="{FF2B5EF4-FFF2-40B4-BE49-F238E27FC236}">
                <a16:creationId xmlns:a16="http://schemas.microsoft.com/office/drawing/2014/main" id="{990653FD-68FC-C645-9A7D-7AA643516FA3}"/>
              </a:ext>
            </a:extLst>
          </p:cNvPr>
          <p:cNvSpPr>
            <a:spLocks noGrp="1" noChangeArrowheads="1"/>
          </p:cNvSpPr>
          <p:nvPr>
            <p:ph type="title"/>
          </p:nvPr>
        </p:nvSpPr>
        <p:spPr/>
        <p:txBody>
          <a:bodyPr/>
          <a:lstStyle/>
          <a:p>
            <a:pPr>
              <a:defRPr/>
            </a:pPr>
            <a:r>
              <a:rPr lang="en-US" dirty="0"/>
              <a:t>Exercise 6.1</a:t>
            </a:r>
            <a:br>
              <a:rPr lang="en-US" dirty="0"/>
            </a:br>
            <a:endParaRPr lang="en-US" dirty="0"/>
          </a:p>
        </p:txBody>
      </p:sp>
      <p:sp>
        <p:nvSpPr>
          <p:cNvPr id="10" name="Rectangle 9">
            <a:extLst>
              <a:ext uri="{FF2B5EF4-FFF2-40B4-BE49-F238E27FC236}">
                <a16:creationId xmlns:a16="http://schemas.microsoft.com/office/drawing/2014/main" id="{F1A633B3-36D0-004D-9349-C44D24FD4A82}"/>
              </a:ext>
            </a:extLst>
          </p:cNvPr>
          <p:cNvSpPr>
            <a:spLocks noChangeArrowheads="1"/>
          </p:cNvSpPr>
          <p:nvPr/>
        </p:nvSpPr>
        <p:spPr bwMode="auto">
          <a:xfrm>
            <a:off x="4824347" y="1495071"/>
            <a:ext cx="3581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Open the Journal File editor</a:t>
            </a:r>
          </a:p>
          <a:p>
            <a:endParaRPr lang="en-US" altLang="en-US" sz="1800" dirty="0">
              <a:latin typeface="+mn-lt"/>
            </a:endParaRPr>
          </a:p>
        </p:txBody>
      </p:sp>
      <p:sp>
        <p:nvSpPr>
          <p:cNvPr id="12" name="TextBox 11">
            <a:extLst>
              <a:ext uri="{FF2B5EF4-FFF2-40B4-BE49-F238E27FC236}">
                <a16:creationId xmlns:a16="http://schemas.microsoft.com/office/drawing/2014/main" id="{A0F3140B-4972-A84F-B69D-BEED2D8512F0}"/>
              </a:ext>
            </a:extLst>
          </p:cNvPr>
          <p:cNvSpPr txBox="1"/>
          <p:nvPr/>
        </p:nvSpPr>
        <p:spPr>
          <a:xfrm>
            <a:off x="4824347" y="1910569"/>
            <a:ext cx="6572250" cy="369332"/>
          </a:xfrm>
          <a:prstGeom prst="rect">
            <a:avLst/>
          </a:prstGeom>
          <a:noFill/>
        </p:spPr>
        <p:txBody>
          <a:bodyPr wrap="square">
            <a:spAutoFit/>
          </a:bodyPr>
          <a:lstStyle/>
          <a:p>
            <a:r>
              <a:rPr lang="en-US" altLang="en-US" dirty="0"/>
              <a:t>Open the file ”</a:t>
            </a:r>
            <a:r>
              <a:rPr lang="en-US" altLang="en-US" dirty="0" err="1"/>
              <a:t>plate_general_contact.jou</a:t>
            </a:r>
            <a:r>
              <a:rPr lang="en-US" altLang="en-US" dirty="0"/>
              <a:t>” in the journal editor</a:t>
            </a:r>
            <a:endParaRPr lang="en-US" altLang="en-US" sz="1800" dirty="0"/>
          </a:p>
        </p:txBody>
      </p:sp>
      <p:sp>
        <p:nvSpPr>
          <p:cNvPr id="13" name="TextBox 12">
            <a:extLst>
              <a:ext uri="{FF2B5EF4-FFF2-40B4-BE49-F238E27FC236}">
                <a16:creationId xmlns:a16="http://schemas.microsoft.com/office/drawing/2014/main" id="{CEE3C691-FE4F-E84E-B416-897781CC6C1F}"/>
              </a:ext>
            </a:extLst>
          </p:cNvPr>
          <p:cNvSpPr txBox="1"/>
          <p:nvPr/>
        </p:nvSpPr>
        <p:spPr>
          <a:xfrm>
            <a:off x="4822492" y="2301613"/>
            <a:ext cx="6929038" cy="369332"/>
          </a:xfrm>
          <a:prstGeom prst="rect">
            <a:avLst/>
          </a:prstGeom>
          <a:noFill/>
        </p:spPr>
        <p:txBody>
          <a:bodyPr wrap="square">
            <a:spAutoFit/>
          </a:bodyPr>
          <a:lstStyle/>
          <a:p>
            <a:r>
              <a:rPr lang="en-US" altLang="en-US" sz="1800" dirty="0"/>
              <a:t>Select and run the commands to generate nodes (up to line 43)</a:t>
            </a:r>
          </a:p>
        </p:txBody>
      </p:sp>
      <p:sp>
        <p:nvSpPr>
          <p:cNvPr id="14" name="TextBox 13">
            <a:extLst>
              <a:ext uri="{FF2B5EF4-FFF2-40B4-BE49-F238E27FC236}">
                <a16:creationId xmlns:a16="http://schemas.microsoft.com/office/drawing/2014/main" id="{F8A17B31-0030-C54A-8F93-38828CE4ED8E}"/>
              </a:ext>
            </a:extLst>
          </p:cNvPr>
          <p:cNvSpPr txBox="1"/>
          <p:nvPr/>
        </p:nvSpPr>
        <p:spPr>
          <a:xfrm>
            <a:off x="4822492" y="3079923"/>
            <a:ext cx="6635240" cy="369332"/>
          </a:xfrm>
          <a:prstGeom prst="rect">
            <a:avLst/>
          </a:prstGeom>
          <a:noFill/>
        </p:spPr>
        <p:txBody>
          <a:bodyPr wrap="square">
            <a:spAutoFit/>
          </a:bodyPr>
          <a:lstStyle/>
          <a:p>
            <a:r>
              <a:rPr lang="en-US" altLang="en-US" sz="1800" dirty="0"/>
              <a:t>Select and run commands to build surfaces (line 102 to 123)</a:t>
            </a:r>
          </a:p>
        </p:txBody>
      </p:sp>
      <p:sp>
        <p:nvSpPr>
          <p:cNvPr id="15" name="TextBox 14">
            <a:extLst>
              <a:ext uri="{FF2B5EF4-FFF2-40B4-BE49-F238E27FC236}">
                <a16:creationId xmlns:a16="http://schemas.microsoft.com/office/drawing/2014/main" id="{B3C468B4-97AC-7C45-95E0-2083E35772DD}"/>
              </a:ext>
            </a:extLst>
          </p:cNvPr>
          <p:cNvSpPr txBox="1"/>
          <p:nvPr/>
        </p:nvSpPr>
        <p:spPr>
          <a:xfrm>
            <a:off x="4862513" y="5023985"/>
            <a:ext cx="6096000" cy="646331"/>
          </a:xfrm>
          <a:prstGeom prst="rect">
            <a:avLst/>
          </a:prstGeom>
          <a:noFill/>
        </p:spPr>
        <p:txBody>
          <a:bodyPr wrap="square">
            <a:spAutoFit/>
          </a:bodyPr>
          <a:lstStyle/>
          <a:p>
            <a:r>
              <a:rPr lang="en-US" altLang="en-US" sz="1800" dirty="0"/>
              <a:t>Select and run the remainder of the journal file </a:t>
            </a:r>
            <a:r>
              <a:rPr lang="en-US" altLang="en-US" sz="1800"/>
              <a:t>to mesh and </a:t>
            </a:r>
            <a:r>
              <a:rPr lang="en-US" altLang="en-US" sz="1800" dirty="0"/>
              <a:t>assign boundary conditions </a:t>
            </a:r>
          </a:p>
        </p:txBody>
      </p:sp>
      <p:sp>
        <p:nvSpPr>
          <p:cNvPr id="18" name="Oval 14">
            <a:extLst>
              <a:ext uri="{FF2B5EF4-FFF2-40B4-BE49-F238E27FC236}">
                <a16:creationId xmlns:a16="http://schemas.microsoft.com/office/drawing/2014/main" id="{DD4D34AC-2CB3-6944-8962-A0F46D39EBCC}"/>
              </a:ext>
            </a:extLst>
          </p:cNvPr>
          <p:cNvSpPr>
            <a:spLocks noChangeArrowheads="1"/>
          </p:cNvSpPr>
          <p:nvPr/>
        </p:nvSpPr>
        <p:spPr bwMode="auto">
          <a:xfrm>
            <a:off x="4322492" y="1952504"/>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19" name="Oval 16">
            <a:extLst>
              <a:ext uri="{FF2B5EF4-FFF2-40B4-BE49-F238E27FC236}">
                <a16:creationId xmlns:a16="http://schemas.microsoft.com/office/drawing/2014/main" id="{4757DE40-31D4-AC48-A215-8827A0BD59EE}"/>
              </a:ext>
            </a:extLst>
          </p:cNvPr>
          <p:cNvSpPr>
            <a:spLocks noChangeArrowheads="1"/>
          </p:cNvSpPr>
          <p:nvPr/>
        </p:nvSpPr>
        <p:spPr bwMode="auto">
          <a:xfrm>
            <a:off x="4322492" y="2348630"/>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20" name="Oval 20">
            <a:extLst>
              <a:ext uri="{FF2B5EF4-FFF2-40B4-BE49-F238E27FC236}">
                <a16:creationId xmlns:a16="http://schemas.microsoft.com/office/drawing/2014/main" id="{9C67D847-AE75-524B-A932-E7D08DFE4DAF}"/>
              </a:ext>
            </a:extLst>
          </p:cNvPr>
          <p:cNvSpPr>
            <a:spLocks noChangeArrowheads="1"/>
          </p:cNvSpPr>
          <p:nvPr/>
        </p:nvSpPr>
        <p:spPr bwMode="auto">
          <a:xfrm>
            <a:off x="4322492" y="1545898"/>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22" name="Oval 30">
            <a:extLst>
              <a:ext uri="{FF2B5EF4-FFF2-40B4-BE49-F238E27FC236}">
                <a16:creationId xmlns:a16="http://schemas.microsoft.com/office/drawing/2014/main" id="{416BF5E8-E680-2742-B415-81FFC5AD2940}"/>
              </a:ext>
            </a:extLst>
          </p:cNvPr>
          <p:cNvSpPr>
            <a:spLocks noChangeArrowheads="1"/>
          </p:cNvSpPr>
          <p:nvPr/>
        </p:nvSpPr>
        <p:spPr bwMode="auto">
          <a:xfrm>
            <a:off x="4341531" y="3137783"/>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5</a:t>
            </a:r>
          </a:p>
        </p:txBody>
      </p:sp>
      <p:sp>
        <p:nvSpPr>
          <p:cNvPr id="24" name="Rectangle 29">
            <a:extLst>
              <a:ext uri="{FF2B5EF4-FFF2-40B4-BE49-F238E27FC236}">
                <a16:creationId xmlns:a16="http://schemas.microsoft.com/office/drawing/2014/main" id="{EF8C0C3B-5227-5F4A-8F89-1AED0DB4B550}"/>
              </a:ext>
            </a:extLst>
          </p:cNvPr>
          <p:cNvSpPr txBox="1">
            <a:spLocks noChangeArrowheads="1"/>
          </p:cNvSpPr>
          <p:nvPr/>
        </p:nvSpPr>
        <p:spPr>
          <a:xfrm>
            <a:off x="4261297" y="643388"/>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defRPr/>
            </a:pPr>
            <a:br>
              <a:rPr lang="en-US" dirty="0"/>
            </a:br>
            <a:r>
              <a:rPr lang="en-US" dirty="0"/>
              <a:t>Bottom-up Geometry Creation</a:t>
            </a:r>
          </a:p>
        </p:txBody>
      </p:sp>
      <p:sp>
        <p:nvSpPr>
          <p:cNvPr id="26" name="TextBox 25">
            <a:extLst>
              <a:ext uri="{FF2B5EF4-FFF2-40B4-BE49-F238E27FC236}">
                <a16:creationId xmlns:a16="http://schemas.microsoft.com/office/drawing/2014/main" id="{B946B159-CF73-0B4A-A933-601301383C9E}"/>
              </a:ext>
            </a:extLst>
          </p:cNvPr>
          <p:cNvSpPr txBox="1"/>
          <p:nvPr/>
        </p:nvSpPr>
        <p:spPr>
          <a:xfrm>
            <a:off x="4824347" y="2678684"/>
            <a:ext cx="6096000" cy="369332"/>
          </a:xfrm>
          <a:prstGeom prst="rect">
            <a:avLst/>
          </a:prstGeom>
          <a:noFill/>
        </p:spPr>
        <p:txBody>
          <a:bodyPr wrap="square">
            <a:spAutoFit/>
          </a:bodyPr>
          <a:lstStyle/>
          <a:p>
            <a:r>
              <a:rPr lang="en-US" altLang="en-US" sz="1800" dirty="0"/>
              <a:t>Select and run commands to build curves (line 45 to 100)</a:t>
            </a:r>
          </a:p>
        </p:txBody>
      </p:sp>
      <p:sp>
        <p:nvSpPr>
          <p:cNvPr id="27" name="Oval 25">
            <a:extLst>
              <a:ext uri="{FF2B5EF4-FFF2-40B4-BE49-F238E27FC236}">
                <a16:creationId xmlns:a16="http://schemas.microsoft.com/office/drawing/2014/main" id="{483FCBEF-7AE4-3542-835E-61907AAC69BC}"/>
              </a:ext>
            </a:extLst>
          </p:cNvPr>
          <p:cNvSpPr>
            <a:spLocks noChangeArrowheads="1"/>
          </p:cNvSpPr>
          <p:nvPr/>
        </p:nvSpPr>
        <p:spPr bwMode="auto">
          <a:xfrm>
            <a:off x="4322492" y="2743216"/>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29" name="Oval 36">
            <a:extLst>
              <a:ext uri="{FF2B5EF4-FFF2-40B4-BE49-F238E27FC236}">
                <a16:creationId xmlns:a16="http://schemas.microsoft.com/office/drawing/2014/main" id="{FACB8DCE-F33E-0643-A89C-2A309E7F844B}"/>
              </a:ext>
            </a:extLst>
          </p:cNvPr>
          <p:cNvSpPr>
            <a:spLocks noChangeArrowheads="1"/>
          </p:cNvSpPr>
          <p:nvPr/>
        </p:nvSpPr>
        <p:spPr bwMode="auto">
          <a:xfrm>
            <a:off x="4363485" y="5194750"/>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pic>
        <p:nvPicPr>
          <p:cNvPr id="25" name="Picture 24">
            <a:extLst>
              <a:ext uri="{FF2B5EF4-FFF2-40B4-BE49-F238E27FC236}">
                <a16:creationId xmlns:a16="http://schemas.microsoft.com/office/drawing/2014/main" id="{E19910B5-DE51-7B41-88D3-94B7427F5C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64325" y="3606271"/>
            <a:ext cx="966515" cy="960561"/>
          </a:xfrm>
          <a:prstGeom prst="rect">
            <a:avLst/>
          </a:prstGeom>
        </p:spPr>
      </p:pic>
      <p:pic>
        <p:nvPicPr>
          <p:cNvPr id="8" name="Picture 7">
            <a:extLst>
              <a:ext uri="{FF2B5EF4-FFF2-40B4-BE49-F238E27FC236}">
                <a16:creationId xmlns:a16="http://schemas.microsoft.com/office/drawing/2014/main" id="{95F73AD5-EDC9-1747-9DD5-098FAB516C3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8157" y="3606271"/>
            <a:ext cx="965734" cy="960561"/>
          </a:xfrm>
          <a:prstGeom prst="rect">
            <a:avLst/>
          </a:prstGeom>
        </p:spPr>
      </p:pic>
      <p:pic>
        <p:nvPicPr>
          <p:cNvPr id="11" name="Picture 10">
            <a:extLst>
              <a:ext uri="{FF2B5EF4-FFF2-40B4-BE49-F238E27FC236}">
                <a16:creationId xmlns:a16="http://schemas.microsoft.com/office/drawing/2014/main" id="{AEF25F4C-6881-2443-BBE1-E65651BB27B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42511" y="3613006"/>
            <a:ext cx="965733" cy="958810"/>
          </a:xfrm>
          <a:prstGeom prst="rect">
            <a:avLst/>
          </a:prstGeom>
        </p:spPr>
      </p:pic>
      <p:sp>
        <p:nvSpPr>
          <p:cNvPr id="28" name="Rectangle 27">
            <a:extLst>
              <a:ext uri="{FF2B5EF4-FFF2-40B4-BE49-F238E27FC236}">
                <a16:creationId xmlns:a16="http://schemas.microsoft.com/office/drawing/2014/main" id="{FAC14807-6F18-D848-AD60-9487082784FD}"/>
              </a:ext>
            </a:extLst>
          </p:cNvPr>
          <p:cNvSpPr>
            <a:spLocks noChangeArrowheads="1"/>
          </p:cNvSpPr>
          <p:nvPr/>
        </p:nvSpPr>
        <p:spPr bwMode="auto">
          <a:xfrm>
            <a:off x="6271939" y="4605316"/>
            <a:ext cx="8239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200" dirty="0">
                <a:latin typeface="+mn-lt"/>
              </a:rPr>
              <a:t>Vertices</a:t>
            </a:r>
          </a:p>
        </p:txBody>
      </p:sp>
      <p:sp>
        <p:nvSpPr>
          <p:cNvPr id="30" name="Rectangle 29">
            <a:extLst>
              <a:ext uri="{FF2B5EF4-FFF2-40B4-BE49-F238E27FC236}">
                <a16:creationId xmlns:a16="http://schemas.microsoft.com/office/drawing/2014/main" id="{F0D7CB39-DCED-9546-BD6C-D20019E1579D}"/>
              </a:ext>
            </a:extLst>
          </p:cNvPr>
          <p:cNvSpPr>
            <a:spLocks noChangeArrowheads="1"/>
          </p:cNvSpPr>
          <p:nvPr/>
        </p:nvSpPr>
        <p:spPr bwMode="auto">
          <a:xfrm>
            <a:off x="7759978" y="4598581"/>
            <a:ext cx="8239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200" dirty="0">
                <a:latin typeface="+mn-lt"/>
              </a:rPr>
              <a:t>Curves</a:t>
            </a:r>
          </a:p>
        </p:txBody>
      </p:sp>
      <p:sp>
        <p:nvSpPr>
          <p:cNvPr id="31" name="Rectangle 30">
            <a:extLst>
              <a:ext uri="{FF2B5EF4-FFF2-40B4-BE49-F238E27FC236}">
                <a16:creationId xmlns:a16="http://schemas.microsoft.com/office/drawing/2014/main" id="{15678BEB-848D-9445-BC32-C8CD9EFAFA26}"/>
              </a:ext>
            </a:extLst>
          </p:cNvPr>
          <p:cNvSpPr>
            <a:spLocks noChangeArrowheads="1"/>
          </p:cNvSpPr>
          <p:nvPr/>
        </p:nvSpPr>
        <p:spPr bwMode="auto">
          <a:xfrm>
            <a:off x="9235625" y="4598580"/>
            <a:ext cx="8239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200" dirty="0">
                <a:latin typeface="+mn-lt"/>
              </a:rPr>
              <a:t>Surfaces</a:t>
            </a:r>
          </a:p>
        </p:txBody>
      </p:sp>
      <p:pic>
        <p:nvPicPr>
          <p:cNvPr id="17" name="Picture 16">
            <a:extLst>
              <a:ext uri="{FF2B5EF4-FFF2-40B4-BE49-F238E27FC236}">
                <a16:creationId xmlns:a16="http://schemas.microsoft.com/office/drawing/2014/main" id="{25CCA1BD-D724-3A40-89A4-CBCAF0934DB7}"/>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913972" y="448505"/>
            <a:ext cx="2543760" cy="1278146"/>
          </a:xfrm>
          <a:prstGeom prst="rect">
            <a:avLst/>
          </a:prstGeom>
        </p:spPr>
      </p:pic>
      <p:sp>
        <p:nvSpPr>
          <p:cNvPr id="33" name="Rectangle 32">
            <a:extLst>
              <a:ext uri="{FF2B5EF4-FFF2-40B4-BE49-F238E27FC236}">
                <a16:creationId xmlns:a16="http://schemas.microsoft.com/office/drawing/2014/main" id="{56A664C7-A55F-2443-88B8-E244327BD60A}"/>
              </a:ext>
            </a:extLst>
          </p:cNvPr>
          <p:cNvSpPr>
            <a:spLocks noChangeArrowheads="1"/>
          </p:cNvSpPr>
          <p:nvPr/>
        </p:nvSpPr>
        <p:spPr bwMode="auto">
          <a:xfrm>
            <a:off x="8110472" y="5629836"/>
            <a:ext cx="3384362" cy="954107"/>
          </a:xfrm>
          <a:prstGeom prst="rect">
            <a:avLst/>
          </a:prstGeom>
          <a:solidFill>
            <a:schemeClr val="accent4">
              <a:lumMod val="20000"/>
              <a:lumOff val="80000"/>
            </a:schemeClr>
          </a:solidFill>
          <a:ln>
            <a:solidFill>
              <a:schemeClr val="tx1"/>
            </a:solidFill>
          </a:ln>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400" dirty="0">
                <a:latin typeface="+mn-lt"/>
              </a:rPr>
              <a:t>Tip: Use the </a:t>
            </a:r>
            <a:r>
              <a:rPr lang="en-US" altLang="en-US" sz="1400" b="1" dirty="0">
                <a:latin typeface="+mn-lt"/>
              </a:rPr>
              <a:t>attribute</a:t>
            </a:r>
            <a:r>
              <a:rPr lang="en-US" altLang="en-US" sz="1400" dirty="0">
                <a:latin typeface="+mn-lt"/>
              </a:rPr>
              <a:t> option when creating blocks to set SHELL and BEAM traits such as thickness, offset, beam orientation, etc.  (see lines 170 to 193)</a:t>
            </a:r>
          </a:p>
        </p:txBody>
      </p:sp>
      <p:pic>
        <p:nvPicPr>
          <p:cNvPr id="34" name="Picture 33">
            <a:extLst>
              <a:ext uri="{FF2B5EF4-FFF2-40B4-BE49-F238E27FC236}">
                <a16:creationId xmlns:a16="http://schemas.microsoft.com/office/drawing/2014/main" id="{489D3C8E-8CB2-6D43-85D7-C2D3C88ABCE6}"/>
              </a:ext>
            </a:extLst>
          </p:cNvPr>
          <p:cNvPicPr>
            <a:picLocks noChangeAspect="1"/>
          </p:cNvPicPr>
          <p:nvPr/>
        </p:nvPicPr>
        <p:blipFill>
          <a:blip r:embed="rId8" cstate="print">
            <a:extLst>
              <a:ext uri="{BEBA8EAE-BF5A-486C-A8C5-ECC9F3942E4B}">
                <a14:imgProps xmlns:a14="http://schemas.microsoft.com/office/drawing/2010/main">
                  <a14:imgLayer r:embed="rId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904421" y="5747278"/>
            <a:ext cx="941834" cy="934668"/>
          </a:xfrm>
          <a:prstGeom prst="rect">
            <a:avLst/>
          </a:prstGeom>
        </p:spPr>
      </p:pic>
      <p:sp>
        <p:nvSpPr>
          <p:cNvPr id="36" name="Rectangle 35">
            <a:extLst>
              <a:ext uri="{FF2B5EF4-FFF2-40B4-BE49-F238E27FC236}">
                <a16:creationId xmlns:a16="http://schemas.microsoft.com/office/drawing/2014/main" id="{E693F7F5-4A2B-FB4F-8F9A-AA8912AE1BEF}"/>
              </a:ext>
            </a:extLst>
          </p:cNvPr>
          <p:cNvSpPr>
            <a:spLocks noChangeArrowheads="1"/>
          </p:cNvSpPr>
          <p:nvPr/>
        </p:nvSpPr>
        <p:spPr bwMode="auto">
          <a:xfrm>
            <a:off x="3726465" y="3716132"/>
            <a:ext cx="2163669" cy="954107"/>
          </a:xfrm>
          <a:prstGeom prst="rect">
            <a:avLst/>
          </a:prstGeom>
          <a:solidFill>
            <a:schemeClr val="accent4">
              <a:lumMod val="20000"/>
              <a:lumOff val="80000"/>
            </a:schemeClr>
          </a:solidFill>
          <a:ln>
            <a:solidFill>
              <a:schemeClr val="tx1"/>
            </a:solidFill>
          </a:ln>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400" dirty="0">
                <a:latin typeface="+mn-lt"/>
              </a:rPr>
              <a:t>Tip: Use the </a:t>
            </a:r>
            <a:r>
              <a:rPr lang="en-US" altLang="en-US" sz="1400" dirty="0" err="1">
                <a:latin typeface="+mn-lt"/>
              </a:rPr>
              <a:t>aprepro</a:t>
            </a:r>
            <a:r>
              <a:rPr lang="en-US" altLang="en-US" sz="1400" dirty="0">
                <a:latin typeface="+mn-lt"/>
              </a:rPr>
              <a:t> syntax </a:t>
            </a:r>
            <a:r>
              <a:rPr lang="en-US" altLang="en-US" sz="1400" b="1" dirty="0">
                <a:latin typeface="+mn-lt"/>
              </a:rPr>
              <a:t>{Id(“vertex”)} </a:t>
            </a:r>
            <a:r>
              <a:rPr lang="en-US" altLang="en-US" sz="1400" dirty="0">
                <a:latin typeface="+mn-lt"/>
              </a:rPr>
              <a:t>to get the ID of the last vertex that was created</a:t>
            </a:r>
          </a:p>
        </p:txBody>
      </p:sp>
      <p:pic>
        <p:nvPicPr>
          <p:cNvPr id="4" name="Picture 3">
            <a:extLst>
              <a:ext uri="{FF2B5EF4-FFF2-40B4-BE49-F238E27FC236}">
                <a16:creationId xmlns:a16="http://schemas.microsoft.com/office/drawing/2014/main" id="{05C4EB3B-5848-1FC8-6A02-2AF9E92E7704}"/>
              </a:ext>
            </a:extLst>
          </p:cNvPr>
          <p:cNvPicPr>
            <a:picLocks noChangeAspect="1"/>
          </p:cNvPicPr>
          <p:nvPr/>
        </p:nvPicPr>
        <p:blipFill>
          <a:blip r:embed="rId10"/>
          <a:stretch>
            <a:fillRect/>
          </a:stretch>
        </p:blipFill>
        <p:spPr>
          <a:xfrm>
            <a:off x="753984" y="971849"/>
            <a:ext cx="2814822" cy="5756890"/>
          </a:xfrm>
          <a:prstGeom prst="rect">
            <a:avLst/>
          </a:prstGeom>
        </p:spPr>
      </p:pic>
    </p:spTree>
    <p:extLst>
      <p:ext uri="{BB962C8B-B14F-4D97-AF65-F5344CB8AC3E}">
        <p14:creationId xmlns:p14="http://schemas.microsoft.com/office/powerpoint/2010/main" val="357303206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0DBEA98-B474-DD19-786A-711D4A6B91C7}"/>
              </a:ext>
            </a:extLst>
          </p:cNvPr>
          <p:cNvPicPr>
            <a:picLocks noChangeAspect="1"/>
          </p:cNvPicPr>
          <p:nvPr/>
        </p:nvPicPr>
        <p:blipFill rotWithShape="1">
          <a:blip r:embed="rId2"/>
          <a:srcRect b="13539"/>
          <a:stretch/>
        </p:blipFill>
        <p:spPr>
          <a:xfrm>
            <a:off x="8446795" y="889770"/>
            <a:ext cx="3108154" cy="5748854"/>
          </a:xfrm>
          <a:prstGeom prst="rect">
            <a:avLst/>
          </a:prstGeom>
        </p:spPr>
      </p:pic>
      <p:sp>
        <p:nvSpPr>
          <p:cNvPr id="18443" name="AutoShape 13">
            <a:extLst>
              <a:ext uri="{FF2B5EF4-FFF2-40B4-BE49-F238E27FC236}">
                <a16:creationId xmlns:a16="http://schemas.microsoft.com/office/drawing/2014/main" id="{B3B60F73-8310-1341-8B15-44C92E47358A}"/>
              </a:ext>
            </a:extLst>
          </p:cNvPr>
          <p:cNvSpPr>
            <a:spLocks noChangeArrowheads="1"/>
          </p:cNvSpPr>
          <p:nvPr/>
        </p:nvSpPr>
        <p:spPr bwMode="auto">
          <a:xfrm rot="18644116">
            <a:off x="9185483" y="1598808"/>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rot="10800000" vert="eaVert"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pic>
        <p:nvPicPr>
          <p:cNvPr id="18447" name="Picture 18" descr="brick">
            <a:extLst>
              <a:ext uri="{FF2B5EF4-FFF2-40B4-BE49-F238E27FC236}">
                <a16:creationId xmlns:a16="http://schemas.microsoft.com/office/drawing/2014/main" id="{F99BB410-C740-0644-B541-093383FA00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959" y="1776302"/>
            <a:ext cx="797716" cy="791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8" name="Picture 19" descr="cylinder">
            <a:extLst>
              <a:ext uri="{FF2B5EF4-FFF2-40B4-BE49-F238E27FC236}">
                <a16:creationId xmlns:a16="http://schemas.microsoft.com/office/drawing/2014/main" id="{FB3D9532-07C3-704A-9546-AD01D160E4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872" y="1771057"/>
            <a:ext cx="837728" cy="799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9" name="Picture 20" descr="prism">
            <a:extLst>
              <a:ext uri="{FF2B5EF4-FFF2-40B4-BE49-F238E27FC236}">
                <a16:creationId xmlns:a16="http://schemas.microsoft.com/office/drawing/2014/main" id="{877DF343-7E48-4E49-8123-95716F2A6B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8179" y="1771057"/>
            <a:ext cx="766971" cy="796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0" name="Picture 21" descr="frustrum">
            <a:extLst>
              <a:ext uri="{FF2B5EF4-FFF2-40B4-BE49-F238E27FC236}">
                <a16:creationId xmlns:a16="http://schemas.microsoft.com/office/drawing/2014/main" id="{E4C305DF-D1E2-A946-8022-2E3BADF7FEA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5872" y="2661763"/>
            <a:ext cx="904873" cy="826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2" name="Picture 23" descr="sphere">
            <a:extLst>
              <a:ext uri="{FF2B5EF4-FFF2-40B4-BE49-F238E27FC236}">
                <a16:creationId xmlns:a16="http://schemas.microsoft.com/office/drawing/2014/main" id="{BD483DD1-9A2F-9948-B6F8-505A006EBFC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19797" y="1771057"/>
            <a:ext cx="864553" cy="796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3" name="Picture 24" descr="torus">
            <a:extLst>
              <a:ext uri="{FF2B5EF4-FFF2-40B4-BE49-F238E27FC236}">
                <a16:creationId xmlns:a16="http://schemas.microsoft.com/office/drawing/2014/main" id="{3938E952-C874-3A4E-B0EB-E05C5775E11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12056" y="2656518"/>
            <a:ext cx="974069" cy="829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54" name="Text Box 25">
            <a:extLst>
              <a:ext uri="{FF2B5EF4-FFF2-40B4-BE49-F238E27FC236}">
                <a16:creationId xmlns:a16="http://schemas.microsoft.com/office/drawing/2014/main" id="{A88945D2-BEA5-0D41-9960-ACC84382AAAC}"/>
              </a:ext>
            </a:extLst>
          </p:cNvPr>
          <p:cNvSpPr txBox="1">
            <a:spLocks noChangeArrowheads="1"/>
          </p:cNvSpPr>
          <p:nvPr/>
        </p:nvSpPr>
        <p:spPr bwMode="auto">
          <a:xfrm>
            <a:off x="318295" y="1315452"/>
            <a:ext cx="27511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Geometry Primitives</a:t>
            </a:r>
            <a:endParaRPr lang="en-US" altLang="en-US" sz="1800" i="1" dirty="0">
              <a:latin typeface="+mn-lt"/>
            </a:endParaRPr>
          </a:p>
        </p:txBody>
      </p:sp>
      <p:sp>
        <p:nvSpPr>
          <p:cNvPr id="18455" name="Text Box 26">
            <a:extLst>
              <a:ext uri="{FF2B5EF4-FFF2-40B4-BE49-F238E27FC236}">
                <a16:creationId xmlns:a16="http://schemas.microsoft.com/office/drawing/2014/main" id="{7AF14894-8132-B945-8F77-414381C1E516}"/>
              </a:ext>
            </a:extLst>
          </p:cNvPr>
          <p:cNvSpPr txBox="1">
            <a:spLocks noChangeArrowheads="1"/>
          </p:cNvSpPr>
          <p:nvPr/>
        </p:nvSpPr>
        <p:spPr bwMode="auto">
          <a:xfrm>
            <a:off x="318295" y="3912065"/>
            <a:ext cx="3657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Created centered at origin</a:t>
            </a:r>
          </a:p>
          <a:p>
            <a:r>
              <a:rPr lang="en-US" altLang="en-US" sz="1800" dirty="0">
                <a:latin typeface="+mn-lt"/>
              </a:rPr>
              <a:t>Use transformations to position</a:t>
            </a:r>
            <a:endParaRPr lang="en-US" altLang="en-US" sz="1800" i="1" dirty="0">
              <a:latin typeface="+mn-lt"/>
            </a:endParaRPr>
          </a:p>
        </p:txBody>
      </p:sp>
      <p:sp>
        <p:nvSpPr>
          <p:cNvPr id="25" name="Text Box 7">
            <a:extLst>
              <a:ext uri="{FF2B5EF4-FFF2-40B4-BE49-F238E27FC236}">
                <a16:creationId xmlns:a16="http://schemas.microsoft.com/office/drawing/2014/main" id="{B83DAC25-2F40-5740-9371-1C2FFB0B495C}"/>
              </a:ext>
            </a:extLst>
          </p:cNvPr>
          <p:cNvSpPr txBox="1">
            <a:spLocks noChangeArrowheads="1"/>
          </p:cNvSpPr>
          <p:nvPr/>
        </p:nvSpPr>
        <p:spPr bwMode="auto">
          <a:xfrm>
            <a:off x="4930818" y="2617123"/>
            <a:ext cx="27511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Click </a:t>
            </a:r>
            <a:r>
              <a:rPr lang="en-US" altLang="en-US" sz="1800" i="1" dirty="0">
                <a:latin typeface="+mn-lt"/>
              </a:rPr>
              <a:t>Entity - Volumes</a:t>
            </a:r>
          </a:p>
        </p:txBody>
      </p:sp>
      <p:sp>
        <p:nvSpPr>
          <p:cNvPr id="26" name="Oval 8">
            <a:extLst>
              <a:ext uri="{FF2B5EF4-FFF2-40B4-BE49-F238E27FC236}">
                <a16:creationId xmlns:a16="http://schemas.microsoft.com/office/drawing/2014/main" id="{AD228346-0ECA-E64A-BE54-3E191A9A0EB9}"/>
              </a:ext>
            </a:extLst>
          </p:cNvPr>
          <p:cNvSpPr>
            <a:spLocks noChangeArrowheads="1"/>
          </p:cNvSpPr>
          <p:nvPr/>
        </p:nvSpPr>
        <p:spPr bwMode="auto">
          <a:xfrm>
            <a:off x="4490996" y="2131348"/>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27" name="Oval 9">
            <a:extLst>
              <a:ext uri="{FF2B5EF4-FFF2-40B4-BE49-F238E27FC236}">
                <a16:creationId xmlns:a16="http://schemas.microsoft.com/office/drawing/2014/main" id="{1FA7B74F-BE45-C64C-B8DB-922C7FB4FC7B}"/>
              </a:ext>
            </a:extLst>
          </p:cNvPr>
          <p:cNvSpPr>
            <a:spLocks noChangeArrowheads="1"/>
          </p:cNvSpPr>
          <p:nvPr/>
        </p:nvSpPr>
        <p:spPr bwMode="auto">
          <a:xfrm>
            <a:off x="4499692" y="2658894"/>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28" name="Text Box 10">
            <a:extLst>
              <a:ext uri="{FF2B5EF4-FFF2-40B4-BE49-F238E27FC236}">
                <a16:creationId xmlns:a16="http://schemas.microsoft.com/office/drawing/2014/main" id="{7274C581-5CD3-D84E-9EB3-5672185EF6F7}"/>
              </a:ext>
            </a:extLst>
          </p:cNvPr>
          <p:cNvSpPr txBox="1">
            <a:spLocks noChangeArrowheads="1"/>
          </p:cNvSpPr>
          <p:nvPr/>
        </p:nvSpPr>
        <p:spPr bwMode="auto">
          <a:xfrm>
            <a:off x="4937085" y="2090074"/>
            <a:ext cx="25177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Click </a:t>
            </a:r>
            <a:r>
              <a:rPr lang="en-US" altLang="en-US" sz="1800" i="1" dirty="0">
                <a:latin typeface="+mn-lt"/>
              </a:rPr>
              <a:t>Mode-Geometry</a:t>
            </a:r>
          </a:p>
        </p:txBody>
      </p:sp>
      <p:sp>
        <p:nvSpPr>
          <p:cNvPr id="29" name="Oval 11">
            <a:extLst>
              <a:ext uri="{FF2B5EF4-FFF2-40B4-BE49-F238E27FC236}">
                <a16:creationId xmlns:a16="http://schemas.microsoft.com/office/drawing/2014/main" id="{60A3CABB-764B-DD4E-ADAF-203EE55A9476}"/>
              </a:ext>
            </a:extLst>
          </p:cNvPr>
          <p:cNvSpPr>
            <a:spLocks noChangeArrowheads="1"/>
          </p:cNvSpPr>
          <p:nvPr/>
        </p:nvSpPr>
        <p:spPr bwMode="auto">
          <a:xfrm>
            <a:off x="4492658" y="3156164"/>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30" name="Text Box 12">
            <a:extLst>
              <a:ext uri="{FF2B5EF4-FFF2-40B4-BE49-F238E27FC236}">
                <a16:creationId xmlns:a16="http://schemas.microsoft.com/office/drawing/2014/main" id="{C2CF5F5B-227D-BC44-8A6D-91415B25EB66}"/>
              </a:ext>
            </a:extLst>
          </p:cNvPr>
          <p:cNvSpPr txBox="1">
            <a:spLocks noChangeArrowheads="1"/>
          </p:cNvSpPr>
          <p:nvPr/>
        </p:nvSpPr>
        <p:spPr bwMode="auto">
          <a:xfrm>
            <a:off x="4880692" y="3633033"/>
            <a:ext cx="360664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Click </a:t>
            </a:r>
            <a:r>
              <a:rPr lang="en-US" altLang="en-US" sz="1800" i="1" dirty="0">
                <a:latin typeface="+mn-lt"/>
              </a:rPr>
              <a:t>Operation -  Create Geometry</a:t>
            </a:r>
          </a:p>
        </p:txBody>
      </p:sp>
      <p:sp>
        <p:nvSpPr>
          <p:cNvPr id="31" name="Oval 25">
            <a:extLst>
              <a:ext uri="{FF2B5EF4-FFF2-40B4-BE49-F238E27FC236}">
                <a16:creationId xmlns:a16="http://schemas.microsoft.com/office/drawing/2014/main" id="{05B06470-B711-A149-9C37-63CC27D4F8D8}"/>
              </a:ext>
            </a:extLst>
          </p:cNvPr>
          <p:cNvSpPr>
            <a:spLocks noChangeArrowheads="1"/>
          </p:cNvSpPr>
          <p:nvPr/>
        </p:nvSpPr>
        <p:spPr bwMode="auto">
          <a:xfrm>
            <a:off x="4499692" y="3653434"/>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32" name="Text Box 7">
            <a:extLst>
              <a:ext uri="{FF2B5EF4-FFF2-40B4-BE49-F238E27FC236}">
                <a16:creationId xmlns:a16="http://schemas.microsoft.com/office/drawing/2014/main" id="{72CAFB5C-D489-284E-B616-F083F093FABC}"/>
              </a:ext>
            </a:extLst>
          </p:cNvPr>
          <p:cNvSpPr txBox="1">
            <a:spLocks noChangeArrowheads="1"/>
          </p:cNvSpPr>
          <p:nvPr/>
        </p:nvSpPr>
        <p:spPr bwMode="auto">
          <a:xfrm>
            <a:off x="4923784" y="3004742"/>
            <a:ext cx="27511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Select a Primitive shape to create</a:t>
            </a:r>
            <a:endParaRPr lang="en-US" altLang="en-US" sz="1800" i="1" dirty="0">
              <a:latin typeface="+mn-lt"/>
            </a:endParaRPr>
          </a:p>
        </p:txBody>
      </p:sp>
      <p:pic>
        <p:nvPicPr>
          <p:cNvPr id="35" name="Picture 22" descr="pyramid">
            <a:extLst>
              <a:ext uri="{FF2B5EF4-FFF2-40B4-BE49-F238E27FC236}">
                <a16:creationId xmlns:a16="http://schemas.microsoft.com/office/drawing/2014/main" id="{C8E0FC9C-D337-E240-9695-E13FBA238A0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1958" y="2661763"/>
            <a:ext cx="793453" cy="826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AutoShape 13">
            <a:extLst>
              <a:ext uri="{FF2B5EF4-FFF2-40B4-BE49-F238E27FC236}">
                <a16:creationId xmlns:a16="http://schemas.microsoft.com/office/drawing/2014/main" id="{4303F963-2E9E-7E48-BB6C-9D53C15F9224}"/>
              </a:ext>
            </a:extLst>
          </p:cNvPr>
          <p:cNvSpPr>
            <a:spLocks noChangeArrowheads="1"/>
          </p:cNvSpPr>
          <p:nvPr/>
        </p:nvSpPr>
        <p:spPr bwMode="auto">
          <a:xfrm rot="18644116">
            <a:off x="9248900" y="2556558"/>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rot="10800000" vert="eaVert"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7" name="AutoShape 13">
            <a:extLst>
              <a:ext uri="{FF2B5EF4-FFF2-40B4-BE49-F238E27FC236}">
                <a16:creationId xmlns:a16="http://schemas.microsoft.com/office/drawing/2014/main" id="{3D424B53-0A4A-2040-AB07-830BE390A6DD}"/>
              </a:ext>
            </a:extLst>
          </p:cNvPr>
          <p:cNvSpPr>
            <a:spLocks noChangeArrowheads="1"/>
          </p:cNvSpPr>
          <p:nvPr/>
        </p:nvSpPr>
        <p:spPr bwMode="auto">
          <a:xfrm rot="18644116">
            <a:off x="9250781" y="3190830"/>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rot="10800000" vert="eaVert"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8" name="AutoShape 13">
            <a:extLst>
              <a:ext uri="{FF2B5EF4-FFF2-40B4-BE49-F238E27FC236}">
                <a16:creationId xmlns:a16="http://schemas.microsoft.com/office/drawing/2014/main" id="{0DB08AFB-7F0C-9543-92FA-8A4A5CBB1D5F}"/>
              </a:ext>
            </a:extLst>
          </p:cNvPr>
          <p:cNvSpPr>
            <a:spLocks noChangeArrowheads="1"/>
          </p:cNvSpPr>
          <p:nvPr/>
        </p:nvSpPr>
        <p:spPr bwMode="auto">
          <a:xfrm rot="18644116">
            <a:off x="10018279" y="3934883"/>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rot="10800000" vert="eaVert"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9" name="Oval 8">
            <a:extLst>
              <a:ext uri="{FF2B5EF4-FFF2-40B4-BE49-F238E27FC236}">
                <a16:creationId xmlns:a16="http://schemas.microsoft.com/office/drawing/2014/main" id="{F4A61E50-5D87-A44A-B33B-D0149BB7A84D}"/>
              </a:ext>
            </a:extLst>
          </p:cNvPr>
          <p:cNvSpPr>
            <a:spLocks noChangeArrowheads="1"/>
          </p:cNvSpPr>
          <p:nvPr/>
        </p:nvSpPr>
        <p:spPr bwMode="auto">
          <a:xfrm>
            <a:off x="9501806" y="1615940"/>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40" name="Oval 9">
            <a:extLst>
              <a:ext uri="{FF2B5EF4-FFF2-40B4-BE49-F238E27FC236}">
                <a16:creationId xmlns:a16="http://schemas.microsoft.com/office/drawing/2014/main" id="{FB841B1A-7960-0C46-910C-B76D9BB5E35E}"/>
              </a:ext>
            </a:extLst>
          </p:cNvPr>
          <p:cNvSpPr>
            <a:spLocks noChangeArrowheads="1"/>
          </p:cNvSpPr>
          <p:nvPr/>
        </p:nvSpPr>
        <p:spPr bwMode="auto">
          <a:xfrm>
            <a:off x="9609688" y="2648080"/>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2</a:t>
            </a:r>
          </a:p>
        </p:txBody>
      </p:sp>
      <p:sp>
        <p:nvSpPr>
          <p:cNvPr id="41" name="Oval 11">
            <a:extLst>
              <a:ext uri="{FF2B5EF4-FFF2-40B4-BE49-F238E27FC236}">
                <a16:creationId xmlns:a16="http://schemas.microsoft.com/office/drawing/2014/main" id="{89D29D2D-87C4-9943-B7D2-283898608573}"/>
              </a:ext>
            </a:extLst>
          </p:cNvPr>
          <p:cNvSpPr>
            <a:spLocks noChangeArrowheads="1"/>
          </p:cNvSpPr>
          <p:nvPr/>
        </p:nvSpPr>
        <p:spPr bwMode="auto">
          <a:xfrm>
            <a:off x="9595520" y="3175508"/>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42" name="Oval 25">
            <a:extLst>
              <a:ext uri="{FF2B5EF4-FFF2-40B4-BE49-F238E27FC236}">
                <a16:creationId xmlns:a16="http://schemas.microsoft.com/office/drawing/2014/main" id="{8270ABB9-C4D5-FA47-89A5-4684C0897161}"/>
              </a:ext>
            </a:extLst>
          </p:cNvPr>
          <p:cNvSpPr>
            <a:spLocks noChangeArrowheads="1"/>
          </p:cNvSpPr>
          <p:nvPr/>
        </p:nvSpPr>
        <p:spPr bwMode="auto">
          <a:xfrm>
            <a:off x="10375489" y="4049183"/>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6" name="Rectangle 5">
            <a:extLst>
              <a:ext uri="{FF2B5EF4-FFF2-40B4-BE49-F238E27FC236}">
                <a16:creationId xmlns:a16="http://schemas.microsoft.com/office/drawing/2014/main" id="{AA43E9C8-D8DD-5C4C-A260-C37611E783C9}"/>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Primitive Creation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a:extLst>
              <a:ext uri="{FF2B5EF4-FFF2-40B4-BE49-F238E27FC236}">
                <a16:creationId xmlns:a16="http://schemas.microsoft.com/office/drawing/2014/main" id="{86BF16B4-870F-694E-AF31-21DA3D324375}"/>
              </a:ext>
            </a:extLst>
          </p:cNvPr>
          <p:cNvSpPr>
            <a:spLocks noGrp="1" noChangeArrowheads="1"/>
          </p:cNvSpPr>
          <p:nvPr>
            <p:ph type="title"/>
          </p:nvPr>
        </p:nvSpPr>
        <p:spPr/>
        <p:txBody>
          <a:bodyPr/>
          <a:lstStyle/>
          <a:p>
            <a:r>
              <a:rPr lang="en-US" altLang="en-US" dirty="0"/>
              <a:t>Exercise 2.1</a:t>
            </a:r>
            <a:br>
              <a:rPr lang="en-US" altLang="en-US" dirty="0"/>
            </a:br>
            <a:r>
              <a:rPr lang="en-US" altLang="en-US" dirty="0"/>
              <a:t>Getting Started</a:t>
            </a:r>
          </a:p>
        </p:txBody>
      </p:sp>
      <p:sp>
        <p:nvSpPr>
          <p:cNvPr id="17410" name="Text Box 4">
            <a:extLst>
              <a:ext uri="{FF2B5EF4-FFF2-40B4-BE49-F238E27FC236}">
                <a16:creationId xmlns:a16="http://schemas.microsoft.com/office/drawing/2014/main" id="{72B544CB-FE6D-5544-9214-00B11AA66F46}"/>
              </a:ext>
            </a:extLst>
          </p:cNvPr>
          <p:cNvSpPr txBox="1">
            <a:spLocks noChangeArrowheads="1"/>
          </p:cNvSpPr>
          <p:nvPr/>
        </p:nvSpPr>
        <p:spPr bwMode="auto">
          <a:xfrm>
            <a:off x="2184400" y="3363913"/>
            <a:ext cx="139814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r>
              <a:rPr lang="en-US" altLang="en-US" sz="1800">
                <a:latin typeface="+mn-lt"/>
              </a:rPr>
              <a:t>Solid Model</a:t>
            </a:r>
          </a:p>
        </p:txBody>
      </p:sp>
      <p:sp>
        <p:nvSpPr>
          <p:cNvPr id="17411" name="Text Box 5">
            <a:extLst>
              <a:ext uri="{FF2B5EF4-FFF2-40B4-BE49-F238E27FC236}">
                <a16:creationId xmlns:a16="http://schemas.microsoft.com/office/drawing/2014/main" id="{2571AD0C-F13B-5E45-B14F-367E2AC41DFF}"/>
              </a:ext>
            </a:extLst>
          </p:cNvPr>
          <p:cNvSpPr txBox="1">
            <a:spLocks noChangeArrowheads="1"/>
          </p:cNvSpPr>
          <p:nvPr/>
        </p:nvSpPr>
        <p:spPr bwMode="auto">
          <a:xfrm>
            <a:off x="4089400" y="4141789"/>
            <a:ext cx="4060727"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457200" indent="-457200">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buFontTx/>
              <a:buAutoNum type="arabicPeriod"/>
            </a:pPr>
            <a:r>
              <a:rPr lang="en-US" altLang="en-US" sz="1800" dirty="0">
                <a:latin typeface="+mn-lt"/>
              </a:rPr>
              <a:t>Import the geometry from a file</a:t>
            </a:r>
          </a:p>
          <a:p>
            <a:pPr>
              <a:buFontTx/>
              <a:buAutoNum type="arabicPeriod"/>
            </a:pPr>
            <a:r>
              <a:rPr lang="en-US" altLang="en-US" sz="1800" dirty="0">
                <a:latin typeface="+mn-lt"/>
              </a:rPr>
              <a:t>Set the mesh size to 0.5</a:t>
            </a:r>
          </a:p>
          <a:p>
            <a:pPr>
              <a:buFontTx/>
              <a:buAutoNum type="arabicPeriod"/>
            </a:pPr>
            <a:r>
              <a:rPr lang="en-US" altLang="en-US" sz="1800" dirty="0">
                <a:latin typeface="+mn-lt"/>
              </a:rPr>
              <a:t>Set the mesh scheme to sweep</a:t>
            </a:r>
          </a:p>
          <a:p>
            <a:pPr>
              <a:buFontTx/>
              <a:buAutoNum type="arabicPeriod"/>
            </a:pPr>
            <a:r>
              <a:rPr lang="en-US" altLang="en-US" sz="1800" dirty="0">
                <a:latin typeface="+mn-lt"/>
              </a:rPr>
              <a:t>Create a hexahedral mesh</a:t>
            </a:r>
          </a:p>
          <a:p>
            <a:pPr>
              <a:buFontTx/>
              <a:buAutoNum type="arabicPeriod"/>
            </a:pPr>
            <a:r>
              <a:rPr lang="en-US" altLang="en-US" sz="1800" dirty="0">
                <a:latin typeface="+mn-lt"/>
              </a:rPr>
              <a:t>Delete mesh</a:t>
            </a:r>
          </a:p>
          <a:p>
            <a:pPr>
              <a:buFontTx/>
              <a:buAutoNum type="arabicPeriod"/>
            </a:pPr>
            <a:r>
              <a:rPr lang="en-US" altLang="en-US" sz="1800" dirty="0">
                <a:latin typeface="+mn-lt"/>
              </a:rPr>
              <a:t>Set the mesh scheme to </a:t>
            </a:r>
            <a:r>
              <a:rPr lang="en-US" altLang="en-US" sz="1800" dirty="0" err="1">
                <a:latin typeface="+mn-lt"/>
              </a:rPr>
              <a:t>tetmesh</a:t>
            </a:r>
            <a:endParaRPr lang="en-US" altLang="en-US" sz="1800" dirty="0">
              <a:latin typeface="+mn-lt"/>
            </a:endParaRPr>
          </a:p>
          <a:p>
            <a:pPr>
              <a:buFontTx/>
              <a:buAutoNum type="arabicPeriod"/>
            </a:pPr>
            <a:r>
              <a:rPr lang="en-US" altLang="en-US" sz="1800" dirty="0">
                <a:latin typeface="+mn-lt"/>
              </a:rPr>
              <a:t>Create a tetrahedral mesh</a:t>
            </a:r>
          </a:p>
        </p:txBody>
      </p:sp>
      <p:pic>
        <p:nvPicPr>
          <p:cNvPr id="17412" name="Picture 7">
            <a:extLst>
              <a:ext uri="{FF2B5EF4-FFF2-40B4-BE49-F238E27FC236}">
                <a16:creationId xmlns:a16="http://schemas.microsoft.com/office/drawing/2014/main" id="{74F4D15D-5BEC-B140-9E91-3E34C8F21C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1351" y="1487489"/>
            <a:ext cx="1865313" cy="1912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3" name="AutoShape 8">
            <a:extLst>
              <a:ext uri="{FF2B5EF4-FFF2-40B4-BE49-F238E27FC236}">
                <a16:creationId xmlns:a16="http://schemas.microsoft.com/office/drawing/2014/main" id="{3772A29E-FB09-A241-8768-1E8EA6FF0C4B}"/>
              </a:ext>
            </a:extLst>
          </p:cNvPr>
          <p:cNvSpPr>
            <a:spLocks noChangeArrowheads="1"/>
          </p:cNvSpPr>
          <p:nvPr/>
        </p:nvSpPr>
        <p:spPr bwMode="auto">
          <a:xfrm>
            <a:off x="3860801" y="2228851"/>
            <a:ext cx="1084263" cy="430213"/>
          </a:xfrm>
          <a:prstGeom prst="rightArrow">
            <a:avLst>
              <a:gd name="adj1" fmla="val 50000"/>
              <a:gd name="adj2" fmla="val 63007"/>
            </a:avLst>
          </a:prstGeom>
          <a:solidFill>
            <a:srgbClr val="CC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endParaRPr lang="en-US" altLang="en-US"/>
          </a:p>
        </p:txBody>
      </p:sp>
      <p:pic>
        <p:nvPicPr>
          <p:cNvPr id="17414" name="Picture 9">
            <a:extLst>
              <a:ext uri="{FF2B5EF4-FFF2-40B4-BE49-F238E27FC236}">
                <a16:creationId xmlns:a16="http://schemas.microsoft.com/office/drawing/2014/main" id="{34EE7D0C-1125-0449-867C-D001778E06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6663" y="1466851"/>
            <a:ext cx="1898650" cy="195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5" name="AutoShape 10">
            <a:extLst>
              <a:ext uri="{FF2B5EF4-FFF2-40B4-BE49-F238E27FC236}">
                <a16:creationId xmlns:a16="http://schemas.microsoft.com/office/drawing/2014/main" id="{5F326BF3-8912-8F49-AC83-5321B0580FE9}"/>
              </a:ext>
            </a:extLst>
          </p:cNvPr>
          <p:cNvSpPr>
            <a:spLocks noChangeArrowheads="1"/>
          </p:cNvSpPr>
          <p:nvPr/>
        </p:nvSpPr>
        <p:spPr bwMode="auto">
          <a:xfrm>
            <a:off x="7026276" y="2228851"/>
            <a:ext cx="1084263" cy="430213"/>
          </a:xfrm>
          <a:prstGeom prst="rightArrow">
            <a:avLst>
              <a:gd name="adj1" fmla="val 50000"/>
              <a:gd name="adj2" fmla="val 63007"/>
            </a:avLst>
          </a:prstGeom>
          <a:solidFill>
            <a:srgbClr val="CC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endParaRPr lang="en-US" altLang="en-US"/>
          </a:p>
        </p:txBody>
      </p:sp>
      <p:pic>
        <p:nvPicPr>
          <p:cNvPr id="17416" name="Picture 13">
            <a:extLst>
              <a:ext uri="{FF2B5EF4-FFF2-40B4-BE49-F238E27FC236}">
                <a16:creationId xmlns:a16="http://schemas.microsoft.com/office/drawing/2014/main" id="{EC0D5494-592D-2048-BB6F-89F14AEF21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0400" y="1500189"/>
            <a:ext cx="1847850" cy="1887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7" name="Text Box 14">
            <a:extLst>
              <a:ext uri="{FF2B5EF4-FFF2-40B4-BE49-F238E27FC236}">
                <a16:creationId xmlns:a16="http://schemas.microsoft.com/office/drawing/2014/main" id="{CAC10BF4-1740-D849-9077-37A1009555D8}"/>
              </a:ext>
            </a:extLst>
          </p:cNvPr>
          <p:cNvSpPr txBox="1">
            <a:spLocks noChangeArrowheads="1"/>
          </p:cNvSpPr>
          <p:nvPr/>
        </p:nvSpPr>
        <p:spPr bwMode="auto">
          <a:xfrm>
            <a:off x="5472113" y="3363913"/>
            <a:ext cx="1212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r>
              <a:rPr lang="en-US" altLang="en-US" sz="1800">
                <a:latin typeface="+mn-lt"/>
              </a:rPr>
              <a:t>Hex Mesh</a:t>
            </a:r>
          </a:p>
        </p:txBody>
      </p:sp>
      <p:sp>
        <p:nvSpPr>
          <p:cNvPr id="17418" name="Text Box 15">
            <a:extLst>
              <a:ext uri="{FF2B5EF4-FFF2-40B4-BE49-F238E27FC236}">
                <a16:creationId xmlns:a16="http://schemas.microsoft.com/office/drawing/2014/main" id="{FE3A1C29-F9D1-1649-852F-200CA33D27FA}"/>
              </a:ext>
            </a:extLst>
          </p:cNvPr>
          <p:cNvSpPr txBox="1">
            <a:spLocks noChangeArrowheads="1"/>
          </p:cNvSpPr>
          <p:nvPr/>
        </p:nvSpPr>
        <p:spPr bwMode="auto">
          <a:xfrm>
            <a:off x="8713788" y="3363913"/>
            <a:ext cx="1136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r>
              <a:rPr lang="en-US" altLang="en-US" sz="1800">
                <a:latin typeface="+mn-lt"/>
              </a:rPr>
              <a:t>Tet Mesh</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56C3D2B-702D-7E53-48AA-5DF266533F99}"/>
              </a:ext>
            </a:extLst>
          </p:cNvPr>
          <p:cNvPicPr>
            <a:picLocks noChangeAspect="1"/>
          </p:cNvPicPr>
          <p:nvPr/>
        </p:nvPicPr>
        <p:blipFill rotWithShape="1">
          <a:blip r:embed="rId2"/>
          <a:srcRect b="9828"/>
          <a:stretch/>
        </p:blipFill>
        <p:spPr>
          <a:xfrm>
            <a:off x="1223621" y="498090"/>
            <a:ext cx="2526098" cy="6183981"/>
          </a:xfrm>
          <a:prstGeom prst="rect">
            <a:avLst/>
          </a:prstGeom>
        </p:spPr>
      </p:pic>
      <p:sp>
        <p:nvSpPr>
          <p:cNvPr id="17415" name="Oval 22">
            <a:extLst>
              <a:ext uri="{FF2B5EF4-FFF2-40B4-BE49-F238E27FC236}">
                <a16:creationId xmlns:a16="http://schemas.microsoft.com/office/drawing/2014/main" id="{59C7FAF4-4C0A-8A4B-9EFE-D4176D062319}"/>
              </a:ext>
            </a:extLst>
          </p:cNvPr>
          <p:cNvSpPr>
            <a:spLocks noChangeArrowheads="1"/>
          </p:cNvSpPr>
          <p:nvPr/>
        </p:nvSpPr>
        <p:spPr bwMode="auto">
          <a:xfrm>
            <a:off x="1897327" y="1111949"/>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17416" name="Oval 23">
            <a:extLst>
              <a:ext uri="{FF2B5EF4-FFF2-40B4-BE49-F238E27FC236}">
                <a16:creationId xmlns:a16="http://schemas.microsoft.com/office/drawing/2014/main" id="{A3683080-681C-184A-9464-410EC3D6B9D0}"/>
              </a:ext>
            </a:extLst>
          </p:cNvPr>
          <p:cNvSpPr>
            <a:spLocks noChangeArrowheads="1"/>
          </p:cNvSpPr>
          <p:nvPr/>
        </p:nvSpPr>
        <p:spPr bwMode="auto">
          <a:xfrm>
            <a:off x="1974767" y="2255597"/>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2</a:t>
            </a:r>
          </a:p>
        </p:txBody>
      </p:sp>
      <p:sp>
        <p:nvSpPr>
          <p:cNvPr id="17417" name="AutoShape 24">
            <a:extLst>
              <a:ext uri="{FF2B5EF4-FFF2-40B4-BE49-F238E27FC236}">
                <a16:creationId xmlns:a16="http://schemas.microsoft.com/office/drawing/2014/main" id="{4546098C-DBA1-7244-AC99-BA84636FDB04}"/>
              </a:ext>
            </a:extLst>
          </p:cNvPr>
          <p:cNvSpPr>
            <a:spLocks noChangeArrowheads="1"/>
          </p:cNvSpPr>
          <p:nvPr/>
        </p:nvSpPr>
        <p:spPr bwMode="auto">
          <a:xfrm rot="19685840">
            <a:off x="1744927" y="1274547"/>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rot="10800000" vert="eaVert"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17422" name="Oval 29">
            <a:extLst>
              <a:ext uri="{FF2B5EF4-FFF2-40B4-BE49-F238E27FC236}">
                <a16:creationId xmlns:a16="http://schemas.microsoft.com/office/drawing/2014/main" id="{A316C93B-0641-4542-A092-BF7CA12268A6}"/>
              </a:ext>
            </a:extLst>
          </p:cNvPr>
          <p:cNvSpPr>
            <a:spLocks noChangeArrowheads="1"/>
          </p:cNvSpPr>
          <p:nvPr/>
        </p:nvSpPr>
        <p:spPr bwMode="auto">
          <a:xfrm>
            <a:off x="2643346" y="3037126"/>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17423" name="Text Box 30">
            <a:extLst>
              <a:ext uri="{FF2B5EF4-FFF2-40B4-BE49-F238E27FC236}">
                <a16:creationId xmlns:a16="http://schemas.microsoft.com/office/drawing/2014/main" id="{493B4D02-2C69-0040-8A2F-BCCC6CC463E2}"/>
              </a:ext>
            </a:extLst>
          </p:cNvPr>
          <p:cNvSpPr txBox="1">
            <a:spLocks noChangeArrowheads="1"/>
          </p:cNvSpPr>
          <p:nvPr/>
        </p:nvSpPr>
        <p:spPr bwMode="auto">
          <a:xfrm>
            <a:off x="5658878" y="5521968"/>
            <a:ext cx="48563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Move the volume to align with another entity</a:t>
            </a:r>
            <a:endParaRPr lang="en-US" altLang="en-US" sz="1800" i="1" dirty="0">
              <a:latin typeface="+mn-lt"/>
            </a:endParaRPr>
          </a:p>
        </p:txBody>
      </p:sp>
      <p:sp>
        <p:nvSpPr>
          <p:cNvPr id="17424" name="Text Box 32">
            <a:extLst>
              <a:ext uri="{FF2B5EF4-FFF2-40B4-BE49-F238E27FC236}">
                <a16:creationId xmlns:a16="http://schemas.microsoft.com/office/drawing/2014/main" id="{86A80353-B06B-DF49-8A3F-FDC2C3AF3D6E}"/>
              </a:ext>
            </a:extLst>
          </p:cNvPr>
          <p:cNvSpPr txBox="1">
            <a:spLocks noChangeArrowheads="1"/>
          </p:cNvSpPr>
          <p:nvPr/>
        </p:nvSpPr>
        <p:spPr bwMode="auto">
          <a:xfrm>
            <a:off x="4178718" y="5514306"/>
            <a:ext cx="1143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dirty="0">
                <a:latin typeface="+mj-lt"/>
              </a:rPr>
              <a:t>Align</a:t>
            </a:r>
            <a:endParaRPr lang="en-US" altLang="en-US" sz="1800" b="1" i="1" dirty="0">
              <a:latin typeface="+mj-lt"/>
            </a:endParaRPr>
          </a:p>
        </p:txBody>
      </p:sp>
      <p:sp>
        <p:nvSpPr>
          <p:cNvPr id="17425" name="Text Box 33">
            <a:extLst>
              <a:ext uri="{FF2B5EF4-FFF2-40B4-BE49-F238E27FC236}">
                <a16:creationId xmlns:a16="http://schemas.microsoft.com/office/drawing/2014/main" id="{A33B321D-A7AF-1247-B755-B7107DF99355}"/>
              </a:ext>
            </a:extLst>
          </p:cNvPr>
          <p:cNvSpPr txBox="1">
            <a:spLocks noChangeArrowheads="1"/>
          </p:cNvSpPr>
          <p:nvPr/>
        </p:nvSpPr>
        <p:spPr bwMode="auto">
          <a:xfrm>
            <a:off x="4178718" y="3742481"/>
            <a:ext cx="1143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dirty="0">
                <a:latin typeface="+mj-lt"/>
              </a:rPr>
              <a:t>Move</a:t>
            </a:r>
            <a:endParaRPr lang="en-US" altLang="en-US" sz="1800" b="1" i="1" dirty="0">
              <a:latin typeface="+mj-lt"/>
            </a:endParaRPr>
          </a:p>
        </p:txBody>
      </p:sp>
      <p:sp>
        <p:nvSpPr>
          <p:cNvPr id="17426" name="Text Box 34">
            <a:extLst>
              <a:ext uri="{FF2B5EF4-FFF2-40B4-BE49-F238E27FC236}">
                <a16:creationId xmlns:a16="http://schemas.microsoft.com/office/drawing/2014/main" id="{61ED1EC2-8D44-A649-A1A7-BC0A712E88B3}"/>
              </a:ext>
            </a:extLst>
          </p:cNvPr>
          <p:cNvSpPr txBox="1">
            <a:spLocks noChangeArrowheads="1"/>
          </p:cNvSpPr>
          <p:nvPr/>
        </p:nvSpPr>
        <p:spPr bwMode="auto">
          <a:xfrm>
            <a:off x="5658878" y="3755428"/>
            <a:ext cx="592609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Translate the volume a specified distance and direction</a:t>
            </a:r>
            <a:endParaRPr lang="en-US" altLang="en-US" sz="1800" i="1" dirty="0">
              <a:latin typeface="+mn-lt"/>
            </a:endParaRPr>
          </a:p>
        </p:txBody>
      </p:sp>
      <p:sp>
        <p:nvSpPr>
          <p:cNvPr id="17427" name="Text Box 35">
            <a:extLst>
              <a:ext uri="{FF2B5EF4-FFF2-40B4-BE49-F238E27FC236}">
                <a16:creationId xmlns:a16="http://schemas.microsoft.com/office/drawing/2014/main" id="{2EE3BFC0-99FB-6541-A2E5-99F8EA31D000}"/>
              </a:ext>
            </a:extLst>
          </p:cNvPr>
          <p:cNvSpPr txBox="1">
            <a:spLocks noChangeArrowheads="1"/>
          </p:cNvSpPr>
          <p:nvPr/>
        </p:nvSpPr>
        <p:spPr bwMode="auto">
          <a:xfrm>
            <a:off x="4178717" y="4628393"/>
            <a:ext cx="1143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dirty="0">
                <a:latin typeface="+mj-lt"/>
              </a:rPr>
              <a:t>Reflect</a:t>
            </a:r>
            <a:endParaRPr lang="en-US" altLang="en-US" sz="1800" b="1" i="1" dirty="0">
              <a:latin typeface="+mj-lt"/>
            </a:endParaRPr>
          </a:p>
        </p:txBody>
      </p:sp>
      <p:sp>
        <p:nvSpPr>
          <p:cNvPr id="17428" name="Text Box 36">
            <a:extLst>
              <a:ext uri="{FF2B5EF4-FFF2-40B4-BE49-F238E27FC236}">
                <a16:creationId xmlns:a16="http://schemas.microsoft.com/office/drawing/2014/main" id="{C901F796-AC16-5F48-AF48-BDAEA33A0EED}"/>
              </a:ext>
            </a:extLst>
          </p:cNvPr>
          <p:cNvSpPr txBox="1">
            <a:spLocks noChangeArrowheads="1"/>
          </p:cNvSpPr>
          <p:nvPr/>
        </p:nvSpPr>
        <p:spPr bwMode="auto">
          <a:xfrm>
            <a:off x="5658878" y="4638698"/>
            <a:ext cx="47550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Reflect the volume about a specified plane</a:t>
            </a:r>
            <a:endParaRPr lang="en-US" altLang="en-US" sz="1800" i="1" dirty="0">
              <a:latin typeface="+mn-lt"/>
            </a:endParaRPr>
          </a:p>
        </p:txBody>
      </p:sp>
      <p:sp>
        <p:nvSpPr>
          <p:cNvPr id="17429" name="Text Box 37">
            <a:extLst>
              <a:ext uri="{FF2B5EF4-FFF2-40B4-BE49-F238E27FC236}">
                <a16:creationId xmlns:a16="http://schemas.microsoft.com/office/drawing/2014/main" id="{8F5272FF-4AC2-9F49-B8A7-A3A1FE92C5AC}"/>
              </a:ext>
            </a:extLst>
          </p:cNvPr>
          <p:cNvSpPr txBox="1">
            <a:spLocks noChangeArrowheads="1"/>
          </p:cNvSpPr>
          <p:nvPr/>
        </p:nvSpPr>
        <p:spPr bwMode="auto">
          <a:xfrm>
            <a:off x="4178718" y="4185437"/>
            <a:ext cx="1143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dirty="0">
                <a:latin typeface="+mj-lt"/>
              </a:rPr>
              <a:t>Rotate</a:t>
            </a:r>
            <a:endParaRPr lang="en-US" altLang="en-US" sz="1800" b="1" i="1" dirty="0">
              <a:latin typeface="+mj-lt"/>
            </a:endParaRPr>
          </a:p>
        </p:txBody>
      </p:sp>
      <p:sp>
        <p:nvSpPr>
          <p:cNvPr id="17430" name="Text Box 38">
            <a:extLst>
              <a:ext uri="{FF2B5EF4-FFF2-40B4-BE49-F238E27FC236}">
                <a16:creationId xmlns:a16="http://schemas.microsoft.com/office/drawing/2014/main" id="{73EA02B0-7525-4E42-94F2-BB1646D85101}"/>
              </a:ext>
            </a:extLst>
          </p:cNvPr>
          <p:cNvSpPr txBox="1">
            <a:spLocks noChangeArrowheads="1"/>
          </p:cNvSpPr>
          <p:nvPr/>
        </p:nvSpPr>
        <p:spPr bwMode="auto">
          <a:xfrm>
            <a:off x="5658878" y="4197063"/>
            <a:ext cx="46928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Rotate the volume about a specified axis</a:t>
            </a:r>
            <a:endParaRPr lang="en-US" altLang="en-US" sz="1800" i="1" dirty="0">
              <a:latin typeface="+mn-lt"/>
            </a:endParaRPr>
          </a:p>
        </p:txBody>
      </p:sp>
      <p:sp>
        <p:nvSpPr>
          <p:cNvPr id="17431" name="Text Box 39">
            <a:extLst>
              <a:ext uri="{FF2B5EF4-FFF2-40B4-BE49-F238E27FC236}">
                <a16:creationId xmlns:a16="http://schemas.microsoft.com/office/drawing/2014/main" id="{DE589994-526F-A44D-9F4C-D12AA34C9A6B}"/>
              </a:ext>
            </a:extLst>
          </p:cNvPr>
          <p:cNvSpPr txBox="1">
            <a:spLocks noChangeArrowheads="1"/>
          </p:cNvSpPr>
          <p:nvPr/>
        </p:nvSpPr>
        <p:spPr bwMode="auto">
          <a:xfrm>
            <a:off x="4178717" y="5071349"/>
            <a:ext cx="1143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dirty="0">
                <a:latin typeface="+mj-lt"/>
              </a:rPr>
              <a:t>Scale</a:t>
            </a:r>
            <a:endParaRPr lang="en-US" altLang="en-US" sz="1800" b="1" i="1" dirty="0">
              <a:latin typeface="+mj-lt"/>
            </a:endParaRPr>
          </a:p>
        </p:txBody>
      </p:sp>
      <p:sp>
        <p:nvSpPr>
          <p:cNvPr id="17432" name="Text Box 40">
            <a:extLst>
              <a:ext uri="{FF2B5EF4-FFF2-40B4-BE49-F238E27FC236}">
                <a16:creationId xmlns:a16="http://schemas.microsoft.com/office/drawing/2014/main" id="{FA4BC7D1-F55F-4E49-BAE9-98F133C41805}"/>
              </a:ext>
            </a:extLst>
          </p:cNvPr>
          <p:cNvSpPr txBox="1">
            <a:spLocks noChangeArrowheads="1"/>
          </p:cNvSpPr>
          <p:nvPr/>
        </p:nvSpPr>
        <p:spPr bwMode="auto">
          <a:xfrm>
            <a:off x="5658878" y="5080333"/>
            <a:ext cx="4755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Scale the volume by a factor in x, y and/or z</a:t>
            </a:r>
            <a:endParaRPr lang="en-US" altLang="en-US" sz="1800" i="1" dirty="0">
              <a:latin typeface="+mn-lt"/>
            </a:endParaRPr>
          </a:p>
        </p:txBody>
      </p:sp>
      <p:sp>
        <p:nvSpPr>
          <p:cNvPr id="105513" name="Text Box 41">
            <a:extLst>
              <a:ext uri="{FF2B5EF4-FFF2-40B4-BE49-F238E27FC236}">
                <a16:creationId xmlns:a16="http://schemas.microsoft.com/office/drawing/2014/main" id="{5CAE67B9-8F68-3A47-9380-DC52D7243185}"/>
              </a:ext>
            </a:extLst>
          </p:cNvPr>
          <p:cNvSpPr txBox="1">
            <a:spLocks noChangeArrowheads="1"/>
          </p:cNvSpPr>
          <p:nvPr/>
        </p:nvSpPr>
        <p:spPr bwMode="auto">
          <a:xfrm>
            <a:off x="8109824" y="2881643"/>
            <a:ext cx="3657600" cy="646331"/>
          </a:xfrm>
          <a:prstGeom prst="rect">
            <a:avLst/>
          </a:prstGeom>
          <a:solidFill>
            <a:srgbClr val="C2E4BE"/>
          </a:solidFill>
          <a:ln>
            <a:noFill/>
          </a:ln>
          <a:effectLst>
            <a:outerShdw blurRad="63500" dist="107763" dir="2700000" algn="ctr" rotWithShape="0">
              <a:schemeClr val="bg2">
                <a:alpha val="50000"/>
              </a:schemeClr>
            </a:outerShdw>
          </a:effectLst>
        </p:spPr>
        <p:txBody>
          <a:bodyPr wrap="square">
            <a:spAutoFit/>
          </a:bodyPr>
          <a:lstStyle/>
          <a:p>
            <a:pPr>
              <a:defRPr/>
            </a:pPr>
            <a:r>
              <a:rPr lang="en-US" dirty="0">
                <a:latin typeface="Arial" charset="0"/>
                <a:ea typeface="ＭＳ Ｐゴシック" charset="0"/>
              </a:rPr>
              <a:t>CUBIT™ is “</a:t>
            </a:r>
            <a:r>
              <a:rPr lang="en-US" i="1" dirty="0">
                <a:latin typeface="Arial" charset="0"/>
                <a:ea typeface="ＭＳ Ｐゴシック" charset="0"/>
              </a:rPr>
              <a:t>Unit-less”</a:t>
            </a:r>
          </a:p>
          <a:p>
            <a:pPr>
              <a:defRPr/>
            </a:pPr>
            <a:r>
              <a:rPr lang="en-US" i="1" dirty="0">
                <a:latin typeface="Arial" charset="0"/>
                <a:ea typeface="ＭＳ Ｐゴシック" charset="0"/>
              </a:rPr>
              <a:t>Hint: Use </a:t>
            </a:r>
            <a:r>
              <a:rPr lang="en-US" b="1" i="1" dirty="0">
                <a:latin typeface="Arial" charset="0"/>
                <a:ea typeface="ＭＳ Ｐゴシック" charset="0"/>
              </a:rPr>
              <a:t>Scale</a:t>
            </a:r>
            <a:r>
              <a:rPr lang="en-US" i="1" dirty="0">
                <a:latin typeface="Arial" charset="0"/>
                <a:ea typeface="ＭＳ Ｐゴシック" charset="0"/>
              </a:rPr>
              <a:t> to change Units</a:t>
            </a:r>
            <a:endParaRPr lang="en-US" dirty="0">
              <a:latin typeface="Arial" charset="0"/>
              <a:ea typeface="ＭＳ Ｐゴシック" charset="0"/>
            </a:endParaRPr>
          </a:p>
        </p:txBody>
      </p:sp>
      <p:sp>
        <p:nvSpPr>
          <p:cNvPr id="17434" name="Text Box 30">
            <a:extLst>
              <a:ext uri="{FF2B5EF4-FFF2-40B4-BE49-F238E27FC236}">
                <a16:creationId xmlns:a16="http://schemas.microsoft.com/office/drawing/2014/main" id="{D3486EE6-4846-A842-BB11-A961EF754DC5}"/>
              </a:ext>
            </a:extLst>
          </p:cNvPr>
          <p:cNvSpPr txBox="1">
            <a:spLocks noChangeArrowheads="1"/>
          </p:cNvSpPr>
          <p:nvPr/>
        </p:nvSpPr>
        <p:spPr bwMode="auto">
          <a:xfrm>
            <a:off x="5658878" y="5963604"/>
            <a:ext cx="48563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Align the volume using the 3-step method</a:t>
            </a:r>
            <a:endParaRPr lang="en-US" altLang="en-US" sz="1800" i="1" dirty="0">
              <a:latin typeface="+mn-lt"/>
            </a:endParaRPr>
          </a:p>
        </p:txBody>
      </p:sp>
      <p:sp>
        <p:nvSpPr>
          <p:cNvPr id="17435" name="Text Box 32">
            <a:extLst>
              <a:ext uri="{FF2B5EF4-FFF2-40B4-BE49-F238E27FC236}">
                <a16:creationId xmlns:a16="http://schemas.microsoft.com/office/drawing/2014/main" id="{B170D21F-5F99-294C-864C-76CB938F6823}"/>
              </a:ext>
            </a:extLst>
          </p:cNvPr>
          <p:cNvSpPr txBox="1">
            <a:spLocks noChangeArrowheads="1"/>
          </p:cNvSpPr>
          <p:nvPr/>
        </p:nvSpPr>
        <p:spPr bwMode="auto">
          <a:xfrm>
            <a:off x="4178717" y="5957260"/>
            <a:ext cx="21305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dirty="0">
                <a:latin typeface="+mj-lt"/>
              </a:rPr>
              <a:t>Three-step </a:t>
            </a:r>
            <a:br>
              <a:rPr lang="en-US" altLang="en-US" sz="1800" b="1" dirty="0">
                <a:latin typeface="+mj-lt"/>
              </a:rPr>
            </a:br>
            <a:r>
              <a:rPr lang="en-US" altLang="en-US" sz="1800" b="1" dirty="0">
                <a:latin typeface="+mj-lt"/>
              </a:rPr>
              <a:t>Align</a:t>
            </a:r>
            <a:endParaRPr lang="en-US" altLang="en-US" sz="1800" b="1" i="1" dirty="0">
              <a:latin typeface="+mj-lt"/>
            </a:endParaRPr>
          </a:p>
        </p:txBody>
      </p:sp>
      <p:sp>
        <p:nvSpPr>
          <p:cNvPr id="31" name="AutoShape 24">
            <a:extLst>
              <a:ext uri="{FF2B5EF4-FFF2-40B4-BE49-F238E27FC236}">
                <a16:creationId xmlns:a16="http://schemas.microsoft.com/office/drawing/2014/main" id="{1529C9A9-750F-F94E-A8AB-C394DE7F1269}"/>
              </a:ext>
            </a:extLst>
          </p:cNvPr>
          <p:cNvSpPr>
            <a:spLocks noChangeArrowheads="1"/>
          </p:cNvSpPr>
          <p:nvPr/>
        </p:nvSpPr>
        <p:spPr bwMode="auto">
          <a:xfrm rot="19685840">
            <a:off x="1649773" y="2281398"/>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rot="10800000" vert="eaVert"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2" name="AutoShape 24">
            <a:extLst>
              <a:ext uri="{FF2B5EF4-FFF2-40B4-BE49-F238E27FC236}">
                <a16:creationId xmlns:a16="http://schemas.microsoft.com/office/drawing/2014/main" id="{6E36EE4F-FBDF-3F44-A9DE-558732A7A519}"/>
              </a:ext>
            </a:extLst>
          </p:cNvPr>
          <p:cNvSpPr>
            <a:spLocks noChangeArrowheads="1"/>
          </p:cNvSpPr>
          <p:nvPr/>
        </p:nvSpPr>
        <p:spPr bwMode="auto">
          <a:xfrm rot="19685840">
            <a:off x="2328973" y="2998150"/>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rot="10800000" vert="eaVert"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3" name="AutoShape 24">
            <a:extLst>
              <a:ext uri="{FF2B5EF4-FFF2-40B4-BE49-F238E27FC236}">
                <a16:creationId xmlns:a16="http://schemas.microsoft.com/office/drawing/2014/main" id="{AF8A5CEF-0F7B-D04C-A03F-9674C77F8C85}"/>
              </a:ext>
            </a:extLst>
          </p:cNvPr>
          <p:cNvSpPr>
            <a:spLocks noChangeArrowheads="1"/>
          </p:cNvSpPr>
          <p:nvPr/>
        </p:nvSpPr>
        <p:spPr bwMode="auto">
          <a:xfrm rot="19685840">
            <a:off x="2473692" y="4043696"/>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rot="10800000" vert="eaVert"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41" name="Text Box 7">
            <a:extLst>
              <a:ext uri="{FF2B5EF4-FFF2-40B4-BE49-F238E27FC236}">
                <a16:creationId xmlns:a16="http://schemas.microsoft.com/office/drawing/2014/main" id="{BDE7859F-2A83-1644-9443-822BB34A6998}"/>
              </a:ext>
            </a:extLst>
          </p:cNvPr>
          <p:cNvSpPr txBox="1">
            <a:spLocks noChangeArrowheads="1"/>
          </p:cNvSpPr>
          <p:nvPr/>
        </p:nvSpPr>
        <p:spPr bwMode="auto">
          <a:xfrm>
            <a:off x="4791456" y="1630388"/>
            <a:ext cx="27511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Click </a:t>
            </a:r>
            <a:r>
              <a:rPr lang="en-US" altLang="en-US" sz="1800" i="1" dirty="0">
                <a:latin typeface="+mn-lt"/>
              </a:rPr>
              <a:t>Entity - Volumes</a:t>
            </a:r>
          </a:p>
        </p:txBody>
      </p:sp>
      <p:sp>
        <p:nvSpPr>
          <p:cNvPr id="42" name="Oval 8">
            <a:extLst>
              <a:ext uri="{FF2B5EF4-FFF2-40B4-BE49-F238E27FC236}">
                <a16:creationId xmlns:a16="http://schemas.microsoft.com/office/drawing/2014/main" id="{5B5E6B82-F0C0-F242-A30A-48A3ECDB42F7}"/>
              </a:ext>
            </a:extLst>
          </p:cNvPr>
          <p:cNvSpPr>
            <a:spLocks noChangeArrowheads="1"/>
          </p:cNvSpPr>
          <p:nvPr/>
        </p:nvSpPr>
        <p:spPr bwMode="auto">
          <a:xfrm>
            <a:off x="4344671" y="1148937"/>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1</a:t>
            </a:r>
          </a:p>
        </p:txBody>
      </p:sp>
      <p:sp>
        <p:nvSpPr>
          <p:cNvPr id="43" name="Oval 9">
            <a:extLst>
              <a:ext uri="{FF2B5EF4-FFF2-40B4-BE49-F238E27FC236}">
                <a16:creationId xmlns:a16="http://schemas.microsoft.com/office/drawing/2014/main" id="{1475C64E-606E-0E48-8BED-AA7D5CD9B485}"/>
              </a:ext>
            </a:extLst>
          </p:cNvPr>
          <p:cNvSpPr>
            <a:spLocks noChangeArrowheads="1"/>
          </p:cNvSpPr>
          <p:nvPr/>
        </p:nvSpPr>
        <p:spPr bwMode="auto">
          <a:xfrm>
            <a:off x="4353367" y="1676483"/>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44" name="Text Box 10">
            <a:extLst>
              <a:ext uri="{FF2B5EF4-FFF2-40B4-BE49-F238E27FC236}">
                <a16:creationId xmlns:a16="http://schemas.microsoft.com/office/drawing/2014/main" id="{44A68A32-F97D-0A4E-AE47-E5FBB0946834}"/>
              </a:ext>
            </a:extLst>
          </p:cNvPr>
          <p:cNvSpPr txBox="1">
            <a:spLocks noChangeArrowheads="1"/>
          </p:cNvSpPr>
          <p:nvPr/>
        </p:nvSpPr>
        <p:spPr bwMode="auto">
          <a:xfrm>
            <a:off x="4791456" y="1107663"/>
            <a:ext cx="25177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Click </a:t>
            </a:r>
            <a:r>
              <a:rPr lang="en-US" altLang="en-US" sz="1800" i="1" dirty="0">
                <a:latin typeface="+mn-lt"/>
              </a:rPr>
              <a:t>Mode-Geometry</a:t>
            </a:r>
          </a:p>
        </p:txBody>
      </p:sp>
      <p:sp>
        <p:nvSpPr>
          <p:cNvPr id="45" name="Oval 11">
            <a:extLst>
              <a:ext uri="{FF2B5EF4-FFF2-40B4-BE49-F238E27FC236}">
                <a16:creationId xmlns:a16="http://schemas.microsoft.com/office/drawing/2014/main" id="{4A8AD99E-42FC-2443-B826-2EED89FD79CE}"/>
              </a:ext>
            </a:extLst>
          </p:cNvPr>
          <p:cNvSpPr>
            <a:spLocks noChangeArrowheads="1"/>
          </p:cNvSpPr>
          <p:nvPr/>
        </p:nvSpPr>
        <p:spPr bwMode="auto">
          <a:xfrm>
            <a:off x="4346333" y="2173753"/>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46" name="Text Box 12">
            <a:extLst>
              <a:ext uri="{FF2B5EF4-FFF2-40B4-BE49-F238E27FC236}">
                <a16:creationId xmlns:a16="http://schemas.microsoft.com/office/drawing/2014/main" id="{C4998A1F-BD34-4B46-A4F8-2C0E5F310C25}"/>
              </a:ext>
            </a:extLst>
          </p:cNvPr>
          <p:cNvSpPr txBox="1">
            <a:spLocks noChangeArrowheads="1"/>
          </p:cNvSpPr>
          <p:nvPr/>
        </p:nvSpPr>
        <p:spPr bwMode="auto">
          <a:xfrm>
            <a:off x="4791456" y="2138688"/>
            <a:ext cx="42479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Click </a:t>
            </a:r>
            <a:r>
              <a:rPr lang="en-US" altLang="en-US" sz="1800" i="1" dirty="0">
                <a:latin typeface="+mn-lt"/>
              </a:rPr>
              <a:t>Operation -  Transform Geometry</a:t>
            </a:r>
          </a:p>
        </p:txBody>
      </p:sp>
      <p:sp>
        <p:nvSpPr>
          <p:cNvPr id="47" name="Oval 25">
            <a:extLst>
              <a:ext uri="{FF2B5EF4-FFF2-40B4-BE49-F238E27FC236}">
                <a16:creationId xmlns:a16="http://schemas.microsoft.com/office/drawing/2014/main" id="{7FA94696-53AC-AB4F-975A-3D37F9BDD39E}"/>
              </a:ext>
            </a:extLst>
          </p:cNvPr>
          <p:cNvSpPr>
            <a:spLocks noChangeArrowheads="1"/>
          </p:cNvSpPr>
          <p:nvPr/>
        </p:nvSpPr>
        <p:spPr bwMode="auto">
          <a:xfrm>
            <a:off x="4353367" y="2671023"/>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48" name="Text Box 7">
            <a:extLst>
              <a:ext uri="{FF2B5EF4-FFF2-40B4-BE49-F238E27FC236}">
                <a16:creationId xmlns:a16="http://schemas.microsoft.com/office/drawing/2014/main" id="{B3BA289F-73DC-E141-A4B5-F329D269E248}"/>
              </a:ext>
            </a:extLst>
          </p:cNvPr>
          <p:cNvSpPr txBox="1">
            <a:spLocks noChangeArrowheads="1"/>
          </p:cNvSpPr>
          <p:nvPr/>
        </p:nvSpPr>
        <p:spPr bwMode="auto">
          <a:xfrm>
            <a:off x="4791456" y="2618519"/>
            <a:ext cx="27511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Select a transformation method</a:t>
            </a:r>
            <a:endParaRPr lang="en-US" altLang="en-US" sz="1800" i="1" dirty="0">
              <a:latin typeface="+mn-lt"/>
            </a:endParaRPr>
          </a:p>
        </p:txBody>
      </p:sp>
      <p:sp>
        <p:nvSpPr>
          <p:cNvPr id="50" name="Oval 25">
            <a:extLst>
              <a:ext uri="{FF2B5EF4-FFF2-40B4-BE49-F238E27FC236}">
                <a16:creationId xmlns:a16="http://schemas.microsoft.com/office/drawing/2014/main" id="{C0588ADE-345C-4644-89D9-4D476537C8E3}"/>
              </a:ext>
            </a:extLst>
          </p:cNvPr>
          <p:cNvSpPr>
            <a:spLocks noChangeArrowheads="1"/>
          </p:cNvSpPr>
          <p:nvPr/>
        </p:nvSpPr>
        <p:spPr bwMode="auto">
          <a:xfrm>
            <a:off x="2788084" y="4171733"/>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5" name="Rectangle 5">
            <a:extLst>
              <a:ext uri="{FF2B5EF4-FFF2-40B4-BE49-F238E27FC236}">
                <a16:creationId xmlns:a16="http://schemas.microsoft.com/office/drawing/2014/main" id="{5776EB80-CB2C-553C-4951-EC38ED523AC9}"/>
              </a:ext>
            </a:extLst>
          </p:cNvPr>
          <p:cNvSpPr txBox="1">
            <a:spLocks noChangeArrowheads="1"/>
          </p:cNvSpPr>
          <p:nvPr/>
        </p:nvSpPr>
        <p:spPr>
          <a:xfrm>
            <a:off x="1047750" y="218098"/>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Geometry Transformations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B74116C-1AA1-8B39-BF9D-FA8239545FD8}"/>
              </a:ext>
            </a:extLst>
          </p:cNvPr>
          <p:cNvPicPr>
            <a:picLocks noChangeAspect="1"/>
          </p:cNvPicPr>
          <p:nvPr/>
        </p:nvPicPr>
        <p:blipFill rotWithShape="1">
          <a:blip r:embed="rId2"/>
          <a:srcRect b="3371"/>
          <a:stretch/>
        </p:blipFill>
        <p:spPr>
          <a:xfrm>
            <a:off x="980406" y="766299"/>
            <a:ext cx="2996588" cy="5791145"/>
          </a:xfrm>
          <a:prstGeom prst="rect">
            <a:avLst/>
          </a:prstGeom>
        </p:spPr>
      </p:pic>
      <p:pic>
        <p:nvPicPr>
          <p:cNvPr id="19459" name="Picture 5">
            <a:extLst>
              <a:ext uri="{FF2B5EF4-FFF2-40B4-BE49-F238E27FC236}">
                <a16:creationId xmlns:a16="http://schemas.microsoft.com/office/drawing/2014/main" id="{2820F377-C1A9-F74A-887E-AB34D02DC2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362" t="10352" r="19698" b="4181"/>
          <a:stretch>
            <a:fillRect/>
          </a:stretch>
        </p:blipFill>
        <p:spPr bwMode="auto">
          <a:xfrm>
            <a:off x="4951414" y="3946104"/>
            <a:ext cx="213360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6">
            <a:extLst>
              <a:ext uri="{FF2B5EF4-FFF2-40B4-BE49-F238E27FC236}">
                <a16:creationId xmlns:a16="http://schemas.microsoft.com/office/drawing/2014/main" id="{BC9DDE05-6E61-BC4F-BD7D-099FFCB33E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2952" t="9555" r="19698" b="4446"/>
          <a:stretch>
            <a:fillRect/>
          </a:stretch>
        </p:blipFill>
        <p:spPr bwMode="auto">
          <a:xfrm>
            <a:off x="7999414" y="2574504"/>
            <a:ext cx="1906588"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Text Box 7">
            <a:extLst>
              <a:ext uri="{FF2B5EF4-FFF2-40B4-BE49-F238E27FC236}">
                <a16:creationId xmlns:a16="http://schemas.microsoft.com/office/drawing/2014/main" id="{B114F9B0-9742-5346-8477-EE81DE0B488F}"/>
              </a:ext>
            </a:extLst>
          </p:cNvPr>
          <p:cNvSpPr txBox="1">
            <a:spLocks noChangeArrowheads="1"/>
          </p:cNvSpPr>
          <p:nvPr/>
        </p:nvSpPr>
        <p:spPr bwMode="auto">
          <a:xfrm>
            <a:off x="4837176" y="2214264"/>
            <a:ext cx="27511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Click </a:t>
            </a:r>
            <a:r>
              <a:rPr lang="en-US" altLang="en-US" sz="1800" i="1" dirty="0">
                <a:latin typeface="+mn-lt"/>
              </a:rPr>
              <a:t>Entity-Volumes</a:t>
            </a:r>
          </a:p>
        </p:txBody>
      </p:sp>
      <p:sp>
        <p:nvSpPr>
          <p:cNvPr id="19462" name="Oval 8">
            <a:extLst>
              <a:ext uri="{FF2B5EF4-FFF2-40B4-BE49-F238E27FC236}">
                <a16:creationId xmlns:a16="http://schemas.microsoft.com/office/drawing/2014/main" id="{874AF38B-AB68-FD4F-80BF-DE9A942547F4}"/>
              </a:ext>
            </a:extLst>
          </p:cNvPr>
          <p:cNvSpPr>
            <a:spLocks noChangeArrowheads="1"/>
          </p:cNvSpPr>
          <p:nvPr/>
        </p:nvSpPr>
        <p:spPr bwMode="auto">
          <a:xfrm>
            <a:off x="4423559" y="1716232"/>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19463" name="Oval 9">
            <a:extLst>
              <a:ext uri="{FF2B5EF4-FFF2-40B4-BE49-F238E27FC236}">
                <a16:creationId xmlns:a16="http://schemas.microsoft.com/office/drawing/2014/main" id="{F90B0E4F-D28D-3D4B-97C4-7CDADFCD50FB}"/>
              </a:ext>
            </a:extLst>
          </p:cNvPr>
          <p:cNvSpPr>
            <a:spLocks noChangeArrowheads="1"/>
          </p:cNvSpPr>
          <p:nvPr/>
        </p:nvSpPr>
        <p:spPr bwMode="auto">
          <a:xfrm>
            <a:off x="4432255" y="2243778"/>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19464" name="Text Box 10">
            <a:extLst>
              <a:ext uri="{FF2B5EF4-FFF2-40B4-BE49-F238E27FC236}">
                <a16:creationId xmlns:a16="http://schemas.microsoft.com/office/drawing/2014/main" id="{89A447DF-7AC3-9241-B854-85835A930B2C}"/>
              </a:ext>
            </a:extLst>
          </p:cNvPr>
          <p:cNvSpPr txBox="1">
            <a:spLocks noChangeArrowheads="1"/>
          </p:cNvSpPr>
          <p:nvPr/>
        </p:nvSpPr>
        <p:spPr bwMode="auto">
          <a:xfrm>
            <a:off x="4837112" y="1695710"/>
            <a:ext cx="25177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Click </a:t>
            </a:r>
            <a:r>
              <a:rPr lang="en-US" altLang="en-US" sz="1800" i="1" dirty="0">
                <a:latin typeface="+mn-lt"/>
              </a:rPr>
              <a:t>Mode-Geometry</a:t>
            </a:r>
          </a:p>
        </p:txBody>
      </p:sp>
      <p:sp>
        <p:nvSpPr>
          <p:cNvPr id="19465" name="Oval 11">
            <a:extLst>
              <a:ext uri="{FF2B5EF4-FFF2-40B4-BE49-F238E27FC236}">
                <a16:creationId xmlns:a16="http://schemas.microsoft.com/office/drawing/2014/main" id="{8EFE10C6-67B9-8D42-A110-3B9874D9AF7D}"/>
              </a:ext>
            </a:extLst>
          </p:cNvPr>
          <p:cNvSpPr>
            <a:spLocks noChangeArrowheads="1"/>
          </p:cNvSpPr>
          <p:nvPr/>
        </p:nvSpPr>
        <p:spPr bwMode="auto">
          <a:xfrm>
            <a:off x="4425221" y="2741048"/>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19466" name="Text Box 12">
            <a:extLst>
              <a:ext uri="{FF2B5EF4-FFF2-40B4-BE49-F238E27FC236}">
                <a16:creationId xmlns:a16="http://schemas.microsoft.com/office/drawing/2014/main" id="{AB94B799-91E0-3947-A3F6-27B16AFDE766}"/>
              </a:ext>
            </a:extLst>
          </p:cNvPr>
          <p:cNvSpPr txBox="1">
            <a:spLocks noChangeArrowheads="1"/>
          </p:cNvSpPr>
          <p:nvPr/>
        </p:nvSpPr>
        <p:spPr bwMode="auto">
          <a:xfrm>
            <a:off x="4837176" y="2710092"/>
            <a:ext cx="46497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Click </a:t>
            </a:r>
            <a:r>
              <a:rPr lang="en-US" altLang="en-US" sz="1800" i="1" dirty="0">
                <a:latin typeface="+mn-lt"/>
              </a:rPr>
              <a:t>Operation-Boolean Operations</a:t>
            </a:r>
          </a:p>
        </p:txBody>
      </p:sp>
      <p:sp>
        <p:nvSpPr>
          <p:cNvPr id="19467" name="Text Box 19">
            <a:extLst>
              <a:ext uri="{FF2B5EF4-FFF2-40B4-BE49-F238E27FC236}">
                <a16:creationId xmlns:a16="http://schemas.microsoft.com/office/drawing/2014/main" id="{5793FCFD-5D0A-E14E-8D22-0E1ED1914071}"/>
              </a:ext>
            </a:extLst>
          </p:cNvPr>
          <p:cNvSpPr txBox="1">
            <a:spLocks noChangeArrowheads="1"/>
          </p:cNvSpPr>
          <p:nvPr/>
        </p:nvSpPr>
        <p:spPr bwMode="auto">
          <a:xfrm>
            <a:off x="4267199" y="1155873"/>
            <a:ext cx="61217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Perform Boolean operations between volumes </a:t>
            </a:r>
            <a:endParaRPr lang="en-US" altLang="en-US" sz="1800" i="1" dirty="0">
              <a:latin typeface="+mn-lt"/>
            </a:endParaRPr>
          </a:p>
        </p:txBody>
      </p:sp>
      <p:pic>
        <p:nvPicPr>
          <p:cNvPr id="19468" name="Picture 21">
            <a:extLst>
              <a:ext uri="{FF2B5EF4-FFF2-40B4-BE49-F238E27FC236}">
                <a16:creationId xmlns:a16="http://schemas.microsoft.com/office/drawing/2014/main" id="{13045663-2A40-C94D-B9E5-88FD5922E50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0362" t="9555" r="17107" b="4181"/>
          <a:stretch>
            <a:fillRect/>
          </a:stretch>
        </p:blipFill>
        <p:spPr bwMode="auto">
          <a:xfrm>
            <a:off x="9244404" y="4371052"/>
            <a:ext cx="1905000"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9" name="Picture 22">
            <a:extLst>
              <a:ext uri="{FF2B5EF4-FFF2-40B4-BE49-F238E27FC236}">
                <a16:creationId xmlns:a16="http://schemas.microsoft.com/office/drawing/2014/main" id="{0309BFFB-AE82-BA4F-A33C-82EA6867D0C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44037" t="28665" r="24878" b="42668"/>
          <a:stretch>
            <a:fillRect/>
          </a:stretch>
        </p:blipFill>
        <p:spPr bwMode="auto">
          <a:xfrm>
            <a:off x="7809708" y="5787906"/>
            <a:ext cx="1143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0" name="Text Box 23">
            <a:extLst>
              <a:ext uri="{FF2B5EF4-FFF2-40B4-BE49-F238E27FC236}">
                <a16:creationId xmlns:a16="http://schemas.microsoft.com/office/drawing/2014/main" id="{4EE0687D-C10B-1D49-9F5E-90B124D40ED7}"/>
              </a:ext>
            </a:extLst>
          </p:cNvPr>
          <p:cNvSpPr txBox="1">
            <a:spLocks noChangeArrowheads="1"/>
          </p:cNvSpPr>
          <p:nvPr/>
        </p:nvSpPr>
        <p:spPr bwMode="auto">
          <a:xfrm rot="20072199">
            <a:off x="6780214" y="3793705"/>
            <a:ext cx="1143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Subtract </a:t>
            </a:r>
            <a:endParaRPr lang="en-US" altLang="en-US" sz="1800" b="1" i="1">
              <a:latin typeface="Arial" panose="020B0604020202020204" pitchFamily="34" charset="0"/>
            </a:endParaRPr>
          </a:p>
        </p:txBody>
      </p:sp>
      <p:sp>
        <p:nvSpPr>
          <p:cNvPr id="19471" name="Text Box 24">
            <a:extLst>
              <a:ext uri="{FF2B5EF4-FFF2-40B4-BE49-F238E27FC236}">
                <a16:creationId xmlns:a16="http://schemas.microsoft.com/office/drawing/2014/main" id="{5846D34A-BB06-864A-898A-696A3AB49F8C}"/>
              </a:ext>
            </a:extLst>
          </p:cNvPr>
          <p:cNvSpPr txBox="1">
            <a:spLocks noChangeArrowheads="1"/>
          </p:cNvSpPr>
          <p:nvPr/>
        </p:nvSpPr>
        <p:spPr bwMode="auto">
          <a:xfrm>
            <a:off x="7313614" y="4708105"/>
            <a:ext cx="1143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Union</a:t>
            </a:r>
            <a:endParaRPr lang="en-US" altLang="en-US" sz="1800" b="1" i="1">
              <a:latin typeface="Arial" panose="020B0604020202020204" pitchFamily="34" charset="0"/>
            </a:endParaRPr>
          </a:p>
        </p:txBody>
      </p:sp>
      <p:sp>
        <p:nvSpPr>
          <p:cNvPr id="19472" name="Text Box 25">
            <a:extLst>
              <a:ext uri="{FF2B5EF4-FFF2-40B4-BE49-F238E27FC236}">
                <a16:creationId xmlns:a16="http://schemas.microsoft.com/office/drawing/2014/main" id="{6AFC6A24-7D80-344D-91CD-7204ED936AF5}"/>
              </a:ext>
            </a:extLst>
          </p:cNvPr>
          <p:cNvSpPr txBox="1">
            <a:spLocks noChangeArrowheads="1"/>
          </p:cNvSpPr>
          <p:nvPr/>
        </p:nvSpPr>
        <p:spPr bwMode="auto">
          <a:xfrm rot="1613062">
            <a:off x="6780214" y="5851105"/>
            <a:ext cx="1143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a:latin typeface="Arial" panose="020B0604020202020204" pitchFamily="34" charset="0"/>
              </a:rPr>
              <a:t>Intersect</a:t>
            </a:r>
            <a:endParaRPr lang="en-US" altLang="en-US" sz="1800" b="1" i="1">
              <a:latin typeface="Arial" panose="020B0604020202020204" pitchFamily="34" charset="0"/>
            </a:endParaRPr>
          </a:p>
        </p:txBody>
      </p:sp>
      <p:sp>
        <p:nvSpPr>
          <p:cNvPr id="119834" name="AutoShape 26">
            <a:extLst>
              <a:ext uri="{FF2B5EF4-FFF2-40B4-BE49-F238E27FC236}">
                <a16:creationId xmlns:a16="http://schemas.microsoft.com/office/drawing/2014/main" id="{C49C2982-153B-9C4A-A3B4-876FA578DD46}"/>
              </a:ext>
            </a:extLst>
          </p:cNvPr>
          <p:cNvSpPr>
            <a:spLocks noChangeArrowheads="1"/>
          </p:cNvSpPr>
          <p:nvPr/>
        </p:nvSpPr>
        <p:spPr bwMode="auto">
          <a:xfrm rot="19985007">
            <a:off x="7161214" y="4098504"/>
            <a:ext cx="762000" cy="228600"/>
          </a:xfrm>
          <a:prstGeom prst="rightArrow">
            <a:avLst>
              <a:gd name="adj1" fmla="val 50000"/>
              <a:gd name="adj2" fmla="val 83333"/>
            </a:avLst>
          </a:prstGeom>
          <a:solidFill>
            <a:srgbClr val="FF9900"/>
          </a:solidFill>
          <a:ln w="9525">
            <a:solidFill>
              <a:schemeClr val="tx1"/>
            </a:solidFill>
            <a:miter lim="800000"/>
            <a:headEnd/>
            <a:tailEnd/>
          </a:ln>
          <a:effectLst>
            <a:outerShdw blurRad="63500" dist="107763" dir="2700000" algn="ctr" rotWithShape="0">
              <a:schemeClr val="bg2">
                <a:alpha val="50000"/>
              </a:schemeClr>
            </a:outerShdw>
          </a:effectLst>
        </p:spPr>
        <p:txBody>
          <a:bodyPr wrap="none" anchor="ctr"/>
          <a:lstStyle/>
          <a:p>
            <a:pPr>
              <a:defRPr/>
            </a:pPr>
            <a:endParaRPr lang="en-US">
              <a:latin typeface="Times New Roman" charset="0"/>
              <a:ea typeface="ＭＳ Ｐゴシック" charset="0"/>
            </a:endParaRPr>
          </a:p>
        </p:txBody>
      </p:sp>
      <p:sp>
        <p:nvSpPr>
          <p:cNvPr id="119835" name="AutoShape 27">
            <a:extLst>
              <a:ext uri="{FF2B5EF4-FFF2-40B4-BE49-F238E27FC236}">
                <a16:creationId xmlns:a16="http://schemas.microsoft.com/office/drawing/2014/main" id="{1CE2C277-AE6D-EC4A-8D7A-0CFE00CE0770}"/>
              </a:ext>
            </a:extLst>
          </p:cNvPr>
          <p:cNvSpPr>
            <a:spLocks noChangeArrowheads="1"/>
          </p:cNvSpPr>
          <p:nvPr/>
        </p:nvSpPr>
        <p:spPr bwMode="auto">
          <a:xfrm>
            <a:off x="7389814" y="5012904"/>
            <a:ext cx="762000" cy="228600"/>
          </a:xfrm>
          <a:prstGeom prst="rightArrow">
            <a:avLst>
              <a:gd name="adj1" fmla="val 50000"/>
              <a:gd name="adj2" fmla="val 83333"/>
            </a:avLst>
          </a:prstGeom>
          <a:solidFill>
            <a:srgbClr val="FF9900"/>
          </a:solidFill>
          <a:ln w="9525">
            <a:solidFill>
              <a:schemeClr val="tx1"/>
            </a:solidFill>
            <a:miter lim="800000"/>
            <a:headEnd/>
            <a:tailEnd/>
          </a:ln>
          <a:effectLst>
            <a:outerShdw blurRad="63500" dist="107763" dir="2700000" algn="ctr" rotWithShape="0">
              <a:schemeClr val="bg2">
                <a:alpha val="50000"/>
              </a:schemeClr>
            </a:outerShdw>
          </a:effectLst>
        </p:spPr>
        <p:txBody>
          <a:bodyPr wrap="none" anchor="ctr"/>
          <a:lstStyle/>
          <a:p>
            <a:pPr>
              <a:defRPr/>
            </a:pPr>
            <a:endParaRPr lang="en-US">
              <a:latin typeface="Times New Roman" charset="0"/>
              <a:ea typeface="ＭＳ Ｐゴシック" charset="0"/>
            </a:endParaRPr>
          </a:p>
        </p:txBody>
      </p:sp>
      <p:sp>
        <p:nvSpPr>
          <p:cNvPr id="119836" name="AutoShape 28">
            <a:extLst>
              <a:ext uri="{FF2B5EF4-FFF2-40B4-BE49-F238E27FC236}">
                <a16:creationId xmlns:a16="http://schemas.microsoft.com/office/drawing/2014/main" id="{598897FF-032A-2049-A389-82001D511287}"/>
              </a:ext>
            </a:extLst>
          </p:cNvPr>
          <p:cNvSpPr>
            <a:spLocks noChangeArrowheads="1"/>
          </p:cNvSpPr>
          <p:nvPr/>
        </p:nvSpPr>
        <p:spPr bwMode="auto">
          <a:xfrm rot="1316922">
            <a:off x="7085014" y="5698704"/>
            <a:ext cx="762000" cy="228600"/>
          </a:xfrm>
          <a:prstGeom prst="rightArrow">
            <a:avLst>
              <a:gd name="adj1" fmla="val 50000"/>
              <a:gd name="adj2" fmla="val 83333"/>
            </a:avLst>
          </a:prstGeom>
          <a:solidFill>
            <a:srgbClr val="FF9900"/>
          </a:solidFill>
          <a:ln w="9525">
            <a:solidFill>
              <a:schemeClr val="tx1"/>
            </a:solidFill>
            <a:miter lim="800000"/>
            <a:headEnd/>
            <a:tailEnd/>
          </a:ln>
          <a:effectLst>
            <a:outerShdw blurRad="63500" dist="107763" dir="2700000" algn="ctr" rotWithShape="0">
              <a:schemeClr val="bg2">
                <a:alpha val="50000"/>
              </a:schemeClr>
            </a:outerShdw>
          </a:effectLst>
        </p:spPr>
        <p:txBody>
          <a:bodyPr wrap="none" anchor="ctr"/>
          <a:lstStyle/>
          <a:p>
            <a:pPr>
              <a:defRPr/>
            </a:pPr>
            <a:endParaRPr lang="en-US">
              <a:latin typeface="Times New Roman" charset="0"/>
              <a:ea typeface="ＭＳ Ｐゴシック" charset="0"/>
            </a:endParaRPr>
          </a:p>
        </p:txBody>
      </p:sp>
      <p:sp>
        <p:nvSpPr>
          <p:cNvPr id="19476" name="Oval 13">
            <a:extLst>
              <a:ext uri="{FF2B5EF4-FFF2-40B4-BE49-F238E27FC236}">
                <a16:creationId xmlns:a16="http://schemas.microsoft.com/office/drawing/2014/main" id="{5555970E-F118-B646-9E59-C01B4253C29E}"/>
              </a:ext>
            </a:extLst>
          </p:cNvPr>
          <p:cNvSpPr>
            <a:spLocks noChangeArrowheads="1"/>
          </p:cNvSpPr>
          <p:nvPr/>
        </p:nvSpPr>
        <p:spPr bwMode="auto">
          <a:xfrm>
            <a:off x="1887748" y="1712722"/>
            <a:ext cx="390630" cy="301951"/>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19477" name="Oval 14">
            <a:extLst>
              <a:ext uri="{FF2B5EF4-FFF2-40B4-BE49-F238E27FC236}">
                <a16:creationId xmlns:a16="http://schemas.microsoft.com/office/drawing/2014/main" id="{9585D894-A3E6-7C41-B1A5-3454FF219141}"/>
              </a:ext>
            </a:extLst>
          </p:cNvPr>
          <p:cNvSpPr>
            <a:spLocks noChangeArrowheads="1"/>
          </p:cNvSpPr>
          <p:nvPr/>
        </p:nvSpPr>
        <p:spPr bwMode="auto">
          <a:xfrm>
            <a:off x="1969023" y="2931211"/>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2</a:t>
            </a:r>
          </a:p>
        </p:txBody>
      </p:sp>
      <p:sp>
        <p:nvSpPr>
          <p:cNvPr id="19478" name="AutoShape 15">
            <a:extLst>
              <a:ext uri="{FF2B5EF4-FFF2-40B4-BE49-F238E27FC236}">
                <a16:creationId xmlns:a16="http://schemas.microsoft.com/office/drawing/2014/main" id="{E9FCBC67-F03F-1444-A328-4163471AF385}"/>
              </a:ext>
            </a:extLst>
          </p:cNvPr>
          <p:cNvSpPr>
            <a:spLocks noChangeArrowheads="1"/>
          </p:cNvSpPr>
          <p:nvPr/>
        </p:nvSpPr>
        <p:spPr bwMode="auto">
          <a:xfrm rot="19348790">
            <a:off x="1582268" y="1642274"/>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rot="10800000" vert="eaVert"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19481" name="Oval 18">
            <a:extLst>
              <a:ext uri="{FF2B5EF4-FFF2-40B4-BE49-F238E27FC236}">
                <a16:creationId xmlns:a16="http://schemas.microsoft.com/office/drawing/2014/main" id="{0A5B5BF4-F92A-5442-8E8A-F3D3AF453E96}"/>
              </a:ext>
            </a:extLst>
          </p:cNvPr>
          <p:cNvSpPr>
            <a:spLocks noChangeArrowheads="1"/>
          </p:cNvSpPr>
          <p:nvPr/>
        </p:nvSpPr>
        <p:spPr bwMode="auto">
          <a:xfrm rot="21592042">
            <a:off x="2091392" y="3878087"/>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3</a:t>
            </a:r>
          </a:p>
        </p:txBody>
      </p:sp>
      <p:sp>
        <p:nvSpPr>
          <p:cNvPr id="29" name="Oval 25">
            <a:extLst>
              <a:ext uri="{FF2B5EF4-FFF2-40B4-BE49-F238E27FC236}">
                <a16:creationId xmlns:a16="http://schemas.microsoft.com/office/drawing/2014/main" id="{5D5FED76-E6BE-3743-91F9-6EB968A59FC0}"/>
              </a:ext>
            </a:extLst>
          </p:cNvPr>
          <p:cNvSpPr>
            <a:spLocks noChangeArrowheads="1"/>
          </p:cNvSpPr>
          <p:nvPr/>
        </p:nvSpPr>
        <p:spPr bwMode="auto">
          <a:xfrm>
            <a:off x="4432255" y="3238318"/>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30" name="AutoShape 15">
            <a:extLst>
              <a:ext uri="{FF2B5EF4-FFF2-40B4-BE49-F238E27FC236}">
                <a16:creationId xmlns:a16="http://schemas.microsoft.com/office/drawing/2014/main" id="{4424718F-1FE9-F940-90D4-469BC8E56E84}"/>
              </a:ext>
            </a:extLst>
          </p:cNvPr>
          <p:cNvSpPr>
            <a:spLocks noChangeArrowheads="1"/>
          </p:cNvSpPr>
          <p:nvPr/>
        </p:nvSpPr>
        <p:spPr bwMode="auto">
          <a:xfrm rot="19348790">
            <a:off x="1533317" y="2646862"/>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rot="10800000" vert="eaVert"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1" name="AutoShape 15">
            <a:extLst>
              <a:ext uri="{FF2B5EF4-FFF2-40B4-BE49-F238E27FC236}">
                <a16:creationId xmlns:a16="http://schemas.microsoft.com/office/drawing/2014/main" id="{E8813DD4-5AF4-2941-8E1C-C5EBD3B43DA0}"/>
              </a:ext>
            </a:extLst>
          </p:cNvPr>
          <p:cNvSpPr>
            <a:spLocks noChangeArrowheads="1"/>
          </p:cNvSpPr>
          <p:nvPr/>
        </p:nvSpPr>
        <p:spPr bwMode="auto">
          <a:xfrm rot="17738452">
            <a:off x="1614073" y="3710362"/>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rot="10800000" vert="eaVert"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2" name="AutoShape 15">
            <a:extLst>
              <a:ext uri="{FF2B5EF4-FFF2-40B4-BE49-F238E27FC236}">
                <a16:creationId xmlns:a16="http://schemas.microsoft.com/office/drawing/2014/main" id="{A6FDEA72-83E3-CB4B-86EF-020BC6A77A88}"/>
              </a:ext>
            </a:extLst>
          </p:cNvPr>
          <p:cNvSpPr>
            <a:spLocks noChangeArrowheads="1"/>
          </p:cNvSpPr>
          <p:nvPr/>
        </p:nvSpPr>
        <p:spPr bwMode="auto">
          <a:xfrm rot="19348790">
            <a:off x="3171834" y="4289004"/>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rot="10800000" vert="eaVert"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3" name="Text Box 7">
            <a:extLst>
              <a:ext uri="{FF2B5EF4-FFF2-40B4-BE49-F238E27FC236}">
                <a16:creationId xmlns:a16="http://schemas.microsoft.com/office/drawing/2014/main" id="{E9EEA10F-1837-AF4F-8BE0-860F38227CBD}"/>
              </a:ext>
            </a:extLst>
          </p:cNvPr>
          <p:cNvSpPr txBox="1">
            <a:spLocks noChangeArrowheads="1"/>
          </p:cNvSpPr>
          <p:nvPr/>
        </p:nvSpPr>
        <p:spPr bwMode="auto">
          <a:xfrm>
            <a:off x="4837176" y="3187257"/>
            <a:ext cx="27511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Select a Boolean operation method</a:t>
            </a:r>
            <a:endParaRPr lang="en-US" altLang="en-US" sz="1800" i="1" dirty="0">
              <a:latin typeface="+mn-lt"/>
            </a:endParaRPr>
          </a:p>
        </p:txBody>
      </p:sp>
      <p:sp>
        <p:nvSpPr>
          <p:cNvPr id="5" name="Rectangle 5">
            <a:extLst>
              <a:ext uri="{FF2B5EF4-FFF2-40B4-BE49-F238E27FC236}">
                <a16:creationId xmlns:a16="http://schemas.microsoft.com/office/drawing/2014/main" id="{0FD8347D-18BC-5C31-693D-E16DCCCF3D94}"/>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Boolean Operations</a:t>
            </a:r>
          </a:p>
        </p:txBody>
      </p:sp>
      <p:sp>
        <p:nvSpPr>
          <p:cNvPr id="6" name="Oval 25">
            <a:extLst>
              <a:ext uri="{FF2B5EF4-FFF2-40B4-BE49-F238E27FC236}">
                <a16:creationId xmlns:a16="http://schemas.microsoft.com/office/drawing/2014/main" id="{51D1ECE7-0C0E-E8FE-815A-308DBAD00148}"/>
              </a:ext>
            </a:extLst>
          </p:cNvPr>
          <p:cNvSpPr>
            <a:spLocks noChangeArrowheads="1"/>
          </p:cNvSpPr>
          <p:nvPr/>
        </p:nvSpPr>
        <p:spPr bwMode="auto">
          <a:xfrm>
            <a:off x="3520692" y="4701754"/>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9" name="Rectangle 29">
            <a:extLst>
              <a:ext uri="{FF2B5EF4-FFF2-40B4-BE49-F238E27FC236}">
                <a16:creationId xmlns:a16="http://schemas.microsoft.com/office/drawing/2014/main" id="{990653FD-68FC-C645-9A7D-7AA643516FA3}"/>
              </a:ext>
            </a:extLst>
          </p:cNvPr>
          <p:cNvSpPr>
            <a:spLocks noGrp="1" noChangeArrowheads="1"/>
          </p:cNvSpPr>
          <p:nvPr>
            <p:ph type="title"/>
          </p:nvPr>
        </p:nvSpPr>
        <p:spPr/>
        <p:txBody>
          <a:bodyPr/>
          <a:lstStyle/>
          <a:p>
            <a:pPr>
              <a:defRPr/>
            </a:pPr>
            <a:r>
              <a:rPr lang="en-US" dirty="0"/>
              <a:t>Exercise 6.2</a:t>
            </a:r>
            <a:br>
              <a:rPr lang="en-US" dirty="0"/>
            </a:br>
            <a:endParaRPr lang="en-US" dirty="0"/>
          </a:p>
        </p:txBody>
      </p:sp>
      <p:sp>
        <p:nvSpPr>
          <p:cNvPr id="10" name="Rectangle 9">
            <a:extLst>
              <a:ext uri="{FF2B5EF4-FFF2-40B4-BE49-F238E27FC236}">
                <a16:creationId xmlns:a16="http://schemas.microsoft.com/office/drawing/2014/main" id="{F1A633B3-36D0-004D-9349-C44D24FD4A82}"/>
              </a:ext>
            </a:extLst>
          </p:cNvPr>
          <p:cNvSpPr>
            <a:spLocks noChangeArrowheads="1"/>
          </p:cNvSpPr>
          <p:nvPr/>
        </p:nvSpPr>
        <p:spPr bwMode="auto">
          <a:xfrm>
            <a:off x="6096000" y="1682367"/>
            <a:ext cx="3581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Create a cube (brick) 10 units</a:t>
            </a:r>
          </a:p>
          <a:p>
            <a:endParaRPr lang="en-US" altLang="en-US" sz="1800" dirty="0">
              <a:latin typeface="+mn-lt"/>
            </a:endParaRPr>
          </a:p>
        </p:txBody>
      </p:sp>
      <p:sp>
        <p:nvSpPr>
          <p:cNvPr id="12" name="TextBox 11">
            <a:extLst>
              <a:ext uri="{FF2B5EF4-FFF2-40B4-BE49-F238E27FC236}">
                <a16:creationId xmlns:a16="http://schemas.microsoft.com/office/drawing/2014/main" id="{A0F3140B-4972-A84F-B69D-BEED2D8512F0}"/>
              </a:ext>
            </a:extLst>
          </p:cNvPr>
          <p:cNvSpPr txBox="1"/>
          <p:nvPr/>
        </p:nvSpPr>
        <p:spPr>
          <a:xfrm>
            <a:off x="6096000" y="2288508"/>
            <a:ext cx="6096000" cy="369332"/>
          </a:xfrm>
          <a:prstGeom prst="rect">
            <a:avLst/>
          </a:prstGeom>
          <a:noFill/>
        </p:spPr>
        <p:txBody>
          <a:bodyPr wrap="square">
            <a:spAutoFit/>
          </a:bodyPr>
          <a:lstStyle/>
          <a:p>
            <a:r>
              <a:rPr lang="en-US" altLang="en-US" sz="1800" dirty="0"/>
              <a:t>Create a cylinder with radius 3 height 10 </a:t>
            </a:r>
          </a:p>
        </p:txBody>
      </p:sp>
      <p:sp>
        <p:nvSpPr>
          <p:cNvPr id="13" name="TextBox 12">
            <a:extLst>
              <a:ext uri="{FF2B5EF4-FFF2-40B4-BE49-F238E27FC236}">
                <a16:creationId xmlns:a16="http://schemas.microsoft.com/office/drawing/2014/main" id="{CEE3C691-FE4F-E84E-B416-897781CC6C1F}"/>
              </a:ext>
            </a:extLst>
          </p:cNvPr>
          <p:cNvSpPr txBox="1"/>
          <p:nvPr/>
        </p:nvSpPr>
        <p:spPr>
          <a:xfrm>
            <a:off x="6096000" y="2885955"/>
            <a:ext cx="6096000" cy="369332"/>
          </a:xfrm>
          <a:prstGeom prst="rect">
            <a:avLst/>
          </a:prstGeom>
          <a:noFill/>
        </p:spPr>
        <p:txBody>
          <a:bodyPr wrap="square">
            <a:spAutoFit/>
          </a:bodyPr>
          <a:lstStyle/>
          <a:p>
            <a:r>
              <a:rPr lang="en-US" altLang="en-US" sz="1800" dirty="0"/>
              <a:t>Move the cylinder in z by 5 units</a:t>
            </a:r>
          </a:p>
        </p:txBody>
      </p:sp>
      <p:sp>
        <p:nvSpPr>
          <p:cNvPr id="15" name="TextBox 14">
            <a:extLst>
              <a:ext uri="{FF2B5EF4-FFF2-40B4-BE49-F238E27FC236}">
                <a16:creationId xmlns:a16="http://schemas.microsoft.com/office/drawing/2014/main" id="{B3C468B4-97AC-7C45-95E0-2083E35772DD}"/>
              </a:ext>
            </a:extLst>
          </p:cNvPr>
          <p:cNvSpPr txBox="1"/>
          <p:nvPr/>
        </p:nvSpPr>
        <p:spPr>
          <a:xfrm>
            <a:off x="6116894" y="4208878"/>
            <a:ext cx="6096000" cy="369332"/>
          </a:xfrm>
          <a:prstGeom prst="rect">
            <a:avLst/>
          </a:prstGeom>
          <a:noFill/>
        </p:spPr>
        <p:txBody>
          <a:bodyPr wrap="square">
            <a:spAutoFit/>
          </a:bodyPr>
          <a:lstStyle/>
          <a:p>
            <a:r>
              <a:rPr lang="en-US" altLang="en-US" sz="1800" dirty="0"/>
              <a:t>Generate a hex mesh</a:t>
            </a:r>
          </a:p>
        </p:txBody>
      </p:sp>
      <p:sp>
        <p:nvSpPr>
          <p:cNvPr id="18" name="Oval 14">
            <a:extLst>
              <a:ext uri="{FF2B5EF4-FFF2-40B4-BE49-F238E27FC236}">
                <a16:creationId xmlns:a16="http://schemas.microsoft.com/office/drawing/2014/main" id="{DD4D34AC-2CB3-6944-8962-A0F46D39EBCC}"/>
              </a:ext>
            </a:extLst>
          </p:cNvPr>
          <p:cNvSpPr>
            <a:spLocks noChangeArrowheads="1"/>
          </p:cNvSpPr>
          <p:nvPr/>
        </p:nvSpPr>
        <p:spPr bwMode="auto">
          <a:xfrm>
            <a:off x="5594145" y="2330443"/>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19" name="Oval 16">
            <a:extLst>
              <a:ext uri="{FF2B5EF4-FFF2-40B4-BE49-F238E27FC236}">
                <a16:creationId xmlns:a16="http://schemas.microsoft.com/office/drawing/2014/main" id="{4757DE40-31D4-AC48-A215-8827A0BD59EE}"/>
              </a:ext>
            </a:extLst>
          </p:cNvPr>
          <p:cNvSpPr>
            <a:spLocks noChangeArrowheads="1"/>
          </p:cNvSpPr>
          <p:nvPr/>
        </p:nvSpPr>
        <p:spPr bwMode="auto">
          <a:xfrm>
            <a:off x="5594145" y="2961600"/>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20" name="Oval 20">
            <a:extLst>
              <a:ext uri="{FF2B5EF4-FFF2-40B4-BE49-F238E27FC236}">
                <a16:creationId xmlns:a16="http://schemas.microsoft.com/office/drawing/2014/main" id="{9C67D847-AE75-524B-A932-E7D08DFE4DAF}"/>
              </a:ext>
            </a:extLst>
          </p:cNvPr>
          <p:cNvSpPr>
            <a:spLocks noChangeArrowheads="1"/>
          </p:cNvSpPr>
          <p:nvPr/>
        </p:nvSpPr>
        <p:spPr bwMode="auto">
          <a:xfrm>
            <a:off x="5594145" y="1733194"/>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22" name="Oval 30">
            <a:extLst>
              <a:ext uri="{FF2B5EF4-FFF2-40B4-BE49-F238E27FC236}">
                <a16:creationId xmlns:a16="http://schemas.microsoft.com/office/drawing/2014/main" id="{416BF5E8-E680-2742-B415-81FFC5AD2940}"/>
              </a:ext>
            </a:extLst>
          </p:cNvPr>
          <p:cNvSpPr>
            <a:spLocks noChangeArrowheads="1"/>
          </p:cNvSpPr>
          <p:nvPr/>
        </p:nvSpPr>
        <p:spPr bwMode="auto">
          <a:xfrm>
            <a:off x="5615039" y="4245090"/>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26" name="TextBox 25">
            <a:extLst>
              <a:ext uri="{FF2B5EF4-FFF2-40B4-BE49-F238E27FC236}">
                <a16:creationId xmlns:a16="http://schemas.microsoft.com/office/drawing/2014/main" id="{B946B159-CF73-0B4A-A933-601301383C9E}"/>
              </a:ext>
            </a:extLst>
          </p:cNvPr>
          <p:cNvSpPr txBox="1"/>
          <p:nvPr/>
        </p:nvSpPr>
        <p:spPr>
          <a:xfrm>
            <a:off x="6116894" y="3540980"/>
            <a:ext cx="6096000" cy="369332"/>
          </a:xfrm>
          <a:prstGeom prst="rect">
            <a:avLst/>
          </a:prstGeom>
          <a:noFill/>
        </p:spPr>
        <p:txBody>
          <a:bodyPr wrap="square">
            <a:spAutoFit/>
          </a:bodyPr>
          <a:lstStyle/>
          <a:p>
            <a:r>
              <a:rPr lang="en-US" altLang="en-US" sz="1800" dirty="0"/>
              <a:t>Subtract the cylinder from the brick</a:t>
            </a:r>
          </a:p>
        </p:txBody>
      </p:sp>
      <p:sp>
        <p:nvSpPr>
          <p:cNvPr id="27" name="Oval 25">
            <a:extLst>
              <a:ext uri="{FF2B5EF4-FFF2-40B4-BE49-F238E27FC236}">
                <a16:creationId xmlns:a16="http://schemas.microsoft.com/office/drawing/2014/main" id="{483FCBEF-7AE4-3542-835E-61907AAC69BC}"/>
              </a:ext>
            </a:extLst>
          </p:cNvPr>
          <p:cNvSpPr>
            <a:spLocks noChangeArrowheads="1"/>
          </p:cNvSpPr>
          <p:nvPr/>
        </p:nvSpPr>
        <p:spPr bwMode="auto">
          <a:xfrm>
            <a:off x="5615039" y="3605512"/>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pic>
        <p:nvPicPr>
          <p:cNvPr id="3" name="Picture 2">
            <a:extLst>
              <a:ext uri="{FF2B5EF4-FFF2-40B4-BE49-F238E27FC236}">
                <a16:creationId xmlns:a16="http://schemas.microsoft.com/office/drawing/2014/main" id="{B6B89CA8-4FF9-9343-AF08-470246ABBA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8575" y="1335182"/>
            <a:ext cx="4074925" cy="3877837"/>
          </a:xfrm>
          <a:prstGeom prst="rect">
            <a:avLst/>
          </a:prstGeom>
        </p:spPr>
      </p:pic>
      <p:sp>
        <p:nvSpPr>
          <p:cNvPr id="23" name="Rectangle 22">
            <a:extLst>
              <a:ext uri="{FF2B5EF4-FFF2-40B4-BE49-F238E27FC236}">
                <a16:creationId xmlns:a16="http://schemas.microsoft.com/office/drawing/2014/main" id="{8B666F8D-234A-6849-90EB-780F1E9D96E2}"/>
              </a:ext>
            </a:extLst>
          </p:cNvPr>
          <p:cNvSpPr>
            <a:spLocks noChangeArrowheads="1"/>
          </p:cNvSpPr>
          <p:nvPr/>
        </p:nvSpPr>
        <p:spPr bwMode="auto">
          <a:xfrm>
            <a:off x="1600200" y="5164013"/>
            <a:ext cx="27287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Arial" panose="020B0604020202020204" pitchFamily="34" charset="0"/>
              </a:rPr>
              <a:t>Create this geometry and mesh with hexes</a:t>
            </a:r>
          </a:p>
          <a:p>
            <a:endParaRPr lang="en-US" altLang="en-US" sz="1800" dirty="0">
              <a:latin typeface="Arial" panose="020B0604020202020204" pitchFamily="34" charset="0"/>
            </a:endParaRPr>
          </a:p>
        </p:txBody>
      </p:sp>
      <p:sp>
        <p:nvSpPr>
          <p:cNvPr id="29" name="Rectangle 29">
            <a:extLst>
              <a:ext uri="{FF2B5EF4-FFF2-40B4-BE49-F238E27FC236}">
                <a16:creationId xmlns:a16="http://schemas.microsoft.com/office/drawing/2014/main" id="{5EF858F1-F1F7-AB42-9A4E-430F231E367B}"/>
              </a:ext>
            </a:extLst>
          </p:cNvPr>
          <p:cNvSpPr txBox="1">
            <a:spLocks noChangeArrowheads="1"/>
          </p:cNvSpPr>
          <p:nvPr/>
        </p:nvSpPr>
        <p:spPr>
          <a:xfrm>
            <a:off x="1600200" y="327054"/>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defRPr/>
            </a:pPr>
            <a:br>
              <a:rPr lang="en-US" dirty="0"/>
            </a:br>
            <a:r>
              <a:rPr lang="en-US" dirty="0"/>
              <a:t>Basic Geometry Primitive Creation and Booleans</a:t>
            </a:r>
          </a:p>
        </p:txBody>
      </p:sp>
      <p:sp>
        <p:nvSpPr>
          <p:cNvPr id="2" name="TextBox 1">
            <a:extLst>
              <a:ext uri="{FF2B5EF4-FFF2-40B4-BE49-F238E27FC236}">
                <a16:creationId xmlns:a16="http://schemas.microsoft.com/office/drawing/2014/main" id="{EB4F630A-76C9-2542-A1F3-4BFD523945B5}"/>
              </a:ext>
            </a:extLst>
          </p:cNvPr>
          <p:cNvSpPr txBox="1"/>
          <p:nvPr/>
        </p:nvSpPr>
        <p:spPr>
          <a:xfrm>
            <a:off x="6962775" y="5027561"/>
            <a:ext cx="3705225" cy="1533525"/>
          </a:xfrm>
          <a:prstGeom prst="rect">
            <a:avLst/>
          </a:prstGeom>
          <a:noFill/>
          <a:ln>
            <a:solidFill>
              <a:schemeClr val="tx1"/>
            </a:solidFill>
          </a:ln>
        </p:spPr>
        <p:txBody>
          <a:bodyPr vert="horz" wrap="square" lIns="91440" tIns="45720" rIns="91440" bIns="45720" rtlCol="0">
            <a:noAutofit/>
          </a:bodyPr>
          <a:lstStyle/>
          <a:p>
            <a:pPr algn="l"/>
            <a:r>
              <a:rPr lang="en-US" dirty="0">
                <a:solidFill>
                  <a:srgbClr val="0070C0"/>
                </a:solidFill>
                <a:latin typeface="Arial" panose="020B0604020202020204" pitchFamily="34" charset="0"/>
                <a:cs typeface="Arial" panose="020B0604020202020204" pitchFamily="34" charset="0"/>
              </a:rPr>
              <a:t>brick x 10</a:t>
            </a:r>
          </a:p>
          <a:p>
            <a:pPr algn="l"/>
            <a:r>
              <a:rPr lang="en-US" dirty="0">
                <a:solidFill>
                  <a:srgbClr val="0070C0"/>
                </a:solidFill>
                <a:latin typeface="Arial" panose="020B0604020202020204" pitchFamily="34" charset="0"/>
                <a:cs typeface="Arial" panose="020B0604020202020204" pitchFamily="34" charset="0"/>
              </a:rPr>
              <a:t>cylinder rad 3 height 10</a:t>
            </a:r>
          </a:p>
          <a:p>
            <a:pPr algn="l"/>
            <a:r>
              <a:rPr lang="en-US" dirty="0">
                <a:solidFill>
                  <a:srgbClr val="0070C0"/>
                </a:solidFill>
                <a:latin typeface="Arial" panose="020B0604020202020204" pitchFamily="34" charset="0"/>
                <a:cs typeface="Arial" panose="020B0604020202020204" pitchFamily="34" charset="0"/>
              </a:rPr>
              <a:t>vol 2 mov z 5</a:t>
            </a:r>
          </a:p>
          <a:p>
            <a:pPr algn="l"/>
            <a:r>
              <a:rPr lang="en-US" dirty="0">
                <a:solidFill>
                  <a:srgbClr val="0070C0"/>
                </a:solidFill>
                <a:latin typeface="Arial" panose="020B0604020202020204" pitchFamily="34" charset="0"/>
                <a:cs typeface="Arial" panose="020B0604020202020204" pitchFamily="34" charset="0"/>
              </a:rPr>
              <a:t>subtract vol 2 from 1</a:t>
            </a:r>
          </a:p>
          <a:p>
            <a:pPr algn="l"/>
            <a:r>
              <a:rPr lang="en-US" dirty="0">
                <a:solidFill>
                  <a:srgbClr val="0070C0"/>
                </a:solidFill>
                <a:latin typeface="Arial" panose="020B0604020202020204" pitchFamily="34" charset="0"/>
                <a:cs typeface="Arial" panose="020B0604020202020204" pitchFamily="34" charset="0"/>
              </a:rPr>
              <a:t>mesh vol 1</a:t>
            </a:r>
          </a:p>
        </p:txBody>
      </p:sp>
      <p:sp>
        <p:nvSpPr>
          <p:cNvPr id="4" name="TextBox 3">
            <a:extLst>
              <a:ext uri="{FF2B5EF4-FFF2-40B4-BE49-F238E27FC236}">
                <a16:creationId xmlns:a16="http://schemas.microsoft.com/office/drawing/2014/main" id="{40A0A2CF-5EE6-3360-C0FC-FF205E9CCE80}"/>
              </a:ext>
            </a:extLst>
          </p:cNvPr>
          <p:cNvSpPr txBox="1"/>
          <p:nvPr/>
        </p:nvSpPr>
        <p:spPr>
          <a:xfrm>
            <a:off x="5107259" y="5367454"/>
            <a:ext cx="914400" cy="914400"/>
          </a:xfrm>
          <a:prstGeom prst="rect">
            <a:avLst/>
          </a:prstGeom>
        </p:spPr>
        <p:txBody>
          <a:bodyPr vert="horz" wrap="none" lIns="91440" tIns="45720" rIns="91440" bIns="45720" rtlCol="0">
            <a:noAutofit/>
          </a:bodyPr>
          <a:lstStyle/>
          <a:p>
            <a:pPr algn="l"/>
            <a:endParaRPr lang="en-US" dirty="0"/>
          </a:p>
        </p:txBody>
      </p:sp>
    </p:spTree>
    <p:extLst>
      <p:ext uri="{BB962C8B-B14F-4D97-AF65-F5344CB8AC3E}">
        <p14:creationId xmlns:p14="http://schemas.microsoft.com/office/powerpoint/2010/main" val="2900679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F4ACF05-B817-A249-840F-53E20A6E4660}"/>
              </a:ext>
            </a:extLst>
          </p:cNvPr>
          <p:cNvSpPr/>
          <p:nvPr/>
        </p:nvSpPr>
        <p:spPr>
          <a:xfrm>
            <a:off x="4060154" y="3699704"/>
            <a:ext cx="4249339" cy="296156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6A4BB2A3-77A3-0B4D-7929-C96731F88ED5}"/>
              </a:ext>
            </a:extLst>
          </p:cNvPr>
          <p:cNvPicPr>
            <a:picLocks noChangeAspect="1"/>
          </p:cNvPicPr>
          <p:nvPr/>
        </p:nvPicPr>
        <p:blipFill>
          <a:blip r:embed="rId3"/>
          <a:stretch>
            <a:fillRect/>
          </a:stretch>
        </p:blipFill>
        <p:spPr>
          <a:xfrm>
            <a:off x="4075697" y="3743028"/>
            <a:ext cx="2852762" cy="2918244"/>
          </a:xfrm>
          <a:prstGeom prst="rect">
            <a:avLst/>
          </a:prstGeom>
        </p:spPr>
      </p:pic>
      <p:pic>
        <p:nvPicPr>
          <p:cNvPr id="4" name="Picture 3">
            <a:extLst>
              <a:ext uri="{FF2B5EF4-FFF2-40B4-BE49-F238E27FC236}">
                <a16:creationId xmlns:a16="http://schemas.microsoft.com/office/drawing/2014/main" id="{868521AE-0E66-FFA6-F1FB-A257ED14B741}"/>
              </a:ext>
            </a:extLst>
          </p:cNvPr>
          <p:cNvPicPr>
            <a:picLocks noChangeAspect="1"/>
          </p:cNvPicPr>
          <p:nvPr/>
        </p:nvPicPr>
        <p:blipFill>
          <a:blip r:embed="rId4"/>
          <a:stretch>
            <a:fillRect/>
          </a:stretch>
        </p:blipFill>
        <p:spPr>
          <a:xfrm>
            <a:off x="8596942" y="528996"/>
            <a:ext cx="2847524" cy="6003175"/>
          </a:xfrm>
          <a:prstGeom prst="rect">
            <a:avLst/>
          </a:prstGeom>
        </p:spPr>
      </p:pic>
      <p:pic>
        <p:nvPicPr>
          <p:cNvPr id="29727" name="Picture 17">
            <a:extLst>
              <a:ext uri="{FF2B5EF4-FFF2-40B4-BE49-F238E27FC236}">
                <a16:creationId xmlns:a16="http://schemas.microsoft.com/office/drawing/2014/main" id="{146A1EED-13F6-0F4A-9FB3-2F29FAB0FD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8568" t="30391" r="24063" b="10750"/>
          <a:stretch>
            <a:fillRect/>
          </a:stretch>
        </p:blipFill>
        <p:spPr bwMode="auto">
          <a:xfrm>
            <a:off x="759340" y="1810815"/>
            <a:ext cx="2774708" cy="1874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8" name="Picture 18">
            <a:extLst>
              <a:ext uri="{FF2B5EF4-FFF2-40B4-BE49-F238E27FC236}">
                <a16:creationId xmlns:a16="http://schemas.microsoft.com/office/drawing/2014/main" id="{6779F9ED-0889-4F4B-806A-86769A86F33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9697" t="33975" r="24063" b="10020"/>
          <a:stretch>
            <a:fillRect/>
          </a:stretch>
        </p:blipFill>
        <p:spPr bwMode="auto">
          <a:xfrm>
            <a:off x="759340" y="3864901"/>
            <a:ext cx="2728216" cy="1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39">
            <a:extLst>
              <a:ext uri="{FF2B5EF4-FFF2-40B4-BE49-F238E27FC236}">
                <a16:creationId xmlns:a16="http://schemas.microsoft.com/office/drawing/2014/main" id="{4278D592-1F82-1B4B-9DCC-D4E679420AAA}"/>
              </a:ext>
            </a:extLst>
          </p:cNvPr>
          <p:cNvSpPr txBox="1"/>
          <p:nvPr/>
        </p:nvSpPr>
        <p:spPr>
          <a:xfrm>
            <a:off x="759340" y="1036036"/>
            <a:ext cx="2743200" cy="646331"/>
          </a:xfrm>
          <a:prstGeom prst="rect">
            <a:avLst/>
          </a:prstGeom>
          <a:noFill/>
        </p:spPr>
        <p:txBody>
          <a:bodyPr>
            <a:spAutoFit/>
          </a:bodyPr>
          <a:lstStyle/>
          <a:p>
            <a:pPr>
              <a:defRPr/>
            </a:pPr>
            <a:r>
              <a:rPr lang="en-US" dirty="0">
                <a:ea typeface="ＭＳ Ｐゴシック" charset="0"/>
              </a:rPr>
              <a:t>Remove surface and extend its neighbors</a:t>
            </a:r>
          </a:p>
        </p:txBody>
      </p:sp>
      <p:sp>
        <p:nvSpPr>
          <p:cNvPr id="41" name="TextBox 40">
            <a:extLst>
              <a:ext uri="{FF2B5EF4-FFF2-40B4-BE49-F238E27FC236}">
                <a16:creationId xmlns:a16="http://schemas.microsoft.com/office/drawing/2014/main" id="{5E28E0A8-949C-B341-9984-233B04850291}"/>
              </a:ext>
            </a:extLst>
          </p:cNvPr>
          <p:cNvSpPr txBox="1"/>
          <p:nvPr/>
        </p:nvSpPr>
        <p:spPr>
          <a:xfrm>
            <a:off x="595216" y="5927480"/>
            <a:ext cx="3322635" cy="646331"/>
          </a:xfrm>
          <a:prstGeom prst="rect">
            <a:avLst/>
          </a:prstGeom>
          <a:noFill/>
        </p:spPr>
        <p:txBody>
          <a:bodyPr wrap="square">
            <a:spAutoFit/>
          </a:bodyPr>
          <a:lstStyle/>
          <a:p>
            <a:pPr>
              <a:defRPr/>
            </a:pPr>
            <a:r>
              <a:rPr lang="en-US" dirty="0">
                <a:ea typeface="ＭＳ Ｐゴシック" charset="0"/>
              </a:rPr>
              <a:t>Often used to enable hex meshing using sweep scheme</a:t>
            </a:r>
          </a:p>
        </p:txBody>
      </p:sp>
      <p:sp>
        <p:nvSpPr>
          <p:cNvPr id="42" name="AutoShape 35">
            <a:extLst>
              <a:ext uri="{FF2B5EF4-FFF2-40B4-BE49-F238E27FC236}">
                <a16:creationId xmlns:a16="http://schemas.microsoft.com/office/drawing/2014/main" id="{3C301EBC-3D16-B145-A943-477CD0837DD1}"/>
              </a:ext>
            </a:extLst>
          </p:cNvPr>
          <p:cNvSpPr>
            <a:spLocks noChangeArrowheads="1"/>
          </p:cNvSpPr>
          <p:nvPr/>
        </p:nvSpPr>
        <p:spPr bwMode="auto">
          <a:xfrm rot="19347810">
            <a:off x="9178842" y="1374819"/>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43" name="AutoShape 44">
            <a:extLst>
              <a:ext uri="{FF2B5EF4-FFF2-40B4-BE49-F238E27FC236}">
                <a16:creationId xmlns:a16="http://schemas.microsoft.com/office/drawing/2014/main" id="{472310E5-0865-7E45-A11E-13E5FA1EE729}"/>
              </a:ext>
            </a:extLst>
          </p:cNvPr>
          <p:cNvSpPr>
            <a:spLocks noChangeArrowheads="1"/>
          </p:cNvSpPr>
          <p:nvPr/>
        </p:nvSpPr>
        <p:spPr bwMode="auto">
          <a:xfrm rot="19027251">
            <a:off x="9595767" y="2363981"/>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44" name="AutoShape 44">
            <a:extLst>
              <a:ext uri="{FF2B5EF4-FFF2-40B4-BE49-F238E27FC236}">
                <a16:creationId xmlns:a16="http://schemas.microsoft.com/office/drawing/2014/main" id="{4F27F898-35CD-3E4C-B987-32A286469BB3}"/>
              </a:ext>
            </a:extLst>
          </p:cNvPr>
          <p:cNvSpPr>
            <a:spLocks noChangeArrowheads="1"/>
          </p:cNvSpPr>
          <p:nvPr/>
        </p:nvSpPr>
        <p:spPr bwMode="auto">
          <a:xfrm rot="18822795">
            <a:off x="9590833" y="3084562"/>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45" name="Oval 14">
            <a:extLst>
              <a:ext uri="{FF2B5EF4-FFF2-40B4-BE49-F238E27FC236}">
                <a16:creationId xmlns:a16="http://schemas.microsoft.com/office/drawing/2014/main" id="{C8F40510-484B-8341-B232-AC26DA7591B2}"/>
              </a:ext>
            </a:extLst>
          </p:cNvPr>
          <p:cNvSpPr>
            <a:spLocks noChangeArrowheads="1"/>
          </p:cNvSpPr>
          <p:nvPr/>
        </p:nvSpPr>
        <p:spPr bwMode="auto">
          <a:xfrm>
            <a:off x="9945480" y="2483327"/>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2</a:t>
            </a:r>
          </a:p>
        </p:txBody>
      </p:sp>
      <p:sp>
        <p:nvSpPr>
          <p:cNvPr id="46" name="Oval 16">
            <a:extLst>
              <a:ext uri="{FF2B5EF4-FFF2-40B4-BE49-F238E27FC236}">
                <a16:creationId xmlns:a16="http://schemas.microsoft.com/office/drawing/2014/main" id="{87EC0284-C40C-D24D-BD86-03EA8BC51363}"/>
              </a:ext>
            </a:extLst>
          </p:cNvPr>
          <p:cNvSpPr>
            <a:spLocks noChangeArrowheads="1"/>
          </p:cNvSpPr>
          <p:nvPr/>
        </p:nvSpPr>
        <p:spPr bwMode="auto">
          <a:xfrm>
            <a:off x="9957982" y="3234082"/>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47" name="Oval 20">
            <a:extLst>
              <a:ext uri="{FF2B5EF4-FFF2-40B4-BE49-F238E27FC236}">
                <a16:creationId xmlns:a16="http://schemas.microsoft.com/office/drawing/2014/main" id="{334249AC-684A-5D4D-9E03-DA9C662D7DE1}"/>
              </a:ext>
            </a:extLst>
          </p:cNvPr>
          <p:cNvSpPr>
            <a:spLocks noChangeArrowheads="1"/>
          </p:cNvSpPr>
          <p:nvPr/>
        </p:nvSpPr>
        <p:spPr bwMode="auto">
          <a:xfrm>
            <a:off x="9534822" y="1428750"/>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48" name="Oval 25">
            <a:extLst>
              <a:ext uri="{FF2B5EF4-FFF2-40B4-BE49-F238E27FC236}">
                <a16:creationId xmlns:a16="http://schemas.microsoft.com/office/drawing/2014/main" id="{764E209D-487E-2B49-97D4-9E135AED115A}"/>
              </a:ext>
            </a:extLst>
          </p:cNvPr>
          <p:cNvSpPr>
            <a:spLocks noChangeArrowheads="1"/>
          </p:cNvSpPr>
          <p:nvPr/>
        </p:nvSpPr>
        <p:spPr bwMode="auto">
          <a:xfrm>
            <a:off x="4321739" y="2783643"/>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49" name="AutoShape 44">
            <a:extLst>
              <a:ext uri="{FF2B5EF4-FFF2-40B4-BE49-F238E27FC236}">
                <a16:creationId xmlns:a16="http://schemas.microsoft.com/office/drawing/2014/main" id="{C34CAEF6-1923-1243-A272-0072AEA6B5DA}"/>
              </a:ext>
            </a:extLst>
          </p:cNvPr>
          <p:cNvSpPr>
            <a:spLocks noChangeArrowheads="1"/>
          </p:cNvSpPr>
          <p:nvPr/>
        </p:nvSpPr>
        <p:spPr bwMode="auto">
          <a:xfrm rot="18822795">
            <a:off x="9507493" y="3760979"/>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50" name="Oval 20">
            <a:extLst>
              <a:ext uri="{FF2B5EF4-FFF2-40B4-BE49-F238E27FC236}">
                <a16:creationId xmlns:a16="http://schemas.microsoft.com/office/drawing/2014/main" id="{7B7DA56F-9134-2B43-A8A5-FB93BF2F7E2C}"/>
              </a:ext>
            </a:extLst>
          </p:cNvPr>
          <p:cNvSpPr>
            <a:spLocks noChangeArrowheads="1"/>
          </p:cNvSpPr>
          <p:nvPr/>
        </p:nvSpPr>
        <p:spPr bwMode="auto">
          <a:xfrm>
            <a:off x="4321739" y="1030498"/>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51" name="Oval 14">
            <a:extLst>
              <a:ext uri="{FF2B5EF4-FFF2-40B4-BE49-F238E27FC236}">
                <a16:creationId xmlns:a16="http://schemas.microsoft.com/office/drawing/2014/main" id="{61DF8103-74EB-3241-BBC2-876339004271}"/>
              </a:ext>
            </a:extLst>
          </p:cNvPr>
          <p:cNvSpPr>
            <a:spLocks noChangeArrowheads="1"/>
          </p:cNvSpPr>
          <p:nvPr/>
        </p:nvSpPr>
        <p:spPr bwMode="auto">
          <a:xfrm>
            <a:off x="4321739" y="1600632"/>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2</a:t>
            </a:r>
          </a:p>
        </p:txBody>
      </p:sp>
      <p:sp>
        <p:nvSpPr>
          <p:cNvPr id="52" name="Oval 16">
            <a:extLst>
              <a:ext uri="{FF2B5EF4-FFF2-40B4-BE49-F238E27FC236}">
                <a16:creationId xmlns:a16="http://schemas.microsoft.com/office/drawing/2014/main" id="{277BB142-F3B3-B040-9D6F-6AC390181168}"/>
              </a:ext>
            </a:extLst>
          </p:cNvPr>
          <p:cNvSpPr>
            <a:spLocks noChangeArrowheads="1"/>
          </p:cNvSpPr>
          <p:nvPr/>
        </p:nvSpPr>
        <p:spPr bwMode="auto">
          <a:xfrm>
            <a:off x="4340194" y="2184624"/>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53" name="Oval 25">
            <a:extLst>
              <a:ext uri="{FF2B5EF4-FFF2-40B4-BE49-F238E27FC236}">
                <a16:creationId xmlns:a16="http://schemas.microsoft.com/office/drawing/2014/main" id="{96B35448-F4FA-5B4A-B4A2-34E76EF0C05F}"/>
              </a:ext>
            </a:extLst>
          </p:cNvPr>
          <p:cNvSpPr>
            <a:spLocks noChangeArrowheads="1"/>
          </p:cNvSpPr>
          <p:nvPr/>
        </p:nvSpPr>
        <p:spPr bwMode="auto">
          <a:xfrm>
            <a:off x="9864431" y="3911128"/>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54" name="TextBox 53">
            <a:extLst>
              <a:ext uri="{FF2B5EF4-FFF2-40B4-BE49-F238E27FC236}">
                <a16:creationId xmlns:a16="http://schemas.microsoft.com/office/drawing/2014/main" id="{33B77335-4189-694F-B67E-CBCFF200BB16}"/>
              </a:ext>
            </a:extLst>
          </p:cNvPr>
          <p:cNvSpPr txBox="1"/>
          <p:nvPr/>
        </p:nvSpPr>
        <p:spPr>
          <a:xfrm>
            <a:off x="4760240" y="994155"/>
            <a:ext cx="2247197" cy="432710"/>
          </a:xfrm>
          <a:prstGeom prst="rect">
            <a:avLst/>
          </a:prstGeom>
        </p:spPr>
        <p:txBody>
          <a:bodyPr vert="horz" wrap="none" lIns="91440" tIns="45720" rIns="91440" bIns="45720" rtlCol="0">
            <a:noAutofit/>
          </a:bodyPr>
          <a:lstStyle/>
          <a:p>
            <a:pPr algn="l"/>
            <a:r>
              <a:rPr lang="en-US" dirty="0"/>
              <a:t>Mode - Geometry</a:t>
            </a:r>
          </a:p>
        </p:txBody>
      </p:sp>
      <p:sp>
        <p:nvSpPr>
          <p:cNvPr id="55" name="TextBox 54">
            <a:extLst>
              <a:ext uri="{FF2B5EF4-FFF2-40B4-BE49-F238E27FC236}">
                <a16:creationId xmlns:a16="http://schemas.microsoft.com/office/drawing/2014/main" id="{23DA3BC5-53DA-C445-9153-30FEABEE17F6}"/>
              </a:ext>
            </a:extLst>
          </p:cNvPr>
          <p:cNvSpPr txBox="1"/>
          <p:nvPr/>
        </p:nvSpPr>
        <p:spPr>
          <a:xfrm>
            <a:off x="4764024" y="2166891"/>
            <a:ext cx="2247197" cy="432710"/>
          </a:xfrm>
          <a:prstGeom prst="rect">
            <a:avLst/>
          </a:prstGeom>
        </p:spPr>
        <p:txBody>
          <a:bodyPr vert="horz" wrap="none" lIns="91440" tIns="45720" rIns="91440" bIns="45720" rtlCol="0">
            <a:noAutofit/>
          </a:bodyPr>
          <a:lstStyle/>
          <a:p>
            <a:pPr algn="l"/>
            <a:r>
              <a:rPr lang="en-US" dirty="0"/>
              <a:t>Operation – Modify Geometry</a:t>
            </a:r>
          </a:p>
        </p:txBody>
      </p:sp>
      <p:sp>
        <p:nvSpPr>
          <p:cNvPr id="56" name="TextBox 55">
            <a:extLst>
              <a:ext uri="{FF2B5EF4-FFF2-40B4-BE49-F238E27FC236}">
                <a16:creationId xmlns:a16="http://schemas.microsoft.com/office/drawing/2014/main" id="{94AA3CA3-3625-2F4D-8CC9-26652B8F889F}"/>
              </a:ext>
            </a:extLst>
          </p:cNvPr>
          <p:cNvSpPr txBox="1"/>
          <p:nvPr/>
        </p:nvSpPr>
        <p:spPr>
          <a:xfrm>
            <a:off x="4764024" y="1580367"/>
            <a:ext cx="2247197" cy="432710"/>
          </a:xfrm>
          <a:prstGeom prst="rect">
            <a:avLst/>
          </a:prstGeom>
        </p:spPr>
        <p:txBody>
          <a:bodyPr vert="horz" wrap="none" lIns="91440" tIns="45720" rIns="91440" bIns="45720" rtlCol="0">
            <a:noAutofit/>
          </a:bodyPr>
          <a:lstStyle/>
          <a:p>
            <a:pPr algn="l"/>
            <a:r>
              <a:rPr lang="en-US" dirty="0"/>
              <a:t>Entity - Surfaces</a:t>
            </a:r>
          </a:p>
        </p:txBody>
      </p:sp>
      <p:sp>
        <p:nvSpPr>
          <p:cNvPr id="57" name="TextBox 56">
            <a:extLst>
              <a:ext uri="{FF2B5EF4-FFF2-40B4-BE49-F238E27FC236}">
                <a16:creationId xmlns:a16="http://schemas.microsoft.com/office/drawing/2014/main" id="{378549BF-088B-CA47-98D6-1590E9219991}"/>
              </a:ext>
            </a:extLst>
          </p:cNvPr>
          <p:cNvSpPr txBox="1"/>
          <p:nvPr/>
        </p:nvSpPr>
        <p:spPr>
          <a:xfrm>
            <a:off x="4764024" y="2747091"/>
            <a:ext cx="2247197" cy="432710"/>
          </a:xfrm>
          <a:prstGeom prst="rect">
            <a:avLst/>
          </a:prstGeom>
        </p:spPr>
        <p:txBody>
          <a:bodyPr vert="horz" wrap="none" lIns="91440" tIns="45720" rIns="91440" bIns="45720" rtlCol="0">
            <a:noAutofit/>
          </a:bodyPr>
          <a:lstStyle/>
          <a:p>
            <a:pPr algn="l"/>
            <a:r>
              <a:rPr lang="en-US" dirty="0"/>
              <a:t>Select the </a:t>
            </a:r>
            <a:r>
              <a:rPr lang="en-US" b="1" dirty="0"/>
              <a:t>Remove</a:t>
            </a:r>
            <a:r>
              <a:rPr lang="en-US" dirty="0"/>
              <a:t> option</a:t>
            </a:r>
          </a:p>
        </p:txBody>
      </p:sp>
      <p:sp>
        <p:nvSpPr>
          <p:cNvPr id="61" name="TextBox 60">
            <a:extLst>
              <a:ext uri="{FF2B5EF4-FFF2-40B4-BE49-F238E27FC236}">
                <a16:creationId xmlns:a16="http://schemas.microsoft.com/office/drawing/2014/main" id="{96A9290D-4938-3D46-94DE-3B94DF2E2404}"/>
              </a:ext>
            </a:extLst>
          </p:cNvPr>
          <p:cNvSpPr txBox="1"/>
          <p:nvPr/>
        </p:nvSpPr>
        <p:spPr>
          <a:xfrm>
            <a:off x="4005264" y="3426900"/>
            <a:ext cx="2743200" cy="307777"/>
          </a:xfrm>
          <a:prstGeom prst="rect">
            <a:avLst/>
          </a:prstGeom>
          <a:noFill/>
        </p:spPr>
        <p:txBody>
          <a:bodyPr>
            <a:spAutoFit/>
          </a:bodyPr>
          <a:lstStyle/>
          <a:p>
            <a:pPr>
              <a:defRPr/>
            </a:pPr>
            <a:r>
              <a:rPr lang="en-US" sz="1400" b="1" dirty="0">
                <a:ea typeface="ＭＳ Ｐゴシック" charset="0"/>
              </a:rPr>
              <a:t>Alternative Method</a:t>
            </a:r>
          </a:p>
        </p:txBody>
      </p:sp>
      <p:sp>
        <p:nvSpPr>
          <p:cNvPr id="62" name="AutoShape 35">
            <a:extLst>
              <a:ext uri="{FF2B5EF4-FFF2-40B4-BE49-F238E27FC236}">
                <a16:creationId xmlns:a16="http://schemas.microsoft.com/office/drawing/2014/main" id="{BA228453-67F6-DD42-B096-52E40BD57B30}"/>
              </a:ext>
            </a:extLst>
          </p:cNvPr>
          <p:cNvSpPr>
            <a:spLocks noChangeArrowheads="1"/>
          </p:cNvSpPr>
          <p:nvPr/>
        </p:nvSpPr>
        <p:spPr bwMode="auto">
          <a:xfrm rot="19347810">
            <a:off x="6600118" y="6526485"/>
            <a:ext cx="207590" cy="299254"/>
          </a:xfrm>
          <a:prstGeom prst="upArrow">
            <a:avLst>
              <a:gd name="adj1" fmla="val 25148"/>
              <a:gd name="adj2" fmla="val 8598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3" name="TextBox 62">
            <a:extLst>
              <a:ext uri="{FF2B5EF4-FFF2-40B4-BE49-F238E27FC236}">
                <a16:creationId xmlns:a16="http://schemas.microsoft.com/office/drawing/2014/main" id="{7340838D-9464-884F-9343-F2570FFF8254}"/>
              </a:ext>
            </a:extLst>
          </p:cNvPr>
          <p:cNvSpPr txBox="1"/>
          <p:nvPr/>
        </p:nvSpPr>
        <p:spPr>
          <a:xfrm>
            <a:off x="6771986" y="3821076"/>
            <a:ext cx="1442525" cy="1545095"/>
          </a:xfrm>
          <a:prstGeom prst="rect">
            <a:avLst/>
          </a:prstGeom>
        </p:spPr>
        <p:txBody>
          <a:bodyPr vert="horz" wrap="none" lIns="91440" tIns="45720" rIns="91440" bIns="45720" rtlCol="0">
            <a:noAutofit/>
          </a:bodyPr>
          <a:lstStyle/>
          <a:p>
            <a:pPr algn="l"/>
            <a:r>
              <a:rPr lang="en-US" sz="1400" dirty="0"/>
              <a:t>In Graphics </a:t>
            </a:r>
            <a:br>
              <a:rPr lang="en-US" sz="1400" dirty="0"/>
            </a:br>
            <a:r>
              <a:rPr lang="en-US" sz="1400" dirty="0"/>
              <a:t>window:</a:t>
            </a:r>
          </a:p>
          <a:p>
            <a:pPr marL="174625" indent="-168275" algn="l">
              <a:buFont typeface="Arial" panose="020B0604020202020204" pitchFamily="34" charset="0"/>
              <a:buChar char="•"/>
            </a:pPr>
            <a:r>
              <a:rPr lang="en-US" sz="1400" dirty="0"/>
              <a:t>Select surface</a:t>
            </a:r>
          </a:p>
          <a:p>
            <a:pPr marL="174625" indent="-168275" algn="l">
              <a:buFont typeface="Arial" panose="020B0604020202020204" pitchFamily="34" charset="0"/>
              <a:buChar char="•"/>
            </a:pPr>
            <a:r>
              <a:rPr lang="en-US" sz="1400" dirty="0"/>
              <a:t>Right Click</a:t>
            </a:r>
          </a:p>
          <a:p>
            <a:pPr marL="174625" indent="-168275" algn="l">
              <a:buFont typeface="Arial" panose="020B0604020202020204" pitchFamily="34" charset="0"/>
              <a:buChar char="•"/>
            </a:pPr>
            <a:r>
              <a:rPr lang="en-US" sz="1400" dirty="0"/>
              <a:t>Select Remove </a:t>
            </a:r>
            <a:br>
              <a:rPr lang="en-US" sz="1400" dirty="0"/>
            </a:br>
            <a:r>
              <a:rPr lang="en-US" sz="1400" dirty="0"/>
              <a:t>Option</a:t>
            </a:r>
          </a:p>
        </p:txBody>
      </p:sp>
      <p:sp>
        <p:nvSpPr>
          <p:cNvPr id="7" name="Rectangle 5">
            <a:extLst>
              <a:ext uri="{FF2B5EF4-FFF2-40B4-BE49-F238E27FC236}">
                <a16:creationId xmlns:a16="http://schemas.microsoft.com/office/drawing/2014/main" id="{EAC93456-EF35-8452-A104-6C69E71B8771}"/>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a:solidFill>
                  <a:schemeClr val="tx1"/>
                </a:solidFill>
                <a:latin typeface="Arial" panose="020B0604020202020204" pitchFamily="34" charset="0"/>
                <a:cs typeface="Arial" panose="020B0604020202020204" pitchFamily="34" charset="0"/>
              </a:rPr>
              <a:t>Remove Surface</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83B9239-C8F1-E390-967E-1A1B1CCC0F27}"/>
              </a:ext>
            </a:extLst>
          </p:cNvPr>
          <p:cNvPicPr>
            <a:picLocks noChangeAspect="1"/>
          </p:cNvPicPr>
          <p:nvPr/>
        </p:nvPicPr>
        <p:blipFill>
          <a:blip r:embed="rId2"/>
          <a:stretch>
            <a:fillRect/>
          </a:stretch>
        </p:blipFill>
        <p:spPr>
          <a:xfrm>
            <a:off x="7067712" y="440204"/>
            <a:ext cx="2987102" cy="6152205"/>
          </a:xfrm>
          <a:prstGeom prst="rect">
            <a:avLst/>
          </a:prstGeom>
        </p:spPr>
      </p:pic>
      <p:pic>
        <p:nvPicPr>
          <p:cNvPr id="22531" name="Picture 7">
            <a:extLst>
              <a:ext uri="{FF2B5EF4-FFF2-40B4-BE49-F238E27FC236}">
                <a16:creationId xmlns:a16="http://schemas.microsoft.com/office/drawing/2014/main" id="{DDF25848-4538-1545-86BA-7934283E73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247" y="2978482"/>
            <a:ext cx="2798564" cy="205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a:extLst>
              <a:ext uri="{FF2B5EF4-FFF2-40B4-BE49-F238E27FC236}">
                <a16:creationId xmlns:a16="http://schemas.microsoft.com/office/drawing/2014/main" id="{1CD3997A-2910-F24F-A96E-085F9A57BDA0}"/>
              </a:ext>
            </a:extLst>
          </p:cNvPr>
          <p:cNvSpPr txBox="1"/>
          <p:nvPr/>
        </p:nvSpPr>
        <p:spPr>
          <a:xfrm>
            <a:off x="449851" y="1365169"/>
            <a:ext cx="2743200" cy="1200150"/>
          </a:xfrm>
          <a:prstGeom prst="rect">
            <a:avLst/>
          </a:prstGeom>
          <a:noFill/>
        </p:spPr>
        <p:txBody>
          <a:bodyPr>
            <a:spAutoFit/>
          </a:bodyPr>
          <a:lstStyle/>
          <a:p>
            <a:pPr>
              <a:defRPr/>
            </a:pPr>
            <a:r>
              <a:rPr lang="en-US" dirty="0">
                <a:ea typeface="ＭＳ Ｐゴシック" charset="0"/>
              </a:rPr>
              <a:t>Web-cutting slices through your geometry creating additional volumes</a:t>
            </a:r>
          </a:p>
        </p:txBody>
      </p:sp>
      <p:sp>
        <p:nvSpPr>
          <p:cNvPr id="27" name="TextBox 26">
            <a:extLst>
              <a:ext uri="{FF2B5EF4-FFF2-40B4-BE49-F238E27FC236}">
                <a16:creationId xmlns:a16="http://schemas.microsoft.com/office/drawing/2014/main" id="{D8F08F9E-38A8-E745-A3EF-FE1E727440C0}"/>
              </a:ext>
            </a:extLst>
          </p:cNvPr>
          <p:cNvSpPr txBox="1"/>
          <p:nvPr/>
        </p:nvSpPr>
        <p:spPr>
          <a:xfrm>
            <a:off x="458139" y="5346690"/>
            <a:ext cx="2743200" cy="923925"/>
          </a:xfrm>
          <a:prstGeom prst="rect">
            <a:avLst/>
          </a:prstGeom>
          <a:noFill/>
        </p:spPr>
        <p:txBody>
          <a:bodyPr>
            <a:spAutoFit/>
          </a:bodyPr>
          <a:lstStyle/>
          <a:p>
            <a:pPr>
              <a:defRPr/>
            </a:pPr>
            <a:r>
              <a:rPr lang="en-US" dirty="0">
                <a:ea typeface="ＭＳ Ｐゴシック" charset="0"/>
              </a:rPr>
              <a:t>Web-cutting is most often used to enable sweeping</a:t>
            </a:r>
          </a:p>
        </p:txBody>
      </p:sp>
      <p:sp>
        <p:nvSpPr>
          <p:cNvPr id="31" name="Oval 25">
            <a:extLst>
              <a:ext uri="{FF2B5EF4-FFF2-40B4-BE49-F238E27FC236}">
                <a16:creationId xmlns:a16="http://schemas.microsoft.com/office/drawing/2014/main" id="{9F21EA2E-6492-B647-AB64-BBB026A03F16}"/>
              </a:ext>
            </a:extLst>
          </p:cNvPr>
          <p:cNvSpPr>
            <a:spLocks noChangeArrowheads="1"/>
          </p:cNvSpPr>
          <p:nvPr/>
        </p:nvSpPr>
        <p:spPr bwMode="auto">
          <a:xfrm>
            <a:off x="3632557" y="4046337"/>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33" name="Oval 20">
            <a:extLst>
              <a:ext uri="{FF2B5EF4-FFF2-40B4-BE49-F238E27FC236}">
                <a16:creationId xmlns:a16="http://schemas.microsoft.com/office/drawing/2014/main" id="{1F320B5E-4941-1045-A0DA-EF5AF3DEF4BF}"/>
              </a:ext>
            </a:extLst>
          </p:cNvPr>
          <p:cNvSpPr>
            <a:spLocks noChangeArrowheads="1"/>
          </p:cNvSpPr>
          <p:nvPr/>
        </p:nvSpPr>
        <p:spPr bwMode="auto">
          <a:xfrm>
            <a:off x="3614102" y="1521184"/>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34" name="Oval 14">
            <a:extLst>
              <a:ext uri="{FF2B5EF4-FFF2-40B4-BE49-F238E27FC236}">
                <a16:creationId xmlns:a16="http://schemas.microsoft.com/office/drawing/2014/main" id="{D5C21238-C7F8-3C4F-9E9C-C777D498414D}"/>
              </a:ext>
            </a:extLst>
          </p:cNvPr>
          <p:cNvSpPr>
            <a:spLocks noChangeArrowheads="1"/>
          </p:cNvSpPr>
          <p:nvPr/>
        </p:nvSpPr>
        <p:spPr bwMode="auto">
          <a:xfrm>
            <a:off x="3614102" y="2352159"/>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2</a:t>
            </a:r>
          </a:p>
        </p:txBody>
      </p:sp>
      <p:sp>
        <p:nvSpPr>
          <p:cNvPr id="35" name="Oval 16">
            <a:extLst>
              <a:ext uri="{FF2B5EF4-FFF2-40B4-BE49-F238E27FC236}">
                <a16:creationId xmlns:a16="http://schemas.microsoft.com/office/drawing/2014/main" id="{3BD9B14E-4F32-5F47-8389-9F8A812A3BB4}"/>
              </a:ext>
            </a:extLst>
          </p:cNvPr>
          <p:cNvSpPr>
            <a:spLocks noChangeArrowheads="1"/>
          </p:cNvSpPr>
          <p:nvPr/>
        </p:nvSpPr>
        <p:spPr bwMode="auto">
          <a:xfrm>
            <a:off x="3632557" y="3211507"/>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grpSp>
        <p:nvGrpSpPr>
          <p:cNvPr id="3" name="Group 2">
            <a:extLst>
              <a:ext uri="{FF2B5EF4-FFF2-40B4-BE49-F238E27FC236}">
                <a16:creationId xmlns:a16="http://schemas.microsoft.com/office/drawing/2014/main" id="{F2D5A280-0B46-5616-4DA5-370BF20C248D}"/>
              </a:ext>
            </a:extLst>
          </p:cNvPr>
          <p:cNvGrpSpPr/>
          <p:nvPr/>
        </p:nvGrpSpPr>
        <p:grpSpPr>
          <a:xfrm>
            <a:off x="7699963" y="1173899"/>
            <a:ext cx="4328790" cy="5202372"/>
            <a:chOff x="4092808" y="1199503"/>
            <a:chExt cx="4328790" cy="5202372"/>
          </a:xfrm>
        </p:grpSpPr>
        <p:sp>
          <p:nvSpPr>
            <p:cNvPr id="22532" name="AutoShape 35">
              <a:extLst>
                <a:ext uri="{FF2B5EF4-FFF2-40B4-BE49-F238E27FC236}">
                  <a16:creationId xmlns:a16="http://schemas.microsoft.com/office/drawing/2014/main" id="{810D97A3-2068-CA4E-B13B-4D57011B0434}"/>
                </a:ext>
              </a:extLst>
            </p:cNvPr>
            <p:cNvSpPr>
              <a:spLocks noChangeArrowheads="1"/>
            </p:cNvSpPr>
            <p:nvPr/>
          </p:nvSpPr>
          <p:spPr bwMode="auto">
            <a:xfrm rot="19347810">
              <a:off x="4092808" y="1199503"/>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2534" name="AutoShape 44">
              <a:extLst>
                <a:ext uri="{FF2B5EF4-FFF2-40B4-BE49-F238E27FC236}">
                  <a16:creationId xmlns:a16="http://schemas.microsoft.com/office/drawing/2014/main" id="{FEC9B955-416D-3740-80DA-AE0026F10E22}"/>
                </a:ext>
              </a:extLst>
            </p:cNvPr>
            <p:cNvSpPr>
              <a:spLocks noChangeArrowheads="1"/>
            </p:cNvSpPr>
            <p:nvPr/>
          </p:nvSpPr>
          <p:spPr bwMode="auto">
            <a:xfrm rot="19027251">
              <a:off x="4168561" y="2329129"/>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2536" name="AutoShape 44">
              <a:extLst>
                <a:ext uri="{FF2B5EF4-FFF2-40B4-BE49-F238E27FC236}">
                  <a16:creationId xmlns:a16="http://schemas.microsoft.com/office/drawing/2014/main" id="{D0B6129A-D476-B24A-AF1B-7B3C8AFA0FE1}"/>
                </a:ext>
              </a:extLst>
            </p:cNvPr>
            <p:cNvSpPr>
              <a:spLocks noChangeArrowheads="1"/>
            </p:cNvSpPr>
            <p:nvPr/>
          </p:nvSpPr>
          <p:spPr bwMode="auto">
            <a:xfrm rot="18822795">
              <a:off x="4564110" y="3180062"/>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2541" name="Right Brace 23">
              <a:extLst>
                <a:ext uri="{FF2B5EF4-FFF2-40B4-BE49-F238E27FC236}">
                  <a16:creationId xmlns:a16="http://schemas.microsoft.com/office/drawing/2014/main" id="{115A534A-797A-384E-A49B-3B901CD3B426}"/>
                </a:ext>
              </a:extLst>
            </p:cNvPr>
            <p:cNvSpPr>
              <a:spLocks/>
            </p:cNvSpPr>
            <p:nvPr/>
          </p:nvSpPr>
          <p:spPr bwMode="auto">
            <a:xfrm>
              <a:off x="6257528" y="3429000"/>
              <a:ext cx="457200" cy="2972875"/>
            </a:xfrm>
            <a:prstGeom prst="rightBrace">
              <a:avLst>
                <a:gd name="adj1" fmla="val 43052"/>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endParaRPr lang="en-US" altLang="en-US" sz="100">
                <a:solidFill>
                  <a:srgbClr val="000000"/>
                </a:solidFill>
              </a:endParaRPr>
            </a:p>
          </p:txBody>
        </p:sp>
        <p:sp>
          <p:nvSpPr>
            <p:cNvPr id="25" name="TextBox 24">
              <a:extLst>
                <a:ext uri="{FF2B5EF4-FFF2-40B4-BE49-F238E27FC236}">
                  <a16:creationId xmlns:a16="http://schemas.microsoft.com/office/drawing/2014/main" id="{4E96BD41-E703-EC49-AE5A-2F64D53D9E7F}"/>
                </a:ext>
              </a:extLst>
            </p:cNvPr>
            <p:cNvSpPr txBox="1"/>
            <p:nvPr/>
          </p:nvSpPr>
          <p:spPr>
            <a:xfrm>
              <a:off x="6820778" y="4319315"/>
              <a:ext cx="1600820" cy="1815882"/>
            </a:xfrm>
            <a:prstGeom prst="rect">
              <a:avLst/>
            </a:prstGeom>
            <a:noFill/>
          </p:spPr>
          <p:txBody>
            <a:bodyPr wrap="square">
              <a:spAutoFit/>
            </a:bodyPr>
            <a:lstStyle/>
            <a:p>
              <a:pPr>
                <a:defRPr/>
              </a:pPr>
              <a:r>
                <a:rPr lang="en-US" sz="1600" dirty="0">
                  <a:ea typeface="ＭＳ Ｐゴシック" charset="0"/>
                </a:rPr>
                <a:t>Many different options for web-cutting</a:t>
              </a:r>
            </a:p>
            <a:p>
              <a:pPr>
                <a:defRPr/>
              </a:pPr>
              <a:r>
                <a:rPr lang="en-US" sz="1600" dirty="0">
                  <a:ea typeface="ＭＳ Ｐゴシック" charset="0"/>
                </a:rPr>
                <a:t>Each brings up a separate command panel</a:t>
              </a:r>
            </a:p>
          </p:txBody>
        </p:sp>
        <p:sp>
          <p:nvSpPr>
            <p:cNvPr id="28" name="Oval 14">
              <a:extLst>
                <a:ext uri="{FF2B5EF4-FFF2-40B4-BE49-F238E27FC236}">
                  <a16:creationId xmlns:a16="http://schemas.microsoft.com/office/drawing/2014/main" id="{E5717761-947D-E54A-B852-DCBD264D7094}"/>
                </a:ext>
              </a:extLst>
            </p:cNvPr>
            <p:cNvSpPr>
              <a:spLocks noChangeArrowheads="1"/>
            </p:cNvSpPr>
            <p:nvPr/>
          </p:nvSpPr>
          <p:spPr bwMode="auto">
            <a:xfrm>
              <a:off x="4584262" y="2590923"/>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2</a:t>
              </a:r>
            </a:p>
          </p:txBody>
        </p:sp>
        <p:sp>
          <p:nvSpPr>
            <p:cNvPr id="29" name="Oval 16">
              <a:extLst>
                <a:ext uri="{FF2B5EF4-FFF2-40B4-BE49-F238E27FC236}">
                  <a16:creationId xmlns:a16="http://schemas.microsoft.com/office/drawing/2014/main" id="{0B3145C1-D002-C74C-B0DA-07360E0920A7}"/>
                </a:ext>
              </a:extLst>
            </p:cNvPr>
            <p:cNvSpPr>
              <a:spLocks noChangeArrowheads="1"/>
            </p:cNvSpPr>
            <p:nvPr/>
          </p:nvSpPr>
          <p:spPr bwMode="auto">
            <a:xfrm>
              <a:off x="4965262" y="3542152"/>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30" name="Oval 20">
              <a:extLst>
                <a:ext uri="{FF2B5EF4-FFF2-40B4-BE49-F238E27FC236}">
                  <a16:creationId xmlns:a16="http://schemas.microsoft.com/office/drawing/2014/main" id="{0BAEFE33-FDDB-734A-9485-0FE227F17409}"/>
                </a:ext>
              </a:extLst>
            </p:cNvPr>
            <p:cNvSpPr>
              <a:spLocks noChangeArrowheads="1"/>
            </p:cNvSpPr>
            <p:nvPr/>
          </p:nvSpPr>
          <p:spPr bwMode="auto">
            <a:xfrm>
              <a:off x="4470781" y="1540817"/>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32" name="AutoShape 44">
              <a:extLst>
                <a:ext uri="{FF2B5EF4-FFF2-40B4-BE49-F238E27FC236}">
                  <a16:creationId xmlns:a16="http://schemas.microsoft.com/office/drawing/2014/main" id="{EB36AB0C-45BB-2244-8CFA-91AEA14F5D12}"/>
                </a:ext>
              </a:extLst>
            </p:cNvPr>
            <p:cNvSpPr>
              <a:spLocks noChangeArrowheads="1"/>
            </p:cNvSpPr>
            <p:nvPr/>
          </p:nvSpPr>
          <p:spPr bwMode="auto">
            <a:xfrm rot="18822795">
              <a:off x="4397875" y="4497138"/>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6" name="Oval 25">
              <a:extLst>
                <a:ext uri="{FF2B5EF4-FFF2-40B4-BE49-F238E27FC236}">
                  <a16:creationId xmlns:a16="http://schemas.microsoft.com/office/drawing/2014/main" id="{C494FBBA-1F19-2C40-A380-51BAC099F931}"/>
                </a:ext>
              </a:extLst>
            </p:cNvPr>
            <p:cNvSpPr>
              <a:spLocks noChangeArrowheads="1"/>
            </p:cNvSpPr>
            <p:nvPr/>
          </p:nvSpPr>
          <p:spPr bwMode="auto">
            <a:xfrm>
              <a:off x="4815849" y="4808720"/>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grpSp>
      <p:sp>
        <p:nvSpPr>
          <p:cNvPr id="5" name="TextBox 4">
            <a:extLst>
              <a:ext uri="{FF2B5EF4-FFF2-40B4-BE49-F238E27FC236}">
                <a16:creationId xmlns:a16="http://schemas.microsoft.com/office/drawing/2014/main" id="{EAF4800D-D000-7A4C-ADD1-AEA1A97FFFDE}"/>
              </a:ext>
            </a:extLst>
          </p:cNvPr>
          <p:cNvSpPr txBox="1"/>
          <p:nvPr/>
        </p:nvSpPr>
        <p:spPr>
          <a:xfrm>
            <a:off x="4052603" y="1484841"/>
            <a:ext cx="2247197" cy="432710"/>
          </a:xfrm>
          <a:prstGeom prst="rect">
            <a:avLst/>
          </a:prstGeom>
        </p:spPr>
        <p:txBody>
          <a:bodyPr vert="horz" wrap="none" lIns="91440" tIns="45720" rIns="91440" bIns="45720" rtlCol="0">
            <a:noAutofit/>
          </a:bodyPr>
          <a:lstStyle/>
          <a:p>
            <a:pPr algn="l"/>
            <a:r>
              <a:rPr lang="en-US" dirty="0"/>
              <a:t>Mode - Geometry</a:t>
            </a:r>
          </a:p>
        </p:txBody>
      </p:sp>
      <p:sp>
        <p:nvSpPr>
          <p:cNvPr id="37" name="TextBox 36">
            <a:extLst>
              <a:ext uri="{FF2B5EF4-FFF2-40B4-BE49-F238E27FC236}">
                <a16:creationId xmlns:a16="http://schemas.microsoft.com/office/drawing/2014/main" id="{65402A89-A33D-284F-B663-1079CE82F1E2}"/>
              </a:ext>
            </a:extLst>
          </p:cNvPr>
          <p:cNvSpPr txBox="1"/>
          <p:nvPr/>
        </p:nvSpPr>
        <p:spPr>
          <a:xfrm>
            <a:off x="4050792" y="3187041"/>
            <a:ext cx="2247197" cy="432710"/>
          </a:xfrm>
          <a:prstGeom prst="rect">
            <a:avLst/>
          </a:prstGeom>
        </p:spPr>
        <p:txBody>
          <a:bodyPr vert="horz" wrap="none" lIns="91440" tIns="45720" rIns="91440" bIns="45720" rtlCol="0">
            <a:noAutofit/>
          </a:bodyPr>
          <a:lstStyle/>
          <a:p>
            <a:pPr algn="l"/>
            <a:r>
              <a:rPr lang="en-US" dirty="0"/>
              <a:t>Operation – </a:t>
            </a:r>
            <a:r>
              <a:rPr lang="en-US" dirty="0" err="1"/>
              <a:t>Webcutting</a:t>
            </a:r>
            <a:r>
              <a:rPr lang="en-US" dirty="0"/>
              <a:t> </a:t>
            </a:r>
            <a:br>
              <a:rPr lang="en-US" dirty="0"/>
            </a:br>
            <a:endParaRPr lang="en-US" dirty="0"/>
          </a:p>
        </p:txBody>
      </p:sp>
      <p:sp>
        <p:nvSpPr>
          <p:cNvPr id="38" name="TextBox 37">
            <a:extLst>
              <a:ext uri="{FF2B5EF4-FFF2-40B4-BE49-F238E27FC236}">
                <a16:creationId xmlns:a16="http://schemas.microsoft.com/office/drawing/2014/main" id="{D21C964F-3673-6749-911C-4A0129E49E95}"/>
              </a:ext>
            </a:extLst>
          </p:cNvPr>
          <p:cNvSpPr txBox="1"/>
          <p:nvPr/>
        </p:nvSpPr>
        <p:spPr>
          <a:xfrm>
            <a:off x="4050792" y="2348964"/>
            <a:ext cx="2247197" cy="432710"/>
          </a:xfrm>
          <a:prstGeom prst="rect">
            <a:avLst/>
          </a:prstGeom>
        </p:spPr>
        <p:txBody>
          <a:bodyPr vert="horz" wrap="none" lIns="91440" tIns="45720" rIns="91440" bIns="45720" rtlCol="0">
            <a:noAutofit/>
          </a:bodyPr>
          <a:lstStyle/>
          <a:p>
            <a:pPr algn="l"/>
            <a:r>
              <a:rPr lang="en-US" dirty="0"/>
              <a:t>Entity - Volume</a:t>
            </a:r>
          </a:p>
        </p:txBody>
      </p:sp>
      <p:sp>
        <p:nvSpPr>
          <p:cNvPr id="39" name="TextBox 38">
            <a:extLst>
              <a:ext uri="{FF2B5EF4-FFF2-40B4-BE49-F238E27FC236}">
                <a16:creationId xmlns:a16="http://schemas.microsoft.com/office/drawing/2014/main" id="{2B344F54-9054-7047-8348-4B50D0D8C759}"/>
              </a:ext>
            </a:extLst>
          </p:cNvPr>
          <p:cNvSpPr txBox="1"/>
          <p:nvPr/>
        </p:nvSpPr>
        <p:spPr>
          <a:xfrm>
            <a:off x="4050792" y="3990880"/>
            <a:ext cx="2247197" cy="432710"/>
          </a:xfrm>
          <a:prstGeom prst="rect">
            <a:avLst/>
          </a:prstGeom>
        </p:spPr>
        <p:txBody>
          <a:bodyPr vert="horz" wrap="none" lIns="91440" tIns="45720" rIns="91440" bIns="45720" rtlCol="0">
            <a:noAutofit/>
          </a:bodyPr>
          <a:lstStyle/>
          <a:p>
            <a:pPr algn="l"/>
            <a:r>
              <a:rPr lang="en-US" dirty="0"/>
              <a:t>Select a </a:t>
            </a:r>
            <a:r>
              <a:rPr lang="en-US" dirty="0" err="1"/>
              <a:t>webcut</a:t>
            </a:r>
            <a:r>
              <a:rPr lang="en-US" dirty="0"/>
              <a:t> method </a:t>
            </a:r>
            <a:br>
              <a:rPr lang="en-US" dirty="0"/>
            </a:br>
            <a:r>
              <a:rPr lang="en-US" dirty="0"/>
              <a:t>from drop-down</a:t>
            </a:r>
          </a:p>
        </p:txBody>
      </p:sp>
      <p:sp>
        <p:nvSpPr>
          <p:cNvPr id="8" name="Rectangle 5">
            <a:extLst>
              <a:ext uri="{FF2B5EF4-FFF2-40B4-BE49-F238E27FC236}">
                <a16:creationId xmlns:a16="http://schemas.microsoft.com/office/drawing/2014/main" id="{54195318-0340-C8BD-92B7-D797CBC90EF6}"/>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err="1">
                <a:solidFill>
                  <a:schemeClr val="tx1"/>
                </a:solidFill>
                <a:latin typeface="Arial" panose="020B0604020202020204" pitchFamily="34" charset="0"/>
                <a:cs typeface="Arial" panose="020B0604020202020204" pitchFamily="34" charset="0"/>
              </a:rPr>
              <a:t>Webcut</a:t>
            </a:r>
            <a:endParaRPr lang="en-US" altLang="en-US" sz="28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805311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6AC4720-F32C-644B-F56B-C48E00892AC2}"/>
              </a:ext>
            </a:extLst>
          </p:cNvPr>
          <p:cNvPicPr>
            <a:picLocks noChangeAspect="1"/>
          </p:cNvPicPr>
          <p:nvPr/>
        </p:nvPicPr>
        <p:blipFill>
          <a:blip r:embed="rId2"/>
          <a:stretch>
            <a:fillRect/>
          </a:stretch>
        </p:blipFill>
        <p:spPr>
          <a:xfrm>
            <a:off x="5439146" y="851739"/>
            <a:ext cx="3272417" cy="5786885"/>
          </a:xfrm>
          <a:prstGeom prst="rect">
            <a:avLst/>
          </a:prstGeom>
        </p:spPr>
      </p:pic>
      <p:sp>
        <p:nvSpPr>
          <p:cNvPr id="22534" name="AutoShape 44">
            <a:extLst>
              <a:ext uri="{FF2B5EF4-FFF2-40B4-BE49-F238E27FC236}">
                <a16:creationId xmlns:a16="http://schemas.microsoft.com/office/drawing/2014/main" id="{FEC9B955-416D-3740-80DA-AE0026F10E22}"/>
              </a:ext>
            </a:extLst>
          </p:cNvPr>
          <p:cNvSpPr>
            <a:spLocks noChangeArrowheads="1"/>
          </p:cNvSpPr>
          <p:nvPr/>
        </p:nvSpPr>
        <p:spPr bwMode="auto">
          <a:xfrm rot="19027251">
            <a:off x="7581249" y="4513139"/>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2536" name="AutoShape 44">
            <a:extLst>
              <a:ext uri="{FF2B5EF4-FFF2-40B4-BE49-F238E27FC236}">
                <a16:creationId xmlns:a16="http://schemas.microsoft.com/office/drawing/2014/main" id="{D0B6129A-D476-B24A-AF1B-7B3C8AFA0FE1}"/>
              </a:ext>
            </a:extLst>
          </p:cNvPr>
          <p:cNvSpPr>
            <a:spLocks noChangeArrowheads="1"/>
          </p:cNvSpPr>
          <p:nvPr/>
        </p:nvSpPr>
        <p:spPr bwMode="auto">
          <a:xfrm rot="18822795">
            <a:off x="8548120" y="6329503"/>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6" name="TextBox 25">
            <a:extLst>
              <a:ext uri="{FF2B5EF4-FFF2-40B4-BE49-F238E27FC236}">
                <a16:creationId xmlns:a16="http://schemas.microsoft.com/office/drawing/2014/main" id="{1CD3997A-2910-F24F-A96E-085F9A57BDA0}"/>
              </a:ext>
            </a:extLst>
          </p:cNvPr>
          <p:cNvSpPr txBox="1"/>
          <p:nvPr/>
        </p:nvSpPr>
        <p:spPr>
          <a:xfrm>
            <a:off x="449851" y="1365169"/>
            <a:ext cx="2743200" cy="646331"/>
          </a:xfrm>
          <a:prstGeom prst="rect">
            <a:avLst/>
          </a:prstGeom>
          <a:noFill/>
        </p:spPr>
        <p:txBody>
          <a:bodyPr>
            <a:spAutoFit/>
          </a:bodyPr>
          <a:lstStyle/>
          <a:p>
            <a:pPr>
              <a:defRPr/>
            </a:pPr>
            <a:r>
              <a:rPr lang="en-US" dirty="0">
                <a:ea typeface="ＭＳ Ｐゴシック" charset="0"/>
              </a:rPr>
              <a:t>Slice with a plane defined from 3 vertices</a:t>
            </a:r>
          </a:p>
        </p:txBody>
      </p:sp>
      <p:sp>
        <p:nvSpPr>
          <p:cNvPr id="28" name="Oval 14">
            <a:extLst>
              <a:ext uri="{FF2B5EF4-FFF2-40B4-BE49-F238E27FC236}">
                <a16:creationId xmlns:a16="http://schemas.microsoft.com/office/drawing/2014/main" id="{E5717761-947D-E54A-B852-DCBD264D7094}"/>
              </a:ext>
            </a:extLst>
          </p:cNvPr>
          <p:cNvSpPr>
            <a:spLocks noChangeArrowheads="1"/>
          </p:cNvSpPr>
          <p:nvPr/>
        </p:nvSpPr>
        <p:spPr bwMode="auto">
          <a:xfrm>
            <a:off x="7478839" y="4995279"/>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2</a:t>
            </a:r>
          </a:p>
        </p:txBody>
      </p:sp>
      <p:sp>
        <p:nvSpPr>
          <p:cNvPr id="29" name="Oval 16">
            <a:extLst>
              <a:ext uri="{FF2B5EF4-FFF2-40B4-BE49-F238E27FC236}">
                <a16:creationId xmlns:a16="http://schemas.microsoft.com/office/drawing/2014/main" id="{0B3145C1-D002-C74C-B0DA-07360E0920A7}"/>
              </a:ext>
            </a:extLst>
          </p:cNvPr>
          <p:cNvSpPr>
            <a:spLocks noChangeArrowheads="1"/>
          </p:cNvSpPr>
          <p:nvPr/>
        </p:nvSpPr>
        <p:spPr bwMode="auto">
          <a:xfrm>
            <a:off x="7309928" y="5480589"/>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3</a:t>
            </a:r>
          </a:p>
        </p:txBody>
      </p:sp>
      <p:sp>
        <p:nvSpPr>
          <p:cNvPr id="30" name="Oval 20">
            <a:extLst>
              <a:ext uri="{FF2B5EF4-FFF2-40B4-BE49-F238E27FC236}">
                <a16:creationId xmlns:a16="http://schemas.microsoft.com/office/drawing/2014/main" id="{0BAEFE33-FDDB-734A-9485-0FE227F17409}"/>
              </a:ext>
            </a:extLst>
          </p:cNvPr>
          <p:cNvSpPr>
            <a:spLocks noChangeArrowheads="1"/>
          </p:cNvSpPr>
          <p:nvPr/>
        </p:nvSpPr>
        <p:spPr bwMode="auto">
          <a:xfrm>
            <a:off x="7927476" y="4552474"/>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35" name="Oval 16">
            <a:extLst>
              <a:ext uri="{FF2B5EF4-FFF2-40B4-BE49-F238E27FC236}">
                <a16:creationId xmlns:a16="http://schemas.microsoft.com/office/drawing/2014/main" id="{3BD9B14E-4F32-5F47-8389-9F8A812A3BB4}"/>
              </a:ext>
            </a:extLst>
          </p:cNvPr>
          <p:cNvSpPr>
            <a:spLocks noChangeArrowheads="1"/>
          </p:cNvSpPr>
          <p:nvPr/>
        </p:nvSpPr>
        <p:spPr bwMode="auto">
          <a:xfrm>
            <a:off x="9248340" y="2305903"/>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36" name="Oval 25">
            <a:extLst>
              <a:ext uri="{FF2B5EF4-FFF2-40B4-BE49-F238E27FC236}">
                <a16:creationId xmlns:a16="http://schemas.microsoft.com/office/drawing/2014/main" id="{C494FBBA-1F19-2C40-A380-51BAC099F931}"/>
              </a:ext>
            </a:extLst>
          </p:cNvPr>
          <p:cNvSpPr>
            <a:spLocks noChangeArrowheads="1"/>
          </p:cNvSpPr>
          <p:nvPr/>
        </p:nvSpPr>
        <p:spPr bwMode="auto">
          <a:xfrm>
            <a:off x="8961294" y="6458581"/>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5" name="TextBox 4">
            <a:extLst>
              <a:ext uri="{FF2B5EF4-FFF2-40B4-BE49-F238E27FC236}">
                <a16:creationId xmlns:a16="http://schemas.microsoft.com/office/drawing/2014/main" id="{EAF4800D-D000-7A4C-ADD1-AEA1A97FFFDE}"/>
              </a:ext>
            </a:extLst>
          </p:cNvPr>
          <p:cNvSpPr txBox="1"/>
          <p:nvPr/>
        </p:nvSpPr>
        <p:spPr>
          <a:xfrm>
            <a:off x="9629340" y="1167635"/>
            <a:ext cx="2247197" cy="432710"/>
          </a:xfrm>
          <a:prstGeom prst="rect">
            <a:avLst/>
          </a:prstGeom>
        </p:spPr>
        <p:txBody>
          <a:bodyPr vert="horz" wrap="none" lIns="91440" tIns="45720" rIns="91440" bIns="45720" rtlCol="0">
            <a:noAutofit/>
          </a:bodyPr>
          <a:lstStyle/>
          <a:p>
            <a:pPr algn="l"/>
            <a:r>
              <a:rPr lang="en-US" dirty="0"/>
              <a:t>Select </a:t>
            </a:r>
            <a:r>
              <a:rPr lang="en-US" i="1" dirty="0"/>
              <a:t>Plane from Vertex</a:t>
            </a:r>
          </a:p>
        </p:txBody>
      </p:sp>
      <p:sp>
        <p:nvSpPr>
          <p:cNvPr id="38" name="TextBox 37">
            <a:extLst>
              <a:ext uri="{FF2B5EF4-FFF2-40B4-BE49-F238E27FC236}">
                <a16:creationId xmlns:a16="http://schemas.microsoft.com/office/drawing/2014/main" id="{D21C964F-3673-6749-911C-4A0129E49E95}"/>
              </a:ext>
            </a:extLst>
          </p:cNvPr>
          <p:cNvSpPr txBox="1"/>
          <p:nvPr/>
        </p:nvSpPr>
        <p:spPr>
          <a:xfrm>
            <a:off x="9662826" y="2241948"/>
            <a:ext cx="2247197" cy="432710"/>
          </a:xfrm>
          <a:prstGeom prst="rect">
            <a:avLst/>
          </a:prstGeom>
        </p:spPr>
        <p:txBody>
          <a:bodyPr vert="horz" wrap="none" lIns="91440" tIns="45720" rIns="91440" bIns="45720" rtlCol="0">
            <a:noAutofit/>
          </a:bodyPr>
          <a:lstStyle/>
          <a:p>
            <a:pPr algn="l"/>
            <a:r>
              <a:rPr lang="en-US" dirty="0"/>
              <a:t>Select 3 vertices</a:t>
            </a:r>
            <a:br>
              <a:rPr lang="en-US" dirty="0"/>
            </a:br>
            <a:r>
              <a:rPr lang="en-US" dirty="0"/>
              <a:t>(plane will pass </a:t>
            </a:r>
            <a:br>
              <a:rPr lang="en-US" dirty="0"/>
            </a:br>
            <a:r>
              <a:rPr lang="en-US" dirty="0"/>
              <a:t>through vertices)</a:t>
            </a:r>
          </a:p>
        </p:txBody>
      </p:sp>
      <p:sp>
        <p:nvSpPr>
          <p:cNvPr id="39" name="TextBox 38">
            <a:extLst>
              <a:ext uri="{FF2B5EF4-FFF2-40B4-BE49-F238E27FC236}">
                <a16:creationId xmlns:a16="http://schemas.microsoft.com/office/drawing/2014/main" id="{2B344F54-9054-7047-8348-4B50D0D8C759}"/>
              </a:ext>
            </a:extLst>
          </p:cNvPr>
          <p:cNvSpPr txBox="1"/>
          <p:nvPr/>
        </p:nvSpPr>
        <p:spPr>
          <a:xfrm>
            <a:off x="9639425" y="1730043"/>
            <a:ext cx="2247197" cy="432710"/>
          </a:xfrm>
          <a:prstGeom prst="rect">
            <a:avLst/>
          </a:prstGeom>
        </p:spPr>
        <p:txBody>
          <a:bodyPr vert="horz" wrap="none" lIns="91440" tIns="45720" rIns="91440" bIns="45720" rtlCol="0">
            <a:noAutofit/>
          </a:bodyPr>
          <a:lstStyle/>
          <a:p>
            <a:pPr algn="l"/>
            <a:r>
              <a:rPr lang="en-US" dirty="0"/>
              <a:t>Select a volume to cut</a:t>
            </a:r>
          </a:p>
        </p:txBody>
      </p:sp>
      <p:sp>
        <p:nvSpPr>
          <p:cNvPr id="45" name="AutoShape 44">
            <a:extLst>
              <a:ext uri="{FF2B5EF4-FFF2-40B4-BE49-F238E27FC236}">
                <a16:creationId xmlns:a16="http://schemas.microsoft.com/office/drawing/2014/main" id="{480CD9BF-4C33-A444-BF64-0CD89CDEEDF8}"/>
              </a:ext>
            </a:extLst>
          </p:cNvPr>
          <p:cNvSpPr>
            <a:spLocks noChangeArrowheads="1"/>
          </p:cNvSpPr>
          <p:nvPr/>
        </p:nvSpPr>
        <p:spPr bwMode="auto">
          <a:xfrm rot="18822795">
            <a:off x="6982622" y="5371283"/>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46" name="AutoShape 44">
            <a:extLst>
              <a:ext uri="{FF2B5EF4-FFF2-40B4-BE49-F238E27FC236}">
                <a16:creationId xmlns:a16="http://schemas.microsoft.com/office/drawing/2014/main" id="{A4C547FD-B002-0D43-851D-890A304840D3}"/>
              </a:ext>
            </a:extLst>
          </p:cNvPr>
          <p:cNvSpPr>
            <a:spLocks noChangeArrowheads="1"/>
          </p:cNvSpPr>
          <p:nvPr/>
        </p:nvSpPr>
        <p:spPr bwMode="auto">
          <a:xfrm rot="19027251">
            <a:off x="7064511" y="4803544"/>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47" name="TextBox 46">
            <a:extLst>
              <a:ext uri="{FF2B5EF4-FFF2-40B4-BE49-F238E27FC236}">
                <a16:creationId xmlns:a16="http://schemas.microsoft.com/office/drawing/2014/main" id="{D1795866-1F6E-0E4C-BE8C-C7D61C82FC00}"/>
              </a:ext>
            </a:extLst>
          </p:cNvPr>
          <p:cNvSpPr txBox="1"/>
          <p:nvPr/>
        </p:nvSpPr>
        <p:spPr>
          <a:xfrm>
            <a:off x="463600" y="5842246"/>
            <a:ext cx="2743200" cy="646331"/>
          </a:xfrm>
          <a:prstGeom prst="rect">
            <a:avLst/>
          </a:prstGeom>
          <a:noFill/>
        </p:spPr>
        <p:txBody>
          <a:bodyPr>
            <a:spAutoFit/>
          </a:bodyPr>
          <a:lstStyle/>
          <a:p>
            <a:pPr>
              <a:defRPr/>
            </a:pPr>
            <a:r>
              <a:rPr lang="en-US" dirty="0">
                <a:ea typeface="ＭＳ Ｐゴシック" charset="0"/>
              </a:rPr>
              <a:t>Often used to facilitate sweeping</a:t>
            </a:r>
          </a:p>
        </p:txBody>
      </p:sp>
      <p:sp>
        <p:nvSpPr>
          <p:cNvPr id="49" name="Oval 20">
            <a:extLst>
              <a:ext uri="{FF2B5EF4-FFF2-40B4-BE49-F238E27FC236}">
                <a16:creationId xmlns:a16="http://schemas.microsoft.com/office/drawing/2014/main" id="{C9A393BF-DD13-094C-A164-AB8645290F6E}"/>
              </a:ext>
            </a:extLst>
          </p:cNvPr>
          <p:cNvSpPr>
            <a:spLocks noChangeArrowheads="1"/>
          </p:cNvSpPr>
          <p:nvPr/>
        </p:nvSpPr>
        <p:spPr bwMode="auto">
          <a:xfrm>
            <a:off x="9248340" y="1192227"/>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50" name="Oval 14">
            <a:extLst>
              <a:ext uri="{FF2B5EF4-FFF2-40B4-BE49-F238E27FC236}">
                <a16:creationId xmlns:a16="http://schemas.microsoft.com/office/drawing/2014/main" id="{C016327D-6528-384F-A281-FBB6517094E6}"/>
              </a:ext>
            </a:extLst>
          </p:cNvPr>
          <p:cNvSpPr>
            <a:spLocks noChangeArrowheads="1"/>
          </p:cNvSpPr>
          <p:nvPr/>
        </p:nvSpPr>
        <p:spPr bwMode="auto">
          <a:xfrm>
            <a:off x="9255723" y="1749065"/>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2</a:t>
            </a:r>
          </a:p>
        </p:txBody>
      </p:sp>
      <p:sp>
        <p:nvSpPr>
          <p:cNvPr id="69" name="TextBox 68">
            <a:extLst>
              <a:ext uri="{FF2B5EF4-FFF2-40B4-BE49-F238E27FC236}">
                <a16:creationId xmlns:a16="http://schemas.microsoft.com/office/drawing/2014/main" id="{E7F13D59-3CFA-F742-9403-65995792D62A}"/>
              </a:ext>
            </a:extLst>
          </p:cNvPr>
          <p:cNvSpPr txBox="1"/>
          <p:nvPr/>
        </p:nvSpPr>
        <p:spPr>
          <a:xfrm>
            <a:off x="9662825" y="3234132"/>
            <a:ext cx="2247197" cy="432710"/>
          </a:xfrm>
          <a:prstGeom prst="rect">
            <a:avLst/>
          </a:prstGeom>
        </p:spPr>
        <p:txBody>
          <a:bodyPr vert="horz" wrap="none" lIns="91440" tIns="45720" rIns="91440" bIns="45720" rtlCol="0">
            <a:noAutofit/>
          </a:bodyPr>
          <a:lstStyle/>
          <a:p>
            <a:pPr algn="l"/>
            <a:r>
              <a:rPr lang="en-US" dirty="0"/>
              <a:t>Click - </a:t>
            </a:r>
            <a:r>
              <a:rPr lang="en-US" i="1" dirty="0"/>
              <a:t>Apply</a:t>
            </a:r>
          </a:p>
        </p:txBody>
      </p:sp>
      <p:pic>
        <p:nvPicPr>
          <p:cNvPr id="4" name="Picture 3">
            <a:extLst>
              <a:ext uri="{FF2B5EF4-FFF2-40B4-BE49-F238E27FC236}">
                <a16:creationId xmlns:a16="http://schemas.microsoft.com/office/drawing/2014/main" id="{DFA8A4E4-54AD-6E4F-BA4A-FF7293466D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9811" y="2546917"/>
            <a:ext cx="2496536" cy="3170635"/>
          </a:xfrm>
          <a:prstGeom prst="rect">
            <a:avLst/>
          </a:prstGeom>
        </p:spPr>
      </p:pic>
      <p:pic>
        <p:nvPicPr>
          <p:cNvPr id="12" name="Picture 11">
            <a:extLst>
              <a:ext uri="{FF2B5EF4-FFF2-40B4-BE49-F238E27FC236}">
                <a16:creationId xmlns:a16="http://schemas.microsoft.com/office/drawing/2014/main" id="{C1EC99EB-79D2-D541-903A-0369B9E054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2450" y="2546917"/>
            <a:ext cx="2352826" cy="3046732"/>
          </a:xfrm>
          <a:prstGeom prst="rect">
            <a:avLst/>
          </a:prstGeom>
        </p:spPr>
      </p:pic>
      <p:sp>
        <p:nvSpPr>
          <p:cNvPr id="54" name="Oval 53">
            <a:extLst>
              <a:ext uri="{FF2B5EF4-FFF2-40B4-BE49-F238E27FC236}">
                <a16:creationId xmlns:a16="http://schemas.microsoft.com/office/drawing/2014/main" id="{A1B340AB-B8C2-2942-8B47-EEC533AD9899}"/>
              </a:ext>
            </a:extLst>
          </p:cNvPr>
          <p:cNvSpPr/>
          <p:nvPr/>
        </p:nvSpPr>
        <p:spPr>
          <a:xfrm>
            <a:off x="886734" y="3759780"/>
            <a:ext cx="94863" cy="948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8BE40F31-2D0E-E54F-842F-DA123EF5EF93}"/>
              </a:ext>
            </a:extLst>
          </p:cNvPr>
          <p:cNvSpPr/>
          <p:nvPr/>
        </p:nvSpPr>
        <p:spPr>
          <a:xfrm>
            <a:off x="2100720" y="3571979"/>
            <a:ext cx="94863" cy="948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35A7FC2F-D6BD-244B-98F5-0820133A6EBF}"/>
              </a:ext>
            </a:extLst>
          </p:cNvPr>
          <p:cNvSpPr/>
          <p:nvPr/>
        </p:nvSpPr>
        <p:spPr>
          <a:xfrm>
            <a:off x="1939326" y="3855200"/>
            <a:ext cx="94863" cy="948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a:extLst>
              <a:ext uri="{FF2B5EF4-FFF2-40B4-BE49-F238E27FC236}">
                <a16:creationId xmlns:a16="http://schemas.microsoft.com/office/drawing/2014/main" id="{F4061418-BFC2-7C44-AFF4-8EE9FFF2D8AC}"/>
              </a:ext>
            </a:extLst>
          </p:cNvPr>
          <p:cNvSpPr txBox="1"/>
          <p:nvPr/>
        </p:nvSpPr>
        <p:spPr>
          <a:xfrm>
            <a:off x="1114767" y="4265633"/>
            <a:ext cx="914400" cy="914400"/>
          </a:xfrm>
          <a:prstGeom prst="rect">
            <a:avLst/>
          </a:prstGeom>
        </p:spPr>
        <p:txBody>
          <a:bodyPr vert="horz" wrap="none" lIns="91440" tIns="45720" rIns="91440" bIns="45720" rtlCol="0">
            <a:noAutofit/>
          </a:bodyPr>
          <a:lstStyle/>
          <a:p>
            <a:pPr algn="l"/>
            <a:r>
              <a:rPr lang="en-US" sz="1400" b="1" dirty="0"/>
              <a:t>3 vertices</a:t>
            </a:r>
          </a:p>
        </p:txBody>
      </p:sp>
      <p:cxnSp>
        <p:nvCxnSpPr>
          <p:cNvPr id="15" name="Straight Arrow Connector 14">
            <a:extLst>
              <a:ext uri="{FF2B5EF4-FFF2-40B4-BE49-F238E27FC236}">
                <a16:creationId xmlns:a16="http://schemas.microsoft.com/office/drawing/2014/main" id="{D8CE8130-9628-164C-8678-C338589C7D7A}"/>
              </a:ext>
            </a:extLst>
          </p:cNvPr>
          <p:cNvCxnSpPr>
            <a:cxnSpLocks/>
          </p:cNvCxnSpPr>
          <p:nvPr/>
        </p:nvCxnSpPr>
        <p:spPr>
          <a:xfrm flipH="1" flipV="1">
            <a:off x="981597" y="3854643"/>
            <a:ext cx="522064" cy="4228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50433B9D-8301-3649-A97C-ED79BA5A1020}"/>
              </a:ext>
            </a:extLst>
          </p:cNvPr>
          <p:cNvCxnSpPr>
            <a:cxnSpLocks/>
          </p:cNvCxnSpPr>
          <p:nvPr/>
        </p:nvCxnSpPr>
        <p:spPr>
          <a:xfrm flipV="1">
            <a:off x="1503661" y="3645355"/>
            <a:ext cx="581416" cy="6321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471A6E69-39BF-D74B-8C59-83BA39675AC2}"/>
              </a:ext>
            </a:extLst>
          </p:cNvPr>
          <p:cNvCxnSpPr>
            <a:cxnSpLocks/>
          </p:cNvCxnSpPr>
          <p:nvPr/>
        </p:nvCxnSpPr>
        <p:spPr>
          <a:xfrm flipV="1">
            <a:off x="1503661" y="3958604"/>
            <a:ext cx="435665" cy="3285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2" name="Oval 25">
            <a:extLst>
              <a:ext uri="{FF2B5EF4-FFF2-40B4-BE49-F238E27FC236}">
                <a16:creationId xmlns:a16="http://schemas.microsoft.com/office/drawing/2014/main" id="{B61F52FB-D28D-AF41-B136-A54C51A5E860}"/>
              </a:ext>
            </a:extLst>
          </p:cNvPr>
          <p:cNvSpPr>
            <a:spLocks noChangeArrowheads="1"/>
          </p:cNvSpPr>
          <p:nvPr/>
        </p:nvSpPr>
        <p:spPr bwMode="auto">
          <a:xfrm>
            <a:off x="9248340" y="3263499"/>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7" name="Rectangle 5">
            <a:extLst>
              <a:ext uri="{FF2B5EF4-FFF2-40B4-BE49-F238E27FC236}">
                <a16:creationId xmlns:a16="http://schemas.microsoft.com/office/drawing/2014/main" id="{E9BFF12D-F4DA-46C8-1A48-7807819A44DE}"/>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err="1">
                <a:solidFill>
                  <a:schemeClr val="tx1"/>
                </a:solidFill>
                <a:latin typeface="Arial" panose="020B0604020202020204" pitchFamily="34" charset="0"/>
                <a:cs typeface="Arial" panose="020B0604020202020204" pitchFamily="34" charset="0"/>
              </a:rPr>
              <a:t>Webcut</a:t>
            </a:r>
            <a:r>
              <a:rPr lang="en-US" altLang="en-US" sz="2800" b="1" dirty="0">
                <a:solidFill>
                  <a:schemeClr val="tx1"/>
                </a:solidFill>
                <a:latin typeface="Arial" panose="020B0604020202020204" pitchFamily="34" charset="0"/>
                <a:cs typeface="Arial" panose="020B0604020202020204" pitchFamily="34" charset="0"/>
              </a:rPr>
              <a:t> – Plane from 3 Vertices</a:t>
            </a:r>
          </a:p>
        </p:txBody>
      </p:sp>
    </p:spTree>
    <p:extLst>
      <p:ext uri="{BB962C8B-B14F-4D97-AF65-F5344CB8AC3E}">
        <p14:creationId xmlns:p14="http://schemas.microsoft.com/office/powerpoint/2010/main" val="406989455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181829-90F8-8992-1CFD-86386CEA561C}"/>
              </a:ext>
            </a:extLst>
          </p:cNvPr>
          <p:cNvPicPr>
            <a:picLocks noChangeAspect="1"/>
          </p:cNvPicPr>
          <p:nvPr/>
        </p:nvPicPr>
        <p:blipFill>
          <a:blip r:embed="rId2"/>
          <a:stretch>
            <a:fillRect/>
          </a:stretch>
        </p:blipFill>
        <p:spPr>
          <a:xfrm>
            <a:off x="5965561" y="938170"/>
            <a:ext cx="2990358" cy="5788881"/>
          </a:xfrm>
          <a:prstGeom prst="rect">
            <a:avLst/>
          </a:prstGeom>
        </p:spPr>
      </p:pic>
      <p:pic>
        <p:nvPicPr>
          <p:cNvPr id="7" name="Picture 6">
            <a:extLst>
              <a:ext uri="{FF2B5EF4-FFF2-40B4-BE49-F238E27FC236}">
                <a16:creationId xmlns:a16="http://schemas.microsoft.com/office/drawing/2014/main" id="{232587A2-E379-2743-A1E4-810BF0A3ED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1977" y="2336321"/>
            <a:ext cx="2575960" cy="3289015"/>
          </a:xfrm>
          <a:prstGeom prst="rect">
            <a:avLst/>
          </a:prstGeom>
        </p:spPr>
      </p:pic>
      <p:sp>
        <p:nvSpPr>
          <p:cNvPr id="22534" name="AutoShape 44">
            <a:extLst>
              <a:ext uri="{FF2B5EF4-FFF2-40B4-BE49-F238E27FC236}">
                <a16:creationId xmlns:a16="http://schemas.microsoft.com/office/drawing/2014/main" id="{FEC9B955-416D-3740-80DA-AE0026F10E22}"/>
              </a:ext>
            </a:extLst>
          </p:cNvPr>
          <p:cNvSpPr>
            <a:spLocks noChangeArrowheads="1"/>
          </p:cNvSpPr>
          <p:nvPr/>
        </p:nvSpPr>
        <p:spPr bwMode="auto">
          <a:xfrm rot="19027251">
            <a:off x="7556189" y="4288967"/>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2536" name="AutoShape 44">
            <a:extLst>
              <a:ext uri="{FF2B5EF4-FFF2-40B4-BE49-F238E27FC236}">
                <a16:creationId xmlns:a16="http://schemas.microsoft.com/office/drawing/2014/main" id="{D0B6129A-D476-B24A-AF1B-7B3C8AFA0FE1}"/>
              </a:ext>
            </a:extLst>
          </p:cNvPr>
          <p:cNvSpPr>
            <a:spLocks noChangeArrowheads="1"/>
          </p:cNvSpPr>
          <p:nvPr/>
        </p:nvSpPr>
        <p:spPr bwMode="auto">
          <a:xfrm rot="16200000">
            <a:off x="8536819" y="5614494"/>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26" name="TextBox 25">
            <a:extLst>
              <a:ext uri="{FF2B5EF4-FFF2-40B4-BE49-F238E27FC236}">
                <a16:creationId xmlns:a16="http://schemas.microsoft.com/office/drawing/2014/main" id="{1CD3997A-2910-F24F-A96E-085F9A57BDA0}"/>
              </a:ext>
            </a:extLst>
          </p:cNvPr>
          <p:cNvSpPr txBox="1"/>
          <p:nvPr/>
        </p:nvSpPr>
        <p:spPr>
          <a:xfrm>
            <a:off x="449851" y="1365169"/>
            <a:ext cx="2743200" cy="646331"/>
          </a:xfrm>
          <a:prstGeom prst="rect">
            <a:avLst/>
          </a:prstGeom>
          <a:noFill/>
        </p:spPr>
        <p:txBody>
          <a:bodyPr>
            <a:spAutoFit/>
          </a:bodyPr>
          <a:lstStyle/>
          <a:p>
            <a:pPr>
              <a:defRPr/>
            </a:pPr>
            <a:r>
              <a:rPr lang="en-US" dirty="0">
                <a:ea typeface="ＭＳ Ｐゴシック" charset="0"/>
              </a:rPr>
              <a:t>Slice with a plane normal to a curve</a:t>
            </a:r>
          </a:p>
        </p:txBody>
      </p:sp>
      <p:sp>
        <p:nvSpPr>
          <p:cNvPr id="28" name="Oval 14">
            <a:extLst>
              <a:ext uri="{FF2B5EF4-FFF2-40B4-BE49-F238E27FC236}">
                <a16:creationId xmlns:a16="http://schemas.microsoft.com/office/drawing/2014/main" id="{E5717761-947D-E54A-B852-DCBD264D7094}"/>
              </a:ext>
            </a:extLst>
          </p:cNvPr>
          <p:cNvSpPr>
            <a:spLocks noChangeArrowheads="1"/>
          </p:cNvSpPr>
          <p:nvPr/>
        </p:nvSpPr>
        <p:spPr bwMode="auto">
          <a:xfrm>
            <a:off x="7565436" y="4823416"/>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2</a:t>
            </a:r>
          </a:p>
        </p:txBody>
      </p:sp>
      <p:sp>
        <p:nvSpPr>
          <p:cNvPr id="29" name="Oval 16">
            <a:extLst>
              <a:ext uri="{FF2B5EF4-FFF2-40B4-BE49-F238E27FC236}">
                <a16:creationId xmlns:a16="http://schemas.microsoft.com/office/drawing/2014/main" id="{0B3145C1-D002-C74C-B0DA-07360E0920A7}"/>
              </a:ext>
            </a:extLst>
          </p:cNvPr>
          <p:cNvSpPr>
            <a:spLocks noChangeArrowheads="1"/>
          </p:cNvSpPr>
          <p:nvPr/>
        </p:nvSpPr>
        <p:spPr bwMode="auto">
          <a:xfrm>
            <a:off x="7405436" y="5199988"/>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3</a:t>
            </a:r>
          </a:p>
        </p:txBody>
      </p:sp>
      <p:sp>
        <p:nvSpPr>
          <p:cNvPr id="30" name="Oval 20">
            <a:extLst>
              <a:ext uri="{FF2B5EF4-FFF2-40B4-BE49-F238E27FC236}">
                <a16:creationId xmlns:a16="http://schemas.microsoft.com/office/drawing/2014/main" id="{0BAEFE33-FDDB-734A-9485-0FE227F17409}"/>
              </a:ext>
            </a:extLst>
          </p:cNvPr>
          <p:cNvSpPr>
            <a:spLocks noChangeArrowheads="1"/>
          </p:cNvSpPr>
          <p:nvPr/>
        </p:nvSpPr>
        <p:spPr bwMode="auto">
          <a:xfrm>
            <a:off x="7902416" y="4328302"/>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31" name="Oval 25">
            <a:extLst>
              <a:ext uri="{FF2B5EF4-FFF2-40B4-BE49-F238E27FC236}">
                <a16:creationId xmlns:a16="http://schemas.microsoft.com/office/drawing/2014/main" id="{9F21EA2E-6492-B647-AB64-BBB026A03F16}"/>
              </a:ext>
            </a:extLst>
          </p:cNvPr>
          <p:cNvSpPr>
            <a:spLocks noChangeArrowheads="1"/>
          </p:cNvSpPr>
          <p:nvPr/>
        </p:nvSpPr>
        <p:spPr bwMode="auto">
          <a:xfrm>
            <a:off x="9255723" y="3267179"/>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32" name="AutoShape 44">
            <a:extLst>
              <a:ext uri="{FF2B5EF4-FFF2-40B4-BE49-F238E27FC236}">
                <a16:creationId xmlns:a16="http://schemas.microsoft.com/office/drawing/2014/main" id="{EB36AB0C-45BB-2244-8CFA-91AEA14F5D12}"/>
              </a:ext>
            </a:extLst>
          </p:cNvPr>
          <p:cNvSpPr>
            <a:spLocks noChangeArrowheads="1"/>
          </p:cNvSpPr>
          <p:nvPr/>
        </p:nvSpPr>
        <p:spPr bwMode="auto">
          <a:xfrm rot="16200000">
            <a:off x="7043622" y="5874609"/>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35" name="Oval 16">
            <a:extLst>
              <a:ext uri="{FF2B5EF4-FFF2-40B4-BE49-F238E27FC236}">
                <a16:creationId xmlns:a16="http://schemas.microsoft.com/office/drawing/2014/main" id="{3BD9B14E-4F32-5F47-8389-9F8A812A3BB4}"/>
              </a:ext>
            </a:extLst>
          </p:cNvPr>
          <p:cNvSpPr>
            <a:spLocks noChangeArrowheads="1"/>
          </p:cNvSpPr>
          <p:nvPr/>
        </p:nvSpPr>
        <p:spPr bwMode="auto">
          <a:xfrm>
            <a:off x="9248340" y="2305903"/>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36" name="Oval 25">
            <a:extLst>
              <a:ext uri="{FF2B5EF4-FFF2-40B4-BE49-F238E27FC236}">
                <a16:creationId xmlns:a16="http://schemas.microsoft.com/office/drawing/2014/main" id="{C494FBBA-1F19-2C40-A380-51BAC099F931}"/>
              </a:ext>
            </a:extLst>
          </p:cNvPr>
          <p:cNvSpPr>
            <a:spLocks noChangeArrowheads="1"/>
          </p:cNvSpPr>
          <p:nvPr/>
        </p:nvSpPr>
        <p:spPr bwMode="auto">
          <a:xfrm>
            <a:off x="9023861" y="5741957"/>
            <a:ext cx="367228"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5" name="TextBox 4">
            <a:extLst>
              <a:ext uri="{FF2B5EF4-FFF2-40B4-BE49-F238E27FC236}">
                <a16:creationId xmlns:a16="http://schemas.microsoft.com/office/drawing/2014/main" id="{EAF4800D-D000-7A4C-ADD1-AEA1A97FFFDE}"/>
              </a:ext>
            </a:extLst>
          </p:cNvPr>
          <p:cNvSpPr txBox="1"/>
          <p:nvPr/>
        </p:nvSpPr>
        <p:spPr>
          <a:xfrm>
            <a:off x="9629340" y="1167635"/>
            <a:ext cx="2247197" cy="432710"/>
          </a:xfrm>
          <a:prstGeom prst="rect">
            <a:avLst/>
          </a:prstGeom>
        </p:spPr>
        <p:txBody>
          <a:bodyPr vert="horz" wrap="none" lIns="91440" tIns="45720" rIns="91440" bIns="45720" rtlCol="0">
            <a:noAutofit/>
          </a:bodyPr>
          <a:lstStyle/>
          <a:p>
            <a:pPr algn="l"/>
            <a:r>
              <a:rPr lang="en-US" dirty="0"/>
              <a:t>Select </a:t>
            </a:r>
            <a:r>
              <a:rPr lang="en-US" i="1" dirty="0"/>
              <a:t>Plane from Curve</a:t>
            </a:r>
          </a:p>
        </p:txBody>
      </p:sp>
      <p:sp>
        <p:nvSpPr>
          <p:cNvPr id="38" name="TextBox 37">
            <a:extLst>
              <a:ext uri="{FF2B5EF4-FFF2-40B4-BE49-F238E27FC236}">
                <a16:creationId xmlns:a16="http://schemas.microsoft.com/office/drawing/2014/main" id="{D21C964F-3673-6749-911C-4A0129E49E95}"/>
              </a:ext>
            </a:extLst>
          </p:cNvPr>
          <p:cNvSpPr txBox="1"/>
          <p:nvPr/>
        </p:nvSpPr>
        <p:spPr>
          <a:xfrm>
            <a:off x="9662826" y="2241948"/>
            <a:ext cx="2247197" cy="432710"/>
          </a:xfrm>
          <a:prstGeom prst="rect">
            <a:avLst/>
          </a:prstGeom>
        </p:spPr>
        <p:txBody>
          <a:bodyPr vert="horz" wrap="none" lIns="91440" tIns="45720" rIns="91440" bIns="45720" rtlCol="0">
            <a:noAutofit/>
          </a:bodyPr>
          <a:lstStyle/>
          <a:p>
            <a:pPr algn="l"/>
            <a:r>
              <a:rPr lang="en-US" dirty="0"/>
              <a:t>Select a curve </a:t>
            </a:r>
            <a:br>
              <a:rPr lang="en-US" dirty="0"/>
            </a:br>
            <a:r>
              <a:rPr lang="en-US" dirty="0"/>
              <a:t>(plane will be </a:t>
            </a:r>
            <a:br>
              <a:rPr lang="en-US" dirty="0"/>
            </a:br>
            <a:r>
              <a:rPr lang="en-US" dirty="0"/>
              <a:t>normal to curve)</a:t>
            </a:r>
          </a:p>
        </p:txBody>
      </p:sp>
      <p:sp>
        <p:nvSpPr>
          <p:cNvPr id="39" name="TextBox 38">
            <a:extLst>
              <a:ext uri="{FF2B5EF4-FFF2-40B4-BE49-F238E27FC236}">
                <a16:creationId xmlns:a16="http://schemas.microsoft.com/office/drawing/2014/main" id="{2B344F54-9054-7047-8348-4B50D0D8C759}"/>
              </a:ext>
            </a:extLst>
          </p:cNvPr>
          <p:cNvSpPr txBox="1"/>
          <p:nvPr/>
        </p:nvSpPr>
        <p:spPr>
          <a:xfrm>
            <a:off x="9639425" y="1730043"/>
            <a:ext cx="2247197" cy="432710"/>
          </a:xfrm>
          <a:prstGeom prst="rect">
            <a:avLst/>
          </a:prstGeom>
        </p:spPr>
        <p:txBody>
          <a:bodyPr vert="horz" wrap="none" lIns="91440" tIns="45720" rIns="91440" bIns="45720" rtlCol="0">
            <a:noAutofit/>
          </a:bodyPr>
          <a:lstStyle/>
          <a:p>
            <a:pPr algn="l"/>
            <a:r>
              <a:rPr lang="en-US" dirty="0"/>
              <a:t>Select a volume to cut</a:t>
            </a:r>
          </a:p>
        </p:txBody>
      </p:sp>
      <p:pic>
        <p:nvPicPr>
          <p:cNvPr id="9" name="Picture 8">
            <a:extLst>
              <a:ext uri="{FF2B5EF4-FFF2-40B4-BE49-F238E27FC236}">
                <a16:creationId xmlns:a16="http://schemas.microsoft.com/office/drawing/2014/main" id="{4E63E12A-9D94-844A-A713-202B892C783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47318" y="2786491"/>
            <a:ext cx="2342277" cy="2928751"/>
          </a:xfrm>
          <a:prstGeom prst="rect">
            <a:avLst/>
          </a:prstGeom>
        </p:spPr>
      </p:pic>
      <p:sp>
        <p:nvSpPr>
          <p:cNvPr id="45" name="AutoShape 44">
            <a:extLst>
              <a:ext uri="{FF2B5EF4-FFF2-40B4-BE49-F238E27FC236}">
                <a16:creationId xmlns:a16="http://schemas.microsoft.com/office/drawing/2014/main" id="{480CD9BF-4C33-A444-BF64-0CD89CDEEDF8}"/>
              </a:ext>
            </a:extLst>
          </p:cNvPr>
          <p:cNvSpPr>
            <a:spLocks noChangeArrowheads="1"/>
          </p:cNvSpPr>
          <p:nvPr/>
        </p:nvSpPr>
        <p:spPr bwMode="auto">
          <a:xfrm rot="18822795">
            <a:off x="6999237" y="4928642"/>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46" name="AutoShape 44">
            <a:extLst>
              <a:ext uri="{FF2B5EF4-FFF2-40B4-BE49-F238E27FC236}">
                <a16:creationId xmlns:a16="http://schemas.microsoft.com/office/drawing/2014/main" id="{A4C547FD-B002-0D43-851D-890A304840D3}"/>
              </a:ext>
            </a:extLst>
          </p:cNvPr>
          <p:cNvSpPr>
            <a:spLocks noChangeArrowheads="1"/>
          </p:cNvSpPr>
          <p:nvPr/>
        </p:nvSpPr>
        <p:spPr bwMode="auto">
          <a:xfrm rot="19027251">
            <a:off x="7151108" y="4631681"/>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47" name="TextBox 46">
            <a:extLst>
              <a:ext uri="{FF2B5EF4-FFF2-40B4-BE49-F238E27FC236}">
                <a16:creationId xmlns:a16="http://schemas.microsoft.com/office/drawing/2014/main" id="{D1795866-1F6E-0E4C-BE8C-C7D61C82FC00}"/>
              </a:ext>
            </a:extLst>
          </p:cNvPr>
          <p:cNvSpPr txBox="1"/>
          <p:nvPr/>
        </p:nvSpPr>
        <p:spPr>
          <a:xfrm>
            <a:off x="463600" y="5842246"/>
            <a:ext cx="2743200" cy="646331"/>
          </a:xfrm>
          <a:prstGeom prst="rect">
            <a:avLst/>
          </a:prstGeom>
          <a:noFill/>
        </p:spPr>
        <p:txBody>
          <a:bodyPr>
            <a:spAutoFit/>
          </a:bodyPr>
          <a:lstStyle/>
          <a:p>
            <a:pPr>
              <a:defRPr/>
            </a:pPr>
            <a:r>
              <a:rPr lang="en-US" dirty="0">
                <a:ea typeface="ＭＳ Ｐゴシック" charset="0"/>
              </a:rPr>
              <a:t>Often used to facilitate sweeping</a:t>
            </a:r>
          </a:p>
        </p:txBody>
      </p:sp>
      <p:sp>
        <p:nvSpPr>
          <p:cNvPr id="48" name="Oval 30">
            <a:extLst>
              <a:ext uri="{FF2B5EF4-FFF2-40B4-BE49-F238E27FC236}">
                <a16:creationId xmlns:a16="http://schemas.microsoft.com/office/drawing/2014/main" id="{1F8D987D-60A1-D144-89C5-E3E14201BD54}"/>
              </a:ext>
            </a:extLst>
          </p:cNvPr>
          <p:cNvSpPr>
            <a:spLocks noChangeArrowheads="1"/>
          </p:cNvSpPr>
          <p:nvPr/>
        </p:nvSpPr>
        <p:spPr bwMode="auto">
          <a:xfrm>
            <a:off x="7553677" y="5981343"/>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5</a:t>
            </a:r>
          </a:p>
        </p:txBody>
      </p:sp>
      <p:sp>
        <p:nvSpPr>
          <p:cNvPr id="49" name="Oval 20">
            <a:extLst>
              <a:ext uri="{FF2B5EF4-FFF2-40B4-BE49-F238E27FC236}">
                <a16:creationId xmlns:a16="http://schemas.microsoft.com/office/drawing/2014/main" id="{C9A393BF-DD13-094C-A164-AB8645290F6E}"/>
              </a:ext>
            </a:extLst>
          </p:cNvPr>
          <p:cNvSpPr>
            <a:spLocks noChangeArrowheads="1"/>
          </p:cNvSpPr>
          <p:nvPr/>
        </p:nvSpPr>
        <p:spPr bwMode="auto">
          <a:xfrm>
            <a:off x="9248340" y="1192227"/>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50" name="Oval 14">
            <a:extLst>
              <a:ext uri="{FF2B5EF4-FFF2-40B4-BE49-F238E27FC236}">
                <a16:creationId xmlns:a16="http://schemas.microsoft.com/office/drawing/2014/main" id="{C016327D-6528-384F-A281-FBB6517094E6}"/>
              </a:ext>
            </a:extLst>
          </p:cNvPr>
          <p:cNvSpPr>
            <a:spLocks noChangeArrowheads="1"/>
          </p:cNvSpPr>
          <p:nvPr/>
        </p:nvSpPr>
        <p:spPr bwMode="auto">
          <a:xfrm>
            <a:off x="9255723" y="1749065"/>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2</a:t>
            </a:r>
          </a:p>
        </p:txBody>
      </p:sp>
      <p:sp>
        <p:nvSpPr>
          <p:cNvPr id="51" name="TextBox 50">
            <a:extLst>
              <a:ext uri="{FF2B5EF4-FFF2-40B4-BE49-F238E27FC236}">
                <a16:creationId xmlns:a16="http://schemas.microsoft.com/office/drawing/2014/main" id="{68DE90F3-9CD3-944B-8D3F-83D3D636ABA8}"/>
              </a:ext>
            </a:extLst>
          </p:cNvPr>
          <p:cNvSpPr txBox="1"/>
          <p:nvPr/>
        </p:nvSpPr>
        <p:spPr>
          <a:xfrm>
            <a:off x="9662826" y="3212645"/>
            <a:ext cx="2247197" cy="432710"/>
          </a:xfrm>
          <a:prstGeom prst="rect">
            <a:avLst/>
          </a:prstGeom>
        </p:spPr>
        <p:txBody>
          <a:bodyPr vert="horz" wrap="none" lIns="91440" tIns="45720" rIns="91440" bIns="45720" rtlCol="0">
            <a:noAutofit/>
          </a:bodyPr>
          <a:lstStyle/>
          <a:p>
            <a:pPr algn="l"/>
            <a:r>
              <a:rPr lang="en-US" dirty="0"/>
              <a:t>Select </a:t>
            </a:r>
            <a:r>
              <a:rPr lang="en-US" i="1" dirty="0"/>
              <a:t>Near Vertex </a:t>
            </a:r>
            <a:br>
              <a:rPr lang="en-US" dirty="0"/>
            </a:br>
            <a:r>
              <a:rPr lang="en-US" dirty="0"/>
              <a:t>Method</a:t>
            </a:r>
          </a:p>
        </p:txBody>
      </p:sp>
      <p:sp>
        <p:nvSpPr>
          <p:cNvPr id="52" name="Oval 30">
            <a:extLst>
              <a:ext uri="{FF2B5EF4-FFF2-40B4-BE49-F238E27FC236}">
                <a16:creationId xmlns:a16="http://schemas.microsoft.com/office/drawing/2014/main" id="{87ED3675-F5A2-1C44-B87B-E6CC339D25C7}"/>
              </a:ext>
            </a:extLst>
          </p:cNvPr>
          <p:cNvSpPr>
            <a:spLocks noChangeArrowheads="1"/>
          </p:cNvSpPr>
          <p:nvPr/>
        </p:nvSpPr>
        <p:spPr bwMode="auto">
          <a:xfrm>
            <a:off x="9248340" y="3972737"/>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53" name="TextBox 52">
            <a:extLst>
              <a:ext uri="{FF2B5EF4-FFF2-40B4-BE49-F238E27FC236}">
                <a16:creationId xmlns:a16="http://schemas.microsoft.com/office/drawing/2014/main" id="{5A06FB2D-84F6-C343-8465-7C60889DEA11}"/>
              </a:ext>
            </a:extLst>
          </p:cNvPr>
          <p:cNvSpPr txBox="1"/>
          <p:nvPr/>
        </p:nvSpPr>
        <p:spPr>
          <a:xfrm>
            <a:off x="9662826" y="3950063"/>
            <a:ext cx="2247197" cy="432710"/>
          </a:xfrm>
          <a:prstGeom prst="rect">
            <a:avLst/>
          </a:prstGeom>
        </p:spPr>
        <p:txBody>
          <a:bodyPr vert="horz" wrap="none" lIns="91440" tIns="45720" rIns="91440" bIns="45720" rtlCol="0">
            <a:noAutofit/>
          </a:bodyPr>
          <a:lstStyle/>
          <a:p>
            <a:pPr algn="l"/>
            <a:r>
              <a:rPr lang="en-US" dirty="0"/>
              <a:t>Select a vertex </a:t>
            </a:r>
            <a:br>
              <a:rPr lang="en-US" dirty="0"/>
            </a:br>
            <a:r>
              <a:rPr lang="en-US" dirty="0"/>
              <a:t>(plane will pass </a:t>
            </a:r>
            <a:br>
              <a:rPr lang="en-US" dirty="0"/>
            </a:br>
            <a:r>
              <a:rPr lang="en-US" dirty="0"/>
              <a:t>through vertex)</a:t>
            </a:r>
          </a:p>
        </p:txBody>
      </p:sp>
      <p:cxnSp>
        <p:nvCxnSpPr>
          <p:cNvPr id="13" name="Straight Connector 12">
            <a:extLst>
              <a:ext uri="{FF2B5EF4-FFF2-40B4-BE49-F238E27FC236}">
                <a16:creationId xmlns:a16="http://schemas.microsoft.com/office/drawing/2014/main" id="{6C42A7CB-E0DE-B940-AA4B-18596C6F8E88}"/>
              </a:ext>
            </a:extLst>
          </p:cNvPr>
          <p:cNvCxnSpPr>
            <a:cxnSpLocks/>
          </p:cNvCxnSpPr>
          <p:nvPr/>
        </p:nvCxnSpPr>
        <p:spPr>
          <a:xfrm>
            <a:off x="1074733" y="3980828"/>
            <a:ext cx="938217" cy="61339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2195E56C-64E5-BB45-892B-119803E7E757}"/>
              </a:ext>
            </a:extLst>
          </p:cNvPr>
          <p:cNvSpPr/>
          <p:nvPr/>
        </p:nvSpPr>
        <p:spPr>
          <a:xfrm>
            <a:off x="1010559" y="3933396"/>
            <a:ext cx="94863" cy="948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F09F3680-1AF0-7C4F-A057-7083A122D38B}"/>
              </a:ext>
            </a:extLst>
          </p:cNvPr>
          <p:cNvSpPr txBox="1"/>
          <p:nvPr/>
        </p:nvSpPr>
        <p:spPr>
          <a:xfrm>
            <a:off x="200349" y="3147384"/>
            <a:ext cx="914400" cy="914400"/>
          </a:xfrm>
          <a:prstGeom prst="rect">
            <a:avLst/>
          </a:prstGeom>
        </p:spPr>
        <p:txBody>
          <a:bodyPr vert="horz" wrap="none" lIns="91440" tIns="45720" rIns="91440" bIns="45720" rtlCol="0">
            <a:noAutofit/>
          </a:bodyPr>
          <a:lstStyle/>
          <a:p>
            <a:pPr algn="l"/>
            <a:r>
              <a:rPr lang="en-US" sz="1400" b="1" dirty="0"/>
              <a:t>vertex</a:t>
            </a:r>
          </a:p>
        </p:txBody>
      </p:sp>
      <p:sp>
        <p:nvSpPr>
          <p:cNvPr id="60" name="TextBox 59">
            <a:extLst>
              <a:ext uri="{FF2B5EF4-FFF2-40B4-BE49-F238E27FC236}">
                <a16:creationId xmlns:a16="http://schemas.microsoft.com/office/drawing/2014/main" id="{AACC3B06-EFE5-FC45-95DD-86E830C7817A}"/>
              </a:ext>
            </a:extLst>
          </p:cNvPr>
          <p:cNvSpPr txBox="1"/>
          <p:nvPr/>
        </p:nvSpPr>
        <p:spPr>
          <a:xfrm>
            <a:off x="1014732" y="4652580"/>
            <a:ext cx="914400" cy="914400"/>
          </a:xfrm>
          <a:prstGeom prst="rect">
            <a:avLst/>
          </a:prstGeom>
        </p:spPr>
        <p:txBody>
          <a:bodyPr vert="horz" wrap="none" lIns="91440" tIns="45720" rIns="91440" bIns="45720" rtlCol="0">
            <a:noAutofit/>
          </a:bodyPr>
          <a:lstStyle/>
          <a:p>
            <a:pPr algn="l"/>
            <a:r>
              <a:rPr lang="en-US" sz="1400" b="1" dirty="0"/>
              <a:t>curve</a:t>
            </a:r>
          </a:p>
        </p:txBody>
      </p:sp>
      <p:cxnSp>
        <p:nvCxnSpPr>
          <p:cNvPr id="19" name="Straight Arrow Connector 18">
            <a:extLst>
              <a:ext uri="{FF2B5EF4-FFF2-40B4-BE49-F238E27FC236}">
                <a16:creationId xmlns:a16="http://schemas.microsoft.com/office/drawing/2014/main" id="{E195C4F6-E3B6-304B-B1E9-CC2C35BBAE91}"/>
              </a:ext>
            </a:extLst>
          </p:cNvPr>
          <p:cNvCxnSpPr>
            <a:endCxn id="16" idx="1"/>
          </p:cNvCxnSpPr>
          <p:nvPr/>
        </p:nvCxnSpPr>
        <p:spPr>
          <a:xfrm>
            <a:off x="657549" y="3419579"/>
            <a:ext cx="366902" cy="5277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FA24826A-6E67-704C-AD86-FE301E4F7F9D}"/>
              </a:ext>
            </a:extLst>
          </p:cNvPr>
          <p:cNvCxnSpPr>
            <a:cxnSpLocks/>
          </p:cNvCxnSpPr>
          <p:nvPr/>
        </p:nvCxnSpPr>
        <p:spPr>
          <a:xfrm flipV="1">
            <a:off x="1400023" y="4300062"/>
            <a:ext cx="143818" cy="4211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6" name="AutoShape 44">
            <a:extLst>
              <a:ext uri="{FF2B5EF4-FFF2-40B4-BE49-F238E27FC236}">
                <a16:creationId xmlns:a16="http://schemas.microsoft.com/office/drawing/2014/main" id="{6C8ABA39-6279-7249-B5A5-6CA1A30B22B7}"/>
              </a:ext>
            </a:extLst>
          </p:cNvPr>
          <p:cNvSpPr>
            <a:spLocks noChangeArrowheads="1"/>
          </p:cNvSpPr>
          <p:nvPr/>
        </p:nvSpPr>
        <p:spPr bwMode="auto">
          <a:xfrm rot="16200000">
            <a:off x="8871461" y="6296091"/>
            <a:ext cx="304800" cy="533400"/>
          </a:xfrm>
          <a:prstGeom prst="upArrow">
            <a:avLst>
              <a:gd name="adj1" fmla="val 25148"/>
              <a:gd name="adj2" fmla="val 98178"/>
            </a:avLst>
          </a:prstGeom>
          <a:solidFill>
            <a:srgbClr val="FF0000"/>
          </a:solidFill>
          <a:ln w="9525">
            <a:solidFill>
              <a:schemeClr val="tx1"/>
            </a:solidFill>
            <a:miter lim="800000"/>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endParaRPr lang="en-US" altLang="en-US" sz="2400">
              <a:latin typeface="Arial" panose="020B0604020202020204" pitchFamily="34" charset="0"/>
            </a:endParaRPr>
          </a:p>
        </p:txBody>
      </p:sp>
      <p:sp>
        <p:nvSpPr>
          <p:cNvPr id="67" name="Oval 31">
            <a:extLst>
              <a:ext uri="{FF2B5EF4-FFF2-40B4-BE49-F238E27FC236}">
                <a16:creationId xmlns:a16="http://schemas.microsoft.com/office/drawing/2014/main" id="{0384C9D7-AB35-6F46-AC16-89BD14F77771}"/>
              </a:ext>
            </a:extLst>
          </p:cNvPr>
          <p:cNvSpPr>
            <a:spLocks noChangeArrowheads="1"/>
          </p:cNvSpPr>
          <p:nvPr/>
        </p:nvSpPr>
        <p:spPr bwMode="auto">
          <a:xfrm>
            <a:off x="9350885" y="6398433"/>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6</a:t>
            </a:r>
          </a:p>
        </p:txBody>
      </p:sp>
      <p:sp>
        <p:nvSpPr>
          <p:cNvPr id="68" name="Oval 31">
            <a:extLst>
              <a:ext uri="{FF2B5EF4-FFF2-40B4-BE49-F238E27FC236}">
                <a16:creationId xmlns:a16="http://schemas.microsoft.com/office/drawing/2014/main" id="{9EFD149F-53F0-BD4A-8237-FADEA23DC674}"/>
              </a:ext>
            </a:extLst>
          </p:cNvPr>
          <p:cNvSpPr>
            <a:spLocks noChangeArrowheads="1"/>
          </p:cNvSpPr>
          <p:nvPr/>
        </p:nvSpPr>
        <p:spPr bwMode="auto">
          <a:xfrm>
            <a:off x="9255723" y="4875233"/>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sp>
        <p:nvSpPr>
          <p:cNvPr id="69" name="TextBox 68">
            <a:extLst>
              <a:ext uri="{FF2B5EF4-FFF2-40B4-BE49-F238E27FC236}">
                <a16:creationId xmlns:a16="http://schemas.microsoft.com/office/drawing/2014/main" id="{E7F13D59-3CFA-F742-9403-65995792D62A}"/>
              </a:ext>
            </a:extLst>
          </p:cNvPr>
          <p:cNvSpPr txBox="1"/>
          <p:nvPr/>
        </p:nvSpPr>
        <p:spPr>
          <a:xfrm>
            <a:off x="9662826" y="4854804"/>
            <a:ext cx="2247197" cy="432710"/>
          </a:xfrm>
          <a:prstGeom prst="rect">
            <a:avLst/>
          </a:prstGeom>
        </p:spPr>
        <p:txBody>
          <a:bodyPr vert="horz" wrap="none" lIns="91440" tIns="45720" rIns="91440" bIns="45720" rtlCol="0">
            <a:noAutofit/>
          </a:bodyPr>
          <a:lstStyle/>
          <a:p>
            <a:pPr algn="l"/>
            <a:r>
              <a:rPr lang="en-US" dirty="0"/>
              <a:t>Click - </a:t>
            </a:r>
            <a:r>
              <a:rPr lang="en-US" i="1" dirty="0"/>
              <a:t>Apply</a:t>
            </a:r>
          </a:p>
        </p:txBody>
      </p:sp>
      <p:sp>
        <p:nvSpPr>
          <p:cNvPr id="70" name="TextBox 69">
            <a:extLst>
              <a:ext uri="{FF2B5EF4-FFF2-40B4-BE49-F238E27FC236}">
                <a16:creationId xmlns:a16="http://schemas.microsoft.com/office/drawing/2014/main" id="{83DF9C6B-4DFC-DB4D-B6F5-06BB95AFEBDA}"/>
              </a:ext>
            </a:extLst>
          </p:cNvPr>
          <p:cNvSpPr txBox="1"/>
          <p:nvPr/>
        </p:nvSpPr>
        <p:spPr>
          <a:xfrm>
            <a:off x="691035" y="2302853"/>
            <a:ext cx="914400" cy="914400"/>
          </a:xfrm>
          <a:prstGeom prst="rect">
            <a:avLst/>
          </a:prstGeom>
        </p:spPr>
        <p:txBody>
          <a:bodyPr vert="horz" wrap="none" lIns="91440" tIns="45720" rIns="91440" bIns="45720" rtlCol="0">
            <a:noAutofit/>
          </a:bodyPr>
          <a:lstStyle/>
          <a:p>
            <a:pPr algn="l"/>
            <a:r>
              <a:rPr lang="en-US" sz="1400" b="1" dirty="0"/>
              <a:t>plane normal </a:t>
            </a:r>
            <a:br>
              <a:rPr lang="en-US" sz="1400" b="1" dirty="0"/>
            </a:br>
            <a:r>
              <a:rPr lang="en-US" sz="1400" b="1" dirty="0"/>
              <a:t>to curve</a:t>
            </a:r>
          </a:p>
        </p:txBody>
      </p:sp>
      <p:sp>
        <p:nvSpPr>
          <p:cNvPr id="6" name="Rectangle 5">
            <a:extLst>
              <a:ext uri="{FF2B5EF4-FFF2-40B4-BE49-F238E27FC236}">
                <a16:creationId xmlns:a16="http://schemas.microsoft.com/office/drawing/2014/main" id="{F3653B23-A8DC-8692-F83E-B79D9075A58D}"/>
              </a:ext>
            </a:extLst>
          </p:cNvPr>
          <p:cNvSpPr txBox="1">
            <a:spLocks noChangeArrowheads="1"/>
          </p:cNvSpPr>
          <p:nvPr/>
        </p:nvSpPr>
        <p:spPr>
          <a:xfrm>
            <a:off x="832383" y="219376"/>
            <a:ext cx="10096500" cy="774779"/>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algn="ctr"/>
            <a:r>
              <a:rPr lang="en-US" altLang="en-US" sz="2800" b="1" dirty="0" err="1">
                <a:solidFill>
                  <a:schemeClr val="tx1"/>
                </a:solidFill>
                <a:latin typeface="Arial" panose="020B0604020202020204" pitchFamily="34" charset="0"/>
                <a:cs typeface="Arial" panose="020B0604020202020204" pitchFamily="34" charset="0"/>
              </a:rPr>
              <a:t>Webcut</a:t>
            </a:r>
            <a:r>
              <a:rPr lang="en-US" altLang="en-US" sz="2800" b="1" dirty="0">
                <a:solidFill>
                  <a:schemeClr val="tx1"/>
                </a:solidFill>
                <a:latin typeface="Arial" panose="020B0604020202020204" pitchFamily="34" charset="0"/>
                <a:cs typeface="Arial" panose="020B0604020202020204" pitchFamily="34" charset="0"/>
              </a:rPr>
              <a:t> – Plane from Curve</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4">
            <a:extLst>
              <a:ext uri="{FF2B5EF4-FFF2-40B4-BE49-F238E27FC236}">
                <a16:creationId xmlns:a16="http://schemas.microsoft.com/office/drawing/2014/main" id="{B50696EB-F965-CE40-94C1-EC9207A45B75}"/>
              </a:ext>
            </a:extLst>
          </p:cNvPr>
          <p:cNvSpPr>
            <a:spLocks noGrp="1" noChangeArrowheads="1"/>
          </p:cNvSpPr>
          <p:nvPr>
            <p:ph type="title"/>
          </p:nvPr>
        </p:nvSpPr>
        <p:spPr>
          <a:xfrm>
            <a:off x="1613548" y="343083"/>
            <a:ext cx="10096500" cy="774779"/>
          </a:xfrm>
        </p:spPr>
        <p:txBody>
          <a:bodyPr/>
          <a:lstStyle/>
          <a:p>
            <a:pPr>
              <a:defRPr/>
            </a:pPr>
            <a:r>
              <a:rPr lang="en-US" dirty="0">
                <a:ea typeface="+mj-ea"/>
              </a:rPr>
              <a:t>Exercise 6.3</a:t>
            </a:r>
            <a:br>
              <a:rPr lang="en-US" dirty="0">
                <a:ea typeface="+mj-ea"/>
              </a:rPr>
            </a:br>
            <a:r>
              <a:rPr lang="en-US" dirty="0">
                <a:ea typeface="+mj-ea"/>
              </a:rPr>
              <a:t>Defeaturing and </a:t>
            </a:r>
            <a:r>
              <a:rPr lang="en-US" dirty="0" err="1">
                <a:ea typeface="+mj-ea"/>
              </a:rPr>
              <a:t>Webcutting</a:t>
            </a:r>
            <a:endParaRPr lang="en-US" dirty="0">
              <a:ea typeface="+mj-ea"/>
            </a:endParaRPr>
          </a:p>
        </p:txBody>
      </p:sp>
      <p:pic>
        <p:nvPicPr>
          <p:cNvPr id="32771" name="Picture 11">
            <a:extLst>
              <a:ext uri="{FF2B5EF4-FFF2-40B4-BE49-F238E27FC236}">
                <a16:creationId xmlns:a16="http://schemas.microsoft.com/office/drawing/2014/main" id="{2799EF9D-F136-5140-85B9-728D6DBF04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3755" t="3583" r="28528" b="2853"/>
          <a:stretch>
            <a:fillRect/>
          </a:stretch>
        </p:blipFill>
        <p:spPr bwMode="auto">
          <a:xfrm>
            <a:off x="5931034" y="1210096"/>
            <a:ext cx="3189111" cy="4835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AAA77674-AAC0-204A-B7BF-2DDFB95AF7A0}"/>
              </a:ext>
            </a:extLst>
          </p:cNvPr>
          <p:cNvSpPr>
            <a:spLocks noChangeArrowheads="1"/>
          </p:cNvSpPr>
          <p:nvPr/>
        </p:nvSpPr>
        <p:spPr bwMode="auto">
          <a:xfrm>
            <a:off x="2514600" y="2121255"/>
            <a:ext cx="3581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Import “</a:t>
            </a:r>
            <a:r>
              <a:rPr lang="en-US" altLang="en-US" sz="1800" dirty="0" err="1">
                <a:latin typeface="+mn-lt"/>
              </a:rPr>
              <a:t>knuckle.sat</a:t>
            </a:r>
            <a:r>
              <a:rPr lang="en-US" altLang="en-US" sz="1800" dirty="0">
                <a:latin typeface="+mn-lt"/>
              </a:rPr>
              <a:t>”</a:t>
            </a:r>
          </a:p>
          <a:p>
            <a:endParaRPr lang="en-US" altLang="en-US" sz="1800" dirty="0">
              <a:latin typeface="+mn-lt"/>
            </a:endParaRPr>
          </a:p>
        </p:txBody>
      </p:sp>
      <p:sp>
        <p:nvSpPr>
          <p:cNvPr id="7" name="Oval 14">
            <a:extLst>
              <a:ext uri="{FF2B5EF4-FFF2-40B4-BE49-F238E27FC236}">
                <a16:creationId xmlns:a16="http://schemas.microsoft.com/office/drawing/2014/main" id="{A9B5BF30-DDBF-3644-9D7D-F3747BB632BD}"/>
              </a:ext>
            </a:extLst>
          </p:cNvPr>
          <p:cNvSpPr>
            <a:spLocks noChangeArrowheads="1"/>
          </p:cNvSpPr>
          <p:nvPr/>
        </p:nvSpPr>
        <p:spPr bwMode="auto">
          <a:xfrm>
            <a:off x="2012745" y="2769331"/>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8" name="Oval 16">
            <a:extLst>
              <a:ext uri="{FF2B5EF4-FFF2-40B4-BE49-F238E27FC236}">
                <a16:creationId xmlns:a16="http://schemas.microsoft.com/office/drawing/2014/main" id="{DED10409-7CEE-7F4B-9C92-F3E577E08A69}"/>
              </a:ext>
            </a:extLst>
          </p:cNvPr>
          <p:cNvSpPr>
            <a:spLocks noChangeArrowheads="1"/>
          </p:cNvSpPr>
          <p:nvPr/>
        </p:nvSpPr>
        <p:spPr bwMode="auto">
          <a:xfrm>
            <a:off x="2012745" y="3400488"/>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9" name="Oval 20">
            <a:extLst>
              <a:ext uri="{FF2B5EF4-FFF2-40B4-BE49-F238E27FC236}">
                <a16:creationId xmlns:a16="http://schemas.microsoft.com/office/drawing/2014/main" id="{CF681A67-4020-7346-97EE-775533411795}"/>
              </a:ext>
            </a:extLst>
          </p:cNvPr>
          <p:cNvSpPr>
            <a:spLocks noChangeArrowheads="1"/>
          </p:cNvSpPr>
          <p:nvPr/>
        </p:nvSpPr>
        <p:spPr bwMode="auto">
          <a:xfrm>
            <a:off x="2012745" y="2172082"/>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10" name="Oval 30">
            <a:extLst>
              <a:ext uri="{FF2B5EF4-FFF2-40B4-BE49-F238E27FC236}">
                <a16:creationId xmlns:a16="http://schemas.microsoft.com/office/drawing/2014/main" id="{525F92AB-A37A-A74B-B31E-CD8FD9EF3055}"/>
              </a:ext>
            </a:extLst>
          </p:cNvPr>
          <p:cNvSpPr>
            <a:spLocks noChangeArrowheads="1"/>
          </p:cNvSpPr>
          <p:nvPr/>
        </p:nvSpPr>
        <p:spPr bwMode="auto">
          <a:xfrm>
            <a:off x="2033639" y="4683978"/>
            <a:ext cx="381000" cy="304800"/>
          </a:xfrm>
          <a:prstGeom prst="ellipse">
            <a:avLst/>
          </a:prstGeom>
          <a:solidFill>
            <a:schemeClr val="bg1"/>
          </a:solidFill>
          <a:ln w="28575">
            <a:solidFill>
              <a:srgbClr val="FF33CC"/>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5</a:t>
            </a:r>
          </a:p>
        </p:txBody>
      </p:sp>
      <p:sp>
        <p:nvSpPr>
          <p:cNvPr id="11" name="Oval 25">
            <a:extLst>
              <a:ext uri="{FF2B5EF4-FFF2-40B4-BE49-F238E27FC236}">
                <a16:creationId xmlns:a16="http://schemas.microsoft.com/office/drawing/2014/main" id="{A69E098D-B9C9-8C46-8059-F3B81579F27F}"/>
              </a:ext>
            </a:extLst>
          </p:cNvPr>
          <p:cNvSpPr>
            <a:spLocks noChangeArrowheads="1"/>
          </p:cNvSpPr>
          <p:nvPr/>
        </p:nvSpPr>
        <p:spPr bwMode="auto">
          <a:xfrm>
            <a:off x="2033639" y="4044400"/>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12" name="Rectangle 11">
            <a:extLst>
              <a:ext uri="{FF2B5EF4-FFF2-40B4-BE49-F238E27FC236}">
                <a16:creationId xmlns:a16="http://schemas.microsoft.com/office/drawing/2014/main" id="{06878E07-3BE4-624D-82E1-89851EF5481D}"/>
              </a:ext>
            </a:extLst>
          </p:cNvPr>
          <p:cNvSpPr>
            <a:spLocks noChangeArrowheads="1"/>
          </p:cNvSpPr>
          <p:nvPr/>
        </p:nvSpPr>
        <p:spPr bwMode="auto">
          <a:xfrm>
            <a:off x="2514600" y="2719132"/>
            <a:ext cx="3581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Remove small surfaces</a:t>
            </a:r>
          </a:p>
          <a:p>
            <a:endParaRPr lang="en-US" altLang="en-US" sz="1800" dirty="0">
              <a:latin typeface="+mn-lt"/>
            </a:endParaRPr>
          </a:p>
        </p:txBody>
      </p:sp>
      <p:sp>
        <p:nvSpPr>
          <p:cNvPr id="13" name="Rectangle 12">
            <a:extLst>
              <a:ext uri="{FF2B5EF4-FFF2-40B4-BE49-F238E27FC236}">
                <a16:creationId xmlns:a16="http://schemas.microsoft.com/office/drawing/2014/main" id="{4D22EC98-E283-834D-9A73-1A9AAD4F0DC4}"/>
              </a:ext>
            </a:extLst>
          </p:cNvPr>
          <p:cNvSpPr>
            <a:spLocks noChangeArrowheads="1"/>
          </p:cNvSpPr>
          <p:nvPr/>
        </p:nvSpPr>
        <p:spPr bwMode="auto">
          <a:xfrm>
            <a:off x="2514600" y="3365463"/>
            <a:ext cx="3581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err="1">
                <a:latin typeface="+mn-lt"/>
              </a:rPr>
              <a:t>Webcut</a:t>
            </a:r>
            <a:r>
              <a:rPr lang="en-US" altLang="en-US" sz="1800" dirty="0">
                <a:latin typeface="+mn-lt"/>
              </a:rPr>
              <a:t> where necessary</a:t>
            </a:r>
          </a:p>
          <a:p>
            <a:endParaRPr lang="en-US" altLang="en-US" sz="1800" dirty="0">
              <a:latin typeface="+mn-lt"/>
            </a:endParaRPr>
          </a:p>
        </p:txBody>
      </p:sp>
      <p:sp>
        <p:nvSpPr>
          <p:cNvPr id="14" name="Rectangle 13">
            <a:extLst>
              <a:ext uri="{FF2B5EF4-FFF2-40B4-BE49-F238E27FC236}">
                <a16:creationId xmlns:a16="http://schemas.microsoft.com/office/drawing/2014/main" id="{56D59268-6944-8747-801E-4AF776791207}"/>
              </a:ext>
            </a:extLst>
          </p:cNvPr>
          <p:cNvSpPr>
            <a:spLocks noChangeArrowheads="1"/>
          </p:cNvSpPr>
          <p:nvPr/>
        </p:nvSpPr>
        <p:spPr bwMode="auto">
          <a:xfrm>
            <a:off x="2514600" y="4011794"/>
            <a:ext cx="3581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Imprint and merge</a:t>
            </a:r>
          </a:p>
          <a:p>
            <a:endParaRPr lang="en-US" altLang="en-US" sz="1800" dirty="0">
              <a:latin typeface="+mn-lt"/>
            </a:endParaRPr>
          </a:p>
        </p:txBody>
      </p:sp>
      <p:sp>
        <p:nvSpPr>
          <p:cNvPr id="15" name="Rectangle 14">
            <a:extLst>
              <a:ext uri="{FF2B5EF4-FFF2-40B4-BE49-F238E27FC236}">
                <a16:creationId xmlns:a16="http://schemas.microsoft.com/office/drawing/2014/main" id="{8E35BFCA-FF4B-5D49-ABB7-17D80EF01C54}"/>
              </a:ext>
            </a:extLst>
          </p:cNvPr>
          <p:cNvSpPr>
            <a:spLocks noChangeArrowheads="1"/>
          </p:cNvSpPr>
          <p:nvPr/>
        </p:nvSpPr>
        <p:spPr bwMode="auto">
          <a:xfrm>
            <a:off x="2514600" y="4609671"/>
            <a:ext cx="3581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Mesh with size of 1.5</a:t>
            </a:r>
          </a:p>
          <a:p>
            <a:endParaRPr lang="en-US" altLang="en-US" sz="1800" dirty="0">
              <a:latin typeface="+mn-lt"/>
            </a:endParaRPr>
          </a:p>
        </p:txBody>
      </p:sp>
      <p:sp>
        <p:nvSpPr>
          <p:cNvPr id="18" name="Oval 36">
            <a:extLst>
              <a:ext uri="{FF2B5EF4-FFF2-40B4-BE49-F238E27FC236}">
                <a16:creationId xmlns:a16="http://schemas.microsoft.com/office/drawing/2014/main" id="{64ACCC93-9E4E-AE42-8B5F-2CAD96C181FE}"/>
              </a:ext>
            </a:extLst>
          </p:cNvPr>
          <p:cNvSpPr>
            <a:spLocks noChangeArrowheads="1"/>
          </p:cNvSpPr>
          <p:nvPr/>
        </p:nvSpPr>
        <p:spPr bwMode="auto">
          <a:xfrm>
            <a:off x="2033639" y="5251020"/>
            <a:ext cx="381000" cy="304800"/>
          </a:xfrm>
          <a:prstGeom prst="ellipse">
            <a:avLst/>
          </a:prstGeom>
          <a:solidFill>
            <a:schemeClr val="bg1"/>
          </a:solidFill>
          <a:ln w="28575">
            <a:solidFill>
              <a:srgbClr val="9966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6</a:t>
            </a:r>
          </a:p>
        </p:txBody>
      </p:sp>
      <p:sp>
        <p:nvSpPr>
          <p:cNvPr id="19" name="Rectangle 18">
            <a:extLst>
              <a:ext uri="{FF2B5EF4-FFF2-40B4-BE49-F238E27FC236}">
                <a16:creationId xmlns:a16="http://schemas.microsoft.com/office/drawing/2014/main" id="{320936AD-615D-BD4F-BCE8-F2849E9951C7}"/>
              </a:ext>
            </a:extLst>
          </p:cNvPr>
          <p:cNvSpPr>
            <a:spLocks noChangeArrowheads="1"/>
          </p:cNvSpPr>
          <p:nvPr/>
        </p:nvSpPr>
        <p:spPr bwMode="auto">
          <a:xfrm>
            <a:off x="2514600" y="5231671"/>
            <a:ext cx="3581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Export the mesh as an exodus file “</a:t>
            </a:r>
            <a:r>
              <a:rPr lang="en-US" altLang="en-US" sz="1800" dirty="0" err="1">
                <a:latin typeface="+mn-lt"/>
              </a:rPr>
              <a:t>knuckle.g</a:t>
            </a:r>
            <a:r>
              <a:rPr lang="en-US" altLang="en-US" sz="1800" dirty="0">
                <a:latin typeface="+mn-lt"/>
              </a:rPr>
              <a:t>”</a:t>
            </a:r>
            <a:br>
              <a:rPr lang="en-US" altLang="en-US" sz="1800" dirty="0">
                <a:latin typeface="+mn-lt"/>
              </a:rPr>
            </a:br>
            <a:r>
              <a:rPr lang="en-US" altLang="en-US" sz="1800" dirty="0">
                <a:latin typeface="+mn-lt"/>
              </a:rPr>
              <a:t>(We will use it later)</a:t>
            </a:r>
          </a:p>
          <a:p>
            <a:endParaRPr lang="en-US" altLang="en-US" sz="1800" dirty="0">
              <a:latin typeface="+mn-lt"/>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D23EA49-B5D0-1541-8EC1-3C4BE870D2BF}"/>
              </a:ext>
            </a:extLst>
          </p:cNvPr>
          <p:cNvSpPr>
            <a:spLocks noGrp="1"/>
          </p:cNvSpPr>
          <p:nvPr>
            <p:ph type="ctrTitle"/>
          </p:nvPr>
        </p:nvSpPr>
        <p:spPr>
          <a:xfrm>
            <a:off x="1028731" y="2404928"/>
            <a:ext cx="5454261" cy="1166421"/>
          </a:xfrm>
          <a:effectLst>
            <a:outerShdw blurRad="50800" dist="38100" dir="2700000" algn="tl" rotWithShape="0">
              <a:prstClr val="black">
                <a:alpha val="40000"/>
              </a:prstClr>
            </a:outerShdw>
          </a:effectLst>
        </p:spPr>
        <p:txBody>
          <a:bodyPr>
            <a:normAutofit/>
          </a:bodyPr>
          <a:lstStyle/>
          <a:p>
            <a:r>
              <a:rPr lang="en-US" b="1" dirty="0">
                <a:solidFill>
                  <a:srgbClr val="C00000"/>
                </a:solidFill>
                <a:latin typeface="Arial" charset="0"/>
                <a:ea typeface="ＭＳ Ｐゴシック" charset="0"/>
              </a:rPr>
              <a:t>Meshing Schemes</a:t>
            </a:r>
            <a:endParaRPr lang="en-US" dirty="0">
              <a:solidFill>
                <a:srgbClr val="C00000"/>
              </a:solidFill>
            </a:endParaRPr>
          </a:p>
        </p:txBody>
      </p:sp>
      <p:sp>
        <p:nvSpPr>
          <p:cNvPr id="8" name="Subtitle 7">
            <a:extLst>
              <a:ext uri="{FF2B5EF4-FFF2-40B4-BE49-F238E27FC236}">
                <a16:creationId xmlns:a16="http://schemas.microsoft.com/office/drawing/2014/main" id="{6572C9CA-5251-BE48-98C9-AEE6EB0EB890}"/>
              </a:ext>
            </a:extLst>
          </p:cNvPr>
          <p:cNvSpPr>
            <a:spLocks noGrp="1"/>
          </p:cNvSpPr>
          <p:nvPr>
            <p:ph type="subTitle" idx="1"/>
          </p:nvPr>
        </p:nvSpPr>
        <p:spPr>
          <a:xfrm>
            <a:off x="1028732" y="4256500"/>
            <a:ext cx="5243147" cy="667120"/>
          </a:xfrm>
        </p:spPr>
        <p:txBody>
          <a:bodyPr/>
          <a:lstStyle/>
          <a:p>
            <a:r>
              <a:rPr lang="en-US" dirty="0"/>
              <a:t>Steven Owen</a:t>
            </a:r>
          </a:p>
        </p:txBody>
      </p:sp>
      <p:sp>
        <p:nvSpPr>
          <p:cNvPr id="9" name="Text Placeholder 8">
            <a:extLst>
              <a:ext uri="{FF2B5EF4-FFF2-40B4-BE49-F238E27FC236}">
                <a16:creationId xmlns:a16="http://schemas.microsoft.com/office/drawing/2014/main" id="{A56AD260-9467-CE4A-B0C7-B567ACAF5F67}"/>
              </a:ext>
            </a:extLst>
          </p:cNvPr>
          <p:cNvSpPr>
            <a:spLocks noGrp="1"/>
          </p:cNvSpPr>
          <p:nvPr>
            <p:ph type="body" sz="quarter" idx="10"/>
          </p:nvPr>
        </p:nvSpPr>
        <p:spPr>
          <a:xfrm>
            <a:off x="1028733" y="3778308"/>
            <a:ext cx="6165850" cy="378587"/>
          </a:xfrm>
        </p:spPr>
        <p:txBody>
          <a:bodyPr/>
          <a:lstStyle/>
          <a:p>
            <a:r>
              <a:rPr lang="en-US" altLang="en-US" sz="2000" b="1" dirty="0">
                <a:latin typeface="+mn-lt"/>
              </a:rPr>
              <a:t>Cubit</a:t>
            </a:r>
            <a:r>
              <a:rPr lang="en-US" altLang="en-US" sz="2000" b="1" baseline="30000" dirty="0">
                <a:latin typeface="+mn-lt"/>
              </a:rPr>
              <a:t> ® </a:t>
            </a:r>
            <a:r>
              <a:rPr lang="en-US" dirty="0"/>
              <a:t>100 Tutorials</a:t>
            </a:r>
          </a:p>
        </p:txBody>
      </p:sp>
      <p:sp>
        <p:nvSpPr>
          <p:cNvPr id="33" name="TextBox 32">
            <a:extLst>
              <a:ext uri="{FF2B5EF4-FFF2-40B4-BE49-F238E27FC236}">
                <a16:creationId xmlns:a16="http://schemas.microsoft.com/office/drawing/2014/main" id="{13E54DF6-4A33-0F44-BFF9-3FDCAA65F7F8}"/>
              </a:ext>
            </a:extLst>
          </p:cNvPr>
          <p:cNvSpPr txBox="1"/>
          <p:nvPr/>
        </p:nvSpPr>
        <p:spPr>
          <a:xfrm>
            <a:off x="3438144" y="3596640"/>
            <a:ext cx="0" cy="0"/>
          </a:xfrm>
          <a:prstGeom prst="rect">
            <a:avLst/>
          </a:prstGeom>
        </p:spPr>
        <p:txBody>
          <a:bodyPr vert="horz" wrap="none" lIns="91440" tIns="45720" rIns="91440" bIns="45720" rtlCol="0">
            <a:noAutofit/>
          </a:bodyPr>
          <a:lstStyle/>
          <a:p>
            <a:pPr algn="l"/>
            <a:endParaRPr lang="en-US" dirty="0">
              <a:latin typeface="Open Sans" panose="020B0606030504020204" pitchFamily="34" charset="0"/>
            </a:endParaRPr>
          </a:p>
        </p:txBody>
      </p:sp>
      <p:grpSp>
        <p:nvGrpSpPr>
          <p:cNvPr id="3" name="Group 2">
            <a:extLst>
              <a:ext uri="{FF2B5EF4-FFF2-40B4-BE49-F238E27FC236}">
                <a16:creationId xmlns:a16="http://schemas.microsoft.com/office/drawing/2014/main" id="{3152DC94-CDAD-B040-B849-6C3CC0DE930D}"/>
              </a:ext>
            </a:extLst>
          </p:cNvPr>
          <p:cNvGrpSpPr/>
          <p:nvPr/>
        </p:nvGrpSpPr>
        <p:grpSpPr>
          <a:xfrm>
            <a:off x="6292924" y="955497"/>
            <a:ext cx="5520487" cy="3686141"/>
            <a:chOff x="4474962" y="256854"/>
            <a:chExt cx="7446325" cy="4972062"/>
          </a:xfrm>
        </p:grpSpPr>
        <p:pic>
          <p:nvPicPr>
            <p:cNvPr id="12" name="Picture 9" descr="360_antenna_support">
              <a:extLst>
                <a:ext uri="{FF2B5EF4-FFF2-40B4-BE49-F238E27FC236}">
                  <a16:creationId xmlns:a16="http://schemas.microsoft.com/office/drawing/2014/main" id="{BC6E5148-1F87-1945-895B-5FA4464A632D}"/>
                </a:ext>
              </a:extLst>
            </p:cNvPr>
            <p:cNvPicPr>
              <a:picLocks noChangeAspect="1" noChangeArrowheads="1"/>
            </p:cNvPicPr>
            <p:nvPr/>
          </p:nvPicPr>
          <p:blipFill>
            <a:blip r:embed="rId3">
              <a:clrChange>
                <a:clrFrom>
                  <a:srgbClr val="FCFEFC"/>
                </a:clrFrom>
                <a:clrTo>
                  <a:srgbClr val="FCFEFC">
                    <a:alpha val="0"/>
                  </a:srgbClr>
                </a:clrTo>
              </a:clrChange>
              <a:lum contrast="60000"/>
              <a:extLst>
                <a:ext uri="{28A0092B-C50C-407E-A947-70E740481C1C}">
                  <a14:useLocalDpi xmlns:a14="http://schemas.microsoft.com/office/drawing/2010/main" val="0"/>
                </a:ext>
              </a:extLst>
            </a:blip>
            <a:srcRect/>
            <a:stretch>
              <a:fillRect/>
            </a:stretch>
          </p:blipFill>
          <p:spPr bwMode="auto">
            <a:xfrm>
              <a:off x="5855945" y="256854"/>
              <a:ext cx="5900565" cy="497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WordArt 10" descr="Paper bag">
              <a:extLst>
                <a:ext uri="{FF2B5EF4-FFF2-40B4-BE49-F238E27FC236}">
                  <a16:creationId xmlns:a16="http://schemas.microsoft.com/office/drawing/2014/main" id="{228E9DF8-9DDE-174C-9F56-108426566B0B}"/>
                </a:ext>
              </a:extLst>
            </p:cNvPr>
            <p:cNvSpPr>
              <a:spLocks noChangeArrowheads="1" noChangeShapeType="1" noTextEdit="1"/>
            </p:cNvSpPr>
            <p:nvPr/>
          </p:nvSpPr>
          <p:spPr bwMode="auto">
            <a:xfrm>
              <a:off x="4474962" y="1462598"/>
              <a:ext cx="6779372" cy="2610268"/>
            </a:xfrm>
            <a:prstGeom prst="rect">
              <a:avLst/>
            </a:prstGeom>
          </p:spPr>
          <p:txBody>
            <a:bodyPr wrap="none" fromWordArt="1">
              <a:prstTxWarp prst="textCascadeUp">
                <a:avLst>
                  <a:gd name="adj" fmla="val 52528"/>
                </a:avLst>
              </a:prstTxWarp>
              <a:scene3d>
                <a:camera prst="legacyPerspectiveTopLeft">
                  <a:rot lat="0" lon="20519958" rev="0"/>
                </a:camera>
                <a:lightRig rig="legacyHarsh3" dir="r"/>
              </a:scene3d>
              <a:sp3d extrusionH="430200" prstMaterial="legacyMatte">
                <a:extrusionClr>
                  <a:srgbClr val="006600"/>
                </a:extrusionClr>
                <a:contourClr>
                  <a:srgbClr val="FFFFFF"/>
                </a:contourClr>
              </a:sp3d>
            </a:bodyPr>
            <a:lstStyle/>
            <a:p>
              <a:pPr algn="ctr"/>
              <a:r>
                <a:rPr lang="en-US" sz="3600" kern="10" dirty="0">
                  <a:ln w="9525">
                    <a:round/>
                    <a:headEnd/>
                    <a:tailEnd/>
                  </a:ln>
                  <a:blipFill dpi="0" rotWithShape="0">
                    <a:blip r:embed="rId4"/>
                    <a:srcRect/>
                    <a:tile tx="0" ty="0" sx="100000" sy="100000" flip="none" algn="tl"/>
                  </a:blipFill>
                  <a:latin typeface="Arial Black" panose="020B0604020202020204" pitchFamily="34" charset="0"/>
                  <a:cs typeface="Arial Black" panose="020B0604020202020204" pitchFamily="34" charset="0"/>
                </a:rPr>
                <a:t>CUBIT</a:t>
              </a:r>
            </a:p>
          </p:txBody>
        </p:sp>
        <p:sp>
          <p:nvSpPr>
            <p:cNvPr id="14" name="Text Box 11">
              <a:extLst>
                <a:ext uri="{FF2B5EF4-FFF2-40B4-BE49-F238E27FC236}">
                  <a16:creationId xmlns:a16="http://schemas.microsoft.com/office/drawing/2014/main" id="{E4459622-1D59-EF4D-8730-3A31E7B99DA2}"/>
                </a:ext>
              </a:extLst>
            </p:cNvPr>
            <p:cNvSpPr txBox="1">
              <a:spLocks noChangeArrowheads="1"/>
            </p:cNvSpPr>
            <p:nvPr/>
          </p:nvSpPr>
          <p:spPr bwMode="auto">
            <a:xfrm>
              <a:off x="6739984" y="3246368"/>
              <a:ext cx="5181303" cy="1156050"/>
            </a:xfrm>
            <a:prstGeom prst="rect">
              <a:avLst/>
            </a:prstGeom>
            <a:noFill/>
            <a:ln>
              <a:noFill/>
            </a:ln>
            <a:effectLst>
              <a:outerShdw blurRad="63500" dist="17961" dir="2700000" algn="ctr" rotWithShape="0">
                <a:schemeClr val="tx1">
                  <a:alpha val="74998"/>
                </a:schemeClr>
              </a:outerShdw>
            </a:effectLst>
          </p:spPr>
          <p:txBody>
            <a:bodyPr wrap="none">
              <a:spAutoFit/>
            </a:bodyPr>
            <a:lstStyle>
              <a:lvl1pPr>
                <a:defRPr sz="1000">
                  <a:solidFill>
                    <a:schemeClr val="tx1"/>
                  </a:solidFill>
                  <a:latin typeface="Arial" charset="0"/>
                  <a:ea typeface="ＭＳ Ｐゴシック" charset="0"/>
                </a:defRPr>
              </a:lvl1pPr>
              <a:lvl2pPr marL="742950" indent="-285750">
                <a:defRPr sz="1000">
                  <a:solidFill>
                    <a:schemeClr val="tx1"/>
                  </a:solidFill>
                  <a:latin typeface="Arial" charset="0"/>
                  <a:ea typeface="ＭＳ Ｐゴシック" charset="0"/>
                </a:defRPr>
              </a:lvl2pPr>
              <a:lvl3pPr marL="1143000" indent="-228600">
                <a:defRPr sz="1000">
                  <a:solidFill>
                    <a:schemeClr val="tx1"/>
                  </a:solidFill>
                  <a:latin typeface="Arial" charset="0"/>
                  <a:ea typeface="ＭＳ Ｐゴシック" charset="0"/>
                </a:defRPr>
              </a:lvl3pPr>
              <a:lvl4pPr marL="1600200" indent="-228600">
                <a:defRPr sz="1000">
                  <a:solidFill>
                    <a:schemeClr val="tx1"/>
                  </a:solidFill>
                  <a:latin typeface="Arial" charset="0"/>
                  <a:ea typeface="ＭＳ Ｐゴシック" charset="0"/>
                </a:defRPr>
              </a:lvl4pPr>
              <a:lvl5pPr marL="2057400" indent="-228600">
                <a:defRPr sz="10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0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0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0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000">
                  <a:solidFill>
                    <a:schemeClr val="tx1"/>
                  </a:solidFill>
                  <a:latin typeface="Arial" charset="0"/>
                  <a:ea typeface="ＭＳ Ｐゴシック" charset="0"/>
                </a:defRPr>
              </a:lvl9pPr>
            </a:lstStyle>
            <a:p>
              <a:pPr algn="r">
                <a:defRPr/>
              </a:pPr>
              <a:r>
                <a:rPr lang="en-US" sz="2000" b="1">
                  <a:solidFill>
                    <a:srgbClr val="CD0000"/>
                  </a:solidFill>
                  <a:cs typeface="ＭＳ Ｐゴシック" charset="0"/>
                </a:rPr>
                <a:t>Geometry and </a:t>
              </a:r>
            </a:p>
            <a:p>
              <a:pPr algn="r">
                <a:defRPr/>
              </a:pPr>
              <a:r>
                <a:rPr lang="en-US" sz="2000" b="1">
                  <a:solidFill>
                    <a:srgbClr val="CD0000"/>
                  </a:solidFill>
                  <a:cs typeface="ＭＳ Ｐゴシック" charset="0"/>
                </a:rPr>
                <a:t>Mesh Generation Toolkit</a:t>
              </a:r>
            </a:p>
          </p:txBody>
        </p:sp>
      </p:grpSp>
      <p:sp>
        <p:nvSpPr>
          <p:cNvPr id="22" name="Subtitle 7">
            <a:extLst>
              <a:ext uri="{FF2B5EF4-FFF2-40B4-BE49-F238E27FC236}">
                <a16:creationId xmlns:a16="http://schemas.microsoft.com/office/drawing/2014/main" id="{58A160F5-8E7E-374A-A2DC-0F264F90FA3E}"/>
              </a:ext>
            </a:extLst>
          </p:cNvPr>
          <p:cNvSpPr txBox="1">
            <a:spLocks/>
          </p:cNvSpPr>
          <p:nvPr/>
        </p:nvSpPr>
        <p:spPr>
          <a:xfrm>
            <a:off x="1049777" y="1801063"/>
            <a:ext cx="5243147" cy="667120"/>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600" b="0" i="0" kern="1200" spc="0">
                <a:solidFill>
                  <a:schemeClr val="tx2">
                    <a:lumMod val="40000"/>
                    <a:lumOff val="60000"/>
                  </a:schemeClr>
                </a:solidFill>
                <a:latin typeface="+mj-lt"/>
                <a:ea typeface="Open Sans" panose="020B0606030504020204" pitchFamily="34" charset="0"/>
                <a:cs typeface="Open Sans" panose="020B0606030504020204" pitchFamily="34" charset="0"/>
              </a:defRPr>
            </a:lvl1pPr>
            <a:lvl2pPr marL="4572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9144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13716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1828800" indent="0" algn="ctr"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6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200" dirty="0"/>
              <a:t>7</a:t>
            </a:r>
          </a:p>
        </p:txBody>
      </p:sp>
      <p:sp>
        <p:nvSpPr>
          <p:cNvPr id="2" name="Text Placeholder 2">
            <a:extLst>
              <a:ext uri="{FF2B5EF4-FFF2-40B4-BE49-F238E27FC236}">
                <a16:creationId xmlns:a16="http://schemas.microsoft.com/office/drawing/2014/main" id="{20055BD5-BA66-2DEC-048B-D23300F115A8}"/>
              </a:ext>
            </a:extLst>
          </p:cNvPr>
          <p:cNvSpPr>
            <a:spLocks noGrp="1"/>
          </p:cNvSpPr>
          <p:nvPr>
            <p:ph type="body" sz="quarter" idx="15"/>
          </p:nvPr>
        </p:nvSpPr>
        <p:spPr/>
        <p:txBody>
          <a:bodyPr/>
          <a:lstStyle/>
          <a:p>
            <a:r>
              <a:rPr lang="en-US" dirty="0"/>
              <a:t>SAND2022-15021 PE</a:t>
            </a:r>
          </a:p>
        </p:txBody>
      </p:sp>
    </p:spTree>
    <p:extLst>
      <p:ext uri="{BB962C8B-B14F-4D97-AF65-F5344CB8AC3E}">
        <p14:creationId xmlns:p14="http://schemas.microsoft.com/office/powerpoint/2010/main" val="1216375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AutoShape 4">
            <a:extLst>
              <a:ext uri="{FF2B5EF4-FFF2-40B4-BE49-F238E27FC236}">
                <a16:creationId xmlns:a16="http://schemas.microsoft.com/office/drawing/2014/main" id="{E2F69416-B070-FB46-834F-285589195646}"/>
              </a:ext>
            </a:extLst>
          </p:cNvPr>
          <p:cNvSpPr>
            <a:spLocks noChangeArrowheads="1"/>
          </p:cNvSpPr>
          <p:nvPr/>
        </p:nvSpPr>
        <p:spPr bwMode="auto">
          <a:xfrm>
            <a:off x="1812926" y="508952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cs typeface="ＭＳ Ｐゴシック" charset="0"/>
            </a:endParaRPr>
          </a:p>
        </p:txBody>
      </p:sp>
      <p:sp>
        <p:nvSpPr>
          <p:cNvPr id="7173" name="AutoShape 5">
            <a:extLst>
              <a:ext uri="{FF2B5EF4-FFF2-40B4-BE49-F238E27FC236}">
                <a16:creationId xmlns:a16="http://schemas.microsoft.com/office/drawing/2014/main" id="{2EC0F35A-F7CD-3547-B3AA-D4A276618BCA}"/>
              </a:ext>
            </a:extLst>
          </p:cNvPr>
          <p:cNvSpPr>
            <a:spLocks noChangeArrowheads="1"/>
          </p:cNvSpPr>
          <p:nvPr/>
        </p:nvSpPr>
        <p:spPr bwMode="auto">
          <a:xfrm>
            <a:off x="4841876" y="508952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cs typeface="ＭＳ Ｐゴシック" charset="0"/>
            </a:endParaRPr>
          </a:p>
        </p:txBody>
      </p:sp>
      <p:sp>
        <p:nvSpPr>
          <p:cNvPr id="7174" name="AutoShape 6">
            <a:extLst>
              <a:ext uri="{FF2B5EF4-FFF2-40B4-BE49-F238E27FC236}">
                <a16:creationId xmlns:a16="http://schemas.microsoft.com/office/drawing/2014/main" id="{4B6E4675-336D-3B4C-8EE8-D15B9D01EB0E}"/>
              </a:ext>
            </a:extLst>
          </p:cNvPr>
          <p:cNvSpPr>
            <a:spLocks noChangeArrowheads="1"/>
          </p:cNvSpPr>
          <p:nvPr/>
        </p:nvSpPr>
        <p:spPr bwMode="auto">
          <a:xfrm>
            <a:off x="7802564" y="326707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cs typeface="ＭＳ Ｐゴシック" charset="0"/>
            </a:endParaRPr>
          </a:p>
        </p:txBody>
      </p:sp>
      <p:sp>
        <p:nvSpPr>
          <p:cNvPr id="7175" name="AutoShape 7">
            <a:extLst>
              <a:ext uri="{FF2B5EF4-FFF2-40B4-BE49-F238E27FC236}">
                <a16:creationId xmlns:a16="http://schemas.microsoft.com/office/drawing/2014/main" id="{F6D52CC5-E0CD-1940-96F1-64081DC7C6A8}"/>
              </a:ext>
            </a:extLst>
          </p:cNvPr>
          <p:cNvSpPr>
            <a:spLocks noChangeArrowheads="1"/>
          </p:cNvSpPr>
          <p:nvPr/>
        </p:nvSpPr>
        <p:spPr bwMode="auto">
          <a:xfrm>
            <a:off x="4841876" y="326707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cs typeface="ＭＳ Ｐゴシック" charset="0"/>
            </a:endParaRPr>
          </a:p>
        </p:txBody>
      </p:sp>
      <p:sp>
        <p:nvSpPr>
          <p:cNvPr id="7176" name="AutoShape 8">
            <a:extLst>
              <a:ext uri="{FF2B5EF4-FFF2-40B4-BE49-F238E27FC236}">
                <a16:creationId xmlns:a16="http://schemas.microsoft.com/office/drawing/2014/main" id="{45410473-B5B5-6448-B8E2-596FA6C37CEA}"/>
              </a:ext>
            </a:extLst>
          </p:cNvPr>
          <p:cNvSpPr>
            <a:spLocks noChangeArrowheads="1"/>
          </p:cNvSpPr>
          <p:nvPr/>
        </p:nvSpPr>
        <p:spPr bwMode="auto">
          <a:xfrm>
            <a:off x="7802563" y="1446214"/>
            <a:ext cx="2671762"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cs typeface="ＭＳ Ｐゴシック" charset="0"/>
            </a:endParaRPr>
          </a:p>
        </p:txBody>
      </p:sp>
      <p:sp>
        <p:nvSpPr>
          <p:cNvPr id="7177" name="AutoShape 9">
            <a:extLst>
              <a:ext uri="{FF2B5EF4-FFF2-40B4-BE49-F238E27FC236}">
                <a16:creationId xmlns:a16="http://schemas.microsoft.com/office/drawing/2014/main" id="{A721B6E7-4C57-7C44-9BBF-245059C0DCC4}"/>
              </a:ext>
            </a:extLst>
          </p:cNvPr>
          <p:cNvSpPr>
            <a:spLocks noChangeArrowheads="1"/>
          </p:cNvSpPr>
          <p:nvPr/>
        </p:nvSpPr>
        <p:spPr bwMode="auto">
          <a:xfrm>
            <a:off x="4841876" y="1446214"/>
            <a:ext cx="266382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cs typeface="ＭＳ Ｐゴシック" charset="0"/>
            </a:endParaRPr>
          </a:p>
        </p:txBody>
      </p:sp>
      <p:sp>
        <p:nvSpPr>
          <p:cNvPr id="7178" name="AutoShape 10">
            <a:extLst>
              <a:ext uri="{FF2B5EF4-FFF2-40B4-BE49-F238E27FC236}">
                <a16:creationId xmlns:a16="http://schemas.microsoft.com/office/drawing/2014/main" id="{04D6E6AD-391A-4C4D-8BF0-F403AB86C22D}"/>
              </a:ext>
            </a:extLst>
          </p:cNvPr>
          <p:cNvSpPr>
            <a:spLocks noChangeArrowheads="1"/>
          </p:cNvSpPr>
          <p:nvPr/>
        </p:nvSpPr>
        <p:spPr bwMode="auto">
          <a:xfrm>
            <a:off x="1812926" y="1446214"/>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sz="1500">
              <a:latin typeface="Times New Roman" charset="0"/>
              <a:ea typeface="ＭＳ Ｐゴシック" charset="0"/>
              <a:cs typeface="ＭＳ Ｐゴシック" charset="0"/>
            </a:endParaRPr>
          </a:p>
        </p:txBody>
      </p:sp>
      <p:sp>
        <p:nvSpPr>
          <p:cNvPr id="6152" name="Rectangle 11">
            <a:extLst>
              <a:ext uri="{FF2B5EF4-FFF2-40B4-BE49-F238E27FC236}">
                <a16:creationId xmlns:a16="http://schemas.microsoft.com/office/drawing/2014/main" id="{E39A4CF5-9D4B-6C47-B24D-9D11607F7313}"/>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cs typeface="Arial" panose="020B0604020202020204" pitchFamily="34" charset="0"/>
              </a:rPr>
              <a:t>The </a:t>
            </a:r>
            <a:r>
              <a:rPr lang="en-US" altLang="en-US" sz="2800" b="1" dirty="0">
                <a:cs typeface="Arial" panose="020B0604020202020204" pitchFamily="34" charset="0"/>
              </a:rPr>
              <a:t>Cubit</a:t>
            </a:r>
            <a:r>
              <a:rPr lang="en-US" altLang="en-US" sz="2800" b="1" baseline="30000" dirty="0">
                <a:cs typeface="Arial" panose="020B0604020202020204" pitchFamily="34" charset="0"/>
              </a:rPr>
              <a:t> ® </a:t>
            </a:r>
            <a:r>
              <a:rPr lang="en-US" altLang="en-US" sz="2800" b="1" dirty="0">
                <a:solidFill>
                  <a:srgbClr val="000000"/>
                </a:solidFill>
                <a:cs typeface="Arial" panose="020B0604020202020204" pitchFamily="34" charset="0"/>
              </a:rPr>
              <a:t>Workflow</a:t>
            </a:r>
          </a:p>
        </p:txBody>
      </p:sp>
      <p:pic>
        <p:nvPicPr>
          <p:cNvPr id="6153" name="Picture 12">
            <a:extLst>
              <a:ext uri="{FF2B5EF4-FFF2-40B4-BE49-F238E27FC236}">
                <a16:creationId xmlns:a16="http://schemas.microsoft.com/office/drawing/2014/main" id="{F518FFD2-7B2F-0A47-B10A-4A28FA02C50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1989" y="1516063"/>
            <a:ext cx="898525"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Picture 13">
            <a:extLst>
              <a:ext uri="{FF2B5EF4-FFF2-40B4-BE49-F238E27FC236}">
                <a16:creationId xmlns:a16="http://schemas.microsoft.com/office/drawing/2014/main" id="{E40BCAED-86B3-BF46-B80A-C9C713B5C0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351" y="1508126"/>
            <a:ext cx="1025525"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Picture 14">
            <a:extLst>
              <a:ext uri="{FF2B5EF4-FFF2-40B4-BE49-F238E27FC236}">
                <a16:creationId xmlns:a16="http://schemas.microsoft.com/office/drawing/2014/main" id="{2EF95D41-F79A-2D46-8643-F21CB9EC63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2114" y="1554163"/>
            <a:ext cx="992187"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Picture 15">
            <a:extLst>
              <a:ext uri="{FF2B5EF4-FFF2-40B4-BE49-F238E27FC236}">
                <a16:creationId xmlns:a16="http://schemas.microsoft.com/office/drawing/2014/main" id="{4ED6DB17-CE4B-C043-BDB1-9EC28E572D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97450" y="3344864"/>
            <a:ext cx="1022350"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7" name="Picture 16">
            <a:extLst>
              <a:ext uri="{FF2B5EF4-FFF2-40B4-BE49-F238E27FC236}">
                <a16:creationId xmlns:a16="http://schemas.microsoft.com/office/drawing/2014/main" id="{37777D63-698F-A841-9F44-4CD8DA4BCD9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74014" y="3319463"/>
            <a:ext cx="1017587" cy="98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8" name="Picture 17">
            <a:extLst>
              <a:ext uri="{FF2B5EF4-FFF2-40B4-BE49-F238E27FC236}">
                <a16:creationId xmlns:a16="http://schemas.microsoft.com/office/drawing/2014/main" id="{97E24576-3C65-EB4B-A1D6-F095D88F77F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14526" y="5111750"/>
            <a:ext cx="1306513"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9" name="Picture 18">
            <a:extLst>
              <a:ext uri="{FF2B5EF4-FFF2-40B4-BE49-F238E27FC236}">
                <a16:creationId xmlns:a16="http://schemas.microsoft.com/office/drawing/2014/main" id="{F413E5DE-E60F-C346-B180-89716CE5EE7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62526" y="5146675"/>
            <a:ext cx="1033463"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7" name="AutoShape 19">
            <a:extLst>
              <a:ext uri="{FF2B5EF4-FFF2-40B4-BE49-F238E27FC236}">
                <a16:creationId xmlns:a16="http://schemas.microsoft.com/office/drawing/2014/main" id="{B2ECF1B3-6B40-8F44-84FE-C2897F3FCBBC}"/>
              </a:ext>
            </a:extLst>
          </p:cNvPr>
          <p:cNvSpPr>
            <a:spLocks noChangeArrowheads="1"/>
          </p:cNvSpPr>
          <p:nvPr/>
        </p:nvSpPr>
        <p:spPr bwMode="auto">
          <a:xfrm>
            <a:off x="1812926" y="326707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cs typeface="ＭＳ Ｐゴシック" charset="0"/>
            </a:endParaRPr>
          </a:p>
        </p:txBody>
      </p:sp>
      <p:pic>
        <p:nvPicPr>
          <p:cNvPr id="6161" name="Picture 20">
            <a:extLst>
              <a:ext uri="{FF2B5EF4-FFF2-40B4-BE49-F238E27FC236}">
                <a16:creationId xmlns:a16="http://schemas.microsoft.com/office/drawing/2014/main" id="{AC6D4C40-B66D-7A48-A4EA-7FFE22286F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6439" y="3300414"/>
            <a:ext cx="104457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9" name="AutoShape 21">
            <a:extLst>
              <a:ext uri="{FF2B5EF4-FFF2-40B4-BE49-F238E27FC236}">
                <a16:creationId xmlns:a16="http://schemas.microsoft.com/office/drawing/2014/main" id="{7421BC42-D4F4-F94C-84CE-CC5AAA5472CA}"/>
              </a:ext>
            </a:extLst>
          </p:cNvPr>
          <p:cNvSpPr>
            <a:spLocks noChangeArrowheads="1"/>
          </p:cNvSpPr>
          <p:nvPr/>
        </p:nvSpPr>
        <p:spPr bwMode="auto">
          <a:xfrm>
            <a:off x="7802564" y="5089526"/>
            <a:ext cx="2695575" cy="1082675"/>
          </a:xfrm>
          <a:prstGeom prst="roundRect">
            <a:avLst>
              <a:gd name="adj" fmla="val 16667"/>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endParaRPr lang="en-US">
              <a:latin typeface="Arial" charset="0"/>
              <a:ea typeface="ＭＳ Ｐゴシック" charset="0"/>
              <a:cs typeface="ＭＳ Ｐゴシック" charset="0"/>
            </a:endParaRPr>
          </a:p>
        </p:txBody>
      </p:sp>
      <p:pic>
        <p:nvPicPr>
          <p:cNvPr id="6163" name="Picture 22">
            <a:extLst>
              <a:ext uri="{FF2B5EF4-FFF2-40B4-BE49-F238E27FC236}">
                <a16:creationId xmlns:a16="http://schemas.microsoft.com/office/drawing/2014/main" id="{6E38A243-8CF1-674C-842A-F11386E35B6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59726" y="5156201"/>
            <a:ext cx="1008063"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164" name="AutoShape 23">
            <a:extLst>
              <a:ext uri="{FF2B5EF4-FFF2-40B4-BE49-F238E27FC236}">
                <a16:creationId xmlns:a16="http://schemas.microsoft.com/office/drawing/2014/main" id="{B06C7F69-C36E-9943-914D-6BB3284B4E38}"/>
              </a:ext>
            </a:extLst>
          </p:cNvPr>
          <p:cNvCxnSpPr>
            <a:cxnSpLocks noChangeShapeType="1"/>
            <a:stCxn id="7178" idx="3"/>
            <a:endCxn id="7177" idx="1"/>
          </p:cNvCxnSpPr>
          <p:nvPr/>
        </p:nvCxnSpPr>
        <p:spPr bwMode="auto">
          <a:xfrm>
            <a:off x="4508501" y="1987550"/>
            <a:ext cx="33337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65" name="AutoShape 24">
            <a:extLst>
              <a:ext uri="{FF2B5EF4-FFF2-40B4-BE49-F238E27FC236}">
                <a16:creationId xmlns:a16="http://schemas.microsoft.com/office/drawing/2014/main" id="{C88F67B5-F0AB-DF45-9A2F-D2706E0A93EC}"/>
              </a:ext>
            </a:extLst>
          </p:cNvPr>
          <p:cNvCxnSpPr>
            <a:cxnSpLocks noChangeShapeType="1"/>
            <a:stCxn id="7177" idx="3"/>
            <a:endCxn id="7176" idx="1"/>
          </p:cNvCxnSpPr>
          <p:nvPr/>
        </p:nvCxnSpPr>
        <p:spPr bwMode="auto">
          <a:xfrm>
            <a:off x="7505701" y="1987550"/>
            <a:ext cx="296863"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66" name="AutoShape 25">
            <a:extLst>
              <a:ext uri="{FF2B5EF4-FFF2-40B4-BE49-F238E27FC236}">
                <a16:creationId xmlns:a16="http://schemas.microsoft.com/office/drawing/2014/main" id="{171F990A-CE3F-5B4F-81E8-8F989CE2DC80}"/>
              </a:ext>
            </a:extLst>
          </p:cNvPr>
          <p:cNvCxnSpPr>
            <a:cxnSpLocks noChangeShapeType="1"/>
            <a:stCxn id="7176" idx="2"/>
            <a:endCxn id="7187" idx="0"/>
          </p:cNvCxnSpPr>
          <p:nvPr/>
        </p:nvCxnSpPr>
        <p:spPr bwMode="auto">
          <a:xfrm rot="5400000">
            <a:off x="5780883" y="-91281"/>
            <a:ext cx="738187" cy="5978525"/>
          </a:xfrm>
          <a:prstGeom prst="bentConnector3">
            <a:avLst>
              <a:gd name="adj1" fmla="val 49894"/>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6167" name="AutoShape 26">
            <a:extLst>
              <a:ext uri="{FF2B5EF4-FFF2-40B4-BE49-F238E27FC236}">
                <a16:creationId xmlns:a16="http://schemas.microsoft.com/office/drawing/2014/main" id="{FCE011E1-C73A-F945-8C94-1DE03927B93B}"/>
              </a:ext>
            </a:extLst>
          </p:cNvPr>
          <p:cNvCxnSpPr>
            <a:cxnSpLocks noChangeShapeType="1"/>
            <a:stCxn id="7187" idx="3"/>
            <a:endCxn id="7175" idx="1"/>
          </p:cNvCxnSpPr>
          <p:nvPr/>
        </p:nvCxnSpPr>
        <p:spPr bwMode="auto">
          <a:xfrm>
            <a:off x="4508501" y="3808413"/>
            <a:ext cx="33337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68" name="AutoShape 27">
            <a:extLst>
              <a:ext uri="{FF2B5EF4-FFF2-40B4-BE49-F238E27FC236}">
                <a16:creationId xmlns:a16="http://schemas.microsoft.com/office/drawing/2014/main" id="{B3036360-DE7B-EC46-8AE7-819965104C94}"/>
              </a:ext>
            </a:extLst>
          </p:cNvPr>
          <p:cNvCxnSpPr>
            <a:cxnSpLocks noChangeShapeType="1"/>
            <a:stCxn id="7175" idx="3"/>
            <a:endCxn id="7174" idx="1"/>
          </p:cNvCxnSpPr>
          <p:nvPr/>
        </p:nvCxnSpPr>
        <p:spPr bwMode="auto">
          <a:xfrm>
            <a:off x="7537451" y="3808413"/>
            <a:ext cx="265113"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69" name="AutoShape 28">
            <a:extLst>
              <a:ext uri="{FF2B5EF4-FFF2-40B4-BE49-F238E27FC236}">
                <a16:creationId xmlns:a16="http://schemas.microsoft.com/office/drawing/2014/main" id="{85BD642E-E1B6-EE44-A0D4-247B1379840E}"/>
              </a:ext>
            </a:extLst>
          </p:cNvPr>
          <p:cNvCxnSpPr>
            <a:cxnSpLocks noChangeShapeType="1"/>
            <a:stCxn id="7174" idx="2"/>
            <a:endCxn id="7172" idx="0"/>
          </p:cNvCxnSpPr>
          <p:nvPr/>
        </p:nvCxnSpPr>
        <p:spPr bwMode="auto">
          <a:xfrm rot="5400000">
            <a:off x="5785645" y="1724820"/>
            <a:ext cx="739775" cy="5989637"/>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6170" name="AutoShape 29">
            <a:extLst>
              <a:ext uri="{FF2B5EF4-FFF2-40B4-BE49-F238E27FC236}">
                <a16:creationId xmlns:a16="http://schemas.microsoft.com/office/drawing/2014/main" id="{7946057F-2A66-4441-BBD4-DD8A4E9EFAF1}"/>
              </a:ext>
            </a:extLst>
          </p:cNvPr>
          <p:cNvCxnSpPr>
            <a:cxnSpLocks noChangeShapeType="1"/>
            <a:stCxn id="7172" idx="3"/>
            <a:endCxn id="7173" idx="1"/>
          </p:cNvCxnSpPr>
          <p:nvPr/>
        </p:nvCxnSpPr>
        <p:spPr bwMode="auto">
          <a:xfrm>
            <a:off x="4508501" y="5630863"/>
            <a:ext cx="33337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71" name="AutoShape 30">
            <a:extLst>
              <a:ext uri="{FF2B5EF4-FFF2-40B4-BE49-F238E27FC236}">
                <a16:creationId xmlns:a16="http://schemas.microsoft.com/office/drawing/2014/main" id="{7999257C-3BC3-FA4F-A005-6AC7289FFC1C}"/>
              </a:ext>
            </a:extLst>
          </p:cNvPr>
          <p:cNvCxnSpPr>
            <a:cxnSpLocks noChangeShapeType="1"/>
            <a:stCxn id="7173" idx="3"/>
            <a:endCxn id="7189" idx="1"/>
          </p:cNvCxnSpPr>
          <p:nvPr/>
        </p:nvCxnSpPr>
        <p:spPr bwMode="auto">
          <a:xfrm>
            <a:off x="7537451" y="5630863"/>
            <a:ext cx="265113"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6172" name="Text Box 31">
            <a:extLst>
              <a:ext uri="{FF2B5EF4-FFF2-40B4-BE49-F238E27FC236}">
                <a16:creationId xmlns:a16="http://schemas.microsoft.com/office/drawing/2014/main" id="{A526AFD8-6FEB-614A-9DB9-33AEF1380EA2}"/>
              </a:ext>
            </a:extLst>
          </p:cNvPr>
          <p:cNvSpPr txBox="1">
            <a:spLocks noChangeArrowheads="1"/>
          </p:cNvSpPr>
          <p:nvPr/>
        </p:nvSpPr>
        <p:spPr bwMode="auto">
          <a:xfrm>
            <a:off x="2827339" y="1776413"/>
            <a:ext cx="16652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Import Solid Model</a:t>
            </a:r>
          </a:p>
        </p:txBody>
      </p:sp>
      <p:sp>
        <p:nvSpPr>
          <p:cNvPr id="6173" name="Oval 32">
            <a:extLst>
              <a:ext uri="{FF2B5EF4-FFF2-40B4-BE49-F238E27FC236}">
                <a16:creationId xmlns:a16="http://schemas.microsoft.com/office/drawing/2014/main" id="{FBFCC276-EADA-8640-B3EE-CC93968C8FCB}"/>
              </a:ext>
            </a:extLst>
          </p:cNvPr>
          <p:cNvSpPr>
            <a:spLocks noChangeArrowheads="1"/>
          </p:cNvSpPr>
          <p:nvPr/>
        </p:nvSpPr>
        <p:spPr bwMode="auto">
          <a:xfrm>
            <a:off x="3321051" y="1506539"/>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a:latin typeface="Arial Black" panose="020B0604020202020204" pitchFamily="34" charset="0"/>
              </a:rPr>
              <a:t>1</a:t>
            </a:r>
          </a:p>
        </p:txBody>
      </p:sp>
      <p:sp>
        <p:nvSpPr>
          <p:cNvPr id="6174" name="Text Box 33">
            <a:extLst>
              <a:ext uri="{FF2B5EF4-FFF2-40B4-BE49-F238E27FC236}">
                <a16:creationId xmlns:a16="http://schemas.microsoft.com/office/drawing/2014/main" id="{C99DE0B2-1323-7D4C-8A26-D6E5734CBBB7}"/>
              </a:ext>
            </a:extLst>
          </p:cNvPr>
          <p:cNvSpPr txBox="1">
            <a:spLocks noChangeArrowheads="1"/>
          </p:cNvSpPr>
          <p:nvPr/>
        </p:nvSpPr>
        <p:spPr bwMode="auto">
          <a:xfrm>
            <a:off x="5970589" y="1798638"/>
            <a:ext cx="16652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Simplify Geometry</a:t>
            </a:r>
          </a:p>
        </p:txBody>
      </p:sp>
      <p:sp>
        <p:nvSpPr>
          <p:cNvPr id="6175" name="Oval 34">
            <a:extLst>
              <a:ext uri="{FF2B5EF4-FFF2-40B4-BE49-F238E27FC236}">
                <a16:creationId xmlns:a16="http://schemas.microsoft.com/office/drawing/2014/main" id="{FE908462-891B-464A-87C5-397FAF8268F3}"/>
              </a:ext>
            </a:extLst>
          </p:cNvPr>
          <p:cNvSpPr>
            <a:spLocks noChangeArrowheads="1"/>
          </p:cNvSpPr>
          <p:nvPr/>
        </p:nvSpPr>
        <p:spPr bwMode="auto">
          <a:xfrm>
            <a:off x="6464301" y="1528764"/>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a:latin typeface="Arial Black" panose="020B0604020202020204" pitchFamily="34" charset="0"/>
              </a:rPr>
              <a:t>2</a:t>
            </a:r>
          </a:p>
        </p:txBody>
      </p:sp>
      <p:sp>
        <p:nvSpPr>
          <p:cNvPr id="6176" name="Text Box 35">
            <a:extLst>
              <a:ext uri="{FF2B5EF4-FFF2-40B4-BE49-F238E27FC236}">
                <a16:creationId xmlns:a16="http://schemas.microsoft.com/office/drawing/2014/main" id="{E35C1297-4643-6B45-95D5-A5D694BF546A}"/>
              </a:ext>
            </a:extLst>
          </p:cNvPr>
          <p:cNvSpPr txBox="1">
            <a:spLocks noChangeArrowheads="1"/>
          </p:cNvSpPr>
          <p:nvPr/>
        </p:nvSpPr>
        <p:spPr bwMode="auto">
          <a:xfrm>
            <a:off x="9002714" y="1830388"/>
            <a:ext cx="16652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Decompose Geometry</a:t>
            </a:r>
          </a:p>
        </p:txBody>
      </p:sp>
      <p:sp>
        <p:nvSpPr>
          <p:cNvPr id="6177" name="Oval 36">
            <a:extLst>
              <a:ext uri="{FF2B5EF4-FFF2-40B4-BE49-F238E27FC236}">
                <a16:creationId xmlns:a16="http://schemas.microsoft.com/office/drawing/2014/main" id="{71248F0D-7403-8B49-9554-D166A3C9C80E}"/>
              </a:ext>
            </a:extLst>
          </p:cNvPr>
          <p:cNvSpPr>
            <a:spLocks noChangeArrowheads="1"/>
          </p:cNvSpPr>
          <p:nvPr/>
        </p:nvSpPr>
        <p:spPr bwMode="auto">
          <a:xfrm>
            <a:off x="9496426" y="1560514"/>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a:latin typeface="Arial Black" panose="020B0604020202020204" pitchFamily="34" charset="0"/>
              </a:rPr>
              <a:t>3</a:t>
            </a:r>
          </a:p>
        </p:txBody>
      </p:sp>
      <p:sp>
        <p:nvSpPr>
          <p:cNvPr id="6178" name="Text Box 37">
            <a:extLst>
              <a:ext uri="{FF2B5EF4-FFF2-40B4-BE49-F238E27FC236}">
                <a16:creationId xmlns:a16="http://schemas.microsoft.com/office/drawing/2014/main" id="{94BDE56E-1EC9-5449-A9A8-A7708AA081A4}"/>
              </a:ext>
            </a:extLst>
          </p:cNvPr>
          <p:cNvSpPr txBox="1">
            <a:spLocks noChangeArrowheads="1"/>
          </p:cNvSpPr>
          <p:nvPr/>
        </p:nvSpPr>
        <p:spPr bwMode="auto">
          <a:xfrm>
            <a:off x="2994025" y="3616325"/>
            <a:ext cx="16652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Imprint &amp; Merge</a:t>
            </a:r>
          </a:p>
        </p:txBody>
      </p:sp>
      <p:sp>
        <p:nvSpPr>
          <p:cNvPr id="6179" name="Oval 38">
            <a:extLst>
              <a:ext uri="{FF2B5EF4-FFF2-40B4-BE49-F238E27FC236}">
                <a16:creationId xmlns:a16="http://schemas.microsoft.com/office/drawing/2014/main" id="{AF554F67-44E5-544E-96C3-EE6DAF3B824A}"/>
              </a:ext>
            </a:extLst>
          </p:cNvPr>
          <p:cNvSpPr>
            <a:spLocks noChangeArrowheads="1"/>
          </p:cNvSpPr>
          <p:nvPr/>
        </p:nvSpPr>
        <p:spPr bwMode="auto">
          <a:xfrm>
            <a:off x="3487739" y="3346451"/>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a:latin typeface="Arial Black" panose="020B0604020202020204" pitchFamily="34" charset="0"/>
              </a:rPr>
              <a:t>4</a:t>
            </a:r>
          </a:p>
        </p:txBody>
      </p:sp>
      <p:sp>
        <p:nvSpPr>
          <p:cNvPr id="6180" name="Text Box 39">
            <a:extLst>
              <a:ext uri="{FF2B5EF4-FFF2-40B4-BE49-F238E27FC236}">
                <a16:creationId xmlns:a16="http://schemas.microsoft.com/office/drawing/2014/main" id="{445AD888-0743-9C4B-A37A-D03286930059}"/>
              </a:ext>
            </a:extLst>
          </p:cNvPr>
          <p:cNvSpPr txBox="1">
            <a:spLocks noChangeArrowheads="1"/>
          </p:cNvSpPr>
          <p:nvPr/>
        </p:nvSpPr>
        <p:spPr bwMode="auto">
          <a:xfrm>
            <a:off x="5964239" y="3624263"/>
            <a:ext cx="16652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Set Schemes</a:t>
            </a:r>
          </a:p>
          <a:p>
            <a:r>
              <a:rPr lang="en-US" altLang="en-US" sz="1800" b="1"/>
              <a:t>&amp; Intervals</a:t>
            </a:r>
          </a:p>
        </p:txBody>
      </p:sp>
      <p:sp>
        <p:nvSpPr>
          <p:cNvPr id="6181" name="Oval 40">
            <a:extLst>
              <a:ext uri="{FF2B5EF4-FFF2-40B4-BE49-F238E27FC236}">
                <a16:creationId xmlns:a16="http://schemas.microsoft.com/office/drawing/2014/main" id="{6E4AC456-5473-E04A-859F-AF18BADA14E6}"/>
              </a:ext>
            </a:extLst>
          </p:cNvPr>
          <p:cNvSpPr>
            <a:spLocks noChangeArrowheads="1"/>
          </p:cNvSpPr>
          <p:nvPr/>
        </p:nvSpPr>
        <p:spPr bwMode="auto">
          <a:xfrm>
            <a:off x="6556376" y="3352801"/>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a:latin typeface="Arial Black" panose="020B0604020202020204" pitchFamily="34" charset="0"/>
              </a:rPr>
              <a:t>5</a:t>
            </a:r>
          </a:p>
        </p:txBody>
      </p:sp>
      <p:sp>
        <p:nvSpPr>
          <p:cNvPr id="6182" name="Text Box 41">
            <a:extLst>
              <a:ext uri="{FF2B5EF4-FFF2-40B4-BE49-F238E27FC236}">
                <a16:creationId xmlns:a16="http://schemas.microsoft.com/office/drawing/2014/main" id="{F9400569-418C-044A-8C6B-693DE79FBFD3}"/>
              </a:ext>
            </a:extLst>
          </p:cNvPr>
          <p:cNvSpPr txBox="1">
            <a:spLocks noChangeArrowheads="1"/>
          </p:cNvSpPr>
          <p:nvPr/>
        </p:nvSpPr>
        <p:spPr bwMode="auto">
          <a:xfrm>
            <a:off x="9329738" y="3751263"/>
            <a:ext cx="8239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Mesh</a:t>
            </a:r>
          </a:p>
        </p:txBody>
      </p:sp>
      <p:sp>
        <p:nvSpPr>
          <p:cNvPr id="6183" name="Oval 42">
            <a:extLst>
              <a:ext uri="{FF2B5EF4-FFF2-40B4-BE49-F238E27FC236}">
                <a16:creationId xmlns:a16="http://schemas.microsoft.com/office/drawing/2014/main" id="{AB3B58BB-5C46-E949-A6F2-6C93AC045613}"/>
              </a:ext>
            </a:extLst>
          </p:cNvPr>
          <p:cNvSpPr>
            <a:spLocks noChangeArrowheads="1"/>
          </p:cNvSpPr>
          <p:nvPr/>
        </p:nvSpPr>
        <p:spPr bwMode="auto">
          <a:xfrm>
            <a:off x="9594851" y="3357564"/>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a:latin typeface="Arial Black" panose="020B0604020202020204" pitchFamily="34" charset="0"/>
              </a:rPr>
              <a:t>6</a:t>
            </a:r>
          </a:p>
        </p:txBody>
      </p:sp>
      <p:sp>
        <p:nvSpPr>
          <p:cNvPr id="6184" name="Text Box 43">
            <a:extLst>
              <a:ext uri="{FF2B5EF4-FFF2-40B4-BE49-F238E27FC236}">
                <a16:creationId xmlns:a16="http://schemas.microsoft.com/office/drawing/2014/main" id="{FB1AE16A-7B92-574F-BD96-1BCA3A642917}"/>
              </a:ext>
            </a:extLst>
          </p:cNvPr>
          <p:cNvSpPr txBox="1">
            <a:spLocks noChangeArrowheads="1"/>
          </p:cNvSpPr>
          <p:nvPr/>
        </p:nvSpPr>
        <p:spPr bwMode="auto">
          <a:xfrm>
            <a:off x="3340101" y="5449888"/>
            <a:ext cx="10207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Check</a:t>
            </a:r>
          </a:p>
          <a:p>
            <a:r>
              <a:rPr lang="en-US" altLang="en-US" sz="1800" b="1"/>
              <a:t>Quality</a:t>
            </a:r>
          </a:p>
        </p:txBody>
      </p:sp>
      <p:sp>
        <p:nvSpPr>
          <p:cNvPr id="6185" name="Oval 44">
            <a:extLst>
              <a:ext uri="{FF2B5EF4-FFF2-40B4-BE49-F238E27FC236}">
                <a16:creationId xmlns:a16="http://schemas.microsoft.com/office/drawing/2014/main" id="{AA636116-D2C3-BF45-AA64-B9C72708D5ED}"/>
              </a:ext>
            </a:extLst>
          </p:cNvPr>
          <p:cNvSpPr>
            <a:spLocks noChangeArrowheads="1"/>
          </p:cNvSpPr>
          <p:nvPr/>
        </p:nvSpPr>
        <p:spPr bwMode="auto">
          <a:xfrm>
            <a:off x="3630614" y="5178426"/>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a:latin typeface="Arial Black" panose="020B0604020202020204" pitchFamily="34" charset="0"/>
              </a:rPr>
              <a:t>7</a:t>
            </a:r>
          </a:p>
        </p:txBody>
      </p:sp>
      <p:sp>
        <p:nvSpPr>
          <p:cNvPr id="6186" name="Text Box 45">
            <a:extLst>
              <a:ext uri="{FF2B5EF4-FFF2-40B4-BE49-F238E27FC236}">
                <a16:creationId xmlns:a16="http://schemas.microsoft.com/office/drawing/2014/main" id="{B12B3798-6CD3-7343-8699-92F16C8C20B1}"/>
              </a:ext>
            </a:extLst>
          </p:cNvPr>
          <p:cNvSpPr txBox="1">
            <a:spLocks noChangeArrowheads="1"/>
          </p:cNvSpPr>
          <p:nvPr/>
        </p:nvSpPr>
        <p:spPr bwMode="auto">
          <a:xfrm>
            <a:off x="6316663" y="5454650"/>
            <a:ext cx="10207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Apply B.C.s</a:t>
            </a:r>
          </a:p>
        </p:txBody>
      </p:sp>
      <p:sp>
        <p:nvSpPr>
          <p:cNvPr id="6187" name="Oval 46">
            <a:extLst>
              <a:ext uri="{FF2B5EF4-FFF2-40B4-BE49-F238E27FC236}">
                <a16:creationId xmlns:a16="http://schemas.microsoft.com/office/drawing/2014/main" id="{C3D32C41-3826-BF42-9017-7D899FC1D85E}"/>
              </a:ext>
            </a:extLst>
          </p:cNvPr>
          <p:cNvSpPr>
            <a:spLocks noChangeArrowheads="1"/>
          </p:cNvSpPr>
          <p:nvPr/>
        </p:nvSpPr>
        <p:spPr bwMode="auto">
          <a:xfrm>
            <a:off x="6527801" y="5183189"/>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a:latin typeface="Arial Black" panose="020B0604020202020204" pitchFamily="34" charset="0"/>
              </a:rPr>
              <a:t>8</a:t>
            </a:r>
          </a:p>
        </p:txBody>
      </p:sp>
      <p:sp>
        <p:nvSpPr>
          <p:cNvPr id="6188" name="Text Box 47">
            <a:extLst>
              <a:ext uri="{FF2B5EF4-FFF2-40B4-BE49-F238E27FC236}">
                <a16:creationId xmlns:a16="http://schemas.microsoft.com/office/drawing/2014/main" id="{42A6603F-9262-D645-B89B-715C5574F2C9}"/>
              </a:ext>
            </a:extLst>
          </p:cNvPr>
          <p:cNvSpPr txBox="1">
            <a:spLocks noChangeArrowheads="1"/>
          </p:cNvSpPr>
          <p:nvPr/>
        </p:nvSpPr>
        <p:spPr bwMode="auto">
          <a:xfrm>
            <a:off x="9204326" y="5451475"/>
            <a:ext cx="10207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b="1"/>
              <a:t>Export</a:t>
            </a:r>
          </a:p>
          <a:p>
            <a:r>
              <a:rPr lang="en-US" altLang="en-US" sz="1800" b="1"/>
              <a:t>Mesh</a:t>
            </a:r>
          </a:p>
        </p:txBody>
      </p:sp>
      <p:sp>
        <p:nvSpPr>
          <p:cNvPr id="6189" name="Oval 48">
            <a:extLst>
              <a:ext uri="{FF2B5EF4-FFF2-40B4-BE49-F238E27FC236}">
                <a16:creationId xmlns:a16="http://schemas.microsoft.com/office/drawing/2014/main" id="{218C9298-2092-B645-A69E-075C44C3B395}"/>
              </a:ext>
            </a:extLst>
          </p:cNvPr>
          <p:cNvSpPr>
            <a:spLocks noChangeArrowheads="1"/>
          </p:cNvSpPr>
          <p:nvPr/>
        </p:nvSpPr>
        <p:spPr bwMode="auto">
          <a:xfrm>
            <a:off x="9415464" y="5180014"/>
            <a:ext cx="301625" cy="301625"/>
          </a:xfrm>
          <a:prstGeom prst="ellipse">
            <a:avLst/>
          </a:prstGeom>
          <a:solidFill>
            <a:srgbClr val="FFFF00"/>
          </a:solidFill>
          <a:ln w="9525">
            <a:solidFill>
              <a:schemeClr val="tx1"/>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500">
                <a:latin typeface="Arial Black" panose="020B0604020202020204" pitchFamily="34" charset="0"/>
              </a:rPr>
              <a:t>9</a:t>
            </a:r>
          </a:p>
        </p:txBody>
      </p:sp>
      <p:sp>
        <p:nvSpPr>
          <p:cNvPr id="6190" name="Rectangle 49">
            <a:extLst>
              <a:ext uri="{FF2B5EF4-FFF2-40B4-BE49-F238E27FC236}">
                <a16:creationId xmlns:a16="http://schemas.microsoft.com/office/drawing/2014/main" id="{BDB25373-229F-6C4E-9C4D-93F3CC46FC1D}"/>
              </a:ext>
            </a:extLst>
          </p:cNvPr>
          <p:cNvSpPr>
            <a:spLocks noChangeArrowheads="1"/>
          </p:cNvSpPr>
          <p:nvPr/>
        </p:nvSpPr>
        <p:spPr bwMode="auto">
          <a:xfrm>
            <a:off x="4724400" y="3124200"/>
            <a:ext cx="5867400" cy="1371600"/>
          </a:xfrm>
          <a:prstGeom prst="rect">
            <a:avLst/>
          </a:prstGeom>
          <a:noFill/>
          <a:ln w="76200">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endParaRPr lang="en-US"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1899849B-5368-4FBC-2439-858D241D85F3}"/>
              </a:ext>
            </a:extLst>
          </p:cNvPr>
          <p:cNvPicPr>
            <a:picLocks noChangeAspect="1"/>
          </p:cNvPicPr>
          <p:nvPr/>
        </p:nvPicPr>
        <p:blipFill>
          <a:blip r:embed="rId2"/>
          <a:stretch>
            <a:fillRect/>
          </a:stretch>
        </p:blipFill>
        <p:spPr>
          <a:xfrm>
            <a:off x="7499604" y="1227189"/>
            <a:ext cx="4225608" cy="2537713"/>
          </a:xfrm>
          <a:prstGeom prst="rect">
            <a:avLst/>
          </a:prstGeom>
          <a:effectLst>
            <a:outerShdw blurRad="292100" dist="139700" dir="2700000" algn="ctr" rotWithShape="0">
              <a:srgbClr val="000000">
                <a:alpha val="65000"/>
              </a:srgbClr>
            </a:outerShdw>
          </a:effectLst>
        </p:spPr>
      </p:pic>
      <p:pic>
        <p:nvPicPr>
          <p:cNvPr id="9" name="Picture 8">
            <a:extLst>
              <a:ext uri="{FF2B5EF4-FFF2-40B4-BE49-F238E27FC236}">
                <a16:creationId xmlns:a16="http://schemas.microsoft.com/office/drawing/2014/main" id="{483B0E8C-D042-58A9-4F62-DD10B935F4BF}"/>
              </a:ext>
            </a:extLst>
          </p:cNvPr>
          <p:cNvPicPr>
            <a:picLocks noChangeAspect="1"/>
          </p:cNvPicPr>
          <p:nvPr/>
        </p:nvPicPr>
        <p:blipFill>
          <a:blip r:embed="rId3"/>
          <a:stretch>
            <a:fillRect/>
          </a:stretch>
        </p:blipFill>
        <p:spPr>
          <a:xfrm>
            <a:off x="1013471" y="1378010"/>
            <a:ext cx="2999232" cy="2682519"/>
          </a:xfrm>
          <a:prstGeom prst="rect">
            <a:avLst/>
          </a:prstGeom>
          <a:effectLst>
            <a:outerShdw blurRad="292100" dist="139700" dir="2700000" algn="ctr" rotWithShape="0">
              <a:srgbClr val="000000">
                <a:alpha val="65000"/>
              </a:srgbClr>
            </a:outerShdw>
          </a:effectLst>
        </p:spPr>
      </p:pic>
      <p:pic>
        <p:nvPicPr>
          <p:cNvPr id="18434" name="Picture 4">
            <a:extLst>
              <a:ext uri="{FF2B5EF4-FFF2-40B4-BE49-F238E27FC236}">
                <a16:creationId xmlns:a16="http://schemas.microsoft.com/office/drawing/2014/main" id="{A27F2A9D-F1A3-7A43-B2DF-A28E620735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9945" y="1209558"/>
            <a:ext cx="2227263" cy="30194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AutoShape 5">
            <a:extLst>
              <a:ext uri="{FF2B5EF4-FFF2-40B4-BE49-F238E27FC236}">
                <a16:creationId xmlns:a16="http://schemas.microsoft.com/office/drawing/2014/main" id="{8549153D-5B79-F94A-BCB5-FD138587EB2A}"/>
              </a:ext>
            </a:extLst>
          </p:cNvPr>
          <p:cNvSpPr>
            <a:spLocks noChangeArrowheads="1"/>
          </p:cNvSpPr>
          <p:nvPr/>
        </p:nvSpPr>
        <p:spPr bwMode="auto">
          <a:xfrm rot="19347810">
            <a:off x="1748922" y="2541936"/>
            <a:ext cx="304800" cy="533400"/>
          </a:xfrm>
          <a:prstGeom prst="upArrow">
            <a:avLst>
              <a:gd name="adj1" fmla="val 25148"/>
              <a:gd name="adj2" fmla="val 98178"/>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endParaRPr lang="en-US" altLang="en-US" sz="2400">
              <a:latin typeface="Arial" panose="020B0604020202020204" pitchFamily="34" charset="0"/>
            </a:endParaRPr>
          </a:p>
        </p:txBody>
      </p:sp>
      <p:sp>
        <p:nvSpPr>
          <p:cNvPr id="18437" name="Text Box 6">
            <a:extLst>
              <a:ext uri="{FF2B5EF4-FFF2-40B4-BE49-F238E27FC236}">
                <a16:creationId xmlns:a16="http://schemas.microsoft.com/office/drawing/2014/main" id="{92FFEE9F-D3C3-C94C-9746-F023A8BC89F8}"/>
              </a:ext>
            </a:extLst>
          </p:cNvPr>
          <p:cNvSpPr txBox="1">
            <a:spLocks noChangeArrowheads="1"/>
          </p:cNvSpPr>
          <p:nvPr/>
        </p:nvSpPr>
        <p:spPr bwMode="auto">
          <a:xfrm>
            <a:off x="4427700" y="4911687"/>
            <a:ext cx="3460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r>
              <a:rPr lang="en-US" altLang="en-US" sz="1800" dirty="0">
                <a:latin typeface="+mn-lt"/>
              </a:rPr>
              <a:t>Use the </a:t>
            </a:r>
            <a:r>
              <a:rPr lang="en-US" altLang="en-US" sz="1800" b="1" dirty="0">
                <a:latin typeface="+mn-lt"/>
              </a:rPr>
              <a:t>File – Import </a:t>
            </a:r>
            <a:r>
              <a:rPr lang="en-US" altLang="en-US" sz="1800" dirty="0">
                <a:latin typeface="+mn-lt"/>
              </a:rPr>
              <a:t>menu to import the file “</a:t>
            </a:r>
            <a:r>
              <a:rPr lang="en-US" altLang="en-US" sz="1800" b="1" dirty="0" err="1">
                <a:latin typeface="+mn-lt"/>
              </a:rPr>
              <a:t>ra.sat</a:t>
            </a:r>
            <a:r>
              <a:rPr lang="en-US" altLang="en-US" sz="1800" dirty="0">
                <a:latin typeface="+mn-lt"/>
              </a:rPr>
              <a:t>” </a:t>
            </a:r>
          </a:p>
        </p:txBody>
      </p:sp>
      <p:sp>
        <p:nvSpPr>
          <p:cNvPr id="18439" name="AutoShape 9">
            <a:extLst>
              <a:ext uri="{FF2B5EF4-FFF2-40B4-BE49-F238E27FC236}">
                <a16:creationId xmlns:a16="http://schemas.microsoft.com/office/drawing/2014/main" id="{1F14860A-970A-C247-94AF-598CF6558A8E}"/>
              </a:ext>
            </a:extLst>
          </p:cNvPr>
          <p:cNvSpPr>
            <a:spLocks noChangeArrowheads="1"/>
          </p:cNvSpPr>
          <p:nvPr/>
        </p:nvSpPr>
        <p:spPr bwMode="auto">
          <a:xfrm rot="19347810">
            <a:off x="6639244" y="3976569"/>
            <a:ext cx="304800" cy="533400"/>
          </a:xfrm>
          <a:prstGeom prst="upArrow">
            <a:avLst>
              <a:gd name="adj1" fmla="val 25148"/>
              <a:gd name="adj2" fmla="val 98178"/>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endParaRPr lang="en-US" altLang="en-US" sz="2400">
              <a:latin typeface="Arial" panose="020B0604020202020204" pitchFamily="34" charset="0"/>
            </a:endParaRPr>
          </a:p>
        </p:txBody>
      </p:sp>
      <p:sp>
        <p:nvSpPr>
          <p:cNvPr id="18442" name="Text Box 12">
            <a:extLst>
              <a:ext uri="{FF2B5EF4-FFF2-40B4-BE49-F238E27FC236}">
                <a16:creationId xmlns:a16="http://schemas.microsoft.com/office/drawing/2014/main" id="{FADADD09-641E-0F42-917C-16BC4E30725A}"/>
              </a:ext>
            </a:extLst>
          </p:cNvPr>
          <p:cNvSpPr txBox="1">
            <a:spLocks noChangeArrowheads="1"/>
          </p:cNvSpPr>
          <p:nvPr/>
        </p:nvSpPr>
        <p:spPr bwMode="auto">
          <a:xfrm>
            <a:off x="4393703" y="5711786"/>
            <a:ext cx="14859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r>
              <a:rPr lang="en-US" altLang="en-US" sz="1800" dirty="0">
                <a:latin typeface="+mn-lt"/>
              </a:rPr>
              <a:t>Click </a:t>
            </a:r>
            <a:r>
              <a:rPr lang="en-US" altLang="en-US" sz="1800" b="1" dirty="0">
                <a:latin typeface="+mn-lt"/>
              </a:rPr>
              <a:t>Finish</a:t>
            </a:r>
          </a:p>
        </p:txBody>
      </p:sp>
      <p:sp>
        <p:nvSpPr>
          <p:cNvPr id="18444" name="Rectangle 15">
            <a:extLst>
              <a:ext uri="{FF2B5EF4-FFF2-40B4-BE49-F238E27FC236}">
                <a16:creationId xmlns:a16="http://schemas.microsoft.com/office/drawing/2014/main" id="{CB439463-C45C-BF48-99C7-1401591114E3}"/>
              </a:ext>
            </a:extLst>
          </p:cNvPr>
          <p:cNvSpPr>
            <a:spLocks noGrp="1" noChangeArrowheads="1"/>
          </p:cNvSpPr>
          <p:nvPr>
            <p:ph type="title"/>
          </p:nvPr>
        </p:nvSpPr>
        <p:spPr>
          <a:noFill/>
        </p:spPr>
        <p:txBody>
          <a:bodyPr/>
          <a:lstStyle/>
          <a:p>
            <a:r>
              <a:rPr lang="en-US" altLang="en-US" dirty="0"/>
              <a:t>Exercise 2.1</a:t>
            </a:r>
            <a:br>
              <a:rPr lang="en-US" altLang="en-US" dirty="0"/>
            </a:br>
            <a:r>
              <a:rPr lang="en-US" altLang="en-US" dirty="0"/>
              <a:t>Import the Solid Model</a:t>
            </a:r>
          </a:p>
        </p:txBody>
      </p:sp>
      <p:sp>
        <p:nvSpPr>
          <p:cNvPr id="2" name="Oval 27">
            <a:extLst>
              <a:ext uri="{FF2B5EF4-FFF2-40B4-BE49-F238E27FC236}">
                <a16:creationId xmlns:a16="http://schemas.microsoft.com/office/drawing/2014/main" id="{79580345-EC60-17B1-ACD3-77AF998CA6C6}"/>
              </a:ext>
            </a:extLst>
          </p:cNvPr>
          <p:cNvSpPr>
            <a:spLocks noChangeArrowheads="1"/>
          </p:cNvSpPr>
          <p:nvPr/>
        </p:nvSpPr>
        <p:spPr bwMode="auto">
          <a:xfrm>
            <a:off x="4012703" y="5711786"/>
            <a:ext cx="381000" cy="304800"/>
          </a:xfrm>
          <a:prstGeom prst="ellipse">
            <a:avLst/>
          </a:prstGeom>
          <a:solidFill>
            <a:schemeClr val="bg1"/>
          </a:solidFill>
          <a:ln w="2857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2</a:t>
            </a:r>
          </a:p>
        </p:txBody>
      </p:sp>
      <p:sp>
        <p:nvSpPr>
          <p:cNvPr id="3" name="Oval 30">
            <a:extLst>
              <a:ext uri="{FF2B5EF4-FFF2-40B4-BE49-F238E27FC236}">
                <a16:creationId xmlns:a16="http://schemas.microsoft.com/office/drawing/2014/main" id="{421E9DF2-5A4A-7FAF-30F7-22C7305FF4F9}"/>
              </a:ext>
            </a:extLst>
          </p:cNvPr>
          <p:cNvSpPr>
            <a:spLocks noChangeArrowheads="1"/>
          </p:cNvSpPr>
          <p:nvPr/>
        </p:nvSpPr>
        <p:spPr bwMode="auto">
          <a:xfrm>
            <a:off x="4012703" y="4925974"/>
            <a:ext cx="381000" cy="304800"/>
          </a:xfrm>
          <a:prstGeom prst="ellipse">
            <a:avLst/>
          </a:prstGeom>
          <a:solidFill>
            <a:schemeClr val="bg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dirty="0">
                <a:latin typeface="Arial" panose="020B0604020202020204" pitchFamily="34" charset="0"/>
              </a:rPr>
              <a:t>1</a:t>
            </a:r>
          </a:p>
        </p:txBody>
      </p:sp>
      <p:sp>
        <p:nvSpPr>
          <p:cNvPr id="5" name="Oval 30">
            <a:extLst>
              <a:ext uri="{FF2B5EF4-FFF2-40B4-BE49-F238E27FC236}">
                <a16:creationId xmlns:a16="http://schemas.microsoft.com/office/drawing/2014/main" id="{6397C200-8653-27AF-E776-C869CEBC970F}"/>
              </a:ext>
            </a:extLst>
          </p:cNvPr>
          <p:cNvSpPr>
            <a:spLocks noChangeArrowheads="1"/>
          </p:cNvSpPr>
          <p:nvPr/>
        </p:nvSpPr>
        <p:spPr bwMode="auto">
          <a:xfrm>
            <a:off x="2108050" y="2751487"/>
            <a:ext cx="381000" cy="304800"/>
          </a:xfrm>
          <a:prstGeom prst="ellipse">
            <a:avLst/>
          </a:prstGeom>
          <a:solidFill>
            <a:schemeClr val="bg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dirty="0">
                <a:latin typeface="Arial" panose="020B0604020202020204" pitchFamily="34" charset="0"/>
              </a:rPr>
              <a:t>1</a:t>
            </a:r>
          </a:p>
        </p:txBody>
      </p:sp>
      <p:sp>
        <p:nvSpPr>
          <p:cNvPr id="6" name="Oval 27">
            <a:extLst>
              <a:ext uri="{FF2B5EF4-FFF2-40B4-BE49-F238E27FC236}">
                <a16:creationId xmlns:a16="http://schemas.microsoft.com/office/drawing/2014/main" id="{4A5ABE70-F5DC-6A64-9AE7-71EA30FBA552}"/>
              </a:ext>
            </a:extLst>
          </p:cNvPr>
          <p:cNvSpPr>
            <a:spLocks noChangeArrowheads="1"/>
          </p:cNvSpPr>
          <p:nvPr/>
        </p:nvSpPr>
        <p:spPr bwMode="auto">
          <a:xfrm>
            <a:off x="6982220" y="3987913"/>
            <a:ext cx="381000" cy="304800"/>
          </a:xfrm>
          <a:prstGeom prst="ellipse">
            <a:avLst/>
          </a:prstGeom>
          <a:solidFill>
            <a:schemeClr val="bg1"/>
          </a:solidFill>
          <a:ln w="2857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Times New Roman" panose="02020603050405020304" pitchFamily="18" charset="0"/>
              </a:defRPr>
            </a:lvl1pPr>
            <a:lvl2pPr marL="742950" indent="-285750">
              <a:defRPr sz="1500">
                <a:solidFill>
                  <a:schemeClr val="tx1"/>
                </a:solidFill>
                <a:latin typeface="Times New Roman" panose="02020603050405020304" pitchFamily="18" charset="0"/>
              </a:defRPr>
            </a:lvl2pPr>
            <a:lvl3pPr marL="1143000" indent="-228600">
              <a:defRPr sz="1500">
                <a:solidFill>
                  <a:schemeClr val="tx1"/>
                </a:solidFill>
                <a:latin typeface="Times New Roman" panose="02020603050405020304" pitchFamily="18" charset="0"/>
              </a:defRPr>
            </a:lvl3pPr>
            <a:lvl4pPr marL="1600200" indent="-228600">
              <a:defRPr sz="1500">
                <a:solidFill>
                  <a:schemeClr val="tx1"/>
                </a:solidFill>
                <a:latin typeface="Times New Roman" panose="02020603050405020304" pitchFamily="18" charset="0"/>
              </a:defRPr>
            </a:lvl4pPr>
            <a:lvl5pPr marL="2057400" indent="-228600">
              <a:defRPr sz="15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defRPr>
            </a:lvl9pPr>
          </a:lstStyle>
          <a:p>
            <a:pPr algn="ctr"/>
            <a:r>
              <a:rPr lang="en-US" altLang="en-US" sz="2400">
                <a:latin typeface="Arial" panose="020B0604020202020204" pitchFamily="34" charset="0"/>
              </a:rPr>
              <a:t>2</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ext Box 2">
            <a:extLst>
              <a:ext uri="{FF2B5EF4-FFF2-40B4-BE49-F238E27FC236}">
                <a16:creationId xmlns:a16="http://schemas.microsoft.com/office/drawing/2014/main" id="{5753F949-E3D0-E343-854A-F7AF19A34EBA}"/>
              </a:ext>
            </a:extLst>
          </p:cNvPr>
          <p:cNvSpPr txBox="1">
            <a:spLocks noChangeArrowheads="1"/>
          </p:cNvSpPr>
          <p:nvPr/>
        </p:nvSpPr>
        <p:spPr bwMode="auto">
          <a:xfrm>
            <a:off x="2057400" y="1219200"/>
            <a:ext cx="80010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sz="1800" dirty="0">
                <a:latin typeface="+mn-lt"/>
                <a:cs typeface="Arial" panose="020B0604020202020204" pitchFamily="34" charset="0"/>
              </a:rPr>
              <a:t>Cubit</a:t>
            </a:r>
            <a:r>
              <a:rPr lang="en-US" altLang="en-US" sz="1800" baseline="30000" dirty="0">
                <a:latin typeface="+mn-lt"/>
                <a:cs typeface="Arial" panose="020B0604020202020204" pitchFamily="34" charset="0"/>
              </a:rPr>
              <a:t> ® </a:t>
            </a:r>
            <a:r>
              <a:rPr lang="en-US" altLang="en-US" sz="1800" dirty="0">
                <a:latin typeface="+mn-lt"/>
              </a:rPr>
              <a:t>Provides a number of different surface mesh schemes. Choosing the best scheme depends on the shape and number of curves in the surface. Your choice also depends on how you plan to mesh the volume.</a:t>
            </a:r>
            <a:endParaRPr lang="en-US" altLang="en-US" sz="1400" dirty="0">
              <a:latin typeface="+mn-lt"/>
            </a:endParaRPr>
          </a:p>
        </p:txBody>
      </p:sp>
      <p:sp>
        <p:nvSpPr>
          <p:cNvPr id="7170" name="Rectangle 19">
            <a:extLst>
              <a:ext uri="{FF2B5EF4-FFF2-40B4-BE49-F238E27FC236}">
                <a16:creationId xmlns:a16="http://schemas.microsoft.com/office/drawing/2014/main" id="{E583E96B-655F-B744-B59F-EBAED61F6E1E}"/>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a:solidFill>
                  <a:srgbClr val="000000"/>
                </a:solidFill>
              </a:rPr>
              <a:t>Surface Meshing Schemes</a:t>
            </a:r>
          </a:p>
        </p:txBody>
      </p:sp>
      <p:pic>
        <p:nvPicPr>
          <p:cNvPr id="7171" name="Picture 1">
            <a:extLst>
              <a:ext uri="{FF2B5EF4-FFF2-40B4-BE49-F238E27FC236}">
                <a16:creationId xmlns:a16="http://schemas.microsoft.com/office/drawing/2014/main" id="{8230BDE4-3FA2-7149-BF15-397ADB9A64A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33600" y="2133600"/>
            <a:ext cx="1066800" cy="17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2">
            <a:extLst>
              <a:ext uri="{FF2B5EF4-FFF2-40B4-BE49-F238E27FC236}">
                <a16:creationId xmlns:a16="http://schemas.microsoft.com/office/drawing/2014/main" id="{B2360E53-6BBD-6846-8EFD-A9AA7819662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600" y="2286000"/>
            <a:ext cx="19621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4">
            <a:extLst>
              <a:ext uri="{FF2B5EF4-FFF2-40B4-BE49-F238E27FC236}">
                <a16:creationId xmlns:a16="http://schemas.microsoft.com/office/drawing/2014/main" id="{A0CD477D-CE51-2140-B98F-7089FF9BBB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3400" y="2209800"/>
            <a:ext cx="203993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4">
            <a:extLst>
              <a:ext uri="{FF2B5EF4-FFF2-40B4-BE49-F238E27FC236}">
                <a16:creationId xmlns:a16="http://schemas.microsoft.com/office/drawing/2014/main" id="{ED2343EB-19E7-7949-919C-68BEC6927C2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57401" y="4343401"/>
            <a:ext cx="1465263"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3">
            <a:extLst>
              <a:ext uri="{FF2B5EF4-FFF2-40B4-BE49-F238E27FC236}">
                <a16:creationId xmlns:a16="http://schemas.microsoft.com/office/drawing/2014/main" id="{2189CF4B-DE67-5F48-A84E-BB9364C2FB3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86201" y="4267200"/>
            <a:ext cx="1681163"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2">
            <a:extLst>
              <a:ext uri="{FF2B5EF4-FFF2-40B4-BE49-F238E27FC236}">
                <a16:creationId xmlns:a16="http://schemas.microsoft.com/office/drawing/2014/main" id="{7B7FF870-D574-2944-9EE3-993FE942185E}"/>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72200" y="2286001"/>
            <a:ext cx="1587500"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30">
            <a:extLst>
              <a:ext uri="{FF2B5EF4-FFF2-40B4-BE49-F238E27FC236}">
                <a16:creationId xmlns:a16="http://schemas.microsoft.com/office/drawing/2014/main" id="{0590F9B0-AB2B-1E47-BD32-BAE9A841ED94}"/>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94426" y="4310064"/>
            <a:ext cx="16748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31">
            <a:extLst>
              <a:ext uri="{FF2B5EF4-FFF2-40B4-BE49-F238E27FC236}">
                <a16:creationId xmlns:a16="http://schemas.microsoft.com/office/drawing/2014/main" id="{33011217-E412-5749-99CA-F6A77FA61A53}"/>
              </a:ext>
            </a:extLst>
          </p:cNvPr>
          <p:cNvPicPr>
            <a:picLocks noChangeAspect="1"/>
          </p:cNvPicPr>
          <p:nvPr/>
        </p:nvPicPr>
        <p:blipFill>
          <a:blip r:embed="rId9" cstate="print">
            <a:extLst>
              <a:ext uri="{28A0092B-C50C-407E-A947-70E740481C1C}">
                <a14:useLocalDpi xmlns:a14="http://schemas.microsoft.com/office/drawing/2010/main" val="0"/>
              </a:ext>
            </a:extLst>
          </a:blip>
          <a:srcRect l="-2" t="-2" r="-1631" b="-2335"/>
          <a:stretch>
            <a:fillRect/>
          </a:stretch>
        </p:blipFill>
        <p:spPr bwMode="auto">
          <a:xfrm>
            <a:off x="8458201" y="4267200"/>
            <a:ext cx="1700213" cy="172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9" name="Text Box 2">
            <a:extLst>
              <a:ext uri="{FF2B5EF4-FFF2-40B4-BE49-F238E27FC236}">
                <a16:creationId xmlns:a16="http://schemas.microsoft.com/office/drawing/2014/main" id="{0A497A69-BFC0-ED4B-95FC-9D9B5B27B9B7}"/>
              </a:ext>
            </a:extLst>
          </p:cNvPr>
          <p:cNvSpPr txBox="1">
            <a:spLocks noChangeArrowheads="1"/>
          </p:cNvSpPr>
          <p:nvPr/>
        </p:nvSpPr>
        <p:spPr bwMode="auto">
          <a:xfrm>
            <a:off x="2057400" y="3810001"/>
            <a:ext cx="1143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spcBef>
                <a:spcPct val="50000"/>
              </a:spcBef>
            </a:pPr>
            <a:r>
              <a:rPr lang="en-US" altLang="en-US" sz="1600">
                <a:latin typeface="+mn-lt"/>
              </a:rPr>
              <a:t>TriMesh</a:t>
            </a:r>
          </a:p>
        </p:txBody>
      </p:sp>
      <p:sp>
        <p:nvSpPr>
          <p:cNvPr id="7180" name="Text Box 2">
            <a:extLst>
              <a:ext uri="{FF2B5EF4-FFF2-40B4-BE49-F238E27FC236}">
                <a16:creationId xmlns:a16="http://schemas.microsoft.com/office/drawing/2014/main" id="{F373D90E-F6E0-4C4E-8120-0047617AA0F2}"/>
              </a:ext>
            </a:extLst>
          </p:cNvPr>
          <p:cNvSpPr txBox="1">
            <a:spLocks noChangeArrowheads="1"/>
          </p:cNvSpPr>
          <p:nvPr/>
        </p:nvSpPr>
        <p:spPr bwMode="auto">
          <a:xfrm>
            <a:off x="4191000" y="3810001"/>
            <a:ext cx="1143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spcBef>
                <a:spcPct val="50000"/>
              </a:spcBef>
            </a:pPr>
            <a:r>
              <a:rPr lang="en-US" altLang="en-US" sz="1600">
                <a:latin typeface="+mn-lt"/>
              </a:rPr>
              <a:t>Map</a:t>
            </a:r>
          </a:p>
        </p:txBody>
      </p:sp>
      <p:sp>
        <p:nvSpPr>
          <p:cNvPr id="7181" name="Text Box 2">
            <a:extLst>
              <a:ext uri="{FF2B5EF4-FFF2-40B4-BE49-F238E27FC236}">
                <a16:creationId xmlns:a16="http://schemas.microsoft.com/office/drawing/2014/main" id="{8E66DF61-6436-A847-8AD3-37175732B21F}"/>
              </a:ext>
            </a:extLst>
          </p:cNvPr>
          <p:cNvSpPr txBox="1">
            <a:spLocks noChangeArrowheads="1"/>
          </p:cNvSpPr>
          <p:nvPr/>
        </p:nvSpPr>
        <p:spPr bwMode="auto">
          <a:xfrm>
            <a:off x="6400800" y="3810001"/>
            <a:ext cx="1143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spcBef>
                <a:spcPct val="50000"/>
              </a:spcBef>
            </a:pPr>
            <a:r>
              <a:rPr lang="en-US" altLang="en-US" sz="1600">
                <a:latin typeface="+mn-lt"/>
              </a:rPr>
              <a:t>SubMap</a:t>
            </a:r>
          </a:p>
        </p:txBody>
      </p:sp>
      <p:sp>
        <p:nvSpPr>
          <p:cNvPr id="7182" name="Text Box 2">
            <a:extLst>
              <a:ext uri="{FF2B5EF4-FFF2-40B4-BE49-F238E27FC236}">
                <a16:creationId xmlns:a16="http://schemas.microsoft.com/office/drawing/2014/main" id="{0B779799-70FB-0B41-8458-DC6C31907890}"/>
              </a:ext>
            </a:extLst>
          </p:cNvPr>
          <p:cNvSpPr txBox="1">
            <a:spLocks noChangeArrowheads="1"/>
          </p:cNvSpPr>
          <p:nvPr/>
        </p:nvSpPr>
        <p:spPr bwMode="auto">
          <a:xfrm>
            <a:off x="8763000" y="3810001"/>
            <a:ext cx="1143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spcBef>
                <a:spcPct val="50000"/>
              </a:spcBef>
            </a:pPr>
            <a:r>
              <a:rPr lang="en-US" altLang="en-US" sz="1600">
                <a:latin typeface="+mn-lt"/>
              </a:rPr>
              <a:t>Pave</a:t>
            </a:r>
          </a:p>
        </p:txBody>
      </p:sp>
      <p:sp>
        <p:nvSpPr>
          <p:cNvPr id="7183" name="Text Box 2">
            <a:extLst>
              <a:ext uri="{FF2B5EF4-FFF2-40B4-BE49-F238E27FC236}">
                <a16:creationId xmlns:a16="http://schemas.microsoft.com/office/drawing/2014/main" id="{FD736E5C-D00D-7344-9DCF-E470406DF710}"/>
              </a:ext>
            </a:extLst>
          </p:cNvPr>
          <p:cNvSpPr txBox="1">
            <a:spLocks noChangeArrowheads="1"/>
          </p:cNvSpPr>
          <p:nvPr/>
        </p:nvSpPr>
        <p:spPr bwMode="auto">
          <a:xfrm>
            <a:off x="2057400" y="5943601"/>
            <a:ext cx="1219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spcBef>
                <a:spcPct val="50000"/>
              </a:spcBef>
            </a:pPr>
            <a:r>
              <a:rPr lang="en-US" altLang="en-US" sz="1600" dirty="0" err="1">
                <a:latin typeface="+mn-lt"/>
              </a:rPr>
              <a:t>TriPrimitive</a:t>
            </a:r>
            <a:endParaRPr lang="en-US" altLang="en-US" sz="1600" dirty="0">
              <a:latin typeface="+mn-lt"/>
            </a:endParaRPr>
          </a:p>
        </p:txBody>
      </p:sp>
      <p:sp>
        <p:nvSpPr>
          <p:cNvPr id="7184" name="Text Box 2">
            <a:extLst>
              <a:ext uri="{FF2B5EF4-FFF2-40B4-BE49-F238E27FC236}">
                <a16:creationId xmlns:a16="http://schemas.microsoft.com/office/drawing/2014/main" id="{E1C8B655-3EDE-A640-95DD-32C620DB90DA}"/>
              </a:ext>
            </a:extLst>
          </p:cNvPr>
          <p:cNvSpPr txBox="1">
            <a:spLocks noChangeArrowheads="1"/>
          </p:cNvSpPr>
          <p:nvPr/>
        </p:nvSpPr>
        <p:spPr bwMode="auto">
          <a:xfrm>
            <a:off x="4343400" y="5943601"/>
            <a:ext cx="12620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spcBef>
                <a:spcPct val="50000"/>
              </a:spcBef>
            </a:pPr>
            <a:r>
              <a:rPr lang="en-US" altLang="en-US" sz="1600" dirty="0">
                <a:latin typeface="+mn-lt"/>
              </a:rPr>
              <a:t>Polyhedron</a:t>
            </a:r>
          </a:p>
        </p:txBody>
      </p:sp>
      <p:sp>
        <p:nvSpPr>
          <p:cNvPr id="7185" name="Text Box 2">
            <a:extLst>
              <a:ext uri="{FF2B5EF4-FFF2-40B4-BE49-F238E27FC236}">
                <a16:creationId xmlns:a16="http://schemas.microsoft.com/office/drawing/2014/main" id="{35EE89E5-AE8D-DF49-82DC-F2C19AF0F929}"/>
              </a:ext>
            </a:extLst>
          </p:cNvPr>
          <p:cNvSpPr txBox="1">
            <a:spLocks noChangeArrowheads="1"/>
          </p:cNvSpPr>
          <p:nvPr/>
        </p:nvSpPr>
        <p:spPr bwMode="auto">
          <a:xfrm>
            <a:off x="6477000" y="5943601"/>
            <a:ext cx="1143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spcBef>
                <a:spcPct val="50000"/>
              </a:spcBef>
            </a:pPr>
            <a:r>
              <a:rPr lang="en-US" altLang="en-US" sz="1600">
                <a:latin typeface="+mn-lt"/>
              </a:rPr>
              <a:t>Hole</a:t>
            </a:r>
          </a:p>
        </p:txBody>
      </p:sp>
      <p:sp>
        <p:nvSpPr>
          <p:cNvPr id="7186" name="Text Box 2">
            <a:extLst>
              <a:ext uri="{FF2B5EF4-FFF2-40B4-BE49-F238E27FC236}">
                <a16:creationId xmlns:a16="http://schemas.microsoft.com/office/drawing/2014/main" id="{19DEE28E-F632-BC46-BF14-66C9F56D70BF}"/>
              </a:ext>
            </a:extLst>
          </p:cNvPr>
          <p:cNvSpPr txBox="1">
            <a:spLocks noChangeArrowheads="1"/>
          </p:cNvSpPr>
          <p:nvPr/>
        </p:nvSpPr>
        <p:spPr bwMode="auto">
          <a:xfrm>
            <a:off x="8764588" y="5943601"/>
            <a:ext cx="1143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spcBef>
                <a:spcPct val="50000"/>
              </a:spcBef>
            </a:pPr>
            <a:r>
              <a:rPr lang="en-US" altLang="en-US" sz="1600">
                <a:latin typeface="+mn-lt"/>
              </a:rPr>
              <a:t>Circle</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13">
            <a:extLst>
              <a:ext uri="{FF2B5EF4-FFF2-40B4-BE49-F238E27FC236}">
                <a16:creationId xmlns:a16="http://schemas.microsoft.com/office/drawing/2014/main" id="{FA3826FE-D60E-9E4C-9B74-7B9295D29210}"/>
              </a:ext>
            </a:extLst>
          </p:cNvPr>
          <p:cNvSpPr txBox="1">
            <a:spLocks noChangeArrowheads="1"/>
          </p:cNvSpPr>
          <p:nvPr/>
        </p:nvSpPr>
        <p:spPr bwMode="auto">
          <a:xfrm>
            <a:off x="2057400" y="1285876"/>
            <a:ext cx="7543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sz="1800" dirty="0">
                <a:latin typeface="+mn-lt"/>
                <a:cs typeface="Arial" panose="020B0604020202020204" pitchFamily="34" charset="0"/>
              </a:rPr>
              <a:t>Cubit</a:t>
            </a:r>
            <a:r>
              <a:rPr lang="en-US" altLang="en-US" sz="1800" baseline="30000" dirty="0">
                <a:latin typeface="+mn-lt"/>
                <a:cs typeface="Arial" panose="020B0604020202020204" pitchFamily="34" charset="0"/>
              </a:rPr>
              <a:t> ® </a:t>
            </a:r>
            <a:r>
              <a:rPr lang="en-US" altLang="en-US" sz="1800" dirty="0">
                <a:latin typeface="+mn-lt"/>
              </a:rPr>
              <a:t>Provides a number of different volume mesh schemes.  Similar to Surface Scheme Selection, Volume Scheme Selection is based on the shape of the geometry and the requirements of the analysis code. </a:t>
            </a:r>
          </a:p>
        </p:txBody>
      </p:sp>
      <p:pic>
        <p:nvPicPr>
          <p:cNvPr id="23554" name="Picture 5">
            <a:extLst>
              <a:ext uri="{FF2B5EF4-FFF2-40B4-BE49-F238E27FC236}">
                <a16:creationId xmlns:a16="http://schemas.microsoft.com/office/drawing/2014/main" id="{1390AF2F-2774-F741-AE79-C8A18AF34AF4}"/>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28800" y="4419600"/>
            <a:ext cx="2503488"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6">
            <a:extLst>
              <a:ext uri="{FF2B5EF4-FFF2-40B4-BE49-F238E27FC236}">
                <a16:creationId xmlns:a16="http://schemas.microsoft.com/office/drawing/2014/main" id="{802B26A5-46FC-784D-9BA3-38AF9D5C517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1200" y="2286000"/>
            <a:ext cx="1981200"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Picture 5">
            <a:extLst>
              <a:ext uri="{FF2B5EF4-FFF2-40B4-BE49-F238E27FC236}">
                <a16:creationId xmlns:a16="http://schemas.microsoft.com/office/drawing/2014/main" id="{C9C454CB-C497-1E48-84F9-18BDD7FA85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2209800"/>
            <a:ext cx="193833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9">
            <a:extLst>
              <a:ext uri="{FF2B5EF4-FFF2-40B4-BE49-F238E27FC236}">
                <a16:creationId xmlns:a16="http://schemas.microsoft.com/office/drawing/2014/main" id="{711369B4-434B-0645-B7BD-9732B4AC38A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91038" y="4267200"/>
            <a:ext cx="1528762" cy="16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10">
            <a:extLst>
              <a:ext uri="{FF2B5EF4-FFF2-40B4-BE49-F238E27FC236}">
                <a16:creationId xmlns:a16="http://schemas.microsoft.com/office/drawing/2014/main" id="{194A5DF6-C008-FA40-95F1-63D98E89928E}"/>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29400" y="2209800"/>
            <a:ext cx="173990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11">
            <a:extLst>
              <a:ext uri="{FF2B5EF4-FFF2-40B4-BE49-F238E27FC236}">
                <a16:creationId xmlns:a16="http://schemas.microsoft.com/office/drawing/2014/main" id="{BC2D02DB-35F9-984D-9CC6-946717533123}"/>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29400" y="4343400"/>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0" name="TextBox 12">
            <a:extLst>
              <a:ext uri="{FF2B5EF4-FFF2-40B4-BE49-F238E27FC236}">
                <a16:creationId xmlns:a16="http://schemas.microsoft.com/office/drawing/2014/main" id="{9D88E86F-5289-2843-AF6B-90A7B05BB3F3}"/>
              </a:ext>
            </a:extLst>
          </p:cNvPr>
          <p:cNvSpPr txBox="1">
            <a:spLocks noChangeArrowheads="1"/>
          </p:cNvSpPr>
          <p:nvPr/>
        </p:nvSpPr>
        <p:spPr bwMode="auto">
          <a:xfrm>
            <a:off x="2585945" y="3657600"/>
            <a:ext cx="6431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mn-lt"/>
              </a:rPr>
              <a:t>Map</a:t>
            </a:r>
          </a:p>
        </p:txBody>
      </p:sp>
      <p:sp>
        <p:nvSpPr>
          <p:cNvPr id="23561" name="TextBox 13">
            <a:extLst>
              <a:ext uri="{FF2B5EF4-FFF2-40B4-BE49-F238E27FC236}">
                <a16:creationId xmlns:a16="http://schemas.microsoft.com/office/drawing/2014/main" id="{214CC56A-A499-9548-AACB-1208EA6DA289}"/>
              </a:ext>
            </a:extLst>
          </p:cNvPr>
          <p:cNvSpPr txBox="1">
            <a:spLocks noChangeArrowheads="1"/>
          </p:cNvSpPr>
          <p:nvPr/>
        </p:nvSpPr>
        <p:spPr bwMode="auto">
          <a:xfrm>
            <a:off x="4800600" y="3657600"/>
            <a:ext cx="890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mn-lt"/>
              </a:rPr>
              <a:t>Sweep</a:t>
            </a:r>
          </a:p>
        </p:txBody>
      </p:sp>
      <p:sp>
        <p:nvSpPr>
          <p:cNvPr id="23562" name="TextBox 14">
            <a:extLst>
              <a:ext uri="{FF2B5EF4-FFF2-40B4-BE49-F238E27FC236}">
                <a16:creationId xmlns:a16="http://schemas.microsoft.com/office/drawing/2014/main" id="{86EF21E5-2559-7347-8C57-9C47B4FA00BC}"/>
              </a:ext>
            </a:extLst>
          </p:cNvPr>
          <p:cNvSpPr txBox="1">
            <a:spLocks noChangeArrowheads="1"/>
          </p:cNvSpPr>
          <p:nvPr/>
        </p:nvSpPr>
        <p:spPr bwMode="auto">
          <a:xfrm>
            <a:off x="2438401" y="5867400"/>
            <a:ext cx="104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mn-lt"/>
              </a:rPr>
              <a:t>SubMap</a:t>
            </a:r>
          </a:p>
        </p:txBody>
      </p:sp>
      <p:sp>
        <p:nvSpPr>
          <p:cNvPr id="23563" name="TextBox 15">
            <a:extLst>
              <a:ext uri="{FF2B5EF4-FFF2-40B4-BE49-F238E27FC236}">
                <a16:creationId xmlns:a16="http://schemas.microsoft.com/office/drawing/2014/main" id="{D19E8C5F-608C-A046-82CE-736A9608CAFF}"/>
              </a:ext>
            </a:extLst>
          </p:cNvPr>
          <p:cNvSpPr txBox="1">
            <a:spLocks noChangeArrowheads="1"/>
          </p:cNvSpPr>
          <p:nvPr/>
        </p:nvSpPr>
        <p:spPr bwMode="auto">
          <a:xfrm>
            <a:off x="4638149" y="5867400"/>
            <a:ext cx="13694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mn-lt"/>
              </a:rPr>
              <a:t>Polyhedron</a:t>
            </a:r>
          </a:p>
        </p:txBody>
      </p:sp>
      <p:sp>
        <p:nvSpPr>
          <p:cNvPr id="23564" name="TextBox 16">
            <a:extLst>
              <a:ext uri="{FF2B5EF4-FFF2-40B4-BE49-F238E27FC236}">
                <a16:creationId xmlns:a16="http://schemas.microsoft.com/office/drawing/2014/main" id="{715181D3-89EB-0440-81C7-FB4EC93E6BEF}"/>
              </a:ext>
            </a:extLst>
          </p:cNvPr>
          <p:cNvSpPr txBox="1">
            <a:spLocks noChangeArrowheads="1"/>
          </p:cNvSpPr>
          <p:nvPr/>
        </p:nvSpPr>
        <p:spPr bwMode="auto">
          <a:xfrm>
            <a:off x="6934200" y="5867400"/>
            <a:ext cx="9286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mn-lt"/>
              </a:rPr>
              <a:t>Sphere</a:t>
            </a:r>
          </a:p>
        </p:txBody>
      </p:sp>
      <p:sp>
        <p:nvSpPr>
          <p:cNvPr id="23565" name="TextBox 17">
            <a:extLst>
              <a:ext uri="{FF2B5EF4-FFF2-40B4-BE49-F238E27FC236}">
                <a16:creationId xmlns:a16="http://schemas.microsoft.com/office/drawing/2014/main" id="{9AD39EBC-2094-5845-92E1-452AEF4FAA2A}"/>
              </a:ext>
            </a:extLst>
          </p:cNvPr>
          <p:cNvSpPr txBox="1">
            <a:spLocks noChangeArrowheads="1"/>
          </p:cNvSpPr>
          <p:nvPr/>
        </p:nvSpPr>
        <p:spPr bwMode="auto">
          <a:xfrm>
            <a:off x="6946901" y="3657600"/>
            <a:ext cx="10572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mn-lt"/>
              </a:rPr>
              <a:t>TetMesh</a:t>
            </a:r>
          </a:p>
        </p:txBody>
      </p:sp>
      <p:sp>
        <p:nvSpPr>
          <p:cNvPr id="23566" name="TextBox 19">
            <a:extLst>
              <a:ext uri="{FF2B5EF4-FFF2-40B4-BE49-F238E27FC236}">
                <a16:creationId xmlns:a16="http://schemas.microsoft.com/office/drawing/2014/main" id="{42E2303E-7181-8641-97D4-8225275DB9F4}"/>
              </a:ext>
            </a:extLst>
          </p:cNvPr>
          <p:cNvSpPr txBox="1">
            <a:spLocks noChangeArrowheads="1"/>
          </p:cNvSpPr>
          <p:nvPr/>
        </p:nvSpPr>
        <p:spPr bwMode="auto">
          <a:xfrm>
            <a:off x="8626476" y="5867400"/>
            <a:ext cx="1660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mn-lt"/>
              </a:rPr>
              <a:t>Sculpt Parallel</a:t>
            </a:r>
          </a:p>
        </p:txBody>
      </p:sp>
      <p:sp>
        <p:nvSpPr>
          <p:cNvPr id="23567" name="Rectangle 15">
            <a:extLst>
              <a:ext uri="{FF2B5EF4-FFF2-40B4-BE49-F238E27FC236}">
                <a16:creationId xmlns:a16="http://schemas.microsoft.com/office/drawing/2014/main" id="{EABAA25A-1C3D-A144-B2C7-4F03DF30F689}"/>
              </a:ext>
            </a:extLst>
          </p:cNvPr>
          <p:cNvSpPr>
            <a:spLocks noChangeArrowheads="1"/>
          </p:cNvSpPr>
          <p:nvPr/>
        </p:nvSpPr>
        <p:spPr bwMode="auto">
          <a:xfrm>
            <a:off x="2681289" y="311151"/>
            <a:ext cx="6791325"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a:solidFill>
                  <a:srgbClr val="000000"/>
                </a:solidFill>
              </a:rPr>
              <a:t>Volume Meshing Schemes</a:t>
            </a:r>
          </a:p>
        </p:txBody>
      </p:sp>
      <p:pic>
        <p:nvPicPr>
          <p:cNvPr id="23568" name="Picture 1">
            <a:extLst>
              <a:ext uri="{FF2B5EF4-FFF2-40B4-BE49-F238E27FC236}">
                <a16:creationId xmlns:a16="http://schemas.microsoft.com/office/drawing/2014/main" id="{F3BED2B5-E587-3F4D-A908-3C922BC89F1B}"/>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686800" y="4256088"/>
            <a:ext cx="1676400" cy="168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9" name="Picture 3">
            <a:extLst>
              <a:ext uri="{FF2B5EF4-FFF2-40B4-BE49-F238E27FC236}">
                <a16:creationId xmlns:a16="http://schemas.microsoft.com/office/drawing/2014/main" id="{A90DB95F-144E-EF48-9290-05A41E3954D6}"/>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86800" y="2209800"/>
            <a:ext cx="14224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70" name="TextBox 17">
            <a:extLst>
              <a:ext uri="{FF2B5EF4-FFF2-40B4-BE49-F238E27FC236}">
                <a16:creationId xmlns:a16="http://schemas.microsoft.com/office/drawing/2014/main" id="{624B1E7C-28C3-3A4A-96B2-46FE391B8F21}"/>
              </a:ext>
            </a:extLst>
          </p:cNvPr>
          <p:cNvSpPr txBox="1">
            <a:spLocks noChangeArrowheads="1"/>
          </p:cNvSpPr>
          <p:nvPr/>
        </p:nvSpPr>
        <p:spPr bwMode="auto">
          <a:xfrm>
            <a:off x="8763000" y="3657600"/>
            <a:ext cx="1377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mn-lt"/>
              </a:rPr>
              <a:t>TetPrimitive</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6">
            <a:extLst>
              <a:ext uri="{FF2B5EF4-FFF2-40B4-BE49-F238E27FC236}">
                <a16:creationId xmlns:a16="http://schemas.microsoft.com/office/drawing/2014/main" id="{6442DEE6-F3E7-9045-ACD4-1341C64D594A}"/>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7918649">
            <a:off x="6986586" y="3682751"/>
            <a:ext cx="112871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0" name="Rectangle 2">
            <a:extLst>
              <a:ext uri="{FF2B5EF4-FFF2-40B4-BE49-F238E27FC236}">
                <a16:creationId xmlns:a16="http://schemas.microsoft.com/office/drawing/2014/main" id="{39446F04-556D-214A-9535-C317C9381361}"/>
              </a:ext>
            </a:extLst>
          </p:cNvPr>
          <p:cNvSpPr>
            <a:spLocks noChangeArrowheads="1"/>
          </p:cNvSpPr>
          <p:nvPr/>
        </p:nvSpPr>
        <p:spPr bwMode="auto">
          <a:xfrm>
            <a:off x="5852601" y="1076453"/>
            <a:ext cx="606635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600" dirty="0">
                <a:solidFill>
                  <a:schemeClr val="tx2"/>
                </a:solidFill>
                <a:latin typeface="+mn-lt"/>
              </a:rPr>
              <a:t>Volume and Surface Schemes can be manually applied from the Property Page or from </a:t>
            </a:r>
            <a:r>
              <a:rPr lang="en-US" altLang="en-US" sz="1600" dirty="0">
                <a:latin typeface="+mn-lt"/>
              </a:rPr>
              <a:t>the </a:t>
            </a:r>
            <a:r>
              <a:rPr lang="en-US" altLang="en-US" sz="1600" dirty="0">
                <a:latin typeface="+mn-lt"/>
                <a:cs typeface="Arial" panose="020B0604020202020204" pitchFamily="34" charset="0"/>
              </a:rPr>
              <a:t>Cubit</a:t>
            </a:r>
            <a:r>
              <a:rPr lang="en-US" altLang="en-US" sz="1600" baseline="30000" dirty="0">
                <a:latin typeface="+mn-lt"/>
                <a:cs typeface="Arial" panose="020B0604020202020204" pitchFamily="34" charset="0"/>
              </a:rPr>
              <a:t> ® </a:t>
            </a:r>
            <a:r>
              <a:rPr lang="en-US" altLang="en-US" sz="1600" dirty="0">
                <a:latin typeface="+mn-lt"/>
              </a:rPr>
              <a:t>Volume</a:t>
            </a:r>
            <a:r>
              <a:rPr lang="en-US" altLang="en-US" sz="1600" dirty="0">
                <a:solidFill>
                  <a:schemeClr val="tx2"/>
                </a:solidFill>
                <a:latin typeface="+mn-lt"/>
              </a:rPr>
              <a:t>/Surface Meshing Command Panels.</a:t>
            </a:r>
          </a:p>
          <a:p>
            <a:endParaRPr lang="en-US" altLang="en-US" sz="1600" dirty="0">
              <a:solidFill>
                <a:schemeClr val="tx2"/>
              </a:solidFill>
              <a:latin typeface="+mn-lt"/>
            </a:endParaRPr>
          </a:p>
          <a:p>
            <a:r>
              <a:rPr lang="en-US" altLang="en-US" sz="1600" dirty="0">
                <a:solidFill>
                  <a:schemeClr val="tx2"/>
                </a:solidFill>
                <a:latin typeface="+mn-lt"/>
              </a:rPr>
              <a:t>By choosing </a:t>
            </a:r>
            <a:r>
              <a:rPr lang="en-US" altLang="en-US" sz="1600" b="1" dirty="0">
                <a:solidFill>
                  <a:schemeClr val="tx2"/>
                </a:solidFill>
                <a:latin typeface="+mn-lt"/>
              </a:rPr>
              <a:t>Automatically Calculate</a:t>
            </a:r>
            <a:r>
              <a:rPr lang="en-US" altLang="en-US" sz="1600" dirty="0">
                <a:solidFill>
                  <a:schemeClr val="tx2"/>
                </a:solidFill>
                <a:latin typeface="+mn-lt"/>
              </a:rPr>
              <a:t>, </a:t>
            </a:r>
            <a:r>
              <a:rPr lang="en-US" altLang="en-US" sz="1600" dirty="0">
                <a:latin typeface="+mn-lt"/>
                <a:cs typeface="Arial" panose="020B0604020202020204" pitchFamily="34" charset="0"/>
              </a:rPr>
              <a:t>Cubit</a:t>
            </a:r>
            <a:r>
              <a:rPr lang="en-US" altLang="en-US" sz="1600" baseline="30000" dirty="0">
                <a:latin typeface="+mn-lt"/>
                <a:cs typeface="Arial" panose="020B0604020202020204" pitchFamily="34" charset="0"/>
              </a:rPr>
              <a:t> ® </a:t>
            </a:r>
            <a:r>
              <a:rPr lang="en-US" altLang="en-US" sz="1600" dirty="0">
                <a:latin typeface="+mn-lt"/>
              </a:rPr>
              <a:t>will </a:t>
            </a:r>
            <a:r>
              <a:rPr lang="en-US" altLang="en-US" sz="1600" dirty="0">
                <a:solidFill>
                  <a:schemeClr val="tx2"/>
                </a:solidFill>
                <a:latin typeface="+mn-lt"/>
              </a:rPr>
              <a:t>attempt to select the best mesh scheme for the surface</a:t>
            </a:r>
          </a:p>
          <a:p>
            <a:endParaRPr lang="en-US" altLang="en-US" sz="1600" dirty="0">
              <a:solidFill>
                <a:schemeClr val="tx2"/>
              </a:solidFill>
              <a:latin typeface="+mn-lt"/>
            </a:endParaRPr>
          </a:p>
          <a:p>
            <a:r>
              <a:rPr lang="en-US" altLang="en-US" sz="1600" dirty="0">
                <a:solidFill>
                  <a:schemeClr val="tx2"/>
                </a:solidFill>
                <a:latin typeface="+mn-lt"/>
              </a:rPr>
              <a:t>Scheme priority will be set based on characteristics of geometry.</a:t>
            </a:r>
          </a:p>
          <a:p>
            <a:endParaRPr lang="en-US" altLang="en-US" sz="1600" dirty="0">
              <a:solidFill>
                <a:schemeClr val="tx2"/>
              </a:solidFill>
              <a:latin typeface="+mn-lt"/>
            </a:endParaRPr>
          </a:p>
          <a:p>
            <a:endParaRPr lang="en-US" altLang="en-US" sz="1600" dirty="0">
              <a:solidFill>
                <a:schemeClr val="tx2"/>
              </a:solidFill>
              <a:latin typeface="+mn-lt"/>
            </a:endParaRPr>
          </a:p>
        </p:txBody>
      </p:sp>
      <p:sp>
        <p:nvSpPr>
          <p:cNvPr id="43011" name="Text Box 6">
            <a:extLst>
              <a:ext uri="{FF2B5EF4-FFF2-40B4-BE49-F238E27FC236}">
                <a16:creationId xmlns:a16="http://schemas.microsoft.com/office/drawing/2014/main" id="{412153B9-86D5-9048-9B28-807BA7E0AFAF}"/>
              </a:ext>
            </a:extLst>
          </p:cNvPr>
          <p:cNvSpPr txBox="1">
            <a:spLocks noChangeArrowheads="1"/>
          </p:cNvSpPr>
          <p:nvPr/>
        </p:nvSpPr>
        <p:spPr bwMode="auto">
          <a:xfrm>
            <a:off x="806091" y="6177457"/>
            <a:ext cx="19111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400" dirty="0">
                <a:latin typeface="+mn-lt"/>
                <a:cs typeface="Arial" panose="020B0604020202020204" pitchFamily="34" charset="0"/>
              </a:rPr>
              <a:t>Cubit</a:t>
            </a:r>
            <a:r>
              <a:rPr lang="en-US" altLang="en-US" sz="1400" baseline="30000" dirty="0">
                <a:latin typeface="+mn-lt"/>
                <a:cs typeface="Arial" panose="020B0604020202020204" pitchFamily="34" charset="0"/>
              </a:rPr>
              <a:t> ® </a:t>
            </a:r>
            <a:r>
              <a:rPr lang="en-US" altLang="en-US" sz="1400" dirty="0">
                <a:latin typeface="+mn-lt"/>
              </a:rPr>
              <a:t>Property Page</a:t>
            </a:r>
          </a:p>
        </p:txBody>
      </p:sp>
      <p:sp>
        <p:nvSpPr>
          <p:cNvPr id="43013" name="AutoShape 8">
            <a:extLst>
              <a:ext uri="{FF2B5EF4-FFF2-40B4-BE49-F238E27FC236}">
                <a16:creationId xmlns:a16="http://schemas.microsoft.com/office/drawing/2014/main" id="{BDCFD8EB-7381-6C46-8ED1-E20E83A22157}"/>
              </a:ext>
            </a:extLst>
          </p:cNvPr>
          <p:cNvSpPr>
            <a:spLocks noChangeArrowheads="1"/>
          </p:cNvSpPr>
          <p:nvPr/>
        </p:nvSpPr>
        <p:spPr bwMode="auto">
          <a:xfrm rot="19406852">
            <a:off x="4724400" y="1752600"/>
            <a:ext cx="152400" cy="228600"/>
          </a:xfrm>
          <a:prstGeom prst="upArrow">
            <a:avLst>
              <a:gd name="adj1" fmla="val 37500"/>
              <a:gd name="adj2" fmla="val 78125"/>
            </a:avLst>
          </a:prstGeom>
          <a:solidFill>
            <a:schemeClr val="bg1"/>
          </a:solidFill>
          <a:ln w="9525">
            <a:solidFill>
              <a:schemeClr val="tx1"/>
            </a:solidFill>
            <a:miter lim="800000"/>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endParaRPr lang="en-US" altLang="en-US">
              <a:latin typeface="+mn-lt"/>
            </a:endParaRPr>
          </a:p>
        </p:txBody>
      </p:sp>
      <p:sp>
        <p:nvSpPr>
          <p:cNvPr id="43014" name="AutoShape 9">
            <a:extLst>
              <a:ext uri="{FF2B5EF4-FFF2-40B4-BE49-F238E27FC236}">
                <a16:creationId xmlns:a16="http://schemas.microsoft.com/office/drawing/2014/main" id="{39A84986-68A6-3949-BE77-DBEF37AD43EB}"/>
              </a:ext>
            </a:extLst>
          </p:cNvPr>
          <p:cNvSpPr>
            <a:spLocks noChangeArrowheads="1"/>
          </p:cNvSpPr>
          <p:nvPr/>
        </p:nvSpPr>
        <p:spPr bwMode="auto">
          <a:xfrm rot="19406852">
            <a:off x="4343400" y="2209800"/>
            <a:ext cx="152400" cy="228600"/>
          </a:xfrm>
          <a:prstGeom prst="upArrow">
            <a:avLst>
              <a:gd name="adj1" fmla="val 37500"/>
              <a:gd name="adj2" fmla="val 78125"/>
            </a:avLst>
          </a:prstGeom>
          <a:solidFill>
            <a:schemeClr val="bg1"/>
          </a:solidFill>
          <a:ln w="9525">
            <a:solidFill>
              <a:schemeClr val="tx1"/>
            </a:solidFill>
            <a:miter lim="800000"/>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endParaRPr lang="en-US" altLang="en-US">
              <a:latin typeface="+mn-lt"/>
            </a:endParaRPr>
          </a:p>
        </p:txBody>
      </p:sp>
      <p:sp>
        <p:nvSpPr>
          <p:cNvPr id="43015" name="AutoShape 10">
            <a:extLst>
              <a:ext uri="{FF2B5EF4-FFF2-40B4-BE49-F238E27FC236}">
                <a16:creationId xmlns:a16="http://schemas.microsoft.com/office/drawing/2014/main" id="{4C6DE434-1C02-D04D-802F-B40453C334FF}"/>
              </a:ext>
            </a:extLst>
          </p:cNvPr>
          <p:cNvSpPr>
            <a:spLocks noChangeArrowheads="1"/>
          </p:cNvSpPr>
          <p:nvPr/>
        </p:nvSpPr>
        <p:spPr bwMode="auto">
          <a:xfrm rot="19406852">
            <a:off x="4724400" y="3048000"/>
            <a:ext cx="152400" cy="228600"/>
          </a:xfrm>
          <a:prstGeom prst="upArrow">
            <a:avLst>
              <a:gd name="adj1" fmla="val 37500"/>
              <a:gd name="adj2" fmla="val 78125"/>
            </a:avLst>
          </a:prstGeom>
          <a:solidFill>
            <a:schemeClr val="bg1"/>
          </a:solidFill>
          <a:ln w="9525">
            <a:solidFill>
              <a:schemeClr val="tx1"/>
            </a:solidFill>
            <a:miter lim="800000"/>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endParaRPr lang="en-US" altLang="en-US">
              <a:latin typeface="+mn-lt"/>
            </a:endParaRPr>
          </a:p>
        </p:txBody>
      </p:sp>
      <p:sp>
        <p:nvSpPr>
          <p:cNvPr id="43016" name="Rectangle 11">
            <a:extLst>
              <a:ext uri="{FF2B5EF4-FFF2-40B4-BE49-F238E27FC236}">
                <a16:creationId xmlns:a16="http://schemas.microsoft.com/office/drawing/2014/main" id="{61FCA483-8B73-4440-8FD7-FB26B6733CD0}"/>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Auto Scheme Selection</a:t>
            </a:r>
          </a:p>
        </p:txBody>
      </p:sp>
      <p:sp>
        <p:nvSpPr>
          <p:cNvPr id="43018" name="Text Box 15">
            <a:extLst>
              <a:ext uri="{FF2B5EF4-FFF2-40B4-BE49-F238E27FC236}">
                <a16:creationId xmlns:a16="http://schemas.microsoft.com/office/drawing/2014/main" id="{07F7302C-5698-5348-8F08-225C22BEDE71}"/>
              </a:ext>
            </a:extLst>
          </p:cNvPr>
          <p:cNvSpPr txBox="1">
            <a:spLocks noChangeArrowheads="1"/>
          </p:cNvSpPr>
          <p:nvPr/>
        </p:nvSpPr>
        <p:spPr bwMode="auto">
          <a:xfrm>
            <a:off x="7194774" y="4685258"/>
            <a:ext cx="57740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a:latin typeface="+mn-lt"/>
              </a:rPr>
              <a:t>1. Map</a:t>
            </a:r>
          </a:p>
        </p:txBody>
      </p:sp>
      <p:sp>
        <p:nvSpPr>
          <p:cNvPr id="43019" name="Text Box 16">
            <a:extLst>
              <a:ext uri="{FF2B5EF4-FFF2-40B4-BE49-F238E27FC236}">
                <a16:creationId xmlns:a16="http://schemas.microsoft.com/office/drawing/2014/main" id="{BB7245D9-5D09-6542-BC66-1407E765C26F}"/>
              </a:ext>
            </a:extLst>
          </p:cNvPr>
          <p:cNvSpPr txBox="1">
            <a:spLocks noChangeArrowheads="1"/>
          </p:cNvSpPr>
          <p:nvPr/>
        </p:nvSpPr>
        <p:spPr bwMode="auto">
          <a:xfrm>
            <a:off x="8563767" y="4685258"/>
            <a:ext cx="7937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a:latin typeface="+mn-lt"/>
              </a:rPr>
              <a:t>2. SubMap</a:t>
            </a:r>
          </a:p>
        </p:txBody>
      </p:sp>
      <p:sp>
        <p:nvSpPr>
          <p:cNvPr id="43020" name="Text Box 17">
            <a:extLst>
              <a:ext uri="{FF2B5EF4-FFF2-40B4-BE49-F238E27FC236}">
                <a16:creationId xmlns:a16="http://schemas.microsoft.com/office/drawing/2014/main" id="{5FD5D7A1-8CDA-9641-B782-810129EBA07D}"/>
              </a:ext>
            </a:extLst>
          </p:cNvPr>
          <p:cNvSpPr txBox="1">
            <a:spLocks noChangeArrowheads="1"/>
          </p:cNvSpPr>
          <p:nvPr/>
        </p:nvSpPr>
        <p:spPr bwMode="auto">
          <a:xfrm>
            <a:off x="9835355" y="4685258"/>
            <a:ext cx="70961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a:latin typeface="+mn-lt"/>
              </a:rPr>
              <a:t>3. Sweep</a:t>
            </a:r>
          </a:p>
        </p:txBody>
      </p:sp>
      <p:pic>
        <p:nvPicPr>
          <p:cNvPr id="43023" name="Picture 5">
            <a:extLst>
              <a:ext uri="{FF2B5EF4-FFF2-40B4-BE49-F238E27FC236}">
                <a16:creationId xmlns:a16="http://schemas.microsoft.com/office/drawing/2014/main" id="{9D026CD3-5ED3-EC4B-AA2A-75D34611E145}"/>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58967" y="3847057"/>
            <a:ext cx="125253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4" name="Picture 5">
            <a:extLst>
              <a:ext uri="{FF2B5EF4-FFF2-40B4-BE49-F238E27FC236}">
                <a16:creationId xmlns:a16="http://schemas.microsoft.com/office/drawing/2014/main" id="{44645817-415E-534D-A3D3-1F4D60820F27}"/>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9208904">
            <a:off x="9624217" y="3664495"/>
            <a:ext cx="110648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20">
            <a:extLst>
              <a:ext uri="{FF2B5EF4-FFF2-40B4-BE49-F238E27FC236}">
                <a16:creationId xmlns:a16="http://schemas.microsoft.com/office/drawing/2014/main" id="{65C2E029-AFDE-DAD4-60DF-50BC52F9C909}"/>
              </a:ext>
            </a:extLst>
          </p:cNvPr>
          <p:cNvSpPr txBox="1">
            <a:spLocks noChangeArrowheads="1"/>
          </p:cNvSpPr>
          <p:nvPr/>
        </p:nvSpPr>
        <p:spPr bwMode="auto">
          <a:xfrm>
            <a:off x="7227316" y="6259998"/>
            <a:ext cx="57740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a:latin typeface="+mn-lt"/>
              </a:rPr>
              <a:t>1. Map</a:t>
            </a:r>
          </a:p>
        </p:txBody>
      </p:sp>
      <p:sp>
        <p:nvSpPr>
          <p:cNvPr id="3" name="Text Box 21">
            <a:extLst>
              <a:ext uri="{FF2B5EF4-FFF2-40B4-BE49-F238E27FC236}">
                <a16:creationId xmlns:a16="http://schemas.microsoft.com/office/drawing/2014/main" id="{0E28C050-B3D7-BA5D-65A7-0A6FC672CDA6}"/>
              </a:ext>
            </a:extLst>
          </p:cNvPr>
          <p:cNvSpPr txBox="1">
            <a:spLocks noChangeArrowheads="1"/>
          </p:cNvSpPr>
          <p:nvPr/>
        </p:nvSpPr>
        <p:spPr bwMode="auto">
          <a:xfrm>
            <a:off x="8145459" y="6259998"/>
            <a:ext cx="7937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a:latin typeface="+mn-lt"/>
              </a:rPr>
              <a:t>2. SubMap</a:t>
            </a:r>
          </a:p>
        </p:txBody>
      </p:sp>
      <p:sp>
        <p:nvSpPr>
          <p:cNvPr id="4" name="Text Box 22">
            <a:extLst>
              <a:ext uri="{FF2B5EF4-FFF2-40B4-BE49-F238E27FC236}">
                <a16:creationId xmlns:a16="http://schemas.microsoft.com/office/drawing/2014/main" id="{DEB67010-5633-8D5F-701E-68B96B04D4A1}"/>
              </a:ext>
            </a:extLst>
          </p:cNvPr>
          <p:cNvSpPr txBox="1">
            <a:spLocks noChangeArrowheads="1"/>
          </p:cNvSpPr>
          <p:nvPr/>
        </p:nvSpPr>
        <p:spPr bwMode="auto">
          <a:xfrm>
            <a:off x="10126659" y="6259998"/>
            <a:ext cx="6111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a:latin typeface="+mn-lt"/>
              </a:rPr>
              <a:t>4. Pave</a:t>
            </a:r>
          </a:p>
        </p:txBody>
      </p:sp>
      <p:sp>
        <p:nvSpPr>
          <p:cNvPr id="6" name="Text Box 25">
            <a:extLst>
              <a:ext uri="{FF2B5EF4-FFF2-40B4-BE49-F238E27FC236}">
                <a16:creationId xmlns:a16="http://schemas.microsoft.com/office/drawing/2014/main" id="{C8ECDCC1-B11A-67BE-8FB9-5CFC956E7751}"/>
              </a:ext>
            </a:extLst>
          </p:cNvPr>
          <p:cNvSpPr txBox="1">
            <a:spLocks noChangeArrowheads="1"/>
          </p:cNvSpPr>
          <p:nvPr/>
        </p:nvSpPr>
        <p:spPr bwMode="auto">
          <a:xfrm>
            <a:off x="9049768" y="6259998"/>
            <a:ext cx="74090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a:latin typeface="+mn-lt"/>
              </a:rPr>
              <a:t>3. TriPrim</a:t>
            </a:r>
          </a:p>
        </p:txBody>
      </p:sp>
      <p:pic>
        <p:nvPicPr>
          <p:cNvPr id="7" name="Picture 2">
            <a:extLst>
              <a:ext uri="{FF2B5EF4-FFF2-40B4-BE49-F238E27FC236}">
                <a16:creationId xmlns:a16="http://schemas.microsoft.com/office/drawing/2014/main" id="{A3F798D5-C858-BA18-FD8F-EFF9ED97FF8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72309" y="5361472"/>
            <a:ext cx="9906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
            <a:extLst>
              <a:ext uri="{FF2B5EF4-FFF2-40B4-BE49-F238E27FC236}">
                <a16:creationId xmlns:a16="http://schemas.microsoft.com/office/drawing/2014/main" id="{FB5F345C-77B8-B744-482D-9191F8F7B748}"/>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02623" y="5209073"/>
            <a:ext cx="522287"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a:extLst>
              <a:ext uri="{FF2B5EF4-FFF2-40B4-BE49-F238E27FC236}">
                <a16:creationId xmlns:a16="http://schemas.microsoft.com/office/drawing/2014/main" id="{F6DAE6CC-142F-565C-F612-689A9F80EBD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01110" y="5209073"/>
            <a:ext cx="855663"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a:extLst>
              <a:ext uri="{FF2B5EF4-FFF2-40B4-BE49-F238E27FC236}">
                <a16:creationId xmlns:a16="http://schemas.microsoft.com/office/drawing/2014/main" id="{DD891951-6BA5-B383-8974-68B8C0B0694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891709" y="5361472"/>
            <a:ext cx="1068388"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1">
            <a:extLst>
              <a:ext uri="{FF2B5EF4-FFF2-40B4-BE49-F238E27FC236}">
                <a16:creationId xmlns:a16="http://schemas.microsoft.com/office/drawing/2014/main" id="{777E0249-9C92-C9CB-D4AE-D676A0A6E19A}"/>
              </a:ext>
            </a:extLst>
          </p:cNvPr>
          <p:cNvSpPr txBox="1">
            <a:spLocks noChangeArrowheads="1"/>
          </p:cNvSpPr>
          <p:nvPr/>
        </p:nvSpPr>
        <p:spPr bwMode="auto">
          <a:xfrm>
            <a:off x="3216969" y="6177457"/>
            <a:ext cx="22076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400" dirty="0">
                <a:latin typeface="+mn-lt"/>
                <a:cs typeface="Arial" panose="020B0604020202020204" pitchFamily="34" charset="0"/>
              </a:rPr>
              <a:t>Cubit</a:t>
            </a:r>
            <a:r>
              <a:rPr lang="en-US" altLang="en-US" sz="1400" baseline="30000" dirty="0">
                <a:latin typeface="+mn-lt"/>
                <a:cs typeface="Arial" panose="020B0604020202020204" pitchFamily="34" charset="0"/>
              </a:rPr>
              <a:t> ® </a:t>
            </a:r>
            <a:r>
              <a:rPr lang="en-US" altLang="en-US" sz="1400" dirty="0">
                <a:latin typeface="+mn-lt"/>
              </a:rPr>
              <a:t>Surface Meshing </a:t>
            </a:r>
          </a:p>
          <a:p>
            <a:pPr algn="ctr"/>
            <a:r>
              <a:rPr lang="en-US" altLang="en-US" sz="1400" dirty="0">
                <a:latin typeface="+mn-lt"/>
              </a:rPr>
              <a:t>Command Panel</a:t>
            </a:r>
          </a:p>
        </p:txBody>
      </p:sp>
      <p:sp>
        <p:nvSpPr>
          <p:cNvPr id="13" name="TextBox 12">
            <a:extLst>
              <a:ext uri="{FF2B5EF4-FFF2-40B4-BE49-F238E27FC236}">
                <a16:creationId xmlns:a16="http://schemas.microsoft.com/office/drawing/2014/main" id="{36929FC7-9CF2-750D-E6ED-1A939434AD70}"/>
              </a:ext>
            </a:extLst>
          </p:cNvPr>
          <p:cNvSpPr txBox="1"/>
          <p:nvPr/>
        </p:nvSpPr>
        <p:spPr>
          <a:xfrm>
            <a:off x="5872349" y="3581447"/>
            <a:ext cx="2181224" cy="381476"/>
          </a:xfrm>
          <a:prstGeom prst="rect">
            <a:avLst/>
          </a:prstGeom>
        </p:spPr>
        <p:txBody>
          <a:bodyPr vert="horz" wrap="none" lIns="91440" tIns="45720" rIns="91440" bIns="45720" rtlCol="0">
            <a:noAutofit/>
          </a:bodyPr>
          <a:lstStyle/>
          <a:p>
            <a:pPr algn="l"/>
            <a:r>
              <a:rPr lang="en-US" dirty="0"/>
              <a:t>Volumes</a:t>
            </a:r>
          </a:p>
        </p:txBody>
      </p:sp>
      <p:sp>
        <p:nvSpPr>
          <p:cNvPr id="14" name="TextBox 13">
            <a:extLst>
              <a:ext uri="{FF2B5EF4-FFF2-40B4-BE49-F238E27FC236}">
                <a16:creationId xmlns:a16="http://schemas.microsoft.com/office/drawing/2014/main" id="{81CFA34D-762A-D6B8-5509-E1AA04501C2C}"/>
              </a:ext>
            </a:extLst>
          </p:cNvPr>
          <p:cNvSpPr txBox="1"/>
          <p:nvPr/>
        </p:nvSpPr>
        <p:spPr>
          <a:xfrm>
            <a:off x="5846761" y="5247468"/>
            <a:ext cx="2181224" cy="381476"/>
          </a:xfrm>
          <a:prstGeom prst="rect">
            <a:avLst/>
          </a:prstGeom>
        </p:spPr>
        <p:txBody>
          <a:bodyPr vert="horz" wrap="none" lIns="91440" tIns="45720" rIns="91440" bIns="45720" rtlCol="0">
            <a:noAutofit/>
          </a:bodyPr>
          <a:lstStyle/>
          <a:p>
            <a:pPr algn="l"/>
            <a:r>
              <a:rPr lang="en-US" dirty="0"/>
              <a:t>Surfaces</a:t>
            </a:r>
          </a:p>
        </p:txBody>
      </p:sp>
      <p:pic>
        <p:nvPicPr>
          <p:cNvPr id="15" name="Picture 14">
            <a:extLst>
              <a:ext uri="{FF2B5EF4-FFF2-40B4-BE49-F238E27FC236}">
                <a16:creationId xmlns:a16="http://schemas.microsoft.com/office/drawing/2014/main" id="{FAE2DB62-E666-7825-CE52-002B7F5B0167}"/>
              </a:ext>
            </a:extLst>
          </p:cNvPr>
          <p:cNvPicPr>
            <a:picLocks noChangeAspect="1"/>
          </p:cNvPicPr>
          <p:nvPr/>
        </p:nvPicPr>
        <p:blipFill rotWithShape="1">
          <a:blip r:embed="rId9"/>
          <a:srcRect t="5122" b="3324"/>
          <a:stretch/>
        </p:blipFill>
        <p:spPr>
          <a:xfrm>
            <a:off x="722148" y="1137326"/>
            <a:ext cx="2020535" cy="4393524"/>
          </a:xfrm>
          <a:prstGeom prst="rect">
            <a:avLst/>
          </a:prstGeom>
        </p:spPr>
      </p:pic>
      <p:pic>
        <p:nvPicPr>
          <p:cNvPr id="17" name="Picture 16">
            <a:extLst>
              <a:ext uri="{FF2B5EF4-FFF2-40B4-BE49-F238E27FC236}">
                <a16:creationId xmlns:a16="http://schemas.microsoft.com/office/drawing/2014/main" id="{2518C357-9381-F115-1CC6-1F002CA8D23F}"/>
              </a:ext>
            </a:extLst>
          </p:cNvPr>
          <p:cNvPicPr>
            <a:picLocks noChangeAspect="1"/>
          </p:cNvPicPr>
          <p:nvPr/>
        </p:nvPicPr>
        <p:blipFill>
          <a:blip r:embed="rId10"/>
          <a:stretch>
            <a:fillRect/>
          </a:stretch>
        </p:blipFill>
        <p:spPr>
          <a:xfrm>
            <a:off x="3273104" y="1137326"/>
            <a:ext cx="1964111" cy="4983624"/>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a:extLst>
              <a:ext uri="{FF2B5EF4-FFF2-40B4-BE49-F238E27FC236}">
                <a16:creationId xmlns:a16="http://schemas.microsoft.com/office/drawing/2014/main" id="{2CABD60B-7CEE-D349-90CA-9EDF97EECC13}"/>
              </a:ext>
            </a:extLst>
          </p:cNvPr>
          <p:cNvSpPr>
            <a:spLocks noGrp="1" noChangeArrowheads="1"/>
          </p:cNvSpPr>
          <p:nvPr>
            <p:ph type="title"/>
          </p:nvPr>
        </p:nvSpPr>
        <p:spPr/>
        <p:txBody>
          <a:bodyPr/>
          <a:lstStyle/>
          <a:p>
            <a:r>
              <a:rPr lang="en-US" altLang="en-US" dirty="0"/>
              <a:t>Exercise 7.1</a:t>
            </a:r>
            <a:br>
              <a:rPr lang="en-US" altLang="en-US" dirty="0"/>
            </a:br>
            <a:r>
              <a:rPr lang="en-US" altLang="en-US" dirty="0"/>
              <a:t>Meshing Schemes</a:t>
            </a:r>
          </a:p>
        </p:txBody>
      </p:sp>
      <p:pic>
        <p:nvPicPr>
          <p:cNvPr id="44034" name="Picture 4">
            <a:extLst>
              <a:ext uri="{FF2B5EF4-FFF2-40B4-BE49-F238E27FC236}">
                <a16:creationId xmlns:a16="http://schemas.microsoft.com/office/drawing/2014/main" id="{3BA4EABA-F8AB-C64D-9D4E-3DFAA18485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9335" y="206410"/>
            <a:ext cx="4495800" cy="299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sp>
        <p:nvSpPr>
          <p:cNvPr id="44035" name="Rectangle 5">
            <a:extLst>
              <a:ext uri="{FF2B5EF4-FFF2-40B4-BE49-F238E27FC236}">
                <a16:creationId xmlns:a16="http://schemas.microsoft.com/office/drawing/2014/main" id="{B300F826-83B7-174E-8F0F-449E21804FE8}"/>
              </a:ext>
            </a:extLst>
          </p:cNvPr>
          <p:cNvSpPr>
            <a:spLocks noChangeArrowheads="1"/>
          </p:cNvSpPr>
          <p:nvPr/>
        </p:nvSpPr>
        <p:spPr bwMode="auto">
          <a:xfrm>
            <a:off x="1524000" y="1235075"/>
            <a:ext cx="7941469" cy="261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spcAft>
                <a:spcPct val="25000"/>
              </a:spcAft>
            </a:pPr>
            <a:r>
              <a:rPr lang="en-US" altLang="en-US" sz="1600" dirty="0">
                <a:latin typeface="+mn-lt"/>
              </a:rPr>
              <a:t>Reset and import </a:t>
            </a:r>
            <a:r>
              <a:rPr lang="en-US" altLang="en-US" sz="1600" b="1" dirty="0" err="1">
                <a:latin typeface="+mn-lt"/>
              </a:rPr>
              <a:t>schemes.sat</a:t>
            </a:r>
            <a:endParaRPr lang="en-US" altLang="en-US" sz="1600" b="1" dirty="0">
              <a:latin typeface="+mn-lt"/>
            </a:endParaRPr>
          </a:p>
          <a:p>
            <a:pPr>
              <a:spcAft>
                <a:spcPct val="25000"/>
              </a:spcAft>
            </a:pPr>
            <a:r>
              <a:rPr lang="en-US" altLang="en-US" sz="1600" dirty="0">
                <a:latin typeface="+mn-lt"/>
              </a:rPr>
              <a:t>Set mesh size to 1.00</a:t>
            </a:r>
          </a:p>
          <a:p>
            <a:pPr>
              <a:spcAft>
                <a:spcPct val="25000"/>
              </a:spcAft>
            </a:pPr>
            <a:r>
              <a:rPr lang="en-US" altLang="en-US" sz="1600" dirty="0">
                <a:latin typeface="+mn-lt"/>
              </a:rPr>
              <a:t>Use the Auto Calc and mesh all </a:t>
            </a:r>
            <a:br>
              <a:rPr lang="en-US" altLang="en-US" sz="1600" dirty="0">
                <a:latin typeface="+mn-lt"/>
              </a:rPr>
            </a:br>
            <a:r>
              <a:rPr lang="en-US" altLang="en-US" sz="1600" dirty="0">
                <a:latin typeface="+mn-lt"/>
              </a:rPr>
              <a:t>surfaces and volumes and check</a:t>
            </a:r>
            <a:br>
              <a:rPr lang="en-US" altLang="en-US" sz="1600" dirty="0">
                <a:latin typeface="+mn-lt"/>
              </a:rPr>
            </a:br>
            <a:r>
              <a:rPr lang="en-US" altLang="en-US" sz="1600" dirty="0">
                <a:latin typeface="+mn-lt"/>
              </a:rPr>
              <a:t> the auto-selected schemes</a:t>
            </a:r>
          </a:p>
          <a:p>
            <a:pPr>
              <a:spcAft>
                <a:spcPct val="25000"/>
              </a:spcAft>
            </a:pPr>
            <a:endParaRPr lang="en-US" altLang="en-US" sz="1600" dirty="0">
              <a:latin typeface="+mn-lt"/>
            </a:endParaRPr>
          </a:p>
          <a:p>
            <a:pPr>
              <a:spcAft>
                <a:spcPct val="25000"/>
              </a:spcAft>
            </a:pPr>
            <a:endParaRPr lang="en-US" altLang="en-US" sz="1600" dirty="0">
              <a:latin typeface="+mn-lt"/>
            </a:endParaRPr>
          </a:p>
          <a:p>
            <a:pPr>
              <a:spcAft>
                <a:spcPct val="25000"/>
              </a:spcAft>
            </a:pPr>
            <a:r>
              <a:rPr lang="en-US" altLang="en-US" sz="1600" dirty="0">
                <a:latin typeface="+mn-lt"/>
              </a:rPr>
              <a:t>Reset volumes and experiment with different surface and volume meshing schemes.  For example:</a:t>
            </a:r>
          </a:p>
        </p:txBody>
      </p:sp>
      <p:sp>
        <p:nvSpPr>
          <p:cNvPr id="44036" name="Oval 12">
            <a:extLst>
              <a:ext uri="{FF2B5EF4-FFF2-40B4-BE49-F238E27FC236}">
                <a16:creationId xmlns:a16="http://schemas.microsoft.com/office/drawing/2014/main" id="{D2D74207-797A-A04F-B77B-B23F601F4ADE}"/>
              </a:ext>
            </a:extLst>
          </p:cNvPr>
          <p:cNvSpPr>
            <a:spLocks noChangeArrowheads="1"/>
          </p:cNvSpPr>
          <p:nvPr/>
        </p:nvSpPr>
        <p:spPr bwMode="auto">
          <a:xfrm>
            <a:off x="1143001" y="1235075"/>
            <a:ext cx="381000" cy="304800"/>
          </a:xfrm>
          <a:prstGeom prst="ellipse">
            <a:avLst/>
          </a:prstGeom>
          <a:solidFill>
            <a:schemeClr val="bg1"/>
          </a:solidFill>
          <a:ln w="28575">
            <a:solidFill>
              <a:srgbClr val="FF0000"/>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dirty="0"/>
              <a:t>1</a:t>
            </a:r>
          </a:p>
        </p:txBody>
      </p:sp>
      <p:sp>
        <p:nvSpPr>
          <p:cNvPr id="44037" name="Oval 13">
            <a:extLst>
              <a:ext uri="{FF2B5EF4-FFF2-40B4-BE49-F238E27FC236}">
                <a16:creationId xmlns:a16="http://schemas.microsoft.com/office/drawing/2014/main" id="{147692A8-2673-FA4A-9C92-20B99B38C39A}"/>
              </a:ext>
            </a:extLst>
          </p:cNvPr>
          <p:cNvSpPr>
            <a:spLocks noChangeArrowheads="1"/>
          </p:cNvSpPr>
          <p:nvPr/>
        </p:nvSpPr>
        <p:spPr bwMode="auto">
          <a:xfrm>
            <a:off x="1143001" y="1561776"/>
            <a:ext cx="381000" cy="304800"/>
          </a:xfrm>
          <a:prstGeom prst="ellipse">
            <a:avLst/>
          </a:prstGeom>
          <a:solidFill>
            <a:schemeClr val="bg1"/>
          </a:solidFill>
          <a:ln w="28575">
            <a:solidFill>
              <a:schemeClr val="accent2"/>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dirty="0"/>
              <a:t>2</a:t>
            </a:r>
          </a:p>
        </p:txBody>
      </p:sp>
      <p:sp>
        <p:nvSpPr>
          <p:cNvPr id="44038" name="Oval 14">
            <a:extLst>
              <a:ext uri="{FF2B5EF4-FFF2-40B4-BE49-F238E27FC236}">
                <a16:creationId xmlns:a16="http://schemas.microsoft.com/office/drawing/2014/main" id="{C189ED7A-AC17-764C-8E6C-26B2440513CB}"/>
              </a:ext>
            </a:extLst>
          </p:cNvPr>
          <p:cNvSpPr>
            <a:spLocks noChangeArrowheads="1"/>
          </p:cNvSpPr>
          <p:nvPr/>
        </p:nvSpPr>
        <p:spPr bwMode="auto">
          <a:xfrm>
            <a:off x="1143001" y="1882376"/>
            <a:ext cx="381000" cy="304800"/>
          </a:xfrm>
          <a:prstGeom prst="ellipse">
            <a:avLst/>
          </a:prstGeom>
          <a:solidFill>
            <a:schemeClr val="bg1"/>
          </a:solidFill>
          <a:ln w="28575">
            <a:solidFill>
              <a:srgbClr val="339933"/>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dirty="0"/>
              <a:t>3</a:t>
            </a:r>
          </a:p>
        </p:txBody>
      </p:sp>
      <p:sp>
        <p:nvSpPr>
          <p:cNvPr id="44039" name="Oval 15">
            <a:extLst>
              <a:ext uri="{FF2B5EF4-FFF2-40B4-BE49-F238E27FC236}">
                <a16:creationId xmlns:a16="http://schemas.microsoft.com/office/drawing/2014/main" id="{49C82ED3-47A6-8A46-B469-4152F470F533}"/>
              </a:ext>
            </a:extLst>
          </p:cNvPr>
          <p:cNvSpPr>
            <a:spLocks noChangeArrowheads="1"/>
          </p:cNvSpPr>
          <p:nvPr/>
        </p:nvSpPr>
        <p:spPr bwMode="auto">
          <a:xfrm>
            <a:off x="1111252" y="3276600"/>
            <a:ext cx="381000" cy="304800"/>
          </a:xfrm>
          <a:prstGeom prst="ellipse">
            <a:avLst/>
          </a:prstGeom>
          <a:solidFill>
            <a:schemeClr val="bg1"/>
          </a:solidFill>
          <a:ln w="28575">
            <a:solidFill>
              <a:srgbClr val="FF9900"/>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a:t>4</a:t>
            </a:r>
          </a:p>
        </p:txBody>
      </p:sp>
      <p:pic>
        <p:nvPicPr>
          <p:cNvPr id="44041" name="Picture 2">
            <a:extLst>
              <a:ext uri="{FF2B5EF4-FFF2-40B4-BE49-F238E27FC236}">
                <a16:creationId xmlns:a16="http://schemas.microsoft.com/office/drawing/2014/main" id="{59764624-CBE9-8940-89D0-88C0905AF1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5160" y="265490"/>
            <a:ext cx="2289175" cy="471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5">
            <a:extLst>
              <a:ext uri="{FF2B5EF4-FFF2-40B4-BE49-F238E27FC236}">
                <a16:creationId xmlns:a16="http://schemas.microsoft.com/office/drawing/2014/main" id="{ACAE9164-6F76-FFFD-1AF8-E3F1BB8EEE3B}"/>
              </a:ext>
            </a:extLst>
          </p:cNvPr>
          <p:cNvSpPr>
            <a:spLocks noChangeArrowheads="1"/>
          </p:cNvSpPr>
          <p:nvPr/>
        </p:nvSpPr>
        <p:spPr bwMode="auto">
          <a:xfrm>
            <a:off x="1965327" y="2670440"/>
            <a:ext cx="17430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spcAft>
                <a:spcPct val="25000"/>
              </a:spcAft>
            </a:pPr>
            <a:r>
              <a:rPr lang="en-US" altLang="en-US" sz="1600" dirty="0">
                <a:solidFill>
                  <a:srgbClr val="0070C0"/>
                </a:solidFill>
              </a:rPr>
              <a:t>mesh volume all </a:t>
            </a:r>
          </a:p>
        </p:txBody>
      </p:sp>
      <p:sp>
        <p:nvSpPr>
          <p:cNvPr id="3" name="Rectangle 5">
            <a:extLst>
              <a:ext uri="{FF2B5EF4-FFF2-40B4-BE49-F238E27FC236}">
                <a16:creationId xmlns:a16="http://schemas.microsoft.com/office/drawing/2014/main" id="{BD435C3D-450B-0866-D194-6D835085D344}"/>
              </a:ext>
            </a:extLst>
          </p:cNvPr>
          <p:cNvSpPr>
            <a:spLocks noChangeArrowheads="1"/>
          </p:cNvSpPr>
          <p:nvPr/>
        </p:nvSpPr>
        <p:spPr bwMode="auto">
          <a:xfrm>
            <a:off x="1492252" y="3875632"/>
            <a:ext cx="247967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spcAft>
                <a:spcPct val="25000"/>
              </a:spcAft>
            </a:pPr>
            <a:r>
              <a:rPr lang="en-US" altLang="en-US" sz="1600" dirty="0">
                <a:solidFill>
                  <a:srgbClr val="0070C0"/>
                </a:solidFill>
              </a:rPr>
              <a:t>surface 9 scheme circle</a:t>
            </a:r>
          </a:p>
          <a:p>
            <a:pPr>
              <a:spcAft>
                <a:spcPct val="25000"/>
              </a:spcAft>
            </a:pPr>
            <a:r>
              <a:rPr lang="en-US" altLang="en-US" sz="1600" dirty="0">
                <a:solidFill>
                  <a:srgbClr val="0070C0"/>
                </a:solidFill>
              </a:rPr>
              <a:t>mesh surface 9</a:t>
            </a:r>
          </a:p>
          <a:p>
            <a:pPr>
              <a:spcAft>
                <a:spcPct val="25000"/>
              </a:spcAft>
            </a:pPr>
            <a:r>
              <a:rPr lang="en-US" altLang="en-US" sz="1600" dirty="0">
                <a:solidFill>
                  <a:srgbClr val="0070C0"/>
                </a:solidFill>
              </a:rPr>
              <a:t>mesh vol 2</a:t>
            </a:r>
          </a:p>
        </p:txBody>
      </p:sp>
      <p:pic>
        <p:nvPicPr>
          <p:cNvPr id="5" name="Picture 4">
            <a:extLst>
              <a:ext uri="{FF2B5EF4-FFF2-40B4-BE49-F238E27FC236}">
                <a16:creationId xmlns:a16="http://schemas.microsoft.com/office/drawing/2014/main" id="{9FBC3910-A51E-F438-72C3-2AB99046FB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3074" y="4824321"/>
            <a:ext cx="1270000" cy="1636690"/>
          </a:xfrm>
          <a:prstGeom prst="rect">
            <a:avLst/>
          </a:prstGeom>
        </p:spPr>
      </p:pic>
      <p:sp>
        <p:nvSpPr>
          <p:cNvPr id="8" name="Rectangle 5">
            <a:extLst>
              <a:ext uri="{FF2B5EF4-FFF2-40B4-BE49-F238E27FC236}">
                <a16:creationId xmlns:a16="http://schemas.microsoft.com/office/drawing/2014/main" id="{9347F28A-6258-F6F9-C279-04CFB0AABE60}"/>
              </a:ext>
            </a:extLst>
          </p:cNvPr>
          <p:cNvSpPr>
            <a:spLocks noChangeArrowheads="1"/>
          </p:cNvSpPr>
          <p:nvPr/>
        </p:nvSpPr>
        <p:spPr bwMode="auto">
          <a:xfrm>
            <a:off x="4243388" y="3875631"/>
            <a:ext cx="383857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spcAft>
                <a:spcPct val="25000"/>
              </a:spcAft>
            </a:pPr>
            <a:r>
              <a:rPr lang="en-US" altLang="en-US" sz="1600" dirty="0">
                <a:solidFill>
                  <a:srgbClr val="0070C0"/>
                </a:solidFill>
              </a:rPr>
              <a:t>surface 17 scheme hole </a:t>
            </a:r>
            <a:r>
              <a:rPr lang="en-US" altLang="en-US" sz="1600" dirty="0" err="1">
                <a:solidFill>
                  <a:srgbClr val="0070C0"/>
                </a:solidFill>
              </a:rPr>
              <a:t>rad_intervals</a:t>
            </a:r>
            <a:r>
              <a:rPr lang="en-US" altLang="en-US" sz="1600" dirty="0">
                <a:solidFill>
                  <a:srgbClr val="0070C0"/>
                </a:solidFill>
              </a:rPr>
              <a:t> 4 </a:t>
            </a:r>
          </a:p>
          <a:p>
            <a:pPr>
              <a:spcAft>
                <a:spcPct val="25000"/>
              </a:spcAft>
            </a:pPr>
            <a:r>
              <a:rPr lang="en-US" altLang="en-US" sz="1600" dirty="0">
                <a:solidFill>
                  <a:srgbClr val="0070C0"/>
                </a:solidFill>
              </a:rPr>
              <a:t>mesh surface 17</a:t>
            </a:r>
          </a:p>
          <a:p>
            <a:pPr>
              <a:spcAft>
                <a:spcPct val="25000"/>
              </a:spcAft>
            </a:pPr>
            <a:r>
              <a:rPr lang="en-US" altLang="en-US" sz="1600" dirty="0">
                <a:solidFill>
                  <a:srgbClr val="0070C0"/>
                </a:solidFill>
              </a:rPr>
              <a:t>mesh vol 3</a:t>
            </a:r>
          </a:p>
        </p:txBody>
      </p:sp>
      <p:sp>
        <p:nvSpPr>
          <p:cNvPr id="9" name="TextBox 8">
            <a:extLst>
              <a:ext uri="{FF2B5EF4-FFF2-40B4-BE49-F238E27FC236}">
                <a16:creationId xmlns:a16="http://schemas.microsoft.com/office/drawing/2014/main" id="{479FB5C6-BB9C-2123-3844-15C539730419}"/>
              </a:ext>
            </a:extLst>
          </p:cNvPr>
          <p:cNvSpPr txBox="1"/>
          <p:nvPr/>
        </p:nvSpPr>
        <p:spPr>
          <a:xfrm>
            <a:off x="1912938" y="6280036"/>
            <a:ext cx="1638301" cy="361950"/>
          </a:xfrm>
          <a:prstGeom prst="rect">
            <a:avLst/>
          </a:prstGeom>
        </p:spPr>
        <p:txBody>
          <a:bodyPr vert="horz" wrap="none" lIns="91440" tIns="45720" rIns="91440" bIns="45720" rtlCol="0">
            <a:noAutofit/>
          </a:bodyPr>
          <a:lstStyle/>
          <a:p>
            <a:pPr algn="l"/>
            <a:r>
              <a:rPr lang="en-US" sz="1200" dirty="0"/>
              <a:t>Volume 2</a:t>
            </a:r>
          </a:p>
        </p:txBody>
      </p:sp>
      <p:pic>
        <p:nvPicPr>
          <p:cNvPr id="11" name="Picture 10">
            <a:extLst>
              <a:ext uri="{FF2B5EF4-FFF2-40B4-BE49-F238E27FC236}">
                <a16:creationId xmlns:a16="http://schemas.microsoft.com/office/drawing/2014/main" id="{6788D21C-9EED-6BFF-FED4-ADE52159D72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72747" y="4802878"/>
            <a:ext cx="1593864" cy="1745513"/>
          </a:xfrm>
          <a:prstGeom prst="rect">
            <a:avLst/>
          </a:prstGeom>
        </p:spPr>
      </p:pic>
      <p:sp>
        <p:nvSpPr>
          <p:cNvPr id="12" name="TextBox 11">
            <a:extLst>
              <a:ext uri="{FF2B5EF4-FFF2-40B4-BE49-F238E27FC236}">
                <a16:creationId xmlns:a16="http://schemas.microsoft.com/office/drawing/2014/main" id="{43F89278-90A6-C2D9-A0B9-4401DE521FA5}"/>
              </a:ext>
            </a:extLst>
          </p:cNvPr>
          <p:cNvSpPr txBox="1"/>
          <p:nvPr/>
        </p:nvSpPr>
        <p:spPr>
          <a:xfrm>
            <a:off x="3834582" y="5023943"/>
            <a:ext cx="1638301" cy="361950"/>
          </a:xfrm>
          <a:prstGeom prst="rect">
            <a:avLst/>
          </a:prstGeom>
        </p:spPr>
        <p:txBody>
          <a:bodyPr vert="horz" wrap="none" lIns="91440" tIns="45720" rIns="91440" bIns="45720" rtlCol="0">
            <a:noAutofit/>
          </a:bodyPr>
          <a:lstStyle/>
          <a:p>
            <a:pPr algn="l"/>
            <a:r>
              <a:rPr lang="en-US" sz="1200" dirty="0"/>
              <a:t>Volume 3</a:t>
            </a:r>
          </a:p>
        </p:txBody>
      </p:sp>
      <p:sp>
        <p:nvSpPr>
          <p:cNvPr id="13" name="Rectangle 5">
            <a:extLst>
              <a:ext uri="{FF2B5EF4-FFF2-40B4-BE49-F238E27FC236}">
                <a16:creationId xmlns:a16="http://schemas.microsoft.com/office/drawing/2014/main" id="{EF324B5E-D58D-A852-E68D-9BC8C006EDD9}"/>
              </a:ext>
            </a:extLst>
          </p:cNvPr>
          <p:cNvSpPr>
            <a:spLocks noChangeArrowheads="1"/>
          </p:cNvSpPr>
          <p:nvPr/>
        </p:nvSpPr>
        <p:spPr bwMode="auto">
          <a:xfrm>
            <a:off x="8709023" y="5443790"/>
            <a:ext cx="38385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spcAft>
                <a:spcPct val="25000"/>
              </a:spcAft>
            </a:pPr>
            <a:r>
              <a:rPr lang="en-US" altLang="en-US" sz="1600" dirty="0">
                <a:solidFill>
                  <a:srgbClr val="0070C0"/>
                </a:solidFill>
              </a:rPr>
              <a:t>volume 5 scheme polyhedron</a:t>
            </a:r>
          </a:p>
          <a:p>
            <a:pPr>
              <a:spcAft>
                <a:spcPct val="25000"/>
              </a:spcAft>
            </a:pPr>
            <a:r>
              <a:rPr lang="en-US" altLang="en-US" sz="1600" dirty="0">
                <a:solidFill>
                  <a:srgbClr val="0070C0"/>
                </a:solidFill>
              </a:rPr>
              <a:t>mesh vol 5</a:t>
            </a:r>
          </a:p>
        </p:txBody>
      </p:sp>
      <p:pic>
        <p:nvPicPr>
          <p:cNvPr id="15" name="Picture 14">
            <a:extLst>
              <a:ext uri="{FF2B5EF4-FFF2-40B4-BE49-F238E27FC236}">
                <a16:creationId xmlns:a16="http://schemas.microsoft.com/office/drawing/2014/main" id="{FA892FB0-3C1F-1999-C682-8FD45A0E08D0}"/>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7326284" y="4837408"/>
            <a:ext cx="1474816" cy="1629157"/>
          </a:xfrm>
          <a:prstGeom prst="rect">
            <a:avLst/>
          </a:prstGeom>
        </p:spPr>
      </p:pic>
      <p:sp>
        <p:nvSpPr>
          <p:cNvPr id="16" name="TextBox 15">
            <a:extLst>
              <a:ext uri="{FF2B5EF4-FFF2-40B4-BE49-F238E27FC236}">
                <a16:creationId xmlns:a16="http://schemas.microsoft.com/office/drawing/2014/main" id="{31EDF463-B0AD-BB89-30AC-91729171341C}"/>
              </a:ext>
            </a:extLst>
          </p:cNvPr>
          <p:cNvSpPr txBox="1"/>
          <p:nvPr/>
        </p:nvSpPr>
        <p:spPr>
          <a:xfrm>
            <a:off x="6723820" y="5831254"/>
            <a:ext cx="1638301" cy="361950"/>
          </a:xfrm>
          <a:prstGeom prst="rect">
            <a:avLst/>
          </a:prstGeom>
        </p:spPr>
        <p:txBody>
          <a:bodyPr vert="horz" wrap="none" lIns="91440" tIns="45720" rIns="91440" bIns="45720" rtlCol="0">
            <a:noAutofit/>
          </a:bodyPr>
          <a:lstStyle/>
          <a:p>
            <a:pPr algn="l"/>
            <a:r>
              <a:rPr lang="en-US" sz="1200" dirty="0"/>
              <a:t>Volume 5</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3">
            <a:extLst>
              <a:ext uri="{FF2B5EF4-FFF2-40B4-BE49-F238E27FC236}">
                <a16:creationId xmlns:a16="http://schemas.microsoft.com/office/drawing/2014/main" id="{540AF190-5F63-894A-BBAD-DF1553824C7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1447800"/>
            <a:ext cx="3124200" cy="466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Group 26">
            <a:extLst>
              <a:ext uri="{FF2B5EF4-FFF2-40B4-BE49-F238E27FC236}">
                <a16:creationId xmlns:a16="http://schemas.microsoft.com/office/drawing/2014/main" id="{E63D48E8-7CD1-AC4E-BD05-F1531614F024}"/>
              </a:ext>
            </a:extLst>
          </p:cNvPr>
          <p:cNvGrpSpPr>
            <a:grpSpLocks/>
          </p:cNvGrpSpPr>
          <p:nvPr/>
        </p:nvGrpSpPr>
        <p:grpSpPr bwMode="auto">
          <a:xfrm>
            <a:off x="4445001" y="1495425"/>
            <a:ext cx="3394075" cy="4546600"/>
            <a:chOff x="2921575" y="1495295"/>
            <a:chExt cx="3393868" cy="4546487"/>
          </a:xfrm>
        </p:grpSpPr>
        <p:pic>
          <p:nvPicPr>
            <p:cNvPr id="31862" name="Picture 27">
              <a:extLst>
                <a:ext uri="{FF2B5EF4-FFF2-40B4-BE49-F238E27FC236}">
                  <a16:creationId xmlns:a16="http://schemas.microsoft.com/office/drawing/2014/main" id="{7A667F3C-2ADB-814A-ACC5-3A9192338E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21575" y="1495295"/>
              <a:ext cx="3021579" cy="454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63" name="TextBox 28">
              <a:extLst>
                <a:ext uri="{FF2B5EF4-FFF2-40B4-BE49-F238E27FC236}">
                  <a16:creationId xmlns:a16="http://schemas.microsoft.com/office/drawing/2014/main" id="{B201A211-DE01-E545-85CF-BCD3F0DB7719}"/>
                </a:ext>
              </a:extLst>
            </p:cNvPr>
            <p:cNvSpPr txBox="1">
              <a:spLocks noChangeArrowheads="1"/>
            </p:cNvSpPr>
            <p:nvPr/>
          </p:nvSpPr>
          <p:spPr bwMode="auto">
            <a:xfrm>
              <a:off x="4648200" y="1600200"/>
              <a:ext cx="16672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Source surfaces</a:t>
              </a:r>
            </a:p>
          </p:txBody>
        </p:sp>
        <p:cxnSp>
          <p:nvCxnSpPr>
            <p:cNvPr id="31864" name="Straight Arrow Connector 29">
              <a:extLst>
                <a:ext uri="{FF2B5EF4-FFF2-40B4-BE49-F238E27FC236}">
                  <a16:creationId xmlns:a16="http://schemas.microsoft.com/office/drawing/2014/main" id="{91416CC2-3B37-1543-864E-2F216463B00B}"/>
                </a:ext>
              </a:extLst>
            </p:cNvPr>
            <p:cNvCxnSpPr>
              <a:cxnSpLocks noChangeShapeType="1"/>
              <a:stCxn id="31863" idx="1"/>
            </p:cNvCxnSpPr>
            <p:nvPr/>
          </p:nvCxnSpPr>
          <p:spPr bwMode="auto">
            <a:xfrm flipH="1">
              <a:off x="3733800" y="1769477"/>
              <a:ext cx="914400" cy="593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865" name="Straight Arrow Connector 30">
              <a:extLst>
                <a:ext uri="{FF2B5EF4-FFF2-40B4-BE49-F238E27FC236}">
                  <a16:creationId xmlns:a16="http://schemas.microsoft.com/office/drawing/2014/main" id="{F45998DA-7DB2-FC45-B35B-6DB52F5439E9}"/>
                </a:ext>
              </a:extLst>
            </p:cNvPr>
            <p:cNvCxnSpPr>
              <a:cxnSpLocks noChangeShapeType="1"/>
            </p:cNvCxnSpPr>
            <p:nvPr/>
          </p:nvCxnSpPr>
          <p:spPr bwMode="auto">
            <a:xfrm flipH="1">
              <a:off x="4800600" y="1905000"/>
              <a:ext cx="381000" cy="609600"/>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32" name="Group 31">
            <a:extLst>
              <a:ext uri="{FF2B5EF4-FFF2-40B4-BE49-F238E27FC236}">
                <a16:creationId xmlns:a16="http://schemas.microsoft.com/office/drawing/2014/main" id="{6BA4D92F-4B4F-9747-B11F-10F216E40EA9}"/>
              </a:ext>
            </a:extLst>
          </p:cNvPr>
          <p:cNvGrpSpPr>
            <a:grpSpLocks/>
          </p:cNvGrpSpPr>
          <p:nvPr/>
        </p:nvGrpSpPr>
        <p:grpSpPr bwMode="auto">
          <a:xfrm>
            <a:off x="4432300" y="1477964"/>
            <a:ext cx="4459288" cy="4592637"/>
            <a:chOff x="2908875" y="1477432"/>
            <a:chExt cx="4458349" cy="4593168"/>
          </a:xfrm>
        </p:grpSpPr>
        <p:pic>
          <p:nvPicPr>
            <p:cNvPr id="31856" name="Picture 32">
              <a:extLst>
                <a:ext uri="{FF2B5EF4-FFF2-40B4-BE49-F238E27FC236}">
                  <a16:creationId xmlns:a16="http://schemas.microsoft.com/office/drawing/2014/main" id="{7875F9DE-1E45-E943-8E30-AB8381F71DF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908875" y="1477432"/>
              <a:ext cx="3026419" cy="459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57" name="TextBox 33">
              <a:extLst>
                <a:ext uri="{FF2B5EF4-FFF2-40B4-BE49-F238E27FC236}">
                  <a16:creationId xmlns:a16="http://schemas.microsoft.com/office/drawing/2014/main" id="{38A5EA92-5E5A-464F-9A42-10A081207DEF}"/>
                </a:ext>
              </a:extLst>
            </p:cNvPr>
            <p:cNvSpPr txBox="1">
              <a:spLocks noChangeArrowheads="1"/>
            </p:cNvSpPr>
            <p:nvPr/>
          </p:nvSpPr>
          <p:spPr bwMode="auto">
            <a:xfrm>
              <a:off x="4648200" y="1600200"/>
              <a:ext cx="16672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Source surfaces</a:t>
              </a:r>
            </a:p>
          </p:txBody>
        </p:sp>
        <p:cxnSp>
          <p:nvCxnSpPr>
            <p:cNvPr id="31858" name="Straight Arrow Connector 34">
              <a:extLst>
                <a:ext uri="{FF2B5EF4-FFF2-40B4-BE49-F238E27FC236}">
                  <a16:creationId xmlns:a16="http://schemas.microsoft.com/office/drawing/2014/main" id="{12268216-B261-FA44-B23D-EA141EC91790}"/>
                </a:ext>
              </a:extLst>
            </p:cNvPr>
            <p:cNvCxnSpPr>
              <a:cxnSpLocks noChangeShapeType="1"/>
              <a:stCxn id="31857" idx="1"/>
            </p:cNvCxnSpPr>
            <p:nvPr/>
          </p:nvCxnSpPr>
          <p:spPr bwMode="auto">
            <a:xfrm flipH="1">
              <a:off x="3733800" y="1769477"/>
              <a:ext cx="914400" cy="593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859" name="Straight Arrow Connector 35">
              <a:extLst>
                <a:ext uri="{FF2B5EF4-FFF2-40B4-BE49-F238E27FC236}">
                  <a16:creationId xmlns:a16="http://schemas.microsoft.com/office/drawing/2014/main" id="{C4940752-400F-D840-AE9F-295A379CF66B}"/>
                </a:ext>
              </a:extLst>
            </p:cNvPr>
            <p:cNvCxnSpPr>
              <a:cxnSpLocks noChangeShapeType="1"/>
            </p:cNvCxnSpPr>
            <p:nvPr/>
          </p:nvCxnSpPr>
          <p:spPr bwMode="auto">
            <a:xfrm flipH="1">
              <a:off x="4800600" y="1905000"/>
              <a:ext cx="381000" cy="609600"/>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1860" name="TextBox 36">
              <a:extLst>
                <a:ext uri="{FF2B5EF4-FFF2-40B4-BE49-F238E27FC236}">
                  <a16:creationId xmlns:a16="http://schemas.microsoft.com/office/drawing/2014/main" id="{6E9815E1-3C6B-3A49-B340-C0FD01DE52C4}"/>
                </a:ext>
              </a:extLst>
            </p:cNvPr>
            <p:cNvSpPr txBox="1">
              <a:spLocks noChangeArrowheads="1"/>
            </p:cNvSpPr>
            <p:nvPr/>
          </p:nvSpPr>
          <p:spPr bwMode="auto">
            <a:xfrm>
              <a:off x="5882422" y="4572000"/>
              <a:ext cx="148480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Target surface</a:t>
              </a:r>
            </a:p>
          </p:txBody>
        </p:sp>
        <p:cxnSp>
          <p:nvCxnSpPr>
            <p:cNvPr id="31861" name="Straight Arrow Connector 37">
              <a:extLst>
                <a:ext uri="{FF2B5EF4-FFF2-40B4-BE49-F238E27FC236}">
                  <a16:creationId xmlns:a16="http://schemas.microsoft.com/office/drawing/2014/main" id="{2455D0C0-E140-C749-A90D-0A685346E84E}"/>
                </a:ext>
              </a:extLst>
            </p:cNvPr>
            <p:cNvCxnSpPr>
              <a:cxnSpLocks noChangeShapeType="1"/>
              <a:stCxn id="31860" idx="1"/>
            </p:cNvCxnSpPr>
            <p:nvPr/>
          </p:nvCxnSpPr>
          <p:spPr bwMode="auto">
            <a:xfrm flipH="1">
              <a:off x="5181600" y="4741277"/>
              <a:ext cx="700822" cy="6689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39" name="Group 38">
            <a:extLst>
              <a:ext uri="{FF2B5EF4-FFF2-40B4-BE49-F238E27FC236}">
                <a16:creationId xmlns:a16="http://schemas.microsoft.com/office/drawing/2014/main" id="{9ABD365E-BE31-0C42-A959-5201C43D2271}"/>
              </a:ext>
            </a:extLst>
          </p:cNvPr>
          <p:cNvGrpSpPr>
            <a:grpSpLocks/>
          </p:cNvGrpSpPr>
          <p:nvPr/>
        </p:nvGrpSpPr>
        <p:grpSpPr bwMode="auto">
          <a:xfrm>
            <a:off x="4437064" y="1477964"/>
            <a:ext cx="4454525" cy="4600575"/>
            <a:chOff x="2912357" y="1477614"/>
            <a:chExt cx="4454867" cy="4600420"/>
          </a:xfrm>
        </p:grpSpPr>
        <p:pic>
          <p:nvPicPr>
            <p:cNvPr id="31850" name="Picture 39">
              <a:extLst>
                <a:ext uri="{FF2B5EF4-FFF2-40B4-BE49-F238E27FC236}">
                  <a16:creationId xmlns:a16="http://schemas.microsoft.com/office/drawing/2014/main" id="{3583FAD3-2FCF-EC48-B08B-C608A33BE92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912357" y="1477614"/>
              <a:ext cx="3021845" cy="4600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51" name="TextBox 40">
              <a:extLst>
                <a:ext uri="{FF2B5EF4-FFF2-40B4-BE49-F238E27FC236}">
                  <a16:creationId xmlns:a16="http://schemas.microsoft.com/office/drawing/2014/main" id="{2F6B59B7-C9E1-5F46-830D-1F0189D5B433}"/>
                </a:ext>
              </a:extLst>
            </p:cNvPr>
            <p:cNvSpPr txBox="1">
              <a:spLocks noChangeArrowheads="1"/>
            </p:cNvSpPr>
            <p:nvPr/>
          </p:nvSpPr>
          <p:spPr bwMode="auto">
            <a:xfrm>
              <a:off x="4648200" y="1600200"/>
              <a:ext cx="16672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Source surfaces</a:t>
              </a:r>
            </a:p>
          </p:txBody>
        </p:sp>
        <p:cxnSp>
          <p:nvCxnSpPr>
            <p:cNvPr id="31852" name="Straight Arrow Connector 41">
              <a:extLst>
                <a:ext uri="{FF2B5EF4-FFF2-40B4-BE49-F238E27FC236}">
                  <a16:creationId xmlns:a16="http://schemas.microsoft.com/office/drawing/2014/main" id="{7FD1F4E1-BD17-1F4C-A35D-3B4C2554A4B4}"/>
                </a:ext>
              </a:extLst>
            </p:cNvPr>
            <p:cNvCxnSpPr>
              <a:cxnSpLocks noChangeShapeType="1"/>
              <a:stCxn id="31851" idx="1"/>
            </p:cNvCxnSpPr>
            <p:nvPr/>
          </p:nvCxnSpPr>
          <p:spPr bwMode="auto">
            <a:xfrm flipH="1">
              <a:off x="3733800" y="1769477"/>
              <a:ext cx="914400" cy="593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853" name="Straight Arrow Connector 42">
              <a:extLst>
                <a:ext uri="{FF2B5EF4-FFF2-40B4-BE49-F238E27FC236}">
                  <a16:creationId xmlns:a16="http://schemas.microsoft.com/office/drawing/2014/main" id="{55B34FCB-9BF9-3B41-B5EB-74A9EE6F1B22}"/>
                </a:ext>
              </a:extLst>
            </p:cNvPr>
            <p:cNvCxnSpPr>
              <a:cxnSpLocks noChangeShapeType="1"/>
            </p:cNvCxnSpPr>
            <p:nvPr/>
          </p:nvCxnSpPr>
          <p:spPr bwMode="auto">
            <a:xfrm flipH="1">
              <a:off x="4800600" y="1905000"/>
              <a:ext cx="381000" cy="609600"/>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1854" name="TextBox 43">
              <a:extLst>
                <a:ext uri="{FF2B5EF4-FFF2-40B4-BE49-F238E27FC236}">
                  <a16:creationId xmlns:a16="http://schemas.microsoft.com/office/drawing/2014/main" id="{8ECBD633-BACC-BA46-9D62-6A51770C3EEA}"/>
                </a:ext>
              </a:extLst>
            </p:cNvPr>
            <p:cNvSpPr txBox="1">
              <a:spLocks noChangeArrowheads="1"/>
            </p:cNvSpPr>
            <p:nvPr/>
          </p:nvSpPr>
          <p:spPr bwMode="auto">
            <a:xfrm>
              <a:off x="5882422" y="4572000"/>
              <a:ext cx="148480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Target surface</a:t>
              </a:r>
            </a:p>
          </p:txBody>
        </p:sp>
        <p:cxnSp>
          <p:nvCxnSpPr>
            <p:cNvPr id="31855" name="Straight Arrow Connector 44">
              <a:extLst>
                <a:ext uri="{FF2B5EF4-FFF2-40B4-BE49-F238E27FC236}">
                  <a16:creationId xmlns:a16="http://schemas.microsoft.com/office/drawing/2014/main" id="{6908D484-5A61-094A-8081-DF0DE39F8FE6}"/>
                </a:ext>
              </a:extLst>
            </p:cNvPr>
            <p:cNvCxnSpPr>
              <a:cxnSpLocks noChangeShapeType="1"/>
              <a:stCxn id="31854" idx="1"/>
            </p:cNvCxnSpPr>
            <p:nvPr/>
          </p:nvCxnSpPr>
          <p:spPr bwMode="auto">
            <a:xfrm flipH="1">
              <a:off x="5181600" y="4741277"/>
              <a:ext cx="700822" cy="6689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46" name="Group 45">
            <a:extLst>
              <a:ext uri="{FF2B5EF4-FFF2-40B4-BE49-F238E27FC236}">
                <a16:creationId xmlns:a16="http://schemas.microsoft.com/office/drawing/2014/main" id="{0A1C2545-1E71-DA43-9D10-B50164DBED2C}"/>
              </a:ext>
            </a:extLst>
          </p:cNvPr>
          <p:cNvGrpSpPr>
            <a:grpSpLocks/>
          </p:cNvGrpSpPr>
          <p:nvPr/>
        </p:nvGrpSpPr>
        <p:grpSpPr bwMode="auto">
          <a:xfrm>
            <a:off x="4467226" y="1514476"/>
            <a:ext cx="4424363" cy="4538663"/>
            <a:chOff x="2943695" y="1514034"/>
            <a:chExt cx="4423529" cy="4539510"/>
          </a:xfrm>
        </p:grpSpPr>
        <p:pic>
          <p:nvPicPr>
            <p:cNvPr id="31844" name="Picture 46">
              <a:extLst>
                <a:ext uri="{FF2B5EF4-FFF2-40B4-BE49-F238E27FC236}">
                  <a16:creationId xmlns:a16="http://schemas.microsoft.com/office/drawing/2014/main" id="{B22658DB-6857-B74D-A2E0-9D4643BFFF2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943695" y="1514034"/>
              <a:ext cx="2997438" cy="4539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45" name="TextBox 47">
              <a:extLst>
                <a:ext uri="{FF2B5EF4-FFF2-40B4-BE49-F238E27FC236}">
                  <a16:creationId xmlns:a16="http://schemas.microsoft.com/office/drawing/2014/main" id="{91A9A91C-FB0B-2F4E-AC87-1A6754AEA3D2}"/>
                </a:ext>
              </a:extLst>
            </p:cNvPr>
            <p:cNvSpPr txBox="1">
              <a:spLocks noChangeArrowheads="1"/>
            </p:cNvSpPr>
            <p:nvPr/>
          </p:nvSpPr>
          <p:spPr bwMode="auto">
            <a:xfrm>
              <a:off x="4648200" y="1600200"/>
              <a:ext cx="16672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Source surfaces</a:t>
              </a:r>
            </a:p>
          </p:txBody>
        </p:sp>
        <p:cxnSp>
          <p:nvCxnSpPr>
            <p:cNvPr id="31846" name="Straight Arrow Connector 48">
              <a:extLst>
                <a:ext uri="{FF2B5EF4-FFF2-40B4-BE49-F238E27FC236}">
                  <a16:creationId xmlns:a16="http://schemas.microsoft.com/office/drawing/2014/main" id="{38872A63-49F9-D241-AE93-FE7EF25CC3EF}"/>
                </a:ext>
              </a:extLst>
            </p:cNvPr>
            <p:cNvCxnSpPr>
              <a:cxnSpLocks noChangeShapeType="1"/>
              <a:stCxn id="31845" idx="1"/>
            </p:cNvCxnSpPr>
            <p:nvPr/>
          </p:nvCxnSpPr>
          <p:spPr bwMode="auto">
            <a:xfrm flipH="1">
              <a:off x="3733800" y="1769477"/>
              <a:ext cx="914400" cy="593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847" name="Straight Arrow Connector 49">
              <a:extLst>
                <a:ext uri="{FF2B5EF4-FFF2-40B4-BE49-F238E27FC236}">
                  <a16:creationId xmlns:a16="http://schemas.microsoft.com/office/drawing/2014/main" id="{2841E4CE-7A6B-A341-B1CC-899C2CEDBE97}"/>
                </a:ext>
              </a:extLst>
            </p:cNvPr>
            <p:cNvCxnSpPr>
              <a:cxnSpLocks noChangeShapeType="1"/>
            </p:cNvCxnSpPr>
            <p:nvPr/>
          </p:nvCxnSpPr>
          <p:spPr bwMode="auto">
            <a:xfrm flipH="1">
              <a:off x="4800600" y="1905000"/>
              <a:ext cx="381000" cy="609600"/>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1848" name="TextBox 50">
              <a:extLst>
                <a:ext uri="{FF2B5EF4-FFF2-40B4-BE49-F238E27FC236}">
                  <a16:creationId xmlns:a16="http://schemas.microsoft.com/office/drawing/2014/main" id="{B2F1A292-D997-8A4E-9693-43D454E28F44}"/>
                </a:ext>
              </a:extLst>
            </p:cNvPr>
            <p:cNvSpPr txBox="1">
              <a:spLocks noChangeArrowheads="1"/>
            </p:cNvSpPr>
            <p:nvPr/>
          </p:nvSpPr>
          <p:spPr bwMode="auto">
            <a:xfrm>
              <a:off x="5882422" y="4572000"/>
              <a:ext cx="148480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Target surface</a:t>
              </a:r>
            </a:p>
          </p:txBody>
        </p:sp>
        <p:cxnSp>
          <p:nvCxnSpPr>
            <p:cNvPr id="31849" name="Straight Arrow Connector 51">
              <a:extLst>
                <a:ext uri="{FF2B5EF4-FFF2-40B4-BE49-F238E27FC236}">
                  <a16:creationId xmlns:a16="http://schemas.microsoft.com/office/drawing/2014/main" id="{9507AF04-1F73-D249-9BE8-A0CE22C3612A}"/>
                </a:ext>
              </a:extLst>
            </p:cNvPr>
            <p:cNvCxnSpPr>
              <a:cxnSpLocks noChangeShapeType="1"/>
              <a:stCxn id="31848" idx="1"/>
            </p:cNvCxnSpPr>
            <p:nvPr/>
          </p:nvCxnSpPr>
          <p:spPr bwMode="auto">
            <a:xfrm flipH="1">
              <a:off x="5181600" y="4741277"/>
              <a:ext cx="700822" cy="6689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53" name="Group 52">
            <a:extLst>
              <a:ext uri="{FF2B5EF4-FFF2-40B4-BE49-F238E27FC236}">
                <a16:creationId xmlns:a16="http://schemas.microsoft.com/office/drawing/2014/main" id="{7A2911D1-6FD5-8B43-AA73-4AE4FB6AF3A0}"/>
              </a:ext>
            </a:extLst>
          </p:cNvPr>
          <p:cNvGrpSpPr>
            <a:grpSpLocks/>
          </p:cNvGrpSpPr>
          <p:nvPr/>
        </p:nvGrpSpPr>
        <p:grpSpPr bwMode="auto">
          <a:xfrm>
            <a:off x="4452938" y="1490663"/>
            <a:ext cx="4438650" cy="4559300"/>
            <a:chOff x="2929469" y="1490136"/>
            <a:chExt cx="4437755" cy="4559298"/>
          </a:xfrm>
        </p:grpSpPr>
        <p:pic>
          <p:nvPicPr>
            <p:cNvPr id="31838" name="Picture 53">
              <a:extLst>
                <a:ext uri="{FF2B5EF4-FFF2-40B4-BE49-F238E27FC236}">
                  <a16:creationId xmlns:a16="http://schemas.microsoft.com/office/drawing/2014/main" id="{B796FBC4-9E67-7642-99CD-EFCABDC98E86}"/>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929469" y="1490136"/>
              <a:ext cx="3016818" cy="4559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39" name="TextBox 54">
              <a:extLst>
                <a:ext uri="{FF2B5EF4-FFF2-40B4-BE49-F238E27FC236}">
                  <a16:creationId xmlns:a16="http://schemas.microsoft.com/office/drawing/2014/main" id="{634A77C3-F435-7F4A-8FA9-29331262F995}"/>
                </a:ext>
              </a:extLst>
            </p:cNvPr>
            <p:cNvSpPr txBox="1">
              <a:spLocks noChangeArrowheads="1"/>
            </p:cNvSpPr>
            <p:nvPr/>
          </p:nvSpPr>
          <p:spPr bwMode="auto">
            <a:xfrm>
              <a:off x="4648200" y="1600200"/>
              <a:ext cx="16672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Source surfaces</a:t>
              </a:r>
            </a:p>
          </p:txBody>
        </p:sp>
        <p:cxnSp>
          <p:nvCxnSpPr>
            <p:cNvPr id="31840" name="Straight Arrow Connector 55">
              <a:extLst>
                <a:ext uri="{FF2B5EF4-FFF2-40B4-BE49-F238E27FC236}">
                  <a16:creationId xmlns:a16="http://schemas.microsoft.com/office/drawing/2014/main" id="{3CEF0D80-179F-1141-AF2E-136B52B4E130}"/>
                </a:ext>
              </a:extLst>
            </p:cNvPr>
            <p:cNvCxnSpPr>
              <a:cxnSpLocks noChangeShapeType="1"/>
              <a:stCxn id="31839" idx="1"/>
            </p:cNvCxnSpPr>
            <p:nvPr/>
          </p:nvCxnSpPr>
          <p:spPr bwMode="auto">
            <a:xfrm flipH="1">
              <a:off x="3733800" y="1769477"/>
              <a:ext cx="914400" cy="593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841" name="Straight Arrow Connector 56">
              <a:extLst>
                <a:ext uri="{FF2B5EF4-FFF2-40B4-BE49-F238E27FC236}">
                  <a16:creationId xmlns:a16="http://schemas.microsoft.com/office/drawing/2014/main" id="{0063CBB3-DB9D-AF40-A443-D85CDCC84026}"/>
                </a:ext>
              </a:extLst>
            </p:cNvPr>
            <p:cNvCxnSpPr>
              <a:cxnSpLocks noChangeShapeType="1"/>
            </p:cNvCxnSpPr>
            <p:nvPr/>
          </p:nvCxnSpPr>
          <p:spPr bwMode="auto">
            <a:xfrm flipH="1">
              <a:off x="4800600" y="1905000"/>
              <a:ext cx="381000" cy="609600"/>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1842" name="TextBox 57">
              <a:extLst>
                <a:ext uri="{FF2B5EF4-FFF2-40B4-BE49-F238E27FC236}">
                  <a16:creationId xmlns:a16="http://schemas.microsoft.com/office/drawing/2014/main" id="{15331115-0F7D-684D-B5BA-AB965BEADE91}"/>
                </a:ext>
              </a:extLst>
            </p:cNvPr>
            <p:cNvSpPr txBox="1">
              <a:spLocks noChangeArrowheads="1"/>
            </p:cNvSpPr>
            <p:nvPr/>
          </p:nvSpPr>
          <p:spPr bwMode="auto">
            <a:xfrm>
              <a:off x="5882422" y="4572000"/>
              <a:ext cx="148480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Target surface</a:t>
              </a:r>
            </a:p>
          </p:txBody>
        </p:sp>
        <p:cxnSp>
          <p:nvCxnSpPr>
            <p:cNvPr id="31843" name="Straight Arrow Connector 58">
              <a:extLst>
                <a:ext uri="{FF2B5EF4-FFF2-40B4-BE49-F238E27FC236}">
                  <a16:creationId xmlns:a16="http://schemas.microsoft.com/office/drawing/2014/main" id="{DEE64075-2DB8-FF40-892B-F03A27481293}"/>
                </a:ext>
              </a:extLst>
            </p:cNvPr>
            <p:cNvCxnSpPr>
              <a:cxnSpLocks noChangeShapeType="1"/>
              <a:stCxn id="31842" idx="1"/>
            </p:cNvCxnSpPr>
            <p:nvPr/>
          </p:nvCxnSpPr>
          <p:spPr bwMode="auto">
            <a:xfrm flipH="1">
              <a:off x="5181600" y="4741277"/>
              <a:ext cx="700822" cy="6689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60" name="Group 59">
            <a:extLst>
              <a:ext uri="{FF2B5EF4-FFF2-40B4-BE49-F238E27FC236}">
                <a16:creationId xmlns:a16="http://schemas.microsoft.com/office/drawing/2014/main" id="{1DA853DF-6430-5F4B-9946-DE1A8274C84B}"/>
              </a:ext>
            </a:extLst>
          </p:cNvPr>
          <p:cNvGrpSpPr>
            <a:grpSpLocks/>
          </p:cNvGrpSpPr>
          <p:nvPr/>
        </p:nvGrpSpPr>
        <p:grpSpPr bwMode="auto">
          <a:xfrm>
            <a:off x="4470400" y="1516063"/>
            <a:ext cx="4421188" cy="4533900"/>
            <a:chOff x="2946399" y="1515339"/>
            <a:chExt cx="4420825" cy="4534094"/>
          </a:xfrm>
        </p:grpSpPr>
        <p:pic>
          <p:nvPicPr>
            <p:cNvPr id="31832" name="Picture 60">
              <a:extLst>
                <a:ext uri="{FF2B5EF4-FFF2-40B4-BE49-F238E27FC236}">
                  <a16:creationId xmlns:a16="http://schemas.microsoft.com/office/drawing/2014/main" id="{9C4C2BE9-E658-2947-A675-B51A98CBFE94}"/>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946399" y="1515339"/>
              <a:ext cx="3000049" cy="4534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33" name="TextBox 61">
              <a:extLst>
                <a:ext uri="{FF2B5EF4-FFF2-40B4-BE49-F238E27FC236}">
                  <a16:creationId xmlns:a16="http://schemas.microsoft.com/office/drawing/2014/main" id="{7C35DD08-4CEE-8446-90B7-D15DC5729BCA}"/>
                </a:ext>
              </a:extLst>
            </p:cNvPr>
            <p:cNvSpPr txBox="1">
              <a:spLocks noChangeArrowheads="1"/>
            </p:cNvSpPr>
            <p:nvPr/>
          </p:nvSpPr>
          <p:spPr bwMode="auto">
            <a:xfrm>
              <a:off x="4648200" y="1600200"/>
              <a:ext cx="16672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Source surfaces</a:t>
              </a:r>
            </a:p>
          </p:txBody>
        </p:sp>
        <p:cxnSp>
          <p:nvCxnSpPr>
            <p:cNvPr id="31834" name="Straight Arrow Connector 62">
              <a:extLst>
                <a:ext uri="{FF2B5EF4-FFF2-40B4-BE49-F238E27FC236}">
                  <a16:creationId xmlns:a16="http://schemas.microsoft.com/office/drawing/2014/main" id="{706F7951-AC0B-3C4F-BEE8-985119896144}"/>
                </a:ext>
              </a:extLst>
            </p:cNvPr>
            <p:cNvCxnSpPr>
              <a:cxnSpLocks noChangeShapeType="1"/>
              <a:stCxn id="31833" idx="1"/>
            </p:cNvCxnSpPr>
            <p:nvPr/>
          </p:nvCxnSpPr>
          <p:spPr bwMode="auto">
            <a:xfrm flipH="1">
              <a:off x="3733800" y="1769477"/>
              <a:ext cx="914400" cy="593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835" name="Straight Arrow Connector 63">
              <a:extLst>
                <a:ext uri="{FF2B5EF4-FFF2-40B4-BE49-F238E27FC236}">
                  <a16:creationId xmlns:a16="http://schemas.microsoft.com/office/drawing/2014/main" id="{451AF423-E02E-2D4C-8ECD-A77A984B11FE}"/>
                </a:ext>
              </a:extLst>
            </p:cNvPr>
            <p:cNvCxnSpPr>
              <a:cxnSpLocks noChangeShapeType="1"/>
            </p:cNvCxnSpPr>
            <p:nvPr/>
          </p:nvCxnSpPr>
          <p:spPr bwMode="auto">
            <a:xfrm flipH="1">
              <a:off x="4800600" y="1905000"/>
              <a:ext cx="381000" cy="609600"/>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1836" name="TextBox 64">
              <a:extLst>
                <a:ext uri="{FF2B5EF4-FFF2-40B4-BE49-F238E27FC236}">
                  <a16:creationId xmlns:a16="http://schemas.microsoft.com/office/drawing/2014/main" id="{168E625B-6423-2848-8038-D625658C1A0A}"/>
                </a:ext>
              </a:extLst>
            </p:cNvPr>
            <p:cNvSpPr txBox="1">
              <a:spLocks noChangeArrowheads="1"/>
            </p:cNvSpPr>
            <p:nvPr/>
          </p:nvSpPr>
          <p:spPr bwMode="auto">
            <a:xfrm>
              <a:off x="5882422" y="4572000"/>
              <a:ext cx="148480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Target surface</a:t>
              </a:r>
            </a:p>
          </p:txBody>
        </p:sp>
        <p:cxnSp>
          <p:nvCxnSpPr>
            <p:cNvPr id="31837" name="Straight Arrow Connector 65">
              <a:extLst>
                <a:ext uri="{FF2B5EF4-FFF2-40B4-BE49-F238E27FC236}">
                  <a16:creationId xmlns:a16="http://schemas.microsoft.com/office/drawing/2014/main" id="{1C7FDB4C-D369-A345-BEA5-D01A7245E605}"/>
                </a:ext>
              </a:extLst>
            </p:cNvPr>
            <p:cNvCxnSpPr>
              <a:cxnSpLocks noChangeShapeType="1"/>
              <a:stCxn id="31836" idx="1"/>
            </p:cNvCxnSpPr>
            <p:nvPr/>
          </p:nvCxnSpPr>
          <p:spPr bwMode="auto">
            <a:xfrm flipH="1">
              <a:off x="5181600" y="4741277"/>
              <a:ext cx="700822" cy="6689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67" name="Group 66">
            <a:extLst>
              <a:ext uri="{FF2B5EF4-FFF2-40B4-BE49-F238E27FC236}">
                <a16:creationId xmlns:a16="http://schemas.microsoft.com/office/drawing/2014/main" id="{CA72FADA-6368-834D-BB27-2A5F758D06C7}"/>
              </a:ext>
            </a:extLst>
          </p:cNvPr>
          <p:cNvGrpSpPr>
            <a:grpSpLocks/>
          </p:cNvGrpSpPr>
          <p:nvPr/>
        </p:nvGrpSpPr>
        <p:grpSpPr bwMode="auto">
          <a:xfrm>
            <a:off x="4465638" y="1503364"/>
            <a:ext cx="4425950" cy="4549775"/>
            <a:chOff x="2942167" y="1503821"/>
            <a:chExt cx="4425057" cy="4548842"/>
          </a:xfrm>
        </p:grpSpPr>
        <p:pic>
          <p:nvPicPr>
            <p:cNvPr id="31826" name="Picture 67">
              <a:extLst>
                <a:ext uri="{FF2B5EF4-FFF2-40B4-BE49-F238E27FC236}">
                  <a16:creationId xmlns:a16="http://schemas.microsoft.com/office/drawing/2014/main" id="{5142ECF3-0B95-3C44-863A-347067CF9949}"/>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942167" y="1503821"/>
              <a:ext cx="3009900" cy="4548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27" name="TextBox 68">
              <a:extLst>
                <a:ext uri="{FF2B5EF4-FFF2-40B4-BE49-F238E27FC236}">
                  <a16:creationId xmlns:a16="http://schemas.microsoft.com/office/drawing/2014/main" id="{80DB06F0-6EF5-434A-AF3C-BC0CA9C0328A}"/>
                </a:ext>
              </a:extLst>
            </p:cNvPr>
            <p:cNvSpPr txBox="1">
              <a:spLocks noChangeArrowheads="1"/>
            </p:cNvSpPr>
            <p:nvPr/>
          </p:nvSpPr>
          <p:spPr bwMode="auto">
            <a:xfrm>
              <a:off x="4648200" y="1600200"/>
              <a:ext cx="16672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Source surfaces</a:t>
              </a:r>
            </a:p>
          </p:txBody>
        </p:sp>
        <p:cxnSp>
          <p:nvCxnSpPr>
            <p:cNvPr id="31828" name="Straight Arrow Connector 69">
              <a:extLst>
                <a:ext uri="{FF2B5EF4-FFF2-40B4-BE49-F238E27FC236}">
                  <a16:creationId xmlns:a16="http://schemas.microsoft.com/office/drawing/2014/main" id="{EF7B84BB-1DB2-024E-9E88-32D44F99B93F}"/>
                </a:ext>
              </a:extLst>
            </p:cNvPr>
            <p:cNvCxnSpPr>
              <a:cxnSpLocks noChangeShapeType="1"/>
              <a:stCxn id="31827" idx="1"/>
            </p:cNvCxnSpPr>
            <p:nvPr/>
          </p:nvCxnSpPr>
          <p:spPr bwMode="auto">
            <a:xfrm flipH="1">
              <a:off x="3733800" y="1769477"/>
              <a:ext cx="914400" cy="593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829" name="Straight Arrow Connector 70">
              <a:extLst>
                <a:ext uri="{FF2B5EF4-FFF2-40B4-BE49-F238E27FC236}">
                  <a16:creationId xmlns:a16="http://schemas.microsoft.com/office/drawing/2014/main" id="{83FDDBD2-10A7-D943-8905-6528B160A36F}"/>
                </a:ext>
              </a:extLst>
            </p:cNvPr>
            <p:cNvCxnSpPr>
              <a:cxnSpLocks noChangeShapeType="1"/>
            </p:cNvCxnSpPr>
            <p:nvPr/>
          </p:nvCxnSpPr>
          <p:spPr bwMode="auto">
            <a:xfrm flipH="1">
              <a:off x="4800600" y="1905000"/>
              <a:ext cx="381000" cy="609600"/>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1830" name="TextBox 71">
              <a:extLst>
                <a:ext uri="{FF2B5EF4-FFF2-40B4-BE49-F238E27FC236}">
                  <a16:creationId xmlns:a16="http://schemas.microsoft.com/office/drawing/2014/main" id="{961F2F88-E7B4-3347-94CA-E558AAB7F5A7}"/>
                </a:ext>
              </a:extLst>
            </p:cNvPr>
            <p:cNvSpPr txBox="1">
              <a:spLocks noChangeArrowheads="1"/>
            </p:cNvSpPr>
            <p:nvPr/>
          </p:nvSpPr>
          <p:spPr bwMode="auto">
            <a:xfrm>
              <a:off x="5882422" y="4572000"/>
              <a:ext cx="148480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Target surface</a:t>
              </a:r>
            </a:p>
          </p:txBody>
        </p:sp>
        <p:cxnSp>
          <p:nvCxnSpPr>
            <p:cNvPr id="31831" name="Straight Arrow Connector 72">
              <a:extLst>
                <a:ext uri="{FF2B5EF4-FFF2-40B4-BE49-F238E27FC236}">
                  <a16:creationId xmlns:a16="http://schemas.microsoft.com/office/drawing/2014/main" id="{45A0FA6E-7D78-0A4A-A1D5-EA76BDF6EAE3}"/>
                </a:ext>
              </a:extLst>
            </p:cNvPr>
            <p:cNvCxnSpPr>
              <a:cxnSpLocks noChangeShapeType="1"/>
              <a:stCxn id="31830" idx="1"/>
            </p:cNvCxnSpPr>
            <p:nvPr/>
          </p:nvCxnSpPr>
          <p:spPr bwMode="auto">
            <a:xfrm flipH="1">
              <a:off x="5181600" y="4741277"/>
              <a:ext cx="700822" cy="6689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74" name="Group 73">
            <a:extLst>
              <a:ext uri="{FF2B5EF4-FFF2-40B4-BE49-F238E27FC236}">
                <a16:creationId xmlns:a16="http://schemas.microsoft.com/office/drawing/2014/main" id="{396D0F82-1835-3643-B6EA-EA676FE1CD82}"/>
              </a:ext>
            </a:extLst>
          </p:cNvPr>
          <p:cNvGrpSpPr>
            <a:grpSpLocks/>
          </p:cNvGrpSpPr>
          <p:nvPr/>
        </p:nvGrpSpPr>
        <p:grpSpPr bwMode="auto">
          <a:xfrm>
            <a:off x="4452938" y="1506539"/>
            <a:ext cx="4438650" cy="4530725"/>
            <a:chOff x="2929469" y="1507067"/>
            <a:chExt cx="4437755" cy="4530097"/>
          </a:xfrm>
        </p:grpSpPr>
        <p:pic>
          <p:nvPicPr>
            <p:cNvPr id="31820" name="Picture 74">
              <a:extLst>
                <a:ext uri="{FF2B5EF4-FFF2-40B4-BE49-F238E27FC236}">
                  <a16:creationId xmlns:a16="http://schemas.microsoft.com/office/drawing/2014/main" id="{6AD375F7-7EFC-674A-BAAD-27A6B56C669F}"/>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929469" y="1507067"/>
              <a:ext cx="3005664" cy="453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21" name="TextBox 75">
              <a:extLst>
                <a:ext uri="{FF2B5EF4-FFF2-40B4-BE49-F238E27FC236}">
                  <a16:creationId xmlns:a16="http://schemas.microsoft.com/office/drawing/2014/main" id="{A32E46C7-8F93-5B4F-BD84-54DD0A43C599}"/>
                </a:ext>
              </a:extLst>
            </p:cNvPr>
            <p:cNvSpPr txBox="1">
              <a:spLocks noChangeArrowheads="1"/>
            </p:cNvSpPr>
            <p:nvPr/>
          </p:nvSpPr>
          <p:spPr bwMode="auto">
            <a:xfrm>
              <a:off x="4648200" y="1600200"/>
              <a:ext cx="16672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Source surfaces</a:t>
              </a:r>
            </a:p>
          </p:txBody>
        </p:sp>
        <p:cxnSp>
          <p:nvCxnSpPr>
            <p:cNvPr id="31822" name="Straight Arrow Connector 76">
              <a:extLst>
                <a:ext uri="{FF2B5EF4-FFF2-40B4-BE49-F238E27FC236}">
                  <a16:creationId xmlns:a16="http://schemas.microsoft.com/office/drawing/2014/main" id="{3B875070-CD75-744E-B40F-21E7F53C0196}"/>
                </a:ext>
              </a:extLst>
            </p:cNvPr>
            <p:cNvCxnSpPr>
              <a:cxnSpLocks noChangeShapeType="1"/>
              <a:stCxn id="31821" idx="1"/>
            </p:cNvCxnSpPr>
            <p:nvPr/>
          </p:nvCxnSpPr>
          <p:spPr bwMode="auto">
            <a:xfrm flipH="1">
              <a:off x="3733800" y="1769477"/>
              <a:ext cx="914400" cy="593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823" name="Straight Arrow Connector 77">
              <a:extLst>
                <a:ext uri="{FF2B5EF4-FFF2-40B4-BE49-F238E27FC236}">
                  <a16:creationId xmlns:a16="http://schemas.microsoft.com/office/drawing/2014/main" id="{36498EE8-3F16-6B4D-938B-05E88E8E872D}"/>
                </a:ext>
              </a:extLst>
            </p:cNvPr>
            <p:cNvCxnSpPr>
              <a:cxnSpLocks noChangeShapeType="1"/>
            </p:cNvCxnSpPr>
            <p:nvPr/>
          </p:nvCxnSpPr>
          <p:spPr bwMode="auto">
            <a:xfrm flipH="1">
              <a:off x="4800600" y="1905000"/>
              <a:ext cx="381000" cy="609600"/>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1824" name="TextBox 78">
              <a:extLst>
                <a:ext uri="{FF2B5EF4-FFF2-40B4-BE49-F238E27FC236}">
                  <a16:creationId xmlns:a16="http://schemas.microsoft.com/office/drawing/2014/main" id="{A2922926-FB40-3B4D-95F5-6315A1E4503D}"/>
                </a:ext>
              </a:extLst>
            </p:cNvPr>
            <p:cNvSpPr txBox="1">
              <a:spLocks noChangeArrowheads="1"/>
            </p:cNvSpPr>
            <p:nvPr/>
          </p:nvSpPr>
          <p:spPr bwMode="auto">
            <a:xfrm>
              <a:off x="5882422" y="4572000"/>
              <a:ext cx="148480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Target surface</a:t>
              </a:r>
            </a:p>
          </p:txBody>
        </p:sp>
        <p:cxnSp>
          <p:nvCxnSpPr>
            <p:cNvPr id="31825" name="Straight Arrow Connector 79">
              <a:extLst>
                <a:ext uri="{FF2B5EF4-FFF2-40B4-BE49-F238E27FC236}">
                  <a16:creationId xmlns:a16="http://schemas.microsoft.com/office/drawing/2014/main" id="{9BD22A87-FAAC-A343-95CC-C9FB2B152F06}"/>
                </a:ext>
              </a:extLst>
            </p:cNvPr>
            <p:cNvCxnSpPr>
              <a:cxnSpLocks noChangeShapeType="1"/>
              <a:stCxn id="31824" idx="1"/>
            </p:cNvCxnSpPr>
            <p:nvPr/>
          </p:nvCxnSpPr>
          <p:spPr bwMode="auto">
            <a:xfrm flipH="1">
              <a:off x="5181600" y="4741277"/>
              <a:ext cx="700822" cy="6689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81" name="Group 80">
            <a:extLst>
              <a:ext uri="{FF2B5EF4-FFF2-40B4-BE49-F238E27FC236}">
                <a16:creationId xmlns:a16="http://schemas.microsoft.com/office/drawing/2014/main" id="{7729079E-79CE-DC49-B856-CA76E659A5A7}"/>
              </a:ext>
            </a:extLst>
          </p:cNvPr>
          <p:cNvGrpSpPr>
            <a:grpSpLocks/>
          </p:cNvGrpSpPr>
          <p:nvPr/>
        </p:nvGrpSpPr>
        <p:grpSpPr bwMode="auto">
          <a:xfrm>
            <a:off x="4470400" y="1490664"/>
            <a:ext cx="4421188" cy="4562475"/>
            <a:chOff x="2946403" y="1490130"/>
            <a:chExt cx="4420821" cy="4563537"/>
          </a:xfrm>
        </p:grpSpPr>
        <p:pic>
          <p:nvPicPr>
            <p:cNvPr id="31814" name="Picture 81">
              <a:extLst>
                <a:ext uri="{FF2B5EF4-FFF2-40B4-BE49-F238E27FC236}">
                  <a16:creationId xmlns:a16="http://schemas.microsoft.com/office/drawing/2014/main" id="{8C0899C2-C9D0-2646-AF4E-AF78AC94FFDD}"/>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946403" y="1490130"/>
              <a:ext cx="3011440" cy="45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15" name="TextBox 82">
              <a:extLst>
                <a:ext uri="{FF2B5EF4-FFF2-40B4-BE49-F238E27FC236}">
                  <a16:creationId xmlns:a16="http://schemas.microsoft.com/office/drawing/2014/main" id="{0441864A-9A2B-9D4B-8086-57B507A981EB}"/>
                </a:ext>
              </a:extLst>
            </p:cNvPr>
            <p:cNvSpPr txBox="1">
              <a:spLocks noChangeArrowheads="1"/>
            </p:cNvSpPr>
            <p:nvPr/>
          </p:nvSpPr>
          <p:spPr bwMode="auto">
            <a:xfrm>
              <a:off x="4648200" y="1600200"/>
              <a:ext cx="16672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Source surfaces</a:t>
              </a:r>
            </a:p>
          </p:txBody>
        </p:sp>
        <p:cxnSp>
          <p:nvCxnSpPr>
            <p:cNvPr id="31816" name="Straight Arrow Connector 83">
              <a:extLst>
                <a:ext uri="{FF2B5EF4-FFF2-40B4-BE49-F238E27FC236}">
                  <a16:creationId xmlns:a16="http://schemas.microsoft.com/office/drawing/2014/main" id="{6AAD9404-AED1-B448-ACE9-02197A9B93AF}"/>
                </a:ext>
              </a:extLst>
            </p:cNvPr>
            <p:cNvCxnSpPr>
              <a:cxnSpLocks noChangeShapeType="1"/>
              <a:stCxn id="31815" idx="1"/>
            </p:cNvCxnSpPr>
            <p:nvPr/>
          </p:nvCxnSpPr>
          <p:spPr bwMode="auto">
            <a:xfrm flipH="1">
              <a:off x="3733800" y="1769477"/>
              <a:ext cx="914400" cy="593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817" name="Straight Arrow Connector 84">
              <a:extLst>
                <a:ext uri="{FF2B5EF4-FFF2-40B4-BE49-F238E27FC236}">
                  <a16:creationId xmlns:a16="http://schemas.microsoft.com/office/drawing/2014/main" id="{CFDBFDB3-459D-8246-BDC5-1DE3519DB809}"/>
                </a:ext>
              </a:extLst>
            </p:cNvPr>
            <p:cNvCxnSpPr>
              <a:cxnSpLocks noChangeShapeType="1"/>
            </p:cNvCxnSpPr>
            <p:nvPr/>
          </p:nvCxnSpPr>
          <p:spPr bwMode="auto">
            <a:xfrm flipH="1">
              <a:off x="4800600" y="1905000"/>
              <a:ext cx="381000" cy="609600"/>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1818" name="TextBox 85">
              <a:extLst>
                <a:ext uri="{FF2B5EF4-FFF2-40B4-BE49-F238E27FC236}">
                  <a16:creationId xmlns:a16="http://schemas.microsoft.com/office/drawing/2014/main" id="{6CB448F0-3ADC-DD48-BD0A-3DA32C80A876}"/>
                </a:ext>
              </a:extLst>
            </p:cNvPr>
            <p:cNvSpPr txBox="1">
              <a:spLocks noChangeArrowheads="1"/>
            </p:cNvSpPr>
            <p:nvPr/>
          </p:nvSpPr>
          <p:spPr bwMode="auto">
            <a:xfrm>
              <a:off x="5882422" y="4572000"/>
              <a:ext cx="148480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Target surface</a:t>
              </a:r>
            </a:p>
          </p:txBody>
        </p:sp>
        <p:cxnSp>
          <p:nvCxnSpPr>
            <p:cNvPr id="31819" name="Straight Arrow Connector 86">
              <a:extLst>
                <a:ext uri="{FF2B5EF4-FFF2-40B4-BE49-F238E27FC236}">
                  <a16:creationId xmlns:a16="http://schemas.microsoft.com/office/drawing/2014/main" id="{1C1B6695-64CC-FC42-9FC0-3F217700F18B}"/>
                </a:ext>
              </a:extLst>
            </p:cNvPr>
            <p:cNvCxnSpPr>
              <a:cxnSpLocks noChangeShapeType="1"/>
              <a:stCxn id="31818" idx="1"/>
            </p:cNvCxnSpPr>
            <p:nvPr/>
          </p:nvCxnSpPr>
          <p:spPr bwMode="auto">
            <a:xfrm flipH="1">
              <a:off x="5181600" y="4741277"/>
              <a:ext cx="700822" cy="6689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68" name="Group 67">
            <a:extLst>
              <a:ext uri="{FF2B5EF4-FFF2-40B4-BE49-F238E27FC236}">
                <a16:creationId xmlns:a16="http://schemas.microsoft.com/office/drawing/2014/main" id="{4B5FDDDD-68D8-154A-BFFA-C63F96B687F1}"/>
              </a:ext>
            </a:extLst>
          </p:cNvPr>
          <p:cNvGrpSpPr>
            <a:grpSpLocks/>
          </p:cNvGrpSpPr>
          <p:nvPr/>
        </p:nvGrpSpPr>
        <p:grpSpPr bwMode="auto">
          <a:xfrm>
            <a:off x="4406900" y="1522414"/>
            <a:ext cx="4484688" cy="4518025"/>
            <a:chOff x="2883389" y="1522129"/>
            <a:chExt cx="4484199" cy="4518838"/>
          </a:xfrm>
        </p:grpSpPr>
        <p:pic>
          <p:nvPicPr>
            <p:cNvPr id="31808" name="Picture 68">
              <a:extLst>
                <a:ext uri="{FF2B5EF4-FFF2-40B4-BE49-F238E27FC236}">
                  <a16:creationId xmlns:a16="http://schemas.microsoft.com/office/drawing/2014/main" id="{EED3EC34-3861-484E-B17B-2F395B7AC86F}"/>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2883389" y="1522129"/>
              <a:ext cx="3053571" cy="451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09" name="TextBox 4">
              <a:extLst>
                <a:ext uri="{FF2B5EF4-FFF2-40B4-BE49-F238E27FC236}">
                  <a16:creationId xmlns:a16="http://schemas.microsoft.com/office/drawing/2014/main" id="{32D629E0-1297-0646-A9BC-E6D32CE42922}"/>
                </a:ext>
              </a:extLst>
            </p:cNvPr>
            <p:cNvSpPr txBox="1">
              <a:spLocks noChangeArrowheads="1"/>
            </p:cNvSpPr>
            <p:nvPr/>
          </p:nvSpPr>
          <p:spPr bwMode="auto">
            <a:xfrm>
              <a:off x="4648338" y="1600707"/>
              <a:ext cx="1667381" cy="3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Source surfaces</a:t>
              </a:r>
            </a:p>
          </p:txBody>
        </p:sp>
        <p:cxnSp>
          <p:nvCxnSpPr>
            <p:cNvPr id="31810" name="Straight Arrow Connector 5">
              <a:extLst>
                <a:ext uri="{FF2B5EF4-FFF2-40B4-BE49-F238E27FC236}">
                  <a16:creationId xmlns:a16="http://schemas.microsoft.com/office/drawing/2014/main" id="{044A89EB-B23C-D041-8202-ABBF7CEFF713}"/>
                </a:ext>
              </a:extLst>
            </p:cNvPr>
            <p:cNvCxnSpPr>
              <a:cxnSpLocks noChangeShapeType="1"/>
              <a:stCxn id="31809" idx="1"/>
            </p:cNvCxnSpPr>
            <p:nvPr/>
          </p:nvCxnSpPr>
          <p:spPr bwMode="auto">
            <a:xfrm flipH="1">
              <a:off x="3733862" y="1769945"/>
              <a:ext cx="914476" cy="59309"/>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811" name="Straight Arrow Connector 6">
              <a:extLst>
                <a:ext uri="{FF2B5EF4-FFF2-40B4-BE49-F238E27FC236}">
                  <a16:creationId xmlns:a16="http://schemas.microsoft.com/office/drawing/2014/main" id="{8D85F279-85D7-2D4F-B956-C820A6D65342}"/>
                </a:ext>
              </a:extLst>
            </p:cNvPr>
            <p:cNvCxnSpPr>
              <a:cxnSpLocks noChangeShapeType="1"/>
            </p:cNvCxnSpPr>
            <p:nvPr/>
          </p:nvCxnSpPr>
          <p:spPr bwMode="auto">
            <a:xfrm flipH="1">
              <a:off x="4800751" y="1905436"/>
              <a:ext cx="381032" cy="609458"/>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1812" name="TextBox 7">
              <a:extLst>
                <a:ext uri="{FF2B5EF4-FFF2-40B4-BE49-F238E27FC236}">
                  <a16:creationId xmlns:a16="http://schemas.microsoft.com/office/drawing/2014/main" id="{1A6FB66E-16A9-664A-890B-9020BDD3F35B}"/>
                </a:ext>
              </a:extLst>
            </p:cNvPr>
            <p:cNvSpPr txBox="1">
              <a:spLocks noChangeArrowheads="1"/>
            </p:cNvSpPr>
            <p:nvPr/>
          </p:nvSpPr>
          <p:spPr bwMode="auto">
            <a:xfrm>
              <a:off x="5882663" y="4571816"/>
              <a:ext cx="1484925" cy="3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Target surface</a:t>
              </a:r>
            </a:p>
          </p:txBody>
        </p:sp>
        <p:cxnSp>
          <p:nvCxnSpPr>
            <p:cNvPr id="31813" name="Straight Arrow Connector 8">
              <a:extLst>
                <a:ext uri="{FF2B5EF4-FFF2-40B4-BE49-F238E27FC236}">
                  <a16:creationId xmlns:a16="http://schemas.microsoft.com/office/drawing/2014/main" id="{8E604D9B-9935-9B43-BA50-44D248AB3E00}"/>
                </a:ext>
              </a:extLst>
            </p:cNvPr>
            <p:cNvCxnSpPr>
              <a:cxnSpLocks noChangeShapeType="1"/>
              <a:stCxn id="31812" idx="1"/>
            </p:cNvCxnSpPr>
            <p:nvPr/>
          </p:nvCxnSpPr>
          <p:spPr bwMode="auto">
            <a:xfrm flipH="1">
              <a:off x="5181783" y="4741053"/>
              <a:ext cx="700880" cy="668767"/>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76" name="Group 75">
            <a:extLst>
              <a:ext uri="{FF2B5EF4-FFF2-40B4-BE49-F238E27FC236}">
                <a16:creationId xmlns:a16="http://schemas.microsoft.com/office/drawing/2014/main" id="{4783DCC9-1083-4E43-A5C8-95313541A6A5}"/>
              </a:ext>
            </a:extLst>
          </p:cNvPr>
          <p:cNvGrpSpPr>
            <a:grpSpLocks/>
          </p:cNvGrpSpPr>
          <p:nvPr/>
        </p:nvGrpSpPr>
        <p:grpSpPr bwMode="auto">
          <a:xfrm>
            <a:off x="4445000" y="1498600"/>
            <a:ext cx="4446588" cy="4559300"/>
            <a:chOff x="2920997" y="1498602"/>
            <a:chExt cx="4446591" cy="4559298"/>
          </a:xfrm>
        </p:grpSpPr>
        <p:pic>
          <p:nvPicPr>
            <p:cNvPr id="31802" name="Picture 76">
              <a:extLst>
                <a:ext uri="{FF2B5EF4-FFF2-40B4-BE49-F238E27FC236}">
                  <a16:creationId xmlns:a16="http://schemas.microsoft.com/office/drawing/2014/main" id="{054BA935-9C64-014E-97DE-7A5C5E5B0F33}"/>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920997" y="1498602"/>
              <a:ext cx="3039531" cy="4559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03" name="TextBox 4">
              <a:extLst>
                <a:ext uri="{FF2B5EF4-FFF2-40B4-BE49-F238E27FC236}">
                  <a16:creationId xmlns:a16="http://schemas.microsoft.com/office/drawing/2014/main" id="{22FB68FF-7D04-AB4B-A9C9-E2F115C1B72C}"/>
                </a:ext>
              </a:extLst>
            </p:cNvPr>
            <p:cNvSpPr txBox="1">
              <a:spLocks noChangeArrowheads="1"/>
            </p:cNvSpPr>
            <p:nvPr/>
          </p:nvSpPr>
          <p:spPr bwMode="auto">
            <a:xfrm>
              <a:off x="4648338" y="1600707"/>
              <a:ext cx="1667381" cy="3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Source surfaces</a:t>
              </a:r>
            </a:p>
          </p:txBody>
        </p:sp>
        <p:cxnSp>
          <p:nvCxnSpPr>
            <p:cNvPr id="31804" name="Straight Arrow Connector 5">
              <a:extLst>
                <a:ext uri="{FF2B5EF4-FFF2-40B4-BE49-F238E27FC236}">
                  <a16:creationId xmlns:a16="http://schemas.microsoft.com/office/drawing/2014/main" id="{B135A2FA-AC72-3A46-8483-36CBCB40B21B}"/>
                </a:ext>
              </a:extLst>
            </p:cNvPr>
            <p:cNvCxnSpPr>
              <a:cxnSpLocks noChangeShapeType="1"/>
              <a:stCxn id="31803" idx="1"/>
            </p:cNvCxnSpPr>
            <p:nvPr/>
          </p:nvCxnSpPr>
          <p:spPr bwMode="auto">
            <a:xfrm flipH="1">
              <a:off x="3733862" y="1769945"/>
              <a:ext cx="914476" cy="59309"/>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805" name="Straight Arrow Connector 6">
              <a:extLst>
                <a:ext uri="{FF2B5EF4-FFF2-40B4-BE49-F238E27FC236}">
                  <a16:creationId xmlns:a16="http://schemas.microsoft.com/office/drawing/2014/main" id="{C4458E7C-C67A-D54B-BE98-42D4D23EF733}"/>
                </a:ext>
              </a:extLst>
            </p:cNvPr>
            <p:cNvCxnSpPr>
              <a:cxnSpLocks noChangeShapeType="1"/>
            </p:cNvCxnSpPr>
            <p:nvPr/>
          </p:nvCxnSpPr>
          <p:spPr bwMode="auto">
            <a:xfrm flipH="1">
              <a:off x="4800751" y="1905436"/>
              <a:ext cx="381032" cy="609458"/>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1806" name="TextBox 7">
              <a:extLst>
                <a:ext uri="{FF2B5EF4-FFF2-40B4-BE49-F238E27FC236}">
                  <a16:creationId xmlns:a16="http://schemas.microsoft.com/office/drawing/2014/main" id="{345C384C-7F81-6444-AC5E-5971028F3D3D}"/>
                </a:ext>
              </a:extLst>
            </p:cNvPr>
            <p:cNvSpPr txBox="1">
              <a:spLocks noChangeArrowheads="1"/>
            </p:cNvSpPr>
            <p:nvPr/>
          </p:nvSpPr>
          <p:spPr bwMode="auto">
            <a:xfrm>
              <a:off x="5882663" y="4571816"/>
              <a:ext cx="1484925" cy="3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Target surface</a:t>
              </a:r>
            </a:p>
          </p:txBody>
        </p:sp>
        <p:cxnSp>
          <p:nvCxnSpPr>
            <p:cNvPr id="31807" name="Straight Arrow Connector 8">
              <a:extLst>
                <a:ext uri="{FF2B5EF4-FFF2-40B4-BE49-F238E27FC236}">
                  <a16:creationId xmlns:a16="http://schemas.microsoft.com/office/drawing/2014/main" id="{8CBD5639-F961-E140-B820-2221544FBF26}"/>
                </a:ext>
              </a:extLst>
            </p:cNvPr>
            <p:cNvCxnSpPr>
              <a:cxnSpLocks noChangeShapeType="1"/>
              <a:stCxn id="31806" idx="1"/>
            </p:cNvCxnSpPr>
            <p:nvPr/>
          </p:nvCxnSpPr>
          <p:spPr bwMode="auto">
            <a:xfrm flipH="1">
              <a:off x="5181783" y="4741053"/>
              <a:ext cx="700880" cy="668767"/>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85" name="Group 84">
            <a:extLst>
              <a:ext uri="{FF2B5EF4-FFF2-40B4-BE49-F238E27FC236}">
                <a16:creationId xmlns:a16="http://schemas.microsoft.com/office/drawing/2014/main" id="{A2D5F721-B849-9641-A4CD-660561BEEFE7}"/>
              </a:ext>
            </a:extLst>
          </p:cNvPr>
          <p:cNvGrpSpPr>
            <a:grpSpLocks/>
          </p:cNvGrpSpPr>
          <p:nvPr/>
        </p:nvGrpSpPr>
        <p:grpSpPr bwMode="auto">
          <a:xfrm>
            <a:off x="4173538" y="1292225"/>
            <a:ext cx="4718050" cy="5145088"/>
            <a:chOff x="2650067" y="1292348"/>
            <a:chExt cx="4717521" cy="5145497"/>
          </a:xfrm>
        </p:grpSpPr>
        <p:pic>
          <p:nvPicPr>
            <p:cNvPr id="31796" name="Picture 85">
              <a:extLst>
                <a:ext uri="{FF2B5EF4-FFF2-40B4-BE49-F238E27FC236}">
                  <a16:creationId xmlns:a16="http://schemas.microsoft.com/office/drawing/2014/main" id="{9C9417D3-6DA0-2449-9680-A08373A3D666}"/>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2650067" y="1292348"/>
              <a:ext cx="3780365" cy="5145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97" name="TextBox 4">
              <a:extLst>
                <a:ext uri="{FF2B5EF4-FFF2-40B4-BE49-F238E27FC236}">
                  <a16:creationId xmlns:a16="http://schemas.microsoft.com/office/drawing/2014/main" id="{FD59DE92-1722-3B4D-A70C-9865861A0115}"/>
                </a:ext>
              </a:extLst>
            </p:cNvPr>
            <p:cNvSpPr txBox="1">
              <a:spLocks noChangeArrowheads="1"/>
            </p:cNvSpPr>
            <p:nvPr/>
          </p:nvSpPr>
          <p:spPr bwMode="auto">
            <a:xfrm>
              <a:off x="4648338" y="1600707"/>
              <a:ext cx="1667381" cy="3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Source surfaces</a:t>
              </a:r>
            </a:p>
          </p:txBody>
        </p:sp>
        <p:cxnSp>
          <p:nvCxnSpPr>
            <p:cNvPr id="31798" name="Straight Arrow Connector 5">
              <a:extLst>
                <a:ext uri="{FF2B5EF4-FFF2-40B4-BE49-F238E27FC236}">
                  <a16:creationId xmlns:a16="http://schemas.microsoft.com/office/drawing/2014/main" id="{775E759D-1616-A744-832D-63481DBE0583}"/>
                </a:ext>
              </a:extLst>
            </p:cNvPr>
            <p:cNvCxnSpPr>
              <a:cxnSpLocks noChangeShapeType="1"/>
              <a:stCxn id="31797" idx="1"/>
            </p:cNvCxnSpPr>
            <p:nvPr/>
          </p:nvCxnSpPr>
          <p:spPr bwMode="auto">
            <a:xfrm flipH="1">
              <a:off x="3733862" y="1769945"/>
              <a:ext cx="914476" cy="59309"/>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799" name="Straight Arrow Connector 6">
              <a:extLst>
                <a:ext uri="{FF2B5EF4-FFF2-40B4-BE49-F238E27FC236}">
                  <a16:creationId xmlns:a16="http://schemas.microsoft.com/office/drawing/2014/main" id="{5F9EEADD-E982-2647-80F8-312E82835EB3}"/>
                </a:ext>
              </a:extLst>
            </p:cNvPr>
            <p:cNvCxnSpPr>
              <a:cxnSpLocks noChangeShapeType="1"/>
            </p:cNvCxnSpPr>
            <p:nvPr/>
          </p:nvCxnSpPr>
          <p:spPr bwMode="auto">
            <a:xfrm flipH="1">
              <a:off x="4800751" y="1905436"/>
              <a:ext cx="381032" cy="609458"/>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1800" name="TextBox 7">
              <a:extLst>
                <a:ext uri="{FF2B5EF4-FFF2-40B4-BE49-F238E27FC236}">
                  <a16:creationId xmlns:a16="http://schemas.microsoft.com/office/drawing/2014/main" id="{56080767-D2EB-384A-BF28-FE49CCF5821C}"/>
                </a:ext>
              </a:extLst>
            </p:cNvPr>
            <p:cNvSpPr txBox="1">
              <a:spLocks noChangeArrowheads="1"/>
            </p:cNvSpPr>
            <p:nvPr/>
          </p:nvSpPr>
          <p:spPr bwMode="auto">
            <a:xfrm>
              <a:off x="5882663" y="4571816"/>
              <a:ext cx="1484925" cy="3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Target surface</a:t>
              </a:r>
            </a:p>
          </p:txBody>
        </p:sp>
        <p:cxnSp>
          <p:nvCxnSpPr>
            <p:cNvPr id="31801" name="Straight Arrow Connector 8">
              <a:extLst>
                <a:ext uri="{FF2B5EF4-FFF2-40B4-BE49-F238E27FC236}">
                  <a16:creationId xmlns:a16="http://schemas.microsoft.com/office/drawing/2014/main" id="{CA22CE56-689D-9340-8099-1C997F84C697}"/>
                </a:ext>
              </a:extLst>
            </p:cNvPr>
            <p:cNvCxnSpPr>
              <a:cxnSpLocks noChangeShapeType="1"/>
              <a:stCxn id="31800" idx="1"/>
            </p:cNvCxnSpPr>
            <p:nvPr/>
          </p:nvCxnSpPr>
          <p:spPr bwMode="auto">
            <a:xfrm flipH="1">
              <a:off x="5181783" y="4741053"/>
              <a:ext cx="700880" cy="668767"/>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92" name="Group 91">
            <a:extLst>
              <a:ext uri="{FF2B5EF4-FFF2-40B4-BE49-F238E27FC236}">
                <a16:creationId xmlns:a16="http://schemas.microsoft.com/office/drawing/2014/main" id="{124E8B34-325E-5248-B6BE-995384D31E0B}"/>
              </a:ext>
            </a:extLst>
          </p:cNvPr>
          <p:cNvGrpSpPr>
            <a:grpSpLocks/>
          </p:cNvGrpSpPr>
          <p:nvPr/>
        </p:nvGrpSpPr>
        <p:grpSpPr bwMode="auto">
          <a:xfrm>
            <a:off x="4473576" y="1506538"/>
            <a:ext cx="4418013" cy="4557712"/>
            <a:chOff x="2949055" y="1506422"/>
            <a:chExt cx="4418533" cy="4558555"/>
          </a:xfrm>
        </p:grpSpPr>
        <p:pic>
          <p:nvPicPr>
            <p:cNvPr id="31790" name="Picture 92">
              <a:extLst>
                <a:ext uri="{FF2B5EF4-FFF2-40B4-BE49-F238E27FC236}">
                  <a16:creationId xmlns:a16="http://schemas.microsoft.com/office/drawing/2014/main" id="{6B4F78AB-25AE-0546-9A4B-158B55C8079A}"/>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2949055" y="1506422"/>
              <a:ext cx="2988008" cy="4558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91" name="TextBox 4">
              <a:extLst>
                <a:ext uri="{FF2B5EF4-FFF2-40B4-BE49-F238E27FC236}">
                  <a16:creationId xmlns:a16="http://schemas.microsoft.com/office/drawing/2014/main" id="{271A9306-A97B-5244-B41C-F9B012FAF376}"/>
                </a:ext>
              </a:extLst>
            </p:cNvPr>
            <p:cNvSpPr txBox="1">
              <a:spLocks noChangeArrowheads="1"/>
            </p:cNvSpPr>
            <p:nvPr/>
          </p:nvSpPr>
          <p:spPr bwMode="auto">
            <a:xfrm>
              <a:off x="4648338" y="1600707"/>
              <a:ext cx="1667381" cy="3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Source surfaces</a:t>
              </a:r>
            </a:p>
          </p:txBody>
        </p:sp>
        <p:cxnSp>
          <p:nvCxnSpPr>
            <p:cNvPr id="31792" name="Straight Arrow Connector 5">
              <a:extLst>
                <a:ext uri="{FF2B5EF4-FFF2-40B4-BE49-F238E27FC236}">
                  <a16:creationId xmlns:a16="http://schemas.microsoft.com/office/drawing/2014/main" id="{CAF917F1-7620-144F-B4C9-267DB47F0858}"/>
                </a:ext>
              </a:extLst>
            </p:cNvPr>
            <p:cNvCxnSpPr>
              <a:cxnSpLocks noChangeShapeType="1"/>
              <a:stCxn id="31791" idx="1"/>
            </p:cNvCxnSpPr>
            <p:nvPr/>
          </p:nvCxnSpPr>
          <p:spPr bwMode="auto">
            <a:xfrm flipH="1">
              <a:off x="3733862" y="1769945"/>
              <a:ext cx="914476" cy="59309"/>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793" name="Straight Arrow Connector 6">
              <a:extLst>
                <a:ext uri="{FF2B5EF4-FFF2-40B4-BE49-F238E27FC236}">
                  <a16:creationId xmlns:a16="http://schemas.microsoft.com/office/drawing/2014/main" id="{F0FE9260-9AC3-E942-B2A7-8FE88DD5C08B}"/>
                </a:ext>
              </a:extLst>
            </p:cNvPr>
            <p:cNvCxnSpPr>
              <a:cxnSpLocks noChangeShapeType="1"/>
            </p:cNvCxnSpPr>
            <p:nvPr/>
          </p:nvCxnSpPr>
          <p:spPr bwMode="auto">
            <a:xfrm flipH="1">
              <a:off x="4800751" y="1905436"/>
              <a:ext cx="381032" cy="609458"/>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1794" name="TextBox 7">
              <a:extLst>
                <a:ext uri="{FF2B5EF4-FFF2-40B4-BE49-F238E27FC236}">
                  <a16:creationId xmlns:a16="http://schemas.microsoft.com/office/drawing/2014/main" id="{C687BDCE-482A-A447-95BE-0CE5BC381109}"/>
                </a:ext>
              </a:extLst>
            </p:cNvPr>
            <p:cNvSpPr txBox="1">
              <a:spLocks noChangeArrowheads="1"/>
            </p:cNvSpPr>
            <p:nvPr/>
          </p:nvSpPr>
          <p:spPr bwMode="auto">
            <a:xfrm>
              <a:off x="5882663" y="4571816"/>
              <a:ext cx="1484925" cy="3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Target surface</a:t>
              </a:r>
            </a:p>
          </p:txBody>
        </p:sp>
        <p:cxnSp>
          <p:nvCxnSpPr>
            <p:cNvPr id="31795" name="Straight Arrow Connector 8">
              <a:extLst>
                <a:ext uri="{FF2B5EF4-FFF2-40B4-BE49-F238E27FC236}">
                  <a16:creationId xmlns:a16="http://schemas.microsoft.com/office/drawing/2014/main" id="{E7E00775-D043-5441-8779-EC706B972BBB}"/>
                </a:ext>
              </a:extLst>
            </p:cNvPr>
            <p:cNvCxnSpPr>
              <a:cxnSpLocks noChangeShapeType="1"/>
              <a:stCxn id="31794" idx="1"/>
            </p:cNvCxnSpPr>
            <p:nvPr/>
          </p:nvCxnSpPr>
          <p:spPr bwMode="auto">
            <a:xfrm flipH="1">
              <a:off x="5181783" y="4741053"/>
              <a:ext cx="700880" cy="668767"/>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100" name="Group 99">
            <a:extLst>
              <a:ext uri="{FF2B5EF4-FFF2-40B4-BE49-F238E27FC236}">
                <a16:creationId xmlns:a16="http://schemas.microsoft.com/office/drawing/2014/main" id="{1DE6C96D-76E9-4A4E-AF73-0C1A5AAEFF28}"/>
              </a:ext>
            </a:extLst>
          </p:cNvPr>
          <p:cNvGrpSpPr>
            <a:grpSpLocks/>
          </p:cNvGrpSpPr>
          <p:nvPr/>
        </p:nvGrpSpPr>
        <p:grpSpPr bwMode="auto">
          <a:xfrm>
            <a:off x="4454526" y="1517650"/>
            <a:ext cx="4437063" cy="4503738"/>
            <a:chOff x="2930534" y="1516900"/>
            <a:chExt cx="4437054" cy="4504724"/>
          </a:xfrm>
        </p:grpSpPr>
        <p:pic>
          <p:nvPicPr>
            <p:cNvPr id="31784" name="Picture 100">
              <a:extLst>
                <a:ext uri="{FF2B5EF4-FFF2-40B4-BE49-F238E27FC236}">
                  <a16:creationId xmlns:a16="http://schemas.microsoft.com/office/drawing/2014/main" id="{8F20AAE4-BF01-DC40-AE03-F49068F68F1F}"/>
                </a:ext>
              </a:extLst>
            </p:cNvPr>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930534" y="1516900"/>
              <a:ext cx="2997484" cy="4504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85" name="TextBox 4">
              <a:extLst>
                <a:ext uri="{FF2B5EF4-FFF2-40B4-BE49-F238E27FC236}">
                  <a16:creationId xmlns:a16="http://schemas.microsoft.com/office/drawing/2014/main" id="{DE94B8AF-0DB5-5A44-B625-4B7F3E0BF991}"/>
                </a:ext>
              </a:extLst>
            </p:cNvPr>
            <p:cNvSpPr txBox="1">
              <a:spLocks noChangeArrowheads="1"/>
            </p:cNvSpPr>
            <p:nvPr/>
          </p:nvSpPr>
          <p:spPr bwMode="auto">
            <a:xfrm>
              <a:off x="4648338" y="1600707"/>
              <a:ext cx="1667381" cy="3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Source surfaces</a:t>
              </a:r>
            </a:p>
          </p:txBody>
        </p:sp>
        <p:cxnSp>
          <p:nvCxnSpPr>
            <p:cNvPr id="31786" name="Straight Arrow Connector 5">
              <a:extLst>
                <a:ext uri="{FF2B5EF4-FFF2-40B4-BE49-F238E27FC236}">
                  <a16:creationId xmlns:a16="http://schemas.microsoft.com/office/drawing/2014/main" id="{967FE515-C0B6-8645-85AA-443F30869FD0}"/>
                </a:ext>
              </a:extLst>
            </p:cNvPr>
            <p:cNvCxnSpPr>
              <a:cxnSpLocks noChangeShapeType="1"/>
              <a:stCxn id="31785" idx="1"/>
            </p:cNvCxnSpPr>
            <p:nvPr/>
          </p:nvCxnSpPr>
          <p:spPr bwMode="auto">
            <a:xfrm flipH="1">
              <a:off x="3733862" y="1769945"/>
              <a:ext cx="914476" cy="59309"/>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787" name="Straight Arrow Connector 6">
              <a:extLst>
                <a:ext uri="{FF2B5EF4-FFF2-40B4-BE49-F238E27FC236}">
                  <a16:creationId xmlns:a16="http://schemas.microsoft.com/office/drawing/2014/main" id="{C838A5B6-9E98-414E-B755-D371C4DE87A7}"/>
                </a:ext>
              </a:extLst>
            </p:cNvPr>
            <p:cNvCxnSpPr>
              <a:cxnSpLocks noChangeShapeType="1"/>
            </p:cNvCxnSpPr>
            <p:nvPr/>
          </p:nvCxnSpPr>
          <p:spPr bwMode="auto">
            <a:xfrm flipH="1">
              <a:off x="4800751" y="1905436"/>
              <a:ext cx="381032" cy="609458"/>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1788" name="TextBox 7">
              <a:extLst>
                <a:ext uri="{FF2B5EF4-FFF2-40B4-BE49-F238E27FC236}">
                  <a16:creationId xmlns:a16="http://schemas.microsoft.com/office/drawing/2014/main" id="{2D44F6D4-966D-7E4E-8164-7D4481A664EC}"/>
                </a:ext>
              </a:extLst>
            </p:cNvPr>
            <p:cNvSpPr txBox="1">
              <a:spLocks noChangeArrowheads="1"/>
            </p:cNvSpPr>
            <p:nvPr/>
          </p:nvSpPr>
          <p:spPr bwMode="auto">
            <a:xfrm>
              <a:off x="5882663" y="4571816"/>
              <a:ext cx="1484925" cy="3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Target surface</a:t>
              </a:r>
            </a:p>
          </p:txBody>
        </p:sp>
        <p:cxnSp>
          <p:nvCxnSpPr>
            <p:cNvPr id="31789" name="Straight Arrow Connector 8">
              <a:extLst>
                <a:ext uri="{FF2B5EF4-FFF2-40B4-BE49-F238E27FC236}">
                  <a16:creationId xmlns:a16="http://schemas.microsoft.com/office/drawing/2014/main" id="{6716D8FF-B487-214D-BE74-8CD6BCBBBAA3}"/>
                </a:ext>
              </a:extLst>
            </p:cNvPr>
            <p:cNvCxnSpPr>
              <a:cxnSpLocks noChangeShapeType="1"/>
              <a:stCxn id="31788" idx="1"/>
            </p:cNvCxnSpPr>
            <p:nvPr/>
          </p:nvCxnSpPr>
          <p:spPr bwMode="auto">
            <a:xfrm flipH="1">
              <a:off x="5181783" y="4741053"/>
              <a:ext cx="700880" cy="668767"/>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107" name="Group 106">
            <a:extLst>
              <a:ext uri="{FF2B5EF4-FFF2-40B4-BE49-F238E27FC236}">
                <a16:creationId xmlns:a16="http://schemas.microsoft.com/office/drawing/2014/main" id="{C8A90BC3-3E45-3447-BAD5-B1196F51AE8A}"/>
              </a:ext>
            </a:extLst>
          </p:cNvPr>
          <p:cNvGrpSpPr>
            <a:grpSpLocks/>
          </p:cNvGrpSpPr>
          <p:nvPr/>
        </p:nvGrpSpPr>
        <p:grpSpPr bwMode="auto">
          <a:xfrm>
            <a:off x="4462464" y="1528764"/>
            <a:ext cx="4429125" cy="4505325"/>
            <a:chOff x="2938274" y="1528191"/>
            <a:chExt cx="4429314" cy="4505129"/>
          </a:xfrm>
        </p:grpSpPr>
        <p:pic>
          <p:nvPicPr>
            <p:cNvPr id="31778" name="Picture 107">
              <a:extLst>
                <a:ext uri="{FF2B5EF4-FFF2-40B4-BE49-F238E27FC236}">
                  <a16:creationId xmlns:a16="http://schemas.microsoft.com/office/drawing/2014/main" id="{E22342EF-9A4E-4345-9DE6-D134A30657E5}"/>
                </a:ext>
              </a:extLst>
            </p:cNvPr>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938274" y="1528191"/>
              <a:ext cx="2988326" cy="45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79" name="TextBox 4">
              <a:extLst>
                <a:ext uri="{FF2B5EF4-FFF2-40B4-BE49-F238E27FC236}">
                  <a16:creationId xmlns:a16="http://schemas.microsoft.com/office/drawing/2014/main" id="{AADB11EE-AA04-3C4C-9E57-2D3D6C0ABB91}"/>
                </a:ext>
              </a:extLst>
            </p:cNvPr>
            <p:cNvSpPr txBox="1">
              <a:spLocks noChangeArrowheads="1"/>
            </p:cNvSpPr>
            <p:nvPr/>
          </p:nvSpPr>
          <p:spPr bwMode="auto">
            <a:xfrm>
              <a:off x="4648338" y="1600707"/>
              <a:ext cx="1667381" cy="3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Source surfaces</a:t>
              </a:r>
            </a:p>
          </p:txBody>
        </p:sp>
        <p:cxnSp>
          <p:nvCxnSpPr>
            <p:cNvPr id="31780" name="Straight Arrow Connector 5">
              <a:extLst>
                <a:ext uri="{FF2B5EF4-FFF2-40B4-BE49-F238E27FC236}">
                  <a16:creationId xmlns:a16="http://schemas.microsoft.com/office/drawing/2014/main" id="{D0314EA7-4EAF-A244-8399-CB219C2B72D5}"/>
                </a:ext>
              </a:extLst>
            </p:cNvPr>
            <p:cNvCxnSpPr>
              <a:cxnSpLocks noChangeShapeType="1"/>
              <a:stCxn id="31779" idx="1"/>
            </p:cNvCxnSpPr>
            <p:nvPr/>
          </p:nvCxnSpPr>
          <p:spPr bwMode="auto">
            <a:xfrm flipH="1">
              <a:off x="3733862" y="1769945"/>
              <a:ext cx="914476" cy="59309"/>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781" name="Straight Arrow Connector 6">
              <a:extLst>
                <a:ext uri="{FF2B5EF4-FFF2-40B4-BE49-F238E27FC236}">
                  <a16:creationId xmlns:a16="http://schemas.microsoft.com/office/drawing/2014/main" id="{C419F152-EB88-214B-9995-35D30D8C616F}"/>
                </a:ext>
              </a:extLst>
            </p:cNvPr>
            <p:cNvCxnSpPr>
              <a:cxnSpLocks noChangeShapeType="1"/>
            </p:cNvCxnSpPr>
            <p:nvPr/>
          </p:nvCxnSpPr>
          <p:spPr bwMode="auto">
            <a:xfrm flipH="1">
              <a:off x="4800751" y="1905436"/>
              <a:ext cx="381032" cy="609458"/>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1782" name="TextBox 7">
              <a:extLst>
                <a:ext uri="{FF2B5EF4-FFF2-40B4-BE49-F238E27FC236}">
                  <a16:creationId xmlns:a16="http://schemas.microsoft.com/office/drawing/2014/main" id="{2780B45B-5AA8-9748-8FFB-840EA29045F5}"/>
                </a:ext>
              </a:extLst>
            </p:cNvPr>
            <p:cNvSpPr txBox="1">
              <a:spLocks noChangeArrowheads="1"/>
            </p:cNvSpPr>
            <p:nvPr/>
          </p:nvSpPr>
          <p:spPr bwMode="auto">
            <a:xfrm>
              <a:off x="5882663" y="4571816"/>
              <a:ext cx="1484925" cy="3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Target surface</a:t>
              </a:r>
            </a:p>
          </p:txBody>
        </p:sp>
        <p:cxnSp>
          <p:nvCxnSpPr>
            <p:cNvPr id="31783" name="Straight Arrow Connector 8">
              <a:extLst>
                <a:ext uri="{FF2B5EF4-FFF2-40B4-BE49-F238E27FC236}">
                  <a16:creationId xmlns:a16="http://schemas.microsoft.com/office/drawing/2014/main" id="{59B74A09-1207-BA48-A3CD-6F8A7B933662}"/>
                </a:ext>
              </a:extLst>
            </p:cNvPr>
            <p:cNvCxnSpPr>
              <a:cxnSpLocks noChangeShapeType="1"/>
              <a:stCxn id="31782" idx="1"/>
            </p:cNvCxnSpPr>
            <p:nvPr/>
          </p:nvCxnSpPr>
          <p:spPr bwMode="auto">
            <a:xfrm flipH="1">
              <a:off x="5181783" y="4741053"/>
              <a:ext cx="700880" cy="668767"/>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114" name="Group 113">
            <a:extLst>
              <a:ext uri="{FF2B5EF4-FFF2-40B4-BE49-F238E27FC236}">
                <a16:creationId xmlns:a16="http://schemas.microsoft.com/office/drawing/2014/main" id="{9403769D-2B7E-7842-9D42-34E4F7A8F96F}"/>
              </a:ext>
            </a:extLst>
          </p:cNvPr>
          <p:cNvGrpSpPr>
            <a:grpSpLocks/>
          </p:cNvGrpSpPr>
          <p:nvPr/>
        </p:nvGrpSpPr>
        <p:grpSpPr bwMode="auto">
          <a:xfrm>
            <a:off x="4451350" y="1527176"/>
            <a:ext cx="4440238" cy="4511675"/>
            <a:chOff x="2927240" y="1527838"/>
            <a:chExt cx="4440348" cy="4510250"/>
          </a:xfrm>
        </p:grpSpPr>
        <p:pic>
          <p:nvPicPr>
            <p:cNvPr id="31772" name="Picture 114">
              <a:extLst>
                <a:ext uri="{FF2B5EF4-FFF2-40B4-BE49-F238E27FC236}">
                  <a16:creationId xmlns:a16="http://schemas.microsoft.com/office/drawing/2014/main" id="{B3EBCD30-1C35-1740-8A84-4BD664BCEE3D}"/>
                </a:ext>
              </a:extLst>
            </p:cNvPr>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927240" y="1527838"/>
              <a:ext cx="2986058" cy="451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73" name="TextBox 4">
              <a:extLst>
                <a:ext uri="{FF2B5EF4-FFF2-40B4-BE49-F238E27FC236}">
                  <a16:creationId xmlns:a16="http://schemas.microsoft.com/office/drawing/2014/main" id="{C504512C-5AB0-4F4B-8858-085C04D04938}"/>
                </a:ext>
              </a:extLst>
            </p:cNvPr>
            <p:cNvSpPr txBox="1">
              <a:spLocks noChangeArrowheads="1"/>
            </p:cNvSpPr>
            <p:nvPr/>
          </p:nvSpPr>
          <p:spPr bwMode="auto">
            <a:xfrm>
              <a:off x="4648338" y="1600707"/>
              <a:ext cx="1667381" cy="3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Source surfaces</a:t>
              </a:r>
            </a:p>
          </p:txBody>
        </p:sp>
        <p:cxnSp>
          <p:nvCxnSpPr>
            <p:cNvPr id="31774" name="Straight Arrow Connector 5">
              <a:extLst>
                <a:ext uri="{FF2B5EF4-FFF2-40B4-BE49-F238E27FC236}">
                  <a16:creationId xmlns:a16="http://schemas.microsoft.com/office/drawing/2014/main" id="{EE6165BA-974B-1241-AF7D-69F636F0F417}"/>
                </a:ext>
              </a:extLst>
            </p:cNvPr>
            <p:cNvCxnSpPr>
              <a:cxnSpLocks noChangeShapeType="1"/>
              <a:stCxn id="31773" idx="1"/>
            </p:cNvCxnSpPr>
            <p:nvPr/>
          </p:nvCxnSpPr>
          <p:spPr bwMode="auto">
            <a:xfrm flipH="1">
              <a:off x="3733862" y="1769945"/>
              <a:ext cx="914476" cy="59309"/>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775" name="Straight Arrow Connector 6">
              <a:extLst>
                <a:ext uri="{FF2B5EF4-FFF2-40B4-BE49-F238E27FC236}">
                  <a16:creationId xmlns:a16="http://schemas.microsoft.com/office/drawing/2014/main" id="{0C94A9A0-A989-BF46-AFFC-6B059D9D1DAE}"/>
                </a:ext>
              </a:extLst>
            </p:cNvPr>
            <p:cNvCxnSpPr>
              <a:cxnSpLocks noChangeShapeType="1"/>
            </p:cNvCxnSpPr>
            <p:nvPr/>
          </p:nvCxnSpPr>
          <p:spPr bwMode="auto">
            <a:xfrm flipH="1">
              <a:off x="4800751" y="1905436"/>
              <a:ext cx="381032" cy="609458"/>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1776" name="TextBox 7">
              <a:extLst>
                <a:ext uri="{FF2B5EF4-FFF2-40B4-BE49-F238E27FC236}">
                  <a16:creationId xmlns:a16="http://schemas.microsoft.com/office/drawing/2014/main" id="{A9B5363D-0AD6-8248-846A-899366CA44C6}"/>
                </a:ext>
              </a:extLst>
            </p:cNvPr>
            <p:cNvSpPr txBox="1">
              <a:spLocks noChangeArrowheads="1"/>
            </p:cNvSpPr>
            <p:nvPr/>
          </p:nvSpPr>
          <p:spPr bwMode="auto">
            <a:xfrm>
              <a:off x="5882663" y="4571816"/>
              <a:ext cx="1484925" cy="3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Target surface</a:t>
              </a:r>
            </a:p>
          </p:txBody>
        </p:sp>
        <p:cxnSp>
          <p:nvCxnSpPr>
            <p:cNvPr id="31777" name="Straight Arrow Connector 8">
              <a:extLst>
                <a:ext uri="{FF2B5EF4-FFF2-40B4-BE49-F238E27FC236}">
                  <a16:creationId xmlns:a16="http://schemas.microsoft.com/office/drawing/2014/main" id="{1DB0E866-78C5-F541-AF46-625AAA509738}"/>
                </a:ext>
              </a:extLst>
            </p:cNvPr>
            <p:cNvCxnSpPr>
              <a:cxnSpLocks noChangeShapeType="1"/>
              <a:stCxn id="31776" idx="1"/>
            </p:cNvCxnSpPr>
            <p:nvPr/>
          </p:nvCxnSpPr>
          <p:spPr bwMode="auto">
            <a:xfrm flipH="1">
              <a:off x="5181783" y="4741053"/>
              <a:ext cx="700880" cy="668767"/>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121" name="Group 120">
            <a:extLst>
              <a:ext uri="{FF2B5EF4-FFF2-40B4-BE49-F238E27FC236}">
                <a16:creationId xmlns:a16="http://schemas.microsoft.com/office/drawing/2014/main" id="{FCEB372D-AF9C-F04E-A5EE-C1BB5A96DBCC}"/>
              </a:ext>
            </a:extLst>
          </p:cNvPr>
          <p:cNvGrpSpPr>
            <a:grpSpLocks/>
          </p:cNvGrpSpPr>
          <p:nvPr/>
        </p:nvGrpSpPr>
        <p:grpSpPr bwMode="auto">
          <a:xfrm>
            <a:off x="4448176" y="1519239"/>
            <a:ext cx="4443413" cy="4535487"/>
            <a:chOff x="2924441" y="1519547"/>
            <a:chExt cx="4443147" cy="4535323"/>
          </a:xfrm>
        </p:grpSpPr>
        <p:pic>
          <p:nvPicPr>
            <p:cNvPr id="31766" name="Picture 121">
              <a:extLst>
                <a:ext uri="{FF2B5EF4-FFF2-40B4-BE49-F238E27FC236}">
                  <a16:creationId xmlns:a16="http://schemas.microsoft.com/office/drawing/2014/main" id="{9A4E6BAE-E3F8-8F4A-90D1-BDC4827592F4}"/>
                </a:ext>
              </a:extLst>
            </p:cNvPr>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2924441" y="1519547"/>
              <a:ext cx="2993314" cy="453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7" name="TextBox 4">
              <a:extLst>
                <a:ext uri="{FF2B5EF4-FFF2-40B4-BE49-F238E27FC236}">
                  <a16:creationId xmlns:a16="http://schemas.microsoft.com/office/drawing/2014/main" id="{F477C114-4368-B546-836B-A40F981032A1}"/>
                </a:ext>
              </a:extLst>
            </p:cNvPr>
            <p:cNvSpPr txBox="1">
              <a:spLocks noChangeArrowheads="1"/>
            </p:cNvSpPr>
            <p:nvPr/>
          </p:nvSpPr>
          <p:spPr bwMode="auto">
            <a:xfrm>
              <a:off x="4648338" y="1600707"/>
              <a:ext cx="1667381" cy="3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Source surfaces</a:t>
              </a:r>
            </a:p>
          </p:txBody>
        </p:sp>
        <p:cxnSp>
          <p:nvCxnSpPr>
            <p:cNvPr id="31768" name="Straight Arrow Connector 5">
              <a:extLst>
                <a:ext uri="{FF2B5EF4-FFF2-40B4-BE49-F238E27FC236}">
                  <a16:creationId xmlns:a16="http://schemas.microsoft.com/office/drawing/2014/main" id="{BE6A6CDE-FC64-8E4C-B897-07E9E3F97891}"/>
                </a:ext>
              </a:extLst>
            </p:cNvPr>
            <p:cNvCxnSpPr>
              <a:cxnSpLocks noChangeShapeType="1"/>
              <a:stCxn id="31767" idx="1"/>
            </p:cNvCxnSpPr>
            <p:nvPr/>
          </p:nvCxnSpPr>
          <p:spPr bwMode="auto">
            <a:xfrm flipH="1">
              <a:off x="3733862" y="1769945"/>
              <a:ext cx="914476" cy="59309"/>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769" name="Straight Arrow Connector 6">
              <a:extLst>
                <a:ext uri="{FF2B5EF4-FFF2-40B4-BE49-F238E27FC236}">
                  <a16:creationId xmlns:a16="http://schemas.microsoft.com/office/drawing/2014/main" id="{7F704E57-0B72-CB44-A0A3-CB5DA9E31CEC}"/>
                </a:ext>
              </a:extLst>
            </p:cNvPr>
            <p:cNvCxnSpPr>
              <a:cxnSpLocks noChangeShapeType="1"/>
            </p:cNvCxnSpPr>
            <p:nvPr/>
          </p:nvCxnSpPr>
          <p:spPr bwMode="auto">
            <a:xfrm flipH="1">
              <a:off x="4800751" y="1905436"/>
              <a:ext cx="381032" cy="609458"/>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1770" name="TextBox 7">
              <a:extLst>
                <a:ext uri="{FF2B5EF4-FFF2-40B4-BE49-F238E27FC236}">
                  <a16:creationId xmlns:a16="http://schemas.microsoft.com/office/drawing/2014/main" id="{AB0E313E-6BBC-8A4F-8A61-5F228DA0135F}"/>
                </a:ext>
              </a:extLst>
            </p:cNvPr>
            <p:cNvSpPr txBox="1">
              <a:spLocks noChangeArrowheads="1"/>
            </p:cNvSpPr>
            <p:nvPr/>
          </p:nvSpPr>
          <p:spPr bwMode="auto">
            <a:xfrm>
              <a:off x="5882663" y="4571816"/>
              <a:ext cx="1484925" cy="3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Target surface</a:t>
              </a:r>
            </a:p>
          </p:txBody>
        </p:sp>
        <p:cxnSp>
          <p:nvCxnSpPr>
            <p:cNvPr id="31771" name="Straight Arrow Connector 8">
              <a:extLst>
                <a:ext uri="{FF2B5EF4-FFF2-40B4-BE49-F238E27FC236}">
                  <a16:creationId xmlns:a16="http://schemas.microsoft.com/office/drawing/2014/main" id="{750AEEA3-D9E1-9B49-A09C-C4E50CAD4B13}"/>
                </a:ext>
              </a:extLst>
            </p:cNvPr>
            <p:cNvCxnSpPr>
              <a:cxnSpLocks noChangeShapeType="1"/>
              <a:stCxn id="31770" idx="1"/>
            </p:cNvCxnSpPr>
            <p:nvPr/>
          </p:nvCxnSpPr>
          <p:spPr bwMode="auto">
            <a:xfrm flipH="1">
              <a:off x="5181783" y="4741053"/>
              <a:ext cx="700880" cy="668767"/>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sp>
        <p:nvSpPr>
          <p:cNvPr id="2" name="TextBox 1">
            <a:extLst>
              <a:ext uri="{FF2B5EF4-FFF2-40B4-BE49-F238E27FC236}">
                <a16:creationId xmlns:a16="http://schemas.microsoft.com/office/drawing/2014/main" id="{159E9EDF-3F5B-DA4D-A651-F96FEB5D6476}"/>
              </a:ext>
            </a:extLst>
          </p:cNvPr>
          <p:cNvSpPr txBox="1"/>
          <p:nvPr/>
        </p:nvSpPr>
        <p:spPr>
          <a:xfrm>
            <a:off x="1828800" y="1524001"/>
            <a:ext cx="2362200" cy="1323975"/>
          </a:xfrm>
          <a:prstGeom prst="rect">
            <a:avLst/>
          </a:prstGeom>
          <a:noFill/>
        </p:spPr>
        <p:txBody>
          <a:bodyPr>
            <a:spAutoFit/>
          </a:bodyPr>
          <a:lstStyle/>
          <a:p>
            <a:pPr>
              <a:defRPr/>
            </a:pPr>
            <a:r>
              <a:rPr lang="en-US" sz="1600" b="1" dirty="0">
                <a:ea typeface="ＭＳ Ｐゴシック" charset="0"/>
                <a:cs typeface="ＭＳ Ｐゴシック" charset="0"/>
              </a:rPr>
              <a:t>Source Surfaces</a:t>
            </a:r>
          </a:p>
          <a:p>
            <a:pPr marL="171450" indent="-171450">
              <a:buFont typeface="Arial"/>
              <a:buChar char="•"/>
              <a:defRPr/>
            </a:pPr>
            <a:r>
              <a:rPr lang="en-US" sz="1600" dirty="0">
                <a:ea typeface="ＭＳ Ｐゴシック" charset="0"/>
                <a:cs typeface="ＭＳ Ｐゴシック" charset="0"/>
              </a:rPr>
              <a:t>One or more surfaces</a:t>
            </a:r>
          </a:p>
          <a:p>
            <a:pPr marL="171450" indent="-171450">
              <a:buFont typeface="Arial"/>
              <a:buChar char="•"/>
              <a:defRPr/>
            </a:pPr>
            <a:r>
              <a:rPr lang="en-US" sz="1600" dirty="0">
                <a:ea typeface="ＭＳ Ｐゴシック" charset="0"/>
                <a:cs typeface="ＭＳ Ｐゴシック" charset="0"/>
              </a:rPr>
              <a:t>Can be meshed with any Quad Scheme (Pave, Map)</a:t>
            </a:r>
          </a:p>
        </p:txBody>
      </p:sp>
      <p:sp>
        <p:nvSpPr>
          <p:cNvPr id="129" name="TextBox 128">
            <a:extLst>
              <a:ext uri="{FF2B5EF4-FFF2-40B4-BE49-F238E27FC236}">
                <a16:creationId xmlns:a16="http://schemas.microsoft.com/office/drawing/2014/main" id="{B9337276-5031-714D-9A56-DDA5BB8FC3F5}"/>
              </a:ext>
            </a:extLst>
          </p:cNvPr>
          <p:cNvSpPr txBox="1"/>
          <p:nvPr/>
        </p:nvSpPr>
        <p:spPr>
          <a:xfrm>
            <a:off x="1828800" y="4648200"/>
            <a:ext cx="2362200" cy="1570038"/>
          </a:xfrm>
          <a:prstGeom prst="rect">
            <a:avLst/>
          </a:prstGeom>
          <a:noFill/>
        </p:spPr>
        <p:txBody>
          <a:bodyPr>
            <a:spAutoFit/>
          </a:bodyPr>
          <a:lstStyle/>
          <a:p>
            <a:pPr>
              <a:defRPr/>
            </a:pPr>
            <a:r>
              <a:rPr lang="en-US" sz="1600" b="1" dirty="0">
                <a:ea typeface="ＭＳ Ｐゴシック" charset="0"/>
                <a:cs typeface="ＭＳ Ｐゴシック" charset="0"/>
              </a:rPr>
              <a:t>Target Surface</a:t>
            </a:r>
          </a:p>
          <a:p>
            <a:pPr marL="171450" indent="-171450">
              <a:buFont typeface="Arial"/>
              <a:buChar char="•"/>
              <a:defRPr/>
            </a:pPr>
            <a:r>
              <a:rPr lang="en-US" sz="1600" dirty="0">
                <a:ea typeface="ＭＳ Ｐゴシック" charset="0"/>
                <a:cs typeface="ＭＳ Ｐゴシック" charset="0"/>
              </a:rPr>
              <a:t>Must be a single surface</a:t>
            </a:r>
          </a:p>
          <a:p>
            <a:pPr marL="171450" indent="-171450">
              <a:buFont typeface="Arial"/>
              <a:buChar char="•"/>
              <a:defRPr/>
            </a:pPr>
            <a:r>
              <a:rPr lang="en-US" sz="1600" dirty="0">
                <a:ea typeface="ＭＳ Ｐゴシック" charset="0"/>
                <a:cs typeface="ＭＳ Ｐゴシック" charset="0"/>
              </a:rPr>
              <a:t>Must be unmeshed</a:t>
            </a:r>
          </a:p>
          <a:p>
            <a:pPr marL="171450" indent="-171450">
              <a:buFont typeface="Arial"/>
              <a:buChar char="•"/>
              <a:defRPr/>
            </a:pPr>
            <a:r>
              <a:rPr lang="en-US" sz="1600" dirty="0">
                <a:ea typeface="ＭＳ Ｐゴシック" charset="0"/>
                <a:cs typeface="ＭＳ Ｐゴシック" charset="0"/>
              </a:rPr>
              <a:t>Matches topology of source surfaces</a:t>
            </a:r>
          </a:p>
        </p:txBody>
      </p:sp>
      <p:sp>
        <p:nvSpPr>
          <p:cNvPr id="5" name="Rectangle 11">
            <a:extLst>
              <a:ext uri="{FF2B5EF4-FFF2-40B4-BE49-F238E27FC236}">
                <a16:creationId xmlns:a16="http://schemas.microsoft.com/office/drawing/2014/main" id="{9A401E4B-2F28-7A8C-60DE-B1603652DCBB}"/>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Sweep Scheme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9"/>
                                        </p:tgtEl>
                                        <p:attrNameLst>
                                          <p:attrName>style.visibility</p:attrName>
                                        </p:attrNameLst>
                                      </p:cBhvr>
                                      <p:to>
                                        <p:strVal val="visible"/>
                                      </p:to>
                                    </p:set>
                                    <p:animEffect transition="in" filter="fade">
                                      <p:cBhvr>
                                        <p:cTn id="18" dur="500"/>
                                        <p:tgtEl>
                                          <p:spTgt spid="12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nodeType="clickEffect">
                                  <p:stCondLst>
                                    <p:cond delay="0"/>
                                  </p:stCondLst>
                                  <p:childTnLst>
                                    <p:set>
                                      <p:cBhvr>
                                        <p:cTn id="27" dur="1" fill="hold">
                                          <p:stCondLst>
                                            <p:cond delay="0"/>
                                          </p:stCondLst>
                                        </p:cTn>
                                        <p:tgtEl>
                                          <p:spTgt spid="46"/>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nodeType="clickEffect">
                                  <p:stCondLst>
                                    <p:cond delay="0"/>
                                  </p:stCondLst>
                                  <p:childTnLst>
                                    <p:set>
                                      <p:cBhvr>
                                        <p:cTn id="31" dur="1" fill="hold">
                                          <p:stCondLst>
                                            <p:cond delay="0"/>
                                          </p:stCondLst>
                                        </p:cTn>
                                        <p:tgtEl>
                                          <p:spTgt spid="53"/>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nodeType="clickEffect">
                                  <p:stCondLst>
                                    <p:cond delay="0"/>
                                  </p:stCondLst>
                                  <p:childTnLst>
                                    <p:set>
                                      <p:cBhvr>
                                        <p:cTn id="35" dur="1" fill="hold">
                                          <p:stCondLst>
                                            <p:cond delay="0"/>
                                          </p:stCondLst>
                                        </p:cTn>
                                        <p:tgtEl>
                                          <p:spTgt spid="60"/>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nodeType="clickEffect">
                                  <p:stCondLst>
                                    <p:cond delay="0"/>
                                  </p:stCondLst>
                                  <p:childTnLst>
                                    <p:set>
                                      <p:cBhvr>
                                        <p:cTn id="39" dur="1" fill="hold">
                                          <p:stCondLst>
                                            <p:cond delay="0"/>
                                          </p:stCondLst>
                                        </p:cTn>
                                        <p:tgtEl>
                                          <p:spTgt spid="67"/>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withGroup">
                            <p:stCondLst>
                              <p:cond delay="0"/>
                            </p:stCondLst>
                            <p:childTnLst>
                              <p:par>
                                <p:cTn id="42" presetID="1" presetClass="entr" presetSubtype="0" fill="hold" nodeType="clickEffect">
                                  <p:stCondLst>
                                    <p:cond delay="0"/>
                                  </p:stCondLst>
                                  <p:childTnLst>
                                    <p:set>
                                      <p:cBhvr>
                                        <p:cTn id="43" dur="1" fill="hold">
                                          <p:stCondLst>
                                            <p:cond delay="0"/>
                                          </p:stCondLst>
                                        </p:cTn>
                                        <p:tgtEl>
                                          <p:spTgt spid="74"/>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1" presetClass="entr" presetSubtype="0" fill="hold" nodeType="clickEffect">
                                  <p:stCondLst>
                                    <p:cond delay="0"/>
                                  </p:stCondLst>
                                  <p:childTnLst>
                                    <p:set>
                                      <p:cBhvr>
                                        <p:cTn id="47" dur="1" fill="hold">
                                          <p:stCondLst>
                                            <p:cond delay="0"/>
                                          </p:stCondLst>
                                        </p:cTn>
                                        <p:tgtEl>
                                          <p:spTgt spid="81"/>
                                        </p:tgtEl>
                                        <p:attrNameLst>
                                          <p:attrName>style.visibility</p:attrName>
                                        </p:attrNameLst>
                                      </p:cBhvr>
                                      <p:to>
                                        <p:strVal val="visible"/>
                                      </p:to>
                                    </p:set>
                                  </p:childTnLst>
                                </p:cTn>
                              </p:par>
                            </p:childTnLst>
                          </p:cTn>
                        </p:par>
                      </p:childTnLst>
                    </p:cTn>
                  </p:par>
                  <p:par>
                    <p:cTn id="48" fill="hold" nodeType="clickPar">
                      <p:stCondLst>
                        <p:cond delay="indefinite"/>
                      </p:stCondLst>
                      <p:childTnLst>
                        <p:par>
                          <p:cTn id="49" fill="hold" nodeType="withGroup">
                            <p:stCondLst>
                              <p:cond delay="0"/>
                            </p:stCondLst>
                            <p:childTnLst>
                              <p:par>
                                <p:cTn id="50" presetID="1" presetClass="entr" presetSubtype="0" fill="hold" nodeType="clickEffect">
                                  <p:stCondLst>
                                    <p:cond delay="0"/>
                                  </p:stCondLst>
                                  <p:childTnLst>
                                    <p:set>
                                      <p:cBhvr>
                                        <p:cTn id="51" dur="1" fill="hold">
                                          <p:stCondLst>
                                            <p:cond delay="0"/>
                                          </p:stCondLst>
                                        </p:cTn>
                                        <p:tgtEl>
                                          <p:spTgt spid="68"/>
                                        </p:tgtEl>
                                        <p:attrNameLst>
                                          <p:attrName>style.visibility</p:attrName>
                                        </p:attrNameLst>
                                      </p:cBhvr>
                                      <p:to>
                                        <p:strVal val="visible"/>
                                      </p:to>
                                    </p:set>
                                  </p:childTnLst>
                                </p:cTn>
                              </p:par>
                            </p:childTnLst>
                          </p:cTn>
                        </p:par>
                      </p:childTnLst>
                    </p:cTn>
                  </p:par>
                  <p:par>
                    <p:cTn id="52" fill="hold" nodeType="clickPar">
                      <p:stCondLst>
                        <p:cond delay="indefinite"/>
                      </p:stCondLst>
                      <p:childTnLst>
                        <p:par>
                          <p:cTn id="53" fill="hold" nodeType="withGroup">
                            <p:stCondLst>
                              <p:cond delay="0"/>
                            </p:stCondLst>
                            <p:childTnLst>
                              <p:par>
                                <p:cTn id="54" presetID="1" presetClass="entr" presetSubtype="0" fill="hold" nodeType="clickEffect">
                                  <p:stCondLst>
                                    <p:cond delay="0"/>
                                  </p:stCondLst>
                                  <p:childTnLst>
                                    <p:set>
                                      <p:cBhvr>
                                        <p:cTn id="55" dur="1" fill="hold">
                                          <p:stCondLst>
                                            <p:cond delay="0"/>
                                          </p:stCondLst>
                                        </p:cTn>
                                        <p:tgtEl>
                                          <p:spTgt spid="76"/>
                                        </p:tgtEl>
                                        <p:attrNameLst>
                                          <p:attrName>style.visibility</p:attrName>
                                        </p:attrNameLst>
                                      </p:cBhvr>
                                      <p:to>
                                        <p:strVal val="visible"/>
                                      </p:to>
                                    </p:set>
                                  </p:childTnLst>
                                </p:cTn>
                              </p:par>
                            </p:childTnLst>
                          </p:cTn>
                        </p:par>
                      </p:childTnLst>
                    </p:cTn>
                  </p:par>
                  <p:par>
                    <p:cTn id="56" fill="hold" nodeType="clickPar">
                      <p:stCondLst>
                        <p:cond delay="indefinite"/>
                      </p:stCondLst>
                      <p:childTnLst>
                        <p:par>
                          <p:cTn id="57" fill="hold" nodeType="withGroup">
                            <p:stCondLst>
                              <p:cond delay="0"/>
                            </p:stCondLst>
                            <p:childTnLst>
                              <p:par>
                                <p:cTn id="58" presetID="1" presetClass="entr" presetSubtype="0" fill="hold" nodeType="clickEffect">
                                  <p:stCondLst>
                                    <p:cond delay="0"/>
                                  </p:stCondLst>
                                  <p:childTnLst>
                                    <p:set>
                                      <p:cBhvr>
                                        <p:cTn id="59" dur="1" fill="hold">
                                          <p:stCondLst>
                                            <p:cond delay="0"/>
                                          </p:stCondLst>
                                        </p:cTn>
                                        <p:tgtEl>
                                          <p:spTgt spid="85"/>
                                        </p:tgtEl>
                                        <p:attrNameLst>
                                          <p:attrName>style.visibility</p:attrName>
                                        </p:attrNameLst>
                                      </p:cBhvr>
                                      <p:to>
                                        <p:strVal val="visible"/>
                                      </p:to>
                                    </p:set>
                                  </p:childTnLst>
                                </p:cTn>
                              </p:par>
                            </p:childTnLst>
                          </p:cTn>
                        </p:par>
                      </p:childTnLst>
                    </p:cTn>
                  </p:par>
                  <p:par>
                    <p:cTn id="60" fill="hold" nodeType="clickPar">
                      <p:stCondLst>
                        <p:cond delay="indefinite"/>
                      </p:stCondLst>
                      <p:childTnLst>
                        <p:par>
                          <p:cTn id="61" fill="hold" nodeType="withGroup">
                            <p:stCondLst>
                              <p:cond delay="0"/>
                            </p:stCondLst>
                            <p:childTnLst>
                              <p:par>
                                <p:cTn id="62" presetID="1" presetClass="entr" presetSubtype="0" fill="hold" nodeType="clickEffect">
                                  <p:stCondLst>
                                    <p:cond delay="0"/>
                                  </p:stCondLst>
                                  <p:childTnLst>
                                    <p:set>
                                      <p:cBhvr>
                                        <p:cTn id="63" dur="1" fill="hold">
                                          <p:stCondLst>
                                            <p:cond delay="0"/>
                                          </p:stCondLst>
                                        </p:cTn>
                                        <p:tgtEl>
                                          <p:spTgt spid="92"/>
                                        </p:tgtEl>
                                        <p:attrNameLst>
                                          <p:attrName>style.visibility</p:attrName>
                                        </p:attrNameLst>
                                      </p:cBhvr>
                                      <p:to>
                                        <p:strVal val="visible"/>
                                      </p:to>
                                    </p:set>
                                  </p:childTnLst>
                                </p:cTn>
                              </p:par>
                            </p:childTnLst>
                          </p:cTn>
                        </p:par>
                      </p:childTnLst>
                    </p:cTn>
                  </p:par>
                  <p:par>
                    <p:cTn id="64" fill="hold" nodeType="clickPar">
                      <p:stCondLst>
                        <p:cond delay="indefinite"/>
                      </p:stCondLst>
                      <p:childTnLst>
                        <p:par>
                          <p:cTn id="65" fill="hold" nodeType="withGroup">
                            <p:stCondLst>
                              <p:cond delay="0"/>
                            </p:stCondLst>
                            <p:childTnLst>
                              <p:par>
                                <p:cTn id="66" presetID="1" presetClass="entr" presetSubtype="0" fill="hold" nodeType="clickEffect">
                                  <p:stCondLst>
                                    <p:cond delay="0"/>
                                  </p:stCondLst>
                                  <p:childTnLst>
                                    <p:set>
                                      <p:cBhvr>
                                        <p:cTn id="67" dur="1" fill="hold">
                                          <p:stCondLst>
                                            <p:cond delay="0"/>
                                          </p:stCondLst>
                                        </p:cTn>
                                        <p:tgtEl>
                                          <p:spTgt spid="100"/>
                                        </p:tgtEl>
                                        <p:attrNameLst>
                                          <p:attrName>style.visibility</p:attrName>
                                        </p:attrNameLst>
                                      </p:cBhvr>
                                      <p:to>
                                        <p:strVal val="visible"/>
                                      </p:to>
                                    </p:set>
                                  </p:childTnLst>
                                </p:cTn>
                              </p:par>
                            </p:childTnLst>
                          </p:cTn>
                        </p:par>
                      </p:childTnLst>
                    </p:cTn>
                  </p:par>
                  <p:par>
                    <p:cTn id="68" fill="hold" nodeType="clickPar">
                      <p:stCondLst>
                        <p:cond delay="indefinite"/>
                      </p:stCondLst>
                      <p:childTnLst>
                        <p:par>
                          <p:cTn id="69" fill="hold" nodeType="withGroup">
                            <p:stCondLst>
                              <p:cond delay="0"/>
                            </p:stCondLst>
                            <p:childTnLst>
                              <p:par>
                                <p:cTn id="70" presetID="1" presetClass="entr" presetSubtype="0" fill="hold" nodeType="clickEffect">
                                  <p:stCondLst>
                                    <p:cond delay="0"/>
                                  </p:stCondLst>
                                  <p:childTnLst>
                                    <p:set>
                                      <p:cBhvr>
                                        <p:cTn id="71" dur="1" fill="hold">
                                          <p:stCondLst>
                                            <p:cond delay="0"/>
                                          </p:stCondLst>
                                        </p:cTn>
                                        <p:tgtEl>
                                          <p:spTgt spid="107"/>
                                        </p:tgtEl>
                                        <p:attrNameLst>
                                          <p:attrName>style.visibility</p:attrName>
                                        </p:attrNameLst>
                                      </p:cBhvr>
                                      <p:to>
                                        <p:strVal val="visible"/>
                                      </p:to>
                                    </p:set>
                                  </p:childTnLst>
                                </p:cTn>
                              </p:par>
                            </p:childTnLst>
                          </p:cTn>
                        </p:par>
                      </p:childTnLst>
                    </p:cTn>
                  </p:par>
                  <p:par>
                    <p:cTn id="72" fill="hold" nodeType="clickPar">
                      <p:stCondLst>
                        <p:cond delay="indefinite"/>
                      </p:stCondLst>
                      <p:childTnLst>
                        <p:par>
                          <p:cTn id="73" fill="hold" nodeType="withGroup">
                            <p:stCondLst>
                              <p:cond delay="0"/>
                            </p:stCondLst>
                            <p:childTnLst>
                              <p:par>
                                <p:cTn id="74" presetID="1" presetClass="entr" presetSubtype="0" fill="hold" nodeType="clickEffect">
                                  <p:stCondLst>
                                    <p:cond delay="0"/>
                                  </p:stCondLst>
                                  <p:childTnLst>
                                    <p:set>
                                      <p:cBhvr>
                                        <p:cTn id="75" dur="1" fill="hold">
                                          <p:stCondLst>
                                            <p:cond delay="0"/>
                                          </p:stCondLst>
                                        </p:cTn>
                                        <p:tgtEl>
                                          <p:spTgt spid="114"/>
                                        </p:tgtEl>
                                        <p:attrNameLst>
                                          <p:attrName>style.visibility</p:attrName>
                                        </p:attrNameLst>
                                      </p:cBhvr>
                                      <p:to>
                                        <p:strVal val="visible"/>
                                      </p:to>
                                    </p:set>
                                  </p:childTnLst>
                                </p:cTn>
                              </p:par>
                            </p:childTnLst>
                          </p:cTn>
                        </p:par>
                      </p:childTnLst>
                    </p:cTn>
                  </p:par>
                  <p:par>
                    <p:cTn id="76" fill="hold" nodeType="clickPar">
                      <p:stCondLst>
                        <p:cond delay="indefinite"/>
                      </p:stCondLst>
                      <p:childTnLst>
                        <p:par>
                          <p:cTn id="77" fill="hold" nodeType="withGroup">
                            <p:stCondLst>
                              <p:cond delay="0"/>
                            </p:stCondLst>
                            <p:childTnLst>
                              <p:par>
                                <p:cTn id="78" presetID="1" presetClass="entr" presetSubtype="0" fill="hold" nodeType="clickEffect">
                                  <p:stCondLst>
                                    <p:cond delay="0"/>
                                  </p:stCondLst>
                                  <p:childTnLst>
                                    <p:set>
                                      <p:cBhvr>
                                        <p:cTn id="79" dur="1" fill="hold">
                                          <p:stCondLst>
                                            <p:cond delay="0"/>
                                          </p:stCondLst>
                                        </p:cTn>
                                        <p:tgtEl>
                                          <p:spTgt spid="1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9"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2">
            <a:extLst>
              <a:ext uri="{FF2B5EF4-FFF2-40B4-BE49-F238E27FC236}">
                <a16:creationId xmlns:a16="http://schemas.microsoft.com/office/drawing/2014/main" id="{7BA7997E-F51D-5A42-B181-8F67CC36566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49764" y="1525589"/>
            <a:ext cx="2979737" cy="456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Box 7">
            <a:extLst>
              <a:ext uri="{FF2B5EF4-FFF2-40B4-BE49-F238E27FC236}">
                <a16:creationId xmlns:a16="http://schemas.microsoft.com/office/drawing/2014/main" id="{666CF566-B4EA-F240-A645-647569E7B0BD}"/>
              </a:ext>
            </a:extLst>
          </p:cNvPr>
          <p:cNvSpPr txBox="1">
            <a:spLocks noChangeArrowheads="1"/>
          </p:cNvSpPr>
          <p:nvPr/>
        </p:nvSpPr>
        <p:spPr bwMode="auto">
          <a:xfrm>
            <a:off x="7986714" y="3505200"/>
            <a:ext cx="16668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Linking surfaces</a:t>
            </a:r>
          </a:p>
        </p:txBody>
      </p:sp>
      <p:cxnSp>
        <p:nvCxnSpPr>
          <p:cNvPr id="32772" name="Straight Arrow Connector 8">
            <a:extLst>
              <a:ext uri="{FF2B5EF4-FFF2-40B4-BE49-F238E27FC236}">
                <a16:creationId xmlns:a16="http://schemas.microsoft.com/office/drawing/2014/main" id="{FEE511C9-D1E6-194E-AF74-B088FBE1C5D6}"/>
              </a:ext>
            </a:extLst>
          </p:cNvPr>
          <p:cNvCxnSpPr>
            <a:cxnSpLocks noChangeShapeType="1"/>
            <a:stCxn id="32771" idx="1"/>
          </p:cNvCxnSpPr>
          <p:nvPr/>
        </p:nvCxnSpPr>
        <p:spPr bwMode="auto">
          <a:xfrm flipH="1">
            <a:off x="7162801" y="3675064"/>
            <a:ext cx="823913" cy="211137"/>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2773" name="TextBox 7">
            <a:extLst>
              <a:ext uri="{FF2B5EF4-FFF2-40B4-BE49-F238E27FC236}">
                <a16:creationId xmlns:a16="http://schemas.microsoft.com/office/drawing/2014/main" id="{6CE2898E-96F3-294B-8776-929B3DEC6C34}"/>
              </a:ext>
            </a:extLst>
          </p:cNvPr>
          <p:cNvSpPr txBox="1">
            <a:spLocks noChangeArrowheads="1"/>
          </p:cNvSpPr>
          <p:nvPr/>
        </p:nvSpPr>
        <p:spPr bwMode="auto">
          <a:xfrm>
            <a:off x="2286001" y="3352800"/>
            <a:ext cx="16668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Linking surfaces</a:t>
            </a:r>
          </a:p>
        </p:txBody>
      </p:sp>
      <p:cxnSp>
        <p:nvCxnSpPr>
          <p:cNvPr id="32774" name="Straight Arrow Connector 8">
            <a:extLst>
              <a:ext uri="{FF2B5EF4-FFF2-40B4-BE49-F238E27FC236}">
                <a16:creationId xmlns:a16="http://schemas.microsoft.com/office/drawing/2014/main" id="{FCA5E970-C512-764A-AAB0-89DCA8318D42}"/>
              </a:ext>
            </a:extLst>
          </p:cNvPr>
          <p:cNvCxnSpPr>
            <a:cxnSpLocks noChangeShapeType="1"/>
            <a:stCxn id="32773" idx="3"/>
          </p:cNvCxnSpPr>
          <p:nvPr/>
        </p:nvCxnSpPr>
        <p:spPr bwMode="auto">
          <a:xfrm>
            <a:off x="3952876" y="3522664"/>
            <a:ext cx="771525" cy="134937"/>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nvGrpSpPr>
          <p:cNvPr id="34" name="Group 33">
            <a:extLst>
              <a:ext uri="{FF2B5EF4-FFF2-40B4-BE49-F238E27FC236}">
                <a16:creationId xmlns:a16="http://schemas.microsoft.com/office/drawing/2014/main" id="{A46A58A7-76DD-7845-B0F0-345D2F8E045A}"/>
              </a:ext>
            </a:extLst>
          </p:cNvPr>
          <p:cNvGrpSpPr>
            <a:grpSpLocks/>
          </p:cNvGrpSpPr>
          <p:nvPr/>
        </p:nvGrpSpPr>
        <p:grpSpPr bwMode="auto">
          <a:xfrm>
            <a:off x="2286000" y="1519238"/>
            <a:ext cx="7367588" cy="4546600"/>
            <a:chOff x="762000" y="1519464"/>
            <a:chExt cx="7367336" cy="4546537"/>
          </a:xfrm>
        </p:grpSpPr>
        <p:pic>
          <p:nvPicPr>
            <p:cNvPr id="32777" name="Picture 34">
              <a:extLst>
                <a:ext uri="{FF2B5EF4-FFF2-40B4-BE49-F238E27FC236}">
                  <a16:creationId xmlns:a16="http://schemas.microsoft.com/office/drawing/2014/main" id="{E710758D-4D9B-D842-A2F4-C79AB43779E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22816" y="1519464"/>
              <a:ext cx="3000828" cy="454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8" name="TextBox 7">
              <a:extLst>
                <a:ext uri="{FF2B5EF4-FFF2-40B4-BE49-F238E27FC236}">
                  <a16:creationId xmlns:a16="http://schemas.microsoft.com/office/drawing/2014/main" id="{FB6B5C5E-1C01-584E-921B-D9BE99898BDB}"/>
                </a:ext>
              </a:extLst>
            </p:cNvPr>
            <p:cNvSpPr txBox="1">
              <a:spLocks noChangeArrowheads="1"/>
            </p:cNvSpPr>
            <p:nvPr/>
          </p:nvSpPr>
          <p:spPr bwMode="auto">
            <a:xfrm>
              <a:off x="6461993" y="3505200"/>
              <a:ext cx="16673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Linking surfaces</a:t>
              </a:r>
            </a:p>
          </p:txBody>
        </p:sp>
        <p:cxnSp>
          <p:nvCxnSpPr>
            <p:cNvPr id="32779" name="Straight Arrow Connector 8">
              <a:extLst>
                <a:ext uri="{FF2B5EF4-FFF2-40B4-BE49-F238E27FC236}">
                  <a16:creationId xmlns:a16="http://schemas.microsoft.com/office/drawing/2014/main" id="{73852E6B-B0C2-D049-9A5E-8402CD9D3256}"/>
                </a:ext>
              </a:extLst>
            </p:cNvPr>
            <p:cNvCxnSpPr>
              <a:cxnSpLocks noChangeShapeType="1"/>
              <a:stCxn id="32778" idx="1"/>
            </p:cNvCxnSpPr>
            <p:nvPr/>
          </p:nvCxnSpPr>
          <p:spPr bwMode="auto">
            <a:xfrm flipH="1">
              <a:off x="5638803" y="3674477"/>
              <a:ext cx="823190" cy="2117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2780" name="TextBox 7">
              <a:extLst>
                <a:ext uri="{FF2B5EF4-FFF2-40B4-BE49-F238E27FC236}">
                  <a16:creationId xmlns:a16="http://schemas.microsoft.com/office/drawing/2014/main" id="{0C76C198-E9AC-E142-83DF-340A2F5C6C14}"/>
                </a:ext>
              </a:extLst>
            </p:cNvPr>
            <p:cNvSpPr txBox="1">
              <a:spLocks noChangeArrowheads="1"/>
            </p:cNvSpPr>
            <p:nvPr/>
          </p:nvSpPr>
          <p:spPr bwMode="auto">
            <a:xfrm>
              <a:off x="762000" y="3352800"/>
              <a:ext cx="16673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1600"/>
                <a:t>Linking surfaces</a:t>
              </a:r>
            </a:p>
          </p:txBody>
        </p:sp>
        <p:cxnSp>
          <p:nvCxnSpPr>
            <p:cNvPr id="32781" name="Straight Arrow Connector 8">
              <a:extLst>
                <a:ext uri="{FF2B5EF4-FFF2-40B4-BE49-F238E27FC236}">
                  <a16:creationId xmlns:a16="http://schemas.microsoft.com/office/drawing/2014/main" id="{4285533B-7634-8F49-B4ED-6C47756D8059}"/>
                </a:ext>
              </a:extLst>
            </p:cNvPr>
            <p:cNvCxnSpPr>
              <a:cxnSpLocks noChangeShapeType="1"/>
              <a:stCxn id="32780" idx="3"/>
            </p:cNvCxnSpPr>
            <p:nvPr/>
          </p:nvCxnSpPr>
          <p:spPr bwMode="auto">
            <a:xfrm>
              <a:off x="2429343" y="3522077"/>
              <a:ext cx="771057" cy="13552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grpSp>
      <p:sp>
        <p:nvSpPr>
          <p:cNvPr id="32776" name="TextBox 40">
            <a:extLst>
              <a:ext uri="{FF2B5EF4-FFF2-40B4-BE49-F238E27FC236}">
                <a16:creationId xmlns:a16="http://schemas.microsoft.com/office/drawing/2014/main" id="{5CC3514E-8B4C-2641-BCAE-501582DA4F88}"/>
              </a:ext>
            </a:extLst>
          </p:cNvPr>
          <p:cNvSpPr txBox="1">
            <a:spLocks noChangeArrowheads="1"/>
          </p:cNvSpPr>
          <p:nvPr/>
        </p:nvSpPr>
        <p:spPr bwMode="auto">
          <a:xfrm>
            <a:off x="1905000" y="4343401"/>
            <a:ext cx="23622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600" b="1" dirty="0">
                <a:latin typeface="+mn-lt"/>
              </a:rPr>
              <a:t>Linking Surfaces</a:t>
            </a:r>
          </a:p>
          <a:p>
            <a:pPr marL="119063" indent="-114300">
              <a:buFont typeface="Arial" panose="020B0604020202020204" pitchFamily="34" charset="0"/>
              <a:buChar char="•"/>
            </a:pPr>
            <a:r>
              <a:rPr lang="en-US" altLang="en-US" sz="1600" dirty="0">
                <a:latin typeface="+mn-lt"/>
              </a:rPr>
              <a:t>Must be “</a:t>
            </a:r>
            <a:r>
              <a:rPr lang="en-US" altLang="ja-JP" sz="1600" dirty="0">
                <a:latin typeface="+mn-lt"/>
              </a:rPr>
              <a:t>Mappable</a:t>
            </a:r>
            <a:r>
              <a:rPr lang="en-US" altLang="en-US" sz="1600" dirty="0">
                <a:latin typeface="+mn-lt"/>
              </a:rPr>
              <a:t>”</a:t>
            </a:r>
            <a:endParaRPr lang="en-US" altLang="ja-JP" sz="1600" dirty="0">
              <a:latin typeface="+mn-lt"/>
            </a:endParaRPr>
          </a:p>
          <a:p>
            <a:pPr marL="119063" indent="-114300">
              <a:buFont typeface="Arial" panose="020B0604020202020204" pitchFamily="34" charset="0"/>
              <a:buChar char="•"/>
            </a:pPr>
            <a:r>
              <a:rPr lang="en-US" altLang="en-US" sz="1600" dirty="0">
                <a:latin typeface="+mn-lt"/>
              </a:rPr>
              <a:t>Connect Sources with Target</a:t>
            </a:r>
          </a:p>
        </p:txBody>
      </p:sp>
      <p:sp>
        <p:nvSpPr>
          <p:cNvPr id="2" name="Rectangle 11">
            <a:extLst>
              <a:ext uri="{FF2B5EF4-FFF2-40B4-BE49-F238E27FC236}">
                <a16:creationId xmlns:a16="http://schemas.microsoft.com/office/drawing/2014/main" id="{D06C9109-64BB-244C-A48C-E36B9FC91218}"/>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Sweep Scheme</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4">
            <a:extLst>
              <a:ext uri="{FF2B5EF4-FFF2-40B4-BE49-F238E27FC236}">
                <a16:creationId xmlns:a16="http://schemas.microsoft.com/office/drawing/2014/main" id="{2A74AE8B-64CE-FA40-BFEF-CB8D8BB5116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51351" y="1524001"/>
            <a:ext cx="2982913" cy="451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extBox 15">
            <a:extLst>
              <a:ext uri="{FF2B5EF4-FFF2-40B4-BE49-F238E27FC236}">
                <a16:creationId xmlns:a16="http://schemas.microsoft.com/office/drawing/2014/main" id="{B4F8FAC7-9229-074B-BE7E-59F0ADB2837B}"/>
              </a:ext>
            </a:extLst>
          </p:cNvPr>
          <p:cNvSpPr txBox="1">
            <a:spLocks noChangeArrowheads="1"/>
          </p:cNvSpPr>
          <p:nvPr/>
        </p:nvSpPr>
        <p:spPr bwMode="auto">
          <a:xfrm>
            <a:off x="7467600" y="4267201"/>
            <a:ext cx="31242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buFont typeface="Arial" panose="020B0604020202020204" pitchFamily="34" charset="0"/>
              <a:buChar char="•"/>
            </a:pPr>
            <a:r>
              <a:rPr lang="en-US" altLang="en-US" sz="1600" dirty="0">
                <a:latin typeface="+mn-lt"/>
              </a:rPr>
              <a:t>Most frequently used meshing scheme</a:t>
            </a:r>
          </a:p>
          <a:p>
            <a:pPr>
              <a:buFont typeface="Arial" panose="020B0604020202020204" pitchFamily="34" charset="0"/>
              <a:buChar char="•"/>
            </a:pPr>
            <a:r>
              <a:rPr lang="en-US" altLang="en-US" sz="1600" dirty="0">
                <a:latin typeface="+mn-lt"/>
              </a:rPr>
              <a:t>Normally requires geometry to be decomposed to apply sweeping (</a:t>
            </a:r>
            <a:r>
              <a:rPr lang="en-US" altLang="en-US" sz="1600" dirty="0" err="1">
                <a:latin typeface="+mn-lt"/>
              </a:rPr>
              <a:t>webcutting</a:t>
            </a:r>
            <a:r>
              <a:rPr lang="en-US" altLang="en-US" sz="1600" dirty="0">
                <a:latin typeface="+mn-lt"/>
              </a:rPr>
              <a:t>)</a:t>
            </a:r>
          </a:p>
        </p:txBody>
      </p:sp>
      <p:sp>
        <p:nvSpPr>
          <p:cNvPr id="4" name="Rectangle 11">
            <a:extLst>
              <a:ext uri="{FF2B5EF4-FFF2-40B4-BE49-F238E27FC236}">
                <a16:creationId xmlns:a16="http://schemas.microsoft.com/office/drawing/2014/main" id="{A6B32723-BB7E-85ED-5209-F19E741113AD}"/>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Sweep Scheme</a:t>
            </a:r>
          </a:p>
        </p:txBody>
      </p:sp>
    </p:spTree>
  </p:cSld>
  <p:clrMapOvr>
    <a:masterClrMapping/>
  </p:clrMapOvr>
  <p:transition spd="med">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AB3519-9767-8D2D-90C2-13EBAAF520E1}"/>
              </a:ext>
            </a:extLst>
          </p:cNvPr>
          <p:cNvPicPr>
            <a:picLocks noChangeAspect="1"/>
          </p:cNvPicPr>
          <p:nvPr/>
        </p:nvPicPr>
        <p:blipFill>
          <a:blip r:embed="rId2"/>
          <a:stretch>
            <a:fillRect/>
          </a:stretch>
        </p:blipFill>
        <p:spPr>
          <a:xfrm>
            <a:off x="4887612" y="1201362"/>
            <a:ext cx="1879901" cy="4313921"/>
          </a:xfrm>
          <a:prstGeom prst="rect">
            <a:avLst/>
          </a:prstGeom>
        </p:spPr>
      </p:pic>
      <p:pic>
        <p:nvPicPr>
          <p:cNvPr id="34817" name="Picture 9">
            <a:extLst>
              <a:ext uri="{FF2B5EF4-FFF2-40B4-BE49-F238E27FC236}">
                <a16:creationId xmlns:a16="http://schemas.microsoft.com/office/drawing/2014/main" id="{C60A2949-42E8-6648-8079-3BD67D4480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6476" y="1501776"/>
            <a:ext cx="1584325" cy="262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8" name="Picture 7">
            <a:extLst>
              <a:ext uri="{FF2B5EF4-FFF2-40B4-BE49-F238E27FC236}">
                <a16:creationId xmlns:a16="http://schemas.microsoft.com/office/drawing/2014/main" id="{68967BEF-F945-E24A-8A20-C2AAD5B76A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7425" y="5749926"/>
            <a:ext cx="2020888"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6">
            <a:extLst>
              <a:ext uri="{FF2B5EF4-FFF2-40B4-BE49-F238E27FC236}">
                <a16:creationId xmlns:a16="http://schemas.microsoft.com/office/drawing/2014/main" id="{B5286AF2-4CE8-274E-AC47-F259F177099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99275" y="3276600"/>
            <a:ext cx="2070100" cy="234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Picture 7">
            <a:extLst>
              <a:ext uri="{FF2B5EF4-FFF2-40B4-BE49-F238E27FC236}">
                <a16:creationId xmlns:a16="http://schemas.microsoft.com/office/drawing/2014/main" id="{321304BB-367B-1743-8DB3-FEB1EBB1ABC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04276" y="4191001"/>
            <a:ext cx="1787525" cy="197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Line 8">
            <a:extLst>
              <a:ext uri="{FF2B5EF4-FFF2-40B4-BE49-F238E27FC236}">
                <a16:creationId xmlns:a16="http://schemas.microsoft.com/office/drawing/2014/main" id="{CEFF08F8-445E-4C4D-B366-1E7569B9367F}"/>
              </a:ext>
            </a:extLst>
          </p:cNvPr>
          <p:cNvSpPr>
            <a:spLocks noChangeShapeType="1"/>
          </p:cNvSpPr>
          <p:nvPr/>
        </p:nvSpPr>
        <p:spPr bwMode="auto">
          <a:xfrm flipV="1">
            <a:off x="6173789" y="3505201"/>
            <a:ext cx="1411287" cy="13684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4824" name="Line 9">
            <a:extLst>
              <a:ext uri="{FF2B5EF4-FFF2-40B4-BE49-F238E27FC236}">
                <a16:creationId xmlns:a16="http://schemas.microsoft.com/office/drawing/2014/main" id="{B37C4A77-BD72-3042-B21B-11F6DFA6F01F}"/>
              </a:ext>
            </a:extLst>
          </p:cNvPr>
          <p:cNvSpPr>
            <a:spLocks noChangeShapeType="1"/>
          </p:cNvSpPr>
          <p:nvPr/>
        </p:nvSpPr>
        <p:spPr bwMode="auto">
          <a:xfrm flipV="1">
            <a:off x="6365875" y="4038601"/>
            <a:ext cx="1219200" cy="8350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4825" name="Line 10">
            <a:extLst>
              <a:ext uri="{FF2B5EF4-FFF2-40B4-BE49-F238E27FC236}">
                <a16:creationId xmlns:a16="http://schemas.microsoft.com/office/drawing/2014/main" id="{1DC21CD9-7E11-A04B-9FD7-DBCE1123B11B}"/>
              </a:ext>
            </a:extLst>
          </p:cNvPr>
          <p:cNvSpPr>
            <a:spLocks noChangeShapeType="1"/>
          </p:cNvSpPr>
          <p:nvPr/>
        </p:nvSpPr>
        <p:spPr bwMode="auto">
          <a:xfrm>
            <a:off x="6578081" y="5118100"/>
            <a:ext cx="2797693" cy="6175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4826" name="Text Box 11">
            <a:extLst>
              <a:ext uri="{FF2B5EF4-FFF2-40B4-BE49-F238E27FC236}">
                <a16:creationId xmlns:a16="http://schemas.microsoft.com/office/drawing/2014/main" id="{84688126-C931-674B-AE17-14F802A89CDB}"/>
              </a:ext>
            </a:extLst>
          </p:cNvPr>
          <p:cNvSpPr txBox="1">
            <a:spLocks noChangeArrowheads="1"/>
          </p:cNvSpPr>
          <p:nvPr/>
        </p:nvSpPr>
        <p:spPr bwMode="auto">
          <a:xfrm>
            <a:off x="1828801" y="1447800"/>
            <a:ext cx="27019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800" dirty="0">
                <a:latin typeface="+mn-lt"/>
              </a:rPr>
              <a:t>Setting Source and target Surfaces</a:t>
            </a:r>
          </a:p>
        </p:txBody>
      </p:sp>
      <p:sp>
        <p:nvSpPr>
          <p:cNvPr id="34827" name="Oval 12">
            <a:extLst>
              <a:ext uri="{FF2B5EF4-FFF2-40B4-BE49-F238E27FC236}">
                <a16:creationId xmlns:a16="http://schemas.microsoft.com/office/drawing/2014/main" id="{62CD22D0-2EE7-614D-BF31-D2B4B4FF8607}"/>
              </a:ext>
            </a:extLst>
          </p:cNvPr>
          <p:cNvSpPr>
            <a:spLocks noChangeArrowheads="1"/>
          </p:cNvSpPr>
          <p:nvPr/>
        </p:nvSpPr>
        <p:spPr bwMode="auto">
          <a:xfrm>
            <a:off x="1517650" y="2949575"/>
            <a:ext cx="381000" cy="304800"/>
          </a:xfrm>
          <a:prstGeom prst="ellipse">
            <a:avLst/>
          </a:prstGeom>
          <a:solidFill>
            <a:schemeClr val="bg1"/>
          </a:solidFill>
          <a:ln w="28575">
            <a:solidFill>
              <a:srgbClr val="FF0000"/>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a:t>1</a:t>
            </a:r>
          </a:p>
        </p:txBody>
      </p:sp>
      <p:sp>
        <p:nvSpPr>
          <p:cNvPr id="34828" name="Oval 13">
            <a:extLst>
              <a:ext uri="{FF2B5EF4-FFF2-40B4-BE49-F238E27FC236}">
                <a16:creationId xmlns:a16="http://schemas.microsoft.com/office/drawing/2014/main" id="{48E220D7-4DE4-E841-823F-25FB8CE9ED19}"/>
              </a:ext>
            </a:extLst>
          </p:cNvPr>
          <p:cNvSpPr>
            <a:spLocks noChangeArrowheads="1"/>
          </p:cNvSpPr>
          <p:nvPr/>
        </p:nvSpPr>
        <p:spPr bwMode="auto">
          <a:xfrm>
            <a:off x="1517650" y="3533775"/>
            <a:ext cx="381000" cy="304800"/>
          </a:xfrm>
          <a:prstGeom prst="ellipse">
            <a:avLst/>
          </a:prstGeom>
          <a:solidFill>
            <a:schemeClr val="bg1"/>
          </a:solidFill>
          <a:ln w="28575">
            <a:solidFill>
              <a:schemeClr val="accent2"/>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a:t>2</a:t>
            </a:r>
          </a:p>
        </p:txBody>
      </p:sp>
      <p:sp>
        <p:nvSpPr>
          <p:cNvPr id="34829" name="Oval 14">
            <a:extLst>
              <a:ext uri="{FF2B5EF4-FFF2-40B4-BE49-F238E27FC236}">
                <a16:creationId xmlns:a16="http://schemas.microsoft.com/office/drawing/2014/main" id="{039CE898-EE9F-254E-866D-A5C73D97DF93}"/>
              </a:ext>
            </a:extLst>
          </p:cNvPr>
          <p:cNvSpPr>
            <a:spLocks noChangeArrowheads="1"/>
          </p:cNvSpPr>
          <p:nvPr/>
        </p:nvSpPr>
        <p:spPr bwMode="auto">
          <a:xfrm>
            <a:off x="1517650" y="3965575"/>
            <a:ext cx="381000" cy="304800"/>
          </a:xfrm>
          <a:prstGeom prst="ellipse">
            <a:avLst/>
          </a:prstGeom>
          <a:solidFill>
            <a:schemeClr val="bg1"/>
          </a:solidFill>
          <a:ln w="28575">
            <a:solidFill>
              <a:srgbClr val="339933"/>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a:t>3</a:t>
            </a:r>
          </a:p>
        </p:txBody>
      </p:sp>
      <p:sp>
        <p:nvSpPr>
          <p:cNvPr id="34830" name="Oval 15">
            <a:extLst>
              <a:ext uri="{FF2B5EF4-FFF2-40B4-BE49-F238E27FC236}">
                <a16:creationId xmlns:a16="http://schemas.microsoft.com/office/drawing/2014/main" id="{EA410C8F-820B-6243-9179-CF3B1E7B9995}"/>
              </a:ext>
            </a:extLst>
          </p:cNvPr>
          <p:cNvSpPr>
            <a:spLocks noChangeArrowheads="1"/>
          </p:cNvSpPr>
          <p:nvPr/>
        </p:nvSpPr>
        <p:spPr bwMode="auto">
          <a:xfrm>
            <a:off x="1517650" y="4397375"/>
            <a:ext cx="381000" cy="304800"/>
          </a:xfrm>
          <a:prstGeom prst="ellipse">
            <a:avLst/>
          </a:prstGeom>
          <a:solidFill>
            <a:schemeClr val="bg1"/>
          </a:solidFill>
          <a:ln w="28575">
            <a:solidFill>
              <a:srgbClr val="FF9900"/>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a:t>4</a:t>
            </a:r>
          </a:p>
        </p:txBody>
      </p:sp>
      <p:sp>
        <p:nvSpPr>
          <p:cNvPr id="34831" name="AutoShape 20">
            <a:extLst>
              <a:ext uri="{FF2B5EF4-FFF2-40B4-BE49-F238E27FC236}">
                <a16:creationId xmlns:a16="http://schemas.microsoft.com/office/drawing/2014/main" id="{CBAE6064-A5DE-0042-A81F-5CBC10ABD0F1}"/>
              </a:ext>
            </a:extLst>
          </p:cNvPr>
          <p:cNvSpPr>
            <a:spLocks noChangeArrowheads="1"/>
          </p:cNvSpPr>
          <p:nvPr/>
        </p:nvSpPr>
        <p:spPr bwMode="auto">
          <a:xfrm rot="19406852">
            <a:off x="5557752" y="3602265"/>
            <a:ext cx="152400" cy="228600"/>
          </a:xfrm>
          <a:prstGeom prst="upArrow">
            <a:avLst>
              <a:gd name="adj1" fmla="val 37500"/>
              <a:gd name="adj2" fmla="val 78125"/>
            </a:avLst>
          </a:prstGeom>
          <a:solidFill>
            <a:schemeClr val="bg1"/>
          </a:solidFill>
          <a:ln w="9525">
            <a:solidFill>
              <a:schemeClr val="tx1"/>
            </a:solidFill>
            <a:miter lim="800000"/>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endParaRPr lang="en-US" altLang="en-US"/>
          </a:p>
        </p:txBody>
      </p:sp>
      <p:sp>
        <p:nvSpPr>
          <p:cNvPr id="34832" name="AutoShape 21">
            <a:extLst>
              <a:ext uri="{FF2B5EF4-FFF2-40B4-BE49-F238E27FC236}">
                <a16:creationId xmlns:a16="http://schemas.microsoft.com/office/drawing/2014/main" id="{3ADA5B72-C549-664A-B298-97D4B95E408B}"/>
              </a:ext>
            </a:extLst>
          </p:cNvPr>
          <p:cNvSpPr>
            <a:spLocks noChangeArrowheads="1"/>
          </p:cNvSpPr>
          <p:nvPr/>
        </p:nvSpPr>
        <p:spPr bwMode="auto">
          <a:xfrm rot="2607229">
            <a:off x="4786013" y="4361309"/>
            <a:ext cx="152400" cy="228600"/>
          </a:xfrm>
          <a:prstGeom prst="upArrow">
            <a:avLst>
              <a:gd name="adj1" fmla="val 37500"/>
              <a:gd name="adj2" fmla="val 78125"/>
            </a:avLst>
          </a:prstGeom>
          <a:solidFill>
            <a:schemeClr val="bg1"/>
          </a:solidFill>
          <a:ln w="9525">
            <a:solidFill>
              <a:schemeClr val="tx1"/>
            </a:solidFill>
            <a:miter lim="800000"/>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endParaRPr lang="en-US" altLang="en-US"/>
          </a:p>
        </p:txBody>
      </p:sp>
      <p:sp>
        <p:nvSpPr>
          <p:cNvPr id="34833" name="Text Box 22">
            <a:extLst>
              <a:ext uri="{FF2B5EF4-FFF2-40B4-BE49-F238E27FC236}">
                <a16:creationId xmlns:a16="http://schemas.microsoft.com/office/drawing/2014/main" id="{178E46A8-15FA-C445-B527-AC7DC7B14F04}"/>
              </a:ext>
            </a:extLst>
          </p:cNvPr>
          <p:cNvSpPr txBox="1">
            <a:spLocks noChangeArrowheads="1"/>
          </p:cNvSpPr>
          <p:nvPr/>
        </p:nvSpPr>
        <p:spPr bwMode="auto">
          <a:xfrm>
            <a:off x="1898649" y="2924176"/>
            <a:ext cx="279199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600" dirty="0">
                <a:latin typeface="+mn-lt"/>
              </a:rPr>
              <a:t>Navigate to Volume Scheme Selection Command Panel</a:t>
            </a:r>
          </a:p>
        </p:txBody>
      </p:sp>
      <p:sp>
        <p:nvSpPr>
          <p:cNvPr id="34834" name="Text Box 24">
            <a:extLst>
              <a:ext uri="{FF2B5EF4-FFF2-40B4-BE49-F238E27FC236}">
                <a16:creationId xmlns:a16="http://schemas.microsoft.com/office/drawing/2014/main" id="{BB472EDB-D594-BD4C-A70D-05EEAC0491EF}"/>
              </a:ext>
            </a:extLst>
          </p:cNvPr>
          <p:cNvSpPr txBox="1">
            <a:spLocks noChangeArrowheads="1"/>
          </p:cNvSpPr>
          <p:nvPr/>
        </p:nvSpPr>
        <p:spPr bwMode="auto">
          <a:xfrm>
            <a:off x="7127875" y="1600201"/>
            <a:ext cx="1690688"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600">
                <a:latin typeface="+mn-lt"/>
              </a:rPr>
              <a:t>Shortcut from property panel to scheme selection</a:t>
            </a:r>
          </a:p>
        </p:txBody>
      </p:sp>
      <p:sp>
        <p:nvSpPr>
          <p:cNvPr id="34835" name="AutoShape 25">
            <a:extLst>
              <a:ext uri="{FF2B5EF4-FFF2-40B4-BE49-F238E27FC236}">
                <a16:creationId xmlns:a16="http://schemas.microsoft.com/office/drawing/2014/main" id="{3E757F4A-716F-C84D-9391-77EFB7115A5E}"/>
              </a:ext>
            </a:extLst>
          </p:cNvPr>
          <p:cNvSpPr>
            <a:spLocks noChangeArrowheads="1"/>
          </p:cNvSpPr>
          <p:nvPr/>
        </p:nvSpPr>
        <p:spPr bwMode="auto">
          <a:xfrm rot="21315226">
            <a:off x="9998075" y="3908425"/>
            <a:ext cx="152400" cy="228600"/>
          </a:xfrm>
          <a:prstGeom prst="upArrow">
            <a:avLst>
              <a:gd name="adj1" fmla="val 37500"/>
              <a:gd name="adj2" fmla="val 78125"/>
            </a:avLst>
          </a:prstGeom>
          <a:solidFill>
            <a:schemeClr val="bg1"/>
          </a:solidFill>
          <a:ln w="9525">
            <a:solidFill>
              <a:schemeClr val="tx1"/>
            </a:solidFill>
            <a:miter lim="800000"/>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endParaRPr lang="en-US" altLang="en-US"/>
          </a:p>
        </p:txBody>
      </p:sp>
      <p:sp>
        <p:nvSpPr>
          <p:cNvPr id="34836" name="Line 26">
            <a:extLst>
              <a:ext uri="{FF2B5EF4-FFF2-40B4-BE49-F238E27FC236}">
                <a16:creationId xmlns:a16="http://schemas.microsoft.com/office/drawing/2014/main" id="{1ACD646E-DC4E-CA46-99D9-06081C70E3D3}"/>
              </a:ext>
            </a:extLst>
          </p:cNvPr>
          <p:cNvSpPr>
            <a:spLocks noChangeShapeType="1"/>
          </p:cNvSpPr>
          <p:nvPr/>
        </p:nvSpPr>
        <p:spPr bwMode="auto">
          <a:xfrm>
            <a:off x="8347076" y="2286001"/>
            <a:ext cx="1731963" cy="15271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4837" name="Text Box 28">
            <a:extLst>
              <a:ext uri="{FF2B5EF4-FFF2-40B4-BE49-F238E27FC236}">
                <a16:creationId xmlns:a16="http://schemas.microsoft.com/office/drawing/2014/main" id="{DEE5F049-3C27-4745-ACEB-DC75EE0CDAE8}"/>
              </a:ext>
            </a:extLst>
          </p:cNvPr>
          <p:cNvSpPr txBox="1">
            <a:spLocks noChangeArrowheads="1"/>
          </p:cNvSpPr>
          <p:nvPr/>
        </p:nvSpPr>
        <p:spPr bwMode="auto">
          <a:xfrm>
            <a:off x="1898650" y="3533775"/>
            <a:ext cx="2590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600">
                <a:latin typeface="+mn-lt"/>
              </a:rPr>
              <a:t>Choose Sweep Scheme</a:t>
            </a:r>
          </a:p>
        </p:txBody>
      </p:sp>
      <p:sp>
        <p:nvSpPr>
          <p:cNvPr id="34838" name="Text Box 29">
            <a:extLst>
              <a:ext uri="{FF2B5EF4-FFF2-40B4-BE49-F238E27FC236}">
                <a16:creationId xmlns:a16="http://schemas.microsoft.com/office/drawing/2014/main" id="{0542DD33-7076-ED4B-BA9D-BC7CD3A67DFE}"/>
              </a:ext>
            </a:extLst>
          </p:cNvPr>
          <p:cNvSpPr txBox="1">
            <a:spLocks noChangeArrowheads="1"/>
          </p:cNvSpPr>
          <p:nvPr/>
        </p:nvSpPr>
        <p:spPr bwMode="auto">
          <a:xfrm>
            <a:off x="1898650" y="3959225"/>
            <a:ext cx="2590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600">
                <a:latin typeface="+mn-lt"/>
              </a:rPr>
              <a:t>Pick Sources and Targets</a:t>
            </a:r>
          </a:p>
        </p:txBody>
      </p:sp>
      <p:sp>
        <p:nvSpPr>
          <p:cNvPr id="34839" name="Text Box 30">
            <a:extLst>
              <a:ext uri="{FF2B5EF4-FFF2-40B4-BE49-F238E27FC236}">
                <a16:creationId xmlns:a16="http://schemas.microsoft.com/office/drawing/2014/main" id="{A70D16D3-1400-EC4A-AAEF-480B5C02219F}"/>
              </a:ext>
            </a:extLst>
          </p:cNvPr>
          <p:cNvSpPr txBox="1">
            <a:spLocks noChangeArrowheads="1"/>
          </p:cNvSpPr>
          <p:nvPr/>
        </p:nvSpPr>
        <p:spPr bwMode="auto">
          <a:xfrm>
            <a:off x="1898651" y="4371975"/>
            <a:ext cx="2201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600">
                <a:latin typeface="+mn-lt"/>
              </a:rPr>
              <a:t>Apply Scheme</a:t>
            </a:r>
          </a:p>
        </p:txBody>
      </p:sp>
      <p:sp>
        <p:nvSpPr>
          <p:cNvPr id="34840" name="Oval 31">
            <a:extLst>
              <a:ext uri="{FF2B5EF4-FFF2-40B4-BE49-F238E27FC236}">
                <a16:creationId xmlns:a16="http://schemas.microsoft.com/office/drawing/2014/main" id="{F70E518A-A39F-EF4C-B4B7-F79384DBE89D}"/>
              </a:ext>
            </a:extLst>
          </p:cNvPr>
          <p:cNvSpPr>
            <a:spLocks noChangeArrowheads="1"/>
          </p:cNvSpPr>
          <p:nvPr/>
        </p:nvSpPr>
        <p:spPr bwMode="auto">
          <a:xfrm>
            <a:off x="9894888" y="4179888"/>
            <a:ext cx="381000" cy="304800"/>
          </a:xfrm>
          <a:prstGeom prst="ellipse">
            <a:avLst/>
          </a:prstGeom>
          <a:solidFill>
            <a:schemeClr val="bg1"/>
          </a:solidFill>
          <a:ln w="28575">
            <a:solidFill>
              <a:srgbClr val="FF0000"/>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a:t>1</a:t>
            </a:r>
          </a:p>
        </p:txBody>
      </p:sp>
      <p:sp>
        <p:nvSpPr>
          <p:cNvPr id="34841" name="Oval 33">
            <a:extLst>
              <a:ext uri="{FF2B5EF4-FFF2-40B4-BE49-F238E27FC236}">
                <a16:creationId xmlns:a16="http://schemas.microsoft.com/office/drawing/2014/main" id="{0AE4B56D-F2B4-6C4E-B3BF-E4053888CA12}"/>
              </a:ext>
            </a:extLst>
          </p:cNvPr>
          <p:cNvSpPr>
            <a:spLocks noChangeArrowheads="1"/>
          </p:cNvSpPr>
          <p:nvPr/>
        </p:nvSpPr>
        <p:spPr bwMode="auto">
          <a:xfrm>
            <a:off x="5710152" y="3526065"/>
            <a:ext cx="381000" cy="304800"/>
          </a:xfrm>
          <a:prstGeom prst="ellipse">
            <a:avLst/>
          </a:prstGeom>
          <a:solidFill>
            <a:schemeClr val="bg1"/>
          </a:solidFill>
          <a:ln w="28575">
            <a:solidFill>
              <a:schemeClr val="accent2"/>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a:t>2</a:t>
            </a:r>
          </a:p>
        </p:txBody>
      </p:sp>
      <p:sp>
        <p:nvSpPr>
          <p:cNvPr id="34842" name="Oval 34">
            <a:extLst>
              <a:ext uri="{FF2B5EF4-FFF2-40B4-BE49-F238E27FC236}">
                <a16:creationId xmlns:a16="http://schemas.microsoft.com/office/drawing/2014/main" id="{3E2E65B5-DB24-3C4B-A621-BEA7CBC07701}"/>
              </a:ext>
            </a:extLst>
          </p:cNvPr>
          <p:cNvSpPr>
            <a:spLocks noChangeArrowheads="1"/>
          </p:cNvSpPr>
          <p:nvPr/>
        </p:nvSpPr>
        <p:spPr bwMode="auto">
          <a:xfrm>
            <a:off x="4481213" y="4589909"/>
            <a:ext cx="381000" cy="304800"/>
          </a:xfrm>
          <a:prstGeom prst="ellipse">
            <a:avLst/>
          </a:prstGeom>
          <a:solidFill>
            <a:schemeClr val="bg1"/>
          </a:solidFill>
          <a:ln w="28575">
            <a:solidFill>
              <a:srgbClr val="339933"/>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a:t>3</a:t>
            </a:r>
          </a:p>
        </p:txBody>
      </p:sp>
      <p:sp>
        <p:nvSpPr>
          <p:cNvPr id="34843" name="AutoShape 35">
            <a:extLst>
              <a:ext uri="{FF2B5EF4-FFF2-40B4-BE49-F238E27FC236}">
                <a16:creationId xmlns:a16="http://schemas.microsoft.com/office/drawing/2014/main" id="{FE93DB96-04D4-E546-B212-422FC008024C}"/>
              </a:ext>
            </a:extLst>
          </p:cNvPr>
          <p:cNvSpPr>
            <a:spLocks noChangeArrowheads="1"/>
          </p:cNvSpPr>
          <p:nvPr/>
        </p:nvSpPr>
        <p:spPr bwMode="auto">
          <a:xfrm rot="19406852">
            <a:off x="6670675" y="5946775"/>
            <a:ext cx="152400" cy="228600"/>
          </a:xfrm>
          <a:prstGeom prst="upArrow">
            <a:avLst>
              <a:gd name="adj1" fmla="val 37500"/>
              <a:gd name="adj2" fmla="val 78125"/>
            </a:avLst>
          </a:prstGeom>
          <a:solidFill>
            <a:schemeClr val="bg1"/>
          </a:solidFill>
          <a:ln w="9525">
            <a:solidFill>
              <a:schemeClr val="tx1"/>
            </a:solidFill>
            <a:miter lim="800000"/>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endParaRPr lang="en-US" altLang="en-US"/>
          </a:p>
        </p:txBody>
      </p:sp>
      <p:sp>
        <p:nvSpPr>
          <p:cNvPr id="34844" name="Oval 36">
            <a:extLst>
              <a:ext uri="{FF2B5EF4-FFF2-40B4-BE49-F238E27FC236}">
                <a16:creationId xmlns:a16="http://schemas.microsoft.com/office/drawing/2014/main" id="{59F2F55F-726D-C44F-AB8E-5E6D513930F2}"/>
              </a:ext>
            </a:extLst>
          </p:cNvPr>
          <p:cNvSpPr>
            <a:spLocks noChangeArrowheads="1"/>
          </p:cNvSpPr>
          <p:nvPr/>
        </p:nvSpPr>
        <p:spPr bwMode="auto">
          <a:xfrm>
            <a:off x="6899275" y="6022975"/>
            <a:ext cx="381000" cy="304800"/>
          </a:xfrm>
          <a:prstGeom prst="ellipse">
            <a:avLst/>
          </a:prstGeom>
          <a:solidFill>
            <a:schemeClr val="bg1"/>
          </a:solidFill>
          <a:ln w="28575">
            <a:solidFill>
              <a:srgbClr val="FF9900"/>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400"/>
              <a:t>4</a:t>
            </a:r>
          </a:p>
        </p:txBody>
      </p:sp>
      <p:pic>
        <p:nvPicPr>
          <p:cNvPr id="34847" name="Picture 5">
            <a:extLst>
              <a:ext uri="{FF2B5EF4-FFF2-40B4-BE49-F238E27FC236}">
                <a16:creationId xmlns:a16="http://schemas.microsoft.com/office/drawing/2014/main" id="{618C8278-0380-D947-BA70-6C00EA91CE7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04645" y="2689817"/>
            <a:ext cx="622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11">
            <a:extLst>
              <a:ext uri="{FF2B5EF4-FFF2-40B4-BE49-F238E27FC236}">
                <a16:creationId xmlns:a16="http://schemas.microsoft.com/office/drawing/2014/main" id="{93508E41-1285-77DD-6055-6B318A0985CE}"/>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Sweep Scheme</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C7ECC-E67A-9C33-4902-AAC9BA6421AA}"/>
              </a:ext>
            </a:extLst>
          </p:cNvPr>
          <p:cNvSpPr>
            <a:spLocks noGrp="1"/>
          </p:cNvSpPr>
          <p:nvPr>
            <p:ph type="title"/>
          </p:nvPr>
        </p:nvSpPr>
        <p:spPr/>
        <p:txBody>
          <a:bodyPr/>
          <a:lstStyle/>
          <a:p>
            <a:r>
              <a:rPr lang="en-US" dirty="0"/>
              <a:t>Exercise 7.2</a:t>
            </a:r>
            <a:br>
              <a:rPr lang="en-US" dirty="0"/>
            </a:br>
            <a:r>
              <a:rPr lang="en-US" dirty="0"/>
              <a:t>Sweeping</a:t>
            </a:r>
          </a:p>
        </p:txBody>
      </p:sp>
      <p:sp>
        <p:nvSpPr>
          <p:cNvPr id="4" name="Rectangle 3">
            <a:extLst>
              <a:ext uri="{FF2B5EF4-FFF2-40B4-BE49-F238E27FC236}">
                <a16:creationId xmlns:a16="http://schemas.microsoft.com/office/drawing/2014/main" id="{3A2028DE-0E6A-97D0-D10B-B83E93674214}"/>
              </a:ext>
            </a:extLst>
          </p:cNvPr>
          <p:cNvSpPr>
            <a:spLocks noChangeArrowheads="1"/>
          </p:cNvSpPr>
          <p:nvPr/>
        </p:nvSpPr>
        <p:spPr bwMode="auto">
          <a:xfrm>
            <a:off x="1464469" y="1592617"/>
            <a:ext cx="3581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Import “</a:t>
            </a:r>
            <a:r>
              <a:rPr lang="en-US" altLang="en-US" sz="1800" b="1" dirty="0" err="1">
                <a:latin typeface="+mn-lt"/>
              </a:rPr>
              <a:t>schemes.sat</a:t>
            </a:r>
            <a:r>
              <a:rPr lang="en-US" altLang="en-US" sz="1800" dirty="0">
                <a:latin typeface="+mn-lt"/>
              </a:rPr>
              <a:t>”</a:t>
            </a:r>
          </a:p>
          <a:p>
            <a:endParaRPr lang="en-US" altLang="en-US" sz="1800" dirty="0">
              <a:latin typeface="+mn-lt"/>
            </a:endParaRPr>
          </a:p>
        </p:txBody>
      </p:sp>
      <p:sp>
        <p:nvSpPr>
          <p:cNvPr id="5" name="Oval 14">
            <a:extLst>
              <a:ext uri="{FF2B5EF4-FFF2-40B4-BE49-F238E27FC236}">
                <a16:creationId xmlns:a16="http://schemas.microsoft.com/office/drawing/2014/main" id="{1258EC2A-D877-B9A7-63E6-7D2D1BA4F02B}"/>
              </a:ext>
            </a:extLst>
          </p:cNvPr>
          <p:cNvSpPr>
            <a:spLocks noChangeArrowheads="1"/>
          </p:cNvSpPr>
          <p:nvPr/>
        </p:nvSpPr>
        <p:spPr bwMode="auto">
          <a:xfrm>
            <a:off x="962614" y="2240693"/>
            <a:ext cx="381000" cy="304800"/>
          </a:xfrm>
          <a:prstGeom prst="ellipse">
            <a:avLst/>
          </a:prstGeom>
          <a:solidFill>
            <a:schemeClr val="bg1"/>
          </a:solidFill>
          <a:ln w="28575">
            <a:solidFill>
              <a:schemeClr val="accent2"/>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2</a:t>
            </a:r>
          </a:p>
        </p:txBody>
      </p:sp>
      <p:sp>
        <p:nvSpPr>
          <p:cNvPr id="6" name="Oval 16">
            <a:extLst>
              <a:ext uri="{FF2B5EF4-FFF2-40B4-BE49-F238E27FC236}">
                <a16:creationId xmlns:a16="http://schemas.microsoft.com/office/drawing/2014/main" id="{512F77AE-F8F8-A0A8-5412-DB16001407D8}"/>
              </a:ext>
            </a:extLst>
          </p:cNvPr>
          <p:cNvSpPr>
            <a:spLocks noChangeArrowheads="1"/>
          </p:cNvSpPr>
          <p:nvPr/>
        </p:nvSpPr>
        <p:spPr bwMode="auto">
          <a:xfrm>
            <a:off x="962614" y="2871850"/>
            <a:ext cx="381000" cy="304800"/>
          </a:xfrm>
          <a:prstGeom prst="ellipse">
            <a:avLst/>
          </a:prstGeom>
          <a:solidFill>
            <a:schemeClr val="bg1"/>
          </a:solidFill>
          <a:ln w="28575">
            <a:solidFill>
              <a:srgbClr val="339933"/>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a:latin typeface="Arial" panose="020B0604020202020204" pitchFamily="34" charset="0"/>
              </a:rPr>
              <a:t>3</a:t>
            </a:r>
          </a:p>
        </p:txBody>
      </p:sp>
      <p:sp>
        <p:nvSpPr>
          <p:cNvPr id="7" name="Oval 20">
            <a:extLst>
              <a:ext uri="{FF2B5EF4-FFF2-40B4-BE49-F238E27FC236}">
                <a16:creationId xmlns:a16="http://schemas.microsoft.com/office/drawing/2014/main" id="{EE8C58E1-617E-D2CC-1BC5-A1358F7FE44B}"/>
              </a:ext>
            </a:extLst>
          </p:cNvPr>
          <p:cNvSpPr>
            <a:spLocks noChangeArrowheads="1"/>
          </p:cNvSpPr>
          <p:nvPr/>
        </p:nvSpPr>
        <p:spPr bwMode="auto">
          <a:xfrm>
            <a:off x="962614" y="1643444"/>
            <a:ext cx="381000" cy="304800"/>
          </a:xfrm>
          <a:prstGeom prst="ellipse">
            <a:avLst/>
          </a:prstGeom>
          <a:solidFill>
            <a:schemeClr val="bg1"/>
          </a:solidFill>
          <a:ln w="28575">
            <a:solidFill>
              <a:srgbClr val="FF00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1</a:t>
            </a:r>
          </a:p>
        </p:txBody>
      </p:sp>
      <p:sp>
        <p:nvSpPr>
          <p:cNvPr id="8" name="Oval 25">
            <a:extLst>
              <a:ext uri="{FF2B5EF4-FFF2-40B4-BE49-F238E27FC236}">
                <a16:creationId xmlns:a16="http://schemas.microsoft.com/office/drawing/2014/main" id="{35558CDF-1BCB-572E-E96D-073E63A5239F}"/>
              </a:ext>
            </a:extLst>
          </p:cNvPr>
          <p:cNvSpPr>
            <a:spLocks noChangeArrowheads="1"/>
          </p:cNvSpPr>
          <p:nvPr/>
        </p:nvSpPr>
        <p:spPr bwMode="auto">
          <a:xfrm>
            <a:off x="874510" y="4972041"/>
            <a:ext cx="381000" cy="304800"/>
          </a:xfrm>
          <a:prstGeom prst="ellipse">
            <a:avLst/>
          </a:prstGeom>
          <a:solidFill>
            <a:schemeClr val="bg1"/>
          </a:solidFill>
          <a:ln w="28575">
            <a:solidFill>
              <a:srgbClr val="FF9900"/>
            </a:solidFill>
            <a:round/>
            <a:headEnd/>
            <a:tailEnd/>
          </a:ln>
        </p:spPr>
        <p:txBody>
          <a:bodyPr wrap="none" anchor="ct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pPr algn="ctr"/>
            <a:r>
              <a:rPr lang="en-US" altLang="en-US" sz="2400" dirty="0">
                <a:latin typeface="Arial" panose="020B0604020202020204" pitchFamily="34" charset="0"/>
              </a:rPr>
              <a:t>4</a:t>
            </a:r>
          </a:p>
        </p:txBody>
      </p:sp>
      <p:sp>
        <p:nvSpPr>
          <p:cNvPr id="9" name="Rectangle 8">
            <a:extLst>
              <a:ext uri="{FF2B5EF4-FFF2-40B4-BE49-F238E27FC236}">
                <a16:creationId xmlns:a16="http://schemas.microsoft.com/office/drawing/2014/main" id="{EC295360-F098-B9F3-0A02-019917506168}"/>
              </a:ext>
            </a:extLst>
          </p:cNvPr>
          <p:cNvSpPr>
            <a:spLocks noChangeArrowheads="1"/>
          </p:cNvSpPr>
          <p:nvPr/>
        </p:nvSpPr>
        <p:spPr bwMode="auto">
          <a:xfrm>
            <a:off x="1464469" y="2190494"/>
            <a:ext cx="3581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dirty="0">
                <a:latin typeface="+mn-lt"/>
              </a:rPr>
              <a:t>Isolate volume 14 </a:t>
            </a:r>
          </a:p>
          <a:p>
            <a:endParaRPr lang="en-US" altLang="en-US" sz="1800" dirty="0">
              <a:latin typeface="+mn-lt"/>
            </a:endParaRPr>
          </a:p>
        </p:txBody>
      </p:sp>
      <p:sp>
        <p:nvSpPr>
          <p:cNvPr id="10" name="Rectangle 9">
            <a:extLst>
              <a:ext uri="{FF2B5EF4-FFF2-40B4-BE49-F238E27FC236}">
                <a16:creationId xmlns:a16="http://schemas.microsoft.com/office/drawing/2014/main" id="{F3F9B11E-E790-3B29-E7BC-7D823F7C6B15}"/>
              </a:ext>
            </a:extLst>
          </p:cNvPr>
          <p:cNvSpPr>
            <a:spLocks noChangeArrowheads="1"/>
          </p:cNvSpPr>
          <p:nvPr/>
        </p:nvSpPr>
        <p:spPr bwMode="auto">
          <a:xfrm>
            <a:off x="1464469" y="2830437"/>
            <a:ext cx="35814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dirty="0">
                <a:latin typeface="+mn-lt"/>
              </a:rPr>
              <a:t>Sweep Option 1</a:t>
            </a:r>
            <a:r>
              <a:rPr lang="en-US" altLang="en-US" sz="1800" dirty="0">
                <a:latin typeface="+mn-lt"/>
              </a:rPr>
              <a:t>:</a:t>
            </a:r>
          </a:p>
          <a:p>
            <a:r>
              <a:rPr lang="en-US" altLang="en-US" sz="1800" dirty="0">
                <a:latin typeface="+mn-lt"/>
              </a:rPr>
              <a:t>Use the </a:t>
            </a:r>
            <a:r>
              <a:rPr lang="en-US" altLang="en-US" sz="1800" b="1" dirty="0">
                <a:latin typeface="+mn-lt"/>
              </a:rPr>
              <a:t>sweep scheme </a:t>
            </a:r>
            <a:r>
              <a:rPr lang="en-US" altLang="en-US" sz="1800" dirty="0">
                <a:latin typeface="+mn-lt"/>
              </a:rPr>
              <a:t>command</a:t>
            </a:r>
            <a:r>
              <a:rPr lang="en-US" altLang="en-US" sz="1800" b="1" dirty="0">
                <a:latin typeface="+mn-lt"/>
              </a:rPr>
              <a:t> </a:t>
            </a:r>
            <a:r>
              <a:rPr lang="en-US" altLang="en-US" sz="1800" dirty="0">
                <a:latin typeface="+mn-lt"/>
              </a:rPr>
              <a:t>panel to set source and target surfaces so that resulting mesh looks like Sweep Option 1  </a:t>
            </a:r>
          </a:p>
          <a:p>
            <a:endParaRPr lang="en-US" altLang="en-US" sz="1800" dirty="0">
              <a:latin typeface="+mn-lt"/>
            </a:endParaRPr>
          </a:p>
        </p:txBody>
      </p:sp>
      <p:sp>
        <p:nvSpPr>
          <p:cNvPr id="11" name="Rectangle 10">
            <a:extLst>
              <a:ext uri="{FF2B5EF4-FFF2-40B4-BE49-F238E27FC236}">
                <a16:creationId xmlns:a16="http://schemas.microsoft.com/office/drawing/2014/main" id="{1A96F8C3-C7EF-CA17-03DE-141860473E71}"/>
              </a:ext>
            </a:extLst>
          </p:cNvPr>
          <p:cNvSpPr>
            <a:spLocks noChangeArrowheads="1"/>
          </p:cNvSpPr>
          <p:nvPr/>
        </p:nvSpPr>
        <p:spPr bwMode="auto">
          <a:xfrm>
            <a:off x="1407907" y="4967308"/>
            <a:ext cx="35814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Times New Roman" panose="02020603050405020304" pitchFamily="18" charset="0"/>
                <a:ea typeface="MS PGothic" panose="020B0600070205080204" pitchFamily="34" charset="-128"/>
              </a:defRPr>
            </a:lvl1pPr>
            <a:lvl2pPr marL="742950" indent="-285750">
              <a:defRPr sz="1500">
                <a:solidFill>
                  <a:schemeClr val="tx1"/>
                </a:solidFill>
                <a:latin typeface="Times New Roman" panose="02020603050405020304" pitchFamily="18" charset="0"/>
                <a:ea typeface="MS PGothic" panose="020B0600070205080204" pitchFamily="34" charset="-128"/>
              </a:defRPr>
            </a:lvl2pPr>
            <a:lvl3pPr marL="1143000" indent="-228600">
              <a:defRPr sz="1500">
                <a:solidFill>
                  <a:schemeClr val="tx1"/>
                </a:solidFill>
                <a:latin typeface="Times New Roman" panose="02020603050405020304" pitchFamily="18" charset="0"/>
                <a:ea typeface="MS PGothic" panose="020B0600070205080204" pitchFamily="34" charset="-128"/>
              </a:defRPr>
            </a:lvl3pPr>
            <a:lvl4pPr marL="1600200" indent="-228600">
              <a:defRPr sz="1500">
                <a:solidFill>
                  <a:schemeClr val="tx1"/>
                </a:solidFill>
                <a:latin typeface="Times New Roman" panose="02020603050405020304" pitchFamily="18" charset="0"/>
                <a:ea typeface="MS PGothic" panose="020B0600070205080204" pitchFamily="34" charset="-128"/>
              </a:defRPr>
            </a:lvl4pPr>
            <a:lvl5pPr marL="2057400" indent="-228600">
              <a:defRPr sz="15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1500">
                <a:solidFill>
                  <a:schemeClr val="tx1"/>
                </a:solidFill>
                <a:latin typeface="Times New Roman" panose="02020603050405020304" pitchFamily="18" charset="0"/>
                <a:ea typeface="MS PGothic" panose="020B0600070205080204" pitchFamily="34" charset="-128"/>
              </a:defRPr>
            </a:lvl9pPr>
          </a:lstStyle>
          <a:p>
            <a:r>
              <a:rPr lang="en-US" altLang="en-US" sz="1800" b="1" dirty="0">
                <a:latin typeface="+mn-lt"/>
              </a:rPr>
              <a:t>Sweep Option 2</a:t>
            </a:r>
            <a:r>
              <a:rPr lang="en-US" altLang="en-US" sz="1800" dirty="0">
                <a:latin typeface="+mn-lt"/>
              </a:rPr>
              <a:t>:</a:t>
            </a:r>
          </a:p>
          <a:p>
            <a:r>
              <a:rPr lang="en-US" altLang="en-US" sz="1800" dirty="0">
                <a:latin typeface="+mn-lt"/>
              </a:rPr>
              <a:t>Do the same for Sweep option 2.</a:t>
            </a:r>
          </a:p>
          <a:p>
            <a:r>
              <a:rPr lang="en-US" altLang="en-US" sz="1800" dirty="0">
                <a:latin typeface="+mn-lt"/>
              </a:rPr>
              <a:t>(Important: Use 3 source surfaces and one target surface)</a:t>
            </a:r>
          </a:p>
          <a:p>
            <a:endParaRPr lang="en-US" altLang="en-US" sz="1800" dirty="0">
              <a:latin typeface="+mn-lt"/>
            </a:endParaRPr>
          </a:p>
        </p:txBody>
      </p:sp>
      <p:pic>
        <p:nvPicPr>
          <p:cNvPr id="13" name="Picture 12">
            <a:extLst>
              <a:ext uri="{FF2B5EF4-FFF2-40B4-BE49-F238E27FC236}">
                <a16:creationId xmlns:a16="http://schemas.microsoft.com/office/drawing/2014/main" id="{757FA4A1-526F-3D8E-CAC8-2D86F8D471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2527" y="521493"/>
            <a:ext cx="1823010" cy="1793875"/>
          </a:xfrm>
          <a:prstGeom prst="rect">
            <a:avLst/>
          </a:prstGeom>
        </p:spPr>
      </p:pic>
      <p:sp>
        <p:nvSpPr>
          <p:cNvPr id="14" name="TextBox 13">
            <a:extLst>
              <a:ext uri="{FF2B5EF4-FFF2-40B4-BE49-F238E27FC236}">
                <a16:creationId xmlns:a16="http://schemas.microsoft.com/office/drawing/2014/main" id="{A727F95C-12B2-977E-8072-DCB29F0D595B}"/>
              </a:ext>
            </a:extLst>
          </p:cNvPr>
          <p:cNvSpPr txBox="1"/>
          <p:nvPr/>
        </p:nvSpPr>
        <p:spPr>
          <a:xfrm>
            <a:off x="5829299" y="1077005"/>
            <a:ext cx="1638301" cy="361950"/>
          </a:xfrm>
          <a:prstGeom prst="rect">
            <a:avLst/>
          </a:prstGeom>
        </p:spPr>
        <p:txBody>
          <a:bodyPr vert="horz" wrap="none" lIns="91440" tIns="45720" rIns="91440" bIns="45720" rtlCol="0">
            <a:noAutofit/>
          </a:bodyPr>
          <a:lstStyle/>
          <a:p>
            <a:pPr algn="l"/>
            <a:r>
              <a:rPr lang="en-US" sz="1200" dirty="0"/>
              <a:t>Volume 14</a:t>
            </a:r>
          </a:p>
        </p:txBody>
      </p:sp>
      <p:pic>
        <p:nvPicPr>
          <p:cNvPr id="15" name="Picture 6">
            <a:extLst>
              <a:ext uri="{FF2B5EF4-FFF2-40B4-BE49-F238E27FC236}">
                <a16:creationId xmlns:a16="http://schemas.microsoft.com/office/drawing/2014/main" id="{05A4F955-5057-35CF-8639-1C1C4EB37A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0068" y="2315368"/>
            <a:ext cx="2898776" cy="2961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4">
            <a:extLst>
              <a:ext uri="{FF2B5EF4-FFF2-40B4-BE49-F238E27FC236}">
                <a16:creationId xmlns:a16="http://schemas.microsoft.com/office/drawing/2014/main" id="{D7DAC189-E864-C726-3FAB-8B66699C2D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76488" y="2315368"/>
            <a:ext cx="3010692" cy="3021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a:extLst>
              <a:ext uri="{FF2B5EF4-FFF2-40B4-BE49-F238E27FC236}">
                <a16:creationId xmlns:a16="http://schemas.microsoft.com/office/drawing/2014/main" id="{15ED623A-CBBD-AA52-E9A5-5FBEB356B537}"/>
              </a:ext>
            </a:extLst>
          </p:cNvPr>
          <p:cNvSpPr txBox="1"/>
          <p:nvPr/>
        </p:nvSpPr>
        <p:spPr>
          <a:xfrm>
            <a:off x="5743573" y="5414733"/>
            <a:ext cx="1638301" cy="361950"/>
          </a:xfrm>
          <a:prstGeom prst="rect">
            <a:avLst/>
          </a:prstGeom>
        </p:spPr>
        <p:txBody>
          <a:bodyPr vert="horz" wrap="none" lIns="91440" tIns="45720" rIns="91440" bIns="45720" rtlCol="0">
            <a:noAutofit/>
          </a:bodyPr>
          <a:lstStyle/>
          <a:p>
            <a:pPr algn="l"/>
            <a:r>
              <a:rPr lang="en-US" dirty="0"/>
              <a:t>Sweep Option 1</a:t>
            </a:r>
          </a:p>
        </p:txBody>
      </p:sp>
      <p:sp>
        <p:nvSpPr>
          <p:cNvPr id="18" name="TextBox 17">
            <a:extLst>
              <a:ext uri="{FF2B5EF4-FFF2-40B4-BE49-F238E27FC236}">
                <a16:creationId xmlns:a16="http://schemas.microsoft.com/office/drawing/2014/main" id="{97E831CB-0829-5C74-E299-0EF71EAFB249}"/>
              </a:ext>
            </a:extLst>
          </p:cNvPr>
          <p:cNvSpPr txBox="1"/>
          <p:nvPr/>
        </p:nvSpPr>
        <p:spPr>
          <a:xfrm>
            <a:off x="9046366" y="5414733"/>
            <a:ext cx="1638301" cy="361950"/>
          </a:xfrm>
          <a:prstGeom prst="rect">
            <a:avLst/>
          </a:prstGeom>
        </p:spPr>
        <p:txBody>
          <a:bodyPr vert="horz" wrap="none" lIns="91440" tIns="45720" rIns="91440" bIns="45720" rtlCol="0">
            <a:noAutofit/>
          </a:bodyPr>
          <a:lstStyle/>
          <a:p>
            <a:pPr algn="l"/>
            <a:r>
              <a:rPr lang="en-US" dirty="0"/>
              <a:t>Sweep Option 2</a:t>
            </a:r>
          </a:p>
        </p:txBody>
      </p:sp>
    </p:spTree>
    <p:extLst>
      <p:ext uri="{BB962C8B-B14F-4D97-AF65-F5344CB8AC3E}">
        <p14:creationId xmlns:p14="http://schemas.microsoft.com/office/powerpoint/2010/main" val="145449668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4">
            <a:extLst>
              <a:ext uri="{FF2B5EF4-FFF2-40B4-BE49-F238E27FC236}">
                <a16:creationId xmlns:a16="http://schemas.microsoft.com/office/drawing/2014/main" id="{1AEBB18B-6CBA-074F-BF69-262BBB41587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1447800"/>
            <a:ext cx="5119688" cy="299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6698B693-E338-464A-8B92-3981ED8FE3E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71739" y="1470026"/>
            <a:ext cx="5189537" cy="298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AF923A19-1969-9341-8927-CA22F803E2E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14601" y="1501776"/>
            <a:ext cx="5172075" cy="294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a:extLst>
              <a:ext uri="{FF2B5EF4-FFF2-40B4-BE49-F238E27FC236}">
                <a16:creationId xmlns:a16="http://schemas.microsoft.com/office/drawing/2014/main" id="{DB0200B8-A0C3-994D-A4A6-67D4546F2D99}"/>
              </a:ext>
            </a:extLst>
          </p:cNvPr>
          <p:cNvGrpSpPr>
            <a:grpSpLocks/>
          </p:cNvGrpSpPr>
          <p:nvPr/>
        </p:nvGrpSpPr>
        <p:grpSpPr bwMode="auto">
          <a:xfrm>
            <a:off x="2486026" y="1470026"/>
            <a:ext cx="5286375" cy="2943225"/>
            <a:chOff x="1724009" y="2159921"/>
            <a:chExt cx="5743591" cy="3197778"/>
          </a:xfrm>
        </p:grpSpPr>
        <p:pic>
          <p:nvPicPr>
            <p:cNvPr id="29708" name="Picture 9">
              <a:extLst>
                <a:ext uri="{FF2B5EF4-FFF2-40B4-BE49-F238E27FC236}">
                  <a16:creationId xmlns:a16="http://schemas.microsoft.com/office/drawing/2014/main" id="{0190D8E2-9D9F-DA49-B18C-0726535B123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24009" y="2159921"/>
              <a:ext cx="5389179" cy="319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9" name="Rectangle 10">
              <a:extLst>
                <a:ext uri="{FF2B5EF4-FFF2-40B4-BE49-F238E27FC236}">
                  <a16:creationId xmlns:a16="http://schemas.microsoft.com/office/drawing/2014/main" id="{45A15B34-1513-A94A-A074-74344934B4A1}"/>
                </a:ext>
              </a:extLst>
            </p:cNvPr>
            <p:cNvSpPr>
              <a:spLocks noChangeArrowheads="1"/>
            </p:cNvSpPr>
            <p:nvPr/>
          </p:nvSpPr>
          <p:spPr bwMode="auto">
            <a:xfrm>
              <a:off x="7086600" y="2819400"/>
              <a:ext cx="381000" cy="1676400"/>
            </a:xfrm>
            <a:prstGeom prst="rect">
              <a:avLst/>
            </a:prstGeom>
            <a:solidFill>
              <a:srgbClr val="FFFFFF"/>
            </a:solidFill>
            <a:ln w="9525">
              <a:solidFill>
                <a:srgbClr val="FFFFFF"/>
              </a:solidFill>
              <a:round/>
              <a:headEnd/>
              <a:tailEnd/>
            </a:ln>
          </p:spPr>
          <p:txBody>
            <a:bodyPr wrap="none"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endParaRPr lang="en-US" altLang="en-US"/>
            </a:p>
          </p:txBody>
        </p:sp>
      </p:grpSp>
      <p:pic>
        <p:nvPicPr>
          <p:cNvPr id="12" name="Picture 3">
            <a:extLst>
              <a:ext uri="{FF2B5EF4-FFF2-40B4-BE49-F238E27FC236}">
                <a16:creationId xmlns:a16="http://schemas.microsoft.com/office/drawing/2014/main" id="{DCCB6082-A9C5-5747-B5AB-A7EEEC833A63}"/>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43600" y="3505201"/>
            <a:ext cx="4343400"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a:extLst>
              <a:ext uri="{FF2B5EF4-FFF2-40B4-BE49-F238E27FC236}">
                <a16:creationId xmlns:a16="http://schemas.microsoft.com/office/drawing/2014/main" id="{26FFD37A-F017-DC4E-BECB-9F3786E5EA9B}"/>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43600" y="3505201"/>
            <a:ext cx="4356100" cy="296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a:extLst>
              <a:ext uri="{FF2B5EF4-FFF2-40B4-BE49-F238E27FC236}">
                <a16:creationId xmlns:a16="http://schemas.microsoft.com/office/drawing/2014/main" id="{6D5C06E0-3501-4242-88A1-3A5F370BD7E2}"/>
              </a:ext>
            </a:extLst>
          </p:cNvPr>
          <p:cNvPicPr>
            <a:picLocks noChangeAspect="1"/>
          </p:cNvPicPr>
          <p:nvPr/>
        </p:nvPicPr>
        <p:blipFill>
          <a:blip r:embed="rId8">
            <a:clrChange>
              <a:clrFrom>
                <a:srgbClr val="FFFFFF"/>
              </a:clrFrom>
              <a:clrTo>
                <a:srgbClr val="FFFFFF">
                  <a:alpha val="0"/>
                </a:srgbClr>
              </a:clrTo>
            </a:clrChange>
            <a:extLst>
              <a:ext uri="{BEBA8EAE-BF5A-486C-A8C5-ECC9F3942E4B}">
                <a14:imgProps xmlns:a14="http://schemas.microsoft.com/office/drawing/2010/main">
                  <a14:imgLayer r:embed="rId9">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6013450" y="3541713"/>
            <a:ext cx="4275138"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5" name="TextBox 14">
            <a:extLst>
              <a:ext uri="{FF2B5EF4-FFF2-40B4-BE49-F238E27FC236}">
                <a16:creationId xmlns:a16="http://schemas.microsoft.com/office/drawing/2014/main" id="{56DB66C2-2462-EA46-89FA-744C4C441031}"/>
              </a:ext>
            </a:extLst>
          </p:cNvPr>
          <p:cNvSpPr txBox="1">
            <a:spLocks noChangeArrowheads="1"/>
          </p:cNvSpPr>
          <p:nvPr/>
        </p:nvSpPr>
        <p:spPr bwMode="auto">
          <a:xfrm>
            <a:off x="7848600" y="1600200"/>
            <a:ext cx="2667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600">
                <a:latin typeface="+mn-lt"/>
              </a:rPr>
              <a:t>Ideal for non-mechanical/</a:t>
            </a:r>
          </a:p>
          <a:p>
            <a:r>
              <a:rPr lang="en-US" altLang="en-US" sz="1600">
                <a:latin typeface="+mn-lt"/>
              </a:rPr>
              <a:t>organic shapes</a:t>
            </a:r>
          </a:p>
        </p:txBody>
      </p:sp>
      <p:sp>
        <p:nvSpPr>
          <p:cNvPr id="16" name="TextBox 15">
            <a:extLst>
              <a:ext uri="{FF2B5EF4-FFF2-40B4-BE49-F238E27FC236}">
                <a16:creationId xmlns:a16="http://schemas.microsoft.com/office/drawing/2014/main" id="{D1D9D8A7-9A42-C64A-AD1E-B80DBBE98933}"/>
              </a:ext>
            </a:extLst>
          </p:cNvPr>
          <p:cNvSpPr txBox="1"/>
          <p:nvPr/>
        </p:nvSpPr>
        <p:spPr>
          <a:xfrm>
            <a:off x="1981200" y="5029201"/>
            <a:ext cx="3646488" cy="1077913"/>
          </a:xfrm>
          <a:prstGeom prst="rect">
            <a:avLst/>
          </a:prstGeom>
          <a:noFill/>
        </p:spPr>
        <p:txBody>
          <a:bodyPr wrap="none">
            <a:spAutoFit/>
          </a:bodyPr>
          <a:lstStyle/>
          <a:p>
            <a:pPr>
              <a:defRPr/>
            </a:pPr>
            <a:r>
              <a:rPr lang="en-US" sz="1600" dirty="0">
                <a:ea typeface="ＭＳ Ｐゴシック" charset="0"/>
                <a:cs typeface="ＭＳ Ｐゴシック" charset="0"/>
              </a:rPr>
              <a:t>Overlay Grid Method</a:t>
            </a:r>
          </a:p>
          <a:p>
            <a:pPr marL="285750" indent="-285750">
              <a:buFont typeface="Arial"/>
              <a:buChar char="•"/>
              <a:defRPr/>
            </a:pPr>
            <a:r>
              <a:rPr lang="en-US" sz="1600" dirty="0">
                <a:ea typeface="ＭＳ Ｐゴシック" charset="0"/>
                <a:cs typeface="ＭＳ Ｐゴシック" charset="0"/>
              </a:rPr>
              <a:t>Uses Cartesian Grid as Base Mesh</a:t>
            </a:r>
          </a:p>
          <a:p>
            <a:pPr marL="285750" indent="-285750">
              <a:buFont typeface="Arial"/>
              <a:buChar char="•"/>
              <a:defRPr/>
            </a:pPr>
            <a:r>
              <a:rPr lang="en-US" sz="1600" dirty="0">
                <a:ea typeface="ＭＳ Ｐゴシック" charset="0"/>
                <a:cs typeface="ＭＳ Ｐゴシック" charset="0"/>
              </a:rPr>
              <a:t>Adjusts nodes to geometry</a:t>
            </a:r>
          </a:p>
          <a:p>
            <a:pPr marL="285750" indent="-285750">
              <a:buFont typeface="Arial"/>
              <a:buChar char="•"/>
              <a:defRPr/>
            </a:pPr>
            <a:r>
              <a:rPr lang="en-US" sz="1600" dirty="0">
                <a:ea typeface="ＭＳ Ｐゴシック" charset="0"/>
                <a:cs typeface="ＭＳ Ｐゴシック" charset="0"/>
              </a:rPr>
              <a:t>Inserts Layer of Hexes</a:t>
            </a:r>
          </a:p>
        </p:txBody>
      </p:sp>
      <p:sp>
        <p:nvSpPr>
          <p:cNvPr id="17" name="TextBox 16">
            <a:extLst>
              <a:ext uri="{FF2B5EF4-FFF2-40B4-BE49-F238E27FC236}">
                <a16:creationId xmlns:a16="http://schemas.microsoft.com/office/drawing/2014/main" id="{8B016775-5EE8-394D-A6DE-324E245EDE9D}"/>
              </a:ext>
            </a:extLst>
          </p:cNvPr>
          <p:cNvSpPr txBox="1">
            <a:spLocks noChangeArrowheads="1"/>
          </p:cNvSpPr>
          <p:nvPr/>
        </p:nvSpPr>
        <p:spPr bwMode="auto">
          <a:xfrm>
            <a:off x="7848600" y="2438400"/>
            <a:ext cx="2597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en-US" altLang="en-US" sz="1600">
                <a:latin typeface="+mn-lt"/>
              </a:rPr>
              <a:t>But can be used for any geometry </a:t>
            </a:r>
          </a:p>
        </p:txBody>
      </p:sp>
      <p:sp>
        <p:nvSpPr>
          <p:cNvPr id="4" name="Rectangle 11">
            <a:extLst>
              <a:ext uri="{FF2B5EF4-FFF2-40B4-BE49-F238E27FC236}">
                <a16:creationId xmlns:a16="http://schemas.microsoft.com/office/drawing/2014/main" id="{EEF96362-CBBB-E5A8-9989-81ED2B1C1DCD}"/>
              </a:ext>
            </a:extLst>
          </p:cNvPr>
          <p:cNvSpPr>
            <a:spLocks noChangeArrowheads="1"/>
          </p:cNvSpPr>
          <p:nvPr/>
        </p:nvSpPr>
        <p:spPr bwMode="auto">
          <a:xfrm>
            <a:off x="2667001" y="217488"/>
            <a:ext cx="679132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r>
              <a:rPr lang="en-US" altLang="en-US" sz="2800" b="1" dirty="0">
                <a:solidFill>
                  <a:srgbClr val="000000"/>
                </a:solidFill>
              </a:rPr>
              <a:t>Sculpt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0" presetClass="exit" presetSubtype="0" fill="hold" nodeType="clickEffect">
                                  <p:stCondLst>
                                    <p:cond delay="0"/>
                                  </p:stCondLst>
                                  <p:childTnLst>
                                    <p:animEffect transition="out" filter="fade">
                                      <p:cBhvr>
                                        <p:cTn id="32" dur="500"/>
                                        <p:tgtEl>
                                          <p:spTgt spid="12"/>
                                        </p:tgtEl>
                                      </p:cBhvr>
                                    </p:animEffect>
                                    <p:set>
                                      <p:cBhvr>
                                        <p:cTn id="33" dur="1" fill="hold">
                                          <p:stCondLst>
                                            <p:cond delay="499"/>
                                          </p:stCondLst>
                                        </p:cTn>
                                        <p:tgtEl>
                                          <p:spTgt spid="12"/>
                                        </p:tgtEl>
                                        <p:attrNameLst>
                                          <p:attrName>style.visibility</p:attrName>
                                        </p:attrNameLst>
                                      </p:cBhvr>
                                      <p:to>
                                        <p:strVal val="hidden"/>
                                      </p:to>
                                    </p:set>
                                  </p:childTnLst>
                                </p:cTn>
                              </p:par>
                              <p:par>
                                <p:cTn id="34" presetID="10" presetClass="entr" presetSubtype="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0" presetClass="exit" presetSubtype="0" fill="hold" nodeType="click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ntr" presetSubtype="0"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theme/theme1.xml><?xml version="1.0" encoding="utf-8"?>
<a:theme xmlns:a="http://schemas.openxmlformats.org/drawingml/2006/main" name="Sandia Angles">
  <a:themeElements>
    <a:clrScheme name="SandiaBrandTheme">
      <a:dk1>
        <a:srgbClr val="3C3C3C"/>
      </a:dk1>
      <a:lt1>
        <a:srgbClr val="FFFFFF"/>
      </a:lt1>
      <a:dk2>
        <a:srgbClr val="005376"/>
      </a:dk2>
      <a:lt2>
        <a:srgbClr val="FFFFFF"/>
      </a:lt2>
      <a:accent1>
        <a:srgbClr val="00ADD0"/>
      </a:accent1>
      <a:accent2>
        <a:srgbClr val="6CB312"/>
      </a:accent2>
      <a:accent3>
        <a:srgbClr val="FFA033"/>
      </a:accent3>
      <a:accent4>
        <a:srgbClr val="008E74"/>
      </a:accent4>
      <a:accent5>
        <a:srgbClr val="A92C00"/>
      </a:accent5>
      <a:accent6>
        <a:srgbClr val="7D0D7C"/>
      </a:accent6>
      <a:hlink>
        <a:srgbClr val="27ADCF"/>
      </a:hlink>
      <a:folHlink>
        <a:srgbClr val="2588BA"/>
      </a:folHlink>
    </a:clrScheme>
    <a:fontScheme name="Open Sans Bold &amp; light">
      <a:majorFont>
        <a:latin typeface="Open Sans bold"/>
        <a:ea typeface=""/>
        <a:cs typeface=""/>
      </a:majorFont>
      <a:minorFont>
        <a:latin typeface="Open Sans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10750</TotalTime>
  <Words>7074</Words>
  <Application>Microsoft Office PowerPoint</Application>
  <PresentationFormat>Widescreen</PresentationFormat>
  <Paragraphs>1886</Paragraphs>
  <Slides>126</Slides>
  <Notes>56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126</vt:i4>
      </vt:variant>
    </vt:vector>
  </HeadingPairs>
  <TitlesOfParts>
    <vt:vector size="135" baseType="lpstr">
      <vt:lpstr>ＭＳ Ｐゴシック</vt:lpstr>
      <vt:lpstr>Times New Roman</vt:lpstr>
      <vt:lpstr>Arial Black</vt:lpstr>
      <vt:lpstr>Wingdings</vt:lpstr>
      <vt:lpstr>Open Sans</vt:lpstr>
      <vt:lpstr>Arial</vt:lpstr>
      <vt:lpstr>Courier New</vt:lpstr>
      <vt:lpstr>Open Sans bold</vt:lpstr>
      <vt:lpstr>Sandia Angles</vt:lpstr>
      <vt:lpstr>Introduction to CUBIT®</vt:lpstr>
      <vt:lpstr>PowerPoint Presentation</vt:lpstr>
      <vt:lpstr>User Interfaces</vt:lpstr>
      <vt:lpstr>PowerPoint Presentation</vt:lpstr>
      <vt:lpstr>PowerPoint Presentation</vt:lpstr>
      <vt:lpstr>PowerPoint Presentation</vt:lpstr>
      <vt:lpstr>Getting Started</vt:lpstr>
      <vt:lpstr>Exercise 2.1 Getting Started</vt:lpstr>
      <vt:lpstr>Exercise 2.1 Import the Solid Model</vt:lpstr>
      <vt:lpstr>Exercise 2.1 Set the Mesh Size</vt:lpstr>
      <vt:lpstr>Exercise 2.1 Set the Mesh Size</vt:lpstr>
      <vt:lpstr>Exercise 2.1 Create a Hexahedral Mesh</vt:lpstr>
      <vt:lpstr>Exercise 2.1 Create a Tetrahedral Mesh</vt:lpstr>
      <vt:lpstr>Graphical User Interface Basics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Exercise 3.1 Become Familiar with the Interface</vt:lpstr>
      <vt:lpstr>The Basic Cubit ® Workflow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Usability Tools</vt:lpstr>
      <vt:lpstr>PowerPoint Presentation</vt:lpstr>
      <vt:lpstr>PowerPoint Presentation</vt:lpstr>
      <vt:lpstr>PowerPoint Presentation</vt:lpstr>
      <vt:lpstr>Exercise 5.1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Geometry Tools</vt:lpstr>
      <vt:lpstr>PowerPoint Presentation</vt:lpstr>
      <vt:lpstr>Exercise 6.1 </vt:lpstr>
      <vt:lpstr>PowerPoint Presentation</vt:lpstr>
      <vt:lpstr>PowerPoint Presentation</vt:lpstr>
      <vt:lpstr>PowerPoint Presentation</vt:lpstr>
      <vt:lpstr>Exercise 6.2 </vt:lpstr>
      <vt:lpstr>PowerPoint Presentation</vt:lpstr>
      <vt:lpstr>PowerPoint Presentation</vt:lpstr>
      <vt:lpstr>PowerPoint Presentation</vt:lpstr>
      <vt:lpstr>PowerPoint Presentation</vt:lpstr>
      <vt:lpstr>Exercise 6.3 Defeaturing and Webcutting</vt:lpstr>
      <vt:lpstr>Meshing Schemes</vt:lpstr>
      <vt:lpstr>PowerPoint Presentation</vt:lpstr>
      <vt:lpstr>PowerPoint Presentation</vt:lpstr>
      <vt:lpstr>PowerPoint Presentation</vt:lpstr>
      <vt:lpstr>PowerPoint Presentation</vt:lpstr>
      <vt:lpstr>Exercise 7.1 Meshing Schemes</vt:lpstr>
      <vt:lpstr>PowerPoint Presentation</vt:lpstr>
      <vt:lpstr>PowerPoint Presentation</vt:lpstr>
      <vt:lpstr>PowerPoint Presentation</vt:lpstr>
      <vt:lpstr>PowerPoint Presentation</vt:lpstr>
      <vt:lpstr>Exercise 7.2 Sweeping</vt:lpstr>
      <vt:lpstr>PowerPoint Presentation</vt:lpstr>
      <vt:lpstr>PowerPoint Presentation</vt:lpstr>
      <vt:lpstr>Exercise 7.3 Sculpt</vt:lpstr>
      <vt:lpstr>PowerPoint Presentation</vt:lpstr>
      <vt:lpstr>Exercise 7.4 Tet Meshing</vt:lpstr>
      <vt:lpstr>Exercise 7.4 (continued) Tet Meshing</vt:lpstr>
      <vt:lpstr>Defeaturing</vt:lpstr>
      <vt:lpstr>PowerPoint Presentation</vt:lpstr>
      <vt:lpstr>PowerPoint Presentation</vt:lpstr>
      <vt:lpstr>PowerPoint Presentation</vt:lpstr>
      <vt:lpstr>Exercise 8.1  Defeaturing with the GUI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Exercise 8.2 Geometry Power Tool</vt:lpstr>
      <vt:lpstr>PowerPoint Presentation</vt:lpstr>
      <vt:lpstr>PowerPoint Presentation</vt:lpstr>
      <vt:lpstr>PowerPoint Presentation</vt:lpstr>
      <vt:lpstr>PowerPoint Presentation</vt:lpstr>
      <vt:lpstr>PowerPoint Presentation</vt:lpstr>
      <vt:lpstr>Exercise 8.3  ML Defeaturing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Rejeki Lancar</dc:creator>
  <cp:lastModifiedBy>Ernst, Corey Devan</cp:lastModifiedBy>
  <cp:revision>511</cp:revision>
  <dcterms:created xsi:type="dcterms:W3CDTF">2018-07-21T13:25:45Z</dcterms:created>
  <dcterms:modified xsi:type="dcterms:W3CDTF">2025-05-09T23:15:46Z</dcterms:modified>
</cp:coreProperties>
</file>