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363" r:id="rId5"/>
    <p:sldId id="271" r:id="rId6"/>
    <p:sldId id="364" r:id="rId7"/>
    <p:sldId id="366" r:id="rId8"/>
    <p:sldId id="564" r:id="rId9"/>
    <p:sldId id="367" r:id="rId10"/>
    <p:sldId id="372" r:id="rId11"/>
    <p:sldId id="373" r:id="rId12"/>
    <p:sldId id="369" r:id="rId13"/>
    <p:sldId id="374" r:id="rId14"/>
    <p:sldId id="550" r:id="rId15"/>
    <p:sldId id="551" r:id="rId16"/>
    <p:sldId id="368" r:id="rId17"/>
    <p:sldId id="553" r:id="rId18"/>
    <p:sldId id="556" r:id="rId19"/>
    <p:sldId id="557" r:id="rId20"/>
    <p:sldId id="560" r:id="rId21"/>
    <p:sldId id="559" r:id="rId22"/>
    <p:sldId id="562" r:id="rId23"/>
    <p:sldId id="365" r:id="rId24"/>
    <p:sldId id="547" r:id="rId25"/>
    <p:sldId id="528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2D1"/>
    <a:srgbClr val="06D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 autoAdjust="0"/>
    <p:restoredTop sz="86395" autoAdjust="0"/>
  </p:normalViewPr>
  <p:slideViewPr>
    <p:cSldViewPr snapToObjects="1">
      <p:cViewPr varScale="1">
        <p:scale>
          <a:sx n="108" d="100"/>
          <a:sy n="108" d="100"/>
        </p:scale>
        <p:origin x="1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952"/>
    </p:cViewPr>
  </p:sorterViewPr>
  <p:notesViewPr>
    <p:cSldViewPr snapToGrid="0" snapToObjects="1">
      <p:cViewPr varScale="1">
        <p:scale>
          <a:sx n="149" d="100"/>
          <a:sy n="149" d="100"/>
        </p:scale>
        <p:origin x="-252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1038A-15FE-4C45-B22B-061A699F7E25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A27FB-EF58-6B4F-B984-BE79DA1F3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53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5B4112-7ECC-48C5-9C76-D5FCB344680C}" type="datetimeFigureOut">
              <a:rPr lang="en-US"/>
              <a:pPr>
                <a:defRPr/>
              </a:pPr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89C47F-0CE9-4169-BF1D-83DE9B45B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24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9C47F-0CE9-4169-BF1D-83DE9B45BFF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3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Task-level solutions are task-specific -- ”polymorphic”. Workflow node </a:t>
            </a:r>
            <a:r>
              <a:rPr lang="en-US" sz="1100" dirty="0" err="1"/>
              <a:t>implementors</a:t>
            </a:r>
            <a:r>
              <a:rPr lang="en-US" sz="1100" dirty="0"/>
              <a:t> have to be able to add necessary code to detect possible failures based on observing analysis code behavior, and understand how to use any code-specific restart capabilities.</a:t>
            </a:r>
          </a:p>
          <a:p>
            <a:endParaRPr lang="en-US" sz="1100" dirty="0"/>
          </a:p>
          <a:p>
            <a:r>
              <a:rPr lang="en-US" sz="1100" dirty="0"/>
              <a:t>At the evaluation level, the workflow system has to preserve enough state so that it can restart an aborted workflow to recover partial results. A database of past task results (perhaps only at the study level, or perhaps broader) will facilitate this.</a:t>
            </a:r>
          </a:p>
          <a:p>
            <a:endParaRPr lang="en-US" sz="1100" dirty="0"/>
          </a:p>
          <a:p>
            <a:r>
              <a:rPr lang="en-US" sz="1100" dirty="0"/>
              <a:t>At the study level, we need a database of past evaluations, although again, this is probably an easier problem. Users need to be able to see how a study is progressing and potentially influence it.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97966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132964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9C47F-0CE9-4169-BF1D-83DE9B45BFF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2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08951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13118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66054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38680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822046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393281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A ”task” here is a single workflow node, like running an analysis code. Challenges here are either very hardware-specific (node failures, </a:t>
            </a:r>
            <a:r>
              <a:rPr lang="en-US" sz="1100" dirty="0" err="1"/>
              <a:t>Lustre</a:t>
            </a:r>
            <a:r>
              <a:rPr lang="en-US" sz="1100" dirty="0"/>
              <a:t> filesystem problems,) system-specific (running out of queue time, can’t get a </a:t>
            </a:r>
            <a:r>
              <a:rPr lang="en-US" sz="1100" dirty="0" err="1"/>
              <a:t>Matlab</a:t>
            </a:r>
            <a:r>
              <a:rPr lang="en-US" sz="1100" dirty="0"/>
              <a:t> license) or software-specific (failure to converge, known software limitations or bugs).</a:t>
            </a:r>
          </a:p>
          <a:p>
            <a:endParaRPr lang="en-US" sz="1100" dirty="0"/>
          </a:p>
          <a:p>
            <a:r>
              <a:rPr lang="en-US" sz="1100" dirty="0"/>
              <a:t>An “evaluation” is a “single workflow run”, or a bunch of tasks – a workflow without any kind of loop or iteration. Besides all the problems from the task level necessitating retry, we also have reuse issues: an evaluation consists of many tasks and for efficiency we want evaluations to share results of identical tasks. Complicated since “results” includes partial state, restart files, etc.</a:t>
            </a:r>
          </a:p>
          <a:p>
            <a:endParaRPr lang="en-US" sz="1100" dirty="0"/>
          </a:p>
          <a:p>
            <a:r>
              <a:rPr lang="en-US" sz="1100" dirty="0"/>
              <a:t>A “study” is a set of evaluations; like Dakota driving a workflow. We want to be able to reuse evaluations, which may be simpler than reusing tasks, since the result of an evaluation is probably less complicated than the result of a task. But there are new challenges, because Dakota or a human wants to steer the study based on the evaluations as they come in: back up, halt, restart.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987793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259512"/>
            <a:ext cx="3810000" cy="522287"/>
          </a:xfrm>
          <a:prstGeom prst="rect">
            <a:avLst/>
          </a:prstGeom>
          <a:ln/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600" baseline="0"/>
            </a:lvl1pPr>
          </a:lstStyle>
          <a:p>
            <a:pPr>
              <a:defRPr/>
            </a:pPr>
            <a:r>
              <a:rPr lang="en-US" dirty="0"/>
              <a:t>Sandia National Laboratories is a </a:t>
            </a:r>
            <a:r>
              <a:rPr lang="en-US" dirty="0" err="1"/>
              <a:t>multimission</a:t>
            </a:r>
            <a:r>
              <a:rPr lang="en-US" dirty="0"/>
              <a:t> laboratory managed and operated  by National Technology and Engineering Solutions of Sandia, LLC, a wholly owned subsidiary of Honeywell International, Inc., for the U.S. Department of Energy’s National Nuclear Security Administration under contract DE-NA0003525.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FC222-E405-4E22-B114-CA3F28C2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951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57950"/>
            <a:ext cx="762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5EA5E-CAD5-4CA9-B181-A259B3D4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LFtemp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7620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7100" y="274638"/>
            <a:ext cx="6489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81000" y="6477000"/>
            <a:ext cx="2362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R.L. Clay, </a:t>
            </a:r>
            <a:r>
              <a:rPr lang="en-US" sz="1100" dirty="0" err="1"/>
              <a:t>Salishan</a:t>
            </a:r>
            <a:r>
              <a:rPr lang="en-US" sz="1100" dirty="0"/>
              <a:t> 2018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2166955" y="64138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Sandia National Laboratories is a </a:t>
            </a:r>
            <a:r>
              <a:rPr lang="en-US" sz="600" dirty="0" err="1"/>
              <a:t>multimission</a:t>
            </a:r>
            <a:r>
              <a:rPr lang="en-US" sz="600" dirty="0"/>
              <a:t> laboratory managed and operated </a:t>
            </a:r>
            <a:r>
              <a:rPr lang="en-US" sz="600" baseline="0" dirty="0"/>
              <a:t> </a:t>
            </a:r>
            <a:r>
              <a:rPr lang="en-US" sz="600" dirty="0"/>
              <a:t>by National Technology and Engineering Solutions of Sandia, LLC, a wholly owned subsidiary of Honeywell International, Inc., for the U.S. Department of Energy’s National Nuclear Security Administration under contract DE-NA0003525.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77000" y="6477000"/>
            <a:ext cx="84830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600" dirty="0"/>
              <a:t>SAND2018-1284 C</a:t>
            </a: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dia.gov/workflow" TargetMode="External"/><Relationship Id="rId2" Type="http://schemas.openxmlformats.org/officeDocument/2006/relationships/hyperlink" Target="mailto:rlclay@sandia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58975"/>
            <a:ext cx="8153400" cy="1470025"/>
          </a:xfrm>
        </p:spPr>
        <p:txBody>
          <a:bodyPr/>
          <a:lstStyle/>
          <a:p>
            <a:pPr algn="ctr"/>
            <a:r>
              <a:rPr lang="en-US" sz="3600" b="1" dirty="0"/>
              <a:t>HPC Workflow</a:t>
            </a:r>
            <a:br>
              <a:rPr lang="en-US" sz="3600" b="1" dirty="0"/>
            </a:br>
            <a:r>
              <a:rPr lang="en-US" sz="3600" b="1" dirty="0"/>
              <a:t>(Ecosystem Impact &amp; Challenges)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r>
              <a:rPr lang="en-US" sz="2400" dirty="0"/>
              <a:t>Robert L. Clay</a:t>
            </a:r>
          </a:p>
          <a:p>
            <a:r>
              <a:rPr lang="en-US" sz="2400" dirty="0" err="1"/>
              <a:t>Salishan</a:t>
            </a:r>
            <a:r>
              <a:rPr lang="en-US" sz="2400" dirty="0"/>
              <a:t> HPC Conference</a:t>
            </a:r>
          </a:p>
          <a:p>
            <a:r>
              <a:rPr lang="en-US" sz="2400" dirty="0"/>
              <a:t>Gleneden Beach, OR</a:t>
            </a:r>
          </a:p>
          <a:p>
            <a:r>
              <a:rPr lang="en-US" sz="2400" dirty="0"/>
              <a:t>April 23-27, 2018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77008" y="838200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13233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Workflow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HPC simulations/solvers are prone to faults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Workflows are complex compositions of tasks, including HPC components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Modern workflow engines have provisions for fault management, but are not well mapped to our HPC systems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BC4291-745E-B743-A958-D11E4A0B4FDC}"/>
              </a:ext>
            </a:extLst>
          </p:cNvPr>
          <p:cNvSpPr txBox="1"/>
          <p:nvPr/>
        </p:nvSpPr>
        <p:spPr>
          <a:xfrm>
            <a:off x="641101" y="4800600"/>
            <a:ext cx="7742712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 we provide resilience for complex workflows that span fault-prone multi-platform environments?</a:t>
            </a:r>
          </a:p>
        </p:txBody>
      </p:sp>
    </p:spTree>
    <p:extLst>
      <p:ext uri="{BB962C8B-B14F-4D97-AF65-F5344CB8AC3E}">
        <p14:creationId xmlns:p14="http://schemas.microsoft.com/office/powerpoint/2010/main" val="16138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BC4291-745E-B743-A958-D11E4A0B4FDC}"/>
              </a:ext>
            </a:extLst>
          </p:cNvPr>
          <p:cNvSpPr txBox="1"/>
          <p:nvPr/>
        </p:nvSpPr>
        <p:spPr>
          <a:xfrm>
            <a:off x="641101" y="5118267"/>
            <a:ext cx="7742712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Maintaining transparency without burdening user is an important challenge.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CF6F57-9EBD-9D4C-8F2B-5C2A1AB36107}"/>
              </a:ext>
            </a:extLst>
          </p:cNvPr>
          <p:cNvGrpSpPr/>
          <p:nvPr/>
        </p:nvGrpSpPr>
        <p:grpSpPr>
          <a:xfrm>
            <a:off x="685800" y="1524000"/>
            <a:ext cx="8263014" cy="3581400"/>
            <a:chOff x="349698" y="1128727"/>
            <a:chExt cx="8599116" cy="3976673"/>
          </a:xfrm>
        </p:grpSpPr>
        <p:sp>
          <p:nvSpPr>
            <p:cNvPr id="16" name="TextBox 15"/>
            <p:cNvSpPr txBox="1"/>
            <p:nvPr/>
          </p:nvSpPr>
          <p:spPr>
            <a:xfrm>
              <a:off x="349698" y="1128727"/>
              <a:ext cx="6018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Resume / restart / retry needed at multiple levels</a:t>
              </a:r>
            </a:p>
          </p:txBody>
        </p:sp>
        <p:sp>
          <p:nvSpPr>
            <p:cNvPr id="14" name="Curved Left Arrow 13"/>
            <p:cNvSpPr/>
            <p:nvPr/>
          </p:nvSpPr>
          <p:spPr>
            <a:xfrm>
              <a:off x="5892700" y="2959319"/>
              <a:ext cx="2321768" cy="2146081"/>
            </a:xfrm>
            <a:prstGeom prst="curvedLeftArrow">
              <a:avLst>
                <a:gd name="adj1" fmla="val 11136"/>
                <a:gd name="adj2" fmla="val 50000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92700" y="2407465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Task level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2700" y="3046347"/>
              <a:ext cx="30561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I/O Failure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Hardware failure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Scheduling issues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Convergence</a:t>
              </a:r>
            </a:p>
          </p:txBody>
        </p:sp>
        <p:sp>
          <p:nvSpPr>
            <p:cNvPr id="27" name="Curved Left Arrow 26"/>
            <p:cNvSpPr/>
            <p:nvPr/>
          </p:nvSpPr>
          <p:spPr>
            <a:xfrm>
              <a:off x="3312317" y="2582448"/>
              <a:ext cx="2321768" cy="2146081"/>
            </a:xfrm>
            <a:prstGeom prst="curvedLeftArrow">
              <a:avLst>
                <a:gd name="adj1" fmla="val 11136"/>
                <a:gd name="adj2" fmla="val 50000"/>
                <a:gd name="adj3" fmla="val 25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12317" y="2030594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Evaluation level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12317" y="2669476"/>
              <a:ext cx="30561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Hardware failure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Network issues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Task reuse</a:t>
              </a:r>
            </a:p>
          </p:txBody>
        </p:sp>
        <p:sp>
          <p:nvSpPr>
            <p:cNvPr id="31" name="Curved Left Arrow 30"/>
            <p:cNvSpPr/>
            <p:nvPr/>
          </p:nvSpPr>
          <p:spPr>
            <a:xfrm>
              <a:off x="723842" y="2100595"/>
              <a:ext cx="2321768" cy="2146081"/>
            </a:xfrm>
            <a:prstGeom prst="curvedLeftArrow">
              <a:avLst>
                <a:gd name="adj1" fmla="val 11136"/>
                <a:gd name="adj2" fmla="val 50000"/>
                <a:gd name="adj3" fmla="val 25000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3842" y="1548741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Study level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3842" y="2187623"/>
              <a:ext cx="3056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Steering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Evaluation reuse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339D775F-86DC-274F-9CF3-A41351A4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Workflow Resilience</a:t>
            </a:r>
          </a:p>
        </p:txBody>
      </p:sp>
    </p:spTree>
    <p:extLst>
      <p:ext uri="{BB962C8B-B14F-4D97-AF65-F5344CB8AC3E}">
        <p14:creationId xmlns:p14="http://schemas.microsoft.com/office/powerpoint/2010/main" val="53487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BC4291-745E-B743-A958-D11E4A0B4FDC}"/>
              </a:ext>
            </a:extLst>
          </p:cNvPr>
          <p:cNvSpPr txBox="1"/>
          <p:nvPr/>
        </p:nvSpPr>
        <p:spPr>
          <a:xfrm>
            <a:off x="641101" y="5118267"/>
            <a:ext cx="7742712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Workflow resilience requires multiple solutions, baked into system at every level.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8048DD-713F-9846-89DC-672D1F7B023D}"/>
              </a:ext>
            </a:extLst>
          </p:cNvPr>
          <p:cNvGrpSpPr/>
          <p:nvPr/>
        </p:nvGrpSpPr>
        <p:grpSpPr>
          <a:xfrm>
            <a:off x="457200" y="1600200"/>
            <a:ext cx="8305800" cy="3433977"/>
            <a:chOff x="165044" y="1447800"/>
            <a:chExt cx="8783770" cy="358637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alphaModFix amt="7000"/>
            </a:blip>
            <a:stretch>
              <a:fillRect/>
            </a:stretch>
          </p:blipFill>
          <p:spPr>
            <a:xfrm>
              <a:off x="165044" y="1712813"/>
              <a:ext cx="1675185" cy="196652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alphaModFix amt="8000"/>
            </a:blip>
            <a:stretch>
              <a:fillRect/>
            </a:stretch>
          </p:blipFill>
          <p:spPr>
            <a:xfrm>
              <a:off x="512577" y="2047295"/>
              <a:ext cx="1675185" cy="196652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alphaModFix amt="10000"/>
            </a:blip>
            <a:stretch>
              <a:fillRect/>
            </a:stretch>
          </p:blipFill>
          <p:spPr>
            <a:xfrm>
              <a:off x="2823831" y="1509672"/>
              <a:ext cx="2799790" cy="32867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alphaModFix amt="6000"/>
            </a:blip>
            <a:stretch>
              <a:fillRect/>
            </a:stretch>
          </p:blipFill>
          <p:spPr>
            <a:xfrm>
              <a:off x="5673366" y="2176677"/>
              <a:ext cx="2844800" cy="28575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49698" y="1447800"/>
              <a:ext cx="6018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Different levels require different solutions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92700" y="2726538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Task level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2700" y="3365420"/>
              <a:ext cx="30561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Polymorphism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Automated diagnosis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Restart files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Scheduler interaction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12317" y="2349667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Evaluation level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35501" y="2977507"/>
              <a:ext cx="3056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Preserved state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Task database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1101" y="1997616"/>
              <a:ext cx="193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Study level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506" y="2524205"/>
              <a:ext cx="30561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User control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Deep understanding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/>
                <a:t>Evaluation database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alphaModFix amt="8000"/>
            </a:blip>
            <a:stretch>
              <a:fillRect/>
            </a:stretch>
          </p:blipFill>
          <p:spPr>
            <a:xfrm>
              <a:off x="1025935" y="2483129"/>
              <a:ext cx="1675185" cy="1966521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F4FC7758-E2D6-2740-A81C-00AFB9A7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Workflow Resilience</a:t>
            </a:r>
          </a:p>
        </p:txBody>
      </p:sp>
    </p:spTree>
    <p:extLst>
      <p:ext uri="{BB962C8B-B14F-4D97-AF65-F5344CB8AC3E}">
        <p14:creationId xmlns:p14="http://schemas.microsoft.com/office/powerpoint/2010/main" val="28647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Data Flow at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The problem is simple; the solution may not be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If tasks are executables, and tasks input/output things like meshes, how can we exchange the data between tasks w/o hitting the disk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Or, for that matter, w/o using files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8BF5F-4DFA-2E4D-9329-6EC7BDF5AA64}"/>
              </a:ext>
            </a:extLst>
          </p:cNvPr>
          <p:cNvSpPr txBox="1"/>
          <p:nvPr/>
        </p:nvSpPr>
        <p:spPr>
          <a:xfrm>
            <a:off x="558140" y="4558605"/>
            <a:ext cx="8027719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Functionally, we’d like something like a persistent object pointer that is handed off between tasks as the workflow progresses.</a:t>
            </a:r>
          </a:p>
        </p:txBody>
      </p:sp>
    </p:spTree>
    <p:extLst>
      <p:ext uri="{BB962C8B-B14F-4D97-AF65-F5344CB8AC3E}">
        <p14:creationId xmlns:p14="http://schemas.microsoft.com/office/powerpoint/2010/main" val="894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300664D-4D23-4E87-8ED5-01788E04AA0F}"/>
              </a:ext>
            </a:extLst>
          </p:cNvPr>
          <p:cNvGrpSpPr/>
          <p:nvPr/>
        </p:nvGrpSpPr>
        <p:grpSpPr>
          <a:xfrm>
            <a:off x="304800" y="2286000"/>
            <a:ext cx="4837843" cy="3474244"/>
            <a:chOff x="360633" y="1707356"/>
            <a:chExt cx="4837843" cy="3474244"/>
          </a:xfrm>
        </p:grpSpPr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7E39F208-00F1-4373-84EB-F3B411894827}"/>
                </a:ext>
              </a:extLst>
            </p:cNvPr>
            <p:cNvSpPr/>
            <p:nvPr/>
          </p:nvSpPr>
          <p:spPr>
            <a:xfrm>
              <a:off x="360633" y="1707356"/>
              <a:ext cx="4837843" cy="3474244"/>
            </a:xfrm>
            <a:prstGeom prst="flowChartProcess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 w="2540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DF1F78-BA44-413E-BA37-34DAA1BB38D8}"/>
                </a:ext>
              </a:extLst>
            </p:cNvPr>
            <p:cNvSpPr/>
            <p:nvPr/>
          </p:nvSpPr>
          <p:spPr>
            <a:xfrm>
              <a:off x="433972" y="1880613"/>
              <a:ext cx="4676274" cy="1716615"/>
            </a:xfrm>
            <a:prstGeom prst="rect">
              <a:avLst/>
            </a:prstGeom>
            <a:solidFill>
              <a:srgbClr val="A0D8B5"/>
            </a:solidFill>
            <a:ln w="25400">
              <a:solidFill>
                <a:srgbClr val="008000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492379FC-7D36-4C0F-A0F9-800367555003}"/>
                </a:ext>
              </a:extLst>
            </p:cNvPr>
            <p:cNvSpPr/>
            <p:nvPr/>
          </p:nvSpPr>
          <p:spPr>
            <a:xfrm>
              <a:off x="3590256" y="1939668"/>
              <a:ext cx="1339516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Signal Processing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4B3E4-4CE6-4CA9-AF14-7717D4EC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7" y="1923931"/>
              <a:ext cx="507543" cy="507543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5F0F46-0B55-4E50-941B-BB7F08E1EA99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1671218" y="2810821"/>
              <a:ext cx="411080" cy="152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672217-A7BC-4098-BBAC-891EE3E4D3FE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2996698" y="2245992"/>
              <a:ext cx="593558" cy="56482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E5FED6-485B-494C-B1FA-CFBC1CEE76C5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2996698" y="2810821"/>
              <a:ext cx="588186" cy="430057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62CE524E-1A03-40DF-BA31-632E6004688B}"/>
                </a:ext>
              </a:extLst>
            </p:cNvPr>
            <p:cNvSpPr/>
            <p:nvPr/>
          </p:nvSpPr>
          <p:spPr bwMode="auto">
            <a:xfrm rot="20566913">
              <a:off x="2677497" y="3221733"/>
              <a:ext cx="533400" cy="8562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45CFDDA1-EF15-4E9D-9B12-F502373DDBF6}"/>
                </a:ext>
              </a:extLst>
            </p:cNvPr>
            <p:cNvSpPr/>
            <p:nvPr/>
          </p:nvSpPr>
          <p:spPr>
            <a:xfrm>
              <a:off x="2082298" y="2504497"/>
              <a:ext cx="914400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FEM</a:t>
              </a:r>
            </a:p>
          </p:txBody>
        </p:sp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7C5F6C28-7772-4A39-809A-E87B94B3C926}"/>
                </a:ext>
              </a:extLst>
            </p:cNvPr>
            <p:cNvSpPr/>
            <p:nvPr/>
          </p:nvSpPr>
          <p:spPr>
            <a:xfrm>
              <a:off x="706689" y="2506020"/>
              <a:ext cx="964529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Mesher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5F47307F-BC6A-477F-94D8-A2A0790FE6EF}"/>
                </a:ext>
              </a:extLst>
            </p:cNvPr>
            <p:cNvGrpSpPr/>
            <p:nvPr/>
          </p:nvGrpSpPr>
          <p:grpSpPr>
            <a:xfrm>
              <a:off x="427797" y="4094420"/>
              <a:ext cx="4688624" cy="973539"/>
              <a:chOff x="433973" y="4848617"/>
              <a:chExt cx="4688624" cy="97353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7C43F4D-21D9-4B24-9CF8-1C3E83CDB46F}"/>
                  </a:ext>
                </a:extLst>
              </p:cNvPr>
              <p:cNvSpPr/>
              <p:nvPr/>
            </p:nvSpPr>
            <p:spPr>
              <a:xfrm>
                <a:off x="433973" y="4848617"/>
                <a:ext cx="4676274" cy="973539"/>
              </a:xfrm>
              <a:prstGeom prst="rect">
                <a:avLst/>
              </a:prstGeom>
              <a:solidFill>
                <a:srgbClr val="A0D8B5"/>
              </a:solidFill>
              <a:ln w="25400">
                <a:solidFill>
                  <a:srgbClr val="008000"/>
                </a:solidFill>
                <a:prstDash val="soli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en-US" b="1" dirty="0">
                    <a:solidFill>
                      <a:srgbClr val="003300"/>
                    </a:solidFill>
                  </a:rPr>
                  <a:t>Parallel File System</a:t>
                </a:r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F0BE6270-183B-4627-91B9-329B24040691}"/>
                  </a:ext>
                </a:extLst>
              </p:cNvPr>
              <p:cNvGrpSpPr/>
              <p:nvPr/>
            </p:nvGrpSpPr>
            <p:grpSpPr>
              <a:xfrm>
                <a:off x="566628" y="4997709"/>
                <a:ext cx="4555969" cy="549970"/>
                <a:chOff x="1981322" y="5213156"/>
                <a:chExt cx="4555969" cy="549970"/>
              </a:xfrm>
            </p:grpSpPr>
            <p:pic>
              <p:nvPicPr>
                <p:cNvPr id="226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282208D3-9CAE-4B75-A041-DFD715D9C6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1322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7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21E3D493-E0DE-4437-ABE8-B049D66743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5105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8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13D31035-A682-4BBD-9664-A7C984FB20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8888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9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0E4BF89E-9B06-4937-AA02-1C8306AAFF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2671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0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F0224ADE-C311-40E0-9F21-E1E1203553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6454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1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8356FAC2-4647-4D8C-AA95-95F85ADA86A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237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31F4CEF1-255E-45F5-9090-D520677B05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4020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3" name="Picture 991" descr="seagate-barracuda-1tb-harddrive_transparent_small">
                  <a:extLst>
                    <a:ext uri="{FF2B5EF4-FFF2-40B4-BE49-F238E27FC236}">
                      <a16:creationId xmlns:a16="http://schemas.microsoft.com/office/drawing/2014/main" id="{EBF6E57B-A453-45E5-A1EA-046C341CF6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7801" y="5213156"/>
                  <a:ext cx="609490" cy="5499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37" name="Arrow: Down 236">
              <a:extLst>
                <a:ext uri="{FF2B5EF4-FFF2-40B4-BE49-F238E27FC236}">
                  <a16:creationId xmlns:a16="http://schemas.microsoft.com/office/drawing/2014/main" id="{E8664EA2-E2C4-47A4-A991-E910319DC50E}"/>
                </a:ext>
              </a:extLst>
            </p:cNvPr>
            <p:cNvSpPr/>
            <p:nvPr/>
          </p:nvSpPr>
          <p:spPr bwMode="auto">
            <a:xfrm rot="20566913">
              <a:off x="1242298" y="3222901"/>
              <a:ext cx="533400" cy="8562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8" name="Arrow: Down 237">
              <a:extLst>
                <a:ext uri="{FF2B5EF4-FFF2-40B4-BE49-F238E27FC236}">
                  <a16:creationId xmlns:a16="http://schemas.microsoft.com/office/drawing/2014/main" id="{CACF64E3-38DB-4C9F-B8F7-3B2D2C8ACEF8}"/>
                </a:ext>
              </a:extLst>
            </p:cNvPr>
            <p:cNvSpPr/>
            <p:nvPr/>
          </p:nvSpPr>
          <p:spPr bwMode="auto">
            <a:xfrm rot="1033087" flipV="1">
              <a:off x="1830483" y="3178428"/>
              <a:ext cx="533400" cy="8562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0" name="Arrow: Down 239">
              <a:extLst>
                <a:ext uri="{FF2B5EF4-FFF2-40B4-BE49-F238E27FC236}">
                  <a16:creationId xmlns:a16="http://schemas.microsoft.com/office/drawing/2014/main" id="{479E2CBE-DF76-4FA9-ACD5-0ACDBAC6CC9C}"/>
                </a:ext>
              </a:extLst>
            </p:cNvPr>
            <p:cNvSpPr/>
            <p:nvPr/>
          </p:nvSpPr>
          <p:spPr bwMode="auto">
            <a:xfrm rot="1033087" flipV="1">
              <a:off x="3748875" y="2451779"/>
              <a:ext cx="533400" cy="1523441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Flowchart: Process 11">
              <a:extLst>
                <a:ext uri="{FF2B5EF4-FFF2-40B4-BE49-F238E27FC236}">
                  <a16:creationId xmlns:a16="http://schemas.microsoft.com/office/drawing/2014/main" id="{32DED832-9E74-47DC-A2AC-6FF4AD6C234B}"/>
                </a:ext>
              </a:extLst>
            </p:cNvPr>
            <p:cNvSpPr/>
            <p:nvPr/>
          </p:nvSpPr>
          <p:spPr>
            <a:xfrm>
              <a:off x="3584884" y="2972119"/>
              <a:ext cx="1181904" cy="537517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Visualizer</a:t>
              </a:r>
            </a:p>
          </p:txBody>
        </p:sp>
        <p:sp>
          <p:nvSpPr>
            <p:cNvPr id="241" name="Arrow: Down 240">
              <a:extLst>
                <a:ext uri="{FF2B5EF4-FFF2-40B4-BE49-F238E27FC236}">
                  <a16:creationId xmlns:a16="http://schemas.microsoft.com/office/drawing/2014/main" id="{87AE79F4-9812-43CE-A13F-5A6E7A5B5E2C}"/>
                </a:ext>
              </a:extLst>
            </p:cNvPr>
            <p:cNvSpPr/>
            <p:nvPr/>
          </p:nvSpPr>
          <p:spPr bwMode="auto">
            <a:xfrm rot="1033087" flipV="1">
              <a:off x="4100193" y="3393944"/>
              <a:ext cx="533400" cy="612375"/>
            </a:xfrm>
            <a:prstGeom prst="downArrow">
              <a:avLst>
                <a:gd name="adj1" fmla="val 50000"/>
                <a:gd name="adj2" fmla="val 45675"/>
              </a:avLst>
            </a:prstGeom>
            <a:solidFill>
              <a:srgbClr val="FF0000"/>
            </a:solidFill>
            <a:ln w="95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44" name="Content Placeholder 2">
            <a:extLst>
              <a:ext uri="{FF2B5EF4-FFF2-40B4-BE49-F238E27FC236}">
                <a16:creationId xmlns:a16="http://schemas.microsoft.com/office/drawing/2014/main" id="{0BBDBC4D-DE06-461B-B103-D8DCE1EF7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400" dirty="0"/>
              <a:t>Today’s workflows pass data through the file system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CFE7893B-3480-4829-BF04-DC6DDFF550AA}"/>
              </a:ext>
            </a:extLst>
          </p:cNvPr>
          <p:cNvSpPr txBox="1"/>
          <p:nvPr/>
        </p:nvSpPr>
        <p:spPr>
          <a:xfrm>
            <a:off x="5257800" y="2973607"/>
            <a:ext cx="3701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Overheads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File Database Conversions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Synchronization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Disk I/O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DD95913-9147-6941-B72F-CF80705837D7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66"/>
                </a:solidFill>
                <a:latin typeface="Arial" charset="0"/>
              </a:defRPr>
            </a:lvl9pPr>
          </a:lstStyle>
          <a:p>
            <a:pPr defTabSz="914400"/>
            <a:r>
              <a:rPr lang="en-US" sz="4400" kern="0" dirty="0"/>
              <a:t>Data Flow at Scale: Today</a:t>
            </a:r>
          </a:p>
        </p:txBody>
      </p:sp>
    </p:spTree>
    <p:extLst>
      <p:ext uri="{BB962C8B-B14F-4D97-AF65-F5344CB8AC3E}">
        <p14:creationId xmlns:p14="http://schemas.microsoft.com/office/powerpoint/2010/main" val="251571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roup 235">
            <a:extLst>
              <a:ext uri="{FF2B5EF4-FFF2-40B4-BE49-F238E27FC236}">
                <a16:creationId xmlns:a16="http://schemas.microsoft.com/office/drawing/2014/main" id="{5A759D3B-3EA9-49D0-9799-870EFA11744A}"/>
              </a:ext>
            </a:extLst>
          </p:cNvPr>
          <p:cNvGrpSpPr/>
          <p:nvPr/>
        </p:nvGrpSpPr>
        <p:grpSpPr>
          <a:xfrm>
            <a:off x="343757" y="2057400"/>
            <a:ext cx="4837843" cy="4267200"/>
            <a:chOff x="1768355" y="1676400"/>
            <a:chExt cx="4837843" cy="4267200"/>
          </a:xfrm>
        </p:grpSpPr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7E39F208-00F1-4373-84EB-F3B411894827}"/>
                </a:ext>
              </a:extLst>
            </p:cNvPr>
            <p:cNvSpPr/>
            <p:nvPr/>
          </p:nvSpPr>
          <p:spPr>
            <a:xfrm>
              <a:off x="1768355" y="1676400"/>
              <a:ext cx="4837843" cy="4267200"/>
            </a:xfrm>
            <a:prstGeom prst="flowChartProcess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 w="2540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DF1F78-BA44-413E-BA37-34DAA1BB38D8}"/>
                </a:ext>
              </a:extLst>
            </p:cNvPr>
            <p:cNvSpPr/>
            <p:nvPr/>
          </p:nvSpPr>
          <p:spPr>
            <a:xfrm>
              <a:off x="1841694" y="1849657"/>
              <a:ext cx="4676274" cy="1716615"/>
            </a:xfrm>
            <a:prstGeom prst="rect">
              <a:avLst/>
            </a:prstGeom>
            <a:solidFill>
              <a:srgbClr val="A0D8B5"/>
            </a:solidFill>
            <a:ln w="25400">
              <a:solidFill>
                <a:srgbClr val="008000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492379FC-7D36-4C0F-A0F9-800367555003}"/>
                </a:ext>
              </a:extLst>
            </p:cNvPr>
            <p:cNvSpPr/>
            <p:nvPr/>
          </p:nvSpPr>
          <p:spPr>
            <a:xfrm>
              <a:off x="4997978" y="1908712"/>
              <a:ext cx="1339516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Signal Processing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4B3E4-4CE6-4CA9-AF14-7717D4EC2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6769" y="1892975"/>
              <a:ext cx="507543" cy="507543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5F0F46-0B55-4E50-941B-BB7F08E1EA99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3078940" y="2779865"/>
              <a:ext cx="411080" cy="152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672217-A7BC-4098-BBAC-891EE3E4D3FE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4404420" y="2215036"/>
              <a:ext cx="593558" cy="56482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E5FED6-485B-494C-B1FA-CFBC1CEE76C5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4404420" y="2779865"/>
              <a:ext cx="588186" cy="430057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C43F4D-21D9-4B24-9CF8-1C3E83CDB46F}"/>
                </a:ext>
              </a:extLst>
            </p:cNvPr>
            <p:cNvSpPr/>
            <p:nvPr/>
          </p:nvSpPr>
          <p:spPr>
            <a:xfrm>
              <a:off x="1841695" y="4817661"/>
              <a:ext cx="4676274" cy="973539"/>
            </a:xfrm>
            <a:prstGeom prst="rect">
              <a:avLst/>
            </a:prstGeom>
            <a:solidFill>
              <a:srgbClr val="A0D8B5"/>
            </a:solidFill>
            <a:ln w="25400">
              <a:solidFill>
                <a:srgbClr val="008000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b="1" dirty="0">
                  <a:solidFill>
                    <a:srgbClr val="003300"/>
                  </a:solidFill>
                </a:rPr>
                <a:t>Parallel File System</a:t>
              </a:r>
            </a:p>
          </p:txBody>
        </p: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62CE524E-1A03-40DF-BA31-632E6004688B}"/>
                </a:ext>
              </a:extLst>
            </p:cNvPr>
            <p:cNvSpPr/>
            <p:nvPr/>
          </p:nvSpPr>
          <p:spPr bwMode="auto">
            <a:xfrm rot="20566913">
              <a:off x="5445876" y="4210520"/>
              <a:ext cx="533400" cy="8562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0E199E2-30A0-4259-84F0-D130D47F63E4}"/>
                </a:ext>
              </a:extLst>
            </p:cNvPr>
            <p:cNvGrpSpPr/>
            <p:nvPr/>
          </p:nvGrpSpPr>
          <p:grpSpPr>
            <a:xfrm flipV="1">
              <a:off x="3328745" y="3076886"/>
              <a:ext cx="533687" cy="711175"/>
              <a:chOff x="7742854" y="3392849"/>
              <a:chExt cx="789973" cy="711175"/>
            </a:xfrm>
          </p:grpSpPr>
          <p:cxnSp>
            <p:nvCxnSpPr>
              <p:cNvPr id="191" name="Straight Arrow Connector 190">
                <a:extLst>
                  <a:ext uri="{FF2B5EF4-FFF2-40B4-BE49-F238E27FC236}">
                    <a16:creationId xmlns:a16="http://schemas.microsoft.com/office/drawing/2014/main" id="{1DD5F0E3-8611-49DC-912B-D198C64EB586}"/>
                  </a:ext>
                </a:extLst>
              </p:cNvPr>
              <p:cNvCxnSpPr/>
              <p:nvPr/>
            </p:nvCxnSpPr>
            <p:spPr bwMode="auto">
              <a:xfrm>
                <a:off x="790647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7BAF21F3-C5F5-4A83-ABCA-320482500593}"/>
                  </a:ext>
                </a:extLst>
              </p:cNvPr>
              <p:cNvCxnSpPr/>
              <p:nvPr/>
            </p:nvCxnSpPr>
            <p:spPr bwMode="auto">
              <a:xfrm>
                <a:off x="807010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193" name="Straight Arrow Connector 192">
                <a:extLst>
                  <a:ext uri="{FF2B5EF4-FFF2-40B4-BE49-F238E27FC236}">
                    <a16:creationId xmlns:a16="http://schemas.microsoft.com/office/drawing/2014/main" id="{16422864-C9D0-4AF2-AF1B-13AB368AF0B5}"/>
                  </a:ext>
                </a:extLst>
              </p:cNvPr>
              <p:cNvCxnSpPr/>
              <p:nvPr/>
            </p:nvCxnSpPr>
            <p:spPr bwMode="auto">
              <a:xfrm>
                <a:off x="774285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sm" len="med"/>
                <a:tailEnd type="triangle" w="sm" len="lg"/>
              </a:ln>
              <a:effectLst/>
            </p:spPr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68CDD0EF-E0CE-4E3C-A57F-500355CC8F07}"/>
                  </a:ext>
                </a:extLst>
              </p:cNvPr>
              <p:cNvCxnSpPr/>
              <p:nvPr/>
            </p:nvCxnSpPr>
            <p:spPr bwMode="auto">
              <a:xfrm>
                <a:off x="823372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735A831D-D219-4A22-AF04-82555FC0FCE9}"/>
                </a:ext>
              </a:extLst>
            </p:cNvPr>
            <p:cNvGrpSpPr/>
            <p:nvPr/>
          </p:nvGrpSpPr>
          <p:grpSpPr>
            <a:xfrm>
              <a:off x="4053375" y="3079767"/>
              <a:ext cx="533687" cy="711175"/>
              <a:chOff x="7742854" y="3392849"/>
              <a:chExt cx="789973" cy="711175"/>
            </a:xfrm>
          </p:grpSpPr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686F8968-BBB5-4D06-B47A-6BB0DBE7800C}"/>
                  </a:ext>
                </a:extLst>
              </p:cNvPr>
              <p:cNvCxnSpPr/>
              <p:nvPr/>
            </p:nvCxnSpPr>
            <p:spPr bwMode="auto">
              <a:xfrm>
                <a:off x="790647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25A8C817-E935-4140-B222-90CDB0D32AAA}"/>
                  </a:ext>
                </a:extLst>
              </p:cNvPr>
              <p:cNvCxnSpPr/>
              <p:nvPr/>
            </p:nvCxnSpPr>
            <p:spPr bwMode="auto">
              <a:xfrm>
                <a:off x="807010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03" name="Straight Arrow Connector 202">
                <a:extLst>
                  <a:ext uri="{FF2B5EF4-FFF2-40B4-BE49-F238E27FC236}">
                    <a16:creationId xmlns:a16="http://schemas.microsoft.com/office/drawing/2014/main" id="{C4DB2C05-90AD-43F7-905F-8869B0F10DB8}"/>
                  </a:ext>
                </a:extLst>
              </p:cNvPr>
              <p:cNvCxnSpPr/>
              <p:nvPr/>
            </p:nvCxnSpPr>
            <p:spPr bwMode="auto">
              <a:xfrm>
                <a:off x="774285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sm" len="med"/>
                <a:tailEnd type="triangle" w="sm" len="lg"/>
              </a:ln>
              <a:effectLst/>
            </p:spPr>
          </p:cxnSp>
          <p:cxnSp>
            <p:nvCxnSpPr>
              <p:cNvPr id="204" name="Straight Arrow Connector 203">
                <a:extLst>
                  <a:ext uri="{FF2B5EF4-FFF2-40B4-BE49-F238E27FC236}">
                    <a16:creationId xmlns:a16="http://schemas.microsoft.com/office/drawing/2014/main" id="{60AEB047-AB5A-4646-A53D-F8A011EA04E5}"/>
                  </a:ext>
                </a:extLst>
              </p:cNvPr>
              <p:cNvCxnSpPr/>
              <p:nvPr/>
            </p:nvCxnSpPr>
            <p:spPr bwMode="auto">
              <a:xfrm>
                <a:off x="823372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CA28E898-F8B9-4677-A7C1-044C724C61ED}"/>
                </a:ext>
              </a:extLst>
            </p:cNvPr>
            <p:cNvGrpSpPr/>
            <p:nvPr/>
          </p:nvGrpSpPr>
          <p:grpSpPr>
            <a:xfrm>
              <a:off x="2669928" y="3080867"/>
              <a:ext cx="533687" cy="711175"/>
              <a:chOff x="7742854" y="3392849"/>
              <a:chExt cx="789973" cy="711175"/>
            </a:xfrm>
          </p:grpSpPr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78B77388-008E-434C-90C9-EAFF9E5718A2}"/>
                  </a:ext>
                </a:extLst>
              </p:cNvPr>
              <p:cNvCxnSpPr/>
              <p:nvPr/>
            </p:nvCxnSpPr>
            <p:spPr bwMode="auto">
              <a:xfrm>
                <a:off x="790647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03D79D7-CA5D-4CAD-BB80-1596001DE0A5}"/>
                  </a:ext>
                </a:extLst>
              </p:cNvPr>
              <p:cNvCxnSpPr/>
              <p:nvPr/>
            </p:nvCxnSpPr>
            <p:spPr bwMode="auto">
              <a:xfrm>
                <a:off x="807010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08" name="Straight Arrow Connector 207">
                <a:extLst>
                  <a:ext uri="{FF2B5EF4-FFF2-40B4-BE49-F238E27FC236}">
                    <a16:creationId xmlns:a16="http://schemas.microsoft.com/office/drawing/2014/main" id="{EB60BE9C-2438-4A7D-8BE0-117004719DB0}"/>
                  </a:ext>
                </a:extLst>
              </p:cNvPr>
              <p:cNvCxnSpPr/>
              <p:nvPr/>
            </p:nvCxnSpPr>
            <p:spPr bwMode="auto">
              <a:xfrm>
                <a:off x="774285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sm" len="med"/>
                <a:tailEnd type="triangle" w="sm" len="lg"/>
              </a:ln>
              <a:effectLst/>
            </p:spPr>
          </p:cxnSp>
          <p:cxnSp>
            <p:nvCxnSpPr>
              <p:cNvPr id="209" name="Straight Arrow Connector 208">
                <a:extLst>
                  <a:ext uri="{FF2B5EF4-FFF2-40B4-BE49-F238E27FC236}">
                    <a16:creationId xmlns:a16="http://schemas.microsoft.com/office/drawing/2014/main" id="{D99B20B3-589E-4878-9A18-C0E5155BA0FF}"/>
                  </a:ext>
                </a:extLst>
              </p:cNvPr>
              <p:cNvCxnSpPr/>
              <p:nvPr/>
            </p:nvCxnSpPr>
            <p:spPr bwMode="auto">
              <a:xfrm>
                <a:off x="823372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</p:grpSp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45CFDDA1-EF15-4E9D-9B12-F502373DDBF6}"/>
                </a:ext>
              </a:extLst>
            </p:cNvPr>
            <p:cNvSpPr/>
            <p:nvPr/>
          </p:nvSpPr>
          <p:spPr>
            <a:xfrm>
              <a:off x="3490020" y="2473541"/>
              <a:ext cx="914400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FEM</a:t>
              </a:r>
            </a:p>
          </p:txBody>
        </p:sp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7C5F6C28-7772-4A39-809A-E87B94B3C926}"/>
                </a:ext>
              </a:extLst>
            </p:cNvPr>
            <p:cNvSpPr/>
            <p:nvPr/>
          </p:nvSpPr>
          <p:spPr>
            <a:xfrm>
              <a:off x="2114411" y="2475064"/>
              <a:ext cx="964529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Mesher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1C9799F4-6725-40C4-B2A3-49E9D0601417}"/>
                </a:ext>
              </a:extLst>
            </p:cNvPr>
            <p:cNvGrpSpPr/>
            <p:nvPr/>
          </p:nvGrpSpPr>
          <p:grpSpPr>
            <a:xfrm flipV="1">
              <a:off x="5028913" y="2515934"/>
              <a:ext cx="533687" cy="1232502"/>
              <a:chOff x="7742854" y="3392849"/>
              <a:chExt cx="789973" cy="711175"/>
            </a:xfrm>
          </p:grpSpPr>
          <p:cxnSp>
            <p:nvCxnSpPr>
              <p:cNvPr id="212" name="Straight Arrow Connector 211">
                <a:extLst>
                  <a:ext uri="{FF2B5EF4-FFF2-40B4-BE49-F238E27FC236}">
                    <a16:creationId xmlns:a16="http://schemas.microsoft.com/office/drawing/2014/main" id="{65439932-019E-4F95-93D9-D11C33858B97}"/>
                  </a:ext>
                </a:extLst>
              </p:cNvPr>
              <p:cNvCxnSpPr/>
              <p:nvPr/>
            </p:nvCxnSpPr>
            <p:spPr bwMode="auto">
              <a:xfrm>
                <a:off x="790647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13" name="Straight Arrow Connector 212">
                <a:extLst>
                  <a:ext uri="{FF2B5EF4-FFF2-40B4-BE49-F238E27FC236}">
                    <a16:creationId xmlns:a16="http://schemas.microsoft.com/office/drawing/2014/main" id="{2698CBA1-A896-474A-81F5-210288364379}"/>
                  </a:ext>
                </a:extLst>
              </p:cNvPr>
              <p:cNvCxnSpPr/>
              <p:nvPr/>
            </p:nvCxnSpPr>
            <p:spPr bwMode="auto">
              <a:xfrm>
                <a:off x="807010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14" name="Straight Arrow Connector 213">
                <a:extLst>
                  <a:ext uri="{FF2B5EF4-FFF2-40B4-BE49-F238E27FC236}">
                    <a16:creationId xmlns:a16="http://schemas.microsoft.com/office/drawing/2014/main" id="{3CB3CD8D-0256-426F-94F5-BFED809898AB}"/>
                  </a:ext>
                </a:extLst>
              </p:cNvPr>
              <p:cNvCxnSpPr/>
              <p:nvPr/>
            </p:nvCxnSpPr>
            <p:spPr bwMode="auto">
              <a:xfrm>
                <a:off x="774285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sm" len="med"/>
                <a:tailEnd type="triangle" w="sm" len="lg"/>
              </a:ln>
              <a:effectLst/>
            </p:spPr>
          </p:cxn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26E81339-7C1D-4609-B309-9B37845D3CB5}"/>
                  </a:ext>
                </a:extLst>
              </p:cNvPr>
              <p:cNvCxnSpPr/>
              <p:nvPr/>
            </p:nvCxnSpPr>
            <p:spPr bwMode="auto">
              <a:xfrm>
                <a:off x="823372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CB16454-A9EF-4DBD-ADDC-DC18BC8B4085}"/>
                </a:ext>
              </a:extLst>
            </p:cNvPr>
            <p:cNvGrpSpPr/>
            <p:nvPr/>
          </p:nvGrpSpPr>
          <p:grpSpPr>
            <a:xfrm flipV="1">
              <a:off x="5575632" y="3429000"/>
              <a:ext cx="444168" cy="965038"/>
              <a:chOff x="7742854" y="3392849"/>
              <a:chExt cx="789973" cy="711175"/>
            </a:xfrm>
          </p:grpSpPr>
          <p:cxnSp>
            <p:nvCxnSpPr>
              <p:cNvPr id="222" name="Straight Arrow Connector 221">
                <a:extLst>
                  <a:ext uri="{FF2B5EF4-FFF2-40B4-BE49-F238E27FC236}">
                    <a16:creationId xmlns:a16="http://schemas.microsoft.com/office/drawing/2014/main" id="{9B955CEA-811F-4DCA-93C4-228C21A4024F}"/>
                  </a:ext>
                </a:extLst>
              </p:cNvPr>
              <p:cNvCxnSpPr/>
              <p:nvPr/>
            </p:nvCxnSpPr>
            <p:spPr bwMode="auto">
              <a:xfrm>
                <a:off x="790647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23" name="Straight Arrow Connector 222">
                <a:extLst>
                  <a:ext uri="{FF2B5EF4-FFF2-40B4-BE49-F238E27FC236}">
                    <a16:creationId xmlns:a16="http://schemas.microsoft.com/office/drawing/2014/main" id="{814DFDBF-BBBE-412D-82DA-23D24ED11FF6}"/>
                  </a:ext>
                </a:extLst>
              </p:cNvPr>
              <p:cNvCxnSpPr/>
              <p:nvPr/>
            </p:nvCxnSpPr>
            <p:spPr bwMode="auto">
              <a:xfrm>
                <a:off x="807010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  <p:cxnSp>
            <p:nvCxnSpPr>
              <p:cNvPr id="224" name="Straight Arrow Connector 223">
                <a:extLst>
                  <a:ext uri="{FF2B5EF4-FFF2-40B4-BE49-F238E27FC236}">
                    <a16:creationId xmlns:a16="http://schemas.microsoft.com/office/drawing/2014/main" id="{F0AA9532-E6D1-4F47-AE23-0F81653961E6}"/>
                  </a:ext>
                </a:extLst>
              </p:cNvPr>
              <p:cNvCxnSpPr/>
              <p:nvPr/>
            </p:nvCxnSpPr>
            <p:spPr bwMode="auto">
              <a:xfrm>
                <a:off x="7742854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sm" len="med"/>
                <a:tailEnd type="triangle" w="sm" len="lg"/>
              </a:ln>
              <a:effectLst/>
            </p:spPr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A73A1D09-609E-49F4-A5F9-CF3826BD41A4}"/>
                  </a:ext>
                </a:extLst>
              </p:cNvPr>
              <p:cNvCxnSpPr/>
              <p:nvPr/>
            </p:nvCxnSpPr>
            <p:spPr bwMode="auto">
              <a:xfrm>
                <a:off x="8233729" y="3392849"/>
                <a:ext cx="299098" cy="71117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sm" len="lg"/>
              </a:ln>
              <a:effectLst/>
            </p:spPr>
          </p:cxn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D860314-765D-4226-9D61-47EADB46E92F}"/>
                </a:ext>
              </a:extLst>
            </p:cNvPr>
            <p:cNvSpPr/>
            <p:nvPr/>
          </p:nvSpPr>
          <p:spPr>
            <a:xfrm>
              <a:off x="1849139" y="3760684"/>
              <a:ext cx="4676274" cy="8875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accent6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Distributed Volatile/Nonvolatile Memory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33EA8A-A035-489D-9BD1-B5602856D536}"/>
                </a:ext>
              </a:extLst>
            </p:cNvPr>
            <p:cNvGrpSpPr/>
            <p:nvPr/>
          </p:nvGrpSpPr>
          <p:grpSpPr>
            <a:xfrm>
              <a:off x="4465309" y="3924197"/>
              <a:ext cx="1705128" cy="350880"/>
              <a:chOff x="377803" y="3834042"/>
              <a:chExt cx="1705128" cy="35088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C261EF1-EE5A-4C72-8ECC-179E3FE17C63}"/>
                  </a:ext>
                </a:extLst>
              </p:cNvPr>
              <p:cNvCxnSpPr>
                <a:stCxn id="44" idx="3"/>
                <a:endCxn id="40" idx="1"/>
              </p:cNvCxnSpPr>
              <p:nvPr/>
            </p:nvCxnSpPr>
            <p:spPr>
              <a:xfrm>
                <a:off x="952515" y="3984765"/>
                <a:ext cx="691741" cy="4614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261F5BC-21CA-43BC-9FDC-0D059F0E3E3F}"/>
                  </a:ext>
                </a:extLst>
              </p:cNvPr>
              <p:cNvSpPr/>
              <p:nvPr/>
            </p:nvSpPr>
            <p:spPr>
              <a:xfrm>
                <a:off x="1644256" y="3853826"/>
                <a:ext cx="291853" cy="2711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658B04E-9B6C-4F0A-9C6F-18490FD7B305}"/>
                  </a:ext>
                </a:extLst>
              </p:cNvPr>
              <p:cNvSpPr/>
              <p:nvPr/>
            </p:nvSpPr>
            <p:spPr>
              <a:xfrm>
                <a:off x="660662" y="3849212"/>
                <a:ext cx="291853" cy="27110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24">
                <a:extLst>
                  <a:ext uri="{FF2B5EF4-FFF2-40B4-BE49-F238E27FC236}">
                    <a16:creationId xmlns:a16="http://schemas.microsoft.com/office/drawing/2014/main" id="{DB212433-F250-48B7-AEE1-9AACCFE2C5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7803" y="3834042"/>
                <a:ext cx="726436" cy="350880"/>
                <a:chOff x="4393809" y="4952999"/>
                <a:chExt cx="940192" cy="421481"/>
              </a:xfrm>
            </p:grpSpPr>
            <p:sp>
              <p:nvSpPr>
                <p:cNvPr id="57" name="Freeform 209">
                  <a:extLst>
                    <a:ext uri="{FF2B5EF4-FFF2-40B4-BE49-F238E27FC236}">
                      <a16:creationId xmlns:a16="http://schemas.microsoft.com/office/drawing/2014/main" id="{2E514A97-1D85-4709-858C-2CE91CF02C39}"/>
                    </a:ext>
                  </a:extLst>
                </p:cNvPr>
                <p:cNvSpPr/>
                <p:nvPr/>
              </p:nvSpPr>
              <p:spPr>
                <a:xfrm>
                  <a:off x="4395227" y="4952999"/>
                  <a:ext cx="937357" cy="420135"/>
                </a:xfrm>
                <a:custGeom>
                  <a:avLst/>
                  <a:gdLst>
                    <a:gd name="connsiteX0" fmla="*/ 0 w 1114425"/>
                    <a:gd name="connsiteY0" fmla="*/ 0 h 421481"/>
                    <a:gd name="connsiteX1" fmla="*/ 4763 w 1114425"/>
                    <a:gd name="connsiteY1" fmla="*/ 373856 h 421481"/>
                    <a:gd name="connsiteX2" fmla="*/ 107157 w 1114425"/>
                    <a:gd name="connsiteY2" fmla="*/ 373856 h 421481"/>
                    <a:gd name="connsiteX3" fmla="*/ 109538 w 1114425"/>
                    <a:gd name="connsiteY3" fmla="*/ 421481 h 421481"/>
                    <a:gd name="connsiteX4" fmla="*/ 361950 w 1114425"/>
                    <a:gd name="connsiteY4" fmla="*/ 421481 h 421481"/>
                    <a:gd name="connsiteX5" fmla="*/ 361950 w 1114425"/>
                    <a:gd name="connsiteY5" fmla="*/ 381000 h 421481"/>
                    <a:gd name="connsiteX6" fmla="*/ 1114425 w 1114425"/>
                    <a:gd name="connsiteY6" fmla="*/ 378618 h 421481"/>
                    <a:gd name="connsiteX7" fmla="*/ 1109663 w 1114425"/>
                    <a:gd name="connsiteY7" fmla="*/ 0 h 421481"/>
                    <a:gd name="connsiteX8" fmla="*/ 0 w 1114425"/>
                    <a:gd name="connsiteY8" fmla="*/ 0 h 421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14425" h="421481">
                      <a:moveTo>
                        <a:pt x="0" y="0"/>
                      </a:moveTo>
                      <a:cubicBezTo>
                        <a:pt x="1588" y="124619"/>
                        <a:pt x="3175" y="249237"/>
                        <a:pt x="4763" y="373856"/>
                      </a:cubicBezTo>
                      <a:lnTo>
                        <a:pt x="107157" y="373856"/>
                      </a:lnTo>
                      <a:lnTo>
                        <a:pt x="109538" y="421481"/>
                      </a:lnTo>
                      <a:lnTo>
                        <a:pt x="361950" y="421481"/>
                      </a:lnTo>
                      <a:lnTo>
                        <a:pt x="361950" y="381000"/>
                      </a:lnTo>
                      <a:lnTo>
                        <a:pt x="1114425" y="378618"/>
                      </a:lnTo>
                      <a:cubicBezTo>
                        <a:pt x="1112838" y="252412"/>
                        <a:pt x="1111250" y="126206"/>
                        <a:pt x="11096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BBB59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F85D3DA-6DD8-4CFB-9854-EA69470DAD4D}"/>
                    </a:ext>
                  </a:extLst>
                </p:cNvPr>
                <p:cNvSpPr/>
                <p:nvPr/>
              </p:nvSpPr>
              <p:spPr>
                <a:xfrm>
                  <a:off x="4504420" y="5031101"/>
                  <a:ext cx="192860" cy="200641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ADB5FEB-B810-413C-8A9A-CFE06FAE0FA9}"/>
                    </a:ext>
                  </a:extLst>
                </p:cNvPr>
                <p:cNvSpPr/>
                <p:nvPr/>
              </p:nvSpPr>
              <p:spPr>
                <a:xfrm>
                  <a:off x="4780947" y="4990703"/>
                  <a:ext cx="95012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EFD7C14-F6A4-4F76-838F-1E9AE20735A4}"/>
                    </a:ext>
                  </a:extLst>
                </p:cNvPr>
                <p:cNvSpPr/>
                <p:nvPr/>
              </p:nvSpPr>
              <p:spPr>
                <a:xfrm>
                  <a:off x="4914247" y="4990703"/>
                  <a:ext cx="96430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28CF585-2C12-40AF-BFF2-217A4CC01CCE}"/>
                    </a:ext>
                  </a:extLst>
                </p:cNvPr>
                <p:cNvSpPr/>
                <p:nvPr/>
              </p:nvSpPr>
              <p:spPr>
                <a:xfrm>
                  <a:off x="5047547" y="4990703"/>
                  <a:ext cx="96430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731164A-B94F-40FF-8D13-B75544B685AE}"/>
                    </a:ext>
                  </a:extLst>
                </p:cNvPr>
                <p:cNvSpPr/>
                <p:nvPr/>
              </p:nvSpPr>
              <p:spPr>
                <a:xfrm>
                  <a:off x="5182266" y="4990703"/>
                  <a:ext cx="95011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5CDD63A-3124-4A51-BC13-47413CB52ED1}"/>
                    </a:ext>
                  </a:extLst>
                </p:cNvPr>
                <p:cNvSpPr/>
                <p:nvPr/>
              </p:nvSpPr>
              <p:spPr>
                <a:xfrm>
                  <a:off x="4780947" y="5150947"/>
                  <a:ext cx="95012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08255BE-F8DE-428E-8A60-8D0676AC7937}"/>
                    </a:ext>
                  </a:extLst>
                </p:cNvPr>
                <p:cNvSpPr/>
                <p:nvPr/>
              </p:nvSpPr>
              <p:spPr>
                <a:xfrm>
                  <a:off x="4914247" y="5150947"/>
                  <a:ext cx="96430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044E66D-92CC-4AAD-A5B6-C0F0EB4708D7}"/>
                    </a:ext>
                  </a:extLst>
                </p:cNvPr>
                <p:cNvSpPr/>
                <p:nvPr/>
              </p:nvSpPr>
              <p:spPr>
                <a:xfrm>
                  <a:off x="5047547" y="5150947"/>
                  <a:ext cx="96430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E84A715-BE6B-40C9-8AF6-9F24A5B0C9EC}"/>
                    </a:ext>
                  </a:extLst>
                </p:cNvPr>
                <p:cNvSpPr/>
                <p:nvPr/>
              </p:nvSpPr>
              <p:spPr>
                <a:xfrm>
                  <a:off x="5182266" y="5150947"/>
                  <a:ext cx="95011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  <p:grpSp>
            <p:nvGrpSpPr>
              <p:cNvPr id="46" name="Group 424">
                <a:extLst>
                  <a:ext uri="{FF2B5EF4-FFF2-40B4-BE49-F238E27FC236}">
                    <a16:creationId xmlns:a16="http://schemas.microsoft.com/office/drawing/2014/main" id="{F759C115-0F9B-4A56-B8EF-89069BDD8F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56495" y="3834042"/>
                <a:ext cx="726436" cy="350880"/>
                <a:chOff x="4393809" y="4952999"/>
                <a:chExt cx="940192" cy="421481"/>
              </a:xfrm>
            </p:grpSpPr>
            <p:sp>
              <p:nvSpPr>
                <p:cNvPr id="47" name="Freeform 209">
                  <a:extLst>
                    <a:ext uri="{FF2B5EF4-FFF2-40B4-BE49-F238E27FC236}">
                      <a16:creationId xmlns:a16="http://schemas.microsoft.com/office/drawing/2014/main" id="{7988C3C2-F2A0-4CE1-BA7B-4C0DB46E2BA8}"/>
                    </a:ext>
                  </a:extLst>
                </p:cNvPr>
                <p:cNvSpPr/>
                <p:nvPr/>
              </p:nvSpPr>
              <p:spPr>
                <a:xfrm>
                  <a:off x="4395227" y="4952999"/>
                  <a:ext cx="937357" cy="420135"/>
                </a:xfrm>
                <a:custGeom>
                  <a:avLst/>
                  <a:gdLst>
                    <a:gd name="connsiteX0" fmla="*/ 0 w 1114425"/>
                    <a:gd name="connsiteY0" fmla="*/ 0 h 421481"/>
                    <a:gd name="connsiteX1" fmla="*/ 4763 w 1114425"/>
                    <a:gd name="connsiteY1" fmla="*/ 373856 h 421481"/>
                    <a:gd name="connsiteX2" fmla="*/ 107157 w 1114425"/>
                    <a:gd name="connsiteY2" fmla="*/ 373856 h 421481"/>
                    <a:gd name="connsiteX3" fmla="*/ 109538 w 1114425"/>
                    <a:gd name="connsiteY3" fmla="*/ 421481 h 421481"/>
                    <a:gd name="connsiteX4" fmla="*/ 361950 w 1114425"/>
                    <a:gd name="connsiteY4" fmla="*/ 421481 h 421481"/>
                    <a:gd name="connsiteX5" fmla="*/ 361950 w 1114425"/>
                    <a:gd name="connsiteY5" fmla="*/ 381000 h 421481"/>
                    <a:gd name="connsiteX6" fmla="*/ 1114425 w 1114425"/>
                    <a:gd name="connsiteY6" fmla="*/ 378618 h 421481"/>
                    <a:gd name="connsiteX7" fmla="*/ 1109663 w 1114425"/>
                    <a:gd name="connsiteY7" fmla="*/ 0 h 421481"/>
                    <a:gd name="connsiteX8" fmla="*/ 0 w 1114425"/>
                    <a:gd name="connsiteY8" fmla="*/ 0 h 421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14425" h="421481">
                      <a:moveTo>
                        <a:pt x="0" y="0"/>
                      </a:moveTo>
                      <a:cubicBezTo>
                        <a:pt x="1588" y="124619"/>
                        <a:pt x="3175" y="249237"/>
                        <a:pt x="4763" y="373856"/>
                      </a:cubicBezTo>
                      <a:lnTo>
                        <a:pt x="107157" y="373856"/>
                      </a:lnTo>
                      <a:lnTo>
                        <a:pt x="109538" y="421481"/>
                      </a:lnTo>
                      <a:lnTo>
                        <a:pt x="361950" y="421481"/>
                      </a:lnTo>
                      <a:lnTo>
                        <a:pt x="361950" y="381000"/>
                      </a:lnTo>
                      <a:lnTo>
                        <a:pt x="1114425" y="378618"/>
                      </a:lnTo>
                      <a:cubicBezTo>
                        <a:pt x="1112838" y="252412"/>
                        <a:pt x="1111250" y="126206"/>
                        <a:pt x="110966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BBB59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A1B3B47-530E-46CD-8617-C0559FFBE0F1}"/>
                    </a:ext>
                  </a:extLst>
                </p:cNvPr>
                <p:cNvSpPr/>
                <p:nvPr/>
              </p:nvSpPr>
              <p:spPr>
                <a:xfrm>
                  <a:off x="4504420" y="5031101"/>
                  <a:ext cx="192860" cy="200641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2CE7288-5CFB-4B72-8272-C038BA96029C}"/>
                    </a:ext>
                  </a:extLst>
                </p:cNvPr>
                <p:cNvSpPr/>
                <p:nvPr/>
              </p:nvSpPr>
              <p:spPr>
                <a:xfrm>
                  <a:off x="4780947" y="4990703"/>
                  <a:ext cx="95012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73D9ADE-1DF7-4005-B818-FE7FBB4DD6E8}"/>
                    </a:ext>
                  </a:extLst>
                </p:cNvPr>
                <p:cNvSpPr/>
                <p:nvPr/>
              </p:nvSpPr>
              <p:spPr>
                <a:xfrm>
                  <a:off x="4914247" y="4990703"/>
                  <a:ext cx="96430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0412606-2C26-483F-9040-86C2E6453330}"/>
                    </a:ext>
                  </a:extLst>
                </p:cNvPr>
                <p:cNvSpPr/>
                <p:nvPr/>
              </p:nvSpPr>
              <p:spPr>
                <a:xfrm>
                  <a:off x="5047547" y="4990703"/>
                  <a:ext cx="96430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96F949-0B6F-4A7F-A38A-32F1484ECD73}"/>
                    </a:ext>
                  </a:extLst>
                </p:cNvPr>
                <p:cNvSpPr/>
                <p:nvPr/>
              </p:nvSpPr>
              <p:spPr>
                <a:xfrm>
                  <a:off x="5182266" y="4990703"/>
                  <a:ext cx="95011" cy="126579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770AD35-0FF4-48CF-A0D3-47943CD5CFFD}"/>
                    </a:ext>
                  </a:extLst>
                </p:cNvPr>
                <p:cNvSpPr/>
                <p:nvPr/>
              </p:nvSpPr>
              <p:spPr>
                <a:xfrm>
                  <a:off x="4780947" y="5150947"/>
                  <a:ext cx="95012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6516E51-DA5F-4135-A2D9-7C60223909B2}"/>
                    </a:ext>
                  </a:extLst>
                </p:cNvPr>
                <p:cNvSpPr/>
                <p:nvPr/>
              </p:nvSpPr>
              <p:spPr>
                <a:xfrm>
                  <a:off x="4914247" y="5150947"/>
                  <a:ext cx="96430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B91BC81-7B9F-4CC8-A109-A7585CAA1493}"/>
                    </a:ext>
                  </a:extLst>
                </p:cNvPr>
                <p:cNvSpPr/>
                <p:nvPr/>
              </p:nvSpPr>
              <p:spPr>
                <a:xfrm>
                  <a:off x="5047547" y="5150947"/>
                  <a:ext cx="96430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4277DA1-D519-4ECC-9520-F02A7CAE22C8}"/>
                    </a:ext>
                  </a:extLst>
                </p:cNvPr>
                <p:cNvSpPr/>
                <p:nvPr/>
              </p:nvSpPr>
              <p:spPr>
                <a:xfrm>
                  <a:off x="5182266" y="5150947"/>
                  <a:ext cx="95011" cy="123886"/>
                </a:xfrm>
                <a:prstGeom prst="rect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F7E8D6-1DA3-45ED-BFF1-4E159A3E499A}"/>
                </a:ext>
              </a:extLst>
            </p:cNvPr>
            <p:cNvGrpSpPr/>
            <p:nvPr/>
          </p:nvGrpSpPr>
          <p:grpSpPr>
            <a:xfrm>
              <a:off x="2223709" y="3931203"/>
              <a:ext cx="1732397" cy="262963"/>
              <a:chOff x="2223709" y="3969406"/>
              <a:chExt cx="1732397" cy="26296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E18A6DF-6B31-43FC-ADE8-50B2A914BE2A}"/>
                  </a:ext>
                </a:extLst>
              </p:cNvPr>
              <p:cNvGrpSpPr/>
              <p:nvPr/>
            </p:nvGrpSpPr>
            <p:grpSpPr>
              <a:xfrm>
                <a:off x="2446685" y="4015398"/>
                <a:ext cx="1285959" cy="191998"/>
                <a:chOff x="605993" y="2976159"/>
                <a:chExt cx="1285959" cy="191998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CCDCC389-5D2B-433E-B893-A4832DD873FC}"/>
                    </a:ext>
                  </a:extLst>
                </p:cNvPr>
                <p:cNvCxnSpPr>
                  <a:stCxn id="102" idx="3"/>
                  <a:endCxn id="101" idx="1"/>
                </p:cNvCxnSpPr>
                <p:nvPr/>
              </p:nvCxnSpPr>
              <p:spPr>
                <a:xfrm>
                  <a:off x="908358" y="3069851"/>
                  <a:ext cx="681229" cy="4614"/>
                </a:xfrm>
                <a:prstGeom prst="line">
                  <a:avLst/>
                </a:prstGeom>
                <a:ln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88DAC07F-9423-4159-ABF9-53267E93C010}"/>
                    </a:ext>
                  </a:extLst>
                </p:cNvPr>
                <p:cNvSpPr/>
                <p:nvPr/>
              </p:nvSpPr>
              <p:spPr>
                <a:xfrm>
                  <a:off x="1589587" y="2980773"/>
                  <a:ext cx="302365" cy="18738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6C29C0B-D607-431E-9EBD-16C481FD3AD2}"/>
                    </a:ext>
                  </a:extLst>
                </p:cNvPr>
                <p:cNvSpPr/>
                <p:nvPr/>
              </p:nvSpPr>
              <p:spPr>
                <a:xfrm>
                  <a:off x="605993" y="2976159"/>
                  <a:ext cx="302365" cy="18738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EC4F0D0-7D89-42B7-924A-938BF843A9E9}"/>
                  </a:ext>
                </a:extLst>
              </p:cNvPr>
              <p:cNvGrpSpPr/>
              <p:nvPr/>
            </p:nvGrpSpPr>
            <p:grpSpPr>
              <a:xfrm>
                <a:off x="2223709" y="3969406"/>
                <a:ext cx="1732397" cy="262963"/>
                <a:chOff x="2223709" y="3969406"/>
                <a:chExt cx="1732397" cy="262963"/>
              </a:xfrm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F7905C8F-FFE6-4FFC-8D12-E5C3703D22ED}"/>
                    </a:ext>
                  </a:extLst>
                </p:cNvPr>
                <p:cNvGrpSpPr/>
                <p:nvPr/>
              </p:nvGrpSpPr>
              <p:grpSpPr>
                <a:xfrm>
                  <a:off x="2223709" y="3969406"/>
                  <a:ext cx="680285" cy="262963"/>
                  <a:chOff x="5258915" y="4071672"/>
                  <a:chExt cx="2533650" cy="661987"/>
                </a:xfrm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30A03549-7AE1-41ED-92F9-F76E39CF16D4}"/>
                      </a:ext>
                    </a:extLst>
                  </p:cNvPr>
                  <p:cNvSpPr/>
                  <p:nvPr/>
                </p:nvSpPr>
                <p:spPr>
                  <a:xfrm>
                    <a:off x="5258915" y="4071672"/>
                    <a:ext cx="2533650" cy="661987"/>
                  </a:xfrm>
                  <a:custGeom>
                    <a:avLst/>
                    <a:gdLst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146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146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146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9051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4126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6224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88407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88407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33650" h="661987">
                        <a:moveTo>
                          <a:pt x="0" y="0"/>
                        </a:moveTo>
                        <a:cubicBezTo>
                          <a:pt x="1588" y="77787"/>
                          <a:pt x="3175" y="155575"/>
                          <a:pt x="4763" y="233362"/>
                        </a:cubicBezTo>
                        <a:cubicBezTo>
                          <a:pt x="15875" y="246062"/>
                          <a:pt x="41276" y="242094"/>
                          <a:pt x="38100" y="276225"/>
                        </a:cubicBezTo>
                        <a:cubicBezTo>
                          <a:pt x="34924" y="310356"/>
                          <a:pt x="34132" y="309562"/>
                          <a:pt x="4763" y="333375"/>
                        </a:cubicBezTo>
                        <a:lnTo>
                          <a:pt x="4763" y="600075"/>
                        </a:lnTo>
                        <a:lnTo>
                          <a:pt x="23813" y="600075"/>
                        </a:lnTo>
                        <a:lnTo>
                          <a:pt x="23813" y="661987"/>
                        </a:lnTo>
                        <a:lnTo>
                          <a:pt x="476250" y="657225"/>
                        </a:lnTo>
                        <a:lnTo>
                          <a:pt x="476250" y="600075"/>
                        </a:lnTo>
                        <a:lnTo>
                          <a:pt x="490538" y="600075"/>
                        </a:lnTo>
                        <a:lnTo>
                          <a:pt x="490538" y="657225"/>
                        </a:lnTo>
                        <a:lnTo>
                          <a:pt x="1323975" y="652462"/>
                        </a:lnTo>
                        <a:lnTo>
                          <a:pt x="1323975" y="590550"/>
                        </a:lnTo>
                        <a:lnTo>
                          <a:pt x="1338263" y="590550"/>
                        </a:lnTo>
                        <a:lnTo>
                          <a:pt x="1338263" y="652462"/>
                        </a:lnTo>
                        <a:lnTo>
                          <a:pt x="2533650" y="647700"/>
                        </a:lnTo>
                        <a:cubicBezTo>
                          <a:pt x="2532063" y="544512"/>
                          <a:pt x="2532856" y="427038"/>
                          <a:pt x="2531269" y="323850"/>
                        </a:cubicBezTo>
                        <a:cubicBezTo>
                          <a:pt x="2516188" y="301625"/>
                          <a:pt x="2488804" y="280590"/>
                          <a:pt x="2488407" y="261937"/>
                        </a:cubicBezTo>
                        <a:cubicBezTo>
                          <a:pt x="2488010" y="243284"/>
                          <a:pt x="2481262" y="233362"/>
                          <a:pt x="2528888" y="211931"/>
                        </a:cubicBezTo>
                        <a:lnTo>
                          <a:pt x="2533650" y="47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40000"/>
                      <a:lumOff val="60000"/>
                    </a:srgbClr>
                  </a:solidFill>
                  <a:ln w="12700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58180405-3FBD-411F-BEA5-DA438D6A1C2D}"/>
                      </a:ext>
                    </a:extLst>
                  </p:cNvPr>
                  <p:cNvSpPr/>
                  <p:nvPr/>
                </p:nvSpPr>
                <p:spPr>
                  <a:xfrm>
                    <a:off x="5617766" y="41990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F42E764-9E8A-463B-9EB3-3CFA02803CF3}"/>
                      </a:ext>
                    </a:extLst>
                  </p:cNvPr>
                  <p:cNvSpPr/>
                  <p:nvPr/>
                </p:nvSpPr>
                <p:spPr>
                  <a:xfrm>
                    <a:off x="5319075" y="41990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3E3F1C01-8080-49A6-AAEE-3D6B9388732A}"/>
                      </a:ext>
                    </a:extLst>
                  </p:cNvPr>
                  <p:cNvSpPr/>
                  <p:nvPr/>
                </p:nvSpPr>
                <p:spPr>
                  <a:xfrm>
                    <a:off x="6215148" y="419786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CF4F9CF6-41BB-4333-9DBC-494752F2EECA}"/>
                      </a:ext>
                    </a:extLst>
                  </p:cNvPr>
                  <p:cNvSpPr/>
                  <p:nvPr/>
                </p:nvSpPr>
                <p:spPr>
                  <a:xfrm>
                    <a:off x="5916457" y="419786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52301BD9-4B90-45AE-BF4D-B9DC271B559F}"/>
                      </a:ext>
                    </a:extLst>
                  </p:cNvPr>
                  <p:cNvSpPr/>
                  <p:nvPr/>
                </p:nvSpPr>
                <p:spPr>
                  <a:xfrm>
                    <a:off x="6812530" y="419387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D6A33AA-8EAD-429F-9186-22DA018988AD}"/>
                      </a:ext>
                    </a:extLst>
                  </p:cNvPr>
                  <p:cNvSpPr/>
                  <p:nvPr/>
                </p:nvSpPr>
                <p:spPr>
                  <a:xfrm>
                    <a:off x="6513839" y="419387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73C6C2E-BFF6-409B-A94A-6641E9574226}"/>
                      </a:ext>
                    </a:extLst>
                  </p:cNvPr>
                  <p:cNvSpPr/>
                  <p:nvPr/>
                </p:nvSpPr>
                <p:spPr>
                  <a:xfrm>
                    <a:off x="7409910" y="41926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A9FA107-1E67-467F-8D5B-AE240B07F807}"/>
                      </a:ext>
                    </a:extLst>
                  </p:cNvPr>
                  <p:cNvSpPr/>
                  <p:nvPr/>
                </p:nvSpPr>
                <p:spPr>
                  <a:xfrm>
                    <a:off x="7111221" y="41926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5D084CF8-5838-4BE6-8E3E-55E18476CA5F}"/>
                      </a:ext>
                    </a:extLst>
                  </p:cNvPr>
                  <p:cNvSpPr/>
                  <p:nvPr/>
                </p:nvSpPr>
                <p:spPr>
                  <a:xfrm>
                    <a:off x="7710487" y="4624388"/>
                    <a:ext cx="45719" cy="45719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2C305D9D-5347-4E50-956E-6DE0F462BBE7}"/>
                      </a:ext>
                    </a:extLst>
                  </p:cNvPr>
                  <p:cNvSpPr/>
                  <p:nvPr/>
                </p:nvSpPr>
                <p:spPr>
                  <a:xfrm>
                    <a:off x="5319075" y="4665951"/>
                    <a:ext cx="391209" cy="61781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5AB9B22D-17B2-4895-A3E9-19E3AEC15CBF}"/>
                      </a:ext>
                    </a:extLst>
                  </p:cNvPr>
                  <p:cNvSpPr/>
                  <p:nvPr/>
                </p:nvSpPr>
                <p:spPr>
                  <a:xfrm>
                    <a:off x="5784023" y="4658809"/>
                    <a:ext cx="773447" cy="6178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CD4B4F51-00E3-494D-82AC-C8C19E0B5BA9}"/>
                      </a:ext>
                    </a:extLst>
                  </p:cNvPr>
                  <p:cNvSpPr/>
                  <p:nvPr/>
                </p:nvSpPr>
                <p:spPr>
                  <a:xfrm>
                    <a:off x="6621265" y="4659181"/>
                    <a:ext cx="1052863" cy="59027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8DD6EAED-6C7B-48EF-A24F-9ADDFC49CD57}"/>
                    </a:ext>
                  </a:extLst>
                </p:cNvPr>
                <p:cNvGrpSpPr/>
                <p:nvPr/>
              </p:nvGrpSpPr>
              <p:grpSpPr>
                <a:xfrm>
                  <a:off x="3275821" y="3969406"/>
                  <a:ext cx="680285" cy="262963"/>
                  <a:chOff x="5258915" y="4071672"/>
                  <a:chExt cx="2533650" cy="661987"/>
                </a:xfrm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198B2DD9-1D53-4998-B3E6-BAA727831244}"/>
                      </a:ext>
                    </a:extLst>
                  </p:cNvPr>
                  <p:cNvSpPr/>
                  <p:nvPr/>
                </p:nvSpPr>
                <p:spPr>
                  <a:xfrm>
                    <a:off x="5258915" y="4071672"/>
                    <a:ext cx="2533650" cy="661987"/>
                  </a:xfrm>
                  <a:custGeom>
                    <a:avLst/>
                    <a:gdLst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90788 w 2533650"/>
                      <a:gd name="connsiteY17" fmla="*/ 276225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146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146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146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90512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1462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23837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4126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8098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83644 w 2533650"/>
                      <a:gd name="connsiteY17" fmla="*/ 276224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28888 w 2533650"/>
                      <a:gd name="connsiteY16" fmla="*/ 338137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78882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88407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  <a:gd name="connsiteX0" fmla="*/ 0 w 2533650"/>
                      <a:gd name="connsiteY0" fmla="*/ 0 h 661987"/>
                      <a:gd name="connsiteX1" fmla="*/ 4763 w 2533650"/>
                      <a:gd name="connsiteY1" fmla="*/ 233362 h 661987"/>
                      <a:gd name="connsiteX2" fmla="*/ 38100 w 2533650"/>
                      <a:gd name="connsiteY2" fmla="*/ 276225 h 661987"/>
                      <a:gd name="connsiteX3" fmla="*/ 4763 w 2533650"/>
                      <a:gd name="connsiteY3" fmla="*/ 333375 h 661987"/>
                      <a:gd name="connsiteX4" fmla="*/ 4763 w 2533650"/>
                      <a:gd name="connsiteY4" fmla="*/ 600075 h 661987"/>
                      <a:gd name="connsiteX5" fmla="*/ 23813 w 2533650"/>
                      <a:gd name="connsiteY5" fmla="*/ 600075 h 661987"/>
                      <a:gd name="connsiteX6" fmla="*/ 23813 w 2533650"/>
                      <a:gd name="connsiteY6" fmla="*/ 661987 h 661987"/>
                      <a:gd name="connsiteX7" fmla="*/ 476250 w 2533650"/>
                      <a:gd name="connsiteY7" fmla="*/ 657225 h 661987"/>
                      <a:gd name="connsiteX8" fmla="*/ 476250 w 2533650"/>
                      <a:gd name="connsiteY8" fmla="*/ 600075 h 661987"/>
                      <a:gd name="connsiteX9" fmla="*/ 490538 w 2533650"/>
                      <a:gd name="connsiteY9" fmla="*/ 600075 h 661987"/>
                      <a:gd name="connsiteX10" fmla="*/ 490538 w 2533650"/>
                      <a:gd name="connsiteY10" fmla="*/ 657225 h 661987"/>
                      <a:gd name="connsiteX11" fmla="*/ 1323975 w 2533650"/>
                      <a:gd name="connsiteY11" fmla="*/ 652462 h 661987"/>
                      <a:gd name="connsiteX12" fmla="*/ 1323975 w 2533650"/>
                      <a:gd name="connsiteY12" fmla="*/ 590550 h 661987"/>
                      <a:gd name="connsiteX13" fmla="*/ 1338263 w 2533650"/>
                      <a:gd name="connsiteY13" fmla="*/ 590550 h 661987"/>
                      <a:gd name="connsiteX14" fmla="*/ 1338263 w 2533650"/>
                      <a:gd name="connsiteY14" fmla="*/ 652462 h 661987"/>
                      <a:gd name="connsiteX15" fmla="*/ 2533650 w 2533650"/>
                      <a:gd name="connsiteY15" fmla="*/ 647700 h 661987"/>
                      <a:gd name="connsiteX16" fmla="*/ 2531269 w 2533650"/>
                      <a:gd name="connsiteY16" fmla="*/ 323850 h 661987"/>
                      <a:gd name="connsiteX17" fmla="*/ 2488407 w 2533650"/>
                      <a:gd name="connsiteY17" fmla="*/ 261937 h 661987"/>
                      <a:gd name="connsiteX18" fmla="*/ 2528888 w 2533650"/>
                      <a:gd name="connsiteY18" fmla="*/ 211931 h 661987"/>
                      <a:gd name="connsiteX19" fmla="*/ 2533650 w 2533650"/>
                      <a:gd name="connsiteY19" fmla="*/ 4762 h 661987"/>
                      <a:gd name="connsiteX20" fmla="*/ 0 w 2533650"/>
                      <a:gd name="connsiteY20" fmla="*/ 0 h 661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33650" h="661987">
                        <a:moveTo>
                          <a:pt x="0" y="0"/>
                        </a:moveTo>
                        <a:cubicBezTo>
                          <a:pt x="1588" y="77787"/>
                          <a:pt x="3175" y="155575"/>
                          <a:pt x="4763" y="233362"/>
                        </a:cubicBezTo>
                        <a:cubicBezTo>
                          <a:pt x="15875" y="246062"/>
                          <a:pt x="41276" y="242094"/>
                          <a:pt x="38100" y="276225"/>
                        </a:cubicBezTo>
                        <a:cubicBezTo>
                          <a:pt x="34924" y="310356"/>
                          <a:pt x="34132" y="309562"/>
                          <a:pt x="4763" y="333375"/>
                        </a:cubicBezTo>
                        <a:lnTo>
                          <a:pt x="4763" y="600075"/>
                        </a:lnTo>
                        <a:lnTo>
                          <a:pt x="23813" y="600075"/>
                        </a:lnTo>
                        <a:lnTo>
                          <a:pt x="23813" y="661987"/>
                        </a:lnTo>
                        <a:lnTo>
                          <a:pt x="476250" y="657225"/>
                        </a:lnTo>
                        <a:lnTo>
                          <a:pt x="476250" y="600075"/>
                        </a:lnTo>
                        <a:lnTo>
                          <a:pt x="490538" y="600075"/>
                        </a:lnTo>
                        <a:lnTo>
                          <a:pt x="490538" y="657225"/>
                        </a:lnTo>
                        <a:lnTo>
                          <a:pt x="1323975" y="652462"/>
                        </a:lnTo>
                        <a:lnTo>
                          <a:pt x="1323975" y="590550"/>
                        </a:lnTo>
                        <a:lnTo>
                          <a:pt x="1338263" y="590550"/>
                        </a:lnTo>
                        <a:lnTo>
                          <a:pt x="1338263" y="652462"/>
                        </a:lnTo>
                        <a:lnTo>
                          <a:pt x="2533650" y="647700"/>
                        </a:lnTo>
                        <a:cubicBezTo>
                          <a:pt x="2532063" y="544512"/>
                          <a:pt x="2532856" y="427038"/>
                          <a:pt x="2531269" y="323850"/>
                        </a:cubicBezTo>
                        <a:cubicBezTo>
                          <a:pt x="2516188" y="301625"/>
                          <a:pt x="2488804" y="280590"/>
                          <a:pt x="2488407" y="261937"/>
                        </a:cubicBezTo>
                        <a:cubicBezTo>
                          <a:pt x="2488010" y="243284"/>
                          <a:pt x="2481262" y="233362"/>
                          <a:pt x="2528888" y="211931"/>
                        </a:cubicBezTo>
                        <a:lnTo>
                          <a:pt x="2533650" y="47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0AD47">
                      <a:lumMod val="40000"/>
                      <a:lumOff val="60000"/>
                    </a:srgbClr>
                  </a:solidFill>
                  <a:ln w="12700" cap="flat" cmpd="sng" algn="ctr">
                    <a:solidFill>
                      <a:srgbClr val="70AD47">
                        <a:lumMod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311999E9-761D-4AA7-A655-3F4BFFC98270}"/>
                      </a:ext>
                    </a:extLst>
                  </p:cNvPr>
                  <p:cNvSpPr/>
                  <p:nvPr/>
                </p:nvSpPr>
                <p:spPr>
                  <a:xfrm>
                    <a:off x="5617766" y="41990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C69E546F-B82C-475B-BA2A-15EE64AB279A}"/>
                      </a:ext>
                    </a:extLst>
                  </p:cNvPr>
                  <p:cNvSpPr/>
                  <p:nvPr/>
                </p:nvSpPr>
                <p:spPr>
                  <a:xfrm>
                    <a:off x="5319075" y="41990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34AA5E6-235C-48A8-8ADF-AE999E8E0D32}"/>
                      </a:ext>
                    </a:extLst>
                  </p:cNvPr>
                  <p:cNvSpPr/>
                  <p:nvPr/>
                </p:nvSpPr>
                <p:spPr>
                  <a:xfrm>
                    <a:off x="6215148" y="419786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FF2D04C-F256-47F1-A0A9-6B33F7533920}"/>
                      </a:ext>
                    </a:extLst>
                  </p:cNvPr>
                  <p:cNvSpPr/>
                  <p:nvPr/>
                </p:nvSpPr>
                <p:spPr>
                  <a:xfrm>
                    <a:off x="5916457" y="419786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CA0930AB-E598-4D91-8D49-2720B4178DCF}"/>
                      </a:ext>
                    </a:extLst>
                  </p:cNvPr>
                  <p:cNvSpPr/>
                  <p:nvPr/>
                </p:nvSpPr>
                <p:spPr>
                  <a:xfrm>
                    <a:off x="6812530" y="419387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990401CE-B842-4ACA-A773-F79D3E5E87BF}"/>
                      </a:ext>
                    </a:extLst>
                  </p:cNvPr>
                  <p:cNvSpPr/>
                  <p:nvPr/>
                </p:nvSpPr>
                <p:spPr>
                  <a:xfrm>
                    <a:off x="6513839" y="4193874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02D00FF-00EF-4CAD-984E-F3FDCFA964CA}"/>
                      </a:ext>
                    </a:extLst>
                  </p:cNvPr>
                  <p:cNvSpPr/>
                  <p:nvPr/>
                </p:nvSpPr>
                <p:spPr>
                  <a:xfrm>
                    <a:off x="7409910" y="41926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0F01D5A7-6854-4412-B79D-F624D7E6153B}"/>
                      </a:ext>
                    </a:extLst>
                  </p:cNvPr>
                  <p:cNvSpPr/>
                  <p:nvPr/>
                </p:nvSpPr>
                <p:spPr>
                  <a:xfrm>
                    <a:off x="7111221" y="4192669"/>
                    <a:ext cx="217884" cy="319088"/>
                  </a:xfrm>
                  <a:custGeom>
                    <a:avLst/>
                    <a:gdLst>
                      <a:gd name="connsiteX0" fmla="*/ 0 w 217884"/>
                      <a:gd name="connsiteY0" fmla="*/ 4763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4763 h 317897"/>
                      <a:gd name="connsiteX0" fmla="*/ 0 w 217884"/>
                      <a:gd name="connsiteY0" fmla="*/ 2382 h 317897"/>
                      <a:gd name="connsiteX1" fmla="*/ 1190 w 217884"/>
                      <a:gd name="connsiteY1" fmla="*/ 313135 h 317897"/>
                      <a:gd name="connsiteX2" fmla="*/ 165497 w 217884"/>
                      <a:gd name="connsiteY2" fmla="*/ 317897 h 317897"/>
                      <a:gd name="connsiteX3" fmla="*/ 217884 w 217884"/>
                      <a:gd name="connsiteY3" fmla="*/ 278607 h 317897"/>
                      <a:gd name="connsiteX4" fmla="*/ 215503 w 217884"/>
                      <a:gd name="connsiteY4" fmla="*/ 0 h 317897"/>
                      <a:gd name="connsiteX5" fmla="*/ 0 w 217884"/>
                      <a:gd name="connsiteY5" fmla="*/ 2382 h 317897"/>
                      <a:gd name="connsiteX0" fmla="*/ 0 w 217884"/>
                      <a:gd name="connsiteY0" fmla="*/ 2382 h 319088"/>
                      <a:gd name="connsiteX1" fmla="*/ 1190 w 217884"/>
                      <a:gd name="connsiteY1" fmla="*/ 319088 h 319088"/>
                      <a:gd name="connsiteX2" fmla="*/ 165497 w 217884"/>
                      <a:gd name="connsiteY2" fmla="*/ 317897 h 319088"/>
                      <a:gd name="connsiteX3" fmla="*/ 217884 w 217884"/>
                      <a:gd name="connsiteY3" fmla="*/ 278607 h 319088"/>
                      <a:gd name="connsiteX4" fmla="*/ 215503 w 217884"/>
                      <a:gd name="connsiteY4" fmla="*/ 0 h 319088"/>
                      <a:gd name="connsiteX5" fmla="*/ 0 w 217884"/>
                      <a:gd name="connsiteY5" fmla="*/ 2382 h 319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7884" h="319088">
                        <a:moveTo>
                          <a:pt x="0" y="2382"/>
                        </a:moveTo>
                        <a:cubicBezTo>
                          <a:pt x="397" y="105173"/>
                          <a:pt x="793" y="216297"/>
                          <a:pt x="1190" y="319088"/>
                        </a:cubicBezTo>
                        <a:lnTo>
                          <a:pt x="165497" y="317897"/>
                        </a:lnTo>
                        <a:lnTo>
                          <a:pt x="217884" y="278607"/>
                        </a:lnTo>
                        <a:cubicBezTo>
                          <a:pt x="217090" y="185738"/>
                          <a:pt x="216297" y="92869"/>
                          <a:pt x="215503" y="0"/>
                        </a:cubicBezTo>
                        <a:lnTo>
                          <a:pt x="0" y="2382"/>
                        </a:ln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2490F9DF-C3CC-49E2-B763-4DF15BCD5C14}"/>
                      </a:ext>
                    </a:extLst>
                  </p:cNvPr>
                  <p:cNvSpPr/>
                  <p:nvPr/>
                </p:nvSpPr>
                <p:spPr>
                  <a:xfrm>
                    <a:off x="7710487" y="4624388"/>
                    <a:ext cx="45719" cy="45719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E67ABB4-541E-4D88-A8FD-D50DD9A52755}"/>
                      </a:ext>
                    </a:extLst>
                  </p:cNvPr>
                  <p:cNvSpPr/>
                  <p:nvPr/>
                </p:nvSpPr>
                <p:spPr>
                  <a:xfrm>
                    <a:off x="5319075" y="4665951"/>
                    <a:ext cx="391209" cy="61781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3BDBF143-E12E-464B-B070-A8D89C8A50D9}"/>
                      </a:ext>
                    </a:extLst>
                  </p:cNvPr>
                  <p:cNvSpPr/>
                  <p:nvPr/>
                </p:nvSpPr>
                <p:spPr>
                  <a:xfrm>
                    <a:off x="5784023" y="4658809"/>
                    <a:ext cx="773447" cy="61780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77F6DB4-0F0B-4CA0-8E07-05CC57C7D714}"/>
                      </a:ext>
                    </a:extLst>
                  </p:cNvPr>
                  <p:cNvSpPr/>
                  <p:nvPr/>
                </p:nvSpPr>
                <p:spPr>
                  <a:xfrm>
                    <a:off x="6621265" y="4659181"/>
                    <a:ext cx="1052863" cy="59027"/>
                  </a:xfrm>
                  <a:prstGeom prst="rect">
                    <a:avLst/>
                  </a:prstGeom>
                  <a:solidFill>
                    <a:srgbClr val="FFC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2" name="Flowchart: Process 11">
              <a:extLst>
                <a:ext uri="{FF2B5EF4-FFF2-40B4-BE49-F238E27FC236}">
                  <a16:creationId xmlns:a16="http://schemas.microsoft.com/office/drawing/2014/main" id="{32DED832-9E74-47DC-A2AC-6FF4AD6C234B}"/>
                </a:ext>
              </a:extLst>
            </p:cNvPr>
            <p:cNvSpPr/>
            <p:nvPr/>
          </p:nvSpPr>
          <p:spPr>
            <a:xfrm>
              <a:off x="4992606" y="2941163"/>
              <a:ext cx="1181904" cy="537517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Visualizer</a:t>
              </a:r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0BE6270-183B-4627-91B9-329B24040691}"/>
                </a:ext>
              </a:extLst>
            </p:cNvPr>
            <p:cNvGrpSpPr/>
            <p:nvPr/>
          </p:nvGrpSpPr>
          <p:grpSpPr>
            <a:xfrm>
              <a:off x="1974350" y="4966753"/>
              <a:ext cx="4555969" cy="549970"/>
              <a:chOff x="1981322" y="5213156"/>
              <a:chExt cx="4555969" cy="549970"/>
            </a:xfrm>
          </p:grpSpPr>
          <p:pic>
            <p:nvPicPr>
              <p:cNvPr id="226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282208D3-9CAE-4B75-A041-DFD715D9C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322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21E3D493-E0DE-4437-ABE8-B049D66743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5105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13D31035-A682-4BBD-9664-A7C984FB2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8888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0E4BF89E-9B06-4937-AA02-1C8306AAFF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2671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F0224ADE-C311-40E0-9F21-E1E120355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6454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8356FAC2-4647-4D8C-AA95-95F85ADA86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237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31F4CEF1-255E-45F5-9090-D520677B0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4020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991" descr="seagate-barracuda-1tb-harddrive_transparent_small">
                <a:extLst>
                  <a:ext uri="{FF2B5EF4-FFF2-40B4-BE49-F238E27FC236}">
                    <a16:creationId xmlns:a16="http://schemas.microsoft.com/office/drawing/2014/main" id="{EBF6E57B-A453-45E5-A1EA-046C341CF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7801" y="5213156"/>
                <a:ext cx="609490" cy="549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B63B397D-A9F4-4730-ABCE-BFE1C509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3735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400" dirty="0"/>
              <a:t>Modern I/O uses distributed memory and NVM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9F340F3-C50F-4CBE-AB01-A0BA8A301E14}"/>
              </a:ext>
            </a:extLst>
          </p:cNvPr>
          <p:cNvSpPr txBox="1"/>
          <p:nvPr/>
        </p:nvSpPr>
        <p:spPr>
          <a:xfrm>
            <a:off x="5257799" y="2973607"/>
            <a:ext cx="38708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Remove intermediate I/O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Keep data in native structures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Cache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Sandia: Kelpie/FAODEL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Distributed Key/Blob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Job-to-Job RDMAs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Cray, InfiniBand,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16D4CCAD-26E5-CA48-BD99-6D44CF93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Data Flow at Scale: Emerging</a:t>
            </a:r>
          </a:p>
        </p:txBody>
      </p:sp>
    </p:spTree>
    <p:extLst>
      <p:ext uri="{BB962C8B-B14F-4D97-AF65-F5344CB8AC3E}">
        <p14:creationId xmlns:p14="http://schemas.microsoft.com/office/powerpoint/2010/main" val="361593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B63B397D-A9F4-4730-ABCE-BFE1C509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sz="2400" dirty="0"/>
              <a:t>Workflows shouldn’t have to “reload” from anything</a:t>
            </a:r>
          </a:p>
          <a:p>
            <a:r>
              <a:rPr lang="en-US" sz="2400" dirty="0"/>
              <a:t>Can we keep data distributed in one job and have other jobs access it via local shared memory?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4A7FB0-68DB-4B74-9F46-A8DB6C62F259}"/>
              </a:ext>
            </a:extLst>
          </p:cNvPr>
          <p:cNvGrpSpPr/>
          <p:nvPr/>
        </p:nvGrpSpPr>
        <p:grpSpPr>
          <a:xfrm>
            <a:off x="457200" y="3375923"/>
            <a:ext cx="5867400" cy="2439775"/>
            <a:chOff x="1066800" y="3375923"/>
            <a:chExt cx="5867400" cy="2439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DB42C5-3B57-4A01-9157-F90599D20D84}"/>
                </a:ext>
              </a:extLst>
            </p:cNvPr>
            <p:cNvSpPr/>
            <p:nvPr/>
          </p:nvSpPr>
          <p:spPr>
            <a:xfrm>
              <a:off x="120503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C131C68-D621-4562-9029-BC4D6B661CE3}"/>
                </a:ext>
              </a:extLst>
            </p:cNvPr>
            <p:cNvSpPr/>
            <p:nvPr/>
          </p:nvSpPr>
          <p:spPr>
            <a:xfrm>
              <a:off x="2387582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BC501C-E74E-4288-8000-DAC0F1C5392F}"/>
                </a:ext>
              </a:extLst>
            </p:cNvPr>
            <p:cNvSpPr/>
            <p:nvPr/>
          </p:nvSpPr>
          <p:spPr>
            <a:xfrm>
              <a:off x="439516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4F3A63-9C3F-4FF0-9D76-EB3FE238C8AA}"/>
                </a:ext>
              </a:extLst>
            </p:cNvPr>
            <p:cNvSpPr/>
            <p:nvPr/>
          </p:nvSpPr>
          <p:spPr>
            <a:xfrm>
              <a:off x="1066800" y="4724400"/>
              <a:ext cx="5867400" cy="990600"/>
            </a:xfrm>
            <a:prstGeom prst="rect">
              <a:avLst/>
            </a:prstGeom>
            <a:solidFill>
              <a:srgbClr val="222268">
                <a:alpha val="65882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04983B-742E-4380-9EBF-B426EF11DB66}"/>
                </a:ext>
              </a:extLst>
            </p:cNvPr>
            <p:cNvSpPr txBox="1"/>
            <p:nvPr/>
          </p:nvSpPr>
          <p:spPr>
            <a:xfrm>
              <a:off x="5490772" y="4891877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Distributed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Mesh Job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A733B0-E4E7-4E3C-B927-1313CA82D2C1}"/>
                </a:ext>
              </a:extLst>
            </p:cNvPr>
            <p:cNvSpPr/>
            <p:nvPr/>
          </p:nvSpPr>
          <p:spPr bwMode="auto">
            <a:xfrm>
              <a:off x="1246638" y="4823722"/>
              <a:ext cx="925286" cy="7826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E142350-9544-41BD-B060-7C4CC04EBF7C}"/>
                </a:ext>
              </a:extLst>
            </p:cNvPr>
            <p:cNvSpPr/>
            <p:nvPr/>
          </p:nvSpPr>
          <p:spPr bwMode="auto">
            <a:xfrm>
              <a:off x="2429184" y="4823722"/>
              <a:ext cx="925286" cy="7826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5A78972-1DFE-460A-B6CF-B3782614FFC9}"/>
                </a:ext>
              </a:extLst>
            </p:cNvPr>
            <p:cNvSpPr/>
            <p:nvPr/>
          </p:nvSpPr>
          <p:spPr bwMode="auto">
            <a:xfrm>
              <a:off x="4436768" y="4823722"/>
              <a:ext cx="925286" cy="7826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94B60D3D-C2AB-4F7F-A751-DA98D899DE9F}"/>
              </a:ext>
            </a:extLst>
          </p:cNvPr>
          <p:cNvSpPr/>
          <p:nvPr/>
        </p:nvSpPr>
        <p:spPr bwMode="auto">
          <a:xfrm>
            <a:off x="6705600" y="3670403"/>
            <a:ext cx="2119436" cy="977797"/>
          </a:xfrm>
          <a:prstGeom prst="wedgeRectCallout">
            <a:avLst>
              <a:gd name="adj1" fmla="val -82675"/>
              <a:gd name="adj2" fmla="val 5687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Launch a distributed mesh job to house a workflow’s mesh. 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C7B8A46-4061-A543-872F-30757191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Data Flow at Scale: Future</a:t>
            </a:r>
          </a:p>
        </p:txBody>
      </p:sp>
    </p:spTree>
    <p:extLst>
      <p:ext uri="{BB962C8B-B14F-4D97-AF65-F5344CB8AC3E}">
        <p14:creationId xmlns:p14="http://schemas.microsoft.com/office/powerpoint/2010/main" val="376675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B63B397D-A9F4-4730-ABCE-BFE1C509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sz="2400" dirty="0"/>
              <a:t>Workflows shouldn’t have to “reload” from anything</a:t>
            </a:r>
          </a:p>
          <a:p>
            <a:r>
              <a:rPr lang="en-US" sz="2400" dirty="0"/>
              <a:t>Can we keep data distributed in one job and have other jobs access it via local shared memory?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E2101-E870-4B7E-B200-0DFB84FF1CB1}"/>
              </a:ext>
            </a:extLst>
          </p:cNvPr>
          <p:cNvGrpSpPr/>
          <p:nvPr/>
        </p:nvGrpSpPr>
        <p:grpSpPr>
          <a:xfrm>
            <a:off x="457200" y="3375923"/>
            <a:ext cx="5867400" cy="2439775"/>
            <a:chOff x="1066800" y="3375923"/>
            <a:chExt cx="5867400" cy="2439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DB42C5-3B57-4A01-9157-F90599D20D84}"/>
                </a:ext>
              </a:extLst>
            </p:cNvPr>
            <p:cNvSpPr/>
            <p:nvPr/>
          </p:nvSpPr>
          <p:spPr>
            <a:xfrm>
              <a:off x="120503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C131C68-D621-4562-9029-BC4D6B661CE3}"/>
                </a:ext>
              </a:extLst>
            </p:cNvPr>
            <p:cNvSpPr/>
            <p:nvPr/>
          </p:nvSpPr>
          <p:spPr>
            <a:xfrm>
              <a:off x="2387582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BC501C-E74E-4288-8000-DAC0F1C5392F}"/>
                </a:ext>
              </a:extLst>
            </p:cNvPr>
            <p:cNvSpPr/>
            <p:nvPr/>
          </p:nvSpPr>
          <p:spPr>
            <a:xfrm>
              <a:off x="439516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4F3A63-9C3F-4FF0-9D76-EB3FE238C8AA}"/>
                </a:ext>
              </a:extLst>
            </p:cNvPr>
            <p:cNvSpPr/>
            <p:nvPr/>
          </p:nvSpPr>
          <p:spPr>
            <a:xfrm>
              <a:off x="1066800" y="4724400"/>
              <a:ext cx="5867400" cy="990600"/>
            </a:xfrm>
            <a:prstGeom prst="rect">
              <a:avLst/>
            </a:prstGeom>
            <a:solidFill>
              <a:srgbClr val="222268">
                <a:alpha val="65882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04983B-742E-4380-9EBF-B426EF11DB66}"/>
                </a:ext>
              </a:extLst>
            </p:cNvPr>
            <p:cNvSpPr txBox="1"/>
            <p:nvPr/>
          </p:nvSpPr>
          <p:spPr>
            <a:xfrm>
              <a:off x="5490772" y="4896535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Distributed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Mesh Job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65311A-6CF1-4824-899B-ECA9CDB9ABD2}"/>
                </a:ext>
              </a:extLst>
            </p:cNvPr>
            <p:cNvSpPr/>
            <p:nvPr/>
          </p:nvSpPr>
          <p:spPr>
            <a:xfrm>
              <a:off x="1066800" y="3684118"/>
              <a:ext cx="5867400" cy="536809"/>
            </a:xfrm>
            <a:prstGeom prst="rect">
              <a:avLst/>
            </a:prstGeom>
            <a:solidFill>
              <a:srgbClr val="663300">
                <a:alpha val="65490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11139F-E254-4F0A-8B64-CCE65A64BBDB}"/>
                </a:ext>
              </a:extLst>
            </p:cNvPr>
            <p:cNvSpPr txBox="1"/>
            <p:nvPr/>
          </p:nvSpPr>
          <p:spPr>
            <a:xfrm>
              <a:off x="5458712" y="3745468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</a:rPr>
                <a:t>Mesher</a:t>
              </a:r>
              <a:r>
                <a:rPr lang="en-US" b="1" dirty="0">
                  <a:solidFill>
                    <a:schemeClr val="bg1"/>
                  </a:solidFill>
                </a:rPr>
                <a:t> Job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1F2D70B-0462-4299-B8CA-0C06C1A80F4C}"/>
                </a:ext>
              </a:extLst>
            </p:cNvPr>
            <p:cNvGrpSpPr/>
            <p:nvPr/>
          </p:nvGrpSpPr>
          <p:grpSpPr>
            <a:xfrm>
              <a:off x="1246638" y="3840505"/>
              <a:ext cx="955947" cy="1188695"/>
              <a:chOff x="1246638" y="3840505"/>
              <a:chExt cx="955947" cy="118869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BFFBC55-BB2B-4C0A-9881-E05441CED8B9}"/>
                  </a:ext>
                </a:extLst>
              </p:cNvPr>
              <p:cNvSpPr/>
              <p:nvPr/>
            </p:nvSpPr>
            <p:spPr bwMode="auto">
              <a:xfrm>
                <a:off x="1524000" y="3840505"/>
                <a:ext cx="678585" cy="2286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/>
                  <a:t>*mesh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11CA3A-6FA1-4B53-99B0-7B704538A955}"/>
                  </a:ext>
                </a:extLst>
              </p:cNvPr>
              <p:cNvSpPr/>
              <p:nvPr/>
            </p:nvSpPr>
            <p:spPr bwMode="auto">
              <a:xfrm>
                <a:off x="1246638" y="4823765"/>
                <a:ext cx="206069" cy="20543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AB3D334A-754C-4121-9D02-C80B44344EE0}"/>
                  </a:ext>
                </a:extLst>
              </p:cNvPr>
              <p:cNvCxnSpPr>
                <a:cxnSpLocks/>
                <a:stCxn id="6" idx="1"/>
                <a:endCxn id="17" idx="0"/>
              </p:cNvCxnSpPr>
              <p:nvPr/>
            </p:nvCxnSpPr>
            <p:spPr bwMode="auto">
              <a:xfrm rot="10800000" flipV="1">
                <a:off x="1349674" y="3954805"/>
                <a:ext cx="174327" cy="868960"/>
              </a:xfrm>
              <a:prstGeom prst="bent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lg"/>
              </a:ln>
              <a:effectLst/>
            </p:spPr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F185418-80FE-4B49-A23E-D7D8A1ADEAF6}"/>
                </a:ext>
              </a:extLst>
            </p:cNvPr>
            <p:cNvGrpSpPr/>
            <p:nvPr/>
          </p:nvGrpSpPr>
          <p:grpSpPr>
            <a:xfrm>
              <a:off x="2429184" y="3840505"/>
              <a:ext cx="955947" cy="1188695"/>
              <a:chOff x="1246638" y="3840505"/>
              <a:chExt cx="955947" cy="1188695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83CE3139-18C0-4334-97F4-D14DDF5D07E7}"/>
                  </a:ext>
                </a:extLst>
              </p:cNvPr>
              <p:cNvSpPr/>
              <p:nvPr/>
            </p:nvSpPr>
            <p:spPr bwMode="auto">
              <a:xfrm>
                <a:off x="1524000" y="3840505"/>
                <a:ext cx="678585" cy="2286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/>
                  <a:t>*mesh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43B65F2-9404-4274-A99E-0C5331B4B84B}"/>
                  </a:ext>
                </a:extLst>
              </p:cNvPr>
              <p:cNvSpPr/>
              <p:nvPr/>
            </p:nvSpPr>
            <p:spPr bwMode="auto">
              <a:xfrm>
                <a:off x="1246638" y="4823765"/>
                <a:ext cx="206069" cy="20543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2" name="Connector: Elbow 81">
                <a:extLst>
                  <a:ext uri="{FF2B5EF4-FFF2-40B4-BE49-F238E27FC236}">
                    <a16:creationId xmlns:a16="http://schemas.microsoft.com/office/drawing/2014/main" id="{EDB4EE6C-9477-4288-9423-93339E3F16A9}"/>
                  </a:ext>
                </a:extLst>
              </p:cNvPr>
              <p:cNvCxnSpPr>
                <a:cxnSpLocks/>
                <a:stCxn id="80" idx="1"/>
                <a:endCxn id="81" idx="0"/>
              </p:cNvCxnSpPr>
              <p:nvPr/>
            </p:nvCxnSpPr>
            <p:spPr bwMode="auto">
              <a:xfrm rot="10800000" flipV="1">
                <a:off x="1349674" y="3954805"/>
                <a:ext cx="174327" cy="868960"/>
              </a:xfrm>
              <a:prstGeom prst="bent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lg"/>
              </a:ln>
              <a:effectLst/>
            </p:spPr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1A2A147-D802-41A6-B8BF-E96AF87C8B20}"/>
                </a:ext>
              </a:extLst>
            </p:cNvPr>
            <p:cNvGrpSpPr/>
            <p:nvPr/>
          </p:nvGrpSpPr>
          <p:grpSpPr>
            <a:xfrm>
              <a:off x="4436768" y="3840505"/>
              <a:ext cx="955947" cy="1188695"/>
              <a:chOff x="1246638" y="3840505"/>
              <a:chExt cx="955947" cy="1188695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1917D01B-85E5-4D63-9B18-1FDDF0434352}"/>
                  </a:ext>
                </a:extLst>
              </p:cNvPr>
              <p:cNvSpPr/>
              <p:nvPr/>
            </p:nvSpPr>
            <p:spPr bwMode="auto">
              <a:xfrm>
                <a:off x="1524000" y="3840505"/>
                <a:ext cx="678585" cy="2286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b="1" dirty="0"/>
                  <a:t>*mesh</a:t>
                </a:r>
                <a:endParaRPr kumimoji="0" lang="en-US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3BA48DB-3C30-4021-92CB-388D8FD305B9}"/>
                  </a:ext>
                </a:extLst>
              </p:cNvPr>
              <p:cNvSpPr/>
              <p:nvPr/>
            </p:nvSpPr>
            <p:spPr bwMode="auto">
              <a:xfrm>
                <a:off x="1246638" y="4823765"/>
                <a:ext cx="206069" cy="20543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9" name="Connector: Elbow 88">
                <a:extLst>
                  <a:ext uri="{FF2B5EF4-FFF2-40B4-BE49-F238E27FC236}">
                    <a16:creationId xmlns:a16="http://schemas.microsoft.com/office/drawing/2014/main" id="{53D3E2FA-BE08-4826-BAAE-0EAAFFD4DBFB}"/>
                  </a:ext>
                </a:extLst>
              </p:cNvPr>
              <p:cNvCxnSpPr>
                <a:cxnSpLocks/>
                <a:stCxn id="87" idx="1"/>
                <a:endCxn id="88" idx="0"/>
              </p:cNvCxnSpPr>
              <p:nvPr/>
            </p:nvCxnSpPr>
            <p:spPr bwMode="auto">
              <a:xfrm rot="10800000" flipV="1">
                <a:off x="1349674" y="3954805"/>
                <a:ext cx="174327" cy="868960"/>
              </a:xfrm>
              <a:prstGeom prst="bent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triangle" w="med" len="lg"/>
              </a:ln>
              <a:effectLst/>
            </p:spPr>
          </p:cxn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CC30C8-7EFF-4B63-BC6F-6FA8E0A44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472" t="5407" r="2814" b="27927"/>
            <a:stretch/>
          </p:blipFill>
          <p:spPr>
            <a:xfrm>
              <a:off x="1298448" y="4899660"/>
              <a:ext cx="822960" cy="6400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0E5E51-6BA4-46D1-9434-BAA89003D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6" t="476" r="13810" b="32857"/>
            <a:stretch/>
          </p:blipFill>
          <p:spPr>
            <a:xfrm>
              <a:off x="2515844" y="4899660"/>
              <a:ext cx="822960" cy="6400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7706DA-5090-49A1-B182-CE07683B7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6" t="476" r="13810" b="32857"/>
            <a:stretch/>
          </p:blipFill>
          <p:spPr>
            <a:xfrm>
              <a:off x="4464860" y="4899660"/>
              <a:ext cx="822960" cy="64008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207F56B6-B335-4A58-BFCF-358F8F645E86}"/>
              </a:ext>
            </a:extLst>
          </p:cNvPr>
          <p:cNvSpPr/>
          <p:nvPr/>
        </p:nvSpPr>
        <p:spPr bwMode="auto">
          <a:xfrm>
            <a:off x="6705600" y="4147740"/>
            <a:ext cx="2119436" cy="1392000"/>
          </a:xfrm>
          <a:prstGeom prst="wedgeRectCallout">
            <a:avLst>
              <a:gd name="adj1" fmla="val -77282"/>
              <a:gd name="adj2" fmla="val -539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A meshing job populates the mesh. Each rank uses local IPC and shared memory for updates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10BBE8D-CF63-0946-A193-6128EC8E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Data Flow at Scale: Future</a:t>
            </a:r>
          </a:p>
        </p:txBody>
      </p:sp>
    </p:spTree>
    <p:extLst>
      <p:ext uri="{BB962C8B-B14F-4D97-AF65-F5344CB8AC3E}">
        <p14:creationId xmlns:p14="http://schemas.microsoft.com/office/powerpoint/2010/main" val="2239394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B63B397D-A9F4-4730-ABCE-BFE1C509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sz="2400" dirty="0"/>
              <a:t>Workflows shouldn’t have to “reload” from anything</a:t>
            </a:r>
          </a:p>
          <a:p>
            <a:r>
              <a:rPr lang="en-US" sz="2400" dirty="0"/>
              <a:t>Can we keep data distributed in one job and have other jobs access it via local shared memory?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BB7725-A221-4C51-97A6-1B90E30CF1BC}"/>
              </a:ext>
            </a:extLst>
          </p:cNvPr>
          <p:cNvGrpSpPr/>
          <p:nvPr/>
        </p:nvGrpSpPr>
        <p:grpSpPr>
          <a:xfrm>
            <a:off x="457200" y="3375923"/>
            <a:ext cx="5867400" cy="2439775"/>
            <a:chOff x="1066800" y="3375923"/>
            <a:chExt cx="5867400" cy="2439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DB42C5-3B57-4A01-9157-F90599D20D84}"/>
                </a:ext>
              </a:extLst>
            </p:cNvPr>
            <p:cNvSpPr/>
            <p:nvPr/>
          </p:nvSpPr>
          <p:spPr>
            <a:xfrm>
              <a:off x="120503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C131C68-D621-4562-9029-BC4D6B661CE3}"/>
                </a:ext>
              </a:extLst>
            </p:cNvPr>
            <p:cNvSpPr/>
            <p:nvPr/>
          </p:nvSpPr>
          <p:spPr>
            <a:xfrm>
              <a:off x="2387582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BC501C-E74E-4288-8000-DAC0F1C5392F}"/>
                </a:ext>
              </a:extLst>
            </p:cNvPr>
            <p:cNvSpPr/>
            <p:nvPr/>
          </p:nvSpPr>
          <p:spPr>
            <a:xfrm>
              <a:off x="439516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4F3A63-9C3F-4FF0-9D76-EB3FE238C8AA}"/>
                </a:ext>
              </a:extLst>
            </p:cNvPr>
            <p:cNvSpPr/>
            <p:nvPr/>
          </p:nvSpPr>
          <p:spPr>
            <a:xfrm>
              <a:off x="1066800" y="4724400"/>
              <a:ext cx="5867400" cy="990600"/>
            </a:xfrm>
            <a:prstGeom prst="rect">
              <a:avLst/>
            </a:prstGeom>
            <a:solidFill>
              <a:srgbClr val="222268">
                <a:alpha val="65882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04983B-742E-4380-9EBF-B426EF11DB66}"/>
                </a:ext>
              </a:extLst>
            </p:cNvPr>
            <p:cNvSpPr txBox="1"/>
            <p:nvPr/>
          </p:nvSpPr>
          <p:spPr>
            <a:xfrm>
              <a:off x="5490772" y="4896535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Distributed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Mesh Job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65311A-6CF1-4824-899B-ECA9CDB9ABD2}"/>
                </a:ext>
              </a:extLst>
            </p:cNvPr>
            <p:cNvSpPr/>
            <p:nvPr/>
          </p:nvSpPr>
          <p:spPr>
            <a:xfrm>
              <a:off x="1066800" y="3695123"/>
              <a:ext cx="5867400" cy="876877"/>
            </a:xfrm>
            <a:prstGeom prst="rect">
              <a:avLst/>
            </a:prstGeom>
            <a:solidFill>
              <a:srgbClr val="003300">
                <a:alpha val="65882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11139F-E254-4F0A-8B64-CCE65A64BBDB}"/>
                </a:ext>
              </a:extLst>
            </p:cNvPr>
            <p:cNvSpPr txBox="1"/>
            <p:nvPr/>
          </p:nvSpPr>
          <p:spPr>
            <a:xfrm>
              <a:off x="5856255" y="3810396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FEM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Job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BFFBC55-BB2B-4C0A-9881-E05441CED8B9}"/>
                </a:ext>
              </a:extLst>
            </p:cNvPr>
            <p:cNvSpPr/>
            <p:nvPr/>
          </p:nvSpPr>
          <p:spPr bwMode="auto">
            <a:xfrm>
              <a:off x="1524000" y="4038600"/>
              <a:ext cx="678585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/>
                <a:t>*mesh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11CA3A-6FA1-4B53-99B0-7B704538A955}"/>
                </a:ext>
              </a:extLst>
            </p:cNvPr>
            <p:cNvSpPr/>
            <p:nvPr/>
          </p:nvSpPr>
          <p:spPr bwMode="auto">
            <a:xfrm>
              <a:off x="1246638" y="4823765"/>
              <a:ext cx="206069" cy="2054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AB3D334A-754C-4121-9D02-C80B44344EE0}"/>
                </a:ext>
              </a:extLst>
            </p:cNvPr>
            <p:cNvCxnSpPr>
              <a:cxnSpLocks/>
              <a:stCxn id="6" idx="1"/>
              <a:endCxn id="17" idx="0"/>
            </p:cNvCxnSpPr>
            <p:nvPr/>
          </p:nvCxnSpPr>
          <p:spPr bwMode="auto">
            <a:xfrm rot="10800000" flipV="1">
              <a:off x="1349674" y="4152899"/>
              <a:ext cx="174327" cy="670865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3CE3139-18C0-4334-97F4-D14DDF5D07E7}"/>
                </a:ext>
              </a:extLst>
            </p:cNvPr>
            <p:cNvSpPr/>
            <p:nvPr/>
          </p:nvSpPr>
          <p:spPr bwMode="auto">
            <a:xfrm>
              <a:off x="2706546" y="4038600"/>
              <a:ext cx="678585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/>
                <a:t>*mesh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43B65F2-9404-4274-A99E-0C5331B4B84B}"/>
                </a:ext>
              </a:extLst>
            </p:cNvPr>
            <p:cNvSpPr/>
            <p:nvPr/>
          </p:nvSpPr>
          <p:spPr bwMode="auto">
            <a:xfrm>
              <a:off x="2429184" y="4823765"/>
              <a:ext cx="206069" cy="2054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EDB4EE6C-9477-4288-9423-93339E3F16A9}"/>
                </a:ext>
              </a:extLst>
            </p:cNvPr>
            <p:cNvCxnSpPr>
              <a:cxnSpLocks/>
              <a:stCxn id="80" idx="1"/>
              <a:endCxn id="81" idx="0"/>
            </p:cNvCxnSpPr>
            <p:nvPr/>
          </p:nvCxnSpPr>
          <p:spPr bwMode="auto">
            <a:xfrm rot="10800000" flipV="1">
              <a:off x="2532220" y="4152899"/>
              <a:ext cx="174327" cy="670865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917D01B-85E5-4D63-9B18-1FDDF0434352}"/>
                </a:ext>
              </a:extLst>
            </p:cNvPr>
            <p:cNvSpPr/>
            <p:nvPr/>
          </p:nvSpPr>
          <p:spPr bwMode="auto">
            <a:xfrm>
              <a:off x="4714130" y="4038600"/>
              <a:ext cx="678585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/>
                <a:t>*mesh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53D3E2FA-BE08-4826-BAAE-0EAAFFD4DBFB}"/>
                </a:ext>
              </a:extLst>
            </p:cNvPr>
            <p:cNvCxnSpPr>
              <a:cxnSpLocks/>
              <a:stCxn id="87" idx="1"/>
            </p:cNvCxnSpPr>
            <p:nvPr/>
          </p:nvCxnSpPr>
          <p:spPr bwMode="auto">
            <a:xfrm rot="10800000" flipV="1">
              <a:off x="4539804" y="4152900"/>
              <a:ext cx="174327" cy="670864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lg"/>
            </a:ln>
            <a:effectLst/>
          </p:spPr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C71E28-0AC8-4BFC-ADA1-BE9B624F1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18" b="33047"/>
            <a:stretch/>
          </p:blipFill>
          <p:spPr>
            <a:xfrm>
              <a:off x="1297801" y="4888996"/>
              <a:ext cx="822960" cy="66140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121B48-5845-4154-A32C-2B6529301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4" t="475" r="13809" b="32857"/>
            <a:stretch/>
          </p:blipFill>
          <p:spPr>
            <a:xfrm>
              <a:off x="2480347" y="4888996"/>
              <a:ext cx="822960" cy="66140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767A50-799D-4F9F-9FCE-51A1E8893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6" t="476" r="13810" b="32857"/>
            <a:stretch/>
          </p:blipFill>
          <p:spPr>
            <a:xfrm>
              <a:off x="4487931" y="4888996"/>
              <a:ext cx="822960" cy="66140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2324A0F1-6CFB-4987-ADAB-2A7F99E4E40F}"/>
              </a:ext>
            </a:extLst>
          </p:cNvPr>
          <p:cNvSpPr/>
          <p:nvPr/>
        </p:nvSpPr>
        <p:spPr bwMode="auto">
          <a:xfrm>
            <a:off x="6705600" y="4147740"/>
            <a:ext cx="2119436" cy="1667958"/>
          </a:xfrm>
          <a:prstGeom prst="wedgeRectCallout">
            <a:avLst>
              <a:gd name="adj1" fmla="val -77282"/>
              <a:gd name="adj2" fmla="val -4328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A simulation job then runs on the nodes, using IPC and shared memory to read and supplement the mesh.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318BCF-B73F-614E-B817-A1BFB5FC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Data Flow at Scale: Future</a:t>
            </a:r>
          </a:p>
        </p:txBody>
      </p:sp>
    </p:spTree>
    <p:extLst>
      <p:ext uri="{BB962C8B-B14F-4D97-AF65-F5344CB8AC3E}">
        <p14:creationId xmlns:p14="http://schemas.microsoft.com/office/powerpoint/2010/main" val="2858940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2">
            <a:extLst>
              <a:ext uri="{FF2B5EF4-FFF2-40B4-BE49-F238E27FC236}">
                <a16:creationId xmlns:a16="http://schemas.microsoft.com/office/drawing/2014/main" id="{B63B397D-A9F4-4730-ABCE-BFE1C509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sz="2400" dirty="0"/>
              <a:t>Workflows shouldn’t have to “reload” from anything</a:t>
            </a:r>
          </a:p>
          <a:p>
            <a:r>
              <a:rPr lang="en-US" sz="2400" dirty="0"/>
              <a:t>Can we keep data distributed in one job and have other jobs access it via local shared memory?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BB7725-A221-4C51-97A6-1B90E30CF1BC}"/>
              </a:ext>
            </a:extLst>
          </p:cNvPr>
          <p:cNvGrpSpPr/>
          <p:nvPr/>
        </p:nvGrpSpPr>
        <p:grpSpPr>
          <a:xfrm>
            <a:off x="457200" y="3375923"/>
            <a:ext cx="5867400" cy="2439775"/>
            <a:chOff x="1066800" y="3375923"/>
            <a:chExt cx="5867400" cy="2439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DB42C5-3B57-4A01-9157-F90599D20D84}"/>
                </a:ext>
              </a:extLst>
            </p:cNvPr>
            <p:cNvSpPr/>
            <p:nvPr/>
          </p:nvSpPr>
          <p:spPr>
            <a:xfrm>
              <a:off x="120503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C131C68-D621-4562-9029-BC4D6B661CE3}"/>
                </a:ext>
              </a:extLst>
            </p:cNvPr>
            <p:cNvSpPr/>
            <p:nvPr/>
          </p:nvSpPr>
          <p:spPr>
            <a:xfrm>
              <a:off x="2387582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1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BC501C-E74E-4288-8000-DAC0F1C5392F}"/>
                </a:ext>
              </a:extLst>
            </p:cNvPr>
            <p:cNvSpPr/>
            <p:nvPr/>
          </p:nvSpPr>
          <p:spPr>
            <a:xfrm>
              <a:off x="4395166" y="3375923"/>
              <a:ext cx="1008491" cy="2439775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>
                  <a:solidFill>
                    <a:schemeClr val="tx1"/>
                  </a:solidFill>
                  <a:latin typeface="Trebuchet MS" panose="020B0603020202020204" pitchFamily="34" charset="0"/>
                </a:rPr>
                <a:t>Node 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4F3A63-9C3F-4FF0-9D76-EB3FE238C8AA}"/>
                </a:ext>
              </a:extLst>
            </p:cNvPr>
            <p:cNvSpPr/>
            <p:nvPr/>
          </p:nvSpPr>
          <p:spPr>
            <a:xfrm>
              <a:off x="1066800" y="4724400"/>
              <a:ext cx="5867400" cy="990600"/>
            </a:xfrm>
            <a:prstGeom prst="rect">
              <a:avLst/>
            </a:prstGeom>
            <a:solidFill>
              <a:srgbClr val="222268">
                <a:alpha val="65882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04983B-742E-4380-9EBF-B426EF11DB66}"/>
                </a:ext>
              </a:extLst>
            </p:cNvPr>
            <p:cNvSpPr txBox="1"/>
            <p:nvPr/>
          </p:nvSpPr>
          <p:spPr>
            <a:xfrm>
              <a:off x="5490772" y="4896535"/>
              <a:ext cx="14029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Distributed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Mesh Job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665311A-6CF1-4824-899B-ECA9CDB9ABD2}"/>
                </a:ext>
              </a:extLst>
            </p:cNvPr>
            <p:cNvSpPr/>
            <p:nvPr/>
          </p:nvSpPr>
          <p:spPr>
            <a:xfrm>
              <a:off x="1066800" y="3695123"/>
              <a:ext cx="5867400" cy="876877"/>
            </a:xfrm>
            <a:prstGeom prst="rect">
              <a:avLst/>
            </a:prstGeom>
            <a:solidFill>
              <a:srgbClr val="003300">
                <a:alpha val="65882"/>
              </a:srgb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11139F-E254-4F0A-8B64-CCE65A64BBDB}"/>
                </a:ext>
              </a:extLst>
            </p:cNvPr>
            <p:cNvSpPr txBox="1"/>
            <p:nvPr/>
          </p:nvSpPr>
          <p:spPr>
            <a:xfrm>
              <a:off x="5856255" y="3810396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FEM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Job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BFFBC55-BB2B-4C0A-9881-E05441CED8B9}"/>
                </a:ext>
              </a:extLst>
            </p:cNvPr>
            <p:cNvSpPr/>
            <p:nvPr/>
          </p:nvSpPr>
          <p:spPr bwMode="auto">
            <a:xfrm>
              <a:off x="1524000" y="4038600"/>
              <a:ext cx="678585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/>
                <a:t>*mesh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11CA3A-6FA1-4B53-99B0-7B704538A955}"/>
                </a:ext>
              </a:extLst>
            </p:cNvPr>
            <p:cNvSpPr/>
            <p:nvPr/>
          </p:nvSpPr>
          <p:spPr bwMode="auto">
            <a:xfrm>
              <a:off x="1246638" y="4823765"/>
              <a:ext cx="206069" cy="2054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AB3D334A-754C-4121-9D02-C80B44344EE0}"/>
                </a:ext>
              </a:extLst>
            </p:cNvPr>
            <p:cNvCxnSpPr>
              <a:cxnSpLocks/>
              <a:stCxn id="6" idx="1"/>
              <a:endCxn id="17" idx="0"/>
            </p:cNvCxnSpPr>
            <p:nvPr/>
          </p:nvCxnSpPr>
          <p:spPr bwMode="auto">
            <a:xfrm rot="10800000" flipV="1">
              <a:off x="1349674" y="4152899"/>
              <a:ext cx="174327" cy="670865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3CE3139-18C0-4334-97F4-D14DDF5D07E7}"/>
                </a:ext>
              </a:extLst>
            </p:cNvPr>
            <p:cNvSpPr/>
            <p:nvPr/>
          </p:nvSpPr>
          <p:spPr bwMode="auto">
            <a:xfrm>
              <a:off x="2706546" y="4038600"/>
              <a:ext cx="678585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/>
                <a:t>*mesh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43B65F2-9404-4274-A99E-0C5331B4B84B}"/>
                </a:ext>
              </a:extLst>
            </p:cNvPr>
            <p:cNvSpPr/>
            <p:nvPr/>
          </p:nvSpPr>
          <p:spPr bwMode="auto">
            <a:xfrm>
              <a:off x="2429184" y="4823765"/>
              <a:ext cx="206069" cy="20543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EDB4EE6C-9477-4288-9423-93339E3F16A9}"/>
                </a:ext>
              </a:extLst>
            </p:cNvPr>
            <p:cNvCxnSpPr>
              <a:cxnSpLocks/>
              <a:stCxn id="80" idx="1"/>
              <a:endCxn id="81" idx="0"/>
            </p:cNvCxnSpPr>
            <p:nvPr/>
          </p:nvCxnSpPr>
          <p:spPr bwMode="auto">
            <a:xfrm rot="10800000" flipV="1">
              <a:off x="2532220" y="4152899"/>
              <a:ext cx="174327" cy="670865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917D01B-85E5-4D63-9B18-1FDDF0434352}"/>
                </a:ext>
              </a:extLst>
            </p:cNvPr>
            <p:cNvSpPr/>
            <p:nvPr/>
          </p:nvSpPr>
          <p:spPr bwMode="auto">
            <a:xfrm>
              <a:off x="4714130" y="4038600"/>
              <a:ext cx="678585" cy="2286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b="1" dirty="0"/>
                <a:t>*mesh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53D3E2FA-BE08-4826-BAAE-0EAAFFD4DBFB}"/>
                </a:ext>
              </a:extLst>
            </p:cNvPr>
            <p:cNvCxnSpPr>
              <a:cxnSpLocks/>
              <a:stCxn id="87" idx="1"/>
            </p:cNvCxnSpPr>
            <p:nvPr/>
          </p:nvCxnSpPr>
          <p:spPr bwMode="auto">
            <a:xfrm rot="10800000" flipV="1">
              <a:off x="4539804" y="4152900"/>
              <a:ext cx="174327" cy="670864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 w="med" len="lg"/>
            </a:ln>
            <a:effectLst/>
          </p:spPr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C71E28-0AC8-4BFC-ADA1-BE9B624F1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3918" b="33047"/>
            <a:stretch/>
          </p:blipFill>
          <p:spPr>
            <a:xfrm>
              <a:off x="1297801" y="4888996"/>
              <a:ext cx="822960" cy="66140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121B48-5845-4154-A32C-2B6529301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4" t="475" r="13809" b="32857"/>
            <a:stretch/>
          </p:blipFill>
          <p:spPr>
            <a:xfrm>
              <a:off x="2480347" y="4888996"/>
              <a:ext cx="822960" cy="66140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767A50-799D-4F9F-9FCE-51A1E8893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6" t="476" r="13810" b="32857"/>
            <a:stretch/>
          </p:blipFill>
          <p:spPr>
            <a:xfrm>
              <a:off x="4487931" y="4888996"/>
              <a:ext cx="822960" cy="66140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2324A0F1-6CFB-4987-ADAB-2A7F99E4E40F}"/>
              </a:ext>
            </a:extLst>
          </p:cNvPr>
          <p:cNvSpPr/>
          <p:nvPr/>
        </p:nvSpPr>
        <p:spPr bwMode="auto">
          <a:xfrm>
            <a:off x="6705600" y="4147740"/>
            <a:ext cx="2119436" cy="1667958"/>
          </a:xfrm>
          <a:prstGeom prst="wedgeRectCallout">
            <a:avLst>
              <a:gd name="adj1" fmla="val -77282"/>
              <a:gd name="adj2" fmla="val -4328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A simulation job then runs on the nodes, using IPC and shared memory to read and supplement the mesh.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7596EB-01D3-4B78-8234-B3FDEE940428}"/>
              </a:ext>
            </a:extLst>
          </p:cNvPr>
          <p:cNvSpPr/>
          <p:nvPr/>
        </p:nvSpPr>
        <p:spPr bwMode="auto">
          <a:xfrm>
            <a:off x="954921" y="1399885"/>
            <a:ext cx="7281221" cy="3489111"/>
          </a:xfrm>
          <a:prstGeom prst="roundRect">
            <a:avLst>
              <a:gd name="adj" fmla="val 389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b="1" dirty="0"/>
              <a:t>This is an open research problem in need of fresh ideas.</a:t>
            </a:r>
          </a:p>
          <a:p>
            <a:pPr marL="45720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800" b="1" dirty="0"/>
          </a:p>
          <a:p>
            <a:pPr marL="45720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 greatest challenge </a:t>
            </a:r>
            <a:r>
              <a:rPr lang="en-US" sz="2800" b="1" dirty="0"/>
              <a:t>may be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adapting our existing software to do something different than file I/O.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445D135-CAFD-2B45-AA85-B99FE94F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Data Flow at Scale: Future</a:t>
            </a:r>
          </a:p>
        </p:txBody>
      </p:sp>
    </p:spTree>
    <p:extLst>
      <p:ext uri="{BB962C8B-B14F-4D97-AF65-F5344CB8AC3E}">
        <p14:creationId xmlns:p14="http://schemas.microsoft.com/office/powerpoint/2010/main" val="226930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The Changing Environment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Enabling Impact of Workflows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Key Challenges for HPC Workflows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endParaRPr lang="en-US" sz="3200" dirty="0"/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971925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Key 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77" y="1463297"/>
            <a:ext cx="8229600" cy="44497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HPC systems are </a:t>
            </a:r>
            <a:r>
              <a:rPr lang="en-US" i="1" dirty="0">
                <a:latin typeface="Franklin Gothic Medium" panose="020B0603020102020204" pitchFamily="34" charset="0"/>
              </a:rPr>
              <a:t>part of </a:t>
            </a:r>
            <a:r>
              <a:rPr lang="en-US" dirty="0">
                <a:latin typeface="Franklin Gothic Medium" panose="020B0603020102020204" pitchFamily="34" charset="0"/>
              </a:rPr>
              <a:t>a larger ecosystem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The workflow trend will continue, democratizing HPC usage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latin typeface="Franklin Gothic Medium" panose="020B0603020102020204" pitchFamily="34" charset="0"/>
              </a:rPr>
              <a:t>Running single simulations will always matter, but running parametric, automated workflows is becoming the norm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33667-A419-2A49-86FE-688B9E92A296}"/>
              </a:ext>
            </a:extLst>
          </p:cNvPr>
          <p:cNvSpPr txBox="1"/>
          <p:nvPr/>
        </p:nvSpPr>
        <p:spPr>
          <a:xfrm>
            <a:off x="522513" y="4343400"/>
            <a:ext cx="8027719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ranklin Gothic Medium" panose="020B0603020102020204" pitchFamily="34" charset="0"/>
              </a:rPr>
              <a:t>We need solutions that enable complex, multi-platform scheduling, resilience, and data flow (at scale)</a:t>
            </a:r>
          </a:p>
        </p:txBody>
      </p:sp>
    </p:spTree>
    <p:extLst>
      <p:ext uri="{BB962C8B-B14F-4D97-AF65-F5344CB8AC3E}">
        <p14:creationId xmlns:p14="http://schemas.microsoft.com/office/powerpoint/2010/main" val="23765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400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606117"/>
            <a:ext cx="8478982" cy="46140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Ernest Friedman-Hill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Jay </a:t>
            </a:r>
            <a:r>
              <a:rPr lang="en-US" sz="3200" dirty="0" err="1"/>
              <a:t>Lofstead</a:t>
            </a: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Ron Oldfield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George Orient (QMU use case)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Craig Ulmer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5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1" y="1888178"/>
            <a:ext cx="8090070" cy="1278738"/>
          </a:xfrm>
        </p:spPr>
        <p:txBody>
          <a:bodyPr/>
          <a:lstStyle/>
          <a:p>
            <a:pPr algn="ctr"/>
            <a:r>
              <a:rPr lang="en-US" sz="5400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295400" y="3463799"/>
            <a:ext cx="6172199" cy="78756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rlclay@sandia.gov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https://www.sandia.gov/workflow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1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The Changing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What’s new?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Workflows are becoming commonplace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V&amp;V is the new normal – parametric runs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… and different?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HPC runs are being democratized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HPC is part of the compute environment for workflow, not *the* environment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Workflows simplify a lot of things, giving rise to new complications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endParaRPr lang="en-US" sz="3200" dirty="0"/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250749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dirty="0"/>
              <a:t>Enabling Impact of 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It’s easy to build complex workflows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It’s easy to run (and re-run) them too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It’s easy to share them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It’s ‘easy’ to access HPC machines</a:t>
            </a:r>
          </a:p>
          <a:p>
            <a:pPr>
              <a:buClr>
                <a:schemeClr val="tx1"/>
              </a:buClr>
            </a:pP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33931-0DF6-774B-921C-EFEDF7603C30}"/>
              </a:ext>
            </a:extLst>
          </p:cNvPr>
          <p:cNvSpPr txBox="1"/>
          <p:nvPr/>
        </p:nvSpPr>
        <p:spPr>
          <a:xfrm>
            <a:off x="575733" y="4391377"/>
            <a:ext cx="7924800" cy="15696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Leading to more [HPC] jobs run by more people on more machines with more complex workflows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79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pic>
        <p:nvPicPr>
          <p:cNvPr id="9" name="NGW 4-20-2018 hb.mp4">
            <a:hlinkClick r:id="" action="ppaction://media"/>
            <a:extLst>
              <a:ext uri="{FF2B5EF4-FFF2-40B4-BE49-F238E27FC236}">
                <a16:creationId xmlns:a16="http://schemas.microsoft.com/office/drawing/2014/main" id="{168E6AAB-AEE5-EF44-B225-01D4460C2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F1E7A69-D706-9C4D-96F0-E1EDD056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859"/>
            <a:ext cx="8001000" cy="714341"/>
          </a:xfrm>
        </p:spPr>
        <p:txBody>
          <a:bodyPr/>
          <a:lstStyle/>
          <a:p>
            <a:pPr algn="ctr"/>
            <a:r>
              <a:rPr lang="en-US" dirty="0"/>
              <a:t>Creating a Simple Workflow</a:t>
            </a:r>
          </a:p>
        </p:txBody>
      </p:sp>
    </p:spTree>
    <p:extLst>
      <p:ext uri="{BB962C8B-B14F-4D97-AF65-F5344CB8AC3E}">
        <p14:creationId xmlns:p14="http://schemas.microsoft.com/office/powerpoint/2010/main" val="31257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000" dirty="0"/>
              <a:t>Key Challenges for HPC Workflows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911" y="1676400"/>
            <a:ext cx="8229600" cy="45259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Meta-scheduling Problem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Workflow Resilience</a:t>
            </a:r>
            <a:endParaRPr lang="en-US" sz="3200" dirty="0"/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Data Flow at Scale</a:t>
            </a:r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endParaRPr lang="en-US" sz="3600" dirty="0"/>
          </a:p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9C15B-B714-1545-84E7-E77AFD6CDEDC}"/>
              </a:ext>
            </a:extLst>
          </p:cNvPr>
          <p:cNvSpPr txBox="1"/>
          <p:nvPr/>
        </p:nvSpPr>
        <p:spPr>
          <a:xfrm>
            <a:off x="553156" y="4097867"/>
            <a:ext cx="8015111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First, let’s consider a realistic use case (courtesy of George Orient) …</a:t>
            </a:r>
          </a:p>
        </p:txBody>
      </p:sp>
    </p:spTree>
    <p:extLst>
      <p:ext uri="{BB962C8B-B14F-4D97-AF65-F5344CB8AC3E}">
        <p14:creationId xmlns:p14="http://schemas.microsoft.com/office/powerpoint/2010/main" val="28839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534E-574C-44BF-8DFD-969E3717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228600"/>
            <a:ext cx="8167688" cy="1143000"/>
          </a:xfrm>
        </p:spPr>
        <p:txBody>
          <a:bodyPr/>
          <a:lstStyle/>
          <a:p>
            <a:r>
              <a:rPr lang="en-US" sz="3600" dirty="0"/>
              <a:t>Multi-Platform Analysis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6B215-A810-4B82-9149-04B2869C3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28" y="5126703"/>
            <a:ext cx="7720073" cy="1350297"/>
          </a:xfrm>
        </p:spPr>
        <p:txBody>
          <a:bodyPr/>
          <a:lstStyle/>
          <a:p>
            <a:pPr defTabSz="914400"/>
            <a:r>
              <a:rPr lang="en-US" sz="2000" dirty="0"/>
              <a:t>Electronic product definition/tolerances in CAD/PLM system– Windows</a:t>
            </a:r>
          </a:p>
          <a:p>
            <a:pPr defTabSz="914400"/>
            <a:r>
              <a:rPr lang="en-US" sz="2000" dirty="0"/>
              <a:t>All other Comp/Sim components of the workflow available on Linux HPC </a:t>
            </a:r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1ED33-D215-45F3-986F-C2DF9CED5D0B}"/>
              </a:ext>
            </a:extLst>
          </p:cNvPr>
          <p:cNvGrpSpPr/>
          <p:nvPr/>
        </p:nvGrpSpPr>
        <p:grpSpPr>
          <a:xfrm>
            <a:off x="61912" y="1295400"/>
            <a:ext cx="8658240" cy="3697974"/>
            <a:chOff x="61912" y="1060366"/>
            <a:chExt cx="8658240" cy="3697974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39801034-943E-4A68-9435-214FA9BF1866}"/>
                </a:ext>
              </a:extLst>
            </p:cNvPr>
            <p:cNvSpPr/>
            <p:nvPr/>
          </p:nvSpPr>
          <p:spPr>
            <a:xfrm>
              <a:off x="674566" y="1553661"/>
              <a:ext cx="7352097" cy="2683359"/>
            </a:xfrm>
            <a:prstGeom prst="flowChartProcess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 w="2540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4C8A35-F502-4C2F-8D3F-B191A257EBAE}"/>
                </a:ext>
              </a:extLst>
            </p:cNvPr>
            <p:cNvSpPr/>
            <p:nvPr/>
          </p:nvSpPr>
          <p:spPr>
            <a:xfrm>
              <a:off x="833784" y="1700741"/>
              <a:ext cx="1794710" cy="2390676"/>
            </a:xfrm>
            <a:prstGeom prst="rect">
              <a:avLst/>
            </a:prstGeom>
            <a:solidFill>
              <a:srgbClr val="A0D8B5"/>
            </a:solidFill>
            <a:ln w="25400">
              <a:solidFill>
                <a:srgbClr val="008000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7CB829-C8A8-464A-8ED6-80E1B8836CFD}"/>
                </a:ext>
              </a:extLst>
            </p:cNvPr>
            <p:cNvSpPr/>
            <p:nvPr/>
          </p:nvSpPr>
          <p:spPr>
            <a:xfrm>
              <a:off x="3262159" y="1700741"/>
              <a:ext cx="4676274" cy="2390676"/>
            </a:xfrm>
            <a:prstGeom prst="rect">
              <a:avLst/>
            </a:prstGeom>
            <a:solidFill>
              <a:srgbClr val="A0D8B5"/>
            </a:solidFill>
            <a:ln w="25400">
              <a:solidFill>
                <a:srgbClr val="008000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94904B6C-02BE-4A9B-BB27-F7103CC7C1B1}"/>
                </a:ext>
              </a:extLst>
            </p:cNvPr>
            <p:cNvSpPr/>
            <p:nvPr/>
          </p:nvSpPr>
          <p:spPr>
            <a:xfrm>
              <a:off x="1268065" y="2582005"/>
              <a:ext cx="914400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CAD</a:t>
              </a:r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78EED84C-1B69-496F-87A3-9F040E6ACB22}"/>
                </a:ext>
              </a:extLst>
            </p:cNvPr>
            <p:cNvSpPr/>
            <p:nvPr/>
          </p:nvSpPr>
          <p:spPr>
            <a:xfrm>
              <a:off x="3534876" y="2582008"/>
              <a:ext cx="964529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Mesher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8A79D284-FC19-4ACB-BB92-E3B3EC4D5F25}"/>
                </a:ext>
              </a:extLst>
            </p:cNvPr>
            <p:cNvSpPr/>
            <p:nvPr/>
          </p:nvSpPr>
          <p:spPr>
            <a:xfrm>
              <a:off x="4910485" y="2580485"/>
              <a:ext cx="914400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FEM</a:t>
              </a: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BE1ED5BC-3E7D-42DE-AF00-6CD6F48C02DC}"/>
                </a:ext>
              </a:extLst>
            </p:cNvPr>
            <p:cNvSpPr/>
            <p:nvPr/>
          </p:nvSpPr>
          <p:spPr>
            <a:xfrm>
              <a:off x="6418443" y="2015656"/>
              <a:ext cx="1339516" cy="612648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Signal Processing</a:t>
              </a: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383274FD-66D2-43E8-85C0-C256F1F2770A}"/>
                </a:ext>
              </a:extLst>
            </p:cNvPr>
            <p:cNvSpPr/>
            <p:nvPr/>
          </p:nvSpPr>
          <p:spPr>
            <a:xfrm>
              <a:off x="6413071" y="3048107"/>
              <a:ext cx="1181904" cy="537517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Visualizer</a:t>
              </a:r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40C652DA-85A7-4DAC-B745-33DCA556E18F}"/>
                </a:ext>
              </a:extLst>
            </p:cNvPr>
            <p:cNvSpPr/>
            <p:nvPr/>
          </p:nvSpPr>
          <p:spPr>
            <a:xfrm>
              <a:off x="667852" y="1060366"/>
              <a:ext cx="4932444" cy="365760"/>
            </a:xfrm>
            <a:prstGeom prst="flowChartProcess">
              <a:avLst/>
            </a:prstGeom>
            <a:solidFill>
              <a:srgbClr val="FFD579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Tools Repository (</a:t>
              </a:r>
              <a:r>
                <a:rPr lang="en-US" dirty="0" err="1">
                  <a:solidFill>
                    <a:schemeClr val="tx1"/>
                  </a:solidFill>
                </a:rPr>
                <a:t>QoI</a:t>
              </a:r>
              <a:r>
                <a:rPr lang="en-US" dirty="0">
                  <a:solidFill>
                    <a:schemeClr val="tx1"/>
                  </a:solidFill>
                </a:rPr>
                <a:t> Extractors)</a:t>
              </a: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AA4E2550-CDED-4ED5-B483-4E0845D349C8}"/>
                </a:ext>
              </a:extLst>
            </p:cNvPr>
            <p:cNvSpPr/>
            <p:nvPr/>
          </p:nvSpPr>
          <p:spPr>
            <a:xfrm rot="16200000">
              <a:off x="-738188" y="2664397"/>
              <a:ext cx="2057400" cy="457200"/>
            </a:xfrm>
            <a:prstGeom prst="flowChartProcess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Model Parameters</a:t>
              </a: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9056FD5F-1663-4F3F-91CA-515FC64AD206}"/>
                </a:ext>
              </a:extLst>
            </p:cNvPr>
            <p:cNvSpPr/>
            <p:nvPr/>
          </p:nvSpPr>
          <p:spPr>
            <a:xfrm rot="16200000">
              <a:off x="7467194" y="2652873"/>
              <a:ext cx="2048715" cy="457200"/>
            </a:xfrm>
            <a:prstGeom prst="flowChartProcess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QoIs</a:t>
              </a:r>
              <a:r>
                <a:rPr lang="en-US" dirty="0"/>
                <a:t> 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15E08B8-C3BE-4BF2-8F03-C18FC55A3BE0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>
              <a:off x="2182465" y="2888329"/>
              <a:ext cx="1352411" cy="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B4A66A7-C8C0-452F-853B-2916611B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000" y="1780965"/>
              <a:ext cx="512305" cy="51230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0CCF75D-57F9-4388-B2DF-41591448A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216" y="1783345"/>
              <a:ext cx="507543" cy="507543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1E79269-966B-4741-9DCB-D3A2C81C1C85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 flipV="1">
              <a:off x="4499405" y="2886809"/>
              <a:ext cx="411080" cy="152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1902648-1C49-4E75-995B-E5C70ED099D1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 flipV="1">
              <a:off x="5824885" y="2321980"/>
              <a:ext cx="593558" cy="56482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3C0974-CB09-4B49-9E63-7DC9F7181625}"/>
                </a:ext>
              </a:extLst>
            </p:cNvPr>
            <p:cNvCxnSpPr>
              <a:cxnSpLocks/>
              <a:stCxn id="28" idx="3"/>
              <a:endCxn id="30" idx="1"/>
            </p:cNvCxnSpPr>
            <p:nvPr/>
          </p:nvCxnSpPr>
          <p:spPr>
            <a:xfrm>
              <a:off x="5824885" y="2886809"/>
              <a:ext cx="588186" cy="430057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6A75B1B-9CED-43A0-B00D-84177C4B0420}"/>
                </a:ext>
              </a:extLst>
            </p:cNvPr>
            <p:cNvCxnSpPr>
              <a:cxnSpLocks/>
            </p:cNvCxnSpPr>
            <p:nvPr/>
          </p:nvCxnSpPr>
          <p:spPr>
            <a:xfrm>
              <a:off x="401128" y="2403422"/>
              <a:ext cx="432656" cy="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FED1392-58D1-4A31-8AB7-9A25A6FC020E}"/>
                </a:ext>
              </a:extLst>
            </p:cNvPr>
            <p:cNvCxnSpPr>
              <a:cxnSpLocks/>
            </p:cNvCxnSpPr>
            <p:nvPr/>
          </p:nvCxnSpPr>
          <p:spPr>
            <a:xfrm>
              <a:off x="401128" y="3781630"/>
              <a:ext cx="2861031" cy="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ard 42">
              <a:extLst>
                <a:ext uri="{FF2B5EF4-FFF2-40B4-BE49-F238E27FC236}">
                  <a16:creationId xmlns:a16="http://schemas.microsoft.com/office/drawing/2014/main" id="{D43D76F1-F041-47E8-B909-BC75C2E32B8E}"/>
                </a:ext>
              </a:extLst>
            </p:cNvPr>
            <p:cNvSpPr/>
            <p:nvPr/>
          </p:nvSpPr>
          <p:spPr>
            <a:xfrm rot="16200000">
              <a:off x="2283209" y="2670196"/>
              <a:ext cx="1339516" cy="389783"/>
            </a:xfrm>
            <a:prstGeom prst="flowChartPunchedCard">
              <a:avLst/>
            </a:prstGeom>
            <a:gradFill>
              <a:gsLst>
                <a:gs pos="0">
                  <a:srgbClr val="FFFF00"/>
                </a:gs>
                <a:gs pos="100000">
                  <a:schemeClr val="bg1"/>
                </a:gs>
              </a:gsLst>
            </a:gradFill>
            <a:ln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STEP file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443A77A-2C1A-4ADF-9CC3-7BD8381D72F1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7757959" y="2321980"/>
              <a:ext cx="526105" cy="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451427A-5173-4F4A-8B05-515A465B0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3805" y="3194656"/>
              <a:ext cx="0" cy="1162684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96757AF-33DE-4A8A-9F0D-7FD295817126}"/>
                </a:ext>
              </a:extLst>
            </p:cNvPr>
            <p:cNvCxnSpPr>
              <a:cxnSpLocks/>
            </p:cNvCxnSpPr>
            <p:nvPr/>
          </p:nvCxnSpPr>
          <p:spPr>
            <a:xfrm>
              <a:off x="5600296" y="1426126"/>
              <a:ext cx="994611" cy="56062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A6E8276-6C13-4AA0-B4F7-DAE5F2D3C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1751" y="2628304"/>
              <a:ext cx="12942" cy="1793334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F74B6C3-5F6A-4F31-BEAA-FCBBA8939489}"/>
                </a:ext>
              </a:extLst>
            </p:cNvPr>
            <p:cNvCxnSpPr>
              <a:cxnSpLocks/>
            </p:cNvCxnSpPr>
            <p:nvPr/>
          </p:nvCxnSpPr>
          <p:spPr>
            <a:xfrm>
              <a:off x="7319901" y="3585624"/>
              <a:ext cx="0" cy="83219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lowchart: Card 46">
              <a:extLst>
                <a:ext uri="{FF2B5EF4-FFF2-40B4-BE49-F238E27FC236}">
                  <a16:creationId xmlns:a16="http://schemas.microsoft.com/office/drawing/2014/main" id="{F75F4F7F-A129-40C3-8EC5-1D99C1C89F2D}"/>
                </a:ext>
              </a:extLst>
            </p:cNvPr>
            <p:cNvSpPr/>
            <p:nvPr/>
          </p:nvSpPr>
          <p:spPr>
            <a:xfrm>
              <a:off x="6594907" y="4420146"/>
              <a:ext cx="1274857" cy="338194"/>
            </a:xfrm>
            <a:prstGeom prst="flowChartPunchedCard">
              <a:avLst/>
            </a:prstGeom>
            <a:gradFill>
              <a:gsLst>
                <a:gs pos="0">
                  <a:srgbClr val="CC9900"/>
                </a:gs>
                <a:gs pos="100000">
                  <a:schemeClr val="bg1"/>
                </a:gs>
              </a:gsLst>
            </a:gradFill>
            <a:ln>
              <a:solidFill>
                <a:srgbClr val="CC99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Viz. Media</a:t>
              </a:r>
            </a:p>
          </p:txBody>
        </p: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2F0BA841-EC17-4C56-8B87-D043668F31C2}"/>
                </a:ext>
              </a:extLst>
            </p:cNvPr>
            <p:cNvSpPr/>
            <p:nvPr/>
          </p:nvSpPr>
          <p:spPr>
            <a:xfrm>
              <a:off x="667853" y="4357340"/>
              <a:ext cx="4930590" cy="365760"/>
            </a:xfrm>
            <a:prstGeom prst="flowChartProcess">
              <a:avLst/>
            </a:prstGeom>
            <a:solidFill>
              <a:srgbClr val="FFD579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Constitutive Model Repository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572323-48D5-4327-8DB0-08E5F7C9E5BC}"/>
              </a:ext>
            </a:extLst>
          </p:cNvPr>
          <p:cNvGrpSpPr/>
          <p:nvPr/>
        </p:nvGrpSpPr>
        <p:grpSpPr>
          <a:xfrm>
            <a:off x="5701810" y="2731023"/>
            <a:ext cx="3420345" cy="2723808"/>
            <a:chOff x="5701810" y="2495989"/>
            <a:chExt cx="3420345" cy="2723808"/>
          </a:xfrm>
        </p:grpSpPr>
        <p:sp>
          <p:nvSpPr>
            <p:cNvPr id="8" name="Scroll: Vertical 7">
              <a:extLst>
                <a:ext uri="{FF2B5EF4-FFF2-40B4-BE49-F238E27FC236}">
                  <a16:creationId xmlns:a16="http://schemas.microsoft.com/office/drawing/2014/main" id="{B836F602-2F3A-4261-A3EC-696808D06A09}"/>
                </a:ext>
              </a:extLst>
            </p:cNvPr>
            <p:cNvSpPr/>
            <p:nvPr/>
          </p:nvSpPr>
          <p:spPr>
            <a:xfrm>
              <a:off x="8076241" y="4767513"/>
              <a:ext cx="1045914" cy="452284"/>
            </a:xfrm>
            <a:prstGeom prst="verticalScroll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Report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C76B817-7B86-4484-B680-254972281B55}"/>
                </a:ext>
              </a:extLst>
            </p:cNvPr>
            <p:cNvCxnSpPr>
              <a:cxnSpLocks/>
            </p:cNvCxnSpPr>
            <p:nvPr/>
          </p:nvCxnSpPr>
          <p:spPr>
            <a:xfrm>
              <a:off x="5701811" y="4979979"/>
              <a:ext cx="2419390" cy="13676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039AF9-5330-4C57-B44E-22F0AACCFE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1810" y="3196521"/>
              <a:ext cx="1" cy="1795898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3A13BCE-9FD6-4F3D-9CB3-72B700FE3FE3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7869764" y="4758340"/>
              <a:ext cx="263013" cy="235315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826314E-0156-45E6-82D1-39AA2FFC5B99}"/>
                </a:ext>
              </a:extLst>
            </p:cNvPr>
            <p:cNvCxnSpPr>
              <a:cxnSpLocks/>
            </p:cNvCxnSpPr>
            <p:nvPr/>
          </p:nvCxnSpPr>
          <p:spPr>
            <a:xfrm>
              <a:off x="8162273" y="2495989"/>
              <a:ext cx="5580" cy="2271524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1D3B49E3-5874-45D3-88E4-3EF7E7B8D4AF}"/>
                </a:ext>
              </a:extLst>
            </p:cNvPr>
            <p:cNvCxnSpPr>
              <a:cxnSpLocks/>
            </p:cNvCxnSpPr>
            <p:nvPr/>
          </p:nvCxnSpPr>
          <p:spPr>
            <a:xfrm>
              <a:off x="7757200" y="2495989"/>
              <a:ext cx="410653" cy="0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18E184-9CBE-4920-9436-0C34AB779262}"/>
              </a:ext>
            </a:extLst>
          </p:cNvPr>
          <p:cNvSpPr txBox="1"/>
          <p:nvPr/>
        </p:nvSpPr>
        <p:spPr>
          <a:xfrm>
            <a:off x="-9664" y="6162101"/>
            <a:ext cx="915366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Executed hundreds of times; must be robust and resilient</a:t>
            </a:r>
          </a:p>
        </p:txBody>
      </p:sp>
      <p:sp>
        <p:nvSpPr>
          <p:cNvPr id="5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8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A3DDD9-4CED-42C3-A2A4-06825DC0B46C}"/>
              </a:ext>
            </a:extLst>
          </p:cNvPr>
          <p:cNvSpPr/>
          <p:nvPr/>
        </p:nvSpPr>
        <p:spPr>
          <a:xfrm>
            <a:off x="67241" y="1563235"/>
            <a:ext cx="4827493" cy="274017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6E77122-8F47-4D4F-AE07-BFE07FA7DB41}"/>
              </a:ext>
            </a:extLst>
          </p:cNvPr>
          <p:cNvSpPr/>
          <p:nvPr/>
        </p:nvSpPr>
        <p:spPr>
          <a:xfrm>
            <a:off x="4957096" y="1912568"/>
            <a:ext cx="4143513" cy="2005496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BF033-D1D3-4EEF-8E4A-C2D8BF0C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en-US" sz="3600" dirty="0"/>
              <a:t>Notional Qualification/UQ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CC70F-19D7-452B-B9AE-E518EBB9C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77" y="4456205"/>
            <a:ext cx="8761779" cy="1616765"/>
          </a:xfrm>
        </p:spPr>
        <p:txBody>
          <a:bodyPr/>
          <a:lstStyle/>
          <a:p>
            <a:r>
              <a:rPr lang="en-US" sz="2000" dirty="0"/>
              <a:t>Deterministic parameter study maps out system response over the mission space</a:t>
            </a:r>
          </a:p>
          <a:p>
            <a:r>
              <a:rPr lang="en-US" sz="2000" dirty="0"/>
              <a:t>SMEs examine response characteristics (graphs, videos) with </a:t>
            </a:r>
            <a:r>
              <a:rPr lang="en-US" sz="2000" dirty="0" err="1"/>
              <a:t>Slycat</a:t>
            </a:r>
            <a:r>
              <a:rPr lang="en-US" sz="2000" dirty="0"/>
              <a:t> to define conditions for UQ (look for low margin areas)</a:t>
            </a:r>
          </a:p>
          <a:p>
            <a:r>
              <a:rPr lang="en-US" sz="2000" dirty="0"/>
              <a:t>Sampling based UQ and statistical post processing to perform QMU</a:t>
            </a:r>
          </a:p>
        </p:txBody>
      </p:sp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036CF7ED-DBF0-46B4-A4B5-023D7F65C9C7}"/>
              </a:ext>
            </a:extLst>
          </p:cNvPr>
          <p:cNvSpPr/>
          <p:nvPr/>
        </p:nvSpPr>
        <p:spPr>
          <a:xfrm>
            <a:off x="5030932" y="2000585"/>
            <a:ext cx="1450422" cy="871926"/>
          </a:xfrm>
          <a:prstGeom prst="flowChart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Dakota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Parametric Study</a:t>
            </a:r>
          </a:p>
        </p:txBody>
      </p:sp>
      <p:sp>
        <p:nvSpPr>
          <p:cNvPr id="40" name="Flowchart: Process 39">
            <a:extLst>
              <a:ext uri="{FF2B5EF4-FFF2-40B4-BE49-F238E27FC236}">
                <a16:creationId xmlns:a16="http://schemas.microsoft.com/office/drawing/2014/main" id="{565FE59C-219D-49DF-89F8-3D92E84F5BA5}"/>
              </a:ext>
            </a:extLst>
          </p:cNvPr>
          <p:cNvSpPr/>
          <p:nvPr/>
        </p:nvSpPr>
        <p:spPr>
          <a:xfrm>
            <a:off x="6567500" y="1985633"/>
            <a:ext cx="914400" cy="612648"/>
          </a:xfrm>
          <a:prstGeom prst="flowChart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Slycat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lowchart: Process 40">
            <a:extLst>
              <a:ext uri="{FF2B5EF4-FFF2-40B4-BE49-F238E27FC236}">
                <a16:creationId xmlns:a16="http://schemas.microsoft.com/office/drawing/2014/main" id="{ED3EFE47-1249-41A8-96D4-367BA2FF74E4}"/>
              </a:ext>
            </a:extLst>
          </p:cNvPr>
          <p:cNvSpPr/>
          <p:nvPr/>
        </p:nvSpPr>
        <p:spPr>
          <a:xfrm>
            <a:off x="7557675" y="1987841"/>
            <a:ext cx="1457738" cy="884669"/>
          </a:xfrm>
          <a:prstGeom prst="flowChart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Dakota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UQ Studies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0433338-A7BA-4E45-A8BE-1DF0CBCD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932" y="3137772"/>
            <a:ext cx="1469044" cy="7101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ED267A-9FA3-48D9-B3AA-FBE5C5B06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791" y="3137771"/>
            <a:ext cx="1469044" cy="71017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F97867B-527D-4A7F-BBE5-801EA7F47617}"/>
              </a:ext>
            </a:extLst>
          </p:cNvPr>
          <p:cNvCxnSpPr>
            <a:cxnSpLocks/>
          </p:cNvCxnSpPr>
          <p:nvPr/>
        </p:nvCxnSpPr>
        <p:spPr>
          <a:xfrm>
            <a:off x="5065860" y="2872511"/>
            <a:ext cx="0" cy="42450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9341EE9-CB87-4DD0-A8A2-0A4D094D92F9}"/>
              </a:ext>
            </a:extLst>
          </p:cNvPr>
          <p:cNvCxnSpPr>
            <a:cxnSpLocks/>
          </p:cNvCxnSpPr>
          <p:nvPr/>
        </p:nvCxnSpPr>
        <p:spPr>
          <a:xfrm flipV="1">
            <a:off x="6450711" y="2848648"/>
            <a:ext cx="0" cy="47045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71131D1-BCC3-49C0-B1EC-A575ADF42E31}"/>
              </a:ext>
            </a:extLst>
          </p:cNvPr>
          <p:cNvCxnSpPr>
            <a:cxnSpLocks/>
          </p:cNvCxnSpPr>
          <p:nvPr/>
        </p:nvCxnSpPr>
        <p:spPr>
          <a:xfrm>
            <a:off x="7589710" y="2872510"/>
            <a:ext cx="0" cy="424504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B3CE67-FBB2-4F88-91FD-3B8412CA70AB}"/>
              </a:ext>
            </a:extLst>
          </p:cNvPr>
          <p:cNvCxnSpPr>
            <a:cxnSpLocks/>
          </p:cNvCxnSpPr>
          <p:nvPr/>
        </p:nvCxnSpPr>
        <p:spPr>
          <a:xfrm flipV="1">
            <a:off x="8970832" y="2848648"/>
            <a:ext cx="0" cy="47045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D2B46B7F-802B-4A90-A9E3-974914979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0" y="1615197"/>
            <a:ext cx="4549913" cy="25708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AC615B-73FF-49BD-90A2-ADCD0BA51E0E}"/>
              </a:ext>
            </a:extLst>
          </p:cNvPr>
          <p:cNvSpPr txBox="1"/>
          <p:nvPr/>
        </p:nvSpPr>
        <p:spPr>
          <a:xfrm>
            <a:off x="59081" y="1207351"/>
            <a:ext cx="483565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Deliverable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820DB1-5007-403C-9E23-2C7D3981D70C}"/>
              </a:ext>
            </a:extLst>
          </p:cNvPr>
          <p:cNvSpPr txBox="1"/>
          <p:nvPr/>
        </p:nvSpPr>
        <p:spPr>
          <a:xfrm>
            <a:off x="4957096" y="1218553"/>
            <a:ext cx="414351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Supporting Workflow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08FD08-0C9E-4555-A21B-8D4BE98420E0}"/>
              </a:ext>
            </a:extLst>
          </p:cNvPr>
          <p:cNvSpPr txBox="1"/>
          <p:nvPr/>
        </p:nvSpPr>
        <p:spPr>
          <a:xfrm>
            <a:off x="-3913" y="6158973"/>
            <a:ext cx="915366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has been done previously by “anointed ones’.  Must be democratized.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6D95F1-79D9-4C39-84E4-D0448A1D090E}"/>
              </a:ext>
            </a:extLst>
          </p:cNvPr>
          <p:cNvSpPr/>
          <p:nvPr/>
        </p:nvSpPr>
        <p:spPr>
          <a:xfrm>
            <a:off x="3493477" y="2063262"/>
            <a:ext cx="445477" cy="386861"/>
          </a:xfrm>
          <a:custGeom>
            <a:avLst/>
            <a:gdLst>
              <a:gd name="connsiteX0" fmla="*/ 445477 w 445477"/>
              <a:gd name="connsiteY0" fmla="*/ 0 h 386861"/>
              <a:gd name="connsiteX1" fmla="*/ 369277 w 445477"/>
              <a:gd name="connsiteY1" fmla="*/ 152400 h 386861"/>
              <a:gd name="connsiteX2" fmla="*/ 304800 w 445477"/>
              <a:gd name="connsiteY2" fmla="*/ 257907 h 386861"/>
              <a:gd name="connsiteX3" fmla="*/ 193431 w 445477"/>
              <a:gd name="connsiteY3" fmla="*/ 351692 h 386861"/>
              <a:gd name="connsiteX4" fmla="*/ 87923 w 445477"/>
              <a:gd name="connsiteY4" fmla="*/ 381000 h 386861"/>
              <a:gd name="connsiteX5" fmla="*/ 0 w 445477"/>
              <a:gd name="connsiteY5" fmla="*/ 386861 h 38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477" h="386861">
                <a:moveTo>
                  <a:pt x="445477" y="0"/>
                </a:moveTo>
                <a:cubicBezTo>
                  <a:pt x="419100" y="54708"/>
                  <a:pt x="392723" y="109416"/>
                  <a:pt x="369277" y="152400"/>
                </a:cubicBezTo>
                <a:cubicBezTo>
                  <a:pt x="345831" y="195385"/>
                  <a:pt x="334108" y="224692"/>
                  <a:pt x="304800" y="257907"/>
                </a:cubicBezTo>
                <a:cubicBezTo>
                  <a:pt x="275492" y="291122"/>
                  <a:pt x="229577" y="331177"/>
                  <a:pt x="193431" y="351692"/>
                </a:cubicBezTo>
                <a:cubicBezTo>
                  <a:pt x="157285" y="372208"/>
                  <a:pt x="120161" y="375139"/>
                  <a:pt x="87923" y="381000"/>
                </a:cubicBezTo>
                <a:cubicBezTo>
                  <a:pt x="55685" y="386861"/>
                  <a:pt x="27842" y="386861"/>
                  <a:pt x="0" y="386861"/>
                </a:cubicBezTo>
              </a:path>
            </a:pathLst>
          </a:custGeom>
          <a:noFill/>
          <a:ln w="25400">
            <a:solidFill>
              <a:srgbClr val="FF9933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FE30199-042F-4335-A834-C5DCEB5D24DE}"/>
              </a:ext>
            </a:extLst>
          </p:cNvPr>
          <p:cNvSpPr/>
          <p:nvPr/>
        </p:nvSpPr>
        <p:spPr>
          <a:xfrm>
            <a:off x="3256548" y="3351002"/>
            <a:ext cx="521986" cy="462810"/>
          </a:xfrm>
          <a:custGeom>
            <a:avLst/>
            <a:gdLst>
              <a:gd name="connsiteX0" fmla="*/ 445477 w 445477"/>
              <a:gd name="connsiteY0" fmla="*/ 0 h 386861"/>
              <a:gd name="connsiteX1" fmla="*/ 369277 w 445477"/>
              <a:gd name="connsiteY1" fmla="*/ 152400 h 386861"/>
              <a:gd name="connsiteX2" fmla="*/ 304800 w 445477"/>
              <a:gd name="connsiteY2" fmla="*/ 257907 h 386861"/>
              <a:gd name="connsiteX3" fmla="*/ 193431 w 445477"/>
              <a:gd name="connsiteY3" fmla="*/ 351692 h 386861"/>
              <a:gd name="connsiteX4" fmla="*/ 87923 w 445477"/>
              <a:gd name="connsiteY4" fmla="*/ 381000 h 386861"/>
              <a:gd name="connsiteX5" fmla="*/ 0 w 445477"/>
              <a:gd name="connsiteY5" fmla="*/ 386861 h 38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5477" h="386861">
                <a:moveTo>
                  <a:pt x="445477" y="0"/>
                </a:moveTo>
                <a:cubicBezTo>
                  <a:pt x="419100" y="54708"/>
                  <a:pt x="392723" y="109416"/>
                  <a:pt x="369277" y="152400"/>
                </a:cubicBezTo>
                <a:cubicBezTo>
                  <a:pt x="345831" y="195385"/>
                  <a:pt x="334108" y="224692"/>
                  <a:pt x="304800" y="257907"/>
                </a:cubicBezTo>
                <a:cubicBezTo>
                  <a:pt x="275492" y="291122"/>
                  <a:pt x="229577" y="331177"/>
                  <a:pt x="193431" y="351692"/>
                </a:cubicBezTo>
                <a:cubicBezTo>
                  <a:pt x="157285" y="372208"/>
                  <a:pt x="120161" y="375139"/>
                  <a:pt x="87923" y="381000"/>
                </a:cubicBezTo>
                <a:cubicBezTo>
                  <a:pt x="55685" y="386861"/>
                  <a:pt x="27842" y="386861"/>
                  <a:pt x="0" y="386861"/>
                </a:cubicBezTo>
              </a:path>
            </a:pathLst>
          </a:custGeom>
          <a:noFill/>
          <a:ln w="25400">
            <a:solidFill>
              <a:srgbClr val="FF9933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1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2" grpId="0" animBg="1"/>
      <p:bldP spid="3" grpId="0" build="p"/>
      <p:bldP spid="39" grpId="0" animBg="1"/>
      <p:bldP spid="40" grpId="0" animBg="1"/>
      <p:bldP spid="41" grpId="0" animBg="1"/>
      <p:bldP spid="15" grpId="0" animBg="1"/>
      <p:bldP spid="17" grpId="0" animBg="1"/>
      <p:bldP spid="18" grpId="0" animBg="1"/>
      <p:bldP spid="6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4" y="274638"/>
            <a:ext cx="8140536" cy="1143000"/>
          </a:xfrm>
        </p:spPr>
        <p:txBody>
          <a:bodyPr/>
          <a:lstStyle/>
          <a:p>
            <a:r>
              <a:rPr lang="en-US" sz="4400" dirty="0"/>
              <a:t>Meta-scheduling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414726" indent="-414726">
              <a:buClr>
                <a:schemeClr val="tx1"/>
              </a:buClr>
              <a:buFont typeface="Arial" charset="0"/>
              <a:buChar char="•"/>
            </a:pPr>
            <a:r>
              <a:rPr lang="en-US" sz="3600" dirty="0"/>
              <a:t>George’s use case features: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Design on CAD on Windows machine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Problem setup on Linux workstation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Solver run on Unix HPC machine</a:t>
            </a:r>
          </a:p>
          <a:p>
            <a:pPr marL="1157599" lvl="1" indent="-414726">
              <a:buClr>
                <a:schemeClr val="tx1"/>
              </a:buClr>
              <a:buFont typeface="Arial" charset="0"/>
              <a:buChar char="•"/>
            </a:pPr>
            <a:r>
              <a:rPr lang="en-US" sz="2800" dirty="0"/>
              <a:t>Post processing – who knows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DC01A62-4E3B-4BB3-83ED-C7F924416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2872"/>
            <a:ext cx="2895600" cy="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>
              <a:defRPr sz="1089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UNCLASSIFIED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F6607F-7DDF-F444-9472-B950F2162028}"/>
              </a:ext>
            </a:extLst>
          </p:cNvPr>
          <p:cNvSpPr txBox="1"/>
          <p:nvPr/>
        </p:nvSpPr>
        <p:spPr>
          <a:xfrm>
            <a:off x="546264" y="4800600"/>
            <a:ext cx="7992093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 we schedule hundreds of workflow runs that span multiple platforms (for each run)?</a:t>
            </a:r>
          </a:p>
        </p:txBody>
      </p:sp>
    </p:spTree>
    <p:extLst>
      <p:ext uri="{BB962C8B-B14F-4D97-AF65-F5344CB8AC3E}">
        <p14:creationId xmlns:p14="http://schemas.microsoft.com/office/powerpoint/2010/main" val="17412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Sandia Flag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ABEF1724EC2D43B259F0D80FF63195" ma:contentTypeVersion="0" ma:contentTypeDescription="Create a new document." ma:contentTypeScope="" ma:versionID="ca77d662342c8a7d9106ee9efb4012d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12538f2423c8b1eb36490e15135c8a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C4BE97-5397-46EC-92CE-2EB34A0617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6E9295-FA75-47A1-9A17-78620AB6F7BF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42CDA08-623D-470F-9092-9D3BAACAF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 Flag.potx</Template>
  <TotalTime>131478</TotalTime>
  <Words>1468</Words>
  <Application>Microsoft Macintosh PowerPoint</Application>
  <PresentationFormat>On-screen Show (4:3)</PresentationFormat>
  <Paragraphs>261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Franklin Gothic Medium</vt:lpstr>
      <vt:lpstr>Franklin Gothic Medium Cond</vt:lpstr>
      <vt:lpstr>Trebuchet MS</vt:lpstr>
      <vt:lpstr>Sandia Flag</vt:lpstr>
      <vt:lpstr>HPC Workflow (Ecosystem Impact &amp; Challenges)</vt:lpstr>
      <vt:lpstr>Outline</vt:lpstr>
      <vt:lpstr>The Changing Environment</vt:lpstr>
      <vt:lpstr>Enabling Impact of Workflows</vt:lpstr>
      <vt:lpstr>Creating a Simple Workflow</vt:lpstr>
      <vt:lpstr>Key Challenges for HPC Workflows</vt:lpstr>
      <vt:lpstr>Multi-Platform Analysis Workflow</vt:lpstr>
      <vt:lpstr>Notional Qualification/UQ Workflow</vt:lpstr>
      <vt:lpstr>Meta-scheduling Problem</vt:lpstr>
      <vt:lpstr>Workflow Resilience</vt:lpstr>
      <vt:lpstr>Workflow Resilience</vt:lpstr>
      <vt:lpstr>Workflow Resilience</vt:lpstr>
      <vt:lpstr>Data Flow at Scale</vt:lpstr>
      <vt:lpstr>PowerPoint Presentation</vt:lpstr>
      <vt:lpstr>Data Flow at Scale: Emerging</vt:lpstr>
      <vt:lpstr>Data Flow at Scale: Future</vt:lpstr>
      <vt:lpstr>Data Flow at Scale: Future</vt:lpstr>
      <vt:lpstr>Data Flow at Scale: Future</vt:lpstr>
      <vt:lpstr>Data Flow at Scale: Future</vt:lpstr>
      <vt:lpstr>Key Take-Away Points</vt:lpstr>
      <vt:lpstr>Acknowledgements</vt:lpstr>
      <vt:lpstr>Thank You</vt:lpstr>
    </vt:vector>
  </TitlesOfParts>
  <Company>Sandia National Laboratories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Edward Hoffman</dc:creator>
  <cp:lastModifiedBy>Microsoft Office User</cp:lastModifiedBy>
  <cp:revision>706</cp:revision>
  <cp:lastPrinted>2016-08-30T22:59:02Z</cp:lastPrinted>
  <dcterms:created xsi:type="dcterms:W3CDTF">2009-08-27T14:49:24Z</dcterms:created>
  <dcterms:modified xsi:type="dcterms:W3CDTF">2018-05-02T20:49:45Z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8c1561f8-8509-4f9d-b171-e0a85ba6b4c9</vt:lpwstr>
  </property>
  <property fmtid="{D5CDD505-2E9C-101B-9397-08002B2CF9AE}" pid="3" name="ContentTypeId">
    <vt:lpwstr>0x0101000FABEF1724EC2D43B259F0D80FF63195</vt:lpwstr>
  </property>
</Properties>
</file>