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1"/>
  </p:notesMasterIdLst>
  <p:handoutMasterIdLst>
    <p:handoutMasterId r:id="rId52"/>
  </p:handoutMasterIdLst>
  <p:sldIdLst>
    <p:sldId id="565" r:id="rId5"/>
    <p:sldId id="547" r:id="rId6"/>
    <p:sldId id="323" r:id="rId7"/>
    <p:sldId id="384" r:id="rId8"/>
    <p:sldId id="580" r:id="rId9"/>
    <p:sldId id="593" r:id="rId10"/>
    <p:sldId id="362" r:id="rId11"/>
    <p:sldId id="581" r:id="rId12"/>
    <p:sldId id="582" r:id="rId13"/>
    <p:sldId id="594" r:id="rId14"/>
    <p:sldId id="566" r:id="rId15"/>
    <p:sldId id="567" r:id="rId16"/>
    <p:sldId id="568" r:id="rId17"/>
    <p:sldId id="569" r:id="rId18"/>
    <p:sldId id="570" r:id="rId19"/>
    <p:sldId id="571" r:id="rId20"/>
    <p:sldId id="572" r:id="rId21"/>
    <p:sldId id="573" r:id="rId22"/>
    <p:sldId id="574" r:id="rId23"/>
    <p:sldId id="575" r:id="rId24"/>
    <p:sldId id="576" r:id="rId25"/>
    <p:sldId id="577" r:id="rId26"/>
    <p:sldId id="578" r:id="rId27"/>
    <p:sldId id="595" r:id="rId28"/>
    <p:sldId id="592" r:id="rId29"/>
    <p:sldId id="596" r:id="rId30"/>
    <p:sldId id="598" r:id="rId31"/>
    <p:sldId id="369" r:id="rId32"/>
    <p:sldId id="599" r:id="rId33"/>
    <p:sldId id="374" r:id="rId34"/>
    <p:sldId id="550" r:id="rId35"/>
    <p:sldId id="551" r:id="rId36"/>
    <p:sldId id="368" r:id="rId37"/>
    <p:sldId id="553" r:id="rId38"/>
    <p:sldId id="556" r:id="rId39"/>
    <p:sldId id="557" r:id="rId40"/>
    <p:sldId id="560" r:id="rId41"/>
    <p:sldId id="559" r:id="rId42"/>
    <p:sldId id="562" r:id="rId43"/>
    <p:sldId id="597" r:id="rId44"/>
    <p:sldId id="446" r:id="rId45"/>
    <p:sldId id="447" r:id="rId46"/>
    <p:sldId id="448" r:id="rId47"/>
    <p:sldId id="589" r:id="rId48"/>
    <p:sldId id="366" r:id="rId49"/>
    <p:sldId id="528" r:id="rId5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C2D1"/>
    <a:srgbClr val="06D0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122" autoAdjust="0"/>
    <p:restoredTop sz="86401" autoAdjust="0"/>
  </p:normalViewPr>
  <p:slideViewPr>
    <p:cSldViewPr snapToObjects="1">
      <p:cViewPr varScale="1">
        <p:scale>
          <a:sx n="109" d="100"/>
          <a:sy n="109" d="100"/>
        </p:scale>
        <p:origin x="1176"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6952"/>
    </p:cViewPr>
  </p:sorterViewPr>
  <p:notesViewPr>
    <p:cSldViewPr snapToGrid="0" snapToObjects="1">
      <p:cViewPr varScale="1">
        <p:scale>
          <a:sx n="149" d="100"/>
          <a:sy n="149" d="100"/>
        </p:scale>
        <p:origin x="-2520"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21038A-15FE-4C45-B22B-061A699F7E25}" type="datetimeFigureOut">
              <a:rPr lang="en-US" smtClean="0"/>
              <a:t>9/3/18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3CA27FB-EF58-6B4F-B984-BE79DA1F378A}" type="slidenum">
              <a:rPr lang="en-US" smtClean="0"/>
              <a:t>‹#›</a:t>
            </a:fld>
            <a:endParaRPr lang="en-US"/>
          </a:p>
        </p:txBody>
      </p:sp>
    </p:spTree>
    <p:extLst>
      <p:ext uri="{BB962C8B-B14F-4D97-AF65-F5344CB8AC3E}">
        <p14:creationId xmlns:p14="http://schemas.microsoft.com/office/powerpoint/2010/main" val="9928531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A65B4112-7ECC-48C5-9C76-D5FCB344680C}" type="datetimeFigureOut">
              <a:rPr lang="en-US"/>
              <a:pPr>
                <a:defRPr/>
              </a:pPr>
              <a:t>9/3/18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4089C47F-0CE9-4169-BF1D-83DE9B45BFFF}" type="slidenum">
              <a:rPr lang="en-US"/>
              <a:pPr>
                <a:defRPr/>
              </a:pPr>
              <a:t>‹#›</a:t>
            </a:fld>
            <a:endParaRPr lang="en-US"/>
          </a:p>
        </p:txBody>
      </p:sp>
    </p:spTree>
    <p:extLst>
      <p:ext uri="{BB962C8B-B14F-4D97-AF65-F5344CB8AC3E}">
        <p14:creationId xmlns:p14="http://schemas.microsoft.com/office/powerpoint/2010/main" val="140682404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89C47F-0CE9-4169-BF1D-83DE9B45BFFF}" type="slidenum">
              <a:rPr lang="en-US" smtClean="0"/>
              <a:pPr>
                <a:defRPr/>
              </a:pPr>
              <a:t>1</a:t>
            </a:fld>
            <a:endParaRPr lang="en-US"/>
          </a:p>
        </p:txBody>
      </p:sp>
    </p:spTree>
    <p:extLst>
      <p:ext uri="{BB962C8B-B14F-4D97-AF65-F5344CB8AC3E}">
        <p14:creationId xmlns:p14="http://schemas.microsoft.com/office/powerpoint/2010/main" val="829026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Workflow engine independence.</a:t>
            </a:r>
            <a:r>
              <a:rPr lang="en-US" sz="1200" b="0" kern="1200" dirty="0">
                <a:solidFill>
                  <a:schemeClr val="tx1"/>
                </a:solidFill>
                <a:latin typeface="+mn-lt"/>
                <a:ea typeface="+mn-ea"/>
                <a:cs typeface="+mn-cs"/>
              </a:rPr>
              <a:t> Choosing a workflow engine has turned out to be a political and technical minefield. "Vendor independence" has been one of SAW's selling points, so I have continued to embrace this principle here. The choice of engine is invisible on the client and should have minimal impact on the server.</a:t>
            </a:r>
          </a:p>
          <a:p>
            <a:r>
              <a:rPr lang="en-US" sz="1200" b="1" kern="1200" dirty="0">
                <a:solidFill>
                  <a:schemeClr val="tx1"/>
                </a:solidFill>
                <a:latin typeface="+mn-lt"/>
                <a:ea typeface="+mn-ea"/>
                <a:cs typeface="+mn-cs"/>
              </a:rPr>
              <a:t>Minimal server installation.</a:t>
            </a:r>
            <a:r>
              <a:rPr lang="en-US" sz="1200" b="0" kern="1200" dirty="0">
                <a:solidFill>
                  <a:schemeClr val="tx1"/>
                </a:solidFill>
                <a:latin typeface="+mn-lt"/>
                <a:ea typeface="+mn-ea"/>
                <a:cs typeface="+mn-cs"/>
              </a:rPr>
              <a:t> We shouldn't need admin privileges to set up workflow on an HPC machine; we should be able to execute it and interact with it using only user mechanisms. Footprint should be small and unobtrusive.</a:t>
            </a:r>
          </a:p>
          <a:p>
            <a:r>
              <a:rPr lang="en-US" sz="1200" b="1" kern="1200" dirty="0">
                <a:solidFill>
                  <a:schemeClr val="tx1"/>
                </a:solidFill>
                <a:latin typeface="+mn-lt"/>
                <a:ea typeface="+mn-ea"/>
                <a:cs typeface="+mn-cs"/>
              </a:rPr>
              <a:t>Flexible system architecture.</a:t>
            </a:r>
            <a:r>
              <a:rPr lang="en-US" sz="1200" b="0" kern="1200" dirty="0">
                <a:solidFill>
                  <a:schemeClr val="tx1"/>
                </a:solidFill>
                <a:latin typeface="+mn-lt"/>
                <a:ea typeface="+mn-ea"/>
                <a:cs typeface="+mn-cs"/>
              </a:rPr>
              <a:t> We have documented multiple desirable system architectures involving one, two, or more machines, with the workflow engine running on various operating systems, locally and remotely. Our architecture needs to enable this kind of </a:t>
            </a:r>
            <a:r>
              <a:rPr lang="en-US" sz="1200" b="0" kern="1200" dirty="0" err="1">
                <a:solidFill>
                  <a:schemeClr val="tx1"/>
                </a:solidFill>
                <a:latin typeface="+mn-lt"/>
                <a:ea typeface="+mn-ea"/>
                <a:cs typeface="+mn-cs"/>
              </a:rPr>
              <a:t>flexibiity</a:t>
            </a:r>
            <a:r>
              <a:rPr lang="en-US" sz="1200" b="0" kern="1200" dirty="0">
                <a:solidFill>
                  <a:schemeClr val="tx1"/>
                </a:solidFill>
                <a:latin typeface="+mn-lt"/>
                <a:ea typeface="+mn-ea"/>
                <a:cs typeface="+mn-cs"/>
              </a:rPr>
              <a:t>.</a:t>
            </a:r>
          </a:p>
          <a:p>
            <a:r>
              <a:rPr lang="en-US" sz="1200" b="1" kern="1200" dirty="0">
                <a:solidFill>
                  <a:schemeClr val="tx1"/>
                </a:solidFill>
                <a:latin typeface="+mn-lt"/>
                <a:ea typeface="+mn-ea"/>
                <a:cs typeface="+mn-cs"/>
              </a:rPr>
              <a:t>Low cognitive load.</a:t>
            </a:r>
            <a:r>
              <a:rPr lang="en-US" sz="1200" b="0" kern="1200" dirty="0">
                <a:solidFill>
                  <a:schemeClr val="tx1"/>
                </a:solidFill>
                <a:latin typeface="+mn-lt"/>
                <a:ea typeface="+mn-ea"/>
                <a:cs typeface="+mn-cs"/>
              </a:rPr>
              <a:t> We want a powerful system for our users, but we want them to be able to think about the domain, not the software. Therefore the successful workflow system will be nearly invisible and will not require an understanding of many or any new concepts.</a:t>
            </a:r>
          </a:p>
          <a:p>
            <a:r>
              <a:rPr lang="en-US" sz="1200" b="1" kern="1200" dirty="0">
                <a:solidFill>
                  <a:schemeClr val="tx1"/>
                </a:solidFill>
                <a:latin typeface="+mn-lt"/>
                <a:ea typeface="+mn-ea"/>
                <a:cs typeface="+mn-cs"/>
              </a:rPr>
              <a:t>Transparent and escapable.</a:t>
            </a:r>
            <a:r>
              <a:rPr lang="en-US" sz="1200" b="0" kern="1200" dirty="0">
                <a:solidFill>
                  <a:schemeClr val="tx1"/>
                </a:solidFill>
                <a:latin typeface="+mn-lt"/>
                <a:ea typeface="+mn-ea"/>
                <a:cs typeface="+mn-cs"/>
              </a:rPr>
              <a:t> The system should hide complexity by default, but the user who wants or needs to "look under the hood" can do so. If a user wants to override default behavior this should be possible.</a:t>
            </a:r>
            <a:endParaRPr lang="en-US" dirty="0"/>
          </a:p>
        </p:txBody>
      </p:sp>
      <p:sp>
        <p:nvSpPr>
          <p:cNvPr id="4" name="Slide Number Placeholder 3"/>
          <p:cNvSpPr>
            <a:spLocks noGrp="1"/>
          </p:cNvSpPr>
          <p:nvPr>
            <p:ph type="sldNum" sz="quarter" idx="10"/>
          </p:nvPr>
        </p:nvSpPr>
        <p:spPr/>
        <p:txBody>
          <a:bodyPr/>
          <a:lstStyle/>
          <a:p>
            <a:pPr>
              <a:defRPr/>
            </a:pPr>
            <a:fld id="{4089C47F-0CE9-4169-BF1D-83DE9B45BFFF}" type="slidenum">
              <a:rPr lang="en-US" smtClean="0"/>
              <a:pPr>
                <a:defRPr/>
              </a:pPr>
              <a:t>12</a:t>
            </a:fld>
            <a:endParaRPr lang="en-US"/>
          </a:p>
        </p:txBody>
      </p:sp>
    </p:spTree>
    <p:extLst>
      <p:ext uri="{BB962C8B-B14F-4D97-AF65-F5344CB8AC3E}">
        <p14:creationId xmlns:p14="http://schemas.microsoft.com/office/powerpoint/2010/main" val="1065290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important point here is that the graphical system is completely separate from the runtime system. Although you can run workflows interactively on the desktop, the runtime system itself is independent of any GUI and of Eclipse. It has no external dependencies other than the third-party codes you want to access with it.</a:t>
            </a:r>
          </a:p>
          <a:p>
            <a:endParaRPr lang="en-US" dirty="0"/>
          </a:p>
        </p:txBody>
      </p:sp>
      <p:sp>
        <p:nvSpPr>
          <p:cNvPr id="4" name="Slide Number Placeholder 3"/>
          <p:cNvSpPr>
            <a:spLocks noGrp="1"/>
          </p:cNvSpPr>
          <p:nvPr>
            <p:ph type="sldNum" sz="quarter" idx="10"/>
          </p:nvPr>
        </p:nvSpPr>
        <p:spPr/>
        <p:txBody>
          <a:bodyPr/>
          <a:lstStyle/>
          <a:p>
            <a:pPr>
              <a:defRPr/>
            </a:pPr>
            <a:fld id="{4089C47F-0CE9-4169-BF1D-83DE9B45BFFF}" type="slidenum">
              <a:rPr lang="en-US" smtClean="0"/>
              <a:pPr>
                <a:defRPr/>
              </a:pPr>
              <a:t>13</a:t>
            </a:fld>
            <a:endParaRPr lang="en-US"/>
          </a:p>
        </p:txBody>
      </p:sp>
    </p:spTree>
    <p:extLst>
      <p:ext uri="{BB962C8B-B14F-4D97-AF65-F5344CB8AC3E}">
        <p14:creationId xmlns:p14="http://schemas.microsoft.com/office/powerpoint/2010/main" val="119068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charset="0"/>
              <a:buChar char="•"/>
            </a:pPr>
            <a:r>
              <a:rPr lang="en-US" dirty="0" err="1"/>
              <a:t>Graphiti</a:t>
            </a:r>
            <a:r>
              <a:rPr lang="en-US" dirty="0"/>
              <a:t> is a graph-editing framework, EMF is the Eclipse Modeling Framework. We leverage as much third-party code as we can</a:t>
            </a:r>
          </a:p>
          <a:p>
            <a:pPr marL="228600" indent="-228600">
              <a:buFont typeface="Arial" charset="0"/>
              <a:buChar char="•"/>
            </a:pPr>
            <a:r>
              <a:rPr lang="en-US" dirty="0"/>
              <a:t>Our</a:t>
            </a:r>
            <a:r>
              <a:rPr lang="en-US" baseline="0" dirty="0"/>
              <a:t> editor borrows concepts and a little code from Triquetrum and the Eclipse Science Working Group, but unlike that product ours is not tied to a specific workflow engine</a:t>
            </a:r>
            <a:r>
              <a:rPr lang="en-US" dirty="0"/>
              <a:t> (Triquetrum is Ptolemy based.)</a:t>
            </a:r>
            <a:endParaRPr lang="en-US" baseline="0" dirty="0"/>
          </a:p>
          <a:p>
            <a:pPr marL="228600" indent="-228600">
              <a:buFont typeface="Arial" charset="0"/>
              <a:buChar char="•"/>
            </a:pPr>
            <a:r>
              <a:rPr lang="en-US" baseline="0" dirty="0"/>
              <a:t>Data-driven: All information about available workflow building blocks is in configuration files that can be dynamically loaded, saved and shared. Our server can generate such a file describing the nodes it knows about.</a:t>
            </a:r>
          </a:p>
        </p:txBody>
      </p:sp>
      <p:sp>
        <p:nvSpPr>
          <p:cNvPr id="4" name="Slide Number Placeholder 3"/>
          <p:cNvSpPr>
            <a:spLocks noGrp="1"/>
          </p:cNvSpPr>
          <p:nvPr>
            <p:ph type="sldNum" sz="quarter" idx="10"/>
          </p:nvPr>
        </p:nvSpPr>
        <p:spPr/>
        <p:txBody>
          <a:bodyPr/>
          <a:lstStyle/>
          <a:p>
            <a:pPr>
              <a:defRPr/>
            </a:pPr>
            <a:fld id="{4089C47F-0CE9-4169-BF1D-83DE9B45BFFF}" type="slidenum">
              <a:rPr lang="en-US" smtClean="0"/>
              <a:pPr>
                <a:defRPr/>
              </a:pPr>
              <a:t>14</a:t>
            </a:fld>
            <a:endParaRPr lang="en-US"/>
          </a:p>
        </p:txBody>
      </p:sp>
    </p:spTree>
    <p:extLst>
      <p:ext uri="{BB962C8B-B14F-4D97-AF65-F5344CB8AC3E}">
        <p14:creationId xmlns:p14="http://schemas.microsoft.com/office/powerpoint/2010/main" val="1179121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charset="0"/>
              <a:buChar char="•"/>
            </a:pPr>
            <a:r>
              <a:rPr lang="en-US" dirty="0"/>
              <a:t>Our</a:t>
            </a:r>
            <a:r>
              <a:rPr lang="en-US" baseline="0" dirty="0"/>
              <a:t> editor borrows concepts and a little code from Triquetrum and the Eclipse Science Working Group, but unlike that product ours is not tied to a specific workflow engine.</a:t>
            </a:r>
          </a:p>
          <a:p>
            <a:pPr marL="228600" indent="-228600">
              <a:buFont typeface="Arial" charset="0"/>
              <a:buChar char="•"/>
            </a:pPr>
            <a:r>
              <a:rPr lang="en-US" baseline="0" dirty="0"/>
              <a:t>Data-driven: All information about available workflow building blocks is in configuration files that can be dynamically loaded, saved and shared. Our server can generate such a file describing the nodes it knows about.</a:t>
            </a:r>
          </a:p>
        </p:txBody>
      </p:sp>
      <p:sp>
        <p:nvSpPr>
          <p:cNvPr id="4" name="Slide Number Placeholder 3"/>
          <p:cNvSpPr>
            <a:spLocks noGrp="1"/>
          </p:cNvSpPr>
          <p:nvPr>
            <p:ph type="sldNum" sz="quarter" idx="10"/>
          </p:nvPr>
        </p:nvSpPr>
        <p:spPr/>
        <p:txBody>
          <a:bodyPr/>
          <a:lstStyle/>
          <a:p>
            <a:pPr>
              <a:defRPr/>
            </a:pPr>
            <a:fld id="{4089C47F-0CE9-4169-BF1D-83DE9B45BFFF}" type="slidenum">
              <a:rPr lang="en-US" smtClean="0"/>
              <a:pPr>
                <a:defRPr/>
              </a:pPr>
              <a:t>15</a:t>
            </a:fld>
            <a:endParaRPr lang="en-US"/>
          </a:p>
        </p:txBody>
      </p:sp>
    </p:spTree>
    <p:extLst>
      <p:ext uri="{BB962C8B-B14F-4D97-AF65-F5344CB8AC3E}">
        <p14:creationId xmlns:p14="http://schemas.microsoft.com/office/powerpoint/2010/main" val="1565785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and the next three are just about how nicely the workflow editor is integrated with the rest of SAW, building on the “Works with other </a:t>
            </a:r>
            <a:r>
              <a:rPr lang="en-US" dirty="0" err="1"/>
              <a:t>Ecliose</a:t>
            </a:r>
            <a:r>
              <a:rPr lang="en-US" dirty="0"/>
              <a:t> tools” bullet on the previous slide. You can drop them if you want.</a:t>
            </a:r>
          </a:p>
        </p:txBody>
      </p:sp>
      <p:sp>
        <p:nvSpPr>
          <p:cNvPr id="4" name="Slide Number Placeholder 3"/>
          <p:cNvSpPr>
            <a:spLocks noGrp="1"/>
          </p:cNvSpPr>
          <p:nvPr>
            <p:ph type="sldNum" sz="quarter" idx="10"/>
          </p:nvPr>
        </p:nvSpPr>
        <p:spPr/>
        <p:txBody>
          <a:bodyPr/>
          <a:lstStyle/>
          <a:p>
            <a:pPr>
              <a:defRPr/>
            </a:pPr>
            <a:fld id="{4089C47F-0CE9-4169-BF1D-83DE9B45BFFF}" type="slidenum">
              <a:rPr lang="en-US" smtClean="0"/>
              <a:pPr>
                <a:defRPr/>
              </a:pPr>
              <a:t>16</a:t>
            </a:fld>
            <a:endParaRPr lang="en-US"/>
          </a:p>
        </p:txBody>
      </p:sp>
    </p:spTree>
    <p:extLst>
      <p:ext uri="{BB962C8B-B14F-4D97-AF65-F5344CB8AC3E}">
        <p14:creationId xmlns:p14="http://schemas.microsoft.com/office/powerpoint/2010/main" val="536432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089C47F-0CE9-4169-BF1D-83DE9B45BFFF}" type="slidenum">
              <a:rPr lang="en-US" smtClean="0"/>
              <a:pPr>
                <a:defRPr/>
              </a:pPr>
              <a:t>17</a:t>
            </a:fld>
            <a:endParaRPr lang="en-US"/>
          </a:p>
        </p:txBody>
      </p:sp>
    </p:spTree>
    <p:extLst>
      <p:ext uri="{BB962C8B-B14F-4D97-AF65-F5344CB8AC3E}">
        <p14:creationId xmlns:p14="http://schemas.microsoft.com/office/powerpoint/2010/main" val="846234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89C47F-0CE9-4169-BF1D-83DE9B45BFFF}" type="slidenum">
              <a:rPr lang="en-US" smtClean="0"/>
              <a:pPr>
                <a:defRPr/>
              </a:pPr>
              <a:t>18</a:t>
            </a:fld>
            <a:endParaRPr lang="en-US"/>
          </a:p>
        </p:txBody>
      </p:sp>
    </p:spTree>
    <p:extLst>
      <p:ext uri="{BB962C8B-B14F-4D97-AF65-F5344CB8AC3E}">
        <p14:creationId xmlns:p14="http://schemas.microsoft.com/office/powerpoint/2010/main" val="1855459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089C47F-0CE9-4169-BF1D-83DE9B45BFFF}" type="slidenum">
              <a:rPr lang="en-US" smtClean="0"/>
              <a:pPr>
                <a:defRPr/>
              </a:pPr>
              <a:t>19</a:t>
            </a:fld>
            <a:endParaRPr lang="en-US"/>
          </a:p>
        </p:txBody>
      </p:sp>
    </p:spTree>
    <p:extLst>
      <p:ext uri="{BB962C8B-B14F-4D97-AF65-F5344CB8AC3E}">
        <p14:creationId xmlns:p14="http://schemas.microsoft.com/office/powerpoint/2010/main" val="138677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key point of this slide is that unlike some systems, the description of a workflow in this file remains somewhat abstract.  It is more a declaration of what is to be done, rather than how to do it. One workflow file could be interpreted differently on a cluster vs. on a desktop, for example. The implementation is all in the runtime system which comes in variant versions.</a:t>
            </a:r>
          </a:p>
        </p:txBody>
      </p:sp>
      <p:sp>
        <p:nvSpPr>
          <p:cNvPr id="4" name="Slide Number Placeholder 3"/>
          <p:cNvSpPr>
            <a:spLocks noGrp="1"/>
          </p:cNvSpPr>
          <p:nvPr>
            <p:ph type="sldNum" sz="quarter" idx="10"/>
          </p:nvPr>
        </p:nvSpPr>
        <p:spPr/>
        <p:txBody>
          <a:bodyPr/>
          <a:lstStyle/>
          <a:p>
            <a:pPr>
              <a:defRPr/>
            </a:pPr>
            <a:fld id="{4089C47F-0CE9-4169-BF1D-83DE9B45BFFF}" type="slidenum">
              <a:rPr lang="en-US" smtClean="0"/>
              <a:pPr>
                <a:defRPr/>
              </a:pPr>
              <a:t>20</a:t>
            </a:fld>
            <a:endParaRPr lang="en-US"/>
          </a:p>
        </p:txBody>
      </p:sp>
    </p:spTree>
    <p:extLst>
      <p:ext uri="{BB962C8B-B14F-4D97-AF65-F5344CB8AC3E}">
        <p14:creationId xmlns:p14="http://schemas.microsoft.com/office/powerpoint/2010/main" val="1991734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now we’re using the</a:t>
            </a:r>
            <a:r>
              <a:rPr lang="en-US" baseline="0" dirty="0"/>
              <a:t> Sarasvati rule engine, but will be able to deploy using Pegasus and other engines as well. The workflow components themselves</a:t>
            </a:r>
            <a:r>
              <a:rPr lang="en-US" dirty="0"/>
              <a:t> </a:t>
            </a:r>
            <a:r>
              <a:rPr lang="en-US" baseline="0" dirty="0"/>
              <a:t>will port from one engine to another with no changes</a:t>
            </a:r>
            <a:r>
              <a:rPr lang="en-US" dirty="0"/>
              <a:t> – only the yellow parts need to be rewritten</a:t>
            </a:r>
          </a:p>
          <a:p>
            <a:endParaRPr lang="en-US" dirty="0"/>
          </a:p>
        </p:txBody>
      </p:sp>
      <p:sp>
        <p:nvSpPr>
          <p:cNvPr id="4" name="Slide Number Placeholder 3"/>
          <p:cNvSpPr>
            <a:spLocks noGrp="1"/>
          </p:cNvSpPr>
          <p:nvPr>
            <p:ph type="sldNum" sz="quarter" idx="10"/>
          </p:nvPr>
        </p:nvSpPr>
        <p:spPr/>
        <p:txBody>
          <a:bodyPr/>
          <a:lstStyle/>
          <a:p>
            <a:pPr>
              <a:defRPr/>
            </a:pPr>
            <a:fld id="{4089C47F-0CE9-4169-BF1D-83DE9B45BFFF}" type="slidenum">
              <a:rPr lang="en-US" smtClean="0"/>
              <a:pPr>
                <a:defRPr/>
              </a:pPr>
              <a:t>21</a:t>
            </a:fld>
            <a:endParaRPr lang="en-US"/>
          </a:p>
        </p:txBody>
      </p:sp>
    </p:spTree>
    <p:extLst>
      <p:ext uri="{BB962C8B-B14F-4D97-AF65-F5344CB8AC3E}">
        <p14:creationId xmlns:p14="http://schemas.microsoft.com/office/powerpoint/2010/main" val="244223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89C47F-0CE9-4169-BF1D-83DE9B45BFFF}" type="slidenum">
              <a:rPr lang="en-US" smtClean="0"/>
              <a:pPr>
                <a:defRPr/>
              </a:pPr>
              <a:t>2</a:t>
            </a:fld>
            <a:endParaRPr lang="en-US"/>
          </a:p>
        </p:txBody>
      </p:sp>
    </p:spTree>
    <p:extLst>
      <p:ext uri="{BB962C8B-B14F-4D97-AF65-F5344CB8AC3E}">
        <p14:creationId xmlns:p14="http://schemas.microsoft.com/office/powerpoint/2010/main" val="3706314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Many components interface with external tools. As a result we have to communicate with these tools using whatever mechanisms they support, and this often means files.</a:t>
            </a:r>
          </a:p>
          <a:p>
            <a:endParaRPr lang="en-US" dirty="0"/>
          </a:p>
          <a:p>
            <a:r>
              <a:rPr lang="en-US" dirty="0"/>
              <a:t>Right now connection options include the ability to copy or link a given file, to read the data from a file, write the data to a file, expand path wildcards, etc. Basically each component can make its own assumptions about where data is coming from, and the connection configurations and the runtime system combine to satisfy these expectations.</a:t>
            </a:r>
          </a:p>
          <a:p>
            <a:endParaRPr lang="en-US" dirty="0"/>
          </a:p>
          <a:p>
            <a:r>
              <a:rPr lang="en-US" dirty="0"/>
              <a:t>The metadata= describes, at least, the set of inputs and outputs for an action. Each I/O “port” has a name, a data type, and a list of possible connection types. When a connection is created in the workflow, the software helps you figure out which communication method(s) can be used, and the connection carries parameters that tell how the chosen method will be used (in the diagram, a path and filename, but could be a UNIX file descriptor or any other kind of symbolic description. The actions know how to convey those parameters to the external tool in some way appropriate to the tools; it’s up to the  tools to actually use that information to rendezvous. So in the diagram, the workflow engine indirectly tells Tool 1 to put one of its output in a named file, and Tool 2 to read one of its inputs from the same file.</a:t>
            </a:r>
          </a:p>
          <a:p>
            <a:endParaRPr lang="en-US" dirty="0"/>
          </a:p>
          <a:p>
            <a:r>
              <a:rPr lang="en-US" dirty="0"/>
              <a:t>This design actually borrows from the</a:t>
            </a:r>
            <a:r>
              <a:rPr lang="en-US" baseline="0" dirty="0"/>
              <a:t> </a:t>
            </a:r>
            <a:r>
              <a:rPr lang="en-US" dirty="0"/>
              <a:t>“CCA” (Common Component Architecture) first</a:t>
            </a:r>
            <a:r>
              <a:rPr lang="en-US" baseline="0" dirty="0"/>
              <a:t> developed at Sandia. Members of the SAW team wrote the </a:t>
            </a:r>
            <a:r>
              <a:rPr lang="en-US" dirty="0"/>
              <a:t>first CCA implementation in Java, and the first that could load C++ components into Java and work on both Windows and Linux. </a:t>
            </a:r>
          </a:p>
        </p:txBody>
      </p:sp>
      <p:sp>
        <p:nvSpPr>
          <p:cNvPr id="4" name="Slide Number Placeholder 3"/>
          <p:cNvSpPr>
            <a:spLocks noGrp="1"/>
          </p:cNvSpPr>
          <p:nvPr>
            <p:ph type="sldNum" sz="quarter" idx="10"/>
          </p:nvPr>
        </p:nvSpPr>
        <p:spPr/>
        <p:txBody>
          <a:bodyPr/>
          <a:lstStyle/>
          <a:p>
            <a:pPr>
              <a:defRPr/>
            </a:pPr>
            <a:fld id="{4089C47F-0CE9-4169-BF1D-83DE9B45BFFF}" type="slidenum">
              <a:rPr lang="en-US" smtClean="0"/>
              <a:pPr>
                <a:defRPr/>
              </a:pPr>
              <a:t>22</a:t>
            </a:fld>
            <a:endParaRPr lang="en-US"/>
          </a:p>
        </p:txBody>
      </p:sp>
    </p:spTree>
    <p:extLst>
      <p:ext uri="{BB962C8B-B14F-4D97-AF65-F5344CB8AC3E}">
        <p14:creationId xmlns:p14="http://schemas.microsoft.com/office/powerpoint/2010/main" val="842895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89C47F-0CE9-4169-BF1D-83DE9B45BFFF}" type="slidenum">
              <a:rPr lang="en-US" smtClean="0"/>
              <a:pPr>
                <a:defRPr/>
              </a:pPr>
              <a:t>23</a:t>
            </a:fld>
            <a:endParaRPr lang="en-US"/>
          </a:p>
        </p:txBody>
      </p:sp>
    </p:spTree>
    <p:extLst>
      <p:ext uri="{BB962C8B-B14F-4D97-AF65-F5344CB8AC3E}">
        <p14:creationId xmlns:p14="http://schemas.microsoft.com/office/powerpoint/2010/main" val="3347324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89C47F-0CE9-4169-BF1D-83DE9B45BFFF}" type="slidenum">
              <a:rPr lang="en-US" smtClean="0"/>
              <a:pPr>
                <a:defRPr/>
              </a:pPr>
              <a:t>24</a:t>
            </a:fld>
            <a:endParaRPr lang="en-US"/>
          </a:p>
        </p:txBody>
      </p:sp>
    </p:spTree>
    <p:extLst>
      <p:ext uri="{BB962C8B-B14F-4D97-AF65-F5344CB8AC3E}">
        <p14:creationId xmlns:p14="http://schemas.microsoft.com/office/powerpoint/2010/main" val="3854949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Header Placeholder 3"/>
          <p:cNvSpPr>
            <a:spLocks noGrp="1"/>
          </p:cNvSpPr>
          <p:nvPr>
            <p:ph type="hdr" sz="quarter" idx="10"/>
          </p:nvPr>
        </p:nvSpPr>
        <p:spPr/>
        <p:txBody>
          <a:bodyPr/>
          <a:lstStyle/>
          <a:p>
            <a:r>
              <a:rPr lang="en-US"/>
              <a:t>Official Use Only</a:t>
            </a:r>
          </a:p>
        </p:txBody>
      </p:sp>
      <p:sp>
        <p:nvSpPr>
          <p:cNvPr id="5" name="Footer Placeholder 4"/>
          <p:cNvSpPr>
            <a:spLocks noGrp="1"/>
          </p:cNvSpPr>
          <p:nvPr>
            <p:ph type="ftr" sz="quarter" idx="11"/>
          </p:nvPr>
        </p:nvSpPr>
        <p:spPr/>
        <p:txBody>
          <a:bodyPr/>
          <a:lstStyle/>
          <a:p>
            <a:r>
              <a:rPr lang="en-US"/>
              <a:t>Official Use Only</a:t>
            </a:r>
          </a:p>
        </p:txBody>
      </p:sp>
    </p:spTree>
    <p:extLst>
      <p:ext uri="{BB962C8B-B14F-4D97-AF65-F5344CB8AC3E}">
        <p14:creationId xmlns:p14="http://schemas.microsoft.com/office/powerpoint/2010/main" val="1085422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89C47F-0CE9-4169-BF1D-83DE9B45BFFF}" type="slidenum">
              <a:rPr lang="en-US" smtClean="0"/>
              <a:pPr>
                <a:defRPr/>
              </a:pPr>
              <a:t>26</a:t>
            </a:fld>
            <a:endParaRPr lang="en-US"/>
          </a:p>
        </p:txBody>
      </p:sp>
    </p:spTree>
    <p:extLst>
      <p:ext uri="{BB962C8B-B14F-4D97-AF65-F5344CB8AC3E}">
        <p14:creationId xmlns:p14="http://schemas.microsoft.com/office/powerpoint/2010/main" val="12970241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89C47F-0CE9-4169-BF1D-83DE9B45BFFF}" type="slidenum">
              <a:rPr lang="en-US" smtClean="0"/>
              <a:pPr>
                <a:defRPr/>
              </a:pPr>
              <a:t>27</a:t>
            </a:fld>
            <a:endParaRPr lang="en-US"/>
          </a:p>
        </p:txBody>
      </p:sp>
    </p:spTree>
    <p:extLst>
      <p:ext uri="{BB962C8B-B14F-4D97-AF65-F5344CB8AC3E}">
        <p14:creationId xmlns:p14="http://schemas.microsoft.com/office/powerpoint/2010/main" val="1292886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Header Placeholder 3"/>
          <p:cNvSpPr>
            <a:spLocks noGrp="1"/>
          </p:cNvSpPr>
          <p:nvPr>
            <p:ph type="hdr" sz="quarter" idx="10"/>
          </p:nvPr>
        </p:nvSpPr>
        <p:spPr/>
        <p:txBody>
          <a:bodyPr/>
          <a:lstStyle/>
          <a:p>
            <a:r>
              <a:rPr lang="en-US"/>
              <a:t>Official Use Only</a:t>
            </a:r>
          </a:p>
        </p:txBody>
      </p:sp>
      <p:sp>
        <p:nvSpPr>
          <p:cNvPr id="5" name="Footer Placeholder 4"/>
          <p:cNvSpPr>
            <a:spLocks noGrp="1"/>
          </p:cNvSpPr>
          <p:nvPr>
            <p:ph type="ftr" sz="quarter" idx="11"/>
          </p:nvPr>
        </p:nvSpPr>
        <p:spPr/>
        <p:txBody>
          <a:bodyPr/>
          <a:lstStyle/>
          <a:p>
            <a:r>
              <a:rPr lang="en-US"/>
              <a:t>Official Use Only</a:t>
            </a:r>
          </a:p>
        </p:txBody>
      </p:sp>
    </p:spTree>
    <p:extLst>
      <p:ext uri="{BB962C8B-B14F-4D97-AF65-F5344CB8AC3E}">
        <p14:creationId xmlns:p14="http://schemas.microsoft.com/office/powerpoint/2010/main" val="6441673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get parallelism and</a:t>
            </a:r>
            <a:r>
              <a:rPr lang="en-US" baseline="0" dirty="0"/>
              <a:t> load balancing from clusters and queuing systems, so this is not a big driver for us; instead, taking advantage of diverse software and hardware capabilities is the driver for distributed workflows. We need some components to run local to the user, some to run on specific operating systems due to the availability of specific software (</a:t>
            </a:r>
            <a:r>
              <a:rPr lang="en-US" baseline="0" dirty="0" err="1"/>
              <a:t>Creo</a:t>
            </a:r>
            <a:r>
              <a:rPr lang="en-US" baseline="0" dirty="0"/>
              <a:t>, née </a:t>
            </a:r>
            <a:r>
              <a:rPr lang="en-US" baseline="0" dirty="0" err="1"/>
              <a:t>ProENGINEER</a:t>
            </a:r>
            <a:r>
              <a:rPr lang="en-US" baseline="0" dirty="0"/>
              <a:t>, now runs only on Windows), and compute-intensive tasks to run on clusters.</a:t>
            </a:r>
            <a:endParaRPr lang="en-US" dirty="0"/>
          </a:p>
          <a:p>
            <a:endParaRPr lang="en-US" dirty="0"/>
          </a:p>
          <a:p>
            <a:r>
              <a:rPr lang="en-US" dirty="0"/>
              <a:t>Most heterogeneous distributed computing designs assume every machine</a:t>
            </a:r>
            <a:r>
              <a:rPr lang="en-US" baseline="0" dirty="0"/>
              <a:t> can have some kind of server installed to listen for commands; this is a nonstarter for classified environments and especially </a:t>
            </a:r>
            <a:r>
              <a:rPr lang="en-US" baseline="0" dirty="0" err="1"/>
              <a:t>multilab</a:t>
            </a:r>
            <a:r>
              <a:rPr lang="en-US" baseline="0" dirty="0"/>
              <a:t> classified environments. Our system uses the remote shell capabilities we’re given, and requires no installation or special permissions to use.</a:t>
            </a:r>
          </a:p>
          <a:p>
            <a:endParaRPr lang="en-US" baseline="0" dirty="0"/>
          </a:p>
          <a:p>
            <a:r>
              <a:rPr lang="en-US" baseline="0" dirty="0"/>
              <a:t>We’re using our very mature template-driven SAW “job submission” system, which is really a general system for scripting data transfers and remote commands, to implement remote tasks and </a:t>
            </a:r>
            <a:r>
              <a:rPr lang="en-US" baseline="0" dirty="0" err="1"/>
              <a:t>subworkflows</a:t>
            </a:r>
            <a:r>
              <a:rPr lang="en-US" baseline="0" dirty="0"/>
              <a:t>. For workflows running on the desktop, it automatically offers detailed status monitoring and the ability to easily abort remote tasks. Templates define how to connect to each machine and how to run specific codes. An “inheritance” system for the templates allows reuse and </a:t>
            </a:r>
            <a:r>
              <a:rPr lang="en-US" baseline="0"/>
              <a:t>eliminates redundancy.</a:t>
            </a:r>
            <a:endParaRPr lang="en-US" dirty="0"/>
          </a:p>
        </p:txBody>
      </p:sp>
      <p:sp>
        <p:nvSpPr>
          <p:cNvPr id="4" name="Slide Number Placeholder 3"/>
          <p:cNvSpPr>
            <a:spLocks noGrp="1"/>
          </p:cNvSpPr>
          <p:nvPr>
            <p:ph type="sldNum" sz="quarter" idx="10"/>
          </p:nvPr>
        </p:nvSpPr>
        <p:spPr/>
        <p:txBody>
          <a:bodyPr/>
          <a:lstStyle/>
          <a:p>
            <a:pPr>
              <a:defRPr/>
            </a:pPr>
            <a:fld id="{4089C47F-0CE9-4169-BF1D-83DE9B45BFFF}" type="slidenum">
              <a:rPr lang="en-US" smtClean="0"/>
              <a:pPr>
                <a:defRPr/>
              </a:pPr>
              <a:t>29</a:t>
            </a:fld>
            <a:endParaRPr lang="en-US"/>
          </a:p>
        </p:txBody>
      </p:sp>
    </p:spTree>
    <p:extLst>
      <p:ext uri="{BB962C8B-B14F-4D97-AF65-F5344CB8AC3E}">
        <p14:creationId xmlns:p14="http://schemas.microsoft.com/office/powerpoint/2010/main" val="30366146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Header Placeholder 3"/>
          <p:cNvSpPr>
            <a:spLocks noGrp="1"/>
          </p:cNvSpPr>
          <p:nvPr>
            <p:ph type="hdr" sz="quarter" idx="10"/>
          </p:nvPr>
        </p:nvSpPr>
        <p:spPr/>
        <p:txBody>
          <a:bodyPr/>
          <a:lstStyle/>
          <a:p>
            <a:r>
              <a:rPr lang="en-US"/>
              <a:t>Official Use Only</a:t>
            </a:r>
          </a:p>
        </p:txBody>
      </p:sp>
      <p:sp>
        <p:nvSpPr>
          <p:cNvPr id="5" name="Footer Placeholder 4"/>
          <p:cNvSpPr>
            <a:spLocks noGrp="1"/>
          </p:cNvSpPr>
          <p:nvPr>
            <p:ph type="ftr" sz="quarter" idx="11"/>
          </p:nvPr>
        </p:nvSpPr>
        <p:spPr/>
        <p:txBody>
          <a:bodyPr/>
          <a:lstStyle/>
          <a:p>
            <a:r>
              <a:rPr lang="en-US"/>
              <a:t>Official Use Only</a:t>
            </a:r>
          </a:p>
        </p:txBody>
      </p:sp>
    </p:spTree>
    <p:extLst>
      <p:ext uri="{BB962C8B-B14F-4D97-AF65-F5344CB8AC3E}">
        <p14:creationId xmlns:p14="http://schemas.microsoft.com/office/powerpoint/2010/main" val="34400904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A ”task” here is a single workflow node, like running an analysis code. Challenges here are either very hardware-specific (node failures, </a:t>
            </a:r>
            <a:r>
              <a:rPr lang="en-US" sz="1100" dirty="0" err="1"/>
              <a:t>Lustre</a:t>
            </a:r>
            <a:r>
              <a:rPr lang="en-US" sz="1100" dirty="0"/>
              <a:t> filesystem problems,) system-specific (running out of queue time, can’t get a </a:t>
            </a:r>
            <a:r>
              <a:rPr lang="en-US" sz="1100" dirty="0" err="1"/>
              <a:t>Matlab</a:t>
            </a:r>
            <a:r>
              <a:rPr lang="en-US" sz="1100" dirty="0"/>
              <a:t> license) or software-specific (failure to converge, known software limitations or bugs).</a:t>
            </a:r>
          </a:p>
          <a:p>
            <a:endParaRPr lang="en-US" sz="1100" dirty="0"/>
          </a:p>
          <a:p>
            <a:r>
              <a:rPr lang="en-US" sz="1100" dirty="0"/>
              <a:t>An “evaluation” is a “single workflow run”, or a bunch of tasks – a workflow without any kind of loop or iteration. Besides all the problems from the task level necessitating retry, we also have reuse issues: an evaluation consists of many tasks and for efficiency we want evaluations to share results of identical tasks. Complicated since “results” includes partial state, restart files, etc.</a:t>
            </a:r>
          </a:p>
          <a:p>
            <a:endParaRPr lang="en-US" sz="1100" dirty="0"/>
          </a:p>
          <a:p>
            <a:r>
              <a:rPr lang="en-US" sz="1100" dirty="0"/>
              <a:t>A “study” is a set of evaluations; like Dakota driving a workflow. We want to be able to reuse evaluations, which may be simpler than reusing tasks, since the result of an evaluation is probably less complicated than the result of a task. But there are new challenges, because Dakota or a human wants to steer the study based on the evaluations as they come in: back up, halt, restart.</a:t>
            </a:r>
          </a:p>
        </p:txBody>
      </p:sp>
      <p:sp>
        <p:nvSpPr>
          <p:cNvPr id="4" name="Header Placeholder 3"/>
          <p:cNvSpPr>
            <a:spLocks noGrp="1"/>
          </p:cNvSpPr>
          <p:nvPr>
            <p:ph type="hdr" sz="quarter" idx="10"/>
          </p:nvPr>
        </p:nvSpPr>
        <p:spPr/>
        <p:txBody>
          <a:bodyPr/>
          <a:lstStyle/>
          <a:p>
            <a:r>
              <a:rPr lang="en-US"/>
              <a:t>Official Use Only</a:t>
            </a:r>
          </a:p>
        </p:txBody>
      </p:sp>
      <p:sp>
        <p:nvSpPr>
          <p:cNvPr id="5" name="Footer Placeholder 4"/>
          <p:cNvSpPr>
            <a:spLocks noGrp="1"/>
          </p:cNvSpPr>
          <p:nvPr>
            <p:ph type="ftr" sz="quarter" idx="11"/>
          </p:nvPr>
        </p:nvSpPr>
        <p:spPr/>
        <p:txBody>
          <a:bodyPr/>
          <a:lstStyle/>
          <a:p>
            <a:r>
              <a:rPr lang="en-US"/>
              <a:t>Official Use Only</a:t>
            </a:r>
          </a:p>
        </p:txBody>
      </p:sp>
    </p:spTree>
    <p:extLst>
      <p:ext uri="{BB962C8B-B14F-4D97-AF65-F5344CB8AC3E}">
        <p14:creationId xmlns:p14="http://schemas.microsoft.com/office/powerpoint/2010/main" val="2257706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Introducing overview of DOE domains for non-DOE people</a:t>
            </a:r>
          </a:p>
        </p:txBody>
      </p:sp>
    </p:spTree>
    <p:extLst>
      <p:ext uri="{BB962C8B-B14F-4D97-AF65-F5344CB8AC3E}">
        <p14:creationId xmlns:p14="http://schemas.microsoft.com/office/powerpoint/2010/main" val="39371376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Task-level solutions are task-specific -- ”polymorphic”. Workflow node </a:t>
            </a:r>
            <a:r>
              <a:rPr lang="en-US" sz="1100" dirty="0" err="1"/>
              <a:t>implementors</a:t>
            </a:r>
            <a:r>
              <a:rPr lang="en-US" sz="1100" dirty="0"/>
              <a:t> have to be able to add necessary code to detect possible failures based on observing analysis code behavior, and understand how to use any code-specific restart capabilities.</a:t>
            </a:r>
          </a:p>
          <a:p>
            <a:endParaRPr lang="en-US" sz="1100" dirty="0"/>
          </a:p>
          <a:p>
            <a:r>
              <a:rPr lang="en-US" sz="1100" dirty="0"/>
              <a:t>At the evaluation level, the workflow system has to preserve enough state so that it can restart an aborted workflow to recover partial results. A database of past task results (perhaps only at the study level, or perhaps broader) will facilitate this.</a:t>
            </a:r>
          </a:p>
          <a:p>
            <a:endParaRPr lang="en-US" sz="1100" dirty="0"/>
          </a:p>
          <a:p>
            <a:r>
              <a:rPr lang="en-US" sz="1100" dirty="0"/>
              <a:t>At the study level, we need a database of past evaluations, although again, this is probably an easier problem. Users need to be able to see how a study is progressing and potentially influence it. </a:t>
            </a:r>
          </a:p>
        </p:txBody>
      </p:sp>
      <p:sp>
        <p:nvSpPr>
          <p:cNvPr id="4" name="Header Placeholder 3"/>
          <p:cNvSpPr>
            <a:spLocks noGrp="1"/>
          </p:cNvSpPr>
          <p:nvPr>
            <p:ph type="hdr" sz="quarter" idx="10"/>
          </p:nvPr>
        </p:nvSpPr>
        <p:spPr/>
        <p:txBody>
          <a:bodyPr/>
          <a:lstStyle/>
          <a:p>
            <a:r>
              <a:rPr lang="en-US"/>
              <a:t>Official Use Only</a:t>
            </a:r>
          </a:p>
        </p:txBody>
      </p:sp>
      <p:sp>
        <p:nvSpPr>
          <p:cNvPr id="5" name="Footer Placeholder 4"/>
          <p:cNvSpPr>
            <a:spLocks noGrp="1"/>
          </p:cNvSpPr>
          <p:nvPr>
            <p:ph type="ftr" sz="quarter" idx="11"/>
          </p:nvPr>
        </p:nvSpPr>
        <p:spPr/>
        <p:txBody>
          <a:bodyPr/>
          <a:lstStyle/>
          <a:p>
            <a:r>
              <a:rPr lang="en-US"/>
              <a:t>Official Use Only</a:t>
            </a:r>
          </a:p>
        </p:txBody>
      </p:sp>
    </p:spTree>
    <p:extLst>
      <p:ext uri="{BB962C8B-B14F-4D97-AF65-F5344CB8AC3E}">
        <p14:creationId xmlns:p14="http://schemas.microsoft.com/office/powerpoint/2010/main" val="26932963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Header Placeholder 3"/>
          <p:cNvSpPr>
            <a:spLocks noGrp="1"/>
          </p:cNvSpPr>
          <p:nvPr>
            <p:ph type="hdr" sz="quarter" idx="10"/>
          </p:nvPr>
        </p:nvSpPr>
        <p:spPr/>
        <p:txBody>
          <a:bodyPr/>
          <a:lstStyle/>
          <a:p>
            <a:r>
              <a:rPr lang="en-US"/>
              <a:t>Official Use Only</a:t>
            </a:r>
          </a:p>
        </p:txBody>
      </p:sp>
      <p:sp>
        <p:nvSpPr>
          <p:cNvPr id="5" name="Footer Placeholder 4"/>
          <p:cNvSpPr>
            <a:spLocks noGrp="1"/>
          </p:cNvSpPr>
          <p:nvPr>
            <p:ph type="ftr" sz="quarter" idx="11"/>
          </p:nvPr>
        </p:nvSpPr>
        <p:spPr/>
        <p:txBody>
          <a:bodyPr/>
          <a:lstStyle/>
          <a:p>
            <a:r>
              <a:rPr lang="en-US"/>
              <a:t>Official Use Only</a:t>
            </a:r>
          </a:p>
        </p:txBody>
      </p:sp>
    </p:spTree>
    <p:extLst>
      <p:ext uri="{BB962C8B-B14F-4D97-AF65-F5344CB8AC3E}">
        <p14:creationId xmlns:p14="http://schemas.microsoft.com/office/powerpoint/2010/main" val="21793540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IPC – Inter Processor Communication</a:t>
            </a:r>
          </a:p>
        </p:txBody>
      </p:sp>
      <p:sp>
        <p:nvSpPr>
          <p:cNvPr id="4" name="Slide Number Placeholder 3"/>
          <p:cNvSpPr>
            <a:spLocks noGrp="1"/>
          </p:cNvSpPr>
          <p:nvPr>
            <p:ph type="sldNum" sz="quarter" idx="5"/>
          </p:nvPr>
        </p:nvSpPr>
        <p:spPr/>
        <p:txBody>
          <a:bodyPr/>
          <a:lstStyle/>
          <a:p>
            <a:pPr>
              <a:defRPr/>
            </a:pPr>
            <a:fld id="{4089C47F-0CE9-4169-BF1D-83DE9B45BFFF}" type="slidenum">
              <a:rPr lang="en-US" smtClean="0"/>
              <a:pPr>
                <a:defRPr/>
              </a:pPr>
              <a:t>37</a:t>
            </a:fld>
            <a:endParaRPr lang="en-US"/>
          </a:p>
        </p:txBody>
      </p:sp>
    </p:spTree>
    <p:extLst>
      <p:ext uri="{BB962C8B-B14F-4D97-AF65-F5344CB8AC3E}">
        <p14:creationId xmlns:p14="http://schemas.microsoft.com/office/powerpoint/2010/main" val="4198076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t>IPC – Inter Processor Communication</a:t>
            </a:r>
          </a:p>
          <a:p>
            <a:endParaRPr lang="en-US"/>
          </a:p>
        </p:txBody>
      </p:sp>
      <p:sp>
        <p:nvSpPr>
          <p:cNvPr id="4" name="Slide Number Placeholder 3"/>
          <p:cNvSpPr>
            <a:spLocks noGrp="1"/>
          </p:cNvSpPr>
          <p:nvPr>
            <p:ph type="sldNum" sz="quarter" idx="5"/>
          </p:nvPr>
        </p:nvSpPr>
        <p:spPr/>
        <p:txBody>
          <a:bodyPr/>
          <a:lstStyle/>
          <a:p>
            <a:pPr>
              <a:defRPr/>
            </a:pPr>
            <a:fld id="{4089C47F-0CE9-4169-BF1D-83DE9B45BFFF}" type="slidenum">
              <a:rPr lang="en-US" smtClean="0"/>
              <a:pPr>
                <a:defRPr/>
              </a:pPr>
              <a:t>38</a:t>
            </a:fld>
            <a:endParaRPr lang="en-US"/>
          </a:p>
        </p:txBody>
      </p:sp>
    </p:spTree>
    <p:extLst>
      <p:ext uri="{BB962C8B-B14F-4D97-AF65-F5344CB8AC3E}">
        <p14:creationId xmlns:p14="http://schemas.microsoft.com/office/powerpoint/2010/main" val="16965683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89C47F-0CE9-4169-BF1D-83DE9B45BFFF}" type="slidenum">
              <a:rPr lang="en-US" smtClean="0"/>
              <a:pPr>
                <a:defRPr/>
              </a:pPr>
              <a:t>40</a:t>
            </a:fld>
            <a:endParaRPr lang="en-US"/>
          </a:p>
        </p:txBody>
      </p:sp>
    </p:spTree>
    <p:extLst>
      <p:ext uri="{BB962C8B-B14F-4D97-AF65-F5344CB8AC3E}">
        <p14:creationId xmlns:p14="http://schemas.microsoft.com/office/powerpoint/2010/main" val="40571549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SAW</a:t>
            </a:r>
          </a:p>
          <a:p>
            <a:endParaRPr lang="en-US" dirty="0"/>
          </a:p>
          <a:p>
            <a:r>
              <a:rPr lang="en-US" dirty="0"/>
              <a:t>This is how we found things (truth be told, this is after we’d been working the problem for a while already, originally it was even worse.) All the arcs represent data transfers and virtually all of them were one-way manual processes.</a:t>
            </a:r>
          </a:p>
          <a:p>
            <a:endParaRPr lang="en-US" dirty="0"/>
          </a:p>
          <a:p>
            <a:r>
              <a:rPr lang="en-US" dirty="0"/>
              <a:t>Sandia has </a:t>
            </a:r>
            <a:r>
              <a:rPr lang="en-US" b="1" dirty="0"/>
              <a:t>developed</a:t>
            </a:r>
            <a:r>
              <a:rPr lang="en-US" b="1" baseline="0" dirty="0"/>
              <a:t> tools</a:t>
            </a:r>
            <a:r>
              <a:rPr lang="en-US" baseline="0" dirty="0"/>
              <a:t> to help analysts with each step in the analysis process.  This slide shows only a few of them in what is a relatively simple workflow.</a:t>
            </a:r>
          </a:p>
          <a:p>
            <a:endParaRPr lang="en-US" baseline="0" dirty="0"/>
          </a:p>
          <a:p>
            <a:r>
              <a:rPr lang="en-US" baseline="0" dirty="0"/>
              <a:t>While these tools can be very effective at their task</a:t>
            </a:r>
          </a:p>
          <a:p>
            <a:pPr marL="171450" indent="-171450">
              <a:buFont typeface="Arial"/>
              <a:buChar char="•"/>
            </a:pPr>
            <a:r>
              <a:rPr lang="en-US" baseline="0" dirty="0"/>
              <a:t>Multiple tools in an ad-hoc process</a:t>
            </a:r>
          </a:p>
          <a:p>
            <a:pPr marL="171450" indent="-171450">
              <a:buFont typeface="Arial"/>
              <a:buChar char="•"/>
            </a:pPr>
            <a:r>
              <a:rPr lang="en-US" b="1" baseline="0" dirty="0"/>
              <a:t>Inconsistent UI</a:t>
            </a:r>
            <a:r>
              <a:rPr lang="en-US" baseline="0" dirty="0"/>
              <a:t> look and feel</a:t>
            </a:r>
          </a:p>
          <a:p>
            <a:pPr marL="171450" indent="-171450">
              <a:buFont typeface="Arial"/>
              <a:buChar char="•"/>
            </a:pPr>
            <a:r>
              <a:rPr lang="en-US" baseline="0" dirty="0"/>
              <a:t>Import/export </a:t>
            </a:r>
            <a:r>
              <a:rPr lang="en-US" baseline="0" dirty="0">
                <a:sym typeface="Wingdings"/>
              </a:rPr>
              <a:t> </a:t>
            </a:r>
            <a:r>
              <a:rPr lang="en-US" b="1" baseline="0" dirty="0">
                <a:sym typeface="Wingdings"/>
              </a:rPr>
              <a:t>lots of files</a:t>
            </a:r>
          </a:p>
          <a:p>
            <a:pPr marL="171450" indent="-171450">
              <a:buFont typeface="Arial"/>
              <a:buChar char="•"/>
            </a:pPr>
            <a:r>
              <a:rPr lang="en-US" baseline="0" dirty="0">
                <a:sym typeface="Wingdings"/>
              </a:rPr>
              <a:t>Valuable </a:t>
            </a:r>
            <a:r>
              <a:rPr lang="en-US" b="1" baseline="0" dirty="0">
                <a:sym typeface="Wingdings"/>
              </a:rPr>
              <a:t>metadata</a:t>
            </a:r>
            <a:r>
              <a:rPr lang="en-US" baseline="0" dirty="0">
                <a:sym typeface="Wingdings"/>
              </a:rPr>
              <a:t> is lost (</a:t>
            </a:r>
            <a:r>
              <a:rPr lang="en-US" b="1" baseline="0" dirty="0">
                <a:sym typeface="Wingdings"/>
              </a:rPr>
              <a:t>post-it-notes</a:t>
            </a:r>
            <a:r>
              <a:rPr lang="en-US" baseline="0" dirty="0">
                <a:sym typeface="Wingdings"/>
              </a:rPr>
              <a:t>)</a:t>
            </a:r>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4089C47F-0CE9-4169-BF1D-83DE9B45BFFF}" type="slidenum">
              <a:rPr lang="en-US" smtClean="0"/>
              <a:pPr>
                <a:defRPr/>
              </a:pPr>
              <a:t>41</a:t>
            </a:fld>
            <a:endParaRPr lang="en-US"/>
          </a:p>
        </p:txBody>
      </p:sp>
    </p:spTree>
    <p:extLst>
      <p:ext uri="{BB962C8B-B14F-4D97-AF65-F5344CB8AC3E}">
        <p14:creationId xmlns:p14="http://schemas.microsoft.com/office/powerpoint/2010/main" val="7439812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SAW</a:t>
            </a:r>
          </a:p>
          <a:p>
            <a:endParaRPr lang="en-US" dirty="0"/>
          </a:p>
          <a:p>
            <a:r>
              <a:rPr lang="en-US" dirty="0"/>
              <a:t>This is how we found things (truth be told, this is after we’d been working the problem for a while already, originally it was even worse.) All the arcs represent data transfers and virtually all of them were one-way manual processes.</a:t>
            </a:r>
          </a:p>
          <a:p>
            <a:endParaRPr lang="en-US" dirty="0"/>
          </a:p>
          <a:p>
            <a:r>
              <a:rPr lang="en-US" dirty="0"/>
              <a:t>Sandia has </a:t>
            </a:r>
            <a:r>
              <a:rPr lang="en-US" b="1" dirty="0"/>
              <a:t>developed</a:t>
            </a:r>
            <a:r>
              <a:rPr lang="en-US" b="1" baseline="0" dirty="0"/>
              <a:t> tools</a:t>
            </a:r>
            <a:r>
              <a:rPr lang="en-US" baseline="0" dirty="0"/>
              <a:t> to help analysts with each step in the analysis process.  This slide shows only a few of them in what is a relatively simple workflow.</a:t>
            </a:r>
          </a:p>
          <a:p>
            <a:endParaRPr lang="en-US" baseline="0" dirty="0"/>
          </a:p>
          <a:p>
            <a:r>
              <a:rPr lang="en-US" baseline="0" dirty="0"/>
              <a:t>While these tools can be very effective at their task</a:t>
            </a:r>
          </a:p>
          <a:p>
            <a:pPr marL="171450" indent="-171450">
              <a:buFont typeface="Arial"/>
              <a:buChar char="•"/>
            </a:pPr>
            <a:r>
              <a:rPr lang="en-US" baseline="0" dirty="0"/>
              <a:t>Multiple tools in an ad-hoc process</a:t>
            </a:r>
          </a:p>
          <a:p>
            <a:pPr marL="171450" indent="-171450">
              <a:buFont typeface="Arial"/>
              <a:buChar char="•"/>
            </a:pPr>
            <a:r>
              <a:rPr lang="en-US" b="1" baseline="0" dirty="0"/>
              <a:t>Inconsistent UI</a:t>
            </a:r>
            <a:r>
              <a:rPr lang="en-US" baseline="0" dirty="0"/>
              <a:t> look and feel</a:t>
            </a:r>
          </a:p>
          <a:p>
            <a:pPr marL="171450" indent="-171450">
              <a:buFont typeface="Arial"/>
              <a:buChar char="•"/>
            </a:pPr>
            <a:r>
              <a:rPr lang="en-US" baseline="0" dirty="0"/>
              <a:t>Import/export </a:t>
            </a:r>
            <a:r>
              <a:rPr lang="en-US" baseline="0" dirty="0">
                <a:sym typeface="Wingdings"/>
              </a:rPr>
              <a:t> </a:t>
            </a:r>
            <a:r>
              <a:rPr lang="en-US" b="1" baseline="0" dirty="0">
                <a:sym typeface="Wingdings"/>
              </a:rPr>
              <a:t>lots of files</a:t>
            </a:r>
          </a:p>
          <a:p>
            <a:pPr marL="171450" indent="-171450">
              <a:buFont typeface="Arial"/>
              <a:buChar char="•"/>
            </a:pPr>
            <a:r>
              <a:rPr lang="en-US" baseline="0" dirty="0">
                <a:sym typeface="Wingdings"/>
              </a:rPr>
              <a:t>Valuable </a:t>
            </a:r>
            <a:r>
              <a:rPr lang="en-US" b="1" baseline="0" dirty="0">
                <a:sym typeface="Wingdings"/>
              </a:rPr>
              <a:t>metadata</a:t>
            </a:r>
            <a:r>
              <a:rPr lang="en-US" baseline="0" dirty="0">
                <a:sym typeface="Wingdings"/>
              </a:rPr>
              <a:t> is lost (</a:t>
            </a:r>
            <a:r>
              <a:rPr lang="en-US" b="1" baseline="0" dirty="0">
                <a:sym typeface="Wingdings"/>
              </a:rPr>
              <a:t>post-it-notes</a:t>
            </a:r>
            <a:r>
              <a:rPr lang="en-US" baseline="0" dirty="0">
                <a:sym typeface="Wingdings"/>
              </a:rPr>
              <a:t>)</a:t>
            </a:r>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4089C47F-0CE9-4169-BF1D-83DE9B45BFFF}" type="slidenum">
              <a:rPr lang="en-US" smtClean="0"/>
              <a:pPr>
                <a:defRPr/>
              </a:pPr>
              <a:t>42</a:t>
            </a:fld>
            <a:endParaRPr lang="en-US"/>
          </a:p>
        </p:txBody>
      </p:sp>
    </p:spTree>
    <p:extLst>
      <p:ext uri="{BB962C8B-B14F-4D97-AF65-F5344CB8AC3E}">
        <p14:creationId xmlns:p14="http://schemas.microsoft.com/office/powerpoint/2010/main" val="27780033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SAW</a:t>
            </a:r>
          </a:p>
          <a:p>
            <a:endParaRPr lang="en-US" dirty="0"/>
          </a:p>
          <a:p>
            <a:r>
              <a:rPr lang="en-US" dirty="0"/>
              <a:t>This is how we found things (truth be told, this is after we’d been working the problem for a while already, originally it was even worse.) All the arcs represent data transfers and virtually all of them were one-way manual processes.</a:t>
            </a:r>
          </a:p>
          <a:p>
            <a:endParaRPr lang="en-US" dirty="0"/>
          </a:p>
          <a:p>
            <a:r>
              <a:rPr lang="en-US" dirty="0"/>
              <a:t>Sandia has </a:t>
            </a:r>
            <a:r>
              <a:rPr lang="en-US" b="1" dirty="0"/>
              <a:t>developed</a:t>
            </a:r>
            <a:r>
              <a:rPr lang="en-US" b="1" baseline="0" dirty="0"/>
              <a:t> tools</a:t>
            </a:r>
            <a:r>
              <a:rPr lang="en-US" baseline="0" dirty="0"/>
              <a:t> to help analysts with each step in the analysis process.  This slide shows only a few of them in what is a relatively simple workflow.</a:t>
            </a:r>
          </a:p>
          <a:p>
            <a:endParaRPr lang="en-US" baseline="0" dirty="0"/>
          </a:p>
          <a:p>
            <a:r>
              <a:rPr lang="en-US" baseline="0" dirty="0"/>
              <a:t>While these tools can be very effective at their task</a:t>
            </a:r>
          </a:p>
          <a:p>
            <a:pPr marL="171450" indent="-171450">
              <a:buFont typeface="Arial"/>
              <a:buChar char="•"/>
            </a:pPr>
            <a:r>
              <a:rPr lang="en-US" baseline="0" dirty="0"/>
              <a:t>Multiple tools in an ad-hoc process</a:t>
            </a:r>
          </a:p>
          <a:p>
            <a:pPr marL="171450" indent="-171450">
              <a:buFont typeface="Arial"/>
              <a:buChar char="•"/>
            </a:pPr>
            <a:r>
              <a:rPr lang="en-US" b="1" baseline="0" dirty="0"/>
              <a:t>Inconsistent UI</a:t>
            </a:r>
            <a:r>
              <a:rPr lang="en-US" baseline="0" dirty="0"/>
              <a:t> look and feel</a:t>
            </a:r>
          </a:p>
          <a:p>
            <a:pPr marL="171450" indent="-171450">
              <a:buFont typeface="Arial"/>
              <a:buChar char="•"/>
            </a:pPr>
            <a:r>
              <a:rPr lang="en-US" baseline="0" dirty="0"/>
              <a:t>Import/export </a:t>
            </a:r>
            <a:r>
              <a:rPr lang="en-US" baseline="0" dirty="0">
                <a:sym typeface="Wingdings"/>
              </a:rPr>
              <a:t> </a:t>
            </a:r>
            <a:r>
              <a:rPr lang="en-US" b="1" baseline="0" dirty="0">
                <a:sym typeface="Wingdings"/>
              </a:rPr>
              <a:t>lots of files</a:t>
            </a:r>
          </a:p>
          <a:p>
            <a:pPr marL="171450" indent="-171450">
              <a:buFont typeface="Arial"/>
              <a:buChar char="•"/>
            </a:pPr>
            <a:r>
              <a:rPr lang="en-US" baseline="0" dirty="0">
                <a:sym typeface="Wingdings"/>
              </a:rPr>
              <a:t>Valuable </a:t>
            </a:r>
            <a:r>
              <a:rPr lang="en-US" b="1" baseline="0" dirty="0">
                <a:sym typeface="Wingdings"/>
              </a:rPr>
              <a:t>metadata</a:t>
            </a:r>
            <a:r>
              <a:rPr lang="en-US" baseline="0" dirty="0">
                <a:sym typeface="Wingdings"/>
              </a:rPr>
              <a:t> is lost (</a:t>
            </a:r>
            <a:r>
              <a:rPr lang="en-US" b="1" baseline="0" dirty="0">
                <a:sym typeface="Wingdings"/>
              </a:rPr>
              <a:t>post-it-notes</a:t>
            </a:r>
            <a:r>
              <a:rPr lang="en-US" baseline="0" dirty="0">
                <a:sym typeface="Wingdings"/>
              </a:rPr>
              <a:t>)</a:t>
            </a:r>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4089C47F-0CE9-4169-BF1D-83DE9B45BFFF}" type="slidenum">
              <a:rPr lang="en-US" smtClean="0"/>
              <a:pPr>
                <a:defRPr/>
              </a:pPr>
              <a:t>43</a:t>
            </a:fld>
            <a:endParaRPr lang="en-US"/>
          </a:p>
        </p:txBody>
      </p:sp>
    </p:spTree>
    <p:extLst>
      <p:ext uri="{BB962C8B-B14F-4D97-AF65-F5344CB8AC3E}">
        <p14:creationId xmlns:p14="http://schemas.microsoft.com/office/powerpoint/2010/main" val="13576774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89C47F-0CE9-4169-BF1D-83DE9B45BFFF}" type="slidenum">
              <a:rPr lang="en-US" smtClean="0"/>
              <a:pPr>
                <a:defRPr/>
              </a:pPr>
              <a:t>44</a:t>
            </a:fld>
            <a:endParaRPr lang="en-US"/>
          </a:p>
        </p:txBody>
      </p:sp>
    </p:spTree>
    <p:extLst>
      <p:ext uri="{BB962C8B-B14F-4D97-AF65-F5344CB8AC3E}">
        <p14:creationId xmlns:p14="http://schemas.microsoft.com/office/powerpoint/2010/main" val="2554575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Header Placeholder 3"/>
          <p:cNvSpPr>
            <a:spLocks noGrp="1"/>
          </p:cNvSpPr>
          <p:nvPr>
            <p:ph type="hdr" sz="quarter" idx="10"/>
          </p:nvPr>
        </p:nvSpPr>
        <p:spPr/>
        <p:txBody>
          <a:bodyPr/>
          <a:lstStyle/>
          <a:p>
            <a:r>
              <a:rPr lang="en-US"/>
              <a:t>Official Use Only</a:t>
            </a:r>
          </a:p>
        </p:txBody>
      </p:sp>
      <p:sp>
        <p:nvSpPr>
          <p:cNvPr id="5" name="Footer Placeholder 4"/>
          <p:cNvSpPr>
            <a:spLocks noGrp="1"/>
          </p:cNvSpPr>
          <p:nvPr>
            <p:ph type="ftr" sz="quarter" idx="11"/>
          </p:nvPr>
        </p:nvSpPr>
        <p:spPr/>
        <p:txBody>
          <a:bodyPr/>
          <a:lstStyle/>
          <a:p>
            <a:r>
              <a:rPr lang="en-US"/>
              <a:t>Official Use Only</a:t>
            </a:r>
          </a:p>
        </p:txBody>
      </p:sp>
    </p:spTree>
    <p:extLst>
      <p:ext uri="{BB962C8B-B14F-4D97-AF65-F5344CB8AC3E}">
        <p14:creationId xmlns:p14="http://schemas.microsoft.com/office/powerpoint/2010/main" val="677030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1880061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89C47F-0CE9-4169-BF1D-83DE9B45BFFF}" type="slidenum">
              <a:rPr lang="en-US" smtClean="0"/>
              <a:pPr>
                <a:defRPr/>
              </a:pPr>
              <a:t>5</a:t>
            </a:fld>
            <a:endParaRPr lang="en-US"/>
          </a:p>
        </p:txBody>
      </p:sp>
    </p:spTree>
    <p:extLst>
      <p:ext uri="{BB962C8B-B14F-4D97-AF65-F5344CB8AC3E}">
        <p14:creationId xmlns:p14="http://schemas.microsoft.com/office/powerpoint/2010/main" val="327407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89C47F-0CE9-4169-BF1D-83DE9B45BFFF}" type="slidenum">
              <a:rPr lang="en-US" smtClean="0"/>
              <a:pPr>
                <a:defRPr/>
              </a:pPr>
              <a:t>6</a:t>
            </a:fld>
            <a:endParaRPr lang="en-US"/>
          </a:p>
        </p:txBody>
      </p:sp>
    </p:spTree>
    <p:extLst>
      <p:ext uri="{BB962C8B-B14F-4D97-AF65-F5344CB8AC3E}">
        <p14:creationId xmlns:p14="http://schemas.microsoft.com/office/powerpoint/2010/main" val="65050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4274134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89C47F-0CE9-4169-BF1D-83DE9B45BFFF}" type="slidenum">
              <a:rPr lang="en-US" smtClean="0"/>
              <a:pPr>
                <a:defRPr/>
              </a:pPr>
              <a:t>10</a:t>
            </a:fld>
            <a:endParaRPr lang="en-US"/>
          </a:p>
        </p:txBody>
      </p:sp>
    </p:spTree>
    <p:extLst>
      <p:ext uri="{BB962C8B-B14F-4D97-AF65-F5344CB8AC3E}">
        <p14:creationId xmlns:p14="http://schemas.microsoft.com/office/powerpoint/2010/main" val="255931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89C47F-0CE9-4169-BF1D-83DE9B45BFFF}" type="slidenum">
              <a:rPr lang="en-US" smtClean="0"/>
              <a:pPr>
                <a:defRPr/>
              </a:pPr>
              <a:t>11</a:t>
            </a:fld>
            <a:endParaRPr lang="en-US"/>
          </a:p>
        </p:txBody>
      </p:sp>
    </p:spTree>
    <p:extLst>
      <p:ext uri="{BB962C8B-B14F-4D97-AF65-F5344CB8AC3E}">
        <p14:creationId xmlns:p14="http://schemas.microsoft.com/office/powerpoint/2010/main" val="129673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2D52D42D-CE87-3F4C-B965-AF9DC64EF56A}"/>
              </a:ext>
            </a:extLst>
          </p:cNvPr>
          <p:cNvSpPr>
            <a:spLocks noGrp="1" noChangeArrowheads="1"/>
          </p:cNvSpPr>
          <p:nvPr>
            <p:ph type="dt" sz="half" idx="10"/>
          </p:nvPr>
        </p:nvSpPr>
        <p:spPr>
          <a:xfrm>
            <a:off x="457200" y="6397625"/>
            <a:ext cx="2133600" cy="307975"/>
          </a:xfrm>
          <a:prstGeom prst="rect">
            <a:avLst/>
          </a:prstGeom>
          <a:ln/>
        </p:spPr>
        <p:txBody>
          <a:bodyPr/>
          <a:lstStyle>
            <a:lvl1pPr>
              <a:defRPr sz="1200"/>
            </a:lvl1pPr>
          </a:lstStyle>
          <a:p>
            <a:pPr>
              <a:defRPr/>
            </a:pPr>
            <a:r>
              <a:rPr lang="en-US"/>
              <a:t>R.L.Clay 2018</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r>
              <a:rPr lang="en-US"/>
              <a:t>R.L.Clay 2018</a:t>
            </a:r>
          </a:p>
        </p:txBody>
      </p:sp>
      <p:sp>
        <p:nvSpPr>
          <p:cNvPr id="5" name="Rectangle 5"/>
          <p:cNvSpPr>
            <a:spLocks noGrp="1" noChangeArrowheads="1"/>
          </p:cNvSpPr>
          <p:nvPr>
            <p:ph type="ftr" sz="quarter" idx="11"/>
          </p:nvPr>
        </p:nvSpPr>
        <p:spPr>
          <a:xfrm>
            <a:off x="3124200" y="6259513"/>
            <a:ext cx="2895600" cy="47625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7010400" y="6457950"/>
            <a:ext cx="762000" cy="323850"/>
          </a:xfrm>
          <a:prstGeom prst="rect">
            <a:avLst/>
          </a:prstGeom>
          <a:ln/>
        </p:spPr>
        <p:txBody>
          <a:bodyPr/>
          <a:lstStyle>
            <a:lvl1pPr>
              <a:defRPr/>
            </a:lvl1pPr>
          </a:lstStyle>
          <a:p>
            <a:pPr>
              <a:defRPr/>
            </a:pPr>
            <a:fld id="{9715EA5E-CAD5-4CA9-B181-A259B3D4B24C}" type="slidenum">
              <a:rPr lang="en-US"/>
              <a:pPr>
                <a:defRPr/>
              </a:pPr>
              <a:t>‹#›</a:t>
            </a:fld>
            <a:endParaRPr lang="en-US"/>
          </a:p>
        </p:txBody>
      </p:sp>
      <p:sp>
        <p:nvSpPr>
          <p:cNvPr id="8" name="Rectangle 4">
            <a:extLst>
              <a:ext uri="{FF2B5EF4-FFF2-40B4-BE49-F238E27FC236}">
                <a16:creationId xmlns:a16="http://schemas.microsoft.com/office/drawing/2014/main" id="{77FEEAF9-C0B9-C84A-A705-5D06045D805A}"/>
              </a:ext>
            </a:extLst>
          </p:cNvPr>
          <p:cNvSpPr txBox="1">
            <a:spLocks noChangeArrowheads="1"/>
          </p:cNvSpPr>
          <p:nvPr userDrawn="1"/>
        </p:nvSpPr>
        <p:spPr>
          <a:xfrm>
            <a:off x="457200" y="6397625"/>
            <a:ext cx="2133600" cy="307975"/>
          </a:xfrm>
          <a:prstGeom prst="rect">
            <a:avLst/>
          </a:prstGeom>
          <a:ln/>
        </p:spPr>
        <p:txBody>
          <a:bodyPr/>
          <a:lstStyle>
            <a:defPPr>
              <a:defRPr lang="en-US"/>
            </a:defPPr>
            <a:lvl1pPr algn="l" defTabSz="457200" rtl="0" fontAlgn="base">
              <a:spcBef>
                <a:spcPct val="0"/>
              </a:spcBef>
              <a:spcAft>
                <a:spcPct val="0"/>
              </a:spcAft>
              <a:defRPr sz="1200"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a:t>R.L. Clay June 2018</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r>
              <a:rPr lang="en-US"/>
              <a:t>R.L.Clay 2018</a:t>
            </a:r>
          </a:p>
        </p:txBody>
      </p:sp>
      <p:sp>
        <p:nvSpPr>
          <p:cNvPr id="5" name="Rectangle 5"/>
          <p:cNvSpPr>
            <a:spLocks noGrp="1" noChangeArrowheads="1"/>
          </p:cNvSpPr>
          <p:nvPr>
            <p:ph type="ftr" sz="quarter" idx="11"/>
          </p:nvPr>
        </p:nvSpPr>
        <p:spPr>
          <a:xfrm>
            <a:off x="3124200" y="6259513"/>
            <a:ext cx="2895600" cy="47625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7010400" y="6457950"/>
            <a:ext cx="762000" cy="323850"/>
          </a:xfrm>
          <a:prstGeom prst="rect">
            <a:avLst/>
          </a:prstGeom>
          <a:ln/>
        </p:spPr>
        <p:txBody>
          <a:bodyPr/>
          <a:lstStyle>
            <a:lvl1pPr>
              <a:defRPr/>
            </a:lvl1pPr>
          </a:lstStyle>
          <a:p>
            <a:pPr>
              <a:defRPr/>
            </a:pPr>
            <a:fld id="{9715EA5E-CAD5-4CA9-B181-A259B3D4B24C}" type="slidenum">
              <a:rPr lang="en-US"/>
              <a:pPr>
                <a:defRPr/>
              </a:pPr>
              <a:t>‹#›</a:t>
            </a:fld>
            <a:endParaRPr lang="en-US"/>
          </a:p>
        </p:txBody>
      </p:sp>
      <p:sp>
        <p:nvSpPr>
          <p:cNvPr id="8" name="Rectangle 4">
            <a:extLst>
              <a:ext uri="{FF2B5EF4-FFF2-40B4-BE49-F238E27FC236}">
                <a16:creationId xmlns:a16="http://schemas.microsoft.com/office/drawing/2014/main" id="{3E9330C0-9A08-504C-BF8E-3C29B1AD079A}"/>
              </a:ext>
            </a:extLst>
          </p:cNvPr>
          <p:cNvSpPr txBox="1">
            <a:spLocks noChangeArrowheads="1"/>
          </p:cNvSpPr>
          <p:nvPr userDrawn="1"/>
        </p:nvSpPr>
        <p:spPr>
          <a:xfrm>
            <a:off x="457200" y="6397625"/>
            <a:ext cx="2133600" cy="307975"/>
          </a:xfrm>
          <a:prstGeom prst="rect">
            <a:avLst/>
          </a:prstGeom>
          <a:ln/>
        </p:spPr>
        <p:txBody>
          <a:bodyPr/>
          <a:lstStyle>
            <a:defPPr>
              <a:defRPr lang="en-US"/>
            </a:defPPr>
            <a:lvl1pPr algn="l" defTabSz="457200" rtl="0" fontAlgn="base">
              <a:spcBef>
                <a:spcPct val="0"/>
              </a:spcBef>
              <a:spcAft>
                <a:spcPct val="0"/>
              </a:spcAft>
              <a:defRPr sz="1200"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a:t>R.L. Clay June 2018</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30" name="Shape 30"/>
          <p:cNvSpPr>
            <a:spLocks noGrp="1"/>
          </p:cNvSpPr>
          <p:nvPr>
            <p:ph type="title"/>
          </p:nvPr>
        </p:nvSpPr>
        <p:spPr>
          <a:prstGeom prst="rect">
            <a:avLst/>
          </a:prstGeom>
        </p:spPr>
        <p:txBody>
          <a:bodyPr/>
          <a:lstStyle>
            <a:lvl1pPr>
              <a:defRPr sz="3200"/>
            </a:lvl1pPr>
          </a:lstStyle>
          <a:p>
            <a:pPr lvl="0">
              <a:defRPr sz="1800">
                <a:solidFill>
                  <a:srgbClr val="000000"/>
                </a:solidFill>
                <a:uFillTx/>
              </a:defRPr>
            </a:pPr>
            <a:r>
              <a:rPr sz="4000" dirty="0">
                <a:solidFill>
                  <a:srgbClr val="123E67"/>
                </a:solidFill>
                <a:uFill>
                  <a:solidFill>
                    <a:srgbClr val="123E67"/>
                  </a:solidFill>
                </a:uFill>
              </a:rPr>
              <a:t>Title Text</a:t>
            </a:r>
          </a:p>
        </p:txBody>
      </p:sp>
      <p:sp>
        <p:nvSpPr>
          <p:cNvPr id="31" name="Shape 31"/>
          <p:cNvSpPr>
            <a:spLocks noGrp="1"/>
          </p:cNvSpPr>
          <p:nvPr>
            <p:ph type="body" idx="1"/>
          </p:nvPr>
        </p:nvSpPr>
        <p:spPr>
          <a:prstGeom prst="rect">
            <a:avLst/>
          </a:prstGeom>
        </p:spPr>
        <p:txBody>
          <a:bodyPr/>
          <a:lstStyle>
            <a:lvl2pPr marL="742950" indent="-285750">
              <a:spcBef>
                <a:spcPts val="400"/>
              </a:spcBef>
              <a:buClr>
                <a:srgbClr val="941100"/>
              </a:buClr>
              <a:defRPr sz="2000"/>
            </a:lvl2pPr>
            <a:lvl3pPr marL="1143000" indent="-228600">
              <a:spcBef>
                <a:spcPts val="400"/>
              </a:spcBef>
              <a:buClr>
                <a:srgbClr val="AE9D8B"/>
              </a:buClr>
              <a:defRPr sz="1800"/>
            </a:lvl3pPr>
            <a:lvl4pPr marL="1600200" indent="-228600">
              <a:spcBef>
                <a:spcPts val="300"/>
              </a:spcBef>
              <a:buClr>
                <a:srgbClr val="000000"/>
              </a:buClr>
              <a:buFontTx/>
              <a:buChar char="–"/>
              <a:defRPr sz="1600"/>
            </a:lvl4pPr>
            <a:lvl5pPr marL="2057400" indent="-228600">
              <a:spcBef>
                <a:spcPts val="300"/>
              </a:spcBef>
              <a:buClr>
                <a:srgbClr val="000000"/>
              </a:buClr>
              <a:buFontTx/>
              <a:buChar char="»"/>
              <a:defRPr sz="1600"/>
            </a:lvl5pPr>
          </a:lstStyle>
          <a:p>
            <a:pPr lvl="0">
              <a:defRPr sz="1800">
                <a:uFillTx/>
              </a:defRPr>
            </a:pPr>
            <a:r>
              <a:rPr sz="2400" dirty="0">
                <a:uFill>
                  <a:solidFill/>
                </a:uFill>
              </a:rPr>
              <a:t>Body Level One</a:t>
            </a:r>
          </a:p>
          <a:p>
            <a:pPr lvl="1">
              <a:defRPr sz="1800">
                <a:uFillTx/>
              </a:defRPr>
            </a:pPr>
            <a:r>
              <a:rPr sz="2000" dirty="0">
                <a:uFill>
                  <a:solidFill/>
                </a:uFill>
              </a:rPr>
              <a:t>Body Level Two</a:t>
            </a:r>
          </a:p>
          <a:p>
            <a:pPr lvl="2">
              <a:defRPr>
                <a:uFillTx/>
              </a:defRPr>
            </a:pPr>
            <a:r>
              <a:rPr dirty="0">
                <a:uFill>
                  <a:solidFill/>
                </a:uFill>
              </a:rPr>
              <a:t>Body Level Three</a:t>
            </a:r>
          </a:p>
          <a:p>
            <a:pPr lvl="3">
              <a:defRPr sz="1800">
                <a:uFillTx/>
              </a:defRPr>
            </a:pPr>
            <a:r>
              <a:rPr sz="1600" dirty="0">
                <a:uFill>
                  <a:solidFill/>
                </a:uFill>
              </a:rPr>
              <a:t>Body Level Four</a:t>
            </a:r>
          </a:p>
          <a:p>
            <a:pPr lvl="4">
              <a:defRPr sz="1800">
                <a:uFillTx/>
              </a:defRPr>
            </a:pPr>
            <a:r>
              <a:rPr sz="1600" dirty="0">
                <a:uFill>
                  <a:solidFill/>
                </a:uFill>
              </a:rPr>
              <a:t>Body Level Five</a:t>
            </a:r>
          </a:p>
        </p:txBody>
      </p:sp>
      <p:sp>
        <p:nvSpPr>
          <p:cNvPr id="4" name="Rectangle 4">
            <a:extLst>
              <a:ext uri="{FF2B5EF4-FFF2-40B4-BE49-F238E27FC236}">
                <a16:creationId xmlns:a16="http://schemas.microsoft.com/office/drawing/2014/main" id="{54C4F173-03F5-784A-8DB6-183A7A82BFE8}"/>
              </a:ext>
            </a:extLst>
          </p:cNvPr>
          <p:cNvSpPr>
            <a:spLocks noGrp="1" noChangeArrowheads="1"/>
          </p:cNvSpPr>
          <p:nvPr>
            <p:ph type="dt" sz="half" idx="10"/>
          </p:nvPr>
        </p:nvSpPr>
        <p:spPr>
          <a:xfrm>
            <a:off x="457200" y="6397625"/>
            <a:ext cx="2133600" cy="307975"/>
          </a:xfrm>
          <a:prstGeom prst="rect">
            <a:avLst/>
          </a:prstGeom>
          <a:ln/>
        </p:spPr>
        <p:txBody>
          <a:bodyPr/>
          <a:lstStyle>
            <a:lvl1pPr>
              <a:defRPr sz="1200"/>
            </a:lvl1pPr>
          </a:lstStyle>
          <a:p>
            <a:pPr>
              <a:defRPr/>
            </a:pPr>
            <a:r>
              <a:rPr lang="en-US"/>
              <a:t>R.L.Clay 2018</a:t>
            </a:r>
            <a:endParaRPr lang="en-US" dirty="0"/>
          </a:p>
        </p:txBody>
      </p:sp>
    </p:spTree>
    <p:extLst>
      <p:ext uri="{BB962C8B-B14F-4D97-AF65-F5344CB8AC3E}">
        <p14:creationId xmlns:p14="http://schemas.microsoft.com/office/powerpoint/2010/main" val="68732058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0DF9012-F5AB-584A-B221-D1B2D67CE514}"/>
              </a:ext>
            </a:extLst>
          </p:cNvPr>
          <p:cNvSpPr>
            <a:spLocks noGrp="1" noChangeArrowheads="1"/>
          </p:cNvSpPr>
          <p:nvPr>
            <p:ph type="dt" sz="half" idx="10"/>
          </p:nvPr>
        </p:nvSpPr>
        <p:spPr>
          <a:xfrm>
            <a:off x="457200" y="6397625"/>
            <a:ext cx="2133600" cy="307975"/>
          </a:xfrm>
          <a:prstGeom prst="rect">
            <a:avLst/>
          </a:prstGeom>
          <a:ln/>
        </p:spPr>
        <p:txBody>
          <a:bodyPr/>
          <a:lstStyle>
            <a:lvl1pPr>
              <a:defRPr sz="1200"/>
            </a:lvl1pPr>
          </a:lstStyle>
          <a:p>
            <a:pPr>
              <a:defRPr/>
            </a:pPr>
            <a:r>
              <a:rPr lang="en-US"/>
              <a:t>R.L.Clay 2018</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4">
            <a:extLst>
              <a:ext uri="{FF2B5EF4-FFF2-40B4-BE49-F238E27FC236}">
                <a16:creationId xmlns:a16="http://schemas.microsoft.com/office/drawing/2014/main" id="{4F08871D-E4C1-6A4F-917F-5D5AEBA337AF}"/>
              </a:ext>
            </a:extLst>
          </p:cNvPr>
          <p:cNvSpPr txBox="1">
            <a:spLocks noChangeArrowheads="1"/>
          </p:cNvSpPr>
          <p:nvPr userDrawn="1"/>
        </p:nvSpPr>
        <p:spPr>
          <a:xfrm>
            <a:off x="457200" y="6397625"/>
            <a:ext cx="2133600" cy="307975"/>
          </a:xfrm>
          <a:prstGeom prst="rect">
            <a:avLst/>
          </a:prstGeom>
          <a:ln/>
        </p:spPr>
        <p:txBody>
          <a:bodyPr/>
          <a:lstStyle>
            <a:defPPr>
              <a:defRPr lang="en-US"/>
            </a:defPPr>
            <a:lvl1pPr algn="l" defTabSz="457200" rtl="0" fontAlgn="base">
              <a:spcBef>
                <a:spcPct val="0"/>
              </a:spcBef>
              <a:spcAft>
                <a:spcPct val="0"/>
              </a:spcAft>
              <a:defRPr sz="1200"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a:t>R.L. Clay June 2018</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noChangeArrowheads="1"/>
          </p:cNvSpPr>
          <p:nvPr>
            <p:ph type="ftr" sz="quarter" idx="11"/>
          </p:nvPr>
        </p:nvSpPr>
        <p:spPr>
          <a:xfrm>
            <a:off x="2743200" y="6259512"/>
            <a:ext cx="3810000" cy="522287"/>
          </a:xfrm>
          <a:prstGeom prst="rect">
            <a:avLst/>
          </a:prstGeom>
          <a:ln/>
        </p:spPr>
        <p:txBody>
          <a:bodyPr/>
          <a:lstStyle>
            <a:lvl1pPr marL="0" marR="0" indent="0" algn="l" defTabSz="457200" rtl="0" eaLnBrk="1" fontAlgn="base" latinLnBrk="0" hangingPunct="1">
              <a:lnSpc>
                <a:spcPct val="100000"/>
              </a:lnSpc>
              <a:spcBef>
                <a:spcPct val="0"/>
              </a:spcBef>
              <a:spcAft>
                <a:spcPct val="0"/>
              </a:spcAft>
              <a:buClrTx/>
              <a:buSzTx/>
              <a:buFontTx/>
              <a:buNone/>
              <a:tabLst/>
              <a:defRPr sz="600" baseline="0"/>
            </a:lvl1pPr>
          </a:lstStyle>
          <a:p>
            <a:pPr>
              <a:defRPr/>
            </a:pPr>
            <a:endParaRPr lang="en-US" dirty="0"/>
          </a:p>
        </p:txBody>
      </p:sp>
      <p:sp>
        <p:nvSpPr>
          <p:cNvPr id="8" name="Rectangle 6"/>
          <p:cNvSpPr>
            <a:spLocks noGrp="1" noChangeArrowheads="1"/>
          </p:cNvSpPr>
          <p:nvPr>
            <p:ph type="sldNum" sz="quarter" idx="12"/>
          </p:nvPr>
        </p:nvSpPr>
        <p:spPr>
          <a:xfrm>
            <a:off x="7010400" y="6457950"/>
            <a:ext cx="762000" cy="323850"/>
          </a:xfrm>
          <a:prstGeom prst="rect">
            <a:avLst/>
          </a:prstGeom>
          <a:ln/>
        </p:spPr>
        <p:txBody>
          <a:bodyPr/>
          <a:lstStyle>
            <a:lvl1pPr>
              <a:defRPr/>
            </a:lvl1pPr>
          </a:lstStyle>
          <a:p>
            <a:pPr>
              <a:defRPr/>
            </a:pPr>
            <a:fld id="{9715EA5E-CAD5-4CA9-B181-A259B3D4B24C}" type="slidenum">
              <a:rPr lang="en-US"/>
              <a:pPr>
                <a:defRPr/>
              </a:pPr>
              <a:t>‹#›</a:t>
            </a:fld>
            <a:endParaRPr lang="en-US"/>
          </a:p>
        </p:txBody>
      </p:sp>
      <p:sp>
        <p:nvSpPr>
          <p:cNvPr id="9" name="Rectangle 4">
            <a:extLst>
              <a:ext uri="{FF2B5EF4-FFF2-40B4-BE49-F238E27FC236}">
                <a16:creationId xmlns:a16="http://schemas.microsoft.com/office/drawing/2014/main" id="{89E1C268-8EF4-9D4D-832F-21FE3582089D}"/>
              </a:ext>
            </a:extLst>
          </p:cNvPr>
          <p:cNvSpPr txBox="1">
            <a:spLocks noChangeArrowheads="1"/>
          </p:cNvSpPr>
          <p:nvPr userDrawn="1"/>
        </p:nvSpPr>
        <p:spPr>
          <a:xfrm>
            <a:off x="457200" y="6397625"/>
            <a:ext cx="2133600" cy="307975"/>
          </a:xfrm>
          <a:prstGeom prst="rect">
            <a:avLst/>
          </a:prstGeom>
          <a:ln/>
        </p:spPr>
        <p:txBody>
          <a:bodyPr/>
          <a:lstStyle>
            <a:defPPr>
              <a:defRPr lang="en-US"/>
            </a:defPPr>
            <a:lvl1pPr algn="l" defTabSz="457200" rtl="0" fontAlgn="base">
              <a:spcBef>
                <a:spcPct val="0"/>
              </a:spcBef>
              <a:spcAft>
                <a:spcPct val="0"/>
              </a:spcAft>
              <a:defRPr sz="1200"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a:t>R.L. Clay June 2018</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r>
              <a:rPr lang="en-US"/>
              <a:t>R.L.Clay 2018</a:t>
            </a:r>
          </a:p>
        </p:txBody>
      </p:sp>
      <p:sp>
        <p:nvSpPr>
          <p:cNvPr id="8" name="Rectangle 5"/>
          <p:cNvSpPr>
            <a:spLocks noGrp="1" noChangeArrowheads="1"/>
          </p:cNvSpPr>
          <p:nvPr>
            <p:ph type="ftr" sz="quarter" idx="11"/>
          </p:nvPr>
        </p:nvSpPr>
        <p:spPr>
          <a:xfrm>
            <a:off x="3124200" y="6259513"/>
            <a:ext cx="2895600" cy="476250"/>
          </a:xfrm>
          <a:prstGeom prst="rect">
            <a:avLst/>
          </a:prstGeom>
          <a:ln/>
        </p:spPr>
        <p:txBody>
          <a:bodyPr/>
          <a:lstStyle>
            <a:lvl1pPr>
              <a:defRPr/>
            </a:lvl1pPr>
          </a:lstStyle>
          <a:p>
            <a:pPr>
              <a:defRPr/>
            </a:pPr>
            <a:endParaRPr lang="en-US"/>
          </a:p>
        </p:txBody>
      </p:sp>
      <p:sp>
        <p:nvSpPr>
          <p:cNvPr id="10" name="Rectangle 6"/>
          <p:cNvSpPr>
            <a:spLocks noGrp="1" noChangeArrowheads="1"/>
          </p:cNvSpPr>
          <p:nvPr>
            <p:ph type="sldNum" sz="quarter" idx="12"/>
          </p:nvPr>
        </p:nvSpPr>
        <p:spPr>
          <a:xfrm>
            <a:off x="7010400" y="6457950"/>
            <a:ext cx="762000" cy="323850"/>
          </a:xfrm>
          <a:prstGeom prst="rect">
            <a:avLst/>
          </a:prstGeom>
          <a:ln/>
        </p:spPr>
        <p:txBody>
          <a:bodyPr/>
          <a:lstStyle>
            <a:lvl1pPr>
              <a:defRPr/>
            </a:lvl1pPr>
          </a:lstStyle>
          <a:p>
            <a:pPr>
              <a:defRPr/>
            </a:pPr>
            <a:fld id="{9715EA5E-CAD5-4CA9-B181-A259B3D4B24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r>
              <a:rPr lang="en-US"/>
              <a:t>R.L.Clay 2018</a:t>
            </a:r>
          </a:p>
        </p:txBody>
      </p:sp>
      <p:sp>
        <p:nvSpPr>
          <p:cNvPr id="4" name="Rectangle 5"/>
          <p:cNvSpPr>
            <a:spLocks noGrp="1" noChangeArrowheads="1"/>
          </p:cNvSpPr>
          <p:nvPr>
            <p:ph type="ftr" sz="quarter" idx="11"/>
          </p:nvPr>
        </p:nvSpPr>
        <p:spPr>
          <a:xfrm>
            <a:off x="3124200" y="6259513"/>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7010400" y="6457950"/>
            <a:ext cx="762000" cy="323850"/>
          </a:xfrm>
          <a:prstGeom prst="rect">
            <a:avLst/>
          </a:prstGeom>
          <a:ln/>
        </p:spPr>
        <p:txBody>
          <a:bodyPr/>
          <a:lstStyle>
            <a:lvl1pPr>
              <a:defRPr/>
            </a:lvl1pPr>
          </a:lstStyle>
          <a:p>
            <a:pPr>
              <a:defRPr/>
            </a:pPr>
            <a:fld id="{E0AFC222-E405-4E22-B114-CA3F28C2D2D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r>
              <a:rPr lang="en-US"/>
              <a:t>R.L.Clay 2018</a:t>
            </a:r>
          </a:p>
        </p:txBody>
      </p:sp>
      <p:sp>
        <p:nvSpPr>
          <p:cNvPr id="3" name="Rectangle 5"/>
          <p:cNvSpPr>
            <a:spLocks noGrp="1" noChangeArrowheads="1"/>
          </p:cNvSpPr>
          <p:nvPr>
            <p:ph type="ftr" sz="quarter" idx="11"/>
          </p:nvPr>
        </p:nvSpPr>
        <p:spPr>
          <a:xfrm>
            <a:off x="3124200" y="6259513"/>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7010400" y="6457950"/>
            <a:ext cx="762000" cy="323850"/>
          </a:xfrm>
          <a:prstGeom prst="rect">
            <a:avLst/>
          </a:prstGeom>
          <a:ln/>
        </p:spPr>
        <p:txBody>
          <a:bodyPr/>
          <a:lstStyle>
            <a:lvl1pPr>
              <a:defRPr/>
            </a:lvl1pPr>
          </a:lstStyle>
          <a:p>
            <a:pPr>
              <a:defRPr/>
            </a:pPr>
            <a:fld id="{9715EA5E-CAD5-4CA9-B181-A259B3D4B24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r>
              <a:rPr lang="en-US"/>
              <a:t>R.L.Clay 2018</a:t>
            </a:r>
          </a:p>
        </p:txBody>
      </p:sp>
      <p:sp>
        <p:nvSpPr>
          <p:cNvPr id="6" name="Footer Placeholder 5"/>
          <p:cNvSpPr>
            <a:spLocks noGrp="1" noChangeArrowheads="1"/>
          </p:cNvSpPr>
          <p:nvPr>
            <p:ph type="ftr" sz="quarter" idx="11"/>
          </p:nvPr>
        </p:nvSpPr>
        <p:spPr>
          <a:xfrm>
            <a:off x="3124200" y="6259513"/>
            <a:ext cx="2895600" cy="476250"/>
          </a:xfrm>
          <a:prstGeom prst="rect">
            <a:avLst/>
          </a:prstGeom>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7010400" y="6457950"/>
            <a:ext cx="762000" cy="323850"/>
          </a:xfrm>
          <a:prstGeom prst="rect">
            <a:avLst/>
          </a:prstGeom>
          <a:ln/>
        </p:spPr>
        <p:txBody>
          <a:bodyPr/>
          <a:lstStyle>
            <a:lvl1pPr>
              <a:defRPr/>
            </a:lvl1pPr>
          </a:lstStyle>
          <a:p>
            <a:pPr>
              <a:defRPr/>
            </a:pPr>
            <a:fld id="{9715EA5E-CAD5-4CA9-B181-A259B3D4B24C}" type="slidenum">
              <a:rPr lang="en-US"/>
              <a:pPr>
                <a:defRPr/>
              </a:pPr>
              <a:t>‹#›</a:t>
            </a:fld>
            <a:endParaRPr lang="en-US"/>
          </a:p>
        </p:txBody>
      </p:sp>
      <p:sp>
        <p:nvSpPr>
          <p:cNvPr id="9" name="Rectangle 4">
            <a:extLst>
              <a:ext uri="{FF2B5EF4-FFF2-40B4-BE49-F238E27FC236}">
                <a16:creationId xmlns:a16="http://schemas.microsoft.com/office/drawing/2014/main" id="{294509C6-0387-0647-A79A-0267D36F25B7}"/>
              </a:ext>
            </a:extLst>
          </p:cNvPr>
          <p:cNvSpPr txBox="1">
            <a:spLocks noChangeArrowheads="1"/>
          </p:cNvSpPr>
          <p:nvPr userDrawn="1"/>
        </p:nvSpPr>
        <p:spPr>
          <a:xfrm>
            <a:off x="457200" y="6397625"/>
            <a:ext cx="2133600" cy="307975"/>
          </a:xfrm>
          <a:prstGeom prst="rect">
            <a:avLst/>
          </a:prstGeom>
          <a:ln/>
        </p:spPr>
        <p:txBody>
          <a:bodyPr/>
          <a:lstStyle>
            <a:defPPr>
              <a:defRPr lang="en-US"/>
            </a:defPPr>
            <a:lvl1pPr algn="l" defTabSz="457200" rtl="0" fontAlgn="base">
              <a:spcBef>
                <a:spcPct val="0"/>
              </a:spcBef>
              <a:spcAft>
                <a:spcPct val="0"/>
              </a:spcAft>
              <a:defRPr sz="1200"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a:t>R.L. Clay June 2018</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r>
              <a:rPr lang="en-US"/>
              <a:t>R.L.Clay 2018</a:t>
            </a:r>
          </a:p>
        </p:txBody>
      </p:sp>
      <p:sp>
        <p:nvSpPr>
          <p:cNvPr id="6" name="Footer Placeholder 5"/>
          <p:cNvSpPr>
            <a:spLocks noGrp="1" noChangeArrowheads="1"/>
          </p:cNvSpPr>
          <p:nvPr>
            <p:ph type="ftr" sz="quarter" idx="11"/>
          </p:nvPr>
        </p:nvSpPr>
        <p:spPr>
          <a:xfrm>
            <a:off x="3124200" y="6259513"/>
            <a:ext cx="2895600" cy="476250"/>
          </a:xfrm>
          <a:prstGeom prst="rect">
            <a:avLst/>
          </a:prstGeom>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7010400" y="6457950"/>
            <a:ext cx="762000" cy="323850"/>
          </a:xfrm>
          <a:prstGeom prst="rect">
            <a:avLst/>
          </a:prstGeom>
          <a:ln/>
        </p:spPr>
        <p:txBody>
          <a:bodyPr/>
          <a:lstStyle>
            <a:lvl1pPr>
              <a:defRPr/>
            </a:lvl1pPr>
          </a:lstStyle>
          <a:p>
            <a:pPr>
              <a:defRPr/>
            </a:pPr>
            <a:fld id="{9715EA5E-CAD5-4CA9-B181-A259B3D4B24C}" type="slidenum">
              <a:rPr lang="en-US"/>
              <a:pPr>
                <a:defRPr/>
              </a:pPr>
              <a:t>‹#›</a:t>
            </a:fld>
            <a:endParaRPr lang="en-US"/>
          </a:p>
        </p:txBody>
      </p:sp>
      <p:sp>
        <p:nvSpPr>
          <p:cNvPr id="9" name="Rectangle 4">
            <a:extLst>
              <a:ext uri="{FF2B5EF4-FFF2-40B4-BE49-F238E27FC236}">
                <a16:creationId xmlns:a16="http://schemas.microsoft.com/office/drawing/2014/main" id="{83DAA00B-1C03-3044-B9A9-2C50386BB676}"/>
              </a:ext>
            </a:extLst>
          </p:cNvPr>
          <p:cNvSpPr txBox="1">
            <a:spLocks noChangeArrowheads="1"/>
          </p:cNvSpPr>
          <p:nvPr userDrawn="1"/>
        </p:nvSpPr>
        <p:spPr>
          <a:xfrm>
            <a:off x="457200" y="6397625"/>
            <a:ext cx="2133600" cy="307975"/>
          </a:xfrm>
          <a:prstGeom prst="rect">
            <a:avLst/>
          </a:prstGeom>
          <a:ln/>
        </p:spPr>
        <p:txBody>
          <a:bodyPr/>
          <a:lstStyle>
            <a:defPPr>
              <a:defRPr lang="en-US"/>
            </a:defPPr>
            <a:lvl1pPr algn="l" defTabSz="457200" rtl="0" fontAlgn="base">
              <a:spcBef>
                <a:spcPct val="0"/>
              </a:spcBef>
              <a:spcAft>
                <a:spcPct val="0"/>
              </a:spcAft>
              <a:defRPr sz="1200"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a:t>R.L. Clay June 2018</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CLFtemp2"/>
          <p:cNvPicPr>
            <a:picLocks noChangeAspect="1" noChangeArrowheads="1"/>
          </p:cNvPicPr>
          <p:nvPr/>
        </p:nvPicPr>
        <p:blipFill>
          <a:blip r:embed="rId14"/>
          <a:srcRect/>
          <a:stretch>
            <a:fillRect/>
          </a:stretch>
        </p:blipFill>
        <p:spPr bwMode="auto">
          <a:xfrm>
            <a:off x="0" y="76200"/>
            <a:ext cx="9145588" cy="6859588"/>
          </a:xfrm>
          <a:prstGeom prst="rect">
            <a:avLst/>
          </a:prstGeom>
          <a:noFill/>
          <a:ln w="9525">
            <a:noFill/>
            <a:miter lim="800000"/>
            <a:headEnd/>
            <a:tailEnd/>
          </a:ln>
        </p:spPr>
      </p:pic>
      <p:sp>
        <p:nvSpPr>
          <p:cNvPr id="1027" name="Rectangle 2"/>
          <p:cNvSpPr>
            <a:spLocks noGrp="1" noChangeArrowheads="1"/>
          </p:cNvSpPr>
          <p:nvPr>
            <p:ph type="title"/>
          </p:nvPr>
        </p:nvSpPr>
        <p:spPr bwMode="auto">
          <a:xfrm>
            <a:off x="2197100" y="274638"/>
            <a:ext cx="64897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2"/>
          <p:cNvSpPr/>
          <p:nvPr userDrawn="1"/>
        </p:nvSpPr>
        <p:spPr>
          <a:xfrm>
            <a:off x="2166955" y="6413894"/>
            <a:ext cx="4572000" cy="369332"/>
          </a:xfrm>
          <a:prstGeom prst="rect">
            <a:avLst/>
          </a:prstGeom>
        </p:spPr>
        <p:txBody>
          <a:bodyPr>
            <a:spAutoFit/>
          </a:bodyPr>
          <a:lstStyle/>
          <a:p>
            <a:r>
              <a:rPr lang="en-US" sz="600" dirty="0"/>
              <a:t>Sandia National Laboratories is a </a:t>
            </a:r>
            <a:r>
              <a:rPr lang="en-US" sz="600" dirty="0" err="1"/>
              <a:t>multimission</a:t>
            </a:r>
            <a:r>
              <a:rPr lang="en-US" sz="600" dirty="0"/>
              <a:t> laboratory managed and operated </a:t>
            </a:r>
            <a:r>
              <a:rPr lang="en-US" sz="600" baseline="0" dirty="0"/>
              <a:t> </a:t>
            </a:r>
            <a:r>
              <a:rPr lang="en-US" sz="600" dirty="0"/>
              <a:t>by National Technology and Engineering Solutions of Sandia, LLC, a wholly owned subsidiary of Honeywell International, Inc., for the U.S. Department of Energy’s National Nuclear Security Administration under contract DE-NA0003525.</a:t>
            </a:r>
          </a:p>
        </p:txBody>
      </p:sp>
      <p:sp>
        <p:nvSpPr>
          <p:cNvPr id="6" name="Rectangle 4">
            <a:extLst>
              <a:ext uri="{FF2B5EF4-FFF2-40B4-BE49-F238E27FC236}">
                <a16:creationId xmlns:a16="http://schemas.microsoft.com/office/drawing/2014/main" id="{900B6379-372E-7D43-A4BE-972EC3471B87}"/>
              </a:ext>
            </a:extLst>
          </p:cNvPr>
          <p:cNvSpPr>
            <a:spLocks noGrp="1" noChangeArrowheads="1"/>
          </p:cNvSpPr>
          <p:nvPr>
            <p:ph type="dt" sz="half" idx="2"/>
          </p:nvPr>
        </p:nvSpPr>
        <p:spPr>
          <a:xfrm>
            <a:off x="457200" y="6397625"/>
            <a:ext cx="2133600" cy="307975"/>
          </a:xfrm>
          <a:prstGeom prst="rect">
            <a:avLst/>
          </a:prstGeom>
          <a:ln/>
        </p:spPr>
        <p:txBody>
          <a:bodyPr/>
          <a:lstStyle>
            <a:lvl1pPr>
              <a:defRPr sz="1200">
                <a:solidFill>
                  <a:schemeClr val="tx1"/>
                </a:solidFill>
              </a:defRPr>
            </a:lvl1pPr>
          </a:lstStyle>
          <a:p>
            <a:pPr>
              <a:defRPr/>
            </a:pPr>
            <a:r>
              <a:rPr lang="en-US"/>
              <a:t>R.L.Clay 2018</a:t>
            </a:r>
            <a:endParaRPr lang="en-US" dirty="0"/>
          </a:p>
        </p:txBody>
      </p:sp>
    </p:spTree>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 id="2147483672" r:id="rId12"/>
  </p:sldLayoutIdLst>
  <p:hf sldNum="0" hdr="0" ftr="0"/>
  <p:txStyles>
    <p:titleStyle>
      <a:lvl1pPr algn="l" rtl="0" eaLnBrk="1" fontAlgn="base" hangingPunct="1">
        <a:spcBef>
          <a:spcPct val="0"/>
        </a:spcBef>
        <a:spcAft>
          <a:spcPct val="0"/>
        </a:spcAft>
        <a:defRPr sz="3200">
          <a:solidFill>
            <a:srgbClr val="000066"/>
          </a:solidFill>
          <a:latin typeface="+mj-lt"/>
          <a:ea typeface="+mj-ea"/>
          <a:cs typeface="+mj-cs"/>
        </a:defRPr>
      </a:lvl1pPr>
      <a:lvl2pPr algn="l" rtl="0" eaLnBrk="1" fontAlgn="base" hangingPunct="1">
        <a:spcBef>
          <a:spcPct val="0"/>
        </a:spcBef>
        <a:spcAft>
          <a:spcPct val="0"/>
        </a:spcAft>
        <a:defRPr sz="3200">
          <a:solidFill>
            <a:srgbClr val="000066"/>
          </a:solidFill>
          <a:latin typeface="Arial" charset="0"/>
        </a:defRPr>
      </a:lvl2pPr>
      <a:lvl3pPr algn="l" rtl="0" eaLnBrk="1" fontAlgn="base" hangingPunct="1">
        <a:spcBef>
          <a:spcPct val="0"/>
        </a:spcBef>
        <a:spcAft>
          <a:spcPct val="0"/>
        </a:spcAft>
        <a:defRPr sz="3200">
          <a:solidFill>
            <a:srgbClr val="000066"/>
          </a:solidFill>
          <a:latin typeface="Arial" charset="0"/>
        </a:defRPr>
      </a:lvl3pPr>
      <a:lvl4pPr algn="l" rtl="0" eaLnBrk="1" fontAlgn="base" hangingPunct="1">
        <a:spcBef>
          <a:spcPct val="0"/>
        </a:spcBef>
        <a:spcAft>
          <a:spcPct val="0"/>
        </a:spcAft>
        <a:defRPr sz="3200">
          <a:solidFill>
            <a:srgbClr val="000066"/>
          </a:solidFill>
          <a:latin typeface="Arial" charset="0"/>
        </a:defRPr>
      </a:lvl4pPr>
      <a:lvl5pPr algn="l" rtl="0" eaLnBrk="1" fontAlgn="base" hangingPunct="1">
        <a:spcBef>
          <a:spcPct val="0"/>
        </a:spcBef>
        <a:spcAft>
          <a:spcPct val="0"/>
        </a:spcAft>
        <a:defRPr sz="3200">
          <a:solidFill>
            <a:srgbClr val="000066"/>
          </a:solidFill>
          <a:latin typeface="Arial" charset="0"/>
        </a:defRPr>
      </a:lvl5pPr>
      <a:lvl6pPr marL="457200" algn="l" rtl="0" eaLnBrk="1" fontAlgn="base" hangingPunct="1">
        <a:spcBef>
          <a:spcPct val="0"/>
        </a:spcBef>
        <a:spcAft>
          <a:spcPct val="0"/>
        </a:spcAft>
        <a:defRPr sz="3200">
          <a:solidFill>
            <a:srgbClr val="000066"/>
          </a:solidFill>
          <a:latin typeface="Arial" charset="0"/>
        </a:defRPr>
      </a:lvl6pPr>
      <a:lvl7pPr marL="914400" algn="l" rtl="0" eaLnBrk="1" fontAlgn="base" hangingPunct="1">
        <a:spcBef>
          <a:spcPct val="0"/>
        </a:spcBef>
        <a:spcAft>
          <a:spcPct val="0"/>
        </a:spcAft>
        <a:defRPr sz="3200">
          <a:solidFill>
            <a:srgbClr val="000066"/>
          </a:solidFill>
          <a:latin typeface="Arial" charset="0"/>
        </a:defRPr>
      </a:lvl7pPr>
      <a:lvl8pPr marL="1371600" algn="l" rtl="0" eaLnBrk="1" fontAlgn="base" hangingPunct="1">
        <a:spcBef>
          <a:spcPct val="0"/>
        </a:spcBef>
        <a:spcAft>
          <a:spcPct val="0"/>
        </a:spcAft>
        <a:defRPr sz="3200">
          <a:solidFill>
            <a:srgbClr val="000066"/>
          </a:solidFill>
          <a:latin typeface="Arial" charset="0"/>
        </a:defRPr>
      </a:lvl8pPr>
      <a:lvl9pPr marL="1828800" algn="l" rtl="0" eaLnBrk="1" fontAlgn="base" hangingPunct="1">
        <a:spcBef>
          <a:spcPct val="0"/>
        </a:spcBef>
        <a:spcAft>
          <a:spcPct val="0"/>
        </a:spcAft>
        <a:defRPr sz="3200">
          <a:solidFill>
            <a:srgbClr val="000066"/>
          </a:solidFill>
          <a:latin typeface="Arial"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ＭＳ Ｐゴシック" pitchFamily="4" charset="-128"/>
          <a:cs typeface="ＭＳ Ｐゴシック"/>
        </a:defRPr>
      </a:lvl2pPr>
      <a:lvl3pPr marL="1143000" indent="-228600" algn="l" rtl="0" eaLnBrk="1" fontAlgn="base" hangingPunct="1">
        <a:spcBef>
          <a:spcPct val="20000"/>
        </a:spcBef>
        <a:spcAft>
          <a:spcPct val="0"/>
        </a:spcAft>
        <a:buChar char="•"/>
        <a:defRPr>
          <a:solidFill>
            <a:schemeClr val="tx1"/>
          </a:solidFill>
          <a:latin typeface="+mn-lt"/>
          <a:ea typeface="ＭＳ Ｐゴシック" pitchFamily="4" charset="-128"/>
          <a:cs typeface="ＭＳ Ｐゴシック"/>
        </a:defRPr>
      </a:lvl3pPr>
      <a:lvl4pPr marL="1600200" indent="-228600" algn="l" rtl="0" eaLnBrk="1" fontAlgn="base" hangingPunct="1">
        <a:spcBef>
          <a:spcPct val="20000"/>
        </a:spcBef>
        <a:spcAft>
          <a:spcPct val="0"/>
        </a:spcAft>
        <a:buChar char="–"/>
        <a:defRPr sz="1600">
          <a:solidFill>
            <a:schemeClr val="tx1"/>
          </a:solidFill>
          <a:latin typeface="+mn-lt"/>
          <a:ea typeface="ＭＳ Ｐゴシック" pitchFamily="4" charset="-128"/>
          <a:cs typeface="ＭＳ Ｐゴシック"/>
        </a:defRPr>
      </a:lvl4pPr>
      <a:lvl5pPr marL="2057400" indent="-228600" algn="l" rtl="0" eaLnBrk="1" fontAlgn="base" hangingPunct="1">
        <a:spcBef>
          <a:spcPct val="20000"/>
        </a:spcBef>
        <a:spcAft>
          <a:spcPct val="0"/>
        </a:spcAft>
        <a:buChar char="»"/>
        <a:defRPr sz="1600">
          <a:solidFill>
            <a:schemeClr val="tx1"/>
          </a:solidFill>
          <a:latin typeface="+mn-lt"/>
          <a:ea typeface="ＭＳ Ｐゴシック" pitchFamily="4" charset="-128"/>
          <a:cs typeface="ＭＳ Ｐゴシック"/>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5.tiff"/><Relationship Id="rId5" Type="http://schemas.openxmlformats.org/officeDocument/2006/relationships/image" Target="../media/image24.tiff"/><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4.tif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0.tif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10" Type="http://schemas.openxmlformats.org/officeDocument/2006/relationships/image" Target="../media/image45.tiff"/><Relationship Id="rId4" Type="http://schemas.openxmlformats.org/officeDocument/2006/relationships/image" Target="../media/image39.jpeg"/><Relationship Id="rId9"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7.png"/><Relationship Id="rId5" Type="http://schemas.openxmlformats.org/officeDocument/2006/relationships/image" Target="../media/image38.png"/><Relationship Id="rId4" Type="http://schemas.openxmlformats.org/officeDocument/2006/relationships/notesSlide" Target="../notesSlides/notesSlide3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sandia.gov/workflow" TargetMode="External"/><Relationship Id="rId2" Type="http://schemas.openxmlformats.org/officeDocument/2006/relationships/hyperlink" Target="mailto:rlclay@sandia.gov"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905000"/>
            <a:ext cx="8153400" cy="1470025"/>
          </a:xfrm>
        </p:spPr>
        <p:txBody>
          <a:bodyPr/>
          <a:lstStyle/>
          <a:p>
            <a:pPr algn="ctr"/>
            <a:r>
              <a:rPr lang="en-US" sz="3000" b="1" cap="all" dirty="0"/>
              <a:t>IWF/SAW ‘</a:t>
            </a:r>
            <a:r>
              <a:rPr lang="en-US" sz="3000" b="1" cap="all" dirty="0" err="1"/>
              <a:t>NextGen</a:t>
            </a:r>
            <a:r>
              <a:rPr lang="en-US" sz="3000" b="1" cap="all" dirty="0"/>
              <a:t>’ workflow SYSTEM</a:t>
            </a:r>
          </a:p>
        </p:txBody>
      </p:sp>
      <p:sp>
        <p:nvSpPr>
          <p:cNvPr id="3" name="Subtitle 2"/>
          <p:cNvSpPr>
            <a:spLocks noGrp="1"/>
          </p:cNvSpPr>
          <p:nvPr>
            <p:ph type="subTitle" idx="1"/>
          </p:nvPr>
        </p:nvSpPr>
        <p:spPr>
          <a:xfrm>
            <a:off x="1371600" y="3429000"/>
            <a:ext cx="6400800" cy="1752600"/>
          </a:xfrm>
        </p:spPr>
        <p:txBody>
          <a:bodyPr/>
          <a:lstStyle/>
          <a:p>
            <a:pPr>
              <a:spcBef>
                <a:spcPts val="0"/>
              </a:spcBef>
            </a:pPr>
            <a:r>
              <a:rPr lang="en-US" sz="2400" dirty="0"/>
              <a:t>Robert L. Clay</a:t>
            </a:r>
            <a:endParaRPr lang="en-US" sz="2000" i="1" dirty="0">
              <a:latin typeface="Courier Oblique" charset="0"/>
              <a:ea typeface="Courier Oblique" charset="0"/>
              <a:cs typeface="Courier Oblique" charset="0"/>
            </a:endParaRPr>
          </a:p>
          <a:p>
            <a:r>
              <a:rPr lang="en-US" sz="2400" i="1" dirty="0"/>
              <a:t>CSCS</a:t>
            </a:r>
          </a:p>
          <a:p>
            <a:r>
              <a:rPr lang="en-US" sz="2400" i="1" dirty="0"/>
              <a:t>Sept 3, 2018</a:t>
            </a:r>
          </a:p>
          <a:p>
            <a:endParaRPr lang="en-US" sz="1800" i="1" dirty="0"/>
          </a:p>
        </p:txBody>
      </p:sp>
      <p:sp>
        <p:nvSpPr>
          <p:cNvPr id="4" name="Rectangle 3">
            <a:extLst>
              <a:ext uri="{FF2B5EF4-FFF2-40B4-BE49-F238E27FC236}">
                <a16:creationId xmlns:a16="http://schemas.microsoft.com/office/drawing/2014/main" id="{C7544E7D-BA00-B94C-9EA0-C819E5DF1780}"/>
              </a:ext>
            </a:extLst>
          </p:cNvPr>
          <p:cNvSpPr/>
          <p:nvPr/>
        </p:nvSpPr>
        <p:spPr>
          <a:xfrm>
            <a:off x="3657326" y="5481835"/>
            <a:ext cx="1829347" cy="307777"/>
          </a:xfrm>
          <a:prstGeom prst="rect">
            <a:avLst/>
          </a:prstGeom>
        </p:spPr>
        <p:txBody>
          <a:bodyPr wrap="none">
            <a:spAutoFit/>
          </a:bodyPr>
          <a:lstStyle/>
          <a:p>
            <a:r>
              <a:rPr lang="en-US" sz="1400" dirty="0"/>
              <a:t>SAND2018-9725 PE</a:t>
            </a:r>
          </a:p>
        </p:txBody>
      </p:sp>
      <p:sp>
        <p:nvSpPr>
          <p:cNvPr id="5" name="Date Placeholder 4">
            <a:extLst>
              <a:ext uri="{FF2B5EF4-FFF2-40B4-BE49-F238E27FC236}">
                <a16:creationId xmlns:a16="http://schemas.microsoft.com/office/drawing/2014/main" id="{BD649C01-1609-A949-8575-E5019F23F637}"/>
              </a:ext>
            </a:extLst>
          </p:cNvPr>
          <p:cNvSpPr>
            <a:spLocks noGrp="1"/>
          </p:cNvSpPr>
          <p:nvPr>
            <p:ph type="dt" sz="half" idx="10"/>
          </p:nvPr>
        </p:nvSpPr>
        <p:spPr/>
        <p:txBody>
          <a:bodyPr/>
          <a:lstStyle/>
          <a:p>
            <a:pPr>
              <a:defRPr/>
            </a:pPr>
            <a:r>
              <a:rPr lang="en-US" dirty="0" err="1"/>
              <a:t>R.L.Clay</a:t>
            </a:r>
            <a:r>
              <a:rPr lang="en-US" dirty="0"/>
              <a:t> 2018</a:t>
            </a:r>
          </a:p>
        </p:txBody>
      </p:sp>
    </p:spTree>
    <p:extLst>
      <p:ext uri="{BB962C8B-B14F-4D97-AF65-F5344CB8AC3E}">
        <p14:creationId xmlns:p14="http://schemas.microsoft.com/office/powerpoint/2010/main" val="455688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7200" cy="1143000"/>
          </a:xfrm>
        </p:spPr>
        <p:txBody>
          <a:bodyPr/>
          <a:lstStyle/>
          <a:p>
            <a:pPr algn="ctr"/>
            <a:r>
              <a:rPr lang="en-US" sz="4000" dirty="0"/>
              <a:t>Outline</a:t>
            </a:r>
          </a:p>
        </p:txBody>
      </p:sp>
      <p:sp>
        <p:nvSpPr>
          <p:cNvPr id="3" name="Content Placeholder 2"/>
          <p:cNvSpPr>
            <a:spLocks noGrp="1"/>
          </p:cNvSpPr>
          <p:nvPr>
            <p:ph idx="1"/>
          </p:nvPr>
        </p:nvSpPr>
        <p:spPr>
          <a:xfrm>
            <a:off x="457200" y="1422718"/>
            <a:ext cx="8229600" cy="4525963"/>
          </a:xfrm>
        </p:spPr>
        <p:txBody>
          <a:bodyPr/>
          <a:lstStyle/>
          <a:p>
            <a:r>
              <a:rPr lang="en-US" dirty="0">
                <a:solidFill>
                  <a:schemeClr val="accent2">
                    <a:lumMod val="20000"/>
                    <a:lumOff val="80000"/>
                  </a:schemeClr>
                </a:solidFill>
              </a:rPr>
              <a:t>Motivating Example Problem</a:t>
            </a:r>
          </a:p>
          <a:p>
            <a:r>
              <a:rPr lang="en-US" dirty="0"/>
              <a:t>NGW Architecture</a:t>
            </a:r>
          </a:p>
          <a:p>
            <a:r>
              <a:rPr lang="en-US" dirty="0">
                <a:solidFill>
                  <a:schemeClr val="accent2">
                    <a:lumMod val="20000"/>
                    <a:lumOff val="80000"/>
                  </a:schemeClr>
                </a:solidFill>
              </a:rPr>
              <a:t>Workflow Demo</a:t>
            </a:r>
          </a:p>
          <a:p>
            <a:r>
              <a:rPr lang="en-US" dirty="0">
                <a:solidFill>
                  <a:schemeClr val="accent2">
                    <a:lumMod val="20000"/>
                    <a:lumOff val="80000"/>
                  </a:schemeClr>
                </a:solidFill>
              </a:rPr>
              <a:t>Key Challenges</a:t>
            </a:r>
          </a:p>
          <a:p>
            <a:r>
              <a:rPr lang="en-US" dirty="0">
                <a:solidFill>
                  <a:schemeClr val="accent2">
                    <a:lumMod val="20000"/>
                    <a:lumOff val="80000"/>
                  </a:schemeClr>
                </a:solidFill>
              </a:rPr>
              <a:t>Brief Look (Backward &amp;) Forward</a:t>
            </a:r>
          </a:p>
          <a:p>
            <a:endParaRPr lang="en-US" dirty="0"/>
          </a:p>
        </p:txBody>
      </p:sp>
      <p:sp>
        <p:nvSpPr>
          <p:cNvPr id="4" name="Rectangle 4">
            <a:extLst>
              <a:ext uri="{FF2B5EF4-FFF2-40B4-BE49-F238E27FC236}">
                <a16:creationId xmlns:a16="http://schemas.microsoft.com/office/drawing/2014/main" id="{CFFED419-357D-B14E-98BD-97D8A2BF9256}"/>
              </a:ext>
            </a:extLst>
          </p:cNvPr>
          <p:cNvSpPr>
            <a:spLocks noGrp="1" noChangeArrowheads="1"/>
          </p:cNvSpPr>
          <p:nvPr>
            <p:ph type="dt" sz="half" idx="10"/>
          </p:nvPr>
        </p:nvSpPr>
        <p:spPr>
          <a:xfrm>
            <a:off x="457200" y="6397625"/>
            <a:ext cx="2133600" cy="307975"/>
          </a:xfrm>
          <a:prstGeom prst="rect">
            <a:avLst/>
          </a:prstGeom>
          <a:ln/>
        </p:spPr>
        <p:txBody>
          <a:bodyPr/>
          <a:lstStyle>
            <a:lvl1pPr>
              <a:defRPr sz="1200"/>
            </a:lvl1pPr>
          </a:lstStyle>
          <a:p>
            <a:pPr>
              <a:defRPr/>
            </a:pPr>
            <a:r>
              <a:rPr lang="en-US"/>
              <a:t>R.L.Clay 2018</a:t>
            </a:r>
            <a:endParaRPr lang="en-US" dirty="0"/>
          </a:p>
        </p:txBody>
      </p:sp>
    </p:spTree>
    <p:extLst>
      <p:ext uri="{BB962C8B-B14F-4D97-AF65-F5344CB8AC3E}">
        <p14:creationId xmlns:p14="http://schemas.microsoft.com/office/powerpoint/2010/main" val="1829848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7200" cy="1143000"/>
          </a:xfrm>
        </p:spPr>
        <p:txBody>
          <a:bodyPr/>
          <a:lstStyle/>
          <a:p>
            <a:pPr algn="ctr"/>
            <a:r>
              <a:rPr lang="en-US" sz="4000" dirty="0"/>
              <a:t>Basic ‘Workflow’ Definitions</a:t>
            </a:r>
          </a:p>
        </p:txBody>
      </p:sp>
      <p:sp>
        <p:nvSpPr>
          <p:cNvPr id="3" name="Content Placeholder 2"/>
          <p:cNvSpPr>
            <a:spLocks noGrp="1"/>
          </p:cNvSpPr>
          <p:nvPr>
            <p:ph idx="1"/>
          </p:nvPr>
        </p:nvSpPr>
        <p:spPr>
          <a:xfrm>
            <a:off x="457200" y="1422718"/>
            <a:ext cx="8229600" cy="4525963"/>
          </a:xfrm>
        </p:spPr>
        <p:txBody>
          <a:bodyPr/>
          <a:lstStyle/>
          <a:p>
            <a:r>
              <a:rPr lang="en-US" dirty="0"/>
              <a:t>A </a:t>
            </a:r>
            <a:r>
              <a:rPr lang="en-US" i="1" dirty="0"/>
              <a:t>workflow</a:t>
            </a:r>
            <a:r>
              <a:rPr lang="en-US" dirty="0"/>
              <a:t> is a graph of connected components</a:t>
            </a:r>
          </a:p>
          <a:p>
            <a:r>
              <a:rPr lang="en-US" dirty="0"/>
              <a:t>A </a:t>
            </a:r>
            <a:r>
              <a:rPr lang="en-US" i="1" dirty="0"/>
              <a:t>component</a:t>
            </a:r>
            <a:r>
              <a:rPr lang="en-US" dirty="0"/>
              <a:t> represents an activity</a:t>
            </a:r>
          </a:p>
          <a:p>
            <a:pPr lvl="1"/>
            <a:r>
              <a:rPr lang="en-US" dirty="0"/>
              <a:t>Executing an external code</a:t>
            </a:r>
          </a:p>
          <a:p>
            <a:pPr lvl="1"/>
            <a:r>
              <a:rPr lang="en-US" dirty="0"/>
              <a:t>Components are user-configurable</a:t>
            </a:r>
          </a:p>
          <a:p>
            <a:pPr lvl="1"/>
            <a:r>
              <a:rPr lang="en-US" dirty="0"/>
              <a:t>Some very specific, some very generic</a:t>
            </a:r>
          </a:p>
          <a:p>
            <a:pPr lvl="1"/>
            <a:r>
              <a:rPr lang="en-US" dirty="0"/>
              <a:t>Typically implies macro scale in this context</a:t>
            </a:r>
          </a:p>
          <a:p>
            <a:r>
              <a:rPr lang="en-US" i="1" dirty="0"/>
              <a:t>Connections</a:t>
            </a:r>
            <a:r>
              <a:rPr lang="en-US" dirty="0"/>
              <a:t> represent data interchange </a:t>
            </a:r>
          </a:p>
          <a:p>
            <a:pPr lvl="1"/>
            <a:r>
              <a:rPr lang="en-US" dirty="0"/>
              <a:t>Can be data flow and/or control flow</a:t>
            </a:r>
          </a:p>
          <a:p>
            <a:pPr lvl="1"/>
            <a:r>
              <a:rPr lang="en-US" dirty="0"/>
              <a:t>E.g., a set of numbers,  a path to a file, or an identifier for a shared memory segment</a:t>
            </a:r>
          </a:p>
          <a:p>
            <a:pPr lvl="1"/>
            <a:r>
              <a:rPr lang="en-US" i="1" dirty="0"/>
              <a:t>Connections are configurable (e.g., how to transfer data)</a:t>
            </a:r>
          </a:p>
        </p:txBody>
      </p:sp>
      <p:sp>
        <p:nvSpPr>
          <p:cNvPr id="4" name="Rectangle 4">
            <a:extLst>
              <a:ext uri="{FF2B5EF4-FFF2-40B4-BE49-F238E27FC236}">
                <a16:creationId xmlns:a16="http://schemas.microsoft.com/office/drawing/2014/main" id="{51FF6349-9325-764A-AD53-55FF6E20A08E}"/>
              </a:ext>
            </a:extLst>
          </p:cNvPr>
          <p:cNvSpPr>
            <a:spLocks noGrp="1" noChangeArrowheads="1"/>
          </p:cNvSpPr>
          <p:nvPr>
            <p:ph type="dt" sz="half" idx="10"/>
          </p:nvPr>
        </p:nvSpPr>
        <p:spPr>
          <a:xfrm>
            <a:off x="457200" y="6397625"/>
            <a:ext cx="2133600" cy="307975"/>
          </a:xfrm>
          <a:prstGeom prst="rect">
            <a:avLst/>
          </a:prstGeom>
          <a:ln/>
        </p:spPr>
        <p:txBody>
          <a:bodyPr/>
          <a:lstStyle>
            <a:lvl1pPr>
              <a:defRPr sz="1200"/>
            </a:lvl1pPr>
          </a:lstStyle>
          <a:p>
            <a:pPr>
              <a:defRPr/>
            </a:pPr>
            <a:r>
              <a:rPr lang="en-US"/>
              <a:t>R.L.Clay 2018</a:t>
            </a:r>
            <a:endParaRPr lang="en-US" dirty="0"/>
          </a:p>
        </p:txBody>
      </p:sp>
    </p:spTree>
    <p:extLst>
      <p:ext uri="{BB962C8B-B14F-4D97-AF65-F5344CB8AC3E}">
        <p14:creationId xmlns:p14="http://schemas.microsoft.com/office/powerpoint/2010/main" val="578181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7200" cy="1143000"/>
          </a:xfrm>
        </p:spPr>
        <p:txBody>
          <a:bodyPr/>
          <a:lstStyle/>
          <a:p>
            <a:pPr algn="ctr"/>
            <a:r>
              <a:rPr lang="en-US" sz="4000" dirty="0"/>
              <a:t>NGW System Requirements</a:t>
            </a:r>
          </a:p>
        </p:txBody>
      </p:sp>
      <p:sp>
        <p:nvSpPr>
          <p:cNvPr id="3" name="Content Placeholder 2"/>
          <p:cNvSpPr>
            <a:spLocks noGrp="1"/>
          </p:cNvSpPr>
          <p:nvPr>
            <p:ph idx="1"/>
          </p:nvPr>
        </p:nvSpPr>
        <p:spPr>
          <a:xfrm>
            <a:off x="457200" y="1295400"/>
            <a:ext cx="8229600" cy="4525963"/>
          </a:xfrm>
        </p:spPr>
        <p:txBody>
          <a:bodyPr/>
          <a:lstStyle/>
          <a:p>
            <a:r>
              <a:rPr lang="en-US" dirty="0"/>
              <a:t>Low cognitive load</a:t>
            </a:r>
          </a:p>
          <a:p>
            <a:pPr lvl="1"/>
            <a:r>
              <a:rPr lang="en-US" sz="1800" dirty="0"/>
              <a:t>Users think in the domain, not about the workflow system</a:t>
            </a:r>
          </a:p>
          <a:p>
            <a:r>
              <a:rPr lang="en-US" dirty="0"/>
              <a:t>Transparent and escapable</a:t>
            </a:r>
          </a:p>
          <a:p>
            <a:pPr lvl="1"/>
            <a:r>
              <a:rPr lang="en-US" sz="1800" dirty="0"/>
              <a:t>It’s always obvious what the system is doing</a:t>
            </a:r>
          </a:p>
          <a:p>
            <a:pPr lvl="1"/>
            <a:r>
              <a:rPr lang="en-US" sz="1800" dirty="0"/>
              <a:t>It’s always possible for user to customize behavior </a:t>
            </a:r>
          </a:p>
          <a:p>
            <a:r>
              <a:rPr lang="en-US" dirty="0"/>
              <a:t>Flexible system architecture</a:t>
            </a:r>
          </a:p>
          <a:p>
            <a:pPr lvl="1"/>
            <a:r>
              <a:rPr lang="en-US" sz="1800" dirty="0"/>
              <a:t>Executes anywhere</a:t>
            </a:r>
          </a:p>
          <a:p>
            <a:r>
              <a:rPr lang="en-US" dirty="0"/>
              <a:t>Zero-install</a:t>
            </a:r>
          </a:p>
          <a:p>
            <a:pPr lvl="1"/>
            <a:r>
              <a:rPr lang="en-US" sz="1800" i="1" dirty="0"/>
              <a:t>Can’t assume root access on runtime system</a:t>
            </a:r>
          </a:p>
          <a:p>
            <a:pPr lvl="1"/>
            <a:r>
              <a:rPr lang="en-US" sz="1800" i="1" dirty="0"/>
              <a:t>Can’t install a persistent server</a:t>
            </a:r>
          </a:p>
          <a:p>
            <a:r>
              <a:rPr lang="en-US" dirty="0"/>
              <a:t>Workflow engine independence</a:t>
            </a:r>
          </a:p>
          <a:p>
            <a:pPr lvl="1"/>
            <a:r>
              <a:rPr lang="en-US" sz="1800" dirty="0"/>
              <a:t>Can be implemented on multiple products</a:t>
            </a:r>
          </a:p>
        </p:txBody>
      </p:sp>
      <p:sp>
        <p:nvSpPr>
          <p:cNvPr id="4" name="Rectangle 4">
            <a:extLst>
              <a:ext uri="{FF2B5EF4-FFF2-40B4-BE49-F238E27FC236}">
                <a16:creationId xmlns:a16="http://schemas.microsoft.com/office/drawing/2014/main" id="{32BF2600-A797-124D-9878-53962E812CB2}"/>
              </a:ext>
            </a:extLst>
          </p:cNvPr>
          <p:cNvSpPr>
            <a:spLocks noGrp="1" noChangeArrowheads="1"/>
          </p:cNvSpPr>
          <p:nvPr>
            <p:ph type="dt" sz="half" idx="10"/>
          </p:nvPr>
        </p:nvSpPr>
        <p:spPr>
          <a:xfrm>
            <a:off x="457200" y="6397625"/>
            <a:ext cx="2133600" cy="307975"/>
          </a:xfrm>
          <a:prstGeom prst="rect">
            <a:avLst/>
          </a:prstGeom>
          <a:ln/>
        </p:spPr>
        <p:txBody>
          <a:bodyPr/>
          <a:lstStyle>
            <a:lvl1pPr>
              <a:defRPr sz="1200"/>
            </a:lvl1pPr>
          </a:lstStyle>
          <a:p>
            <a:pPr>
              <a:defRPr/>
            </a:pPr>
            <a:r>
              <a:rPr lang="en-US"/>
              <a:t>R.L.Clay 2018</a:t>
            </a:r>
            <a:endParaRPr lang="en-US" dirty="0"/>
          </a:p>
        </p:txBody>
      </p:sp>
    </p:spTree>
    <p:extLst>
      <p:ext uri="{BB962C8B-B14F-4D97-AF65-F5344CB8AC3E}">
        <p14:creationId xmlns:p14="http://schemas.microsoft.com/office/powerpoint/2010/main" val="1876667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4638"/>
            <a:ext cx="7924800" cy="1143000"/>
          </a:xfrm>
        </p:spPr>
        <p:txBody>
          <a:bodyPr/>
          <a:lstStyle/>
          <a:p>
            <a:r>
              <a:rPr lang="en-US" sz="4000" dirty="0"/>
              <a:t>Next-Gen Workflow Architecture</a:t>
            </a:r>
          </a:p>
        </p:txBody>
      </p:sp>
      <p:pic>
        <p:nvPicPr>
          <p:cNvPr id="4" name="Picture 3"/>
          <p:cNvPicPr>
            <a:picLocks noChangeAspect="1"/>
          </p:cNvPicPr>
          <p:nvPr/>
        </p:nvPicPr>
        <p:blipFill>
          <a:blip r:embed="rId3"/>
          <a:stretch>
            <a:fillRect/>
          </a:stretch>
        </p:blipFill>
        <p:spPr>
          <a:xfrm>
            <a:off x="671391" y="1701715"/>
            <a:ext cx="2782181" cy="1752600"/>
          </a:xfrm>
          <a:prstGeom prst="rect">
            <a:avLst/>
          </a:prstGeom>
        </p:spPr>
      </p:pic>
      <p:sp>
        <p:nvSpPr>
          <p:cNvPr id="11" name="TextBox 10"/>
          <p:cNvSpPr txBox="1"/>
          <p:nvPr/>
        </p:nvSpPr>
        <p:spPr>
          <a:xfrm>
            <a:off x="1143000" y="3642843"/>
            <a:ext cx="1838965" cy="369332"/>
          </a:xfrm>
          <a:prstGeom prst="rect">
            <a:avLst/>
          </a:prstGeom>
          <a:noFill/>
        </p:spPr>
        <p:txBody>
          <a:bodyPr wrap="none" rtlCol="0">
            <a:spAutoFit/>
          </a:bodyPr>
          <a:lstStyle/>
          <a:p>
            <a:r>
              <a:rPr lang="en-US" dirty="0"/>
              <a:t>Graphical Editor</a:t>
            </a:r>
          </a:p>
        </p:txBody>
      </p:sp>
      <p:grpSp>
        <p:nvGrpSpPr>
          <p:cNvPr id="24" name="Group 23"/>
          <p:cNvGrpSpPr/>
          <p:nvPr/>
        </p:nvGrpSpPr>
        <p:grpSpPr>
          <a:xfrm>
            <a:off x="4565148" y="2216714"/>
            <a:ext cx="914400" cy="1113604"/>
            <a:chOff x="4667689" y="2390528"/>
            <a:chExt cx="914400" cy="1113604"/>
          </a:xfrm>
        </p:grpSpPr>
        <p:sp>
          <p:nvSpPr>
            <p:cNvPr id="12" name="Folded Corner 11"/>
            <p:cNvSpPr/>
            <p:nvPr/>
          </p:nvSpPr>
          <p:spPr bwMode="auto">
            <a:xfrm rot="10800000">
              <a:off x="4667689" y="2390528"/>
              <a:ext cx="914400" cy="1113604"/>
            </a:xfrm>
            <a:prstGeom prst="foldedCorner">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ndParaRPr>
            </a:p>
          </p:txBody>
        </p:sp>
        <p:cxnSp>
          <p:nvCxnSpPr>
            <p:cNvPr id="16" name="Straight Connector 15"/>
            <p:cNvCxnSpPr/>
            <p:nvPr/>
          </p:nvCxnSpPr>
          <p:spPr bwMode="auto">
            <a:xfrm>
              <a:off x="4724400" y="2590800"/>
              <a:ext cx="7175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a:off x="4724400" y="2754212"/>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a:off x="4724400" y="2917624"/>
              <a:ext cx="7175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a:off x="4724400" y="3081036"/>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4724400" y="3244448"/>
              <a:ext cx="7175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25" name="TextBox 24"/>
          <p:cNvSpPr txBox="1"/>
          <p:nvPr/>
        </p:nvSpPr>
        <p:spPr>
          <a:xfrm>
            <a:off x="4152179" y="3642843"/>
            <a:ext cx="1656910" cy="369332"/>
          </a:xfrm>
          <a:prstGeom prst="rect">
            <a:avLst/>
          </a:prstGeom>
          <a:noFill/>
        </p:spPr>
        <p:txBody>
          <a:bodyPr wrap="square" rtlCol="0">
            <a:spAutoFit/>
          </a:bodyPr>
          <a:lstStyle/>
          <a:p>
            <a:pPr algn="ctr"/>
            <a:r>
              <a:rPr lang="en-US"/>
              <a:t>Workflow File</a:t>
            </a:r>
            <a:endParaRPr lang="en-US" dirty="0"/>
          </a:p>
        </p:txBody>
      </p:sp>
      <p:sp>
        <p:nvSpPr>
          <p:cNvPr id="26" name="Rectangle 25"/>
          <p:cNvSpPr/>
          <p:nvPr/>
        </p:nvSpPr>
        <p:spPr bwMode="auto">
          <a:xfrm>
            <a:off x="6672795" y="2708594"/>
            <a:ext cx="1102866" cy="222929"/>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dirty="0">
                <a:ln>
                  <a:noFill/>
                </a:ln>
                <a:solidFill>
                  <a:schemeClr val="tx1"/>
                </a:solidFill>
                <a:effectLst/>
                <a:latin typeface="Arial" charset="0"/>
              </a:rPr>
              <a:t>Node</a:t>
            </a:r>
            <a:r>
              <a:rPr kumimoji="0" lang="en-US" sz="700" b="1" i="0" u="none" strike="noStrike" cap="none" normalizeH="0" dirty="0">
                <a:ln>
                  <a:noFill/>
                </a:ln>
                <a:solidFill>
                  <a:schemeClr val="tx1"/>
                </a:solidFill>
                <a:effectLst/>
                <a:latin typeface="Arial" charset="0"/>
              </a:rPr>
              <a:t> Compatibility</a:t>
            </a:r>
            <a:endParaRPr kumimoji="0" lang="en-US" sz="700" b="1" i="0" u="none" strike="noStrike" cap="none" normalizeH="0" baseline="0" dirty="0">
              <a:ln>
                <a:noFill/>
              </a:ln>
              <a:solidFill>
                <a:schemeClr val="tx1"/>
              </a:solidFill>
              <a:effectLst/>
              <a:latin typeface="Arial" charset="0"/>
            </a:endParaRPr>
          </a:p>
        </p:txBody>
      </p:sp>
      <p:sp>
        <p:nvSpPr>
          <p:cNvPr id="27" name="Rectangle 26"/>
          <p:cNvSpPr/>
          <p:nvPr/>
        </p:nvSpPr>
        <p:spPr bwMode="auto">
          <a:xfrm>
            <a:off x="6672795" y="1716955"/>
            <a:ext cx="1102866" cy="40779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dirty="0">
                <a:ln>
                  <a:noFill/>
                </a:ln>
                <a:solidFill>
                  <a:schemeClr val="tx1"/>
                </a:solidFill>
                <a:effectLst/>
                <a:latin typeface="Arial" charset="0"/>
              </a:rPr>
              <a:t>Communications</a:t>
            </a:r>
            <a:r>
              <a:rPr kumimoji="0" lang="en-US" sz="700" b="1" i="0" u="none" strike="noStrike" cap="none" normalizeH="0" dirty="0">
                <a:ln>
                  <a:noFill/>
                </a:ln>
                <a:solidFill>
                  <a:schemeClr val="tx1"/>
                </a:solidFill>
                <a:effectLst/>
                <a:latin typeface="Arial" charset="0"/>
              </a:rPr>
              <a:t> and Utilities</a:t>
            </a:r>
            <a:endParaRPr kumimoji="0" lang="en-US" sz="700" b="1" i="0" u="none" strike="noStrike" cap="none" normalizeH="0" baseline="0" dirty="0">
              <a:ln>
                <a:noFill/>
              </a:ln>
              <a:solidFill>
                <a:schemeClr val="tx1"/>
              </a:solidFill>
              <a:effectLst/>
              <a:latin typeface="Arial" charset="0"/>
            </a:endParaRPr>
          </a:p>
        </p:txBody>
      </p:sp>
      <p:sp>
        <p:nvSpPr>
          <p:cNvPr id="28" name="Rectangle 27"/>
          <p:cNvSpPr/>
          <p:nvPr/>
        </p:nvSpPr>
        <p:spPr bwMode="auto">
          <a:xfrm>
            <a:off x="6672795" y="2120561"/>
            <a:ext cx="1102866" cy="407799"/>
          </a:xfrm>
          <a:prstGeom prst="rect">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dirty="0">
                <a:ln>
                  <a:noFill/>
                </a:ln>
                <a:solidFill>
                  <a:schemeClr val="tx1"/>
                </a:solidFill>
                <a:effectLst/>
                <a:latin typeface="Arial" charset="0"/>
              </a:rPr>
              <a:t>Workflow Nodes</a:t>
            </a:r>
          </a:p>
        </p:txBody>
      </p:sp>
      <p:sp>
        <p:nvSpPr>
          <p:cNvPr id="29" name="Rectangle 28"/>
          <p:cNvSpPr/>
          <p:nvPr/>
        </p:nvSpPr>
        <p:spPr bwMode="auto">
          <a:xfrm>
            <a:off x="6672795" y="3260690"/>
            <a:ext cx="1102866" cy="169737"/>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dirty="0">
                <a:ln>
                  <a:noFill/>
                </a:ln>
                <a:solidFill>
                  <a:schemeClr val="tx1"/>
                </a:solidFill>
                <a:effectLst/>
                <a:latin typeface="Arial" charset="0"/>
              </a:rPr>
              <a:t>Launcher</a:t>
            </a:r>
          </a:p>
        </p:txBody>
      </p:sp>
      <p:sp>
        <p:nvSpPr>
          <p:cNvPr id="30" name="Rectangle 29"/>
          <p:cNvSpPr/>
          <p:nvPr/>
        </p:nvSpPr>
        <p:spPr bwMode="auto">
          <a:xfrm>
            <a:off x="6672795" y="2929465"/>
            <a:ext cx="1102866" cy="327430"/>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700" b="1" dirty="0"/>
              <a:t>Third-party W</a:t>
            </a:r>
            <a:r>
              <a:rPr kumimoji="0" lang="en-US" sz="700" b="1" i="0" u="none" strike="noStrike" cap="none" normalizeH="0" baseline="0" dirty="0">
                <a:ln>
                  <a:noFill/>
                </a:ln>
                <a:solidFill>
                  <a:schemeClr val="tx1"/>
                </a:solidFill>
                <a:effectLst/>
              </a:rPr>
              <a:t>orkflow Engine</a:t>
            </a:r>
          </a:p>
        </p:txBody>
      </p:sp>
      <p:sp>
        <p:nvSpPr>
          <p:cNvPr id="37" name="TextBox 36"/>
          <p:cNvSpPr txBox="1"/>
          <p:nvPr/>
        </p:nvSpPr>
        <p:spPr>
          <a:xfrm>
            <a:off x="6253450" y="3642843"/>
            <a:ext cx="1941557" cy="369332"/>
          </a:xfrm>
          <a:prstGeom prst="rect">
            <a:avLst/>
          </a:prstGeom>
          <a:noFill/>
        </p:spPr>
        <p:txBody>
          <a:bodyPr wrap="none" rtlCol="0">
            <a:spAutoFit/>
          </a:bodyPr>
          <a:lstStyle/>
          <a:p>
            <a:r>
              <a:rPr lang="en-US" dirty="0"/>
              <a:t>Layered Runtime</a:t>
            </a:r>
          </a:p>
        </p:txBody>
      </p:sp>
      <p:pic>
        <p:nvPicPr>
          <p:cNvPr id="38" name="Picture 37"/>
          <p:cNvPicPr>
            <a:picLocks noChangeAspect="1"/>
          </p:cNvPicPr>
          <p:nvPr/>
        </p:nvPicPr>
        <p:blipFill>
          <a:blip r:embed="rId3"/>
          <a:stretch>
            <a:fillRect/>
          </a:stretch>
        </p:blipFill>
        <p:spPr>
          <a:xfrm>
            <a:off x="729871" y="1716955"/>
            <a:ext cx="2782181" cy="1752600"/>
          </a:xfrm>
          <a:prstGeom prst="rect">
            <a:avLst/>
          </a:prstGeom>
          <a:effectLst>
            <a:innerShdw blurRad="114300">
              <a:srgbClr val="0070C0"/>
            </a:innerShdw>
          </a:effectLst>
        </p:spPr>
      </p:pic>
      <p:cxnSp>
        <p:nvCxnSpPr>
          <p:cNvPr id="40" name="Straight Arrow Connector 39"/>
          <p:cNvCxnSpPr/>
          <p:nvPr/>
        </p:nvCxnSpPr>
        <p:spPr bwMode="auto">
          <a:xfrm>
            <a:off x="5638800" y="2849952"/>
            <a:ext cx="762000" cy="0"/>
          </a:xfrm>
          <a:prstGeom prst="straightConnector1">
            <a:avLst/>
          </a:prstGeom>
          <a:solidFill>
            <a:schemeClr val="accent1"/>
          </a:solidFill>
          <a:ln w="41275" cap="flat" cmpd="sng" algn="ctr">
            <a:solidFill>
              <a:schemeClr val="tx1"/>
            </a:solidFill>
            <a:prstDash val="solid"/>
            <a:round/>
            <a:headEnd type="none" w="med" len="med"/>
            <a:tailEnd type="triangle"/>
          </a:ln>
          <a:effectLst/>
        </p:spPr>
      </p:cxnSp>
      <p:cxnSp>
        <p:nvCxnSpPr>
          <p:cNvPr id="41" name="Straight Arrow Connector 40"/>
          <p:cNvCxnSpPr/>
          <p:nvPr/>
        </p:nvCxnSpPr>
        <p:spPr bwMode="auto">
          <a:xfrm>
            <a:off x="3657600" y="2844444"/>
            <a:ext cx="762000" cy="0"/>
          </a:xfrm>
          <a:prstGeom prst="straightConnector1">
            <a:avLst/>
          </a:prstGeom>
          <a:solidFill>
            <a:schemeClr val="accent1"/>
          </a:solidFill>
          <a:ln w="41275" cap="flat" cmpd="sng" algn="ctr">
            <a:solidFill>
              <a:schemeClr val="tx1"/>
            </a:solidFill>
            <a:prstDash val="solid"/>
            <a:round/>
            <a:headEnd type="none" w="med" len="med"/>
            <a:tailEnd type="triangle"/>
          </a:ln>
          <a:effectLst/>
        </p:spPr>
      </p:cxnSp>
      <p:sp>
        <p:nvSpPr>
          <p:cNvPr id="43" name="TextBox 42"/>
          <p:cNvSpPr txBox="1"/>
          <p:nvPr/>
        </p:nvSpPr>
        <p:spPr>
          <a:xfrm>
            <a:off x="671392" y="4343400"/>
            <a:ext cx="7523616" cy="1569660"/>
          </a:xfrm>
          <a:prstGeom prst="rect">
            <a:avLst/>
          </a:prstGeom>
          <a:noFill/>
        </p:spPr>
        <p:txBody>
          <a:bodyPr wrap="square" rtlCol="0">
            <a:spAutoFit/>
          </a:bodyPr>
          <a:lstStyle/>
          <a:p>
            <a:r>
              <a:rPr lang="en-US" sz="2400" i="1" dirty="0"/>
              <a:t>Graphical editor and runtime are independent and can be used separately in time and space. Editor runs on desktop, while runtime can execute anywhere from desktop to HPC clusters.</a:t>
            </a:r>
          </a:p>
        </p:txBody>
      </p:sp>
      <p:sp>
        <p:nvSpPr>
          <p:cNvPr id="23" name="Rectangle 4">
            <a:extLst>
              <a:ext uri="{FF2B5EF4-FFF2-40B4-BE49-F238E27FC236}">
                <a16:creationId xmlns:a16="http://schemas.microsoft.com/office/drawing/2014/main" id="{4A22EF4B-D363-4444-8DDB-B92F48445BBB}"/>
              </a:ext>
            </a:extLst>
          </p:cNvPr>
          <p:cNvSpPr>
            <a:spLocks noGrp="1" noChangeArrowheads="1"/>
          </p:cNvSpPr>
          <p:nvPr>
            <p:ph type="dt" sz="half" idx="10"/>
          </p:nvPr>
        </p:nvSpPr>
        <p:spPr>
          <a:xfrm>
            <a:off x="457200" y="6397625"/>
            <a:ext cx="2133600" cy="307975"/>
          </a:xfrm>
          <a:prstGeom prst="rect">
            <a:avLst/>
          </a:prstGeom>
          <a:ln/>
        </p:spPr>
        <p:txBody>
          <a:bodyPr/>
          <a:lstStyle>
            <a:lvl1pPr>
              <a:defRPr sz="1200"/>
            </a:lvl1pPr>
          </a:lstStyle>
          <a:p>
            <a:pPr>
              <a:defRPr/>
            </a:pPr>
            <a:r>
              <a:rPr lang="en-US"/>
              <a:t>R.L.Clay 2018</a:t>
            </a:r>
            <a:endParaRPr lang="en-US" dirty="0"/>
          </a:p>
        </p:txBody>
      </p:sp>
    </p:spTree>
    <p:extLst>
      <p:ext uri="{BB962C8B-B14F-4D97-AF65-F5344CB8AC3E}">
        <p14:creationId xmlns:p14="http://schemas.microsoft.com/office/powerpoint/2010/main" val="762940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pPr algn="ctr"/>
            <a:r>
              <a:rPr lang="en-US" sz="4000" dirty="0"/>
              <a:t>NGW Graphical Editor</a:t>
            </a:r>
          </a:p>
        </p:txBody>
      </p:sp>
      <p:sp>
        <p:nvSpPr>
          <p:cNvPr id="3" name="Content Placeholder 2"/>
          <p:cNvSpPr>
            <a:spLocks noGrp="1"/>
          </p:cNvSpPr>
          <p:nvPr>
            <p:ph idx="1"/>
          </p:nvPr>
        </p:nvSpPr>
        <p:spPr>
          <a:xfrm>
            <a:off x="457200" y="1295400"/>
            <a:ext cx="8229600" cy="4525963"/>
          </a:xfrm>
        </p:spPr>
        <p:txBody>
          <a:bodyPr/>
          <a:lstStyle/>
          <a:p>
            <a:r>
              <a:rPr lang="en-US" sz="3200" dirty="0"/>
              <a:t>Based on Eclipse IDE framework</a:t>
            </a:r>
          </a:p>
          <a:p>
            <a:pPr lvl="1"/>
            <a:r>
              <a:rPr lang="en-US" sz="2400" dirty="0" err="1"/>
              <a:t>Graphiti</a:t>
            </a:r>
            <a:r>
              <a:rPr lang="en-US" sz="2400" dirty="0"/>
              <a:t> / EMF</a:t>
            </a:r>
          </a:p>
          <a:p>
            <a:pPr lvl="1"/>
            <a:r>
              <a:rPr lang="en-US" sz="2400" dirty="0"/>
              <a:t>Borrows some ideas from Triquetrum/ESWG</a:t>
            </a:r>
          </a:p>
          <a:p>
            <a:r>
              <a:rPr lang="en-US" sz="3200" dirty="0"/>
              <a:t>Data-driven</a:t>
            </a:r>
          </a:p>
          <a:p>
            <a:pPr lvl="1"/>
            <a:r>
              <a:rPr lang="en-US" sz="2400" dirty="0"/>
              <a:t>XML file to describe available component types</a:t>
            </a:r>
          </a:p>
          <a:p>
            <a:r>
              <a:rPr lang="en-US" sz="3200" dirty="0"/>
              <a:t>Easy to extend</a:t>
            </a:r>
          </a:p>
          <a:p>
            <a:pPr lvl="1"/>
            <a:r>
              <a:rPr lang="en-US" sz="2400" dirty="0"/>
              <a:t>Can add component types</a:t>
            </a:r>
          </a:p>
          <a:p>
            <a:pPr lvl="1"/>
            <a:r>
              <a:rPr lang="en-US" sz="2400" dirty="0"/>
              <a:t>Can add component-specific editing</a:t>
            </a:r>
          </a:p>
          <a:p>
            <a:pPr lvl="1"/>
            <a:r>
              <a:rPr lang="en-US" sz="2400" dirty="0"/>
              <a:t>Can add special behaviors for embedded execution</a:t>
            </a:r>
          </a:p>
          <a:p>
            <a:pPr lvl="1"/>
            <a:r>
              <a:rPr lang="en-US" sz="2400" dirty="0"/>
              <a:t>Programmers work with editor’s EMF model</a:t>
            </a:r>
          </a:p>
        </p:txBody>
      </p:sp>
      <p:sp>
        <p:nvSpPr>
          <p:cNvPr id="4" name="Rectangle 4">
            <a:extLst>
              <a:ext uri="{FF2B5EF4-FFF2-40B4-BE49-F238E27FC236}">
                <a16:creationId xmlns:a16="http://schemas.microsoft.com/office/drawing/2014/main" id="{B4A8399D-8E4F-8A4B-BE23-547A3F814305}"/>
              </a:ext>
            </a:extLst>
          </p:cNvPr>
          <p:cNvSpPr>
            <a:spLocks noGrp="1" noChangeArrowheads="1"/>
          </p:cNvSpPr>
          <p:nvPr>
            <p:ph type="dt" sz="half" idx="10"/>
          </p:nvPr>
        </p:nvSpPr>
        <p:spPr>
          <a:xfrm>
            <a:off x="457200" y="6397625"/>
            <a:ext cx="2133600" cy="307975"/>
          </a:xfrm>
          <a:prstGeom prst="rect">
            <a:avLst/>
          </a:prstGeom>
          <a:ln/>
        </p:spPr>
        <p:txBody>
          <a:bodyPr/>
          <a:lstStyle>
            <a:lvl1pPr>
              <a:defRPr sz="1200"/>
            </a:lvl1pPr>
          </a:lstStyle>
          <a:p>
            <a:pPr>
              <a:defRPr/>
            </a:pPr>
            <a:r>
              <a:rPr lang="en-US"/>
              <a:t>R.L.Clay 2018</a:t>
            </a:r>
            <a:endParaRPr lang="en-US" dirty="0"/>
          </a:p>
        </p:txBody>
      </p:sp>
    </p:spTree>
    <p:extLst>
      <p:ext uri="{BB962C8B-B14F-4D97-AF65-F5344CB8AC3E}">
        <p14:creationId xmlns:p14="http://schemas.microsoft.com/office/powerpoint/2010/main" val="1876802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pPr algn="ctr"/>
            <a:r>
              <a:rPr lang="en-US" sz="4000" dirty="0"/>
              <a:t>NGW Graphical Editor</a:t>
            </a:r>
          </a:p>
        </p:txBody>
      </p:sp>
      <p:sp>
        <p:nvSpPr>
          <p:cNvPr id="3" name="Content Placeholder 2"/>
          <p:cNvSpPr>
            <a:spLocks noGrp="1"/>
          </p:cNvSpPr>
          <p:nvPr>
            <p:ph idx="1"/>
          </p:nvPr>
        </p:nvSpPr>
        <p:spPr>
          <a:xfrm>
            <a:off x="457200" y="1570037"/>
            <a:ext cx="4276468" cy="4525963"/>
          </a:xfrm>
        </p:spPr>
        <p:txBody>
          <a:bodyPr/>
          <a:lstStyle/>
          <a:p>
            <a:r>
              <a:rPr lang="en-US" sz="3200" dirty="0"/>
              <a:t>Eclipse integration</a:t>
            </a:r>
          </a:p>
          <a:p>
            <a:r>
              <a:rPr lang="en-US" sz="3200" dirty="0"/>
              <a:t>Ease of use</a:t>
            </a:r>
          </a:p>
          <a:p>
            <a:pPr lvl="1"/>
            <a:r>
              <a:rPr lang="en-US" dirty="0"/>
              <a:t>Drag file from project, creates appropriate component to use that file</a:t>
            </a:r>
          </a:p>
          <a:p>
            <a:pPr lvl="1"/>
            <a:r>
              <a:rPr lang="en-US" dirty="0"/>
              <a:t>File-type-specific editors automatically invoked</a:t>
            </a:r>
          </a:p>
          <a:p>
            <a:pPr lvl="1"/>
            <a:endParaRPr lang="en-US" sz="2400" dirty="0"/>
          </a:p>
          <a:p>
            <a:endParaRPr lang="en-US" sz="2400" dirty="0"/>
          </a:p>
        </p:txBody>
      </p:sp>
      <p:pic>
        <p:nvPicPr>
          <p:cNvPr id="4" name="Picture 3"/>
          <p:cNvPicPr>
            <a:picLocks noChangeAspect="1"/>
          </p:cNvPicPr>
          <p:nvPr/>
        </p:nvPicPr>
        <p:blipFill>
          <a:blip r:embed="rId3"/>
          <a:stretch>
            <a:fillRect/>
          </a:stretch>
        </p:blipFill>
        <p:spPr>
          <a:xfrm>
            <a:off x="4657468" y="1751938"/>
            <a:ext cx="3953132" cy="2286662"/>
          </a:xfrm>
          <a:prstGeom prst="rect">
            <a:avLst/>
          </a:prstGeom>
        </p:spPr>
      </p:pic>
      <p:sp>
        <p:nvSpPr>
          <p:cNvPr id="5" name="Content Placeholder 2"/>
          <p:cNvSpPr txBox="1">
            <a:spLocks/>
          </p:cNvSpPr>
          <p:nvPr/>
        </p:nvSpPr>
        <p:spPr bwMode="auto">
          <a:xfrm>
            <a:off x="457200" y="4495800"/>
            <a:ext cx="8077200" cy="198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ＭＳ Ｐゴシック" pitchFamily="4" charset="-128"/>
                <a:cs typeface="ＭＳ Ｐゴシック"/>
              </a:defRPr>
            </a:lvl2pPr>
            <a:lvl3pPr marL="1143000" indent="-228600" algn="l" rtl="0" eaLnBrk="1" fontAlgn="base" hangingPunct="1">
              <a:spcBef>
                <a:spcPct val="20000"/>
              </a:spcBef>
              <a:spcAft>
                <a:spcPct val="0"/>
              </a:spcAft>
              <a:buChar char="•"/>
              <a:defRPr>
                <a:solidFill>
                  <a:schemeClr val="tx1"/>
                </a:solidFill>
                <a:latin typeface="+mn-lt"/>
                <a:ea typeface="ＭＳ Ｐゴシック" pitchFamily="4" charset="-128"/>
                <a:cs typeface="ＭＳ Ｐゴシック"/>
              </a:defRPr>
            </a:lvl3pPr>
            <a:lvl4pPr marL="1600200" indent="-228600" algn="l" rtl="0" eaLnBrk="1" fontAlgn="base" hangingPunct="1">
              <a:spcBef>
                <a:spcPct val="20000"/>
              </a:spcBef>
              <a:spcAft>
                <a:spcPct val="0"/>
              </a:spcAft>
              <a:buChar char="–"/>
              <a:defRPr sz="1600">
                <a:solidFill>
                  <a:schemeClr val="tx1"/>
                </a:solidFill>
                <a:latin typeface="+mn-lt"/>
                <a:ea typeface="ＭＳ Ｐゴシック" pitchFamily="4" charset="-128"/>
                <a:cs typeface="ＭＳ Ｐゴシック"/>
              </a:defRPr>
            </a:lvl4pPr>
            <a:lvl5pPr marL="2057400" indent="-228600" algn="l" rtl="0" eaLnBrk="1" fontAlgn="base" hangingPunct="1">
              <a:spcBef>
                <a:spcPct val="20000"/>
              </a:spcBef>
              <a:spcAft>
                <a:spcPct val="0"/>
              </a:spcAft>
              <a:buChar char="»"/>
              <a:defRPr sz="1600">
                <a:solidFill>
                  <a:schemeClr val="tx1"/>
                </a:solidFill>
                <a:latin typeface="+mn-lt"/>
                <a:ea typeface="ＭＳ Ｐゴシック" pitchFamily="4" charset="-128"/>
                <a:cs typeface="ＭＳ Ｐゴシック"/>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r>
              <a:rPr lang="en-US" sz="3200" dirty="0"/>
              <a:t>Works with other Eclipse tools</a:t>
            </a:r>
          </a:p>
          <a:p>
            <a:pPr lvl="1"/>
            <a:r>
              <a:rPr lang="en-US" sz="2400" dirty="0"/>
              <a:t>SAW, Sandia’s Eclipse-based model-building environment</a:t>
            </a:r>
          </a:p>
        </p:txBody>
      </p:sp>
      <p:sp>
        <p:nvSpPr>
          <p:cNvPr id="6" name="Rectangle 4">
            <a:extLst>
              <a:ext uri="{FF2B5EF4-FFF2-40B4-BE49-F238E27FC236}">
                <a16:creationId xmlns:a16="http://schemas.microsoft.com/office/drawing/2014/main" id="{A6FE64C5-A5C2-AB40-BFBB-F34BF3A2C11C}"/>
              </a:ext>
            </a:extLst>
          </p:cNvPr>
          <p:cNvSpPr>
            <a:spLocks noGrp="1" noChangeArrowheads="1"/>
          </p:cNvSpPr>
          <p:nvPr>
            <p:ph type="dt" sz="half" idx="10"/>
          </p:nvPr>
        </p:nvSpPr>
        <p:spPr>
          <a:xfrm>
            <a:off x="457200" y="6397625"/>
            <a:ext cx="2133600" cy="307975"/>
          </a:xfrm>
          <a:prstGeom prst="rect">
            <a:avLst/>
          </a:prstGeom>
          <a:ln/>
        </p:spPr>
        <p:txBody>
          <a:bodyPr/>
          <a:lstStyle>
            <a:lvl1pPr>
              <a:defRPr sz="1200"/>
            </a:lvl1pPr>
          </a:lstStyle>
          <a:p>
            <a:pPr>
              <a:defRPr/>
            </a:pPr>
            <a:r>
              <a:rPr lang="en-US"/>
              <a:t>R.L.Clay 2018</a:t>
            </a:r>
            <a:endParaRPr lang="en-US" dirty="0"/>
          </a:p>
        </p:txBody>
      </p:sp>
    </p:spTree>
    <p:extLst>
      <p:ext uri="{BB962C8B-B14F-4D97-AF65-F5344CB8AC3E}">
        <p14:creationId xmlns:p14="http://schemas.microsoft.com/office/powerpoint/2010/main" val="512208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pPr algn="ctr"/>
            <a:r>
              <a:rPr lang="en-US" sz="4000" dirty="0"/>
              <a:t>Integrated Model  Building</a:t>
            </a:r>
          </a:p>
        </p:txBody>
      </p:sp>
      <p:pic>
        <p:nvPicPr>
          <p:cNvPr id="4" name="Picture 3"/>
          <p:cNvPicPr>
            <a:picLocks noChangeAspect="1"/>
          </p:cNvPicPr>
          <p:nvPr/>
        </p:nvPicPr>
        <p:blipFill>
          <a:blip r:embed="rId3"/>
          <a:stretch>
            <a:fillRect/>
          </a:stretch>
        </p:blipFill>
        <p:spPr>
          <a:xfrm>
            <a:off x="2819400" y="1676400"/>
            <a:ext cx="5867400" cy="3773870"/>
          </a:xfrm>
          <a:prstGeom prst="rect">
            <a:avLst/>
          </a:prstGeom>
        </p:spPr>
      </p:pic>
      <p:sp>
        <p:nvSpPr>
          <p:cNvPr id="5" name="Content Placeholder 2"/>
          <p:cNvSpPr>
            <a:spLocks noGrp="1"/>
          </p:cNvSpPr>
          <p:nvPr>
            <p:ph idx="1"/>
          </p:nvPr>
        </p:nvSpPr>
        <p:spPr>
          <a:xfrm>
            <a:off x="304800" y="1676400"/>
            <a:ext cx="2514600" cy="4191000"/>
          </a:xfrm>
        </p:spPr>
        <p:txBody>
          <a:bodyPr/>
          <a:lstStyle/>
          <a:p>
            <a:pPr marL="0" lvl="1" indent="0" fontAlgn="auto">
              <a:spcBef>
                <a:spcPts val="0"/>
              </a:spcBef>
              <a:spcAft>
                <a:spcPts val="0"/>
              </a:spcAft>
              <a:buNone/>
            </a:pPr>
            <a:r>
              <a:rPr lang="en-US" sz="2400" dirty="0"/>
              <a:t>Edit model components naturally using familiar tools</a:t>
            </a:r>
          </a:p>
        </p:txBody>
      </p:sp>
      <p:sp>
        <p:nvSpPr>
          <p:cNvPr id="6" name="Rectangle 4">
            <a:extLst>
              <a:ext uri="{FF2B5EF4-FFF2-40B4-BE49-F238E27FC236}">
                <a16:creationId xmlns:a16="http://schemas.microsoft.com/office/drawing/2014/main" id="{3DC5218F-ECE1-3040-9AF7-0BF854C09E99}"/>
              </a:ext>
            </a:extLst>
          </p:cNvPr>
          <p:cNvSpPr>
            <a:spLocks noGrp="1" noChangeArrowheads="1"/>
          </p:cNvSpPr>
          <p:nvPr>
            <p:ph type="dt" sz="half" idx="10"/>
          </p:nvPr>
        </p:nvSpPr>
        <p:spPr>
          <a:xfrm>
            <a:off x="457200" y="6397625"/>
            <a:ext cx="2133600" cy="307975"/>
          </a:xfrm>
          <a:prstGeom prst="rect">
            <a:avLst/>
          </a:prstGeom>
          <a:ln/>
        </p:spPr>
        <p:txBody>
          <a:bodyPr/>
          <a:lstStyle>
            <a:lvl1pPr>
              <a:defRPr sz="1200"/>
            </a:lvl1pPr>
          </a:lstStyle>
          <a:p>
            <a:pPr>
              <a:defRPr/>
            </a:pPr>
            <a:r>
              <a:rPr lang="en-US"/>
              <a:t>R.L.Clay 2018</a:t>
            </a:r>
            <a:endParaRPr lang="en-US" dirty="0"/>
          </a:p>
        </p:txBody>
      </p:sp>
    </p:spTree>
    <p:extLst>
      <p:ext uri="{BB962C8B-B14F-4D97-AF65-F5344CB8AC3E}">
        <p14:creationId xmlns:p14="http://schemas.microsoft.com/office/powerpoint/2010/main" val="890355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05800" cy="1143000"/>
          </a:xfrm>
        </p:spPr>
        <p:txBody>
          <a:bodyPr/>
          <a:lstStyle/>
          <a:p>
            <a:pPr algn="ctr"/>
            <a:r>
              <a:rPr lang="en-US" sz="4000" dirty="0"/>
              <a:t>Job Submission</a:t>
            </a:r>
          </a:p>
        </p:txBody>
      </p:sp>
      <p:pic>
        <p:nvPicPr>
          <p:cNvPr id="4" name="Picture 3"/>
          <p:cNvPicPr>
            <a:picLocks noChangeAspect="1"/>
          </p:cNvPicPr>
          <p:nvPr/>
        </p:nvPicPr>
        <p:blipFill>
          <a:blip r:embed="rId3"/>
          <a:stretch>
            <a:fillRect/>
          </a:stretch>
        </p:blipFill>
        <p:spPr>
          <a:xfrm>
            <a:off x="2819400" y="1680327"/>
            <a:ext cx="5525803" cy="3547373"/>
          </a:xfrm>
          <a:prstGeom prst="rect">
            <a:avLst/>
          </a:prstGeom>
        </p:spPr>
      </p:pic>
      <p:sp>
        <p:nvSpPr>
          <p:cNvPr id="5" name="Content Placeholder 2"/>
          <p:cNvSpPr>
            <a:spLocks noGrp="1"/>
          </p:cNvSpPr>
          <p:nvPr>
            <p:ph idx="1"/>
          </p:nvPr>
        </p:nvSpPr>
        <p:spPr>
          <a:xfrm>
            <a:off x="381000" y="1570038"/>
            <a:ext cx="2438400" cy="4449762"/>
          </a:xfrm>
          <a:ln>
            <a:noFill/>
          </a:ln>
        </p:spPr>
        <p:txBody>
          <a:bodyPr/>
          <a:lstStyle/>
          <a:p>
            <a:pPr marL="0" lvl="1" indent="0" fontAlgn="auto">
              <a:spcBef>
                <a:spcPts val="0"/>
              </a:spcBef>
              <a:spcAft>
                <a:spcPts val="0"/>
              </a:spcAft>
              <a:buNone/>
            </a:pPr>
            <a:r>
              <a:rPr lang="en-US" sz="2400" dirty="0"/>
              <a:t>Workflow executed locally or remotely using SAW job submission</a:t>
            </a:r>
          </a:p>
        </p:txBody>
      </p:sp>
      <p:pic>
        <p:nvPicPr>
          <p:cNvPr id="11" name="Picture 10"/>
          <p:cNvPicPr>
            <a:picLocks noChangeAspect="1"/>
          </p:cNvPicPr>
          <p:nvPr/>
        </p:nvPicPr>
        <p:blipFill>
          <a:blip r:embed="rId4"/>
          <a:stretch>
            <a:fillRect/>
          </a:stretch>
        </p:blipFill>
        <p:spPr>
          <a:xfrm>
            <a:off x="5289238" y="2466595"/>
            <a:ext cx="2717800" cy="2616200"/>
          </a:xfrm>
          <a:prstGeom prst="ellipse">
            <a:avLst/>
          </a:prstGeom>
          <a:ln w="28575">
            <a:solidFill>
              <a:srgbClr val="FF0000"/>
            </a:solidFill>
          </a:ln>
        </p:spPr>
      </p:pic>
      <p:sp>
        <p:nvSpPr>
          <p:cNvPr id="12" name="Oval 11"/>
          <p:cNvSpPr/>
          <p:nvPr/>
        </p:nvSpPr>
        <p:spPr bwMode="auto">
          <a:xfrm>
            <a:off x="3169902" y="4013556"/>
            <a:ext cx="1608266" cy="1461541"/>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cxnSp>
        <p:nvCxnSpPr>
          <p:cNvPr id="14" name="Straight Arrow Connector 13"/>
          <p:cNvCxnSpPr/>
          <p:nvPr/>
        </p:nvCxnSpPr>
        <p:spPr bwMode="auto">
          <a:xfrm flipV="1">
            <a:off x="4778168" y="4339652"/>
            <a:ext cx="643041" cy="26233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8" name="Rectangle 4">
            <a:extLst>
              <a:ext uri="{FF2B5EF4-FFF2-40B4-BE49-F238E27FC236}">
                <a16:creationId xmlns:a16="http://schemas.microsoft.com/office/drawing/2014/main" id="{D843BB4F-1CEC-6644-AF73-F5A1A21F9645}"/>
              </a:ext>
            </a:extLst>
          </p:cNvPr>
          <p:cNvSpPr>
            <a:spLocks noGrp="1" noChangeArrowheads="1"/>
          </p:cNvSpPr>
          <p:nvPr>
            <p:ph type="dt" sz="half" idx="10"/>
          </p:nvPr>
        </p:nvSpPr>
        <p:spPr>
          <a:xfrm>
            <a:off x="457200" y="6397625"/>
            <a:ext cx="2133600" cy="307975"/>
          </a:xfrm>
          <a:prstGeom prst="rect">
            <a:avLst/>
          </a:prstGeom>
          <a:ln/>
        </p:spPr>
        <p:txBody>
          <a:bodyPr/>
          <a:lstStyle>
            <a:lvl1pPr>
              <a:defRPr sz="1200"/>
            </a:lvl1pPr>
          </a:lstStyle>
          <a:p>
            <a:pPr>
              <a:defRPr/>
            </a:pPr>
            <a:r>
              <a:rPr lang="en-US"/>
              <a:t>R.L.Clay 2018</a:t>
            </a:r>
            <a:endParaRPr lang="en-US" dirty="0"/>
          </a:p>
        </p:txBody>
      </p:sp>
    </p:spTree>
    <p:extLst>
      <p:ext uri="{BB962C8B-B14F-4D97-AF65-F5344CB8AC3E}">
        <p14:creationId xmlns:p14="http://schemas.microsoft.com/office/powerpoint/2010/main" val="6897699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pPr algn="ctr"/>
            <a:r>
              <a:rPr lang="en-US" dirty="0"/>
              <a:t>Job Monitoring &amp; Distributed File </a:t>
            </a:r>
            <a:r>
              <a:rPr lang="en-US" dirty="0" err="1"/>
              <a:t>Mngmt</a:t>
            </a:r>
            <a:endParaRPr lang="en-US" dirty="0"/>
          </a:p>
        </p:txBody>
      </p:sp>
      <p:pic>
        <p:nvPicPr>
          <p:cNvPr id="4" name="Picture 3"/>
          <p:cNvPicPr>
            <a:picLocks noChangeAspect="1"/>
          </p:cNvPicPr>
          <p:nvPr/>
        </p:nvPicPr>
        <p:blipFill>
          <a:blip r:embed="rId3"/>
          <a:stretch>
            <a:fillRect/>
          </a:stretch>
        </p:blipFill>
        <p:spPr>
          <a:xfrm>
            <a:off x="3048000" y="1600200"/>
            <a:ext cx="5129968" cy="4123052"/>
          </a:xfrm>
          <a:prstGeom prst="rect">
            <a:avLst/>
          </a:prstGeom>
        </p:spPr>
      </p:pic>
      <p:sp>
        <p:nvSpPr>
          <p:cNvPr id="5" name="Rounded Rectangle 4"/>
          <p:cNvSpPr/>
          <p:nvPr/>
        </p:nvSpPr>
        <p:spPr bwMode="auto">
          <a:xfrm>
            <a:off x="4625975" y="2765424"/>
            <a:ext cx="527050" cy="276225"/>
          </a:xfrm>
          <a:prstGeom prst="round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6" name="Content Placeholder 2"/>
          <p:cNvSpPr>
            <a:spLocks noGrp="1"/>
          </p:cNvSpPr>
          <p:nvPr>
            <p:ph idx="1"/>
          </p:nvPr>
        </p:nvSpPr>
        <p:spPr>
          <a:xfrm>
            <a:off x="304800" y="1417638"/>
            <a:ext cx="2514600" cy="4449762"/>
          </a:xfrm>
          <a:ln>
            <a:noFill/>
          </a:ln>
        </p:spPr>
        <p:txBody>
          <a:bodyPr/>
          <a:lstStyle/>
          <a:p>
            <a:pPr marL="0" lvl="1" indent="0" fontAlgn="auto">
              <a:spcBef>
                <a:spcPts val="0"/>
              </a:spcBef>
              <a:spcAft>
                <a:spcPts val="0"/>
              </a:spcAft>
              <a:buNone/>
            </a:pPr>
            <a:r>
              <a:rPr lang="en-US" sz="2400" dirty="0"/>
              <a:t>Workflow status reported graphically using standard views; clicking a workflow node opens its runtime data directory</a:t>
            </a:r>
          </a:p>
        </p:txBody>
      </p:sp>
      <p:pic>
        <p:nvPicPr>
          <p:cNvPr id="7" name="Picture 6"/>
          <p:cNvPicPr>
            <a:picLocks noChangeAspect="1"/>
          </p:cNvPicPr>
          <p:nvPr/>
        </p:nvPicPr>
        <p:blipFill>
          <a:blip r:embed="rId4"/>
          <a:stretch>
            <a:fillRect/>
          </a:stretch>
        </p:blipFill>
        <p:spPr>
          <a:xfrm>
            <a:off x="4578350" y="3309457"/>
            <a:ext cx="3431375" cy="3004772"/>
          </a:xfrm>
          <a:prstGeom prst="ellipse">
            <a:avLst/>
          </a:prstGeom>
          <a:ln w="25400">
            <a:solidFill>
              <a:srgbClr val="FF0000"/>
            </a:solidFill>
          </a:ln>
        </p:spPr>
      </p:pic>
      <p:sp>
        <p:nvSpPr>
          <p:cNvPr id="8" name="Oval 7"/>
          <p:cNvSpPr/>
          <p:nvPr/>
        </p:nvSpPr>
        <p:spPr bwMode="auto">
          <a:xfrm>
            <a:off x="2869367" y="4811843"/>
            <a:ext cx="1169233" cy="1093971"/>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cxnSp>
        <p:nvCxnSpPr>
          <p:cNvPr id="10" name="Straight Arrow Connector 9"/>
          <p:cNvCxnSpPr/>
          <p:nvPr/>
        </p:nvCxnSpPr>
        <p:spPr bwMode="auto">
          <a:xfrm flipV="1">
            <a:off x="4038600" y="5059180"/>
            <a:ext cx="539750" cy="179882"/>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sp>
        <p:nvSpPr>
          <p:cNvPr id="9" name="Rectangle 4">
            <a:extLst>
              <a:ext uri="{FF2B5EF4-FFF2-40B4-BE49-F238E27FC236}">
                <a16:creationId xmlns:a16="http://schemas.microsoft.com/office/drawing/2014/main" id="{07CA8B95-FC68-994C-BA1C-BCE8E3830086}"/>
              </a:ext>
            </a:extLst>
          </p:cNvPr>
          <p:cNvSpPr>
            <a:spLocks noGrp="1" noChangeArrowheads="1"/>
          </p:cNvSpPr>
          <p:nvPr>
            <p:ph type="dt" sz="half" idx="10"/>
          </p:nvPr>
        </p:nvSpPr>
        <p:spPr>
          <a:xfrm>
            <a:off x="457200" y="6397625"/>
            <a:ext cx="2133600" cy="307975"/>
          </a:xfrm>
          <a:prstGeom prst="rect">
            <a:avLst/>
          </a:prstGeom>
          <a:ln/>
        </p:spPr>
        <p:txBody>
          <a:bodyPr/>
          <a:lstStyle>
            <a:lvl1pPr>
              <a:defRPr sz="1200"/>
            </a:lvl1pPr>
          </a:lstStyle>
          <a:p>
            <a:pPr>
              <a:defRPr/>
            </a:pPr>
            <a:r>
              <a:rPr lang="en-US"/>
              <a:t>R.L.Clay 2018</a:t>
            </a:r>
            <a:endParaRPr lang="en-US" dirty="0"/>
          </a:p>
        </p:txBody>
      </p:sp>
    </p:spTree>
    <p:extLst>
      <p:ext uri="{BB962C8B-B14F-4D97-AF65-F5344CB8AC3E}">
        <p14:creationId xmlns:p14="http://schemas.microsoft.com/office/powerpoint/2010/main" val="2033237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pPr algn="ctr"/>
            <a:r>
              <a:rPr lang="en-US" sz="4000" dirty="0"/>
              <a:t>Simulation Data Management</a:t>
            </a:r>
          </a:p>
        </p:txBody>
      </p:sp>
      <p:pic>
        <p:nvPicPr>
          <p:cNvPr id="4" name="Picture 3"/>
          <p:cNvPicPr>
            <a:picLocks noChangeAspect="1"/>
          </p:cNvPicPr>
          <p:nvPr/>
        </p:nvPicPr>
        <p:blipFill>
          <a:blip r:embed="rId3"/>
          <a:stretch>
            <a:fillRect/>
          </a:stretch>
        </p:blipFill>
        <p:spPr>
          <a:xfrm>
            <a:off x="3286193" y="1476531"/>
            <a:ext cx="4914676" cy="3408394"/>
          </a:xfrm>
          <a:prstGeom prst="rect">
            <a:avLst/>
          </a:prstGeom>
        </p:spPr>
      </p:pic>
      <p:sp>
        <p:nvSpPr>
          <p:cNvPr id="5" name="Content Placeholder 2"/>
          <p:cNvSpPr>
            <a:spLocks noGrp="1"/>
          </p:cNvSpPr>
          <p:nvPr>
            <p:ph idx="1"/>
          </p:nvPr>
        </p:nvSpPr>
        <p:spPr>
          <a:xfrm>
            <a:off x="457200" y="1493838"/>
            <a:ext cx="2514600" cy="4449762"/>
          </a:xfrm>
          <a:ln>
            <a:noFill/>
          </a:ln>
        </p:spPr>
        <p:txBody>
          <a:bodyPr/>
          <a:lstStyle/>
          <a:p>
            <a:pPr marL="0" lvl="1" indent="0" fontAlgn="auto">
              <a:spcBef>
                <a:spcPts val="0"/>
              </a:spcBef>
              <a:spcAft>
                <a:spcPts val="0"/>
              </a:spcAft>
              <a:buNone/>
            </a:pPr>
            <a:r>
              <a:rPr lang="en-US" sz="2800" dirty="0"/>
              <a:t>A workflow is represented as a file, and it can be stored along with all the data it uses</a:t>
            </a:r>
          </a:p>
        </p:txBody>
      </p:sp>
      <p:pic>
        <p:nvPicPr>
          <p:cNvPr id="6" name="Picture 5"/>
          <p:cNvPicPr>
            <a:picLocks noChangeAspect="1"/>
          </p:cNvPicPr>
          <p:nvPr/>
        </p:nvPicPr>
        <p:blipFill>
          <a:blip r:embed="rId4"/>
          <a:stretch>
            <a:fillRect/>
          </a:stretch>
        </p:blipFill>
        <p:spPr>
          <a:xfrm>
            <a:off x="4904508" y="3614734"/>
            <a:ext cx="2676698" cy="2252666"/>
          </a:xfrm>
          <a:prstGeom prst="ellipse">
            <a:avLst/>
          </a:prstGeom>
          <a:ln w="22225">
            <a:solidFill>
              <a:srgbClr val="FF0000"/>
            </a:solidFill>
          </a:ln>
        </p:spPr>
      </p:pic>
      <p:sp>
        <p:nvSpPr>
          <p:cNvPr id="7" name="Oval 6"/>
          <p:cNvSpPr/>
          <p:nvPr/>
        </p:nvSpPr>
        <p:spPr bwMode="auto">
          <a:xfrm>
            <a:off x="3352419" y="2115435"/>
            <a:ext cx="644577" cy="637081"/>
          </a:xfrm>
          <a:prstGeom prst="ellipse">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cxnSp>
        <p:nvCxnSpPr>
          <p:cNvPr id="9" name="Straight Arrow Connector 8"/>
          <p:cNvCxnSpPr/>
          <p:nvPr/>
        </p:nvCxnSpPr>
        <p:spPr bwMode="auto">
          <a:xfrm>
            <a:off x="3841994" y="2671355"/>
            <a:ext cx="1245395" cy="1227314"/>
          </a:xfrm>
          <a:prstGeom prst="straightConnector1">
            <a:avLst/>
          </a:prstGeom>
          <a:solidFill>
            <a:schemeClr val="accent1"/>
          </a:solidFill>
          <a:ln w="22225" cap="flat" cmpd="sng" algn="ctr">
            <a:solidFill>
              <a:srgbClr val="FF0000"/>
            </a:solidFill>
            <a:prstDash val="solid"/>
            <a:round/>
            <a:headEnd type="none" w="med" len="med"/>
            <a:tailEnd type="triangle"/>
          </a:ln>
          <a:effectLst/>
        </p:spPr>
      </p:cxnSp>
      <p:sp>
        <p:nvSpPr>
          <p:cNvPr id="8" name="Rectangle 4">
            <a:extLst>
              <a:ext uri="{FF2B5EF4-FFF2-40B4-BE49-F238E27FC236}">
                <a16:creationId xmlns:a16="http://schemas.microsoft.com/office/drawing/2014/main" id="{7C6F026A-D05E-9D41-B290-56FA2DF803F5}"/>
              </a:ext>
            </a:extLst>
          </p:cNvPr>
          <p:cNvSpPr>
            <a:spLocks noGrp="1" noChangeArrowheads="1"/>
          </p:cNvSpPr>
          <p:nvPr>
            <p:ph type="dt" sz="half" idx="10"/>
          </p:nvPr>
        </p:nvSpPr>
        <p:spPr>
          <a:xfrm>
            <a:off x="457200" y="6397625"/>
            <a:ext cx="2133600" cy="307975"/>
          </a:xfrm>
          <a:prstGeom prst="rect">
            <a:avLst/>
          </a:prstGeom>
          <a:ln/>
        </p:spPr>
        <p:txBody>
          <a:bodyPr/>
          <a:lstStyle>
            <a:lvl1pPr>
              <a:defRPr sz="1200"/>
            </a:lvl1pPr>
          </a:lstStyle>
          <a:p>
            <a:pPr>
              <a:defRPr/>
            </a:pPr>
            <a:r>
              <a:rPr lang="en-US"/>
              <a:t>R.L.Clay 2018</a:t>
            </a:r>
            <a:endParaRPr lang="en-US" dirty="0"/>
          </a:p>
        </p:txBody>
      </p:sp>
    </p:spTree>
    <p:extLst>
      <p:ext uri="{BB962C8B-B14F-4D97-AF65-F5344CB8AC3E}">
        <p14:creationId xmlns:p14="http://schemas.microsoft.com/office/powerpoint/2010/main" val="1098601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pPr algn="ctr"/>
            <a:r>
              <a:rPr lang="en-US" sz="4400" dirty="0"/>
              <a:t>Acknowledgements</a:t>
            </a:r>
          </a:p>
        </p:txBody>
      </p:sp>
      <p:sp>
        <p:nvSpPr>
          <p:cNvPr id="3" name="Content Placeholder 2"/>
          <p:cNvSpPr>
            <a:spLocks noGrp="1"/>
          </p:cNvSpPr>
          <p:nvPr>
            <p:ph idx="1"/>
          </p:nvPr>
        </p:nvSpPr>
        <p:spPr>
          <a:xfrm>
            <a:off x="332509" y="1606117"/>
            <a:ext cx="8478982" cy="4614061"/>
          </a:xfrm>
        </p:spPr>
        <p:txBody>
          <a:bodyPr/>
          <a:lstStyle/>
          <a:p>
            <a:pPr marL="342900" indent="-342900">
              <a:buFont typeface="Arial" panose="020B0604020202020204" pitchFamily="34" charset="0"/>
              <a:buChar char="•"/>
            </a:pPr>
            <a:r>
              <a:rPr lang="en-US" sz="3200" dirty="0"/>
              <a:t>Ernest Friedman-Hill (SAW PI, video)</a:t>
            </a:r>
          </a:p>
          <a:p>
            <a:pPr marL="342900" indent="-342900">
              <a:buFont typeface="Arial" panose="020B0604020202020204" pitchFamily="34" charset="0"/>
              <a:buChar char="•"/>
            </a:pPr>
            <a:r>
              <a:rPr lang="en-US" sz="3200" dirty="0"/>
              <a:t>Ed Hoffman (IWF PO)</a:t>
            </a:r>
          </a:p>
          <a:p>
            <a:pPr>
              <a:buFont typeface="Arial" panose="020B0604020202020204" pitchFamily="34" charset="0"/>
              <a:buChar char="•"/>
            </a:pPr>
            <a:r>
              <a:rPr lang="en-US" sz="3200" dirty="0"/>
              <a:t>Jay </a:t>
            </a:r>
            <a:r>
              <a:rPr lang="en-US" sz="3200" dirty="0" err="1"/>
              <a:t>Lofstead</a:t>
            </a:r>
            <a:r>
              <a:rPr lang="en-US" sz="3200" dirty="0"/>
              <a:t> (Scalable I/O)</a:t>
            </a:r>
          </a:p>
          <a:p>
            <a:pPr marL="342900" indent="-342900">
              <a:buFont typeface="Arial" panose="020B0604020202020204" pitchFamily="34" charset="0"/>
              <a:buChar char="•"/>
            </a:pPr>
            <a:r>
              <a:rPr lang="en-US" sz="3200" dirty="0"/>
              <a:t>George Orient (QMU use case)</a:t>
            </a:r>
          </a:p>
          <a:p>
            <a:pPr marL="342900" indent="-342900">
              <a:buFont typeface="Arial" panose="020B0604020202020204" pitchFamily="34" charset="0"/>
              <a:buChar char="•"/>
            </a:pPr>
            <a:r>
              <a:rPr lang="en-US" sz="3200" dirty="0"/>
              <a:t>Craig Ulmer (Scalable I/O)</a:t>
            </a:r>
          </a:p>
          <a:p>
            <a:pPr marL="342900" indent="-342900">
              <a:buFont typeface="Arial" panose="020B0604020202020204" pitchFamily="34" charset="0"/>
              <a:buChar char="•"/>
            </a:pPr>
            <a:endParaRPr lang="en-US" sz="3200" dirty="0"/>
          </a:p>
          <a:p>
            <a:endParaRPr lang="en-US" sz="3200" dirty="0"/>
          </a:p>
          <a:p>
            <a:endParaRPr lang="en-US" sz="3200" dirty="0"/>
          </a:p>
          <a:p>
            <a:endParaRPr lang="en-US" sz="3200" dirty="0"/>
          </a:p>
          <a:p>
            <a:endParaRPr lang="en-US" sz="3200" dirty="0"/>
          </a:p>
          <a:p>
            <a:endParaRPr lang="en-US" sz="3200" dirty="0"/>
          </a:p>
        </p:txBody>
      </p:sp>
      <p:sp>
        <p:nvSpPr>
          <p:cNvPr id="5" name="Date Placeholder 4">
            <a:extLst>
              <a:ext uri="{FF2B5EF4-FFF2-40B4-BE49-F238E27FC236}">
                <a16:creationId xmlns:a16="http://schemas.microsoft.com/office/drawing/2014/main" id="{C7CADB6C-8654-F44C-AF2A-BD928C2C8B89}"/>
              </a:ext>
            </a:extLst>
          </p:cNvPr>
          <p:cNvSpPr>
            <a:spLocks noGrp="1" noChangeArrowheads="1"/>
          </p:cNvSpPr>
          <p:nvPr>
            <p:ph type="dt" sz="half" idx="10"/>
          </p:nvPr>
        </p:nvSpPr>
        <p:spPr>
          <a:xfrm>
            <a:off x="457200" y="6397625"/>
            <a:ext cx="2133600" cy="307975"/>
          </a:xfrm>
          <a:prstGeom prst="rect">
            <a:avLst/>
          </a:prstGeom>
          <a:ln/>
        </p:spPr>
        <p:txBody>
          <a:bodyPr/>
          <a:lstStyle>
            <a:lvl1pPr>
              <a:defRPr sz="1200"/>
            </a:lvl1pPr>
          </a:lstStyle>
          <a:p>
            <a:pPr>
              <a:defRPr/>
            </a:pPr>
            <a:r>
              <a:rPr lang="en-US"/>
              <a:t>R.L.Clay 2018</a:t>
            </a:r>
            <a:endParaRPr lang="en-US" dirty="0"/>
          </a:p>
        </p:txBody>
      </p:sp>
    </p:spTree>
    <p:extLst>
      <p:ext uri="{BB962C8B-B14F-4D97-AF65-F5344CB8AC3E}">
        <p14:creationId xmlns:p14="http://schemas.microsoft.com/office/powerpoint/2010/main" val="3962989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2120" y="193683"/>
            <a:ext cx="8229600" cy="1143000"/>
          </a:xfrm>
        </p:spPr>
        <p:txBody>
          <a:bodyPr/>
          <a:lstStyle/>
          <a:p>
            <a:pPr algn="ctr"/>
            <a:r>
              <a:rPr lang="en-US" sz="4000" dirty="0"/>
              <a:t>Workflow File Format</a:t>
            </a:r>
          </a:p>
        </p:txBody>
      </p:sp>
      <p:sp>
        <p:nvSpPr>
          <p:cNvPr id="3" name="Content Placeholder 2"/>
          <p:cNvSpPr>
            <a:spLocks noGrp="1"/>
          </p:cNvSpPr>
          <p:nvPr>
            <p:ph idx="1"/>
          </p:nvPr>
        </p:nvSpPr>
        <p:spPr>
          <a:xfrm>
            <a:off x="452120" y="1295400"/>
            <a:ext cx="8229600" cy="4408480"/>
          </a:xfrm>
        </p:spPr>
        <p:txBody>
          <a:bodyPr/>
          <a:lstStyle/>
          <a:p>
            <a:r>
              <a:rPr lang="en-US" dirty="0"/>
              <a:t>Based on EMF native format</a:t>
            </a:r>
          </a:p>
          <a:p>
            <a:r>
              <a:rPr lang="en-US" dirty="0"/>
              <a:t>Simple File format contains</a:t>
            </a:r>
          </a:p>
          <a:p>
            <a:pPr lvl="1"/>
            <a:r>
              <a:rPr lang="is-IS" dirty="0"/>
              <a:t>… c</a:t>
            </a:r>
            <a:r>
              <a:rPr lang="en-US" dirty="0" err="1"/>
              <a:t>omponent</a:t>
            </a:r>
            <a:r>
              <a:rPr lang="en-US" dirty="0"/>
              <a:t> configuration</a:t>
            </a:r>
          </a:p>
          <a:p>
            <a:pPr lvl="1"/>
            <a:r>
              <a:rPr lang="is-IS" dirty="0"/>
              <a:t>… c</a:t>
            </a:r>
            <a:r>
              <a:rPr lang="en-US" dirty="0" err="1"/>
              <a:t>onnectivity</a:t>
            </a:r>
            <a:endParaRPr lang="en-US" dirty="0"/>
          </a:p>
          <a:p>
            <a:pPr lvl="1"/>
            <a:r>
              <a:rPr lang="is-IS" dirty="0"/>
              <a:t>… optional graphical (layout) information</a:t>
            </a:r>
            <a:endParaRPr lang="en-US" dirty="0"/>
          </a:p>
          <a:p>
            <a:r>
              <a:rPr lang="en-US" dirty="0"/>
              <a:t>Does </a:t>
            </a:r>
            <a:r>
              <a:rPr lang="en-US" i="1" dirty="0"/>
              <a:t>not</a:t>
            </a:r>
            <a:r>
              <a:rPr lang="en-US" dirty="0"/>
              <a:t> contain component implementations</a:t>
            </a:r>
          </a:p>
          <a:p>
            <a:pPr lvl="1"/>
            <a:r>
              <a:rPr lang="en-US" dirty="0"/>
              <a:t>Different runtime implementations can execute the same workflow definition</a:t>
            </a:r>
          </a:p>
          <a:p>
            <a:r>
              <a:rPr lang="en-US" dirty="0"/>
              <a:t>Does </a:t>
            </a:r>
            <a:r>
              <a:rPr lang="en-US" i="1" dirty="0"/>
              <a:t>not</a:t>
            </a:r>
            <a:r>
              <a:rPr lang="en-US" dirty="0"/>
              <a:t> contain rendering information</a:t>
            </a:r>
          </a:p>
          <a:p>
            <a:pPr lvl="1"/>
            <a:r>
              <a:rPr lang="en-US" dirty="0"/>
              <a:t>Appearance of components easy to change</a:t>
            </a:r>
          </a:p>
          <a:p>
            <a:r>
              <a:rPr lang="en-US" dirty="0"/>
              <a:t>Can be generated or consumed by any code</a:t>
            </a:r>
          </a:p>
          <a:p>
            <a:pPr lvl="1"/>
            <a:r>
              <a:rPr lang="en-US" dirty="0"/>
              <a:t>i.e., workflows can be defined by code or scripts</a:t>
            </a:r>
          </a:p>
        </p:txBody>
      </p:sp>
      <p:grpSp>
        <p:nvGrpSpPr>
          <p:cNvPr id="4" name="Group 3"/>
          <p:cNvGrpSpPr/>
          <p:nvPr/>
        </p:nvGrpSpPr>
        <p:grpSpPr>
          <a:xfrm>
            <a:off x="7010400" y="1400996"/>
            <a:ext cx="914400" cy="1113604"/>
            <a:chOff x="4667689" y="2390528"/>
            <a:chExt cx="914400" cy="1113604"/>
          </a:xfrm>
        </p:grpSpPr>
        <p:sp>
          <p:nvSpPr>
            <p:cNvPr id="5" name="Folded Corner 4"/>
            <p:cNvSpPr/>
            <p:nvPr/>
          </p:nvSpPr>
          <p:spPr bwMode="auto">
            <a:xfrm rot="10800000">
              <a:off x="4667689" y="2390528"/>
              <a:ext cx="914400" cy="1113604"/>
            </a:xfrm>
            <a:prstGeom prst="foldedCorner">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ndParaRPr>
            </a:p>
          </p:txBody>
        </p:sp>
        <p:cxnSp>
          <p:nvCxnSpPr>
            <p:cNvPr id="6" name="Straight Connector 5"/>
            <p:cNvCxnSpPr/>
            <p:nvPr/>
          </p:nvCxnSpPr>
          <p:spPr bwMode="auto">
            <a:xfrm>
              <a:off x="4724400" y="2590800"/>
              <a:ext cx="7175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4724400" y="2754212"/>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4724400" y="2917624"/>
              <a:ext cx="7175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724400" y="3081036"/>
              <a:ext cx="533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4724400" y="3244448"/>
              <a:ext cx="71755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11" name="Rectangle 4">
            <a:extLst>
              <a:ext uri="{FF2B5EF4-FFF2-40B4-BE49-F238E27FC236}">
                <a16:creationId xmlns:a16="http://schemas.microsoft.com/office/drawing/2014/main" id="{5D342193-F2DA-ED4B-9726-1ABDD921E86F}"/>
              </a:ext>
            </a:extLst>
          </p:cNvPr>
          <p:cNvSpPr>
            <a:spLocks noGrp="1" noChangeArrowheads="1"/>
          </p:cNvSpPr>
          <p:nvPr>
            <p:ph type="dt" sz="half" idx="10"/>
          </p:nvPr>
        </p:nvSpPr>
        <p:spPr>
          <a:xfrm>
            <a:off x="457200" y="6397625"/>
            <a:ext cx="2133600" cy="307975"/>
          </a:xfrm>
          <a:prstGeom prst="rect">
            <a:avLst/>
          </a:prstGeom>
          <a:ln/>
        </p:spPr>
        <p:txBody>
          <a:bodyPr/>
          <a:lstStyle>
            <a:lvl1pPr>
              <a:defRPr sz="1200"/>
            </a:lvl1pPr>
          </a:lstStyle>
          <a:p>
            <a:pPr>
              <a:defRPr/>
            </a:pPr>
            <a:r>
              <a:rPr lang="en-US"/>
              <a:t>R.L.Clay 2018</a:t>
            </a:r>
            <a:endParaRPr lang="en-US" dirty="0"/>
          </a:p>
        </p:txBody>
      </p:sp>
    </p:spTree>
    <p:extLst>
      <p:ext uri="{BB962C8B-B14F-4D97-AF65-F5344CB8AC3E}">
        <p14:creationId xmlns:p14="http://schemas.microsoft.com/office/powerpoint/2010/main" val="7344309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612"/>
            <a:ext cx="7924800" cy="1058429"/>
          </a:xfrm>
        </p:spPr>
        <p:txBody>
          <a:bodyPr/>
          <a:lstStyle/>
          <a:p>
            <a:pPr algn="ctr"/>
            <a:r>
              <a:rPr lang="en-US" sz="4000" dirty="0"/>
              <a:t>Layered Runtime Architecture</a:t>
            </a:r>
          </a:p>
        </p:txBody>
      </p:sp>
      <p:sp>
        <p:nvSpPr>
          <p:cNvPr id="21" name="TextBox 20"/>
          <p:cNvSpPr txBox="1"/>
          <p:nvPr/>
        </p:nvSpPr>
        <p:spPr>
          <a:xfrm>
            <a:off x="4616127" y="4898080"/>
            <a:ext cx="3545521" cy="1200329"/>
          </a:xfrm>
          <a:prstGeom prst="rect">
            <a:avLst/>
          </a:prstGeom>
          <a:noFill/>
          <a:ln>
            <a:solidFill>
              <a:schemeClr val="tx1"/>
            </a:solidFill>
          </a:ln>
        </p:spPr>
        <p:txBody>
          <a:bodyPr wrap="square" rtlCol="0">
            <a:spAutoFit/>
          </a:bodyPr>
          <a:lstStyle/>
          <a:p>
            <a:r>
              <a:rPr lang="en-US" i="1" dirty="0"/>
              <a:t>By using a thin compatibility layer, we can deploy on arbitrary third-party Java workflow engines with little effort</a:t>
            </a:r>
          </a:p>
        </p:txBody>
      </p:sp>
      <p:grpSp>
        <p:nvGrpSpPr>
          <p:cNvPr id="5" name="Group 4"/>
          <p:cNvGrpSpPr/>
          <p:nvPr/>
        </p:nvGrpSpPr>
        <p:grpSpPr>
          <a:xfrm>
            <a:off x="4636447" y="1828800"/>
            <a:ext cx="3745553" cy="2825001"/>
            <a:chOff x="3773974" y="1295400"/>
            <a:chExt cx="5503556" cy="3891801"/>
          </a:xfrm>
        </p:grpSpPr>
        <p:sp>
          <p:nvSpPr>
            <p:cNvPr id="3" name="Rectangle 2"/>
            <p:cNvSpPr/>
            <p:nvPr/>
          </p:nvSpPr>
          <p:spPr bwMode="auto">
            <a:xfrm>
              <a:off x="3773974" y="3402039"/>
              <a:ext cx="3449782" cy="533952"/>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Component </a:t>
              </a:r>
              <a:r>
                <a:rPr kumimoji="0" lang="en-US" sz="1400" b="1" i="0" u="none" strike="noStrike" cap="none" normalizeH="0" dirty="0">
                  <a:ln>
                    <a:noFill/>
                  </a:ln>
                  <a:solidFill>
                    <a:schemeClr val="tx1"/>
                  </a:solidFill>
                  <a:effectLst/>
                  <a:latin typeface="Arial" charset="0"/>
                </a:rPr>
                <a:t>Compatibility</a:t>
              </a:r>
              <a:endParaRPr kumimoji="0" lang="en-US" sz="1400" b="1" i="0" u="none" strike="noStrike" cap="none" normalizeH="0" baseline="0" dirty="0">
                <a:ln>
                  <a:noFill/>
                </a:ln>
                <a:solidFill>
                  <a:schemeClr val="tx1"/>
                </a:solidFill>
                <a:effectLst/>
                <a:latin typeface="Arial" charset="0"/>
              </a:endParaRPr>
            </a:p>
          </p:txBody>
        </p:sp>
        <p:sp>
          <p:nvSpPr>
            <p:cNvPr id="44" name="Rectangle 43"/>
            <p:cNvSpPr/>
            <p:nvPr/>
          </p:nvSpPr>
          <p:spPr bwMode="auto">
            <a:xfrm>
              <a:off x="3773974" y="1295400"/>
              <a:ext cx="3449782" cy="97674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Communications</a:t>
              </a:r>
              <a:r>
                <a:rPr kumimoji="0" lang="en-US" sz="1400" b="1" i="0" u="none" strike="noStrike" cap="none" normalizeH="0" dirty="0">
                  <a:ln>
                    <a:noFill/>
                  </a:ln>
                  <a:solidFill>
                    <a:schemeClr val="tx1"/>
                  </a:solidFill>
                  <a:effectLst/>
                  <a:latin typeface="Arial" charset="0"/>
                </a:rPr>
                <a:t> and Utilities</a:t>
              </a:r>
              <a:endParaRPr kumimoji="0" lang="en-US" sz="1400" b="1" i="0" u="none" strike="noStrike" cap="none" normalizeH="0" baseline="0" dirty="0">
                <a:ln>
                  <a:noFill/>
                </a:ln>
                <a:solidFill>
                  <a:schemeClr val="tx1"/>
                </a:solidFill>
                <a:effectLst/>
                <a:latin typeface="Arial" charset="0"/>
              </a:endParaRPr>
            </a:p>
          </p:txBody>
        </p:sp>
        <p:sp>
          <p:nvSpPr>
            <p:cNvPr id="45" name="Rectangle 44"/>
            <p:cNvSpPr/>
            <p:nvPr/>
          </p:nvSpPr>
          <p:spPr bwMode="auto">
            <a:xfrm>
              <a:off x="3773974" y="2262102"/>
              <a:ext cx="3449782" cy="97674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Workflow Components</a:t>
              </a:r>
            </a:p>
          </p:txBody>
        </p:sp>
        <p:sp>
          <p:nvSpPr>
            <p:cNvPr id="51" name="Rectangle 50"/>
            <p:cNvSpPr/>
            <p:nvPr/>
          </p:nvSpPr>
          <p:spPr bwMode="auto">
            <a:xfrm>
              <a:off x="3773974" y="4724400"/>
              <a:ext cx="3449782" cy="406547"/>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Launcher</a:t>
              </a:r>
            </a:p>
          </p:txBody>
        </p:sp>
        <p:sp>
          <p:nvSpPr>
            <p:cNvPr id="52" name="Rectangle 51"/>
            <p:cNvSpPr/>
            <p:nvPr/>
          </p:nvSpPr>
          <p:spPr bwMode="auto">
            <a:xfrm>
              <a:off x="3773974" y="3738564"/>
              <a:ext cx="3449782" cy="976745"/>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1400" b="1" dirty="0"/>
                <a:t>Third-party W</a:t>
              </a:r>
              <a:r>
                <a:rPr kumimoji="0" lang="en-US" sz="1400" b="1" i="0" u="none" strike="noStrike" cap="none" normalizeH="0" baseline="0" dirty="0">
                  <a:ln>
                    <a:noFill/>
                  </a:ln>
                  <a:solidFill>
                    <a:schemeClr val="tx1"/>
                  </a:solidFill>
                  <a:effectLst/>
                </a:rPr>
                <a:t>orkflow Engine</a:t>
              </a:r>
            </a:p>
          </p:txBody>
        </p:sp>
        <p:sp>
          <p:nvSpPr>
            <p:cNvPr id="53" name="TextBox 52"/>
            <p:cNvSpPr txBox="1"/>
            <p:nvPr/>
          </p:nvSpPr>
          <p:spPr>
            <a:xfrm>
              <a:off x="7672099" y="3941574"/>
              <a:ext cx="1605431" cy="373614"/>
            </a:xfrm>
            <a:prstGeom prst="rect">
              <a:avLst/>
            </a:prstGeom>
            <a:noFill/>
          </p:spPr>
          <p:txBody>
            <a:bodyPr wrap="none" rtlCol="0">
              <a:spAutoFit/>
            </a:bodyPr>
            <a:lstStyle/>
            <a:p>
              <a:r>
                <a:rPr lang="en-US" sz="1400" dirty="0"/>
                <a:t>Not portable</a:t>
              </a:r>
            </a:p>
          </p:txBody>
        </p:sp>
        <p:sp>
          <p:nvSpPr>
            <p:cNvPr id="55" name="TextBox 54"/>
            <p:cNvSpPr txBox="1"/>
            <p:nvPr/>
          </p:nvSpPr>
          <p:spPr>
            <a:xfrm>
              <a:off x="7672100" y="2324209"/>
              <a:ext cx="1179210" cy="373614"/>
            </a:xfrm>
            <a:prstGeom prst="rect">
              <a:avLst/>
            </a:prstGeom>
            <a:noFill/>
          </p:spPr>
          <p:txBody>
            <a:bodyPr wrap="none" rtlCol="0">
              <a:spAutoFit/>
            </a:bodyPr>
            <a:lstStyle/>
            <a:p>
              <a:r>
                <a:rPr lang="en-US" sz="1400" dirty="0"/>
                <a:t>Portable</a:t>
              </a:r>
            </a:p>
          </p:txBody>
        </p:sp>
        <p:sp>
          <p:nvSpPr>
            <p:cNvPr id="22" name="Up Arrow 21"/>
            <p:cNvSpPr/>
            <p:nvPr/>
          </p:nvSpPr>
          <p:spPr bwMode="auto">
            <a:xfrm>
              <a:off x="7276755" y="1295400"/>
              <a:ext cx="523285" cy="1950832"/>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ndParaRPr>
            </a:p>
          </p:txBody>
        </p:sp>
        <p:sp>
          <p:nvSpPr>
            <p:cNvPr id="58" name="Up Arrow 57"/>
            <p:cNvSpPr/>
            <p:nvPr/>
          </p:nvSpPr>
          <p:spPr bwMode="auto">
            <a:xfrm flipV="1">
              <a:off x="7276755" y="3457991"/>
              <a:ext cx="523285" cy="1729210"/>
            </a:xfrm>
            <a:prstGeom prst="upArrow">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ndParaRPr>
            </a:p>
          </p:txBody>
        </p:sp>
      </p:grpSp>
      <p:sp>
        <p:nvSpPr>
          <p:cNvPr id="4" name="TextBox 3"/>
          <p:cNvSpPr txBox="1"/>
          <p:nvPr/>
        </p:nvSpPr>
        <p:spPr>
          <a:xfrm>
            <a:off x="228600" y="1649818"/>
            <a:ext cx="4114800" cy="3416320"/>
          </a:xfrm>
          <a:prstGeom prst="rect">
            <a:avLst/>
          </a:prstGeom>
          <a:noFill/>
        </p:spPr>
        <p:txBody>
          <a:bodyPr wrap="square" rtlCol="0">
            <a:spAutoFit/>
          </a:bodyPr>
          <a:lstStyle/>
          <a:p>
            <a:pPr marL="342900" indent="-342900">
              <a:buFont typeface="Arial" charset="0"/>
              <a:buChar char="•"/>
            </a:pPr>
            <a:r>
              <a:rPr lang="en-US" sz="2400" dirty="0"/>
              <a:t>NGW Components are written in Java to a vendor-neutral API. The compatibility layer adapts to a third-party rule engine</a:t>
            </a:r>
          </a:p>
          <a:p>
            <a:pPr marL="342900" indent="-342900">
              <a:buFont typeface="Arial" charset="0"/>
              <a:buChar char="•"/>
            </a:pPr>
            <a:r>
              <a:rPr lang="en-US" sz="2400" dirty="0"/>
              <a:t>Variant component implementations can be provided for different host environments</a:t>
            </a:r>
          </a:p>
        </p:txBody>
      </p:sp>
      <p:sp>
        <p:nvSpPr>
          <p:cNvPr id="15" name="Rectangle 4">
            <a:extLst>
              <a:ext uri="{FF2B5EF4-FFF2-40B4-BE49-F238E27FC236}">
                <a16:creationId xmlns:a16="http://schemas.microsoft.com/office/drawing/2014/main" id="{7C9AA86B-3437-6D45-A3D2-64A47D9D62A2}"/>
              </a:ext>
            </a:extLst>
          </p:cNvPr>
          <p:cNvSpPr>
            <a:spLocks noGrp="1" noChangeArrowheads="1"/>
          </p:cNvSpPr>
          <p:nvPr>
            <p:ph type="dt" sz="half" idx="10"/>
          </p:nvPr>
        </p:nvSpPr>
        <p:spPr>
          <a:xfrm>
            <a:off x="457200" y="6397625"/>
            <a:ext cx="2133600" cy="307975"/>
          </a:xfrm>
          <a:prstGeom prst="rect">
            <a:avLst/>
          </a:prstGeom>
          <a:ln/>
        </p:spPr>
        <p:txBody>
          <a:bodyPr/>
          <a:lstStyle>
            <a:lvl1pPr>
              <a:defRPr sz="1200"/>
            </a:lvl1pPr>
          </a:lstStyle>
          <a:p>
            <a:pPr>
              <a:defRPr/>
            </a:pPr>
            <a:r>
              <a:rPr lang="en-US"/>
              <a:t>R.L.Clay 2018</a:t>
            </a:r>
            <a:endParaRPr lang="en-US" dirty="0"/>
          </a:p>
        </p:txBody>
      </p:sp>
    </p:spTree>
    <p:extLst>
      <p:ext uri="{BB962C8B-B14F-4D97-AF65-F5344CB8AC3E}">
        <p14:creationId xmlns:p14="http://schemas.microsoft.com/office/powerpoint/2010/main" val="109005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Straight Arrow Connector 40"/>
          <p:cNvCxnSpPr>
            <a:stCxn id="33" idx="3"/>
            <a:endCxn id="36" idx="1"/>
          </p:cNvCxnSpPr>
          <p:nvPr/>
        </p:nvCxnSpPr>
        <p:spPr bwMode="auto">
          <a:xfrm>
            <a:off x="5089105" y="2423161"/>
            <a:ext cx="1311694" cy="7315"/>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44" name="Process 43"/>
          <p:cNvSpPr/>
          <p:nvPr/>
        </p:nvSpPr>
        <p:spPr>
          <a:xfrm>
            <a:off x="3406896" y="4877817"/>
            <a:ext cx="1043070" cy="382270"/>
          </a:xfrm>
          <a:prstGeom prst="flowChartProcess">
            <a:avLst/>
          </a:prstGeom>
          <a:solidFill>
            <a:schemeClr val="bg1"/>
          </a:solid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nchorCtr="0">
            <a:noAutofit/>
          </a:bodyPr>
          <a:lstStyle/>
          <a:p>
            <a:pPr algn="ctr"/>
            <a:r>
              <a:rPr lang="en-US" sz="1200" dirty="0">
                <a:solidFill>
                  <a:schemeClr val="tx1"/>
                </a:solidFill>
              </a:rPr>
              <a:t>Tool 1</a:t>
            </a:r>
          </a:p>
        </p:txBody>
      </p:sp>
      <p:sp>
        <p:nvSpPr>
          <p:cNvPr id="45" name="Process 44"/>
          <p:cNvSpPr/>
          <p:nvPr/>
        </p:nvSpPr>
        <p:spPr>
          <a:xfrm>
            <a:off x="7238999" y="4826895"/>
            <a:ext cx="1043070" cy="382270"/>
          </a:xfrm>
          <a:prstGeom prst="flowChartProcess">
            <a:avLst/>
          </a:prstGeom>
          <a:solidFill>
            <a:schemeClr val="bg1"/>
          </a:solid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nchorCtr="0">
            <a:noAutofit/>
          </a:bodyPr>
          <a:lstStyle/>
          <a:p>
            <a:pPr algn="ctr"/>
            <a:r>
              <a:rPr lang="en-US" sz="1200" dirty="0">
                <a:solidFill>
                  <a:schemeClr val="tx1"/>
                </a:solidFill>
              </a:rPr>
              <a:t>Tool 2</a:t>
            </a:r>
          </a:p>
        </p:txBody>
      </p:sp>
      <p:sp>
        <p:nvSpPr>
          <p:cNvPr id="46" name="Can 45"/>
          <p:cNvSpPr/>
          <p:nvPr/>
        </p:nvSpPr>
        <p:spPr bwMode="auto">
          <a:xfrm>
            <a:off x="5188194" y="4531434"/>
            <a:ext cx="1447800" cy="382270"/>
          </a:xfrm>
          <a:prstGeom prst="can">
            <a:avLst/>
          </a:prstGeom>
          <a:solidFill>
            <a:srgbClr val="00B0F0"/>
          </a:solidFill>
          <a:ln w="9525" cap="flat" cmpd="sng" algn="ctr">
            <a:solidFill>
              <a:schemeClr val="tx1"/>
            </a:solidFill>
            <a:prstDash val="solid"/>
            <a:round/>
            <a:headEnd type="none" w="med" len="med"/>
            <a:tailEnd type="none" w="med" len="med"/>
          </a:ln>
          <a:effectLst/>
        </p:spPr>
        <p:txBody>
          <a:bodyPr anchor="ctr" anchorCtr="0"/>
          <a:lstStyle/>
          <a:p>
            <a:pPr algn="ctr"/>
            <a:r>
              <a:rPr lang="en-US" sz="800" dirty="0" err="1"/>
              <a:t>field.csv</a:t>
            </a:r>
            <a:endParaRPr lang="en-US" sz="800" dirty="0"/>
          </a:p>
        </p:txBody>
      </p:sp>
      <p:cxnSp>
        <p:nvCxnSpPr>
          <p:cNvPr id="48" name="Straight Arrow Connector 47"/>
          <p:cNvCxnSpPr>
            <a:stCxn id="44" idx="3"/>
            <a:endCxn id="46" idx="2"/>
          </p:cNvCxnSpPr>
          <p:nvPr/>
        </p:nvCxnSpPr>
        <p:spPr bwMode="auto">
          <a:xfrm flipV="1">
            <a:off x="4449966" y="4722569"/>
            <a:ext cx="738228" cy="346383"/>
          </a:xfrm>
          <a:prstGeom prst="straightConnector1">
            <a:avLst/>
          </a:prstGeom>
          <a:solidFill>
            <a:schemeClr val="accent1"/>
          </a:solidFill>
          <a:ln w="9525" cap="flat" cmpd="sng" algn="ctr">
            <a:solidFill>
              <a:schemeClr val="tx1"/>
            </a:solidFill>
            <a:prstDash val="solid"/>
            <a:round/>
            <a:headEnd type="none"/>
            <a:tailEnd type="arrow"/>
          </a:ln>
          <a:effectLst/>
        </p:spPr>
      </p:cxnSp>
      <p:cxnSp>
        <p:nvCxnSpPr>
          <p:cNvPr id="49" name="Straight Arrow Connector 48"/>
          <p:cNvCxnSpPr>
            <a:endCxn id="45" idx="1"/>
          </p:cNvCxnSpPr>
          <p:nvPr/>
        </p:nvCxnSpPr>
        <p:spPr bwMode="auto">
          <a:xfrm>
            <a:off x="6635994" y="4690492"/>
            <a:ext cx="603005" cy="327538"/>
          </a:xfrm>
          <a:prstGeom prst="straightConnector1">
            <a:avLst/>
          </a:prstGeom>
          <a:solidFill>
            <a:schemeClr val="accent1"/>
          </a:solidFill>
          <a:ln w="9525" cap="flat" cmpd="sng" algn="ctr">
            <a:solidFill>
              <a:schemeClr val="tx1"/>
            </a:solidFill>
            <a:prstDash val="solid"/>
            <a:round/>
            <a:headEnd type="none"/>
            <a:tailEnd type="arrow"/>
          </a:ln>
          <a:effectLst/>
        </p:spPr>
      </p:cxnSp>
      <p:sp>
        <p:nvSpPr>
          <p:cNvPr id="57" name="Rectangle 56"/>
          <p:cNvSpPr/>
          <p:nvPr/>
        </p:nvSpPr>
        <p:spPr bwMode="auto">
          <a:xfrm>
            <a:off x="3136900" y="1371600"/>
            <a:ext cx="5397500" cy="257647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charset="0"/>
            </a:endParaRPr>
          </a:p>
        </p:txBody>
      </p:sp>
      <p:sp>
        <p:nvSpPr>
          <p:cNvPr id="58" name="TextBox 57"/>
          <p:cNvSpPr txBox="1"/>
          <p:nvPr/>
        </p:nvSpPr>
        <p:spPr>
          <a:xfrm>
            <a:off x="457200" y="253425"/>
            <a:ext cx="8244103" cy="646331"/>
          </a:xfrm>
          <a:prstGeom prst="rect">
            <a:avLst/>
          </a:prstGeom>
          <a:noFill/>
        </p:spPr>
        <p:txBody>
          <a:bodyPr wrap="square" rtlCol="0">
            <a:spAutoFit/>
          </a:bodyPr>
          <a:lstStyle/>
          <a:p>
            <a:pPr algn="ctr"/>
            <a:r>
              <a:rPr lang="en-US" sz="3600" dirty="0"/>
              <a:t>NGW Abstract Dataflow</a:t>
            </a:r>
          </a:p>
        </p:txBody>
      </p:sp>
      <p:sp>
        <p:nvSpPr>
          <p:cNvPr id="59" name="Rectangle 58"/>
          <p:cNvSpPr/>
          <p:nvPr/>
        </p:nvSpPr>
        <p:spPr bwMode="auto">
          <a:xfrm>
            <a:off x="3136900" y="4404569"/>
            <a:ext cx="5397500" cy="12192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cxnSp>
        <p:nvCxnSpPr>
          <p:cNvPr id="27" name="Straight Arrow Connector 26"/>
          <p:cNvCxnSpPr>
            <a:endCxn id="37" idx="1"/>
          </p:cNvCxnSpPr>
          <p:nvPr/>
        </p:nvCxnSpPr>
        <p:spPr bwMode="auto">
          <a:xfrm>
            <a:off x="5116944" y="2743200"/>
            <a:ext cx="1283855" cy="18898"/>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7" name="Line Callout 1 16"/>
          <p:cNvSpPr/>
          <p:nvPr/>
        </p:nvSpPr>
        <p:spPr bwMode="auto">
          <a:xfrm>
            <a:off x="3535609" y="1447800"/>
            <a:ext cx="2020282" cy="536448"/>
          </a:xfrm>
          <a:prstGeom prst="borderCallout1">
            <a:avLst>
              <a:gd name="adj1" fmla="val 100914"/>
              <a:gd name="adj2" fmla="val 63834"/>
              <a:gd name="adj3" fmla="val 144827"/>
              <a:gd name="adj4" fmla="val 67535"/>
            </a:avLst>
          </a:prstGeom>
          <a:noFill/>
          <a:ln w="9525" cap="flat" cmpd="sng" algn="ctr">
            <a:solidFill>
              <a:schemeClr val="tx1"/>
            </a:solidFill>
            <a:prstDash val="solid"/>
            <a:round/>
            <a:headEnd type="none" w="med" len="med"/>
            <a:tailEnd type="none" w="med" len="med"/>
          </a:ln>
          <a:effectLst/>
        </p:spPr>
        <p:txBody>
          <a:bodyPr/>
          <a:lstStyle/>
          <a:p>
            <a:r>
              <a:rPr lang="en-US" sz="700" b="1" dirty="0"/>
              <a:t>Port properties:</a:t>
            </a:r>
          </a:p>
          <a:p>
            <a:r>
              <a:rPr lang="en-US" sz="700" dirty="0"/>
              <a:t>  Name (“Flow Field”)</a:t>
            </a:r>
          </a:p>
          <a:p>
            <a:r>
              <a:rPr lang="en-US" sz="700" dirty="0"/>
              <a:t>  Data type (“CSV”)</a:t>
            </a:r>
          </a:p>
          <a:p>
            <a:r>
              <a:rPr lang="en-US" sz="700" dirty="0"/>
              <a:t>  Connection types (</a:t>
            </a:r>
            <a:r>
              <a:rPr lang="en-US" sz="700" dirty="0">
                <a:solidFill>
                  <a:srgbClr val="0070C0"/>
                </a:solidFill>
              </a:rPr>
              <a:t>“FILE”</a:t>
            </a:r>
            <a:r>
              <a:rPr lang="en-US" sz="700" dirty="0"/>
              <a:t>, “NVRAM”)</a:t>
            </a:r>
          </a:p>
        </p:txBody>
      </p:sp>
      <p:grpSp>
        <p:nvGrpSpPr>
          <p:cNvPr id="6" name="Group 5"/>
          <p:cNvGrpSpPr/>
          <p:nvPr/>
        </p:nvGrpSpPr>
        <p:grpSpPr>
          <a:xfrm>
            <a:off x="3276599" y="2228088"/>
            <a:ext cx="2020282" cy="1463040"/>
            <a:chOff x="609600" y="2209800"/>
            <a:chExt cx="2971800" cy="2286000"/>
          </a:xfrm>
        </p:grpSpPr>
        <p:grpSp>
          <p:nvGrpSpPr>
            <p:cNvPr id="3" name="Group 2"/>
            <p:cNvGrpSpPr/>
            <p:nvPr/>
          </p:nvGrpSpPr>
          <p:grpSpPr>
            <a:xfrm>
              <a:off x="1065965" y="2209800"/>
              <a:ext cx="2209800" cy="1295400"/>
              <a:chOff x="1065965" y="2209800"/>
              <a:chExt cx="2209800" cy="1295400"/>
            </a:xfrm>
          </p:grpSpPr>
          <p:sp>
            <p:nvSpPr>
              <p:cNvPr id="33" name="Rectangle 32"/>
              <p:cNvSpPr/>
              <p:nvPr/>
            </p:nvSpPr>
            <p:spPr bwMode="auto">
              <a:xfrm>
                <a:off x="2708475" y="2301240"/>
                <a:ext cx="567290" cy="42672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a:lstStyle/>
              <a:p>
                <a:r>
                  <a:rPr lang="en-US" sz="900" dirty="0"/>
                  <a:t>Out</a:t>
                </a:r>
              </a:p>
            </p:txBody>
          </p:sp>
          <p:sp>
            <p:nvSpPr>
              <p:cNvPr id="30" name="Rectangle 29"/>
              <p:cNvSpPr/>
              <p:nvPr/>
            </p:nvSpPr>
            <p:spPr bwMode="auto">
              <a:xfrm>
                <a:off x="1065965" y="2301240"/>
                <a:ext cx="609600" cy="42672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r>
                  <a:rPr lang="en-US" sz="900" dirty="0"/>
                  <a:t>In</a:t>
                </a:r>
              </a:p>
            </p:txBody>
          </p:sp>
          <p:sp>
            <p:nvSpPr>
              <p:cNvPr id="32" name="Rectangle 31"/>
              <p:cNvSpPr/>
              <p:nvPr/>
            </p:nvSpPr>
            <p:spPr bwMode="auto">
              <a:xfrm>
                <a:off x="1065965" y="2819400"/>
                <a:ext cx="609600" cy="42672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r>
                  <a:rPr lang="en-US" sz="900" dirty="0"/>
                  <a:t>In</a:t>
                </a:r>
              </a:p>
            </p:txBody>
          </p:sp>
          <p:sp>
            <p:nvSpPr>
              <p:cNvPr id="34" name="Rectangle 33"/>
              <p:cNvSpPr/>
              <p:nvPr/>
            </p:nvSpPr>
            <p:spPr bwMode="auto">
              <a:xfrm>
                <a:off x="2723715" y="2819400"/>
                <a:ext cx="552050" cy="42672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a:lstStyle/>
              <a:p>
                <a:r>
                  <a:rPr lang="en-US" sz="900" dirty="0"/>
                  <a:t>Out</a:t>
                </a:r>
              </a:p>
            </p:txBody>
          </p:sp>
          <p:sp>
            <p:nvSpPr>
              <p:cNvPr id="4" name="Process 3"/>
              <p:cNvSpPr/>
              <p:nvPr/>
            </p:nvSpPr>
            <p:spPr>
              <a:xfrm>
                <a:off x="1675565" y="2209800"/>
                <a:ext cx="1043070" cy="1295400"/>
              </a:xfrm>
              <a:prstGeom prst="flowChartProcess">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nchorCtr="0">
                <a:noAutofit/>
              </a:bodyPr>
              <a:lstStyle/>
              <a:p>
                <a:pPr algn="ctr"/>
                <a:r>
                  <a:rPr lang="en-US" sz="600" dirty="0">
                    <a:solidFill>
                      <a:schemeClr val="tx1"/>
                    </a:solidFill>
                  </a:rPr>
                  <a:t>Action 1</a:t>
                </a:r>
              </a:p>
            </p:txBody>
          </p:sp>
        </p:grpSp>
        <p:sp>
          <p:nvSpPr>
            <p:cNvPr id="28" name="Line Callout 1 27"/>
            <p:cNvSpPr/>
            <p:nvPr/>
          </p:nvSpPr>
          <p:spPr bwMode="auto">
            <a:xfrm>
              <a:off x="609600" y="3657600"/>
              <a:ext cx="2971800" cy="838200"/>
            </a:xfrm>
            <a:prstGeom prst="borderCallout1">
              <a:avLst>
                <a:gd name="adj1" fmla="val -2851"/>
                <a:gd name="adj2" fmla="val 78597"/>
                <a:gd name="adj3" fmla="val -48010"/>
                <a:gd name="adj4" fmla="val 78413"/>
              </a:avLst>
            </a:prstGeom>
            <a:noFill/>
            <a:ln w="9525" cap="flat" cmpd="sng" algn="ctr">
              <a:solidFill>
                <a:schemeClr val="tx1"/>
              </a:solidFill>
              <a:prstDash val="solid"/>
              <a:round/>
              <a:headEnd type="none" w="med" len="med"/>
              <a:tailEnd type="none" w="med" len="med"/>
            </a:ln>
            <a:effectLst/>
          </p:spPr>
          <p:txBody>
            <a:bodyPr/>
            <a:lstStyle/>
            <a:p>
              <a:r>
                <a:rPr lang="en-US" sz="700" b="1" dirty="0"/>
                <a:t>Port properties:</a:t>
              </a:r>
            </a:p>
            <a:p>
              <a:r>
                <a:rPr lang="en-US" sz="700" dirty="0"/>
                <a:t>  Name (“Result”)</a:t>
              </a:r>
            </a:p>
            <a:p>
              <a:r>
                <a:rPr lang="en-US" sz="700" dirty="0"/>
                <a:t>  Data type (“EXODUS”)</a:t>
              </a:r>
            </a:p>
            <a:p>
              <a:r>
                <a:rPr lang="en-US" sz="700" dirty="0"/>
                <a:t>  Connection types (“FILE”,</a:t>
              </a:r>
              <a:r>
                <a:rPr lang="en-US" sz="700" dirty="0">
                  <a:solidFill>
                    <a:srgbClr val="FF6600"/>
                  </a:solidFill>
                </a:rPr>
                <a:t> </a:t>
              </a:r>
              <a:r>
                <a:rPr lang="en-US" sz="700" dirty="0">
                  <a:solidFill>
                    <a:srgbClr val="FF0000"/>
                  </a:solidFill>
                </a:rPr>
                <a:t>“NVRAM”</a:t>
              </a:r>
              <a:r>
                <a:rPr lang="en-US" sz="700" dirty="0"/>
                <a:t>)</a:t>
              </a:r>
            </a:p>
          </p:txBody>
        </p:sp>
      </p:grpSp>
      <p:grpSp>
        <p:nvGrpSpPr>
          <p:cNvPr id="11" name="Group 10"/>
          <p:cNvGrpSpPr/>
          <p:nvPr/>
        </p:nvGrpSpPr>
        <p:grpSpPr>
          <a:xfrm>
            <a:off x="6400799" y="1468120"/>
            <a:ext cx="1994433" cy="2314854"/>
            <a:chOff x="5044440" y="1010920"/>
            <a:chExt cx="2933777" cy="3616960"/>
          </a:xfrm>
        </p:grpSpPr>
        <p:sp>
          <p:nvSpPr>
            <p:cNvPr id="42" name="Line Callout 1 41"/>
            <p:cNvSpPr/>
            <p:nvPr/>
          </p:nvSpPr>
          <p:spPr bwMode="auto">
            <a:xfrm>
              <a:off x="5257800" y="1010920"/>
              <a:ext cx="2286000" cy="1046480"/>
            </a:xfrm>
            <a:prstGeom prst="borderCallout1">
              <a:avLst>
                <a:gd name="adj1" fmla="val 28750"/>
                <a:gd name="adj2" fmla="val -1310"/>
                <a:gd name="adj3" fmla="val 137102"/>
                <a:gd name="adj4" fmla="val -41200"/>
              </a:avLst>
            </a:prstGeom>
            <a:noFill/>
            <a:ln w="9525" cap="flat" cmpd="sng" algn="ctr">
              <a:solidFill>
                <a:schemeClr val="tx1"/>
              </a:solidFill>
              <a:prstDash val="solid"/>
              <a:round/>
              <a:headEnd type="none" w="med" len="med"/>
              <a:tailEnd type="none" w="med" len="med"/>
            </a:ln>
            <a:effectLst/>
          </p:spPr>
          <p:txBody>
            <a:bodyPr/>
            <a:lstStyle/>
            <a:p>
              <a:r>
                <a:rPr lang="en-US" sz="700" b="1" dirty="0"/>
                <a:t>Connection properties:</a:t>
              </a:r>
            </a:p>
            <a:p>
              <a:r>
                <a:rPr lang="en-US" sz="700" dirty="0"/>
                <a:t>  Type (</a:t>
              </a:r>
              <a:r>
                <a:rPr lang="en-US" sz="700" dirty="0">
                  <a:solidFill>
                    <a:srgbClr val="0070C0"/>
                  </a:solidFill>
                </a:rPr>
                <a:t>“FILE”</a:t>
              </a:r>
              <a:r>
                <a:rPr lang="en-US" sz="700" dirty="0"/>
                <a:t>)</a:t>
              </a:r>
            </a:p>
            <a:p>
              <a:r>
                <a:rPr lang="en-US" sz="700" dirty="0"/>
                <a:t>  Parameters</a:t>
              </a:r>
            </a:p>
            <a:p>
              <a:r>
                <a:rPr lang="en-US" sz="700" dirty="0"/>
                <a:t>    PATH=</a:t>
              </a:r>
              <a:r>
                <a:rPr lang="en-US" sz="700" dirty="0">
                  <a:solidFill>
                    <a:srgbClr val="0070C0"/>
                  </a:solidFill>
                </a:rPr>
                <a:t>“/gscratch3/user”</a:t>
              </a:r>
            </a:p>
            <a:p>
              <a:r>
                <a:rPr lang="en-US" sz="700" dirty="0"/>
                <a:t>    NAME=</a:t>
              </a:r>
              <a:r>
                <a:rPr lang="en-US" sz="700" dirty="0">
                  <a:solidFill>
                    <a:srgbClr val="0070C0"/>
                  </a:solidFill>
                </a:rPr>
                <a:t>“</a:t>
              </a:r>
              <a:r>
                <a:rPr lang="en-US" sz="700" dirty="0" err="1">
                  <a:solidFill>
                    <a:srgbClr val="0070C0"/>
                  </a:solidFill>
                </a:rPr>
                <a:t>field.csv</a:t>
              </a:r>
              <a:r>
                <a:rPr lang="en-US" sz="700" dirty="0">
                  <a:solidFill>
                    <a:srgbClr val="0070C0"/>
                  </a:solidFill>
                </a:rPr>
                <a:t>”</a:t>
              </a:r>
            </a:p>
          </p:txBody>
        </p:sp>
        <p:grpSp>
          <p:nvGrpSpPr>
            <p:cNvPr id="9" name="Group 8"/>
            <p:cNvGrpSpPr/>
            <p:nvPr/>
          </p:nvGrpSpPr>
          <p:grpSpPr>
            <a:xfrm>
              <a:off x="5044440" y="2209800"/>
              <a:ext cx="2933777" cy="2418080"/>
              <a:chOff x="5044440" y="2209800"/>
              <a:chExt cx="2933777" cy="2418080"/>
            </a:xfrm>
          </p:grpSpPr>
          <p:grpSp>
            <p:nvGrpSpPr>
              <p:cNvPr id="5" name="Group 4"/>
              <p:cNvGrpSpPr/>
              <p:nvPr/>
            </p:nvGrpSpPr>
            <p:grpSpPr>
              <a:xfrm>
                <a:off x="5044440" y="2209800"/>
                <a:ext cx="2209800" cy="1295400"/>
                <a:chOff x="5044440" y="2209800"/>
                <a:chExt cx="2209800" cy="1295400"/>
              </a:xfrm>
            </p:grpSpPr>
            <p:sp>
              <p:nvSpPr>
                <p:cNvPr id="35" name="Rectangle 34"/>
                <p:cNvSpPr/>
                <p:nvPr/>
              </p:nvSpPr>
              <p:spPr bwMode="auto">
                <a:xfrm>
                  <a:off x="6686950" y="2301240"/>
                  <a:ext cx="567290" cy="426720"/>
                </a:xfrm>
                <a:prstGeom prst="rect">
                  <a:avLst/>
                </a:prstGeom>
                <a:noFill/>
                <a:ln w="9525" cap="flat" cmpd="sng" algn="ctr">
                  <a:solidFill>
                    <a:schemeClr val="tx1"/>
                  </a:solidFill>
                  <a:prstDash val="solid"/>
                  <a:round/>
                  <a:headEnd type="none" w="med" len="med"/>
                  <a:tailEnd type="none" w="med" len="med"/>
                </a:ln>
                <a:effectLst/>
              </p:spPr>
              <p:txBody>
                <a:bodyPr/>
                <a:lstStyle/>
                <a:p>
                  <a:r>
                    <a:rPr lang="en-US" sz="900" dirty="0"/>
                    <a:t>Out</a:t>
                  </a:r>
                </a:p>
              </p:txBody>
            </p:sp>
            <p:sp>
              <p:nvSpPr>
                <p:cNvPr id="36" name="Rectangle 35"/>
                <p:cNvSpPr/>
                <p:nvPr/>
              </p:nvSpPr>
              <p:spPr bwMode="auto">
                <a:xfrm>
                  <a:off x="5044440" y="2301240"/>
                  <a:ext cx="609600" cy="42672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a:lstStyle/>
                <a:p>
                  <a:r>
                    <a:rPr lang="en-US" sz="900" dirty="0"/>
                    <a:t>In</a:t>
                  </a:r>
                </a:p>
              </p:txBody>
            </p:sp>
            <p:sp>
              <p:nvSpPr>
                <p:cNvPr id="37" name="Rectangle 36"/>
                <p:cNvSpPr/>
                <p:nvPr/>
              </p:nvSpPr>
              <p:spPr bwMode="auto">
                <a:xfrm>
                  <a:off x="5044440" y="2819400"/>
                  <a:ext cx="609600" cy="42672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a:lstStyle/>
                <a:p>
                  <a:r>
                    <a:rPr lang="en-US" sz="900" dirty="0"/>
                    <a:t>In</a:t>
                  </a:r>
                </a:p>
              </p:txBody>
            </p:sp>
            <p:sp>
              <p:nvSpPr>
                <p:cNvPr id="38" name="Rectangle 37"/>
                <p:cNvSpPr/>
                <p:nvPr/>
              </p:nvSpPr>
              <p:spPr bwMode="auto">
                <a:xfrm>
                  <a:off x="6702190" y="2819400"/>
                  <a:ext cx="552050" cy="426720"/>
                </a:xfrm>
                <a:prstGeom prst="rect">
                  <a:avLst/>
                </a:prstGeom>
                <a:noFill/>
                <a:ln w="9525" cap="flat" cmpd="sng" algn="ctr">
                  <a:solidFill>
                    <a:schemeClr val="tx1"/>
                  </a:solidFill>
                  <a:prstDash val="solid"/>
                  <a:round/>
                  <a:headEnd type="none" w="med" len="med"/>
                  <a:tailEnd type="none" w="med" len="med"/>
                </a:ln>
                <a:effectLst/>
              </p:spPr>
              <p:txBody>
                <a:bodyPr/>
                <a:lstStyle/>
                <a:p>
                  <a:r>
                    <a:rPr lang="en-US" sz="900" dirty="0"/>
                    <a:t>Out</a:t>
                  </a:r>
                </a:p>
              </p:txBody>
            </p:sp>
            <p:sp>
              <p:nvSpPr>
                <p:cNvPr id="39" name="Process 38"/>
                <p:cNvSpPr/>
                <p:nvPr/>
              </p:nvSpPr>
              <p:spPr>
                <a:xfrm>
                  <a:off x="5654040" y="2209800"/>
                  <a:ext cx="1043070" cy="1295400"/>
                </a:xfrm>
                <a:prstGeom prst="flowChartProcess">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nchorCtr="0">
                  <a:noAutofit/>
                </a:bodyPr>
                <a:lstStyle/>
                <a:p>
                  <a:pPr algn="ctr"/>
                  <a:r>
                    <a:rPr lang="en-US" sz="600" dirty="0">
                      <a:solidFill>
                        <a:schemeClr val="tx1"/>
                      </a:solidFill>
                    </a:rPr>
                    <a:t>Action 2</a:t>
                  </a:r>
                </a:p>
              </p:txBody>
            </p:sp>
          </p:grpSp>
          <p:sp>
            <p:nvSpPr>
              <p:cNvPr id="29" name="Line Callout 1 28"/>
              <p:cNvSpPr/>
              <p:nvPr/>
            </p:nvSpPr>
            <p:spPr bwMode="auto">
              <a:xfrm>
                <a:off x="5692217" y="3581400"/>
                <a:ext cx="2286000" cy="1046480"/>
              </a:xfrm>
              <a:prstGeom prst="borderCallout1">
                <a:avLst>
                  <a:gd name="adj1" fmla="val 28750"/>
                  <a:gd name="adj2" fmla="val -1310"/>
                  <a:gd name="adj3" fmla="val -32065"/>
                  <a:gd name="adj4" fmla="val -16958"/>
                </a:avLst>
              </a:prstGeom>
              <a:noFill/>
              <a:ln w="9525" cap="flat" cmpd="sng" algn="ctr">
                <a:solidFill>
                  <a:schemeClr val="tx1"/>
                </a:solidFill>
                <a:prstDash val="solid"/>
                <a:round/>
                <a:headEnd type="none" w="med" len="med"/>
                <a:tailEnd type="none" w="med" len="med"/>
              </a:ln>
              <a:effectLst/>
            </p:spPr>
            <p:txBody>
              <a:bodyPr/>
              <a:lstStyle/>
              <a:p>
                <a:r>
                  <a:rPr lang="en-US" sz="700" b="1" dirty="0"/>
                  <a:t>Connection properties:</a:t>
                </a:r>
              </a:p>
              <a:p>
                <a:r>
                  <a:rPr lang="en-US" sz="700" dirty="0"/>
                  <a:t>  Type (</a:t>
                </a:r>
                <a:r>
                  <a:rPr lang="en-US" sz="700" dirty="0">
                    <a:solidFill>
                      <a:srgbClr val="FF0000"/>
                    </a:solidFill>
                  </a:rPr>
                  <a:t>“NVRAM”</a:t>
                </a:r>
                <a:r>
                  <a:rPr lang="en-US" sz="700" dirty="0"/>
                  <a:t>)</a:t>
                </a:r>
              </a:p>
              <a:p>
                <a:r>
                  <a:rPr lang="en-US" sz="700" dirty="0"/>
                  <a:t>  Parameters</a:t>
                </a:r>
              </a:p>
              <a:p>
                <a:r>
                  <a:rPr lang="en-US" sz="700" dirty="0"/>
                  <a:t>    SEGMENT=</a:t>
                </a:r>
                <a:r>
                  <a:rPr lang="en-US" sz="700" dirty="0">
                    <a:solidFill>
                      <a:srgbClr val="FF0000"/>
                    </a:solidFill>
                  </a:rPr>
                  <a:t>“0x00004332”</a:t>
                </a:r>
              </a:p>
              <a:p>
                <a:r>
                  <a:rPr lang="en-US" sz="700" dirty="0">
                    <a:solidFill>
                      <a:srgbClr val="FF0000"/>
                    </a:solidFill>
                  </a:rPr>
                  <a:t>    </a:t>
                </a:r>
                <a:r>
                  <a:rPr lang="en-US" sz="700" dirty="0"/>
                  <a:t>OFFSET=</a:t>
                </a:r>
                <a:r>
                  <a:rPr lang="en-US" sz="700" dirty="0">
                    <a:solidFill>
                      <a:srgbClr val="FF0000"/>
                    </a:solidFill>
                  </a:rPr>
                  <a:t>“0x00002200”</a:t>
                </a:r>
                <a:endParaRPr lang="en-US" sz="700" dirty="0"/>
              </a:p>
            </p:txBody>
          </p:sp>
        </p:grpSp>
      </p:grpSp>
      <p:sp>
        <p:nvSpPr>
          <p:cNvPr id="7" name="Internal Storage 6"/>
          <p:cNvSpPr/>
          <p:nvPr/>
        </p:nvSpPr>
        <p:spPr bwMode="auto">
          <a:xfrm>
            <a:off x="5212824" y="5017209"/>
            <a:ext cx="1371600" cy="429895"/>
          </a:xfrm>
          <a:prstGeom prst="flowChartInternalStorag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effectLst/>
                <a:latin typeface="Arial" charset="0"/>
              </a:rPr>
              <a:t>0x00004332</a:t>
            </a:r>
          </a:p>
          <a:p>
            <a:pPr marL="0" marR="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effectLst/>
                <a:latin typeface="Arial" charset="0"/>
              </a:rPr>
              <a:t>0x00002200</a:t>
            </a:r>
          </a:p>
        </p:txBody>
      </p:sp>
      <p:cxnSp>
        <p:nvCxnSpPr>
          <p:cNvPr id="40" name="Straight Arrow Connector 39"/>
          <p:cNvCxnSpPr>
            <a:stCxn id="44" idx="3"/>
            <a:endCxn id="7" idx="1"/>
          </p:cNvCxnSpPr>
          <p:nvPr/>
        </p:nvCxnSpPr>
        <p:spPr bwMode="auto">
          <a:xfrm>
            <a:off x="4449966" y="5068952"/>
            <a:ext cx="762858" cy="163205"/>
          </a:xfrm>
          <a:prstGeom prst="straightConnector1">
            <a:avLst/>
          </a:prstGeom>
          <a:solidFill>
            <a:schemeClr val="accent1"/>
          </a:solidFill>
          <a:ln w="9525" cap="flat" cmpd="sng" algn="ctr">
            <a:solidFill>
              <a:schemeClr val="tx1"/>
            </a:solidFill>
            <a:prstDash val="solid"/>
            <a:round/>
            <a:headEnd type="none"/>
            <a:tailEnd type="arrow"/>
          </a:ln>
          <a:effectLst/>
        </p:spPr>
      </p:cxnSp>
      <p:cxnSp>
        <p:nvCxnSpPr>
          <p:cNvPr id="43" name="Straight Arrow Connector 42"/>
          <p:cNvCxnSpPr>
            <a:endCxn id="45" idx="1"/>
          </p:cNvCxnSpPr>
          <p:nvPr/>
        </p:nvCxnSpPr>
        <p:spPr bwMode="auto">
          <a:xfrm flipV="1">
            <a:off x="6584424" y="5018030"/>
            <a:ext cx="654575" cy="258033"/>
          </a:xfrm>
          <a:prstGeom prst="straightConnector1">
            <a:avLst/>
          </a:prstGeom>
          <a:solidFill>
            <a:schemeClr val="accent1"/>
          </a:solidFill>
          <a:ln w="9525" cap="flat" cmpd="sng" algn="ctr">
            <a:solidFill>
              <a:schemeClr val="tx1"/>
            </a:solidFill>
            <a:prstDash val="solid"/>
            <a:round/>
            <a:headEnd type="none"/>
            <a:tailEnd type="arrow"/>
          </a:ln>
          <a:effectLst/>
        </p:spPr>
      </p:cxnSp>
      <p:sp>
        <p:nvSpPr>
          <p:cNvPr id="15" name="Down Arrow 14"/>
          <p:cNvSpPr/>
          <p:nvPr/>
        </p:nvSpPr>
        <p:spPr bwMode="auto">
          <a:xfrm>
            <a:off x="5524223" y="3946382"/>
            <a:ext cx="812800" cy="442297"/>
          </a:xfrm>
          <a:prstGeom prst="downArrow">
            <a:avLst>
              <a:gd name="adj1" fmla="val 77331"/>
              <a:gd name="adj2" fmla="val 45238"/>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ndParaRPr>
          </a:p>
        </p:txBody>
      </p:sp>
      <p:sp>
        <p:nvSpPr>
          <p:cNvPr id="13" name="TextBox 12"/>
          <p:cNvSpPr txBox="1"/>
          <p:nvPr/>
        </p:nvSpPr>
        <p:spPr>
          <a:xfrm>
            <a:off x="286290" y="1066800"/>
            <a:ext cx="2682056" cy="5355312"/>
          </a:xfrm>
          <a:prstGeom prst="rect">
            <a:avLst/>
          </a:prstGeom>
          <a:noFill/>
        </p:spPr>
        <p:txBody>
          <a:bodyPr wrap="square" rtlCol="0">
            <a:spAutoFit/>
          </a:bodyPr>
          <a:lstStyle/>
          <a:p>
            <a:pPr marL="285750" indent="-285750">
              <a:buFont typeface="Arial" charset="0"/>
              <a:buChar char="•"/>
            </a:pPr>
            <a:r>
              <a:rPr lang="en-US" dirty="0"/>
              <a:t>Connections between components are configurable. Configuration options determine how data is exchanged at runtime.</a:t>
            </a:r>
          </a:p>
          <a:p>
            <a:pPr marL="285750" indent="-285750">
              <a:buFont typeface="Arial" charset="0"/>
              <a:buChar char="•"/>
            </a:pPr>
            <a:r>
              <a:rPr lang="en-US" dirty="0"/>
              <a:t>Current work involves adding support for more data exchange mechanisms.</a:t>
            </a:r>
          </a:p>
          <a:p>
            <a:pPr marL="285750" indent="-285750">
              <a:buFont typeface="Arial" charset="0"/>
              <a:buChar char="•"/>
            </a:pPr>
            <a:r>
              <a:rPr lang="en-US" dirty="0"/>
              <a:t>In this notional diagram, the blue connection is configured to exchange data via a file, while the red is using a shared memory segment.</a:t>
            </a:r>
          </a:p>
        </p:txBody>
      </p:sp>
      <p:sp>
        <p:nvSpPr>
          <p:cNvPr id="47" name="Rectangle 4">
            <a:extLst>
              <a:ext uri="{FF2B5EF4-FFF2-40B4-BE49-F238E27FC236}">
                <a16:creationId xmlns:a16="http://schemas.microsoft.com/office/drawing/2014/main" id="{03B55D1E-3E22-9043-9909-92B012FE5F99}"/>
              </a:ext>
            </a:extLst>
          </p:cNvPr>
          <p:cNvSpPr>
            <a:spLocks noGrp="1" noChangeArrowheads="1"/>
          </p:cNvSpPr>
          <p:nvPr>
            <p:ph type="dt" sz="half" idx="10"/>
          </p:nvPr>
        </p:nvSpPr>
        <p:spPr>
          <a:xfrm>
            <a:off x="457200" y="6397625"/>
            <a:ext cx="2133600" cy="307975"/>
          </a:xfrm>
          <a:prstGeom prst="rect">
            <a:avLst/>
          </a:prstGeom>
          <a:ln/>
        </p:spPr>
        <p:txBody>
          <a:bodyPr/>
          <a:lstStyle>
            <a:lvl1pPr>
              <a:defRPr sz="1200"/>
            </a:lvl1pPr>
          </a:lstStyle>
          <a:p>
            <a:pPr>
              <a:defRPr/>
            </a:pPr>
            <a:r>
              <a:rPr lang="en-US"/>
              <a:t>R.L.Clay 2018</a:t>
            </a:r>
            <a:endParaRPr lang="en-US" dirty="0"/>
          </a:p>
        </p:txBody>
      </p:sp>
    </p:spTree>
    <p:extLst>
      <p:ext uri="{BB962C8B-B14F-4D97-AF65-F5344CB8AC3E}">
        <p14:creationId xmlns:p14="http://schemas.microsoft.com/office/powerpoint/2010/main" val="825081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571"/>
            <a:ext cx="8229599" cy="1058429"/>
          </a:xfrm>
        </p:spPr>
        <p:txBody>
          <a:bodyPr/>
          <a:lstStyle/>
          <a:p>
            <a:pPr algn="ctr"/>
            <a:r>
              <a:rPr lang="en-US" sz="4000" dirty="0"/>
              <a:t>Flexible Architecture</a:t>
            </a:r>
          </a:p>
        </p:txBody>
      </p:sp>
      <p:grpSp>
        <p:nvGrpSpPr>
          <p:cNvPr id="4" name="Group 3"/>
          <p:cNvGrpSpPr/>
          <p:nvPr/>
        </p:nvGrpSpPr>
        <p:grpSpPr>
          <a:xfrm>
            <a:off x="1056060" y="2024653"/>
            <a:ext cx="1870365" cy="1300919"/>
            <a:chOff x="1449388" y="1752600"/>
            <a:chExt cx="6245225" cy="4284663"/>
          </a:xfrm>
        </p:grpSpPr>
        <p:pic>
          <p:nvPicPr>
            <p:cNvPr id="5" name="Picture 4"/>
            <p:cNvPicPr>
              <a:picLocks noChangeAspect="1"/>
            </p:cNvPicPr>
            <p:nvPr/>
          </p:nvPicPr>
          <p:blipFill>
            <a:blip r:embed="rId3"/>
            <a:srcRect l="128"/>
            <a:stretch>
              <a:fillRect/>
            </a:stretch>
          </p:blipFill>
          <p:spPr>
            <a:xfrm>
              <a:off x="1449388" y="1752600"/>
              <a:ext cx="6245225" cy="4284663"/>
            </a:xfrm>
            <a:prstGeom prst="rect">
              <a:avLst/>
            </a:prstGeom>
            <a:ln>
              <a:noFill/>
            </a:ln>
            <a:effectLst>
              <a:outerShdw blurRad="165100" dist="38100" dir="2700000" algn="tl" rotWithShape="0">
                <a:srgbClr val="333333">
                  <a:alpha val="65000"/>
                </a:srgbClr>
              </a:outerShdw>
            </a:effectLst>
          </p:spPr>
        </p:pic>
        <p:pic>
          <p:nvPicPr>
            <p:cNvPr id="6" name="Picture 15"/>
            <p:cNvPicPr>
              <a:picLocks noChangeAspect="1" noChangeArrowheads="1"/>
            </p:cNvPicPr>
            <p:nvPr/>
          </p:nvPicPr>
          <p:blipFill>
            <a:blip r:embed="rId4"/>
            <a:srcRect/>
            <a:stretch>
              <a:fillRect/>
            </a:stretch>
          </p:blipFill>
          <p:spPr bwMode="auto">
            <a:xfrm>
              <a:off x="5181600" y="3127375"/>
              <a:ext cx="2476500" cy="1200150"/>
            </a:xfrm>
            <a:prstGeom prst="rect">
              <a:avLst/>
            </a:prstGeom>
            <a:noFill/>
            <a:ln w="9525">
              <a:noFill/>
              <a:miter lim="800000"/>
              <a:headEnd/>
              <a:tailEnd/>
            </a:ln>
          </p:spPr>
        </p:pic>
      </p:grpSp>
      <p:pic>
        <p:nvPicPr>
          <p:cNvPr id="7" name="Picture 6"/>
          <p:cNvPicPr>
            <a:picLocks noChangeAspect="1"/>
          </p:cNvPicPr>
          <p:nvPr/>
        </p:nvPicPr>
        <p:blipFill>
          <a:blip r:embed="rId5"/>
          <a:stretch>
            <a:fillRect/>
          </a:stretch>
        </p:blipFill>
        <p:spPr>
          <a:xfrm>
            <a:off x="1645622" y="2504768"/>
            <a:ext cx="675682" cy="675682"/>
          </a:xfrm>
          <a:prstGeom prst="rect">
            <a:avLst/>
          </a:prstGeom>
        </p:spPr>
      </p:pic>
      <p:grpSp>
        <p:nvGrpSpPr>
          <p:cNvPr id="8" name="Group 7"/>
          <p:cNvGrpSpPr/>
          <p:nvPr/>
        </p:nvGrpSpPr>
        <p:grpSpPr>
          <a:xfrm>
            <a:off x="1101044" y="4368079"/>
            <a:ext cx="1914814" cy="1337733"/>
            <a:chOff x="1449388" y="1752600"/>
            <a:chExt cx="6245225" cy="4284663"/>
          </a:xfrm>
        </p:grpSpPr>
        <p:pic>
          <p:nvPicPr>
            <p:cNvPr id="9" name="Picture 8"/>
            <p:cNvPicPr>
              <a:picLocks noChangeAspect="1"/>
            </p:cNvPicPr>
            <p:nvPr/>
          </p:nvPicPr>
          <p:blipFill>
            <a:blip r:embed="rId3"/>
            <a:srcRect l="128"/>
            <a:stretch>
              <a:fillRect/>
            </a:stretch>
          </p:blipFill>
          <p:spPr>
            <a:xfrm>
              <a:off x="1449388" y="1752600"/>
              <a:ext cx="6245225" cy="4284663"/>
            </a:xfrm>
            <a:prstGeom prst="rect">
              <a:avLst/>
            </a:prstGeom>
            <a:ln>
              <a:noFill/>
            </a:ln>
            <a:effectLst>
              <a:outerShdw blurRad="165100" dist="38100" dir="2700000" algn="tl" rotWithShape="0">
                <a:srgbClr val="333333">
                  <a:alpha val="65000"/>
                </a:srgbClr>
              </a:outerShdw>
            </a:effectLst>
          </p:spPr>
        </p:pic>
        <p:pic>
          <p:nvPicPr>
            <p:cNvPr id="10" name="Picture 15"/>
            <p:cNvPicPr>
              <a:picLocks noChangeAspect="1" noChangeArrowheads="1"/>
            </p:cNvPicPr>
            <p:nvPr/>
          </p:nvPicPr>
          <p:blipFill>
            <a:blip r:embed="rId4"/>
            <a:srcRect/>
            <a:stretch>
              <a:fillRect/>
            </a:stretch>
          </p:blipFill>
          <p:spPr bwMode="auto">
            <a:xfrm>
              <a:off x="5181600" y="3127375"/>
              <a:ext cx="2476500" cy="1200150"/>
            </a:xfrm>
            <a:prstGeom prst="rect">
              <a:avLst/>
            </a:prstGeom>
            <a:noFill/>
            <a:ln w="9525">
              <a:noFill/>
              <a:miter lim="800000"/>
              <a:headEnd/>
              <a:tailEnd/>
            </a:ln>
          </p:spPr>
        </p:pic>
      </p:grpSp>
      <p:pic>
        <p:nvPicPr>
          <p:cNvPr id="11" name="Picture 10"/>
          <p:cNvPicPr>
            <a:picLocks noChangeAspect="1"/>
          </p:cNvPicPr>
          <p:nvPr/>
        </p:nvPicPr>
        <p:blipFill>
          <a:blip r:embed="rId5"/>
          <a:stretch>
            <a:fillRect/>
          </a:stretch>
        </p:blipFill>
        <p:spPr>
          <a:xfrm>
            <a:off x="2716508" y="4831896"/>
            <a:ext cx="828134" cy="828134"/>
          </a:xfrm>
          <a:prstGeom prst="rect">
            <a:avLst/>
          </a:prstGeom>
        </p:spPr>
      </p:pic>
      <p:grpSp>
        <p:nvGrpSpPr>
          <p:cNvPr id="12" name="Group 11"/>
          <p:cNvGrpSpPr/>
          <p:nvPr/>
        </p:nvGrpSpPr>
        <p:grpSpPr>
          <a:xfrm>
            <a:off x="5898344" y="2024653"/>
            <a:ext cx="1807578" cy="1349057"/>
            <a:chOff x="1449388" y="1752600"/>
            <a:chExt cx="6245225" cy="4284663"/>
          </a:xfrm>
        </p:grpSpPr>
        <p:pic>
          <p:nvPicPr>
            <p:cNvPr id="13" name="Picture 12"/>
            <p:cNvPicPr>
              <a:picLocks noChangeAspect="1"/>
            </p:cNvPicPr>
            <p:nvPr/>
          </p:nvPicPr>
          <p:blipFill>
            <a:blip r:embed="rId3"/>
            <a:srcRect l="128"/>
            <a:stretch>
              <a:fillRect/>
            </a:stretch>
          </p:blipFill>
          <p:spPr>
            <a:xfrm>
              <a:off x="1449388" y="1752600"/>
              <a:ext cx="6245225" cy="4284663"/>
            </a:xfrm>
            <a:prstGeom prst="rect">
              <a:avLst/>
            </a:prstGeom>
            <a:ln>
              <a:noFill/>
            </a:ln>
            <a:effectLst>
              <a:outerShdw blurRad="165100" dist="38100" dir="2700000" algn="tl" rotWithShape="0">
                <a:srgbClr val="333333">
                  <a:alpha val="65000"/>
                </a:srgbClr>
              </a:outerShdw>
            </a:effectLst>
          </p:spPr>
        </p:pic>
        <p:pic>
          <p:nvPicPr>
            <p:cNvPr id="14" name="Picture 15"/>
            <p:cNvPicPr>
              <a:picLocks noChangeAspect="1" noChangeArrowheads="1"/>
            </p:cNvPicPr>
            <p:nvPr/>
          </p:nvPicPr>
          <p:blipFill>
            <a:blip r:embed="rId4"/>
            <a:srcRect/>
            <a:stretch>
              <a:fillRect/>
            </a:stretch>
          </p:blipFill>
          <p:spPr bwMode="auto">
            <a:xfrm>
              <a:off x="5181600" y="3127375"/>
              <a:ext cx="2476500" cy="1200150"/>
            </a:xfrm>
            <a:prstGeom prst="rect">
              <a:avLst/>
            </a:prstGeom>
            <a:noFill/>
            <a:ln w="9525">
              <a:noFill/>
              <a:miter lim="800000"/>
              <a:headEnd/>
              <a:tailEnd/>
            </a:ln>
          </p:spPr>
        </p:pic>
      </p:grpSp>
      <p:grpSp>
        <p:nvGrpSpPr>
          <p:cNvPr id="25" name="Group 24"/>
          <p:cNvGrpSpPr/>
          <p:nvPr/>
        </p:nvGrpSpPr>
        <p:grpSpPr>
          <a:xfrm>
            <a:off x="4680310" y="2024653"/>
            <a:ext cx="942261" cy="1270464"/>
            <a:chOff x="4700785" y="1655271"/>
            <a:chExt cx="1053491" cy="1420437"/>
          </a:xfrm>
        </p:grpSpPr>
        <p:pic>
          <p:nvPicPr>
            <p:cNvPr id="16" name="Picture 15"/>
            <p:cNvPicPr>
              <a:picLocks noChangeAspect="1"/>
            </p:cNvPicPr>
            <p:nvPr/>
          </p:nvPicPr>
          <p:blipFill>
            <a:blip r:embed="rId6"/>
            <a:stretch>
              <a:fillRect/>
            </a:stretch>
          </p:blipFill>
          <p:spPr>
            <a:xfrm>
              <a:off x="4700785" y="1655271"/>
              <a:ext cx="1053491" cy="1420437"/>
            </a:xfrm>
            <a:prstGeom prst="rect">
              <a:avLst/>
            </a:prstGeom>
          </p:spPr>
        </p:pic>
        <p:pic>
          <p:nvPicPr>
            <p:cNvPr id="17" name="Picture 16"/>
            <p:cNvPicPr>
              <a:picLocks noChangeAspect="1"/>
            </p:cNvPicPr>
            <p:nvPr/>
          </p:nvPicPr>
          <p:blipFill>
            <a:blip r:embed="rId5"/>
            <a:stretch>
              <a:fillRect/>
            </a:stretch>
          </p:blipFill>
          <p:spPr>
            <a:xfrm>
              <a:off x="4894296" y="2040352"/>
              <a:ext cx="859980" cy="859980"/>
            </a:xfrm>
            <a:prstGeom prst="rect">
              <a:avLst/>
            </a:prstGeom>
          </p:spPr>
        </p:pic>
      </p:grpSp>
      <p:grpSp>
        <p:nvGrpSpPr>
          <p:cNvPr id="42" name="Group 41"/>
          <p:cNvGrpSpPr/>
          <p:nvPr/>
        </p:nvGrpSpPr>
        <p:grpSpPr>
          <a:xfrm>
            <a:off x="4563903" y="4157820"/>
            <a:ext cx="3277136" cy="1654358"/>
            <a:chOff x="4468090" y="3900993"/>
            <a:chExt cx="3864670" cy="1950956"/>
          </a:xfrm>
        </p:grpSpPr>
        <p:grpSp>
          <p:nvGrpSpPr>
            <p:cNvPr id="18" name="Group 17"/>
            <p:cNvGrpSpPr/>
            <p:nvPr/>
          </p:nvGrpSpPr>
          <p:grpSpPr>
            <a:xfrm>
              <a:off x="4468090" y="4223929"/>
              <a:ext cx="1743081" cy="1254133"/>
              <a:chOff x="1449388" y="1752600"/>
              <a:chExt cx="6245225" cy="4284663"/>
            </a:xfrm>
          </p:grpSpPr>
          <p:pic>
            <p:nvPicPr>
              <p:cNvPr id="19" name="Picture 18"/>
              <p:cNvPicPr>
                <a:picLocks noChangeAspect="1"/>
              </p:cNvPicPr>
              <p:nvPr/>
            </p:nvPicPr>
            <p:blipFill>
              <a:blip r:embed="rId3"/>
              <a:srcRect l="128"/>
              <a:stretch>
                <a:fillRect/>
              </a:stretch>
            </p:blipFill>
            <p:spPr>
              <a:xfrm>
                <a:off x="1449388" y="1752600"/>
                <a:ext cx="6245225" cy="4284663"/>
              </a:xfrm>
              <a:prstGeom prst="rect">
                <a:avLst/>
              </a:prstGeom>
              <a:ln>
                <a:noFill/>
              </a:ln>
              <a:effectLst>
                <a:outerShdw blurRad="165100" dist="38100" dir="2700000" algn="tl" rotWithShape="0">
                  <a:srgbClr val="333333">
                    <a:alpha val="65000"/>
                  </a:srgbClr>
                </a:outerShdw>
              </a:effectLst>
            </p:spPr>
          </p:pic>
          <p:pic>
            <p:nvPicPr>
              <p:cNvPr id="20" name="Picture 15"/>
              <p:cNvPicPr>
                <a:picLocks noChangeAspect="1" noChangeArrowheads="1"/>
              </p:cNvPicPr>
              <p:nvPr/>
            </p:nvPicPr>
            <p:blipFill>
              <a:blip r:embed="rId4"/>
              <a:srcRect/>
              <a:stretch>
                <a:fillRect/>
              </a:stretch>
            </p:blipFill>
            <p:spPr bwMode="auto">
              <a:xfrm>
                <a:off x="5181600" y="3127375"/>
                <a:ext cx="2476500" cy="1200150"/>
              </a:xfrm>
              <a:prstGeom prst="rect">
                <a:avLst/>
              </a:prstGeom>
              <a:noFill/>
              <a:ln w="9525">
                <a:noFill/>
                <a:miter lim="800000"/>
                <a:headEnd/>
                <a:tailEnd/>
              </a:ln>
            </p:spPr>
          </p:pic>
        </p:grpSp>
        <p:grpSp>
          <p:nvGrpSpPr>
            <p:cNvPr id="26" name="Group 25"/>
            <p:cNvGrpSpPr/>
            <p:nvPr/>
          </p:nvGrpSpPr>
          <p:grpSpPr>
            <a:xfrm>
              <a:off x="6687633" y="3900993"/>
              <a:ext cx="654769" cy="882834"/>
              <a:chOff x="4700785" y="1655271"/>
              <a:chExt cx="1053491" cy="1420437"/>
            </a:xfrm>
          </p:grpSpPr>
          <p:pic>
            <p:nvPicPr>
              <p:cNvPr id="27" name="Picture 26"/>
              <p:cNvPicPr>
                <a:picLocks noChangeAspect="1"/>
              </p:cNvPicPr>
              <p:nvPr/>
            </p:nvPicPr>
            <p:blipFill>
              <a:blip r:embed="rId6"/>
              <a:stretch>
                <a:fillRect/>
              </a:stretch>
            </p:blipFill>
            <p:spPr>
              <a:xfrm>
                <a:off x="4700785" y="1655271"/>
                <a:ext cx="1053491" cy="1420437"/>
              </a:xfrm>
              <a:prstGeom prst="rect">
                <a:avLst/>
              </a:prstGeom>
            </p:spPr>
          </p:pic>
          <p:pic>
            <p:nvPicPr>
              <p:cNvPr id="28" name="Picture 27"/>
              <p:cNvPicPr>
                <a:picLocks noChangeAspect="1"/>
              </p:cNvPicPr>
              <p:nvPr/>
            </p:nvPicPr>
            <p:blipFill>
              <a:blip r:embed="rId5"/>
              <a:stretch>
                <a:fillRect/>
              </a:stretch>
            </p:blipFill>
            <p:spPr>
              <a:xfrm>
                <a:off x="4894296" y="2040352"/>
                <a:ext cx="859980" cy="859980"/>
              </a:xfrm>
              <a:prstGeom prst="rect">
                <a:avLst/>
              </a:prstGeom>
            </p:spPr>
          </p:pic>
        </p:grpSp>
        <p:grpSp>
          <p:nvGrpSpPr>
            <p:cNvPr id="29" name="Group 28"/>
            <p:cNvGrpSpPr/>
            <p:nvPr/>
          </p:nvGrpSpPr>
          <p:grpSpPr>
            <a:xfrm>
              <a:off x="7677991" y="4342410"/>
              <a:ext cx="654769" cy="882834"/>
              <a:chOff x="4700785" y="1655271"/>
              <a:chExt cx="1053491" cy="1420437"/>
            </a:xfrm>
          </p:grpSpPr>
          <p:pic>
            <p:nvPicPr>
              <p:cNvPr id="30" name="Picture 29"/>
              <p:cNvPicPr>
                <a:picLocks noChangeAspect="1"/>
              </p:cNvPicPr>
              <p:nvPr/>
            </p:nvPicPr>
            <p:blipFill>
              <a:blip r:embed="rId6"/>
              <a:stretch>
                <a:fillRect/>
              </a:stretch>
            </p:blipFill>
            <p:spPr>
              <a:xfrm>
                <a:off x="4700785" y="1655271"/>
                <a:ext cx="1053491" cy="1420437"/>
              </a:xfrm>
              <a:prstGeom prst="rect">
                <a:avLst/>
              </a:prstGeom>
            </p:spPr>
          </p:pic>
          <p:pic>
            <p:nvPicPr>
              <p:cNvPr id="31" name="Picture 30"/>
              <p:cNvPicPr>
                <a:picLocks noChangeAspect="1"/>
              </p:cNvPicPr>
              <p:nvPr/>
            </p:nvPicPr>
            <p:blipFill>
              <a:blip r:embed="rId5"/>
              <a:stretch>
                <a:fillRect/>
              </a:stretch>
            </p:blipFill>
            <p:spPr>
              <a:xfrm>
                <a:off x="4894296" y="2040352"/>
                <a:ext cx="859980" cy="859980"/>
              </a:xfrm>
              <a:prstGeom prst="rect">
                <a:avLst/>
              </a:prstGeom>
            </p:spPr>
          </p:pic>
        </p:grpSp>
        <p:grpSp>
          <p:nvGrpSpPr>
            <p:cNvPr id="35" name="Group 34"/>
            <p:cNvGrpSpPr/>
            <p:nvPr/>
          </p:nvGrpSpPr>
          <p:grpSpPr>
            <a:xfrm>
              <a:off x="6681861" y="4969115"/>
              <a:ext cx="654769" cy="882834"/>
              <a:chOff x="4700785" y="1655271"/>
              <a:chExt cx="1053491" cy="1420437"/>
            </a:xfrm>
          </p:grpSpPr>
          <p:pic>
            <p:nvPicPr>
              <p:cNvPr id="36" name="Picture 35"/>
              <p:cNvPicPr>
                <a:picLocks noChangeAspect="1"/>
              </p:cNvPicPr>
              <p:nvPr/>
            </p:nvPicPr>
            <p:blipFill>
              <a:blip r:embed="rId6"/>
              <a:stretch>
                <a:fillRect/>
              </a:stretch>
            </p:blipFill>
            <p:spPr>
              <a:xfrm>
                <a:off x="4700785" y="1655271"/>
                <a:ext cx="1053491" cy="1420437"/>
              </a:xfrm>
              <a:prstGeom prst="rect">
                <a:avLst/>
              </a:prstGeom>
            </p:spPr>
          </p:pic>
          <p:pic>
            <p:nvPicPr>
              <p:cNvPr id="37" name="Picture 36"/>
              <p:cNvPicPr>
                <a:picLocks noChangeAspect="1"/>
              </p:cNvPicPr>
              <p:nvPr/>
            </p:nvPicPr>
            <p:blipFill>
              <a:blip r:embed="rId5"/>
              <a:stretch>
                <a:fillRect/>
              </a:stretch>
            </p:blipFill>
            <p:spPr>
              <a:xfrm>
                <a:off x="4894296" y="2040352"/>
                <a:ext cx="859980" cy="859980"/>
              </a:xfrm>
              <a:prstGeom prst="rect">
                <a:avLst/>
              </a:prstGeom>
            </p:spPr>
          </p:pic>
        </p:grpSp>
      </p:grpSp>
      <p:sp>
        <p:nvSpPr>
          <p:cNvPr id="38" name="TextBox 37"/>
          <p:cNvSpPr txBox="1"/>
          <p:nvPr/>
        </p:nvSpPr>
        <p:spPr>
          <a:xfrm>
            <a:off x="1316630" y="3531026"/>
            <a:ext cx="1249060" cy="369332"/>
          </a:xfrm>
          <a:prstGeom prst="rect">
            <a:avLst/>
          </a:prstGeom>
          <a:noFill/>
        </p:spPr>
        <p:txBody>
          <a:bodyPr wrap="none" rtlCol="0">
            <a:spAutoFit/>
          </a:bodyPr>
          <a:lstStyle/>
          <a:p>
            <a:r>
              <a:rPr lang="en-US" dirty="0"/>
              <a:t>Interactive</a:t>
            </a:r>
          </a:p>
        </p:txBody>
      </p:sp>
      <p:sp>
        <p:nvSpPr>
          <p:cNvPr id="39" name="TextBox 38"/>
          <p:cNvSpPr txBox="1"/>
          <p:nvPr/>
        </p:nvSpPr>
        <p:spPr>
          <a:xfrm>
            <a:off x="1433649" y="5822082"/>
            <a:ext cx="774571" cy="369332"/>
          </a:xfrm>
          <a:prstGeom prst="rect">
            <a:avLst/>
          </a:prstGeom>
          <a:noFill/>
        </p:spPr>
        <p:txBody>
          <a:bodyPr wrap="none" rtlCol="0">
            <a:spAutoFit/>
          </a:bodyPr>
          <a:lstStyle/>
          <a:p>
            <a:r>
              <a:rPr lang="en-US" dirty="0"/>
              <a:t>Batch</a:t>
            </a:r>
          </a:p>
        </p:txBody>
      </p:sp>
      <p:sp>
        <p:nvSpPr>
          <p:cNvPr id="40" name="TextBox 39"/>
          <p:cNvSpPr txBox="1"/>
          <p:nvPr/>
        </p:nvSpPr>
        <p:spPr>
          <a:xfrm>
            <a:off x="5770302" y="3581099"/>
            <a:ext cx="864339" cy="369332"/>
          </a:xfrm>
          <a:prstGeom prst="rect">
            <a:avLst/>
          </a:prstGeom>
          <a:noFill/>
        </p:spPr>
        <p:txBody>
          <a:bodyPr wrap="none" rtlCol="0">
            <a:spAutoFit/>
          </a:bodyPr>
          <a:lstStyle/>
          <a:p>
            <a:r>
              <a:rPr lang="en-US" dirty="0"/>
              <a:t>Server</a:t>
            </a:r>
          </a:p>
        </p:txBody>
      </p:sp>
      <p:sp>
        <p:nvSpPr>
          <p:cNvPr id="41" name="TextBox 40"/>
          <p:cNvSpPr txBox="1"/>
          <p:nvPr/>
        </p:nvSpPr>
        <p:spPr>
          <a:xfrm>
            <a:off x="5006264" y="5879068"/>
            <a:ext cx="1287532" cy="369332"/>
          </a:xfrm>
          <a:prstGeom prst="rect">
            <a:avLst/>
          </a:prstGeom>
          <a:noFill/>
        </p:spPr>
        <p:txBody>
          <a:bodyPr wrap="none" rtlCol="0">
            <a:spAutoFit/>
          </a:bodyPr>
          <a:lstStyle/>
          <a:p>
            <a:r>
              <a:rPr lang="en-US"/>
              <a:t>Distributed</a:t>
            </a:r>
            <a:endParaRPr lang="en-US" dirty="0"/>
          </a:p>
        </p:txBody>
      </p:sp>
      <p:sp>
        <p:nvSpPr>
          <p:cNvPr id="43" name="TextBox 42"/>
          <p:cNvSpPr txBox="1"/>
          <p:nvPr/>
        </p:nvSpPr>
        <p:spPr>
          <a:xfrm>
            <a:off x="951155" y="1101252"/>
            <a:ext cx="7225495" cy="646331"/>
          </a:xfrm>
          <a:prstGeom prst="rect">
            <a:avLst/>
          </a:prstGeom>
          <a:noFill/>
        </p:spPr>
        <p:txBody>
          <a:bodyPr wrap="square" rtlCol="0">
            <a:spAutoFit/>
          </a:bodyPr>
          <a:lstStyle/>
          <a:p>
            <a:r>
              <a:rPr lang="en-US" i="1" dirty="0"/>
              <a:t>The same workflow can run in multiple environments. We leverage our existing job submission and monitoring tools to implement this.</a:t>
            </a:r>
          </a:p>
        </p:txBody>
      </p:sp>
      <p:sp>
        <p:nvSpPr>
          <p:cNvPr id="44" name="Rectangle 4">
            <a:extLst>
              <a:ext uri="{FF2B5EF4-FFF2-40B4-BE49-F238E27FC236}">
                <a16:creationId xmlns:a16="http://schemas.microsoft.com/office/drawing/2014/main" id="{D2DDD3EE-2648-4E4E-AF69-7A88FF0B3DAA}"/>
              </a:ext>
            </a:extLst>
          </p:cNvPr>
          <p:cNvSpPr>
            <a:spLocks noGrp="1" noChangeArrowheads="1"/>
          </p:cNvSpPr>
          <p:nvPr>
            <p:ph type="dt" sz="half" idx="10"/>
          </p:nvPr>
        </p:nvSpPr>
        <p:spPr>
          <a:xfrm>
            <a:off x="457200" y="6397625"/>
            <a:ext cx="2133600" cy="307975"/>
          </a:xfrm>
          <a:prstGeom prst="rect">
            <a:avLst/>
          </a:prstGeom>
          <a:ln/>
        </p:spPr>
        <p:txBody>
          <a:bodyPr/>
          <a:lstStyle>
            <a:lvl1pPr>
              <a:defRPr sz="1200"/>
            </a:lvl1pPr>
          </a:lstStyle>
          <a:p>
            <a:pPr>
              <a:defRPr/>
            </a:pPr>
            <a:r>
              <a:rPr lang="en-US"/>
              <a:t>R.L.Clay 2018</a:t>
            </a:r>
            <a:endParaRPr lang="en-US" dirty="0"/>
          </a:p>
        </p:txBody>
      </p:sp>
    </p:spTree>
    <p:extLst>
      <p:ext uri="{BB962C8B-B14F-4D97-AF65-F5344CB8AC3E}">
        <p14:creationId xmlns:p14="http://schemas.microsoft.com/office/powerpoint/2010/main" val="1741440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7200" cy="1143000"/>
          </a:xfrm>
        </p:spPr>
        <p:txBody>
          <a:bodyPr/>
          <a:lstStyle/>
          <a:p>
            <a:pPr algn="ctr"/>
            <a:r>
              <a:rPr lang="en-US" sz="4000" dirty="0"/>
              <a:t>Outline</a:t>
            </a:r>
          </a:p>
        </p:txBody>
      </p:sp>
      <p:sp>
        <p:nvSpPr>
          <p:cNvPr id="3" name="Content Placeholder 2"/>
          <p:cNvSpPr>
            <a:spLocks noGrp="1"/>
          </p:cNvSpPr>
          <p:nvPr>
            <p:ph idx="1"/>
          </p:nvPr>
        </p:nvSpPr>
        <p:spPr>
          <a:xfrm>
            <a:off x="457200" y="1422718"/>
            <a:ext cx="8229600" cy="4525963"/>
          </a:xfrm>
        </p:spPr>
        <p:txBody>
          <a:bodyPr/>
          <a:lstStyle/>
          <a:p>
            <a:r>
              <a:rPr lang="en-US" dirty="0">
                <a:solidFill>
                  <a:schemeClr val="accent2">
                    <a:lumMod val="20000"/>
                    <a:lumOff val="80000"/>
                  </a:schemeClr>
                </a:solidFill>
              </a:rPr>
              <a:t>Motivating Example Problem</a:t>
            </a:r>
          </a:p>
          <a:p>
            <a:r>
              <a:rPr lang="en-US" dirty="0">
                <a:solidFill>
                  <a:schemeClr val="accent2">
                    <a:lumMod val="20000"/>
                    <a:lumOff val="80000"/>
                  </a:schemeClr>
                </a:solidFill>
              </a:rPr>
              <a:t>NGW Architecture</a:t>
            </a:r>
          </a:p>
          <a:p>
            <a:r>
              <a:rPr lang="en-US" dirty="0"/>
              <a:t>Workflow Demo</a:t>
            </a:r>
          </a:p>
          <a:p>
            <a:r>
              <a:rPr lang="en-US" dirty="0">
                <a:solidFill>
                  <a:schemeClr val="accent2">
                    <a:lumMod val="20000"/>
                    <a:lumOff val="80000"/>
                  </a:schemeClr>
                </a:solidFill>
              </a:rPr>
              <a:t>Key Challenges</a:t>
            </a:r>
          </a:p>
          <a:p>
            <a:r>
              <a:rPr lang="en-US" dirty="0">
                <a:solidFill>
                  <a:schemeClr val="accent2">
                    <a:lumMod val="20000"/>
                    <a:lumOff val="80000"/>
                  </a:schemeClr>
                </a:solidFill>
              </a:rPr>
              <a:t>Brief Look (Backward &amp;) Forward</a:t>
            </a:r>
          </a:p>
          <a:p>
            <a:endParaRPr lang="en-US" dirty="0"/>
          </a:p>
        </p:txBody>
      </p:sp>
      <p:sp>
        <p:nvSpPr>
          <p:cNvPr id="4" name="Rectangle 4">
            <a:extLst>
              <a:ext uri="{FF2B5EF4-FFF2-40B4-BE49-F238E27FC236}">
                <a16:creationId xmlns:a16="http://schemas.microsoft.com/office/drawing/2014/main" id="{CFFED419-357D-B14E-98BD-97D8A2BF9256}"/>
              </a:ext>
            </a:extLst>
          </p:cNvPr>
          <p:cNvSpPr>
            <a:spLocks noGrp="1" noChangeArrowheads="1"/>
          </p:cNvSpPr>
          <p:nvPr>
            <p:ph type="dt" sz="half" idx="10"/>
          </p:nvPr>
        </p:nvSpPr>
        <p:spPr>
          <a:xfrm>
            <a:off x="457200" y="6397625"/>
            <a:ext cx="2133600" cy="307975"/>
          </a:xfrm>
          <a:prstGeom prst="rect">
            <a:avLst/>
          </a:prstGeom>
          <a:ln/>
        </p:spPr>
        <p:txBody>
          <a:bodyPr/>
          <a:lstStyle>
            <a:lvl1pPr>
              <a:defRPr sz="1200"/>
            </a:lvl1pPr>
          </a:lstStyle>
          <a:p>
            <a:pPr>
              <a:defRPr/>
            </a:pPr>
            <a:r>
              <a:rPr lang="en-US"/>
              <a:t>R.L.Clay 2018</a:t>
            </a:r>
            <a:endParaRPr lang="en-US" dirty="0"/>
          </a:p>
        </p:txBody>
      </p:sp>
    </p:spTree>
    <p:extLst>
      <p:ext uri="{BB962C8B-B14F-4D97-AF65-F5344CB8AC3E}">
        <p14:creationId xmlns:p14="http://schemas.microsoft.com/office/powerpoint/2010/main" val="21878819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F1E7A69-D706-9C4D-96F0-E1EDD056F210}"/>
              </a:ext>
            </a:extLst>
          </p:cNvPr>
          <p:cNvSpPr>
            <a:spLocks noGrp="1"/>
          </p:cNvSpPr>
          <p:nvPr>
            <p:ph type="title"/>
          </p:nvPr>
        </p:nvSpPr>
        <p:spPr>
          <a:xfrm>
            <a:off x="457200" y="123859"/>
            <a:ext cx="8001000" cy="714341"/>
          </a:xfrm>
        </p:spPr>
        <p:txBody>
          <a:bodyPr/>
          <a:lstStyle/>
          <a:p>
            <a:pPr algn="ctr"/>
            <a:r>
              <a:rPr lang="en-US" dirty="0"/>
              <a:t>Creating and Running a Simple Workflow</a:t>
            </a:r>
          </a:p>
        </p:txBody>
      </p:sp>
      <p:sp>
        <p:nvSpPr>
          <p:cNvPr id="6" name="Rectangle 4">
            <a:extLst>
              <a:ext uri="{FF2B5EF4-FFF2-40B4-BE49-F238E27FC236}">
                <a16:creationId xmlns:a16="http://schemas.microsoft.com/office/drawing/2014/main" id="{C473F36F-4C8A-DD42-82F4-15FA00DD3EF1}"/>
              </a:ext>
            </a:extLst>
          </p:cNvPr>
          <p:cNvSpPr>
            <a:spLocks noGrp="1" noChangeArrowheads="1"/>
          </p:cNvSpPr>
          <p:nvPr>
            <p:ph type="dt" sz="half" idx="10"/>
          </p:nvPr>
        </p:nvSpPr>
        <p:spPr>
          <a:xfrm>
            <a:off x="457200" y="6397625"/>
            <a:ext cx="2133600" cy="307975"/>
          </a:xfrm>
          <a:prstGeom prst="rect">
            <a:avLst/>
          </a:prstGeom>
          <a:ln/>
        </p:spPr>
        <p:txBody>
          <a:bodyPr/>
          <a:lstStyle>
            <a:lvl1pPr>
              <a:defRPr sz="1200"/>
            </a:lvl1pPr>
          </a:lstStyle>
          <a:p>
            <a:pPr>
              <a:defRPr/>
            </a:pPr>
            <a:r>
              <a:rPr lang="en-US"/>
              <a:t>R.L.Clay 2018</a:t>
            </a:r>
            <a:endParaRPr lang="en-US" dirty="0"/>
          </a:p>
        </p:txBody>
      </p:sp>
      <p:pic>
        <p:nvPicPr>
          <p:cNvPr id="2" name="ParameterizedSierraWorkflow.mp4">
            <a:hlinkClick r:id="" action="ppaction://media"/>
            <a:extLst>
              <a:ext uri="{FF2B5EF4-FFF2-40B4-BE49-F238E27FC236}">
                <a16:creationId xmlns:a16="http://schemas.microsoft.com/office/drawing/2014/main" id="{097C6110-C8F4-E04C-969E-157774ABD6D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131664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7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7200" cy="1143000"/>
          </a:xfrm>
        </p:spPr>
        <p:txBody>
          <a:bodyPr/>
          <a:lstStyle/>
          <a:p>
            <a:pPr algn="ctr"/>
            <a:r>
              <a:rPr lang="en-US" sz="4000" dirty="0"/>
              <a:t>Outline</a:t>
            </a:r>
          </a:p>
        </p:txBody>
      </p:sp>
      <p:sp>
        <p:nvSpPr>
          <p:cNvPr id="3" name="Content Placeholder 2"/>
          <p:cNvSpPr>
            <a:spLocks noGrp="1"/>
          </p:cNvSpPr>
          <p:nvPr>
            <p:ph idx="1"/>
          </p:nvPr>
        </p:nvSpPr>
        <p:spPr>
          <a:xfrm>
            <a:off x="457200" y="1422718"/>
            <a:ext cx="8229600" cy="4525963"/>
          </a:xfrm>
        </p:spPr>
        <p:txBody>
          <a:bodyPr/>
          <a:lstStyle/>
          <a:p>
            <a:r>
              <a:rPr lang="en-US" dirty="0">
                <a:solidFill>
                  <a:schemeClr val="accent2">
                    <a:lumMod val="20000"/>
                    <a:lumOff val="80000"/>
                  </a:schemeClr>
                </a:solidFill>
              </a:rPr>
              <a:t>Motivating Example Problem</a:t>
            </a:r>
          </a:p>
          <a:p>
            <a:r>
              <a:rPr lang="en-US" dirty="0">
                <a:solidFill>
                  <a:schemeClr val="accent2">
                    <a:lumMod val="20000"/>
                    <a:lumOff val="80000"/>
                  </a:schemeClr>
                </a:solidFill>
              </a:rPr>
              <a:t>NGW Architecture</a:t>
            </a:r>
          </a:p>
          <a:p>
            <a:r>
              <a:rPr lang="en-US" dirty="0">
                <a:solidFill>
                  <a:schemeClr val="accent2">
                    <a:lumMod val="20000"/>
                    <a:lumOff val="80000"/>
                  </a:schemeClr>
                </a:solidFill>
              </a:rPr>
              <a:t>Workflow Demo</a:t>
            </a:r>
          </a:p>
          <a:p>
            <a:r>
              <a:rPr lang="en-US" dirty="0"/>
              <a:t>Key Challenges</a:t>
            </a:r>
          </a:p>
          <a:p>
            <a:r>
              <a:rPr lang="en-US" dirty="0">
                <a:solidFill>
                  <a:schemeClr val="accent2">
                    <a:lumMod val="20000"/>
                    <a:lumOff val="80000"/>
                  </a:schemeClr>
                </a:solidFill>
              </a:rPr>
              <a:t>Brief Look (Backward &amp;) Forward</a:t>
            </a:r>
          </a:p>
          <a:p>
            <a:endParaRPr lang="en-US" dirty="0"/>
          </a:p>
        </p:txBody>
      </p:sp>
      <p:sp>
        <p:nvSpPr>
          <p:cNvPr id="4" name="Rectangle 4">
            <a:extLst>
              <a:ext uri="{FF2B5EF4-FFF2-40B4-BE49-F238E27FC236}">
                <a16:creationId xmlns:a16="http://schemas.microsoft.com/office/drawing/2014/main" id="{CFFED419-357D-B14E-98BD-97D8A2BF9256}"/>
              </a:ext>
            </a:extLst>
          </p:cNvPr>
          <p:cNvSpPr>
            <a:spLocks noGrp="1" noChangeArrowheads="1"/>
          </p:cNvSpPr>
          <p:nvPr>
            <p:ph type="dt" sz="half" idx="10"/>
          </p:nvPr>
        </p:nvSpPr>
        <p:spPr>
          <a:xfrm>
            <a:off x="457200" y="6397625"/>
            <a:ext cx="2133600" cy="307975"/>
          </a:xfrm>
          <a:prstGeom prst="rect">
            <a:avLst/>
          </a:prstGeom>
          <a:ln/>
        </p:spPr>
        <p:txBody>
          <a:bodyPr/>
          <a:lstStyle>
            <a:lvl1pPr>
              <a:defRPr sz="1200"/>
            </a:lvl1pPr>
          </a:lstStyle>
          <a:p>
            <a:pPr>
              <a:defRPr/>
            </a:pPr>
            <a:r>
              <a:rPr lang="en-US"/>
              <a:t>R.L.Clay 2018</a:t>
            </a:r>
            <a:endParaRPr lang="en-US" dirty="0"/>
          </a:p>
        </p:txBody>
      </p:sp>
    </p:spTree>
    <p:extLst>
      <p:ext uri="{BB962C8B-B14F-4D97-AF65-F5344CB8AC3E}">
        <p14:creationId xmlns:p14="http://schemas.microsoft.com/office/powerpoint/2010/main" val="2759243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7200" cy="1143000"/>
          </a:xfrm>
        </p:spPr>
        <p:txBody>
          <a:bodyPr/>
          <a:lstStyle/>
          <a:p>
            <a:pPr algn="ctr"/>
            <a:r>
              <a:rPr lang="en-US" sz="4000" dirty="0"/>
              <a:t>Key Challenges</a:t>
            </a:r>
          </a:p>
        </p:txBody>
      </p:sp>
      <p:sp>
        <p:nvSpPr>
          <p:cNvPr id="3" name="Content Placeholder 2"/>
          <p:cNvSpPr>
            <a:spLocks noGrp="1"/>
          </p:cNvSpPr>
          <p:nvPr>
            <p:ph idx="1"/>
          </p:nvPr>
        </p:nvSpPr>
        <p:spPr>
          <a:xfrm>
            <a:off x="457200" y="1422718"/>
            <a:ext cx="8229600" cy="4525963"/>
          </a:xfrm>
        </p:spPr>
        <p:txBody>
          <a:bodyPr/>
          <a:lstStyle/>
          <a:p>
            <a:r>
              <a:rPr lang="en-US" sz="3200" dirty="0"/>
              <a:t>Meta-Scheduling Problem</a:t>
            </a:r>
          </a:p>
          <a:p>
            <a:r>
              <a:rPr lang="en-US" sz="3200" dirty="0"/>
              <a:t>Distributed Execution</a:t>
            </a:r>
          </a:p>
          <a:p>
            <a:r>
              <a:rPr lang="en-US" sz="3200" dirty="0"/>
              <a:t>Workflow Resilience</a:t>
            </a:r>
          </a:p>
          <a:p>
            <a:r>
              <a:rPr lang="en-US" sz="3200" dirty="0"/>
              <a:t>Data Flow at Scale</a:t>
            </a:r>
          </a:p>
          <a:p>
            <a:r>
              <a:rPr lang="en-US" sz="3200" dirty="0"/>
              <a:t>Workflow V&amp;V</a:t>
            </a:r>
          </a:p>
          <a:p>
            <a:endParaRPr lang="en-US" sz="3200" dirty="0"/>
          </a:p>
        </p:txBody>
      </p:sp>
      <p:sp>
        <p:nvSpPr>
          <p:cNvPr id="4" name="Rectangle 4">
            <a:extLst>
              <a:ext uri="{FF2B5EF4-FFF2-40B4-BE49-F238E27FC236}">
                <a16:creationId xmlns:a16="http://schemas.microsoft.com/office/drawing/2014/main" id="{CFFED419-357D-B14E-98BD-97D8A2BF9256}"/>
              </a:ext>
            </a:extLst>
          </p:cNvPr>
          <p:cNvSpPr>
            <a:spLocks noGrp="1" noChangeArrowheads="1"/>
          </p:cNvSpPr>
          <p:nvPr>
            <p:ph type="dt" sz="half" idx="10"/>
          </p:nvPr>
        </p:nvSpPr>
        <p:spPr>
          <a:xfrm>
            <a:off x="457200" y="6397625"/>
            <a:ext cx="2133600" cy="307975"/>
          </a:xfrm>
          <a:prstGeom prst="rect">
            <a:avLst/>
          </a:prstGeom>
          <a:ln/>
        </p:spPr>
        <p:txBody>
          <a:bodyPr/>
          <a:lstStyle>
            <a:lvl1pPr>
              <a:defRPr sz="1200"/>
            </a:lvl1pPr>
          </a:lstStyle>
          <a:p>
            <a:pPr>
              <a:defRPr/>
            </a:pPr>
            <a:r>
              <a:rPr lang="en-US"/>
              <a:t>R.L.Clay 2018</a:t>
            </a:r>
            <a:endParaRPr lang="en-US" dirty="0"/>
          </a:p>
        </p:txBody>
      </p:sp>
    </p:spTree>
    <p:extLst>
      <p:ext uri="{BB962C8B-B14F-4D97-AF65-F5344CB8AC3E}">
        <p14:creationId xmlns:p14="http://schemas.microsoft.com/office/powerpoint/2010/main" val="385236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264" y="274638"/>
            <a:ext cx="8140536" cy="1143000"/>
          </a:xfrm>
        </p:spPr>
        <p:txBody>
          <a:bodyPr/>
          <a:lstStyle/>
          <a:p>
            <a:pPr algn="ctr"/>
            <a:r>
              <a:rPr lang="en-US" sz="4400" dirty="0"/>
              <a:t>Meta-Scheduling Problem</a:t>
            </a:r>
          </a:p>
        </p:txBody>
      </p:sp>
      <p:sp>
        <p:nvSpPr>
          <p:cNvPr id="3" name="Content Placeholder 2"/>
          <p:cNvSpPr>
            <a:spLocks noGrp="1"/>
          </p:cNvSpPr>
          <p:nvPr>
            <p:ph idx="1"/>
          </p:nvPr>
        </p:nvSpPr>
        <p:spPr>
          <a:xfrm>
            <a:off x="457200" y="1752600"/>
            <a:ext cx="8229600" cy="4373563"/>
          </a:xfrm>
        </p:spPr>
        <p:txBody>
          <a:bodyPr/>
          <a:lstStyle/>
          <a:p>
            <a:pPr>
              <a:buClr>
                <a:schemeClr val="tx1"/>
              </a:buClr>
              <a:buFont typeface="Arial" panose="020B0604020202020204" pitchFamily="34" charset="0"/>
              <a:buChar char="•"/>
            </a:pPr>
            <a:r>
              <a:rPr lang="en-US" sz="3600" dirty="0"/>
              <a:t>GEO’s use case features:</a:t>
            </a:r>
          </a:p>
          <a:p>
            <a:pPr marL="757549" indent="-414726">
              <a:buClr>
                <a:schemeClr val="tx1"/>
              </a:buClr>
              <a:buFont typeface="Arial" charset="0"/>
              <a:buChar char="•"/>
            </a:pPr>
            <a:r>
              <a:rPr lang="en-US" dirty="0"/>
              <a:t>Design on CAD on Windows machine</a:t>
            </a:r>
          </a:p>
          <a:p>
            <a:pPr marL="757549" indent="-414726">
              <a:buClr>
                <a:schemeClr val="tx1"/>
              </a:buClr>
              <a:buFont typeface="Arial" charset="0"/>
              <a:buChar char="•"/>
            </a:pPr>
            <a:r>
              <a:rPr lang="en-US" dirty="0"/>
              <a:t>Problem setup on Linux workstation</a:t>
            </a:r>
          </a:p>
          <a:p>
            <a:pPr marL="757549" indent="-414726">
              <a:buClr>
                <a:schemeClr val="tx1"/>
              </a:buClr>
              <a:buFont typeface="Arial" charset="0"/>
              <a:buChar char="•"/>
            </a:pPr>
            <a:r>
              <a:rPr lang="en-US" dirty="0"/>
              <a:t>Solver run on Unix HPC machine (Trinity)	</a:t>
            </a:r>
          </a:p>
          <a:p>
            <a:pPr marL="757549" indent="-414726">
              <a:buClr>
                <a:schemeClr val="tx1"/>
              </a:buClr>
              <a:buFont typeface="Arial" charset="0"/>
              <a:buChar char="•"/>
            </a:pPr>
            <a:r>
              <a:rPr lang="en-US" sz="2800" dirty="0"/>
              <a:t>Post processing – who knows</a:t>
            </a:r>
          </a:p>
        </p:txBody>
      </p:sp>
      <p:sp>
        <p:nvSpPr>
          <p:cNvPr id="5" name="Slide Number Placeholder 4"/>
          <p:cNvSpPr>
            <a:spLocks noGrp="1"/>
          </p:cNvSpPr>
          <p:nvPr>
            <p:ph type="sldNum" sz="quarter" idx="4"/>
          </p:nvPr>
        </p:nvSpPr>
        <p:spPr/>
        <p:txBody>
          <a:bodyPr/>
          <a:lstStyle/>
          <a:p>
            <a:pPr>
              <a:defRPr/>
            </a:pPr>
            <a:fld id="{5DC01A62-4E3B-4BB3-83ED-C7F9244160C7}" type="slidenum">
              <a:rPr lang="en-US" smtClean="0">
                <a:solidFill>
                  <a:srgbClr val="FFFFFF"/>
                </a:solidFill>
              </a:rPr>
              <a:pPr>
                <a:defRPr/>
              </a:pPr>
              <a:t>28</a:t>
            </a:fld>
            <a:endParaRPr lang="en-US">
              <a:solidFill>
                <a:srgbClr val="FFFFFF"/>
              </a:solidFill>
            </a:endParaRPr>
          </a:p>
        </p:txBody>
      </p:sp>
      <p:sp>
        <p:nvSpPr>
          <p:cNvPr id="8" name="Rectangle 5"/>
          <p:cNvSpPr>
            <a:spLocks noGrp="1" noChangeArrowheads="1"/>
          </p:cNvSpPr>
          <p:nvPr>
            <p:ph type="ftr" sz="quarter" idx="3"/>
          </p:nvPr>
        </p:nvSpPr>
        <p:spPr bwMode="auto">
          <a:xfrm>
            <a:off x="3124200" y="6552872"/>
            <a:ext cx="2895600" cy="284637"/>
          </a:xfrm>
          <a:prstGeom prst="rect">
            <a:avLst/>
          </a:prstGeom>
          <a:noFill/>
          <a:ln w="9525">
            <a:noFill/>
            <a:miter lim="800000"/>
            <a:headEnd/>
            <a:tailEnd/>
          </a:ln>
          <a:effectLst/>
        </p:spPr>
        <p:txBody>
          <a:bodyPr vert="horz" wrap="square" lIns="91429" tIns="45714" rIns="91429" bIns="45714" numCol="1" anchor="ctr" anchorCtr="0" compatLnSpc="1">
            <a:prstTxWarp prst="textNoShape">
              <a:avLst/>
            </a:prstTxWarp>
          </a:bodyPr>
          <a:lstStyle>
            <a:lvl1pPr algn="ctr">
              <a:defRPr sz="1089">
                <a:solidFill>
                  <a:schemeClr val="bg1"/>
                </a:solidFill>
                <a:latin typeface="Franklin Gothic Medium Cond" charset="0"/>
                <a:ea typeface="Franklin Gothic Medium Cond" charset="0"/>
                <a:cs typeface="Franklin Gothic Medium Cond" charset="0"/>
              </a:defRPr>
            </a:lvl1pPr>
          </a:lstStyle>
          <a:p>
            <a:pPr>
              <a:defRPr/>
            </a:pPr>
            <a:r>
              <a:rPr lang="en-US" dirty="0">
                <a:solidFill>
                  <a:srgbClr val="FFFFFF"/>
                </a:solidFill>
              </a:rPr>
              <a:t>UNCLASSIFIED</a:t>
            </a:r>
          </a:p>
        </p:txBody>
      </p:sp>
      <p:sp>
        <p:nvSpPr>
          <p:cNvPr id="4" name="TextBox 3">
            <a:extLst>
              <a:ext uri="{FF2B5EF4-FFF2-40B4-BE49-F238E27FC236}">
                <a16:creationId xmlns:a16="http://schemas.microsoft.com/office/drawing/2014/main" id="{73F6607F-7DDF-F444-9472-B950F2162028}"/>
              </a:ext>
            </a:extLst>
          </p:cNvPr>
          <p:cNvSpPr txBox="1"/>
          <p:nvPr/>
        </p:nvSpPr>
        <p:spPr>
          <a:xfrm>
            <a:off x="546264" y="4800600"/>
            <a:ext cx="7992093" cy="954107"/>
          </a:xfrm>
          <a:prstGeom prst="rect">
            <a:avLst/>
          </a:prstGeom>
          <a:solidFill>
            <a:schemeClr val="accent1"/>
          </a:solidFill>
        </p:spPr>
        <p:txBody>
          <a:bodyPr wrap="square" rtlCol="0">
            <a:spAutoFit/>
          </a:bodyPr>
          <a:lstStyle/>
          <a:p>
            <a:r>
              <a:rPr lang="en-US" sz="2800" dirty="0"/>
              <a:t>How do we schedule hundreds of workflow runs that span multiple platforms (for each run)?</a:t>
            </a:r>
          </a:p>
        </p:txBody>
      </p:sp>
      <p:sp>
        <p:nvSpPr>
          <p:cNvPr id="7" name="Date Placeholder 4">
            <a:extLst>
              <a:ext uri="{FF2B5EF4-FFF2-40B4-BE49-F238E27FC236}">
                <a16:creationId xmlns:a16="http://schemas.microsoft.com/office/drawing/2014/main" id="{DB2B6F41-DF6F-D742-8F77-4306561995A4}"/>
              </a:ext>
            </a:extLst>
          </p:cNvPr>
          <p:cNvSpPr>
            <a:spLocks noGrp="1"/>
          </p:cNvSpPr>
          <p:nvPr>
            <p:ph type="dt" sz="half" idx="10"/>
          </p:nvPr>
        </p:nvSpPr>
        <p:spPr>
          <a:xfrm>
            <a:off x="457200" y="6397625"/>
            <a:ext cx="2133600" cy="307975"/>
          </a:xfrm>
        </p:spPr>
        <p:txBody>
          <a:bodyPr/>
          <a:lstStyle/>
          <a:p>
            <a:pPr>
              <a:defRPr/>
            </a:pPr>
            <a:r>
              <a:rPr lang="en-US" dirty="0" err="1"/>
              <a:t>R.L.Clay</a:t>
            </a:r>
            <a:r>
              <a:rPr lang="en-US" dirty="0"/>
              <a:t> 2018</a:t>
            </a:r>
          </a:p>
        </p:txBody>
      </p:sp>
    </p:spTree>
    <p:extLst>
      <p:ext uri="{BB962C8B-B14F-4D97-AF65-F5344CB8AC3E}">
        <p14:creationId xmlns:p14="http://schemas.microsoft.com/office/powerpoint/2010/main" val="261207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1690"/>
            <a:ext cx="8305799" cy="1058429"/>
          </a:xfrm>
        </p:spPr>
        <p:txBody>
          <a:bodyPr/>
          <a:lstStyle/>
          <a:p>
            <a:pPr algn="ctr"/>
            <a:r>
              <a:rPr lang="en-US" sz="4000" dirty="0"/>
              <a:t>Distributed Execution</a:t>
            </a:r>
          </a:p>
        </p:txBody>
      </p:sp>
      <p:grpSp>
        <p:nvGrpSpPr>
          <p:cNvPr id="25" name="Group 24"/>
          <p:cNvGrpSpPr/>
          <p:nvPr/>
        </p:nvGrpSpPr>
        <p:grpSpPr>
          <a:xfrm>
            <a:off x="5715711" y="4876800"/>
            <a:ext cx="942261" cy="1270464"/>
            <a:chOff x="4700785" y="1655271"/>
            <a:chExt cx="1053491" cy="1420437"/>
          </a:xfrm>
        </p:grpSpPr>
        <p:pic>
          <p:nvPicPr>
            <p:cNvPr id="16" name="Picture 15"/>
            <p:cNvPicPr>
              <a:picLocks noChangeAspect="1"/>
            </p:cNvPicPr>
            <p:nvPr/>
          </p:nvPicPr>
          <p:blipFill>
            <a:blip r:embed="rId3"/>
            <a:stretch>
              <a:fillRect/>
            </a:stretch>
          </p:blipFill>
          <p:spPr>
            <a:xfrm>
              <a:off x="4700785" y="1655271"/>
              <a:ext cx="1053491" cy="1420437"/>
            </a:xfrm>
            <a:prstGeom prst="rect">
              <a:avLst/>
            </a:prstGeom>
          </p:spPr>
        </p:pic>
        <p:pic>
          <p:nvPicPr>
            <p:cNvPr id="17" name="Picture 16"/>
            <p:cNvPicPr>
              <a:picLocks noChangeAspect="1"/>
            </p:cNvPicPr>
            <p:nvPr/>
          </p:nvPicPr>
          <p:blipFill>
            <a:blip r:embed="rId4"/>
            <a:stretch>
              <a:fillRect/>
            </a:stretch>
          </p:blipFill>
          <p:spPr>
            <a:xfrm>
              <a:off x="4894296" y="2040352"/>
              <a:ext cx="859980" cy="859980"/>
            </a:xfrm>
            <a:prstGeom prst="rect">
              <a:avLst/>
            </a:prstGeom>
          </p:spPr>
        </p:pic>
      </p:grpSp>
      <p:sp>
        <p:nvSpPr>
          <p:cNvPr id="43" name="TextBox 42"/>
          <p:cNvSpPr txBox="1"/>
          <p:nvPr/>
        </p:nvSpPr>
        <p:spPr>
          <a:xfrm>
            <a:off x="203200" y="1085671"/>
            <a:ext cx="6230892" cy="1200329"/>
          </a:xfrm>
          <a:prstGeom prst="rect">
            <a:avLst/>
          </a:prstGeom>
          <a:noFill/>
        </p:spPr>
        <p:txBody>
          <a:bodyPr wrap="square" rtlCol="0">
            <a:spAutoFit/>
          </a:bodyPr>
          <a:lstStyle/>
          <a:p>
            <a:pPr marL="285750" indent="-285750">
              <a:buFont typeface="Arial" charset="0"/>
              <a:buChar char="•"/>
            </a:pPr>
            <a:r>
              <a:rPr lang="en-US" dirty="0"/>
              <a:t>Heterogeneous resources</a:t>
            </a:r>
          </a:p>
          <a:p>
            <a:pPr marL="742950" lvl="1" indent="-285750">
              <a:buFont typeface="Arial" charset="0"/>
              <a:buChar char="•"/>
            </a:pPr>
            <a:r>
              <a:rPr lang="en-US" dirty="0"/>
              <a:t>Different OS</a:t>
            </a:r>
          </a:p>
          <a:p>
            <a:pPr marL="742950" lvl="1" indent="-285750">
              <a:buFont typeface="Arial" charset="0"/>
              <a:buChar char="•"/>
            </a:pPr>
            <a:r>
              <a:rPr lang="en-US" dirty="0"/>
              <a:t>Different installed codes</a:t>
            </a:r>
          </a:p>
          <a:p>
            <a:pPr marL="742950" lvl="1" indent="-285750">
              <a:buFont typeface="Arial" charset="0"/>
              <a:buChar char="•"/>
            </a:pPr>
            <a:r>
              <a:rPr lang="en-US" dirty="0">
                <a:solidFill>
                  <a:srgbClr val="FF0000"/>
                </a:solidFill>
              </a:rPr>
              <a:t>No admin rights: need zero install</a:t>
            </a:r>
          </a:p>
        </p:txBody>
      </p:sp>
      <p:pic>
        <p:nvPicPr>
          <p:cNvPr id="15" name="Picture 14"/>
          <p:cNvPicPr>
            <a:picLocks noChangeAspect="1"/>
          </p:cNvPicPr>
          <p:nvPr/>
        </p:nvPicPr>
        <p:blipFill>
          <a:blip r:embed="rId5"/>
          <a:stretch>
            <a:fillRect/>
          </a:stretch>
        </p:blipFill>
        <p:spPr>
          <a:xfrm>
            <a:off x="1251429" y="4479509"/>
            <a:ext cx="3000812" cy="1600200"/>
          </a:xfrm>
          <a:prstGeom prst="rect">
            <a:avLst/>
          </a:prstGeom>
        </p:spPr>
      </p:pic>
      <p:sp>
        <p:nvSpPr>
          <p:cNvPr id="21" name="Rectangle 20"/>
          <p:cNvSpPr/>
          <p:nvPr/>
        </p:nvSpPr>
        <p:spPr>
          <a:xfrm>
            <a:off x="4419600" y="1066800"/>
            <a:ext cx="4572000" cy="923330"/>
          </a:xfrm>
          <a:prstGeom prst="rect">
            <a:avLst/>
          </a:prstGeom>
        </p:spPr>
        <p:txBody>
          <a:bodyPr>
            <a:spAutoFit/>
          </a:bodyPr>
          <a:lstStyle/>
          <a:p>
            <a:pPr marL="285750" indent="-285750">
              <a:buFont typeface="Arial" charset="0"/>
              <a:buChar char="•"/>
            </a:pPr>
            <a:r>
              <a:rPr lang="en-US" dirty="0"/>
              <a:t>Reasons for distributed tasks</a:t>
            </a:r>
          </a:p>
          <a:p>
            <a:pPr marL="742950" lvl="1" indent="-285750">
              <a:buFont typeface="Arial" charset="0"/>
              <a:buChar char="•"/>
            </a:pPr>
            <a:r>
              <a:rPr lang="en-US" dirty="0"/>
              <a:t>Load balancing / parallelism</a:t>
            </a:r>
          </a:p>
          <a:p>
            <a:pPr marL="742950" lvl="1" indent="-285750">
              <a:buFont typeface="Arial" charset="0"/>
              <a:buChar char="•"/>
            </a:pPr>
            <a:r>
              <a:rPr lang="en-US" dirty="0">
                <a:solidFill>
                  <a:srgbClr val="FF0000"/>
                </a:solidFill>
              </a:rPr>
              <a:t>Take advantage of capabilities</a:t>
            </a:r>
          </a:p>
        </p:txBody>
      </p:sp>
      <p:cxnSp>
        <p:nvCxnSpPr>
          <p:cNvPr id="23" name="Straight Arrow Connector 22"/>
          <p:cNvCxnSpPr/>
          <p:nvPr/>
        </p:nvCxnSpPr>
        <p:spPr bwMode="auto">
          <a:xfrm>
            <a:off x="2893909" y="5406782"/>
            <a:ext cx="2821802" cy="434985"/>
          </a:xfrm>
          <a:prstGeom prst="straightConnector1">
            <a:avLst/>
          </a:prstGeom>
          <a:solidFill>
            <a:schemeClr val="accent1"/>
          </a:solidFill>
          <a:ln w="9525" cap="flat" cmpd="sng" algn="ctr">
            <a:solidFill>
              <a:schemeClr val="tx1"/>
            </a:solidFill>
            <a:prstDash val="solid"/>
            <a:round/>
            <a:headEnd type="none" w="med" len="med"/>
            <a:tailEnd type="triangle" w="lg" len="lg"/>
          </a:ln>
          <a:effectLst/>
        </p:spPr>
      </p:cxnSp>
      <p:sp>
        <p:nvSpPr>
          <p:cNvPr id="44" name="TextBox 43"/>
          <p:cNvSpPr txBox="1"/>
          <p:nvPr/>
        </p:nvSpPr>
        <p:spPr>
          <a:xfrm>
            <a:off x="203200" y="2367677"/>
            <a:ext cx="6512139" cy="2585323"/>
          </a:xfrm>
          <a:prstGeom prst="rect">
            <a:avLst/>
          </a:prstGeom>
          <a:noFill/>
        </p:spPr>
        <p:txBody>
          <a:bodyPr wrap="square" rtlCol="0">
            <a:spAutoFit/>
          </a:bodyPr>
          <a:lstStyle/>
          <a:p>
            <a:pPr marL="285750" indent="-285750">
              <a:buFont typeface="Arial" charset="0"/>
              <a:buChar char="•"/>
            </a:pPr>
            <a:r>
              <a:rPr lang="en-US" dirty="0"/>
              <a:t>Our solution</a:t>
            </a:r>
          </a:p>
          <a:p>
            <a:pPr marL="742950" lvl="1" indent="-285750">
              <a:buFont typeface="Arial" charset="0"/>
              <a:buChar char="•"/>
            </a:pPr>
            <a:r>
              <a:rPr lang="en-US" dirty="0"/>
              <a:t>SAW Job Submission capability</a:t>
            </a:r>
          </a:p>
          <a:p>
            <a:pPr marL="742950" lvl="1" indent="-285750">
              <a:buFont typeface="Arial" charset="0"/>
              <a:buChar char="•"/>
            </a:pPr>
            <a:r>
              <a:rPr lang="en-US" dirty="0">
                <a:solidFill>
                  <a:srgbClr val="FF0000"/>
                </a:solidFill>
              </a:rPr>
              <a:t>Template-driven (per machine and code)</a:t>
            </a:r>
          </a:p>
          <a:p>
            <a:pPr marL="742950" lvl="1" indent="-285750">
              <a:buFont typeface="Arial" charset="0"/>
              <a:buChar char="•"/>
            </a:pPr>
            <a:r>
              <a:rPr lang="en-US" dirty="0"/>
              <a:t>Status monitoring</a:t>
            </a:r>
          </a:p>
          <a:p>
            <a:pPr marL="742950" lvl="1" indent="-285750">
              <a:buFont typeface="Arial" charset="0"/>
              <a:buChar char="•"/>
            </a:pPr>
            <a:r>
              <a:rPr lang="en-US" dirty="0" err="1"/>
              <a:t>Ssh</a:t>
            </a:r>
            <a:r>
              <a:rPr lang="en-US" dirty="0"/>
              <a:t> and flexible authentication</a:t>
            </a:r>
          </a:p>
          <a:p>
            <a:pPr marL="742950" lvl="1" indent="-285750">
              <a:buFont typeface="Arial" charset="0"/>
              <a:buChar char="•"/>
            </a:pPr>
            <a:r>
              <a:rPr lang="en-US" dirty="0"/>
              <a:t>Automatic data transfers based on workflow</a:t>
            </a:r>
          </a:p>
          <a:p>
            <a:pPr marL="742950" lvl="1" indent="-285750">
              <a:buFont typeface="Arial" charset="0"/>
              <a:buChar char="•"/>
            </a:pPr>
            <a:r>
              <a:rPr lang="en-US" dirty="0"/>
              <a:t>Can remotely execute tasks or </a:t>
            </a:r>
            <a:r>
              <a:rPr lang="en-US" dirty="0" err="1"/>
              <a:t>subworkflows</a:t>
            </a:r>
            <a:endParaRPr lang="en-US" dirty="0"/>
          </a:p>
          <a:p>
            <a:pPr marL="742950" lvl="1" indent="-285750">
              <a:buFont typeface="Arial" charset="0"/>
              <a:buChar char="•"/>
            </a:pPr>
            <a:endParaRPr lang="en-US" dirty="0"/>
          </a:p>
          <a:p>
            <a:pPr marL="742950" lvl="1" indent="-285750">
              <a:buFont typeface="Arial" charset="0"/>
              <a:buChar char="•"/>
            </a:pPr>
            <a:endParaRPr lang="en-US" dirty="0"/>
          </a:p>
        </p:txBody>
      </p:sp>
      <p:grpSp>
        <p:nvGrpSpPr>
          <p:cNvPr id="45" name="Group 44"/>
          <p:cNvGrpSpPr/>
          <p:nvPr/>
        </p:nvGrpSpPr>
        <p:grpSpPr>
          <a:xfrm>
            <a:off x="6740739" y="3788596"/>
            <a:ext cx="942261" cy="1270464"/>
            <a:chOff x="4700785" y="1655271"/>
            <a:chExt cx="1053491" cy="1420437"/>
          </a:xfrm>
        </p:grpSpPr>
        <p:pic>
          <p:nvPicPr>
            <p:cNvPr id="46" name="Picture 45"/>
            <p:cNvPicPr>
              <a:picLocks noChangeAspect="1"/>
            </p:cNvPicPr>
            <p:nvPr/>
          </p:nvPicPr>
          <p:blipFill>
            <a:blip r:embed="rId3"/>
            <a:stretch>
              <a:fillRect/>
            </a:stretch>
          </p:blipFill>
          <p:spPr>
            <a:xfrm>
              <a:off x="4700785" y="1655271"/>
              <a:ext cx="1053491" cy="1420437"/>
            </a:xfrm>
            <a:prstGeom prst="rect">
              <a:avLst/>
            </a:prstGeom>
          </p:spPr>
        </p:pic>
        <p:pic>
          <p:nvPicPr>
            <p:cNvPr id="47" name="Picture 46"/>
            <p:cNvPicPr>
              <a:picLocks noChangeAspect="1"/>
            </p:cNvPicPr>
            <p:nvPr/>
          </p:nvPicPr>
          <p:blipFill>
            <a:blip r:embed="rId4"/>
            <a:stretch>
              <a:fillRect/>
            </a:stretch>
          </p:blipFill>
          <p:spPr>
            <a:xfrm>
              <a:off x="4894296" y="2040352"/>
              <a:ext cx="859980" cy="859980"/>
            </a:xfrm>
            <a:prstGeom prst="rect">
              <a:avLst/>
            </a:prstGeom>
          </p:spPr>
        </p:pic>
      </p:grpSp>
      <p:cxnSp>
        <p:nvCxnSpPr>
          <p:cNvPr id="48" name="Straight Arrow Connector 47"/>
          <p:cNvCxnSpPr/>
          <p:nvPr/>
        </p:nvCxnSpPr>
        <p:spPr bwMode="auto">
          <a:xfrm flipV="1">
            <a:off x="3542570" y="4258961"/>
            <a:ext cx="3115402" cy="964967"/>
          </a:xfrm>
          <a:prstGeom prst="straightConnector1">
            <a:avLst/>
          </a:prstGeom>
          <a:solidFill>
            <a:schemeClr val="accent1"/>
          </a:solidFill>
          <a:ln w="9525" cap="flat" cmpd="sng" algn="ctr">
            <a:solidFill>
              <a:schemeClr val="tx1"/>
            </a:solidFill>
            <a:prstDash val="solid"/>
            <a:round/>
            <a:headEnd type="none" w="med" len="med"/>
            <a:tailEnd type="triangle" w="lg" len="lg"/>
          </a:ln>
          <a:effectLst/>
        </p:spPr>
      </p:cxnSp>
      <p:pic>
        <p:nvPicPr>
          <p:cNvPr id="56" name="Picture 55"/>
          <p:cNvPicPr>
            <a:picLocks noChangeAspect="1"/>
          </p:cNvPicPr>
          <p:nvPr/>
        </p:nvPicPr>
        <p:blipFill>
          <a:blip r:embed="rId6"/>
          <a:stretch>
            <a:fillRect/>
          </a:stretch>
        </p:blipFill>
        <p:spPr>
          <a:xfrm>
            <a:off x="5715711" y="2317038"/>
            <a:ext cx="2299436" cy="1233616"/>
          </a:xfrm>
          <a:prstGeom prst="rect">
            <a:avLst/>
          </a:prstGeom>
        </p:spPr>
      </p:pic>
      <p:cxnSp>
        <p:nvCxnSpPr>
          <p:cNvPr id="58" name="Straight Arrow Connector 57"/>
          <p:cNvCxnSpPr/>
          <p:nvPr/>
        </p:nvCxnSpPr>
        <p:spPr bwMode="auto">
          <a:xfrm>
            <a:off x="2893909" y="3276600"/>
            <a:ext cx="2744891" cy="0"/>
          </a:xfrm>
          <a:prstGeom prst="straightConnector1">
            <a:avLst/>
          </a:prstGeom>
          <a:solidFill>
            <a:schemeClr val="accent1"/>
          </a:solidFill>
          <a:ln w="9525" cap="flat" cmpd="sng" algn="ctr">
            <a:solidFill>
              <a:schemeClr val="tx1"/>
            </a:solidFill>
            <a:prstDash val="solid"/>
            <a:round/>
            <a:headEnd type="none" w="med" len="med"/>
            <a:tailEnd type="triangle" w="lg" len="lg"/>
          </a:ln>
          <a:effectLst/>
        </p:spPr>
      </p:cxnSp>
      <p:sp>
        <p:nvSpPr>
          <p:cNvPr id="18" name="Date Placeholder 4">
            <a:extLst>
              <a:ext uri="{FF2B5EF4-FFF2-40B4-BE49-F238E27FC236}">
                <a16:creationId xmlns:a16="http://schemas.microsoft.com/office/drawing/2014/main" id="{8A3B5051-7CB8-D74A-82B8-A7A6AC74126A}"/>
              </a:ext>
            </a:extLst>
          </p:cNvPr>
          <p:cNvSpPr>
            <a:spLocks noGrp="1"/>
          </p:cNvSpPr>
          <p:nvPr>
            <p:ph type="dt" sz="half" idx="10"/>
          </p:nvPr>
        </p:nvSpPr>
        <p:spPr>
          <a:xfrm>
            <a:off x="457200" y="6397625"/>
            <a:ext cx="2133600" cy="307975"/>
          </a:xfrm>
        </p:spPr>
        <p:txBody>
          <a:bodyPr/>
          <a:lstStyle/>
          <a:p>
            <a:pPr>
              <a:defRPr/>
            </a:pPr>
            <a:r>
              <a:rPr lang="en-US" dirty="0" err="1"/>
              <a:t>R.L.Clay</a:t>
            </a:r>
            <a:r>
              <a:rPr lang="en-US" dirty="0"/>
              <a:t> 2018</a:t>
            </a:r>
          </a:p>
        </p:txBody>
      </p:sp>
    </p:spTree>
    <p:extLst>
      <p:ext uri="{BB962C8B-B14F-4D97-AF65-F5344CB8AC3E}">
        <p14:creationId xmlns:p14="http://schemas.microsoft.com/office/powerpoint/2010/main" val="3107815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50503"/>
            <a:ext cx="8039101" cy="692497"/>
          </a:xfrm>
        </p:spPr>
        <p:txBody>
          <a:bodyPr/>
          <a:lstStyle/>
          <a:p>
            <a:pPr algn="ctr"/>
            <a:r>
              <a:rPr lang="en-US" dirty="0"/>
              <a:t>Department of Energy: What do we do?</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1295400"/>
            <a:ext cx="8229600" cy="4798420"/>
          </a:xfrm>
          <a:prstGeom prst="rect">
            <a:avLst/>
          </a:prstGeom>
        </p:spPr>
      </p:pic>
      <p:sp>
        <p:nvSpPr>
          <p:cNvPr id="9" name="Title 1"/>
          <p:cNvSpPr txBox="1">
            <a:spLocks/>
          </p:cNvSpPr>
          <p:nvPr/>
        </p:nvSpPr>
        <p:spPr>
          <a:xfrm>
            <a:off x="3048000" y="5710641"/>
            <a:ext cx="5181600" cy="38318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noAutofit/>
          </a:bodyPr>
          <a:lstStyle>
            <a:lvl1pPr algn="ctr">
              <a:defRPr sz="3200" baseline="0">
                <a:solidFill>
                  <a:srgbClr val="123E67"/>
                </a:solidFill>
                <a:uFill>
                  <a:solidFill>
                    <a:srgbClr val="123E67"/>
                  </a:solidFill>
                </a:uFill>
                <a:latin typeface="+mn-lt"/>
                <a:ea typeface="+mn-ea"/>
                <a:cs typeface="+mn-cs"/>
                <a:sym typeface="Calibri"/>
              </a:defRPr>
            </a:lvl1pPr>
            <a:lvl2pPr indent="228600">
              <a:defRPr sz="4000">
                <a:solidFill>
                  <a:srgbClr val="123E67"/>
                </a:solidFill>
                <a:uFill>
                  <a:solidFill>
                    <a:srgbClr val="123E67"/>
                  </a:solidFill>
                </a:uFill>
                <a:latin typeface="+mn-lt"/>
                <a:ea typeface="+mn-ea"/>
                <a:cs typeface="+mn-cs"/>
                <a:sym typeface="Calibri"/>
              </a:defRPr>
            </a:lvl2pPr>
            <a:lvl3pPr indent="457200">
              <a:defRPr sz="4000">
                <a:solidFill>
                  <a:srgbClr val="123E67"/>
                </a:solidFill>
                <a:uFill>
                  <a:solidFill>
                    <a:srgbClr val="123E67"/>
                  </a:solidFill>
                </a:uFill>
                <a:latin typeface="+mn-lt"/>
                <a:ea typeface="+mn-ea"/>
                <a:cs typeface="+mn-cs"/>
                <a:sym typeface="Calibri"/>
              </a:defRPr>
            </a:lvl3pPr>
            <a:lvl4pPr indent="685800">
              <a:defRPr sz="4000">
                <a:solidFill>
                  <a:srgbClr val="123E67"/>
                </a:solidFill>
                <a:uFill>
                  <a:solidFill>
                    <a:srgbClr val="123E67"/>
                  </a:solidFill>
                </a:uFill>
                <a:latin typeface="+mn-lt"/>
                <a:ea typeface="+mn-ea"/>
                <a:cs typeface="+mn-cs"/>
                <a:sym typeface="Calibri"/>
              </a:defRPr>
            </a:lvl4pPr>
            <a:lvl5pPr indent="914400">
              <a:defRPr sz="4000">
                <a:solidFill>
                  <a:srgbClr val="123E67"/>
                </a:solidFill>
                <a:uFill>
                  <a:solidFill>
                    <a:srgbClr val="123E67"/>
                  </a:solidFill>
                </a:uFill>
                <a:latin typeface="+mn-lt"/>
                <a:ea typeface="+mn-ea"/>
                <a:cs typeface="+mn-cs"/>
                <a:sym typeface="Calibri"/>
              </a:defRPr>
            </a:lvl5pPr>
            <a:lvl6pPr indent="1143000">
              <a:defRPr sz="4000">
                <a:solidFill>
                  <a:srgbClr val="123E67"/>
                </a:solidFill>
                <a:uFill>
                  <a:solidFill>
                    <a:srgbClr val="123E67"/>
                  </a:solidFill>
                </a:uFill>
                <a:latin typeface="+mn-lt"/>
                <a:ea typeface="+mn-ea"/>
                <a:cs typeface="+mn-cs"/>
                <a:sym typeface="Calibri"/>
              </a:defRPr>
            </a:lvl6pPr>
            <a:lvl7pPr indent="1371600">
              <a:defRPr sz="4000">
                <a:solidFill>
                  <a:srgbClr val="123E67"/>
                </a:solidFill>
                <a:uFill>
                  <a:solidFill>
                    <a:srgbClr val="123E67"/>
                  </a:solidFill>
                </a:uFill>
                <a:latin typeface="+mn-lt"/>
                <a:ea typeface="+mn-ea"/>
                <a:cs typeface="+mn-cs"/>
                <a:sym typeface="Calibri"/>
              </a:defRPr>
            </a:lvl7pPr>
            <a:lvl8pPr indent="1600200">
              <a:defRPr sz="4000">
                <a:solidFill>
                  <a:srgbClr val="123E67"/>
                </a:solidFill>
                <a:uFill>
                  <a:solidFill>
                    <a:srgbClr val="123E67"/>
                  </a:solidFill>
                </a:uFill>
                <a:latin typeface="+mn-lt"/>
                <a:ea typeface="+mn-ea"/>
                <a:cs typeface="+mn-cs"/>
                <a:sym typeface="Calibri"/>
              </a:defRPr>
            </a:lvl8pPr>
            <a:lvl9pPr indent="1828800">
              <a:defRPr sz="4000">
                <a:solidFill>
                  <a:srgbClr val="123E67"/>
                </a:solidFill>
                <a:uFill>
                  <a:solidFill>
                    <a:srgbClr val="123E67"/>
                  </a:solidFill>
                </a:uFill>
                <a:latin typeface="+mn-lt"/>
                <a:ea typeface="+mn-ea"/>
                <a:cs typeface="+mn-cs"/>
                <a:sym typeface="Calibri"/>
              </a:defRPr>
            </a:lvl9pPr>
          </a:lstStyle>
          <a:p>
            <a:pPr algn="l" defTabSz="914400">
              <a:buClrTx/>
            </a:pPr>
            <a:r>
              <a:rPr lang="en-US" sz="1600" dirty="0"/>
              <a:t>National Energy Research Scientific Computing Center </a:t>
            </a:r>
            <a:endParaRPr lang="en-US" sz="2400" dirty="0"/>
          </a:p>
        </p:txBody>
      </p:sp>
      <p:sp>
        <p:nvSpPr>
          <p:cNvPr id="6" name="Rectangle 4">
            <a:extLst>
              <a:ext uri="{FF2B5EF4-FFF2-40B4-BE49-F238E27FC236}">
                <a16:creationId xmlns:a16="http://schemas.microsoft.com/office/drawing/2014/main" id="{27C438F9-D009-5A41-8F9F-A159FD5C73C8}"/>
              </a:ext>
            </a:extLst>
          </p:cNvPr>
          <p:cNvSpPr>
            <a:spLocks noGrp="1" noChangeArrowheads="1"/>
          </p:cNvSpPr>
          <p:nvPr>
            <p:ph type="dt" sz="half" idx="10"/>
          </p:nvPr>
        </p:nvSpPr>
        <p:spPr>
          <a:xfrm>
            <a:off x="457200" y="6397625"/>
            <a:ext cx="2133600" cy="307975"/>
          </a:xfrm>
          <a:prstGeom prst="rect">
            <a:avLst/>
          </a:prstGeom>
          <a:ln/>
        </p:spPr>
        <p:txBody>
          <a:bodyPr/>
          <a:lstStyle>
            <a:lvl1pPr>
              <a:defRPr sz="1200"/>
            </a:lvl1pPr>
          </a:lstStyle>
          <a:p>
            <a:pPr>
              <a:defRPr/>
            </a:pPr>
            <a:r>
              <a:rPr lang="en-US"/>
              <a:t>R.L.Clay 2018</a:t>
            </a:r>
            <a:endParaRPr lang="en-US" dirty="0"/>
          </a:p>
        </p:txBody>
      </p:sp>
    </p:spTree>
    <p:extLst>
      <p:ext uri="{BB962C8B-B14F-4D97-AF65-F5344CB8AC3E}">
        <p14:creationId xmlns:p14="http://schemas.microsoft.com/office/powerpoint/2010/main" val="1438469438"/>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pPr algn="ctr"/>
            <a:r>
              <a:rPr lang="en-US" sz="4400" dirty="0"/>
              <a:t>Workflow Resilience</a:t>
            </a:r>
          </a:p>
        </p:txBody>
      </p:sp>
      <p:sp>
        <p:nvSpPr>
          <p:cNvPr id="3" name="Content Placeholder 2"/>
          <p:cNvSpPr>
            <a:spLocks noGrp="1"/>
          </p:cNvSpPr>
          <p:nvPr>
            <p:ph idx="1"/>
          </p:nvPr>
        </p:nvSpPr>
        <p:spPr>
          <a:xfrm>
            <a:off x="457200" y="1752600"/>
            <a:ext cx="8229600" cy="4373563"/>
          </a:xfrm>
        </p:spPr>
        <p:txBody>
          <a:bodyPr/>
          <a:lstStyle/>
          <a:p>
            <a:pPr marL="414726" indent="-414726">
              <a:buClr>
                <a:schemeClr val="tx1"/>
              </a:buClr>
              <a:buFont typeface="Arial" charset="0"/>
              <a:buChar char="•"/>
            </a:pPr>
            <a:r>
              <a:rPr lang="en-US" dirty="0"/>
              <a:t>HPC simulations/solvers are prone to faults</a:t>
            </a:r>
          </a:p>
          <a:p>
            <a:pPr marL="414726" indent="-414726">
              <a:buClr>
                <a:schemeClr val="tx1"/>
              </a:buClr>
              <a:buFont typeface="Arial" charset="0"/>
              <a:buChar char="•"/>
            </a:pPr>
            <a:r>
              <a:rPr lang="en-US" dirty="0"/>
              <a:t>Workflows are complex compositions of tasks, including HPC components</a:t>
            </a:r>
          </a:p>
          <a:p>
            <a:pPr marL="414726" indent="-414726">
              <a:buClr>
                <a:schemeClr val="tx1"/>
              </a:buClr>
              <a:buFont typeface="Arial" charset="0"/>
              <a:buChar char="•"/>
            </a:pPr>
            <a:r>
              <a:rPr lang="en-US" dirty="0"/>
              <a:t>Modern workflow engines have provisions for fault management, but are not well mapped to our HPC systems</a:t>
            </a:r>
          </a:p>
        </p:txBody>
      </p:sp>
      <p:sp>
        <p:nvSpPr>
          <p:cNvPr id="5" name="Slide Number Placeholder 4"/>
          <p:cNvSpPr>
            <a:spLocks noGrp="1"/>
          </p:cNvSpPr>
          <p:nvPr>
            <p:ph type="sldNum" sz="quarter" idx="4"/>
          </p:nvPr>
        </p:nvSpPr>
        <p:spPr/>
        <p:txBody>
          <a:bodyPr/>
          <a:lstStyle/>
          <a:p>
            <a:pPr>
              <a:defRPr/>
            </a:pPr>
            <a:fld id="{5DC01A62-4E3B-4BB3-83ED-C7F9244160C7}" type="slidenum">
              <a:rPr lang="en-US" smtClean="0">
                <a:solidFill>
                  <a:srgbClr val="FFFFFF"/>
                </a:solidFill>
              </a:rPr>
              <a:pPr>
                <a:defRPr/>
              </a:pPr>
              <a:t>30</a:t>
            </a:fld>
            <a:endParaRPr lang="en-US">
              <a:solidFill>
                <a:srgbClr val="FFFFFF"/>
              </a:solidFill>
            </a:endParaRPr>
          </a:p>
        </p:txBody>
      </p:sp>
      <p:sp>
        <p:nvSpPr>
          <p:cNvPr id="8" name="Rectangle 5"/>
          <p:cNvSpPr>
            <a:spLocks noGrp="1" noChangeArrowheads="1"/>
          </p:cNvSpPr>
          <p:nvPr>
            <p:ph type="ftr" sz="quarter" idx="3"/>
          </p:nvPr>
        </p:nvSpPr>
        <p:spPr bwMode="auto">
          <a:xfrm>
            <a:off x="3124200" y="6552872"/>
            <a:ext cx="2895600" cy="284637"/>
          </a:xfrm>
          <a:prstGeom prst="rect">
            <a:avLst/>
          </a:prstGeom>
          <a:noFill/>
          <a:ln w="9525">
            <a:noFill/>
            <a:miter lim="800000"/>
            <a:headEnd/>
            <a:tailEnd/>
          </a:ln>
          <a:effectLst/>
        </p:spPr>
        <p:txBody>
          <a:bodyPr vert="horz" wrap="square" lIns="91429" tIns="45714" rIns="91429" bIns="45714" numCol="1" anchor="ctr" anchorCtr="0" compatLnSpc="1">
            <a:prstTxWarp prst="textNoShape">
              <a:avLst/>
            </a:prstTxWarp>
          </a:bodyPr>
          <a:lstStyle>
            <a:lvl1pPr algn="ctr">
              <a:defRPr sz="1089">
                <a:solidFill>
                  <a:schemeClr val="bg1"/>
                </a:solidFill>
                <a:latin typeface="Franklin Gothic Medium Cond" charset="0"/>
                <a:ea typeface="Franklin Gothic Medium Cond" charset="0"/>
                <a:cs typeface="Franklin Gothic Medium Cond" charset="0"/>
              </a:defRPr>
            </a:lvl1pPr>
          </a:lstStyle>
          <a:p>
            <a:pPr>
              <a:defRPr/>
            </a:pPr>
            <a:r>
              <a:rPr lang="en-US" dirty="0">
                <a:solidFill>
                  <a:srgbClr val="FFFFFF"/>
                </a:solidFill>
              </a:rPr>
              <a:t>UNCLASSIFIED</a:t>
            </a:r>
          </a:p>
        </p:txBody>
      </p:sp>
      <p:sp>
        <p:nvSpPr>
          <p:cNvPr id="4" name="TextBox 3">
            <a:extLst>
              <a:ext uri="{FF2B5EF4-FFF2-40B4-BE49-F238E27FC236}">
                <a16:creationId xmlns:a16="http://schemas.microsoft.com/office/drawing/2014/main" id="{A7BC4291-745E-B743-A958-D11E4A0B4FDC}"/>
              </a:ext>
            </a:extLst>
          </p:cNvPr>
          <p:cNvSpPr txBox="1"/>
          <p:nvPr/>
        </p:nvSpPr>
        <p:spPr>
          <a:xfrm>
            <a:off x="641101" y="4800600"/>
            <a:ext cx="7742712" cy="1384995"/>
          </a:xfrm>
          <a:prstGeom prst="rect">
            <a:avLst/>
          </a:prstGeom>
          <a:solidFill>
            <a:schemeClr val="accent1"/>
          </a:solidFill>
        </p:spPr>
        <p:txBody>
          <a:bodyPr wrap="square" rtlCol="0">
            <a:spAutoFit/>
          </a:bodyPr>
          <a:lstStyle/>
          <a:p>
            <a:r>
              <a:rPr lang="en-US" sz="2800" dirty="0"/>
              <a:t>How do we provide resilience for complex workflows that span fault-prone multi-platform environments?</a:t>
            </a:r>
          </a:p>
        </p:txBody>
      </p:sp>
      <p:sp>
        <p:nvSpPr>
          <p:cNvPr id="7" name="Date Placeholder 4">
            <a:extLst>
              <a:ext uri="{FF2B5EF4-FFF2-40B4-BE49-F238E27FC236}">
                <a16:creationId xmlns:a16="http://schemas.microsoft.com/office/drawing/2014/main" id="{DB14336A-DF2E-F843-BAB2-CD324E300C09}"/>
              </a:ext>
            </a:extLst>
          </p:cNvPr>
          <p:cNvSpPr>
            <a:spLocks noGrp="1"/>
          </p:cNvSpPr>
          <p:nvPr>
            <p:ph type="dt" sz="half" idx="10"/>
          </p:nvPr>
        </p:nvSpPr>
        <p:spPr>
          <a:xfrm>
            <a:off x="457200" y="6397625"/>
            <a:ext cx="2133600" cy="307975"/>
          </a:xfrm>
        </p:spPr>
        <p:txBody>
          <a:bodyPr/>
          <a:lstStyle/>
          <a:p>
            <a:pPr>
              <a:defRPr/>
            </a:pPr>
            <a:r>
              <a:rPr lang="en-US" dirty="0" err="1"/>
              <a:t>R.L.Clay</a:t>
            </a:r>
            <a:r>
              <a:rPr lang="en-US" dirty="0"/>
              <a:t> 2018</a:t>
            </a:r>
          </a:p>
        </p:txBody>
      </p:sp>
    </p:spTree>
    <p:extLst>
      <p:ext uri="{BB962C8B-B14F-4D97-AF65-F5344CB8AC3E}">
        <p14:creationId xmlns:p14="http://schemas.microsoft.com/office/powerpoint/2010/main" val="429395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5DC01A62-4E3B-4BB3-83ED-C7F9244160C7}" type="slidenum">
              <a:rPr lang="en-US" smtClean="0">
                <a:solidFill>
                  <a:srgbClr val="FFFFFF"/>
                </a:solidFill>
              </a:rPr>
              <a:pPr>
                <a:defRPr/>
              </a:pPr>
              <a:t>31</a:t>
            </a:fld>
            <a:endParaRPr lang="en-US">
              <a:solidFill>
                <a:srgbClr val="FFFFFF"/>
              </a:solidFill>
            </a:endParaRPr>
          </a:p>
        </p:txBody>
      </p:sp>
      <p:sp>
        <p:nvSpPr>
          <p:cNvPr id="8" name="Rectangle 5"/>
          <p:cNvSpPr>
            <a:spLocks noGrp="1" noChangeArrowheads="1"/>
          </p:cNvSpPr>
          <p:nvPr>
            <p:ph type="ftr" sz="quarter" idx="3"/>
          </p:nvPr>
        </p:nvSpPr>
        <p:spPr bwMode="auto">
          <a:xfrm>
            <a:off x="3124200" y="6552872"/>
            <a:ext cx="2895600" cy="284637"/>
          </a:xfrm>
          <a:prstGeom prst="rect">
            <a:avLst/>
          </a:prstGeom>
          <a:noFill/>
          <a:ln w="9525">
            <a:noFill/>
            <a:miter lim="800000"/>
            <a:headEnd/>
            <a:tailEnd/>
          </a:ln>
          <a:effectLst/>
        </p:spPr>
        <p:txBody>
          <a:bodyPr vert="horz" wrap="square" lIns="91429" tIns="45714" rIns="91429" bIns="45714" numCol="1" anchor="ctr" anchorCtr="0" compatLnSpc="1">
            <a:prstTxWarp prst="textNoShape">
              <a:avLst/>
            </a:prstTxWarp>
          </a:bodyPr>
          <a:lstStyle>
            <a:lvl1pPr algn="ctr">
              <a:defRPr sz="1089">
                <a:solidFill>
                  <a:schemeClr val="bg1"/>
                </a:solidFill>
                <a:latin typeface="Franklin Gothic Medium Cond" charset="0"/>
                <a:ea typeface="Franklin Gothic Medium Cond" charset="0"/>
                <a:cs typeface="Franklin Gothic Medium Cond" charset="0"/>
              </a:defRPr>
            </a:lvl1pPr>
          </a:lstStyle>
          <a:p>
            <a:pPr>
              <a:defRPr/>
            </a:pPr>
            <a:r>
              <a:rPr lang="en-US" dirty="0">
                <a:solidFill>
                  <a:srgbClr val="FFFFFF"/>
                </a:solidFill>
              </a:rPr>
              <a:t>UNCLASSIFIED</a:t>
            </a:r>
          </a:p>
        </p:txBody>
      </p:sp>
      <p:sp>
        <p:nvSpPr>
          <p:cNvPr id="17" name="TextBox 16">
            <a:extLst>
              <a:ext uri="{FF2B5EF4-FFF2-40B4-BE49-F238E27FC236}">
                <a16:creationId xmlns:a16="http://schemas.microsoft.com/office/drawing/2014/main" id="{A7BC4291-745E-B743-A958-D11E4A0B4FDC}"/>
              </a:ext>
            </a:extLst>
          </p:cNvPr>
          <p:cNvSpPr txBox="1"/>
          <p:nvPr/>
        </p:nvSpPr>
        <p:spPr>
          <a:xfrm>
            <a:off x="641101" y="5118267"/>
            <a:ext cx="7742712" cy="954107"/>
          </a:xfrm>
          <a:prstGeom prst="rect">
            <a:avLst/>
          </a:prstGeom>
          <a:solidFill>
            <a:schemeClr val="accent1"/>
          </a:solidFill>
        </p:spPr>
        <p:txBody>
          <a:bodyPr wrap="square" rtlCol="0">
            <a:spAutoFit/>
          </a:bodyPr>
          <a:lstStyle/>
          <a:p>
            <a:r>
              <a:rPr lang="en-US" sz="2800" dirty="0"/>
              <a:t>Maintaining transparency without burdening user is an important challenge.</a:t>
            </a:r>
          </a:p>
        </p:txBody>
      </p:sp>
      <p:grpSp>
        <p:nvGrpSpPr>
          <p:cNvPr id="3" name="Group 2">
            <a:extLst>
              <a:ext uri="{FF2B5EF4-FFF2-40B4-BE49-F238E27FC236}">
                <a16:creationId xmlns:a16="http://schemas.microsoft.com/office/drawing/2014/main" id="{24CF6F57-9EBD-9D4C-8F2B-5C2A1AB36107}"/>
              </a:ext>
            </a:extLst>
          </p:cNvPr>
          <p:cNvGrpSpPr/>
          <p:nvPr/>
        </p:nvGrpSpPr>
        <p:grpSpPr>
          <a:xfrm>
            <a:off x="685800" y="1524000"/>
            <a:ext cx="8263014" cy="3581400"/>
            <a:chOff x="349698" y="1128727"/>
            <a:chExt cx="8599116" cy="3976673"/>
          </a:xfrm>
        </p:grpSpPr>
        <p:sp>
          <p:nvSpPr>
            <p:cNvPr id="16" name="TextBox 15"/>
            <p:cNvSpPr txBox="1"/>
            <p:nvPr/>
          </p:nvSpPr>
          <p:spPr>
            <a:xfrm>
              <a:off x="349698" y="1128727"/>
              <a:ext cx="6018733" cy="369332"/>
            </a:xfrm>
            <a:prstGeom prst="rect">
              <a:avLst/>
            </a:prstGeom>
            <a:noFill/>
          </p:spPr>
          <p:txBody>
            <a:bodyPr wrap="square" rtlCol="0">
              <a:spAutoFit/>
            </a:bodyPr>
            <a:lstStyle/>
            <a:p>
              <a:r>
                <a:rPr lang="en-US" dirty="0"/>
                <a:t>Resume / restart / retry needed at multiple levels</a:t>
              </a:r>
            </a:p>
          </p:txBody>
        </p:sp>
        <p:sp>
          <p:nvSpPr>
            <p:cNvPr id="14" name="Curved Left Arrow 13"/>
            <p:cNvSpPr/>
            <p:nvPr/>
          </p:nvSpPr>
          <p:spPr>
            <a:xfrm>
              <a:off x="5892700" y="2959319"/>
              <a:ext cx="2321768" cy="2146081"/>
            </a:xfrm>
            <a:prstGeom prst="curvedLeftArrow">
              <a:avLst>
                <a:gd name="adj1" fmla="val 11136"/>
                <a:gd name="adj2" fmla="val 50000"/>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5892700" y="2407465"/>
              <a:ext cx="1930400" cy="369332"/>
            </a:xfrm>
            <a:prstGeom prst="rect">
              <a:avLst/>
            </a:prstGeom>
            <a:noFill/>
          </p:spPr>
          <p:txBody>
            <a:bodyPr wrap="square" rtlCol="0">
              <a:spAutoFit/>
            </a:bodyPr>
            <a:lstStyle/>
            <a:p>
              <a:r>
                <a:rPr lang="en-US" dirty="0">
                  <a:solidFill>
                    <a:srgbClr val="C00000"/>
                  </a:solidFill>
                </a:rPr>
                <a:t>Task level</a:t>
              </a:r>
            </a:p>
          </p:txBody>
        </p:sp>
        <p:sp>
          <p:nvSpPr>
            <p:cNvPr id="18" name="TextBox 17"/>
            <p:cNvSpPr txBox="1"/>
            <p:nvPr/>
          </p:nvSpPr>
          <p:spPr>
            <a:xfrm>
              <a:off x="5892700" y="3046347"/>
              <a:ext cx="3056114" cy="1200329"/>
            </a:xfrm>
            <a:prstGeom prst="rect">
              <a:avLst/>
            </a:prstGeom>
            <a:noFill/>
          </p:spPr>
          <p:txBody>
            <a:bodyPr wrap="square" rtlCol="0">
              <a:spAutoFit/>
            </a:bodyPr>
            <a:lstStyle/>
            <a:p>
              <a:pPr marL="285750" indent="-285750">
                <a:buFont typeface="Arial" charset="0"/>
                <a:buChar char="•"/>
              </a:pPr>
              <a:r>
                <a:rPr lang="en-US" dirty="0"/>
                <a:t>I/O Failure</a:t>
              </a:r>
            </a:p>
            <a:p>
              <a:pPr marL="285750" indent="-285750">
                <a:buFont typeface="Arial" charset="0"/>
                <a:buChar char="•"/>
              </a:pPr>
              <a:r>
                <a:rPr lang="en-US" dirty="0"/>
                <a:t>Hardware failure</a:t>
              </a:r>
            </a:p>
            <a:p>
              <a:pPr marL="285750" indent="-285750">
                <a:buFont typeface="Arial" charset="0"/>
                <a:buChar char="•"/>
              </a:pPr>
              <a:r>
                <a:rPr lang="en-US" dirty="0"/>
                <a:t>Scheduling issues</a:t>
              </a:r>
            </a:p>
            <a:p>
              <a:pPr marL="285750" indent="-285750">
                <a:buFont typeface="Arial" charset="0"/>
                <a:buChar char="•"/>
              </a:pPr>
              <a:r>
                <a:rPr lang="en-US" dirty="0"/>
                <a:t>Convergence</a:t>
              </a:r>
            </a:p>
          </p:txBody>
        </p:sp>
        <p:sp>
          <p:nvSpPr>
            <p:cNvPr id="27" name="Curved Left Arrow 26"/>
            <p:cNvSpPr/>
            <p:nvPr/>
          </p:nvSpPr>
          <p:spPr>
            <a:xfrm>
              <a:off x="3312317" y="2582448"/>
              <a:ext cx="2321768" cy="2146081"/>
            </a:xfrm>
            <a:prstGeom prst="curvedLeftArrow">
              <a:avLst>
                <a:gd name="adj1" fmla="val 11136"/>
                <a:gd name="adj2" fmla="val 50000"/>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TextBox 27"/>
            <p:cNvSpPr txBox="1"/>
            <p:nvPr/>
          </p:nvSpPr>
          <p:spPr>
            <a:xfrm>
              <a:off x="3312317" y="2030594"/>
              <a:ext cx="1930400" cy="369332"/>
            </a:xfrm>
            <a:prstGeom prst="rect">
              <a:avLst/>
            </a:prstGeom>
            <a:noFill/>
          </p:spPr>
          <p:txBody>
            <a:bodyPr wrap="square" rtlCol="0">
              <a:spAutoFit/>
            </a:bodyPr>
            <a:lstStyle/>
            <a:p>
              <a:r>
                <a:rPr lang="en-US" dirty="0">
                  <a:solidFill>
                    <a:srgbClr val="C00000"/>
                  </a:solidFill>
                </a:rPr>
                <a:t>Evaluation level</a:t>
              </a:r>
            </a:p>
          </p:txBody>
        </p:sp>
        <p:sp>
          <p:nvSpPr>
            <p:cNvPr id="29" name="TextBox 28"/>
            <p:cNvSpPr txBox="1"/>
            <p:nvPr/>
          </p:nvSpPr>
          <p:spPr>
            <a:xfrm>
              <a:off x="3312317" y="2669476"/>
              <a:ext cx="3056114" cy="923330"/>
            </a:xfrm>
            <a:prstGeom prst="rect">
              <a:avLst/>
            </a:prstGeom>
            <a:noFill/>
          </p:spPr>
          <p:txBody>
            <a:bodyPr wrap="square" rtlCol="0">
              <a:spAutoFit/>
            </a:bodyPr>
            <a:lstStyle/>
            <a:p>
              <a:pPr marL="285750" indent="-285750">
                <a:buFont typeface="Arial" charset="0"/>
                <a:buChar char="•"/>
              </a:pPr>
              <a:r>
                <a:rPr lang="en-US" dirty="0"/>
                <a:t>Hardware failure</a:t>
              </a:r>
            </a:p>
            <a:p>
              <a:pPr marL="285750" indent="-285750">
                <a:buFont typeface="Arial" charset="0"/>
                <a:buChar char="•"/>
              </a:pPr>
              <a:r>
                <a:rPr lang="en-US" dirty="0"/>
                <a:t>Network issues</a:t>
              </a:r>
            </a:p>
            <a:p>
              <a:pPr marL="285750" indent="-285750">
                <a:buFont typeface="Arial" charset="0"/>
                <a:buChar char="•"/>
              </a:pPr>
              <a:r>
                <a:rPr lang="en-US" dirty="0"/>
                <a:t>Task reuse</a:t>
              </a:r>
            </a:p>
          </p:txBody>
        </p:sp>
        <p:sp>
          <p:nvSpPr>
            <p:cNvPr id="31" name="Curved Left Arrow 30"/>
            <p:cNvSpPr/>
            <p:nvPr/>
          </p:nvSpPr>
          <p:spPr>
            <a:xfrm>
              <a:off x="723842" y="2100595"/>
              <a:ext cx="2321768" cy="2146081"/>
            </a:xfrm>
            <a:prstGeom prst="curvedLeftArrow">
              <a:avLst>
                <a:gd name="adj1" fmla="val 11136"/>
                <a:gd name="adj2" fmla="val 50000"/>
                <a:gd name="adj3" fmla="val 25000"/>
              </a:avLst>
            </a:prstGeom>
            <a:gradFill>
              <a:gsLst>
                <a:gs pos="0">
                  <a:schemeClr val="accent1">
                    <a:tint val="100000"/>
                    <a:shade val="100000"/>
                    <a:satMod val="130000"/>
                  </a:schemeClr>
                </a:gs>
                <a:gs pos="100000">
                  <a:schemeClr val="accent1">
                    <a:tint val="50000"/>
                    <a:shade val="100000"/>
                    <a:satMod val="350000"/>
                  </a:schemeClr>
                </a:gs>
              </a:gsLst>
            </a:gra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2" name="TextBox 31"/>
            <p:cNvSpPr txBox="1"/>
            <p:nvPr/>
          </p:nvSpPr>
          <p:spPr>
            <a:xfrm>
              <a:off x="723842" y="1548741"/>
              <a:ext cx="1930400" cy="369332"/>
            </a:xfrm>
            <a:prstGeom prst="rect">
              <a:avLst/>
            </a:prstGeom>
            <a:noFill/>
          </p:spPr>
          <p:txBody>
            <a:bodyPr wrap="square" rtlCol="0">
              <a:spAutoFit/>
            </a:bodyPr>
            <a:lstStyle/>
            <a:p>
              <a:r>
                <a:rPr lang="en-US" dirty="0">
                  <a:solidFill>
                    <a:srgbClr val="C00000"/>
                  </a:solidFill>
                </a:rPr>
                <a:t>Study level</a:t>
              </a:r>
            </a:p>
          </p:txBody>
        </p:sp>
        <p:sp>
          <p:nvSpPr>
            <p:cNvPr id="33" name="TextBox 32"/>
            <p:cNvSpPr txBox="1"/>
            <p:nvPr/>
          </p:nvSpPr>
          <p:spPr>
            <a:xfrm>
              <a:off x="723842" y="2187623"/>
              <a:ext cx="3056114" cy="646331"/>
            </a:xfrm>
            <a:prstGeom prst="rect">
              <a:avLst/>
            </a:prstGeom>
            <a:noFill/>
          </p:spPr>
          <p:txBody>
            <a:bodyPr wrap="square" rtlCol="0">
              <a:spAutoFit/>
            </a:bodyPr>
            <a:lstStyle/>
            <a:p>
              <a:pPr marL="285750" indent="-285750">
                <a:buFont typeface="Arial" charset="0"/>
                <a:buChar char="•"/>
              </a:pPr>
              <a:r>
                <a:rPr lang="en-US" dirty="0"/>
                <a:t>Steering</a:t>
              </a:r>
            </a:p>
            <a:p>
              <a:pPr marL="285750" indent="-285750">
                <a:buFont typeface="Arial" charset="0"/>
                <a:buChar char="•"/>
              </a:pPr>
              <a:r>
                <a:rPr lang="en-US" dirty="0"/>
                <a:t>Evaluation reuse</a:t>
              </a:r>
            </a:p>
          </p:txBody>
        </p:sp>
      </p:grpSp>
      <p:sp>
        <p:nvSpPr>
          <p:cNvPr id="19" name="Title 1">
            <a:extLst>
              <a:ext uri="{FF2B5EF4-FFF2-40B4-BE49-F238E27FC236}">
                <a16:creationId xmlns:a16="http://schemas.microsoft.com/office/drawing/2014/main" id="{339D775F-86DC-274F-9CF3-A41351A4FD6E}"/>
              </a:ext>
            </a:extLst>
          </p:cNvPr>
          <p:cNvSpPr>
            <a:spLocks noGrp="1"/>
          </p:cNvSpPr>
          <p:nvPr>
            <p:ph type="title"/>
          </p:nvPr>
        </p:nvSpPr>
        <p:spPr>
          <a:xfrm>
            <a:off x="457200" y="274638"/>
            <a:ext cx="8229600" cy="1143000"/>
          </a:xfrm>
        </p:spPr>
        <p:txBody>
          <a:bodyPr/>
          <a:lstStyle/>
          <a:p>
            <a:pPr algn="ctr"/>
            <a:r>
              <a:rPr lang="en-US" sz="4400" dirty="0"/>
              <a:t>Workflow Resilience</a:t>
            </a:r>
          </a:p>
        </p:txBody>
      </p:sp>
      <p:sp>
        <p:nvSpPr>
          <p:cNvPr id="20" name="Date Placeholder 4">
            <a:extLst>
              <a:ext uri="{FF2B5EF4-FFF2-40B4-BE49-F238E27FC236}">
                <a16:creationId xmlns:a16="http://schemas.microsoft.com/office/drawing/2014/main" id="{D0AAE7FF-A01A-8E4E-81B6-F84FF62B029E}"/>
              </a:ext>
            </a:extLst>
          </p:cNvPr>
          <p:cNvSpPr>
            <a:spLocks noGrp="1"/>
          </p:cNvSpPr>
          <p:nvPr>
            <p:ph type="dt" sz="half" idx="10"/>
          </p:nvPr>
        </p:nvSpPr>
        <p:spPr>
          <a:xfrm>
            <a:off x="457200" y="6397625"/>
            <a:ext cx="2133600" cy="307975"/>
          </a:xfrm>
        </p:spPr>
        <p:txBody>
          <a:bodyPr/>
          <a:lstStyle/>
          <a:p>
            <a:pPr>
              <a:defRPr/>
            </a:pPr>
            <a:r>
              <a:rPr lang="en-US" dirty="0" err="1"/>
              <a:t>R.L.Clay</a:t>
            </a:r>
            <a:r>
              <a:rPr lang="en-US" dirty="0"/>
              <a:t> 2018</a:t>
            </a:r>
          </a:p>
        </p:txBody>
      </p:sp>
    </p:spTree>
    <p:extLst>
      <p:ext uri="{BB962C8B-B14F-4D97-AF65-F5344CB8AC3E}">
        <p14:creationId xmlns:p14="http://schemas.microsoft.com/office/powerpoint/2010/main" val="326300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defRPr/>
            </a:pPr>
            <a:fld id="{5DC01A62-4E3B-4BB3-83ED-C7F9244160C7}" type="slidenum">
              <a:rPr lang="en-US" smtClean="0">
                <a:solidFill>
                  <a:srgbClr val="FFFFFF"/>
                </a:solidFill>
              </a:rPr>
              <a:pPr>
                <a:defRPr/>
              </a:pPr>
              <a:t>32</a:t>
            </a:fld>
            <a:endParaRPr lang="en-US">
              <a:solidFill>
                <a:srgbClr val="FFFFFF"/>
              </a:solidFill>
            </a:endParaRPr>
          </a:p>
        </p:txBody>
      </p:sp>
      <p:sp>
        <p:nvSpPr>
          <p:cNvPr id="8" name="Rectangle 5"/>
          <p:cNvSpPr>
            <a:spLocks noGrp="1" noChangeArrowheads="1"/>
          </p:cNvSpPr>
          <p:nvPr>
            <p:ph type="ftr" sz="quarter" idx="3"/>
          </p:nvPr>
        </p:nvSpPr>
        <p:spPr bwMode="auto">
          <a:xfrm>
            <a:off x="3124200" y="6552872"/>
            <a:ext cx="2895600" cy="284637"/>
          </a:xfrm>
          <a:prstGeom prst="rect">
            <a:avLst/>
          </a:prstGeom>
          <a:noFill/>
          <a:ln w="9525">
            <a:noFill/>
            <a:miter lim="800000"/>
            <a:headEnd/>
            <a:tailEnd/>
          </a:ln>
          <a:effectLst/>
        </p:spPr>
        <p:txBody>
          <a:bodyPr vert="horz" wrap="square" lIns="91429" tIns="45714" rIns="91429" bIns="45714" numCol="1" anchor="ctr" anchorCtr="0" compatLnSpc="1">
            <a:prstTxWarp prst="textNoShape">
              <a:avLst/>
            </a:prstTxWarp>
          </a:bodyPr>
          <a:lstStyle>
            <a:lvl1pPr algn="ctr">
              <a:defRPr sz="1089">
                <a:solidFill>
                  <a:schemeClr val="bg1"/>
                </a:solidFill>
                <a:latin typeface="Franklin Gothic Medium Cond" charset="0"/>
                <a:ea typeface="Franklin Gothic Medium Cond" charset="0"/>
                <a:cs typeface="Franklin Gothic Medium Cond" charset="0"/>
              </a:defRPr>
            </a:lvl1pPr>
          </a:lstStyle>
          <a:p>
            <a:pPr>
              <a:defRPr/>
            </a:pPr>
            <a:r>
              <a:rPr lang="en-US" dirty="0">
                <a:solidFill>
                  <a:srgbClr val="FFFFFF"/>
                </a:solidFill>
              </a:rPr>
              <a:t>UNCLASSIFIED</a:t>
            </a:r>
          </a:p>
        </p:txBody>
      </p:sp>
      <p:sp>
        <p:nvSpPr>
          <p:cNvPr id="17" name="TextBox 16">
            <a:extLst>
              <a:ext uri="{FF2B5EF4-FFF2-40B4-BE49-F238E27FC236}">
                <a16:creationId xmlns:a16="http://schemas.microsoft.com/office/drawing/2014/main" id="{A7BC4291-745E-B743-A958-D11E4A0B4FDC}"/>
              </a:ext>
            </a:extLst>
          </p:cNvPr>
          <p:cNvSpPr txBox="1"/>
          <p:nvPr/>
        </p:nvSpPr>
        <p:spPr>
          <a:xfrm>
            <a:off x="641101" y="5118267"/>
            <a:ext cx="7742712" cy="954107"/>
          </a:xfrm>
          <a:prstGeom prst="rect">
            <a:avLst/>
          </a:prstGeom>
          <a:solidFill>
            <a:schemeClr val="accent1"/>
          </a:solidFill>
        </p:spPr>
        <p:txBody>
          <a:bodyPr wrap="square" rtlCol="0">
            <a:spAutoFit/>
          </a:bodyPr>
          <a:lstStyle/>
          <a:p>
            <a:r>
              <a:rPr lang="en-US" sz="2800" dirty="0"/>
              <a:t>Workflow resilience requires multiple solutions, baked into system at every level.</a:t>
            </a:r>
          </a:p>
        </p:txBody>
      </p:sp>
      <p:grpSp>
        <p:nvGrpSpPr>
          <p:cNvPr id="3" name="Group 2">
            <a:extLst>
              <a:ext uri="{FF2B5EF4-FFF2-40B4-BE49-F238E27FC236}">
                <a16:creationId xmlns:a16="http://schemas.microsoft.com/office/drawing/2014/main" id="{4E8048DD-713F-9846-89DC-672D1F7B023D}"/>
              </a:ext>
            </a:extLst>
          </p:cNvPr>
          <p:cNvGrpSpPr/>
          <p:nvPr/>
        </p:nvGrpSpPr>
        <p:grpSpPr>
          <a:xfrm>
            <a:off x="457200" y="1600200"/>
            <a:ext cx="8305800" cy="3433977"/>
            <a:chOff x="165044" y="1447800"/>
            <a:chExt cx="8783770" cy="3586377"/>
          </a:xfrm>
        </p:grpSpPr>
        <p:pic>
          <p:nvPicPr>
            <p:cNvPr id="35" name="Picture 34"/>
            <p:cNvPicPr>
              <a:picLocks noChangeAspect="1"/>
            </p:cNvPicPr>
            <p:nvPr/>
          </p:nvPicPr>
          <p:blipFill>
            <a:blip r:embed="rId3">
              <a:alphaModFix amt="7000"/>
            </a:blip>
            <a:stretch>
              <a:fillRect/>
            </a:stretch>
          </p:blipFill>
          <p:spPr>
            <a:xfrm>
              <a:off x="165044" y="1712813"/>
              <a:ext cx="1675185" cy="1966521"/>
            </a:xfrm>
            <a:prstGeom prst="rect">
              <a:avLst/>
            </a:prstGeom>
          </p:spPr>
        </p:pic>
        <p:pic>
          <p:nvPicPr>
            <p:cNvPr id="36" name="Picture 35"/>
            <p:cNvPicPr>
              <a:picLocks noChangeAspect="1"/>
            </p:cNvPicPr>
            <p:nvPr/>
          </p:nvPicPr>
          <p:blipFill>
            <a:blip r:embed="rId3">
              <a:alphaModFix amt="8000"/>
            </a:blip>
            <a:stretch>
              <a:fillRect/>
            </a:stretch>
          </p:blipFill>
          <p:spPr>
            <a:xfrm>
              <a:off x="512577" y="2047295"/>
              <a:ext cx="1675185" cy="1966521"/>
            </a:xfrm>
            <a:prstGeom prst="rect">
              <a:avLst/>
            </a:prstGeom>
          </p:spPr>
        </p:pic>
        <p:pic>
          <p:nvPicPr>
            <p:cNvPr id="10" name="Picture 9"/>
            <p:cNvPicPr>
              <a:picLocks noChangeAspect="1"/>
            </p:cNvPicPr>
            <p:nvPr/>
          </p:nvPicPr>
          <p:blipFill>
            <a:blip r:embed="rId3">
              <a:alphaModFix amt="10000"/>
            </a:blip>
            <a:stretch>
              <a:fillRect/>
            </a:stretch>
          </p:blipFill>
          <p:spPr>
            <a:xfrm>
              <a:off x="2823831" y="1509672"/>
              <a:ext cx="2799790" cy="3286710"/>
            </a:xfrm>
            <a:prstGeom prst="rect">
              <a:avLst/>
            </a:prstGeom>
          </p:spPr>
        </p:pic>
        <p:pic>
          <p:nvPicPr>
            <p:cNvPr id="9" name="Picture 8"/>
            <p:cNvPicPr>
              <a:picLocks noChangeAspect="1"/>
            </p:cNvPicPr>
            <p:nvPr/>
          </p:nvPicPr>
          <p:blipFill>
            <a:blip r:embed="rId4">
              <a:alphaModFix amt="6000"/>
            </a:blip>
            <a:stretch>
              <a:fillRect/>
            </a:stretch>
          </p:blipFill>
          <p:spPr>
            <a:xfrm>
              <a:off x="5673366" y="2176677"/>
              <a:ext cx="2844800" cy="2857500"/>
            </a:xfrm>
            <a:prstGeom prst="rect">
              <a:avLst/>
            </a:prstGeom>
          </p:spPr>
        </p:pic>
        <p:sp>
          <p:nvSpPr>
            <p:cNvPr id="16" name="TextBox 15"/>
            <p:cNvSpPr txBox="1"/>
            <p:nvPr/>
          </p:nvSpPr>
          <p:spPr>
            <a:xfrm>
              <a:off x="349698" y="1447800"/>
              <a:ext cx="6018733" cy="369332"/>
            </a:xfrm>
            <a:prstGeom prst="rect">
              <a:avLst/>
            </a:prstGeom>
            <a:noFill/>
          </p:spPr>
          <p:txBody>
            <a:bodyPr wrap="square" rtlCol="0">
              <a:spAutoFit/>
            </a:bodyPr>
            <a:lstStyle/>
            <a:p>
              <a:r>
                <a:rPr lang="en-US" dirty="0"/>
                <a:t>Different levels require different solutions</a:t>
              </a:r>
            </a:p>
          </p:txBody>
        </p:sp>
        <p:sp>
          <p:nvSpPr>
            <p:cNvPr id="15" name="TextBox 14"/>
            <p:cNvSpPr txBox="1"/>
            <p:nvPr/>
          </p:nvSpPr>
          <p:spPr>
            <a:xfrm>
              <a:off x="5892700" y="2726538"/>
              <a:ext cx="1930400" cy="369332"/>
            </a:xfrm>
            <a:prstGeom prst="rect">
              <a:avLst/>
            </a:prstGeom>
            <a:noFill/>
          </p:spPr>
          <p:txBody>
            <a:bodyPr wrap="square" rtlCol="0">
              <a:spAutoFit/>
            </a:bodyPr>
            <a:lstStyle/>
            <a:p>
              <a:r>
                <a:rPr lang="en-US" dirty="0">
                  <a:solidFill>
                    <a:srgbClr val="C00000"/>
                  </a:solidFill>
                </a:rPr>
                <a:t>Task level</a:t>
              </a:r>
            </a:p>
          </p:txBody>
        </p:sp>
        <p:sp>
          <p:nvSpPr>
            <p:cNvPr id="18" name="TextBox 17"/>
            <p:cNvSpPr txBox="1"/>
            <p:nvPr/>
          </p:nvSpPr>
          <p:spPr>
            <a:xfrm>
              <a:off x="5892700" y="3365420"/>
              <a:ext cx="3056114" cy="1200329"/>
            </a:xfrm>
            <a:prstGeom prst="rect">
              <a:avLst/>
            </a:prstGeom>
            <a:noFill/>
          </p:spPr>
          <p:txBody>
            <a:bodyPr wrap="square" rtlCol="0">
              <a:spAutoFit/>
            </a:bodyPr>
            <a:lstStyle/>
            <a:p>
              <a:pPr marL="285750" indent="-285750">
                <a:buFont typeface="Arial" charset="0"/>
                <a:buChar char="•"/>
              </a:pPr>
              <a:r>
                <a:rPr lang="en-US" dirty="0"/>
                <a:t>Polymorphism</a:t>
              </a:r>
            </a:p>
            <a:p>
              <a:pPr marL="285750" indent="-285750">
                <a:buFont typeface="Arial" charset="0"/>
                <a:buChar char="•"/>
              </a:pPr>
              <a:r>
                <a:rPr lang="en-US" dirty="0"/>
                <a:t>Automated diagnosis</a:t>
              </a:r>
            </a:p>
            <a:p>
              <a:pPr marL="285750" indent="-285750">
                <a:buFont typeface="Arial" charset="0"/>
                <a:buChar char="•"/>
              </a:pPr>
              <a:r>
                <a:rPr lang="en-US" dirty="0"/>
                <a:t>Restart files</a:t>
              </a:r>
            </a:p>
            <a:p>
              <a:pPr marL="285750" indent="-285750">
                <a:buFont typeface="Arial" charset="0"/>
                <a:buChar char="•"/>
              </a:pPr>
              <a:r>
                <a:rPr lang="en-US" dirty="0"/>
                <a:t>Scheduler interaction</a:t>
              </a:r>
            </a:p>
          </p:txBody>
        </p:sp>
        <p:sp>
          <p:nvSpPr>
            <p:cNvPr id="28" name="TextBox 27"/>
            <p:cNvSpPr txBox="1"/>
            <p:nvPr/>
          </p:nvSpPr>
          <p:spPr>
            <a:xfrm>
              <a:off x="3312317" y="2349667"/>
              <a:ext cx="1930400" cy="369332"/>
            </a:xfrm>
            <a:prstGeom prst="rect">
              <a:avLst/>
            </a:prstGeom>
            <a:noFill/>
          </p:spPr>
          <p:txBody>
            <a:bodyPr wrap="square" rtlCol="0">
              <a:spAutoFit/>
            </a:bodyPr>
            <a:lstStyle/>
            <a:p>
              <a:r>
                <a:rPr lang="en-US" dirty="0">
                  <a:solidFill>
                    <a:srgbClr val="C00000"/>
                  </a:solidFill>
                </a:rPr>
                <a:t>Evaluation level</a:t>
              </a:r>
            </a:p>
          </p:txBody>
        </p:sp>
        <p:sp>
          <p:nvSpPr>
            <p:cNvPr id="29" name="TextBox 28"/>
            <p:cNvSpPr txBox="1"/>
            <p:nvPr/>
          </p:nvSpPr>
          <p:spPr>
            <a:xfrm>
              <a:off x="3235501" y="2977507"/>
              <a:ext cx="3056114" cy="646331"/>
            </a:xfrm>
            <a:prstGeom prst="rect">
              <a:avLst/>
            </a:prstGeom>
            <a:noFill/>
          </p:spPr>
          <p:txBody>
            <a:bodyPr wrap="square" rtlCol="0">
              <a:spAutoFit/>
            </a:bodyPr>
            <a:lstStyle/>
            <a:p>
              <a:pPr marL="285750" indent="-285750">
                <a:buFont typeface="Arial" charset="0"/>
                <a:buChar char="•"/>
              </a:pPr>
              <a:r>
                <a:rPr lang="en-US" dirty="0"/>
                <a:t>Preserved state</a:t>
              </a:r>
            </a:p>
            <a:p>
              <a:pPr marL="285750" indent="-285750">
                <a:buFont typeface="Arial" charset="0"/>
                <a:buChar char="•"/>
              </a:pPr>
              <a:r>
                <a:rPr lang="en-US" dirty="0"/>
                <a:t>Task database</a:t>
              </a:r>
            </a:p>
          </p:txBody>
        </p:sp>
        <p:sp>
          <p:nvSpPr>
            <p:cNvPr id="32" name="TextBox 31"/>
            <p:cNvSpPr txBox="1"/>
            <p:nvPr/>
          </p:nvSpPr>
          <p:spPr>
            <a:xfrm>
              <a:off x="641101" y="1997616"/>
              <a:ext cx="1930400" cy="369332"/>
            </a:xfrm>
            <a:prstGeom prst="rect">
              <a:avLst/>
            </a:prstGeom>
            <a:noFill/>
          </p:spPr>
          <p:txBody>
            <a:bodyPr wrap="square" rtlCol="0">
              <a:spAutoFit/>
            </a:bodyPr>
            <a:lstStyle/>
            <a:p>
              <a:r>
                <a:rPr lang="en-US" dirty="0">
                  <a:solidFill>
                    <a:srgbClr val="C00000"/>
                  </a:solidFill>
                </a:rPr>
                <a:t>Study level</a:t>
              </a:r>
            </a:p>
          </p:txBody>
        </p:sp>
        <p:sp>
          <p:nvSpPr>
            <p:cNvPr id="33" name="TextBox 32"/>
            <p:cNvSpPr txBox="1"/>
            <p:nvPr/>
          </p:nvSpPr>
          <p:spPr>
            <a:xfrm>
              <a:off x="531506" y="2524205"/>
              <a:ext cx="3056114" cy="923330"/>
            </a:xfrm>
            <a:prstGeom prst="rect">
              <a:avLst/>
            </a:prstGeom>
            <a:noFill/>
          </p:spPr>
          <p:txBody>
            <a:bodyPr wrap="square" rtlCol="0">
              <a:spAutoFit/>
            </a:bodyPr>
            <a:lstStyle/>
            <a:p>
              <a:pPr marL="285750" indent="-285750">
                <a:buFont typeface="Arial" charset="0"/>
                <a:buChar char="•"/>
              </a:pPr>
              <a:r>
                <a:rPr lang="en-US" dirty="0"/>
                <a:t>User control</a:t>
              </a:r>
            </a:p>
            <a:p>
              <a:pPr marL="285750" indent="-285750">
                <a:buFont typeface="Arial" charset="0"/>
                <a:buChar char="•"/>
              </a:pPr>
              <a:r>
                <a:rPr lang="en-US" dirty="0"/>
                <a:t>Deep understanding</a:t>
              </a:r>
            </a:p>
            <a:p>
              <a:pPr marL="285750" indent="-285750">
                <a:buFont typeface="Arial" charset="0"/>
                <a:buChar char="•"/>
              </a:pPr>
              <a:r>
                <a:rPr lang="en-US" dirty="0"/>
                <a:t>Evaluation database</a:t>
              </a:r>
            </a:p>
          </p:txBody>
        </p:sp>
        <p:pic>
          <p:nvPicPr>
            <p:cNvPr id="37" name="Picture 36"/>
            <p:cNvPicPr>
              <a:picLocks noChangeAspect="1"/>
            </p:cNvPicPr>
            <p:nvPr/>
          </p:nvPicPr>
          <p:blipFill>
            <a:blip r:embed="rId3">
              <a:alphaModFix amt="8000"/>
            </a:blip>
            <a:stretch>
              <a:fillRect/>
            </a:stretch>
          </p:blipFill>
          <p:spPr>
            <a:xfrm>
              <a:off x="1025935" y="2483129"/>
              <a:ext cx="1675185" cy="1966521"/>
            </a:xfrm>
            <a:prstGeom prst="rect">
              <a:avLst/>
            </a:prstGeom>
          </p:spPr>
        </p:pic>
      </p:grpSp>
      <p:sp>
        <p:nvSpPr>
          <p:cNvPr id="21" name="Title 1">
            <a:extLst>
              <a:ext uri="{FF2B5EF4-FFF2-40B4-BE49-F238E27FC236}">
                <a16:creationId xmlns:a16="http://schemas.microsoft.com/office/drawing/2014/main" id="{F4FC7758-E2D6-2740-A81C-00AFB9A7835E}"/>
              </a:ext>
            </a:extLst>
          </p:cNvPr>
          <p:cNvSpPr>
            <a:spLocks noGrp="1"/>
          </p:cNvSpPr>
          <p:nvPr>
            <p:ph type="title"/>
          </p:nvPr>
        </p:nvSpPr>
        <p:spPr>
          <a:xfrm>
            <a:off x="457200" y="274638"/>
            <a:ext cx="8229600" cy="1143000"/>
          </a:xfrm>
        </p:spPr>
        <p:txBody>
          <a:bodyPr/>
          <a:lstStyle/>
          <a:p>
            <a:pPr algn="ctr"/>
            <a:r>
              <a:rPr lang="en-US" sz="4400" dirty="0"/>
              <a:t>Workflow Resilience</a:t>
            </a:r>
          </a:p>
        </p:txBody>
      </p:sp>
      <p:sp>
        <p:nvSpPr>
          <p:cNvPr id="19" name="Date Placeholder 4">
            <a:extLst>
              <a:ext uri="{FF2B5EF4-FFF2-40B4-BE49-F238E27FC236}">
                <a16:creationId xmlns:a16="http://schemas.microsoft.com/office/drawing/2014/main" id="{51FA6B72-BA8A-2247-8EE2-024066B5AB3B}"/>
              </a:ext>
            </a:extLst>
          </p:cNvPr>
          <p:cNvSpPr>
            <a:spLocks noGrp="1"/>
          </p:cNvSpPr>
          <p:nvPr>
            <p:ph type="dt" sz="half" idx="10"/>
          </p:nvPr>
        </p:nvSpPr>
        <p:spPr>
          <a:xfrm>
            <a:off x="457200" y="6397625"/>
            <a:ext cx="2133600" cy="307975"/>
          </a:xfrm>
        </p:spPr>
        <p:txBody>
          <a:bodyPr/>
          <a:lstStyle/>
          <a:p>
            <a:pPr>
              <a:defRPr/>
            </a:pPr>
            <a:r>
              <a:rPr lang="en-US" dirty="0" err="1"/>
              <a:t>R.L.Clay</a:t>
            </a:r>
            <a:r>
              <a:rPr lang="en-US" dirty="0"/>
              <a:t> 2018</a:t>
            </a:r>
          </a:p>
        </p:txBody>
      </p:sp>
    </p:spTree>
    <p:extLst>
      <p:ext uri="{BB962C8B-B14F-4D97-AF65-F5344CB8AC3E}">
        <p14:creationId xmlns:p14="http://schemas.microsoft.com/office/powerpoint/2010/main" val="370138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pPr algn="ctr"/>
            <a:r>
              <a:rPr lang="en-US" sz="4400" dirty="0"/>
              <a:t>Data Flow at Scale</a:t>
            </a:r>
          </a:p>
        </p:txBody>
      </p:sp>
      <p:sp>
        <p:nvSpPr>
          <p:cNvPr id="3" name="Content Placeholder 2"/>
          <p:cNvSpPr>
            <a:spLocks noGrp="1"/>
          </p:cNvSpPr>
          <p:nvPr>
            <p:ph idx="1"/>
          </p:nvPr>
        </p:nvSpPr>
        <p:spPr>
          <a:xfrm>
            <a:off x="457200" y="1752600"/>
            <a:ext cx="8229600" cy="4373563"/>
          </a:xfrm>
        </p:spPr>
        <p:txBody>
          <a:bodyPr/>
          <a:lstStyle/>
          <a:p>
            <a:pPr marL="414726" indent="-414726">
              <a:buClr>
                <a:schemeClr val="tx1"/>
              </a:buClr>
              <a:buFont typeface="Arial" charset="0"/>
              <a:buChar char="•"/>
            </a:pPr>
            <a:r>
              <a:rPr lang="en-US" dirty="0"/>
              <a:t>The problem is simple; the solution may not be</a:t>
            </a:r>
          </a:p>
          <a:p>
            <a:pPr marL="414726" indent="-414726">
              <a:buClr>
                <a:schemeClr val="tx1"/>
              </a:buClr>
              <a:buFont typeface="Arial" charset="0"/>
              <a:buChar char="•"/>
            </a:pPr>
            <a:r>
              <a:rPr lang="en-US" dirty="0"/>
              <a:t>If tasks are executables, and tasks input/output things like meshes, how can we exchange the data between tasks w/o hitting the disk</a:t>
            </a:r>
          </a:p>
          <a:p>
            <a:pPr marL="414726" indent="-414726">
              <a:buClr>
                <a:schemeClr val="tx1"/>
              </a:buClr>
              <a:buFont typeface="Arial" charset="0"/>
              <a:buChar char="•"/>
            </a:pPr>
            <a:r>
              <a:rPr lang="en-US" dirty="0"/>
              <a:t>Or, for that matter, w/o using files</a:t>
            </a:r>
          </a:p>
          <a:p>
            <a:pPr>
              <a:buClr>
                <a:schemeClr val="tx1"/>
              </a:buClr>
            </a:pPr>
            <a:endParaRPr lang="en-US" dirty="0"/>
          </a:p>
        </p:txBody>
      </p:sp>
      <p:sp>
        <p:nvSpPr>
          <p:cNvPr id="5" name="Slide Number Placeholder 4"/>
          <p:cNvSpPr>
            <a:spLocks noGrp="1"/>
          </p:cNvSpPr>
          <p:nvPr>
            <p:ph type="sldNum" sz="quarter" idx="4"/>
          </p:nvPr>
        </p:nvSpPr>
        <p:spPr/>
        <p:txBody>
          <a:bodyPr/>
          <a:lstStyle/>
          <a:p>
            <a:pPr>
              <a:defRPr/>
            </a:pPr>
            <a:fld id="{5DC01A62-4E3B-4BB3-83ED-C7F9244160C7}" type="slidenum">
              <a:rPr lang="en-US" smtClean="0">
                <a:solidFill>
                  <a:srgbClr val="FFFFFF"/>
                </a:solidFill>
              </a:rPr>
              <a:pPr>
                <a:defRPr/>
              </a:pPr>
              <a:t>33</a:t>
            </a:fld>
            <a:endParaRPr lang="en-US">
              <a:solidFill>
                <a:srgbClr val="FFFFFF"/>
              </a:solidFill>
            </a:endParaRPr>
          </a:p>
        </p:txBody>
      </p:sp>
      <p:sp>
        <p:nvSpPr>
          <p:cNvPr id="8" name="Rectangle 5"/>
          <p:cNvSpPr>
            <a:spLocks noGrp="1" noChangeArrowheads="1"/>
          </p:cNvSpPr>
          <p:nvPr>
            <p:ph type="ftr" sz="quarter" idx="3"/>
          </p:nvPr>
        </p:nvSpPr>
        <p:spPr bwMode="auto">
          <a:xfrm>
            <a:off x="3124200" y="6552872"/>
            <a:ext cx="2895600" cy="284637"/>
          </a:xfrm>
          <a:prstGeom prst="rect">
            <a:avLst/>
          </a:prstGeom>
          <a:noFill/>
          <a:ln w="9525">
            <a:noFill/>
            <a:miter lim="800000"/>
            <a:headEnd/>
            <a:tailEnd/>
          </a:ln>
          <a:effectLst/>
        </p:spPr>
        <p:txBody>
          <a:bodyPr vert="horz" wrap="square" lIns="91429" tIns="45714" rIns="91429" bIns="45714" numCol="1" anchor="ctr" anchorCtr="0" compatLnSpc="1">
            <a:prstTxWarp prst="textNoShape">
              <a:avLst/>
            </a:prstTxWarp>
          </a:bodyPr>
          <a:lstStyle>
            <a:lvl1pPr algn="ctr">
              <a:defRPr sz="1089">
                <a:solidFill>
                  <a:schemeClr val="bg1"/>
                </a:solidFill>
                <a:latin typeface="Franklin Gothic Medium Cond" charset="0"/>
                <a:ea typeface="Franklin Gothic Medium Cond" charset="0"/>
                <a:cs typeface="Franklin Gothic Medium Cond" charset="0"/>
              </a:defRPr>
            </a:lvl1pPr>
          </a:lstStyle>
          <a:p>
            <a:pPr>
              <a:defRPr/>
            </a:pPr>
            <a:r>
              <a:rPr lang="en-US" dirty="0">
                <a:solidFill>
                  <a:srgbClr val="FFFFFF"/>
                </a:solidFill>
              </a:rPr>
              <a:t>UNCLASSIFIED</a:t>
            </a:r>
          </a:p>
        </p:txBody>
      </p:sp>
      <p:sp>
        <p:nvSpPr>
          <p:cNvPr id="4" name="TextBox 3">
            <a:extLst>
              <a:ext uri="{FF2B5EF4-FFF2-40B4-BE49-F238E27FC236}">
                <a16:creationId xmlns:a16="http://schemas.microsoft.com/office/drawing/2014/main" id="{FB48BF5F-4DFA-2E4D-9329-6EC7BDF5AA64}"/>
              </a:ext>
            </a:extLst>
          </p:cNvPr>
          <p:cNvSpPr txBox="1"/>
          <p:nvPr/>
        </p:nvSpPr>
        <p:spPr>
          <a:xfrm>
            <a:off x="558140" y="4558605"/>
            <a:ext cx="8027719" cy="1384995"/>
          </a:xfrm>
          <a:prstGeom prst="rect">
            <a:avLst/>
          </a:prstGeom>
          <a:solidFill>
            <a:schemeClr val="accent1"/>
          </a:solidFill>
        </p:spPr>
        <p:txBody>
          <a:bodyPr wrap="square" rtlCol="0">
            <a:spAutoFit/>
          </a:bodyPr>
          <a:lstStyle/>
          <a:p>
            <a:r>
              <a:rPr lang="en-US" sz="2800" dirty="0"/>
              <a:t>Functionally, we’d like something like a persistent object pointer that is handed off between tasks as the workflow progresses.</a:t>
            </a:r>
          </a:p>
        </p:txBody>
      </p:sp>
      <p:sp>
        <p:nvSpPr>
          <p:cNvPr id="7" name="Date Placeholder 4">
            <a:extLst>
              <a:ext uri="{FF2B5EF4-FFF2-40B4-BE49-F238E27FC236}">
                <a16:creationId xmlns:a16="http://schemas.microsoft.com/office/drawing/2014/main" id="{FAA138A9-D84D-6F40-933C-0E0236CB52D7}"/>
              </a:ext>
            </a:extLst>
          </p:cNvPr>
          <p:cNvSpPr>
            <a:spLocks noGrp="1"/>
          </p:cNvSpPr>
          <p:nvPr>
            <p:ph type="dt" sz="half" idx="10"/>
          </p:nvPr>
        </p:nvSpPr>
        <p:spPr>
          <a:xfrm>
            <a:off x="457200" y="6397625"/>
            <a:ext cx="2133600" cy="307975"/>
          </a:xfrm>
        </p:spPr>
        <p:txBody>
          <a:bodyPr/>
          <a:lstStyle/>
          <a:p>
            <a:pPr>
              <a:defRPr/>
            </a:pPr>
            <a:r>
              <a:rPr lang="en-US" dirty="0" err="1"/>
              <a:t>R.L.Clay</a:t>
            </a:r>
            <a:r>
              <a:rPr lang="en-US" dirty="0"/>
              <a:t> 2018</a:t>
            </a:r>
          </a:p>
        </p:txBody>
      </p:sp>
    </p:spTree>
    <p:extLst>
      <p:ext uri="{BB962C8B-B14F-4D97-AF65-F5344CB8AC3E}">
        <p14:creationId xmlns:p14="http://schemas.microsoft.com/office/powerpoint/2010/main" val="352194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3" name="Group 242">
            <a:extLst>
              <a:ext uri="{FF2B5EF4-FFF2-40B4-BE49-F238E27FC236}">
                <a16:creationId xmlns:a16="http://schemas.microsoft.com/office/drawing/2014/main" id="{0300664D-4D23-4E87-8ED5-01788E04AA0F}"/>
              </a:ext>
            </a:extLst>
          </p:cNvPr>
          <p:cNvGrpSpPr/>
          <p:nvPr/>
        </p:nvGrpSpPr>
        <p:grpSpPr>
          <a:xfrm>
            <a:off x="304800" y="2286000"/>
            <a:ext cx="4837843" cy="3474244"/>
            <a:chOff x="360633" y="1707356"/>
            <a:chExt cx="4837843" cy="3474244"/>
          </a:xfrm>
        </p:grpSpPr>
        <p:sp>
          <p:nvSpPr>
            <p:cNvPr id="5" name="Flowchart: Process 4">
              <a:extLst>
                <a:ext uri="{FF2B5EF4-FFF2-40B4-BE49-F238E27FC236}">
                  <a16:creationId xmlns:a16="http://schemas.microsoft.com/office/drawing/2014/main" id="{7E39F208-00F1-4373-84EB-F3B411894827}"/>
                </a:ext>
              </a:extLst>
            </p:cNvPr>
            <p:cNvSpPr/>
            <p:nvPr/>
          </p:nvSpPr>
          <p:spPr>
            <a:xfrm>
              <a:off x="360633" y="1707356"/>
              <a:ext cx="4837843" cy="3474244"/>
            </a:xfrm>
            <a:prstGeom prst="flowChartProcess">
              <a:avLst/>
            </a:prstGeom>
            <a:gradFill>
              <a:gsLst>
                <a:gs pos="0">
                  <a:schemeClr val="bg1">
                    <a:lumMod val="85000"/>
                  </a:schemeClr>
                </a:gs>
                <a:gs pos="100000">
                  <a:schemeClr val="bg1">
                    <a:lumMod val="95000"/>
                  </a:schemeClr>
                </a:gs>
              </a:gsLst>
            </a:gradFill>
            <a:ln w="25400">
              <a:solidFill>
                <a:srgbClr val="00206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9DF1F78-BA44-413E-BA37-34DAA1BB38D8}"/>
                </a:ext>
              </a:extLst>
            </p:cNvPr>
            <p:cNvSpPr/>
            <p:nvPr/>
          </p:nvSpPr>
          <p:spPr>
            <a:xfrm>
              <a:off x="433972" y="1880613"/>
              <a:ext cx="4676274" cy="1716615"/>
            </a:xfrm>
            <a:prstGeom prst="rect">
              <a:avLst/>
            </a:prstGeom>
            <a:solidFill>
              <a:srgbClr val="A0D8B5"/>
            </a:solidFill>
            <a:ln w="25400">
              <a:solidFill>
                <a:srgbClr val="008000"/>
              </a:solidFill>
              <a:prstDash val="solid"/>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Flowchart: Process 10">
              <a:extLst>
                <a:ext uri="{FF2B5EF4-FFF2-40B4-BE49-F238E27FC236}">
                  <a16:creationId xmlns:a16="http://schemas.microsoft.com/office/drawing/2014/main" id="{492379FC-7D36-4C0F-A0F9-800367555003}"/>
                </a:ext>
              </a:extLst>
            </p:cNvPr>
            <p:cNvSpPr/>
            <p:nvPr/>
          </p:nvSpPr>
          <p:spPr>
            <a:xfrm>
              <a:off x="3590256" y="1939668"/>
              <a:ext cx="1339516" cy="612648"/>
            </a:xfrm>
            <a:prstGeom prst="flowChartProcess">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solidFill>
                    <a:schemeClr val="tx1"/>
                  </a:solidFill>
                </a:rPr>
                <a:t>Signal Processing</a:t>
              </a:r>
            </a:p>
          </p:txBody>
        </p:sp>
        <p:pic>
          <p:nvPicPr>
            <p:cNvPr id="18" name="Picture 17">
              <a:extLst>
                <a:ext uri="{FF2B5EF4-FFF2-40B4-BE49-F238E27FC236}">
                  <a16:creationId xmlns:a16="http://schemas.microsoft.com/office/drawing/2014/main" id="{B3D4B3E4-4CE6-4CA9-AF14-7717D4EC27A9}"/>
                </a:ext>
              </a:extLst>
            </p:cNvPr>
            <p:cNvPicPr>
              <a:picLocks noChangeAspect="1"/>
            </p:cNvPicPr>
            <p:nvPr/>
          </p:nvPicPr>
          <p:blipFill>
            <a:blip r:embed="rId2"/>
            <a:stretch>
              <a:fillRect/>
            </a:stretch>
          </p:blipFill>
          <p:spPr>
            <a:xfrm>
              <a:off x="469047" y="1923931"/>
              <a:ext cx="507543" cy="507543"/>
            </a:xfrm>
            <a:prstGeom prst="rect">
              <a:avLst/>
            </a:prstGeom>
          </p:spPr>
        </p:pic>
        <p:cxnSp>
          <p:nvCxnSpPr>
            <p:cNvPr id="19" name="Straight Arrow Connector 18">
              <a:extLst>
                <a:ext uri="{FF2B5EF4-FFF2-40B4-BE49-F238E27FC236}">
                  <a16:creationId xmlns:a16="http://schemas.microsoft.com/office/drawing/2014/main" id="{595F0F46-0B55-4E50-941B-BB7F08E1EA99}"/>
                </a:ext>
              </a:extLst>
            </p:cNvPr>
            <p:cNvCxnSpPr>
              <a:cxnSpLocks/>
              <a:stCxn id="9" idx="3"/>
              <a:endCxn id="10" idx="1"/>
            </p:cNvCxnSpPr>
            <p:nvPr/>
          </p:nvCxnSpPr>
          <p:spPr>
            <a:xfrm flipV="1">
              <a:off x="1671218" y="2810821"/>
              <a:ext cx="411080" cy="1523"/>
            </a:xfrm>
            <a:prstGeom prst="straightConnector1">
              <a:avLst/>
            </a:prstGeom>
            <a:ln>
              <a:solidFill>
                <a:schemeClr val="accent5">
                  <a:lumMod val="75000"/>
                </a:schemeClr>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D2672217-A7BC-4098-BBAC-891EE3E4D3FE}"/>
                </a:ext>
              </a:extLst>
            </p:cNvPr>
            <p:cNvCxnSpPr>
              <a:cxnSpLocks/>
              <a:stCxn id="10" idx="3"/>
              <a:endCxn id="11" idx="1"/>
            </p:cNvCxnSpPr>
            <p:nvPr/>
          </p:nvCxnSpPr>
          <p:spPr>
            <a:xfrm flipV="1">
              <a:off x="2996698" y="2245992"/>
              <a:ext cx="593558" cy="564829"/>
            </a:xfrm>
            <a:prstGeom prst="straightConnector1">
              <a:avLst/>
            </a:prstGeom>
            <a:ln>
              <a:solidFill>
                <a:schemeClr val="accent5">
                  <a:lumMod val="75000"/>
                </a:schemeClr>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47E5FED6-485B-494C-B1FA-CFBC1CEE76C5}"/>
                </a:ext>
              </a:extLst>
            </p:cNvPr>
            <p:cNvCxnSpPr>
              <a:cxnSpLocks/>
              <a:stCxn id="10" idx="3"/>
              <a:endCxn id="12" idx="1"/>
            </p:cNvCxnSpPr>
            <p:nvPr/>
          </p:nvCxnSpPr>
          <p:spPr>
            <a:xfrm>
              <a:off x="2996698" y="2810821"/>
              <a:ext cx="588186" cy="430057"/>
            </a:xfrm>
            <a:prstGeom prst="straightConnector1">
              <a:avLst/>
            </a:prstGeom>
            <a:ln>
              <a:solidFill>
                <a:schemeClr val="accent5">
                  <a:lumMod val="75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23" name="Arrow: Down 22">
              <a:extLst>
                <a:ext uri="{FF2B5EF4-FFF2-40B4-BE49-F238E27FC236}">
                  <a16:creationId xmlns:a16="http://schemas.microsoft.com/office/drawing/2014/main" id="{62CE524E-1A03-40DF-BA31-632E6004688B}"/>
                </a:ext>
              </a:extLst>
            </p:cNvPr>
            <p:cNvSpPr/>
            <p:nvPr/>
          </p:nvSpPr>
          <p:spPr bwMode="auto">
            <a:xfrm rot="20566913">
              <a:off x="2677497" y="3221733"/>
              <a:ext cx="533400" cy="856232"/>
            </a:xfrm>
            <a:prstGeom prst="downArrow">
              <a:avLst/>
            </a:prstGeom>
            <a:solidFill>
              <a:srgbClr val="FF0000"/>
            </a:solidFill>
            <a:ln w="9525" cap="flat" cmpd="sng" algn="ctr">
              <a:solidFill>
                <a:srgbClr val="A5002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0" name="Flowchart: Process 9">
              <a:extLst>
                <a:ext uri="{FF2B5EF4-FFF2-40B4-BE49-F238E27FC236}">
                  <a16:creationId xmlns:a16="http://schemas.microsoft.com/office/drawing/2014/main" id="{45CFDDA1-EF15-4E9D-9B12-F502373DDBF6}"/>
                </a:ext>
              </a:extLst>
            </p:cNvPr>
            <p:cNvSpPr/>
            <p:nvPr/>
          </p:nvSpPr>
          <p:spPr>
            <a:xfrm>
              <a:off x="2082298" y="2504497"/>
              <a:ext cx="914400" cy="612648"/>
            </a:xfrm>
            <a:prstGeom prst="flowChartProcess">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solidFill>
                    <a:schemeClr val="tx1"/>
                  </a:solidFill>
                </a:rPr>
                <a:t>FEM</a:t>
              </a:r>
            </a:p>
          </p:txBody>
        </p:sp>
        <p:sp>
          <p:nvSpPr>
            <p:cNvPr id="9" name="Flowchart: Process 8">
              <a:extLst>
                <a:ext uri="{FF2B5EF4-FFF2-40B4-BE49-F238E27FC236}">
                  <a16:creationId xmlns:a16="http://schemas.microsoft.com/office/drawing/2014/main" id="{7C5F6C28-7772-4A39-809A-E87B94B3C926}"/>
                </a:ext>
              </a:extLst>
            </p:cNvPr>
            <p:cNvSpPr/>
            <p:nvPr/>
          </p:nvSpPr>
          <p:spPr>
            <a:xfrm>
              <a:off x="706689" y="2506020"/>
              <a:ext cx="964529" cy="612648"/>
            </a:xfrm>
            <a:prstGeom prst="flowChartProcess">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err="1">
                  <a:solidFill>
                    <a:schemeClr val="tx1"/>
                  </a:solidFill>
                </a:rPr>
                <a:t>Mesher</a:t>
              </a:r>
              <a:endParaRPr lang="en-US" dirty="0">
                <a:solidFill>
                  <a:schemeClr val="tx1"/>
                </a:solidFill>
              </a:endParaRPr>
            </a:p>
          </p:txBody>
        </p:sp>
        <p:grpSp>
          <p:nvGrpSpPr>
            <p:cNvPr id="242" name="Group 241">
              <a:extLst>
                <a:ext uri="{FF2B5EF4-FFF2-40B4-BE49-F238E27FC236}">
                  <a16:creationId xmlns:a16="http://schemas.microsoft.com/office/drawing/2014/main" id="{5F47307F-BC6A-477F-94D8-A2A0790FE6EF}"/>
                </a:ext>
              </a:extLst>
            </p:cNvPr>
            <p:cNvGrpSpPr/>
            <p:nvPr/>
          </p:nvGrpSpPr>
          <p:grpSpPr>
            <a:xfrm>
              <a:off x="427797" y="4094420"/>
              <a:ext cx="4688624" cy="973539"/>
              <a:chOff x="433973" y="4848617"/>
              <a:chExt cx="4688624" cy="973539"/>
            </a:xfrm>
          </p:grpSpPr>
          <p:sp>
            <p:nvSpPr>
              <p:cNvPr id="32" name="Rectangle 31">
                <a:extLst>
                  <a:ext uri="{FF2B5EF4-FFF2-40B4-BE49-F238E27FC236}">
                    <a16:creationId xmlns:a16="http://schemas.microsoft.com/office/drawing/2014/main" id="{97C43F4D-21D9-4B24-9CF8-1C3E83CDB46F}"/>
                  </a:ext>
                </a:extLst>
              </p:cNvPr>
              <p:cNvSpPr/>
              <p:nvPr/>
            </p:nvSpPr>
            <p:spPr>
              <a:xfrm>
                <a:off x="433973" y="4848617"/>
                <a:ext cx="4676274" cy="973539"/>
              </a:xfrm>
              <a:prstGeom prst="rect">
                <a:avLst/>
              </a:prstGeom>
              <a:solidFill>
                <a:srgbClr val="A0D8B5"/>
              </a:solidFill>
              <a:ln w="25400">
                <a:solidFill>
                  <a:srgbClr val="008000"/>
                </a:solidFill>
                <a:prstDash val="solid"/>
              </a:ln>
            </p:spPr>
            <p:style>
              <a:lnRef idx="0">
                <a:scrgbClr r="0" g="0" b="0"/>
              </a:lnRef>
              <a:fillRef idx="0">
                <a:scrgbClr r="0" g="0" b="0"/>
              </a:fillRef>
              <a:effectRef idx="0">
                <a:scrgbClr r="0" g="0" b="0"/>
              </a:effectRef>
              <a:fontRef idx="minor">
                <a:schemeClr val="lt1"/>
              </a:fontRef>
            </p:style>
            <p:txBody>
              <a:bodyPr rtlCol="0" anchor="b"/>
              <a:lstStyle/>
              <a:p>
                <a:pPr algn="ctr"/>
                <a:r>
                  <a:rPr lang="en-US" b="1" dirty="0">
                    <a:solidFill>
                      <a:srgbClr val="003300"/>
                    </a:solidFill>
                  </a:rPr>
                  <a:t>Parallel File System</a:t>
                </a:r>
              </a:p>
            </p:txBody>
          </p:sp>
          <p:grpSp>
            <p:nvGrpSpPr>
              <p:cNvPr id="234" name="Group 233">
                <a:extLst>
                  <a:ext uri="{FF2B5EF4-FFF2-40B4-BE49-F238E27FC236}">
                    <a16:creationId xmlns:a16="http://schemas.microsoft.com/office/drawing/2014/main" id="{F0BE6270-183B-4627-91B9-329B24040691}"/>
                  </a:ext>
                </a:extLst>
              </p:cNvPr>
              <p:cNvGrpSpPr/>
              <p:nvPr/>
            </p:nvGrpSpPr>
            <p:grpSpPr>
              <a:xfrm>
                <a:off x="566628" y="4997709"/>
                <a:ext cx="4555969" cy="549970"/>
                <a:chOff x="1981322" y="5213156"/>
                <a:chExt cx="4555969" cy="549970"/>
              </a:xfrm>
            </p:grpSpPr>
            <p:pic>
              <p:nvPicPr>
                <p:cNvPr id="226" name="Picture 991" descr="seagate-barracuda-1tb-harddrive_transparent_small">
                  <a:extLst>
                    <a:ext uri="{FF2B5EF4-FFF2-40B4-BE49-F238E27FC236}">
                      <a16:creationId xmlns:a16="http://schemas.microsoft.com/office/drawing/2014/main" id="{282208D3-9CAE-4B75-A041-DFD715D9C6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322" y="5213156"/>
                  <a:ext cx="609490" cy="549970"/>
                </a:xfrm>
                <a:prstGeom prst="rect">
                  <a:avLst/>
                </a:prstGeom>
                <a:noFill/>
                <a:extLst>
                  <a:ext uri="{909E8E84-426E-40DD-AFC4-6F175D3DCCD1}">
                    <a14:hiddenFill xmlns:a14="http://schemas.microsoft.com/office/drawing/2010/main">
                      <a:solidFill>
                        <a:srgbClr val="FFFFFF"/>
                      </a:solidFill>
                    </a14:hiddenFill>
                  </a:ext>
                </a:extLst>
              </p:spPr>
            </p:pic>
            <p:pic>
              <p:nvPicPr>
                <p:cNvPr id="227" name="Picture 991" descr="seagate-barracuda-1tb-harddrive_transparent_small">
                  <a:extLst>
                    <a:ext uri="{FF2B5EF4-FFF2-40B4-BE49-F238E27FC236}">
                      <a16:creationId xmlns:a16="http://schemas.microsoft.com/office/drawing/2014/main" id="{21E3D493-E0DE-4437-ABE8-B049D66743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5105" y="5213156"/>
                  <a:ext cx="609490" cy="549970"/>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991" descr="seagate-barracuda-1tb-harddrive_transparent_small">
                  <a:extLst>
                    <a:ext uri="{FF2B5EF4-FFF2-40B4-BE49-F238E27FC236}">
                      <a16:creationId xmlns:a16="http://schemas.microsoft.com/office/drawing/2014/main" id="{13D31035-A682-4BBD-9664-A7C984FB2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8888" y="5213156"/>
                  <a:ext cx="609490" cy="549970"/>
                </a:xfrm>
                <a:prstGeom prst="rect">
                  <a:avLst/>
                </a:prstGeom>
                <a:noFill/>
                <a:extLst>
                  <a:ext uri="{909E8E84-426E-40DD-AFC4-6F175D3DCCD1}">
                    <a14:hiddenFill xmlns:a14="http://schemas.microsoft.com/office/drawing/2010/main">
                      <a:solidFill>
                        <a:srgbClr val="FFFFFF"/>
                      </a:solidFill>
                    </a14:hiddenFill>
                  </a:ext>
                </a:extLst>
              </p:spPr>
            </p:pic>
            <p:pic>
              <p:nvPicPr>
                <p:cNvPr id="229" name="Picture 991" descr="seagate-barracuda-1tb-harddrive_transparent_small">
                  <a:extLst>
                    <a:ext uri="{FF2B5EF4-FFF2-40B4-BE49-F238E27FC236}">
                      <a16:creationId xmlns:a16="http://schemas.microsoft.com/office/drawing/2014/main" id="{0E4BF89E-9B06-4937-AA02-1C8306AAFF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2671" y="5213156"/>
                  <a:ext cx="609490" cy="549970"/>
                </a:xfrm>
                <a:prstGeom prst="rect">
                  <a:avLst/>
                </a:prstGeom>
                <a:noFill/>
                <a:extLst>
                  <a:ext uri="{909E8E84-426E-40DD-AFC4-6F175D3DCCD1}">
                    <a14:hiddenFill xmlns:a14="http://schemas.microsoft.com/office/drawing/2010/main">
                      <a:solidFill>
                        <a:srgbClr val="FFFFFF"/>
                      </a:solidFill>
                    </a14:hiddenFill>
                  </a:ext>
                </a:extLst>
              </p:spPr>
            </p:pic>
            <p:pic>
              <p:nvPicPr>
                <p:cNvPr id="230" name="Picture 991" descr="seagate-barracuda-1tb-harddrive_transparent_small">
                  <a:extLst>
                    <a:ext uri="{FF2B5EF4-FFF2-40B4-BE49-F238E27FC236}">
                      <a16:creationId xmlns:a16="http://schemas.microsoft.com/office/drawing/2014/main" id="{F0224ADE-C311-40E0-9F21-E1E1203553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6454" y="5213156"/>
                  <a:ext cx="609490" cy="549970"/>
                </a:xfrm>
                <a:prstGeom prst="rect">
                  <a:avLst/>
                </a:prstGeom>
                <a:noFill/>
                <a:extLst>
                  <a:ext uri="{909E8E84-426E-40DD-AFC4-6F175D3DCCD1}">
                    <a14:hiddenFill xmlns:a14="http://schemas.microsoft.com/office/drawing/2010/main">
                      <a:solidFill>
                        <a:srgbClr val="FFFFFF"/>
                      </a:solidFill>
                    </a14:hiddenFill>
                  </a:ext>
                </a:extLst>
              </p:spPr>
            </p:pic>
            <p:pic>
              <p:nvPicPr>
                <p:cNvPr id="231" name="Picture 991" descr="seagate-barracuda-1tb-harddrive_transparent_small">
                  <a:extLst>
                    <a:ext uri="{FF2B5EF4-FFF2-40B4-BE49-F238E27FC236}">
                      <a16:creationId xmlns:a16="http://schemas.microsoft.com/office/drawing/2014/main" id="{8356FAC2-4647-4D8C-AA95-95F85ADA86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237" y="5213156"/>
                  <a:ext cx="609490" cy="549970"/>
                </a:xfrm>
                <a:prstGeom prst="rect">
                  <a:avLst/>
                </a:prstGeom>
                <a:noFill/>
                <a:extLst>
                  <a:ext uri="{909E8E84-426E-40DD-AFC4-6F175D3DCCD1}">
                    <a14:hiddenFill xmlns:a14="http://schemas.microsoft.com/office/drawing/2010/main">
                      <a:solidFill>
                        <a:srgbClr val="FFFFFF"/>
                      </a:solidFill>
                    </a14:hiddenFill>
                  </a:ext>
                </a:extLst>
              </p:spPr>
            </p:pic>
            <p:pic>
              <p:nvPicPr>
                <p:cNvPr id="232" name="Picture 991" descr="seagate-barracuda-1tb-harddrive_transparent_small">
                  <a:extLst>
                    <a:ext uri="{FF2B5EF4-FFF2-40B4-BE49-F238E27FC236}">
                      <a16:creationId xmlns:a16="http://schemas.microsoft.com/office/drawing/2014/main" id="{31F4CEF1-255E-45F5-9090-D520677B05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20" y="5213156"/>
                  <a:ext cx="609490" cy="549970"/>
                </a:xfrm>
                <a:prstGeom prst="rect">
                  <a:avLst/>
                </a:prstGeom>
                <a:noFill/>
                <a:extLst>
                  <a:ext uri="{909E8E84-426E-40DD-AFC4-6F175D3DCCD1}">
                    <a14:hiddenFill xmlns:a14="http://schemas.microsoft.com/office/drawing/2010/main">
                      <a:solidFill>
                        <a:srgbClr val="FFFFFF"/>
                      </a:solidFill>
                    </a14:hiddenFill>
                  </a:ext>
                </a:extLst>
              </p:spPr>
            </p:pic>
            <p:pic>
              <p:nvPicPr>
                <p:cNvPr id="233" name="Picture 991" descr="seagate-barracuda-1tb-harddrive_transparent_small">
                  <a:extLst>
                    <a:ext uri="{FF2B5EF4-FFF2-40B4-BE49-F238E27FC236}">
                      <a16:creationId xmlns:a16="http://schemas.microsoft.com/office/drawing/2014/main" id="{EBF6E57B-A453-45E5-A1EA-046C341CF6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7801" y="5213156"/>
                  <a:ext cx="609490" cy="54997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37" name="Arrow: Down 236">
              <a:extLst>
                <a:ext uri="{FF2B5EF4-FFF2-40B4-BE49-F238E27FC236}">
                  <a16:creationId xmlns:a16="http://schemas.microsoft.com/office/drawing/2014/main" id="{E8664EA2-E2C4-47A4-A991-E910319DC50E}"/>
                </a:ext>
              </a:extLst>
            </p:cNvPr>
            <p:cNvSpPr/>
            <p:nvPr/>
          </p:nvSpPr>
          <p:spPr bwMode="auto">
            <a:xfrm rot="20566913">
              <a:off x="1242298" y="3222901"/>
              <a:ext cx="533400" cy="856232"/>
            </a:xfrm>
            <a:prstGeom prst="downArrow">
              <a:avLst/>
            </a:prstGeom>
            <a:solidFill>
              <a:srgbClr val="FF0000"/>
            </a:solidFill>
            <a:ln w="9525" cap="flat" cmpd="sng" algn="ctr">
              <a:solidFill>
                <a:srgbClr val="A5002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38" name="Arrow: Down 237">
              <a:extLst>
                <a:ext uri="{FF2B5EF4-FFF2-40B4-BE49-F238E27FC236}">
                  <a16:creationId xmlns:a16="http://schemas.microsoft.com/office/drawing/2014/main" id="{CACF64E3-38DB-4C9F-B8F7-3B2D2C8ACEF8}"/>
                </a:ext>
              </a:extLst>
            </p:cNvPr>
            <p:cNvSpPr/>
            <p:nvPr/>
          </p:nvSpPr>
          <p:spPr bwMode="auto">
            <a:xfrm rot="1033087" flipV="1">
              <a:off x="1830483" y="3178428"/>
              <a:ext cx="533400" cy="856232"/>
            </a:xfrm>
            <a:prstGeom prst="downArrow">
              <a:avLst/>
            </a:prstGeom>
            <a:solidFill>
              <a:srgbClr val="FF0000"/>
            </a:solidFill>
            <a:ln w="9525" cap="flat" cmpd="sng" algn="ctr">
              <a:solidFill>
                <a:srgbClr val="A5002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40" name="Arrow: Down 239">
              <a:extLst>
                <a:ext uri="{FF2B5EF4-FFF2-40B4-BE49-F238E27FC236}">
                  <a16:creationId xmlns:a16="http://schemas.microsoft.com/office/drawing/2014/main" id="{479E2CBE-DF76-4FA9-ACD5-0ACDBAC6CC9C}"/>
                </a:ext>
              </a:extLst>
            </p:cNvPr>
            <p:cNvSpPr/>
            <p:nvPr/>
          </p:nvSpPr>
          <p:spPr bwMode="auto">
            <a:xfrm rot="1033087" flipV="1">
              <a:off x="3748875" y="2451779"/>
              <a:ext cx="533400" cy="1523441"/>
            </a:xfrm>
            <a:prstGeom prst="downArrow">
              <a:avLst/>
            </a:prstGeom>
            <a:solidFill>
              <a:srgbClr val="FF0000"/>
            </a:solidFill>
            <a:ln w="9525" cap="flat" cmpd="sng" algn="ctr">
              <a:solidFill>
                <a:srgbClr val="A5002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2" name="Flowchart: Process 11">
              <a:extLst>
                <a:ext uri="{FF2B5EF4-FFF2-40B4-BE49-F238E27FC236}">
                  <a16:creationId xmlns:a16="http://schemas.microsoft.com/office/drawing/2014/main" id="{32DED832-9E74-47DC-A2AC-6FF4AD6C234B}"/>
                </a:ext>
              </a:extLst>
            </p:cNvPr>
            <p:cNvSpPr/>
            <p:nvPr/>
          </p:nvSpPr>
          <p:spPr>
            <a:xfrm>
              <a:off x="3584884" y="2972119"/>
              <a:ext cx="1181904" cy="537517"/>
            </a:xfrm>
            <a:prstGeom prst="flowChartProcess">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solidFill>
                    <a:schemeClr val="tx1"/>
                  </a:solidFill>
                </a:rPr>
                <a:t>Visualizer</a:t>
              </a:r>
            </a:p>
          </p:txBody>
        </p:sp>
        <p:sp>
          <p:nvSpPr>
            <p:cNvPr id="241" name="Arrow: Down 240">
              <a:extLst>
                <a:ext uri="{FF2B5EF4-FFF2-40B4-BE49-F238E27FC236}">
                  <a16:creationId xmlns:a16="http://schemas.microsoft.com/office/drawing/2014/main" id="{87AE79F4-9812-43CE-A13F-5A6E7A5B5E2C}"/>
                </a:ext>
              </a:extLst>
            </p:cNvPr>
            <p:cNvSpPr/>
            <p:nvPr/>
          </p:nvSpPr>
          <p:spPr bwMode="auto">
            <a:xfrm rot="1033087" flipV="1">
              <a:off x="4100193" y="3393944"/>
              <a:ext cx="533400" cy="612375"/>
            </a:xfrm>
            <a:prstGeom prst="downArrow">
              <a:avLst>
                <a:gd name="adj1" fmla="val 50000"/>
                <a:gd name="adj2" fmla="val 45675"/>
              </a:avLst>
            </a:prstGeom>
            <a:solidFill>
              <a:srgbClr val="FF0000"/>
            </a:solidFill>
            <a:ln w="9525" cap="flat" cmpd="sng" algn="ctr">
              <a:solidFill>
                <a:srgbClr val="A5002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sp>
        <p:nvSpPr>
          <p:cNvPr id="244" name="Content Placeholder 2">
            <a:extLst>
              <a:ext uri="{FF2B5EF4-FFF2-40B4-BE49-F238E27FC236}">
                <a16:creationId xmlns:a16="http://schemas.microsoft.com/office/drawing/2014/main" id="{0BBDBC4D-DE06-461B-B103-D8DCE1EF7D8F}"/>
              </a:ext>
            </a:extLst>
          </p:cNvPr>
          <p:cNvSpPr>
            <a:spLocks noGrp="1"/>
          </p:cNvSpPr>
          <p:nvPr>
            <p:ph idx="1"/>
          </p:nvPr>
        </p:nvSpPr>
        <p:spPr>
          <a:xfrm>
            <a:off x="457200" y="1752600"/>
            <a:ext cx="8229600" cy="4373563"/>
          </a:xfrm>
        </p:spPr>
        <p:txBody>
          <a:bodyPr/>
          <a:lstStyle/>
          <a:p>
            <a:pPr marL="414726" indent="-414726">
              <a:buClr>
                <a:schemeClr val="tx1"/>
              </a:buClr>
              <a:buFont typeface="Arial" charset="0"/>
              <a:buChar char="•"/>
            </a:pPr>
            <a:r>
              <a:rPr lang="en-US" sz="2400" dirty="0"/>
              <a:t>Today’s workflows pass data through the file system</a:t>
            </a:r>
          </a:p>
        </p:txBody>
      </p:sp>
      <p:sp>
        <p:nvSpPr>
          <p:cNvPr id="246" name="TextBox 245">
            <a:extLst>
              <a:ext uri="{FF2B5EF4-FFF2-40B4-BE49-F238E27FC236}">
                <a16:creationId xmlns:a16="http://schemas.microsoft.com/office/drawing/2014/main" id="{CFE7893B-3480-4829-BF04-DC6DDFF550AA}"/>
              </a:ext>
            </a:extLst>
          </p:cNvPr>
          <p:cNvSpPr txBox="1"/>
          <p:nvPr/>
        </p:nvSpPr>
        <p:spPr>
          <a:xfrm>
            <a:off x="5257800" y="2973607"/>
            <a:ext cx="3701654" cy="1754326"/>
          </a:xfrm>
          <a:prstGeom prst="rect">
            <a:avLst/>
          </a:prstGeom>
          <a:noFill/>
        </p:spPr>
        <p:txBody>
          <a:bodyPr wrap="square" rtlCol="0">
            <a:spAutoFit/>
          </a:bodyPr>
          <a:lstStyle/>
          <a:p>
            <a:pPr marL="285750" indent="-285750">
              <a:buFont typeface="Arial" panose="020B0604020202020204" pitchFamily="34" charset="0"/>
              <a:buChar char="•"/>
            </a:pPr>
            <a:r>
              <a:rPr lang="en-US" dirty="0"/>
              <a:t>Easy</a:t>
            </a:r>
          </a:p>
          <a:p>
            <a:pPr marL="285750" indent="-285750">
              <a:buFont typeface="Arial" panose="020B0604020202020204" pitchFamily="34" charset="0"/>
              <a:buChar char="•"/>
            </a:pPr>
            <a:r>
              <a:rPr lang="en-US" dirty="0"/>
              <a:t>Multiple Overheads</a:t>
            </a:r>
          </a:p>
          <a:p>
            <a:pPr marL="742950" lvl="1" indent="-285750">
              <a:buFont typeface="Arial" panose="020B0604020202020204" pitchFamily="34" charset="0"/>
              <a:buChar char="•"/>
            </a:pPr>
            <a:r>
              <a:rPr lang="en-US" dirty="0"/>
              <a:t>File Database Conversions</a:t>
            </a:r>
          </a:p>
          <a:p>
            <a:pPr marL="742950" lvl="1" indent="-285750">
              <a:buFont typeface="Arial" panose="020B0604020202020204" pitchFamily="34" charset="0"/>
              <a:buChar char="•"/>
            </a:pPr>
            <a:r>
              <a:rPr lang="en-US" dirty="0"/>
              <a:t>Synchronization</a:t>
            </a:r>
          </a:p>
          <a:p>
            <a:pPr marL="742950" lvl="1" indent="-285750">
              <a:buFont typeface="Arial" panose="020B0604020202020204" pitchFamily="34" charset="0"/>
              <a:buChar char="•"/>
            </a:pPr>
            <a:r>
              <a:rPr lang="en-US" dirty="0"/>
              <a:t>Disk I/O</a:t>
            </a:r>
          </a:p>
          <a:p>
            <a:pPr marL="742950" lvl="1" indent="-285750">
              <a:buFont typeface="Arial" panose="020B0604020202020204" pitchFamily="34" charset="0"/>
              <a:buChar char="•"/>
            </a:pPr>
            <a:endParaRPr lang="en-US" dirty="0"/>
          </a:p>
        </p:txBody>
      </p:sp>
      <p:sp>
        <p:nvSpPr>
          <p:cNvPr id="34" name="Title 1">
            <a:extLst>
              <a:ext uri="{FF2B5EF4-FFF2-40B4-BE49-F238E27FC236}">
                <a16:creationId xmlns:a16="http://schemas.microsoft.com/office/drawing/2014/main" id="{DDD95913-9147-6941-B72F-CF80705837D7}"/>
              </a:ext>
            </a:extLst>
          </p:cNvPr>
          <p:cNvSpPr txBox="1">
            <a:spLocks/>
          </p:cNvSpPr>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a:solidFill>
                  <a:srgbClr val="000066"/>
                </a:solidFill>
                <a:latin typeface="+mj-lt"/>
                <a:ea typeface="+mj-ea"/>
                <a:cs typeface="+mj-cs"/>
              </a:defRPr>
            </a:lvl1pPr>
            <a:lvl2pPr algn="l" rtl="0" eaLnBrk="1" fontAlgn="base" hangingPunct="1">
              <a:spcBef>
                <a:spcPct val="0"/>
              </a:spcBef>
              <a:spcAft>
                <a:spcPct val="0"/>
              </a:spcAft>
              <a:defRPr sz="3200">
                <a:solidFill>
                  <a:srgbClr val="000066"/>
                </a:solidFill>
                <a:latin typeface="Arial" charset="0"/>
              </a:defRPr>
            </a:lvl2pPr>
            <a:lvl3pPr algn="l" rtl="0" eaLnBrk="1" fontAlgn="base" hangingPunct="1">
              <a:spcBef>
                <a:spcPct val="0"/>
              </a:spcBef>
              <a:spcAft>
                <a:spcPct val="0"/>
              </a:spcAft>
              <a:defRPr sz="3200">
                <a:solidFill>
                  <a:srgbClr val="000066"/>
                </a:solidFill>
                <a:latin typeface="Arial" charset="0"/>
              </a:defRPr>
            </a:lvl3pPr>
            <a:lvl4pPr algn="l" rtl="0" eaLnBrk="1" fontAlgn="base" hangingPunct="1">
              <a:spcBef>
                <a:spcPct val="0"/>
              </a:spcBef>
              <a:spcAft>
                <a:spcPct val="0"/>
              </a:spcAft>
              <a:defRPr sz="3200">
                <a:solidFill>
                  <a:srgbClr val="000066"/>
                </a:solidFill>
                <a:latin typeface="Arial" charset="0"/>
              </a:defRPr>
            </a:lvl4pPr>
            <a:lvl5pPr algn="l" rtl="0" eaLnBrk="1" fontAlgn="base" hangingPunct="1">
              <a:spcBef>
                <a:spcPct val="0"/>
              </a:spcBef>
              <a:spcAft>
                <a:spcPct val="0"/>
              </a:spcAft>
              <a:defRPr sz="3200">
                <a:solidFill>
                  <a:srgbClr val="000066"/>
                </a:solidFill>
                <a:latin typeface="Arial" charset="0"/>
              </a:defRPr>
            </a:lvl5pPr>
            <a:lvl6pPr marL="457200" algn="l" rtl="0" eaLnBrk="1" fontAlgn="base" hangingPunct="1">
              <a:spcBef>
                <a:spcPct val="0"/>
              </a:spcBef>
              <a:spcAft>
                <a:spcPct val="0"/>
              </a:spcAft>
              <a:defRPr sz="3200">
                <a:solidFill>
                  <a:srgbClr val="000066"/>
                </a:solidFill>
                <a:latin typeface="Arial" charset="0"/>
              </a:defRPr>
            </a:lvl6pPr>
            <a:lvl7pPr marL="914400" algn="l" rtl="0" eaLnBrk="1" fontAlgn="base" hangingPunct="1">
              <a:spcBef>
                <a:spcPct val="0"/>
              </a:spcBef>
              <a:spcAft>
                <a:spcPct val="0"/>
              </a:spcAft>
              <a:defRPr sz="3200">
                <a:solidFill>
                  <a:srgbClr val="000066"/>
                </a:solidFill>
                <a:latin typeface="Arial" charset="0"/>
              </a:defRPr>
            </a:lvl7pPr>
            <a:lvl8pPr marL="1371600" algn="l" rtl="0" eaLnBrk="1" fontAlgn="base" hangingPunct="1">
              <a:spcBef>
                <a:spcPct val="0"/>
              </a:spcBef>
              <a:spcAft>
                <a:spcPct val="0"/>
              </a:spcAft>
              <a:defRPr sz="3200">
                <a:solidFill>
                  <a:srgbClr val="000066"/>
                </a:solidFill>
                <a:latin typeface="Arial" charset="0"/>
              </a:defRPr>
            </a:lvl8pPr>
            <a:lvl9pPr marL="1828800" algn="l" rtl="0" eaLnBrk="1" fontAlgn="base" hangingPunct="1">
              <a:spcBef>
                <a:spcPct val="0"/>
              </a:spcBef>
              <a:spcAft>
                <a:spcPct val="0"/>
              </a:spcAft>
              <a:defRPr sz="3200">
                <a:solidFill>
                  <a:srgbClr val="000066"/>
                </a:solidFill>
                <a:latin typeface="Arial" charset="0"/>
              </a:defRPr>
            </a:lvl9pPr>
          </a:lstStyle>
          <a:p>
            <a:pPr algn="ctr" defTabSz="914400"/>
            <a:r>
              <a:rPr lang="en-US" sz="4400" kern="0" dirty="0"/>
              <a:t>Data Flow at Scale: Today</a:t>
            </a:r>
          </a:p>
        </p:txBody>
      </p:sp>
      <p:sp>
        <p:nvSpPr>
          <p:cNvPr id="33" name="Date Placeholder 4">
            <a:extLst>
              <a:ext uri="{FF2B5EF4-FFF2-40B4-BE49-F238E27FC236}">
                <a16:creationId xmlns:a16="http://schemas.microsoft.com/office/drawing/2014/main" id="{F00ADA05-1A4D-0943-BC46-FA59D87B35E0}"/>
              </a:ext>
            </a:extLst>
          </p:cNvPr>
          <p:cNvSpPr>
            <a:spLocks noGrp="1"/>
          </p:cNvSpPr>
          <p:nvPr>
            <p:ph type="dt" sz="half" idx="10"/>
          </p:nvPr>
        </p:nvSpPr>
        <p:spPr>
          <a:xfrm>
            <a:off x="457200" y="6397625"/>
            <a:ext cx="2133600" cy="307975"/>
          </a:xfrm>
        </p:spPr>
        <p:txBody>
          <a:bodyPr/>
          <a:lstStyle/>
          <a:p>
            <a:pPr>
              <a:defRPr/>
            </a:pPr>
            <a:r>
              <a:rPr lang="en-US" dirty="0" err="1"/>
              <a:t>R.L.Clay</a:t>
            </a:r>
            <a:r>
              <a:rPr lang="en-US" dirty="0"/>
              <a:t> 2018</a:t>
            </a:r>
          </a:p>
        </p:txBody>
      </p:sp>
    </p:spTree>
    <p:extLst>
      <p:ext uri="{BB962C8B-B14F-4D97-AF65-F5344CB8AC3E}">
        <p14:creationId xmlns:p14="http://schemas.microsoft.com/office/powerpoint/2010/main" val="7668527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6" name="Group 235">
            <a:extLst>
              <a:ext uri="{FF2B5EF4-FFF2-40B4-BE49-F238E27FC236}">
                <a16:creationId xmlns:a16="http://schemas.microsoft.com/office/drawing/2014/main" id="{5A759D3B-3EA9-49D0-9799-870EFA11744A}"/>
              </a:ext>
            </a:extLst>
          </p:cNvPr>
          <p:cNvGrpSpPr/>
          <p:nvPr/>
        </p:nvGrpSpPr>
        <p:grpSpPr>
          <a:xfrm>
            <a:off x="343757" y="2057400"/>
            <a:ext cx="4837843" cy="4267200"/>
            <a:chOff x="1768355" y="1676400"/>
            <a:chExt cx="4837843" cy="4267200"/>
          </a:xfrm>
        </p:grpSpPr>
        <p:sp>
          <p:nvSpPr>
            <p:cNvPr id="5" name="Flowchart: Process 4">
              <a:extLst>
                <a:ext uri="{FF2B5EF4-FFF2-40B4-BE49-F238E27FC236}">
                  <a16:creationId xmlns:a16="http://schemas.microsoft.com/office/drawing/2014/main" id="{7E39F208-00F1-4373-84EB-F3B411894827}"/>
                </a:ext>
              </a:extLst>
            </p:cNvPr>
            <p:cNvSpPr/>
            <p:nvPr/>
          </p:nvSpPr>
          <p:spPr>
            <a:xfrm>
              <a:off x="1768355" y="1676400"/>
              <a:ext cx="4837843" cy="4267200"/>
            </a:xfrm>
            <a:prstGeom prst="flowChartProcess">
              <a:avLst/>
            </a:prstGeom>
            <a:gradFill>
              <a:gsLst>
                <a:gs pos="0">
                  <a:schemeClr val="bg1">
                    <a:lumMod val="85000"/>
                  </a:schemeClr>
                </a:gs>
                <a:gs pos="100000">
                  <a:schemeClr val="bg1">
                    <a:lumMod val="95000"/>
                  </a:schemeClr>
                </a:gs>
              </a:gsLst>
            </a:gradFill>
            <a:ln w="25400">
              <a:solidFill>
                <a:srgbClr val="00206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9DF1F78-BA44-413E-BA37-34DAA1BB38D8}"/>
                </a:ext>
              </a:extLst>
            </p:cNvPr>
            <p:cNvSpPr/>
            <p:nvPr/>
          </p:nvSpPr>
          <p:spPr>
            <a:xfrm>
              <a:off x="1841694" y="1849657"/>
              <a:ext cx="4676274" cy="1716615"/>
            </a:xfrm>
            <a:prstGeom prst="rect">
              <a:avLst/>
            </a:prstGeom>
            <a:solidFill>
              <a:srgbClr val="A0D8B5"/>
            </a:solidFill>
            <a:ln w="25400">
              <a:solidFill>
                <a:srgbClr val="008000"/>
              </a:solidFill>
              <a:prstDash val="solid"/>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Flowchart: Process 10">
              <a:extLst>
                <a:ext uri="{FF2B5EF4-FFF2-40B4-BE49-F238E27FC236}">
                  <a16:creationId xmlns:a16="http://schemas.microsoft.com/office/drawing/2014/main" id="{492379FC-7D36-4C0F-A0F9-800367555003}"/>
                </a:ext>
              </a:extLst>
            </p:cNvPr>
            <p:cNvSpPr/>
            <p:nvPr/>
          </p:nvSpPr>
          <p:spPr>
            <a:xfrm>
              <a:off x="4997978" y="1908712"/>
              <a:ext cx="1339516" cy="612648"/>
            </a:xfrm>
            <a:prstGeom prst="flowChartProcess">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solidFill>
                    <a:schemeClr val="tx1"/>
                  </a:solidFill>
                </a:rPr>
                <a:t>Signal Processing</a:t>
              </a:r>
            </a:p>
          </p:txBody>
        </p:sp>
        <p:pic>
          <p:nvPicPr>
            <p:cNvPr id="18" name="Picture 17">
              <a:extLst>
                <a:ext uri="{FF2B5EF4-FFF2-40B4-BE49-F238E27FC236}">
                  <a16:creationId xmlns:a16="http://schemas.microsoft.com/office/drawing/2014/main" id="{B3D4B3E4-4CE6-4CA9-AF14-7717D4EC27A9}"/>
                </a:ext>
              </a:extLst>
            </p:cNvPr>
            <p:cNvPicPr>
              <a:picLocks noChangeAspect="1"/>
            </p:cNvPicPr>
            <p:nvPr/>
          </p:nvPicPr>
          <p:blipFill>
            <a:blip r:embed="rId2"/>
            <a:stretch>
              <a:fillRect/>
            </a:stretch>
          </p:blipFill>
          <p:spPr>
            <a:xfrm>
              <a:off x="1876769" y="1892975"/>
              <a:ext cx="507543" cy="507543"/>
            </a:xfrm>
            <a:prstGeom prst="rect">
              <a:avLst/>
            </a:prstGeom>
          </p:spPr>
        </p:pic>
        <p:cxnSp>
          <p:nvCxnSpPr>
            <p:cNvPr id="19" name="Straight Arrow Connector 18">
              <a:extLst>
                <a:ext uri="{FF2B5EF4-FFF2-40B4-BE49-F238E27FC236}">
                  <a16:creationId xmlns:a16="http://schemas.microsoft.com/office/drawing/2014/main" id="{595F0F46-0B55-4E50-941B-BB7F08E1EA99}"/>
                </a:ext>
              </a:extLst>
            </p:cNvPr>
            <p:cNvCxnSpPr>
              <a:cxnSpLocks/>
              <a:stCxn id="9" idx="3"/>
              <a:endCxn id="10" idx="1"/>
            </p:cNvCxnSpPr>
            <p:nvPr/>
          </p:nvCxnSpPr>
          <p:spPr>
            <a:xfrm flipV="1">
              <a:off x="3078940" y="2779865"/>
              <a:ext cx="411080" cy="1523"/>
            </a:xfrm>
            <a:prstGeom prst="straightConnector1">
              <a:avLst/>
            </a:prstGeom>
            <a:ln>
              <a:solidFill>
                <a:schemeClr val="accent5">
                  <a:lumMod val="75000"/>
                </a:schemeClr>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D2672217-A7BC-4098-BBAC-891EE3E4D3FE}"/>
                </a:ext>
              </a:extLst>
            </p:cNvPr>
            <p:cNvCxnSpPr>
              <a:cxnSpLocks/>
              <a:stCxn id="10" idx="3"/>
              <a:endCxn id="11" idx="1"/>
            </p:cNvCxnSpPr>
            <p:nvPr/>
          </p:nvCxnSpPr>
          <p:spPr>
            <a:xfrm flipV="1">
              <a:off x="4404420" y="2215036"/>
              <a:ext cx="593558" cy="564829"/>
            </a:xfrm>
            <a:prstGeom prst="straightConnector1">
              <a:avLst/>
            </a:prstGeom>
            <a:ln>
              <a:solidFill>
                <a:schemeClr val="accent5">
                  <a:lumMod val="75000"/>
                </a:schemeClr>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47E5FED6-485B-494C-B1FA-CFBC1CEE76C5}"/>
                </a:ext>
              </a:extLst>
            </p:cNvPr>
            <p:cNvCxnSpPr>
              <a:cxnSpLocks/>
              <a:stCxn id="10" idx="3"/>
              <a:endCxn id="12" idx="1"/>
            </p:cNvCxnSpPr>
            <p:nvPr/>
          </p:nvCxnSpPr>
          <p:spPr>
            <a:xfrm>
              <a:off x="4404420" y="2779865"/>
              <a:ext cx="588186" cy="430057"/>
            </a:xfrm>
            <a:prstGeom prst="straightConnector1">
              <a:avLst/>
            </a:prstGeom>
            <a:ln>
              <a:solidFill>
                <a:schemeClr val="accent5">
                  <a:lumMod val="75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32" name="Rectangle 31">
              <a:extLst>
                <a:ext uri="{FF2B5EF4-FFF2-40B4-BE49-F238E27FC236}">
                  <a16:creationId xmlns:a16="http://schemas.microsoft.com/office/drawing/2014/main" id="{97C43F4D-21D9-4B24-9CF8-1C3E83CDB46F}"/>
                </a:ext>
              </a:extLst>
            </p:cNvPr>
            <p:cNvSpPr/>
            <p:nvPr/>
          </p:nvSpPr>
          <p:spPr>
            <a:xfrm>
              <a:off x="1841695" y="4817661"/>
              <a:ext cx="4676274" cy="973539"/>
            </a:xfrm>
            <a:prstGeom prst="rect">
              <a:avLst/>
            </a:prstGeom>
            <a:solidFill>
              <a:srgbClr val="A0D8B5"/>
            </a:solidFill>
            <a:ln w="25400">
              <a:solidFill>
                <a:srgbClr val="008000"/>
              </a:solidFill>
              <a:prstDash val="solid"/>
            </a:ln>
          </p:spPr>
          <p:style>
            <a:lnRef idx="0">
              <a:scrgbClr r="0" g="0" b="0"/>
            </a:lnRef>
            <a:fillRef idx="0">
              <a:scrgbClr r="0" g="0" b="0"/>
            </a:fillRef>
            <a:effectRef idx="0">
              <a:scrgbClr r="0" g="0" b="0"/>
            </a:effectRef>
            <a:fontRef idx="minor">
              <a:schemeClr val="lt1"/>
            </a:fontRef>
          </p:style>
          <p:txBody>
            <a:bodyPr rtlCol="0" anchor="b"/>
            <a:lstStyle/>
            <a:p>
              <a:pPr algn="ctr"/>
              <a:r>
                <a:rPr lang="en-US" b="1" dirty="0">
                  <a:solidFill>
                    <a:srgbClr val="003300"/>
                  </a:solidFill>
                </a:rPr>
                <a:t>Parallel File System</a:t>
              </a:r>
            </a:p>
          </p:txBody>
        </p:sp>
        <p:sp>
          <p:nvSpPr>
            <p:cNvPr id="23" name="Arrow: Down 22">
              <a:extLst>
                <a:ext uri="{FF2B5EF4-FFF2-40B4-BE49-F238E27FC236}">
                  <a16:creationId xmlns:a16="http://schemas.microsoft.com/office/drawing/2014/main" id="{62CE524E-1A03-40DF-BA31-632E6004688B}"/>
                </a:ext>
              </a:extLst>
            </p:cNvPr>
            <p:cNvSpPr/>
            <p:nvPr/>
          </p:nvSpPr>
          <p:spPr bwMode="auto">
            <a:xfrm rot="20566913">
              <a:off x="5445876" y="4210520"/>
              <a:ext cx="533400" cy="856232"/>
            </a:xfrm>
            <a:prstGeom prst="downArrow">
              <a:avLst/>
            </a:prstGeom>
            <a:solidFill>
              <a:srgbClr val="FF0000"/>
            </a:solidFill>
            <a:ln w="9525" cap="flat" cmpd="sng" algn="ctr">
              <a:solidFill>
                <a:srgbClr val="A5002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nvGrpSpPr>
            <p:cNvPr id="190" name="Group 189">
              <a:extLst>
                <a:ext uri="{FF2B5EF4-FFF2-40B4-BE49-F238E27FC236}">
                  <a16:creationId xmlns:a16="http://schemas.microsoft.com/office/drawing/2014/main" id="{E0E199E2-30A0-4259-84F0-D130D47F63E4}"/>
                </a:ext>
              </a:extLst>
            </p:cNvPr>
            <p:cNvGrpSpPr/>
            <p:nvPr/>
          </p:nvGrpSpPr>
          <p:grpSpPr>
            <a:xfrm flipV="1">
              <a:off x="3328745" y="3076886"/>
              <a:ext cx="533687" cy="711175"/>
              <a:chOff x="7742854" y="3392849"/>
              <a:chExt cx="789973" cy="711175"/>
            </a:xfrm>
          </p:grpSpPr>
          <p:cxnSp>
            <p:nvCxnSpPr>
              <p:cNvPr id="191" name="Straight Arrow Connector 190">
                <a:extLst>
                  <a:ext uri="{FF2B5EF4-FFF2-40B4-BE49-F238E27FC236}">
                    <a16:creationId xmlns:a16="http://schemas.microsoft.com/office/drawing/2014/main" id="{1DD5F0E3-8611-49DC-912B-D198C64EB586}"/>
                  </a:ext>
                </a:extLst>
              </p:cNvPr>
              <p:cNvCxnSpPr/>
              <p:nvPr/>
            </p:nvCxnSpPr>
            <p:spPr bwMode="auto">
              <a:xfrm>
                <a:off x="7906479" y="3392849"/>
                <a:ext cx="299098" cy="711175"/>
              </a:xfrm>
              <a:prstGeom prst="straightConnector1">
                <a:avLst/>
              </a:prstGeom>
              <a:solidFill>
                <a:schemeClr val="accent1"/>
              </a:solidFill>
              <a:ln w="38100" cap="flat" cmpd="sng" algn="ctr">
                <a:solidFill>
                  <a:srgbClr val="FF3300"/>
                </a:solidFill>
                <a:prstDash val="solid"/>
                <a:round/>
                <a:headEnd type="none" w="med" len="med"/>
                <a:tailEnd type="triangle" w="sm" len="lg"/>
              </a:ln>
              <a:effectLst/>
            </p:spPr>
          </p:cxnSp>
          <p:cxnSp>
            <p:nvCxnSpPr>
              <p:cNvPr id="192" name="Straight Arrow Connector 191">
                <a:extLst>
                  <a:ext uri="{FF2B5EF4-FFF2-40B4-BE49-F238E27FC236}">
                    <a16:creationId xmlns:a16="http://schemas.microsoft.com/office/drawing/2014/main" id="{7BAF21F3-C5F5-4A83-ABCA-320482500593}"/>
                  </a:ext>
                </a:extLst>
              </p:cNvPr>
              <p:cNvCxnSpPr/>
              <p:nvPr/>
            </p:nvCxnSpPr>
            <p:spPr bwMode="auto">
              <a:xfrm>
                <a:off x="8070104" y="3392849"/>
                <a:ext cx="299098" cy="711175"/>
              </a:xfrm>
              <a:prstGeom prst="straightConnector1">
                <a:avLst/>
              </a:prstGeom>
              <a:solidFill>
                <a:schemeClr val="accent1"/>
              </a:solidFill>
              <a:ln w="38100" cap="flat" cmpd="sng" algn="ctr">
                <a:solidFill>
                  <a:srgbClr val="FF3300"/>
                </a:solidFill>
                <a:prstDash val="solid"/>
                <a:round/>
                <a:headEnd type="none" w="med" len="med"/>
                <a:tailEnd type="triangle" w="sm" len="lg"/>
              </a:ln>
              <a:effectLst/>
            </p:spPr>
          </p:cxnSp>
          <p:cxnSp>
            <p:nvCxnSpPr>
              <p:cNvPr id="193" name="Straight Arrow Connector 192">
                <a:extLst>
                  <a:ext uri="{FF2B5EF4-FFF2-40B4-BE49-F238E27FC236}">
                    <a16:creationId xmlns:a16="http://schemas.microsoft.com/office/drawing/2014/main" id="{16422864-C9D0-4AF2-AF1B-13AB368AF0B5}"/>
                  </a:ext>
                </a:extLst>
              </p:cNvPr>
              <p:cNvCxnSpPr/>
              <p:nvPr/>
            </p:nvCxnSpPr>
            <p:spPr bwMode="auto">
              <a:xfrm>
                <a:off x="7742854" y="3392849"/>
                <a:ext cx="299098" cy="711175"/>
              </a:xfrm>
              <a:prstGeom prst="straightConnector1">
                <a:avLst/>
              </a:prstGeom>
              <a:solidFill>
                <a:schemeClr val="accent1"/>
              </a:solidFill>
              <a:ln w="38100" cap="flat" cmpd="sng" algn="ctr">
                <a:solidFill>
                  <a:srgbClr val="FF3300"/>
                </a:solidFill>
                <a:prstDash val="solid"/>
                <a:round/>
                <a:headEnd type="none" w="sm" len="med"/>
                <a:tailEnd type="triangle" w="sm" len="lg"/>
              </a:ln>
              <a:effectLst/>
            </p:spPr>
          </p:cxnSp>
          <p:cxnSp>
            <p:nvCxnSpPr>
              <p:cNvPr id="194" name="Straight Arrow Connector 193">
                <a:extLst>
                  <a:ext uri="{FF2B5EF4-FFF2-40B4-BE49-F238E27FC236}">
                    <a16:creationId xmlns:a16="http://schemas.microsoft.com/office/drawing/2014/main" id="{68CDD0EF-E0CE-4E3C-A57F-500355CC8F07}"/>
                  </a:ext>
                </a:extLst>
              </p:cNvPr>
              <p:cNvCxnSpPr/>
              <p:nvPr/>
            </p:nvCxnSpPr>
            <p:spPr bwMode="auto">
              <a:xfrm>
                <a:off x="8233729" y="3392849"/>
                <a:ext cx="299098" cy="711175"/>
              </a:xfrm>
              <a:prstGeom prst="straightConnector1">
                <a:avLst/>
              </a:prstGeom>
              <a:solidFill>
                <a:schemeClr val="accent1"/>
              </a:solidFill>
              <a:ln w="38100" cap="flat" cmpd="sng" algn="ctr">
                <a:solidFill>
                  <a:srgbClr val="FF3300"/>
                </a:solidFill>
                <a:prstDash val="solid"/>
                <a:round/>
                <a:headEnd type="none" w="med" len="med"/>
                <a:tailEnd type="triangle" w="sm" len="lg"/>
              </a:ln>
              <a:effectLst/>
            </p:spPr>
          </p:cxnSp>
        </p:grpSp>
        <p:grpSp>
          <p:nvGrpSpPr>
            <p:cNvPr id="200" name="Group 199">
              <a:extLst>
                <a:ext uri="{FF2B5EF4-FFF2-40B4-BE49-F238E27FC236}">
                  <a16:creationId xmlns:a16="http://schemas.microsoft.com/office/drawing/2014/main" id="{735A831D-D219-4A22-AF04-82555FC0FCE9}"/>
                </a:ext>
              </a:extLst>
            </p:cNvPr>
            <p:cNvGrpSpPr/>
            <p:nvPr/>
          </p:nvGrpSpPr>
          <p:grpSpPr>
            <a:xfrm>
              <a:off x="4053375" y="3079767"/>
              <a:ext cx="533687" cy="711175"/>
              <a:chOff x="7742854" y="3392849"/>
              <a:chExt cx="789973" cy="711175"/>
            </a:xfrm>
          </p:grpSpPr>
          <p:cxnSp>
            <p:nvCxnSpPr>
              <p:cNvPr id="201" name="Straight Arrow Connector 200">
                <a:extLst>
                  <a:ext uri="{FF2B5EF4-FFF2-40B4-BE49-F238E27FC236}">
                    <a16:creationId xmlns:a16="http://schemas.microsoft.com/office/drawing/2014/main" id="{686F8968-BBB5-4D06-B47A-6BB0DBE7800C}"/>
                  </a:ext>
                </a:extLst>
              </p:cNvPr>
              <p:cNvCxnSpPr/>
              <p:nvPr/>
            </p:nvCxnSpPr>
            <p:spPr bwMode="auto">
              <a:xfrm>
                <a:off x="7906479" y="3392849"/>
                <a:ext cx="299098" cy="711175"/>
              </a:xfrm>
              <a:prstGeom prst="straightConnector1">
                <a:avLst/>
              </a:prstGeom>
              <a:solidFill>
                <a:schemeClr val="accent1"/>
              </a:solidFill>
              <a:ln w="38100" cap="flat" cmpd="sng" algn="ctr">
                <a:solidFill>
                  <a:srgbClr val="FF3300"/>
                </a:solidFill>
                <a:prstDash val="solid"/>
                <a:round/>
                <a:headEnd type="none" w="med" len="med"/>
                <a:tailEnd type="triangle" w="sm" len="lg"/>
              </a:ln>
              <a:effectLst/>
            </p:spPr>
          </p:cxnSp>
          <p:cxnSp>
            <p:nvCxnSpPr>
              <p:cNvPr id="202" name="Straight Arrow Connector 201">
                <a:extLst>
                  <a:ext uri="{FF2B5EF4-FFF2-40B4-BE49-F238E27FC236}">
                    <a16:creationId xmlns:a16="http://schemas.microsoft.com/office/drawing/2014/main" id="{25A8C817-E935-4140-B222-90CDB0D32AAA}"/>
                  </a:ext>
                </a:extLst>
              </p:cNvPr>
              <p:cNvCxnSpPr/>
              <p:nvPr/>
            </p:nvCxnSpPr>
            <p:spPr bwMode="auto">
              <a:xfrm>
                <a:off x="8070104" y="3392849"/>
                <a:ext cx="299098" cy="711175"/>
              </a:xfrm>
              <a:prstGeom prst="straightConnector1">
                <a:avLst/>
              </a:prstGeom>
              <a:solidFill>
                <a:schemeClr val="accent1"/>
              </a:solidFill>
              <a:ln w="38100" cap="flat" cmpd="sng" algn="ctr">
                <a:solidFill>
                  <a:srgbClr val="FF3300"/>
                </a:solidFill>
                <a:prstDash val="solid"/>
                <a:round/>
                <a:headEnd type="none" w="med" len="med"/>
                <a:tailEnd type="triangle" w="sm" len="lg"/>
              </a:ln>
              <a:effectLst/>
            </p:spPr>
          </p:cxnSp>
          <p:cxnSp>
            <p:nvCxnSpPr>
              <p:cNvPr id="203" name="Straight Arrow Connector 202">
                <a:extLst>
                  <a:ext uri="{FF2B5EF4-FFF2-40B4-BE49-F238E27FC236}">
                    <a16:creationId xmlns:a16="http://schemas.microsoft.com/office/drawing/2014/main" id="{C4DB2C05-90AD-43F7-905F-8869B0F10DB8}"/>
                  </a:ext>
                </a:extLst>
              </p:cNvPr>
              <p:cNvCxnSpPr/>
              <p:nvPr/>
            </p:nvCxnSpPr>
            <p:spPr bwMode="auto">
              <a:xfrm>
                <a:off x="7742854" y="3392849"/>
                <a:ext cx="299098" cy="711175"/>
              </a:xfrm>
              <a:prstGeom prst="straightConnector1">
                <a:avLst/>
              </a:prstGeom>
              <a:solidFill>
                <a:schemeClr val="accent1"/>
              </a:solidFill>
              <a:ln w="38100" cap="flat" cmpd="sng" algn="ctr">
                <a:solidFill>
                  <a:srgbClr val="FF3300"/>
                </a:solidFill>
                <a:prstDash val="solid"/>
                <a:round/>
                <a:headEnd type="none" w="sm" len="med"/>
                <a:tailEnd type="triangle" w="sm" len="lg"/>
              </a:ln>
              <a:effectLst/>
            </p:spPr>
          </p:cxnSp>
          <p:cxnSp>
            <p:nvCxnSpPr>
              <p:cNvPr id="204" name="Straight Arrow Connector 203">
                <a:extLst>
                  <a:ext uri="{FF2B5EF4-FFF2-40B4-BE49-F238E27FC236}">
                    <a16:creationId xmlns:a16="http://schemas.microsoft.com/office/drawing/2014/main" id="{60AEB047-AB5A-4646-A53D-F8A011EA04E5}"/>
                  </a:ext>
                </a:extLst>
              </p:cNvPr>
              <p:cNvCxnSpPr/>
              <p:nvPr/>
            </p:nvCxnSpPr>
            <p:spPr bwMode="auto">
              <a:xfrm>
                <a:off x="8233729" y="3392849"/>
                <a:ext cx="299098" cy="711175"/>
              </a:xfrm>
              <a:prstGeom prst="straightConnector1">
                <a:avLst/>
              </a:prstGeom>
              <a:solidFill>
                <a:schemeClr val="accent1"/>
              </a:solidFill>
              <a:ln w="38100" cap="flat" cmpd="sng" algn="ctr">
                <a:solidFill>
                  <a:srgbClr val="FF3300"/>
                </a:solidFill>
                <a:prstDash val="solid"/>
                <a:round/>
                <a:headEnd type="none" w="med" len="med"/>
                <a:tailEnd type="triangle" w="sm" len="lg"/>
              </a:ln>
              <a:effectLst/>
            </p:spPr>
          </p:cxnSp>
        </p:grpSp>
        <p:grpSp>
          <p:nvGrpSpPr>
            <p:cNvPr id="205" name="Group 204">
              <a:extLst>
                <a:ext uri="{FF2B5EF4-FFF2-40B4-BE49-F238E27FC236}">
                  <a16:creationId xmlns:a16="http://schemas.microsoft.com/office/drawing/2014/main" id="{CA28E898-F8B9-4677-A7C1-044C724C61ED}"/>
                </a:ext>
              </a:extLst>
            </p:cNvPr>
            <p:cNvGrpSpPr/>
            <p:nvPr/>
          </p:nvGrpSpPr>
          <p:grpSpPr>
            <a:xfrm>
              <a:off x="2669928" y="3080867"/>
              <a:ext cx="533687" cy="711175"/>
              <a:chOff x="7742854" y="3392849"/>
              <a:chExt cx="789973" cy="711175"/>
            </a:xfrm>
          </p:grpSpPr>
          <p:cxnSp>
            <p:nvCxnSpPr>
              <p:cNvPr id="206" name="Straight Arrow Connector 205">
                <a:extLst>
                  <a:ext uri="{FF2B5EF4-FFF2-40B4-BE49-F238E27FC236}">
                    <a16:creationId xmlns:a16="http://schemas.microsoft.com/office/drawing/2014/main" id="{78B77388-008E-434C-90C9-EAFF9E5718A2}"/>
                  </a:ext>
                </a:extLst>
              </p:cNvPr>
              <p:cNvCxnSpPr/>
              <p:nvPr/>
            </p:nvCxnSpPr>
            <p:spPr bwMode="auto">
              <a:xfrm>
                <a:off x="7906479" y="3392849"/>
                <a:ext cx="299098" cy="711175"/>
              </a:xfrm>
              <a:prstGeom prst="straightConnector1">
                <a:avLst/>
              </a:prstGeom>
              <a:solidFill>
                <a:schemeClr val="accent1"/>
              </a:solidFill>
              <a:ln w="38100" cap="flat" cmpd="sng" algn="ctr">
                <a:solidFill>
                  <a:srgbClr val="FF3300"/>
                </a:solidFill>
                <a:prstDash val="solid"/>
                <a:round/>
                <a:headEnd type="none" w="med" len="med"/>
                <a:tailEnd type="triangle" w="sm" len="lg"/>
              </a:ln>
              <a:effectLst/>
            </p:spPr>
          </p:cxnSp>
          <p:cxnSp>
            <p:nvCxnSpPr>
              <p:cNvPr id="207" name="Straight Arrow Connector 206">
                <a:extLst>
                  <a:ext uri="{FF2B5EF4-FFF2-40B4-BE49-F238E27FC236}">
                    <a16:creationId xmlns:a16="http://schemas.microsoft.com/office/drawing/2014/main" id="{103D79D7-CA5D-4CAD-BB80-1596001DE0A5}"/>
                  </a:ext>
                </a:extLst>
              </p:cNvPr>
              <p:cNvCxnSpPr/>
              <p:nvPr/>
            </p:nvCxnSpPr>
            <p:spPr bwMode="auto">
              <a:xfrm>
                <a:off x="8070104" y="3392849"/>
                <a:ext cx="299098" cy="711175"/>
              </a:xfrm>
              <a:prstGeom prst="straightConnector1">
                <a:avLst/>
              </a:prstGeom>
              <a:solidFill>
                <a:schemeClr val="accent1"/>
              </a:solidFill>
              <a:ln w="38100" cap="flat" cmpd="sng" algn="ctr">
                <a:solidFill>
                  <a:srgbClr val="FF3300"/>
                </a:solidFill>
                <a:prstDash val="solid"/>
                <a:round/>
                <a:headEnd type="none" w="med" len="med"/>
                <a:tailEnd type="triangle" w="sm" len="lg"/>
              </a:ln>
              <a:effectLst/>
            </p:spPr>
          </p:cxnSp>
          <p:cxnSp>
            <p:nvCxnSpPr>
              <p:cNvPr id="208" name="Straight Arrow Connector 207">
                <a:extLst>
                  <a:ext uri="{FF2B5EF4-FFF2-40B4-BE49-F238E27FC236}">
                    <a16:creationId xmlns:a16="http://schemas.microsoft.com/office/drawing/2014/main" id="{EB60BE9C-2438-4A7D-8BE0-117004719DB0}"/>
                  </a:ext>
                </a:extLst>
              </p:cNvPr>
              <p:cNvCxnSpPr/>
              <p:nvPr/>
            </p:nvCxnSpPr>
            <p:spPr bwMode="auto">
              <a:xfrm>
                <a:off x="7742854" y="3392849"/>
                <a:ext cx="299098" cy="711175"/>
              </a:xfrm>
              <a:prstGeom prst="straightConnector1">
                <a:avLst/>
              </a:prstGeom>
              <a:solidFill>
                <a:schemeClr val="accent1"/>
              </a:solidFill>
              <a:ln w="38100" cap="flat" cmpd="sng" algn="ctr">
                <a:solidFill>
                  <a:srgbClr val="FF3300"/>
                </a:solidFill>
                <a:prstDash val="solid"/>
                <a:round/>
                <a:headEnd type="none" w="sm" len="med"/>
                <a:tailEnd type="triangle" w="sm" len="lg"/>
              </a:ln>
              <a:effectLst/>
            </p:spPr>
          </p:cxnSp>
          <p:cxnSp>
            <p:nvCxnSpPr>
              <p:cNvPr id="209" name="Straight Arrow Connector 208">
                <a:extLst>
                  <a:ext uri="{FF2B5EF4-FFF2-40B4-BE49-F238E27FC236}">
                    <a16:creationId xmlns:a16="http://schemas.microsoft.com/office/drawing/2014/main" id="{D99B20B3-589E-4878-9A18-C0E5155BA0FF}"/>
                  </a:ext>
                </a:extLst>
              </p:cNvPr>
              <p:cNvCxnSpPr/>
              <p:nvPr/>
            </p:nvCxnSpPr>
            <p:spPr bwMode="auto">
              <a:xfrm>
                <a:off x="8233729" y="3392849"/>
                <a:ext cx="299098" cy="711175"/>
              </a:xfrm>
              <a:prstGeom prst="straightConnector1">
                <a:avLst/>
              </a:prstGeom>
              <a:solidFill>
                <a:schemeClr val="accent1"/>
              </a:solidFill>
              <a:ln w="38100" cap="flat" cmpd="sng" algn="ctr">
                <a:solidFill>
                  <a:srgbClr val="FF3300"/>
                </a:solidFill>
                <a:prstDash val="solid"/>
                <a:round/>
                <a:headEnd type="none" w="med" len="med"/>
                <a:tailEnd type="triangle" w="sm" len="lg"/>
              </a:ln>
              <a:effectLst/>
            </p:spPr>
          </p:cxnSp>
        </p:grpSp>
        <p:sp>
          <p:nvSpPr>
            <p:cNvPr id="10" name="Flowchart: Process 9">
              <a:extLst>
                <a:ext uri="{FF2B5EF4-FFF2-40B4-BE49-F238E27FC236}">
                  <a16:creationId xmlns:a16="http://schemas.microsoft.com/office/drawing/2014/main" id="{45CFDDA1-EF15-4E9D-9B12-F502373DDBF6}"/>
                </a:ext>
              </a:extLst>
            </p:cNvPr>
            <p:cNvSpPr/>
            <p:nvPr/>
          </p:nvSpPr>
          <p:spPr>
            <a:xfrm>
              <a:off x="3490020" y="2473541"/>
              <a:ext cx="914400" cy="612648"/>
            </a:xfrm>
            <a:prstGeom prst="flowChartProcess">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solidFill>
                    <a:schemeClr val="tx1"/>
                  </a:solidFill>
                </a:rPr>
                <a:t>FEM</a:t>
              </a:r>
            </a:p>
          </p:txBody>
        </p:sp>
        <p:sp>
          <p:nvSpPr>
            <p:cNvPr id="9" name="Flowchart: Process 8">
              <a:extLst>
                <a:ext uri="{FF2B5EF4-FFF2-40B4-BE49-F238E27FC236}">
                  <a16:creationId xmlns:a16="http://schemas.microsoft.com/office/drawing/2014/main" id="{7C5F6C28-7772-4A39-809A-E87B94B3C926}"/>
                </a:ext>
              </a:extLst>
            </p:cNvPr>
            <p:cNvSpPr/>
            <p:nvPr/>
          </p:nvSpPr>
          <p:spPr>
            <a:xfrm>
              <a:off x="2114411" y="2475064"/>
              <a:ext cx="964529" cy="612648"/>
            </a:xfrm>
            <a:prstGeom prst="flowChartProcess">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err="1">
                  <a:solidFill>
                    <a:schemeClr val="tx1"/>
                  </a:solidFill>
                </a:rPr>
                <a:t>Mesher</a:t>
              </a:r>
              <a:endParaRPr lang="en-US" dirty="0">
                <a:solidFill>
                  <a:schemeClr val="tx1"/>
                </a:solidFill>
              </a:endParaRPr>
            </a:p>
          </p:txBody>
        </p:sp>
        <p:grpSp>
          <p:nvGrpSpPr>
            <p:cNvPr id="211" name="Group 210">
              <a:extLst>
                <a:ext uri="{FF2B5EF4-FFF2-40B4-BE49-F238E27FC236}">
                  <a16:creationId xmlns:a16="http://schemas.microsoft.com/office/drawing/2014/main" id="{1C9799F4-6725-40C4-B2A3-49E9D0601417}"/>
                </a:ext>
              </a:extLst>
            </p:cNvPr>
            <p:cNvGrpSpPr/>
            <p:nvPr/>
          </p:nvGrpSpPr>
          <p:grpSpPr>
            <a:xfrm flipV="1">
              <a:off x="5028913" y="2515934"/>
              <a:ext cx="533687" cy="1232502"/>
              <a:chOff x="7742854" y="3392849"/>
              <a:chExt cx="789973" cy="711175"/>
            </a:xfrm>
          </p:grpSpPr>
          <p:cxnSp>
            <p:nvCxnSpPr>
              <p:cNvPr id="212" name="Straight Arrow Connector 211">
                <a:extLst>
                  <a:ext uri="{FF2B5EF4-FFF2-40B4-BE49-F238E27FC236}">
                    <a16:creationId xmlns:a16="http://schemas.microsoft.com/office/drawing/2014/main" id="{65439932-019E-4F95-93D9-D11C33858B97}"/>
                  </a:ext>
                </a:extLst>
              </p:cNvPr>
              <p:cNvCxnSpPr/>
              <p:nvPr/>
            </p:nvCxnSpPr>
            <p:spPr bwMode="auto">
              <a:xfrm>
                <a:off x="7906479" y="3392849"/>
                <a:ext cx="299098" cy="711175"/>
              </a:xfrm>
              <a:prstGeom prst="straightConnector1">
                <a:avLst/>
              </a:prstGeom>
              <a:solidFill>
                <a:schemeClr val="accent1"/>
              </a:solidFill>
              <a:ln w="38100" cap="flat" cmpd="sng" algn="ctr">
                <a:solidFill>
                  <a:srgbClr val="FF3300"/>
                </a:solidFill>
                <a:prstDash val="solid"/>
                <a:round/>
                <a:headEnd type="none" w="med" len="med"/>
                <a:tailEnd type="triangle" w="sm" len="lg"/>
              </a:ln>
              <a:effectLst/>
            </p:spPr>
          </p:cxnSp>
          <p:cxnSp>
            <p:nvCxnSpPr>
              <p:cNvPr id="213" name="Straight Arrow Connector 212">
                <a:extLst>
                  <a:ext uri="{FF2B5EF4-FFF2-40B4-BE49-F238E27FC236}">
                    <a16:creationId xmlns:a16="http://schemas.microsoft.com/office/drawing/2014/main" id="{2698CBA1-A896-474A-81F5-210288364379}"/>
                  </a:ext>
                </a:extLst>
              </p:cNvPr>
              <p:cNvCxnSpPr/>
              <p:nvPr/>
            </p:nvCxnSpPr>
            <p:spPr bwMode="auto">
              <a:xfrm>
                <a:off x="8070104" y="3392849"/>
                <a:ext cx="299098" cy="711175"/>
              </a:xfrm>
              <a:prstGeom prst="straightConnector1">
                <a:avLst/>
              </a:prstGeom>
              <a:solidFill>
                <a:schemeClr val="accent1"/>
              </a:solidFill>
              <a:ln w="38100" cap="flat" cmpd="sng" algn="ctr">
                <a:solidFill>
                  <a:srgbClr val="FF3300"/>
                </a:solidFill>
                <a:prstDash val="solid"/>
                <a:round/>
                <a:headEnd type="none" w="med" len="med"/>
                <a:tailEnd type="triangle" w="sm" len="lg"/>
              </a:ln>
              <a:effectLst/>
            </p:spPr>
          </p:cxnSp>
          <p:cxnSp>
            <p:nvCxnSpPr>
              <p:cNvPr id="214" name="Straight Arrow Connector 213">
                <a:extLst>
                  <a:ext uri="{FF2B5EF4-FFF2-40B4-BE49-F238E27FC236}">
                    <a16:creationId xmlns:a16="http://schemas.microsoft.com/office/drawing/2014/main" id="{3CB3CD8D-0256-426F-94F5-BFED809898AB}"/>
                  </a:ext>
                </a:extLst>
              </p:cNvPr>
              <p:cNvCxnSpPr/>
              <p:nvPr/>
            </p:nvCxnSpPr>
            <p:spPr bwMode="auto">
              <a:xfrm>
                <a:off x="7742854" y="3392849"/>
                <a:ext cx="299098" cy="711175"/>
              </a:xfrm>
              <a:prstGeom prst="straightConnector1">
                <a:avLst/>
              </a:prstGeom>
              <a:solidFill>
                <a:schemeClr val="accent1"/>
              </a:solidFill>
              <a:ln w="38100" cap="flat" cmpd="sng" algn="ctr">
                <a:solidFill>
                  <a:srgbClr val="FF3300"/>
                </a:solidFill>
                <a:prstDash val="solid"/>
                <a:round/>
                <a:headEnd type="none" w="sm" len="med"/>
                <a:tailEnd type="triangle" w="sm" len="lg"/>
              </a:ln>
              <a:effectLst/>
            </p:spPr>
          </p:cxnSp>
          <p:cxnSp>
            <p:nvCxnSpPr>
              <p:cNvPr id="215" name="Straight Arrow Connector 214">
                <a:extLst>
                  <a:ext uri="{FF2B5EF4-FFF2-40B4-BE49-F238E27FC236}">
                    <a16:creationId xmlns:a16="http://schemas.microsoft.com/office/drawing/2014/main" id="{26E81339-7C1D-4609-B309-9B37845D3CB5}"/>
                  </a:ext>
                </a:extLst>
              </p:cNvPr>
              <p:cNvCxnSpPr/>
              <p:nvPr/>
            </p:nvCxnSpPr>
            <p:spPr bwMode="auto">
              <a:xfrm>
                <a:off x="8233729" y="3392849"/>
                <a:ext cx="299098" cy="711175"/>
              </a:xfrm>
              <a:prstGeom prst="straightConnector1">
                <a:avLst/>
              </a:prstGeom>
              <a:solidFill>
                <a:schemeClr val="accent1"/>
              </a:solidFill>
              <a:ln w="38100" cap="flat" cmpd="sng" algn="ctr">
                <a:solidFill>
                  <a:srgbClr val="FF3300"/>
                </a:solidFill>
                <a:prstDash val="solid"/>
                <a:round/>
                <a:headEnd type="none" w="med" len="med"/>
                <a:tailEnd type="triangle" w="sm" len="lg"/>
              </a:ln>
              <a:effectLst/>
            </p:spPr>
          </p:cxnSp>
        </p:grpSp>
        <p:grpSp>
          <p:nvGrpSpPr>
            <p:cNvPr id="221" name="Group 220">
              <a:extLst>
                <a:ext uri="{FF2B5EF4-FFF2-40B4-BE49-F238E27FC236}">
                  <a16:creationId xmlns:a16="http://schemas.microsoft.com/office/drawing/2014/main" id="{3CB16454-A9EF-4DBD-ADDC-DC18BC8B4085}"/>
                </a:ext>
              </a:extLst>
            </p:cNvPr>
            <p:cNvGrpSpPr/>
            <p:nvPr/>
          </p:nvGrpSpPr>
          <p:grpSpPr>
            <a:xfrm flipV="1">
              <a:off x="5575632" y="3429000"/>
              <a:ext cx="444168" cy="965038"/>
              <a:chOff x="7742854" y="3392849"/>
              <a:chExt cx="789973" cy="711175"/>
            </a:xfrm>
          </p:grpSpPr>
          <p:cxnSp>
            <p:nvCxnSpPr>
              <p:cNvPr id="222" name="Straight Arrow Connector 221">
                <a:extLst>
                  <a:ext uri="{FF2B5EF4-FFF2-40B4-BE49-F238E27FC236}">
                    <a16:creationId xmlns:a16="http://schemas.microsoft.com/office/drawing/2014/main" id="{9B955CEA-811F-4DCA-93C4-228C21A4024F}"/>
                  </a:ext>
                </a:extLst>
              </p:cNvPr>
              <p:cNvCxnSpPr/>
              <p:nvPr/>
            </p:nvCxnSpPr>
            <p:spPr bwMode="auto">
              <a:xfrm>
                <a:off x="7906479" y="3392849"/>
                <a:ext cx="299098" cy="711175"/>
              </a:xfrm>
              <a:prstGeom prst="straightConnector1">
                <a:avLst/>
              </a:prstGeom>
              <a:solidFill>
                <a:schemeClr val="accent1"/>
              </a:solidFill>
              <a:ln w="38100" cap="flat" cmpd="sng" algn="ctr">
                <a:solidFill>
                  <a:srgbClr val="FF3300"/>
                </a:solidFill>
                <a:prstDash val="solid"/>
                <a:round/>
                <a:headEnd type="none" w="med" len="med"/>
                <a:tailEnd type="triangle" w="sm" len="lg"/>
              </a:ln>
              <a:effectLst/>
            </p:spPr>
          </p:cxnSp>
          <p:cxnSp>
            <p:nvCxnSpPr>
              <p:cNvPr id="223" name="Straight Arrow Connector 222">
                <a:extLst>
                  <a:ext uri="{FF2B5EF4-FFF2-40B4-BE49-F238E27FC236}">
                    <a16:creationId xmlns:a16="http://schemas.microsoft.com/office/drawing/2014/main" id="{814DFDBF-BBBE-412D-82DA-23D24ED11FF6}"/>
                  </a:ext>
                </a:extLst>
              </p:cNvPr>
              <p:cNvCxnSpPr/>
              <p:nvPr/>
            </p:nvCxnSpPr>
            <p:spPr bwMode="auto">
              <a:xfrm>
                <a:off x="8070104" y="3392849"/>
                <a:ext cx="299098" cy="711175"/>
              </a:xfrm>
              <a:prstGeom prst="straightConnector1">
                <a:avLst/>
              </a:prstGeom>
              <a:solidFill>
                <a:schemeClr val="accent1"/>
              </a:solidFill>
              <a:ln w="38100" cap="flat" cmpd="sng" algn="ctr">
                <a:solidFill>
                  <a:srgbClr val="FF3300"/>
                </a:solidFill>
                <a:prstDash val="solid"/>
                <a:round/>
                <a:headEnd type="none" w="med" len="med"/>
                <a:tailEnd type="triangle" w="sm" len="lg"/>
              </a:ln>
              <a:effectLst/>
            </p:spPr>
          </p:cxnSp>
          <p:cxnSp>
            <p:nvCxnSpPr>
              <p:cNvPr id="224" name="Straight Arrow Connector 223">
                <a:extLst>
                  <a:ext uri="{FF2B5EF4-FFF2-40B4-BE49-F238E27FC236}">
                    <a16:creationId xmlns:a16="http://schemas.microsoft.com/office/drawing/2014/main" id="{F0AA9532-E6D1-4F47-AE23-0F81653961E6}"/>
                  </a:ext>
                </a:extLst>
              </p:cNvPr>
              <p:cNvCxnSpPr/>
              <p:nvPr/>
            </p:nvCxnSpPr>
            <p:spPr bwMode="auto">
              <a:xfrm>
                <a:off x="7742854" y="3392849"/>
                <a:ext cx="299098" cy="711175"/>
              </a:xfrm>
              <a:prstGeom prst="straightConnector1">
                <a:avLst/>
              </a:prstGeom>
              <a:solidFill>
                <a:schemeClr val="accent1"/>
              </a:solidFill>
              <a:ln w="38100" cap="flat" cmpd="sng" algn="ctr">
                <a:solidFill>
                  <a:srgbClr val="FF3300"/>
                </a:solidFill>
                <a:prstDash val="solid"/>
                <a:round/>
                <a:headEnd type="none" w="sm" len="med"/>
                <a:tailEnd type="triangle" w="sm" len="lg"/>
              </a:ln>
              <a:effectLst/>
            </p:spPr>
          </p:cxnSp>
          <p:cxnSp>
            <p:nvCxnSpPr>
              <p:cNvPr id="225" name="Straight Arrow Connector 224">
                <a:extLst>
                  <a:ext uri="{FF2B5EF4-FFF2-40B4-BE49-F238E27FC236}">
                    <a16:creationId xmlns:a16="http://schemas.microsoft.com/office/drawing/2014/main" id="{A73A1D09-609E-49F4-A5F9-CF3826BD41A4}"/>
                  </a:ext>
                </a:extLst>
              </p:cNvPr>
              <p:cNvCxnSpPr/>
              <p:nvPr/>
            </p:nvCxnSpPr>
            <p:spPr bwMode="auto">
              <a:xfrm>
                <a:off x="8233729" y="3392849"/>
                <a:ext cx="299098" cy="711175"/>
              </a:xfrm>
              <a:prstGeom prst="straightConnector1">
                <a:avLst/>
              </a:prstGeom>
              <a:solidFill>
                <a:schemeClr val="accent1"/>
              </a:solidFill>
              <a:ln w="38100" cap="flat" cmpd="sng" algn="ctr">
                <a:solidFill>
                  <a:srgbClr val="FF3300"/>
                </a:solidFill>
                <a:prstDash val="solid"/>
                <a:round/>
                <a:headEnd type="none" w="med" len="med"/>
                <a:tailEnd type="triangle" w="sm" len="lg"/>
              </a:ln>
              <a:effectLst/>
            </p:spPr>
          </p:cxnSp>
        </p:grpSp>
        <p:sp>
          <p:nvSpPr>
            <p:cNvPr id="22" name="Rectangle 21">
              <a:extLst>
                <a:ext uri="{FF2B5EF4-FFF2-40B4-BE49-F238E27FC236}">
                  <a16:creationId xmlns:a16="http://schemas.microsoft.com/office/drawing/2014/main" id="{2D860314-765D-4226-9D61-47EADB46E92F}"/>
                </a:ext>
              </a:extLst>
            </p:cNvPr>
            <p:cNvSpPr/>
            <p:nvPr/>
          </p:nvSpPr>
          <p:spPr>
            <a:xfrm>
              <a:off x="1849139" y="3760684"/>
              <a:ext cx="4676274" cy="887516"/>
            </a:xfrm>
            <a:prstGeom prst="rect">
              <a:avLst/>
            </a:prstGeom>
            <a:solidFill>
              <a:schemeClr val="accent6">
                <a:lumMod val="20000"/>
                <a:lumOff val="80000"/>
              </a:schemeClr>
            </a:solidFill>
            <a:ln w="25400">
              <a:solidFill>
                <a:schemeClr val="accent6"/>
              </a:solidFill>
              <a:prstDash val="solid"/>
            </a:ln>
          </p:spPr>
          <p:style>
            <a:lnRef idx="0">
              <a:scrgbClr r="0" g="0" b="0"/>
            </a:lnRef>
            <a:fillRef idx="0">
              <a:scrgbClr r="0" g="0" b="0"/>
            </a:fillRef>
            <a:effectRef idx="0">
              <a:scrgbClr r="0" g="0" b="0"/>
            </a:effectRef>
            <a:fontRef idx="minor">
              <a:schemeClr val="lt1"/>
            </a:fontRef>
          </p:style>
          <p:txBody>
            <a:bodyPr rtlCol="0" anchor="b"/>
            <a:lstStyle/>
            <a:p>
              <a:pPr algn="ctr"/>
              <a:r>
                <a:rPr lang="en-US" b="1" dirty="0">
                  <a:solidFill>
                    <a:schemeClr val="accent6"/>
                  </a:solidFill>
                </a:rPr>
                <a:t>Distributed Volatile/Nonvolatile Memory</a:t>
              </a:r>
            </a:p>
          </p:txBody>
        </p:sp>
        <p:grpSp>
          <p:nvGrpSpPr>
            <p:cNvPr id="36" name="Group 35">
              <a:extLst>
                <a:ext uri="{FF2B5EF4-FFF2-40B4-BE49-F238E27FC236}">
                  <a16:creationId xmlns:a16="http://schemas.microsoft.com/office/drawing/2014/main" id="{A433EA8A-A035-489D-9BD1-B5602856D536}"/>
                </a:ext>
              </a:extLst>
            </p:cNvPr>
            <p:cNvGrpSpPr/>
            <p:nvPr/>
          </p:nvGrpSpPr>
          <p:grpSpPr>
            <a:xfrm>
              <a:off x="4465309" y="3924197"/>
              <a:ext cx="1705128" cy="350880"/>
              <a:chOff x="377803" y="3834042"/>
              <a:chExt cx="1705128" cy="350880"/>
            </a:xfrm>
          </p:grpSpPr>
          <p:cxnSp>
            <p:nvCxnSpPr>
              <p:cNvPr id="37" name="Straight Connector 36">
                <a:extLst>
                  <a:ext uri="{FF2B5EF4-FFF2-40B4-BE49-F238E27FC236}">
                    <a16:creationId xmlns:a16="http://schemas.microsoft.com/office/drawing/2014/main" id="{EC261EF1-EE5A-4C72-8ECC-179E3FE17C63}"/>
                  </a:ext>
                </a:extLst>
              </p:cNvPr>
              <p:cNvCxnSpPr>
                <a:stCxn id="44" idx="3"/>
                <a:endCxn id="40" idx="1"/>
              </p:cNvCxnSpPr>
              <p:nvPr/>
            </p:nvCxnSpPr>
            <p:spPr>
              <a:xfrm>
                <a:off x="952515" y="3984765"/>
                <a:ext cx="691741" cy="4614"/>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40" name="Rectangle 39">
                <a:extLst>
                  <a:ext uri="{FF2B5EF4-FFF2-40B4-BE49-F238E27FC236}">
                    <a16:creationId xmlns:a16="http://schemas.microsoft.com/office/drawing/2014/main" id="{5261F5BC-21CA-43BC-9FDC-0D059F0E3E3F}"/>
                  </a:ext>
                </a:extLst>
              </p:cNvPr>
              <p:cNvSpPr/>
              <p:nvPr/>
            </p:nvSpPr>
            <p:spPr>
              <a:xfrm>
                <a:off x="1644256" y="3853826"/>
                <a:ext cx="291853" cy="2711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658B04E-9B6C-4F0A-9C6F-18490FD7B305}"/>
                  </a:ext>
                </a:extLst>
              </p:cNvPr>
              <p:cNvSpPr/>
              <p:nvPr/>
            </p:nvSpPr>
            <p:spPr>
              <a:xfrm>
                <a:off x="660662" y="3849212"/>
                <a:ext cx="291853" cy="2711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5" name="Group 424">
                <a:extLst>
                  <a:ext uri="{FF2B5EF4-FFF2-40B4-BE49-F238E27FC236}">
                    <a16:creationId xmlns:a16="http://schemas.microsoft.com/office/drawing/2014/main" id="{DB212433-F250-48B7-AEE1-9AACCFE2C55C}"/>
                  </a:ext>
                </a:extLst>
              </p:cNvPr>
              <p:cNvGrpSpPr>
                <a:grpSpLocks/>
              </p:cNvGrpSpPr>
              <p:nvPr/>
            </p:nvGrpSpPr>
            <p:grpSpPr bwMode="auto">
              <a:xfrm>
                <a:off x="377803" y="3834042"/>
                <a:ext cx="726436" cy="350880"/>
                <a:chOff x="4393809" y="4952999"/>
                <a:chExt cx="940192" cy="421481"/>
              </a:xfrm>
            </p:grpSpPr>
            <p:sp>
              <p:nvSpPr>
                <p:cNvPr id="57" name="Freeform 209">
                  <a:extLst>
                    <a:ext uri="{FF2B5EF4-FFF2-40B4-BE49-F238E27FC236}">
                      <a16:creationId xmlns:a16="http://schemas.microsoft.com/office/drawing/2014/main" id="{2E514A97-1D85-4709-858C-2CE91CF02C39}"/>
                    </a:ext>
                  </a:extLst>
                </p:cNvPr>
                <p:cNvSpPr/>
                <p:nvPr/>
              </p:nvSpPr>
              <p:spPr>
                <a:xfrm>
                  <a:off x="4395227" y="4952999"/>
                  <a:ext cx="937357" cy="420135"/>
                </a:xfrm>
                <a:custGeom>
                  <a:avLst/>
                  <a:gdLst>
                    <a:gd name="connsiteX0" fmla="*/ 0 w 1114425"/>
                    <a:gd name="connsiteY0" fmla="*/ 0 h 421481"/>
                    <a:gd name="connsiteX1" fmla="*/ 4763 w 1114425"/>
                    <a:gd name="connsiteY1" fmla="*/ 373856 h 421481"/>
                    <a:gd name="connsiteX2" fmla="*/ 107157 w 1114425"/>
                    <a:gd name="connsiteY2" fmla="*/ 373856 h 421481"/>
                    <a:gd name="connsiteX3" fmla="*/ 109538 w 1114425"/>
                    <a:gd name="connsiteY3" fmla="*/ 421481 h 421481"/>
                    <a:gd name="connsiteX4" fmla="*/ 361950 w 1114425"/>
                    <a:gd name="connsiteY4" fmla="*/ 421481 h 421481"/>
                    <a:gd name="connsiteX5" fmla="*/ 361950 w 1114425"/>
                    <a:gd name="connsiteY5" fmla="*/ 381000 h 421481"/>
                    <a:gd name="connsiteX6" fmla="*/ 1114425 w 1114425"/>
                    <a:gd name="connsiteY6" fmla="*/ 378618 h 421481"/>
                    <a:gd name="connsiteX7" fmla="*/ 1109663 w 1114425"/>
                    <a:gd name="connsiteY7" fmla="*/ 0 h 421481"/>
                    <a:gd name="connsiteX8" fmla="*/ 0 w 1114425"/>
                    <a:gd name="connsiteY8" fmla="*/ 0 h 42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425" h="421481">
                      <a:moveTo>
                        <a:pt x="0" y="0"/>
                      </a:moveTo>
                      <a:cubicBezTo>
                        <a:pt x="1588" y="124619"/>
                        <a:pt x="3175" y="249237"/>
                        <a:pt x="4763" y="373856"/>
                      </a:cubicBezTo>
                      <a:lnTo>
                        <a:pt x="107157" y="373856"/>
                      </a:lnTo>
                      <a:lnTo>
                        <a:pt x="109538" y="421481"/>
                      </a:lnTo>
                      <a:lnTo>
                        <a:pt x="361950" y="421481"/>
                      </a:lnTo>
                      <a:lnTo>
                        <a:pt x="361950" y="381000"/>
                      </a:lnTo>
                      <a:lnTo>
                        <a:pt x="1114425" y="378618"/>
                      </a:lnTo>
                      <a:cubicBezTo>
                        <a:pt x="1112838" y="252412"/>
                        <a:pt x="1111250" y="126206"/>
                        <a:pt x="1109663" y="0"/>
                      </a:cubicBezTo>
                      <a:lnTo>
                        <a:pt x="0" y="0"/>
                      </a:lnTo>
                      <a:close/>
                    </a:path>
                  </a:pathLst>
                </a:custGeom>
                <a:solidFill>
                  <a:srgbClr val="9BBB59">
                    <a:lumMod val="40000"/>
                    <a:lumOff val="60000"/>
                  </a:srgbClr>
                </a:solidFill>
                <a:ln w="12700" cap="flat" cmpd="sng" algn="ctr">
                  <a:solidFill>
                    <a:sysClr val="windowText" lastClr="000000"/>
                  </a:solidFill>
                  <a:prstDash val="solid"/>
                </a:ln>
                <a:effectLst/>
              </p:spPr>
              <p:txBody>
                <a:bodyPr anchor="ctr"/>
                <a:lstStyle/>
                <a:p>
                  <a:pPr algn="ctr" defTabSz="914400" eaLnBrk="1" fontAlgn="auto" hangingPunct="1">
                    <a:spcBef>
                      <a:spcPts val="0"/>
                    </a:spcBef>
                    <a:spcAft>
                      <a:spcPts val="0"/>
                    </a:spcAft>
                    <a:defRPr/>
                  </a:pPr>
                  <a:endParaRPr lang="en-US" sz="1800" kern="0">
                    <a:solidFill>
                      <a:prstClr val="white"/>
                    </a:solidFill>
                    <a:latin typeface="Calibri"/>
                    <a:ea typeface="+mn-ea"/>
                  </a:endParaRPr>
                </a:p>
              </p:txBody>
            </p:sp>
            <p:sp>
              <p:nvSpPr>
                <p:cNvPr id="58" name="Rectangle 57">
                  <a:extLst>
                    <a:ext uri="{FF2B5EF4-FFF2-40B4-BE49-F238E27FC236}">
                      <a16:creationId xmlns:a16="http://schemas.microsoft.com/office/drawing/2014/main" id="{7F85D3DA-6DD8-4CFB-9854-EA69470DAD4D}"/>
                    </a:ext>
                  </a:extLst>
                </p:cNvPr>
                <p:cNvSpPr/>
                <p:nvPr/>
              </p:nvSpPr>
              <p:spPr>
                <a:xfrm>
                  <a:off x="4504420" y="5031101"/>
                  <a:ext cx="192860" cy="20064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p:spPr>
              <p:txBody>
                <a:bodyPr anchor="ctr"/>
                <a:lstStyle/>
                <a:p>
                  <a:pPr algn="ctr" defTabSz="914400" eaLnBrk="1" fontAlgn="auto" hangingPunct="1">
                    <a:spcBef>
                      <a:spcPts val="0"/>
                    </a:spcBef>
                    <a:spcAft>
                      <a:spcPts val="0"/>
                    </a:spcAft>
                    <a:defRPr/>
                  </a:pPr>
                  <a:endParaRPr lang="en-US" sz="1800" kern="0">
                    <a:solidFill>
                      <a:prstClr val="black"/>
                    </a:solidFill>
                    <a:latin typeface="Calibri"/>
                    <a:ea typeface="+mn-ea"/>
                  </a:endParaRPr>
                </a:p>
              </p:txBody>
            </p:sp>
            <p:sp>
              <p:nvSpPr>
                <p:cNvPr id="59" name="Rectangle 58">
                  <a:extLst>
                    <a:ext uri="{FF2B5EF4-FFF2-40B4-BE49-F238E27FC236}">
                      <a16:creationId xmlns:a16="http://schemas.microsoft.com/office/drawing/2014/main" id="{4ADB5FEB-B810-413C-8A9A-CFE06FAE0FA9}"/>
                    </a:ext>
                  </a:extLst>
                </p:cNvPr>
                <p:cNvSpPr/>
                <p:nvPr/>
              </p:nvSpPr>
              <p:spPr>
                <a:xfrm>
                  <a:off x="4780947" y="4990703"/>
                  <a:ext cx="95012" cy="126579"/>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p:spPr>
              <p:txBody>
                <a:bodyPr anchor="ctr"/>
                <a:lstStyle/>
                <a:p>
                  <a:pPr algn="ctr" defTabSz="914400" eaLnBrk="1" fontAlgn="auto" hangingPunct="1">
                    <a:spcBef>
                      <a:spcPts val="0"/>
                    </a:spcBef>
                    <a:spcAft>
                      <a:spcPts val="0"/>
                    </a:spcAft>
                    <a:defRPr/>
                  </a:pPr>
                  <a:endParaRPr lang="en-US" sz="1800" kern="0">
                    <a:solidFill>
                      <a:prstClr val="black"/>
                    </a:solidFill>
                    <a:latin typeface="Calibri"/>
                    <a:ea typeface="+mn-ea"/>
                  </a:endParaRPr>
                </a:p>
              </p:txBody>
            </p:sp>
            <p:sp>
              <p:nvSpPr>
                <p:cNvPr id="60" name="Rectangle 59">
                  <a:extLst>
                    <a:ext uri="{FF2B5EF4-FFF2-40B4-BE49-F238E27FC236}">
                      <a16:creationId xmlns:a16="http://schemas.microsoft.com/office/drawing/2014/main" id="{5EFD7C14-F6A4-4F76-838F-1E9AE20735A4}"/>
                    </a:ext>
                  </a:extLst>
                </p:cNvPr>
                <p:cNvSpPr/>
                <p:nvPr/>
              </p:nvSpPr>
              <p:spPr>
                <a:xfrm>
                  <a:off x="4914247" y="4990703"/>
                  <a:ext cx="96430" cy="126579"/>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p:spPr>
              <p:txBody>
                <a:bodyPr anchor="ctr"/>
                <a:lstStyle/>
                <a:p>
                  <a:pPr algn="ctr" defTabSz="914400" eaLnBrk="1" fontAlgn="auto" hangingPunct="1">
                    <a:spcBef>
                      <a:spcPts val="0"/>
                    </a:spcBef>
                    <a:spcAft>
                      <a:spcPts val="0"/>
                    </a:spcAft>
                    <a:defRPr/>
                  </a:pPr>
                  <a:endParaRPr lang="en-US" sz="1800" kern="0">
                    <a:solidFill>
                      <a:prstClr val="black"/>
                    </a:solidFill>
                    <a:latin typeface="Calibri"/>
                    <a:ea typeface="+mn-ea"/>
                  </a:endParaRPr>
                </a:p>
              </p:txBody>
            </p:sp>
            <p:sp>
              <p:nvSpPr>
                <p:cNvPr id="61" name="Rectangle 60">
                  <a:extLst>
                    <a:ext uri="{FF2B5EF4-FFF2-40B4-BE49-F238E27FC236}">
                      <a16:creationId xmlns:a16="http://schemas.microsoft.com/office/drawing/2014/main" id="{D28CF585-2C12-40AF-BFF2-217A4CC01CCE}"/>
                    </a:ext>
                  </a:extLst>
                </p:cNvPr>
                <p:cNvSpPr/>
                <p:nvPr/>
              </p:nvSpPr>
              <p:spPr>
                <a:xfrm>
                  <a:off x="5047547" y="4990703"/>
                  <a:ext cx="96430" cy="126579"/>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p:spPr>
              <p:txBody>
                <a:bodyPr anchor="ctr"/>
                <a:lstStyle/>
                <a:p>
                  <a:pPr algn="ctr" defTabSz="914400" eaLnBrk="1" fontAlgn="auto" hangingPunct="1">
                    <a:spcBef>
                      <a:spcPts val="0"/>
                    </a:spcBef>
                    <a:spcAft>
                      <a:spcPts val="0"/>
                    </a:spcAft>
                    <a:defRPr/>
                  </a:pPr>
                  <a:endParaRPr lang="en-US" sz="1800" kern="0">
                    <a:solidFill>
                      <a:prstClr val="black"/>
                    </a:solidFill>
                    <a:latin typeface="Calibri"/>
                    <a:ea typeface="+mn-ea"/>
                  </a:endParaRPr>
                </a:p>
              </p:txBody>
            </p:sp>
            <p:sp>
              <p:nvSpPr>
                <p:cNvPr id="62" name="Rectangle 61">
                  <a:extLst>
                    <a:ext uri="{FF2B5EF4-FFF2-40B4-BE49-F238E27FC236}">
                      <a16:creationId xmlns:a16="http://schemas.microsoft.com/office/drawing/2014/main" id="{3731164A-B94F-40FF-8D13-B75544B685AE}"/>
                    </a:ext>
                  </a:extLst>
                </p:cNvPr>
                <p:cNvSpPr/>
                <p:nvPr/>
              </p:nvSpPr>
              <p:spPr>
                <a:xfrm>
                  <a:off x="5182266" y="4990703"/>
                  <a:ext cx="95011" cy="126579"/>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p:spPr>
              <p:txBody>
                <a:bodyPr anchor="ctr"/>
                <a:lstStyle/>
                <a:p>
                  <a:pPr algn="ctr" defTabSz="914400" eaLnBrk="1" fontAlgn="auto" hangingPunct="1">
                    <a:spcBef>
                      <a:spcPts val="0"/>
                    </a:spcBef>
                    <a:spcAft>
                      <a:spcPts val="0"/>
                    </a:spcAft>
                    <a:defRPr/>
                  </a:pPr>
                  <a:endParaRPr lang="en-US" sz="1800" kern="0">
                    <a:solidFill>
                      <a:prstClr val="black"/>
                    </a:solidFill>
                    <a:latin typeface="Calibri"/>
                    <a:ea typeface="+mn-ea"/>
                  </a:endParaRPr>
                </a:p>
              </p:txBody>
            </p:sp>
            <p:sp>
              <p:nvSpPr>
                <p:cNvPr id="63" name="Rectangle 62">
                  <a:extLst>
                    <a:ext uri="{FF2B5EF4-FFF2-40B4-BE49-F238E27FC236}">
                      <a16:creationId xmlns:a16="http://schemas.microsoft.com/office/drawing/2014/main" id="{F5CDD63A-3124-4A51-BC13-47413CB52ED1}"/>
                    </a:ext>
                  </a:extLst>
                </p:cNvPr>
                <p:cNvSpPr/>
                <p:nvPr/>
              </p:nvSpPr>
              <p:spPr>
                <a:xfrm>
                  <a:off x="4780947" y="5150947"/>
                  <a:ext cx="95012" cy="123886"/>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p:spPr>
              <p:txBody>
                <a:bodyPr anchor="ctr"/>
                <a:lstStyle/>
                <a:p>
                  <a:pPr algn="ctr" defTabSz="914400" eaLnBrk="1" fontAlgn="auto" hangingPunct="1">
                    <a:spcBef>
                      <a:spcPts val="0"/>
                    </a:spcBef>
                    <a:spcAft>
                      <a:spcPts val="0"/>
                    </a:spcAft>
                    <a:defRPr/>
                  </a:pPr>
                  <a:endParaRPr lang="en-US" sz="1800" kern="0">
                    <a:solidFill>
                      <a:prstClr val="black"/>
                    </a:solidFill>
                    <a:latin typeface="Calibri"/>
                    <a:ea typeface="+mn-ea"/>
                  </a:endParaRPr>
                </a:p>
              </p:txBody>
            </p:sp>
            <p:sp>
              <p:nvSpPr>
                <p:cNvPr id="64" name="Rectangle 63">
                  <a:extLst>
                    <a:ext uri="{FF2B5EF4-FFF2-40B4-BE49-F238E27FC236}">
                      <a16:creationId xmlns:a16="http://schemas.microsoft.com/office/drawing/2014/main" id="{808255BE-F8DE-428E-8A60-8D0676AC7937}"/>
                    </a:ext>
                  </a:extLst>
                </p:cNvPr>
                <p:cNvSpPr/>
                <p:nvPr/>
              </p:nvSpPr>
              <p:spPr>
                <a:xfrm>
                  <a:off x="4914247" y="5150947"/>
                  <a:ext cx="96430" cy="123886"/>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p:spPr>
              <p:txBody>
                <a:bodyPr anchor="ctr"/>
                <a:lstStyle/>
                <a:p>
                  <a:pPr algn="ctr" defTabSz="914400" eaLnBrk="1" fontAlgn="auto" hangingPunct="1">
                    <a:spcBef>
                      <a:spcPts val="0"/>
                    </a:spcBef>
                    <a:spcAft>
                      <a:spcPts val="0"/>
                    </a:spcAft>
                    <a:defRPr/>
                  </a:pPr>
                  <a:endParaRPr lang="en-US" sz="1800" kern="0">
                    <a:solidFill>
                      <a:prstClr val="black"/>
                    </a:solidFill>
                    <a:latin typeface="Calibri"/>
                    <a:ea typeface="+mn-ea"/>
                  </a:endParaRPr>
                </a:p>
              </p:txBody>
            </p:sp>
            <p:sp>
              <p:nvSpPr>
                <p:cNvPr id="65" name="Rectangle 64">
                  <a:extLst>
                    <a:ext uri="{FF2B5EF4-FFF2-40B4-BE49-F238E27FC236}">
                      <a16:creationId xmlns:a16="http://schemas.microsoft.com/office/drawing/2014/main" id="{3044E66D-92CC-4AAD-A5B6-C0F0EB4708D7}"/>
                    </a:ext>
                  </a:extLst>
                </p:cNvPr>
                <p:cNvSpPr/>
                <p:nvPr/>
              </p:nvSpPr>
              <p:spPr>
                <a:xfrm>
                  <a:off x="5047547" y="5150947"/>
                  <a:ext cx="96430" cy="123886"/>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p:spPr>
              <p:txBody>
                <a:bodyPr anchor="ctr"/>
                <a:lstStyle/>
                <a:p>
                  <a:pPr algn="ctr" defTabSz="914400" eaLnBrk="1" fontAlgn="auto" hangingPunct="1">
                    <a:spcBef>
                      <a:spcPts val="0"/>
                    </a:spcBef>
                    <a:spcAft>
                      <a:spcPts val="0"/>
                    </a:spcAft>
                    <a:defRPr/>
                  </a:pPr>
                  <a:endParaRPr lang="en-US" sz="1800" kern="0">
                    <a:solidFill>
                      <a:prstClr val="black"/>
                    </a:solidFill>
                    <a:latin typeface="Calibri"/>
                    <a:ea typeface="+mn-ea"/>
                  </a:endParaRPr>
                </a:p>
              </p:txBody>
            </p:sp>
            <p:sp>
              <p:nvSpPr>
                <p:cNvPr id="66" name="Rectangle 65">
                  <a:extLst>
                    <a:ext uri="{FF2B5EF4-FFF2-40B4-BE49-F238E27FC236}">
                      <a16:creationId xmlns:a16="http://schemas.microsoft.com/office/drawing/2014/main" id="{4E84A715-BE6B-40C9-8AF6-9F24A5B0C9EC}"/>
                    </a:ext>
                  </a:extLst>
                </p:cNvPr>
                <p:cNvSpPr/>
                <p:nvPr/>
              </p:nvSpPr>
              <p:spPr>
                <a:xfrm>
                  <a:off x="5182266" y="5150947"/>
                  <a:ext cx="95011" cy="123886"/>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p:spPr>
              <p:txBody>
                <a:bodyPr anchor="ctr"/>
                <a:lstStyle/>
                <a:p>
                  <a:pPr algn="ctr" defTabSz="914400" eaLnBrk="1" fontAlgn="auto" hangingPunct="1">
                    <a:spcBef>
                      <a:spcPts val="0"/>
                    </a:spcBef>
                    <a:spcAft>
                      <a:spcPts val="0"/>
                    </a:spcAft>
                    <a:defRPr/>
                  </a:pPr>
                  <a:endParaRPr lang="en-US" sz="1800" kern="0">
                    <a:solidFill>
                      <a:prstClr val="black"/>
                    </a:solidFill>
                    <a:latin typeface="Calibri"/>
                    <a:ea typeface="+mn-ea"/>
                  </a:endParaRPr>
                </a:p>
              </p:txBody>
            </p:sp>
          </p:grpSp>
          <p:grpSp>
            <p:nvGrpSpPr>
              <p:cNvPr id="46" name="Group 424">
                <a:extLst>
                  <a:ext uri="{FF2B5EF4-FFF2-40B4-BE49-F238E27FC236}">
                    <a16:creationId xmlns:a16="http://schemas.microsoft.com/office/drawing/2014/main" id="{F759C115-0F9B-4A56-B8EF-89069BDD8F82}"/>
                  </a:ext>
                </a:extLst>
              </p:cNvPr>
              <p:cNvGrpSpPr>
                <a:grpSpLocks/>
              </p:cNvGrpSpPr>
              <p:nvPr/>
            </p:nvGrpSpPr>
            <p:grpSpPr bwMode="auto">
              <a:xfrm>
                <a:off x="1356495" y="3834042"/>
                <a:ext cx="726436" cy="350880"/>
                <a:chOff x="4393809" y="4952999"/>
                <a:chExt cx="940192" cy="421481"/>
              </a:xfrm>
            </p:grpSpPr>
            <p:sp>
              <p:nvSpPr>
                <p:cNvPr id="47" name="Freeform 209">
                  <a:extLst>
                    <a:ext uri="{FF2B5EF4-FFF2-40B4-BE49-F238E27FC236}">
                      <a16:creationId xmlns:a16="http://schemas.microsoft.com/office/drawing/2014/main" id="{7988C3C2-F2A0-4CE1-BA7B-4C0DB46E2BA8}"/>
                    </a:ext>
                  </a:extLst>
                </p:cNvPr>
                <p:cNvSpPr/>
                <p:nvPr/>
              </p:nvSpPr>
              <p:spPr>
                <a:xfrm>
                  <a:off x="4395227" y="4952999"/>
                  <a:ext cx="937357" cy="420135"/>
                </a:xfrm>
                <a:custGeom>
                  <a:avLst/>
                  <a:gdLst>
                    <a:gd name="connsiteX0" fmla="*/ 0 w 1114425"/>
                    <a:gd name="connsiteY0" fmla="*/ 0 h 421481"/>
                    <a:gd name="connsiteX1" fmla="*/ 4763 w 1114425"/>
                    <a:gd name="connsiteY1" fmla="*/ 373856 h 421481"/>
                    <a:gd name="connsiteX2" fmla="*/ 107157 w 1114425"/>
                    <a:gd name="connsiteY2" fmla="*/ 373856 h 421481"/>
                    <a:gd name="connsiteX3" fmla="*/ 109538 w 1114425"/>
                    <a:gd name="connsiteY3" fmla="*/ 421481 h 421481"/>
                    <a:gd name="connsiteX4" fmla="*/ 361950 w 1114425"/>
                    <a:gd name="connsiteY4" fmla="*/ 421481 h 421481"/>
                    <a:gd name="connsiteX5" fmla="*/ 361950 w 1114425"/>
                    <a:gd name="connsiteY5" fmla="*/ 381000 h 421481"/>
                    <a:gd name="connsiteX6" fmla="*/ 1114425 w 1114425"/>
                    <a:gd name="connsiteY6" fmla="*/ 378618 h 421481"/>
                    <a:gd name="connsiteX7" fmla="*/ 1109663 w 1114425"/>
                    <a:gd name="connsiteY7" fmla="*/ 0 h 421481"/>
                    <a:gd name="connsiteX8" fmla="*/ 0 w 1114425"/>
                    <a:gd name="connsiteY8" fmla="*/ 0 h 42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425" h="421481">
                      <a:moveTo>
                        <a:pt x="0" y="0"/>
                      </a:moveTo>
                      <a:cubicBezTo>
                        <a:pt x="1588" y="124619"/>
                        <a:pt x="3175" y="249237"/>
                        <a:pt x="4763" y="373856"/>
                      </a:cubicBezTo>
                      <a:lnTo>
                        <a:pt x="107157" y="373856"/>
                      </a:lnTo>
                      <a:lnTo>
                        <a:pt x="109538" y="421481"/>
                      </a:lnTo>
                      <a:lnTo>
                        <a:pt x="361950" y="421481"/>
                      </a:lnTo>
                      <a:lnTo>
                        <a:pt x="361950" y="381000"/>
                      </a:lnTo>
                      <a:lnTo>
                        <a:pt x="1114425" y="378618"/>
                      </a:lnTo>
                      <a:cubicBezTo>
                        <a:pt x="1112838" y="252412"/>
                        <a:pt x="1111250" y="126206"/>
                        <a:pt x="1109663" y="0"/>
                      </a:cubicBezTo>
                      <a:lnTo>
                        <a:pt x="0" y="0"/>
                      </a:lnTo>
                      <a:close/>
                    </a:path>
                  </a:pathLst>
                </a:custGeom>
                <a:solidFill>
                  <a:srgbClr val="9BBB59">
                    <a:lumMod val="40000"/>
                    <a:lumOff val="60000"/>
                  </a:srgbClr>
                </a:solidFill>
                <a:ln w="12700" cap="flat" cmpd="sng" algn="ctr">
                  <a:solidFill>
                    <a:sysClr val="windowText" lastClr="000000"/>
                  </a:solidFill>
                  <a:prstDash val="solid"/>
                </a:ln>
                <a:effectLst/>
              </p:spPr>
              <p:txBody>
                <a:bodyPr anchor="ctr"/>
                <a:lstStyle/>
                <a:p>
                  <a:pPr algn="ctr" defTabSz="914400" eaLnBrk="1" fontAlgn="auto" hangingPunct="1">
                    <a:spcBef>
                      <a:spcPts val="0"/>
                    </a:spcBef>
                    <a:spcAft>
                      <a:spcPts val="0"/>
                    </a:spcAft>
                    <a:defRPr/>
                  </a:pPr>
                  <a:endParaRPr lang="en-US" sz="1800" kern="0">
                    <a:solidFill>
                      <a:prstClr val="white"/>
                    </a:solidFill>
                    <a:latin typeface="Calibri"/>
                    <a:ea typeface="+mn-ea"/>
                  </a:endParaRPr>
                </a:p>
              </p:txBody>
            </p:sp>
            <p:sp>
              <p:nvSpPr>
                <p:cNvPr id="48" name="Rectangle 47">
                  <a:extLst>
                    <a:ext uri="{FF2B5EF4-FFF2-40B4-BE49-F238E27FC236}">
                      <a16:creationId xmlns:a16="http://schemas.microsoft.com/office/drawing/2014/main" id="{AA1B3B47-530E-46CD-8617-C0559FFBE0F1}"/>
                    </a:ext>
                  </a:extLst>
                </p:cNvPr>
                <p:cNvSpPr/>
                <p:nvPr/>
              </p:nvSpPr>
              <p:spPr>
                <a:xfrm>
                  <a:off x="4504420" y="5031101"/>
                  <a:ext cx="192860" cy="20064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p:spPr>
              <p:txBody>
                <a:bodyPr anchor="ctr"/>
                <a:lstStyle/>
                <a:p>
                  <a:pPr algn="ctr" defTabSz="914400" eaLnBrk="1" fontAlgn="auto" hangingPunct="1">
                    <a:spcBef>
                      <a:spcPts val="0"/>
                    </a:spcBef>
                    <a:spcAft>
                      <a:spcPts val="0"/>
                    </a:spcAft>
                    <a:defRPr/>
                  </a:pPr>
                  <a:endParaRPr lang="en-US" sz="1800" kern="0">
                    <a:solidFill>
                      <a:prstClr val="black"/>
                    </a:solidFill>
                    <a:latin typeface="Calibri"/>
                    <a:ea typeface="+mn-ea"/>
                  </a:endParaRPr>
                </a:p>
              </p:txBody>
            </p:sp>
            <p:sp>
              <p:nvSpPr>
                <p:cNvPr id="49" name="Rectangle 48">
                  <a:extLst>
                    <a:ext uri="{FF2B5EF4-FFF2-40B4-BE49-F238E27FC236}">
                      <a16:creationId xmlns:a16="http://schemas.microsoft.com/office/drawing/2014/main" id="{22CE7288-5CFB-4B72-8272-C038BA96029C}"/>
                    </a:ext>
                  </a:extLst>
                </p:cNvPr>
                <p:cNvSpPr/>
                <p:nvPr/>
              </p:nvSpPr>
              <p:spPr>
                <a:xfrm>
                  <a:off x="4780947" y="4990703"/>
                  <a:ext cx="95012" cy="126579"/>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p:spPr>
              <p:txBody>
                <a:bodyPr anchor="ctr"/>
                <a:lstStyle/>
                <a:p>
                  <a:pPr algn="ctr" defTabSz="914400" eaLnBrk="1" fontAlgn="auto" hangingPunct="1">
                    <a:spcBef>
                      <a:spcPts val="0"/>
                    </a:spcBef>
                    <a:spcAft>
                      <a:spcPts val="0"/>
                    </a:spcAft>
                    <a:defRPr/>
                  </a:pPr>
                  <a:endParaRPr lang="en-US" sz="1800" kern="0">
                    <a:solidFill>
                      <a:prstClr val="black"/>
                    </a:solidFill>
                    <a:latin typeface="Calibri"/>
                    <a:ea typeface="+mn-ea"/>
                  </a:endParaRPr>
                </a:p>
              </p:txBody>
            </p:sp>
            <p:sp>
              <p:nvSpPr>
                <p:cNvPr id="50" name="Rectangle 49">
                  <a:extLst>
                    <a:ext uri="{FF2B5EF4-FFF2-40B4-BE49-F238E27FC236}">
                      <a16:creationId xmlns:a16="http://schemas.microsoft.com/office/drawing/2014/main" id="{173D9ADE-1DF7-4005-B818-FE7FBB4DD6E8}"/>
                    </a:ext>
                  </a:extLst>
                </p:cNvPr>
                <p:cNvSpPr/>
                <p:nvPr/>
              </p:nvSpPr>
              <p:spPr>
                <a:xfrm>
                  <a:off x="4914247" y="4990703"/>
                  <a:ext cx="96430" cy="126579"/>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p:spPr>
              <p:txBody>
                <a:bodyPr anchor="ctr"/>
                <a:lstStyle/>
                <a:p>
                  <a:pPr algn="ctr" defTabSz="914400" eaLnBrk="1" fontAlgn="auto" hangingPunct="1">
                    <a:spcBef>
                      <a:spcPts val="0"/>
                    </a:spcBef>
                    <a:spcAft>
                      <a:spcPts val="0"/>
                    </a:spcAft>
                    <a:defRPr/>
                  </a:pPr>
                  <a:endParaRPr lang="en-US" sz="1800" kern="0">
                    <a:solidFill>
                      <a:prstClr val="black"/>
                    </a:solidFill>
                    <a:latin typeface="Calibri"/>
                    <a:ea typeface="+mn-ea"/>
                  </a:endParaRPr>
                </a:p>
              </p:txBody>
            </p:sp>
            <p:sp>
              <p:nvSpPr>
                <p:cNvPr id="51" name="Rectangle 50">
                  <a:extLst>
                    <a:ext uri="{FF2B5EF4-FFF2-40B4-BE49-F238E27FC236}">
                      <a16:creationId xmlns:a16="http://schemas.microsoft.com/office/drawing/2014/main" id="{70412606-2C26-483F-9040-86C2E6453330}"/>
                    </a:ext>
                  </a:extLst>
                </p:cNvPr>
                <p:cNvSpPr/>
                <p:nvPr/>
              </p:nvSpPr>
              <p:spPr>
                <a:xfrm>
                  <a:off x="5047547" y="4990703"/>
                  <a:ext cx="96430" cy="126579"/>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p:spPr>
              <p:txBody>
                <a:bodyPr anchor="ctr"/>
                <a:lstStyle/>
                <a:p>
                  <a:pPr algn="ctr" defTabSz="914400" eaLnBrk="1" fontAlgn="auto" hangingPunct="1">
                    <a:spcBef>
                      <a:spcPts val="0"/>
                    </a:spcBef>
                    <a:spcAft>
                      <a:spcPts val="0"/>
                    </a:spcAft>
                    <a:defRPr/>
                  </a:pPr>
                  <a:endParaRPr lang="en-US" sz="1800" kern="0">
                    <a:solidFill>
                      <a:prstClr val="black"/>
                    </a:solidFill>
                    <a:latin typeface="Calibri"/>
                    <a:ea typeface="+mn-ea"/>
                  </a:endParaRPr>
                </a:p>
              </p:txBody>
            </p:sp>
            <p:sp>
              <p:nvSpPr>
                <p:cNvPr id="52" name="Rectangle 51">
                  <a:extLst>
                    <a:ext uri="{FF2B5EF4-FFF2-40B4-BE49-F238E27FC236}">
                      <a16:creationId xmlns:a16="http://schemas.microsoft.com/office/drawing/2014/main" id="{C996F949-0B6F-4A7F-A38A-32F1484ECD73}"/>
                    </a:ext>
                  </a:extLst>
                </p:cNvPr>
                <p:cNvSpPr/>
                <p:nvPr/>
              </p:nvSpPr>
              <p:spPr>
                <a:xfrm>
                  <a:off x="5182266" y="4990703"/>
                  <a:ext cx="95011" cy="126579"/>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p:spPr>
              <p:txBody>
                <a:bodyPr anchor="ctr"/>
                <a:lstStyle/>
                <a:p>
                  <a:pPr algn="ctr" defTabSz="914400" eaLnBrk="1" fontAlgn="auto" hangingPunct="1">
                    <a:spcBef>
                      <a:spcPts val="0"/>
                    </a:spcBef>
                    <a:spcAft>
                      <a:spcPts val="0"/>
                    </a:spcAft>
                    <a:defRPr/>
                  </a:pPr>
                  <a:endParaRPr lang="en-US" sz="1800" kern="0">
                    <a:solidFill>
                      <a:prstClr val="black"/>
                    </a:solidFill>
                    <a:latin typeface="Calibri"/>
                    <a:ea typeface="+mn-ea"/>
                  </a:endParaRPr>
                </a:p>
              </p:txBody>
            </p:sp>
            <p:sp>
              <p:nvSpPr>
                <p:cNvPr id="53" name="Rectangle 52">
                  <a:extLst>
                    <a:ext uri="{FF2B5EF4-FFF2-40B4-BE49-F238E27FC236}">
                      <a16:creationId xmlns:a16="http://schemas.microsoft.com/office/drawing/2014/main" id="{D770AD35-0FF4-48CF-A0D3-47943CD5CFFD}"/>
                    </a:ext>
                  </a:extLst>
                </p:cNvPr>
                <p:cNvSpPr/>
                <p:nvPr/>
              </p:nvSpPr>
              <p:spPr>
                <a:xfrm>
                  <a:off x="4780947" y="5150947"/>
                  <a:ext cx="95012" cy="123886"/>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p:spPr>
              <p:txBody>
                <a:bodyPr anchor="ctr"/>
                <a:lstStyle/>
                <a:p>
                  <a:pPr algn="ctr" defTabSz="914400" eaLnBrk="1" fontAlgn="auto" hangingPunct="1">
                    <a:spcBef>
                      <a:spcPts val="0"/>
                    </a:spcBef>
                    <a:spcAft>
                      <a:spcPts val="0"/>
                    </a:spcAft>
                    <a:defRPr/>
                  </a:pPr>
                  <a:endParaRPr lang="en-US" sz="1800" kern="0">
                    <a:solidFill>
                      <a:prstClr val="black"/>
                    </a:solidFill>
                    <a:latin typeface="Calibri"/>
                    <a:ea typeface="+mn-ea"/>
                  </a:endParaRPr>
                </a:p>
              </p:txBody>
            </p:sp>
            <p:sp>
              <p:nvSpPr>
                <p:cNvPr id="54" name="Rectangle 53">
                  <a:extLst>
                    <a:ext uri="{FF2B5EF4-FFF2-40B4-BE49-F238E27FC236}">
                      <a16:creationId xmlns:a16="http://schemas.microsoft.com/office/drawing/2014/main" id="{F6516E51-DA5F-4135-A2D9-7C60223909B2}"/>
                    </a:ext>
                  </a:extLst>
                </p:cNvPr>
                <p:cNvSpPr/>
                <p:nvPr/>
              </p:nvSpPr>
              <p:spPr>
                <a:xfrm>
                  <a:off x="4914247" y="5150947"/>
                  <a:ext cx="96430" cy="123886"/>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p:spPr>
              <p:txBody>
                <a:bodyPr anchor="ctr"/>
                <a:lstStyle/>
                <a:p>
                  <a:pPr algn="ctr" defTabSz="914400" eaLnBrk="1" fontAlgn="auto" hangingPunct="1">
                    <a:spcBef>
                      <a:spcPts val="0"/>
                    </a:spcBef>
                    <a:spcAft>
                      <a:spcPts val="0"/>
                    </a:spcAft>
                    <a:defRPr/>
                  </a:pPr>
                  <a:endParaRPr lang="en-US" sz="1800" kern="0">
                    <a:solidFill>
                      <a:prstClr val="black"/>
                    </a:solidFill>
                    <a:latin typeface="Calibri"/>
                    <a:ea typeface="+mn-ea"/>
                  </a:endParaRPr>
                </a:p>
              </p:txBody>
            </p:sp>
            <p:sp>
              <p:nvSpPr>
                <p:cNvPr id="55" name="Rectangle 54">
                  <a:extLst>
                    <a:ext uri="{FF2B5EF4-FFF2-40B4-BE49-F238E27FC236}">
                      <a16:creationId xmlns:a16="http://schemas.microsoft.com/office/drawing/2014/main" id="{DB91BC81-7B9F-4CC8-A109-A7585CAA1493}"/>
                    </a:ext>
                  </a:extLst>
                </p:cNvPr>
                <p:cNvSpPr/>
                <p:nvPr/>
              </p:nvSpPr>
              <p:spPr>
                <a:xfrm>
                  <a:off x="5047547" y="5150947"/>
                  <a:ext cx="96430" cy="123886"/>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p:spPr>
              <p:txBody>
                <a:bodyPr anchor="ctr"/>
                <a:lstStyle/>
                <a:p>
                  <a:pPr algn="ctr" defTabSz="914400" eaLnBrk="1" fontAlgn="auto" hangingPunct="1">
                    <a:spcBef>
                      <a:spcPts val="0"/>
                    </a:spcBef>
                    <a:spcAft>
                      <a:spcPts val="0"/>
                    </a:spcAft>
                    <a:defRPr/>
                  </a:pPr>
                  <a:endParaRPr lang="en-US" sz="1800" kern="0">
                    <a:solidFill>
                      <a:prstClr val="black"/>
                    </a:solidFill>
                    <a:latin typeface="Calibri"/>
                    <a:ea typeface="+mn-ea"/>
                  </a:endParaRPr>
                </a:p>
              </p:txBody>
            </p:sp>
            <p:sp>
              <p:nvSpPr>
                <p:cNvPr id="56" name="Rectangle 55">
                  <a:extLst>
                    <a:ext uri="{FF2B5EF4-FFF2-40B4-BE49-F238E27FC236}">
                      <a16:creationId xmlns:a16="http://schemas.microsoft.com/office/drawing/2014/main" id="{64277DA1-D519-4ECC-9520-F02A7CAE22C8}"/>
                    </a:ext>
                  </a:extLst>
                </p:cNvPr>
                <p:cNvSpPr/>
                <p:nvPr/>
              </p:nvSpPr>
              <p:spPr>
                <a:xfrm>
                  <a:off x="5182266" y="5150947"/>
                  <a:ext cx="95011" cy="123886"/>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p:spPr>
              <p:txBody>
                <a:bodyPr anchor="ctr"/>
                <a:lstStyle/>
                <a:p>
                  <a:pPr algn="ctr" defTabSz="914400" eaLnBrk="1" fontAlgn="auto" hangingPunct="1">
                    <a:spcBef>
                      <a:spcPts val="0"/>
                    </a:spcBef>
                    <a:spcAft>
                      <a:spcPts val="0"/>
                    </a:spcAft>
                    <a:defRPr/>
                  </a:pPr>
                  <a:endParaRPr lang="en-US" sz="1800" kern="0">
                    <a:solidFill>
                      <a:prstClr val="black"/>
                    </a:solidFill>
                    <a:latin typeface="Calibri"/>
                    <a:ea typeface="+mn-ea"/>
                  </a:endParaRPr>
                </a:p>
              </p:txBody>
            </p:sp>
          </p:grpSp>
        </p:grpSp>
        <p:grpSp>
          <p:nvGrpSpPr>
            <p:cNvPr id="14" name="Group 13">
              <a:extLst>
                <a:ext uri="{FF2B5EF4-FFF2-40B4-BE49-F238E27FC236}">
                  <a16:creationId xmlns:a16="http://schemas.microsoft.com/office/drawing/2014/main" id="{1EF7E8D6-1DA3-45ED-BFF1-4E159A3E499A}"/>
                </a:ext>
              </a:extLst>
            </p:cNvPr>
            <p:cNvGrpSpPr/>
            <p:nvPr/>
          </p:nvGrpSpPr>
          <p:grpSpPr>
            <a:xfrm>
              <a:off x="2223709" y="3931203"/>
              <a:ext cx="1732397" cy="262963"/>
              <a:chOff x="2223709" y="3969406"/>
              <a:chExt cx="1732397" cy="262963"/>
            </a:xfrm>
          </p:grpSpPr>
          <p:grpSp>
            <p:nvGrpSpPr>
              <p:cNvPr id="71" name="Group 70">
                <a:extLst>
                  <a:ext uri="{FF2B5EF4-FFF2-40B4-BE49-F238E27FC236}">
                    <a16:creationId xmlns:a16="http://schemas.microsoft.com/office/drawing/2014/main" id="{3E18A6DF-6B31-43FC-ADE8-50B2A914BE2A}"/>
                  </a:ext>
                </a:extLst>
              </p:cNvPr>
              <p:cNvGrpSpPr/>
              <p:nvPr/>
            </p:nvGrpSpPr>
            <p:grpSpPr>
              <a:xfrm>
                <a:off x="2446685" y="4015398"/>
                <a:ext cx="1285959" cy="191998"/>
                <a:chOff x="605993" y="2976159"/>
                <a:chExt cx="1285959" cy="191998"/>
              </a:xfrm>
            </p:grpSpPr>
            <p:cxnSp>
              <p:nvCxnSpPr>
                <p:cNvPr id="100" name="Straight Connector 99">
                  <a:extLst>
                    <a:ext uri="{FF2B5EF4-FFF2-40B4-BE49-F238E27FC236}">
                      <a16:creationId xmlns:a16="http://schemas.microsoft.com/office/drawing/2014/main" id="{CCDCC389-5D2B-433E-B893-A4832DD873FC}"/>
                    </a:ext>
                  </a:extLst>
                </p:cNvPr>
                <p:cNvCxnSpPr>
                  <a:stCxn id="102" idx="3"/>
                  <a:endCxn id="101" idx="1"/>
                </p:cNvCxnSpPr>
                <p:nvPr/>
              </p:nvCxnSpPr>
              <p:spPr>
                <a:xfrm>
                  <a:off x="908358" y="3069851"/>
                  <a:ext cx="681229" cy="4614"/>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101" name="Rectangle 100">
                  <a:extLst>
                    <a:ext uri="{FF2B5EF4-FFF2-40B4-BE49-F238E27FC236}">
                      <a16:creationId xmlns:a16="http://schemas.microsoft.com/office/drawing/2014/main" id="{88DAC07F-9423-4159-ABF9-53267E93C010}"/>
                    </a:ext>
                  </a:extLst>
                </p:cNvPr>
                <p:cNvSpPr/>
                <p:nvPr/>
              </p:nvSpPr>
              <p:spPr>
                <a:xfrm>
                  <a:off x="1589587" y="2980773"/>
                  <a:ext cx="302365" cy="1873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56C29C0B-D607-431E-9EBD-16C481FD3AD2}"/>
                    </a:ext>
                  </a:extLst>
                </p:cNvPr>
                <p:cNvSpPr/>
                <p:nvPr/>
              </p:nvSpPr>
              <p:spPr>
                <a:xfrm>
                  <a:off x="605993" y="2976159"/>
                  <a:ext cx="302365" cy="1873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5EC4F0D0-7D89-42B7-924A-938BF843A9E9}"/>
                  </a:ext>
                </a:extLst>
              </p:cNvPr>
              <p:cNvGrpSpPr/>
              <p:nvPr/>
            </p:nvGrpSpPr>
            <p:grpSpPr>
              <a:xfrm>
                <a:off x="2223709" y="3969406"/>
                <a:ext cx="1732397" cy="262963"/>
                <a:chOff x="2223709" y="3969406"/>
                <a:chExt cx="1732397" cy="262963"/>
              </a:xfrm>
            </p:grpSpPr>
            <p:grpSp>
              <p:nvGrpSpPr>
                <p:cNvPr id="72" name="Group 71">
                  <a:extLst>
                    <a:ext uri="{FF2B5EF4-FFF2-40B4-BE49-F238E27FC236}">
                      <a16:creationId xmlns:a16="http://schemas.microsoft.com/office/drawing/2014/main" id="{F7905C8F-FFE6-4FFC-8D12-E5C3703D22ED}"/>
                    </a:ext>
                  </a:extLst>
                </p:cNvPr>
                <p:cNvGrpSpPr/>
                <p:nvPr/>
              </p:nvGrpSpPr>
              <p:grpSpPr>
                <a:xfrm>
                  <a:off x="2223709" y="3969406"/>
                  <a:ext cx="680285" cy="262963"/>
                  <a:chOff x="5258915" y="4071672"/>
                  <a:chExt cx="2533650" cy="661987"/>
                </a:xfrm>
              </p:grpSpPr>
              <p:sp>
                <p:nvSpPr>
                  <p:cNvPr id="87" name="Freeform: Shape 86">
                    <a:extLst>
                      <a:ext uri="{FF2B5EF4-FFF2-40B4-BE49-F238E27FC236}">
                        <a16:creationId xmlns:a16="http://schemas.microsoft.com/office/drawing/2014/main" id="{30A03549-7AE1-41ED-92F9-F76E39CF16D4}"/>
                      </a:ext>
                    </a:extLst>
                  </p:cNvPr>
                  <p:cNvSpPr/>
                  <p:nvPr/>
                </p:nvSpPr>
                <p:spPr>
                  <a:xfrm>
                    <a:off x="5258915" y="4071672"/>
                    <a:ext cx="2533650" cy="661987"/>
                  </a:xfrm>
                  <a:custGeom>
                    <a:avLst/>
                    <a:gdLst>
                      <a:gd name="connsiteX0" fmla="*/ 0 w 2533650"/>
                      <a:gd name="connsiteY0" fmla="*/ 0 h 661987"/>
                      <a:gd name="connsiteX1" fmla="*/ 4763 w 2533650"/>
                      <a:gd name="connsiteY1" fmla="*/ 233362 h 661987"/>
                      <a:gd name="connsiteX2" fmla="*/ 38100 w 2533650"/>
                      <a:gd name="connsiteY2" fmla="*/ 271462 h 661987"/>
                      <a:gd name="connsiteX3" fmla="*/ 4763 w 2533650"/>
                      <a:gd name="connsiteY3" fmla="*/ 333375 h 661987"/>
                      <a:gd name="connsiteX4" fmla="*/ 4763 w 2533650"/>
                      <a:gd name="connsiteY4" fmla="*/ 600075 h 661987"/>
                      <a:gd name="connsiteX5" fmla="*/ 23813 w 2533650"/>
                      <a:gd name="connsiteY5" fmla="*/ 600075 h 661987"/>
                      <a:gd name="connsiteX6" fmla="*/ 23813 w 2533650"/>
                      <a:gd name="connsiteY6" fmla="*/ 661987 h 661987"/>
                      <a:gd name="connsiteX7" fmla="*/ 476250 w 2533650"/>
                      <a:gd name="connsiteY7" fmla="*/ 657225 h 661987"/>
                      <a:gd name="connsiteX8" fmla="*/ 476250 w 2533650"/>
                      <a:gd name="connsiteY8" fmla="*/ 600075 h 661987"/>
                      <a:gd name="connsiteX9" fmla="*/ 490538 w 2533650"/>
                      <a:gd name="connsiteY9" fmla="*/ 600075 h 661987"/>
                      <a:gd name="connsiteX10" fmla="*/ 490538 w 2533650"/>
                      <a:gd name="connsiteY10" fmla="*/ 657225 h 661987"/>
                      <a:gd name="connsiteX11" fmla="*/ 1323975 w 2533650"/>
                      <a:gd name="connsiteY11" fmla="*/ 652462 h 661987"/>
                      <a:gd name="connsiteX12" fmla="*/ 1323975 w 2533650"/>
                      <a:gd name="connsiteY12" fmla="*/ 590550 h 661987"/>
                      <a:gd name="connsiteX13" fmla="*/ 1338263 w 2533650"/>
                      <a:gd name="connsiteY13" fmla="*/ 590550 h 661987"/>
                      <a:gd name="connsiteX14" fmla="*/ 1338263 w 2533650"/>
                      <a:gd name="connsiteY14" fmla="*/ 652462 h 661987"/>
                      <a:gd name="connsiteX15" fmla="*/ 2533650 w 2533650"/>
                      <a:gd name="connsiteY15" fmla="*/ 647700 h 661987"/>
                      <a:gd name="connsiteX16" fmla="*/ 2528888 w 2533650"/>
                      <a:gd name="connsiteY16" fmla="*/ 338137 h 661987"/>
                      <a:gd name="connsiteX17" fmla="*/ 2490788 w 2533650"/>
                      <a:gd name="connsiteY17" fmla="*/ 276225 h 661987"/>
                      <a:gd name="connsiteX18" fmla="*/ 2528888 w 2533650"/>
                      <a:gd name="connsiteY18" fmla="*/ 223837 h 661987"/>
                      <a:gd name="connsiteX19" fmla="*/ 2533650 w 2533650"/>
                      <a:gd name="connsiteY19" fmla="*/ 4762 h 661987"/>
                      <a:gd name="connsiteX20" fmla="*/ 0 w 2533650"/>
                      <a:gd name="connsiteY20" fmla="*/ 0 h 661987"/>
                      <a:gd name="connsiteX0" fmla="*/ 0 w 2533650"/>
                      <a:gd name="connsiteY0" fmla="*/ 0 h 661987"/>
                      <a:gd name="connsiteX1" fmla="*/ 4763 w 2533650"/>
                      <a:gd name="connsiteY1" fmla="*/ 233362 h 661987"/>
                      <a:gd name="connsiteX2" fmla="*/ 38100 w 2533650"/>
                      <a:gd name="connsiteY2" fmla="*/ 271462 h 661987"/>
                      <a:gd name="connsiteX3" fmla="*/ 4763 w 2533650"/>
                      <a:gd name="connsiteY3" fmla="*/ 333375 h 661987"/>
                      <a:gd name="connsiteX4" fmla="*/ 4763 w 2533650"/>
                      <a:gd name="connsiteY4" fmla="*/ 600075 h 661987"/>
                      <a:gd name="connsiteX5" fmla="*/ 23813 w 2533650"/>
                      <a:gd name="connsiteY5" fmla="*/ 600075 h 661987"/>
                      <a:gd name="connsiteX6" fmla="*/ 23813 w 2533650"/>
                      <a:gd name="connsiteY6" fmla="*/ 661987 h 661987"/>
                      <a:gd name="connsiteX7" fmla="*/ 476250 w 2533650"/>
                      <a:gd name="connsiteY7" fmla="*/ 657225 h 661987"/>
                      <a:gd name="connsiteX8" fmla="*/ 476250 w 2533650"/>
                      <a:gd name="connsiteY8" fmla="*/ 600075 h 661987"/>
                      <a:gd name="connsiteX9" fmla="*/ 490538 w 2533650"/>
                      <a:gd name="connsiteY9" fmla="*/ 600075 h 661987"/>
                      <a:gd name="connsiteX10" fmla="*/ 490538 w 2533650"/>
                      <a:gd name="connsiteY10" fmla="*/ 657225 h 661987"/>
                      <a:gd name="connsiteX11" fmla="*/ 1323975 w 2533650"/>
                      <a:gd name="connsiteY11" fmla="*/ 652462 h 661987"/>
                      <a:gd name="connsiteX12" fmla="*/ 1323975 w 2533650"/>
                      <a:gd name="connsiteY12" fmla="*/ 590550 h 661987"/>
                      <a:gd name="connsiteX13" fmla="*/ 1338263 w 2533650"/>
                      <a:gd name="connsiteY13" fmla="*/ 590550 h 661987"/>
                      <a:gd name="connsiteX14" fmla="*/ 1338263 w 2533650"/>
                      <a:gd name="connsiteY14" fmla="*/ 652462 h 661987"/>
                      <a:gd name="connsiteX15" fmla="*/ 2533650 w 2533650"/>
                      <a:gd name="connsiteY15" fmla="*/ 647700 h 661987"/>
                      <a:gd name="connsiteX16" fmla="*/ 2528888 w 2533650"/>
                      <a:gd name="connsiteY16" fmla="*/ 338137 h 661987"/>
                      <a:gd name="connsiteX17" fmla="*/ 2490788 w 2533650"/>
                      <a:gd name="connsiteY17" fmla="*/ 276225 h 661987"/>
                      <a:gd name="connsiteX18" fmla="*/ 2528888 w 2533650"/>
                      <a:gd name="connsiteY18" fmla="*/ 223837 h 661987"/>
                      <a:gd name="connsiteX19" fmla="*/ 2533650 w 2533650"/>
                      <a:gd name="connsiteY19" fmla="*/ 4762 h 661987"/>
                      <a:gd name="connsiteX20" fmla="*/ 0 w 2533650"/>
                      <a:gd name="connsiteY20" fmla="*/ 0 h 661987"/>
                      <a:gd name="connsiteX0" fmla="*/ 0 w 2533650"/>
                      <a:gd name="connsiteY0" fmla="*/ 0 h 661987"/>
                      <a:gd name="connsiteX1" fmla="*/ 4763 w 2533650"/>
                      <a:gd name="connsiteY1" fmla="*/ 233362 h 661987"/>
                      <a:gd name="connsiteX2" fmla="*/ 38100 w 2533650"/>
                      <a:gd name="connsiteY2" fmla="*/ 271462 h 661987"/>
                      <a:gd name="connsiteX3" fmla="*/ 4763 w 2533650"/>
                      <a:gd name="connsiteY3" fmla="*/ 333375 h 661987"/>
                      <a:gd name="connsiteX4" fmla="*/ 4763 w 2533650"/>
                      <a:gd name="connsiteY4" fmla="*/ 600075 h 661987"/>
                      <a:gd name="connsiteX5" fmla="*/ 23813 w 2533650"/>
                      <a:gd name="connsiteY5" fmla="*/ 600075 h 661987"/>
                      <a:gd name="connsiteX6" fmla="*/ 23813 w 2533650"/>
                      <a:gd name="connsiteY6" fmla="*/ 661987 h 661987"/>
                      <a:gd name="connsiteX7" fmla="*/ 476250 w 2533650"/>
                      <a:gd name="connsiteY7" fmla="*/ 657225 h 661987"/>
                      <a:gd name="connsiteX8" fmla="*/ 476250 w 2533650"/>
                      <a:gd name="connsiteY8" fmla="*/ 600075 h 661987"/>
                      <a:gd name="connsiteX9" fmla="*/ 490538 w 2533650"/>
                      <a:gd name="connsiteY9" fmla="*/ 600075 h 661987"/>
                      <a:gd name="connsiteX10" fmla="*/ 490538 w 2533650"/>
                      <a:gd name="connsiteY10" fmla="*/ 657225 h 661987"/>
                      <a:gd name="connsiteX11" fmla="*/ 1323975 w 2533650"/>
                      <a:gd name="connsiteY11" fmla="*/ 652462 h 661987"/>
                      <a:gd name="connsiteX12" fmla="*/ 1323975 w 2533650"/>
                      <a:gd name="connsiteY12" fmla="*/ 590550 h 661987"/>
                      <a:gd name="connsiteX13" fmla="*/ 1338263 w 2533650"/>
                      <a:gd name="connsiteY13" fmla="*/ 590550 h 661987"/>
                      <a:gd name="connsiteX14" fmla="*/ 1338263 w 2533650"/>
                      <a:gd name="connsiteY14" fmla="*/ 652462 h 661987"/>
                      <a:gd name="connsiteX15" fmla="*/ 2533650 w 2533650"/>
                      <a:gd name="connsiteY15" fmla="*/ 647700 h 661987"/>
                      <a:gd name="connsiteX16" fmla="*/ 2528888 w 2533650"/>
                      <a:gd name="connsiteY16" fmla="*/ 338137 h 661987"/>
                      <a:gd name="connsiteX17" fmla="*/ 2490788 w 2533650"/>
                      <a:gd name="connsiteY17" fmla="*/ 276225 h 661987"/>
                      <a:gd name="connsiteX18" fmla="*/ 2528888 w 2533650"/>
                      <a:gd name="connsiteY18" fmla="*/ 223837 h 661987"/>
                      <a:gd name="connsiteX19" fmla="*/ 2533650 w 2533650"/>
                      <a:gd name="connsiteY19" fmla="*/ 4762 h 661987"/>
                      <a:gd name="connsiteX20" fmla="*/ 0 w 2533650"/>
                      <a:gd name="connsiteY20" fmla="*/ 0 h 661987"/>
                      <a:gd name="connsiteX0" fmla="*/ 0 w 2533650"/>
                      <a:gd name="connsiteY0" fmla="*/ 0 h 661987"/>
                      <a:gd name="connsiteX1" fmla="*/ 4763 w 2533650"/>
                      <a:gd name="connsiteY1" fmla="*/ 233362 h 661987"/>
                      <a:gd name="connsiteX2" fmla="*/ 38100 w 2533650"/>
                      <a:gd name="connsiteY2" fmla="*/ 271462 h 661987"/>
                      <a:gd name="connsiteX3" fmla="*/ 4763 w 2533650"/>
                      <a:gd name="connsiteY3" fmla="*/ 333375 h 661987"/>
                      <a:gd name="connsiteX4" fmla="*/ 4763 w 2533650"/>
                      <a:gd name="connsiteY4" fmla="*/ 600075 h 661987"/>
                      <a:gd name="connsiteX5" fmla="*/ 23813 w 2533650"/>
                      <a:gd name="connsiteY5" fmla="*/ 600075 h 661987"/>
                      <a:gd name="connsiteX6" fmla="*/ 23813 w 2533650"/>
                      <a:gd name="connsiteY6" fmla="*/ 661987 h 661987"/>
                      <a:gd name="connsiteX7" fmla="*/ 476250 w 2533650"/>
                      <a:gd name="connsiteY7" fmla="*/ 657225 h 661987"/>
                      <a:gd name="connsiteX8" fmla="*/ 476250 w 2533650"/>
                      <a:gd name="connsiteY8" fmla="*/ 600075 h 661987"/>
                      <a:gd name="connsiteX9" fmla="*/ 490538 w 2533650"/>
                      <a:gd name="connsiteY9" fmla="*/ 600075 h 661987"/>
                      <a:gd name="connsiteX10" fmla="*/ 490538 w 2533650"/>
                      <a:gd name="connsiteY10" fmla="*/ 657225 h 661987"/>
                      <a:gd name="connsiteX11" fmla="*/ 1323975 w 2533650"/>
                      <a:gd name="connsiteY11" fmla="*/ 652462 h 661987"/>
                      <a:gd name="connsiteX12" fmla="*/ 1323975 w 2533650"/>
                      <a:gd name="connsiteY12" fmla="*/ 590550 h 661987"/>
                      <a:gd name="connsiteX13" fmla="*/ 1338263 w 2533650"/>
                      <a:gd name="connsiteY13" fmla="*/ 590550 h 661987"/>
                      <a:gd name="connsiteX14" fmla="*/ 1338263 w 2533650"/>
                      <a:gd name="connsiteY14" fmla="*/ 652462 h 661987"/>
                      <a:gd name="connsiteX15" fmla="*/ 2533650 w 2533650"/>
                      <a:gd name="connsiteY15" fmla="*/ 647700 h 661987"/>
                      <a:gd name="connsiteX16" fmla="*/ 2528888 w 2533650"/>
                      <a:gd name="connsiteY16" fmla="*/ 338137 h 661987"/>
                      <a:gd name="connsiteX17" fmla="*/ 2490788 w 2533650"/>
                      <a:gd name="connsiteY17" fmla="*/ 276225 h 661987"/>
                      <a:gd name="connsiteX18" fmla="*/ 2528888 w 2533650"/>
                      <a:gd name="connsiteY18" fmla="*/ 223837 h 661987"/>
                      <a:gd name="connsiteX19" fmla="*/ 2533650 w 2533650"/>
                      <a:gd name="connsiteY19" fmla="*/ 4762 h 661987"/>
                      <a:gd name="connsiteX20" fmla="*/ 0 w 2533650"/>
                      <a:gd name="connsiteY20" fmla="*/ 0 h 661987"/>
                      <a:gd name="connsiteX0" fmla="*/ 0 w 2533650"/>
                      <a:gd name="connsiteY0" fmla="*/ 0 h 661987"/>
                      <a:gd name="connsiteX1" fmla="*/ 4763 w 2533650"/>
                      <a:gd name="connsiteY1" fmla="*/ 233362 h 661987"/>
                      <a:gd name="connsiteX2" fmla="*/ 38100 w 2533650"/>
                      <a:gd name="connsiteY2" fmla="*/ 271462 h 661987"/>
                      <a:gd name="connsiteX3" fmla="*/ 4763 w 2533650"/>
                      <a:gd name="connsiteY3" fmla="*/ 333375 h 661987"/>
                      <a:gd name="connsiteX4" fmla="*/ 4763 w 2533650"/>
                      <a:gd name="connsiteY4" fmla="*/ 600075 h 661987"/>
                      <a:gd name="connsiteX5" fmla="*/ 23813 w 2533650"/>
                      <a:gd name="connsiteY5" fmla="*/ 600075 h 661987"/>
                      <a:gd name="connsiteX6" fmla="*/ 23813 w 2533650"/>
                      <a:gd name="connsiteY6" fmla="*/ 661987 h 661987"/>
                      <a:gd name="connsiteX7" fmla="*/ 476250 w 2533650"/>
                      <a:gd name="connsiteY7" fmla="*/ 657225 h 661987"/>
                      <a:gd name="connsiteX8" fmla="*/ 476250 w 2533650"/>
                      <a:gd name="connsiteY8" fmla="*/ 600075 h 661987"/>
                      <a:gd name="connsiteX9" fmla="*/ 490538 w 2533650"/>
                      <a:gd name="connsiteY9" fmla="*/ 600075 h 661987"/>
                      <a:gd name="connsiteX10" fmla="*/ 490538 w 2533650"/>
                      <a:gd name="connsiteY10" fmla="*/ 657225 h 661987"/>
                      <a:gd name="connsiteX11" fmla="*/ 1323975 w 2533650"/>
                      <a:gd name="connsiteY11" fmla="*/ 652462 h 661987"/>
                      <a:gd name="connsiteX12" fmla="*/ 1323975 w 2533650"/>
                      <a:gd name="connsiteY12" fmla="*/ 590550 h 661987"/>
                      <a:gd name="connsiteX13" fmla="*/ 1338263 w 2533650"/>
                      <a:gd name="connsiteY13" fmla="*/ 590550 h 661987"/>
                      <a:gd name="connsiteX14" fmla="*/ 1338263 w 2533650"/>
                      <a:gd name="connsiteY14" fmla="*/ 652462 h 661987"/>
                      <a:gd name="connsiteX15" fmla="*/ 2533650 w 2533650"/>
                      <a:gd name="connsiteY15" fmla="*/ 647700 h 661987"/>
                      <a:gd name="connsiteX16" fmla="*/ 2528888 w 2533650"/>
                      <a:gd name="connsiteY16" fmla="*/ 338137 h 661987"/>
                      <a:gd name="connsiteX17" fmla="*/ 2483644 w 2533650"/>
                      <a:gd name="connsiteY17" fmla="*/ 271462 h 661987"/>
                      <a:gd name="connsiteX18" fmla="*/ 2528888 w 2533650"/>
                      <a:gd name="connsiteY18" fmla="*/ 223837 h 661987"/>
                      <a:gd name="connsiteX19" fmla="*/ 2533650 w 2533650"/>
                      <a:gd name="connsiteY19" fmla="*/ 4762 h 661987"/>
                      <a:gd name="connsiteX20" fmla="*/ 0 w 2533650"/>
                      <a:gd name="connsiteY20" fmla="*/ 0 h 661987"/>
                      <a:gd name="connsiteX0" fmla="*/ 0 w 2533650"/>
                      <a:gd name="connsiteY0" fmla="*/ 0 h 661987"/>
                      <a:gd name="connsiteX1" fmla="*/ 4763 w 2533650"/>
                      <a:gd name="connsiteY1" fmla="*/ 233362 h 661987"/>
                      <a:gd name="connsiteX2" fmla="*/ 38100 w 2533650"/>
                      <a:gd name="connsiteY2" fmla="*/ 271462 h 661987"/>
                      <a:gd name="connsiteX3" fmla="*/ 4763 w 2533650"/>
                      <a:gd name="connsiteY3" fmla="*/ 333375 h 661987"/>
                      <a:gd name="connsiteX4" fmla="*/ 4763 w 2533650"/>
                      <a:gd name="connsiteY4" fmla="*/ 600075 h 661987"/>
                      <a:gd name="connsiteX5" fmla="*/ 23813 w 2533650"/>
                      <a:gd name="connsiteY5" fmla="*/ 600075 h 661987"/>
                      <a:gd name="connsiteX6" fmla="*/ 23813 w 2533650"/>
                      <a:gd name="connsiteY6" fmla="*/ 661987 h 661987"/>
                      <a:gd name="connsiteX7" fmla="*/ 476250 w 2533650"/>
                      <a:gd name="connsiteY7" fmla="*/ 657225 h 661987"/>
                      <a:gd name="connsiteX8" fmla="*/ 476250 w 2533650"/>
                      <a:gd name="connsiteY8" fmla="*/ 600075 h 661987"/>
                      <a:gd name="connsiteX9" fmla="*/ 490538 w 2533650"/>
                      <a:gd name="connsiteY9" fmla="*/ 600075 h 661987"/>
                      <a:gd name="connsiteX10" fmla="*/ 490538 w 2533650"/>
                      <a:gd name="connsiteY10" fmla="*/ 657225 h 661987"/>
                      <a:gd name="connsiteX11" fmla="*/ 1323975 w 2533650"/>
                      <a:gd name="connsiteY11" fmla="*/ 652462 h 661987"/>
                      <a:gd name="connsiteX12" fmla="*/ 1323975 w 2533650"/>
                      <a:gd name="connsiteY12" fmla="*/ 590550 h 661987"/>
                      <a:gd name="connsiteX13" fmla="*/ 1338263 w 2533650"/>
                      <a:gd name="connsiteY13" fmla="*/ 590550 h 661987"/>
                      <a:gd name="connsiteX14" fmla="*/ 1338263 w 2533650"/>
                      <a:gd name="connsiteY14" fmla="*/ 652462 h 661987"/>
                      <a:gd name="connsiteX15" fmla="*/ 2533650 w 2533650"/>
                      <a:gd name="connsiteY15" fmla="*/ 647700 h 661987"/>
                      <a:gd name="connsiteX16" fmla="*/ 2528888 w 2533650"/>
                      <a:gd name="connsiteY16" fmla="*/ 338137 h 661987"/>
                      <a:gd name="connsiteX17" fmla="*/ 2483644 w 2533650"/>
                      <a:gd name="connsiteY17" fmla="*/ 271462 h 661987"/>
                      <a:gd name="connsiteX18" fmla="*/ 2528888 w 2533650"/>
                      <a:gd name="connsiteY18" fmla="*/ 223837 h 661987"/>
                      <a:gd name="connsiteX19" fmla="*/ 2533650 w 2533650"/>
                      <a:gd name="connsiteY19" fmla="*/ 4762 h 661987"/>
                      <a:gd name="connsiteX20" fmla="*/ 0 w 2533650"/>
                      <a:gd name="connsiteY20" fmla="*/ 0 h 661987"/>
                      <a:gd name="connsiteX0" fmla="*/ 0 w 2533650"/>
                      <a:gd name="connsiteY0" fmla="*/ 0 h 661987"/>
                      <a:gd name="connsiteX1" fmla="*/ 4763 w 2533650"/>
                      <a:gd name="connsiteY1" fmla="*/ 233362 h 661987"/>
                      <a:gd name="connsiteX2" fmla="*/ 38100 w 2533650"/>
                      <a:gd name="connsiteY2" fmla="*/ 271462 h 661987"/>
                      <a:gd name="connsiteX3" fmla="*/ 4763 w 2533650"/>
                      <a:gd name="connsiteY3" fmla="*/ 333375 h 661987"/>
                      <a:gd name="connsiteX4" fmla="*/ 4763 w 2533650"/>
                      <a:gd name="connsiteY4" fmla="*/ 600075 h 661987"/>
                      <a:gd name="connsiteX5" fmla="*/ 23813 w 2533650"/>
                      <a:gd name="connsiteY5" fmla="*/ 600075 h 661987"/>
                      <a:gd name="connsiteX6" fmla="*/ 23813 w 2533650"/>
                      <a:gd name="connsiteY6" fmla="*/ 661987 h 661987"/>
                      <a:gd name="connsiteX7" fmla="*/ 476250 w 2533650"/>
                      <a:gd name="connsiteY7" fmla="*/ 657225 h 661987"/>
                      <a:gd name="connsiteX8" fmla="*/ 476250 w 2533650"/>
                      <a:gd name="connsiteY8" fmla="*/ 600075 h 661987"/>
                      <a:gd name="connsiteX9" fmla="*/ 490538 w 2533650"/>
                      <a:gd name="connsiteY9" fmla="*/ 600075 h 661987"/>
                      <a:gd name="connsiteX10" fmla="*/ 490538 w 2533650"/>
                      <a:gd name="connsiteY10" fmla="*/ 657225 h 661987"/>
                      <a:gd name="connsiteX11" fmla="*/ 1323975 w 2533650"/>
                      <a:gd name="connsiteY11" fmla="*/ 652462 h 661987"/>
                      <a:gd name="connsiteX12" fmla="*/ 1323975 w 2533650"/>
                      <a:gd name="connsiteY12" fmla="*/ 590550 h 661987"/>
                      <a:gd name="connsiteX13" fmla="*/ 1338263 w 2533650"/>
                      <a:gd name="connsiteY13" fmla="*/ 590550 h 661987"/>
                      <a:gd name="connsiteX14" fmla="*/ 1338263 w 2533650"/>
                      <a:gd name="connsiteY14" fmla="*/ 652462 h 661987"/>
                      <a:gd name="connsiteX15" fmla="*/ 2533650 w 2533650"/>
                      <a:gd name="connsiteY15" fmla="*/ 647700 h 661987"/>
                      <a:gd name="connsiteX16" fmla="*/ 2528888 w 2533650"/>
                      <a:gd name="connsiteY16" fmla="*/ 338137 h 661987"/>
                      <a:gd name="connsiteX17" fmla="*/ 2483644 w 2533650"/>
                      <a:gd name="connsiteY17" fmla="*/ 271462 h 661987"/>
                      <a:gd name="connsiteX18" fmla="*/ 2528888 w 2533650"/>
                      <a:gd name="connsiteY18" fmla="*/ 223837 h 661987"/>
                      <a:gd name="connsiteX19" fmla="*/ 2533650 w 2533650"/>
                      <a:gd name="connsiteY19" fmla="*/ 4762 h 661987"/>
                      <a:gd name="connsiteX20" fmla="*/ 0 w 2533650"/>
                      <a:gd name="connsiteY20" fmla="*/ 0 h 661987"/>
                      <a:gd name="connsiteX0" fmla="*/ 0 w 2533650"/>
                      <a:gd name="connsiteY0" fmla="*/ 0 h 661987"/>
                      <a:gd name="connsiteX1" fmla="*/ 4763 w 2533650"/>
                      <a:gd name="connsiteY1" fmla="*/ 233362 h 661987"/>
                      <a:gd name="connsiteX2" fmla="*/ 38100 w 2533650"/>
                      <a:gd name="connsiteY2" fmla="*/ 271462 h 661987"/>
                      <a:gd name="connsiteX3" fmla="*/ 4763 w 2533650"/>
                      <a:gd name="connsiteY3" fmla="*/ 333375 h 661987"/>
                      <a:gd name="connsiteX4" fmla="*/ 4763 w 2533650"/>
                      <a:gd name="connsiteY4" fmla="*/ 600075 h 661987"/>
                      <a:gd name="connsiteX5" fmla="*/ 23813 w 2533650"/>
                      <a:gd name="connsiteY5" fmla="*/ 600075 h 661987"/>
                      <a:gd name="connsiteX6" fmla="*/ 23813 w 2533650"/>
                      <a:gd name="connsiteY6" fmla="*/ 661987 h 661987"/>
                      <a:gd name="connsiteX7" fmla="*/ 476250 w 2533650"/>
                      <a:gd name="connsiteY7" fmla="*/ 657225 h 661987"/>
                      <a:gd name="connsiteX8" fmla="*/ 476250 w 2533650"/>
                      <a:gd name="connsiteY8" fmla="*/ 600075 h 661987"/>
                      <a:gd name="connsiteX9" fmla="*/ 490538 w 2533650"/>
                      <a:gd name="connsiteY9" fmla="*/ 600075 h 661987"/>
                      <a:gd name="connsiteX10" fmla="*/ 490538 w 2533650"/>
                      <a:gd name="connsiteY10" fmla="*/ 657225 h 661987"/>
                      <a:gd name="connsiteX11" fmla="*/ 1323975 w 2533650"/>
                      <a:gd name="connsiteY11" fmla="*/ 652462 h 661987"/>
                      <a:gd name="connsiteX12" fmla="*/ 1323975 w 2533650"/>
                      <a:gd name="connsiteY12" fmla="*/ 590550 h 661987"/>
                      <a:gd name="connsiteX13" fmla="*/ 1338263 w 2533650"/>
                      <a:gd name="connsiteY13" fmla="*/ 590550 h 661987"/>
                      <a:gd name="connsiteX14" fmla="*/ 1338263 w 2533650"/>
                      <a:gd name="connsiteY14" fmla="*/ 652462 h 661987"/>
                      <a:gd name="connsiteX15" fmla="*/ 2533650 w 2533650"/>
                      <a:gd name="connsiteY15" fmla="*/ 647700 h 661987"/>
                      <a:gd name="connsiteX16" fmla="*/ 2528888 w 2533650"/>
                      <a:gd name="connsiteY16" fmla="*/ 338137 h 661987"/>
                      <a:gd name="connsiteX17" fmla="*/ 2483644 w 2533650"/>
                      <a:gd name="connsiteY17" fmla="*/ 290512 h 661987"/>
                      <a:gd name="connsiteX18" fmla="*/ 2528888 w 2533650"/>
                      <a:gd name="connsiteY18" fmla="*/ 223837 h 661987"/>
                      <a:gd name="connsiteX19" fmla="*/ 2533650 w 2533650"/>
                      <a:gd name="connsiteY19" fmla="*/ 4762 h 661987"/>
                      <a:gd name="connsiteX20" fmla="*/ 0 w 2533650"/>
                      <a:gd name="connsiteY20" fmla="*/ 0 h 661987"/>
                      <a:gd name="connsiteX0" fmla="*/ 0 w 2533650"/>
                      <a:gd name="connsiteY0" fmla="*/ 0 h 661987"/>
                      <a:gd name="connsiteX1" fmla="*/ 4763 w 2533650"/>
                      <a:gd name="connsiteY1" fmla="*/ 233362 h 661987"/>
                      <a:gd name="connsiteX2" fmla="*/ 38100 w 2533650"/>
                      <a:gd name="connsiteY2" fmla="*/ 271462 h 661987"/>
                      <a:gd name="connsiteX3" fmla="*/ 4763 w 2533650"/>
                      <a:gd name="connsiteY3" fmla="*/ 333375 h 661987"/>
                      <a:gd name="connsiteX4" fmla="*/ 4763 w 2533650"/>
                      <a:gd name="connsiteY4" fmla="*/ 600075 h 661987"/>
                      <a:gd name="connsiteX5" fmla="*/ 23813 w 2533650"/>
                      <a:gd name="connsiteY5" fmla="*/ 600075 h 661987"/>
                      <a:gd name="connsiteX6" fmla="*/ 23813 w 2533650"/>
                      <a:gd name="connsiteY6" fmla="*/ 661987 h 661987"/>
                      <a:gd name="connsiteX7" fmla="*/ 476250 w 2533650"/>
                      <a:gd name="connsiteY7" fmla="*/ 657225 h 661987"/>
                      <a:gd name="connsiteX8" fmla="*/ 476250 w 2533650"/>
                      <a:gd name="connsiteY8" fmla="*/ 600075 h 661987"/>
                      <a:gd name="connsiteX9" fmla="*/ 490538 w 2533650"/>
                      <a:gd name="connsiteY9" fmla="*/ 600075 h 661987"/>
                      <a:gd name="connsiteX10" fmla="*/ 490538 w 2533650"/>
                      <a:gd name="connsiteY10" fmla="*/ 657225 h 661987"/>
                      <a:gd name="connsiteX11" fmla="*/ 1323975 w 2533650"/>
                      <a:gd name="connsiteY11" fmla="*/ 652462 h 661987"/>
                      <a:gd name="connsiteX12" fmla="*/ 1323975 w 2533650"/>
                      <a:gd name="connsiteY12" fmla="*/ 590550 h 661987"/>
                      <a:gd name="connsiteX13" fmla="*/ 1338263 w 2533650"/>
                      <a:gd name="connsiteY13" fmla="*/ 590550 h 661987"/>
                      <a:gd name="connsiteX14" fmla="*/ 1338263 w 2533650"/>
                      <a:gd name="connsiteY14" fmla="*/ 652462 h 661987"/>
                      <a:gd name="connsiteX15" fmla="*/ 2533650 w 2533650"/>
                      <a:gd name="connsiteY15" fmla="*/ 647700 h 661987"/>
                      <a:gd name="connsiteX16" fmla="*/ 2528888 w 2533650"/>
                      <a:gd name="connsiteY16" fmla="*/ 338137 h 661987"/>
                      <a:gd name="connsiteX17" fmla="*/ 2483644 w 2533650"/>
                      <a:gd name="connsiteY17" fmla="*/ 280987 h 661987"/>
                      <a:gd name="connsiteX18" fmla="*/ 2528888 w 2533650"/>
                      <a:gd name="connsiteY18" fmla="*/ 223837 h 661987"/>
                      <a:gd name="connsiteX19" fmla="*/ 2533650 w 2533650"/>
                      <a:gd name="connsiteY19" fmla="*/ 4762 h 661987"/>
                      <a:gd name="connsiteX20" fmla="*/ 0 w 2533650"/>
                      <a:gd name="connsiteY20" fmla="*/ 0 h 661987"/>
                      <a:gd name="connsiteX0" fmla="*/ 0 w 2533650"/>
                      <a:gd name="connsiteY0" fmla="*/ 0 h 661987"/>
                      <a:gd name="connsiteX1" fmla="*/ 4763 w 2533650"/>
                      <a:gd name="connsiteY1" fmla="*/ 233362 h 661987"/>
                      <a:gd name="connsiteX2" fmla="*/ 38100 w 2533650"/>
                      <a:gd name="connsiteY2" fmla="*/ 276225 h 661987"/>
                      <a:gd name="connsiteX3" fmla="*/ 4763 w 2533650"/>
                      <a:gd name="connsiteY3" fmla="*/ 333375 h 661987"/>
                      <a:gd name="connsiteX4" fmla="*/ 4763 w 2533650"/>
                      <a:gd name="connsiteY4" fmla="*/ 600075 h 661987"/>
                      <a:gd name="connsiteX5" fmla="*/ 23813 w 2533650"/>
                      <a:gd name="connsiteY5" fmla="*/ 600075 h 661987"/>
                      <a:gd name="connsiteX6" fmla="*/ 23813 w 2533650"/>
                      <a:gd name="connsiteY6" fmla="*/ 661987 h 661987"/>
                      <a:gd name="connsiteX7" fmla="*/ 476250 w 2533650"/>
                      <a:gd name="connsiteY7" fmla="*/ 657225 h 661987"/>
                      <a:gd name="connsiteX8" fmla="*/ 476250 w 2533650"/>
                      <a:gd name="connsiteY8" fmla="*/ 600075 h 661987"/>
                      <a:gd name="connsiteX9" fmla="*/ 490538 w 2533650"/>
                      <a:gd name="connsiteY9" fmla="*/ 600075 h 661987"/>
                      <a:gd name="connsiteX10" fmla="*/ 490538 w 2533650"/>
                      <a:gd name="connsiteY10" fmla="*/ 657225 h 661987"/>
                      <a:gd name="connsiteX11" fmla="*/ 1323975 w 2533650"/>
                      <a:gd name="connsiteY11" fmla="*/ 652462 h 661987"/>
                      <a:gd name="connsiteX12" fmla="*/ 1323975 w 2533650"/>
                      <a:gd name="connsiteY12" fmla="*/ 590550 h 661987"/>
                      <a:gd name="connsiteX13" fmla="*/ 1338263 w 2533650"/>
                      <a:gd name="connsiteY13" fmla="*/ 590550 h 661987"/>
                      <a:gd name="connsiteX14" fmla="*/ 1338263 w 2533650"/>
                      <a:gd name="connsiteY14" fmla="*/ 652462 h 661987"/>
                      <a:gd name="connsiteX15" fmla="*/ 2533650 w 2533650"/>
                      <a:gd name="connsiteY15" fmla="*/ 647700 h 661987"/>
                      <a:gd name="connsiteX16" fmla="*/ 2528888 w 2533650"/>
                      <a:gd name="connsiteY16" fmla="*/ 338137 h 661987"/>
                      <a:gd name="connsiteX17" fmla="*/ 2483644 w 2533650"/>
                      <a:gd name="connsiteY17" fmla="*/ 280987 h 661987"/>
                      <a:gd name="connsiteX18" fmla="*/ 2528888 w 2533650"/>
                      <a:gd name="connsiteY18" fmla="*/ 223837 h 661987"/>
                      <a:gd name="connsiteX19" fmla="*/ 2533650 w 2533650"/>
                      <a:gd name="connsiteY19" fmla="*/ 4762 h 661987"/>
                      <a:gd name="connsiteX20" fmla="*/ 0 w 2533650"/>
                      <a:gd name="connsiteY20" fmla="*/ 0 h 661987"/>
                      <a:gd name="connsiteX0" fmla="*/ 0 w 2533650"/>
                      <a:gd name="connsiteY0" fmla="*/ 0 h 661987"/>
                      <a:gd name="connsiteX1" fmla="*/ 4763 w 2533650"/>
                      <a:gd name="connsiteY1" fmla="*/ 233362 h 661987"/>
                      <a:gd name="connsiteX2" fmla="*/ 38100 w 2533650"/>
                      <a:gd name="connsiteY2" fmla="*/ 276225 h 661987"/>
                      <a:gd name="connsiteX3" fmla="*/ 4763 w 2533650"/>
                      <a:gd name="connsiteY3" fmla="*/ 333375 h 661987"/>
                      <a:gd name="connsiteX4" fmla="*/ 4763 w 2533650"/>
                      <a:gd name="connsiteY4" fmla="*/ 600075 h 661987"/>
                      <a:gd name="connsiteX5" fmla="*/ 23813 w 2533650"/>
                      <a:gd name="connsiteY5" fmla="*/ 600075 h 661987"/>
                      <a:gd name="connsiteX6" fmla="*/ 23813 w 2533650"/>
                      <a:gd name="connsiteY6" fmla="*/ 661987 h 661987"/>
                      <a:gd name="connsiteX7" fmla="*/ 476250 w 2533650"/>
                      <a:gd name="connsiteY7" fmla="*/ 657225 h 661987"/>
                      <a:gd name="connsiteX8" fmla="*/ 476250 w 2533650"/>
                      <a:gd name="connsiteY8" fmla="*/ 600075 h 661987"/>
                      <a:gd name="connsiteX9" fmla="*/ 490538 w 2533650"/>
                      <a:gd name="connsiteY9" fmla="*/ 600075 h 661987"/>
                      <a:gd name="connsiteX10" fmla="*/ 490538 w 2533650"/>
                      <a:gd name="connsiteY10" fmla="*/ 657225 h 661987"/>
                      <a:gd name="connsiteX11" fmla="*/ 1323975 w 2533650"/>
                      <a:gd name="connsiteY11" fmla="*/ 652462 h 661987"/>
                      <a:gd name="connsiteX12" fmla="*/ 1323975 w 2533650"/>
                      <a:gd name="connsiteY12" fmla="*/ 590550 h 661987"/>
                      <a:gd name="connsiteX13" fmla="*/ 1338263 w 2533650"/>
                      <a:gd name="connsiteY13" fmla="*/ 590550 h 661987"/>
                      <a:gd name="connsiteX14" fmla="*/ 1338263 w 2533650"/>
                      <a:gd name="connsiteY14" fmla="*/ 652462 h 661987"/>
                      <a:gd name="connsiteX15" fmla="*/ 2533650 w 2533650"/>
                      <a:gd name="connsiteY15" fmla="*/ 647700 h 661987"/>
                      <a:gd name="connsiteX16" fmla="*/ 2528888 w 2533650"/>
                      <a:gd name="connsiteY16" fmla="*/ 338137 h 661987"/>
                      <a:gd name="connsiteX17" fmla="*/ 2483644 w 2533650"/>
                      <a:gd name="connsiteY17" fmla="*/ 280987 h 661987"/>
                      <a:gd name="connsiteX18" fmla="*/ 2528888 w 2533650"/>
                      <a:gd name="connsiteY18" fmla="*/ 223837 h 661987"/>
                      <a:gd name="connsiteX19" fmla="*/ 2533650 w 2533650"/>
                      <a:gd name="connsiteY19" fmla="*/ 4762 h 661987"/>
                      <a:gd name="connsiteX20" fmla="*/ 0 w 2533650"/>
                      <a:gd name="connsiteY20" fmla="*/ 0 h 661987"/>
                      <a:gd name="connsiteX0" fmla="*/ 0 w 2533650"/>
                      <a:gd name="connsiteY0" fmla="*/ 0 h 661987"/>
                      <a:gd name="connsiteX1" fmla="*/ 4763 w 2533650"/>
                      <a:gd name="connsiteY1" fmla="*/ 233362 h 661987"/>
                      <a:gd name="connsiteX2" fmla="*/ 38100 w 2533650"/>
                      <a:gd name="connsiteY2" fmla="*/ 276225 h 661987"/>
                      <a:gd name="connsiteX3" fmla="*/ 4763 w 2533650"/>
                      <a:gd name="connsiteY3" fmla="*/ 333375 h 661987"/>
                      <a:gd name="connsiteX4" fmla="*/ 4763 w 2533650"/>
                      <a:gd name="connsiteY4" fmla="*/ 600075 h 661987"/>
                      <a:gd name="connsiteX5" fmla="*/ 23813 w 2533650"/>
                      <a:gd name="connsiteY5" fmla="*/ 600075 h 661987"/>
                      <a:gd name="connsiteX6" fmla="*/ 23813 w 2533650"/>
                      <a:gd name="connsiteY6" fmla="*/ 661987 h 661987"/>
                      <a:gd name="connsiteX7" fmla="*/ 476250 w 2533650"/>
                      <a:gd name="connsiteY7" fmla="*/ 657225 h 661987"/>
                      <a:gd name="connsiteX8" fmla="*/ 476250 w 2533650"/>
                      <a:gd name="connsiteY8" fmla="*/ 600075 h 661987"/>
                      <a:gd name="connsiteX9" fmla="*/ 490538 w 2533650"/>
                      <a:gd name="connsiteY9" fmla="*/ 600075 h 661987"/>
                      <a:gd name="connsiteX10" fmla="*/ 490538 w 2533650"/>
                      <a:gd name="connsiteY10" fmla="*/ 657225 h 661987"/>
                      <a:gd name="connsiteX11" fmla="*/ 1323975 w 2533650"/>
                      <a:gd name="connsiteY11" fmla="*/ 652462 h 661987"/>
                      <a:gd name="connsiteX12" fmla="*/ 1323975 w 2533650"/>
                      <a:gd name="connsiteY12" fmla="*/ 590550 h 661987"/>
                      <a:gd name="connsiteX13" fmla="*/ 1338263 w 2533650"/>
                      <a:gd name="connsiteY13" fmla="*/ 590550 h 661987"/>
                      <a:gd name="connsiteX14" fmla="*/ 1338263 w 2533650"/>
                      <a:gd name="connsiteY14" fmla="*/ 652462 h 661987"/>
                      <a:gd name="connsiteX15" fmla="*/ 2533650 w 2533650"/>
                      <a:gd name="connsiteY15" fmla="*/ 647700 h 661987"/>
                      <a:gd name="connsiteX16" fmla="*/ 2528888 w 2533650"/>
                      <a:gd name="connsiteY16" fmla="*/ 338137 h 661987"/>
                      <a:gd name="connsiteX17" fmla="*/ 2483644 w 2533650"/>
                      <a:gd name="connsiteY17" fmla="*/ 280987 h 661987"/>
                      <a:gd name="connsiteX18" fmla="*/ 2524126 w 2533650"/>
                      <a:gd name="connsiteY18" fmla="*/ 211931 h 661987"/>
                      <a:gd name="connsiteX19" fmla="*/ 2533650 w 2533650"/>
                      <a:gd name="connsiteY19" fmla="*/ 4762 h 661987"/>
                      <a:gd name="connsiteX20" fmla="*/ 0 w 2533650"/>
                      <a:gd name="connsiteY20" fmla="*/ 0 h 661987"/>
                      <a:gd name="connsiteX0" fmla="*/ 0 w 2533650"/>
                      <a:gd name="connsiteY0" fmla="*/ 0 h 661987"/>
                      <a:gd name="connsiteX1" fmla="*/ 4763 w 2533650"/>
                      <a:gd name="connsiteY1" fmla="*/ 233362 h 661987"/>
                      <a:gd name="connsiteX2" fmla="*/ 38100 w 2533650"/>
                      <a:gd name="connsiteY2" fmla="*/ 276225 h 661987"/>
                      <a:gd name="connsiteX3" fmla="*/ 4763 w 2533650"/>
                      <a:gd name="connsiteY3" fmla="*/ 333375 h 661987"/>
                      <a:gd name="connsiteX4" fmla="*/ 4763 w 2533650"/>
                      <a:gd name="connsiteY4" fmla="*/ 600075 h 661987"/>
                      <a:gd name="connsiteX5" fmla="*/ 23813 w 2533650"/>
                      <a:gd name="connsiteY5" fmla="*/ 600075 h 661987"/>
                      <a:gd name="connsiteX6" fmla="*/ 23813 w 2533650"/>
                      <a:gd name="connsiteY6" fmla="*/ 661987 h 661987"/>
                      <a:gd name="connsiteX7" fmla="*/ 476250 w 2533650"/>
                      <a:gd name="connsiteY7" fmla="*/ 657225 h 661987"/>
                      <a:gd name="connsiteX8" fmla="*/ 476250 w 2533650"/>
                      <a:gd name="connsiteY8" fmla="*/ 600075 h 661987"/>
                      <a:gd name="connsiteX9" fmla="*/ 490538 w 2533650"/>
                      <a:gd name="connsiteY9" fmla="*/ 600075 h 661987"/>
                      <a:gd name="connsiteX10" fmla="*/ 490538 w 2533650"/>
                      <a:gd name="connsiteY10" fmla="*/ 657225 h 661987"/>
                      <a:gd name="connsiteX11" fmla="*/ 1323975 w 2533650"/>
                      <a:gd name="connsiteY11" fmla="*/ 652462 h 661987"/>
                      <a:gd name="connsiteX12" fmla="*/ 1323975 w 2533650"/>
                      <a:gd name="connsiteY12" fmla="*/ 590550 h 661987"/>
                      <a:gd name="connsiteX13" fmla="*/ 1338263 w 2533650"/>
                      <a:gd name="connsiteY13" fmla="*/ 590550 h 661987"/>
                      <a:gd name="connsiteX14" fmla="*/ 1338263 w 2533650"/>
                      <a:gd name="connsiteY14" fmla="*/ 652462 h 661987"/>
                      <a:gd name="connsiteX15" fmla="*/ 2533650 w 2533650"/>
                      <a:gd name="connsiteY15" fmla="*/ 647700 h 661987"/>
                      <a:gd name="connsiteX16" fmla="*/ 2528888 w 2533650"/>
                      <a:gd name="connsiteY16" fmla="*/ 338137 h 661987"/>
                      <a:gd name="connsiteX17" fmla="*/ 2483644 w 2533650"/>
                      <a:gd name="connsiteY17" fmla="*/ 280987 h 661987"/>
                      <a:gd name="connsiteX18" fmla="*/ 2528888 w 2533650"/>
                      <a:gd name="connsiteY18" fmla="*/ 211931 h 661987"/>
                      <a:gd name="connsiteX19" fmla="*/ 2533650 w 2533650"/>
                      <a:gd name="connsiteY19" fmla="*/ 4762 h 661987"/>
                      <a:gd name="connsiteX20" fmla="*/ 0 w 2533650"/>
                      <a:gd name="connsiteY20" fmla="*/ 0 h 661987"/>
                      <a:gd name="connsiteX0" fmla="*/ 0 w 2533650"/>
                      <a:gd name="connsiteY0" fmla="*/ 0 h 661987"/>
                      <a:gd name="connsiteX1" fmla="*/ 4763 w 2533650"/>
                      <a:gd name="connsiteY1" fmla="*/ 233362 h 661987"/>
                      <a:gd name="connsiteX2" fmla="*/ 38100 w 2533650"/>
                      <a:gd name="connsiteY2" fmla="*/ 276225 h 661987"/>
                      <a:gd name="connsiteX3" fmla="*/ 4763 w 2533650"/>
                      <a:gd name="connsiteY3" fmla="*/ 333375 h 661987"/>
                      <a:gd name="connsiteX4" fmla="*/ 4763 w 2533650"/>
                      <a:gd name="connsiteY4" fmla="*/ 600075 h 661987"/>
                      <a:gd name="connsiteX5" fmla="*/ 23813 w 2533650"/>
                      <a:gd name="connsiteY5" fmla="*/ 600075 h 661987"/>
                      <a:gd name="connsiteX6" fmla="*/ 23813 w 2533650"/>
                      <a:gd name="connsiteY6" fmla="*/ 661987 h 661987"/>
                      <a:gd name="connsiteX7" fmla="*/ 476250 w 2533650"/>
                      <a:gd name="connsiteY7" fmla="*/ 657225 h 661987"/>
                      <a:gd name="connsiteX8" fmla="*/ 476250 w 2533650"/>
                      <a:gd name="connsiteY8" fmla="*/ 600075 h 661987"/>
                      <a:gd name="connsiteX9" fmla="*/ 490538 w 2533650"/>
                      <a:gd name="connsiteY9" fmla="*/ 600075 h 661987"/>
                      <a:gd name="connsiteX10" fmla="*/ 490538 w 2533650"/>
                      <a:gd name="connsiteY10" fmla="*/ 657225 h 661987"/>
                      <a:gd name="connsiteX11" fmla="*/ 1323975 w 2533650"/>
                      <a:gd name="connsiteY11" fmla="*/ 652462 h 661987"/>
                      <a:gd name="connsiteX12" fmla="*/ 1323975 w 2533650"/>
                      <a:gd name="connsiteY12" fmla="*/ 590550 h 661987"/>
                      <a:gd name="connsiteX13" fmla="*/ 1338263 w 2533650"/>
                      <a:gd name="connsiteY13" fmla="*/ 590550 h 661987"/>
                      <a:gd name="connsiteX14" fmla="*/ 1338263 w 2533650"/>
                      <a:gd name="connsiteY14" fmla="*/ 652462 h 661987"/>
                      <a:gd name="connsiteX15" fmla="*/ 2533650 w 2533650"/>
                      <a:gd name="connsiteY15" fmla="*/ 647700 h 661987"/>
                      <a:gd name="connsiteX16" fmla="*/ 2528888 w 2533650"/>
                      <a:gd name="connsiteY16" fmla="*/ 338137 h 661987"/>
                      <a:gd name="connsiteX17" fmla="*/ 2483644 w 2533650"/>
                      <a:gd name="connsiteY17" fmla="*/ 276224 h 661987"/>
                      <a:gd name="connsiteX18" fmla="*/ 2528888 w 2533650"/>
                      <a:gd name="connsiteY18" fmla="*/ 211931 h 661987"/>
                      <a:gd name="connsiteX19" fmla="*/ 2533650 w 2533650"/>
                      <a:gd name="connsiteY19" fmla="*/ 4762 h 661987"/>
                      <a:gd name="connsiteX20" fmla="*/ 0 w 2533650"/>
                      <a:gd name="connsiteY20" fmla="*/ 0 h 661987"/>
                      <a:gd name="connsiteX0" fmla="*/ 0 w 2533650"/>
                      <a:gd name="connsiteY0" fmla="*/ 0 h 661987"/>
                      <a:gd name="connsiteX1" fmla="*/ 4763 w 2533650"/>
                      <a:gd name="connsiteY1" fmla="*/ 233362 h 661987"/>
                      <a:gd name="connsiteX2" fmla="*/ 38100 w 2533650"/>
                      <a:gd name="connsiteY2" fmla="*/ 276225 h 661987"/>
                      <a:gd name="connsiteX3" fmla="*/ 4763 w 2533650"/>
                      <a:gd name="connsiteY3" fmla="*/ 333375 h 661987"/>
                      <a:gd name="connsiteX4" fmla="*/ 4763 w 2533650"/>
                      <a:gd name="connsiteY4" fmla="*/ 600075 h 661987"/>
                      <a:gd name="connsiteX5" fmla="*/ 23813 w 2533650"/>
                      <a:gd name="connsiteY5" fmla="*/ 600075 h 661987"/>
                      <a:gd name="connsiteX6" fmla="*/ 23813 w 2533650"/>
                      <a:gd name="connsiteY6" fmla="*/ 661987 h 661987"/>
                      <a:gd name="connsiteX7" fmla="*/ 476250 w 2533650"/>
                      <a:gd name="connsiteY7" fmla="*/ 657225 h 661987"/>
                      <a:gd name="connsiteX8" fmla="*/ 476250 w 2533650"/>
                      <a:gd name="connsiteY8" fmla="*/ 600075 h 661987"/>
                      <a:gd name="connsiteX9" fmla="*/ 490538 w 2533650"/>
                      <a:gd name="connsiteY9" fmla="*/ 600075 h 661987"/>
                      <a:gd name="connsiteX10" fmla="*/ 490538 w 2533650"/>
                      <a:gd name="connsiteY10" fmla="*/ 657225 h 661987"/>
                      <a:gd name="connsiteX11" fmla="*/ 1323975 w 2533650"/>
                      <a:gd name="connsiteY11" fmla="*/ 652462 h 661987"/>
                      <a:gd name="connsiteX12" fmla="*/ 1323975 w 2533650"/>
                      <a:gd name="connsiteY12" fmla="*/ 590550 h 661987"/>
                      <a:gd name="connsiteX13" fmla="*/ 1338263 w 2533650"/>
                      <a:gd name="connsiteY13" fmla="*/ 590550 h 661987"/>
                      <a:gd name="connsiteX14" fmla="*/ 1338263 w 2533650"/>
                      <a:gd name="connsiteY14" fmla="*/ 652462 h 661987"/>
                      <a:gd name="connsiteX15" fmla="*/ 2533650 w 2533650"/>
                      <a:gd name="connsiteY15" fmla="*/ 647700 h 661987"/>
                      <a:gd name="connsiteX16" fmla="*/ 2528888 w 2533650"/>
                      <a:gd name="connsiteY16" fmla="*/ 338137 h 661987"/>
                      <a:gd name="connsiteX17" fmla="*/ 2478882 w 2533650"/>
                      <a:gd name="connsiteY17" fmla="*/ 261937 h 661987"/>
                      <a:gd name="connsiteX18" fmla="*/ 2528888 w 2533650"/>
                      <a:gd name="connsiteY18" fmla="*/ 211931 h 661987"/>
                      <a:gd name="connsiteX19" fmla="*/ 2533650 w 2533650"/>
                      <a:gd name="connsiteY19" fmla="*/ 4762 h 661987"/>
                      <a:gd name="connsiteX20" fmla="*/ 0 w 2533650"/>
                      <a:gd name="connsiteY20" fmla="*/ 0 h 661987"/>
                      <a:gd name="connsiteX0" fmla="*/ 0 w 2533650"/>
                      <a:gd name="connsiteY0" fmla="*/ 0 h 661987"/>
                      <a:gd name="connsiteX1" fmla="*/ 4763 w 2533650"/>
                      <a:gd name="connsiteY1" fmla="*/ 233362 h 661987"/>
                      <a:gd name="connsiteX2" fmla="*/ 38100 w 2533650"/>
                      <a:gd name="connsiteY2" fmla="*/ 276225 h 661987"/>
                      <a:gd name="connsiteX3" fmla="*/ 4763 w 2533650"/>
                      <a:gd name="connsiteY3" fmla="*/ 333375 h 661987"/>
                      <a:gd name="connsiteX4" fmla="*/ 4763 w 2533650"/>
                      <a:gd name="connsiteY4" fmla="*/ 600075 h 661987"/>
                      <a:gd name="connsiteX5" fmla="*/ 23813 w 2533650"/>
                      <a:gd name="connsiteY5" fmla="*/ 600075 h 661987"/>
                      <a:gd name="connsiteX6" fmla="*/ 23813 w 2533650"/>
                      <a:gd name="connsiteY6" fmla="*/ 661987 h 661987"/>
                      <a:gd name="connsiteX7" fmla="*/ 476250 w 2533650"/>
                      <a:gd name="connsiteY7" fmla="*/ 657225 h 661987"/>
                      <a:gd name="connsiteX8" fmla="*/ 476250 w 2533650"/>
                      <a:gd name="connsiteY8" fmla="*/ 600075 h 661987"/>
                      <a:gd name="connsiteX9" fmla="*/ 490538 w 2533650"/>
                      <a:gd name="connsiteY9" fmla="*/ 600075 h 661987"/>
                      <a:gd name="connsiteX10" fmla="*/ 490538 w 2533650"/>
                      <a:gd name="connsiteY10" fmla="*/ 657225 h 661987"/>
                      <a:gd name="connsiteX11" fmla="*/ 1323975 w 2533650"/>
                      <a:gd name="connsiteY11" fmla="*/ 652462 h 661987"/>
                      <a:gd name="connsiteX12" fmla="*/ 1323975 w 2533650"/>
                      <a:gd name="connsiteY12" fmla="*/ 590550 h 661987"/>
                      <a:gd name="connsiteX13" fmla="*/ 1338263 w 2533650"/>
                      <a:gd name="connsiteY13" fmla="*/ 590550 h 661987"/>
                      <a:gd name="connsiteX14" fmla="*/ 1338263 w 2533650"/>
                      <a:gd name="connsiteY14" fmla="*/ 652462 h 661987"/>
                      <a:gd name="connsiteX15" fmla="*/ 2533650 w 2533650"/>
                      <a:gd name="connsiteY15" fmla="*/ 647700 h 661987"/>
                      <a:gd name="connsiteX16" fmla="*/ 2528888 w 2533650"/>
                      <a:gd name="connsiteY16" fmla="*/ 338137 h 661987"/>
                      <a:gd name="connsiteX17" fmla="*/ 2478882 w 2533650"/>
                      <a:gd name="connsiteY17" fmla="*/ 261937 h 661987"/>
                      <a:gd name="connsiteX18" fmla="*/ 2528888 w 2533650"/>
                      <a:gd name="connsiteY18" fmla="*/ 211931 h 661987"/>
                      <a:gd name="connsiteX19" fmla="*/ 2533650 w 2533650"/>
                      <a:gd name="connsiteY19" fmla="*/ 4762 h 661987"/>
                      <a:gd name="connsiteX20" fmla="*/ 0 w 2533650"/>
                      <a:gd name="connsiteY20" fmla="*/ 0 h 661987"/>
                      <a:gd name="connsiteX0" fmla="*/ 0 w 2533650"/>
                      <a:gd name="connsiteY0" fmla="*/ 0 h 661987"/>
                      <a:gd name="connsiteX1" fmla="*/ 4763 w 2533650"/>
                      <a:gd name="connsiteY1" fmla="*/ 233362 h 661987"/>
                      <a:gd name="connsiteX2" fmla="*/ 38100 w 2533650"/>
                      <a:gd name="connsiteY2" fmla="*/ 276225 h 661987"/>
                      <a:gd name="connsiteX3" fmla="*/ 4763 w 2533650"/>
                      <a:gd name="connsiteY3" fmla="*/ 333375 h 661987"/>
                      <a:gd name="connsiteX4" fmla="*/ 4763 w 2533650"/>
                      <a:gd name="connsiteY4" fmla="*/ 600075 h 661987"/>
                      <a:gd name="connsiteX5" fmla="*/ 23813 w 2533650"/>
                      <a:gd name="connsiteY5" fmla="*/ 600075 h 661987"/>
                      <a:gd name="connsiteX6" fmla="*/ 23813 w 2533650"/>
                      <a:gd name="connsiteY6" fmla="*/ 661987 h 661987"/>
                      <a:gd name="connsiteX7" fmla="*/ 476250 w 2533650"/>
                      <a:gd name="connsiteY7" fmla="*/ 657225 h 661987"/>
                      <a:gd name="connsiteX8" fmla="*/ 476250 w 2533650"/>
                      <a:gd name="connsiteY8" fmla="*/ 600075 h 661987"/>
                      <a:gd name="connsiteX9" fmla="*/ 490538 w 2533650"/>
                      <a:gd name="connsiteY9" fmla="*/ 600075 h 661987"/>
                      <a:gd name="connsiteX10" fmla="*/ 490538 w 2533650"/>
                      <a:gd name="connsiteY10" fmla="*/ 657225 h 661987"/>
                      <a:gd name="connsiteX11" fmla="*/ 1323975 w 2533650"/>
                      <a:gd name="connsiteY11" fmla="*/ 652462 h 661987"/>
                      <a:gd name="connsiteX12" fmla="*/ 1323975 w 2533650"/>
                      <a:gd name="connsiteY12" fmla="*/ 590550 h 661987"/>
                      <a:gd name="connsiteX13" fmla="*/ 1338263 w 2533650"/>
                      <a:gd name="connsiteY13" fmla="*/ 590550 h 661987"/>
                      <a:gd name="connsiteX14" fmla="*/ 1338263 w 2533650"/>
                      <a:gd name="connsiteY14" fmla="*/ 652462 h 661987"/>
                      <a:gd name="connsiteX15" fmla="*/ 2533650 w 2533650"/>
                      <a:gd name="connsiteY15" fmla="*/ 647700 h 661987"/>
                      <a:gd name="connsiteX16" fmla="*/ 2528888 w 2533650"/>
                      <a:gd name="connsiteY16" fmla="*/ 338137 h 661987"/>
                      <a:gd name="connsiteX17" fmla="*/ 2478882 w 2533650"/>
                      <a:gd name="connsiteY17" fmla="*/ 261937 h 661987"/>
                      <a:gd name="connsiteX18" fmla="*/ 2528888 w 2533650"/>
                      <a:gd name="connsiteY18" fmla="*/ 211931 h 661987"/>
                      <a:gd name="connsiteX19" fmla="*/ 2533650 w 2533650"/>
                      <a:gd name="connsiteY19" fmla="*/ 4762 h 661987"/>
                      <a:gd name="connsiteX20" fmla="*/ 0 w 2533650"/>
                      <a:gd name="connsiteY20" fmla="*/ 0 h 661987"/>
                      <a:gd name="connsiteX0" fmla="*/ 0 w 2533650"/>
                      <a:gd name="connsiteY0" fmla="*/ 0 h 661987"/>
                      <a:gd name="connsiteX1" fmla="*/ 4763 w 2533650"/>
                      <a:gd name="connsiteY1" fmla="*/ 233362 h 661987"/>
                      <a:gd name="connsiteX2" fmla="*/ 38100 w 2533650"/>
                      <a:gd name="connsiteY2" fmla="*/ 276225 h 661987"/>
                      <a:gd name="connsiteX3" fmla="*/ 4763 w 2533650"/>
                      <a:gd name="connsiteY3" fmla="*/ 333375 h 661987"/>
                      <a:gd name="connsiteX4" fmla="*/ 4763 w 2533650"/>
                      <a:gd name="connsiteY4" fmla="*/ 600075 h 661987"/>
                      <a:gd name="connsiteX5" fmla="*/ 23813 w 2533650"/>
                      <a:gd name="connsiteY5" fmla="*/ 600075 h 661987"/>
                      <a:gd name="connsiteX6" fmla="*/ 23813 w 2533650"/>
                      <a:gd name="connsiteY6" fmla="*/ 661987 h 661987"/>
                      <a:gd name="connsiteX7" fmla="*/ 476250 w 2533650"/>
                      <a:gd name="connsiteY7" fmla="*/ 657225 h 661987"/>
                      <a:gd name="connsiteX8" fmla="*/ 476250 w 2533650"/>
                      <a:gd name="connsiteY8" fmla="*/ 600075 h 661987"/>
                      <a:gd name="connsiteX9" fmla="*/ 490538 w 2533650"/>
                      <a:gd name="connsiteY9" fmla="*/ 600075 h 661987"/>
                      <a:gd name="connsiteX10" fmla="*/ 490538 w 2533650"/>
                      <a:gd name="connsiteY10" fmla="*/ 657225 h 661987"/>
                      <a:gd name="connsiteX11" fmla="*/ 1323975 w 2533650"/>
                      <a:gd name="connsiteY11" fmla="*/ 652462 h 661987"/>
                      <a:gd name="connsiteX12" fmla="*/ 1323975 w 2533650"/>
                      <a:gd name="connsiteY12" fmla="*/ 590550 h 661987"/>
                      <a:gd name="connsiteX13" fmla="*/ 1338263 w 2533650"/>
                      <a:gd name="connsiteY13" fmla="*/ 590550 h 661987"/>
                      <a:gd name="connsiteX14" fmla="*/ 1338263 w 2533650"/>
                      <a:gd name="connsiteY14" fmla="*/ 652462 h 661987"/>
                      <a:gd name="connsiteX15" fmla="*/ 2533650 w 2533650"/>
                      <a:gd name="connsiteY15" fmla="*/ 647700 h 661987"/>
                      <a:gd name="connsiteX16" fmla="*/ 2531269 w 2533650"/>
                      <a:gd name="connsiteY16" fmla="*/ 323850 h 661987"/>
                      <a:gd name="connsiteX17" fmla="*/ 2478882 w 2533650"/>
                      <a:gd name="connsiteY17" fmla="*/ 261937 h 661987"/>
                      <a:gd name="connsiteX18" fmla="*/ 2528888 w 2533650"/>
                      <a:gd name="connsiteY18" fmla="*/ 211931 h 661987"/>
                      <a:gd name="connsiteX19" fmla="*/ 2533650 w 2533650"/>
                      <a:gd name="connsiteY19" fmla="*/ 4762 h 661987"/>
                      <a:gd name="connsiteX20" fmla="*/ 0 w 2533650"/>
                      <a:gd name="connsiteY20" fmla="*/ 0 h 661987"/>
                      <a:gd name="connsiteX0" fmla="*/ 0 w 2533650"/>
                      <a:gd name="connsiteY0" fmla="*/ 0 h 661987"/>
                      <a:gd name="connsiteX1" fmla="*/ 4763 w 2533650"/>
                      <a:gd name="connsiteY1" fmla="*/ 233362 h 661987"/>
                      <a:gd name="connsiteX2" fmla="*/ 38100 w 2533650"/>
                      <a:gd name="connsiteY2" fmla="*/ 276225 h 661987"/>
                      <a:gd name="connsiteX3" fmla="*/ 4763 w 2533650"/>
                      <a:gd name="connsiteY3" fmla="*/ 333375 h 661987"/>
                      <a:gd name="connsiteX4" fmla="*/ 4763 w 2533650"/>
                      <a:gd name="connsiteY4" fmla="*/ 600075 h 661987"/>
                      <a:gd name="connsiteX5" fmla="*/ 23813 w 2533650"/>
                      <a:gd name="connsiteY5" fmla="*/ 600075 h 661987"/>
                      <a:gd name="connsiteX6" fmla="*/ 23813 w 2533650"/>
                      <a:gd name="connsiteY6" fmla="*/ 661987 h 661987"/>
                      <a:gd name="connsiteX7" fmla="*/ 476250 w 2533650"/>
                      <a:gd name="connsiteY7" fmla="*/ 657225 h 661987"/>
                      <a:gd name="connsiteX8" fmla="*/ 476250 w 2533650"/>
                      <a:gd name="connsiteY8" fmla="*/ 600075 h 661987"/>
                      <a:gd name="connsiteX9" fmla="*/ 490538 w 2533650"/>
                      <a:gd name="connsiteY9" fmla="*/ 600075 h 661987"/>
                      <a:gd name="connsiteX10" fmla="*/ 490538 w 2533650"/>
                      <a:gd name="connsiteY10" fmla="*/ 657225 h 661987"/>
                      <a:gd name="connsiteX11" fmla="*/ 1323975 w 2533650"/>
                      <a:gd name="connsiteY11" fmla="*/ 652462 h 661987"/>
                      <a:gd name="connsiteX12" fmla="*/ 1323975 w 2533650"/>
                      <a:gd name="connsiteY12" fmla="*/ 590550 h 661987"/>
                      <a:gd name="connsiteX13" fmla="*/ 1338263 w 2533650"/>
                      <a:gd name="connsiteY13" fmla="*/ 590550 h 661987"/>
                      <a:gd name="connsiteX14" fmla="*/ 1338263 w 2533650"/>
                      <a:gd name="connsiteY14" fmla="*/ 652462 h 661987"/>
                      <a:gd name="connsiteX15" fmla="*/ 2533650 w 2533650"/>
                      <a:gd name="connsiteY15" fmla="*/ 647700 h 661987"/>
                      <a:gd name="connsiteX16" fmla="*/ 2531269 w 2533650"/>
                      <a:gd name="connsiteY16" fmla="*/ 323850 h 661987"/>
                      <a:gd name="connsiteX17" fmla="*/ 2478882 w 2533650"/>
                      <a:gd name="connsiteY17" fmla="*/ 261937 h 661987"/>
                      <a:gd name="connsiteX18" fmla="*/ 2528888 w 2533650"/>
                      <a:gd name="connsiteY18" fmla="*/ 211931 h 661987"/>
                      <a:gd name="connsiteX19" fmla="*/ 2533650 w 2533650"/>
                      <a:gd name="connsiteY19" fmla="*/ 4762 h 661987"/>
                      <a:gd name="connsiteX20" fmla="*/ 0 w 2533650"/>
                      <a:gd name="connsiteY20" fmla="*/ 0 h 661987"/>
                      <a:gd name="connsiteX0" fmla="*/ 0 w 2533650"/>
                      <a:gd name="connsiteY0" fmla="*/ 0 h 661987"/>
                      <a:gd name="connsiteX1" fmla="*/ 4763 w 2533650"/>
                      <a:gd name="connsiteY1" fmla="*/ 233362 h 661987"/>
                      <a:gd name="connsiteX2" fmla="*/ 38100 w 2533650"/>
                      <a:gd name="connsiteY2" fmla="*/ 276225 h 661987"/>
                      <a:gd name="connsiteX3" fmla="*/ 4763 w 2533650"/>
                      <a:gd name="connsiteY3" fmla="*/ 333375 h 661987"/>
                      <a:gd name="connsiteX4" fmla="*/ 4763 w 2533650"/>
                      <a:gd name="connsiteY4" fmla="*/ 600075 h 661987"/>
                      <a:gd name="connsiteX5" fmla="*/ 23813 w 2533650"/>
                      <a:gd name="connsiteY5" fmla="*/ 600075 h 661987"/>
                      <a:gd name="connsiteX6" fmla="*/ 23813 w 2533650"/>
                      <a:gd name="connsiteY6" fmla="*/ 661987 h 661987"/>
                      <a:gd name="connsiteX7" fmla="*/ 476250 w 2533650"/>
                      <a:gd name="connsiteY7" fmla="*/ 657225 h 661987"/>
                      <a:gd name="connsiteX8" fmla="*/ 476250 w 2533650"/>
                      <a:gd name="connsiteY8" fmla="*/ 600075 h 661987"/>
                      <a:gd name="connsiteX9" fmla="*/ 490538 w 2533650"/>
                      <a:gd name="connsiteY9" fmla="*/ 600075 h 661987"/>
                      <a:gd name="connsiteX10" fmla="*/ 490538 w 2533650"/>
                      <a:gd name="connsiteY10" fmla="*/ 657225 h 661987"/>
                      <a:gd name="connsiteX11" fmla="*/ 1323975 w 2533650"/>
                      <a:gd name="connsiteY11" fmla="*/ 652462 h 661987"/>
                      <a:gd name="connsiteX12" fmla="*/ 1323975 w 2533650"/>
                      <a:gd name="connsiteY12" fmla="*/ 590550 h 661987"/>
                      <a:gd name="connsiteX13" fmla="*/ 1338263 w 2533650"/>
                      <a:gd name="connsiteY13" fmla="*/ 590550 h 661987"/>
                      <a:gd name="connsiteX14" fmla="*/ 1338263 w 2533650"/>
                      <a:gd name="connsiteY14" fmla="*/ 652462 h 661987"/>
                      <a:gd name="connsiteX15" fmla="*/ 2533650 w 2533650"/>
                      <a:gd name="connsiteY15" fmla="*/ 647700 h 661987"/>
                      <a:gd name="connsiteX16" fmla="*/ 2531269 w 2533650"/>
                      <a:gd name="connsiteY16" fmla="*/ 323850 h 661987"/>
                      <a:gd name="connsiteX17" fmla="*/ 2488407 w 2533650"/>
                      <a:gd name="connsiteY17" fmla="*/ 261937 h 661987"/>
                      <a:gd name="connsiteX18" fmla="*/ 2528888 w 2533650"/>
                      <a:gd name="connsiteY18" fmla="*/ 211931 h 661987"/>
                      <a:gd name="connsiteX19" fmla="*/ 2533650 w 2533650"/>
                      <a:gd name="connsiteY19" fmla="*/ 4762 h 661987"/>
                      <a:gd name="connsiteX20" fmla="*/ 0 w 2533650"/>
                      <a:gd name="connsiteY20" fmla="*/ 0 h 661987"/>
                      <a:gd name="connsiteX0" fmla="*/ 0 w 2533650"/>
                      <a:gd name="connsiteY0" fmla="*/ 0 h 661987"/>
                      <a:gd name="connsiteX1" fmla="*/ 4763 w 2533650"/>
                      <a:gd name="connsiteY1" fmla="*/ 233362 h 661987"/>
                      <a:gd name="connsiteX2" fmla="*/ 38100 w 2533650"/>
                      <a:gd name="connsiteY2" fmla="*/ 276225 h 661987"/>
                      <a:gd name="connsiteX3" fmla="*/ 4763 w 2533650"/>
                      <a:gd name="connsiteY3" fmla="*/ 333375 h 661987"/>
                      <a:gd name="connsiteX4" fmla="*/ 4763 w 2533650"/>
                      <a:gd name="connsiteY4" fmla="*/ 600075 h 661987"/>
                      <a:gd name="connsiteX5" fmla="*/ 23813 w 2533650"/>
                      <a:gd name="connsiteY5" fmla="*/ 600075 h 661987"/>
                      <a:gd name="connsiteX6" fmla="*/ 23813 w 2533650"/>
                      <a:gd name="connsiteY6" fmla="*/ 661987 h 661987"/>
                      <a:gd name="connsiteX7" fmla="*/ 476250 w 2533650"/>
                      <a:gd name="connsiteY7" fmla="*/ 657225 h 661987"/>
                      <a:gd name="connsiteX8" fmla="*/ 476250 w 2533650"/>
                      <a:gd name="connsiteY8" fmla="*/ 600075 h 661987"/>
                      <a:gd name="connsiteX9" fmla="*/ 490538 w 2533650"/>
                      <a:gd name="connsiteY9" fmla="*/ 600075 h 661987"/>
                      <a:gd name="connsiteX10" fmla="*/ 490538 w 2533650"/>
                      <a:gd name="connsiteY10" fmla="*/ 657225 h 661987"/>
                      <a:gd name="connsiteX11" fmla="*/ 1323975 w 2533650"/>
                      <a:gd name="connsiteY11" fmla="*/ 652462 h 661987"/>
                      <a:gd name="connsiteX12" fmla="*/ 1323975 w 2533650"/>
                      <a:gd name="connsiteY12" fmla="*/ 590550 h 661987"/>
                      <a:gd name="connsiteX13" fmla="*/ 1338263 w 2533650"/>
                      <a:gd name="connsiteY13" fmla="*/ 590550 h 661987"/>
                      <a:gd name="connsiteX14" fmla="*/ 1338263 w 2533650"/>
                      <a:gd name="connsiteY14" fmla="*/ 652462 h 661987"/>
                      <a:gd name="connsiteX15" fmla="*/ 2533650 w 2533650"/>
                      <a:gd name="connsiteY15" fmla="*/ 647700 h 661987"/>
                      <a:gd name="connsiteX16" fmla="*/ 2531269 w 2533650"/>
                      <a:gd name="connsiteY16" fmla="*/ 323850 h 661987"/>
                      <a:gd name="connsiteX17" fmla="*/ 2488407 w 2533650"/>
                      <a:gd name="connsiteY17" fmla="*/ 261937 h 661987"/>
                      <a:gd name="connsiteX18" fmla="*/ 2528888 w 2533650"/>
                      <a:gd name="connsiteY18" fmla="*/ 211931 h 661987"/>
                      <a:gd name="connsiteX19" fmla="*/ 2533650 w 2533650"/>
                      <a:gd name="connsiteY19" fmla="*/ 4762 h 661987"/>
                      <a:gd name="connsiteX20" fmla="*/ 0 w 2533650"/>
                      <a:gd name="connsiteY20" fmla="*/ 0 h 66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33650" h="661987">
                        <a:moveTo>
                          <a:pt x="0" y="0"/>
                        </a:moveTo>
                        <a:cubicBezTo>
                          <a:pt x="1588" y="77787"/>
                          <a:pt x="3175" y="155575"/>
                          <a:pt x="4763" y="233362"/>
                        </a:cubicBezTo>
                        <a:cubicBezTo>
                          <a:pt x="15875" y="246062"/>
                          <a:pt x="41276" y="242094"/>
                          <a:pt x="38100" y="276225"/>
                        </a:cubicBezTo>
                        <a:cubicBezTo>
                          <a:pt x="34924" y="310356"/>
                          <a:pt x="34132" y="309562"/>
                          <a:pt x="4763" y="333375"/>
                        </a:cubicBezTo>
                        <a:lnTo>
                          <a:pt x="4763" y="600075"/>
                        </a:lnTo>
                        <a:lnTo>
                          <a:pt x="23813" y="600075"/>
                        </a:lnTo>
                        <a:lnTo>
                          <a:pt x="23813" y="661987"/>
                        </a:lnTo>
                        <a:lnTo>
                          <a:pt x="476250" y="657225"/>
                        </a:lnTo>
                        <a:lnTo>
                          <a:pt x="476250" y="600075"/>
                        </a:lnTo>
                        <a:lnTo>
                          <a:pt x="490538" y="600075"/>
                        </a:lnTo>
                        <a:lnTo>
                          <a:pt x="490538" y="657225"/>
                        </a:lnTo>
                        <a:lnTo>
                          <a:pt x="1323975" y="652462"/>
                        </a:lnTo>
                        <a:lnTo>
                          <a:pt x="1323975" y="590550"/>
                        </a:lnTo>
                        <a:lnTo>
                          <a:pt x="1338263" y="590550"/>
                        </a:lnTo>
                        <a:lnTo>
                          <a:pt x="1338263" y="652462"/>
                        </a:lnTo>
                        <a:lnTo>
                          <a:pt x="2533650" y="647700"/>
                        </a:lnTo>
                        <a:cubicBezTo>
                          <a:pt x="2532063" y="544512"/>
                          <a:pt x="2532856" y="427038"/>
                          <a:pt x="2531269" y="323850"/>
                        </a:cubicBezTo>
                        <a:cubicBezTo>
                          <a:pt x="2516188" y="301625"/>
                          <a:pt x="2488804" y="280590"/>
                          <a:pt x="2488407" y="261937"/>
                        </a:cubicBezTo>
                        <a:cubicBezTo>
                          <a:pt x="2488010" y="243284"/>
                          <a:pt x="2481262" y="233362"/>
                          <a:pt x="2528888" y="211931"/>
                        </a:cubicBezTo>
                        <a:lnTo>
                          <a:pt x="2533650" y="4762"/>
                        </a:lnTo>
                        <a:lnTo>
                          <a:pt x="0" y="0"/>
                        </a:lnTo>
                        <a:close/>
                      </a:path>
                    </a:pathLst>
                  </a:custGeom>
                  <a:solidFill>
                    <a:srgbClr val="70AD47">
                      <a:lumMod val="40000"/>
                      <a:lumOff val="60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58180405-3FBD-411F-BEA5-DA438D6A1C2D}"/>
                      </a:ext>
                    </a:extLst>
                  </p:cNvPr>
                  <p:cNvSpPr/>
                  <p:nvPr/>
                </p:nvSpPr>
                <p:spPr>
                  <a:xfrm>
                    <a:off x="5617766" y="4199069"/>
                    <a:ext cx="217884" cy="319088"/>
                  </a:xfrm>
                  <a:custGeom>
                    <a:avLst/>
                    <a:gdLst>
                      <a:gd name="connsiteX0" fmla="*/ 0 w 217884"/>
                      <a:gd name="connsiteY0" fmla="*/ 4763 h 317897"/>
                      <a:gd name="connsiteX1" fmla="*/ 1190 w 217884"/>
                      <a:gd name="connsiteY1" fmla="*/ 313135 h 317897"/>
                      <a:gd name="connsiteX2" fmla="*/ 165497 w 217884"/>
                      <a:gd name="connsiteY2" fmla="*/ 317897 h 317897"/>
                      <a:gd name="connsiteX3" fmla="*/ 217884 w 217884"/>
                      <a:gd name="connsiteY3" fmla="*/ 278607 h 317897"/>
                      <a:gd name="connsiteX4" fmla="*/ 215503 w 217884"/>
                      <a:gd name="connsiteY4" fmla="*/ 0 h 317897"/>
                      <a:gd name="connsiteX5" fmla="*/ 0 w 217884"/>
                      <a:gd name="connsiteY5" fmla="*/ 4763 h 317897"/>
                      <a:gd name="connsiteX0" fmla="*/ 0 w 217884"/>
                      <a:gd name="connsiteY0" fmla="*/ 2382 h 317897"/>
                      <a:gd name="connsiteX1" fmla="*/ 1190 w 217884"/>
                      <a:gd name="connsiteY1" fmla="*/ 313135 h 317897"/>
                      <a:gd name="connsiteX2" fmla="*/ 165497 w 217884"/>
                      <a:gd name="connsiteY2" fmla="*/ 317897 h 317897"/>
                      <a:gd name="connsiteX3" fmla="*/ 217884 w 217884"/>
                      <a:gd name="connsiteY3" fmla="*/ 278607 h 317897"/>
                      <a:gd name="connsiteX4" fmla="*/ 215503 w 217884"/>
                      <a:gd name="connsiteY4" fmla="*/ 0 h 317897"/>
                      <a:gd name="connsiteX5" fmla="*/ 0 w 217884"/>
                      <a:gd name="connsiteY5" fmla="*/ 2382 h 317897"/>
                      <a:gd name="connsiteX0" fmla="*/ 0 w 217884"/>
                      <a:gd name="connsiteY0" fmla="*/ 2382 h 319088"/>
                      <a:gd name="connsiteX1" fmla="*/ 1190 w 217884"/>
                      <a:gd name="connsiteY1" fmla="*/ 319088 h 319088"/>
                      <a:gd name="connsiteX2" fmla="*/ 165497 w 217884"/>
                      <a:gd name="connsiteY2" fmla="*/ 317897 h 319088"/>
                      <a:gd name="connsiteX3" fmla="*/ 217884 w 217884"/>
                      <a:gd name="connsiteY3" fmla="*/ 278607 h 319088"/>
                      <a:gd name="connsiteX4" fmla="*/ 215503 w 217884"/>
                      <a:gd name="connsiteY4" fmla="*/ 0 h 319088"/>
                      <a:gd name="connsiteX5" fmla="*/ 0 w 217884"/>
                      <a:gd name="connsiteY5" fmla="*/ 2382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884" h="319088">
                        <a:moveTo>
                          <a:pt x="0" y="2382"/>
                        </a:moveTo>
                        <a:cubicBezTo>
                          <a:pt x="397" y="105173"/>
                          <a:pt x="793" y="216297"/>
                          <a:pt x="1190" y="319088"/>
                        </a:cubicBezTo>
                        <a:lnTo>
                          <a:pt x="165497" y="317897"/>
                        </a:lnTo>
                        <a:lnTo>
                          <a:pt x="217884" y="278607"/>
                        </a:lnTo>
                        <a:cubicBezTo>
                          <a:pt x="217090" y="185738"/>
                          <a:pt x="216297" y="92869"/>
                          <a:pt x="215503" y="0"/>
                        </a:cubicBezTo>
                        <a:lnTo>
                          <a:pt x="0" y="2382"/>
                        </a:lnTo>
                        <a:close/>
                      </a:path>
                    </a:pathLst>
                  </a:custGeom>
                  <a:solidFill>
                    <a:sysClr val="windowText" lastClr="000000"/>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2F42E764-9E8A-463B-9EB3-3CFA02803CF3}"/>
                      </a:ext>
                    </a:extLst>
                  </p:cNvPr>
                  <p:cNvSpPr/>
                  <p:nvPr/>
                </p:nvSpPr>
                <p:spPr>
                  <a:xfrm>
                    <a:off x="5319075" y="4199069"/>
                    <a:ext cx="217884" cy="319088"/>
                  </a:xfrm>
                  <a:custGeom>
                    <a:avLst/>
                    <a:gdLst>
                      <a:gd name="connsiteX0" fmla="*/ 0 w 217884"/>
                      <a:gd name="connsiteY0" fmla="*/ 4763 h 317897"/>
                      <a:gd name="connsiteX1" fmla="*/ 1190 w 217884"/>
                      <a:gd name="connsiteY1" fmla="*/ 313135 h 317897"/>
                      <a:gd name="connsiteX2" fmla="*/ 165497 w 217884"/>
                      <a:gd name="connsiteY2" fmla="*/ 317897 h 317897"/>
                      <a:gd name="connsiteX3" fmla="*/ 217884 w 217884"/>
                      <a:gd name="connsiteY3" fmla="*/ 278607 h 317897"/>
                      <a:gd name="connsiteX4" fmla="*/ 215503 w 217884"/>
                      <a:gd name="connsiteY4" fmla="*/ 0 h 317897"/>
                      <a:gd name="connsiteX5" fmla="*/ 0 w 217884"/>
                      <a:gd name="connsiteY5" fmla="*/ 4763 h 317897"/>
                      <a:gd name="connsiteX0" fmla="*/ 0 w 217884"/>
                      <a:gd name="connsiteY0" fmla="*/ 2382 h 317897"/>
                      <a:gd name="connsiteX1" fmla="*/ 1190 w 217884"/>
                      <a:gd name="connsiteY1" fmla="*/ 313135 h 317897"/>
                      <a:gd name="connsiteX2" fmla="*/ 165497 w 217884"/>
                      <a:gd name="connsiteY2" fmla="*/ 317897 h 317897"/>
                      <a:gd name="connsiteX3" fmla="*/ 217884 w 217884"/>
                      <a:gd name="connsiteY3" fmla="*/ 278607 h 317897"/>
                      <a:gd name="connsiteX4" fmla="*/ 215503 w 217884"/>
                      <a:gd name="connsiteY4" fmla="*/ 0 h 317897"/>
                      <a:gd name="connsiteX5" fmla="*/ 0 w 217884"/>
                      <a:gd name="connsiteY5" fmla="*/ 2382 h 317897"/>
                      <a:gd name="connsiteX0" fmla="*/ 0 w 217884"/>
                      <a:gd name="connsiteY0" fmla="*/ 2382 h 319088"/>
                      <a:gd name="connsiteX1" fmla="*/ 1190 w 217884"/>
                      <a:gd name="connsiteY1" fmla="*/ 319088 h 319088"/>
                      <a:gd name="connsiteX2" fmla="*/ 165497 w 217884"/>
                      <a:gd name="connsiteY2" fmla="*/ 317897 h 319088"/>
                      <a:gd name="connsiteX3" fmla="*/ 217884 w 217884"/>
                      <a:gd name="connsiteY3" fmla="*/ 278607 h 319088"/>
                      <a:gd name="connsiteX4" fmla="*/ 215503 w 217884"/>
                      <a:gd name="connsiteY4" fmla="*/ 0 h 319088"/>
                      <a:gd name="connsiteX5" fmla="*/ 0 w 217884"/>
                      <a:gd name="connsiteY5" fmla="*/ 2382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884" h="319088">
                        <a:moveTo>
                          <a:pt x="0" y="2382"/>
                        </a:moveTo>
                        <a:cubicBezTo>
                          <a:pt x="397" y="105173"/>
                          <a:pt x="793" y="216297"/>
                          <a:pt x="1190" y="319088"/>
                        </a:cubicBezTo>
                        <a:lnTo>
                          <a:pt x="165497" y="317897"/>
                        </a:lnTo>
                        <a:lnTo>
                          <a:pt x="217884" y="278607"/>
                        </a:lnTo>
                        <a:cubicBezTo>
                          <a:pt x="217090" y="185738"/>
                          <a:pt x="216297" y="92869"/>
                          <a:pt x="215503" y="0"/>
                        </a:cubicBezTo>
                        <a:lnTo>
                          <a:pt x="0" y="2382"/>
                        </a:lnTo>
                        <a:close/>
                      </a:path>
                    </a:pathLst>
                  </a:custGeom>
                  <a:solidFill>
                    <a:sysClr val="windowText" lastClr="000000"/>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3E3F1C01-8080-49A6-AAEE-3D6B9388732A}"/>
                      </a:ext>
                    </a:extLst>
                  </p:cNvPr>
                  <p:cNvSpPr/>
                  <p:nvPr/>
                </p:nvSpPr>
                <p:spPr>
                  <a:xfrm>
                    <a:off x="6215148" y="4197864"/>
                    <a:ext cx="217884" cy="319088"/>
                  </a:xfrm>
                  <a:custGeom>
                    <a:avLst/>
                    <a:gdLst>
                      <a:gd name="connsiteX0" fmla="*/ 0 w 217884"/>
                      <a:gd name="connsiteY0" fmla="*/ 4763 h 317897"/>
                      <a:gd name="connsiteX1" fmla="*/ 1190 w 217884"/>
                      <a:gd name="connsiteY1" fmla="*/ 313135 h 317897"/>
                      <a:gd name="connsiteX2" fmla="*/ 165497 w 217884"/>
                      <a:gd name="connsiteY2" fmla="*/ 317897 h 317897"/>
                      <a:gd name="connsiteX3" fmla="*/ 217884 w 217884"/>
                      <a:gd name="connsiteY3" fmla="*/ 278607 h 317897"/>
                      <a:gd name="connsiteX4" fmla="*/ 215503 w 217884"/>
                      <a:gd name="connsiteY4" fmla="*/ 0 h 317897"/>
                      <a:gd name="connsiteX5" fmla="*/ 0 w 217884"/>
                      <a:gd name="connsiteY5" fmla="*/ 4763 h 317897"/>
                      <a:gd name="connsiteX0" fmla="*/ 0 w 217884"/>
                      <a:gd name="connsiteY0" fmla="*/ 2382 h 317897"/>
                      <a:gd name="connsiteX1" fmla="*/ 1190 w 217884"/>
                      <a:gd name="connsiteY1" fmla="*/ 313135 h 317897"/>
                      <a:gd name="connsiteX2" fmla="*/ 165497 w 217884"/>
                      <a:gd name="connsiteY2" fmla="*/ 317897 h 317897"/>
                      <a:gd name="connsiteX3" fmla="*/ 217884 w 217884"/>
                      <a:gd name="connsiteY3" fmla="*/ 278607 h 317897"/>
                      <a:gd name="connsiteX4" fmla="*/ 215503 w 217884"/>
                      <a:gd name="connsiteY4" fmla="*/ 0 h 317897"/>
                      <a:gd name="connsiteX5" fmla="*/ 0 w 217884"/>
                      <a:gd name="connsiteY5" fmla="*/ 2382 h 317897"/>
                      <a:gd name="connsiteX0" fmla="*/ 0 w 217884"/>
                      <a:gd name="connsiteY0" fmla="*/ 2382 h 319088"/>
                      <a:gd name="connsiteX1" fmla="*/ 1190 w 217884"/>
                      <a:gd name="connsiteY1" fmla="*/ 319088 h 319088"/>
                      <a:gd name="connsiteX2" fmla="*/ 165497 w 217884"/>
                      <a:gd name="connsiteY2" fmla="*/ 317897 h 319088"/>
                      <a:gd name="connsiteX3" fmla="*/ 217884 w 217884"/>
                      <a:gd name="connsiteY3" fmla="*/ 278607 h 319088"/>
                      <a:gd name="connsiteX4" fmla="*/ 215503 w 217884"/>
                      <a:gd name="connsiteY4" fmla="*/ 0 h 319088"/>
                      <a:gd name="connsiteX5" fmla="*/ 0 w 217884"/>
                      <a:gd name="connsiteY5" fmla="*/ 2382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884" h="319088">
                        <a:moveTo>
                          <a:pt x="0" y="2382"/>
                        </a:moveTo>
                        <a:cubicBezTo>
                          <a:pt x="397" y="105173"/>
                          <a:pt x="793" y="216297"/>
                          <a:pt x="1190" y="319088"/>
                        </a:cubicBezTo>
                        <a:lnTo>
                          <a:pt x="165497" y="317897"/>
                        </a:lnTo>
                        <a:lnTo>
                          <a:pt x="217884" y="278607"/>
                        </a:lnTo>
                        <a:cubicBezTo>
                          <a:pt x="217090" y="185738"/>
                          <a:pt x="216297" y="92869"/>
                          <a:pt x="215503" y="0"/>
                        </a:cubicBezTo>
                        <a:lnTo>
                          <a:pt x="0" y="2382"/>
                        </a:lnTo>
                        <a:close/>
                      </a:path>
                    </a:pathLst>
                  </a:custGeom>
                  <a:solidFill>
                    <a:sysClr val="windowText" lastClr="000000"/>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CF4F9CF6-41BB-4333-9DBC-494752F2EECA}"/>
                      </a:ext>
                    </a:extLst>
                  </p:cNvPr>
                  <p:cNvSpPr/>
                  <p:nvPr/>
                </p:nvSpPr>
                <p:spPr>
                  <a:xfrm>
                    <a:off x="5916457" y="4197864"/>
                    <a:ext cx="217884" cy="319088"/>
                  </a:xfrm>
                  <a:custGeom>
                    <a:avLst/>
                    <a:gdLst>
                      <a:gd name="connsiteX0" fmla="*/ 0 w 217884"/>
                      <a:gd name="connsiteY0" fmla="*/ 4763 h 317897"/>
                      <a:gd name="connsiteX1" fmla="*/ 1190 w 217884"/>
                      <a:gd name="connsiteY1" fmla="*/ 313135 h 317897"/>
                      <a:gd name="connsiteX2" fmla="*/ 165497 w 217884"/>
                      <a:gd name="connsiteY2" fmla="*/ 317897 h 317897"/>
                      <a:gd name="connsiteX3" fmla="*/ 217884 w 217884"/>
                      <a:gd name="connsiteY3" fmla="*/ 278607 h 317897"/>
                      <a:gd name="connsiteX4" fmla="*/ 215503 w 217884"/>
                      <a:gd name="connsiteY4" fmla="*/ 0 h 317897"/>
                      <a:gd name="connsiteX5" fmla="*/ 0 w 217884"/>
                      <a:gd name="connsiteY5" fmla="*/ 4763 h 317897"/>
                      <a:gd name="connsiteX0" fmla="*/ 0 w 217884"/>
                      <a:gd name="connsiteY0" fmla="*/ 2382 h 317897"/>
                      <a:gd name="connsiteX1" fmla="*/ 1190 w 217884"/>
                      <a:gd name="connsiteY1" fmla="*/ 313135 h 317897"/>
                      <a:gd name="connsiteX2" fmla="*/ 165497 w 217884"/>
                      <a:gd name="connsiteY2" fmla="*/ 317897 h 317897"/>
                      <a:gd name="connsiteX3" fmla="*/ 217884 w 217884"/>
                      <a:gd name="connsiteY3" fmla="*/ 278607 h 317897"/>
                      <a:gd name="connsiteX4" fmla="*/ 215503 w 217884"/>
                      <a:gd name="connsiteY4" fmla="*/ 0 h 317897"/>
                      <a:gd name="connsiteX5" fmla="*/ 0 w 217884"/>
                      <a:gd name="connsiteY5" fmla="*/ 2382 h 317897"/>
                      <a:gd name="connsiteX0" fmla="*/ 0 w 217884"/>
                      <a:gd name="connsiteY0" fmla="*/ 2382 h 319088"/>
                      <a:gd name="connsiteX1" fmla="*/ 1190 w 217884"/>
                      <a:gd name="connsiteY1" fmla="*/ 319088 h 319088"/>
                      <a:gd name="connsiteX2" fmla="*/ 165497 w 217884"/>
                      <a:gd name="connsiteY2" fmla="*/ 317897 h 319088"/>
                      <a:gd name="connsiteX3" fmla="*/ 217884 w 217884"/>
                      <a:gd name="connsiteY3" fmla="*/ 278607 h 319088"/>
                      <a:gd name="connsiteX4" fmla="*/ 215503 w 217884"/>
                      <a:gd name="connsiteY4" fmla="*/ 0 h 319088"/>
                      <a:gd name="connsiteX5" fmla="*/ 0 w 217884"/>
                      <a:gd name="connsiteY5" fmla="*/ 2382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884" h="319088">
                        <a:moveTo>
                          <a:pt x="0" y="2382"/>
                        </a:moveTo>
                        <a:cubicBezTo>
                          <a:pt x="397" y="105173"/>
                          <a:pt x="793" y="216297"/>
                          <a:pt x="1190" y="319088"/>
                        </a:cubicBezTo>
                        <a:lnTo>
                          <a:pt x="165497" y="317897"/>
                        </a:lnTo>
                        <a:lnTo>
                          <a:pt x="217884" y="278607"/>
                        </a:lnTo>
                        <a:cubicBezTo>
                          <a:pt x="217090" y="185738"/>
                          <a:pt x="216297" y="92869"/>
                          <a:pt x="215503" y="0"/>
                        </a:cubicBezTo>
                        <a:lnTo>
                          <a:pt x="0" y="2382"/>
                        </a:lnTo>
                        <a:close/>
                      </a:path>
                    </a:pathLst>
                  </a:custGeom>
                  <a:solidFill>
                    <a:sysClr val="windowText" lastClr="000000"/>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52301BD9-4B90-45AE-BF4D-B9DC271B559F}"/>
                      </a:ext>
                    </a:extLst>
                  </p:cNvPr>
                  <p:cNvSpPr/>
                  <p:nvPr/>
                </p:nvSpPr>
                <p:spPr>
                  <a:xfrm>
                    <a:off x="6812530" y="4193874"/>
                    <a:ext cx="217884" cy="319088"/>
                  </a:xfrm>
                  <a:custGeom>
                    <a:avLst/>
                    <a:gdLst>
                      <a:gd name="connsiteX0" fmla="*/ 0 w 217884"/>
                      <a:gd name="connsiteY0" fmla="*/ 4763 h 317897"/>
                      <a:gd name="connsiteX1" fmla="*/ 1190 w 217884"/>
                      <a:gd name="connsiteY1" fmla="*/ 313135 h 317897"/>
                      <a:gd name="connsiteX2" fmla="*/ 165497 w 217884"/>
                      <a:gd name="connsiteY2" fmla="*/ 317897 h 317897"/>
                      <a:gd name="connsiteX3" fmla="*/ 217884 w 217884"/>
                      <a:gd name="connsiteY3" fmla="*/ 278607 h 317897"/>
                      <a:gd name="connsiteX4" fmla="*/ 215503 w 217884"/>
                      <a:gd name="connsiteY4" fmla="*/ 0 h 317897"/>
                      <a:gd name="connsiteX5" fmla="*/ 0 w 217884"/>
                      <a:gd name="connsiteY5" fmla="*/ 4763 h 317897"/>
                      <a:gd name="connsiteX0" fmla="*/ 0 w 217884"/>
                      <a:gd name="connsiteY0" fmla="*/ 2382 h 317897"/>
                      <a:gd name="connsiteX1" fmla="*/ 1190 w 217884"/>
                      <a:gd name="connsiteY1" fmla="*/ 313135 h 317897"/>
                      <a:gd name="connsiteX2" fmla="*/ 165497 w 217884"/>
                      <a:gd name="connsiteY2" fmla="*/ 317897 h 317897"/>
                      <a:gd name="connsiteX3" fmla="*/ 217884 w 217884"/>
                      <a:gd name="connsiteY3" fmla="*/ 278607 h 317897"/>
                      <a:gd name="connsiteX4" fmla="*/ 215503 w 217884"/>
                      <a:gd name="connsiteY4" fmla="*/ 0 h 317897"/>
                      <a:gd name="connsiteX5" fmla="*/ 0 w 217884"/>
                      <a:gd name="connsiteY5" fmla="*/ 2382 h 317897"/>
                      <a:gd name="connsiteX0" fmla="*/ 0 w 217884"/>
                      <a:gd name="connsiteY0" fmla="*/ 2382 h 319088"/>
                      <a:gd name="connsiteX1" fmla="*/ 1190 w 217884"/>
                      <a:gd name="connsiteY1" fmla="*/ 319088 h 319088"/>
                      <a:gd name="connsiteX2" fmla="*/ 165497 w 217884"/>
                      <a:gd name="connsiteY2" fmla="*/ 317897 h 319088"/>
                      <a:gd name="connsiteX3" fmla="*/ 217884 w 217884"/>
                      <a:gd name="connsiteY3" fmla="*/ 278607 h 319088"/>
                      <a:gd name="connsiteX4" fmla="*/ 215503 w 217884"/>
                      <a:gd name="connsiteY4" fmla="*/ 0 h 319088"/>
                      <a:gd name="connsiteX5" fmla="*/ 0 w 217884"/>
                      <a:gd name="connsiteY5" fmla="*/ 2382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884" h="319088">
                        <a:moveTo>
                          <a:pt x="0" y="2382"/>
                        </a:moveTo>
                        <a:cubicBezTo>
                          <a:pt x="397" y="105173"/>
                          <a:pt x="793" y="216297"/>
                          <a:pt x="1190" y="319088"/>
                        </a:cubicBezTo>
                        <a:lnTo>
                          <a:pt x="165497" y="317897"/>
                        </a:lnTo>
                        <a:lnTo>
                          <a:pt x="217884" y="278607"/>
                        </a:lnTo>
                        <a:cubicBezTo>
                          <a:pt x="217090" y="185738"/>
                          <a:pt x="216297" y="92869"/>
                          <a:pt x="215503" y="0"/>
                        </a:cubicBezTo>
                        <a:lnTo>
                          <a:pt x="0" y="2382"/>
                        </a:lnTo>
                        <a:close/>
                      </a:path>
                    </a:pathLst>
                  </a:custGeom>
                  <a:solidFill>
                    <a:sysClr val="windowText" lastClr="000000"/>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1D6A33AA-8EAD-429F-9186-22DA018988AD}"/>
                      </a:ext>
                    </a:extLst>
                  </p:cNvPr>
                  <p:cNvSpPr/>
                  <p:nvPr/>
                </p:nvSpPr>
                <p:spPr>
                  <a:xfrm>
                    <a:off x="6513839" y="4193874"/>
                    <a:ext cx="217884" cy="319088"/>
                  </a:xfrm>
                  <a:custGeom>
                    <a:avLst/>
                    <a:gdLst>
                      <a:gd name="connsiteX0" fmla="*/ 0 w 217884"/>
                      <a:gd name="connsiteY0" fmla="*/ 4763 h 317897"/>
                      <a:gd name="connsiteX1" fmla="*/ 1190 w 217884"/>
                      <a:gd name="connsiteY1" fmla="*/ 313135 h 317897"/>
                      <a:gd name="connsiteX2" fmla="*/ 165497 w 217884"/>
                      <a:gd name="connsiteY2" fmla="*/ 317897 h 317897"/>
                      <a:gd name="connsiteX3" fmla="*/ 217884 w 217884"/>
                      <a:gd name="connsiteY3" fmla="*/ 278607 h 317897"/>
                      <a:gd name="connsiteX4" fmla="*/ 215503 w 217884"/>
                      <a:gd name="connsiteY4" fmla="*/ 0 h 317897"/>
                      <a:gd name="connsiteX5" fmla="*/ 0 w 217884"/>
                      <a:gd name="connsiteY5" fmla="*/ 4763 h 317897"/>
                      <a:gd name="connsiteX0" fmla="*/ 0 w 217884"/>
                      <a:gd name="connsiteY0" fmla="*/ 2382 h 317897"/>
                      <a:gd name="connsiteX1" fmla="*/ 1190 w 217884"/>
                      <a:gd name="connsiteY1" fmla="*/ 313135 h 317897"/>
                      <a:gd name="connsiteX2" fmla="*/ 165497 w 217884"/>
                      <a:gd name="connsiteY2" fmla="*/ 317897 h 317897"/>
                      <a:gd name="connsiteX3" fmla="*/ 217884 w 217884"/>
                      <a:gd name="connsiteY3" fmla="*/ 278607 h 317897"/>
                      <a:gd name="connsiteX4" fmla="*/ 215503 w 217884"/>
                      <a:gd name="connsiteY4" fmla="*/ 0 h 317897"/>
                      <a:gd name="connsiteX5" fmla="*/ 0 w 217884"/>
                      <a:gd name="connsiteY5" fmla="*/ 2382 h 317897"/>
                      <a:gd name="connsiteX0" fmla="*/ 0 w 217884"/>
                      <a:gd name="connsiteY0" fmla="*/ 2382 h 319088"/>
                      <a:gd name="connsiteX1" fmla="*/ 1190 w 217884"/>
                      <a:gd name="connsiteY1" fmla="*/ 319088 h 319088"/>
                      <a:gd name="connsiteX2" fmla="*/ 165497 w 217884"/>
                      <a:gd name="connsiteY2" fmla="*/ 317897 h 319088"/>
                      <a:gd name="connsiteX3" fmla="*/ 217884 w 217884"/>
                      <a:gd name="connsiteY3" fmla="*/ 278607 h 319088"/>
                      <a:gd name="connsiteX4" fmla="*/ 215503 w 217884"/>
                      <a:gd name="connsiteY4" fmla="*/ 0 h 319088"/>
                      <a:gd name="connsiteX5" fmla="*/ 0 w 217884"/>
                      <a:gd name="connsiteY5" fmla="*/ 2382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884" h="319088">
                        <a:moveTo>
                          <a:pt x="0" y="2382"/>
                        </a:moveTo>
                        <a:cubicBezTo>
                          <a:pt x="397" y="105173"/>
                          <a:pt x="793" y="216297"/>
                          <a:pt x="1190" y="319088"/>
                        </a:cubicBezTo>
                        <a:lnTo>
                          <a:pt x="165497" y="317897"/>
                        </a:lnTo>
                        <a:lnTo>
                          <a:pt x="217884" y="278607"/>
                        </a:lnTo>
                        <a:cubicBezTo>
                          <a:pt x="217090" y="185738"/>
                          <a:pt x="216297" y="92869"/>
                          <a:pt x="215503" y="0"/>
                        </a:cubicBezTo>
                        <a:lnTo>
                          <a:pt x="0" y="2382"/>
                        </a:lnTo>
                        <a:close/>
                      </a:path>
                    </a:pathLst>
                  </a:custGeom>
                  <a:solidFill>
                    <a:sysClr val="windowText" lastClr="000000"/>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173C6C2E-BFF6-409B-A94A-6641E9574226}"/>
                      </a:ext>
                    </a:extLst>
                  </p:cNvPr>
                  <p:cNvSpPr/>
                  <p:nvPr/>
                </p:nvSpPr>
                <p:spPr>
                  <a:xfrm>
                    <a:off x="7409910" y="4192669"/>
                    <a:ext cx="217884" cy="319088"/>
                  </a:xfrm>
                  <a:custGeom>
                    <a:avLst/>
                    <a:gdLst>
                      <a:gd name="connsiteX0" fmla="*/ 0 w 217884"/>
                      <a:gd name="connsiteY0" fmla="*/ 4763 h 317897"/>
                      <a:gd name="connsiteX1" fmla="*/ 1190 w 217884"/>
                      <a:gd name="connsiteY1" fmla="*/ 313135 h 317897"/>
                      <a:gd name="connsiteX2" fmla="*/ 165497 w 217884"/>
                      <a:gd name="connsiteY2" fmla="*/ 317897 h 317897"/>
                      <a:gd name="connsiteX3" fmla="*/ 217884 w 217884"/>
                      <a:gd name="connsiteY3" fmla="*/ 278607 h 317897"/>
                      <a:gd name="connsiteX4" fmla="*/ 215503 w 217884"/>
                      <a:gd name="connsiteY4" fmla="*/ 0 h 317897"/>
                      <a:gd name="connsiteX5" fmla="*/ 0 w 217884"/>
                      <a:gd name="connsiteY5" fmla="*/ 4763 h 317897"/>
                      <a:gd name="connsiteX0" fmla="*/ 0 w 217884"/>
                      <a:gd name="connsiteY0" fmla="*/ 2382 h 317897"/>
                      <a:gd name="connsiteX1" fmla="*/ 1190 w 217884"/>
                      <a:gd name="connsiteY1" fmla="*/ 313135 h 317897"/>
                      <a:gd name="connsiteX2" fmla="*/ 165497 w 217884"/>
                      <a:gd name="connsiteY2" fmla="*/ 317897 h 317897"/>
                      <a:gd name="connsiteX3" fmla="*/ 217884 w 217884"/>
                      <a:gd name="connsiteY3" fmla="*/ 278607 h 317897"/>
                      <a:gd name="connsiteX4" fmla="*/ 215503 w 217884"/>
                      <a:gd name="connsiteY4" fmla="*/ 0 h 317897"/>
                      <a:gd name="connsiteX5" fmla="*/ 0 w 217884"/>
                      <a:gd name="connsiteY5" fmla="*/ 2382 h 317897"/>
                      <a:gd name="connsiteX0" fmla="*/ 0 w 217884"/>
                      <a:gd name="connsiteY0" fmla="*/ 2382 h 319088"/>
                      <a:gd name="connsiteX1" fmla="*/ 1190 w 217884"/>
                      <a:gd name="connsiteY1" fmla="*/ 319088 h 319088"/>
                      <a:gd name="connsiteX2" fmla="*/ 165497 w 217884"/>
                      <a:gd name="connsiteY2" fmla="*/ 317897 h 319088"/>
                      <a:gd name="connsiteX3" fmla="*/ 217884 w 217884"/>
                      <a:gd name="connsiteY3" fmla="*/ 278607 h 319088"/>
                      <a:gd name="connsiteX4" fmla="*/ 215503 w 217884"/>
                      <a:gd name="connsiteY4" fmla="*/ 0 h 319088"/>
                      <a:gd name="connsiteX5" fmla="*/ 0 w 217884"/>
                      <a:gd name="connsiteY5" fmla="*/ 2382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884" h="319088">
                        <a:moveTo>
                          <a:pt x="0" y="2382"/>
                        </a:moveTo>
                        <a:cubicBezTo>
                          <a:pt x="397" y="105173"/>
                          <a:pt x="793" y="216297"/>
                          <a:pt x="1190" y="319088"/>
                        </a:cubicBezTo>
                        <a:lnTo>
                          <a:pt x="165497" y="317897"/>
                        </a:lnTo>
                        <a:lnTo>
                          <a:pt x="217884" y="278607"/>
                        </a:lnTo>
                        <a:cubicBezTo>
                          <a:pt x="217090" y="185738"/>
                          <a:pt x="216297" y="92869"/>
                          <a:pt x="215503" y="0"/>
                        </a:cubicBezTo>
                        <a:lnTo>
                          <a:pt x="0" y="2382"/>
                        </a:lnTo>
                        <a:close/>
                      </a:path>
                    </a:pathLst>
                  </a:custGeom>
                  <a:solidFill>
                    <a:sysClr val="windowText" lastClr="000000"/>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AA9FA107-1E67-467F-8D5B-AE240B07F807}"/>
                      </a:ext>
                    </a:extLst>
                  </p:cNvPr>
                  <p:cNvSpPr/>
                  <p:nvPr/>
                </p:nvSpPr>
                <p:spPr>
                  <a:xfrm>
                    <a:off x="7111221" y="4192669"/>
                    <a:ext cx="217884" cy="319088"/>
                  </a:xfrm>
                  <a:custGeom>
                    <a:avLst/>
                    <a:gdLst>
                      <a:gd name="connsiteX0" fmla="*/ 0 w 217884"/>
                      <a:gd name="connsiteY0" fmla="*/ 4763 h 317897"/>
                      <a:gd name="connsiteX1" fmla="*/ 1190 w 217884"/>
                      <a:gd name="connsiteY1" fmla="*/ 313135 h 317897"/>
                      <a:gd name="connsiteX2" fmla="*/ 165497 w 217884"/>
                      <a:gd name="connsiteY2" fmla="*/ 317897 h 317897"/>
                      <a:gd name="connsiteX3" fmla="*/ 217884 w 217884"/>
                      <a:gd name="connsiteY3" fmla="*/ 278607 h 317897"/>
                      <a:gd name="connsiteX4" fmla="*/ 215503 w 217884"/>
                      <a:gd name="connsiteY4" fmla="*/ 0 h 317897"/>
                      <a:gd name="connsiteX5" fmla="*/ 0 w 217884"/>
                      <a:gd name="connsiteY5" fmla="*/ 4763 h 317897"/>
                      <a:gd name="connsiteX0" fmla="*/ 0 w 217884"/>
                      <a:gd name="connsiteY0" fmla="*/ 2382 h 317897"/>
                      <a:gd name="connsiteX1" fmla="*/ 1190 w 217884"/>
                      <a:gd name="connsiteY1" fmla="*/ 313135 h 317897"/>
                      <a:gd name="connsiteX2" fmla="*/ 165497 w 217884"/>
                      <a:gd name="connsiteY2" fmla="*/ 317897 h 317897"/>
                      <a:gd name="connsiteX3" fmla="*/ 217884 w 217884"/>
                      <a:gd name="connsiteY3" fmla="*/ 278607 h 317897"/>
                      <a:gd name="connsiteX4" fmla="*/ 215503 w 217884"/>
                      <a:gd name="connsiteY4" fmla="*/ 0 h 317897"/>
                      <a:gd name="connsiteX5" fmla="*/ 0 w 217884"/>
                      <a:gd name="connsiteY5" fmla="*/ 2382 h 317897"/>
                      <a:gd name="connsiteX0" fmla="*/ 0 w 217884"/>
                      <a:gd name="connsiteY0" fmla="*/ 2382 h 319088"/>
                      <a:gd name="connsiteX1" fmla="*/ 1190 w 217884"/>
                      <a:gd name="connsiteY1" fmla="*/ 319088 h 319088"/>
                      <a:gd name="connsiteX2" fmla="*/ 165497 w 217884"/>
                      <a:gd name="connsiteY2" fmla="*/ 317897 h 319088"/>
                      <a:gd name="connsiteX3" fmla="*/ 217884 w 217884"/>
                      <a:gd name="connsiteY3" fmla="*/ 278607 h 319088"/>
                      <a:gd name="connsiteX4" fmla="*/ 215503 w 217884"/>
                      <a:gd name="connsiteY4" fmla="*/ 0 h 319088"/>
                      <a:gd name="connsiteX5" fmla="*/ 0 w 217884"/>
                      <a:gd name="connsiteY5" fmla="*/ 2382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884" h="319088">
                        <a:moveTo>
                          <a:pt x="0" y="2382"/>
                        </a:moveTo>
                        <a:cubicBezTo>
                          <a:pt x="397" y="105173"/>
                          <a:pt x="793" y="216297"/>
                          <a:pt x="1190" y="319088"/>
                        </a:cubicBezTo>
                        <a:lnTo>
                          <a:pt x="165497" y="317897"/>
                        </a:lnTo>
                        <a:lnTo>
                          <a:pt x="217884" y="278607"/>
                        </a:lnTo>
                        <a:cubicBezTo>
                          <a:pt x="217090" y="185738"/>
                          <a:pt x="216297" y="92869"/>
                          <a:pt x="215503" y="0"/>
                        </a:cubicBezTo>
                        <a:lnTo>
                          <a:pt x="0" y="2382"/>
                        </a:lnTo>
                        <a:close/>
                      </a:path>
                    </a:pathLst>
                  </a:custGeom>
                  <a:solidFill>
                    <a:sysClr val="windowText" lastClr="000000"/>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Oval 95">
                    <a:extLst>
                      <a:ext uri="{FF2B5EF4-FFF2-40B4-BE49-F238E27FC236}">
                        <a16:creationId xmlns:a16="http://schemas.microsoft.com/office/drawing/2014/main" id="{5D084CF8-5838-4BE6-8E3E-55E18476CA5F}"/>
                      </a:ext>
                    </a:extLst>
                  </p:cNvPr>
                  <p:cNvSpPr/>
                  <p:nvPr/>
                </p:nvSpPr>
                <p:spPr>
                  <a:xfrm>
                    <a:off x="7710487" y="4624388"/>
                    <a:ext cx="45719" cy="45719"/>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7" name="Rectangle 96">
                    <a:extLst>
                      <a:ext uri="{FF2B5EF4-FFF2-40B4-BE49-F238E27FC236}">
                        <a16:creationId xmlns:a16="http://schemas.microsoft.com/office/drawing/2014/main" id="{2C305D9D-5347-4E50-956E-6DE0F462BBE7}"/>
                      </a:ext>
                    </a:extLst>
                  </p:cNvPr>
                  <p:cNvSpPr/>
                  <p:nvPr/>
                </p:nvSpPr>
                <p:spPr>
                  <a:xfrm>
                    <a:off x="5319075" y="4665951"/>
                    <a:ext cx="391209" cy="61781"/>
                  </a:xfrm>
                  <a:prstGeom prst="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8" name="Rectangle 97">
                    <a:extLst>
                      <a:ext uri="{FF2B5EF4-FFF2-40B4-BE49-F238E27FC236}">
                        <a16:creationId xmlns:a16="http://schemas.microsoft.com/office/drawing/2014/main" id="{5AB9B22D-17B2-4895-A3E9-19E3AEC15CBF}"/>
                      </a:ext>
                    </a:extLst>
                  </p:cNvPr>
                  <p:cNvSpPr/>
                  <p:nvPr/>
                </p:nvSpPr>
                <p:spPr>
                  <a:xfrm>
                    <a:off x="5784023" y="4658809"/>
                    <a:ext cx="773447" cy="61780"/>
                  </a:xfrm>
                  <a:prstGeom prst="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9" name="Rectangle 98">
                    <a:extLst>
                      <a:ext uri="{FF2B5EF4-FFF2-40B4-BE49-F238E27FC236}">
                        <a16:creationId xmlns:a16="http://schemas.microsoft.com/office/drawing/2014/main" id="{CD4B4F51-00E3-494D-82AC-C8C19E0B5BA9}"/>
                      </a:ext>
                    </a:extLst>
                  </p:cNvPr>
                  <p:cNvSpPr/>
                  <p:nvPr/>
                </p:nvSpPr>
                <p:spPr>
                  <a:xfrm>
                    <a:off x="6621265" y="4659181"/>
                    <a:ext cx="1052863" cy="59027"/>
                  </a:xfrm>
                  <a:prstGeom prst="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72">
                  <a:extLst>
                    <a:ext uri="{FF2B5EF4-FFF2-40B4-BE49-F238E27FC236}">
                      <a16:creationId xmlns:a16="http://schemas.microsoft.com/office/drawing/2014/main" id="{8DD6EAED-6C7B-48EF-A24F-9ADDFC49CD57}"/>
                    </a:ext>
                  </a:extLst>
                </p:cNvPr>
                <p:cNvGrpSpPr/>
                <p:nvPr/>
              </p:nvGrpSpPr>
              <p:grpSpPr>
                <a:xfrm>
                  <a:off x="3275821" y="3969406"/>
                  <a:ext cx="680285" cy="262963"/>
                  <a:chOff x="5258915" y="4071672"/>
                  <a:chExt cx="2533650" cy="661987"/>
                </a:xfrm>
              </p:grpSpPr>
              <p:sp>
                <p:nvSpPr>
                  <p:cNvPr id="74" name="Freeform: Shape 73">
                    <a:extLst>
                      <a:ext uri="{FF2B5EF4-FFF2-40B4-BE49-F238E27FC236}">
                        <a16:creationId xmlns:a16="http://schemas.microsoft.com/office/drawing/2014/main" id="{198B2DD9-1D53-4998-B3E6-BAA727831244}"/>
                      </a:ext>
                    </a:extLst>
                  </p:cNvPr>
                  <p:cNvSpPr/>
                  <p:nvPr/>
                </p:nvSpPr>
                <p:spPr>
                  <a:xfrm>
                    <a:off x="5258915" y="4071672"/>
                    <a:ext cx="2533650" cy="661987"/>
                  </a:xfrm>
                  <a:custGeom>
                    <a:avLst/>
                    <a:gdLst>
                      <a:gd name="connsiteX0" fmla="*/ 0 w 2533650"/>
                      <a:gd name="connsiteY0" fmla="*/ 0 h 661987"/>
                      <a:gd name="connsiteX1" fmla="*/ 4763 w 2533650"/>
                      <a:gd name="connsiteY1" fmla="*/ 233362 h 661987"/>
                      <a:gd name="connsiteX2" fmla="*/ 38100 w 2533650"/>
                      <a:gd name="connsiteY2" fmla="*/ 271462 h 661987"/>
                      <a:gd name="connsiteX3" fmla="*/ 4763 w 2533650"/>
                      <a:gd name="connsiteY3" fmla="*/ 333375 h 661987"/>
                      <a:gd name="connsiteX4" fmla="*/ 4763 w 2533650"/>
                      <a:gd name="connsiteY4" fmla="*/ 600075 h 661987"/>
                      <a:gd name="connsiteX5" fmla="*/ 23813 w 2533650"/>
                      <a:gd name="connsiteY5" fmla="*/ 600075 h 661987"/>
                      <a:gd name="connsiteX6" fmla="*/ 23813 w 2533650"/>
                      <a:gd name="connsiteY6" fmla="*/ 661987 h 661987"/>
                      <a:gd name="connsiteX7" fmla="*/ 476250 w 2533650"/>
                      <a:gd name="connsiteY7" fmla="*/ 657225 h 661987"/>
                      <a:gd name="connsiteX8" fmla="*/ 476250 w 2533650"/>
                      <a:gd name="connsiteY8" fmla="*/ 600075 h 661987"/>
                      <a:gd name="connsiteX9" fmla="*/ 490538 w 2533650"/>
                      <a:gd name="connsiteY9" fmla="*/ 600075 h 661987"/>
                      <a:gd name="connsiteX10" fmla="*/ 490538 w 2533650"/>
                      <a:gd name="connsiteY10" fmla="*/ 657225 h 661987"/>
                      <a:gd name="connsiteX11" fmla="*/ 1323975 w 2533650"/>
                      <a:gd name="connsiteY11" fmla="*/ 652462 h 661987"/>
                      <a:gd name="connsiteX12" fmla="*/ 1323975 w 2533650"/>
                      <a:gd name="connsiteY12" fmla="*/ 590550 h 661987"/>
                      <a:gd name="connsiteX13" fmla="*/ 1338263 w 2533650"/>
                      <a:gd name="connsiteY13" fmla="*/ 590550 h 661987"/>
                      <a:gd name="connsiteX14" fmla="*/ 1338263 w 2533650"/>
                      <a:gd name="connsiteY14" fmla="*/ 652462 h 661987"/>
                      <a:gd name="connsiteX15" fmla="*/ 2533650 w 2533650"/>
                      <a:gd name="connsiteY15" fmla="*/ 647700 h 661987"/>
                      <a:gd name="connsiteX16" fmla="*/ 2528888 w 2533650"/>
                      <a:gd name="connsiteY16" fmla="*/ 338137 h 661987"/>
                      <a:gd name="connsiteX17" fmla="*/ 2490788 w 2533650"/>
                      <a:gd name="connsiteY17" fmla="*/ 276225 h 661987"/>
                      <a:gd name="connsiteX18" fmla="*/ 2528888 w 2533650"/>
                      <a:gd name="connsiteY18" fmla="*/ 223837 h 661987"/>
                      <a:gd name="connsiteX19" fmla="*/ 2533650 w 2533650"/>
                      <a:gd name="connsiteY19" fmla="*/ 4762 h 661987"/>
                      <a:gd name="connsiteX20" fmla="*/ 0 w 2533650"/>
                      <a:gd name="connsiteY20" fmla="*/ 0 h 661987"/>
                      <a:gd name="connsiteX0" fmla="*/ 0 w 2533650"/>
                      <a:gd name="connsiteY0" fmla="*/ 0 h 661987"/>
                      <a:gd name="connsiteX1" fmla="*/ 4763 w 2533650"/>
                      <a:gd name="connsiteY1" fmla="*/ 233362 h 661987"/>
                      <a:gd name="connsiteX2" fmla="*/ 38100 w 2533650"/>
                      <a:gd name="connsiteY2" fmla="*/ 271462 h 661987"/>
                      <a:gd name="connsiteX3" fmla="*/ 4763 w 2533650"/>
                      <a:gd name="connsiteY3" fmla="*/ 333375 h 661987"/>
                      <a:gd name="connsiteX4" fmla="*/ 4763 w 2533650"/>
                      <a:gd name="connsiteY4" fmla="*/ 600075 h 661987"/>
                      <a:gd name="connsiteX5" fmla="*/ 23813 w 2533650"/>
                      <a:gd name="connsiteY5" fmla="*/ 600075 h 661987"/>
                      <a:gd name="connsiteX6" fmla="*/ 23813 w 2533650"/>
                      <a:gd name="connsiteY6" fmla="*/ 661987 h 661987"/>
                      <a:gd name="connsiteX7" fmla="*/ 476250 w 2533650"/>
                      <a:gd name="connsiteY7" fmla="*/ 657225 h 661987"/>
                      <a:gd name="connsiteX8" fmla="*/ 476250 w 2533650"/>
                      <a:gd name="connsiteY8" fmla="*/ 600075 h 661987"/>
                      <a:gd name="connsiteX9" fmla="*/ 490538 w 2533650"/>
                      <a:gd name="connsiteY9" fmla="*/ 600075 h 661987"/>
                      <a:gd name="connsiteX10" fmla="*/ 490538 w 2533650"/>
                      <a:gd name="connsiteY10" fmla="*/ 657225 h 661987"/>
                      <a:gd name="connsiteX11" fmla="*/ 1323975 w 2533650"/>
                      <a:gd name="connsiteY11" fmla="*/ 652462 h 661987"/>
                      <a:gd name="connsiteX12" fmla="*/ 1323975 w 2533650"/>
                      <a:gd name="connsiteY12" fmla="*/ 590550 h 661987"/>
                      <a:gd name="connsiteX13" fmla="*/ 1338263 w 2533650"/>
                      <a:gd name="connsiteY13" fmla="*/ 590550 h 661987"/>
                      <a:gd name="connsiteX14" fmla="*/ 1338263 w 2533650"/>
                      <a:gd name="connsiteY14" fmla="*/ 652462 h 661987"/>
                      <a:gd name="connsiteX15" fmla="*/ 2533650 w 2533650"/>
                      <a:gd name="connsiteY15" fmla="*/ 647700 h 661987"/>
                      <a:gd name="connsiteX16" fmla="*/ 2528888 w 2533650"/>
                      <a:gd name="connsiteY16" fmla="*/ 338137 h 661987"/>
                      <a:gd name="connsiteX17" fmla="*/ 2490788 w 2533650"/>
                      <a:gd name="connsiteY17" fmla="*/ 276225 h 661987"/>
                      <a:gd name="connsiteX18" fmla="*/ 2528888 w 2533650"/>
                      <a:gd name="connsiteY18" fmla="*/ 223837 h 661987"/>
                      <a:gd name="connsiteX19" fmla="*/ 2533650 w 2533650"/>
                      <a:gd name="connsiteY19" fmla="*/ 4762 h 661987"/>
                      <a:gd name="connsiteX20" fmla="*/ 0 w 2533650"/>
                      <a:gd name="connsiteY20" fmla="*/ 0 h 661987"/>
                      <a:gd name="connsiteX0" fmla="*/ 0 w 2533650"/>
                      <a:gd name="connsiteY0" fmla="*/ 0 h 661987"/>
                      <a:gd name="connsiteX1" fmla="*/ 4763 w 2533650"/>
                      <a:gd name="connsiteY1" fmla="*/ 233362 h 661987"/>
                      <a:gd name="connsiteX2" fmla="*/ 38100 w 2533650"/>
                      <a:gd name="connsiteY2" fmla="*/ 271462 h 661987"/>
                      <a:gd name="connsiteX3" fmla="*/ 4763 w 2533650"/>
                      <a:gd name="connsiteY3" fmla="*/ 333375 h 661987"/>
                      <a:gd name="connsiteX4" fmla="*/ 4763 w 2533650"/>
                      <a:gd name="connsiteY4" fmla="*/ 600075 h 661987"/>
                      <a:gd name="connsiteX5" fmla="*/ 23813 w 2533650"/>
                      <a:gd name="connsiteY5" fmla="*/ 600075 h 661987"/>
                      <a:gd name="connsiteX6" fmla="*/ 23813 w 2533650"/>
                      <a:gd name="connsiteY6" fmla="*/ 661987 h 661987"/>
                      <a:gd name="connsiteX7" fmla="*/ 476250 w 2533650"/>
                      <a:gd name="connsiteY7" fmla="*/ 657225 h 661987"/>
                      <a:gd name="connsiteX8" fmla="*/ 476250 w 2533650"/>
                      <a:gd name="connsiteY8" fmla="*/ 600075 h 661987"/>
                      <a:gd name="connsiteX9" fmla="*/ 490538 w 2533650"/>
                      <a:gd name="connsiteY9" fmla="*/ 600075 h 661987"/>
                      <a:gd name="connsiteX10" fmla="*/ 490538 w 2533650"/>
                      <a:gd name="connsiteY10" fmla="*/ 657225 h 661987"/>
                      <a:gd name="connsiteX11" fmla="*/ 1323975 w 2533650"/>
                      <a:gd name="connsiteY11" fmla="*/ 652462 h 661987"/>
                      <a:gd name="connsiteX12" fmla="*/ 1323975 w 2533650"/>
                      <a:gd name="connsiteY12" fmla="*/ 590550 h 661987"/>
                      <a:gd name="connsiteX13" fmla="*/ 1338263 w 2533650"/>
                      <a:gd name="connsiteY13" fmla="*/ 590550 h 661987"/>
                      <a:gd name="connsiteX14" fmla="*/ 1338263 w 2533650"/>
                      <a:gd name="connsiteY14" fmla="*/ 652462 h 661987"/>
                      <a:gd name="connsiteX15" fmla="*/ 2533650 w 2533650"/>
                      <a:gd name="connsiteY15" fmla="*/ 647700 h 661987"/>
                      <a:gd name="connsiteX16" fmla="*/ 2528888 w 2533650"/>
                      <a:gd name="connsiteY16" fmla="*/ 338137 h 661987"/>
                      <a:gd name="connsiteX17" fmla="*/ 2490788 w 2533650"/>
                      <a:gd name="connsiteY17" fmla="*/ 276225 h 661987"/>
                      <a:gd name="connsiteX18" fmla="*/ 2528888 w 2533650"/>
                      <a:gd name="connsiteY18" fmla="*/ 223837 h 661987"/>
                      <a:gd name="connsiteX19" fmla="*/ 2533650 w 2533650"/>
                      <a:gd name="connsiteY19" fmla="*/ 4762 h 661987"/>
                      <a:gd name="connsiteX20" fmla="*/ 0 w 2533650"/>
                      <a:gd name="connsiteY20" fmla="*/ 0 h 661987"/>
                      <a:gd name="connsiteX0" fmla="*/ 0 w 2533650"/>
                      <a:gd name="connsiteY0" fmla="*/ 0 h 661987"/>
                      <a:gd name="connsiteX1" fmla="*/ 4763 w 2533650"/>
                      <a:gd name="connsiteY1" fmla="*/ 233362 h 661987"/>
                      <a:gd name="connsiteX2" fmla="*/ 38100 w 2533650"/>
                      <a:gd name="connsiteY2" fmla="*/ 271462 h 661987"/>
                      <a:gd name="connsiteX3" fmla="*/ 4763 w 2533650"/>
                      <a:gd name="connsiteY3" fmla="*/ 333375 h 661987"/>
                      <a:gd name="connsiteX4" fmla="*/ 4763 w 2533650"/>
                      <a:gd name="connsiteY4" fmla="*/ 600075 h 661987"/>
                      <a:gd name="connsiteX5" fmla="*/ 23813 w 2533650"/>
                      <a:gd name="connsiteY5" fmla="*/ 600075 h 661987"/>
                      <a:gd name="connsiteX6" fmla="*/ 23813 w 2533650"/>
                      <a:gd name="connsiteY6" fmla="*/ 661987 h 661987"/>
                      <a:gd name="connsiteX7" fmla="*/ 476250 w 2533650"/>
                      <a:gd name="connsiteY7" fmla="*/ 657225 h 661987"/>
                      <a:gd name="connsiteX8" fmla="*/ 476250 w 2533650"/>
                      <a:gd name="connsiteY8" fmla="*/ 600075 h 661987"/>
                      <a:gd name="connsiteX9" fmla="*/ 490538 w 2533650"/>
                      <a:gd name="connsiteY9" fmla="*/ 600075 h 661987"/>
                      <a:gd name="connsiteX10" fmla="*/ 490538 w 2533650"/>
                      <a:gd name="connsiteY10" fmla="*/ 657225 h 661987"/>
                      <a:gd name="connsiteX11" fmla="*/ 1323975 w 2533650"/>
                      <a:gd name="connsiteY11" fmla="*/ 652462 h 661987"/>
                      <a:gd name="connsiteX12" fmla="*/ 1323975 w 2533650"/>
                      <a:gd name="connsiteY12" fmla="*/ 590550 h 661987"/>
                      <a:gd name="connsiteX13" fmla="*/ 1338263 w 2533650"/>
                      <a:gd name="connsiteY13" fmla="*/ 590550 h 661987"/>
                      <a:gd name="connsiteX14" fmla="*/ 1338263 w 2533650"/>
                      <a:gd name="connsiteY14" fmla="*/ 652462 h 661987"/>
                      <a:gd name="connsiteX15" fmla="*/ 2533650 w 2533650"/>
                      <a:gd name="connsiteY15" fmla="*/ 647700 h 661987"/>
                      <a:gd name="connsiteX16" fmla="*/ 2528888 w 2533650"/>
                      <a:gd name="connsiteY16" fmla="*/ 338137 h 661987"/>
                      <a:gd name="connsiteX17" fmla="*/ 2490788 w 2533650"/>
                      <a:gd name="connsiteY17" fmla="*/ 276225 h 661987"/>
                      <a:gd name="connsiteX18" fmla="*/ 2528888 w 2533650"/>
                      <a:gd name="connsiteY18" fmla="*/ 223837 h 661987"/>
                      <a:gd name="connsiteX19" fmla="*/ 2533650 w 2533650"/>
                      <a:gd name="connsiteY19" fmla="*/ 4762 h 661987"/>
                      <a:gd name="connsiteX20" fmla="*/ 0 w 2533650"/>
                      <a:gd name="connsiteY20" fmla="*/ 0 h 661987"/>
                      <a:gd name="connsiteX0" fmla="*/ 0 w 2533650"/>
                      <a:gd name="connsiteY0" fmla="*/ 0 h 661987"/>
                      <a:gd name="connsiteX1" fmla="*/ 4763 w 2533650"/>
                      <a:gd name="connsiteY1" fmla="*/ 233362 h 661987"/>
                      <a:gd name="connsiteX2" fmla="*/ 38100 w 2533650"/>
                      <a:gd name="connsiteY2" fmla="*/ 271462 h 661987"/>
                      <a:gd name="connsiteX3" fmla="*/ 4763 w 2533650"/>
                      <a:gd name="connsiteY3" fmla="*/ 333375 h 661987"/>
                      <a:gd name="connsiteX4" fmla="*/ 4763 w 2533650"/>
                      <a:gd name="connsiteY4" fmla="*/ 600075 h 661987"/>
                      <a:gd name="connsiteX5" fmla="*/ 23813 w 2533650"/>
                      <a:gd name="connsiteY5" fmla="*/ 600075 h 661987"/>
                      <a:gd name="connsiteX6" fmla="*/ 23813 w 2533650"/>
                      <a:gd name="connsiteY6" fmla="*/ 661987 h 661987"/>
                      <a:gd name="connsiteX7" fmla="*/ 476250 w 2533650"/>
                      <a:gd name="connsiteY7" fmla="*/ 657225 h 661987"/>
                      <a:gd name="connsiteX8" fmla="*/ 476250 w 2533650"/>
                      <a:gd name="connsiteY8" fmla="*/ 600075 h 661987"/>
                      <a:gd name="connsiteX9" fmla="*/ 490538 w 2533650"/>
                      <a:gd name="connsiteY9" fmla="*/ 600075 h 661987"/>
                      <a:gd name="connsiteX10" fmla="*/ 490538 w 2533650"/>
                      <a:gd name="connsiteY10" fmla="*/ 657225 h 661987"/>
                      <a:gd name="connsiteX11" fmla="*/ 1323975 w 2533650"/>
                      <a:gd name="connsiteY11" fmla="*/ 652462 h 661987"/>
                      <a:gd name="connsiteX12" fmla="*/ 1323975 w 2533650"/>
                      <a:gd name="connsiteY12" fmla="*/ 590550 h 661987"/>
                      <a:gd name="connsiteX13" fmla="*/ 1338263 w 2533650"/>
                      <a:gd name="connsiteY13" fmla="*/ 590550 h 661987"/>
                      <a:gd name="connsiteX14" fmla="*/ 1338263 w 2533650"/>
                      <a:gd name="connsiteY14" fmla="*/ 652462 h 661987"/>
                      <a:gd name="connsiteX15" fmla="*/ 2533650 w 2533650"/>
                      <a:gd name="connsiteY15" fmla="*/ 647700 h 661987"/>
                      <a:gd name="connsiteX16" fmla="*/ 2528888 w 2533650"/>
                      <a:gd name="connsiteY16" fmla="*/ 338137 h 661987"/>
                      <a:gd name="connsiteX17" fmla="*/ 2483644 w 2533650"/>
                      <a:gd name="connsiteY17" fmla="*/ 271462 h 661987"/>
                      <a:gd name="connsiteX18" fmla="*/ 2528888 w 2533650"/>
                      <a:gd name="connsiteY18" fmla="*/ 223837 h 661987"/>
                      <a:gd name="connsiteX19" fmla="*/ 2533650 w 2533650"/>
                      <a:gd name="connsiteY19" fmla="*/ 4762 h 661987"/>
                      <a:gd name="connsiteX20" fmla="*/ 0 w 2533650"/>
                      <a:gd name="connsiteY20" fmla="*/ 0 h 661987"/>
                      <a:gd name="connsiteX0" fmla="*/ 0 w 2533650"/>
                      <a:gd name="connsiteY0" fmla="*/ 0 h 661987"/>
                      <a:gd name="connsiteX1" fmla="*/ 4763 w 2533650"/>
                      <a:gd name="connsiteY1" fmla="*/ 233362 h 661987"/>
                      <a:gd name="connsiteX2" fmla="*/ 38100 w 2533650"/>
                      <a:gd name="connsiteY2" fmla="*/ 271462 h 661987"/>
                      <a:gd name="connsiteX3" fmla="*/ 4763 w 2533650"/>
                      <a:gd name="connsiteY3" fmla="*/ 333375 h 661987"/>
                      <a:gd name="connsiteX4" fmla="*/ 4763 w 2533650"/>
                      <a:gd name="connsiteY4" fmla="*/ 600075 h 661987"/>
                      <a:gd name="connsiteX5" fmla="*/ 23813 w 2533650"/>
                      <a:gd name="connsiteY5" fmla="*/ 600075 h 661987"/>
                      <a:gd name="connsiteX6" fmla="*/ 23813 w 2533650"/>
                      <a:gd name="connsiteY6" fmla="*/ 661987 h 661987"/>
                      <a:gd name="connsiteX7" fmla="*/ 476250 w 2533650"/>
                      <a:gd name="connsiteY7" fmla="*/ 657225 h 661987"/>
                      <a:gd name="connsiteX8" fmla="*/ 476250 w 2533650"/>
                      <a:gd name="connsiteY8" fmla="*/ 600075 h 661987"/>
                      <a:gd name="connsiteX9" fmla="*/ 490538 w 2533650"/>
                      <a:gd name="connsiteY9" fmla="*/ 600075 h 661987"/>
                      <a:gd name="connsiteX10" fmla="*/ 490538 w 2533650"/>
                      <a:gd name="connsiteY10" fmla="*/ 657225 h 661987"/>
                      <a:gd name="connsiteX11" fmla="*/ 1323975 w 2533650"/>
                      <a:gd name="connsiteY11" fmla="*/ 652462 h 661987"/>
                      <a:gd name="connsiteX12" fmla="*/ 1323975 w 2533650"/>
                      <a:gd name="connsiteY12" fmla="*/ 590550 h 661987"/>
                      <a:gd name="connsiteX13" fmla="*/ 1338263 w 2533650"/>
                      <a:gd name="connsiteY13" fmla="*/ 590550 h 661987"/>
                      <a:gd name="connsiteX14" fmla="*/ 1338263 w 2533650"/>
                      <a:gd name="connsiteY14" fmla="*/ 652462 h 661987"/>
                      <a:gd name="connsiteX15" fmla="*/ 2533650 w 2533650"/>
                      <a:gd name="connsiteY15" fmla="*/ 647700 h 661987"/>
                      <a:gd name="connsiteX16" fmla="*/ 2528888 w 2533650"/>
                      <a:gd name="connsiteY16" fmla="*/ 338137 h 661987"/>
                      <a:gd name="connsiteX17" fmla="*/ 2483644 w 2533650"/>
                      <a:gd name="connsiteY17" fmla="*/ 271462 h 661987"/>
                      <a:gd name="connsiteX18" fmla="*/ 2528888 w 2533650"/>
                      <a:gd name="connsiteY18" fmla="*/ 223837 h 661987"/>
                      <a:gd name="connsiteX19" fmla="*/ 2533650 w 2533650"/>
                      <a:gd name="connsiteY19" fmla="*/ 4762 h 661987"/>
                      <a:gd name="connsiteX20" fmla="*/ 0 w 2533650"/>
                      <a:gd name="connsiteY20" fmla="*/ 0 h 661987"/>
                      <a:gd name="connsiteX0" fmla="*/ 0 w 2533650"/>
                      <a:gd name="connsiteY0" fmla="*/ 0 h 661987"/>
                      <a:gd name="connsiteX1" fmla="*/ 4763 w 2533650"/>
                      <a:gd name="connsiteY1" fmla="*/ 233362 h 661987"/>
                      <a:gd name="connsiteX2" fmla="*/ 38100 w 2533650"/>
                      <a:gd name="connsiteY2" fmla="*/ 271462 h 661987"/>
                      <a:gd name="connsiteX3" fmla="*/ 4763 w 2533650"/>
                      <a:gd name="connsiteY3" fmla="*/ 333375 h 661987"/>
                      <a:gd name="connsiteX4" fmla="*/ 4763 w 2533650"/>
                      <a:gd name="connsiteY4" fmla="*/ 600075 h 661987"/>
                      <a:gd name="connsiteX5" fmla="*/ 23813 w 2533650"/>
                      <a:gd name="connsiteY5" fmla="*/ 600075 h 661987"/>
                      <a:gd name="connsiteX6" fmla="*/ 23813 w 2533650"/>
                      <a:gd name="connsiteY6" fmla="*/ 661987 h 661987"/>
                      <a:gd name="connsiteX7" fmla="*/ 476250 w 2533650"/>
                      <a:gd name="connsiteY7" fmla="*/ 657225 h 661987"/>
                      <a:gd name="connsiteX8" fmla="*/ 476250 w 2533650"/>
                      <a:gd name="connsiteY8" fmla="*/ 600075 h 661987"/>
                      <a:gd name="connsiteX9" fmla="*/ 490538 w 2533650"/>
                      <a:gd name="connsiteY9" fmla="*/ 600075 h 661987"/>
                      <a:gd name="connsiteX10" fmla="*/ 490538 w 2533650"/>
                      <a:gd name="connsiteY10" fmla="*/ 657225 h 661987"/>
                      <a:gd name="connsiteX11" fmla="*/ 1323975 w 2533650"/>
                      <a:gd name="connsiteY11" fmla="*/ 652462 h 661987"/>
                      <a:gd name="connsiteX12" fmla="*/ 1323975 w 2533650"/>
                      <a:gd name="connsiteY12" fmla="*/ 590550 h 661987"/>
                      <a:gd name="connsiteX13" fmla="*/ 1338263 w 2533650"/>
                      <a:gd name="connsiteY13" fmla="*/ 590550 h 661987"/>
                      <a:gd name="connsiteX14" fmla="*/ 1338263 w 2533650"/>
                      <a:gd name="connsiteY14" fmla="*/ 652462 h 661987"/>
                      <a:gd name="connsiteX15" fmla="*/ 2533650 w 2533650"/>
                      <a:gd name="connsiteY15" fmla="*/ 647700 h 661987"/>
                      <a:gd name="connsiteX16" fmla="*/ 2528888 w 2533650"/>
                      <a:gd name="connsiteY16" fmla="*/ 338137 h 661987"/>
                      <a:gd name="connsiteX17" fmla="*/ 2483644 w 2533650"/>
                      <a:gd name="connsiteY17" fmla="*/ 271462 h 661987"/>
                      <a:gd name="connsiteX18" fmla="*/ 2528888 w 2533650"/>
                      <a:gd name="connsiteY18" fmla="*/ 223837 h 661987"/>
                      <a:gd name="connsiteX19" fmla="*/ 2533650 w 2533650"/>
                      <a:gd name="connsiteY19" fmla="*/ 4762 h 661987"/>
                      <a:gd name="connsiteX20" fmla="*/ 0 w 2533650"/>
                      <a:gd name="connsiteY20" fmla="*/ 0 h 661987"/>
                      <a:gd name="connsiteX0" fmla="*/ 0 w 2533650"/>
                      <a:gd name="connsiteY0" fmla="*/ 0 h 661987"/>
                      <a:gd name="connsiteX1" fmla="*/ 4763 w 2533650"/>
                      <a:gd name="connsiteY1" fmla="*/ 233362 h 661987"/>
                      <a:gd name="connsiteX2" fmla="*/ 38100 w 2533650"/>
                      <a:gd name="connsiteY2" fmla="*/ 271462 h 661987"/>
                      <a:gd name="connsiteX3" fmla="*/ 4763 w 2533650"/>
                      <a:gd name="connsiteY3" fmla="*/ 333375 h 661987"/>
                      <a:gd name="connsiteX4" fmla="*/ 4763 w 2533650"/>
                      <a:gd name="connsiteY4" fmla="*/ 600075 h 661987"/>
                      <a:gd name="connsiteX5" fmla="*/ 23813 w 2533650"/>
                      <a:gd name="connsiteY5" fmla="*/ 600075 h 661987"/>
                      <a:gd name="connsiteX6" fmla="*/ 23813 w 2533650"/>
                      <a:gd name="connsiteY6" fmla="*/ 661987 h 661987"/>
                      <a:gd name="connsiteX7" fmla="*/ 476250 w 2533650"/>
                      <a:gd name="connsiteY7" fmla="*/ 657225 h 661987"/>
                      <a:gd name="connsiteX8" fmla="*/ 476250 w 2533650"/>
                      <a:gd name="connsiteY8" fmla="*/ 600075 h 661987"/>
                      <a:gd name="connsiteX9" fmla="*/ 490538 w 2533650"/>
                      <a:gd name="connsiteY9" fmla="*/ 600075 h 661987"/>
                      <a:gd name="connsiteX10" fmla="*/ 490538 w 2533650"/>
                      <a:gd name="connsiteY10" fmla="*/ 657225 h 661987"/>
                      <a:gd name="connsiteX11" fmla="*/ 1323975 w 2533650"/>
                      <a:gd name="connsiteY11" fmla="*/ 652462 h 661987"/>
                      <a:gd name="connsiteX12" fmla="*/ 1323975 w 2533650"/>
                      <a:gd name="connsiteY12" fmla="*/ 590550 h 661987"/>
                      <a:gd name="connsiteX13" fmla="*/ 1338263 w 2533650"/>
                      <a:gd name="connsiteY13" fmla="*/ 590550 h 661987"/>
                      <a:gd name="connsiteX14" fmla="*/ 1338263 w 2533650"/>
                      <a:gd name="connsiteY14" fmla="*/ 652462 h 661987"/>
                      <a:gd name="connsiteX15" fmla="*/ 2533650 w 2533650"/>
                      <a:gd name="connsiteY15" fmla="*/ 647700 h 661987"/>
                      <a:gd name="connsiteX16" fmla="*/ 2528888 w 2533650"/>
                      <a:gd name="connsiteY16" fmla="*/ 338137 h 661987"/>
                      <a:gd name="connsiteX17" fmla="*/ 2483644 w 2533650"/>
                      <a:gd name="connsiteY17" fmla="*/ 290512 h 661987"/>
                      <a:gd name="connsiteX18" fmla="*/ 2528888 w 2533650"/>
                      <a:gd name="connsiteY18" fmla="*/ 223837 h 661987"/>
                      <a:gd name="connsiteX19" fmla="*/ 2533650 w 2533650"/>
                      <a:gd name="connsiteY19" fmla="*/ 4762 h 661987"/>
                      <a:gd name="connsiteX20" fmla="*/ 0 w 2533650"/>
                      <a:gd name="connsiteY20" fmla="*/ 0 h 661987"/>
                      <a:gd name="connsiteX0" fmla="*/ 0 w 2533650"/>
                      <a:gd name="connsiteY0" fmla="*/ 0 h 661987"/>
                      <a:gd name="connsiteX1" fmla="*/ 4763 w 2533650"/>
                      <a:gd name="connsiteY1" fmla="*/ 233362 h 661987"/>
                      <a:gd name="connsiteX2" fmla="*/ 38100 w 2533650"/>
                      <a:gd name="connsiteY2" fmla="*/ 271462 h 661987"/>
                      <a:gd name="connsiteX3" fmla="*/ 4763 w 2533650"/>
                      <a:gd name="connsiteY3" fmla="*/ 333375 h 661987"/>
                      <a:gd name="connsiteX4" fmla="*/ 4763 w 2533650"/>
                      <a:gd name="connsiteY4" fmla="*/ 600075 h 661987"/>
                      <a:gd name="connsiteX5" fmla="*/ 23813 w 2533650"/>
                      <a:gd name="connsiteY5" fmla="*/ 600075 h 661987"/>
                      <a:gd name="connsiteX6" fmla="*/ 23813 w 2533650"/>
                      <a:gd name="connsiteY6" fmla="*/ 661987 h 661987"/>
                      <a:gd name="connsiteX7" fmla="*/ 476250 w 2533650"/>
                      <a:gd name="connsiteY7" fmla="*/ 657225 h 661987"/>
                      <a:gd name="connsiteX8" fmla="*/ 476250 w 2533650"/>
                      <a:gd name="connsiteY8" fmla="*/ 600075 h 661987"/>
                      <a:gd name="connsiteX9" fmla="*/ 490538 w 2533650"/>
                      <a:gd name="connsiteY9" fmla="*/ 600075 h 661987"/>
                      <a:gd name="connsiteX10" fmla="*/ 490538 w 2533650"/>
                      <a:gd name="connsiteY10" fmla="*/ 657225 h 661987"/>
                      <a:gd name="connsiteX11" fmla="*/ 1323975 w 2533650"/>
                      <a:gd name="connsiteY11" fmla="*/ 652462 h 661987"/>
                      <a:gd name="connsiteX12" fmla="*/ 1323975 w 2533650"/>
                      <a:gd name="connsiteY12" fmla="*/ 590550 h 661987"/>
                      <a:gd name="connsiteX13" fmla="*/ 1338263 w 2533650"/>
                      <a:gd name="connsiteY13" fmla="*/ 590550 h 661987"/>
                      <a:gd name="connsiteX14" fmla="*/ 1338263 w 2533650"/>
                      <a:gd name="connsiteY14" fmla="*/ 652462 h 661987"/>
                      <a:gd name="connsiteX15" fmla="*/ 2533650 w 2533650"/>
                      <a:gd name="connsiteY15" fmla="*/ 647700 h 661987"/>
                      <a:gd name="connsiteX16" fmla="*/ 2528888 w 2533650"/>
                      <a:gd name="connsiteY16" fmla="*/ 338137 h 661987"/>
                      <a:gd name="connsiteX17" fmla="*/ 2483644 w 2533650"/>
                      <a:gd name="connsiteY17" fmla="*/ 280987 h 661987"/>
                      <a:gd name="connsiteX18" fmla="*/ 2528888 w 2533650"/>
                      <a:gd name="connsiteY18" fmla="*/ 223837 h 661987"/>
                      <a:gd name="connsiteX19" fmla="*/ 2533650 w 2533650"/>
                      <a:gd name="connsiteY19" fmla="*/ 4762 h 661987"/>
                      <a:gd name="connsiteX20" fmla="*/ 0 w 2533650"/>
                      <a:gd name="connsiteY20" fmla="*/ 0 h 661987"/>
                      <a:gd name="connsiteX0" fmla="*/ 0 w 2533650"/>
                      <a:gd name="connsiteY0" fmla="*/ 0 h 661987"/>
                      <a:gd name="connsiteX1" fmla="*/ 4763 w 2533650"/>
                      <a:gd name="connsiteY1" fmla="*/ 233362 h 661987"/>
                      <a:gd name="connsiteX2" fmla="*/ 38100 w 2533650"/>
                      <a:gd name="connsiteY2" fmla="*/ 276225 h 661987"/>
                      <a:gd name="connsiteX3" fmla="*/ 4763 w 2533650"/>
                      <a:gd name="connsiteY3" fmla="*/ 333375 h 661987"/>
                      <a:gd name="connsiteX4" fmla="*/ 4763 w 2533650"/>
                      <a:gd name="connsiteY4" fmla="*/ 600075 h 661987"/>
                      <a:gd name="connsiteX5" fmla="*/ 23813 w 2533650"/>
                      <a:gd name="connsiteY5" fmla="*/ 600075 h 661987"/>
                      <a:gd name="connsiteX6" fmla="*/ 23813 w 2533650"/>
                      <a:gd name="connsiteY6" fmla="*/ 661987 h 661987"/>
                      <a:gd name="connsiteX7" fmla="*/ 476250 w 2533650"/>
                      <a:gd name="connsiteY7" fmla="*/ 657225 h 661987"/>
                      <a:gd name="connsiteX8" fmla="*/ 476250 w 2533650"/>
                      <a:gd name="connsiteY8" fmla="*/ 600075 h 661987"/>
                      <a:gd name="connsiteX9" fmla="*/ 490538 w 2533650"/>
                      <a:gd name="connsiteY9" fmla="*/ 600075 h 661987"/>
                      <a:gd name="connsiteX10" fmla="*/ 490538 w 2533650"/>
                      <a:gd name="connsiteY10" fmla="*/ 657225 h 661987"/>
                      <a:gd name="connsiteX11" fmla="*/ 1323975 w 2533650"/>
                      <a:gd name="connsiteY11" fmla="*/ 652462 h 661987"/>
                      <a:gd name="connsiteX12" fmla="*/ 1323975 w 2533650"/>
                      <a:gd name="connsiteY12" fmla="*/ 590550 h 661987"/>
                      <a:gd name="connsiteX13" fmla="*/ 1338263 w 2533650"/>
                      <a:gd name="connsiteY13" fmla="*/ 590550 h 661987"/>
                      <a:gd name="connsiteX14" fmla="*/ 1338263 w 2533650"/>
                      <a:gd name="connsiteY14" fmla="*/ 652462 h 661987"/>
                      <a:gd name="connsiteX15" fmla="*/ 2533650 w 2533650"/>
                      <a:gd name="connsiteY15" fmla="*/ 647700 h 661987"/>
                      <a:gd name="connsiteX16" fmla="*/ 2528888 w 2533650"/>
                      <a:gd name="connsiteY16" fmla="*/ 338137 h 661987"/>
                      <a:gd name="connsiteX17" fmla="*/ 2483644 w 2533650"/>
                      <a:gd name="connsiteY17" fmla="*/ 280987 h 661987"/>
                      <a:gd name="connsiteX18" fmla="*/ 2528888 w 2533650"/>
                      <a:gd name="connsiteY18" fmla="*/ 223837 h 661987"/>
                      <a:gd name="connsiteX19" fmla="*/ 2533650 w 2533650"/>
                      <a:gd name="connsiteY19" fmla="*/ 4762 h 661987"/>
                      <a:gd name="connsiteX20" fmla="*/ 0 w 2533650"/>
                      <a:gd name="connsiteY20" fmla="*/ 0 h 661987"/>
                      <a:gd name="connsiteX0" fmla="*/ 0 w 2533650"/>
                      <a:gd name="connsiteY0" fmla="*/ 0 h 661987"/>
                      <a:gd name="connsiteX1" fmla="*/ 4763 w 2533650"/>
                      <a:gd name="connsiteY1" fmla="*/ 233362 h 661987"/>
                      <a:gd name="connsiteX2" fmla="*/ 38100 w 2533650"/>
                      <a:gd name="connsiteY2" fmla="*/ 276225 h 661987"/>
                      <a:gd name="connsiteX3" fmla="*/ 4763 w 2533650"/>
                      <a:gd name="connsiteY3" fmla="*/ 333375 h 661987"/>
                      <a:gd name="connsiteX4" fmla="*/ 4763 w 2533650"/>
                      <a:gd name="connsiteY4" fmla="*/ 600075 h 661987"/>
                      <a:gd name="connsiteX5" fmla="*/ 23813 w 2533650"/>
                      <a:gd name="connsiteY5" fmla="*/ 600075 h 661987"/>
                      <a:gd name="connsiteX6" fmla="*/ 23813 w 2533650"/>
                      <a:gd name="connsiteY6" fmla="*/ 661987 h 661987"/>
                      <a:gd name="connsiteX7" fmla="*/ 476250 w 2533650"/>
                      <a:gd name="connsiteY7" fmla="*/ 657225 h 661987"/>
                      <a:gd name="connsiteX8" fmla="*/ 476250 w 2533650"/>
                      <a:gd name="connsiteY8" fmla="*/ 600075 h 661987"/>
                      <a:gd name="connsiteX9" fmla="*/ 490538 w 2533650"/>
                      <a:gd name="connsiteY9" fmla="*/ 600075 h 661987"/>
                      <a:gd name="connsiteX10" fmla="*/ 490538 w 2533650"/>
                      <a:gd name="connsiteY10" fmla="*/ 657225 h 661987"/>
                      <a:gd name="connsiteX11" fmla="*/ 1323975 w 2533650"/>
                      <a:gd name="connsiteY11" fmla="*/ 652462 h 661987"/>
                      <a:gd name="connsiteX12" fmla="*/ 1323975 w 2533650"/>
                      <a:gd name="connsiteY12" fmla="*/ 590550 h 661987"/>
                      <a:gd name="connsiteX13" fmla="*/ 1338263 w 2533650"/>
                      <a:gd name="connsiteY13" fmla="*/ 590550 h 661987"/>
                      <a:gd name="connsiteX14" fmla="*/ 1338263 w 2533650"/>
                      <a:gd name="connsiteY14" fmla="*/ 652462 h 661987"/>
                      <a:gd name="connsiteX15" fmla="*/ 2533650 w 2533650"/>
                      <a:gd name="connsiteY15" fmla="*/ 647700 h 661987"/>
                      <a:gd name="connsiteX16" fmla="*/ 2528888 w 2533650"/>
                      <a:gd name="connsiteY16" fmla="*/ 338137 h 661987"/>
                      <a:gd name="connsiteX17" fmla="*/ 2483644 w 2533650"/>
                      <a:gd name="connsiteY17" fmla="*/ 280987 h 661987"/>
                      <a:gd name="connsiteX18" fmla="*/ 2528888 w 2533650"/>
                      <a:gd name="connsiteY18" fmla="*/ 223837 h 661987"/>
                      <a:gd name="connsiteX19" fmla="*/ 2533650 w 2533650"/>
                      <a:gd name="connsiteY19" fmla="*/ 4762 h 661987"/>
                      <a:gd name="connsiteX20" fmla="*/ 0 w 2533650"/>
                      <a:gd name="connsiteY20" fmla="*/ 0 h 661987"/>
                      <a:gd name="connsiteX0" fmla="*/ 0 w 2533650"/>
                      <a:gd name="connsiteY0" fmla="*/ 0 h 661987"/>
                      <a:gd name="connsiteX1" fmla="*/ 4763 w 2533650"/>
                      <a:gd name="connsiteY1" fmla="*/ 233362 h 661987"/>
                      <a:gd name="connsiteX2" fmla="*/ 38100 w 2533650"/>
                      <a:gd name="connsiteY2" fmla="*/ 276225 h 661987"/>
                      <a:gd name="connsiteX3" fmla="*/ 4763 w 2533650"/>
                      <a:gd name="connsiteY3" fmla="*/ 333375 h 661987"/>
                      <a:gd name="connsiteX4" fmla="*/ 4763 w 2533650"/>
                      <a:gd name="connsiteY4" fmla="*/ 600075 h 661987"/>
                      <a:gd name="connsiteX5" fmla="*/ 23813 w 2533650"/>
                      <a:gd name="connsiteY5" fmla="*/ 600075 h 661987"/>
                      <a:gd name="connsiteX6" fmla="*/ 23813 w 2533650"/>
                      <a:gd name="connsiteY6" fmla="*/ 661987 h 661987"/>
                      <a:gd name="connsiteX7" fmla="*/ 476250 w 2533650"/>
                      <a:gd name="connsiteY7" fmla="*/ 657225 h 661987"/>
                      <a:gd name="connsiteX8" fmla="*/ 476250 w 2533650"/>
                      <a:gd name="connsiteY8" fmla="*/ 600075 h 661987"/>
                      <a:gd name="connsiteX9" fmla="*/ 490538 w 2533650"/>
                      <a:gd name="connsiteY9" fmla="*/ 600075 h 661987"/>
                      <a:gd name="connsiteX10" fmla="*/ 490538 w 2533650"/>
                      <a:gd name="connsiteY10" fmla="*/ 657225 h 661987"/>
                      <a:gd name="connsiteX11" fmla="*/ 1323975 w 2533650"/>
                      <a:gd name="connsiteY11" fmla="*/ 652462 h 661987"/>
                      <a:gd name="connsiteX12" fmla="*/ 1323975 w 2533650"/>
                      <a:gd name="connsiteY12" fmla="*/ 590550 h 661987"/>
                      <a:gd name="connsiteX13" fmla="*/ 1338263 w 2533650"/>
                      <a:gd name="connsiteY13" fmla="*/ 590550 h 661987"/>
                      <a:gd name="connsiteX14" fmla="*/ 1338263 w 2533650"/>
                      <a:gd name="connsiteY14" fmla="*/ 652462 h 661987"/>
                      <a:gd name="connsiteX15" fmla="*/ 2533650 w 2533650"/>
                      <a:gd name="connsiteY15" fmla="*/ 647700 h 661987"/>
                      <a:gd name="connsiteX16" fmla="*/ 2528888 w 2533650"/>
                      <a:gd name="connsiteY16" fmla="*/ 338137 h 661987"/>
                      <a:gd name="connsiteX17" fmla="*/ 2483644 w 2533650"/>
                      <a:gd name="connsiteY17" fmla="*/ 280987 h 661987"/>
                      <a:gd name="connsiteX18" fmla="*/ 2524126 w 2533650"/>
                      <a:gd name="connsiteY18" fmla="*/ 211931 h 661987"/>
                      <a:gd name="connsiteX19" fmla="*/ 2533650 w 2533650"/>
                      <a:gd name="connsiteY19" fmla="*/ 4762 h 661987"/>
                      <a:gd name="connsiteX20" fmla="*/ 0 w 2533650"/>
                      <a:gd name="connsiteY20" fmla="*/ 0 h 661987"/>
                      <a:gd name="connsiteX0" fmla="*/ 0 w 2533650"/>
                      <a:gd name="connsiteY0" fmla="*/ 0 h 661987"/>
                      <a:gd name="connsiteX1" fmla="*/ 4763 w 2533650"/>
                      <a:gd name="connsiteY1" fmla="*/ 233362 h 661987"/>
                      <a:gd name="connsiteX2" fmla="*/ 38100 w 2533650"/>
                      <a:gd name="connsiteY2" fmla="*/ 276225 h 661987"/>
                      <a:gd name="connsiteX3" fmla="*/ 4763 w 2533650"/>
                      <a:gd name="connsiteY3" fmla="*/ 333375 h 661987"/>
                      <a:gd name="connsiteX4" fmla="*/ 4763 w 2533650"/>
                      <a:gd name="connsiteY4" fmla="*/ 600075 h 661987"/>
                      <a:gd name="connsiteX5" fmla="*/ 23813 w 2533650"/>
                      <a:gd name="connsiteY5" fmla="*/ 600075 h 661987"/>
                      <a:gd name="connsiteX6" fmla="*/ 23813 w 2533650"/>
                      <a:gd name="connsiteY6" fmla="*/ 661987 h 661987"/>
                      <a:gd name="connsiteX7" fmla="*/ 476250 w 2533650"/>
                      <a:gd name="connsiteY7" fmla="*/ 657225 h 661987"/>
                      <a:gd name="connsiteX8" fmla="*/ 476250 w 2533650"/>
                      <a:gd name="connsiteY8" fmla="*/ 600075 h 661987"/>
                      <a:gd name="connsiteX9" fmla="*/ 490538 w 2533650"/>
                      <a:gd name="connsiteY9" fmla="*/ 600075 h 661987"/>
                      <a:gd name="connsiteX10" fmla="*/ 490538 w 2533650"/>
                      <a:gd name="connsiteY10" fmla="*/ 657225 h 661987"/>
                      <a:gd name="connsiteX11" fmla="*/ 1323975 w 2533650"/>
                      <a:gd name="connsiteY11" fmla="*/ 652462 h 661987"/>
                      <a:gd name="connsiteX12" fmla="*/ 1323975 w 2533650"/>
                      <a:gd name="connsiteY12" fmla="*/ 590550 h 661987"/>
                      <a:gd name="connsiteX13" fmla="*/ 1338263 w 2533650"/>
                      <a:gd name="connsiteY13" fmla="*/ 590550 h 661987"/>
                      <a:gd name="connsiteX14" fmla="*/ 1338263 w 2533650"/>
                      <a:gd name="connsiteY14" fmla="*/ 652462 h 661987"/>
                      <a:gd name="connsiteX15" fmla="*/ 2533650 w 2533650"/>
                      <a:gd name="connsiteY15" fmla="*/ 647700 h 661987"/>
                      <a:gd name="connsiteX16" fmla="*/ 2528888 w 2533650"/>
                      <a:gd name="connsiteY16" fmla="*/ 338137 h 661987"/>
                      <a:gd name="connsiteX17" fmla="*/ 2483644 w 2533650"/>
                      <a:gd name="connsiteY17" fmla="*/ 280987 h 661987"/>
                      <a:gd name="connsiteX18" fmla="*/ 2528888 w 2533650"/>
                      <a:gd name="connsiteY18" fmla="*/ 211931 h 661987"/>
                      <a:gd name="connsiteX19" fmla="*/ 2533650 w 2533650"/>
                      <a:gd name="connsiteY19" fmla="*/ 4762 h 661987"/>
                      <a:gd name="connsiteX20" fmla="*/ 0 w 2533650"/>
                      <a:gd name="connsiteY20" fmla="*/ 0 h 661987"/>
                      <a:gd name="connsiteX0" fmla="*/ 0 w 2533650"/>
                      <a:gd name="connsiteY0" fmla="*/ 0 h 661987"/>
                      <a:gd name="connsiteX1" fmla="*/ 4763 w 2533650"/>
                      <a:gd name="connsiteY1" fmla="*/ 233362 h 661987"/>
                      <a:gd name="connsiteX2" fmla="*/ 38100 w 2533650"/>
                      <a:gd name="connsiteY2" fmla="*/ 276225 h 661987"/>
                      <a:gd name="connsiteX3" fmla="*/ 4763 w 2533650"/>
                      <a:gd name="connsiteY3" fmla="*/ 333375 h 661987"/>
                      <a:gd name="connsiteX4" fmla="*/ 4763 w 2533650"/>
                      <a:gd name="connsiteY4" fmla="*/ 600075 h 661987"/>
                      <a:gd name="connsiteX5" fmla="*/ 23813 w 2533650"/>
                      <a:gd name="connsiteY5" fmla="*/ 600075 h 661987"/>
                      <a:gd name="connsiteX6" fmla="*/ 23813 w 2533650"/>
                      <a:gd name="connsiteY6" fmla="*/ 661987 h 661987"/>
                      <a:gd name="connsiteX7" fmla="*/ 476250 w 2533650"/>
                      <a:gd name="connsiteY7" fmla="*/ 657225 h 661987"/>
                      <a:gd name="connsiteX8" fmla="*/ 476250 w 2533650"/>
                      <a:gd name="connsiteY8" fmla="*/ 600075 h 661987"/>
                      <a:gd name="connsiteX9" fmla="*/ 490538 w 2533650"/>
                      <a:gd name="connsiteY9" fmla="*/ 600075 h 661987"/>
                      <a:gd name="connsiteX10" fmla="*/ 490538 w 2533650"/>
                      <a:gd name="connsiteY10" fmla="*/ 657225 h 661987"/>
                      <a:gd name="connsiteX11" fmla="*/ 1323975 w 2533650"/>
                      <a:gd name="connsiteY11" fmla="*/ 652462 h 661987"/>
                      <a:gd name="connsiteX12" fmla="*/ 1323975 w 2533650"/>
                      <a:gd name="connsiteY12" fmla="*/ 590550 h 661987"/>
                      <a:gd name="connsiteX13" fmla="*/ 1338263 w 2533650"/>
                      <a:gd name="connsiteY13" fmla="*/ 590550 h 661987"/>
                      <a:gd name="connsiteX14" fmla="*/ 1338263 w 2533650"/>
                      <a:gd name="connsiteY14" fmla="*/ 652462 h 661987"/>
                      <a:gd name="connsiteX15" fmla="*/ 2533650 w 2533650"/>
                      <a:gd name="connsiteY15" fmla="*/ 647700 h 661987"/>
                      <a:gd name="connsiteX16" fmla="*/ 2528888 w 2533650"/>
                      <a:gd name="connsiteY16" fmla="*/ 338137 h 661987"/>
                      <a:gd name="connsiteX17" fmla="*/ 2483644 w 2533650"/>
                      <a:gd name="connsiteY17" fmla="*/ 276224 h 661987"/>
                      <a:gd name="connsiteX18" fmla="*/ 2528888 w 2533650"/>
                      <a:gd name="connsiteY18" fmla="*/ 211931 h 661987"/>
                      <a:gd name="connsiteX19" fmla="*/ 2533650 w 2533650"/>
                      <a:gd name="connsiteY19" fmla="*/ 4762 h 661987"/>
                      <a:gd name="connsiteX20" fmla="*/ 0 w 2533650"/>
                      <a:gd name="connsiteY20" fmla="*/ 0 h 661987"/>
                      <a:gd name="connsiteX0" fmla="*/ 0 w 2533650"/>
                      <a:gd name="connsiteY0" fmla="*/ 0 h 661987"/>
                      <a:gd name="connsiteX1" fmla="*/ 4763 w 2533650"/>
                      <a:gd name="connsiteY1" fmla="*/ 233362 h 661987"/>
                      <a:gd name="connsiteX2" fmla="*/ 38100 w 2533650"/>
                      <a:gd name="connsiteY2" fmla="*/ 276225 h 661987"/>
                      <a:gd name="connsiteX3" fmla="*/ 4763 w 2533650"/>
                      <a:gd name="connsiteY3" fmla="*/ 333375 h 661987"/>
                      <a:gd name="connsiteX4" fmla="*/ 4763 w 2533650"/>
                      <a:gd name="connsiteY4" fmla="*/ 600075 h 661987"/>
                      <a:gd name="connsiteX5" fmla="*/ 23813 w 2533650"/>
                      <a:gd name="connsiteY5" fmla="*/ 600075 h 661987"/>
                      <a:gd name="connsiteX6" fmla="*/ 23813 w 2533650"/>
                      <a:gd name="connsiteY6" fmla="*/ 661987 h 661987"/>
                      <a:gd name="connsiteX7" fmla="*/ 476250 w 2533650"/>
                      <a:gd name="connsiteY7" fmla="*/ 657225 h 661987"/>
                      <a:gd name="connsiteX8" fmla="*/ 476250 w 2533650"/>
                      <a:gd name="connsiteY8" fmla="*/ 600075 h 661987"/>
                      <a:gd name="connsiteX9" fmla="*/ 490538 w 2533650"/>
                      <a:gd name="connsiteY9" fmla="*/ 600075 h 661987"/>
                      <a:gd name="connsiteX10" fmla="*/ 490538 w 2533650"/>
                      <a:gd name="connsiteY10" fmla="*/ 657225 h 661987"/>
                      <a:gd name="connsiteX11" fmla="*/ 1323975 w 2533650"/>
                      <a:gd name="connsiteY11" fmla="*/ 652462 h 661987"/>
                      <a:gd name="connsiteX12" fmla="*/ 1323975 w 2533650"/>
                      <a:gd name="connsiteY12" fmla="*/ 590550 h 661987"/>
                      <a:gd name="connsiteX13" fmla="*/ 1338263 w 2533650"/>
                      <a:gd name="connsiteY13" fmla="*/ 590550 h 661987"/>
                      <a:gd name="connsiteX14" fmla="*/ 1338263 w 2533650"/>
                      <a:gd name="connsiteY14" fmla="*/ 652462 h 661987"/>
                      <a:gd name="connsiteX15" fmla="*/ 2533650 w 2533650"/>
                      <a:gd name="connsiteY15" fmla="*/ 647700 h 661987"/>
                      <a:gd name="connsiteX16" fmla="*/ 2528888 w 2533650"/>
                      <a:gd name="connsiteY16" fmla="*/ 338137 h 661987"/>
                      <a:gd name="connsiteX17" fmla="*/ 2478882 w 2533650"/>
                      <a:gd name="connsiteY17" fmla="*/ 261937 h 661987"/>
                      <a:gd name="connsiteX18" fmla="*/ 2528888 w 2533650"/>
                      <a:gd name="connsiteY18" fmla="*/ 211931 h 661987"/>
                      <a:gd name="connsiteX19" fmla="*/ 2533650 w 2533650"/>
                      <a:gd name="connsiteY19" fmla="*/ 4762 h 661987"/>
                      <a:gd name="connsiteX20" fmla="*/ 0 w 2533650"/>
                      <a:gd name="connsiteY20" fmla="*/ 0 h 661987"/>
                      <a:gd name="connsiteX0" fmla="*/ 0 w 2533650"/>
                      <a:gd name="connsiteY0" fmla="*/ 0 h 661987"/>
                      <a:gd name="connsiteX1" fmla="*/ 4763 w 2533650"/>
                      <a:gd name="connsiteY1" fmla="*/ 233362 h 661987"/>
                      <a:gd name="connsiteX2" fmla="*/ 38100 w 2533650"/>
                      <a:gd name="connsiteY2" fmla="*/ 276225 h 661987"/>
                      <a:gd name="connsiteX3" fmla="*/ 4763 w 2533650"/>
                      <a:gd name="connsiteY3" fmla="*/ 333375 h 661987"/>
                      <a:gd name="connsiteX4" fmla="*/ 4763 w 2533650"/>
                      <a:gd name="connsiteY4" fmla="*/ 600075 h 661987"/>
                      <a:gd name="connsiteX5" fmla="*/ 23813 w 2533650"/>
                      <a:gd name="connsiteY5" fmla="*/ 600075 h 661987"/>
                      <a:gd name="connsiteX6" fmla="*/ 23813 w 2533650"/>
                      <a:gd name="connsiteY6" fmla="*/ 661987 h 661987"/>
                      <a:gd name="connsiteX7" fmla="*/ 476250 w 2533650"/>
                      <a:gd name="connsiteY7" fmla="*/ 657225 h 661987"/>
                      <a:gd name="connsiteX8" fmla="*/ 476250 w 2533650"/>
                      <a:gd name="connsiteY8" fmla="*/ 600075 h 661987"/>
                      <a:gd name="connsiteX9" fmla="*/ 490538 w 2533650"/>
                      <a:gd name="connsiteY9" fmla="*/ 600075 h 661987"/>
                      <a:gd name="connsiteX10" fmla="*/ 490538 w 2533650"/>
                      <a:gd name="connsiteY10" fmla="*/ 657225 h 661987"/>
                      <a:gd name="connsiteX11" fmla="*/ 1323975 w 2533650"/>
                      <a:gd name="connsiteY11" fmla="*/ 652462 h 661987"/>
                      <a:gd name="connsiteX12" fmla="*/ 1323975 w 2533650"/>
                      <a:gd name="connsiteY12" fmla="*/ 590550 h 661987"/>
                      <a:gd name="connsiteX13" fmla="*/ 1338263 w 2533650"/>
                      <a:gd name="connsiteY13" fmla="*/ 590550 h 661987"/>
                      <a:gd name="connsiteX14" fmla="*/ 1338263 w 2533650"/>
                      <a:gd name="connsiteY14" fmla="*/ 652462 h 661987"/>
                      <a:gd name="connsiteX15" fmla="*/ 2533650 w 2533650"/>
                      <a:gd name="connsiteY15" fmla="*/ 647700 h 661987"/>
                      <a:gd name="connsiteX16" fmla="*/ 2528888 w 2533650"/>
                      <a:gd name="connsiteY16" fmla="*/ 338137 h 661987"/>
                      <a:gd name="connsiteX17" fmla="*/ 2478882 w 2533650"/>
                      <a:gd name="connsiteY17" fmla="*/ 261937 h 661987"/>
                      <a:gd name="connsiteX18" fmla="*/ 2528888 w 2533650"/>
                      <a:gd name="connsiteY18" fmla="*/ 211931 h 661987"/>
                      <a:gd name="connsiteX19" fmla="*/ 2533650 w 2533650"/>
                      <a:gd name="connsiteY19" fmla="*/ 4762 h 661987"/>
                      <a:gd name="connsiteX20" fmla="*/ 0 w 2533650"/>
                      <a:gd name="connsiteY20" fmla="*/ 0 h 661987"/>
                      <a:gd name="connsiteX0" fmla="*/ 0 w 2533650"/>
                      <a:gd name="connsiteY0" fmla="*/ 0 h 661987"/>
                      <a:gd name="connsiteX1" fmla="*/ 4763 w 2533650"/>
                      <a:gd name="connsiteY1" fmla="*/ 233362 h 661987"/>
                      <a:gd name="connsiteX2" fmla="*/ 38100 w 2533650"/>
                      <a:gd name="connsiteY2" fmla="*/ 276225 h 661987"/>
                      <a:gd name="connsiteX3" fmla="*/ 4763 w 2533650"/>
                      <a:gd name="connsiteY3" fmla="*/ 333375 h 661987"/>
                      <a:gd name="connsiteX4" fmla="*/ 4763 w 2533650"/>
                      <a:gd name="connsiteY4" fmla="*/ 600075 h 661987"/>
                      <a:gd name="connsiteX5" fmla="*/ 23813 w 2533650"/>
                      <a:gd name="connsiteY5" fmla="*/ 600075 h 661987"/>
                      <a:gd name="connsiteX6" fmla="*/ 23813 w 2533650"/>
                      <a:gd name="connsiteY6" fmla="*/ 661987 h 661987"/>
                      <a:gd name="connsiteX7" fmla="*/ 476250 w 2533650"/>
                      <a:gd name="connsiteY7" fmla="*/ 657225 h 661987"/>
                      <a:gd name="connsiteX8" fmla="*/ 476250 w 2533650"/>
                      <a:gd name="connsiteY8" fmla="*/ 600075 h 661987"/>
                      <a:gd name="connsiteX9" fmla="*/ 490538 w 2533650"/>
                      <a:gd name="connsiteY9" fmla="*/ 600075 h 661987"/>
                      <a:gd name="connsiteX10" fmla="*/ 490538 w 2533650"/>
                      <a:gd name="connsiteY10" fmla="*/ 657225 h 661987"/>
                      <a:gd name="connsiteX11" fmla="*/ 1323975 w 2533650"/>
                      <a:gd name="connsiteY11" fmla="*/ 652462 h 661987"/>
                      <a:gd name="connsiteX12" fmla="*/ 1323975 w 2533650"/>
                      <a:gd name="connsiteY12" fmla="*/ 590550 h 661987"/>
                      <a:gd name="connsiteX13" fmla="*/ 1338263 w 2533650"/>
                      <a:gd name="connsiteY13" fmla="*/ 590550 h 661987"/>
                      <a:gd name="connsiteX14" fmla="*/ 1338263 w 2533650"/>
                      <a:gd name="connsiteY14" fmla="*/ 652462 h 661987"/>
                      <a:gd name="connsiteX15" fmla="*/ 2533650 w 2533650"/>
                      <a:gd name="connsiteY15" fmla="*/ 647700 h 661987"/>
                      <a:gd name="connsiteX16" fmla="*/ 2528888 w 2533650"/>
                      <a:gd name="connsiteY16" fmla="*/ 338137 h 661987"/>
                      <a:gd name="connsiteX17" fmla="*/ 2478882 w 2533650"/>
                      <a:gd name="connsiteY17" fmla="*/ 261937 h 661987"/>
                      <a:gd name="connsiteX18" fmla="*/ 2528888 w 2533650"/>
                      <a:gd name="connsiteY18" fmla="*/ 211931 h 661987"/>
                      <a:gd name="connsiteX19" fmla="*/ 2533650 w 2533650"/>
                      <a:gd name="connsiteY19" fmla="*/ 4762 h 661987"/>
                      <a:gd name="connsiteX20" fmla="*/ 0 w 2533650"/>
                      <a:gd name="connsiteY20" fmla="*/ 0 h 661987"/>
                      <a:gd name="connsiteX0" fmla="*/ 0 w 2533650"/>
                      <a:gd name="connsiteY0" fmla="*/ 0 h 661987"/>
                      <a:gd name="connsiteX1" fmla="*/ 4763 w 2533650"/>
                      <a:gd name="connsiteY1" fmla="*/ 233362 h 661987"/>
                      <a:gd name="connsiteX2" fmla="*/ 38100 w 2533650"/>
                      <a:gd name="connsiteY2" fmla="*/ 276225 h 661987"/>
                      <a:gd name="connsiteX3" fmla="*/ 4763 w 2533650"/>
                      <a:gd name="connsiteY3" fmla="*/ 333375 h 661987"/>
                      <a:gd name="connsiteX4" fmla="*/ 4763 w 2533650"/>
                      <a:gd name="connsiteY4" fmla="*/ 600075 h 661987"/>
                      <a:gd name="connsiteX5" fmla="*/ 23813 w 2533650"/>
                      <a:gd name="connsiteY5" fmla="*/ 600075 h 661987"/>
                      <a:gd name="connsiteX6" fmla="*/ 23813 w 2533650"/>
                      <a:gd name="connsiteY6" fmla="*/ 661987 h 661987"/>
                      <a:gd name="connsiteX7" fmla="*/ 476250 w 2533650"/>
                      <a:gd name="connsiteY7" fmla="*/ 657225 h 661987"/>
                      <a:gd name="connsiteX8" fmla="*/ 476250 w 2533650"/>
                      <a:gd name="connsiteY8" fmla="*/ 600075 h 661987"/>
                      <a:gd name="connsiteX9" fmla="*/ 490538 w 2533650"/>
                      <a:gd name="connsiteY9" fmla="*/ 600075 h 661987"/>
                      <a:gd name="connsiteX10" fmla="*/ 490538 w 2533650"/>
                      <a:gd name="connsiteY10" fmla="*/ 657225 h 661987"/>
                      <a:gd name="connsiteX11" fmla="*/ 1323975 w 2533650"/>
                      <a:gd name="connsiteY11" fmla="*/ 652462 h 661987"/>
                      <a:gd name="connsiteX12" fmla="*/ 1323975 w 2533650"/>
                      <a:gd name="connsiteY12" fmla="*/ 590550 h 661987"/>
                      <a:gd name="connsiteX13" fmla="*/ 1338263 w 2533650"/>
                      <a:gd name="connsiteY13" fmla="*/ 590550 h 661987"/>
                      <a:gd name="connsiteX14" fmla="*/ 1338263 w 2533650"/>
                      <a:gd name="connsiteY14" fmla="*/ 652462 h 661987"/>
                      <a:gd name="connsiteX15" fmla="*/ 2533650 w 2533650"/>
                      <a:gd name="connsiteY15" fmla="*/ 647700 h 661987"/>
                      <a:gd name="connsiteX16" fmla="*/ 2531269 w 2533650"/>
                      <a:gd name="connsiteY16" fmla="*/ 323850 h 661987"/>
                      <a:gd name="connsiteX17" fmla="*/ 2478882 w 2533650"/>
                      <a:gd name="connsiteY17" fmla="*/ 261937 h 661987"/>
                      <a:gd name="connsiteX18" fmla="*/ 2528888 w 2533650"/>
                      <a:gd name="connsiteY18" fmla="*/ 211931 h 661987"/>
                      <a:gd name="connsiteX19" fmla="*/ 2533650 w 2533650"/>
                      <a:gd name="connsiteY19" fmla="*/ 4762 h 661987"/>
                      <a:gd name="connsiteX20" fmla="*/ 0 w 2533650"/>
                      <a:gd name="connsiteY20" fmla="*/ 0 h 661987"/>
                      <a:gd name="connsiteX0" fmla="*/ 0 w 2533650"/>
                      <a:gd name="connsiteY0" fmla="*/ 0 h 661987"/>
                      <a:gd name="connsiteX1" fmla="*/ 4763 w 2533650"/>
                      <a:gd name="connsiteY1" fmla="*/ 233362 h 661987"/>
                      <a:gd name="connsiteX2" fmla="*/ 38100 w 2533650"/>
                      <a:gd name="connsiteY2" fmla="*/ 276225 h 661987"/>
                      <a:gd name="connsiteX3" fmla="*/ 4763 w 2533650"/>
                      <a:gd name="connsiteY3" fmla="*/ 333375 h 661987"/>
                      <a:gd name="connsiteX4" fmla="*/ 4763 w 2533650"/>
                      <a:gd name="connsiteY4" fmla="*/ 600075 h 661987"/>
                      <a:gd name="connsiteX5" fmla="*/ 23813 w 2533650"/>
                      <a:gd name="connsiteY5" fmla="*/ 600075 h 661987"/>
                      <a:gd name="connsiteX6" fmla="*/ 23813 w 2533650"/>
                      <a:gd name="connsiteY6" fmla="*/ 661987 h 661987"/>
                      <a:gd name="connsiteX7" fmla="*/ 476250 w 2533650"/>
                      <a:gd name="connsiteY7" fmla="*/ 657225 h 661987"/>
                      <a:gd name="connsiteX8" fmla="*/ 476250 w 2533650"/>
                      <a:gd name="connsiteY8" fmla="*/ 600075 h 661987"/>
                      <a:gd name="connsiteX9" fmla="*/ 490538 w 2533650"/>
                      <a:gd name="connsiteY9" fmla="*/ 600075 h 661987"/>
                      <a:gd name="connsiteX10" fmla="*/ 490538 w 2533650"/>
                      <a:gd name="connsiteY10" fmla="*/ 657225 h 661987"/>
                      <a:gd name="connsiteX11" fmla="*/ 1323975 w 2533650"/>
                      <a:gd name="connsiteY11" fmla="*/ 652462 h 661987"/>
                      <a:gd name="connsiteX12" fmla="*/ 1323975 w 2533650"/>
                      <a:gd name="connsiteY12" fmla="*/ 590550 h 661987"/>
                      <a:gd name="connsiteX13" fmla="*/ 1338263 w 2533650"/>
                      <a:gd name="connsiteY13" fmla="*/ 590550 h 661987"/>
                      <a:gd name="connsiteX14" fmla="*/ 1338263 w 2533650"/>
                      <a:gd name="connsiteY14" fmla="*/ 652462 h 661987"/>
                      <a:gd name="connsiteX15" fmla="*/ 2533650 w 2533650"/>
                      <a:gd name="connsiteY15" fmla="*/ 647700 h 661987"/>
                      <a:gd name="connsiteX16" fmla="*/ 2531269 w 2533650"/>
                      <a:gd name="connsiteY16" fmla="*/ 323850 h 661987"/>
                      <a:gd name="connsiteX17" fmla="*/ 2478882 w 2533650"/>
                      <a:gd name="connsiteY17" fmla="*/ 261937 h 661987"/>
                      <a:gd name="connsiteX18" fmla="*/ 2528888 w 2533650"/>
                      <a:gd name="connsiteY18" fmla="*/ 211931 h 661987"/>
                      <a:gd name="connsiteX19" fmla="*/ 2533650 w 2533650"/>
                      <a:gd name="connsiteY19" fmla="*/ 4762 h 661987"/>
                      <a:gd name="connsiteX20" fmla="*/ 0 w 2533650"/>
                      <a:gd name="connsiteY20" fmla="*/ 0 h 661987"/>
                      <a:gd name="connsiteX0" fmla="*/ 0 w 2533650"/>
                      <a:gd name="connsiteY0" fmla="*/ 0 h 661987"/>
                      <a:gd name="connsiteX1" fmla="*/ 4763 w 2533650"/>
                      <a:gd name="connsiteY1" fmla="*/ 233362 h 661987"/>
                      <a:gd name="connsiteX2" fmla="*/ 38100 w 2533650"/>
                      <a:gd name="connsiteY2" fmla="*/ 276225 h 661987"/>
                      <a:gd name="connsiteX3" fmla="*/ 4763 w 2533650"/>
                      <a:gd name="connsiteY3" fmla="*/ 333375 h 661987"/>
                      <a:gd name="connsiteX4" fmla="*/ 4763 w 2533650"/>
                      <a:gd name="connsiteY4" fmla="*/ 600075 h 661987"/>
                      <a:gd name="connsiteX5" fmla="*/ 23813 w 2533650"/>
                      <a:gd name="connsiteY5" fmla="*/ 600075 h 661987"/>
                      <a:gd name="connsiteX6" fmla="*/ 23813 w 2533650"/>
                      <a:gd name="connsiteY6" fmla="*/ 661987 h 661987"/>
                      <a:gd name="connsiteX7" fmla="*/ 476250 w 2533650"/>
                      <a:gd name="connsiteY7" fmla="*/ 657225 h 661987"/>
                      <a:gd name="connsiteX8" fmla="*/ 476250 w 2533650"/>
                      <a:gd name="connsiteY8" fmla="*/ 600075 h 661987"/>
                      <a:gd name="connsiteX9" fmla="*/ 490538 w 2533650"/>
                      <a:gd name="connsiteY9" fmla="*/ 600075 h 661987"/>
                      <a:gd name="connsiteX10" fmla="*/ 490538 w 2533650"/>
                      <a:gd name="connsiteY10" fmla="*/ 657225 h 661987"/>
                      <a:gd name="connsiteX11" fmla="*/ 1323975 w 2533650"/>
                      <a:gd name="connsiteY11" fmla="*/ 652462 h 661987"/>
                      <a:gd name="connsiteX12" fmla="*/ 1323975 w 2533650"/>
                      <a:gd name="connsiteY12" fmla="*/ 590550 h 661987"/>
                      <a:gd name="connsiteX13" fmla="*/ 1338263 w 2533650"/>
                      <a:gd name="connsiteY13" fmla="*/ 590550 h 661987"/>
                      <a:gd name="connsiteX14" fmla="*/ 1338263 w 2533650"/>
                      <a:gd name="connsiteY14" fmla="*/ 652462 h 661987"/>
                      <a:gd name="connsiteX15" fmla="*/ 2533650 w 2533650"/>
                      <a:gd name="connsiteY15" fmla="*/ 647700 h 661987"/>
                      <a:gd name="connsiteX16" fmla="*/ 2531269 w 2533650"/>
                      <a:gd name="connsiteY16" fmla="*/ 323850 h 661987"/>
                      <a:gd name="connsiteX17" fmla="*/ 2488407 w 2533650"/>
                      <a:gd name="connsiteY17" fmla="*/ 261937 h 661987"/>
                      <a:gd name="connsiteX18" fmla="*/ 2528888 w 2533650"/>
                      <a:gd name="connsiteY18" fmla="*/ 211931 h 661987"/>
                      <a:gd name="connsiteX19" fmla="*/ 2533650 w 2533650"/>
                      <a:gd name="connsiteY19" fmla="*/ 4762 h 661987"/>
                      <a:gd name="connsiteX20" fmla="*/ 0 w 2533650"/>
                      <a:gd name="connsiteY20" fmla="*/ 0 h 661987"/>
                      <a:gd name="connsiteX0" fmla="*/ 0 w 2533650"/>
                      <a:gd name="connsiteY0" fmla="*/ 0 h 661987"/>
                      <a:gd name="connsiteX1" fmla="*/ 4763 w 2533650"/>
                      <a:gd name="connsiteY1" fmla="*/ 233362 h 661987"/>
                      <a:gd name="connsiteX2" fmla="*/ 38100 w 2533650"/>
                      <a:gd name="connsiteY2" fmla="*/ 276225 h 661987"/>
                      <a:gd name="connsiteX3" fmla="*/ 4763 w 2533650"/>
                      <a:gd name="connsiteY3" fmla="*/ 333375 h 661987"/>
                      <a:gd name="connsiteX4" fmla="*/ 4763 w 2533650"/>
                      <a:gd name="connsiteY4" fmla="*/ 600075 h 661987"/>
                      <a:gd name="connsiteX5" fmla="*/ 23813 w 2533650"/>
                      <a:gd name="connsiteY5" fmla="*/ 600075 h 661987"/>
                      <a:gd name="connsiteX6" fmla="*/ 23813 w 2533650"/>
                      <a:gd name="connsiteY6" fmla="*/ 661987 h 661987"/>
                      <a:gd name="connsiteX7" fmla="*/ 476250 w 2533650"/>
                      <a:gd name="connsiteY7" fmla="*/ 657225 h 661987"/>
                      <a:gd name="connsiteX8" fmla="*/ 476250 w 2533650"/>
                      <a:gd name="connsiteY8" fmla="*/ 600075 h 661987"/>
                      <a:gd name="connsiteX9" fmla="*/ 490538 w 2533650"/>
                      <a:gd name="connsiteY9" fmla="*/ 600075 h 661987"/>
                      <a:gd name="connsiteX10" fmla="*/ 490538 w 2533650"/>
                      <a:gd name="connsiteY10" fmla="*/ 657225 h 661987"/>
                      <a:gd name="connsiteX11" fmla="*/ 1323975 w 2533650"/>
                      <a:gd name="connsiteY11" fmla="*/ 652462 h 661987"/>
                      <a:gd name="connsiteX12" fmla="*/ 1323975 w 2533650"/>
                      <a:gd name="connsiteY12" fmla="*/ 590550 h 661987"/>
                      <a:gd name="connsiteX13" fmla="*/ 1338263 w 2533650"/>
                      <a:gd name="connsiteY13" fmla="*/ 590550 h 661987"/>
                      <a:gd name="connsiteX14" fmla="*/ 1338263 w 2533650"/>
                      <a:gd name="connsiteY14" fmla="*/ 652462 h 661987"/>
                      <a:gd name="connsiteX15" fmla="*/ 2533650 w 2533650"/>
                      <a:gd name="connsiteY15" fmla="*/ 647700 h 661987"/>
                      <a:gd name="connsiteX16" fmla="*/ 2531269 w 2533650"/>
                      <a:gd name="connsiteY16" fmla="*/ 323850 h 661987"/>
                      <a:gd name="connsiteX17" fmla="*/ 2488407 w 2533650"/>
                      <a:gd name="connsiteY17" fmla="*/ 261937 h 661987"/>
                      <a:gd name="connsiteX18" fmla="*/ 2528888 w 2533650"/>
                      <a:gd name="connsiteY18" fmla="*/ 211931 h 661987"/>
                      <a:gd name="connsiteX19" fmla="*/ 2533650 w 2533650"/>
                      <a:gd name="connsiteY19" fmla="*/ 4762 h 661987"/>
                      <a:gd name="connsiteX20" fmla="*/ 0 w 2533650"/>
                      <a:gd name="connsiteY20" fmla="*/ 0 h 66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33650" h="661987">
                        <a:moveTo>
                          <a:pt x="0" y="0"/>
                        </a:moveTo>
                        <a:cubicBezTo>
                          <a:pt x="1588" y="77787"/>
                          <a:pt x="3175" y="155575"/>
                          <a:pt x="4763" y="233362"/>
                        </a:cubicBezTo>
                        <a:cubicBezTo>
                          <a:pt x="15875" y="246062"/>
                          <a:pt x="41276" y="242094"/>
                          <a:pt x="38100" y="276225"/>
                        </a:cubicBezTo>
                        <a:cubicBezTo>
                          <a:pt x="34924" y="310356"/>
                          <a:pt x="34132" y="309562"/>
                          <a:pt x="4763" y="333375"/>
                        </a:cubicBezTo>
                        <a:lnTo>
                          <a:pt x="4763" y="600075"/>
                        </a:lnTo>
                        <a:lnTo>
                          <a:pt x="23813" y="600075"/>
                        </a:lnTo>
                        <a:lnTo>
                          <a:pt x="23813" y="661987"/>
                        </a:lnTo>
                        <a:lnTo>
                          <a:pt x="476250" y="657225"/>
                        </a:lnTo>
                        <a:lnTo>
                          <a:pt x="476250" y="600075"/>
                        </a:lnTo>
                        <a:lnTo>
                          <a:pt x="490538" y="600075"/>
                        </a:lnTo>
                        <a:lnTo>
                          <a:pt x="490538" y="657225"/>
                        </a:lnTo>
                        <a:lnTo>
                          <a:pt x="1323975" y="652462"/>
                        </a:lnTo>
                        <a:lnTo>
                          <a:pt x="1323975" y="590550"/>
                        </a:lnTo>
                        <a:lnTo>
                          <a:pt x="1338263" y="590550"/>
                        </a:lnTo>
                        <a:lnTo>
                          <a:pt x="1338263" y="652462"/>
                        </a:lnTo>
                        <a:lnTo>
                          <a:pt x="2533650" y="647700"/>
                        </a:lnTo>
                        <a:cubicBezTo>
                          <a:pt x="2532063" y="544512"/>
                          <a:pt x="2532856" y="427038"/>
                          <a:pt x="2531269" y="323850"/>
                        </a:cubicBezTo>
                        <a:cubicBezTo>
                          <a:pt x="2516188" y="301625"/>
                          <a:pt x="2488804" y="280590"/>
                          <a:pt x="2488407" y="261937"/>
                        </a:cubicBezTo>
                        <a:cubicBezTo>
                          <a:pt x="2488010" y="243284"/>
                          <a:pt x="2481262" y="233362"/>
                          <a:pt x="2528888" y="211931"/>
                        </a:cubicBezTo>
                        <a:lnTo>
                          <a:pt x="2533650" y="4762"/>
                        </a:lnTo>
                        <a:lnTo>
                          <a:pt x="0" y="0"/>
                        </a:lnTo>
                        <a:close/>
                      </a:path>
                    </a:pathLst>
                  </a:custGeom>
                  <a:solidFill>
                    <a:srgbClr val="70AD47">
                      <a:lumMod val="40000"/>
                      <a:lumOff val="60000"/>
                    </a:srgb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11999E9-761D-4AA7-A655-3F4BFFC98270}"/>
                      </a:ext>
                    </a:extLst>
                  </p:cNvPr>
                  <p:cNvSpPr/>
                  <p:nvPr/>
                </p:nvSpPr>
                <p:spPr>
                  <a:xfrm>
                    <a:off x="5617766" y="4199069"/>
                    <a:ext cx="217884" cy="319088"/>
                  </a:xfrm>
                  <a:custGeom>
                    <a:avLst/>
                    <a:gdLst>
                      <a:gd name="connsiteX0" fmla="*/ 0 w 217884"/>
                      <a:gd name="connsiteY0" fmla="*/ 4763 h 317897"/>
                      <a:gd name="connsiteX1" fmla="*/ 1190 w 217884"/>
                      <a:gd name="connsiteY1" fmla="*/ 313135 h 317897"/>
                      <a:gd name="connsiteX2" fmla="*/ 165497 w 217884"/>
                      <a:gd name="connsiteY2" fmla="*/ 317897 h 317897"/>
                      <a:gd name="connsiteX3" fmla="*/ 217884 w 217884"/>
                      <a:gd name="connsiteY3" fmla="*/ 278607 h 317897"/>
                      <a:gd name="connsiteX4" fmla="*/ 215503 w 217884"/>
                      <a:gd name="connsiteY4" fmla="*/ 0 h 317897"/>
                      <a:gd name="connsiteX5" fmla="*/ 0 w 217884"/>
                      <a:gd name="connsiteY5" fmla="*/ 4763 h 317897"/>
                      <a:gd name="connsiteX0" fmla="*/ 0 w 217884"/>
                      <a:gd name="connsiteY0" fmla="*/ 2382 h 317897"/>
                      <a:gd name="connsiteX1" fmla="*/ 1190 w 217884"/>
                      <a:gd name="connsiteY1" fmla="*/ 313135 h 317897"/>
                      <a:gd name="connsiteX2" fmla="*/ 165497 w 217884"/>
                      <a:gd name="connsiteY2" fmla="*/ 317897 h 317897"/>
                      <a:gd name="connsiteX3" fmla="*/ 217884 w 217884"/>
                      <a:gd name="connsiteY3" fmla="*/ 278607 h 317897"/>
                      <a:gd name="connsiteX4" fmla="*/ 215503 w 217884"/>
                      <a:gd name="connsiteY4" fmla="*/ 0 h 317897"/>
                      <a:gd name="connsiteX5" fmla="*/ 0 w 217884"/>
                      <a:gd name="connsiteY5" fmla="*/ 2382 h 317897"/>
                      <a:gd name="connsiteX0" fmla="*/ 0 w 217884"/>
                      <a:gd name="connsiteY0" fmla="*/ 2382 h 319088"/>
                      <a:gd name="connsiteX1" fmla="*/ 1190 w 217884"/>
                      <a:gd name="connsiteY1" fmla="*/ 319088 h 319088"/>
                      <a:gd name="connsiteX2" fmla="*/ 165497 w 217884"/>
                      <a:gd name="connsiteY2" fmla="*/ 317897 h 319088"/>
                      <a:gd name="connsiteX3" fmla="*/ 217884 w 217884"/>
                      <a:gd name="connsiteY3" fmla="*/ 278607 h 319088"/>
                      <a:gd name="connsiteX4" fmla="*/ 215503 w 217884"/>
                      <a:gd name="connsiteY4" fmla="*/ 0 h 319088"/>
                      <a:gd name="connsiteX5" fmla="*/ 0 w 217884"/>
                      <a:gd name="connsiteY5" fmla="*/ 2382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884" h="319088">
                        <a:moveTo>
                          <a:pt x="0" y="2382"/>
                        </a:moveTo>
                        <a:cubicBezTo>
                          <a:pt x="397" y="105173"/>
                          <a:pt x="793" y="216297"/>
                          <a:pt x="1190" y="319088"/>
                        </a:cubicBezTo>
                        <a:lnTo>
                          <a:pt x="165497" y="317897"/>
                        </a:lnTo>
                        <a:lnTo>
                          <a:pt x="217884" y="278607"/>
                        </a:lnTo>
                        <a:cubicBezTo>
                          <a:pt x="217090" y="185738"/>
                          <a:pt x="216297" y="92869"/>
                          <a:pt x="215503" y="0"/>
                        </a:cubicBezTo>
                        <a:lnTo>
                          <a:pt x="0" y="2382"/>
                        </a:lnTo>
                        <a:close/>
                      </a:path>
                    </a:pathLst>
                  </a:custGeom>
                  <a:solidFill>
                    <a:sysClr val="windowText" lastClr="000000"/>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C69E546F-B82C-475B-BA2A-15EE64AB279A}"/>
                      </a:ext>
                    </a:extLst>
                  </p:cNvPr>
                  <p:cNvSpPr/>
                  <p:nvPr/>
                </p:nvSpPr>
                <p:spPr>
                  <a:xfrm>
                    <a:off x="5319075" y="4199069"/>
                    <a:ext cx="217884" cy="319088"/>
                  </a:xfrm>
                  <a:custGeom>
                    <a:avLst/>
                    <a:gdLst>
                      <a:gd name="connsiteX0" fmla="*/ 0 w 217884"/>
                      <a:gd name="connsiteY0" fmla="*/ 4763 h 317897"/>
                      <a:gd name="connsiteX1" fmla="*/ 1190 w 217884"/>
                      <a:gd name="connsiteY1" fmla="*/ 313135 h 317897"/>
                      <a:gd name="connsiteX2" fmla="*/ 165497 w 217884"/>
                      <a:gd name="connsiteY2" fmla="*/ 317897 h 317897"/>
                      <a:gd name="connsiteX3" fmla="*/ 217884 w 217884"/>
                      <a:gd name="connsiteY3" fmla="*/ 278607 h 317897"/>
                      <a:gd name="connsiteX4" fmla="*/ 215503 w 217884"/>
                      <a:gd name="connsiteY4" fmla="*/ 0 h 317897"/>
                      <a:gd name="connsiteX5" fmla="*/ 0 w 217884"/>
                      <a:gd name="connsiteY5" fmla="*/ 4763 h 317897"/>
                      <a:gd name="connsiteX0" fmla="*/ 0 w 217884"/>
                      <a:gd name="connsiteY0" fmla="*/ 2382 h 317897"/>
                      <a:gd name="connsiteX1" fmla="*/ 1190 w 217884"/>
                      <a:gd name="connsiteY1" fmla="*/ 313135 h 317897"/>
                      <a:gd name="connsiteX2" fmla="*/ 165497 w 217884"/>
                      <a:gd name="connsiteY2" fmla="*/ 317897 h 317897"/>
                      <a:gd name="connsiteX3" fmla="*/ 217884 w 217884"/>
                      <a:gd name="connsiteY3" fmla="*/ 278607 h 317897"/>
                      <a:gd name="connsiteX4" fmla="*/ 215503 w 217884"/>
                      <a:gd name="connsiteY4" fmla="*/ 0 h 317897"/>
                      <a:gd name="connsiteX5" fmla="*/ 0 w 217884"/>
                      <a:gd name="connsiteY5" fmla="*/ 2382 h 317897"/>
                      <a:gd name="connsiteX0" fmla="*/ 0 w 217884"/>
                      <a:gd name="connsiteY0" fmla="*/ 2382 h 319088"/>
                      <a:gd name="connsiteX1" fmla="*/ 1190 w 217884"/>
                      <a:gd name="connsiteY1" fmla="*/ 319088 h 319088"/>
                      <a:gd name="connsiteX2" fmla="*/ 165497 w 217884"/>
                      <a:gd name="connsiteY2" fmla="*/ 317897 h 319088"/>
                      <a:gd name="connsiteX3" fmla="*/ 217884 w 217884"/>
                      <a:gd name="connsiteY3" fmla="*/ 278607 h 319088"/>
                      <a:gd name="connsiteX4" fmla="*/ 215503 w 217884"/>
                      <a:gd name="connsiteY4" fmla="*/ 0 h 319088"/>
                      <a:gd name="connsiteX5" fmla="*/ 0 w 217884"/>
                      <a:gd name="connsiteY5" fmla="*/ 2382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884" h="319088">
                        <a:moveTo>
                          <a:pt x="0" y="2382"/>
                        </a:moveTo>
                        <a:cubicBezTo>
                          <a:pt x="397" y="105173"/>
                          <a:pt x="793" y="216297"/>
                          <a:pt x="1190" y="319088"/>
                        </a:cubicBezTo>
                        <a:lnTo>
                          <a:pt x="165497" y="317897"/>
                        </a:lnTo>
                        <a:lnTo>
                          <a:pt x="217884" y="278607"/>
                        </a:lnTo>
                        <a:cubicBezTo>
                          <a:pt x="217090" y="185738"/>
                          <a:pt x="216297" y="92869"/>
                          <a:pt x="215503" y="0"/>
                        </a:cubicBezTo>
                        <a:lnTo>
                          <a:pt x="0" y="2382"/>
                        </a:lnTo>
                        <a:close/>
                      </a:path>
                    </a:pathLst>
                  </a:custGeom>
                  <a:solidFill>
                    <a:sysClr val="windowText" lastClr="000000"/>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D34AA5E6-235C-48A8-8ADF-AE999E8E0D32}"/>
                      </a:ext>
                    </a:extLst>
                  </p:cNvPr>
                  <p:cNvSpPr/>
                  <p:nvPr/>
                </p:nvSpPr>
                <p:spPr>
                  <a:xfrm>
                    <a:off x="6215148" y="4197864"/>
                    <a:ext cx="217884" cy="319088"/>
                  </a:xfrm>
                  <a:custGeom>
                    <a:avLst/>
                    <a:gdLst>
                      <a:gd name="connsiteX0" fmla="*/ 0 w 217884"/>
                      <a:gd name="connsiteY0" fmla="*/ 4763 h 317897"/>
                      <a:gd name="connsiteX1" fmla="*/ 1190 w 217884"/>
                      <a:gd name="connsiteY1" fmla="*/ 313135 h 317897"/>
                      <a:gd name="connsiteX2" fmla="*/ 165497 w 217884"/>
                      <a:gd name="connsiteY2" fmla="*/ 317897 h 317897"/>
                      <a:gd name="connsiteX3" fmla="*/ 217884 w 217884"/>
                      <a:gd name="connsiteY3" fmla="*/ 278607 h 317897"/>
                      <a:gd name="connsiteX4" fmla="*/ 215503 w 217884"/>
                      <a:gd name="connsiteY4" fmla="*/ 0 h 317897"/>
                      <a:gd name="connsiteX5" fmla="*/ 0 w 217884"/>
                      <a:gd name="connsiteY5" fmla="*/ 4763 h 317897"/>
                      <a:gd name="connsiteX0" fmla="*/ 0 w 217884"/>
                      <a:gd name="connsiteY0" fmla="*/ 2382 h 317897"/>
                      <a:gd name="connsiteX1" fmla="*/ 1190 w 217884"/>
                      <a:gd name="connsiteY1" fmla="*/ 313135 h 317897"/>
                      <a:gd name="connsiteX2" fmla="*/ 165497 w 217884"/>
                      <a:gd name="connsiteY2" fmla="*/ 317897 h 317897"/>
                      <a:gd name="connsiteX3" fmla="*/ 217884 w 217884"/>
                      <a:gd name="connsiteY3" fmla="*/ 278607 h 317897"/>
                      <a:gd name="connsiteX4" fmla="*/ 215503 w 217884"/>
                      <a:gd name="connsiteY4" fmla="*/ 0 h 317897"/>
                      <a:gd name="connsiteX5" fmla="*/ 0 w 217884"/>
                      <a:gd name="connsiteY5" fmla="*/ 2382 h 317897"/>
                      <a:gd name="connsiteX0" fmla="*/ 0 w 217884"/>
                      <a:gd name="connsiteY0" fmla="*/ 2382 h 319088"/>
                      <a:gd name="connsiteX1" fmla="*/ 1190 w 217884"/>
                      <a:gd name="connsiteY1" fmla="*/ 319088 h 319088"/>
                      <a:gd name="connsiteX2" fmla="*/ 165497 w 217884"/>
                      <a:gd name="connsiteY2" fmla="*/ 317897 h 319088"/>
                      <a:gd name="connsiteX3" fmla="*/ 217884 w 217884"/>
                      <a:gd name="connsiteY3" fmla="*/ 278607 h 319088"/>
                      <a:gd name="connsiteX4" fmla="*/ 215503 w 217884"/>
                      <a:gd name="connsiteY4" fmla="*/ 0 h 319088"/>
                      <a:gd name="connsiteX5" fmla="*/ 0 w 217884"/>
                      <a:gd name="connsiteY5" fmla="*/ 2382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884" h="319088">
                        <a:moveTo>
                          <a:pt x="0" y="2382"/>
                        </a:moveTo>
                        <a:cubicBezTo>
                          <a:pt x="397" y="105173"/>
                          <a:pt x="793" y="216297"/>
                          <a:pt x="1190" y="319088"/>
                        </a:cubicBezTo>
                        <a:lnTo>
                          <a:pt x="165497" y="317897"/>
                        </a:lnTo>
                        <a:lnTo>
                          <a:pt x="217884" y="278607"/>
                        </a:lnTo>
                        <a:cubicBezTo>
                          <a:pt x="217090" y="185738"/>
                          <a:pt x="216297" y="92869"/>
                          <a:pt x="215503" y="0"/>
                        </a:cubicBezTo>
                        <a:lnTo>
                          <a:pt x="0" y="2382"/>
                        </a:lnTo>
                        <a:close/>
                      </a:path>
                    </a:pathLst>
                  </a:custGeom>
                  <a:solidFill>
                    <a:sysClr val="windowText" lastClr="000000"/>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6FF2D04C-F256-47F1-A0A9-6B33F7533920}"/>
                      </a:ext>
                    </a:extLst>
                  </p:cNvPr>
                  <p:cNvSpPr/>
                  <p:nvPr/>
                </p:nvSpPr>
                <p:spPr>
                  <a:xfrm>
                    <a:off x="5916457" y="4197864"/>
                    <a:ext cx="217884" cy="319088"/>
                  </a:xfrm>
                  <a:custGeom>
                    <a:avLst/>
                    <a:gdLst>
                      <a:gd name="connsiteX0" fmla="*/ 0 w 217884"/>
                      <a:gd name="connsiteY0" fmla="*/ 4763 h 317897"/>
                      <a:gd name="connsiteX1" fmla="*/ 1190 w 217884"/>
                      <a:gd name="connsiteY1" fmla="*/ 313135 h 317897"/>
                      <a:gd name="connsiteX2" fmla="*/ 165497 w 217884"/>
                      <a:gd name="connsiteY2" fmla="*/ 317897 h 317897"/>
                      <a:gd name="connsiteX3" fmla="*/ 217884 w 217884"/>
                      <a:gd name="connsiteY3" fmla="*/ 278607 h 317897"/>
                      <a:gd name="connsiteX4" fmla="*/ 215503 w 217884"/>
                      <a:gd name="connsiteY4" fmla="*/ 0 h 317897"/>
                      <a:gd name="connsiteX5" fmla="*/ 0 w 217884"/>
                      <a:gd name="connsiteY5" fmla="*/ 4763 h 317897"/>
                      <a:gd name="connsiteX0" fmla="*/ 0 w 217884"/>
                      <a:gd name="connsiteY0" fmla="*/ 2382 h 317897"/>
                      <a:gd name="connsiteX1" fmla="*/ 1190 w 217884"/>
                      <a:gd name="connsiteY1" fmla="*/ 313135 h 317897"/>
                      <a:gd name="connsiteX2" fmla="*/ 165497 w 217884"/>
                      <a:gd name="connsiteY2" fmla="*/ 317897 h 317897"/>
                      <a:gd name="connsiteX3" fmla="*/ 217884 w 217884"/>
                      <a:gd name="connsiteY3" fmla="*/ 278607 h 317897"/>
                      <a:gd name="connsiteX4" fmla="*/ 215503 w 217884"/>
                      <a:gd name="connsiteY4" fmla="*/ 0 h 317897"/>
                      <a:gd name="connsiteX5" fmla="*/ 0 w 217884"/>
                      <a:gd name="connsiteY5" fmla="*/ 2382 h 317897"/>
                      <a:gd name="connsiteX0" fmla="*/ 0 w 217884"/>
                      <a:gd name="connsiteY0" fmla="*/ 2382 h 319088"/>
                      <a:gd name="connsiteX1" fmla="*/ 1190 w 217884"/>
                      <a:gd name="connsiteY1" fmla="*/ 319088 h 319088"/>
                      <a:gd name="connsiteX2" fmla="*/ 165497 w 217884"/>
                      <a:gd name="connsiteY2" fmla="*/ 317897 h 319088"/>
                      <a:gd name="connsiteX3" fmla="*/ 217884 w 217884"/>
                      <a:gd name="connsiteY3" fmla="*/ 278607 h 319088"/>
                      <a:gd name="connsiteX4" fmla="*/ 215503 w 217884"/>
                      <a:gd name="connsiteY4" fmla="*/ 0 h 319088"/>
                      <a:gd name="connsiteX5" fmla="*/ 0 w 217884"/>
                      <a:gd name="connsiteY5" fmla="*/ 2382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884" h="319088">
                        <a:moveTo>
                          <a:pt x="0" y="2382"/>
                        </a:moveTo>
                        <a:cubicBezTo>
                          <a:pt x="397" y="105173"/>
                          <a:pt x="793" y="216297"/>
                          <a:pt x="1190" y="319088"/>
                        </a:cubicBezTo>
                        <a:lnTo>
                          <a:pt x="165497" y="317897"/>
                        </a:lnTo>
                        <a:lnTo>
                          <a:pt x="217884" y="278607"/>
                        </a:lnTo>
                        <a:cubicBezTo>
                          <a:pt x="217090" y="185738"/>
                          <a:pt x="216297" y="92869"/>
                          <a:pt x="215503" y="0"/>
                        </a:cubicBezTo>
                        <a:lnTo>
                          <a:pt x="0" y="2382"/>
                        </a:lnTo>
                        <a:close/>
                      </a:path>
                    </a:pathLst>
                  </a:custGeom>
                  <a:solidFill>
                    <a:sysClr val="windowText" lastClr="000000"/>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CA0930AB-E598-4D91-8D49-2720B4178DCF}"/>
                      </a:ext>
                    </a:extLst>
                  </p:cNvPr>
                  <p:cNvSpPr/>
                  <p:nvPr/>
                </p:nvSpPr>
                <p:spPr>
                  <a:xfrm>
                    <a:off x="6812530" y="4193874"/>
                    <a:ext cx="217884" cy="319088"/>
                  </a:xfrm>
                  <a:custGeom>
                    <a:avLst/>
                    <a:gdLst>
                      <a:gd name="connsiteX0" fmla="*/ 0 w 217884"/>
                      <a:gd name="connsiteY0" fmla="*/ 4763 h 317897"/>
                      <a:gd name="connsiteX1" fmla="*/ 1190 w 217884"/>
                      <a:gd name="connsiteY1" fmla="*/ 313135 h 317897"/>
                      <a:gd name="connsiteX2" fmla="*/ 165497 w 217884"/>
                      <a:gd name="connsiteY2" fmla="*/ 317897 h 317897"/>
                      <a:gd name="connsiteX3" fmla="*/ 217884 w 217884"/>
                      <a:gd name="connsiteY3" fmla="*/ 278607 h 317897"/>
                      <a:gd name="connsiteX4" fmla="*/ 215503 w 217884"/>
                      <a:gd name="connsiteY4" fmla="*/ 0 h 317897"/>
                      <a:gd name="connsiteX5" fmla="*/ 0 w 217884"/>
                      <a:gd name="connsiteY5" fmla="*/ 4763 h 317897"/>
                      <a:gd name="connsiteX0" fmla="*/ 0 w 217884"/>
                      <a:gd name="connsiteY0" fmla="*/ 2382 h 317897"/>
                      <a:gd name="connsiteX1" fmla="*/ 1190 w 217884"/>
                      <a:gd name="connsiteY1" fmla="*/ 313135 h 317897"/>
                      <a:gd name="connsiteX2" fmla="*/ 165497 w 217884"/>
                      <a:gd name="connsiteY2" fmla="*/ 317897 h 317897"/>
                      <a:gd name="connsiteX3" fmla="*/ 217884 w 217884"/>
                      <a:gd name="connsiteY3" fmla="*/ 278607 h 317897"/>
                      <a:gd name="connsiteX4" fmla="*/ 215503 w 217884"/>
                      <a:gd name="connsiteY4" fmla="*/ 0 h 317897"/>
                      <a:gd name="connsiteX5" fmla="*/ 0 w 217884"/>
                      <a:gd name="connsiteY5" fmla="*/ 2382 h 317897"/>
                      <a:gd name="connsiteX0" fmla="*/ 0 w 217884"/>
                      <a:gd name="connsiteY0" fmla="*/ 2382 h 319088"/>
                      <a:gd name="connsiteX1" fmla="*/ 1190 w 217884"/>
                      <a:gd name="connsiteY1" fmla="*/ 319088 h 319088"/>
                      <a:gd name="connsiteX2" fmla="*/ 165497 w 217884"/>
                      <a:gd name="connsiteY2" fmla="*/ 317897 h 319088"/>
                      <a:gd name="connsiteX3" fmla="*/ 217884 w 217884"/>
                      <a:gd name="connsiteY3" fmla="*/ 278607 h 319088"/>
                      <a:gd name="connsiteX4" fmla="*/ 215503 w 217884"/>
                      <a:gd name="connsiteY4" fmla="*/ 0 h 319088"/>
                      <a:gd name="connsiteX5" fmla="*/ 0 w 217884"/>
                      <a:gd name="connsiteY5" fmla="*/ 2382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884" h="319088">
                        <a:moveTo>
                          <a:pt x="0" y="2382"/>
                        </a:moveTo>
                        <a:cubicBezTo>
                          <a:pt x="397" y="105173"/>
                          <a:pt x="793" y="216297"/>
                          <a:pt x="1190" y="319088"/>
                        </a:cubicBezTo>
                        <a:lnTo>
                          <a:pt x="165497" y="317897"/>
                        </a:lnTo>
                        <a:lnTo>
                          <a:pt x="217884" y="278607"/>
                        </a:lnTo>
                        <a:cubicBezTo>
                          <a:pt x="217090" y="185738"/>
                          <a:pt x="216297" y="92869"/>
                          <a:pt x="215503" y="0"/>
                        </a:cubicBezTo>
                        <a:lnTo>
                          <a:pt x="0" y="2382"/>
                        </a:lnTo>
                        <a:close/>
                      </a:path>
                    </a:pathLst>
                  </a:custGeom>
                  <a:solidFill>
                    <a:sysClr val="windowText" lastClr="000000"/>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990401CE-B842-4ACA-A773-F79D3E5E87BF}"/>
                      </a:ext>
                    </a:extLst>
                  </p:cNvPr>
                  <p:cNvSpPr/>
                  <p:nvPr/>
                </p:nvSpPr>
                <p:spPr>
                  <a:xfrm>
                    <a:off x="6513839" y="4193874"/>
                    <a:ext cx="217884" cy="319088"/>
                  </a:xfrm>
                  <a:custGeom>
                    <a:avLst/>
                    <a:gdLst>
                      <a:gd name="connsiteX0" fmla="*/ 0 w 217884"/>
                      <a:gd name="connsiteY0" fmla="*/ 4763 h 317897"/>
                      <a:gd name="connsiteX1" fmla="*/ 1190 w 217884"/>
                      <a:gd name="connsiteY1" fmla="*/ 313135 h 317897"/>
                      <a:gd name="connsiteX2" fmla="*/ 165497 w 217884"/>
                      <a:gd name="connsiteY2" fmla="*/ 317897 h 317897"/>
                      <a:gd name="connsiteX3" fmla="*/ 217884 w 217884"/>
                      <a:gd name="connsiteY3" fmla="*/ 278607 h 317897"/>
                      <a:gd name="connsiteX4" fmla="*/ 215503 w 217884"/>
                      <a:gd name="connsiteY4" fmla="*/ 0 h 317897"/>
                      <a:gd name="connsiteX5" fmla="*/ 0 w 217884"/>
                      <a:gd name="connsiteY5" fmla="*/ 4763 h 317897"/>
                      <a:gd name="connsiteX0" fmla="*/ 0 w 217884"/>
                      <a:gd name="connsiteY0" fmla="*/ 2382 h 317897"/>
                      <a:gd name="connsiteX1" fmla="*/ 1190 w 217884"/>
                      <a:gd name="connsiteY1" fmla="*/ 313135 h 317897"/>
                      <a:gd name="connsiteX2" fmla="*/ 165497 w 217884"/>
                      <a:gd name="connsiteY2" fmla="*/ 317897 h 317897"/>
                      <a:gd name="connsiteX3" fmla="*/ 217884 w 217884"/>
                      <a:gd name="connsiteY3" fmla="*/ 278607 h 317897"/>
                      <a:gd name="connsiteX4" fmla="*/ 215503 w 217884"/>
                      <a:gd name="connsiteY4" fmla="*/ 0 h 317897"/>
                      <a:gd name="connsiteX5" fmla="*/ 0 w 217884"/>
                      <a:gd name="connsiteY5" fmla="*/ 2382 h 317897"/>
                      <a:gd name="connsiteX0" fmla="*/ 0 w 217884"/>
                      <a:gd name="connsiteY0" fmla="*/ 2382 h 319088"/>
                      <a:gd name="connsiteX1" fmla="*/ 1190 w 217884"/>
                      <a:gd name="connsiteY1" fmla="*/ 319088 h 319088"/>
                      <a:gd name="connsiteX2" fmla="*/ 165497 w 217884"/>
                      <a:gd name="connsiteY2" fmla="*/ 317897 h 319088"/>
                      <a:gd name="connsiteX3" fmla="*/ 217884 w 217884"/>
                      <a:gd name="connsiteY3" fmla="*/ 278607 h 319088"/>
                      <a:gd name="connsiteX4" fmla="*/ 215503 w 217884"/>
                      <a:gd name="connsiteY4" fmla="*/ 0 h 319088"/>
                      <a:gd name="connsiteX5" fmla="*/ 0 w 217884"/>
                      <a:gd name="connsiteY5" fmla="*/ 2382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884" h="319088">
                        <a:moveTo>
                          <a:pt x="0" y="2382"/>
                        </a:moveTo>
                        <a:cubicBezTo>
                          <a:pt x="397" y="105173"/>
                          <a:pt x="793" y="216297"/>
                          <a:pt x="1190" y="319088"/>
                        </a:cubicBezTo>
                        <a:lnTo>
                          <a:pt x="165497" y="317897"/>
                        </a:lnTo>
                        <a:lnTo>
                          <a:pt x="217884" y="278607"/>
                        </a:lnTo>
                        <a:cubicBezTo>
                          <a:pt x="217090" y="185738"/>
                          <a:pt x="216297" y="92869"/>
                          <a:pt x="215503" y="0"/>
                        </a:cubicBezTo>
                        <a:lnTo>
                          <a:pt x="0" y="2382"/>
                        </a:lnTo>
                        <a:close/>
                      </a:path>
                    </a:pathLst>
                  </a:custGeom>
                  <a:solidFill>
                    <a:sysClr val="windowText" lastClr="000000"/>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702D00FF-00EF-4CAD-984E-F3FDCFA964CA}"/>
                      </a:ext>
                    </a:extLst>
                  </p:cNvPr>
                  <p:cNvSpPr/>
                  <p:nvPr/>
                </p:nvSpPr>
                <p:spPr>
                  <a:xfrm>
                    <a:off x="7409910" y="4192669"/>
                    <a:ext cx="217884" cy="319088"/>
                  </a:xfrm>
                  <a:custGeom>
                    <a:avLst/>
                    <a:gdLst>
                      <a:gd name="connsiteX0" fmla="*/ 0 w 217884"/>
                      <a:gd name="connsiteY0" fmla="*/ 4763 h 317897"/>
                      <a:gd name="connsiteX1" fmla="*/ 1190 w 217884"/>
                      <a:gd name="connsiteY1" fmla="*/ 313135 h 317897"/>
                      <a:gd name="connsiteX2" fmla="*/ 165497 w 217884"/>
                      <a:gd name="connsiteY2" fmla="*/ 317897 h 317897"/>
                      <a:gd name="connsiteX3" fmla="*/ 217884 w 217884"/>
                      <a:gd name="connsiteY3" fmla="*/ 278607 h 317897"/>
                      <a:gd name="connsiteX4" fmla="*/ 215503 w 217884"/>
                      <a:gd name="connsiteY4" fmla="*/ 0 h 317897"/>
                      <a:gd name="connsiteX5" fmla="*/ 0 w 217884"/>
                      <a:gd name="connsiteY5" fmla="*/ 4763 h 317897"/>
                      <a:gd name="connsiteX0" fmla="*/ 0 w 217884"/>
                      <a:gd name="connsiteY0" fmla="*/ 2382 h 317897"/>
                      <a:gd name="connsiteX1" fmla="*/ 1190 w 217884"/>
                      <a:gd name="connsiteY1" fmla="*/ 313135 h 317897"/>
                      <a:gd name="connsiteX2" fmla="*/ 165497 w 217884"/>
                      <a:gd name="connsiteY2" fmla="*/ 317897 h 317897"/>
                      <a:gd name="connsiteX3" fmla="*/ 217884 w 217884"/>
                      <a:gd name="connsiteY3" fmla="*/ 278607 h 317897"/>
                      <a:gd name="connsiteX4" fmla="*/ 215503 w 217884"/>
                      <a:gd name="connsiteY4" fmla="*/ 0 h 317897"/>
                      <a:gd name="connsiteX5" fmla="*/ 0 w 217884"/>
                      <a:gd name="connsiteY5" fmla="*/ 2382 h 317897"/>
                      <a:gd name="connsiteX0" fmla="*/ 0 w 217884"/>
                      <a:gd name="connsiteY0" fmla="*/ 2382 h 319088"/>
                      <a:gd name="connsiteX1" fmla="*/ 1190 w 217884"/>
                      <a:gd name="connsiteY1" fmla="*/ 319088 h 319088"/>
                      <a:gd name="connsiteX2" fmla="*/ 165497 w 217884"/>
                      <a:gd name="connsiteY2" fmla="*/ 317897 h 319088"/>
                      <a:gd name="connsiteX3" fmla="*/ 217884 w 217884"/>
                      <a:gd name="connsiteY3" fmla="*/ 278607 h 319088"/>
                      <a:gd name="connsiteX4" fmla="*/ 215503 w 217884"/>
                      <a:gd name="connsiteY4" fmla="*/ 0 h 319088"/>
                      <a:gd name="connsiteX5" fmla="*/ 0 w 217884"/>
                      <a:gd name="connsiteY5" fmla="*/ 2382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884" h="319088">
                        <a:moveTo>
                          <a:pt x="0" y="2382"/>
                        </a:moveTo>
                        <a:cubicBezTo>
                          <a:pt x="397" y="105173"/>
                          <a:pt x="793" y="216297"/>
                          <a:pt x="1190" y="319088"/>
                        </a:cubicBezTo>
                        <a:lnTo>
                          <a:pt x="165497" y="317897"/>
                        </a:lnTo>
                        <a:lnTo>
                          <a:pt x="217884" y="278607"/>
                        </a:lnTo>
                        <a:cubicBezTo>
                          <a:pt x="217090" y="185738"/>
                          <a:pt x="216297" y="92869"/>
                          <a:pt x="215503" y="0"/>
                        </a:cubicBezTo>
                        <a:lnTo>
                          <a:pt x="0" y="2382"/>
                        </a:lnTo>
                        <a:close/>
                      </a:path>
                    </a:pathLst>
                  </a:custGeom>
                  <a:solidFill>
                    <a:sysClr val="windowText" lastClr="000000"/>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F01D5A7-6854-4412-B79D-F624D7E6153B}"/>
                      </a:ext>
                    </a:extLst>
                  </p:cNvPr>
                  <p:cNvSpPr/>
                  <p:nvPr/>
                </p:nvSpPr>
                <p:spPr>
                  <a:xfrm>
                    <a:off x="7111221" y="4192669"/>
                    <a:ext cx="217884" cy="319088"/>
                  </a:xfrm>
                  <a:custGeom>
                    <a:avLst/>
                    <a:gdLst>
                      <a:gd name="connsiteX0" fmla="*/ 0 w 217884"/>
                      <a:gd name="connsiteY0" fmla="*/ 4763 h 317897"/>
                      <a:gd name="connsiteX1" fmla="*/ 1190 w 217884"/>
                      <a:gd name="connsiteY1" fmla="*/ 313135 h 317897"/>
                      <a:gd name="connsiteX2" fmla="*/ 165497 w 217884"/>
                      <a:gd name="connsiteY2" fmla="*/ 317897 h 317897"/>
                      <a:gd name="connsiteX3" fmla="*/ 217884 w 217884"/>
                      <a:gd name="connsiteY3" fmla="*/ 278607 h 317897"/>
                      <a:gd name="connsiteX4" fmla="*/ 215503 w 217884"/>
                      <a:gd name="connsiteY4" fmla="*/ 0 h 317897"/>
                      <a:gd name="connsiteX5" fmla="*/ 0 w 217884"/>
                      <a:gd name="connsiteY5" fmla="*/ 4763 h 317897"/>
                      <a:gd name="connsiteX0" fmla="*/ 0 w 217884"/>
                      <a:gd name="connsiteY0" fmla="*/ 2382 h 317897"/>
                      <a:gd name="connsiteX1" fmla="*/ 1190 w 217884"/>
                      <a:gd name="connsiteY1" fmla="*/ 313135 h 317897"/>
                      <a:gd name="connsiteX2" fmla="*/ 165497 w 217884"/>
                      <a:gd name="connsiteY2" fmla="*/ 317897 h 317897"/>
                      <a:gd name="connsiteX3" fmla="*/ 217884 w 217884"/>
                      <a:gd name="connsiteY3" fmla="*/ 278607 h 317897"/>
                      <a:gd name="connsiteX4" fmla="*/ 215503 w 217884"/>
                      <a:gd name="connsiteY4" fmla="*/ 0 h 317897"/>
                      <a:gd name="connsiteX5" fmla="*/ 0 w 217884"/>
                      <a:gd name="connsiteY5" fmla="*/ 2382 h 317897"/>
                      <a:gd name="connsiteX0" fmla="*/ 0 w 217884"/>
                      <a:gd name="connsiteY0" fmla="*/ 2382 h 319088"/>
                      <a:gd name="connsiteX1" fmla="*/ 1190 w 217884"/>
                      <a:gd name="connsiteY1" fmla="*/ 319088 h 319088"/>
                      <a:gd name="connsiteX2" fmla="*/ 165497 w 217884"/>
                      <a:gd name="connsiteY2" fmla="*/ 317897 h 319088"/>
                      <a:gd name="connsiteX3" fmla="*/ 217884 w 217884"/>
                      <a:gd name="connsiteY3" fmla="*/ 278607 h 319088"/>
                      <a:gd name="connsiteX4" fmla="*/ 215503 w 217884"/>
                      <a:gd name="connsiteY4" fmla="*/ 0 h 319088"/>
                      <a:gd name="connsiteX5" fmla="*/ 0 w 217884"/>
                      <a:gd name="connsiteY5" fmla="*/ 2382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884" h="319088">
                        <a:moveTo>
                          <a:pt x="0" y="2382"/>
                        </a:moveTo>
                        <a:cubicBezTo>
                          <a:pt x="397" y="105173"/>
                          <a:pt x="793" y="216297"/>
                          <a:pt x="1190" y="319088"/>
                        </a:cubicBezTo>
                        <a:lnTo>
                          <a:pt x="165497" y="317897"/>
                        </a:lnTo>
                        <a:lnTo>
                          <a:pt x="217884" y="278607"/>
                        </a:lnTo>
                        <a:cubicBezTo>
                          <a:pt x="217090" y="185738"/>
                          <a:pt x="216297" y="92869"/>
                          <a:pt x="215503" y="0"/>
                        </a:cubicBezTo>
                        <a:lnTo>
                          <a:pt x="0" y="2382"/>
                        </a:lnTo>
                        <a:close/>
                      </a:path>
                    </a:pathLst>
                  </a:custGeom>
                  <a:solidFill>
                    <a:sysClr val="windowText" lastClr="000000"/>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3" name="Oval 82">
                    <a:extLst>
                      <a:ext uri="{FF2B5EF4-FFF2-40B4-BE49-F238E27FC236}">
                        <a16:creationId xmlns:a16="http://schemas.microsoft.com/office/drawing/2014/main" id="{2490F9DF-C3CC-49E2-B763-4DF15BCD5C14}"/>
                      </a:ext>
                    </a:extLst>
                  </p:cNvPr>
                  <p:cNvSpPr/>
                  <p:nvPr/>
                </p:nvSpPr>
                <p:spPr>
                  <a:xfrm>
                    <a:off x="7710487" y="4624388"/>
                    <a:ext cx="45719" cy="45719"/>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2E67ABB4-541E-4D88-A8FD-D50DD9A52755}"/>
                      </a:ext>
                    </a:extLst>
                  </p:cNvPr>
                  <p:cNvSpPr/>
                  <p:nvPr/>
                </p:nvSpPr>
                <p:spPr>
                  <a:xfrm>
                    <a:off x="5319075" y="4665951"/>
                    <a:ext cx="391209" cy="61781"/>
                  </a:xfrm>
                  <a:prstGeom prst="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3BDBF143-E12E-464B-B070-A8D89C8A50D9}"/>
                      </a:ext>
                    </a:extLst>
                  </p:cNvPr>
                  <p:cNvSpPr/>
                  <p:nvPr/>
                </p:nvSpPr>
                <p:spPr>
                  <a:xfrm>
                    <a:off x="5784023" y="4658809"/>
                    <a:ext cx="773447" cy="61780"/>
                  </a:xfrm>
                  <a:prstGeom prst="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a:extLst>
                      <a:ext uri="{FF2B5EF4-FFF2-40B4-BE49-F238E27FC236}">
                        <a16:creationId xmlns:a16="http://schemas.microsoft.com/office/drawing/2014/main" id="{677F6DB4-0F0B-4CA0-8E07-05CC57C7D714}"/>
                      </a:ext>
                    </a:extLst>
                  </p:cNvPr>
                  <p:cNvSpPr/>
                  <p:nvPr/>
                </p:nvSpPr>
                <p:spPr>
                  <a:xfrm>
                    <a:off x="6621265" y="4659181"/>
                    <a:ext cx="1052863" cy="59027"/>
                  </a:xfrm>
                  <a:prstGeom prst="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grpSp>
        <p:sp>
          <p:nvSpPr>
            <p:cNvPr id="12" name="Flowchart: Process 11">
              <a:extLst>
                <a:ext uri="{FF2B5EF4-FFF2-40B4-BE49-F238E27FC236}">
                  <a16:creationId xmlns:a16="http://schemas.microsoft.com/office/drawing/2014/main" id="{32DED832-9E74-47DC-A2AC-6FF4AD6C234B}"/>
                </a:ext>
              </a:extLst>
            </p:cNvPr>
            <p:cNvSpPr/>
            <p:nvPr/>
          </p:nvSpPr>
          <p:spPr>
            <a:xfrm>
              <a:off x="4992606" y="2941163"/>
              <a:ext cx="1181904" cy="537517"/>
            </a:xfrm>
            <a:prstGeom prst="flowChartProcess">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solidFill>
                    <a:schemeClr val="tx1"/>
                  </a:solidFill>
                </a:rPr>
                <a:t>Visualizer</a:t>
              </a:r>
            </a:p>
          </p:txBody>
        </p:sp>
        <p:grpSp>
          <p:nvGrpSpPr>
            <p:cNvPr id="234" name="Group 233">
              <a:extLst>
                <a:ext uri="{FF2B5EF4-FFF2-40B4-BE49-F238E27FC236}">
                  <a16:creationId xmlns:a16="http://schemas.microsoft.com/office/drawing/2014/main" id="{F0BE6270-183B-4627-91B9-329B24040691}"/>
                </a:ext>
              </a:extLst>
            </p:cNvPr>
            <p:cNvGrpSpPr/>
            <p:nvPr/>
          </p:nvGrpSpPr>
          <p:grpSpPr>
            <a:xfrm>
              <a:off x="1974350" y="4966753"/>
              <a:ext cx="4555969" cy="549970"/>
              <a:chOff x="1981322" y="5213156"/>
              <a:chExt cx="4555969" cy="549970"/>
            </a:xfrm>
          </p:grpSpPr>
          <p:pic>
            <p:nvPicPr>
              <p:cNvPr id="226" name="Picture 991" descr="seagate-barracuda-1tb-harddrive_transparent_small">
                <a:extLst>
                  <a:ext uri="{FF2B5EF4-FFF2-40B4-BE49-F238E27FC236}">
                    <a16:creationId xmlns:a16="http://schemas.microsoft.com/office/drawing/2014/main" id="{282208D3-9CAE-4B75-A041-DFD715D9C6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322" y="5213156"/>
                <a:ext cx="609490" cy="549970"/>
              </a:xfrm>
              <a:prstGeom prst="rect">
                <a:avLst/>
              </a:prstGeom>
              <a:noFill/>
              <a:extLst>
                <a:ext uri="{909E8E84-426E-40DD-AFC4-6F175D3DCCD1}">
                  <a14:hiddenFill xmlns:a14="http://schemas.microsoft.com/office/drawing/2010/main">
                    <a:solidFill>
                      <a:srgbClr val="FFFFFF"/>
                    </a:solidFill>
                  </a14:hiddenFill>
                </a:ext>
              </a:extLst>
            </p:spPr>
          </p:pic>
          <p:pic>
            <p:nvPicPr>
              <p:cNvPr id="227" name="Picture 991" descr="seagate-barracuda-1tb-harddrive_transparent_small">
                <a:extLst>
                  <a:ext uri="{FF2B5EF4-FFF2-40B4-BE49-F238E27FC236}">
                    <a16:creationId xmlns:a16="http://schemas.microsoft.com/office/drawing/2014/main" id="{21E3D493-E0DE-4437-ABE8-B049D66743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5105" y="5213156"/>
                <a:ext cx="609490" cy="549970"/>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991" descr="seagate-barracuda-1tb-harddrive_transparent_small">
                <a:extLst>
                  <a:ext uri="{FF2B5EF4-FFF2-40B4-BE49-F238E27FC236}">
                    <a16:creationId xmlns:a16="http://schemas.microsoft.com/office/drawing/2014/main" id="{13D31035-A682-4BBD-9664-A7C984FB2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8888" y="5213156"/>
                <a:ext cx="609490" cy="549970"/>
              </a:xfrm>
              <a:prstGeom prst="rect">
                <a:avLst/>
              </a:prstGeom>
              <a:noFill/>
              <a:extLst>
                <a:ext uri="{909E8E84-426E-40DD-AFC4-6F175D3DCCD1}">
                  <a14:hiddenFill xmlns:a14="http://schemas.microsoft.com/office/drawing/2010/main">
                    <a:solidFill>
                      <a:srgbClr val="FFFFFF"/>
                    </a:solidFill>
                  </a14:hiddenFill>
                </a:ext>
              </a:extLst>
            </p:spPr>
          </p:pic>
          <p:pic>
            <p:nvPicPr>
              <p:cNvPr id="229" name="Picture 991" descr="seagate-barracuda-1tb-harddrive_transparent_small">
                <a:extLst>
                  <a:ext uri="{FF2B5EF4-FFF2-40B4-BE49-F238E27FC236}">
                    <a16:creationId xmlns:a16="http://schemas.microsoft.com/office/drawing/2014/main" id="{0E4BF89E-9B06-4937-AA02-1C8306AAFF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2671" y="5213156"/>
                <a:ext cx="609490" cy="549970"/>
              </a:xfrm>
              <a:prstGeom prst="rect">
                <a:avLst/>
              </a:prstGeom>
              <a:noFill/>
              <a:extLst>
                <a:ext uri="{909E8E84-426E-40DD-AFC4-6F175D3DCCD1}">
                  <a14:hiddenFill xmlns:a14="http://schemas.microsoft.com/office/drawing/2010/main">
                    <a:solidFill>
                      <a:srgbClr val="FFFFFF"/>
                    </a:solidFill>
                  </a14:hiddenFill>
                </a:ext>
              </a:extLst>
            </p:spPr>
          </p:pic>
          <p:pic>
            <p:nvPicPr>
              <p:cNvPr id="230" name="Picture 991" descr="seagate-barracuda-1tb-harddrive_transparent_small">
                <a:extLst>
                  <a:ext uri="{FF2B5EF4-FFF2-40B4-BE49-F238E27FC236}">
                    <a16:creationId xmlns:a16="http://schemas.microsoft.com/office/drawing/2014/main" id="{F0224ADE-C311-40E0-9F21-E1E1203553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6454" y="5213156"/>
                <a:ext cx="609490" cy="549970"/>
              </a:xfrm>
              <a:prstGeom prst="rect">
                <a:avLst/>
              </a:prstGeom>
              <a:noFill/>
              <a:extLst>
                <a:ext uri="{909E8E84-426E-40DD-AFC4-6F175D3DCCD1}">
                  <a14:hiddenFill xmlns:a14="http://schemas.microsoft.com/office/drawing/2010/main">
                    <a:solidFill>
                      <a:srgbClr val="FFFFFF"/>
                    </a:solidFill>
                  </a14:hiddenFill>
                </a:ext>
              </a:extLst>
            </p:spPr>
          </p:pic>
          <p:pic>
            <p:nvPicPr>
              <p:cNvPr id="231" name="Picture 991" descr="seagate-barracuda-1tb-harddrive_transparent_small">
                <a:extLst>
                  <a:ext uri="{FF2B5EF4-FFF2-40B4-BE49-F238E27FC236}">
                    <a16:creationId xmlns:a16="http://schemas.microsoft.com/office/drawing/2014/main" id="{8356FAC2-4647-4D8C-AA95-95F85ADA86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237" y="5213156"/>
                <a:ext cx="609490" cy="549970"/>
              </a:xfrm>
              <a:prstGeom prst="rect">
                <a:avLst/>
              </a:prstGeom>
              <a:noFill/>
              <a:extLst>
                <a:ext uri="{909E8E84-426E-40DD-AFC4-6F175D3DCCD1}">
                  <a14:hiddenFill xmlns:a14="http://schemas.microsoft.com/office/drawing/2010/main">
                    <a:solidFill>
                      <a:srgbClr val="FFFFFF"/>
                    </a:solidFill>
                  </a14:hiddenFill>
                </a:ext>
              </a:extLst>
            </p:spPr>
          </p:pic>
          <p:pic>
            <p:nvPicPr>
              <p:cNvPr id="232" name="Picture 991" descr="seagate-barracuda-1tb-harddrive_transparent_small">
                <a:extLst>
                  <a:ext uri="{FF2B5EF4-FFF2-40B4-BE49-F238E27FC236}">
                    <a16:creationId xmlns:a16="http://schemas.microsoft.com/office/drawing/2014/main" id="{31F4CEF1-255E-45F5-9090-D520677B05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20" y="5213156"/>
                <a:ext cx="609490" cy="549970"/>
              </a:xfrm>
              <a:prstGeom prst="rect">
                <a:avLst/>
              </a:prstGeom>
              <a:noFill/>
              <a:extLst>
                <a:ext uri="{909E8E84-426E-40DD-AFC4-6F175D3DCCD1}">
                  <a14:hiddenFill xmlns:a14="http://schemas.microsoft.com/office/drawing/2010/main">
                    <a:solidFill>
                      <a:srgbClr val="FFFFFF"/>
                    </a:solidFill>
                  </a14:hiddenFill>
                </a:ext>
              </a:extLst>
            </p:spPr>
          </p:pic>
          <p:pic>
            <p:nvPicPr>
              <p:cNvPr id="233" name="Picture 991" descr="seagate-barracuda-1tb-harddrive_transparent_small">
                <a:extLst>
                  <a:ext uri="{FF2B5EF4-FFF2-40B4-BE49-F238E27FC236}">
                    <a16:creationId xmlns:a16="http://schemas.microsoft.com/office/drawing/2014/main" id="{EBF6E57B-A453-45E5-A1EA-046C341CF6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7801" y="5213156"/>
                <a:ext cx="609490" cy="54997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4" name="Content Placeholder 2">
            <a:extLst>
              <a:ext uri="{FF2B5EF4-FFF2-40B4-BE49-F238E27FC236}">
                <a16:creationId xmlns:a16="http://schemas.microsoft.com/office/drawing/2014/main" id="{B63B397D-A9F4-4730-ABCE-BFE1C5090354}"/>
              </a:ext>
            </a:extLst>
          </p:cNvPr>
          <p:cNvSpPr>
            <a:spLocks noGrp="1"/>
          </p:cNvSpPr>
          <p:nvPr>
            <p:ph idx="1"/>
          </p:nvPr>
        </p:nvSpPr>
        <p:spPr>
          <a:xfrm>
            <a:off x="457200" y="1447800"/>
            <a:ext cx="8229600" cy="4373563"/>
          </a:xfrm>
        </p:spPr>
        <p:txBody>
          <a:bodyPr/>
          <a:lstStyle/>
          <a:p>
            <a:pPr marL="414726" indent="-414726">
              <a:buClr>
                <a:schemeClr val="tx1"/>
              </a:buClr>
              <a:buFont typeface="Arial" charset="0"/>
              <a:buChar char="•"/>
            </a:pPr>
            <a:r>
              <a:rPr lang="en-US" sz="2400" dirty="0"/>
              <a:t>Modern I/O uses distributed memory and NVM</a:t>
            </a:r>
          </a:p>
        </p:txBody>
      </p:sp>
      <p:sp>
        <p:nvSpPr>
          <p:cNvPr id="115" name="TextBox 114">
            <a:extLst>
              <a:ext uri="{FF2B5EF4-FFF2-40B4-BE49-F238E27FC236}">
                <a16:creationId xmlns:a16="http://schemas.microsoft.com/office/drawing/2014/main" id="{99F340F3-C50F-4CBE-AB01-A0BA8A301E14}"/>
              </a:ext>
            </a:extLst>
          </p:cNvPr>
          <p:cNvSpPr txBox="1"/>
          <p:nvPr/>
        </p:nvSpPr>
        <p:spPr>
          <a:xfrm>
            <a:off x="5257799" y="2973607"/>
            <a:ext cx="3870851" cy="3139321"/>
          </a:xfrm>
          <a:prstGeom prst="rect">
            <a:avLst/>
          </a:prstGeom>
          <a:noFill/>
        </p:spPr>
        <p:txBody>
          <a:bodyPr wrap="square" rtlCol="0">
            <a:spAutoFit/>
          </a:bodyPr>
          <a:lstStyle/>
          <a:p>
            <a:pPr marL="285750" indent="-285750">
              <a:buFont typeface="Arial" panose="020B0604020202020204" pitchFamily="34" charset="0"/>
              <a:buChar char="•"/>
            </a:pPr>
            <a:r>
              <a:rPr lang="en-US" dirty="0"/>
              <a:t>Performance Benefits</a:t>
            </a:r>
          </a:p>
          <a:p>
            <a:pPr marL="742950" lvl="1" indent="-285750">
              <a:buFont typeface="Arial" panose="020B0604020202020204" pitchFamily="34" charset="0"/>
              <a:buChar char="•"/>
            </a:pPr>
            <a:r>
              <a:rPr lang="en-US" dirty="0"/>
              <a:t>Remove intermediate I/O</a:t>
            </a:r>
          </a:p>
          <a:p>
            <a:pPr marL="742950" lvl="1" indent="-285750">
              <a:buFont typeface="Arial" panose="020B0604020202020204" pitchFamily="34" charset="0"/>
              <a:buChar char="•"/>
            </a:pPr>
            <a:r>
              <a:rPr lang="en-US" dirty="0"/>
              <a:t>Keep data in native structures</a:t>
            </a:r>
          </a:p>
          <a:p>
            <a:pPr marL="742950" lvl="1" indent="-285750">
              <a:buFont typeface="Arial" panose="020B0604020202020204" pitchFamily="34" charset="0"/>
              <a:buChar char="•"/>
            </a:pPr>
            <a:r>
              <a:rPr lang="en-US" dirty="0"/>
              <a:t>Cache </a:t>
            </a:r>
          </a:p>
          <a:p>
            <a:pPr marL="285750" indent="-285750">
              <a:buFont typeface="Arial" panose="020B0604020202020204" pitchFamily="34" charset="0"/>
              <a:buChar char="•"/>
            </a:pPr>
            <a:r>
              <a:rPr lang="en-US" dirty="0"/>
              <a:t>Sandia: Kelpie/FAODEL</a:t>
            </a:r>
          </a:p>
          <a:p>
            <a:pPr marL="742950" lvl="1" indent="-285750">
              <a:buFont typeface="Arial" panose="020B0604020202020204" pitchFamily="34" charset="0"/>
              <a:buChar char="•"/>
            </a:pPr>
            <a:r>
              <a:rPr lang="en-US" dirty="0"/>
              <a:t>Distributed Key/Blob Service</a:t>
            </a:r>
          </a:p>
          <a:p>
            <a:pPr marL="742950" lvl="1" indent="-285750">
              <a:buFont typeface="Arial" panose="020B0604020202020204" pitchFamily="34" charset="0"/>
              <a:buChar char="•"/>
            </a:pPr>
            <a:r>
              <a:rPr lang="en-US" dirty="0"/>
              <a:t>Job-to-Job RDMAs</a:t>
            </a:r>
          </a:p>
          <a:p>
            <a:pPr marL="742950" lvl="1" indent="-285750">
              <a:buFont typeface="Arial" panose="020B0604020202020204" pitchFamily="34" charset="0"/>
              <a:buChar char="•"/>
            </a:pPr>
            <a:r>
              <a:rPr lang="en-US" dirty="0"/>
              <a:t>Cray, InfiniBand, …</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p:txBody>
      </p:sp>
      <p:sp>
        <p:nvSpPr>
          <p:cNvPr id="116" name="Title 1">
            <a:extLst>
              <a:ext uri="{FF2B5EF4-FFF2-40B4-BE49-F238E27FC236}">
                <a16:creationId xmlns:a16="http://schemas.microsoft.com/office/drawing/2014/main" id="{16D4CCAD-26E5-CA48-BD99-6D44CF939302}"/>
              </a:ext>
            </a:extLst>
          </p:cNvPr>
          <p:cNvSpPr>
            <a:spLocks noGrp="1"/>
          </p:cNvSpPr>
          <p:nvPr>
            <p:ph type="title"/>
          </p:nvPr>
        </p:nvSpPr>
        <p:spPr>
          <a:xfrm>
            <a:off x="457200" y="274638"/>
            <a:ext cx="8229600" cy="1143000"/>
          </a:xfrm>
        </p:spPr>
        <p:txBody>
          <a:bodyPr/>
          <a:lstStyle/>
          <a:p>
            <a:pPr algn="ctr"/>
            <a:r>
              <a:rPr lang="en-US" sz="4400" dirty="0"/>
              <a:t>Data Flow at Scale: Emerging</a:t>
            </a:r>
          </a:p>
        </p:txBody>
      </p:sp>
      <p:sp>
        <p:nvSpPr>
          <p:cNvPr id="113" name="Date Placeholder 4">
            <a:extLst>
              <a:ext uri="{FF2B5EF4-FFF2-40B4-BE49-F238E27FC236}">
                <a16:creationId xmlns:a16="http://schemas.microsoft.com/office/drawing/2014/main" id="{73CFDF01-8632-5949-9BAA-ED48FC1965CB}"/>
              </a:ext>
            </a:extLst>
          </p:cNvPr>
          <p:cNvSpPr>
            <a:spLocks noGrp="1"/>
          </p:cNvSpPr>
          <p:nvPr>
            <p:ph type="dt" sz="half" idx="10"/>
          </p:nvPr>
        </p:nvSpPr>
        <p:spPr>
          <a:xfrm>
            <a:off x="457200" y="6397625"/>
            <a:ext cx="2133600" cy="307975"/>
          </a:xfrm>
        </p:spPr>
        <p:txBody>
          <a:bodyPr/>
          <a:lstStyle/>
          <a:p>
            <a:pPr>
              <a:defRPr/>
            </a:pPr>
            <a:r>
              <a:rPr lang="en-US" dirty="0" err="1"/>
              <a:t>R.L.Clay</a:t>
            </a:r>
            <a:r>
              <a:rPr lang="en-US" dirty="0"/>
              <a:t> 2018</a:t>
            </a:r>
          </a:p>
        </p:txBody>
      </p:sp>
    </p:spTree>
    <p:extLst>
      <p:ext uri="{BB962C8B-B14F-4D97-AF65-F5344CB8AC3E}">
        <p14:creationId xmlns:p14="http://schemas.microsoft.com/office/powerpoint/2010/main" val="9384599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Content Placeholder 2">
            <a:extLst>
              <a:ext uri="{FF2B5EF4-FFF2-40B4-BE49-F238E27FC236}">
                <a16:creationId xmlns:a16="http://schemas.microsoft.com/office/drawing/2014/main" id="{B63B397D-A9F4-4730-ABCE-BFE1C5090354}"/>
              </a:ext>
            </a:extLst>
          </p:cNvPr>
          <p:cNvSpPr>
            <a:spLocks noGrp="1"/>
          </p:cNvSpPr>
          <p:nvPr>
            <p:ph idx="1"/>
          </p:nvPr>
        </p:nvSpPr>
        <p:spPr>
          <a:xfrm>
            <a:off x="457200" y="1447800"/>
            <a:ext cx="8229600" cy="1828800"/>
          </a:xfrm>
        </p:spPr>
        <p:txBody>
          <a:bodyPr/>
          <a:lstStyle/>
          <a:p>
            <a:r>
              <a:rPr lang="en-US" sz="2400" dirty="0"/>
              <a:t>Workflows shouldn’t have to “reload” from anything</a:t>
            </a:r>
          </a:p>
          <a:p>
            <a:r>
              <a:rPr lang="en-US" sz="2400" dirty="0"/>
              <a:t>Can we keep data distributed in one job and have other jobs access it via local shared memory?</a:t>
            </a:r>
          </a:p>
        </p:txBody>
      </p:sp>
      <p:grpSp>
        <p:nvGrpSpPr>
          <p:cNvPr id="57" name="Group 56">
            <a:extLst>
              <a:ext uri="{FF2B5EF4-FFF2-40B4-BE49-F238E27FC236}">
                <a16:creationId xmlns:a16="http://schemas.microsoft.com/office/drawing/2014/main" id="{0D4A7FB0-68DB-4B74-9F46-A8DB6C62F259}"/>
              </a:ext>
            </a:extLst>
          </p:cNvPr>
          <p:cNvGrpSpPr/>
          <p:nvPr/>
        </p:nvGrpSpPr>
        <p:grpSpPr>
          <a:xfrm>
            <a:off x="457200" y="3375923"/>
            <a:ext cx="5867400" cy="2439775"/>
            <a:chOff x="1066800" y="3375923"/>
            <a:chExt cx="5867400" cy="2439775"/>
          </a:xfrm>
        </p:grpSpPr>
        <p:sp>
          <p:nvSpPr>
            <p:cNvPr id="26" name="Rectangle 25">
              <a:extLst>
                <a:ext uri="{FF2B5EF4-FFF2-40B4-BE49-F238E27FC236}">
                  <a16:creationId xmlns:a16="http://schemas.microsoft.com/office/drawing/2014/main" id="{FDDB42C5-3B57-4A01-9157-F90599D20D84}"/>
                </a:ext>
              </a:extLst>
            </p:cNvPr>
            <p:cNvSpPr/>
            <p:nvPr/>
          </p:nvSpPr>
          <p:spPr>
            <a:xfrm>
              <a:off x="1205036" y="3375923"/>
              <a:ext cx="1008491" cy="2439775"/>
            </a:xfrm>
            <a:prstGeom prst="rect">
              <a:avLst/>
            </a:prstGeom>
            <a:solidFill>
              <a:schemeClr val="accent6">
                <a:lumMod val="20000"/>
                <a:lumOff val="80000"/>
                <a:alpha val="60000"/>
              </a:schemeClr>
            </a:solidFill>
            <a:ln>
              <a:solidFill>
                <a:schemeClr val="accent6">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1200" b="1" dirty="0">
                  <a:solidFill>
                    <a:schemeClr val="tx1"/>
                  </a:solidFill>
                  <a:latin typeface="Trebuchet MS" panose="020B0603020202020204" pitchFamily="34" charset="0"/>
                </a:rPr>
                <a:t>Node 1</a:t>
              </a:r>
            </a:p>
          </p:txBody>
        </p:sp>
        <p:sp>
          <p:nvSpPr>
            <p:cNvPr id="77" name="Rectangle 76">
              <a:extLst>
                <a:ext uri="{FF2B5EF4-FFF2-40B4-BE49-F238E27FC236}">
                  <a16:creationId xmlns:a16="http://schemas.microsoft.com/office/drawing/2014/main" id="{9C131C68-D621-4562-9029-BC4D6B661CE3}"/>
                </a:ext>
              </a:extLst>
            </p:cNvPr>
            <p:cNvSpPr/>
            <p:nvPr/>
          </p:nvSpPr>
          <p:spPr>
            <a:xfrm>
              <a:off x="2387582" y="3375923"/>
              <a:ext cx="1008491" cy="2439775"/>
            </a:xfrm>
            <a:prstGeom prst="rect">
              <a:avLst/>
            </a:prstGeom>
            <a:solidFill>
              <a:schemeClr val="accent6">
                <a:lumMod val="20000"/>
                <a:lumOff val="80000"/>
                <a:alpha val="85000"/>
              </a:schemeClr>
            </a:solidFill>
            <a:ln>
              <a:solidFill>
                <a:schemeClr val="accent6">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1200" b="1" dirty="0">
                  <a:solidFill>
                    <a:schemeClr val="tx1"/>
                  </a:solidFill>
                  <a:latin typeface="Trebuchet MS" panose="020B0603020202020204" pitchFamily="34" charset="0"/>
                </a:rPr>
                <a:t>Node 1</a:t>
              </a:r>
            </a:p>
          </p:txBody>
        </p:sp>
        <p:sp>
          <p:nvSpPr>
            <p:cNvPr id="84" name="Rectangle 83">
              <a:extLst>
                <a:ext uri="{FF2B5EF4-FFF2-40B4-BE49-F238E27FC236}">
                  <a16:creationId xmlns:a16="http://schemas.microsoft.com/office/drawing/2014/main" id="{58BC501C-E74E-4288-8000-DAC0F1C5392F}"/>
                </a:ext>
              </a:extLst>
            </p:cNvPr>
            <p:cNvSpPr/>
            <p:nvPr/>
          </p:nvSpPr>
          <p:spPr>
            <a:xfrm>
              <a:off x="4395166" y="3375923"/>
              <a:ext cx="1008491" cy="2439775"/>
            </a:xfrm>
            <a:prstGeom prst="rect">
              <a:avLst/>
            </a:prstGeom>
            <a:solidFill>
              <a:schemeClr val="accent6">
                <a:lumMod val="20000"/>
                <a:lumOff val="80000"/>
                <a:alpha val="85000"/>
              </a:schemeClr>
            </a:solidFill>
            <a:ln>
              <a:solidFill>
                <a:schemeClr val="accent6">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1200" b="1" dirty="0">
                  <a:solidFill>
                    <a:schemeClr val="tx1"/>
                  </a:solidFill>
                  <a:latin typeface="Trebuchet MS" panose="020B0603020202020204" pitchFamily="34" charset="0"/>
                </a:rPr>
                <a:t>Node N</a:t>
              </a:r>
            </a:p>
          </p:txBody>
        </p:sp>
        <p:sp>
          <p:nvSpPr>
            <p:cNvPr id="39" name="Rectangle 38">
              <a:extLst>
                <a:ext uri="{FF2B5EF4-FFF2-40B4-BE49-F238E27FC236}">
                  <a16:creationId xmlns:a16="http://schemas.microsoft.com/office/drawing/2014/main" id="{4F4F3A63-9C3F-4FF0-9D76-EB3FE238C8AA}"/>
                </a:ext>
              </a:extLst>
            </p:cNvPr>
            <p:cNvSpPr/>
            <p:nvPr/>
          </p:nvSpPr>
          <p:spPr>
            <a:xfrm>
              <a:off x="1066800" y="4724400"/>
              <a:ext cx="5867400" cy="990600"/>
            </a:xfrm>
            <a:prstGeom prst="rect">
              <a:avLst/>
            </a:prstGeom>
            <a:solidFill>
              <a:srgbClr val="222268">
                <a:alpha val="65882"/>
              </a:srgbClr>
            </a:solidFill>
            <a:ln>
              <a:solidFill>
                <a:schemeClr val="accent6">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b" anchorCtr="0"/>
            <a:lstStyle/>
            <a:p>
              <a:pPr algn="ctr"/>
              <a:endParaRPr lang="en-US" dirty="0"/>
            </a:p>
          </p:txBody>
        </p:sp>
        <p:sp>
          <p:nvSpPr>
            <p:cNvPr id="5" name="TextBox 4">
              <a:extLst>
                <a:ext uri="{FF2B5EF4-FFF2-40B4-BE49-F238E27FC236}">
                  <a16:creationId xmlns:a16="http://schemas.microsoft.com/office/drawing/2014/main" id="{7B04983B-742E-4380-9EBF-B426EF11DB66}"/>
                </a:ext>
              </a:extLst>
            </p:cNvPr>
            <p:cNvSpPr txBox="1"/>
            <p:nvPr/>
          </p:nvSpPr>
          <p:spPr>
            <a:xfrm>
              <a:off x="5490772" y="4891877"/>
              <a:ext cx="1402948" cy="646331"/>
            </a:xfrm>
            <a:prstGeom prst="rect">
              <a:avLst/>
            </a:prstGeom>
            <a:noFill/>
          </p:spPr>
          <p:txBody>
            <a:bodyPr wrap="none" rtlCol="0">
              <a:spAutoFit/>
            </a:bodyPr>
            <a:lstStyle/>
            <a:p>
              <a:pPr algn="ctr"/>
              <a:r>
                <a:rPr lang="en-US" b="1" dirty="0">
                  <a:solidFill>
                    <a:schemeClr val="bg1"/>
                  </a:solidFill>
                </a:rPr>
                <a:t>Distributed</a:t>
              </a:r>
            </a:p>
            <a:p>
              <a:pPr algn="ctr"/>
              <a:r>
                <a:rPr lang="en-US" b="1" dirty="0">
                  <a:solidFill>
                    <a:schemeClr val="bg1"/>
                  </a:solidFill>
                </a:rPr>
                <a:t>Mesh Job</a:t>
              </a:r>
            </a:p>
          </p:txBody>
        </p:sp>
        <p:sp>
          <p:nvSpPr>
            <p:cNvPr id="29" name="Rectangle 28">
              <a:extLst>
                <a:ext uri="{FF2B5EF4-FFF2-40B4-BE49-F238E27FC236}">
                  <a16:creationId xmlns:a16="http://schemas.microsoft.com/office/drawing/2014/main" id="{11A733B0-E4E7-4E3C-B927-1313CA82D2C1}"/>
                </a:ext>
              </a:extLst>
            </p:cNvPr>
            <p:cNvSpPr/>
            <p:nvPr/>
          </p:nvSpPr>
          <p:spPr bwMode="auto">
            <a:xfrm>
              <a:off x="1246638" y="4823722"/>
              <a:ext cx="925286" cy="78264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78" name="Rectangle 77">
              <a:extLst>
                <a:ext uri="{FF2B5EF4-FFF2-40B4-BE49-F238E27FC236}">
                  <a16:creationId xmlns:a16="http://schemas.microsoft.com/office/drawing/2014/main" id="{8E142350-9544-41BD-B060-7C4CC04EBF7C}"/>
                </a:ext>
              </a:extLst>
            </p:cNvPr>
            <p:cNvSpPr/>
            <p:nvPr/>
          </p:nvSpPr>
          <p:spPr bwMode="auto">
            <a:xfrm>
              <a:off x="2429184" y="4823722"/>
              <a:ext cx="925286" cy="78264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85" name="Rectangle 84">
              <a:extLst>
                <a:ext uri="{FF2B5EF4-FFF2-40B4-BE49-F238E27FC236}">
                  <a16:creationId xmlns:a16="http://schemas.microsoft.com/office/drawing/2014/main" id="{65A78972-1DFE-460A-B6CF-B3782614FFC9}"/>
                </a:ext>
              </a:extLst>
            </p:cNvPr>
            <p:cNvSpPr/>
            <p:nvPr/>
          </p:nvSpPr>
          <p:spPr bwMode="auto">
            <a:xfrm>
              <a:off x="4436768" y="4823722"/>
              <a:ext cx="925286" cy="78264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sp>
        <p:nvSpPr>
          <p:cNvPr id="58" name="Speech Bubble: Rectangle 57">
            <a:extLst>
              <a:ext uri="{FF2B5EF4-FFF2-40B4-BE49-F238E27FC236}">
                <a16:creationId xmlns:a16="http://schemas.microsoft.com/office/drawing/2014/main" id="{94B60D3D-C2AB-4F7F-A751-DA98D899DE9F}"/>
              </a:ext>
            </a:extLst>
          </p:cNvPr>
          <p:cNvSpPr/>
          <p:nvPr/>
        </p:nvSpPr>
        <p:spPr bwMode="auto">
          <a:xfrm>
            <a:off x="6705600" y="3670403"/>
            <a:ext cx="2119436" cy="977797"/>
          </a:xfrm>
          <a:prstGeom prst="wedgeRectCallout">
            <a:avLst>
              <a:gd name="adj1" fmla="val -82675"/>
              <a:gd name="adj2" fmla="val 56878"/>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1600" dirty="0"/>
              <a:t>Launch a distributed mesh job to house a workflow’s mesh. </a:t>
            </a:r>
            <a:endParaRPr kumimoji="0" lang="en-US" sz="1600" i="0" u="none" strike="noStrike" cap="none" normalizeH="0" baseline="0" dirty="0">
              <a:ln>
                <a:noFill/>
              </a:ln>
              <a:solidFill>
                <a:schemeClr val="tx1"/>
              </a:solidFill>
              <a:effectLst/>
              <a:latin typeface="Arial" charset="0"/>
            </a:endParaRPr>
          </a:p>
        </p:txBody>
      </p:sp>
      <p:sp>
        <p:nvSpPr>
          <p:cNvPr id="16" name="Title 1">
            <a:extLst>
              <a:ext uri="{FF2B5EF4-FFF2-40B4-BE49-F238E27FC236}">
                <a16:creationId xmlns:a16="http://schemas.microsoft.com/office/drawing/2014/main" id="{BC7B8A46-4061-A543-872F-30757191C6ED}"/>
              </a:ext>
            </a:extLst>
          </p:cNvPr>
          <p:cNvSpPr>
            <a:spLocks noGrp="1"/>
          </p:cNvSpPr>
          <p:nvPr>
            <p:ph type="title"/>
          </p:nvPr>
        </p:nvSpPr>
        <p:spPr>
          <a:xfrm>
            <a:off x="457200" y="274638"/>
            <a:ext cx="8229600" cy="1143000"/>
          </a:xfrm>
        </p:spPr>
        <p:txBody>
          <a:bodyPr/>
          <a:lstStyle/>
          <a:p>
            <a:pPr algn="ctr"/>
            <a:r>
              <a:rPr lang="en-US" sz="4400" dirty="0"/>
              <a:t>Data Flow at Scale: Future</a:t>
            </a:r>
          </a:p>
        </p:txBody>
      </p:sp>
      <p:sp>
        <p:nvSpPr>
          <p:cNvPr id="14" name="Date Placeholder 4">
            <a:extLst>
              <a:ext uri="{FF2B5EF4-FFF2-40B4-BE49-F238E27FC236}">
                <a16:creationId xmlns:a16="http://schemas.microsoft.com/office/drawing/2014/main" id="{288FE234-36F0-7D47-8942-5CEF0B7371BD}"/>
              </a:ext>
            </a:extLst>
          </p:cNvPr>
          <p:cNvSpPr>
            <a:spLocks noGrp="1"/>
          </p:cNvSpPr>
          <p:nvPr>
            <p:ph type="dt" sz="half" idx="10"/>
          </p:nvPr>
        </p:nvSpPr>
        <p:spPr>
          <a:xfrm>
            <a:off x="457200" y="6397625"/>
            <a:ext cx="2133600" cy="307975"/>
          </a:xfrm>
        </p:spPr>
        <p:txBody>
          <a:bodyPr/>
          <a:lstStyle/>
          <a:p>
            <a:pPr>
              <a:defRPr/>
            </a:pPr>
            <a:r>
              <a:rPr lang="en-US" dirty="0" err="1"/>
              <a:t>R.L.Clay</a:t>
            </a:r>
            <a:r>
              <a:rPr lang="en-US" dirty="0"/>
              <a:t> 2018</a:t>
            </a:r>
          </a:p>
        </p:txBody>
      </p:sp>
    </p:spTree>
    <p:extLst>
      <p:ext uri="{BB962C8B-B14F-4D97-AF65-F5344CB8AC3E}">
        <p14:creationId xmlns:p14="http://schemas.microsoft.com/office/powerpoint/2010/main" val="13464877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Content Placeholder 2">
            <a:extLst>
              <a:ext uri="{FF2B5EF4-FFF2-40B4-BE49-F238E27FC236}">
                <a16:creationId xmlns:a16="http://schemas.microsoft.com/office/drawing/2014/main" id="{B63B397D-A9F4-4730-ABCE-BFE1C5090354}"/>
              </a:ext>
            </a:extLst>
          </p:cNvPr>
          <p:cNvSpPr>
            <a:spLocks noGrp="1"/>
          </p:cNvSpPr>
          <p:nvPr>
            <p:ph idx="1"/>
          </p:nvPr>
        </p:nvSpPr>
        <p:spPr>
          <a:xfrm>
            <a:off x="457200" y="1447800"/>
            <a:ext cx="8229600" cy="1828800"/>
          </a:xfrm>
        </p:spPr>
        <p:txBody>
          <a:bodyPr/>
          <a:lstStyle/>
          <a:p>
            <a:r>
              <a:rPr lang="en-US" sz="2400" dirty="0"/>
              <a:t>Workflows shouldn’t have to “reload” from anything</a:t>
            </a:r>
          </a:p>
          <a:p>
            <a:r>
              <a:rPr lang="en-US" sz="2400" dirty="0"/>
              <a:t>Can we keep data distributed in one job and have other jobs access it via local shared memory?</a:t>
            </a:r>
          </a:p>
        </p:txBody>
      </p:sp>
      <p:grpSp>
        <p:nvGrpSpPr>
          <p:cNvPr id="11" name="Group 10">
            <a:extLst>
              <a:ext uri="{FF2B5EF4-FFF2-40B4-BE49-F238E27FC236}">
                <a16:creationId xmlns:a16="http://schemas.microsoft.com/office/drawing/2014/main" id="{87CE2101-E870-4B7E-B200-0DFB84FF1CB1}"/>
              </a:ext>
            </a:extLst>
          </p:cNvPr>
          <p:cNvGrpSpPr/>
          <p:nvPr/>
        </p:nvGrpSpPr>
        <p:grpSpPr>
          <a:xfrm>
            <a:off x="457200" y="3375923"/>
            <a:ext cx="5867400" cy="2439775"/>
            <a:chOff x="1066800" y="3375923"/>
            <a:chExt cx="5867400" cy="2439775"/>
          </a:xfrm>
        </p:grpSpPr>
        <p:sp>
          <p:nvSpPr>
            <p:cNvPr id="26" name="Rectangle 25">
              <a:extLst>
                <a:ext uri="{FF2B5EF4-FFF2-40B4-BE49-F238E27FC236}">
                  <a16:creationId xmlns:a16="http://schemas.microsoft.com/office/drawing/2014/main" id="{FDDB42C5-3B57-4A01-9157-F90599D20D84}"/>
                </a:ext>
              </a:extLst>
            </p:cNvPr>
            <p:cNvSpPr/>
            <p:nvPr/>
          </p:nvSpPr>
          <p:spPr>
            <a:xfrm>
              <a:off x="1205036" y="3375923"/>
              <a:ext cx="1008491" cy="2439775"/>
            </a:xfrm>
            <a:prstGeom prst="rect">
              <a:avLst/>
            </a:prstGeom>
            <a:solidFill>
              <a:schemeClr val="accent6">
                <a:lumMod val="20000"/>
                <a:lumOff val="80000"/>
                <a:alpha val="60000"/>
              </a:schemeClr>
            </a:solidFill>
            <a:ln>
              <a:solidFill>
                <a:schemeClr val="accent6">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1200" b="1" dirty="0">
                  <a:solidFill>
                    <a:schemeClr val="tx1"/>
                  </a:solidFill>
                  <a:latin typeface="Trebuchet MS" panose="020B0603020202020204" pitchFamily="34" charset="0"/>
                </a:rPr>
                <a:t>Node 1</a:t>
              </a:r>
            </a:p>
          </p:txBody>
        </p:sp>
        <p:sp>
          <p:nvSpPr>
            <p:cNvPr id="77" name="Rectangle 76">
              <a:extLst>
                <a:ext uri="{FF2B5EF4-FFF2-40B4-BE49-F238E27FC236}">
                  <a16:creationId xmlns:a16="http://schemas.microsoft.com/office/drawing/2014/main" id="{9C131C68-D621-4562-9029-BC4D6B661CE3}"/>
                </a:ext>
              </a:extLst>
            </p:cNvPr>
            <p:cNvSpPr/>
            <p:nvPr/>
          </p:nvSpPr>
          <p:spPr>
            <a:xfrm>
              <a:off x="2387582" y="3375923"/>
              <a:ext cx="1008491" cy="2439775"/>
            </a:xfrm>
            <a:prstGeom prst="rect">
              <a:avLst/>
            </a:prstGeom>
            <a:solidFill>
              <a:schemeClr val="accent6">
                <a:lumMod val="20000"/>
                <a:lumOff val="80000"/>
                <a:alpha val="85000"/>
              </a:schemeClr>
            </a:solidFill>
            <a:ln>
              <a:solidFill>
                <a:schemeClr val="accent6">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1200" b="1" dirty="0">
                  <a:solidFill>
                    <a:schemeClr val="tx1"/>
                  </a:solidFill>
                  <a:latin typeface="Trebuchet MS" panose="020B0603020202020204" pitchFamily="34" charset="0"/>
                </a:rPr>
                <a:t>Node 1</a:t>
              </a:r>
            </a:p>
          </p:txBody>
        </p:sp>
        <p:sp>
          <p:nvSpPr>
            <p:cNvPr id="84" name="Rectangle 83">
              <a:extLst>
                <a:ext uri="{FF2B5EF4-FFF2-40B4-BE49-F238E27FC236}">
                  <a16:creationId xmlns:a16="http://schemas.microsoft.com/office/drawing/2014/main" id="{58BC501C-E74E-4288-8000-DAC0F1C5392F}"/>
                </a:ext>
              </a:extLst>
            </p:cNvPr>
            <p:cNvSpPr/>
            <p:nvPr/>
          </p:nvSpPr>
          <p:spPr>
            <a:xfrm>
              <a:off x="4395166" y="3375923"/>
              <a:ext cx="1008491" cy="2439775"/>
            </a:xfrm>
            <a:prstGeom prst="rect">
              <a:avLst/>
            </a:prstGeom>
            <a:solidFill>
              <a:schemeClr val="accent6">
                <a:lumMod val="20000"/>
                <a:lumOff val="80000"/>
                <a:alpha val="85000"/>
              </a:schemeClr>
            </a:solidFill>
            <a:ln>
              <a:solidFill>
                <a:schemeClr val="accent6">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1200" b="1" dirty="0">
                  <a:solidFill>
                    <a:schemeClr val="tx1"/>
                  </a:solidFill>
                  <a:latin typeface="Trebuchet MS" panose="020B0603020202020204" pitchFamily="34" charset="0"/>
                </a:rPr>
                <a:t>Node N</a:t>
              </a:r>
            </a:p>
          </p:txBody>
        </p:sp>
        <p:sp>
          <p:nvSpPr>
            <p:cNvPr id="39" name="Rectangle 38">
              <a:extLst>
                <a:ext uri="{FF2B5EF4-FFF2-40B4-BE49-F238E27FC236}">
                  <a16:creationId xmlns:a16="http://schemas.microsoft.com/office/drawing/2014/main" id="{4F4F3A63-9C3F-4FF0-9D76-EB3FE238C8AA}"/>
                </a:ext>
              </a:extLst>
            </p:cNvPr>
            <p:cNvSpPr/>
            <p:nvPr/>
          </p:nvSpPr>
          <p:spPr>
            <a:xfrm>
              <a:off x="1066800" y="4724400"/>
              <a:ext cx="5867400" cy="990600"/>
            </a:xfrm>
            <a:prstGeom prst="rect">
              <a:avLst/>
            </a:prstGeom>
            <a:solidFill>
              <a:srgbClr val="222268">
                <a:alpha val="65882"/>
              </a:srgbClr>
            </a:solidFill>
            <a:ln>
              <a:solidFill>
                <a:schemeClr val="accent6">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b" anchorCtr="0"/>
            <a:lstStyle/>
            <a:p>
              <a:pPr algn="ctr"/>
              <a:endParaRPr lang="en-US" dirty="0"/>
            </a:p>
          </p:txBody>
        </p:sp>
        <p:sp>
          <p:nvSpPr>
            <p:cNvPr id="5" name="TextBox 4">
              <a:extLst>
                <a:ext uri="{FF2B5EF4-FFF2-40B4-BE49-F238E27FC236}">
                  <a16:creationId xmlns:a16="http://schemas.microsoft.com/office/drawing/2014/main" id="{7B04983B-742E-4380-9EBF-B426EF11DB66}"/>
                </a:ext>
              </a:extLst>
            </p:cNvPr>
            <p:cNvSpPr txBox="1"/>
            <p:nvPr/>
          </p:nvSpPr>
          <p:spPr>
            <a:xfrm>
              <a:off x="5490772" y="4896535"/>
              <a:ext cx="1402948" cy="646331"/>
            </a:xfrm>
            <a:prstGeom prst="rect">
              <a:avLst/>
            </a:prstGeom>
            <a:noFill/>
          </p:spPr>
          <p:txBody>
            <a:bodyPr wrap="none" rtlCol="0">
              <a:spAutoFit/>
            </a:bodyPr>
            <a:lstStyle/>
            <a:p>
              <a:pPr algn="ctr"/>
              <a:r>
                <a:rPr lang="en-US" b="1" dirty="0">
                  <a:solidFill>
                    <a:schemeClr val="bg1"/>
                  </a:solidFill>
                </a:rPr>
                <a:t>Distributed</a:t>
              </a:r>
            </a:p>
            <a:p>
              <a:pPr algn="ctr"/>
              <a:r>
                <a:rPr lang="en-US" b="1" dirty="0">
                  <a:solidFill>
                    <a:schemeClr val="bg1"/>
                  </a:solidFill>
                </a:rPr>
                <a:t>Mesh Job</a:t>
              </a:r>
            </a:p>
          </p:txBody>
        </p:sp>
        <p:sp>
          <p:nvSpPr>
            <p:cNvPr id="41" name="Rectangle 40">
              <a:extLst>
                <a:ext uri="{FF2B5EF4-FFF2-40B4-BE49-F238E27FC236}">
                  <a16:creationId xmlns:a16="http://schemas.microsoft.com/office/drawing/2014/main" id="{F665311A-6CF1-4824-899B-ECA9CDB9ABD2}"/>
                </a:ext>
              </a:extLst>
            </p:cNvPr>
            <p:cNvSpPr/>
            <p:nvPr/>
          </p:nvSpPr>
          <p:spPr>
            <a:xfrm>
              <a:off x="1066800" y="3684118"/>
              <a:ext cx="5867400" cy="536809"/>
            </a:xfrm>
            <a:prstGeom prst="rect">
              <a:avLst/>
            </a:prstGeom>
            <a:solidFill>
              <a:srgbClr val="663300">
                <a:alpha val="65490"/>
              </a:srgbClr>
            </a:solidFill>
            <a:ln>
              <a:solidFill>
                <a:schemeClr val="accent6">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b" anchorCtr="0"/>
            <a:lstStyle/>
            <a:p>
              <a:pPr algn="ctr"/>
              <a:endParaRPr lang="en-US" dirty="0"/>
            </a:p>
          </p:txBody>
        </p:sp>
        <p:sp>
          <p:nvSpPr>
            <p:cNvPr id="45" name="TextBox 44">
              <a:extLst>
                <a:ext uri="{FF2B5EF4-FFF2-40B4-BE49-F238E27FC236}">
                  <a16:creationId xmlns:a16="http://schemas.microsoft.com/office/drawing/2014/main" id="{FD11139F-E254-4F0A-8B64-CCE65A64BBDB}"/>
                </a:ext>
              </a:extLst>
            </p:cNvPr>
            <p:cNvSpPr txBox="1"/>
            <p:nvPr/>
          </p:nvSpPr>
          <p:spPr>
            <a:xfrm>
              <a:off x="5458712" y="3745468"/>
              <a:ext cx="1467068" cy="369332"/>
            </a:xfrm>
            <a:prstGeom prst="rect">
              <a:avLst/>
            </a:prstGeom>
            <a:noFill/>
          </p:spPr>
          <p:txBody>
            <a:bodyPr wrap="none" rtlCol="0">
              <a:spAutoFit/>
            </a:bodyPr>
            <a:lstStyle/>
            <a:p>
              <a:pPr algn="ctr"/>
              <a:r>
                <a:rPr lang="en-US" b="1" dirty="0" err="1">
                  <a:solidFill>
                    <a:schemeClr val="bg1"/>
                  </a:solidFill>
                </a:rPr>
                <a:t>Mesher</a:t>
              </a:r>
              <a:r>
                <a:rPr lang="en-US" b="1" dirty="0">
                  <a:solidFill>
                    <a:schemeClr val="bg1"/>
                  </a:solidFill>
                </a:rPr>
                <a:t> Job</a:t>
              </a:r>
            </a:p>
          </p:txBody>
        </p:sp>
        <p:grpSp>
          <p:nvGrpSpPr>
            <p:cNvPr id="55" name="Group 54">
              <a:extLst>
                <a:ext uri="{FF2B5EF4-FFF2-40B4-BE49-F238E27FC236}">
                  <a16:creationId xmlns:a16="http://schemas.microsoft.com/office/drawing/2014/main" id="{C1F2D70B-0462-4299-B8CA-0C06C1A80F4C}"/>
                </a:ext>
              </a:extLst>
            </p:cNvPr>
            <p:cNvGrpSpPr/>
            <p:nvPr/>
          </p:nvGrpSpPr>
          <p:grpSpPr>
            <a:xfrm>
              <a:off x="1246638" y="3840505"/>
              <a:ext cx="955947" cy="1188695"/>
              <a:chOff x="1246638" y="3840505"/>
              <a:chExt cx="955947" cy="1188695"/>
            </a:xfrm>
          </p:grpSpPr>
          <p:sp>
            <p:nvSpPr>
              <p:cNvPr id="6" name="Rectangle: Rounded Corners 5">
                <a:extLst>
                  <a:ext uri="{FF2B5EF4-FFF2-40B4-BE49-F238E27FC236}">
                    <a16:creationId xmlns:a16="http://schemas.microsoft.com/office/drawing/2014/main" id="{2BFFBC55-BB2B-4C0A-9881-E05441CED8B9}"/>
                  </a:ext>
                </a:extLst>
              </p:cNvPr>
              <p:cNvSpPr/>
              <p:nvPr/>
            </p:nvSpPr>
            <p:spPr bwMode="auto">
              <a:xfrm>
                <a:off x="1524000" y="3840505"/>
                <a:ext cx="678585" cy="228600"/>
              </a:xfrm>
              <a:prstGeom prst="roundRect">
                <a:avLst>
                  <a:gd name="adj" fmla="val 50000"/>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100" b="1" dirty="0"/>
                  <a:t>*mesh</a:t>
                </a:r>
                <a:endParaRPr kumimoji="0" lang="en-US" sz="1100" b="1" i="0" u="none" strike="noStrike" cap="none" normalizeH="0" baseline="0" dirty="0">
                  <a:ln>
                    <a:noFill/>
                  </a:ln>
                  <a:solidFill>
                    <a:schemeClr val="tx1"/>
                  </a:solidFill>
                  <a:effectLst/>
                  <a:latin typeface="Arial" charset="0"/>
                </a:endParaRPr>
              </a:p>
            </p:txBody>
          </p:sp>
          <p:sp>
            <p:nvSpPr>
              <p:cNvPr id="17" name="Rectangle 16">
                <a:extLst>
                  <a:ext uri="{FF2B5EF4-FFF2-40B4-BE49-F238E27FC236}">
                    <a16:creationId xmlns:a16="http://schemas.microsoft.com/office/drawing/2014/main" id="{F511CA3A-6FA1-4B53-99B0-7B704538A955}"/>
                  </a:ext>
                </a:extLst>
              </p:cNvPr>
              <p:cNvSpPr/>
              <p:nvPr/>
            </p:nvSpPr>
            <p:spPr bwMode="auto">
              <a:xfrm>
                <a:off x="1246638" y="4823765"/>
                <a:ext cx="206069" cy="20543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cxnSp>
            <p:nvCxnSpPr>
              <p:cNvPr id="19" name="Connector: Elbow 18">
                <a:extLst>
                  <a:ext uri="{FF2B5EF4-FFF2-40B4-BE49-F238E27FC236}">
                    <a16:creationId xmlns:a16="http://schemas.microsoft.com/office/drawing/2014/main" id="{AB3D334A-754C-4121-9D02-C80B44344EE0}"/>
                  </a:ext>
                </a:extLst>
              </p:cNvPr>
              <p:cNvCxnSpPr>
                <a:cxnSpLocks/>
                <a:stCxn id="6" idx="1"/>
                <a:endCxn id="17" idx="0"/>
              </p:cNvCxnSpPr>
              <p:nvPr/>
            </p:nvCxnSpPr>
            <p:spPr bwMode="auto">
              <a:xfrm rot="10800000" flipV="1">
                <a:off x="1349674" y="3954805"/>
                <a:ext cx="174327" cy="868960"/>
              </a:xfrm>
              <a:prstGeom prst="bentConnector2">
                <a:avLst/>
              </a:prstGeom>
              <a:solidFill>
                <a:schemeClr val="accent1"/>
              </a:solidFill>
              <a:ln w="38100" cap="flat" cmpd="sng" algn="ctr">
                <a:solidFill>
                  <a:schemeClr val="tx1"/>
                </a:solidFill>
                <a:prstDash val="sysDash"/>
                <a:round/>
                <a:headEnd type="none" w="med" len="med"/>
                <a:tailEnd type="triangle" w="med" len="lg"/>
              </a:ln>
              <a:effectLst/>
            </p:spPr>
          </p:cxnSp>
        </p:grpSp>
        <p:grpSp>
          <p:nvGrpSpPr>
            <p:cNvPr id="79" name="Group 78">
              <a:extLst>
                <a:ext uri="{FF2B5EF4-FFF2-40B4-BE49-F238E27FC236}">
                  <a16:creationId xmlns:a16="http://schemas.microsoft.com/office/drawing/2014/main" id="{0F185418-80FE-4B49-A23E-D7D8A1ADEAF6}"/>
                </a:ext>
              </a:extLst>
            </p:cNvPr>
            <p:cNvGrpSpPr/>
            <p:nvPr/>
          </p:nvGrpSpPr>
          <p:grpSpPr>
            <a:xfrm>
              <a:off x="2429184" y="3840505"/>
              <a:ext cx="955947" cy="1188695"/>
              <a:chOff x="1246638" y="3840505"/>
              <a:chExt cx="955947" cy="1188695"/>
            </a:xfrm>
          </p:grpSpPr>
          <p:sp>
            <p:nvSpPr>
              <p:cNvPr id="80" name="Rectangle: Rounded Corners 79">
                <a:extLst>
                  <a:ext uri="{FF2B5EF4-FFF2-40B4-BE49-F238E27FC236}">
                    <a16:creationId xmlns:a16="http://schemas.microsoft.com/office/drawing/2014/main" id="{83CE3139-18C0-4334-97F4-D14DDF5D07E7}"/>
                  </a:ext>
                </a:extLst>
              </p:cNvPr>
              <p:cNvSpPr/>
              <p:nvPr/>
            </p:nvSpPr>
            <p:spPr bwMode="auto">
              <a:xfrm>
                <a:off x="1524000" y="3840505"/>
                <a:ext cx="678585" cy="228600"/>
              </a:xfrm>
              <a:prstGeom prst="roundRect">
                <a:avLst>
                  <a:gd name="adj" fmla="val 50000"/>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100" b="1" dirty="0"/>
                  <a:t>*mesh</a:t>
                </a:r>
                <a:endParaRPr kumimoji="0" lang="en-US" sz="1100" b="1" i="0" u="none" strike="noStrike" cap="none" normalizeH="0" baseline="0" dirty="0">
                  <a:ln>
                    <a:noFill/>
                  </a:ln>
                  <a:solidFill>
                    <a:schemeClr val="tx1"/>
                  </a:solidFill>
                  <a:effectLst/>
                  <a:latin typeface="Arial" charset="0"/>
                </a:endParaRPr>
              </a:p>
            </p:txBody>
          </p:sp>
          <p:sp>
            <p:nvSpPr>
              <p:cNvPr id="81" name="Rectangle 80">
                <a:extLst>
                  <a:ext uri="{FF2B5EF4-FFF2-40B4-BE49-F238E27FC236}">
                    <a16:creationId xmlns:a16="http://schemas.microsoft.com/office/drawing/2014/main" id="{343B65F2-9404-4274-A99E-0C5331B4B84B}"/>
                  </a:ext>
                </a:extLst>
              </p:cNvPr>
              <p:cNvSpPr/>
              <p:nvPr/>
            </p:nvSpPr>
            <p:spPr bwMode="auto">
              <a:xfrm>
                <a:off x="1246638" y="4823765"/>
                <a:ext cx="206069" cy="20543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cxnSp>
            <p:nvCxnSpPr>
              <p:cNvPr id="82" name="Connector: Elbow 81">
                <a:extLst>
                  <a:ext uri="{FF2B5EF4-FFF2-40B4-BE49-F238E27FC236}">
                    <a16:creationId xmlns:a16="http://schemas.microsoft.com/office/drawing/2014/main" id="{EDB4EE6C-9477-4288-9423-93339E3F16A9}"/>
                  </a:ext>
                </a:extLst>
              </p:cNvPr>
              <p:cNvCxnSpPr>
                <a:cxnSpLocks/>
                <a:stCxn id="80" idx="1"/>
                <a:endCxn id="81" idx="0"/>
              </p:cNvCxnSpPr>
              <p:nvPr/>
            </p:nvCxnSpPr>
            <p:spPr bwMode="auto">
              <a:xfrm rot="10800000" flipV="1">
                <a:off x="1349674" y="3954805"/>
                <a:ext cx="174327" cy="868960"/>
              </a:xfrm>
              <a:prstGeom prst="bentConnector2">
                <a:avLst/>
              </a:prstGeom>
              <a:solidFill>
                <a:schemeClr val="accent1"/>
              </a:solidFill>
              <a:ln w="38100" cap="flat" cmpd="sng" algn="ctr">
                <a:solidFill>
                  <a:schemeClr val="tx1"/>
                </a:solidFill>
                <a:prstDash val="sysDash"/>
                <a:round/>
                <a:headEnd type="none" w="med" len="med"/>
                <a:tailEnd type="triangle" w="med" len="lg"/>
              </a:ln>
              <a:effectLst/>
            </p:spPr>
          </p:cxnSp>
        </p:grpSp>
        <p:grpSp>
          <p:nvGrpSpPr>
            <p:cNvPr id="86" name="Group 85">
              <a:extLst>
                <a:ext uri="{FF2B5EF4-FFF2-40B4-BE49-F238E27FC236}">
                  <a16:creationId xmlns:a16="http://schemas.microsoft.com/office/drawing/2014/main" id="{A1A2A147-D802-41A6-B8BF-E96AF87C8B20}"/>
                </a:ext>
              </a:extLst>
            </p:cNvPr>
            <p:cNvGrpSpPr/>
            <p:nvPr/>
          </p:nvGrpSpPr>
          <p:grpSpPr>
            <a:xfrm>
              <a:off x="4436768" y="3840505"/>
              <a:ext cx="955947" cy="1188695"/>
              <a:chOff x="1246638" y="3840505"/>
              <a:chExt cx="955947" cy="1188695"/>
            </a:xfrm>
          </p:grpSpPr>
          <p:sp>
            <p:nvSpPr>
              <p:cNvPr id="87" name="Rectangle: Rounded Corners 86">
                <a:extLst>
                  <a:ext uri="{FF2B5EF4-FFF2-40B4-BE49-F238E27FC236}">
                    <a16:creationId xmlns:a16="http://schemas.microsoft.com/office/drawing/2014/main" id="{1917D01B-85E5-4D63-9B18-1FDDF0434352}"/>
                  </a:ext>
                </a:extLst>
              </p:cNvPr>
              <p:cNvSpPr/>
              <p:nvPr/>
            </p:nvSpPr>
            <p:spPr bwMode="auto">
              <a:xfrm>
                <a:off x="1524000" y="3840505"/>
                <a:ext cx="678585" cy="228600"/>
              </a:xfrm>
              <a:prstGeom prst="roundRect">
                <a:avLst>
                  <a:gd name="adj" fmla="val 50000"/>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100" b="1" dirty="0"/>
                  <a:t>*mesh</a:t>
                </a:r>
                <a:endParaRPr kumimoji="0" lang="en-US" sz="1100" b="1" i="0" u="none" strike="noStrike" cap="none" normalizeH="0" baseline="0" dirty="0">
                  <a:ln>
                    <a:noFill/>
                  </a:ln>
                  <a:solidFill>
                    <a:schemeClr val="tx1"/>
                  </a:solidFill>
                  <a:effectLst/>
                  <a:latin typeface="Arial" charset="0"/>
                </a:endParaRPr>
              </a:p>
            </p:txBody>
          </p:sp>
          <p:sp>
            <p:nvSpPr>
              <p:cNvPr id="88" name="Rectangle 87">
                <a:extLst>
                  <a:ext uri="{FF2B5EF4-FFF2-40B4-BE49-F238E27FC236}">
                    <a16:creationId xmlns:a16="http://schemas.microsoft.com/office/drawing/2014/main" id="{D3BA48DB-3C30-4021-92CB-388D8FD305B9}"/>
                  </a:ext>
                </a:extLst>
              </p:cNvPr>
              <p:cNvSpPr/>
              <p:nvPr/>
            </p:nvSpPr>
            <p:spPr bwMode="auto">
              <a:xfrm>
                <a:off x="1246638" y="4823765"/>
                <a:ext cx="206069" cy="20543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cxnSp>
            <p:nvCxnSpPr>
              <p:cNvPr id="89" name="Connector: Elbow 88">
                <a:extLst>
                  <a:ext uri="{FF2B5EF4-FFF2-40B4-BE49-F238E27FC236}">
                    <a16:creationId xmlns:a16="http://schemas.microsoft.com/office/drawing/2014/main" id="{53D3E2FA-BE08-4826-BAAE-0EAAFFD4DBFB}"/>
                  </a:ext>
                </a:extLst>
              </p:cNvPr>
              <p:cNvCxnSpPr>
                <a:cxnSpLocks/>
                <a:stCxn id="87" idx="1"/>
                <a:endCxn id="88" idx="0"/>
              </p:cNvCxnSpPr>
              <p:nvPr/>
            </p:nvCxnSpPr>
            <p:spPr bwMode="auto">
              <a:xfrm rot="10800000" flipV="1">
                <a:off x="1349674" y="3954805"/>
                <a:ext cx="174327" cy="868960"/>
              </a:xfrm>
              <a:prstGeom prst="bentConnector2">
                <a:avLst/>
              </a:prstGeom>
              <a:solidFill>
                <a:schemeClr val="accent1"/>
              </a:solidFill>
              <a:ln w="38100" cap="flat" cmpd="sng" algn="ctr">
                <a:solidFill>
                  <a:schemeClr val="tx1"/>
                </a:solidFill>
                <a:prstDash val="sysDash"/>
                <a:round/>
                <a:headEnd type="none" w="med" len="med"/>
                <a:tailEnd type="triangle" w="med" len="lg"/>
              </a:ln>
              <a:effectLst/>
            </p:spPr>
          </p:cxnSp>
        </p:grpSp>
        <p:pic>
          <p:nvPicPr>
            <p:cNvPr id="4" name="Picture 3">
              <a:extLst>
                <a:ext uri="{FF2B5EF4-FFF2-40B4-BE49-F238E27FC236}">
                  <a16:creationId xmlns:a16="http://schemas.microsoft.com/office/drawing/2014/main" id="{FACC30C8-7EFF-4B63-BC6F-6FA8E0A44644}"/>
                </a:ext>
              </a:extLst>
            </p:cNvPr>
            <p:cNvPicPr>
              <a:picLocks noChangeAspect="1"/>
            </p:cNvPicPr>
            <p:nvPr/>
          </p:nvPicPr>
          <p:blipFill rotWithShape="1">
            <a:blip r:embed="rId3"/>
            <a:srcRect l="11472" t="5407" r="2814" b="27927"/>
            <a:stretch/>
          </p:blipFill>
          <p:spPr>
            <a:xfrm>
              <a:off x="1298448" y="4899660"/>
              <a:ext cx="822960" cy="640080"/>
            </a:xfrm>
            <a:prstGeom prst="rect">
              <a:avLst/>
            </a:prstGeom>
            <a:ln w="38100">
              <a:solidFill>
                <a:schemeClr val="bg1"/>
              </a:solidFill>
            </a:ln>
          </p:spPr>
        </p:pic>
        <p:pic>
          <p:nvPicPr>
            <p:cNvPr id="8" name="Picture 7">
              <a:extLst>
                <a:ext uri="{FF2B5EF4-FFF2-40B4-BE49-F238E27FC236}">
                  <a16:creationId xmlns:a16="http://schemas.microsoft.com/office/drawing/2014/main" id="{890E5E51-6BA4-46D1-9434-BAA89003DF52}"/>
                </a:ext>
              </a:extLst>
            </p:cNvPr>
            <p:cNvPicPr>
              <a:picLocks noChangeAspect="1"/>
            </p:cNvPicPr>
            <p:nvPr/>
          </p:nvPicPr>
          <p:blipFill rotWithShape="1">
            <a:blip r:embed="rId4"/>
            <a:srcRect l="476" t="476" r="13810" b="32857"/>
            <a:stretch/>
          </p:blipFill>
          <p:spPr>
            <a:xfrm>
              <a:off x="2515844" y="4899660"/>
              <a:ext cx="822960" cy="640080"/>
            </a:xfrm>
            <a:prstGeom prst="rect">
              <a:avLst/>
            </a:prstGeom>
            <a:ln w="38100">
              <a:solidFill>
                <a:schemeClr val="bg1"/>
              </a:solidFill>
            </a:ln>
          </p:spPr>
        </p:pic>
        <p:pic>
          <p:nvPicPr>
            <p:cNvPr id="10" name="Picture 9">
              <a:extLst>
                <a:ext uri="{FF2B5EF4-FFF2-40B4-BE49-F238E27FC236}">
                  <a16:creationId xmlns:a16="http://schemas.microsoft.com/office/drawing/2014/main" id="{E77706DA-5090-49A1-B182-CE07683B7462}"/>
                </a:ext>
              </a:extLst>
            </p:cNvPr>
            <p:cNvPicPr>
              <a:picLocks noChangeAspect="1"/>
            </p:cNvPicPr>
            <p:nvPr/>
          </p:nvPicPr>
          <p:blipFill rotWithShape="1">
            <a:blip r:embed="rId5"/>
            <a:srcRect l="476" t="476" r="13810" b="32857"/>
            <a:stretch/>
          </p:blipFill>
          <p:spPr>
            <a:xfrm>
              <a:off x="4464860" y="4899660"/>
              <a:ext cx="822960" cy="640080"/>
            </a:xfrm>
            <a:prstGeom prst="rect">
              <a:avLst/>
            </a:prstGeom>
            <a:ln w="38100">
              <a:solidFill>
                <a:schemeClr val="bg1"/>
              </a:solidFill>
            </a:ln>
          </p:spPr>
        </p:pic>
      </p:grpSp>
      <p:sp>
        <p:nvSpPr>
          <p:cNvPr id="33" name="Speech Bubble: Rectangle 32">
            <a:extLst>
              <a:ext uri="{FF2B5EF4-FFF2-40B4-BE49-F238E27FC236}">
                <a16:creationId xmlns:a16="http://schemas.microsoft.com/office/drawing/2014/main" id="{207F56B6-B335-4A58-BFCF-358F8F645E86}"/>
              </a:ext>
            </a:extLst>
          </p:cNvPr>
          <p:cNvSpPr/>
          <p:nvPr/>
        </p:nvSpPr>
        <p:spPr bwMode="auto">
          <a:xfrm>
            <a:off x="6705600" y="4147740"/>
            <a:ext cx="2119436" cy="1392000"/>
          </a:xfrm>
          <a:prstGeom prst="wedgeRectCallout">
            <a:avLst>
              <a:gd name="adj1" fmla="val -77282"/>
              <a:gd name="adj2" fmla="val -5399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1600" dirty="0"/>
              <a:t>A meshing job populates the mesh. Each rank uses local IPC and shared memory for updates</a:t>
            </a:r>
            <a:endParaRPr kumimoji="0" lang="en-US" sz="1600" i="0" u="none" strike="noStrike" cap="none" normalizeH="0" baseline="0" dirty="0">
              <a:ln>
                <a:noFill/>
              </a:ln>
              <a:solidFill>
                <a:schemeClr val="tx1"/>
              </a:solidFill>
              <a:effectLst/>
              <a:latin typeface="Arial" charset="0"/>
            </a:endParaRPr>
          </a:p>
        </p:txBody>
      </p:sp>
      <p:sp>
        <p:nvSpPr>
          <p:cNvPr id="30" name="Title 1">
            <a:extLst>
              <a:ext uri="{FF2B5EF4-FFF2-40B4-BE49-F238E27FC236}">
                <a16:creationId xmlns:a16="http://schemas.microsoft.com/office/drawing/2014/main" id="{F10BBE8D-CF63-0946-A193-6128EC8E2EB4}"/>
              </a:ext>
            </a:extLst>
          </p:cNvPr>
          <p:cNvSpPr>
            <a:spLocks noGrp="1"/>
          </p:cNvSpPr>
          <p:nvPr>
            <p:ph type="title"/>
          </p:nvPr>
        </p:nvSpPr>
        <p:spPr>
          <a:xfrm>
            <a:off x="457200" y="274638"/>
            <a:ext cx="8229600" cy="1143000"/>
          </a:xfrm>
        </p:spPr>
        <p:txBody>
          <a:bodyPr/>
          <a:lstStyle/>
          <a:p>
            <a:pPr algn="ctr"/>
            <a:r>
              <a:rPr lang="en-US" sz="4400" dirty="0"/>
              <a:t>Data Flow at Scale: Future</a:t>
            </a:r>
          </a:p>
        </p:txBody>
      </p:sp>
      <p:sp>
        <p:nvSpPr>
          <p:cNvPr id="28" name="Date Placeholder 4">
            <a:extLst>
              <a:ext uri="{FF2B5EF4-FFF2-40B4-BE49-F238E27FC236}">
                <a16:creationId xmlns:a16="http://schemas.microsoft.com/office/drawing/2014/main" id="{B669C736-1714-9149-8B5F-BE34AC80A2FC}"/>
              </a:ext>
            </a:extLst>
          </p:cNvPr>
          <p:cNvSpPr>
            <a:spLocks noGrp="1"/>
          </p:cNvSpPr>
          <p:nvPr>
            <p:ph type="dt" sz="half" idx="10"/>
          </p:nvPr>
        </p:nvSpPr>
        <p:spPr>
          <a:xfrm>
            <a:off x="457200" y="6397625"/>
            <a:ext cx="2133600" cy="307975"/>
          </a:xfrm>
        </p:spPr>
        <p:txBody>
          <a:bodyPr/>
          <a:lstStyle/>
          <a:p>
            <a:pPr>
              <a:defRPr/>
            </a:pPr>
            <a:r>
              <a:rPr lang="en-US" dirty="0" err="1"/>
              <a:t>R.L.Clay</a:t>
            </a:r>
            <a:r>
              <a:rPr lang="en-US" dirty="0"/>
              <a:t> 2018</a:t>
            </a:r>
          </a:p>
        </p:txBody>
      </p:sp>
    </p:spTree>
    <p:extLst>
      <p:ext uri="{BB962C8B-B14F-4D97-AF65-F5344CB8AC3E}">
        <p14:creationId xmlns:p14="http://schemas.microsoft.com/office/powerpoint/2010/main" val="7467146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Content Placeholder 2">
            <a:extLst>
              <a:ext uri="{FF2B5EF4-FFF2-40B4-BE49-F238E27FC236}">
                <a16:creationId xmlns:a16="http://schemas.microsoft.com/office/drawing/2014/main" id="{B63B397D-A9F4-4730-ABCE-BFE1C5090354}"/>
              </a:ext>
            </a:extLst>
          </p:cNvPr>
          <p:cNvSpPr>
            <a:spLocks noGrp="1"/>
          </p:cNvSpPr>
          <p:nvPr>
            <p:ph idx="1"/>
          </p:nvPr>
        </p:nvSpPr>
        <p:spPr>
          <a:xfrm>
            <a:off x="457200" y="1447800"/>
            <a:ext cx="8229600" cy="1828800"/>
          </a:xfrm>
        </p:spPr>
        <p:txBody>
          <a:bodyPr/>
          <a:lstStyle/>
          <a:p>
            <a:r>
              <a:rPr lang="en-US" sz="2400" dirty="0"/>
              <a:t>Workflows shouldn’t have to “reload” from anything</a:t>
            </a:r>
          </a:p>
          <a:p>
            <a:r>
              <a:rPr lang="en-US" sz="2400" dirty="0"/>
              <a:t>Can we keep data distributed in one job and have other jobs access it via local shared memory?</a:t>
            </a:r>
          </a:p>
        </p:txBody>
      </p:sp>
      <p:grpSp>
        <p:nvGrpSpPr>
          <p:cNvPr id="12" name="Group 11">
            <a:extLst>
              <a:ext uri="{FF2B5EF4-FFF2-40B4-BE49-F238E27FC236}">
                <a16:creationId xmlns:a16="http://schemas.microsoft.com/office/drawing/2014/main" id="{FEBB7725-A221-4C51-97A6-1B90E30CF1BC}"/>
              </a:ext>
            </a:extLst>
          </p:cNvPr>
          <p:cNvGrpSpPr/>
          <p:nvPr/>
        </p:nvGrpSpPr>
        <p:grpSpPr>
          <a:xfrm>
            <a:off x="457200" y="3375923"/>
            <a:ext cx="5867400" cy="2439775"/>
            <a:chOff x="1066800" y="3375923"/>
            <a:chExt cx="5867400" cy="2439775"/>
          </a:xfrm>
        </p:grpSpPr>
        <p:sp>
          <p:nvSpPr>
            <p:cNvPr id="26" name="Rectangle 25">
              <a:extLst>
                <a:ext uri="{FF2B5EF4-FFF2-40B4-BE49-F238E27FC236}">
                  <a16:creationId xmlns:a16="http://schemas.microsoft.com/office/drawing/2014/main" id="{FDDB42C5-3B57-4A01-9157-F90599D20D84}"/>
                </a:ext>
              </a:extLst>
            </p:cNvPr>
            <p:cNvSpPr/>
            <p:nvPr/>
          </p:nvSpPr>
          <p:spPr>
            <a:xfrm>
              <a:off x="1205036" y="3375923"/>
              <a:ext cx="1008491" cy="2439775"/>
            </a:xfrm>
            <a:prstGeom prst="rect">
              <a:avLst/>
            </a:prstGeom>
            <a:solidFill>
              <a:schemeClr val="accent6">
                <a:lumMod val="20000"/>
                <a:lumOff val="80000"/>
                <a:alpha val="60000"/>
              </a:schemeClr>
            </a:solidFill>
            <a:ln>
              <a:solidFill>
                <a:schemeClr val="accent6">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1200" b="1" dirty="0">
                  <a:solidFill>
                    <a:schemeClr val="tx1"/>
                  </a:solidFill>
                  <a:latin typeface="Trebuchet MS" panose="020B0603020202020204" pitchFamily="34" charset="0"/>
                </a:rPr>
                <a:t>Node 1</a:t>
              </a:r>
            </a:p>
          </p:txBody>
        </p:sp>
        <p:sp>
          <p:nvSpPr>
            <p:cNvPr id="77" name="Rectangle 76">
              <a:extLst>
                <a:ext uri="{FF2B5EF4-FFF2-40B4-BE49-F238E27FC236}">
                  <a16:creationId xmlns:a16="http://schemas.microsoft.com/office/drawing/2014/main" id="{9C131C68-D621-4562-9029-BC4D6B661CE3}"/>
                </a:ext>
              </a:extLst>
            </p:cNvPr>
            <p:cNvSpPr/>
            <p:nvPr/>
          </p:nvSpPr>
          <p:spPr>
            <a:xfrm>
              <a:off x="2387582" y="3375923"/>
              <a:ext cx="1008491" cy="2439775"/>
            </a:xfrm>
            <a:prstGeom prst="rect">
              <a:avLst/>
            </a:prstGeom>
            <a:solidFill>
              <a:schemeClr val="accent6">
                <a:lumMod val="20000"/>
                <a:lumOff val="80000"/>
                <a:alpha val="85000"/>
              </a:schemeClr>
            </a:solidFill>
            <a:ln>
              <a:solidFill>
                <a:schemeClr val="accent6">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1200" b="1" dirty="0">
                  <a:solidFill>
                    <a:schemeClr val="tx1"/>
                  </a:solidFill>
                  <a:latin typeface="Trebuchet MS" panose="020B0603020202020204" pitchFamily="34" charset="0"/>
                </a:rPr>
                <a:t>Node 1</a:t>
              </a:r>
            </a:p>
          </p:txBody>
        </p:sp>
        <p:sp>
          <p:nvSpPr>
            <p:cNvPr id="84" name="Rectangle 83">
              <a:extLst>
                <a:ext uri="{FF2B5EF4-FFF2-40B4-BE49-F238E27FC236}">
                  <a16:creationId xmlns:a16="http://schemas.microsoft.com/office/drawing/2014/main" id="{58BC501C-E74E-4288-8000-DAC0F1C5392F}"/>
                </a:ext>
              </a:extLst>
            </p:cNvPr>
            <p:cNvSpPr/>
            <p:nvPr/>
          </p:nvSpPr>
          <p:spPr>
            <a:xfrm>
              <a:off x="4395166" y="3375923"/>
              <a:ext cx="1008491" cy="2439775"/>
            </a:xfrm>
            <a:prstGeom prst="rect">
              <a:avLst/>
            </a:prstGeom>
            <a:solidFill>
              <a:schemeClr val="accent6">
                <a:lumMod val="20000"/>
                <a:lumOff val="80000"/>
                <a:alpha val="85000"/>
              </a:schemeClr>
            </a:solidFill>
            <a:ln>
              <a:solidFill>
                <a:schemeClr val="accent6">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1200" b="1" dirty="0">
                  <a:solidFill>
                    <a:schemeClr val="tx1"/>
                  </a:solidFill>
                  <a:latin typeface="Trebuchet MS" panose="020B0603020202020204" pitchFamily="34" charset="0"/>
                </a:rPr>
                <a:t>Node N</a:t>
              </a:r>
            </a:p>
          </p:txBody>
        </p:sp>
        <p:sp>
          <p:nvSpPr>
            <p:cNvPr id="39" name="Rectangle 38">
              <a:extLst>
                <a:ext uri="{FF2B5EF4-FFF2-40B4-BE49-F238E27FC236}">
                  <a16:creationId xmlns:a16="http://schemas.microsoft.com/office/drawing/2014/main" id="{4F4F3A63-9C3F-4FF0-9D76-EB3FE238C8AA}"/>
                </a:ext>
              </a:extLst>
            </p:cNvPr>
            <p:cNvSpPr/>
            <p:nvPr/>
          </p:nvSpPr>
          <p:spPr>
            <a:xfrm>
              <a:off x="1066800" y="4724400"/>
              <a:ext cx="5867400" cy="990600"/>
            </a:xfrm>
            <a:prstGeom prst="rect">
              <a:avLst/>
            </a:prstGeom>
            <a:solidFill>
              <a:srgbClr val="222268">
                <a:alpha val="65882"/>
              </a:srgbClr>
            </a:solidFill>
            <a:ln>
              <a:solidFill>
                <a:schemeClr val="accent6">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b" anchorCtr="0"/>
            <a:lstStyle/>
            <a:p>
              <a:pPr algn="ctr"/>
              <a:endParaRPr lang="en-US" dirty="0"/>
            </a:p>
          </p:txBody>
        </p:sp>
        <p:sp>
          <p:nvSpPr>
            <p:cNvPr id="5" name="TextBox 4">
              <a:extLst>
                <a:ext uri="{FF2B5EF4-FFF2-40B4-BE49-F238E27FC236}">
                  <a16:creationId xmlns:a16="http://schemas.microsoft.com/office/drawing/2014/main" id="{7B04983B-742E-4380-9EBF-B426EF11DB66}"/>
                </a:ext>
              </a:extLst>
            </p:cNvPr>
            <p:cNvSpPr txBox="1"/>
            <p:nvPr/>
          </p:nvSpPr>
          <p:spPr>
            <a:xfrm>
              <a:off x="5490772" y="4896535"/>
              <a:ext cx="1402948" cy="646331"/>
            </a:xfrm>
            <a:prstGeom prst="rect">
              <a:avLst/>
            </a:prstGeom>
            <a:noFill/>
          </p:spPr>
          <p:txBody>
            <a:bodyPr wrap="none" rtlCol="0">
              <a:spAutoFit/>
            </a:bodyPr>
            <a:lstStyle/>
            <a:p>
              <a:pPr algn="ctr"/>
              <a:r>
                <a:rPr lang="en-US" b="1" dirty="0">
                  <a:solidFill>
                    <a:schemeClr val="bg1"/>
                  </a:solidFill>
                </a:rPr>
                <a:t>Distributed</a:t>
              </a:r>
            </a:p>
            <a:p>
              <a:pPr algn="ctr"/>
              <a:r>
                <a:rPr lang="en-US" b="1" dirty="0">
                  <a:solidFill>
                    <a:schemeClr val="bg1"/>
                  </a:solidFill>
                </a:rPr>
                <a:t>Mesh Job</a:t>
              </a:r>
            </a:p>
          </p:txBody>
        </p:sp>
        <p:sp>
          <p:nvSpPr>
            <p:cNvPr id="41" name="Rectangle 40">
              <a:extLst>
                <a:ext uri="{FF2B5EF4-FFF2-40B4-BE49-F238E27FC236}">
                  <a16:creationId xmlns:a16="http://schemas.microsoft.com/office/drawing/2014/main" id="{F665311A-6CF1-4824-899B-ECA9CDB9ABD2}"/>
                </a:ext>
              </a:extLst>
            </p:cNvPr>
            <p:cNvSpPr/>
            <p:nvPr/>
          </p:nvSpPr>
          <p:spPr>
            <a:xfrm>
              <a:off x="1066800" y="3695123"/>
              <a:ext cx="5867400" cy="876877"/>
            </a:xfrm>
            <a:prstGeom prst="rect">
              <a:avLst/>
            </a:prstGeom>
            <a:solidFill>
              <a:srgbClr val="003300">
                <a:alpha val="65882"/>
              </a:srgbClr>
            </a:solidFill>
            <a:ln>
              <a:solidFill>
                <a:schemeClr val="accent6">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b" anchorCtr="0"/>
            <a:lstStyle/>
            <a:p>
              <a:pPr algn="ctr"/>
              <a:endParaRPr lang="en-US" dirty="0"/>
            </a:p>
          </p:txBody>
        </p:sp>
        <p:sp>
          <p:nvSpPr>
            <p:cNvPr id="45" name="TextBox 44">
              <a:extLst>
                <a:ext uri="{FF2B5EF4-FFF2-40B4-BE49-F238E27FC236}">
                  <a16:creationId xmlns:a16="http://schemas.microsoft.com/office/drawing/2014/main" id="{FD11139F-E254-4F0A-8B64-CCE65A64BBDB}"/>
                </a:ext>
              </a:extLst>
            </p:cNvPr>
            <p:cNvSpPr txBox="1"/>
            <p:nvPr/>
          </p:nvSpPr>
          <p:spPr>
            <a:xfrm>
              <a:off x="5856255" y="3810396"/>
              <a:ext cx="671979" cy="646331"/>
            </a:xfrm>
            <a:prstGeom prst="rect">
              <a:avLst/>
            </a:prstGeom>
            <a:noFill/>
          </p:spPr>
          <p:txBody>
            <a:bodyPr wrap="none" rtlCol="0">
              <a:spAutoFit/>
            </a:bodyPr>
            <a:lstStyle/>
            <a:p>
              <a:pPr algn="ctr"/>
              <a:r>
                <a:rPr lang="en-US" b="1" dirty="0">
                  <a:solidFill>
                    <a:schemeClr val="bg1"/>
                  </a:solidFill>
                </a:rPr>
                <a:t>FEM</a:t>
              </a:r>
            </a:p>
            <a:p>
              <a:pPr algn="ctr"/>
              <a:r>
                <a:rPr lang="en-US" b="1" dirty="0">
                  <a:solidFill>
                    <a:schemeClr val="bg1"/>
                  </a:solidFill>
                </a:rPr>
                <a:t>Job</a:t>
              </a:r>
            </a:p>
          </p:txBody>
        </p:sp>
        <p:sp>
          <p:nvSpPr>
            <p:cNvPr id="6" name="Rectangle: Rounded Corners 5">
              <a:extLst>
                <a:ext uri="{FF2B5EF4-FFF2-40B4-BE49-F238E27FC236}">
                  <a16:creationId xmlns:a16="http://schemas.microsoft.com/office/drawing/2014/main" id="{2BFFBC55-BB2B-4C0A-9881-E05441CED8B9}"/>
                </a:ext>
              </a:extLst>
            </p:cNvPr>
            <p:cNvSpPr/>
            <p:nvPr/>
          </p:nvSpPr>
          <p:spPr bwMode="auto">
            <a:xfrm>
              <a:off x="1524000" y="4038600"/>
              <a:ext cx="678585" cy="228600"/>
            </a:xfrm>
            <a:prstGeom prst="roundRect">
              <a:avLst>
                <a:gd name="adj" fmla="val 50000"/>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100" b="1" dirty="0"/>
                <a:t>*mesh</a:t>
              </a:r>
              <a:endParaRPr kumimoji="0" lang="en-US" sz="1100" b="1" i="0" u="none" strike="noStrike" cap="none" normalizeH="0" baseline="0" dirty="0">
                <a:ln>
                  <a:noFill/>
                </a:ln>
                <a:solidFill>
                  <a:schemeClr val="tx1"/>
                </a:solidFill>
                <a:effectLst/>
                <a:latin typeface="Arial" charset="0"/>
              </a:endParaRPr>
            </a:p>
          </p:txBody>
        </p:sp>
        <p:sp>
          <p:nvSpPr>
            <p:cNvPr id="17" name="Rectangle 16">
              <a:extLst>
                <a:ext uri="{FF2B5EF4-FFF2-40B4-BE49-F238E27FC236}">
                  <a16:creationId xmlns:a16="http://schemas.microsoft.com/office/drawing/2014/main" id="{F511CA3A-6FA1-4B53-99B0-7B704538A955}"/>
                </a:ext>
              </a:extLst>
            </p:cNvPr>
            <p:cNvSpPr/>
            <p:nvPr/>
          </p:nvSpPr>
          <p:spPr bwMode="auto">
            <a:xfrm>
              <a:off x="1246638" y="4823765"/>
              <a:ext cx="206069" cy="20543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cxnSp>
          <p:nvCxnSpPr>
            <p:cNvPr id="19" name="Connector: Elbow 18">
              <a:extLst>
                <a:ext uri="{FF2B5EF4-FFF2-40B4-BE49-F238E27FC236}">
                  <a16:creationId xmlns:a16="http://schemas.microsoft.com/office/drawing/2014/main" id="{AB3D334A-754C-4121-9D02-C80B44344EE0}"/>
                </a:ext>
              </a:extLst>
            </p:cNvPr>
            <p:cNvCxnSpPr>
              <a:cxnSpLocks/>
              <a:stCxn id="6" idx="1"/>
              <a:endCxn id="17" idx="0"/>
            </p:cNvCxnSpPr>
            <p:nvPr/>
          </p:nvCxnSpPr>
          <p:spPr bwMode="auto">
            <a:xfrm rot="10800000" flipV="1">
              <a:off x="1349674" y="4152899"/>
              <a:ext cx="174327" cy="670865"/>
            </a:xfrm>
            <a:prstGeom prst="bentConnector2">
              <a:avLst/>
            </a:prstGeom>
            <a:solidFill>
              <a:schemeClr val="accent1"/>
            </a:solidFill>
            <a:ln w="38100" cap="flat" cmpd="sng" algn="ctr">
              <a:solidFill>
                <a:schemeClr val="tx1"/>
              </a:solidFill>
              <a:prstDash val="sysDash"/>
              <a:round/>
              <a:headEnd type="none" w="med" len="med"/>
              <a:tailEnd type="triangle" w="med" len="lg"/>
            </a:ln>
            <a:effectLst/>
          </p:spPr>
        </p:cxnSp>
        <p:sp>
          <p:nvSpPr>
            <p:cNvPr id="80" name="Rectangle: Rounded Corners 79">
              <a:extLst>
                <a:ext uri="{FF2B5EF4-FFF2-40B4-BE49-F238E27FC236}">
                  <a16:creationId xmlns:a16="http://schemas.microsoft.com/office/drawing/2014/main" id="{83CE3139-18C0-4334-97F4-D14DDF5D07E7}"/>
                </a:ext>
              </a:extLst>
            </p:cNvPr>
            <p:cNvSpPr/>
            <p:nvPr/>
          </p:nvSpPr>
          <p:spPr bwMode="auto">
            <a:xfrm>
              <a:off x="2706546" y="4038600"/>
              <a:ext cx="678585" cy="228600"/>
            </a:xfrm>
            <a:prstGeom prst="roundRect">
              <a:avLst>
                <a:gd name="adj" fmla="val 50000"/>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100" b="1" dirty="0"/>
                <a:t>*mesh</a:t>
              </a:r>
              <a:endParaRPr kumimoji="0" lang="en-US" sz="1100" b="1" i="0" u="none" strike="noStrike" cap="none" normalizeH="0" baseline="0" dirty="0">
                <a:ln>
                  <a:noFill/>
                </a:ln>
                <a:solidFill>
                  <a:schemeClr val="tx1"/>
                </a:solidFill>
                <a:effectLst/>
                <a:latin typeface="Arial" charset="0"/>
              </a:endParaRPr>
            </a:p>
          </p:txBody>
        </p:sp>
        <p:sp>
          <p:nvSpPr>
            <p:cNvPr id="81" name="Rectangle 80">
              <a:extLst>
                <a:ext uri="{FF2B5EF4-FFF2-40B4-BE49-F238E27FC236}">
                  <a16:creationId xmlns:a16="http://schemas.microsoft.com/office/drawing/2014/main" id="{343B65F2-9404-4274-A99E-0C5331B4B84B}"/>
                </a:ext>
              </a:extLst>
            </p:cNvPr>
            <p:cNvSpPr/>
            <p:nvPr/>
          </p:nvSpPr>
          <p:spPr bwMode="auto">
            <a:xfrm>
              <a:off x="2429184" y="4823765"/>
              <a:ext cx="206069" cy="20543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cxnSp>
          <p:nvCxnSpPr>
            <p:cNvPr id="82" name="Connector: Elbow 81">
              <a:extLst>
                <a:ext uri="{FF2B5EF4-FFF2-40B4-BE49-F238E27FC236}">
                  <a16:creationId xmlns:a16="http://schemas.microsoft.com/office/drawing/2014/main" id="{EDB4EE6C-9477-4288-9423-93339E3F16A9}"/>
                </a:ext>
              </a:extLst>
            </p:cNvPr>
            <p:cNvCxnSpPr>
              <a:cxnSpLocks/>
              <a:stCxn id="80" idx="1"/>
              <a:endCxn id="81" idx="0"/>
            </p:cNvCxnSpPr>
            <p:nvPr/>
          </p:nvCxnSpPr>
          <p:spPr bwMode="auto">
            <a:xfrm rot="10800000" flipV="1">
              <a:off x="2532220" y="4152899"/>
              <a:ext cx="174327" cy="670865"/>
            </a:xfrm>
            <a:prstGeom prst="bentConnector2">
              <a:avLst/>
            </a:prstGeom>
            <a:solidFill>
              <a:schemeClr val="accent1"/>
            </a:solidFill>
            <a:ln w="38100" cap="flat" cmpd="sng" algn="ctr">
              <a:solidFill>
                <a:schemeClr val="tx1"/>
              </a:solidFill>
              <a:prstDash val="sysDash"/>
              <a:round/>
              <a:headEnd type="none" w="med" len="med"/>
              <a:tailEnd type="triangle" w="med" len="lg"/>
            </a:ln>
            <a:effectLst/>
          </p:spPr>
        </p:cxnSp>
        <p:sp>
          <p:nvSpPr>
            <p:cNvPr id="87" name="Rectangle: Rounded Corners 86">
              <a:extLst>
                <a:ext uri="{FF2B5EF4-FFF2-40B4-BE49-F238E27FC236}">
                  <a16:creationId xmlns:a16="http://schemas.microsoft.com/office/drawing/2014/main" id="{1917D01B-85E5-4D63-9B18-1FDDF0434352}"/>
                </a:ext>
              </a:extLst>
            </p:cNvPr>
            <p:cNvSpPr/>
            <p:nvPr/>
          </p:nvSpPr>
          <p:spPr bwMode="auto">
            <a:xfrm>
              <a:off x="4714130" y="4038600"/>
              <a:ext cx="678585" cy="228600"/>
            </a:xfrm>
            <a:prstGeom prst="roundRect">
              <a:avLst>
                <a:gd name="adj" fmla="val 50000"/>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100" b="1" dirty="0"/>
                <a:t>*mesh</a:t>
              </a:r>
              <a:endParaRPr kumimoji="0" lang="en-US" sz="1100" b="1" i="0" u="none" strike="noStrike" cap="none" normalizeH="0" baseline="0" dirty="0">
                <a:ln>
                  <a:noFill/>
                </a:ln>
                <a:solidFill>
                  <a:schemeClr val="tx1"/>
                </a:solidFill>
                <a:effectLst/>
                <a:latin typeface="Arial" charset="0"/>
              </a:endParaRPr>
            </a:p>
          </p:txBody>
        </p:sp>
        <p:cxnSp>
          <p:nvCxnSpPr>
            <p:cNvPr id="89" name="Connector: Elbow 88">
              <a:extLst>
                <a:ext uri="{FF2B5EF4-FFF2-40B4-BE49-F238E27FC236}">
                  <a16:creationId xmlns:a16="http://schemas.microsoft.com/office/drawing/2014/main" id="{53D3E2FA-BE08-4826-BAAE-0EAAFFD4DBFB}"/>
                </a:ext>
              </a:extLst>
            </p:cNvPr>
            <p:cNvCxnSpPr>
              <a:cxnSpLocks/>
              <a:stCxn id="87" idx="1"/>
            </p:cNvCxnSpPr>
            <p:nvPr/>
          </p:nvCxnSpPr>
          <p:spPr bwMode="auto">
            <a:xfrm rot="10800000" flipV="1">
              <a:off x="4539804" y="4152900"/>
              <a:ext cx="174327" cy="670864"/>
            </a:xfrm>
            <a:prstGeom prst="bentConnector2">
              <a:avLst/>
            </a:prstGeom>
            <a:solidFill>
              <a:schemeClr val="accent1"/>
            </a:solidFill>
            <a:ln w="38100" cap="flat" cmpd="sng" algn="ctr">
              <a:solidFill>
                <a:schemeClr val="tx1"/>
              </a:solidFill>
              <a:prstDash val="sysDash"/>
              <a:round/>
              <a:headEnd type="none" w="med" len="med"/>
              <a:tailEnd type="triangle" w="med" len="lg"/>
            </a:ln>
            <a:effectLst/>
          </p:spPr>
        </p:cxnSp>
        <p:pic>
          <p:nvPicPr>
            <p:cNvPr id="4" name="Picture 3">
              <a:extLst>
                <a:ext uri="{FF2B5EF4-FFF2-40B4-BE49-F238E27FC236}">
                  <a16:creationId xmlns:a16="http://schemas.microsoft.com/office/drawing/2014/main" id="{09C71E28-0AC8-4BFC-ADA1-BE9B624F1F9F}"/>
                </a:ext>
              </a:extLst>
            </p:cNvPr>
            <p:cNvPicPr>
              <a:picLocks noChangeAspect="1"/>
            </p:cNvPicPr>
            <p:nvPr/>
          </p:nvPicPr>
          <p:blipFill rotWithShape="1">
            <a:blip r:embed="rId3"/>
            <a:srcRect r="13918" b="33047"/>
            <a:stretch/>
          </p:blipFill>
          <p:spPr>
            <a:xfrm>
              <a:off x="1297801" y="4888996"/>
              <a:ext cx="822960" cy="661408"/>
            </a:xfrm>
            <a:prstGeom prst="rect">
              <a:avLst/>
            </a:prstGeom>
            <a:ln w="38100">
              <a:solidFill>
                <a:schemeClr val="bg1"/>
              </a:solidFill>
            </a:ln>
          </p:spPr>
        </p:pic>
        <p:pic>
          <p:nvPicPr>
            <p:cNvPr id="8" name="Picture 7">
              <a:extLst>
                <a:ext uri="{FF2B5EF4-FFF2-40B4-BE49-F238E27FC236}">
                  <a16:creationId xmlns:a16="http://schemas.microsoft.com/office/drawing/2014/main" id="{49121B48-5845-4154-A32C-2B6529301A98}"/>
                </a:ext>
              </a:extLst>
            </p:cNvPr>
            <p:cNvPicPr>
              <a:picLocks noChangeAspect="1"/>
            </p:cNvPicPr>
            <p:nvPr/>
          </p:nvPicPr>
          <p:blipFill rotWithShape="1">
            <a:blip r:embed="rId4"/>
            <a:srcRect l="474" t="475" r="13809" b="32857"/>
            <a:stretch/>
          </p:blipFill>
          <p:spPr>
            <a:xfrm>
              <a:off x="2480347" y="4888996"/>
              <a:ext cx="822960" cy="661408"/>
            </a:xfrm>
            <a:prstGeom prst="rect">
              <a:avLst/>
            </a:prstGeom>
            <a:ln w="38100">
              <a:solidFill>
                <a:schemeClr val="bg1"/>
              </a:solidFill>
            </a:ln>
          </p:spPr>
        </p:pic>
        <p:pic>
          <p:nvPicPr>
            <p:cNvPr id="10" name="Picture 9">
              <a:extLst>
                <a:ext uri="{FF2B5EF4-FFF2-40B4-BE49-F238E27FC236}">
                  <a16:creationId xmlns:a16="http://schemas.microsoft.com/office/drawing/2014/main" id="{94767A50-799D-4F9F-9FCE-51A1E8893EC0}"/>
                </a:ext>
              </a:extLst>
            </p:cNvPr>
            <p:cNvPicPr>
              <a:picLocks noChangeAspect="1"/>
            </p:cNvPicPr>
            <p:nvPr/>
          </p:nvPicPr>
          <p:blipFill rotWithShape="1">
            <a:blip r:embed="rId5"/>
            <a:srcRect l="476" t="476" r="13810" b="32857"/>
            <a:stretch/>
          </p:blipFill>
          <p:spPr>
            <a:xfrm>
              <a:off x="4487931" y="4888996"/>
              <a:ext cx="822960" cy="661408"/>
            </a:xfrm>
            <a:prstGeom prst="rect">
              <a:avLst/>
            </a:prstGeom>
            <a:ln w="38100">
              <a:solidFill>
                <a:schemeClr val="bg1"/>
              </a:solidFill>
            </a:ln>
          </p:spPr>
        </p:pic>
      </p:grpSp>
      <p:sp>
        <p:nvSpPr>
          <p:cNvPr id="34" name="Speech Bubble: Rectangle 33">
            <a:extLst>
              <a:ext uri="{FF2B5EF4-FFF2-40B4-BE49-F238E27FC236}">
                <a16:creationId xmlns:a16="http://schemas.microsoft.com/office/drawing/2014/main" id="{2324A0F1-6CFB-4987-ADAB-2A7F99E4E40F}"/>
              </a:ext>
            </a:extLst>
          </p:cNvPr>
          <p:cNvSpPr/>
          <p:nvPr/>
        </p:nvSpPr>
        <p:spPr bwMode="auto">
          <a:xfrm>
            <a:off x="6705600" y="4147740"/>
            <a:ext cx="2119436" cy="1667958"/>
          </a:xfrm>
          <a:prstGeom prst="wedgeRectCallout">
            <a:avLst>
              <a:gd name="adj1" fmla="val -77282"/>
              <a:gd name="adj2" fmla="val -43289"/>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1600" dirty="0"/>
              <a:t>A simulation job then runs on the nodes, using IPC and shared memory to read and supplement the mesh.</a:t>
            </a:r>
            <a:endParaRPr kumimoji="0" lang="en-US" sz="1600" i="0" u="none" strike="noStrike" cap="none" normalizeH="0" baseline="0" dirty="0">
              <a:ln>
                <a:noFill/>
              </a:ln>
              <a:solidFill>
                <a:schemeClr val="tx1"/>
              </a:solidFill>
              <a:effectLst/>
              <a:latin typeface="Arial" charset="0"/>
            </a:endParaRPr>
          </a:p>
        </p:txBody>
      </p:sp>
      <p:sp>
        <p:nvSpPr>
          <p:cNvPr id="27" name="Title 1">
            <a:extLst>
              <a:ext uri="{FF2B5EF4-FFF2-40B4-BE49-F238E27FC236}">
                <a16:creationId xmlns:a16="http://schemas.microsoft.com/office/drawing/2014/main" id="{74318BCF-B73F-614E-B817-A1BFB5FC6E0F}"/>
              </a:ext>
            </a:extLst>
          </p:cNvPr>
          <p:cNvSpPr>
            <a:spLocks noGrp="1"/>
          </p:cNvSpPr>
          <p:nvPr>
            <p:ph type="title"/>
          </p:nvPr>
        </p:nvSpPr>
        <p:spPr>
          <a:xfrm>
            <a:off x="457200" y="274638"/>
            <a:ext cx="8229600" cy="1143000"/>
          </a:xfrm>
        </p:spPr>
        <p:txBody>
          <a:bodyPr/>
          <a:lstStyle/>
          <a:p>
            <a:pPr algn="ctr"/>
            <a:r>
              <a:rPr lang="en-US" sz="4400" dirty="0"/>
              <a:t>Data Flow at Scale: Future</a:t>
            </a:r>
          </a:p>
        </p:txBody>
      </p:sp>
      <p:sp>
        <p:nvSpPr>
          <p:cNvPr id="24" name="Date Placeholder 4">
            <a:extLst>
              <a:ext uri="{FF2B5EF4-FFF2-40B4-BE49-F238E27FC236}">
                <a16:creationId xmlns:a16="http://schemas.microsoft.com/office/drawing/2014/main" id="{617CAD1C-62B8-434C-B956-ECEF09566339}"/>
              </a:ext>
            </a:extLst>
          </p:cNvPr>
          <p:cNvSpPr>
            <a:spLocks noGrp="1"/>
          </p:cNvSpPr>
          <p:nvPr>
            <p:ph type="dt" sz="half" idx="10"/>
          </p:nvPr>
        </p:nvSpPr>
        <p:spPr>
          <a:xfrm>
            <a:off x="457200" y="6397625"/>
            <a:ext cx="2133600" cy="307975"/>
          </a:xfrm>
        </p:spPr>
        <p:txBody>
          <a:bodyPr/>
          <a:lstStyle/>
          <a:p>
            <a:pPr>
              <a:defRPr/>
            </a:pPr>
            <a:r>
              <a:rPr lang="en-US" dirty="0" err="1"/>
              <a:t>R.L.Clay</a:t>
            </a:r>
            <a:r>
              <a:rPr lang="en-US" dirty="0"/>
              <a:t> 2018</a:t>
            </a:r>
          </a:p>
        </p:txBody>
      </p:sp>
    </p:spTree>
    <p:extLst>
      <p:ext uri="{BB962C8B-B14F-4D97-AF65-F5344CB8AC3E}">
        <p14:creationId xmlns:p14="http://schemas.microsoft.com/office/powerpoint/2010/main" val="21626407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Content Placeholder 2">
            <a:extLst>
              <a:ext uri="{FF2B5EF4-FFF2-40B4-BE49-F238E27FC236}">
                <a16:creationId xmlns:a16="http://schemas.microsoft.com/office/drawing/2014/main" id="{B63B397D-A9F4-4730-ABCE-BFE1C5090354}"/>
              </a:ext>
            </a:extLst>
          </p:cNvPr>
          <p:cNvSpPr>
            <a:spLocks noGrp="1"/>
          </p:cNvSpPr>
          <p:nvPr>
            <p:ph idx="1"/>
          </p:nvPr>
        </p:nvSpPr>
        <p:spPr>
          <a:xfrm>
            <a:off x="457200" y="1447800"/>
            <a:ext cx="8229600" cy="1828800"/>
          </a:xfrm>
        </p:spPr>
        <p:txBody>
          <a:bodyPr/>
          <a:lstStyle/>
          <a:p>
            <a:r>
              <a:rPr lang="en-US" sz="2400" dirty="0"/>
              <a:t>Workflows shouldn’t have to “reload” from anything</a:t>
            </a:r>
          </a:p>
          <a:p>
            <a:r>
              <a:rPr lang="en-US" sz="2400" dirty="0"/>
              <a:t>Can we keep data distributed in one job and have other jobs access it via local shared memory?</a:t>
            </a:r>
          </a:p>
        </p:txBody>
      </p:sp>
      <p:grpSp>
        <p:nvGrpSpPr>
          <p:cNvPr id="12" name="Group 11">
            <a:extLst>
              <a:ext uri="{FF2B5EF4-FFF2-40B4-BE49-F238E27FC236}">
                <a16:creationId xmlns:a16="http://schemas.microsoft.com/office/drawing/2014/main" id="{FEBB7725-A221-4C51-97A6-1B90E30CF1BC}"/>
              </a:ext>
            </a:extLst>
          </p:cNvPr>
          <p:cNvGrpSpPr/>
          <p:nvPr/>
        </p:nvGrpSpPr>
        <p:grpSpPr>
          <a:xfrm>
            <a:off x="457200" y="3375923"/>
            <a:ext cx="5867400" cy="2439775"/>
            <a:chOff x="1066800" y="3375923"/>
            <a:chExt cx="5867400" cy="2439775"/>
          </a:xfrm>
        </p:grpSpPr>
        <p:sp>
          <p:nvSpPr>
            <p:cNvPr id="26" name="Rectangle 25">
              <a:extLst>
                <a:ext uri="{FF2B5EF4-FFF2-40B4-BE49-F238E27FC236}">
                  <a16:creationId xmlns:a16="http://schemas.microsoft.com/office/drawing/2014/main" id="{FDDB42C5-3B57-4A01-9157-F90599D20D84}"/>
                </a:ext>
              </a:extLst>
            </p:cNvPr>
            <p:cNvSpPr/>
            <p:nvPr/>
          </p:nvSpPr>
          <p:spPr>
            <a:xfrm>
              <a:off x="1205036" y="3375923"/>
              <a:ext cx="1008491" cy="2439775"/>
            </a:xfrm>
            <a:prstGeom prst="rect">
              <a:avLst/>
            </a:prstGeom>
            <a:solidFill>
              <a:schemeClr val="accent6">
                <a:lumMod val="20000"/>
                <a:lumOff val="80000"/>
                <a:alpha val="60000"/>
              </a:schemeClr>
            </a:solidFill>
            <a:ln>
              <a:solidFill>
                <a:schemeClr val="accent6">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1200" b="1" dirty="0">
                  <a:solidFill>
                    <a:schemeClr val="tx1"/>
                  </a:solidFill>
                  <a:latin typeface="Trebuchet MS" panose="020B0603020202020204" pitchFamily="34" charset="0"/>
                </a:rPr>
                <a:t>Node 1</a:t>
              </a:r>
            </a:p>
          </p:txBody>
        </p:sp>
        <p:sp>
          <p:nvSpPr>
            <p:cNvPr id="77" name="Rectangle 76">
              <a:extLst>
                <a:ext uri="{FF2B5EF4-FFF2-40B4-BE49-F238E27FC236}">
                  <a16:creationId xmlns:a16="http://schemas.microsoft.com/office/drawing/2014/main" id="{9C131C68-D621-4562-9029-BC4D6B661CE3}"/>
                </a:ext>
              </a:extLst>
            </p:cNvPr>
            <p:cNvSpPr/>
            <p:nvPr/>
          </p:nvSpPr>
          <p:spPr>
            <a:xfrm>
              <a:off x="2387582" y="3375923"/>
              <a:ext cx="1008491" cy="2439775"/>
            </a:xfrm>
            <a:prstGeom prst="rect">
              <a:avLst/>
            </a:prstGeom>
            <a:solidFill>
              <a:schemeClr val="accent6">
                <a:lumMod val="20000"/>
                <a:lumOff val="80000"/>
                <a:alpha val="85000"/>
              </a:schemeClr>
            </a:solidFill>
            <a:ln>
              <a:solidFill>
                <a:schemeClr val="accent6">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1200" b="1" dirty="0">
                  <a:solidFill>
                    <a:schemeClr val="tx1"/>
                  </a:solidFill>
                  <a:latin typeface="Trebuchet MS" panose="020B0603020202020204" pitchFamily="34" charset="0"/>
                </a:rPr>
                <a:t>Node 1</a:t>
              </a:r>
            </a:p>
          </p:txBody>
        </p:sp>
        <p:sp>
          <p:nvSpPr>
            <p:cNvPr id="84" name="Rectangle 83">
              <a:extLst>
                <a:ext uri="{FF2B5EF4-FFF2-40B4-BE49-F238E27FC236}">
                  <a16:creationId xmlns:a16="http://schemas.microsoft.com/office/drawing/2014/main" id="{58BC501C-E74E-4288-8000-DAC0F1C5392F}"/>
                </a:ext>
              </a:extLst>
            </p:cNvPr>
            <p:cNvSpPr/>
            <p:nvPr/>
          </p:nvSpPr>
          <p:spPr>
            <a:xfrm>
              <a:off x="4395166" y="3375923"/>
              <a:ext cx="1008491" cy="2439775"/>
            </a:xfrm>
            <a:prstGeom prst="rect">
              <a:avLst/>
            </a:prstGeom>
            <a:solidFill>
              <a:schemeClr val="accent6">
                <a:lumMod val="20000"/>
                <a:lumOff val="80000"/>
                <a:alpha val="85000"/>
              </a:schemeClr>
            </a:solidFill>
            <a:ln>
              <a:solidFill>
                <a:schemeClr val="accent6">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1200" b="1" dirty="0">
                  <a:solidFill>
                    <a:schemeClr val="tx1"/>
                  </a:solidFill>
                  <a:latin typeface="Trebuchet MS" panose="020B0603020202020204" pitchFamily="34" charset="0"/>
                </a:rPr>
                <a:t>Node N</a:t>
              </a:r>
            </a:p>
          </p:txBody>
        </p:sp>
        <p:sp>
          <p:nvSpPr>
            <p:cNvPr id="39" name="Rectangle 38">
              <a:extLst>
                <a:ext uri="{FF2B5EF4-FFF2-40B4-BE49-F238E27FC236}">
                  <a16:creationId xmlns:a16="http://schemas.microsoft.com/office/drawing/2014/main" id="{4F4F3A63-9C3F-4FF0-9D76-EB3FE238C8AA}"/>
                </a:ext>
              </a:extLst>
            </p:cNvPr>
            <p:cNvSpPr/>
            <p:nvPr/>
          </p:nvSpPr>
          <p:spPr>
            <a:xfrm>
              <a:off x="1066800" y="4724400"/>
              <a:ext cx="5867400" cy="990600"/>
            </a:xfrm>
            <a:prstGeom prst="rect">
              <a:avLst/>
            </a:prstGeom>
            <a:solidFill>
              <a:srgbClr val="222268">
                <a:alpha val="65882"/>
              </a:srgbClr>
            </a:solidFill>
            <a:ln>
              <a:solidFill>
                <a:schemeClr val="accent6">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b" anchorCtr="0"/>
            <a:lstStyle/>
            <a:p>
              <a:pPr algn="ctr"/>
              <a:endParaRPr lang="en-US" dirty="0"/>
            </a:p>
          </p:txBody>
        </p:sp>
        <p:sp>
          <p:nvSpPr>
            <p:cNvPr id="5" name="TextBox 4">
              <a:extLst>
                <a:ext uri="{FF2B5EF4-FFF2-40B4-BE49-F238E27FC236}">
                  <a16:creationId xmlns:a16="http://schemas.microsoft.com/office/drawing/2014/main" id="{7B04983B-742E-4380-9EBF-B426EF11DB66}"/>
                </a:ext>
              </a:extLst>
            </p:cNvPr>
            <p:cNvSpPr txBox="1"/>
            <p:nvPr/>
          </p:nvSpPr>
          <p:spPr>
            <a:xfrm>
              <a:off x="5490772" y="4896535"/>
              <a:ext cx="1402948" cy="646331"/>
            </a:xfrm>
            <a:prstGeom prst="rect">
              <a:avLst/>
            </a:prstGeom>
            <a:noFill/>
          </p:spPr>
          <p:txBody>
            <a:bodyPr wrap="none" rtlCol="0">
              <a:spAutoFit/>
            </a:bodyPr>
            <a:lstStyle/>
            <a:p>
              <a:pPr algn="ctr"/>
              <a:r>
                <a:rPr lang="en-US" b="1" dirty="0">
                  <a:solidFill>
                    <a:schemeClr val="bg1"/>
                  </a:solidFill>
                </a:rPr>
                <a:t>Distributed</a:t>
              </a:r>
            </a:p>
            <a:p>
              <a:pPr algn="ctr"/>
              <a:r>
                <a:rPr lang="en-US" b="1" dirty="0">
                  <a:solidFill>
                    <a:schemeClr val="bg1"/>
                  </a:solidFill>
                </a:rPr>
                <a:t>Mesh Job</a:t>
              </a:r>
            </a:p>
          </p:txBody>
        </p:sp>
        <p:sp>
          <p:nvSpPr>
            <p:cNvPr id="41" name="Rectangle 40">
              <a:extLst>
                <a:ext uri="{FF2B5EF4-FFF2-40B4-BE49-F238E27FC236}">
                  <a16:creationId xmlns:a16="http://schemas.microsoft.com/office/drawing/2014/main" id="{F665311A-6CF1-4824-899B-ECA9CDB9ABD2}"/>
                </a:ext>
              </a:extLst>
            </p:cNvPr>
            <p:cNvSpPr/>
            <p:nvPr/>
          </p:nvSpPr>
          <p:spPr>
            <a:xfrm>
              <a:off x="1066800" y="3695123"/>
              <a:ext cx="5867400" cy="876877"/>
            </a:xfrm>
            <a:prstGeom prst="rect">
              <a:avLst/>
            </a:prstGeom>
            <a:solidFill>
              <a:srgbClr val="003300">
                <a:alpha val="65882"/>
              </a:srgbClr>
            </a:solidFill>
            <a:ln>
              <a:solidFill>
                <a:schemeClr val="accent6">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b" anchorCtr="0"/>
            <a:lstStyle/>
            <a:p>
              <a:pPr algn="ctr"/>
              <a:endParaRPr lang="en-US" dirty="0"/>
            </a:p>
          </p:txBody>
        </p:sp>
        <p:sp>
          <p:nvSpPr>
            <p:cNvPr id="45" name="TextBox 44">
              <a:extLst>
                <a:ext uri="{FF2B5EF4-FFF2-40B4-BE49-F238E27FC236}">
                  <a16:creationId xmlns:a16="http://schemas.microsoft.com/office/drawing/2014/main" id="{FD11139F-E254-4F0A-8B64-CCE65A64BBDB}"/>
                </a:ext>
              </a:extLst>
            </p:cNvPr>
            <p:cNvSpPr txBox="1"/>
            <p:nvPr/>
          </p:nvSpPr>
          <p:spPr>
            <a:xfrm>
              <a:off x="5856255" y="3810396"/>
              <a:ext cx="671979" cy="646331"/>
            </a:xfrm>
            <a:prstGeom prst="rect">
              <a:avLst/>
            </a:prstGeom>
            <a:noFill/>
          </p:spPr>
          <p:txBody>
            <a:bodyPr wrap="none" rtlCol="0">
              <a:spAutoFit/>
            </a:bodyPr>
            <a:lstStyle/>
            <a:p>
              <a:pPr algn="ctr"/>
              <a:r>
                <a:rPr lang="en-US" b="1" dirty="0">
                  <a:solidFill>
                    <a:schemeClr val="bg1"/>
                  </a:solidFill>
                </a:rPr>
                <a:t>FEM</a:t>
              </a:r>
            </a:p>
            <a:p>
              <a:pPr algn="ctr"/>
              <a:r>
                <a:rPr lang="en-US" b="1" dirty="0">
                  <a:solidFill>
                    <a:schemeClr val="bg1"/>
                  </a:solidFill>
                </a:rPr>
                <a:t>Job</a:t>
              </a:r>
            </a:p>
          </p:txBody>
        </p:sp>
        <p:sp>
          <p:nvSpPr>
            <p:cNvPr id="6" name="Rectangle: Rounded Corners 5">
              <a:extLst>
                <a:ext uri="{FF2B5EF4-FFF2-40B4-BE49-F238E27FC236}">
                  <a16:creationId xmlns:a16="http://schemas.microsoft.com/office/drawing/2014/main" id="{2BFFBC55-BB2B-4C0A-9881-E05441CED8B9}"/>
                </a:ext>
              </a:extLst>
            </p:cNvPr>
            <p:cNvSpPr/>
            <p:nvPr/>
          </p:nvSpPr>
          <p:spPr bwMode="auto">
            <a:xfrm>
              <a:off x="1524000" y="4038600"/>
              <a:ext cx="678585" cy="228600"/>
            </a:xfrm>
            <a:prstGeom prst="roundRect">
              <a:avLst>
                <a:gd name="adj" fmla="val 50000"/>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100" b="1" dirty="0"/>
                <a:t>*mesh</a:t>
              </a:r>
              <a:endParaRPr kumimoji="0" lang="en-US" sz="1100" b="1" i="0" u="none" strike="noStrike" cap="none" normalizeH="0" baseline="0" dirty="0">
                <a:ln>
                  <a:noFill/>
                </a:ln>
                <a:solidFill>
                  <a:schemeClr val="tx1"/>
                </a:solidFill>
                <a:effectLst/>
                <a:latin typeface="Arial" charset="0"/>
              </a:endParaRPr>
            </a:p>
          </p:txBody>
        </p:sp>
        <p:sp>
          <p:nvSpPr>
            <p:cNvPr id="17" name="Rectangle 16">
              <a:extLst>
                <a:ext uri="{FF2B5EF4-FFF2-40B4-BE49-F238E27FC236}">
                  <a16:creationId xmlns:a16="http://schemas.microsoft.com/office/drawing/2014/main" id="{F511CA3A-6FA1-4B53-99B0-7B704538A955}"/>
                </a:ext>
              </a:extLst>
            </p:cNvPr>
            <p:cNvSpPr/>
            <p:nvPr/>
          </p:nvSpPr>
          <p:spPr bwMode="auto">
            <a:xfrm>
              <a:off x="1246638" y="4823765"/>
              <a:ext cx="206069" cy="20543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cxnSp>
          <p:nvCxnSpPr>
            <p:cNvPr id="19" name="Connector: Elbow 18">
              <a:extLst>
                <a:ext uri="{FF2B5EF4-FFF2-40B4-BE49-F238E27FC236}">
                  <a16:creationId xmlns:a16="http://schemas.microsoft.com/office/drawing/2014/main" id="{AB3D334A-754C-4121-9D02-C80B44344EE0}"/>
                </a:ext>
              </a:extLst>
            </p:cNvPr>
            <p:cNvCxnSpPr>
              <a:cxnSpLocks/>
              <a:stCxn id="6" idx="1"/>
              <a:endCxn id="17" idx="0"/>
            </p:cNvCxnSpPr>
            <p:nvPr/>
          </p:nvCxnSpPr>
          <p:spPr bwMode="auto">
            <a:xfrm rot="10800000" flipV="1">
              <a:off x="1349674" y="4152899"/>
              <a:ext cx="174327" cy="670865"/>
            </a:xfrm>
            <a:prstGeom prst="bentConnector2">
              <a:avLst/>
            </a:prstGeom>
            <a:solidFill>
              <a:schemeClr val="accent1"/>
            </a:solidFill>
            <a:ln w="38100" cap="flat" cmpd="sng" algn="ctr">
              <a:solidFill>
                <a:schemeClr val="tx1"/>
              </a:solidFill>
              <a:prstDash val="sysDash"/>
              <a:round/>
              <a:headEnd type="none" w="med" len="med"/>
              <a:tailEnd type="triangle" w="med" len="lg"/>
            </a:ln>
            <a:effectLst/>
          </p:spPr>
        </p:cxnSp>
        <p:sp>
          <p:nvSpPr>
            <p:cNvPr id="80" name="Rectangle: Rounded Corners 79">
              <a:extLst>
                <a:ext uri="{FF2B5EF4-FFF2-40B4-BE49-F238E27FC236}">
                  <a16:creationId xmlns:a16="http://schemas.microsoft.com/office/drawing/2014/main" id="{83CE3139-18C0-4334-97F4-D14DDF5D07E7}"/>
                </a:ext>
              </a:extLst>
            </p:cNvPr>
            <p:cNvSpPr/>
            <p:nvPr/>
          </p:nvSpPr>
          <p:spPr bwMode="auto">
            <a:xfrm>
              <a:off x="2706546" y="4038600"/>
              <a:ext cx="678585" cy="228600"/>
            </a:xfrm>
            <a:prstGeom prst="roundRect">
              <a:avLst>
                <a:gd name="adj" fmla="val 50000"/>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100" b="1" dirty="0"/>
                <a:t>*mesh</a:t>
              </a:r>
              <a:endParaRPr kumimoji="0" lang="en-US" sz="1100" b="1" i="0" u="none" strike="noStrike" cap="none" normalizeH="0" baseline="0" dirty="0">
                <a:ln>
                  <a:noFill/>
                </a:ln>
                <a:solidFill>
                  <a:schemeClr val="tx1"/>
                </a:solidFill>
                <a:effectLst/>
                <a:latin typeface="Arial" charset="0"/>
              </a:endParaRPr>
            </a:p>
          </p:txBody>
        </p:sp>
        <p:sp>
          <p:nvSpPr>
            <p:cNvPr id="81" name="Rectangle 80">
              <a:extLst>
                <a:ext uri="{FF2B5EF4-FFF2-40B4-BE49-F238E27FC236}">
                  <a16:creationId xmlns:a16="http://schemas.microsoft.com/office/drawing/2014/main" id="{343B65F2-9404-4274-A99E-0C5331B4B84B}"/>
                </a:ext>
              </a:extLst>
            </p:cNvPr>
            <p:cNvSpPr/>
            <p:nvPr/>
          </p:nvSpPr>
          <p:spPr bwMode="auto">
            <a:xfrm>
              <a:off x="2429184" y="4823765"/>
              <a:ext cx="206069" cy="20543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cxnSp>
          <p:nvCxnSpPr>
            <p:cNvPr id="82" name="Connector: Elbow 81">
              <a:extLst>
                <a:ext uri="{FF2B5EF4-FFF2-40B4-BE49-F238E27FC236}">
                  <a16:creationId xmlns:a16="http://schemas.microsoft.com/office/drawing/2014/main" id="{EDB4EE6C-9477-4288-9423-93339E3F16A9}"/>
                </a:ext>
              </a:extLst>
            </p:cNvPr>
            <p:cNvCxnSpPr>
              <a:cxnSpLocks/>
              <a:stCxn id="80" idx="1"/>
              <a:endCxn id="81" idx="0"/>
            </p:cNvCxnSpPr>
            <p:nvPr/>
          </p:nvCxnSpPr>
          <p:spPr bwMode="auto">
            <a:xfrm rot="10800000" flipV="1">
              <a:off x="2532220" y="4152899"/>
              <a:ext cx="174327" cy="670865"/>
            </a:xfrm>
            <a:prstGeom prst="bentConnector2">
              <a:avLst/>
            </a:prstGeom>
            <a:solidFill>
              <a:schemeClr val="accent1"/>
            </a:solidFill>
            <a:ln w="38100" cap="flat" cmpd="sng" algn="ctr">
              <a:solidFill>
                <a:schemeClr val="tx1"/>
              </a:solidFill>
              <a:prstDash val="sysDash"/>
              <a:round/>
              <a:headEnd type="none" w="med" len="med"/>
              <a:tailEnd type="triangle" w="med" len="lg"/>
            </a:ln>
            <a:effectLst/>
          </p:spPr>
        </p:cxnSp>
        <p:sp>
          <p:nvSpPr>
            <p:cNvPr id="87" name="Rectangle: Rounded Corners 86">
              <a:extLst>
                <a:ext uri="{FF2B5EF4-FFF2-40B4-BE49-F238E27FC236}">
                  <a16:creationId xmlns:a16="http://schemas.microsoft.com/office/drawing/2014/main" id="{1917D01B-85E5-4D63-9B18-1FDDF0434352}"/>
                </a:ext>
              </a:extLst>
            </p:cNvPr>
            <p:cNvSpPr/>
            <p:nvPr/>
          </p:nvSpPr>
          <p:spPr bwMode="auto">
            <a:xfrm>
              <a:off x="4714130" y="4038600"/>
              <a:ext cx="678585" cy="228600"/>
            </a:xfrm>
            <a:prstGeom prst="roundRect">
              <a:avLst>
                <a:gd name="adj" fmla="val 50000"/>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100" b="1" dirty="0"/>
                <a:t>*mesh</a:t>
              </a:r>
              <a:endParaRPr kumimoji="0" lang="en-US" sz="1100" b="1" i="0" u="none" strike="noStrike" cap="none" normalizeH="0" baseline="0" dirty="0">
                <a:ln>
                  <a:noFill/>
                </a:ln>
                <a:solidFill>
                  <a:schemeClr val="tx1"/>
                </a:solidFill>
                <a:effectLst/>
                <a:latin typeface="Arial" charset="0"/>
              </a:endParaRPr>
            </a:p>
          </p:txBody>
        </p:sp>
        <p:cxnSp>
          <p:nvCxnSpPr>
            <p:cNvPr id="89" name="Connector: Elbow 88">
              <a:extLst>
                <a:ext uri="{FF2B5EF4-FFF2-40B4-BE49-F238E27FC236}">
                  <a16:creationId xmlns:a16="http://schemas.microsoft.com/office/drawing/2014/main" id="{53D3E2FA-BE08-4826-BAAE-0EAAFFD4DBFB}"/>
                </a:ext>
              </a:extLst>
            </p:cNvPr>
            <p:cNvCxnSpPr>
              <a:cxnSpLocks/>
              <a:stCxn id="87" idx="1"/>
            </p:cNvCxnSpPr>
            <p:nvPr/>
          </p:nvCxnSpPr>
          <p:spPr bwMode="auto">
            <a:xfrm rot="10800000" flipV="1">
              <a:off x="4539804" y="4152900"/>
              <a:ext cx="174327" cy="670864"/>
            </a:xfrm>
            <a:prstGeom prst="bentConnector2">
              <a:avLst/>
            </a:prstGeom>
            <a:solidFill>
              <a:schemeClr val="accent1"/>
            </a:solidFill>
            <a:ln w="38100" cap="flat" cmpd="sng" algn="ctr">
              <a:solidFill>
                <a:schemeClr val="tx1"/>
              </a:solidFill>
              <a:prstDash val="sysDash"/>
              <a:round/>
              <a:headEnd type="none" w="med" len="med"/>
              <a:tailEnd type="triangle" w="med" len="lg"/>
            </a:ln>
            <a:effectLst/>
          </p:spPr>
        </p:cxnSp>
        <p:pic>
          <p:nvPicPr>
            <p:cNvPr id="4" name="Picture 3">
              <a:extLst>
                <a:ext uri="{FF2B5EF4-FFF2-40B4-BE49-F238E27FC236}">
                  <a16:creationId xmlns:a16="http://schemas.microsoft.com/office/drawing/2014/main" id="{09C71E28-0AC8-4BFC-ADA1-BE9B624F1F9F}"/>
                </a:ext>
              </a:extLst>
            </p:cNvPr>
            <p:cNvPicPr>
              <a:picLocks noChangeAspect="1"/>
            </p:cNvPicPr>
            <p:nvPr/>
          </p:nvPicPr>
          <p:blipFill rotWithShape="1">
            <a:blip r:embed="rId2"/>
            <a:srcRect r="13918" b="33047"/>
            <a:stretch/>
          </p:blipFill>
          <p:spPr>
            <a:xfrm>
              <a:off x="1297801" y="4888996"/>
              <a:ext cx="822960" cy="661408"/>
            </a:xfrm>
            <a:prstGeom prst="rect">
              <a:avLst/>
            </a:prstGeom>
            <a:ln w="38100">
              <a:solidFill>
                <a:schemeClr val="bg1"/>
              </a:solidFill>
            </a:ln>
          </p:spPr>
        </p:pic>
        <p:pic>
          <p:nvPicPr>
            <p:cNvPr id="8" name="Picture 7">
              <a:extLst>
                <a:ext uri="{FF2B5EF4-FFF2-40B4-BE49-F238E27FC236}">
                  <a16:creationId xmlns:a16="http://schemas.microsoft.com/office/drawing/2014/main" id="{49121B48-5845-4154-A32C-2B6529301A98}"/>
                </a:ext>
              </a:extLst>
            </p:cNvPr>
            <p:cNvPicPr>
              <a:picLocks noChangeAspect="1"/>
            </p:cNvPicPr>
            <p:nvPr/>
          </p:nvPicPr>
          <p:blipFill rotWithShape="1">
            <a:blip r:embed="rId3"/>
            <a:srcRect l="474" t="475" r="13809" b="32857"/>
            <a:stretch/>
          </p:blipFill>
          <p:spPr>
            <a:xfrm>
              <a:off x="2480347" y="4888996"/>
              <a:ext cx="822960" cy="661408"/>
            </a:xfrm>
            <a:prstGeom prst="rect">
              <a:avLst/>
            </a:prstGeom>
            <a:ln w="38100">
              <a:solidFill>
                <a:schemeClr val="bg1"/>
              </a:solidFill>
            </a:ln>
          </p:spPr>
        </p:pic>
        <p:pic>
          <p:nvPicPr>
            <p:cNvPr id="10" name="Picture 9">
              <a:extLst>
                <a:ext uri="{FF2B5EF4-FFF2-40B4-BE49-F238E27FC236}">
                  <a16:creationId xmlns:a16="http://schemas.microsoft.com/office/drawing/2014/main" id="{94767A50-799D-4F9F-9FCE-51A1E8893EC0}"/>
                </a:ext>
              </a:extLst>
            </p:cNvPr>
            <p:cNvPicPr>
              <a:picLocks noChangeAspect="1"/>
            </p:cNvPicPr>
            <p:nvPr/>
          </p:nvPicPr>
          <p:blipFill rotWithShape="1">
            <a:blip r:embed="rId4"/>
            <a:srcRect l="476" t="476" r="13810" b="32857"/>
            <a:stretch/>
          </p:blipFill>
          <p:spPr>
            <a:xfrm>
              <a:off x="4487931" y="4888996"/>
              <a:ext cx="822960" cy="661408"/>
            </a:xfrm>
            <a:prstGeom prst="rect">
              <a:avLst/>
            </a:prstGeom>
            <a:ln w="38100">
              <a:solidFill>
                <a:schemeClr val="bg1"/>
              </a:solidFill>
            </a:ln>
          </p:spPr>
        </p:pic>
      </p:grpSp>
      <p:sp>
        <p:nvSpPr>
          <p:cNvPr id="34" name="Speech Bubble: Rectangle 33">
            <a:extLst>
              <a:ext uri="{FF2B5EF4-FFF2-40B4-BE49-F238E27FC236}">
                <a16:creationId xmlns:a16="http://schemas.microsoft.com/office/drawing/2014/main" id="{2324A0F1-6CFB-4987-ADAB-2A7F99E4E40F}"/>
              </a:ext>
            </a:extLst>
          </p:cNvPr>
          <p:cNvSpPr/>
          <p:nvPr/>
        </p:nvSpPr>
        <p:spPr bwMode="auto">
          <a:xfrm>
            <a:off x="6705600" y="4147740"/>
            <a:ext cx="2119436" cy="1667958"/>
          </a:xfrm>
          <a:prstGeom prst="wedgeRectCallout">
            <a:avLst>
              <a:gd name="adj1" fmla="val -77282"/>
              <a:gd name="adj2" fmla="val -43289"/>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1600" dirty="0"/>
              <a:t>A simulation job then runs on the nodes, using IPC and shared memory to read and supplement the mesh.</a:t>
            </a:r>
            <a:endParaRPr kumimoji="0" lang="en-US" sz="1600" i="0" u="none" strike="noStrike" cap="none" normalizeH="0" baseline="0" dirty="0">
              <a:ln>
                <a:noFill/>
              </a:ln>
              <a:solidFill>
                <a:schemeClr val="tx1"/>
              </a:solidFill>
              <a:effectLst/>
              <a:latin typeface="Arial" charset="0"/>
            </a:endParaRPr>
          </a:p>
        </p:txBody>
      </p:sp>
      <p:sp>
        <p:nvSpPr>
          <p:cNvPr id="14" name="Rectangle: Rounded Corners 13">
            <a:extLst>
              <a:ext uri="{FF2B5EF4-FFF2-40B4-BE49-F238E27FC236}">
                <a16:creationId xmlns:a16="http://schemas.microsoft.com/office/drawing/2014/main" id="{037596EB-01D3-4B78-8234-B3FDEE940428}"/>
              </a:ext>
            </a:extLst>
          </p:cNvPr>
          <p:cNvSpPr/>
          <p:nvPr/>
        </p:nvSpPr>
        <p:spPr bwMode="auto">
          <a:xfrm>
            <a:off x="954921" y="1399885"/>
            <a:ext cx="7281221" cy="3489111"/>
          </a:xfrm>
          <a:prstGeom prst="roundRect">
            <a:avLst>
              <a:gd name="adj" fmla="val 3898"/>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457200" marR="0" indent="-285750" algn="l" defTabSz="914400" rtl="0" eaLnBrk="1" fontAlgn="base" latinLnBrk="0" hangingPunct="1">
              <a:lnSpc>
                <a:spcPct val="100000"/>
              </a:lnSpc>
              <a:spcBef>
                <a:spcPct val="0"/>
              </a:spcBef>
              <a:spcAft>
                <a:spcPct val="0"/>
              </a:spcAft>
              <a:buClrTx/>
              <a:buSzTx/>
              <a:tabLst/>
            </a:pPr>
            <a:r>
              <a:rPr lang="en-US" sz="2800" b="1" dirty="0"/>
              <a:t>This is an open research problem in need of fresh ideas.</a:t>
            </a:r>
          </a:p>
          <a:p>
            <a:pPr marL="457200" marR="0" indent="-285750" algn="l" defTabSz="914400" rtl="0" eaLnBrk="1" fontAlgn="base" latinLnBrk="0" hangingPunct="1">
              <a:lnSpc>
                <a:spcPct val="100000"/>
              </a:lnSpc>
              <a:spcBef>
                <a:spcPct val="0"/>
              </a:spcBef>
              <a:spcAft>
                <a:spcPct val="0"/>
              </a:spcAft>
              <a:buClrTx/>
              <a:buSzTx/>
              <a:tabLst/>
            </a:pPr>
            <a:endParaRPr lang="en-US" sz="2800" b="1" dirty="0"/>
          </a:p>
          <a:p>
            <a:pPr marL="457200" marR="0" indent="-285750" algn="l" defTabSz="914400" rtl="0" eaLnBrk="1" fontAlgn="base" latinLnBrk="0" hangingPunct="1">
              <a:lnSpc>
                <a:spcPct val="100000"/>
              </a:lnSpc>
              <a:spcBef>
                <a:spcPct val="0"/>
              </a:spcBef>
              <a:spcAft>
                <a:spcPct val="0"/>
              </a:spcAft>
              <a:buClrTx/>
              <a:buSzTx/>
              <a:tabLst/>
            </a:pPr>
            <a:r>
              <a:rPr kumimoji="0" lang="en-US" sz="2800" b="1" i="0" u="none" strike="noStrike" cap="none" normalizeH="0" baseline="0" dirty="0">
                <a:ln>
                  <a:noFill/>
                </a:ln>
                <a:solidFill>
                  <a:schemeClr val="tx1"/>
                </a:solidFill>
                <a:effectLst/>
                <a:latin typeface="Arial" charset="0"/>
              </a:rPr>
              <a:t>The greatest challenge </a:t>
            </a:r>
            <a:r>
              <a:rPr lang="en-US" sz="2800" b="1" dirty="0"/>
              <a:t>may be</a:t>
            </a:r>
            <a:r>
              <a:rPr kumimoji="0" lang="en-US" sz="2800" b="1" i="0" u="none" strike="noStrike" cap="none" normalizeH="0" baseline="0" dirty="0">
                <a:ln>
                  <a:noFill/>
                </a:ln>
                <a:solidFill>
                  <a:schemeClr val="tx1"/>
                </a:solidFill>
                <a:effectLst/>
                <a:latin typeface="Arial" charset="0"/>
              </a:rPr>
              <a:t> adapting our existing software to do something different than file I/O.</a:t>
            </a:r>
          </a:p>
          <a:p>
            <a:pPr marL="742950" lvl="1" indent="-285750" defTabSz="914400">
              <a:buFont typeface="Arial" panose="020B0604020202020204" pitchFamily="34" charset="0"/>
              <a:buChar char="•"/>
            </a:pPr>
            <a:endParaRPr kumimoji="0" lang="en-US" sz="2800" b="1" i="0" u="none" strike="noStrike" cap="none" normalizeH="0" baseline="0" dirty="0">
              <a:ln>
                <a:noFill/>
              </a:ln>
              <a:solidFill>
                <a:schemeClr val="tx1"/>
              </a:solidFill>
              <a:effectLst/>
              <a:latin typeface="Arial" charset="0"/>
            </a:endParaRPr>
          </a:p>
        </p:txBody>
      </p:sp>
      <p:sp>
        <p:nvSpPr>
          <p:cNvPr id="27" name="Title 1">
            <a:extLst>
              <a:ext uri="{FF2B5EF4-FFF2-40B4-BE49-F238E27FC236}">
                <a16:creationId xmlns:a16="http://schemas.microsoft.com/office/drawing/2014/main" id="{3445D135-CAFD-2B45-AA85-B99FE94FAF8D}"/>
              </a:ext>
            </a:extLst>
          </p:cNvPr>
          <p:cNvSpPr>
            <a:spLocks noGrp="1"/>
          </p:cNvSpPr>
          <p:nvPr>
            <p:ph type="title"/>
          </p:nvPr>
        </p:nvSpPr>
        <p:spPr>
          <a:xfrm>
            <a:off x="457200" y="274638"/>
            <a:ext cx="8229600" cy="1143000"/>
          </a:xfrm>
        </p:spPr>
        <p:txBody>
          <a:bodyPr/>
          <a:lstStyle/>
          <a:p>
            <a:pPr algn="ctr"/>
            <a:r>
              <a:rPr lang="en-US" sz="4400" dirty="0"/>
              <a:t>Data Flow at Scale: Future</a:t>
            </a:r>
          </a:p>
        </p:txBody>
      </p:sp>
      <p:sp>
        <p:nvSpPr>
          <p:cNvPr id="25" name="Date Placeholder 4">
            <a:extLst>
              <a:ext uri="{FF2B5EF4-FFF2-40B4-BE49-F238E27FC236}">
                <a16:creationId xmlns:a16="http://schemas.microsoft.com/office/drawing/2014/main" id="{0D801168-251F-8D48-A611-1211763EFCB6}"/>
              </a:ext>
            </a:extLst>
          </p:cNvPr>
          <p:cNvSpPr>
            <a:spLocks noGrp="1"/>
          </p:cNvSpPr>
          <p:nvPr>
            <p:ph type="dt" sz="half" idx="10"/>
          </p:nvPr>
        </p:nvSpPr>
        <p:spPr>
          <a:xfrm>
            <a:off x="457200" y="6397625"/>
            <a:ext cx="2133600" cy="307975"/>
          </a:xfrm>
        </p:spPr>
        <p:txBody>
          <a:bodyPr/>
          <a:lstStyle/>
          <a:p>
            <a:pPr>
              <a:defRPr/>
            </a:pPr>
            <a:r>
              <a:rPr lang="en-US" dirty="0" err="1"/>
              <a:t>R.L.Clay</a:t>
            </a:r>
            <a:r>
              <a:rPr lang="en-US" dirty="0"/>
              <a:t> 2018</a:t>
            </a:r>
          </a:p>
        </p:txBody>
      </p:sp>
    </p:spTree>
    <p:extLst>
      <p:ext uri="{BB962C8B-B14F-4D97-AF65-F5344CB8AC3E}">
        <p14:creationId xmlns:p14="http://schemas.microsoft.com/office/powerpoint/2010/main" val="1434688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5125"/>
            <a:ext cx="7924800" cy="991675"/>
          </a:xfrm>
        </p:spPr>
        <p:txBody>
          <a:bodyPr/>
          <a:lstStyle/>
          <a:p>
            <a:pPr algn="ctr"/>
            <a:r>
              <a:rPr lang="en-US" sz="2400" dirty="0"/>
              <a:t>Sandia performs scientific computing research in support of national security policy and decision making</a:t>
            </a:r>
          </a:p>
        </p:txBody>
      </p:sp>
      <p:sp>
        <p:nvSpPr>
          <p:cNvPr id="3" name="Content Placeholder 2"/>
          <p:cNvSpPr>
            <a:spLocks noGrp="1"/>
          </p:cNvSpPr>
          <p:nvPr>
            <p:ph idx="1"/>
          </p:nvPr>
        </p:nvSpPr>
        <p:spPr>
          <a:xfrm>
            <a:off x="2984498" y="1289348"/>
            <a:ext cx="5880102" cy="4825702"/>
          </a:xfrm>
        </p:spPr>
        <p:txBody>
          <a:bodyPr/>
          <a:lstStyle/>
          <a:p>
            <a:pPr marL="0" indent="0">
              <a:buNone/>
            </a:pPr>
            <a:r>
              <a:rPr lang="en-US" sz="2000" b="1" dirty="0"/>
              <a:t>Energy: </a:t>
            </a:r>
            <a:r>
              <a:rPr lang="en-US" sz="2000" dirty="0"/>
              <a:t>Reduce U.S. reliance on foreign energy, reduce carbon footprint</a:t>
            </a:r>
          </a:p>
          <a:p>
            <a:pPr marL="0" indent="0">
              <a:buNone/>
            </a:pPr>
            <a:br>
              <a:rPr lang="en-US" sz="1600" b="1" dirty="0"/>
            </a:br>
            <a:endParaRPr lang="en-US" sz="1600" b="1" dirty="0"/>
          </a:p>
          <a:p>
            <a:pPr marL="0" indent="0">
              <a:buNone/>
            </a:pPr>
            <a:r>
              <a:rPr lang="en-US" sz="2000" b="1" dirty="0"/>
              <a:t>Climate change: </a:t>
            </a:r>
            <a:r>
              <a:rPr lang="en-US" sz="2000" dirty="0"/>
              <a:t>Understand, mitigate, and adapt to the effects of global warming</a:t>
            </a:r>
          </a:p>
          <a:p>
            <a:pPr marL="0" indent="0">
              <a:buNone/>
            </a:pPr>
            <a:br>
              <a:rPr lang="en-US" sz="1800" b="1" dirty="0"/>
            </a:br>
            <a:endParaRPr lang="en-US" sz="1800" b="1" dirty="0"/>
          </a:p>
          <a:p>
            <a:pPr marL="0" indent="0">
              <a:buNone/>
            </a:pPr>
            <a:r>
              <a:rPr lang="en-US" sz="2000" b="1" dirty="0"/>
              <a:t>National Nuclear Security: </a:t>
            </a:r>
            <a:r>
              <a:rPr lang="en-US" sz="2000" dirty="0"/>
              <a:t>Maintain a safe, secure, and reliable nuclear stockpile</a:t>
            </a:r>
          </a:p>
          <a:p>
            <a:pPr marL="0" indent="0">
              <a:buNone/>
            </a:pPr>
            <a:br>
              <a:rPr lang="en-US" sz="2000" b="1" dirty="0"/>
            </a:br>
            <a:endParaRPr lang="en-US" sz="2000" b="1" dirty="0"/>
          </a:p>
          <a:p>
            <a:pPr marL="0" indent="0">
              <a:buNone/>
            </a:pPr>
            <a:r>
              <a:rPr lang="en-US" sz="2000" b="1" dirty="0"/>
              <a:t>Cyber: </a:t>
            </a:r>
            <a:r>
              <a:rPr lang="en-US" sz="2000" dirty="0"/>
              <a:t>Shore up our nation’s cyber defenses, provide more fundamental understanding of cyber environment</a:t>
            </a:r>
            <a:endParaRPr lang="en-US" sz="2000" b="1" dirty="0"/>
          </a:p>
        </p:txBody>
      </p:sp>
      <p:grpSp>
        <p:nvGrpSpPr>
          <p:cNvPr id="11" name="Group 10"/>
          <p:cNvGrpSpPr/>
          <p:nvPr/>
        </p:nvGrpSpPr>
        <p:grpSpPr>
          <a:xfrm>
            <a:off x="419100" y="1327449"/>
            <a:ext cx="2439416" cy="4787759"/>
            <a:chOff x="419100" y="1327449"/>
            <a:chExt cx="2439416" cy="4787759"/>
          </a:xfrm>
        </p:grpSpPr>
        <p:pic>
          <p:nvPicPr>
            <p:cNvPr id="6" name="Picture 5" descr="climate-modeling-slide-e1301589336301.png"/>
            <p:cNvPicPr>
              <a:picLocks/>
            </p:cNvPicPr>
            <p:nvPr/>
          </p:nvPicPr>
          <p:blipFill>
            <a:blip r:embed="rId3">
              <a:extLst>
                <a:ext uri="{28A0092B-C50C-407E-A947-70E740481C1C}">
                  <a14:useLocalDpi xmlns:a14="http://schemas.microsoft.com/office/drawing/2010/main" val="0"/>
                </a:ext>
              </a:extLst>
            </a:blip>
            <a:stretch>
              <a:fillRect/>
            </a:stretch>
          </p:blipFill>
          <p:spPr>
            <a:xfrm>
              <a:off x="419101" y="2612473"/>
              <a:ext cx="2412998" cy="928969"/>
            </a:xfrm>
            <a:prstGeom prst="rect">
              <a:avLst/>
            </a:prstGeom>
            <a:solidFill>
              <a:schemeClr val="tx1"/>
            </a:solidFill>
            <a:ln>
              <a:solidFill>
                <a:schemeClr val="tx1"/>
              </a:solidFill>
            </a:ln>
            <a:effectLst>
              <a:outerShdw blurRad="50800" dist="38100" dir="2700000" algn="tl" rotWithShape="0">
                <a:srgbClr val="000000">
                  <a:alpha val="43000"/>
                </a:srgbClr>
              </a:outerShdw>
            </a:effectLst>
          </p:spPr>
        </p:pic>
        <p:pic>
          <p:nvPicPr>
            <p:cNvPr id="7" name="Picture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 y="1327449"/>
              <a:ext cx="2412998" cy="928969"/>
            </a:xfrm>
            <a:prstGeom prst="rect">
              <a:avLst/>
            </a:prstGeom>
            <a:solidFill>
              <a:schemeClr val="tx1"/>
            </a:solidFill>
            <a:ln>
              <a:solidFill>
                <a:schemeClr val="tx1"/>
              </a:solidFill>
            </a:ln>
            <a:effectLst>
              <a:outerShdw blurRad="50800" dist="38100" dir="2700000" algn="tl" rotWithShape="0">
                <a:srgbClr val="000000">
                  <a:alpha val="43000"/>
                </a:srgbClr>
              </a:outerShdw>
            </a:effectLst>
            <a:extLst/>
          </p:spPr>
        </p:pic>
        <p:pic>
          <p:nvPicPr>
            <p:cNvPr id="9" name="Picture 11"/>
            <p:cNvPicPr>
              <a:picLocks noChangeAspect="1" noChangeArrowheads="1"/>
            </p:cNvPicPr>
            <p:nvPr/>
          </p:nvPicPr>
          <p:blipFill>
            <a:blip r:embed="rId5" cstate="print"/>
            <a:srcRect/>
            <a:stretch>
              <a:fillRect/>
            </a:stretch>
          </p:blipFill>
          <p:spPr bwMode="auto">
            <a:xfrm>
              <a:off x="419101" y="3897497"/>
              <a:ext cx="2412999" cy="928969"/>
            </a:xfrm>
            <a:prstGeom prst="rect">
              <a:avLst/>
            </a:prstGeom>
            <a:noFill/>
            <a:ln w="6350">
              <a:solidFill>
                <a:schemeClr val="tx1"/>
              </a:solidFill>
              <a:miter lim="800000"/>
              <a:headEnd/>
              <a:tailEnd/>
            </a:ln>
            <a:effectLst>
              <a:outerShdw blurRad="50800" dist="38100" dir="2700000" algn="tl" rotWithShape="0">
                <a:srgbClr val="000000">
                  <a:alpha val="43000"/>
                </a:srgbClr>
              </a:outerShdw>
            </a:effectLst>
          </p:spPr>
        </p:pic>
        <p:pic>
          <p:nvPicPr>
            <p:cNvPr id="8" name="Picture 7"/>
            <p:cNvPicPr>
              <a:picLocks/>
            </p:cNvPicPr>
            <p:nvPr/>
          </p:nvPicPr>
          <p:blipFill>
            <a:blip r:embed="rId6"/>
            <a:stretch>
              <a:fillRect/>
            </a:stretch>
          </p:blipFill>
          <p:spPr>
            <a:xfrm>
              <a:off x="444500" y="5182520"/>
              <a:ext cx="2414016" cy="932688"/>
            </a:xfrm>
            <a:prstGeom prst="rect">
              <a:avLst/>
            </a:prstGeom>
            <a:ln w="6350">
              <a:solidFill>
                <a:schemeClr val="tx1"/>
              </a:solidFill>
            </a:ln>
            <a:effectLst>
              <a:outerShdw blurRad="50800" dist="38100" dir="2700000" algn="tl" rotWithShape="0">
                <a:srgbClr val="000000">
                  <a:alpha val="43000"/>
                </a:srgbClr>
              </a:outerShdw>
            </a:effectLst>
          </p:spPr>
        </p:pic>
      </p:grpSp>
      <p:sp>
        <p:nvSpPr>
          <p:cNvPr id="10" name="Rectangle 4">
            <a:extLst>
              <a:ext uri="{FF2B5EF4-FFF2-40B4-BE49-F238E27FC236}">
                <a16:creationId xmlns:a16="http://schemas.microsoft.com/office/drawing/2014/main" id="{191A6377-76F6-084A-B168-E402E8A03F43}"/>
              </a:ext>
            </a:extLst>
          </p:cNvPr>
          <p:cNvSpPr>
            <a:spLocks noGrp="1" noChangeArrowheads="1"/>
          </p:cNvSpPr>
          <p:nvPr>
            <p:ph type="dt" sz="half" idx="10"/>
          </p:nvPr>
        </p:nvSpPr>
        <p:spPr>
          <a:xfrm>
            <a:off x="457200" y="6397625"/>
            <a:ext cx="2133600" cy="307975"/>
          </a:xfrm>
          <a:prstGeom prst="rect">
            <a:avLst/>
          </a:prstGeom>
          <a:ln/>
        </p:spPr>
        <p:txBody>
          <a:bodyPr/>
          <a:lstStyle>
            <a:lvl1pPr>
              <a:defRPr sz="1200"/>
            </a:lvl1pPr>
          </a:lstStyle>
          <a:p>
            <a:pPr>
              <a:defRPr/>
            </a:pPr>
            <a:r>
              <a:rPr lang="en-US"/>
              <a:t>R.L.Clay 2018</a:t>
            </a:r>
            <a:endParaRPr lang="en-US" dirty="0"/>
          </a:p>
        </p:txBody>
      </p:sp>
    </p:spTree>
    <p:extLst>
      <p:ext uri="{BB962C8B-B14F-4D97-AF65-F5344CB8AC3E}">
        <p14:creationId xmlns:p14="http://schemas.microsoft.com/office/powerpoint/2010/main" val="810416725"/>
      </p:ext>
    </p:extLst>
  </p:cSld>
  <p:clrMapOvr>
    <a:masterClrMapping/>
  </p:clrMapOvr>
  <mc:AlternateContent xmlns:mc="http://schemas.openxmlformats.org/markup-compatibility/2006" xmlns:p14="http://schemas.microsoft.com/office/powerpoint/2010/main">
    <mc:Choice Requires="p14">
      <p:transition spd="slow" p14:dur="2000" advTm="59653"/>
    </mc:Choice>
    <mc:Fallback xmlns="">
      <p:transition xmlns:p14="http://schemas.microsoft.com/office/powerpoint/2010/main" spd="slow" advTm="59653"/>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7200" cy="1143000"/>
          </a:xfrm>
        </p:spPr>
        <p:txBody>
          <a:bodyPr/>
          <a:lstStyle/>
          <a:p>
            <a:pPr algn="ctr"/>
            <a:r>
              <a:rPr lang="en-US" sz="4000" dirty="0"/>
              <a:t>Outline</a:t>
            </a:r>
          </a:p>
        </p:txBody>
      </p:sp>
      <p:sp>
        <p:nvSpPr>
          <p:cNvPr id="3" name="Content Placeholder 2"/>
          <p:cNvSpPr>
            <a:spLocks noGrp="1"/>
          </p:cNvSpPr>
          <p:nvPr>
            <p:ph idx="1"/>
          </p:nvPr>
        </p:nvSpPr>
        <p:spPr>
          <a:xfrm>
            <a:off x="457200" y="1422718"/>
            <a:ext cx="8229600" cy="4525963"/>
          </a:xfrm>
        </p:spPr>
        <p:txBody>
          <a:bodyPr/>
          <a:lstStyle/>
          <a:p>
            <a:r>
              <a:rPr lang="en-US" dirty="0">
                <a:solidFill>
                  <a:schemeClr val="accent2">
                    <a:lumMod val="20000"/>
                    <a:lumOff val="80000"/>
                  </a:schemeClr>
                </a:solidFill>
              </a:rPr>
              <a:t>Motivating Example Problem</a:t>
            </a:r>
          </a:p>
          <a:p>
            <a:r>
              <a:rPr lang="en-US" dirty="0">
                <a:solidFill>
                  <a:schemeClr val="accent2">
                    <a:lumMod val="20000"/>
                    <a:lumOff val="80000"/>
                  </a:schemeClr>
                </a:solidFill>
              </a:rPr>
              <a:t>NGW Architecture</a:t>
            </a:r>
          </a:p>
          <a:p>
            <a:r>
              <a:rPr lang="en-US" dirty="0">
                <a:solidFill>
                  <a:schemeClr val="accent2">
                    <a:lumMod val="20000"/>
                    <a:lumOff val="80000"/>
                  </a:schemeClr>
                </a:solidFill>
              </a:rPr>
              <a:t>Workflow Demo</a:t>
            </a:r>
          </a:p>
          <a:p>
            <a:r>
              <a:rPr lang="en-US" dirty="0">
                <a:solidFill>
                  <a:schemeClr val="accent2">
                    <a:lumMod val="20000"/>
                    <a:lumOff val="80000"/>
                  </a:schemeClr>
                </a:solidFill>
              </a:rPr>
              <a:t>Key Challenges</a:t>
            </a:r>
          </a:p>
          <a:p>
            <a:r>
              <a:rPr lang="en-US" dirty="0"/>
              <a:t>Brief Look (Backward &amp;) Forward</a:t>
            </a:r>
          </a:p>
          <a:p>
            <a:endParaRPr lang="en-US" dirty="0"/>
          </a:p>
        </p:txBody>
      </p:sp>
      <p:sp>
        <p:nvSpPr>
          <p:cNvPr id="4" name="Rectangle 4">
            <a:extLst>
              <a:ext uri="{FF2B5EF4-FFF2-40B4-BE49-F238E27FC236}">
                <a16:creationId xmlns:a16="http://schemas.microsoft.com/office/drawing/2014/main" id="{CFFED419-357D-B14E-98BD-97D8A2BF9256}"/>
              </a:ext>
            </a:extLst>
          </p:cNvPr>
          <p:cNvSpPr>
            <a:spLocks noGrp="1" noChangeArrowheads="1"/>
          </p:cNvSpPr>
          <p:nvPr>
            <p:ph type="dt" sz="half" idx="10"/>
          </p:nvPr>
        </p:nvSpPr>
        <p:spPr>
          <a:xfrm>
            <a:off x="457200" y="6397625"/>
            <a:ext cx="2133600" cy="307975"/>
          </a:xfrm>
          <a:prstGeom prst="rect">
            <a:avLst/>
          </a:prstGeom>
          <a:ln/>
        </p:spPr>
        <p:txBody>
          <a:bodyPr/>
          <a:lstStyle>
            <a:lvl1pPr>
              <a:defRPr sz="1200"/>
            </a:lvl1pPr>
          </a:lstStyle>
          <a:p>
            <a:pPr>
              <a:defRPr/>
            </a:pPr>
            <a:r>
              <a:rPr lang="en-US"/>
              <a:t>R.L.Clay 2018</a:t>
            </a:r>
            <a:endParaRPr lang="en-US" dirty="0"/>
          </a:p>
        </p:txBody>
      </p:sp>
    </p:spTree>
    <p:extLst>
      <p:ext uri="{BB962C8B-B14F-4D97-AF65-F5344CB8AC3E}">
        <p14:creationId xmlns:p14="http://schemas.microsoft.com/office/powerpoint/2010/main" val="12437350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50580" y="1776747"/>
            <a:ext cx="8512420" cy="3404272"/>
            <a:chOff x="705872" y="1704504"/>
            <a:chExt cx="7870529" cy="3147568"/>
          </a:xfrm>
        </p:grpSpPr>
        <p:pic>
          <p:nvPicPr>
            <p:cNvPr id="14" name="Picture 13" descr="InTheBeginn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704504"/>
              <a:ext cx="7814401" cy="3147568"/>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776032" y="4214404"/>
              <a:ext cx="457200" cy="152400"/>
            </a:xfrm>
            <a:prstGeom prst="rect">
              <a:avLst/>
            </a:prstGeom>
            <a:solidFill>
              <a:srgbClr val="B6CAD9"/>
            </a:solidFill>
            <a:ln>
              <a:noFill/>
            </a:ln>
          </p:spPr>
          <p:style>
            <a:lnRef idx="1">
              <a:schemeClr val="accent2"/>
            </a:lnRef>
            <a:fillRef idx="0">
              <a:schemeClr val="accent2"/>
            </a:fillRef>
            <a:effectRef idx="0">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4" name="TextBox 3"/>
            <p:cNvSpPr txBox="1"/>
            <p:nvPr/>
          </p:nvSpPr>
          <p:spPr>
            <a:xfrm>
              <a:off x="705872" y="4152238"/>
              <a:ext cx="667865" cy="261610"/>
            </a:xfrm>
            <a:prstGeom prst="rect">
              <a:avLst/>
            </a:prstGeom>
            <a:noFill/>
          </p:spPr>
          <p:txBody>
            <a:bodyPr wrap="none" rtlCol="0">
              <a:spAutoFit/>
            </a:bodyPr>
            <a:lstStyle/>
            <a:p>
              <a:r>
                <a:rPr lang="en-US" sz="1100" dirty="0">
                  <a:solidFill>
                    <a:schemeClr val="accent2">
                      <a:lumMod val="75000"/>
                    </a:schemeClr>
                  </a:solidFill>
                </a:rPr>
                <a:t>Archive</a:t>
              </a:r>
            </a:p>
          </p:txBody>
        </p:sp>
      </p:grpSp>
      <p:grpSp>
        <p:nvGrpSpPr>
          <p:cNvPr id="26" name="Group 54"/>
          <p:cNvGrpSpPr>
            <a:grpSpLocks/>
          </p:cNvGrpSpPr>
          <p:nvPr/>
        </p:nvGrpSpPr>
        <p:grpSpPr bwMode="auto">
          <a:xfrm>
            <a:off x="7414584" y="3709693"/>
            <a:ext cx="1328773" cy="1025141"/>
            <a:chOff x="3872" y="2662"/>
            <a:chExt cx="1326" cy="1023"/>
          </a:xfrm>
        </p:grpSpPr>
        <p:pic>
          <p:nvPicPr>
            <p:cNvPr id="27" name="Picture 55" descr="mat_trans"/>
            <p:cNvPicPr>
              <a:picLocks noChangeAspect="1" noChangeArrowheads="1"/>
            </p:cNvPicPr>
            <p:nvPr/>
          </p:nvPicPr>
          <p:blipFill>
            <a:blip r:embed="rId4"/>
            <a:srcRect/>
            <a:stretch>
              <a:fillRect/>
            </a:stretch>
          </p:blipFill>
          <p:spPr bwMode="auto">
            <a:xfrm>
              <a:off x="3892" y="2662"/>
              <a:ext cx="1306" cy="984"/>
            </a:xfrm>
            <a:prstGeom prst="rect">
              <a:avLst/>
            </a:prstGeom>
            <a:ln>
              <a:noFill/>
            </a:ln>
            <a:effectLst>
              <a:outerShdw blurRad="292100" dist="139700" dir="2700000" algn="tl" rotWithShape="0">
                <a:srgbClr val="333333">
                  <a:alpha val="65000"/>
                </a:srgbClr>
              </a:outerShdw>
            </a:effectLst>
          </p:spPr>
        </p:pic>
        <p:sp>
          <p:nvSpPr>
            <p:cNvPr id="28" name="Text Box 56"/>
            <p:cNvSpPr txBox="1">
              <a:spLocks noChangeArrowheads="1"/>
            </p:cNvSpPr>
            <p:nvPr/>
          </p:nvSpPr>
          <p:spPr bwMode="auto">
            <a:xfrm>
              <a:off x="3872" y="3347"/>
              <a:ext cx="1170" cy="338"/>
            </a:xfrm>
            <a:prstGeom prst="rect">
              <a:avLst/>
            </a:prstGeom>
            <a:noFill/>
            <a:ln w="9525">
              <a:noFill/>
              <a:miter lim="800000"/>
              <a:headEnd/>
              <a:tailEnd/>
            </a:ln>
            <a:effectLst/>
          </p:spPr>
          <p:txBody>
            <a:bodyPr wrap="square">
              <a:prstTxWarp prst="textNoShape">
                <a:avLst/>
              </a:prstTxWarp>
              <a:spAutoFit/>
            </a:bodyPr>
            <a:lstStyle/>
            <a:p>
              <a:pPr eaLnBrk="1" hangingPunct="1">
                <a:spcBef>
                  <a:spcPct val="50000"/>
                </a:spcBef>
              </a:pPr>
              <a:r>
                <a:rPr lang="en-US" sz="1600" b="1" dirty="0" err="1">
                  <a:solidFill>
                    <a:srgbClr val="2994DB"/>
                  </a:solidFill>
                  <a:latin typeface="Arial" pitchFamily="-65" charset="0"/>
                </a:rPr>
                <a:t>ParaView</a:t>
              </a:r>
              <a:endParaRPr lang="en-US" sz="1600" b="1" dirty="0">
                <a:solidFill>
                  <a:srgbClr val="2994DB"/>
                </a:solidFill>
                <a:latin typeface="Arial" pitchFamily="-65" charset="0"/>
              </a:endParaRPr>
            </a:p>
          </p:txBody>
        </p:sp>
      </p:grpSp>
      <p:grpSp>
        <p:nvGrpSpPr>
          <p:cNvPr id="17" name="Group 30"/>
          <p:cNvGrpSpPr>
            <a:grpSpLocks/>
          </p:cNvGrpSpPr>
          <p:nvPr/>
        </p:nvGrpSpPr>
        <p:grpSpPr bwMode="auto">
          <a:xfrm>
            <a:off x="2743359" y="3046408"/>
            <a:ext cx="1142841" cy="863939"/>
            <a:chOff x="493" y="2234"/>
            <a:chExt cx="1279" cy="999"/>
          </a:xfrm>
        </p:grpSpPr>
        <p:pic>
          <p:nvPicPr>
            <p:cNvPr id="18" name="Picture 31" descr="cubit"/>
            <p:cNvPicPr>
              <a:picLocks noChangeAspect="1" noChangeArrowheads="1"/>
            </p:cNvPicPr>
            <p:nvPr/>
          </p:nvPicPr>
          <p:blipFill>
            <a:blip r:embed="rId5"/>
            <a:srcRect/>
            <a:stretch>
              <a:fillRect/>
            </a:stretch>
          </p:blipFill>
          <p:spPr bwMode="auto">
            <a:xfrm>
              <a:off x="493" y="2234"/>
              <a:ext cx="1199" cy="963"/>
            </a:xfrm>
            <a:prstGeom prst="rect">
              <a:avLst/>
            </a:prstGeom>
            <a:ln>
              <a:noFill/>
            </a:ln>
            <a:effectLst>
              <a:outerShdw blurRad="292100" dist="139700" dir="2700000" algn="tl" rotWithShape="0">
                <a:srgbClr val="333333">
                  <a:alpha val="65000"/>
                </a:srgbClr>
              </a:outerShdw>
            </a:effectLst>
          </p:spPr>
        </p:pic>
        <p:sp>
          <p:nvSpPr>
            <p:cNvPr id="19" name="Text Box 32"/>
            <p:cNvSpPr txBox="1">
              <a:spLocks noChangeArrowheads="1"/>
            </p:cNvSpPr>
            <p:nvPr/>
          </p:nvSpPr>
          <p:spPr bwMode="auto">
            <a:xfrm>
              <a:off x="864" y="2842"/>
              <a:ext cx="908" cy="391"/>
            </a:xfrm>
            <a:prstGeom prst="rect">
              <a:avLst/>
            </a:prstGeom>
            <a:noFill/>
            <a:ln w="9525">
              <a:noFill/>
              <a:miter lim="800000"/>
              <a:headEnd/>
              <a:tailEnd/>
            </a:ln>
            <a:effectLst/>
          </p:spPr>
          <p:txBody>
            <a:bodyPr wrap="square">
              <a:prstTxWarp prst="textNoShape">
                <a:avLst/>
              </a:prstTxWarp>
              <a:spAutoFit/>
            </a:bodyPr>
            <a:lstStyle/>
            <a:p>
              <a:pPr eaLnBrk="1" hangingPunct="1">
                <a:spcBef>
                  <a:spcPct val="50000"/>
                </a:spcBef>
              </a:pPr>
              <a:r>
                <a:rPr lang="en-US" sz="1600" b="1" dirty="0">
                  <a:solidFill>
                    <a:srgbClr val="2994DB"/>
                  </a:solidFill>
                  <a:latin typeface="Arial" pitchFamily="-65" charset="0"/>
                </a:rPr>
                <a:t>CUBIT</a:t>
              </a:r>
            </a:p>
          </p:txBody>
        </p:sp>
      </p:grpSp>
      <p:grpSp>
        <p:nvGrpSpPr>
          <p:cNvPr id="29" name="Group 48"/>
          <p:cNvGrpSpPr>
            <a:grpSpLocks/>
          </p:cNvGrpSpPr>
          <p:nvPr/>
        </p:nvGrpSpPr>
        <p:grpSpPr bwMode="auto">
          <a:xfrm>
            <a:off x="4050286" y="3908021"/>
            <a:ext cx="1321354" cy="863962"/>
            <a:chOff x="1312" y="3504"/>
            <a:chExt cx="1300" cy="850"/>
          </a:xfrm>
        </p:grpSpPr>
        <p:pic>
          <p:nvPicPr>
            <p:cNvPr id="30" name="Picture 49"/>
            <p:cNvPicPr>
              <a:picLocks noChangeAspect="1" noChangeArrowheads="1"/>
            </p:cNvPicPr>
            <p:nvPr/>
          </p:nvPicPr>
          <p:blipFill>
            <a:blip r:embed="rId6"/>
            <a:srcRect/>
            <a:stretch>
              <a:fillRect/>
            </a:stretch>
          </p:blipFill>
          <p:spPr bwMode="auto">
            <a:xfrm>
              <a:off x="1312" y="3504"/>
              <a:ext cx="1188" cy="775"/>
            </a:xfrm>
            <a:prstGeom prst="rect">
              <a:avLst/>
            </a:prstGeom>
            <a:ln>
              <a:noFill/>
            </a:ln>
            <a:effectLst>
              <a:outerShdw blurRad="292100" dist="139700" dir="2700000" algn="tl" rotWithShape="0">
                <a:srgbClr val="333333">
                  <a:alpha val="65000"/>
                </a:srgbClr>
              </a:outerShdw>
            </a:effectLst>
          </p:spPr>
        </p:pic>
        <p:sp>
          <p:nvSpPr>
            <p:cNvPr id="33" name="Text Box 50"/>
            <p:cNvSpPr txBox="1">
              <a:spLocks noChangeArrowheads="1"/>
            </p:cNvSpPr>
            <p:nvPr/>
          </p:nvSpPr>
          <p:spPr bwMode="auto">
            <a:xfrm>
              <a:off x="1733" y="4021"/>
              <a:ext cx="879" cy="333"/>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1600" b="1" dirty="0">
                  <a:solidFill>
                    <a:srgbClr val="2994DB"/>
                  </a:solidFill>
                  <a:latin typeface="Arial" pitchFamily="-65" charset="0"/>
                </a:rPr>
                <a:t>WISDM</a:t>
              </a:r>
            </a:p>
          </p:txBody>
        </p:sp>
      </p:grpSp>
      <p:grpSp>
        <p:nvGrpSpPr>
          <p:cNvPr id="20" name="Group 33"/>
          <p:cNvGrpSpPr>
            <a:grpSpLocks/>
          </p:cNvGrpSpPr>
          <p:nvPr/>
        </p:nvGrpSpPr>
        <p:grpSpPr bwMode="auto">
          <a:xfrm>
            <a:off x="4089301" y="2573184"/>
            <a:ext cx="1245066" cy="985581"/>
            <a:chOff x="2314" y="727"/>
            <a:chExt cx="1436" cy="1135"/>
          </a:xfrm>
        </p:grpSpPr>
        <p:pic>
          <p:nvPicPr>
            <p:cNvPr id="21" name="Picture 34" descr="after02"/>
            <p:cNvPicPr>
              <a:picLocks noChangeAspect="1" noChangeArrowheads="1"/>
            </p:cNvPicPr>
            <p:nvPr/>
          </p:nvPicPr>
          <p:blipFill>
            <a:blip r:embed="rId7"/>
            <a:srcRect l="55055" t="5525" r="2638" b="14520"/>
            <a:stretch>
              <a:fillRect/>
            </a:stretch>
          </p:blipFill>
          <p:spPr bwMode="auto">
            <a:xfrm>
              <a:off x="2314" y="727"/>
              <a:ext cx="1238" cy="1051"/>
            </a:xfrm>
            <a:prstGeom prst="rect">
              <a:avLst/>
            </a:prstGeom>
            <a:ln>
              <a:noFill/>
            </a:ln>
            <a:effectLst>
              <a:outerShdw blurRad="292100" dist="139700" dir="2700000" algn="tl" rotWithShape="0">
                <a:srgbClr val="333333">
                  <a:alpha val="65000"/>
                </a:srgbClr>
              </a:outerShdw>
            </a:effectLst>
          </p:spPr>
        </p:pic>
        <p:sp>
          <p:nvSpPr>
            <p:cNvPr id="22" name="Text Box 35"/>
            <p:cNvSpPr txBox="1">
              <a:spLocks noChangeArrowheads="1"/>
            </p:cNvSpPr>
            <p:nvPr/>
          </p:nvSpPr>
          <p:spPr bwMode="auto">
            <a:xfrm>
              <a:off x="2695" y="1472"/>
              <a:ext cx="1055" cy="39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1600" b="1" dirty="0">
                  <a:solidFill>
                    <a:srgbClr val="2994DB"/>
                  </a:solidFill>
                  <a:latin typeface="Arial" pitchFamily="-65" charset="0"/>
                </a:rPr>
                <a:t>SIMBA</a:t>
              </a:r>
            </a:p>
          </p:txBody>
        </p:sp>
      </p:grpSp>
      <p:grpSp>
        <p:nvGrpSpPr>
          <p:cNvPr id="11" name="Group 27"/>
          <p:cNvGrpSpPr>
            <a:grpSpLocks/>
          </p:cNvGrpSpPr>
          <p:nvPr/>
        </p:nvGrpSpPr>
        <p:grpSpPr bwMode="auto">
          <a:xfrm>
            <a:off x="197816" y="2890744"/>
            <a:ext cx="1213952" cy="962221"/>
            <a:chOff x="265" y="942"/>
            <a:chExt cx="1249" cy="990"/>
          </a:xfrm>
        </p:grpSpPr>
        <p:pic>
          <p:nvPicPr>
            <p:cNvPr id="12" name="Picture 28"/>
            <p:cNvPicPr>
              <a:picLocks noChangeAspect="1" noChangeArrowheads="1"/>
            </p:cNvPicPr>
            <p:nvPr/>
          </p:nvPicPr>
          <p:blipFill>
            <a:blip r:embed="rId8"/>
            <a:srcRect r="17265" b="3418"/>
            <a:stretch>
              <a:fillRect/>
            </a:stretch>
          </p:blipFill>
          <p:spPr bwMode="auto">
            <a:xfrm>
              <a:off x="334" y="942"/>
              <a:ext cx="1180" cy="944"/>
            </a:xfrm>
            <a:prstGeom prst="rect">
              <a:avLst/>
            </a:prstGeom>
            <a:ln>
              <a:noFill/>
            </a:ln>
            <a:effectLst>
              <a:outerShdw blurRad="292100" dist="139700" dir="2700000" algn="tl" rotWithShape="0">
                <a:srgbClr val="333333">
                  <a:alpha val="65000"/>
                </a:srgbClr>
              </a:outerShdw>
            </a:effectLst>
          </p:spPr>
        </p:pic>
        <p:sp>
          <p:nvSpPr>
            <p:cNvPr id="13" name="Text Box 29"/>
            <p:cNvSpPr txBox="1">
              <a:spLocks noChangeArrowheads="1"/>
            </p:cNvSpPr>
            <p:nvPr/>
          </p:nvSpPr>
          <p:spPr bwMode="auto">
            <a:xfrm>
              <a:off x="265" y="1584"/>
              <a:ext cx="776" cy="348"/>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1600" b="1" dirty="0">
                  <a:solidFill>
                    <a:srgbClr val="2994DB"/>
                  </a:solidFill>
                  <a:latin typeface="Arial" pitchFamily="-65" charset="0"/>
                </a:rPr>
                <a:t>Pro/E</a:t>
              </a:r>
            </a:p>
          </p:txBody>
        </p:sp>
      </p:grpSp>
      <p:grpSp>
        <p:nvGrpSpPr>
          <p:cNvPr id="42" name="Group 41"/>
          <p:cNvGrpSpPr/>
          <p:nvPr/>
        </p:nvGrpSpPr>
        <p:grpSpPr>
          <a:xfrm>
            <a:off x="547472" y="4833745"/>
            <a:ext cx="1176850" cy="1085750"/>
            <a:chOff x="3522106" y="2582840"/>
            <a:chExt cx="2060100" cy="1900628"/>
          </a:xfrm>
          <a:effectLst>
            <a:outerShdw blurRad="317500" dist="139700" dir="2700000" algn="ctr" rotWithShape="0">
              <a:srgbClr val="000000">
                <a:alpha val="65000"/>
              </a:srgbClr>
            </a:outerShdw>
          </a:effectLst>
        </p:grpSpPr>
        <p:pic>
          <p:nvPicPr>
            <p:cNvPr id="40" name="Picture 39"/>
            <p:cNvPicPr>
              <a:picLocks noChangeAspect="1"/>
            </p:cNvPicPr>
            <p:nvPr/>
          </p:nvPicPr>
          <p:blipFill rotWithShape="1">
            <a:blip r:embed="rId9"/>
            <a:srcRect l="11423" t="8358" r="12421" b="3848"/>
            <a:stretch/>
          </p:blipFill>
          <p:spPr>
            <a:xfrm>
              <a:off x="3522106" y="2582840"/>
              <a:ext cx="2060100" cy="1783964"/>
            </a:xfrm>
            <a:prstGeom prst="rect">
              <a:avLst/>
            </a:prstGeom>
          </p:spPr>
        </p:pic>
        <p:sp>
          <p:nvSpPr>
            <p:cNvPr id="41" name="Text Box 56"/>
            <p:cNvSpPr txBox="1">
              <a:spLocks noChangeArrowheads="1"/>
            </p:cNvSpPr>
            <p:nvPr/>
          </p:nvSpPr>
          <p:spPr bwMode="auto">
            <a:xfrm>
              <a:off x="3607906" y="3890822"/>
              <a:ext cx="1974300" cy="592646"/>
            </a:xfrm>
            <a:prstGeom prst="rect">
              <a:avLst/>
            </a:prstGeom>
            <a:noFill/>
            <a:ln w="9525">
              <a:noFill/>
              <a:miter lim="800000"/>
              <a:headEnd/>
              <a:tailEnd/>
            </a:ln>
            <a:effectLst/>
          </p:spPr>
          <p:txBody>
            <a:bodyPr wrap="square">
              <a:prstTxWarp prst="textNoShape">
                <a:avLst/>
              </a:prstTxWarp>
              <a:spAutoFit/>
            </a:bodyPr>
            <a:lstStyle/>
            <a:p>
              <a:pPr algn="ctr" eaLnBrk="1" hangingPunct="1">
                <a:spcBef>
                  <a:spcPct val="50000"/>
                </a:spcBef>
              </a:pPr>
              <a:r>
                <a:rPr lang="en-US" sz="1600" b="1" dirty="0">
                  <a:solidFill>
                    <a:srgbClr val="2994DB"/>
                  </a:solidFill>
                  <a:latin typeface="Arial" pitchFamily="-65" charset="0"/>
                </a:rPr>
                <a:t>Metadata</a:t>
              </a:r>
            </a:p>
          </p:txBody>
        </p:sp>
      </p:grpSp>
      <p:sp>
        <p:nvSpPr>
          <p:cNvPr id="44" name="Title 1"/>
          <p:cNvSpPr>
            <a:spLocks noGrp="1"/>
          </p:cNvSpPr>
          <p:nvPr>
            <p:ph type="title"/>
          </p:nvPr>
        </p:nvSpPr>
        <p:spPr>
          <a:xfrm>
            <a:off x="326462" y="76201"/>
            <a:ext cx="8472368" cy="762000"/>
          </a:xfrm>
        </p:spPr>
        <p:txBody>
          <a:bodyPr/>
          <a:lstStyle/>
          <a:p>
            <a:pPr algn="ctr"/>
            <a:r>
              <a:rPr lang="en-US" sz="4000" b="1" dirty="0"/>
              <a:t>Analysis Process – Past</a:t>
            </a:r>
          </a:p>
        </p:txBody>
      </p:sp>
      <p:grpSp>
        <p:nvGrpSpPr>
          <p:cNvPr id="9" name="Group 8">
            <a:extLst>
              <a:ext uri="{FF2B5EF4-FFF2-40B4-BE49-F238E27FC236}">
                <a16:creationId xmlns:a16="http://schemas.microsoft.com/office/drawing/2014/main" id="{C0CF5337-AE95-7642-B8C2-BF87B2906FE7}"/>
              </a:ext>
            </a:extLst>
          </p:cNvPr>
          <p:cNvGrpSpPr/>
          <p:nvPr/>
        </p:nvGrpSpPr>
        <p:grpSpPr>
          <a:xfrm>
            <a:off x="6163758" y="2119884"/>
            <a:ext cx="1505865" cy="828149"/>
            <a:chOff x="6163758" y="2119884"/>
            <a:chExt cx="1505865" cy="828149"/>
          </a:xfrm>
        </p:grpSpPr>
        <p:pic>
          <p:nvPicPr>
            <p:cNvPr id="3" name="Picture 2">
              <a:extLst>
                <a:ext uri="{FF2B5EF4-FFF2-40B4-BE49-F238E27FC236}">
                  <a16:creationId xmlns:a16="http://schemas.microsoft.com/office/drawing/2014/main" id="{55C3FD68-EBAE-DA44-B397-4AECBBB7457A}"/>
                </a:ext>
              </a:extLst>
            </p:cNvPr>
            <p:cNvPicPr>
              <a:picLocks noChangeAspect="1"/>
            </p:cNvPicPr>
            <p:nvPr/>
          </p:nvPicPr>
          <p:blipFill>
            <a:blip r:embed="rId10"/>
            <a:stretch>
              <a:fillRect/>
            </a:stretch>
          </p:blipFill>
          <p:spPr>
            <a:xfrm>
              <a:off x="6163758" y="2119884"/>
              <a:ext cx="1327214" cy="785903"/>
            </a:xfrm>
            <a:prstGeom prst="rect">
              <a:avLst/>
            </a:prstGeom>
            <a:effectLst>
              <a:outerShdw blurRad="292100" dist="139700" dir="2700000" algn="ctr" rotWithShape="0">
                <a:srgbClr val="000000">
                  <a:alpha val="65000"/>
                </a:srgbClr>
              </a:outerShdw>
            </a:effectLst>
          </p:spPr>
        </p:pic>
        <p:sp>
          <p:nvSpPr>
            <p:cNvPr id="36" name="Text Box 35">
              <a:extLst>
                <a:ext uri="{FF2B5EF4-FFF2-40B4-BE49-F238E27FC236}">
                  <a16:creationId xmlns:a16="http://schemas.microsoft.com/office/drawing/2014/main" id="{687D0D5E-AB15-8143-AA1E-BA64EF34B4A0}"/>
                </a:ext>
              </a:extLst>
            </p:cNvPr>
            <p:cNvSpPr txBox="1">
              <a:spLocks noChangeArrowheads="1"/>
            </p:cNvSpPr>
            <p:nvPr/>
          </p:nvSpPr>
          <p:spPr bwMode="auto">
            <a:xfrm>
              <a:off x="6163758" y="2363258"/>
              <a:ext cx="1505865" cy="584775"/>
            </a:xfrm>
            <a:prstGeom prst="rect">
              <a:avLst/>
            </a:prstGeom>
            <a:noFill/>
            <a:ln w="9525">
              <a:noFill/>
              <a:miter lim="800000"/>
              <a:headEnd/>
              <a:tailEnd/>
            </a:ln>
            <a:effectLst/>
          </p:spPr>
          <p:txBody>
            <a:bodyPr wrap="square">
              <a:prstTxWarp prst="textNoShape">
                <a:avLst/>
              </a:prstTxWarp>
              <a:spAutoFit/>
            </a:bodyPr>
            <a:lstStyle/>
            <a:p>
              <a:pPr eaLnBrk="1" hangingPunct="1">
                <a:spcBef>
                  <a:spcPct val="50000"/>
                </a:spcBef>
              </a:pPr>
              <a:r>
                <a:rPr lang="en-US" sz="1600" b="1" dirty="0">
                  <a:solidFill>
                    <a:srgbClr val="2994DB"/>
                  </a:solidFill>
                  <a:latin typeface="Arial" pitchFamily="-65" charset="0"/>
                </a:rPr>
                <a:t>Job Submission</a:t>
              </a:r>
            </a:p>
          </p:txBody>
        </p:sp>
      </p:grpSp>
      <p:sp>
        <p:nvSpPr>
          <p:cNvPr id="39" name="TextBox 38">
            <a:extLst>
              <a:ext uri="{FF2B5EF4-FFF2-40B4-BE49-F238E27FC236}">
                <a16:creationId xmlns:a16="http://schemas.microsoft.com/office/drawing/2014/main" id="{8F144045-9DED-5949-ADAD-8763B52289CE}"/>
              </a:ext>
            </a:extLst>
          </p:cNvPr>
          <p:cNvSpPr txBox="1"/>
          <p:nvPr/>
        </p:nvSpPr>
        <p:spPr>
          <a:xfrm>
            <a:off x="381000" y="1078468"/>
            <a:ext cx="5029200" cy="369332"/>
          </a:xfrm>
          <a:prstGeom prst="rect">
            <a:avLst/>
          </a:prstGeom>
          <a:noFill/>
        </p:spPr>
        <p:txBody>
          <a:bodyPr wrap="square" rtlCol="0">
            <a:spAutoFit/>
          </a:bodyPr>
          <a:lstStyle/>
          <a:p>
            <a:r>
              <a:rPr lang="en-US" dirty="0"/>
              <a:t>Complex, Manual, Disorganized</a:t>
            </a:r>
          </a:p>
        </p:txBody>
      </p:sp>
      <p:sp>
        <p:nvSpPr>
          <p:cNvPr id="31" name="Date Placeholder 4">
            <a:extLst>
              <a:ext uri="{FF2B5EF4-FFF2-40B4-BE49-F238E27FC236}">
                <a16:creationId xmlns:a16="http://schemas.microsoft.com/office/drawing/2014/main" id="{A0C5D1A9-FA67-8C4F-A906-C16488F0AD69}"/>
              </a:ext>
            </a:extLst>
          </p:cNvPr>
          <p:cNvSpPr>
            <a:spLocks noGrp="1"/>
          </p:cNvSpPr>
          <p:nvPr>
            <p:ph type="dt" sz="half" idx="10"/>
          </p:nvPr>
        </p:nvSpPr>
        <p:spPr>
          <a:xfrm>
            <a:off x="457200" y="6397625"/>
            <a:ext cx="2133600" cy="307975"/>
          </a:xfrm>
        </p:spPr>
        <p:txBody>
          <a:bodyPr/>
          <a:lstStyle/>
          <a:p>
            <a:pPr>
              <a:defRPr/>
            </a:pPr>
            <a:r>
              <a:rPr lang="en-US" dirty="0" err="1"/>
              <a:t>R.L.Clay</a:t>
            </a:r>
            <a:r>
              <a:rPr lang="en-US" dirty="0"/>
              <a:t> 2018</a:t>
            </a:r>
          </a:p>
        </p:txBody>
      </p:sp>
    </p:spTree>
    <p:extLst>
      <p:ext uri="{BB962C8B-B14F-4D97-AF65-F5344CB8AC3E}">
        <p14:creationId xmlns:p14="http://schemas.microsoft.com/office/powerpoint/2010/main" val="114141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40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60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80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140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150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nodeType="withEffect">
                                  <p:stCondLst>
                                    <p:cond delay="150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50580" y="1776747"/>
            <a:ext cx="8512420" cy="3404272"/>
            <a:chOff x="705872" y="1704504"/>
            <a:chExt cx="7870529" cy="3147568"/>
          </a:xfrm>
        </p:grpSpPr>
        <p:pic>
          <p:nvPicPr>
            <p:cNvPr id="14" name="Picture 13" descr="InTheBeginn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704504"/>
              <a:ext cx="7814401" cy="3147568"/>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776032" y="4214404"/>
              <a:ext cx="457200" cy="152400"/>
            </a:xfrm>
            <a:prstGeom prst="rect">
              <a:avLst/>
            </a:prstGeom>
            <a:solidFill>
              <a:srgbClr val="B6CAD9"/>
            </a:solidFill>
            <a:ln>
              <a:noFill/>
            </a:ln>
          </p:spPr>
          <p:style>
            <a:lnRef idx="1">
              <a:schemeClr val="accent2"/>
            </a:lnRef>
            <a:fillRef idx="0">
              <a:schemeClr val="accent2"/>
            </a:fillRef>
            <a:effectRef idx="0">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4" name="TextBox 3"/>
            <p:cNvSpPr txBox="1"/>
            <p:nvPr/>
          </p:nvSpPr>
          <p:spPr>
            <a:xfrm>
              <a:off x="705872" y="4152238"/>
              <a:ext cx="667865" cy="261610"/>
            </a:xfrm>
            <a:prstGeom prst="rect">
              <a:avLst/>
            </a:prstGeom>
            <a:noFill/>
          </p:spPr>
          <p:txBody>
            <a:bodyPr wrap="none" rtlCol="0">
              <a:spAutoFit/>
            </a:bodyPr>
            <a:lstStyle/>
            <a:p>
              <a:r>
                <a:rPr lang="en-US" sz="1100" dirty="0">
                  <a:solidFill>
                    <a:schemeClr val="accent2">
                      <a:lumMod val="75000"/>
                    </a:schemeClr>
                  </a:solidFill>
                </a:rPr>
                <a:t>Archive</a:t>
              </a:r>
            </a:p>
          </p:txBody>
        </p:sp>
      </p:grpSp>
      <p:sp>
        <p:nvSpPr>
          <p:cNvPr id="44" name="Title 1"/>
          <p:cNvSpPr>
            <a:spLocks noGrp="1"/>
          </p:cNvSpPr>
          <p:nvPr>
            <p:ph type="title"/>
          </p:nvPr>
        </p:nvSpPr>
        <p:spPr>
          <a:xfrm>
            <a:off x="326462" y="76201"/>
            <a:ext cx="8472368" cy="762000"/>
          </a:xfrm>
        </p:spPr>
        <p:txBody>
          <a:bodyPr/>
          <a:lstStyle/>
          <a:p>
            <a:pPr algn="ctr"/>
            <a:r>
              <a:rPr lang="en-US" sz="4000" b="1" dirty="0"/>
              <a:t>Analysis Process – Present</a:t>
            </a:r>
          </a:p>
        </p:txBody>
      </p:sp>
      <p:pic>
        <p:nvPicPr>
          <p:cNvPr id="31" name="Picture 30" descr="JobSubmission.png">
            <a:extLst>
              <a:ext uri="{FF2B5EF4-FFF2-40B4-BE49-F238E27FC236}">
                <a16:creationId xmlns:a16="http://schemas.microsoft.com/office/drawing/2014/main" id="{1834ABDB-2F4C-4443-9654-64254613F5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502" y="1108134"/>
            <a:ext cx="7732094" cy="5597466"/>
          </a:xfrm>
          <a:prstGeom prst="rect">
            <a:avLst/>
          </a:prstGeom>
        </p:spPr>
      </p:pic>
      <p:sp>
        <p:nvSpPr>
          <p:cNvPr id="32" name="TextBox 31">
            <a:extLst>
              <a:ext uri="{FF2B5EF4-FFF2-40B4-BE49-F238E27FC236}">
                <a16:creationId xmlns:a16="http://schemas.microsoft.com/office/drawing/2014/main" id="{A4B14649-F086-B54E-90D2-D3A5DEDC5613}"/>
              </a:ext>
            </a:extLst>
          </p:cNvPr>
          <p:cNvSpPr txBox="1"/>
          <p:nvPr/>
        </p:nvSpPr>
        <p:spPr>
          <a:xfrm>
            <a:off x="457200" y="849868"/>
            <a:ext cx="5029200" cy="369332"/>
          </a:xfrm>
          <a:prstGeom prst="rect">
            <a:avLst/>
          </a:prstGeom>
          <a:noFill/>
        </p:spPr>
        <p:txBody>
          <a:bodyPr wrap="square" rtlCol="0">
            <a:spAutoFit/>
          </a:bodyPr>
          <a:lstStyle/>
          <a:p>
            <a:r>
              <a:rPr lang="en-US" dirty="0"/>
              <a:t>Integrated, Interactive, Archived Data</a:t>
            </a:r>
          </a:p>
        </p:txBody>
      </p:sp>
      <p:sp>
        <p:nvSpPr>
          <p:cNvPr id="9" name="Date Placeholder 4">
            <a:extLst>
              <a:ext uri="{FF2B5EF4-FFF2-40B4-BE49-F238E27FC236}">
                <a16:creationId xmlns:a16="http://schemas.microsoft.com/office/drawing/2014/main" id="{3D21706B-AC36-474A-9A07-92AC7448B9A0}"/>
              </a:ext>
            </a:extLst>
          </p:cNvPr>
          <p:cNvSpPr>
            <a:spLocks noGrp="1"/>
          </p:cNvSpPr>
          <p:nvPr>
            <p:ph type="dt" sz="half" idx="10"/>
          </p:nvPr>
        </p:nvSpPr>
        <p:spPr>
          <a:xfrm>
            <a:off x="457200" y="6397625"/>
            <a:ext cx="2133600" cy="307975"/>
          </a:xfrm>
        </p:spPr>
        <p:txBody>
          <a:bodyPr/>
          <a:lstStyle/>
          <a:p>
            <a:pPr>
              <a:defRPr/>
            </a:pPr>
            <a:r>
              <a:rPr lang="en-US" dirty="0" err="1"/>
              <a:t>R.L.Clay</a:t>
            </a:r>
            <a:r>
              <a:rPr lang="en-US" dirty="0"/>
              <a:t> 2018</a:t>
            </a:r>
          </a:p>
        </p:txBody>
      </p:sp>
    </p:spTree>
    <p:extLst>
      <p:ext uri="{BB962C8B-B14F-4D97-AF65-F5344CB8AC3E}">
        <p14:creationId xmlns:p14="http://schemas.microsoft.com/office/powerpoint/2010/main" val="31405737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50580" y="1776747"/>
            <a:ext cx="8512420" cy="3404272"/>
            <a:chOff x="705872" y="1704504"/>
            <a:chExt cx="7870529" cy="3147568"/>
          </a:xfrm>
        </p:grpSpPr>
        <p:pic>
          <p:nvPicPr>
            <p:cNvPr id="14" name="Picture 13" descr="InTheBeginn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1704504"/>
              <a:ext cx="7814401" cy="3147568"/>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776032" y="4214404"/>
              <a:ext cx="457200" cy="152400"/>
            </a:xfrm>
            <a:prstGeom prst="rect">
              <a:avLst/>
            </a:prstGeom>
            <a:solidFill>
              <a:srgbClr val="B6CAD9"/>
            </a:solidFill>
            <a:ln>
              <a:noFill/>
            </a:ln>
          </p:spPr>
          <p:style>
            <a:lnRef idx="1">
              <a:schemeClr val="accent2"/>
            </a:lnRef>
            <a:fillRef idx="0">
              <a:schemeClr val="accent2"/>
            </a:fillRef>
            <a:effectRef idx="0">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4" name="TextBox 3"/>
            <p:cNvSpPr txBox="1"/>
            <p:nvPr/>
          </p:nvSpPr>
          <p:spPr>
            <a:xfrm>
              <a:off x="705872" y="4152238"/>
              <a:ext cx="667865" cy="261610"/>
            </a:xfrm>
            <a:prstGeom prst="rect">
              <a:avLst/>
            </a:prstGeom>
            <a:noFill/>
          </p:spPr>
          <p:txBody>
            <a:bodyPr wrap="none" rtlCol="0">
              <a:spAutoFit/>
            </a:bodyPr>
            <a:lstStyle/>
            <a:p>
              <a:r>
                <a:rPr lang="en-US" sz="1100" dirty="0">
                  <a:solidFill>
                    <a:schemeClr val="accent2">
                      <a:lumMod val="75000"/>
                    </a:schemeClr>
                  </a:solidFill>
                </a:rPr>
                <a:t>Archive</a:t>
              </a:r>
            </a:p>
          </p:txBody>
        </p:sp>
      </p:grpSp>
      <p:sp>
        <p:nvSpPr>
          <p:cNvPr id="44" name="Title 1"/>
          <p:cNvSpPr>
            <a:spLocks noGrp="1"/>
          </p:cNvSpPr>
          <p:nvPr>
            <p:ph type="title"/>
          </p:nvPr>
        </p:nvSpPr>
        <p:spPr>
          <a:xfrm>
            <a:off x="326462" y="76201"/>
            <a:ext cx="8472368" cy="762000"/>
          </a:xfrm>
        </p:spPr>
        <p:txBody>
          <a:bodyPr/>
          <a:lstStyle/>
          <a:p>
            <a:pPr algn="ctr"/>
            <a:r>
              <a:rPr lang="en-US" sz="4000" b="1" dirty="0"/>
              <a:t>Analysis Process – Near Future</a:t>
            </a:r>
          </a:p>
        </p:txBody>
      </p:sp>
      <p:sp>
        <p:nvSpPr>
          <p:cNvPr id="32" name="TextBox 31">
            <a:extLst>
              <a:ext uri="{FF2B5EF4-FFF2-40B4-BE49-F238E27FC236}">
                <a16:creationId xmlns:a16="http://schemas.microsoft.com/office/drawing/2014/main" id="{A4B14649-F086-B54E-90D2-D3A5DEDC5613}"/>
              </a:ext>
            </a:extLst>
          </p:cNvPr>
          <p:cNvSpPr txBox="1"/>
          <p:nvPr/>
        </p:nvSpPr>
        <p:spPr>
          <a:xfrm>
            <a:off x="457200" y="849868"/>
            <a:ext cx="7696200" cy="369332"/>
          </a:xfrm>
          <a:prstGeom prst="rect">
            <a:avLst/>
          </a:prstGeom>
          <a:noFill/>
        </p:spPr>
        <p:txBody>
          <a:bodyPr wrap="square" rtlCol="0">
            <a:spAutoFit/>
          </a:bodyPr>
          <a:lstStyle/>
          <a:p>
            <a:r>
              <a:rPr lang="en-US" dirty="0"/>
              <a:t>Automated, Self-Documented, Archived Process and Data</a:t>
            </a:r>
          </a:p>
        </p:txBody>
      </p:sp>
      <p:pic>
        <p:nvPicPr>
          <p:cNvPr id="2" name="Execute">
            <a:hlinkClick r:id="" action="ppaction://media"/>
            <a:extLst>
              <a:ext uri="{FF2B5EF4-FFF2-40B4-BE49-F238E27FC236}">
                <a16:creationId xmlns:a16="http://schemas.microsoft.com/office/drawing/2014/main" id="{549C7D46-8CEF-384A-91AD-40A60D9BA62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85800" y="1447800"/>
            <a:ext cx="7721599" cy="4343400"/>
          </a:xfrm>
          <a:prstGeom prst="rect">
            <a:avLst/>
          </a:prstGeom>
          <a:ln w="9525">
            <a:solidFill>
              <a:schemeClr val="bg2">
                <a:lumMod val="60000"/>
                <a:lumOff val="40000"/>
              </a:schemeClr>
            </a:solidFill>
          </a:ln>
          <a:effectLst>
            <a:outerShdw blurRad="317500" dist="139700" dir="2700000" algn="ctr" rotWithShape="0">
              <a:srgbClr val="000000">
                <a:alpha val="55000"/>
              </a:srgbClr>
            </a:outerShdw>
          </a:effectLst>
        </p:spPr>
      </p:pic>
      <p:sp>
        <p:nvSpPr>
          <p:cNvPr id="9" name="Date Placeholder 4">
            <a:extLst>
              <a:ext uri="{FF2B5EF4-FFF2-40B4-BE49-F238E27FC236}">
                <a16:creationId xmlns:a16="http://schemas.microsoft.com/office/drawing/2014/main" id="{06FC5D82-C7BC-E84B-81AA-178411CC6F14}"/>
              </a:ext>
            </a:extLst>
          </p:cNvPr>
          <p:cNvSpPr>
            <a:spLocks noGrp="1"/>
          </p:cNvSpPr>
          <p:nvPr>
            <p:ph type="dt" sz="half" idx="10"/>
          </p:nvPr>
        </p:nvSpPr>
        <p:spPr>
          <a:xfrm>
            <a:off x="457200" y="6397625"/>
            <a:ext cx="2133600" cy="307975"/>
          </a:xfrm>
        </p:spPr>
        <p:txBody>
          <a:bodyPr/>
          <a:lstStyle/>
          <a:p>
            <a:pPr>
              <a:defRPr/>
            </a:pPr>
            <a:r>
              <a:rPr lang="en-US" dirty="0" err="1"/>
              <a:t>R.L.Clay</a:t>
            </a:r>
            <a:r>
              <a:rPr lang="en-US" dirty="0"/>
              <a:t> 2018</a:t>
            </a:r>
          </a:p>
        </p:txBody>
      </p:sp>
    </p:spTree>
    <p:extLst>
      <p:ext uri="{BB962C8B-B14F-4D97-AF65-F5344CB8AC3E}">
        <p14:creationId xmlns:p14="http://schemas.microsoft.com/office/powerpoint/2010/main" val="169660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8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7200" cy="1143000"/>
          </a:xfrm>
        </p:spPr>
        <p:txBody>
          <a:bodyPr/>
          <a:lstStyle/>
          <a:p>
            <a:pPr algn="ctr"/>
            <a:r>
              <a:rPr lang="en-US" sz="4000" dirty="0"/>
              <a:t>IWF Project Path Forward</a:t>
            </a:r>
          </a:p>
        </p:txBody>
      </p:sp>
      <p:sp>
        <p:nvSpPr>
          <p:cNvPr id="3" name="Content Placeholder 2"/>
          <p:cNvSpPr>
            <a:spLocks noGrp="1"/>
          </p:cNvSpPr>
          <p:nvPr>
            <p:ph idx="1"/>
          </p:nvPr>
        </p:nvSpPr>
        <p:spPr>
          <a:xfrm>
            <a:off x="457200" y="1422718"/>
            <a:ext cx="8229600" cy="4525963"/>
          </a:xfrm>
        </p:spPr>
        <p:txBody>
          <a:bodyPr/>
          <a:lstStyle/>
          <a:p>
            <a:r>
              <a:rPr lang="en-US" dirty="0"/>
              <a:t>Open-sourcing IWF/SAW components</a:t>
            </a:r>
          </a:p>
          <a:p>
            <a:pPr lvl="1"/>
            <a:r>
              <a:rPr lang="en-US" dirty="0"/>
              <a:t> NGW, ARG, SDM, …</a:t>
            </a:r>
          </a:p>
          <a:p>
            <a:pPr lvl="1"/>
            <a:r>
              <a:rPr lang="en-US" dirty="0" err="1"/>
              <a:t>GibLab</a:t>
            </a:r>
            <a:r>
              <a:rPr lang="en-US" dirty="0"/>
              <a:t> ‘</a:t>
            </a:r>
            <a:r>
              <a:rPr lang="en-US" dirty="0" err="1"/>
              <a:t>iwf</a:t>
            </a:r>
            <a:r>
              <a:rPr lang="en-US" dirty="0"/>
              <a:t>’ project </a:t>
            </a:r>
          </a:p>
          <a:p>
            <a:pPr lvl="1"/>
            <a:r>
              <a:rPr lang="en-US" dirty="0"/>
              <a:t>Looking for collaborations to advance community capability</a:t>
            </a:r>
          </a:p>
          <a:p>
            <a:r>
              <a:rPr lang="en-US" dirty="0"/>
              <a:t>Major milestone demonstrating GEO’s app spanning CAD design on Windows to QMU analysis on Trinity in 2019</a:t>
            </a:r>
          </a:p>
          <a:p>
            <a:r>
              <a:rPr lang="en-US" dirty="0"/>
              <a:t>Phase 2 of IWF proposed to start in 2020</a:t>
            </a:r>
          </a:p>
          <a:p>
            <a:pPr lvl="1"/>
            <a:r>
              <a:rPr lang="en-US" dirty="0"/>
              <a:t>3-yr effort</a:t>
            </a:r>
          </a:p>
          <a:p>
            <a:pPr lvl="1"/>
            <a:r>
              <a:rPr lang="en-US" dirty="0"/>
              <a:t>Major component of electrical analysis</a:t>
            </a:r>
          </a:p>
          <a:p>
            <a:pPr lvl="1"/>
            <a:r>
              <a:rPr lang="en-US" dirty="0"/>
              <a:t>Alignment with Sierra/RAMSES ‘NGS’ (name to change)</a:t>
            </a:r>
          </a:p>
          <a:p>
            <a:endParaRPr lang="en-US" dirty="0"/>
          </a:p>
        </p:txBody>
      </p:sp>
      <p:sp>
        <p:nvSpPr>
          <p:cNvPr id="4" name="Rectangle 4">
            <a:extLst>
              <a:ext uri="{FF2B5EF4-FFF2-40B4-BE49-F238E27FC236}">
                <a16:creationId xmlns:a16="http://schemas.microsoft.com/office/drawing/2014/main" id="{51FF6349-9325-764A-AD53-55FF6E20A08E}"/>
              </a:ext>
            </a:extLst>
          </p:cNvPr>
          <p:cNvSpPr>
            <a:spLocks noGrp="1" noChangeArrowheads="1"/>
          </p:cNvSpPr>
          <p:nvPr>
            <p:ph type="dt" sz="half" idx="10"/>
          </p:nvPr>
        </p:nvSpPr>
        <p:spPr>
          <a:xfrm>
            <a:off x="457200" y="6397625"/>
            <a:ext cx="2133600" cy="307975"/>
          </a:xfrm>
          <a:prstGeom prst="rect">
            <a:avLst/>
          </a:prstGeom>
          <a:ln/>
        </p:spPr>
        <p:txBody>
          <a:bodyPr/>
          <a:lstStyle>
            <a:lvl1pPr>
              <a:defRPr sz="1200"/>
            </a:lvl1pPr>
          </a:lstStyle>
          <a:p>
            <a:pPr>
              <a:defRPr/>
            </a:pPr>
            <a:r>
              <a:rPr lang="en-US"/>
              <a:t>R.L.Clay 2018</a:t>
            </a:r>
            <a:endParaRPr lang="en-US" dirty="0"/>
          </a:p>
        </p:txBody>
      </p:sp>
    </p:spTree>
    <p:extLst>
      <p:ext uri="{BB962C8B-B14F-4D97-AF65-F5344CB8AC3E}">
        <p14:creationId xmlns:p14="http://schemas.microsoft.com/office/powerpoint/2010/main" val="26668019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pPr algn="ctr"/>
            <a:r>
              <a:rPr lang="en-US" sz="4400" dirty="0"/>
              <a:t>Enabling Impact of Workflows</a:t>
            </a:r>
          </a:p>
        </p:txBody>
      </p:sp>
      <p:sp>
        <p:nvSpPr>
          <p:cNvPr id="3" name="Content Placeholder 2"/>
          <p:cNvSpPr>
            <a:spLocks noGrp="1"/>
          </p:cNvSpPr>
          <p:nvPr>
            <p:ph idx="1"/>
          </p:nvPr>
        </p:nvSpPr>
        <p:spPr/>
        <p:txBody>
          <a:bodyPr/>
          <a:lstStyle/>
          <a:p>
            <a:pPr marL="414726" indent="-414726">
              <a:buClr>
                <a:schemeClr val="tx1"/>
              </a:buClr>
              <a:buFont typeface="Arial" charset="0"/>
              <a:buChar char="•"/>
            </a:pPr>
            <a:r>
              <a:rPr lang="en-US" sz="3600" dirty="0"/>
              <a:t>It’s easy to build complex workflows</a:t>
            </a:r>
          </a:p>
          <a:p>
            <a:pPr marL="414726" indent="-414726">
              <a:buClr>
                <a:schemeClr val="tx1"/>
              </a:buClr>
              <a:buFont typeface="Arial" charset="0"/>
              <a:buChar char="•"/>
            </a:pPr>
            <a:r>
              <a:rPr lang="en-US" sz="3600" dirty="0"/>
              <a:t>It’s easy to run (and re-run) them too</a:t>
            </a:r>
          </a:p>
          <a:p>
            <a:pPr marL="414726" indent="-414726">
              <a:buClr>
                <a:schemeClr val="tx1"/>
              </a:buClr>
              <a:buFont typeface="Arial" charset="0"/>
              <a:buChar char="•"/>
            </a:pPr>
            <a:r>
              <a:rPr lang="en-US" sz="3600" dirty="0"/>
              <a:t>It’s easy to share them</a:t>
            </a:r>
          </a:p>
          <a:p>
            <a:pPr marL="414726" indent="-414726">
              <a:buClr>
                <a:schemeClr val="tx1"/>
              </a:buClr>
              <a:buFont typeface="Arial" charset="0"/>
              <a:buChar char="•"/>
            </a:pPr>
            <a:r>
              <a:rPr lang="en-US" sz="3600" dirty="0"/>
              <a:t>It’s ‘easy’ to access HPC machines</a:t>
            </a:r>
          </a:p>
          <a:p>
            <a:pPr>
              <a:buClr>
                <a:schemeClr val="tx1"/>
              </a:buClr>
            </a:pPr>
            <a:endParaRPr lang="en-US" sz="3600" dirty="0"/>
          </a:p>
        </p:txBody>
      </p:sp>
      <p:sp>
        <p:nvSpPr>
          <p:cNvPr id="5" name="Slide Number Placeholder 4"/>
          <p:cNvSpPr>
            <a:spLocks noGrp="1"/>
          </p:cNvSpPr>
          <p:nvPr>
            <p:ph type="sldNum" sz="quarter" idx="4"/>
          </p:nvPr>
        </p:nvSpPr>
        <p:spPr/>
        <p:txBody>
          <a:bodyPr/>
          <a:lstStyle/>
          <a:p>
            <a:pPr>
              <a:defRPr/>
            </a:pPr>
            <a:fld id="{5DC01A62-4E3B-4BB3-83ED-C7F9244160C7}" type="slidenum">
              <a:rPr lang="en-US" smtClean="0">
                <a:solidFill>
                  <a:srgbClr val="FFFFFF"/>
                </a:solidFill>
              </a:rPr>
              <a:pPr>
                <a:defRPr/>
              </a:pPr>
              <a:t>45</a:t>
            </a:fld>
            <a:endParaRPr lang="en-US">
              <a:solidFill>
                <a:srgbClr val="FFFFFF"/>
              </a:solidFill>
            </a:endParaRPr>
          </a:p>
        </p:txBody>
      </p:sp>
      <p:sp>
        <p:nvSpPr>
          <p:cNvPr id="8" name="Rectangle 5"/>
          <p:cNvSpPr>
            <a:spLocks noGrp="1" noChangeArrowheads="1"/>
          </p:cNvSpPr>
          <p:nvPr>
            <p:ph type="ftr" sz="quarter" idx="3"/>
          </p:nvPr>
        </p:nvSpPr>
        <p:spPr bwMode="auto">
          <a:xfrm>
            <a:off x="3124200" y="6552872"/>
            <a:ext cx="2895600" cy="284637"/>
          </a:xfrm>
          <a:prstGeom prst="rect">
            <a:avLst/>
          </a:prstGeom>
          <a:noFill/>
          <a:ln w="9525">
            <a:noFill/>
            <a:miter lim="800000"/>
            <a:headEnd/>
            <a:tailEnd/>
          </a:ln>
          <a:effectLst/>
        </p:spPr>
        <p:txBody>
          <a:bodyPr vert="horz" wrap="square" lIns="91429" tIns="45714" rIns="91429" bIns="45714" numCol="1" anchor="ctr" anchorCtr="0" compatLnSpc="1">
            <a:prstTxWarp prst="textNoShape">
              <a:avLst/>
            </a:prstTxWarp>
          </a:bodyPr>
          <a:lstStyle>
            <a:lvl1pPr algn="ctr">
              <a:defRPr sz="1089">
                <a:solidFill>
                  <a:schemeClr val="bg1"/>
                </a:solidFill>
                <a:latin typeface="Franklin Gothic Medium Cond" charset="0"/>
                <a:ea typeface="Franklin Gothic Medium Cond" charset="0"/>
                <a:cs typeface="Franklin Gothic Medium Cond" charset="0"/>
              </a:defRPr>
            </a:lvl1pPr>
          </a:lstStyle>
          <a:p>
            <a:pPr>
              <a:defRPr/>
            </a:pPr>
            <a:r>
              <a:rPr lang="en-US" dirty="0">
                <a:solidFill>
                  <a:srgbClr val="FFFFFF"/>
                </a:solidFill>
              </a:rPr>
              <a:t>UNCLASSIFIED</a:t>
            </a:r>
          </a:p>
        </p:txBody>
      </p:sp>
      <p:sp>
        <p:nvSpPr>
          <p:cNvPr id="4" name="TextBox 3">
            <a:extLst>
              <a:ext uri="{FF2B5EF4-FFF2-40B4-BE49-F238E27FC236}">
                <a16:creationId xmlns:a16="http://schemas.microsoft.com/office/drawing/2014/main" id="{91033931-0DF6-774B-921C-EFEDF7603C30}"/>
              </a:ext>
            </a:extLst>
          </p:cNvPr>
          <p:cNvSpPr txBox="1"/>
          <p:nvPr/>
        </p:nvSpPr>
        <p:spPr>
          <a:xfrm>
            <a:off x="575733" y="4391377"/>
            <a:ext cx="7924800" cy="1569660"/>
          </a:xfrm>
          <a:prstGeom prst="rect">
            <a:avLst/>
          </a:prstGeom>
          <a:solidFill>
            <a:schemeClr val="accent1"/>
          </a:solidFill>
        </p:spPr>
        <p:txBody>
          <a:bodyPr wrap="square" rtlCol="0">
            <a:spAutoFit/>
          </a:bodyPr>
          <a:lstStyle/>
          <a:p>
            <a:r>
              <a:rPr lang="en-US" sz="3200" dirty="0"/>
              <a:t>Leading to more [HPC] jobs run by more people on more machines with more complex workflows</a:t>
            </a:r>
            <a:endParaRPr lang="en-US" sz="2800" dirty="0"/>
          </a:p>
        </p:txBody>
      </p:sp>
      <p:sp>
        <p:nvSpPr>
          <p:cNvPr id="7" name="Date Placeholder 4">
            <a:extLst>
              <a:ext uri="{FF2B5EF4-FFF2-40B4-BE49-F238E27FC236}">
                <a16:creationId xmlns:a16="http://schemas.microsoft.com/office/drawing/2014/main" id="{959140C4-5CC3-4D4B-B8FA-58F0ECDF22AC}"/>
              </a:ext>
            </a:extLst>
          </p:cNvPr>
          <p:cNvSpPr>
            <a:spLocks noGrp="1"/>
          </p:cNvSpPr>
          <p:nvPr>
            <p:ph type="dt" sz="half" idx="10"/>
          </p:nvPr>
        </p:nvSpPr>
        <p:spPr>
          <a:xfrm>
            <a:off x="457200" y="6397625"/>
            <a:ext cx="2133600" cy="307975"/>
          </a:xfrm>
        </p:spPr>
        <p:txBody>
          <a:bodyPr/>
          <a:lstStyle/>
          <a:p>
            <a:pPr>
              <a:defRPr/>
            </a:pPr>
            <a:r>
              <a:rPr lang="en-US" dirty="0" err="1"/>
              <a:t>R.L.Clay</a:t>
            </a:r>
            <a:r>
              <a:rPr lang="en-US" dirty="0"/>
              <a:t> 2018</a:t>
            </a:r>
          </a:p>
        </p:txBody>
      </p:sp>
    </p:spTree>
    <p:extLst>
      <p:ext uri="{BB962C8B-B14F-4D97-AF65-F5344CB8AC3E}">
        <p14:creationId xmlns:p14="http://schemas.microsoft.com/office/powerpoint/2010/main" val="319648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131" y="1888178"/>
            <a:ext cx="8090070" cy="1278738"/>
          </a:xfrm>
        </p:spPr>
        <p:txBody>
          <a:bodyPr/>
          <a:lstStyle/>
          <a:p>
            <a:pPr algn="ctr"/>
            <a:r>
              <a:rPr lang="en-US" sz="5400" dirty="0"/>
              <a:t>Thank You</a:t>
            </a:r>
          </a:p>
        </p:txBody>
      </p:sp>
      <p:sp>
        <p:nvSpPr>
          <p:cNvPr id="3" name="Subtitle 2"/>
          <p:cNvSpPr>
            <a:spLocks noGrp="1"/>
          </p:cNvSpPr>
          <p:nvPr>
            <p:ph idx="1"/>
          </p:nvPr>
        </p:nvSpPr>
        <p:spPr>
          <a:xfrm>
            <a:off x="1295400" y="3463799"/>
            <a:ext cx="6172199" cy="787567"/>
          </a:xfrm>
        </p:spPr>
        <p:txBody>
          <a:bodyPr/>
          <a:lstStyle/>
          <a:p>
            <a:pPr marL="0" indent="0" algn="ctr">
              <a:buNone/>
            </a:pPr>
            <a:r>
              <a:rPr lang="en-US" sz="2400" dirty="0">
                <a:hlinkClick r:id="rId2"/>
              </a:rPr>
              <a:t>rlclay@sandia.gov</a:t>
            </a:r>
            <a:endParaRPr lang="en-US" sz="2400" dirty="0"/>
          </a:p>
          <a:p>
            <a:pPr marL="0" indent="0" algn="ctr">
              <a:buNone/>
            </a:pPr>
            <a:endParaRPr lang="en-US" sz="2400" dirty="0"/>
          </a:p>
          <a:p>
            <a:pPr marL="0" indent="0" algn="ctr">
              <a:buNone/>
            </a:pPr>
            <a:r>
              <a:rPr lang="en-US" sz="2400" dirty="0">
                <a:hlinkClick r:id="rId3"/>
              </a:rPr>
              <a:t>https://www.sandia.gov/workflow</a:t>
            </a:r>
            <a:endParaRPr lang="en-US" sz="2400" dirty="0"/>
          </a:p>
          <a:p>
            <a:pPr marL="0" indent="0" algn="ctr">
              <a:buNone/>
            </a:pPr>
            <a:endParaRPr lang="en-US" sz="2400" dirty="0"/>
          </a:p>
        </p:txBody>
      </p:sp>
      <p:sp>
        <p:nvSpPr>
          <p:cNvPr id="5" name="Date Placeholder 4">
            <a:extLst>
              <a:ext uri="{FF2B5EF4-FFF2-40B4-BE49-F238E27FC236}">
                <a16:creationId xmlns:a16="http://schemas.microsoft.com/office/drawing/2014/main" id="{33AAE576-4B83-4E48-B52A-D68A3D17113B}"/>
              </a:ext>
            </a:extLst>
          </p:cNvPr>
          <p:cNvSpPr>
            <a:spLocks noGrp="1" noChangeArrowheads="1"/>
          </p:cNvSpPr>
          <p:nvPr>
            <p:ph type="dt" sz="half" idx="10"/>
          </p:nvPr>
        </p:nvSpPr>
        <p:spPr>
          <a:xfrm>
            <a:off x="457200" y="6397625"/>
            <a:ext cx="2133600" cy="307975"/>
          </a:xfrm>
          <a:prstGeom prst="rect">
            <a:avLst/>
          </a:prstGeom>
          <a:ln/>
        </p:spPr>
        <p:txBody>
          <a:bodyPr/>
          <a:lstStyle>
            <a:lvl1pPr>
              <a:defRPr sz="1200"/>
            </a:lvl1pPr>
          </a:lstStyle>
          <a:p>
            <a:pPr>
              <a:defRPr/>
            </a:pPr>
            <a:r>
              <a:rPr lang="en-US"/>
              <a:t>R.L.Clay 2018</a:t>
            </a:r>
            <a:endParaRPr lang="en-US" dirty="0"/>
          </a:p>
        </p:txBody>
      </p:sp>
    </p:spTree>
    <p:extLst>
      <p:ext uri="{BB962C8B-B14F-4D97-AF65-F5344CB8AC3E}">
        <p14:creationId xmlns:p14="http://schemas.microsoft.com/office/powerpoint/2010/main" val="3904032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7200" cy="1143000"/>
          </a:xfrm>
        </p:spPr>
        <p:txBody>
          <a:bodyPr/>
          <a:lstStyle/>
          <a:p>
            <a:pPr algn="ctr"/>
            <a:r>
              <a:rPr lang="en-US" sz="4000" dirty="0"/>
              <a:t>Outline</a:t>
            </a:r>
          </a:p>
        </p:txBody>
      </p:sp>
      <p:sp>
        <p:nvSpPr>
          <p:cNvPr id="3" name="Content Placeholder 2"/>
          <p:cNvSpPr>
            <a:spLocks noGrp="1"/>
          </p:cNvSpPr>
          <p:nvPr>
            <p:ph idx="1"/>
          </p:nvPr>
        </p:nvSpPr>
        <p:spPr>
          <a:xfrm>
            <a:off x="457200" y="1422718"/>
            <a:ext cx="8229600" cy="4525963"/>
          </a:xfrm>
        </p:spPr>
        <p:txBody>
          <a:bodyPr/>
          <a:lstStyle/>
          <a:p>
            <a:r>
              <a:rPr lang="en-US" dirty="0"/>
              <a:t>Motivating Example Problem</a:t>
            </a:r>
          </a:p>
          <a:p>
            <a:r>
              <a:rPr lang="en-US" dirty="0"/>
              <a:t>NGW Architecture</a:t>
            </a:r>
          </a:p>
          <a:p>
            <a:r>
              <a:rPr lang="en-US" dirty="0"/>
              <a:t>Workflow Demo</a:t>
            </a:r>
          </a:p>
          <a:p>
            <a:r>
              <a:rPr lang="en-US" dirty="0"/>
              <a:t>Key Challenges</a:t>
            </a:r>
          </a:p>
          <a:p>
            <a:r>
              <a:rPr lang="en-US" dirty="0"/>
              <a:t>Brief Look (Backward &amp;) Forward</a:t>
            </a:r>
          </a:p>
          <a:p>
            <a:endParaRPr lang="en-US" dirty="0"/>
          </a:p>
        </p:txBody>
      </p:sp>
      <p:sp>
        <p:nvSpPr>
          <p:cNvPr id="4" name="Rectangle 4">
            <a:extLst>
              <a:ext uri="{FF2B5EF4-FFF2-40B4-BE49-F238E27FC236}">
                <a16:creationId xmlns:a16="http://schemas.microsoft.com/office/drawing/2014/main" id="{CFFED419-357D-B14E-98BD-97D8A2BF9256}"/>
              </a:ext>
            </a:extLst>
          </p:cNvPr>
          <p:cNvSpPr>
            <a:spLocks noGrp="1" noChangeArrowheads="1"/>
          </p:cNvSpPr>
          <p:nvPr>
            <p:ph type="dt" sz="half" idx="10"/>
          </p:nvPr>
        </p:nvSpPr>
        <p:spPr>
          <a:xfrm>
            <a:off x="457200" y="6397625"/>
            <a:ext cx="2133600" cy="307975"/>
          </a:xfrm>
          <a:prstGeom prst="rect">
            <a:avLst/>
          </a:prstGeom>
          <a:ln/>
        </p:spPr>
        <p:txBody>
          <a:bodyPr/>
          <a:lstStyle>
            <a:lvl1pPr>
              <a:defRPr sz="1200"/>
            </a:lvl1pPr>
          </a:lstStyle>
          <a:p>
            <a:pPr>
              <a:defRPr/>
            </a:pPr>
            <a:r>
              <a:rPr lang="en-US"/>
              <a:t>R.L.Clay 2018</a:t>
            </a:r>
            <a:endParaRPr lang="en-US" dirty="0"/>
          </a:p>
        </p:txBody>
      </p:sp>
    </p:spTree>
    <p:extLst>
      <p:ext uri="{BB962C8B-B14F-4D97-AF65-F5344CB8AC3E}">
        <p14:creationId xmlns:p14="http://schemas.microsoft.com/office/powerpoint/2010/main" val="219748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7200" cy="1143000"/>
          </a:xfrm>
        </p:spPr>
        <p:txBody>
          <a:bodyPr/>
          <a:lstStyle/>
          <a:p>
            <a:pPr algn="ctr"/>
            <a:r>
              <a:rPr lang="en-US" sz="4000" dirty="0"/>
              <a:t>Outline</a:t>
            </a:r>
          </a:p>
        </p:txBody>
      </p:sp>
      <p:sp>
        <p:nvSpPr>
          <p:cNvPr id="3" name="Content Placeholder 2"/>
          <p:cNvSpPr>
            <a:spLocks noGrp="1"/>
          </p:cNvSpPr>
          <p:nvPr>
            <p:ph idx="1"/>
          </p:nvPr>
        </p:nvSpPr>
        <p:spPr>
          <a:xfrm>
            <a:off x="457200" y="1422718"/>
            <a:ext cx="8229600" cy="4525963"/>
          </a:xfrm>
        </p:spPr>
        <p:txBody>
          <a:bodyPr/>
          <a:lstStyle/>
          <a:p>
            <a:r>
              <a:rPr lang="en-US" dirty="0"/>
              <a:t>Motivating Example Problem</a:t>
            </a:r>
          </a:p>
          <a:p>
            <a:r>
              <a:rPr lang="en-US" dirty="0">
                <a:solidFill>
                  <a:schemeClr val="accent2">
                    <a:lumMod val="20000"/>
                    <a:lumOff val="80000"/>
                  </a:schemeClr>
                </a:solidFill>
              </a:rPr>
              <a:t>NGW Architecture</a:t>
            </a:r>
          </a:p>
          <a:p>
            <a:r>
              <a:rPr lang="en-US" dirty="0">
                <a:solidFill>
                  <a:schemeClr val="accent2">
                    <a:lumMod val="20000"/>
                    <a:lumOff val="80000"/>
                  </a:schemeClr>
                </a:solidFill>
              </a:rPr>
              <a:t>Workflow Demo</a:t>
            </a:r>
          </a:p>
          <a:p>
            <a:r>
              <a:rPr lang="en-US" dirty="0">
                <a:solidFill>
                  <a:schemeClr val="accent2">
                    <a:lumMod val="20000"/>
                    <a:lumOff val="80000"/>
                  </a:schemeClr>
                </a:solidFill>
              </a:rPr>
              <a:t>Key Challenges</a:t>
            </a:r>
          </a:p>
          <a:p>
            <a:r>
              <a:rPr lang="en-US" dirty="0">
                <a:solidFill>
                  <a:schemeClr val="accent2">
                    <a:lumMod val="20000"/>
                    <a:lumOff val="80000"/>
                  </a:schemeClr>
                </a:solidFill>
              </a:rPr>
              <a:t>Brief Look (Backward &amp;) Forward</a:t>
            </a:r>
          </a:p>
          <a:p>
            <a:endParaRPr lang="en-US" dirty="0"/>
          </a:p>
        </p:txBody>
      </p:sp>
      <p:sp>
        <p:nvSpPr>
          <p:cNvPr id="4" name="Rectangle 4">
            <a:extLst>
              <a:ext uri="{FF2B5EF4-FFF2-40B4-BE49-F238E27FC236}">
                <a16:creationId xmlns:a16="http://schemas.microsoft.com/office/drawing/2014/main" id="{CFFED419-357D-B14E-98BD-97D8A2BF9256}"/>
              </a:ext>
            </a:extLst>
          </p:cNvPr>
          <p:cNvSpPr>
            <a:spLocks noGrp="1" noChangeArrowheads="1"/>
          </p:cNvSpPr>
          <p:nvPr>
            <p:ph type="dt" sz="half" idx="10"/>
          </p:nvPr>
        </p:nvSpPr>
        <p:spPr>
          <a:xfrm>
            <a:off x="457200" y="6397625"/>
            <a:ext cx="2133600" cy="307975"/>
          </a:xfrm>
          <a:prstGeom prst="rect">
            <a:avLst/>
          </a:prstGeom>
          <a:ln/>
        </p:spPr>
        <p:txBody>
          <a:bodyPr/>
          <a:lstStyle>
            <a:lvl1pPr>
              <a:defRPr sz="1200"/>
            </a:lvl1pPr>
          </a:lstStyle>
          <a:p>
            <a:pPr>
              <a:defRPr/>
            </a:pPr>
            <a:r>
              <a:rPr lang="en-US"/>
              <a:t>R.L.Clay 2018</a:t>
            </a:r>
            <a:endParaRPr lang="en-US" dirty="0"/>
          </a:p>
        </p:txBody>
      </p:sp>
    </p:spTree>
    <p:extLst>
      <p:ext uri="{BB962C8B-B14F-4D97-AF65-F5344CB8AC3E}">
        <p14:creationId xmlns:p14="http://schemas.microsoft.com/office/powerpoint/2010/main" val="2008044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4E1DC-CA04-4290-806E-FBD2622EC9FE}"/>
              </a:ext>
            </a:extLst>
          </p:cNvPr>
          <p:cNvSpPr>
            <a:spLocks noGrp="1"/>
          </p:cNvSpPr>
          <p:nvPr>
            <p:ph type="title"/>
          </p:nvPr>
        </p:nvSpPr>
        <p:spPr>
          <a:xfrm>
            <a:off x="457200" y="274638"/>
            <a:ext cx="8229600" cy="1143000"/>
          </a:xfrm>
        </p:spPr>
        <p:txBody>
          <a:bodyPr/>
          <a:lstStyle/>
          <a:p>
            <a:pPr algn="ctr"/>
            <a:r>
              <a:rPr lang="en-US" dirty="0"/>
              <a:t>QMU of System Design</a:t>
            </a:r>
          </a:p>
        </p:txBody>
      </p:sp>
      <p:sp>
        <p:nvSpPr>
          <p:cNvPr id="3" name="Content Placeholder 2">
            <a:extLst>
              <a:ext uri="{FF2B5EF4-FFF2-40B4-BE49-F238E27FC236}">
                <a16:creationId xmlns:a16="http://schemas.microsoft.com/office/drawing/2014/main" id="{581CA8E6-D275-4A64-A4BC-49B257B10B7C}"/>
              </a:ext>
            </a:extLst>
          </p:cNvPr>
          <p:cNvSpPr>
            <a:spLocks noGrp="1"/>
          </p:cNvSpPr>
          <p:nvPr>
            <p:ph idx="1"/>
          </p:nvPr>
        </p:nvSpPr>
        <p:spPr>
          <a:xfrm>
            <a:off x="457200" y="1405037"/>
            <a:ext cx="8153400" cy="389204"/>
          </a:xfrm>
        </p:spPr>
        <p:txBody>
          <a:bodyPr/>
          <a:lstStyle/>
          <a:p>
            <a:r>
              <a:rPr lang="en-US" dirty="0"/>
              <a:t>Design coupled to detailed analysis</a:t>
            </a:r>
          </a:p>
          <a:p>
            <a:r>
              <a:rPr lang="en-US" dirty="0"/>
              <a:t>Understand design margins and uncertainties</a:t>
            </a:r>
          </a:p>
          <a:p>
            <a:endParaRPr lang="en-US" dirty="0"/>
          </a:p>
        </p:txBody>
      </p:sp>
      <p:pic>
        <p:nvPicPr>
          <p:cNvPr id="9" name="Picture 8">
            <a:extLst>
              <a:ext uri="{FF2B5EF4-FFF2-40B4-BE49-F238E27FC236}">
                <a16:creationId xmlns:a16="http://schemas.microsoft.com/office/drawing/2014/main" id="{0E396597-D945-4580-A8A4-13142F0C11E8}"/>
              </a:ext>
            </a:extLst>
          </p:cNvPr>
          <p:cNvPicPr>
            <a:picLocks noChangeAspect="1"/>
          </p:cNvPicPr>
          <p:nvPr/>
        </p:nvPicPr>
        <p:blipFill rotWithShape="1">
          <a:blip r:embed="rId2"/>
          <a:srcRect l="1060" r="3696"/>
          <a:stretch/>
        </p:blipFill>
        <p:spPr>
          <a:xfrm>
            <a:off x="4662852" y="2819400"/>
            <a:ext cx="4443920" cy="2664936"/>
          </a:xfrm>
          <a:prstGeom prst="rect">
            <a:avLst/>
          </a:prstGeom>
        </p:spPr>
      </p:pic>
      <p:sp>
        <p:nvSpPr>
          <p:cNvPr id="10" name="TextBox 9">
            <a:extLst>
              <a:ext uri="{FF2B5EF4-FFF2-40B4-BE49-F238E27FC236}">
                <a16:creationId xmlns:a16="http://schemas.microsoft.com/office/drawing/2014/main" id="{CC519480-677D-4257-98AE-3C66615EB7E5}"/>
              </a:ext>
            </a:extLst>
          </p:cNvPr>
          <p:cNvSpPr txBox="1"/>
          <p:nvPr/>
        </p:nvSpPr>
        <p:spPr>
          <a:xfrm>
            <a:off x="-9664" y="5955268"/>
            <a:ext cx="9153663" cy="369332"/>
          </a:xfrm>
          <a:prstGeom prst="rect">
            <a:avLst/>
          </a:prstGeom>
          <a:solidFill>
            <a:schemeClr val="accent4">
              <a:lumMod val="75000"/>
            </a:schemeClr>
          </a:solidFill>
        </p:spPr>
        <p:txBody>
          <a:bodyPr wrap="square" rtlCol="0">
            <a:spAutoFit/>
          </a:bodyPr>
          <a:lstStyle/>
          <a:p>
            <a:pPr algn="ctr"/>
            <a:r>
              <a:rPr lang="en-US" dirty="0">
                <a:solidFill>
                  <a:schemeClr val="bg1"/>
                </a:solidFill>
                <a:latin typeface="Calibri" panose="020F0502020204030204" pitchFamily="34" charset="0"/>
                <a:cs typeface="Calibri" panose="020F0502020204030204" pitchFamily="34" charset="0"/>
              </a:rPr>
              <a:t>Difficult problem with real program impact</a:t>
            </a:r>
          </a:p>
        </p:txBody>
      </p:sp>
      <p:pic>
        <p:nvPicPr>
          <p:cNvPr id="14" name="Picture 13">
            <a:extLst>
              <a:ext uri="{FF2B5EF4-FFF2-40B4-BE49-F238E27FC236}">
                <a16:creationId xmlns:a16="http://schemas.microsoft.com/office/drawing/2014/main" id="{58E053BD-58D6-48E8-9BCC-E9DD1270BC00}"/>
              </a:ext>
            </a:extLst>
          </p:cNvPr>
          <p:cNvPicPr>
            <a:picLocks noChangeAspect="1"/>
          </p:cNvPicPr>
          <p:nvPr/>
        </p:nvPicPr>
        <p:blipFill rotWithShape="1">
          <a:blip r:embed="rId3"/>
          <a:srcRect l="13628" t="9915" r="8313" b="26495"/>
          <a:stretch/>
        </p:blipFill>
        <p:spPr>
          <a:xfrm>
            <a:off x="87922" y="2928325"/>
            <a:ext cx="3642945" cy="2251123"/>
          </a:xfrm>
          <a:prstGeom prst="rect">
            <a:avLst/>
          </a:prstGeom>
        </p:spPr>
      </p:pic>
      <p:sp>
        <p:nvSpPr>
          <p:cNvPr id="4" name="Arrow: Right 3">
            <a:extLst>
              <a:ext uri="{FF2B5EF4-FFF2-40B4-BE49-F238E27FC236}">
                <a16:creationId xmlns:a16="http://schemas.microsoft.com/office/drawing/2014/main" id="{484869C0-6F8E-4860-B51B-2B8E40F5FE14}"/>
              </a:ext>
            </a:extLst>
          </p:cNvPr>
          <p:cNvSpPr/>
          <p:nvPr/>
        </p:nvSpPr>
        <p:spPr>
          <a:xfrm>
            <a:off x="3798278" y="3354377"/>
            <a:ext cx="838197" cy="1329647"/>
          </a:xfrm>
          <a:prstGeom prst="rightArrow">
            <a:avLst>
              <a:gd name="adj1" fmla="val 30162"/>
              <a:gd name="adj2" fmla="val 27972"/>
            </a:avLst>
          </a:prstGeom>
          <a:solidFill>
            <a:schemeClr val="accent1">
              <a:lumMod val="9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IWF</a:t>
            </a:r>
          </a:p>
        </p:txBody>
      </p:sp>
      <p:sp>
        <p:nvSpPr>
          <p:cNvPr id="8" name="Rectangle 4">
            <a:extLst>
              <a:ext uri="{FF2B5EF4-FFF2-40B4-BE49-F238E27FC236}">
                <a16:creationId xmlns:a16="http://schemas.microsoft.com/office/drawing/2014/main" id="{05B6E5A4-68D6-0648-9F68-B9EB46D2899C}"/>
              </a:ext>
            </a:extLst>
          </p:cNvPr>
          <p:cNvSpPr>
            <a:spLocks noGrp="1" noChangeArrowheads="1"/>
          </p:cNvSpPr>
          <p:nvPr>
            <p:ph type="dt" sz="half" idx="10"/>
          </p:nvPr>
        </p:nvSpPr>
        <p:spPr>
          <a:xfrm>
            <a:off x="457200" y="6397625"/>
            <a:ext cx="2133600" cy="307975"/>
          </a:xfrm>
          <a:prstGeom prst="rect">
            <a:avLst/>
          </a:prstGeom>
          <a:ln/>
        </p:spPr>
        <p:txBody>
          <a:bodyPr/>
          <a:lstStyle>
            <a:lvl1pPr>
              <a:defRPr sz="1200"/>
            </a:lvl1pPr>
          </a:lstStyle>
          <a:p>
            <a:pPr>
              <a:defRPr/>
            </a:pPr>
            <a:r>
              <a:rPr lang="en-US"/>
              <a:t>R.L.Clay 2018</a:t>
            </a:r>
            <a:endParaRPr lang="en-US" dirty="0"/>
          </a:p>
        </p:txBody>
      </p:sp>
    </p:spTree>
    <p:extLst>
      <p:ext uri="{BB962C8B-B14F-4D97-AF65-F5344CB8AC3E}">
        <p14:creationId xmlns:p14="http://schemas.microsoft.com/office/powerpoint/2010/main" val="137161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1+#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10"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A3DDD9-4CED-42C3-A2A4-06825DC0B46C}"/>
              </a:ext>
            </a:extLst>
          </p:cNvPr>
          <p:cNvSpPr/>
          <p:nvPr/>
        </p:nvSpPr>
        <p:spPr>
          <a:xfrm>
            <a:off x="67241" y="1563235"/>
            <a:ext cx="4827493" cy="2740178"/>
          </a:xfrm>
          <a:prstGeom prst="rect">
            <a:avLst/>
          </a:prstGeom>
          <a:solidFill>
            <a:schemeClr val="bg1"/>
          </a:solidFill>
          <a:ln w="12700">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6E77122-8F47-4D4F-AE07-BFE07FA7DB41}"/>
              </a:ext>
            </a:extLst>
          </p:cNvPr>
          <p:cNvSpPr/>
          <p:nvPr/>
        </p:nvSpPr>
        <p:spPr>
          <a:xfrm>
            <a:off x="4957096" y="1912568"/>
            <a:ext cx="4143513" cy="2005496"/>
          </a:xfrm>
          <a:prstGeom prst="rect">
            <a:avLst/>
          </a:prstGeom>
          <a:gradFill>
            <a:gsLst>
              <a:gs pos="0">
                <a:schemeClr val="accent3">
                  <a:lumMod val="75000"/>
                </a:schemeClr>
              </a:gs>
              <a:gs pos="100000">
                <a:schemeClr val="accent3">
                  <a:lumMod val="20000"/>
                  <a:lumOff val="8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8BF033-D1D3-4EEF-8E4A-C2D8BF0C5EC9}"/>
              </a:ext>
            </a:extLst>
          </p:cNvPr>
          <p:cNvSpPr>
            <a:spLocks noGrp="1"/>
          </p:cNvSpPr>
          <p:nvPr>
            <p:ph type="title"/>
          </p:nvPr>
        </p:nvSpPr>
        <p:spPr>
          <a:xfrm>
            <a:off x="381000" y="152400"/>
            <a:ext cx="8305800" cy="1143000"/>
          </a:xfrm>
        </p:spPr>
        <p:txBody>
          <a:bodyPr/>
          <a:lstStyle/>
          <a:p>
            <a:pPr algn="ctr"/>
            <a:r>
              <a:rPr lang="en-US" sz="3600" dirty="0"/>
              <a:t>Notional Qualification/UQ Workflow</a:t>
            </a:r>
          </a:p>
        </p:txBody>
      </p:sp>
      <p:sp>
        <p:nvSpPr>
          <p:cNvPr id="3" name="Content Placeholder 2">
            <a:extLst>
              <a:ext uri="{FF2B5EF4-FFF2-40B4-BE49-F238E27FC236}">
                <a16:creationId xmlns:a16="http://schemas.microsoft.com/office/drawing/2014/main" id="{A57CC70F-19D7-452B-B9AE-E518EBB9C886}"/>
              </a:ext>
            </a:extLst>
          </p:cNvPr>
          <p:cNvSpPr>
            <a:spLocks noGrp="1"/>
          </p:cNvSpPr>
          <p:nvPr>
            <p:ph idx="1"/>
          </p:nvPr>
        </p:nvSpPr>
        <p:spPr>
          <a:xfrm>
            <a:off x="259777" y="4495800"/>
            <a:ext cx="8761779" cy="1752600"/>
          </a:xfrm>
        </p:spPr>
        <p:txBody>
          <a:bodyPr/>
          <a:lstStyle/>
          <a:p>
            <a:r>
              <a:rPr lang="en-US" sz="2000" dirty="0"/>
              <a:t>Deterministic parameter study maps out system response over the mission space</a:t>
            </a:r>
          </a:p>
          <a:p>
            <a:r>
              <a:rPr lang="en-US" sz="2000" dirty="0"/>
              <a:t>SMEs examine response characteristics (graphs, videos) to define conditions for UQ (look for low margin areas)</a:t>
            </a:r>
          </a:p>
          <a:p>
            <a:r>
              <a:rPr lang="en-US" sz="2000" dirty="0"/>
              <a:t>Sampling based UQ and statistical post processing to perform QMU</a:t>
            </a:r>
          </a:p>
        </p:txBody>
      </p:sp>
      <p:sp>
        <p:nvSpPr>
          <p:cNvPr id="39" name="Flowchart: Process 38">
            <a:extLst>
              <a:ext uri="{FF2B5EF4-FFF2-40B4-BE49-F238E27FC236}">
                <a16:creationId xmlns:a16="http://schemas.microsoft.com/office/drawing/2014/main" id="{036CF7ED-DBF0-46B4-A4B5-023D7F65C9C7}"/>
              </a:ext>
            </a:extLst>
          </p:cNvPr>
          <p:cNvSpPr/>
          <p:nvPr/>
        </p:nvSpPr>
        <p:spPr>
          <a:xfrm>
            <a:off x="5030932" y="2000585"/>
            <a:ext cx="1450422" cy="871926"/>
          </a:xfrm>
          <a:prstGeom prst="flowChartProcess">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solidFill>
                  <a:schemeClr val="tx1"/>
                </a:solidFill>
              </a:rPr>
              <a:t>Dakota</a:t>
            </a:r>
          </a:p>
          <a:p>
            <a:pPr algn="ctr"/>
            <a:r>
              <a:rPr lang="en-US" dirty="0">
                <a:solidFill>
                  <a:schemeClr val="tx1"/>
                </a:solidFill>
              </a:rPr>
              <a:t>Parametric Study</a:t>
            </a:r>
          </a:p>
        </p:txBody>
      </p:sp>
      <p:sp>
        <p:nvSpPr>
          <p:cNvPr id="40" name="Flowchart: Process 39">
            <a:extLst>
              <a:ext uri="{FF2B5EF4-FFF2-40B4-BE49-F238E27FC236}">
                <a16:creationId xmlns:a16="http://schemas.microsoft.com/office/drawing/2014/main" id="{565FE59C-219D-49DF-89F8-3D92E84F5BA5}"/>
              </a:ext>
            </a:extLst>
          </p:cNvPr>
          <p:cNvSpPr/>
          <p:nvPr/>
        </p:nvSpPr>
        <p:spPr>
          <a:xfrm>
            <a:off x="6567500" y="1985633"/>
            <a:ext cx="914400" cy="612648"/>
          </a:xfrm>
          <a:prstGeom prst="flowChartProcess">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err="1">
                <a:solidFill>
                  <a:schemeClr val="tx1"/>
                </a:solidFill>
              </a:rPr>
              <a:t>Slycat</a:t>
            </a:r>
            <a:endParaRPr lang="en-US" dirty="0">
              <a:solidFill>
                <a:schemeClr val="tx1"/>
              </a:solidFill>
            </a:endParaRPr>
          </a:p>
        </p:txBody>
      </p:sp>
      <p:sp>
        <p:nvSpPr>
          <p:cNvPr id="41" name="Flowchart: Process 40">
            <a:extLst>
              <a:ext uri="{FF2B5EF4-FFF2-40B4-BE49-F238E27FC236}">
                <a16:creationId xmlns:a16="http://schemas.microsoft.com/office/drawing/2014/main" id="{ED3EFE47-1249-41A8-96D4-367BA2FF74E4}"/>
              </a:ext>
            </a:extLst>
          </p:cNvPr>
          <p:cNvSpPr/>
          <p:nvPr/>
        </p:nvSpPr>
        <p:spPr>
          <a:xfrm>
            <a:off x="7557675" y="1987841"/>
            <a:ext cx="1457738" cy="884669"/>
          </a:xfrm>
          <a:prstGeom prst="flowChartProcess">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solidFill>
                  <a:schemeClr val="tx1"/>
                </a:solidFill>
              </a:rPr>
              <a:t>Dakota</a:t>
            </a:r>
          </a:p>
          <a:p>
            <a:pPr algn="ctr"/>
            <a:r>
              <a:rPr lang="en-US" dirty="0">
                <a:solidFill>
                  <a:schemeClr val="tx1"/>
                </a:solidFill>
              </a:rPr>
              <a:t>UQ Studies</a:t>
            </a:r>
          </a:p>
        </p:txBody>
      </p:sp>
      <p:pic>
        <p:nvPicPr>
          <p:cNvPr id="43" name="Picture 42">
            <a:extLst>
              <a:ext uri="{FF2B5EF4-FFF2-40B4-BE49-F238E27FC236}">
                <a16:creationId xmlns:a16="http://schemas.microsoft.com/office/drawing/2014/main" id="{00433338-A7BA-4E45-A8BE-1DF0CBCD11AA}"/>
              </a:ext>
            </a:extLst>
          </p:cNvPr>
          <p:cNvPicPr>
            <a:picLocks noChangeAspect="1"/>
          </p:cNvPicPr>
          <p:nvPr/>
        </p:nvPicPr>
        <p:blipFill>
          <a:blip r:embed="rId2"/>
          <a:stretch>
            <a:fillRect/>
          </a:stretch>
        </p:blipFill>
        <p:spPr>
          <a:xfrm>
            <a:off x="5030932" y="3137772"/>
            <a:ext cx="1469044" cy="710173"/>
          </a:xfrm>
          <a:prstGeom prst="rect">
            <a:avLst/>
          </a:prstGeom>
        </p:spPr>
      </p:pic>
      <p:pic>
        <p:nvPicPr>
          <p:cNvPr id="44" name="Picture 43">
            <a:extLst>
              <a:ext uri="{FF2B5EF4-FFF2-40B4-BE49-F238E27FC236}">
                <a16:creationId xmlns:a16="http://schemas.microsoft.com/office/drawing/2014/main" id="{51ED267A-9FA3-48D9-B3AA-FBE5C5B0675B}"/>
              </a:ext>
            </a:extLst>
          </p:cNvPr>
          <p:cNvPicPr>
            <a:picLocks noChangeAspect="1"/>
          </p:cNvPicPr>
          <p:nvPr/>
        </p:nvPicPr>
        <p:blipFill>
          <a:blip r:embed="rId2"/>
          <a:stretch>
            <a:fillRect/>
          </a:stretch>
        </p:blipFill>
        <p:spPr>
          <a:xfrm>
            <a:off x="7550791" y="3137771"/>
            <a:ext cx="1469044" cy="710173"/>
          </a:xfrm>
          <a:prstGeom prst="rect">
            <a:avLst/>
          </a:prstGeom>
        </p:spPr>
      </p:pic>
      <p:cxnSp>
        <p:nvCxnSpPr>
          <p:cNvPr id="45" name="Straight Arrow Connector 44">
            <a:extLst>
              <a:ext uri="{FF2B5EF4-FFF2-40B4-BE49-F238E27FC236}">
                <a16:creationId xmlns:a16="http://schemas.microsoft.com/office/drawing/2014/main" id="{0F97867B-527D-4A7F-BBE5-801EA7F47617}"/>
              </a:ext>
            </a:extLst>
          </p:cNvPr>
          <p:cNvCxnSpPr>
            <a:cxnSpLocks/>
          </p:cNvCxnSpPr>
          <p:nvPr/>
        </p:nvCxnSpPr>
        <p:spPr>
          <a:xfrm>
            <a:off x="5065860" y="2872511"/>
            <a:ext cx="0" cy="424504"/>
          </a:xfrm>
          <a:prstGeom prst="straightConnector1">
            <a:avLst/>
          </a:prstGeom>
          <a:ln>
            <a:solidFill>
              <a:schemeClr val="accent1">
                <a:lumMod val="75000"/>
              </a:schemeClr>
            </a:solidFill>
            <a:tailEnd type="triangle" w="med" len="lg"/>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39341EE9-CB87-4DD0-A8A2-0A4D094D92F9}"/>
              </a:ext>
            </a:extLst>
          </p:cNvPr>
          <p:cNvCxnSpPr>
            <a:cxnSpLocks/>
          </p:cNvCxnSpPr>
          <p:nvPr/>
        </p:nvCxnSpPr>
        <p:spPr>
          <a:xfrm flipV="1">
            <a:off x="6450711" y="2848648"/>
            <a:ext cx="0" cy="470452"/>
          </a:xfrm>
          <a:prstGeom prst="straightConnector1">
            <a:avLst/>
          </a:prstGeom>
          <a:ln>
            <a:solidFill>
              <a:schemeClr val="accent1">
                <a:lumMod val="75000"/>
              </a:schemeClr>
            </a:solidFill>
            <a:tailEnd type="triangle" w="med" len="lg"/>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F71131D1-BCC3-49C0-B1EC-A575ADF42E31}"/>
              </a:ext>
            </a:extLst>
          </p:cNvPr>
          <p:cNvCxnSpPr>
            <a:cxnSpLocks/>
          </p:cNvCxnSpPr>
          <p:nvPr/>
        </p:nvCxnSpPr>
        <p:spPr>
          <a:xfrm>
            <a:off x="7589710" y="2872510"/>
            <a:ext cx="0" cy="424504"/>
          </a:xfrm>
          <a:prstGeom prst="straightConnector1">
            <a:avLst/>
          </a:prstGeom>
          <a:ln>
            <a:solidFill>
              <a:schemeClr val="accent1">
                <a:lumMod val="75000"/>
              </a:schemeClr>
            </a:solidFill>
            <a:tailEnd type="triangle" w="med" len="lg"/>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FBB3CE67-FBB2-4F88-91FD-3B8412CA70AB}"/>
              </a:ext>
            </a:extLst>
          </p:cNvPr>
          <p:cNvCxnSpPr>
            <a:cxnSpLocks/>
          </p:cNvCxnSpPr>
          <p:nvPr/>
        </p:nvCxnSpPr>
        <p:spPr>
          <a:xfrm flipV="1">
            <a:off x="8970832" y="2848648"/>
            <a:ext cx="0" cy="470452"/>
          </a:xfrm>
          <a:prstGeom prst="straightConnector1">
            <a:avLst/>
          </a:prstGeom>
          <a:ln>
            <a:solidFill>
              <a:schemeClr val="accent1">
                <a:lumMod val="75000"/>
              </a:schemeClr>
            </a:solidFill>
            <a:tailEnd type="triangle" w="med" len="lg"/>
          </a:ln>
        </p:spPr>
        <p:style>
          <a:lnRef idx="2">
            <a:schemeClr val="accent1"/>
          </a:lnRef>
          <a:fillRef idx="0">
            <a:schemeClr val="accent1"/>
          </a:fillRef>
          <a:effectRef idx="1">
            <a:schemeClr val="accent1"/>
          </a:effectRef>
          <a:fontRef idx="minor">
            <a:schemeClr val="tx1"/>
          </a:fontRef>
        </p:style>
      </p:cxnSp>
      <p:pic>
        <p:nvPicPr>
          <p:cNvPr id="87" name="Picture 86">
            <a:extLst>
              <a:ext uri="{FF2B5EF4-FFF2-40B4-BE49-F238E27FC236}">
                <a16:creationId xmlns:a16="http://schemas.microsoft.com/office/drawing/2014/main" id="{D2B46B7F-802B-4A90-A9E3-974914979CC9}"/>
              </a:ext>
            </a:extLst>
          </p:cNvPr>
          <p:cNvPicPr>
            <a:picLocks noChangeAspect="1"/>
          </p:cNvPicPr>
          <p:nvPr/>
        </p:nvPicPr>
        <p:blipFill>
          <a:blip r:embed="rId3"/>
          <a:stretch>
            <a:fillRect/>
          </a:stretch>
        </p:blipFill>
        <p:spPr>
          <a:xfrm>
            <a:off x="67240" y="1615197"/>
            <a:ext cx="4549913" cy="2570824"/>
          </a:xfrm>
          <a:prstGeom prst="rect">
            <a:avLst/>
          </a:prstGeom>
        </p:spPr>
      </p:pic>
      <p:sp>
        <p:nvSpPr>
          <p:cNvPr id="15" name="TextBox 14">
            <a:extLst>
              <a:ext uri="{FF2B5EF4-FFF2-40B4-BE49-F238E27FC236}">
                <a16:creationId xmlns:a16="http://schemas.microsoft.com/office/drawing/2014/main" id="{2EAC615B-73FF-49BD-90A2-ADCD0BA51E0E}"/>
              </a:ext>
            </a:extLst>
          </p:cNvPr>
          <p:cNvSpPr txBox="1"/>
          <p:nvPr/>
        </p:nvSpPr>
        <p:spPr>
          <a:xfrm>
            <a:off x="59081" y="1207351"/>
            <a:ext cx="4835653" cy="369332"/>
          </a:xfrm>
          <a:prstGeom prst="rect">
            <a:avLst/>
          </a:prstGeom>
          <a:solidFill>
            <a:schemeClr val="accent4">
              <a:lumMod val="75000"/>
            </a:schemeClr>
          </a:solidFill>
        </p:spPr>
        <p:txBody>
          <a:bodyPr wrap="square" rtlCol="0">
            <a:spAutoFit/>
          </a:bodyPr>
          <a:lstStyle/>
          <a:p>
            <a:pPr algn="ctr"/>
            <a:r>
              <a:rPr lang="en-US" dirty="0">
                <a:solidFill>
                  <a:schemeClr val="bg1"/>
                </a:solidFill>
              </a:rPr>
              <a:t>Deliverable</a:t>
            </a:r>
          </a:p>
        </p:txBody>
      </p:sp>
      <p:sp>
        <p:nvSpPr>
          <p:cNvPr id="17" name="TextBox 16">
            <a:extLst>
              <a:ext uri="{FF2B5EF4-FFF2-40B4-BE49-F238E27FC236}">
                <a16:creationId xmlns:a16="http://schemas.microsoft.com/office/drawing/2014/main" id="{60820DB1-5007-403C-9E23-2C7D3981D70C}"/>
              </a:ext>
            </a:extLst>
          </p:cNvPr>
          <p:cNvSpPr txBox="1"/>
          <p:nvPr/>
        </p:nvSpPr>
        <p:spPr>
          <a:xfrm>
            <a:off x="4957096" y="1218553"/>
            <a:ext cx="4143513" cy="369332"/>
          </a:xfrm>
          <a:prstGeom prst="rect">
            <a:avLst/>
          </a:prstGeom>
          <a:solidFill>
            <a:schemeClr val="accent4">
              <a:lumMod val="75000"/>
            </a:schemeClr>
          </a:solidFill>
        </p:spPr>
        <p:txBody>
          <a:bodyPr wrap="square" rtlCol="0">
            <a:spAutoFit/>
          </a:bodyPr>
          <a:lstStyle/>
          <a:p>
            <a:pPr algn="ctr"/>
            <a:r>
              <a:rPr lang="en-US" dirty="0">
                <a:solidFill>
                  <a:schemeClr val="bg1"/>
                </a:solidFill>
              </a:rPr>
              <a:t>Supporting Workflow</a:t>
            </a:r>
          </a:p>
        </p:txBody>
      </p:sp>
      <p:sp>
        <p:nvSpPr>
          <p:cNvPr id="6" name="Freeform: Shape 5">
            <a:extLst>
              <a:ext uri="{FF2B5EF4-FFF2-40B4-BE49-F238E27FC236}">
                <a16:creationId xmlns:a16="http://schemas.microsoft.com/office/drawing/2014/main" id="{0E6D95F1-79D9-4C39-84E4-D0448A1D090E}"/>
              </a:ext>
            </a:extLst>
          </p:cNvPr>
          <p:cNvSpPr/>
          <p:nvPr/>
        </p:nvSpPr>
        <p:spPr>
          <a:xfrm>
            <a:off x="3493477" y="2063262"/>
            <a:ext cx="445477" cy="386861"/>
          </a:xfrm>
          <a:custGeom>
            <a:avLst/>
            <a:gdLst>
              <a:gd name="connsiteX0" fmla="*/ 445477 w 445477"/>
              <a:gd name="connsiteY0" fmla="*/ 0 h 386861"/>
              <a:gd name="connsiteX1" fmla="*/ 369277 w 445477"/>
              <a:gd name="connsiteY1" fmla="*/ 152400 h 386861"/>
              <a:gd name="connsiteX2" fmla="*/ 304800 w 445477"/>
              <a:gd name="connsiteY2" fmla="*/ 257907 h 386861"/>
              <a:gd name="connsiteX3" fmla="*/ 193431 w 445477"/>
              <a:gd name="connsiteY3" fmla="*/ 351692 h 386861"/>
              <a:gd name="connsiteX4" fmla="*/ 87923 w 445477"/>
              <a:gd name="connsiteY4" fmla="*/ 381000 h 386861"/>
              <a:gd name="connsiteX5" fmla="*/ 0 w 445477"/>
              <a:gd name="connsiteY5" fmla="*/ 386861 h 38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477" h="386861">
                <a:moveTo>
                  <a:pt x="445477" y="0"/>
                </a:moveTo>
                <a:cubicBezTo>
                  <a:pt x="419100" y="54708"/>
                  <a:pt x="392723" y="109416"/>
                  <a:pt x="369277" y="152400"/>
                </a:cubicBezTo>
                <a:cubicBezTo>
                  <a:pt x="345831" y="195385"/>
                  <a:pt x="334108" y="224692"/>
                  <a:pt x="304800" y="257907"/>
                </a:cubicBezTo>
                <a:cubicBezTo>
                  <a:pt x="275492" y="291122"/>
                  <a:pt x="229577" y="331177"/>
                  <a:pt x="193431" y="351692"/>
                </a:cubicBezTo>
                <a:cubicBezTo>
                  <a:pt x="157285" y="372208"/>
                  <a:pt x="120161" y="375139"/>
                  <a:pt x="87923" y="381000"/>
                </a:cubicBezTo>
                <a:cubicBezTo>
                  <a:pt x="55685" y="386861"/>
                  <a:pt x="27842" y="386861"/>
                  <a:pt x="0" y="386861"/>
                </a:cubicBezTo>
              </a:path>
            </a:pathLst>
          </a:custGeom>
          <a:noFill/>
          <a:ln w="25400">
            <a:solidFill>
              <a:srgbClr val="FF99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8FE30199-042F-4335-A834-C5DCEB5D24DE}"/>
              </a:ext>
            </a:extLst>
          </p:cNvPr>
          <p:cNvSpPr/>
          <p:nvPr/>
        </p:nvSpPr>
        <p:spPr>
          <a:xfrm>
            <a:off x="3256548" y="3351002"/>
            <a:ext cx="521986" cy="462810"/>
          </a:xfrm>
          <a:custGeom>
            <a:avLst/>
            <a:gdLst>
              <a:gd name="connsiteX0" fmla="*/ 445477 w 445477"/>
              <a:gd name="connsiteY0" fmla="*/ 0 h 386861"/>
              <a:gd name="connsiteX1" fmla="*/ 369277 w 445477"/>
              <a:gd name="connsiteY1" fmla="*/ 152400 h 386861"/>
              <a:gd name="connsiteX2" fmla="*/ 304800 w 445477"/>
              <a:gd name="connsiteY2" fmla="*/ 257907 h 386861"/>
              <a:gd name="connsiteX3" fmla="*/ 193431 w 445477"/>
              <a:gd name="connsiteY3" fmla="*/ 351692 h 386861"/>
              <a:gd name="connsiteX4" fmla="*/ 87923 w 445477"/>
              <a:gd name="connsiteY4" fmla="*/ 381000 h 386861"/>
              <a:gd name="connsiteX5" fmla="*/ 0 w 445477"/>
              <a:gd name="connsiteY5" fmla="*/ 386861 h 38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477" h="386861">
                <a:moveTo>
                  <a:pt x="445477" y="0"/>
                </a:moveTo>
                <a:cubicBezTo>
                  <a:pt x="419100" y="54708"/>
                  <a:pt x="392723" y="109416"/>
                  <a:pt x="369277" y="152400"/>
                </a:cubicBezTo>
                <a:cubicBezTo>
                  <a:pt x="345831" y="195385"/>
                  <a:pt x="334108" y="224692"/>
                  <a:pt x="304800" y="257907"/>
                </a:cubicBezTo>
                <a:cubicBezTo>
                  <a:pt x="275492" y="291122"/>
                  <a:pt x="229577" y="331177"/>
                  <a:pt x="193431" y="351692"/>
                </a:cubicBezTo>
                <a:cubicBezTo>
                  <a:pt x="157285" y="372208"/>
                  <a:pt x="120161" y="375139"/>
                  <a:pt x="87923" y="381000"/>
                </a:cubicBezTo>
                <a:cubicBezTo>
                  <a:pt x="55685" y="386861"/>
                  <a:pt x="27842" y="386861"/>
                  <a:pt x="0" y="386861"/>
                </a:cubicBezTo>
              </a:path>
            </a:pathLst>
          </a:custGeom>
          <a:noFill/>
          <a:ln w="25400">
            <a:solidFill>
              <a:srgbClr val="FF99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4">
            <a:extLst>
              <a:ext uri="{FF2B5EF4-FFF2-40B4-BE49-F238E27FC236}">
                <a16:creationId xmlns:a16="http://schemas.microsoft.com/office/drawing/2014/main" id="{85853E2F-97A5-E14D-A2A6-A8A6AD42B78F}"/>
              </a:ext>
            </a:extLst>
          </p:cNvPr>
          <p:cNvSpPr>
            <a:spLocks noGrp="1" noChangeArrowheads="1"/>
          </p:cNvSpPr>
          <p:nvPr>
            <p:ph type="dt" sz="half" idx="10"/>
          </p:nvPr>
        </p:nvSpPr>
        <p:spPr>
          <a:xfrm>
            <a:off x="457200" y="6397625"/>
            <a:ext cx="2133600" cy="307975"/>
          </a:xfrm>
          <a:prstGeom prst="rect">
            <a:avLst/>
          </a:prstGeom>
          <a:ln/>
        </p:spPr>
        <p:txBody>
          <a:bodyPr/>
          <a:lstStyle>
            <a:lvl1pPr>
              <a:defRPr sz="1200"/>
            </a:lvl1pPr>
          </a:lstStyle>
          <a:p>
            <a:pPr>
              <a:defRPr/>
            </a:pPr>
            <a:r>
              <a:rPr lang="en-US"/>
              <a:t>R.L.Clay 2018</a:t>
            </a:r>
            <a:endParaRPr lang="en-US" dirty="0"/>
          </a:p>
        </p:txBody>
      </p:sp>
    </p:spTree>
    <p:extLst>
      <p:ext uri="{BB962C8B-B14F-4D97-AF65-F5344CB8AC3E}">
        <p14:creationId xmlns:p14="http://schemas.microsoft.com/office/powerpoint/2010/main" val="352297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7"/>
                                        </p:tgtEl>
                                        <p:attrNameLst>
                                          <p:attrName>style.visibility</p:attrName>
                                        </p:attrNameLst>
                                      </p:cBhvr>
                                      <p:to>
                                        <p:strVal val="visible"/>
                                      </p:to>
                                    </p:set>
                                    <p:anim calcmode="lin" valueType="num">
                                      <p:cBhvr additive="base">
                                        <p:cTn id="11" dur="500" fill="hold"/>
                                        <p:tgtEl>
                                          <p:spTgt spid="87"/>
                                        </p:tgtEl>
                                        <p:attrNameLst>
                                          <p:attrName>ppt_x</p:attrName>
                                        </p:attrNameLst>
                                      </p:cBhvr>
                                      <p:tavLst>
                                        <p:tav tm="0">
                                          <p:val>
                                            <p:strVal val="#ppt_x"/>
                                          </p:val>
                                        </p:tav>
                                        <p:tav tm="100000">
                                          <p:val>
                                            <p:strVal val="#ppt_x"/>
                                          </p:val>
                                        </p:tav>
                                      </p:tavLst>
                                    </p:anim>
                                    <p:anim calcmode="lin" valueType="num">
                                      <p:cBhvr additive="base">
                                        <p:cTn id="12" dur="500" fill="hold"/>
                                        <p:tgtEl>
                                          <p:spTgt spid="8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52"/>
                                        </p:tgtEl>
                                        <p:attrNameLst>
                                          <p:attrName>style.visibility</p:attrName>
                                        </p:attrNameLst>
                                      </p:cBhvr>
                                      <p:to>
                                        <p:strVal val="visible"/>
                                      </p:to>
                                    </p:set>
                                    <p:anim calcmode="lin" valueType="num">
                                      <p:cBhvr additive="base">
                                        <p:cTn id="29" dur="500" fill="hold"/>
                                        <p:tgtEl>
                                          <p:spTgt spid="52"/>
                                        </p:tgtEl>
                                        <p:attrNameLst>
                                          <p:attrName>ppt_x</p:attrName>
                                        </p:attrNameLst>
                                      </p:cBhvr>
                                      <p:tavLst>
                                        <p:tav tm="0">
                                          <p:val>
                                            <p:strVal val="1+#ppt_w/2"/>
                                          </p:val>
                                        </p:tav>
                                        <p:tav tm="100000">
                                          <p:val>
                                            <p:strVal val="#ppt_x"/>
                                          </p:val>
                                        </p:tav>
                                      </p:tavLst>
                                    </p:anim>
                                    <p:anim calcmode="lin" valueType="num">
                                      <p:cBhvr additive="base">
                                        <p:cTn id="30" dur="500" fill="hold"/>
                                        <p:tgtEl>
                                          <p:spTgt spid="52"/>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anim calcmode="lin" valueType="num">
                                      <p:cBhvr additive="base">
                                        <p:cTn id="33" dur="500" fill="hold"/>
                                        <p:tgtEl>
                                          <p:spTgt spid="39"/>
                                        </p:tgtEl>
                                        <p:attrNameLst>
                                          <p:attrName>ppt_x</p:attrName>
                                        </p:attrNameLst>
                                      </p:cBhvr>
                                      <p:tavLst>
                                        <p:tav tm="0">
                                          <p:val>
                                            <p:strVal val="1+#ppt_w/2"/>
                                          </p:val>
                                        </p:tav>
                                        <p:tav tm="100000">
                                          <p:val>
                                            <p:strVal val="#ppt_x"/>
                                          </p:val>
                                        </p:tav>
                                      </p:tavLst>
                                    </p:anim>
                                    <p:anim calcmode="lin" valueType="num">
                                      <p:cBhvr additive="base">
                                        <p:cTn id="34" dur="500" fill="hold"/>
                                        <p:tgtEl>
                                          <p:spTgt spid="39"/>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additive="base">
                                        <p:cTn id="37" dur="500" fill="hold"/>
                                        <p:tgtEl>
                                          <p:spTgt spid="40"/>
                                        </p:tgtEl>
                                        <p:attrNameLst>
                                          <p:attrName>ppt_x</p:attrName>
                                        </p:attrNameLst>
                                      </p:cBhvr>
                                      <p:tavLst>
                                        <p:tav tm="0">
                                          <p:val>
                                            <p:strVal val="1+#ppt_w/2"/>
                                          </p:val>
                                        </p:tav>
                                        <p:tav tm="100000">
                                          <p:val>
                                            <p:strVal val="#ppt_x"/>
                                          </p:val>
                                        </p:tav>
                                      </p:tavLst>
                                    </p:anim>
                                    <p:anim calcmode="lin" valueType="num">
                                      <p:cBhvr additive="base">
                                        <p:cTn id="38" dur="500" fill="hold"/>
                                        <p:tgtEl>
                                          <p:spTgt spid="40"/>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 calcmode="lin" valueType="num">
                                      <p:cBhvr additive="base">
                                        <p:cTn id="41" dur="500" fill="hold"/>
                                        <p:tgtEl>
                                          <p:spTgt spid="41"/>
                                        </p:tgtEl>
                                        <p:attrNameLst>
                                          <p:attrName>ppt_x</p:attrName>
                                        </p:attrNameLst>
                                      </p:cBhvr>
                                      <p:tavLst>
                                        <p:tav tm="0">
                                          <p:val>
                                            <p:strVal val="1+#ppt_w/2"/>
                                          </p:val>
                                        </p:tav>
                                        <p:tav tm="100000">
                                          <p:val>
                                            <p:strVal val="#ppt_x"/>
                                          </p:val>
                                        </p:tav>
                                      </p:tavLst>
                                    </p:anim>
                                    <p:anim calcmode="lin" valueType="num">
                                      <p:cBhvr additive="base">
                                        <p:cTn id="42" dur="500" fill="hold"/>
                                        <p:tgtEl>
                                          <p:spTgt spid="41"/>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500" fill="hold"/>
                                        <p:tgtEl>
                                          <p:spTgt spid="43"/>
                                        </p:tgtEl>
                                        <p:attrNameLst>
                                          <p:attrName>ppt_x</p:attrName>
                                        </p:attrNameLst>
                                      </p:cBhvr>
                                      <p:tavLst>
                                        <p:tav tm="0">
                                          <p:val>
                                            <p:strVal val="1+#ppt_w/2"/>
                                          </p:val>
                                        </p:tav>
                                        <p:tav tm="100000">
                                          <p:val>
                                            <p:strVal val="#ppt_x"/>
                                          </p:val>
                                        </p:tav>
                                      </p:tavLst>
                                    </p:anim>
                                    <p:anim calcmode="lin" valueType="num">
                                      <p:cBhvr additive="base">
                                        <p:cTn id="46" dur="500" fill="hold"/>
                                        <p:tgtEl>
                                          <p:spTgt spid="43"/>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44"/>
                                        </p:tgtEl>
                                        <p:attrNameLst>
                                          <p:attrName>style.visibility</p:attrName>
                                        </p:attrNameLst>
                                      </p:cBhvr>
                                      <p:to>
                                        <p:strVal val="visible"/>
                                      </p:to>
                                    </p:set>
                                    <p:anim calcmode="lin" valueType="num">
                                      <p:cBhvr additive="base">
                                        <p:cTn id="49" dur="500" fill="hold"/>
                                        <p:tgtEl>
                                          <p:spTgt spid="44"/>
                                        </p:tgtEl>
                                        <p:attrNameLst>
                                          <p:attrName>ppt_x</p:attrName>
                                        </p:attrNameLst>
                                      </p:cBhvr>
                                      <p:tavLst>
                                        <p:tav tm="0">
                                          <p:val>
                                            <p:strVal val="1+#ppt_w/2"/>
                                          </p:val>
                                        </p:tav>
                                        <p:tav tm="100000">
                                          <p:val>
                                            <p:strVal val="#ppt_x"/>
                                          </p:val>
                                        </p:tav>
                                      </p:tavLst>
                                    </p:anim>
                                    <p:anim calcmode="lin" valueType="num">
                                      <p:cBhvr additive="base">
                                        <p:cTn id="50" dur="500" fill="hold"/>
                                        <p:tgtEl>
                                          <p:spTgt spid="44"/>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45"/>
                                        </p:tgtEl>
                                        <p:attrNameLst>
                                          <p:attrName>style.visibility</p:attrName>
                                        </p:attrNameLst>
                                      </p:cBhvr>
                                      <p:to>
                                        <p:strVal val="visible"/>
                                      </p:to>
                                    </p:set>
                                    <p:anim calcmode="lin" valueType="num">
                                      <p:cBhvr additive="base">
                                        <p:cTn id="53" dur="500" fill="hold"/>
                                        <p:tgtEl>
                                          <p:spTgt spid="45"/>
                                        </p:tgtEl>
                                        <p:attrNameLst>
                                          <p:attrName>ppt_x</p:attrName>
                                        </p:attrNameLst>
                                      </p:cBhvr>
                                      <p:tavLst>
                                        <p:tav tm="0">
                                          <p:val>
                                            <p:strVal val="1+#ppt_w/2"/>
                                          </p:val>
                                        </p:tav>
                                        <p:tav tm="100000">
                                          <p:val>
                                            <p:strVal val="#ppt_x"/>
                                          </p:val>
                                        </p:tav>
                                      </p:tavLst>
                                    </p:anim>
                                    <p:anim calcmode="lin" valueType="num">
                                      <p:cBhvr additive="base">
                                        <p:cTn id="54" dur="500" fill="hold"/>
                                        <p:tgtEl>
                                          <p:spTgt spid="45"/>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48"/>
                                        </p:tgtEl>
                                        <p:attrNameLst>
                                          <p:attrName>style.visibility</p:attrName>
                                        </p:attrNameLst>
                                      </p:cBhvr>
                                      <p:to>
                                        <p:strVal val="visible"/>
                                      </p:to>
                                    </p:set>
                                    <p:anim calcmode="lin" valueType="num">
                                      <p:cBhvr additive="base">
                                        <p:cTn id="57" dur="500" fill="hold"/>
                                        <p:tgtEl>
                                          <p:spTgt spid="48"/>
                                        </p:tgtEl>
                                        <p:attrNameLst>
                                          <p:attrName>ppt_x</p:attrName>
                                        </p:attrNameLst>
                                      </p:cBhvr>
                                      <p:tavLst>
                                        <p:tav tm="0">
                                          <p:val>
                                            <p:strVal val="1+#ppt_w/2"/>
                                          </p:val>
                                        </p:tav>
                                        <p:tav tm="100000">
                                          <p:val>
                                            <p:strVal val="#ppt_x"/>
                                          </p:val>
                                        </p:tav>
                                      </p:tavLst>
                                    </p:anim>
                                    <p:anim calcmode="lin" valueType="num">
                                      <p:cBhvr additive="base">
                                        <p:cTn id="58" dur="500" fill="hold"/>
                                        <p:tgtEl>
                                          <p:spTgt spid="48"/>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0"/>
                                  </p:stCondLst>
                                  <p:childTnLst>
                                    <p:set>
                                      <p:cBhvr>
                                        <p:cTn id="60" dur="1" fill="hold">
                                          <p:stCondLst>
                                            <p:cond delay="0"/>
                                          </p:stCondLst>
                                        </p:cTn>
                                        <p:tgtEl>
                                          <p:spTgt spid="50"/>
                                        </p:tgtEl>
                                        <p:attrNameLst>
                                          <p:attrName>style.visibility</p:attrName>
                                        </p:attrNameLst>
                                      </p:cBhvr>
                                      <p:to>
                                        <p:strVal val="visible"/>
                                      </p:to>
                                    </p:set>
                                    <p:anim calcmode="lin" valueType="num">
                                      <p:cBhvr additive="base">
                                        <p:cTn id="61" dur="500" fill="hold"/>
                                        <p:tgtEl>
                                          <p:spTgt spid="50"/>
                                        </p:tgtEl>
                                        <p:attrNameLst>
                                          <p:attrName>ppt_x</p:attrName>
                                        </p:attrNameLst>
                                      </p:cBhvr>
                                      <p:tavLst>
                                        <p:tav tm="0">
                                          <p:val>
                                            <p:strVal val="1+#ppt_w/2"/>
                                          </p:val>
                                        </p:tav>
                                        <p:tav tm="100000">
                                          <p:val>
                                            <p:strVal val="#ppt_x"/>
                                          </p:val>
                                        </p:tav>
                                      </p:tavLst>
                                    </p:anim>
                                    <p:anim calcmode="lin" valueType="num">
                                      <p:cBhvr additive="base">
                                        <p:cTn id="62" dur="500" fill="hold"/>
                                        <p:tgtEl>
                                          <p:spTgt spid="50"/>
                                        </p:tgtEl>
                                        <p:attrNameLst>
                                          <p:attrName>ppt_y</p:attrName>
                                        </p:attrNameLst>
                                      </p:cBhvr>
                                      <p:tavLst>
                                        <p:tav tm="0">
                                          <p:val>
                                            <p:strVal val="#ppt_y"/>
                                          </p:val>
                                        </p:tav>
                                        <p:tav tm="100000">
                                          <p:val>
                                            <p:strVal val="#ppt_y"/>
                                          </p:val>
                                        </p:tav>
                                      </p:tavLst>
                                    </p:anim>
                                  </p:childTnLst>
                                </p:cTn>
                              </p:par>
                              <p:par>
                                <p:cTn id="63" presetID="2" presetClass="entr" presetSubtype="2" fill="hold" nodeType="withEffect">
                                  <p:stCondLst>
                                    <p:cond delay="0"/>
                                  </p:stCondLst>
                                  <p:childTnLst>
                                    <p:set>
                                      <p:cBhvr>
                                        <p:cTn id="64" dur="1" fill="hold">
                                          <p:stCondLst>
                                            <p:cond delay="0"/>
                                          </p:stCondLst>
                                        </p:cTn>
                                        <p:tgtEl>
                                          <p:spTgt spid="51"/>
                                        </p:tgtEl>
                                        <p:attrNameLst>
                                          <p:attrName>style.visibility</p:attrName>
                                        </p:attrNameLst>
                                      </p:cBhvr>
                                      <p:to>
                                        <p:strVal val="visible"/>
                                      </p:to>
                                    </p:set>
                                    <p:anim calcmode="lin" valueType="num">
                                      <p:cBhvr additive="base">
                                        <p:cTn id="65" dur="500" fill="hold"/>
                                        <p:tgtEl>
                                          <p:spTgt spid="51"/>
                                        </p:tgtEl>
                                        <p:attrNameLst>
                                          <p:attrName>ppt_x</p:attrName>
                                        </p:attrNameLst>
                                      </p:cBhvr>
                                      <p:tavLst>
                                        <p:tav tm="0">
                                          <p:val>
                                            <p:strVal val="1+#ppt_w/2"/>
                                          </p:val>
                                        </p:tav>
                                        <p:tav tm="100000">
                                          <p:val>
                                            <p:strVal val="#ppt_x"/>
                                          </p:val>
                                        </p:tav>
                                      </p:tavLst>
                                    </p:anim>
                                    <p:anim calcmode="lin" valueType="num">
                                      <p:cBhvr additive="base">
                                        <p:cTn id="66" dur="500" fill="hold"/>
                                        <p:tgtEl>
                                          <p:spTgt spid="51"/>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additive="base">
                                        <p:cTn id="69" dur="500" fill="hold"/>
                                        <p:tgtEl>
                                          <p:spTgt spid="17"/>
                                        </p:tgtEl>
                                        <p:attrNameLst>
                                          <p:attrName>ppt_x</p:attrName>
                                        </p:attrNameLst>
                                      </p:cBhvr>
                                      <p:tavLst>
                                        <p:tav tm="0">
                                          <p:val>
                                            <p:strVal val="1+#ppt_w/2"/>
                                          </p:val>
                                        </p:tav>
                                        <p:tav tm="100000">
                                          <p:val>
                                            <p:strVal val="#ppt_x"/>
                                          </p:val>
                                        </p:tav>
                                      </p:tavLst>
                                    </p:anim>
                                    <p:anim calcmode="lin" valueType="num">
                                      <p:cBhvr additive="base">
                                        <p:cTn id="70"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3">
                                            <p:txEl>
                                              <p:pRg st="0" end="0"/>
                                            </p:txEl>
                                          </p:spTgt>
                                        </p:tgtEl>
                                        <p:attrNameLst>
                                          <p:attrName>style.visibility</p:attrName>
                                        </p:attrNameLst>
                                      </p:cBhvr>
                                      <p:to>
                                        <p:strVal val="visible"/>
                                      </p:to>
                                    </p:set>
                                    <p:anim calcmode="lin" valueType="num">
                                      <p:cBhvr additive="base">
                                        <p:cTn id="7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3">
                                            <p:txEl>
                                              <p:pRg st="1" end="1"/>
                                            </p:txEl>
                                          </p:spTgt>
                                        </p:tgtEl>
                                        <p:attrNameLst>
                                          <p:attrName>style.visibility</p:attrName>
                                        </p:attrNameLst>
                                      </p:cBhvr>
                                      <p:to>
                                        <p:strVal val="visible"/>
                                      </p:to>
                                    </p:set>
                                    <p:anim calcmode="lin" valueType="num">
                                      <p:cBhvr additive="base">
                                        <p:cTn id="8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3">
                                            <p:txEl>
                                              <p:pRg st="2" end="2"/>
                                            </p:txEl>
                                          </p:spTgt>
                                        </p:tgtEl>
                                        <p:attrNameLst>
                                          <p:attrName>style.visibility</p:attrName>
                                        </p:attrNameLst>
                                      </p:cBhvr>
                                      <p:to>
                                        <p:strVal val="visible"/>
                                      </p:to>
                                    </p:set>
                                    <p:anim calcmode="lin" valueType="num">
                                      <p:cBhvr additive="base">
                                        <p:cTn id="8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2" grpId="0" animBg="1"/>
      <p:bldP spid="3" grpId="0" build="p"/>
      <p:bldP spid="39" grpId="0" animBg="1"/>
      <p:bldP spid="40" grpId="0" animBg="1"/>
      <p:bldP spid="41" grpId="0" animBg="1"/>
      <p:bldP spid="15" grpId="0" animBg="1"/>
      <p:bldP spid="17" grpId="0" animBg="1"/>
      <p:bldP spid="6"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66B215-A810-4B82-9149-04B2869C3D50}"/>
              </a:ext>
            </a:extLst>
          </p:cNvPr>
          <p:cNvSpPr>
            <a:spLocks noGrp="1"/>
          </p:cNvSpPr>
          <p:nvPr>
            <p:ph idx="1"/>
          </p:nvPr>
        </p:nvSpPr>
        <p:spPr>
          <a:xfrm>
            <a:off x="401128" y="5126703"/>
            <a:ext cx="7720073" cy="1350297"/>
          </a:xfrm>
        </p:spPr>
        <p:txBody>
          <a:bodyPr/>
          <a:lstStyle/>
          <a:p>
            <a:pPr defTabSz="914400"/>
            <a:r>
              <a:rPr lang="en-US" sz="1800" dirty="0"/>
              <a:t>Electronic product definition/tolerances in CAD/PLM system– Windows</a:t>
            </a:r>
          </a:p>
          <a:p>
            <a:pPr defTabSz="914400"/>
            <a:r>
              <a:rPr lang="en-US" sz="1800" dirty="0"/>
              <a:t>All other Comp/Sim components of the workflow available on Linux HPC </a:t>
            </a:r>
          </a:p>
          <a:p>
            <a:endParaRPr lang="en-US" sz="1800" dirty="0"/>
          </a:p>
        </p:txBody>
      </p:sp>
      <p:grpSp>
        <p:nvGrpSpPr>
          <p:cNvPr id="5" name="Group 4">
            <a:extLst>
              <a:ext uri="{FF2B5EF4-FFF2-40B4-BE49-F238E27FC236}">
                <a16:creationId xmlns:a16="http://schemas.microsoft.com/office/drawing/2014/main" id="{4F71ED33-D215-45F3-986F-C2DF9CED5D0B}"/>
              </a:ext>
            </a:extLst>
          </p:cNvPr>
          <p:cNvGrpSpPr/>
          <p:nvPr/>
        </p:nvGrpSpPr>
        <p:grpSpPr>
          <a:xfrm>
            <a:off x="61912" y="1219200"/>
            <a:ext cx="8658240" cy="3697974"/>
            <a:chOff x="61912" y="1060366"/>
            <a:chExt cx="8658240" cy="3697974"/>
          </a:xfrm>
        </p:grpSpPr>
        <p:sp>
          <p:nvSpPr>
            <p:cNvPr id="23" name="Flowchart: Process 22">
              <a:extLst>
                <a:ext uri="{FF2B5EF4-FFF2-40B4-BE49-F238E27FC236}">
                  <a16:creationId xmlns:a16="http://schemas.microsoft.com/office/drawing/2014/main" id="{39801034-943E-4A68-9435-214FA9BF1866}"/>
                </a:ext>
              </a:extLst>
            </p:cNvPr>
            <p:cNvSpPr/>
            <p:nvPr/>
          </p:nvSpPr>
          <p:spPr>
            <a:xfrm>
              <a:off x="674566" y="1553661"/>
              <a:ext cx="7352097" cy="2683359"/>
            </a:xfrm>
            <a:prstGeom prst="flowChartProcess">
              <a:avLst/>
            </a:prstGeom>
            <a:gradFill>
              <a:gsLst>
                <a:gs pos="0">
                  <a:schemeClr val="bg1">
                    <a:lumMod val="85000"/>
                  </a:schemeClr>
                </a:gs>
                <a:gs pos="100000">
                  <a:schemeClr val="bg1">
                    <a:lumMod val="95000"/>
                  </a:schemeClr>
                </a:gs>
              </a:gsLst>
            </a:gradFill>
            <a:ln w="25400">
              <a:solidFill>
                <a:srgbClr val="00206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14C8A35-F502-4C2F-8D3F-B191A257EBAE}"/>
                </a:ext>
              </a:extLst>
            </p:cNvPr>
            <p:cNvSpPr/>
            <p:nvPr/>
          </p:nvSpPr>
          <p:spPr>
            <a:xfrm>
              <a:off x="833784" y="1700741"/>
              <a:ext cx="1794710" cy="2390676"/>
            </a:xfrm>
            <a:prstGeom prst="rect">
              <a:avLst/>
            </a:prstGeom>
            <a:solidFill>
              <a:srgbClr val="A0D8B5"/>
            </a:solidFill>
            <a:ln w="25400">
              <a:solidFill>
                <a:srgbClr val="008000"/>
              </a:solidFill>
              <a:prstDash val="solid"/>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87CB829-C8A8-464A-8ED6-80E1B8836CFD}"/>
                </a:ext>
              </a:extLst>
            </p:cNvPr>
            <p:cNvSpPr/>
            <p:nvPr/>
          </p:nvSpPr>
          <p:spPr>
            <a:xfrm>
              <a:off x="3262159" y="1700741"/>
              <a:ext cx="4676274" cy="2390676"/>
            </a:xfrm>
            <a:prstGeom prst="rect">
              <a:avLst/>
            </a:prstGeom>
            <a:solidFill>
              <a:srgbClr val="A0D8B5"/>
            </a:solidFill>
            <a:ln w="25400">
              <a:solidFill>
                <a:srgbClr val="008000"/>
              </a:solidFill>
              <a:prstDash val="solid"/>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Flowchart: Process 25">
              <a:extLst>
                <a:ext uri="{FF2B5EF4-FFF2-40B4-BE49-F238E27FC236}">
                  <a16:creationId xmlns:a16="http://schemas.microsoft.com/office/drawing/2014/main" id="{94904B6C-02BE-4A9B-BB27-F7103CC7C1B1}"/>
                </a:ext>
              </a:extLst>
            </p:cNvPr>
            <p:cNvSpPr/>
            <p:nvPr/>
          </p:nvSpPr>
          <p:spPr>
            <a:xfrm>
              <a:off x="1268065" y="2582005"/>
              <a:ext cx="914400" cy="612648"/>
            </a:xfrm>
            <a:prstGeom prst="flowChartProcess">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solidFill>
                    <a:schemeClr val="tx1"/>
                  </a:solidFill>
                </a:rPr>
                <a:t>CAD</a:t>
              </a:r>
            </a:p>
          </p:txBody>
        </p:sp>
        <p:sp>
          <p:nvSpPr>
            <p:cNvPr id="27" name="Flowchart: Process 26">
              <a:extLst>
                <a:ext uri="{FF2B5EF4-FFF2-40B4-BE49-F238E27FC236}">
                  <a16:creationId xmlns:a16="http://schemas.microsoft.com/office/drawing/2014/main" id="{78EED84C-1B69-496F-87A3-9F040E6ACB22}"/>
                </a:ext>
              </a:extLst>
            </p:cNvPr>
            <p:cNvSpPr/>
            <p:nvPr/>
          </p:nvSpPr>
          <p:spPr>
            <a:xfrm>
              <a:off x="3534876" y="2582008"/>
              <a:ext cx="964529" cy="612648"/>
            </a:xfrm>
            <a:prstGeom prst="flowChartProcess">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err="1">
                  <a:solidFill>
                    <a:schemeClr val="tx1"/>
                  </a:solidFill>
                </a:rPr>
                <a:t>Mesher</a:t>
              </a:r>
              <a:endParaRPr lang="en-US" dirty="0">
                <a:solidFill>
                  <a:schemeClr val="tx1"/>
                </a:solidFill>
              </a:endParaRPr>
            </a:p>
          </p:txBody>
        </p:sp>
        <p:sp>
          <p:nvSpPr>
            <p:cNvPr id="28" name="Flowchart: Process 27">
              <a:extLst>
                <a:ext uri="{FF2B5EF4-FFF2-40B4-BE49-F238E27FC236}">
                  <a16:creationId xmlns:a16="http://schemas.microsoft.com/office/drawing/2014/main" id="{8A79D284-FC19-4ACB-BB92-E3B3EC4D5F25}"/>
                </a:ext>
              </a:extLst>
            </p:cNvPr>
            <p:cNvSpPr/>
            <p:nvPr/>
          </p:nvSpPr>
          <p:spPr>
            <a:xfrm>
              <a:off x="4910485" y="2580485"/>
              <a:ext cx="914400" cy="612648"/>
            </a:xfrm>
            <a:prstGeom prst="flowChartProcess">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solidFill>
                    <a:schemeClr val="tx1"/>
                  </a:solidFill>
                </a:rPr>
                <a:t>FEM</a:t>
              </a:r>
            </a:p>
          </p:txBody>
        </p:sp>
        <p:sp>
          <p:nvSpPr>
            <p:cNvPr id="29" name="Flowchart: Process 28">
              <a:extLst>
                <a:ext uri="{FF2B5EF4-FFF2-40B4-BE49-F238E27FC236}">
                  <a16:creationId xmlns:a16="http://schemas.microsoft.com/office/drawing/2014/main" id="{BE1ED5BC-3E7D-42DE-AF00-6CD6F48C02DC}"/>
                </a:ext>
              </a:extLst>
            </p:cNvPr>
            <p:cNvSpPr/>
            <p:nvPr/>
          </p:nvSpPr>
          <p:spPr>
            <a:xfrm>
              <a:off x="6418443" y="2015656"/>
              <a:ext cx="1339516" cy="612648"/>
            </a:xfrm>
            <a:prstGeom prst="flowChartProcess">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solidFill>
                    <a:schemeClr val="tx1"/>
                  </a:solidFill>
                </a:rPr>
                <a:t>Signal Processing</a:t>
              </a:r>
            </a:p>
          </p:txBody>
        </p:sp>
        <p:sp>
          <p:nvSpPr>
            <p:cNvPr id="30" name="Flowchart: Process 29">
              <a:extLst>
                <a:ext uri="{FF2B5EF4-FFF2-40B4-BE49-F238E27FC236}">
                  <a16:creationId xmlns:a16="http://schemas.microsoft.com/office/drawing/2014/main" id="{383274FD-66D2-43E8-85C0-C256F1F2770A}"/>
                </a:ext>
              </a:extLst>
            </p:cNvPr>
            <p:cNvSpPr/>
            <p:nvPr/>
          </p:nvSpPr>
          <p:spPr>
            <a:xfrm>
              <a:off x="6413071" y="3048107"/>
              <a:ext cx="1181904" cy="537517"/>
            </a:xfrm>
            <a:prstGeom prst="flowChartProcess">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solidFill>
                    <a:schemeClr val="tx1"/>
                  </a:solidFill>
                </a:rPr>
                <a:t>Visualizer</a:t>
              </a:r>
            </a:p>
          </p:txBody>
        </p:sp>
        <p:sp>
          <p:nvSpPr>
            <p:cNvPr id="31" name="Flowchart: Process 30">
              <a:extLst>
                <a:ext uri="{FF2B5EF4-FFF2-40B4-BE49-F238E27FC236}">
                  <a16:creationId xmlns:a16="http://schemas.microsoft.com/office/drawing/2014/main" id="{40C652DA-85A7-4DAC-B745-33DCA556E18F}"/>
                </a:ext>
              </a:extLst>
            </p:cNvPr>
            <p:cNvSpPr/>
            <p:nvPr/>
          </p:nvSpPr>
          <p:spPr>
            <a:xfrm>
              <a:off x="667852" y="1060366"/>
              <a:ext cx="4932444" cy="365760"/>
            </a:xfrm>
            <a:prstGeom prst="flowChartProcess">
              <a:avLst/>
            </a:prstGeom>
            <a:solidFill>
              <a:srgbClr val="FFD579"/>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solidFill>
                    <a:schemeClr val="tx1"/>
                  </a:solidFill>
                </a:rPr>
                <a:t>Tools Repository (</a:t>
              </a:r>
              <a:r>
                <a:rPr lang="en-US" dirty="0" err="1">
                  <a:solidFill>
                    <a:schemeClr val="tx1"/>
                  </a:solidFill>
                </a:rPr>
                <a:t>QoI</a:t>
              </a:r>
              <a:r>
                <a:rPr lang="en-US" dirty="0">
                  <a:solidFill>
                    <a:schemeClr val="tx1"/>
                  </a:solidFill>
                </a:rPr>
                <a:t> Extractors)</a:t>
              </a:r>
            </a:p>
          </p:txBody>
        </p:sp>
        <p:sp>
          <p:nvSpPr>
            <p:cNvPr id="33" name="Flowchart: Process 32">
              <a:extLst>
                <a:ext uri="{FF2B5EF4-FFF2-40B4-BE49-F238E27FC236}">
                  <a16:creationId xmlns:a16="http://schemas.microsoft.com/office/drawing/2014/main" id="{AA4E2550-CDED-4ED5-B483-4E0845D349C8}"/>
                </a:ext>
              </a:extLst>
            </p:cNvPr>
            <p:cNvSpPr/>
            <p:nvPr/>
          </p:nvSpPr>
          <p:spPr>
            <a:xfrm rot="16200000">
              <a:off x="-738188" y="2664397"/>
              <a:ext cx="2057400" cy="457200"/>
            </a:xfrm>
            <a:prstGeom prst="flowChartProcess">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Model Parameters</a:t>
              </a:r>
            </a:p>
          </p:txBody>
        </p:sp>
        <p:sp>
          <p:nvSpPr>
            <p:cNvPr id="34" name="Flowchart: Process 33">
              <a:extLst>
                <a:ext uri="{FF2B5EF4-FFF2-40B4-BE49-F238E27FC236}">
                  <a16:creationId xmlns:a16="http://schemas.microsoft.com/office/drawing/2014/main" id="{9056FD5F-1663-4F3F-91CA-515FC64AD206}"/>
                </a:ext>
              </a:extLst>
            </p:cNvPr>
            <p:cNvSpPr/>
            <p:nvPr/>
          </p:nvSpPr>
          <p:spPr>
            <a:xfrm rot="16200000">
              <a:off x="7467194" y="2652873"/>
              <a:ext cx="2048715" cy="457200"/>
            </a:xfrm>
            <a:prstGeom prst="flowChartProcess">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err="1"/>
                <a:t>QoIs</a:t>
              </a:r>
              <a:r>
                <a:rPr lang="en-US" dirty="0"/>
                <a:t> </a:t>
              </a:r>
            </a:p>
          </p:txBody>
        </p:sp>
        <p:cxnSp>
          <p:nvCxnSpPr>
            <p:cNvPr id="35" name="Straight Arrow Connector 34">
              <a:extLst>
                <a:ext uri="{FF2B5EF4-FFF2-40B4-BE49-F238E27FC236}">
                  <a16:creationId xmlns:a16="http://schemas.microsoft.com/office/drawing/2014/main" id="{815E08B8-C3BE-4BF2-8F03-C18FC55A3BE0}"/>
                </a:ext>
              </a:extLst>
            </p:cNvPr>
            <p:cNvCxnSpPr>
              <a:cxnSpLocks/>
              <a:stCxn id="26" idx="3"/>
              <a:endCxn id="27" idx="1"/>
            </p:cNvCxnSpPr>
            <p:nvPr/>
          </p:nvCxnSpPr>
          <p:spPr>
            <a:xfrm>
              <a:off x="2182465" y="2888329"/>
              <a:ext cx="1352411" cy="3"/>
            </a:xfrm>
            <a:prstGeom prst="straightConnector1">
              <a:avLst/>
            </a:prstGeom>
            <a:ln>
              <a:solidFill>
                <a:schemeClr val="accent5">
                  <a:lumMod val="75000"/>
                </a:schemeClr>
              </a:solidFill>
              <a:tailEnd type="triangle" w="lg" len="lg"/>
            </a:ln>
          </p:spPr>
          <p:style>
            <a:lnRef idx="2">
              <a:schemeClr val="accent1"/>
            </a:lnRef>
            <a:fillRef idx="0">
              <a:schemeClr val="accent1"/>
            </a:fillRef>
            <a:effectRef idx="1">
              <a:schemeClr val="accent1"/>
            </a:effectRef>
            <a:fontRef idx="minor">
              <a:schemeClr val="tx1"/>
            </a:fontRef>
          </p:style>
        </p:cxnSp>
        <p:pic>
          <p:nvPicPr>
            <p:cNvPr id="36" name="Picture 35">
              <a:extLst>
                <a:ext uri="{FF2B5EF4-FFF2-40B4-BE49-F238E27FC236}">
                  <a16:creationId xmlns:a16="http://schemas.microsoft.com/office/drawing/2014/main" id="{3B4A66A7-C8C0-452F-853B-2916611B26F6}"/>
                </a:ext>
              </a:extLst>
            </p:cNvPr>
            <p:cNvPicPr>
              <a:picLocks noChangeAspect="1"/>
            </p:cNvPicPr>
            <p:nvPr/>
          </p:nvPicPr>
          <p:blipFill>
            <a:blip r:embed="rId3"/>
            <a:stretch>
              <a:fillRect/>
            </a:stretch>
          </p:blipFill>
          <p:spPr>
            <a:xfrm>
              <a:off x="924000" y="1780965"/>
              <a:ext cx="512305" cy="512305"/>
            </a:xfrm>
            <a:prstGeom prst="rect">
              <a:avLst/>
            </a:prstGeom>
          </p:spPr>
        </p:pic>
        <p:pic>
          <p:nvPicPr>
            <p:cNvPr id="37" name="Picture 36">
              <a:extLst>
                <a:ext uri="{FF2B5EF4-FFF2-40B4-BE49-F238E27FC236}">
                  <a16:creationId xmlns:a16="http://schemas.microsoft.com/office/drawing/2014/main" id="{40CCF75D-57F9-4388-B2DF-41591448A111}"/>
                </a:ext>
              </a:extLst>
            </p:cNvPr>
            <p:cNvPicPr>
              <a:picLocks noChangeAspect="1"/>
            </p:cNvPicPr>
            <p:nvPr/>
          </p:nvPicPr>
          <p:blipFill>
            <a:blip r:embed="rId4"/>
            <a:stretch>
              <a:fillRect/>
            </a:stretch>
          </p:blipFill>
          <p:spPr>
            <a:xfrm>
              <a:off x="3364216" y="1783345"/>
              <a:ext cx="507543" cy="507543"/>
            </a:xfrm>
            <a:prstGeom prst="rect">
              <a:avLst/>
            </a:prstGeom>
          </p:spPr>
        </p:pic>
        <p:cxnSp>
          <p:nvCxnSpPr>
            <p:cNvPr id="38" name="Straight Arrow Connector 37">
              <a:extLst>
                <a:ext uri="{FF2B5EF4-FFF2-40B4-BE49-F238E27FC236}">
                  <a16:creationId xmlns:a16="http://schemas.microsoft.com/office/drawing/2014/main" id="{01E79269-966B-4741-9DCB-D3A2C81C1C85}"/>
                </a:ext>
              </a:extLst>
            </p:cNvPr>
            <p:cNvCxnSpPr>
              <a:cxnSpLocks/>
              <a:stCxn id="27" idx="3"/>
              <a:endCxn id="28" idx="1"/>
            </p:cNvCxnSpPr>
            <p:nvPr/>
          </p:nvCxnSpPr>
          <p:spPr>
            <a:xfrm flipV="1">
              <a:off x="4499405" y="2886809"/>
              <a:ext cx="411080" cy="1523"/>
            </a:xfrm>
            <a:prstGeom prst="straightConnector1">
              <a:avLst/>
            </a:prstGeom>
            <a:ln>
              <a:solidFill>
                <a:schemeClr val="accent5">
                  <a:lumMod val="75000"/>
                </a:schemeClr>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21902648-1C49-4E75-995B-E5C70ED099D1}"/>
                </a:ext>
              </a:extLst>
            </p:cNvPr>
            <p:cNvCxnSpPr>
              <a:cxnSpLocks/>
              <a:stCxn id="28" idx="3"/>
              <a:endCxn id="29" idx="1"/>
            </p:cNvCxnSpPr>
            <p:nvPr/>
          </p:nvCxnSpPr>
          <p:spPr>
            <a:xfrm flipV="1">
              <a:off x="5824885" y="2321980"/>
              <a:ext cx="593558" cy="564829"/>
            </a:xfrm>
            <a:prstGeom prst="straightConnector1">
              <a:avLst/>
            </a:prstGeom>
            <a:ln>
              <a:solidFill>
                <a:schemeClr val="accent5">
                  <a:lumMod val="75000"/>
                </a:schemeClr>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BC3C0974-CB09-4B49-9E63-7DC9F7181625}"/>
                </a:ext>
              </a:extLst>
            </p:cNvPr>
            <p:cNvCxnSpPr>
              <a:cxnSpLocks/>
              <a:stCxn id="28" idx="3"/>
              <a:endCxn id="30" idx="1"/>
            </p:cNvCxnSpPr>
            <p:nvPr/>
          </p:nvCxnSpPr>
          <p:spPr>
            <a:xfrm>
              <a:off x="5824885" y="2886809"/>
              <a:ext cx="588186" cy="430057"/>
            </a:xfrm>
            <a:prstGeom prst="straightConnector1">
              <a:avLst/>
            </a:prstGeom>
            <a:ln>
              <a:solidFill>
                <a:schemeClr val="accent5">
                  <a:lumMod val="75000"/>
                </a:schemeClr>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D6A75B1B-9CED-43A0-B00D-84177C4B0420}"/>
                </a:ext>
              </a:extLst>
            </p:cNvPr>
            <p:cNvCxnSpPr>
              <a:cxnSpLocks/>
            </p:cNvCxnSpPr>
            <p:nvPr/>
          </p:nvCxnSpPr>
          <p:spPr>
            <a:xfrm>
              <a:off x="401128" y="2403422"/>
              <a:ext cx="432656" cy="0"/>
            </a:xfrm>
            <a:prstGeom prst="straightConnector1">
              <a:avLst/>
            </a:prstGeom>
            <a:ln>
              <a:solidFill>
                <a:schemeClr val="accent5">
                  <a:lumMod val="75000"/>
                </a:schemeClr>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2FED1392-58D1-4A31-8AB7-9A25A6FC020E}"/>
                </a:ext>
              </a:extLst>
            </p:cNvPr>
            <p:cNvCxnSpPr>
              <a:cxnSpLocks/>
            </p:cNvCxnSpPr>
            <p:nvPr/>
          </p:nvCxnSpPr>
          <p:spPr>
            <a:xfrm>
              <a:off x="401128" y="3781630"/>
              <a:ext cx="2861031" cy="0"/>
            </a:xfrm>
            <a:prstGeom prst="straightConnector1">
              <a:avLst/>
            </a:prstGeom>
            <a:ln>
              <a:solidFill>
                <a:schemeClr val="accent5">
                  <a:lumMod val="75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43" name="Flowchart: Card 42">
              <a:extLst>
                <a:ext uri="{FF2B5EF4-FFF2-40B4-BE49-F238E27FC236}">
                  <a16:creationId xmlns:a16="http://schemas.microsoft.com/office/drawing/2014/main" id="{D43D76F1-F041-47E8-B909-BC75C2E32B8E}"/>
                </a:ext>
              </a:extLst>
            </p:cNvPr>
            <p:cNvSpPr/>
            <p:nvPr/>
          </p:nvSpPr>
          <p:spPr>
            <a:xfrm rot="16200000">
              <a:off x="2283209" y="2670196"/>
              <a:ext cx="1339516" cy="389783"/>
            </a:xfrm>
            <a:prstGeom prst="flowChartPunchedCard">
              <a:avLst/>
            </a:prstGeom>
            <a:gradFill>
              <a:gsLst>
                <a:gs pos="0">
                  <a:srgbClr val="FFFF00"/>
                </a:gs>
                <a:gs pos="100000">
                  <a:schemeClr val="bg1"/>
                </a:gs>
              </a:gsLst>
            </a:gradFill>
            <a:ln>
              <a:solidFill>
                <a:srgbClr val="CC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STEP file</a:t>
              </a:r>
            </a:p>
          </p:txBody>
        </p:sp>
        <p:cxnSp>
          <p:nvCxnSpPr>
            <p:cNvPr id="44" name="Straight Arrow Connector 43">
              <a:extLst>
                <a:ext uri="{FF2B5EF4-FFF2-40B4-BE49-F238E27FC236}">
                  <a16:creationId xmlns:a16="http://schemas.microsoft.com/office/drawing/2014/main" id="{C443A77A-2C1A-4ADF-9CC3-7BD8381D72F1}"/>
                </a:ext>
              </a:extLst>
            </p:cNvPr>
            <p:cNvCxnSpPr>
              <a:cxnSpLocks/>
              <a:stCxn id="29" idx="3"/>
            </p:cNvCxnSpPr>
            <p:nvPr/>
          </p:nvCxnSpPr>
          <p:spPr>
            <a:xfrm>
              <a:off x="7757959" y="2321980"/>
              <a:ext cx="526105" cy="0"/>
            </a:xfrm>
            <a:prstGeom prst="straightConnector1">
              <a:avLst/>
            </a:prstGeom>
            <a:ln>
              <a:solidFill>
                <a:schemeClr val="accent5">
                  <a:lumMod val="75000"/>
                </a:schemeClr>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A451427A-5173-4F4A-8B05-515A465B0AD2}"/>
                </a:ext>
              </a:extLst>
            </p:cNvPr>
            <p:cNvCxnSpPr>
              <a:cxnSpLocks/>
            </p:cNvCxnSpPr>
            <p:nvPr/>
          </p:nvCxnSpPr>
          <p:spPr>
            <a:xfrm flipV="1">
              <a:off x="5413805" y="3194656"/>
              <a:ext cx="0" cy="1162684"/>
            </a:xfrm>
            <a:prstGeom prst="straightConnector1">
              <a:avLst/>
            </a:prstGeom>
            <a:ln>
              <a:solidFill>
                <a:schemeClr val="accent3">
                  <a:lumMod val="75000"/>
                </a:schemeClr>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A96757AF-33DE-4A8A-9F0D-7FD295817126}"/>
                </a:ext>
              </a:extLst>
            </p:cNvPr>
            <p:cNvCxnSpPr>
              <a:cxnSpLocks/>
            </p:cNvCxnSpPr>
            <p:nvPr/>
          </p:nvCxnSpPr>
          <p:spPr>
            <a:xfrm>
              <a:off x="5600296" y="1426126"/>
              <a:ext cx="994611" cy="560621"/>
            </a:xfrm>
            <a:prstGeom prst="straightConnector1">
              <a:avLst/>
            </a:prstGeom>
            <a:ln>
              <a:solidFill>
                <a:schemeClr val="accent3">
                  <a:lumMod val="75000"/>
                </a:schemeClr>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8A6E8276-6C13-4AA0-B4F7-DAE5F2D3C369}"/>
                </a:ext>
              </a:extLst>
            </p:cNvPr>
            <p:cNvCxnSpPr>
              <a:cxnSpLocks/>
            </p:cNvCxnSpPr>
            <p:nvPr/>
          </p:nvCxnSpPr>
          <p:spPr>
            <a:xfrm flipH="1">
              <a:off x="7681751" y="2628304"/>
              <a:ext cx="12942" cy="1793334"/>
            </a:xfrm>
            <a:prstGeom prst="straightConnector1">
              <a:avLst/>
            </a:prstGeom>
            <a:ln>
              <a:solidFill>
                <a:schemeClr val="accent5">
                  <a:lumMod val="75000"/>
                </a:schemeClr>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AF74B6C3-5F6A-4F31-BEAA-FCBBA8939489}"/>
                </a:ext>
              </a:extLst>
            </p:cNvPr>
            <p:cNvCxnSpPr>
              <a:cxnSpLocks/>
            </p:cNvCxnSpPr>
            <p:nvPr/>
          </p:nvCxnSpPr>
          <p:spPr>
            <a:xfrm>
              <a:off x="7319901" y="3585624"/>
              <a:ext cx="0" cy="832199"/>
            </a:xfrm>
            <a:prstGeom prst="straightConnector1">
              <a:avLst/>
            </a:prstGeom>
            <a:ln>
              <a:solidFill>
                <a:schemeClr val="accent5">
                  <a:lumMod val="75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47" name="Flowchart: Card 46">
              <a:extLst>
                <a:ext uri="{FF2B5EF4-FFF2-40B4-BE49-F238E27FC236}">
                  <a16:creationId xmlns:a16="http://schemas.microsoft.com/office/drawing/2014/main" id="{F75F4F7F-A129-40C3-8EC5-1D99C1C89F2D}"/>
                </a:ext>
              </a:extLst>
            </p:cNvPr>
            <p:cNvSpPr/>
            <p:nvPr/>
          </p:nvSpPr>
          <p:spPr>
            <a:xfrm>
              <a:off x="6594907" y="4420146"/>
              <a:ext cx="1274857" cy="338194"/>
            </a:xfrm>
            <a:prstGeom prst="flowChartPunchedCard">
              <a:avLst/>
            </a:prstGeom>
            <a:gradFill>
              <a:gsLst>
                <a:gs pos="0">
                  <a:srgbClr val="CC9900"/>
                </a:gs>
                <a:gs pos="100000">
                  <a:schemeClr val="bg1"/>
                </a:gs>
              </a:gsLst>
            </a:gradFill>
            <a:ln>
              <a:solidFill>
                <a:srgbClr val="CC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Viz. Media</a:t>
              </a:r>
            </a:p>
          </p:txBody>
        </p:sp>
        <p:sp>
          <p:nvSpPr>
            <p:cNvPr id="32" name="Flowchart: Process 31">
              <a:extLst>
                <a:ext uri="{FF2B5EF4-FFF2-40B4-BE49-F238E27FC236}">
                  <a16:creationId xmlns:a16="http://schemas.microsoft.com/office/drawing/2014/main" id="{2F0BA841-EC17-4C56-8B87-D043668F31C2}"/>
                </a:ext>
              </a:extLst>
            </p:cNvPr>
            <p:cNvSpPr/>
            <p:nvPr/>
          </p:nvSpPr>
          <p:spPr>
            <a:xfrm>
              <a:off x="667853" y="4357340"/>
              <a:ext cx="4930590" cy="365760"/>
            </a:xfrm>
            <a:prstGeom prst="flowChartProcess">
              <a:avLst/>
            </a:prstGeom>
            <a:solidFill>
              <a:srgbClr val="FFD579"/>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fr-FR" dirty="0">
                  <a:solidFill>
                    <a:schemeClr val="tx1"/>
                  </a:solidFill>
                </a:rPr>
                <a:t>Constitutive Model Repository</a:t>
              </a:r>
              <a:endParaRPr lang="en-US" dirty="0">
                <a:solidFill>
                  <a:schemeClr val="tx1"/>
                </a:solidFill>
              </a:endParaRPr>
            </a:p>
          </p:txBody>
        </p:sp>
      </p:grpSp>
      <p:grpSp>
        <p:nvGrpSpPr>
          <p:cNvPr id="6" name="Group 5">
            <a:extLst>
              <a:ext uri="{FF2B5EF4-FFF2-40B4-BE49-F238E27FC236}">
                <a16:creationId xmlns:a16="http://schemas.microsoft.com/office/drawing/2014/main" id="{0A572323-48D5-4327-8DB0-08E5F7C9E5BC}"/>
              </a:ext>
            </a:extLst>
          </p:cNvPr>
          <p:cNvGrpSpPr/>
          <p:nvPr/>
        </p:nvGrpSpPr>
        <p:grpSpPr>
          <a:xfrm>
            <a:off x="5701810" y="2654823"/>
            <a:ext cx="3420345" cy="2723808"/>
            <a:chOff x="5701810" y="2495989"/>
            <a:chExt cx="3420345" cy="2723808"/>
          </a:xfrm>
        </p:grpSpPr>
        <p:sp>
          <p:nvSpPr>
            <p:cNvPr id="8" name="Scroll: Vertical 7">
              <a:extLst>
                <a:ext uri="{FF2B5EF4-FFF2-40B4-BE49-F238E27FC236}">
                  <a16:creationId xmlns:a16="http://schemas.microsoft.com/office/drawing/2014/main" id="{B836F602-2F3A-4261-A3EC-696808D06A09}"/>
                </a:ext>
              </a:extLst>
            </p:cNvPr>
            <p:cNvSpPr/>
            <p:nvPr/>
          </p:nvSpPr>
          <p:spPr>
            <a:xfrm>
              <a:off x="8076241" y="4767513"/>
              <a:ext cx="1045914" cy="452284"/>
            </a:xfrm>
            <a:prstGeom prst="verticalScroll">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Report</a:t>
              </a:r>
            </a:p>
          </p:txBody>
        </p:sp>
        <p:cxnSp>
          <p:nvCxnSpPr>
            <p:cNvPr id="52" name="Straight Arrow Connector 51">
              <a:extLst>
                <a:ext uri="{FF2B5EF4-FFF2-40B4-BE49-F238E27FC236}">
                  <a16:creationId xmlns:a16="http://schemas.microsoft.com/office/drawing/2014/main" id="{1C76B817-7B86-4484-B680-254972281B55}"/>
                </a:ext>
              </a:extLst>
            </p:cNvPr>
            <p:cNvCxnSpPr>
              <a:cxnSpLocks/>
            </p:cNvCxnSpPr>
            <p:nvPr/>
          </p:nvCxnSpPr>
          <p:spPr>
            <a:xfrm>
              <a:off x="5701811" y="4979979"/>
              <a:ext cx="2419390" cy="13676"/>
            </a:xfrm>
            <a:prstGeom prst="straightConnector1">
              <a:avLst/>
            </a:prstGeom>
            <a:ln>
              <a:solidFill>
                <a:schemeClr val="accent5">
                  <a:lumMod val="60000"/>
                  <a:lumOff val="40000"/>
                </a:schemeClr>
              </a:solidFill>
              <a:tailEnd type="triangle" w="med" len="lg"/>
            </a:ln>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13039AF9-5330-4C57-B44E-22F0AACCFE4A}"/>
                </a:ext>
              </a:extLst>
            </p:cNvPr>
            <p:cNvCxnSpPr>
              <a:cxnSpLocks/>
            </p:cNvCxnSpPr>
            <p:nvPr/>
          </p:nvCxnSpPr>
          <p:spPr>
            <a:xfrm flipH="1">
              <a:off x="5701810" y="3196521"/>
              <a:ext cx="1" cy="1795898"/>
            </a:xfrm>
            <a:prstGeom prst="straightConnector1">
              <a:avLst/>
            </a:prstGeom>
            <a:ln>
              <a:solidFill>
                <a:schemeClr val="accent5">
                  <a:lumMod val="60000"/>
                  <a:lumOff val="40000"/>
                </a:schemeClr>
              </a:solidFill>
              <a:tailEnd type="none" w="med" len="lg"/>
            </a:ln>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F3A13BCE-9FD6-4F3D-9CB3-72B700FE3FE3}"/>
                </a:ext>
              </a:extLst>
            </p:cNvPr>
            <p:cNvCxnSpPr>
              <a:cxnSpLocks/>
              <a:endCxn id="8" idx="1"/>
            </p:cNvCxnSpPr>
            <p:nvPr/>
          </p:nvCxnSpPr>
          <p:spPr>
            <a:xfrm>
              <a:off x="7869764" y="4758340"/>
              <a:ext cx="263013" cy="235315"/>
            </a:xfrm>
            <a:prstGeom prst="straightConnector1">
              <a:avLst/>
            </a:prstGeom>
            <a:ln>
              <a:solidFill>
                <a:schemeClr val="accent5">
                  <a:lumMod val="60000"/>
                  <a:lumOff val="40000"/>
                </a:schemeClr>
              </a:solidFill>
              <a:tailEnd type="triangle" w="med" len="lg"/>
            </a:ln>
          </p:spPr>
          <p:style>
            <a:lnRef idx="2">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9826314E-0156-45E6-82D1-39AA2FFC5B99}"/>
                </a:ext>
              </a:extLst>
            </p:cNvPr>
            <p:cNvCxnSpPr>
              <a:cxnSpLocks/>
            </p:cNvCxnSpPr>
            <p:nvPr/>
          </p:nvCxnSpPr>
          <p:spPr>
            <a:xfrm>
              <a:off x="8162273" y="2495989"/>
              <a:ext cx="5580" cy="2271524"/>
            </a:xfrm>
            <a:prstGeom prst="straightConnector1">
              <a:avLst/>
            </a:prstGeom>
            <a:ln>
              <a:solidFill>
                <a:schemeClr val="accent5">
                  <a:lumMod val="60000"/>
                  <a:lumOff val="40000"/>
                </a:schemeClr>
              </a:solidFill>
              <a:tailEnd type="triangle" w="med" len="lg"/>
            </a:ln>
          </p:spPr>
          <p:style>
            <a:lnRef idx="2">
              <a:schemeClr val="accent1"/>
            </a:lnRef>
            <a:fillRef idx="0">
              <a:schemeClr val="accent1"/>
            </a:fillRef>
            <a:effectRef idx="1">
              <a:schemeClr val="accent1"/>
            </a:effectRef>
            <a:fontRef idx="minor">
              <a:schemeClr val="tx1"/>
            </a:fontRef>
          </p:style>
        </p:cxnSp>
        <p:cxnSp>
          <p:nvCxnSpPr>
            <p:cNvPr id="68" name="Straight Arrow Connector 67">
              <a:extLst>
                <a:ext uri="{FF2B5EF4-FFF2-40B4-BE49-F238E27FC236}">
                  <a16:creationId xmlns:a16="http://schemas.microsoft.com/office/drawing/2014/main" id="{1D3B49E3-5874-45D3-88E4-3EF7E7B8D4AF}"/>
                </a:ext>
              </a:extLst>
            </p:cNvPr>
            <p:cNvCxnSpPr>
              <a:cxnSpLocks/>
            </p:cNvCxnSpPr>
            <p:nvPr/>
          </p:nvCxnSpPr>
          <p:spPr>
            <a:xfrm>
              <a:off x="7757200" y="2495989"/>
              <a:ext cx="410653" cy="0"/>
            </a:xfrm>
            <a:prstGeom prst="straightConnector1">
              <a:avLst/>
            </a:prstGeom>
            <a:ln>
              <a:solidFill>
                <a:schemeClr val="accent5">
                  <a:lumMod val="60000"/>
                  <a:lumOff val="40000"/>
                </a:schemeClr>
              </a:solidFill>
              <a:tailEnd type="none" w="med" len="lg"/>
            </a:ln>
          </p:spPr>
          <p:style>
            <a:lnRef idx="2">
              <a:schemeClr val="accent1"/>
            </a:lnRef>
            <a:fillRef idx="0">
              <a:schemeClr val="accent1"/>
            </a:fillRef>
            <a:effectRef idx="1">
              <a:schemeClr val="accent1"/>
            </a:effectRef>
            <a:fontRef idx="minor">
              <a:schemeClr val="tx1"/>
            </a:fontRef>
          </p:style>
        </p:cxnSp>
      </p:grpSp>
      <p:sp>
        <p:nvSpPr>
          <p:cNvPr id="50" name="TextBox 49">
            <a:extLst>
              <a:ext uri="{FF2B5EF4-FFF2-40B4-BE49-F238E27FC236}">
                <a16:creationId xmlns:a16="http://schemas.microsoft.com/office/drawing/2014/main" id="{3818E184-9CBE-4920-9436-0C34AB779262}"/>
              </a:ext>
            </a:extLst>
          </p:cNvPr>
          <p:cNvSpPr txBox="1"/>
          <p:nvPr/>
        </p:nvSpPr>
        <p:spPr>
          <a:xfrm>
            <a:off x="-9664" y="6019800"/>
            <a:ext cx="9153663" cy="369332"/>
          </a:xfrm>
          <a:prstGeom prst="rect">
            <a:avLst/>
          </a:prstGeom>
          <a:solidFill>
            <a:schemeClr val="accent4">
              <a:lumMod val="75000"/>
            </a:schemeClr>
          </a:solidFill>
        </p:spPr>
        <p:txBody>
          <a:bodyPr wrap="square" rtlCol="0">
            <a:spAutoFit/>
          </a:bodyPr>
          <a:lstStyle/>
          <a:p>
            <a:pPr algn="ctr"/>
            <a:r>
              <a:rPr lang="en-US" dirty="0">
                <a:solidFill>
                  <a:schemeClr val="bg1"/>
                </a:solidFill>
                <a:latin typeface="Calibri" panose="020F0502020204030204" pitchFamily="34" charset="0"/>
                <a:cs typeface="Calibri" panose="020F0502020204030204" pitchFamily="34" charset="0"/>
              </a:rPr>
              <a:t>Executed hundreds of times; must be robust and resilient</a:t>
            </a:r>
          </a:p>
        </p:txBody>
      </p:sp>
      <p:sp>
        <p:nvSpPr>
          <p:cNvPr id="53" name="Title 1">
            <a:extLst>
              <a:ext uri="{FF2B5EF4-FFF2-40B4-BE49-F238E27FC236}">
                <a16:creationId xmlns:a16="http://schemas.microsoft.com/office/drawing/2014/main" id="{FA8F4FA0-C8A0-0148-99D4-4959C37D01C2}"/>
              </a:ext>
            </a:extLst>
          </p:cNvPr>
          <p:cNvSpPr txBox="1">
            <a:spLocks/>
          </p:cNvSpPr>
          <p:nvPr/>
        </p:nvSpPr>
        <p:spPr bwMode="auto">
          <a:xfrm>
            <a:off x="381000" y="152400"/>
            <a:ext cx="8305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a:solidFill>
                  <a:srgbClr val="000066"/>
                </a:solidFill>
                <a:latin typeface="+mj-lt"/>
                <a:ea typeface="+mj-ea"/>
                <a:cs typeface="+mj-cs"/>
              </a:defRPr>
            </a:lvl1pPr>
            <a:lvl2pPr algn="l" rtl="0" eaLnBrk="1" fontAlgn="base" hangingPunct="1">
              <a:spcBef>
                <a:spcPct val="0"/>
              </a:spcBef>
              <a:spcAft>
                <a:spcPct val="0"/>
              </a:spcAft>
              <a:defRPr sz="3200">
                <a:solidFill>
                  <a:srgbClr val="000066"/>
                </a:solidFill>
                <a:latin typeface="Arial" charset="0"/>
              </a:defRPr>
            </a:lvl2pPr>
            <a:lvl3pPr algn="l" rtl="0" eaLnBrk="1" fontAlgn="base" hangingPunct="1">
              <a:spcBef>
                <a:spcPct val="0"/>
              </a:spcBef>
              <a:spcAft>
                <a:spcPct val="0"/>
              </a:spcAft>
              <a:defRPr sz="3200">
                <a:solidFill>
                  <a:srgbClr val="000066"/>
                </a:solidFill>
                <a:latin typeface="Arial" charset="0"/>
              </a:defRPr>
            </a:lvl3pPr>
            <a:lvl4pPr algn="l" rtl="0" eaLnBrk="1" fontAlgn="base" hangingPunct="1">
              <a:spcBef>
                <a:spcPct val="0"/>
              </a:spcBef>
              <a:spcAft>
                <a:spcPct val="0"/>
              </a:spcAft>
              <a:defRPr sz="3200">
                <a:solidFill>
                  <a:srgbClr val="000066"/>
                </a:solidFill>
                <a:latin typeface="Arial" charset="0"/>
              </a:defRPr>
            </a:lvl4pPr>
            <a:lvl5pPr algn="l" rtl="0" eaLnBrk="1" fontAlgn="base" hangingPunct="1">
              <a:spcBef>
                <a:spcPct val="0"/>
              </a:spcBef>
              <a:spcAft>
                <a:spcPct val="0"/>
              </a:spcAft>
              <a:defRPr sz="3200">
                <a:solidFill>
                  <a:srgbClr val="000066"/>
                </a:solidFill>
                <a:latin typeface="Arial" charset="0"/>
              </a:defRPr>
            </a:lvl5pPr>
            <a:lvl6pPr marL="457200" algn="l" rtl="0" eaLnBrk="1" fontAlgn="base" hangingPunct="1">
              <a:spcBef>
                <a:spcPct val="0"/>
              </a:spcBef>
              <a:spcAft>
                <a:spcPct val="0"/>
              </a:spcAft>
              <a:defRPr sz="3200">
                <a:solidFill>
                  <a:srgbClr val="000066"/>
                </a:solidFill>
                <a:latin typeface="Arial" charset="0"/>
              </a:defRPr>
            </a:lvl6pPr>
            <a:lvl7pPr marL="914400" algn="l" rtl="0" eaLnBrk="1" fontAlgn="base" hangingPunct="1">
              <a:spcBef>
                <a:spcPct val="0"/>
              </a:spcBef>
              <a:spcAft>
                <a:spcPct val="0"/>
              </a:spcAft>
              <a:defRPr sz="3200">
                <a:solidFill>
                  <a:srgbClr val="000066"/>
                </a:solidFill>
                <a:latin typeface="Arial" charset="0"/>
              </a:defRPr>
            </a:lvl7pPr>
            <a:lvl8pPr marL="1371600" algn="l" rtl="0" eaLnBrk="1" fontAlgn="base" hangingPunct="1">
              <a:spcBef>
                <a:spcPct val="0"/>
              </a:spcBef>
              <a:spcAft>
                <a:spcPct val="0"/>
              </a:spcAft>
              <a:defRPr sz="3200">
                <a:solidFill>
                  <a:srgbClr val="000066"/>
                </a:solidFill>
                <a:latin typeface="Arial" charset="0"/>
              </a:defRPr>
            </a:lvl8pPr>
            <a:lvl9pPr marL="1828800" algn="l" rtl="0" eaLnBrk="1" fontAlgn="base" hangingPunct="1">
              <a:spcBef>
                <a:spcPct val="0"/>
              </a:spcBef>
              <a:spcAft>
                <a:spcPct val="0"/>
              </a:spcAft>
              <a:defRPr sz="3200">
                <a:solidFill>
                  <a:srgbClr val="000066"/>
                </a:solidFill>
                <a:latin typeface="Arial" charset="0"/>
              </a:defRPr>
            </a:lvl9pPr>
          </a:lstStyle>
          <a:p>
            <a:pPr algn="ctr" defTabSz="914400"/>
            <a:r>
              <a:rPr lang="en-US" sz="3600" kern="0" dirty="0"/>
              <a:t>Notional Qualification/UQ Workflow</a:t>
            </a:r>
          </a:p>
        </p:txBody>
      </p:sp>
      <p:sp>
        <p:nvSpPr>
          <p:cNvPr id="54" name="Rectangle 4">
            <a:extLst>
              <a:ext uri="{FF2B5EF4-FFF2-40B4-BE49-F238E27FC236}">
                <a16:creationId xmlns:a16="http://schemas.microsoft.com/office/drawing/2014/main" id="{58277012-E1FE-C34F-806B-929603905345}"/>
              </a:ext>
            </a:extLst>
          </p:cNvPr>
          <p:cNvSpPr>
            <a:spLocks noGrp="1" noChangeArrowheads="1"/>
          </p:cNvSpPr>
          <p:nvPr>
            <p:ph type="dt" sz="half" idx="10"/>
          </p:nvPr>
        </p:nvSpPr>
        <p:spPr>
          <a:xfrm>
            <a:off x="457200" y="6397625"/>
            <a:ext cx="2133600" cy="307975"/>
          </a:xfrm>
          <a:prstGeom prst="rect">
            <a:avLst/>
          </a:prstGeom>
          <a:ln/>
        </p:spPr>
        <p:txBody>
          <a:bodyPr/>
          <a:lstStyle>
            <a:lvl1pPr>
              <a:defRPr sz="1200"/>
            </a:lvl1pPr>
          </a:lstStyle>
          <a:p>
            <a:pPr>
              <a:defRPr/>
            </a:pPr>
            <a:r>
              <a:rPr lang="en-US" dirty="0" err="1"/>
              <a:t>R.L.Clay</a:t>
            </a:r>
            <a:r>
              <a:rPr lang="en-US" dirty="0"/>
              <a:t> 2018</a:t>
            </a:r>
          </a:p>
        </p:txBody>
      </p:sp>
    </p:spTree>
    <p:extLst>
      <p:ext uri="{BB962C8B-B14F-4D97-AF65-F5344CB8AC3E}">
        <p14:creationId xmlns:p14="http://schemas.microsoft.com/office/powerpoint/2010/main" val="244403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additive="base">
                                        <p:cTn id="31" dur="500" fill="hold"/>
                                        <p:tgtEl>
                                          <p:spTgt spid="50"/>
                                        </p:tgtEl>
                                        <p:attrNameLst>
                                          <p:attrName>ppt_x</p:attrName>
                                        </p:attrNameLst>
                                      </p:cBhvr>
                                      <p:tavLst>
                                        <p:tav tm="0">
                                          <p:val>
                                            <p:strVal val="#ppt_x"/>
                                          </p:val>
                                        </p:tav>
                                        <p:tav tm="100000">
                                          <p:val>
                                            <p:strVal val="#ppt_x"/>
                                          </p:val>
                                        </p:tav>
                                      </p:tavLst>
                                    </p:anim>
                                    <p:anim calcmode="lin" valueType="num">
                                      <p:cBhvr additive="base">
                                        <p:cTn id="32"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0" grpId="0" animBg="1"/>
    </p:bldLst>
  </p:timing>
</p:sld>
</file>

<file path=ppt/theme/theme1.xml><?xml version="1.0" encoding="utf-8"?>
<a:theme xmlns:a="http://schemas.openxmlformats.org/drawingml/2006/main" name="Sandia Flag">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FABEF1724EC2D43B259F0D80FF63195" ma:contentTypeVersion="0" ma:contentTypeDescription="Create a new document." ma:contentTypeScope="" ma:versionID="ca77d662342c8a7d9106ee9efb4012d3">
  <xsd:schema xmlns:xsd="http://www.w3.org/2001/XMLSchema" xmlns:xs="http://www.w3.org/2001/XMLSchema" xmlns:p="http://schemas.microsoft.com/office/2006/metadata/properties" targetNamespace="http://schemas.microsoft.com/office/2006/metadata/properties" ma:root="true" ma:fieldsID="712538f2423c8b1eb36490e15135c8a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C4BE97-5397-46EC-92CE-2EB34A061763}">
  <ds:schemaRefs>
    <ds:schemaRef ds:uri="http://schemas.microsoft.com/sharepoint/v3/contenttype/forms"/>
  </ds:schemaRefs>
</ds:datastoreItem>
</file>

<file path=customXml/itemProps2.xml><?xml version="1.0" encoding="utf-8"?>
<ds:datastoreItem xmlns:ds="http://schemas.openxmlformats.org/officeDocument/2006/customXml" ds:itemID="{4C6E9295-FA75-47A1-9A17-78620AB6F7BF}">
  <ds:schemaRefs>
    <ds:schemaRef ds:uri="http://schemas.microsoft.com/office/2006/documentManagement/types"/>
    <ds:schemaRef ds:uri="http://purl.org/dc/elements/1.1/"/>
    <ds:schemaRef ds:uri="http://purl.org/dc/terms/"/>
    <ds:schemaRef ds:uri="http://schemas.microsoft.com/office/2006/metadata/properties"/>
    <ds:schemaRef ds:uri="http://purl.org/dc/dcmitype/"/>
    <ds:schemaRef ds:uri="http://schemas.microsoft.com/office/infopath/2007/PartnerControls"/>
    <ds:schemaRef ds:uri="http://www.w3.org/XML/1998/namespace"/>
    <ds:schemaRef ds:uri="http://schemas.openxmlformats.org/package/2006/metadata/core-properties"/>
  </ds:schemaRefs>
</ds:datastoreItem>
</file>

<file path=customXml/itemProps3.xml><?xml version="1.0" encoding="utf-8"?>
<ds:datastoreItem xmlns:ds="http://schemas.openxmlformats.org/officeDocument/2006/customXml" ds:itemID="{742CDA08-623D-470F-9092-9D3BAACAF3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Sandia Flag.potx</Template>
  <TotalTime>131835</TotalTime>
  <Words>3940</Words>
  <Application>Microsoft Macintosh PowerPoint</Application>
  <PresentationFormat>On-screen Show (4:3)</PresentationFormat>
  <Paragraphs>578</Paragraphs>
  <Slides>46</Slides>
  <Notes>39</Notes>
  <HiddenSlides>2</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ＭＳ Ｐゴシック</vt:lpstr>
      <vt:lpstr>Arial</vt:lpstr>
      <vt:lpstr>Calibri</vt:lpstr>
      <vt:lpstr>Courier Oblique</vt:lpstr>
      <vt:lpstr>Franklin Gothic Medium Cond</vt:lpstr>
      <vt:lpstr>Trebuchet MS</vt:lpstr>
      <vt:lpstr>Wingdings</vt:lpstr>
      <vt:lpstr>Sandia Flag</vt:lpstr>
      <vt:lpstr>IWF/SAW ‘NextGen’ workflow SYSTEM</vt:lpstr>
      <vt:lpstr>Acknowledgements</vt:lpstr>
      <vt:lpstr>Department of Energy: What do we do?</vt:lpstr>
      <vt:lpstr>Sandia performs scientific computing research in support of national security policy and decision making</vt:lpstr>
      <vt:lpstr>Outline</vt:lpstr>
      <vt:lpstr>Outline</vt:lpstr>
      <vt:lpstr>QMU of System Design</vt:lpstr>
      <vt:lpstr>Notional Qualification/UQ Workflow</vt:lpstr>
      <vt:lpstr>PowerPoint Presentation</vt:lpstr>
      <vt:lpstr>Outline</vt:lpstr>
      <vt:lpstr>Basic ‘Workflow’ Definitions</vt:lpstr>
      <vt:lpstr>NGW System Requirements</vt:lpstr>
      <vt:lpstr>Next-Gen Workflow Architecture</vt:lpstr>
      <vt:lpstr>NGW Graphical Editor</vt:lpstr>
      <vt:lpstr>NGW Graphical Editor</vt:lpstr>
      <vt:lpstr>Integrated Model  Building</vt:lpstr>
      <vt:lpstr>Job Submission</vt:lpstr>
      <vt:lpstr>Job Monitoring &amp; Distributed File Mngmt</vt:lpstr>
      <vt:lpstr>Simulation Data Management</vt:lpstr>
      <vt:lpstr>Workflow File Format</vt:lpstr>
      <vt:lpstr>Layered Runtime Architecture</vt:lpstr>
      <vt:lpstr>PowerPoint Presentation</vt:lpstr>
      <vt:lpstr>Flexible Architecture</vt:lpstr>
      <vt:lpstr>Outline</vt:lpstr>
      <vt:lpstr>Creating and Running a Simple Workflow</vt:lpstr>
      <vt:lpstr>Outline</vt:lpstr>
      <vt:lpstr>Key Challenges</vt:lpstr>
      <vt:lpstr>Meta-Scheduling Problem</vt:lpstr>
      <vt:lpstr>Distributed Execution</vt:lpstr>
      <vt:lpstr>Workflow Resilience</vt:lpstr>
      <vt:lpstr>Workflow Resilience</vt:lpstr>
      <vt:lpstr>Workflow Resilience</vt:lpstr>
      <vt:lpstr>Data Flow at Scale</vt:lpstr>
      <vt:lpstr>PowerPoint Presentation</vt:lpstr>
      <vt:lpstr>Data Flow at Scale: Emerging</vt:lpstr>
      <vt:lpstr>Data Flow at Scale: Future</vt:lpstr>
      <vt:lpstr>Data Flow at Scale: Future</vt:lpstr>
      <vt:lpstr>Data Flow at Scale: Future</vt:lpstr>
      <vt:lpstr>Data Flow at Scale: Future</vt:lpstr>
      <vt:lpstr>Outline</vt:lpstr>
      <vt:lpstr>Analysis Process – Past</vt:lpstr>
      <vt:lpstr>Analysis Process – Present</vt:lpstr>
      <vt:lpstr>Analysis Process – Near Future</vt:lpstr>
      <vt:lpstr>IWF Project Path Forward</vt:lpstr>
      <vt:lpstr>Enabling Impact of Workflows</vt:lpstr>
      <vt:lpstr>Thank You</vt:lpstr>
    </vt:vector>
  </TitlesOfParts>
  <Company>Sandia National Laboratories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Edward Hoffman</dc:creator>
  <cp:lastModifiedBy>Microsoft Office User</cp:lastModifiedBy>
  <cp:revision>763</cp:revision>
  <cp:lastPrinted>2016-08-30T22:59:02Z</cp:lastPrinted>
  <dcterms:created xsi:type="dcterms:W3CDTF">2009-08-27T14:49:24Z</dcterms:created>
  <dcterms:modified xsi:type="dcterms:W3CDTF">2018-09-04T03:44:06Z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8c1561f8-8509-4f9d-b171-e0a85ba6b4c9</vt:lpwstr>
  </property>
  <property fmtid="{D5CDD505-2E9C-101B-9397-08002B2CF9AE}" pid="3" name="ContentTypeId">
    <vt:lpwstr>0x0101000FABEF1724EC2D43B259F0D80FF63195</vt:lpwstr>
  </property>
</Properties>
</file>