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</p:sldMasterIdLst>
  <p:notesMasterIdLst>
    <p:notesMasterId r:id="rId19"/>
  </p:notesMasterIdLst>
  <p:handoutMasterIdLst>
    <p:handoutMasterId r:id="rId20"/>
  </p:handoutMasterIdLst>
  <p:sldIdLst>
    <p:sldId id="257" r:id="rId2"/>
    <p:sldId id="3243" r:id="rId3"/>
    <p:sldId id="3241" r:id="rId4"/>
    <p:sldId id="3248" r:id="rId5"/>
    <p:sldId id="3246" r:id="rId6"/>
    <p:sldId id="3242" r:id="rId7"/>
    <p:sldId id="319" r:id="rId8"/>
    <p:sldId id="3255" r:id="rId9"/>
    <p:sldId id="3230" r:id="rId10"/>
    <p:sldId id="3236" r:id="rId11"/>
    <p:sldId id="3253" r:id="rId12"/>
    <p:sldId id="3256" r:id="rId13"/>
    <p:sldId id="3237" r:id="rId14"/>
    <p:sldId id="3239" r:id="rId15"/>
    <p:sldId id="3247" r:id="rId16"/>
    <p:sldId id="3229" r:id="rId17"/>
    <p:sldId id="3245" r:id="rId18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19500"/>
    <a:srgbClr val="007836"/>
    <a:srgbClr val="BE0F34"/>
    <a:srgbClr val="820150"/>
    <a:srgbClr val="502D7F"/>
    <a:srgbClr val="00338E"/>
    <a:srgbClr val="0081AB"/>
    <a:srgbClr val="758F9D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17B25F-6116-4D7B-AF4B-23C3B21A9FD9}" v="44" dt="2023-10-25T15:48:45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84790"/>
  </p:normalViewPr>
  <p:slideViewPr>
    <p:cSldViewPr snapToGrid="0" snapToObjects="1">
      <p:cViewPr varScale="1">
        <p:scale>
          <a:sx n="79" d="100"/>
          <a:sy n="79" d="100"/>
        </p:scale>
        <p:origin x="8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9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“Now, pure strontium sulfate has been tested before as a nucleation promoter, and is not suitable for this function. The deposits grown on strontium sulfate require significantly longer to remove during a charging process, and the fact that strontium sulfate is more soluble means it has poor lifetime in a battery. However, a solid solution between barite and celestite should maintain barite’s low solubility at low doping fraction, while achieving a better lattice match with anglesite.” </a:t>
            </a:r>
          </a:p>
          <a:p>
            <a:endParaRPr lang="en-US" dirty="0"/>
          </a:p>
          <a:p>
            <a:r>
              <a:rPr lang="en-US" dirty="0"/>
              <a:t>See barite-celestite solid solutions paper!</a:t>
            </a:r>
          </a:p>
          <a:p>
            <a:r>
              <a:rPr lang="en-US" dirty="0"/>
              <a:t>To the end of examining the effect of lattice mismatch on the properties of the barite nucleating agent, samples of barite with a strontium dopant concentration were prepared. While strontium doping suggests a more favorable lattice match with anglesite than pure barite, previous efforts to use strontium sulfate as a nucleation promoter have resulted in sluggish dissolution rates and low nucleation promoter lifetimes due to the increased solubility of strontium sulfate.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0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68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75535" y="7249637"/>
            <a:ext cx="929809" cy="1554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October 25, 2023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1/acs.jpcb.1c01177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hyperlink" Target="https://doi.org/10.1021/acsami.2c18399" TargetMode="External"/><Relationship Id="rId4" Type="http://schemas.openxmlformats.org/officeDocument/2006/relationships/hyperlink" Target="https://doi.org/10.1021/acs.jpcb.2c0052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97F40-70B6-2145-9580-D98FBD491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495862"/>
            <a:ext cx="4572000" cy="2076138"/>
          </a:xfrm>
        </p:spPr>
        <p:txBody>
          <a:bodyPr/>
          <a:lstStyle/>
          <a:p>
            <a:r>
              <a:rPr lang="en-US" sz="3000" dirty="0">
                <a:solidFill>
                  <a:srgbClr val="191C1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Addressing Interfacial Complexities in Pb-acid Batteries to Enable Higher Cycle Life</a:t>
            </a:r>
            <a:endParaRPr lang="en-US" sz="3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27C86-671D-314E-9D7D-24314DA300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200" dirty="0"/>
              <a:t>Vijay Murugesan</a:t>
            </a:r>
          </a:p>
        </p:txBody>
      </p:sp>
    </p:spTree>
    <p:extLst>
      <p:ext uri="{BB962C8B-B14F-4D97-AF65-F5344CB8AC3E}">
        <p14:creationId xmlns:p14="http://schemas.microsoft.com/office/powerpoint/2010/main" val="147930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6BF205-B0C3-3F18-B8AD-D8B15B0D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B73E3B-0CF8-D4E9-F9E9-08C74951F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117" y="304061"/>
            <a:ext cx="11121081" cy="654449"/>
          </a:xfrm>
        </p:spPr>
        <p:txBody>
          <a:bodyPr/>
          <a:lstStyle/>
          <a:p>
            <a:r>
              <a:rPr lang="en-US" dirty="0" err="1"/>
              <a:t>PbO</a:t>
            </a:r>
            <a:r>
              <a:rPr lang="en-US" dirty="0"/>
              <a:t> evolution in Pb-acid battery cycling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99B7EF-B64D-BE98-E023-2AC2ED47B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72" y="1855018"/>
            <a:ext cx="13657928" cy="5669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D6146C-898D-BF5E-E575-F69681EF9EE0}"/>
                  </a:ext>
                </a:extLst>
              </p:cNvPr>
              <p:cNvSpPr txBox="1"/>
              <p:nvPr/>
            </p:nvSpPr>
            <p:spPr>
              <a:xfrm>
                <a:off x="744065" y="6492241"/>
                <a:ext cx="5162199" cy="1280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</a:rPr>
                  <a:t>Pb+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</a:rPr>
                  <a:t> O</a:t>
                </a:r>
                <a:r>
                  <a:rPr kumimoji="0" lang="en-US" sz="3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</a:rPr>
                  <a:t>2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→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</a:rPr>
                  <a:t>PbO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lang="en-US" sz="3200" dirty="0">
                    <a:solidFill>
                      <a:schemeClr val="tx1">
                        <a:lumMod val="50000"/>
                      </a:schemeClr>
                    </a:solidFill>
                    <a:latin typeface="Arial"/>
                  </a:rPr>
                  <a:t>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schemeClr val="tx1">
                        <a:lumMod val="50000"/>
                      </a:schemeClr>
                    </a:solidFill>
                    <a:latin typeface="Arial"/>
                  </a:rPr>
                  <a:t>      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</a:rPr>
                  <a:t>PbO</a:t>
                </a:r>
                <a:r>
                  <a:rPr kumimoji="0" lang="en-US" sz="32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</a:rPr>
                  <a:t>x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</a:rPr>
                  <a:t> +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</a:rPr>
                  <a:t>nO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→</a:t>
                </a:r>
                <a:r>
                  <a:rPr kumimoji="0" lang="el-G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</a:rPr>
                  <a:t>PbO</a:t>
                </a:r>
                <a:r>
                  <a:rPr kumimoji="0" lang="en-US" sz="3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</a:rPr>
                  <a:t>2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D6146C-898D-BF5E-E575-F69681EF9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65" y="6492241"/>
                <a:ext cx="5162199" cy="1280159"/>
              </a:xfrm>
              <a:prstGeom prst="rect">
                <a:avLst/>
              </a:prstGeom>
              <a:blipFill>
                <a:blip r:embed="rId3"/>
                <a:stretch>
                  <a:fillRect b="-15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E3B271C-CEF8-736D-E8AF-FECD5F215A26}"/>
              </a:ext>
            </a:extLst>
          </p:cNvPr>
          <p:cNvSpPr txBox="1"/>
          <p:nvPr/>
        </p:nvSpPr>
        <p:spPr>
          <a:xfrm>
            <a:off x="790516" y="1855018"/>
            <a:ext cx="105809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Corrosion layer evolution: Pb is oxidized by oxygen diffusion</a:t>
            </a:r>
          </a:p>
        </p:txBody>
      </p:sp>
    </p:spTree>
    <p:extLst>
      <p:ext uri="{BB962C8B-B14F-4D97-AF65-F5344CB8AC3E}">
        <p14:creationId xmlns:p14="http://schemas.microsoft.com/office/powerpoint/2010/main" val="43439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540ACC-C6F6-FFB1-3C22-775C7D2AF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DE7F1A-D0CE-9A5A-49FE-CB84130C2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118" y="406700"/>
            <a:ext cx="11121081" cy="527512"/>
          </a:xfrm>
        </p:spPr>
        <p:txBody>
          <a:bodyPr/>
          <a:lstStyle/>
          <a:p>
            <a:r>
              <a:rPr lang="en-US" dirty="0"/>
              <a:t>Complexities of </a:t>
            </a:r>
            <a:r>
              <a:rPr lang="en-US" dirty="0" err="1"/>
              <a:t>PbO</a:t>
            </a:r>
            <a:r>
              <a:rPr lang="en-US" dirty="0"/>
              <a:t> Thermal Transition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1DEA9C-80D1-2AB9-BF7C-D465701BC21F}"/>
              </a:ext>
            </a:extLst>
          </p:cNvPr>
          <p:cNvSpPr txBox="1">
            <a:spLocks/>
          </p:cNvSpPr>
          <p:nvPr/>
        </p:nvSpPr>
        <p:spPr>
          <a:xfrm>
            <a:off x="1045466" y="2752424"/>
            <a:ext cx="6472934" cy="4422776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PbO</a:t>
            </a:r>
            <a:r>
              <a:rPr lang="en-US" sz="2600" baseline="-25000" dirty="0"/>
              <a:t>2</a:t>
            </a:r>
            <a:r>
              <a:rPr lang="en-US" sz="2600" dirty="0"/>
              <a:t> undergoes a well-known reduction to Pb</a:t>
            </a:r>
            <a:r>
              <a:rPr lang="en-US" sz="2600" baseline="-25000" dirty="0"/>
              <a:t>3</a:t>
            </a:r>
            <a:r>
              <a:rPr lang="en-US" sz="2600" dirty="0"/>
              <a:t>O</a:t>
            </a:r>
            <a:r>
              <a:rPr lang="en-US" sz="2600" baseline="-25000" dirty="0"/>
              <a:t>4 </a:t>
            </a:r>
            <a:r>
              <a:rPr lang="en-US" sz="2600" dirty="0"/>
              <a:t>and </a:t>
            </a:r>
            <a:r>
              <a:rPr lang="en-US" sz="2600" dirty="0" err="1"/>
              <a:t>PbO</a:t>
            </a:r>
            <a:r>
              <a:rPr lang="en-US" sz="2600" dirty="0"/>
              <a:t> at elevated temperature.</a:t>
            </a:r>
          </a:p>
          <a:p>
            <a:endParaRPr lang="en-US" sz="2600" dirty="0"/>
          </a:p>
          <a:p>
            <a:r>
              <a:rPr lang="en-US" sz="2600" dirty="0"/>
              <a:t>XRD shows the presence of these phases and a new </a:t>
            </a:r>
            <a:r>
              <a:rPr lang="en-US" sz="2600" dirty="0" err="1"/>
              <a:t>PbO</a:t>
            </a:r>
            <a:r>
              <a:rPr lang="en-US" sz="2600" baseline="-25000" dirty="0" err="1"/>
              <a:t>x</a:t>
            </a:r>
            <a:r>
              <a:rPr lang="en-US" sz="2600" dirty="0"/>
              <a:t> phase which resembles </a:t>
            </a:r>
            <a:r>
              <a:rPr lang="en-US" sz="2600" dirty="0" err="1"/>
              <a:t>tet-PbO</a:t>
            </a:r>
            <a:r>
              <a:rPr lang="en-US" sz="2600" dirty="0"/>
              <a:t>.</a:t>
            </a:r>
          </a:p>
          <a:p>
            <a:endParaRPr lang="en-US" sz="2600" dirty="0"/>
          </a:p>
          <a:p>
            <a:r>
              <a:rPr lang="en-US" sz="2600" dirty="0"/>
              <a:t>XAS shows similar phase change, and provides independent measure of oxygen stoichiometry.</a:t>
            </a:r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F9E74C-325A-9F36-A290-206386C59245}"/>
              </a:ext>
            </a:extLst>
          </p:cNvPr>
          <p:cNvSpPr txBox="1"/>
          <p:nvPr/>
        </p:nvSpPr>
        <p:spPr>
          <a:xfrm>
            <a:off x="3052117" y="960948"/>
            <a:ext cx="1139540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PbO</a:t>
            </a:r>
            <a:r>
              <a:rPr lang="en-US" dirty="0"/>
              <a:t> phases could arise in manufacturing (lead oxide production, paste curing) or even early formation and influence cycling performance.</a:t>
            </a:r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FB24E417-4D9D-6454-153C-3E1B1E50C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54" y="2157481"/>
            <a:ext cx="5712942" cy="30913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4E984B-5AFA-158F-88C2-1CDDB7BD1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490" y="5470941"/>
            <a:ext cx="7340220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BA2DB-5072-7078-4759-FE6CD9476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77D298-F942-40BA-BD82-7EFA0324A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517820"/>
            <a:ext cx="10972800" cy="1310979"/>
          </a:xfrm>
        </p:spPr>
        <p:txBody>
          <a:bodyPr/>
          <a:lstStyle/>
          <a:p>
            <a:r>
              <a:rPr lang="en-US" i="1" dirty="0"/>
              <a:t>In Operando</a:t>
            </a:r>
            <a:r>
              <a:rPr lang="en-US" dirty="0"/>
              <a:t> XPS to detect chemical evolution of </a:t>
            </a:r>
            <a:r>
              <a:rPr lang="en-US" dirty="0" err="1"/>
              <a:t>PbO</a:t>
            </a:r>
            <a:r>
              <a:rPr lang="en-US" i="1" baseline="-25000" dirty="0" err="1"/>
              <a:t>x</a:t>
            </a:r>
            <a:r>
              <a:rPr lang="en-US" dirty="0"/>
              <a:t> -  Understanding Positive Electrodes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picture containing indoor, device, cluttered, messy&#10;&#10;Description automatically generated">
            <a:extLst>
              <a:ext uri="{FF2B5EF4-FFF2-40B4-BE49-F238E27FC236}">
                <a16:creationId xmlns:a16="http://schemas.microsoft.com/office/drawing/2014/main" id="{C587E31C-E6D9-B5D1-A34D-53C366F02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98" y="1933851"/>
            <a:ext cx="7681639" cy="5120640"/>
          </a:xfrm>
          <a:prstGeom prst="ellipse">
            <a:avLst/>
          </a:prstGeom>
          <a:ln w="63500" cap="rnd">
            <a:noFill/>
          </a:ln>
          <a:effectLst>
            <a:glow rad="723900">
              <a:schemeClr val="bg2">
                <a:lumMod val="50000"/>
                <a:alpha val="39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1EF73-D404-534A-EA77-080FA2425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9" t="16427" r="33453" b="11536"/>
          <a:stretch/>
        </p:blipFill>
        <p:spPr>
          <a:xfrm rot="5400000">
            <a:off x="10865838" y="1011202"/>
            <a:ext cx="2591363" cy="4023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101600" dir="21540000" sx="102000" sy="102000" algn="bl" rotWithShape="0">
              <a:prstClr val="black">
                <a:alpha val="22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93750E-D0C5-13E3-51B2-A73926719479}"/>
              </a:ext>
            </a:extLst>
          </p:cNvPr>
          <p:cNvSpPr txBox="1"/>
          <p:nvPr/>
        </p:nvSpPr>
        <p:spPr>
          <a:xfrm>
            <a:off x="9512379" y="4413250"/>
            <a:ext cx="3825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In-situ sample holder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Heating from 100 – 500 </a:t>
            </a:r>
            <a:r>
              <a:rPr lang="en-US" sz="2400" baseline="30000" dirty="0" err="1">
                <a:solidFill>
                  <a:schemeClr val="accent2"/>
                </a:solidFill>
              </a:rPr>
              <a:t>o</a:t>
            </a:r>
            <a:r>
              <a:rPr lang="en-US" sz="2400" dirty="0" err="1">
                <a:solidFill>
                  <a:schemeClr val="accent2"/>
                </a:solidFill>
              </a:rPr>
              <a:t>C</a:t>
            </a:r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Vacuum – 10</a:t>
            </a:r>
            <a:r>
              <a:rPr lang="en-US" sz="2400" baseline="30000" dirty="0">
                <a:solidFill>
                  <a:schemeClr val="accent2"/>
                </a:solidFill>
              </a:rPr>
              <a:t>-8</a:t>
            </a:r>
            <a:r>
              <a:rPr lang="en-US" sz="2400" dirty="0">
                <a:solidFill>
                  <a:schemeClr val="accent2"/>
                </a:solidFill>
              </a:rPr>
              <a:t> torr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25C0C4-2B51-0164-E4B9-DADF4926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672" y="5151328"/>
            <a:ext cx="4708528" cy="29155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58B76F-E686-112F-5610-DB6FEFA7CA42}"/>
              </a:ext>
            </a:extLst>
          </p:cNvPr>
          <p:cNvSpPr txBox="1"/>
          <p:nvPr/>
        </p:nvSpPr>
        <p:spPr>
          <a:xfrm>
            <a:off x="10840722" y="6077668"/>
            <a:ext cx="296202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RGA for gas analysis</a:t>
            </a:r>
          </a:p>
        </p:txBody>
      </p:sp>
    </p:spTree>
    <p:extLst>
      <p:ext uri="{BB962C8B-B14F-4D97-AF65-F5344CB8AC3E}">
        <p14:creationId xmlns:p14="http://schemas.microsoft.com/office/powerpoint/2010/main" val="427811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80A64-980F-D700-6053-2FF7650F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C8C258-591F-5F2A-B653-14BA5887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225" y="590764"/>
            <a:ext cx="11121081" cy="587828"/>
          </a:xfrm>
        </p:spPr>
        <p:txBody>
          <a:bodyPr/>
          <a:lstStyle/>
          <a:p>
            <a:r>
              <a:rPr lang="en-US" dirty="0"/>
              <a:t>Temperature dependent changes during in-situ heating of PbO</a:t>
            </a:r>
            <a:r>
              <a:rPr lang="en-US" baseline="-25000" dirty="0"/>
              <a:t>2</a:t>
            </a:r>
            <a:r>
              <a:rPr lang="en-US" dirty="0"/>
              <a:t> – XPS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5F273A-EA1B-3582-E849-2D88439E8840}"/>
              </a:ext>
            </a:extLst>
          </p:cNvPr>
          <p:cNvSpPr txBox="1"/>
          <p:nvPr/>
        </p:nvSpPr>
        <p:spPr>
          <a:xfrm>
            <a:off x="2443493" y="1569875"/>
            <a:ext cx="3603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PbO</a:t>
            </a:r>
            <a:r>
              <a:rPr lang="en-US" sz="2400" baseline="-25000" dirty="0">
                <a:solidFill>
                  <a:schemeClr val="accent2"/>
                </a:solidFill>
              </a:rPr>
              <a:t>2</a:t>
            </a:r>
            <a:r>
              <a:rPr lang="en-US" sz="2400" dirty="0">
                <a:solidFill>
                  <a:schemeClr val="accent2"/>
                </a:solidFill>
              </a:rPr>
              <a:t> – </a:t>
            </a:r>
            <a:r>
              <a:rPr lang="en-US" sz="2400" b="1" dirty="0">
                <a:solidFill>
                  <a:srgbClr val="7030A0"/>
                </a:solidFill>
              </a:rPr>
              <a:t>Pb</a:t>
            </a:r>
            <a:r>
              <a:rPr lang="en-US" sz="2400" b="1" baseline="30000" dirty="0">
                <a:solidFill>
                  <a:srgbClr val="7030A0"/>
                </a:solidFill>
              </a:rPr>
              <a:t>4</a:t>
            </a:r>
            <a:r>
              <a:rPr lang="en-US" sz="2400" baseline="30000" dirty="0">
                <a:solidFill>
                  <a:schemeClr val="accent2"/>
                </a:solidFill>
              </a:rPr>
              <a:t>+</a:t>
            </a:r>
            <a:r>
              <a:rPr lang="en-US" sz="2400" dirty="0">
                <a:solidFill>
                  <a:schemeClr val="accent2"/>
                </a:solidFill>
              </a:rPr>
              <a:t>; </a:t>
            </a:r>
            <a:r>
              <a:rPr lang="en-US" sz="2400" dirty="0" err="1">
                <a:solidFill>
                  <a:schemeClr val="accent2"/>
                </a:solidFill>
              </a:rPr>
              <a:t>PbO</a:t>
            </a:r>
            <a:r>
              <a:rPr lang="en-US" sz="2400" dirty="0">
                <a:solidFill>
                  <a:schemeClr val="accent2"/>
                </a:solidFill>
              </a:rPr>
              <a:t> – </a:t>
            </a:r>
            <a:r>
              <a:rPr lang="en-US" sz="2400" b="1" dirty="0">
                <a:solidFill>
                  <a:srgbClr val="FF0000"/>
                </a:solidFill>
              </a:rPr>
              <a:t>Pb</a:t>
            </a:r>
            <a:r>
              <a:rPr lang="en-US" sz="2400" b="1" baseline="30000" dirty="0">
                <a:solidFill>
                  <a:srgbClr val="FF0000"/>
                </a:solidFill>
              </a:rPr>
              <a:t>2+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76146A-BFC8-59D5-62F8-D0B7B1CF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80" y="2031541"/>
            <a:ext cx="6462320" cy="61980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4AFB2C-DE9B-F7B7-51AC-A77F1E30C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766" y="1829820"/>
            <a:ext cx="7158445" cy="3326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F41F6B-C351-E02C-D3A8-8E0490458EF9}"/>
              </a:ext>
            </a:extLst>
          </p:cNvPr>
          <p:cNvSpPr txBox="1"/>
          <p:nvPr/>
        </p:nvSpPr>
        <p:spPr>
          <a:xfrm>
            <a:off x="7811588" y="5899366"/>
            <a:ext cx="618270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Oxygen release during thermally driven phase transition of </a:t>
            </a:r>
            <a:r>
              <a:rPr lang="en-US" dirty="0" err="1"/>
              <a:t>PbO</a:t>
            </a:r>
            <a:r>
              <a:rPr lang="en-US" i="1" baseline="-25000" dirty="0" err="1"/>
              <a:t>x</a:t>
            </a:r>
            <a:r>
              <a:rPr lang="en-US" dirty="0"/>
              <a:t> is detected</a:t>
            </a:r>
          </a:p>
          <a:p>
            <a:endParaRPr lang="en-US" dirty="0"/>
          </a:p>
          <a:p>
            <a:r>
              <a:rPr lang="en-US" dirty="0"/>
              <a:t>Most of oxygen release happens before 300C, suggesting the onset of phase transition under vacuum condition might be different</a:t>
            </a:r>
          </a:p>
        </p:txBody>
      </p:sp>
    </p:spTree>
    <p:extLst>
      <p:ext uri="{BB962C8B-B14F-4D97-AF65-F5344CB8AC3E}">
        <p14:creationId xmlns:p14="http://schemas.microsoft.com/office/powerpoint/2010/main" val="8378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80A64-980F-D700-6053-2FF7650F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C8C258-591F-5F2A-B653-14BA5887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225" y="590764"/>
            <a:ext cx="11121081" cy="587828"/>
          </a:xfrm>
        </p:spPr>
        <p:txBody>
          <a:bodyPr/>
          <a:lstStyle/>
          <a:p>
            <a:r>
              <a:rPr lang="en-US" dirty="0"/>
              <a:t>Temperature dependent changes during in-situ heating of PbO</a:t>
            </a:r>
            <a:r>
              <a:rPr lang="en-US" baseline="-25000" dirty="0"/>
              <a:t>2</a:t>
            </a:r>
            <a:r>
              <a:rPr lang="en-US" dirty="0"/>
              <a:t> – XPS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C4B4B-F7DF-F3D7-C742-BD2FFFE15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13" y="1639147"/>
            <a:ext cx="4584823" cy="3507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B695B2-7277-1F5A-0FF7-BA4AF451D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224" y="1573834"/>
            <a:ext cx="4759543" cy="3638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ADA7B4-D00F-BDFA-3130-1715444F0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71" r="2113"/>
          <a:stretch/>
        </p:blipFill>
        <p:spPr>
          <a:xfrm>
            <a:off x="9698744" y="1761770"/>
            <a:ext cx="4931656" cy="3384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95818A-AA13-FC64-E49A-1671766019CC}"/>
              </a:ext>
            </a:extLst>
          </p:cNvPr>
          <p:cNvSpPr txBox="1"/>
          <p:nvPr/>
        </p:nvSpPr>
        <p:spPr>
          <a:xfrm>
            <a:off x="1214846" y="5607321"/>
            <a:ext cx="12226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UHV conditions and X-ray damage could impact the oxygen release during thermally driven phase transition of </a:t>
            </a:r>
            <a:r>
              <a:rPr lang="en-US" dirty="0" err="1"/>
              <a:t>PbO</a:t>
            </a:r>
            <a:r>
              <a:rPr lang="en-US" i="1" baseline="-25000" dirty="0" err="1"/>
              <a:t>x</a:t>
            </a:r>
            <a:endParaRPr lang="en-US" dirty="0"/>
          </a:p>
          <a:p>
            <a:endParaRPr lang="en-US" dirty="0"/>
          </a:p>
          <a:p>
            <a:r>
              <a:rPr lang="en-US" dirty="0"/>
              <a:t>Most of oxygen release happens before 300C, suggesting the onset of phase transition under vacuum condition might be different</a:t>
            </a:r>
          </a:p>
        </p:txBody>
      </p:sp>
    </p:spTree>
    <p:extLst>
      <p:ext uri="{BB962C8B-B14F-4D97-AF65-F5344CB8AC3E}">
        <p14:creationId xmlns:p14="http://schemas.microsoft.com/office/powerpoint/2010/main" val="21652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A6A69F-D1FD-CAB5-54C2-630A565D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AB4B9A-A919-EBFC-758F-77C13C05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118" y="0"/>
            <a:ext cx="11121081" cy="1310979"/>
          </a:xfrm>
        </p:spPr>
        <p:txBody>
          <a:bodyPr/>
          <a:lstStyle/>
          <a:p>
            <a:r>
              <a:rPr lang="en-US" dirty="0"/>
              <a:t>Metastable Phases of </a:t>
            </a:r>
            <a:r>
              <a:rPr lang="en-US" dirty="0" err="1"/>
              <a:t>PbO</a:t>
            </a:r>
            <a:r>
              <a:rPr lang="en-US" i="1" baseline="-25000" dirty="0" err="1"/>
              <a:t>x</a:t>
            </a:r>
            <a:r>
              <a:rPr lang="en-US" dirty="0"/>
              <a:t> were identified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CA94F-3F5A-2DDC-8881-509024D494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95350" y="1984691"/>
            <a:ext cx="6715125" cy="53460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first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PbO</a:t>
            </a:r>
            <a:r>
              <a:rPr lang="en-US" sz="2000" baseline="-25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(PbO</a:t>
            </a:r>
            <a:r>
              <a:rPr lang="en-US" sz="2000" baseline="-25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1.70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 phase forms within 3 hours and slowly transitions into a second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PbO</a:t>
            </a:r>
            <a:r>
              <a:rPr lang="en-US" sz="2000" baseline="-25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(PbO</a:t>
            </a:r>
            <a:r>
              <a:rPr lang="en-US" sz="2000" baseline="-25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1.61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 phase between 3-15 hours.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long-range structural order is obtained by ordering of the oxygen 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vacancies leading to (PbO</a:t>
            </a:r>
            <a:r>
              <a:rPr lang="en-US" sz="20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1.70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With continued increase in oxygen vacancies, a shorter-range order occurs leading to PbO</a:t>
            </a:r>
            <a:r>
              <a:rPr lang="en-US" sz="2000" baseline="-25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1.61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structure of PbO</a:t>
            </a:r>
            <a:r>
              <a:rPr lang="en-US" sz="2000" baseline="-25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1.61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was found to be a lower symmetry structure of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tet-PbO</a:t>
            </a:r>
            <a:endParaRPr lang="en-US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PbO</a:t>
            </a:r>
            <a:r>
              <a:rPr lang="en-US" sz="2000" baseline="-25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1.61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phase slowly decomposes into Pb</a:t>
            </a:r>
            <a:r>
              <a:rPr lang="en-US" sz="2000" baseline="-25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F1A882-B2FD-EBAF-FF14-1DAA8B36C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850" y="1984691"/>
            <a:ext cx="716280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7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9822C7-FDB3-6BFE-D44E-10917C258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D038CB-6A7D-73AB-4C0B-1BE4987A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215" y="128977"/>
            <a:ext cx="11121081" cy="1310979"/>
          </a:xfrm>
        </p:spPr>
        <p:txBody>
          <a:bodyPr/>
          <a:lstStyle/>
          <a:p>
            <a:r>
              <a:rPr lang="en-US" sz="3600" dirty="0"/>
              <a:t>Enabling Pb-acid batteries for LDES</a:t>
            </a:r>
            <a:br>
              <a:rPr lang="en-US" sz="3600" dirty="0"/>
            </a:b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6F1997-7964-8AAD-4F65-06639FA4E738}"/>
              </a:ext>
            </a:extLst>
          </p:cNvPr>
          <p:cNvSpPr txBox="1"/>
          <p:nvPr/>
        </p:nvSpPr>
        <p:spPr>
          <a:xfrm>
            <a:off x="2767873" y="1024457"/>
            <a:ext cx="118422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Focused on identifying failure modes and new electrolyte &amp; electrode materials for enabling deep cycling of Pb-acid battery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13CF80-DB06-99C2-9388-D9F273A3A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92" y="2076471"/>
            <a:ext cx="13551108" cy="29706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E993F28-A4A3-F2A5-CF08-2E0B47EBDC4E}"/>
              </a:ext>
            </a:extLst>
          </p:cNvPr>
          <p:cNvSpPr txBox="1"/>
          <p:nvPr/>
        </p:nvSpPr>
        <p:spPr>
          <a:xfrm>
            <a:off x="327328" y="5356393"/>
            <a:ext cx="14452974" cy="2911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 b="1" dirty="0"/>
              <a:t>On-going Impactful Science for Pb-acid Technology</a:t>
            </a:r>
          </a:p>
          <a:p>
            <a:pPr marL="960120" lvl="1" indent="-411480">
              <a:lnSpc>
                <a:spcPct val="150000"/>
              </a:lnSpc>
              <a:buAutoNum type="arabicPeriod"/>
            </a:pPr>
            <a:r>
              <a:rPr lang="en-US" sz="2000" dirty="0"/>
              <a:t>Co-refinement of electrode </a:t>
            </a:r>
            <a:r>
              <a:rPr lang="en-US" sz="2000" i="1" dirty="0"/>
              <a:t>and </a:t>
            </a:r>
            <a:r>
              <a:rPr lang="en-US" sz="2000" dirty="0"/>
              <a:t>electrolyte species during formation and cycling to evaluate cell performance</a:t>
            </a:r>
          </a:p>
          <a:p>
            <a:pPr marL="960120" lvl="1" indent="-411480">
              <a:lnSpc>
                <a:spcPct val="150000"/>
              </a:lnSpc>
              <a:buAutoNum type="arabicPeriod"/>
            </a:pPr>
            <a:r>
              <a:rPr lang="en-US" sz="2000" dirty="0"/>
              <a:t>Greater depth of discharge accelerates positive failure, eliminating ‘alkaline phases’ like </a:t>
            </a:r>
            <a:r>
              <a:rPr lang="en-US" sz="2000" dirty="0" err="1"/>
              <a:t>PbOx</a:t>
            </a:r>
            <a:r>
              <a:rPr lang="en-US" sz="2000" dirty="0"/>
              <a:t> and α-PbO</a:t>
            </a:r>
            <a:r>
              <a:rPr lang="en-US" sz="2000" baseline="-25000" dirty="0"/>
              <a:t>2</a:t>
            </a:r>
            <a:r>
              <a:rPr lang="en-US" sz="2000" dirty="0"/>
              <a:t> for β-PbO</a:t>
            </a:r>
            <a:r>
              <a:rPr lang="en-US" sz="2000" baseline="-25000" dirty="0"/>
              <a:t>2</a:t>
            </a:r>
            <a:endParaRPr lang="en-US" sz="2000" dirty="0"/>
          </a:p>
          <a:p>
            <a:pPr marL="960120" lvl="1" indent="-411480">
              <a:lnSpc>
                <a:spcPct val="150000"/>
              </a:lnSpc>
              <a:buAutoNum type="arabicPeriod"/>
            </a:pPr>
            <a:r>
              <a:rPr lang="en-US" sz="2000" dirty="0"/>
              <a:t>Mechanism of sulfation (PbSO</a:t>
            </a:r>
            <a:r>
              <a:rPr lang="en-US" sz="2000" baseline="-25000" dirty="0"/>
              <a:t>4</a:t>
            </a:r>
            <a:r>
              <a:rPr lang="en-US" sz="2000" dirty="0"/>
              <a:t> ripening), pore-clogging at surface (ORR) at negative electrode limits performance</a:t>
            </a:r>
          </a:p>
          <a:p>
            <a:pPr marL="960120" lvl="1" indent="-411480">
              <a:lnSpc>
                <a:spcPct val="150000"/>
              </a:lnSpc>
              <a:buAutoNum type="arabicPeriod"/>
            </a:pPr>
            <a:r>
              <a:rPr lang="en-US" sz="2000" dirty="0"/>
              <a:t>Positive electrode failure mechanisms tied to Paste adhesion, the interfacial phase evolution between the Pb-PbO</a:t>
            </a:r>
            <a:r>
              <a:rPr lang="en-US" sz="2000" baseline="-25000" dirty="0"/>
              <a:t>2</a:t>
            </a:r>
          </a:p>
          <a:p>
            <a:pPr marL="960120" lvl="1" indent="-411480">
              <a:buAutoNum type="arabicPeriod"/>
            </a:pPr>
            <a:endParaRPr lang="en-US" dirty="0"/>
          </a:p>
          <a:p>
            <a:pPr marL="960120" lvl="1" indent="-411480">
              <a:buAutoNum type="arabicPeriod"/>
            </a:pP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27A0C0-4FA6-CF61-8CD9-BBCF4DDD4B15}"/>
              </a:ext>
            </a:extLst>
          </p:cNvPr>
          <p:cNvSpPr txBox="1"/>
          <p:nvPr/>
        </p:nvSpPr>
        <p:spPr>
          <a:xfrm>
            <a:off x="657461" y="7825567"/>
            <a:ext cx="14122841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Publications: 1. </a:t>
            </a:r>
            <a:r>
              <a:rPr lang="en-US" sz="1680" dirty="0">
                <a:hlinkClick r:id="rId3"/>
              </a:rPr>
              <a:t>https://doi.org/10.1021/acs.jpcb.1c01177</a:t>
            </a:r>
            <a:r>
              <a:rPr lang="en-US" sz="1680" dirty="0"/>
              <a:t> ; 2. </a:t>
            </a:r>
            <a:r>
              <a:rPr lang="en-US" sz="1680" dirty="0">
                <a:hlinkClick r:id="rId4"/>
              </a:rPr>
              <a:t>https://doi.org/10.1021/acs.jpcb.2c00523</a:t>
            </a:r>
            <a:r>
              <a:rPr lang="en-US" sz="1680" dirty="0"/>
              <a:t> ; 3. </a:t>
            </a:r>
            <a:r>
              <a:rPr lang="en-US" sz="1680" dirty="0">
                <a:hlinkClick r:id="rId5"/>
              </a:rPr>
              <a:t>https://doi.org/10.1021/acsami.2c18399</a:t>
            </a:r>
            <a:r>
              <a:rPr lang="en-US" sz="1680" dirty="0"/>
              <a:t> </a:t>
            </a:r>
          </a:p>
        </p:txBody>
      </p:sp>
      <p:pic>
        <p:nvPicPr>
          <p:cNvPr id="2052" name="Picture 4" descr="Electricity Industry Technology and Practices Innovation Challenge |  netl.doe.gov">
            <a:extLst>
              <a:ext uri="{FF2B5EF4-FFF2-40B4-BE49-F238E27FC236}">
                <a16:creationId xmlns:a16="http://schemas.microsoft.com/office/drawing/2014/main" id="{CA7C52FC-2809-201D-EC80-92DF5A809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976" y="350847"/>
            <a:ext cx="3461127" cy="50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5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729908-3260-707C-A012-6374C5A7D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82391" y="7887567"/>
            <a:ext cx="453223" cy="457200"/>
          </a:xfrm>
        </p:spPr>
        <p:txBody>
          <a:bodyPr/>
          <a:lstStyle/>
          <a:p>
            <a:fld id="{FE7A4BB3-E848-5A44-82DF-322201952CD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5916D1-D540-B88B-5812-098958408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198" y="749673"/>
            <a:ext cx="11121081" cy="577688"/>
          </a:xfrm>
        </p:spPr>
        <p:txBody>
          <a:bodyPr/>
          <a:lstStyle/>
          <a:p>
            <a:pPr algn="ctr"/>
            <a:r>
              <a:rPr lang="en-US" dirty="0"/>
              <a:t>Acknowledgements</a:t>
            </a:r>
          </a:p>
        </p:txBody>
      </p:sp>
      <p:pic>
        <p:nvPicPr>
          <p:cNvPr id="18" name="Picture 4" descr="Electricity Industry Technology and Practices Innovation Challenge |  netl.doe.gov">
            <a:extLst>
              <a:ext uri="{FF2B5EF4-FFF2-40B4-BE49-F238E27FC236}">
                <a16:creationId xmlns:a16="http://schemas.microsoft.com/office/drawing/2014/main" id="{ED9B67EB-4FAF-9B82-55FF-7FBBC34EA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61" y="2663316"/>
            <a:ext cx="10967598" cy="158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65C20-DDBE-EE4B-3052-3618DA401186}"/>
              </a:ext>
            </a:extLst>
          </p:cNvPr>
          <p:cNvSpPr txBox="1"/>
          <p:nvPr/>
        </p:nvSpPr>
        <p:spPr>
          <a:xfrm>
            <a:off x="1400302" y="2109128"/>
            <a:ext cx="129557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acknowledge the support of Dr. </a:t>
            </a:r>
            <a:r>
              <a:rPr lang="en-US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Imre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Gyuk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the OE Energy Storage Program for this work”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4A733-90FD-A20B-2EF2-5E7894243DFB}"/>
              </a:ext>
            </a:extLst>
          </p:cNvPr>
          <p:cNvSpPr txBox="1"/>
          <p:nvPr/>
        </p:nvSpPr>
        <p:spPr>
          <a:xfrm>
            <a:off x="787215" y="7335602"/>
            <a:ext cx="28331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Tiffany Kinnibrugh</a:t>
            </a:r>
          </a:p>
        </p:txBody>
      </p:sp>
      <p:pic>
        <p:nvPicPr>
          <p:cNvPr id="8" name="Picture 2" descr="22-Election Kinnibrugh">
            <a:extLst>
              <a:ext uri="{FF2B5EF4-FFF2-40B4-BE49-F238E27FC236}">
                <a16:creationId xmlns:a16="http://schemas.microsoft.com/office/drawing/2014/main" id="{0B2573A6-AABD-7015-8A86-233CDF02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30" y="5744138"/>
            <a:ext cx="1551395" cy="155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imothy T. Fister | Argonne National Laboratory">
            <a:extLst>
              <a:ext uri="{FF2B5EF4-FFF2-40B4-BE49-F238E27FC236}">
                <a16:creationId xmlns:a16="http://schemas.microsoft.com/office/drawing/2014/main" id="{17DA5E3F-9E95-0178-9D5C-E028766C2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866" y="5783315"/>
            <a:ext cx="1585452" cy="158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B7EDB3-10EE-7609-FCFC-F4D0D69B70C8}"/>
              </a:ext>
            </a:extLst>
          </p:cNvPr>
          <p:cNvSpPr txBox="1"/>
          <p:nvPr/>
        </p:nvSpPr>
        <p:spPr>
          <a:xfrm>
            <a:off x="3019942" y="7335602"/>
            <a:ext cx="28331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Tim Fister</a:t>
            </a:r>
          </a:p>
        </p:txBody>
      </p:sp>
      <p:pic>
        <p:nvPicPr>
          <p:cNvPr id="11" name="Picture 6" descr="Ajay Karakoti | PNNL">
            <a:extLst>
              <a:ext uri="{FF2B5EF4-FFF2-40B4-BE49-F238E27FC236}">
                <a16:creationId xmlns:a16="http://schemas.microsoft.com/office/drawing/2014/main" id="{485C447F-6343-F7AB-E19A-EAB70C108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1" t="4553" r="23907"/>
          <a:stretch/>
        </p:blipFill>
        <p:spPr bwMode="auto">
          <a:xfrm>
            <a:off x="8095092" y="5666045"/>
            <a:ext cx="1319135" cy="153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000CA1-EBB5-66D8-66C2-24E143700D21}"/>
              </a:ext>
            </a:extLst>
          </p:cNvPr>
          <p:cNvSpPr txBox="1"/>
          <p:nvPr/>
        </p:nvSpPr>
        <p:spPr>
          <a:xfrm>
            <a:off x="7704586" y="7156652"/>
            <a:ext cx="28331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Ajay Karakoti</a:t>
            </a:r>
          </a:p>
        </p:txBody>
      </p:sp>
      <p:pic>
        <p:nvPicPr>
          <p:cNvPr id="13" name="Picture 8" descr="David Bazak, PhD — Goward Group">
            <a:extLst>
              <a:ext uri="{FF2B5EF4-FFF2-40B4-BE49-F238E27FC236}">
                <a16:creationId xmlns:a16="http://schemas.microsoft.com/office/drawing/2014/main" id="{CB44F0C6-4941-94C5-10B4-A14CE0EDE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543" y="5681501"/>
            <a:ext cx="1504588" cy="150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7ED63C-49AB-E26F-1694-E5780A3CB68F}"/>
              </a:ext>
            </a:extLst>
          </p:cNvPr>
          <p:cNvSpPr txBox="1"/>
          <p:nvPr/>
        </p:nvSpPr>
        <p:spPr>
          <a:xfrm>
            <a:off x="9682907" y="7168712"/>
            <a:ext cx="28331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David Bazak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6A6BAC-0B01-FCF0-B573-1D2CC7D7D6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43"/>
          <a:stretch/>
        </p:blipFill>
        <p:spPr>
          <a:xfrm>
            <a:off x="11484125" y="5824072"/>
            <a:ext cx="1432334" cy="12748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CEB95C-DAB2-99E5-8373-F953032D594E}"/>
              </a:ext>
            </a:extLst>
          </p:cNvPr>
          <p:cNvSpPr txBox="1"/>
          <p:nvPr/>
        </p:nvSpPr>
        <p:spPr>
          <a:xfrm>
            <a:off x="3201102" y="5159363"/>
            <a:ext cx="13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ANL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8940B9-71AB-4899-9C36-2761E2FC09E1}"/>
              </a:ext>
            </a:extLst>
          </p:cNvPr>
          <p:cNvSpPr txBox="1"/>
          <p:nvPr/>
        </p:nvSpPr>
        <p:spPr>
          <a:xfrm>
            <a:off x="11419494" y="7147141"/>
            <a:ext cx="28331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Ben Legg</a:t>
            </a:r>
          </a:p>
        </p:txBody>
      </p:sp>
      <p:pic>
        <p:nvPicPr>
          <p:cNvPr id="20" name="Picture 10" descr="Colin Campbell - Post Doctorate RA - Pacific Northwest National Laboratory  | LinkedIn">
            <a:extLst>
              <a:ext uri="{FF2B5EF4-FFF2-40B4-BE49-F238E27FC236}">
                <a16:creationId xmlns:a16="http://schemas.microsoft.com/office/drawing/2014/main" id="{1D6312DE-69B0-3334-AB83-6508ED0C6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842" y="5739346"/>
            <a:ext cx="1364288" cy="136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231C37-2C04-EA86-A14E-F56B3706AB9B}"/>
              </a:ext>
            </a:extLst>
          </p:cNvPr>
          <p:cNvSpPr txBox="1"/>
          <p:nvPr/>
        </p:nvSpPr>
        <p:spPr>
          <a:xfrm>
            <a:off x="12758165" y="7168712"/>
            <a:ext cx="28331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Collin Campbell</a:t>
            </a: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088D3D0-3159-7EF1-6BCC-E32B8EFC3E54}"/>
              </a:ext>
            </a:extLst>
          </p:cNvPr>
          <p:cNvSpPr txBox="1">
            <a:spLocks/>
          </p:cNvSpPr>
          <p:nvPr/>
        </p:nvSpPr>
        <p:spPr>
          <a:xfrm>
            <a:off x="2486201" y="4418995"/>
            <a:ext cx="11688534" cy="893999"/>
          </a:xfrm>
          <a:prstGeom prst="rect">
            <a:avLst/>
          </a:prstGeom>
        </p:spPr>
        <p:txBody>
          <a:bodyPr l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Team Members Working Towards Enabling Pb-acid batteries for LDES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23" name="Picture 2" descr="Sang Soo Lee | Argonne National Laboratory">
            <a:extLst>
              <a:ext uri="{FF2B5EF4-FFF2-40B4-BE49-F238E27FC236}">
                <a16:creationId xmlns:a16="http://schemas.microsoft.com/office/drawing/2014/main" id="{7DF2948F-D43A-5556-A312-1DD46D494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564" y="5766224"/>
            <a:ext cx="1504588" cy="157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B8E29C-DA87-AE78-3967-3C7AB225B933}"/>
              </a:ext>
            </a:extLst>
          </p:cNvPr>
          <p:cNvSpPr txBox="1"/>
          <p:nvPr/>
        </p:nvSpPr>
        <p:spPr>
          <a:xfrm>
            <a:off x="4588218" y="7319209"/>
            <a:ext cx="7837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Sang Soo Lee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31B79A-141C-EF94-A0A0-C2BA4F2A68CA}"/>
              </a:ext>
            </a:extLst>
          </p:cNvPr>
          <p:cNvSpPr txBox="1"/>
          <p:nvPr/>
        </p:nvSpPr>
        <p:spPr>
          <a:xfrm>
            <a:off x="10656797" y="5074033"/>
            <a:ext cx="13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PNNL</a:t>
            </a:r>
          </a:p>
        </p:txBody>
      </p:sp>
    </p:spTree>
    <p:extLst>
      <p:ext uri="{BB962C8B-B14F-4D97-AF65-F5344CB8AC3E}">
        <p14:creationId xmlns:p14="http://schemas.microsoft.com/office/powerpoint/2010/main" val="38173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066B14-9BE0-04F6-3E6A-F6A0697CC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ECB5152-F595-599F-DE42-E1F715413FD4}"/>
              </a:ext>
            </a:extLst>
          </p:cNvPr>
          <p:cNvSpPr txBox="1">
            <a:spLocks/>
          </p:cNvSpPr>
          <p:nvPr/>
        </p:nvSpPr>
        <p:spPr>
          <a:xfrm>
            <a:off x="2947187" y="603505"/>
            <a:ext cx="11395401" cy="770652"/>
          </a:xfrm>
          <a:prstGeom prst="rect">
            <a:avLst/>
          </a:prstGeom>
        </p:spPr>
        <p:txBody>
          <a:bodyPr l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rgbClr val="FF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396639-AB2D-2FDF-4435-22AAED862504}"/>
              </a:ext>
            </a:extLst>
          </p:cNvPr>
          <p:cNvSpPr txBox="1"/>
          <p:nvPr/>
        </p:nvSpPr>
        <p:spPr>
          <a:xfrm>
            <a:off x="783771" y="7546990"/>
            <a:ext cx="1366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Brining Expertise from PNNL and ANL together to Pb-acid battery designs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AE63A7A-4C40-5F4C-FFDD-A70A3C58B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231" y="1755182"/>
            <a:ext cx="3323838" cy="280483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3E25E08-0166-4BA1-D281-40B12272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150" y="1295324"/>
            <a:ext cx="10972800" cy="605193"/>
          </a:xfrm>
        </p:spPr>
        <p:txBody>
          <a:bodyPr/>
          <a:lstStyle/>
          <a:p>
            <a:r>
              <a:rPr lang="en-US" dirty="0"/>
              <a:t>Challenging Interfacial Evolution in Pb-acid Battery Needs Multimodal Analysis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Prevent battery sulfation and corrosion at Batteries Plus">
            <a:extLst>
              <a:ext uri="{FF2B5EF4-FFF2-40B4-BE49-F238E27FC236}">
                <a16:creationId xmlns:a16="http://schemas.microsoft.com/office/drawing/2014/main" id="{D21C9087-9E25-24B6-1C34-E27C1CAF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78" y="5148167"/>
            <a:ext cx="4038944" cy="20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34C150-12AA-7FC0-4069-F9B0BCE7D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124" y="1900516"/>
            <a:ext cx="7810276" cy="503375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B3DE218-E11E-3600-9B02-0F1B97F48709}"/>
              </a:ext>
            </a:extLst>
          </p:cNvPr>
          <p:cNvSpPr txBox="1"/>
          <p:nvPr/>
        </p:nvSpPr>
        <p:spPr>
          <a:xfrm>
            <a:off x="2496822" y="4617253"/>
            <a:ext cx="222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Sulfation</a:t>
            </a:r>
          </a:p>
        </p:txBody>
      </p:sp>
    </p:spTree>
    <p:extLst>
      <p:ext uri="{BB962C8B-B14F-4D97-AF65-F5344CB8AC3E}">
        <p14:creationId xmlns:p14="http://schemas.microsoft.com/office/powerpoint/2010/main" val="29459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5DCD21-D809-88D9-91A8-2A5D2ADA3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36E25-D674-FA8B-14DB-BBE66E10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051" y="154414"/>
            <a:ext cx="11121081" cy="745889"/>
          </a:xfrm>
        </p:spPr>
        <p:txBody>
          <a:bodyPr/>
          <a:lstStyle/>
          <a:p>
            <a:r>
              <a:rPr lang="en-US" dirty="0"/>
              <a:t>In-situ AFM provides unique insights into sulfation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E0152-927C-418B-4D4A-12CB52B9BFE1}"/>
              </a:ext>
            </a:extLst>
          </p:cNvPr>
          <p:cNvSpPr txBox="1"/>
          <p:nvPr/>
        </p:nvSpPr>
        <p:spPr>
          <a:xfrm>
            <a:off x="2913017" y="1086954"/>
            <a:ext cx="1171738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Barite (BaSO</a:t>
            </a:r>
            <a:r>
              <a:rPr lang="en-US" baseline="-25000" dirty="0"/>
              <a:t>4</a:t>
            </a:r>
            <a:r>
              <a:rPr lang="en-US" dirty="0"/>
              <a:t>) is added as a nucleating agent for PbSO</a:t>
            </a:r>
            <a:r>
              <a:rPr lang="en-US" baseline="-25000" dirty="0"/>
              <a:t>4</a:t>
            </a:r>
            <a:r>
              <a:rPr lang="en-US" dirty="0"/>
              <a:t> 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FB6BF0-97EF-C14A-0A90-11F3F7D9D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77" r="1881"/>
          <a:stretch/>
        </p:blipFill>
        <p:spPr>
          <a:xfrm>
            <a:off x="1167647" y="1723297"/>
            <a:ext cx="2543712" cy="1838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748058-AE59-3553-7393-E82CC7268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82" t="2160" r="381" b="-181"/>
          <a:stretch/>
        </p:blipFill>
        <p:spPr>
          <a:xfrm>
            <a:off x="4042085" y="1759677"/>
            <a:ext cx="2488507" cy="18019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44EB37-A9BC-771B-2648-68A1C932DBE8}"/>
              </a:ext>
            </a:extLst>
          </p:cNvPr>
          <p:cNvSpPr txBox="1"/>
          <p:nvPr/>
        </p:nvSpPr>
        <p:spPr>
          <a:xfrm>
            <a:off x="1601703" y="3526313"/>
            <a:ext cx="206178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Barite (BaSO</a:t>
            </a:r>
            <a:r>
              <a:rPr lang="en-US" baseline="-25000" dirty="0"/>
              <a:t>4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1F179B-BC3D-F571-2ACA-07117F0867E8}"/>
              </a:ext>
            </a:extLst>
          </p:cNvPr>
          <p:cNvSpPr txBox="1"/>
          <p:nvPr/>
        </p:nvSpPr>
        <p:spPr>
          <a:xfrm>
            <a:off x="4091873" y="3518533"/>
            <a:ext cx="247535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Anglesite (PbSO</a:t>
            </a:r>
            <a:r>
              <a:rPr lang="en-US" baseline="-25000" dirty="0"/>
              <a:t>4</a:t>
            </a:r>
            <a:r>
              <a:rPr lang="en-US" dirty="0"/>
              <a:t>)</a:t>
            </a:r>
            <a:endParaRPr lang="en-US" baseline="-25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6D56A6-013D-0C51-318D-E8F98EB4E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647" y="4776406"/>
            <a:ext cx="2239827" cy="30826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E7431D-1446-9916-C846-365A1578E77E}"/>
              </a:ext>
            </a:extLst>
          </p:cNvPr>
          <p:cNvSpPr txBox="1"/>
          <p:nvPr/>
        </p:nvSpPr>
        <p:spPr>
          <a:xfrm>
            <a:off x="3717081" y="5746293"/>
            <a:ext cx="7516975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 at concentrations above 90 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dirty="0"/>
              <a:t>M, we see macroscopic particles forming in solution, and on macroscopic surface defects.</a:t>
            </a:r>
          </a:p>
          <a:p>
            <a:endParaRPr lang="en-US" dirty="0"/>
          </a:p>
          <a:p>
            <a:r>
              <a:rPr lang="en-US" i="1" dirty="0"/>
              <a:t>Second-layer epitaxial growth is suppressed, even when highly supersaturated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65204-6FA7-15F8-6EF6-F76DB52B54E2}"/>
              </a:ext>
            </a:extLst>
          </p:cNvPr>
          <p:cNvSpPr txBox="1"/>
          <p:nvPr/>
        </p:nvSpPr>
        <p:spPr>
          <a:xfrm>
            <a:off x="3677894" y="4607520"/>
            <a:ext cx="751697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First layer forms at ~ 6 </a:t>
            </a:r>
            <a:r>
              <a:rPr lang="en-US" i="1" dirty="0" err="1"/>
              <a:t>uM</a:t>
            </a:r>
            <a:r>
              <a:rPr lang="en-US" i="1" dirty="0"/>
              <a:t>. But a 50x increase in Pb</a:t>
            </a:r>
            <a:r>
              <a:rPr lang="en-US" i="1" baseline="30000" dirty="0"/>
              <a:t>2+</a:t>
            </a:r>
            <a:r>
              <a:rPr lang="en-US" i="1" dirty="0"/>
              <a:t> concentration still doesn’t form multilayers on (001)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ED7076-00C5-C305-3F6F-BD1B5A9A7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0145" y="1060038"/>
            <a:ext cx="2525061" cy="23039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44B252-B75A-11F5-C09D-B20ED5BFE735}"/>
              </a:ext>
            </a:extLst>
          </p:cNvPr>
          <p:cNvSpPr txBox="1"/>
          <p:nvPr/>
        </p:nvSpPr>
        <p:spPr>
          <a:xfrm>
            <a:off x="11640145" y="1160286"/>
            <a:ext cx="145745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9 </a:t>
            </a:r>
            <a:r>
              <a:rPr lang="el-G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μ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 Pb</a:t>
            </a:r>
            <a:r>
              <a:rPr lang="en-US" b="1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2+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C0D412-C80D-190F-DF45-FEB3F67E1E0E}"/>
              </a:ext>
            </a:extLst>
          </p:cNvPr>
          <p:cNvGrpSpPr/>
          <p:nvPr/>
        </p:nvGrpSpPr>
        <p:grpSpPr>
          <a:xfrm>
            <a:off x="11676699" y="3396448"/>
            <a:ext cx="2488508" cy="2281175"/>
            <a:chOff x="6571658" y="2418089"/>
            <a:chExt cx="2558677" cy="25699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F848E43-9365-3FAB-67AE-2B945C9F3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1658" y="2418089"/>
              <a:ext cx="2558677" cy="256992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B019EE-E788-669E-92D7-EDD930894164}"/>
                </a:ext>
              </a:extLst>
            </p:cNvPr>
            <p:cNvSpPr txBox="1"/>
            <p:nvPr/>
          </p:nvSpPr>
          <p:spPr>
            <a:xfrm>
              <a:off x="6571658" y="2545211"/>
              <a:ext cx="1611339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54 </a:t>
              </a:r>
              <a:r>
                <a:rPr lang="el-GR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μ</a:t>
              </a:r>
              <a:r>
                <a:rPr lang="en-US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M Pb</a:t>
              </a:r>
              <a:r>
                <a:rPr lang="en-US" b="1" baseline="300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2+</a:t>
              </a:r>
              <a:endPara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3DFA60-A2D3-5982-162D-19D62A79FE94}"/>
              </a:ext>
            </a:extLst>
          </p:cNvPr>
          <p:cNvGrpSpPr/>
          <p:nvPr/>
        </p:nvGrpSpPr>
        <p:grpSpPr>
          <a:xfrm>
            <a:off x="11640145" y="5792238"/>
            <a:ext cx="2533054" cy="2410679"/>
            <a:chOff x="11853849" y="1954932"/>
            <a:chExt cx="2593670" cy="256427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5794E7-7A66-811B-20C9-8132BC56A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900150" y="1954932"/>
              <a:ext cx="2547369" cy="256427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33F52D-27CF-E0B9-38BD-CC717EEB8972}"/>
                </a:ext>
              </a:extLst>
            </p:cNvPr>
            <p:cNvSpPr txBox="1"/>
            <p:nvPr/>
          </p:nvSpPr>
          <p:spPr>
            <a:xfrm>
              <a:off x="11853849" y="2002891"/>
              <a:ext cx="1765227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360 </a:t>
              </a:r>
              <a:r>
                <a:rPr lang="el-GR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μ</a:t>
              </a:r>
              <a:r>
                <a:rPr lang="en-US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M Pb</a:t>
              </a:r>
              <a:r>
                <a:rPr lang="en-US" b="1" baseline="300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2+</a:t>
              </a:r>
              <a:endPara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5A81106-C653-B27E-ABCC-0FBDE409CA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8726" y="1682246"/>
            <a:ext cx="2694565" cy="23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8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DFD495-E917-FA16-1A35-C1746F5CA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9856FD-8076-8C6C-E062-2FEB508D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215" y="-46361"/>
            <a:ext cx="11121081" cy="1310979"/>
          </a:xfrm>
        </p:spPr>
        <p:txBody>
          <a:bodyPr/>
          <a:lstStyle/>
          <a:p>
            <a:r>
              <a:rPr lang="en-US" dirty="0"/>
              <a:t>Surface chemistry limits the repeated PbSO</a:t>
            </a:r>
            <a:r>
              <a:rPr lang="en-US" baseline="-25000" dirty="0"/>
              <a:t>4</a:t>
            </a:r>
            <a:r>
              <a:rPr lang="en-US" dirty="0"/>
              <a:t> nucleation  - implications in battery cycling!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41206-6187-4CF5-86E1-2CD766714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480" y="1684421"/>
            <a:ext cx="4289039" cy="63435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698C23-383B-E31E-5453-FF5CA882296A}"/>
              </a:ext>
            </a:extLst>
          </p:cNvPr>
          <p:cNvSpPr txBox="1"/>
          <p:nvPr/>
        </p:nvSpPr>
        <p:spPr>
          <a:xfrm>
            <a:off x="1103588" y="1974336"/>
            <a:ext cx="8329170" cy="5556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Pb-exposed nucleation surfaces had been altered by etching in situ with 100 mM nitric acid exposing fresh barite surfaces.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Reintroducing Pb-solution caused rapid film growth over the freshly exposed surface, but the growth front slowed dramatically once it reached regions that had previously been exposed to lead.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This demonstrated clearly that previous lead exposure had altered the ability of the surface to host future PbSO</a:t>
            </a:r>
            <a:r>
              <a:rPr lang="en-US" sz="2600" baseline="-25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films. 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171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C4FB9F-0795-2EE4-5CD5-ECDAF7307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20EFE0-6C15-EFBF-CC82-A06070518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215" y="87494"/>
            <a:ext cx="11121081" cy="1310979"/>
          </a:xfrm>
        </p:spPr>
        <p:txBody>
          <a:bodyPr/>
          <a:lstStyle/>
          <a:p>
            <a:r>
              <a:rPr lang="en-US" dirty="0"/>
              <a:t>Leveraging nucleation mechanism to create improved battery additives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210C810-FE09-F3C7-E7BE-4FF2DDAE3216}"/>
              </a:ext>
            </a:extLst>
          </p:cNvPr>
          <p:cNvSpPr txBox="1">
            <a:spLocks/>
          </p:cNvSpPr>
          <p:nvPr/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r" defTabSz="1097280" rtl="0" eaLnBrk="1" latinLnBrk="0" hangingPunct="1">
              <a:defRPr sz="1200" kern="1200">
                <a:solidFill>
                  <a:srgbClr val="B3B3B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7A4BB3-E848-5A44-82DF-322201952CD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4B7C8DE-6B43-4A3B-A84E-5A66B171525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94569" y="1900381"/>
            <a:ext cx="6305266" cy="5486401"/>
          </a:xfrm>
        </p:spPr>
        <p:txBody>
          <a:bodyPr/>
          <a:lstStyle/>
          <a:p>
            <a:r>
              <a:rPr lang="en-US" dirty="0"/>
              <a:t>Can we reduce strain energy?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136F39-AA8D-2FA5-5E9C-E6F3566AC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89" r="7790"/>
          <a:stretch/>
        </p:blipFill>
        <p:spPr>
          <a:xfrm>
            <a:off x="5107907" y="5299896"/>
            <a:ext cx="2770495" cy="2859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068AC8-6B69-C41E-812C-4C97025C10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89" r="7790"/>
          <a:stretch/>
        </p:blipFill>
        <p:spPr>
          <a:xfrm>
            <a:off x="8011124" y="5302773"/>
            <a:ext cx="2770495" cy="2856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E36350-E32D-B3F3-8F56-20F7D3ECA6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60" r="-379"/>
          <a:stretch/>
        </p:blipFill>
        <p:spPr>
          <a:xfrm>
            <a:off x="10833141" y="5308583"/>
            <a:ext cx="3654533" cy="284168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FD398E6-12F0-98E9-35E9-0CB224B9AE5C}"/>
              </a:ext>
            </a:extLst>
          </p:cNvPr>
          <p:cNvGrpSpPr/>
          <p:nvPr/>
        </p:nvGrpSpPr>
        <p:grpSpPr>
          <a:xfrm>
            <a:off x="1187661" y="2493859"/>
            <a:ext cx="4576881" cy="3250618"/>
            <a:chOff x="8510636" y="1631308"/>
            <a:chExt cx="4576881" cy="32506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E37E92-0954-CFED-4525-1F775BF6C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5345" y="2113141"/>
              <a:ext cx="4492172" cy="1472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EB843F-B31E-6534-3C95-69F13A4192A3}"/>
                </a:ext>
              </a:extLst>
            </p:cNvPr>
            <p:cNvSpPr txBox="1"/>
            <p:nvPr/>
          </p:nvSpPr>
          <p:spPr>
            <a:xfrm>
              <a:off x="8510637" y="3614318"/>
              <a:ext cx="2821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/>
                <a:t>ε</a:t>
              </a:r>
              <a:r>
                <a:rPr lang="en-US" sz="1800" baseline="-25000" dirty="0" err="1"/>
                <a:t>i</a:t>
              </a:r>
              <a:r>
                <a:rPr lang="en-US" sz="1800" dirty="0"/>
                <a:t> strain (lattice mismatch)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2013AB-C55C-9AA0-CC41-81AB129CD3FC}"/>
                </a:ext>
              </a:extLst>
            </p:cNvPr>
            <p:cNvSpPr txBox="1"/>
            <p:nvPr/>
          </p:nvSpPr>
          <p:spPr>
            <a:xfrm>
              <a:off x="8510636" y="4021237"/>
              <a:ext cx="1979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/>
                <a:t>c</a:t>
              </a:r>
              <a:r>
                <a:rPr lang="en-US" sz="1800" baseline="-25000" dirty="0" err="1"/>
                <a:t>ij</a:t>
              </a:r>
              <a:r>
                <a:rPr lang="en-US" sz="1800" dirty="0"/>
                <a:t> stiffness tensor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BB0888-4C54-FF08-9387-C1C1234EBE36}"/>
                </a:ext>
              </a:extLst>
            </p:cNvPr>
            <p:cNvSpPr txBox="1"/>
            <p:nvPr/>
          </p:nvSpPr>
          <p:spPr>
            <a:xfrm>
              <a:off x="8510636" y="1631308"/>
              <a:ext cx="2949846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Epitaxial misfit energy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D2252A-C9DF-260B-8F5A-F12BBB6F531A}"/>
                </a:ext>
              </a:extLst>
            </p:cNvPr>
            <p:cNvSpPr txBox="1"/>
            <p:nvPr/>
          </p:nvSpPr>
          <p:spPr>
            <a:xfrm>
              <a:off x="8510637" y="4457194"/>
              <a:ext cx="184731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EB90AE-3981-1E70-4600-F66CC06709DD}"/>
              </a:ext>
            </a:extLst>
          </p:cNvPr>
          <p:cNvGrpSpPr/>
          <p:nvPr/>
        </p:nvGrpSpPr>
        <p:grpSpPr>
          <a:xfrm>
            <a:off x="8162158" y="3413586"/>
            <a:ext cx="5941430" cy="1247949"/>
            <a:chOff x="1247717" y="2067550"/>
            <a:chExt cx="5941430" cy="124794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AA52E4-E0F5-A4D7-F9C3-95D547D2BBDF}"/>
                </a:ext>
              </a:extLst>
            </p:cNvPr>
            <p:cNvSpPr txBox="1"/>
            <p:nvPr/>
          </p:nvSpPr>
          <p:spPr>
            <a:xfrm>
              <a:off x="1247717" y="2067550"/>
              <a:ext cx="2061783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Barite (BaSO</a:t>
              </a:r>
              <a:r>
                <a:rPr lang="en-US" baseline="-25000" dirty="0"/>
                <a:t>4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D179DB-9446-5A7A-6853-EFC5B0EA0708}"/>
                </a:ext>
              </a:extLst>
            </p:cNvPr>
            <p:cNvSpPr txBox="1"/>
            <p:nvPr/>
          </p:nvSpPr>
          <p:spPr>
            <a:xfrm>
              <a:off x="3898861" y="2073623"/>
              <a:ext cx="2475358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Anglesite (PbSO</a:t>
              </a:r>
              <a:r>
                <a:rPr lang="en-US" baseline="-25000" dirty="0"/>
                <a:t>4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2F5ACA-7D2A-A160-52D7-BD4E93CD7E48}"/>
                </a:ext>
              </a:extLst>
            </p:cNvPr>
            <p:cNvSpPr txBox="1"/>
            <p:nvPr/>
          </p:nvSpPr>
          <p:spPr>
            <a:xfrm>
              <a:off x="1279233" y="2466549"/>
              <a:ext cx="14189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 = 8.88 Å</a:t>
              </a:r>
            </a:p>
            <a:p>
              <a:r>
                <a:rPr lang="en-US" sz="16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b = 5.46 Å</a:t>
              </a:r>
            </a:p>
            <a:p>
              <a:r>
                <a:rPr lang="en-US" sz="16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c = 7.16 Å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E3B364-4692-497A-BF56-5BA9646E09D2}"/>
                </a:ext>
              </a:extLst>
            </p:cNvPr>
            <p:cNvSpPr txBox="1"/>
            <p:nvPr/>
          </p:nvSpPr>
          <p:spPr>
            <a:xfrm>
              <a:off x="3918700" y="2484502"/>
              <a:ext cx="32704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 = 8.48 Å  (4.7% misfit)</a:t>
              </a:r>
            </a:p>
            <a:p>
              <a:r>
                <a:rPr lang="en-US" sz="16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b = 5.40 Å  (1.1% misfit)</a:t>
              </a:r>
            </a:p>
            <a:p>
              <a:r>
                <a:rPr lang="en-US" sz="16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c = 6.96 Å  (2.8% misfit)</a:t>
              </a:r>
            </a:p>
          </p:txBody>
        </p:sp>
      </p:grp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F8B86E9F-C3EE-2965-F3BF-78C6D23E1C09}"/>
              </a:ext>
            </a:extLst>
          </p:cNvPr>
          <p:cNvGraphicFramePr>
            <a:graphicFrameLocks noGrp="1"/>
          </p:cNvGraphicFramePr>
          <p:nvPr/>
        </p:nvGraphicFramePr>
        <p:xfrm>
          <a:off x="11012664" y="1422807"/>
          <a:ext cx="3090924" cy="15709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8071">
                  <a:extLst>
                    <a:ext uri="{9D8B030D-6E8A-4147-A177-3AD203B41FA5}">
                      <a16:colId xmlns:a16="http://schemas.microsoft.com/office/drawing/2014/main" val="54876454"/>
                    </a:ext>
                  </a:extLst>
                </a:gridCol>
                <a:gridCol w="1822853">
                  <a:extLst>
                    <a:ext uri="{9D8B030D-6E8A-4147-A177-3AD203B41FA5}">
                      <a16:colId xmlns:a16="http://schemas.microsoft.com/office/drawing/2014/main" val="1714902541"/>
                    </a:ext>
                  </a:extLst>
                </a:gridCol>
              </a:tblGrid>
              <a:tr h="387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1" u="none" strike="noStrike" dirty="0" err="1">
                          <a:effectLst/>
                        </a:rPr>
                        <a:t>U</a:t>
                      </a:r>
                      <a:r>
                        <a:rPr lang="en-US" sz="2000" b="1" i="1" u="none" strike="noStrike" baseline="-25000" dirty="0" err="1">
                          <a:effectLst/>
                        </a:rPr>
                        <a:t>max</a:t>
                      </a:r>
                      <a:endParaRPr lang="en-US" sz="2000" b="1" i="1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>
                          <a:effectLst/>
                        </a:rPr>
                        <a:t>mJ</a:t>
                      </a:r>
                      <a:r>
                        <a:rPr lang="en-US" sz="2000" b="1" u="none" strike="noStrike" dirty="0">
                          <a:effectLst/>
                        </a:rPr>
                        <a:t>/m</a:t>
                      </a:r>
                      <a:r>
                        <a:rPr lang="en-US" sz="2000" b="1" u="none" strike="noStrike" baseline="30000" dirty="0">
                          <a:effectLst/>
                        </a:rPr>
                        <a:t>2</a:t>
                      </a:r>
                      <a:endParaRPr lang="en-US" sz="20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31915588"/>
                  </a:ext>
                </a:extLst>
              </a:tr>
              <a:tr h="394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(001)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~9.7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1632490"/>
                  </a:ext>
                </a:extLst>
              </a:tr>
              <a:tr h="394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(010)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~7.8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263780"/>
                  </a:ext>
                </a:extLst>
              </a:tr>
              <a:tr h="394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(100)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~3.8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1651872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30514728-366F-F4E2-094F-98601270E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444" y="1401760"/>
            <a:ext cx="3629411" cy="18172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5AF19B1-0EBD-85FF-C333-F1526DEBD7C2}"/>
              </a:ext>
            </a:extLst>
          </p:cNvPr>
          <p:cNvSpPr txBox="1"/>
          <p:nvPr/>
        </p:nvSpPr>
        <p:spPr>
          <a:xfrm>
            <a:off x="5152469" y="4951625"/>
            <a:ext cx="418576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Multilayer growth on Barite (210)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CCCD4F-F3C5-9309-7E7F-03AAD5484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573" y="5425313"/>
            <a:ext cx="2770495" cy="25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7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AFC4B9-FCF5-C2AB-7974-5BF61BF1A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1E666A-3F31-78C0-FFA5-7858EC27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599" y="718459"/>
            <a:ext cx="11121081" cy="719763"/>
          </a:xfrm>
        </p:spPr>
        <p:txBody>
          <a:bodyPr/>
          <a:lstStyle/>
          <a:p>
            <a:r>
              <a:rPr lang="en-US" dirty="0"/>
              <a:t>In situ AFM analysis reveals PbSO</a:t>
            </a:r>
            <a:r>
              <a:rPr lang="en-US" baseline="-25000" dirty="0"/>
              <a:t>4</a:t>
            </a:r>
            <a:r>
              <a:rPr lang="en-US" dirty="0"/>
              <a:t> nucleation mechanisms and limitations of Barite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9DCB90-6CB4-011D-A859-CF0D16BEA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207" y="1581912"/>
            <a:ext cx="6208312" cy="66476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FEAF89-AB80-8678-DD33-8A47D57FAF4B}"/>
              </a:ext>
            </a:extLst>
          </p:cNvPr>
          <p:cNvSpPr txBox="1"/>
          <p:nvPr/>
        </p:nvSpPr>
        <p:spPr>
          <a:xfrm>
            <a:off x="953135" y="3072919"/>
            <a:ext cx="654494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Barite(001) is highly effective at supporting 2D monolayer films of PbSO</a:t>
            </a:r>
            <a:r>
              <a:rPr lang="en-US" sz="2400" baseline="-25000" dirty="0"/>
              <a:t>4</a:t>
            </a:r>
            <a:r>
              <a:rPr lang="en-US" sz="2400" dirty="0"/>
              <a:t>, even from subsaturated solutions but it is not effective at supporting multilayer film growth due to stress and strain factors.</a:t>
            </a:r>
          </a:p>
          <a:p>
            <a:endParaRPr lang="en-US" sz="2400" dirty="0"/>
          </a:p>
          <a:p>
            <a:r>
              <a:rPr lang="en-US" sz="2400" dirty="0"/>
              <a:t>Additives for Pb-acid electrodes need to consider about stress and strain evolution between nucleating agents (such as barite) and lead sulfate.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01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6CA553-2AC2-9A85-E1E4-BA6C1468F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AEB570-C6D5-0CE1-F4FA-8CA43D8CA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107" y="724416"/>
            <a:ext cx="10972800" cy="605193"/>
          </a:xfrm>
        </p:spPr>
        <p:txBody>
          <a:bodyPr/>
          <a:lstStyle/>
          <a:p>
            <a:r>
              <a:rPr lang="en-US" dirty="0"/>
              <a:t>Sr-substituted Barite as nucleation promoter for Pb-acid Cells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C82BD-ED87-3109-5636-AE93BA4B33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57275" y="1527773"/>
            <a:ext cx="12801600" cy="1415774"/>
          </a:xfrm>
        </p:spPr>
        <p:txBody>
          <a:bodyPr/>
          <a:lstStyle/>
          <a:p>
            <a:r>
              <a:rPr lang="en-US" sz="2400" dirty="0"/>
              <a:t>Pure SrSO</a:t>
            </a:r>
            <a:r>
              <a:rPr lang="en-US" sz="2400" baseline="-25000" dirty="0"/>
              <a:t>4</a:t>
            </a:r>
            <a:r>
              <a:rPr lang="en-US" sz="2400" dirty="0"/>
              <a:t> unsuitable for nucleation promoter usage in Pb-acid cells, likely due to its solubility and PbSO</a:t>
            </a:r>
            <a:r>
              <a:rPr lang="en-US" sz="2400" baseline="-25000" dirty="0"/>
              <a:t>4</a:t>
            </a:r>
            <a:r>
              <a:rPr lang="en-US" sz="2400" dirty="0"/>
              <a:t> tendency for Sr incorporation.</a:t>
            </a:r>
          </a:p>
          <a:p>
            <a:r>
              <a:rPr lang="en-US" sz="2400" dirty="0"/>
              <a:t>Sr:BaSO</a:t>
            </a:r>
            <a:r>
              <a:rPr lang="en-US" sz="2400" baseline="-25000" dirty="0"/>
              <a:t>4 </a:t>
            </a:r>
            <a:r>
              <a:rPr lang="en-US" sz="2400" dirty="0"/>
              <a:t>should have reduced mismatch with anglesite </a:t>
            </a:r>
            <a:r>
              <a:rPr lang="en-US" sz="2400" b="1" dirty="0"/>
              <a:t>and</a:t>
            </a:r>
            <a:r>
              <a:rPr lang="en-US" sz="2400" dirty="0"/>
              <a:t> low, barite-like solubility.</a:t>
            </a:r>
          </a:p>
          <a:p>
            <a:endParaRPr lang="en-US" sz="2400" dirty="0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6847397-7B34-66D3-9D39-985A87EF8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05" t="12500" r="17675" b="22396"/>
          <a:stretch/>
        </p:blipFill>
        <p:spPr>
          <a:xfrm>
            <a:off x="909637" y="3060826"/>
            <a:ext cx="3753143" cy="2850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608D2E-17D0-0B3D-C156-599DFAFC99D4}"/>
              </a:ext>
            </a:extLst>
          </p:cNvPr>
          <p:cNvSpPr txBox="1"/>
          <p:nvPr/>
        </p:nvSpPr>
        <p:spPr>
          <a:xfrm>
            <a:off x="871537" y="6172201"/>
            <a:ext cx="260032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Anglesite (PbSO</a:t>
            </a:r>
            <a:r>
              <a:rPr lang="en-US" baseline="-25000" dirty="0"/>
              <a:t>4</a:t>
            </a:r>
            <a:r>
              <a:rPr lang="en-US" dirty="0"/>
              <a:t>)</a:t>
            </a:r>
          </a:p>
          <a:p>
            <a:r>
              <a:rPr lang="en-US" dirty="0"/>
              <a:t>a-axis: 8.48 Å</a:t>
            </a:r>
          </a:p>
          <a:p>
            <a:r>
              <a:rPr lang="en-US" dirty="0"/>
              <a:t>b-axis: 5.40 Å</a:t>
            </a:r>
          </a:p>
          <a:p>
            <a:r>
              <a:rPr lang="en-US" dirty="0"/>
              <a:t>c-axis: 6.96 Å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4464654-0E28-DA3A-4958-7F06DF754B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59" t="12498" r="19239" b="22917"/>
          <a:stretch/>
        </p:blipFill>
        <p:spPr>
          <a:xfrm>
            <a:off x="4751883" y="2893665"/>
            <a:ext cx="4182255" cy="31324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8016AA-77F5-D0B2-BA3B-9B06F9FC3BAE}"/>
              </a:ext>
            </a:extLst>
          </p:cNvPr>
          <p:cNvSpPr txBox="1"/>
          <p:nvPr/>
        </p:nvSpPr>
        <p:spPr>
          <a:xfrm>
            <a:off x="5557839" y="6165847"/>
            <a:ext cx="450056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Barite (BaSO</a:t>
            </a:r>
            <a:r>
              <a:rPr lang="en-US" baseline="-25000" dirty="0"/>
              <a:t>4</a:t>
            </a:r>
            <a:r>
              <a:rPr lang="en-US" dirty="0"/>
              <a:t>)</a:t>
            </a:r>
          </a:p>
          <a:p>
            <a:r>
              <a:rPr lang="en-US" dirty="0"/>
              <a:t>a-axis: 8.88 Å  </a:t>
            </a:r>
            <a:r>
              <a:rPr lang="en-US" b="1" dirty="0"/>
              <a:t>(+4.8% mismatch)</a:t>
            </a:r>
          </a:p>
          <a:p>
            <a:r>
              <a:rPr lang="en-US" dirty="0"/>
              <a:t>b-axis: 5.46 Å </a:t>
            </a:r>
            <a:r>
              <a:rPr lang="en-US" b="1" dirty="0"/>
              <a:t>(+1.1% mismatch)</a:t>
            </a:r>
          </a:p>
          <a:p>
            <a:r>
              <a:rPr lang="en-US" dirty="0"/>
              <a:t>c-axis: 7.16 Å </a:t>
            </a:r>
            <a:r>
              <a:rPr lang="en-US" b="1" dirty="0"/>
              <a:t>(+2.9% mismatch)</a:t>
            </a:r>
          </a:p>
        </p:txBody>
      </p:sp>
      <p:pic>
        <p:nvPicPr>
          <p:cNvPr id="12" name="Picture 11" descr="Arrow&#10;&#10;Description automatically generated">
            <a:extLst>
              <a:ext uri="{FF2B5EF4-FFF2-40B4-BE49-F238E27FC236}">
                <a16:creationId xmlns:a16="http://schemas.microsoft.com/office/drawing/2014/main" id="{ECDE1FB8-C01D-437B-9F69-2E14FD2B31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29" t="12153" r="18847" b="22743"/>
          <a:stretch/>
        </p:blipFill>
        <p:spPr>
          <a:xfrm>
            <a:off x="9878518" y="3117125"/>
            <a:ext cx="3258975" cy="27804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45C9AC-447C-82BC-BD06-1245249F60C0}"/>
              </a:ext>
            </a:extLst>
          </p:cNvPr>
          <p:cNvSpPr txBox="1"/>
          <p:nvPr/>
        </p:nvSpPr>
        <p:spPr>
          <a:xfrm>
            <a:off x="10229850" y="6153464"/>
            <a:ext cx="440055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Celestite (SrSO</a:t>
            </a:r>
            <a:r>
              <a:rPr lang="en-US" baseline="-25000" dirty="0"/>
              <a:t>4</a:t>
            </a:r>
            <a:r>
              <a:rPr lang="en-US" dirty="0"/>
              <a:t>)</a:t>
            </a:r>
          </a:p>
          <a:p>
            <a:r>
              <a:rPr lang="en-US" dirty="0"/>
              <a:t>a-axis: 8.37 Å </a:t>
            </a:r>
            <a:r>
              <a:rPr lang="en-US" b="1" dirty="0"/>
              <a:t>(-1.3% mismatch)</a:t>
            </a:r>
          </a:p>
          <a:p>
            <a:r>
              <a:rPr lang="en-US" dirty="0"/>
              <a:t>b-axis: 5.36 Å </a:t>
            </a:r>
            <a:r>
              <a:rPr lang="en-US" b="1" dirty="0"/>
              <a:t>(-0.8% mismatch)</a:t>
            </a:r>
          </a:p>
          <a:p>
            <a:r>
              <a:rPr lang="en-US" dirty="0"/>
              <a:t>c-axis: 6.87 Å  </a:t>
            </a:r>
            <a:r>
              <a:rPr lang="en-US" b="1" dirty="0"/>
              <a:t>(-1.3% mismatch)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73CE12-E81D-8BAA-0DFD-CAD56DD60DA4}"/>
              </a:ext>
            </a:extLst>
          </p:cNvPr>
          <p:cNvSpPr txBox="1"/>
          <p:nvPr/>
        </p:nvSpPr>
        <p:spPr>
          <a:xfrm>
            <a:off x="871537" y="7559200"/>
            <a:ext cx="12372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[1]: H. </a:t>
            </a:r>
            <a:r>
              <a:rPr lang="en-US" sz="1400" dirty="0" err="1"/>
              <a:t>Vermesan</a:t>
            </a:r>
            <a:r>
              <a:rPr lang="en-US" sz="1400" dirty="0"/>
              <a:t>, N. Hirai, M. Shiota, T. Tanaka; Journal of Power Sources 133 (2004) 52–58</a:t>
            </a:r>
          </a:p>
          <a:p>
            <a:r>
              <a:rPr lang="en-US" sz="1400" dirty="0"/>
              <a:t>[2]: </a:t>
            </a:r>
            <a:r>
              <a:rPr lang="en-US" sz="1400" b="0" i="0" dirty="0" err="1">
                <a:solidFill>
                  <a:srgbClr val="333333"/>
                </a:solidFill>
                <a:effectLst/>
              </a:rPr>
              <a:t>Rollog</a:t>
            </a:r>
            <a:r>
              <a:rPr lang="en-US" sz="1400" b="0" i="0" dirty="0">
                <a:solidFill>
                  <a:srgbClr val="333333"/>
                </a:solidFill>
                <a:effectLst/>
              </a:rPr>
              <a:t>, M., Cook, N.J., </a:t>
            </a:r>
            <a:r>
              <a:rPr lang="en-US" sz="1400" b="0" i="0" dirty="0" err="1">
                <a:solidFill>
                  <a:srgbClr val="333333"/>
                </a:solidFill>
                <a:effectLst/>
              </a:rPr>
              <a:t>Guagliardo</a:t>
            </a:r>
            <a:r>
              <a:rPr lang="en-US" sz="1400" b="0" i="0" dirty="0">
                <a:solidFill>
                  <a:srgbClr val="333333"/>
                </a:solidFill>
                <a:effectLst/>
              </a:rPr>
              <a:t>, P. </a:t>
            </a:r>
            <a:r>
              <a:rPr lang="en-US" sz="1400" b="0" i="1" dirty="0">
                <a:solidFill>
                  <a:srgbClr val="333333"/>
                </a:solidFill>
                <a:effectLst/>
              </a:rPr>
              <a:t>et al.</a:t>
            </a:r>
            <a:r>
              <a:rPr lang="en-US" sz="1400" b="0" i="0" dirty="0">
                <a:solidFill>
                  <a:srgbClr val="333333"/>
                </a:solidFill>
                <a:effectLst/>
              </a:rPr>
              <a:t> Intermobility of barium, strontium, and lead in chloride and sulfate leach solutions. </a:t>
            </a:r>
            <a:r>
              <a:rPr lang="en-US" sz="1400" b="0" i="1" dirty="0">
                <a:solidFill>
                  <a:srgbClr val="333333"/>
                </a:solidFill>
                <a:effectLst/>
              </a:rPr>
              <a:t>Geochem Trans</a:t>
            </a:r>
            <a:r>
              <a:rPr lang="en-US" sz="1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1400" b="1" i="0" dirty="0">
                <a:solidFill>
                  <a:srgbClr val="333333"/>
                </a:solidFill>
                <a:effectLst/>
              </a:rPr>
              <a:t>20</a:t>
            </a:r>
            <a:r>
              <a:rPr lang="en-US" sz="1400" b="0" i="0" dirty="0">
                <a:solidFill>
                  <a:srgbClr val="333333"/>
                </a:solidFill>
                <a:effectLst/>
              </a:rPr>
              <a:t>, 4 (2019). https://doi.org/10.1186/s12932-019-0064-0</a:t>
            </a:r>
            <a:endParaRPr lang="en-US" sz="1400" dirty="0"/>
          </a:p>
        </p:txBody>
      </p:sp>
      <p:pic>
        <p:nvPicPr>
          <p:cNvPr id="5" name="Picture 4" descr="Arrow&#10;&#10;Description automatically generated">
            <a:extLst>
              <a:ext uri="{FF2B5EF4-FFF2-40B4-BE49-F238E27FC236}">
                <a16:creationId xmlns:a16="http://schemas.microsoft.com/office/drawing/2014/main" id="{DD6B61BA-3026-C91E-A996-7F5C9824A7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75" t="51340" r="67728" b="31461"/>
          <a:stretch/>
        </p:blipFill>
        <p:spPr>
          <a:xfrm>
            <a:off x="13244513" y="4557201"/>
            <a:ext cx="1408905" cy="131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5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B742687-D6C5-7C8C-EE02-9B611783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4590" y="679779"/>
            <a:ext cx="10863506" cy="656479"/>
          </a:xfrm>
        </p:spPr>
        <p:txBody>
          <a:bodyPr/>
          <a:lstStyle/>
          <a:p>
            <a:r>
              <a:rPr lang="en-US" dirty="0"/>
              <a:t>PbSO</a:t>
            </a:r>
            <a:r>
              <a:rPr lang="en-US" baseline="-25000" dirty="0"/>
              <a:t>4</a:t>
            </a:r>
            <a:r>
              <a:rPr lang="en-US" dirty="0"/>
              <a:t> nucleation on BaSO</a:t>
            </a:r>
            <a:r>
              <a:rPr lang="en-US" baseline="-25000" dirty="0"/>
              <a:t>4</a:t>
            </a:r>
            <a:r>
              <a:rPr lang="en-US" dirty="0"/>
              <a:t> Substrate</a:t>
            </a:r>
            <a:br>
              <a:rPr lang="en-US" dirty="0"/>
            </a:br>
            <a:r>
              <a:rPr lang="en-US" sz="2300" dirty="0">
                <a:solidFill>
                  <a:schemeClr val="accent2"/>
                </a:solidFill>
              </a:rPr>
              <a:t>24-hour Growth on 210 and 001 Normal Faces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E4F76B-B3F0-47C2-4C2C-C83036154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543C07-6208-16D9-0A53-2DED0595E333}"/>
              </a:ext>
            </a:extLst>
          </p:cNvPr>
          <p:cNvSpPr txBox="1"/>
          <p:nvPr/>
        </p:nvSpPr>
        <p:spPr>
          <a:xfrm>
            <a:off x="3856777" y="7341225"/>
            <a:ext cx="807547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200 </a:t>
            </a:r>
            <a:r>
              <a:rPr lang="el-GR" b="1" dirty="0"/>
              <a:t>μ</a:t>
            </a:r>
            <a:r>
              <a:rPr lang="en-US" b="1" dirty="0"/>
              <a:t>M Pb(NO</a:t>
            </a:r>
            <a:r>
              <a:rPr lang="en-US" b="1" baseline="-25000" dirty="0"/>
              <a:t>3</a:t>
            </a:r>
            <a:r>
              <a:rPr lang="en-US" b="1" dirty="0"/>
              <a:t>)</a:t>
            </a:r>
            <a:r>
              <a:rPr lang="en-US" b="1" baseline="-25000" dirty="0"/>
              <a:t>2</a:t>
            </a:r>
            <a:r>
              <a:rPr lang="en-US" b="1" dirty="0"/>
              <a:t> and 200 mM H</a:t>
            </a:r>
            <a:r>
              <a:rPr lang="en-US" b="1" baseline="-25000" dirty="0"/>
              <a:t>2</a:t>
            </a:r>
            <a:r>
              <a:rPr lang="en-US" b="1" dirty="0"/>
              <a:t>SO</a:t>
            </a:r>
            <a:r>
              <a:rPr lang="en-US" b="1" baseline="-25000" dirty="0"/>
              <a:t>4 </a:t>
            </a:r>
            <a:r>
              <a:rPr lang="en-US" b="1" dirty="0"/>
              <a:t>Precipitation Reaction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4A8A821-AD41-950F-A91A-E15C5CAC4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76" y="1750135"/>
            <a:ext cx="13436749" cy="54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3CED47-3697-6D47-3DB4-214570345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601" y="1479702"/>
            <a:ext cx="4027143" cy="33983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6759CE-0F6E-B156-F22C-970FE2766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64BC2C-DF53-66F7-CCB0-8A35A43A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187" y="80990"/>
            <a:ext cx="11395401" cy="770652"/>
          </a:xfrm>
        </p:spPr>
        <p:txBody>
          <a:bodyPr/>
          <a:lstStyle/>
          <a:p>
            <a:r>
              <a:rPr lang="en-US" dirty="0"/>
              <a:t>Challenging Interfacial Evolution in Pb-acid Battery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AA976-D1D1-BB48-0AB0-D8D65F387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203" y="1039136"/>
            <a:ext cx="9233941" cy="394566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0E996E-A72F-57CF-C2AD-FD9BE0A3FEB3}"/>
              </a:ext>
            </a:extLst>
          </p:cNvPr>
          <p:cNvCxnSpPr>
            <a:cxnSpLocks/>
          </p:cNvCxnSpPr>
          <p:nvPr/>
        </p:nvCxnSpPr>
        <p:spPr>
          <a:xfrm flipV="1">
            <a:off x="4258491" y="2852106"/>
            <a:ext cx="2037378" cy="4422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DA4DA74-EF19-D8CA-A271-3695E2F37EA4}"/>
              </a:ext>
            </a:extLst>
          </p:cNvPr>
          <p:cNvSpPr txBox="1">
            <a:spLocks/>
          </p:cNvSpPr>
          <p:nvPr/>
        </p:nvSpPr>
        <p:spPr>
          <a:xfrm>
            <a:off x="1124190" y="5595647"/>
            <a:ext cx="12870106" cy="230850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Positive failure mechanisms are often tied to the interface between the Pb current collector (grid) and the PbO</a:t>
            </a:r>
            <a:r>
              <a:rPr lang="en-US" sz="2000" baseline="-25000" dirty="0"/>
              <a:t>2</a:t>
            </a:r>
            <a:r>
              <a:rPr lang="en-US" sz="2000" dirty="0"/>
              <a:t> active material.</a:t>
            </a:r>
          </a:p>
          <a:p>
            <a:r>
              <a:rPr lang="en-US" sz="2000" dirty="0"/>
              <a:t>This region, the “corrosion layer,” is thought to have </a:t>
            </a:r>
            <a:r>
              <a:rPr lang="en-US" sz="2000" dirty="0" err="1"/>
              <a:t>PbO</a:t>
            </a:r>
            <a:r>
              <a:rPr lang="en-US" sz="2000" dirty="0"/>
              <a:t> or </a:t>
            </a:r>
            <a:r>
              <a:rPr lang="en-US" sz="2000" dirty="0" err="1"/>
              <a:t>PbO</a:t>
            </a:r>
            <a:r>
              <a:rPr lang="en-US" sz="2000" baseline="-25000" dirty="0" err="1"/>
              <a:t>x</a:t>
            </a:r>
            <a:r>
              <a:rPr lang="en-US" sz="2000" dirty="0"/>
              <a:t> (x = 1-2) phases that chemically bond Pb and PbO</a:t>
            </a:r>
            <a:r>
              <a:rPr lang="en-US" sz="2000" baseline="-25000" dirty="0"/>
              <a:t>2</a:t>
            </a:r>
            <a:r>
              <a:rPr lang="en-US" sz="2000" dirty="0"/>
              <a:t>.</a:t>
            </a:r>
          </a:p>
          <a:p>
            <a:r>
              <a:rPr lang="en-US" sz="2000" dirty="0"/>
              <a:t>These nonstoichiometric </a:t>
            </a:r>
            <a:r>
              <a:rPr lang="en-US" sz="2000" dirty="0" err="1"/>
              <a:t>PbO</a:t>
            </a:r>
            <a:r>
              <a:rPr lang="en-US" sz="2000" baseline="-25000" dirty="0" err="1"/>
              <a:t>x</a:t>
            </a:r>
            <a:r>
              <a:rPr lang="en-US" sz="2000" dirty="0"/>
              <a:t> phases have been identified by SEM, thermal gravimetric analysis, and color, but the crystal structure is not known.</a:t>
            </a:r>
          </a:p>
        </p:txBody>
      </p:sp>
    </p:spTree>
    <p:extLst>
      <p:ext uri="{BB962C8B-B14F-4D97-AF65-F5344CB8AC3E}">
        <p14:creationId xmlns:p14="http://schemas.microsoft.com/office/powerpoint/2010/main" val="362117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09.potx" id="{B8E5E1D6-484E-4E18-B366-2465010C1150}" vid="{D02451A5-06EE-4263-9DB9-0254920C5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PNNL_09</Template>
  <TotalTime>106</TotalTime>
  <Words>1391</Words>
  <Application>Microsoft Office PowerPoint</Application>
  <PresentationFormat>Custom</PresentationFormat>
  <Paragraphs>148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Cambria Math</vt:lpstr>
      <vt:lpstr>Courier New</vt:lpstr>
      <vt:lpstr>Wingdings</vt:lpstr>
      <vt:lpstr>PNNL_Option_4</vt:lpstr>
      <vt:lpstr>Addressing Interfacial Complexities in Pb-acid Batteries to Enable Higher Cycle Life</vt:lpstr>
      <vt:lpstr>Challenging Interfacial Evolution in Pb-acid Battery Needs Multimodal Analysis </vt:lpstr>
      <vt:lpstr>In-situ AFM provides unique insights into sulfation</vt:lpstr>
      <vt:lpstr>Surface chemistry limits the repeated PbSO4 nucleation  - implications in battery cycling!</vt:lpstr>
      <vt:lpstr>Leveraging nucleation mechanism to create improved battery additives</vt:lpstr>
      <vt:lpstr>In situ AFM analysis reveals PbSO4 nucleation mechanisms and limitations of Barite</vt:lpstr>
      <vt:lpstr>Sr-substituted Barite as nucleation promoter for Pb-acid Cells</vt:lpstr>
      <vt:lpstr>PbSO4 nucleation on BaSO4 Substrate 24-hour Growth on 210 and 001 Normal Faces</vt:lpstr>
      <vt:lpstr>Challenging Interfacial Evolution in Pb-acid Battery</vt:lpstr>
      <vt:lpstr>PbO evolution in Pb-acid battery cycling process</vt:lpstr>
      <vt:lpstr>Complexities of PbO Thermal Transition</vt:lpstr>
      <vt:lpstr>In Operando XPS to detect chemical evolution of PbOx -  Understanding Positive Electrodes </vt:lpstr>
      <vt:lpstr>Temperature dependent changes during in-situ heating of PbO2 – XPS analysis</vt:lpstr>
      <vt:lpstr>Temperature dependent changes during in-situ heating of PbO2 – XPS analysis</vt:lpstr>
      <vt:lpstr>Metastable Phases of PbOx were identified</vt:lpstr>
      <vt:lpstr>Enabling Pb-acid batteries for LDES 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Addressing Interfacial Complexities in Pb-acid Batteries to Enable Higher Cycle Life</dc:title>
  <dc:creator>Murugesan, Vijayakumar</dc:creator>
  <cp:lastModifiedBy>David Sokoloff</cp:lastModifiedBy>
  <cp:revision>3</cp:revision>
  <dcterms:created xsi:type="dcterms:W3CDTF">2023-10-25T01:02:36Z</dcterms:created>
  <dcterms:modified xsi:type="dcterms:W3CDTF">2023-10-25T19:47:54Z</dcterms:modified>
</cp:coreProperties>
</file>