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58" r:id="rId2"/>
    <p:sldId id="257" r:id="rId3"/>
    <p:sldId id="355" r:id="rId4"/>
    <p:sldId id="357" r:id="rId5"/>
    <p:sldId id="353" r:id="rId6"/>
    <p:sldId id="342" r:id="rId7"/>
    <p:sldId id="345" r:id="rId8"/>
    <p:sldId id="354" r:id="rId9"/>
    <p:sldId id="347" r:id="rId10"/>
    <p:sldId id="352" r:id="rId11"/>
    <p:sldId id="350" r:id="rId12"/>
    <p:sldId id="349" r:id="rId13"/>
    <p:sldId id="356" r:id="rId14"/>
    <p:sldId id="346" r:id="rId15"/>
    <p:sldId id="348" r:id="rId16"/>
    <p:sldId id="27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94"/>
  </p:normalViewPr>
  <p:slideViewPr>
    <p:cSldViewPr snapToGrid="0" snapToObjects="1">
      <p:cViewPr varScale="1">
        <p:scale>
          <a:sx n="109" d="100"/>
          <a:sy n="109" d="100"/>
        </p:scale>
        <p:origin x="5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20BEA-0C83-4547-8252-C98E941733BC}"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1B5060-8544-B842-B7E4-675806C77C44}" type="slidenum">
              <a:rPr lang="en-US" smtClean="0"/>
              <a:t>‹#›</a:t>
            </a:fld>
            <a:endParaRPr lang="en-US"/>
          </a:p>
        </p:txBody>
      </p:sp>
    </p:spTree>
    <p:extLst>
      <p:ext uri="{BB962C8B-B14F-4D97-AF65-F5344CB8AC3E}">
        <p14:creationId xmlns:p14="http://schemas.microsoft.com/office/powerpoint/2010/main" val="836599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tiff"/><Relationship Id="rId5" Type="http://schemas.openxmlformats.org/officeDocument/2006/relationships/image" Target="../media/image4.png"/><Relationship Id="rId10" Type="http://schemas.openxmlformats.org/officeDocument/2006/relationships/image" Target="../media/image9.tiff"/><Relationship Id="rId4" Type="http://schemas.openxmlformats.org/officeDocument/2006/relationships/image" Target="../media/image3.png"/><Relationship Id="rId9" Type="http://schemas.openxmlformats.org/officeDocument/2006/relationships/image" Target="../media/image8.tif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B8F95-23A5-BE4C-BCF2-F7E6AC7871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40B91D-65C2-4243-8036-E6617EB5D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67988B-7F51-4D45-80C5-23C911C31612}"/>
              </a:ext>
            </a:extLst>
          </p:cNvPr>
          <p:cNvSpPr>
            <a:spLocks noGrp="1"/>
          </p:cNvSpPr>
          <p:nvPr>
            <p:ph type="dt" sz="half" idx="10"/>
          </p:nvPr>
        </p:nvSpPr>
        <p:spPr/>
        <p:txBody>
          <a:bodyPr/>
          <a:lstStyle/>
          <a:p>
            <a:r>
              <a:rPr lang="en-US"/>
              <a:t>October 24, 2023</a:t>
            </a:r>
          </a:p>
        </p:txBody>
      </p:sp>
      <p:sp>
        <p:nvSpPr>
          <p:cNvPr id="5" name="Footer Placeholder 4">
            <a:extLst>
              <a:ext uri="{FF2B5EF4-FFF2-40B4-BE49-F238E27FC236}">
                <a16:creationId xmlns:a16="http://schemas.microsoft.com/office/drawing/2014/main" id="{BEFC4185-2B7D-0246-B13D-9CEAE6CD3AE1}"/>
              </a:ext>
            </a:extLst>
          </p:cNvPr>
          <p:cNvSpPr>
            <a:spLocks noGrp="1"/>
          </p:cNvSpPr>
          <p:nvPr>
            <p:ph type="ftr" sz="quarter" idx="11"/>
          </p:nvPr>
        </p:nvSpPr>
        <p:spPr/>
        <p:txBody>
          <a:bodyPr/>
          <a:lstStyle/>
          <a:p>
            <a:r>
              <a:rPr lang="en-US"/>
              <a:t>SAND2020-6971 PE</a:t>
            </a:r>
          </a:p>
        </p:txBody>
      </p:sp>
      <p:sp>
        <p:nvSpPr>
          <p:cNvPr id="6" name="Slide Number Placeholder 5">
            <a:extLst>
              <a:ext uri="{FF2B5EF4-FFF2-40B4-BE49-F238E27FC236}">
                <a16:creationId xmlns:a16="http://schemas.microsoft.com/office/drawing/2014/main" id="{DC5152D4-5D39-6543-9963-85C45375AA9F}"/>
              </a:ext>
            </a:extLst>
          </p:cNvPr>
          <p:cNvSpPr>
            <a:spLocks noGrp="1"/>
          </p:cNvSpPr>
          <p:nvPr>
            <p:ph type="sldNum" sz="quarter" idx="12"/>
          </p:nvPr>
        </p:nvSpPr>
        <p:spPr/>
        <p:txBody>
          <a:bodyPr/>
          <a:lstStyle/>
          <a:p>
            <a:fld id="{CAAAEABA-17D1-3E4E-8863-F95F1B96EE15}" type="slidenum">
              <a:rPr lang="en-US" smtClean="0"/>
              <a:t>‹#›</a:t>
            </a:fld>
            <a:endParaRPr lang="en-US"/>
          </a:p>
        </p:txBody>
      </p:sp>
    </p:spTree>
    <p:extLst>
      <p:ext uri="{BB962C8B-B14F-4D97-AF65-F5344CB8AC3E}">
        <p14:creationId xmlns:p14="http://schemas.microsoft.com/office/powerpoint/2010/main" val="2366111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6F63B-0919-2D46-A4AD-35C99EBD8F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BECCE2-2F4C-994C-850C-4359CF6B74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9E59B-6476-0B4A-B593-C6C3C02F4012}"/>
              </a:ext>
            </a:extLst>
          </p:cNvPr>
          <p:cNvSpPr>
            <a:spLocks noGrp="1"/>
          </p:cNvSpPr>
          <p:nvPr>
            <p:ph type="dt" sz="half" idx="10"/>
          </p:nvPr>
        </p:nvSpPr>
        <p:spPr/>
        <p:txBody>
          <a:bodyPr/>
          <a:lstStyle/>
          <a:p>
            <a:r>
              <a:rPr lang="en-US"/>
              <a:t>October 24, 2023</a:t>
            </a:r>
          </a:p>
        </p:txBody>
      </p:sp>
      <p:sp>
        <p:nvSpPr>
          <p:cNvPr id="5" name="Footer Placeholder 4">
            <a:extLst>
              <a:ext uri="{FF2B5EF4-FFF2-40B4-BE49-F238E27FC236}">
                <a16:creationId xmlns:a16="http://schemas.microsoft.com/office/drawing/2014/main" id="{32358D5A-B116-5543-84B5-AEEE0A482CD1}"/>
              </a:ext>
            </a:extLst>
          </p:cNvPr>
          <p:cNvSpPr>
            <a:spLocks noGrp="1"/>
          </p:cNvSpPr>
          <p:nvPr>
            <p:ph type="ftr" sz="quarter" idx="11"/>
          </p:nvPr>
        </p:nvSpPr>
        <p:spPr/>
        <p:txBody>
          <a:bodyPr/>
          <a:lstStyle/>
          <a:p>
            <a:r>
              <a:rPr lang="en-US"/>
              <a:t>SAND2020-6971 PE</a:t>
            </a:r>
          </a:p>
        </p:txBody>
      </p:sp>
      <p:sp>
        <p:nvSpPr>
          <p:cNvPr id="6" name="Slide Number Placeholder 5">
            <a:extLst>
              <a:ext uri="{FF2B5EF4-FFF2-40B4-BE49-F238E27FC236}">
                <a16:creationId xmlns:a16="http://schemas.microsoft.com/office/drawing/2014/main" id="{7BE3EF80-8089-3A44-AD83-60F73E7F7AF1}"/>
              </a:ext>
            </a:extLst>
          </p:cNvPr>
          <p:cNvSpPr>
            <a:spLocks noGrp="1"/>
          </p:cNvSpPr>
          <p:nvPr>
            <p:ph type="sldNum" sz="quarter" idx="12"/>
          </p:nvPr>
        </p:nvSpPr>
        <p:spPr/>
        <p:txBody>
          <a:bodyPr/>
          <a:lstStyle/>
          <a:p>
            <a:fld id="{CAAAEABA-17D1-3E4E-8863-F95F1B96EE15}" type="slidenum">
              <a:rPr lang="en-US" smtClean="0"/>
              <a:t>‹#›</a:t>
            </a:fld>
            <a:endParaRPr lang="en-US"/>
          </a:p>
        </p:txBody>
      </p:sp>
    </p:spTree>
    <p:extLst>
      <p:ext uri="{BB962C8B-B14F-4D97-AF65-F5344CB8AC3E}">
        <p14:creationId xmlns:p14="http://schemas.microsoft.com/office/powerpoint/2010/main" val="468322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B8F824-A709-EB4F-AC5C-155F258FB5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B83E1A-8157-B346-A58F-1B674E7221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24FDC1-C98D-594B-80DA-B6A4447144CE}"/>
              </a:ext>
            </a:extLst>
          </p:cNvPr>
          <p:cNvSpPr>
            <a:spLocks noGrp="1"/>
          </p:cNvSpPr>
          <p:nvPr>
            <p:ph type="dt" sz="half" idx="10"/>
          </p:nvPr>
        </p:nvSpPr>
        <p:spPr/>
        <p:txBody>
          <a:bodyPr/>
          <a:lstStyle/>
          <a:p>
            <a:r>
              <a:rPr lang="en-US"/>
              <a:t>October 24, 2023</a:t>
            </a:r>
          </a:p>
        </p:txBody>
      </p:sp>
      <p:sp>
        <p:nvSpPr>
          <p:cNvPr id="5" name="Footer Placeholder 4">
            <a:extLst>
              <a:ext uri="{FF2B5EF4-FFF2-40B4-BE49-F238E27FC236}">
                <a16:creationId xmlns:a16="http://schemas.microsoft.com/office/drawing/2014/main" id="{19EAFDAA-6107-684B-BE19-796D14734D3F}"/>
              </a:ext>
            </a:extLst>
          </p:cNvPr>
          <p:cNvSpPr>
            <a:spLocks noGrp="1"/>
          </p:cNvSpPr>
          <p:nvPr>
            <p:ph type="ftr" sz="quarter" idx="11"/>
          </p:nvPr>
        </p:nvSpPr>
        <p:spPr/>
        <p:txBody>
          <a:bodyPr/>
          <a:lstStyle/>
          <a:p>
            <a:r>
              <a:rPr lang="en-US"/>
              <a:t>SAND2020-6971 PE</a:t>
            </a:r>
          </a:p>
        </p:txBody>
      </p:sp>
      <p:sp>
        <p:nvSpPr>
          <p:cNvPr id="6" name="Slide Number Placeholder 5">
            <a:extLst>
              <a:ext uri="{FF2B5EF4-FFF2-40B4-BE49-F238E27FC236}">
                <a16:creationId xmlns:a16="http://schemas.microsoft.com/office/drawing/2014/main" id="{AD1587E3-9DDD-3748-BF88-55680D05DCFA}"/>
              </a:ext>
            </a:extLst>
          </p:cNvPr>
          <p:cNvSpPr>
            <a:spLocks noGrp="1"/>
          </p:cNvSpPr>
          <p:nvPr>
            <p:ph type="sldNum" sz="quarter" idx="12"/>
          </p:nvPr>
        </p:nvSpPr>
        <p:spPr/>
        <p:txBody>
          <a:bodyPr/>
          <a:lstStyle/>
          <a:p>
            <a:fld id="{CAAAEABA-17D1-3E4E-8863-F95F1B96EE15}" type="slidenum">
              <a:rPr lang="en-US" smtClean="0"/>
              <a:t>‹#›</a:t>
            </a:fld>
            <a:endParaRPr lang="en-US"/>
          </a:p>
        </p:txBody>
      </p:sp>
    </p:spTree>
    <p:extLst>
      <p:ext uri="{BB962C8B-B14F-4D97-AF65-F5344CB8AC3E}">
        <p14:creationId xmlns:p14="http://schemas.microsoft.com/office/powerpoint/2010/main" val="2726821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NM White 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1" y="1228439"/>
            <a:ext cx="12192000" cy="1690255"/>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p:cNvPicPr>
            <a:picLocks noChangeAspect="1"/>
          </p:cNvPicPr>
          <p:nvPr userDrawn="1"/>
        </p:nvPicPr>
        <p:blipFill rotWithShape="1">
          <a:blip r:embed="rId2" cstate="email">
            <a:alphaModFix amt="34000"/>
            <a:extLst>
              <a:ext uri="{28A0092B-C50C-407E-A947-70E740481C1C}">
                <a14:useLocalDpi xmlns:a14="http://schemas.microsoft.com/office/drawing/2010/main"/>
              </a:ext>
            </a:extLst>
          </a:blip>
          <a:srcRect/>
          <a:stretch/>
        </p:blipFill>
        <p:spPr>
          <a:xfrm>
            <a:off x="7565572" y="2915624"/>
            <a:ext cx="4626429" cy="4782754"/>
          </a:xfrm>
          <a:prstGeom prst="rect">
            <a:avLst/>
          </a:prstGeom>
        </p:spPr>
      </p:pic>
      <p:sp>
        <p:nvSpPr>
          <p:cNvPr id="11" name="Rectangle 10"/>
          <p:cNvSpPr/>
          <p:nvPr userDrawn="1"/>
        </p:nvSpPr>
        <p:spPr>
          <a:xfrm>
            <a:off x="7565572" y="0"/>
            <a:ext cx="2623459" cy="6858000"/>
          </a:xfrm>
          <a:prstGeom prst="rect">
            <a:avLst/>
          </a:prstGeom>
          <a:solidFill>
            <a:srgbClr val="00ACD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ctrTitle" hasCustomPrompt="1"/>
          </p:nvPr>
        </p:nvSpPr>
        <p:spPr>
          <a:xfrm>
            <a:off x="687681" y="1228439"/>
            <a:ext cx="6190211" cy="1690255"/>
          </a:xfrm>
        </p:spPr>
        <p:txBody>
          <a:bodyPr anchor="ctr">
            <a:normAutofit/>
          </a:bodyPr>
          <a:lstStyle>
            <a:lvl1pPr algn="l">
              <a:lnSpc>
                <a:spcPts val="3700"/>
              </a:lnSpc>
              <a:defRPr sz="3600" spc="31" baseline="0">
                <a:solidFill>
                  <a:schemeClr val="bg1"/>
                </a:solidFill>
              </a:defRPr>
            </a:lvl1pPr>
          </a:lstStyle>
          <a:p>
            <a:r>
              <a:rPr lang="en-US" dirty="0"/>
              <a:t>CLICK TO EDIT MASTER TITLE STYLE</a:t>
            </a:r>
          </a:p>
        </p:txBody>
      </p:sp>
      <p:sp>
        <p:nvSpPr>
          <p:cNvPr id="14" name="Subtitle 2"/>
          <p:cNvSpPr>
            <a:spLocks noGrp="1"/>
          </p:cNvSpPr>
          <p:nvPr>
            <p:ph type="subTitle" idx="1" hasCustomPrompt="1"/>
          </p:nvPr>
        </p:nvSpPr>
        <p:spPr>
          <a:xfrm>
            <a:off x="700412" y="5306898"/>
            <a:ext cx="6261331" cy="353125"/>
          </a:xfrm>
        </p:spPr>
        <p:txBody>
          <a:bodyPr lIns="91440" rIns="91440">
            <a:normAutofit/>
          </a:bodyPr>
          <a:lstStyle>
            <a:lvl1pPr marL="0" indent="0" algn="l">
              <a:buNone/>
              <a:defRPr sz="1800" cap="none" spc="200" baseline="0">
                <a:solidFill>
                  <a:schemeClr val="tx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15" name="Date Placeholder 3"/>
          <p:cNvSpPr>
            <a:spLocks noGrp="1"/>
          </p:cNvSpPr>
          <p:nvPr>
            <p:ph type="dt" sz="half" idx="10"/>
          </p:nvPr>
        </p:nvSpPr>
        <p:spPr>
          <a:xfrm>
            <a:off x="64951" y="6459789"/>
            <a:ext cx="724296" cy="365125"/>
          </a:xfrm>
        </p:spPr>
        <p:txBody>
          <a:bodyPr/>
          <a:lstStyle>
            <a:lvl1pPr>
              <a:defRPr>
                <a:solidFill>
                  <a:schemeClr val="bg1">
                    <a:lumMod val="50000"/>
                  </a:schemeClr>
                </a:solidFill>
              </a:defRPr>
            </a:lvl1pPr>
          </a:lstStyle>
          <a:p>
            <a:r>
              <a:rPr lang="en-US"/>
              <a:t>October 24, 2023</a:t>
            </a:r>
            <a:endParaRPr lang="en-US" dirty="0"/>
          </a:p>
        </p:txBody>
      </p:sp>
      <p:sp>
        <p:nvSpPr>
          <p:cNvPr id="16" name="Footer Placeholder 4"/>
          <p:cNvSpPr>
            <a:spLocks noGrp="1"/>
          </p:cNvSpPr>
          <p:nvPr>
            <p:ph type="ftr" sz="quarter" idx="11"/>
          </p:nvPr>
        </p:nvSpPr>
        <p:spPr>
          <a:xfrm>
            <a:off x="7565572" y="6459789"/>
            <a:ext cx="2623459" cy="365125"/>
          </a:xfrm>
        </p:spPr>
        <p:txBody>
          <a:bodyPr/>
          <a:lstStyle/>
          <a:p>
            <a:r>
              <a:rPr lang="en-US"/>
              <a:t>SAND2020-6971 PE</a:t>
            </a:r>
            <a:endParaRPr lang="en-US" dirty="0"/>
          </a:p>
        </p:txBody>
      </p:sp>
      <p:pic>
        <p:nvPicPr>
          <p:cNvPr id="18" name="Picture 17"/>
          <p:cNvPicPr>
            <a:picLocks noChangeAspect="1"/>
          </p:cNvPicPr>
          <p:nvPr userDrawn="1"/>
        </p:nvPicPr>
        <p:blipFill rotWithShape="1">
          <a:blip r:embed="rId3" cstate="email">
            <a:extLst>
              <a:ext uri="{28A0092B-C50C-407E-A947-70E740481C1C}">
                <a14:useLocalDpi xmlns:a14="http://schemas.microsoft.com/office/drawing/2010/main"/>
              </a:ext>
            </a:extLst>
          </a:blip>
          <a:srcRect t="-4288" r="-3731"/>
          <a:stretch/>
        </p:blipFill>
        <p:spPr>
          <a:xfrm>
            <a:off x="8003737" y="282288"/>
            <a:ext cx="1834523" cy="710418"/>
          </a:xfrm>
          <a:prstGeom prst="rect">
            <a:avLst/>
          </a:prstGeom>
        </p:spPr>
      </p:pic>
      <p:sp>
        <p:nvSpPr>
          <p:cNvPr id="19" name="Rectangle 18"/>
          <p:cNvSpPr/>
          <p:nvPr userDrawn="1"/>
        </p:nvSpPr>
        <p:spPr>
          <a:xfrm>
            <a:off x="1" y="1228439"/>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TextBox 23"/>
          <p:cNvSpPr txBox="1"/>
          <p:nvPr userDrawn="1"/>
        </p:nvSpPr>
        <p:spPr>
          <a:xfrm>
            <a:off x="700411" y="5019736"/>
            <a:ext cx="2225040" cy="276999"/>
          </a:xfrm>
          <a:prstGeom prst="rect">
            <a:avLst/>
          </a:prstGeom>
          <a:noFill/>
        </p:spPr>
        <p:txBody>
          <a:bodyPr wrap="square" rtlCol="0">
            <a:spAutoFit/>
          </a:bodyPr>
          <a:lstStyle/>
          <a:p>
            <a:r>
              <a:rPr lang="en-US" sz="1200" i="1" spc="300" dirty="0">
                <a:solidFill>
                  <a:srgbClr val="00ACD9"/>
                </a:solidFill>
              </a:rPr>
              <a:t>PRESENTED BY</a:t>
            </a:r>
          </a:p>
        </p:txBody>
      </p:sp>
      <p:pic>
        <p:nvPicPr>
          <p:cNvPr id="30" name="Picture 29"/>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789245" y="5673785"/>
            <a:ext cx="9399784" cy="36576"/>
          </a:xfrm>
          <a:prstGeom prst="rect">
            <a:avLst/>
          </a:prstGeom>
        </p:spPr>
      </p:pic>
      <p:pic>
        <p:nvPicPr>
          <p:cNvPr id="25" name="Picture 2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336794" y="5626954"/>
            <a:ext cx="564475" cy="163698"/>
          </a:xfrm>
          <a:prstGeom prst="rect">
            <a:avLst/>
          </a:prstGeom>
        </p:spPr>
      </p:pic>
      <p:pic>
        <p:nvPicPr>
          <p:cNvPr id="26" name="Picture 2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399371" y="5595527"/>
            <a:ext cx="776320" cy="194889"/>
          </a:xfrm>
          <a:prstGeom prst="rect">
            <a:avLst/>
          </a:prstGeom>
        </p:spPr>
      </p:pic>
      <p:sp>
        <p:nvSpPr>
          <p:cNvPr id="28" name="TextBox 27"/>
          <p:cNvSpPr txBox="1"/>
          <p:nvPr userDrawn="1"/>
        </p:nvSpPr>
        <p:spPr>
          <a:xfrm>
            <a:off x="10280342" y="5912353"/>
            <a:ext cx="1832472" cy="738664"/>
          </a:xfrm>
          <a:prstGeom prst="rect">
            <a:avLst/>
          </a:prstGeom>
          <a:noFill/>
        </p:spPr>
        <p:txBody>
          <a:bodyPr wrap="square" rtlCol="0">
            <a:spAutoFit/>
          </a:bodyPr>
          <a:lstStyle/>
          <a:p>
            <a:pPr algn="ctr"/>
            <a:r>
              <a:rPr lang="en-US" sz="600" b="0" i="0" kern="1200" dirty="0">
                <a:solidFill>
                  <a:schemeClr val="tx1"/>
                </a:solidFill>
                <a:effectLst/>
                <a:latin typeface="+mn-lt"/>
                <a:ea typeface="+mn-ea"/>
                <a:cs typeface="+mn-cs"/>
              </a:rPr>
              <a:t>Sandia National Laboratories is a </a:t>
            </a:r>
            <a:r>
              <a:rPr lang="en-US" sz="600" b="0" i="0" kern="1200" dirty="0" err="1">
                <a:solidFill>
                  <a:schemeClr val="tx1"/>
                </a:solidFill>
                <a:effectLst/>
                <a:latin typeface="+mn-lt"/>
                <a:ea typeface="+mn-ea"/>
                <a:cs typeface="+mn-cs"/>
              </a:rPr>
              <a:t>multimission</a:t>
            </a:r>
            <a:r>
              <a:rPr lang="en-US" sz="600" b="0" i="0" kern="1200" dirty="0">
                <a:solidFill>
                  <a:schemeClr val="tx1"/>
                </a:solidFill>
                <a:effectLst/>
                <a:latin typeface="+mn-lt"/>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600" dirty="0">
              <a:solidFill>
                <a:schemeClr val="tx1"/>
              </a:solidFill>
            </a:endParaRPr>
          </a:p>
        </p:txBody>
      </p:sp>
      <p:grpSp>
        <p:nvGrpSpPr>
          <p:cNvPr id="27" name="Group 26">
            <a:extLst>
              <a:ext uri="{FF2B5EF4-FFF2-40B4-BE49-F238E27FC236}">
                <a16:creationId xmlns:a16="http://schemas.microsoft.com/office/drawing/2014/main" id="{A81FA307-CCD8-4446-8ADD-7C3B2B1503B7}"/>
              </a:ext>
            </a:extLst>
          </p:cNvPr>
          <p:cNvGrpSpPr/>
          <p:nvPr userDrawn="1"/>
        </p:nvGrpSpPr>
        <p:grpSpPr>
          <a:xfrm>
            <a:off x="532544" y="2915624"/>
            <a:ext cx="7033026" cy="1874585"/>
            <a:chOff x="-154285" y="2317357"/>
            <a:chExt cx="6753139" cy="2083388"/>
          </a:xfrm>
        </p:grpSpPr>
        <p:pic>
          <p:nvPicPr>
            <p:cNvPr id="29" name="Picture 28">
              <a:extLst>
                <a:ext uri="{FF2B5EF4-FFF2-40B4-BE49-F238E27FC236}">
                  <a16:creationId xmlns:a16="http://schemas.microsoft.com/office/drawing/2014/main" id="{FBBB01AA-3D4C-584E-BBD9-53B4B9BBC7BC}"/>
                </a:ext>
              </a:extLst>
            </p:cNvPr>
            <p:cNvPicPr>
              <a:picLocks noChangeAspect="1"/>
            </p:cNvPicPr>
            <p:nvPr/>
          </p:nvPicPr>
          <p:blipFill>
            <a:blip r:embed="rId7"/>
            <a:stretch>
              <a:fillRect/>
            </a:stretch>
          </p:blipFill>
          <p:spPr>
            <a:xfrm>
              <a:off x="1578208" y="2332689"/>
              <a:ext cx="1760093" cy="2066929"/>
            </a:xfrm>
            <a:prstGeom prst="rect">
              <a:avLst/>
            </a:prstGeom>
          </p:spPr>
        </p:pic>
        <p:pic>
          <p:nvPicPr>
            <p:cNvPr id="32" name="Picture 31">
              <a:extLst>
                <a:ext uri="{FF2B5EF4-FFF2-40B4-BE49-F238E27FC236}">
                  <a16:creationId xmlns:a16="http://schemas.microsoft.com/office/drawing/2014/main" id="{0A876C08-C35D-D04D-990C-5AA1AD6D7D71}"/>
                </a:ext>
              </a:extLst>
            </p:cNvPr>
            <p:cNvPicPr>
              <a:picLocks noChangeAspect="1"/>
            </p:cNvPicPr>
            <p:nvPr/>
          </p:nvPicPr>
          <p:blipFill>
            <a:blip r:embed="rId8"/>
            <a:stretch>
              <a:fillRect/>
            </a:stretch>
          </p:blipFill>
          <p:spPr>
            <a:xfrm>
              <a:off x="-154285" y="2333816"/>
              <a:ext cx="1780737" cy="2066929"/>
            </a:xfrm>
            <a:prstGeom prst="rect">
              <a:avLst/>
            </a:prstGeom>
          </p:spPr>
        </p:pic>
        <p:pic>
          <p:nvPicPr>
            <p:cNvPr id="33" name="Picture 32">
              <a:extLst>
                <a:ext uri="{FF2B5EF4-FFF2-40B4-BE49-F238E27FC236}">
                  <a16:creationId xmlns:a16="http://schemas.microsoft.com/office/drawing/2014/main" id="{14F829F7-DE59-4247-BF34-6AC48B1AA4E1}"/>
                </a:ext>
              </a:extLst>
            </p:cNvPr>
            <p:cNvPicPr>
              <a:picLocks noChangeAspect="1"/>
            </p:cNvPicPr>
            <p:nvPr/>
          </p:nvPicPr>
          <p:blipFill>
            <a:blip r:embed="rId9"/>
            <a:stretch>
              <a:fillRect/>
            </a:stretch>
          </p:blipFill>
          <p:spPr>
            <a:xfrm>
              <a:off x="3331388" y="2317357"/>
              <a:ext cx="1633733" cy="2066929"/>
            </a:xfrm>
            <a:prstGeom prst="rect">
              <a:avLst/>
            </a:prstGeom>
          </p:spPr>
        </p:pic>
        <p:pic>
          <p:nvPicPr>
            <p:cNvPr id="34" name="Picture 33">
              <a:extLst>
                <a:ext uri="{FF2B5EF4-FFF2-40B4-BE49-F238E27FC236}">
                  <a16:creationId xmlns:a16="http://schemas.microsoft.com/office/drawing/2014/main" id="{8B9220E1-3042-5040-B5DA-37E72049006F}"/>
                </a:ext>
              </a:extLst>
            </p:cNvPr>
            <p:cNvPicPr>
              <a:picLocks noChangeAspect="1"/>
            </p:cNvPicPr>
            <p:nvPr/>
          </p:nvPicPr>
          <p:blipFill>
            <a:blip r:embed="rId10"/>
            <a:stretch>
              <a:fillRect/>
            </a:stretch>
          </p:blipFill>
          <p:spPr>
            <a:xfrm>
              <a:off x="4965121" y="2325586"/>
              <a:ext cx="1633733" cy="2018051"/>
            </a:xfrm>
            <a:prstGeom prst="rect">
              <a:avLst/>
            </a:prstGeom>
          </p:spPr>
        </p:pic>
      </p:grpSp>
      <p:pic>
        <p:nvPicPr>
          <p:cNvPr id="35" name="Picture 34">
            <a:extLst>
              <a:ext uri="{FF2B5EF4-FFF2-40B4-BE49-F238E27FC236}">
                <a16:creationId xmlns:a16="http://schemas.microsoft.com/office/drawing/2014/main" id="{CAD2FAEF-924D-074C-A093-32F216D17971}"/>
              </a:ext>
            </a:extLst>
          </p:cNvPr>
          <p:cNvPicPr>
            <a:picLocks noChangeAspect="1"/>
          </p:cNvPicPr>
          <p:nvPr userDrawn="1"/>
        </p:nvPicPr>
        <p:blipFill>
          <a:blip r:embed="rId11"/>
          <a:stretch>
            <a:fillRect/>
          </a:stretch>
        </p:blipFill>
        <p:spPr>
          <a:xfrm>
            <a:off x="7565572" y="1185076"/>
            <a:ext cx="2623457" cy="1744343"/>
          </a:xfrm>
          <a:prstGeom prst="rect">
            <a:avLst/>
          </a:prstGeom>
        </p:spPr>
      </p:pic>
    </p:spTree>
    <p:extLst>
      <p:ext uri="{BB962C8B-B14F-4D97-AF65-F5344CB8AC3E}">
        <p14:creationId xmlns:p14="http://schemas.microsoft.com/office/powerpoint/2010/main" val="199494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and Content White">
    <p:spTree>
      <p:nvGrpSpPr>
        <p:cNvPr id="1" name=""/>
        <p:cNvGrpSpPr/>
        <p:nvPr/>
      </p:nvGrpSpPr>
      <p:grpSpPr>
        <a:xfrm>
          <a:off x="0" y="0"/>
          <a:ext cx="0" cy="0"/>
          <a:chOff x="0" y="0"/>
          <a:chExt cx="0" cy="0"/>
        </a:xfrm>
      </p:grpSpPr>
      <p:sp>
        <p:nvSpPr>
          <p:cNvPr id="17" name="Rectangle 16"/>
          <p:cNvSpPr/>
          <p:nvPr userDrawn="1"/>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Placeholder 1"/>
          <p:cNvSpPr>
            <a:spLocks noGrp="1"/>
          </p:cNvSpPr>
          <p:nvPr>
            <p:ph type="title" hasCustomPrompt="1"/>
          </p:nvPr>
        </p:nvSpPr>
        <p:spPr>
          <a:xfrm>
            <a:off x="720648" y="240503"/>
            <a:ext cx="10058400" cy="570225"/>
          </a:xfrm>
          <a:prstGeom prst="rect">
            <a:avLst/>
          </a:prstGeom>
        </p:spPr>
        <p:txBody>
          <a:bodyPr vert="horz" lIns="91440" tIns="45720" rIns="91440" bIns="45720" rtlCol="0" anchor="b">
            <a:noAutofit/>
          </a:bodyPr>
          <a:lstStyle>
            <a:lvl1pPr>
              <a:defRPr>
                <a:solidFill>
                  <a:schemeClr val="bg2">
                    <a:lumMod val="25000"/>
                  </a:schemeClr>
                </a:solidFill>
              </a:defRPr>
            </a:lvl1pPr>
          </a:lstStyle>
          <a:p>
            <a:r>
              <a:rPr lang="en-US" dirty="0"/>
              <a:t>CLICK TO EDIT MASTER TITLE STYLE</a:t>
            </a:r>
          </a:p>
        </p:txBody>
      </p:sp>
      <p:sp>
        <p:nvSpPr>
          <p:cNvPr id="20" name="Date Placeholder 3"/>
          <p:cNvSpPr>
            <a:spLocks noGrp="1"/>
          </p:cNvSpPr>
          <p:nvPr>
            <p:ph type="dt" sz="half" idx="2"/>
          </p:nvPr>
        </p:nvSpPr>
        <p:spPr>
          <a:xfrm>
            <a:off x="64951" y="6485916"/>
            <a:ext cx="2472271"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October 24, 2023</a:t>
            </a:r>
            <a:endParaRPr lang="en-US" dirty="0"/>
          </a:p>
        </p:txBody>
      </p:sp>
      <p:sp>
        <p:nvSpPr>
          <p:cNvPr id="21" name="Footer Placeholder 4"/>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chemeClr val="tx1"/>
                </a:solidFill>
              </a:defRPr>
            </a:lvl1pPr>
          </a:lstStyle>
          <a:p>
            <a:r>
              <a:rPr lang="en-US"/>
              <a:t>SAND2020-6971 PE</a:t>
            </a:r>
            <a:endParaRPr lang="en-US" dirty="0"/>
          </a:p>
        </p:txBody>
      </p:sp>
      <p:sp>
        <p:nvSpPr>
          <p:cNvPr id="22" name="Slide Number Placeholder 5"/>
          <p:cNvSpPr>
            <a:spLocks noGrp="1"/>
          </p:cNvSpPr>
          <p:nvPr>
            <p:ph type="sldNum" sz="quarter" idx="4"/>
          </p:nvPr>
        </p:nvSpPr>
        <p:spPr>
          <a:xfrm>
            <a:off x="64951" y="445603"/>
            <a:ext cx="419397" cy="365125"/>
          </a:xfrm>
          <a:prstGeom prst="rect">
            <a:avLst/>
          </a:prstGeom>
        </p:spPr>
        <p:txBody>
          <a:bodyPr vert="horz" lIns="91440" tIns="45720" rIns="91440" bIns="45720" rtlCol="0" anchor="ctr"/>
          <a:lstStyle>
            <a:lvl1pPr algn="r">
              <a:defRPr sz="1400">
                <a:solidFill>
                  <a:srgbClr val="000000"/>
                </a:solidFill>
              </a:defRPr>
            </a:lvl1pPr>
          </a:lstStyle>
          <a:p>
            <a:fld id="{4FAB73BC-B049-4115-A692-8D63A059BFB8}" type="slidenum">
              <a:rPr lang="en-US" smtClean="0"/>
              <a:pPr/>
              <a:t>‹#›</a:t>
            </a:fld>
            <a:endParaRPr lang="en-US" dirty="0"/>
          </a:p>
        </p:txBody>
      </p:sp>
      <p:sp>
        <p:nvSpPr>
          <p:cNvPr id="4" name="Text Placeholder 3"/>
          <p:cNvSpPr>
            <a:spLocks noGrp="1"/>
          </p:cNvSpPr>
          <p:nvPr>
            <p:ph type="body" sz="quarter" idx="10"/>
          </p:nvPr>
        </p:nvSpPr>
        <p:spPr>
          <a:xfrm>
            <a:off x="720648" y="1441697"/>
            <a:ext cx="10058400" cy="33061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3"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extLst>
      <p:ext uri="{BB962C8B-B14F-4D97-AF65-F5344CB8AC3E}">
        <p14:creationId xmlns:p14="http://schemas.microsoft.com/office/powerpoint/2010/main" val="14616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F120-00B7-F343-9606-D34D132DB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BF13BF-9B88-1E46-B5DC-93D99E49B9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80918-8601-ED42-A3BD-192366792487}"/>
              </a:ext>
            </a:extLst>
          </p:cNvPr>
          <p:cNvSpPr>
            <a:spLocks noGrp="1"/>
          </p:cNvSpPr>
          <p:nvPr>
            <p:ph type="dt" sz="half" idx="10"/>
          </p:nvPr>
        </p:nvSpPr>
        <p:spPr/>
        <p:txBody>
          <a:bodyPr/>
          <a:lstStyle/>
          <a:p>
            <a:r>
              <a:rPr lang="en-US"/>
              <a:t>October 24, 2023</a:t>
            </a:r>
          </a:p>
        </p:txBody>
      </p:sp>
      <p:sp>
        <p:nvSpPr>
          <p:cNvPr id="5" name="Footer Placeholder 4">
            <a:extLst>
              <a:ext uri="{FF2B5EF4-FFF2-40B4-BE49-F238E27FC236}">
                <a16:creationId xmlns:a16="http://schemas.microsoft.com/office/drawing/2014/main" id="{B729A3C7-8EEE-324C-8BA7-6DDE4467832E}"/>
              </a:ext>
            </a:extLst>
          </p:cNvPr>
          <p:cNvSpPr>
            <a:spLocks noGrp="1"/>
          </p:cNvSpPr>
          <p:nvPr>
            <p:ph type="ftr" sz="quarter" idx="11"/>
          </p:nvPr>
        </p:nvSpPr>
        <p:spPr/>
        <p:txBody>
          <a:bodyPr/>
          <a:lstStyle/>
          <a:p>
            <a:r>
              <a:rPr lang="en-US"/>
              <a:t>SAND2020-6971 PE</a:t>
            </a:r>
          </a:p>
        </p:txBody>
      </p:sp>
      <p:sp>
        <p:nvSpPr>
          <p:cNvPr id="6" name="Slide Number Placeholder 5">
            <a:extLst>
              <a:ext uri="{FF2B5EF4-FFF2-40B4-BE49-F238E27FC236}">
                <a16:creationId xmlns:a16="http://schemas.microsoft.com/office/drawing/2014/main" id="{66C1985E-3FB3-DE40-B7C2-ADC282D95DA2}"/>
              </a:ext>
            </a:extLst>
          </p:cNvPr>
          <p:cNvSpPr>
            <a:spLocks noGrp="1"/>
          </p:cNvSpPr>
          <p:nvPr>
            <p:ph type="sldNum" sz="quarter" idx="12"/>
          </p:nvPr>
        </p:nvSpPr>
        <p:spPr/>
        <p:txBody>
          <a:bodyPr/>
          <a:lstStyle/>
          <a:p>
            <a:fld id="{CAAAEABA-17D1-3E4E-8863-F95F1B96EE15}" type="slidenum">
              <a:rPr lang="en-US" smtClean="0"/>
              <a:t>‹#›</a:t>
            </a:fld>
            <a:endParaRPr lang="en-US"/>
          </a:p>
        </p:txBody>
      </p:sp>
    </p:spTree>
    <p:extLst>
      <p:ext uri="{BB962C8B-B14F-4D97-AF65-F5344CB8AC3E}">
        <p14:creationId xmlns:p14="http://schemas.microsoft.com/office/powerpoint/2010/main" val="355615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99CB1-AF23-9346-901D-348A343842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E0CACC-9FD2-DD4B-8185-CAE18D2EB0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14672E-8F0F-2945-9F73-C46492F08AFC}"/>
              </a:ext>
            </a:extLst>
          </p:cNvPr>
          <p:cNvSpPr>
            <a:spLocks noGrp="1"/>
          </p:cNvSpPr>
          <p:nvPr>
            <p:ph type="dt" sz="half" idx="10"/>
          </p:nvPr>
        </p:nvSpPr>
        <p:spPr/>
        <p:txBody>
          <a:bodyPr/>
          <a:lstStyle/>
          <a:p>
            <a:r>
              <a:rPr lang="en-US"/>
              <a:t>October 24, 2023</a:t>
            </a:r>
          </a:p>
        </p:txBody>
      </p:sp>
      <p:sp>
        <p:nvSpPr>
          <p:cNvPr id="5" name="Footer Placeholder 4">
            <a:extLst>
              <a:ext uri="{FF2B5EF4-FFF2-40B4-BE49-F238E27FC236}">
                <a16:creationId xmlns:a16="http://schemas.microsoft.com/office/drawing/2014/main" id="{DF36C6B3-9B41-4547-BFDB-4CAACC22F5D6}"/>
              </a:ext>
            </a:extLst>
          </p:cNvPr>
          <p:cNvSpPr>
            <a:spLocks noGrp="1"/>
          </p:cNvSpPr>
          <p:nvPr>
            <p:ph type="ftr" sz="quarter" idx="11"/>
          </p:nvPr>
        </p:nvSpPr>
        <p:spPr/>
        <p:txBody>
          <a:bodyPr/>
          <a:lstStyle/>
          <a:p>
            <a:r>
              <a:rPr lang="en-US"/>
              <a:t>SAND2020-6971 PE</a:t>
            </a:r>
          </a:p>
        </p:txBody>
      </p:sp>
      <p:sp>
        <p:nvSpPr>
          <p:cNvPr id="6" name="Slide Number Placeholder 5">
            <a:extLst>
              <a:ext uri="{FF2B5EF4-FFF2-40B4-BE49-F238E27FC236}">
                <a16:creationId xmlns:a16="http://schemas.microsoft.com/office/drawing/2014/main" id="{BA41C604-C8B3-2A4C-AF12-87243FF5D25F}"/>
              </a:ext>
            </a:extLst>
          </p:cNvPr>
          <p:cNvSpPr>
            <a:spLocks noGrp="1"/>
          </p:cNvSpPr>
          <p:nvPr>
            <p:ph type="sldNum" sz="quarter" idx="12"/>
          </p:nvPr>
        </p:nvSpPr>
        <p:spPr/>
        <p:txBody>
          <a:bodyPr/>
          <a:lstStyle/>
          <a:p>
            <a:fld id="{CAAAEABA-17D1-3E4E-8863-F95F1B96EE15}" type="slidenum">
              <a:rPr lang="en-US" smtClean="0"/>
              <a:t>‹#›</a:t>
            </a:fld>
            <a:endParaRPr lang="en-US"/>
          </a:p>
        </p:txBody>
      </p:sp>
    </p:spTree>
    <p:extLst>
      <p:ext uri="{BB962C8B-B14F-4D97-AF65-F5344CB8AC3E}">
        <p14:creationId xmlns:p14="http://schemas.microsoft.com/office/powerpoint/2010/main" val="99786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BF44-8F79-AF48-8EAA-3DB83B98C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FB3EB8-5F20-2144-861E-6169860CC3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5ED947-0326-7346-85EE-721465EB90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28C54B-1BB1-A24A-89A9-E907B3EFCD89}"/>
              </a:ext>
            </a:extLst>
          </p:cNvPr>
          <p:cNvSpPr>
            <a:spLocks noGrp="1"/>
          </p:cNvSpPr>
          <p:nvPr>
            <p:ph type="dt" sz="half" idx="10"/>
          </p:nvPr>
        </p:nvSpPr>
        <p:spPr/>
        <p:txBody>
          <a:bodyPr/>
          <a:lstStyle/>
          <a:p>
            <a:r>
              <a:rPr lang="en-US"/>
              <a:t>October 24, 2023</a:t>
            </a:r>
          </a:p>
        </p:txBody>
      </p:sp>
      <p:sp>
        <p:nvSpPr>
          <p:cNvPr id="6" name="Footer Placeholder 5">
            <a:extLst>
              <a:ext uri="{FF2B5EF4-FFF2-40B4-BE49-F238E27FC236}">
                <a16:creationId xmlns:a16="http://schemas.microsoft.com/office/drawing/2014/main" id="{0A3FD3A2-845E-CB46-A8DB-B034D3430390}"/>
              </a:ext>
            </a:extLst>
          </p:cNvPr>
          <p:cNvSpPr>
            <a:spLocks noGrp="1"/>
          </p:cNvSpPr>
          <p:nvPr>
            <p:ph type="ftr" sz="quarter" idx="11"/>
          </p:nvPr>
        </p:nvSpPr>
        <p:spPr/>
        <p:txBody>
          <a:bodyPr/>
          <a:lstStyle/>
          <a:p>
            <a:r>
              <a:rPr lang="en-US"/>
              <a:t>SAND2020-6971 PE</a:t>
            </a:r>
          </a:p>
        </p:txBody>
      </p:sp>
      <p:sp>
        <p:nvSpPr>
          <p:cNvPr id="7" name="Slide Number Placeholder 6">
            <a:extLst>
              <a:ext uri="{FF2B5EF4-FFF2-40B4-BE49-F238E27FC236}">
                <a16:creationId xmlns:a16="http://schemas.microsoft.com/office/drawing/2014/main" id="{39090460-5443-C247-8F47-0EB86ECF92A0}"/>
              </a:ext>
            </a:extLst>
          </p:cNvPr>
          <p:cNvSpPr>
            <a:spLocks noGrp="1"/>
          </p:cNvSpPr>
          <p:nvPr>
            <p:ph type="sldNum" sz="quarter" idx="12"/>
          </p:nvPr>
        </p:nvSpPr>
        <p:spPr/>
        <p:txBody>
          <a:bodyPr/>
          <a:lstStyle/>
          <a:p>
            <a:fld id="{CAAAEABA-17D1-3E4E-8863-F95F1B96EE15}" type="slidenum">
              <a:rPr lang="en-US" smtClean="0"/>
              <a:t>‹#›</a:t>
            </a:fld>
            <a:endParaRPr lang="en-US"/>
          </a:p>
        </p:txBody>
      </p:sp>
    </p:spTree>
    <p:extLst>
      <p:ext uri="{BB962C8B-B14F-4D97-AF65-F5344CB8AC3E}">
        <p14:creationId xmlns:p14="http://schemas.microsoft.com/office/powerpoint/2010/main" val="403477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C6074-B7E0-D045-889A-6FDB8AF20E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DEB6FB-BDF9-B14E-BC44-2723B57B3A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0FD290-687D-8041-92F0-38A6FA88CD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E4126F-7726-754A-BA3F-D65053AE24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F85FD5-F505-0B41-8DE7-82EEF4B09F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1728FE-D141-F347-85A3-EF5ADF28EA4B}"/>
              </a:ext>
            </a:extLst>
          </p:cNvPr>
          <p:cNvSpPr>
            <a:spLocks noGrp="1"/>
          </p:cNvSpPr>
          <p:nvPr>
            <p:ph type="dt" sz="half" idx="10"/>
          </p:nvPr>
        </p:nvSpPr>
        <p:spPr/>
        <p:txBody>
          <a:bodyPr/>
          <a:lstStyle/>
          <a:p>
            <a:r>
              <a:rPr lang="en-US"/>
              <a:t>October 24, 2023</a:t>
            </a:r>
          </a:p>
        </p:txBody>
      </p:sp>
      <p:sp>
        <p:nvSpPr>
          <p:cNvPr id="8" name="Footer Placeholder 7">
            <a:extLst>
              <a:ext uri="{FF2B5EF4-FFF2-40B4-BE49-F238E27FC236}">
                <a16:creationId xmlns:a16="http://schemas.microsoft.com/office/drawing/2014/main" id="{69B33482-C337-3442-9922-336380997ED3}"/>
              </a:ext>
            </a:extLst>
          </p:cNvPr>
          <p:cNvSpPr>
            <a:spLocks noGrp="1"/>
          </p:cNvSpPr>
          <p:nvPr>
            <p:ph type="ftr" sz="quarter" idx="11"/>
          </p:nvPr>
        </p:nvSpPr>
        <p:spPr/>
        <p:txBody>
          <a:bodyPr/>
          <a:lstStyle/>
          <a:p>
            <a:r>
              <a:rPr lang="en-US"/>
              <a:t>SAND2020-6971 PE</a:t>
            </a:r>
          </a:p>
        </p:txBody>
      </p:sp>
      <p:sp>
        <p:nvSpPr>
          <p:cNvPr id="9" name="Slide Number Placeholder 8">
            <a:extLst>
              <a:ext uri="{FF2B5EF4-FFF2-40B4-BE49-F238E27FC236}">
                <a16:creationId xmlns:a16="http://schemas.microsoft.com/office/drawing/2014/main" id="{741F6357-6D80-9043-8AD4-19A6BB115C5A}"/>
              </a:ext>
            </a:extLst>
          </p:cNvPr>
          <p:cNvSpPr>
            <a:spLocks noGrp="1"/>
          </p:cNvSpPr>
          <p:nvPr>
            <p:ph type="sldNum" sz="quarter" idx="12"/>
          </p:nvPr>
        </p:nvSpPr>
        <p:spPr/>
        <p:txBody>
          <a:bodyPr/>
          <a:lstStyle/>
          <a:p>
            <a:fld id="{CAAAEABA-17D1-3E4E-8863-F95F1B96EE15}" type="slidenum">
              <a:rPr lang="en-US" smtClean="0"/>
              <a:t>‹#›</a:t>
            </a:fld>
            <a:endParaRPr lang="en-US"/>
          </a:p>
        </p:txBody>
      </p:sp>
    </p:spTree>
    <p:extLst>
      <p:ext uri="{BB962C8B-B14F-4D97-AF65-F5344CB8AC3E}">
        <p14:creationId xmlns:p14="http://schemas.microsoft.com/office/powerpoint/2010/main" val="1926136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A7611-8375-CF45-8CE2-44EA83D79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66C404-55A8-494B-91E2-966EB72B328B}"/>
              </a:ext>
            </a:extLst>
          </p:cNvPr>
          <p:cNvSpPr>
            <a:spLocks noGrp="1"/>
          </p:cNvSpPr>
          <p:nvPr>
            <p:ph type="dt" sz="half" idx="10"/>
          </p:nvPr>
        </p:nvSpPr>
        <p:spPr/>
        <p:txBody>
          <a:bodyPr/>
          <a:lstStyle/>
          <a:p>
            <a:r>
              <a:rPr lang="en-US"/>
              <a:t>October 24, 2023</a:t>
            </a:r>
          </a:p>
        </p:txBody>
      </p:sp>
      <p:sp>
        <p:nvSpPr>
          <p:cNvPr id="4" name="Footer Placeholder 3">
            <a:extLst>
              <a:ext uri="{FF2B5EF4-FFF2-40B4-BE49-F238E27FC236}">
                <a16:creationId xmlns:a16="http://schemas.microsoft.com/office/drawing/2014/main" id="{57022BCA-7C84-F54E-8A44-97C007F98D7B}"/>
              </a:ext>
            </a:extLst>
          </p:cNvPr>
          <p:cNvSpPr>
            <a:spLocks noGrp="1"/>
          </p:cNvSpPr>
          <p:nvPr>
            <p:ph type="ftr" sz="quarter" idx="11"/>
          </p:nvPr>
        </p:nvSpPr>
        <p:spPr/>
        <p:txBody>
          <a:bodyPr/>
          <a:lstStyle/>
          <a:p>
            <a:r>
              <a:rPr lang="en-US"/>
              <a:t>SAND2020-6971 PE</a:t>
            </a:r>
          </a:p>
        </p:txBody>
      </p:sp>
      <p:sp>
        <p:nvSpPr>
          <p:cNvPr id="5" name="Slide Number Placeholder 4">
            <a:extLst>
              <a:ext uri="{FF2B5EF4-FFF2-40B4-BE49-F238E27FC236}">
                <a16:creationId xmlns:a16="http://schemas.microsoft.com/office/drawing/2014/main" id="{2A87D48A-A3EC-AD47-A1F9-F1580B43AEC9}"/>
              </a:ext>
            </a:extLst>
          </p:cNvPr>
          <p:cNvSpPr>
            <a:spLocks noGrp="1"/>
          </p:cNvSpPr>
          <p:nvPr>
            <p:ph type="sldNum" sz="quarter" idx="12"/>
          </p:nvPr>
        </p:nvSpPr>
        <p:spPr/>
        <p:txBody>
          <a:bodyPr/>
          <a:lstStyle/>
          <a:p>
            <a:fld id="{CAAAEABA-17D1-3E4E-8863-F95F1B96EE15}" type="slidenum">
              <a:rPr lang="en-US" smtClean="0"/>
              <a:t>‹#›</a:t>
            </a:fld>
            <a:endParaRPr lang="en-US"/>
          </a:p>
        </p:txBody>
      </p:sp>
    </p:spTree>
    <p:extLst>
      <p:ext uri="{BB962C8B-B14F-4D97-AF65-F5344CB8AC3E}">
        <p14:creationId xmlns:p14="http://schemas.microsoft.com/office/powerpoint/2010/main" val="679546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9ED028-122F-C840-9AFF-841AA313BFD1}"/>
              </a:ext>
            </a:extLst>
          </p:cNvPr>
          <p:cNvSpPr>
            <a:spLocks noGrp="1"/>
          </p:cNvSpPr>
          <p:nvPr>
            <p:ph type="dt" sz="half" idx="10"/>
          </p:nvPr>
        </p:nvSpPr>
        <p:spPr/>
        <p:txBody>
          <a:bodyPr/>
          <a:lstStyle/>
          <a:p>
            <a:r>
              <a:rPr lang="en-US"/>
              <a:t>October 24, 2023</a:t>
            </a:r>
          </a:p>
        </p:txBody>
      </p:sp>
      <p:sp>
        <p:nvSpPr>
          <p:cNvPr id="3" name="Footer Placeholder 2">
            <a:extLst>
              <a:ext uri="{FF2B5EF4-FFF2-40B4-BE49-F238E27FC236}">
                <a16:creationId xmlns:a16="http://schemas.microsoft.com/office/drawing/2014/main" id="{7E6EF694-23D9-A742-9E78-8566C3692079}"/>
              </a:ext>
            </a:extLst>
          </p:cNvPr>
          <p:cNvSpPr>
            <a:spLocks noGrp="1"/>
          </p:cNvSpPr>
          <p:nvPr>
            <p:ph type="ftr" sz="quarter" idx="11"/>
          </p:nvPr>
        </p:nvSpPr>
        <p:spPr/>
        <p:txBody>
          <a:bodyPr/>
          <a:lstStyle/>
          <a:p>
            <a:r>
              <a:rPr lang="en-US"/>
              <a:t>SAND2020-6971 PE</a:t>
            </a:r>
          </a:p>
        </p:txBody>
      </p:sp>
      <p:sp>
        <p:nvSpPr>
          <p:cNvPr id="4" name="Slide Number Placeholder 3">
            <a:extLst>
              <a:ext uri="{FF2B5EF4-FFF2-40B4-BE49-F238E27FC236}">
                <a16:creationId xmlns:a16="http://schemas.microsoft.com/office/drawing/2014/main" id="{618A3A0F-4A01-2B42-B538-C0505F6DA593}"/>
              </a:ext>
            </a:extLst>
          </p:cNvPr>
          <p:cNvSpPr>
            <a:spLocks noGrp="1"/>
          </p:cNvSpPr>
          <p:nvPr>
            <p:ph type="sldNum" sz="quarter" idx="12"/>
          </p:nvPr>
        </p:nvSpPr>
        <p:spPr/>
        <p:txBody>
          <a:bodyPr/>
          <a:lstStyle/>
          <a:p>
            <a:fld id="{CAAAEABA-17D1-3E4E-8863-F95F1B96EE15}" type="slidenum">
              <a:rPr lang="en-US" smtClean="0"/>
              <a:t>‹#›</a:t>
            </a:fld>
            <a:endParaRPr lang="en-US"/>
          </a:p>
        </p:txBody>
      </p:sp>
    </p:spTree>
    <p:extLst>
      <p:ext uri="{BB962C8B-B14F-4D97-AF65-F5344CB8AC3E}">
        <p14:creationId xmlns:p14="http://schemas.microsoft.com/office/powerpoint/2010/main" val="14417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49DB7-961B-D640-B79F-217B24EF8A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56A8D1-62A3-4641-BB24-32F981414E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DB0EC9-A563-614C-A598-2D278F6040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21F213-8CF1-4F4C-9B42-271FABE02439}"/>
              </a:ext>
            </a:extLst>
          </p:cNvPr>
          <p:cNvSpPr>
            <a:spLocks noGrp="1"/>
          </p:cNvSpPr>
          <p:nvPr>
            <p:ph type="dt" sz="half" idx="10"/>
          </p:nvPr>
        </p:nvSpPr>
        <p:spPr/>
        <p:txBody>
          <a:bodyPr/>
          <a:lstStyle/>
          <a:p>
            <a:r>
              <a:rPr lang="en-US"/>
              <a:t>October 24, 2023</a:t>
            </a:r>
          </a:p>
        </p:txBody>
      </p:sp>
      <p:sp>
        <p:nvSpPr>
          <p:cNvPr id="6" name="Footer Placeholder 5">
            <a:extLst>
              <a:ext uri="{FF2B5EF4-FFF2-40B4-BE49-F238E27FC236}">
                <a16:creationId xmlns:a16="http://schemas.microsoft.com/office/drawing/2014/main" id="{77EDE334-53E6-A54F-AE5B-8F89FD307817}"/>
              </a:ext>
            </a:extLst>
          </p:cNvPr>
          <p:cNvSpPr>
            <a:spLocks noGrp="1"/>
          </p:cNvSpPr>
          <p:nvPr>
            <p:ph type="ftr" sz="quarter" idx="11"/>
          </p:nvPr>
        </p:nvSpPr>
        <p:spPr/>
        <p:txBody>
          <a:bodyPr/>
          <a:lstStyle/>
          <a:p>
            <a:r>
              <a:rPr lang="en-US"/>
              <a:t>SAND2020-6971 PE</a:t>
            </a:r>
          </a:p>
        </p:txBody>
      </p:sp>
      <p:sp>
        <p:nvSpPr>
          <p:cNvPr id="7" name="Slide Number Placeholder 6">
            <a:extLst>
              <a:ext uri="{FF2B5EF4-FFF2-40B4-BE49-F238E27FC236}">
                <a16:creationId xmlns:a16="http://schemas.microsoft.com/office/drawing/2014/main" id="{56081C66-5320-BD48-BCF2-A98C4A01D465}"/>
              </a:ext>
            </a:extLst>
          </p:cNvPr>
          <p:cNvSpPr>
            <a:spLocks noGrp="1"/>
          </p:cNvSpPr>
          <p:nvPr>
            <p:ph type="sldNum" sz="quarter" idx="12"/>
          </p:nvPr>
        </p:nvSpPr>
        <p:spPr/>
        <p:txBody>
          <a:bodyPr/>
          <a:lstStyle/>
          <a:p>
            <a:fld id="{CAAAEABA-17D1-3E4E-8863-F95F1B96EE15}" type="slidenum">
              <a:rPr lang="en-US" smtClean="0"/>
              <a:t>‹#›</a:t>
            </a:fld>
            <a:endParaRPr lang="en-US"/>
          </a:p>
        </p:txBody>
      </p:sp>
    </p:spTree>
    <p:extLst>
      <p:ext uri="{BB962C8B-B14F-4D97-AF65-F5344CB8AC3E}">
        <p14:creationId xmlns:p14="http://schemas.microsoft.com/office/powerpoint/2010/main" val="79458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43845-7B8F-E54F-BF38-FF503A2FDF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C954A2-D2D9-DA43-A41E-D98395314F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8CBAE2-7308-3A4F-B8E0-C747D1E245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05CAC3-37A0-DE42-9AFD-968E3419A2C0}"/>
              </a:ext>
            </a:extLst>
          </p:cNvPr>
          <p:cNvSpPr>
            <a:spLocks noGrp="1"/>
          </p:cNvSpPr>
          <p:nvPr>
            <p:ph type="dt" sz="half" idx="10"/>
          </p:nvPr>
        </p:nvSpPr>
        <p:spPr/>
        <p:txBody>
          <a:bodyPr/>
          <a:lstStyle/>
          <a:p>
            <a:r>
              <a:rPr lang="en-US"/>
              <a:t>October 24, 2023</a:t>
            </a:r>
          </a:p>
        </p:txBody>
      </p:sp>
      <p:sp>
        <p:nvSpPr>
          <p:cNvPr id="6" name="Footer Placeholder 5">
            <a:extLst>
              <a:ext uri="{FF2B5EF4-FFF2-40B4-BE49-F238E27FC236}">
                <a16:creationId xmlns:a16="http://schemas.microsoft.com/office/drawing/2014/main" id="{3DC1572F-B034-D946-8068-A7FACCEFD990}"/>
              </a:ext>
            </a:extLst>
          </p:cNvPr>
          <p:cNvSpPr>
            <a:spLocks noGrp="1"/>
          </p:cNvSpPr>
          <p:nvPr>
            <p:ph type="ftr" sz="quarter" idx="11"/>
          </p:nvPr>
        </p:nvSpPr>
        <p:spPr/>
        <p:txBody>
          <a:bodyPr/>
          <a:lstStyle/>
          <a:p>
            <a:r>
              <a:rPr lang="en-US"/>
              <a:t>SAND2020-6971 PE</a:t>
            </a:r>
          </a:p>
        </p:txBody>
      </p:sp>
      <p:sp>
        <p:nvSpPr>
          <p:cNvPr id="7" name="Slide Number Placeholder 6">
            <a:extLst>
              <a:ext uri="{FF2B5EF4-FFF2-40B4-BE49-F238E27FC236}">
                <a16:creationId xmlns:a16="http://schemas.microsoft.com/office/drawing/2014/main" id="{3D22DB42-7BFB-0A46-B4A0-07A0A07EF7D0}"/>
              </a:ext>
            </a:extLst>
          </p:cNvPr>
          <p:cNvSpPr>
            <a:spLocks noGrp="1"/>
          </p:cNvSpPr>
          <p:nvPr>
            <p:ph type="sldNum" sz="quarter" idx="12"/>
          </p:nvPr>
        </p:nvSpPr>
        <p:spPr/>
        <p:txBody>
          <a:bodyPr/>
          <a:lstStyle/>
          <a:p>
            <a:fld id="{CAAAEABA-17D1-3E4E-8863-F95F1B96EE15}" type="slidenum">
              <a:rPr lang="en-US" smtClean="0"/>
              <a:t>‹#›</a:t>
            </a:fld>
            <a:endParaRPr lang="en-US"/>
          </a:p>
        </p:txBody>
      </p:sp>
    </p:spTree>
    <p:extLst>
      <p:ext uri="{BB962C8B-B14F-4D97-AF65-F5344CB8AC3E}">
        <p14:creationId xmlns:p14="http://schemas.microsoft.com/office/powerpoint/2010/main" val="3874879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6F98CB-D2A3-AC4A-98B0-B3467864C6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4F1A3B-F984-7744-A166-9A930F70B9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D27C2-183D-8D48-99C5-169CAFCF45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October 24, 2023</a:t>
            </a:r>
          </a:p>
        </p:txBody>
      </p:sp>
      <p:sp>
        <p:nvSpPr>
          <p:cNvPr id="5" name="Footer Placeholder 4">
            <a:extLst>
              <a:ext uri="{FF2B5EF4-FFF2-40B4-BE49-F238E27FC236}">
                <a16:creationId xmlns:a16="http://schemas.microsoft.com/office/drawing/2014/main" id="{59D90E2D-6B4F-D044-8AEA-97761E45C6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SAND2020-6971 PE</a:t>
            </a:r>
          </a:p>
        </p:txBody>
      </p:sp>
      <p:sp>
        <p:nvSpPr>
          <p:cNvPr id="6" name="Slide Number Placeholder 5">
            <a:extLst>
              <a:ext uri="{FF2B5EF4-FFF2-40B4-BE49-F238E27FC236}">
                <a16:creationId xmlns:a16="http://schemas.microsoft.com/office/drawing/2014/main" id="{2EDAA1AD-6703-0748-B0D2-DAB6737F5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AAEABA-17D1-3E4E-8863-F95F1B96EE15}" type="slidenum">
              <a:rPr lang="en-US" smtClean="0"/>
              <a:t>‹#›</a:t>
            </a:fld>
            <a:endParaRPr lang="en-US"/>
          </a:p>
        </p:txBody>
      </p:sp>
    </p:spTree>
    <p:extLst>
      <p:ext uri="{BB962C8B-B14F-4D97-AF65-F5344CB8AC3E}">
        <p14:creationId xmlns:p14="http://schemas.microsoft.com/office/powerpoint/2010/main" val="3505472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ckieny@vermontelectric.coop" TargetMode="External"/><Relationship Id="rId2" Type="http://schemas.openxmlformats.org/officeDocument/2006/relationships/hyperlink" Target="mailto:Kirk.Shields@GreenMountainPower.com" TargetMode="External"/><Relationship Id="rId1" Type="http://schemas.openxmlformats.org/officeDocument/2006/relationships/slideLayout" Target="../slideLayouts/slideLayout13.xml"/><Relationship Id="rId4" Type="http://schemas.openxmlformats.org/officeDocument/2006/relationships/image" Target="../media/image28.tiff"/></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00412" y="1197977"/>
            <a:ext cx="6190211" cy="1690255"/>
          </a:xfrm>
        </p:spPr>
        <p:txBody>
          <a:bodyPr>
            <a:noAutofit/>
          </a:bodyPr>
          <a:lstStyle/>
          <a:p>
            <a:pPr algn="ctr"/>
            <a:r>
              <a:rPr lang="en-US" sz="2400" dirty="0"/>
              <a:t>Vermont Wind Curtailment Mitigation</a:t>
            </a:r>
            <a:br>
              <a:rPr lang="en-US" sz="2400" dirty="0"/>
            </a:br>
            <a:r>
              <a:rPr lang="en-US" sz="2400" dirty="0"/>
              <a:t>Battery Energy Storage System</a:t>
            </a:r>
            <a:br>
              <a:rPr lang="en-US" sz="2400" dirty="0"/>
            </a:br>
            <a:r>
              <a:rPr lang="en-US" sz="1400" b="1" dirty="0"/>
              <a:t>October 24, 2023</a:t>
            </a:r>
            <a:endParaRPr lang="en-US" sz="2400" b="1" dirty="0"/>
          </a:p>
        </p:txBody>
      </p:sp>
      <p:sp>
        <p:nvSpPr>
          <p:cNvPr id="5" name="Subtitle 4"/>
          <p:cNvSpPr>
            <a:spLocks noGrp="1"/>
          </p:cNvSpPr>
          <p:nvPr>
            <p:ph type="subTitle" idx="1"/>
          </p:nvPr>
        </p:nvSpPr>
        <p:spPr>
          <a:xfrm>
            <a:off x="700412" y="5306898"/>
            <a:ext cx="6261331" cy="789102"/>
          </a:xfrm>
        </p:spPr>
        <p:txBody>
          <a:bodyPr/>
          <a:lstStyle/>
          <a:p>
            <a:r>
              <a:rPr lang="en-US" dirty="0"/>
              <a:t>Craig Kieny (Vermont Electric Cooperative)</a:t>
            </a:r>
          </a:p>
          <a:p>
            <a:r>
              <a:rPr lang="en-US" dirty="0"/>
              <a:t>Kirk Shields (Green Mountain Power)</a:t>
            </a:r>
          </a:p>
          <a:p>
            <a:endParaRPr lang="en-US" dirty="0"/>
          </a:p>
        </p:txBody>
      </p:sp>
      <p:pic>
        <p:nvPicPr>
          <p:cNvPr id="9" name="Picture 8"/>
          <p:cNvPicPr>
            <a:picLocks noChangeAspect="1"/>
          </p:cNvPicPr>
          <p:nvPr/>
        </p:nvPicPr>
        <p:blipFill>
          <a:blip r:embed="rId2"/>
          <a:stretch>
            <a:fillRect/>
          </a:stretch>
        </p:blipFill>
        <p:spPr>
          <a:xfrm>
            <a:off x="5467747" y="300730"/>
            <a:ext cx="1830888" cy="64695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5349" y="50095"/>
            <a:ext cx="1620447" cy="1114179"/>
          </a:xfrm>
          <a:prstGeom prst="rect">
            <a:avLst/>
          </a:prstGeom>
        </p:spPr>
      </p:pic>
      <p:sp>
        <p:nvSpPr>
          <p:cNvPr id="3" name="Footer Placeholder 2">
            <a:extLst>
              <a:ext uri="{FF2B5EF4-FFF2-40B4-BE49-F238E27FC236}">
                <a16:creationId xmlns:a16="http://schemas.microsoft.com/office/drawing/2014/main" id="{BBFD4840-74D5-47A0-8121-27BC785A8D91}"/>
              </a:ext>
            </a:extLst>
          </p:cNvPr>
          <p:cNvSpPr>
            <a:spLocks noGrp="1"/>
          </p:cNvSpPr>
          <p:nvPr>
            <p:ph type="ftr" sz="quarter" idx="11"/>
          </p:nvPr>
        </p:nvSpPr>
        <p:spPr/>
        <p:txBody>
          <a:bodyPr/>
          <a:lstStyle/>
          <a:p>
            <a:r>
              <a:rPr lang="en-US"/>
              <a:t>SAND2020-6971 PE</a:t>
            </a:r>
            <a:endParaRPr lang="en-US" dirty="0"/>
          </a:p>
        </p:txBody>
      </p:sp>
    </p:spTree>
    <p:extLst>
      <p:ext uri="{BB962C8B-B14F-4D97-AF65-F5344CB8AC3E}">
        <p14:creationId xmlns:p14="http://schemas.microsoft.com/office/powerpoint/2010/main" val="81025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AF368E-CA26-1543-B646-7CDA4730FB35}"/>
              </a:ext>
            </a:extLst>
          </p:cNvPr>
          <p:cNvSpPr>
            <a:spLocks noGrp="1"/>
          </p:cNvSpPr>
          <p:nvPr>
            <p:ph type="title"/>
          </p:nvPr>
        </p:nvSpPr>
        <p:spPr>
          <a:xfrm>
            <a:off x="338328" y="365125"/>
            <a:ext cx="11018520" cy="1051560"/>
          </a:xfrm>
        </p:spPr>
        <p:txBody>
          <a:bodyPr>
            <a:normAutofit/>
          </a:bodyPr>
          <a:lstStyle/>
          <a:p>
            <a:r>
              <a:rPr lang="en-US" sz="4400" b="1" dirty="0"/>
              <a:t>Construction Update – August 31</a:t>
            </a:r>
          </a:p>
        </p:txBody>
      </p:sp>
      <p:sp>
        <p:nvSpPr>
          <p:cNvPr id="4" name="Content Placeholder 3">
            <a:extLst>
              <a:ext uri="{FF2B5EF4-FFF2-40B4-BE49-F238E27FC236}">
                <a16:creationId xmlns:a16="http://schemas.microsoft.com/office/drawing/2014/main" id="{B8756202-B9B2-4AFC-AB6B-0E8C503676AC}"/>
              </a:ext>
            </a:extLst>
          </p:cNvPr>
          <p:cNvSpPr>
            <a:spLocks noGrp="1"/>
          </p:cNvSpPr>
          <p:nvPr>
            <p:ph idx="1"/>
          </p:nvPr>
        </p:nvSpPr>
        <p:spPr/>
        <p:txBody>
          <a:bodyPr/>
          <a:lstStyle/>
          <a:p>
            <a:endParaRPr lang="en-US"/>
          </a:p>
        </p:txBody>
      </p:sp>
      <p:pic>
        <p:nvPicPr>
          <p:cNvPr id="2" name="Picture 1">
            <a:extLst>
              <a:ext uri="{FF2B5EF4-FFF2-40B4-BE49-F238E27FC236}">
                <a16:creationId xmlns:a16="http://schemas.microsoft.com/office/drawing/2014/main" id="{3C5B8C2F-CFCD-443C-BA19-563720ABFFD4}"/>
              </a:ext>
            </a:extLst>
          </p:cNvPr>
          <p:cNvPicPr>
            <a:picLocks noChangeAspect="1"/>
          </p:cNvPicPr>
          <p:nvPr/>
        </p:nvPicPr>
        <p:blipFill>
          <a:blip r:embed="rId2"/>
          <a:stretch>
            <a:fillRect/>
          </a:stretch>
        </p:blipFill>
        <p:spPr>
          <a:xfrm>
            <a:off x="838200" y="1825626"/>
            <a:ext cx="10515600" cy="4351338"/>
          </a:xfrm>
          <a:prstGeom prst="rect">
            <a:avLst/>
          </a:prstGeom>
        </p:spPr>
      </p:pic>
      <p:sp>
        <p:nvSpPr>
          <p:cNvPr id="6" name="Footer Placeholder 5">
            <a:extLst>
              <a:ext uri="{FF2B5EF4-FFF2-40B4-BE49-F238E27FC236}">
                <a16:creationId xmlns:a16="http://schemas.microsoft.com/office/drawing/2014/main" id="{89FAF5B7-2EFC-4136-B825-1746AA08BB7E}"/>
              </a:ext>
            </a:extLst>
          </p:cNvPr>
          <p:cNvSpPr>
            <a:spLocks noGrp="1"/>
          </p:cNvSpPr>
          <p:nvPr>
            <p:ph type="ftr" sz="quarter" idx="11"/>
          </p:nvPr>
        </p:nvSpPr>
        <p:spPr/>
        <p:txBody>
          <a:bodyPr/>
          <a:lstStyle/>
          <a:p>
            <a:r>
              <a:rPr lang="en-US"/>
              <a:t>SAND2020-6971 PE</a:t>
            </a:r>
          </a:p>
        </p:txBody>
      </p:sp>
      <p:sp>
        <p:nvSpPr>
          <p:cNvPr id="7" name="Slide Number Placeholder 6">
            <a:extLst>
              <a:ext uri="{FF2B5EF4-FFF2-40B4-BE49-F238E27FC236}">
                <a16:creationId xmlns:a16="http://schemas.microsoft.com/office/drawing/2014/main" id="{5ACCCD4D-8C59-46FE-BDDF-CCC34289B042}"/>
              </a:ext>
            </a:extLst>
          </p:cNvPr>
          <p:cNvSpPr>
            <a:spLocks noGrp="1"/>
          </p:cNvSpPr>
          <p:nvPr>
            <p:ph type="sldNum" sz="quarter" idx="12"/>
          </p:nvPr>
        </p:nvSpPr>
        <p:spPr/>
        <p:txBody>
          <a:bodyPr/>
          <a:lstStyle/>
          <a:p>
            <a:fld id="{CAAAEABA-17D1-3E4E-8863-F95F1B96EE15}" type="slidenum">
              <a:rPr lang="en-US" smtClean="0"/>
              <a:t>10</a:t>
            </a:fld>
            <a:endParaRPr lang="en-US"/>
          </a:p>
        </p:txBody>
      </p:sp>
      <p:sp>
        <p:nvSpPr>
          <p:cNvPr id="8" name="Date Placeholder 7">
            <a:extLst>
              <a:ext uri="{FF2B5EF4-FFF2-40B4-BE49-F238E27FC236}">
                <a16:creationId xmlns:a16="http://schemas.microsoft.com/office/drawing/2014/main" id="{2FF6FC3C-D4D2-4488-B6F5-04F4F0899D1C}"/>
              </a:ext>
            </a:extLst>
          </p:cNvPr>
          <p:cNvSpPr>
            <a:spLocks noGrp="1"/>
          </p:cNvSpPr>
          <p:nvPr>
            <p:ph type="dt" sz="half" idx="10"/>
          </p:nvPr>
        </p:nvSpPr>
        <p:spPr/>
        <p:txBody>
          <a:bodyPr/>
          <a:lstStyle/>
          <a:p>
            <a:r>
              <a:rPr lang="en-US"/>
              <a:t>October 24, 2023</a:t>
            </a:r>
          </a:p>
        </p:txBody>
      </p:sp>
    </p:spTree>
    <p:extLst>
      <p:ext uri="{BB962C8B-B14F-4D97-AF65-F5344CB8AC3E}">
        <p14:creationId xmlns:p14="http://schemas.microsoft.com/office/powerpoint/2010/main" val="1740828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AF368E-CA26-1543-B646-7CDA4730FB35}"/>
              </a:ext>
            </a:extLst>
          </p:cNvPr>
          <p:cNvSpPr>
            <a:spLocks noGrp="1"/>
          </p:cNvSpPr>
          <p:nvPr>
            <p:ph type="title"/>
          </p:nvPr>
        </p:nvSpPr>
        <p:spPr>
          <a:xfrm>
            <a:off x="338328" y="365125"/>
            <a:ext cx="11018520" cy="1051560"/>
          </a:xfrm>
        </p:spPr>
        <p:txBody>
          <a:bodyPr>
            <a:normAutofit/>
          </a:bodyPr>
          <a:lstStyle/>
          <a:p>
            <a:r>
              <a:rPr lang="en-US" sz="4400" b="1" dirty="0"/>
              <a:t>Construction Update – Septem</a:t>
            </a:r>
            <a:r>
              <a:rPr lang="en-US" b="1" dirty="0"/>
              <a:t>ber 22</a:t>
            </a:r>
            <a:endParaRPr lang="en-US" sz="4400" b="1" dirty="0"/>
          </a:p>
        </p:txBody>
      </p:sp>
      <p:sp>
        <p:nvSpPr>
          <p:cNvPr id="4" name="Content Placeholder 3">
            <a:extLst>
              <a:ext uri="{FF2B5EF4-FFF2-40B4-BE49-F238E27FC236}">
                <a16:creationId xmlns:a16="http://schemas.microsoft.com/office/drawing/2014/main" id="{B8756202-B9B2-4AFC-AB6B-0E8C503676AC}"/>
              </a:ext>
            </a:extLst>
          </p:cNvPr>
          <p:cNvSpPr>
            <a:spLocks noGrp="1"/>
          </p:cNvSpPr>
          <p:nvPr>
            <p:ph idx="1"/>
          </p:nvPr>
        </p:nvSpPr>
        <p:spPr/>
        <p:txBody>
          <a:bodyPr/>
          <a:lstStyle/>
          <a:p>
            <a:endParaRPr lang="en-US"/>
          </a:p>
        </p:txBody>
      </p:sp>
      <p:pic>
        <p:nvPicPr>
          <p:cNvPr id="1026" name="Picture 1" descr="e15fca6a-fcc2-456a-9e12-4c91b71564ba@namprd10">
            <a:extLst>
              <a:ext uri="{FF2B5EF4-FFF2-40B4-BE49-F238E27FC236}">
                <a16:creationId xmlns:a16="http://schemas.microsoft.com/office/drawing/2014/main" id="{4B09BB36-6A12-46F3-BCB3-EC366EC4EF51}"/>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248" y="1828800"/>
            <a:ext cx="1051560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A2C254B6-39DA-4BD8-B79C-0B55F47014EC}"/>
              </a:ext>
            </a:extLst>
          </p:cNvPr>
          <p:cNvSpPr>
            <a:spLocks noGrp="1"/>
          </p:cNvSpPr>
          <p:nvPr>
            <p:ph type="ftr" sz="quarter" idx="11"/>
          </p:nvPr>
        </p:nvSpPr>
        <p:spPr/>
        <p:txBody>
          <a:bodyPr/>
          <a:lstStyle/>
          <a:p>
            <a:r>
              <a:rPr lang="en-US"/>
              <a:t>SAND2020-6971 PE</a:t>
            </a:r>
          </a:p>
        </p:txBody>
      </p:sp>
      <p:sp>
        <p:nvSpPr>
          <p:cNvPr id="6" name="Slide Number Placeholder 5">
            <a:extLst>
              <a:ext uri="{FF2B5EF4-FFF2-40B4-BE49-F238E27FC236}">
                <a16:creationId xmlns:a16="http://schemas.microsoft.com/office/drawing/2014/main" id="{4600586D-404F-4994-9D9D-B144D2A9DD31}"/>
              </a:ext>
            </a:extLst>
          </p:cNvPr>
          <p:cNvSpPr>
            <a:spLocks noGrp="1"/>
          </p:cNvSpPr>
          <p:nvPr>
            <p:ph type="sldNum" sz="quarter" idx="12"/>
          </p:nvPr>
        </p:nvSpPr>
        <p:spPr/>
        <p:txBody>
          <a:bodyPr/>
          <a:lstStyle/>
          <a:p>
            <a:fld id="{CAAAEABA-17D1-3E4E-8863-F95F1B96EE15}" type="slidenum">
              <a:rPr lang="en-US" smtClean="0"/>
              <a:t>11</a:t>
            </a:fld>
            <a:endParaRPr lang="en-US"/>
          </a:p>
        </p:txBody>
      </p:sp>
      <p:sp>
        <p:nvSpPr>
          <p:cNvPr id="7" name="Date Placeholder 6">
            <a:extLst>
              <a:ext uri="{FF2B5EF4-FFF2-40B4-BE49-F238E27FC236}">
                <a16:creationId xmlns:a16="http://schemas.microsoft.com/office/drawing/2014/main" id="{213C3097-7919-48A6-833E-58733344B265}"/>
              </a:ext>
            </a:extLst>
          </p:cNvPr>
          <p:cNvSpPr>
            <a:spLocks noGrp="1"/>
          </p:cNvSpPr>
          <p:nvPr>
            <p:ph type="dt" sz="half" idx="10"/>
          </p:nvPr>
        </p:nvSpPr>
        <p:spPr/>
        <p:txBody>
          <a:bodyPr/>
          <a:lstStyle/>
          <a:p>
            <a:r>
              <a:rPr lang="en-US"/>
              <a:t>October 24, 2023</a:t>
            </a:r>
          </a:p>
        </p:txBody>
      </p:sp>
    </p:spTree>
    <p:extLst>
      <p:ext uri="{BB962C8B-B14F-4D97-AF65-F5344CB8AC3E}">
        <p14:creationId xmlns:p14="http://schemas.microsoft.com/office/powerpoint/2010/main" val="2355777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889FD-CFA5-4A56-B6BD-654481E23B05}"/>
              </a:ext>
            </a:extLst>
          </p:cNvPr>
          <p:cNvSpPr>
            <a:spLocks noGrp="1"/>
          </p:cNvSpPr>
          <p:nvPr>
            <p:ph type="title"/>
          </p:nvPr>
        </p:nvSpPr>
        <p:spPr>
          <a:xfrm>
            <a:off x="338328" y="365125"/>
            <a:ext cx="11018520" cy="1051560"/>
          </a:xfrm>
        </p:spPr>
        <p:txBody>
          <a:bodyPr/>
          <a:lstStyle/>
          <a:p>
            <a:r>
              <a:rPr lang="en-US" b="1" dirty="0"/>
              <a:t>Construction Update – September 22</a:t>
            </a:r>
          </a:p>
        </p:txBody>
      </p:sp>
      <p:sp>
        <p:nvSpPr>
          <p:cNvPr id="3" name="Content Placeholder 2">
            <a:extLst>
              <a:ext uri="{FF2B5EF4-FFF2-40B4-BE49-F238E27FC236}">
                <a16:creationId xmlns:a16="http://schemas.microsoft.com/office/drawing/2014/main" id="{EB1BA201-66D5-4434-975C-7C0AA097A5AC}"/>
              </a:ext>
            </a:extLst>
          </p:cNvPr>
          <p:cNvSpPr>
            <a:spLocks noGrp="1"/>
          </p:cNvSpPr>
          <p:nvPr>
            <p:ph idx="1"/>
          </p:nvPr>
        </p:nvSpPr>
        <p:spPr/>
        <p:txBody>
          <a:bodyPr/>
          <a:lstStyle/>
          <a:p>
            <a:endParaRPr lang="en-US"/>
          </a:p>
        </p:txBody>
      </p:sp>
      <p:pic>
        <p:nvPicPr>
          <p:cNvPr id="2050" name="Picture 3" descr="b56606c9-4e4d-4c28-8457-9263efcad970@namprd10">
            <a:extLst>
              <a:ext uri="{FF2B5EF4-FFF2-40B4-BE49-F238E27FC236}">
                <a16:creationId xmlns:a16="http://schemas.microsoft.com/office/drawing/2014/main" id="{D3190331-5B8E-4DB5-8AED-4635054953A5}"/>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248" y="1828800"/>
            <a:ext cx="1051560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3A3ACD68-9FBE-4A93-9C8B-94F3E47FC064}"/>
              </a:ext>
            </a:extLst>
          </p:cNvPr>
          <p:cNvSpPr>
            <a:spLocks noGrp="1"/>
          </p:cNvSpPr>
          <p:nvPr>
            <p:ph type="ftr" sz="quarter" idx="11"/>
          </p:nvPr>
        </p:nvSpPr>
        <p:spPr/>
        <p:txBody>
          <a:bodyPr/>
          <a:lstStyle/>
          <a:p>
            <a:r>
              <a:rPr lang="en-US"/>
              <a:t>SAND2020-6971 PE</a:t>
            </a:r>
          </a:p>
        </p:txBody>
      </p:sp>
      <p:sp>
        <p:nvSpPr>
          <p:cNvPr id="6" name="Slide Number Placeholder 5">
            <a:extLst>
              <a:ext uri="{FF2B5EF4-FFF2-40B4-BE49-F238E27FC236}">
                <a16:creationId xmlns:a16="http://schemas.microsoft.com/office/drawing/2014/main" id="{52D130EB-6E50-46E1-8F0F-8589A32BEAF9}"/>
              </a:ext>
            </a:extLst>
          </p:cNvPr>
          <p:cNvSpPr>
            <a:spLocks noGrp="1"/>
          </p:cNvSpPr>
          <p:nvPr>
            <p:ph type="sldNum" sz="quarter" idx="12"/>
          </p:nvPr>
        </p:nvSpPr>
        <p:spPr/>
        <p:txBody>
          <a:bodyPr/>
          <a:lstStyle/>
          <a:p>
            <a:fld id="{CAAAEABA-17D1-3E4E-8863-F95F1B96EE15}" type="slidenum">
              <a:rPr lang="en-US" smtClean="0"/>
              <a:t>12</a:t>
            </a:fld>
            <a:endParaRPr lang="en-US"/>
          </a:p>
        </p:txBody>
      </p:sp>
      <p:sp>
        <p:nvSpPr>
          <p:cNvPr id="7" name="Date Placeholder 6">
            <a:extLst>
              <a:ext uri="{FF2B5EF4-FFF2-40B4-BE49-F238E27FC236}">
                <a16:creationId xmlns:a16="http://schemas.microsoft.com/office/drawing/2014/main" id="{30454CBE-29CE-43D6-B675-E6BD25CA680C}"/>
              </a:ext>
            </a:extLst>
          </p:cNvPr>
          <p:cNvSpPr>
            <a:spLocks noGrp="1"/>
          </p:cNvSpPr>
          <p:nvPr>
            <p:ph type="dt" sz="half" idx="10"/>
          </p:nvPr>
        </p:nvSpPr>
        <p:spPr/>
        <p:txBody>
          <a:bodyPr/>
          <a:lstStyle/>
          <a:p>
            <a:r>
              <a:rPr lang="en-US"/>
              <a:t>October 24, 2023</a:t>
            </a:r>
          </a:p>
        </p:txBody>
      </p:sp>
    </p:spTree>
    <p:extLst>
      <p:ext uri="{BB962C8B-B14F-4D97-AF65-F5344CB8AC3E}">
        <p14:creationId xmlns:p14="http://schemas.microsoft.com/office/powerpoint/2010/main" val="3423889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889FD-CFA5-4A56-B6BD-654481E23B05}"/>
              </a:ext>
            </a:extLst>
          </p:cNvPr>
          <p:cNvSpPr>
            <a:spLocks noGrp="1"/>
          </p:cNvSpPr>
          <p:nvPr>
            <p:ph type="title"/>
          </p:nvPr>
        </p:nvSpPr>
        <p:spPr>
          <a:xfrm>
            <a:off x="338328" y="365125"/>
            <a:ext cx="11018520" cy="1051560"/>
          </a:xfrm>
        </p:spPr>
        <p:txBody>
          <a:bodyPr/>
          <a:lstStyle/>
          <a:p>
            <a:r>
              <a:rPr lang="en-US" b="1" dirty="0"/>
              <a:t>Construction Update – October 19</a:t>
            </a:r>
          </a:p>
        </p:txBody>
      </p:sp>
      <p:sp>
        <p:nvSpPr>
          <p:cNvPr id="3" name="Content Placeholder 2">
            <a:extLst>
              <a:ext uri="{FF2B5EF4-FFF2-40B4-BE49-F238E27FC236}">
                <a16:creationId xmlns:a16="http://schemas.microsoft.com/office/drawing/2014/main" id="{EB1BA201-66D5-4434-975C-7C0AA097A5AC}"/>
              </a:ext>
            </a:extLst>
          </p:cNvPr>
          <p:cNvSpPr>
            <a:spLocks noGrp="1"/>
          </p:cNvSpPr>
          <p:nvPr>
            <p:ph idx="1"/>
          </p:nvPr>
        </p:nvSpPr>
        <p:spPr/>
        <p:txBody>
          <a:bodyPr/>
          <a:lstStyle/>
          <a:p>
            <a:endParaRPr lang="en-US"/>
          </a:p>
        </p:txBody>
      </p:sp>
      <p:sp>
        <p:nvSpPr>
          <p:cNvPr id="5" name="Footer Placeholder 4">
            <a:extLst>
              <a:ext uri="{FF2B5EF4-FFF2-40B4-BE49-F238E27FC236}">
                <a16:creationId xmlns:a16="http://schemas.microsoft.com/office/drawing/2014/main" id="{3A3ACD68-9FBE-4A93-9C8B-94F3E47FC064}"/>
              </a:ext>
            </a:extLst>
          </p:cNvPr>
          <p:cNvSpPr>
            <a:spLocks noGrp="1"/>
          </p:cNvSpPr>
          <p:nvPr>
            <p:ph type="ftr" sz="quarter" idx="11"/>
          </p:nvPr>
        </p:nvSpPr>
        <p:spPr/>
        <p:txBody>
          <a:bodyPr/>
          <a:lstStyle/>
          <a:p>
            <a:r>
              <a:rPr lang="en-US"/>
              <a:t>SAND2020-6971 PE</a:t>
            </a:r>
          </a:p>
        </p:txBody>
      </p:sp>
      <p:sp>
        <p:nvSpPr>
          <p:cNvPr id="6" name="Slide Number Placeholder 5">
            <a:extLst>
              <a:ext uri="{FF2B5EF4-FFF2-40B4-BE49-F238E27FC236}">
                <a16:creationId xmlns:a16="http://schemas.microsoft.com/office/drawing/2014/main" id="{52D130EB-6E50-46E1-8F0F-8589A32BEAF9}"/>
              </a:ext>
            </a:extLst>
          </p:cNvPr>
          <p:cNvSpPr>
            <a:spLocks noGrp="1"/>
          </p:cNvSpPr>
          <p:nvPr>
            <p:ph type="sldNum" sz="quarter" idx="12"/>
          </p:nvPr>
        </p:nvSpPr>
        <p:spPr/>
        <p:txBody>
          <a:bodyPr/>
          <a:lstStyle/>
          <a:p>
            <a:fld id="{CAAAEABA-17D1-3E4E-8863-F95F1B96EE15}" type="slidenum">
              <a:rPr lang="en-US" smtClean="0"/>
              <a:t>13</a:t>
            </a:fld>
            <a:endParaRPr lang="en-US"/>
          </a:p>
        </p:txBody>
      </p:sp>
      <p:sp>
        <p:nvSpPr>
          <p:cNvPr id="7" name="Date Placeholder 6">
            <a:extLst>
              <a:ext uri="{FF2B5EF4-FFF2-40B4-BE49-F238E27FC236}">
                <a16:creationId xmlns:a16="http://schemas.microsoft.com/office/drawing/2014/main" id="{30454CBE-29CE-43D6-B675-E6BD25CA680C}"/>
              </a:ext>
            </a:extLst>
          </p:cNvPr>
          <p:cNvSpPr>
            <a:spLocks noGrp="1"/>
          </p:cNvSpPr>
          <p:nvPr>
            <p:ph type="dt" sz="half" idx="10"/>
          </p:nvPr>
        </p:nvSpPr>
        <p:spPr/>
        <p:txBody>
          <a:bodyPr/>
          <a:lstStyle/>
          <a:p>
            <a:r>
              <a:rPr lang="en-US"/>
              <a:t>October 24, 2023</a:t>
            </a:r>
          </a:p>
        </p:txBody>
      </p:sp>
      <p:pic>
        <p:nvPicPr>
          <p:cNvPr id="4" name="Picture 3">
            <a:extLst>
              <a:ext uri="{FF2B5EF4-FFF2-40B4-BE49-F238E27FC236}">
                <a16:creationId xmlns:a16="http://schemas.microsoft.com/office/drawing/2014/main" id="{79561A97-F783-42C1-B20E-5097EAAE3BBA}"/>
              </a:ext>
            </a:extLst>
          </p:cNvPr>
          <p:cNvPicPr preferRelativeResize="0">
            <a:picLocks/>
          </p:cNvPicPr>
          <p:nvPr/>
        </p:nvPicPr>
        <p:blipFill>
          <a:blip r:embed="rId2"/>
          <a:stretch>
            <a:fillRect/>
          </a:stretch>
        </p:blipFill>
        <p:spPr>
          <a:xfrm>
            <a:off x="841248" y="1828800"/>
            <a:ext cx="10515600" cy="4352544"/>
          </a:xfrm>
          <a:prstGeom prst="rect">
            <a:avLst/>
          </a:prstGeom>
        </p:spPr>
      </p:pic>
    </p:spTree>
    <p:extLst>
      <p:ext uri="{BB962C8B-B14F-4D97-AF65-F5344CB8AC3E}">
        <p14:creationId xmlns:p14="http://schemas.microsoft.com/office/powerpoint/2010/main" val="1928773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AF368E-CA26-1543-B646-7CDA4730FB35}"/>
              </a:ext>
            </a:extLst>
          </p:cNvPr>
          <p:cNvSpPr>
            <a:spLocks noGrp="1"/>
          </p:cNvSpPr>
          <p:nvPr>
            <p:ph type="title"/>
          </p:nvPr>
        </p:nvSpPr>
        <p:spPr>
          <a:xfrm>
            <a:off x="338328" y="365125"/>
            <a:ext cx="11018520" cy="1051560"/>
          </a:xfrm>
        </p:spPr>
        <p:txBody>
          <a:bodyPr>
            <a:normAutofit/>
          </a:bodyPr>
          <a:lstStyle/>
          <a:p>
            <a:r>
              <a:rPr lang="en-US" sz="4400" b="1" dirty="0"/>
              <a:t>Important Milestones </a:t>
            </a:r>
            <a:r>
              <a:rPr lang="en-US" sz="4400" b="1" dirty="0">
                <a:solidFill>
                  <a:srgbClr val="FF0000"/>
                </a:solidFill>
              </a:rPr>
              <a:t>To Be Completed</a:t>
            </a:r>
          </a:p>
        </p:txBody>
      </p:sp>
      <p:graphicFrame>
        <p:nvGraphicFramePr>
          <p:cNvPr id="7" name="Content Placeholder 6">
            <a:extLst>
              <a:ext uri="{FF2B5EF4-FFF2-40B4-BE49-F238E27FC236}">
                <a16:creationId xmlns:a16="http://schemas.microsoft.com/office/drawing/2014/main" id="{553749E6-BCA1-48F3-AF20-4AC24703E4AA}"/>
              </a:ext>
            </a:extLst>
          </p:cNvPr>
          <p:cNvGraphicFramePr>
            <a:graphicFrameLocks noGrp="1"/>
          </p:cNvGraphicFramePr>
          <p:nvPr>
            <p:ph idx="1"/>
            <p:extLst>
              <p:ext uri="{D42A27DB-BD31-4B8C-83A1-F6EECF244321}">
                <p14:modId xmlns:p14="http://schemas.microsoft.com/office/powerpoint/2010/main" val="4171396670"/>
              </p:ext>
            </p:extLst>
          </p:nvPr>
        </p:nvGraphicFramePr>
        <p:xfrm>
          <a:off x="781538" y="1825625"/>
          <a:ext cx="10572261" cy="2966720"/>
        </p:xfrm>
        <a:graphic>
          <a:graphicData uri="http://schemas.openxmlformats.org/drawingml/2006/table">
            <a:tbl>
              <a:tblPr firstRow="1" bandRow="1">
                <a:tableStyleId>{5C22544A-7EE6-4342-B048-85BDC9FD1C3A}</a:tableStyleId>
              </a:tblPr>
              <a:tblGrid>
                <a:gridCol w="4360985">
                  <a:extLst>
                    <a:ext uri="{9D8B030D-6E8A-4147-A177-3AD203B41FA5}">
                      <a16:colId xmlns:a16="http://schemas.microsoft.com/office/drawing/2014/main" val="164108759"/>
                    </a:ext>
                  </a:extLst>
                </a:gridCol>
                <a:gridCol w="2706728">
                  <a:extLst>
                    <a:ext uri="{9D8B030D-6E8A-4147-A177-3AD203B41FA5}">
                      <a16:colId xmlns:a16="http://schemas.microsoft.com/office/drawing/2014/main" val="3429393306"/>
                    </a:ext>
                  </a:extLst>
                </a:gridCol>
                <a:gridCol w="3504548">
                  <a:extLst>
                    <a:ext uri="{9D8B030D-6E8A-4147-A177-3AD203B41FA5}">
                      <a16:colId xmlns:a16="http://schemas.microsoft.com/office/drawing/2014/main" val="799699630"/>
                    </a:ext>
                  </a:extLst>
                </a:gridCol>
              </a:tblGrid>
              <a:tr h="370840">
                <a:tc>
                  <a:txBody>
                    <a:bodyPr/>
                    <a:lstStyle/>
                    <a:p>
                      <a:r>
                        <a:rPr lang="en-US" dirty="0"/>
                        <a:t>Milestone</a:t>
                      </a:r>
                    </a:p>
                  </a:txBody>
                  <a:tcPr/>
                </a:tc>
                <a:tc>
                  <a:txBody>
                    <a:bodyPr/>
                    <a:lstStyle/>
                    <a:p>
                      <a:r>
                        <a:rPr lang="en-US" dirty="0"/>
                        <a:t>Status</a:t>
                      </a:r>
                    </a:p>
                  </a:txBody>
                  <a:tcPr/>
                </a:tc>
                <a:tc>
                  <a:txBody>
                    <a:bodyPr/>
                    <a:lstStyle/>
                    <a:p>
                      <a:r>
                        <a:rPr lang="en-US" dirty="0"/>
                        <a:t>Target Completion Date</a:t>
                      </a:r>
                    </a:p>
                  </a:txBody>
                  <a:tcPr/>
                </a:tc>
                <a:extLst>
                  <a:ext uri="{0D108BD9-81ED-4DB2-BD59-A6C34878D82A}">
                    <a16:rowId xmlns:a16="http://schemas.microsoft.com/office/drawing/2014/main" val="2272590508"/>
                  </a:ext>
                </a:extLst>
              </a:tr>
              <a:tr h="370840">
                <a:tc>
                  <a:txBody>
                    <a:bodyPr/>
                    <a:lstStyle/>
                    <a:p>
                      <a:r>
                        <a:rPr lang="en-US" dirty="0"/>
                        <a:t>Battery Foundations</a:t>
                      </a:r>
                    </a:p>
                  </a:txBody>
                  <a:tcPr/>
                </a:tc>
                <a:tc>
                  <a:txBody>
                    <a:bodyPr/>
                    <a:lstStyle/>
                    <a:p>
                      <a:r>
                        <a:rPr lang="en-US" dirty="0"/>
                        <a:t>In progress</a:t>
                      </a:r>
                    </a:p>
                  </a:txBody>
                  <a:tcPr/>
                </a:tc>
                <a:tc>
                  <a:txBody>
                    <a:bodyPr/>
                    <a:lstStyle/>
                    <a:p>
                      <a:r>
                        <a:rPr lang="en-US" dirty="0"/>
                        <a:t>End </a:t>
                      </a:r>
                      <a:r>
                        <a:rPr lang="en-US"/>
                        <a:t>of October 2023</a:t>
                      </a:r>
                      <a:endParaRPr lang="en-US" dirty="0"/>
                    </a:p>
                  </a:txBody>
                  <a:tcPr/>
                </a:tc>
                <a:extLst>
                  <a:ext uri="{0D108BD9-81ED-4DB2-BD59-A6C34878D82A}">
                    <a16:rowId xmlns:a16="http://schemas.microsoft.com/office/drawing/2014/main" val="3171704554"/>
                  </a:ext>
                </a:extLst>
              </a:tr>
              <a:tr h="370840">
                <a:tc>
                  <a:txBody>
                    <a:bodyPr/>
                    <a:lstStyle/>
                    <a:p>
                      <a:r>
                        <a:rPr lang="en-US" dirty="0"/>
                        <a:t>Dry Run for Operating Batteries</a:t>
                      </a:r>
                    </a:p>
                  </a:txBody>
                  <a:tcPr/>
                </a:tc>
                <a:tc>
                  <a:txBody>
                    <a:bodyPr/>
                    <a:lstStyle/>
                    <a:p>
                      <a:r>
                        <a:rPr lang="en-US" dirty="0"/>
                        <a:t>Pending</a:t>
                      </a:r>
                    </a:p>
                  </a:txBody>
                  <a:tcPr/>
                </a:tc>
                <a:tc>
                  <a:txBody>
                    <a:bodyPr/>
                    <a:lstStyle/>
                    <a:p>
                      <a:r>
                        <a:rPr lang="en-US" dirty="0"/>
                        <a:t>TBD</a:t>
                      </a:r>
                    </a:p>
                  </a:txBody>
                  <a:tcPr/>
                </a:tc>
                <a:extLst>
                  <a:ext uri="{0D108BD9-81ED-4DB2-BD59-A6C34878D82A}">
                    <a16:rowId xmlns:a16="http://schemas.microsoft.com/office/drawing/2014/main" val="3260473927"/>
                  </a:ext>
                </a:extLst>
              </a:tr>
              <a:tr h="370840">
                <a:tc>
                  <a:txBody>
                    <a:bodyPr/>
                    <a:lstStyle/>
                    <a:p>
                      <a:r>
                        <a:rPr lang="en-US" dirty="0"/>
                        <a:t>Batteries Delivered</a:t>
                      </a:r>
                    </a:p>
                  </a:txBody>
                  <a:tcPr/>
                </a:tc>
                <a:tc>
                  <a:txBody>
                    <a:bodyPr/>
                    <a:lstStyle/>
                    <a:p>
                      <a:r>
                        <a:rPr lang="en-US" dirty="0"/>
                        <a:t>Pending</a:t>
                      </a:r>
                    </a:p>
                  </a:txBody>
                  <a:tcPr/>
                </a:tc>
                <a:tc>
                  <a:txBody>
                    <a:bodyPr/>
                    <a:lstStyle/>
                    <a:p>
                      <a:r>
                        <a:rPr lang="en-US" dirty="0"/>
                        <a:t>11/1-11/7 2023</a:t>
                      </a:r>
                    </a:p>
                  </a:txBody>
                  <a:tcPr/>
                </a:tc>
                <a:extLst>
                  <a:ext uri="{0D108BD9-81ED-4DB2-BD59-A6C34878D82A}">
                    <a16:rowId xmlns:a16="http://schemas.microsoft.com/office/drawing/2014/main" val="711297755"/>
                  </a:ext>
                </a:extLst>
              </a:tr>
              <a:tr h="370840">
                <a:tc>
                  <a:txBody>
                    <a:bodyPr/>
                    <a:lstStyle/>
                    <a:p>
                      <a:r>
                        <a:rPr lang="en-US" dirty="0"/>
                        <a:t>Batteries Set</a:t>
                      </a:r>
                    </a:p>
                  </a:txBody>
                  <a:tcPr/>
                </a:tc>
                <a:tc>
                  <a:txBody>
                    <a:bodyPr/>
                    <a:lstStyle/>
                    <a:p>
                      <a:r>
                        <a:rPr lang="en-US" dirty="0"/>
                        <a:t>Pending</a:t>
                      </a:r>
                    </a:p>
                  </a:txBody>
                  <a:tcPr/>
                </a:tc>
                <a:tc>
                  <a:txBody>
                    <a:bodyPr/>
                    <a:lstStyle/>
                    <a:p>
                      <a:r>
                        <a:rPr lang="en-US" dirty="0"/>
                        <a:t>Mid-Nov 2023</a:t>
                      </a:r>
                    </a:p>
                  </a:txBody>
                  <a:tcPr/>
                </a:tc>
                <a:extLst>
                  <a:ext uri="{0D108BD9-81ED-4DB2-BD59-A6C34878D82A}">
                    <a16:rowId xmlns:a16="http://schemas.microsoft.com/office/drawing/2014/main" val="3332662975"/>
                  </a:ext>
                </a:extLst>
              </a:tr>
              <a:tr h="370840">
                <a:tc>
                  <a:txBody>
                    <a:bodyPr/>
                    <a:lstStyle/>
                    <a:p>
                      <a:r>
                        <a:rPr lang="en-US" dirty="0"/>
                        <a:t>Construction Complete</a:t>
                      </a:r>
                    </a:p>
                  </a:txBody>
                  <a:tcPr/>
                </a:tc>
                <a:tc>
                  <a:txBody>
                    <a:bodyPr/>
                    <a:lstStyle/>
                    <a:p>
                      <a:r>
                        <a:rPr lang="en-US" dirty="0"/>
                        <a:t>Pending</a:t>
                      </a:r>
                    </a:p>
                  </a:txBody>
                  <a:tcPr/>
                </a:tc>
                <a:tc>
                  <a:txBody>
                    <a:bodyPr/>
                    <a:lstStyle/>
                    <a:p>
                      <a:r>
                        <a:rPr lang="en-US" dirty="0"/>
                        <a:t>Mid-Dec 2023</a:t>
                      </a:r>
                    </a:p>
                  </a:txBody>
                  <a:tcPr/>
                </a:tc>
                <a:extLst>
                  <a:ext uri="{0D108BD9-81ED-4DB2-BD59-A6C34878D82A}">
                    <a16:rowId xmlns:a16="http://schemas.microsoft.com/office/drawing/2014/main" val="745319057"/>
                  </a:ext>
                </a:extLst>
              </a:tr>
              <a:tr h="370840">
                <a:tc>
                  <a:txBody>
                    <a:bodyPr/>
                    <a:lstStyle/>
                    <a:p>
                      <a:r>
                        <a:rPr lang="en-US" dirty="0"/>
                        <a:t>Commercial Operation</a:t>
                      </a:r>
                    </a:p>
                  </a:txBody>
                  <a:tcPr>
                    <a:solidFill>
                      <a:srgbClr val="00B050"/>
                    </a:solidFill>
                  </a:tcPr>
                </a:tc>
                <a:tc>
                  <a:txBody>
                    <a:bodyPr/>
                    <a:lstStyle/>
                    <a:p>
                      <a:endParaRPr lang="en-US" dirty="0"/>
                    </a:p>
                  </a:txBody>
                  <a:tcPr>
                    <a:solidFill>
                      <a:srgbClr val="00B050"/>
                    </a:solidFill>
                  </a:tcPr>
                </a:tc>
                <a:tc>
                  <a:txBody>
                    <a:bodyPr/>
                    <a:lstStyle/>
                    <a:p>
                      <a:r>
                        <a:rPr lang="en-US" dirty="0"/>
                        <a:t>Late-Dec 2023 – Early Jan 2024</a:t>
                      </a:r>
                    </a:p>
                  </a:txBody>
                  <a:tcPr>
                    <a:solidFill>
                      <a:srgbClr val="00B050"/>
                    </a:solidFill>
                  </a:tcPr>
                </a:tc>
                <a:extLst>
                  <a:ext uri="{0D108BD9-81ED-4DB2-BD59-A6C34878D82A}">
                    <a16:rowId xmlns:a16="http://schemas.microsoft.com/office/drawing/2014/main" val="29706618"/>
                  </a:ext>
                </a:extLst>
              </a:tr>
              <a:tr h="370840">
                <a:tc>
                  <a:txBody>
                    <a:bodyPr/>
                    <a:lstStyle/>
                    <a:p>
                      <a:r>
                        <a:rPr lang="en-US" dirty="0"/>
                        <a:t>Register for ISO-NE Regulation Market</a:t>
                      </a:r>
                    </a:p>
                  </a:txBody>
                  <a:tcPr/>
                </a:tc>
                <a:tc>
                  <a:txBody>
                    <a:bodyPr/>
                    <a:lstStyle/>
                    <a:p>
                      <a:r>
                        <a:rPr lang="en-US" dirty="0"/>
                        <a:t>In Progress</a:t>
                      </a:r>
                    </a:p>
                  </a:txBody>
                  <a:tcPr/>
                </a:tc>
                <a:tc>
                  <a:txBody>
                    <a:bodyPr/>
                    <a:lstStyle/>
                    <a:p>
                      <a:r>
                        <a:rPr lang="en-US" dirty="0"/>
                        <a:t>Late-Feb 2024</a:t>
                      </a:r>
                    </a:p>
                  </a:txBody>
                  <a:tcPr/>
                </a:tc>
                <a:extLst>
                  <a:ext uri="{0D108BD9-81ED-4DB2-BD59-A6C34878D82A}">
                    <a16:rowId xmlns:a16="http://schemas.microsoft.com/office/drawing/2014/main" val="3372080420"/>
                  </a:ext>
                </a:extLst>
              </a:tr>
            </a:tbl>
          </a:graphicData>
        </a:graphic>
      </p:graphicFrame>
      <p:sp>
        <p:nvSpPr>
          <p:cNvPr id="2" name="Footer Placeholder 1">
            <a:extLst>
              <a:ext uri="{FF2B5EF4-FFF2-40B4-BE49-F238E27FC236}">
                <a16:creationId xmlns:a16="http://schemas.microsoft.com/office/drawing/2014/main" id="{0A1A28F6-8A70-4480-BC38-B2E1D1D5C681}"/>
              </a:ext>
            </a:extLst>
          </p:cNvPr>
          <p:cNvSpPr>
            <a:spLocks noGrp="1"/>
          </p:cNvSpPr>
          <p:nvPr>
            <p:ph type="ftr" sz="quarter" idx="11"/>
          </p:nvPr>
        </p:nvSpPr>
        <p:spPr/>
        <p:txBody>
          <a:bodyPr/>
          <a:lstStyle/>
          <a:p>
            <a:r>
              <a:rPr lang="en-US"/>
              <a:t>SAND2020-6971 PE</a:t>
            </a:r>
          </a:p>
        </p:txBody>
      </p:sp>
      <p:sp>
        <p:nvSpPr>
          <p:cNvPr id="4" name="Slide Number Placeholder 3">
            <a:extLst>
              <a:ext uri="{FF2B5EF4-FFF2-40B4-BE49-F238E27FC236}">
                <a16:creationId xmlns:a16="http://schemas.microsoft.com/office/drawing/2014/main" id="{48228E79-A585-494B-AB97-EF6714931A8E}"/>
              </a:ext>
            </a:extLst>
          </p:cNvPr>
          <p:cNvSpPr>
            <a:spLocks noGrp="1"/>
          </p:cNvSpPr>
          <p:nvPr>
            <p:ph type="sldNum" sz="quarter" idx="12"/>
          </p:nvPr>
        </p:nvSpPr>
        <p:spPr/>
        <p:txBody>
          <a:bodyPr/>
          <a:lstStyle/>
          <a:p>
            <a:fld id="{CAAAEABA-17D1-3E4E-8863-F95F1B96EE15}" type="slidenum">
              <a:rPr lang="en-US" smtClean="0"/>
              <a:t>14</a:t>
            </a:fld>
            <a:endParaRPr lang="en-US"/>
          </a:p>
        </p:txBody>
      </p:sp>
      <p:sp>
        <p:nvSpPr>
          <p:cNvPr id="6" name="Date Placeholder 5">
            <a:extLst>
              <a:ext uri="{FF2B5EF4-FFF2-40B4-BE49-F238E27FC236}">
                <a16:creationId xmlns:a16="http://schemas.microsoft.com/office/drawing/2014/main" id="{9DC1CD5D-8D13-439D-8C73-2F352AED9F28}"/>
              </a:ext>
            </a:extLst>
          </p:cNvPr>
          <p:cNvSpPr>
            <a:spLocks noGrp="1"/>
          </p:cNvSpPr>
          <p:nvPr>
            <p:ph type="dt" sz="half" idx="10"/>
          </p:nvPr>
        </p:nvSpPr>
        <p:spPr/>
        <p:txBody>
          <a:bodyPr/>
          <a:lstStyle/>
          <a:p>
            <a:r>
              <a:rPr lang="en-US"/>
              <a:t>October 24, 2023</a:t>
            </a:r>
          </a:p>
        </p:txBody>
      </p:sp>
    </p:spTree>
    <p:extLst>
      <p:ext uri="{BB962C8B-B14F-4D97-AF65-F5344CB8AC3E}">
        <p14:creationId xmlns:p14="http://schemas.microsoft.com/office/powerpoint/2010/main" val="2207040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AF368E-CA26-1543-B646-7CDA4730FB35}"/>
              </a:ext>
            </a:extLst>
          </p:cNvPr>
          <p:cNvSpPr>
            <a:spLocks noGrp="1"/>
          </p:cNvSpPr>
          <p:nvPr>
            <p:ph type="title"/>
          </p:nvPr>
        </p:nvSpPr>
        <p:spPr>
          <a:xfrm>
            <a:off x="335560" y="365126"/>
            <a:ext cx="11018240" cy="1052614"/>
          </a:xfrm>
        </p:spPr>
        <p:txBody>
          <a:bodyPr>
            <a:normAutofit/>
          </a:bodyPr>
          <a:lstStyle/>
          <a:p>
            <a:r>
              <a:rPr lang="en-US" sz="4400" b="1" dirty="0"/>
              <a:t>Remaining </a:t>
            </a:r>
            <a:r>
              <a:rPr lang="en-US" sz="4400" b="1" dirty="0">
                <a:solidFill>
                  <a:srgbClr val="FF0000"/>
                </a:solidFill>
              </a:rPr>
              <a:t>Risks </a:t>
            </a:r>
            <a:r>
              <a:rPr lang="en-US" sz="4400" b="1" dirty="0"/>
              <a:t>Have Been Significantly Reduced</a:t>
            </a:r>
          </a:p>
        </p:txBody>
      </p:sp>
      <p:graphicFrame>
        <p:nvGraphicFramePr>
          <p:cNvPr id="7" name="Content Placeholder 6">
            <a:extLst>
              <a:ext uri="{FF2B5EF4-FFF2-40B4-BE49-F238E27FC236}">
                <a16:creationId xmlns:a16="http://schemas.microsoft.com/office/drawing/2014/main" id="{553749E6-BCA1-48F3-AF20-4AC24703E4AA}"/>
              </a:ext>
            </a:extLst>
          </p:cNvPr>
          <p:cNvGraphicFramePr>
            <a:graphicFrameLocks noGrp="1"/>
          </p:cNvGraphicFramePr>
          <p:nvPr>
            <p:ph idx="1"/>
            <p:extLst>
              <p:ext uri="{D42A27DB-BD31-4B8C-83A1-F6EECF244321}">
                <p14:modId xmlns:p14="http://schemas.microsoft.com/office/powerpoint/2010/main" val="4113010073"/>
              </p:ext>
            </p:extLst>
          </p:nvPr>
        </p:nvGraphicFramePr>
        <p:xfrm>
          <a:off x="844062" y="1825625"/>
          <a:ext cx="3509107" cy="1483360"/>
        </p:xfrm>
        <a:graphic>
          <a:graphicData uri="http://schemas.openxmlformats.org/drawingml/2006/table">
            <a:tbl>
              <a:tblPr firstRow="1" bandRow="1">
                <a:tableStyleId>{5C22544A-7EE6-4342-B048-85BDC9FD1C3A}</a:tableStyleId>
              </a:tblPr>
              <a:tblGrid>
                <a:gridCol w="3509107">
                  <a:extLst>
                    <a:ext uri="{9D8B030D-6E8A-4147-A177-3AD203B41FA5}">
                      <a16:colId xmlns:a16="http://schemas.microsoft.com/office/drawing/2014/main" val="164108759"/>
                    </a:ext>
                  </a:extLst>
                </a:gridCol>
              </a:tblGrid>
              <a:tr h="370840">
                <a:tc>
                  <a:txBody>
                    <a:bodyPr/>
                    <a:lstStyle/>
                    <a:p>
                      <a:r>
                        <a:rPr lang="en-US" dirty="0"/>
                        <a:t>Milestone</a:t>
                      </a:r>
                    </a:p>
                  </a:txBody>
                  <a:tcPr/>
                </a:tc>
                <a:extLst>
                  <a:ext uri="{0D108BD9-81ED-4DB2-BD59-A6C34878D82A}">
                    <a16:rowId xmlns:a16="http://schemas.microsoft.com/office/drawing/2014/main" val="2272590508"/>
                  </a:ext>
                </a:extLst>
              </a:tr>
              <a:tr h="370840">
                <a:tc>
                  <a:txBody>
                    <a:bodyPr/>
                    <a:lstStyle/>
                    <a:p>
                      <a:r>
                        <a:rPr lang="en-US" dirty="0"/>
                        <a:t>Timing of Battery Delivery</a:t>
                      </a:r>
                    </a:p>
                  </a:txBody>
                  <a:tcPr/>
                </a:tc>
                <a:extLst>
                  <a:ext uri="{0D108BD9-81ED-4DB2-BD59-A6C34878D82A}">
                    <a16:rowId xmlns:a16="http://schemas.microsoft.com/office/drawing/2014/main" val="758893386"/>
                  </a:ext>
                </a:extLst>
              </a:tr>
              <a:tr h="370840">
                <a:tc>
                  <a:txBody>
                    <a:bodyPr/>
                    <a:lstStyle/>
                    <a:p>
                      <a:r>
                        <a:rPr lang="en-US" dirty="0"/>
                        <a:t>Battery Functionality</a:t>
                      </a:r>
                    </a:p>
                  </a:txBody>
                  <a:tcPr/>
                </a:tc>
                <a:extLst>
                  <a:ext uri="{0D108BD9-81ED-4DB2-BD59-A6C34878D82A}">
                    <a16:rowId xmlns:a16="http://schemas.microsoft.com/office/drawing/2014/main" val="3171704554"/>
                  </a:ext>
                </a:extLst>
              </a:tr>
              <a:tr h="370840">
                <a:tc>
                  <a:txBody>
                    <a:bodyPr/>
                    <a:lstStyle/>
                    <a:p>
                      <a:r>
                        <a:rPr lang="en-US" dirty="0"/>
                        <a:t>Weather</a:t>
                      </a:r>
                    </a:p>
                  </a:txBody>
                  <a:tcPr/>
                </a:tc>
                <a:extLst>
                  <a:ext uri="{0D108BD9-81ED-4DB2-BD59-A6C34878D82A}">
                    <a16:rowId xmlns:a16="http://schemas.microsoft.com/office/drawing/2014/main" val="3332662975"/>
                  </a:ext>
                </a:extLst>
              </a:tr>
            </a:tbl>
          </a:graphicData>
        </a:graphic>
      </p:graphicFrame>
      <p:sp>
        <p:nvSpPr>
          <p:cNvPr id="2" name="Footer Placeholder 1">
            <a:extLst>
              <a:ext uri="{FF2B5EF4-FFF2-40B4-BE49-F238E27FC236}">
                <a16:creationId xmlns:a16="http://schemas.microsoft.com/office/drawing/2014/main" id="{0C32B8BF-88AC-46E3-85C8-D69C88C3E77E}"/>
              </a:ext>
            </a:extLst>
          </p:cNvPr>
          <p:cNvSpPr>
            <a:spLocks noGrp="1"/>
          </p:cNvSpPr>
          <p:nvPr>
            <p:ph type="ftr" sz="quarter" idx="11"/>
          </p:nvPr>
        </p:nvSpPr>
        <p:spPr/>
        <p:txBody>
          <a:bodyPr/>
          <a:lstStyle/>
          <a:p>
            <a:r>
              <a:rPr lang="en-US"/>
              <a:t>SAND2020-6971 PE</a:t>
            </a:r>
          </a:p>
        </p:txBody>
      </p:sp>
      <p:sp>
        <p:nvSpPr>
          <p:cNvPr id="4" name="Slide Number Placeholder 3">
            <a:extLst>
              <a:ext uri="{FF2B5EF4-FFF2-40B4-BE49-F238E27FC236}">
                <a16:creationId xmlns:a16="http://schemas.microsoft.com/office/drawing/2014/main" id="{590258EE-BA9F-4B27-8F9A-F78EC5A230A2}"/>
              </a:ext>
            </a:extLst>
          </p:cNvPr>
          <p:cNvSpPr>
            <a:spLocks noGrp="1"/>
          </p:cNvSpPr>
          <p:nvPr>
            <p:ph type="sldNum" sz="quarter" idx="12"/>
          </p:nvPr>
        </p:nvSpPr>
        <p:spPr/>
        <p:txBody>
          <a:bodyPr/>
          <a:lstStyle/>
          <a:p>
            <a:fld id="{CAAAEABA-17D1-3E4E-8863-F95F1B96EE15}" type="slidenum">
              <a:rPr lang="en-US" smtClean="0"/>
              <a:t>15</a:t>
            </a:fld>
            <a:endParaRPr lang="en-US"/>
          </a:p>
        </p:txBody>
      </p:sp>
      <p:sp>
        <p:nvSpPr>
          <p:cNvPr id="6" name="Date Placeholder 5">
            <a:extLst>
              <a:ext uri="{FF2B5EF4-FFF2-40B4-BE49-F238E27FC236}">
                <a16:creationId xmlns:a16="http://schemas.microsoft.com/office/drawing/2014/main" id="{005C6C58-647E-4941-8999-2F6C40C4FF9E}"/>
              </a:ext>
            </a:extLst>
          </p:cNvPr>
          <p:cNvSpPr>
            <a:spLocks noGrp="1"/>
          </p:cNvSpPr>
          <p:nvPr>
            <p:ph type="dt" sz="half" idx="10"/>
          </p:nvPr>
        </p:nvSpPr>
        <p:spPr/>
        <p:txBody>
          <a:bodyPr/>
          <a:lstStyle/>
          <a:p>
            <a:r>
              <a:rPr lang="en-US"/>
              <a:t>October 24, 2023</a:t>
            </a:r>
          </a:p>
        </p:txBody>
      </p:sp>
    </p:spTree>
    <p:extLst>
      <p:ext uri="{BB962C8B-B14F-4D97-AF65-F5344CB8AC3E}">
        <p14:creationId xmlns:p14="http://schemas.microsoft.com/office/powerpoint/2010/main" val="1054713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DA915-82B2-4491-9D05-A5064A87DA5D}"/>
              </a:ext>
            </a:extLst>
          </p:cNvPr>
          <p:cNvSpPr>
            <a:spLocks noGrp="1"/>
          </p:cNvSpPr>
          <p:nvPr>
            <p:ph type="title"/>
          </p:nvPr>
        </p:nvSpPr>
        <p:spPr>
          <a:xfrm>
            <a:off x="1862326" y="445603"/>
            <a:ext cx="7543800" cy="570225"/>
          </a:xfrm>
        </p:spPr>
        <p:txBody>
          <a:bodyPr/>
          <a:lstStyle/>
          <a:p>
            <a:pPr algn="ctr"/>
            <a:r>
              <a:rPr lang="en-US" dirty="0"/>
              <a:t>Thank You</a:t>
            </a:r>
          </a:p>
        </p:txBody>
      </p:sp>
      <p:sp>
        <p:nvSpPr>
          <p:cNvPr id="4" name="Text Placeholder 3">
            <a:extLst>
              <a:ext uri="{FF2B5EF4-FFF2-40B4-BE49-F238E27FC236}">
                <a16:creationId xmlns:a16="http://schemas.microsoft.com/office/drawing/2014/main" id="{9F9E8C95-9214-4A4F-B5F2-E74012E2A930}"/>
              </a:ext>
            </a:extLst>
          </p:cNvPr>
          <p:cNvSpPr>
            <a:spLocks noGrp="1"/>
          </p:cNvSpPr>
          <p:nvPr>
            <p:ph type="body" sz="quarter" idx="10"/>
          </p:nvPr>
        </p:nvSpPr>
        <p:spPr>
          <a:xfrm>
            <a:off x="800161" y="1807647"/>
            <a:ext cx="10058400" cy="3031435"/>
          </a:xfrm>
        </p:spPr>
        <p:txBody>
          <a:bodyPr/>
          <a:lstStyle/>
          <a:p>
            <a:pPr marL="0" indent="0" algn="ctr">
              <a:buNone/>
            </a:pPr>
            <a:r>
              <a:rPr lang="en-US" dirty="0"/>
              <a:t>Kirk Shields, </a:t>
            </a:r>
            <a:r>
              <a:rPr lang="en-US" dirty="0">
                <a:hlinkClick r:id="rId2"/>
              </a:rPr>
              <a:t>kirk.shields@greenmountainpower.com</a:t>
            </a:r>
            <a:endParaRPr lang="en-US" dirty="0"/>
          </a:p>
          <a:p>
            <a:pPr marL="0" indent="0" algn="ctr">
              <a:buNone/>
            </a:pPr>
            <a:r>
              <a:rPr lang="en-US" dirty="0"/>
              <a:t>Craig Kieny, </a:t>
            </a:r>
            <a:r>
              <a:rPr lang="en-US" dirty="0">
                <a:hlinkClick r:id="rId3"/>
              </a:rPr>
              <a:t>ckieny@vermontelectric.coop</a:t>
            </a:r>
            <a:endParaRPr lang="en-US" dirty="0"/>
          </a:p>
        </p:txBody>
      </p:sp>
      <p:sp>
        <p:nvSpPr>
          <p:cNvPr id="7" name="Rectangle 6">
            <a:extLst>
              <a:ext uri="{FF2B5EF4-FFF2-40B4-BE49-F238E27FC236}">
                <a16:creationId xmlns:a16="http://schemas.microsoft.com/office/drawing/2014/main" id="{44938ECA-436F-46EB-8603-5A9E146AA1E4}"/>
              </a:ext>
            </a:extLst>
          </p:cNvPr>
          <p:cNvSpPr/>
          <p:nvPr/>
        </p:nvSpPr>
        <p:spPr>
          <a:xfrm>
            <a:off x="64951" y="4609459"/>
            <a:ext cx="4179058" cy="1477328"/>
          </a:xfrm>
          <a:prstGeom prst="rect">
            <a:avLst/>
          </a:prstGeom>
        </p:spPr>
        <p:txBody>
          <a:bodyPr wrap="square">
            <a:spAutoFit/>
          </a:bodyPr>
          <a:lstStyle/>
          <a:p>
            <a:pPr lvl="1"/>
            <a:endParaRPr lang="en-US" dirty="0"/>
          </a:p>
          <a:p>
            <a:pPr lvl="1"/>
            <a:endParaRPr lang="en-US" dirty="0"/>
          </a:p>
          <a:p>
            <a:pPr lvl="1"/>
            <a:r>
              <a:rPr lang="en-US" dirty="0"/>
              <a:t>This work is funded by the DOE OE Stationary Energy Storage program directed by Dr. Imre </a:t>
            </a:r>
            <a:r>
              <a:rPr lang="en-US" dirty="0" err="1"/>
              <a:t>Gyuk</a:t>
            </a:r>
            <a:r>
              <a:rPr lang="en-US" dirty="0"/>
              <a:t>.</a:t>
            </a:r>
          </a:p>
        </p:txBody>
      </p:sp>
      <p:pic>
        <p:nvPicPr>
          <p:cNvPr id="8" name="Picture 7" descr="DOEclr.tiff">
            <a:extLst>
              <a:ext uri="{FF2B5EF4-FFF2-40B4-BE49-F238E27FC236}">
                <a16:creationId xmlns:a16="http://schemas.microsoft.com/office/drawing/2014/main" id="{24E508E2-E109-4162-94EF-C2140CAC2F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9086" y="6086787"/>
            <a:ext cx="651220" cy="651220"/>
          </a:xfrm>
          <a:prstGeom prst="rect">
            <a:avLst/>
          </a:prstGeom>
        </p:spPr>
      </p:pic>
      <p:sp>
        <p:nvSpPr>
          <p:cNvPr id="3" name="Footer Placeholder 2">
            <a:extLst>
              <a:ext uri="{FF2B5EF4-FFF2-40B4-BE49-F238E27FC236}">
                <a16:creationId xmlns:a16="http://schemas.microsoft.com/office/drawing/2014/main" id="{6F0D85F4-268A-4D03-940E-AB07BC5DA146}"/>
              </a:ext>
            </a:extLst>
          </p:cNvPr>
          <p:cNvSpPr>
            <a:spLocks noGrp="1"/>
          </p:cNvSpPr>
          <p:nvPr>
            <p:ph type="ftr" sz="quarter" idx="3"/>
          </p:nvPr>
        </p:nvSpPr>
        <p:spPr/>
        <p:txBody>
          <a:bodyPr/>
          <a:lstStyle/>
          <a:p>
            <a:r>
              <a:rPr lang="en-US"/>
              <a:t>SAND2020-6971 PE</a:t>
            </a:r>
            <a:endParaRPr lang="en-US" dirty="0"/>
          </a:p>
        </p:txBody>
      </p:sp>
      <p:sp>
        <p:nvSpPr>
          <p:cNvPr id="9" name="Date Placeholder 8">
            <a:extLst>
              <a:ext uri="{FF2B5EF4-FFF2-40B4-BE49-F238E27FC236}">
                <a16:creationId xmlns:a16="http://schemas.microsoft.com/office/drawing/2014/main" id="{4019F6FE-D327-4B64-A7F1-79B0AD57E913}"/>
              </a:ext>
            </a:extLst>
          </p:cNvPr>
          <p:cNvSpPr>
            <a:spLocks noGrp="1"/>
          </p:cNvSpPr>
          <p:nvPr>
            <p:ph type="dt" sz="half" idx="2"/>
          </p:nvPr>
        </p:nvSpPr>
        <p:spPr/>
        <p:txBody>
          <a:bodyPr/>
          <a:lstStyle/>
          <a:p>
            <a:r>
              <a:rPr lang="en-US"/>
              <a:t>October 24, 2023</a:t>
            </a:r>
            <a:endParaRPr lang="en-US" dirty="0"/>
          </a:p>
        </p:txBody>
      </p:sp>
    </p:spTree>
    <p:extLst>
      <p:ext uri="{BB962C8B-B14F-4D97-AF65-F5344CB8AC3E}">
        <p14:creationId xmlns:p14="http://schemas.microsoft.com/office/powerpoint/2010/main" val="133048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911866-9E2F-CA4B-98A4-70EAE82490E0}"/>
              </a:ext>
            </a:extLst>
          </p:cNvPr>
          <p:cNvSpPr>
            <a:spLocks noGrp="1"/>
          </p:cNvSpPr>
          <p:nvPr>
            <p:ph type="title"/>
          </p:nvPr>
        </p:nvSpPr>
        <p:spPr>
          <a:xfrm>
            <a:off x="338328" y="365760"/>
            <a:ext cx="11018520" cy="1051560"/>
          </a:xfrm>
        </p:spPr>
        <p:txBody>
          <a:bodyPr>
            <a:noAutofit/>
          </a:bodyPr>
          <a:lstStyle/>
          <a:p>
            <a:r>
              <a:rPr lang="en-US" sz="4400" b="1" dirty="0"/>
              <a:t>Project Description and Purpose</a:t>
            </a:r>
          </a:p>
        </p:txBody>
      </p:sp>
      <p:sp>
        <p:nvSpPr>
          <p:cNvPr id="6" name="Text Placeholder 5">
            <a:extLst>
              <a:ext uri="{FF2B5EF4-FFF2-40B4-BE49-F238E27FC236}">
                <a16:creationId xmlns:a16="http://schemas.microsoft.com/office/drawing/2014/main" id="{3455403E-69D4-8746-93F2-12733867FCC2}"/>
              </a:ext>
            </a:extLst>
          </p:cNvPr>
          <p:cNvSpPr>
            <a:spLocks noGrp="1"/>
          </p:cNvSpPr>
          <p:nvPr>
            <p:ph type="body" sz="half" idx="2"/>
          </p:nvPr>
        </p:nvSpPr>
        <p:spPr>
          <a:xfrm>
            <a:off x="465081" y="1986066"/>
            <a:ext cx="6232637" cy="2096407"/>
          </a:xfrm>
        </p:spPr>
        <p:txBody>
          <a:bodyPr>
            <a:normAutofit/>
          </a:bodyPr>
          <a:lstStyle/>
          <a:p>
            <a:r>
              <a:rPr lang="en-US" b="1" dirty="0"/>
              <a:t>Who</a:t>
            </a:r>
            <a:r>
              <a:rPr lang="en-US" dirty="0"/>
              <a:t>:  Green Mountain Power, Vermont Electric Coop</a:t>
            </a:r>
          </a:p>
          <a:p>
            <a:r>
              <a:rPr lang="en-US" b="1" dirty="0"/>
              <a:t>Where</a:t>
            </a:r>
            <a:r>
              <a:rPr lang="en-US" dirty="0"/>
              <a:t>:  North Troy, VT </a:t>
            </a:r>
          </a:p>
          <a:p>
            <a:r>
              <a:rPr lang="en-US" b="1" dirty="0"/>
              <a:t>What</a:t>
            </a:r>
            <a:r>
              <a:rPr lang="en-US" dirty="0"/>
              <a:t>: 3MW / 12 MWh BESS</a:t>
            </a:r>
          </a:p>
          <a:p>
            <a:r>
              <a:rPr lang="en-US" b="1" dirty="0"/>
              <a:t>Purpose</a:t>
            </a:r>
            <a:r>
              <a:rPr lang="en-US" dirty="0"/>
              <a:t>: To </a:t>
            </a:r>
            <a:r>
              <a:rPr lang="en-US" b="1" dirty="0"/>
              <a:t>LEARN</a:t>
            </a:r>
            <a:r>
              <a:rPr lang="en-US" dirty="0"/>
              <a:t> how to use battery storage to manage energy from Renewable resources that would otherwise be curtailed because of too much generation with respect to load and transmission facilities in Northern Vermont.</a:t>
            </a:r>
          </a:p>
          <a:p>
            <a:endParaRPr lang="en-US" dirty="0"/>
          </a:p>
        </p:txBody>
      </p:sp>
      <p:pic>
        <p:nvPicPr>
          <p:cNvPr id="2050" name="Picture 2" descr="https://greenmountainpower.com/wp-content/uploads/2017/05/KCW-tour-1992x1200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1525" y="1874519"/>
            <a:ext cx="4541377" cy="27357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9833598" y="4983481"/>
            <a:ext cx="2059304" cy="1372869"/>
          </a:xfrm>
          <a:prstGeom prst="rect">
            <a:avLst/>
          </a:prstGeom>
        </p:spPr>
      </p:pic>
      <p:sp>
        <p:nvSpPr>
          <p:cNvPr id="2" name="Footer Placeholder 1">
            <a:extLst>
              <a:ext uri="{FF2B5EF4-FFF2-40B4-BE49-F238E27FC236}">
                <a16:creationId xmlns:a16="http://schemas.microsoft.com/office/drawing/2014/main" id="{FA1889A6-AE2E-4FBC-AECA-098A92097C8E}"/>
              </a:ext>
            </a:extLst>
          </p:cNvPr>
          <p:cNvSpPr>
            <a:spLocks noGrp="1"/>
          </p:cNvSpPr>
          <p:nvPr>
            <p:ph type="ftr" sz="quarter" idx="11"/>
          </p:nvPr>
        </p:nvSpPr>
        <p:spPr/>
        <p:txBody>
          <a:bodyPr/>
          <a:lstStyle/>
          <a:p>
            <a:r>
              <a:rPr lang="en-US"/>
              <a:t>SAND2020-6971 PE</a:t>
            </a:r>
          </a:p>
        </p:txBody>
      </p:sp>
      <p:sp>
        <p:nvSpPr>
          <p:cNvPr id="5" name="Slide Number Placeholder 4">
            <a:extLst>
              <a:ext uri="{FF2B5EF4-FFF2-40B4-BE49-F238E27FC236}">
                <a16:creationId xmlns:a16="http://schemas.microsoft.com/office/drawing/2014/main" id="{D3DE5372-AA6D-4F95-A7C7-DC3011B57D1C}"/>
              </a:ext>
            </a:extLst>
          </p:cNvPr>
          <p:cNvSpPr>
            <a:spLocks noGrp="1"/>
          </p:cNvSpPr>
          <p:nvPr>
            <p:ph type="sldNum" sz="quarter" idx="12"/>
          </p:nvPr>
        </p:nvSpPr>
        <p:spPr/>
        <p:txBody>
          <a:bodyPr/>
          <a:lstStyle/>
          <a:p>
            <a:fld id="{CAAAEABA-17D1-3E4E-8863-F95F1B96EE15}" type="slidenum">
              <a:rPr lang="en-US" smtClean="0"/>
              <a:t>2</a:t>
            </a:fld>
            <a:endParaRPr lang="en-US"/>
          </a:p>
        </p:txBody>
      </p:sp>
      <p:sp>
        <p:nvSpPr>
          <p:cNvPr id="7" name="Date Placeholder 6">
            <a:extLst>
              <a:ext uri="{FF2B5EF4-FFF2-40B4-BE49-F238E27FC236}">
                <a16:creationId xmlns:a16="http://schemas.microsoft.com/office/drawing/2014/main" id="{6A12A45E-2092-4369-8808-8577D6CB6CA1}"/>
              </a:ext>
            </a:extLst>
          </p:cNvPr>
          <p:cNvSpPr>
            <a:spLocks noGrp="1"/>
          </p:cNvSpPr>
          <p:nvPr>
            <p:ph type="dt" sz="half" idx="10"/>
          </p:nvPr>
        </p:nvSpPr>
        <p:spPr/>
        <p:txBody>
          <a:bodyPr/>
          <a:lstStyle/>
          <a:p>
            <a:r>
              <a:rPr lang="en-US"/>
              <a:t>October 24, 2023</a:t>
            </a:r>
          </a:p>
        </p:txBody>
      </p:sp>
    </p:spTree>
    <p:extLst>
      <p:ext uri="{BB962C8B-B14F-4D97-AF65-F5344CB8AC3E}">
        <p14:creationId xmlns:p14="http://schemas.microsoft.com/office/powerpoint/2010/main" val="1202372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911866-9E2F-CA4B-98A4-70EAE82490E0}"/>
              </a:ext>
            </a:extLst>
          </p:cNvPr>
          <p:cNvSpPr>
            <a:spLocks noGrp="1"/>
          </p:cNvSpPr>
          <p:nvPr>
            <p:ph type="title"/>
          </p:nvPr>
        </p:nvSpPr>
        <p:spPr>
          <a:xfrm>
            <a:off x="338328" y="365760"/>
            <a:ext cx="11018520" cy="1051560"/>
          </a:xfrm>
        </p:spPr>
        <p:txBody>
          <a:bodyPr>
            <a:noAutofit/>
          </a:bodyPr>
          <a:lstStyle/>
          <a:p>
            <a:r>
              <a:rPr lang="en-US" sz="4400" b="1" dirty="0"/>
              <a:t>Situation Analysis</a:t>
            </a:r>
          </a:p>
        </p:txBody>
      </p:sp>
      <p:sp>
        <p:nvSpPr>
          <p:cNvPr id="6" name="Text Placeholder 5">
            <a:extLst>
              <a:ext uri="{FF2B5EF4-FFF2-40B4-BE49-F238E27FC236}">
                <a16:creationId xmlns:a16="http://schemas.microsoft.com/office/drawing/2014/main" id="{3455403E-69D4-8746-93F2-12733867FCC2}"/>
              </a:ext>
            </a:extLst>
          </p:cNvPr>
          <p:cNvSpPr>
            <a:spLocks noGrp="1"/>
          </p:cNvSpPr>
          <p:nvPr>
            <p:ph type="body" sz="half" idx="2"/>
          </p:nvPr>
        </p:nvSpPr>
        <p:spPr>
          <a:xfrm>
            <a:off x="503925" y="1435128"/>
            <a:ext cx="6232637" cy="2338861"/>
          </a:xfrm>
        </p:spPr>
        <p:txBody>
          <a:bodyPr>
            <a:normAutofit fontScale="85000" lnSpcReduction="20000"/>
          </a:bodyPr>
          <a:lstStyle/>
          <a:p>
            <a:r>
              <a:rPr lang="en-US" b="1" dirty="0"/>
              <a:t>Problem Statement: </a:t>
            </a:r>
          </a:p>
          <a:p>
            <a:pPr marL="285750" indent="-285750">
              <a:buFont typeface="Arial" panose="020B0604020202020204" pitchFamily="34" charset="0"/>
              <a:buChar char="•"/>
            </a:pPr>
            <a:r>
              <a:rPr lang="en-US" b="1" dirty="0"/>
              <a:t>over 400 MW of generation, virtually all of it renewable and much of it intermittent, </a:t>
            </a:r>
          </a:p>
          <a:p>
            <a:pPr marL="285750" indent="-285750">
              <a:buFont typeface="Arial" panose="020B0604020202020204" pitchFamily="34" charset="0"/>
              <a:buChar char="•"/>
            </a:pPr>
            <a:r>
              <a:rPr lang="en-US" b="1" dirty="0"/>
              <a:t>30-50 MW of load </a:t>
            </a:r>
          </a:p>
          <a:p>
            <a:pPr marL="285750" indent="-285750">
              <a:buFont typeface="Arial" panose="020B0604020202020204" pitchFamily="34" charset="0"/>
              <a:buChar char="•"/>
            </a:pPr>
            <a:r>
              <a:rPr lang="en-US" b="1" dirty="0"/>
              <a:t>approximately 250 MW of Transmission export capability.  </a:t>
            </a:r>
          </a:p>
          <a:p>
            <a:pPr marL="285750" indent="-285750">
              <a:buFont typeface="Arial" panose="020B0604020202020204" pitchFamily="34" charset="0"/>
              <a:buChar char="•"/>
            </a:pPr>
            <a:r>
              <a:rPr lang="en-US" b="1" dirty="0"/>
              <a:t>In 10%-15% of the hours in a year, the generation in the area exceeds load and current transmission system export capability leading to:</a:t>
            </a:r>
          </a:p>
          <a:p>
            <a:pPr marL="742950" lvl="1" indent="-285750">
              <a:buFont typeface="Arial" panose="020B0604020202020204" pitchFamily="34" charset="0"/>
              <a:buChar char="•"/>
            </a:pPr>
            <a:r>
              <a:rPr lang="en-US" b="1" dirty="0">
                <a:solidFill>
                  <a:srgbClr val="FF0000"/>
                </a:solidFill>
              </a:rPr>
              <a:t>Curtailment of wind resources </a:t>
            </a:r>
          </a:p>
          <a:p>
            <a:pPr marL="742950" lvl="1" indent="-285750">
              <a:buFont typeface="Arial" panose="020B0604020202020204" pitchFamily="34" charset="0"/>
              <a:buChar char="•"/>
            </a:pPr>
            <a:r>
              <a:rPr lang="en-US" b="1" dirty="0">
                <a:solidFill>
                  <a:srgbClr val="FF0000"/>
                </a:solidFill>
              </a:rPr>
              <a:t>Millions of $ of increased costs to utility customers due to lower Locational Marginal Prices for all resources in the area.</a:t>
            </a:r>
          </a:p>
          <a:p>
            <a:pPr marL="742950" lvl="1" indent="-285750">
              <a:buFont typeface="Arial" panose="020B0604020202020204" pitchFamily="34" charset="0"/>
              <a:buChar char="•"/>
            </a:pPr>
            <a:endParaRPr lang="en-US" dirty="0"/>
          </a:p>
          <a:p>
            <a:endParaRPr lang="en-US" dirty="0"/>
          </a:p>
        </p:txBody>
      </p:sp>
      <p:pic>
        <p:nvPicPr>
          <p:cNvPr id="2" name="Picture 1">
            <a:extLst>
              <a:ext uri="{FF2B5EF4-FFF2-40B4-BE49-F238E27FC236}">
                <a16:creationId xmlns:a16="http://schemas.microsoft.com/office/drawing/2014/main" id="{B2155DCA-F71A-4505-BEB5-1C94CCBC879C}"/>
              </a:ext>
            </a:extLst>
          </p:cNvPr>
          <p:cNvPicPr>
            <a:picLocks noChangeAspect="1"/>
          </p:cNvPicPr>
          <p:nvPr/>
        </p:nvPicPr>
        <p:blipFill>
          <a:blip r:embed="rId2"/>
          <a:stretch>
            <a:fillRect/>
          </a:stretch>
        </p:blipFill>
        <p:spPr>
          <a:xfrm>
            <a:off x="7203661" y="975360"/>
            <a:ext cx="4042194" cy="5056324"/>
          </a:xfrm>
          <a:prstGeom prst="rect">
            <a:avLst/>
          </a:prstGeom>
        </p:spPr>
      </p:pic>
      <p:sp>
        <p:nvSpPr>
          <p:cNvPr id="9" name="Text Placeholder 5">
            <a:extLst>
              <a:ext uri="{FF2B5EF4-FFF2-40B4-BE49-F238E27FC236}">
                <a16:creationId xmlns:a16="http://schemas.microsoft.com/office/drawing/2014/main" id="{032E04E7-687E-45D6-BF58-444F6B4624F9}"/>
              </a:ext>
            </a:extLst>
          </p:cNvPr>
          <p:cNvSpPr txBox="1">
            <a:spLocks/>
          </p:cNvSpPr>
          <p:nvPr/>
        </p:nvSpPr>
        <p:spPr>
          <a:xfrm>
            <a:off x="502920" y="3855156"/>
            <a:ext cx="6232637" cy="23388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b="1" dirty="0"/>
              <a:t>Proposed Solutions: </a:t>
            </a:r>
          </a:p>
          <a:p>
            <a:pPr marL="285750" indent="-285750">
              <a:buFont typeface="Arial" panose="020B0604020202020204" pitchFamily="34" charset="0"/>
              <a:buChar char="•"/>
            </a:pPr>
            <a:r>
              <a:rPr lang="en-US" b="1" dirty="0"/>
              <a:t>Transmission system upgrades</a:t>
            </a:r>
          </a:p>
          <a:p>
            <a:pPr marL="742950" lvl="1" indent="-285750">
              <a:buFont typeface="Arial" panose="020B0604020202020204" pitchFamily="34" charset="0"/>
              <a:buChar char="•"/>
            </a:pPr>
            <a:r>
              <a:rPr lang="en-US" b="1" dirty="0">
                <a:solidFill>
                  <a:srgbClr val="00B050"/>
                </a:solidFill>
              </a:rPr>
              <a:t>Expected to eliminate approximately 80% of the impacts</a:t>
            </a:r>
          </a:p>
          <a:p>
            <a:pPr marL="285750" indent="-285750">
              <a:buFont typeface="Arial" panose="020B0604020202020204" pitchFamily="34" charset="0"/>
              <a:buChar char="•"/>
            </a:pPr>
            <a:r>
              <a:rPr lang="en-US" b="1" dirty="0"/>
              <a:t>Battery Storage</a:t>
            </a:r>
          </a:p>
          <a:p>
            <a:pPr marL="742950" lvl="1" indent="-285750">
              <a:buFont typeface="Arial" panose="020B0604020202020204" pitchFamily="34" charset="0"/>
              <a:buChar char="•"/>
            </a:pPr>
            <a:r>
              <a:rPr lang="en-US" b="1" dirty="0">
                <a:solidFill>
                  <a:srgbClr val="00B050"/>
                </a:solidFill>
              </a:rPr>
              <a:t>To capture renewable energy that otherwise would have been curtailed and gone unused.</a:t>
            </a:r>
          </a:p>
          <a:p>
            <a:pPr marL="742950" lvl="1" indent="-285750">
              <a:buFont typeface="Arial" panose="020B0604020202020204" pitchFamily="34" charset="0"/>
              <a:buChar char="•"/>
            </a:pPr>
            <a:r>
              <a:rPr lang="en-US" b="1" dirty="0">
                <a:solidFill>
                  <a:srgbClr val="00B050"/>
                </a:solidFill>
              </a:rPr>
              <a:t>Dispatch energy when generation in the area is relatively low loads are high.</a:t>
            </a:r>
          </a:p>
          <a:p>
            <a:pPr marL="742950" lvl="1" indent="-285750">
              <a:buFont typeface="Arial" panose="020B0604020202020204" pitchFamily="34" charset="0"/>
              <a:buChar char="•"/>
            </a:pPr>
            <a:endParaRPr lang="en-US" dirty="0"/>
          </a:p>
          <a:p>
            <a:endParaRPr lang="en-US" dirty="0"/>
          </a:p>
        </p:txBody>
      </p:sp>
      <p:sp>
        <p:nvSpPr>
          <p:cNvPr id="5" name="Footer Placeholder 4">
            <a:extLst>
              <a:ext uri="{FF2B5EF4-FFF2-40B4-BE49-F238E27FC236}">
                <a16:creationId xmlns:a16="http://schemas.microsoft.com/office/drawing/2014/main" id="{E3B8C9E1-79EA-4E37-8257-92E46204C453}"/>
              </a:ext>
            </a:extLst>
          </p:cNvPr>
          <p:cNvSpPr>
            <a:spLocks noGrp="1"/>
          </p:cNvSpPr>
          <p:nvPr>
            <p:ph type="ftr" sz="quarter" idx="11"/>
          </p:nvPr>
        </p:nvSpPr>
        <p:spPr/>
        <p:txBody>
          <a:bodyPr/>
          <a:lstStyle/>
          <a:p>
            <a:r>
              <a:rPr lang="en-US"/>
              <a:t>SAND2020-6971 PE</a:t>
            </a:r>
          </a:p>
        </p:txBody>
      </p:sp>
      <p:sp>
        <p:nvSpPr>
          <p:cNvPr id="7" name="Slide Number Placeholder 6">
            <a:extLst>
              <a:ext uri="{FF2B5EF4-FFF2-40B4-BE49-F238E27FC236}">
                <a16:creationId xmlns:a16="http://schemas.microsoft.com/office/drawing/2014/main" id="{C0787A06-8496-4AC1-9D1F-0DC436F56DA6}"/>
              </a:ext>
            </a:extLst>
          </p:cNvPr>
          <p:cNvSpPr>
            <a:spLocks noGrp="1"/>
          </p:cNvSpPr>
          <p:nvPr>
            <p:ph type="sldNum" sz="quarter" idx="12"/>
          </p:nvPr>
        </p:nvSpPr>
        <p:spPr/>
        <p:txBody>
          <a:bodyPr/>
          <a:lstStyle/>
          <a:p>
            <a:fld id="{CAAAEABA-17D1-3E4E-8863-F95F1B96EE15}" type="slidenum">
              <a:rPr lang="en-US" smtClean="0"/>
              <a:t>3</a:t>
            </a:fld>
            <a:endParaRPr lang="en-US"/>
          </a:p>
        </p:txBody>
      </p:sp>
      <p:sp>
        <p:nvSpPr>
          <p:cNvPr id="10" name="Date Placeholder 9">
            <a:extLst>
              <a:ext uri="{FF2B5EF4-FFF2-40B4-BE49-F238E27FC236}">
                <a16:creationId xmlns:a16="http://schemas.microsoft.com/office/drawing/2014/main" id="{CC8CEBD2-AC97-4370-A28D-3708FAC7D597}"/>
              </a:ext>
            </a:extLst>
          </p:cNvPr>
          <p:cNvSpPr>
            <a:spLocks noGrp="1"/>
          </p:cNvSpPr>
          <p:nvPr>
            <p:ph type="dt" sz="half" idx="10"/>
          </p:nvPr>
        </p:nvSpPr>
        <p:spPr/>
        <p:txBody>
          <a:bodyPr/>
          <a:lstStyle/>
          <a:p>
            <a:r>
              <a:rPr lang="en-US"/>
              <a:t>October 24, 2023</a:t>
            </a:r>
          </a:p>
        </p:txBody>
      </p:sp>
    </p:spTree>
    <p:extLst>
      <p:ext uri="{BB962C8B-B14F-4D97-AF65-F5344CB8AC3E}">
        <p14:creationId xmlns:p14="http://schemas.microsoft.com/office/powerpoint/2010/main" val="2681403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911866-9E2F-CA4B-98A4-70EAE82490E0}"/>
              </a:ext>
            </a:extLst>
          </p:cNvPr>
          <p:cNvSpPr>
            <a:spLocks noGrp="1"/>
          </p:cNvSpPr>
          <p:nvPr>
            <p:ph type="title"/>
          </p:nvPr>
        </p:nvSpPr>
        <p:spPr/>
        <p:txBody>
          <a:bodyPr>
            <a:noAutofit/>
          </a:bodyPr>
          <a:lstStyle/>
          <a:p>
            <a:r>
              <a:rPr lang="en-US" sz="4400" b="1" dirty="0"/>
              <a:t>Project Partners</a:t>
            </a:r>
          </a:p>
        </p:txBody>
      </p:sp>
      <p:sp>
        <p:nvSpPr>
          <p:cNvPr id="6" name="Text Placeholder 5">
            <a:extLst>
              <a:ext uri="{FF2B5EF4-FFF2-40B4-BE49-F238E27FC236}">
                <a16:creationId xmlns:a16="http://schemas.microsoft.com/office/drawing/2014/main" id="{3455403E-69D4-8746-93F2-12733867FCC2}"/>
              </a:ext>
            </a:extLst>
          </p:cNvPr>
          <p:cNvSpPr>
            <a:spLocks noGrp="1"/>
          </p:cNvSpPr>
          <p:nvPr>
            <p:ph sz="half" idx="1"/>
          </p:nvPr>
        </p:nvSpPr>
        <p:spPr>
          <a:xfrm>
            <a:off x="838200" y="1517514"/>
            <a:ext cx="5181600" cy="4659549"/>
          </a:xfrm>
          <a:ln w="25400">
            <a:solidFill>
              <a:srgbClr val="00B050"/>
            </a:solidFill>
          </a:ln>
        </p:spPr>
        <p:txBody>
          <a:bodyPr>
            <a:normAutofit fontScale="92500" lnSpcReduction="20000"/>
          </a:bodyPr>
          <a:lstStyle/>
          <a:p>
            <a:pPr marL="342900" indent="-342900">
              <a:buFont typeface="Arial" panose="020B0604020202020204" pitchFamily="34" charset="0"/>
              <a:buChar char="•"/>
            </a:pPr>
            <a:r>
              <a:rPr lang="en-US" sz="2200" dirty="0"/>
              <a:t>Green Mountain Power</a:t>
            </a:r>
          </a:p>
          <a:p>
            <a:pPr marL="800100" lvl="1" indent="-342900">
              <a:buFont typeface="Arial" panose="020B0604020202020204" pitchFamily="34" charset="0"/>
              <a:buChar char="•"/>
            </a:pPr>
            <a:r>
              <a:rPr lang="en-US" sz="1900" dirty="0"/>
              <a:t>Investor-Owned Utility</a:t>
            </a:r>
          </a:p>
          <a:p>
            <a:pPr marL="800100" lvl="1" indent="-342900">
              <a:buFont typeface="Arial" panose="020B0604020202020204" pitchFamily="34" charset="0"/>
              <a:buChar char="•"/>
            </a:pPr>
            <a:r>
              <a:rPr lang="en-US" sz="1900" dirty="0"/>
              <a:t>Approx. 255,000 customers</a:t>
            </a:r>
          </a:p>
          <a:p>
            <a:pPr marL="800100" lvl="1" indent="-342900">
              <a:buFont typeface="Arial" panose="020B0604020202020204" pitchFamily="34" charset="0"/>
              <a:buChar char="•"/>
            </a:pPr>
            <a:r>
              <a:rPr lang="en-US" sz="1900" dirty="0"/>
              <a:t>Owner of 63 MW Kingdom Community Wind (KCW) Project</a:t>
            </a:r>
          </a:p>
          <a:p>
            <a:pPr marL="800100" lvl="1" indent="-342900">
              <a:buFont typeface="Arial" panose="020B0604020202020204" pitchFamily="34" charset="0"/>
              <a:buChar char="•"/>
            </a:pPr>
            <a:r>
              <a:rPr lang="en-US" sz="1900" dirty="0"/>
              <a:t>50% ownership in Battery project </a:t>
            </a:r>
          </a:p>
          <a:p>
            <a:pPr marL="800100" lvl="1" indent="-342900">
              <a:buFont typeface="Arial" panose="020B0604020202020204" pitchFamily="34" charset="0"/>
              <a:buChar char="•"/>
            </a:pPr>
            <a:r>
              <a:rPr lang="en-US" sz="1900" dirty="0"/>
              <a:t>$2.25 Million capital investment</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Vermont Electric Cooperative</a:t>
            </a:r>
          </a:p>
          <a:p>
            <a:pPr marL="800100" lvl="1" indent="-342900">
              <a:buFont typeface="Arial" panose="020B0604020202020204" pitchFamily="34" charset="0"/>
              <a:buChar char="•"/>
            </a:pPr>
            <a:r>
              <a:rPr lang="en-US" sz="1900" dirty="0"/>
              <a:t>Consumer-owned Utility</a:t>
            </a:r>
          </a:p>
          <a:p>
            <a:pPr marL="800100" lvl="1" indent="-342900">
              <a:buFont typeface="Arial" panose="020B0604020202020204" pitchFamily="34" charset="0"/>
              <a:buChar char="•"/>
            </a:pPr>
            <a:r>
              <a:rPr lang="en-US" sz="1900" dirty="0"/>
              <a:t>Approximately 34,000 customers</a:t>
            </a:r>
          </a:p>
          <a:p>
            <a:pPr marL="800100" lvl="1" indent="-342900">
              <a:buFont typeface="Arial" panose="020B0604020202020204" pitchFamily="34" charset="0"/>
              <a:buChar char="•"/>
            </a:pPr>
            <a:r>
              <a:rPr lang="en-US" sz="1900" dirty="0"/>
              <a:t>PPA for 13% of KCW output</a:t>
            </a:r>
          </a:p>
          <a:p>
            <a:pPr marL="800100" lvl="1" indent="-342900">
              <a:buFont typeface="Arial" panose="020B0604020202020204" pitchFamily="34" charset="0"/>
              <a:buChar char="•"/>
            </a:pPr>
            <a:r>
              <a:rPr lang="en-US" sz="1900" dirty="0"/>
              <a:t>Host utility for battery project and KCW</a:t>
            </a:r>
          </a:p>
          <a:p>
            <a:pPr marL="800100" lvl="1" indent="-342900">
              <a:buFont typeface="Arial" panose="020B0604020202020204" pitchFamily="34" charset="0"/>
              <a:buChar char="•"/>
            </a:pPr>
            <a:r>
              <a:rPr lang="en-US" sz="1900" dirty="0"/>
              <a:t>50% ownership in Battery project</a:t>
            </a:r>
          </a:p>
          <a:p>
            <a:pPr marL="800100" lvl="1" indent="-342900">
              <a:buFont typeface="Arial" panose="020B0604020202020204" pitchFamily="34" charset="0"/>
              <a:buChar char="•"/>
            </a:pPr>
            <a:r>
              <a:rPr lang="en-US" sz="1900" dirty="0"/>
              <a:t>$2.25 Million capital investment</a:t>
            </a:r>
          </a:p>
          <a:p>
            <a:pPr marL="342900" indent="-342900">
              <a:buFont typeface="Arial" panose="020B0604020202020204" pitchFamily="34" charset="0"/>
              <a:buChar char="•"/>
            </a:pPr>
            <a:endParaRPr lang="en-US" sz="1800" dirty="0"/>
          </a:p>
          <a:p>
            <a:endParaRPr lang="en-US" dirty="0"/>
          </a:p>
        </p:txBody>
      </p:sp>
      <p:sp>
        <p:nvSpPr>
          <p:cNvPr id="3" name="Content Placeholder 2">
            <a:extLst>
              <a:ext uri="{FF2B5EF4-FFF2-40B4-BE49-F238E27FC236}">
                <a16:creationId xmlns:a16="http://schemas.microsoft.com/office/drawing/2014/main" id="{6299B574-9AA6-4FE8-A733-45064726B90E}"/>
              </a:ext>
            </a:extLst>
          </p:cNvPr>
          <p:cNvSpPr>
            <a:spLocks noGrp="1"/>
          </p:cNvSpPr>
          <p:nvPr>
            <p:ph sz="half" idx="2"/>
          </p:nvPr>
        </p:nvSpPr>
        <p:spPr>
          <a:xfrm>
            <a:off x="6172200" y="1517514"/>
            <a:ext cx="5181600" cy="991224"/>
          </a:xfrm>
          <a:ln w="25400">
            <a:solidFill>
              <a:schemeClr val="accent1"/>
            </a:solidFill>
          </a:ln>
        </p:spPr>
        <p:txBody>
          <a:bodyPr>
            <a:normAutofit fontScale="92500" lnSpcReduction="20000"/>
          </a:bodyPr>
          <a:lstStyle/>
          <a:p>
            <a:r>
              <a:rPr lang="en-US" sz="2000" dirty="0"/>
              <a:t>Department of Energy/Sandia National Labs</a:t>
            </a:r>
          </a:p>
          <a:p>
            <a:pPr lvl="1"/>
            <a:r>
              <a:rPr lang="en-US" sz="1800" dirty="0"/>
              <a:t>DOE/Sandia providing $2.0 Million Cost-Share Funding</a:t>
            </a:r>
          </a:p>
          <a:p>
            <a:pPr lvl="1"/>
            <a:r>
              <a:rPr lang="en-US" sz="1800" dirty="0"/>
              <a:t>Sandia providing project oversight</a:t>
            </a:r>
          </a:p>
          <a:p>
            <a:pPr lvl="1"/>
            <a:endParaRPr lang="en-US" sz="1900" dirty="0"/>
          </a:p>
        </p:txBody>
      </p:sp>
      <p:sp>
        <p:nvSpPr>
          <p:cNvPr id="10" name="Date Placeholder 9">
            <a:extLst>
              <a:ext uri="{FF2B5EF4-FFF2-40B4-BE49-F238E27FC236}">
                <a16:creationId xmlns:a16="http://schemas.microsoft.com/office/drawing/2014/main" id="{CC8CEBD2-AC97-4370-A28D-3708FAC7D597}"/>
              </a:ext>
            </a:extLst>
          </p:cNvPr>
          <p:cNvSpPr>
            <a:spLocks noGrp="1"/>
          </p:cNvSpPr>
          <p:nvPr>
            <p:ph type="dt" sz="half" idx="10"/>
          </p:nvPr>
        </p:nvSpPr>
        <p:spPr/>
        <p:txBody>
          <a:bodyPr/>
          <a:lstStyle/>
          <a:p>
            <a:r>
              <a:rPr lang="en-US"/>
              <a:t>October 24, 2023</a:t>
            </a:r>
          </a:p>
        </p:txBody>
      </p:sp>
      <p:sp>
        <p:nvSpPr>
          <p:cNvPr id="5" name="Footer Placeholder 4">
            <a:extLst>
              <a:ext uri="{FF2B5EF4-FFF2-40B4-BE49-F238E27FC236}">
                <a16:creationId xmlns:a16="http://schemas.microsoft.com/office/drawing/2014/main" id="{E3B8C9E1-79EA-4E37-8257-92E46204C453}"/>
              </a:ext>
            </a:extLst>
          </p:cNvPr>
          <p:cNvSpPr>
            <a:spLocks noGrp="1"/>
          </p:cNvSpPr>
          <p:nvPr>
            <p:ph type="ftr" sz="quarter" idx="11"/>
          </p:nvPr>
        </p:nvSpPr>
        <p:spPr/>
        <p:txBody>
          <a:bodyPr/>
          <a:lstStyle/>
          <a:p>
            <a:r>
              <a:rPr lang="en-US"/>
              <a:t>SAND2020-6971 PE</a:t>
            </a:r>
          </a:p>
        </p:txBody>
      </p:sp>
      <p:sp>
        <p:nvSpPr>
          <p:cNvPr id="7" name="Slide Number Placeholder 6">
            <a:extLst>
              <a:ext uri="{FF2B5EF4-FFF2-40B4-BE49-F238E27FC236}">
                <a16:creationId xmlns:a16="http://schemas.microsoft.com/office/drawing/2014/main" id="{C0787A06-8496-4AC1-9D1F-0DC436F56DA6}"/>
              </a:ext>
            </a:extLst>
          </p:cNvPr>
          <p:cNvSpPr>
            <a:spLocks noGrp="1"/>
          </p:cNvSpPr>
          <p:nvPr>
            <p:ph type="sldNum" sz="quarter" idx="12"/>
          </p:nvPr>
        </p:nvSpPr>
        <p:spPr/>
        <p:txBody>
          <a:bodyPr/>
          <a:lstStyle/>
          <a:p>
            <a:fld id="{CAAAEABA-17D1-3E4E-8863-F95F1B96EE15}" type="slidenum">
              <a:rPr lang="en-US" smtClean="0"/>
              <a:t>4</a:t>
            </a:fld>
            <a:endParaRPr lang="en-US"/>
          </a:p>
        </p:txBody>
      </p:sp>
      <p:sp>
        <p:nvSpPr>
          <p:cNvPr id="11" name="TextBox 10">
            <a:extLst>
              <a:ext uri="{FF2B5EF4-FFF2-40B4-BE49-F238E27FC236}">
                <a16:creationId xmlns:a16="http://schemas.microsoft.com/office/drawing/2014/main" id="{9A947880-0BE4-403E-B0EE-75E0982CBA0E}"/>
              </a:ext>
            </a:extLst>
          </p:cNvPr>
          <p:cNvSpPr txBox="1"/>
          <p:nvPr/>
        </p:nvSpPr>
        <p:spPr>
          <a:xfrm>
            <a:off x="6218406" y="2801904"/>
            <a:ext cx="5089187" cy="646331"/>
          </a:xfrm>
          <a:prstGeom prst="rect">
            <a:avLst/>
          </a:prstGeom>
          <a:noFill/>
          <a:ln>
            <a:noFill/>
          </a:ln>
        </p:spPr>
        <p:txBody>
          <a:bodyPr wrap="square" rtlCol="0">
            <a:spAutoFit/>
          </a:bodyPr>
          <a:lstStyle/>
          <a:p>
            <a:r>
              <a:rPr lang="en-US" b="1" dirty="0">
                <a:solidFill>
                  <a:srgbClr val="FF0000"/>
                </a:solidFill>
              </a:rPr>
              <a:t>Project would not have moved forward without the Cost-Share Funding.</a:t>
            </a:r>
          </a:p>
        </p:txBody>
      </p:sp>
    </p:spTree>
    <p:extLst>
      <p:ext uri="{BB962C8B-B14F-4D97-AF65-F5344CB8AC3E}">
        <p14:creationId xmlns:p14="http://schemas.microsoft.com/office/powerpoint/2010/main" val="3124053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AF368E-CA26-1543-B646-7CDA4730FB35}"/>
              </a:ext>
            </a:extLst>
          </p:cNvPr>
          <p:cNvSpPr>
            <a:spLocks noGrp="1"/>
          </p:cNvSpPr>
          <p:nvPr>
            <p:ph type="title"/>
          </p:nvPr>
        </p:nvSpPr>
        <p:spPr>
          <a:xfrm>
            <a:off x="338328" y="365125"/>
            <a:ext cx="11018520" cy="1051560"/>
          </a:xfrm>
        </p:spPr>
        <p:txBody>
          <a:bodyPr>
            <a:normAutofit/>
          </a:bodyPr>
          <a:lstStyle/>
          <a:p>
            <a:r>
              <a:rPr lang="en-US" b="1" dirty="0"/>
              <a:t>Site Layout</a:t>
            </a:r>
            <a:endParaRPr lang="en-US" sz="4400" b="1" dirty="0"/>
          </a:p>
        </p:txBody>
      </p:sp>
      <p:pic>
        <p:nvPicPr>
          <p:cNvPr id="18" name="Content Placeholder 17">
            <a:extLst>
              <a:ext uri="{FF2B5EF4-FFF2-40B4-BE49-F238E27FC236}">
                <a16:creationId xmlns:a16="http://schemas.microsoft.com/office/drawing/2014/main" id="{B3ADCEB0-E06A-47BA-A7BD-4DF130AA2576}"/>
              </a:ext>
            </a:extLst>
          </p:cNvPr>
          <p:cNvPicPr>
            <a:picLocks noGrp="1" noChangeAspect="1"/>
          </p:cNvPicPr>
          <p:nvPr>
            <p:ph sz="half" idx="1"/>
          </p:nvPr>
        </p:nvPicPr>
        <p:blipFill>
          <a:blip r:embed="rId2"/>
          <a:stretch>
            <a:fillRect/>
          </a:stretch>
        </p:blipFill>
        <p:spPr>
          <a:xfrm>
            <a:off x="6196267" y="1825625"/>
            <a:ext cx="5181599" cy="4485723"/>
          </a:xfrm>
        </p:spPr>
      </p:pic>
      <p:pic>
        <p:nvPicPr>
          <p:cNvPr id="22" name="Picture 21">
            <a:extLst>
              <a:ext uri="{FF2B5EF4-FFF2-40B4-BE49-F238E27FC236}">
                <a16:creationId xmlns:a16="http://schemas.microsoft.com/office/drawing/2014/main" id="{8597A85D-289C-423D-9349-98BF7204FB18}"/>
              </a:ext>
            </a:extLst>
          </p:cNvPr>
          <p:cNvPicPr>
            <a:picLocks noChangeAspect="1"/>
          </p:cNvPicPr>
          <p:nvPr/>
        </p:nvPicPr>
        <p:blipFill>
          <a:blip r:embed="rId3"/>
          <a:stretch>
            <a:fillRect/>
          </a:stretch>
        </p:blipFill>
        <p:spPr>
          <a:xfrm>
            <a:off x="674298" y="1825625"/>
            <a:ext cx="5181599" cy="4485724"/>
          </a:xfrm>
          <a:prstGeom prst="rect">
            <a:avLst/>
          </a:prstGeom>
        </p:spPr>
      </p:pic>
      <p:sp>
        <p:nvSpPr>
          <p:cNvPr id="2" name="Footer Placeholder 1">
            <a:extLst>
              <a:ext uri="{FF2B5EF4-FFF2-40B4-BE49-F238E27FC236}">
                <a16:creationId xmlns:a16="http://schemas.microsoft.com/office/drawing/2014/main" id="{A165B296-9294-4549-867D-E33E8C81238A}"/>
              </a:ext>
            </a:extLst>
          </p:cNvPr>
          <p:cNvSpPr>
            <a:spLocks noGrp="1"/>
          </p:cNvSpPr>
          <p:nvPr>
            <p:ph type="ftr" sz="quarter" idx="11"/>
          </p:nvPr>
        </p:nvSpPr>
        <p:spPr/>
        <p:txBody>
          <a:bodyPr/>
          <a:lstStyle/>
          <a:p>
            <a:r>
              <a:rPr lang="en-US"/>
              <a:t>SAND2020-6971 PE</a:t>
            </a:r>
          </a:p>
        </p:txBody>
      </p:sp>
      <p:sp>
        <p:nvSpPr>
          <p:cNvPr id="4" name="Slide Number Placeholder 3">
            <a:extLst>
              <a:ext uri="{FF2B5EF4-FFF2-40B4-BE49-F238E27FC236}">
                <a16:creationId xmlns:a16="http://schemas.microsoft.com/office/drawing/2014/main" id="{AB919CA6-F248-4901-BD19-CA550A7BF0AD}"/>
              </a:ext>
            </a:extLst>
          </p:cNvPr>
          <p:cNvSpPr>
            <a:spLocks noGrp="1"/>
          </p:cNvSpPr>
          <p:nvPr>
            <p:ph type="sldNum" sz="quarter" idx="12"/>
          </p:nvPr>
        </p:nvSpPr>
        <p:spPr/>
        <p:txBody>
          <a:bodyPr/>
          <a:lstStyle/>
          <a:p>
            <a:fld id="{CAAAEABA-17D1-3E4E-8863-F95F1B96EE15}" type="slidenum">
              <a:rPr lang="en-US" smtClean="0"/>
              <a:t>5</a:t>
            </a:fld>
            <a:endParaRPr lang="en-US"/>
          </a:p>
        </p:txBody>
      </p:sp>
      <p:sp>
        <p:nvSpPr>
          <p:cNvPr id="6" name="Date Placeholder 5">
            <a:extLst>
              <a:ext uri="{FF2B5EF4-FFF2-40B4-BE49-F238E27FC236}">
                <a16:creationId xmlns:a16="http://schemas.microsoft.com/office/drawing/2014/main" id="{66D8323A-7F65-4F77-98E8-29D6C03267A0}"/>
              </a:ext>
            </a:extLst>
          </p:cNvPr>
          <p:cNvSpPr>
            <a:spLocks noGrp="1"/>
          </p:cNvSpPr>
          <p:nvPr>
            <p:ph type="dt" sz="half" idx="10"/>
          </p:nvPr>
        </p:nvSpPr>
        <p:spPr/>
        <p:txBody>
          <a:bodyPr/>
          <a:lstStyle/>
          <a:p>
            <a:r>
              <a:rPr lang="en-US"/>
              <a:t>October 24, 2023</a:t>
            </a:r>
          </a:p>
        </p:txBody>
      </p:sp>
    </p:spTree>
    <p:extLst>
      <p:ext uri="{BB962C8B-B14F-4D97-AF65-F5344CB8AC3E}">
        <p14:creationId xmlns:p14="http://schemas.microsoft.com/office/powerpoint/2010/main" val="808837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EAAF368E-CA26-1543-B646-7CDA4730FB35}"/>
              </a:ext>
            </a:extLst>
          </p:cNvPr>
          <p:cNvSpPr txBox="1">
            <a:spLocks/>
          </p:cNvSpPr>
          <p:nvPr/>
        </p:nvSpPr>
        <p:spPr>
          <a:xfrm>
            <a:off x="334121" y="365760"/>
            <a:ext cx="5070999" cy="10515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System</a:t>
            </a:r>
          </a:p>
        </p:txBody>
      </p:sp>
      <p:pic>
        <p:nvPicPr>
          <p:cNvPr id="12" name="Picture 11"/>
          <p:cNvPicPr>
            <a:picLocks noChangeAspect="1"/>
          </p:cNvPicPr>
          <p:nvPr/>
        </p:nvPicPr>
        <p:blipFill>
          <a:blip r:embed="rId2"/>
          <a:stretch>
            <a:fillRect/>
          </a:stretch>
        </p:blipFill>
        <p:spPr>
          <a:xfrm>
            <a:off x="6807200" y="254000"/>
            <a:ext cx="5015588" cy="2805408"/>
          </a:xfrm>
          <a:prstGeom prst="rect">
            <a:avLst/>
          </a:prstGeom>
        </p:spPr>
      </p:pic>
      <p:sp>
        <p:nvSpPr>
          <p:cNvPr id="13" name="TextBox 12"/>
          <p:cNvSpPr txBox="1"/>
          <p:nvPr/>
        </p:nvSpPr>
        <p:spPr>
          <a:xfrm>
            <a:off x="203200" y="1463040"/>
            <a:ext cx="3799840" cy="4524315"/>
          </a:xfrm>
          <a:prstGeom prst="rect">
            <a:avLst/>
          </a:prstGeom>
          <a:noFill/>
        </p:spPr>
        <p:txBody>
          <a:bodyPr wrap="square" rtlCol="0">
            <a:spAutoFit/>
          </a:bodyPr>
          <a:lstStyle/>
          <a:p>
            <a:pPr marL="285750" indent="-285750">
              <a:buFont typeface="Arial" panose="020B0604020202020204" pitchFamily="34" charset="0"/>
              <a:buChar char="•"/>
            </a:pPr>
            <a:r>
              <a:rPr lang="en-US" dirty="0"/>
              <a:t>EVLO – Hydro-Quebec subsidiary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EVLO 1000 – 1MWh modular BESS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Chemistry: Lithium Iron Phosphate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Passive &amp; active gas venting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Ambient Temp Range:</a:t>
            </a:r>
          </a:p>
          <a:p>
            <a:r>
              <a:rPr lang="en-US" dirty="0"/>
              <a:t> 	-30°C to +55°C                               	-22°F to 131°F</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Beg-Of-Life: 3.6MW / 14.29 MWh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End-Of-Life: 3.6MW / 12.1 MWh</a:t>
            </a:r>
          </a:p>
          <a:p>
            <a:pPr marL="285750" indent="-285750">
              <a:buFont typeface="Arial" panose="020B0604020202020204" pitchFamily="34" charset="0"/>
              <a:buChar char="•"/>
            </a:pPr>
            <a:endParaRPr lang="en-US" dirty="0"/>
          </a:p>
        </p:txBody>
      </p:sp>
      <p:pic>
        <p:nvPicPr>
          <p:cNvPr id="14" name="Picture 13"/>
          <p:cNvPicPr>
            <a:picLocks noChangeAspect="1"/>
          </p:cNvPicPr>
          <p:nvPr/>
        </p:nvPicPr>
        <p:blipFill>
          <a:blip r:embed="rId3"/>
          <a:stretch>
            <a:fillRect/>
          </a:stretch>
        </p:blipFill>
        <p:spPr>
          <a:xfrm>
            <a:off x="4101938" y="3450664"/>
            <a:ext cx="4767742" cy="2952861"/>
          </a:xfrm>
          <a:prstGeom prst="rect">
            <a:avLst/>
          </a:prstGeom>
        </p:spPr>
      </p:pic>
      <p:pic>
        <p:nvPicPr>
          <p:cNvPr id="15" name="Picture 14"/>
          <p:cNvPicPr>
            <a:picLocks noChangeAspect="1"/>
          </p:cNvPicPr>
          <p:nvPr/>
        </p:nvPicPr>
        <p:blipFill>
          <a:blip r:embed="rId4"/>
          <a:stretch>
            <a:fillRect/>
          </a:stretch>
        </p:blipFill>
        <p:spPr>
          <a:xfrm>
            <a:off x="4607535" y="1960747"/>
            <a:ext cx="1493570" cy="854872"/>
          </a:xfrm>
          <a:prstGeom prst="rect">
            <a:avLst/>
          </a:prstGeom>
        </p:spPr>
      </p:pic>
      <p:sp>
        <p:nvSpPr>
          <p:cNvPr id="2" name="Footer Placeholder 1">
            <a:extLst>
              <a:ext uri="{FF2B5EF4-FFF2-40B4-BE49-F238E27FC236}">
                <a16:creationId xmlns:a16="http://schemas.microsoft.com/office/drawing/2014/main" id="{8BB0B2AC-8D7C-485F-B55E-34A5805EA46A}"/>
              </a:ext>
            </a:extLst>
          </p:cNvPr>
          <p:cNvSpPr>
            <a:spLocks noGrp="1"/>
          </p:cNvSpPr>
          <p:nvPr>
            <p:ph type="ftr" sz="quarter" idx="11"/>
          </p:nvPr>
        </p:nvSpPr>
        <p:spPr/>
        <p:txBody>
          <a:bodyPr/>
          <a:lstStyle/>
          <a:p>
            <a:r>
              <a:rPr lang="en-US"/>
              <a:t>SAND2020-6971 PE</a:t>
            </a:r>
          </a:p>
        </p:txBody>
      </p:sp>
      <p:sp>
        <p:nvSpPr>
          <p:cNvPr id="3" name="Slide Number Placeholder 2">
            <a:extLst>
              <a:ext uri="{FF2B5EF4-FFF2-40B4-BE49-F238E27FC236}">
                <a16:creationId xmlns:a16="http://schemas.microsoft.com/office/drawing/2014/main" id="{D463BD67-2719-44B1-A937-ED6DCE230A6E}"/>
              </a:ext>
            </a:extLst>
          </p:cNvPr>
          <p:cNvSpPr>
            <a:spLocks noGrp="1"/>
          </p:cNvSpPr>
          <p:nvPr>
            <p:ph type="sldNum" sz="quarter" idx="12"/>
          </p:nvPr>
        </p:nvSpPr>
        <p:spPr/>
        <p:txBody>
          <a:bodyPr/>
          <a:lstStyle/>
          <a:p>
            <a:fld id="{CAAAEABA-17D1-3E4E-8863-F95F1B96EE15}" type="slidenum">
              <a:rPr lang="en-US" smtClean="0"/>
              <a:t>6</a:t>
            </a:fld>
            <a:endParaRPr lang="en-US"/>
          </a:p>
        </p:txBody>
      </p:sp>
      <p:sp>
        <p:nvSpPr>
          <p:cNvPr id="5" name="Date Placeholder 4">
            <a:extLst>
              <a:ext uri="{FF2B5EF4-FFF2-40B4-BE49-F238E27FC236}">
                <a16:creationId xmlns:a16="http://schemas.microsoft.com/office/drawing/2014/main" id="{8B356936-6509-42A9-984F-1727BD2AC316}"/>
              </a:ext>
            </a:extLst>
          </p:cNvPr>
          <p:cNvSpPr>
            <a:spLocks noGrp="1"/>
          </p:cNvSpPr>
          <p:nvPr>
            <p:ph type="dt" sz="half" idx="10"/>
          </p:nvPr>
        </p:nvSpPr>
        <p:spPr/>
        <p:txBody>
          <a:bodyPr/>
          <a:lstStyle/>
          <a:p>
            <a:r>
              <a:rPr lang="en-US"/>
              <a:t>October 24, 2023</a:t>
            </a:r>
          </a:p>
        </p:txBody>
      </p:sp>
    </p:spTree>
    <p:extLst>
      <p:ext uri="{BB962C8B-B14F-4D97-AF65-F5344CB8AC3E}">
        <p14:creationId xmlns:p14="http://schemas.microsoft.com/office/powerpoint/2010/main" val="1074169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AF368E-CA26-1543-B646-7CDA4730FB35}"/>
              </a:ext>
            </a:extLst>
          </p:cNvPr>
          <p:cNvSpPr>
            <a:spLocks noGrp="1"/>
          </p:cNvSpPr>
          <p:nvPr>
            <p:ph type="title"/>
          </p:nvPr>
        </p:nvSpPr>
        <p:spPr>
          <a:xfrm>
            <a:off x="338328" y="365125"/>
            <a:ext cx="11018520" cy="1051560"/>
          </a:xfrm>
        </p:spPr>
        <p:txBody>
          <a:bodyPr>
            <a:normAutofit/>
          </a:bodyPr>
          <a:lstStyle/>
          <a:p>
            <a:r>
              <a:rPr lang="en-US" sz="4400" b="1" dirty="0"/>
              <a:t>Use Cases</a:t>
            </a:r>
          </a:p>
        </p:txBody>
      </p:sp>
      <p:graphicFrame>
        <p:nvGraphicFramePr>
          <p:cNvPr id="7" name="Content Placeholder 6">
            <a:extLst>
              <a:ext uri="{FF2B5EF4-FFF2-40B4-BE49-F238E27FC236}">
                <a16:creationId xmlns:a16="http://schemas.microsoft.com/office/drawing/2014/main" id="{553749E6-BCA1-48F3-AF20-4AC24703E4AA}"/>
              </a:ext>
            </a:extLst>
          </p:cNvPr>
          <p:cNvGraphicFramePr>
            <a:graphicFrameLocks noGrp="1"/>
          </p:cNvGraphicFramePr>
          <p:nvPr>
            <p:ph idx="1"/>
            <p:extLst>
              <p:ext uri="{D42A27DB-BD31-4B8C-83A1-F6EECF244321}">
                <p14:modId xmlns:p14="http://schemas.microsoft.com/office/powerpoint/2010/main" val="2624426859"/>
              </p:ext>
            </p:extLst>
          </p:nvPr>
        </p:nvGraphicFramePr>
        <p:xfrm>
          <a:off x="964734" y="1825625"/>
          <a:ext cx="10381251" cy="1854200"/>
        </p:xfrm>
        <a:graphic>
          <a:graphicData uri="http://schemas.openxmlformats.org/drawingml/2006/table">
            <a:tbl>
              <a:tblPr firstRow="1" bandRow="1">
                <a:tableStyleId>{5C22544A-7EE6-4342-B048-85BDC9FD1C3A}</a:tableStyleId>
              </a:tblPr>
              <a:tblGrid>
                <a:gridCol w="5123451">
                  <a:extLst>
                    <a:ext uri="{9D8B030D-6E8A-4147-A177-3AD203B41FA5}">
                      <a16:colId xmlns:a16="http://schemas.microsoft.com/office/drawing/2014/main" val="164108759"/>
                    </a:ext>
                  </a:extLst>
                </a:gridCol>
                <a:gridCol w="5257800">
                  <a:extLst>
                    <a:ext uri="{9D8B030D-6E8A-4147-A177-3AD203B41FA5}">
                      <a16:colId xmlns:a16="http://schemas.microsoft.com/office/drawing/2014/main" val="799699630"/>
                    </a:ext>
                  </a:extLst>
                </a:gridCol>
              </a:tblGrid>
              <a:tr h="370840">
                <a:tc>
                  <a:txBody>
                    <a:bodyPr/>
                    <a:lstStyle/>
                    <a:p>
                      <a:r>
                        <a:rPr lang="en-US" dirty="0"/>
                        <a:t>Ranked by Learning Potential</a:t>
                      </a:r>
                    </a:p>
                  </a:txBody>
                  <a:tcPr/>
                </a:tc>
                <a:tc>
                  <a:txBody>
                    <a:bodyPr/>
                    <a:lstStyle/>
                    <a:p>
                      <a:r>
                        <a:rPr lang="en-US" dirty="0"/>
                        <a:t>Ranked by Financial Benefit</a:t>
                      </a:r>
                    </a:p>
                  </a:txBody>
                  <a:tcPr/>
                </a:tc>
                <a:extLst>
                  <a:ext uri="{0D108BD9-81ED-4DB2-BD59-A6C34878D82A}">
                    <a16:rowId xmlns:a16="http://schemas.microsoft.com/office/drawing/2014/main" val="2272590508"/>
                  </a:ext>
                </a:extLst>
              </a:tr>
              <a:tr h="370840">
                <a:tc>
                  <a:txBody>
                    <a:bodyPr/>
                    <a:lstStyle/>
                    <a:p>
                      <a:r>
                        <a:rPr lang="en-US" dirty="0"/>
                        <a:t>Capture otherwise-curtailed energy</a:t>
                      </a:r>
                    </a:p>
                  </a:txBody>
                  <a:tcPr/>
                </a:tc>
                <a:tc>
                  <a:txBody>
                    <a:bodyPr/>
                    <a:lstStyle/>
                    <a:p>
                      <a:r>
                        <a:rPr lang="en-US" dirty="0"/>
                        <a:t>Peak Reduction</a:t>
                      </a:r>
                    </a:p>
                  </a:txBody>
                  <a:tcPr/>
                </a:tc>
                <a:extLst>
                  <a:ext uri="{0D108BD9-81ED-4DB2-BD59-A6C34878D82A}">
                    <a16:rowId xmlns:a16="http://schemas.microsoft.com/office/drawing/2014/main" val="758893386"/>
                  </a:ext>
                </a:extLst>
              </a:tr>
              <a:tr h="370840">
                <a:tc>
                  <a:txBody>
                    <a:bodyPr/>
                    <a:lstStyle/>
                    <a:p>
                      <a:r>
                        <a:rPr lang="en-US" dirty="0"/>
                        <a:t>Peak Reduction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Frequency Regulation service to ISO-NE</a:t>
                      </a:r>
                    </a:p>
                  </a:txBody>
                  <a:tcPr/>
                </a:tc>
                <a:extLst>
                  <a:ext uri="{0D108BD9-81ED-4DB2-BD59-A6C34878D82A}">
                    <a16:rowId xmlns:a16="http://schemas.microsoft.com/office/drawing/2014/main" val="3171704554"/>
                  </a:ext>
                </a:extLst>
              </a:tr>
              <a:tr h="370840">
                <a:tc>
                  <a:txBody>
                    <a:bodyPr/>
                    <a:lstStyle/>
                    <a:p>
                      <a:r>
                        <a:rPr lang="en-US" dirty="0"/>
                        <a:t>Provide Frequency Regulation service to ISO-NE</a:t>
                      </a:r>
                    </a:p>
                  </a:txBody>
                  <a:tcPr/>
                </a:tc>
                <a:tc>
                  <a:txBody>
                    <a:bodyPr/>
                    <a:lstStyle/>
                    <a:p>
                      <a:r>
                        <a:rPr lang="en-US" dirty="0"/>
                        <a:t>Capture Otherwise Curtailed Energy</a:t>
                      </a:r>
                    </a:p>
                  </a:txBody>
                  <a:tcPr/>
                </a:tc>
                <a:extLst>
                  <a:ext uri="{0D108BD9-81ED-4DB2-BD59-A6C34878D82A}">
                    <a16:rowId xmlns:a16="http://schemas.microsoft.com/office/drawing/2014/main" val="4108637126"/>
                  </a:ext>
                </a:extLst>
              </a:tr>
              <a:tr h="370840">
                <a:tc>
                  <a:txBody>
                    <a:bodyPr/>
                    <a:lstStyle/>
                    <a:p>
                      <a:r>
                        <a:rPr lang="en-US" dirty="0"/>
                        <a:t>Energy Arbitrage</a:t>
                      </a:r>
                    </a:p>
                  </a:txBody>
                  <a:tcPr/>
                </a:tc>
                <a:tc>
                  <a:txBody>
                    <a:bodyPr/>
                    <a:lstStyle/>
                    <a:p>
                      <a:r>
                        <a:rPr lang="en-US" dirty="0"/>
                        <a:t>Energy Arbitrage</a:t>
                      </a:r>
                    </a:p>
                  </a:txBody>
                  <a:tcPr/>
                </a:tc>
                <a:extLst>
                  <a:ext uri="{0D108BD9-81ED-4DB2-BD59-A6C34878D82A}">
                    <a16:rowId xmlns:a16="http://schemas.microsoft.com/office/drawing/2014/main" val="507473774"/>
                  </a:ext>
                </a:extLst>
              </a:tr>
            </a:tbl>
          </a:graphicData>
        </a:graphic>
      </p:graphicFrame>
      <p:sp>
        <p:nvSpPr>
          <p:cNvPr id="2" name="Footer Placeholder 1">
            <a:extLst>
              <a:ext uri="{FF2B5EF4-FFF2-40B4-BE49-F238E27FC236}">
                <a16:creationId xmlns:a16="http://schemas.microsoft.com/office/drawing/2014/main" id="{18F26E21-BD3E-440B-8995-908E0EF65AB7}"/>
              </a:ext>
            </a:extLst>
          </p:cNvPr>
          <p:cNvSpPr>
            <a:spLocks noGrp="1"/>
          </p:cNvSpPr>
          <p:nvPr>
            <p:ph type="ftr" sz="quarter" idx="11"/>
          </p:nvPr>
        </p:nvSpPr>
        <p:spPr/>
        <p:txBody>
          <a:bodyPr/>
          <a:lstStyle/>
          <a:p>
            <a:r>
              <a:rPr lang="en-US"/>
              <a:t>SAND2020-6971 PE</a:t>
            </a:r>
          </a:p>
        </p:txBody>
      </p:sp>
      <p:sp>
        <p:nvSpPr>
          <p:cNvPr id="4" name="Slide Number Placeholder 3">
            <a:extLst>
              <a:ext uri="{FF2B5EF4-FFF2-40B4-BE49-F238E27FC236}">
                <a16:creationId xmlns:a16="http://schemas.microsoft.com/office/drawing/2014/main" id="{418DA147-7C24-4567-9754-24384DAF53A8}"/>
              </a:ext>
            </a:extLst>
          </p:cNvPr>
          <p:cNvSpPr>
            <a:spLocks noGrp="1"/>
          </p:cNvSpPr>
          <p:nvPr>
            <p:ph type="sldNum" sz="quarter" idx="12"/>
          </p:nvPr>
        </p:nvSpPr>
        <p:spPr/>
        <p:txBody>
          <a:bodyPr/>
          <a:lstStyle/>
          <a:p>
            <a:fld id="{CAAAEABA-17D1-3E4E-8863-F95F1B96EE15}" type="slidenum">
              <a:rPr lang="en-US" smtClean="0"/>
              <a:t>7</a:t>
            </a:fld>
            <a:endParaRPr lang="en-US"/>
          </a:p>
        </p:txBody>
      </p:sp>
      <p:sp>
        <p:nvSpPr>
          <p:cNvPr id="6" name="Date Placeholder 5">
            <a:extLst>
              <a:ext uri="{FF2B5EF4-FFF2-40B4-BE49-F238E27FC236}">
                <a16:creationId xmlns:a16="http://schemas.microsoft.com/office/drawing/2014/main" id="{0F68540B-C694-45A5-820A-D57F82952500}"/>
              </a:ext>
            </a:extLst>
          </p:cNvPr>
          <p:cNvSpPr>
            <a:spLocks noGrp="1"/>
          </p:cNvSpPr>
          <p:nvPr>
            <p:ph type="dt" sz="half" idx="10"/>
          </p:nvPr>
        </p:nvSpPr>
        <p:spPr/>
        <p:txBody>
          <a:bodyPr/>
          <a:lstStyle/>
          <a:p>
            <a:r>
              <a:rPr lang="en-US"/>
              <a:t>October 24, 2023</a:t>
            </a:r>
          </a:p>
        </p:txBody>
      </p:sp>
    </p:spTree>
    <p:extLst>
      <p:ext uri="{BB962C8B-B14F-4D97-AF65-F5344CB8AC3E}">
        <p14:creationId xmlns:p14="http://schemas.microsoft.com/office/powerpoint/2010/main" val="3201099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AF368E-CA26-1543-B646-7CDA4730FB35}"/>
              </a:ext>
            </a:extLst>
          </p:cNvPr>
          <p:cNvSpPr>
            <a:spLocks noGrp="1"/>
          </p:cNvSpPr>
          <p:nvPr>
            <p:ph type="title"/>
          </p:nvPr>
        </p:nvSpPr>
        <p:spPr>
          <a:xfrm>
            <a:off x="338328" y="365125"/>
            <a:ext cx="11018520" cy="1051560"/>
          </a:xfrm>
        </p:spPr>
        <p:txBody>
          <a:bodyPr>
            <a:normAutofit/>
          </a:bodyPr>
          <a:lstStyle/>
          <a:p>
            <a:r>
              <a:rPr lang="en-US" sz="4400" b="1" dirty="0"/>
              <a:t>Important Milestones Completed</a:t>
            </a:r>
          </a:p>
        </p:txBody>
      </p:sp>
      <p:graphicFrame>
        <p:nvGraphicFramePr>
          <p:cNvPr id="7" name="Content Placeholder 6">
            <a:extLst>
              <a:ext uri="{FF2B5EF4-FFF2-40B4-BE49-F238E27FC236}">
                <a16:creationId xmlns:a16="http://schemas.microsoft.com/office/drawing/2014/main" id="{553749E6-BCA1-48F3-AF20-4AC24703E4AA}"/>
              </a:ext>
            </a:extLst>
          </p:cNvPr>
          <p:cNvGraphicFramePr>
            <a:graphicFrameLocks noGrp="1"/>
          </p:cNvGraphicFramePr>
          <p:nvPr>
            <p:ph idx="1"/>
            <p:extLst>
              <p:ext uri="{D42A27DB-BD31-4B8C-83A1-F6EECF244321}">
                <p14:modId xmlns:p14="http://schemas.microsoft.com/office/powerpoint/2010/main" val="110849137"/>
              </p:ext>
            </p:extLst>
          </p:nvPr>
        </p:nvGraphicFramePr>
        <p:xfrm>
          <a:off x="830385" y="1825625"/>
          <a:ext cx="10515600" cy="40792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64108759"/>
                    </a:ext>
                  </a:extLst>
                </a:gridCol>
                <a:gridCol w="5257800">
                  <a:extLst>
                    <a:ext uri="{9D8B030D-6E8A-4147-A177-3AD203B41FA5}">
                      <a16:colId xmlns:a16="http://schemas.microsoft.com/office/drawing/2014/main" val="799699630"/>
                    </a:ext>
                  </a:extLst>
                </a:gridCol>
              </a:tblGrid>
              <a:tr h="370840">
                <a:tc>
                  <a:txBody>
                    <a:bodyPr/>
                    <a:lstStyle/>
                    <a:p>
                      <a:r>
                        <a:rPr lang="en-US" dirty="0"/>
                        <a:t>Milestone</a:t>
                      </a:r>
                    </a:p>
                  </a:txBody>
                  <a:tcPr/>
                </a:tc>
                <a:tc>
                  <a:txBody>
                    <a:bodyPr/>
                    <a:lstStyle/>
                    <a:p>
                      <a:r>
                        <a:rPr lang="en-US" dirty="0"/>
                        <a:t>Date Completed</a:t>
                      </a:r>
                    </a:p>
                  </a:txBody>
                  <a:tcPr/>
                </a:tc>
                <a:extLst>
                  <a:ext uri="{0D108BD9-81ED-4DB2-BD59-A6C34878D82A}">
                    <a16:rowId xmlns:a16="http://schemas.microsoft.com/office/drawing/2014/main" val="2272590508"/>
                  </a:ext>
                </a:extLst>
              </a:tr>
              <a:tr h="370840">
                <a:tc>
                  <a:txBody>
                    <a:bodyPr/>
                    <a:lstStyle/>
                    <a:p>
                      <a:r>
                        <a:rPr lang="en-US" dirty="0"/>
                        <a:t>RFP Issued</a:t>
                      </a:r>
                    </a:p>
                  </a:txBody>
                  <a:tcPr/>
                </a:tc>
                <a:tc>
                  <a:txBody>
                    <a:bodyPr/>
                    <a:lstStyle/>
                    <a:p>
                      <a:r>
                        <a:rPr lang="en-US" dirty="0"/>
                        <a:t>February 2022</a:t>
                      </a:r>
                    </a:p>
                  </a:txBody>
                  <a:tcPr/>
                </a:tc>
                <a:extLst>
                  <a:ext uri="{0D108BD9-81ED-4DB2-BD59-A6C34878D82A}">
                    <a16:rowId xmlns:a16="http://schemas.microsoft.com/office/drawing/2014/main" val="758893386"/>
                  </a:ext>
                </a:extLst>
              </a:tr>
              <a:tr h="370840">
                <a:tc>
                  <a:txBody>
                    <a:bodyPr/>
                    <a:lstStyle/>
                    <a:p>
                      <a:r>
                        <a:rPr lang="en-US" dirty="0"/>
                        <a:t>EVLO Selected as Battery Vendor</a:t>
                      </a:r>
                    </a:p>
                  </a:txBody>
                  <a:tcPr/>
                </a:tc>
                <a:tc>
                  <a:txBody>
                    <a:bodyPr/>
                    <a:lstStyle/>
                    <a:p>
                      <a:r>
                        <a:rPr lang="en-US" dirty="0"/>
                        <a:t>April 2022</a:t>
                      </a:r>
                    </a:p>
                  </a:txBody>
                  <a:tcPr/>
                </a:tc>
                <a:extLst>
                  <a:ext uri="{0D108BD9-81ED-4DB2-BD59-A6C34878D82A}">
                    <a16:rowId xmlns:a16="http://schemas.microsoft.com/office/drawing/2014/main" val="3171704554"/>
                  </a:ext>
                </a:extLst>
              </a:tr>
              <a:tr h="370840">
                <a:tc>
                  <a:txBody>
                    <a:bodyPr/>
                    <a:lstStyle/>
                    <a:p>
                      <a:r>
                        <a:rPr lang="en-US" dirty="0"/>
                        <a:t>Permit Applications Filed</a:t>
                      </a:r>
                    </a:p>
                  </a:txBody>
                  <a:tcPr/>
                </a:tc>
                <a:tc>
                  <a:txBody>
                    <a:bodyPr/>
                    <a:lstStyle/>
                    <a:p>
                      <a:r>
                        <a:rPr lang="en-US" dirty="0"/>
                        <a:t>September 2022</a:t>
                      </a:r>
                    </a:p>
                  </a:txBody>
                  <a:tcPr/>
                </a:tc>
                <a:extLst>
                  <a:ext uri="{0D108BD9-81ED-4DB2-BD59-A6C34878D82A}">
                    <a16:rowId xmlns:a16="http://schemas.microsoft.com/office/drawing/2014/main" val="4108637126"/>
                  </a:ext>
                </a:extLst>
              </a:tr>
              <a:tr h="370840">
                <a:tc>
                  <a:txBody>
                    <a:bodyPr/>
                    <a:lstStyle/>
                    <a:p>
                      <a:r>
                        <a:rPr lang="en-US" dirty="0"/>
                        <a:t>Permits Received</a:t>
                      </a:r>
                    </a:p>
                  </a:txBody>
                  <a:tcPr/>
                </a:tc>
                <a:tc>
                  <a:txBody>
                    <a:bodyPr/>
                    <a:lstStyle/>
                    <a:p>
                      <a:r>
                        <a:rPr lang="en-US" dirty="0"/>
                        <a:t>March 2023</a:t>
                      </a:r>
                    </a:p>
                  </a:txBody>
                  <a:tcPr/>
                </a:tc>
                <a:extLst>
                  <a:ext uri="{0D108BD9-81ED-4DB2-BD59-A6C34878D82A}">
                    <a16:rowId xmlns:a16="http://schemas.microsoft.com/office/drawing/2014/main" val="507473774"/>
                  </a:ext>
                </a:extLst>
              </a:tr>
              <a:tr h="370840">
                <a:tc>
                  <a:txBody>
                    <a:bodyPr/>
                    <a:lstStyle/>
                    <a:p>
                      <a:r>
                        <a:rPr lang="en-US" dirty="0"/>
                        <a:t>Electrical and Civil Design Drawings</a:t>
                      </a:r>
                    </a:p>
                  </a:txBody>
                  <a:tcPr/>
                </a:tc>
                <a:tc>
                  <a:txBody>
                    <a:bodyPr/>
                    <a:lstStyle/>
                    <a:p>
                      <a:r>
                        <a:rPr lang="en-US" dirty="0"/>
                        <a:t>April 2023</a:t>
                      </a:r>
                    </a:p>
                  </a:txBody>
                  <a:tcPr/>
                </a:tc>
                <a:extLst>
                  <a:ext uri="{0D108BD9-81ED-4DB2-BD59-A6C34878D82A}">
                    <a16:rowId xmlns:a16="http://schemas.microsoft.com/office/drawing/2014/main" val="1458865674"/>
                  </a:ext>
                </a:extLst>
              </a:tr>
              <a:tr h="370840">
                <a:tc>
                  <a:txBody>
                    <a:bodyPr/>
                    <a:lstStyle/>
                    <a:p>
                      <a:r>
                        <a:rPr lang="en-US" dirty="0"/>
                        <a:t>Electrical and Civil Contractors Selected</a:t>
                      </a:r>
                    </a:p>
                  </a:txBody>
                  <a:tcPr/>
                </a:tc>
                <a:tc>
                  <a:txBody>
                    <a:bodyPr/>
                    <a:lstStyle/>
                    <a:p>
                      <a:r>
                        <a:rPr lang="en-US" dirty="0"/>
                        <a:t>June 2023</a:t>
                      </a:r>
                    </a:p>
                  </a:txBody>
                  <a:tcPr/>
                </a:tc>
                <a:extLst>
                  <a:ext uri="{0D108BD9-81ED-4DB2-BD59-A6C34878D82A}">
                    <a16:rowId xmlns:a16="http://schemas.microsoft.com/office/drawing/2014/main" val="3332662975"/>
                  </a:ext>
                </a:extLst>
              </a:tr>
              <a:tr h="370840">
                <a:tc>
                  <a:txBody>
                    <a:bodyPr/>
                    <a:lstStyle/>
                    <a:p>
                      <a:r>
                        <a:rPr lang="en-US" dirty="0"/>
                        <a:t>Construction Began</a:t>
                      </a:r>
                    </a:p>
                  </a:txBody>
                  <a:tcPr/>
                </a:tc>
                <a:tc>
                  <a:txBody>
                    <a:bodyPr/>
                    <a:lstStyle/>
                    <a:p>
                      <a:r>
                        <a:rPr lang="en-US" dirty="0"/>
                        <a:t>August 2023</a:t>
                      </a:r>
                    </a:p>
                  </a:txBody>
                  <a:tcPr/>
                </a:tc>
                <a:extLst>
                  <a:ext uri="{0D108BD9-81ED-4DB2-BD59-A6C34878D82A}">
                    <a16:rowId xmlns:a16="http://schemas.microsoft.com/office/drawing/2014/main" val="1327666773"/>
                  </a:ext>
                </a:extLst>
              </a:tr>
              <a:tr h="370840">
                <a:tc>
                  <a:txBody>
                    <a:bodyPr/>
                    <a:lstStyle/>
                    <a:p>
                      <a:r>
                        <a:rPr lang="en-US" b="1" dirty="0">
                          <a:solidFill>
                            <a:srgbClr val="FF0000"/>
                          </a:solidFill>
                        </a:rPr>
                        <a:t>Initial</a:t>
                      </a:r>
                      <a:r>
                        <a:rPr lang="en-US" dirty="0"/>
                        <a:t> Use Case Decision Making Strategy</a:t>
                      </a:r>
                    </a:p>
                  </a:txBody>
                  <a:tcPr/>
                </a:tc>
                <a:tc>
                  <a:txBody>
                    <a:bodyPr/>
                    <a:lstStyle/>
                    <a:p>
                      <a:r>
                        <a:rPr lang="en-US" dirty="0"/>
                        <a:t>September 2023</a:t>
                      </a:r>
                    </a:p>
                  </a:txBody>
                  <a:tcPr/>
                </a:tc>
                <a:extLst>
                  <a:ext uri="{0D108BD9-81ED-4DB2-BD59-A6C34878D82A}">
                    <a16:rowId xmlns:a16="http://schemas.microsoft.com/office/drawing/2014/main" val="1660612107"/>
                  </a:ext>
                </a:extLst>
              </a:tr>
              <a:tr h="370840">
                <a:tc>
                  <a:txBody>
                    <a:bodyPr/>
                    <a:lstStyle/>
                    <a:p>
                      <a:r>
                        <a:rPr lang="en-US" dirty="0"/>
                        <a:t>Platforms Delivered</a:t>
                      </a:r>
                    </a:p>
                  </a:txBody>
                  <a:tcPr/>
                </a:tc>
                <a:tc>
                  <a:txBody>
                    <a:bodyPr/>
                    <a:lstStyle/>
                    <a:p>
                      <a:r>
                        <a:rPr lang="en-US" dirty="0"/>
                        <a:t>September 2023</a:t>
                      </a:r>
                    </a:p>
                  </a:txBody>
                  <a:tcPr/>
                </a:tc>
                <a:extLst>
                  <a:ext uri="{0D108BD9-81ED-4DB2-BD59-A6C34878D82A}">
                    <a16:rowId xmlns:a16="http://schemas.microsoft.com/office/drawing/2014/main" val="745319057"/>
                  </a:ext>
                </a:extLst>
              </a:tr>
              <a:tr h="370840">
                <a:tc>
                  <a:txBody>
                    <a:bodyPr/>
                    <a:lstStyle/>
                    <a:p>
                      <a:r>
                        <a:rPr lang="en-US" dirty="0"/>
                        <a:t>Conduit Installation and Cables Pulled</a:t>
                      </a:r>
                    </a:p>
                  </a:txBody>
                  <a:tcPr/>
                </a:tc>
                <a:tc>
                  <a:txBody>
                    <a:bodyPr/>
                    <a:lstStyle/>
                    <a:p>
                      <a:r>
                        <a:rPr lang="en-US" dirty="0"/>
                        <a:t>October 2023</a:t>
                      </a:r>
                    </a:p>
                  </a:txBody>
                  <a:tcPr/>
                </a:tc>
                <a:extLst>
                  <a:ext uri="{0D108BD9-81ED-4DB2-BD59-A6C34878D82A}">
                    <a16:rowId xmlns:a16="http://schemas.microsoft.com/office/drawing/2014/main" val="2710754460"/>
                  </a:ext>
                </a:extLst>
              </a:tr>
            </a:tbl>
          </a:graphicData>
        </a:graphic>
      </p:graphicFrame>
      <p:sp>
        <p:nvSpPr>
          <p:cNvPr id="2" name="Footer Placeholder 1">
            <a:extLst>
              <a:ext uri="{FF2B5EF4-FFF2-40B4-BE49-F238E27FC236}">
                <a16:creationId xmlns:a16="http://schemas.microsoft.com/office/drawing/2014/main" id="{9D1A2410-38D3-42B2-91DE-108063ACA1B4}"/>
              </a:ext>
            </a:extLst>
          </p:cNvPr>
          <p:cNvSpPr>
            <a:spLocks noGrp="1"/>
          </p:cNvSpPr>
          <p:nvPr>
            <p:ph type="ftr" sz="quarter" idx="11"/>
          </p:nvPr>
        </p:nvSpPr>
        <p:spPr/>
        <p:txBody>
          <a:bodyPr/>
          <a:lstStyle/>
          <a:p>
            <a:r>
              <a:rPr lang="en-US"/>
              <a:t>SAND2020-6971 PE</a:t>
            </a:r>
          </a:p>
        </p:txBody>
      </p:sp>
      <p:sp>
        <p:nvSpPr>
          <p:cNvPr id="4" name="Slide Number Placeholder 3">
            <a:extLst>
              <a:ext uri="{FF2B5EF4-FFF2-40B4-BE49-F238E27FC236}">
                <a16:creationId xmlns:a16="http://schemas.microsoft.com/office/drawing/2014/main" id="{E0803E75-A2B9-4CA5-8534-E9CDDC884F1B}"/>
              </a:ext>
            </a:extLst>
          </p:cNvPr>
          <p:cNvSpPr>
            <a:spLocks noGrp="1"/>
          </p:cNvSpPr>
          <p:nvPr>
            <p:ph type="sldNum" sz="quarter" idx="12"/>
          </p:nvPr>
        </p:nvSpPr>
        <p:spPr/>
        <p:txBody>
          <a:bodyPr/>
          <a:lstStyle/>
          <a:p>
            <a:fld id="{CAAAEABA-17D1-3E4E-8863-F95F1B96EE15}" type="slidenum">
              <a:rPr lang="en-US" smtClean="0"/>
              <a:t>8</a:t>
            </a:fld>
            <a:endParaRPr lang="en-US"/>
          </a:p>
        </p:txBody>
      </p:sp>
      <p:sp>
        <p:nvSpPr>
          <p:cNvPr id="6" name="Date Placeholder 5">
            <a:extLst>
              <a:ext uri="{FF2B5EF4-FFF2-40B4-BE49-F238E27FC236}">
                <a16:creationId xmlns:a16="http://schemas.microsoft.com/office/drawing/2014/main" id="{A68B4AD4-58B5-487F-A28F-486DDE2813F3}"/>
              </a:ext>
            </a:extLst>
          </p:cNvPr>
          <p:cNvSpPr>
            <a:spLocks noGrp="1"/>
          </p:cNvSpPr>
          <p:nvPr>
            <p:ph type="dt" sz="half" idx="10"/>
          </p:nvPr>
        </p:nvSpPr>
        <p:spPr/>
        <p:txBody>
          <a:bodyPr/>
          <a:lstStyle/>
          <a:p>
            <a:r>
              <a:rPr lang="en-US"/>
              <a:t>October 24, 2023</a:t>
            </a:r>
          </a:p>
        </p:txBody>
      </p:sp>
    </p:spTree>
    <p:extLst>
      <p:ext uri="{BB962C8B-B14F-4D97-AF65-F5344CB8AC3E}">
        <p14:creationId xmlns:p14="http://schemas.microsoft.com/office/powerpoint/2010/main" val="4050839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AF368E-CA26-1543-B646-7CDA4730FB35}"/>
              </a:ext>
            </a:extLst>
          </p:cNvPr>
          <p:cNvSpPr>
            <a:spLocks noGrp="1"/>
          </p:cNvSpPr>
          <p:nvPr>
            <p:ph type="title"/>
          </p:nvPr>
        </p:nvSpPr>
        <p:spPr>
          <a:xfrm>
            <a:off x="338328" y="365125"/>
            <a:ext cx="11018520" cy="1051560"/>
          </a:xfrm>
        </p:spPr>
        <p:txBody>
          <a:bodyPr>
            <a:normAutofit/>
          </a:bodyPr>
          <a:lstStyle/>
          <a:p>
            <a:r>
              <a:rPr lang="en-US" sz="4400" b="1" dirty="0"/>
              <a:t>Construction Update – August 17</a:t>
            </a:r>
          </a:p>
        </p:txBody>
      </p:sp>
      <p:sp>
        <p:nvSpPr>
          <p:cNvPr id="4" name="Content Placeholder 3">
            <a:extLst>
              <a:ext uri="{FF2B5EF4-FFF2-40B4-BE49-F238E27FC236}">
                <a16:creationId xmlns:a16="http://schemas.microsoft.com/office/drawing/2014/main" id="{B8756202-B9B2-4AFC-AB6B-0E8C503676AC}"/>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03C93F72-6E61-4CD4-8F83-A940D58E79F1}"/>
              </a:ext>
            </a:extLst>
          </p:cNvPr>
          <p:cNvPicPr preferRelativeResize="0">
            <a:picLocks/>
          </p:cNvPicPr>
          <p:nvPr/>
        </p:nvPicPr>
        <p:blipFill>
          <a:blip r:embed="rId2"/>
          <a:stretch>
            <a:fillRect/>
          </a:stretch>
        </p:blipFill>
        <p:spPr>
          <a:xfrm>
            <a:off x="841248" y="1828800"/>
            <a:ext cx="10515600" cy="4348163"/>
          </a:xfrm>
          <a:prstGeom prst="rect">
            <a:avLst/>
          </a:prstGeom>
        </p:spPr>
      </p:pic>
      <p:sp>
        <p:nvSpPr>
          <p:cNvPr id="2" name="Footer Placeholder 1">
            <a:extLst>
              <a:ext uri="{FF2B5EF4-FFF2-40B4-BE49-F238E27FC236}">
                <a16:creationId xmlns:a16="http://schemas.microsoft.com/office/drawing/2014/main" id="{3A0CFA76-1384-427D-9092-487A25E01E30}"/>
              </a:ext>
            </a:extLst>
          </p:cNvPr>
          <p:cNvSpPr>
            <a:spLocks noGrp="1"/>
          </p:cNvSpPr>
          <p:nvPr>
            <p:ph type="ftr" sz="quarter" idx="11"/>
          </p:nvPr>
        </p:nvSpPr>
        <p:spPr/>
        <p:txBody>
          <a:bodyPr/>
          <a:lstStyle/>
          <a:p>
            <a:r>
              <a:rPr lang="en-US"/>
              <a:t>SAND2020-6971 PE</a:t>
            </a:r>
          </a:p>
        </p:txBody>
      </p:sp>
      <p:sp>
        <p:nvSpPr>
          <p:cNvPr id="7" name="Slide Number Placeholder 6">
            <a:extLst>
              <a:ext uri="{FF2B5EF4-FFF2-40B4-BE49-F238E27FC236}">
                <a16:creationId xmlns:a16="http://schemas.microsoft.com/office/drawing/2014/main" id="{0857A370-1D73-4D6A-BEA1-2DC3B42438AF}"/>
              </a:ext>
            </a:extLst>
          </p:cNvPr>
          <p:cNvSpPr>
            <a:spLocks noGrp="1"/>
          </p:cNvSpPr>
          <p:nvPr>
            <p:ph type="sldNum" sz="quarter" idx="12"/>
          </p:nvPr>
        </p:nvSpPr>
        <p:spPr/>
        <p:txBody>
          <a:bodyPr/>
          <a:lstStyle/>
          <a:p>
            <a:fld id="{CAAAEABA-17D1-3E4E-8863-F95F1B96EE15}" type="slidenum">
              <a:rPr lang="en-US" smtClean="0"/>
              <a:t>9</a:t>
            </a:fld>
            <a:endParaRPr lang="en-US"/>
          </a:p>
        </p:txBody>
      </p:sp>
      <p:sp>
        <p:nvSpPr>
          <p:cNvPr id="8" name="Date Placeholder 7">
            <a:extLst>
              <a:ext uri="{FF2B5EF4-FFF2-40B4-BE49-F238E27FC236}">
                <a16:creationId xmlns:a16="http://schemas.microsoft.com/office/drawing/2014/main" id="{1E7EB406-60CC-44BD-A013-5330404702BC}"/>
              </a:ext>
            </a:extLst>
          </p:cNvPr>
          <p:cNvSpPr>
            <a:spLocks noGrp="1"/>
          </p:cNvSpPr>
          <p:nvPr>
            <p:ph type="dt" sz="half" idx="10"/>
          </p:nvPr>
        </p:nvSpPr>
        <p:spPr/>
        <p:txBody>
          <a:bodyPr/>
          <a:lstStyle/>
          <a:p>
            <a:r>
              <a:rPr lang="en-US"/>
              <a:t>October 24, 2023</a:t>
            </a:r>
          </a:p>
        </p:txBody>
      </p:sp>
    </p:spTree>
    <p:extLst>
      <p:ext uri="{BB962C8B-B14F-4D97-AF65-F5344CB8AC3E}">
        <p14:creationId xmlns:p14="http://schemas.microsoft.com/office/powerpoint/2010/main" val="2078265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17132</TotalTime>
  <Words>720</Words>
  <Application>Microsoft Office PowerPoint</Application>
  <PresentationFormat>Widescreen</PresentationFormat>
  <Paragraphs>176</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Garamond</vt:lpstr>
      <vt:lpstr>Office Theme</vt:lpstr>
      <vt:lpstr>Vermont Wind Curtailment Mitigation Battery Energy Storage System October 24, 2023</vt:lpstr>
      <vt:lpstr>Project Description and Purpose</vt:lpstr>
      <vt:lpstr>Situation Analysis</vt:lpstr>
      <vt:lpstr>Project Partners</vt:lpstr>
      <vt:lpstr>Site Layout</vt:lpstr>
      <vt:lpstr>PowerPoint Presentation</vt:lpstr>
      <vt:lpstr>Use Cases</vt:lpstr>
      <vt:lpstr>Important Milestones Completed</vt:lpstr>
      <vt:lpstr>Construction Update – August 17</vt:lpstr>
      <vt:lpstr>Construction Update – August 31</vt:lpstr>
      <vt:lpstr>Construction Update – September 22</vt:lpstr>
      <vt:lpstr>Construction Update – September 22</vt:lpstr>
      <vt:lpstr>Construction Update – October 19</vt:lpstr>
      <vt:lpstr>Important Milestones To Be Completed</vt:lpstr>
      <vt:lpstr>Remaining Risks Have Been Significantly Reduced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Vermont Wind Curtailment Mitigation Battery Energy Storage System</dc:title>
  <dc:creator>Microsoft Office User</dc:creator>
  <cp:lastModifiedBy>Sokoloff, David</cp:lastModifiedBy>
  <cp:revision>92</cp:revision>
  <dcterms:created xsi:type="dcterms:W3CDTF">2020-07-09T14:41:32Z</dcterms:created>
  <dcterms:modified xsi:type="dcterms:W3CDTF">2023-10-23T14:36:08Z</dcterms:modified>
</cp:coreProperties>
</file>