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7" r:id="rId3"/>
    <p:sldId id="277" r:id="rId4"/>
    <p:sldId id="268" r:id="rId5"/>
    <p:sldId id="259" r:id="rId6"/>
    <p:sldId id="260" r:id="rId7"/>
    <p:sldId id="278" r:id="rId8"/>
    <p:sldId id="270" r:id="rId9"/>
    <p:sldId id="271" r:id="rId10"/>
    <p:sldId id="264" r:id="rId11"/>
    <p:sldId id="266" r:id="rId12"/>
    <p:sldId id="279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dhunt" initials="rdh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6CD"/>
    <a:srgbClr val="9D8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658" autoAdjust="0"/>
  </p:normalViewPr>
  <p:slideViewPr>
    <p:cSldViewPr snapToGrid="0" snapToObjects="1">
      <p:cViewPr varScale="1">
        <p:scale>
          <a:sx n="106" d="100"/>
          <a:sy n="106" d="100"/>
        </p:scale>
        <p:origin x="15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Official Use Only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F7363-43B9-4045-A605-5E1ACE9F28F0}" type="datetime1">
              <a:rPr lang="en-US" smtClean="0"/>
              <a:t>9/6/2018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37E74-6FDC-BA4C-B798-CEB3174D95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489821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Official Use Only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B0B1B-9CDA-B745-A78D-8E9C6247EA5C}" type="datetime1">
              <a:rPr lang="en-US" smtClean="0"/>
              <a:t>9/6/2018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Official Use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C66A3-1D14-8C46-8C0C-97773EFB71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370483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Official Use Only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03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Official Use Only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1542098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Official Use Only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1542098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Official Use Only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 Use Only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idea is to not shoe-horn the design, and to allow some flexibility on the designer.</a:t>
            </a:r>
          </a:p>
          <a:p>
            <a:endParaRPr lang="en-US" baseline="0" dirty="0"/>
          </a:p>
          <a:p>
            <a:r>
              <a:rPr lang="en-US" baseline="0" dirty="0"/>
              <a:t>The following slides will introduce and define what is meant by the elements that realize the system instance.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Official Use Only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1692526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 Node:</a:t>
            </a:r>
          </a:p>
          <a:p>
            <a:pPr algn="ctr"/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Microprocessor-based node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Flash memory for program and data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SDRAM and SRAM for operational 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Rad-hard local power conversion (POL)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Mezzanine slot for expansion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Common network front-end (SMAC)</a:t>
            </a:r>
          </a:p>
          <a:p>
            <a:endParaRPr lang="en-US" dirty="0"/>
          </a:p>
          <a:p>
            <a:r>
              <a:rPr lang="en-US" dirty="0"/>
              <a:t>RP Node: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FPGA-based node, programmed by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SDRAM and SRAM for operational 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Rad-hard local power conversion (POL)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Mezzanine slot for expansion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Common network front-end (SMAC)</a:t>
            </a:r>
          </a:p>
          <a:p>
            <a:endParaRPr lang="en-US" dirty="0"/>
          </a:p>
          <a:p>
            <a:r>
              <a:rPr lang="en-US" dirty="0"/>
              <a:t>PS</a:t>
            </a:r>
            <a:r>
              <a:rPr lang="en-US" baseline="0" dirty="0"/>
              <a:t> Node: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Rad-hard spacecraft-to-system voltage conversion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Distributes common power voltage (usually 5V) to nodes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Generates any needed specialized analog voltages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Networked, but no processing capability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Common network front-end (SMAC)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Official Use Only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4123938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</a:t>
            </a:r>
            <a:r>
              <a:rPr lang="en-US" baseline="0" dirty="0"/>
              <a:t> Reliable Data Delivery Protocol (JRDDP), JAS Efficient Exchange Protocol (JEEP), Remote Memory Access Protocol (RMAP), Serial </a:t>
            </a:r>
            <a:r>
              <a:rPr lang="en-US" baseline="0" dirty="0" err="1"/>
              <a:t>RapidIO</a:t>
            </a:r>
            <a:r>
              <a:rPr lang="en-US" baseline="0" dirty="0"/>
              <a:t> (SRIO),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 Datagram Protocol (UDP)</a:t>
            </a:r>
            <a:endParaRPr lang="en-US" b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Official Use Only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934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Entry Criteria: JAS is assumed to be the implementation solution for the system instance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Official Use Only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4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Interface Control Document (ICD)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Official Use Only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506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Official Use Only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1542098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Official Use Only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1542098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</a:p>
        </p:txBody>
      </p:sp>
      <p:pic>
        <p:nvPicPr>
          <p:cNvPr id="16" name="Picture 13" descr="NNSAlogo_Black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2590800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52060" y="2590800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26864" y="2590800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4260258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5173652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536" y="4197659"/>
            <a:ext cx="931864" cy="28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E0E1CD18-F676-7146-86FF-176CEDD301F2}" type="datetime1">
              <a:rPr lang="en-US" smtClean="0"/>
              <a:t>9/6/2018</a:t>
            </a:fld>
            <a:endParaRPr lang="en-US" dirty="0"/>
          </a:p>
        </p:txBody>
      </p:sp>
      <p:pic>
        <p:nvPicPr>
          <p:cNvPr id="32" name="Picture 12" descr="NNSAlogo_Black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Official Use Only</a:t>
            </a:r>
          </a:p>
        </p:txBody>
      </p:sp>
      <p:sp>
        <p:nvSpPr>
          <p:cNvPr id="22" name="Text Box 4"/>
          <p:cNvSpPr txBox="1">
            <a:spLocks noChangeArrowheads="1"/>
          </p:cNvSpPr>
          <p:nvPr userDrawn="1"/>
        </p:nvSpPr>
        <p:spPr bwMode="auto">
          <a:xfrm>
            <a:off x="175847" y="4727079"/>
            <a:ext cx="2235159" cy="1275788"/>
          </a:xfrm>
          <a:prstGeom prst="rect">
            <a:avLst/>
          </a:prstGeom>
          <a:solidFill>
            <a:srgbClr val="9D8C78">
              <a:alpha val="23000"/>
            </a:srgbClr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600" b="1" dirty="0"/>
              <a:t>OFFICIAL USE ONLY</a:t>
            </a:r>
          </a:p>
          <a:p>
            <a:r>
              <a:rPr lang="en-US" sz="600" dirty="0"/>
              <a:t>May be exempt from public release under the Freedom of Information Act (5 U.S.C. 552), exemption number and category:</a:t>
            </a:r>
          </a:p>
          <a:p>
            <a:r>
              <a:rPr lang="en-US" sz="600" b="1" dirty="0"/>
              <a:t>Statutory Exemption # Export Controlled Information</a:t>
            </a:r>
            <a:r>
              <a:rPr lang="en-US" sz="600" dirty="0"/>
              <a:t>.</a:t>
            </a:r>
          </a:p>
          <a:p>
            <a:endParaRPr lang="en-US" sz="600" dirty="0"/>
          </a:p>
          <a:p>
            <a:pPr algn="ctr"/>
            <a:r>
              <a:rPr lang="en-US" sz="600" dirty="0"/>
              <a:t>Department of Energy review required before public release</a:t>
            </a:r>
          </a:p>
          <a:p>
            <a:pPr algn="ctr"/>
            <a:endParaRPr lang="en-US" sz="600" dirty="0"/>
          </a:p>
          <a:p>
            <a:r>
              <a:rPr lang="en-US" sz="600" dirty="0"/>
              <a:t>Name/Org: ___________________ 	Date:___________</a:t>
            </a:r>
          </a:p>
          <a:p>
            <a:endParaRPr lang="en-US" sz="600" dirty="0"/>
          </a:p>
          <a:p>
            <a:r>
              <a:rPr lang="en-US" sz="600" dirty="0"/>
              <a:t>Guidance (if applicable) _____________________________________</a:t>
            </a:r>
          </a:p>
        </p:txBody>
      </p:sp>
      <p:pic>
        <p:nvPicPr>
          <p:cNvPr id="23" name="Picture 22" descr="World Map.png"/>
          <p:cNvPicPr>
            <a:picLocks noChangeAspect="1"/>
          </p:cNvPicPr>
          <p:nvPr userDrawn="1"/>
        </p:nvPicPr>
        <p:blipFill>
          <a:blip r:embed="rId4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43800" cy="2514600"/>
          </a:xfrm>
          <a:prstGeom prst="rect">
            <a:avLst/>
          </a:prstGeom>
        </p:spPr>
      </p:pic>
      <p:pic>
        <p:nvPicPr>
          <p:cNvPr id="10" name="Picture 6" descr="SNL_Stacked_Whit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1008063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SNL_Mott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27138" y="1185863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5"/>
          <p:cNvSpPr txBox="1">
            <a:spLocks noChangeArrowheads="1"/>
          </p:cNvSpPr>
          <p:nvPr userDrawn="1"/>
        </p:nvSpPr>
        <p:spPr bwMode="auto">
          <a:xfrm>
            <a:off x="3119589" y="0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Official Use Only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E4659C-7C72-4147-BC4F-94C17A57E438}" type="datetime1">
              <a:rPr lang="en-US" smtClean="0"/>
              <a:t>9/6/2018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Official Use Only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C30837-13AE-364F-A766-84DDD1C2189E}" type="datetime1">
              <a:rPr lang="en-US" smtClean="0"/>
              <a:t>9/6/2018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Official Use Only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A15CA7-67A1-B249-A0A8-EE2E2350BD26}" type="datetime1">
              <a:rPr lang="en-US" smtClean="0"/>
              <a:t>9/6/2018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Official Use Only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611788-0319-4741-B1B7-7E684511BC7D}" type="datetime1">
              <a:rPr lang="en-US" smtClean="0"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Official Use Only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E4600-0381-4CF3-88F2-7ED7D2E3F9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A3105-FF19-FE4F-B33B-E92453C0FE33}" type="datetime1">
              <a:rPr lang="en-US" smtClean="0"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Official Use Only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A7AA19-8756-6246-BFE2-EFFA10DF5D61}" type="datetime1">
              <a:rPr lang="en-US" smtClean="0"/>
              <a:t>9/6/2018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Official Use Only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ED61F8-464F-BA4A-B07B-F55C05A2E8D8}" type="datetime1">
              <a:rPr lang="en-US" smtClean="0"/>
              <a:t>9/6/2018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Official Use Only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D90DAE-EEDE-C947-8426-D8260C52E52C}" type="datetime1">
              <a:rPr lang="en-US" smtClean="0"/>
              <a:t>9/6/2018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Official Use Only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9385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676633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52060" y="1676633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26864" y="1676633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517300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430694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55F3DA91-641B-6C4E-807D-67089BFEE0AC}" type="datetime1">
              <a:rPr lang="en-US" smtClean="0"/>
              <a:t>9/6/2018</a:t>
            </a:fld>
            <a:endParaRPr lang="en-US" dirty="0"/>
          </a:p>
        </p:txBody>
      </p:sp>
      <p:pic>
        <p:nvPicPr>
          <p:cNvPr id="20" name="Picture 12" descr="NNSAlogo_Black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Official Use Only</a:t>
            </a:r>
          </a:p>
        </p:txBody>
      </p:sp>
      <p:sp>
        <p:nvSpPr>
          <p:cNvPr id="26" name="Text Box 4"/>
          <p:cNvSpPr txBox="1">
            <a:spLocks noChangeArrowheads="1"/>
          </p:cNvSpPr>
          <p:nvPr userDrawn="1"/>
        </p:nvSpPr>
        <p:spPr bwMode="auto">
          <a:xfrm>
            <a:off x="175847" y="4727079"/>
            <a:ext cx="2235159" cy="1275788"/>
          </a:xfrm>
          <a:prstGeom prst="rect">
            <a:avLst/>
          </a:prstGeom>
          <a:solidFill>
            <a:srgbClr val="9D8C78">
              <a:alpha val="23000"/>
            </a:srgbClr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600" b="1" dirty="0"/>
              <a:t>OFFICIAL USE ONLY</a:t>
            </a:r>
          </a:p>
          <a:p>
            <a:r>
              <a:rPr lang="en-US" sz="600" dirty="0"/>
              <a:t>May be exempt from public release under the Freedom of Information Act (5 U.S.C. 552), exemption number and category:</a:t>
            </a:r>
          </a:p>
          <a:p>
            <a:r>
              <a:rPr lang="en-US" sz="600" b="1" dirty="0"/>
              <a:t>Statutory Exemption # Export Controlled Information</a:t>
            </a:r>
            <a:r>
              <a:rPr lang="en-US" sz="600" dirty="0"/>
              <a:t>.</a:t>
            </a:r>
          </a:p>
          <a:p>
            <a:endParaRPr lang="en-US" sz="600" dirty="0"/>
          </a:p>
          <a:p>
            <a:pPr algn="ctr"/>
            <a:r>
              <a:rPr lang="en-US" sz="600" dirty="0"/>
              <a:t>Department of Energy review required before public release</a:t>
            </a:r>
          </a:p>
          <a:p>
            <a:pPr algn="ctr"/>
            <a:endParaRPr lang="en-US" sz="600" dirty="0"/>
          </a:p>
          <a:p>
            <a:r>
              <a:rPr lang="en-US" sz="600" dirty="0"/>
              <a:t>Name/Org: ___________________ 	Date:___________</a:t>
            </a:r>
          </a:p>
          <a:p>
            <a:endParaRPr lang="en-US" sz="600" dirty="0"/>
          </a:p>
          <a:p>
            <a:r>
              <a:rPr lang="en-US" sz="600" dirty="0"/>
              <a:t>Guidance (if applicable) _____________________________________</a:t>
            </a:r>
          </a:p>
        </p:txBody>
      </p:sp>
      <p:pic>
        <p:nvPicPr>
          <p:cNvPr id="27" name="Picture 26" descr="World Map.png"/>
          <p:cNvPicPr>
            <a:picLocks noChangeAspect="1"/>
          </p:cNvPicPr>
          <p:nvPr userDrawn="1"/>
        </p:nvPicPr>
        <p:blipFill>
          <a:blip r:embed="rId4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81550" cy="1593850"/>
          </a:xfrm>
          <a:prstGeom prst="rect">
            <a:avLst/>
          </a:prstGeom>
        </p:spPr>
      </p:pic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227138" y="711359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5"/>
          <p:cNvSpPr txBox="1">
            <a:spLocks noChangeArrowheads="1"/>
          </p:cNvSpPr>
          <p:nvPr userDrawn="1"/>
        </p:nvSpPr>
        <p:spPr bwMode="auto">
          <a:xfrm>
            <a:off x="3119589" y="0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Official Use Only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B358B09F-542C-D84E-8FC1-49A2C486E74E}" type="datetime1">
              <a:rPr lang="en-US" smtClean="0"/>
              <a:t>9/6/2018</a:t>
            </a:fld>
            <a:endParaRPr lang="en-US" dirty="0"/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 userDrawn="1"/>
        </p:nvSpPr>
        <p:spPr>
          <a:xfrm>
            <a:off x="0" y="3369731"/>
            <a:ext cx="9144000" cy="397933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7" name="Picture 12" descr="NNSAlogo_Black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Official Use Only</a:t>
            </a:r>
          </a:p>
        </p:txBody>
      </p:sp>
      <p:sp>
        <p:nvSpPr>
          <p:cNvPr id="23" name="Rectangle 5"/>
          <p:cNvSpPr txBox="1">
            <a:spLocks noChangeArrowheads="1"/>
          </p:cNvSpPr>
          <p:nvPr userDrawn="1"/>
        </p:nvSpPr>
        <p:spPr bwMode="auto">
          <a:xfrm>
            <a:off x="3119589" y="0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9D8C78"/>
                </a:solidFill>
              </a:rPr>
              <a:t>Official Use Only</a:t>
            </a:r>
          </a:p>
        </p:txBody>
      </p:sp>
      <p:sp>
        <p:nvSpPr>
          <p:cNvPr id="24" name="Text Box 4"/>
          <p:cNvSpPr txBox="1">
            <a:spLocks noChangeArrowheads="1"/>
          </p:cNvSpPr>
          <p:nvPr userDrawn="1"/>
        </p:nvSpPr>
        <p:spPr bwMode="auto">
          <a:xfrm>
            <a:off x="175847" y="4727079"/>
            <a:ext cx="2235159" cy="1275788"/>
          </a:xfrm>
          <a:prstGeom prst="rect">
            <a:avLst/>
          </a:prstGeom>
          <a:solidFill>
            <a:srgbClr val="9D8C78">
              <a:alpha val="23000"/>
            </a:srgbClr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600" b="1" dirty="0"/>
              <a:t>OFFICIAL USE ONLY</a:t>
            </a:r>
          </a:p>
          <a:p>
            <a:r>
              <a:rPr lang="en-US" sz="600" dirty="0"/>
              <a:t>May be exempt from public release under the Freedom of Information Act (5 U.S.C. 552), exemption number and category:</a:t>
            </a:r>
          </a:p>
          <a:p>
            <a:r>
              <a:rPr lang="en-US" sz="600" b="1" dirty="0"/>
              <a:t>Statutory Exemption # Export Controlled Information</a:t>
            </a:r>
            <a:r>
              <a:rPr lang="en-US" sz="600" dirty="0"/>
              <a:t>.</a:t>
            </a:r>
          </a:p>
          <a:p>
            <a:endParaRPr lang="en-US" sz="600" dirty="0"/>
          </a:p>
          <a:p>
            <a:pPr algn="ctr"/>
            <a:r>
              <a:rPr lang="en-US" sz="600" dirty="0"/>
              <a:t>Department of Energy review required before public release</a:t>
            </a:r>
          </a:p>
          <a:p>
            <a:pPr algn="ctr"/>
            <a:endParaRPr lang="en-US" sz="600" dirty="0"/>
          </a:p>
          <a:p>
            <a:r>
              <a:rPr lang="en-US" sz="600" dirty="0"/>
              <a:t>Name/Org: ___________________ 	Date:___________</a:t>
            </a:r>
          </a:p>
          <a:p>
            <a:endParaRPr lang="en-US" sz="600" dirty="0"/>
          </a:p>
          <a:p>
            <a:r>
              <a:rPr lang="en-US" sz="600" dirty="0"/>
              <a:t>Guidance (if applicable) _____________________________________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0" y="3369731"/>
            <a:ext cx="9144000" cy="3089807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30A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Official Use Only</a:t>
            </a:r>
          </a:p>
        </p:txBody>
      </p:sp>
      <p:sp>
        <p:nvSpPr>
          <p:cNvPr id="25" name="Rectangle 5"/>
          <p:cNvSpPr txBox="1">
            <a:spLocks noChangeArrowheads="1"/>
          </p:cNvSpPr>
          <p:nvPr userDrawn="1"/>
        </p:nvSpPr>
        <p:spPr bwMode="auto">
          <a:xfrm>
            <a:off x="3119589" y="0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9D8C78"/>
                </a:solidFill>
              </a:rPr>
              <a:t>Official Use Only</a:t>
            </a:r>
          </a:p>
        </p:txBody>
      </p:sp>
      <p:pic>
        <p:nvPicPr>
          <p:cNvPr id="26" name="Picture 25" descr="World Map Graphic_full.png"/>
          <p:cNvPicPr>
            <a:picLocks noChangeAspect="1"/>
          </p:cNvPicPr>
          <p:nvPr userDrawn="1"/>
        </p:nvPicPr>
        <p:blipFill rotWithShape="1">
          <a:blip r:embed="rId5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3" b="24463"/>
          <a:stretch/>
        </p:blipFill>
        <p:spPr>
          <a:xfrm>
            <a:off x="0" y="3369731"/>
            <a:ext cx="9144000" cy="3469587"/>
          </a:xfrm>
          <a:prstGeom prst="rect">
            <a:avLst/>
          </a:prstGeom>
        </p:spPr>
      </p:pic>
      <p:pic>
        <p:nvPicPr>
          <p:cNvPr id="15" name="Picture 12" descr="NNSAlogo_Blac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0268F4CA-3CE5-4844-AC44-5075814C39FD}" type="datetime1">
              <a:rPr lang="en-US" smtClean="0"/>
              <a:t>9/6/2018</a:t>
            </a:fld>
            <a:endParaRPr lang="en-US" dirty="0"/>
          </a:p>
        </p:txBody>
      </p:sp>
      <p:sp>
        <p:nvSpPr>
          <p:cNvPr id="24" name="Text Box 4"/>
          <p:cNvSpPr txBox="1">
            <a:spLocks noChangeArrowheads="1"/>
          </p:cNvSpPr>
          <p:nvPr userDrawn="1"/>
        </p:nvSpPr>
        <p:spPr bwMode="auto">
          <a:xfrm>
            <a:off x="175848" y="4707467"/>
            <a:ext cx="2220219" cy="1295399"/>
          </a:xfrm>
          <a:prstGeom prst="rect">
            <a:avLst/>
          </a:prstGeom>
          <a:solidFill>
            <a:schemeClr val="bg1">
              <a:alpha val="23000"/>
            </a:schemeClr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600" b="1" dirty="0"/>
              <a:t>OFFICIAL USE ONLY</a:t>
            </a:r>
          </a:p>
          <a:p>
            <a:r>
              <a:rPr lang="en-US" sz="600" dirty="0"/>
              <a:t>May be exempt from public release under the Freedom of Information Act (5 U.S.C. 552), exemption number and category:</a:t>
            </a:r>
          </a:p>
          <a:p>
            <a:r>
              <a:rPr lang="en-US" sz="600" b="1" dirty="0"/>
              <a:t>Statutory Exemption # Export Controlled Information</a:t>
            </a:r>
            <a:r>
              <a:rPr lang="en-US" sz="600" dirty="0"/>
              <a:t>.</a:t>
            </a:r>
          </a:p>
          <a:p>
            <a:endParaRPr lang="en-US" sz="600" dirty="0"/>
          </a:p>
          <a:p>
            <a:pPr algn="ctr"/>
            <a:r>
              <a:rPr lang="en-US" sz="600" dirty="0"/>
              <a:t>Department of Energy review required before public release</a:t>
            </a:r>
          </a:p>
          <a:p>
            <a:pPr algn="ctr"/>
            <a:endParaRPr lang="en-US" sz="600" dirty="0"/>
          </a:p>
          <a:p>
            <a:r>
              <a:rPr lang="en-US" sz="600" dirty="0"/>
              <a:t>Name/Org: ___________________ 	Date:___________</a:t>
            </a:r>
          </a:p>
          <a:p>
            <a:endParaRPr lang="en-US" sz="600" dirty="0"/>
          </a:p>
          <a:p>
            <a:r>
              <a:rPr lang="en-US" sz="600" dirty="0"/>
              <a:t>Guidance (if applicable) _____________________________________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-1" y="4040484"/>
            <a:ext cx="2484223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2484223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806432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989095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502" y="1250965"/>
            <a:ext cx="5971187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502" y="2588978"/>
            <a:ext cx="5641337" cy="593737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7199" y="4339006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298048" y="5157318"/>
            <a:ext cx="970718" cy="145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63682" y="5619564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14502" y="4006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2F478397-8DCA-6041-A4C2-B3BA723DC7C4}" type="datetime1">
              <a:rPr lang="en-US" smtClean="0"/>
              <a:t>9/6/2018</a:t>
            </a:fld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2484303"/>
            <a:ext cx="2484222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1472391" y="989095"/>
            <a:ext cx="1011831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3778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4039699" y="5607915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World Map.png"/>
          <p:cNvPicPr>
            <a:picLocks noChangeAspect="1"/>
          </p:cNvPicPr>
          <p:nvPr userDrawn="1"/>
        </p:nvPicPr>
        <p:blipFill>
          <a:blip r:embed="rId6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79696" cy="893232"/>
          </a:xfrm>
          <a:prstGeom prst="rect">
            <a:avLst/>
          </a:prstGeom>
        </p:spPr>
      </p:pic>
      <p:sp>
        <p:nvSpPr>
          <p:cNvPr id="26" name="TextBox 25"/>
          <p:cNvSpPr txBox="1"/>
          <p:nvPr userDrawn="1"/>
        </p:nvSpPr>
        <p:spPr>
          <a:xfrm>
            <a:off x="2717783" y="5901230"/>
            <a:ext cx="5562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dirty="0">
                <a:latin typeface="Arial" charset="0"/>
                <a:ea typeface="Arial" charset="0"/>
                <a:cs typeface="Arial" charset="0"/>
              </a:rPr>
              <a:t>Sandia National Laboratories is a </a:t>
            </a:r>
            <a:r>
              <a:rPr lang="en-US" sz="600" dirty="0" err="1">
                <a:latin typeface="Arial" charset="0"/>
                <a:ea typeface="Arial" charset="0"/>
                <a:cs typeface="Arial" charset="0"/>
              </a:rPr>
              <a:t>multimission</a:t>
            </a:r>
            <a:r>
              <a:rPr lang="en-US" sz="600" dirty="0">
                <a:latin typeface="Arial" charset="0"/>
                <a:ea typeface="Arial" charset="0"/>
                <a:cs typeface="Arial" charset="0"/>
              </a:rPr>
              <a:t> laboratory managed and operated by National Technology and Engineering Solutions of Sandia, LLC, a wholly owned subsidiary of Honeywell International, Inc., for the U.S. Department of Energy’s National Nuclear Security Administration under contract DE-NA0003525. 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4571999" y="0"/>
            <a:ext cx="4572001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1999" y="5964768"/>
            <a:ext cx="4572001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572001" y="2908379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4572000" y="4403587"/>
            <a:ext cx="4572000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6044391" y="2908379"/>
            <a:ext cx="3099609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0800000">
            <a:off x="112655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418" y="1250965"/>
            <a:ext cx="3789515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418" y="2588978"/>
            <a:ext cx="3586315" cy="1085555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1957" y="6051407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418" y="265178"/>
            <a:ext cx="1029382" cy="28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DF2AEAB8-8E7F-024D-8360-8CCF6E410F32}" type="datetime1">
              <a:rPr lang="en-US" smtClean="0"/>
              <a:t>9/6/2018</a:t>
            </a:fld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 rot="10800000">
            <a:off x="1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2077974" y="6039758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13597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Official Use Only</a:t>
            </a:r>
          </a:p>
        </p:txBody>
      </p:sp>
      <p:sp>
        <p:nvSpPr>
          <p:cNvPr id="22" name="Text Box 4"/>
          <p:cNvSpPr txBox="1">
            <a:spLocks noChangeArrowheads="1"/>
          </p:cNvSpPr>
          <p:nvPr userDrawn="1"/>
        </p:nvSpPr>
        <p:spPr bwMode="auto">
          <a:xfrm>
            <a:off x="801957" y="4593070"/>
            <a:ext cx="2220219" cy="1295399"/>
          </a:xfrm>
          <a:prstGeom prst="rect">
            <a:avLst/>
          </a:prstGeom>
          <a:solidFill>
            <a:srgbClr val="9D8C78">
              <a:alpha val="23000"/>
            </a:srgbClr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600" b="1" dirty="0"/>
              <a:t>OFFICIAL USE ONLY</a:t>
            </a:r>
          </a:p>
          <a:p>
            <a:r>
              <a:rPr lang="en-US" sz="600" dirty="0"/>
              <a:t>May be exempt from public release under the Freedom of Information Act (5 U.S.C. 552), exemption number and category:</a:t>
            </a:r>
          </a:p>
          <a:p>
            <a:r>
              <a:rPr lang="en-US" sz="600" b="1" dirty="0"/>
              <a:t>Statutory Exemption # Export Controlled Information</a:t>
            </a:r>
            <a:r>
              <a:rPr lang="en-US" sz="600" dirty="0"/>
              <a:t>.</a:t>
            </a:r>
          </a:p>
          <a:p>
            <a:endParaRPr lang="en-US" sz="600" dirty="0"/>
          </a:p>
          <a:p>
            <a:pPr algn="ctr"/>
            <a:r>
              <a:rPr lang="en-US" sz="600" dirty="0"/>
              <a:t>Department of Energy review required before public release</a:t>
            </a:r>
          </a:p>
          <a:p>
            <a:pPr algn="ctr"/>
            <a:endParaRPr lang="en-US" sz="600" dirty="0"/>
          </a:p>
          <a:p>
            <a:r>
              <a:rPr lang="en-US" sz="600" dirty="0"/>
              <a:t>Name/Org: ___________________ 	Date:___________</a:t>
            </a:r>
          </a:p>
          <a:p>
            <a:endParaRPr lang="en-US" sz="600" dirty="0"/>
          </a:p>
          <a:p>
            <a:r>
              <a:rPr lang="en-US" sz="600" dirty="0"/>
              <a:t>Guidance (if applicable) _____________________________________</a:t>
            </a:r>
          </a:p>
        </p:txBody>
      </p:sp>
      <p:pic>
        <p:nvPicPr>
          <p:cNvPr id="24" name="Picture 23" descr="World Map Graphic_full.png"/>
          <p:cNvPicPr>
            <a:picLocks noChangeAspect="1"/>
          </p:cNvPicPr>
          <p:nvPr userDrawn="1"/>
        </p:nvPicPr>
        <p:blipFill rotWithShape="1">
          <a:blip r:embed="rId4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3" b="24463"/>
          <a:stretch/>
        </p:blipFill>
        <p:spPr>
          <a:xfrm>
            <a:off x="4561718" y="1"/>
            <a:ext cx="4582281" cy="1738695"/>
          </a:xfrm>
          <a:prstGeom prst="rect">
            <a:avLst/>
          </a:prstGeom>
        </p:spPr>
      </p:pic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193248" y="1488545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SNL_motto_2 lines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995332" y="1586652"/>
            <a:ext cx="1935484" cy="394494"/>
          </a:xfrm>
          <a:prstGeom prst="rect">
            <a:avLst/>
          </a:prstGeom>
        </p:spPr>
      </p:pic>
      <p:sp>
        <p:nvSpPr>
          <p:cNvPr id="23" name="Rectangle 5"/>
          <p:cNvSpPr txBox="1">
            <a:spLocks noChangeArrowheads="1"/>
          </p:cNvSpPr>
          <p:nvPr userDrawn="1"/>
        </p:nvSpPr>
        <p:spPr bwMode="auto">
          <a:xfrm>
            <a:off x="4643221" y="0"/>
            <a:ext cx="1693319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Official Use Only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759622" y="6356061"/>
            <a:ext cx="3456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>
                <a:latin typeface="Arial" charset="0"/>
                <a:ea typeface="Arial" charset="0"/>
                <a:cs typeface="Arial" charset="0"/>
              </a:rPr>
              <a:t>Sandia National Laboratories is a </a:t>
            </a:r>
            <a:r>
              <a:rPr lang="en-US" sz="600" dirty="0" err="1">
                <a:latin typeface="Arial" charset="0"/>
                <a:ea typeface="Arial" charset="0"/>
                <a:cs typeface="Arial" charset="0"/>
              </a:rPr>
              <a:t>multimission</a:t>
            </a:r>
            <a:r>
              <a:rPr lang="en-US" sz="600" dirty="0">
                <a:latin typeface="Arial" charset="0"/>
                <a:ea typeface="Arial" charset="0"/>
                <a:cs typeface="Arial" charset="0"/>
              </a:rPr>
              <a:t> laboratory managed and operated by National Technology and Engineering Solutions of Sandia, LLC, a wholly owned subsidiary of Honeywell International, Inc., for the U.S. Department of Energy’s National Nuclear Security Administration under contract DE-NA0003525. 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300" y="6166934"/>
            <a:ext cx="2133600" cy="476250"/>
          </a:xfrm>
          <a:ln/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fld id="{CC475870-5AE4-DF47-8F3B-6CD10CB4A926}" type="datetime1">
              <a:rPr lang="en-US" smtClean="0"/>
              <a:t>9/6/2018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617DD3-B51E-2548-98E6-90DF950BDC33}" type="datetime1">
              <a:rPr lang="en-US" smtClean="0"/>
              <a:t>9/6/2018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Official Use Only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2E62B1-D828-B543-8D6F-56BB0ED71C8B}" type="datetime1">
              <a:rPr lang="en-US" smtClean="0"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Official Use Only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28" name="Picture 8" descr="SNL_color_stack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01000" y="228600"/>
            <a:ext cx="9366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8740"/>
            <a:ext cx="8229600" cy="484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274" y="6166934"/>
            <a:ext cx="1490926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/>
                <a:cs typeface="Calibri"/>
              </a:defRPr>
            </a:lvl1pPr>
          </a:lstStyle>
          <a:p>
            <a:fld id="{47705FCD-A22C-114C-9046-A89BDAE397CE}" type="datetime1">
              <a:rPr lang="en-US" smtClean="0"/>
              <a:t>9/6/2018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153150"/>
            <a:ext cx="609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98" r:id="rId2"/>
    <p:sldLayoutId id="2147483796" r:id="rId3"/>
    <p:sldLayoutId id="2147483799" r:id="rId4"/>
    <p:sldLayoutId id="2147483797" r:id="rId5"/>
    <p:sldLayoutId id="2147483800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/>
          <a:ea typeface="ＭＳ Ｐゴシック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02E54"/>
        </a:buClr>
        <a:buFont typeface="Wingdings" pitchFamily="-111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-111" charset="2"/>
        <a:buChar char="§"/>
        <a:defRPr sz="20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E8C78"/>
        </a:buClr>
        <a:buFont typeface="Wingdings" pitchFamily="-111" charset="2"/>
        <a:buChar char="§"/>
        <a:defRPr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aborate.sandia.gov/sites/JAS_SE_Toolbox" TargetMode="External"/><Relationship Id="rId2" Type="http://schemas.openxmlformats.org/officeDocument/2006/relationships/hyperlink" Target="https://jastoolbox.sandia.gov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pnapie@sandia.gov" TargetMode="External"/><Relationship Id="rId5" Type="http://schemas.openxmlformats.org/officeDocument/2006/relationships/hyperlink" Target="mailto:dslee@sandia.gov" TargetMode="External"/><Relationship Id="rId4" Type="http://schemas.openxmlformats.org/officeDocument/2006/relationships/hyperlink" Target="mailto:mmhelle@sandi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Joint Architecture Standard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502" y="2143970"/>
            <a:ext cx="5641337" cy="593737"/>
          </a:xfrm>
        </p:spPr>
        <p:txBody>
          <a:bodyPr/>
          <a:lstStyle/>
          <a:p>
            <a:r>
              <a:rPr lang="en-US" sz="3600" i="1" dirty="0"/>
              <a:t>Quick Start Guide</a:t>
            </a:r>
          </a:p>
          <a:p>
            <a:endParaRPr lang="en-US" sz="3600" i="1" dirty="0"/>
          </a:p>
          <a:p>
            <a:r>
              <a:rPr lang="en-US" sz="3600"/>
              <a:t>SAND2018-9952 TR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4549" t="5868" r="27892" b="8681"/>
          <a:stretch/>
        </p:blipFill>
        <p:spPr bwMode="auto">
          <a:xfrm>
            <a:off x="-1" y="989094"/>
            <a:ext cx="1359659" cy="13958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3" descr="\\citadel\jas\JAS_Hardware\trunk\hw\docs\designs\rp\JRP-10_Pictures\IMG_731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372"/>
          <a:stretch/>
        </p:blipFill>
        <p:spPr bwMode="auto">
          <a:xfrm>
            <a:off x="-1" y="2484304"/>
            <a:ext cx="2484223" cy="146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raq map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72" r="43418"/>
          <a:stretch/>
        </p:blipFill>
        <p:spPr bwMode="auto">
          <a:xfrm>
            <a:off x="1472391" y="989096"/>
            <a:ext cx="1011831" cy="13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84222" y="6573600"/>
            <a:ext cx="6201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UNCLASSIFIED UNLIMITED RELEASE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UNCLASSIFIED UNLIMITED RELEASE</a:t>
            </a:r>
          </a:p>
        </p:txBody>
      </p:sp>
    </p:spTree>
    <p:extLst>
      <p:ext uri="{BB962C8B-B14F-4D97-AF65-F5344CB8AC3E}">
        <p14:creationId xmlns:p14="http://schemas.microsoft.com/office/powerpoint/2010/main" val="2455166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1800" dirty="0"/>
              <a:t>Communication interfaces will be driven by ICDs:</a:t>
            </a:r>
          </a:p>
          <a:p>
            <a:pPr lvl="1"/>
            <a:r>
              <a:rPr lang="en-US" sz="1600" dirty="0"/>
              <a:t>Sensor, Host Vehicle, Flight-to-Ground, etc.</a:t>
            </a:r>
          </a:p>
          <a:p>
            <a:r>
              <a:rPr lang="en-US" sz="1800" dirty="0"/>
              <a:t>Intra-payload communication links use network protocols for routing data</a:t>
            </a:r>
          </a:p>
          <a:p>
            <a:pPr lvl="1"/>
            <a:r>
              <a:rPr lang="en-US" sz="1400" dirty="0"/>
              <a:t>Quality-of-service resources can be used as needed (reliability, priority, guaranteed bandwidth)</a:t>
            </a:r>
          </a:p>
          <a:p>
            <a:pPr lvl="1"/>
            <a:r>
              <a:rPr lang="en-US" sz="1400" dirty="0"/>
              <a:t>Multiple networks can be used within the same system (e.g. SpaceWire, Serial </a:t>
            </a:r>
            <a:r>
              <a:rPr lang="en-US" sz="1400" dirty="0" err="1"/>
              <a:t>RapidIO</a:t>
            </a:r>
            <a:r>
              <a:rPr lang="en-US" sz="1400" dirty="0"/>
              <a:t> (SRIO), etc.)</a:t>
            </a:r>
          </a:p>
          <a:p>
            <a:r>
              <a:rPr lang="en-US" sz="1800" dirty="0"/>
              <a:t>Standard packet formats enable applications to communicate across any network</a:t>
            </a:r>
          </a:p>
          <a:p>
            <a:pPr lvl="1"/>
            <a:r>
              <a:rPr lang="en-US" sz="1400" dirty="0"/>
              <a:t>Coordinate packet definitions as needed</a:t>
            </a:r>
          </a:p>
          <a:p>
            <a:pPr lvl="1"/>
            <a:r>
              <a:rPr lang="en-US" sz="1400" dirty="0"/>
              <a:t>Command, Control, and SOH reporting</a:t>
            </a:r>
          </a:p>
          <a:p>
            <a:pPr lvl="1"/>
            <a:r>
              <a:rPr lang="en-US" sz="1400" dirty="0"/>
              <a:t>Mission data and telemetry</a:t>
            </a:r>
          </a:p>
          <a:p>
            <a:r>
              <a:rPr lang="en-US" sz="1800" dirty="0"/>
              <a:t>Network topology selection affects reliability in the event of failures</a:t>
            </a:r>
          </a:p>
          <a:p>
            <a:pPr lvl="1"/>
            <a:r>
              <a:rPr lang="en-US" sz="1600" dirty="0"/>
              <a:t>Redundant links in the right topology is a key factor</a:t>
            </a:r>
          </a:p>
          <a:p>
            <a:pPr lvl="1"/>
            <a:r>
              <a:rPr lang="en-US" sz="1600" dirty="0"/>
              <a:t>Modeling tools aid in evaluating tradeoffs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736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UNCLASSIFIED UNLIMITED RELEASE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728" y="3380707"/>
            <a:ext cx="3836912" cy="2563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UNCLASSIFIED UNLIMITED RELEASE</a:t>
            </a:r>
          </a:p>
        </p:txBody>
      </p:sp>
    </p:spTree>
    <p:extLst>
      <p:ext uri="{BB962C8B-B14F-4D97-AF65-F5344CB8AC3E}">
        <p14:creationId xmlns:p14="http://schemas.microsoft.com/office/powerpoint/2010/main" val="968100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Mission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go through a simple mission example assuming basic system requirements:</a:t>
            </a:r>
          </a:p>
          <a:p>
            <a:pPr lvl="1"/>
            <a:r>
              <a:rPr lang="en-US" dirty="0"/>
              <a:t>The Customer requires a payload with two focal plane arrays (FPA)</a:t>
            </a:r>
          </a:p>
          <a:p>
            <a:pPr lvl="1"/>
            <a:r>
              <a:rPr lang="en-US" dirty="0"/>
              <a:t>Each FPA has a maximum output bandwidth of 5 Gbps</a:t>
            </a:r>
          </a:p>
          <a:p>
            <a:pPr lvl="1"/>
            <a:r>
              <a:rPr lang="en-US" dirty="0"/>
              <a:t>Host vehicle provides 28V power and a MIL-STD-1553 interface for communications</a:t>
            </a:r>
          </a:p>
          <a:p>
            <a:pPr lvl="1"/>
            <a:r>
              <a:rPr lang="en-US" dirty="0"/>
              <a:t>Payload performs target tracking and recognition by classifying targets against pre-determined signatures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736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UNCLASSIFIED UNLIMITED RELEASE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UNCLASSIFIED UNLIMITED RELEASE</a:t>
            </a:r>
          </a:p>
        </p:txBody>
      </p:sp>
    </p:spTree>
    <p:extLst>
      <p:ext uri="{BB962C8B-B14F-4D97-AF65-F5344CB8AC3E}">
        <p14:creationId xmlns:p14="http://schemas.microsoft.com/office/powerpoint/2010/main" val="2061826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/>
          <a:stretch/>
        </p:blipFill>
        <p:spPr bwMode="auto">
          <a:xfrm>
            <a:off x="0" y="1109472"/>
            <a:ext cx="5041392" cy="464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Interface and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1230" y="1111100"/>
            <a:ext cx="3572436" cy="431523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Host interface uses an instantiation of a CH node</a:t>
            </a:r>
          </a:p>
          <a:p>
            <a:pPr lvl="1"/>
            <a:r>
              <a:rPr lang="en-US" dirty="0"/>
              <a:t>A mezzanine is added to support MIL-STD-1553</a:t>
            </a:r>
          </a:p>
          <a:p>
            <a:pPr lvl="1"/>
            <a:r>
              <a:rPr lang="en-US" dirty="0"/>
              <a:t>CH handles host communications, SOH collection, node command &amp; configuration, and data downlink</a:t>
            </a:r>
          </a:p>
          <a:p>
            <a:r>
              <a:rPr lang="en-US" dirty="0"/>
              <a:t>Software library for SpaceWire communication</a:t>
            </a:r>
          </a:p>
          <a:p>
            <a:pPr lvl="1"/>
            <a:r>
              <a:rPr lang="en-US" dirty="0"/>
              <a:t>Communication Protocols</a:t>
            </a:r>
          </a:p>
          <a:p>
            <a:pPr lvl="1"/>
            <a:r>
              <a:rPr lang="en-US" sz="2100" dirty="0"/>
              <a:t>Memory Access and Packet services</a:t>
            </a:r>
          </a:p>
          <a:p>
            <a:r>
              <a:rPr lang="en-US" dirty="0"/>
              <a:t>PS node instantiation converts 28V power provided by the host vehicle to usable levels for distribution to the nodes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42050" y="1191260"/>
            <a:ext cx="2599341" cy="7306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80671" y="1571812"/>
            <a:ext cx="3613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80671" y="1571812"/>
            <a:ext cx="1" cy="31335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080671" y="2508114"/>
            <a:ext cx="3613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80671" y="3400612"/>
            <a:ext cx="3613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080671" y="4386193"/>
            <a:ext cx="3613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769269" y="1571812"/>
            <a:ext cx="31140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769269" y="2508114"/>
            <a:ext cx="31140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769269" y="3400612"/>
            <a:ext cx="31140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769268" y="4386193"/>
            <a:ext cx="31140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3350" y="4900612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SpaceWire</a:t>
            </a:r>
          </a:p>
        </p:txBody>
      </p:sp>
      <p:cxnSp>
        <p:nvCxnSpPr>
          <p:cNvPr id="19" name="Straight Arrow Connector 18"/>
          <p:cNvCxnSpPr>
            <a:stCxn id="18" idx="3"/>
          </p:cNvCxnSpPr>
          <p:nvPr/>
        </p:nvCxnSpPr>
        <p:spPr>
          <a:xfrm flipV="1">
            <a:off x="1446530" y="4705350"/>
            <a:ext cx="634142" cy="3799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 bwMode="auto">
          <a:xfrm>
            <a:off x="5271230" y="5494916"/>
            <a:ext cx="3572436" cy="88302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1" dirty="0">
                <a:latin typeface="Times New Roman" pitchFamily="18" charset="0"/>
              </a:rPr>
              <a:t>CH Profile</a:t>
            </a:r>
            <a:r>
              <a:rPr lang="en-US" sz="1400" dirty="0">
                <a:latin typeface="Times New Roman" pitchFamily="18" charset="0"/>
              </a:rPr>
              <a:t> defines processor-based modules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1" dirty="0">
                <a:latin typeface="Times New Roman" pitchFamily="18" charset="0"/>
              </a:rPr>
              <a:t>EXP Profile</a:t>
            </a:r>
            <a:r>
              <a:rPr lang="en-US" sz="1400" dirty="0">
                <a:latin typeface="Times New Roman" pitchFamily="18" charset="0"/>
              </a:rPr>
              <a:t> defines mezzanine card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1" dirty="0">
                <a:latin typeface="Times New Roman" pitchFamily="18" charset="0"/>
              </a:rPr>
              <a:t>PS Profile </a:t>
            </a:r>
            <a:r>
              <a:rPr lang="en-US" sz="1400" dirty="0">
                <a:latin typeface="Times New Roman" pitchFamily="18" charset="0"/>
              </a:rPr>
              <a:t>defines power supply node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1" dirty="0">
                <a:latin typeface="Times New Roman" pitchFamily="18" charset="0"/>
              </a:rPr>
              <a:t>COMM Profile</a:t>
            </a:r>
            <a:r>
              <a:rPr lang="en-US" sz="1400" dirty="0">
                <a:latin typeface="Times New Roman" pitchFamily="18" charset="0"/>
              </a:rPr>
              <a:t> defines protocols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5736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UNCLASSIFIED UNLIMITED RELEASE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UNCLASSIFIED UNLIMITED RELEASE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14066" y="3976370"/>
            <a:ext cx="1783335" cy="7306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481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/>
          <a:stretch/>
        </p:blipFill>
        <p:spPr bwMode="auto">
          <a:xfrm>
            <a:off x="0" y="1109472"/>
            <a:ext cx="5041392" cy="464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FPA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1230" y="1278740"/>
            <a:ext cx="3572436" cy="4315236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FPA interfaces are instantiations of RP nodes</a:t>
            </a:r>
          </a:p>
          <a:p>
            <a:r>
              <a:rPr lang="en-US" sz="2000" dirty="0"/>
              <a:t>FPA 1 requires multiple external biases</a:t>
            </a:r>
          </a:p>
          <a:p>
            <a:pPr lvl="1"/>
            <a:r>
              <a:rPr lang="en-US" sz="1800" dirty="0"/>
              <a:t>FPA bias generation on RTM</a:t>
            </a:r>
          </a:p>
          <a:p>
            <a:r>
              <a:rPr lang="en-US" sz="2000" dirty="0"/>
              <a:t>FPA 2 requires a single 5V supply</a:t>
            </a:r>
          </a:p>
          <a:p>
            <a:pPr lvl="1"/>
            <a:r>
              <a:rPr lang="en-US" sz="1800" dirty="0"/>
              <a:t>FPA bias generation on mezzanine card</a:t>
            </a:r>
          </a:p>
          <a:p>
            <a:r>
              <a:rPr lang="en-US" sz="2000" dirty="0"/>
              <a:t>High-Speed network based on SRIO</a:t>
            </a:r>
          </a:p>
          <a:p>
            <a:pPr lvl="1"/>
            <a:r>
              <a:rPr lang="en-US" sz="1800" dirty="0"/>
              <a:t>Transfer image data  from sensors to sensor data processing nodes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5271230" y="5836024"/>
            <a:ext cx="3572436" cy="51833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1" dirty="0">
                <a:latin typeface="Times New Roman" pitchFamily="18" charset="0"/>
              </a:rPr>
              <a:t>RP Profile</a:t>
            </a:r>
            <a:r>
              <a:rPr lang="en-US" sz="1400" dirty="0">
                <a:latin typeface="Times New Roman" pitchFamily="18" charset="0"/>
              </a:rPr>
              <a:t> defines FPGA-based modules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1" dirty="0">
                <a:latin typeface="Times New Roman" pitchFamily="18" charset="0"/>
              </a:rPr>
              <a:t>EXP Profile</a:t>
            </a:r>
            <a:r>
              <a:rPr lang="en-US" sz="1400" dirty="0">
                <a:latin typeface="Times New Roman" pitchFamily="18" charset="0"/>
              </a:rPr>
              <a:t> defines RTM &amp; mezzanine card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25624" y="3935506"/>
            <a:ext cx="2551186" cy="7306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425624" y="3012141"/>
            <a:ext cx="2551185" cy="7306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811397" y="3377453"/>
            <a:ext cx="344234" cy="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090738" y="3377453"/>
            <a:ext cx="0" cy="1418802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3" idx="1"/>
          </p:cNvCxnSpPr>
          <p:nvPr/>
        </p:nvCxnSpPr>
        <p:spPr>
          <a:xfrm>
            <a:off x="2090738" y="3377453"/>
            <a:ext cx="334886" cy="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090738" y="4368053"/>
            <a:ext cx="334886" cy="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088731" y="4801969"/>
            <a:ext cx="1002007" cy="3655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39808" y="4984719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SRIO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65736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UNCLASSIFIED UNLIMITED RELEASE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UNCLASSIFIED UNLIMITED RELEASE</a:t>
            </a:r>
          </a:p>
        </p:txBody>
      </p:sp>
    </p:spTree>
    <p:extLst>
      <p:ext uri="{BB962C8B-B14F-4D97-AF65-F5344CB8AC3E}">
        <p14:creationId xmlns:p14="http://schemas.microsoft.com/office/powerpoint/2010/main" val="3828292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/>
          <a:stretch/>
        </p:blipFill>
        <p:spPr bwMode="auto">
          <a:xfrm>
            <a:off x="0" y="1109472"/>
            <a:ext cx="5041392" cy="464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Data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7017" y="1278740"/>
            <a:ext cx="3666649" cy="431523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Sensor processing nodes are an instantiation of a RP node</a:t>
            </a:r>
          </a:p>
          <a:p>
            <a:r>
              <a:rPr lang="en-US" dirty="0"/>
              <a:t>Determine the number of nodes based on bandwidth requirements</a:t>
            </a:r>
          </a:p>
          <a:p>
            <a:pPr lvl="1"/>
            <a:r>
              <a:rPr lang="en-US" dirty="0"/>
              <a:t>Estimated using SE Tools</a:t>
            </a:r>
          </a:p>
          <a:p>
            <a:r>
              <a:rPr lang="en-US" dirty="0"/>
              <a:t>Shared memory node  is an instantiation of a RP node</a:t>
            </a:r>
          </a:p>
          <a:p>
            <a:pPr lvl="1"/>
            <a:r>
              <a:rPr lang="en-US" dirty="0"/>
              <a:t>Used for storing intermediate or final results</a:t>
            </a:r>
          </a:p>
          <a:p>
            <a:pPr lvl="1"/>
            <a:r>
              <a:rPr lang="en-US" dirty="0"/>
              <a:t>A mezzanine card provides the required memory size and type</a:t>
            </a:r>
          </a:p>
          <a:p>
            <a:r>
              <a:rPr lang="en-US" dirty="0"/>
              <a:t>Nodes are interconnected via SRIO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6649" y="3014043"/>
            <a:ext cx="1189061" cy="7935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924292" y="3406431"/>
            <a:ext cx="160350" cy="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090738" y="1552576"/>
            <a:ext cx="0" cy="186394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20696" y="493014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SRIO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1770039" y="1562100"/>
            <a:ext cx="320699" cy="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090738" y="3426050"/>
            <a:ext cx="576262" cy="150409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 bwMode="auto">
          <a:xfrm>
            <a:off x="5271230" y="5506024"/>
            <a:ext cx="3572436" cy="51833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1" dirty="0">
                <a:latin typeface="Times New Roman" pitchFamily="18" charset="0"/>
              </a:rPr>
              <a:t>RP Profile</a:t>
            </a:r>
            <a:r>
              <a:rPr lang="en-US" sz="1400" dirty="0">
                <a:latin typeface="Times New Roman" pitchFamily="18" charset="0"/>
              </a:rPr>
              <a:t> defines FPGA-based modules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1" dirty="0">
                <a:latin typeface="Times New Roman" pitchFamily="18" charset="0"/>
              </a:rPr>
              <a:t>EXP Profile</a:t>
            </a:r>
            <a:r>
              <a:rPr lang="en-US" sz="1400" dirty="0">
                <a:latin typeface="Times New Roman" pitchFamily="18" charset="0"/>
              </a:rPr>
              <a:t> defines RTM &amp; mezzanine card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5736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UNCLASSIFIED UNLIMITED RELEASE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UNCLASSIFIED UNLIMITED RELEASE</a:t>
            </a:r>
          </a:p>
        </p:txBody>
      </p:sp>
    </p:spTree>
    <p:extLst>
      <p:ext uri="{BB962C8B-B14F-4D97-AF65-F5344CB8AC3E}">
        <p14:creationId xmlns:p14="http://schemas.microsoft.com/office/powerpoint/2010/main" val="1461668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/>
          <a:stretch/>
        </p:blipFill>
        <p:spPr bwMode="auto">
          <a:xfrm>
            <a:off x="0" y="1109472"/>
            <a:ext cx="5041392" cy="464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Data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1229" y="1278740"/>
            <a:ext cx="3522135" cy="431523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Event/target classification algorithms developed in C are best suited for a processor</a:t>
            </a:r>
          </a:p>
          <a:p>
            <a:r>
              <a:rPr lang="en-US" dirty="0"/>
              <a:t>Multiple CH nodes are used to perform classification in parallel</a:t>
            </a:r>
          </a:p>
          <a:p>
            <a:r>
              <a:rPr lang="en-US" dirty="0"/>
              <a:t>Data is read from shared memory node via SpaceWire</a:t>
            </a:r>
          </a:p>
          <a:p>
            <a:r>
              <a:rPr lang="en-US" dirty="0"/>
              <a:t>Results are sent to host interface node via SpaceWire for downlink</a:t>
            </a:r>
          </a:p>
          <a:p>
            <a:r>
              <a:rPr lang="en-US" dirty="0"/>
              <a:t>Non-Volatile memory node (comprised of CH node plus non-volatile memory mezzanine card) may store results if downlink is not immediately available 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5271230" y="5667307"/>
            <a:ext cx="3572436" cy="3435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1" dirty="0">
                <a:latin typeface="Times New Roman" pitchFamily="18" charset="0"/>
              </a:rPr>
              <a:t>CH Profile</a:t>
            </a:r>
            <a:r>
              <a:rPr lang="en-US" sz="1400" dirty="0">
                <a:latin typeface="Times New Roman" pitchFamily="18" charset="0"/>
              </a:rPr>
              <a:t> defines processor-based modules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425624" y="2112181"/>
            <a:ext cx="1171746" cy="784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2090738" y="1559555"/>
            <a:ext cx="0" cy="9569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090738" y="2503448"/>
            <a:ext cx="33488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762125" y="1567175"/>
            <a:ext cx="32861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8" idx="3"/>
          </p:cNvCxnSpPr>
          <p:nvPr/>
        </p:nvCxnSpPr>
        <p:spPr>
          <a:xfrm>
            <a:off x="1390944" y="2035311"/>
            <a:ext cx="69979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7764" y="185064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SpaceWire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077643" y="1567175"/>
            <a:ext cx="37028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65736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UNCLASSIFIED UNLIMITED RELEASE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UNCLASSIFIED UNLIMITED RELEASE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759836" y="2503170"/>
            <a:ext cx="32861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593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Utilize the JAS Toolbox to implement your mission requirements into a JAS-based instance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hlinkClick r:id="rId2"/>
              </a:rPr>
              <a:t>https://jastoolbox.sandia.gov</a:t>
            </a:r>
            <a:endParaRPr lang="en-US" dirty="0"/>
          </a:p>
          <a:p>
            <a:endParaRPr lang="en-US" dirty="0"/>
          </a:p>
          <a:p>
            <a:r>
              <a:rPr lang="en-US" dirty="0"/>
              <a:t>For further system examples and modeling tools, see the Systems Engineering Toolbox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hlinkClick r:id="rId3"/>
              </a:rPr>
              <a:t>https://collaborate.sandia.gov/sites/JAS_SE_Toolbox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Contact for questions and/or feedback:</a:t>
            </a:r>
          </a:p>
          <a:p>
            <a:pPr marL="457200" lvl="1" indent="0">
              <a:buNone/>
            </a:pPr>
            <a:r>
              <a:rPr lang="en-US" sz="1400" dirty="0"/>
              <a:t>	Mellisa Heller, </a:t>
            </a:r>
            <a:r>
              <a:rPr lang="en-US" sz="1400" dirty="0">
                <a:hlinkClick r:id="rId4"/>
              </a:rPr>
              <a:t>mmhelle@sandia.gov</a:t>
            </a:r>
            <a:r>
              <a:rPr lang="en-US" sz="1400" dirty="0"/>
              <a:t> </a:t>
            </a:r>
          </a:p>
          <a:p>
            <a:pPr marL="457200" lvl="1" indent="0">
              <a:buNone/>
            </a:pPr>
            <a:r>
              <a:rPr lang="en-US" sz="1400" dirty="0"/>
              <a:t>	David Lee, </a:t>
            </a:r>
            <a:r>
              <a:rPr lang="en-US" sz="1400" dirty="0">
                <a:hlinkClick r:id="rId5"/>
              </a:rPr>
              <a:t>dslee@sandia.gov</a:t>
            </a:r>
            <a:r>
              <a:rPr lang="en-US" sz="1400" dirty="0"/>
              <a:t> </a:t>
            </a:r>
          </a:p>
          <a:p>
            <a:pPr marL="457200" lvl="1" indent="0">
              <a:buNone/>
            </a:pPr>
            <a:r>
              <a:rPr lang="en-US" sz="1400" dirty="0"/>
              <a:t>	Mathew Napier, </a:t>
            </a:r>
            <a:r>
              <a:rPr lang="en-US" sz="1400" dirty="0">
                <a:hlinkClick r:id="rId6"/>
              </a:rPr>
              <a:t>mpnapie@sandia.gov</a:t>
            </a:r>
            <a:r>
              <a:rPr lang="en-US" sz="14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736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UNCLASSIFIED UNLIMITED RELEASE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UNCLASSIFIED UNLIMITED RELEASE</a:t>
            </a:r>
          </a:p>
        </p:txBody>
      </p:sp>
    </p:spTree>
    <p:extLst>
      <p:ext uri="{BB962C8B-B14F-4D97-AF65-F5344CB8AC3E}">
        <p14:creationId xmlns:p14="http://schemas.microsoft.com/office/powerpoint/2010/main" val="64294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 descr="jas_frame_iso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3" b="12400"/>
          <a:stretch/>
        </p:blipFill>
        <p:spPr bwMode="auto">
          <a:xfrm>
            <a:off x="5692386" y="4389401"/>
            <a:ext cx="3336053" cy="204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of this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965"/>
            <a:ext cx="8229600" cy="484742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Joint Architecture Standard (JAS) offers an adaptable, scalable solution for space-based processing applications that emphasizes the following principles:</a:t>
            </a:r>
          </a:p>
          <a:p>
            <a:pPr lvl="1"/>
            <a:r>
              <a:rPr lang="en-US" dirty="0"/>
              <a:t>Node-based approach utilizing reconfigurable hardware</a:t>
            </a:r>
          </a:p>
          <a:p>
            <a:pPr lvl="1"/>
            <a:r>
              <a:rPr lang="en-US" dirty="0"/>
              <a:t>Communications utilizing industry-standard protocols</a:t>
            </a:r>
          </a:p>
          <a:p>
            <a:pPr lvl="1"/>
            <a:r>
              <a:rPr lang="en-US" dirty="0"/>
              <a:t>Modular design to support a wide range of requirements</a:t>
            </a:r>
          </a:p>
          <a:p>
            <a:pPr lvl="1"/>
            <a:r>
              <a:rPr lang="en-US" dirty="0"/>
              <a:t>Easy integration of new technologies with minimal impact to established interfaces</a:t>
            </a:r>
          </a:p>
          <a:p>
            <a:r>
              <a:rPr lang="en-US" dirty="0"/>
              <a:t>This guide is designed to introduce JAS and demonstrate the mapping of mission requirements to a JAS-based system using the JAS Toolbox (JT)</a:t>
            </a:r>
          </a:p>
          <a:p>
            <a:r>
              <a:rPr lang="en-US" dirty="0"/>
              <a:t>The information contained in this guide will cover:</a:t>
            </a:r>
          </a:p>
          <a:p>
            <a:pPr lvl="1"/>
            <a:r>
              <a:rPr lang="en-US" dirty="0"/>
              <a:t>An overview of JAS</a:t>
            </a:r>
          </a:p>
          <a:p>
            <a:pPr lvl="1"/>
            <a:r>
              <a:rPr lang="en-US" dirty="0"/>
              <a:t>A description of essential hardware elements</a:t>
            </a:r>
          </a:p>
          <a:p>
            <a:pPr lvl="1"/>
            <a:r>
              <a:rPr lang="en-US" dirty="0"/>
              <a:t>JAS software approach</a:t>
            </a:r>
          </a:p>
          <a:p>
            <a:pPr lvl="1"/>
            <a:r>
              <a:rPr lang="en-US" dirty="0"/>
              <a:t>System design example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736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UNCLASSIFIED UNLIMITED RELEASE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UNCLASSIFIED UNLIMITED RELEASE</a:t>
            </a:r>
          </a:p>
        </p:txBody>
      </p:sp>
    </p:spTree>
    <p:extLst>
      <p:ext uri="{BB962C8B-B14F-4D97-AF65-F5344CB8AC3E}">
        <p14:creationId xmlns:p14="http://schemas.microsoft.com/office/powerpoint/2010/main" val="2779320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JAS Overview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255841"/>
              </p:ext>
            </p:extLst>
          </p:nvPr>
        </p:nvGraphicFramePr>
        <p:xfrm>
          <a:off x="295278" y="991617"/>
          <a:ext cx="8391522" cy="50576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35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5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362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The JAS standard emphasizes the following key principles: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1400" dirty="0"/>
                        <a:t>Reusability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General-purpose nodes with reconfigurable processing hardware support multiple applications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Layered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software approach allows applications to be abstracted from hardware interfaces and encourages re-use of common software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Significant reduction in NRE resulting in lower cost and shorter schedules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1400" dirty="0"/>
                        <a:t>Scalability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Processing capability scales by adding nodes based on requirements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Mission-specific needs can be accommodated using expansion modules, such as mezzanines on node hardware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Parameterized mechanical designs adapt to arbitrary node counts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Interoperability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Standard communications protocols ease integration of hardware from multiple vendors, and permits the use of COTS for evaluation, testing, and prototyping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Generic hardware designs for nodes can readily map functionality to COTS hardware to streamline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Standard hardware functions provides a common front-end interface to every node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Reliability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M-of-N redundancy reduces the penalty of additional hardware compared to traditional A-B redundancy schemes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5736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UNCLASSIFIED UNLIMITED RELEASE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UNCLASSIFIED UNLIMITED RELEASE</a:t>
            </a:r>
          </a:p>
        </p:txBody>
      </p:sp>
    </p:spTree>
    <p:extLst>
      <p:ext uri="{BB962C8B-B14F-4D97-AF65-F5344CB8AC3E}">
        <p14:creationId xmlns:p14="http://schemas.microsoft.com/office/powerpoint/2010/main" val="1804261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JAS Essential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2202"/>
            <a:ext cx="8229600" cy="48474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Mission requirements drive the selection of JAS elements to include within a system instance</a:t>
            </a:r>
          </a:p>
          <a:p>
            <a:r>
              <a:rPr lang="en-US" dirty="0"/>
              <a:t>The following essential elements must be included:</a:t>
            </a:r>
          </a:p>
          <a:p>
            <a:pPr lvl="1"/>
            <a:r>
              <a:rPr lang="en-US" dirty="0"/>
              <a:t>Communication Interfaces (physical, preferably serial)</a:t>
            </a:r>
          </a:p>
          <a:p>
            <a:pPr lvl="1"/>
            <a:r>
              <a:rPr lang="en-US" dirty="0"/>
              <a:t>Protocols to communicate over the physical interface</a:t>
            </a:r>
          </a:p>
          <a:p>
            <a:pPr lvl="1"/>
            <a:r>
              <a:rPr lang="en-US" dirty="0"/>
              <a:t>Network-connected nodes that implement the communication interface and protocols</a:t>
            </a:r>
          </a:p>
          <a:p>
            <a:pPr lvl="1"/>
            <a:r>
              <a:rPr lang="en-US" dirty="0"/>
              <a:t>Network routing and addressing scheme(s)</a:t>
            </a:r>
          </a:p>
          <a:p>
            <a:r>
              <a:rPr lang="en-US" dirty="0"/>
              <a:t>Realization of these elements can be achieved through instances of hardware profiles in the JT</a:t>
            </a:r>
          </a:p>
          <a:p>
            <a:pPr lvl="1"/>
            <a:r>
              <a:rPr lang="en-US" dirty="0"/>
              <a:t>Standard node types (e.g., CH, RP, PS)</a:t>
            </a:r>
          </a:p>
          <a:p>
            <a:pPr lvl="1"/>
            <a:r>
              <a:rPr lang="en-US" dirty="0"/>
              <a:t>Expansion modules (e.g. mezzanines and rear transition modules)</a:t>
            </a:r>
          </a:p>
          <a:p>
            <a:pPr lvl="1"/>
            <a:r>
              <a:rPr lang="en-US" dirty="0"/>
              <a:t>System Monitoring and Communications (SMAC) functions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736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UNCLASSIFIED UNLIMITED RELEASE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UNCLASSIFIED UNLIMITED RELEASE</a:t>
            </a:r>
          </a:p>
        </p:txBody>
      </p:sp>
    </p:spTree>
    <p:extLst>
      <p:ext uri="{BB962C8B-B14F-4D97-AF65-F5344CB8AC3E}">
        <p14:creationId xmlns:p14="http://schemas.microsoft.com/office/powerpoint/2010/main" val="517847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JAS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1330"/>
            <a:ext cx="8229600" cy="5012384"/>
          </a:xfrm>
        </p:spPr>
        <p:txBody>
          <a:bodyPr/>
          <a:lstStyle/>
          <a:p>
            <a:r>
              <a:rPr lang="en-US" sz="1800" dirty="0"/>
              <a:t>Three general-purpose node types, two for processing and one for power</a:t>
            </a:r>
          </a:p>
          <a:p>
            <a:r>
              <a:rPr lang="en-US" sz="1800" dirty="0"/>
              <a:t>Processing nodes are reconfigurable and have expansion capability to support mission-specific functions</a:t>
            </a:r>
          </a:p>
          <a:p>
            <a:endParaRPr lang="en-US" dirty="0"/>
          </a:p>
        </p:txBody>
      </p:sp>
      <p:pic>
        <p:nvPicPr>
          <p:cNvPr id="5" name="Content Placeholder 7" descr="DSC_0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98" y="4735390"/>
            <a:ext cx="2212766" cy="146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7224" y="2013964"/>
            <a:ext cx="2808514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Configuration and Host (CH)</a:t>
            </a:r>
          </a:p>
          <a:p>
            <a:pPr algn="ctr"/>
            <a:r>
              <a:rPr lang="en-US" sz="1100" i="1" dirty="0"/>
              <a:t>Microprocessor-based processing</a:t>
            </a:r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166313" y="2013964"/>
            <a:ext cx="2808514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Reconfigurable Processing (RP)</a:t>
            </a:r>
          </a:p>
          <a:p>
            <a:pPr algn="ctr"/>
            <a:r>
              <a:rPr lang="en-US" sz="1100" i="1" dirty="0"/>
              <a:t>FPGA-based processing</a:t>
            </a:r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35272" y="2013964"/>
            <a:ext cx="28085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Power Supply (PS)</a:t>
            </a:r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</p:txBody>
      </p:sp>
      <p:pic>
        <p:nvPicPr>
          <p:cNvPr id="14" name="Picture 13" descr="jps_top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352" y="4735389"/>
            <a:ext cx="2200355" cy="146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Content Placeholder 7" descr="P3170015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1" b="6568"/>
          <a:stretch/>
        </p:blipFill>
        <p:spPr bwMode="auto">
          <a:xfrm>
            <a:off x="3470393" y="4735389"/>
            <a:ext cx="2200354" cy="146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52355" y="6255890"/>
            <a:ext cx="8360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/>
              <a:t>Note:  The example nodes shown here utilize the VPX standard, but any interconnect standard may be used.  </a:t>
            </a:r>
          </a:p>
        </p:txBody>
      </p:sp>
      <p:pic>
        <p:nvPicPr>
          <p:cNvPr id="1026" name="Picture 2" descr="S:\RKDev\08-2015_Editorial_postTEM2\images\CH Block Diagra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3" y="2562886"/>
            <a:ext cx="2928656" cy="208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RKDev\08-2015_Editorial_postTEM2\images\RP Block Diagra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127" y="2526120"/>
            <a:ext cx="2694886" cy="212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:\RKDev\08-2015_Editorial_postTEM2\images\PS Block Diagra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774" y="2567882"/>
            <a:ext cx="2647511" cy="212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4749" y="1943100"/>
            <a:ext cx="2933465" cy="43127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122770" y="1943100"/>
            <a:ext cx="2895600" cy="43127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020807" y="1943100"/>
            <a:ext cx="2837444" cy="43127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65736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UNCLASSIFIED UNLIMITED RELEASE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UNCLASSIFIED UNLIMITED RELEASE</a:t>
            </a:r>
          </a:p>
        </p:txBody>
      </p:sp>
    </p:spTree>
    <p:extLst>
      <p:ext uri="{BB962C8B-B14F-4D97-AF65-F5344CB8AC3E}">
        <p14:creationId xmlns:p14="http://schemas.microsoft.com/office/powerpoint/2010/main" val="1551413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518018" cy="991675"/>
          </a:xfrm>
        </p:spPr>
        <p:txBody>
          <a:bodyPr>
            <a:normAutofit fontScale="90000"/>
          </a:bodyPr>
          <a:lstStyle/>
          <a:p>
            <a:r>
              <a:rPr lang="en-US" dirty="0"/>
              <a:t>JAS SMAC and Expansion 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741" y="1079364"/>
            <a:ext cx="4737847" cy="532143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System Monitoring and Communications (SMAC) functions are implemented on every node</a:t>
            </a:r>
          </a:p>
          <a:p>
            <a:pPr lvl="1"/>
            <a:r>
              <a:rPr lang="en-US" dirty="0"/>
              <a:t>Provides network connectivity between processing elements, controls node power and discrete signals, and provides state of health for node hardware</a:t>
            </a:r>
          </a:p>
          <a:p>
            <a:pPr lvl="1"/>
            <a:r>
              <a:rPr lang="en-US" dirty="0"/>
              <a:t>Having a common SMAC design on every node provides a consistent front-end interface that reduces software complexity</a:t>
            </a:r>
          </a:p>
          <a:p>
            <a:pPr lvl="1"/>
            <a:r>
              <a:rPr lang="en-US" dirty="0"/>
              <a:t>SMAC functions can be implemented in either hardware or software</a:t>
            </a:r>
          </a:p>
          <a:p>
            <a:r>
              <a:rPr lang="en-US" dirty="0"/>
              <a:t>Expansion capabilities provide mission-specific hardware and interfaces to standard nodes</a:t>
            </a:r>
          </a:p>
          <a:p>
            <a:pPr lvl="1"/>
            <a:r>
              <a:rPr lang="en-US" dirty="0"/>
              <a:t>Expansion boards may take the form of mezzanines, Rear Transition Modules (RTMs)</a:t>
            </a:r>
            <a:r>
              <a:rPr lang="en-US" baseline="30000" dirty="0"/>
              <a:t>1</a:t>
            </a:r>
            <a:r>
              <a:rPr lang="en-US" dirty="0"/>
              <a:t>, backplane-integrated cards, etc.</a:t>
            </a:r>
          </a:p>
          <a:p>
            <a:r>
              <a:rPr lang="en-US" dirty="0"/>
              <a:t>Systems can be instantiated using two or three node types and expansion capabilities for specialized functions</a:t>
            </a:r>
          </a:p>
        </p:txBody>
      </p:sp>
      <p:pic>
        <p:nvPicPr>
          <p:cNvPr id="8" name="Content Placeholder 3" descr="DSCN05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73" y="3893016"/>
            <a:ext cx="2267947" cy="170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S:\RKDev\08-2015_Editorial_postTEM2\images\SMAC Block Diag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221" y="954741"/>
            <a:ext cx="4160097" cy="264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G_4070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974" y="4578816"/>
            <a:ext cx="205740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10460" y="6257327"/>
            <a:ext cx="63028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baseline="30000" dirty="0"/>
              <a:t>1</a:t>
            </a:r>
            <a:r>
              <a:rPr lang="en-US" sz="900" i="1" dirty="0"/>
              <a:t> Note:  The example expansion modules shown here utilize VITA standards, but any standard may be used.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5736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UNCLASSIFIED UNLIMITED RELEASE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UNCLASSIFIED UNLIMITED RELEASE</a:t>
            </a:r>
          </a:p>
        </p:txBody>
      </p:sp>
    </p:spTree>
    <p:extLst>
      <p:ext uri="{BB962C8B-B14F-4D97-AF65-F5344CB8AC3E}">
        <p14:creationId xmlns:p14="http://schemas.microsoft.com/office/powerpoint/2010/main" val="1877965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JAS Software and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8740"/>
            <a:ext cx="4240514" cy="484742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JAS provides a standard set of software and communication services to applications</a:t>
            </a:r>
          </a:p>
          <a:p>
            <a:r>
              <a:rPr lang="en-US" dirty="0"/>
              <a:t>A layered architecture abstracts applications from data links, making them more reusable</a:t>
            </a:r>
          </a:p>
          <a:p>
            <a:r>
              <a:rPr lang="en-US" dirty="0"/>
              <a:t>Software services interface to network protocols based on communication needs</a:t>
            </a:r>
          </a:p>
          <a:p>
            <a:pPr lvl="1"/>
            <a:r>
              <a:rPr lang="en-US" dirty="0"/>
              <a:t>JAS packet service for sending messages between applications</a:t>
            </a:r>
          </a:p>
          <a:p>
            <a:pPr lvl="1"/>
            <a:r>
              <a:rPr lang="en-US" dirty="0"/>
              <a:t>Memory access service for remote access to hardware</a:t>
            </a:r>
          </a:p>
          <a:p>
            <a:pPr lvl="1"/>
            <a:r>
              <a:rPr lang="en-US" dirty="0"/>
              <a:t>Synchronization service for broadcasting events such as time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87714" y="1292967"/>
            <a:ext cx="4295032" cy="4690406"/>
            <a:chOff x="4697714" y="1347967"/>
            <a:chExt cx="4295032" cy="469040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53" name="TextBox 52"/>
            <p:cNvSpPr txBox="1"/>
            <p:nvPr/>
          </p:nvSpPr>
          <p:spPr>
            <a:xfrm>
              <a:off x="5473875" y="5161210"/>
              <a:ext cx="3518871" cy="8771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80808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Data Link Layer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</a:rPr>
                <a:t>SpaceWire, </a:t>
              </a:r>
              <a:r>
                <a:rPr lang="en-US" sz="1200" kern="0" dirty="0" err="1">
                  <a:solidFill>
                    <a:sysClr val="windowText" lastClr="000000"/>
                  </a:solidFill>
                </a:rPr>
                <a:t>RapidIO</a:t>
              </a:r>
              <a:r>
                <a:rPr lang="en-US" sz="1200" kern="0" dirty="0">
                  <a:solidFill>
                    <a:sysClr val="windowText" lastClr="000000"/>
                  </a:solidFill>
                </a:rPr>
                <a:t>, Ethernet</a:t>
              </a:r>
              <a:endParaRPr lang="en-US" sz="1200" b="0" kern="0" noProof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73873" y="1347967"/>
              <a:ext cx="3518872" cy="885111"/>
            </a:xfrm>
            <a:prstGeom prst="rect">
              <a:avLst/>
            </a:prstGeom>
            <a:solidFill>
              <a:srgbClr val="8A8A2D">
                <a:lumMod val="40000"/>
                <a:lumOff val="60000"/>
              </a:srgbClr>
            </a:solidFill>
            <a:ln w="12700">
              <a:solidFill>
                <a:srgbClr val="80808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Application</a:t>
              </a:r>
              <a:r>
                <a:rPr kumimoji="0" lang="en-US" sz="1800" b="0" i="0" u="none" strike="noStrike" kern="0" cap="none" spc="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Layer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73875" y="3894227"/>
              <a:ext cx="3518871" cy="8771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rgbClr val="80808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Network</a:t>
              </a:r>
              <a:r>
                <a:rPr kumimoji="0" lang="en-US" sz="1800" b="0" i="0" u="none" strike="noStrike" kern="0" cap="none" spc="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Protocol</a:t>
              </a:r>
              <a:r>
                <a:rPr kumimoji="0" lang="en-US" sz="1800" b="0" i="0" u="none" strike="noStrike" kern="0" cap="none" spc="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Layer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0" kern="0" noProof="0" dirty="0">
                  <a:solidFill>
                    <a:sysClr val="windowText" lastClr="000000"/>
                  </a:solidFill>
                </a:rPr>
                <a:t>JRDDP, JEEP, RMAP, SRIO, UDP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73875" y="2627100"/>
              <a:ext cx="3518871" cy="877163"/>
            </a:xfrm>
            <a:prstGeom prst="rect">
              <a:avLst/>
            </a:prstGeom>
            <a:solidFill>
              <a:srgbClr val="33CCFF"/>
            </a:solidFill>
            <a:ln w="12700">
              <a:solidFill>
                <a:srgbClr val="80808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Subnetwork Service Layer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JAS Packet service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Memory access service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Synchronization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service</a:t>
              </a:r>
            </a:p>
          </p:txBody>
        </p:sp>
        <p:sp>
          <p:nvSpPr>
            <p:cNvPr id="12" name="Left Brace 11"/>
            <p:cNvSpPr/>
            <p:nvPr/>
          </p:nvSpPr>
          <p:spPr bwMode="auto">
            <a:xfrm>
              <a:off x="5082435" y="2627099"/>
              <a:ext cx="310020" cy="2144291"/>
            </a:xfrm>
            <a:prstGeom prst="leftBrac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>
                  <a:srgbClr val="004080"/>
                </a:buClr>
                <a:buSzPct val="65000"/>
                <a:buFont typeface="Wingdings" pitchFamily="-65" charset="2"/>
                <a:buChar char="§"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4091138" y="3514579"/>
              <a:ext cx="1582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JAS Provided</a:t>
              </a:r>
            </a:p>
          </p:txBody>
        </p:sp>
        <p:cxnSp>
          <p:nvCxnSpPr>
            <p:cNvPr id="14" name="Straight Arrow Connector 13"/>
            <p:cNvCxnSpPr>
              <a:stCxn id="5" idx="2"/>
            </p:cNvCxnSpPr>
            <p:nvPr/>
          </p:nvCxnSpPr>
          <p:spPr bwMode="auto">
            <a:xfrm flipH="1" flipV="1">
              <a:off x="7124787" y="2100078"/>
              <a:ext cx="108522" cy="133000"/>
            </a:xfrm>
            <a:prstGeom prst="straightConnector1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>
              <a:stCxn id="8" idx="0"/>
              <a:endCxn id="5" idx="2"/>
            </p:cNvCxnSpPr>
            <p:nvPr/>
          </p:nvCxnSpPr>
          <p:spPr bwMode="auto">
            <a:xfrm flipH="1" flipV="1">
              <a:off x="7233309" y="2233078"/>
              <a:ext cx="2" cy="394022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stCxn id="7" idx="0"/>
              <a:endCxn id="8" idx="2"/>
            </p:cNvCxnSpPr>
            <p:nvPr/>
          </p:nvCxnSpPr>
          <p:spPr bwMode="auto">
            <a:xfrm flipV="1">
              <a:off x="7233311" y="3504263"/>
              <a:ext cx="0" cy="389964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6116089" y="4771390"/>
              <a:ext cx="0" cy="386252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V="1">
              <a:off x="7248537" y="4771390"/>
              <a:ext cx="1" cy="386252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V="1">
              <a:off x="8367236" y="4771390"/>
              <a:ext cx="0" cy="386252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0" y="65736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UNCLASSIFIED UNLIMITED RELEASE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UNCLASSIFIED UNLIMITED RELEASE</a:t>
            </a:r>
          </a:p>
        </p:txBody>
      </p:sp>
    </p:spTree>
    <p:extLst>
      <p:ext uri="{BB962C8B-B14F-4D97-AF65-F5344CB8AC3E}">
        <p14:creationId xmlns:p14="http://schemas.microsoft.com/office/powerpoint/2010/main" val="4117199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76" y="3400392"/>
            <a:ext cx="6026681" cy="30266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8715"/>
            <a:ext cx="8229600" cy="4847424"/>
          </a:xfrm>
        </p:spPr>
        <p:txBody>
          <a:bodyPr/>
          <a:lstStyle/>
          <a:p>
            <a:r>
              <a:rPr lang="en-US" dirty="0"/>
              <a:t>First step is to identify high-level system characteristics:</a:t>
            </a:r>
          </a:p>
          <a:p>
            <a:pPr lvl="1"/>
            <a:r>
              <a:rPr lang="en-US" dirty="0"/>
              <a:t>Data flow into (e.g. sensors) and out of (e.g. downlink) the system</a:t>
            </a:r>
          </a:p>
          <a:p>
            <a:pPr lvl="1"/>
            <a:r>
              <a:rPr lang="en-US" dirty="0"/>
              <a:t>Processing algorithms</a:t>
            </a:r>
          </a:p>
          <a:p>
            <a:pPr lvl="1"/>
            <a:r>
              <a:rPr lang="en-US" dirty="0"/>
              <a:t>Long-term data storage needs</a:t>
            </a:r>
          </a:p>
          <a:p>
            <a:pPr lvl="1"/>
            <a:r>
              <a:rPr lang="en-US" dirty="0"/>
              <a:t>Command and telemetry interfaces</a:t>
            </a:r>
          </a:p>
          <a:p>
            <a:pPr lvl="1"/>
            <a:r>
              <a:rPr lang="en-US" dirty="0"/>
              <a:t>Reliability considerations</a:t>
            </a:r>
          </a:p>
          <a:p>
            <a:pPr lvl="1"/>
            <a:r>
              <a:rPr lang="en-US" dirty="0"/>
              <a:t>Environments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Mapping System Requirements to JAS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736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UNCLASSIFIED UNLIMITED RELEASE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UNCLASSIFIED UNLIMITED RELEASE</a:t>
            </a:r>
          </a:p>
        </p:txBody>
      </p:sp>
    </p:spTree>
    <p:extLst>
      <p:ext uri="{BB962C8B-B14F-4D97-AF65-F5344CB8AC3E}">
        <p14:creationId xmlns:p14="http://schemas.microsoft.com/office/powerpoint/2010/main" val="2403387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26" y="3857626"/>
            <a:ext cx="4787874" cy="253502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1800" dirty="0"/>
              <a:t>Identify the required number and types of nodes:</a:t>
            </a:r>
          </a:p>
          <a:p>
            <a:pPr lvl="1"/>
            <a:r>
              <a:rPr lang="en-US" sz="1600" dirty="0"/>
              <a:t>At least one CH node is needed for a spacecraft/host interface</a:t>
            </a:r>
          </a:p>
          <a:p>
            <a:pPr lvl="1"/>
            <a:r>
              <a:rPr lang="en-US" sz="1600" dirty="0"/>
              <a:t>Dedicated nodes may be needed to interface to sensors</a:t>
            </a:r>
          </a:p>
          <a:p>
            <a:pPr lvl="1"/>
            <a:r>
              <a:rPr lang="en-US" sz="1600" dirty="0"/>
              <a:t>Map implementation of processing algorithms to CH and/or RP nodes</a:t>
            </a:r>
          </a:p>
          <a:p>
            <a:pPr lvl="1"/>
            <a:r>
              <a:rPr lang="en-US" sz="1600" dirty="0"/>
              <a:t>Additional nodes for reliability </a:t>
            </a:r>
          </a:p>
          <a:p>
            <a:r>
              <a:rPr lang="en-US" sz="1800" dirty="0"/>
              <a:t>Identify expansion capabilities that augment existing CH or RP capabilities</a:t>
            </a:r>
          </a:p>
          <a:p>
            <a:pPr lvl="1"/>
            <a:r>
              <a:rPr lang="en-US" sz="1600" dirty="0"/>
              <a:t>Mezzanines, RTM, or dedicated cards</a:t>
            </a:r>
          </a:p>
          <a:p>
            <a:pPr lvl="1"/>
            <a:r>
              <a:rPr lang="en-US" sz="1600" dirty="0"/>
              <a:t>Additional memory capacity</a:t>
            </a:r>
          </a:p>
          <a:p>
            <a:pPr lvl="1"/>
            <a:r>
              <a:rPr lang="en-US" sz="1600" dirty="0"/>
              <a:t>Host spacecraft or sensor interfaces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Model the data flow within the system to identify any limiting factors</a:t>
            </a:r>
          </a:p>
          <a:p>
            <a:pPr lvl="1"/>
            <a:r>
              <a:rPr lang="en-US" sz="1600" dirty="0"/>
              <a:t>Sensor to data processing algorithms</a:t>
            </a:r>
          </a:p>
          <a:p>
            <a:pPr lvl="1"/>
            <a:r>
              <a:rPr lang="en-US" sz="1600" dirty="0"/>
              <a:t>Minimum required memory bandwidth</a:t>
            </a:r>
          </a:p>
          <a:p>
            <a:pPr lvl="1"/>
            <a:r>
              <a:rPr lang="en-US" sz="1600" dirty="0"/>
              <a:t>Ensure sufficient network throughput, especially in cases of node failure where additional routing of mission data to spare nodes is needed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Required Hardware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736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UNCLASSIFIED UNLIMITED RELEASE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UNCLASSIFIED UNLIMITED RELEASE</a:t>
            </a:r>
          </a:p>
        </p:txBody>
      </p:sp>
    </p:spTree>
    <p:extLst>
      <p:ext uri="{BB962C8B-B14F-4D97-AF65-F5344CB8AC3E}">
        <p14:creationId xmlns:p14="http://schemas.microsoft.com/office/powerpoint/2010/main" val="1107399505"/>
      </p:ext>
    </p:extLst>
  </p:cSld>
  <p:clrMapOvr>
    <a:masterClrMapping/>
  </p:clrMapOvr>
</p:sld>
</file>

<file path=ppt/theme/theme1.xml><?xml version="1.0" encoding="utf-8"?>
<a:theme xmlns:a="http://schemas.openxmlformats.org/drawingml/2006/main" name="Sandia_CorpPresentation_Template1">
  <a:themeElements>
    <a:clrScheme name="Sandia Brand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103160"/>
      </a:accent5>
      <a:accent6>
        <a:srgbClr val="730E00"/>
      </a:accent6>
      <a:hlink>
        <a:srgbClr val="37A6D2"/>
      </a:hlink>
      <a:folHlink>
        <a:srgbClr val="B71A2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Sandia_CorpPresentation_Template1.thmx</Template>
  <TotalTime>2928</TotalTime>
  <Words>1682</Words>
  <Application>Microsoft Office PowerPoint</Application>
  <PresentationFormat>On-screen Show (4:3)</PresentationFormat>
  <Paragraphs>274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Times New Roman</vt:lpstr>
      <vt:lpstr>Wingdings</vt:lpstr>
      <vt:lpstr>Sandia_CorpPresentation_Template1</vt:lpstr>
      <vt:lpstr>Joint Architecture Standard</vt:lpstr>
      <vt:lpstr>Objective of this Guide</vt:lpstr>
      <vt:lpstr>JAS Overview</vt:lpstr>
      <vt:lpstr>JAS Essential Elements</vt:lpstr>
      <vt:lpstr>JAS Nodes</vt:lpstr>
      <vt:lpstr>JAS SMAC and Expansion Capabilities</vt:lpstr>
      <vt:lpstr>JAS Software and Communications</vt:lpstr>
      <vt:lpstr>Mapping System Requirements to JAS</vt:lpstr>
      <vt:lpstr>Identifying Required Hardware</vt:lpstr>
      <vt:lpstr>Mapping Communications</vt:lpstr>
      <vt:lpstr>Simple Mission Example</vt:lpstr>
      <vt:lpstr>Host Interface and Power</vt:lpstr>
      <vt:lpstr>FPA Interface</vt:lpstr>
      <vt:lpstr>Sensor Data Processing</vt:lpstr>
      <vt:lpstr>Mission Data Processing</vt:lpstr>
      <vt:lpstr>Next Steps </vt:lpstr>
    </vt:vector>
  </TitlesOfParts>
  <Company>Sandia National Labs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Vittitow, Michael P</dc:creator>
  <cp:lastModifiedBy>Heller, Mellisa M</cp:lastModifiedBy>
  <cp:revision>132</cp:revision>
  <dcterms:created xsi:type="dcterms:W3CDTF">2011-10-03T16:15:05Z</dcterms:created>
  <dcterms:modified xsi:type="dcterms:W3CDTF">2018-09-06T22:36:01Z</dcterms:modified>
</cp:coreProperties>
</file>