
<file path=[Content_Types].xml><?xml version="1.0" encoding="utf-8"?>
<Types xmlns="http://schemas.openxmlformats.org/package/2006/content-types">
  <Default Extension="emf" ContentType="image/x-emf"/>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3" r:id="rId1"/>
  </p:sldMasterIdLst>
  <p:notesMasterIdLst>
    <p:notesMasterId r:id="rId27"/>
  </p:notesMasterIdLst>
  <p:handoutMasterIdLst>
    <p:handoutMasterId r:id="rId28"/>
  </p:handoutMasterIdLst>
  <p:sldIdLst>
    <p:sldId id="4740" r:id="rId2"/>
    <p:sldId id="4777" r:id="rId3"/>
    <p:sldId id="4690" r:id="rId4"/>
    <p:sldId id="4691" r:id="rId5"/>
    <p:sldId id="4733" r:id="rId6"/>
    <p:sldId id="4729" r:id="rId7"/>
    <p:sldId id="4730" r:id="rId8"/>
    <p:sldId id="4778" r:id="rId9"/>
    <p:sldId id="4734" r:id="rId10"/>
    <p:sldId id="4723" r:id="rId11"/>
    <p:sldId id="4732" r:id="rId12"/>
    <p:sldId id="4693" r:id="rId13"/>
    <p:sldId id="4728" r:id="rId14"/>
    <p:sldId id="4736" r:id="rId15"/>
    <p:sldId id="4737" r:id="rId16"/>
    <p:sldId id="4738" r:id="rId17"/>
    <p:sldId id="4739" r:id="rId18"/>
    <p:sldId id="4744" r:id="rId19"/>
    <p:sldId id="4741" r:id="rId20"/>
    <p:sldId id="1812" r:id="rId21"/>
    <p:sldId id="4782" r:id="rId22"/>
    <p:sldId id="4781" r:id="rId23"/>
    <p:sldId id="4743" r:id="rId24"/>
    <p:sldId id="4735" r:id="rId25"/>
    <p:sldId id="4745" r:id="rId26"/>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Cambria Math" panose="02040503050406030204" pitchFamily="18" charset="0"/>
      <p:regular r:id="rId35"/>
    </p:embeddedFont>
    <p:embeddedFont>
      <p:font typeface="Consolas" panose="020B0609020204030204" pitchFamily="49" charset="0"/>
      <p:regular r:id="rId36"/>
      <p:bold r:id="rId37"/>
      <p:italic r:id="rId38"/>
      <p:boldItalic r:id="rId39"/>
    </p:embeddedFont>
    <p:embeddedFont>
      <p:font typeface="Open Sans" panose="020B0606030504020204" pitchFamily="34" charset="0"/>
      <p:regular r:id="rId40"/>
      <p:bold r:id="rId41"/>
      <p:italic r:id="rId42"/>
      <p:boldItalic r:id="rId43"/>
    </p:embeddedFont>
    <p:embeddedFont>
      <p:font typeface="Open Sans bold" panose="020B0706030804020204" pitchFamily="34" charset="0"/>
      <p:regular r:id="rId44"/>
      <p:bold r:id="rId45"/>
      <p:italic r:id="rId46"/>
      <p:boldItalic r:id="rId47"/>
    </p:embeddedFont>
    <p:embeddedFont>
      <p:font typeface="Open Sans Light" panose="020B0306030504020204" pitchFamily="34" charset="0"/>
      <p:regular r:id="rId48"/>
      <p:italic r:id="rId49"/>
    </p:embeddedFont>
    <p:embeddedFont>
      <p:font typeface="Trebuchet MS" panose="020B0703020202090204" pitchFamily="34" charset="0"/>
      <p:regular r:id="rId50"/>
      <p:bold r:id="rId51"/>
      <p:italic r:id="rId52"/>
      <p:bold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EB3D9"/>
    <a:srgbClr val="B1BED1"/>
    <a:srgbClr val="C2DEEA"/>
    <a:srgbClr val="E57628"/>
    <a:srgbClr val="92D050"/>
    <a:srgbClr val="E2918B"/>
    <a:srgbClr val="CFD8E4"/>
    <a:srgbClr val="627288"/>
    <a:srgbClr val="00ADD0"/>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69" autoAdjust="0"/>
    <p:restoredTop sz="90308" autoAdjust="0"/>
  </p:normalViewPr>
  <p:slideViewPr>
    <p:cSldViewPr snapToGrid="0" showGuides="1">
      <p:cViewPr varScale="1">
        <p:scale>
          <a:sx n="96" d="100"/>
          <a:sy n="96" d="100"/>
        </p:scale>
        <p:origin x="1248" y="184"/>
      </p:cViewPr>
      <p:guideLst/>
    </p:cSldViewPr>
  </p:slideViewPr>
  <p:notesTextViewPr>
    <p:cViewPr>
      <p:scale>
        <a:sx n="125" d="100"/>
        <a:sy n="125" d="100"/>
      </p:scale>
      <p:origin x="0" y="0"/>
    </p:cViewPr>
  </p:notesTextViewPr>
  <p:sorterViewPr>
    <p:cViewPr>
      <p:scale>
        <a:sx n="80" d="100"/>
        <a:sy n="80" d="100"/>
      </p:scale>
      <p:origin x="0" y="0"/>
    </p:cViewPr>
  </p:sorterViewPr>
  <p:notesViewPr>
    <p:cSldViewPr snapToGrid="0" showGuides="1">
      <p:cViewPr varScale="1">
        <p:scale>
          <a:sx n="84" d="100"/>
          <a:sy n="84" d="100"/>
        </p:scale>
        <p:origin x="2752" y="19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font" Target="fonts/font22.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font" Target="fonts/font25.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2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9.xml"/><Relationship Id="rId41" Type="http://schemas.openxmlformats.org/officeDocument/2006/relationships/font" Target="fonts/font13.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font" Target="fonts/font24.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latin typeface="Open Sans" panose="020B0606030504020204" pitchFamily="34" charset="0"/>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712B77-F7E2-4D68-A9CB-41B8CCDC9B29}" type="datetimeFigureOut">
              <a:rPr lang="en-US" smtClean="0">
                <a:latin typeface="Open Sans" panose="020B0606030504020204" pitchFamily="34" charset="0"/>
              </a:rPr>
              <a:t>1/9/23</a:t>
            </a:fld>
            <a:endParaRPr lang="en-US" dirty="0">
              <a:latin typeface="Open Sans" panose="020B0606030504020204" pitchFamily="34" charset="0"/>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latin typeface="Open Sans" panose="020B0606030504020204" pitchFamily="34" charset="0"/>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9C23351-3FB3-4478-AE7D-BEC670948232}" type="slidenum">
              <a:rPr lang="en-US" smtClean="0">
                <a:latin typeface="Open Sans" panose="020B0606030504020204" pitchFamily="34" charset="0"/>
              </a:rPr>
              <a:t>‹#›</a:t>
            </a:fld>
            <a:endParaRPr lang="en-US" dirty="0">
              <a:latin typeface="Open Sans" panose="020B0606030504020204" pitchFamily="34" charset="0"/>
            </a:endParaRPr>
          </a:p>
        </p:txBody>
      </p:sp>
    </p:spTree>
    <p:extLst>
      <p:ext uri="{BB962C8B-B14F-4D97-AF65-F5344CB8AC3E}">
        <p14:creationId xmlns:p14="http://schemas.microsoft.com/office/powerpoint/2010/main" val="39106458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896A8DF4-6A87-4F69-8212-F0A65870B2F2}" type="datetimeFigureOut">
              <a:rPr lang="en-US" smtClean="0"/>
              <a:pPr/>
              <a:t>1/9/23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E21A7267-269F-4D26-9F96-B6358A06B982}" type="slidenum">
              <a:rPr lang="en-US" smtClean="0"/>
              <a:pPr/>
              <a:t>‹#›</a:t>
            </a:fld>
            <a:endParaRPr lang="en-US" dirty="0"/>
          </a:p>
        </p:txBody>
      </p:sp>
    </p:spTree>
    <p:extLst>
      <p:ext uri="{BB962C8B-B14F-4D97-AF65-F5344CB8AC3E}">
        <p14:creationId xmlns:p14="http://schemas.microsoft.com/office/powerpoint/2010/main" val="3410717933"/>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 https://</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ams.confex.com</a:t>
            </a:r>
            <a:r>
              <a:rPr lang="en-US" sz="1800" dirty="0">
                <a:effectLst/>
                <a:latin typeface="Calibri" panose="020F0502020204030204" pitchFamily="34" charset="0"/>
                <a:ea typeface="Calibri" panose="020F0502020204030204" pitchFamily="34" charset="0"/>
                <a:cs typeface="Times New Roman" panose="02020603050405020304" pitchFamily="18" charset="0"/>
              </a:rPr>
              <a:t>/</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ams</a:t>
            </a:r>
            <a:r>
              <a:rPr lang="en-US" sz="1800" dirty="0">
                <a:effectLst/>
                <a:latin typeface="Calibri" panose="020F0502020204030204" pitchFamily="34" charset="0"/>
                <a:ea typeface="Calibri" panose="020F0502020204030204" pitchFamily="34" charset="0"/>
                <a:cs typeface="Times New Roman" panose="02020603050405020304" pitchFamily="18" charset="0"/>
              </a:rPr>
              <a:t>/103ANNUAL/</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meetingapp.cgi</a:t>
            </a:r>
            <a:r>
              <a:rPr lang="en-US" sz="1800" dirty="0">
                <a:effectLst/>
                <a:latin typeface="Calibri" panose="020F0502020204030204" pitchFamily="34" charset="0"/>
                <a:ea typeface="Calibri" panose="020F0502020204030204" pitchFamily="34" charset="0"/>
                <a:cs typeface="Times New Roman" panose="02020603050405020304" pitchFamily="18" charset="0"/>
              </a:rPr>
              <a:t>/Session/63418</a:t>
            </a:r>
          </a:p>
          <a:p>
            <a:pPr marL="0" marR="0">
              <a:spcBef>
                <a:spcPts val="0"/>
              </a:spcBef>
              <a:spcAft>
                <a:spcPts val="0"/>
              </a:spcAft>
            </a:pPr>
            <a:r>
              <a:rPr lang="en-US" sz="2800" dirty="0"/>
              <a:t>Joint Session J5C - Upper Tropospheric and Stratospheric Processes IV</a:t>
            </a:r>
            <a:endParaRPr lang="en-US" sz="1800" dirty="0">
              <a:effectLst/>
              <a:latin typeface="Calibri" panose="020F0502020204030204" pitchFamily="34" charset="0"/>
              <a:cs typeface="Times New Roman" panose="02020603050405020304" pitchFamily="18" charset="0"/>
            </a:endParaRPr>
          </a:p>
          <a:p>
            <a:pPr marL="0" marR="0">
              <a:spcBef>
                <a:spcPts val="0"/>
              </a:spcBef>
              <a:spcAft>
                <a:spcPts val="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15 minutes</a:t>
            </a:r>
            <a:endParaRPr lang="en-US" sz="1800" dirty="0">
              <a:effectLst/>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t>1</a:t>
            </a:fld>
            <a:endParaRPr lang="en-US"/>
          </a:p>
        </p:txBody>
      </p:sp>
    </p:spTree>
    <p:extLst>
      <p:ext uri="{BB962C8B-B14F-4D97-AF65-F5344CB8AC3E}">
        <p14:creationId xmlns:p14="http://schemas.microsoft.com/office/powerpoint/2010/main" val="3850189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differences between </a:t>
            </a:r>
          </a:p>
        </p:txBody>
      </p:sp>
      <p:sp>
        <p:nvSpPr>
          <p:cNvPr id="4" name="Slide Number Placeholder 3"/>
          <p:cNvSpPr>
            <a:spLocks noGrp="1"/>
          </p:cNvSpPr>
          <p:nvPr>
            <p:ph type="sldNum" sz="quarter" idx="5"/>
          </p:nvPr>
        </p:nvSpPr>
        <p:spPr/>
        <p:txBody>
          <a:bodyPr/>
          <a:lstStyle/>
          <a:p>
            <a:fld id="{E21A7267-269F-4D26-9F96-B6358A06B982}" type="slidenum">
              <a:rPr lang="en-US" smtClean="0"/>
              <a:pPr/>
              <a:t>11</a:t>
            </a:fld>
            <a:endParaRPr lang="en-US" dirty="0"/>
          </a:p>
        </p:txBody>
      </p:sp>
    </p:spTree>
    <p:extLst>
      <p:ext uri="{BB962C8B-B14F-4D97-AF65-F5344CB8AC3E}">
        <p14:creationId xmlns:p14="http://schemas.microsoft.com/office/powerpoint/2010/main" val="1110498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Link to E3SM-diags model vs. model</a:t>
            </a:r>
          </a:p>
          <a:p>
            <a:r>
              <a:rPr lang="en-US" dirty="0"/>
              <a:t>https://</a:t>
            </a:r>
            <a:r>
              <a:rPr lang="en-US" dirty="0" err="1"/>
              <a:t>portal.nersc.gov</a:t>
            </a:r>
            <a:r>
              <a:rPr lang="en-US" dirty="0"/>
              <a:t>/</a:t>
            </a:r>
            <a:r>
              <a:rPr lang="en-US" dirty="0" err="1"/>
              <a:t>cfs</a:t>
            </a:r>
            <a:r>
              <a:rPr lang="en-US" dirty="0"/>
              <a:t>/e3sm/</a:t>
            </a:r>
            <a:r>
              <a:rPr lang="en-US" dirty="0" err="1"/>
              <a:t>wagmanbe</a:t>
            </a:r>
            <a:r>
              <a:rPr lang="en-US" dirty="0"/>
              <a:t>/CLDERA/v2.LR.piControl_ne30pg2_prog_cori_spinup_cmip6_revised/e3sm_diags/atm_monthly_180x360_aave/model_vs_model_0111-0200/viewer/</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12</a:t>
            </a:fld>
            <a:endParaRPr lang="en-US" dirty="0"/>
          </a:p>
        </p:txBody>
      </p:sp>
    </p:spTree>
    <p:extLst>
      <p:ext uri="{BB962C8B-B14F-4D97-AF65-F5344CB8AC3E}">
        <p14:creationId xmlns:p14="http://schemas.microsoft.com/office/powerpoint/2010/main" val="2411274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a lot more to look at…</a:t>
            </a:r>
          </a:p>
          <a:p>
            <a:r>
              <a:rPr lang="en-US" dirty="0"/>
              <a:t>-Pinatubo transient cooling</a:t>
            </a:r>
          </a:p>
          <a:p>
            <a:r>
              <a:rPr lang="en-US" dirty="0"/>
              <a:t>-Clouds</a:t>
            </a:r>
          </a:p>
          <a:p>
            <a:r>
              <a:rPr lang="en-US" dirty="0"/>
              <a:t>-Heating rates</a:t>
            </a:r>
          </a:p>
        </p:txBody>
      </p:sp>
      <p:sp>
        <p:nvSpPr>
          <p:cNvPr id="4" name="Slide Number Placeholder 3"/>
          <p:cNvSpPr>
            <a:spLocks noGrp="1"/>
          </p:cNvSpPr>
          <p:nvPr>
            <p:ph type="sldNum" sz="quarter" idx="5"/>
          </p:nvPr>
        </p:nvSpPr>
        <p:spPr/>
        <p:txBody>
          <a:bodyPr/>
          <a:lstStyle/>
          <a:p>
            <a:fld id="{E21A7267-269F-4D26-9F96-B6358A06B982}" type="slidenum">
              <a:rPr lang="en-US" smtClean="0"/>
              <a:pPr/>
              <a:t>17</a:t>
            </a:fld>
            <a:endParaRPr lang="en-US" dirty="0"/>
          </a:p>
        </p:txBody>
      </p:sp>
    </p:spTree>
    <p:extLst>
      <p:ext uri="{BB962C8B-B14F-4D97-AF65-F5344CB8AC3E}">
        <p14:creationId xmlns:p14="http://schemas.microsoft.com/office/powerpoint/2010/main" val="2150881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a lot more to look at…</a:t>
            </a:r>
          </a:p>
          <a:p>
            <a:r>
              <a:rPr lang="en-US" dirty="0"/>
              <a:t>-Pinatubo transient cooling</a:t>
            </a:r>
          </a:p>
          <a:p>
            <a:r>
              <a:rPr lang="en-US" dirty="0"/>
              <a:t>-Clouds</a:t>
            </a:r>
          </a:p>
          <a:p>
            <a:r>
              <a:rPr lang="en-US" dirty="0"/>
              <a:t>-Heating rates</a:t>
            </a:r>
          </a:p>
        </p:txBody>
      </p:sp>
      <p:sp>
        <p:nvSpPr>
          <p:cNvPr id="4" name="Slide Number Placeholder 3"/>
          <p:cNvSpPr>
            <a:spLocks noGrp="1"/>
          </p:cNvSpPr>
          <p:nvPr>
            <p:ph type="sldNum" sz="quarter" idx="5"/>
          </p:nvPr>
        </p:nvSpPr>
        <p:spPr/>
        <p:txBody>
          <a:bodyPr/>
          <a:lstStyle/>
          <a:p>
            <a:fld id="{E21A7267-269F-4D26-9F96-B6358A06B982}" type="slidenum">
              <a:rPr lang="en-US" smtClean="0"/>
              <a:pPr/>
              <a:t>18</a:t>
            </a:fld>
            <a:endParaRPr lang="en-US" dirty="0"/>
          </a:p>
        </p:txBody>
      </p:sp>
    </p:spTree>
    <p:extLst>
      <p:ext uri="{BB962C8B-B14F-4D97-AF65-F5344CB8AC3E}">
        <p14:creationId xmlns:p14="http://schemas.microsoft.com/office/powerpoint/2010/main" val="540368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19</a:t>
            </a:fld>
            <a:endParaRPr lang="en-US" dirty="0"/>
          </a:p>
        </p:txBody>
      </p:sp>
    </p:spTree>
    <p:extLst>
      <p:ext uri="{BB962C8B-B14F-4D97-AF65-F5344CB8AC3E}">
        <p14:creationId xmlns:p14="http://schemas.microsoft.com/office/powerpoint/2010/main" val="281087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Extend to 1992</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21</a:t>
            </a:fld>
            <a:endParaRPr lang="en-US" dirty="0"/>
          </a:p>
        </p:txBody>
      </p:sp>
    </p:spTree>
    <p:extLst>
      <p:ext uri="{BB962C8B-B14F-4D97-AF65-F5344CB8AC3E}">
        <p14:creationId xmlns:p14="http://schemas.microsoft.com/office/powerpoint/2010/main" val="13510534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22</a:t>
            </a:fld>
            <a:endParaRPr lang="en-US" dirty="0"/>
          </a:p>
        </p:txBody>
      </p:sp>
    </p:spTree>
    <p:extLst>
      <p:ext uri="{BB962C8B-B14F-4D97-AF65-F5344CB8AC3E}">
        <p14:creationId xmlns:p14="http://schemas.microsoft.com/office/powerpoint/2010/main" val="3425245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portal.nersc.gov</a:t>
            </a:r>
            <a:r>
              <a:rPr lang="en-US" dirty="0"/>
              <a:t>/</a:t>
            </a:r>
            <a:r>
              <a:rPr lang="en-US" dirty="0" err="1"/>
              <a:t>cfs</a:t>
            </a:r>
            <a:r>
              <a:rPr lang="en-US" dirty="0"/>
              <a:t>/e3sm/</a:t>
            </a:r>
            <a:r>
              <a:rPr lang="en-US" dirty="0" err="1"/>
              <a:t>wagmanbe</a:t>
            </a:r>
            <a:r>
              <a:rPr lang="en-US" dirty="0"/>
              <a:t>/CLDERA/v2.LR.piControl_ne30pg2_prog_cori_spinup_cmip6_revised/e3sm_diags/atm_monthly_180x360_aave/model_vs_model_0111-0200/viewer/</a:t>
            </a:r>
            <a:r>
              <a:rPr lang="en-US" dirty="0" err="1"/>
              <a:t>taylor</a:t>
            </a:r>
            <a:r>
              <a:rPr lang="en-US" dirty="0"/>
              <a:t>/summary-</a:t>
            </a:r>
            <a:r>
              <a:rPr lang="en-US" dirty="0" err="1"/>
              <a:t>taylor</a:t>
            </a:r>
            <a:r>
              <a:rPr lang="en-US" dirty="0"/>
              <a:t>-diagrams/selected-variables-for-cmip6-historical-comparison/</a:t>
            </a:r>
            <a:r>
              <a:rPr lang="en-US" dirty="0" err="1"/>
              <a:t>ann.html</a:t>
            </a:r>
            <a:endParaRPr lang="en-US" dirty="0"/>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23</a:t>
            </a:fld>
            <a:endParaRPr lang="en-US" dirty="0"/>
          </a:p>
        </p:txBody>
      </p:sp>
    </p:spTree>
    <p:extLst>
      <p:ext uri="{BB962C8B-B14F-4D97-AF65-F5344CB8AC3E}">
        <p14:creationId xmlns:p14="http://schemas.microsoft.com/office/powerpoint/2010/main" val="16505975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24</a:t>
            </a:fld>
            <a:endParaRPr lang="en-US" dirty="0"/>
          </a:p>
        </p:txBody>
      </p:sp>
    </p:spTree>
    <p:extLst>
      <p:ext uri="{BB962C8B-B14F-4D97-AF65-F5344CB8AC3E}">
        <p14:creationId xmlns:p14="http://schemas.microsoft.com/office/powerpoint/2010/main" val="2235551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acomstaff.acom.ucar.edu</a:t>
            </a:r>
            <a:r>
              <a:rPr lang="en-US" dirty="0"/>
              <a:t>/</a:t>
            </a:r>
            <a:r>
              <a:rPr lang="en-US" dirty="0" err="1"/>
              <a:t>dkin</a:t>
            </a:r>
            <a:r>
              <a:rPr lang="en-US" dirty="0"/>
              <a:t>/Documents/Kinnison_94JD02318_mtp.pdf</a:t>
            </a:r>
          </a:p>
          <a:p>
            <a:r>
              <a:rPr lang="en-US" dirty="0"/>
              <a:t>https://</a:t>
            </a:r>
            <a:r>
              <a:rPr lang="en-US" dirty="0" err="1"/>
              <a:t>agupubs.onlinelibrary.wiley.com</a:t>
            </a:r>
            <a:r>
              <a:rPr lang="en-US" dirty="0"/>
              <a:t>/</a:t>
            </a:r>
            <a:r>
              <a:rPr lang="en-US" dirty="0" err="1"/>
              <a:t>doi</a:t>
            </a:r>
            <a:r>
              <a:rPr lang="en-US" dirty="0"/>
              <a:t>/</a:t>
            </a:r>
            <a:r>
              <a:rPr lang="en-US" dirty="0" err="1"/>
              <a:t>epdf</a:t>
            </a:r>
            <a:r>
              <a:rPr lang="en-US" dirty="0"/>
              <a:t>/10.1029/94JD02318</a:t>
            </a:r>
          </a:p>
        </p:txBody>
      </p:sp>
      <p:sp>
        <p:nvSpPr>
          <p:cNvPr id="4" name="Slide Number Placeholder 3"/>
          <p:cNvSpPr>
            <a:spLocks noGrp="1"/>
          </p:cNvSpPr>
          <p:nvPr>
            <p:ph type="sldNum" sz="quarter" idx="5"/>
          </p:nvPr>
        </p:nvSpPr>
        <p:spPr/>
        <p:txBody>
          <a:bodyPr/>
          <a:lstStyle/>
          <a:p>
            <a:fld id="{E21A7267-269F-4D26-9F96-B6358A06B982}" type="slidenum">
              <a:rPr lang="en-US" smtClean="0"/>
              <a:pPr/>
              <a:t>25</a:t>
            </a:fld>
            <a:endParaRPr lang="en-US" dirty="0"/>
          </a:p>
        </p:txBody>
      </p:sp>
    </p:spTree>
    <p:extLst>
      <p:ext uri="{BB962C8B-B14F-4D97-AF65-F5344CB8AC3E}">
        <p14:creationId xmlns:p14="http://schemas.microsoft.com/office/powerpoint/2010/main" val="29670124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CLimate</a:t>
            </a:r>
            <a:r>
              <a:rPr lang="en-US" b="1" dirty="0"/>
              <a:t> impact: Determining Etiology </a:t>
            </a:r>
            <a:r>
              <a:rPr lang="en-US" b="1" dirty="0" err="1"/>
              <a:t>thRough</a:t>
            </a:r>
            <a:r>
              <a:rPr lang="en-US" b="1" dirty="0"/>
              <a:t> </a:t>
            </a:r>
            <a:r>
              <a:rPr lang="en-US" b="1" dirty="0" err="1"/>
              <a:t>pAthways</a:t>
            </a:r>
            <a:r>
              <a:rPr lang="en-US" b="1"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- 3-yr Sandia-funded internal project. </a:t>
            </a:r>
          </a:p>
          <a:p>
            <a:endParaRPr lang="en-US" dirty="0"/>
          </a:p>
        </p:txBody>
      </p:sp>
      <p:sp>
        <p:nvSpPr>
          <p:cNvPr id="4" name="Slide Number Placeholder 3"/>
          <p:cNvSpPr>
            <a:spLocks noGrp="1"/>
          </p:cNvSpPr>
          <p:nvPr>
            <p:ph type="sldNum" sz="quarter" idx="5"/>
          </p:nvPr>
        </p:nvSpPr>
        <p:spPr/>
        <p:txBody>
          <a:bodyPr/>
          <a:lstStyle/>
          <a:p>
            <a:fld id="{E21A7267-269F-4D26-9F96-B6358A06B982}" type="slidenum">
              <a:rPr lang="en-US" smtClean="0"/>
              <a:pPr/>
              <a:t>2</a:t>
            </a:fld>
            <a:endParaRPr lang="en-US" dirty="0"/>
          </a:p>
        </p:txBody>
      </p:sp>
    </p:spTree>
    <p:extLst>
      <p:ext uri="{BB962C8B-B14F-4D97-AF65-F5344CB8AC3E}">
        <p14:creationId xmlns:p14="http://schemas.microsoft.com/office/powerpoint/2010/main" val="490408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Say: Informed by WACCM (Mills) and Xiaohong Liu (TAMU). </a:t>
            </a:r>
          </a:p>
          <a:p>
            <a:r>
              <a:rPr lang="en-US" dirty="0"/>
              <a:t>Trying to do minimal model development because of our time frame. </a:t>
            </a:r>
          </a:p>
        </p:txBody>
      </p:sp>
      <p:sp>
        <p:nvSpPr>
          <p:cNvPr id="4" name="Slide Number Placeholder 3"/>
          <p:cNvSpPr>
            <a:spLocks noGrp="1"/>
          </p:cNvSpPr>
          <p:nvPr>
            <p:ph type="sldNum" sz="quarter" idx="5"/>
          </p:nvPr>
        </p:nvSpPr>
        <p:spPr/>
        <p:txBody>
          <a:bodyPr/>
          <a:lstStyle/>
          <a:p>
            <a:fld id="{E21A7267-269F-4D26-9F96-B6358A06B982}" type="slidenum">
              <a:rPr lang="en-US" smtClean="0"/>
              <a:pPr/>
              <a:t>3</a:t>
            </a:fld>
            <a:endParaRPr lang="en-US" dirty="0"/>
          </a:p>
        </p:txBody>
      </p:sp>
    </p:spTree>
    <p:extLst>
      <p:ext uri="{BB962C8B-B14F-4D97-AF65-F5344CB8AC3E}">
        <p14:creationId xmlns:p14="http://schemas.microsoft.com/office/powerpoint/2010/main" val="130531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HIRS=High Resolution Infrared Radiation Sounder (mounted on satellite). </a:t>
            </a:r>
          </a:p>
        </p:txBody>
      </p:sp>
      <p:sp>
        <p:nvSpPr>
          <p:cNvPr id="4" name="Slide Number Placeholder 3"/>
          <p:cNvSpPr>
            <a:spLocks noGrp="1"/>
          </p:cNvSpPr>
          <p:nvPr>
            <p:ph type="sldNum" sz="quarter" idx="5"/>
          </p:nvPr>
        </p:nvSpPr>
        <p:spPr/>
        <p:txBody>
          <a:bodyPr/>
          <a:lstStyle/>
          <a:p>
            <a:fld id="{E21A7267-269F-4D26-9F96-B6358A06B982}" type="slidenum">
              <a:rPr lang="en-US" smtClean="0"/>
              <a:pPr/>
              <a:t>4</a:t>
            </a:fld>
            <a:endParaRPr lang="en-US" dirty="0"/>
          </a:p>
        </p:txBody>
      </p:sp>
    </p:spTree>
    <p:extLst>
      <p:ext uri="{BB962C8B-B14F-4D97-AF65-F5344CB8AC3E}">
        <p14:creationId xmlns:p14="http://schemas.microsoft.com/office/powerpoint/2010/main" val="1113361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Our goal is to simulate the downstream climate impacts, so our primary target is the aerosol forcing. We don’t try to get ozone right. </a:t>
            </a:r>
          </a:p>
          <a:p>
            <a:pPr marL="171450" indent="-171450">
              <a:buFont typeface="Arial" panose="020B0604020202020204" pitchFamily="34" charset="0"/>
              <a:buChar char="•"/>
            </a:pPr>
            <a:r>
              <a:rPr lang="en-US" dirty="0"/>
              <a:t>Depending on your perspective, what we’ve done is either a resourceful extension of an earth system model, or an abomination. </a:t>
            </a:r>
          </a:p>
        </p:txBody>
      </p:sp>
      <p:sp>
        <p:nvSpPr>
          <p:cNvPr id="4" name="Slide Number Placeholder 3"/>
          <p:cNvSpPr>
            <a:spLocks noGrp="1"/>
          </p:cNvSpPr>
          <p:nvPr>
            <p:ph type="sldNum" sz="quarter" idx="5"/>
          </p:nvPr>
        </p:nvSpPr>
        <p:spPr/>
        <p:txBody>
          <a:bodyPr/>
          <a:lstStyle/>
          <a:p>
            <a:fld id="{E21A7267-269F-4D26-9F96-B6358A06B982}" type="slidenum">
              <a:rPr lang="en-US" smtClean="0"/>
              <a:pPr/>
              <a:t>5</a:t>
            </a:fld>
            <a:endParaRPr lang="en-US" dirty="0"/>
          </a:p>
        </p:txBody>
      </p:sp>
    </p:spTree>
    <p:extLst>
      <p:ext uri="{BB962C8B-B14F-4D97-AF65-F5344CB8AC3E}">
        <p14:creationId xmlns:p14="http://schemas.microsoft.com/office/powerpoint/2010/main" val="33117911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mn-lt"/>
              </a:rPr>
              <a:t>From </a:t>
            </a:r>
            <a:r>
              <a:rPr lang="en-US" dirty="0">
                <a:solidFill>
                  <a:srgbClr val="000000"/>
                </a:solidFill>
                <a:effectLst/>
                <a:latin typeface="+mn-lt"/>
              </a:rPr>
              <a:t>components/</a:t>
            </a:r>
            <a:r>
              <a:rPr lang="en-US" dirty="0" err="1">
                <a:solidFill>
                  <a:srgbClr val="000000"/>
                </a:solidFill>
                <a:effectLst/>
                <a:latin typeface="+mn-lt"/>
              </a:rPr>
              <a:t>eam</a:t>
            </a:r>
            <a:r>
              <a:rPr lang="en-US" dirty="0">
                <a:solidFill>
                  <a:srgbClr val="000000"/>
                </a:solidFill>
                <a:effectLst/>
                <a:latin typeface="+mn-lt"/>
              </a:rPr>
              <a:t>/</a:t>
            </a:r>
            <a:r>
              <a:rPr lang="en-US" dirty="0" err="1">
                <a:solidFill>
                  <a:srgbClr val="000000"/>
                </a:solidFill>
                <a:effectLst/>
                <a:latin typeface="+mn-lt"/>
              </a:rPr>
              <a:t>src</a:t>
            </a:r>
            <a:r>
              <a:rPr lang="en-US" dirty="0">
                <a:solidFill>
                  <a:srgbClr val="000000"/>
                </a:solidFill>
                <a:effectLst/>
                <a:latin typeface="+mn-lt"/>
              </a:rPr>
              <a:t>/chemistry/</a:t>
            </a:r>
            <a:r>
              <a:rPr lang="en-US" dirty="0" err="1">
                <a:solidFill>
                  <a:srgbClr val="000000"/>
                </a:solidFill>
                <a:effectLst/>
                <a:latin typeface="+mn-lt"/>
              </a:rPr>
              <a:t>modal_aero</a:t>
            </a:r>
            <a:r>
              <a:rPr lang="en-US" dirty="0">
                <a:solidFill>
                  <a:srgbClr val="000000"/>
                </a:solidFill>
                <a:effectLst/>
                <a:latin typeface="+mn-lt"/>
              </a:rPr>
              <a:t>/modal_aero_data.F90</a:t>
            </a:r>
          </a:p>
          <a:p>
            <a:r>
              <a:rPr lang="en-US" dirty="0">
                <a:solidFill>
                  <a:srgbClr val="FFFFFF"/>
                </a:solidFill>
                <a:effectLst/>
                <a:latin typeface="+mn-lt"/>
              </a:rPr>
              <a:t>	</a:t>
            </a:r>
            <a:r>
              <a:rPr lang="en-US" dirty="0" err="1">
                <a:solidFill>
                  <a:srgbClr val="FFFFFF"/>
                </a:solidFill>
                <a:effectLst/>
                <a:latin typeface="+mn-lt"/>
              </a:rPr>
              <a:t>dgnum</a:t>
            </a:r>
            <a:r>
              <a:rPr lang="en-US" dirty="0" err="1">
                <a:solidFill>
                  <a:srgbClr val="000000"/>
                </a:solidFill>
                <a:effectLst/>
                <a:latin typeface="+mn-lt"/>
              </a:rPr>
              <a:t>lo_amode</a:t>
            </a:r>
            <a:r>
              <a:rPr lang="en-US" dirty="0">
                <a:solidFill>
                  <a:srgbClr val="000000"/>
                </a:solidFill>
                <a:effectLst/>
                <a:latin typeface="+mn-lt"/>
              </a:rPr>
              <a:t>(m), </a:t>
            </a:r>
            <a:r>
              <a:rPr lang="en-US" dirty="0" err="1">
                <a:solidFill>
                  <a:srgbClr val="FFFFFF"/>
                </a:solidFill>
                <a:effectLst/>
                <a:latin typeface="+mn-lt"/>
              </a:rPr>
              <a:t>dgnum</a:t>
            </a:r>
            <a:r>
              <a:rPr lang="en-US" dirty="0" err="1">
                <a:solidFill>
                  <a:srgbClr val="000000"/>
                </a:solidFill>
                <a:effectLst/>
                <a:latin typeface="+mn-lt"/>
              </a:rPr>
              <a:t>hi_amode</a:t>
            </a:r>
            <a:r>
              <a:rPr lang="en-US" dirty="0">
                <a:solidFill>
                  <a:srgbClr val="000000"/>
                </a:solidFill>
                <a:effectLst/>
                <a:latin typeface="+mn-lt"/>
              </a:rPr>
              <a:t>(m) = lower and upper limits on the geometric dry mean diameter (m) of the number distribution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FFFFFF"/>
                </a:solidFill>
                <a:effectLst/>
                <a:latin typeface="+mn-lt"/>
              </a:rPr>
              <a:t>	</a:t>
            </a:r>
            <a:r>
              <a:rPr lang="en-US" dirty="0" err="1">
                <a:solidFill>
                  <a:srgbClr val="FFFFFF"/>
                </a:solidFill>
                <a:effectLst/>
                <a:latin typeface="+mn-lt"/>
              </a:rPr>
              <a:t>sigma</a:t>
            </a:r>
            <a:r>
              <a:rPr lang="en-US" dirty="0" err="1">
                <a:solidFill>
                  <a:srgbClr val="000000"/>
                </a:solidFill>
                <a:effectLst/>
                <a:latin typeface="+mn-lt"/>
              </a:rPr>
              <a:t>g_amode</a:t>
            </a:r>
            <a:r>
              <a:rPr lang="en-US" dirty="0">
                <a:solidFill>
                  <a:srgbClr val="000000"/>
                </a:solidFill>
                <a:effectLst/>
                <a:latin typeface="+mn-lt"/>
              </a:rPr>
              <a:t>(m) = geometric standard deviation for aerosol mode m</a:t>
            </a:r>
          </a:p>
          <a:p>
            <a:endParaRPr lang="en-US" dirty="0">
              <a:solidFill>
                <a:srgbClr val="000000"/>
              </a:solidFill>
              <a:effectLst/>
              <a:latin typeface="+mn-lt"/>
            </a:endParaRPr>
          </a:p>
          <a:p>
            <a:endParaRPr lang="en-US" dirty="0">
              <a:latin typeface="+mn-lt"/>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6</a:t>
            </a:fld>
            <a:endParaRPr lang="en-US" dirty="0"/>
          </a:p>
        </p:txBody>
      </p:sp>
    </p:spTree>
    <p:extLst>
      <p:ext uri="{BB962C8B-B14F-4D97-AF65-F5344CB8AC3E}">
        <p14:creationId xmlns:p14="http://schemas.microsoft.com/office/powerpoint/2010/main" val="2812847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Eruptions &gt; 15 </a:t>
            </a:r>
            <a:r>
              <a:rPr lang="en-US" dirty="0" err="1">
                <a:latin typeface="+mn-lt"/>
              </a:rPr>
              <a:t>Tg</a:t>
            </a:r>
            <a:r>
              <a:rPr lang="en-US" dirty="0">
                <a:latin typeface="+mn-lt"/>
              </a:rPr>
              <a:t> are scaled by a factor of 0.55 to isolate the climatically-relevant portion.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Pinatubo: </a:t>
            </a:r>
            <a:r>
              <a:rPr lang="en-US" sz="1200" dirty="0">
                <a:solidFill>
                  <a:srgbClr val="000000"/>
                </a:solidFill>
                <a:effectLst/>
                <a:latin typeface="Menlo" panose="020B0609030804020204" pitchFamily="49" charset="0"/>
              </a:rPr>
              <a:t>15.130 N 120.350 E 18.000-20.000 km 10.0000 </a:t>
            </a:r>
            <a:r>
              <a:rPr lang="en-US" sz="1200" dirty="0" err="1">
                <a:solidFill>
                  <a:srgbClr val="000000"/>
                </a:solidFill>
                <a:effectLst/>
                <a:latin typeface="Menlo" panose="020B0609030804020204" pitchFamily="49" charset="0"/>
              </a:rPr>
              <a:t>Tg</a:t>
            </a:r>
            <a:r>
              <a:rPr lang="en-US" sz="1200" dirty="0">
                <a:solidFill>
                  <a:srgbClr val="000000"/>
                </a:solidFill>
                <a:effectLst/>
                <a:latin typeface="Menlo" panose="020B0609030804020204" pitchFamily="49" charset="0"/>
              </a:rPr>
              <a:t> SO2 (scaled down).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Menlo" panose="020B0609030804020204" pitchFamily="49" charset="0"/>
              </a:rPr>
              <a:t>Aerosol modal optics: (</a:t>
            </a:r>
            <a:r>
              <a:rPr lang="en-US" sz="1200" dirty="0" err="1">
                <a:solidFill>
                  <a:srgbClr val="000000"/>
                </a:solidFill>
                <a:effectLst/>
                <a:latin typeface="Menlo" panose="020B0609030804020204" pitchFamily="49" charset="0"/>
              </a:rPr>
              <a:t>ncdump</a:t>
            </a:r>
            <a:r>
              <a:rPr lang="en-US" sz="1200" dirty="0">
                <a:solidFill>
                  <a:srgbClr val="000000"/>
                </a:solidFill>
                <a:effectLst/>
                <a:latin typeface="Menlo" panose="020B0609030804020204" pitchFamily="49" charset="0"/>
              </a:rPr>
              <a:t>):</a:t>
            </a:r>
            <a:endParaRPr lang="en-US" dirty="0">
              <a:latin typeface="+mn-lt"/>
            </a:endParaRPr>
          </a:p>
          <a:p>
            <a:r>
              <a:rPr lang="en-US" dirty="0">
                <a:solidFill>
                  <a:srgbClr val="000000"/>
                </a:solidFill>
                <a:effectLst/>
                <a:latin typeface="Menlo" panose="020B0609030804020204" pitchFamily="49" charset="0"/>
              </a:rPr>
              <a:t>dimensions:</a:t>
            </a:r>
          </a:p>
          <a:p>
            <a:r>
              <a:rPr lang="en-US" dirty="0" err="1">
                <a:solidFill>
                  <a:srgbClr val="000000"/>
                </a:solidFill>
                <a:effectLst/>
                <a:latin typeface="Menlo" panose="020B0609030804020204" pitchFamily="49" charset="0"/>
              </a:rPr>
              <a:t>lw_band</a:t>
            </a:r>
            <a:r>
              <a:rPr lang="en-US" dirty="0">
                <a:solidFill>
                  <a:srgbClr val="000000"/>
                </a:solidFill>
                <a:effectLst/>
                <a:latin typeface="Menlo" panose="020B0609030804020204" pitchFamily="49" charset="0"/>
              </a:rPr>
              <a:t> = 16 ;</a:t>
            </a:r>
          </a:p>
          <a:p>
            <a:r>
              <a:rPr lang="en-US" dirty="0" err="1">
                <a:solidFill>
                  <a:srgbClr val="000000"/>
                </a:solidFill>
                <a:effectLst/>
                <a:latin typeface="Menlo" panose="020B0609030804020204" pitchFamily="49" charset="0"/>
              </a:rPr>
              <a:t>sw_band</a:t>
            </a:r>
            <a:r>
              <a:rPr lang="en-US" dirty="0">
                <a:solidFill>
                  <a:srgbClr val="000000"/>
                </a:solidFill>
                <a:effectLst/>
                <a:latin typeface="Menlo" panose="020B0609030804020204" pitchFamily="49" charset="0"/>
              </a:rPr>
              <a:t> = 14 ;</a:t>
            </a:r>
          </a:p>
          <a:p>
            <a:r>
              <a:rPr lang="en-US" dirty="0" err="1">
                <a:solidFill>
                  <a:srgbClr val="000000"/>
                </a:solidFill>
                <a:effectLst/>
                <a:latin typeface="Menlo" panose="020B0609030804020204" pitchFamily="49" charset="0"/>
              </a:rPr>
              <a:t>refindex_real</a:t>
            </a:r>
            <a:r>
              <a:rPr lang="en-US" dirty="0">
                <a:solidFill>
                  <a:srgbClr val="000000"/>
                </a:solidFill>
                <a:effectLst/>
                <a:latin typeface="Menlo" panose="020B0609030804020204" pitchFamily="49" charset="0"/>
              </a:rPr>
              <a:t> = 7 ;</a:t>
            </a:r>
          </a:p>
          <a:p>
            <a:r>
              <a:rPr lang="en-US" dirty="0" err="1">
                <a:solidFill>
                  <a:srgbClr val="000000"/>
                </a:solidFill>
                <a:effectLst/>
                <a:latin typeface="Menlo" panose="020B0609030804020204" pitchFamily="49" charset="0"/>
              </a:rPr>
              <a:t>refindex_im</a:t>
            </a:r>
            <a:r>
              <a:rPr lang="en-US" dirty="0">
                <a:solidFill>
                  <a:srgbClr val="000000"/>
                </a:solidFill>
                <a:effectLst/>
                <a:latin typeface="Menlo" panose="020B0609030804020204" pitchFamily="49" charset="0"/>
              </a:rPr>
              <a:t> = 10 ;</a:t>
            </a:r>
          </a:p>
          <a:p>
            <a:r>
              <a:rPr lang="en-US" dirty="0">
                <a:solidFill>
                  <a:srgbClr val="000000"/>
                </a:solidFill>
                <a:effectLst/>
                <a:latin typeface="Menlo" panose="020B0609030804020204" pitchFamily="49" charset="0"/>
              </a:rPr>
              <a:t>mode = 1 ;</a:t>
            </a:r>
          </a:p>
          <a:p>
            <a:r>
              <a:rPr lang="en-US" dirty="0" err="1">
                <a:solidFill>
                  <a:srgbClr val="000000"/>
                </a:solidFill>
                <a:effectLst/>
                <a:latin typeface="Menlo" panose="020B0609030804020204" pitchFamily="49" charset="0"/>
              </a:rPr>
              <a:t>coef_number</a:t>
            </a:r>
            <a:r>
              <a:rPr lang="en-US" dirty="0">
                <a:solidFill>
                  <a:srgbClr val="000000"/>
                </a:solidFill>
                <a:effectLst/>
                <a:latin typeface="Menlo" panose="020B0609030804020204" pitchFamily="49" charset="0"/>
              </a:rPr>
              <a:t> = 5 ;</a:t>
            </a:r>
          </a:p>
          <a:p>
            <a:r>
              <a:rPr lang="en-US" dirty="0" err="1">
                <a:solidFill>
                  <a:srgbClr val="000000"/>
                </a:solidFill>
                <a:effectLst/>
                <a:latin typeface="Menlo" panose="020B0609030804020204" pitchFamily="49" charset="0"/>
              </a:rPr>
              <a:t>opticsmethod_len</a:t>
            </a:r>
            <a:r>
              <a:rPr lang="en-US" dirty="0">
                <a:solidFill>
                  <a:srgbClr val="000000"/>
                </a:solidFill>
                <a:effectLst/>
                <a:latin typeface="Menlo" panose="020B0609030804020204" pitchFamily="49" charset="0"/>
              </a:rPr>
              <a:t> = 32 ;</a:t>
            </a:r>
          </a:p>
          <a:p>
            <a:r>
              <a:rPr lang="en-US" dirty="0">
                <a:solidFill>
                  <a:srgbClr val="000000"/>
                </a:solidFill>
                <a:effectLst/>
                <a:latin typeface="Menlo" panose="020B0609030804020204" pitchFamily="49" charset="0"/>
              </a:rPr>
              <a:t>variables:</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absplw</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lw_band</a:t>
            </a:r>
            <a:r>
              <a:rPr lang="en-US" dirty="0">
                <a:solidFill>
                  <a:srgbClr val="000000"/>
                </a:solidFill>
                <a:effectLst/>
                <a:latin typeface="Menlo" panose="020B0609030804020204" pitchFamily="49" charset="0"/>
              </a:rPr>
              <a:t>, mode, </a:t>
            </a:r>
            <a:r>
              <a:rPr lang="en-US" dirty="0" err="1">
                <a:solidFill>
                  <a:srgbClr val="000000"/>
                </a:solidFill>
                <a:effectLst/>
                <a:latin typeface="Menlo" panose="020B0609030804020204" pitchFamily="49" charset="0"/>
              </a:rPr>
              <a:t>refindex_im</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refindex_real</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coef_number</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absplw:long_name</a:t>
            </a:r>
            <a:r>
              <a:rPr lang="en-US" dirty="0">
                <a:solidFill>
                  <a:srgbClr val="000000"/>
                </a:solidFill>
                <a:effectLst/>
                <a:latin typeface="Menlo" panose="020B0609030804020204" pitchFamily="49" charset="0"/>
              </a:rPr>
              <a:t> = "coefficients of polynomial expression for longwave absorption" ;</a:t>
            </a:r>
          </a:p>
          <a:p>
            <a:r>
              <a:rPr lang="en-US" dirty="0" err="1">
                <a:solidFill>
                  <a:srgbClr val="000000"/>
                </a:solidFill>
                <a:effectLst/>
                <a:latin typeface="Menlo" panose="020B0609030804020204" pitchFamily="49" charset="0"/>
              </a:rPr>
              <a:t>absplw:units</a:t>
            </a:r>
            <a:r>
              <a:rPr lang="en-US" dirty="0">
                <a:solidFill>
                  <a:srgbClr val="000000"/>
                </a:solidFill>
                <a:effectLst/>
                <a:latin typeface="Menlo" panose="020B0609030804020204" pitchFamily="49" charset="0"/>
              </a:rPr>
              <a:t> = "meter^2 kilogram^-1"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asmpsw</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sw_band</a:t>
            </a:r>
            <a:r>
              <a:rPr lang="en-US" dirty="0">
                <a:solidFill>
                  <a:srgbClr val="000000"/>
                </a:solidFill>
                <a:effectLst/>
                <a:latin typeface="Menlo" panose="020B0609030804020204" pitchFamily="49" charset="0"/>
              </a:rPr>
              <a:t>, mode, </a:t>
            </a:r>
            <a:r>
              <a:rPr lang="en-US" dirty="0" err="1">
                <a:solidFill>
                  <a:srgbClr val="000000"/>
                </a:solidFill>
                <a:effectLst/>
                <a:latin typeface="Menlo" panose="020B0609030804020204" pitchFamily="49" charset="0"/>
              </a:rPr>
              <a:t>refindex_im</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refindex_real</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coef_number</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asmpsw:long_name</a:t>
            </a:r>
            <a:r>
              <a:rPr lang="en-US" dirty="0">
                <a:solidFill>
                  <a:srgbClr val="000000"/>
                </a:solidFill>
                <a:effectLst/>
                <a:latin typeface="Menlo" panose="020B0609030804020204" pitchFamily="49" charset="0"/>
              </a:rPr>
              <a:t> = "coefficients of polynomial expression for shortwave asymmetry parameter" ;</a:t>
            </a:r>
          </a:p>
          <a:p>
            <a:r>
              <a:rPr lang="en-US" dirty="0" err="1">
                <a:solidFill>
                  <a:srgbClr val="000000"/>
                </a:solidFill>
                <a:effectLst/>
                <a:latin typeface="Menlo" panose="020B0609030804020204" pitchFamily="49" charset="0"/>
              </a:rPr>
              <a:t>asmpsw:units</a:t>
            </a:r>
            <a:r>
              <a:rPr lang="en-US" dirty="0">
                <a:solidFill>
                  <a:srgbClr val="000000"/>
                </a:solidFill>
                <a:effectLst/>
                <a:latin typeface="Menlo" panose="020B0609030804020204" pitchFamily="49" charset="0"/>
              </a:rPr>
              <a:t> = "fraction"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extpsw</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sw_band</a:t>
            </a:r>
            <a:r>
              <a:rPr lang="en-US" dirty="0">
                <a:solidFill>
                  <a:srgbClr val="000000"/>
                </a:solidFill>
                <a:effectLst/>
                <a:latin typeface="Menlo" panose="020B0609030804020204" pitchFamily="49" charset="0"/>
              </a:rPr>
              <a:t>, mode, </a:t>
            </a:r>
            <a:r>
              <a:rPr lang="en-US" dirty="0" err="1">
                <a:solidFill>
                  <a:srgbClr val="000000"/>
                </a:solidFill>
                <a:effectLst/>
                <a:latin typeface="Menlo" panose="020B0609030804020204" pitchFamily="49" charset="0"/>
              </a:rPr>
              <a:t>refindex_im</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refindex_real</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coef_number</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extpsw:long_name</a:t>
            </a:r>
            <a:r>
              <a:rPr lang="en-US" dirty="0">
                <a:solidFill>
                  <a:srgbClr val="000000"/>
                </a:solidFill>
                <a:effectLst/>
                <a:latin typeface="Menlo" panose="020B0609030804020204" pitchFamily="49" charset="0"/>
              </a:rPr>
              <a:t> = "coefficients of polynomial expression for shortwave extinction" ;</a:t>
            </a:r>
          </a:p>
          <a:p>
            <a:r>
              <a:rPr lang="en-US" dirty="0" err="1">
                <a:solidFill>
                  <a:srgbClr val="000000"/>
                </a:solidFill>
                <a:effectLst/>
                <a:latin typeface="Menlo" panose="020B0609030804020204" pitchFamily="49" charset="0"/>
              </a:rPr>
              <a:t>extpsw:units</a:t>
            </a:r>
            <a:r>
              <a:rPr lang="en-US" dirty="0">
                <a:solidFill>
                  <a:srgbClr val="000000"/>
                </a:solidFill>
                <a:effectLst/>
                <a:latin typeface="Menlo" panose="020B0609030804020204" pitchFamily="49" charset="0"/>
              </a:rPr>
              <a:t> = "meter^2 kilogram^-1"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abspsw</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sw_band</a:t>
            </a:r>
            <a:r>
              <a:rPr lang="en-US" dirty="0">
                <a:solidFill>
                  <a:srgbClr val="000000"/>
                </a:solidFill>
                <a:effectLst/>
                <a:latin typeface="Menlo" panose="020B0609030804020204" pitchFamily="49" charset="0"/>
              </a:rPr>
              <a:t>, mode, </a:t>
            </a:r>
            <a:r>
              <a:rPr lang="en-US" dirty="0" err="1">
                <a:solidFill>
                  <a:srgbClr val="000000"/>
                </a:solidFill>
                <a:effectLst/>
                <a:latin typeface="Menlo" panose="020B0609030804020204" pitchFamily="49" charset="0"/>
              </a:rPr>
              <a:t>refindex_im</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refindex_real</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coef_number</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abspsw:long_name</a:t>
            </a:r>
            <a:r>
              <a:rPr lang="en-US" dirty="0">
                <a:solidFill>
                  <a:srgbClr val="000000"/>
                </a:solidFill>
                <a:effectLst/>
                <a:latin typeface="Menlo" panose="020B0609030804020204" pitchFamily="49" charset="0"/>
              </a:rPr>
              <a:t> = "coefficients of polynomial expression for shortwave absorption" ;</a:t>
            </a:r>
          </a:p>
          <a:p>
            <a:r>
              <a:rPr lang="en-US" dirty="0" err="1">
                <a:solidFill>
                  <a:srgbClr val="000000"/>
                </a:solidFill>
                <a:effectLst/>
                <a:latin typeface="Menlo" panose="020B0609030804020204" pitchFamily="49" charset="0"/>
              </a:rPr>
              <a:t>abspsw:units</a:t>
            </a:r>
            <a:r>
              <a:rPr lang="en-US" dirty="0">
                <a:solidFill>
                  <a:srgbClr val="000000"/>
                </a:solidFill>
                <a:effectLst/>
                <a:latin typeface="Menlo" panose="020B0609030804020204" pitchFamily="49" charset="0"/>
              </a:rPr>
              <a:t> = "meter^2 kilogram^-1"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refindex_real_sw</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sw_band</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refindex_real</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refindex_real_sw:long_name</a:t>
            </a:r>
            <a:r>
              <a:rPr lang="en-US" dirty="0">
                <a:solidFill>
                  <a:srgbClr val="000000"/>
                </a:solidFill>
                <a:effectLst/>
                <a:latin typeface="Menlo" panose="020B0609030804020204" pitchFamily="49" charset="0"/>
              </a:rPr>
              <a:t> = "real refractive index of aerosol - shortwave"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refindex_im_sw</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sw_band</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refindex_im</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refindex_im_sw:long_name</a:t>
            </a:r>
            <a:r>
              <a:rPr lang="en-US" dirty="0">
                <a:solidFill>
                  <a:srgbClr val="000000"/>
                </a:solidFill>
                <a:effectLst/>
                <a:latin typeface="Menlo" panose="020B0609030804020204" pitchFamily="49" charset="0"/>
              </a:rPr>
              <a:t> = "imaginary refractive index of aerosol - shortwave"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refindex_real_lw</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lw_band</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refindex_real</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refindex_real_lw:long_name</a:t>
            </a:r>
            <a:r>
              <a:rPr lang="en-US" dirty="0">
                <a:solidFill>
                  <a:srgbClr val="000000"/>
                </a:solidFill>
                <a:effectLst/>
                <a:latin typeface="Menlo" panose="020B0609030804020204" pitchFamily="49" charset="0"/>
              </a:rPr>
              <a:t> = "real refractive index of aerosol - longwave"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refindex_im_lw</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lw_band</a:t>
            </a:r>
            <a:r>
              <a:rPr lang="en-US" dirty="0">
                <a:solidFill>
                  <a:srgbClr val="000000"/>
                </a:solidFill>
                <a:effectLst/>
                <a:latin typeface="Menlo" panose="020B0609030804020204" pitchFamily="49" charset="0"/>
              </a:rPr>
              <a:t>, </a:t>
            </a:r>
            <a:r>
              <a:rPr lang="en-US" dirty="0" err="1">
                <a:solidFill>
                  <a:srgbClr val="000000"/>
                </a:solidFill>
                <a:effectLst/>
                <a:latin typeface="Menlo" panose="020B0609030804020204" pitchFamily="49" charset="0"/>
              </a:rPr>
              <a:t>refindex_im</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refindex_im_lw:long_name</a:t>
            </a:r>
            <a:r>
              <a:rPr lang="en-US" dirty="0">
                <a:solidFill>
                  <a:srgbClr val="000000"/>
                </a:solidFill>
                <a:effectLst/>
                <a:latin typeface="Menlo" panose="020B0609030804020204" pitchFamily="49" charset="0"/>
              </a:rPr>
              <a:t> = "imaginary refractive index of aerosol - longwave"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sigmag</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sigmag:long_name</a:t>
            </a:r>
            <a:r>
              <a:rPr lang="en-US" dirty="0">
                <a:solidFill>
                  <a:srgbClr val="000000"/>
                </a:solidFill>
                <a:effectLst/>
                <a:latin typeface="Menlo" panose="020B0609030804020204" pitchFamily="49" charset="0"/>
              </a:rPr>
              <a:t> = "geometric standard deviation of aerosol" ;</a:t>
            </a:r>
          </a:p>
          <a:p>
            <a:r>
              <a:rPr lang="en-US" dirty="0" err="1">
                <a:solidFill>
                  <a:srgbClr val="000000"/>
                </a:solidFill>
                <a:effectLst/>
                <a:latin typeface="Menlo" panose="020B0609030804020204" pitchFamily="49" charset="0"/>
              </a:rPr>
              <a:t>sigmag:units</a:t>
            </a:r>
            <a:r>
              <a:rPr lang="en-US" dirty="0">
                <a:solidFill>
                  <a:srgbClr val="000000"/>
                </a:solidFill>
                <a:effectLst/>
                <a:latin typeface="Menlo" panose="020B0609030804020204" pitchFamily="49" charset="0"/>
              </a:rPr>
              <a:t> = "-" ;</a:t>
            </a:r>
          </a:p>
          <a:p>
            <a:r>
              <a:rPr lang="en-US" dirty="0">
                <a:solidFill>
                  <a:srgbClr val="000000"/>
                </a:solidFill>
                <a:effectLst/>
                <a:latin typeface="Menlo" panose="020B0609030804020204" pitchFamily="49" charset="0"/>
              </a:rPr>
              <a:t>char </a:t>
            </a:r>
            <a:r>
              <a:rPr lang="en-US" dirty="0" err="1">
                <a:solidFill>
                  <a:srgbClr val="000000"/>
                </a:solidFill>
                <a:effectLst/>
                <a:latin typeface="Menlo" panose="020B0609030804020204" pitchFamily="49" charset="0"/>
              </a:rPr>
              <a:t>opticsmethod</a:t>
            </a:r>
            <a:r>
              <a:rPr lang="en-US" dirty="0">
                <a:solidFill>
                  <a:srgbClr val="000000"/>
                </a:solidFill>
                <a:effectLst/>
                <a:latin typeface="Menlo" panose="020B0609030804020204" pitchFamily="49" charset="0"/>
              </a:rPr>
              <a:t>(</a:t>
            </a:r>
            <a:r>
              <a:rPr lang="en-US" dirty="0" err="1">
                <a:solidFill>
                  <a:srgbClr val="000000"/>
                </a:solidFill>
                <a:effectLst/>
                <a:latin typeface="Menlo" panose="020B0609030804020204" pitchFamily="49" charset="0"/>
              </a:rPr>
              <a:t>opticsmethod_len</a:t>
            </a:r>
            <a:r>
              <a:rPr lang="en-US" dirty="0">
                <a:solidFill>
                  <a:srgbClr val="000000"/>
                </a:solidFill>
                <a:effectLst/>
                <a:latin typeface="Menlo" panose="020B0609030804020204" pitchFamily="49" charset="0"/>
              </a:rPr>
              <a:t>)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dgnum</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dgnum:long_name</a:t>
            </a:r>
            <a:r>
              <a:rPr lang="en-US" dirty="0">
                <a:solidFill>
                  <a:srgbClr val="000000"/>
                </a:solidFill>
                <a:effectLst/>
                <a:latin typeface="Menlo" panose="020B0609030804020204" pitchFamily="49" charset="0"/>
              </a:rPr>
              <a:t> = "nominal geometric mean diameter for number distribution" ;</a:t>
            </a:r>
          </a:p>
          <a:p>
            <a:r>
              <a:rPr lang="en-US" dirty="0" err="1">
                <a:solidFill>
                  <a:srgbClr val="000000"/>
                </a:solidFill>
                <a:effectLst/>
                <a:latin typeface="Menlo" panose="020B0609030804020204" pitchFamily="49" charset="0"/>
              </a:rPr>
              <a:t>dgnum:units</a:t>
            </a:r>
            <a:r>
              <a:rPr lang="en-US" dirty="0">
                <a:solidFill>
                  <a:srgbClr val="000000"/>
                </a:solidFill>
                <a:effectLst/>
                <a:latin typeface="Menlo" panose="020B0609030804020204" pitchFamily="49" charset="0"/>
              </a:rPr>
              <a:t> = "m"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dgnumlo</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dgnumlo:long_name</a:t>
            </a:r>
            <a:r>
              <a:rPr lang="en-US" dirty="0">
                <a:solidFill>
                  <a:srgbClr val="000000"/>
                </a:solidFill>
                <a:effectLst/>
                <a:latin typeface="Menlo" panose="020B0609030804020204" pitchFamily="49" charset="0"/>
              </a:rPr>
              <a:t> = "lower bound on geometric mean diameter for number distribution" ;</a:t>
            </a:r>
          </a:p>
          <a:p>
            <a:r>
              <a:rPr lang="en-US" dirty="0" err="1">
                <a:solidFill>
                  <a:srgbClr val="000000"/>
                </a:solidFill>
                <a:effectLst/>
                <a:latin typeface="Menlo" panose="020B0609030804020204" pitchFamily="49" charset="0"/>
              </a:rPr>
              <a:t>dgnumlo:units</a:t>
            </a:r>
            <a:r>
              <a:rPr lang="en-US" dirty="0">
                <a:solidFill>
                  <a:srgbClr val="000000"/>
                </a:solidFill>
                <a:effectLst/>
                <a:latin typeface="Menlo" panose="020B0609030804020204" pitchFamily="49" charset="0"/>
              </a:rPr>
              <a:t> = "m"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dgnumhi</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dgnumhi:long_name</a:t>
            </a:r>
            <a:r>
              <a:rPr lang="en-US" dirty="0">
                <a:solidFill>
                  <a:srgbClr val="000000"/>
                </a:solidFill>
                <a:effectLst/>
                <a:latin typeface="Menlo" panose="020B0609030804020204" pitchFamily="49" charset="0"/>
              </a:rPr>
              <a:t> = "upper bound on geometric mean diameter for number distribution" ;</a:t>
            </a:r>
          </a:p>
          <a:p>
            <a:r>
              <a:rPr lang="en-US" dirty="0" err="1">
                <a:solidFill>
                  <a:srgbClr val="000000"/>
                </a:solidFill>
                <a:effectLst/>
                <a:latin typeface="Menlo" panose="020B0609030804020204" pitchFamily="49" charset="0"/>
              </a:rPr>
              <a:t>dgnumhi:units</a:t>
            </a:r>
            <a:r>
              <a:rPr lang="en-US" dirty="0">
                <a:solidFill>
                  <a:srgbClr val="000000"/>
                </a:solidFill>
                <a:effectLst/>
                <a:latin typeface="Menlo" panose="020B0609030804020204" pitchFamily="49" charset="0"/>
              </a:rPr>
              <a:t> = "m"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rhcrystal</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rhcrystal:long_name</a:t>
            </a:r>
            <a:r>
              <a:rPr lang="en-US" dirty="0">
                <a:solidFill>
                  <a:srgbClr val="000000"/>
                </a:solidFill>
                <a:effectLst/>
                <a:latin typeface="Menlo" panose="020B0609030804020204" pitchFamily="49" charset="0"/>
              </a:rPr>
              <a:t> = "</a:t>
            </a:r>
            <a:r>
              <a:rPr lang="en-US" dirty="0" err="1">
                <a:solidFill>
                  <a:srgbClr val="000000"/>
                </a:solidFill>
                <a:effectLst/>
                <a:latin typeface="Menlo" panose="020B0609030804020204" pitchFamily="49" charset="0"/>
              </a:rPr>
              <a:t>crystalization</a:t>
            </a:r>
            <a:r>
              <a:rPr lang="en-US" dirty="0">
                <a:solidFill>
                  <a:srgbClr val="000000"/>
                </a:solidFill>
                <a:effectLst/>
                <a:latin typeface="Menlo" panose="020B0609030804020204" pitchFamily="49" charset="0"/>
              </a:rPr>
              <a:t> relative humidity" ;</a:t>
            </a:r>
          </a:p>
          <a:p>
            <a:r>
              <a:rPr lang="en-US" dirty="0" err="1">
                <a:solidFill>
                  <a:srgbClr val="000000"/>
                </a:solidFill>
                <a:effectLst/>
                <a:latin typeface="Menlo" panose="020B0609030804020204" pitchFamily="49" charset="0"/>
              </a:rPr>
              <a:t>rhcrystal:units</a:t>
            </a:r>
            <a:r>
              <a:rPr lang="en-US" dirty="0">
                <a:solidFill>
                  <a:srgbClr val="000000"/>
                </a:solidFill>
                <a:effectLst/>
                <a:latin typeface="Menlo" panose="020B0609030804020204" pitchFamily="49" charset="0"/>
              </a:rPr>
              <a:t> = "-" ;</a:t>
            </a:r>
          </a:p>
          <a:p>
            <a:r>
              <a:rPr lang="en-US" dirty="0">
                <a:solidFill>
                  <a:srgbClr val="000000"/>
                </a:solidFill>
                <a:effectLst/>
                <a:latin typeface="Menlo" panose="020B0609030804020204" pitchFamily="49" charset="0"/>
              </a:rPr>
              <a:t>double </a:t>
            </a:r>
            <a:r>
              <a:rPr lang="en-US" dirty="0" err="1">
                <a:solidFill>
                  <a:srgbClr val="000000"/>
                </a:solidFill>
                <a:effectLst/>
                <a:latin typeface="Menlo" panose="020B0609030804020204" pitchFamily="49" charset="0"/>
              </a:rPr>
              <a:t>rhdeliques</a:t>
            </a:r>
            <a:r>
              <a:rPr lang="en-US" dirty="0">
                <a:solidFill>
                  <a:srgbClr val="000000"/>
                </a:solidFill>
                <a:effectLst/>
                <a:latin typeface="Menlo" panose="020B0609030804020204" pitchFamily="49" charset="0"/>
              </a:rPr>
              <a:t> ;</a:t>
            </a:r>
          </a:p>
          <a:p>
            <a:r>
              <a:rPr lang="en-US" dirty="0" err="1">
                <a:solidFill>
                  <a:srgbClr val="000000"/>
                </a:solidFill>
                <a:effectLst/>
                <a:latin typeface="Menlo" panose="020B0609030804020204" pitchFamily="49" charset="0"/>
              </a:rPr>
              <a:t>rhdeliques:long_name</a:t>
            </a:r>
            <a:r>
              <a:rPr lang="en-US" dirty="0">
                <a:solidFill>
                  <a:srgbClr val="000000"/>
                </a:solidFill>
                <a:effectLst/>
                <a:latin typeface="Menlo" panose="020B0609030804020204" pitchFamily="49" charset="0"/>
              </a:rPr>
              <a:t> = "</a:t>
            </a:r>
            <a:r>
              <a:rPr lang="en-US" dirty="0" err="1">
                <a:solidFill>
                  <a:srgbClr val="000000"/>
                </a:solidFill>
                <a:effectLst/>
                <a:latin typeface="Menlo" panose="020B0609030804020204" pitchFamily="49" charset="0"/>
              </a:rPr>
              <a:t>deliquesence</a:t>
            </a:r>
            <a:r>
              <a:rPr lang="en-US" dirty="0">
                <a:solidFill>
                  <a:srgbClr val="000000"/>
                </a:solidFill>
                <a:effectLst/>
                <a:latin typeface="Menlo" panose="020B0609030804020204" pitchFamily="49" charset="0"/>
              </a:rPr>
              <a:t> relative humidity" ;</a:t>
            </a:r>
          </a:p>
          <a:p>
            <a:r>
              <a:rPr lang="en-US" dirty="0" err="1">
                <a:solidFill>
                  <a:srgbClr val="000000"/>
                </a:solidFill>
                <a:effectLst/>
                <a:latin typeface="Menlo" panose="020B0609030804020204" pitchFamily="49" charset="0"/>
              </a:rPr>
              <a:t>rhdeliques:units</a:t>
            </a:r>
            <a:r>
              <a:rPr lang="en-US" dirty="0">
                <a:solidFill>
                  <a:srgbClr val="000000"/>
                </a:solidFill>
                <a:effectLst/>
                <a:latin typeface="Menlo" panose="020B0609030804020204" pitchFamily="49" charset="0"/>
              </a:rPr>
              <a:t> = "-" ;</a:t>
            </a:r>
          </a:p>
          <a:p>
            <a:br>
              <a:rPr lang="en-US" dirty="0">
                <a:solidFill>
                  <a:srgbClr val="000000"/>
                </a:solidFill>
                <a:effectLst/>
                <a:latin typeface="Menlo" panose="020B0609030804020204" pitchFamily="49" charset="0"/>
              </a:rPr>
            </a:br>
            <a:endParaRPr lang="en-US" dirty="0">
              <a:solidFill>
                <a:srgbClr val="000000"/>
              </a:solidFill>
              <a:effectLst/>
              <a:latin typeface="Menlo" panose="020B0609030804020204" pitchFamily="49" charset="0"/>
            </a:endParaRPr>
          </a:p>
          <a:p>
            <a:r>
              <a:rPr lang="en-US" dirty="0">
                <a:solidFill>
                  <a:srgbClr val="000000"/>
                </a:solidFill>
                <a:effectLst/>
                <a:latin typeface="Menlo" panose="020B0609030804020204" pitchFamily="49" charset="0"/>
              </a:rPr>
              <a:t>// global attributes:</a:t>
            </a:r>
          </a:p>
          <a:p>
            <a:r>
              <a:rPr lang="en-US" dirty="0">
                <a:solidFill>
                  <a:srgbClr val="000000"/>
                </a:solidFill>
                <a:effectLst/>
                <a:latin typeface="Menlo" panose="020B0609030804020204" pitchFamily="49" charset="0"/>
              </a:rPr>
              <a:t>:source = "OPAC + miev0" ;</a:t>
            </a:r>
          </a:p>
          <a:p>
            <a:r>
              <a:rPr lang="en-US" dirty="0">
                <a:solidFill>
                  <a:srgbClr val="000000"/>
                </a:solidFill>
                <a:effectLst/>
                <a:latin typeface="Menlo" panose="020B0609030804020204" pitchFamily="49" charset="0"/>
              </a:rPr>
              <a:t>:history = "</a:t>
            </a:r>
            <a:r>
              <a:rPr lang="en-US" dirty="0" err="1">
                <a:solidFill>
                  <a:srgbClr val="000000"/>
                </a:solidFill>
                <a:effectLst/>
                <a:latin typeface="Menlo" panose="020B0609030804020204" pitchFamily="49" charset="0"/>
              </a:rPr>
              <a:t>Ghan</a:t>
            </a:r>
            <a:r>
              <a:rPr lang="en-US" dirty="0">
                <a:solidFill>
                  <a:srgbClr val="000000"/>
                </a:solidFill>
                <a:effectLst/>
                <a:latin typeface="Menlo" panose="020B0609030804020204" pitchFamily="49" charset="0"/>
              </a:rPr>
              <a:t> and Zaveri, JGR 2007" ;</a:t>
            </a:r>
          </a:p>
          <a:p>
            <a:r>
              <a:rPr lang="en-US" dirty="0">
                <a:solidFill>
                  <a:srgbClr val="000000"/>
                </a:solidFill>
                <a:effectLst/>
                <a:latin typeface="Menlo" panose="020B0609030804020204" pitchFamily="49" charset="0"/>
              </a:rPr>
              <a:t>}</a:t>
            </a:r>
          </a:p>
          <a:p>
            <a:endParaRPr lang="en-US" dirty="0">
              <a:latin typeface="+mn-lt"/>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7</a:t>
            </a:fld>
            <a:endParaRPr lang="en-US" dirty="0"/>
          </a:p>
        </p:txBody>
      </p:sp>
    </p:spTree>
    <p:extLst>
      <p:ext uri="{BB962C8B-B14F-4D97-AF65-F5344CB8AC3E}">
        <p14:creationId xmlns:p14="http://schemas.microsoft.com/office/powerpoint/2010/main" val="3595008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mn-lt"/>
            </a:endParaRPr>
          </a:p>
        </p:txBody>
      </p:sp>
      <p:sp>
        <p:nvSpPr>
          <p:cNvPr id="4" name="Slide Number Placeholder 3"/>
          <p:cNvSpPr>
            <a:spLocks noGrp="1"/>
          </p:cNvSpPr>
          <p:nvPr>
            <p:ph type="sldNum" sz="quarter" idx="5"/>
          </p:nvPr>
        </p:nvSpPr>
        <p:spPr/>
        <p:txBody>
          <a:bodyPr/>
          <a:lstStyle/>
          <a:p>
            <a:fld id="{E21A7267-269F-4D26-9F96-B6358A06B982}" type="slidenum">
              <a:rPr lang="en-US" smtClean="0"/>
              <a:pPr/>
              <a:t>8</a:t>
            </a:fld>
            <a:endParaRPr lang="en-US" dirty="0"/>
          </a:p>
        </p:txBody>
      </p:sp>
    </p:spTree>
    <p:extLst>
      <p:ext uri="{BB962C8B-B14F-4D97-AF65-F5344CB8AC3E}">
        <p14:creationId xmlns:p14="http://schemas.microsoft.com/office/powerpoint/2010/main" val="41975020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Mention that we might be able to improve this comparison by spreading out the Mt. Pinatubo emission from 0-15 N like Mills et al., 2017.  Our current emissions file is a ~2-degree WACCM file remapped to 1-degree, not spread out.  </a:t>
            </a:r>
          </a:p>
          <a:p>
            <a:r>
              <a:rPr lang="en-US" dirty="0" err="1"/>
              <a:t>Ziming</a:t>
            </a:r>
            <a:r>
              <a:rPr lang="en-US" dirty="0"/>
              <a:t> nudged U,V,T for WACCM. </a:t>
            </a:r>
          </a:p>
          <a:p>
            <a:r>
              <a:rPr lang="en-US" dirty="0"/>
              <a:t>We nudged U,V 6-hourly from MERRA. </a:t>
            </a:r>
          </a:p>
        </p:txBody>
      </p:sp>
      <p:sp>
        <p:nvSpPr>
          <p:cNvPr id="4" name="Slide Number Placeholder 3"/>
          <p:cNvSpPr>
            <a:spLocks noGrp="1"/>
          </p:cNvSpPr>
          <p:nvPr>
            <p:ph type="sldNum" sz="quarter" idx="5"/>
          </p:nvPr>
        </p:nvSpPr>
        <p:spPr/>
        <p:txBody>
          <a:bodyPr/>
          <a:lstStyle/>
          <a:p>
            <a:fld id="{E21A7267-269F-4D26-9F96-B6358A06B982}" type="slidenum">
              <a:rPr lang="en-US" smtClean="0"/>
              <a:pPr/>
              <a:t>10</a:t>
            </a:fld>
            <a:endParaRPr lang="en-US" dirty="0"/>
          </a:p>
        </p:txBody>
      </p:sp>
    </p:spTree>
    <p:extLst>
      <p:ext uri="{BB962C8B-B14F-4D97-AF65-F5344CB8AC3E}">
        <p14:creationId xmlns:p14="http://schemas.microsoft.com/office/powerpoint/2010/main" val="500162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Sandia Blue Title Slide">
    <p:bg>
      <p:bgPr>
        <a:blipFill dpi="0" rotWithShape="1">
          <a:blip r:embed="rId2">
            <a:alphaModFix amt="65000"/>
            <a:lum/>
          </a:blip>
          <a:srcRect/>
          <a:stretch>
            <a:fillRect l="-7000" r="-7000" b="5000"/>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001FDE4-204F-8A4F-897A-2FD925F71231}"/>
              </a:ext>
            </a:extLst>
          </p:cNvPr>
          <p:cNvSpPr/>
          <p:nvPr userDrawn="1"/>
        </p:nvSpPr>
        <p:spPr>
          <a:xfrm>
            <a:off x="2139174" y="6546375"/>
            <a:ext cx="7408863" cy="3116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299136E-7E06-F942-9B25-67EC00827399}"/>
              </a:ext>
            </a:extLst>
          </p:cNvPr>
          <p:cNvSpPr/>
          <p:nvPr userDrawn="1"/>
        </p:nvSpPr>
        <p:spPr>
          <a:xfrm>
            <a:off x="0" y="955584"/>
            <a:ext cx="12192000" cy="3749766"/>
          </a:xfrm>
          <a:prstGeom prst="rect">
            <a:avLst/>
          </a:prstGeom>
          <a:solidFill>
            <a:srgbClr val="00ACD5">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4D41BF9-BEC6-2541-BC17-FCD21E6A27F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10502165" y="1195046"/>
            <a:ext cx="1271131" cy="485341"/>
          </a:xfrm>
          <a:prstGeom prst="rect">
            <a:avLst/>
          </a:prstGeom>
        </p:spPr>
      </p:pic>
      <p:sp>
        <p:nvSpPr>
          <p:cNvPr id="2" name="Title 1"/>
          <p:cNvSpPr>
            <a:spLocks noGrp="1"/>
          </p:cNvSpPr>
          <p:nvPr>
            <p:ph type="ctrTitle" hasCustomPrompt="1"/>
          </p:nvPr>
        </p:nvSpPr>
        <p:spPr>
          <a:xfrm>
            <a:off x="308192" y="1393479"/>
            <a:ext cx="9589164" cy="1079883"/>
          </a:xfrm>
        </p:spPr>
        <p:txBody>
          <a:bodyPr anchor="b">
            <a:normAutofit/>
          </a:bodyPr>
          <a:lstStyle>
            <a:lvl1pPr algn="l">
              <a:defRPr sz="4400">
                <a:solidFill>
                  <a:schemeClr val="bg2"/>
                </a:solidFill>
              </a:defRPr>
            </a:lvl1pPr>
          </a:lstStyle>
          <a:p>
            <a:r>
              <a:rPr lang="en-US" dirty="0"/>
              <a:t>Click to add title</a:t>
            </a:r>
          </a:p>
        </p:txBody>
      </p:sp>
      <p:sp>
        <p:nvSpPr>
          <p:cNvPr id="27" name="Text Placeholder 26">
            <a:extLst>
              <a:ext uri="{FF2B5EF4-FFF2-40B4-BE49-F238E27FC236}">
                <a16:creationId xmlns:a16="http://schemas.microsoft.com/office/drawing/2014/main" id="{62ED528D-5375-6147-9677-05F4F59A3A33}"/>
              </a:ext>
            </a:extLst>
          </p:cNvPr>
          <p:cNvSpPr>
            <a:spLocks noGrp="1"/>
          </p:cNvSpPr>
          <p:nvPr>
            <p:ph type="body" sz="quarter" idx="10" hasCustomPrompt="1"/>
          </p:nvPr>
        </p:nvSpPr>
        <p:spPr>
          <a:xfrm>
            <a:off x="308192" y="2613631"/>
            <a:ext cx="9589165" cy="378587"/>
          </a:xfrm>
        </p:spPr>
        <p:txBody>
          <a:bodyPr>
            <a:normAutofit/>
          </a:bodyPr>
          <a:lstStyle>
            <a:lvl1pPr marL="0" indent="0">
              <a:buNone/>
              <a:defRPr sz="2000">
                <a:solidFill>
                  <a:schemeClr val="bg2"/>
                </a:solidFill>
              </a:defRPr>
            </a:lvl1pPr>
          </a:lstStyle>
          <a:p>
            <a:pPr lvl="0"/>
            <a:r>
              <a:rPr lang="en-US" dirty="0"/>
              <a:t>Click to add subtitle</a:t>
            </a:r>
          </a:p>
        </p:txBody>
      </p:sp>
      <p:sp>
        <p:nvSpPr>
          <p:cNvPr id="28" name="Date Placeholder 3">
            <a:extLst>
              <a:ext uri="{FF2B5EF4-FFF2-40B4-BE49-F238E27FC236}">
                <a16:creationId xmlns:a16="http://schemas.microsoft.com/office/drawing/2014/main" id="{CFD967D1-92EE-DA4A-AEB6-21AF38FD838E}"/>
              </a:ext>
            </a:extLst>
          </p:cNvPr>
          <p:cNvSpPr>
            <a:spLocks noGrp="1"/>
          </p:cNvSpPr>
          <p:nvPr>
            <p:ph type="dt" sz="half" idx="2"/>
          </p:nvPr>
        </p:nvSpPr>
        <p:spPr>
          <a:xfrm>
            <a:off x="9548037" y="4332843"/>
            <a:ext cx="2471928" cy="219424"/>
          </a:xfrm>
          <a:prstGeom prst="rect">
            <a:avLst/>
          </a:prstGeom>
        </p:spPr>
        <p:txBody>
          <a:bodyPr vert="horz" lIns="91440" tIns="45720" rIns="91440" bIns="45720" rtlCol="0" anchor="ctr"/>
          <a:lstStyle>
            <a:lvl1pPr algn="r">
              <a:defRPr sz="1600">
                <a:solidFill>
                  <a:schemeClr val="bg2"/>
                </a:solidFill>
              </a:defRPr>
            </a:lvl1pPr>
          </a:lstStyle>
          <a:p>
            <a:fld id="{66B0A716-7B6E-5541-8ACF-6CA4B930F84C}" type="datetime4">
              <a:rPr lang="en-US" smtClean="0"/>
              <a:pPr/>
              <a:t>January 9, 2023</a:t>
            </a:fld>
            <a:endParaRPr lang="en-US" dirty="0"/>
          </a:p>
        </p:txBody>
      </p:sp>
      <p:pic>
        <p:nvPicPr>
          <p:cNvPr id="30" name="Picture 29">
            <a:extLst>
              <a:ext uri="{FF2B5EF4-FFF2-40B4-BE49-F238E27FC236}">
                <a16:creationId xmlns:a16="http://schemas.microsoft.com/office/drawing/2014/main" id="{BEEF28A1-BDA3-EF4F-B592-78648F6EF03C}"/>
              </a:ext>
            </a:extLst>
          </p:cNvPr>
          <p:cNvPicPr>
            <a:picLocks noChangeAspect="1"/>
          </p:cNvPicPr>
          <p:nvPr userDrawn="1"/>
        </p:nvPicPr>
        <p:blipFill>
          <a:blip r:embed="rId4" cstate="print">
            <a:alphaModFix amt="70000"/>
            <a:extLst>
              <a:ext uri="{28A0092B-C50C-407E-A947-70E740481C1C}">
                <a14:useLocalDpi xmlns:a14="http://schemas.microsoft.com/office/drawing/2010/main"/>
              </a:ext>
            </a:extLst>
          </a:blip>
          <a:stretch>
            <a:fillRect/>
          </a:stretch>
        </p:blipFill>
        <p:spPr>
          <a:xfrm>
            <a:off x="1376124" y="6610629"/>
            <a:ext cx="601498" cy="172931"/>
          </a:xfrm>
          <a:prstGeom prst="rect">
            <a:avLst/>
          </a:prstGeom>
        </p:spPr>
      </p:pic>
      <p:pic>
        <p:nvPicPr>
          <p:cNvPr id="34" name="Picture 33">
            <a:extLst>
              <a:ext uri="{FF2B5EF4-FFF2-40B4-BE49-F238E27FC236}">
                <a16:creationId xmlns:a16="http://schemas.microsoft.com/office/drawing/2014/main" id="{62300E57-1F87-C74E-9FD7-FC4E22CFD6D6}"/>
              </a:ext>
            </a:extLst>
          </p:cNvPr>
          <p:cNvPicPr>
            <a:picLocks noChangeAspect="1"/>
          </p:cNvPicPr>
          <p:nvPr userDrawn="1"/>
        </p:nvPicPr>
        <p:blipFill>
          <a:blip r:embed="rId5" cstate="print">
            <a:alphaModFix amt="70000"/>
            <a:extLst>
              <a:ext uri="{28A0092B-C50C-407E-A947-70E740481C1C}">
                <a14:useLocalDpi xmlns:a14="http://schemas.microsoft.com/office/drawing/2010/main"/>
              </a:ext>
            </a:extLst>
          </a:blip>
          <a:stretch>
            <a:fillRect/>
          </a:stretch>
        </p:blipFill>
        <p:spPr>
          <a:xfrm>
            <a:off x="308192" y="6565052"/>
            <a:ext cx="916995" cy="229249"/>
          </a:xfrm>
          <a:prstGeom prst="rect">
            <a:avLst/>
          </a:prstGeom>
        </p:spPr>
      </p:pic>
      <p:sp>
        <p:nvSpPr>
          <p:cNvPr id="35" name="TextBox 34">
            <a:extLst>
              <a:ext uri="{FF2B5EF4-FFF2-40B4-BE49-F238E27FC236}">
                <a16:creationId xmlns:a16="http://schemas.microsoft.com/office/drawing/2014/main" id="{9FFF460D-5224-F745-AA08-BF60F564B889}"/>
              </a:ext>
            </a:extLst>
          </p:cNvPr>
          <p:cNvSpPr txBox="1"/>
          <p:nvPr userDrawn="1"/>
        </p:nvSpPr>
        <p:spPr>
          <a:xfrm>
            <a:off x="2139175" y="6520248"/>
            <a:ext cx="7408862" cy="338554"/>
          </a:xfrm>
          <a:prstGeom prst="rect">
            <a:avLst/>
          </a:prstGeom>
          <a:noFill/>
        </p:spPr>
        <p:txBody>
          <a:bodyPr wrap="square" rtlCol="0">
            <a:spAutoFit/>
          </a:bodyPr>
          <a:lstStyle/>
          <a:p>
            <a:r>
              <a:rPr lang="en-US" sz="800" b="0" i="0" kern="1200" dirty="0">
                <a:solidFill>
                  <a:schemeClr val="tx2"/>
                </a:solidFill>
                <a:effectLst/>
                <a:latin typeface="+mn-lt"/>
                <a:ea typeface="+mn-ea"/>
                <a:cs typeface="+mn-cs"/>
              </a:rPr>
              <a:t>Sandia National Laboratories is a multimission laboratory managed and operated by National Technology and Engineering Solutions of Sandia LLC, a wholly owned subsidiary of Honeywell International Inc. for the U.S. Department of Energy’s National Nuclear Security Administration under contract DE-NA0003525.</a:t>
            </a:r>
            <a:endParaRPr lang="en-US" sz="800" dirty="0">
              <a:solidFill>
                <a:schemeClr val="tx2"/>
              </a:solidFill>
            </a:endParaRPr>
          </a:p>
        </p:txBody>
      </p:sp>
      <p:sp>
        <p:nvSpPr>
          <p:cNvPr id="20" name="Text Placeholder 24">
            <a:extLst>
              <a:ext uri="{FF2B5EF4-FFF2-40B4-BE49-F238E27FC236}">
                <a16:creationId xmlns:a16="http://schemas.microsoft.com/office/drawing/2014/main" id="{58F7247A-244D-6A48-BBB7-15233E751B35}"/>
              </a:ext>
            </a:extLst>
          </p:cNvPr>
          <p:cNvSpPr>
            <a:spLocks noGrp="1"/>
          </p:cNvSpPr>
          <p:nvPr>
            <p:ph type="body" sz="quarter" idx="15" hasCustomPrompt="1"/>
          </p:nvPr>
        </p:nvSpPr>
        <p:spPr>
          <a:xfrm>
            <a:off x="9442768" y="6697094"/>
            <a:ext cx="1828800" cy="136525"/>
          </a:xfrm>
        </p:spPr>
        <p:txBody>
          <a:bodyPr lIns="0" tIns="0" rIns="0" bIns="0">
            <a:normAutofit/>
          </a:bodyPr>
          <a:lstStyle>
            <a:lvl1pPr marL="0" indent="0" algn="ctr">
              <a:buNone/>
              <a:defRPr sz="800" b="1" i="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pPr lvl="0"/>
            <a:r>
              <a:rPr lang="en-US" dirty="0"/>
              <a:t>CLICK TO ADD SAND XXXX-XXXX P</a:t>
            </a:r>
          </a:p>
        </p:txBody>
      </p:sp>
      <p:sp>
        <p:nvSpPr>
          <p:cNvPr id="22" name="Text Placeholder 4">
            <a:extLst>
              <a:ext uri="{FF2B5EF4-FFF2-40B4-BE49-F238E27FC236}">
                <a16:creationId xmlns:a16="http://schemas.microsoft.com/office/drawing/2014/main" id="{28DA6BE7-D5D1-5C4B-8879-A66353A8517F}"/>
              </a:ext>
            </a:extLst>
          </p:cNvPr>
          <p:cNvSpPr>
            <a:spLocks noGrp="1"/>
          </p:cNvSpPr>
          <p:nvPr>
            <p:ph type="body" sz="quarter" idx="22" hasCustomPrompt="1"/>
          </p:nvPr>
        </p:nvSpPr>
        <p:spPr>
          <a:xfrm>
            <a:off x="460592" y="5657851"/>
            <a:ext cx="10512207" cy="695480"/>
          </a:xfrm>
        </p:spPr>
        <p:txBody>
          <a:bodyPr lIns="0" tIns="0" rIns="0" bIns="0"/>
          <a:lstStyle>
            <a:lvl1pPr>
              <a:buFontTx/>
              <a:buNone/>
              <a:defRPr sz="1400" b="0" i="0">
                <a:solidFill>
                  <a:schemeClr val="tx2"/>
                </a:solidFill>
                <a:latin typeface="+mn-lt"/>
                <a:ea typeface="Open Sans" panose="020B0606030504020204" pitchFamily="34" charset="0"/>
                <a:cs typeface="Open Sans" panose="020B0606030504020204" pitchFamily="34" charset="0"/>
              </a:defRPr>
            </a:lvl1pPr>
          </a:lstStyle>
          <a:p>
            <a:pPr lvl="0"/>
            <a:r>
              <a:rPr lang="en-US" dirty="0"/>
              <a:t>Click to add date, location, or additional content</a:t>
            </a:r>
          </a:p>
        </p:txBody>
      </p:sp>
    </p:spTree>
    <p:extLst>
      <p:ext uri="{BB962C8B-B14F-4D97-AF65-F5344CB8AC3E}">
        <p14:creationId xmlns:p14="http://schemas.microsoft.com/office/powerpoint/2010/main" val="18093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
        <p:nvSpPr>
          <p:cNvPr id="6" name="Content Placeholder 4">
            <a:extLst>
              <a:ext uri="{FF2B5EF4-FFF2-40B4-BE49-F238E27FC236}">
                <a16:creationId xmlns:a16="http://schemas.microsoft.com/office/drawing/2014/main" id="{58499A1B-B545-E54F-813C-D2819D306700}"/>
              </a:ext>
            </a:extLst>
          </p:cNvPr>
          <p:cNvSpPr>
            <a:spLocks noGrp="1"/>
          </p:cNvSpPr>
          <p:nvPr>
            <p:ph sz="quarter" idx="12" hasCustomPrompt="1"/>
          </p:nvPr>
        </p:nvSpPr>
        <p:spPr>
          <a:xfrm>
            <a:off x="3459691"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a:extLst>
              <a:ext uri="{FF2B5EF4-FFF2-40B4-BE49-F238E27FC236}">
                <a16:creationId xmlns:a16="http://schemas.microsoft.com/office/drawing/2014/main" id="{174E15F2-20CB-C644-8BA7-F15902DE87E0}"/>
              </a:ext>
            </a:extLst>
          </p:cNvPr>
          <p:cNvSpPr>
            <a:spLocks noGrp="1"/>
          </p:cNvSpPr>
          <p:nvPr>
            <p:ph sz="quarter" idx="13" hasCustomPrompt="1"/>
          </p:nvPr>
        </p:nvSpPr>
        <p:spPr>
          <a:xfrm>
            <a:off x="6271682"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AF92AC71-C99E-234B-8D8F-0F0C3726B081}"/>
              </a:ext>
            </a:extLst>
          </p:cNvPr>
          <p:cNvSpPr>
            <a:spLocks noGrp="1"/>
          </p:cNvSpPr>
          <p:nvPr>
            <p:ph sz="quarter" idx="14" hasCustomPrompt="1"/>
          </p:nvPr>
        </p:nvSpPr>
        <p:spPr>
          <a:xfrm>
            <a:off x="9083673" y="1944414"/>
            <a:ext cx="2743200" cy="4393324"/>
          </a:xfrm>
        </p:spPr>
        <p:txBody>
          <a:bodyPr tIns="91440">
            <a:normAutofit/>
          </a:bodyPr>
          <a:lstStyle>
            <a:lvl1pPr>
              <a:defRPr sz="18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3">
            <a:extLst>
              <a:ext uri="{FF2B5EF4-FFF2-40B4-BE49-F238E27FC236}">
                <a16:creationId xmlns:a16="http://schemas.microsoft.com/office/drawing/2014/main" id="{EA18D74C-64C1-3945-9492-A3994A41F604}"/>
              </a:ext>
            </a:extLst>
          </p:cNvPr>
          <p:cNvSpPr>
            <a:spLocks noGrp="1"/>
          </p:cNvSpPr>
          <p:nvPr>
            <p:ph type="body" sz="quarter" idx="15"/>
          </p:nvPr>
        </p:nvSpPr>
        <p:spPr>
          <a:xfrm>
            <a:off x="647700"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5" name="Text Placeholder 13">
            <a:extLst>
              <a:ext uri="{FF2B5EF4-FFF2-40B4-BE49-F238E27FC236}">
                <a16:creationId xmlns:a16="http://schemas.microsoft.com/office/drawing/2014/main" id="{581BC3A0-965C-F74F-9216-7CE59C50002C}"/>
              </a:ext>
            </a:extLst>
          </p:cNvPr>
          <p:cNvSpPr>
            <a:spLocks noGrp="1"/>
          </p:cNvSpPr>
          <p:nvPr>
            <p:ph type="body" sz="quarter" idx="16"/>
          </p:nvPr>
        </p:nvSpPr>
        <p:spPr>
          <a:xfrm>
            <a:off x="3459691"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6" name="Text Placeholder 13">
            <a:extLst>
              <a:ext uri="{FF2B5EF4-FFF2-40B4-BE49-F238E27FC236}">
                <a16:creationId xmlns:a16="http://schemas.microsoft.com/office/drawing/2014/main" id="{39CF95C0-CF1B-C843-AF1D-1E4D22D1B401}"/>
              </a:ext>
            </a:extLst>
          </p:cNvPr>
          <p:cNvSpPr>
            <a:spLocks noGrp="1"/>
          </p:cNvSpPr>
          <p:nvPr>
            <p:ph type="body" sz="quarter" idx="17"/>
          </p:nvPr>
        </p:nvSpPr>
        <p:spPr>
          <a:xfrm>
            <a:off x="6271682"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
        <p:nvSpPr>
          <p:cNvPr id="19" name="Text Placeholder 13">
            <a:extLst>
              <a:ext uri="{FF2B5EF4-FFF2-40B4-BE49-F238E27FC236}">
                <a16:creationId xmlns:a16="http://schemas.microsoft.com/office/drawing/2014/main" id="{F1BE6C8C-CD01-DB40-B704-35085AA43D37}"/>
              </a:ext>
            </a:extLst>
          </p:cNvPr>
          <p:cNvSpPr>
            <a:spLocks noGrp="1"/>
          </p:cNvSpPr>
          <p:nvPr>
            <p:ph type="body" sz="quarter" idx="18"/>
          </p:nvPr>
        </p:nvSpPr>
        <p:spPr>
          <a:xfrm>
            <a:off x="9083673" y="1225826"/>
            <a:ext cx="2743200" cy="718588"/>
          </a:xfrm>
          <a:solidFill>
            <a:schemeClr val="accent4"/>
          </a:solidFill>
        </p:spPr>
        <p:txBody>
          <a:bodyPr anchor="ctr">
            <a:noAutofit/>
          </a:bodyPr>
          <a:lstStyle>
            <a:lvl1pPr algn="ctr">
              <a:defRPr sz="1800">
                <a:solidFill>
                  <a:schemeClr val="bg1"/>
                </a:solidFill>
              </a:defRPr>
            </a:lvl1pPr>
            <a:lvl2pPr algn="ctr">
              <a:defRPr sz="1800"/>
            </a:lvl2pPr>
            <a:lvl3pPr algn="ctr">
              <a:defRPr sz="1800"/>
            </a:lvl3pPr>
            <a:lvl4pPr algn="ctr">
              <a:defRPr sz="1800"/>
            </a:lvl4pPr>
            <a:lvl5pPr algn="ctr">
              <a:defRPr sz="1800"/>
            </a:lvl5pPr>
          </a:lstStyle>
          <a:p>
            <a:pPr lvl="0"/>
            <a:r>
              <a:rPr lang="en-US" dirty="0"/>
              <a:t>Click to edit Master text styles</a:t>
            </a:r>
          </a:p>
        </p:txBody>
      </p:sp>
    </p:spTree>
    <p:extLst>
      <p:ext uri="{BB962C8B-B14F-4D97-AF65-F5344CB8AC3E}">
        <p14:creationId xmlns:p14="http://schemas.microsoft.com/office/powerpoint/2010/main" val="1313924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6E9692-BAB7-4190-A442-85A68211BDF9}"/>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DA3C495-856D-4E1E-A2E8-132AEB2B8BE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4BF53335-802B-4C30-94CA-2BC9E9DFE1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524C97-14AE-40DB-8FFC-CE28236E0F06}"/>
              </a:ext>
            </a:extLst>
          </p:cNvPr>
          <p:cNvSpPr>
            <a:spLocks noGrp="1"/>
          </p:cNvSpPr>
          <p:nvPr>
            <p:ph type="sldNum" sz="quarter" idx="12"/>
          </p:nvPr>
        </p:nvSpPr>
        <p:spPr/>
        <p:txBody>
          <a:bodyPr/>
          <a:lstStyle/>
          <a:p>
            <a:fld id="{EAB3140A-3BA5-4F18-93B2-5ABE18D4C56F}" type="slidenum">
              <a:rPr lang="en-US" smtClean="0"/>
              <a:t>‹#›</a:t>
            </a:fld>
            <a:endParaRPr lang="en-US"/>
          </a:p>
        </p:txBody>
      </p:sp>
    </p:spTree>
    <p:extLst>
      <p:ext uri="{BB962C8B-B14F-4D97-AF65-F5344CB8AC3E}">
        <p14:creationId xmlns:p14="http://schemas.microsoft.com/office/powerpoint/2010/main" val="22496614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Sandia Blue Section - NM">
    <p:bg>
      <p:bgPr>
        <a:blipFill dpi="0" rotWithShape="1">
          <a:blip r:embed="rId2">
            <a:alphaModFix amt="50000"/>
            <a:lum/>
          </a:blip>
          <a:srcRect/>
          <a:stretch>
            <a:fillRect l="-7000" r="-7000" b="5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4153529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Sandia Blue Section - C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2630940"/>
            <a:ext cx="9144000" cy="766762"/>
          </a:xfrm>
        </p:spPr>
        <p:txBody>
          <a:bodyPr anchor="b">
            <a:normAutofit/>
          </a:bodyPr>
          <a:lstStyle>
            <a:lvl1pPr algn="ctr">
              <a:defRPr sz="4400">
                <a:solidFill>
                  <a:schemeClr val="bg2"/>
                </a:solidFill>
              </a:defRPr>
            </a:lvl1pPr>
          </a:lstStyle>
          <a:p>
            <a:r>
              <a:rPr lang="en-US" dirty="0"/>
              <a:t>Click to add title</a:t>
            </a:r>
          </a:p>
        </p:txBody>
      </p:sp>
      <p:sp>
        <p:nvSpPr>
          <p:cNvPr id="14" name="Text Placeholder 13">
            <a:extLst>
              <a:ext uri="{FF2B5EF4-FFF2-40B4-BE49-F238E27FC236}">
                <a16:creationId xmlns:a16="http://schemas.microsoft.com/office/drawing/2014/main" id="{143CBB9C-21EF-704D-A7F5-BD4B58ED36AC}"/>
              </a:ext>
            </a:extLst>
          </p:cNvPr>
          <p:cNvSpPr>
            <a:spLocks noGrp="1"/>
          </p:cNvSpPr>
          <p:nvPr>
            <p:ph type="body" sz="quarter" idx="10" hasCustomPrompt="1"/>
          </p:nvPr>
        </p:nvSpPr>
        <p:spPr>
          <a:xfrm>
            <a:off x="1524000" y="3545293"/>
            <a:ext cx="9144000" cy="1558059"/>
          </a:xfrm>
        </p:spPr>
        <p:txBody>
          <a:bodyPr>
            <a:normAutofit/>
          </a:bodyPr>
          <a:lstStyle>
            <a:lvl1pPr marL="0" indent="0" algn="ctr">
              <a:buFontTx/>
              <a:buNone/>
              <a:defRPr sz="1800">
                <a:solidFill>
                  <a:schemeClr val="bg2"/>
                </a:solidFill>
              </a:defRPr>
            </a:lvl1pPr>
            <a:lvl2pPr marL="457200" indent="0" algn="ctr">
              <a:buFontTx/>
              <a:buNone/>
              <a:defRPr sz="1800">
                <a:solidFill>
                  <a:schemeClr val="bg2"/>
                </a:solidFill>
              </a:defRPr>
            </a:lvl2pPr>
            <a:lvl3pPr marL="914400" indent="0" algn="ctr">
              <a:buFontTx/>
              <a:buNone/>
              <a:defRPr sz="1800">
                <a:solidFill>
                  <a:schemeClr val="bg2"/>
                </a:solidFill>
              </a:defRPr>
            </a:lvl3pPr>
            <a:lvl4pPr marL="1371600" indent="0" algn="ctr">
              <a:buFontTx/>
              <a:buNone/>
              <a:defRPr sz="1800">
                <a:solidFill>
                  <a:schemeClr val="bg2"/>
                </a:solidFill>
              </a:defRPr>
            </a:lvl4pPr>
            <a:lvl5pPr marL="1828800" indent="0" algn="ctr">
              <a:buFontTx/>
              <a:buNone/>
              <a:defRPr sz="1800">
                <a:solidFill>
                  <a:schemeClr val="bg2"/>
                </a:solidFill>
              </a:defRPr>
            </a:lvl5pPr>
          </a:lstStyle>
          <a:p>
            <a:pPr lvl="0"/>
            <a:r>
              <a:rPr lang="en-US" dirty="0"/>
              <a:t>Click to add subtitle</a:t>
            </a:r>
          </a:p>
        </p:txBody>
      </p:sp>
    </p:spTree>
    <p:extLst>
      <p:ext uri="{BB962C8B-B14F-4D97-AF65-F5344CB8AC3E}">
        <p14:creationId xmlns:p14="http://schemas.microsoft.com/office/powerpoint/2010/main" val="387136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5" orient="horz" pos="408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_and_PathwayScenari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95866" y="246888"/>
            <a:ext cx="11073045" cy="868680"/>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0" y="1544655"/>
            <a:ext cx="4059936" cy="4948940"/>
          </a:xfrm>
          <a:solidFill>
            <a:schemeClr val="accent2">
              <a:lumMod val="20000"/>
              <a:lumOff val="80000"/>
            </a:schemeClr>
          </a:solidFill>
        </p:spPr>
        <p:txBody>
          <a:bodyPr lIns="274320" tIns="91440" rIns="182880" bIns="91440" anchor="t">
            <a:noAutofit/>
          </a:bodyPr>
          <a:lstStyle>
            <a:lvl1pPr>
              <a:lnSpc>
                <a:spcPct val="100000"/>
              </a:lnSpc>
              <a:buFontTx/>
              <a:buNone/>
              <a:defRPr sz="1400"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sz="1400">
                <a:latin typeface="Open Sans" panose="020B0606030504020204" pitchFamily="34" charset="0"/>
              </a:defRPr>
            </a:lvl2pPr>
            <a:lvl3pPr>
              <a:lnSpc>
                <a:spcPct val="100000"/>
              </a:lnSpc>
              <a:buFont typeface="Wingdings" pitchFamily="2" charset="2"/>
              <a:buChar char="§"/>
              <a:defRPr sz="1400">
                <a:latin typeface="Open Sans" panose="020B0606030504020204" pitchFamily="34" charset="0"/>
              </a:defRPr>
            </a:lvl3pPr>
            <a:lvl4pPr>
              <a:lnSpc>
                <a:spcPct val="100000"/>
              </a:lnSpc>
              <a:buFont typeface="Wingdings" pitchFamily="2" charset="2"/>
              <a:buChar char="§"/>
              <a:defRPr sz="1400">
                <a:latin typeface="Open Sans" panose="020B0606030504020204" pitchFamily="34" charset="0"/>
              </a:defRPr>
            </a:lvl4pPr>
            <a:lvl5pPr>
              <a:lnSpc>
                <a:spcPct val="100000"/>
              </a:lnSpc>
              <a:buFont typeface="Wingdings" pitchFamily="2" charset="2"/>
              <a:buChar cha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 Placeholder 3">
            <a:extLst>
              <a:ext uri="{FF2B5EF4-FFF2-40B4-BE49-F238E27FC236}">
                <a16:creationId xmlns:a16="http://schemas.microsoft.com/office/drawing/2014/main" id="{6E7F5525-7126-7343-B4BD-E18CB088B450}"/>
              </a:ext>
            </a:extLst>
          </p:cNvPr>
          <p:cNvSpPr>
            <a:spLocks noGrp="1"/>
          </p:cNvSpPr>
          <p:nvPr>
            <p:ph type="body" sz="quarter" idx="11"/>
          </p:nvPr>
        </p:nvSpPr>
        <p:spPr>
          <a:xfrm>
            <a:off x="0" y="1224615"/>
            <a:ext cx="4059936" cy="320040"/>
          </a:xfrm>
          <a:solidFill>
            <a:schemeClr val="accent2"/>
          </a:solidFill>
        </p:spPr>
        <p:txBody>
          <a:bodyPr lIns="274320" anchor="ctr">
            <a:noAutofit/>
          </a:bodyPr>
          <a:lstStyle>
            <a:lvl1pP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lvl2pPr>
            <a:lvl3pPr>
              <a:defRPr sz="1800"/>
            </a:lvl3pPr>
            <a:lvl4pPr>
              <a:defRPr sz="1800"/>
            </a:lvl4pPr>
            <a:lvl5pPr>
              <a:defRPr sz="1800"/>
            </a:lvl5pPr>
          </a:lstStyle>
          <a:p>
            <a:pPr lvl="0"/>
            <a:r>
              <a:rPr lang="en-US" dirty="0"/>
              <a:t>Click to edit Master text styles</a:t>
            </a:r>
          </a:p>
        </p:txBody>
      </p:sp>
    </p:spTree>
    <p:extLst>
      <p:ext uri="{BB962C8B-B14F-4D97-AF65-F5344CB8AC3E}">
        <p14:creationId xmlns:p14="http://schemas.microsoft.com/office/powerpoint/2010/main" val="51059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_and_ModelExposi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19666" y="246888"/>
            <a:ext cx="11149245" cy="868680"/>
          </a:xfrm>
          <a:prstGeom prst="rect">
            <a:avLst/>
          </a:prstGeom>
        </p:spPr>
        <p:txBody>
          <a:bodyPr/>
          <a:lstStyle>
            <a:lvl1pPr marL="0">
              <a:defRPr/>
            </a:lvl1pPr>
          </a:lstStyle>
          <a:p>
            <a:r>
              <a:rPr lang="en-US" dirty="0"/>
              <a:t>Title and Double Content - Click to add title</a:t>
            </a:r>
          </a:p>
        </p:txBody>
      </p:sp>
      <p:sp>
        <p:nvSpPr>
          <p:cNvPr id="3" name="Content Placeholder 2"/>
          <p:cNvSpPr>
            <a:spLocks noGrp="1"/>
          </p:cNvSpPr>
          <p:nvPr>
            <p:ph idx="1" hasCustomPrompt="1"/>
          </p:nvPr>
        </p:nvSpPr>
        <p:spPr>
          <a:xfrm>
            <a:off x="0" y="1544655"/>
            <a:ext cx="4059936" cy="4948940"/>
          </a:xfrm>
          <a:solidFill>
            <a:schemeClr val="accent2">
              <a:lumMod val="20000"/>
              <a:lumOff val="80000"/>
            </a:schemeClr>
          </a:solidFill>
        </p:spPr>
        <p:txBody>
          <a:bodyPr lIns="274320" tIns="91440" rIns="182880" bIns="91440" anchor="t">
            <a:noAutofit/>
          </a:bodyPr>
          <a:lstStyle>
            <a:lvl1pPr>
              <a:lnSpc>
                <a:spcPct val="100000"/>
              </a:lnSpc>
              <a:buFontTx/>
              <a:buNone/>
              <a:defRPr sz="1400" b="0" i="0">
                <a:latin typeface="Open Sans" panose="020B0606030504020204" pitchFamily="34" charset="0"/>
                <a:ea typeface="Open Sans" panose="020B0606030504020204" pitchFamily="34" charset="0"/>
                <a:cs typeface="Open Sans" panose="020B0606030504020204" pitchFamily="34" charset="0"/>
              </a:defRPr>
            </a:lvl1pPr>
            <a:lvl2pPr>
              <a:lnSpc>
                <a:spcPct val="100000"/>
              </a:lnSpc>
              <a:buFont typeface="Wingdings" pitchFamily="2" charset="2"/>
              <a:buChar char="§"/>
              <a:defRPr sz="1400">
                <a:latin typeface="Open Sans" panose="020B0606030504020204" pitchFamily="34" charset="0"/>
              </a:defRPr>
            </a:lvl2pPr>
            <a:lvl3pPr>
              <a:lnSpc>
                <a:spcPct val="100000"/>
              </a:lnSpc>
              <a:buFont typeface="Wingdings" pitchFamily="2" charset="2"/>
              <a:buChar char="§"/>
              <a:defRPr sz="1400">
                <a:latin typeface="Open Sans" panose="020B0606030504020204" pitchFamily="34" charset="0"/>
              </a:defRPr>
            </a:lvl3pPr>
            <a:lvl4pPr>
              <a:lnSpc>
                <a:spcPct val="100000"/>
              </a:lnSpc>
              <a:buFont typeface="Wingdings" pitchFamily="2" charset="2"/>
              <a:buChar char="§"/>
              <a:defRPr sz="1400">
                <a:latin typeface="Open Sans" panose="020B0606030504020204" pitchFamily="34" charset="0"/>
              </a:defRPr>
            </a:lvl4pPr>
            <a:lvl5pPr>
              <a:lnSpc>
                <a:spcPct val="100000"/>
              </a:lnSpc>
              <a:buFont typeface="Wingdings" pitchFamily="2" charset="2"/>
              <a:buChar char="§"/>
              <a:defRPr sz="1400" b="0" i="0">
                <a:latin typeface="Open Sans" panose="020B0606030504020204" pitchFamily="34" charset="0"/>
                <a:ea typeface="Open Sans" panose="020B0606030504020204" pitchFamily="34" charset="0"/>
                <a:cs typeface="Open Sans" panose="020B0606030504020204" pitchFamily="34" charset="0"/>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
        <p:nvSpPr>
          <p:cNvPr id="4" name="Text Placeholder 3">
            <a:extLst>
              <a:ext uri="{FF2B5EF4-FFF2-40B4-BE49-F238E27FC236}">
                <a16:creationId xmlns:a16="http://schemas.microsoft.com/office/drawing/2014/main" id="{6E7F5525-7126-7343-B4BD-E18CB088B450}"/>
              </a:ext>
            </a:extLst>
          </p:cNvPr>
          <p:cNvSpPr>
            <a:spLocks noGrp="1"/>
          </p:cNvSpPr>
          <p:nvPr>
            <p:ph type="body" sz="quarter" idx="11"/>
          </p:nvPr>
        </p:nvSpPr>
        <p:spPr>
          <a:xfrm>
            <a:off x="0" y="1224615"/>
            <a:ext cx="4059936" cy="320040"/>
          </a:xfrm>
          <a:solidFill>
            <a:schemeClr val="accent2"/>
          </a:solidFill>
        </p:spPr>
        <p:txBody>
          <a:bodyPr lIns="274320" anchor="ctr">
            <a:noAutofit/>
          </a:bodyPr>
          <a:lstStyle>
            <a:lvl1pPr>
              <a:defRPr sz="18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457200" indent="0">
              <a:buNone/>
              <a:defRPr sz="1800"/>
            </a:lvl2pPr>
            <a:lvl3pPr>
              <a:defRPr sz="1800"/>
            </a:lvl3pPr>
            <a:lvl4pPr>
              <a:defRPr sz="1800"/>
            </a:lvl4pPr>
            <a:lvl5pPr>
              <a:defRPr sz="1800"/>
            </a:lvl5pPr>
          </a:lstStyle>
          <a:p>
            <a:pPr lvl="0"/>
            <a:r>
              <a:rPr lang="en-US" dirty="0"/>
              <a:t>Click to edit Master text styles</a:t>
            </a:r>
          </a:p>
        </p:txBody>
      </p:sp>
      <p:sp>
        <p:nvSpPr>
          <p:cNvPr id="5" name="Content Placeholder 4">
            <a:extLst>
              <a:ext uri="{FF2B5EF4-FFF2-40B4-BE49-F238E27FC236}">
                <a16:creationId xmlns:a16="http://schemas.microsoft.com/office/drawing/2014/main" id="{61C34B27-9B53-7943-BD55-74DD6EB4FA4E}"/>
              </a:ext>
            </a:extLst>
          </p:cNvPr>
          <p:cNvSpPr>
            <a:spLocks noGrp="1"/>
          </p:cNvSpPr>
          <p:nvPr>
            <p:ph sz="quarter" idx="12"/>
          </p:nvPr>
        </p:nvSpPr>
        <p:spPr>
          <a:xfrm>
            <a:off x="4118776" y="1622065"/>
            <a:ext cx="7750136" cy="4871529"/>
          </a:xfrm>
        </p:spPr>
        <p:txBody>
          <a:bodyPr/>
          <a:lstStyle>
            <a:lvl1pPr>
              <a:defRPr sz="2400"/>
            </a:lvl1pPr>
            <a:lvl2pPr>
              <a:defRPr sz="2200"/>
            </a:lvl2pPr>
            <a:lvl3pPr>
              <a:defRPr sz="22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409383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04333" y="283778"/>
            <a:ext cx="10964706" cy="846525"/>
          </a:xfrm>
          <a:prstGeom prst="rect">
            <a:avLst/>
          </a:prstGeom>
        </p:spPr>
        <p:txBody>
          <a:bodyPr/>
          <a:lstStyle>
            <a:lvl1pPr marL="0">
              <a:defRPr/>
            </a:lvl1pPr>
          </a:lstStyle>
          <a:p>
            <a:r>
              <a:rPr lang="en-US" dirty="0"/>
              <a:t>Title Only - Click to add title</a:t>
            </a:r>
          </a:p>
        </p:txBody>
      </p:sp>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398697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Slide">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9CDE9E9-5B72-F740-9CA1-7BF072FE8A30}"/>
              </a:ext>
            </a:extLst>
          </p:cNvPr>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spTree>
    <p:extLst>
      <p:ext uri="{BB962C8B-B14F-4D97-AF65-F5344CB8AC3E}">
        <p14:creationId xmlns:p14="http://schemas.microsoft.com/office/powerpoint/2010/main" val="2663307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11045952" cy="4610100"/>
          </a:xfrm>
        </p:spPr>
        <p:txBody>
          <a:body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
        <p:nvSpPr>
          <p:cNvPr id="6" name="TextBox 5">
            <a:extLst>
              <a:ext uri="{FF2B5EF4-FFF2-40B4-BE49-F238E27FC236}">
                <a16:creationId xmlns:a16="http://schemas.microsoft.com/office/drawing/2014/main" id="{E6BA3075-127F-0B27-0BD9-09B92BA01892}"/>
              </a:ext>
            </a:extLst>
          </p:cNvPr>
          <p:cNvSpPr txBox="1"/>
          <p:nvPr userDrawn="1"/>
        </p:nvSpPr>
        <p:spPr>
          <a:xfrm>
            <a:off x="1431235" y="6669157"/>
            <a:ext cx="0" cy="0"/>
          </a:xfrm>
          <a:prstGeom prst="rect">
            <a:avLst/>
          </a:prstGeom>
        </p:spPr>
        <p:txBody>
          <a:bodyPr vert="horz" wrap="none" lIns="91440" tIns="45720" rIns="91440" bIns="45720" rtlCol="0">
            <a:noAutofit/>
          </a:bodyPr>
          <a:lstStyle/>
          <a:p>
            <a:pPr algn="l"/>
            <a:endParaRPr lang="en-US" dirty="0"/>
          </a:p>
        </p:txBody>
      </p:sp>
    </p:spTree>
    <p:extLst>
      <p:ext uri="{BB962C8B-B14F-4D97-AF65-F5344CB8AC3E}">
        <p14:creationId xmlns:p14="http://schemas.microsoft.com/office/powerpoint/2010/main" val="3776938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27ED-C799-AA4A-BA7C-2FFFBEA251A4}"/>
              </a:ext>
            </a:extLst>
          </p:cNvPr>
          <p:cNvSpPr>
            <a:spLocks noGrp="1"/>
          </p:cNvSpPr>
          <p:nvPr>
            <p:ph type="title" hasCustomPrompt="1"/>
          </p:nvPr>
        </p:nvSpPr>
        <p:spPr/>
        <p:txBody>
          <a:bodyPr/>
          <a:lstStyle/>
          <a:p>
            <a:r>
              <a:rPr lang="en-US" dirty="0"/>
              <a:t>TITLE AND CONTENT - Click to add title</a:t>
            </a:r>
          </a:p>
        </p:txBody>
      </p:sp>
      <p:sp>
        <p:nvSpPr>
          <p:cNvPr id="3" name="Slide Number Placeholder 2">
            <a:extLst>
              <a:ext uri="{FF2B5EF4-FFF2-40B4-BE49-F238E27FC236}">
                <a16:creationId xmlns:a16="http://schemas.microsoft.com/office/drawing/2014/main" id="{87D4B9F0-F682-C847-A4A4-C8832F0065E1}"/>
              </a:ext>
            </a:extLst>
          </p:cNvPr>
          <p:cNvSpPr>
            <a:spLocks noGrp="1"/>
          </p:cNvSpPr>
          <p:nvPr>
            <p:ph type="sldNum" sz="quarter" idx="10"/>
          </p:nvPr>
        </p:nvSpPr>
        <p:spPr/>
        <p:txBody>
          <a:bodyPr/>
          <a:lstStyle/>
          <a:p>
            <a:fld id="{4FAB73BC-B049-4115-A692-8D63A059BFB8}" type="slidenum">
              <a:rPr lang="en-US" smtClean="0"/>
              <a:pPr/>
              <a:t>‹#›</a:t>
            </a:fld>
            <a:endParaRPr lang="en-US" dirty="0"/>
          </a:p>
        </p:txBody>
      </p:sp>
      <p:sp>
        <p:nvSpPr>
          <p:cNvPr id="5" name="Content Placeholder 4">
            <a:extLst>
              <a:ext uri="{FF2B5EF4-FFF2-40B4-BE49-F238E27FC236}">
                <a16:creationId xmlns:a16="http://schemas.microsoft.com/office/drawing/2014/main" id="{BAC6C40D-F7AE-5D42-B2A9-60C9F62ADE8A}"/>
              </a:ext>
            </a:extLst>
          </p:cNvPr>
          <p:cNvSpPr>
            <a:spLocks noGrp="1"/>
          </p:cNvSpPr>
          <p:nvPr>
            <p:ph sz="quarter" idx="11" hasCustomPrompt="1"/>
          </p:nvPr>
        </p:nvSpPr>
        <p:spPr>
          <a:xfrm>
            <a:off x="647700"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1B758965-F092-184D-8FFB-8523C26AB56B}"/>
              </a:ext>
            </a:extLst>
          </p:cNvPr>
          <p:cNvSpPr txBox="1"/>
          <p:nvPr userDrawn="1"/>
        </p:nvSpPr>
        <p:spPr>
          <a:xfrm>
            <a:off x="4795024" y="66907"/>
            <a:ext cx="0" cy="0"/>
          </a:xfrm>
          <a:prstGeom prst="rect">
            <a:avLst/>
          </a:prstGeom>
        </p:spPr>
        <p:txBody>
          <a:bodyPr vert="horz" wrap="none" lIns="91440" tIns="45720" rIns="91440" bIns="45720" rtlCol="0">
            <a:noAutofit/>
          </a:bodyPr>
          <a:lstStyle/>
          <a:p>
            <a:pPr algn="l"/>
            <a:endParaRPr lang="en-US" dirty="0"/>
          </a:p>
        </p:txBody>
      </p:sp>
      <p:sp>
        <p:nvSpPr>
          <p:cNvPr id="6" name="Content Placeholder 4">
            <a:extLst>
              <a:ext uri="{FF2B5EF4-FFF2-40B4-BE49-F238E27FC236}">
                <a16:creationId xmlns:a16="http://schemas.microsoft.com/office/drawing/2014/main" id="{58499A1B-B545-E54F-813C-D2819D306700}"/>
              </a:ext>
            </a:extLst>
          </p:cNvPr>
          <p:cNvSpPr>
            <a:spLocks noGrp="1"/>
          </p:cNvSpPr>
          <p:nvPr>
            <p:ph sz="quarter" idx="12" hasCustomPrompt="1"/>
          </p:nvPr>
        </p:nvSpPr>
        <p:spPr>
          <a:xfrm>
            <a:off x="3459691"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4">
            <a:extLst>
              <a:ext uri="{FF2B5EF4-FFF2-40B4-BE49-F238E27FC236}">
                <a16:creationId xmlns:a16="http://schemas.microsoft.com/office/drawing/2014/main" id="{174E15F2-20CB-C644-8BA7-F15902DE87E0}"/>
              </a:ext>
            </a:extLst>
          </p:cNvPr>
          <p:cNvSpPr>
            <a:spLocks noGrp="1"/>
          </p:cNvSpPr>
          <p:nvPr>
            <p:ph sz="quarter" idx="13" hasCustomPrompt="1"/>
          </p:nvPr>
        </p:nvSpPr>
        <p:spPr>
          <a:xfrm>
            <a:off x="6271682"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Content Placeholder 4">
            <a:extLst>
              <a:ext uri="{FF2B5EF4-FFF2-40B4-BE49-F238E27FC236}">
                <a16:creationId xmlns:a16="http://schemas.microsoft.com/office/drawing/2014/main" id="{AF92AC71-C99E-234B-8D8F-0F0C3726B081}"/>
              </a:ext>
            </a:extLst>
          </p:cNvPr>
          <p:cNvSpPr>
            <a:spLocks noGrp="1"/>
          </p:cNvSpPr>
          <p:nvPr>
            <p:ph sz="quarter" idx="14" hasCustomPrompt="1"/>
          </p:nvPr>
        </p:nvSpPr>
        <p:spPr>
          <a:xfrm>
            <a:off x="9083673" y="1409700"/>
            <a:ext cx="2743200" cy="4610100"/>
          </a:xfrm>
        </p:spPr>
        <p:txBody>
          <a:bodyPr/>
          <a:lstStyle>
            <a:lvl1pPr>
              <a:defRPr sz="2400"/>
            </a:lvl1pPr>
            <a:lvl2pPr>
              <a:defRPr sz="1800"/>
            </a:lvl2pPr>
            <a:lvl3pPr>
              <a:defRPr sz="1800"/>
            </a:lvl3pPr>
            <a:lvl4pPr>
              <a:defRPr sz="1800"/>
            </a:lvl4pPr>
            <a:lvl5pPr>
              <a:defRPr sz="18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028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6DAB39D-3DF2-E847-8C3E-FDFA1C596259}"/>
              </a:ext>
            </a:extLst>
          </p:cNvPr>
          <p:cNvSpPr/>
          <p:nvPr userDrawn="1"/>
        </p:nvSpPr>
        <p:spPr>
          <a:xfrm>
            <a:off x="0" y="1223783"/>
            <a:ext cx="12192000" cy="527803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863601" y="243168"/>
            <a:ext cx="11005264" cy="864836"/>
          </a:xfrm>
          <a:prstGeom prst="rect">
            <a:avLst/>
          </a:prstGeom>
        </p:spPr>
        <p:txBody>
          <a:bodyPr vert="horz" lIns="0" tIns="0" rIns="0" bIns="0" rtlCol="0" anchor="ctr">
            <a:normAutofit/>
          </a:bodyPr>
          <a:lstStyle/>
          <a:p>
            <a:r>
              <a:rPr lang="en-US" dirty="0"/>
              <a:t>Click to edit Master title style</a:t>
            </a:r>
          </a:p>
        </p:txBody>
      </p:sp>
      <p:sp>
        <p:nvSpPr>
          <p:cNvPr id="8" name="Rectangle 7">
            <a:extLst>
              <a:ext uri="{FF2B5EF4-FFF2-40B4-BE49-F238E27FC236}">
                <a16:creationId xmlns:a16="http://schemas.microsoft.com/office/drawing/2014/main" id="{3830A6B1-B674-D445-B9BF-76365E83B1FA}"/>
              </a:ext>
            </a:extLst>
          </p:cNvPr>
          <p:cNvSpPr/>
          <p:nvPr userDrawn="1"/>
        </p:nvSpPr>
        <p:spPr>
          <a:xfrm rot="5400000" flipV="1">
            <a:off x="11689712" y="6666552"/>
            <a:ext cx="246888" cy="274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pic>
        <p:nvPicPr>
          <p:cNvPr id="9" name="Picture 8">
            <a:extLst>
              <a:ext uri="{FF2B5EF4-FFF2-40B4-BE49-F238E27FC236}">
                <a16:creationId xmlns:a16="http://schemas.microsoft.com/office/drawing/2014/main" id="{8EA7547A-5252-D141-892A-B9814F803C9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411493" y="6564988"/>
            <a:ext cx="258631" cy="258631"/>
          </a:xfrm>
          <a:prstGeom prst="rect">
            <a:avLst/>
          </a:prstGeom>
        </p:spPr>
      </p:pic>
      <p:sp>
        <p:nvSpPr>
          <p:cNvPr id="3" name="Text Placeholder 2"/>
          <p:cNvSpPr>
            <a:spLocks noGrp="1"/>
          </p:cNvSpPr>
          <p:nvPr>
            <p:ph type="body" idx="1"/>
          </p:nvPr>
        </p:nvSpPr>
        <p:spPr>
          <a:xfrm>
            <a:off x="328929" y="1685925"/>
            <a:ext cx="11497943" cy="4422694"/>
          </a:xfrm>
          <a:prstGeom prst="rect">
            <a:avLst/>
          </a:prstGeom>
        </p:spPr>
        <p:txBody>
          <a:bodyPr vert="horz" lIns="0" tIns="0" rIns="0" bIns="0" rtlCol="0">
            <a:normAutofit/>
          </a:bodyPr>
          <a:lstStyle/>
          <a:p>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11826873" y="6493595"/>
            <a:ext cx="365128" cy="365125"/>
          </a:xfrm>
          <a:prstGeom prst="rect">
            <a:avLst/>
          </a:prstGeom>
        </p:spPr>
        <p:txBody>
          <a:bodyPr vert="horz" lIns="0" tIns="0" rIns="0" bIns="0" rtlCol="0" anchor="ctr">
            <a:normAutofit/>
          </a:bodyPr>
          <a:lstStyle>
            <a:lvl1pPr algn="ctr">
              <a:defRPr sz="1000" b="0">
                <a:solidFill>
                  <a:schemeClr val="tx1"/>
                </a:solidFill>
                <a:latin typeface="+mj-lt"/>
              </a:defRPr>
            </a:lvl1pPr>
          </a:lstStyle>
          <a:p>
            <a:pPr algn="ctr"/>
            <a:fld id="{2E94512F-4FCD-4B8F-9303-F99597583EE2}" type="slidenum">
              <a:rPr lang="en-US" smtClean="0"/>
              <a:pPr/>
              <a:t>‹#›</a:t>
            </a:fld>
            <a:endParaRPr lang="en-US" dirty="0"/>
          </a:p>
        </p:txBody>
      </p:sp>
      <p:pic>
        <p:nvPicPr>
          <p:cNvPr id="11" name="Graphic 10">
            <a:extLst>
              <a:ext uri="{FF2B5EF4-FFF2-40B4-BE49-F238E27FC236}">
                <a16:creationId xmlns:a16="http://schemas.microsoft.com/office/drawing/2014/main" id="{B6661C20-8F68-4BE2-84B7-A0644E43F11D}"/>
              </a:ext>
            </a:extLst>
          </p:cNvPr>
          <p:cNvPicPr>
            <a:picLocks noChangeAspect="1"/>
          </p:cNvPicPr>
          <p:nvPr userDrawn="1"/>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02952" y="-232349"/>
            <a:ext cx="2202600" cy="1702009"/>
          </a:xfrm>
          <a:prstGeom prst="rect">
            <a:avLst/>
          </a:prstGeom>
        </p:spPr>
      </p:pic>
    </p:spTree>
    <p:extLst>
      <p:ext uri="{BB962C8B-B14F-4D97-AF65-F5344CB8AC3E}">
        <p14:creationId xmlns:p14="http://schemas.microsoft.com/office/powerpoint/2010/main" val="646877068"/>
      </p:ext>
    </p:extLst>
  </p:cSld>
  <p:clrMap bg1="lt1" tx1="dk1" bg2="lt2" tx2="dk2" accent1="accent1" accent2="accent2" accent3="accent3" accent4="accent4" accent5="accent5" accent6="accent6" hlink="hlink" folHlink="folHlink"/>
  <p:sldLayoutIdLst>
    <p:sldLayoutId id="2147483752" r:id="rId1"/>
    <p:sldLayoutId id="2147483733" r:id="rId2"/>
    <p:sldLayoutId id="2147483758" r:id="rId3"/>
    <p:sldLayoutId id="2147483768" r:id="rId4"/>
    <p:sldLayoutId id="2147483773" r:id="rId5"/>
    <p:sldLayoutId id="2147483769" r:id="rId6"/>
    <p:sldLayoutId id="2147483770" r:id="rId7"/>
    <p:sldLayoutId id="2147483771" r:id="rId8"/>
    <p:sldLayoutId id="2147483775" r:id="rId9"/>
    <p:sldLayoutId id="2147483776" r:id="rId10"/>
    <p:sldLayoutId id="2147483778"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hyperlink" Target="http://dx.doi.org/10.5285/76ebdc0b-0eed-4f70-b89e-55e606bcd568" TargetMode="External"/><Relationship Id="rId3" Type="http://schemas.openxmlformats.org/officeDocument/2006/relationships/hyperlink" Target="https://doi.org/10.1029/2006JD007927" TargetMode="External"/><Relationship Id="rId7" Type="http://schemas.openxmlformats.org/officeDocument/2006/relationships/hyperlink" Target="https://doi.org/10.1002/2017JD027006" TargetMode="External"/><Relationship Id="rId2" Type="http://schemas.openxmlformats.org/officeDocument/2006/relationships/hyperlink" Target="https://doi.org/10.1029/2019JD030943" TargetMode="External"/><Relationship Id="rId1" Type="http://schemas.openxmlformats.org/officeDocument/2006/relationships/slideLayout" Target="../slideLayouts/slideLayout11.xml"/><Relationship Id="rId6" Type="http://schemas.openxmlformats.org/officeDocument/2006/relationships/hyperlink" Target="https://doi.org/10.1002/2015JD024290" TargetMode="External"/><Relationship Id="rId5" Type="http://schemas.openxmlformats.org/officeDocument/2006/relationships/hyperlink" Target="https://doi.org/10.1029/2008JD010942" TargetMode="External"/><Relationship Id="rId10" Type="http://schemas.openxmlformats.org/officeDocument/2006/relationships/hyperlink" Target="https://gmd.copernicus.org/articles/9/2701/2016/" TargetMode="External"/><Relationship Id="rId4" Type="http://schemas.openxmlformats.org/officeDocument/2006/relationships/hyperlink" Target="https://doi.org/10.1029/2022MS003156" TargetMode="External"/><Relationship Id="rId9" Type="http://schemas.openxmlformats.org/officeDocument/2006/relationships/hyperlink" Target="https://svn-ccsm-inputdata.cgd.ucar.edu/trunk/inputdata/atm/cam/chem/stratvolc/"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1.gif"/><Relationship Id="rId4" Type="http://schemas.openxmlformats.org/officeDocument/2006/relationships/image" Target="../media/image3.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160.png"/><Relationship Id="rId4" Type="http://schemas.openxmlformats.org/officeDocument/2006/relationships/image" Target="../media/image150.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230CCA01-F389-074B-8A0D-3C9A530EEE80}"/>
              </a:ext>
            </a:extLst>
          </p:cNvPr>
          <p:cNvSpPr>
            <a:spLocks noGrp="1"/>
          </p:cNvSpPr>
          <p:nvPr>
            <p:ph type="ctrTitle"/>
          </p:nvPr>
        </p:nvSpPr>
        <p:spPr>
          <a:xfrm>
            <a:off x="207242" y="1083562"/>
            <a:ext cx="9590088" cy="1079500"/>
          </a:xfrm>
        </p:spPr>
        <p:txBody>
          <a:bodyPr>
            <a:noAutofit/>
          </a:bodyPr>
          <a:lstStyle/>
          <a:p>
            <a:r>
              <a:rPr lang="en-US" sz="2400" dirty="0"/>
              <a:t>Pre-industrial Control and Historical Simulations for CLDERA-E3SMv2: an Earth System Model with Prognostic Volcanic Aerosol</a:t>
            </a:r>
          </a:p>
        </p:txBody>
      </p:sp>
      <p:sp>
        <p:nvSpPr>
          <p:cNvPr id="33" name="TextBox 32">
            <a:extLst>
              <a:ext uri="{FF2B5EF4-FFF2-40B4-BE49-F238E27FC236}">
                <a16:creationId xmlns:a16="http://schemas.microsoft.com/office/drawing/2014/main" id="{13E54DF6-4A33-0F44-BFF9-3FDCAA65F7F8}"/>
              </a:ext>
            </a:extLst>
          </p:cNvPr>
          <p:cNvSpPr txBox="1"/>
          <p:nvPr/>
        </p:nvSpPr>
        <p:spPr>
          <a:xfrm>
            <a:off x="3438144" y="3596640"/>
            <a:ext cx="0" cy="0"/>
          </a:xfrm>
          <a:prstGeom prst="rect">
            <a:avLst/>
          </a:prstGeom>
        </p:spPr>
        <p:txBody>
          <a:bodyPr vert="horz" wrap="none" lIns="91440" tIns="45720" rIns="91440" bIns="45720" rtlCol="0">
            <a:noAutofit/>
          </a:bodyPr>
          <a:lstStyle/>
          <a:p>
            <a:pPr algn="l"/>
            <a:endParaRPr lang="en-US" dirty="0"/>
          </a:p>
        </p:txBody>
      </p:sp>
      <p:graphicFrame>
        <p:nvGraphicFramePr>
          <p:cNvPr id="8" name="Table 20">
            <a:extLst>
              <a:ext uri="{FF2B5EF4-FFF2-40B4-BE49-F238E27FC236}">
                <a16:creationId xmlns:a16="http://schemas.microsoft.com/office/drawing/2014/main" id="{432B7460-363B-794B-A128-5F13A5C71B73}"/>
              </a:ext>
            </a:extLst>
          </p:cNvPr>
          <p:cNvGraphicFramePr>
            <a:graphicFrameLocks noGrp="1"/>
          </p:cNvGraphicFramePr>
          <p:nvPr>
            <p:extLst>
              <p:ext uri="{D42A27DB-BD31-4B8C-83A1-F6EECF244321}">
                <p14:modId xmlns:p14="http://schemas.microsoft.com/office/powerpoint/2010/main" val="1981581811"/>
              </p:ext>
            </p:extLst>
          </p:nvPr>
        </p:nvGraphicFramePr>
        <p:xfrm>
          <a:off x="-1689441" y="2489982"/>
          <a:ext cx="12893040" cy="1249680"/>
        </p:xfrm>
        <a:graphic>
          <a:graphicData uri="http://schemas.openxmlformats.org/drawingml/2006/table">
            <a:tbl>
              <a:tblPr firstRow="1" bandRow="1">
                <a:tableStyleId>{5C22544A-7EE6-4342-B048-85BDC9FD1C3A}</a:tableStyleId>
              </a:tblPr>
              <a:tblGrid>
                <a:gridCol w="4488553">
                  <a:extLst>
                    <a:ext uri="{9D8B030D-6E8A-4147-A177-3AD203B41FA5}">
                      <a16:colId xmlns:a16="http://schemas.microsoft.com/office/drawing/2014/main" val="1408003345"/>
                    </a:ext>
                  </a:extLst>
                </a:gridCol>
                <a:gridCol w="8404487">
                  <a:extLst>
                    <a:ext uri="{9D8B030D-6E8A-4147-A177-3AD203B41FA5}">
                      <a16:colId xmlns:a16="http://schemas.microsoft.com/office/drawing/2014/main" val="2784528750"/>
                    </a:ext>
                  </a:extLst>
                </a:gridCol>
              </a:tblGrid>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Presenter</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pPr marL="0" indent="0"/>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Benjamin Moore Wagman</a:t>
                      </a:r>
                      <a:endParaRPr lang="en-US" sz="12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90387816"/>
                  </a:ext>
                </a:extLst>
              </a:tr>
              <a:tr h="0">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Team</a:t>
                      </a:r>
                    </a:p>
                  </a:txBody>
                  <a:tcPr>
                    <a:lnL w="12700" cmpd="sng">
                      <a:noFill/>
                    </a:lnL>
                    <a:lnR w="12700" cap="flat" cmpd="sng" algn="ctr">
                      <a:solidFill>
                        <a:schemeClr val="tx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noFill/>
                  </a:tcPr>
                </a:tc>
                <a:tc>
                  <a:txBody>
                    <a:bodyPr/>
                    <a:lstStyle/>
                    <a:p>
                      <a:r>
                        <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rPr>
                        <a:t>Hunter Brown, Kara Peterson, Xiaohong Liu, Diana Bull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latin typeface="Open Sans" panose="020B0606030504020204" pitchFamily="34" charset="0"/>
                          <a:ea typeface="Open Sans" panose="020B0606030504020204" pitchFamily="34" charset="0"/>
                          <a:cs typeface="Open Sans" panose="020B0606030504020204" pitchFamily="34" charset="0"/>
                        </a:rPr>
                        <a:t>Special thanks to: Allen Hu, Mike Mills, </a:t>
                      </a:r>
                      <a:r>
                        <a:rPr lang="en-US" sz="11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Ziming</a:t>
                      </a:r>
                      <a:r>
                        <a:rPr lang="en-US" sz="11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11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Ke</a:t>
                      </a:r>
                      <a:r>
                        <a:rPr lang="en-US" sz="11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Daniel </a:t>
                      </a:r>
                      <a:r>
                        <a:rPr lang="en-US" sz="1100" b="0" dirty="0" err="1">
                          <a:solidFill>
                            <a:schemeClr val="bg1"/>
                          </a:solidFill>
                          <a:latin typeface="Open Sans" panose="020B0606030504020204" pitchFamily="34" charset="0"/>
                          <a:ea typeface="Open Sans" panose="020B0606030504020204" pitchFamily="34" charset="0"/>
                          <a:cs typeface="Open Sans" panose="020B0606030504020204" pitchFamily="34" charset="0"/>
                        </a:rPr>
                        <a:t>Krofcheck</a:t>
                      </a:r>
                      <a:r>
                        <a:rPr lang="en-US" sz="1100" b="0" dirty="0">
                          <a:solidFill>
                            <a:schemeClr val="bg1"/>
                          </a:solidFill>
                          <a:latin typeface="Open Sans" panose="020B0606030504020204" pitchFamily="34" charset="0"/>
                          <a:ea typeface="Open Sans" panose="020B0606030504020204" pitchFamily="34" charset="0"/>
                          <a:cs typeface="Open Sans" panose="020B0606030504020204" pitchFamily="34" charset="0"/>
                        </a:rPr>
                        <a:t>, Ben Hillman</a:t>
                      </a:r>
                    </a:p>
                    <a:p>
                      <a:endParaRPr lang="en-US" sz="1600" b="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txBody>
                  <a:tcPr>
                    <a:lnL w="12700" cap="flat" cmpd="sng" algn="ctr">
                      <a:solidFill>
                        <a:schemeClr val="tx1"/>
                      </a:solidFill>
                      <a:prstDash val="solid"/>
                      <a:round/>
                      <a:headEnd type="none" w="med" len="med"/>
                      <a:tailEnd type="none" w="med" len="med"/>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51652718"/>
                  </a:ext>
                </a:extLst>
              </a:tr>
            </a:tbl>
          </a:graphicData>
        </a:graphic>
      </p:graphicFrame>
      <p:sp>
        <p:nvSpPr>
          <p:cNvPr id="3" name="Text Placeholder 2">
            <a:extLst>
              <a:ext uri="{FF2B5EF4-FFF2-40B4-BE49-F238E27FC236}">
                <a16:creationId xmlns:a16="http://schemas.microsoft.com/office/drawing/2014/main" id="{8CBBF0CF-096B-4D06-8F51-91A242CF094D}"/>
              </a:ext>
            </a:extLst>
          </p:cNvPr>
          <p:cNvSpPr>
            <a:spLocks noGrp="1"/>
          </p:cNvSpPr>
          <p:nvPr>
            <p:ph type="body" sz="quarter" idx="22"/>
          </p:nvPr>
        </p:nvSpPr>
        <p:spPr>
          <a:xfrm>
            <a:off x="207242" y="3857571"/>
            <a:ext cx="10512207" cy="695480"/>
          </a:xfrm>
        </p:spPr>
        <p:txBody>
          <a:bodyPr>
            <a:normAutofit/>
          </a:bodyPr>
          <a:lstStyle/>
          <a:p>
            <a:r>
              <a:rPr lang="en-US" sz="2000" dirty="0">
                <a:solidFill>
                  <a:schemeClr val="bg1"/>
                </a:solidFill>
                <a:latin typeface="Trebuchet MS" panose="020B0603020202020204" pitchFamily="34" charset="0"/>
              </a:rPr>
              <a:t>American Meteorological Society 103</a:t>
            </a:r>
            <a:r>
              <a:rPr lang="en-US" sz="2000" baseline="30000" dirty="0">
                <a:solidFill>
                  <a:schemeClr val="bg1"/>
                </a:solidFill>
                <a:latin typeface="Trebuchet MS" panose="020B0603020202020204" pitchFamily="34" charset="0"/>
              </a:rPr>
              <a:t>rd</a:t>
            </a:r>
            <a:r>
              <a:rPr lang="en-US" sz="2000" dirty="0">
                <a:solidFill>
                  <a:schemeClr val="bg1"/>
                </a:solidFill>
                <a:latin typeface="Trebuchet MS" panose="020B0603020202020204" pitchFamily="34" charset="0"/>
              </a:rPr>
              <a:t> Annual Meeting</a:t>
            </a:r>
          </a:p>
          <a:p>
            <a:r>
              <a:rPr lang="en-US" sz="2000" dirty="0">
                <a:solidFill>
                  <a:schemeClr val="bg1"/>
                </a:solidFill>
                <a:latin typeface="Trebuchet MS" panose="020B0603020202020204" pitchFamily="34" charset="0"/>
              </a:rPr>
              <a:t>January 10, 2023</a:t>
            </a:r>
          </a:p>
          <a:p>
            <a:endParaRPr lang="en-US" sz="2000" dirty="0">
              <a:latin typeface="Trebuchet MS" panose="020B0603020202020204" pitchFamily="34" charset="0"/>
            </a:endParaRPr>
          </a:p>
        </p:txBody>
      </p:sp>
      <p:sp>
        <p:nvSpPr>
          <p:cNvPr id="4" name="Text Placeholder 3">
            <a:extLst>
              <a:ext uri="{FF2B5EF4-FFF2-40B4-BE49-F238E27FC236}">
                <a16:creationId xmlns:a16="http://schemas.microsoft.com/office/drawing/2014/main" id="{F029829A-2D83-2B4C-9D7B-3094B40167F8}"/>
              </a:ext>
            </a:extLst>
          </p:cNvPr>
          <p:cNvSpPr>
            <a:spLocks noGrp="1"/>
          </p:cNvSpPr>
          <p:nvPr>
            <p:ph type="body" sz="quarter" idx="15"/>
          </p:nvPr>
        </p:nvSpPr>
        <p:spPr/>
        <p:txBody>
          <a:bodyPr/>
          <a:lstStyle/>
          <a:p>
            <a:r>
              <a:rPr lang="en-US" dirty="0"/>
              <a:t>SAND2023-10528C</a:t>
            </a:r>
          </a:p>
        </p:txBody>
      </p:sp>
    </p:spTree>
    <p:extLst>
      <p:ext uri="{BB962C8B-B14F-4D97-AF65-F5344CB8AC3E}">
        <p14:creationId xmlns:p14="http://schemas.microsoft.com/office/powerpoint/2010/main" val="339676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4DFD-5E98-41FE-834A-A31869BA9FA2}"/>
              </a:ext>
            </a:extLst>
          </p:cNvPr>
          <p:cNvSpPr>
            <a:spLocks noGrp="1"/>
          </p:cNvSpPr>
          <p:nvPr>
            <p:ph type="title"/>
          </p:nvPr>
        </p:nvSpPr>
        <p:spPr/>
        <p:txBody>
          <a:bodyPr/>
          <a:lstStyle/>
          <a:p>
            <a:r>
              <a:rPr lang="en-US" dirty="0"/>
              <a:t>Evaluation of CLDERA-E3SM: Mt. Pinatubo</a:t>
            </a:r>
          </a:p>
        </p:txBody>
      </p:sp>
      <p:sp>
        <p:nvSpPr>
          <p:cNvPr id="3" name="Slide Number Placeholder 2">
            <a:extLst>
              <a:ext uri="{FF2B5EF4-FFF2-40B4-BE49-F238E27FC236}">
                <a16:creationId xmlns:a16="http://schemas.microsoft.com/office/drawing/2014/main" id="{36873835-3CA1-443F-9341-3074526DD8B3}"/>
              </a:ext>
            </a:extLst>
          </p:cNvPr>
          <p:cNvSpPr>
            <a:spLocks noGrp="1"/>
          </p:cNvSpPr>
          <p:nvPr>
            <p:ph type="sldNum" sz="quarter" idx="10"/>
          </p:nvPr>
        </p:nvSpPr>
        <p:spPr/>
        <p:txBody>
          <a:bodyPr/>
          <a:lstStyle/>
          <a:p>
            <a:fld id="{4FAB73BC-B049-4115-A692-8D63A059BFB8}" type="slidenum">
              <a:rPr lang="en-US" smtClean="0"/>
              <a:pPr/>
              <a:t>10</a:t>
            </a:fld>
            <a:endParaRPr lang="en-US" dirty="0"/>
          </a:p>
        </p:txBody>
      </p:sp>
      <p:sp>
        <p:nvSpPr>
          <p:cNvPr id="11" name="Content Placeholder 3">
            <a:extLst>
              <a:ext uri="{FF2B5EF4-FFF2-40B4-BE49-F238E27FC236}">
                <a16:creationId xmlns:a16="http://schemas.microsoft.com/office/drawing/2014/main" id="{6D643A6B-2516-3DB2-322A-458D1E30B9B9}"/>
              </a:ext>
            </a:extLst>
          </p:cNvPr>
          <p:cNvSpPr>
            <a:spLocks noGrp="1"/>
          </p:cNvSpPr>
          <p:nvPr>
            <p:ph sz="quarter" idx="11"/>
          </p:nvPr>
        </p:nvSpPr>
        <p:spPr>
          <a:xfrm>
            <a:off x="2015074" y="1268443"/>
            <a:ext cx="4080926" cy="1495640"/>
          </a:xfrm>
        </p:spPr>
        <p:txBody>
          <a:bodyPr>
            <a:normAutofit/>
          </a:bodyPr>
          <a:lstStyle/>
          <a:p>
            <a:pPr marL="238125" indent="-238125">
              <a:buFont typeface="Arial" panose="020B0604020202020204" pitchFamily="34" charset="0"/>
              <a:buChar char="•"/>
            </a:pPr>
            <a:r>
              <a:rPr lang="en-US" sz="1600" dirty="0"/>
              <a:t>Stratospheric sulfate mass burden agrees well with HIRS observations, especially in 1992</a:t>
            </a:r>
          </a:p>
          <a:p>
            <a:pPr marL="690563" lvl="1" indent="-339725">
              <a:buFont typeface="Arial" panose="020B0604020202020204" pitchFamily="34" charset="0"/>
              <a:buChar char="•"/>
            </a:pPr>
            <a:r>
              <a:rPr lang="en-US" sz="1200" dirty="0"/>
              <a:t>Tends to overestimate in late 1991 and in 1993</a:t>
            </a:r>
          </a:p>
          <a:p>
            <a:pPr marL="457200" indent="-457200">
              <a:buFont typeface="Arial" panose="020B0604020202020204" pitchFamily="34" charset="0"/>
              <a:buChar char="•"/>
            </a:pPr>
            <a:endParaRPr lang="en-US" sz="1600" dirty="0"/>
          </a:p>
        </p:txBody>
      </p:sp>
      <p:sp>
        <p:nvSpPr>
          <p:cNvPr id="15" name="Text Placeholder 14">
            <a:extLst>
              <a:ext uri="{FF2B5EF4-FFF2-40B4-BE49-F238E27FC236}">
                <a16:creationId xmlns:a16="http://schemas.microsoft.com/office/drawing/2014/main" id="{FF2CE677-7877-DB10-B65E-3CDBE34A6164}"/>
              </a:ext>
            </a:extLst>
          </p:cNvPr>
          <p:cNvSpPr>
            <a:spLocks noGrp="1"/>
          </p:cNvSpPr>
          <p:nvPr>
            <p:ph type="body" sz="quarter" idx="15"/>
          </p:nvPr>
        </p:nvSpPr>
        <p:spPr>
          <a:xfrm>
            <a:off x="4763" y="1225826"/>
            <a:ext cx="1963737" cy="1580874"/>
          </a:xfrm>
        </p:spPr>
        <p:txBody>
          <a:bodyPr/>
          <a:lstStyle/>
          <a:p>
            <a:r>
              <a:rPr lang="en-US" dirty="0"/>
              <a:t>Stratospheric mass burden</a:t>
            </a:r>
          </a:p>
        </p:txBody>
      </p:sp>
      <p:pic>
        <p:nvPicPr>
          <p:cNvPr id="6" name="Picture 5">
            <a:extLst>
              <a:ext uri="{FF2B5EF4-FFF2-40B4-BE49-F238E27FC236}">
                <a16:creationId xmlns:a16="http://schemas.microsoft.com/office/drawing/2014/main" id="{E60DF738-E87F-CE4A-3171-04FA4080E06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6566" y="1884947"/>
            <a:ext cx="5802871" cy="4352154"/>
          </a:xfrm>
          <a:prstGeom prst="rect">
            <a:avLst/>
          </a:prstGeom>
        </p:spPr>
      </p:pic>
      <p:sp>
        <p:nvSpPr>
          <p:cNvPr id="5" name="Rectangle 4">
            <a:extLst>
              <a:ext uri="{FF2B5EF4-FFF2-40B4-BE49-F238E27FC236}">
                <a16:creationId xmlns:a16="http://schemas.microsoft.com/office/drawing/2014/main" id="{C7525004-281F-497F-8920-79AACD883283}"/>
              </a:ext>
            </a:extLst>
          </p:cNvPr>
          <p:cNvSpPr/>
          <p:nvPr/>
        </p:nvSpPr>
        <p:spPr>
          <a:xfrm>
            <a:off x="291662" y="6219176"/>
            <a:ext cx="5037653" cy="569954"/>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Stratospheric sulfate burden from observations (black) and nudged simulations of the Mt. Pinatubo eruption as</a:t>
            </a:r>
            <a:r>
              <a:rPr kumimoji="0" lang="en-US" sz="1100" b="0" i="1" u="none" strike="noStrike" kern="1200" cap="none" spc="0" normalizeH="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a 10 </a:t>
            </a:r>
            <a:r>
              <a:rPr kumimoji="0" lang="en-US" sz="1100" b="0" i="1" u="none" strike="noStrike" kern="1200" cap="none" spc="0" normalizeH="0" noProof="0" dirty="0" err="1">
                <a:ln>
                  <a:noFill/>
                </a:ln>
                <a:solidFill>
                  <a:srgbClr val="44546A"/>
                </a:solidFill>
                <a:effectLst/>
                <a:uLnTx/>
                <a:uFillTx/>
                <a:latin typeface="Calibri Light" panose="020F0302020204030204" pitchFamily="34" charset="0"/>
                <a:ea typeface="Gill Sans" charset="0"/>
                <a:cs typeface="Calibri Light" panose="020F0302020204030204" pitchFamily="34" charset="0"/>
              </a:rPr>
              <a:t>Tg</a:t>
            </a:r>
            <a:r>
              <a:rPr kumimoji="0" lang="en-US" sz="1100" b="0" i="1" u="none" strike="noStrike" kern="1200" cap="none" spc="0" normalizeH="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emission of </a:t>
            </a: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SO</a:t>
            </a:r>
            <a:r>
              <a:rPr kumimoji="0" lang="en-US" sz="1100" b="0" i="1" u="none" strike="noStrike" kern="1200" cap="none" spc="0" normalizeH="0" baseline="-2500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2 </a:t>
            </a: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CESM2-WACCM from </a:t>
            </a:r>
            <a:r>
              <a:rPr kumimoji="0" lang="en-US" sz="1100" b="0" i="1" u="none" strike="noStrike" kern="1200" cap="none" spc="0" normalizeH="0" baseline="0" noProof="0" dirty="0" err="1">
                <a:ln>
                  <a:noFill/>
                </a:ln>
                <a:solidFill>
                  <a:srgbClr val="44546A"/>
                </a:solidFill>
                <a:effectLst/>
                <a:uLnTx/>
                <a:uFillTx/>
                <a:latin typeface="Calibri Light" panose="020F0302020204030204" pitchFamily="34" charset="0"/>
                <a:ea typeface="Gill Sans" charset="0"/>
                <a:cs typeface="Calibri Light" panose="020F0302020204030204" pitchFamily="34" charset="0"/>
              </a:rPr>
              <a:t>Ziming</a:t>
            </a: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a:t>
            </a:r>
            <a:r>
              <a:rPr kumimoji="0" lang="en-US" sz="1100" b="0" i="1" u="none" strike="noStrike" kern="1200" cap="none" spc="0" normalizeH="0" baseline="0" noProof="0" dirty="0" err="1">
                <a:ln>
                  <a:noFill/>
                </a:ln>
                <a:solidFill>
                  <a:srgbClr val="44546A"/>
                </a:solidFill>
                <a:effectLst/>
                <a:uLnTx/>
                <a:uFillTx/>
                <a:latin typeface="Calibri Light" panose="020F0302020204030204" pitchFamily="34" charset="0"/>
                <a:ea typeface="Gill Sans" charset="0"/>
                <a:cs typeface="Calibri Light" panose="020F0302020204030204" pitchFamily="34" charset="0"/>
              </a:rPr>
              <a:t>Ke</a:t>
            </a: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Figure credit: Hunter Brown.</a:t>
            </a:r>
          </a:p>
        </p:txBody>
      </p:sp>
      <p:sp>
        <p:nvSpPr>
          <p:cNvPr id="7" name="Rectangle 6">
            <a:extLst>
              <a:ext uri="{FF2B5EF4-FFF2-40B4-BE49-F238E27FC236}">
                <a16:creationId xmlns:a16="http://schemas.microsoft.com/office/drawing/2014/main" id="{545A630D-79C9-E7C9-B61B-6B41726F34F1}"/>
              </a:ext>
            </a:extLst>
          </p:cNvPr>
          <p:cNvSpPr/>
          <p:nvPr/>
        </p:nvSpPr>
        <p:spPr>
          <a:xfrm>
            <a:off x="6206567" y="6208618"/>
            <a:ext cx="5802870" cy="400677"/>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E3SMv2 stratospheric sulfate burden for the Mt. Pinatubo eruption without (left) and with (right) CLDERA prognostic aerosol code modifications. Credit: Hunter Brown.</a:t>
            </a:r>
          </a:p>
        </p:txBody>
      </p:sp>
      <p:pic>
        <p:nvPicPr>
          <p:cNvPr id="4" name="Picture 3">
            <a:extLst>
              <a:ext uri="{FF2B5EF4-FFF2-40B4-BE49-F238E27FC236}">
                <a16:creationId xmlns:a16="http://schemas.microsoft.com/office/drawing/2014/main" id="{D72B2EAD-27DA-AA50-3A87-CFF3D7FD0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615" y="2833100"/>
            <a:ext cx="4500690" cy="3375518"/>
          </a:xfrm>
          <a:prstGeom prst="rect">
            <a:avLst/>
          </a:prstGeom>
        </p:spPr>
      </p:pic>
    </p:spTree>
    <p:extLst>
      <p:ext uri="{BB962C8B-B14F-4D97-AF65-F5344CB8AC3E}">
        <p14:creationId xmlns:p14="http://schemas.microsoft.com/office/powerpoint/2010/main" val="2578176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34DFD-5E98-41FE-834A-A31869BA9FA2}"/>
              </a:ext>
            </a:extLst>
          </p:cNvPr>
          <p:cNvSpPr>
            <a:spLocks noGrp="1"/>
          </p:cNvSpPr>
          <p:nvPr>
            <p:ph type="title"/>
          </p:nvPr>
        </p:nvSpPr>
        <p:spPr/>
        <p:txBody>
          <a:bodyPr/>
          <a:lstStyle/>
          <a:p>
            <a:r>
              <a:rPr lang="en-US" dirty="0"/>
              <a:t>Evaluation of CLDERA-E3SM: Mt. Pinatubo</a:t>
            </a:r>
          </a:p>
        </p:txBody>
      </p:sp>
      <p:sp>
        <p:nvSpPr>
          <p:cNvPr id="3" name="Slide Number Placeholder 2">
            <a:extLst>
              <a:ext uri="{FF2B5EF4-FFF2-40B4-BE49-F238E27FC236}">
                <a16:creationId xmlns:a16="http://schemas.microsoft.com/office/drawing/2014/main" id="{36873835-3CA1-443F-9341-3074526DD8B3}"/>
              </a:ext>
            </a:extLst>
          </p:cNvPr>
          <p:cNvSpPr>
            <a:spLocks noGrp="1"/>
          </p:cNvSpPr>
          <p:nvPr>
            <p:ph type="sldNum" sz="quarter" idx="10"/>
          </p:nvPr>
        </p:nvSpPr>
        <p:spPr/>
        <p:txBody>
          <a:bodyPr/>
          <a:lstStyle/>
          <a:p>
            <a:fld id="{4FAB73BC-B049-4115-A692-8D63A059BFB8}" type="slidenum">
              <a:rPr lang="en-US" smtClean="0"/>
              <a:pPr/>
              <a:t>11</a:t>
            </a:fld>
            <a:endParaRPr lang="en-US" dirty="0"/>
          </a:p>
        </p:txBody>
      </p:sp>
      <p:sp>
        <p:nvSpPr>
          <p:cNvPr id="10" name="Text Placeholder 15">
            <a:extLst>
              <a:ext uri="{FF2B5EF4-FFF2-40B4-BE49-F238E27FC236}">
                <a16:creationId xmlns:a16="http://schemas.microsoft.com/office/drawing/2014/main" id="{8A845600-68CF-2D90-D147-36AE13CE3BAD}"/>
              </a:ext>
            </a:extLst>
          </p:cNvPr>
          <p:cNvSpPr txBox="1">
            <a:spLocks/>
          </p:cNvSpPr>
          <p:nvPr/>
        </p:nvSpPr>
        <p:spPr>
          <a:xfrm>
            <a:off x="0" y="1228080"/>
            <a:ext cx="2243137" cy="1495640"/>
          </a:xfrm>
          <a:prstGeom prst="rect">
            <a:avLst/>
          </a:prstGeom>
          <a:solidFill>
            <a:schemeClr val="accent4"/>
          </a:solidFill>
        </p:spPr>
        <p:txBody>
          <a:bodyPr vert="horz" lIns="0" tIns="0" rIns="0" bIns="0" rtlCol="0" anchor="ctr">
            <a:noAutofit/>
          </a:bodyPr>
          <a:lstStyle>
            <a:lvl1pPr marL="0" indent="0" algn="ctr" defTabSz="914400" rtl="0" eaLnBrk="1" latinLnBrk="0" hangingPunct="1">
              <a:lnSpc>
                <a:spcPct val="90000"/>
              </a:lnSpc>
              <a:spcBef>
                <a:spcPts val="1000"/>
              </a:spcBef>
              <a:buClr>
                <a:schemeClr val="accent1"/>
              </a:buClr>
              <a:buFont typeface="Arial" panose="020B0604020202020204" pitchFamily="34" charset="0"/>
              <a:buNone/>
              <a:defRPr sz="1800" kern="1200">
                <a:solidFill>
                  <a:schemeClr val="bg1"/>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257300" indent="-34290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57350" indent="-28575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114550" indent="-285750" algn="ctr"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Aerosol optical depth (AOD)</a:t>
            </a:r>
            <a:endParaRPr lang="en-US" dirty="0"/>
          </a:p>
        </p:txBody>
      </p:sp>
      <p:sp>
        <p:nvSpPr>
          <p:cNvPr id="6" name="Rectangle 5">
            <a:extLst>
              <a:ext uri="{FF2B5EF4-FFF2-40B4-BE49-F238E27FC236}">
                <a16:creationId xmlns:a16="http://schemas.microsoft.com/office/drawing/2014/main" id="{C674032E-A1ED-58F3-4212-FF65D3771009}"/>
              </a:ext>
            </a:extLst>
          </p:cNvPr>
          <p:cNvSpPr/>
          <p:nvPr/>
        </p:nvSpPr>
        <p:spPr>
          <a:xfrm>
            <a:off x="0" y="5803096"/>
            <a:ext cx="2778666" cy="1013739"/>
          </a:xfrm>
          <a:prstGeom prst="rect">
            <a:avLst/>
          </a:prstGeom>
          <a:solidFill>
            <a:schemeClr val="bg2">
              <a:lumMod val="5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FF0000"/>
                </a:solidFill>
              </a:rPr>
              <a:t>E3SMv2.PA</a:t>
            </a:r>
            <a:r>
              <a:rPr lang="en-US" sz="1600" dirty="0"/>
              <a:t>-WACCM discrepancy likely related to OH chemistry </a:t>
            </a:r>
            <a:endParaRPr lang="en-US" sz="1600" b="1" dirty="0"/>
          </a:p>
        </p:txBody>
      </p:sp>
      <p:sp>
        <p:nvSpPr>
          <p:cNvPr id="4" name="Rectangle 3">
            <a:extLst>
              <a:ext uri="{FF2B5EF4-FFF2-40B4-BE49-F238E27FC236}">
                <a16:creationId xmlns:a16="http://schemas.microsoft.com/office/drawing/2014/main" id="{9DCAABFA-410B-8390-FDA7-A56F101C971D}"/>
              </a:ext>
            </a:extLst>
          </p:cNvPr>
          <p:cNvSpPr/>
          <p:nvPr/>
        </p:nvSpPr>
        <p:spPr>
          <a:xfrm>
            <a:off x="3403194" y="5614138"/>
            <a:ext cx="6480289" cy="739231"/>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defTabSz="615293" fontAlgn="base">
              <a:spcBef>
                <a:spcPct val="0"/>
              </a:spcBef>
              <a:spcAft>
                <a:spcPct val="0"/>
              </a:spcAft>
              <a:defRPr/>
            </a:pPr>
            <a:r>
              <a:rPr lang="en-US" sz="1100" i="1" dirty="0">
                <a:latin typeface="Calibri" panose="020F0502020204030204" pitchFamily="34" charset="0"/>
                <a:cs typeface="Calibri" panose="020F0502020204030204" pitchFamily="34" charset="0"/>
              </a:rPr>
              <a:t>Aerosol optical depth (AOD) over the ocean. Models report AOD at 0.55 µm wavelengths, while AVHRR reports AOD at 0.63 µm.  The respective annual averages from 1990 are subtracted from the models and AVHRR (hence the negative values in E3SMv2). Model data has been masked to reflect the same temporal and spatial data sampling as AVHRR. </a:t>
            </a:r>
            <a:r>
              <a:rPr kumimoji="0" lang="en-US" sz="1100" i="1" u="none" strike="noStrike" kern="1200" cap="none" spc="0" normalizeH="0" baseline="0" noProof="0" dirty="0">
                <a:ln>
                  <a:noFill/>
                </a:ln>
                <a:solidFill>
                  <a:srgbClr val="44546A"/>
                </a:solidFill>
                <a:effectLst/>
                <a:uLnTx/>
                <a:uFillTx/>
                <a:latin typeface="Calibri" panose="020F0502020204030204" pitchFamily="34" charset="0"/>
                <a:ea typeface="Gill Sans" charset="0"/>
                <a:cs typeface="Calibri Light" panose="020F0302020204030204" pitchFamily="34" charset="0"/>
              </a:rPr>
              <a:t>CESM2-WACCM from </a:t>
            </a:r>
            <a:r>
              <a:rPr kumimoji="0" lang="en-US" sz="1100" i="1" u="none" strike="noStrike" kern="1200" cap="none" spc="0" normalizeH="0" baseline="0" noProof="0" dirty="0" err="1">
                <a:ln>
                  <a:noFill/>
                </a:ln>
                <a:solidFill>
                  <a:srgbClr val="44546A"/>
                </a:solidFill>
                <a:effectLst/>
                <a:uLnTx/>
                <a:uFillTx/>
                <a:latin typeface="Calibri" panose="020F0502020204030204" pitchFamily="34" charset="0"/>
                <a:ea typeface="Gill Sans" charset="0"/>
                <a:cs typeface="Calibri Light" panose="020F0302020204030204" pitchFamily="34" charset="0"/>
              </a:rPr>
              <a:t>Ziming</a:t>
            </a:r>
            <a:r>
              <a:rPr kumimoji="0" lang="en-US" sz="1100" i="1" u="none" strike="noStrike" kern="1200" cap="none" spc="0" normalizeH="0" baseline="0" noProof="0" dirty="0">
                <a:ln>
                  <a:noFill/>
                </a:ln>
                <a:solidFill>
                  <a:srgbClr val="44546A"/>
                </a:solidFill>
                <a:effectLst/>
                <a:uLnTx/>
                <a:uFillTx/>
                <a:latin typeface="Calibri" panose="020F0502020204030204" pitchFamily="34" charset="0"/>
                <a:ea typeface="Gill Sans" charset="0"/>
                <a:cs typeface="Calibri Light" panose="020F0302020204030204" pitchFamily="34" charset="0"/>
              </a:rPr>
              <a:t> </a:t>
            </a:r>
            <a:r>
              <a:rPr kumimoji="0" lang="en-US" sz="1100" i="1" u="none" strike="noStrike" kern="1200" cap="none" spc="0" normalizeH="0" baseline="0" noProof="0" dirty="0" err="1">
                <a:ln>
                  <a:noFill/>
                </a:ln>
                <a:solidFill>
                  <a:srgbClr val="44546A"/>
                </a:solidFill>
                <a:effectLst/>
                <a:uLnTx/>
                <a:uFillTx/>
                <a:latin typeface="Calibri" panose="020F0502020204030204" pitchFamily="34" charset="0"/>
                <a:ea typeface="Gill Sans" charset="0"/>
                <a:cs typeface="Calibri Light" panose="020F0302020204030204" pitchFamily="34" charset="0"/>
              </a:rPr>
              <a:t>Ke</a:t>
            </a:r>
            <a:r>
              <a:rPr kumimoji="0" lang="en-US" sz="1100" i="1" u="none" strike="noStrike" kern="1200" cap="none" spc="0" normalizeH="0" baseline="0" noProof="0" dirty="0">
                <a:ln>
                  <a:noFill/>
                </a:ln>
                <a:solidFill>
                  <a:srgbClr val="44546A"/>
                </a:solidFill>
                <a:effectLst/>
                <a:uLnTx/>
                <a:uFillTx/>
                <a:latin typeface="Calibri" panose="020F0502020204030204" pitchFamily="34" charset="0"/>
                <a:ea typeface="Gill Sans" charset="0"/>
                <a:cs typeface="Calibri Light" panose="020F0302020204030204" pitchFamily="34" charset="0"/>
              </a:rPr>
              <a:t>. Figure credit: Hunter Brown.</a:t>
            </a:r>
          </a:p>
        </p:txBody>
      </p:sp>
      <p:grpSp>
        <p:nvGrpSpPr>
          <p:cNvPr id="22" name="Group 21">
            <a:extLst>
              <a:ext uri="{FF2B5EF4-FFF2-40B4-BE49-F238E27FC236}">
                <a16:creationId xmlns:a16="http://schemas.microsoft.com/office/drawing/2014/main" id="{E07163DC-FBDE-192C-1F21-D83D0DF582F3}"/>
              </a:ext>
            </a:extLst>
          </p:cNvPr>
          <p:cNvGrpSpPr/>
          <p:nvPr/>
        </p:nvGrpSpPr>
        <p:grpSpPr>
          <a:xfrm>
            <a:off x="0" y="2370528"/>
            <a:ext cx="9883483" cy="3243610"/>
            <a:chOff x="0" y="2370528"/>
            <a:chExt cx="9883483" cy="3243610"/>
          </a:xfrm>
        </p:grpSpPr>
        <p:pic>
          <p:nvPicPr>
            <p:cNvPr id="5" name="Picture 4">
              <a:extLst>
                <a:ext uri="{FF2B5EF4-FFF2-40B4-BE49-F238E27FC236}">
                  <a16:creationId xmlns:a16="http://schemas.microsoft.com/office/drawing/2014/main" id="{72446772-047A-10F7-2492-F5CBD4FABC7B}"/>
                </a:ext>
              </a:extLst>
            </p:cNvPr>
            <p:cNvPicPr>
              <a:picLocks noChangeAspect="1"/>
            </p:cNvPicPr>
            <p:nvPr/>
          </p:nvPicPr>
          <p:blipFill rotWithShape="1">
            <a:blip r:embed="rId3"/>
            <a:srcRect b="1544"/>
            <a:stretch/>
          </p:blipFill>
          <p:spPr>
            <a:xfrm>
              <a:off x="0" y="2370528"/>
              <a:ext cx="9883483" cy="3243610"/>
            </a:xfrm>
            <a:prstGeom prst="rect">
              <a:avLst/>
            </a:prstGeom>
          </p:spPr>
        </p:pic>
        <p:sp>
          <p:nvSpPr>
            <p:cNvPr id="21" name="TextBox 20">
              <a:extLst>
                <a:ext uri="{FF2B5EF4-FFF2-40B4-BE49-F238E27FC236}">
                  <a16:creationId xmlns:a16="http://schemas.microsoft.com/office/drawing/2014/main" id="{7AADD6D4-22CD-19A5-B47F-D6798E3E0E66}"/>
                </a:ext>
              </a:extLst>
            </p:cNvPr>
            <p:cNvSpPr txBox="1"/>
            <p:nvPr/>
          </p:nvSpPr>
          <p:spPr>
            <a:xfrm>
              <a:off x="1296895" y="2797769"/>
              <a:ext cx="1706077" cy="914400"/>
            </a:xfrm>
            <a:prstGeom prst="rect">
              <a:avLst/>
            </a:prstGeom>
          </p:spPr>
          <p:txBody>
            <a:bodyPr vert="horz" wrap="none" lIns="91440" tIns="45720" rIns="91440" bIns="45720" rtlCol="0">
              <a:noAutofit/>
            </a:bodyPr>
            <a:lstStyle/>
            <a:p>
              <a:pPr algn="l"/>
              <a:r>
                <a:rPr lang="en-US" b="1" dirty="0"/>
                <a:t>Nudged simulations</a:t>
              </a:r>
            </a:p>
          </p:txBody>
        </p:sp>
      </p:grpSp>
      <p:cxnSp>
        <p:nvCxnSpPr>
          <p:cNvPr id="7" name="Straight Arrow Connector 6">
            <a:extLst>
              <a:ext uri="{FF2B5EF4-FFF2-40B4-BE49-F238E27FC236}">
                <a16:creationId xmlns:a16="http://schemas.microsoft.com/office/drawing/2014/main" id="{EB83ADE6-02C8-4A7A-DDAE-BC9D4C51E5A2}"/>
              </a:ext>
            </a:extLst>
          </p:cNvPr>
          <p:cNvCxnSpPr>
            <a:cxnSpLocks/>
          </p:cNvCxnSpPr>
          <p:nvPr/>
        </p:nvCxnSpPr>
        <p:spPr>
          <a:xfrm flipV="1">
            <a:off x="2476982" y="5274632"/>
            <a:ext cx="0" cy="5284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851BADCC-4A4D-9F82-5B1B-976562799FA9}"/>
              </a:ext>
            </a:extLst>
          </p:cNvPr>
          <p:cNvGrpSpPr/>
          <p:nvPr/>
        </p:nvGrpSpPr>
        <p:grpSpPr>
          <a:xfrm>
            <a:off x="2767268" y="1243862"/>
            <a:ext cx="2778666" cy="2517910"/>
            <a:chOff x="2767268" y="1243862"/>
            <a:chExt cx="2778666" cy="2517910"/>
          </a:xfrm>
        </p:grpSpPr>
        <p:sp>
          <p:nvSpPr>
            <p:cNvPr id="11" name="Rectangle 10">
              <a:extLst>
                <a:ext uri="{FF2B5EF4-FFF2-40B4-BE49-F238E27FC236}">
                  <a16:creationId xmlns:a16="http://schemas.microsoft.com/office/drawing/2014/main" id="{F67E0B47-64EB-B0C1-8BF9-AEF941CDDF8E}"/>
                </a:ext>
              </a:extLst>
            </p:cNvPr>
            <p:cNvSpPr/>
            <p:nvPr/>
          </p:nvSpPr>
          <p:spPr>
            <a:xfrm>
              <a:off x="2767268" y="1243862"/>
              <a:ext cx="2778666" cy="864836"/>
            </a:xfrm>
            <a:prstGeom prst="rect">
              <a:avLst/>
            </a:prstGeom>
            <a:solidFill>
              <a:schemeClr val="bg2">
                <a:lumMod val="50000"/>
                <a:alpha val="46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solidFill>
                    <a:srgbClr val="FF0000"/>
                  </a:solidFill>
                </a:rPr>
                <a:t>E3SMv2.PA</a:t>
              </a:r>
              <a:r>
                <a:rPr lang="en-US" sz="1600" dirty="0"/>
                <a:t>-WACCM discrepancy likely related to aerosol size </a:t>
              </a:r>
              <a:endParaRPr lang="en-US" sz="1600" b="1" dirty="0"/>
            </a:p>
          </p:txBody>
        </p:sp>
        <p:cxnSp>
          <p:nvCxnSpPr>
            <p:cNvPr id="12" name="Straight Arrow Connector 11">
              <a:extLst>
                <a:ext uri="{FF2B5EF4-FFF2-40B4-BE49-F238E27FC236}">
                  <a16:creationId xmlns:a16="http://schemas.microsoft.com/office/drawing/2014/main" id="{1E367F04-C213-47E0-5236-534C3E689E56}"/>
                </a:ext>
              </a:extLst>
            </p:cNvPr>
            <p:cNvCxnSpPr>
              <a:cxnSpLocks/>
            </p:cNvCxnSpPr>
            <p:nvPr/>
          </p:nvCxnSpPr>
          <p:spPr>
            <a:xfrm>
              <a:off x="3970116" y="2108698"/>
              <a:ext cx="0" cy="165307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0879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7A4B-55A5-43C6-8525-7243B4001F9F}"/>
              </a:ext>
            </a:extLst>
          </p:cNvPr>
          <p:cNvSpPr>
            <a:spLocks noGrp="1"/>
          </p:cNvSpPr>
          <p:nvPr>
            <p:ph type="title"/>
          </p:nvPr>
        </p:nvSpPr>
        <p:spPr/>
        <p:txBody>
          <a:bodyPr/>
          <a:lstStyle/>
          <a:p>
            <a:r>
              <a:rPr lang="en-US" dirty="0"/>
              <a:t>Pre-industrial simulation (perpetual 1850)</a:t>
            </a:r>
          </a:p>
        </p:txBody>
      </p:sp>
      <p:sp>
        <p:nvSpPr>
          <p:cNvPr id="3" name="Slide Number Placeholder 2">
            <a:extLst>
              <a:ext uri="{FF2B5EF4-FFF2-40B4-BE49-F238E27FC236}">
                <a16:creationId xmlns:a16="http://schemas.microsoft.com/office/drawing/2014/main" id="{B239361A-B296-492C-B373-5738EAF0A39E}"/>
              </a:ext>
            </a:extLst>
          </p:cNvPr>
          <p:cNvSpPr>
            <a:spLocks noGrp="1"/>
          </p:cNvSpPr>
          <p:nvPr>
            <p:ph type="sldNum" sz="quarter" idx="10"/>
          </p:nvPr>
        </p:nvSpPr>
        <p:spPr/>
        <p:txBody>
          <a:bodyPr/>
          <a:lstStyle/>
          <a:p>
            <a:fld id="{4FAB73BC-B049-4115-A692-8D63A059BFB8}" type="slidenum">
              <a:rPr lang="en-US" smtClean="0"/>
              <a:pPr/>
              <a:t>12</a:t>
            </a:fld>
            <a:endParaRPr lang="en-US" dirty="0"/>
          </a:p>
        </p:txBody>
      </p:sp>
      <p:pic>
        <p:nvPicPr>
          <p:cNvPr id="22" name="Content Placeholder 21">
            <a:extLst>
              <a:ext uri="{FF2B5EF4-FFF2-40B4-BE49-F238E27FC236}">
                <a16:creationId xmlns:a16="http://schemas.microsoft.com/office/drawing/2014/main" id="{429350FA-009B-96FD-FAC4-2A138C31DD90}"/>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8385" t="19456" r="9351" b="4321"/>
          <a:stretch/>
        </p:blipFill>
        <p:spPr>
          <a:xfrm>
            <a:off x="0" y="3867364"/>
            <a:ext cx="4385454" cy="2585824"/>
          </a:xfrm>
        </p:spPr>
      </p:pic>
      <p:sp>
        <p:nvSpPr>
          <p:cNvPr id="5" name="TextBox 4">
            <a:extLst>
              <a:ext uri="{FF2B5EF4-FFF2-40B4-BE49-F238E27FC236}">
                <a16:creationId xmlns:a16="http://schemas.microsoft.com/office/drawing/2014/main" id="{F0D779D0-5F6B-D886-0C59-2D5EED42DC7F}"/>
              </a:ext>
            </a:extLst>
          </p:cNvPr>
          <p:cNvSpPr txBox="1"/>
          <p:nvPr/>
        </p:nvSpPr>
        <p:spPr>
          <a:xfrm>
            <a:off x="4920898" y="1230632"/>
            <a:ext cx="6905975" cy="2250458"/>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r>
              <a:rPr lang="en-US" sz="1600" dirty="0"/>
              <a:t>Cannot assume that E3SMv2-PA can be initialized from E3SMv2 in  1991 to simulate the Mt. Pinatubo eruption.</a:t>
            </a:r>
          </a:p>
          <a:p>
            <a:pPr marL="742950" lvl="1" indent="-285750">
              <a:buFont typeface="Arial" panose="020B0604020202020204" pitchFamily="34" charset="0"/>
              <a:buChar char="•"/>
            </a:pPr>
            <a:r>
              <a:rPr lang="en-US" sz="1600" dirty="0"/>
              <a:t>The two models could have different equilibrium climates or transient climate responses. </a:t>
            </a:r>
          </a:p>
          <a:p>
            <a:pPr algn="l"/>
            <a:endParaRPr lang="en-US" sz="1600" b="1" dirty="0"/>
          </a:p>
          <a:p>
            <a:pPr marL="285750" indent="-285750" algn="l">
              <a:buFont typeface="Arial" panose="020B0604020202020204" pitchFamily="34" charset="0"/>
              <a:buChar char="•"/>
            </a:pPr>
            <a:r>
              <a:rPr lang="en-US" sz="1600" dirty="0"/>
              <a:t>We ran 1 pre-industrial (PI) E3SMv2-PA simulation and 1 historical simulation to spin up E3SMv2-PA to simulate Mt. Pinatubo in 1991. </a:t>
            </a:r>
          </a:p>
          <a:p>
            <a:pPr marL="742950" lvl="1" indent="-285750">
              <a:buFont typeface="Arial" panose="020B0604020202020204" pitchFamily="34" charset="0"/>
              <a:buChar char="•"/>
            </a:pPr>
            <a:r>
              <a:rPr lang="en-US" sz="1600" dirty="0"/>
              <a:t>Pi: CMIP6 protocol for PI: historical average of monthly-varying stratospheric SO</a:t>
            </a:r>
            <a:r>
              <a:rPr lang="en-US" sz="1600" baseline="-25000" dirty="0"/>
              <a:t>2</a:t>
            </a:r>
            <a:r>
              <a:rPr lang="en-US" sz="1600" dirty="0"/>
              <a:t> emissions.</a:t>
            </a:r>
          </a:p>
          <a:p>
            <a:pPr marL="742950" lvl="1" indent="-285750">
              <a:buFont typeface="Arial" panose="020B0604020202020204" pitchFamily="34" charset="0"/>
              <a:buChar char="•"/>
            </a:pPr>
            <a:r>
              <a:rPr lang="en-US" sz="1600" dirty="0"/>
              <a:t>Historical: Initialized from year 60 of the E3SMv2-PA pre-industrial. </a:t>
            </a:r>
          </a:p>
          <a:p>
            <a:pPr marL="742950" lvl="1"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i="1" dirty="0"/>
              <a:t>When is E3SMv2-PA PI simulation equilibrated? </a:t>
            </a:r>
          </a:p>
          <a:p>
            <a:pPr marL="1200150" lvl="2" indent="-285750">
              <a:buFont typeface="Arial" panose="020B0604020202020204" pitchFamily="34" charset="0"/>
              <a:buChar char="•"/>
            </a:pPr>
            <a:r>
              <a:rPr lang="en-US" sz="1600" dirty="0"/>
              <a:t>We made the decision after 60 years to branch an historical run, but continued the PI simulation to year 100. </a:t>
            </a:r>
          </a:p>
          <a:p>
            <a:pPr marL="1200150" lvl="2" indent="-285750">
              <a:buFont typeface="Arial" panose="020B0604020202020204" pitchFamily="34" charset="0"/>
              <a:buChar char="•"/>
            </a:pPr>
            <a:r>
              <a:rPr lang="en-US" sz="1600" dirty="0"/>
              <a:t>Later, we tested whether the apparent trends in E3SMv2-PA PI simulation are real or internal variability by comparing to the E3SMv2 500-year PI sim. </a:t>
            </a:r>
          </a:p>
          <a:p>
            <a:pPr marL="1657350" lvl="3" indent="-285750">
              <a:buFont typeface="Arial" panose="020B0604020202020204" pitchFamily="34" charset="0"/>
              <a:buChar char="•"/>
            </a:pPr>
            <a:r>
              <a:rPr lang="en-US" sz="1600" dirty="0"/>
              <a:t>Conclusion: The 100-yr E3SMv2-PA PI sim. has statistically real but negligible trends in RESTOM, TREFHT. </a:t>
            </a:r>
          </a:p>
          <a:p>
            <a:pPr algn="l"/>
            <a:endParaRPr lang="en-US" sz="1600" dirty="0"/>
          </a:p>
          <a:p>
            <a:pPr algn="l"/>
            <a:endParaRPr lang="en-US" sz="1400" dirty="0"/>
          </a:p>
          <a:p>
            <a:pPr algn="l"/>
            <a:endParaRPr lang="en-US" dirty="0"/>
          </a:p>
        </p:txBody>
      </p:sp>
      <p:sp>
        <p:nvSpPr>
          <p:cNvPr id="6" name="TextBox 5">
            <a:extLst>
              <a:ext uri="{FF2B5EF4-FFF2-40B4-BE49-F238E27FC236}">
                <a16:creationId xmlns:a16="http://schemas.microsoft.com/office/drawing/2014/main" id="{884B36B9-596A-254E-08B4-EC98950B6EF5}"/>
              </a:ext>
            </a:extLst>
          </p:cNvPr>
          <p:cNvSpPr txBox="1"/>
          <p:nvPr/>
        </p:nvSpPr>
        <p:spPr>
          <a:xfrm>
            <a:off x="2616560" y="3951024"/>
            <a:ext cx="914400" cy="914400"/>
          </a:xfrm>
          <a:prstGeom prst="rect">
            <a:avLst/>
          </a:prstGeom>
        </p:spPr>
        <p:txBody>
          <a:bodyPr vert="horz" wrap="none" lIns="91440" tIns="45720" rIns="91440" bIns="45720" rtlCol="0">
            <a:noAutofit/>
          </a:bodyPr>
          <a:lstStyle/>
          <a:p>
            <a:pPr algn="l"/>
            <a:r>
              <a:rPr lang="en-US" dirty="0"/>
              <a:t>RESTOM [Wm</a:t>
            </a:r>
            <a:r>
              <a:rPr lang="en-US" baseline="30000" dirty="0"/>
              <a:t>-2</a:t>
            </a:r>
            <a:r>
              <a:rPr lang="en-US" dirty="0"/>
              <a:t>]</a:t>
            </a:r>
          </a:p>
        </p:txBody>
      </p:sp>
      <p:grpSp>
        <p:nvGrpSpPr>
          <p:cNvPr id="10" name="Group 9">
            <a:extLst>
              <a:ext uri="{FF2B5EF4-FFF2-40B4-BE49-F238E27FC236}">
                <a16:creationId xmlns:a16="http://schemas.microsoft.com/office/drawing/2014/main" id="{6DD2A033-9977-7918-AF2C-3891B043E718}"/>
              </a:ext>
            </a:extLst>
          </p:cNvPr>
          <p:cNvGrpSpPr/>
          <p:nvPr/>
        </p:nvGrpSpPr>
        <p:grpSpPr>
          <a:xfrm>
            <a:off x="0" y="1017894"/>
            <a:ext cx="4385454" cy="2585824"/>
            <a:chOff x="404848" y="1518161"/>
            <a:chExt cx="4385454" cy="2585824"/>
          </a:xfrm>
        </p:grpSpPr>
        <p:pic>
          <p:nvPicPr>
            <p:cNvPr id="24" name="Picture 23">
              <a:extLst>
                <a:ext uri="{FF2B5EF4-FFF2-40B4-BE49-F238E27FC236}">
                  <a16:creationId xmlns:a16="http://schemas.microsoft.com/office/drawing/2014/main" id="{1E38EC0E-6B11-F5A3-6D69-9B0CF3FB6709}"/>
                </a:ext>
              </a:extLst>
            </p:cNvPr>
            <p:cNvPicPr>
              <a:picLocks noChangeAspect="1"/>
            </p:cNvPicPr>
            <p:nvPr/>
          </p:nvPicPr>
          <p:blipFill rotWithShape="1">
            <a:blip r:embed="rId4">
              <a:extLst>
                <a:ext uri="{28A0092B-C50C-407E-A947-70E740481C1C}">
                  <a14:useLocalDpi xmlns:a14="http://schemas.microsoft.com/office/drawing/2010/main" val="0"/>
                </a:ext>
              </a:extLst>
            </a:blip>
            <a:srcRect l="8385" t="19513" r="9351" b="4264"/>
            <a:stretch/>
          </p:blipFill>
          <p:spPr>
            <a:xfrm>
              <a:off x="404848" y="1518161"/>
              <a:ext cx="4385454" cy="2585824"/>
            </a:xfrm>
            <a:prstGeom prst="rect">
              <a:avLst/>
            </a:prstGeom>
          </p:spPr>
        </p:pic>
        <p:sp>
          <p:nvSpPr>
            <p:cNvPr id="9" name="TextBox 8">
              <a:extLst>
                <a:ext uri="{FF2B5EF4-FFF2-40B4-BE49-F238E27FC236}">
                  <a16:creationId xmlns:a16="http://schemas.microsoft.com/office/drawing/2014/main" id="{6F54A26C-CD52-C2DC-B29B-B0708836AFF8}"/>
                </a:ext>
              </a:extLst>
            </p:cNvPr>
            <p:cNvSpPr txBox="1"/>
            <p:nvPr/>
          </p:nvSpPr>
          <p:spPr>
            <a:xfrm>
              <a:off x="3527469" y="1518161"/>
              <a:ext cx="914400" cy="914400"/>
            </a:xfrm>
            <a:prstGeom prst="rect">
              <a:avLst/>
            </a:prstGeom>
          </p:spPr>
          <p:txBody>
            <a:bodyPr vert="horz" wrap="none" lIns="91440" tIns="45720" rIns="91440" bIns="45720" rtlCol="0">
              <a:noAutofit/>
            </a:bodyPr>
            <a:lstStyle/>
            <a:p>
              <a:pPr algn="l"/>
              <a:r>
                <a:rPr lang="en-US" dirty="0"/>
                <a:t>TREFHT [C]</a:t>
              </a:r>
            </a:p>
          </p:txBody>
        </p:sp>
      </p:grpSp>
      <p:sp>
        <p:nvSpPr>
          <p:cNvPr id="11" name="TextBox 10">
            <a:extLst>
              <a:ext uri="{FF2B5EF4-FFF2-40B4-BE49-F238E27FC236}">
                <a16:creationId xmlns:a16="http://schemas.microsoft.com/office/drawing/2014/main" id="{95CF3D46-35A5-6412-30AF-3AEE77542C96}"/>
              </a:ext>
            </a:extLst>
          </p:cNvPr>
          <p:cNvSpPr txBox="1"/>
          <p:nvPr/>
        </p:nvSpPr>
        <p:spPr>
          <a:xfrm>
            <a:off x="-63320" y="3554856"/>
            <a:ext cx="914400" cy="914400"/>
          </a:xfrm>
          <a:prstGeom prst="rect">
            <a:avLst/>
          </a:prstGeom>
        </p:spPr>
        <p:txBody>
          <a:bodyPr vert="horz" wrap="none" lIns="91440" tIns="45720" rIns="91440" bIns="45720" rtlCol="0">
            <a:noAutofit/>
          </a:bodyPr>
          <a:lstStyle/>
          <a:p>
            <a:pPr algn="l"/>
            <a:r>
              <a:rPr lang="en-US" dirty="0">
                <a:solidFill>
                  <a:schemeClr val="bg1">
                    <a:lumMod val="50000"/>
                  </a:schemeClr>
                </a:solidFill>
              </a:rPr>
              <a:t>E3SMv2 (500 years)  </a:t>
            </a:r>
            <a:r>
              <a:rPr lang="en-US" dirty="0">
                <a:solidFill>
                  <a:srgbClr val="FF0000"/>
                </a:solidFill>
              </a:rPr>
              <a:t>E3SMv2-PA (100 years)</a:t>
            </a:r>
          </a:p>
        </p:txBody>
      </p:sp>
      <p:sp>
        <p:nvSpPr>
          <p:cNvPr id="4" name="Rectangle 3">
            <a:extLst>
              <a:ext uri="{FF2B5EF4-FFF2-40B4-BE49-F238E27FC236}">
                <a16:creationId xmlns:a16="http://schemas.microsoft.com/office/drawing/2014/main" id="{C952278E-BB59-1D84-143C-D632231337C0}"/>
              </a:ext>
            </a:extLst>
          </p:cNvPr>
          <p:cNvSpPr/>
          <p:nvPr/>
        </p:nvSpPr>
        <p:spPr>
          <a:xfrm>
            <a:off x="0" y="6479645"/>
            <a:ext cx="5738634" cy="400677"/>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lang="en-US" sz="1100" i="1" dirty="0">
                <a:solidFill>
                  <a:srgbClr val="44546A"/>
                </a:solidFill>
                <a:latin typeface="Calibri Light" panose="020F0302020204030204" pitchFamily="34" charset="0"/>
                <a:ea typeface="Gill Sans" charset="0"/>
                <a:cs typeface="Calibri Light" panose="020F0302020204030204" pitchFamily="34" charset="0"/>
              </a:rPr>
              <a:t>Annual mean global mean temperature (top) and residual top of model radiation (bottom) for E3SMv2 and E3SMv2-PA pre-industrial simulations.</a:t>
            </a:r>
            <a:endPar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endParaRPr>
          </a:p>
        </p:txBody>
      </p:sp>
    </p:spTree>
    <p:extLst>
      <p:ext uri="{BB962C8B-B14F-4D97-AF65-F5344CB8AC3E}">
        <p14:creationId xmlns:p14="http://schemas.microsoft.com/office/powerpoint/2010/main" val="1569830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12">
            <a:extLst>
              <a:ext uri="{FF2B5EF4-FFF2-40B4-BE49-F238E27FC236}">
                <a16:creationId xmlns:a16="http://schemas.microsoft.com/office/drawing/2014/main" id="{0FACFF77-CF7D-9D9C-442F-21CFA438A655}"/>
              </a:ext>
            </a:extLst>
          </p:cNvPr>
          <p:cNvPicPr>
            <a:picLocks noGrp="1" noChangeAspect="1"/>
          </p:cNvPicPr>
          <p:nvPr>
            <p:ph sz="quarter" idx="11"/>
          </p:nvPr>
        </p:nvPicPr>
        <p:blipFill>
          <a:blip r:embed="rId2">
            <a:extLst>
              <a:ext uri="{28A0092B-C50C-407E-A947-70E740481C1C}">
                <a14:useLocalDpi xmlns:a14="http://schemas.microsoft.com/office/drawing/2010/main" val="0"/>
              </a:ext>
            </a:extLst>
          </a:blip>
          <a:stretch>
            <a:fillRect/>
          </a:stretch>
        </p:blipFill>
        <p:spPr>
          <a:xfrm>
            <a:off x="1780972" y="1252728"/>
            <a:ext cx="8229600" cy="5237026"/>
          </a:xfrm>
        </p:spPr>
      </p:pic>
      <p:sp>
        <p:nvSpPr>
          <p:cNvPr id="20" name="TextBox 19">
            <a:extLst>
              <a:ext uri="{FF2B5EF4-FFF2-40B4-BE49-F238E27FC236}">
                <a16:creationId xmlns:a16="http://schemas.microsoft.com/office/drawing/2014/main" id="{FA02FF81-50DC-80D4-743D-13CE4B0D0AF4}"/>
              </a:ext>
            </a:extLst>
          </p:cNvPr>
          <p:cNvSpPr txBox="1"/>
          <p:nvPr/>
        </p:nvSpPr>
        <p:spPr>
          <a:xfrm>
            <a:off x="7207631" y="1878855"/>
            <a:ext cx="2236723" cy="914400"/>
          </a:xfrm>
          <a:prstGeom prst="rect">
            <a:avLst/>
          </a:prstGeom>
        </p:spPr>
        <p:txBody>
          <a:bodyPr vert="horz" wrap="none" lIns="91440" tIns="45720" rIns="91440" bIns="45720" rtlCol="0">
            <a:noAutofit/>
          </a:bodyPr>
          <a:lstStyle/>
          <a:p>
            <a:pPr algn="l"/>
            <a:r>
              <a:rPr lang="en-US" dirty="0"/>
              <a:t>SO</a:t>
            </a:r>
            <a:r>
              <a:rPr lang="en-US" baseline="-25000" dirty="0"/>
              <a:t>2</a:t>
            </a:r>
            <a:r>
              <a:rPr lang="en-US" dirty="0"/>
              <a:t> emission</a:t>
            </a:r>
          </a:p>
        </p:txBody>
      </p:sp>
      <p:sp>
        <p:nvSpPr>
          <p:cNvPr id="2" name="Title 1">
            <a:extLst>
              <a:ext uri="{FF2B5EF4-FFF2-40B4-BE49-F238E27FC236}">
                <a16:creationId xmlns:a16="http://schemas.microsoft.com/office/drawing/2014/main" id="{BA637A4B-55A5-43C6-8525-7243B4001F9F}"/>
              </a:ext>
            </a:extLst>
          </p:cNvPr>
          <p:cNvSpPr>
            <a:spLocks noGrp="1"/>
          </p:cNvSpPr>
          <p:nvPr>
            <p:ph type="title"/>
          </p:nvPr>
        </p:nvSpPr>
        <p:spPr>
          <a:xfrm>
            <a:off x="1014984" y="393192"/>
            <a:ext cx="11005264" cy="864836"/>
          </a:xfrm>
        </p:spPr>
        <p:txBody>
          <a:bodyPr/>
          <a:lstStyle/>
          <a:p>
            <a:r>
              <a:rPr lang="en-US" dirty="0"/>
              <a:t>Historical coupled simulation (1850-2014)</a:t>
            </a:r>
          </a:p>
        </p:txBody>
      </p:sp>
      <p:sp>
        <p:nvSpPr>
          <p:cNvPr id="3" name="Slide Number Placeholder 2">
            <a:extLst>
              <a:ext uri="{FF2B5EF4-FFF2-40B4-BE49-F238E27FC236}">
                <a16:creationId xmlns:a16="http://schemas.microsoft.com/office/drawing/2014/main" id="{B239361A-B296-492C-B373-5738EAF0A39E}"/>
              </a:ext>
            </a:extLst>
          </p:cNvPr>
          <p:cNvSpPr>
            <a:spLocks noGrp="1"/>
          </p:cNvSpPr>
          <p:nvPr>
            <p:ph type="sldNum" sz="quarter" idx="10"/>
          </p:nvPr>
        </p:nvSpPr>
        <p:spPr/>
        <p:txBody>
          <a:bodyPr/>
          <a:lstStyle/>
          <a:p>
            <a:fld id="{4FAB73BC-B049-4115-A692-8D63A059BFB8}" type="slidenum">
              <a:rPr lang="en-US" smtClean="0"/>
              <a:pPr/>
              <a:t>13</a:t>
            </a:fld>
            <a:endParaRPr lang="en-US" dirty="0"/>
          </a:p>
        </p:txBody>
      </p:sp>
      <p:sp>
        <p:nvSpPr>
          <p:cNvPr id="7" name="Rectangle 6">
            <a:extLst>
              <a:ext uri="{FF2B5EF4-FFF2-40B4-BE49-F238E27FC236}">
                <a16:creationId xmlns:a16="http://schemas.microsoft.com/office/drawing/2014/main" id="{10567C88-A1F9-D872-9D29-E80DC1777E12}"/>
              </a:ext>
            </a:extLst>
          </p:cNvPr>
          <p:cNvSpPr/>
          <p:nvPr/>
        </p:nvSpPr>
        <p:spPr>
          <a:xfrm>
            <a:off x="2772240" y="6233408"/>
            <a:ext cx="6346359" cy="231400"/>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lang="en-US" sz="1100" i="1" dirty="0">
                <a:solidFill>
                  <a:srgbClr val="44546A"/>
                </a:solidFill>
                <a:latin typeface="Calibri Light" panose="020F0302020204030204" pitchFamily="34" charset="0"/>
                <a:ea typeface="Gill Sans" charset="0"/>
                <a:cs typeface="Calibri Light" panose="020F0302020204030204" pitchFamily="34" charset="0"/>
              </a:rPr>
              <a:t>Historical comparison of E3SMv2-PA to 5-member E3SMv2 ensemble. with Figure credit: Benjamin Wagman.</a:t>
            </a:r>
            <a:endPar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endParaRPr>
          </a:p>
        </p:txBody>
      </p:sp>
    </p:spTree>
    <p:extLst>
      <p:ext uri="{BB962C8B-B14F-4D97-AF65-F5344CB8AC3E}">
        <p14:creationId xmlns:p14="http://schemas.microsoft.com/office/powerpoint/2010/main" val="3089759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D8F8C7-DB82-9709-63D0-04334D01B21A}"/>
              </a:ext>
            </a:extLst>
          </p:cNvPr>
          <p:cNvSpPr>
            <a:spLocks noGrp="1"/>
          </p:cNvSpPr>
          <p:nvPr>
            <p:ph type="sldNum" sz="quarter" idx="10"/>
          </p:nvPr>
        </p:nvSpPr>
        <p:spPr/>
        <p:txBody>
          <a:bodyPr/>
          <a:lstStyle/>
          <a:p>
            <a:fld id="{4FAB73BC-B049-4115-A692-8D63A059BFB8}" type="slidenum">
              <a:rPr lang="en-US" smtClean="0"/>
              <a:pPr/>
              <a:t>14</a:t>
            </a:fld>
            <a:endParaRPr lang="en-US" dirty="0"/>
          </a:p>
        </p:txBody>
      </p:sp>
      <p:sp>
        <p:nvSpPr>
          <p:cNvPr id="6" name="Title 1">
            <a:extLst>
              <a:ext uri="{FF2B5EF4-FFF2-40B4-BE49-F238E27FC236}">
                <a16:creationId xmlns:a16="http://schemas.microsoft.com/office/drawing/2014/main" id="{C40B219D-E7BB-E2DD-5BFA-70997F3BED80}"/>
              </a:ext>
            </a:extLst>
          </p:cNvPr>
          <p:cNvSpPr txBox="1">
            <a:spLocks/>
          </p:cNvSpPr>
          <p:nvPr/>
        </p:nvSpPr>
        <p:spPr>
          <a:xfrm>
            <a:off x="1016001" y="395568"/>
            <a:ext cx="11005264" cy="86483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Historical coupled simulation (1850-2014)</a:t>
            </a:r>
          </a:p>
        </p:txBody>
      </p:sp>
      <p:grpSp>
        <p:nvGrpSpPr>
          <p:cNvPr id="7" name="Group 6">
            <a:extLst>
              <a:ext uri="{FF2B5EF4-FFF2-40B4-BE49-F238E27FC236}">
                <a16:creationId xmlns:a16="http://schemas.microsoft.com/office/drawing/2014/main" id="{6173E52B-87BF-3303-5D24-6ABC7E2EC04A}"/>
              </a:ext>
            </a:extLst>
          </p:cNvPr>
          <p:cNvGrpSpPr/>
          <p:nvPr/>
        </p:nvGrpSpPr>
        <p:grpSpPr>
          <a:xfrm>
            <a:off x="1783080" y="1252728"/>
            <a:ext cx="8229600" cy="5237018"/>
            <a:chOff x="1783080" y="1252728"/>
            <a:chExt cx="8229600" cy="5237018"/>
          </a:xfrm>
        </p:grpSpPr>
        <p:pic>
          <p:nvPicPr>
            <p:cNvPr id="8" name="Picture 7">
              <a:extLst>
                <a:ext uri="{FF2B5EF4-FFF2-40B4-BE49-F238E27FC236}">
                  <a16:creationId xmlns:a16="http://schemas.microsoft.com/office/drawing/2014/main" id="{B1BA4469-85BB-4019-A319-48832CFD0B2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080" y="1252728"/>
              <a:ext cx="8229600" cy="5237018"/>
            </a:xfrm>
            <a:prstGeom prst="rect">
              <a:avLst/>
            </a:prstGeom>
          </p:spPr>
        </p:pic>
        <p:sp>
          <p:nvSpPr>
            <p:cNvPr id="9" name="TextBox 8">
              <a:extLst>
                <a:ext uri="{FF2B5EF4-FFF2-40B4-BE49-F238E27FC236}">
                  <a16:creationId xmlns:a16="http://schemas.microsoft.com/office/drawing/2014/main" id="{C652013F-0211-F8B1-653D-1499200C1EBE}"/>
                </a:ext>
              </a:extLst>
            </p:cNvPr>
            <p:cNvSpPr txBox="1"/>
            <p:nvPr/>
          </p:nvSpPr>
          <p:spPr>
            <a:xfrm>
              <a:off x="7426241" y="1784252"/>
              <a:ext cx="1599518" cy="508968"/>
            </a:xfrm>
            <a:prstGeom prst="rect">
              <a:avLst/>
            </a:prstGeom>
            <a:solidFill>
              <a:schemeClr val="bg1"/>
            </a:solidFill>
          </p:spPr>
          <p:txBody>
            <a:bodyPr vert="horz" wrap="none" lIns="91440" tIns="45720" rIns="91440" bIns="45720" rtlCol="0">
              <a:noAutofit/>
            </a:bodyPr>
            <a:lstStyle/>
            <a:p>
              <a:pPr algn="l"/>
              <a:r>
                <a:rPr lang="en-US" dirty="0"/>
                <a:t>AOD SO</a:t>
              </a:r>
              <a:r>
                <a:rPr lang="en-US" baseline="-25000" dirty="0"/>
                <a:t>4</a:t>
              </a:r>
            </a:p>
          </p:txBody>
        </p:sp>
      </p:grpSp>
      <p:sp>
        <p:nvSpPr>
          <p:cNvPr id="10" name="Rectangle 9">
            <a:extLst>
              <a:ext uri="{FF2B5EF4-FFF2-40B4-BE49-F238E27FC236}">
                <a16:creationId xmlns:a16="http://schemas.microsoft.com/office/drawing/2014/main" id="{DAB5F20D-695A-01FF-D576-777A31DA0D11}"/>
              </a:ext>
            </a:extLst>
          </p:cNvPr>
          <p:cNvSpPr/>
          <p:nvPr/>
        </p:nvSpPr>
        <p:spPr>
          <a:xfrm>
            <a:off x="2772240" y="6233408"/>
            <a:ext cx="6346359" cy="231400"/>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lang="en-US" sz="1100" i="1" dirty="0">
                <a:solidFill>
                  <a:srgbClr val="44546A"/>
                </a:solidFill>
                <a:latin typeface="Calibri Light" panose="020F0302020204030204" pitchFamily="34" charset="0"/>
                <a:ea typeface="Gill Sans" charset="0"/>
                <a:cs typeface="Calibri Light" panose="020F0302020204030204" pitchFamily="34" charset="0"/>
              </a:rPr>
              <a:t>Historical comparison of E3SMv2-PA to 5-member E3SMv2 ensemble. with Figure credit: Benjamin Wagman.</a:t>
            </a:r>
            <a:endPar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endParaRPr>
          </a:p>
        </p:txBody>
      </p:sp>
    </p:spTree>
    <p:extLst>
      <p:ext uri="{BB962C8B-B14F-4D97-AF65-F5344CB8AC3E}">
        <p14:creationId xmlns:p14="http://schemas.microsoft.com/office/powerpoint/2010/main" val="49114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D8F8C7-DB82-9709-63D0-04334D01B21A}"/>
              </a:ext>
            </a:extLst>
          </p:cNvPr>
          <p:cNvSpPr>
            <a:spLocks noGrp="1"/>
          </p:cNvSpPr>
          <p:nvPr>
            <p:ph type="sldNum" sz="quarter" idx="10"/>
          </p:nvPr>
        </p:nvSpPr>
        <p:spPr/>
        <p:txBody>
          <a:bodyPr/>
          <a:lstStyle/>
          <a:p>
            <a:fld id="{4FAB73BC-B049-4115-A692-8D63A059BFB8}" type="slidenum">
              <a:rPr lang="en-US" smtClean="0"/>
              <a:pPr/>
              <a:t>15</a:t>
            </a:fld>
            <a:endParaRPr lang="en-US" dirty="0"/>
          </a:p>
        </p:txBody>
      </p:sp>
      <p:sp>
        <p:nvSpPr>
          <p:cNvPr id="6" name="Title 1">
            <a:extLst>
              <a:ext uri="{FF2B5EF4-FFF2-40B4-BE49-F238E27FC236}">
                <a16:creationId xmlns:a16="http://schemas.microsoft.com/office/drawing/2014/main" id="{C40B219D-E7BB-E2DD-5BFA-70997F3BED80}"/>
              </a:ext>
            </a:extLst>
          </p:cNvPr>
          <p:cNvSpPr txBox="1">
            <a:spLocks/>
          </p:cNvSpPr>
          <p:nvPr/>
        </p:nvSpPr>
        <p:spPr>
          <a:xfrm>
            <a:off x="1016001" y="395568"/>
            <a:ext cx="11005264" cy="86483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a:t>Historical coupled simulation (1850-2014)</a:t>
            </a:r>
            <a:endParaRPr lang="en-US" dirty="0"/>
          </a:p>
        </p:txBody>
      </p:sp>
      <p:pic>
        <p:nvPicPr>
          <p:cNvPr id="2" name="Picture 1">
            <a:extLst>
              <a:ext uri="{FF2B5EF4-FFF2-40B4-BE49-F238E27FC236}">
                <a16:creationId xmlns:a16="http://schemas.microsoft.com/office/drawing/2014/main" id="{D07D2971-E65A-5311-77FA-549231AAE5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079" y="1252728"/>
            <a:ext cx="8229600" cy="5237018"/>
          </a:xfrm>
          <a:prstGeom prst="rect">
            <a:avLst/>
          </a:prstGeom>
        </p:spPr>
      </p:pic>
      <p:sp>
        <p:nvSpPr>
          <p:cNvPr id="4" name="TextBox 3">
            <a:extLst>
              <a:ext uri="{FF2B5EF4-FFF2-40B4-BE49-F238E27FC236}">
                <a16:creationId xmlns:a16="http://schemas.microsoft.com/office/drawing/2014/main" id="{AEC247F7-1D91-9D80-5F1B-BE8EA907A1DE}"/>
              </a:ext>
            </a:extLst>
          </p:cNvPr>
          <p:cNvSpPr txBox="1"/>
          <p:nvPr/>
        </p:nvSpPr>
        <p:spPr>
          <a:xfrm>
            <a:off x="7781321" y="1936328"/>
            <a:ext cx="914400" cy="914400"/>
          </a:xfrm>
          <a:prstGeom prst="rect">
            <a:avLst/>
          </a:prstGeom>
        </p:spPr>
        <p:txBody>
          <a:bodyPr vert="horz" wrap="none" lIns="91440" tIns="45720" rIns="91440" bIns="45720" rtlCol="0">
            <a:noAutofit/>
          </a:bodyPr>
          <a:lstStyle/>
          <a:p>
            <a:pPr algn="l"/>
            <a:r>
              <a:rPr lang="en-US" dirty="0" err="1"/>
              <a:t>AEROD_v</a:t>
            </a:r>
            <a:endParaRPr lang="en-US" baseline="-25000" dirty="0"/>
          </a:p>
        </p:txBody>
      </p:sp>
      <p:sp>
        <p:nvSpPr>
          <p:cNvPr id="5" name="Rectangle 4">
            <a:extLst>
              <a:ext uri="{FF2B5EF4-FFF2-40B4-BE49-F238E27FC236}">
                <a16:creationId xmlns:a16="http://schemas.microsoft.com/office/drawing/2014/main" id="{496F4EA6-5972-2971-986D-9F66FDC27255}"/>
              </a:ext>
            </a:extLst>
          </p:cNvPr>
          <p:cNvSpPr/>
          <p:nvPr/>
        </p:nvSpPr>
        <p:spPr>
          <a:xfrm>
            <a:off x="2772240" y="6233408"/>
            <a:ext cx="6346359" cy="231400"/>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lang="en-US" sz="1100" i="1" dirty="0">
                <a:solidFill>
                  <a:srgbClr val="44546A"/>
                </a:solidFill>
                <a:latin typeface="Calibri Light" panose="020F0302020204030204" pitchFamily="34" charset="0"/>
                <a:ea typeface="Gill Sans" charset="0"/>
                <a:cs typeface="Calibri Light" panose="020F0302020204030204" pitchFamily="34" charset="0"/>
              </a:rPr>
              <a:t>Historical comparison of E3SMv2-PA to 5-member E3SMv2 ensemble. with Figure credit: Benjamin Wagman.</a:t>
            </a:r>
            <a:endPar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endParaRPr>
          </a:p>
        </p:txBody>
      </p:sp>
    </p:spTree>
    <p:extLst>
      <p:ext uri="{BB962C8B-B14F-4D97-AF65-F5344CB8AC3E}">
        <p14:creationId xmlns:p14="http://schemas.microsoft.com/office/powerpoint/2010/main" val="27409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D8F8C7-DB82-9709-63D0-04334D01B21A}"/>
              </a:ext>
            </a:extLst>
          </p:cNvPr>
          <p:cNvSpPr>
            <a:spLocks noGrp="1"/>
          </p:cNvSpPr>
          <p:nvPr>
            <p:ph type="sldNum" sz="quarter" idx="10"/>
          </p:nvPr>
        </p:nvSpPr>
        <p:spPr/>
        <p:txBody>
          <a:bodyPr/>
          <a:lstStyle/>
          <a:p>
            <a:fld id="{4FAB73BC-B049-4115-A692-8D63A059BFB8}" type="slidenum">
              <a:rPr lang="en-US" smtClean="0"/>
              <a:pPr/>
              <a:t>16</a:t>
            </a:fld>
            <a:endParaRPr lang="en-US" dirty="0"/>
          </a:p>
        </p:txBody>
      </p:sp>
      <p:sp>
        <p:nvSpPr>
          <p:cNvPr id="6" name="Title 1">
            <a:extLst>
              <a:ext uri="{FF2B5EF4-FFF2-40B4-BE49-F238E27FC236}">
                <a16:creationId xmlns:a16="http://schemas.microsoft.com/office/drawing/2014/main" id="{C40B219D-E7BB-E2DD-5BFA-70997F3BED80}"/>
              </a:ext>
            </a:extLst>
          </p:cNvPr>
          <p:cNvSpPr txBox="1">
            <a:spLocks/>
          </p:cNvSpPr>
          <p:nvPr/>
        </p:nvSpPr>
        <p:spPr>
          <a:xfrm>
            <a:off x="1016001" y="395568"/>
            <a:ext cx="11005264" cy="86483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Historical coupled simulation (1850-2014)</a:t>
            </a:r>
          </a:p>
        </p:txBody>
      </p:sp>
      <p:pic>
        <p:nvPicPr>
          <p:cNvPr id="5" name="Picture 4">
            <a:extLst>
              <a:ext uri="{FF2B5EF4-FFF2-40B4-BE49-F238E27FC236}">
                <a16:creationId xmlns:a16="http://schemas.microsoft.com/office/drawing/2014/main" id="{3C2DF060-119E-41FF-C998-B0F78610EF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3080" y="1252728"/>
            <a:ext cx="8229600" cy="5237018"/>
          </a:xfrm>
          <a:prstGeom prst="rect">
            <a:avLst/>
          </a:prstGeom>
        </p:spPr>
      </p:pic>
      <p:sp>
        <p:nvSpPr>
          <p:cNvPr id="7" name="TextBox 6">
            <a:extLst>
              <a:ext uri="{FF2B5EF4-FFF2-40B4-BE49-F238E27FC236}">
                <a16:creationId xmlns:a16="http://schemas.microsoft.com/office/drawing/2014/main" id="{C93CE5AF-9C59-B92E-F35A-A143631F6D52}"/>
              </a:ext>
            </a:extLst>
          </p:cNvPr>
          <p:cNvSpPr txBox="1"/>
          <p:nvPr/>
        </p:nvSpPr>
        <p:spPr>
          <a:xfrm>
            <a:off x="6314769" y="1936097"/>
            <a:ext cx="914400" cy="914400"/>
          </a:xfrm>
          <a:prstGeom prst="rect">
            <a:avLst/>
          </a:prstGeom>
        </p:spPr>
        <p:txBody>
          <a:bodyPr vert="horz" wrap="none" lIns="91440" tIns="45720" rIns="91440" bIns="45720" rtlCol="0">
            <a:noAutofit/>
          </a:bodyPr>
          <a:lstStyle/>
          <a:p>
            <a:pPr algn="l"/>
            <a:r>
              <a:rPr lang="en-US" dirty="0"/>
              <a:t>Top of Model Radiative balance</a:t>
            </a:r>
          </a:p>
        </p:txBody>
      </p:sp>
      <p:sp>
        <p:nvSpPr>
          <p:cNvPr id="8" name="Rectangle 7">
            <a:extLst>
              <a:ext uri="{FF2B5EF4-FFF2-40B4-BE49-F238E27FC236}">
                <a16:creationId xmlns:a16="http://schemas.microsoft.com/office/drawing/2014/main" id="{F49A5B6E-5109-48B5-C48E-1849274B272A}"/>
              </a:ext>
            </a:extLst>
          </p:cNvPr>
          <p:cNvSpPr/>
          <p:nvPr/>
        </p:nvSpPr>
        <p:spPr>
          <a:xfrm>
            <a:off x="2772240" y="6233408"/>
            <a:ext cx="6346359" cy="231400"/>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lang="en-US" sz="1100" i="1" dirty="0">
                <a:solidFill>
                  <a:srgbClr val="44546A"/>
                </a:solidFill>
                <a:latin typeface="Calibri Light" panose="020F0302020204030204" pitchFamily="34" charset="0"/>
                <a:ea typeface="Gill Sans" charset="0"/>
                <a:cs typeface="Calibri Light" panose="020F0302020204030204" pitchFamily="34" charset="0"/>
              </a:rPr>
              <a:t>Historical comparison of E3SMv2-PA to 5-member E3SMv2 ensemble. with Figure credit: Benjamin Wagman.</a:t>
            </a:r>
            <a:endPar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endParaRPr>
          </a:p>
        </p:txBody>
      </p:sp>
    </p:spTree>
    <p:extLst>
      <p:ext uri="{BB962C8B-B14F-4D97-AF65-F5344CB8AC3E}">
        <p14:creationId xmlns:p14="http://schemas.microsoft.com/office/powerpoint/2010/main" val="2620042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D8F8C7-DB82-9709-63D0-04334D01B21A}"/>
              </a:ext>
            </a:extLst>
          </p:cNvPr>
          <p:cNvSpPr>
            <a:spLocks noGrp="1"/>
          </p:cNvSpPr>
          <p:nvPr>
            <p:ph type="sldNum" sz="quarter" idx="10"/>
          </p:nvPr>
        </p:nvSpPr>
        <p:spPr/>
        <p:txBody>
          <a:bodyPr/>
          <a:lstStyle/>
          <a:p>
            <a:fld id="{4FAB73BC-B049-4115-A692-8D63A059BFB8}" type="slidenum">
              <a:rPr lang="en-US" smtClean="0"/>
              <a:pPr/>
              <a:t>17</a:t>
            </a:fld>
            <a:endParaRPr lang="en-US" dirty="0"/>
          </a:p>
        </p:txBody>
      </p:sp>
      <p:sp>
        <p:nvSpPr>
          <p:cNvPr id="6" name="Title 1">
            <a:extLst>
              <a:ext uri="{FF2B5EF4-FFF2-40B4-BE49-F238E27FC236}">
                <a16:creationId xmlns:a16="http://schemas.microsoft.com/office/drawing/2014/main" id="{C40B219D-E7BB-E2DD-5BFA-70997F3BED80}"/>
              </a:ext>
            </a:extLst>
          </p:cNvPr>
          <p:cNvSpPr txBox="1">
            <a:spLocks/>
          </p:cNvSpPr>
          <p:nvPr/>
        </p:nvSpPr>
        <p:spPr>
          <a:xfrm>
            <a:off x="1016001" y="395568"/>
            <a:ext cx="11005264" cy="86483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a:t>Historical coupled simulation (1850-2014)</a:t>
            </a:r>
            <a:endParaRPr lang="en-US" dirty="0"/>
          </a:p>
        </p:txBody>
      </p:sp>
      <p:pic>
        <p:nvPicPr>
          <p:cNvPr id="2" name="Picture 1">
            <a:extLst>
              <a:ext uri="{FF2B5EF4-FFF2-40B4-BE49-F238E27FC236}">
                <a16:creationId xmlns:a16="http://schemas.microsoft.com/office/drawing/2014/main" id="{F8086A50-389B-52A4-810E-6B148F017C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080" y="1252728"/>
            <a:ext cx="8229600" cy="5237017"/>
          </a:xfrm>
          <a:prstGeom prst="rect">
            <a:avLst/>
          </a:prstGeom>
        </p:spPr>
      </p:pic>
      <p:sp>
        <p:nvSpPr>
          <p:cNvPr id="4" name="TextBox 3">
            <a:extLst>
              <a:ext uri="{FF2B5EF4-FFF2-40B4-BE49-F238E27FC236}">
                <a16:creationId xmlns:a16="http://schemas.microsoft.com/office/drawing/2014/main" id="{75A16A0F-B2DB-47A3-D885-25093BEEBA7D}"/>
              </a:ext>
            </a:extLst>
          </p:cNvPr>
          <p:cNvSpPr txBox="1"/>
          <p:nvPr/>
        </p:nvSpPr>
        <p:spPr>
          <a:xfrm>
            <a:off x="6401091" y="1910385"/>
            <a:ext cx="914400" cy="914400"/>
          </a:xfrm>
          <a:prstGeom prst="rect">
            <a:avLst/>
          </a:prstGeom>
        </p:spPr>
        <p:txBody>
          <a:bodyPr vert="horz" wrap="none" lIns="91440" tIns="45720" rIns="91440" bIns="45720" rtlCol="0">
            <a:noAutofit/>
          </a:bodyPr>
          <a:lstStyle/>
          <a:p>
            <a:pPr algn="l"/>
            <a:r>
              <a:rPr lang="en-US" dirty="0"/>
              <a:t>Global mean 2-m temperature</a:t>
            </a:r>
          </a:p>
        </p:txBody>
      </p:sp>
      <p:sp>
        <p:nvSpPr>
          <p:cNvPr id="8" name="Rectangle 7">
            <a:extLst>
              <a:ext uri="{FF2B5EF4-FFF2-40B4-BE49-F238E27FC236}">
                <a16:creationId xmlns:a16="http://schemas.microsoft.com/office/drawing/2014/main" id="{C46C2AFC-AE4E-3067-9539-2A04E9B76385}"/>
              </a:ext>
            </a:extLst>
          </p:cNvPr>
          <p:cNvSpPr/>
          <p:nvPr/>
        </p:nvSpPr>
        <p:spPr>
          <a:xfrm>
            <a:off x="2772240" y="6233408"/>
            <a:ext cx="6346359" cy="231400"/>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lang="en-US" sz="1100" i="1" dirty="0">
                <a:solidFill>
                  <a:srgbClr val="44546A"/>
                </a:solidFill>
                <a:latin typeface="Calibri Light" panose="020F0302020204030204" pitchFamily="34" charset="0"/>
                <a:ea typeface="Gill Sans" charset="0"/>
                <a:cs typeface="Calibri Light" panose="020F0302020204030204" pitchFamily="34" charset="0"/>
              </a:rPr>
              <a:t>Historical comparison of E3SMv2-PA to 5-member E3SMv2 ensemble. with Figure credit: Benjamin Wagman.</a:t>
            </a:r>
            <a:endPar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endParaRPr>
          </a:p>
        </p:txBody>
      </p:sp>
    </p:spTree>
    <p:extLst>
      <p:ext uri="{BB962C8B-B14F-4D97-AF65-F5344CB8AC3E}">
        <p14:creationId xmlns:p14="http://schemas.microsoft.com/office/powerpoint/2010/main" val="99061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A235DE13-298B-C43C-79CA-06F5999EBB91}"/>
              </a:ext>
            </a:extLst>
          </p:cNvPr>
          <p:cNvSpPr/>
          <p:nvPr/>
        </p:nvSpPr>
        <p:spPr>
          <a:xfrm>
            <a:off x="-15490" y="1167285"/>
            <a:ext cx="12207490" cy="5415236"/>
          </a:xfrm>
          <a:prstGeom prst="roundRect">
            <a:avLst/>
          </a:prstGeom>
          <a:solidFill>
            <a:schemeClr val="bg1"/>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FED8F8C7-DB82-9709-63D0-04334D01B21A}"/>
              </a:ext>
            </a:extLst>
          </p:cNvPr>
          <p:cNvSpPr>
            <a:spLocks noGrp="1"/>
          </p:cNvSpPr>
          <p:nvPr>
            <p:ph type="sldNum" sz="quarter" idx="10"/>
          </p:nvPr>
        </p:nvSpPr>
        <p:spPr/>
        <p:txBody>
          <a:bodyPr/>
          <a:lstStyle/>
          <a:p>
            <a:fld id="{4FAB73BC-B049-4115-A692-8D63A059BFB8}" type="slidenum">
              <a:rPr lang="en-US" smtClean="0"/>
              <a:pPr/>
              <a:t>18</a:t>
            </a:fld>
            <a:endParaRPr lang="en-US" dirty="0"/>
          </a:p>
        </p:txBody>
      </p:sp>
      <p:sp>
        <p:nvSpPr>
          <p:cNvPr id="6" name="Title 1">
            <a:extLst>
              <a:ext uri="{FF2B5EF4-FFF2-40B4-BE49-F238E27FC236}">
                <a16:creationId xmlns:a16="http://schemas.microsoft.com/office/drawing/2014/main" id="{C40B219D-E7BB-E2DD-5BFA-70997F3BED80}"/>
              </a:ext>
            </a:extLst>
          </p:cNvPr>
          <p:cNvSpPr txBox="1">
            <a:spLocks/>
          </p:cNvSpPr>
          <p:nvPr/>
        </p:nvSpPr>
        <p:spPr>
          <a:xfrm>
            <a:off x="1016001" y="395568"/>
            <a:ext cx="11005264" cy="864836"/>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a:t>Historical coupled simulation: ENSO and Mt. Pinatubo</a:t>
            </a:r>
          </a:p>
        </p:txBody>
      </p:sp>
      <p:sp>
        <p:nvSpPr>
          <p:cNvPr id="15" name="TextBox 14">
            <a:extLst>
              <a:ext uri="{FF2B5EF4-FFF2-40B4-BE49-F238E27FC236}">
                <a16:creationId xmlns:a16="http://schemas.microsoft.com/office/drawing/2014/main" id="{3BE885A3-9712-7EC5-01F1-D9D5F16F8537}"/>
              </a:ext>
            </a:extLst>
          </p:cNvPr>
          <p:cNvSpPr txBox="1"/>
          <p:nvPr/>
        </p:nvSpPr>
        <p:spPr>
          <a:xfrm>
            <a:off x="9220946" y="1272673"/>
            <a:ext cx="2103302" cy="914400"/>
          </a:xfrm>
          <a:prstGeom prst="rect">
            <a:avLst/>
          </a:prstGeom>
        </p:spPr>
        <p:txBody>
          <a:bodyPr vert="horz" wrap="none" lIns="91440" tIns="45720" rIns="91440" bIns="45720" rtlCol="0">
            <a:noAutofit/>
          </a:bodyPr>
          <a:lstStyle/>
          <a:p>
            <a:pPr algn="l"/>
            <a:r>
              <a:rPr lang="en-US" dirty="0"/>
              <a:t>El Niño 3.4 Index</a:t>
            </a:r>
          </a:p>
        </p:txBody>
      </p:sp>
      <p:grpSp>
        <p:nvGrpSpPr>
          <p:cNvPr id="25" name="Group 24">
            <a:extLst>
              <a:ext uri="{FF2B5EF4-FFF2-40B4-BE49-F238E27FC236}">
                <a16:creationId xmlns:a16="http://schemas.microsoft.com/office/drawing/2014/main" id="{4EC62B3E-B213-719E-D2EC-4438DF95919D}"/>
              </a:ext>
            </a:extLst>
          </p:cNvPr>
          <p:cNvGrpSpPr/>
          <p:nvPr/>
        </p:nvGrpSpPr>
        <p:grpSpPr>
          <a:xfrm>
            <a:off x="9006590" y="1789177"/>
            <a:ext cx="2376291" cy="4607449"/>
            <a:chOff x="5948842" y="1789177"/>
            <a:chExt cx="2376291" cy="4607449"/>
          </a:xfrm>
        </p:grpSpPr>
        <p:grpSp>
          <p:nvGrpSpPr>
            <p:cNvPr id="14" name="Group 13">
              <a:extLst>
                <a:ext uri="{FF2B5EF4-FFF2-40B4-BE49-F238E27FC236}">
                  <a16:creationId xmlns:a16="http://schemas.microsoft.com/office/drawing/2014/main" id="{2AC2E1A2-D00A-6106-B1A9-D2FE60625904}"/>
                </a:ext>
              </a:extLst>
            </p:cNvPr>
            <p:cNvGrpSpPr/>
            <p:nvPr/>
          </p:nvGrpSpPr>
          <p:grpSpPr>
            <a:xfrm>
              <a:off x="5948842" y="1789177"/>
              <a:ext cx="2376291" cy="4607449"/>
              <a:chOff x="5288891" y="3264059"/>
              <a:chExt cx="1447573" cy="2806734"/>
            </a:xfrm>
          </p:grpSpPr>
          <p:pic>
            <p:nvPicPr>
              <p:cNvPr id="2050" name="Picture 2">
                <a:extLst>
                  <a:ext uri="{FF2B5EF4-FFF2-40B4-BE49-F238E27FC236}">
                    <a16:creationId xmlns:a16="http://schemas.microsoft.com/office/drawing/2014/main" id="{0F3A4B2A-0D08-A5A7-DF6F-6FE1E3DFC1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114" t="75559" r="53116" b="1"/>
              <a:stretch/>
            </p:blipFill>
            <p:spPr bwMode="auto">
              <a:xfrm>
                <a:off x="5497974" y="3264059"/>
                <a:ext cx="1238490" cy="280673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66C7A457-2639-6636-5737-868D8B6F08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85" t="75559" r="92852" b="1"/>
              <a:stretch/>
            </p:blipFill>
            <p:spPr bwMode="auto">
              <a:xfrm>
                <a:off x="5288891" y="3264059"/>
                <a:ext cx="215569" cy="2806734"/>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18" name="Straight Connector 17">
              <a:extLst>
                <a:ext uri="{FF2B5EF4-FFF2-40B4-BE49-F238E27FC236}">
                  <a16:creationId xmlns:a16="http://schemas.microsoft.com/office/drawing/2014/main" id="{0246D594-285C-C77F-5F60-933D3DD06DAC}"/>
                </a:ext>
              </a:extLst>
            </p:cNvPr>
            <p:cNvCxnSpPr/>
            <p:nvPr/>
          </p:nvCxnSpPr>
          <p:spPr>
            <a:xfrm flipV="1">
              <a:off x="7431437" y="1789177"/>
              <a:ext cx="0" cy="3890952"/>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nvGrpSpPr>
          <p:cNvPr id="24" name="Group 23">
            <a:extLst>
              <a:ext uri="{FF2B5EF4-FFF2-40B4-BE49-F238E27FC236}">
                <a16:creationId xmlns:a16="http://schemas.microsoft.com/office/drawing/2014/main" id="{730A97D7-22DA-43BC-F2AD-FE2A88DDF883}"/>
              </a:ext>
            </a:extLst>
          </p:cNvPr>
          <p:cNvGrpSpPr/>
          <p:nvPr/>
        </p:nvGrpSpPr>
        <p:grpSpPr>
          <a:xfrm>
            <a:off x="5323089" y="1473959"/>
            <a:ext cx="3071160" cy="5022273"/>
            <a:chOff x="644352" y="1473959"/>
            <a:chExt cx="3071160" cy="5022273"/>
          </a:xfrm>
        </p:grpSpPr>
        <p:grpSp>
          <p:nvGrpSpPr>
            <p:cNvPr id="12" name="Group 11">
              <a:extLst>
                <a:ext uri="{FF2B5EF4-FFF2-40B4-BE49-F238E27FC236}">
                  <a16:creationId xmlns:a16="http://schemas.microsoft.com/office/drawing/2014/main" id="{791EED88-FA26-96ED-A632-00CA97F6278D}"/>
                </a:ext>
              </a:extLst>
            </p:cNvPr>
            <p:cNvGrpSpPr/>
            <p:nvPr/>
          </p:nvGrpSpPr>
          <p:grpSpPr>
            <a:xfrm>
              <a:off x="644352" y="1473959"/>
              <a:ext cx="3071160" cy="5022273"/>
              <a:chOff x="663837" y="2245070"/>
              <a:chExt cx="2599618" cy="4251160"/>
            </a:xfrm>
          </p:grpSpPr>
          <p:pic>
            <p:nvPicPr>
              <p:cNvPr id="2" name="Picture 1">
                <a:extLst>
                  <a:ext uri="{FF2B5EF4-FFF2-40B4-BE49-F238E27FC236}">
                    <a16:creationId xmlns:a16="http://schemas.microsoft.com/office/drawing/2014/main" id="{F8086A50-389B-52A4-810E-6B148F017CE4}"/>
                  </a:ext>
                </a:extLst>
              </p:cNvPr>
              <p:cNvPicPr>
                <a:picLocks noChangeAspect="1"/>
              </p:cNvPicPr>
              <p:nvPr/>
            </p:nvPicPr>
            <p:blipFill rotWithShape="1">
              <a:blip r:embed="rId4">
                <a:extLst>
                  <a:ext uri="{28A0092B-C50C-407E-A947-70E740481C1C}">
                    <a14:useLocalDpi xmlns:a14="http://schemas.microsoft.com/office/drawing/2010/main" val="0"/>
                  </a:ext>
                </a:extLst>
              </a:blip>
              <a:srcRect l="65312" t="18839" r="11107"/>
              <a:stretch/>
            </p:blipFill>
            <p:spPr>
              <a:xfrm>
                <a:off x="1322852" y="2245070"/>
                <a:ext cx="1940603" cy="4250438"/>
              </a:xfrm>
              <a:prstGeom prst="rect">
                <a:avLst/>
              </a:prstGeom>
            </p:spPr>
          </p:pic>
          <p:pic>
            <p:nvPicPr>
              <p:cNvPr id="5" name="Picture 4">
                <a:extLst>
                  <a:ext uri="{FF2B5EF4-FFF2-40B4-BE49-F238E27FC236}">
                    <a16:creationId xmlns:a16="http://schemas.microsoft.com/office/drawing/2014/main" id="{F418BE06-4341-EC2D-4B2C-6518C20D0169}"/>
                  </a:ext>
                </a:extLst>
              </p:cNvPr>
              <p:cNvPicPr>
                <a:picLocks noChangeAspect="1"/>
              </p:cNvPicPr>
              <p:nvPr/>
            </p:nvPicPr>
            <p:blipFill rotWithShape="1">
              <a:blip r:embed="rId4">
                <a:extLst>
                  <a:ext uri="{28A0092B-C50C-407E-A947-70E740481C1C}">
                    <a14:useLocalDpi xmlns:a14="http://schemas.microsoft.com/office/drawing/2010/main" val="0"/>
                  </a:ext>
                </a:extLst>
              </a:blip>
              <a:srcRect l="3858" t="18825" r="86979"/>
              <a:stretch/>
            </p:blipFill>
            <p:spPr>
              <a:xfrm>
                <a:off x="663837" y="2245070"/>
                <a:ext cx="754187" cy="4251160"/>
              </a:xfrm>
              <a:prstGeom prst="rect">
                <a:avLst/>
              </a:prstGeom>
            </p:spPr>
          </p:pic>
        </p:grpSp>
        <p:cxnSp>
          <p:nvCxnSpPr>
            <p:cNvPr id="22" name="Straight Connector 21">
              <a:extLst>
                <a:ext uri="{FF2B5EF4-FFF2-40B4-BE49-F238E27FC236}">
                  <a16:creationId xmlns:a16="http://schemas.microsoft.com/office/drawing/2014/main" id="{6BB541AB-833E-1825-B00B-810CC49D8540}"/>
                </a:ext>
              </a:extLst>
            </p:cNvPr>
            <p:cNvCxnSpPr>
              <a:cxnSpLocks/>
            </p:cNvCxnSpPr>
            <p:nvPr/>
          </p:nvCxnSpPr>
          <p:spPr>
            <a:xfrm flipV="1">
              <a:off x="2471981" y="1573078"/>
              <a:ext cx="0" cy="4251702"/>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pic>
        <p:nvPicPr>
          <p:cNvPr id="10" name="Picture 9">
            <a:extLst>
              <a:ext uri="{FF2B5EF4-FFF2-40B4-BE49-F238E27FC236}">
                <a16:creationId xmlns:a16="http://schemas.microsoft.com/office/drawing/2014/main" id="{42909076-7A23-BAED-EFDC-16EA340379BE}"/>
              </a:ext>
            </a:extLst>
          </p:cNvPr>
          <p:cNvPicPr>
            <a:picLocks noChangeAspect="1"/>
          </p:cNvPicPr>
          <p:nvPr/>
        </p:nvPicPr>
        <p:blipFill rotWithShape="1">
          <a:blip r:embed="rId4">
            <a:extLst>
              <a:ext uri="{28A0092B-C50C-407E-A947-70E740481C1C}">
                <a14:useLocalDpi xmlns:a14="http://schemas.microsoft.com/office/drawing/2010/main" val="0"/>
              </a:ext>
            </a:extLst>
          </a:blip>
          <a:srcRect l="15045" t="11220" r="44029" b="80703"/>
          <a:stretch/>
        </p:blipFill>
        <p:spPr>
          <a:xfrm>
            <a:off x="5665095" y="6038335"/>
            <a:ext cx="3367955" cy="422927"/>
          </a:xfrm>
          <a:prstGeom prst="rect">
            <a:avLst/>
          </a:prstGeom>
        </p:spPr>
      </p:pic>
      <p:sp>
        <p:nvSpPr>
          <p:cNvPr id="4" name="TextBox 3">
            <a:extLst>
              <a:ext uri="{FF2B5EF4-FFF2-40B4-BE49-F238E27FC236}">
                <a16:creationId xmlns:a16="http://schemas.microsoft.com/office/drawing/2014/main" id="{75A16A0F-B2DB-47A3-D885-25093BEEBA7D}"/>
              </a:ext>
            </a:extLst>
          </p:cNvPr>
          <p:cNvSpPr txBox="1"/>
          <p:nvPr/>
        </p:nvSpPr>
        <p:spPr>
          <a:xfrm>
            <a:off x="4767069" y="1248579"/>
            <a:ext cx="2103302" cy="914400"/>
          </a:xfrm>
          <a:prstGeom prst="rect">
            <a:avLst/>
          </a:prstGeom>
        </p:spPr>
        <p:txBody>
          <a:bodyPr vert="horz" wrap="none" lIns="91440" tIns="45720" rIns="91440" bIns="45720" rtlCol="0">
            <a:noAutofit/>
          </a:bodyPr>
          <a:lstStyle/>
          <a:p>
            <a:pPr algn="l"/>
            <a:r>
              <a:rPr lang="en-US" dirty="0"/>
              <a:t>Global mean 2-m temperature</a:t>
            </a:r>
          </a:p>
        </p:txBody>
      </p:sp>
      <p:sp>
        <p:nvSpPr>
          <p:cNvPr id="27" name="Content Placeholder 3">
            <a:extLst>
              <a:ext uri="{FF2B5EF4-FFF2-40B4-BE49-F238E27FC236}">
                <a16:creationId xmlns:a16="http://schemas.microsoft.com/office/drawing/2014/main" id="{E6FD2886-154E-84A5-48F0-DC79923E8D86}"/>
              </a:ext>
            </a:extLst>
          </p:cNvPr>
          <p:cNvSpPr>
            <a:spLocks noGrp="1"/>
          </p:cNvSpPr>
          <p:nvPr>
            <p:ph sz="quarter" idx="11"/>
          </p:nvPr>
        </p:nvSpPr>
        <p:spPr>
          <a:xfrm>
            <a:off x="217926" y="1833998"/>
            <a:ext cx="4654398" cy="4610100"/>
          </a:xfrm>
        </p:spPr>
        <p:txBody>
          <a:bodyPr/>
          <a:lstStyle/>
          <a:p>
            <a:pPr marL="457200" indent="-457200">
              <a:buFont typeface="Arial" panose="020B0604020202020204" pitchFamily="34" charset="0"/>
              <a:buChar char="•"/>
            </a:pPr>
            <a:r>
              <a:rPr lang="en-US" dirty="0"/>
              <a:t>Mt. Pinatubo cooling offset by El Niño in the E3SMv2-PA historical simulation. </a:t>
            </a:r>
          </a:p>
          <a:p>
            <a:pPr marL="457200" indent="-457200">
              <a:buFont typeface="Arial" panose="020B0604020202020204" pitchFamily="34" charset="0"/>
              <a:buChar char="•"/>
            </a:pPr>
            <a:r>
              <a:rPr lang="en-US" dirty="0"/>
              <a:t>Additional ensemble members to come. </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3671428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44A9-4B3D-456F-950E-019BA0A4CB02}"/>
              </a:ext>
            </a:extLst>
          </p:cNvPr>
          <p:cNvSpPr>
            <a:spLocks noGrp="1"/>
          </p:cNvSpPr>
          <p:nvPr>
            <p:ph type="title"/>
          </p:nvPr>
        </p:nvSpPr>
        <p:spPr/>
        <p:txBody>
          <a:bodyPr/>
          <a:lstStyle/>
          <a:p>
            <a:r>
              <a:rPr lang="en-US" dirty="0"/>
              <a:t>Summary and next steps</a:t>
            </a:r>
          </a:p>
        </p:txBody>
      </p:sp>
      <p:sp>
        <p:nvSpPr>
          <p:cNvPr id="3" name="Slide Number Placeholder 2">
            <a:extLst>
              <a:ext uri="{FF2B5EF4-FFF2-40B4-BE49-F238E27FC236}">
                <a16:creationId xmlns:a16="http://schemas.microsoft.com/office/drawing/2014/main" id="{A09404BE-AD90-4809-9FAC-A1BC27E12063}"/>
              </a:ext>
            </a:extLst>
          </p:cNvPr>
          <p:cNvSpPr>
            <a:spLocks noGrp="1"/>
          </p:cNvSpPr>
          <p:nvPr>
            <p:ph type="sldNum" sz="quarter" idx="10"/>
          </p:nvPr>
        </p:nvSpPr>
        <p:spPr/>
        <p:txBody>
          <a:bodyPr/>
          <a:lstStyle/>
          <a:p>
            <a:fld id="{4FAB73BC-B049-4115-A692-8D63A059BFB8}" type="slidenum">
              <a:rPr lang="en-US" smtClean="0"/>
              <a:pPr/>
              <a:t>19</a:t>
            </a:fld>
            <a:endParaRPr lang="en-US" dirty="0"/>
          </a:p>
        </p:txBody>
      </p:sp>
      <p:sp>
        <p:nvSpPr>
          <p:cNvPr id="14" name="TextBox 13">
            <a:extLst>
              <a:ext uri="{FF2B5EF4-FFF2-40B4-BE49-F238E27FC236}">
                <a16:creationId xmlns:a16="http://schemas.microsoft.com/office/drawing/2014/main" id="{08695908-9C63-B22E-0F13-9C8C760560D6}"/>
              </a:ext>
            </a:extLst>
          </p:cNvPr>
          <p:cNvSpPr txBox="1"/>
          <p:nvPr/>
        </p:nvSpPr>
        <p:spPr>
          <a:xfrm>
            <a:off x="7365634" y="685565"/>
            <a:ext cx="914400" cy="914400"/>
          </a:xfrm>
          <a:prstGeom prst="rect">
            <a:avLst/>
          </a:prstGeom>
        </p:spPr>
        <p:txBody>
          <a:bodyPr vert="horz" wrap="none" lIns="91440" tIns="45720" rIns="91440" bIns="45720" rtlCol="0">
            <a:noAutofit/>
          </a:bodyPr>
          <a:lstStyle/>
          <a:p>
            <a:pPr algn="l"/>
            <a:endParaRPr lang="en-US" dirty="0"/>
          </a:p>
        </p:txBody>
      </p:sp>
      <p:sp>
        <p:nvSpPr>
          <p:cNvPr id="24" name="Content Placeholder 3">
            <a:extLst>
              <a:ext uri="{FF2B5EF4-FFF2-40B4-BE49-F238E27FC236}">
                <a16:creationId xmlns:a16="http://schemas.microsoft.com/office/drawing/2014/main" id="{98ECE411-C058-957E-F160-D99086943589}"/>
              </a:ext>
            </a:extLst>
          </p:cNvPr>
          <p:cNvSpPr txBox="1">
            <a:spLocks/>
          </p:cNvSpPr>
          <p:nvPr/>
        </p:nvSpPr>
        <p:spPr>
          <a:xfrm>
            <a:off x="176463" y="1409700"/>
            <a:ext cx="11005264" cy="4610100"/>
          </a:xfrm>
          <a:prstGeom prst="rect">
            <a:avLst/>
          </a:prstGeom>
        </p:spPr>
        <p:txBody>
          <a:bodyPr vert="horz" lIns="0" tIns="0" rIns="0" bIns="0" rtlCol="0">
            <a:normAutofit fontScale="77500" lnSpcReduction="2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dirty="0"/>
              <a:t>E3SMv2 aerosol and emissions modifications to simulate prognostic  stratospheric volcanic aerosol (E3SMv-PA).</a:t>
            </a:r>
          </a:p>
          <a:p>
            <a:pPr marL="1257300" lvl="1" indent="-457200">
              <a:buFont typeface="Arial" panose="020B0604020202020204" pitchFamily="34" charset="0"/>
              <a:buChar char="•"/>
            </a:pPr>
            <a:r>
              <a:rPr lang="en-US" dirty="0"/>
              <a:t>The good:</a:t>
            </a:r>
          </a:p>
          <a:p>
            <a:pPr marL="1714500" lvl="2" indent="-457200">
              <a:buFont typeface="Arial" panose="020B0604020202020204" pitchFamily="34" charset="0"/>
              <a:buChar char="•"/>
            </a:pPr>
            <a:r>
              <a:rPr lang="en-US" dirty="0"/>
              <a:t>Prognostic </a:t>
            </a:r>
            <a:r>
              <a:rPr lang="en-US" dirty="0" err="1"/>
              <a:t>volc</a:t>
            </a:r>
            <a:r>
              <a:rPr lang="en-US" dirty="0"/>
              <a:t>. aerosol with improved long-term simulated Pinatubo H</a:t>
            </a:r>
            <a:r>
              <a:rPr lang="en-US" baseline="-25000" dirty="0"/>
              <a:t>2</a:t>
            </a:r>
            <a:r>
              <a:rPr lang="en-US" dirty="0"/>
              <a:t>SO</a:t>
            </a:r>
            <a:r>
              <a:rPr lang="en-US" baseline="-25000" dirty="0"/>
              <a:t>4</a:t>
            </a:r>
            <a:r>
              <a:rPr lang="en-US" dirty="0"/>
              <a:t> burden and increased AOD.</a:t>
            </a:r>
          </a:p>
          <a:p>
            <a:pPr marL="1714500" lvl="2" indent="-457200">
              <a:buFont typeface="Arial" panose="020B0604020202020204" pitchFamily="34" charset="0"/>
              <a:buChar char="•"/>
            </a:pPr>
            <a:r>
              <a:rPr lang="en-US" dirty="0"/>
              <a:t>Negligible additional computational expense.</a:t>
            </a:r>
          </a:p>
          <a:p>
            <a:pPr marL="1257300" lvl="1" indent="-457200">
              <a:buFont typeface="Arial" panose="020B0604020202020204" pitchFamily="34" charset="0"/>
              <a:buChar char="•"/>
            </a:pPr>
            <a:r>
              <a:rPr lang="en-US" dirty="0"/>
              <a:t>The compromises:</a:t>
            </a:r>
          </a:p>
          <a:p>
            <a:pPr marL="1714500" lvl="2" indent="-457200">
              <a:buFont typeface="Arial" panose="020B0604020202020204" pitchFamily="34" charset="0"/>
              <a:buChar char="•"/>
            </a:pPr>
            <a:r>
              <a:rPr lang="en-US" dirty="0"/>
              <a:t>Neglects OH depletion, forms H</a:t>
            </a:r>
            <a:r>
              <a:rPr lang="en-US" baseline="-25000" dirty="0"/>
              <a:t>2</a:t>
            </a:r>
            <a:r>
              <a:rPr lang="en-US" dirty="0"/>
              <a:t>SO</a:t>
            </a:r>
            <a:r>
              <a:rPr lang="en-US" baseline="-25000" dirty="0"/>
              <a:t>4</a:t>
            </a:r>
            <a:r>
              <a:rPr lang="en-US" dirty="0"/>
              <a:t> faster than full chem models.</a:t>
            </a:r>
          </a:p>
          <a:p>
            <a:pPr marL="1714500" lvl="2" indent="-457200">
              <a:buFont typeface="Arial" panose="020B0604020202020204" pitchFamily="34" charset="0"/>
              <a:buChar char="•"/>
            </a:pPr>
            <a:r>
              <a:rPr lang="en-US" dirty="0"/>
              <a:t>No O</a:t>
            </a:r>
            <a:r>
              <a:rPr lang="en-US" baseline="-25000" dirty="0"/>
              <a:t>3</a:t>
            </a:r>
            <a:r>
              <a:rPr lang="en-US" dirty="0"/>
              <a:t> destruction by heterogeneous chemistry. </a:t>
            </a:r>
          </a:p>
          <a:p>
            <a:pPr marL="1714500" lvl="2" indent="-457200">
              <a:buFont typeface="Arial" panose="020B0604020202020204" pitchFamily="34" charset="0"/>
              <a:buChar char="•"/>
            </a:pPr>
            <a:r>
              <a:rPr lang="en-US" dirty="0"/>
              <a:t>MAM4 tuning at expense of coarse mode tropospheric aerosols </a:t>
            </a:r>
          </a:p>
          <a:p>
            <a:pPr marL="457200" indent="-457200">
              <a:buFont typeface="Arial" panose="020B0604020202020204" pitchFamily="34" charset="0"/>
              <a:buChar char="•"/>
            </a:pPr>
            <a:r>
              <a:rPr lang="en-US" dirty="0"/>
              <a:t>100-year E3SMv2-PA pre-industrial simulation</a:t>
            </a:r>
          </a:p>
          <a:p>
            <a:pPr marL="1257300" lvl="1" indent="-457200">
              <a:buFont typeface="Arial" panose="020B0604020202020204" pitchFamily="34" charset="0"/>
              <a:buChar char="•"/>
            </a:pPr>
            <a:r>
              <a:rPr lang="en-US" dirty="0"/>
              <a:t>Statistically real but negligible trends in TREFHT, RESTOM.</a:t>
            </a:r>
          </a:p>
          <a:p>
            <a:pPr marL="457200" indent="-457200">
              <a:buFont typeface="Arial" panose="020B0604020202020204" pitchFamily="34" charset="0"/>
              <a:buChar char="•"/>
            </a:pPr>
            <a:r>
              <a:rPr lang="en-US" dirty="0"/>
              <a:t>1850-2014 E3SMv2-PA historical simulation </a:t>
            </a:r>
          </a:p>
          <a:p>
            <a:pPr marL="1257300" lvl="1" indent="-457200">
              <a:buFont typeface="Arial" panose="020B0604020202020204" pitchFamily="34" charset="0"/>
              <a:buChar char="•"/>
            </a:pPr>
            <a:r>
              <a:rPr lang="en-US" dirty="0"/>
              <a:t>Prognostic model historical climate is E3SMv2-like but with simulated aerosol from stratospheric volcanic eruptions. </a:t>
            </a:r>
          </a:p>
          <a:p>
            <a:pPr marL="1257300" lvl="1"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Next: Ensembles of Mt. Pinatubo with modified eruption characteristics. </a:t>
            </a:r>
          </a:p>
          <a:p>
            <a:endParaRPr lang="en-US" dirty="0"/>
          </a:p>
        </p:txBody>
      </p:sp>
    </p:spTree>
    <p:extLst>
      <p:ext uri="{BB962C8B-B14F-4D97-AF65-F5344CB8AC3E}">
        <p14:creationId xmlns:p14="http://schemas.microsoft.com/office/powerpoint/2010/main" val="3133465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819A7-1DB3-4F40-B0DC-18205C7959EB}"/>
              </a:ext>
            </a:extLst>
          </p:cNvPr>
          <p:cNvSpPr>
            <a:spLocks noGrp="1"/>
          </p:cNvSpPr>
          <p:nvPr>
            <p:ph type="title"/>
          </p:nvPr>
        </p:nvSpPr>
        <p:spPr/>
        <p:txBody>
          <a:bodyPr>
            <a:normAutofit fontScale="90000"/>
          </a:bodyPr>
          <a:lstStyle/>
          <a:p>
            <a:r>
              <a:rPr lang="en-US" dirty="0"/>
              <a:t> Motivation: E3SMv2 modeling for CLDERA Grand Challenge</a:t>
            </a:r>
          </a:p>
        </p:txBody>
      </p:sp>
      <p:sp>
        <p:nvSpPr>
          <p:cNvPr id="3" name="Slide Number Placeholder 2">
            <a:extLst>
              <a:ext uri="{FF2B5EF4-FFF2-40B4-BE49-F238E27FC236}">
                <a16:creationId xmlns:a16="http://schemas.microsoft.com/office/drawing/2014/main" id="{61FCB087-F029-4BC4-9728-1142CF994B25}"/>
              </a:ext>
            </a:extLst>
          </p:cNvPr>
          <p:cNvSpPr>
            <a:spLocks noGrp="1"/>
          </p:cNvSpPr>
          <p:nvPr>
            <p:ph type="sldNum" sz="quarter" idx="10"/>
          </p:nvPr>
        </p:nvSpPr>
        <p:spPr/>
        <p:txBody>
          <a:bodyPr/>
          <a:lstStyle/>
          <a:p>
            <a:fld id="{4FAB73BC-B049-4115-A692-8D63A059BFB8}" type="slidenum">
              <a:rPr lang="en-US" smtClean="0"/>
              <a:pPr/>
              <a:t>2</a:t>
            </a:fld>
            <a:endParaRPr lang="en-US" dirty="0"/>
          </a:p>
        </p:txBody>
      </p:sp>
      <p:sp>
        <p:nvSpPr>
          <p:cNvPr id="4" name="Content Placeholder 3">
            <a:extLst>
              <a:ext uri="{FF2B5EF4-FFF2-40B4-BE49-F238E27FC236}">
                <a16:creationId xmlns:a16="http://schemas.microsoft.com/office/drawing/2014/main" id="{9AED65F8-637A-4AA9-AC6F-59D2E117E794}"/>
              </a:ext>
            </a:extLst>
          </p:cNvPr>
          <p:cNvSpPr>
            <a:spLocks noGrp="1"/>
          </p:cNvSpPr>
          <p:nvPr>
            <p:ph sz="quarter" idx="11"/>
          </p:nvPr>
        </p:nvSpPr>
        <p:spPr>
          <a:xfrm>
            <a:off x="302607" y="1409700"/>
            <a:ext cx="7019277" cy="5057811"/>
          </a:xfrm>
        </p:spPr>
        <p:txBody>
          <a:bodyPr>
            <a:normAutofit fontScale="92500" lnSpcReduction="20000"/>
          </a:bodyPr>
          <a:lstStyle/>
          <a:p>
            <a:pPr marL="457200" indent="-457200">
              <a:lnSpc>
                <a:spcPct val="120000"/>
              </a:lnSpc>
              <a:buFont typeface="Arial" panose="020B0604020202020204" pitchFamily="34" charset="0"/>
              <a:buChar char="•"/>
            </a:pPr>
            <a:r>
              <a:rPr lang="en-US" dirty="0">
                <a:solidFill>
                  <a:schemeClr val="accent3"/>
                </a:solidFill>
                <a:ea typeface="Open Sans" panose="020B0606030504020204" pitchFamily="34" charset="0"/>
                <a:cs typeface="Open Sans" panose="020B0606030504020204" pitchFamily="34" charset="0"/>
              </a:rPr>
              <a:t>CLDERA: </a:t>
            </a:r>
            <a:r>
              <a:rPr lang="en-US" sz="2800" dirty="0">
                <a:solidFill>
                  <a:schemeClr val="accent3"/>
                </a:solidFill>
                <a:effectLst/>
                <a:ea typeface="Open Sans" panose="020B0606030504020204" pitchFamily="34" charset="0"/>
                <a:cs typeface="Open Sans" panose="020B0606030504020204" pitchFamily="34" charset="0"/>
              </a:rPr>
              <a:t>develop new tools</a:t>
            </a:r>
            <a:r>
              <a:rPr lang="en-US" sz="2800" b="1" dirty="0">
                <a:solidFill>
                  <a:schemeClr val="accent3"/>
                </a:solidFill>
                <a:effectLst/>
                <a:ea typeface="Open Sans" panose="020B0606030504020204" pitchFamily="34" charset="0"/>
                <a:cs typeface="Open Sans" panose="020B0606030504020204" pitchFamily="34" charset="0"/>
              </a:rPr>
              <a:t> </a:t>
            </a:r>
            <a:r>
              <a:rPr lang="en-US" sz="2800" dirty="0">
                <a:solidFill>
                  <a:schemeClr val="accent3"/>
                </a:solidFill>
                <a:effectLst/>
                <a:ea typeface="Open Sans" panose="020B0606030504020204" pitchFamily="34" charset="0"/>
                <a:cs typeface="Open Sans" panose="020B0606030504020204" pitchFamily="34" charset="0"/>
              </a:rPr>
              <a:t>to enable attribution from geographically and temporally localized source forcings in the climate. </a:t>
            </a:r>
          </a:p>
          <a:p>
            <a:pPr marL="1257300" lvl="1" indent="-457200">
              <a:lnSpc>
                <a:spcPct val="120000"/>
              </a:lnSpc>
              <a:buFont typeface="Arial" panose="020B0604020202020204" pitchFamily="34" charset="0"/>
              <a:buChar char="•"/>
            </a:pPr>
            <a:r>
              <a:rPr lang="en-US" dirty="0">
                <a:solidFill>
                  <a:schemeClr val="accent3"/>
                </a:solidFill>
              </a:rPr>
              <a:t>Exemplar: 1991 Mt. Pinatubo eruption.</a:t>
            </a:r>
          </a:p>
          <a:p>
            <a:pPr marL="457200" indent="-457200">
              <a:lnSpc>
                <a:spcPct val="120000"/>
              </a:lnSpc>
              <a:buFont typeface="Arial" panose="020B0604020202020204" pitchFamily="34" charset="0"/>
              <a:buChar char="•"/>
            </a:pPr>
            <a:r>
              <a:rPr lang="en-US" b="1" dirty="0">
                <a:solidFill>
                  <a:schemeClr val="accent3"/>
                </a:solidFill>
              </a:rPr>
              <a:t>Requires ensembles of E3SMv2 simulations with varied initial conditions and eruption characteristics.</a:t>
            </a:r>
          </a:p>
          <a:p>
            <a:pPr marL="111125">
              <a:lnSpc>
                <a:spcPct val="120000"/>
              </a:lnSpc>
            </a:pPr>
            <a:endParaRPr lang="en-US" sz="2900" dirty="0"/>
          </a:p>
          <a:p>
            <a:pPr marL="111125">
              <a:lnSpc>
                <a:spcPct val="120000"/>
              </a:lnSpc>
            </a:pPr>
            <a:r>
              <a:rPr lang="en-US" sz="2900" dirty="0" err="1"/>
              <a:t>sandia.gov</a:t>
            </a:r>
            <a:r>
              <a:rPr lang="en-US" sz="2900" dirty="0"/>
              <a:t>/</a:t>
            </a:r>
            <a:r>
              <a:rPr lang="en-US" sz="2900" dirty="0" err="1"/>
              <a:t>cldera</a:t>
            </a:r>
            <a:r>
              <a:rPr lang="en-US" sz="2900" dirty="0"/>
              <a:t>/</a:t>
            </a:r>
          </a:p>
          <a:p>
            <a:pPr marL="341313" indent="-230188">
              <a:lnSpc>
                <a:spcPct val="120000"/>
              </a:lnSpc>
              <a:buFont typeface="Arial" panose="020B0604020202020204" pitchFamily="34" charset="0"/>
              <a:buChar char="•"/>
            </a:pPr>
            <a:endParaRPr lang="en-US" sz="2600" dirty="0">
              <a:solidFill>
                <a:schemeClr val="accent3"/>
              </a:solidFill>
              <a:effectLst/>
              <a:ea typeface="Open Sans" panose="020B0606030504020204" pitchFamily="34" charset="0"/>
              <a:cs typeface="Open Sans" panose="020B0606030504020204" pitchFamily="34" charset="0"/>
            </a:endParaRPr>
          </a:p>
          <a:p>
            <a:endParaRPr lang="en-US" dirty="0">
              <a:solidFill>
                <a:schemeClr val="accent3"/>
              </a:solidFill>
            </a:endParaRPr>
          </a:p>
        </p:txBody>
      </p:sp>
      <p:grpSp>
        <p:nvGrpSpPr>
          <p:cNvPr id="5" name="Group 4">
            <a:extLst>
              <a:ext uri="{FF2B5EF4-FFF2-40B4-BE49-F238E27FC236}">
                <a16:creationId xmlns:a16="http://schemas.microsoft.com/office/drawing/2014/main" id="{4BFE3719-3986-44FF-9861-B2272A52753B}"/>
              </a:ext>
            </a:extLst>
          </p:cNvPr>
          <p:cNvGrpSpPr>
            <a:grpSpLocks noChangeAspect="1"/>
          </p:cNvGrpSpPr>
          <p:nvPr/>
        </p:nvGrpSpPr>
        <p:grpSpPr>
          <a:xfrm>
            <a:off x="7432146" y="1187861"/>
            <a:ext cx="4587801" cy="5337079"/>
            <a:chOff x="-18812" y="1064370"/>
            <a:chExt cx="4667011" cy="5429225"/>
          </a:xfrm>
        </p:grpSpPr>
        <p:pic>
          <p:nvPicPr>
            <p:cNvPr id="6" name="Picture 5" descr="A picture containing snow, mountain&#10;&#10;Description automatically generated">
              <a:extLst>
                <a:ext uri="{FF2B5EF4-FFF2-40B4-BE49-F238E27FC236}">
                  <a16:creationId xmlns:a16="http://schemas.microsoft.com/office/drawing/2014/main" id="{57B4B515-37D1-40B6-822A-089F2C37AAD7}"/>
                </a:ext>
              </a:extLst>
            </p:cNvPr>
            <p:cNvPicPr>
              <a:picLocks noChangeAspect="1"/>
            </p:cNvPicPr>
            <p:nvPr/>
          </p:nvPicPr>
          <p:blipFill rotWithShape="1">
            <a:blip r:embed="rId3"/>
            <a:srcRect l="21969" t="14504" b="25294"/>
            <a:stretch/>
          </p:blipFill>
          <p:spPr>
            <a:xfrm>
              <a:off x="-18812" y="1089093"/>
              <a:ext cx="4667011" cy="5382294"/>
            </a:xfrm>
            <a:prstGeom prst="rect">
              <a:avLst/>
            </a:prstGeom>
          </p:spPr>
        </p:pic>
        <p:sp>
          <p:nvSpPr>
            <p:cNvPr id="7" name="Rectangle 6">
              <a:extLst>
                <a:ext uri="{FF2B5EF4-FFF2-40B4-BE49-F238E27FC236}">
                  <a16:creationId xmlns:a16="http://schemas.microsoft.com/office/drawing/2014/main" id="{084B4EC9-908C-45D1-BD08-686FD1C43653}"/>
                </a:ext>
              </a:extLst>
            </p:cNvPr>
            <p:cNvSpPr/>
            <p:nvPr/>
          </p:nvSpPr>
          <p:spPr>
            <a:xfrm>
              <a:off x="-18812" y="1089093"/>
              <a:ext cx="4667011" cy="5346082"/>
            </a:xfrm>
            <a:prstGeom prst="rect">
              <a:avLst/>
            </a:prstGeom>
            <a:solidFill>
              <a:schemeClr val="tx2">
                <a:alpha val="38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0">
              <a:extLst>
                <a:ext uri="{FF2B5EF4-FFF2-40B4-BE49-F238E27FC236}">
                  <a16:creationId xmlns:a16="http://schemas.microsoft.com/office/drawing/2014/main" id="{42B54B9E-FB3F-4533-B998-10B011ADE9F2}"/>
                </a:ext>
              </a:extLst>
            </p:cNvPr>
            <p:cNvSpPr txBox="1">
              <a:spLocks/>
            </p:cNvSpPr>
            <p:nvPr/>
          </p:nvSpPr>
          <p:spPr>
            <a:xfrm>
              <a:off x="607632" y="1064370"/>
              <a:ext cx="3658650" cy="1079500"/>
            </a:xfrm>
            <a:prstGeom prst="rect">
              <a:avLst/>
            </a:prstGeom>
          </p:spPr>
          <p:txBody>
            <a:bodyPr vert="horz" lIns="0" tIns="0" rIns="0" bIns="0" rtlCol="0" anchor="ctr">
              <a:normAutofit/>
            </a:bodyPr>
            <a:lstStyle>
              <a:lvl1pPr marL="0"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sz="7200" b="1" dirty="0">
                  <a:solidFill>
                    <a:schemeClr val="bg1">
                      <a:alpha val="56000"/>
                    </a:schemeClr>
                  </a:solidFill>
                </a:rPr>
                <a:t>CLDERA</a:t>
              </a:r>
            </a:p>
          </p:txBody>
        </p:sp>
        <p:pic>
          <p:nvPicPr>
            <p:cNvPr id="9" name="Picture 8">
              <a:extLst>
                <a:ext uri="{FF2B5EF4-FFF2-40B4-BE49-F238E27FC236}">
                  <a16:creationId xmlns:a16="http://schemas.microsoft.com/office/drawing/2014/main" id="{164C8EA1-3B12-4C1A-901C-5432D5F29F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393" y="2837328"/>
              <a:ext cx="4318435" cy="3525371"/>
            </a:xfrm>
            <a:prstGeom prst="rect">
              <a:avLst/>
            </a:prstGeom>
          </p:spPr>
        </p:pic>
        <p:sp>
          <p:nvSpPr>
            <p:cNvPr id="10" name="Rectangle 9">
              <a:extLst>
                <a:ext uri="{FF2B5EF4-FFF2-40B4-BE49-F238E27FC236}">
                  <a16:creationId xmlns:a16="http://schemas.microsoft.com/office/drawing/2014/main" id="{4C5EE0A6-2D6B-45A9-9032-2F86A982F485}"/>
                </a:ext>
              </a:extLst>
            </p:cNvPr>
            <p:cNvSpPr/>
            <p:nvPr/>
          </p:nvSpPr>
          <p:spPr>
            <a:xfrm>
              <a:off x="-18812" y="6339707"/>
              <a:ext cx="3631832" cy="153888"/>
            </a:xfrm>
            <a:prstGeom prst="rect">
              <a:avLst/>
            </a:prstGeom>
          </p:spPr>
          <p:txBody>
            <a:bodyPr wrap="square">
              <a:spAutoFit/>
            </a:bodyPr>
            <a:lstStyle/>
            <a:p>
              <a:r>
                <a:rPr lang="en-US" sz="400" i="1" dirty="0">
                  <a:solidFill>
                    <a:schemeClr val="bg1"/>
                  </a:solidFill>
                </a:rPr>
                <a:t>credit Photo: Austin Post/USGS; https://www.wired.com/2008/09/gallery-volcanoes/</a:t>
              </a:r>
              <a:endParaRPr lang="en-US" sz="400" dirty="0">
                <a:solidFill>
                  <a:schemeClr val="bg1"/>
                </a:solidFill>
              </a:endParaRPr>
            </a:p>
          </p:txBody>
        </p:sp>
      </p:grpSp>
    </p:spTree>
    <p:extLst>
      <p:ext uri="{BB962C8B-B14F-4D97-AF65-F5344CB8AC3E}">
        <p14:creationId xmlns:p14="http://schemas.microsoft.com/office/powerpoint/2010/main" val="21387908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2344F8C4-202F-5748-954E-E748CC614D70}"/>
              </a:ext>
            </a:extLst>
          </p:cNvPr>
          <p:cNvSpPr>
            <a:spLocks noGrp="1"/>
          </p:cNvSpPr>
          <p:nvPr>
            <p:ph type="title"/>
          </p:nvPr>
        </p:nvSpPr>
        <p:spPr/>
        <p:txBody>
          <a:bodyPr/>
          <a:lstStyle/>
          <a:p>
            <a:r>
              <a:rPr lang="en-US" dirty="0"/>
              <a:t>References</a:t>
            </a:r>
          </a:p>
        </p:txBody>
      </p:sp>
      <p:sp>
        <p:nvSpPr>
          <p:cNvPr id="10" name="Content Placeholder 9">
            <a:extLst>
              <a:ext uri="{FF2B5EF4-FFF2-40B4-BE49-F238E27FC236}">
                <a16:creationId xmlns:a16="http://schemas.microsoft.com/office/drawing/2014/main" id="{C8C382F7-B28D-A24F-8A31-60568291B414}"/>
              </a:ext>
            </a:extLst>
          </p:cNvPr>
          <p:cNvSpPr>
            <a:spLocks noGrp="1"/>
          </p:cNvSpPr>
          <p:nvPr>
            <p:ph idx="1"/>
          </p:nvPr>
        </p:nvSpPr>
        <p:spPr>
          <a:xfrm>
            <a:off x="323135" y="1329447"/>
            <a:ext cx="11728528" cy="5147553"/>
          </a:xfrm>
        </p:spPr>
        <p:txBody>
          <a:bodyPr>
            <a:noAutofit/>
          </a:bodyPr>
          <a:lstStyle/>
          <a:p>
            <a:pPr>
              <a:spcBef>
                <a:spcPts val="400"/>
              </a:spcBef>
            </a:pPr>
            <a:r>
              <a:rPr lang="en-US" sz="1200" dirty="0" err="1"/>
              <a:t>Gettelman</a:t>
            </a:r>
            <a:r>
              <a:rPr lang="en-US" sz="1200" dirty="0"/>
              <a:t>, A., Mills, M. J., </a:t>
            </a:r>
            <a:r>
              <a:rPr lang="en-US" sz="1200" dirty="0" err="1"/>
              <a:t>Kinnison</a:t>
            </a:r>
            <a:r>
              <a:rPr lang="en-US" sz="1200" dirty="0"/>
              <a:t>, D. E., Garcia, R. R., Smith, A. K., Marsh, D. R., et al. (2019). The whole atmosphere community climate model version 6 (WACCM6). </a:t>
            </a:r>
            <a:r>
              <a:rPr lang="en-US" sz="1200" i="1" dirty="0"/>
              <a:t>Journal of Geophysical Research: Atmospheres</a:t>
            </a:r>
            <a:r>
              <a:rPr lang="en-US" sz="1200" dirty="0"/>
              <a:t>, 124, 12380– 12403. </a:t>
            </a:r>
            <a:r>
              <a:rPr lang="en-US" sz="1200" dirty="0">
                <a:hlinkClick r:id="rId2"/>
              </a:rPr>
              <a:t>https://doi.org/10.1029/2019JD030943</a:t>
            </a:r>
            <a:r>
              <a:rPr lang="en-US" sz="1200" dirty="0"/>
              <a:t> </a:t>
            </a:r>
          </a:p>
          <a:p>
            <a:pPr>
              <a:spcBef>
                <a:spcPts val="400"/>
              </a:spcBef>
            </a:pPr>
            <a:endParaRPr lang="en-US" sz="900" dirty="0"/>
          </a:p>
          <a:p>
            <a:pPr>
              <a:spcBef>
                <a:spcPts val="400"/>
              </a:spcBef>
            </a:pPr>
            <a:r>
              <a:rPr lang="en-US" sz="1200" dirty="0" err="1"/>
              <a:t>Ghan</a:t>
            </a:r>
            <a:r>
              <a:rPr lang="en-US" sz="1200" dirty="0"/>
              <a:t>, S. J., and Zaveri, R. A. (2007), Parameterization of optical properties for hydrated internally mixed aerosol, </a:t>
            </a:r>
            <a:r>
              <a:rPr lang="en-US" sz="1200" i="1" dirty="0"/>
              <a:t>J. </a:t>
            </a:r>
            <a:r>
              <a:rPr lang="en-US" sz="1200" i="1" dirty="0" err="1"/>
              <a:t>Geophys</a:t>
            </a:r>
            <a:r>
              <a:rPr lang="en-US" sz="1200" i="1" dirty="0"/>
              <a:t>. Res.</a:t>
            </a:r>
            <a:r>
              <a:rPr lang="en-US" sz="1200" dirty="0"/>
              <a:t>, 112, D10201, doi:</a:t>
            </a:r>
            <a:r>
              <a:rPr lang="en-US" sz="1200" dirty="0">
                <a:hlinkClick r:id="rId3" tooltip="Link to external resource: 10.1029/2006JD007927"/>
              </a:rPr>
              <a:t>10.1029/2006JD007927</a:t>
            </a:r>
            <a:r>
              <a:rPr lang="en-US" sz="1200" dirty="0"/>
              <a:t>. </a:t>
            </a:r>
          </a:p>
          <a:p>
            <a:pPr>
              <a:spcBef>
                <a:spcPts val="400"/>
              </a:spcBef>
            </a:pPr>
            <a:endParaRPr lang="en-US" sz="1200" dirty="0"/>
          </a:p>
          <a:p>
            <a:pPr>
              <a:spcBef>
                <a:spcPts val="400"/>
              </a:spcBef>
            </a:pPr>
            <a:r>
              <a:rPr lang="en-US" sz="1200" dirty="0" err="1"/>
              <a:t>Golaz</a:t>
            </a:r>
            <a:r>
              <a:rPr lang="en-US" sz="1200" dirty="0"/>
              <a:t>, J.-C., Van Roekel, L. P., Zheng, X., Roberts, A. F., Wolfe, J. D., Lin, W., et al. (2022). The DOE E3SM Model version 2: Overview of the physical model and initial model evaluation. </a:t>
            </a:r>
            <a:r>
              <a:rPr lang="en-US" sz="1200" i="1" dirty="0"/>
              <a:t>Journal of Advances in Modeling Earth Systems</a:t>
            </a:r>
            <a:r>
              <a:rPr lang="en-US" sz="1200" dirty="0"/>
              <a:t>, 14, e2022MS003156. </a:t>
            </a:r>
            <a:r>
              <a:rPr lang="en-US" sz="1200" dirty="0">
                <a:hlinkClick r:id="rId4"/>
              </a:rPr>
              <a:t>https://doi.org/10.1029/2022MS003156</a:t>
            </a:r>
            <a:r>
              <a:rPr lang="en-US" sz="1200" dirty="0"/>
              <a:t> </a:t>
            </a:r>
          </a:p>
          <a:p>
            <a:pPr>
              <a:spcBef>
                <a:spcPts val="400"/>
              </a:spcBef>
            </a:pPr>
            <a:endParaRPr lang="en-US" sz="1200" dirty="0"/>
          </a:p>
          <a:p>
            <a:pPr>
              <a:spcBef>
                <a:spcPts val="400"/>
              </a:spcBef>
            </a:pPr>
            <a:r>
              <a:rPr lang="en-US" sz="1200" dirty="0"/>
              <a:t>Hsu, J., and Prather, M. J. (2009), Stratospheric variability and tropospheric ozone, </a:t>
            </a:r>
            <a:r>
              <a:rPr lang="en-US" sz="1200" i="1" dirty="0"/>
              <a:t>J. </a:t>
            </a:r>
            <a:r>
              <a:rPr lang="en-US" sz="1200" i="1" dirty="0" err="1"/>
              <a:t>Geophys</a:t>
            </a:r>
            <a:r>
              <a:rPr lang="en-US" sz="1200" i="1" dirty="0"/>
              <a:t>. Res.</a:t>
            </a:r>
            <a:r>
              <a:rPr lang="en-US" sz="1200" dirty="0"/>
              <a:t>, 114, D06102, doi:</a:t>
            </a:r>
            <a:r>
              <a:rPr lang="en-US" sz="1200" dirty="0">
                <a:hlinkClick r:id="rId5" tooltip="Link to external resource: 10.1029/2008JD010942"/>
              </a:rPr>
              <a:t>10.1029/2008JD010942</a:t>
            </a:r>
            <a:r>
              <a:rPr lang="en-US" sz="1200" dirty="0"/>
              <a:t>. </a:t>
            </a:r>
          </a:p>
          <a:p>
            <a:pPr>
              <a:spcBef>
                <a:spcPts val="400"/>
              </a:spcBef>
            </a:pPr>
            <a:endParaRPr lang="en-US" sz="1200" dirty="0"/>
          </a:p>
          <a:p>
            <a:pPr>
              <a:spcBef>
                <a:spcPts val="400"/>
              </a:spcBef>
            </a:pPr>
            <a:r>
              <a:rPr lang="en-US" sz="1200" dirty="0"/>
              <a:t>Mills, M. J., Schmidt, A., Easter, R., Solomon, S., </a:t>
            </a:r>
            <a:r>
              <a:rPr lang="en-US" sz="1200" dirty="0" err="1"/>
              <a:t>Kinnison</a:t>
            </a:r>
            <a:r>
              <a:rPr lang="en-US" sz="1200" dirty="0"/>
              <a:t>, D. E., </a:t>
            </a:r>
            <a:r>
              <a:rPr lang="en-US" sz="1200" dirty="0" err="1"/>
              <a:t>Ghan</a:t>
            </a:r>
            <a:r>
              <a:rPr lang="en-US" sz="1200" dirty="0"/>
              <a:t>, S. J., III Neely, R. R., Marsh, D. R., Conley, A., Bardeen, C. G., et al. (2016), Global volcanic aerosol properties derived from emissions, 1990–2014, using CESM1(WACCM), </a:t>
            </a:r>
            <a:r>
              <a:rPr lang="en-US" sz="1200" i="1" dirty="0"/>
              <a:t>J. </a:t>
            </a:r>
            <a:r>
              <a:rPr lang="en-US" sz="1200" i="1" dirty="0" err="1"/>
              <a:t>Geophys</a:t>
            </a:r>
            <a:r>
              <a:rPr lang="en-US" sz="1200" i="1" dirty="0"/>
              <a:t>. Res. Atmos.</a:t>
            </a:r>
            <a:r>
              <a:rPr lang="en-US" sz="1200" dirty="0"/>
              <a:t>, 121, 2332– 2348, doi:</a:t>
            </a:r>
            <a:r>
              <a:rPr lang="en-US" sz="1200" dirty="0">
                <a:hlinkClick r:id="rId6" tooltip="Link to external resource: 10.1002/2015JD024290"/>
              </a:rPr>
              <a:t>10.1002/2015JD024290</a:t>
            </a:r>
            <a:r>
              <a:rPr lang="en-US" sz="1200" dirty="0"/>
              <a:t>. </a:t>
            </a:r>
          </a:p>
          <a:p>
            <a:pPr>
              <a:spcBef>
                <a:spcPts val="400"/>
              </a:spcBef>
            </a:pPr>
            <a:endParaRPr lang="en-US" sz="1200" dirty="0"/>
          </a:p>
          <a:p>
            <a:pPr>
              <a:spcBef>
                <a:spcPts val="400"/>
              </a:spcBef>
            </a:pPr>
            <a:r>
              <a:rPr lang="en-US" sz="1200" dirty="0"/>
              <a:t>Mills, M. J., Richter, J. H., </a:t>
            </a:r>
            <a:r>
              <a:rPr lang="en-US" sz="1200" dirty="0" err="1"/>
              <a:t>Tilmes</a:t>
            </a:r>
            <a:r>
              <a:rPr lang="en-US" sz="1200" dirty="0"/>
              <a:t>, S., Kravitz, B., </a:t>
            </a:r>
            <a:r>
              <a:rPr lang="en-US" sz="1200" dirty="0" err="1"/>
              <a:t>MacMartin</a:t>
            </a:r>
            <a:r>
              <a:rPr lang="en-US" sz="1200" dirty="0"/>
              <a:t>, D. G., Glanville, A. A., … </a:t>
            </a:r>
            <a:r>
              <a:rPr lang="en-US" sz="1200" dirty="0" err="1"/>
              <a:t>Kinnison</a:t>
            </a:r>
            <a:r>
              <a:rPr lang="en-US" sz="1200" dirty="0"/>
              <a:t>, D. E. (2017). Radiative and chemical response to interactive stratospheric sulfate aerosols in fully coupled CESM1(WACCM). </a:t>
            </a:r>
            <a:r>
              <a:rPr lang="en-US" sz="1200" i="1" dirty="0"/>
              <a:t>Journal of Geophysical Research: Atmospheres</a:t>
            </a:r>
            <a:r>
              <a:rPr lang="en-US" sz="1200" dirty="0"/>
              <a:t>, 122, 13,061– 13,078. </a:t>
            </a:r>
            <a:r>
              <a:rPr lang="en-US" sz="1200" dirty="0">
                <a:hlinkClick r:id="rId7"/>
              </a:rPr>
              <a:t>https://doi.org/10.1002/2017JD027006</a:t>
            </a:r>
            <a:r>
              <a:rPr lang="en-US" sz="1200" dirty="0"/>
              <a:t> </a:t>
            </a:r>
          </a:p>
          <a:p>
            <a:pPr>
              <a:spcBef>
                <a:spcPts val="400"/>
              </a:spcBef>
            </a:pPr>
            <a:endParaRPr lang="en-US" sz="1200" dirty="0"/>
          </a:p>
          <a:p>
            <a:pPr>
              <a:spcBef>
                <a:spcPts val="400"/>
              </a:spcBef>
            </a:pPr>
            <a:r>
              <a:rPr lang="en-US" sz="1200" dirty="0"/>
              <a:t>Neely III, R.R.; Schmidt, A. (2016): </a:t>
            </a:r>
            <a:r>
              <a:rPr lang="en-US" sz="1200" i="1" dirty="0" err="1"/>
              <a:t>VolcanEESM</a:t>
            </a:r>
            <a:r>
              <a:rPr lang="en-US" sz="1200" i="1" dirty="0"/>
              <a:t>: Global volcanic </a:t>
            </a:r>
            <a:r>
              <a:rPr lang="en-US" sz="1200" i="1" dirty="0" err="1"/>
              <a:t>sulphur</a:t>
            </a:r>
            <a:r>
              <a:rPr lang="en-US" sz="1200" i="1" dirty="0"/>
              <a:t> dioxide (SO2) emissions database from 1850 to present - Version 1.0. </a:t>
            </a:r>
            <a:r>
              <a:rPr lang="en-US" sz="1200" dirty="0"/>
              <a:t>Centre for Environmental Data Analysis, </a:t>
            </a:r>
            <a:r>
              <a:rPr lang="en-US" sz="1200" i="1" dirty="0"/>
              <a:t>04 February 2016</a:t>
            </a:r>
            <a:r>
              <a:rPr lang="en-US" sz="1200" dirty="0"/>
              <a:t>. doi:10.5285/76ebdc0b-0eed-4f70-b89e-55e606bcd568. </a:t>
            </a:r>
            <a:r>
              <a:rPr lang="en-US" sz="1200" dirty="0">
                <a:solidFill>
                  <a:srgbClr val="0000FF"/>
                </a:solidFill>
                <a:effectLst/>
                <a:hlinkClick r:id="rId8"/>
              </a:rPr>
              <a:t>http://dx.doi.org/10.5285/76ebdc0b-0eed-4f70-b89e-55e606bcd568</a:t>
            </a:r>
            <a:r>
              <a:rPr lang="en-US" sz="1400" dirty="0">
                <a:solidFill>
                  <a:srgbClr val="0000FF"/>
                </a:solidFill>
                <a:effectLst/>
              </a:rPr>
              <a:t>. </a:t>
            </a:r>
            <a:r>
              <a:rPr lang="en-US" sz="1200" dirty="0"/>
              <a:t>Obtained from CESM </a:t>
            </a:r>
            <a:r>
              <a:rPr lang="en-US" sz="1200" dirty="0" err="1"/>
              <a:t>inputdata</a:t>
            </a:r>
            <a:r>
              <a:rPr lang="en-US" sz="1200" dirty="0"/>
              <a:t> server: </a:t>
            </a:r>
            <a:r>
              <a:rPr lang="en-US" sz="1200" dirty="0">
                <a:hlinkClick r:id="rId9"/>
              </a:rPr>
              <a:t>https://svn-ccsm-inputdata.cgd.ucar.edu/trunk/inputdata/atm/cam/chem/stratvolc/</a:t>
            </a:r>
            <a:endParaRPr lang="en-US" sz="1200" dirty="0"/>
          </a:p>
          <a:p>
            <a:pPr>
              <a:spcBef>
                <a:spcPts val="400"/>
              </a:spcBef>
            </a:pPr>
            <a:endParaRPr lang="en-US" sz="1200" dirty="0"/>
          </a:p>
          <a:p>
            <a:r>
              <a:rPr lang="en-US" sz="1200" dirty="0" err="1"/>
              <a:t>Zanchettin</a:t>
            </a:r>
            <a:r>
              <a:rPr lang="en-US" sz="1200" dirty="0"/>
              <a:t>, D. et al., : The Model Intercomparison Project on the climatic response to Volcanic forcing (</a:t>
            </a:r>
            <a:r>
              <a:rPr lang="en-US" sz="1200" dirty="0" err="1"/>
              <a:t>VolMIP</a:t>
            </a:r>
            <a:r>
              <a:rPr lang="en-US" sz="1200" dirty="0"/>
              <a:t>): experimental design and forcing input data for CMIP6, </a:t>
            </a:r>
            <a:r>
              <a:rPr lang="en-US" sz="1200" dirty="0" err="1"/>
              <a:t>Geosci</a:t>
            </a:r>
            <a:r>
              <a:rPr lang="en-US" sz="1200" dirty="0"/>
              <a:t>. Model Dev., 9, 2701–2719, https://</a:t>
            </a:r>
            <a:r>
              <a:rPr lang="en-US" sz="1200" dirty="0" err="1"/>
              <a:t>doi.org</a:t>
            </a:r>
            <a:r>
              <a:rPr lang="en-US" sz="1200" dirty="0"/>
              <a:t>/10.5194/gmd-9-2701-2016, 2016. </a:t>
            </a:r>
            <a:r>
              <a:rPr lang="en-US" sz="1200" dirty="0">
                <a:solidFill>
                  <a:srgbClr val="0563C1"/>
                </a:solidFill>
                <a:hlinkClick r:id="rId10">
                  <a:extLst>
                    <a:ext uri="{A12FA001-AC4F-418D-AE19-62706E023703}">
                      <ahyp:hlinkClr xmlns:ahyp="http://schemas.microsoft.com/office/drawing/2018/hyperlinkcolor" val="tx"/>
                    </a:ext>
                  </a:extLst>
                </a:hlinkClick>
              </a:rPr>
              <a:t>https://gmd.copernicus.org/articles/9/2701/2016/</a:t>
            </a:r>
            <a:endParaRPr lang="en-US" sz="1200" dirty="0"/>
          </a:p>
          <a:p>
            <a:pPr marL="171450" indent="-171450">
              <a:lnSpc>
                <a:spcPct val="100000"/>
              </a:lnSpc>
              <a:spcBef>
                <a:spcPts val="300"/>
              </a:spcBef>
              <a:buFont typeface="Arial" panose="020B0604020202020204" pitchFamily="34" charset="0"/>
              <a:buChar char="•"/>
            </a:pPr>
            <a:endParaRPr lang="en-US" sz="900" dirty="0"/>
          </a:p>
        </p:txBody>
      </p:sp>
      <p:sp>
        <p:nvSpPr>
          <p:cNvPr id="5" name="Slide Number Placeholder 4">
            <a:extLst>
              <a:ext uri="{FF2B5EF4-FFF2-40B4-BE49-F238E27FC236}">
                <a16:creationId xmlns:a16="http://schemas.microsoft.com/office/drawing/2014/main" id="{3EC7BBB0-400F-46D9-A752-8A43119BACA5}"/>
              </a:ext>
            </a:extLst>
          </p:cNvPr>
          <p:cNvSpPr txBox="1">
            <a:spLocks/>
          </p:cNvSpPr>
          <p:nvPr/>
        </p:nvSpPr>
        <p:spPr>
          <a:xfrm>
            <a:off x="11826872" y="6562724"/>
            <a:ext cx="365128"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2E94512F-4FCD-4B8F-9303-F99597583EE2}" type="slidenum">
              <a:rPr lang="en-US" sz="1000" smtClean="0">
                <a:latin typeface="+mj-lt"/>
              </a:rPr>
              <a:pPr algn="ctr"/>
              <a:t>20</a:t>
            </a:fld>
            <a:endParaRPr lang="en-US" sz="1000" dirty="0">
              <a:latin typeface="+mj-lt"/>
            </a:endParaRPr>
          </a:p>
        </p:txBody>
      </p:sp>
    </p:spTree>
    <p:extLst>
      <p:ext uri="{BB962C8B-B14F-4D97-AF65-F5344CB8AC3E}">
        <p14:creationId xmlns:p14="http://schemas.microsoft.com/office/powerpoint/2010/main" val="1857093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F24B-CB41-8BA9-F632-4FAE04970C4F}"/>
              </a:ext>
            </a:extLst>
          </p:cNvPr>
          <p:cNvSpPr>
            <a:spLocks noGrp="1"/>
          </p:cNvSpPr>
          <p:nvPr>
            <p:ph type="title"/>
          </p:nvPr>
        </p:nvSpPr>
        <p:spPr/>
        <p:txBody>
          <a:bodyPr/>
          <a:lstStyle/>
          <a:p>
            <a:r>
              <a:rPr lang="en-US" dirty="0"/>
              <a:t>Ozone</a:t>
            </a:r>
          </a:p>
        </p:txBody>
      </p:sp>
      <p:sp>
        <p:nvSpPr>
          <p:cNvPr id="3" name="Slide Number Placeholder 2">
            <a:extLst>
              <a:ext uri="{FF2B5EF4-FFF2-40B4-BE49-F238E27FC236}">
                <a16:creationId xmlns:a16="http://schemas.microsoft.com/office/drawing/2014/main" id="{ADD593E6-3118-DDB5-F68E-753DD05AEDE2}"/>
              </a:ext>
            </a:extLst>
          </p:cNvPr>
          <p:cNvSpPr>
            <a:spLocks noGrp="1"/>
          </p:cNvSpPr>
          <p:nvPr>
            <p:ph type="sldNum" sz="quarter" idx="10"/>
          </p:nvPr>
        </p:nvSpPr>
        <p:spPr/>
        <p:txBody>
          <a:bodyPr/>
          <a:lstStyle/>
          <a:p>
            <a:fld id="{4FAB73BC-B049-4115-A692-8D63A059BFB8}" type="slidenum">
              <a:rPr lang="en-US" smtClean="0"/>
              <a:pPr/>
              <a:t>21</a:t>
            </a:fld>
            <a:endParaRPr lang="en-US" dirty="0"/>
          </a:p>
        </p:txBody>
      </p:sp>
      <p:sp>
        <p:nvSpPr>
          <p:cNvPr id="4" name="Content Placeholder 3">
            <a:extLst>
              <a:ext uri="{FF2B5EF4-FFF2-40B4-BE49-F238E27FC236}">
                <a16:creationId xmlns:a16="http://schemas.microsoft.com/office/drawing/2014/main" id="{353D8E0D-7C7D-5145-4C96-D9D2C5C201E6}"/>
              </a:ext>
            </a:extLst>
          </p:cNvPr>
          <p:cNvSpPr>
            <a:spLocks noGrp="1"/>
          </p:cNvSpPr>
          <p:nvPr>
            <p:ph sz="quarter" idx="11"/>
          </p:nvPr>
        </p:nvSpPr>
        <p:spPr>
          <a:xfrm>
            <a:off x="93950" y="1651000"/>
            <a:ext cx="4033061" cy="4610100"/>
          </a:xfrm>
        </p:spPr>
        <p:txBody>
          <a:bodyPr>
            <a:normAutofit/>
          </a:bodyPr>
          <a:lstStyle/>
          <a:p>
            <a:pPr marL="457200" indent="-457200">
              <a:buFont typeface="Arial" panose="020B0604020202020204" pitchFamily="34" charset="0"/>
              <a:buChar char="•"/>
            </a:pPr>
            <a:r>
              <a:rPr lang="en-US" sz="2600" dirty="0"/>
              <a:t>O</a:t>
            </a:r>
            <a:r>
              <a:rPr lang="en-US" sz="2600" baseline="-25000" dirty="0"/>
              <a:t>3</a:t>
            </a:r>
            <a:r>
              <a:rPr lang="en-US" sz="2600" dirty="0"/>
              <a:t> differences between nudged simulations are mainly due to chemistry.</a:t>
            </a:r>
          </a:p>
          <a:p>
            <a:pPr marL="457200" indent="-457200">
              <a:buFont typeface="Arial" panose="020B0604020202020204" pitchFamily="34" charset="0"/>
              <a:buChar char="•"/>
            </a:pPr>
            <a:r>
              <a:rPr lang="en-US" sz="2600" dirty="0"/>
              <a:t>More ozone depletion in CESM2-WACCM likely due to heterogeneous chemistry.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
        <p:nvSpPr>
          <p:cNvPr id="16" name="TextBox 15">
            <a:extLst>
              <a:ext uri="{FF2B5EF4-FFF2-40B4-BE49-F238E27FC236}">
                <a16:creationId xmlns:a16="http://schemas.microsoft.com/office/drawing/2014/main" id="{353B866A-6BDD-118E-0322-074166356136}"/>
              </a:ext>
            </a:extLst>
          </p:cNvPr>
          <p:cNvSpPr txBox="1"/>
          <p:nvPr/>
        </p:nvSpPr>
        <p:spPr>
          <a:xfrm>
            <a:off x="5715000" y="-716973"/>
            <a:ext cx="914400" cy="914400"/>
          </a:xfrm>
          <a:prstGeom prst="rect">
            <a:avLst/>
          </a:prstGeom>
        </p:spPr>
        <p:txBody>
          <a:bodyPr vert="horz" wrap="none" lIns="91440" tIns="45720" rIns="91440" bIns="45720" rtlCol="0">
            <a:noAutofit/>
          </a:bodyPr>
          <a:lstStyle/>
          <a:p>
            <a:pPr algn="l"/>
            <a:endParaRPr lang="en-US" dirty="0"/>
          </a:p>
        </p:txBody>
      </p:sp>
      <p:grpSp>
        <p:nvGrpSpPr>
          <p:cNvPr id="25" name="Group 24">
            <a:extLst>
              <a:ext uri="{FF2B5EF4-FFF2-40B4-BE49-F238E27FC236}">
                <a16:creationId xmlns:a16="http://schemas.microsoft.com/office/drawing/2014/main" id="{3CC05ED4-061B-C99B-4AAC-270095EB3E76}"/>
              </a:ext>
            </a:extLst>
          </p:cNvPr>
          <p:cNvGrpSpPr/>
          <p:nvPr/>
        </p:nvGrpSpPr>
        <p:grpSpPr>
          <a:xfrm>
            <a:off x="4511673" y="1981691"/>
            <a:ext cx="7315200" cy="2894618"/>
            <a:chOff x="4107543" y="1057600"/>
            <a:chExt cx="7315200" cy="2894618"/>
          </a:xfrm>
        </p:grpSpPr>
        <p:grpSp>
          <p:nvGrpSpPr>
            <p:cNvPr id="14" name="Group 13">
              <a:extLst>
                <a:ext uri="{FF2B5EF4-FFF2-40B4-BE49-F238E27FC236}">
                  <a16:creationId xmlns:a16="http://schemas.microsoft.com/office/drawing/2014/main" id="{E7812593-1222-A8AC-7DAE-533C7FFF0097}"/>
                </a:ext>
              </a:extLst>
            </p:cNvPr>
            <p:cNvGrpSpPr/>
            <p:nvPr/>
          </p:nvGrpSpPr>
          <p:grpSpPr>
            <a:xfrm>
              <a:off x="4107543" y="1057600"/>
              <a:ext cx="7315200" cy="2894618"/>
              <a:chOff x="4107543" y="1057600"/>
              <a:chExt cx="7315200" cy="2894618"/>
            </a:xfrm>
          </p:grpSpPr>
          <p:pic>
            <p:nvPicPr>
              <p:cNvPr id="9" name="Picture 8">
                <a:extLst>
                  <a:ext uri="{FF2B5EF4-FFF2-40B4-BE49-F238E27FC236}">
                    <a16:creationId xmlns:a16="http://schemas.microsoft.com/office/drawing/2014/main" id="{500E6EC5-C4B0-C99F-2DBE-E2CFB41FDA55}"/>
                  </a:ext>
                </a:extLst>
              </p:cNvPr>
              <p:cNvPicPr>
                <a:picLocks noChangeAspect="1"/>
              </p:cNvPicPr>
              <p:nvPr/>
            </p:nvPicPr>
            <p:blipFill rotWithShape="1">
              <a:blip r:embed="rId3">
                <a:extLst>
                  <a:ext uri="{28A0092B-C50C-407E-A947-70E740481C1C}">
                    <a14:useLocalDpi xmlns:a14="http://schemas.microsoft.com/office/drawing/2010/main" val="0"/>
                  </a:ext>
                </a:extLst>
              </a:blip>
              <a:srcRect b="47240"/>
              <a:stretch/>
            </p:blipFill>
            <p:spPr>
              <a:xfrm>
                <a:off x="4107543" y="1057600"/>
                <a:ext cx="7315200" cy="2894618"/>
              </a:xfrm>
              <a:prstGeom prst="rect">
                <a:avLst/>
              </a:prstGeom>
            </p:spPr>
          </p:pic>
          <p:cxnSp>
            <p:nvCxnSpPr>
              <p:cNvPr id="7" name="Straight Connector 6">
                <a:extLst>
                  <a:ext uri="{FF2B5EF4-FFF2-40B4-BE49-F238E27FC236}">
                    <a16:creationId xmlns:a16="http://schemas.microsoft.com/office/drawing/2014/main" id="{3A794D07-8C93-BF59-E5D8-6392736A4C03}"/>
                  </a:ext>
                </a:extLst>
              </p:cNvPr>
              <p:cNvCxnSpPr>
                <a:cxnSpLocks/>
              </p:cNvCxnSpPr>
              <p:nvPr/>
            </p:nvCxnSpPr>
            <p:spPr>
              <a:xfrm flipV="1">
                <a:off x="5792082" y="1651000"/>
                <a:ext cx="0" cy="181610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514EC8D-F45D-1A87-F9AC-5392F64E3C90}"/>
                  </a:ext>
                </a:extLst>
              </p:cNvPr>
              <p:cNvCxnSpPr>
                <a:cxnSpLocks/>
              </p:cNvCxnSpPr>
              <p:nvPr/>
            </p:nvCxnSpPr>
            <p:spPr>
              <a:xfrm flipV="1">
                <a:off x="9376417" y="1651000"/>
                <a:ext cx="0" cy="181610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sp>
          <p:nvSpPr>
            <p:cNvPr id="17" name="TextBox 16">
              <a:extLst>
                <a:ext uri="{FF2B5EF4-FFF2-40B4-BE49-F238E27FC236}">
                  <a16:creationId xmlns:a16="http://schemas.microsoft.com/office/drawing/2014/main" id="{5593EE67-9455-128B-4F52-A9D024D99CC2}"/>
                </a:ext>
              </a:extLst>
            </p:cNvPr>
            <p:cNvSpPr txBox="1"/>
            <p:nvPr/>
          </p:nvSpPr>
          <p:spPr>
            <a:xfrm>
              <a:off x="4696367" y="1651000"/>
              <a:ext cx="914400" cy="914400"/>
            </a:xfrm>
            <a:prstGeom prst="rect">
              <a:avLst/>
            </a:prstGeom>
          </p:spPr>
          <p:txBody>
            <a:bodyPr vert="horz" wrap="none" lIns="91440" tIns="45720" rIns="91440" bIns="45720" rtlCol="0">
              <a:noAutofit/>
            </a:bodyPr>
            <a:lstStyle/>
            <a:p>
              <a:pPr algn="l"/>
              <a:r>
                <a:rPr lang="en-US" b="1" dirty="0"/>
                <a:t>Nudged U, V, T</a:t>
              </a:r>
            </a:p>
          </p:txBody>
        </p:sp>
        <p:sp>
          <p:nvSpPr>
            <p:cNvPr id="18" name="TextBox 17">
              <a:extLst>
                <a:ext uri="{FF2B5EF4-FFF2-40B4-BE49-F238E27FC236}">
                  <a16:creationId xmlns:a16="http://schemas.microsoft.com/office/drawing/2014/main" id="{5B791804-4E66-593F-45AB-073D112F7551}"/>
                </a:ext>
              </a:extLst>
            </p:cNvPr>
            <p:cNvSpPr txBox="1"/>
            <p:nvPr/>
          </p:nvSpPr>
          <p:spPr>
            <a:xfrm>
              <a:off x="8280702" y="1651000"/>
              <a:ext cx="914400" cy="914400"/>
            </a:xfrm>
            <a:prstGeom prst="rect">
              <a:avLst/>
            </a:prstGeom>
          </p:spPr>
          <p:txBody>
            <a:bodyPr vert="horz" wrap="none" lIns="91440" tIns="45720" rIns="91440" bIns="45720" rtlCol="0">
              <a:noAutofit/>
            </a:bodyPr>
            <a:lstStyle/>
            <a:p>
              <a:pPr algn="l"/>
              <a:r>
                <a:rPr lang="en-US" b="1" dirty="0"/>
                <a:t>Nudged U, V</a:t>
              </a:r>
            </a:p>
          </p:txBody>
        </p:sp>
        <p:sp>
          <p:nvSpPr>
            <p:cNvPr id="21" name="TextBox 20">
              <a:extLst>
                <a:ext uri="{FF2B5EF4-FFF2-40B4-BE49-F238E27FC236}">
                  <a16:creationId xmlns:a16="http://schemas.microsoft.com/office/drawing/2014/main" id="{8585A3ED-F55A-75E9-E688-DC386490C123}"/>
                </a:ext>
              </a:extLst>
            </p:cNvPr>
            <p:cNvSpPr txBox="1"/>
            <p:nvPr/>
          </p:nvSpPr>
          <p:spPr>
            <a:xfrm>
              <a:off x="4883726" y="1257300"/>
              <a:ext cx="1817877" cy="311727"/>
            </a:xfrm>
            <a:prstGeom prst="rect">
              <a:avLst/>
            </a:prstGeom>
            <a:solidFill>
              <a:schemeClr val="bg1"/>
            </a:solidFill>
          </p:spPr>
          <p:txBody>
            <a:bodyPr vert="horz" wrap="none" lIns="91440" tIns="45720" rIns="91440" bIns="45720" rtlCol="0">
              <a:noAutofit/>
            </a:bodyPr>
            <a:lstStyle/>
            <a:p>
              <a:pPr algn="l"/>
              <a:r>
                <a:rPr lang="en-US" dirty="0"/>
                <a:t>CESM2-WACCM</a:t>
              </a:r>
            </a:p>
          </p:txBody>
        </p:sp>
        <p:sp>
          <p:nvSpPr>
            <p:cNvPr id="22" name="TextBox 21">
              <a:extLst>
                <a:ext uri="{FF2B5EF4-FFF2-40B4-BE49-F238E27FC236}">
                  <a16:creationId xmlns:a16="http://schemas.microsoft.com/office/drawing/2014/main" id="{2233AE7F-C3FC-117F-F7DB-CCFF549BCE27}"/>
                </a:ext>
              </a:extLst>
            </p:cNvPr>
            <p:cNvSpPr txBox="1"/>
            <p:nvPr/>
          </p:nvSpPr>
          <p:spPr>
            <a:xfrm>
              <a:off x="8631380" y="1278081"/>
              <a:ext cx="1817877" cy="311727"/>
            </a:xfrm>
            <a:prstGeom prst="rect">
              <a:avLst/>
            </a:prstGeom>
            <a:solidFill>
              <a:schemeClr val="bg1"/>
            </a:solidFill>
          </p:spPr>
          <p:txBody>
            <a:bodyPr vert="horz" wrap="none" lIns="91440" tIns="45720" rIns="91440" bIns="45720" rtlCol="0">
              <a:noAutofit/>
            </a:bodyPr>
            <a:lstStyle/>
            <a:p>
              <a:pPr algn="l"/>
              <a:r>
                <a:rPr lang="en-US" dirty="0"/>
                <a:t>E3SMv2-PA</a:t>
              </a:r>
            </a:p>
          </p:txBody>
        </p:sp>
      </p:grpSp>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11A75AC6-D8DE-1027-5B82-D271B7B19BBB}"/>
                  </a:ext>
                </a:extLst>
              </p:cNvPr>
              <p:cNvSpPr/>
              <p:nvPr/>
            </p:nvSpPr>
            <p:spPr>
              <a:xfrm>
                <a:off x="4511673" y="4865390"/>
                <a:ext cx="7315193" cy="231400"/>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lvl="0" algn="ctr" defTabSz="615293" fontAlgn="base">
                  <a:spcBef>
                    <a:spcPct val="0"/>
                  </a:spcBef>
                  <a:spcAft>
                    <a:spcPct val="0"/>
                  </a:spcAft>
                  <a:defRPr/>
                </a:pP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Stratospheric ozone (mol/mol) averaged from 60</a:t>
                </a:r>
                <a14:m>
                  <m:oMath xmlns:m="http://schemas.openxmlformats.org/officeDocument/2006/math">
                    <m:r>
                      <a:rPr kumimoji="0" lang="en-US" sz="1100" b="0" i="1" u="none" strike="noStrike" kern="1200" cap="none" spc="0" normalizeH="0" baseline="0" noProof="0" smtClean="0">
                        <a:ln>
                          <a:noFill/>
                        </a:ln>
                        <a:solidFill>
                          <a:srgbClr val="44546A"/>
                        </a:solidFill>
                        <a:effectLst/>
                        <a:uLnTx/>
                        <a:uFillTx/>
                        <a:latin typeface="Cambria Math" panose="02040503050406030204" pitchFamily="18" charset="0"/>
                        <a:ea typeface="Cambria Math" panose="02040503050406030204" pitchFamily="18" charset="0"/>
                        <a:cs typeface="Calibri Light" panose="020F0302020204030204" pitchFamily="34" charset="0"/>
                      </a:rPr>
                      <m:t>°</m:t>
                    </m:r>
                  </m:oMath>
                </a14:m>
                <a:r>
                  <a:rPr lang="en-US" sz="1100" i="1" dirty="0">
                    <a:solidFill>
                      <a:srgbClr val="44546A"/>
                    </a:solidFill>
                    <a:latin typeface="Calibri Light" panose="020F0302020204030204" pitchFamily="34" charset="0"/>
                    <a:ea typeface="Gill Sans" charset="0"/>
                    <a:cs typeface="Calibri Light" panose="020F0302020204030204" pitchFamily="34" charset="0"/>
                  </a:rPr>
                  <a:t>S to 60</a:t>
                </a:r>
                <a14:m>
                  <m:oMath xmlns:m="http://schemas.openxmlformats.org/officeDocument/2006/math">
                    <m:r>
                      <a:rPr lang="en-US" sz="1100" i="1">
                        <a:solidFill>
                          <a:srgbClr val="44546A"/>
                        </a:solidFill>
                        <a:latin typeface="Cambria Math" panose="02040503050406030204" pitchFamily="18" charset="0"/>
                        <a:ea typeface="Cambria Math" panose="02040503050406030204" pitchFamily="18" charset="0"/>
                        <a:cs typeface="Calibri Light" panose="020F0302020204030204" pitchFamily="34" charset="0"/>
                      </a:rPr>
                      <m:t>°</m:t>
                    </m:r>
                    <m:r>
                      <a:rPr lang="en-US" sz="1100" b="0" i="1" smtClean="0">
                        <a:solidFill>
                          <a:srgbClr val="44546A"/>
                        </a:solidFill>
                        <a:latin typeface="Cambria Math" panose="02040503050406030204" pitchFamily="18" charset="0"/>
                        <a:ea typeface="Cambria Math" panose="02040503050406030204" pitchFamily="18" charset="0"/>
                        <a:cs typeface="Calibri Light" panose="020F0302020204030204" pitchFamily="34" charset="0"/>
                      </a:rPr>
                      <m:t>𝑁</m:t>
                    </m:r>
                  </m:oMath>
                </a14:m>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Percent difference for 1991 minus 1990 for each month.</a:t>
                </a:r>
                <a:r>
                  <a:rPr kumimoji="0" lang="en-US" sz="1100" b="0" i="1" u="none" strike="noStrike" kern="1200" cap="none" spc="0" normalizeH="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a:t>
                </a: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a:t>
                </a:r>
              </a:p>
            </p:txBody>
          </p:sp>
        </mc:Choice>
        <mc:Fallback xmlns="">
          <p:sp>
            <p:nvSpPr>
              <p:cNvPr id="26" name="Rectangle 25">
                <a:extLst>
                  <a:ext uri="{FF2B5EF4-FFF2-40B4-BE49-F238E27FC236}">
                    <a16:creationId xmlns:a16="http://schemas.microsoft.com/office/drawing/2014/main" id="{11A75AC6-D8DE-1027-5B82-D271B7B19BBB}"/>
                  </a:ext>
                </a:extLst>
              </p:cNvPr>
              <p:cNvSpPr>
                <a:spLocks noRot="1" noChangeAspect="1" noMove="1" noResize="1" noEditPoints="1" noAdjustHandles="1" noChangeArrowheads="1" noChangeShapeType="1" noTextEdit="1"/>
              </p:cNvSpPr>
              <p:nvPr/>
            </p:nvSpPr>
            <p:spPr>
              <a:xfrm>
                <a:off x="4511673" y="4865390"/>
                <a:ext cx="7315193" cy="231400"/>
              </a:xfrm>
              <a:prstGeom prst="rect">
                <a:avLst/>
              </a:prstGeom>
              <a:blipFill>
                <a:blip r:embed="rId4"/>
                <a:stretch>
                  <a:fillRect t="-5263" b="-21053"/>
                </a:stretch>
              </a:blipFill>
            </p:spPr>
            <p:txBody>
              <a:bodyPr/>
              <a:lstStyle/>
              <a:p>
                <a:r>
                  <a:rPr lang="en-US">
                    <a:noFill/>
                  </a:rPr>
                  <a:t> </a:t>
                </a:r>
              </a:p>
            </p:txBody>
          </p:sp>
        </mc:Fallback>
      </mc:AlternateContent>
    </p:spTree>
    <p:extLst>
      <p:ext uri="{BB962C8B-B14F-4D97-AF65-F5344CB8AC3E}">
        <p14:creationId xmlns:p14="http://schemas.microsoft.com/office/powerpoint/2010/main" val="180939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F24B-CB41-8BA9-F632-4FAE04970C4F}"/>
              </a:ext>
            </a:extLst>
          </p:cNvPr>
          <p:cNvSpPr>
            <a:spLocks noGrp="1"/>
          </p:cNvSpPr>
          <p:nvPr>
            <p:ph type="title"/>
          </p:nvPr>
        </p:nvSpPr>
        <p:spPr>
          <a:xfrm>
            <a:off x="1186736" y="243168"/>
            <a:ext cx="11005264" cy="864836"/>
          </a:xfrm>
        </p:spPr>
        <p:txBody>
          <a:bodyPr/>
          <a:lstStyle/>
          <a:p>
            <a:r>
              <a:rPr lang="en-US" dirty="0"/>
              <a:t>Effective Radius</a:t>
            </a:r>
          </a:p>
        </p:txBody>
      </p:sp>
      <p:sp>
        <p:nvSpPr>
          <p:cNvPr id="3" name="Slide Number Placeholder 2">
            <a:extLst>
              <a:ext uri="{FF2B5EF4-FFF2-40B4-BE49-F238E27FC236}">
                <a16:creationId xmlns:a16="http://schemas.microsoft.com/office/drawing/2014/main" id="{ADD593E6-3118-DDB5-F68E-753DD05AEDE2}"/>
              </a:ext>
            </a:extLst>
          </p:cNvPr>
          <p:cNvSpPr>
            <a:spLocks noGrp="1"/>
          </p:cNvSpPr>
          <p:nvPr>
            <p:ph type="sldNum" sz="quarter" idx="10"/>
          </p:nvPr>
        </p:nvSpPr>
        <p:spPr/>
        <p:txBody>
          <a:bodyPr/>
          <a:lstStyle/>
          <a:p>
            <a:fld id="{4FAB73BC-B049-4115-A692-8D63A059BFB8}" type="slidenum">
              <a:rPr lang="en-US" smtClean="0"/>
              <a:pPr/>
              <a:t>22</a:t>
            </a:fld>
            <a:endParaRPr lang="en-US" dirty="0"/>
          </a:p>
        </p:txBody>
      </p:sp>
      <p:pic>
        <p:nvPicPr>
          <p:cNvPr id="5" name="Picture 4">
            <a:extLst>
              <a:ext uri="{FF2B5EF4-FFF2-40B4-BE49-F238E27FC236}">
                <a16:creationId xmlns:a16="http://schemas.microsoft.com/office/drawing/2014/main" id="{A488857D-C8D7-9AB3-26A7-80889C9501D2}"/>
              </a:ext>
            </a:extLst>
          </p:cNvPr>
          <p:cNvPicPr>
            <a:picLocks noChangeAspect="1"/>
          </p:cNvPicPr>
          <p:nvPr/>
        </p:nvPicPr>
        <p:blipFill>
          <a:blip r:embed="rId3"/>
          <a:stretch>
            <a:fillRect/>
          </a:stretch>
        </p:blipFill>
        <p:spPr>
          <a:xfrm>
            <a:off x="519613" y="1633901"/>
            <a:ext cx="6735827" cy="4490552"/>
          </a:xfrm>
          <a:prstGeom prst="rect">
            <a:avLst/>
          </a:prstGeom>
        </p:spPr>
      </p:pic>
    </p:spTree>
    <p:extLst>
      <p:ext uri="{BB962C8B-B14F-4D97-AF65-F5344CB8AC3E}">
        <p14:creationId xmlns:p14="http://schemas.microsoft.com/office/powerpoint/2010/main" val="211584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7A4B-55A5-43C6-8525-7243B4001F9F}"/>
              </a:ext>
            </a:extLst>
          </p:cNvPr>
          <p:cNvSpPr>
            <a:spLocks noGrp="1"/>
          </p:cNvSpPr>
          <p:nvPr>
            <p:ph type="title"/>
          </p:nvPr>
        </p:nvSpPr>
        <p:spPr/>
        <p:txBody>
          <a:bodyPr>
            <a:normAutofit/>
          </a:bodyPr>
          <a:lstStyle/>
          <a:p>
            <a:r>
              <a:rPr lang="en-US" dirty="0"/>
              <a:t>Pre-industrial simulation (diagnostics) </a:t>
            </a:r>
          </a:p>
        </p:txBody>
      </p:sp>
      <p:sp>
        <p:nvSpPr>
          <p:cNvPr id="3" name="Slide Number Placeholder 2">
            <a:extLst>
              <a:ext uri="{FF2B5EF4-FFF2-40B4-BE49-F238E27FC236}">
                <a16:creationId xmlns:a16="http://schemas.microsoft.com/office/drawing/2014/main" id="{B239361A-B296-492C-B373-5738EAF0A39E}"/>
              </a:ext>
            </a:extLst>
          </p:cNvPr>
          <p:cNvSpPr>
            <a:spLocks noGrp="1"/>
          </p:cNvSpPr>
          <p:nvPr>
            <p:ph type="sldNum" sz="quarter" idx="10"/>
          </p:nvPr>
        </p:nvSpPr>
        <p:spPr/>
        <p:txBody>
          <a:bodyPr/>
          <a:lstStyle/>
          <a:p>
            <a:fld id="{4FAB73BC-B049-4115-A692-8D63A059BFB8}" type="slidenum">
              <a:rPr lang="en-US" smtClean="0"/>
              <a:pPr/>
              <a:t>23</a:t>
            </a:fld>
            <a:endParaRPr lang="en-US" dirty="0"/>
          </a:p>
        </p:txBody>
      </p:sp>
      <p:sp>
        <p:nvSpPr>
          <p:cNvPr id="5" name="TextBox 4">
            <a:extLst>
              <a:ext uri="{FF2B5EF4-FFF2-40B4-BE49-F238E27FC236}">
                <a16:creationId xmlns:a16="http://schemas.microsoft.com/office/drawing/2014/main" id="{F0D779D0-5F6B-D886-0C59-2D5EED42DC7F}"/>
              </a:ext>
            </a:extLst>
          </p:cNvPr>
          <p:cNvSpPr txBox="1"/>
          <p:nvPr/>
        </p:nvSpPr>
        <p:spPr>
          <a:xfrm>
            <a:off x="4962890" y="1550341"/>
            <a:ext cx="6905975" cy="2250458"/>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sz="1600" dirty="0"/>
          </a:p>
          <a:p>
            <a:pPr algn="l"/>
            <a:endParaRPr lang="en-US" sz="1400" dirty="0"/>
          </a:p>
          <a:p>
            <a:pPr algn="l"/>
            <a:endParaRPr lang="en-US" dirty="0"/>
          </a:p>
        </p:txBody>
      </p:sp>
      <p:sp>
        <p:nvSpPr>
          <p:cNvPr id="12" name="TextBox 11">
            <a:extLst>
              <a:ext uri="{FF2B5EF4-FFF2-40B4-BE49-F238E27FC236}">
                <a16:creationId xmlns:a16="http://schemas.microsoft.com/office/drawing/2014/main" id="{EAACDE82-E657-5F23-9587-600E350ACE51}"/>
              </a:ext>
            </a:extLst>
          </p:cNvPr>
          <p:cNvSpPr txBox="1"/>
          <p:nvPr/>
        </p:nvSpPr>
        <p:spPr>
          <a:xfrm>
            <a:off x="7580446" y="1997202"/>
            <a:ext cx="914400" cy="914400"/>
          </a:xfrm>
          <a:prstGeom prst="rect">
            <a:avLst/>
          </a:prstGeom>
        </p:spPr>
        <p:txBody>
          <a:bodyPr vert="horz" wrap="none" lIns="91440" tIns="45720" rIns="91440" bIns="45720" rtlCol="0">
            <a:noAutofit/>
          </a:bodyPr>
          <a:lstStyle/>
          <a:p>
            <a:pPr algn="l"/>
            <a:endParaRPr lang="en-US" dirty="0"/>
          </a:p>
        </p:txBody>
      </p:sp>
      <p:sp>
        <p:nvSpPr>
          <p:cNvPr id="13" name="TextBox 12">
            <a:extLst>
              <a:ext uri="{FF2B5EF4-FFF2-40B4-BE49-F238E27FC236}">
                <a16:creationId xmlns:a16="http://schemas.microsoft.com/office/drawing/2014/main" id="{659E8E66-02EB-4EB7-25B7-0D3626268247}"/>
              </a:ext>
            </a:extLst>
          </p:cNvPr>
          <p:cNvSpPr txBox="1"/>
          <p:nvPr/>
        </p:nvSpPr>
        <p:spPr>
          <a:xfrm>
            <a:off x="11600526" y="4850459"/>
            <a:ext cx="914400" cy="914400"/>
          </a:xfrm>
          <a:prstGeom prst="rect">
            <a:avLst/>
          </a:prstGeom>
        </p:spPr>
        <p:txBody>
          <a:bodyPr vert="horz" wrap="none" lIns="91440" tIns="45720" rIns="91440" bIns="45720" rtlCol="0">
            <a:noAutofit/>
          </a:bodyPr>
          <a:lstStyle/>
          <a:p>
            <a:pPr algn="l"/>
            <a:endParaRPr lang="en-US" dirty="0"/>
          </a:p>
        </p:txBody>
      </p:sp>
      <p:pic>
        <p:nvPicPr>
          <p:cNvPr id="14" name="Picture 2">
            <a:extLst>
              <a:ext uri="{FF2B5EF4-FFF2-40B4-BE49-F238E27FC236}">
                <a16:creationId xmlns:a16="http://schemas.microsoft.com/office/drawing/2014/main" id="{7EB6229F-8F0F-160D-ADAC-49EA24B1BC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9087"/>
            <a:ext cx="5571196" cy="495217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96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37A4B-55A5-43C6-8525-7243B4001F9F}"/>
              </a:ext>
            </a:extLst>
          </p:cNvPr>
          <p:cNvSpPr>
            <a:spLocks noGrp="1"/>
          </p:cNvSpPr>
          <p:nvPr>
            <p:ph type="title"/>
          </p:nvPr>
        </p:nvSpPr>
        <p:spPr/>
        <p:txBody>
          <a:bodyPr>
            <a:normAutofit fontScale="90000"/>
          </a:bodyPr>
          <a:lstStyle/>
          <a:p>
            <a:r>
              <a:rPr lang="en-US" dirty="0"/>
              <a:t>Pre-industrial simulation (perpetual 1850): Trend or no trend? </a:t>
            </a:r>
          </a:p>
        </p:txBody>
      </p:sp>
      <p:sp>
        <p:nvSpPr>
          <p:cNvPr id="3" name="Slide Number Placeholder 2">
            <a:extLst>
              <a:ext uri="{FF2B5EF4-FFF2-40B4-BE49-F238E27FC236}">
                <a16:creationId xmlns:a16="http://schemas.microsoft.com/office/drawing/2014/main" id="{B239361A-B296-492C-B373-5738EAF0A39E}"/>
              </a:ext>
            </a:extLst>
          </p:cNvPr>
          <p:cNvSpPr>
            <a:spLocks noGrp="1"/>
          </p:cNvSpPr>
          <p:nvPr>
            <p:ph type="sldNum" sz="quarter" idx="10"/>
          </p:nvPr>
        </p:nvSpPr>
        <p:spPr/>
        <p:txBody>
          <a:bodyPr/>
          <a:lstStyle/>
          <a:p>
            <a:fld id="{4FAB73BC-B049-4115-A692-8D63A059BFB8}" type="slidenum">
              <a:rPr lang="en-US" smtClean="0"/>
              <a:pPr/>
              <a:t>24</a:t>
            </a:fld>
            <a:endParaRPr lang="en-US" dirty="0"/>
          </a:p>
        </p:txBody>
      </p:sp>
      <p:pic>
        <p:nvPicPr>
          <p:cNvPr id="22" name="Content Placeholder 21">
            <a:extLst>
              <a:ext uri="{FF2B5EF4-FFF2-40B4-BE49-F238E27FC236}">
                <a16:creationId xmlns:a16="http://schemas.microsoft.com/office/drawing/2014/main" id="{429350FA-009B-96FD-FAC4-2A138C31DD90}"/>
              </a:ext>
            </a:extLst>
          </p:cNvPr>
          <p:cNvPicPr>
            <a:picLocks noGrp="1" noChangeAspect="1"/>
          </p:cNvPicPr>
          <p:nvPr>
            <p:ph sz="quarter" idx="11"/>
          </p:nvPr>
        </p:nvPicPr>
        <p:blipFill rotWithShape="1">
          <a:blip r:embed="rId3">
            <a:extLst>
              <a:ext uri="{28A0092B-C50C-407E-A947-70E740481C1C}">
                <a14:useLocalDpi xmlns:a14="http://schemas.microsoft.com/office/drawing/2010/main" val="0"/>
              </a:ext>
            </a:extLst>
          </a:blip>
          <a:srcRect l="8385" t="19456" r="9351" b="4321"/>
          <a:stretch/>
        </p:blipFill>
        <p:spPr>
          <a:xfrm>
            <a:off x="0" y="4172160"/>
            <a:ext cx="4385454" cy="2585824"/>
          </a:xfrm>
        </p:spPr>
      </p:pic>
      <p:sp>
        <p:nvSpPr>
          <p:cNvPr id="5" name="TextBox 4">
            <a:extLst>
              <a:ext uri="{FF2B5EF4-FFF2-40B4-BE49-F238E27FC236}">
                <a16:creationId xmlns:a16="http://schemas.microsoft.com/office/drawing/2014/main" id="{F0D779D0-5F6B-D886-0C59-2D5EED42DC7F}"/>
              </a:ext>
            </a:extLst>
          </p:cNvPr>
          <p:cNvSpPr txBox="1"/>
          <p:nvPr/>
        </p:nvSpPr>
        <p:spPr>
          <a:xfrm>
            <a:off x="4962890" y="1550341"/>
            <a:ext cx="6905975" cy="2250458"/>
          </a:xfrm>
          <a:prstGeom prst="rect">
            <a:avLst/>
          </a:prstGeom>
        </p:spPr>
        <p:txBody>
          <a:bodyPr vert="horz" wrap="square" lIns="91440" tIns="45720" rIns="91440" bIns="45720" rtlCol="0">
            <a:noAutofit/>
          </a:bodyPr>
          <a:lstStyle/>
          <a:p>
            <a:pPr marL="285750" indent="-285750" algn="l">
              <a:buFont typeface="Arial" panose="020B0604020202020204" pitchFamily="34" charset="0"/>
              <a:buChar char="•"/>
            </a:pPr>
            <a:endParaRPr lang="en-US" sz="1600" dirty="0"/>
          </a:p>
          <a:p>
            <a:pPr algn="l"/>
            <a:endParaRPr lang="en-US" sz="1400" dirty="0"/>
          </a:p>
          <a:p>
            <a:pPr algn="l"/>
            <a:endParaRPr lang="en-US" dirty="0"/>
          </a:p>
        </p:txBody>
      </p:sp>
      <p:sp>
        <p:nvSpPr>
          <p:cNvPr id="6" name="TextBox 5">
            <a:extLst>
              <a:ext uri="{FF2B5EF4-FFF2-40B4-BE49-F238E27FC236}">
                <a16:creationId xmlns:a16="http://schemas.microsoft.com/office/drawing/2014/main" id="{884B36B9-596A-254E-08B4-EC98950B6EF5}"/>
              </a:ext>
            </a:extLst>
          </p:cNvPr>
          <p:cNvSpPr txBox="1"/>
          <p:nvPr/>
        </p:nvSpPr>
        <p:spPr>
          <a:xfrm>
            <a:off x="2616560" y="4123300"/>
            <a:ext cx="914400" cy="914400"/>
          </a:xfrm>
          <a:prstGeom prst="rect">
            <a:avLst/>
          </a:prstGeom>
        </p:spPr>
        <p:txBody>
          <a:bodyPr vert="horz" wrap="none" lIns="91440" tIns="45720" rIns="91440" bIns="45720" rtlCol="0">
            <a:noAutofit/>
          </a:bodyPr>
          <a:lstStyle/>
          <a:p>
            <a:pPr algn="l"/>
            <a:r>
              <a:rPr lang="en-US" dirty="0"/>
              <a:t>RESTOM [Wm</a:t>
            </a:r>
            <a:r>
              <a:rPr lang="en-US" baseline="30000" dirty="0"/>
              <a:t>-2</a:t>
            </a:r>
            <a:r>
              <a:rPr lang="en-US" dirty="0"/>
              <a:t>]</a:t>
            </a:r>
          </a:p>
        </p:txBody>
      </p:sp>
      <p:grpSp>
        <p:nvGrpSpPr>
          <p:cNvPr id="10" name="Group 9">
            <a:extLst>
              <a:ext uri="{FF2B5EF4-FFF2-40B4-BE49-F238E27FC236}">
                <a16:creationId xmlns:a16="http://schemas.microsoft.com/office/drawing/2014/main" id="{6DD2A033-9977-7918-AF2C-3891B043E718}"/>
              </a:ext>
            </a:extLst>
          </p:cNvPr>
          <p:cNvGrpSpPr/>
          <p:nvPr/>
        </p:nvGrpSpPr>
        <p:grpSpPr>
          <a:xfrm>
            <a:off x="0" y="1256430"/>
            <a:ext cx="4385454" cy="2585824"/>
            <a:chOff x="404848" y="1518161"/>
            <a:chExt cx="4385454" cy="2585824"/>
          </a:xfrm>
        </p:grpSpPr>
        <p:pic>
          <p:nvPicPr>
            <p:cNvPr id="24" name="Picture 23">
              <a:extLst>
                <a:ext uri="{FF2B5EF4-FFF2-40B4-BE49-F238E27FC236}">
                  <a16:creationId xmlns:a16="http://schemas.microsoft.com/office/drawing/2014/main" id="{1E38EC0E-6B11-F5A3-6D69-9B0CF3FB6709}"/>
                </a:ext>
              </a:extLst>
            </p:cNvPr>
            <p:cNvPicPr>
              <a:picLocks noChangeAspect="1"/>
            </p:cNvPicPr>
            <p:nvPr/>
          </p:nvPicPr>
          <p:blipFill rotWithShape="1">
            <a:blip r:embed="rId4">
              <a:extLst>
                <a:ext uri="{28A0092B-C50C-407E-A947-70E740481C1C}">
                  <a14:useLocalDpi xmlns:a14="http://schemas.microsoft.com/office/drawing/2010/main" val="0"/>
                </a:ext>
              </a:extLst>
            </a:blip>
            <a:srcRect l="8385" t="19513" r="9351" b="4264"/>
            <a:stretch/>
          </p:blipFill>
          <p:spPr>
            <a:xfrm>
              <a:off x="404848" y="1518161"/>
              <a:ext cx="4385454" cy="2585824"/>
            </a:xfrm>
            <a:prstGeom prst="rect">
              <a:avLst/>
            </a:prstGeom>
          </p:spPr>
        </p:pic>
        <p:sp>
          <p:nvSpPr>
            <p:cNvPr id="9" name="TextBox 8">
              <a:extLst>
                <a:ext uri="{FF2B5EF4-FFF2-40B4-BE49-F238E27FC236}">
                  <a16:creationId xmlns:a16="http://schemas.microsoft.com/office/drawing/2014/main" id="{6F54A26C-CD52-C2DC-B29B-B0708836AFF8}"/>
                </a:ext>
              </a:extLst>
            </p:cNvPr>
            <p:cNvSpPr txBox="1"/>
            <p:nvPr/>
          </p:nvSpPr>
          <p:spPr>
            <a:xfrm>
              <a:off x="3527469" y="1518161"/>
              <a:ext cx="914400" cy="914400"/>
            </a:xfrm>
            <a:prstGeom prst="rect">
              <a:avLst/>
            </a:prstGeom>
          </p:spPr>
          <p:txBody>
            <a:bodyPr vert="horz" wrap="none" lIns="91440" tIns="45720" rIns="91440" bIns="45720" rtlCol="0">
              <a:noAutofit/>
            </a:bodyPr>
            <a:lstStyle/>
            <a:p>
              <a:pPr algn="l"/>
              <a:r>
                <a:rPr lang="en-US" dirty="0"/>
                <a:t>TREFHT [C]</a:t>
              </a:r>
            </a:p>
          </p:txBody>
        </p:sp>
      </p:grpSp>
      <p:sp>
        <p:nvSpPr>
          <p:cNvPr id="11" name="TextBox 10">
            <a:extLst>
              <a:ext uri="{FF2B5EF4-FFF2-40B4-BE49-F238E27FC236}">
                <a16:creationId xmlns:a16="http://schemas.microsoft.com/office/drawing/2014/main" id="{95CF3D46-35A5-6412-30AF-3AEE77542C96}"/>
              </a:ext>
            </a:extLst>
          </p:cNvPr>
          <p:cNvSpPr txBox="1"/>
          <p:nvPr/>
        </p:nvSpPr>
        <p:spPr>
          <a:xfrm>
            <a:off x="-63320" y="3793392"/>
            <a:ext cx="914400" cy="914400"/>
          </a:xfrm>
          <a:prstGeom prst="rect">
            <a:avLst/>
          </a:prstGeom>
        </p:spPr>
        <p:txBody>
          <a:bodyPr vert="horz" wrap="none" lIns="91440" tIns="45720" rIns="91440" bIns="45720" rtlCol="0">
            <a:noAutofit/>
          </a:bodyPr>
          <a:lstStyle/>
          <a:p>
            <a:pPr algn="l"/>
            <a:r>
              <a:rPr lang="en-US" dirty="0">
                <a:solidFill>
                  <a:schemeClr val="bg1">
                    <a:lumMod val="50000"/>
                  </a:schemeClr>
                </a:solidFill>
              </a:rPr>
              <a:t>E3SMv2 (500 years)  </a:t>
            </a:r>
            <a:r>
              <a:rPr lang="en-US" dirty="0">
                <a:solidFill>
                  <a:srgbClr val="FF0000"/>
                </a:solidFill>
              </a:rPr>
              <a:t>E3SMv2-PA (100 years)</a:t>
            </a:r>
          </a:p>
        </p:txBody>
      </p:sp>
      <p:pic>
        <p:nvPicPr>
          <p:cNvPr id="1028" name="Picture 4">
            <a:extLst>
              <a:ext uri="{FF2B5EF4-FFF2-40B4-BE49-F238E27FC236}">
                <a16:creationId xmlns:a16="http://schemas.microsoft.com/office/drawing/2014/main" id="{2483B013-5D30-6FCF-EE59-D1053CEF01D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50939" t="9438"/>
          <a:stretch/>
        </p:blipFill>
        <p:spPr bwMode="auto">
          <a:xfrm>
            <a:off x="4992446" y="3972294"/>
            <a:ext cx="2826480" cy="2509121"/>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A37197EC-4D35-6E29-91C1-505E4232CD4F}"/>
              </a:ext>
            </a:extLst>
          </p:cNvPr>
          <p:cNvGrpSpPr/>
          <p:nvPr/>
        </p:nvGrpSpPr>
        <p:grpSpPr>
          <a:xfrm>
            <a:off x="4914991" y="1229500"/>
            <a:ext cx="2974110" cy="2795469"/>
            <a:chOff x="4448774" y="1229500"/>
            <a:chExt cx="2974110" cy="2795469"/>
          </a:xfrm>
        </p:grpSpPr>
        <p:pic>
          <p:nvPicPr>
            <p:cNvPr id="1026" name="Picture 2">
              <a:extLst>
                <a:ext uri="{FF2B5EF4-FFF2-40B4-BE49-F238E27FC236}">
                  <a16:creationId xmlns:a16="http://schemas.microsoft.com/office/drawing/2014/main" id="{6626AA08-C3BB-A60F-57DD-2BB7126540D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9439"/>
            <a:stretch/>
          </p:blipFill>
          <p:spPr bwMode="auto">
            <a:xfrm>
              <a:off x="4448774" y="1255195"/>
              <a:ext cx="2902483" cy="27697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1CE5A79-660A-A239-B74E-BDD057C6A07F}"/>
                </a:ext>
              </a:extLst>
            </p:cNvPr>
            <p:cNvSpPr txBox="1"/>
            <p:nvPr/>
          </p:nvSpPr>
          <p:spPr>
            <a:xfrm>
              <a:off x="4805135" y="1229500"/>
              <a:ext cx="2617749" cy="446727"/>
            </a:xfrm>
            <a:prstGeom prst="rect">
              <a:avLst/>
            </a:prstGeom>
            <a:solidFill>
              <a:schemeClr val="bg1"/>
            </a:solidFill>
          </p:spPr>
          <p:txBody>
            <a:bodyPr vert="horz" wrap="none" lIns="91440" tIns="45720" rIns="91440" bIns="45720" rtlCol="0">
              <a:noAutofit/>
            </a:bodyPr>
            <a:lstStyle/>
            <a:p>
              <a:pPr algn="l"/>
              <a:r>
                <a:rPr lang="en-US" sz="1200" b="1" dirty="0"/>
                <a:t>Slope of E3SMv2-PA minus E3SMv2</a:t>
              </a:r>
            </a:p>
          </p:txBody>
        </p:sp>
      </p:grpSp>
      <p:sp>
        <p:nvSpPr>
          <p:cNvPr id="12" name="TextBox 11">
            <a:extLst>
              <a:ext uri="{FF2B5EF4-FFF2-40B4-BE49-F238E27FC236}">
                <a16:creationId xmlns:a16="http://schemas.microsoft.com/office/drawing/2014/main" id="{EAACDE82-E657-5F23-9587-600E350ACE51}"/>
              </a:ext>
            </a:extLst>
          </p:cNvPr>
          <p:cNvSpPr txBox="1"/>
          <p:nvPr/>
        </p:nvSpPr>
        <p:spPr>
          <a:xfrm>
            <a:off x="7580446" y="1997202"/>
            <a:ext cx="914400" cy="914400"/>
          </a:xfrm>
          <a:prstGeom prst="rect">
            <a:avLst/>
          </a:prstGeom>
        </p:spPr>
        <p:txBody>
          <a:bodyPr vert="horz" wrap="none" lIns="91440" tIns="45720" rIns="91440" bIns="45720" rtlCol="0">
            <a:noAutofit/>
          </a:bodyPr>
          <a:lstStyle/>
          <a:p>
            <a:pPr algn="l"/>
            <a:endParaRPr lang="en-US" dirty="0"/>
          </a:p>
        </p:txBody>
      </p:sp>
      <p:sp>
        <p:nvSpPr>
          <p:cNvPr id="13" name="TextBox 12">
            <a:extLst>
              <a:ext uri="{FF2B5EF4-FFF2-40B4-BE49-F238E27FC236}">
                <a16:creationId xmlns:a16="http://schemas.microsoft.com/office/drawing/2014/main" id="{659E8E66-02EB-4EB7-25B7-0D3626268247}"/>
              </a:ext>
            </a:extLst>
          </p:cNvPr>
          <p:cNvSpPr txBox="1"/>
          <p:nvPr/>
        </p:nvSpPr>
        <p:spPr>
          <a:xfrm>
            <a:off x="11600526" y="4850459"/>
            <a:ext cx="914400" cy="914400"/>
          </a:xfrm>
          <a:prstGeom prst="rect">
            <a:avLst/>
          </a:prstGeom>
        </p:spPr>
        <p:txBody>
          <a:bodyPr vert="horz" wrap="none" lIns="91440" tIns="45720" rIns="91440" bIns="45720" rtlCol="0">
            <a:noAutofit/>
          </a:bodyPr>
          <a:lstStyle/>
          <a:p>
            <a:pPr algn="l"/>
            <a:endParaRPr lang="en-US" dirty="0"/>
          </a:p>
        </p:txBody>
      </p:sp>
      <p:grpSp>
        <p:nvGrpSpPr>
          <p:cNvPr id="17" name="Group 16">
            <a:extLst>
              <a:ext uri="{FF2B5EF4-FFF2-40B4-BE49-F238E27FC236}">
                <a16:creationId xmlns:a16="http://schemas.microsoft.com/office/drawing/2014/main" id="{5020AABC-C830-4BDC-3307-FB186ADDA56E}"/>
              </a:ext>
            </a:extLst>
          </p:cNvPr>
          <p:cNvGrpSpPr/>
          <p:nvPr/>
        </p:nvGrpSpPr>
        <p:grpSpPr>
          <a:xfrm>
            <a:off x="8119869" y="1229500"/>
            <a:ext cx="2859425" cy="5205858"/>
            <a:chOff x="8119869" y="1229500"/>
            <a:chExt cx="2859425" cy="5205858"/>
          </a:xfrm>
        </p:grpSpPr>
        <p:pic>
          <p:nvPicPr>
            <p:cNvPr id="1030" name="Picture 6">
              <a:extLst>
                <a:ext uri="{FF2B5EF4-FFF2-40B4-BE49-F238E27FC236}">
                  <a16:creationId xmlns:a16="http://schemas.microsoft.com/office/drawing/2014/main" id="{8099CFDC-9A76-B0D9-DF04-1C0E1C0D4C08}"/>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2933" t="5049" r="50257"/>
            <a:stretch/>
          </p:blipFill>
          <p:spPr bwMode="auto">
            <a:xfrm>
              <a:off x="8119869" y="1408274"/>
              <a:ext cx="2859425" cy="24688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a:extLst>
                <a:ext uri="{FF2B5EF4-FFF2-40B4-BE49-F238E27FC236}">
                  <a16:creationId xmlns:a16="http://schemas.microsoft.com/office/drawing/2014/main" id="{991F64B8-D970-38B1-0DEF-9EEF3758D96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52643" r="-1"/>
            <a:stretch/>
          </p:blipFill>
          <p:spPr bwMode="auto">
            <a:xfrm>
              <a:off x="8119869" y="3894890"/>
              <a:ext cx="2826479" cy="254046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281DB88-D2E8-02BE-F181-5AFC2591EB53}"/>
                </a:ext>
              </a:extLst>
            </p:cNvPr>
            <p:cNvSpPr txBox="1"/>
            <p:nvPr/>
          </p:nvSpPr>
          <p:spPr>
            <a:xfrm>
              <a:off x="8449365" y="1229500"/>
              <a:ext cx="2503845" cy="327971"/>
            </a:xfrm>
            <a:prstGeom prst="rect">
              <a:avLst/>
            </a:prstGeom>
            <a:solidFill>
              <a:schemeClr val="bg1"/>
            </a:solidFill>
          </p:spPr>
          <p:txBody>
            <a:bodyPr vert="horz" wrap="none" lIns="91440" tIns="45720" rIns="91440" bIns="45720" rtlCol="0">
              <a:noAutofit/>
            </a:bodyPr>
            <a:lstStyle/>
            <a:p>
              <a:pPr algn="l"/>
              <a:r>
                <a:rPr lang="en-US" sz="1000" b="1" dirty="0"/>
                <a:t>95 and 99% confidence intervals of the </a:t>
              </a:r>
            </a:p>
            <a:p>
              <a:pPr algn="l"/>
              <a:r>
                <a:rPr lang="en-US" sz="1000" b="1" dirty="0"/>
                <a:t>estimate of the mean difference in slopes </a:t>
              </a:r>
            </a:p>
          </p:txBody>
        </p:sp>
      </p:grpSp>
      <p:sp>
        <p:nvSpPr>
          <p:cNvPr id="16" name="TextBox 15">
            <a:extLst>
              <a:ext uri="{FF2B5EF4-FFF2-40B4-BE49-F238E27FC236}">
                <a16:creationId xmlns:a16="http://schemas.microsoft.com/office/drawing/2014/main" id="{96600C37-99C5-ECA2-262A-F12DB01C7433}"/>
              </a:ext>
            </a:extLst>
          </p:cNvPr>
          <p:cNvSpPr txBox="1"/>
          <p:nvPr/>
        </p:nvSpPr>
        <p:spPr>
          <a:xfrm>
            <a:off x="17759" y="1079144"/>
            <a:ext cx="11991678" cy="2763110"/>
          </a:xfrm>
          <a:prstGeom prst="rect">
            <a:avLst/>
          </a:prstGeom>
          <a:solidFill>
            <a:schemeClr val="bg1"/>
          </a:solidFill>
        </p:spPr>
        <p:txBody>
          <a:bodyPr vert="horz" wrap="square" lIns="91440" tIns="45720" rIns="91440" bIns="45720" rtlCol="0">
            <a:noAutofit/>
          </a:bodyPr>
          <a:lstStyle/>
          <a:p>
            <a:pPr algn="l"/>
            <a:r>
              <a:rPr lang="en-US" b="1" dirty="0"/>
              <a:t>Conclusions</a:t>
            </a:r>
          </a:p>
          <a:p>
            <a:pPr marL="342900" indent="-342900" algn="l">
              <a:buAutoNum type="arabicPeriod"/>
            </a:pPr>
            <a:r>
              <a:rPr lang="en-US" dirty="0"/>
              <a:t>Statistically, there are small but real trends in E3SMv2-PA pre-industrial RESTOM and TREFHT</a:t>
            </a:r>
          </a:p>
          <a:p>
            <a:pPr marL="342900" indent="-342900" algn="l">
              <a:buAutoNum type="arabicPeriod"/>
            </a:pPr>
            <a:r>
              <a:rPr lang="en-US" dirty="0"/>
              <a:t>The magnitudes of both trends are insignificant relative to changes over the historical period.</a:t>
            </a:r>
          </a:p>
          <a:p>
            <a:pPr marL="800100" lvl="1" indent="-342900">
              <a:buFont typeface="Arial" panose="020B0604020202020204" pitchFamily="34" charset="0"/>
              <a:buChar char="•"/>
            </a:pPr>
            <a:r>
              <a:rPr lang="en-US" dirty="0"/>
              <a:t>Estimate of RESTOM trend: </a:t>
            </a:r>
            <a:r>
              <a:rPr lang="en-US" dirty="0">
                <a:latin typeface="Consolas" panose="020B0609020204030204" pitchFamily="49" charset="0"/>
                <a:cs typeface="Consolas" panose="020B0609020204030204" pitchFamily="49" charset="0"/>
              </a:rPr>
              <a:t>~-3x10</a:t>
            </a:r>
            <a:r>
              <a:rPr lang="en-US" baseline="30000" dirty="0">
                <a:latin typeface="Consolas" panose="020B0609020204030204" pitchFamily="49" charset="0"/>
                <a:cs typeface="Consolas" panose="020B0609020204030204" pitchFamily="49" charset="0"/>
              </a:rPr>
              <a:t>-5</a:t>
            </a:r>
            <a:r>
              <a:rPr lang="en-US" dirty="0">
                <a:latin typeface="Consolas" panose="020B0609020204030204" pitchFamily="49" charset="0"/>
                <a:cs typeface="Consolas" panose="020B0609020204030204" pitchFamily="49" charset="0"/>
              </a:rPr>
              <a:t> Wm</a:t>
            </a:r>
            <a:r>
              <a:rPr lang="en-US" baseline="30000" dirty="0">
                <a:latin typeface="Consolas" panose="020B0609020204030204" pitchFamily="49" charset="0"/>
                <a:cs typeface="Consolas" panose="020B0609020204030204" pitchFamily="49" charset="0"/>
              </a:rPr>
              <a:t>-2 </a:t>
            </a:r>
            <a:r>
              <a:rPr lang="en-US" dirty="0">
                <a:latin typeface="Consolas" panose="020B0609020204030204" pitchFamily="49" charset="0"/>
                <a:cs typeface="Consolas" panose="020B0609020204030204" pitchFamily="49" charset="0"/>
              </a:rPr>
              <a:t>month</a:t>
            </a:r>
            <a:r>
              <a:rPr lang="en-US" baseline="30000" dirty="0">
                <a:latin typeface="Consolas" panose="020B0609020204030204" pitchFamily="49" charset="0"/>
                <a:cs typeface="Consolas" panose="020B0609020204030204" pitchFamily="49" charset="0"/>
              </a:rPr>
              <a:t>-1</a:t>
            </a:r>
          </a:p>
          <a:p>
            <a:pPr marL="800100" lvl="1" indent="-342900">
              <a:buFont typeface="Arial" panose="020B0604020202020204" pitchFamily="34" charset="0"/>
              <a:buChar char="•"/>
            </a:pPr>
            <a:r>
              <a:rPr lang="en-US" dirty="0"/>
              <a:t>Estimate of RESTOM trend over 164 year historical period: </a:t>
            </a:r>
            <a:r>
              <a:rPr lang="en-US" dirty="0">
                <a:latin typeface="Consolas" panose="020B0609020204030204" pitchFamily="49" charset="0"/>
                <a:cs typeface="Consolas" panose="020B0609020204030204" pitchFamily="49" charset="0"/>
              </a:rPr>
              <a:t>~-0.06 Wm</a:t>
            </a:r>
            <a:r>
              <a:rPr lang="en-US" baseline="30000" dirty="0">
                <a:latin typeface="Consolas" panose="020B0609020204030204" pitchFamily="49" charset="0"/>
                <a:cs typeface="Consolas" panose="020B0609020204030204" pitchFamily="49" charset="0"/>
              </a:rPr>
              <a:t>-2 </a:t>
            </a:r>
            <a:endParaRPr lang="en-US" dirty="0"/>
          </a:p>
          <a:p>
            <a:pPr marL="800100" lvl="1" indent="-342900">
              <a:buFont typeface="Arial" panose="020B0604020202020204" pitchFamily="34" charset="0"/>
              <a:buChar char="•"/>
            </a:pPr>
            <a:r>
              <a:rPr lang="en-US" dirty="0"/>
              <a:t>Change in anthropogenic CO</a:t>
            </a:r>
            <a:r>
              <a:rPr lang="en-US" baseline="-25000" dirty="0"/>
              <a:t>2</a:t>
            </a:r>
            <a:r>
              <a:rPr lang="en-US" dirty="0"/>
              <a:t> forcing over historical period: </a:t>
            </a:r>
            <a:r>
              <a:rPr lang="en-US" dirty="0">
                <a:latin typeface="Consolas" panose="020B0609020204030204" pitchFamily="49" charset="0"/>
                <a:cs typeface="Consolas" panose="020B0609020204030204" pitchFamily="49" charset="0"/>
              </a:rPr>
              <a:t>~1.7 Wm</a:t>
            </a:r>
            <a:r>
              <a:rPr lang="en-US" baseline="30000" dirty="0">
                <a:latin typeface="Consolas" panose="020B0609020204030204" pitchFamily="49" charset="0"/>
                <a:cs typeface="Consolas" panose="020B0609020204030204" pitchFamily="49" charset="0"/>
              </a:rPr>
              <a:t>-2 </a:t>
            </a:r>
            <a:endParaRPr lang="en-US" dirty="0"/>
          </a:p>
          <a:p>
            <a:pPr marL="800100" lvl="1" indent="-342900">
              <a:buFont typeface="Arial" panose="020B0604020202020204" pitchFamily="34" charset="0"/>
              <a:buChar char="•"/>
            </a:pPr>
            <a:r>
              <a:rPr lang="en-US" dirty="0"/>
              <a:t>In other words the E3SMv2-PA model may not be fully equilibrated but it is “good enough.”  </a:t>
            </a:r>
          </a:p>
        </p:txBody>
      </p:sp>
      <p:sp>
        <p:nvSpPr>
          <p:cNvPr id="15" name="Rectangle 14">
            <a:extLst>
              <a:ext uri="{FF2B5EF4-FFF2-40B4-BE49-F238E27FC236}">
                <a16:creationId xmlns:a16="http://schemas.microsoft.com/office/drawing/2014/main" id="{A8C9A3F2-7C31-8672-AE39-CA0105CC1639}"/>
              </a:ext>
            </a:extLst>
          </p:cNvPr>
          <p:cNvSpPr/>
          <p:nvPr/>
        </p:nvSpPr>
        <p:spPr>
          <a:xfrm>
            <a:off x="5100081" y="6447608"/>
            <a:ext cx="2961995" cy="400677"/>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lang="en-US" sz="1100" i="1" dirty="0">
                <a:solidFill>
                  <a:srgbClr val="44546A"/>
                </a:solidFill>
                <a:latin typeface="Calibri Light" panose="020F0302020204030204" pitchFamily="34" charset="0"/>
                <a:ea typeface="Gill Sans" charset="0"/>
                <a:cs typeface="Calibri Light" panose="020F0302020204030204" pitchFamily="34" charset="0"/>
              </a:rPr>
              <a:t>Slopes of E3SMv2 – E3SMv2-PA residuals for 90-year windows.  Figure credit: Daniel </a:t>
            </a:r>
            <a:r>
              <a:rPr lang="en-US" sz="1100" i="1" dirty="0" err="1">
                <a:solidFill>
                  <a:srgbClr val="44546A"/>
                </a:solidFill>
                <a:latin typeface="Calibri Light" panose="020F0302020204030204" pitchFamily="34" charset="0"/>
                <a:ea typeface="Gill Sans" charset="0"/>
                <a:cs typeface="Calibri Light" panose="020F0302020204030204" pitchFamily="34" charset="0"/>
              </a:rPr>
              <a:t>Krofcheck</a:t>
            </a:r>
            <a:r>
              <a:rPr lang="en-US" sz="1100" i="1" dirty="0">
                <a:solidFill>
                  <a:srgbClr val="44546A"/>
                </a:solidFill>
                <a:latin typeface="Calibri Light" panose="020F0302020204030204" pitchFamily="34" charset="0"/>
                <a:ea typeface="Gill Sans" charset="0"/>
                <a:cs typeface="Calibri Light" panose="020F0302020204030204" pitchFamily="34" charset="0"/>
              </a:rPr>
              <a:t>.</a:t>
            </a:r>
            <a:endPar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endParaRPr>
          </a:p>
        </p:txBody>
      </p:sp>
      <p:sp>
        <p:nvSpPr>
          <p:cNvPr id="18" name="Rectangle 17">
            <a:extLst>
              <a:ext uri="{FF2B5EF4-FFF2-40B4-BE49-F238E27FC236}">
                <a16:creationId xmlns:a16="http://schemas.microsoft.com/office/drawing/2014/main" id="{C462D5B5-C3CA-312C-C68B-F503A001BCE4}"/>
              </a:ext>
            </a:extLst>
          </p:cNvPr>
          <p:cNvSpPr/>
          <p:nvPr/>
        </p:nvSpPr>
        <p:spPr>
          <a:xfrm>
            <a:off x="8600488" y="6447608"/>
            <a:ext cx="2339625" cy="400677"/>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lang="en-US" sz="1100" i="1" dirty="0">
                <a:solidFill>
                  <a:srgbClr val="44546A"/>
                </a:solidFill>
                <a:latin typeface="Calibri Light" panose="020F0302020204030204" pitchFamily="34" charset="0"/>
                <a:ea typeface="Gill Sans" charset="0"/>
                <a:cs typeface="Calibri Light" panose="020F0302020204030204" pitchFamily="34" charset="0"/>
              </a:rPr>
              <a:t>Estimate of the mean of the slopes.  Figure credit: Daniel </a:t>
            </a:r>
            <a:r>
              <a:rPr lang="en-US" sz="1100" i="1" dirty="0" err="1">
                <a:solidFill>
                  <a:srgbClr val="44546A"/>
                </a:solidFill>
                <a:latin typeface="Calibri Light" panose="020F0302020204030204" pitchFamily="34" charset="0"/>
                <a:ea typeface="Gill Sans" charset="0"/>
                <a:cs typeface="Calibri Light" panose="020F0302020204030204" pitchFamily="34" charset="0"/>
              </a:rPr>
              <a:t>Krofcheck</a:t>
            </a:r>
            <a:r>
              <a:rPr lang="en-US" sz="1100" i="1" dirty="0">
                <a:solidFill>
                  <a:srgbClr val="44546A"/>
                </a:solidFill>
                <a:latin typeface="Calibri Light" panose="020F0302020204030204" pitchFamily="34" charset="0"/>
                <a:ea typeface="Gill Sans" charset="0"/>
                <a:cs typeface="Calibri Light" panose="020F0302020204030204" pitchFamily="34" charset="0"/>
              </a:rPr>
              <a:t>.</a:t>
            </a:r>
            <a:endPar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endParaRPr>
          </a:p>
        </p:txBody>
      </p:sp>
    </p:spTree>
    <p:extLst>
      <p:ext uri="{BB962C8B-B14F-4D97-AF65-F5344CB8AC3E}">
        <p14:creationId xmlns:p14="http://schemas.microsoft.com/office/powerpoint/2010/main" val="53731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7F24B-CB41-8BA9-F632-4FAE04970C4F}"/>
              </a:ext>
            </a:extLst>
          </p:cNvPr>
          <p:cNvSpPr>
            <a:spLocks noGrp="1"/>
          </p:cNvSpPr>
          <p:nvPr>
            <p:ph type="title"/>
          </p:nvPr>
        </p:nvSpPr>
        <p:spPr/>
        <p:txBody>
          <a:bodyPr/>
          <a:lstStyle/>
          <a:p>
            <a:r>
              <a:rPr lang="en-US" dirty="0"/>
              <a:t>Heating rate</a:t>
            </a:r>
          </a:p>
        </p:txBody>
      </p:sp>
      <p:sp>
        <p:nvSpPr>
          <p:cNvPr id="3" name="Slide Number Placeholder 2">
            <a:extLst>
              <a:ext uri="{FF2B5EF4-FFF2-40B4-BE49-F238E27FC236}">
                <a16:creationId xmlns:a16="http://schemas.microsoft.com/office/drawing/2014/main" id="{ADD593E6-3118-DDB5-F68E-753DD05AEDE2}"/>
              </a:ext>
            </a:extLst>
          </p:cNvPr>
          <p:cNvSpPr>
            <a:spLocks noGrp="1"/>
          </p:cNvSpPr>
          <p:nvPr>
            <p:ph type="sldNum" sz="quarter" idx="10"/>
          </p:nvPr>
        </p:nvSpPr>
        <p:spPr/>
        <p:txBody>
          <a:bodyPr/>
          <a:lstStyle/>
          <a:p>
            <a:fld id="{4FAB73BC-B049-4115-A692-8D63A059BFB8}" type="slidenum">
              <a:rPr lang="en-US" smtClean="0"/>
              <a:pPr/>
              <a:t>25</a:t>
            </a:fld>
            <a:endParaRPr lang="en-US" dirty="0"/>
          </a:p>
        </p:txBody>
      </p:sp>
      <p:sp>
        <p:nvSpPr>
          <p:cNvPr id="4" name="Content Placeholder 3">
            <a:extLst>
              <a:ext uri="{FF2B5EF4-FFF2-40B4-BE49-F238E27FC236}">
                <a16:creationId xmlns:a16="http://schemas.microsoft.com/office/drawing/2014/main" id="{353D8E0D-7C7D-5145-4C96-D9D2C5C201E6}"/>
              </a:ext>
            </a:extLst>
          </p:cNvPr>
          <p:cNvSpPr>
            <a:spLocks noGrp="1"/>
          </p:cNvSpPr>
          <p:nvPr>
            <p:ph sz="quarter" idx="11"/>
          </p:nvPr>
        </p:nvSpPr>
        <p:spPr>
          <a:xfrm>
            <a:off x="647700" y="1409700"/>
            <a:ext cx="3459843" cy="4610100"/>
          </a:xfrm>
        </p:spPr>
        <p:txBody>
          <a:bodyPr/>
          <a:lstStyle/>
          <a:p>
            <a:endParaRPr lang="en-US" dirty="0"/>
          </a:p>
        </p:txBody>
      </p:sp>
      <p:sp>
        <p:nvSpPr>
          <p:cNvPr id="5" name="Title 1">
            <a:extLst>
              <a:ext uri="{FF2B5EF4-FFF2-40B4-BE49-F238E27FC236}">
                <a16:creationId xmlns:a16="http://schemas.microsoft.com/office/drawing/2014/main" id="{9CD4FD10-4D47-A197-1D7B-9B9FFBC25F90}"/>
              </a:ext>
            </a:extLst>
          </p:cNvPr>
          <p:cNvSpPr txBox="1">
            <a:spLocks/>
          </p:cNvSpPr>
          <p:nvPr/>
        </p:nvSpPr>
        <p:spPr>
          <a:xfrm>
            <a:off x="12904623" y="6101305"/>
            <a:ext cx="10515600" cy="739391"/>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r>
              <a:rPr lang="en-US" dirty="0" err="1">
                <a:cs typeface="Calibri Light"/>
              </a:rPr>
              <a:t>Kinnison</a:t>
            </a:r>
            <a:r>
              <a:rPr lang="en-US" dirty="0">
                <a:cs typeface="Calibri Light"/>
              </a:rPr>
              <a:t> et al. (1994)</a:t>
            </a:r>
            <a:endParaRPr lang="en-US" dirty="0"/>
          </a:p>
        </p:txBody>
      </p:sp>
      <p:pic>
        <p:nvPicPr>
          <p:cNvPr id="6" name="Picture 4" descr="Diagram&#10;&#10;Description automatically generated">
            <a:extLst>
              <a:ext uri="{FF2B5EF4-FFF2-40B4-BE49-F238E27FC236}">
                <a16:creationId xmlns:a16="http://schemas.microsoft.com/office/drawing/2014/main" id="{38269EEC-5828-9E56-302C-F1658B4B0CB8}"/>
              </a:ext>
            </a:extLst>
          </p:cNvPr>
          <p:cNvPicPr>
            <a:picLocks noChangeAspect="1"/>
          </p:cNvPicPr>
          <p:nvPr/>
        </p:nvPicPr>
        <p:blipFill>
          <a:blip r:embed="rId3"/>
          <a:stretch>
            <a:fillRect/>
          </a:stretch>
        </p:blipFill>
        <p:spPr>
          <a:xfrm>
            <a:off x="12310170" y="1108004"/>
            <a:ext cx="6346618" cy="5037137"/>
          </a:xfrm>
          <a:prstGeom prst="rect">
            <a:avLst/>
          </a:prstGeom>
        </p:spPr>
      </p:pic>
      <p:grpSp>
        <p:nvGrpSpPr>
          <p:cNvPr id="21" name="Group 20">
            <a:extLst>
              <a:ext uri="{FF2B5EF4-FFF2-40B4-BE49-F238E27FC236}">
                <a16:creationId xmlns:a16="http://schemas.microsoft.com/office/drawing/2014/main" id="{D92B7520-AFEF-9333-DEF5-18A02DC28FC7}"/>
              </a:ext>
            </a:extLst>
          </p:cNvPr>
          <p:cNvGrpSpPr/>
          <p:nvPr/>
        </p:nvGrpSpPr>
        <p:grpSpPr>
          <a:xfrm>
            <a:off x="4107543" y="1057600"/>
            <a:ext cx="7315200" cy="5486400"/>
            <a:chOff x="4107543" y="1057600"/>
            <a:chExt cx="7315200" cy="5486400"/>
          </a:xfrm>
        </p:grpSpPr>
        <p:pic>
          <p:nvPicPr>
            <p:cNvPr id="9" name="Picture 8">
              <a:extLst>
                <a:ext uri="{FF2B5EF4-FFF2-40B4-BE49-F238E27FC236}">
                  <a16:creationId xmlns:a16="http://schemas.microsoft.com/office/drawing/2014/main" id="{500E6EC5-C4B0-C99F-2DBE-E2CFB41FDA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07543" y="1057600"/>
              <a:ext cx="7315200" cy="5486400"/>
            </a:xfrm>
            <a:prstGeom prst="rect">
              <a:avLst/>
            </a:prstGeom>
          </p:spPr>
        </p:pic>
        <p:cxnSp>
          <p:nvCxnSpPr>
            <p:cNvPr id="8" name="Straight Connector 7">
              <a:extLst>
                <a:ext uri="{FF2B5EF4-FFF2-40B4-BE49-F238E27FC236}">
                  <a16:creationId xmlns:a16="http://schemas.microsoft.com/office/drawing/2014/main" id="{601D6DF2-4F8D-87C5-8921-820EDEBE5197}"/>
                </a:ext>
              </a:extLst>
            </p:cNvPr>
            <p:cNvCxnSpPr>
              <a:cxnSpLocks/>
            </p:cNvCxnSpPr>
            <p:nvPr/>
          </p:nvCxnSpPr>
          <p:spPr>
            <a:xfrm flipV="1">
              <a:off x="5767858" y="1651000"/>
              <a:ext cx="0" cy="181610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B84CCA4-4B70-8818-A199-24E6720974BD}"/>
                </a:ext>
              </a:extLst>
            </p:cNvPr>
            <p:cNvCxnSpPr>
              <a:cxnSpLocks/>
            </p:cNvCxnSpPr>
            <p:nvPr/>
          </p:nvCxnSpPr>
          <p:spPr>
            <a:xfrm flipV="1">
              <a:off x="9382473" y="1651000"/>
              <a:ext cx="0" cy="1816100"/>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7BF9D91-7ABA-065B-6AC7-4DA175220D42}"/>
                </a:ext>
              </a:extLst>
            </p:cNvPr>
            <p:cNvCxnSpPr>
              <a:cxnSpLocks/>
            </p:cNvCxnSpPr>
            <p:nvPr/>
          </p:nvCxnSpPr>
          <p:spPr>
            <a:xfrm flipV="1">
              <a:off x="5764054" y="4186646"/>
              <a:ext cx="0" cy="1777469"/>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87614387-5EBD-F832-676E-A812D646362A}"/>
                </a:ext>
              </a:extLst>
            </p:cNvPr>
            <p:cNvCxnSpPr>
              <a:cxnSpLocks/>
            </p:cNvCxnSpPr>
            <p:nvPr/>
          </p:nvCxnSpPr>
          <p:spPr>
            <a:xfrm flipV="1">
              <a:off x="9382473" y="4186646"/>
              <a:ext cx="0" cy="1777469"/>
            </a:xfrm>
            <a:prstGeom prst="line">
              <a:avLst/>
            </a:prstGeom>
            <a:ln w="190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39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9E3586-AFE9-4574-859B-53B72BADE230}"/>
              </a:ext>
            </a:extLst>
          </p:cNvPr>
          <p:cNvSpPr>
            <a:spLocks noGrp="1"/>
          </p:cNvSpPr>
          <p:nvPr>
            <p:ph type="title"/>
          </p:nvPr>
        </p:nvSpPr>
        <p:spPr>
          <a:xfrm>
            <a:off x="996845" y="243168"/>
            <a:ext cx="10678320" cy="864836"/>
          </a:xfrm>
        </p:spPr>
        <p:txBody>
          <a:bodyPr>
            <a:normAutofit fontScale="90000"/>
          </a:bodyPr>
          <a:lstStyle/>
          <a:p>
            <a:r>
              <a:rPr lang="en-US" dirty="0">
                <a:solidFill>
                  <a:schemeClr val="accent2"/>
                </a:solidFill>
                <a:latin typeface="+mj-lt"/>
                <a:ea typeface="Open Sans" panose="020B0606030504020204" pitchFamily="34" charset="0"/>
                <a:cs typeface="Open Sans" panose="020B0606030504020204" pitchFamily="34" charset="0"/>
              </a:rPr>
              <a:t>Goal: Simulate stratospheric volcanic aerosol in E3SMv2 from SO</a:t>
            </a:r>
            <a:r>
              <a:rPr lang="en-US" baseline="-25000" dirty="0">
                <a:solidFill>
                  <a:schemeClr val="accent2"/>
                </a:solidFill>
                <a:latin typeface="+mj-lt"/>
                <a:ea typeface="Open Sans" panose="020B0606030504020204" pitchFamily="34" charset="0"/>
                <a:cs typeface="Open Sans" panose="020B0606030504020204" pitchFamily="34" charset="0"/>
              </a:rPr>
              <a:t>2 </a:t>
            </a:r>
            <a:r>
              <a:rPr lang="en-US" dirty="0">
                <a:solidFill>
                  <a:schemeClr val="accent2"/>
                </a:solidFill>
                <a:latin typeface="+mj-lt"/>
                <a:ea typeface="Open Sans" panose="020B0606030504020204" pitchFamily="34" charset="0"/>
                <a:cs typeface="Open Sans" panose="020B0606030504020204" pitchFamily="34" charset="0"/>
              </a:rPr>
              <a:t>emissions</a:t>
            </a:r>
            <a:endParaRPr lang="en-US" dirty="0"/>
          </a:p>
        </p:txBody>
      </p:sp>
      <p:sp>
        <p:nvSpPr>
          <p:cNvPr id="3" name="Slide Number Placeholder 2">
            <a:extLst>
              <a:ext uri="{FF2B5EF4-FFF2-40B4-BE49-F238E27FC236}">
                <a16:creationId xmlns:a16="http://schemas.microsoft.com/office/drawing/2014/main" id="{9279720D-8AB2-4DBB-A75A-668701EC430C}"/>
              </a:ext>
            </a:extLst>
          </p:cNvPr>
          <p:cNvSpPr>
            <a:spLocks noGrp="1"/>
          </p:cNvSpPr>
          <p:nvPr>
            <p:ph type="sldNum" sz="quarter" idx="10"/>
          </p:nvPr>
        </p:nvSpPr>
        <p:spPr/>
        <p:txBody>
          <a:bodyPr/>
          <a:lstStyle/>
          <a:p>
            <a:fld id="{4FAB73BC-B049-4115-A692-8D63A059BFB8}" type="slidenum">
              <a:rPr lang="en-US" smtClean="0"/>
              <a:pPr/>
              <a:t>3</a:t>
            </a:fld>
            <a:endParaRPr lang="en-US" dirty="0"/>
          </a:p>
        </p:txBody>
      </p:sp>
      <p:pic>
        <p:nvPicPr>
          <p:cNvPr id="9" name="Graphic 8">
            <a:extLst>
              <a:ext uri="{FF2B5EF4-FFF2-40B4-BE49-F238E27FC236}">
                <a16:creationId xmlns:a16="http://schemas.microsoft.com/office/drawing/2014/main" id="{8372B98B-DAF8-430E-B7DA-9264C7923EB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2952" y="-232349"/>
            <a:ext cx="2202600" cy="1702009"/>
          </a:xfrm>
          <a:prstGeom prst="rect">
            <a:avLst/>
          </a:prstGeom>
        </p:spPr>
      </p:pic>
      <p:sp>
        <p:nvSpPr>
          <p:cNvPr id="11" name="Triangle 5">
            <a:extLst>
              <a:ext uri="{FF2B5EF4-FFF2-40B4-BE49-F238E27FC236}">
                <a16:creationId xmlns:a16="http://schemas.microsoft.com/office/drawing/2014/main" id="{F4FBD041-C1D1-4DFD-958A-954720FBE3E6}"/>
              </a:ext>
            </a:extLst>
          </p:cNvPr>
          <p:cNvSpPr>
            <a:spLocks/>
          </p:cNvSpPr>
          <p:nvPr/>
        </p:nvSpPr>
        <p:spPr>
          <a:xfrm rot="16200000">
            <a:off x="101044" y="1810546"/>
            <a:ext cx="1217573" cy="1137292"/>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chemeClr val="accent2">
              <a:lumMod val="40000"/>
              <a:lumOff val="6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Box 9">
            <a:extLst>
              <a:ext uri="{FF2B5EF4-FFF2-40B4-BE49-F238E27FC236}">
                <a16:creationId xmlns:a16="http://schemas.microsoft.com/office/drawing/2014/main" id="{4A20C8E0-A280-4113-A3B9-B069CE4E8689}"/>
              </a:ext>
            </a:extLst>
          </p:cNvPr>
          <p:cNvSpPr txBox="1">
            <a:spLocks noChangeArrowheads="1"/>
          </p:cNvSpPr>
          <p:nvPr/>
        </p:nvSpPr>
        <p:spPr bwMode="auto">
          <a:xfrm>
            <a:off x="-44674" y="2241159"/>
            <a:ext cx="1323150" cy="260659"/>
          </a:xfrm>
          <a:prstGeom prst="rect">
            <a:avLst/>
          </a:prstGeom>
          <a:noFill/>
          <a:ln w="9525">
            <a:noFill/>
            <a:miter lim="800000"/>
            <a:headEnd/>
            <a:tailEnd/>
          </a:ln>
        </p:spPr>
        <p:txBody>
          <a:bodyPr wrap="square" lIns="76207" tIns="38105" rIns="76207" bIns="38105">
            <a:spAutoFit/>
          </a:bodyPr>
          <a:lstStyle/>
          <a:p>
            <a:pPr algn="r" defTabSz="685239">
              <a:lnSpc>
                <a:spcPct val="85000"/>
              </a:lnSpc>
              <a:defRPr/>
            </a:pPr>
            <a:r>
              <a:rPr lang="en-US" sz="1400" b="1" i="1" dirty="0">
                <a:solidFill>
                  <a:srgbClr val="FFFFFF"/>
                </a:solidFill>
                <a:latin typeface="Open Sans" panose="020B0606030504020204" pitchFamily="34" charset="0"/>
                <a:ea typeface="Open Sans" panose="020B0606030504020204" pitchFamily="34" charset="0"/>
                <a:cs typeface="Open Sans" panose="020B0606030504020204" pitchFamily="34" charset="0"/>
              </a:rPr>
              <a:t>Challenge</a:t>
            </a:r>
          </a:p>
        </p:txBody>
      </p:sp>
      <p:sp>
        <p:nvSpPr>
          <p:cNvPr id="46" name="Rectangle 45">
            <a:extLst>
              <a:ext uri="{FF2B5EF4-FFF2-40B4-BE49-F238E27FC236}">
                <a16:creationId xmlns:a16="http://schemas.microsoft.com/office/drawing/2014/main" id="{5EF61576-61C8-9043-B276-DA7FDA9056E8}"/>
              </a:ext>
            </a:extLst>
          </p:cNvPr>
          <p:cNvSpPr/>
          <p:nvPr/>
        </p:nvSpPr>
        <p:spPr>
          <a:xfrm>
            <a:off x="7243973" y="5585217"/>
            <a:ext cx="4865581" cy="569954"/>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1529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E3SMv2 stratospheric sulfate burden for the Mt. Pinatubo eruption without (left) and with (right) CLDERA prognostic aerosol code modifications. Credit: Hunter Brown.</a:t>
            </a:r>
          </a:p>
        </p:txBody>
      </p:sp>
      <p:sp>
        <p:nvSpPr>
          <p:cNvPr id="58" name="Triangle 5">
            <a:extLst>
              <a:ext uri="{FF2B5EF4-FFF2-40B4-BE49-F238E27FC236}">
                <a16:creationId xmlns:a16="http://schemas.microsoft.com/office/drawing/2014/main" id="{97CE5A0C-BD09-4A5C-818B-32F88EC97FF5}"/>
              </a:ext>
            </a:extLst>
          </p:cNvPr>
          <p:cNvSpPr>
            <a:spLocks/>
          </p:cNvSpPr>
          <p:nvPr/>
        </p:nvSpPr>
        <p:spPr>
          <a:xfrm rot="16200000">
            <a:off x="-142183" y="4395897"/>
            <a:ext cx="1653209" cy="1137292"/>
          </a:xfrm>
          <a:custGeom>
            <a:avLst/>
            <a:gdLst>
              <a:gd name="connsiteX0" fmla="*/ 0 w 4736257"/>
              <a:gd name="connsiteY0" fmla="*/ 7201700 h 7201700"/>
              <a:gd name="connsiteX1" fmla="*/ 2368129 w 4736257"/>
              <a:gd name="connsiteY1" fmla="*/ 0 h 7201700"/>
              <a:gd name="connsiteX2" fmla="*/ 4736257 w 4736257"/>
              <a:gd name="connsiteY2" fmla="*/ 7201700 h 7201700"/>
              <a:gd name="connsiteX3" fmla="*/ 0 w 4736257"/>
              <a:gd name="connsiteY3" fmla="*/ 7201700 h 7201700"/>
              <a:gd name="connsiteX0" fmla="*/ 0 w 4736257"/>
              <a:gd name="connsiteY0" fmla="*/ 7185794 h 7185794"/>
              <a:gd name="connsiteX1" fmla="*/ 2519204 w 4736257"/>
              <a:gd name="connsiteY1" fmla="*/ 0 h 7185794"/>
              <a:gd name="connsiteX2" fmla="*/ 4736257 w 4736257"/>
              <a:gd name="connsiteY2" fmla="*/ 7185794 h 7185794"/>
              <a:gd name="connsiteX3" fmla="*/ 0 w 4736257"/>
              <a:gd name="connsiteY3" fmla="*/ 7185794 h 7185794"/>
            </a:gdLst>
            <a:ahLst/>
            <a:cxnLst>
              <a:cxn ang="0">
                <a:pos x="connsiteX0" y="connsiteY0"/>
              </a:cxn>
              <a:cxn ang="0">
                <a:pos x="connsiteX1" y="connsiteY1"/>
              </a:cxn>
              <a:cxn ang="0">
                <a:pos x="connsiteX2" y="connsiteY2"/>
              </a:cxn>
              <a:cxn ang="0">
                <a:pos x="connsiteX3" y="connsiteY3"/>
              </a:cxn>
            </a:cxnLst>
            <a:rect l="l" t="t" r="r" b="b"/>
            <a:pathLst>
              <a:path w="4736257" h="7185794">
                <a:moveTo>
                  <a:pt x="0" y="7185794"/>
                </a:moveTo>
                <a:lnTo>
                  <a:pt x="2519204" y="0"/>
                </a:lnTo>
                <a:lnTo>
                  <a:pt x="4736257" y="7185794"/>
                </a:lnTo>
                <a:lnTo>
                  <a:pt x="0" y="7185794"/>
                </a:lnTo>
                <a:close/>
              </a:path>
            </a:pathLst>
          </a:custGeom>
          <a:solidFill>
            <a:schemeClr val="accent3">
              <a:lumMod val="75000"/>
              <a:lumOff val="2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9" name="Text Box 9">
            <a:extLst>
              <a:ext uri="{FF2B5EF4-FFF2-40B4-BE49-F238E27FC236}">
                <a16:creationId xmlns:a16="http://schemas.microsoft.com/office/drawing/2014/main" id="{95A03B14-BCF0-4282-9D6C-20F1A422B68C}"/>
              </a:ext>
            </a:extLst>
          </p:cNvPr>
          <p:cNvSpPr txBox="1">
            <a:spLocks noChangeArrowheads="1"/>
          </p:cNvSpPr>
          <p:nvPr/>
        </p:nvSpPr>
        <p:spPr bwMode="auto">
          <a:xfrm>
            <a:off x="-145621" y="4834743"/>
            <a:ext cx="1424098" cy="260659"/>
          </a:xfrm>
          <a:prstGeom prst="rect">
            <a:avLst/>
          </a:prstGeom>
          <a:noFill/>
          <a:ln w="9525">
            <a:noFill/>
            <a:miter lim="800000"/>
            <a:headEnd/>
            <a:tailEnd/>
          </a:ln>
        </p:spPr>
        <p:txBody>
          <a:bodyPr wrap="square" lIns="76207" tIns="38105" rIns="76207" bIns="38105">
            <a:spAutoFit/>
          </a:bodyPr>
          <a:lstStyle/>
          <a:p>
            <a:pPr algn="r" defTabSz="685239">
              <a:lnSpc>
                <a:spcPct val="85000"/>
              </a:lnSpc>
              <a:defRPr/>
            </a:pPr>
            <a:r>
              <a:rPr lang="en-US" sz="1400" b="1" i="1" dirty="0">
                <a:solidFill>
                  <a:srgbClr val="FFFFFF"/>
                </a:solidFill>
                <a:latin typeface="Open Sans" panose="020B0606030504020204" pitchFamily="34" charset="0"/>
                <a:ea typeface="Open Sans" panose="020B0606030504020204" pitchFamily="34" charset="0"/>
                <a:cs typeface="Open Sans" panose="020B0606030504020204" pitchFamily="34" charset="0"/>
              </a:rPr>
              <a:t>Approach</a:t>
            </a:r>
          </a:p>
        </p:txBody>
      </p:sp>
      <p:sp>
        <p:nvSpPr>
          <p:cNvPr id="66" name="TextBox 65">
            <a:extLst>
              <a:ext uri="{FF2B5EF4-FFF2-40B4-BE49-F238E27FC236}">
                <a16:creationId xmlns:a16="http://schemas.microsoft.com/office/drawing/2014/main" id="{3050F673-C51D-41EE-A125-E53D331D54EC}"/>
              </a:ext>
            </a:extLst>
          </p:cNvPr>
          <p:cNvSpPr txBox="1"/>
          <p:nvPr/>
        </p:nvSpPr>
        <p:spPr>
          <a:xfrm>
            <a:off x="1391890" y="4266403"/>
            <a:ext cx="5920822" cy="1661993"/>
          </a:xfrm>
          <a:prstGeom prst="rect">
            <a:avLst/>
          </a:prstGeom>
          <a:noFill/>
        </p:spPr>
        <p:txBody>
          <a:bodyPr wrap="square">
            <a:spAutoFit/>
          </a:bodyPr>
          <a:lstStyle/>
          <a:p>
            <a:pPr marL="228600" indent="-228600">
              <a:lnSpc>
                <a:spcPct val="150000"/>
              </a:lnSpc>
              <a:buAutoNum type="arabicPeriod"/>
            </a:pPr>
            <a:r>
              <a:rPr lang="en-US" sz="1200" dirty="0">
                <a:latin typeface="Open Sans" panose="020B0606030504020204" pitchFamily="34" charset="0"/>
                <a:ea typeface="Open Sans" panose="020B0606030504020204" pitchFamily="34" charset="0"/>
                <a:cs typeface="Open Sans" panose="020B0606030504020204" pitchFamily="34" charset="0"/>
              </a:rPr>
              <a:t>Turn off prescribed volcanic aerosol in stratosphere.</a:t>
            </a:r>
          </a:p>
          <a:p>
            <a:pPr marL="228600" indent="-228600">
              <a:lnSpc>
                <a:spcPct val="150000"/>
              </a:lnSpc>
              <a:buFontTx/>
              <a:buAutoNum type="arabicPeriod"/>
            </a:pPr>
            <a:r>
              <a:rPr lang="en-US" sz="1200" dirty="0">
                <a:latin typeface="Open Sans" panose="020B0606030504020204" pitchFamily="34" charset="0"/>
                <a:ea typeface="Open Sans" panose="020B0606030504020204" pitchFamily="34" charset="0"/>
                <a:cs typeface="Open Sans" panose="020B0606030504020204" pitchFamily="34" charset="0"/>
              </a:rPr>
              <a:t>Emit SO</a:t>
            </a:r>
            <a:r>
              <a:rPr lang="en-US" sz="1200" baseline="-25000" dirty="0">
                <a:latin typeface="Open Sans" panose="020B0606030504020204" pitchFamily="34" charset="0"/>
                <a:ea typeface="Open Sans" panose="020B0606030504020204" pitchFamily="34" charset="0"/>
                <a:cs typeface="Open Sans" panose="020B0606030504020204" pitchFamily="34" charset="0"/>
              </a:rPr>
              <a:t>2</a:t>
            </a:r>
            <a:r>
              <a:rPr lang="en-US" sz="1200" dirty="0">
                <a:latin typeface="Open Sans" panose="020B0606030504020204" pitchFamily="34" charset="0"/>
                <a:ea typeface="Open Sans" panose="020B0606030504020204" pitchFamily="34" charset="0"/>
                <a:cs typeface="Open Sans" panose="020B0606030504020204" pitchFamily="34" charset="0"/>
              </a:rPr>
              <a:t> into the stratosphere. </a:t>
            </a:r>
          </a:p>
          <a:p>
            <a:pPr marL="228600" indent="-228600">
              <a:lnSpc>
                <a:spcPct val="150000"/>
              </a:lnSpc>
              <a:buAutoNum type="arabicPeriod"/>
            </a:pPr>
            <a:r>
              <a:rPr lang="en-US" sz="1200" dirty="0">
                <a:latin typeface="Open Sans" panose="020B0606030504020204" pitchFamily="34" charset="0"/>
                <a:ea typeface="Open Sans" panose="020B0606030504020204" pitchFamily="34" charset="0"/>
                <a:cs typeface="Open Sans" panose="020B0606030504020204" pitchFamily="34" charset="0"/>
              </a:rPr>
              <a:t>Hijack one of the four modes of the aerosol module (MAM4) to simulate stratospheric sulfate aerosol.</a:t>
            </a:r>
          </a:p>
          <a:p>
            <a:pPr marL="228600" indent="-228600">
              <a:lnSpc>
                <a:spcPct val="150000"/>
              </a:lnSpc>
              <a:buAutoNum type="arabicPeriod"/>
            </a:pPr>
            <a:r>
              <a:rPr lang="en-US" sz="1200" dirty="0">
                <a:latin typeface="Open Sans" panose="020B0606030504020204" pitchFamily="34" charset="0"/>
                <a:ea typeface="Open Sans" panose="020B0606030504020204" pitchFamily="34" charset="0"/>
                <a:cs typeface="Open Sans" panose="020B0606030504020204" pitchFamily="34" charset="0"/>
              </a:rPr>
              <a:t>Tuning.</a:t>
            </a:r>
          </a:p>
          <a:p>
            <a:endParaRPr lang="en-US" sz="12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TextBox 66">
            <a:extLst>
              <a:ext uri="{FF2B5EF4-FFF2-40B4-BE49-F238E27FC236}">
                <a16:creationId xmlns:a16="http://schemas.microsoft.com/office/drawing/2014/main" id="{7170C6DB-5444-4BF9-9333-2CE1CB82B3AE}"/>
              </a:ext>
            </a:extLst>
          </p:cNvPr>
          <p:cNvSpPr txBox="1"/>
          <p:nvPr/>
        </p:nvSpPr>
        <p:spPr>
          <a:xfrm>
            <a:off x="1289885" y="1787165"/>
            <a:ext cx="5954088" cy="1569660"/>
          </a:xfrm>
          <a:prstGeom prst="rect">
            <a:avLst/>
          </a:prstGeom>
          <a:noFill/>
        </p:spPr>
        <p:txBody>
          <a:bodyPr wrap="square">
            <a:spAutoFit/>
          </a:bodyPr>
          <a:lstStyle/>
          <a:p>
            <a:pPr marL="171450"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E3SMv2 </a:t>
            </a:r>
            <a:r>
              <a:rPr lang="en-US" sz="1200" b="1" dirty="0">
                <a:latin typeface="Open Sans" panose="020B0606030504020204" pitchFamily="34" charset="0"/>
                <a:ea typeface="Open Sans" panose="020B0606030504020204" pitchFamily="34" charset="0"/>
                <a:cs typeface="Open Sans" panose="020B0606030504020204" pitchFamily="34" charset="0"/>
              </a:rPr>
              <a:t>prescribes</a:t>
            </a:r>
            <a:r>
              <a:rPr lang="en-US" sz="1200" dirty="0">
                <a:latin typeface="Open Sans" panose="020B0606030504020204" pitchFamily="34" charset="0"/>
                <a:ea typeface="Open Sans" panose="020B0606030504020204" pitchFamily="34" charset="0"/>
                <a:cs typeface="Open Sans" panose="020B0606030504020204" pitchFamily="34" charset="0"/>
              </a:rPr>
              <a:t> volcanic aerosol in the stratosphere. </a:t>
            </a:r>
          </a:p>
          <a:p>
            <a:pPr marL="171450"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CLDERA demands </a:t>
            </a:r>
            <a:r>
              <a:rPr lang="en-US" sz="1200" b="1" dirty="0">
                <a:latin typeface="Open Sans" panose="020B0606030504020204" pitchFamily="34" charset="0"/>
                <a:ea typeface="Open Sans" panose="020B0606030504020204" pitchFamily="34" charset="0"/>
                <a:cs typeface="Open Sans" panose="020B0606030504020204" pitchFamily="34" charset="0"/>
              </a:rPr>
              <a:t>prognostic</a:t>
            </a:r>
            <a:r>
              <a:rPr lang="en-US" sz="1200" dirty="0">
                <a:latin typeface="Open Sans" panose="020B0606030504020204" pitchFamily="34" charset="0"/>
                <a:ea typeface="Open Sans" panose="020B0606030504020204" pitchFamily="34" charset="0"/>
                <a:cs typeface="Open Sans" panose="020B0606030504020204" pitchFamily="34" charset="0"/>
              </a:rPr>
              <a:t> stratospheric volcanic aerosol</a:t>
            </a:r>
          </a:p>
          <a:p>
            <a:pPr marL="628650" lvl="1"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SO</a:t>
            </a:r>
            <a:r>
              <a:rPr lang="en-US" sz="1200" baseline="-25000" dirty="0">
                <a:latin typeface="Open Sans" panose="020B0606030504020204" pitchFamily="34" charset="0"/>
                <a:ea typeface="Open Sans" panose="020B0606030504020204" pitchFamily="34" charset="0"/>
                <a:cs typeface="Open Sans" panose="020B0606030504020204" pitchFamily="34" charset="0"/>
              </a:rPr>
              <a:t>2</a:t>
            </a:r>
            <a:r>
              <a:rPr lang="en-US" sz="1200" dirty="0">
                <a:latin typeface="Open Sans" panose="020B0606030504020204" pitchFamily="34" charset="0"/>
                <a:ea typeface="Open Sans" panose="020B0606030504020204" pitchFamily="34" charset="0"/>
                <a:cs typeface="Open Sans" panose="020B0606030504020204" pitchFamily="34" charset="0"/>
              </a:rPr>
              <a:t> gas </a:t>
            </a:r>
            <a:r>
              <a:rPr lang="en-US" sz="1200" dirty="0">
                <a:latin typeface="Open Sans" panose="020B0606030504020204" pitchFamily="34" charset="0"/>
                <a:ea typeface="Open Sans" panose="020B0606030504020204" pitchFamily="34" charset="0"/>
                <a:cs typeface="Open Sans" panose="020B0606030504020204" pitchFamily="34" charset="0"/>
                <a:sym typeface="Wingdings" pitchFamily="2" charset="2"/>
              </a:rPr>
              <a:t> H</a:t>
            </a:r>
            <a:r>
              <a:rPr lang="en-US" sz="1200" baseline="-25000" dirty="0">
                <a:latin typeface="Open Sans" panose="020B0606030504020204" pitchFamily="34" charset="0"/>
                <a:ea typeface="Open Sans" panose="020B0606030504020204" pitchFamily="34" charset="0"/>
                <a:cs typeface="Open Sans" panose="020B0606030504020204" pitchFamily="34" charset="0"/>
                <a:sym typeface="Wingdings" pitchFamily="2" charset="2"/>
              </a:rPr>
              <a:t>2</a:t>
            </a:r>
            <a:r>
              <a:rPr lang="en-US" sz="1200" dirty="0">
                <a:latin typeface="Open Sans" panose="020B0606030504020204" pitchFamily="34" charset="0"/>
                <a:ea typeface="Open Sans" panose="020B0606030504020204" pitchFamily="34" charset="0"/>
                <a:cs typeface="Open Sans" panose="020B0606030504020204" pitchFamily="34" charset="0"/>
                <a:sym typeface="Wingdings" pitchFamily="2" charset="2"/>
              </a:rPr>
              <a:t>SO</a:t>
            </a:r>
            <a:r>
              <a:rPr lang="en-US" sz="1200" baseline="-25000" dirty="0">
                <a:latin typeface="Open Sans" panose="020B0606030504020204" pitchFamily="34" charset="0"/>
                <a:ea typeface="Open Sans" panose="020B0606030504020204" pitchFamily="34" charset="0"/>
                <a:cs typeface="Open Sans" panose="020B0606030504020204" pitchFamily="34" charset="0"/>
                <a:sym typeface="Wingdings" pitchFamily="2" charset="2"/>
              </a:rPr>
              <a:t>4 </a:t>
            </a:r>
            <a:r>
              <a:rPr lang="en-US" sz="1200" dirty="0">
                <a:latin typeface="Open Sans" panose="020B0606030504020204" pitchFamily="34" charset="0"/>
                <a:ea typeface="Open Sans" panose="020B0606030504020204" pitchFamily="34" charset="0"/>
                <a:cs typeface="Open Sans" panose="020B0606030504020204" pitchFamily="34" charset="0"/>
                <a:sym typeface="Wingdings" pitchFamily="2" charset="2"/>
              </a:rPr>
              <a:t>aerosol </a:t>
            </a:r>
          </a:p>
          <a:p>
            <a:endParaRPr lang="en-US" sz="1200" b="1" dirty="0">
              <a:latin typeface="Open Sans" panose="020B0606030504020204" pitchFamily="34" charset="0"/>
              <a:ea typeface="Open Sans" panose="020B0606030504020204" pitchFamily="34" charset="0"/>
              <a:cs typeface="Open Sans" panose="020B0606030504020204" pitchFamily="34" charset="0"/>
            </a:endParaRPr>
          </a:p>
          <a:p>
            <a:r>
              <a:rPr lang="en-US" sz="1200" b="1" dirty="0">
                <a:latin typeface="Open Sans" panose="020B0606030504020204" pitchFamily="34" charset="0"/>
                <a:ea typeface="Open Sans" panose="020B0606030504020204" pitchFamily="34" charset="0"/>
                <a:cs typeface="Open Sans" panose="020B0606030504020204" pitchFamily="34" charset="0"/>
              </a:rPr>
              <a:t>How can we simulate prognostic stratospheric volcanic aerosol with E3SMv2? </a:t>
            </a:r>
          </a:p>
          <a:p>
            <a:pPr marL="628650" lvl="1" indent="-171450">
              <a:buFont typeface="Arial" panose="020B0604020202020204" pitchFamily="34" charset="0"/>
              <a:buChar char="•"/>
            </a:pPr>
            <a:r>
              <a:rPr lang="en-US" sz="1200" dirty="0">
                <a:latin typeface="Open Sans" panose="020B0606030504020204" pitchFamily="34" charset="0"/>
                <a:ea typeface="Open Sans" panose="020B0606030504020204" pitchFamily="34" charset="0"/>
                <a:cs typeface="Open Sans" panose="020B0606030504020204" pitchFamily="34" charset="0"/>
              </a:rPr>
              <a:t>Time frame: &lt; 1yr.</a:t>
            </a:r>
          </a:p>
          <a:p>
            <a:endParaRPr lang="en-US" sz="1200" dirty="0">
              <a:solidFill>
                <a:schemeClr val="accent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0" name="TextBox 69">
            <a:extLst>
              <a:ext uri="{FF2B5EF4-FFF2-40B4-BE49-F238E27FC236}">
                <a16:creationId xmlns:a16="http://schemas.microsoft.com/office/drawing/2014/main" id="{BF47BAD9-4E6B-49B5-A591-2BF4209C068B}"/>
              </a:ext>
            </a:extLst>
          </p:cNvPr>
          <p:cNvSpPr txBox="1"/>
          <p:nvPr/>
        </p:nvSpPr>
        <p:spPr>
          <a:xfrm>
            <a:off x="2637367" y="3134267"/>
            <a:ext cx="6477000" cy="369332"/>
          </a:xfrm>
          <a:prstGeom prst="rect">
            <a:avLst/>
          </a:prstGeom>
          <a:noFill/>
        </p:spPr>
        <p:txBody>
          <a:bodyPr wrap="square">
            <a:spAutoFit/>
          </a:bodyPr>
          <a:lstStyle/>
          <a:p>
            <a:r>
              <a:rPr lang="en-US" sz="1800" dirty="0">
                <a:solidFill>
                  <a:schemeClr val="accent2"/>
                </a:solidFill>
                <a:latin typeface="+mj-lt"/>
                <a:ea typeface="Open Sans" panose="020B0606030504020204" pitchFamily="34" charset="0"/>
                <a:cs typeface="Open Sans" panose="020B0606030504020204" pitchFamily="34" charset="0"/>
              </a:rPr>
              <a:t> </a:t>
            </a:r>
            <a:endParaRPr lang="en-US" dirty="0"/>
          </a:p>
        </p:txBody>
      </p:sp>
      <p:pic>
        <p:nvPicPr>
          <p:cNvPr id="5" name="Picture 4">
            <a:extLst>
              <a:ext uri="{FF2B5EF4-FFF2-40B4-BE49-F238E27FC236}">
                <a16:creationId xmlns:a16="http://schemas.microsoft.com/office/drawing/2014/main" id="{FD008D91-5898-4FFF-3A7E-E142CBD919CD}"/>
              </a:ext>
            </a:extLst>
          </p:cNvPr>
          <p:cNvPicPr>
            <a:picLocks noChangeAspect="1"/>
          </p:cNvPicPr>
          <p:nvPr/>
        </p:nvPicPr>
        <p:blipFill rotWithShape="1">
          <a:blip r:embed="rId5">
            <a:extLst>
              <a:ext uri="{28A0092B-C50C-407E-A947-70E740481C1C}">
                <a14:useLocalDpi xmlns:a14="http://schemas.microsoft.com/office/drawing/2010/main" val="0"/>
              </a:ext>
            </a:extLst>
          </a:blip>
          <a:srcRect t="16714"/>
          <a:stretch/>
        </p:blipFill>
        <p:spPr>
          <a:xfrm>
            <a:off x="7251123" y="2560824"/>
            <a:ext cx="4858431" cy="3034783"/>
          </a:xfrm>
          <a:prstGeom prst="rect">
            <a:avLst/>
          </a:prstGeom>
        </p:spPr>
      </p:pic>
    </p:spTree>
    <p:extLst>
      <p:ext uri="{BB962C8B-B14F-4D97-AF65-F5344CB8AC3E}">
        <p14:creationId xmlns:p14="http://schemas.microsoft.com/office/powerpoint/2010/main" val="1456587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A5D2A7-158A-4EF9-852F-38A690C32872}"/>
              </a:ext>
            </a:extLst>
          </p:cNvPr>
          <p:cNvSpPr>
            <a:spLocks noGrp="1"/>
          </p:cNvSpPr>
          <p:nvPr>
            <p:ph type="title"/>
          </p:nvPr>
        </p:nvSpPr>
        <p:spPr/>
        <p:txBody>
          <a:bodyPr/>
          <a:lstStyle/>
          <a:p>
            <a:r>
              <a:rPr lang="en-US" dirty="0"/>
              <a:t>Key Advances</a:t>
            </a:r>
          </a:p>
        </p:txBody>
      </p:sp>
      <p:sp>
        <p:nvSpPr>
          <p:cNvPr id="3" name="Slide Number Placeholder 2">
            <a:extLst>
              <a:ext uri="{FF2B5EF4-FFF2-40B4-BE49-F238E27FC236}">
                <a16:creationId xmlns:a16="http://schemas.microsoft.com/office/drawing/2014/main" id="{0913E32C-703B-41B2-BE1C-4347F5E18B7D}"/>
              </a:ext>
            </a:extLst>
          </p:cNvPr>
          <p:cNvSpPr>
            <a:spLocks noGrp="1"/>
          </p:cNvSpPr>
          <p:nvPr>
            <p:ph type="sldNum" sz="quarter" idx="10"/>
          </p:nvPr>
        </p:nvSpPr>
        <p:spPr/>
        <p:txBody>
          <a:bodyPr/>
          <a:lstStyle/>
          <a:p>
            <a:fld id="{4FAB73BC-B049-4115-A692-8D63A059BFB8}" type="slidenum">
              <a:rPr lang="en-US" smtClean="0"/>
              <a:pPr/>
              <a:t>4</a:t>
            </a:fld>
            <a:endParaRPr lang="en-US" dirty="0"/>
          </a:p>
        </p:txBody>
      </p:sp>
      <p:sp>
        <p:nvSpPr>
          <p:cNvPr id="4" name="Content Placeholder 3">
            <a:extLst>
              <a:ext uri="{FF2B5EF4-FFF2-40B4-BE49-F238E27FC236}">
                <a16:creationId xmlns:a16="http://schemas.microsoft.com/office/drawing/2014/main" id="{55C5F592-3071-44B1-B894-EC4F54C3BF95}"/>
              </a:ext>
            </a:extLst>
          </p:cNvPr>
          <p:cNvSpPr>
            <a:spLocks noGrp="1"/>
          </p:cNvSpPr>
          <p:nvPr>
            <p:ph sz="quarter" idx="11"/>
          </p:nvPr>
        </p:nvSpPr>
        <p:spPr>
          <a:xfrm>
            <a:off x="647700" y="1409700"/>
            <a:ext cx="11045952" cy="1204191"/>
          </a:xfrm>
        </p:spPr>
        <p:txBody>
          <a:bodyPr>
            <a:normAutofit fontScale="92500"/>
          </a:bodyPr>
          <a:lstStyle/>
          <a:p>
            <a:pPr marL="457200" indent="-457200">
              <a:buFont typeface="Arial" panose="020B0604020202020204" pitchFamily="34" charset="0"/>
              <a:buChar char="•"/>
            </a:pPr>
            <a:r>
              <a:rPr lang="en-US" dirty="0"/>
              <a:t>Created “E3SMv2-PA” (</a:t>
            </a:r>
            <a:r>
              <a:rPr lang="en-US" b="1" dirty="0"/>
              <a:t>P</a:t>
            </a:r>
            <a:r>
              <a:rPr lang="en-US" dirty="0"/>
              <a:t>rognostic [stratospheric volcanic] </a:t>
            </a:r>
            <a:r>
              <a:rPr lang="en-US" b="1" dirty="0"/>
              <a:t>A</a:t>
            </a:r>
            <a:r>
              <a:rPr lang="en-US" dirty="0"/>
              <a:t>erosol) </a:t>
            </a:r>
          </a:p>
          <a:p>
            <a:pPr marL="457200" indent="-457200">
              <a:buFont typeface="Arial" panose="020B0604020202020204" pitchFamily="34" charset="0"/>
              <a:buChar char="•"/>
            </a:pPr>
            <a:r>
              <a:rPr lang="en-US" dirty="0"/>
              <a:t>Pre-industrial and historical simulations with volcanic SO</a:t>
            </a:r>
            <a:r>
              <a:rPr lang="en-US" baseline="-25000" dirty="0"/>
              <a:t>2</a:t>
            </a:r>
            <a:r>
              <a:rPr lang="en-US" dirty="0"/>
              <a:t> emissions with </a:t>
            </a:r>
            <a:r>
              <a:rPr lang="en-US" dirty="0">
                <a:solidFill>
                  <a:srgbClr val="FF0000"/>
                </a:solidFill>
              </a:rPr>
              <a:t>E3SMv2-PA</a:t>
            </a:r>
          </a:p>
        </p:txBody>
      </p:sp>
      <p:grpSp>
        <p:nvGrpSpPr>
          <p:cNvPr id="8" name="Group 7">
            <a:extLst>
              <a:ext uri="{FF2B5EF4-FFF2-40B4-BE49-F238E27FC236}">
                <a16:creationId xmlns:a16="http://schemas.microsoft.com/office/drawing/2014/main" id="{4A3E76E9-6E33-7512-7A49-3EE74A4AF1E8}"/>
              </a:ext>
            </a:extLst>
          </p:cNvPr>
          <p:cNvGrpSpPr/>
          <p:nvPr/>
        </p:nvGrpSpPr>
        <p:grpSpPr>
          <a:xfrm>
            <a:off x="5552406" y="2690703"/>
            <a:ext cx="6639594" cy="3575103"/>
            <a:chOff x="5552406" y="2690703"/>
            <a:chExt cx="6639594" cy="3575103"/>
          </a:xfrm>
        </p:grpSpPr>
        <p:grpSp>
          <p:nvGrpSpPr>
            <p:cNvPr id="14" name="Group 13">
              <a:extLst>
                <a:ext uri="{FF2B5EF4-FFF2-40B4-BE49-F238E27FC236}">
                  <a16:creationId xmlns:a16="http://schemas.microsoft.com/office/drawing/2014/main" id="{50579EBC-1502-CD03-7697-6ECEDC4D6FE9}"/>
                </a:ext>
              </a:extLst>
            </p:cNvPr>
            <p:cNvGrpSpPr/>
            <p:nvPr/>
          </p:nvGrpSpPr>
          <p:grpSpPr>
            <a:xfrm>
              <a:off x="5552406" y="2690703"/>
              <a:ext cx="6639594" cy="3375518"/>
              <a:chOff x="6003636" y="3028135"/>
              <a:chExt cx="5885583" cy="2992185"/>
            </a:xfrm>
          </p:grpSpPr>
          <p:grpSp>
            <p:nvGrpSpPr>
              <p:cNvPr id="11" name="Group 10">
                <a:extLst>
                  <a:ext uri="{FF2B5EF4-FFF2-40B4-BE49-F238E27FC236}">
                    <a16:creationId xmlns:a16="http://schemas.microsoft.com/office/drawing/2014/main" id="{0423CF70-47E2-6CE8-49AF-CB138D2454A4}"/>
                  </a:ext>
                </a:extLst>
              </p:cNvPr>
              <p:cNvGrpSpPr/>
              <p:nvPr/>
            </p:nvGrpSpPr>
            <p:grpSpPr>
              <a:xfrm>
                <a:off x="6003636" y="3028135"/>
                <a:ext cx="5885583" cy="2992185"/>
                <a:chOff x="5902037" y="3536133"/>
                <a:chExt cx="4849091" cy="2465240"/>
              </a:xfrm>
            </p:grpSpPr>
            <p:pic>
              <p:nvPicPr>
                <p:cNvPr id="6" name="Picture 5">
                  <a:extLst>
                    <a:ext uri="{FF2B5EF4-FFF2-40B4-BE49-F238E27FC236}">
                      <a16:creationId xmlns:a16="http://schemas.microsoft.com/office/drawing/2014/main" id="{21C6991F-205E-EE2B-CA49-F6FEB01C5DCD}"/>
                    </a:ext>
                  </a:extLst>
                </p:cNvPr>
                <p:cNvPicPr>
                  <a:picLocks noChangeAspect="1"/>
                </p:cNvPicPr>
                <p:nvPr/>
              </p:nvPicPr>
              <p:blipFill rotWithShape="1">
                <a:blip r:embed="rId3">
                  <a:extLst>
                    <a:ext uri="{28A0092B-C50C-407E-A947-70E740481C1C}">
                      <a14:useLocalDpi xmlns:a14="http://schemas.microsoft.com/office/drawing/2010/main" val="0"/>
                    </a:ext>
                  </a:extLst>
                </a:blip>
                <a:srcRect t="20110"/>
                <a:stretch/>
              </p:blipFill>
              <p:spPr>
                <a:xfrm>
                  <a:off x="5902037" y="3536133"/>
                  <a:ext cx="4849091" cy="2465239"/>
                </a:xfrm>
                <a:prstGeom prst="rect">
                  <a:avLst/>
                </a:prstGeom>
              </p:spPr>
            </p:pic>
            <p:sp>
              <p:nvSpPr>
                <p:cNvPr id="9" name="TextBox 8">
                  <a:extLst>
                    <a:ext uri="{FF2B5EF4-FFF2-40B4-BE49-F238E27FC236}">
                      <a16:creationId xmlns:a16="http://schemas.microsoft.com/office/drawing/2014/main" id="{AA6049E5-F382-CA7F-B2D8-37591902C4AD}"/>
                    </a:ext>
                  </a:extLst>
                </p:cNvPr>
                <p:cNvSpPr txBox="1"/>
                <p:nvPr/>
              </p:nvSpPr>
              <p:spPr>
                <a:xfrm>
                  <a:off x="8091765" y="5762641"/>
                  <a:ext cx="1375506" cy="238732"/>
                </a:xfrm>
                <a:prstGeom prst="rect">
                  <a:avLst/>
                </a:prstGeom>
                <a:solidFill>
                  <a:schemeClr val="bg1"/>
                </a:solidFill>
              </p:spPr>
              <p:txBody>
                <a:bodyPr vert="horz" wrap="none" lIns="91440" tIns="45720" rIns="91440" bIns="45720" rtlCol="0">
                  <a:noAutofit/>
                </a:bodyPr>
                <a:lstStyle/>
                <a:p>
                  <a:pPr algn="l"/>
                  <a:r>
                    <a:rPr lang="en-US" sz="800" dirty="0"/>
                    <a:t>Year</a:t>
                  </a:r>
                </a:p>
              </p:txBody>
            </p:sp>
            <p:sp>
              <p:nvSpPr>
                <p:cNvPr id="10" name="TextBox 9">
                  <a:extLst>
                    <a:ext uri="{FF2B5EF4-FFF2-40B4-BE49-F238E27FC236}">
                      <a16:creationId xmlns:a16="http://schemas.microsoft.com/office/drawing/2014/main" id="{E1C015F5-2C9F-5505-D0F6-6A2EB991A3F0}"/>
                    </a:ext>
                  </a:extLst>
                </p:cNvPr>
                <p:cNvSpPr txBox="1"/>
                <p:nvPr/>
              </p:nvSpPr>
              <p:spPr>
                <a:xfrm rot="16200000">
                  <a:off x="5189770" y="4385207"/>
                  <a:ext cx="1961812" cy="263664"/>
                </a:xfrm>
                <a:prstGeom prst="rect">
                  <a:avLst/>
                </a:prstGeom>
                <a:solidFill>
                  <a:schemeClr val="bg1"/>
                </a:solidFill>
              </p:spPr>
              <p:txBody>
                <a:bodyPr vert="horz" wrap="none" lIns="91440" tIns="45720" rIns="91440" bIns="45720" rtlCol="0">
                  <a:noAutofit/>
                </a:bodyPr>
                <a:lstStyle/>
                <a:p>
                  <a:pPr algn="l"/>
                  <a:r>
                    <a:rPr lang="en-US" sz="800" dirty="0"/>
                    <a:t>Global mean surface temperature [K]</a:t>
                  </a:r>
                </a:p>
              </p:txBody>
            </p:sp>
          </p:grpSp>
          <p:sp>
            <p:nvSpPr>
              <p:cNvPr id="13" name="TextBox 12">
                <a:extLst>
                  <a:ext uri="{FF2B5EF4-FFF2-40B4-BE49-F238E27FC236}">
                    <a16:creationId xmlns:a16="http://schemas.microsoft.com/office/drawing/2014/main" id="{BED9EBAC-6865-A654-2DE4-5F5CC5AE8358}"/>
                  </a:ext>
                </a:extLst>
              </p:cNvPr>
              <p:cNvSpPr txBox="1"/>
              <p:nvPr/>
            </p:nvSpPr>
            <p:spPr>
              <a:xfrm>
                <a:off x="6689760" y="3112654"/>
                <a:ext cx="914400" cy="914400"/>
              </a:xfrm>
              <a:prstGeom prst="rect">
                <a:avLst/>
              </a:prstGeom>
            </p:spPr>
            <p:txBody>
              <a:bodyPr vert="horz" wrap="none" lIns="91440" tIns="45720" rIns="91440" bIns="45720" rtlCol="0">
                <a:noAutofit/>
              </a:bodyPr>
              <a:lstStyle/>
              <a:p>
                <a:pPr algn="l"/>
                <a:r>
                  <a:rPr lang="en-US" dirty="0">
                    <a:solidFill>
                      <a:srgbClr val="FF0000"/>
                    </a:solidFill>
                  </a:rPr>
                  <a:t>CLDERA Prognostic Model (E3SMv2-PA)</a:t>
                </a:r>
              </a:p>
              <a:p>
                <a:pPr algn="l"/>
                <a:r>
                  <a:rPr lang="en-US" dirty="0">
                    <a:solidFill>
                      <a:schemeClr val="bg1">
                        <a:lumMod val="50000"/>
                      </a:schemeClr>
                    </a:solidFill>
                  </a:rPr>
                  <a:t>E3SMv2 5-member ensemble</a:t>
                </a:r>
              </a:p>
            </p:txBody>
          </p:sp>
        </p:grpSp>
        <p:sp>
          <p:nvSpPr>
            <p:cNvPr id="15" name="Rectangle 14">
              <a:extLst>
                <a:ext uri="{FF2B5EF4-FFF2-40B4-BE49-F238E27FC236}">
                  <a16:creationId xmlns:a16="http://schemas.microsoft.com/office/drawing/2014/main" id="{C2EE5748-1BC6-B72A-C56D-E6140C68F3B7}"/>
                </a:ext>
              </a:extLst>
            </p:cNvPr>
            <p:cNvSpPr/>
            <p:nvPr/>
          </p:nvSpPr>
          <p:spPr>
            <a:xfrm>
              <a:off x="5552406" y="6034406"/>
              <a:ext cx="6639594" cy="231400"/>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1529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Global mean reference height temperature for coupled historical simulations. </a:t>
              </a:r>
            </a:p>
          </p:txBody>
        </p:sp>
      </p:grpSp>
      <p:grpSp>
        <p:nvGrpSpPr>
          <p:cNvPr id="5" name="Group 4">
            <a:extLst>
              <a:ext uri="{FF2B5EF4-FFF2-40B4-BE49-F238E27FC236}">
                <a16:creationId xmlns:a16="http://schemas.microsoft.com/office/drawing/2014/main" id="{23D0FE0C-41E9-DDC0-FD15-737752DBD915}"/>
              </a:ext>
            </a:extLst>
          </p:cNvPr>
          <p:cNvGrpSpPr/>
          <p:nvPr/>
        </p:nvGrpSpPr>
        <p:grpSpPr>
          <a:xfrm>
            <a:off x="524162" y="2690702"/>
            <a:ext cx="4500690" cy="3913658"/>
            <a:chOff x="524162" y="2690702"/>
            <a:chExt cx="4500690" cy="3913658"/>
          </a:xfrm>
        </p:grpSpPr>
        <p:sp>
          <p:nvSpPr>
            <p:cNvPr id="7" name="Rectangle 6">
              <a:extLst>
                <a:ext uri="{FF2B5EF4-FFF2-40B4-BE49-F238E27FC236}">
                  <a16:creationId xmlns:a16="http://schemas.microsoft.com/office/drawing/2014/main" id="{ECE88BDF-A1E1-84BA-379C-8EFD3A5E44DB}"/>
                </a:ext>
              </a:extLst>
            </p:cNvPr>
            <p:cNvSpPr/>
            <p:nvPr/>
          </p:nvSpPr>
          <p:spPr>
            <a:xfrm>
              <a:off x="524162" y="6034406"/>
              <a:ext cx="4500690" cy="569954"/>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615293" rtl="0" eaLnBrk="1" fontAlgn="base" latinLnBrk="0" hangingPunct="1">
                <a:lnSpc>
                  <a:spcPct val="100000"/>
                </a:lnSpc>
                <a:spcBef>
                  <a:spcPct val="0"/>
                </a:spcBef>
                <a:spcAft>
                  <a:spcPct val="0"/>
                </a:spcAft>
                <a:buClrTx/>
                <a:buSzTx/>
                <a:buFontTx/>
                <a:buNone/>
                <a:tabLst/>
                <a:defRPr/>
              </a:pP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Stratospheric sulfate burden from observations (black) and nudged simulations of the Mt. Pinatubo eruption as</a:t>
              </a:r>
              <a:r>
                <a:rPr kumimoji="0" lang="en-US" sz="1100" b="0" i="1" u="none" strike="noStrike" kern="1200" cap="none" spc="0" normalizeH="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an emission of </a:t>
              </a: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SO</a:t>
              </a:r>
              <a:r>
                <a:rPr kumimoji="0" lang="en-US" sz="1100" b="0" i="1" u="none" strike="noStrike" kern="1200" cap="none" spc="0" normalizeH="0" baseline="-2500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2 </a:t>
              </a: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CESM2-WACCM from </a:t>
              </a:r>
              <a:r>
                <a:rPr kumimoji="0" lang="en-US" sz="1100" b="0" i="1" u="none" strike="noStrike" kern="1200" cap="none" spc="0" normalizeH="0" baseline="0" noProof="0" dirty="0" err="1">
                  <a:ln>
                    <a:noFill/>
                  </a:ln>
                  <a:solidFill>
                    <a:srgbClr val="44546A"/>
                  </a:solidFill>
                  <a:effectLst/>
                  <a:uLnTx/>
                  <a:uFillTx/>
                  <a:latin typeface="Calibri Light" panose="020F0302020204030204" pitchFamily="34" charset="0"/>
                  <a:ea typeface="Gill Sans" charset="0"/>
                  <a:cs typeface="Calibri Light" panose="020F0302020204030204" pitchFamily="34" charset="0"/>
                </a:rPr>
                <a:t>Ziming</a:t>
              </a: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a:t>
              </a:r>
              <a:r>
                <a:rPr kumimoji="0" lang="en-US" sz="1100" b="0" i="1" u="none" strike="noStrike" kern="1200" cap="none" spc="0" normalizeH="0" baseline="0" noProof="0" dirty="0" err="1">
                  <a:ln>
                    <a:noFill/>
                  </a:ln>
                  <a:solidFill>
                    <a:srgbClr val="44546A"/>
                  </a:solidFill>
                  <a:effectLst/>
                  <a:uLnTx/>
                  <a:uFillTx/>
                  <a:latin typeface="Calibri Light" panose="020F0302020204030204" pitchFamily="34" charset="0"/>
                  <a:ea typeface="Gill Sans" charset="0"/>
                  <a:cs typeface="Calibri Light" panose="020F0302020204030204" pitchFamily="34" charset="0"/>
                </a:rPr>
                <a:t>Ke</a:t>
              </a:r>
              <a:r>
                <a:rPr kumimoji="0" lang="en-US" sz="1100" b="0" i="1" u="none" strike="noStrike" kern="1200" cap="none" spc="0" normalizeH="0" baseline="0" noProof="0" dirty="0">
                  <a:ln>
                    <a:noFill/>
                  </a:ln>
                  <a:solidFill>
                    <a:srgbClr val="44546A"/>
                  </a:solidFill>
                  <a:effectLst/>
                  <a:uLnTx/>
                  <a:uFillTx/>
                  <a:latin typeface="Calibri Light" panose="020F0302020204030204" pitchFamily="34" charset="0"/>
                  <a:ea typeface="Gill Sans" charset="0"/>
                  <a:cs typeface="Calibri Light" panose="020F0302020204030204" pitchFamily="34" charset="0"/>
                </a:rPr>
                <a:t>. Figure credit: Hunter Brown.</a:t>
              </a:r>
            </a:p>
          </p:txBody>
        </p:sp>
        <p:pic>
          <p:nvPicPr>
            <p:cNvPr id="12" name="Picture 11">
              <a:extLst>
                <a:ext uri="{FF2B5EF4-FFF2-40B4-BE49-F238E27FC236}">
                  <a16:creationId xmlns:a16="http://schemas.microsoft.com/office/drawing/2014/main" id="{234746EE-39F8-015A-5B69-856F2927DE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4162" y="2690702"/>
              <a:ext cx="4500690" cy="3375518"/>
            </a:xfrm>
            <a:prstGeom prst="rect">
              <a:avLst/>
            </a:prstGeom>
          </p:spPr>
        </p:pic>
      </p:grpSp>
    </p:spTree>
    <p:extLst>
      <p:ext uri="{BB962C8B-B14F-4D97-AF65-F5344CB8AC3E}">
        <p14:creationId xmlns:p14="http://schemas.microsoft.com/office/powerpoint/2010/main" val="3534055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44A9-4B3D-456F-950E-019BA0A4CB02}"/>
              </a:ext>
            </a:extLst>
          </p:cNvPr>
          <p:cNvSpPr>
            <a:spLocks noGrp="1"/>
          </p:cNvSpPr>
          <p:nvPr>
            <p:ph type="title"/>
          </p:nvPr>
        </p:nvSpPr>
        <p:spPr>
          <a:xfrm>
            <a:off x="1163782" y="207608"/>
            <a:ext cx="10326392" cy="864836"/>
          </a:xfrm>
        </p:spPr>
        <p:txBody>
          <a:bodyPr>
            <a:normAutofit fontScale="90000"/>
          </a:bodyPr>
          <a:lstStyle/>
          <a:p>
            <a:r>
              <a:rPr lang="en-US" dirty="0"/>
              <a:t>Background on Approach: Prescribed vs. Prognostic Volcanic Aerosol</a:t>
            </a:r>
          </a:p>
        </p:txBody>
      </p:sp>
      <p:sp>
        <p:nvSpPr>
          <p:cNvPr id="3" name="Slide Number Placeholder 2">
            <a:extLst>
              <a:ext uri="{FF2B5EF4-FFF2-40B4-BE49-F238E27FC236}">
                <a16:creationId xmlns:a16="http://schemas.microsoft.com/office/drawing/2014/main" id="{A09404BE-AD90-4809-9FAC-A1BC27E12063}"/>
              </a:ext>
            </a:extLst>
          </p:cNvPr>
          <p:cNvSpPr>
            <a:spLocks noGrp="1"/>
          </p:cNvSpPr>
          <p:nvPr>
            <p:ph type="sldNum" sz="quarter" idx="10"/>
          </p:nvPr>
        </p:nvSpPr>
        <p:spPr/>
        <p:txBody>
          <a:bodyPr/>
          <a:lstStyle/>
          <a:p>
            <a:fld id="{4FAB73BC-B049-4115-A692-8D63A059BFB8}" type="slidenum">
              <a:rPr lang="en-US" smtClean="0"/>
              <a:pPr/>
              <a:t>5</a:t>
            </a:fld>
            <a:endParaRPr lang="en-US" dirty="0"/>
          </a:p>
        </p:txBody>
      </p:sp>
      <p:sp>
        <p:nvSpPr>
          <p:cNvPr id="5" name="Title 8">
            <a:extLst>
              <a:ext uri="{FF2B5EF4-FFF2-40B4-BE49-F238E27FC236}">
                <a16:creationId xmlns:a16="http://schemas.microsoft.com/office/drawing/2014/main" id="{22030781-B1D4-0C14-7CD2-F7DD37A99A25}"/>
              </a:ext>
            </a:extLst>
          </p:cNvPr>
          <p:cNvSpPr txBox="1">
            <a:spLocks/>
          </p:cNvSpPr>
          <p:nvPr/>
        </p:nvSpPr>
        <p:spPr>
          <a:xfrm>
            <a:off x="2838867" y="-253119"/>
            <a:ext cx="10515600" cy="1325563"/>
          </a:xfrm>
          <a:prstGeom prst="rect">
            <a:avLst/>
          </a:prstGeom>
        </p:spPr>
        <p:txBody>
          <a:bodyPr vert="horz" lIns="0" tIns="0" rIns="0" bIns="0" rtlCol="0" anchor="ctr">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dirty="0"/>
          </a:p>
        </p:txBody>
      </p:sp>
      <p:sp>
        <p:nvSpPr>
          <p:cNvPr id="7" name="TextBox 6">
            <a:extLst>
              <a:ext uri="{FF2B5EF4-FFF2-40B4-BE49-F238E27FC236}">
                <a16:creationId xmlns:a16="http://schemas.microsoft.com/office/drawing/2014/main" id="{FC2EB207-E295-8362-4CA0-F94F66F75CA1}"/>
              </a:ext>
            </a:extLst>
          </p:cNvPr>
          <p:cNvSpPr txBox="1"/>
          <p:nvPr/>
        </p:nvSpPr>
        <p:spPr>
          <a:xfrm>
            <a:off x="4505998" y="5823828"/>
            <a:ext cx="7686002" cy="276999"/>
          </a:xfrm>
          <a:prstGeom prst="rect">
            <a:avLst/>
          </a:prstGeom>
          <a:solidFill>
            <a:schemeClr val="bg1"/>
          </a:solidFill>
        </p:spPr>
        <p:txBody>
          <a:bodyPr wrap="square" rtlCol="0">
            <a:spAutoFit/>
          </a:bodyPr>
          <a:lstStyle/>
          <a:p>
            <a:pPr algn="ctr"/>
            <a:r>
              <a:rPr lang="en-US" sz="1200" i="1" dirty="0" err="1">
                <a:solidFill>
                  <a:srgbClr val="44546A"/>
                </a:solidFill>
                <a:latin typeface="Calibri Light" panose="020F0302020204030204" pitchFamily="34" charset="0"/>
                <a:ea typeface="Gill Sans" charset="0"/>
                <a:cs typeface="Calibri Light" panose="020F0302020204030204" pitchFamily="34" charset="0"/>
              </a:rPr>
              <a:t>VolMIP</a:t>
            </a:r>
            <a:r>
              <a:rPr lang="en-US" sz="1200" i="1" dirty="0">
                <a:solidFill>
                  <a:srgbClr val="44546A"/>
                </a:solidFill>
                <a:latin typeface="Calibri Light" panose="020F0302020204030204" pitchFamily="34" charset="0"/>
                <a:ea typeface="Gill Sans" charset="0"/>
                <a:cs typeface="Calibri Light" panose="020F0302020204030204" pitchFamily="34" charset="0"/>
              </a:rPr>
              <a:t> overview figure [</a:t>
            </a:r>
            <a:r>
              <a:rPr lang="en-US" sz="1200" i="1" dirty="0" err="1">
                <a:solidFill>
                  <a:srgbClr val="44546A"/>
                </a:solidFill>
                <a:latin typeface="Calibri Light" panose="020F0302020204030204" pitchFamily="34" charset="0"/>
                <a:ea typeface="Gill Sans" charset="0"/>
                <a:cs typeface="Calibri Light" panose="020F0302020204030204" pitchFamily="34" charset="0"/>
              </a:rPr>
              <a:t>Zanchettin</a:t>
            </a:r>
            <a:r>
              <a:rPr lang="en-US" sz="1200" i="1" dirty="0">
                <a:solidFill>
                  <a:srgbClr val="44546A"/>
                </a:solidFill>
                <a:latin typeface="Calibri Light" panose="020F0302020204030204" pitchFamily="34" charset="0"/>
                <a:ea typeface="Gill Sans" charset="0"/>
                <a:cs typeface="Calibri Light" panose="020F0302020204030204" pitchFamily="34" charset="0"/>
              </a:rPr>
              <a:t> et al., 2016].</a:t>
            </a:r>
            <a:endParaRPr lang="en-US" sz="1200" dirty="0"/>
          </a:p>
        </p:txBody>
      </p:sp>
      <p:sp>
        <p:nvSpPr>
          <p:cNvPr id="11" name="Content Placeholder 3">
            <a:extLst>
              <a:ext uri="{FF2B5EF4-FFF2-40B4-BE49-F238E27FC236}">
                <a16:creationId xmlns:a16="http://schemas.microsoft.com/office/drawing/2014/main" id="{CFF5E5F3-4CAE-823E-F90C-11AE48625F36}"/>
              </a:ext>
            </a:extLst>
          </p:cNvPr>
          <p:cNvSpPr>
            <a:spLocks noGrp="1"/>
          </p:cNvSpPr>
          <p:nvPr>
            <p:ph sz="quarter" idx="11"/>
          </p:nvPr>
        </p:nvSpPr>
        <p:spPr>
          <a:xfrm>
            <a:off x="99436" y="1568732"/>
            <a:ext cx="4278600" cy="1325563"/>
          </a:xfrm>
          <a:ln>
            <a:noFill/>
          </a:ln>
        </p:spPr>
        <p:txBody>
          <a:bodyPr>
            <a:noAutofit/>
          </a:bodyPr>
          <a:lstStyle/>
          <a:p>
            <a:r>
              <a:rPr lang="en-US" sz="1800" dirty="0">
                <a:solidFill>
                  <a:srgbClr val="FF0000"/>
                </a:solidFill>
              </a:rPr>
              <a:t>Most Earth System Models (e.g.  E3SMv2) treat stratospheric volcanic sulfate aerosol as a </a:t>
            </a:r>
            <a:r>
              <a:rPr lang="en-US" sz="1800" b="1" i="1" dirty="0">
                <a:solidFill>
                  <a:srgbClr val="FF0000"/>
                </a:solidFill>
              </a:rPr>
              <a:t>forcing</a:t>
            </a:r>
            <a:r>
              <a:rPr lang="en-US" sz="1800" i="1" dirty="0">
                <a:solidFill>
                  <a:srgbClr val="FF0000"/>
                </a:solidFill>
              </a:rPr>
              <a:t> </a:t>
            </a:r>
            <a:r>
              <a:rPr lang="en-US" sz="1800" dirty="0">
                <a:solidFill>
                  <a:srgbClr val="FF0000"/>
                </a:solidFill>
              </a:rPr>
              <a:t>which is read into the model from an input file.</a:t>
            </a:r>
          </a:p>
        </p:txBody>
      </p:sp>
      <p:sp>
        <p:nvSpPr>
          <p:cNvPr id="13" name="Content Placeholder 3">
            <a:extLst>
              <a:ext uri="{FF2B5EF4-FFF2-40B4-BE49-F238E27FC236}">
                <a16:creationId xmlns:a16="http://schemas.microsoft.com/office/drawing/2014/main" id="{5550D470-AE33-F020-DEBD-9DA94E6D0D8C}"/>
              </a:ext>
            </a:extLst>
          </p:cNvPr>
          <p:cNvSpPr txBox="1">
            <a:spLocks/>
          </p:cNvSpPr>
          <p:nvPr/>
        </p:nvSpPr>
        <p:spPr>
          <a:xfrm>
            <a:off x="99436" y="3947520"/>
            <a:ext cx="4278600" cy="1337131"/>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dirty="0">
                <a:solidFill>
                  <a:srgbClr val="00B050"/>
                </a:solidFill>
              </a:rPr>
              <a:t>E3SMv2-PA simulates the formation and evolution of stratospheric sulfate aerosol from a volcanic SO2 emission, albeit with some biases due to missing processes.</a:t>
            </a:r>
          </a:p>
        </p:txBody>
      </p:sp>
      <p:pic>
        <p:nvPicPr>
          <p:cNvPr id="17" name="Picture 16">
            <a:extLst>
              <a:ext uri="{FF2B5EF4-FFF2-40B4-BE49-F238E27FC236}">
                <a16:creationId xmlns:a16="http://schemas.microsoft.com/office/drawing/2014/main" id="{381D65F3-5E15-6E8B-F8B3-B488922211C1}"/>
              </a:ext>
            </a:extLst>
          </p:cNvPr>
          <p:cNvPicPr>
            <a:picLocks noChangeAspect="1"/>
          </p:cNvPicPr>
          <p:nvPr/>
        </p:nvPicPr>
        <p:blipFill rotWithShape="1">
          <a:blip r:embed="rId3">
            <a:extLst>
              <a:ext uri="{28A0092B-C50C-407E-A947-70E740481C1C}">
                <a14:useLocalDpi xmlns:a14="http://schemas.microsoft.com/office/drawing/2010/main" val="0"/>
              </a:ext>
            </a:extLst>
          </a:blip>
          <a:srcRect l="17930" t="9562" r="18104" b="59866"/>
          <a:stretch/>
        </p:blipFill>
        <p:spPr>
          <a:xfrm>
            <a:off x="4505998" y="1103353"/>
            <a:ext cx="7686002" cy="4754010"/>
          </a:xfrm>
          <a:prstGeom prst="rect">
            <a:avLst/>
          </a:prstGeom>
        </p:spPr>
      </p:pic>
      <p:sp>
        <p:nvSpPr>
          <p:cNvPr id="14" name="Rectangle 13">
            <a:extLst>
              <a:ext uri="{FF2B5EF4-FFF2-40B4-BE49-F238E27FC236}">
                <a16:creationId xmlns:a16="http://schemas.microsoft.com/office/drawing/2014/main" id="{DB7FDDB4-871E-033E-2BE9-7D55A346F7DC}"/>
              </a:ext>
            </a:extLst>
          </p:cNvPr>
          <p:cNvSpPr/>
          <p:nvPr/>
        </p:nvSpPr>
        <p:spPr>
          <a:xfrm>
            <a:off x="4505998" y="1103353"/>
            <a:ext cx="2218075" cy="47540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942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8" presetClass="exit" presetSubtype="12" fill="hold" grpId="0" nodeType="withEffect">
                                  <p:stCondLst>
                                    <p:cond delay="0"/>
                                  </p:stCondLst>
                                  <p:childTnLst>
                                    <p:animEffect transition="out" filter="strips(downLeft)">
                                      <p:cBhvr>
                                        <p:cTn id="8" dur="500"/>
                                        <p:tgtEl>
                                          <p:spTgt spid="14"/>
                                        </p:tgtEl>
                                      </p:cBhvr>
                                    </p:animEffect>
                                    <p:set>
                                      <p:cBhvr>
                                        <p:cTn id="9"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44A9-4B3D-456F-950E-019BA0A4CB02}"/>
              </a:ext>
            </a:extLst>
          </p:cNvPr>
          <p:cNvSpPr>
            <a:spLocks noGrp="1"/>
          </p:cNvSpPr>
          <p:nvPr>
            <p:ph type="title"/>
          </p:nvPr>
        </p:nvSpPr>
        <p:spPr>
          <a:xfrm>
            <a:off x="863601" y="243168"/>
            <a:ext cx="8203306" cy="864836"/>
          </a:xfrm>
        </p:spPr>
        <p:txBody>
          <a:bodyPr>
            <a:normAutofit fontScale="90000"/>
          </a:bodyPr>
          <a:lstStyle/>
          <a:p>
            <a:r>
              <a:rPr lang="en-US" dirty="0"/>
              <a:t>E3SMv2-PA modifications: MAM4 Aerosol Module</a:t>
            </a:r>
          </a:p>
        </p:txBody>
      </p:sp>
      <p:sp>
        <p:nvSpPr>
          <p:cNvPr id="3" name="Slide Number Placeholder 2">
            <a:extLst>
              <a:ext uri="{FF2B5EF4-FFF2-40B4-BE49-F238E27FC236}">
                <a16:creationId xmlns:a16="http://schemas.microsoft.com/office/drawing/2014/main" id="{A09404BE-AD90-4809-9FAC-A1BC27E12063}"/>
              </a:ext>
            </a:extLst>
          </p:cNvPr>
          <p:cNvSpPr>
            <a:spLocks noGrp="1"/>
          </p:cNvSpPr>
          <p:nvPr>
            <p:ph type="sldNum" sz="quarter" idx="10"/>
          </p:nvPr>
        </p:nvSpPr>
        <p:spPr/>
        <p:txBody>
          <a:bodyPr/>
          <a:lstStyle/>
          <a:p>
            <a:fld id="{4FAB73BC-B049-4115-A692-8D63A059BFB8}" type="slidenum">
              <a:rPr lang="en-US" smtClean="0"/>
              <a:pPr/>
              <a:t>6</a:t>
            </a:fld>
            <a:endParaRPr lang="en-US" dirty="0"/>
          </a:p>
        </p:txBody>
      </p:sp>
      <p:grpSp>
        <p:nvGrpSpPr>
          <p:cNvPr id="16" name="Group 15">
            <a:extLst>
              <a:ext uri="{FF2B5EF4-FFF2-40B4-BE49-F238E27FC236}">
                <a16:creationId xmlns:a16="http://schemas.microsoft.com/office/drawing/2014/main" id="{E4366BF5-12FA-BF13-FDC5-CC78529AF330}"/>
              </a:ext>
            </a:extLst>
          </p:cNvPr>
          <p:cNvGrpSpPr/>
          <p:nvPr/>
        </p:nvGrpSpPr>
        <p:grpSpPr>
          <a:xfrm>
            <a:off x="6855152" y="1882361"/>
            <a:ext cx="4770469" cy="3957330"/>
            <a:chOff x="6855152" y="1882361"/>
            <a:chExt cx="4770469" cy="3957330"/>
          </a:xfrm>
        </p:grpSpPr>
        <p:pic>
          <p:nvPicPr>
            <p:cNvPr id="6" name="Picture 5">
              <a:extLst>
                <a:ext uri="{FF2B5EF4-FFF2-40B4-BE49-F238E27FC236}">
                  <a16:creationId xmlns:a16="http://schemas.microsoft.com/office/drawing/2014/main" id="{B87EE70A-E863-E681-3398-7021A46BDE22}"/>
                </a:ext>
              </a:extLst>
            </p:cNvPr>
            <p:cNvPicPr>
              <a:picLocks noChangeAspect="1"/>
            </p:cNvPicPr>
            <p:nvPr/>
          </p:nvPicPr>
          <p:blipFill rotWithShape="1">
            <a:blip r:embed="rId3"/>
            <a:srcRect b="10138"/>
            <a:stretch/>
          </p:blipFill>
          <p:spPr>
            <a:xfrm>
              <a:off x="6855152" y="2669898"/>
              <a:ext cx="3988167" cy="3169793"/>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4D26FF86-8250-C743-E925-9107055EF46D}"/>
                    </a:ext>
                  </a:extLst>
                </p:cNvPr>
                <p:cNvSpPr txBox="1"/>
                <p:nvPr/>
              </p:nvSpPr>
              <p:spPr>
                <a:xfrm>
                  <a:off x="7420850" y="2148085"/>
                  <a:ext cx="1319464" cy="380553"/>
                </a:xfrm>
                <a:prstGeom prst="rect">
                  <a:avLst/>
                </a:prstGeom>
                <a:solidFill>
                  <a:schemeClr val="bg1"/>
                </a:solidFill>
                <a:ln>
                  <a:solidFill>
                    <a:schemeClr val="accent1"/>
                  </a:solidFill>
                </a:ln>
              </p:spPr>
              <p:txBody>
                <a:bodyPr wrap="none" rtlCol="0">
                  <a:spAutoFit/>
                </a:bodyPr>
                <a:lstStyle/>
                <a:p>
                  <a14:m>
                    <m:oMath xmlns:m="http://schemas.openxmlformats.org/officeDocument/2006/math">
                      <m:sSub>
                        <m:sSubPr>
                          <m:ctrlPr>
                            <a:rPr lang="en-US" sz="900" i="1" smtClean="0">
                              <a:solidFill>
                                <a:srgbClr val="FF0000"/>
                              </a:solidFill>
                              <a:latin typeface="Cambria Math" panose="02040503050406030204" pitchFamily="18" charset="0"/>
                            </a:rPr>
                          </m:ctrlPr>
                        </m:sSubPr>
                        <m:e>
                          <m:r>
                            <a:rPr lang="en-US" sz="900" i="1" smtClean="0">
                              <a:solidFill>
                                <a:srgbClr val="FF0000"/>
                              </a:solidFill>
                              <a:latin typeface="Cambria Math" panose="02040503050406030204" pitchFamily="18" charset="0"/>
                              <a:ea typeface="Cambria Math" panose="02040503050406030204" pitchFamily="18" charset="0"/>
                            </a:rPr>
                            <m:t>𝜎</m:t>
                          </m:r>
                        </m:e>
                        <m:sub>
                          <m:r>
                            <a:rPr lang="en-US" sz="900" b="0" i="1" smtClean="0">
                              <a:solidFill>
                                <a:srgbClr val="FF0000"/>
                              </a:solidFill>
                              <a:latin typeface="Cambria Math" panose="02040503050406030204" pitchFamily="18" charset="0"/>
                            </a:rPr>
                            <m:t>𝑔</m:t>
                          </m:r>
                        </m:sub>
                      </m:sSub>
                    </m:oMath>
                  </a14:m>
                  <a:r>
                    <a:rPr lang="en-US" sz="900" dirty="0">
                      <a:solidFill>
                        <a:srgbClr val="FF0000"/>
                      </a:solidFill>
                    </a:rPr>
                    <a:t>: 1.8-&gt;1.6</a:t>
                  </a:r>
                </a:p>
                <a:p>
                  <a:r>
                    <a:rPr lang="en-US" sz="900" dirty="0" err="1">
                      <a:solidFill>
                        <a:srgbClr val="FF0000"/>
                      </a:solidFill>
                    </a:rPr>
                    <a:t>Dgn,hi</a:t>
                  </a:r>
                  <a:r>
                    <a:rPr lang="en-US" sz="900" dirty="0">
                      <a:solidFill>
                        <a:srgbClr val="FF0000"/>
                      </a:solidFill>
                    </a:rPr>
                    <a:t>: 0.44-&gt;0.48 </a:t>
                  </a:r>
                  <a14:m>
                    <m:oMath xmlns:m="http://schemas.openxmlformats.org/officeDocument/2006/math">
                      <m:r>
                        <a:rPr lang="en-US" sz="900" i="1" dirty="0" smtClean="0">
                          <a:solidFill>
                            <a:srgbClr val="FF0000"/>
                          </a:solidFill>
                          <a:latin typeface="Cambria Math" panose="02040503050406030204" pitchFamily="18" charset="0"/>
                          <a:ea typeface="Cambria Math" panose="02040503050406030204" pitchFamily="18" charset="0"/>
                        </a:rPr>
                        <m:t>𝜇</m:t>
                      </m:r>
                    </m:oMath>
                  </a14:m>
                  <a:r>
                    <a:rPr lang="en-US" sz="900" dirty="0">
                      <a:solidFill>
                        <a:srgbClr val="FF0000"/>
                      </a:solidFill>
                    </a:rPr>
                    <a:t>m</a:t>
                  </a:r>
                </a:p>
              </p:txBody>
            </p:sp>
          </mc:Choice>
          <mc:Fallback xmlns="">
            <p:sp>
              <p:nvSpPr>
                <p:cNvPr id="8" name="TextBox 7">
                  <a:extLst>
                    <a:ext uri="{FF2B5EF4-FFF2-40B4-BE49-F238E27FC236}">
                      <a16:creationId xmlns:a16="http://schemas.microsoft.com/office/drawing/2014/main" id="{4D26FF86-8250-C743-E925-9107055EF46D}"/>
                    </a:ext>
                  </a:extLst>
                </p:cNvPr>
                <p:cNvSpPr txBox="1">
                  <a:spLocks noRot="1" noChangeAspect="1" noMove="1" noResize="1" noEditPoints="1" noAdjustHandles="1" noChangeArrowheads="1" noChangeShapeType="1" noTextEdit="1"/>
                </p:cNvSpPr>
                <p:nvPr/>
              </p:nvSpPr>
              <p:spPr>
                <a:xfrm>
                  <a:off x="7420850" y="2148085"/>
                  <a:ext cx="1319464" cy="380553"/>
                </a:xfrm>
                <a:prstGeom prst="rect">
                  <a:avLst/>
                </a:prstGeom>
                <a:blipFill>
                  <a:blip r:embed="rId4"/>
                  <a:stretch>
                    <a:fillRect b="-3125"/>
                  </a:stretch>
                </a:blipFill>
                <a:ln>
                  <a:solidFill>
                    <a:schemeClr val="accent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2F45DFE-C443-B6FA-9CE3-651E9339A60E}"/>
                    </a:ext>
                  </a:extLst>
                </p:cNvPr>
                <p:cNvSpPr txBox="1"/>
                <p:nvPr/>
              </p:nvSpPr>
              <p:spPr>
                <a:xfrm>
                  <a:off x="9066907" y="1882361"/>
                  <a:ext cx="2558714" cy="646331"/>
                </a:xfrm>
                <a:prstGeom prst="rect">
                  <a:avLst/>
                </a:prstGeom>
                <a:solidFill>
                  <a:schemeClr val="bg1"/>
                </a:solidFill>
                <a:ln>
                  <a:solidFill>
                    <a:schemeClr val="accent1"/>
                  </a:solidFill>
                </a:ln>
              </p:spPr>
              <p:txBody>
                <a:bodyPr wrap="none" rtlCol="0">
                  <a:spAutoFit/>
                </a:bodyPr>
                <a:lstStyle/>
                <a:p>
                  <a:r>
                    <a:rPr lang="en-US" sz="900" b="1" dirty="0" err="1">
                      <a:solidFill>
                        <a:srgbClr val="FF0000"/>
                      </a:solidFill>
                    </a:rPr>
                    <a:t>Sigmag</a:t>
                  </a:r>
                  <a:r>
                    <a:rPr lang="en-US" sz="900" b="1" dirty="0">
                      <a:solidFill>
                        <a:srgbClr val="FF0000"/>
                      </a:solidFill>
                    </a:rPr>
                    <a:t>: 2.0-&gt;1.2</a:t>
                  </a:r>
                </a:p>
                <a:p>
                  <a:pPr marL="171450" indent="-171450">
                    <a:buFont typeface="Arial" panose="020B0604020202020204" pitchFamily="34" charset="0"/>
                    <a:buChar char="•"/>
                  </a:pPr>
                  <a:r>
                    <a:rPr lang="en-US" sz="900" b="1" dirty="0">
                      <a:solidFill>
                        <a:schemeClr val="accent2"/>
                      </a:solidFill>
                    </a:rPr>
                    <a:t>Reduces coarse mode dry deposition rate </a:t>
                  </a:r>
                  <a:endParaRPr lang="en-US" sz="900" b="1" dirty="0">
                    <a:solidFill>
                      <a:srgbClr val="FF0000"/>
                    </a:solidFill>
                  </a:endParaRPr>
                </a:p>
                <a:p>
                  <a:r>
                    <a:rPr lang="en-US" sz="900" b="1" dirty="0" err="1">
                      <a:solidFill>
                        <a:srgbClr val="FF0000"/>
                      </a:solidFill>
                    </a:rPr>
                    <a:t>Dgn,lo</a:t>
                  </a:r>
                  <a:r>
                    <a:rPr lang="en-US" sz="900" b="1" dirty="0">
                      <a:solidFill>
                        <a:srgbClr val="FF0000"/>
                      </a:solidFill>
                    </a:rPr>
                    <a:t>: 1.0-&gt;0.40 </a:t>
                  </a:r>
                  <a14:m>
                    <m:oMath xmlns:m="http://schemas.openxmlformats.org/officeDocument/2006/math">
                      <m:r>
                        <a:rPr lang="en-US" sz="900" b="1" i="1" dirty="0" smtClean="0">
                          <a:solidFill>
                            <a:srgbClr val="FF0000"/>
                          </a:solidFill>
                          <a:latin typeface="Cambria Math" panose="02040503050406030204" pitchFamily="18" charset="0"/>
                          <a:ea typeface="Cambria Math" panose="02040503050406030204" pitchFamily="18" charset="0"/>
                        </a:rPr>
                        <m:t>𝝁</m:t>
                      </m:r>
                    </m:oMath>
                  </a14:m>
                  <a:r>
                    <a:rPr lang="en-US" sz="900" b="1" dirty="0">
                      <a:solidFill>
                        <a:srgbClr val="FF0000"/>
                      </a:solidFill>
                    </a:rPr>
                    <a:t>m</a:t>
                  </a:r>
                </a:p>
                <a:p>
                  <a:r>
                    <a:rPr lang="en-US" sz="900" dirty="0" err="1">
                      <a:solidFill>
                        <a:srgbClr val="FF0000"/>
                      </a:solidFill>
                    </a:rPr>
                    <a:t>Dgn,hi</a:t>
                  </a:r>
                  <a:r>
                    <a:rPr lang="en-US" sz="900" dirty="0">
                      <a:solidFill>
                        <a:srgbClr val="FF0000"/>
                      </a:solidFill>
                    </a:rPr>
                    <a:t>: 4-&gt;40 </a:t>
                  </a:r>
                  <a14:m>
                    <m:oMath xmlns:m="http://schemas.openxmlformats.org/officeDocument/2006/math">
                      <m:r>
                        <a:rPr lang="en-US" sz="900" i="1" dirty="0" smtClean="0">
                          <a:solidFill>
                            <a:srgbClr val="FF0000"/>
                          </a:solidFill>
                          <a:latin typeface="Cambria Math" panose="02040503050406030204" pitchFamily="18" charset="0"/>
                          <a:ea typeface="Cambria Math" panose="02040503050406030204" pitchFamily="18" charset="0"/>
                        </a:rPr>
                        <m:t>𝜇</m:t>
                      </m:r>
                    </m:oMath>
                  </a14:m>
                  <a:r>
                    <a:rPr lang="en-US" sz="900" dirty="0">
                      <a:solidFill>
                        <a:srgbClr val="FF0000"/>
                      </a:solidFill>
                    </a:rPr>
                    <a:t>m</a:t>
                  </a:r>
                  <a:endParaRPr lang="en-US" sz="1200" dirty="0">
                    <a:solidFill>
                      <a:srgbClr val="FF0000"/>
                    </a:solidFill>
                  </a:endParaRPr>
                </a:p>
              </p:txBody>
            </p:sp>
          </mc:Choice>
          <mc:Fallback xmlns="">
            <p:sp>
              <p:nvSpPr>
                <p:cNvPr id="9" name="TextBox 8">
                  <a:extLst>
                    <a:ext uri="{FF2B5EF4-FFF2-40B4-BE49-F238E27FC236}">
                      <a16:creationId xmlns:a16="http://schemas.microsoft.com/office/drawing/2014/main" id="{F2F45DFE-C443-B6FA-9CE3-651E9339A60E}"/>
                    </a:ext>
                  </a:extLst>
                </p:cNvPr>
                <p:cNvSpPr txBox="1">
                  <a:spLocks noRot="1" noChangeAspect="1" noMove="1" noResize="1" noEditPoints="1" noAdjustHandles="1" noChangeArrowheads="1" noChangeShapeType="1" noTextEdit="1"/>
                </p:cNvSpPr>
                <p:nvPr/>
              </p:nvSpPr>
              <p:spPr>
                <a:xfrm>
                  <a:off x="9066907" y="1882361"/>
                  <a:ext cx="2558714" cy="646331"/>
                </a:xfrm>
                <a:prstGeom prst="rect">
                  <a:avLst/>
                </a:prstGeom>
                <a:blipFill>
                  <a:blip r:embed="rId5"/>
                  <a:stretch>
                    <a:fillRect b="-1887"/>
                  </a:stretch>
                </a:blipFill>
                <a:ln>
                  <a:solidFill>
                    <a:schemeClr val="accent1"/>
                  </a:solidFill>
                </a:ln>
              </p:spPr>
              <p:txBody>
                <a:bodyPr/>
                <a:lstStyle/>
                <a:p>
                  <a:r>
                    <a:rPr lang="en-US">
                      <a:noFill/>
                    </a:rPr>
                    <a:t> </a:t>
                  </a:r>
                </a:p>
              </p:txBody>
            </p:sp>
          </mc:Fallback>
        </mc:AlternateContent>
        <p:cxnSp>
          <p:nvCxnSpPr>
            <p:cNvPr id="10" name="Straight Arrow Connector 9">
              <a:extLst>
                <a:ext uri="{FF2B5EF4-FFF2-40B4-BE49-F238E27FC236}">
                  <a16:creationId xmlns:a16="http://schemas.microsoft.com/office/drawing/2014/main" id="{6A1FD547-8414-B0DC-714D-27BD9FD6D4E1}"/>
                </a:ext>
              </a:extLst>
            </p:cNvPr>
            <p:cNvCxnSpPr>
              <a:cxnSpLocks/>
            </p:cNvCxnSpPr>
            <p:nvPr/>
          </p:nvCxnSpPr>
          <p:spPr>
            <a:xfrm>
              <a:off x="8492160" y="2528638"/>
              <a:ext cx="291405" cy="2917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8E0F027-C13A-C618-802E-3FDD73C72C2B}"/>
                </a:ext>
              </a:extLst>
            </p:cNvPr>
            <p:cNvCxnSpPr>
              <a:cxnSpLocks/>
              <a:stCxn id="9" idx="2"/>
            </p:cNvCxnSpPr>
            <p:nvPr/>
          </p:nvCxnSpPr>
          <p:spPr>
            <a:xfrm flipH="1">
              <a:off x="10123560" y="2528692"/>
              <a:ext cx="222704" cy="338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14" name="TextBox 13">
            <a:extLst>
              <a:ext uri="{FF2B5EF4-FFF2-40B4-BE49-F238E27FC236}">
                <a16:creationId xmlns:a16="http://schemas.microsoft.com/office/drawing/2014/main" id="{08695908-9C63-B22E-0F13-9C8C760560D6}"/>
              </a:ext>
            </a:extLst>
          </p:cNvPr>
          <p:cNvSpPr txBox="1"/>
          <p:nvPr/>
        </p:nvSpPr>
        <p:spPr>
          <a:xfrm>
            <a:off x="7365634" y="685565"/>
            <a:ext cx="914400" cy="914400"/>
          </a:xfrm>
          <a:prstGeom prst="rect">
            <a:avLst/>
          </a:prstGeom>
        </p:spPr>
        <p:txBody>
          <a:bodyPr vert="horz" wrap="none" lIns="91440" tIns="45720" rIns="91440" bIns="45720" rtlCol="0">
            <a:noAutofit/>
          </a:bodyPr>
          <a:lstStyle/>
          <a:p>
            <a:pPr algn="l"/>
            <a:endParaRPr lang="en-US" dirty="0"/>
          </a:p>
        </p:txBody>
      </p:sp>
      <p:sp>
        <p:nvSpPr>
          <p:cNvPr id="13" name="Arrow: Right 5">
            <a:extLst>
              <a:ext uri="{FF2B5EF4-FFF2-40B4-BE49-F238E27FC236}">
                <a16:creationId xmlns:a16="http://schemas.microsoft.com/office/drawing/2014/main" id="{84D58416-16DB-F029-FC04-5B28398DC668}"/>
              </a:ext>
            </a:extLst>
          </p:cNvPr>
          <p:cNvSpPr>
            <a:spLocks noGrp="1" noChangeAspect="1"/>
          </p:cNvSpPr>
          <p:nvPr>
            <p:ph sz="quarter" idx="11"/>
          </p:nvPr>
        </p:nvSpPr>
        <p:spPr>
          <a:xfrm>
            <a:off x="9314929" y="3697115"/>
            <a:ext cx="943083" cy="393472"/>
          </a:xfrm>
          <a:prstGeom prst="rightArrow">
            <a:avLst>
              <a:gd name="adj1" fmla="val 50000"/>
              <a:gd name="adj2" fmla="val 41944"/>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fontScale="47500" lnSpcReduction="20000"/>
          </a:bodyPr>
          <a:lstStyle/>
          <a:p>
            <a:r>
              <a:rPr lang="en-US" dirty="0"/>
              <a:t>Renaming*</a:t>
            </a:r>
          </a:p>
        </p:txBody>
      </p:sp>
      <p:sp>
        <p:nvSpPr>
          <p:cNvPr id="19" name="TextBox 18">
            <a:extLst>
              <a:ext uri="{FF2B5EF4-FFF2-40B4-BE49-F238E27FC236}">
                <a16:creationId xmlns:a16="http://schemas.microsoft.com/office/drawing/2014/main" id="{5C6EC52B-258B-D114-D578-6144156E17F2}"/>
              </a:ext>
            </a:extLst>
          </p:cNvPr>
          <p:cNvSpPr txBox="1"/>
          <p:nvPr/>
        </p:nvSpPr>
        <p:spPr>
          <a:xfrm>
            <a:off x="9636152" y="4436236"/>
            <a:ext cx="1243719" cy="553998"/>
          </a:xfrm>
          <a:prstGeom prst="rect">
            <a:avLst/>
          </a:prstGeom>
          <a:solidFill>
            <a:schemeClr val="bg1"/>
          </a:solidFill>
          <a:ln>
            <a:solidFill>
              <a:schemeClr val="accent1"/>
            </a:solidFill>
          </a:ln>
        </p:spPr>
        <p:txBody>
          <a:bodyPr wrap="square" rtlCol="0">
            <a:spAutoFit/>
          </a:bodyPr>
          <a:lstStyle/>
          <a:p>
            <a:r>
              <a:rPr lang="en-US" sz="900" b="1" dirty="0">
                <a:solidFill>
                  <a:srgbClr val="FF0000"/>
                </a:solidFill>
              </a:rPr>
              <a:t>*stratosphere only</a:t>
            </a:r>
          </a:p>
          <a:p>
            <a:endParaRPr lang="en-US" sz="900" dirty="0">
              <a:solidFill>
                <a:srgbClr val="FF0000"/>
              </a:solidFill>
            </a:endParaRPr>
          </a:p>
          <a:p>
            <a:endParaRPr lang="en-US" sz="1200" b="1" dirty="0">
              <a:solidFill>
                <a:srgbClr val="FF0000"/>
              </a:solidFill>
            </a:endParaRPr>
          </a:p>
        </p:txBody>
      </p:sp>
      <p:cxnSp>
        <p:nvCxnSpPr>
          <p:cNvPr id="20" name="Straight Arrow Connector 19">
            <a:extLst>
              <a:ext uri="{FF2B5EF4-FFF2-40B4-BE49-F238E27FC236}">
                <a16:creationId xmlns:a16="http://schemas.microsoft.com/office/drawing/2014/main" id="{1601E58D-0E37-A902-4CB5-8176B29DF606}"/>
              </a:ext>
            </a:extLst>
          </p:cNvPr>
          <p:cNvCxnSpPr>
            <a:cxnSpLocks/>
          </p:cNvCxnSpPr>
          <p:nvPr/>
        </p:nvCxnSpPr>
        <p:spPr>
          <a:xfrm flipH="1" flipV="1">
            <a:off x="9857874" y="4001301"/>
            <a:ext cx="104273" cy="4322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216A57B7-506E-961A-2CE0-D188BF276AFA}"/>
              </a:ext>
            </a:extLst>
          </p:cNvPr>
          <p:cNvSpPr/>
          <p:nvPr/>
        </p:nvSpPr>
        <p:spPr>
          <a:xfrm>
            <a:off x="6855152" y="5819178"/>
            <a:ext cx="3988166" cy="200622"/>
          </a:xfrm>
          <a:prstGeom prst="rect">
            <a:avLst/>
          </a:prstGeom>
          <a:solidFill>
            <a:schemeClr val="bg1"/>
          </a:solidFill>
        </p:spPr>
        <p:txBody>
          <a:bodyPr wrap="square" lIns="61523" tIns="30761" rIns="61523" bIns="30761">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i="1" dirty="0"/>
              <a:t>Figure Modified from Liu et  al., 2016</a:t>
            </a:r>
          </a:p>
        </p:txBody>
      </p:sp>
      <p:sp>
        <p:nvSpPr>
          <p:cNvPr id="24" name="Content Placeholder 3">
            <a:extLst>
              <a:ext uri="{FF2B5EF4-FFF2-40B4-BE49-F238E27FC236}">
                <a16:creationId xmlns:a16="http://schemas.microsoft.com/office/drawing/2014/main" id="{98ECE411-C058-957E-F160-D99086943589}"/>
              </a:ext>
            </a:extLst>
          </p:cNvPr>
          <p:cNvSpPr txBox="1">
            <a:spLocks/>
          </p:cNvSpPr>
          <p:nvPr/>
        </p:nvSpPr>
        <p:spPr>
          <a:xfrm>
            <a:off x="176463" y="1409700"/>
            <a:ext cx="6093381" cy="46101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E3SMv2 problem: </a:t>
            </a:r>
          </a:p>
          <a:p>
            <a:pPr marL="457200" indent="-457200">
              <a:buFont typeface="Arial" panose="020B0604020202020204" pitchFamily="34" charset="0"/>
              <a:buChar char="•"/>
            </a:pPr>
            <a:r>
              <a:rPr lang="en-US" sz="2000" dirty="0"/>
              <a:t>Volcanic emission of SO</a:t>
            </a:r>
            <a:r>
              <a:rPr lang="en-US" sz="2000" baseline="-25000" dirty="0"/>
              <a:t>2</a:t>
            </a:r>
            <a:r>
              <a:rPr lang="en-US" sz="2000" dirty="0"/>
              <a:t> causes rapid condensation of accumulation mode sulfate aerosol</a:t>
            </a:r>
          </a:p>
          <a:p>
            <a:pPr marL="1257300" lvl="1" indent="-457200">
              <a:buFont typeface="Arial" panose="020B0604020202020204" pitchFamily="34" charset="0"/>
              <a:buChar char="•"/>
            </a:pPr>
            <a:r>
              <a:rPr lang="en-US" sz="1800" dirty="0"/>
              <a:t>Excessive growth, artificially short aerosol lifetime</a:t>
            </a:r>
          </a:p>
          <a:p>
            <a:r>
              <a:rPr lang="en-US" sz="2000" dirty="0"/>
              <a:t>E3SMv2-PA solution:</a:t>
            </a:r>
          </a:p>
          <a:p>
            <a:pPr marL="457200" indent="-457200">
              <a:buFont typeface="Arial" panose="020B0604020202020204" pitchFamily="34" charset="0"/>
              <a:buChar char="•"/>
            </a:pPr>
            <a:r>
              <a:rPr lang="en-US" sz="2000" dirty="0"/>
              <a:t>Renaming: enable sulfate to grow into the coarse mode in the stratosphere </a:t>
            </a:r>
          </a:p>
          <a:p>
            <a:pPr marL="457200" indent="-457200">
              <a:buFont typeface="Arial" panose="020B0604020202020204" pitchFamily="34" charset="0"/>
              <a:buChar char="•"/>
            </a:pPr>
            <a:r>
              <a:rPr lang="en-US" sz="2000" dirty="0"/>
              <a:t>Tuning: coarse mode lognormal parameters </a:t>
            </a:r>
          </a:p>
          <a:p>
            <a:pPr marL="1257300" lvl="1" indent="-457200">
              <a:buFont typeface="Arial" panose="020B0604020202020204" pitchFamily="34" charset="0"/>
              <a:buChar char="•"/>
            </a:pPr>
            <a:r>
              <a:rPr lang="en-US" sz="1800" dirty="0"/>
              <a:t>Most important: narrow the geometric standard deviation of the coarse mode lognormal distribution</a:t>
            </a:r>
          </a:p>
          <a:p>
            <a:endParaRPr lang="en-US" dirty="0"/>
          </a:p>
        </p:txBody>
      </p:sp>
    </p:spTree>
    <p:extLst>
      <p:ext uri="{BB962C8B-B14F-4D97-AF65-F5344CB8AC3E}">
        <p14:creationId xmlns:p14="http://schemas.microsoft.com/office/powerpoint/2010/main" val="51226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44A9-4B3D-456F-950E-019BA0A4CB02}"/>
              </a:ext>
            </a:extLst>
          </p:cNvPr>
          <p:cNvSpPr>
            <a:spLocks noGrp="1"/>
          </p:cNvSpPr>
          <p:nvPr>
            <p:ph type="title"/>
          </p:nvPr>
        </p:nvSpPr>
        <p:spPr/>
        <p:txBody>
          <a:bodyPr/>
          <a:lstStyle/>
          <a:p>
            <a:r>
              <a:rPr lang="en-US" dirty="0"/>
              <a:t>CLDERA-E3SM Modifications </a:t>
            </a:r>
          </a:p>
        </p:txBody>
      </p:sp>
      <p:sp>
        <p:nvSpPr>
          <p:cNvPr id="3" name="Slide Number Placeholder 2">
            <a:extLst>
              <a:ext uri="{FF2B5EF4-FFF2-40B4-BE49-F238E27FC236}">
                <a16:creationId xmlns:a16="http://schemas.microsoft.com/office/drawing/2014/main" id="{A09404BE-AD90-4809-9FAC-A1BC27E12063}"/>
              </a:ext>
            </a:extLst>
          </p:cNvPr>
          <p:cNvSpPr>
            <a:spLocks noGrp="1"/>
          </p:cNvSpPr>
          <p:nvPr>
            <p:ph type="sldNum" sz="quarter" idx="10"/>
          </p:nvPr>
        </p:nvSpPr>
        <p:spPr/>
        <p:txBody>
          <a:bodyPr/>
          <a:lstStyle/>
          <a:p>
            <a:fld id="{4FAB73BC-B049-4115-A692-8D63A059BFB8}" type="slidenum">
              <a:rPr lang="en-US" smtClean="0"/>
              <a:pPr/>
              <a:t>7</a:t>
            </a:fld>
            <a:endParaRPr lang="en-US" dirty="0"/>
          </a:p>
        </p:txBody>
      </p:sp>
      <p:sp>
        <p:nvSpPr>
          <p:cNvPr id="14" name="TextBox 13">
            <a:extLst>
              <a:ext uri="{FF2B5EF4-FFF2-40B4-BE49-F238E27FC236}">
                <a16:creationId xmlns:a16="http://schemas.microsoft.com/office/drawing/2014/main" id="{08695908-9C63-B22E-0F13-9C8C760560D6}"/>
              </a:ext>
            </a:extLst>
          </p:cNvPr>
          <p:cNvSpPr txBox="1"/>
          <p:nvPr/>
        </p:nvSpPr>
        <p:spPr>
          <a:xfrm>
            <a:off x="7365634" y="685565"/>
            <a:ext cx="914400" cy="914400"/>
          </a:xfrm>
          <a:prstGeom prst="rect">
            <a:avLst/>
          </a:prstGeom>
        </p:spPr>
        <p:txBody>
          <a:bodyPr vert="horz" wrap="none" lIns="91440" tIns="45720" rIns="91440" bIns="45720" rtlCol="0">
            <a:noAutofit/>
          </a:bodyPr>
          <a:lstStyle/>
          <a:p>
            <a:pPr algn="l"/>
            <a:endParaRPr lang="en-US" dirty="0"/>
          </a:p>
        </p:txBody>
      </p:sp>
      <mc:AlternateContent xmlns:mc="http://schemas.openxmlformats.org/markup-compatibility/2006">
        <mc:Choice xmlns:a14="http://schemas.microsoft.com/office/drawing/2010/main" Requires="a14">
          <p:sp>
            <p:nvSpPr>
              <p:cNvPr id="24" name="Content Placeholder 3">
                <a:extLst>
                  <a:ext uri="{FF2B5EF4-FFF2-40B4-BE49-F238E27FC236}">
                    <a16:creationId xmlns:a16="http://schemas.microsoft.com/office/drawing/2014/main" id="{98ECE411-C058-957E-F160-D99086943589}"/>
                  </a:ext>
                </a:extLst>
              </p:cNvPr>
              <p:cNvSpPr txBox="1">
                <a:spLocks/>
              </p:cNvSpPr>
              <p:nvPr/>
            </p:nvSpPr>
            <p:spPr>
              <a:xfrm>
                <a:off x="176463" y="1409700"/>
                <a:ext cx="11005264" cy="4610100"/>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en-US" sz="2400" dirty="0"/>
                  <a:t>Reduce emissions of dust and sea salt by 65-70% to offset reduced coarse mode dry deposition rates.</a:t>
                </a:r>
                <a:endParaRPr lang="en-US" sz="1600" dirty="0"/>
              </a:p>
              <a:p>
                <a:pPr marL="457200" indent="-457200">
                  <a:buFont typeface="Arial" panose="020B0604020202020204" pitchFamily="34" charset="0"/>
                  <a:buChar char="•"/>
                </a:pPr>
                <a:r>
                  <a:rPr lang="en-US" sz="2400" dirty="0"/>
                  <a:t>Tune aerosol modal optics in response to size modifications (</a:t>
                </a:r>
                <a:r>
                  <a:rPr lang="en-US" sz="2400" dirty="0" err="1"/>
                  <a:t>Ghan</a:t>
                </a:r>
                <a:r>
                  <a:rPr lang="en-US" sz="2400" dirty="0"/>
                  <a:t> and Zaveri, 2007) </a:t>
                </a:r>
              </a:p>
              <a:p>
                <a:pPr marL="457200" indent="-457200">
                  <a:buFont typeface="Arial" panose="020B0604020202020204" pitchFamily="34" charset="0"/>
                  <a:buChar char="•"/>
                </a:pPr>
                <a:r>
                  <a:rPr lang="en-US" sz="2400" dirty="0"/>
                  <a:t>Merge stratospheric volcanic emissions (VolcanEESMv3.11 [Neely and Schmidt, 2016]) into existing CMIP6 SO</a:t>
                </a:r>
                <a:r>
                  <a:rPr lang="en-US" sz="2400" baseline="-25000" dirty="0"/>
                  <a:t>2</a:t>
                </a:r>
                <a:r>
                  <a:rPr lang="en-US" sz="2400" dirty="0"/>
                  <a:t> emissions file to create 1-degree </a:t>
                </a:r>
                <a14:m>
                  <m:oMath xmlns:m="http://schemas.openxmlformats.org/officeDocument/2006/math">
                    <m:r>
                      <a:rPr lang="en-US" sz="2400" b="0" i="0" dirty="0" smtClean="0">
                        <a:latin typeface="Cambria Math" panose="02040503050406030204" pitchFamily="18" charset="0"/>
                      </a:rPr>
                      <m:t>[</m:t>
                    </m:r>
                    <m:r>
                      <a:rPr lang="en-US" sz="2400" i="1" dirty="0" smtClean="0">
                        <a:latin typeface="Cambria Math" panose="02040503050406030204" pitchFamily="18" charset="0"/>
                      </a:rPr>
                      <m:t>𝑡𝑖𝑚𝑒</m:t>
                    </m:r>
                    <m:r>
                      <a:rPr lang="en-US" sz="2400" i="1" dirty="0" smtClean="0">
                        <a:latin typeface="Cambria Math" panose="02040503050406030204" pitchFamily="18" charset="0"/>
                      </a:rPr>
                      <m:t> </m:t>
                    </m:r>
                    <m:r>
                      <a:rPr lang="en-US" sz="2400" i="1" dirty="0">
                        <a:latin typeface="Cambria Math" panose="02040503050406030204" pitchFamily="18" charset="0"/>
                      </a:rPr>
                      <m:t>𝑥</m:t>
                    </m:r>
                    <m:r>
                      <a:rPr lang="en-US" sz="2400" i="1" dirty="0">
                        <a:latin typeface="Cambria Math" panose="02040503050406030204" pitchFamily="18" charset="0"/>
                      </a:rPr>
                      <m:t> </m:t>
                    </m:r>
                    <m:r>
                      <a:rPr lang="en-US" sz="2400" i="1" dirty="0" err="1">
                        <a:latin typeface="Cambria Math" panose="02040503050406030204" pitchFamily="18" charset="0"/>
                      </a:rPr>
                      <m:t>𝑙𝑎𝑡</m:t>
                    </m:r>
                    <m:r>
                      <a:rPr lang="en-US" sz="2400" i="1" dirty="0">
                        <a:latin typeface="Cambria Math" panose="02040503050406030204" pitchFamily="18" charset="0"/>
                      </a:rPr>
                      <m:t> </m:t>
                    </m:r>
                    <m:r>
                      <a:rPr lang="en-US" sz="2400" i="1" dirty="0">
                        <a:latin typeface="Cambria Math" panose="02040503050406030204" pitchFamily="18" charset="0"/>
                      </a:rPr>
                      <m:t>𝑥</m:t>
                    </m:r>
                    <m:r>
                      <a:rPr lang="en-US" sz="2400" i="1" dirty="0">
                        <a:latin typeface="Cambria Math" panose="02040503050406030204" pitchFamily="18" charset="0"/>
                      </a:rPr>
                      <m:t> </m:t>
                    </m:r>
                    <m:r>
                      <a:rPr lang="en-US" sz="2400" i="1" dirty="0" err="1">
                        <a:latin typeface="Cambria Math" panose="02040503050406030204" pitchFamily="18" charset="0"/>
                      </a:rPr>
                      <m:t>𝑙𝑜𝑛</m:t>
                    </m:r>
                    <m:r>
                      <a:rPr lang="en-US" sz="2400" i="1" dirty="0">
                        <a:latin typeface="Cambria Math" panose="02040503050406030204" pitchFamily="18" charset="0"/>
                      </a:rPr>
                      <m:t> </m:t>
                    </m:r>
                    <m:r>
                      <a:rPr lang="en-US" sz="2400" i="1" dirty="0">
                        <a:latin typeface="Cambria Math" panose="02040503050406030204" pitchFamily="18" charset="0"/>
                      </a:rPr>
                      <m:t>𝑥</m:t>
                    </m:r>
                    <m:r>
                      <a:rPr lang="en-US" sz="2400" i="1" dirty="0">
                        <a:latin typeface="Cambria Math" panose="02040503050406030204" pitchFamily="18" charset="0"/>
                      </a:rPr>
                      <m:t> </m:t>
                    </m:r>
                    <m:r>
                      <a:rPr lang="en-US" sz="2400" i="1" dirty="0" smtClean="0">
                        <a:latin typeface="Cambria Math" panose="02040503050406030204" pitchFamily="18" charset="0"/>
                      </a:rPr>
                      <m:t>𝑎𝑙𝑡𝑖𝑡𝑢𝑑𝑒</m:t>
                    </m:r>
                    <m:r>
                      <a:rPr lang="en-US" sz="2400" b="0" i="1" dirty="0" smtClean="0">
                        <a:latin typeface="Cambria Math" panose="02040503050406030204" pitchFamily="18" charset="0"/>
                      </a:rPr>
                      <m:t>]</m:t>
                    </m:r>
                  </m:oMath>
                </a14:m>
                <a:r>
                  <a:rPr lang="en-US" sz="2400" dirty="0"/>
                  <a:t> 1850-2014 historical SO</a:t>
                </a:r>
                <a:r>
                  <a:rPr lang="en-US" sz="2400" baseline="-25000" dirty="0"/>
                  <a:t>2</a:t>
                </a:r>
                <a:r>
                  <a:rPr lang="en-US" sz="2400" dirty="0"/>
                  <a:t> emissions.</a:t>
                </a:r>
              </a:p>
              <a:p>
                <a:pPr marL="1257300" lvl="1" indent="-457200">
                  <a:buFont typeface="Arial" panose="020B0604020202020204" pitchFamily="34" charset="0"/>
                  <a:buChar char="•"/>
                </a:pPr>
                <a:r>
                  <a:rPr lang="en-US" sz="2000" dirty="0"/>
                  <a:t>Eruptions occur at specified altitudes in a single column over a 6-hr period. 	</a:t>
                </a:r>
              </a:p>
              <a:p>
                <a:pPr marL="457200" indent="-457200">
                  <a:buFont typeface="Arial" panose="020B0604020202020204" pitchFamily="34" charset="0"/>
                  <a:buChar char="•"/>
                </a:pPr>
                <a:r>
                  <a:rPr lang="en-US" sz="2400" i="1" dirty="0"/>
                  <a:t>Unchanged: chemistry </a:t>
                </a:r>
              </a:p>
              <a:p>
                <a:pPr marL="1257300" lvl="1" indent="-457200">
                  <a:buFont typeface="Arial" panose="020B0604020202020204" pitchFamily="34" charset="0"/>
                  <a:buChar char="•"/>
                </a:pPr>
                <a:r>
                  <a:rPr lang="en-US" sz="2000" dirty="0"/>
                  <a:t>Linozv2 (Hsu and Prather, 2009).</a:t>
                </a:r>
                <a:endParaRPr lang="en-US" sz="2400" b="1" dirty="0"/>
              </a:p>
              <a:p>
                <a:pPr marL="1257300" lvl="1" indent="-457200">
                  <a:buFont typeface="Arial" panose="020B0604020202020204" pitchFamily="34" charset="0"/>
                  <a:buChar char="•"/>
                </a:pPr>
                <a:r>
                  <a:rPr lang="en-US" sz="2000" dirty="0"/>
                  <a:t>Model cannot simulate O</a:t>
                </a:r>
                <a:r>
                  <a:rPr lang="en-US" sz="2000" baseline="-25000" dirty="0"/>
                  <a:t>3</a:t>
                </a:r>
                <a:r>
                  <a:rPr lang="en-US" sz="2000" dirty="0"/>
                  <a:t> reduction by heterogeneous chemistry.</a:t>
                </a:r>
              </a:p>
              <a:p>
                <a:pPr marL="1257300" lvl="1" indent="-457200">
                  <a:buFont typeface="Arial" panose="020B0604020202020204" pitchFamily="34" charset="0"/>
                  <a:buChar char="•"/>
                </a:pPr>
                <a:r>
                  <a:rPr lang="en-US" sz="2000" dirty="0"/>
                  <a:t>Non-interactive OH causes H</a:t>
                </a:r>
                <a:r>
                  <a:rPr lang="en-US" sz="2000" baseline="-25000" dirty="0"/>
                  <a:t>2</a:t>
                </a:r>
                <a:r>
                  <a:rPr lang="en-US" sz="2000" dirty="0"/>
                  <a:t>SO</a:t>
                </a:r>
                <a:r>
                  <a:rPr lang="en-US" sz="2000" baseline="-25000" dirty="0"/>
                  <a:t>4</a:t>
                </a:r>
                <a:r>
                  <a:rPr lang="en-US" sz="2000" dirty="0"/>
                  <a:t> formation 1-3 weeks faster than full chem. models in June and July 1991.</a:t>
                </a:r>
              </a:p>
              <a:p>
                <a:pPr marL="1257300" lvl="1" indent="-457200">
                  <a:buFont typeface="Arial" panose="020B0604020202020204" pitchFamily="34" charset="0"/>
                  <a:buChar char="•"/>
                </a:pPr>
                <a:endParaRPr lang="en-US" sz="2000" b="1" dirty="0"/>
              </a:p>
              <a:p>
                <a:endParaRPr lang="en-US" dirty="0"/>
              </a:p>
              <a:p>
                <a:endParaRPr lang="en-US" dirty="0"/>
              </a:p>
            </p:txBody>
          </p:sp>
        </mc:Choice>
        <mc:Fallback>
          <p:sp>
            <p:nvSpPr>
              <p:cNvPr id="24" name="Content Placeholder 3">
                <a:extLst>
                  <a:ext uri="{FF2B5EF4-FFF2-40B4-BE49-F238E27FC236}">
                    <a16:creationId xmlns:a16="http://schemas.microsoft.com/office/drawing/2014/main" id="{98ECE411-C058-957E-F160-D99086943589}"/>
                  </a:ext>
                </a:extLst>
              </p:cNvPr>
              <p:cNvSpPr txBox="1">
                <a:spLocks noRot="1" noChangeAspect="1" noMove="1" noResize="1" noEditPoints="1" noAdjustHandles="1" noChangeArrowheads="1" noChangeShapeType="1" noTextEdit="1"/>
              </p:cNvSpPr>
              <p:nvPr/>
            </p:nvSpPr>
            <p:spPr>
              <a:xfrm>
                <a:off x="176463" y="1409700"/>
                <a:ext cx="11005264" cy="4610100"/>
              </a:xfrm>
              <a:prstGeom prst="rect">
                <a:avLst/>
              </a:prstGeom>
              <a:blipFill>
                <a:blip r:embed="rId3"/>
                <a:stretch>
                  <a:fillRect l="-1498" t="-3562" r="-1728"/>
                </a:stretch>
              </a:blipFill>
            </p:spPr>
            <p:txBody>
              <a:bodyPr/>
              <a:lstStyle/>
              <a:p>
                <a:r>
                  <a:rPr lang="en-US">
                    <a:noFill/>
                  </a:rPr>
                  <a:t> </a:t>
                </a:r>
              </a:p>
            </p:txBody>
          </p:sp>
        </mc:Fallback>
      </mc:AlternateContent>
    </p:spTree>
    <p:extLst>
      <p:ext uri="{BB962C8B-B14F-4D97-AF65-F5344CB8AC3E}">
        <p14:creationId xmlns:p14="http://schemas.microsoft.com/office/powerpoint/2010/main" val="379899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44A9-4B3D-456F-950E-019BA0A4CB02}"/>
              </a:ext>
            </a:extLst>
          </p:cNvPr>
          <p:cNvSpPr>
            <a:spLocks noGrp="1"/>
          </p:cNvSpPr>
          <p:nvPr>
            <p:ph type="title"/>
          </p:nvPr>
        </p:nvSpPr>
        <p:spPr/>
        <p:txBody>
          <a:bodyPr/>
          <a:lstStyle/>
          <a:p>
            <a:r>
              <a:rPr lang="en-US" dirty="0"/>
              <a:t>Simulations</a:t>
            </a:r>
          </a:p>
        </p:txBody>
      </p:sp>
      <p:sp>
        <p:nvSpPr>
          <p:cNvPr id="3" name="Slide Number Placeholder 2">
            <a:extLst>
              <a:ext uri="{FF2B5EF4-FFF2-40B4-BE49-F238E27FC236}">
                <a16:creationId xmlns:a16="http://schemas.microsoft.com/office/drawing/2014/main" id="{A09404BE-AD90-4809-9FAC-A1BC27E12063}"/>
              </a:ext>
            </a:extLst>
          </p:cNvPr>
          <p:cNvSpPr>
            <a:spLocks noGrp="1"/>
          </p:cNvSpPr>
          <p:nvPr>
            <p:ph type="sldNum" sz="quarter" idx="10"/>
          </p:nvPr>
        </p:nvSpPr>
        <p:spPr/>
        <p:txBody>
          <a:bodyPr/>
          <a:lstStyle/>
          <a:p>
            <a:fld id="{4FAB73BC-B049-4115-A692-8D63A059BFB8}" type="slidenum">
              <a:rPr lang="en-US" smtClean="0"/>
              <a:pPr/>
              <a:t>8</a:t>
            </a:fld>
            <a:endParaRPr lang="en-US" dirty="0"/>
          </a:p>
        </p:txBody>
      </p:sp>
      <p:sp>
        <p:nvSpPr>
          <p:cNvPr id="14" name="TextBox 13">
            <a:extLst>
              <a:ext uri="{FF2B5EF4-FFF2-40B4-BE49-F238E27FC236}">
                <a16:creationId xmlns:a16="http://schemas.microsoft.com/office/drawing/2014/main" id="{08695908-9C63-B22E-0F13-9C8C760560D6}"/>
              </a:ext>
            </a:extLst>
          </p:cNvPr>
          <p:cNvSpPr txBox="1"/>
          <p:nvPr/>
        </p:nvSpPr>
        <p:spPr>
          <a:xfrm>
            <a:off x="7365634" y="685565"/>
            <a:ext cx="914400" cy="914400"/>
          </a:xfrm>
          <a:prstGeom prst="rect">
            <a:avLst/>
          </a:prstGeom>
        </p:spPr>
        <p:txBody>
          <a:bodyPr vert="horz" wrap="none" lIns="91440" tIns="45720" rIns="91440" bIns="45720" rtlCol="0">
            <a:noAutofit/>
          </a:bodyPr>
          <a:lstStyle/>
          <a:p>
            <a:pPr algn="l"/>
            <a:endParaRPr lang="en-US" dirty="0"/>
          </a:p>
        </p:txBody>
      </p:sp>
      <p:sp>
        <p:nvSpPr>
          <p:cNvPr id="24" name="Content Placeholder 3">
            <a:extLst>
              <a:ext uri="{FF2B5EF4-FFF2-40B4-BE49-F238E27FC236}">
                <a16:creationId xmlns:a16="http://schemas.microsoft.com/office/drawing/2014/main" id="{98ECE411-C058-957E-F160-D99086943589}"/>
              </a:ext>
            </a:extLst>
          </p:cNvPr>
          <p:cNvSpPr txBox="1">
            <a:spLocks/>
          </p:cNvSpPr>
          <p:nvPr/>
        </p:nvSpPr>
        <p:spPr>
          <a:xfrm>
            <a:off x="176463" y="1409700"/>
            <a:ext cx="11005264" cy="4610100"/>
          </a:xfrm>
          <a:prstGeom prst="rect">
            <a:avLst/>
          </a:prstGeom>
        </p:spPr>
        <p:txBody>
          <a:bodyPr vert="horz" lIns="0" tIns="0" rIns="0" bIns="0" rtlCol="0">
            <a:norm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1pPr>
            <a:lvl2pPr marL="800100" indent="-342900" algn="l" defTabSz="914400" rtl="0" eaLnBrk="1" latinLnBrk="0" hangingPunct="1">
              <a:lnSpc>
                <a:spcPct val="90000"/>
              </a:lnSpc>
              <a:spcBef>
                <a:spcPts val="500"/>
              </a:spcBef>
              <a:buClr>
                <a:schemeClr val="accent1"/>
              </a:buClr>
              <a:buFont typeface="Wingdings" pitchFamily="2" charset="2"/>
              <a:buChar char="§"/>
              <a:defRPr sz="24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2pPr>
            <a:lvl3pPr marL="1257300" indent="-342900" algn="l" defTabSz="914400" rtl="0" eaLnBrk="1" latinLnBrk="0" hangingPunct="1">
              <a:lnSpc>
                <a:spcPct val="90000"/>
              </a:lnSpc>
              <a:spcBef>
                <a:spcPts val="500"/>
              </a:spcBef>
              <a:buClr>
                <a:schemeClr val="accent1"/>
              </a:buClr>
              <a:buFont typeface="Wingdings" pitchFamily="2" charset="2"/>
              <a:buChar char="§"/>
              <a:defRPr sz="20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3pPr>
            <a:lvl4pPr marL="16573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4pPr>
            <a:lvl5pPr marL="2114550" indent="-285750" algn="l" defTabSz="914400" rtl="0" eaLnBrk="1" latinLnBrk="0" hangingPunct="1">
              <a:lnSpc>
                <a:spcPct val="90000"/>
              </a:lnSpc>
              <a:spcBef>
                <a:spcPts val="500"/>
              </a:spcBef>
              <a:buClr>
                <a:schemeClr val="accent1"/>
              </a:buClr>
              <a:buFont typeface="Wingdings" pitchFamily="2" charset="2"/>
              <a:buChar char="§"/>
              <a:defRPr sz="1800" kern="1200">
                <a:solidFill>
                  <a:schemeClr val="tx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endParaRPr lang="en-US" dirty="0"/>
          </a:p>
        </p:txBody>
      </p:sp>
      <mc:AlternateContent xmlns:mc="http://schemas.openxmlformats.org/markup-compatibility/2006">
        <mc:Choice xmlns:a14="http://schemas.microsoft.com/office/drawing/2010/main" Requires="a14">
          <p:graphicFrame>
            <p:nvGraphicFramePr>
              <p:cNvPr id="7" name="Table 7">
                <a:extLst>
                  <a:ext uri="{FF2B5EF4-FFF2-40B4-BE49-F238E27FC236}">
                    <a16:creationId xmlns:a16="http://schemas.microsoft.com/office/drawing/2014/main" id="{C2D05138-3FAA-3665-762E-B9F4E16EA0A2}"/>
                  </a:ext>
                </a:extLst>
              </p:cNvPr>
              <p:cNvGraphicFramePr>
                <a:graphicFrameLocks noGrp="1"/>
              </p:cNvGraphicFramePr>
              <p:nvPr>
                <p:extLst>
                  <p:ext uri="{D42A27DB-BD31-4B8C-83A1-F6EECF244321}">
                    <p14:modId xmlns:p14="http://schemas.microsoft.com/office/powerpoint/2010/main" val="1641889658"/>
                  </p:ext>
                </p:extLst>
              </p:nvPr>
            </p:nvGraphicFramePr>
            <p:xfrm>
              <a:off x="863600" y="1841315"/>
              <a:ext cx="10086895" cy="1478280"/>
            </p:xfrm>
            <a:graphic>
              <a:graphicData uri="http://schemas.openxmlformats.org/drawingml/2006/table">
                <a:tbl>
                  <a:tblPr firstRow="1" bandRow="1">
                    <a:tableStyleId>{5C22544A-7EE6-4342-B048-85BDC9FD1C3A}</a:tableStyleId>
                  </a:tblPr>
                  <a:tblGrid>
                    <a:gridCol w="2906191">
                      <a:extLst>
                        <a:ext uri="{9D8B030D-6E8A-4147-A177-3AD203B41FA5}">
                          <a16:colId xmlns:a16="http://schemas.microsoft.com/office/drawing/2014/main" val="118989024"/>
                        </a:ext>
                      </a:extLst>
                    </a:gridCol>
                    <a:gridCol w="1288925">
                      <a:extLst>
                        <a:ext uri="{9D8B030D-6E8A-4147-A177-3AD203B41FA5}">
                          <a16:colId xmlns:a16="http://schemas.microsoft.com/office/drawing/2014/main" val="2320561726"/>
                        </a:ext>
                      </a:extLst>
                    </a:gridCol>
                    <a:gridCol w="1843889">
                      <a:extLst>
                        <a:ext uri="{9D8B030D-6E8A-4147-A177-3AD203B41FA5}">
                          <a16:colId xmlns:a16="http://schemas.microsoft.com/office/drawing/2014/main" val="819733873"/>
                        </a:ext>
                      </a:extLst>
                    </a:gridCol>
                    <a:gridCol w="1438507">
                      <a:extLst>
                        <a:ext uri="{9D8B030D-6E8A-4147-A177-3AD203B41FA5}">
                          <a16:colId xmlns:a16="http://schemas.microsoft.com/office/drawing/2014/main" val="2786140275"/>
                        </a:ext>
                      </a:extLst>
                    </a:gridCol>
                    <a:gridCol w="2609383">
                      <a:extLst>
                        <a:ext uri="{9D8B030D-6E8A-4147-A177-3AD203B41FA5}">
                          <a16:colId xmlns:a16="http://schemas.microsoft.com/office/drawing/2014/main" val="433786856"/>
                        </a:ext>
                      </a:extLst>
                    </a:gridCol>
                  </a:tblGrid>
                  <a:tr h="370840">
                    <a:tc>
                      <a:txBody>
                        <a:bodyPr/>
                        <a:lstStyle/>
                        <a:p>
                          <a:r>
                            <a:rPr lang="en-US" dirty="0"/>
                            <a:t>CLDERA E3SMv2-PA</a:t>
                          </a:r>
                        </a:p>
                      </a:txBody>
                      <a:tcPr/>
                    </a:tc>
                    <a:tc>
                      <a:txBody>
                        <a:bodyPr/>
                        <a:lstStyle/>
                        <a:p>
                          <a:r>
                            <a:rPr lang="en-US" dirty="0"/>
                            <a:t>Atm. Res.</a:t>
                          </a:r>
                        </a:p>
                      </a:txBody>
                      <a:tcPr/>
                    </a:tc>
                    <a:tc>
                      <a:txBody>
                        <a:bodyPr/>
                        <a:lstStyle/>
                        <a:p>
                          <a:r>
                            <a:rPr lang="en-US" dirty="0"/>
                            <a:t>Atm. dynamics</a:t>
                          </a:r>
                        </a:p>
                      </a:txBody>
                      <a:tcPr/>
                    </a:tc>
                    <a:tc>
                      <a:txBody>
                        <a:bodyPr/>
                        <a:lstStyle/>
                        <a:p>
                          <a:r>
                            <a:rPr lang="en-US" dirty="0"/>
                            <a:t>Strat. chem.</a:t>
                          </a:r>
                        </a:p>
                      </a:txBody>
                      <a:tcPr/>
                    </a:tc>
                    <a:tc>
                      <a:txBody>
                        <a:bodyPr/>
                        <a:lstStyle/>
                        <a:p>
                          <a:r>
                            <a:rPr lang="en-US" dirty="0"/>
                            <a:t>Ref.</a:t>
                          </a:r>
                        </a:p>
                      </a:txBody>
                      <a:tcPr/>
                    </a:tc>
                    <a:extLst>
                      <a:ext uri="{0D108BD9-81ED-4DB2-BD59-A6C34878D82A}">
                        <a16:rowId xmlns:a16="http://schemas.microsoft.com/office/drawing/2014/main" val="4217980138"/>
                      </a:ext>
                    </a:extLst>
                  </a:tr>
                  <a:tr h="370840">
                    <a:tc>
                      <a:txBody>
                        <a:bodyPr/>
                        <a:lstStyle/>
                        <a:p>
                          <a:r>
                            <a:rPr lang="en-US" dirty="0"/>
                            <a:t>Pre-Industrial</a:t>
                          </a:r>
                        </a:p>
                      </a:txBody>
                      <a:tcPr/>
                    </a:tc>
                    <a:tc>
                      <a:txBody>
                        <a:bodyPr/>
                        <a:lstStyle/>
                        <a:p>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p>
                      </a:txBody>
                      <a:tcPr/>
                    </a:tc>
                    <a:tc>
                      <a:txBody>
                        <a:bodyPr/>
                        <a:lstStyle/>
                        <a:p>
                          <a:r>
                            <a:rPr lang="en-US" dirty="0"/>
                            <a:t>Free</a:t>
                          </a:r>
                        </a:p>
                      </a:txBody>
                      <a:tcPr/>
                    </a:tc>
                    <a:tc>
                      <a:txBody>
                        <a:bodyPr/>
                        <a:lstStyle/>
                        <a:p>
                          <a:r>
                            <a:rPr lang="en-US" dirty="0" err="1"/>
                            <a:t>Linoz</a:t>
                          </a:r>
                          <a:r>
                            <a:rPr lang="en-US" dirty="0"/>
                            <a:t> v2</a:t>
                          </a:r>
                        </a:p>
                      </a:txBody>
                      <a:tcPr/>
                    </a:tc>
                    <a:tc>
                      <a:txBody>
                        <a:bodyPr/>
                        <a:lstStyle/>
                        <a:p>
                          <a:endParaRPr lang="en-US"/>
                        </a:p>
                      </a:txBody>
                      <a:tcPr/>
                    </a:tc>
                    <a:extLst>
                      <a:ext uri="{0D108BD9-81ED-4DB2-BD59-A6C34878D82A}">
                        <a16:rowId xmlns:a16="http://schemas.microsoft.com/office/drawing/2014/main" val="3468867181"/>
                      </a:ext>
                    </a:extLst>
                  </a:tr>
                  <a:tr h="0">
                    <a:tc>
                      <a:txBody>
                        <a:bodyPr/>
                        <a:lstStyle/>
                        <a:p>
                          <a:r>
                            <a:rPr lang="en-US" dirty="0"/>
                            <a:t>Historical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p>
                      </a:txBody>
                      <a:tcPr/>
                    </a:tc>
                    <a:tc>
                      <a:txBody>
                        <a:bodyPr/>
                        <a:lstStyle/>
                        <a:p>
                          <a:r>
                            <a:rPr lang="en-US" dirty="0"/>
                            <a:t>Free</a:t>
                          </a:r>
                        </a:p>
                      </a:txBody>
                      <a:tcPr/>
                    </a:tc>
                    <a:tc>
                      <a:txBody>
                        <a:bodyPr/>
                        <a:lstStyle/>
                        <a:p>
                          <a:r>
                            <a:rPr lang="en-US" dirty="0" err="1"/>
                            <a:t>Linoz</a:t>
                          </a:r>
                          <a:r>
                            <a:rPr lang="en-US" dirty="0"/>
                            <a:t> v2</a:t>
                          </a:r>
                        </a:p>
                      </a:txBody>
                      <a:tcPr/>
                    </a:tc>
                    <a:tc>
                      <a:txBody>
                        <a:bodyPr/>
                        <a:lstStyle/>
                        <a:p>
                          <a:endParaRPr lang="en-US" dirty="0"/>
                        </a:p>
                      </a:txBody>
                      <a:tcPr/>
                    </a:tc>
                    <a:extLst>
                      <a:ext uri="{0D108BD9-81ED-4DB2-BD59-A6C34878D82A}">
                        <a16:rowId xmlns:a16="http://schemas.microsoft.com/office/drawing/2014/main" val="842731067"/>
                      </a:ext>
                    </a:extLst>
                  </a:tr>
                  <a:tr h="370840">
                    <a:tc>
                      <a:txBody>
                        <a:bodyPr/>
                        <a:lstStyle/>
                        <a:p>
                          <a:r>
                            <a:rPr lang="en-US" dirty="0"/>
                            <a:t>Historical nudged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r>
                            <a:rPr lang="en-US" dirty="0"/>
                            <a:t>1</a:t>
                          </a:r>
                          <a14:m>
                            <m:oMath xmlns:m="http://schemas.openxmlformats.org/officeDocument/2006/math">
                              <m:r>
                                <a:rPr lang="en-US" i="1" smtClean="0">
                                  <a:latin typeface="Cambria Math" panose="02040503050406030204" pitchFamily="18" charset="0"/>
                                  <a:ea typeface="Cambria Math" panose="02040503050406030204" pitchFamily="18" charset="0"/>
                                </a:rPr>
                                <m:t>°</m:t>
                              </m:r>
                            </m:oMath>
                          </a14:m>
                          <a:endParaRPr lang="en-US" dirty="0"/>
                        </a:p>
                      </a:txBody>
                      <a:tcPr/>
                    </a:tc>
                    <a:tc>
                      <a:txBody>
                        <a:bodyPr/>
                        <a:lstStyle/>
                        <a:p>
                          <a:r>
                            <a:rPr lang="en-US" dirty="0"/>
                            <a:t>Nudged U, V</a:t>
                          </a:r>
                        </a:p>
                      </a:txBody>
                      <a:tcPr/>
                    </a:tc>
                    <a:tc>
                      <a:txBody>
                        <a:bodyPr/>
                        <a:lstStyle/>
                        <a:p>
                          <a:r>
                            <a:rPr lang="en-US" dirty="0" err="1"/>
                            <a:t>Linoz</a:t>
                          </a:r>
                          <a:r>
                            <a:rPr lang="en-US" dirty="0"/>
                            <a:t> v2 </a:t>
                          </a:r>
                        </a:p>
                      </a:txBody>
                      <a:tcPr/>
                    </a:tc>
                    <a:tc>
                      <a:txBody>
                        <a:bodyPr/>
                        <a:lstStyle/>
                        <a:p>
                          <a:r>
                            <a:rPr lang="en-US" dirty="0"/>
                            <a:t>Brown et al., in prep. </a:t>
                          </a:r>
                        </a:p>
                      </a:txBody>
                      <a:tcPr/>
                    </a:tc>
                    <a:extLst>
                      <a:ext uri="{0D108BD9-81ED-4DB2-BD59-A6C34878D82A}">
                        <a16:rowId xmlns:a16="http://schemas.microsoft.com/office/drawing/2014/main" val="386187553"/>
                      </a:ext>
                    </a:extLst>
                  </a:tr>
                </a:tbl>
              </a:graphicData>
            </a:graphic>
          </p:graphicFrame>
        </mc:Choice>
        <mc:Fallback>
          <p:graphicFrame>
            <p:nvGraphicFramePr>
              <p:cNvPr id="7" name="Table 7">
                <a:extLst>
                  <a:ext uri="{FF2B5EF4-FFF2-40B4-BE49-F238E27FC236}">
                    <a16:creationId xmlns:a16="http://schemas.microsoft.com/office/drawing/2014/main" id="{C2D05138-3FAA-3665-762E-B9F4E16EA0A2}"/>
                  </a:ext>
                </a:extLst>
              </p:cNvPr>
              <p:cNvGraphicFramePr>
                <a:graphicFrameLocks noGrp="1"/>
              </p:cNvGraphicFramePr>
              <p:nvPr>
                <p:extLst>
                  <p:ext uri="{D42A27DB-BD31-4B8C-83A1-F6EECF244321}">
                    <p14:modId xmlns:p14="http://schemas.microsoft.com/office/powerpoint/2010/main" val="1641889658"/>
                  </p:ext>
                </p:extLst>
              </p:nvPr>
            </p:nvGraphicFramePr>
            <p:xfrm>
              <a:off x="863600" y="1841315"/>
              <a:ext cx="10086895" cy="1478280"/>
            </p:xfrm>
            <a:graphic>
              <a:graphicData uri="http://schemas.openxmlformats.org/drawingml/2006/table">
                <a:tbl>
                  <a:tblPr firstRow="1" bandRow="1">
                    <a:tableStyleId>{5C22544A-7EE6-4342-B048-85BDC9FD1C3A}</a:tableStyleId>
                  </a:tblPr>
                  <a:tblGrid>
                    <a:gridCol w="2906191">
                      <a:extLst>
                        <a:ext uri="{9D8B030D-6E8A-4147-A177-3AD203B41FA5}">
                          <a16:colId xmlns:a16="http://schemas.microsoft.com/office/drawing/2014/main" val="118989024"/>
                        </a:ext>
                      </a:extLst>
                    </a:gridCol>
                    <a:gridCol w="1288925">
                      <a:extLst>
                        <a:ext uri="{9D8B030D-6E8A-4147-A177-3AD203B41FA5}">
                          <a16:colId xmlns:a16="http://schemas.microsoft.com/office/drawing/2014/main" val="2320561726"/>
                        </a:ext>
                      </a:extLst>
                    </a:gridCol>
                    <a:gridCol w="1843889">
                      <a:extLst>
                        <a:ext uri="{9D8B030D-6E8A-4147-A177-3AD203B41FA5}">
                          <a16:colId xmlns:a16="http://schemas.microsoft.com/office/drawing/2014/main" val="819733873"/>
                        </a:ext>
                      </a:extLst>
                    </a:gridCol>
                    <a:gridCol w="1438507">
                      <a:extLst>
                        <a:ext uri="{9D8B030D-6E8A-4147-A177-3AD203B41FA5}">
                          <a16:colId xmlns:a16="http://schemas.microsoft.com/office/drawing/2014/main" val="2786140275"/>
                        </a:ext>
                      </a:extLst>
                    </a:gridCol>
                    <a:gridCol w="2609383">
                      <a:extLst>
                        <a:ext uri="{9D8B030D-6E8A-4147-A177-3AD203B41FA5}">
                          <a16:colId xmlns:a16="http://schemas.microsoft.com/office/drawing/2014/main" val="433786856"/>
                        </a:ext>
                      </a:extLst>
                    </a:gridCol>
                  </a:tblGrid>
                  <a:tr h="370840">
                    <a:tc>
                      <a:txBody>
                        <a:bodyPr/>
                        <a:lstStyle/>
                        <a:p>
                          <a:r>
                            <a:rPr lang="en-US" dirty="0"/>
                            <a:t>CLDERA E3SMv2-PA</a:t>
                          </a:r>
                        </a:p>
                      </a:txBody>
                      <a:tcPr/>
                    </a:tc>
                    <a:tc>
                      <a:txBody>
                        <a:bodyPr/>
                        <a:lstStyle/>
                        <a:p>
                          <a:r>
                            <a:rPr lang="en-US" dirty="0"/>
                            <a:t>Atm. Res.</a:t>
                          </a:r>
                        </a:p>
                      </a:txBody>
                      <a:tcPr/>
                    </a:tc>
                    <a:tc>
                      <a:txBody>
                        <a:bodyPr/>
                        <a:lstStyle/>
                        <a:p>
                          <a:r>
                            <a:rPr lang="en-US" dirty="0"/>
                            <a:t>Atm. dynamics</a:t>
                          </a:r>
                        </a:p>
                      </a:txBody>
                      <a:tcPr/>
                    </a:tc>
                    <a:tc>
                      <a:txBody>
                        <a:bodyPr/>
                        <a:lstStyle/>
                        <a:p>
                          <a:r>
                            <a:rPr lang="en-US" dirty="0"/>
                            <a:t>Strat. chem.</a:t>
                          </a:r>
                        </a:p>
                      </a:txBody>
                      <a:tcPr/>
                    </a:tc>
                    <a:tc>
                      <a:txBody>
                        <a:bodyPr/>
                        <a:lstStyle/>
                        <a:p>
                          <a:r>
                            <a:rPr lang="en-US" dirty="0"/>
                            <a:t>Ref.</a:t>
                          </a:r>
                        </a:p>
                      </a:txBody>
                      <a:tcPr/>
                    </a:tc>
                    <a:extLst>
                      <a:ext uri="{0D108BD9-81ED-4DB2-BD59-A6C34878D82A}">
                        <a16:rowId xmlns:a16="http://schemas.microsoft.com/office/drawing/2014/main" val="4217980138"/>
                      </a:ext>
                    </a:extLst>
                  </a:tr>
                  <a:tr h="370840">
                    <a:tc>
                      <a:txBody>
                        <a:bodyPr/>
                        <a:lstStyle/>
                        <a:p>
                          <a:r>
                            <a:rPr lang="en-US" dirty="0"/>
                            <a:t>Pre-Industrial</a:t>
                          </a:r>
                        </a:p>
                      </a:txBody>
                      <a:tcPr/>
                    </a:tc>
                    <a:tc>
                      <a:txBody>
                        <a:bodyPr/>
                        <a:lstStyle/>
                        <a:p>
                          <a:endParaRPr lang="en-US"/>
                        </a:p>
                      </a:txBody>
                      <a:tcPr>
                        <a:blipFill>
                          <a:blip r:embed="rId3"/>
                          <a:stretch>
                            <a:fillRect l="-225490" t="-106897" r="-456863" b="-227586"/>
                          </a:stretch>
                        </a:blipFill>
                      </a:tcPr>
                    </a:tc>
                    <a:tc>
                      <a:txBody>
                        <a:bodyPr/>
                        <a:lstStyle/>
                        <a:p>
                          <a:r>
                            <a:rPr lang="en-US" dirty="0"/>
                            <a:t>Free</a:t>
                          </a:r>
                        </a:p>
                      </a:txBody>
                      <a:tcPr/>
                    </a:tc>
                    <a:tc>
                      <a:txBody>
                        <a:bodyPr/>
                        <a:lstStyle/>
                        <a:p>
                          <a:r>
                            <a:rPr lang="en-US" dirty="0" err="1"/>
                            <a:t>Linoz</a:t>
                          </a:r>
                          <a:r>
                            <a:rPr lang="en-US" dirty="0"/>
                            <a:t> v2</a:t>
                          </a:r>
                        </a:p>
                      </a:txBody>
                      <a:tcPr/>
                    </a:tc>
                    <a:tc>
                      <a:txBody>
                        <a:bodyPr/>
                        <a:lstStyle/>
                        <a:p>
                          <a:endParaRPr lang="en-US"/>
                        </a:p>
                      </a:txBody>
                      <a:tcPr/>
                    </a:tc>
                    <a:extLst>
                      <a:ext uri="{0D108BD9-81ED-4DB2-BD59-A6C34878D82A}">
                        <a16:rowId xmlns:a16="http://schemas.microsoft.com/office/drawing/2014/main" val="3468867181"/>
                      </a:ext>
                    </a:extLst>
                  </a:tr>
                  <a:tr h="365760">
                    <a:tc>
                      <a:txBody>
                        <a:bodyPr/>
                        <a:lstStyle/>
                        <a:p>
                          <a:r>
                            <a:rPr lang="en-US" dirty="0"/>
                            <a:t>Historical</a:t>
                          </a:r>
                        </a:p>
                      </a:txBody>
                      <a:tcPr/>
                    </a:tc>
                    <a:tc>
                      <a:txBody>
                        <a:bodyPr/>
                        <a:lstStyle/>
                        <a:p>
                          <a:endParaRPr lang="en-US"/>
                        </a:p>
                      </a:txBody>
                      <a:tcPr>
                        <a:blipFill>
                          <a:blip r:embed="rId3"/>
                          <a:stretch>
                            <a:fillRect l="-225490" t="-206897" r="-456863" b="-127586"/>
                          </a:stretch>
                        </a:blipFill>
                      </a:tcPr>
                    </a:tc>
                    <a:tc>
                      <a:txBody>
                        <a:bodyPr/>
                        <a:lstStyle/>
                        <a:p>
                          <a:r>
                            <a:rPr lang="en-US" dirty="0"/>
                            <a:t>Free</a:t>
                          </a:r>
                        </a:p>
                      </a:txBody>
                      <a:tcPr/>
                    </a:tc>
                    <a:tc>
                      <a:txBody>
                        <a:bodyPr/>
                        <a:lstStyle/>
                        <a:p>
                          <a:r>
                            <a:rPr lang="en-US" dirty="0" err="1"/>
                            <a:t>Linoz</a:t>
                          </a:r>
                          <a:r>
                            <a:rPr lang="en-US" dirty="0"/>
                            <a:t> v2</a:t>
                          </a:r>
                        </a:p>
                      </a:txBody>
                      <a:tcPr/>
                    </a:tc>
                    <a:tc>
                      <a:txBody>
                        <a:bodyPr/>
                        <a:lstStyle/>
                        <a:p>
                          <a:endParaRPr lang="en-US" dirty="0"/>
                        </a:p>
                      </a:txBody>
                      <a:tcPr/>
                    </a:tc>
                    <a:extLst>
                      <a:ext uri="{0D108BD9-81ED-4DB2-BD59-A6C34878D82A}">
                        <a16:rowId xmlns:a16="http://schemas.microsoft.com/office/drawing/2014/main" val="842731067"/>
                      </a:ext>
                    </a:extLst>
                  </a:tr>
                  <a:tr h="370840">
                    <a:tc>
                      <a:txBody>
                        <a:bodyPr/>
                        <a:lstStyle/>
                        <a:p>
                          <a:r>
                            <a:rPr lang="en-US" dirty="0"/>
                            <a:t>Historical nudged</a:t>
                          </a:r>
                        </a:p>
                      </a:txBody>
                      <a:tcPr/>
                    </a:tc>
                    <a:tc>
                      <a:txBody>
                        <a:bodyPr/>
                        <a:lstStyle/>
                        <a:p>
                          <a:endParaRPr lang="en-US"/>
                        </a:p>
                      </a:txBody>
                      <a:tcPr>
                        <a:blipFill>
                          <a:blip r:embed="rId3"/>
                          <a:stretch>
                            <a:fillRect l="-225490" t="-296667" r="-456863" b="-23333"/>
                          </a:stretch>
                        </a:blipFill>
                      </a:tcPr>
                    </a:tc>
                    <a:tc>
                      <a:txBody>
                        <a:bodyPr/>
                        <a:lstStyle/>
                        <a:p>
                          <a:r>
                            <a:rPr lang="en-US" dirty="0"/>
                            <a:t>Nudged U, V</a:t>
                          </a:r>
                        </a:p>
                      </a:txBody>
                      <a:tcPr/>
                    </a:tc>
                    <a:tc>
                      <a:txBody>
                        <a:bodyPr/>
                        <a:lstStyle/>
                        <a:p>
                          <a:r>
                            <a:rPr lang="en-US" dirty="0" err="1"/>
                            <a:t>Linoz</a:t>
                          </a:r>
                          <a:r>
                            <a:rPr lang="en-US" dirty="0"/>
                            <a:t> v2 </a:t>
                          </a:r>
                        </a:p>
                      </a:txBody>
                      <a:tcPr/>
                    </a:tc>
                    <a:tc>
                      <a:txBody>
                        <a:bodyPr/>
                        <a:lstStyle/>
                        <a:p>
                          <a:r>
                            <a:rPr lang="en-US" dirty="0"/>
                            <a:t>Brown et al., in prep. </a:t>
                          </a:r>
                        </a:p>
                      </a:txBody>
                      <a:tcPr/>
                    </a:tc>
                    <a:extLst>
                      <a:ext uri="{0D108BD9-81ED-4DB2-BD59-A6C34878D82A}">
                        <a16:rowId xmlns:a16="http://schemas.microsoft.com/office/drawing/2014/main" val="386187553"/>
                      </a:ext>
                    </a:extLst>
                  </a:tr>
                </a:tbl>
              </a:graphicData>
            </a:graphic>
          </p:graphicFrame>
        </mc:Fallback>
      </mc:AlternateContent>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91B5FE1B-27A3-E821-246D-177BEFCEA665}"/>
                  </a:ext>
                </a:extLst>
              </p:cNvPr>
              <p:cNvGraphicFramePr>
                <a:graphicFrameLocks noGrp="1"/>
              </p:cNvGraphicFramePr>
              <p:nvPr>
                <p:extLst>
                  <p:ext uri="{D42A27DB-BD31-4B8C-83A1-F6EECF244321}">
                    <p14:modId xmlns:p14="http://schemas.microsoft.com/office/powerpoint/2010/main" val="1469473984"/>
                  </p:ext>
                </p:extLst>
              </p:nvPr>
            </p:nvGraphicFramePr>
            <p:xfrm>
              <a:off x="863600" y="3802321"/>
              <a:ext cx="10086896" cy="1381760"/>
            </p:xfrm>
            <a:graphic>
              <a:graphicData uri="http://schemas.openxmlformats.org/drawingml/2006/table">
                <a:tbl>
                  <a:tblPr firstRow="1" bandRow="1">
                    <a:tableStyleId>{93296810-A885-4BE3-A3E7-6D5BEEA58F35}</a:tableStyleId>
                  </a:tblPr>
                  <a:tblGrid>
                    <a:gridCol w="2938678">
                      <a:extLst>
                        <a:ext uri="{9D8B030D-6E8A-4147-A177-3AD203B41FA5}">
                          <a16:colId xmlns:a16="http://schemas.microsoft.com/office/drawing/2014/main" val="118989024"/>
                        </a:ext>
                      </a:extLst>
                    </a:gridCol>
                    <a:gridCol w="1352419">
                      <a:extLst>
                        <a:ext uri="{9D8B030D-6E8A-4147-A177-3AD203B41FA5}">
                          <a16:colId xmlns:a16="http://schemas.microsoft.com/office/drawing/2014/main" val="2320561726"/>
                        </a:ext>
                      </a:extLst>
                    </a:gridCol>
                    <a:gridCol w="1804140">
                      <a:extLst>
                        <a:ext uri="{9D8B030D-6E8A-4147-A177-3AD203B41FA5}">
                          <a16:colId xmlns:a16="http://schemas.microsoft.com/office/drawing/2014/main" val="819733873"/>
                        </a:ext>
                      </a:extLst>
                    </a:gridCol>
                    <a:gridCol w="1477139">
                      <a:extLst>
                        <a:ext uri="{9D8B030D-6E8A-4147-A177-3AD203B41FA5}">
                          <a16:colId xmlns:a16="http://schemas.microsoft.com/office/drawing/2014/main" val="2786140275"/>
                        </a:ext>
                      </a:extLst>
                    </a:gridCol>
                    <a:gridCol w="2514520">
                      <a:extLst>
                        <a:ext uri="{9D8B030D-6E8A-4147-A177-3AD203B41FA5}">
                          <a16:colId xmlns:a16="http://schemas.microsoft.com/office/drawing/2014/main" val="433786856"/>
                        </a:ext>
                      </a:extLst>
                    </a:gridCol>
                  </a:tblGrid>
                  <a:tr h="370840">
                    <a:tc>
                      <a:txBody>
                        <a:bodyPr/>
                        <a:lstStyle/>
                        <a:p>
                          <a:r>
                            <a:rPr lang="en-US" dirty="0"/>
                            <a:t>Reference simulations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Atm. Res.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Atm. dynamics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 chem.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a:t>
                          </a:r>
                        </a:p>
                      </a:txBody>
                      <a:tcPr/>
                    </a:tc>
                    <a:extLst>
                      <a:ext uri="{0D108BD9-81ED-4DB2-BD59-A6C34878D82A}">
                        <a16:rowId xmlns:a16="http://schemas.microsoft.com/office/drawing/2014/main" val="4217980138"/>
                      </a:ext>
                    </a:extLst>
                  </a:tr>
                  <a:tr h="370840">
                    <a:tc>
                      <a:txBody>
                        <a:bodyPr/>
                        <a:lstStyle/>
                        <a:p>
                          <a:r>
                            <a:rPr lang="en-US" dirty="0"/>
                            <a:t>E3SMv2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mtClean="0">
                                  <a:latin typeface="Cambria Math" panose="02040503050406030204" pitchFamily="18" charset="0"/>
                                </a:rPr>
                                <m:t>~</m:t>
                              </m:r>
                            </m:oMath>
                          </a14:m>
                          <a:r>
                            <a:rPr lang="en-US" dirty="0"/>
                            <a:t>1</a:t>
                          </a:r>
                          <a14:m>
                            <m:oMath xmlns:m="http://schemas.openxmlformats.org/officeDocument/2006/math">
                              <m:r>
                                <a:rPr lang="en-US" smtClean="0">
                                  <a:latin typeface="Cambria Math" panose="02040503050406030204" pitchFamily="18" charset="0"/>
                                </a:rPr>
                                <m:t>°</m:t>
                              </m:r>
                            </m:oMath>
                          </a14:m>
                          <a:endParaRPr lang="en-US" dirty="0"/>
                        </a:p>
                      </a:txBody>
                      <a:tcPr/>
                    </a:tc>
                    <a:tc>
                      <a:txBody>
                        <a:bodyPr/>
                        <a:lstStyle/>
                        <a:p>
                          <a:r>
                            <a:rPr lang="en-US" dirty="0"/>
                            <a:t>Free</a:t>
                          </a:r>
                        </a:p>
                      </a:txBody>
                      <a:tcPr/>
                    </a:tc>
                    <a:tc>
                      <a:txBody>
                        <a:bodyPr/>
                        <a:lstStyle/>
                        <a:p>
                          <a:r>
                            <a:rPr lang="en-US" dirty="0" err="1"/>
                            <a:t>Linoz</a:t>
                          </a:r>
                          <a:r>
                            <a:rPr lang="en-US" dirty="0"/>
                            <a:t> v2</a:t>
                          </a:r>
                        </a:p>
                      </a:txBody>
                      <a:tcPr/>
                    </a:tc>
                    <a:tc>
                      <a:txBody>
                        <a:bodyPr/>
                        <a:lstStyle/>
                        <a:p>
                          <a:r>
                            <a:rPr lang="en-US" dirty="0" err="1"/>
                            <a:t>Golaz</a:t>
                          </a:r>
                          <a:r>
                            <a:rPr lang="en-US" dirty="0"/>
                            <a:t> et al., 2022</a:t>
                          </a:r>
                        </a:p>
                      </a:txBody>
                      <a:tcPr/>
                    </a:tc>
                    <a:extLst>
                      <a:ext uri="{0D108BD9-81ED-4DB2-BD59-A6C34878D82A}">
                        <a16:rowId xmlns:a16="http://schemas.microsoft.com/office/drawing/2014/main" val="3468867181"/>
                      </a:ext>
                    </a:extLst>
                  </a:tr>
                  <a:tr h="370840">
                    <a:tc>
                      <a:txBody>
                        <a:bodyPr/>
                        <a:lstStyle/>
                        <a:p>
                          <a:r>
                            <a:rPr lang="en-US" dirty="0"/>
                            <a:t>CESM2-WACCM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a:rPr lang="en-US" smtClean="0">
                                  <a:latin typeface="Cambria Math" panose="02040503050406030204" pitchFamily="18" charset="0"/>
                                </a:rPr>
                                <m:t>~</m:t>
                              </m:r>
                            </m:oMath>
                          </a14:m>
                          <a:r>
                            <a:rPr lang="en-US" dirty="0"/>
                            <a:t>1</a:t>
                          </a:r>
                          <a14:m>
                            <m:oMath xmlns:m="http://schemas.openxmlformats.org/officeDocument/2006/math">
                              <m:r>
                                <a:rPr lang="en-US" smtClean="0">
                                  <a:latin typeface="Cambria Math" panose="02040503050406030204" pitchFamily="18" charset="0"/>
                                </a:rPr>
                                <m:t>°</m:t>
                              </m:r>
                            </m:oMath>
                          </a14:m>
                          <a:endParaRPr lang="en-US" dirty="0"/>
                        </a:p>
                        <a:p>
                          <a:endParaRPr lang="en-US" dirty="0"/>
                        </a:p>
                      </a:txBody>
                      <a:tcPr/>
                    </a:tc>
                    <a:tc>
                      <a:txBody>
                        <a:bodyPr/>
                        <a:lstStyle/>
                        <a:p>
                          <a:r>
                            <a:rPr lang="en-US" dirty="0"/>
                            <a:t>Nudged U, V, T</a:t>
                          </a:r>
                        </a:p>
                      </a:txBody>
                      <a:tcPr/>
                    </a:tc>
                    <a:tc>
                      <a:txBody>
                        <a:bodyPr/>
                        <a:lstStyle/>
                        <a:p>
                          <a:r>
                            <a:rPr lang="en-US" dirty="0"/>
                            <a:t>“TSMLT”</a:t>
                          </a:r>
                        </a:p>
                      </a:txBody>
                      <a:tcPr/>
                    </a:tc>
                    <a:tc>
                      <a:txBody>
                        <a:bodyPr/>
                        <a:lstStyle/>
                        <a:p>
                          <a:r>
                            <a:rPr lang="en-US" dirty="0" err="1"/>
                            <a:t>Gettelman</a:t>
                          </a:r>
                          <a:r>
                            <a:rPr lang="en-US" dirty="0"/>
                            <a:t> et al., 2019*</a:t>
                          </a:r>
                        </a:p>
                      </a:txBody>
                      <a:tcPr/>
                    </a:tc>
                    <a:extLst>
                      <a:ext uri="{0D108BD9-81ED-4DB2-BD59-A6C34878D82A}">
                        <a16:rowId xmlns:a16="http://schemas.microsoft.com/office/drawing/2014/main" val="842731067"/>
                      </a:ext>
                    </a:extLst>
                  </a:tr>
                </a:tbl>
              </a:graphicData>
            </a:graphic>
          </p:graphicFrame>
        </mc:Choice>
        <mc:Fallback xmlns="">
          <p:graphicFrame>
            <p:nvGraphicFramePr>
              <p:cNvPr id="8" name="Table 7">
                <a:extLst>
                  <a:ext uri="{FF2B5EF4-FFF2-40B4-BE49-F238E27FC236}">
                    <a16:creationId xmlns:a16="http://schemas.microsoft.com/office/drawing/2014/main" id="{91B5FE1B-27A3-E821-246D-177BEFCEA665}"/>
                  </a:ext>
                </a:extLst>
              </p:cNvPr>
              <p:cNvGraphicFramePr>
                <a:graphicFrameLocks noGrp="1"/>
              </p:cNvGraphicFramePr>
              <p:nvPr>
                <p:extLst>
                  <p:ext uri="{D42A27DB-BD31-4B8C-83A1-F6EECF244321}">
                    <p14:modId xmlns:p14="http://schemas.microsoft.com/office/powerpoint/2010/main" val="1469473984"/>
                  </p:ext>
                </p:extLst>
              </p:nvPr>
            </p:nvGraphicFramePr>
            <p:xfrm>
              <a:off x="863600" y="3802321"/>
              <a:ext cx="10086896" cy="1381760"/>
            </p:xfrm>
            <a:graphic>
              <a:graphicData uri="http://schemas.openxmlformats.org/drawingml/2006/table">
                <a:tbl>
                  <a:tblPr firstRow="1" bandRow="1">
                    <a:tableStyleId>{93296810-A885-4BE3-A3E7-6D5BEEA58F35}</a:tableStyleId>
                  </a:tblPr>
                  <a:tblGrid>
                    <a:gridCol w="2938678">
                      <a:extLst>
                        <a:ext uri="{9D8B030D-6E8A-4147-A177-3AD203B41FA5}">
                          <a16:colId xmlns:a16="http://schemas.microsoft.com/office/drawing/2014/main" val="118989024"/>
                        </a:ext>
                      </a:extLst>
                    </a:gridCol>
                    <a:gridCol w="1352419">
                      <a:extLst>
                        <a:ext uri="{9D8B030D-6E8A-4147-A177-3AD203B41FA5}">
                          <a16:colId xmlns:a16="http://schemas.microsoft.com/office/drawing/2014/main" val="2320561726"/>
                        </a:ext>
                      </a:extLst>
                    </a:gridCol>
                    <a:gridCol w="1804140">
                      <a:extLst>
                        <a:ext uri="{9D8B030D-6E8A-4147-A177-3AD203B41FA5}">
                          <a16:colId xmlns:a16="http://schemas.microsoft.com/office/drawing/2014/main" val="819733873"/>
                        </a:ext>
                      </a:extLst>
                    </a:gridCol>
                    <a:gridCol w="1477139">
                      <a:extLst>
                        <a:ext uri="{9D8B030D-6E8A-4147-A177-3AD203B41FA5}">
                          <a16:colId xmlns:a16="http://schemas.microsoft.com/office/drawing/2014/main" val="2786140275"/>
                        </a:ext>
                      </a:extLst>
                    </a:gridCol>
                    <a:gridCol w="2514520">
                      <a:extLst>
                        <a:ext uri="{9D8B030D-6E8A-4147-A177-3AD203B41FA5}">
                          <a16:colId xmlns:a16="http://schemas.microsoft.com/office/drawing/2014/main" val="433786856"/>
                        </a:ext>
                      </a:extLst>
                    </a:gridCol>
                  </a:tblGrid>
                  <a:tr h="370840">
                    <a:tc>
                      <a:txBody>
                        <a:bodyPr/>
                        <a:lstStyle/>
                        <a:p>
                          <a:r>
                            <a:rPr lang="en-US" dirty="0"/>
                            <a:t>Reference simulations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Atm. Res.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Atm. dynamics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Strat. chem.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Ref.</a:t>
                          </a:r>
                        </a:p>
                      </a:txBody>
                      <a:tcPr/>
                    </a:tc>
                    <a:extLst>
                      <a:ext uri="{0D108BD9-81ED-4DB2-BD59-A6C34878D82A}">
                        <a16:rowId xmlns:a16="http://schemas.microsoft.com/office/drawing/2014/main" val="4217980138"/>
                      </a:ext>
                    </a:extLst>
                  </a:tr>
                  <a:tr h="370840">
                    <a:tc>
                      <a:txBody>
                        <a:bodyPr/>
                        <a:lstStyle/>
                        <a:p>
                          <a:r>
                            <a:rPr lang="en-US" dirty="0"/>
                            <a:t>E3SMv2</a:t>
                          </a:r>
                        </a:p>
                      </a:txBody>
                      <a:tcPr/>
                    </a:tc>
                    <a:tc>
                      <a:txBody>
                        <a:bodyPr/>
                        <a:lstStyle/>
                        <a:p>
                          <a:endParaRPr lang="en-US"/>
                        </a:p>
                      </a:txBody>
                      <a:tcPr>
                        <a:blipFill>
                          <a:blip r:embed="rId4"/>
                          <a:stretch>
                            <a:fillRect l="-219811" t="-110345" r="-433019" b="-203448"/>
                          </a:stretch>
                        </a:blipFill>
                      </a:tcPr>
                    </a:tc>
                    <a:tc>
                      <a:txBody>
                        <a:bodyPr/>
                        <a:lstStyle/>
                        <a:p>
                          <a:r>
                            <a:rPr lang="en-US" dirty="0"/>
                            <a:t>Free</a:t>
                          </a:r>
                        </a:p>
                      </a:txBody>
                      <a:tcPr/>
                    </a:tc>
                    <a:tc>
                      <a:txBody>
                        <a:bodyPr/>
                        <a:lstStyle/>
                        <a:p>
                          <a:r>
                            <a:rPr lang="en-US" dirty="0" err="1"/>
                            <a:t>Linoz</a:t>
                          </a:r>
                          <a:r>
                            <a:rPr lang="en-US" dirty="0"/>
                            <a:t> v2</a:t>
                          </a:r>
                        </a:p>
                      </a:txBody>
                      <a:tcPr/>
                    </a:tc>
                    <a:tc>
                      <a:txBody>
                        <a:bodyPr/>
                        <a:lstStyle/>
                        <a:p>
                          <a:r>
                            <a:rPr lang="en-US" dirty="0" err="1"/>
                            <a:t>Golaz</a:t>
                          </a:r>
                          <a:r>
                            <a:rPr lang="en-US" dirty="0"/>
                            <a:t> et al., 2022</a:t>
                          </a:r>
                        </a:p>
                      </a:txBody>
                      <a:tcPr/>
                    </a:tc>
                    <a:extLst>
                      <a:ext uri="{0D108BD9-81ED-4DB2-BD59-A6C34878D82A}">
                        <a16:rowId xmlns:a16="http://schemas.microsoft.com/office/drawing/2014/main" val="3468867181"/>
                      </a:ext>
                    </a:extLst>
                  </a:tr>
                  <a:tr h="640080">
                    <a:tc>
                      <a:txBody>
                        <a:bodyPr/>
                        <a:lstStyle/>
                        <a:p>
                          <a:r>
                            <a:rPr lang="en-US" dirty="0"/>
                            <a:t>CESM2-WACCM</a:t>
                          </a:r>
                        </a:p>
                      </a:txBody>
                      <a:tcPr/>
                    </a:tc>
                    <a:tc>
                      <a:txBody>
                        <a:bodyPr/>
                        <a:lstStyle/>
                        <a:p>
                          <a:endParaRPr lang="en-US"/>
                        </a:p>
                      </a:txBody>
                      <a:tcPr>
                        <a:blipFill>
                          <a:blip r:embed="rId4"/>
                          <a:stretch>
                            <a:fillRect l="-219811" t="-119608" r="-433019" b="-15686"/>
                          </a:stretch>
                        </a:blipFill>
                      </a:tcPr>
                    </a:tc>
                    <a:tc>
                      <a:txBody>
                        <a:bodyPr/>
                        <a:lstStyle/>
                        <a:p>
                          <a:r>
                            <a:rPr lang="en-US" dirty="0"/>
                            <a:t>Nudged U, V, T</a:t>
                          </a:r>
                        </a:p>
                      </a:txBody>
                      <a:tcPr/>
                    </a:tc>
                    <a:tc>
                      <a:txBody>
                        <a:bodyPr/>
                        <a:lstStyle/>
                        <a:p>
                          <a:r>
                            <a:rPr lang="en-US" dirty="0"/>
                            <a:t>“TSMLT”</a:t>
                          </a:r>
                        </a:p>
                      </a:txBody>
                      <a:tcPr/>
                    </a:tc>
                    <a:tc>
                      <a:txBody>
                        <a:bodyPr/>
                        <a:lstStyle/>
                        <a:p>
                          <a:r>
                            <a:rPr lang="en-US" dirty="0" err="1"/>
                            <a:t>Gettelman</a:t>
                          </a:r>
                          <a:r>
                            <a:rPr lang="en-US" dirty="0"/>
                            <a:t> et al., 2019*</a:t>
                          </a:r>
                        </a:p>
                      </a:txBody>
                      <a:tcPr/>
                    </a:tc>
                    <a:extLst>
                      <a:ext uri="{0D108BD9-81ED-4DB2-BD59-A6C34878D82A}">
                        <a16:rowId xmlns:a16="http://schemas.microsoft.com/office/drawing/2014/main" val="842731067"/>
                      </a:ext>
                    </a:extLst>
                  </a:tr>
                </a:tbl>
              </a:graphicData>
            </a:graphic>
          </p:graphicFrame>
        </mc:Fallback>
      </mc:AlternateContent>
      <p:sp>
        <p:nvSpPr>
          <p:cNvPr id="9" name="TextBox 8">
            <a:extLst>
              <a:ext uri="{FF2B5EF4-FFF2-40B4-BE49-F238E27FC236}">
                <a16:creationId xmlns:a16="http://schemas.microsoft.com/office/drawing/2014/main" id="{A6A051D6-B4D5-DAE8-6E0E-EAF6A2E97705}"/>
              </a:ext>
            </a:extLst>
          </p:cNvPr>
          <p:cNvSpPr txBox="1"/>
          <p:nvPr/>
        </p:nvSpPr>
        <p:spPr>
          <a:xfrm>
            <a:off x="4491790" y="6502526"/>
            <a:ext cx="4532717" cy="914400"/>
          </a:xfrm>
          <a:prstGeom prst="rect">
            <a:avLst/>
          </a:prstGeom>
        </p:spPr>
        <p:txBody>
          <a:bodyPr vert="horz" wrap="none" lIns="91440" tIns="45720" rIns="91440" bIns="45720" rtlCol="0">
            <a:noAutofit/>
          </a:bodyPr>
          <a:lstStyle/>
          <a:p>
            <a:r>
              <a:rPr lang="en-US" dirty="0"/>
              <a:t>*Simulation data courtesy of </a:t>
            </a:r>
            <a:r>
              <a:rPr lang="en-US" dirty="0" err="1"/>
              <a:t>Ximing</a:t>
            </a:r>
            <a:r>
              <a:rPr lang="en-US" dirty="0"/>
              <a:t> </a:t>
            </a:r>
            <a:r>
              <a:rPr lang="en-US" dirty="0" err="1"/>
              <a:t>Ke</a:t>
            </a:r>
            <a:r>
              <a:rPr lang="en-US" dirty="0"/>
              <a:t> (personal communication) </a:t>
            </a:r>
          </a:p>
          <a:p>
            <a:pPr algn="l"/>
            <a:endParaRPr lang="en-US" dirty="0"/>
          </a:p>
        </p:txBody>
      </p:sp>
    </p:spTree>
    <p:extLst>
      <p:ext uri="{BB962C8B-B14F-4D97-AF65-F5344CB8AC3E}">
        <p14:creationId xmlns:p14="http://schemas.microsoft.com/office/powerpoint/2010/main" val="3729480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63AF4F-326E-4708-AF85-C5ADD7E7B25C}"/>
              </a:ext>
            </a:extLst>
          </p:cNvPr>
          <p:cNvSpPr>
            <a:spLocks noGrp="1"/>
          </p:cNvSpPr>
          <p:nvPr>
            <p:ph type="ctrTitle"/>
          </p:nvPr>
        </p:nvSpPr>
        <p:spPr>
          <a:xfrm>
            <a:off x="1524000" y="3161912"/>
            <a:ext cx="9144000" cy="766762"/>
          </a:xfrm>
        </p:spPr>
        <p:txBody>
          <a:bodyPr>
            <a:noAutofit/>
          </a:bodyPr>
          <a:lstStyle/>
          <a:p>
            <a:r>
              <a:rPr lang="en-US" sz="8000" dirty="0"/>
              <a:t>Results</a:t>
            </a:r>
          </a:p>
        </p:txBody>
      </p:sp>
      <p:sp>
        <p:nvSpPr>
          <p:cNvPr id="3" name="Slide Number Placeholder 2">
            <a:extLst>
              <a:ext uri="{FF2B5EF4-FFF2-40B4-BE49-F238E27FC236}">
                <a16:creationId xmlns:a16="http://schemas.microsoft.com/office/drawing/2014/main" id="{8D89086B-2FC1-445C-B411-3169CF6A2347}"/>
              </a:ext>
            </a:extLst>
          </p:cNvPr>
          <p:cNvSpPr>
            <a:spLocks noGrp="1"/>
          </p:cNvSpPr>
          <p:nvPr>
            <p:ph type="sldNum" sz="quarter" idx="4294967295"/>
          </p:nvPr>
        </p:nvSpPr>
        <p:spPr>
          <a:xfrm>
            <a:off x="11826875" y="6492875"/>
            <a:ext cx="365125" cy="365125"/>
          </a:xfrm>
        </p:spPr>
        <p:txBody>
          <a:bodyPr/>
          <a:lstStyle/>
          <a:p>
            <a:fld id="{4FAB73BC-B049-4115-A692-8D63A059BFB8}" type="slidenum">
              <a:rPr lang="en-US" smtClean="0"/>
              <a:pPr/>
              <a:t>9</a:t>
            </a:fld>
            <a:endParaRPr lang="en-US" dirty="0"/>
          </a:p>
        </p:txBody>
      </p:sp>
    </p:spTree>
    <p:extLst>
      <p:ext uri="{BB962C8B-B14F-4D97-AF65-F5344CB8AC3E}">
        <p14:creationId xmlns:p14="http://schemas.microsoft.com/office/powerpoint/2010/main" val="433329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Sandia Blue">
  <a:themeElements>
    <a:clrScheme name="SandiaBlueTheme">
      <a:dk1>
        <a:srgbClr val="324259"/>
      </a:dk1>
      <a:lt1>
        <a:srgbClr val="FFFFFF"/>
      </a:lt1>
      <a:dk2>
        <a:srgbClr val="3A3B3A"/>
      </a:dk2>
      <a:lt2>
        <a:srgbClr val="FAFAFA"/>
      </a:lt2>
      <a:accent1>
        <a:srgbClr val="029EBE"/>
      </a:accent1>
      <a:accent2>
        <a:srgbClr val="236482"/>
      </a:accent2>
      <a:accent3>
        <a:srgbClr val="05395F"/>
      </a:accent3>
      <a:accent4>
        <a:srgbClr val="627288"/>
      </a:accent4>
      <a:accent5>
        <a:srgbClr val="324259"/>
      </a:accent5>
      <a:accent6>
        <a:srgbClr val="04162A"/>
      </a:accent6>
      <a:hlink>
        <a:srgbClr val="00ABD4"/>
      </a:hlink>
      <a:folHlink>
        <a:srgbClr val="008DB1"/>
      </a:folHlink>
    </a:clrScheme>
    <a:fontScheme name="Open Sans Bold &amp; light">
      <a:majorFont>
        <a:latin typeface="Open Sans bold"/>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69081</TotalTime>
  <Words>3359</Words>
  <Application>Microsoft Macintosh PowerPoint</Application>
  <PresentationFormat>Widescreen</PresentationFormat>
  <Paragraphs>351</Paragraphs>
  <Slides>25</Slides>
  <Notes>19</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25</vt:i4>
      </vt:variant>
    </vt:vector>
  </HeadingPairs>
  <TitlesOfParts>
    <vt:vector size="37" baseType="lpstr">
      <vt:lpstr>Menlo</vt:lpstr>
      <vt:lpstr>Open Sans Light</vt:lpstr>
      <vt:lpstr>Calibri</vt:lpstr>
      <vt:lpstr>Cambria Math</vt:lpstr>
      <vt:lpstr>Wingdings</vt:lpstr>
      <vt:lpstr>Consolas</vt:lpstr>
      <vt:lpstr>Calibri Light</vt:lpstr>
      <vt:lpstr>Open Sans bold</vt:lpstr>
      <vt:lpstr>Arial</vt:lpstr>
      <vt:lpstr>Trebuchet MS</vt:lpstr>
      <vt:lpstr>Open Sans</vt:lpstr>
      <vt:lpstr>1_Sandia Blue</vt:lpstr>
      <vt:lpstr>Pre-industrial Control and Historical Simulations for CLDERA-E3SMv2: an Earth System Model with Prognostic Volcanic Aerosol</vt:lpstr>
      <vt:lpstr> Motivation: E3SMv2 modeling for CLDERA Grand Challenge</vt:lpstr>
      <vt:lpstr>Goal: Simulate stratospheric volcanic aerosol in E3SMv2 from SO2 emissions</vt:lpstr>
      <vt:lpstr>Key Advances</vt:lpstr>
      <vt:lpstr>Background on Approach: Prescribed vs. Prognostic Volcanic Aerosol</vt:lpstr>
      <vt:lpstr>E3SMv2-PA modifications: MAM4 Aerosol Module</vt:lpstr>
      <vt:lpstr>CLDERA-E3SM Modifications </vt:lpstr>
      <vt:lpstr>Simulations</vt:lpstr>
      <vt:lpstr>Results</vt:lpstr>
      <vt:lpstr>Evaluation of CLDERA-E3SM: Mt. Pinatubo</vt:lpstr>
      <vt:lpstr>Evaluation of CLDERA-E3SM: Mt. Pinatubo</vt:lpstr>
      <vt:lpstr>Pre-industrial simulation (perpetual 1850)</vt:lpstr>
      <vt:lpstr>Historical coupled simulation (1850-2014)</vt:lpstr>
      <vt:lpstr>PowerPoint Presentation</vt:lpstr>
      <vt:lpstr>PowerPoint Presentation</vt:lpstr>
      <vt:lpstr>PowerPoint Presentation</vt:lpstr>
      <vt:lpstr>PowerPoint Presentation</vt:lpstr>
      <vt:lpstr>PowerPoint Presentation</vt:lpstr>
      <vt:lpstr>Summary and next steps</vt:lpstr>
      <vt:lpstr>References</vt:lpstr>
      <vt:lpstr>Ozone</vt:lpstr>
      <vt:lpstr>Effective Radius</vt:lpstr>
      <vt:lpstr>Pre-industrial simulation (diagnostics) </vt:lpstr>
      <vt:lpstr>Pre-industrial simulation (perpetual 1850): Trend or no trend? </vt:lpstr>
      <vt:lpstr>Heating rate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Rejeki Lancar</dc:creator>
  <cp:lastModifiedBy>Wagman, Benjamin Moore</cp:lastModifiedBy>
  <cp:revision>1219</cp:revision>
  <cp:lastPrinted>2022-11-09T17:30:20Z</cp:lastPrinted>
  <dcterms:created xsi:type="dcterms:W3CDTF">2018-07-21T13:25:45Z</dcterms:created>
  <dcterms:modified xsi:type="dcterms:W3CDTF">2023-01-09T22:36:26Z</dcterms:modified>
</cp:coreProperties>
</file>