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2" r:id="rId1"/>
    <p:sldMasterId id="2147483753" r:id="rId2"/>
  </p:sldMasterIdLst>
  <p:notesMasterIdLst>
    <p:notesMasterId r:id="rId25"/>
  </p:notesMasterIdLst>
  <p:sldIdLst>
    <p:sldId id="4378" r:id="rId3"/>
    <p:sldId id="4702" r:id="rId4"/>
    <p:sldId id="4373" r:id="rId5"/>
    <p:sldId id="1851" r:id="rId6"/>
    <p:sldId id="4323" r:id="rId7"/>
    <p:sldId id="4735" r:id="rId8"/>
    <p:sldId id="277" r:id="rId9"/>
    <p:sldId id="4738" r:id="rId10"/>
    <p:sldId id="4740" r:id="rId11"/>
    <p:sldId id="1829" r:id="rId12"/>
    <p:sldId id="1824" r:id="rId13"/>
    <p:sldId id="1826" r:id="rId14"/>
    <p:sldId id="1825" r:id="rId15"/>
    <p:sldId id="1802" r:id="rId16"/>
    <p:sldId id="1822" r:id="rId17"/>
    <p:sldId id="4741" r:id="rId18"/>
    <p:sldId id="4742" r:id="rId19"/>
    <p:sldId id="1807" r:id="rId20"/>
    <p:sldId id="1814" r:id="rId21"/>
    <p:sldId id="1823" r:id="rId22"/>
    <p:sldId id="1819" r:id="rId23"/>
    <p:sldId id="4743"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mbria Math" panose="02040503050406030204" pitchFamily="18" charset="0"/>
      <p:regular r:id="rId30"/>
    </p:embeddedFont>
    <p:embeddedFont>
      <p:font typeface="Exo 2 SemiBold" panose="020B0604020202020204" charset="0"/>
      <p:regular r:id="rId31"/>
      <p:bold r:id="rId32"/>
      <p:italic r:id="rId33"/>
      <p:boldItalic r:id="rId34"/>
    </p:embeddedFont>
    <p:embeddedFont>
      <p:font typeface="Open Sans" panose="020B0606030504020204" pitchFamily="34" charset="0"/>
      <p:regular r:id="rId35"/>
      <p:bold r:id="rId36"/>
      <p:italic r:id="rId37"/>
      <p:boldItalic r:id="rId38"/>
    </p:embeddedFont>
    <p:embeddedFont>
      <p:font typeface="Trebuchet MS" panose="020B0603020202020204" pitchFamily="34" charset="0"/>
      <p:regular r:id="rId39"/>
      <p:bold r:id="rId40"/>
      <p:italic r:id="rId41"/>
      <p:boldItalic r:id="rId4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12846D"/>
    <a:srgbClr val="5EA3B5"/>
    <a:srgbClr val="A1A878"/>
    <a:srgbClr val="A12F83"/>
    <a:srgbClr val="00ADD9"/>
    <a:srgbClr val="000000"/>
    <a:srgbClr val="004070"/>
    <a:srgbClr val="00AC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27" autoAdjust="0"/>
    <p:restoredTop sz="94701"/>
  </p:normalViewPr>
  <p:slideViewPr>
    <p:cSldViewPr snapToGrid="0" snapToObjects="1">
      <p:cViewPr varScale="1">
        <p:scale>
          <a:sx n="82" d="100"/>
          <a:sy n="82" d="100"/>
        </p:scale>
        <p:origin x="28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2F1C89B6-0167-0549-A9D3-815C20C90D38}" type="datetimeFigureOut">
              <a:rPr lang="en-US" smtClean="0"/>
              <a:pPr/>
              <a:t>10/9/2022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A2430F75-B5EC-044F-A636-30352D0A1350}" type="slidenum">
              <a:rPr lang="en-US" smtClean="0"/>
              <a:pPr/>
              <a:t>‹#›</a:t>
            </a:fld>
            <a:endParaRPr lang="en-US" dirty="0"/>
          </a:p>
        </p:txBody>
      </p:sp>
    </p:spTree>
    <p:extLst>
      <p:ext uri="{BB962C8B-B14F-4D97-AF65-F5344CB8AC3E}">
        <p14:creationId xmlns:p14="http://schemas.microsoft.com/office/powerpoint/2010/main" val="160283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rchive.ipcc.ch/pdf/supporting-material/ipcc_good_practice_guidance_paper_anthropogenic.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t>1</a:t>
            </a:fld>
            <a:endParaRPr lang="en-US"/>
          </a:p>
        </p:txBody>
      </p:sp>
    </p:spTree>
    <p:extLst>
      <p:ext uri="{BB962C8B-B14F-4D97-AF65-F5344CB8AC3E}">
        <p14:creationId xmlns:p14="http://schemas.microsoft.com/office/powerpoint/2010/main" val="3850189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a:t>
            </a:fld>
            <a:endParaRPr lang="en-US" dirty="0"/>
          </a:p>
        </p:txBody>
      </p:sp>
    </p:spTree>
    <p:extLst>
      <p:ext uri="{BB962C8B-B14F-4D97-AF65-F5344CB8AC3E}">
        <p14:creationId xmlns:p14="http://schemas.microsoft.com/office/powerpoint/2010/main" val="163559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Hegerl</a:t>
            </a:r>
            <a:r>
              <a:rPr lang="en-US" sz="1200" dirty="0"/>
              <a:t>, G. C., O. </a:t>
            </a:r>
            <a:r>
              <a:rPr lang="en-US" sz="1200" dirty="0" err="1"/>
              <a:t>Hoegh</a:t>
            </a:r>
            <a:r>
              <a:rPr lang="en-US" sz="1200" dirty="0"/>
              <a:t>-Guldberg, G. </a:t>
            </a:r>
            <a:r>
              <a:rPr lang="en-US" sz="1200" dirty="0" err="1"/>
              <a:t>Casassa</a:t>
            </a:r>
            <a:r>
              <a:rPr lang="en-US" sz="1200" dirty="0"/>
              <a:t>, M. P. </a:t>
            </a:r>
            <a:r>
              <a:rPr lang="en-US" sz="1200" dirty="0" err="1"/>
              <a:t>Hoerling</a:t>
            </a:r>
            <a:r>
              <a:rPr lang="en-US" sz="1200" dirty="0"/>
              <a:t>, R. S. </a:t>
            </a:r>
            <a:r>
              <a:rPr lang="en-US" sz="1200" dirty="0" err="1"/>
              <a:t>Kovats</a:t>
            </a:r>
            <a:r>
              <a:rPr lang="en-US" sz="1200" dirty="0"/>
              <a:t>, C. Parmesan, D. W. Pierce and P. A. Stott. 2010. Good Practice Guidance Paper on Detection and Attribution Related to Anthropogenic Climate Change. In Meeting Report of the IPCC Expert Meeting on Detection and  Attribution of Anthropogenic Climate Change.    </a:t>
            </a:r>
            <a:r>
              <a:rPr lang="en-US" sz="1200" dirty="0">
                <a:hlinkClick r:id="rId3"/>
              </a:rPr>
              <a:t>https://archive.ipcc.ch/pdf/supporting-material/ipcc_good_practice_guidance_paper_anthropogenic.pdf</a:t>
            </a:r>
            <a:endParaRPr lang="en-US" sz="1200" dirty="0"/>
          </a:p>
          <a:p>
            <a:endParaRPr lang="en-US" sz="1200" dirty="0"/>
          </a:p>
          <a:p>
            <a:r>
              <a:rPr lang="en-US" sz="1200" dirty="0"/>
              <a:t>National Academies Press Report, 2016. Attribution of Extreme Weather Events in the Context of Climate Change. http://www.nap.edu/21852</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Trebuchet MS" panose="020B0603020202020204" pitchFamily="34" charset="0"/>
              </a:rPr>
              <a:t>Santer</a:t>
            </a:r>
            <a:r>
              <a:rPr lang="en-US" sz="1200" b="0" i="0" kern="1200" dirty="0">
                <a:solidFill>
                  <a:schemeClr val="tx1"/>
                </a:solidFill>
                <a:effectLst/>
                <a:latin typeface="Trebuchet MS" panose="020B0603020202020204" pitchFamily="34" charset="0"/>
              </a:rPr>
              <a:t> B.D. et al. (1995), “Towards the Detection and Attribution of an Anthropogenic Effect on Climate,” Climate Dynamics, Volume 12, Number 2, 77-100.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rebuchet MS" panose="020B0603020202020204" pitchFamily="34" charset="0"/>
              </a:rPr>
              <a:t>Hasselmann</a:t>
            </a:r>
            <a:r>
              <a:rPr lang="en-US" sz="1200" dirty="0">
                <a:latin typeface="Trebuchet MS" panose="020B0603020202020204" pitchFamily="34" charset="0"/>
              </a:rPr>
              <a:t>, K. (1997) Multi-pattern fingerprint method for detection and attribution of climate change.”  Climate Dynamics. Vol. 13, 601-611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rebuchet MS" panose="020B0603020202020204" pitchFamily="34" charset="0"/>
            </a:endParaRPr>
          </a:p>
          <a:p>
            <a:endParaRPr lang="en-US" sz="1200" dirty="0"/>
          </a:p>
          <a:p>
            <a:endParaRPr lang="en-US" sz="1200" dirty="0"/>
          </a:p>
        </p:txBody>
      </p:sp>
      <p:sp>
        <p:nvSpPr>
          <p:cNvPr id="4" name="Slide Number Placeholder 3"/>
          <p:cNvSpPr>
            <a:spLocks noGrp="1"/>
          </p:cNvSpPr>
          <p:nvPr>
            <p:ph type="sldNum" sz="quarter" idx="5"/>
          </p:nvPr>
        </p:nvSpPr>
        <p:spPr/>
        <p:txBody>
          <a:bodyPr/>
          <a:lstStyle/>
          <a:p>
            <a:fld id="{A2430F75-B5EC-044F-A636-30352D0A1350}" type="slidenum">
              <a:rPr lang="en-US" smtClean="0"/>
              <a:t>3</a:t>
            </a:fld>
            <a:endParaRPr lang="en-US" dirty="0"/>
          </a:p>
        </p:txBody>
      </p:sp>
    </p:spTree>
    <p:extLst>
      <p:ext uri="{BB962C8B-B14F-4D97-AF65-F5344CB8AC3E}">
        <p14:creationId xmlns:p14="http://schemas.microsoft.com/office/powerpoint/2010/main" val="4283244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4</a:t>
            </a:fld>
            <a:endParaRPr lang="en-US" dirty="0"/>
          </a:p>
        </p:txBody>
      </p:sp>
    </p:spTree>
    <p:extLst>
      <p:ext uri="{BB962C8B-B14F-4D97-AF65-F5344CB8AC3E}">
        <p14:creationId xmlns:p14="http://schemas.microsoft.com/office/powerpoint/2010/main" val="604651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M. Wagman, L. P. Swiler, K. Chowdhary, B. Hillman.  “The Fingerprints of Stratospheric Aerosol Injection in E3SM.”  LDRD project 224535 final report, Sept. 2021.</a:t>
            </a:r>
          </a:p>
        </p:txBody>
      </p:sp>
      <p:sp>
        <p:nvSpPr>
          <p:cNvPr id="4" name="Slide Number Placeholder 3"/>
          <p:cNvSpPr>
            <a:spLocks noGrp="1"/>
          </p:cNvSpPr>
          <p:nvPr>
            <p:ph type="sldNum" sz="quarter" idx="5"/>
          </p:nvPr>
        </p:nvSpPr>
        <p:spPr/>
        <p:txBody>
          <a:bodyPr/>
          <a:lstStyle/>
          <a:p>
            <a:fld id="{E21A7267-269F-4D26-9F96-B6358A06B982}" type="slidenum">
              <a:rPr lang="en-US" smtClean="0"/>
              <a:pPr/>
              <a:t>5</a:t>
            </a:fld>
            <a:endParaRPr lang="en-US" dirty="0"/>
          </a:p>
        </p:txBody>
      </p:sp>
    </p:spTree>
    <p:extLst>
      <p:ext uri="{BB962C8B-B14F-4D97-AF65-F5344CB8AC3E}">
        <p14:creationId xmlns:p14="http://schemas.microsoft.com/office/powerpoint/2010/main" val="1197483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Fingerprinting:   Establish we can reproduce </a:t>
            </a:r>
            <a:r>
              <a:rPr lang="en-US" dirty="0" err="1"/>
              <a:t>SoA</a:t>
            </a:r>
            <a:r>
              <a:rPr lang="en-US" dirty="0"/>
              <a:t> analysis.  Establish workflow.    </a:t>
            </a:r>
          </a:p>
          <a:p>
            <a:pPr marL="228600" indent="-228600">
              <a:buAutoNum type="arabicParenR"/>
            </a:pPr>
            <a:r>
              <a:rPr lang="en-US" dirty="0"/>
              <a:t>Developed workflow and applied to both the detection of a change in temperature (</a:t>
            </a:r>
            <a:r>
              <a:rPr lang="en-US" dirty="0" err="1"/>
              <a:t>lat</a:t>
            </a:r>
            <a:r>
              <a:rPr lang="en-US" dirty="0"/>
              <a:t>, </a:t>
            </a:r>
            <a:r>
              <a:rPr lang="en-US" dirty="0" err="1"/>
              <a:t>lon</a:t>
            </a:r>
            <a:r>
              <a:rPr lang="en-US" dirty="0"/>
              <a:t> average over a month &amp; detrended per pressure level) (EOF represents data at every pressure level, the projection of the data onto the EOF gives the amplitudes as a time series.  BLUE line represents the data projected onto the first EOF (first principal component) from the singular value decomposition of the data.</a:t>
            </a:r>
          </a:p>
          <a:p>
            <a:pPr marL="685800" lvl="1" indent="-228600">
              <a:buAutoNum type="arabicParenR"/>
            </a:pPr>
            <a:r>
              <a:rPr lang="en-US" dirty="0"/>
              <a:t>Still using late start data.  E3smv1.  UNTUNED to the </a:t>
            </a:r>
            <a:r>
              <a:rPr lang="en-US" dirty="0" err="1"/>
              <a:t>strat</a:t>
            </a:r>
            <a:r>
              <a:rPr lang="en-US" dirty="0"/>
              <a:t> prognostic. </a:t>
            </a:r>
          </a:p>
          <a:p>
            <a:pPr marL="228600" indent="-228600">
              <a:buAutoNum type="arabicParenR"/>
            </a:pPr>
            <a:r>
              <a:rPr lang="en-US" dirty="0"/>
              <a:t>And in attributing that change back to Pinatubo. attribution – signal is linear trend (blue line) (cumulative trend coefficients from 1985 to the data pt. year) and noise is from the PI –repeat the linear trend analysis -- normalized the cumulative trend value with noise.  When move outside 2sigma then are attributing </a:t>
            </a:r>
          </a:p>
          <a:p>
            <a:pPr marL="685800" lvl="1" indent="-228600">
              <a:buAutoNum type="arabicParenR"/>
            </a:pPr>
            <a:r>
              <a:rPr lang="en-US" dirty="0"/>
              <a:t>For every dot, using more data to complete trend.  </a:t>
            </a:r>
          </a:p>
          <a:p>
            <a:endParaRPr lang="en-US" dirty="0"/>
          </a:p>
        </p:txBody>
      </p:sp>
      <p:sp>
        <p:nvSpPr>
          <p:cNvPr id="4" name="Slide Number Placeholder 3"/>
          <p:cNvSpPr>
            <a:spLocks noGrp="1"/>
          </p:cNvSpPr>
          <p:nvPr>
            <p:ph type="sldNum" sz="quarter" idx="5"/>
          </p:nvPr>
        </p:nvSpPr>
        <p:spPr/>
        <p:txBody>
          <a:bodyPr/>
          <a:lstStyle/>
          <a:p>
            <a:fld id="{3E281FE4-FAF7-4190-B8DC-0BE6D010F9FA}" type="slidenum">
              <a:rPr lang="en-US" smtClean="0"/>
              <a:t>8</a:t>
            </a:fld>
            <a:endParaRPr lang="en-US"/>
          </a:p>
        </p:txBody>
      </p:sp>
    </p:spTree>
    <p:extLst>
      <p:ext uri="{BB962C8B-B14F-4D97-AF65-F5344CB8AC3E}">
        <p14:creationId xmlns:p14="http://schemas.microsoft.com/office/powerpoint/2010/main" val="31727410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_Slide_NM&amp;CA_U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2405A7D0-A065-44E8-BD31-2D1AF2D5E0D2}"/>
              </a:ext>
            </a:extLst>
          </p:cNvPr>
          <p:cNvSpPr txBox="1"/>
          <p:nvPr userDrawn="1"/>
        </p:nvSpPr>
        <p:spPr>
          <a:xfrm>
            <a:off x="10193121" y="5382134"/>
            <a:ext cx="1998880" cy="1200329"/>
          </a:xfrm>
          <a:prstGeom prst="rect">
            <a:avLst/>
          </a:prstGeom>
          <a:noFill/>
        </p:spPr>
        <p:txBody>
          <a:bodyPr wrap="square" rtlCol="0">
            <a:spAutoFit/>
          </a:bodyPr>
          <a:lstStyle/>
          <a:p>
            <a:pPr algn="ctr"/>
            <a:r>
              <a:rPr lang="en-US" sz="800" b="0" i="0" u="none" strike="noStrike" kern="1200" dirty="0">
                <a:solidFill>
                  <a:schemeClr val="tx1"/>
                </a:solidFill>
                <a:effectLst/>
                <a:latin typeface="Open Sans" panose="020B0606030504020204" pitchFamily="34" charset="0"/>
                <a:ea typeface="+mn-ea"/>
                <a:cs typeface="+mn-cs"/>
              </a:rPr>
              <a:t>Sandia National Laboratories is a </a:t>
            </a:r>
            <a:r>
              <a:rPr lang="en-US" sz="800" b="0" i="0" u="none" strike="noStrike" kern="1200" dirty="0" err="1">
                <a:solidFill>
                  <a:schemeClr val="tx1"/>
                </a:solidFill>
                <a:effectLst/>
                <a:latin typeface="Open Sans" panose="020B0606030504020204" pitchFamily="34" charset="0"/>
                <a:ea typeface="+mn-ea"/>
                <a:cs typeface="+mn-cs"/>
              </a:rPr>
              <a:t>multimission</a:t>
            </a:r>
            <a:r>
              <a:rPr lang="en-US" sz="800" b="0" i="0" u="none" strike="noStrike" kern="1200" dirty="0">
                <a:solidFill>
                  <a:schemeClr val="tx1"/>
                </a:solidFill>
                <a:effectLst/>
                <a:latin typeface="Open Sans" panose="020B0606030504020204" pitchFamily="34" charset="0"/>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800" b="0"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userDrawn="1">
            <p:ph type="ctrTitle" hasCustomPrompt="1"/>
          </p:nvPr>
        </p:nvSpPr>
        <p:spPr>
          <a:xfrm>
            <a:off x="773147" y="1194099"/>
            <a:ext cx="6351553" cy="1727005"/>
          </a:xfrm>
        </p:spPr>
        <p:txBody>
          <a:bodyPr lIns="0" tIns="91440" rIns="0" bIns="9144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title</a:t>
            </a:r>
          </a:p>
        </p:txBody>
      </p:sp>
      <p:sp>
        <p:nvSpPr>
          <p:cNvPr id="28" name="Text Placeholder 24">
            <a:extLst>
              <a:ext uri="{FF2B5EF4-FFF2-40B4-BE49-F238E27FC236}">
                <a16:creationId xmlns:a16="http://schemas.microsoft.com/office/drawing/2014/main" id="{F50582B7-4485-2444-8D1C-E899F3EE07AB}"/>
              </a:ext>
            </a:extLst>
          </p:cNvPr>
          <p:cNvSpPr>
            <a:spLocks noGrp="1"/>
          </p:cNvSpPr>
          <p:nvPr userDrawn="1">
            <p:ph type="body" sz="quarter" idx="15" hasCustomPrompt="1"/>
          </p:nvPr>
        </p:nvSpPr>
        <p:spPr>
          <a:xfrm>
            <a:off x="10286421" y="6586868"/>
            <a:ext cx="1828800" cy="136525"/>
          </a:xfrm>
        </p:spPr>
        <p:txBody>
          <a:bodyPr lIns="0" tIns="0" rIns="0" bIns="0">
            <a:normAutofit/>
          </a:bodyPr>
          <a:lstStyle>
            <a:lvl1pPr marL="0" indent="0" algn="ctr">
              <a:buNone/>
              <a:defRPr sz="8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4" name="Subtitle 2">
            <a:extLst>
              <a:ext uri="{FF2B5EF4-FFF2-40B4-BE49-F238E27FC236}">
                <a16:creationId xmlns:a16="http://schemas.microsoft.com/office/drawing/2014/main" id="{E8D43900-98D7-A44C-A2C8-C8E5D501587A}"/>
              </a:ext>
            </a:extLst>
          </p:cNvPr>
          <p:cNvSpPr>
            <a:spLocks noGrp="1"/>
          </p:cNvSpPr>
          <p:nvPr>
            <p:ph type="subTitle" idx="1" hasCustomPrompt="1"/>
          </p:nvPr>
        </p:nvSpPr>
        <p:spPr>
          <a:xfrm>
            <a:off x="773147" y="4142965"/>
            <a:ext cx="6351553" cy="914399"/>
          </a:xfrm>
        </p:spPr>
        <p:txBody>
          <a:bodyPr lIns="0" tIns="0" rIns="0" bIns="0" anchor="b">
            <a:normAutofit/>
          </a:bodyPr>
          <a:lstStyle>
            <a:lvl1pPr marL="0" indent="0" algn="l">
              <a:buNone/>
              <a:defRPr sz="1800" b="0" i="0" cap="none" spc="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PRESENTER/AUTHOR NAMES</a:t>
            </a:r>
          </a:p>
        </p:txBody>
      </p:sp>
      <p:sp>
        <p:nvSpPr>
          <p:cNvPr id="32" name="Picture Placeholder 30">
            <a:extLst>
              <a:ext uri="{FF2B5EF4-FFF2-40B4-BE49-F238E27FC236}">
                <a16:creationId xmlns:a16="http://schemas.microsoft.com/office/drawing/2014/main" id="{F1AEF7CB-72B7-B743-A375-6E9BEACA8799}"/>
              </a:ext>
            </a:extLst>
          </p:cNvPr>
          <p:cNvSpPr>
            <a:spLocks noGrp="1"/>
          </p:cNvSpPr>
          <p:nvPr>
            <p:ph type="pic" sz="quarter" idx="17" hasCustomPrompt="1"/>
          </p:nvPr>
        </p:nvSpPr>
        <p:spPr>
          <a:xfrm>
            <a:off x="2732140" y="2921104"/>
            <a:ext cx="1302311"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4" name="Picture Placeholder 32">
            <a:extLst>
              <a:ext uri="{FF2B5EF4-FFF2-40B4-BE49-F238E27FC236}">
                <a16:creationId xmlns:a16="http://schemas.microsoft.com/office/drawing/2014/main" id="{34437CB5-4FD1-BD4C-9E3F-DE0347134F2E}"/>
              </a:ext>
            </a:extLst>
          </p:cNvPr>
          <p:cNvSpPr>
            <a:spLocks noGrp="1"/>
          </p:cNvSpPr>
          <p:nvPr>
            <p:ph type="pic" sz="quarter" idx="18" hasCustomPrompt="1"/>
          </p:nvPr>
        </p:nvSpPr>
        <p:spPr>
          <a:xfrm>
            <a:off x="791894" y="2921104"/>
            <a:ext cx="1828800" cy="914400"/>
          </a:xfrm>
        </p:spPr>
        <p:txBody>
          <a:bodyPr/>
          <a:lstStyle>
            <a:lvl1pPr marL="0" indent="0" algn="l">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6" name="Picture Placeholder 34">
            <a:extLst>
              <a:ext uri="{FF2B5EF4-FFF2-40B4-BE49-F238E27FC236}">
                <a16:creationId xmlns:a16="http://schemas.microsoft.com/office/drawing/2014/main" id="{7D39CEF2-EAFF-1F4F-8C1B-1AFC16A91F45}"/>
              </a:ext>
            </a:extLst>
          </p:cNvPr>
          <p:cNvSpPr>
            <a:spLocks noGrp="1"/>
          </p:cNvSpPr>
          <p:nvPr>
            <p:ph type="pic" sz="quarter" idx="19" hasCustomPrompt="1"/>
          </p:nvPr>
        </p:nvSpPr>
        <p:spPr>
          <a:xfrm>
            <a:off x="4145897" y="2921104"/>
            <a:ext cx="2167575" cy="914400"/>
          </a:xfrm>
        </p:spPr>
        <p:txBody>
          <a:bodyPr/>
          <a:lstStyle>
            <a:lvl1pPr>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7" name="Picture Placeholder 18">
            <a:extLst>
              <a:ext uri="{FF2B5EF4-FFF2-40B4-BE49-F238E27FC236}">
                <a16:creationId xmlns:a16="http://schemas.microsoft.com/office/drawing/2014/main" id="{55971632-141A-4A41-AE8A-7917773F35A5}"/>
              </a:ext>
            </a:extLst>
          </p:cNvPr>
          <p:cNvSpPr>
            <a:spLocks noGrp="1"/>
          </p:cNvSpPr>
          <p:nvPr>
            <p:ph type="pic" sz="quarter" idx="14" hasCustomPrompt="1"/>
          </p:nvPr>
        </p:nvSpPr>
        <p:spPr>
          <a:xfrm>
            <a:off x="7565571" y="1342125"/>
            <a:ext cx="2623459" cy="1461583"/>
          </a:xfrm>
        </p:spPr>
        <p:txBody>
          <a:bodyPr/>
          <a:lstStyle>
            <a:lvl1pPr algn="ctr">
              <a:buFontTx/>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8" name="Picture Placeholder 30">
            <a:extLst>
              <a:ext uri="{FF2B5EF4-FFF2-40B4-BE49-F238E27FC236}">
                <a16:creationId xmlns:a16="http://schemas.microsoft.com/office/drawing/2014/main" id="{3A1840DD-E6D4-FF44-BEE3-04222F6806E5}"/>
              </a:ext>
            </a:extLst>
          </p:cNvPr>
          <p:cNvSpPr>
            <a:spLocks noGrp="1"/>
          </p:cNvSpPr>
          <p:nvPr>
            <p:ph type="pic" sz="quarter" idx="20" hasCustomPrompt="1"/>
          </p:nvPr>
        </p:nvSpPr>
        <p:spPr>
          <a:xfrm>
            <a:off x="6424919" y="2921812"/>
            <a:ext cx="1135118"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17" name="Text Placeholder 4">
            <a:extLst>
              <a:ext uri="{FF2B5EF4-FFF2-40B4-BE49-F238E27FC236}">
                <a16:creationId xmlns:a16="http://schemas.microsoft.com/office/drawing/2014/main" id="{C02D1180-C050-974C-B328-F450BBE244DD}"/>
              </a:ext>
            </a:extLst>
          </p:cNvPr>
          <p:cNvSpPr>
            <a:spLocks noGrp="1"/>
          </p:cNvSpPr>
          <p:nvPr>
            <p:ph type="body" sz="quarter" idx="22" hasCustomPrompt="1"/>
          </p:nvPr>
        </p:nvSpPr>
        <p:spPr>
          <a:xfrm>
            <a:off x="773147" y="5382133"/>
            <a:ext cx="6351553" cy="1142491"/>
          </a:xfrm>
        </p:spPr>
        <p:txBody>
          <a:bodyPr lIns="0" tIns="0" rIns="0" bIns="0"/>
          <a:lstStyle>
            <a:lvl1pPr>
              <a:buFontTx/>
              <a:buNone/>
              <a:defRPr sz="1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pic>
        <p:nvPicPr>
          <p:cNvPr id="4" name="Picture 3">
            <a:extLst>
              <a:ext uri="{FF2B5EF4-FFF2-40B4-BE49-F238E27FC236}">
                <a16:creationId xmlns:a16="http://schemas.microsoft.com/office/drawing/2014/main" id="{C9BEC3E3-A630-AA4F-992A-001F1FFBCB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32928" y="206264"/>
            <a:ext cx="1899562" cy="827777"/>
          </a:xfrm>
          <a:prstGeom prst="rect">
            <a:avLst/>
          </a:prstGeom>
        </p:spPr>
      </p:pic>
      <p:pic>
        <p:nvPicPr>
          <p:cNvPr id="6" name="Picture 5">
            <a:extLst>
              <a:ext uri="{FF2B5EF4-FFF2-40B4-BE49-F238E27FC236}">
                <a16:creationId xmlns:a16="http://schemas.microsoft.com/office/drawing/2014/main" id="{3E4DA566-7623-2445-81B1-57244B033C0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30507" y="5068122"/>
            <a:ext cx="1740628" cy="253070"/>
          </a:xfrm>
          <a:prstGeom prst="rect">
            <a:avLst/>
          </a:prstGeom>
        </p:spPr>
      </p:pic>
    </p:spTree>
    <p:extLst>
      <p:ext uri="{BB962C8B-B14F-4D97-AF65-F5344CB8AC3E}">
        <p14:creationId xmlns:p14="http://schemas.microsoft.com/office/powerpoint/2010/main" val="224231458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p:txBody>
          <a:bodyPr/>
          <a:lstStyle/>
          <a:p>
            <a:r>
              <a:rPr lang="en-US" dirty="0"/>
              <a:t>TITLE AND CONTENT - Click to add title</a:t>
            </a:r>
          </a:p>
        </p:txBody>
      </p:sp>
      <p:sp>
        <p:nvSpPr>
          <p:cNvPr id="3" name="Slide Number Placeholder 2">
            <a:extLst>
              <a:ext uri="{FF2B5EF4-FFF2-40B4-BE49-F238E27FC236}">
                <a16:creationId xmlns:a16="http://schemas.microsoft.com/office/drawing/2014/main" id="{87D4B9F0-F682-C847-A4A4-C8832F0065E1}"/>
              </a:ext>
            </a:extLst>
          </p:cNvPr>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647700" y="1409700"/>
            <a:ext cx="11045952" cy="4610100"/>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B758965-F092-184D-8FFB-8523C26AB56B}"/>
              </a:ext>
            </a:extLst>
          </p:cNvPr>
          <p:cNvSpPr txBox="1"/>
          <p:nvPr userDrawn="1"/>
        </p:nvSpPr>
        <p:spPr>
          <a:xfrm>
            <a:off x="4795024" y="66907"/>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209002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A0378-3043-4B38-9AED-E0E47F270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14A76B-3B1D-4B70-A812-3FD65D9BB5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DA79C-7A8F-4FD2-AD9C-3B226AAE22A0}"/>
              </a:ext>
            </a:extLst>
          </p:cNvPr>
          <p:cNvSpPr>
            <a:spLocks noGrp="1"/>
          </p:cNvSpPr>
          <p:nvPr>
            <p:ph type="dt" sz="half" idx="10"/>
          </p:nvPr>
        </p:nvSpPr>
        <p:spPr/>
        <p:txBody>
          <a:bodyPr/>
          <a:lstStyle/>
          <a:p>
            <a:fld id="{79C162C3-5026-4596-8D38-61102DE594B4}" type="datetimeFigureOut">
              <a:rPr lang="en-US" smtClean="0"/>
              <a:t>10/9/2022</a:t>
            </a:fld>
            <a:endParaRPr lang="en-US"/>
          </a:p>
        </p:txBody>
      </p:sp>
      <p:sp>
        <p:nvSpPr>
          <p:cNvPr id="5" name="Footer Placeholder 4">
            <a:extLst>
              <a:ext uri="{FF2B5EF4-FFF2-40B4-BE49-F238E27FC236}">
                <a16:creationId xmlns:a16="http://schemas.microsoft.com/office/drawing/2014/main" id="{B5836796-7F33-4D60-B1A5-24078AC6B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F8BE5-9873-4D0B-BBCB-A9ED035CEFB6}"/>
              </a:ext>
            </a:extLst>
          </p:cNvPr>
          <p:cNvSpPr>
            <a:spLocks noGrp="1"/>
          </p:cNvSpPr>
          <p:nvPr>
            <p:ph type="sldNum" sz="quarter" idx="12"/>
          </p:nvPr>
        </p:nvSpPr>
        <p:spPr/>
        <p:txBody>
          <a:bodyPr/>
          <a:lstStyle/>
          <a:p>
            <a:fld id="{1A45F9B6-A45A-452D-B992-6FF283DAA238}" type="slidenum">
              <a:rPr lang="en-US" smtClean="0"/>
              <a:t>‹#›</a:t>
            </a:fld>
            <a:endParaRPr lang="en-US"/>
          </a:p>
        </p:txBody>
      </p:sp>
    </p:spTree>
    <p:extLst>
      <p:ext uri="{BB962C8B-B14F-4D97-AF65-F5344CB8AC3E}">
        <p14:creationId xmlns:p14="http://schemas.microsoft.com/office/powerpoint/2010/main" val="2484861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Title_Slide_NM&amp;CA_U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2405A7D0-A065-44E8-BD31-2D1AF2D5E0D2}"/>
              </a:ext>
            </a:extLst>
          </p:cNvPr>
          <p:cNvSpPr txBox="1"/>
          <p:nvPr userDrawn="1"/>
        </p:nvSpPr>
        <p:spPr>
          <a:xfrm>
            <a:off x="10193121" y="5382134"/>
            <a:ext cx="1998880" cy="1200329"/>
          </a:xfrm>
          <a:prstGeom prst="rect">
            <a:avLst/>
          </a:prstGeom>
          <a:noFill/>
        </p:spPr>
        <p:txBody>
          <a:bodyPr wrap="square" rtlCol="0">
            <a:spAutoFit/>
          </a:bodyPr>
          <a:lstStyle/>
          <a:p>
            <a:pPr algn="ctr"/>
            <a:r>
              <a:rPr lang="en-US" sz="800" b="0" i="0" u="none" strike="noStrike" kern="1200" dirty="0">
                <a:solidFill>
                  <a:schemeClr val="bg1"/>
                </a:solidFill>
                <a:effectLst/>
                <a:latin typeface="Open Sans" panose="020B0606030504020204" pitchFamily="34" charset="0"/>
                <a:ea typeface="+mn-ea"/>
                <a:cs typeface="+mn-cs"/>
              </a:rPr>
              <a:t>Sandia National Laboratories is a </a:t>
            </a:r>
            <a:r>
              <a:rPr lang="en-US" sz="800" b="0" i="0" u="none" strike="noStrike" kern="1200" dirty="0" err="1">
                <a:solidFill>
                  <a:schemeClr val="bg1"/>
                </a:solidFill>
                <a:effectLst/>
                <a:latin typeface="Open Sans" panose="020B0606030504020204" pitchFamily="34" charset="0"/>
                <a:ea typeface="+mn-ea"/>
                <a:cs typeface="+mn-cs"/>
              </a:rPr>
              <a:t>multimission</a:t>
            </a:r>
            <a:r>
              <a:rPr lang="en-US" sz="800" b="0" i="0" u="none" strike="noStrike" kern="1200" dirty="0">
                <a:solidFill>
                  <a:schemeClr val="bg1"/>
                </a:solidFill>
                <a:effectLst/>
                <a:latin typeface="Open Sans" panose="020B0606030504020204" pitchFamily="34" charset="0"/>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Picture Placeholder 30">
            <a:extLst>
              <a:ext uri="{FF2B5EF4-FFF2-40B4-BE49-F238E27FC236}">
                <a16:creationId xmlns:a16="http://schemas.microsoft.com/office/drawing/2014/main" id="{F1AEF7CB-72B7-B743-A375-6E9BEACA8799}"/>
              </a:ext>
            </a:extLst>
          </p:cNvPr>
          <p:cNvSpPr>
            <a:spLocks noGrp="1"/>
          </p:cNvSpPr>
          <p:nvPr>
            <p:ph type="pic" sz="quarter" idx="17" hasCustomPrompt="1"/>
          </p:nvPr>
        </p:nvSpPr>
        <p:spPr>
          <a:xfrm>
            <a:off x="2732140" y="2921104"/>
            <a:ext cx="1302311" cy="914400"/>
          </a:xfrm>
          <a:prstGeom prst="rect">
            <a:avLst/>
          </a:prstGeo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4" name="Picture Placeholder 32">
            <a:extLst>
              <a:ext uri="{FF2B5EF4-FFF2-40B4-BE49-F238E27FC236}">
                <a16:creationId xmlns:a16="http://schemas.microsoft.com/office/drawing/2014/main" id="{34437CB5-4FD1-BD4C-9E3F-DE0347134F2E}"/>
              </a:ext>
            </a:extLst>
          </p:cNvPr>
          <p:cNvSpPr>
            <a:spLocks noGrp="1"/>
          </p:cNvSpPr>
          <p:nvPr>
            <p:ph type="pic" sz="quarter" idx="18" hasCustomPrompt="1"/>
          </p:nvPr>
        </p:nvSpPr>
        <p:spPr>
          <a:xfrm>
            <a:off x="791894" y="2921104"/>
            <a:ext cx="1828800" cy="914400"/>
          </a:xfrm>
          <a:prstGeom prst="rect">
            <a:avLst/>
          </a:prstGeom>
        </p:spPr>
        <p:txBody>
          <a:bodyPr/>
          <a:lstStyle>
            <a:lvl1pPr marL="0" indent="0" algn="l">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6" name="Picture Placeholder 34">
            <a:extLst>
              <a:ext uri="{FF2B5EF4-FFF2-40B4-BE49-F238E27FC236}">
                <a16:creationId xmlns:a16="http://schemas.microsoft.com/office/drawing/2014/main" id="{7D39CEF2-EAFF-1F4F-8C1B-1AFC16A91F45}"/>
              </a:ext>
            </a:extLst>
          </p:cNvPr>
          <p:cNvSpPr>
            <a:spLocks noGrp="1"/>
          </p:cNvSpPr>
          <p:nvPr>
            <p:ph type="pic" sz="quarter" idx="19" hasCustomPrompt="1"/>
          </p:nvPr>
        </p:nvSpPr>
        <p:spPr>
          <a:xfrm>
            <a:off x="4145897" y="2921104"/>
            <a:ext cx="2167575" cy="914400"/>
          </a:xfrm>
          <a:prstGeom prst="rect">
            <a:avLst/>
          </a:prstGeom>
        </p:spPr>
        <p:txBody>
          <a:bodyPr/>
          <a:lstStyle>
            <a:lvl1pPr>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7" name="Picture Placeholder 18">
            <a:extLst>
              <a:ext uri="{FF2B5EF4-FFF2-40B4-BE49-F238E27FC236}">
                <a16:creationId xmlns:a16="http://schemas.microsoft.com/office/drawing/2014/main" id="{55971632-141A-4A41-AE8A-7917773F35A5}"/>
              </a:ext>
            </a:extLst>
          </p:cNvPr>
          <p:cNvSpPr>
            <a:spLocks noGrp="1"/>
          </p:cNvSpPr>
          <p:nvPr>
            <p:ph type="pic" sz="quarter" idx="14" hasCustomPrompt="1"/>
          </p:nvPr>
        </p:nvSpPr>
        <p:spPr>
          <a:xfrm>
            <a:off x="7565571" y="1342125"/>
            <a:ext cx="2623459" cy="1461583"/>
          </a:xfrm>
          <a:prstGeom prst="rect">
            <a:avLst/>
          </a:prstGeom>
        </p:spPr>
        <p:txBody>
          <a:bodyPr/>
          <a:lstStyle>
            <a:lvl1pPr algn="ctr">
              <a:buFontTx/>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8" name="Picture Placeholder 30">
            <a:extLst>
              <a:ext uri="{FF2B5EF4-FFF2-40B4-BE49-F238E27FC236}">
                <a16:creationId xmlns:a16="http://schemas.microsoft.com/office/drawing/2014/main" id="{3A1840DD-E6D4-FF44-BEE3-04222F6806E5}"/>
              </a:ext>
            </a:extLst>
          </p:cNvPr>
          <p:cNvSpPr>
            <a:spLocks noGrp="1"/>
          </p:cNvSpPr>
          <p:nvPr>
            <p:ph type="pic" sz="quarter" idx="20" hasCustomPrompt="1"/>
          </p:nvPr>
        </p:nvSpPr>
        <p:spPr>
          <a:xfrm>
            <a:off x="6424919" y="2921812"/>
            <a:ext cx="1135118" cy="914400"/>
          </a:xfrm>
          <a:prstGeom prst="rect">
            <a:avLst/>
          </a:prstGeo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16" name="Title 1">
            <a:extLst>
              <a:ext uri="{FF2B5EF4-FFF2-40B4-BE49-F238E27FC236}">
                <a16:creationId xmlns:a16="http://schemas.microsoft.com/office/drawing/2014/main" id="{6A640D0C-6768-054F-A9E5-72433DED96A0}"/>
              </a:ext>
            </a:extLst>
          </p:cNvPr>
          <p:cNvSpPr>
            <a:spLocks noGrp="1"/>
          </p:cNvSpPr>
          <p:nvPr>
            <p:ph type="ctrTitle" hasCustomPrompt="1"/>
          </p:nvPr>
        </p:nvSpPr>
        <p:spPr>
          <a:xfrm>
            <a:off x="773147" y="1194099"/>
            <a:ext cx="6351553" cy="1727005"/>
          </a:xfrm>
        </p:spPr>
        <p:txBody>
          <a:bodyPr lIns="0" tIns="91440" rIns="0" bIns="9144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title</a:t>
            </a:r>
          </a:p>
        </p:txBody>
      </p:sp>
      <p:sp>
        <p:nvSpPr>
          <p:cNvPr id="17" name="Text Placeholder 24">
            <a:extLst>
              <a:ext uri="{FF2B5EF4-FFF2-40B4-BE49-F238E27FC236}">
                <a16:creationId xmlns:a16="http://schemas.microsoft.com/office/drawing/2014/main" id="{49EC6533-A0BD-5E46-AF14-AB8CC26AA90C}"/>
              </a:ext>
            </a:extLst>
          </p:cNvPr>
          <p:cNvSpPr>
            <a:spLocks noGrp="1"/>
          </p:cNvSpPr>
          <p:nvPr>
            <p:ph type="body" sz="quarter" idx="15" hasCustomPrompt="1"/>
          </p:nvPr>
        </p:nvSpPr>
        <p:spPr>
          <a:xfrm>
            <a:off x="10286421" y="6586868"/>
            <a:ext cx="1828800" cy="136525"/>
          </a:xfrm>
        </p:spPr>
        <p:txBody>
          <a:bodyPr lIns="0" tIns="0" rIns="0" bIns="0">
            <a:normAutofit/>
          </a:bodyPr>
          <a:lstStyle>
            <a:lvl1pPr marL="0" indent="0" algn="ctr">
              <a:buNone/>
              <a:defRPr sz="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18" name="Subtitle 2">
            <a:extLst>
              <a:ext uri="{FF2B5EF4-FFF2-40B4-BE49-F238E27FC236}">
                <a16:creationId xmlns:a16="http://schemas.microsoft.com/office/drawing/2014/main" id="{B7B0D49C-82E5-0B42-A64F-A7234DA2B09F}"/>
              </a:ext>
            </a:extLst>
          </p:cNvPr>
          <p:cNvSpPr>
            <a:spLocks noGrp="1"/>
          </p:cNvSpPr>
          <p:nvPr>
            <p:ph type="subTitle" idx="1" hasCustomPrompt="1"/>
          </p:nvPr>
        </p:nvSpPr>
        <p:spPr>
          <a:xfrm>
            <a:off x="773147" y="4142965"/>
            <a:ext cx="6351553" cy="914399"/>
          </a:xfrm>
        </p:spPr>
        <p:txBody>
          <a:bodyPr lIns="0" tIns="0" rIns="0" bIns="0" anchor="b">
            <a:normAutofit/>
          </a:bodyPr>
          <a:lstStyle>
            <a:lvl1pPr marL="0" indent="0" algn="l">
              <a:buNone/>
              <a:defRPr sz="1800" b="0" i="0" cap="none" spc="200" baseline="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PRESENTER/AUTHOR NAMES</a:t>
            </a:r>
          </a:p>
        </p:txBody>
      </p:sp>
      <p:sp>
        <p:nvSpPr>
          <p:cNvPr id="19" name="Text Placeholder 4">
            <a:extLst>
              <a:ext uri="{FF2B5EF4-FFF2-40B4-BE49-F238E27FC236}">
                <a16:creationId xmlns:a16="http://schemas.microsoft.com/office/drawing/2014/main" id="{044566E6-F23A-E842-B04D-8E74C1E5C088}"/>
              </a:ext>
            </a:extLst>
          </p:cNvPr>
          <p:cNvSpPr>
            <a:spLocks noGrp="1"/>
          </p:cNvSpPr>
          <p:nvPr>
            <p:ph type="body" sz="quarter" idx="22" hasCustomPrompt="1"/>
          </p:nvPr>
        </p:nvSpPr>
        <p:spPr>
          <a:xfrm>
            <a:off x="773147" y="5382133"/>
            <a:ext cx="6351553" cy="1142491"/>
          </a:xfrm>
        </p:spPr>
        <p:txBody>
          <a:bodyPr lIns="0" tIns="0" rIns="0" bIns="0"/>
          <a:lstStyle>
            <a:lvl1pPr>
              <a:buFontTx/>
              <a:buNone/>
              <a:defRPr sz="1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pic>
        <p:nvPicPr>
          <p:cNvPr id="12" name="Picture 11">
            <a:extLst>
              <a:ext uri="{FF2B5EF4-FFF2-40B4-BE49-F238E27FC236}">
                <a16:creationId xmlns:a16="http://schemas.microsoft.com/office/drawing/2014/main" id="{4509C096-9973-EF42-BC88-D6ADDE589A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32928" y="206264"/>
            <a:ext cx="1899562" cy="827777"/>
          </a:xfrm>
          <a:prstGeom prst="rect">
            <a:avLst/>
          </a:prstGeom>
        </p:spPr>
      </p:pic>
      <p:pic>
        <p:nvPicPr>
          <p:cNvPr id="13" name="Picture 12">
            <a:extLst>
              <a:ext uri="{FF2B5EF4-FFF2-40B4-BE49-F238E27FC236}">
                <a16:creationId xmlns:a16="http://schemas.microsoft.com/office/drawing/2014/main" id="{7B30676C-5F7C-9C42-9914-B73F06BACB0C}"/>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272826" y="5073548"/>
            <a:ext cx="1863045" cy="257655"/>
          </a:xfrm>
          <a:prstGeom prst="rect">
            <a:avLst/>
          </a:prstGeom>
        </p:spPr>
      </p:pic>
    </p:spTree>
    <p:extLst>
      <p:ext uri="{BB962C8B-B14F-4D97-AF65-F5344CB8AC3E}">
        <p14:creationId xmlns:p14="http://schemas.microsoft.com/office/powerpoint/2010/main" val="160292012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_Break_NM&amp;CA_U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0F807EE3-5A7B-7B43-9CD9-05809754EE92}"/>
              </a:ext>
            </a:extLst>
          </p:cNvPr>
          <p:cNvSpPr>
            <a:spLocks noGrp="1"/>
          </p:cNvSpPr>
          <p:nvPr>
            <p:ph type="subTitle" idx="1" hasCustomPrompt="1"/>
          </p:nvPr>
        </p:nvSpPr>
        <p:spPr>
          <a:xfrm>
            <a:off x="4130694" y="5064546"/>
            <a:ext cx="7070704" cy="993354"/>
          </a:xfrm>
        </p:spPr>
        <p:txBody>
          <a:bodyPr lIns="0" rIns="0">
            <a:normAutofit/>
          </a:bodyPr>
          <a:lstStyle>
            <a:lvl1pPr marL="0" indent="0" algn="l">
              <a:buNone/>
              <a:defRPr sz="1800" b="0" i="0" cap="none" spc="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subtitle</a:t>
            </a:r>
          </a:p>
        </p:txBody>
      </p:sp>
      <p:sp>
        <p:nvSpPr>
          <p:cNvPr id="10" name="Title 1">
            <a:extLst>
              <a:ext uri="{FF2B5EF4-FFF2-40B4-BE49-F238E27FC236}">
                <a16:creationId xmlns:a16="http://schemas.microsoft.com/office/drawing/2014/main" id="{AB80C274-88C4-EF40-AFFB-1D3EE28ABA97}"/>
              </a:ext>
            </a:extLst>
          </p:cNvPr>
          <p:cNvSpPr>
            <a:spLocks noGrp="1"/>
          </p:cNvSpPr>
          <p:nvPr>
            <p:ph type="ctrTitle" hasCustomPrompt="1"/>
          </p:nvPr>
        </p:nvSpPr>
        <p:spPr>
          <a:xfrm>
            <a:off x="4130694" y="3112607"/>
            <a:ext cx="7070706" cy="1690255"/>
          </a:xfrm>
        </p:spPr>
        <p:txBody>
          <a:bodyPr lIns="0" rIns="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section title</a:t>
            </a:r>
          </a:p>
        </p:txBody>
      </p:sp>
      <p:sp>
        <p:nvSpPr>
          <p:cNvPr id="12" name="Date Placeholder 8">
            <a:extLst>
              <a:ext uri="{FF2B5EF4-FFF2-40B4-BE49-F238E27FC236}">
                <a16:creationId xmlns:a16="http://schemas.microsoft.com/office/drawing/2014/main" id="{28F9A4F9-E91B-894E-980A-89E25D983C8D}"/>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10/9/2022</a:t>
            </a:fld>
            <a:endParaRPr lang="en-US" dirty="0"/>
          </a:p>
        </p:txBody>
      </p:sp>
      <p:sp>
        <p:nvSpPr>
          <p:cNvPr id="13" name="Footer Placeholder 9">
            <a:extLst>
              <a:ext uri="{FF2B5EF4-FFF2-40B4-BE49-F238E27FC236}">
                <a16:creationId xmlns:a16="http://schemas.microsoft.com/office/drawing/2014/main" id="{9BB042E6-FFFD-3849-9A9F-1B3E03339F6B}"/>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3627602147"/>
      </p:ext>
    </p:extLst>
  </p:cSld>
  <p:clrMapOvr>
    <a:masterClrMapping/>
  </p:clrMapOvr>
  <p:extLst>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_and_Content_U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648" y="359772"/>
            <a:ext cx="10480752" cy="570225"/>
          </a:xfrm>
          <a:prstGeom prst="rect">
            <a:avLst/>
          </a:prstGeom>
        </p:spPr>
        <p:txBody>
          <a:bodyPr/>
          <a:lstStyle>
            <a:lvl1pPr marL="0">
              <a:defRPr/>
            </a:lvl1pPr>
          </a:lstStyle>
          <a:p>
            <a:r>
              <a:rPr lang="en-US" dirty="0"/>
              <a:t>Title and Content - Click to add title</a:t>
            </a:r>
          </a:p>
        </p:txBody>
      </p:sp>
      <p:sp>
        <p:nvSpPr>
          <p:cNvPr id="3" name="Content Placeholder 2"/>
          <p:cNvSpPr>
            <a:spLocks noGrp="1"/>
          </p:cNvSpPr>
          <p:nvPr>
            <p:ph idx="1" hasCustomPrompt="1"/>
          </p:nvPr>
        </p:nvSpPr>
        <p:spPr>
          <a:xfrm>
            <a:off x="720647" y="1429233"/>
            <a:ext cx="10480751" cy="4636287"/>
          </a:xfrm>
          <a:prstGeom prst="rect">
            <a:avLst/>
          </a:prstGeom>
        </p:spPr>
        <p:txBody>
          <a:bodyPr/>
          <a:lstStyle>
            <a:lvl1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7">
            <a:extLst>
              <a:ext uri="{FF2B5EF4-FFF2-40B4-BE49-F238E27FC236}">
                <a16:creationId xmlns:a16="http://schemas.microsoft.com/office/drawing/2014/main" id="{84653370-8875-2C4D-A315-258AE5BBDEBE}"/>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11" name="Date Placeholder 8">
            <a:extLst>
              <a:ext uri="{FF2B5EF4-FFF2-40B4-BE49-F238E27FC236}">
                <a16:creationId xmlns:a16="http://schemas.microsoft.com/office/drawing/2014/main" id="{60925A80-6FB1-1F4E-8281-11634B44449A}"/>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10/9/2022</a:t>
            </a:fld>
            <a:endParaRPr lang="en-US" dirty="0"/>
          </a:p>
        </p:txBody>
      </p:sp>
      <p:sp>
        <p:nvSpPr>
          <p:cNvPr id="12" name="Footer Placeholder 9">
            <a:extLst>
              <a:ext uri="{FF2B5EF4-FFF2-40B4-BE49-F238E27FC236}">
                <a16:creationId xmlns:a16="http://schemas.microsoft.com/office/drawing/2014/main" id="{C3CAD971-D42D-864F-B8DE-C3410EC67E06}"/>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2385018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itle_and_Double_Content_U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648" y="359772"/>
            <a:ext cx="10480752" cy="570225"/>
          </a:xfrm>
          <a:prstGeom prst="rect">
            <a:avLst/>
          </a:prstGeom>
        </p:spPr>
        <p:txBody>
          <a:bodyPr/>
          <a:lstStyle>
            <a:lvl1pPr>
              <a:defRPr/>
            </a:lvl1pPr>
          </a:lstStyle>
          <a:p>
            <a:r>
              <a:rPr lang="en-US" dirty="0"/>
              <a:t>Title and Double Content - Click to add title</a:t>
            </a:r>
          </a:p>
        </p:txBody>
      </p:sp>
      <p:sp>
        <p:nvSpPr>
          <p:cNvPr id="7" name="Content Placeholder 6"/>
          <p:cNvSpPr>
            <a:spLocks noGrp="1"/>
          </p:cNvSpPr>
          <p:nvPr>
            <p:ph sz="quarter" idx="13" hasCustomPrompt="1"/>
          </p:nvPr>
        </p:nvSpPr>
        <p:spPr>
          <a:xfrm>
            <a:off x="720724" y="1409700"/>
            <a:ext cx="5029200" cy="4648200"/>
          </a:xfrm>
          <a:prstGeom prst="rect">
            <a:avLst/>
          </a:prstGeom>
        </p:spPr>
        <p:txBody>
          <a:bodyPr/>
          <a:lstStyle>
            <a:lvl1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4" hasCustomPrompt="1"/>
          </p:nvPr>
        </p:nvSpPr>
        <p:spPr>
          <a:xfrm>
            <a:off x="6158660" y="1409700"/>
            <a:ext cx="5029200" cy="4648200"/>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7">
            <a:extLst>
              <a:ext uri="{FF2B5EF4-FFF2-40B4-BE49-F238E27FC236}">
                <a16:creationId xmlns:a16="http://schemas.microsoft.com/office/drawing/2014/main" id="{533CBC10-5638-7E46-81C8-B530E4D766CD}"/>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13" name="Date Placeholder 8">
            <a:extLst>
              <a:ext uri="{FF2B5EF4-FFF2-40B4-BE49-F238E27FC236}">
                <a16:creationId xmlns:a16="http://schemas.microsoft.com/office/drawing/2014/main" id="{CC0FC208-2094-5247-B442-914250E198CE}"/>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10/9/2022</a:t>
            </a:fld>
            <a:endParaRPr lang="en-US" dirty="0"/>
          </a:p>
        </p:txBody>
      </p:sp>
      <p:sp>
        <p:nvSpPr>
          <p:cNvPr id="14" name="Footer Placeholder 9">
            <a:extLst>
              <a:ext uri="{FF2B5EF4-FFF2-40B4-BE49-F238E27FC236}">
                <a16:creationId xmlns:a16="http://schemas.microsoft.com/office/drawing/2014/main" id="{93BA4CF5-05C5-E44F-BFA8-5F66D79FCD39}"/>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3834541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2_Title_Only_U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648" y="359772"/>
            <a:ext cx="10480752" cy="570225"/>
          </a:xfrm>
          <a:prstGeom prst="rect">
            <a:avLst/>
          </a:prstGeom>
        </p:spPr>
        <p:txBody>
          <a:bodyPr/>
          <a:lstStyle>
            <a:lvl1pPr>
              <a:defRPr b="0">
                <a:latin typeface="+mj-lt"/>
              </a:defRPr>
            </a:lvl1pPr>
          </a:lstStyle>
          <a:p>
            <a:r>
              <a:rPr lang="en-US" dirty="0"/>
              <a:t>Title Only - Click to add title</a:t>
            </a:r>
          </a:p>
        </p:txBody>
      </p:sp>
      <p:sp>
        <p:nvSpPr>
          <p:cNvPr id="9" name="Slide Number Placeholder 7">
            <a:extLst>
              <a:ext uri="{FF2B5EF4-FFF2-40B4-BE49-F238E27FC236}">
                <a16:creationId xmlns:a16="http://schemas.microsoft.com/office/drawing/2014/main" id="{D9194FF3-FB44-4F4A-BEA2-4A866309EC42}"/>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10" name="Date Placeholder 8">
            <a:extLst>
              <a:ext uri="{FF2B5EF4-FFF2-40B4-BE49-F238E27FC236}">
                <a16:creationId xmlns:a16="http://schemas.microsoft.com/office/drawing/2014/main" id="{E5A6C9AA-8F75-6E4A-9E5F-9953F798B908}"/>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10/9/2022</a:t>
            </a:fld>
            <a:endParaRPr lang="en-US" dirty="0"/>
          </a:p>
        </p:txBody>
      </p:sp>
      <p:sp>
        <p:nvSpPr>
          <p:cNvPr id="11" name="Footer Placeholder 9">
            <a:extLst>
              <a:ext uri="{FF2B5EF4-FFF2-40B4-BE49-F238E27FC236}">
                <a16:creationId xmlns:a16="http://schemas.microsoft.com/office/drawing/2014/main" id="{8BF130D3-3334-8F4F-B697-35A9F2814C0B}"/>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2290014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lank_Slide_UU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826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Section_Break_NM&amp;CA_U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30694" y="5064546"/>
            <a:ext cx="7070704" cy="993354"/>
          </a:xfrm>
        </p:spPr>
        <p:txBody>
          <a:bodyPr lIns="0" rIns="0">
            <a:normAutofit/>
          </a:bodyPr>
          <a:lstStyle>
            <a:lvl1pPr marL="0" indent="0" algn="l">
              <a:buNone/>
              <a:defRPr sz="1800" b="0" i="0" cap="none" spc="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subtitle</a:t>
            </a:r>
          </a:p>
        </p:txBody>
      </p:sp>
      <p:sp>
        <p:nvSpPr>
          <p:cNvPr id="2" name="Title 1"/>
          <p:cNvSpPr>
            <a:spLocks noGrp="1"/>
          </p:cNvSpPr>
          <p:nvPr>
            <p:ph type="ctrTitle" hasCustomPrompt="1"/>
          </p:nvPr>
        </p:nvSpPr>
        <p:spPr>
          <a:xfrm>
            <a:off x="4130694" y="3112607"/>
            <a:ext cx="7070706" cy="1690255"/>
          </a:xfrm>
        </p:spPr>
        <p:txBody>
          <a:bodyPr lIns="0" rIns="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section title</a:t>
            </a:r>
          </a:p>
        </p:txBody>
      </p:sp>
      <p:sp>
        <p:nvSpPr>
          <p:cNvPr id="8" name="Date Placeholder 8">
            <a:extLst>
              <a:ext uri="{FF2B5EF4-FFF2-40B4-BE49-F238E27FC236}">
                <a16:creationId xmlns:a16="http://schemas.microsoft.com/office/drawing/2014/main" id="{3BEBB9B5-AA21-3743-AE6F-D669D968EB9E}"/>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10/9/2022</a:t>
            </a:fld>
            <a:endParaRPr lang="en-US" dirty="0"/>
          </a:p>
        </p:txBody>
      </p:sp>
      <p:sp>
        <p:nvSpPr>
          <p:cNvPr id="9" name="Footer Placeholder 9">
            <a:extLst>
              <a:ext uri="{FF2B5EF4-FFF2-40B4-BE49-F238E27FC236}">
                <a16:creationId xmlns:a16="http://schemas.microsoft.com/office/drawing/2014/main" id="{4B41CB23-D8A4-634B-8696-A8C38E3AC15F}"/>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1336030870"/>
      </p:ext>
    </p:extLst>
  </p:cSld>
  <p:clrMapOvr>
    <a:masterClrMapping/>
  </p:clrMapOvr>
  <p:extLst>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_and_Double_Content_UU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and Double Content - Click to add title</a:t>
            </a:r>
          </a:p>
        </p:txBody>
      </p:sp>
      <p:sp>
        <p:nvSpPr>
          <p:cNvPr id="9" name="Content Placeholder 8"/>
          <p:cNvSpPr>
            <a:spLocks noGrp="1"/>
          </p:cNvSpPr>
          <p:nvPr>
            <p:ph sz="quarter" idx="14" hasCustomPrompt="1"/>
          </p:nvPr>
        </p:nvSpPr>
        <p:spPr>
          <a:xfrm>
            <a:off x="6158660" y="1409700"/>
            <a:ext cx="5029200" cy="4648200"/>
          </a:xfrm>
        </p:spPr>
        <p:txBody>
          <a:bodyPr lIns="45720"/>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6">
            <a:extLst>
              <a:ext uri="{FF2B5EF4-FFF2-40B4-BE49-F238E27FC236}">
                <a16:creationId xmlns:a16="http://schemas.microsoft.com/office/drawing/2014/main" id="{AFE68596-C998-4449-AA72-201F663B1080}"/>
              </a:ext>
            </a:extLst>
          </p:cNvPr>
          <p:cNvSpPr>
            <a:spLocks noGrp="1"/>
          </p:cNvSpPr>
          <p:nvPr>
            <p:ph sz="quarter" idx="13" hasCustomPrompt="1"/>
          </p:nvPr>
        </p:nvSpPr>
        <p:spPr>
          <a:xfrm>
            <a:off x="720724" y="1409700"/>
            <a:ext cx="5029200" cy="4648200"/>
          </a:xfrm>
        </p:spPr>
        <p:txBody>
          <a:bodyPr/>
          <a:lstStyle>
            <a:lvl1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7">
            <a:extLst>
              <a:ext uri="{FF2B5EF4-FFF2-40B4-BE49-F238E27FC236}">
                <a16:creationId xmlns:a16="http://schemas.microsoft.com/office/drawing/2014/main" id="{88CC8865-9B06-F04A-B596-67CF2250F53A}"/>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
        <p:nvSpPr>
          <p:cNvPr id="14" name="Date Placeholder 8">
            <a:extLst>
              <a:ext uri="{FF2B5EF4-FFF2-40B4-BE49-F238E27FC236}">
                <a16:creationId xmlns:a16="http://schemas.microsoft.com/office/drawing/2014/main" id="{8984D5BE-3984-D642-8048-62E970BD9DC4}"/>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10/9/2022</a:t>
            </a:fld>
            <a:endParaRPr lang="en-US" dirty="0"/>
          </a:p>
        </p:txBody>
      </p:sp>
      <p:sp>
        <p:nvSpPr>
          <p:cNvPr id="15" name="Footer Placeholder 9">
            <a:extLst>
              <a:ext uri="{FF2B5EF4-FFF2-40B4-BE49-F238E27FC236}">
                <a16:creationId xmlns:a16="http://schemas.microsoft.com/office/drawing/2014/main" id="{D37F498F-8C04-8E41-B8E2-2CF797996E17}"/>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4110794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_Only_UU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latin typeface="+mj-lt"/>
              </a:defRPr>
            </a:lvl1pPr>
          </a:lstStyle>
          <a:p>
            <a:r>
              <a:rPr lang="en-US" dirty="0"/>
              <a:t>Title Only - Click to add title</a:t>
            </a:r>
          </a:p>
        </p:txBody>
      </p:sp>
      <p:sp>
        <p:nvSpPr>
          <p:cNvPr id="9" name="Slide Number Placeholder 7">
            <a:extLst>
              <a:ext uri="{FF2B5EF4-FFF2-40B4-BE49-F238E27FC236}">
                <a16:creationId xmlns:a16="http://schemas.microsoft.com/office/drawing/2014/main" id="{047140F4-9603-3740-AC59-61030724EC20}"/>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
        <p:nvSpPr>
          <p:cNvPr id="10" name="Date Placeholder 8">
            <a:extLst>
              <a:ext uri="{FF2B5EF4-FFF2-40B4-BE49-F238E27FC236}">
                <a16:creationId xmlns:a16="http://schemas.microsoft.com/office/drawing/2014/main" id="{32A26D86-2879-4B46-86CA-D69ABD3FE84D}"/>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10/9/2022</a:t>
            </a:fld>
            <a:endParaRPr lang="en-US" dirty="0"/>
          </a:p>
        </p:txBody>
      </p:sp>
      <p:sp>
        <p:nvSpPr>
          <p:cNvPr id="11" name="Footer Placeholder 9">
            <a:extLst>
              <a:ext uri="{FF2B5EF4-FFF2-40B4-BE49-F238E27FC236}">
                <a16:creationId xmlns:a16="http://schemas.microsoft.com/office/drawing/2014/main" id="{5B861089-20B6-544A-BC46-4CA4C9A1BB22}"/>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2056806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_Slide_UU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139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Sandia Blue Title Slide">
    <p:bg>
      <p:bgPr>
        <a:blipFill dpi="0" rotWithShape="1">
          <a:blip r:embed="rId2">
            <a:alphaModFix amt="65000"/>
            <a:lum/>
          </a:blip>
          <a:srcRect/>
          <a:stretch>
            <a:fillRect l="-7000" r="-7000" b="5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01FDE4-204F-8A4F-897A-2FD925F71231}"/>
              </a:ext>
            </a:extLst>
          </p:cNvPr>
          <p:cNvSpPr/>
          <p:nvPr userDrawn="1"/>
        </p:nvSpPr>
        <p:spPr>
          <a:xfrm>
            <a:off x="2139174" y="6546375"/>
            <a:ext cx="7408863" cy="311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299136E-7E06-F942-9B25-67EC00827399}"/>
              </a:ext>
            </a:extLst>
          </p:cNvPr>
          <p:cNvSpPr/>
          <p:nvPr userDrawn="1"/>
        </p:nvSpPr>
        <p:spPr>
          <a:xfrm>
            <a:off x="0" y="955584"/>
            <a:ext cx="12192000" cy="3749766"/>
          </a:xfrm>
          <a:prstGeom prst="rect">
            <a:avLst/>
          </a:prstGeom>
          <a:solidFill>
            <a:srgbClr val="00ACD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4D41BF9-BEC6-2541-BC17-FCD21E6A27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02165" y="1195046"/>
            <a:ext cx="1271131" cy="485341"/>
          </a:xfrm>
          <a:prstGeom prst="rect">
            <a:avLst/>
          </a:prstGeom>
        </p:spPr>
      </p:pic>
      <p:sp>
        <p:nvSpPr>
          <p:cNvPr id="2" name="Title 1"/>
          <p:cNvSpPr>
            <a:spLocks noGrp="1"/>
          </p:cNvSpPr>
          <p:nvPr>
            <p:ph type="ctrTitle" hasCustomPrompt="1"/>
          </p:nvPr>
        </p:nvSpPr>
        <p:spPr>
          <a:xfrm>
            <a:off x="308192" y="1393479"/>
            <a:ext cx="9589164" cy="1079883"/>
          </a:xfrm>
        </p:spPr>
        <p:txBody>
          <a:bodyPr anchor="b">
            <a:normAutofit/>
          </a:bodyPr>
          <a:lstStyle>
            <a:lvl1pPr algn="l">
              <a:defRPr sz="4400">
                <a:solidFill>
                  <a:schemeClr val="bg2"/>
                </a:solidFill>
              </a:defRPr>
            </a:lvl1pPr>
          </a:lstStyle>
          <a:p>
            <a:r>
              <a:rPr lang="en-US" dirty="0"/>
              <a:t>Click to add title</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308192" y="2613631"/>
            <a:ext cx="9589165" cy="378587"/>
          </a:xfrm>
        </p:spPr>
        <p:txBody>
          <a:bodyPr>
            <a:normAutofit/>
          </a:bodyPr>
          <a:lstStyle>
            <a:lvl1pPr marL="0" indent="0">
              <a:buNone/>
              <a:defRPr sz="2000">
                <a:solidFill>
                  <a:schemeClr val="bg2"/>
                </a:solidFill>
              </a:defRPr>
            </a:lvl1pPr>
          </a:lstStyle>
          <a:p>
            <a:pPr lvl="0"/>
            <a:r>
              <a:rPr lang="en-US" dirty="0"/>
              <a:t>Click to add subtitle</a:t>
            </a:r>
          </a:p>
        </p:txBody>
      </p:sp>
      <p:sp>
        <p:nvSpPr>
          <p:cNvPr id="28" name="Date Placeholder 3">
            <a:extLst>
              <a:ext uri="{FF2B5EF4-FFF2-40B4-BE49-F238E27FC236}">
                <a16:creationId xmlns:a16="http://schemas.microsoft.com/office/drawing/2014/main" id="{CFD967D1-92EE-DA4A-AEB6-21AF38FD838E}"/>
              </a:ext>
            </a:extLst>
          </p:cNvPr>
          <p:cNvSpPr>
            <a:spLocks noGrp="1"/>
          </p:cNvSpPr>
          <p:nvPr>
            <p:ph type="dt" sz="half" idx="2"/>
          </p:nvPr>
        </p:nvSpPr>
        <p:spPr>
          <a:xfrm>
            <a:off x="9548037" y="4332843"/>
            <a:ext cx="2471928" cy="219424"/>
          </a:xfrm>
          <a:prstGeom prst="rect">
            <a:avLst/>
          </a:prstGeom>
        </p:spPr>
        <p:txBody>
          <a:bodyPr vert="horz" lIns="91440" tIns="45720" rIns="91440" bIns="45720" rtlCol="0" anchor="ctr"/>
          <a:lstStyle>
            <a:lvl1pPr algn="r">
              <a:defRPr sz="1600">
                <a:solidFill>
                  <a:schemeClr val="bg2"/>
                </a:solidFill>
              </a:defRPr>
            </a:lvl1pPr>
          </a:lstStyle>
          <a:p>
            <a:fld id="{66B0A716-7B6E-5541-8ACF-6CA4B930F84C}" type="datetime4">
              <a:rPr lang="en-US" smtClean="0"/>
              <a:pPr/>
              <a:t>October 9, 2022</a:t>
            </a:fld>
            <a:endParaRPr lang="en-US" dirty="0"/>
          </a:p>
        </p:txBody>
      </p:sp>
      <p:pic>
        <p:nvPicPr>
          <p:cNvPr id="30" name="Picture 29">
            <a:extLst>
              <a:ext uri="{FF2B5EF4-FFF2-40B4-BE49-F238E27FC236}">
                <a16:creationId xmlns:a16="http://schemas.microsoft.com/office/drawing/2014/main" id="{BEEF28A1-BDA3-EF4F-B592-78648F6EF03C}"/>
              </a:ext>
            </a:extLst>
          </p:cNvPr>
          <p:cNvPicPr>
            <a:picLocks noChangeAspect="1"/>
          </p:cNvPicPr>
          <p:nvPr userDrawn="1"/>
        </p:nvPicPr>
        <p:blipFill>
          <a:blip r:embed="rId4" cstate="print">
            <a:alphaModFix amt="70000"/>
            <a:extLst>
              <a:ext uri="{28A0092B-C50C-407E-A947-70E740481C1C}">
                <a14:useLocalDpi xmlns:a14="http://schemas.microsoft.com/office/drawing/2010/main"/>
              </a:ext>
            </a:extLst>
          </a:blip>
          <a:stretch>
            <a:fillRect/>
          </a:stretch>
        </p:blipFill>
        <p:spPr>
          <a:xfrm>
            <a:off x="1376124" y="6610629"/>
            <a:ext cx="601498" cy="172931"/>
          </a:xfrm>
          <a:prstGeom prst="rect">
            <a:avLst/>
          </a:prstGeom>
        </p:spPr>
      </p:pic>
      <p:pic>
        <p:nvPicPr>
          <p:cNvPr id="34" name="Picture 33">
            <a:extLst>
              <a:ext uri="{FF2B5EF4-FFF2-40B4-BE49-F238E27FC236}">
                <a16:creationId xmlns:a16="http://schemas.microsoft.com/office/drawing/2014/main" id="{62300E57-1F87-C74E-9FD7-FC4E22CFD6D6}"/>
              </a:ext>
            </a:extLst>
          </p:cNvPr>
          <p:cNvPicPr>
            <a:picLocks noChangeAspect="1"/>
          </p:cNvPicPr>
          <p:nvPr userDrawn="1"/>
        </p:nvPicPr>
        <p:blipFill>
          <a:blip r:embed="rId5" cstate="print">
            <a:alphaModFix amt="70000"/>
            <a:extLst>
              <a:ext uri="{28A0092B-C50C-407E-A947-70E740481C1C}">
                <a14:useLocalDpi xmlns:a14="http://schemas.microsoft.com/office/drawing/2010/main"/>
              </a:ext>
            </a:extLst>
          </a:blip>
          <a:stretch>
            <a:fillRect/>
          </a:stretch>
        </p:blipFill>
        <p:spPr>
          <a:xfrm>
            <a:off x="308192" y="6565052"/>
            <a:ext cx="916995" cy="229249"/>
          </a:xfrm>
          <a:prstGeom prst="rect">
            <a:avLst/>
          </a:prstGeom>
        </p:spPr>
      </p:pic>
      <p:sp>
        <p:nvSpPr>
          <p:cNvPr id="35" name="TextBox 34">
            <a:extLst>
              <a:ext uri="{FF2B5EF4-FFF2-40B4-BE49-F238E27FC236}">
                <a16:creationId xmlns:a16="http://schemas.microsoft.com/office/drawing/2014/main" id="{9FFF460D-5224-F745-AA08-BF60F564B889}"/>
              </a:ext>
            </a:extLst>
          </p:cNvPr>
          <p:cNvSpPr txBox="1"/>
          <p:nvPr userDrawn="1"/>
        </p:nvSpPr>
        <p:spPr>
          <a:xfrm>
            <a:off x="2139175" y="6520248"/>
            <a:ext cx="7408862" cy="338554"/>
          </a:xfrm>
          <a:prstGeom prst="rect">
            <a:avLst/>
          </a:prstGeom>
          <a:noFill/>
        </p:spPr>
        <p:txBody>
          <a:bodyPr wrap="square" rtlCol="0">
            <a:spAutoFit/>
          </a:bodyPr>
          <a:lstStyle/>
          <a:p>
            <a:r>
              <a:rPr lang="en-US" sz="800" b="0" i="0" kern="1200" dirty="0">
                <a:solidFill>
                  <a:schemeClr val="tx2"/>
                </a:solidFill>
                <a:effectLst/>
                <a:latin typeface="+mn-lt"/>
                <a:ea typeface="+mn-ea"/>
                <a:cs typeface="+mn-cs"/>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800" dirty="0">
              <a:solidFill>
                <a:schemeClr val="tx2"/>
              </a:solidFill>
            </a:endParaRPr>
          </a:p>
        </p:txBody>
      </p:sp>
      <p:sp>
        <p:nvSpPr>
          <p:cNvPr id="20" name="Text Placeholder 24">
            <a:extLst>
              <a:ext uri="{FF2B5EF4-FFF2-40B4-BE49-F238E27FC236}">
                <a16:creationId xmlns:a16="http://schemas.microsoft.com/office/drawing/2014/main" id="{58F7247A-244D-6A48-BBB7-15233E751B35}"/>
              </a:ext>
            </a:extLst>
          </p:cNvPr>
          <p:cNvSpPr>
            <a:spLocks noGrp="1"/>
          </p:cNvSpPr>
          <p:nvPr>
            <p:ph type="body" sz="quarter" idx="15" hasCustomPrompt="1"/>
          </p:nvPr>
        </p:nvSpPr>
        <p:spPr>
          <a:xfrm>
            <a:off x="9442768" y="6697094"/>
            <a:ext cx="1828800" cy="136525"/>
          </a:xfrm>
        </p:spPr>
        <p:txBody>
          <a:bodyPr lIns="0" tIns="0" rIns="0" bIns="0">
            <a:normAutofit/>
          </a:bodyPr>
          <a:lstStyle>
            <a:lvl1pPr marL="0" indent="0" algn="ctr">
              <a:buNone/>
              <a:defRPr sz="8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2" name="Text Placeholder 4">
            <a:extLst>
              <a:ext uri="{FF2B5EF4-FFF2-40B4-BE49-F238E27FC236}">
                <a16:creationId xmlns:a16="http://schemas.microsoft.com/office/drawing/2014/main" id="{28DA6BE7-D5D1-5C4B-8879-A66353A8517F}"/>
              </a:ext>
            </a:extLst>
          </p:cNvPr>
          <p:cNvSpPr>
            <a:spLocks noGrp="1"/>
          </p:cNvSpPr>
          <p:nvPr>
            <p:ph type="body" sz="quarter" idx="22" hasCustomPrompt="1"/>
          </p:nvPr>
        </p:nvSpPr>
        <p:spPr>
          <a:xfrm>
            <a:off x="460592" y="5657851"/>
            <a:ext cx="10512207" cy="695480"/>
          </a:xfrm>
        </p:spPr>
        <p:txBody>
          <a:bodyPr lIns="0" tIns="0" rIns="0" bIns="0"/>
          <a:lstStyle>
            <a:lvl1pPr>
              <a:buFontTx/>
              <a:buNone/>
              <a:defRPr sz="1400" b="0" i="0">
                <a:solidFill>
                  <a:schemeClr val="tx2"/>
                </a:solidFill>
                <a:latin typeface="+mn-lt"/>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spTree>
    <p:extLst>
      <p:ext uri="{BB962C8B-B14F-4D97-AF65-F5344CB8AC3E}">
        <p14:creationId xmlns:p14="http://schemas.microsoft.com/office/powerpoint/2010/main" val="325741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Slid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Tree>
    <p:extLst>
      <p:ext uri="{BB962C8B-B14F-4D97-AF65-F5344CB8AC3E}">
        <p14:creationId xmlns:p14="http://schemas.microsoft.com/office/powerpoint/2010/main" val="113263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_and_ModelExposi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9184" y="246888"/>
            <a:ext cx="11539728" cy="868680"/>
          </a:xfrm>
          <a:prstGeom prst="rect">
            <a:avLst/>
          </a:prstGeom>
        </p:spPr>
        <p:txBody>
          <a:bodyPr/>
          <a:lstStyle>
            <a:lvl1pPr marL="0">
              <a:defRPr/>
            </a:lvl1pPr>
          </a:lstStyle>
          <a:p>
            <a:r>
              <a:rPr lang="en-US" dirty="0"/>
              <a:t>Title and Double Content - Click to add title</a:t>
            </a:r>
          </a:p>
        </p:txBody>
      </p:sp>
      <p:sp>
        <p:nvSpPr>
          <p:cNvPr id="3" name="Content Placeholder 2"/>
          <p:cNvSpPr>
            <a:spLocks noGrp="1"/>
          </p:cNvSpPr>
          <p:nvPr>
            <p:ph idx="1" hasCustomPrompt="1"/>
          </p:nvPr>
        </p:nvSpPr>
        <p:spPr>
          <a:xfrm>
            <a:off x="0" y="1544655"/>
            <a:ext cx="4059936" cy="4948940"/>
          </a:xfrm>
          <a:solidFill>
            <a:schemeClr val="accent2">
              <a:lumMod val="20000"/>
              <a:lumOff val="80000"/>
            </a:schemeClr>
          </a:solidFill>
        </p:spPr>
        <p:txBody>
          <a:bodyPr lIns="274320" tIns="91440" rIns="182880" bIns="91440" anchor="t">
            <a:noAutofit/>
          </a:bodyPr>
          <a:lstStyle>
            <a:lvl1pPr>
              <a:lnSpc>
                <a:spcPct val="100000"/>
              </a:lnSpc>
              <a:buFontTx/>
              <a:buNone/>
              <a:defRPr sz="1400"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sz="1400">
                <a:latin typeface="Open Sans" panose="020B0606030504020204" pitchFamily="34" charset="0"/>
              </a:defRPr>
            </a:lvl2pPr>
            <a:lvl3pPr>
              <a:lnSpc>
                <a:spcPct val="100000"/>
              </a:lnSpc>
              <a:buFont typeface="Wingdings" pitchFamily="2" charset="2"/>
              <a:buChar char="§"/>
              <a:defRPr sz="1400">
                <a:latin typeface="Open Sans" panose="020B0606030504020204" pitchFamily="34" charset="0"/>
              </a:defRPr>
            </a:lvl3pPr>
            <a:lvl4pPr>
              <a:lnSpc>
                <a:spcPct val="100000"/>
              </a:lnSpc>
              <a:buFont typeface="Wingdings" pitchFamily="2" charset="2"/>
              <a:buChar char="§"/>
              <a:defRPr sz="1400">
                <a:latin typeface="Open Sans" panose="020B0606030504020204" pitchFamily="34" charset="0"/>
              </a:defRPr>
            </a:lvl4pPr>
            <a:lvl5pPr>
              <a:lnSpc>
                <a:spcPct val="100000"/>
              </a:lnSpc>
              <a:buFont typeface="Wingdings" pitchFamily="2" charset="2"/>
              <a:buChar char="§"/>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7" name="Date Placeholder 3">
            <a:extLst>
              <a:ext uri="{FF2B5EF4-FFF2-40B4-BE49-F238E27FC236}">
                <a16:creationId xmlns:a16="http://schemas.microsoft.com/office/drawing/2014/main" id="{893E114A-6AF8-2C4F-AE0E-ED5EDB14944C}"/>
              </a:ext>
            </a:extLst>
          </p:cNvPr>
          <p:cNvSpPr>
            <a:spLocks noGrp="1"/>
          </p:cNvSpPr>
          <p:nvPr>
            <p:ph type="dt" sz="half" idx="2"/>
          </p:nvPr>
        </p:nvSpPr>
        <p:spPr>
          <a:xfrm>
            <a:off x="393477" y="6501816"/>
            <a:ext cx="2843216" cy="365125"/>
          </a:xfrm>
          <a:prstGeom prst="rect">
            <a:avLst/>
          </a:prstGeom>
        </p:spPr>
        <p:txBody>
          <a:bodyPr vert="horz" lIns="0" tIns="0" rIns="0" bIns="0" rtlCol="0" anchor="ctr"/>
          <a:lstStyle>
            <a:lvl1pPr algn="l">
              <a:defRPr sz="1200">
                <a:solidFill>
                  <a:schemeClr val="tx2"/>
                </a:solidFill>
              </a:defRPr>
            </a:lvl1pPr>
          </a:lstStyle>
          <a:p>
            <a:fld id="{93CAD235-CEBB-1F44-95D4-4CBCA52064A0}" type="datetime4">
              <a:rPr lang="en-US" smtClean="0"/>
              <a:pPr/>
              <a:t>October 9, 2022</a:t>
            </a:fld>
            <a:endParaRPr lang="en-US" dirty="0">
              <a:solidFill>
                <a:schemeClr val="tx2"/>
              </a:solidFill>
            </a:endParaRPr>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
        <p:nvSpPr>
          <p:cNvPr id="4" name="Text Placeholder 3">
            <a:extLst>
              <a:ext uri="{FF2B5EF4-FFF2-40B4-BE49-F238E27FC236}">
                <a16:creationId xmlns:a16="http://schemas.microsoft.com/office/drawing/2014/main" id="{6E7F5525-7126-7343-B4BD-E18CB088B450}"/>
              </a:ext>
            </a:extLst>
          </p:cNvPr>
          <p:cNvSpPr>
            <a:spLocks noGrp="1"/>
          </p:cNvSpPr>
          <p:nvPr>
            <p:ph type="body" sz="quarter" idx="11"/>
          </p:nvPr>
        </p:nvSpPr>
        <p:spPr>
          <a:xfrm>
            <a:off x="0" y="1224615"/>
            <a:ext cx="4059936" cy="320040"/>
          </a:xfrm>
          <a:solidFill>
            <a:schemeClr val="accent2"/>
          </a:solidFill>
        </p:spPr>
        <p:txBody>
          <a:bodyPr lIns="274320" anchor="ctr">
            <a:noAutofit/>
          </a:bodyPr>
          <a:lstStyle>
            <a:lvl1pPr>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lvl2pPr>
            <a:lvl3pPr>
              <a:defRPr sz="1800"/>
            </a:lvl3pPr>
            <a:lvl4pPr>
              <a:defRPr sz="1800"/>
            </a:lvl4pPr>
            <a:lvl5pPr>
              <a:defRPr sz="1800"/>
            </a:lvl5pPr>
          </a:lstStyle>
          <a:p>
            <a:pPr lvl="0"/>
            <a:r>
              <a:rPr lang="en-US" dirty="0"/>
              <a:t>Click to edit Master text styles</a:t>
            </a:r>
          </a:p>
        </p:txBody>
      </p:sp>
      <p:sp>
        <p:nvSpPr>
          <p:cNvPr id="5" name="Content Placeholder 4">
            <a:extLst>
              <a:ext uri="{FF2B5EF4-FFF2-40B4-BE49-F238E27FC236}">
                <a16:creationId xmlns:a16="http://schemas.microsoft.com/office/drawing/2014/main" id="{61C34B27-9B53-7943-BD55-74DD6EB4FA4E}"/>
              </a:ext>
            </a:extLst>
          </p:cNvPr>
          <p:cNvSpPr>
            <a:spLocks noGrp="1"/>
          </p:cNvSpPr>
          <p:nvPr>
            <p:ph sz="quarter" idx="12"/>
          </p:nvPr>
        </p:nvSpPr>
        <p:spPr>
          <a:xfrm>
            <a:off x="4118776" y="1622065"/>
            <a:ext cx="7750136" cy="4871529"/>
          </a:xfrm>
        </p:spPr>
        <p:txBody>
          <a:bodyPr/>
          <a:lstStyle>
            <a:lvl1pPr>
              <a:defRPr sz="2400"/>
            </a:lvl1pPr>
            <a:lvl2pPr>
              <a:defRPr sz="2200"/>
            </a:lvl2pPr>
            <a:lvl3pPr>
              <a:defRPr sz="22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025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93477" y="6501816"/>
            <a:ext cx="4513334" cy="365125"/>
          </a:xfrm>
          <a:prstGeom prst="rect">
            <a:avLst/>
          </a:prstGeom>
        </p:spPr>
        <p:txBody>
          <a:bodyPr/>
          <a:lstStyle/>
          <a:p>
            <a:fld id="{35BBC171-3C30-2540-AD07-0653243CD5E8}" type="datetimeFigureOut">
              <a:rPr lang="en-US" smtClean="0"/>
              <a:t>10/9/2022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6CCD15-579F-3845-994C-D1EE45D46FB7}" type="slidenum">
              <a:rPr lang="en-US" smtClean="0"/>
              <a:t>‹#›</a:t>
            </a:fld>
            <a:endParaRPr lang="en-US"/>
          </a:p>
        </p:txBody>
      </p:sp>
    </p:spTree>
    <p:extLst>
      <p:ext uri="{BB962C8B-B14F-4D97-AF65-F5344CB8AC3E}">
        <p14:creationId xmlns:p14="http://schemas.microsoft.com/office/powerpoint/2010/main" val="2712130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648" y="359772"/>
            <a:ext cx="10480752" cy="570225"/>
          </a:xfrm>
          <a:prstGeom prst="rect">
            <a:avLst/>
          </a:prstGeom>
        </p:spPr>
        <p:txBody>
          <a:bodyPr vert="horz" lIns="45720" tIns="45720" rIns="45720" bIns="45720" rtlCol="0" anchor="t">
            <a:normAutofit/>
          </a:bodyPr>
          <a:lstStyle/>
          <a:p>
            <a:r>
              <a:rPr lang="en-US" dirty="0"/>
              <a:t>Click to add title</a:t>
            </a:r>
          </a:p>
        </p:txBody>
      </p:sp>
      <p:sp>
        <p:nvSpPr>
          <p:cNvPr id="3" name="Text Placeholder 2"/>
          <p:cNvSpPr>
            <a:spLocks noGrp="1"/>
          </p:cNvSpPr>
          <p:nvPr>
            <p:ph type="body" idx="1"/>
          </p:nvPr>
        </p:nvSpPr>
        <p:spPr>
          <a:xfrm>
            <a:off x="720647" y="1429233"/>
            <a:ext cx="10480751" cy="4636287"/>
          </a:xfrm>
          <a:prstGeom prst="rect">
            <a:avLst/>
          </a:prstGeom>
        </p:spPr>
        <p:txBody>
          <a:bodyPr vert="horz" lIns="45720" tIns="45720" rIns="45720" bIns="45720" rtlCol="0">
            <a:normAutofit/>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AD1E2D48-26E4-F540-8A4B-081EC834D04C}"/>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
        <p:nvSpPr>
          <p:cNvPr id="9" name="Date Placeholder 8">
            <a:extLst>
              <a:ext uri="{FF2B5EF4-FFF2-40B4-BE49-F238E27FC236}">
                <a16:creationId xmlns:a16="http://schemas.microsoft.com/office/drawing/2014/main" id="{F27CFCD6-42D6-CF46-A09D-23B16AA07F0A}"/>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10/9/2022</a:t>
            </a:fld>
            <a:endParaRPr lang="en-US" dirty="0"/>
          </a:p>
        </p:txBody>
      </p:sp>
      <p:sp>
        <p:nvSpPr>
          <p:cNvPr id="10" name="Footer Placeholder 9">
            <a:extLst>
              <a:ext uri="{FF2B5EF4-FFF2-40B4-BE49-F238E27FC236}">
                <a16:creationId xmlns:a16="http://schemas.microsoft.com/office/drawing/2014/main" id="{AC1FC436-ACD0-714D-A860-1E9467D1FE58}"/>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3996895408"/>
      </p:ext>
    </p:extLst>
  </p:cSld>
  <p:clrMap bg1="lt1" tx1="dk1" bg2="lt2" tx2="dk2" accent1="accent1" accent2="accent2" accent3="accent3" accent4="accent4" accent5="accent5" accent6="accent6" hlink="hlink" folHlink="folHlink"/>
  <p:sldLayoutIdLst>
    <p:sldLayoutId id="2147483806" r:id="rId1"/>
    <p:sldLayoutId id="2147483701" r:id="rId2"/>
    <p:sldLayoutId id="2147483697" r:id="rId3"/>
    <p:sldLayoutId id="2147483698" r:id="rId4"/>
    <p:sldLayoutId id="2147483769" r:id="rId5"/>
    <p:sldLayoutId id="2147483809" r:id="rId6"/>
    <p:sldLayoutId id="2147483810" r:id="rId7"/>
    <p:sldLayoutId id="2147483811" r:id="rId8"/>
    <p:sldLayoutId id="2147483812" r:id="rId9"/>
    <p:sldLayoutId id="2147483813" r:id="rId10"/>
    <p:sldLayoutId id="2147483814" r:id="rId11"/>
  </p:sldLayoutIdLst>
  <p:hf hdr="0" ftr="0" dt="0"/>
  <p:txStyles>
    <p:titleStyle>
      <a:lvl1pPr algn="l" defTabSz="914354" rtl="0" eaLnBrk="1" latinLnBrk="0" hangingPunct="1">
        <a:lnSpc>
          <a:spcPct val="85000"/>
        </a:lnSpc>
        <a:spcBef>
          <a:spcPct val="0"/>
        </a:spcBef>
        <a:buNone/>
        <a:defRPr sz="2800" b="0" i="0" kern="1200" spc="100" baseline="0">
          <a:solidFill>
            <a:schemeClr val="bg2">
              <a:lumMod val="25000"/>
            </a:schemeClr>
          </a:solidFill>
          <a:latin typeface="+mj-lt"/>
          <a:ea typeface="Open Sans SemiBold" panose="020B0606030504020204" pitchFamily="34" charset="0"/>
          <a:cs typeface="Open Sans SemiBold" panose="020B0606030504020204" pitchFamily="34" charset="0"/>
        </a:defRPr>
      </a:lvl1pPr>
    </p:titleStyle>
    <p:body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6A1891C8-40F6-0844-84D7-FB57C74DFCAB}"/>
              </a:ext>
            </a:extLst>
          </p:cNvPr>
          <p:cNvSpPr>
            <a:spLocks noGrp="1"/>
          </p:cNvSpPr>
          <p:nvPr>
            <p:ph type="title"/>
          </p:nvPr>
        </p:nvSpPr>
        <p:spPr>
          <a:xfrm>
            <a:off x="720648" y="359772"/>
            <a:ext cx="10480752" cy="570225"/>
          </a:xfrm>
          <a:prstGeom prst="rect">
            <a:avLst/>
          </a:prstGeom>
        </p:spPr>
        <p:txBody>
          <a:bodyPr vert="horz" lIns="45720" tIns="45720" rIns="45720" bIns="45720" rtlCol="0" anchor="t">
            <a:normAutofit/>
          </a:bodyPr>
          <a:lstStyle/>
          <a:p>
            <a:r>
              <a:rPr lang="en-US" dirty="0"/>
              <a:t>Click to add title</a:t>
            </a:r>
          </a:p>
        </p:txBody>
      </p:sp>
      <p:sp>
        <p:nvSpPr>
          <p:cNvPr id="11" name="Text Placeholder 2">
            <a:extLst>
              <a:ext uri="{FF2B5EF4-FFF2-40B4-BE49-F238E27FC236}">
                <a16:creationId xmlns:a16="http://schemas.microsoft.com/office/drawing/2014/main" id="{11E04381-06F4-6A4A-986B-6305FD5236CF}"/>
              </a:ext>
            </a:extLst>
          </p:cNvPr>
          <p:cNvSpPr>
            <a:spLocks noGrp="1"/>
          </p:cNvSpPr>
          <p:nvPr>
            <p:ph type="body" idx="1"/>
          </p:nvPr>
        </p:nvSpPr>
        <p:spPr>
          <a:xfrm>
            <a:off x="720647" y="1429233"/>
            <a:ext cx="10480751" cy="4636287"/>
          </a:xfrm>
          <a:prstGeom prst="rect">
            <a:avLst/>
          </a:prstGeom>
        </p:spPr>
        <p:txBody>
          <a:bodyPr vert="horz" lIns="0" tIns="45720" rIns="0" bIns="45720" rtlCol="0">
            <a:normAutofit/>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7">
            <a:extLst>
              <a:ext uri="{FF2B5EF4-FFF2-40B4-BE49-F238E27FC236}">
                <a16:creationId xmlns:a16="http://schemas.microsoft.com/office/drawing/2014/main" id="{1C83E4D2-C847-754F-86F1-AE63596BA0FB}"/>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13" name="Date Placeholder 8">
            <a:extLst>
              <a:ext uri="{FF2B5EF4-FFF2-40B4-BE49-F238E27FC236}">
                <a16:creationId xmlns:a16="http://schemas.microsoft.com/office/drawing/2014/main" id="{D5068D1B-B42E-8343-A696-82B7686B4067}"/>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10/9/2022</a:t>
            </a:fld>
            <a:endParaRPr lang="en-US" dirty="0"/>
          </a:p>
        </p:txBody>
      </p:sp>
      <p:sp>
        <p:nvSpPr>
          <p:cNvPr id="14" name="Footer Placeholder 9">
            <a:extLst>
              <a:ext uri="{FF2B5EF4-FFF2-40B4-BE49-F238E27FC236}">
                <a16:creationId xmlns:a16="http://schemas.microsoft.com/office/drawing/2014/main" id="{1259F7E5-8F2B-7D4F-BF1C-8C5936265044}"/>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2627178048"/>
      </p:ext>
    </p:extLst>
  </p:cSld>
  <p:clrMap bg1="lt1" tx1="dk1" bg2="lt2" tx2="dk2" accent1="accent1" accent2="accent2" accent3="accent3" accent4="accent4" accent5="accent5" accent6="accent6" hlink="hlink" folHlink="folHlink"/>
  <p:sldLayoutIdLst>
    <p:sldLayoutId id="2147483807" r:id="rId1"/>
    <p:sldLayoutId id="2147483756" r:id="rId2"/>
    <p:sldLayoutId id="2147483758" r:id="rId3"/>
    <p:sldLayoutId id="2147483759" r:id="rId4"/>
    <p:sldLayoutId id="2147483765" r:id="rId5"/>
    <p:sldLayoutId id="2147483772" r:id="rId6"/>
  </p:sldLayoutIdLst>
  <p:hf hdr="0" ftr="0" dt="0"/>
  <p:txStyles>
    <p:titleStyle>
      <a:lvl1pPr algn="l" defTabSz="914354" rtl="0" eaLnBrk="1" latinLnBrk="0" hangingPunct="1">
        <a:lnSpc>
          <a:spcPct val="85000"/>
        </a:lnSpc>
        <a:spcBef>
          <a:spcPct val="0"/>
        </a:spcBef>
        <a:buNone/>
        <a:defRPr sz="2800" b="0" i="0" kern="1200" spc="100" baseline="0">
          <a:solidFill>
            <a:schemeClr val="bg1"/>
          </a:solidFill>
          <a:latin typeface="+mj-lt"/>
          <a:ea typeface="Open Sans SemiBold" panose="020B0606030504020204" pitchFamily="34" charset="0"/>
          <a:cs typeface="Open Sans SemiBold" panose="020B0606030504020204" pitchFamily="34" charset="0"/>
        </a:defRPr>
      </a:lvl1pPr>
    </p:titleStyle>
    <p:bodyStyle>
      <a:lvl1pPr marL="91436" indent="-91436" algn="l" defTabSz="914354" rtl="0" eaLnBrk="1" latinLnBrk="0" hangingPunct="1">
        <a:lnSpc>
          <a:spcPct val="100000"/>
        </a:lnSpc>
        <a:spcBef>
          <a:spcPts val="1200"/>
        </a:spcBef>
        <a:spcAft>
          <a:spcPts val="200"/>
        </a:spcAft>
        <a:buClr>
          <a:srgbClr val="00B0F0"/>
        </a:buClr>
        <a:buSzPct val="100000"/>
        <a:buFont typeface="Calibri" panose="020F0502020204030204" pitchFamily="34" charset="0"/>
        <a:buChar char=" "/>
        <a:defRPr sz="20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84029" indent="-182870" algn="l" defTabSz="914354" rtl="0" eaLnBrk="1" latinLnBrk="0" hangingPunct="1">
        <a:lnSpc>
          <a:spcPct val="100000"/>
        </a:lnSpc>
        <a:spcBef>
          <a:spcPts val="200"/>
        </a:spcBef>
        <a:spcAft>
          <a:spcPts val="400"/>
        </a:spcAft>
        <a:buClr>
          <a:srgbClr val="00B0F0"/>
        </a:buClr>
        <a:buFont typeface="Wingdings" pitchFamily="2" charset="2"/>
        <a:buChar char="§"/>
        <a:defRPr sz="18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66900" indent="-182870" algn="l" defTabSz="914354" rtl="0" eaLnBrk="1" latinLnBrk="0" hangingPunct="1">
        <a:lnSpc>
          <a:spcPct val="100000"/>
        </a:lnSpc>
        <a:spcBef>
          <a:spcPts val="200"/>
        </a:spcBef>
        <a:spcAft>
          <a:spcPts val="400"/>
        </a:spcAft>
        <a:buClr>
          <a:srgbClr val="00B0F0"/>
        </a:buClr>
        <a:buFont typeface="Wingdings" pitchFamily="2" charset="2"/>
        <a:buChar char="§"/>
        <a:defRPr sz="1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749771" indent="-182870" algn="l" defTabSz="914354" rtl="0" eaLnBrk="1" latinLnBrk="0" hangingPunct="1">
        <a:lnSpc>
          <a:spcPct val="100000"/>
        </a:lnSpc>
        <a:spcBef>
          <a:spcPts val="200"/>
        </a:spcBef>
        <a:spcAft>
          <a:spcPts val="400"/>
        </a:spcAft>
        <a:buClr>
          <a:srgbClr val="00B0F0"/>
        </a:buClr>
        <a:buFont typeface="Wingdings" pitchFamily="2" charset="2"/>
        <a:buChar char="§"/>
        <a:defRPr sz="1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32642" indent="-182870" algn="l" defTabSz="914354" rtl="0" eaLnBrk="1" latinLnBrk="0" hangingPunct="1">
        <a:lnSpc>
          <a:spcPct val="100000"/>
        </a:lnSpc>
        <a:spcBef>
          <a:spcPts val="200"/>
        </a:spcBef>
        <a:spcAft>
          <a:spcPts val="400"/>
        </a:spcAft>
        <a:buClr>
          <a:srgbClr val="00B0F0"/>
        </a:buClr>
        <a:buFont typeface="Wingdings" pitchFamily="2" charset="2"/>
        <a:buChar char="§"/>
        <a:defRPr sz="1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png"/><Relationship Id="rId7" Type="http://schemas.openxmlformats.org/officeDocument/2006/relationships/image" Target="../media/image330.png"/><Relationship Id="rId2" Type="http://schemas.openxmlformats.org/officeDocument/2006/relationships/image" Target="../media/image260.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20.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560.png"/><Relationship Id="rId7" Type="http://schemas.openxmlformats.org/officeDocument/2006/relationships/image" Target="../media/image61.png"/><Relationship Id="rId2" Type="http://schemas.openxmlformats.org/officeDocument/2006/relationships/image" Target="../media/image550.png"/><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34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09A48F-20C9-4B16-B0D1-0699F7A0C4F4}"/>
              </a:ext>
            </a:extLst>
          </p:cNvPr>
          <p:cNvSpPr>
            <a:spLocks noGrp="1"/>
          </p:cNvSpPr>
          <p:nvPr>
            <p:ph type="body" sz="quarter" idx="15"/>
          </p:nvPr>
        </p:nvSpPr>
        <p:spPr>
          <a:xfrm>
            <a:off x="9312261" y="6530286"/>
            <a:ext cx="2826987" cy="375510"/>
          </a:xfrm>
        </p:spPr>
        <p:txBody>
          <a:bodyPr>
            <a:noAutofit/>
          </a:bodyPr>
          <a:lstStyle/>
          <a:p>
            <a:r>
              <a:rPr lang="en-US" sz="1800" dirty="0"/>
              <a:t>SAND2022-13599 C</a:t>
            </a:r>
          </a:p>
        </p:txBody>
      </p:sp>
      <p:sp>
        <p:nvSpPr>
          <p:cNvPr id="4" name="Text Placeholder 3">
            <a:extLst>
              <a:ext uri="{FF2B5EF4-FFF2-40B4-BE49-F238E27FC236}">
                <a16:creationId xmlns:a16="http://schemas.microsoft.com/office/drawing/2014/main" id="{124B5C5B-7735-4023-988C-962A5980317B}"/>
              </a:ext>
            </a:extLst>
          </p:cNvPr>
          <p:cNvSpPr>
            <a:spLocks noGrp="1"/>
          </p:cNvSpPr>
          <p:nvPr>
            <p:ph type="body" sz="quarter" idx="22"/>
          </p:nvPr>
        </p:nvSpPr>
        <p:spPr>
          <a:xfrm>
            <a:off x="307975" y="2901160"/>
            <a:ext cx="11364621" cy="695480"/>
          </a:xfrm>
        </p:spPr>
        <p:txBody>
          <a:bodyPr>
            <a:normAutofit/>
          </a:bodyPr>
          <a:lstStyle/>
          <a:p>
            <a:r>
              <a:rPr lang="en-US" b="1" dirty="0">
                <a:solidFill>
                  <a:schemeClr val="bg1"/>
                </a:solidFill>
              </a:rPr>
              <a:t>Sandia Team members:  Joseph Hart, Mamikon Gulian, Indu </a:t>
            </a:r>
            <a:r>
              <a:rPr lang="en-US" b="1" dirty="0" err="1">
                <a:solidFill>
                  <a:schemeClr val="bg1"/>
                </a:solidFill>
              </a:rPr>
              <a:t>Manikam</a:t>
            </a:r>
            <a:r>
              <a:rPr lang="en-US" b="1" dirty="0">
                <a:solidFill>
                  <a:schemeClr val="bg1"/>
                </a:solidFill>
              </a:rPr>
              <a:t>, Benjamin Wagman, Mark Smith, Jake Nichol</a:t>
            </a:r>
          </a:p>
          <a:p>
            <a:r>
              <a:rPr lang="en-US" b="1" dirty="0">
                <a:solidFill>
                  <a:schemeClr val="bg1"/>
                </a:solidFill>
              </a:rPr>
              <a:t>Academic partners: Kate Marvel, Columbia University</a:t>
            </a:r>
          </a:p>
        </p:txBody>
      </p:sp>
      <p:sp>
        <p:nvSpPr>
          <p:cNvPr id="33" name="TextBox 32">
            <a:extLst>
              <a:ext uri="{FF2B5EF4-FFF2-40B4-BE49-F238E27FC236}">
                <a16:creationId xmlns:a16="http://schemas.microsoft.com/office/drawing/2014/main" id="{13E54DF6-4A33-0F44-BFF9-3FDCAA65F7F8}"/>
              </a:ext>
            </a:extLst>
          </p:cNvPr>
          <p:cNvSpPr txBox="1"/>
          <p:nvPr/>
        </p:nvSpPr>
        <p:spPr>
          <a:xfrm>
            <a:off x="3438144" y="3596640"/>
            <a:ext cx="0" cy="0"/>
          </a:xfrm>
          <a:prstGeom prst="rect">
            <a:avLst/>
          </a:prstGeom>
        </p:spPr>
        <p:txBody>
          <a:bodyPr vert="horz" wrap="none" lIns="91440" tIns="45720" rIns="91440" bIns="45720" rtlCol="0">
            <a:noAutofit/>
          </a:bodyPr>
          <a:lstStyle/>
          <a:p>
            <a:pPr algn="l"/>
            <a:endParaRPr lang="en-US" dirty="0"/>
          </a:p>
        </p:txBody>
      </p:sp>
      <p:sp>
        <p:nvSpPr>
          <p:cNvPr id="9" name="Text Placeholder 4">
            <a:extLst>
              <a:ext uri="{FF2B5EF4-FFF2-40B4-BE49-F238E27FC236}">
                <a16:creationId xmlns:a16="http://schemas.microsoft.com/office/drawing/2014/main" id="{CEFF6205-C846-A34A-B183-522BDD3C67BD}"/>
              </a:ext>
            </a:extLst>
          </p:cNvPr>
          <p:cNvSpPr txBox="1">
            <a:spLocks/>
          </p:cNvSpPr>
          <p:nvPr/>
        </p:nvSpPr>
        <p:spPr>
          <a:xfrm>
            <a:off x="307975" y="3726876"/>
            <a:ext cx="11961780" cy="1180376"/>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Clr>
                <a:schemeClr val="accent1"/>
              </a:buClr>
              <a:buFontTx/>
              <a:buNone/>
              <a:defRPr sz="1400" b="0" i="0" kern="1200">
                <a:solidFill>
                  <a:schemeClr val="bg2"/>
                </a:solidFill>
                <a:latin typeface="+mn-lt"/>
                <a:ea typeface="Open Sans" panose="020B0606030504020204" pitchFamily="34" charset="0"/>
                <a:cs typeface="Open Sans" panose="020B0606030504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mn-lt"/>
                <a:ea typeface="+mn-ea"/>
                <a:cs typeface="+mn-cs"/>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Open Sans" panose="020B0606030504020204" pitchFamily="34" charset="0"/>
              </a:rPr>
              <a:t>Santa Fe Institute Workshop: </a:t>
            </a:r>
            <a:r>
              <a:rPr lang="en-US" sz="2000" dirty="0">
                <a:effectLst/>
                <a:latin typeface="Calibri" panose="020F0502020204030204" pitchFamily="34" charset="0"/>
                <a:ea typeface="Calibri" panose="020F0502020204030204" pitchFamily="34" charset="0"/>
                <a:cs typeface="Times New Roman" panose="02020603050405020304" pitchFamily="18" charset="0"/>
              </a:rPr>
              <a:t>Scientific Machine Learning for Inference and Optimization of Complex Systems </a:t>
            </a:r>
            <a:r>
              <a:rPr lang="en-US" sz="2000" dirty="0">
                <a:latin typeface="Open Sans" panose="020B0606030504020204" pitchFamily="34" charset="0"/>
              </a:rPr>
              <a:t> </a:t>
            </a:r>
          </a:p>
          <a:p>
            <a:r>
              <a:rPr lang="en-US" sz="2000" dirty="0">
                <a:latin typeface="Open Sans" panose="020B0606030504020204" pitchFamily="34" charset="0"/>
              </a:rPr>
              <a:t>October 10-12, 2022</a:t>
            </a:r>
          </a:p>
        </p:txBody>
      </p:sp>
      <p:sp>
        <p:nvSpPr>
          <p:cNvPr id="11" name="Title 10">
            <a:extLst>
              <a:ext uri="{FF2B5EF4-FFF2-40B4-BE49-F238E27FC236}">
                <a16:creationId xmlns:a16="http://schemas.microsoft.com/office/drawing/2014/main" id="{F77EDE7A-77C1-4E70-BF14-9AD3C41E976E}"/>
              </a:ext>
            </a:extLst>
          </p:cNvPr>
          <p:cNvSpPr>
            <a:spLocks noGrp="1"/>
          </p:cNvSpPr>
          <p:nvPr>
            <p:ph type="ctrTitle"/>
          </p:nvPr>
        </p:nvSpPr>
        <p:spPr>
          <a:xfrm>
            <a:off x="307975" y="1113475"/>
            <a:ext cx="9590088" cy="1079500"/>
          </a:xfrm>
        </p:spPr>
        <p:txBody>
          <a:bodyPr>
            <a:normAutofit fontScale="90000"/>
          </a:bodyPr>
          <a:lstStyle/>
          <a:p>
            <a:r>
              <a:rPr lang="en-US" sz="3600" b="1" dirty="0">
                <a:solidFill>
                  <a:schemeClr val="bg1"/>
                </a:solidFill>
              </a:rPr>
              <a:t>Scientific Machine Learning needs in climate attribution:  an application example</a:t>
            </a:r>
          </a:p>
        </p:txBody>
      </p:sp>
      <p:graphicFrame>
        <p:nvGraphicFramePr>
          <p:cNvPr id="13" name="Table 20">
            <a:extLst>
              <a:ext uri="{FF2B5EF4-FFF2-40B4-BE49-F238E27FC236}">
                <a16:creationId xmlns:a16="http://schemas.microsoft.com/office/drawing/2014/main" id="{7B1FBEB8-6C27-493C-90FF-DB258DBE8B8A}"/>
              </a:ext>
            </a:extLst>
          </p:cNvPr>
          <p:cNvGraphicFramePr>
            <a:graphicFrameLocks noGrp="1"/>
          </p:cNvGraphicFramePr>
          <p:nvPr>
            <p:extLst>
              <p:ext uri="{D42A27DB-BD31-4B8C-83A1-F6EECF244321}">
                <p14:modId xmlns:p14="http://schemas.microsoft.com/office/powerpoint/2010/main" val="3414245829"/>
              </p:ext>
            </p:extLst>
          </p:nvPr>
        </p:nvGraphicFramePr>
        <p:xfrm>
          <a:off x="-373670" y="2375102"/>
          <a:ext cx="12512918" cy="396240"/>
        </p:xfrm>
        <a:graphic>
          <a:graphicData uri="http://schemas.openxmlformats.org/drawingml/2006/table">
            <a:tbl>
              <a:tblPr firstRow="1" bandRow="1">
                <a:tableStyleId>{5C22544A-7EE6-4342-B048-85BDC9FD1C3A}</a:tableStyleId>
              </a:tblPr>
              <a:tblGrid>
                <a:gridCol w="2743646">
                  <a:extLst>
                    <a:ext uri="{9D8B030D-6E8A-4147-A177-3AD203B41FA5}">
                      <a16:colId xmlns:a16="http://schemas.microsoft.com/office/drawing/2014/main" val="1408003345"/>
                    </a:ext>
                  </a:extLst>
                </a:gridCol>
                <a:gridCol w="9769272">
                  <a:extLst>
                    <a:ext uri="{9D8B030D-6E8A-4147-A177-3AD203B41FA5}">
                      <a16:colId xmlns:a16="http://schemas.microsoft.com/office/drawing/2014/main" val="2784528750"/>
                    </a:ext>
                  </a:extLst>
                </a:gridCol>
              </a:tblGrid>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0" dirty="0">
                          <a:solidFill>
                            <a:schemeClr val="bg1"/>
                          </a:solidFill>
                          <a:latin typeface="Open Sans" panose="020B0606030504020204" pitchFamily="34" charset="0"/>
                          <a:ea typeface="Open Sans" panose="020B0606030504020204" pitchFamily="34" charset="0"/>
                          <a:cs typeface="Open Sans" panose="020B0606030504020204" pitchFamily="34" charset="0"/>
                        </a:rPr>
                        <a:t>Laura Swiler</a:t>
                      </a:r>
                    </a:p>
                  </a:txBody>
                  <a:tcPr>
                    <a:lnL w="12700" cmpd="sng">
                      <a:noFill/>
                    </a:lnL>
                    <a:lnR w="12700" cap="flat" cmpd="sng" algn="ctr">
                      <a:solidFill>
                        <a:srgbClr val="FFFF0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2000" b="0" dirty="0">
                          <a:solidFill>
                            <a:schemeClr val="bg1"/>
                          </a:solidFill>
                          <a:latin typeface="Open Sans" panose="020B0606030504020204" pitchFamily="34" charset="0"/>
                          <a:ea typeface="Open Sans" panose="020B0606030504020204" pitchFamily="34" charset="0"/>
                          <a:cs typeface="Open Sans" panose="020B0606030504020204" pitchFamily="34" charset="0"/>
                        </a:rPr>
                        <a:t>CLDERA - CLIMATE IMPACT </a:t>
                      </a:r>
                      <a:r>
                        <a:rPr lang="en-US" sz="200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DETERMINing</a:t>
                      </a:r>
                      <a:r>
                        <a:rPr lang="en-US" sz="2000" b="0" dirty="0">
                          <a:solidFill>
                            <a:schemeClr val="bg1"/>
                          </a:solidFill>
                          <a:latin typeface="Open Sans" panose="020B0606030504020204" pitchFamily="34" charset="0"/>
                          <a:ea typeface="Open Sans" panose="020B0606030504020204" pitchFamily="34" charset="0"/>
                          <a:cs typeface="Open Sans" panose="020B0606030504020204" pitchFamily="34" charset="0"/>
                        </a:rPr>
                        <a:t> ETIOLOGY THROUGH PATHWAYS</a:t>
                      </a:r>
                    </a:p>
                  </a:txBody>
                  <a:tcPr>
                    <a:lnL w="12700" cap="flat" cmpd="sng" algn="ctr">
                      <a:solidFill>
                        <a:srgbClr val="FFFF00"/>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8235504"/>
                  </a:ext>
                </a:extLst>
              </a:tr>
            </a:tbl>
          </a:graphicData>
        </a:graphic>
      </p:graphicFrame>
      <p:sp>
        <p:nvSpPr>
          <p:cNvPr id="8" name="Date Placeholder 3">
            <a:extLst>
              <a:ext uri="{FF2B5EF4-FFF2-40B4-BE49-F238E27FC236}">
                <a16:creationId xmlns:a16="http://schemas.microsoft.com/office/drawing/2014/main" id="{5831AF0A-5731-4B4F-B654-1DBE8056B516}"/>
              </a:ext>
            </a:extLst>
          </p:cNvPr>
          <p:cNvSpPr txBox="1">
            <a:spLocks/>
          </p:cNvSpPr>
          <p:nvPr/>
        </p:nvSpPr>
        <p:spPr>
          <a:xfrm>
            <a:off x="7625914" y="-54313"/>
            <a:ext cx="4513334" cy="365125"/>
          </a:xfrm>
          <a:prstGeom prst="rect">
            <a:avLst/>
          </a:prstGeom>
        </p:spPr>
        <p:txBody>
          <a:bodyPr vert="horz" lIns="0" tIns="0" rIns="0" bIns="0" rtlCol="0" anchor="ctr"/>
          <a:lstStyle>
            <a:defPPr>
              <a:defRPr lang="en-US"/>
            </a:defPPr>
            <a:lvl1pPr marL="0" algn="l" defTabSz="914400" rtl="0" eaLnBrk="1" latinLnBrk="0" hangingPunct="1">
              <a:defRPr sz="1200" kern="1200" cap="small" baseline="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b="1" dirty="0">
              <a:solidFill>
                <a:schemeClr val="accent2"/>
              </a:solidFill>
            </a:endParaRPr>
          </a:p>
        </p:txBody>
      </p:sp>
    </p:spTree>
    <p:extLst>
      <p:ext uri="{BB962C8B-B14F-4D97-AF65-F5344CB8AC3E}">
        <p14:creationId xmlns:p14="http://schemas.microsoft.com/office/powerpoint/2010/main" val="360514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ABC74-7241-47EF-98D6-09B361B00B73}"/>
              </a:ext>
            </a:extLst>
          </p:cNvPr>
          <p:cNvSpPr>
            <a:spLocks noGrp="1"/>
          </p:cNvSpPr>
          <p:nvPr>
            <p:ph type="title"/>
          </p:nvPr>
        </p:nvSpPr>
        <p:spPr/>
        <p:txBody>
          <a:bodyPr/>
          <a:lstStyle/>
          <a:p>
            <a:r>
              <a:rPr lang="en-US" dirty="0"/>
              <a:t>The inverse problem in climate attribution</a:t>
            </a:r>
          </a:p>
        </p:txBody>
      </p:sp>
      <p:sp>
        <p:nvSpPr>
          <p:cNvPr id="4" name="Content Placeholder 3">
            <a:extLst>
              <a:ext uri="{FF2B5EF4-FFF2-40B4-BE49-F238E27FC236}">
                <a16:creationId xmlns:a16="http://schemas.microsoft.com/office/drawing/2014/main" id="{BD499EAC-E281-4456-8EBF-897EC0261982}"/>
              </a:ext>
            </a:extLst>
          </p:cNvPr>
          <p:cNvSpPr>
            <a:spLocks noGrp="1"/>
          </p:cNvSpPr>
          <p:nvPr>
            <p:ph sz="quarter" idx="13"/>
          </p:nvPr>
        </p:nvSpPr>
        <p:spPr>
          <a:xfrm>
            <a:off x="583059" y="1455997"/>
            <a:ext cx="10618341" cy="4725366"/>
          </a:xfrm>
        </p:spPr>
        <p:txBody>
          <a:bodyPr>
            <a:normAutofit/>
          </a:bodyPr>
          <a:lstStyle/>
          <a:p>
            <a:pPr marL="342900" indent="-342900">
              <a:spcBef>
                <a:spcPts val="0"/>
              </a:spcBef>
              <a:buFont typeface="Arial" panose="020B0604020202020204" pitchFamily="34" charset="0"/>
              <a:buChar char="•"/>
            </a:pPr>
            <a:r>
              <a:rPr lang="en-US" dirty="0"/>
              <a:t>Can we identify the magnitude, height, and location of a source emissions like SAI based on downstream observations?  </a:t>
            </a:r>
          </a:p>
          <a:p>
            <a:pPr marL="342900" indent="-342900">
              <a:spcBef>
                <a:spcPts val="0"/>
              </a:spcBef>
              <a:buFont typeface="Arial" panose="020B0604020202020204" pitchFamily="34" charset="0"/>
              <a:buChar char="•"/>
            </a:pPr>
            <a:r>
              <a:rPr lang="en-US" dirty="0"/>
              <a:t>Note that in contrast to some inverse problems where the source and observations are the same quantity (e.g. concentration), here the downstream quantity may represent a process further along the pathway:  AOD, radiation flux, or temperature.  </a:t>
            </a:r>
          </a:p>
          <a:p>
            <a:pPr marL="342900" indent="-342900">
              <a:spcBef>
                <a:spcPts val="0"/>
              </a:spcBef>
              <a:buFont typeface="Arial" panose="020B0604020202020204" pitchFamily="34" charset="0"/>
              <a:buChar char="•"/>
            </a:pPr>
            <a:r>
              <a:rPr lang="en-US" dirty="0">
                <a:highlight>
                  <a:srgbClr val="FFFF00"/>
                </a:highlight>
              </a:rPr>
              <a:t>We have so few runs of the forward E3SM (Energy </a:t>
            </a:r>
            <a:r>
              <a:rPr lang="en-US" dirty="0" err="1">
                <a:highlight>
                  <a:srgbClr val="FFFF00"/>
                </a:highlight>
              </a:rPr>
              <a:t>Exascale</a:t>
            </a:r>
            <a:r>
              <a:rPr lang="en-US" dirty="0">
                <a:highlight>
                  <a:srgbClr val="FFFF00"/>
                </a:highlight>
              </a:rPr>
              <a:t> Earth Systems Model) that we need to employ emulators or surrogates for the inverse optimization. </a:t>
            </a:r>
          </a:p>
          <a:p>
            <a:pPr marL="342900" indent="-342900">
              <a:spcBef>
                <a:spcPts val="0"/>
              </a:spcBef>
              <a:buFont typeface="Arial" panose="020B0604020202020204" pitchFamily="34" charset="0"/>
              <a:buChar char="•"/>
            </a:pPr>
            <a:endParaRPr lang="en-US" dirty="0">
              <a:highlight>
                <a:srgbClr val="FFFF00"/>
              </a:highlight>
            </a:endParaRPr>
          </a:p>
          <a:p>
            <a:pPr marL="342900" indent="-342900">
              <a:spcBef>
                <a:spcPts val="0"/>
              </a:spcBef>
              <a:buFont typeface="Arial" panose="020B0604020202020204" pitchFamily="34" charset="0"/>
              <a:buChar char="•"/>
            </a:pPr>
            <a:r>
              <a:rPr lang="en-US" b="1" dirty="0"/>
              <a:t>Overall approach:  </a:t>
            </a:r>
          </a:p>
          <a:p>
            <a:pPr marL="829809" lvl="1" indent="-342900">
              <a:spcBef>
                <a:spcPts val="0"/>
              </a:spcBef>
              <a:buFont typeface="Arial" panose="020B0604020202020204" pitchFamily="34" charset="0"/>
              <a:buChar char="•"/>
            </a:pPr>
            <a:r>
              <a:rPr lang="en-US" dirty="0"/>
              <a:t>Use operator neural networks to approximate the PDE operators in the system.  </a:t>
            </a:r>
          </a:p>
          <a:p>
            <a:pPr marL="829809" lvl="1" indent="-342900">
              <a:spcBef>
                <a:spcPts val="0"/>
              </a:spcBef>
              <a:buFont typeface="Arial" panose="020B0604020202020204" pitchFamily="34" charset="0"/>
              <a:buChar char="•"/>
            </a:pPr>
            <a:r>
              <a:rPr lang="en-US" dirty="0"/>
              <a:t>Use gradient-based optimization algorithms within Sandia’s Rapid Optimization library (ROL) to determine the MAP point.  </a:t>
            </a:r>
          </a:p>
          <a:p>
            <a:pPr marL="829809" lvl="1" indent="-342900">
              <a:spcBef>
                <a:spcPts val="0"/>
              </a:spcBef>
              <a:buFont typeface="Arial" panose="020B0604020202020204" pitchFamily="34" charset="0"/>
              <a:buChar char="•"/>
            </a:pPr>
            <a:r>
              <a:rPr lang="en-US" dirty="0"/>
              <a:t>Use the Laplace approximation or MCMC methods to generate posterior distribution estimates</a:t>
            </a:r>
          </a:p>
          <a:p>
            <a:pPr marL="829809" lvl="1" indent="-342900">
              <a:spcBef>
                <a:spcPts val="0"/>
              </a:spcBef>
              <a:buFont typeface="Arial" panose="020B0604020202020204" pitchFamily="34" charset="0"/>
              <a:buChar char="•"/>
            </a:pPr>
            <a:endParaRPr lang="en-US" dirty="0"/>
          </a:p>
        </p:txBody>
      </p:sp>
      <p:sp>
        <p:nvSpPr>
          <p:cNvPr id="3" name="Slide Number Placeholder 2">
            <a:extLst>
              <a:ext uri="{FF2B5EF4-FFF2-40B4-BE49-F238E27FC236}">
                <a16:creationId xmlns:a16="http://schemas.microsoft.com/office/drawing/2014/main" id="{02209625-9D98-4A32-8A1E-A3EEAA97D50F}"/>
              </a:ext>
            </a:extLst>
          </p:cNvPr>
          <p:cNvSpPr>
            <a:spLocks noGrp="1"/>
          </p:cNvSpPr>
          <p:nvPr>
            <p:ph type="sldNum" sz="quarter" idx="4"/>
          </p:nvPr>
        </p:nvSpPr>
        <p:spPr/>
        <p:txBody>
          <a:bodyPr/>
          <a:lstStyle/>
          <a:p>
            <a:pPr algn="ctr"/>
            <a:fld id="{F6B149FD-26F7-3645-B4E7-BA8B8CC5EEA8}" type="slidenum">
              <a:rPr lang="en-US" smtClean="0"/>
              <a:pPr algn="ctr"/>
              <a:t>10</a:t>
            </a:fld>
            <a:endParaRPr lang="en-US" dirty="0"/>
          </a:p>
        </p:txBody>
      </p:sp>
    </p:spTree>
    <p:extLst>
      <p:ext uri="{BB962C8B-B14F-4D97-AF65-F5344CB8AC3E}">
        <p14:creationId xmlns:p14="http://schemas.microsoft.com/office/powerpoint/2010/main" val="743417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A0D9C16-7047-4433-CE0E-086632E7342F}"/>
                  </a:ext>
                </a:extLst>
              </p:cNvPr>
              <p:cNvSpPr>
                <a:spLocks noGrp="1"/>
              </p:cNvSpPr>
              <p:nvPr>
                <p:ph type="title"/>
              </p:nvPr>
            </p:nvSpPr>
            <p:spPr>
              <a:xfrm>
                <a:off x="720648" y="528391"/>
                <a:ext cx="10480752" cy="570225"/>
              </a:xfrm>
            </p:spPr>
            <p:txBody>
              <a:bodyPr/>
              <a:lstStyle/>
              <a:p>
                <a:pPr algn="ct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𝑆𝑂</m:t>
                        </m:r>
                      </m:e>
                      <m:sub>
                        <m:r>
                          <a:rPr lang="en-US" b="0" i="1" smtClean="0">
                            <a:latin typeface="Cambria Math" panose="02040503050406030204" pitchFamily="18" charset="0"/>
                          </a:rPr>
                          <m:t>2</m:t>
                        </m:r>
                      </m:sub>
                    </m:sSub>
                  </m:oMath>
                </a14:m>
                <a:r>
                  <a:rPr lang="en-US" dirty="0"/>
                  <a:t> Plume Model Problem</a:t>
                </a:r>
              </a:p>
            </p:txBody>
          </p:sp>
        </mc:Choice>
        <mc:Fallback xmlns="">
          <p:sp>
            <p:nvSpPr>
              <p:cNvPr id="2" name="Title 1">
                <a:extLst>
                  <a:ext uri="{FF2B5EF4-FFF2-40B4-BE49-F238E27FC236}">
                    <a16:creationId xmlns:a16="http://schemas.microsoft.com/office/drawing/2014/main" id="{9A0D9C16-7047-4433-CE0E-086632E7342F}"/>
                  </a:ext>
                </a:extLst>
              </p:cNvPr>
              <p:cNvSpPr>
                <a:spLocks noGrp="1" noRot="1" noChangeAspect="1" noMove="1" noResize="1" noEditPoints="1" noAdjustHandles="1" noChangeArrowheads="1" noChangeShapeType="1" noTextEdit="1"/>
              </p:cNvSpPr>
              <p:nvPr>
                <p:ph type="title"/>
              </p:nvPr>
            </p:nvSpPr>
            <p:spPr>
              <a:xfrm>
                <a:off x="720648" y="528391"/>
                <a:ext cx="10480752" cy="570225"/>
              </a:xfrm>
              <a:blipFill>
                <a:blip r:embed="rId2"/>
                <a:stretch>
                  <a:fillRect t="-23656" b="-9677"/>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BF42482F-EF7F-CD31-708B-6F48EDD45834}"/>
              </a:ext>
            </a:extLst>
          </p:cNvPr>
          <p:cNvSpPr>
            <a:spLocks noGrp="1"/>
          </p:cNvSpPr>
          <p:nvPr>
            <p:ph type="sldNum" sz="quarter" idx="4"/>
          </p:nvPr>
        </p:nvSpPr>
        <p:spPr/>
        <p:txBody>
          <a:bodyPr/>
          <a:lstStyle/>
          <a:p>
            <a:pPr algn="ctr"/>
            <a:fld id="{F6B149FD-26F7-3645-B4E7-BA8B8CC5EEA8}" type="slidenum">
              <a:rPr lang="en-US" smtClean="0"/>
              <a:pPr algn="ctr"/>
              <a:t>11</a:t>
            </a:fld>
            <a:endParaRPr lang="en-US" dirty="0"/>
          </a:p>
        </p:txBody>
      </p:sp>
      <p:pic>
        <p:nvPicPr>
          <p:cNvPr id="4" name="Picture 3">
            <a:extLst>
              <a:ext uri="{FF2B5EF4-FFF2-40B4-BE49-F238E27FC236}">
                <a16:creationId xmlns:a16="http://schemas.microsoft.com/office/drawing/2014/main" id="{908F2262-F53E-E96A-6B43-F75C11DC5330}"/>
              </a:ext>
            </a:extLst>
          </p:cNvPr>
          <p:cNvPicPr>
            <a:picLocks noChangeAspect="1"/>
          </p:cNvPicPr>
          <p:nvPr/>
        </p:nvPicPr>
        <p:blipFill>
          <a:blip r:embed="rId3"/>
          <a:stretch>
            <a:fillRect/>
          </a:stretch>
        </p:blipFill>
        <p:spPr>
          <a:xfrm>
            <a:off x="2366643" y="3061252"/>
            <a:ext cx="8786394" cy="1604701"/>
          </a:xfrm>
          <a:prstGeom prst="rect">
            <a:avLst/>
          </a:prstGeom>
        </p:spPr>
      </p:pic>
      <p:cxnSp>
        <p:nvCxnSpPr>
          <p:cNvPr id="5" name="Straight Arrow Connector 4">
            <a:extLst>
              <a:ext uri="{FF2B5EF4-FFF2-40B4-BE49-F238E27FC236}">
                <a16:creationId xmlns:a16="http://schemas.microsoft.com/office/drawing/2014/main" id="{927140CD-7A45-28EA-23F8-4A8047D60FB1}"/>
              </a:ext>
            </a:extLst>
          </p:cNvPr>
          <p:cNvCxnSpPr/>
          <p:nvPr/>
        </p:nvCxnSpPr>
        <p:spPr>
          <a:xfrm flipH="1" flipV="1">
            <a:off x="1856891" y="2137708"/>
            <a:ext cx="536028" cy="923544"/>
          </a:xfrm>
          <a:prstGeom prst="straightConnector1">
            <a:avLst/>
          </a:prstGeom>
          <a:ln w="254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063D063-BB27-F2CD-1E90-AB9C828D08D3}"/>
              </a:ext>
            </a:extLst>
          </p:cNvPr>
          <p:cNvSpPr txBox="1"/>
          <p:nvPr/>
        </p:nvSpPr>
        <p:spPr>
          <a:xfrm>
            <a:off x="38088" y="1379965"/>
            <a:ext cx="2901636" cy="923330"/>
          </a:xfrm>
          <a:prstGeom prst="rect">
            <a:avLst/>
          </a:prstGeom>
          <a:noFill/>
        </p:spPr>
        <p:txBody>
          <a:bodyPr wrap="square" rtlCol="0">
            <a:spAutoFit/>
          </a:bodyPr>
          <a:lstStyle/>
          <a:p>
            <a:r>
              <a:rPr lang="en-US" dirty="0">
                <a:solidFill>
                  <a:schemeClr val="accent1"/>
                </a:solidFill>
              </a:rPr>
              <a:t>Change in SO</a:t>
            </a:r>
            <a:r>
              <a:rPr lang="en-US" baseline="-25000" dirty="0">
                <a:solidFill>
                  <a:schemeClr val="accent1"/>
                </a:solidFill>
              </a:rPr>
              <a:t>2</a:t>
            </a:r>
            <a:r>
              <a:rPr lang="en-US" dirty="0">
                <a:solidFill>
                  <a:schemeClr val="accent1"/>
                </a:solidFill>
              </a:rPr>
              <a:t> concentration with respect to time</a:t>
            </a:r>
          </a:p>
        </p:txBody>
      </p:sp>
      <p:cxnSp>
        <p:nvCxnSpPr>
          <p:cNvPr id="7" name="Straight Arrow Connector 6">
            <a:extLst>
              <a:ext uri="{FF2B5EF4-FFF2-40B4-BE49-F238E27FC236}">
                <a16:creationId xmlns:a16="http://schemas.microsoft.com/office/drawing/2014/main" id="{2DCE9CBC-7156-F6FA-1030-61C81B9496B8}"/>
              </a:ext>
            </a:extLst>
          </p:cNvPr>
          <p:cNvCxnSpPr>
            <a:cxnSpLocks/>
          </p:cNvCxnSpPr>
          <p:nvPr/>
        </p:nvCxnSpPr>
        <p:spPr>
          <a:xfrm flipV="1">
            <a:off x="3461033" y="2178649"/>
            <a:ext cx="509752" cy="964484"/>
          </a:xfrm>
          <a:prstGeom prst="straightConnector1">
            <a:avLst/>
          </a:prstGeom>
          <a:ln w="25400">
            <a:solidFill>
              <a:schemeClr val="accent2"/>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CEB52C6-A56E-3F21-BFA5-0B00D04C0309}"/>
              </a:ext>
            </a:extLst>
          </p:cNvPr>
          <p:cNvSpPr txBox="1"/>
          <p:nvPr/>
        </p:nvSpPr>
        <p:spPr>
          <a:xfrm>
            <a:off x="3283890" y="1822764"/>
            <a:ext cx="1474638" cy="369332"/>
          </a:xfrm>
          <a:prstGeom prst="rect">
            <a:avLst/>
          </a:prstGeom>
          <a:noFill/>
        </p:spPr>
        <p:txBody>
          <a:bodyPr wrap="square" rtlCol="0">
            <a:spAutoFit/>
          </a:bodyPr>
          <a:lstStyle/>
          <a:p>
            <a:r>
              <a:rPr lang="en-US" dirty="0">
                <a:solidFill>
                  <a:schemeClr val="accent2"/>
                </a:solidFill>
              </a:rPr>
              <a:t>Diffusion</a:t>
            </a:r>
          </a:p>
        </p:txBody>
      </p:sp>
      <p:cxnSp>
        <p:nvCxnSpPr>
          <p:cNvPr id="9" name="Straight Arrow Connector 8">
            <a:extLst>
              <a:ext uri="{FF2B5EF4-FFF2-40B4-BE49-F238E27FC236}">
                <a16:creationId xmlns:a16="http://schemas.microsoft.com/office/drawing/2014/main" id="{C4B504F9-914A-3ABC-CE5F-C348A77E57F7}"/>
              </a:ext>
            </a:extLst>
          </p:cNvPr>
          <p:cNvCxnSpPr>
            <a:cxnSpLocks/>
          </p:cNvCxnSpPr>
          <p:nvPr/>
        </p:nvCxnSpPr>
        <p:spPr>
          <a:xfrm flipV="1">
            <a:off x="4555423" y="2219589"/>
            <a:ext cx="509752" cy="964484"/>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CDDC6C-7741-D400-768D-66B733B6112D}"/>
              </a:ext>
            </a:extLst>
          </p:cNvPr>
          <p:cNvSpPr txBox="1"/>
          <p:nvPr/>
        </p:nvSpPr>
        <p:spPr>
          <a:xfrm>
            <a:off x="4810299" y="1886841"/>
            <a:ext cx="1130501" cy="369332"/>
          </a:xfrm>
          <a:prstGeom prst="rect">
            <a:avLst/>
          </a:prstGeom>
          <a:noFill/>
        </p:spPr>
        <p:txBody>
          <a:bodyPr wrap="square" rtlCol="0">
            <a:spAutoFit/>
          </a:bodyPr>
          <a:lstStyle/>
          <a:p>
            <a:r>
              <a:rPr lang="en-US" dirty="0">
                <a:solidFill>
                  <a:schemeClr val="accent6"/>
                </a:solidFill>
              </a:rPr>
              <a:t>Wind</a:t>
            </a:r>
          </a:p>
        </p:txBody>
      </p:sp>
      <p:cxnSp>
        <p:nvCxnSpPr>
          <p:cNvPr id="11" name="Straight Arrow Connector 10">
            <a:extLst>
              <a:ext uri="{FF2B5EF4-FFF2-40B4-BE49-F238E27FC236}">
                <a16:creationId xmlns:a16="http://schemas.microsoft.com/office/drawing/2014/main" id="{7B481107-044E-A066-DBD9-97238AA4DE8E}"/>
              </a:ext>
            </a:extLst>
          </p:cNvPr>
          <p:cNvCxnSpPr>
            <a:cxnSpLocks/>
          </p:cNvCxnSpPr>
          <p:nvPr/>
        </p:nvCxnSpPr>
        <p:spPr>
          <a:xfrm flipV="1">
            <a:off x="5923439" y="2312685"/>
            <a:ext cx="509752" cy="964484"/>
          </a:xfrm>
          <a:prstGeom prst="straightConnector1">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598AF4F-9482-2B3D-5E74-2A3C878DE104}"/>
              </a:ext>
            </a:extLst>
          </p:cNvPr>
          <p:cNvSpPr txBox="1"/>
          <p:nvPr/>
        </p:nvSpPr>
        <p:spPr>
          <a:xfrm>
            <a:off x="6037061" y="1896810"/>
            <a:ext cx="1130501" cy="369332"/>
          </a:xfrm>
          <a:prstGeom prst="rect">
            <a:avLst/>
          </a:prstGeom>
          <a:noFill/>
        </p:spPr>
        <p:txBody>
          <a:bodyPr wrap="square" rtlCol="0">
            <a:spAutoFit/>
          </a:bodyPr>
          <a:lstStyle/>
          <a:p>
            <a:r>
              <a:rPr lang="en-US" dirty="0"/>
              <a:t>Gravity</a:t>
            </a:r>
          </a:p>
        </p:txBody>
      </p:sp>
      <p:cxnSp>
        <p:nvCxnSpPr>
          <p:cNvPr id="13" name="Straight Arrow Connector 12">
            <a:extLst>
              <a:ext uri="{FF2B5EF4-FFF2-40B4-BE49-F238E27FC236}">
                <a16:creationId xmlns:a16="http://schemas.microsoft.com/office/drawing/2014/main" id="{AEE0CAC1-9B52-9BE8-142B-E30942098A4A}"/>
              </a:ext>
            </a:extLst>
          </p:cNvPr>
          <p:cNvCxnSpPr>
            <a:cxnSpLocks/>
          </p:cNvCxnSpPr>
          <p:nvPr/>
        </p:nvCxnSpPr>
        <p:spPr>
          <a:xfrm flipV="1">
            <a:off x="7324161" y="2266142"/>
            <a:ext cx="509752" cy="964484"/>
          </a:xfrm>
          <a:prstGeom prst="straightConnector1">
            <a:avLst/>
          </a:prstGeom>
          <a:ln w="25400">
            <a:solidFill>
              <a:schemeClr val="accent4"/>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F604FF4-AD76-A9EE-9924-D9AAF39BFA30}"/>
              </a:ext>
            </a:extLst>
          </p:cNvPr>
          <p:cNvSpPr txBox="1"/>
          <p:nvPr/>
        </p:nvSpPr>
        <p:spPr>
          <a:xfrm>
            <a:off x="7253955" y="1914439"/>
            <a:ext cx="1470928" cy="369332"/>
          </a:xfrm>
          <a:prstGeom prst="rect">
            <a:avLst/>
          </a:prstGeom>
          <a:noFill/>
        </p:spPr>
        <p:txBody>
          <a:bodyPr wrap="square" rtlCol="0">
            <a:spAutoFit/>
          </a:bodyPr>
          <a:lstStyle/>
          <a:p>
            <a:r>
              <a:rPr lang="en-US" dirty="0">
                <a:solidFill>
                  <a:schemeClr val="accent4"/>
                </a:solidFill>
              </a:rPr>
              <a:t>Chemistry </a:t>
            </a:r>
          </a:p>
        </p:txBody>
      </p:sp>
      <p:cxnSp>
        <p:nvCxnSpPr>
          <p:cNvPr id="15" name="Straight Arrow Connector 14">
            <a:extLst>
              <a:ext uri="{FF2B5EF4-FFF2-40B4-BE49-F238E27FC236}">
                <a16:creationId xmlns:a16="http://schemas.microsoft.com/office/drawing/2014/main" id="{2EA9DC30-492C-162F-F523-E47C72D0AFE4}"/>
              </a:ext>
            </a:extLst>
          </p:cNvPr>
          <p:cNvCxnSpPr>
            <a:cxnSpLocks/>
          </p:cNvCxnSpPr>
          <p:nvPr/>
        </p:nvCxnSpPr>
        <p:spPr>
          <a:xfrm flipV="1">
            <a:off x="8215131" y="2312685"/>
            <a:ext cx="509752" cy="964484"/>
          </a:xfrm>
          <a:prstGeom prst="straightConnector1">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9D092DF-95D1-63DE-F6FA-9FABF7DF8074}"/>
              </a:ext>
            </a:extLst>
          </p:cNvPr>
          <p:cNvSpPr txBox="1"/>
          <p:nvPr/>
        </p:nvSpPr>
        <p:spPr>
          <a:xfrm>
            <a:off x="8724883" y="1878434"/>
            <a:ext cx="1676461" cy="369332"/>
          </a:xfrm>
          <a:prstGeom prst="rect">
            <a:avLst/>
          </a:prstGeom>
          <a:noFill/>
        </p:spPr>
        <p:txBody>
          <a:bodyPr wrap="square" rtlCol="0">
            <a:spAutoFit/>
          </a:bodyPr>
          <a:lstStyle/>
          <a:p>
            <a:r>
              <a:rPr lang="en-US" dirty="0">
                <a:solidFill>
                  <a:srgbClr val="FF0000"/>
                </a:solidFill>
              </a:rPr>
              <a:t>Volcano source</a:t>
            </a:r>
            <a:r>
              <a:rPr lang="en-US" dirty="0">
                <a:solidFill>
                  <a:schemeClr val="accent4"/>
                </a:solidFill>
              </a:rPr>
              <a:t> </a:t>
            </a:r>
          </a:p>
        </p:txBody>
      </p:sp>
      <p:cxnSp>
        <p:nvCxnSpPr>
          <p:cNvPr id="17" name="Straight Arrow Connector 16">
            <a:extLst>
              <a:ext uri="{FF2B5EF4-FFF2-40B4-BE49-F238E27FC236}">
                <a16:creationId xmlns:a16="http://schemas.microsoft.com/office/drawing/2014/main" id="{1C50E7C3-65A1-BF46-C1AA-4205C1FE66C8}"/>
              </a:ext>
            </a:extLst>
          </p:cNvPr>
          <p:cNvCxnSpPr>
            <a:cxnSpLocks/>
          </p:cNvCxnSpPr>
          <p:nvPr/>
        </p:nvCxnSpPr>
        <p:spPr>
          <a:xfrm flipH="1">
            <a:off x="1698008" y="4043614"/>
            <a:ext cx="575320" cy="324411"/>
          </a:xfrm>
          <a:prstGeom prst="straightConnector1">
            <a:avLst/>
          </a:prstGeom>
          <a:ln w="25400">
            <a:solidFill>
              <a:srgbClr val="7030A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91A68AB-5E15-DF1B-8D2E-5C9F435BEA03}"/>
              </a:ext>
            </a:extLst>
          </p:cNvPr>
          <p:cNvSpPr txBox="1"/>
          <p:nvPr/>
        </p:nvSpPr>
        <p:spPr>
          <a:xfrm>
            <a:off x="942094" y="4250322"/>
            <a:ext cx="1325197" cy="369332"/>
          </a:xfrm>
          <a:prstGeom prst="rect">
            <a:avLst/>
          </a:prstGeom>
          <a:noFill/>
        </p:spPr>
        <p:txBody>
          <a:bodyPr wrap="square" rtlCol="0">
            <a:spAutoFit/>
          </a:bodyPr>
          <a:lstStyle/>
          <a:p>
            <a:r>
              <a:rPr lang="en-US" dirty="0">
                <a:solidFill>
                  <a:srgbClr val="7030A0"/>
                </a:solidFill>
              </a:rPr>
              <a:t>No outflow</a:t>
            </a:r>
          </a:p>
        </p:txBody>
      </p:sp>
      <p:cxnSp>
        <p:nvCxnSpPr>
          <p:cNvPr id="19" name="Straight Arrow Connector 18">
            <a:extLst>
              <a:ext uri="{FF2B5EF4-FFF2-40B4-BE49-F238E27FC236}">
                <a16:creationId xmlns:a16="http://schemas.microsoft.com/office/drawing/2014/main" id="{F8E8F45B-D70E-93AE-C10E-915129DAF796}"/>
              </a:ext>
            </a:extLst>
          </p:cNvPr>
          <p:cNvCxnSpPr>
            <a:cxnSpLocks/>
          </p:cNvCxnSpPr>
          <p:nvPr/>
        </p:nvCxnSpPr>
        <p:spPr>
          <a:xfrm>
            <a:off x="2912391" y="4730872"/>
            <a:ext cx="435975" cy="511348"/>
          </a:xfrm>
          <a:prstGeom prst="straightConnector1">
            <a:avLst/>
          </a:prstGeom>
          <a:ln w="2540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CDC9DD0-5E8C-6CEC-48B0-5B78A2BA8F8F}"/>
              </a:ext>
            </a:extLst>
          </p:cNvPr>
          <p:cNvSpPr txBox="1"/>
          <p:nvPr/>
        </p:nvSpPr>
        <p:spPr>
          <a:xfrm>
            <a:off x="2813175" y="5228651"/>
            <a:ext cx="3023018" cy="646331"/>
          </a:xfrm>
          <a:prstGeom prst="rect">
            <a:avLst/>
          </a:prstGeom>
          <a:noFill/>
        </p:spPr>
        <p:txBody>
          <a:bodyPr wrap="square" rtlCol="0">
            <a:spAutoFit/>
          </a:bodyPr>
          <a:lstStyle/>
          <a:p>
            <a:r>
              <a:rPr lang="en-US" dirty="0">
                <a:solidFill>
                  <a:srgbClr val="00B0F0"/>
                </a:solidFill>
              </a:rPr>
              <a:t>Zero initial SO</a:t>
            </a:r>
            <a:r>
              <a:rPr lang="en-US" baseline="-25000" dirty="0">
                <a:solidFill>
                  <a:srgbClr val="00B0F0"/>
                </a:solidFill>
              </a:rPr>
              <a:t>2</a:t>
            </a:r>
            <a:r>
              <a:rPr lang="en-US" dirty="0">
                <a:solidFill>
                  <a:srgbClr val="00B0F0"/>
                </a:solidFill>
              </a:rPr>
              <a:t> concentration</a:t>
            </a:r>
          </a:p>
        </p:txBody>
      </p:sp>
      <p:sp>
        <p:nvSpPr>
          <p:cNvPr id="21" name="TextBox 20">
            <a:extLst>
              <a:ext uri="{FF2B5EF4-FFF2-40B4-BE49-F238E27FC236}">
                <a16:creationId xmlns:a16="http://schemas.microsoft.com/office/drawing/2014/main" id="{9A84C9B7-EF02-4827-8078-D04EA8CEACA3}"/>
              </a:ext>
            </a:extLst>
          </p:cNvPr>
          <p:cNvSpPr txBox="1"/>
          <p:nvPr/>
        </p:nvSpPr>
        <p:spPr>
          <a:xfrm>
            <a:off x="5065175" y="5382987"/>
            <a:ext cx="6173167" cy="1323439"/>
          </a:xfrm>
          <a:prstGeom prst="rect">
            <a:avLst/>
          </a:prstGeom>
          <a:noFill/>
          <a:ln>
            <a:solidFill>
              <a:srgbClr val="12846D"/>
            </a:solidFill>
          </a:ln>
        </p:spPr>
        <p:txBody>
          <a:bodyPr wrap="square" rtlCol="0">
            <a:spAutoFit/>
          </a:bodyPr>
          <a:lstStyle/>
          <a:p>
            <a:r>
              <a:rPr lang="en-US" sz="2000" b="1" dirty="0">
                <a:solidFill>
                  <a:srgbClr val="12846D"/>
                </a:solidFill>
                <a:latin typeface="Calibri" panose="020F0502020204030204" pitchFamily="34" charset="0"/>
                <a:cs typeface="Calibri" panose="020F0502020204030204" pitchFamily="34" charset="0"/>
              </a:rPr>
              <a:t>The Plume inverse problem:  given observations of SO</a:t>
            </a:r>
            <a:r>
              <a:rPr lang="en-US" sz="2000" b="1" baseline="-25000" dirty="0">
                <a:solidFill>
                  <a:srgbClr val="12846D"/>
                </a:solidFill>
                <a:latin typeface="Calibri" panose="020F0502020204030204" pitchFamily="34" charset="0"/>
                <a:cs typeface="Calibri" panose="020F0502020204030204" pitchFamily="34" charset="0"/>
              </a:rPr>
              <a:t>2</a:t>
            </a:r>
            <a:r>
              <a:rPr lang="en-US" sz="2000" b="1" dirty="0">
                <a:solidFill>
                  <a:srgbClr val="12846D"/>
                </a:solidFill>
                <a:latin typeface="Calibri" panose="020F0502020204030204" pitchFamily="34" charset="0"/>
                <a:cs typeface="Calibri" panose="020F0502020204030204" pitchFamily="34" charset="0"/>
              </a:rPr>
              <a:t> concentration </a:t>
            </a:r>
            <a:r>
              <a:rPr lang="en-US" sz="2000" b="1" i="1" dirty="0">
                <a:solidFill>
                  <a:srgbClr val="12846D"/>
                </a:solidFill>
                <a:latin typeface="Calibri" panose="020F0502020204030204" pitchFamily="34" charset="0"/>
                <a:cs typeface="Calibri" panose="020F0502020204030204" pitchFamily="34" charset="0"/>
              </a:rPr>
              <a:t>c</a:t>
            </a:r>
            <a:r>
              <a:rPr lang="en-US" sz="2000" b="1" dirty="0">
                <a:solidFill>
                  <a:srgbClr val="12846D"/>
                </a:solidFill>
                <a:latin typeface="Calibri" panose="020F0502020204030204" pitchFamily="34" charset="0"/>
                <a:cs typeface="Calibri" panose="020F0502020204030204" pitchFamily="34" charset="0"/>
              </a:rPr>
              <a:t>, can we infer the volcanic source term </a:t>
            </a:r>
            <a:r>
              <a:rPr lang="en-US" sz="2000" b="1" i="1" dirty="0">
                <a:solidFill>
                  <a:srgbClr val="12846D"/>
                </a:solidFill>
                <a:latin typeface="Calibri" panose="020F0502020204030204" pitchFamily="34" charset="0"/>
                <a:cs typeface="Calibri" panose="020F0502020204030204" pitchFamily="34" charset="0"/>
              </a:rPr>
              <a:t>f</a:t>
            </a:r>
            <a:r>
              <a:rPr lang="en-US" sz="2000" b="1" dirty="0">
                <a:solidFill>
                  <a:srgbClr val="12846D"/>
                </a:solidFill>
                <a:latin typeface="Calibri" panose="020F0502020204030204" pitchFamily="34" charset="0"/>
                <a:cs typeface="Calibri" panose="020F0502020204030204" pitchFamily="34" charset="0"/>
              </a:rPr>
              <a:t>?  </a:t>
            </a:r>
          </a:p>
          <a:p>
            <a:r>
              <a:rPr lang="en-US" sz="2000" b="1" dirty="0">
                <a:solidFill>
                  <a:srgbClr val="12846D"/>
                </a:solidFill>
                <a:latin typeface="Calibri" panose="020F0502020204030204" pitchFamily="34" charset="0"/>
                <a:cs typeface="Calibri" panose="020F0502020204030204" pitchFamily="34" charset="0"/>
              </a:rPr>
              <a:t>NOTE:  </a:t>
            </a:r>
            <a:r>
              <a:rPr lang="en-US" sz="2000" b="1" i="1" dirty="0">
                <a:solidFill>
                  <a:srgbClr val="12846D"/>
                </a:solidFill>
                <a:latin typeface="Calibri" panose="020F0502020204030204" pitchFamily="34" charset="0"/>
                <a:cs typeface="Calibri" panose="020F0502020204030204" pitchFamily="34" charset="0"/>
              </a:rPr>
              <a:t>c</a:t>
            </a:r>
            <a:r>
              <a:rPr lang="en-US" sz="2000" b="1" dirty="0">
                <a:solidFill>
                  <a:srgbClr val="12846D"/>
                </a:solidFill>
                <a:latin typeface="Calibri" panose="020F0502020204030204" pitchFamily="34" charset="0"/>
                <a:cs typeface="Calibri" panose="020F0502020204030204" pitchFamily="34" charset="0"/>
              </a:rPr>
              <a:t> is a function of space and time; </a:t>
            </a:r>
            <a:r>
              <a:rPr lang="en-US" sz="2000" b="1" i="1" dirty="0">
                <a:solidFill>
                  <a:srgbClr val="12846D"/>
                </a:solidFill>
                <a:latin typeface="Calibri" panose="020F0502020204030204" pitchFamily="34" charset="0"/>
                <a:cs typeface="Calibri" panose="020F0502020204030204" pitchFamily="34" charset="0"/>
              </a:rPr>
              <a:t>f</a:t>
            </a:r>
            <a:r>
              <a:rPr lang="en-US" sz="2000" b="1" dirty="0">
                <a:solidFill>
                  <a:srgbClr val="12846D"/>
                </a:solidFill>
                <a:latin typeface="Calibri" panose="020F0502020204030204" pitchFamily="34" charset="0"/>
                <a:cs typeface="Calibri" panose="020F0502020204030204" pitchFamily="34" charset="0"/>
              </a:rPr>
              <a:t> is only a function of time (source magnitude injected at a point). </a:t>
            </a:r>
          </a:p>
        </p:txBody>
      </p:sp>
    </p:spTree>
    <p:extLst>
      <p:ext uri="{BB962C8B-B14F-4D97-AF65-F5344CB8AC3E}">
        <p14:creationId xmlns:p14="http://schemas.microsoft.com/office/powerpoint/2010/main" val="3211691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A4684-46B9-96B4-537E-5A50B79155E1}"/>
              </a:ext>
            </a:extLst>
          </p:cNvPr>
          <p:cNvSpPr>
            <a:spLocks noGrp="1"/>
          </p:cNvSpPr>
          <p:nvPr>
            <p:ph type="title"/>
          </p:nvPr>
        </p:nvSpPr>
        <p:spPr>
          <a:xfrm>
            <a:off x="720648" y="470815"/>
            <a:ext cx="10480752" cy="570225"/>
          </a:xfrm>
        </p:spPr>
        <p:txBody>
          <a:bodyPr/>
          <a:lstStyle/>
          <a:p>
            <a:pPr algn="ctr"/>
            <a:r>
              <a:rPr lang="en-US" dirty="0"/>
              <a:t>An Example of the Data</a:t>
            </a:r>
          </a:p>
        </p:txBody>
      </p:sp>
      <p:sp>
        <p:nvSpPr>
          <p:cNvPr id="3" name="Slide Number Placeholder 2">
            <a:extLst>
              <a:ext uri="{FF2B5EF4-FFF2-40B4-BE49-F238E27FC236}">
                <a16:creationId xmlns:a16="http://schemas.microsoft.com/office/drawing/2014/main" id="{8D135EBF-9B3B-3548-DEF9-336C6BC29BFE}"/>
              </a:ext>
            </a:extLst>
          </p:cNvPr>
          <p:cNvSpPr>
            <a:spLocks noGrp="1"/>
          </p:cNvSpPr>
          <p:nvPr>
            <p:ph type="sldNum" sz="quarter" idx="4"/>
          </p:nvPr>
        </p:nvSpPr>
        <p:spPr/>
        <p:txBody>
          <a:bodyPr/>
          <a:lstStyle/>
          <a:p>
            <a:pPr algn="ctr"/>
            <a:fld id="{F6B149FD-26F7-3645-B4E7-BA8B8CC5EEA8}" type="slidenum">
              <a:rPr lang="en-US" smtClean="0"/>
              <a:pPr algn="ctr"/>
              <a:t>12</a:t>
            </a:fld>
            <a:endParaRPr lang="en-US" dirty="0"/>
          </a:p>
        </p:txBody>
      </p:sp>
      <p:pic>
        <p:nvPicPr>
          <p:cNvPr id="4" name="Picture 3">
            <a:extLst>
              <a:ext uri="{FF2B5EF4-FFF2-40B4-BE49-F238E27FC236}">
                <a16:creationId xmlns:a16="http://schemas.microsoft.com/office/drawing/2014/main" id="{06E3CFF5-F783-C32A-777E-2C08E0FD4CAD}"/>
              </a:ext>
            </a:extLst>
          </p:cNvPr>
          <p:cNvPicPr>
            <a:picLocks noChangeAspect="1"/>
          </p:cNvPicPr>
          <p:nvPr/>
        </p:nvPicPr>
        <p:blipFill>
          <a:blip r:embed="rId2"/>
          <a:stretch>
            <a:fillRect/>
          </a:stretch>
        </p:blipFill>
        <p:spPr>
          <a:xfrm>
            <a:off x="2561967" y="1247431"/>
            <a:ext cx="7068065" cy="5301049"/>
          </a:xfrm>
          <a:prstGeom prst="rect">
            <a:avLst/>
          </a:prstGeom>
        </p:spPr>
      </p:pic>
      <p:sp>
        <p:nvSpPr>
          <p:cNvPr id="5" name="TextBox 4">
            <a:extLst>
              <a:ext uri="{FF2B5EF4-FFF2-40B4-BE49-F238E27FC236}">
                <a16:creationId xmlns:a16="http://schemas.microsoft.com/office/drawing/2014/main" id="{7B95991D-551A-D82E-B57E-BB7393F53770}"/>
              </a:ext>
            </a:extLst>
          </p:cNvPr>
          <p:cNvSpPr txBox="1"/>
          <p:nvPr/>
        </p:nvSpPr>
        <p:spPr>
          <a:xfrm>
            <a:off x="1270687" y="3244334"/>
            <a:ext cx="2337486" cy="369332"/>
          </a:xfrm>
          <a:prstGeom prst="rect">
            <a:avLst/>
          </a:prstGeom>
          <a:noFill/>
        </p:spPr>
        <p:txBody>
          <a:bodyPr wrap="square" rtlCol="0">
            <a:spAutoFit/>
          </a:bodyPr>
          <a:lstStyle/>
          <a:p>
            <a:r>
              <a:rPr lang="en-US" dirty="0"/>
              <a:t>Altitude (km)</a:t>
            </a:r>
          </a:p>
        </p:txBody>
      </p:sp>
      <p:sp>
        <p:nvSpPr>
          <p:cNvPr id="6" name="TextBox 5">
            <a:extLst>
              <a:ext uri="{FF2B5EF4-FFF2-40B4-BE49-F238E27FC236}">
                <a16:creationId xmlns:a16="http://schemas.microsoft.com/office/drawing/2014/main" id="{B5409ACD-150B-5879-18B0-BA27B5A441D6}"/>
              </a:ext>
            </a:extLst>
          </p:cNvPr>
          <p:cNvSpPr txBox="1"/>
          <p:nvPr/>
        </p:nvSpPr>
        <p:spPr>
          <a:xfrm>
            <a:off x="4259990" y="6363814"/>
            <a:ext cx="3289987" cy="369332"/>
          </a:xfrm>
          <a:prstGeom prst="rect">
            <a:avLst/>
          </a:prstGeom>
          <a:noFill/>
        </p:spPr>
        <p:txBody>
          <a:bodyPr wrap="square" rtlCol="0">
            <a:spAutoFit/>
          </a:bodyPr>
          <a:lstStyle/>
          <a:p>
            <a:r>
              <a:rPr lang="en-US" dirty="0"/>
              <a:t>Downrange Longitude (km)</a:t>
            </a:r>
          </a:p>
        </p:txBody>
      </p:sp>
      <p:cxnSp>
        <p:nvCxnSpPr>
          <p:cNvPr id="7" name="Straight Arrow Connector 6">
            <a:extLst>
              <a:ext uri="{FF2B5EF4-FFF2-40B4-BE49-F238E27FC236}">
                <a16:creationId xmlns:a16="http://schemas.microsoft.com/office/drawing/2014/main" id="{E911D0A0-0A3D-3D1A-1BDB-0B734F39BC82}"/>
              </a:ext>
            </a:extLst>
          </p:cNvPr>
          <p:cNvCxnSpPr>
            <a:cxnSpLocks/>
          </p:cNvCxnSpPr>
          <p:nvPr/>
        </p:nvCxnSpPr>
        <p:spPr>
          <a:xfrm flipV="1">
            <a:off x="2140179" y="6034359"/>
            <a:ext cx="1385504" cy="3108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72B3A93-27CE-1E29-5F7A-E4E406F7A68F}"/>
              </a:ext>
            </a:extLst>
          </p:cNvPr>
          <p:cNvSpPr txBox="1"/>
          <p:nvPr/>
        </p:nvSpPr>
        <p:spPr>
          <a:xfrm>
            <a:off x="1059482" y="6226572"/>
            <a:ext cx="2337486" cy="369332"/>
          </a:xfrm>
          <a:prstGeom prst="rect">
            <a:avLst/>
          </a:prstGeom>
          <a:noFill/>
        </p:spPr>
        <p:txBody>
          <a:bodyPr wrap="square" rtlCol="0">
            <a:spAutoFit/>
          </a:bodyPr>
          <a:lstStyle/>
          <a:p>
            <a:r>
              <a:rPr lang="en-US" dirty="0"/>
              <a:t>Volcano</a:t>
            </a:r>
          </a:p>
        </p:txBody>
      </p:sp>
      <p:sp>
        <p:nvSpPr>
          <p:cNvPr id="9" name="TextBox 8">
            <a:extLst>
              <a:ext uri="{FF2B5EF4-FFF2-40B4-BE49-F238E27FC236}">
                <a16:creationId xmlns:a16="http://schemas.microsoft.com/office/drawing/2014/main" id="{AFD16CD9-C80D-26D6-CB24-7FD8D6554200}"/>
              </a:ext>
            </a:extLst>
          </p:cNvPr>
          <p:cNvSpPr txBox="1"/>
          <p:nvPr/>
        </p:nvSpPr>
        <p:spPr>
          <a:xfrm>
            <a:off x="8501761" y="1533167"/>
            <a:ext cx="3210697" cy="646331"/>
          </a:xfrm>
          <a:prstGeom prst="rect">
            <a:avLst/>
          </a:prstGeom>
          <a:noFill/>
        </p:spPr>
        <p:txBody>
          <a:bodyPr wrap="square" rtlCol="0">
            <a:spAutoFit/>
          </a:bodyPr>
          <a:lstStyle/>
          <a:p>
            <a:r>
              <a:rPr lang="en-US" dirty="0"/>
              <a:t>Atmosphere SO</a:t>
            </a:r>
            <a:r>
              <a:rPr lang="en-US" baseline="-25000" dirty="0"/>
              <a:t>2</a:t>
            </a:r>
            <a:r>
              <a:rPr lang="en-US" dirty="0"/>
              <a:t> Concentration </a:t>
            </a:r>
          </a:p>
        </p:txBody>
      </p:sp>
    </p:spTree>
    <p:extLst>
      <p:ext uri="{BB962C8B-B14F-4D97-AF65-F5344CB8AC3E}">
        <p14:creationId xmlns:p14="http://schemas.microsoft.com/office/powerpoint/2010/main" val="3440884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ABD7D-1492-3352-7771-64A27A2F3105}"/>
              </a:ext>
            </a:extLst>
          </p:cNvPr>
          <p:cNvSpPr>
            <a:spLocks noGrp="1"/>
          </p:cNvSpPr>
          <p:nvPr>
            <p:ph type="title"/>
          </p:nvPr>
        </p:nvSpPr>
        <p:spPr/>
        <p:txBody>
          <a:bodyPr/>
          <a:lstStyle/>
          <a:p>
            <a:pPr algn="ctr"/>
            <a:r>
              <a:rPr lang="en-US" dirty="0"/>
              <a:t>Data Generation</a:t>
            </a:r>
          </a:p>
        </p:txBody>
      </p:sp>
      <p:sp>
        <p:nvSpPr>
          <p:cNvPr id="3" name="Slide Number Placeholder 2">
            <a:extLst>
              <a:ext uri="{FF2B5EF4-FFF2-40B4-BE49-F238E27FC236}">
                <a16:creationId xmlns:a16="http://schemas.microsoft.com/office/drawing/2014/main" id="{918BE25A-8293-E98F-9F49-C0B90218DBB5}"/>
              </a:ext>
            </a:extLst>
          </p:cNvPr>
          <p:cNvSpPr>
            <a:spLocks noGrp="1"/>
          </p:cNvSpPr>
          <p:nvPr>
            <p:ph type="sldNum" sz="quarter" idx="4"/>
          </p:nvPr>
        </p:nvSpPr>
        <p:spPr/>
        <p:txBody>
          <a:bodyPr/>
          <a:lstStyle/>
          <a:p>
            <a:pPr algn="ctr"/>
            <a:fld id="{F6B149FD-26F7-3645-B4E7-BA8B8CC5EEA8}" type="slidenum">
              <a:rPr lang="en-US" smtClean="0"/>
              <a:pPr algn="ctr"/>
              <a:t>13</a:t>
            </a:fld>
            <a:endParaRPr lang="en-US" dirty="0"/>
          </a:p>
        </p:txBody>
      </p:sp>
      <p:pic>
        <p:nvPicPr>
          <p:cNvPr id="4" name="Picture 3">
            <a:extLst>
              <a:ext uri="{FF2B5EF4-FFF2-40B4-BE49-F238E27FC236}">
                <a16:creationId xmlns:a16="http://schemas.microsoft.com/office/drawing/2014/main" id="{FE576D96-5E2C-EC84-0F42-260740E3B0B7}"/>
              </a:ext>
            </a:extLst>
          </p:cNvPr>
          <p:cNvPicPr>
            <a:picLocks noChangeAspect="1"/>
          </p:cNvPicPr>
          <p:nvPr/>
        </p:nvPicPr>
        <p:blipFill>
          <a:blip r:embed="rId2"/>
          <a:stretch>
            <a:fillRect/>
          </a:stretch>
        </p:blipFill>
        <p:spPr>
          <a:xfrm>
            <a:off x="1899517" y="1196931"/>
            <a:ext cx="8786394" cy="1604701"/>
          </a:xfrm>
          <a:prstGeom prst="rect">
            <a:avLst/>
          </a:prstGeom>
        </p:spPr>
      </p:pic>
      <p:cxnSp>
        <p:nvCxnSpPr>
          <p:cNvPr id="5" name="Straight Arrow Connector 4">
            <a:extLst>
              <a:ext uri="{FF2B5EF4-FFF2-40B4-BE49-F238E27FC236}">
                <a16:creationId xmlns:a16="http://schemas.microsoft.com/office/drawing/2014/main" id="{A206869A-04A4-12F1-6F2E-CDB2620CE7C0}"/>
              </a:ext>
            </a:extLst>
          </p:cNvPr>
          <p:cNvCxnSpPr>
            <a:cxnSpLocks/>
          </p:cNvCxnSpPr>
          <p:nvPr/>
        </p:nvCxnSpPr>
        <p:spPr>
          <a:xfrm flipH="1">
            <a:off x="4117200" y="1750656"/>
            <a:ext cx="3410088" cy="1589235"/>
          </a:xfrm>
          <a:prstGeom prst="straightConnector1">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EB8F2CD-2C53-68D8-5C3C-03096D2A5284}"/>
              </a:ext>
            </a:extLst>
          </p:cNvPr>
          <p:cNvSpPr txBox="1"/>
          <p:nvPr/>
        </p:nvSpPr>
        <p:spPr>
          <a:xfrm>
            <a:off x="638275" y="3431951"/>
            <a:ext cx="5252317" cy="2585323"/>
          </a:xfrm>
          <a:prstGeom prst="rect">
            <a:avLst/>
          </a:prstGeom>
          <a:noFill/>
        </p:spPr>
        <p:txBody>
          <a:bodyPr wrap="square" rtlCol="0">
            <a:spAutoFit/>
          </a:bodyPr>
          <a:lstStyle/>
          <a:p>
            <a:pPr marL="285750" indent="-285750">
              <a:buFont typeface="Arial" panose="020B0604020202020204" pitchFamily="34" charset="0"/>
              <a:buChar char="•"/>
            </a:pPr>
            <a:r>
              <a:rPr lang="en-US" dirty="0"/>
              <a:t>Training data from 3 different source terms.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Validation data from a 4</a:t>
            </a:r>
            <a:r>
              <a:rPr lang="en-US" baseline="30000" dirty="0"/>
              <a:t>th</a:t>
            </a:r>
            <a:r>
              <a:rPr lang="en-US" dirty="0"/>
              <a:t> source term.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Testing data from a 5</a:t>
            </a:r>
            <a:r>
              <a:rPr lang="en-US" baseline="30000" dirty="0"/>
              <a:t>th</a:t>
            </a:r>
            <a:r>
              <a:rPr lang="en-US" dirty="0"/>
              <a:t> source term.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Train flow map approximation to infer testing data source.</a:t>
            </a:r>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971A7FCE-C819-818B-281D-3F18F9726DD5}"/>
              </a:ext>
            </a:extLst>
          </p:cNvPr>
          <p:cNvPicPr>
            <a:picLocks noChangeAspect="1"/>
          </p:cNvPicPr>
          <p:nvPr/>
        </p:nvPicPr>
        <p:blipFill>
          <a:blip r:embed="rId3"/>
          <a:stretch>
            <a:fillRect/>
          </a:stretch>
        </p:blipFill>
        <p:spPr>
          <a:xfrm>
            <a:off x="6301409" y="2836098"/>
            <a:ext cx="5274105" cy="3958439"/>
          </a:xfrm>
          <a:prstGeom prst="rect">
            <a:avLst/>
          </a:prstGeom>
        </p:spPr>
      </p:pic>
    </p:spTree>
    <p:extLst>
      <p:ext uri="{BB962C8B-B14F-4D97-AF65-F5344CB8AC3E}">
        <p14:creationId xmlns:p14="http://schemas.microsoft.com/office/powerpoint/2010/main" val="390592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BEF0-C301-118C-87A4-E62D5F833B08}"/>
              </a:ext>
            </a:extLst>
          </p:cNvPr>
          <p:cNvSpPr>
            <a:spLocks noGrp="1"/>
          </p:cNvSpPr>
          <p:nvPr>
            <p:ph type="title"/>
          </p:nvPr>
        </p:nvSpPr>
        <p:spPr/>
        <p:txBody>
          <a:bodyPr/>
          <a:lstStyle/>
          <a:p>
            <a:pPr algn="ctr"/>
            <a:r>
              <a:rPr lang="en-US" dirty="0"/>
              <a:t>Overview of the Workflow</a:t>
            </a:r>
          </a:p>
        </p:txBody>
      </p:sp>
      <p:sp>
        <p:nvSpPr>
          <p:cNvPr id="3" name="Slide Number Placeholder 2">
            <a:extLst>
              <a:ext uri="{FF2B5EF4-FFF2-40B4-BE49-F238E27FC236}">
                <a16:creationId xmlns:a16="http://schemas.microsoft.com/office/drawing/2014/main" id="{E4D16443-8D8C-A9AA-0F85-53CD42DB2458}"/>
              </a:ext>
            </a:extLst>
          </p:cNvPr>
          <p:cNvSpPr>
            <a:spLocks noGrp="1"/>
          </p:cNvSpPr>
          <p:nvPr>
            <p:ph type="sldNum" sz="quarter" idx="4"/>
          </p:nvPr>
        </p:nvSpPr>
        <p:spPr/>
        <p:txBody>
          <a:bodyPr/>
          <a:lstStyle/>
          <a:p>
            <a:pPr algn="ctr"/>
            <a:fld id="{F6B149FD-26F7-3645-B4E7-BA8B8CC5EEA8}" type="slidenum">
              <a:rPr lang="en-US" smtClean="0"/>
              <a:pPr algn="ctr"/>
              <a:t>14</a:t>
            </a:fld>
            <a:endParaRPr lang="en-US" dirty="0"/>
          </a:p>
        </p:txBody>
      </p:sp>
      <p:sp>
        <p:nvSpPr>
          <p:cNvPr id="4" name="TextBox 3">
            <a:extLst>
              <a:ext uri="{FF2B5EF4-FFF2-40B4-BE49-F238E27FC236}">
                <a16:creationId xmlns:a16="http://schemas.microsoft.com/office/drawing/2014/main" id="{B47A5226-094A-B84F-40FE-030857643C82}"/>
              </a:ext>
            </a:extLst>
          </p:cNvPr>
          <p:cNvSpPr txBox="1"/>
          <p:nvPr/>
        </p:nvSpPr>
        <p:spPr>
          <a:xfrm>
            <a:off x="914400" y="1371600"/>
            <a:ext cx="1828800" cy="914400"/>
          </a:xfrm>
          <a:prstGeom prst="rect">
            <a:avLst/>
          </a:prstGeom>
          <a:noFill/>
          <a:ln w="25400">
            <a:solidFill>
              <a:schemeClr val="tx1"/>
            </a:solidFill>
          </a:ln>
        </p:spPr>
        <p:txBody>
          <a:bodyPr wrap="square" rtlCol="0" anchor="ctr" anchorCtr="0">
            <a:noAutofit/>
          </a:bodyPr>
          <a:lstStyle/>
          <a:p>
            <a:pPr algn="ctr"/>
            <a:r>
              <a:rPr lang="en-US" dirty="0"/>
              <a:t>Simulation Data</a:t>
            </a:r>
          </a:p>
        </p:txBody>
      </p:sp>
      <p:sp>
        <p:nvSpPr>
          <p:cNvPr id="5" name="TextBox 4">
            <a:extLst>
              <a:ext uri="{FF2B5EF4-FFF2-40B4-BE49-F238E27FC236}">
                <a16:creationId xmlns:a16="http://schemas.microsoft.com/office/drawing/2014/main" id="{ADC35C44-F8FF-AE72-DB5B-5C6D51CBBFAE}"/>
              </a:ext>
            </a:extLst>
          </p:cNvPr>
          <p:cNvSpPr txBox="1"/>
          <p:nvPr/>
        </p:nvSpPr>
        <p:spPr>
          <a:xfrm>
            <a:off x="914400" y="3200400"/>
            <a:ext cx="1828800" cy="914400"/>
          </a:xfrm>
          <a:prstGeom prst="rect">
            <a:avLst/>
          </a:prstGeom>
          <a:noFill/>
          <a:ln w="25400">
            <a:solidFill>
              <a:schemeClr val="tx1"/>
            </a:solidFill>
          </a:ln>
        </p:spPr>
        <p:txBody>
          <a:bodyPr wrap="square" rtlCol="0" anchor="ctr" anchorCtr="0">
            <a:noAutofit/>
          </a:bodyPr>
          <a:lstStyle/>
          <a:p>
            <a:pPr algn="ctr"/>
            <a:r>
              <a:rPr lang="en-US" dirty="0"/>
              <a:t>Observed  Data</a:t>
            </a:r>
          </a:p>
        </p:txBody>
      </p:sp>
      <p:sp>
        <p:nvSpPr>
          <p:cNvPr id="6" name="TextBox 5">
            <a:extLst>
              <a:ext uri="{FF2B5EF4-FFF2-40B4-BE49-F238E27FC236}">
                <a16:creationId xmlns:a16="http://schemas.microsoft.com/office/drawing/2014/main" id="{573CDACC-B4BE-14FA-6D21-74A2DDEC6E8A}"/>
              </a:ext>
            </a:extLst>
          </p:cNvPr>
          <p:cNvSpPr txBox="1"/>
          <p:nvPr/>
        </p:nvSpPr>
        <p:spPr>
          <a:xfrm>
            <a:off x="914400" y="5029200"/>
            <a:ext cx="1828800" cy="914400"/>
          </a:xfrm>
          <a:prstGeom prst="rect">
            <a:avLst/>
          </a:prstGeom>
          <a:noFill/>
          <a:ln w="25400">
            <a:solidFill>
              <a:schemeClr val="tx1"/>
            </a:solidFill>
          </a:ln>
        </p:spPr>
        <p:txBody>
          <a:bodyPr wrap="square" rtlCol="0" anchor="ctr" anchorCtr="0">
            <a:noAutofit/>
          </a:bodyPr>
          <a:lstStyle/>
          <a:p>
            <a:pPr algn="ctr"/>
            <a:r>
              <a:rPr lang="en-US" dirty="0"/>
              <a:t>Expert Knowledge</a:t>
            </a:r>
          </a:p>
        </p:txBody>
      </p:sp>
      <p:sp>
        <p:nvSpPr>
          <p:cNvPr id="7" name="TextBox 6">
            <a:extLst>
              <a:ext uri="{FF2B5EF4-FFF2-40B4-BE49-F238E27FC236}">
                <a16:creationId xmlns:a16="http://schemas.microsoft.com/office/drawing/2014/main" id="{48C64B29-FE5A-0941-7A17-FB134351AC4F}"/>
              </a:ext>
            </a:extLst>
          </p:cNvPr>
          <p:cNvSpPr txBox="1"/>
          <p:nvPr/>
        </p:nvSpPr>
        <p:spPr>
          <a:xfrm>
            <a:off x="5029200" y="1371600"/>
            <a:ext cx="1828800" cy="914400"/>
          </a:xfrm>
          <a:prstGeom prst="rect">
            <a:avLst/>
          </a:prstGeom>
          <a:solidFill>
            <a:schemeClr val="accent2">
              <a:lumMod val="40000"/>
              <a:lumOff val="60000"/>
            </a:schemeClr>
          </a:solidFill>
          <a:ln w="25400">
            <a:solidFill>
              <a:schemeClr val="tx1"/>
            </a:solidFill>
          </a:ln>
        </p:spPr>
        <p:txBody>
          <a:bodyPr wrap="square" rtlCol="0" anchor="ctr" anchorCtr="0">
            <a:noAutofit/>
          </a:bodyPr>
          <a:lstStyle/>
          <a:p>
            <a:pPr algn="ctr"/>
            <a:r>
              <a:rPr lang="en-US" dirty="0"/>
              <a:t>Operator Approximation</a:t>
            </a:r>
          </a:p>
        </p:txBody>
      </p:sp>
      <p:sp>
        <p:nvSpPr>
          <p:cNvPr id="8" name="TextBox 7">
            <a:extLst>
              <a:ext uri="{FF2B5EF4-FFF2-40B4-BE49-F238E27FC236}">
                <a16:creationId xmlns:a16="http://schemas.microsoft.com/office/drawing/2014/main" id="{26CD9092-7695-7837-6D79-1E1451FE84B5}"/>
              </a:ext>
            </a:extLst>
          </p:cNvPr>
          <p:cNvSpPr txBox="1"/>
          <p:nvPr/>
        </p:nvSpPr>
        <p:spPr>
          <a:xfrm>
            <a:off x="5029200" y="3200400"/>
            <a:ext cx="1828800" cy="914400"/>
          </a:xfrm>
          <a:prstGeom prst="rect">
            <a:avLst/>
          </a:prstGeom>
          <a:noFill/>
          <a:ln w="25400">
            <a:solidFill>
              <a:schemeClr val="tx1"/>
            </a:solidFill>
          </a:ln>
        </p:spPr>
        <p:txBody>
          <a:bodyPr wrap="square" rtlCol="0" anchor="ctr" anchorCtr="0">
            <a:noAutofit/>
          </a:bodyPr>
          <a:lstStyle/>
          <a:p>
            <a:pPr algn="ctr"/>
            <a:r>
              <a:rPr lang="en-US" dirty="0"/>
              <a:t>Likelihood</a:t>
            </a:r>
          </a:p>
        </p:txBody>
      </p:sp>
      <p:sp>
        <p:nvSpPr>
          <p:cNvPr id="9" name="TextBox 8">
            <a:extLst>
              <a:ext uri="{FF2B5EF4-FFF2-40B4-BE49-F238E27FC236}">
                <a16:creationId xmlns:a16="http://schemas.microsoft.com/office/drawing/2014/main" id="{762C6380-09F1-E01A-133E-E4B121579D41}"/>
              </a:ext>
            </a:extLst>
          </p:cNvPr>
          <p:cNvSpPr txBox="1"/>
          <p:nvPr/>
        </p:nvSpPr>
        <p:spPr>
          <a:xfrm>
            <a:off x="5029200" y="5029200"/>
            <a:ext cx="1828800" cy="914400"/>
          </a:xfrm>
          <a:prstGeom prst="rect">
            <a:avLst/>
          </a:prstGeom>
          <a:noFill/>
          <a:ln w="25400">
            <a:solidFill>
              <a:schemeClr val="tx1"/>
            </a:solidFill>
          </a:ln>
        </p:spPr>
        <p:txBody>
          <a:bodyPr wrap="square" rtlCol="0" anchor="ctr" anchorCtr="0">
            <a:noAutofit/>
          </a:bodyPr>
          <a:lstStyle/>
          <a:p>
            <a:pPr algn="ctr"/>
            <a:r>
              <a:rPr lang="en-US" dirty="0"/>
              <a:t>Prior </a:t>
            </a:r>
          </a:p>
        </p:txBody>
      </p:sp>
      <p:sp>
        <p:nvSpPr>
          <p:cNvPr id="10" name="TextBox 9">
            <a:extLst>
              <a:ext uri="{FF2B5EF4-FFF2-40B4-BE49-F238E27FC236}">
                <a16:creationId xmlns:a16="http://schemas.microsoft.com/office/drawing/2014/main" id="{DF096C51-007B-5EEA-F7CE-BCDABDBD271B}"/>
              </a:ext>
            </a:extLst>
          </p:cNvPr>
          <p:cNvSpPr txBox="1"/>
          <p:nvPr/>
        </p:nvSpPr>
        <p:spPr>
          <a:xfrm>
            <a:off x="9131299" y="5029199"/>
            <a:ext cx="1828800" cy="914400"/>
          </a:xfrm>
          <a:prstGeom prst="rect">
            <a:avLst/>
          </a:prstGeom>
          <a:noFill/>
          <a:ln w="25400">
            <a:solidFill>
              <a:schemeClr val="tx1"/>
            </a:solidFill>
          </a:ln>
        </p:spPr>
        <p:txBody>
          <a:bodyPr wrap="square" rtlCol="0" anchor="ctr" anchorCtr="0">
            <a:noAutofit/>
          </a:bodyPr>
          <a:lstStyle/>
          <a:p>
            <a:pPr algn="ctr"/>
            <a:r>
              <a:rPr lang="en-US" dirty="0"/>
              <a:t>Posterior</a:t>
            </a:r>
          </a:p>
        </p:txBody>
      </p:sp>
      <p:cxnSp>
        <p:nvCxnSpPr>
          <p:cNvPr id="12" name="Straight Arrow Connector 11">
            <a:extLst>
              <a:ext uri="{FF2B5EF4-FFF2-40B4-BE49-F238E27FC236}">
                <a16:creationId xmlns:a16="http://schemas.microsoft.com/office/drawing/2014/main" id="{178A2E47-822B-CB52-D9D6-523D828578FA}"/>
              </a:ext>
            </a:extLst>
          </p:cNvPr>
          <p:cNvCxnSpPr/>
          <p:nvPr/>
        </p:nvCxnSpPr>
        <p:spPr>
          <a:xfrm>
            <a:off x="2743200" y="1828800"/>
            <a:ext cx="2286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F99D492-62D5-85CD-AFCC-E9101A33846A}"/>
              </a:ext>
            </a:extLst>
          </p:cNvPr>
          <p:cNvCxnSpPr/>
          <p:nvPr/>
        </p:nvCxnSpPr>
        <p:spPr>
          <a:xfrm>
            <a:off x="2743200" y="3657600"/>
            <a:ext cx="2286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6C29CF5-F0F9-9E54-CD78-9FFD944222F7}"/>
              </a:ext>
            </a:extLst>
          </p:cNvPr>
          <p:cNvCxnSpPr/>
          <p:nvPr/>
        </p:nvCxnSpPr>
        <p:spPr>
          <a:xfrm>
            <a:off x="2743200" y="5486400"/>
            <a:ext cx="2286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733DBB3-F6FD-0137-2023-6C4F23C5FBC4}"/>
              </a:ext>
            </a:extLst>
          </p:cNvPr>
          <p:cNvCxnSpPr>
            <a:cxnSpLocks/>
          </p:cNvCxnSpPr>
          <p:nvPr/>
        </p:nvCxnSpPr>
        <p:spPr>
          <a:xfrm>
            <a:off x="6857999" y="3657600"/>
            <a:ext cx="2273300" cy="16844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9B4BA0D-908B-1911-662F-EFC293A2F3F0}"/>
              </a:ext>
            </a:extLst>
          </p:cNvPr>
          <p:cNvCxnSpPr>
            <a:cxnSpLocks/>
          </p:cNvCxnSpPr>
          <p:nvPr/>
        </p:nvCxnSpPr>
        <p:spPr>
          <a:xfrm flipV="1">
            <a:off x="6858000" y="5486400"/>
            <a:ext cx="2286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08703042-6E39-DEE1-E057-2B309E36C308}"/>
              </a:ext>
            </a:extLst>
          </p:cNvPr>
          <p:cNvCxnSpPr>
            <a:cxnSpLocks/>
            <a:stCxn id="4" idx="1"/>
            <a:endCxn id="6" idx="1"/>
          </p:cNvCxnSpPr>
          <p:nvPr/>
        </p:nvCxnSpPr>
        <p:spPr>
          <a:xfrm rot="10800000" flipV="1">
            <a:off x="914400" y="1828800"/>
            <a:ext cx="12700" cy="3657600"/>
          </a:xfrm>
          <a:prstGeom prst="bentConnector3">
            <a:avLst>
              <a:gd name="adj1" fmla="val 4642102"/>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49CBEFF-B769-E2AF-9036-4AEC7ADADB67}"/>
              </a:ext>
            </a:extLst>
          </p:cNvPr>
          <p:cNvSpPr txBox="1"/>
          <p:nvPr/>
        </p:nvSpPr>
        <p:spPr>
          <a:xfrm>
            <a:off x="9143999" y="3200400"/>
            <a:ext cx="1828800" cy="914400"/>
          </a:xfrm>
          <a:prstGeom prst="rect">
            <a:avLst/>
          </a:prstGeom>
          <a:solidFill>
            <a:srgbClr val="FF9999"/>
          </a:solidFill>
          <a:ln w="25400">
            <a:solidFill>
              <a:srgbClr val="FF0000"/>
            </a:solidFill>
          </a:ln>
        </p:spPr>
        <p:txBody>
          <a:bodyPr wrap="square" rtlCol="0" anchor="ctr" anchorCtr="0">
            <a:noAutofit/>
          </a:bodyPr>
          <a:lstStyle/>
          <a:p>
            <a:pPr algn="ctr"/>
            <a:r>
              <a:rPr lang="en-US" dirty="0"/>
              <a:t>Unobserved Source</a:t>
            </a:r>
          </a:p>
        </p:txBody>
      </p:sp>
      <p:cxnSp>
        <p:nvCxnSpPr>
          <p:cNvPr id="34" name="Straight Arrow Connector 33">
            <a:extLst>
              <a:ext uri="{FF2B5EF4-FFF2-40B4-BE49-F238E27FC236}">
                <a16:creationId xmlns:a16="http://schemas.microsoft.com/office/drawing/2014/main" id="{1EB9FBF5-A396-17F7-6351-C6C81D5F953C}"/>
              </a:ext>
            </a:extLst>
          </p:cNvPr>
          <p:cNvCxnSpPr>
            <a:cxnSpLocks/>
          </p:cNvCxnSpPr>
          <p:nvPr/>
        </p:nvCxnSpPr>
        <p:spPr>
          <a:xfrm>
            <a:off x="5943600" y="2286000"/>
            <a:ext cx="0" cy="914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6800BA9-EA7C-8511-8459-F8AC787290CA}"/>
              </a:ext>
            </a:extLst>
          </p:cNvPr>
          <p:cNvCxnSpPr>
            <a:cxnSpLocks/>
          </p:cNvCxnSpPr>
          <p:nvPr/>
        </p:nvCxnSpPr>
        <p:spPr>
          <a:xfrm>
            <a:off x="10058399" y="4114799"/>
            <a:ext cx="0" cy="9144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597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89C07-F19B-D348-0C79-0B4084113303}"/>
              </a:ext>
            </a:extLst>
          </p:cNvPr>
          <p:cNvSpPr>
            <a:spLocks noGrp="1"/>
          </p:cNvSpPr>
          <p:nvPr>
            <p:ph type="title"/>
          </p:nvPr>
        </p:nvSpPr>
        <p:spPr/>
        <p:txBody>
          <a:bodyPr/>
          <a:lstStyle/>
          <a:p>
            <a:pPr algn="ctr"/>
            <a:r>
              <a:rPr lang="en-US" dirty="0"/>
              <a:t>Operator Approximation: Learning Formulation</a:t>
            </a:r>
          </a:p>
        </p:txBody>
      </p:sp>
      <p:sp>
        <p:nvSpPr>
          <p:cNvPr id="3" name="Slide Number Placeholder 2">
            <a:extLst>
              <a:ext uri="{FF2B5EF4-FFF2-40B4-BE49-F238E27FC236}">
                <a16:creationId xmlns:a16="http://schemas.microsoft.com/office/drawing/2014/main" id="{E5549B90-AF33-9B93-8668-63115D5F57D0}"/>
              </a:ext>
            </a:extLst>
          </p:cNvPr>
          <p:cNvSpPr>
            <a:spLocks noGrp="1"/>
          </p:cNvSpPr>
          <p:nvPr>
            <p:ph type="sldNum" sz="quarter" idx="4"/>
          </p:nvPr>
        </p:nvSpPr>
        <p:spPr/>
        <p:txBody>
          <a:bodyPr/>
          <a:lstStyle/>
          <a:p>
            <a:pPr algn="ctr"/>
            <a:fld id="{F6B149FD-26F7-3645-B4E7-BA8B8CC5EEA8}" type="slidenum">
              <a:rPr lang="en-US" smtClean="0"/>
              <a:pPr algn="ctr"/>
              <a:t>15</a:t>
            </a:fld>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65F6E05-3152-DF01-DC93-B25C21455FB2}"/>
                  </a:ext>
                </a:extLst>
              </p:cNvPr>
              <p:cNvSpPr txBox="1"/>
              <p:nvPr/>
            </p:nvSpPr>
            <p:spPr>
              <a:xfrm>
                <a:off x="912336" y="1339702"/>
                <a:ext cx="6964325" cy="1205266"/>
              </a:xfrm>
              <a:prstGeom prst="rect">
                <a:avLst/>
              </a:prstGeom>
              <a:noFill/>
            </p:spPr>
            <p:txBody>
              <a:bodyPr wrap="square" rtlCol="0">
                <a:spAutoFit/>
              </a:bodyPr>
              <a:lstStyle/>
              <a:p>
                <a:pPr marL="285750" indent="-285750">
                  <a:buFont typeface="Arial" panose="020B0604020202020204" pitchFamily="34" charset="0"/>
                  <a:buChar char="•"/>
                </a:pPr>
                <a:r>
                  <a:rPr lang="en-US" dirty="0"/>
                  <a:t>Input the initial condition </a:t>
                </a:r>
                <a14:m>
                  <m:oMath xmlns:m="http://schemas.openxmlformats.org/officeDocument/2006/math">
                    <m:sSub>
                      <m:sSubPr>
                        <m:ctrlPr>
                          <a:rPr lang="en-US" i="1" smtClean="0">
                            <a:latin typeface="Cambria Math" panose="02040503050406030204" pitchFamily="18" charset="0"/>
                          </a:rPr>
                        </m:ctrlPr>
                      </m:sSubPr>
                      <m:e>
                        <m:r>
                          <a:rPr lang="en-US" b="1" i="0" smtClean="0">
                            <a:latin typeface="Cambria Math" panose="02040503050406030204" pitchFamily="18" charset="0"/>
                          </a:rPr>
                          <m:t>𝐮</m:t>
                        </m:r>
                      </m:e>
                      <m:sub>
                        <m:r>
                          <a:rPr lang="en-US" b="0" i="1" smtClean="0">
                            <a:latin typeface="Cambria Math" panose="02040503050406030204" pitchFamily="18" charset="0"/>
                          </a:rPr>
                          <m:t>0</m:t>
                        </m:r>
                      </m:sub>
                    </m:sSub>
                  </m:oMath>
                </a14:m>
                <a:r>
                  <a:rPr lang="en-US" dirty="0"/>
                  <a:t> and source</a:t>
                </a:r>
                <a:r>
                  <a:rPr lang="en-US" b="1" dirty="0"/>
                  <a:t> </a:t>
                </a:r>
                <a14:m>
                  <m:oMath xmlns:m="http://schemas.openxmlformats.org/officeDocument/2006/math">
                    <m:r>
                      <a:rPr lang="en-US" b="1" i="1" smtClean="0">
                        <a:latin typeface="Cambria Math" panose="02040503050406030204" pitchFamily="18" charset="0"/>
                      </a:rPr>
                      <m:t>𝒛</m:t>
                    </m:r>
                  </m:oMath>
                </a14:m>
                <a:r>
                  <a:rPr lang="en-US" b="1" dirty="0"/>
                  <a:t>,</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dirty="0"/>
                  <a:t>to predict time snapshots </a:t>
                </a:r>
                <a14:m>
                  <m:oMath xmlns:m="http://schemas.openxmlformats.org/officeDocument/2006/math">
                    <m:sSub>
                      <m:sSubPr>
                        <m:ctrlPr>
                          <a:rPr lang="en-US" i="1" smtClean="0">
                            <a:latin typeface="Cambria Math" panose="02040503050406030204" pitchFamily="18" charset="0"/>
                          </a:rPr>
                        </m:ctrlPr>
                      </m:sSubPr>
                      <m:e>
                        <m:r>
                          <a:rPr lang="en-US" b="1" i="0" smtClean="0">
                            <a:latin typeface="Cambria Math" panose="02040503050406030204" pitchFamily="18" charset="0"/>
                          </a:rPr>
                          <m:t>𝐮</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0" smtClean="0">
                            <a:latin typeface="Cambria Math" panose="02040503050406030204" pitchFamily="18" charset="0"/>
                          </a:rPr>
                          <m:t>𝐮</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0" smtClean="0">
                            <a:latin typeface="Cambria Math" panose="02040503050406030204" pitchFamily="18" charset="0"/>
                          </a:rPr>
                          <m:t>𝐮</m:t>
                        </m:r>
                      </m:e>
                      <m:sub>
                        <m:r>
                          <a:rPr lang="en-US" b="0" i="1" smtClean="0">
                            <a:latin typeface="Cambria Math" panose="02040503050406030204" pitchFamily="18" charset="0"/>
                          </a:rPr>
                          <m:t>𝑁</m:t>
                        </m:r>
                      </m:sub>
                    </m:sSub>
                    <m:r>
                      <a:rPr lang="en-US" i="1" smtClean="0">
                        <a:latin typeface="Cambria Math" panose="02040503050406030204" pitchFamily="18" charset="0"/>
                      </a:rPr>
                      <m:t> </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ℝ</m:t>
                        </m:r>
                      </m:e>
                      <m:sup>
                        <m:r>
                          <a:rPr lang="en-US" i="1">
                            <a:latin typeface="Cambria Math" panose="02040503050406030204" pitchFamily="18" charset="0"/>
                          </a:rPr>
                          <m:t>𝑑</m:t>
                        </m:r>
                      </m:sup>
                    </m:sSup>
                  </m:oMath>
                </a14:m>
                <a:r>
                  <a:rPr lang="en-US" dirty="0"/>
                  <a:t>.</a:t>
                </a:r>
              </a:p>
              <a:p>
                <a:pPr marL="285750" indent="-285750">
                  <a:buFont typeface="Arial" panose="020B0604020202020204" pitchFamily="34" charset="0"/>
                  <a:buChar char="•"/>
                </a:pPr>
                <a:endParaRPr lang="en-US" dirty="0"/>
              </a:p>
            </p:txBody>
          </p:sp>
        </mc:Choice>
        <mc:Fallback xmlns="">
          <p:sp>
            <p:nvSpPr>
              <p:cNvPr id="4" name="TextBox 3">
                <a:extLst>
                  <a:ext uri="{FF2B5EF4-FFF2-40B4-BE49-F238E27FC236}">
                    <a16:creationId xmlns:a16="http://schemas.microsoft.com/office/drawing/2014/main" id="{765F6E05-3152-DF01-DC93-B25C21455FB2}"/>
                  </a:ext>
                </a:extLst>
              </p:cNvPr>
              <p:cNvSpPr txBox="1">
                <a:spLocks noRot="1" noChangeAspect="1" noMove="1" noResize="1" noEditPoints="1" noAdjustHandles="1" noChangeArrowheads="1" noChangeShapeType="1" noTextEdit="1"/>
              </p:cNvSpPr>
              <p:nvPr/>
            </p:nvSpPr>
            <p:spPr>
              <a:xfrm>
                <a:off x="912336" y="1339702"/>
                <a:ext cx="6964325" cy="1205266"/>
              </a:xfrm>
              <a:prstGeom prst="rect">
                <a:avLst/>
              </a:prstGeom>
              <a:blipFill>
                <a:blip r:embed="rId2"/>
                <a:stretch>
                  <a:fillRect l="-729" t="-2083"/>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A0C3CF6B-FC85-7F1E-2313-5F647E175DB8}"/>
              </a:ext>
            </a:extLst>
          </p:cNvPr>
          <p:cNvPicPr>
            <a:picLocks noChangeAspect="1"/>
          </p:cNvPicPr>
          <p:nvPr/>
        </p:nvPicPr>
        <p:blipFill>
          <a:blip r:embed="rId3"/>
          <a:stretch>
            <a:fillRect/>
          </a:stretch>
        </p:blipFill>
        <p:spPr>
          <a:xfrm>
            <a:off x="8229601" y="914400"/>
            <a:ext cx="2438401" cy="1828800"/>
          </a:xfrm>
          <a:prstGeom prst="rect">
            <a:avLst/>
          </a:prstGeom>
        </p:spPr>
      </p:pic>
      <p:pic>
        <p:nvPicPr>
          <p:cNvPr id="8" name="Picture 7">
            <a:extLst>
              <a:ext uri="{FF2B5EF4-FFF2-40B4-BE49-F238E27FC236}">
                <a16:creationId xmlns:a16="http://schemas.microsoft.com/office/drawing/2014/main" id="{BFCBAC79-BBCB-8A07-9AC2-0D3BBF82E28A}"/>
              </a:ext>
            </a:extLst>
          </p:cNvPr>
          <p:cNvPicPr>
            <a:picLocks noChangeAspect="1"/>
          </p:cNvPicPr>
          <p:nvPr/>
        </p:nvPicPr>
        <p:blipFill>
          <a:blip r:embed="rId4"/>
          <a:stretch>
            <a:fillRect/>
          </a:stretch>
        </p:blipFill>
        <p:spPr>
          <a:xfrm>
            <a:off x="8229600" y="2971800"/>
            <a:ext cx="2438400" cy="1828800"/>
          </a:xfrm>
          <a:prstGeom prst="rect">
            <a:avLst/>
          </a:prstGeom>
        </p:spPr>
      </p:pic>
      <p:pic>
        <p:nvPicPr>
          <p:cNvPr id="10" name="Picture 9">
            <a:extLst>
              <a:ext uri="{FF2B5EF4-FFF2-40B4-BE49-F238E27FC236}">
                <a16:creationId xmlns:a16="http://schemas.microsoft.com/office/drawing/2014/main" id="{56E886B6-5119-A574-9934-F7091C9B5984}"/>
              </a:ext>
            </a:extLst>
          </p:cNvPr>
          <p:cNvPicPr>
            <a:picLocks noChangeAspect="1"/>
          </p:cNvPicPr>
          <p:nvPr/>
        </p:nvPicPr>
        <p:blipFill>
          <a:blip r:embed="rId5"/>
          <a:stretch>
            <a:fillRect/>
          </a:stretch>
        </p:blipFill>
        <p:spPr>
          <a:xfrm>
            <a:off x="8229600" y="5029200"/>
            <a:ext cx="2438400" cy="1828800"/>
          </a:xfrm>
          <a:prstGeom prst="rect">
            <a:avLst/>
          </a:prstGeom>
        </p:spPr>
      </p:pic>
      <p:sp>
        <p:nvSpPr>
          <p:cNvPr id="21" name="Freeform 20">
            <a:extLst>
              <a:ext uri="{FF2B5EF4-FFF2-40B4-BE49-F238E27FC236}">
                <a16:creationId xmlns:a16="http://schemas.microsoft.com/office/drawing/2014/main" id="{1369232A-02BC-F38B-CB8F-F1DD2080DBB3}"/>
              </a:ext>
            </a:extLst>
          </p:cNvPr>
          <p:cNvSpPr/>
          <p:nvPr/>
        </p:nvSpPr>
        <p:spPr>
          <a:xfrm>
            <a:off x="10381048" y="1828800"/>
            <a:ext cx="457200" cy="2286000"/>
          </a:xfrm>
          <a:custGeom>
            <a:avLst/>
            <a:gdLst>
              <a:gd name="connsiteX0" fmla="*/ 102654 w 1272276"/>
              <a:gd name="connsiteY0" fmla="*/ 0 h 2255318"/>
              <a:gd name="connsiteX1" fmla="*/ 1272236 w 1272276"/>
              <a:gd name="connsiteY1" fmla="*/ 1052623 h 2255318"/>
              <a:gd name="connsiteX2" fmla="*/ 145185 w 1272276"/>
              <a:gd name="connsiteY2" fmla="*/ 2115879 h 2255318"/>
              <a:gd name="connsiteX3" fmla="*/ 49492 w 1272276"/>
              <a:gd name="connsiteY3" fmla="*/ 2211572 h 2255318"/>
            </a:gdLst>
            <a:ahLst/>
            <a:cxnLst>
              <a:cxn ang="0">
                <a:pos x="connsiteX0" y="connsiteY0"/>
              </a:cxn>
              <a:cxn ang="0">
                <a:pos x="connsiteX1" y="connsiteY1"/>
              </a:cxn>
              <a:cxn ang="0">
                <a:pos x="connsiteX2" y="connsiteY2"/>
              </a:cxn>
              <a:cxn ang="0">
                <a:pos x="connsiteX3" y="connsiteY3"/>
              </a:cxn>
            </a:cxnLst>
            <a:rect l="l" t="t" r="r" b="b"/>
            <a:pathLst>
              <a:path w="1272276" h="2255318">
                <a:moveTo>
                  <a:pt x="102654" y="0"/>
                </a:moveTo>
                <a:cubicBezTo>
                  <a:pt x="683901" y="349988"/>
                  <a:pt x="1265148" y="699977"/>
                  <a:pt x="1272236" y="1052623"/>
                </a:cubicBezTo>
                <a:cubicBezTo>
                  <a:pt x="1279324" y="1405269"/>
                  <a:pt x="348976" y="1922721"/>
                  <a:pt x="145185" y="2115879"/>
                </a:cubicBezTo>
                <a:cubicBezTo>
                  <a:pt x="-58606" y="2309037"/>
                  <a:pt x="-4557" y="2260304"/>
                  <a:pt x="49492" y="2211572"/>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B28C41F2-3658-B6E0-C0B9-A1BE04CEA6F5}"/>
                  </a:ext>
                </a:extLst>
              </p:cNvPr>
              <p:cNvSpPr/>
              <p:nvPr/>
            </p:nvSpPr>
            <p:spPr>
              <a:xfrm>
                <a:off x="10972800" y="2743200"/>
                <a:ext cx="49167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rPr>
                        <m:t>ℱ</m:t>
                      </m:r>
                    </m:oMath>
                  </m:oMathPara>
                </a14:m>
                <a:endParaRPr lang="en-US" sz="2400" dirty="0"/>
              </a:p>
            </p:txBody>
          </p:sp>
        </mc:Choice>
        <mc:Fallback xmlns="">
          <p:sp>
            <p:nvSpPr>
              <p:cNvPr id="22" name="Rectangle 21">
                <a:extLst>
                  <a:ext uri="{FF2B5EF4-FFF2-40B4-BE49-F238E27FC236}">
                    <a16:creationId xmlns:a16="http://schemas.microsoft.com/office/drawing/2014/main" id="{B28C41F2-3658-B6E0-C0B9-A1BE04CEA6F5}"/>
                  </a:ext>
                </a:extLst>
              </p:cNvPr>
              <p:cNvSpPr>
                <a:spLocks noRot="1" noChangeAspect="1" noMove="1" noResize="1" noEditPoints="1" noAdjustHandles="1" noChangeArrowheads="1" noChangeShapeType="1" noTextEdit="1"/>
              </p:cNvSpPr>
              <p:nvPr/>
            </p:nvSpPr>
            <p:spPr>
              <a:xfrm>
                <a:off x="10972800" y="2743200"/>
                <a:ext cx="491673" cy="461665"/>
              </a:xfrm>
              <a:prstGeom prst="rect">
                <a:avLst/>
              </a:prstGeom>
              <a:blipFill>
                <a:blip r:embed="rId6"/>
                <a:stretch>
                  <a:fillRect/>
                </a:stretch>
              </a:blipFill>
            </p:spPr>
            <p:txBody>
              <a:bodyPr/>
              <a:lstStyle/>
              <a:p>
                <a:r>
                  <a:rPr lang="en-US">
                    <a:noFill/>
                  </a:rPr>
                  <a:t> </a:t>
                </a:r>
              </a:p>
            </p:txBody>
          </p:sp>
        </mc:Fallback>
      </mc:AlternateContent>
      <p:sp>
        <p:nvSpPr>
          <p:cNvPr id="23" name="Freeform 22">
            <a:extLst>
              <a:ext uri="{FF2B5EF4-FFF2-40B4-BE49-F238E27FC236}">
                <a16:creationId xmlns:a16="http://schemas.microsoft.com/office/drawing/2014/main" id="{A2B7C5A5-1893-CCAB-2546-C8C5C60FB49F}"/>
              </a:ext>
            </a:extLst>
          </p:cNvPr>
          <p:cNvSpPr/>
          <p:nvPr/>
        </p:nvSpPr>
        <p:spPr>
          <a:xfrm>
            <a:off x="10381048" y="4114800"/>
            <a:ext cx="457200" cy="2286000"/>
          </a:xfrm>
          <a:custGeom>
            <a:avLst/>
            <a:gdLst>
              <a:gd name="connsiteX0" fmla="*/ 102654 w 1272276"/>
              <a:gd name="connsiteY0" fmla="*/ 0 h 2255318"/>
              <a:gd name="connsiteX1" fmla="*/ 1272236 w 1272276"/>
              <a:gd name="connsiteY1" fmla="*/ 1052623 h 2255318"/>
              <a:gd name="connsiteX2" fmla="*/ 145185 w 1272276"/>
              <a:gd name="connsiteY2" fmla="*/ 2115879 h 2255318"/>
              <a:gd name="connsiteX3" fmla="*/ 49492 w 1272276"/>
              <a:gd name="connsiteY3" fmla="*/ 2211572 h 2255318"/>
            </a:gdLst>
            <a:ahLst/>
            <a:cxnLst>
              <a:cxn ang="0">
                <a:pos x="connsiteX0" y="connsiteY0"/>
              </a:cxn>
              <a:cxn ang="0">
                <a:pos x="connsiteX1" y="connsiteY1"/>
              </a:cxn>
              <a:cxn ang="0">
                <a:pos x="connsiteX2" y="connsiteY2"/>
              </a:cxn>
              <a:cxn ang="0">
                <a:pos x="connsiteX3" y="connsiteY3"/>
              </a:cxn>
            </a:cxnLst>
            <a:rect l="l" t="t" r="r" b="b"/>
            <a:pathLst>
              <a:path w="1272276" h="2255318">
                <a:moveTo>
                  <a:pt x="102654" y="0"/>
                </a:moveTo>
                <a:cubicBezTo>
                  <a:pt x="683901" y="349988"/>
                  <a:pt x="1265148" y="699977"/>
                  <a:pt x="1272236" y="1052623"/>
                </a:cubicBezTo>
                <a:cubicBezTo>
                  <a:pt x="1279324" y="1405269"/>
                  <a:pt x="348976" y="1922721"/>
                  <a:pt x="145185" y="2115879"/>
                </a:cubicBezTo>
                <a:cubicBezTo>
                  <a:pt x="-58606" y="2309037"/>
                  <a:pt x="-4557" y="2260304"/>
                  <a:pt x="49492" y="2211572"/>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2F09E985-35EB-FEA7-B637-F102EF33C511}"/>
                  </a:ext>
                </a:extLst>
              </p:cNvPr>
              <p:cNvSpPr/>
              <p:nvPr/>
            </p:nvSpPr>
            <p:spPr>
              <a:xfrm>
                <a:off x="10972800" y="5029200"/>
                <a:ext cx="49167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rPr>
                        <m:t>ℱ</m:t>
                      </m:r>
                    </m:oMath>
                  </m:oMathPara>
                </a14:m>
                <a:endParaRPr lang="en-US" sz="2400" dirty="0"/>
              </a:p>
            </p:txBody>
          </p:sp>
        </mc:Choice>
        <mc:Fallback xmlns="">
          <p:sp>
            <p:nvSpPr>
              <p:cNvPr id="24" name="Rectangle 23">
                <a:extLst>
                  <a:ext uri="{FF2B5EF4-FFF2-40B4-BE49-F238E27FC236}">
                    <a16:creationId xmlns:a16="http://schemas.microsoft.com/office/drawing/2014/main" id="{2F09E985-35EB-FEA7-B637-F102EF33C511}"/>
                  </a:ext>
                </a:extLst>
              </p:cNvPr>
              <p:cNvSpPr>
                <a:spLocks noRot="1" noChangeAspect="1" noMove="1" noResize="1" noEditPoints="1" noAdjustHandles="1" noChangeArrowheads="1" noChangeShapeType="1" noTextEdit="1"/>
              </p:cNvSpPr>
              <p:nvPr/>
            </p:nvSpPr>
            <p:spPr>
              <a:xfrm>
                <a:off x="10972800" y="5029200"/>
                <a:ext cx="491673" cy="461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ED9301E-13D8-C98F-1AB7-DFD63E1C1CEA}"/>
                  </a:ext>
                </a:extLst>
              </p:cNvPr>
              <p:cNvSpPr txBox="1"/>
              <p:nvPr/>
            </p:nvSpPr>
            <p:spPr>
              <a:xfrm>
                <a:off x="910634" y="2399943"/>
                <a:ext cx="6967728" cy="1015663"/>
              </a:xfrm>
              <a:prstGeom prst="rect">
                <a:avLst/>
              </a:prstGeom>
              <a:noFill/>
            </p:spPr>
            <p:txBody>
              <a:bodyPr wrap="square" rtlCol="0">
                <a:spAutoFit/>
              </a:bodyPr>
              <a:lstStyle/>
              <a:p>
                <a:pPr marL="285750" indent="-285750">
                  <a:buFont typeface="Arial" panose="020B0604020202020204" pitchFamily="34" charset="0"/>
                  <a:buChar char="•"/>
                </a:pPr>
                <a:r>
                  <a:rPr lang="en-US" dirty="0"/>
                  <a:t>Approximate the flow map</a:t>
                </a:r>
              </a:p>
              <a:p>
                <a:pPr marL="285750" indent="-285750">
                  <a:buFont typeface="Arial" panose="020B0604020202020204" pitchFamily="34" charset="0"/>
                  <a:buChar char="•"/>
                </a:pPr>
                <a:endParaRPr lang="en-US" dirty="0"/>
              </a:p>
              <a:p>
                <a:pPr algn="ct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b="1">
                              <a:latin typeface="Cambria Math" panose="02040503050406030204" pitchFamily="18" charset="0"/>
                              <a:ea typeface="Cambria Math" panose="02040503050406030204" pitchFamily="18" charset="0"/>
                            </a:rPr>
                            <m:t>𝐮</m:t>
                          </m:r>
                        </m:e>
                        <m:sub>
                          <m:r>
                            <a:rPr lang="en-US" sz="2400" i="1">
                              <a:latin typeface="Cambria Math" panose="02040503050406030204" pitchFamily="18" charset="0"/>
                              <a:ea typeface="Cambria Math" panose="02040503050406030204" pitchFamily="18" charset="0"/>
                            </a:rPr>
                            <m:t>𝑛</m:t>
                          </m:r>
                          <m:r>
                            <a:rPr lang="en-US" sz="2400" i="1">
                              <a:latin typeface="Cambria Math" panose="02040503050406030204" pitchFamily="18" charset="0"/>
                              <a:ea typeface="Cambria Math" panose="02040503050406030204" pitchFamily="18" charset="0"/>
                            </a:rPr>
                            <m:t>+1</m:t>
                          </m:r>
                        </m:sub>
                      </m:sSub>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ℱ</m:t>
                      </m:r>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rPr>
                          </m:ctrlPr>
                        </m:sSubPr>
                        <m:e>
                          <m:r>
                            <a:rPr lang="en-US" sz="2400" b="1">
                              <a:latin typeface="Cambria Math" panose="02040503050406030204" pitchFamily="18" charset="0"/>
                            </a:rPr>
                            <m:t>𝐮</m:t>
                          </m:r>
                        </m:e>
                        <m:sub>
                          <m:r>
                            <a:rPr lang="en-US" sz="2400" i="1">
                              <a:latin typeface="Cambria Math" panose="02040503050406030204" pitchFamily="18" charset="0"/>
                            </a:rPr>
                            <m:t>𝑛</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𝑧</m:t>
                          </m:r>
                        </m:e>
                        <m:sub>
                          <m:r>
                            <a:rPr lang="en-US" sz="2400" i="1">
                              <a:latin typeface="Cambria Math" panose="02040503050406030204" pitchFamily="18" charset="0"/>
                            </a:rPr>
                            <m:t>𝑛</m:t>
                          </m:r>
                        </m:sub>
                      </m:sSub>
                      <m:r>
                        <a:rPr lang="en-US" sz="2400" i="1">
                          <a:latin typeface="Cambria Math" panose="02040503050406030204" pitchFamily="18" charset="0"/>
                        </a:rPr>
                        <m:t>)</m:t>
                      </m:r>
                    </m:oMath>
                  </m:oMathPara>
                </a14:m>
                <a:endParaRPr lang="en-US" sz="2400" dirty="0"/>
              </a:p>
            </p:txBody>
          </p:sp>
        </mc:Choice>
        <mc:Fallback xmlns="">
          <p:sp>
            <p:nvSpPr>
              <p:cNvPr id="5" name="TextBox 4">
                <a:extLst>
                  <a:ext uri="{FF2B5EF4-FFF2-40B4-BE49-F238E27FC236}">
                    <a16:creationId xmlns:a16="http://schemas.microsoft.com/office/drawing/2014/main" id="{8ED9301E-13D8-C98F-1AB7-DFD63E1C1CEA}"/>
                  </a:ext>
                </a:extLst>
              </p:cNvPr>
              <p:cNvSpPr txBox="1">
                <a:spLocks noRot="1" noChangeAspect="1" noMove="1" noResize="1" noEditPoints="1" noAdjustHandles="1" noChangeArrowheads="1" noChangeShapeType="1" noTextEdit="1"/>
              </p:cNvSpPr>
              <p:nvPr/>
            </p:nvSpPr>
            <p:spPr>
              <a:xfrm>
                <a:off x="910634" y="2399943"/>
                <a:ext cx="6967728" cy="1015663"/>
              </a:xfrm>
              <a:prstGeom prst="rect">
                <a:avLst/>
              </a:prstGeom>
              <a:blipFill>
                <a:blip r:embed="rId8"/>
                <a:stretch>
                  <a:fillRect l="-545" t="-3750" b="-8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1D58D63-B20E-0C04-7A61-68D6B253A2D4}"/>
                  </a:ext>
                </a:extLst>
              </p:cNvPr>
              <p:cNvSpPr txBox="1"/>
              <p:nvPr/>
            </p:nvSpPr>
            <p:spPr>
              <a:xfrm>
                <a:off x="910634" y="3886200"/>
                <a:ext cx="6967728" cy="1846659"/>
              </a:xfrm>
              <a:prstGeom prst="rect">
                <a:avLst/>
              </a:prstGeom>
              <a:noFill/>
            </p:spPr>
            <p:txBody>
              <a:bodyPr wrap="square" rtlCol="0">
                <a:spAutoFit/>
              </a:bodyPr>
              <a:lstStyle/>
              <a:p>
                <a:pPr marL="342900" indent="-342900">
                  <a:buFont typeface="Arial" panose="020B0604020202020204" pitchFamily="34" charset="0"/>
                  <a:buChar char="•"/>
                </a:pPr>
                <a:r>
                  <a:rPr lang="en-US" dirty="0"/>
                  <a:t>and compose it to predict the time history</a:t>
                </a:r>
              </a:p>
              <a:p>
                <a:pPr algn="ctr"/>
                <a:endParaRPr lang="en-US" b="1" dirty="0"/>
              </a:p>
              <a:p>
                <a:pPr algn="ct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b="1">
                              <a:latin typeface="Cambria Math" panose="02040503050406030204" pitchFamily="18" charset="0"/>
                              <a:ea typeface="Cambria Math" panose="02040503050406030204" pitchFamily="18" charset="0"/>
                            </a:rPr>
                            <m:t>𝐮</m:t>
                          </m:r>
                        </m:e>
                        <m:sub>
                          <m:r>
                            <a:rPr lang="en-US" sz="2400" i="1">
                              <a:latin typeface="Cambria Math" panose="02040503050406030204" pitchFamily="18" charset="0"/>
                              <a:ea typeface="Cambria Math" panose="02040503050406030204" pitchFamily="18" charset="0"/>
                            </a:rPr>
                            <m:t>𝑛</m:t>
                          </m:r>
                          <m:r>
                            <a:rPr lang="en-US" sz="2400" i="1">
                              <a:latin typeface="Cambria Math" panose="02040503050406030204" pitchFamily="18" charset="0"/>
                              <a:ea typeface="Cambria Math" panose="02040503050406030204" pitchFamily="18" charset="0"/>
                            </a:rPr>
                            <m:t>+1</m:t>
                          </m:r>
                        </m:sub>
                      </m:sSub>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ℱ</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ℱ</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ℱ</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ℱ</m:t>
                              </m:r>
                              <m:d>
                                <m:dPr>
                                  <m:ctrlPr>
                                    <a:rPr lang="en-US" sz="2400" i="1">
                                      <a:latin typeface="Cambria Math" panose="02040503050406030204" pitchFamily="18" charset="0"/>
                                      <a:ea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𝑢</m:t>
                                      </m:r>
                                    </m:e>
                                    <m:sub>
                                      <m:r>
                                        <a:rPr lang="en-US" sz="2400" i="1">
                                          <a:latin typeface="Cambria Math" panose="02040503050406030204" pitchFamily="18" charset="0"/>
                                        </a:rPr>
                                        <m:t>0</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𝑧</m:t>
                                      </m:r>
                                    </m:e>
                                    <m:sub>
                                      <m:r>
                                        <a:rPr lang="en-US" sz="2400" i="1">
                                          <a:latin typeface="Cambria Math" panose="02040503050406030204" pitchFamily="18" charset="0"/>
                                        </a:rPr>
                                        <m:t>0</m:t>
                                      </m:r>
                                    </m:sub>
                                  </m:sSub>
                                </m:e>
                              </m:d>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𝑧</m:t>
                                  </m:r>
                                </m:e>
                                <m:sub>
                                  <m:r>
                                    <a:rPr lang="en-US" sz="2400" i="1">
                                      <a:latin typeface="Cambria Math" panose="02040503050406030204" pitchFamily="18" charset="0"/>
                                    </a:rPr>
                                    <m:t>1</m:t>
                                  </m:r>
                                </m:sub>
                              </m:sSub>
                            </m:e>
                          </m:d>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𝑧</m:t>
                              </m:r>
                            </m:e>
                            <m:sub>
                              <m:r>
                                <a:rPr lang="en-US" sz="2400" i="1">
                                  <a:latin typeface="Cambria Math" panose="02040503050406030204" pitchFamily="18" charset="0"/>
                                  <a:ea typeface="Cambria Math" panose="02040503050406030204" pitchFamily="18" charset="0"/>
                                </a:rPr>
                                <m:t>𝑛</m:t>
                              </m:r>
                              <m:r>
                                <a:rPr lang="en-US" sz="2400" i="1">
                                  <a:latin typeface="Cambria Math" panose="02040503050406030204" pitchFamily="18" charset="0"/>
                                  <a:ea typeface="Cambria Math" panose="02040503050406030204" pitchFamily="18" charset="0"/>
                                </a:rPr>
                                <m:t>−1</m:t>
                              </m:r>
                            </m:sub>
                          </m:sSub>
                        </m:e>
                      </m:d>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𝑧</m:t>
                          </m:r>
                        </m:e>
                        <m:sub>
                          <m:r>
                            <a:rPr lang="en-US" sz="2400" i="1">
                              <a:latin typeface="Cambria Math" panose="02040503050406030204" pitchFamily="18" charset="0"/>
                              <a:ea typeface="Cambria Math" panose="02040503050406030204" pitchFamily="18" charset="0"/>
                            </a:rPr>
                            <m:t>𝑛</m:t>
                          </m:r>
                        </m:sub>
                      </m:sSub>
                      <m:r>
                        <a:rPr lang="en-US" sz="2400" i="1">
                          <a:latin typeface="Cambria Math" panose="02040503050406030204" pitchFamily="18" charset="0"/>
                          <a:ea typeface="Cambria Math" panose="02040503050406030204" pitchFamily="18" charset="0"/>
                        </a:rPr>
                        <m:t>)</m:t>
                      </m:r>
                    </m:oMath>
                  </m:oMathPara>
                </a14:m>
                <a:endParaRPr lang="en-US" sz="2400" dirty="0"/>
              </a:p>
              <a:p>
                <a:pPr marL="342900" indent="-342900" algn="ctr">
                  <a:buFont typeface="Arial" panose="020B0604020202020204" pitchFamily="34" charset="0"/>
                  <a:buChar char="•"/>
                </a:pPr>
                <a:endParaRPr lang="en-US" b="1" dirty="0"/>
              </a:p>
              <a:p>
                <a:pPr marL="285750" indent="-285750">
                  <a:buFont typeface="Arial" panose="020B0604020202020204" pitchFamily="34" charset="0"/>
                  <a:buChar char="•"/>
                </a:pPr>
                <a:r>
                  <a:rPr lang="en-US" dirty="0"/>
                  <a:t>Given data pairs </a:t>
                </a:r>
                <a14:m>
                  <m:oMath xmlns:m="http://schemas.openxmlformats.org/officeDocument/2006/math">
                    <m:r>
                      <a:rPr lang="en-US" i="1">
                        <a:latin typeface="Cambria Math" panose="02040503050406030204" pitchFamily="18" charset="0"/>
                      </a:rPr>
                      <m:t>{(</m:t>
                    </m:r>
                    <m:sSubSup>
                      <m:sSubSupPr>
                        <m:ctrlPr>
                          <a:rPr lang="en-US" i="1">
                            <a:latin typeface="Cambria Math" panose="02040503050406030204" pitchFamily="18" charset="0"/>
                          </a:rPr>
                        </m:ctrlPr>
                      </m:sSubSupPr>
                      <m:e>
                        <m:sSubSup>
                          <m:sSubSupPr>
                            <m:ctrlPr>
                              <a:rPr lang="en-US" i="1">
                                <a:latin typeface="Cambria Math" panose="02040503050406030204" pitchFamily="18" charset="0"/>
                              </a:rPr>
                            </m:ctrlPr>
                          </m:sSubSupPr>
                          <m:e>
                            <m:r>
                              <a:rPr lang="en-US" i="1">
                                <a:latin typeface="Cambria Math" panose="02040503050406030204" pitchFamily="18" charset="0"/>
                              </a:rPr>
                              <m:t>𝑧</m:t>
                            </m:r>
                          </m:e>
                          <m:sub>
                            <m:r>
                              <a:rPr lang="en-US" i="1">
                                <a:latin typeface="Cambria Math" panose="02040503050406030204" pitchFamily="18" charset="0"/>
                              </a:rPr>
                              <m:t>𝑛</m:t>
                            </m:r>
                          </m:sub>
                          <m:sup>
                            <m:r>
                              <a:rPr lang="en-US" i="1">
                                <a:latin typeface="Cambria Math" panose="02040503050406030204" pitchFamily="18" charset="0"/>
                              </a:rPr>
                              <m:t>𝑚</m:t>
                            </m:r>
                          </m:sup>
                        </m:sSubSup>
                        <m:r>
                          <a:rPr lang="en-US" b="1" i="0" smtClean="0">
                            <a:latin typeface="Cambria Math" panose="02040503050406030204" pitchFamily="18" charset="0"/>
                          </a:rPr>
                          <m:t>,</m:t>
                        </m:r>
                        <m:r>
                          <a:rPr lang="en-US" b="1">
                            <a:latin typeface="Cambria Math" panose="02040503050406030204" pitchFamily="18" charset="0"/>
                          </a:rPr>
                          <m:t>𝐮</m:t>
                        </m:r>
                      </m:e>
                      <m:sub>
                        <m:r>
                          <a:rPr lang="en-US" i="1">
                            <a:latin typeface="Cambria Math" panose="02040503050406030204" pitchFamily="18" charset="0"/>
                          </a:rPr>
                          <m:t>𝑛</m:t>
                        </m:r>
                      </m:sub>
                      <m:sup>
                        <m:r>
                          <a:rPr lang="en-US" i="1">
                            <a:latin typeface="Cambria Math" panose="02040503050406030204" pitchFamily="18" charset="0"/>
                          </a:rPr>
                          <m:t>𝑚</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b="1">
                            <a:latin typeface="Cambria Math" panose="02040503050406030204" pitchFamily="18" charset="0"/>
                          </a:rPr>
                          <m:t>𝐮</m:t>
                        </m:r>
                      </m:e>
                      <m:sub>
                        <m:r>
                          <a:rPr lang="en-US" i="1">
                            <a:latin typeface="Cambria Math" panose="02040503050406030204" pitchFamily="18" charset="0"/>
                          </a:rPr>
                          <m:t>𝑛</m:t>
                        </m:r>
                        <m:r>
                          <a:rPr lang="en-US" i="1">
                            <a:latin typeface="Cambria Math" panose="02040503050406030204" pitchFamily="18" charset="0"/>
                          </a:rPr>
                          <m:t>+1</m:t>
                        </m:r>
                      </m:sub>
                      <m:sup>
                        <m:r>
                          <a:rPr lang="en-US" i="1">
                            <a:latin typeface="Cambria Math" panose="02040503050406030204" pitchFamily="18" charset="0"/>
                          </a:rPr>
                          <m:t>𝑚</m:t>
                        </m:r>
                      </m:sup>
                    </m:sSubSup>
                    <m:r>
                      <a:rPr lang="en-US" i="1">
                        <a:latin typeface="Cambria Math" panose="02040503050406030204" pitchFamily="18" charset="0"/>
                      </a:rPr>
                      <m:t>)}</m:t>
                    </m:r>
                  </m:oMath>
                </a14:m>
                <a:r>
                  <a:rPr lang="en-US" dirty="0"/>
                  <a:t>, approximate </a:t>
                </a:r>
                <a14:m>
                  <m:oMath xmlns:m="http://schemas.openxmlformats.org/officeDocument/2006/math">
                    <m:r>
                      <a:rPr lang="en-US" i="1">
                        <a:latin typeface="Cambria Math" panose="02040503050406030204" pitchFamily="18" charset="0"/>
                        <a:ea typeface="Cambria Math" panose="02040503050406030204" pitchFamily="18" charset="0"/>
                      </a:rPr>
                      <m:t>ℱ</m:t>
                    </m:r>
                  </m:oMath>
                </a14:m>
                <a:r>
                  <a:rPr lang="en-US" dirty="0"/>
                  <a:t>.</a:t>
                </a:r>
              </a:p>
              <a:p>
                <a:endParaRPr lang="en-US" dirty="0"/>
              </a:p>
            </p:txBody>
          </p:sp>
        </mc:Choice>
        <mc:Fallback xmlns="">
          <p:sp>
            <p:nvSpPr>
              <p:cNvPr id="7" name="TextBox 6">
                <a:extLst>
                  <a:ext uri="{FF2B5EF4-FFF2-40B4-BE49-F238E27FC236}">
                    <a16:creationId xmlns:a16="http://schemas.microsoft.com/office/drawing/2014/main" id="{51D58D63-B20E-0C04-7A61-68D6B253A2D4}"/>
                  </a:ext>
                </a:extLst>
              </p:cNvPr>
              <p:cNvSpPr txBox="1">
                <a:spLocks noRot="1" noChangeAspect="1" noMove="1" noResize="1" noEditPoints="1" noAdjustHandles="1" noChangeArrowheads="1" noChangeShapeType="1" noTextEdit="1"/>
              </p:cNvSpPr>
              <p:nvPr/>
            </p:nvSpPr>
            <p:spPr>
              <a:xfrm>
                <a:off x="910634" y="3886200"/>
                <a:ext cx="6967728" cy="1846659"/>
              </a:xfrm>
              <a:prstGeom prst="rect">
                <a:avLst/>
              </a:prstGeom>
              <a:blipFill>
                <a:blip r:embed="rId9"/>
                <a:stretch>
                  <a:fillRect l="-545" t="-2055"/>
                </a:stretch>
              </a:blipFill>
            </p:spPr>
            <p:txBody>
              <a:bodyPr/>
              <a:lstStyle/>
              <a:p>
                <a:r>
                  <a:rPr lang="en-US">
                    <a:noFill/>
                  </a:rPr>
                  <a:t> </a:t>
                </a:r>
              </a:p>
            </p:txBody>
          </p:sp>
        </mc:Fallback>
      </mc:AlternateContent>
    </p:spTree>
    <p:extLst>
      <p:ext uri="{BB962C8B-B14F-4D97-AF65-F5344CB8AC3E}">
        <p14:creationId xmlns:p14="http://schemas.microsoft.com/office/powerpoint/2010/main" val="3627583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97409-616E-47BA-9B05-927EECA9DF4A}"/>
              </a:ext>
            </a:extLst>
          </p:cNvPr>
          <p:cNvSpPr>
            <a:spLocks noGrp="1"/>
          </p:cNvSpPr>
          <p:nvPr>
            <p:ph type="title"/>
          </p:nvPr>
        </p:nvSpPr>
        <p:spPr/>
        <p:txBody>
          <a:bodyPr/>
          <a:lstStyle/>
          <a:p>
            <a:r>
              <a:rPr lang="en-US" dirty="0"/>
              <a:t>PCA for Dimension Reduction</a:t>
            </a:r>
          </a:p>
        </p:txBody>
      </p:sp>
      <p:sp>
        <p:nvSpPr>
          <p:cNvPr id="3" name="Slide Number Placeholder 2">
            <a:extLst>
              <a:ext uri="{FF2B5EF4-FFF2-40B4-BE49-F238E27FC236}">
                <a16:creationId xmlns:a16="http://schemas.microsoft.com/office/drawing/2014/main" id="{996D9A9C-E242-400F-90E3-91439F533BFA}"/>
              </a:ext>
            </a:extLst>
          </p:cNvPr>
          <p:cNvSpPr>
            <a:spLocks noGrp="1"/>
          </p:cNvSpPr>
          <p:nvPr>
            <p:ph type="sldNum" sz="quarter" idx="4"/>
          </p:nvPr>
        </p:nvSpPr>
        <p:spPr/>
        <p:txBody>
          <a:bodyPr/>
          <a:lstStyle/>
          <a:p>
            <a:pPr algn="ctr"/>
            <a:fld id="{F6B149FD-26F7-3645-B4E7-BA8B8CC5EEA8}" type="slidenum">
              <a:rPr lang="en-US" smtClean="0"/>
              <a:pPr algn="ctr"/>
              <a:t>16</a:t>
            </a:fld>
            <a:endParaRPr lang="en-US" dirty="0"/>
          </a:p>
        </p:txBody>
      </p:sp>
      <p:sp>
        <p:nvSpPr>
          <p:cNvPr id="8" name="Rectangle 7">
            <a:extLst>
              <a:ext uri="{FF2B5EF4-FFF2-40B4-BE49-F238E27FC236}">
                <a16:creationId xmlns:a16="http://schemas.microsoft.com/office/drawing/2014/main" id="{ECFDF6DC-4901-45DC-8ED6-BAAB1F32A5A0}"/>
              </a:ext>
            </a:extLst>
          </p:cNvPr>
          <p:cNvSpPr/>
          <p:nvPr/>
        </p:nvSpPr>
        <p:spPr>
          <a:xfrm>
            <a:off x="10273004" y="1744824"/>
            <a:ext cx="802433" cy="47586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57692E-3D9B-4C5D-8A13-D045F4D6969C}"/>
              </a:ext>
            </a:extLst>
          </p:cNvPr>
          <p:cNvSpPr/>
          <p:nvPr/>
        </p:nvSpPr>
        <p:spPr>
          <a:xfrm>
            <a:off x="10398967" y="5013648"/>
            <a:ext cx="802433" cy="47586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F11ABE3-57BC-40E0-9548-2481B10F0287}"/>
              </a:ext>
            </a:extLst>
          </p:cNvPr>
          <p:cNvPicPr>
            <a:picLocks noChangeAspect="1"/>
          </p:cNvPicPr>
          <p:nvPr/>
        </p:nvPicPr>
        <p:blipFill rotWithShape="1">
          <a:blip r:embed="rId2"/>
          <a:srcRect t="-3148" r="2428" b="13619"/>
          <a:stretch/>
        </p:blipFill>
        <p:spPr>
          <a:xfrm>
            <a:off x="1794512" y="1001140"/>
            <a:ext cx="8478492" cy="5562403"/>
          </a:xfrm>
          <a:prstGeom prst="rect">
            <a:avLst/>
          </a:prstGeom>
        </p:spPr>
      </p:pic>
    </p:spTree>
    <p:extLst>
      <p:ext uri="{BB962C8B-B14F-4D97-AF65-F5344CB8AC3E}">
        <p14:creationId xmlns:p14="http://schemas.microsoft.com/office/powerpoint/2010/main" val="1487752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A6FB1-08F3-401F-8500-6A2AD8EA1C91}"/>
              </a:ext>
            </a:extLst>
          </p:cNvPr>
          <p:cNvSpPr>
            <a:spLocks noGrp="1"/>
          </p:cNvSpPr>
          <p:nvPr>
            <p:ph type="title"/>
          </p:nvPr>
        </p:nvSpPr>
        <p:spPr/>
        <p:txBody>
          <a:bodyPr/>
          <a:lstStyle/>
          <a:p>
            <a:r>
              <a:rPr lang="en-US" dirty="0"/>
              <a:t>Deep Neural Network performance</a:t>
            </a:r>
          </a:p>
        </p:txBody>
      </p:sp>
      <p:sp>
        <p:nvSpPr>
          <p:cNvPr id="3" name="Slide Number Placeholder 2">
            <a:extLst>
              <a:ext uri="{FF2B5EF4-FFF2-40B4-BE49-F238E27FC236}">
                <a16:creationId xmlns:a16="http://schemas.microsoft.com/office/drawing/2014/main" id="{BC1D7291-8E08-4329-8DD2-BC3FDF728DDB}"/>
              </a:ext>
            </a:extLst>
          </p:cNvPr>
          <p:cNvSpPr>
            <a:spLocks noGrp="1"/>
          </p:cNvSpPr>
          <p:nvPr>
            <p:ph type="sldNum" sz="quarter" idx="4"/>
          </p:nvPr>
        </p:nvSpPr>
        <p:spPr/>
        <p:txBody>
          <a:bodyPr/>
          <a:lstStyle/>
          <a:p>
            <a:pPr algn="ctr"/>
            <a:fld id="{F6B149FD-26F7-3645-B4E7-BA8B8CC5EEA8}" type="slidenum">
              <a:rPr lang="en-US" smtClean="0"/>
              <a:pPr algn="ctr"/>
              <a:t>17</a:t>
            </a:fld>
            <a:endParaRPr lang="en-US" dirty="0"/>
          </a:p>
        </p:txBody>
      </p:sp>
      <p:pic>
        <p:nvPicPr>
          <p:cNvPr id="7" name="Picture 6">
            <a:extLst>
              <a:ext uri="{FF2B5EF4-FFF2-40B4-BE49-F238E27FC236}">
                <a16:creationId xmlns:a16="http://schemas.microsoft.com/office/drawing/2014/main" id="{AB59797D-E557-4C1E-ABCE-29C1B9985C52}"/>
              </a:ext>
            </a:extLst>
          </p:cNvPr>
          <p:cNvPicPr>
            <a:picLocks noChangeAspect="1"/>
          </p:cNvPicPr>
          <p:nvPr/>
        </p:nvPicPr>
        <p:blipFill rotWithShape="1">
          <a:blip r:embed="rId2"/>
          <a:srcRect t="9051"/>
          <a:stretch/>
        </p:blipFill>
        <p:spPr>
          <a:xfrm>
            <a:off x="0" y="926911"/>
            <a:ext cx="12192000" cy="5854386"/>
          </a:xfrm>
          <a:prstGeom prst="rect">
            <a:avLst/>
          </a:prstGeom>
        </p:spPr>
      </p:pic>
    </p:spTree>
    <p:extLst>
      <p:ext uri="{BB962C8B-B14F-4D97-AF65-F5344CB8AC3E}">
        <p14:creationId xmlns:p14="http://schemas.microsoft.com/office/powerpoint/2010/main" val="3703700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BEF0-C301-118C-87A4-E62D5F833B08}"/>
              </a:ext>
            </a:extLst>
          </p:cNvPr>
          <p:cNvSpPr>
            <a:spLocks noGrp="1"/>
          </p:cNvSpPr>
          <p:nvPr>
            <p:ph type="title"/>
          </p:nvPr>
        </p:nvSpPr>
        <p:spPr/>
        <p:txBody>
          <a:bodyPr/>
          <a:lstStyle/>
          <a:p>
            <a:pPr algn="ctr"/>
            <a:r>
              <a:rPr lang="en-US" dirty="0"/>
              <a:t>Overview of the Workflow</a:t>
            </a:r>
          </a:p>
        </p:txBody>
      </p:sp>
      <p:sp>
        <p:nvSpPr>
          <p:cNvPr id="3" name="Slide Number Placeholder 2">
            <a:extLst>
              <a:ext uri="{FF2B5EF4-FFF2-40B4-BE49-F238E27FC236}">
                <a16:creationId xmlns:a16="http://schemas.microsoft.com/office/drawing/2014/main" id="{E4D16443-8D8C-A9AA-0F85-53CD42DB2458}"/>
              </a:ext>
            </a:extLst>
          </p:cNvPr>
          <p:cNvSpPr>
            <a:spLocks noGrp="1"/>
          </p:cNvSpPr>
          <p:nvPr>
            <p:ph type="sldNum" sz="quarter" idx="4"/>
          </p:nvPr>
        </p:nvSpPr>
        <p:spPr/>
        <p:txBody>
          <a:bodyPr/>
          <a:lstStyle/>
          <a:p>
            <a:pPr algn="ctr"/>
            <a:fld id="{F6B149FD-26F7-3645-B4E7-BA8B8CC5EEA8}" type="slidenum">
              <a:rPr lang="en-US" smtClean="0"/>
              <a:pPr algn="ctr"/>
              <a:t>18</a:t>
            </a:fld>
            <a:endParaRPr lang="en-US" dirty="0"/>
          </a:p>
        </p:txBody>
      </p:sp>
      <p:sp>
        <p:nvSpPr>
          <p:cNvPr id="4" name="TextBox 3">
            <a:extLst>
              <a:ext uri="{FF2B5EF4-FFF2-40B4-BE49-F238E27FC236}">
                <a16:creationId xmlns:a16="http://schemas.microsoft.com/office/drawing/2014/main" id="{B47A5226-094A-B84F-40FE-030857643C82}"/>
              </a:ext>
            </a:extLst>
          </p:cNvPr>
          <p:cNvSpPr txBox="1"/>
          <p:nvPr/>
        </p:nvSpPr>
        <p:spPr>
          <a:xfrm>
            <a:off x="914400" y="1371600"/>
            <a:ext cx="1828800" cy="914400"/>
          </a:xfrm>
          <a:prstGeom prst="rect">
            <a:avLst/>
          </a:prstGeom>
          <a:noFill/>
          <a:ln w="25400">
            <a:solidFill>
              <a:schemeClr val="tx1"/>
            </a:solidFill>
          </a:ln>
        </p:spPr>
        <p:txBody>
          <a:bodyPr wrap="square" rtlCol="0" anchor="ctr" anchorCtr="0">
            <a:noAutofit/>
          </a:bodyPr>
          <a:lstStyle/>
          <a:p>
            <a:pPr algn="ctr"/>
            <a:r>
              <a:rPr lang="en-US" dirty="0"/>
              <a:t>Simulation Data</a:t>
            </a:r>
          </a:p>
        </p:txBody>
      </p:sp>
      <p:sp>
        <p:nvSpPr>
          <p:cNvPr id="5" name="TextBox 4">
            <a:extLst>
              <a:ext uri="{FF2B5EF4-FFF2-40B4-BE49-F238E27FC236}">
                <a16:creationId xmlns:a16="http://schemas.microsoft.com/office/drawing/2014/main" id="{ADC35C44-F8FF-AE72-DB5B-5C6D51CBBFAE}"/>
              </a:ext>
            </a:extLst>
          </p:cNvPr>
          <p:cNvSpPr txBox="1"/>
          <p:nvPr/>
        </p:nvSpPr>
        <p:spPr>
          <a:xfrm>
            <a:off x="914400" y="3200400"/>
            <a:ext cx="1828800" cy="914400"/>
          </a:xfrm>
          <a:prstGeom prst="rect">
            <a:avLst/>
          </a:prstGeom>
          <a:noFill/>
          <a:ln w="25400">
            <a:solidFill>
              <a:schemeClr val="tx1"/>
            </a:solidFill>
          </a:ln>
        </p:spPr>
        <p:txBody>
          <a:bodyPr wrap="square" rtlCol="0" anchor="ctr" anchorCtr="0">
            <a:noAutofit/>
          </a:bodyPr>
          <a:lstStyle/>
          <a:p>
            <a:pPr algn="ctr"/>
            <a:r>
              <a:rPr lang="en-US" dirty="0"/>
              <a:t>Observed  Data</a:t>
            </a:r>
          </a:p>
        </p:txBody>
      </p:sp>
      <p:sp>
        <p:nvSpPr>
          <p:cNvPr id="6" name="TextBox 5">
            <a:extLst>
              <a:ext uri="{FF2B5EF4-FFF2-40B4-BE49-F238E27FC236}">
                <a16:creationId xmlns:a16="http://schemas.microsoft.com/office/drawing/2014/main" id="{573CDACC-B4BE-14FA-6D21-74A2DDEC6E8A}"/>
              </a:ext>
            </a:extLst>
          </p:cNvPr>
          <p:cNvSpPr txBox="1"/>
          <p:nvPr/>
        </p:nvSpPr>
        <p:spPr>
          <a:xfrm>
            <a:off x="914400" y="5029200"/>
            <a:ext cx="1828800" cy="914400"/>
          </a:xfrm>
          <a:prstGeom prst="rect">
            <a:avLst/>
          </a:prstGeom>
          <a:noFill/>
          <a:ln w="25400">
            <a:solidFill>
              <a:schemeClr val="tx1"/>
            </a:solidFill>
          </a:ln>
        </p:spPr>
        <p:txBody>
          <a:bodyPr wrap="square" rtlCol="0" anchor="ctr" anchorCtr="0">
            <a:noAutofit/>
          </a:bodyPr>
          <a:lstStyle/>
          <a:p>
            <a:pPr algn="ctr"/>
            <a:r>
              <a:rPr lang="en-US" dirty="0"/>
              <a:t>Expert Knowledge</a:t>
            </a:r>
          </a:p>
        </p:txBody>
      </p:sp>
      <p:sp>
        <p:nvSpPr>
          <p:cNvPr id="7" name="TextBox 6">
            <a:extLst>
              <a:ext uri="{FF2B5EF4-FFF2-40B4-BE49-F238E27FC236}">
                <a16:creationId xmlns:a16="http://schemas.microsoft.com/office/drawing/2014/main" id="{48C64B29-FE5A-0941-7A17-FB134351AC4F}"/>
              </a:ext>
            </a:extLst>
          </p:cNvPr>
          <p:cNvSpPr txBox="1"/>
          <p:nvPr/>
        </p:nvSpPr>
        <p:spPr>
          <a:xfrm>
            <a:off x="5029200" y="1371600"/>
            <a:ext cx="1828800" cy="914400"/>
          </a:xfrm>
          <a:prstGeom prst="rect">
            <a:avLst/>
          </a:prstGeom>
          <a:noFill/>
          <a:ln w="25400">
            <a:solidFill>
              <a:schemeClr val="tx1"/>
            </a:solidFill>
          </a:ln>
        </p:spPr>
        <p:txBody>
          <a:bodyPr wrap="square" rtlCol="0" anchor="ctr" anchorCtr="0">
            <a:noAutofit/>
          </a:bodyPr>
          <a:lstStyle/>
          <a:p>
            <a:pPr algn="ctr"/>
            <a:r>
              <a:rPr lang="en-US" dirty="0"/>
              <a:t>Operator Approximation</a:t>
            </a:r>
          </a:p>
        </p:txBody>
      </p:sp>
      <p:sp>
        <p:nvSpPr>
          <p:cNvPr id="8" name="TextBox 7">
            <a:extLst>
              <a:ext uri="{FF2B5EF4-FFF2-40B4-BE49-F238E27FC236}">
                <a16:creationId xmlns:a16="http://schemas.microsoft.com/office/drawing/2014/main" id="{26CD9092-7695-7837-6D79-1E1451FE84B5}"/>
              </a:ext>
            </a:extLst>
          </p:cNvPr>
          <p:cNvSpPr txBox="1"/>
          <p:nvPr/>
        </p:nvSpPr>
        <p:spPr>
          <a:xfrm>
            <a:off x="5029200" y="3200400"/>
            <a:ext cx="1828800" cy="914400"/>
          </a:xfrm>
          <a:prstGeom prst="rect">
            <a:avLst/>
          </a:prstGeom>
          <a:solidFill>
            <a:schemeClr val="accent3">
              <a:lumMod val="40000"/>
              <a:lumOff val="60000"/>
            </a:schemeClr>
          </a:solidFill>
          <a:ln w="25400">
            <a:solidFill>
              <a:schemeClr val="tx1"/>
            </a:solidFill>
          </a:ln>
        </p:spPr>
        <p:txBody>
          <a:bodyPr wrap="square" rtlCol="0" anchor="ctr" anchorCtr="0">
            <a:noAutofit/>
          </a:bodyPr>
          <a:lstStyle/>
          <a:p>
            <a:pPr algn="ctr"/>
            <a:r>
              <a:rPr lang="en-US" dirty="0"/>
              <a:t>Likelihood</a:t>
            </a:r>
          </a:p>
        </p:txBody>
      </p:sp>
      <p:sp>
        <p:nvSpPr>
          <p:cNvPr id="9" name="TextBox 8">
            <a:extLst>
              <a:ext uri="{FF2B5EF4-FFF2-40B4-BE49-F238E27FC236}">
                <a16:creationId xmlns:a16="http://schemas.microsoft.com/office/drawing/2014/main" id="{762C6380-09F1-E01A-133E-E4B121579D41}"/>
              </a:ext>
            </a:extLst>
          </p:cNvPr>
          <p:cNvSpPr txBox="1"/>
          <p:nvPr/>
        </p:nvSpPr>
        <p:spPr>
          <a:xfrm>
            <a:off x="5029200" y="5029200"/>
            <a:ext cx="1828800" cy="914400"/>
          </a:xfrm>
          <a:prstGeom prst="rect">
            <a:avLst/>
          </a:prstGeom>
          <a:solidFill>
            <a:schemeClr val="accent3">
              <a:lumMod val="40000"/>
              <a:lumOff val="60000"/>
            </a:schemeClr>
          </a:solidFill>
          <a:ln w="25400">
            <a:solidFill>
              <a:schemeClr val="tx1"/>
            </a:solidFill>
          </a:ln>
        </p:spPr>
        <p:txBody>
          <a:bodyPr wrap="square" rtlCol="0" anchor="ctr" anchorCtr="0">
            <a:noAutofit/>
          </a:bodyPr>
          <a:lstStyle/>
          <a:p>
            <a:pPr algn="ctr"/>
            <a:r>
              <a:rPr lang="en-US" dirty="0"/>
              <a:t>Prior </a:t>
            </a:r>
          </a:p>
        </p:txBody>
      </p:sp>
      <p:sp>
        <p:nvSpPr>
          <p:cNvPr id="10" name="TextBox 9">
            <a:extLst>
              <a:ext uri="{FF2B5EF4-FFF2-40B4-BE49-F238E27FC236}">
                <a16:creationId xmlns:a16="http://schemas.microsoft.com/office/drawing/2014/main" id="{DF096C51-007B-5EEA-F7CE-BCDABDBD271B}"/>
              </a:ext>
            </a:extLst>
          </p:cNvPr>
          <p:cNvSpPr txBox="1"/>
          <p:nvPr/>
        </p:nvSpPr>
        <p:spPr>
          <a:xfrm>
            <a:off x="9131299" y="5029199"/>
            <a:ext cx="1828800" cy="914400"/>
          </a:xfrm>
          <a:prstGeom prst="rect">
            <a:avLst/>
          </a:prstGeom>
          <a:solidFill>
            <a:schemeClr val="accent3">
              <a:lumMod val="40000"/>
              <a:lumOff val="60000"/>
            </a:schemeClr>
          </a:solidFill>
          <a:ln w="25400">
            <a:solidFill>
              <a:schemeClr val="tx1"/>
            </a:solidFill>
          </a:ln>
        </p:spPr>
        <p:txBody>
          <a:bodyPr wrap="square" rtlCol="0" anchor="ctr" anchorCtr="0">
            <a:noAutofit/>
          </a:bodyPr>
          <a:lstStyle/>
          <a:p>
            <a:pPr algn="ctr"/>
            <a:r>
              <a:rPr lang="en-US" dirty="0"/>
              <a:t>Posterior</a:t>
            </a:r>
          </a:p>
        </p:txBody>
      </p:sp>
      <p:cxnSp>
        <p:nvCxnSpPr>
          <p:cNvPr id="12" name="Straight Arrow Connector 11">
            <a:extLst>
              <a:ext uri="{FF2B5EF4-FFF2-40B4-BE49-F238E27FC236}">
                <a16:creationId xmlns:a16="http://schemas.microsoft.com/office/drawing/2014/main" id="{178A2E47-822B-CB52-D9D6-523D828578FA}"/>
              </a:ext>
            </a:extLst>
          </p:cNvPr>
          <p:cNvCxnSpPr/>
          <p:nvPr/>
        </p:nvCxnSpPr>
        <p:spPr>
          <a:xfrm>
            <a:off x="2743200" y="1828800"/>
            <a:ext cx="2286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F99D492-62D5-85CD-AFCC-E9101A33846A}"/>
              </a:ext>
            </a:extLst>
          </p:cNvPr>
          <p:cNvCxnSpPr/>
          <p:nvPr/>
        </p:nvCxnSpPr>
        <p:spPr>
          <a:xfrm>
            <a:off x="2743200" y="3657600"/>
            <a:ext cx="2286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6C29CF5-F0F9-9E54-CD78-9FFD944222F7}"/>
              </a:ext>
            </a:extLst>
          </p:cNvPr>
          <p:cNvCxnSpPr/>
          <p:nvPr/>
        </p:nvCxnSpPr>
        <p:spPr>
          <a:xfrm>
            <a:off x="2743200" y="5486400"/>
            <a:ext cx="2286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733DBB3-F6FD-0137-2023-6C4F23C5FBC4}"/>
              </a:ext>
            </a:extLst>
          </p:cNvPr>
          <p:cNvCxnSpPr>
            <a:cxnSpLocks/>
          </p:cNvCxnSpPr>
          <p:nvPr/>
        </p:nvCxnSpPr>
        <p:spPr>
          <a:xfrm>
            <a:off x="6857999" y="3657600"/>
            <a:ext cx="2273300" cy="16844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9B4BA0D-908B-1911-662F-EFC293A2F3F0}"/>
              </a:ext>
            </a:extLst>
          </p:cNvPr>
          <p:cNvCxnSpPr>
            <a:cxnSpLocks/>
          </p:cNvCxnSpPr>
          <p:nvPr/>
        </p:nvCxnSpPr>
        <p:spPr>
          <a:xfrm flipV="1">
            <a:off x="6858000" y="5486400"/>
            <a:ext cx="2286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08703042-6E39-DEE1-E057-2B309E36C308}"/>
              </a:ext>
            </a:extLst>
          </p:cNvPr>
          <p:cNvCxnSpPr>
            <a:cxnSpLocks/>
            <a:stCxn id="4" idx="1"/>
            <a:endCxn id="6" idx="1"/>
          </p:cNvCxnSpPr>
          <p:nvPr/>
        </p:nvCxnSpPr>
        <p:spPr>
          <a:xfrm rot="10800000" flipV="1">
            <a:off x="914400" y="1828800"/>
            <a:ext cx="12700" cy="3657600"/>
          </a:xfrm>
          <a:prstGeom prst="bentConnector3">
            <a:avLst>
              <a:gd name="adj1" fmla="val 4642102"/>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49CBEFF-B769-E2AF-9036-4AEC7ADADB67}"/>
              </a:ext>
            </a:extLst>
          </p:cNvPr>
          <p:cNvSpPr txBox="1"/>
          <p:nvPr/>
        </p:nvSpPr>
        <p:spPr>
          <a:xfrm>
            <a:off x="9143999" y="3200400"/>
            <a:ext cx="1828800" cy="914400"/>
          </a:xfrm>
          <a:prstGeom prst="rect">
            <a:avLst/>
          </a:prstGeom>
          <a:noFill/>
          <a:ln w="25400">
            <a:solidFill>
              <a:srgbClr val="FF0000"/>
            </a:solidFill>
          </a:ln>
        </p:spPr>
        <p:txBody>
          <a:bodyPr wrap="square" rtlCol="0" anchor="ctr" anchorCtr="0">
            <a:noAutofit/>
          </a:bodyPr>
          <a:lstStyle/>
          <a:p>
            <a:pPr algn="ctr"/>
            <a:r>
              <a:rPr lang="en-US" dirty="0"/>
              <a:t>Unobserved Source</a:t>
            </a:r>
          </a:p>
        </p:txBody>
      </p:sp>
      <p:cxnSp>
        <p:nvCxnSpPr>
          <p:cNvPr id="34" name="Straight Arrow Connector 33">
            <a:extLst>
              <a:ext uri="{FF2B5EF4-FFF2-40B4-BE49-F238E27FC236}">
                <a16:creationId xmlns:a16="http://schemas.microsoft.com/office/drawing/2014/main" id="{1EB9FBF5-A396-17F7-6351-C6C81D5F953C}"/>
              </a:ext>
            </a:extLst>
          </p:cNvPr>
          <p:cNvCxnSpPr>
            <a:cxnSpLocks/>
          </p:cNvCxnSpPr>
          <p:nvPr/>
        </p:nvCxnSpPr>
        <p:spPr>
          <a:xfrm>
            <a:off x="5943600" y="2286000"/>
            <a:ext cx="0" cy="914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6800BA9-EA7C-8511-8459-F8AC787290CA}"/>
              </a:ext>
            </a:extLst>
          </p:cNvPr>
          <p:cNvCxnSpPr>
            <a:cxnSpLocks/>
          </p:cNvCxnSpPr>
          <p:nvPr/>
        </p:nvCxnSpPr>
        <p:spPr>
          <a:xfrm>
            <a:off x="10058399" y="4114799"/>
            <a:ext cx="0" cy="91440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7792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495AB-45AE-0052-5CCA-4A152CD93FB5}"/>
              </a:ext>
            </a:extLst>
          </p:cNvPr>
          <p:cNvSpPr>
            <a:spLocks noGrp="1"/>
          </p:cNvSpPr>
          <p:nvPr>
            <p:ph type="title"/>
          </p:nvPr>
        </p:nvSpPr>
        <p:spPr/>
        <p:txBody>
          <a:bodyPr/>
          <a:lstStyle/>
          <a:p>
            <a:pPr algn="ctr"/>
            <a:r>
              <a:rPr lang="en-US" dirty="0"/>
              <a:t>Prior and Likelihood</a:t>
            </a:r>
          </a:p>
        </p:txBody>
      </p:sp>
      <p:sp>
        <p:nvSpPr>
          <p:cNvPr id="3" name="Slide Number Placeholder 2">
            <a:extLst>
              <a:ext uri="{FF2B5EF4-FFF2-40B4-BE49-F238E27FC236}">
                <a16:creationId xmlns:a16="http://schemas.microsoft.com/office/drawing/2014/main" id="{6CC9AC8B-4F91-6FA3-A25D-2B7E3716A0F7}"/>
              </a:ext>
            </a:extLst>
          </p:cNvPr>
          <p:cNvSpPr>
            <a:spLocks noGrp="1"/>
          </p:cNvSpPr>
          <p:nvPr>
            <p:ph type="sldNum" sz="quarter" idx="4"/>
          </p:nvPr>
        </p:nvSpPr>
        <p:spPr/>
        <p:txBody>
          <a:bodyPr/>
          <a:lstStyle/>
          <a:p>
            <a:pPr algn="ctr"/>
            <a:fld id="{F6B149FD-26F7-3645-B4E7-BA8B8CC5EEA8}" type="slidenum">
              <a:rPr lang="en-US" smtClean="0"/>
              <a:pPr algn="ctr"/>
              <a:t>19</a:t>
            </a:fld>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02FD62A-FF54-04BF-06F6-1A6BCD95F541}"/>
                  </a:ext>
                </a:extLst>
              </p:cNvPr>
              <p:cNvSpPr txBox="1"/>
              <p:nvPr/>
            </p:nvSpPr>
            <p:spPr>
              <a:xfrm>
                <a:off x="914400" y="2057400"/>
                <a:ext cx="4044633" cy="5002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i="1" smtClean="0">
                              <a:latin typeface="Cambria Math" panose="02040503050406030204" pitchFamily="18" charset="0"/>
                              <a:ea typeface="Cambria Math" panose="02040503050406030204" pitchFamily="18" charset="0"/>
                            </a:rPr>
                            <m:t>𝜋</m:t>
                          </m:r>
                        </m:e>
                        <m:sub>
                          <m:r>
                            <a:rPr lang="en-US" sz="2200" b="0" i="1" smtClean="0">
                              <a:latin typeface="Cambria Math" panose="02040503050406030204" pitchFamily="18" charset="0"/>
                            </a:rPr>
                            <m:t>𝑝𝑟𝑖𝑜𝑟</m:t>
                          </m:r>
                        </m:sub>
                      </m:sSub>
                      <m:r>
                        <a:rPr lang="en-US" sz="2200" b="0" i="1" smtClean="0">
                          <a:latin typeface="Cambria Math" panose="02040503050406030204" pitchFamily="18" charset="0"/>
                        </a:rPr>
                        <m:t>(</m:t>
                      </m:r>
                      <m:r>
                        <a:rPr lang="en-US" sz="2200" b="1" i="1" smtClean="0">
                          <a:latin typeface="Cambria Math" panose="02040503050406030204" pitchFamily="18" charset="0"/>
                        </a:rPr>
                        <m:t>𝒛</m:t>
                      </m:r>
                      <m:r>
                        <a:rPr lang="en-US" sz="2200" b="0" i="1" smtClean="0">
                          <a:latin typeface="Cambria Math" panose="02040503050406030204" pitchFamily="18" charset="0"/>
                        </a:rPr>
                        <m:t>)</m:t>
                      </m:r>
                      <m:r>
                        <a:rPr lang="en-US" sz="2200" i="1" smtClean="0">
                          <a:latin typeface="Cambria Math" panose="02040503050406030204" pitchFamily="18" charset="0"/>
                          <a:ea typeface="Cambria Math" panose="02040503050406030204" pitchFamily="18" charset="0"/>
                        </a:rPr>
                        <m:t>∝</m:t>
                      </m:r>
                      <m:r>
                        <m:rPr>
                          <m:sty m:val="p"/>
                        </m:rPr>
                        <a:rPr lang="en-US" sz="2200" b="0" i="0" smtClean="0">
                          <a:latin typeface="Cambria Math" panose="02040503050406030204" pitchFamily="18" charset="0"/>
                          <a:ea typeface="Cambria Math" panose="02040503050406030204" pitchFamily="18" charset="0"/>
                        </a:rPr>
                        <m:t>exp</m:t>
                      </m:r>
                      <m:r>
                        <a:rPr lang="en-US" sz="2200" b="0" i="0"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m:t>
                      </m:r>
                      <m:box>
                        <m:boxPr>
                          <m:ctrlPr>
                            <a:rPr lang="en-US" sz="2200" b="0" i="1" smtClean="0">
                              <a:latin typeface="Cambria Math" panose="02040503050406030204" pitchFamily="18" charset="0"/>
                              <a:ea typeface="Cambria Math" panose="02040503050406030204" pitchFamily="18" charset="0"/>
                            </a:rPr>
                          </m:ctrlPr>
                        </m:boxPr>
                        <m:e>
                          <m:argPr>
                            <m:argSz m:val="-1"/>
                          </m:argPr>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1</m:t>
                              </m:r>
                            </m:num>
                            <m:den>
                              <m:r>
                                <a:rPr lang="en-US" sz="2200" b="0" i="1" smtClean="0">
                                  <a:latin typeface="Cambria Math" panose="02040503050406030204" pitchFamily="18" charset="0"/>
                                  <a:ea typeface="Cambria Math" panose="02040503050406030204" pitchFamily="18" charset="0"/>
                                </a:rPr>
                                <m:t>2</m:t>
                              </m:r>
                            </m:den>
                          </m:f>
                        </m:e>
                      </m:box>
                      <m:sSubSup>
                        <m:sSubSupPr>
                          <m:ctrlPr>
                            <a:rPr lang="en-US" sz="2200" i="1">
                              <a:latin typeface="Cambria Math" panose="02040503050406030204" pitchFamily="18" charset="0"/>
                            </a:rPr>
                          </m:ctrlPr>
                        </m:sSubSupPr>
                        <m:e>
                          <m:d>
                            <m:dPr>
                              <m:begChr m:val="‖"/>
                              <m:endChr m:val="‖"/>
                              <m:ctrlPr>
                                <a:rPr lang="en-US" sz="2200" i="1" smtClean="0">
                                  <a:latin typeface="Cambria Math" panose="02040503050406030204" pitchFamily="18" charset="0"/>
                                </a:rPr>
                              </m:ctrlPr>
                            </m:dPr>
                            <m:e>
                              <m:r>
                                <a:rPr lang="en-US" sz="2200" b="1" i="1" smtClean="0">
                                  <a:latin typeface="Cambria Math" panose="02040503050406030204" pitchFamily="18" charset="0"/>
                                </a:rPr>
                                <m:t>𝒛</m:t>
                              </m:r>
                              <m:r>
                                <a:rPr lang="en-US" sz="2200" b="0" i="1" smtClean="0">
                                  <a:latin typeface="Cambria Math" panose="02040503050406030204" pitchFamily="18" charset="0"/>
                                </a:rPr>
                                <m:t>−</m:t>
                              </m:r>
                              <m:acc>
                                <m:accPr>
                                  <m:chr m:val="̅"/>
                                  <m:ctrlPr>
                                    <a:rPr lang="en-US" sz="2200" b="1" i="1" smtClean="0">
                                      <a:latin typeface="Cambria Math" panose="02040503050406030204" pitchFamily="18" charset="0"/>
                                    </a:rPr>
                                  </m:ctrlPr>
                                </m:accPr>
                                <m:e>
                                  <m:r>
                                    <a:rPr lang="en-US" sz="2200" b="1" i="1" smtClean="0">
                                      <a:latin typeface="Cambria Math" panose="02040503050406030204" pitchFamily="18" charset="0"/>
                                    </a:rPr>
                                    <m:t>𝒛</m:t>
                                  </m:r>
                                </m:e>
                              </m:acc>
                            </m:e>
                          </m:d>
                        </m:e>
                        <m:sub>
                          <m:sSubSup>
                            <m:sSubSupPr>
                              <m:ctrlPr>
                                <a:rPr lang="en-US" sz="2200" i="1">
                                  <a:latin typeface="Cambria Math" panose="02040503050406030204" pitchFamily="18" charset="0"/>
                                </a:rPr>
                              </m:ctrlPr>
                            </m:sSubSupPr>
                            <m:e>
                              <m:r>
                                <a:rPr lang="en-US" sz="2200" i="1" smtClean="0">
                                  <a:latin typeface="Cambria Math" panose="02040503050406030204" pitchFamily="18" charset="0"/>
                                  <a:ea typeface="Cambria Math" panose="02040503050406030204" pitchFamily="18" charset="0"/>
                                </a:rPr>
                                <m:t>𝚪</m:t>
                              </m:r>
                            </m:e>
                            <m:sub>
                              <m:r>
                                <a:rPr lang="en-US" sz="2200" b="0" i="1" smtClean="0">
                                  <a:latin typeface="Cambria Math" panose="02040503050406030204" pitchFamily="18" charset="0"/>
                                </a:rPr>
                                <m:t>𝑝𝑟𝑖𝑜𝑟</m:t>
                              </m:r>
                            </m:sub>
                            <m:sup>
                              <m:r>
                                <a:rPr lang="en-US" sz="2200" b="0" i="1" smtClean="0">
                                  <a:latin typeface="Cambria Math" panose="02040503050406030204" pitchFamily="18" charset="0"/>
                                </a:rPr>
                                <m:t>−1</m:t>
                              </m:r>
                            </m:sup>
                          </m:sSubSup>
                        </m:sub>
                        <m:sup>
                          <m:r>
                            <a:rPr lang="en-US" sz="2200" b="0" i="1" smtClean="0">
                              <a:latin typeface="Cambria Math" panose="02040503050406030204" pitchFamily="18" charset="0"/>
                            </a:rPr>
                            <m:t>2</m:t>
                          </m:r>
                        </m:sup>
                      </m:sSubSup>
                      <m:r>
                        <a:rPr lang="en-US" sz="2200" b="0" i="1" smtClean="0">
                          <a:latin typeface="Cambria Math" panose="02040503050406030204" pitchFamily="18" charset="0"/>
                          <a:ea typeface="Cambria Math" panose="02040503050406030204" pitchFamily="18" charset="0"/>
                        </a:rPr>
                        <m:t>)</m:t>
                      </m:r>
                    </m:oMath>
                  </m:oMathPara>
                </a14:m>
                <a:endParaRPr lang="en-US" sz="2200" dirty="0"/>
              </a:p>
            </p:txBody>
          </p:sp>
        </mc:Choice>
        <mc:Fallback xmlns="">
          <p:sp>
            <p:nvSpPr>
              <p:cNvPr id="4" name="TextBox 3">
                <a:extLst>
                  <a:ext uri="{FF2B5EF4-FFF2-40B4-BE49-F238E27FC236}">
                    <a16:creationId xmlns:a16="http://schemas.microsoft.com/office/drawing/2014/main" id="{502FD62A-FF54-04BF-06F6-1A6BCD95F541}"/>
                  </a:ext>
                </a:extLst>
              </p:cNvPr>
              <p:cNvSpPr txBox="1">
                <a:spLocks noRot="1" noChangeAspect="1" noMove="1" noResize="1" noEditPoints="1" noAdjustHandles="1" noChangeArrowheads="1" noChangeShapeType="1" noTextEdit="1"/>
              </p:cNvSpPr>
              <p:nvPr/>
            </p:nvSpPr>
            <p:spPr>
              <a:xfrm>
                <a:off x="914400" y="2057400"/>
                <a:ext cx="4044633" cy="500265"/>
              </a:xfrm>
              <a:prstGeom prst="rect">
                <a:avLst/>
              </a:prstGeom>
              <a:blipFill>
                <a:blip r:embed="rId2"/>
                <a:stretch>
                  <a:fillRect l="-313" r="-1881"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3FEB8C4-3515-1C65-F864-C26FC4C87891}"/>
                  </a:ext>
                </a:extLst>
              </p:cNvPr>
              <p:cNvSpPr txBox="1"/>
              <p:nvPr/>
            </p:nvSpPr>
            <p:spPr>
              <a:xfrm>
                <a:off x="6858000" y="2057400"/>
                <a:ext cx="3702424" cy="3949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i="1" smtClean="0">
                              <a:latin typeface="Cambria Math" panose="02040503050406030204" pitchFamily="18" charset="0"/>
                              <a:ea typeface="Cambria Math" panose="02040503050406030204" pitchFamily="18" charset="0"/>
                            </a:rPr>
                            <m:t>𝜋</m:t>
                          </m:r>
                        </m:e>
                        <m:sub>
                          <m:r>
                            <a:rPr lang="en-US" sz="2200" b="0" i="1" smtClean="0">
                              <a:latin typeface="Cambria Math" panose="02040503050406030204" pitchFamily="18" charset="0"/>
                            </a:rPr>
                            <m:t>𝑙𝑖𝑘𝑒</m:t>
                          </m:r>
                        </m:sub>
                      </m:sSub>
                      <m:r>
                        <a:rPr lang="en-US" sz="2200" b="0" i="1" smtClean="0">
                          <a:latin typeface="Cambria Math" panose="02040503050406030204" pitchFamily="18" charset="0"/>
                        </a:rPr>
                        <m:t>(</m:t>
                      </m:r>
                      <m:r>
                        <a:rPr lang="en-US" sz="2200" b="1" i="1" smtClean="0">
                          <a:latin typeface="Cambria Math" panose="02040503050406030204" pitchFamily="18" charset="0"/>
                        </a:rPr>
                        <m:t>𝒛</m:t>
                      </m:r>
                      <m:r>
                        <a:rPr lang="en-US" sz="2200" b="0" i="1" smtClean="0">
                          <a:latin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𝒟</m:t>
                      </m:r>
                      <m:r>
                        <a:rPr lang="en-US" sz="2200" b="0" i="1" smtClean="0">
                          <a:latin typeface="Cambria Math" panose="02040503050406030204" pitchFamily="18" charset="0"/>
                          <a:ea typeface="Cambria Math" panose="02040503050406030204" pitchFamily="18" charset="0"/>
                        </a:rPr>
                        <m:t>)∝</m:t>
                      </m:r>
                      <m:r>
                        <m:rPr>
                          <m:sty m:val="p"/>
                        </m:rPr>
                        <a:rPr lang="en-US" sz="2200" b="0" i="0" smtClean="0">
                          <a:latin typeface="Cambria Math" panose="02040503050406030204" pitchFamily="18" charset="0"/>
                          <a:ea typeface="Cambria Math" panose="02040503050406030204" pitchFamily="18" charset="0"/>
                        </a:rPr>
                        <m:t>exp</m:t>
                      </m:r>
                      <m:r>
                        <a:rPr lang="en-US" sz="2200" b="0" i="0"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m:t>
                      </m:r>
                      <m:box>
                        <m:boxPr>
                          <m:ctrlPr>
                            <a:rPr lang="en-US" sz="2200" b="0" i="1" smtClean="0">
                              <a:latin typeface="Cambria Math" panose="02040503050406030204" pitchFamily="18" charset="0"/>
                              <a:ea typeface="Cambria Math" panose="02040503050406030204" pitchFamily="18" charset="0"/>
                            </a:rPr>
                          </m:ctrlPr>
                        </m:boxPr>
                        <m:e>
                          <m:argPr>
                            <m:argSz m:val="-1"/>
                          </m:argPr>
                          <m:f>
                            <m:fPr>
                              <m:ctrlPr>
                                <a:rPr lang="en-US"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1</m:t>
                              </m:r>
                            </m:num>
                            <m:den>
                              <m:r>
                                <a:rPr lang="en-US" sz="2200" b="0" i="1" smtClean="0">
                                  <a:latin typeface="Cambria Math" panose="02040503050406030204" pitchFamily="18" charset="0"/>
                                  <a:ea typeface="Cambria Math" panose="02040503050406030204" pitchFamily="18" charset="0"/>
                                </a:rPr>
                                <m:t>2</m:t>
                              </m:r>
                            </m:den>
                          </m:f>
                        </m:e>
                      </m:box>
                      <m:r>
                        <a:rPr lang="en-US" sz="2200" b="0" i="1" smtClean="0">
                          <a:latin typeface="Cambria Math" panose="02040503050406030204" pitchFamily="18" charset="0"/>
                          <a:ea typeface="Cambria Math" panose="02040503050406030204" pitchFamily="18" charset="0"/>
                        </a:rPr>
                        <m:t>ℳ</m:t>
                      </m:r>
                      <m:r>
                        <a:rPr lang="en-US" sz="2200" b="0" i="1" smtClean="0">
                          <a:latin typeface="Cambria Math" panose="02040503050406030204" pitchFamily="18" charset="0"/>
                          <a:ea typeface="Cambria Math" panose="02040503050406030204" pitchFamily="18" charset="0"/>
                        </a:rPr>
                        <m:t>(</m:t>
                      </m:r>
                      <m:r>
                        <a:rPr lang="en-US" sz="2200" b="1" i="1" smtClean="0">
                          <a:latin typeface="Cambria Math" panose="02040503050406030204" pitchFamily="18" charset="0"/>
                          <a:ea typeface="Cambria Math" panose="02040503050406030204" pitchFamily="18" charset="0"/>
                        </a:rPr>
                        <m:t>𝒛</m:t>
                      </m:r>
                      <m:r>
                        <a:rPr lang="en-US" sz="2200" b="1" i="1" smtClean="0">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𝒟</m:t>
                      </m:r>
                      <m:r>
                        <a:rPr lang="en-US" sz="2200" b="0" i="1" smtClean="0">
                          <a:latin typeface="Cambria Math" panose="02040503050406030204" pitchFamily="18" charset="0"/>
                          <a:ea typeface="Cambria Math" panose="02040503050406030204" pitchFamily="18" charset="0"/>
                        </a:rPr>
                        <m:t>))</m:t>
                      </m:r>
                    </m:oMath>
                  </m:oMathPara>
                </a14:m>
                <a:endParaRPr lang="en-US" sz="2200" dirty="0"/>
              </a:p>
            </p:txBody>
          </p:sp>
        </mc:Choice>
        <mc:Fallback xmlns="">
          <p:sp>
            <p:nvSpPr>
              <p:cNvPr id="5" name="TextBox 4">
                <a:extLst>
                  <a:ext uri="{FF2B5EF4-FFF2-40B4-BE49-F238E27FC236}">
                    <a16:creationId xmlns:a16="http://schemas.microsoft.com/office/drawing/2014/main" id="{D3FEB8C4-3515-1C65-F864-C26FC4C87891}"/>
                  </a:ext>
                </a:extLst>
              </p:cNvPr>
              <p:cNvSpPr txBox="1">
                <a:spLocks noRot="1" noChangeAspect="1" noMove="1" noResize="1" noEditPoints="1" noAdjustHandles="1" noChangeArrowheads="1" noChangeShapeType="1" noTextEdit="1"/>
              </p:cNvSpPr>
              <p:nvPr/>
            </p:nvSpPr>
            <p:spPr>
              <a:xfrm>
                <a:off x="6858000" y="2057400"/>
                <a:ext cx="3702424" cy="394980"/>
              </a:xfrm>
              <a:prstGeom prst="rect">
                <a:avLst/>
              </a:prstGeom>
              <a:blipFill>
                <a:blip r:embed="rId3"/>
                <a:stretch>
                  <a:fillRect l="-342" r="-2397" b="-258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82ABDA8-1A6F-4BFD-4D15-C39EE69285A1}"/>
                  </a:ext>
                </a:extLst>
              </p:cNvPr>
              <p:cNvSpPr txBox="1"/>
              <p:nvPr/>
            </p:nvSpPr>
            <p:spPr>
              <a:xfrm>
                <a:off x="1219562" y="3812858"/>
                <a:ext cx="5807615" cy="9519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ea typeface="Cambria Math" panose="02040503050406030204" pitchFamily="18" charset="0"/>
                        </a:rPr>
                        <m:t>ℳ</m:t>
                      </m:r>
                      <m:d>
                        <m:dPr>
                          <m:ctrlPr>
                            <a:rPr lang="en-US" sz="2200" b="0" i="1" smtClean="0">
                              <a:latin typeface="Cambria Math" panose="02040503050406030204" pitchFamily="18" charset="0"/>
                              <a:ea typeface="Cambria Math" panose="02040503050406030204" pitchFamily="18" charset="0"/>
                            </a:rPr>
                          </m:ctrlPr>
                        </m:dPr>
                        <m:e>
                          <m:r>
                            <a:rPr lang="en-US" sz="2200" b="1" i="1" smtClean="0">
                              <a:latin typeface="Cambria Math" panose="02040503050406030204" pitchFamily="18" charset="0"/>
                              <a:ea typeface="Cambria Math" panose="02040503050406030204" pitchFamily="18" charset="0"/>
                            </a:rPr>
                            <m:t>𝒛</m:t>
                          </m:r>
                          <m:r>
                            <a:rPr lang="en-US" sz="2200" b="1" i="1" smtClean="0">
                              <a:latin typeface="Cambria Math" panose="02040503050406030204" pitchFamily="18" charset="0"/>
                              <a:ea typeface="Cambria Math" panose="02040503050406030204" pitchFamily="18" charset="0"/>
                            </a:rPr>
                            <m:t>,</m:t>
                          </m:r>
                          <m:r>
                            <a:rPr lang="en-US" sz="2200" i="1">
                              <a:latin typeface="Cambria Math" panose="02040503050406030204" pitchFamily="18" charset="0"/>
                              <a:ea typeface="Cambria Math" panose="02040503050406030204" pitchFamily="18" charset="0"/>
                            </a:rPr>
                            <m:t>𝒟</m:t>
                          </m:r>
                        </m:e>
                      </m:d>
                      <m:r>
                        <a:rPr lang="en-US" sz="2200" b="0" i="1" smtClean="0">
                          <a:latin typeface="Cambria Math" panose="02040503050406030204" pitchFamily="18" charset="0"/>
                          <a:ea typeface="Cambria Math" panose="02040503050406030204" pitchFamily="18" charset="0"/>
                        </a:rPr>
                        <m:t>=</m:t>
                      </m:r>
                      <m:nary>
                        <m:naryPr>
                          <m:chr m:val="∑"/>
                          <m:ctrlPr>
                            <a:rPr lang="en-US" sz="2200" b="0" i="1" smtClean="0">
                              <a:latin typeface="Cambria Math" panose="02040503050406030204" pitchFamily="18" charset="0"/>
                              <a:ea typeface="Cambria Math" panose="02040503050406030204" pitchFamily="18" charset="0"/>
                            </a:rPr>
                          </m:ctrlPr>
                        </m:naryPr>
                        <m:sub>
                          <m:r>
                            <m:rPr>
                              <m:brk m:alnAt="23"/>
                            </m:rPr>
                            <a:rPr lang="en-US" sz="2200" b="0" i="1" smtClean="0">
                              <a:latin typeface="Cambria Math" panose="02040503050406030204" pitchFamily="18" charset="0"/>
                              <a:ea typeface="Cambria Math" panose="02040503050406030204" pitchFamily="18" charset="0"/>
                            </a:rPr>
                            <m:t>𝑛</m:t>
                          </m:r>
                          <m:r>
                            <a:rPr lang="en-US" sz="2200" b="0" i="1" smtClean="0">
                              <a:latin typeface="Cambria Math" panose="02040503050406030204" pitchFamily="18" charset="0"/>
                              <a:ea typeface="Cambria Math" panose="02040503050406030204" pitchFamily="18" charset="0"/>
                            </a:rPr>
                            <m:t>=1</m:t>
                          </m:r>
                        </m:sub>
                        <m:sup>
                          <m:r>
                            <a:rPr lang="en-US" sz="2200" b="0" i="1" smtClean="0">
                              <a:latin typeface="Cambria Math" panose="02040503050406030204" pitchFamily="18" charset="0"/>
                              <a:ea typeface="Cambria Math" panose="02040503050406030204" pitchFamily="18" charset="0"/>
                            </a:rPr>
                            <m:t>𝑁</m:t>
                          </m:r>
                        </m:sup>
                        <m:e>
                          <m:sSubSup>
                            <m:sSubSupPr>
                              <m:ctrlPr>
                                <a:rPr lang="en-US" sz="2200" i="1">
                                  <a:latin typeface="Cambria Math" panose="02040503050406030204" pitchFamily="18" charset="0"/>
                                </a:rPr>
                              </m:ctrlPr>
                            </m:sSubSupPr>
                            <m:e>
                              <m:d>
                                <m:dPr>
                                  <m:begChr m:val="‖"/>
                                  <m:endChr m:val="‖"/>
                                  <m:ctrlPr>
                                    <a:rPr lang="en-US" sz="2200" i="1">
                                      <a:latin typeface="Cambria Math" panose="02040503050406030204" pitchFamily="18" charset="0"/>
                                    </a:rPr>
                                  </m:ctrlPr>
                                </m:dPr>
                                <m:e>
                                  <m:r>
                                    <a:rPr lang="en-US" sz="2200" i="1" smtClean="0">
                                      <a:latin typeface="Cambria Math" panose="02040503050406030204" pitchFamily="18" charset="0"/>
                                      <a:ea typeface="Cambria Math" panose="02040503050406030204" pitchFamily="18" charset="0"/>
                                    </a:rPr>
                                    <m:t>𝒪</m:t>
                                  </m:r>
                                  <m:sSub>
                                    <m:sSubPr>
                                      <m:ctrlPr>
                                        <a:rPr lang="en-US" sz="2200" i="1">
                                          <a:latin typeface="Cambria Math" panose="02040503050406030204" pitchFamily="18" charset="0"/>
                                        </a:rPr>
                                      </m:ctrlPr>
                                    </m:sSubPr>
                                    <m:e>
                                      <m:r>
                                        <a:rPr lang="en-US" sz="2200" b="1">
                                          <a:latin typeface="Cambria Math" panose="02040503050406030204" pitchFamily="18" charset="0"/>
                                        </a:rPr>
                                        <m:t>𝐖</m:t>
                                      </m:r>
                                    </m:e>
                                    <m:sub>
                                      <m:r>
                                        <a:rPr lang="en-US" sz="2200" i="1">
                                          <a:latin typeface="Cambria Math" panose="02040503050406030204" pitchFamily="18" charset="0"/>
                                        </a:rPr>
                                        <m:t>𝑟</m:t>
                                      </m:r>
                                    </m:sub>
                                  </m:sSub>
                                  <m:sSubSup>
                                    <m:sSubSupPr>
                                      <m:ctrlPr>
                                        <a:rPr lang="en-US" sz="2200" i="1">
                                          <a:latin typeface="Cambria Math" panose="02040503050406030204" pitchFamily="18" charset="0"/>
                                        </a:rPr>
                                      </m:ctrlPr>
                                    </m:sSubSupPr>
                                    <m:e>
                                      <m:r>
                                        <a:rPr lang="en-US" sz="2200" i="1">
                                          <a:latin typeface="Cambria Math" panose="02040503050406030204" pitchFamily="18" charset="0"/>
                                          <a:ea typeface="Cambria Math" panose="02040503050406030204" pitchFamily="18" charset="0"/>
                                        </a:rPr>
                                        <m:t>ℱ</m:t>
                                      </m:r>
                                    </m:e>
                                    <m:sub>
                                      <m:r>
                                        <a:rPr lang="en-US" sz="2200" b="1" i="1">
                                          <a:latin typeface="Cambria Math" panose="02040503050406030204" pitchFamily="18" charset="0"/>
                                        </a:rPr>
                                        <m:t>𝒓𝒆𝒅</m:t>
                                      </m:r>
                                    </m:sub>
                                    <m:sup>
                                      <m:d>
                                        <m:dPr>
                                          <m:begChr m:val="["/>
                                          <m:endChr m:val="]"/>
                                          <m:ctrlPr>
                                            <a:rPr lang="en-US" sz="2200" i="1">
                                              <a:latin typeface="Cambria Math" panose="02040503050406030204" pitchFamily="18" charset="0"/>
                                            </a:rPr>
                                          </m:ctrlPr>
                                        </m:dPr>
                                        <m:e>
                                          <m:r>
                                            <a:rPr lang="en-US" sz="2200" b="0" i="1" smtClean="0">
                                              <a:latin typeface="Cambria Math" panose="02040503050406030204" pitchFamily="18" charset="0"/>
                                            </a:rPr>
                                            <m:t>𝑛</m:t>
                                          </m:r>
                                        </m:e>
                                      </m:d>
                                    </m:sup>
                                  </m:sSubSup>
                                  <m:r>
                                    <a:rPr lang="en-US" sz="2200" i="1">
                                      <a:latin typeface="Cambria Math" panose="02040503050406030204" pitchFamily="18" charset="0"/>
                                    </a:rPr>
                                    <m:t>(</m:t>
                                  </m:r>
                                  <m:sSub>
                                    <m:sSubPr>
                                      <m:ctrlPr>
                                        <a:rPr lang="en-US" sz="2200" i="1" smtClean="0">
                                          <a:latin typeface="Cambria Math" panose="02040503050406030204" pitchFamily="18" charset="0"/>
                                        </a:rPr>
                                      </m:ctrlPr>
                                    </m:sSubPr>
                                    <m:e>
                                      <m:r>
                                        <a:rPr lang="en-US" sz="2200" b="1" i="0" smtClean="0">
                                          <a:latin typeface="Cambria Math" panose="02040503050406030204" pitchFamily="18" charset="0"/>
                                        </a:rPr>
                                        <m:t>𝐜</m:t>
                                      </m:r>
                                    </m:e>
                                    <m:sub>
                                      <m:r>
                                        <a:rPr lang="en-US" sz="2200" b="0" i="1" smtClean="0">
                                          <a:latin typeface="Cambria Math" panose="02040503050406030204" pitchFamily="18" charset="0"/>
                                        </a:rPr>
                                        <m:t>0</m:t>
                                      </m:r>
                                    </m:sub>
                                  </m:sSub>
                                  <m:r>
                                    <a:rPr lang="en-US" sz="2200" i="1">
                                      <a:latin typeface="Cambria Math" panose="02040503050406030204" pitchFamily="18" charset="0"/>
                                    </a:rPr>
                                    <m:t>,</m:t>
                                  </m:r>
                                  <m:r>
                                    <a:rPr lang="en-US" sz="2200" b="1">
                                      <a:latin typeface="Cambria Math" panose="02040503050406030204" pitchFamily="18" charset="0"/>
                                    </a:rPr>
                                    <m:t>𝐳</m:t>
                                  </m:r>
                                  <m:r>
                                    <a:rPr lang="en-US" sz="2200" b="1">
                                      <a:latin typeface="Cambria Math" panose="02040503050406030204" pitchFamily="18" charset="0"/>
                                    </a:rPr>
                                    <m:t>,</m:t>
                                  </m:r>
                                  <m:r>
                                    <a:rPr lang="en-US" sz="2200" b="1" i="1">
                                      <a:latin typeface="Cambria Math" panose="02040503050406030204" pitchFamily="18" charset="0"/>
                                      <a:ea typeface="Cambria Math" panose="02040503050406030204" pitchFamily="18" charset="0"/>
                                    </a:rPr>
                                    <m:t>𝜉</m:t>
                                  </m:r>
                                  <m:r>
                                    <a:rPr lang="en-US" sz="2200" i="1">
                                      <a:latin typeface="Cambria Math" panose="02040503050406030204" pitchFamily="18" charset="0"/>
                                      <a:ea typeface="Cambria Math" panose="02040503050406030204" pitchFamily="18" charset="0"/>
                                    </a:rPr>
                                    <m:t>)</m:t>
                                  </m:r>
                                  <m:r>
                                    <a:rPr lang="en-US" sz="2200" i="1">
                                      <a:latin typeface="Cambria Math" panose="02040503050406030204" pitchFamily="18" charset="0"/>
                                    </a:rPr>
                                    <m:t>−</m:t>
                                  </m:r>
                                  <m:sSub>
                                    <m:sSubPr>
                                      <m:ctrlPr>
                                        <a:rPr lang="en-US" sz="2200" i="1" smtClean="0">
                                          <a:latin typeface="Cambria Math" panose="02040503050406030204" pitchFamily="18" charset="0"/>
                                        </a:rPr>
                                      </m:ctrlPr>
                                    </m:sSubPr>
                                    <m:e>
                                      <m:r>
                                        <a:rPr lang="en-US" sz="2200" b="1" i="0" smtClean="0">
                                          <a:latin typeface="Cambria Math" panose="02040503050406030204" pitchFamily="18" charset="0"/>
                                        </a:rPr>
                                        <m:t>𝐝</m:t>
                                      </m:r>
                                    </m:e>
                                    <m:sub>
                                      <m:r>
                                        <a:rPr lang="en-US" sz="2200" b="0" i="1" smtClean="0">
                                          <a:latin typeface="Cambria Math" panose="02040503050406030204" pitchFamily="18" charset="0"/>
                                        </a:rPr>
                                        <m:t>𝑛</m:t>
                                      </m:r>
                                    </m:sub>
                                  </m:sSub>
                                </m:e>
                              </m:d>
                            </m:e>
                            <m:sub>
                              <m:sSubSup>
                                <m:sSubSupPr>
                                  <m:ctrlPr>
                                    <a:rPr lang="en-US" sz="2200" i="1">
                                      <a:latin typeface="Cambria Math" panose="02040503050406030204" pitchFamily="18" charset="0"/>
                                    </a:rPr>
                                  </m:ctrlPr>
                                </m:sSubSupPr>
                                <m:e>
                                  <m:r>
                                    <a:rPr lang="en-US" sz="2200" i="1">
                                      <a:latin typeface="Cambria Math" panose="02040503050406030204" pitchFamily="18" charset="0"/>
                                      <a:ea typeface="Cambria Math" panose="02040503050406030204" pitchFamily="18" charset="0"/>
                                    </a:rPr>
                                    <m:t>𝚪</m:t>
                                  </m:r>
                                </m:e>
                                <m:sub>
                                  <m:r>
                                    <a:rPr lang="en-US" sz="2200" b="0" i="1" smtClean="0">
                                      <a:latin typeface="Cambria Math" panose="02040503050406030204" pitchFamily="18" charset="0"/>
                                      <a:ea typeface="Cambria Math" panose="02040503050406030204" pitchFamily="18" charset="0"/>
                                    </a:rPr>
                                    <m:t>𝑛𝑜𝑖𝑠𝑒</m:t>
                                  </m:r>
                                </m:sub>
                                <m:sup>
                                  <m:r>
                                    <a:rPr lang="en-US" sz="2200" i="1">
                                      <a:latin typeface="Cambria Math" panose="02040503050406030204" pitchFamily="18" charset="0"/>
                                    </a:rPr>
                                    <m:t>−1</m:t>
                                  </m:r>
                                </m:sup>
                              </m:sSubSup>
                            </m:sub>
                            <m:sup>
                              <m:r>
                                <a:rPr lang="en-US" sz="2200" i="1">
                                  <a:latin typeface="Cambria Math" panose="02040503050406030204" pitchFamily="18" charset="0"/>
                                </a:rPr>
                                <m:t>2</m:t>
                              </m:r>
                            </m:sup>
                          </m:sSubSup>
                        </m:e>
                      </m:nary>
                    </m:oMath>
                  </m:oMathPara>
                </a14:m>
                <a:endParaRPr lang="en-US" sz="2200" dirty="0"/>
              </a:p>
            </p:txBody>
          </p:sp>
        </mc:Choice>
        <mc:Fallback xmlns="">
          <p:sp>
            <p:nvSpPr>
              <p:cNvPr id="6" name="TextBox 5">
                <a:extLst>
                  <a:ext uri="{FF2B5EF4-FFF2-40B4-BE49-F238E27FC236}">
                    <a16:creationId xmlns:a16="http://schemas.microsoft.com/office/drawing/2014/main" id="{182ABDA8-1A6F-4BFD-4D15-C39EE69285A1}"/>
                  </a:ext>
                </a:extLst>
              </p:cNvPr>
              <p:cNvSpPr txBox="1">
                <a:spLocks noRot="1" noChangeAspect="1" noMove="1" noResize="1" noEditPoints="1" noAdjustHandles="1" noChangeArrowheads="1" noChangeShapeType="1" noTextEdit="1"/>
              </p:cNvSpPr>
              <p:nvPr/>
            </p:nvSpPr>
            <p:spPr>
              <a:xfrm>
                <a:off x="1219562" y="3812858"/>
                <a:ext cx="5807615" cy="951992"/>
              </a:xfrm>
              <a:prstGeom prst="rect">
                <a:avLst/>
              </a:prstGeom>
              <a:blipFill>
                <a:blip r:embed="rId4"/>
                <a:stretch>
                  <a:fillRect t="-113158" b="-17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9ABD7C2-B551-450C-4C02-D224FD816427}"/>
                  </a:ext>
                </a:extLst>
              </p:cNvPr>
              <p:cNvSpPr txBox="1"/>
              <p:nvPr/>
            </p:nvSpPr>
            <p:spPr>
              <a:xfrm>
                <a:off x="914399" y="1143000"/>
                <a:ext cx="8527774" cy="390748"/>
              </a:xfrm>
              <a:prstGeom prst="rect">
                <a:avLst/>
              </a:prstGeom>
              <a:noFill/>
            </p:spPr>
            <p:txBody>
              <a:bodyPr wrap="square" rtlCol="0">
                <a:spAutoFit/>
              </a:bodyPr>
              <a:lstStyle/>
              <a:p>
                <a:pPr marL="285750" indent="-285750">
                  <a:buFont typeface="Arial" panose="020B0604020202020204" pitchFamily="34" charset="0"/>
                  <a:buChar char="•"/>
                </a:pPr>
                <a:r>
                  <a:rPr lang="en-US" dirty="0"/>
                  <a:t>Assume Gaussian prior and noise models: </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 </m:t>
                        </m:r>
                        <m:r>
                          <a:rPr lang="en-US" sz="1800" i="1" smtClean="0">
                            <a:latin typeface="Cambria Math" panose="02040503050406030204" pitchFamily="18" charset="0"/>
                            <a:ea typeface="Cambria Math" panose="02040503050406030204" pitchFamily="18" charset="0"/>
                          </a:rPr>
                          <m:t>𝜋</m:t>
                        </m:r>
                      </m:e>
                      <m:sub>
                        <m:r>
                          <a:rPr lang="en-US" sz="1800" b="0" i="1" smtClean="0">
                            <a:latin typeface="Cambria Math" panose="02040503050406030204" pitchFamily="18" charset="0"/>
                          </a:rPr>
                          <m:t>𝑝𝑜𝑠𝑡</m:t>
                        </m:r>
                      </m:sub>
                    </m:sSub>
                    <m:r>
                      <a:rPr lang="en-US" sz="1800" b="0" i="1" smtClean="0">
                        <a:latin typeface="Cambria Math" panose="02040503050406030204" pitchFamily="18" charset="0"/>
                      </a:rPr>
                      <m:t>(</m:t>
                    </m:r>
                    <m:r>
                      <a:rPr lang="en-US" sz="1800" b="1" i="1" smtClean="0">
                        <a:latin typeface="Cambria Math" panose="02040503050406030204" pitchFamily="18" charset="0"/>
                      </a:rPr>
                      <m:t>𝒛</m:t>
                    </m:r>
                    <m:r>
                      <a:rPr lang="en-US" sz="1800" b="0" i="1" smtClean="0">
                        <a:latin typeface="Cambria Math" panose="02040503050406030204" pitchFamily="18" charset="0"/>
                      </a:rPr>
                      <m:t>)</m:t>
                    </m:r>
                    <m:r>
                      <a:rPr lang="en-US" sz="1800"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𝜋</m:t>
                        </m:r>
                      </m:e>
                      <m:sub>
                        <m:r>
                          <a:rPr lang="en-US" i="1">
                            <a:latin typeface="Cambria Math" panose="02040503050406030204" pitchFamily="18" charset="0"/>
                          </a:rPr>
                          <m:t>𝑝𝑟𝑖𝑜𝑟</m:t>
                        </m:r>
                      </m:sub>
                    </m:sSub>
                    <m:d>
                      <m:dPr>
                        <m:ctrlPr>
                          <a:rPr lang="en-US" i="1">
                            <a:latin typeface="Cambria Math" panose="02040503050406030204" pitchFamily="18" charset="0"/>
                          </a:rPr>
                        </m:ctrlPr>
                      </m:dPr>
                      <m:e>
                        <m:r>
                          <a:rPr lang="en-US" b="1" i="1">
                            <a:latin typeface="Cambria Math" panose="02040503050406030204" pitchFamily="18" charset="0"/>
                          </a:rPr>
                          <m:t>𝒛</m:t>
                        </m:r>
                      </m:e>
                    </m:d>
                    <m:r>
                      <a:rPr lang="en-US" b="1"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𝜋</m:t>
                        </m:r>
                      </m:e>
                      <m:sub>
                        <m:r>
                          <a:rPr lang="en-US" i="1">
                            <a:latin typeface="Cambria Math" panose="02040503050406030204" pitchFamily="18" charset="0"/>
                          </a:rPr>
                          <m:t>𝑙𝑖𝑘𝑒</m:t>
                        </m:r>
                      </m:sub>
                    </m:sSub>
                    <m:r>
                      <a:rPr lang="en-US" i="1">
                        <a:latin typeface="Cambria Math" panose="02040503050406030204" pitchFamily="18" charset="0"/>
                      </a:rPr>
                      <m:t>(</m:t>
                    </m:r>
                    <m:r>
                      <a:rPr lang="en-US" b="1" i="1">
                        <a:latin typeface="Cambria Math" panose="02040503050406030204" pitchFamily="18" charset="0"/>
                      </a:rPr>
                      <m:t>𝒛</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𝒟</m:t>
                    </m:r>
                    <m:r>
                      <a:rPr lang="en-US" i="1">
                        <a:latin typeface="Cambria Math" panose="02040503050406030204" pitchFamily="18" charset="0"/>
                        <a:ea typeface="Cambria Math" panose="02040503050406030204" pitchFamily="18" charset="0"/>
                      </a:rPr>
                      <m:t>)</m:t>
                    </m:r>
                  </m:oMath>
                </a14:m>
                <a:endParaRPr lang="en-US" dirty="0"/>
              </a:p>
            </p:txBody>
          </p:sp>
        </mc:Choice>
        <mc:Fallback xmlns="">
          <p:sp>
            <p:nvSpPr>
              <p:cNvPr id="7" name="TextBox 6">
                <a:extLst>
                  <a:ext uri="{FF2B5EF4-FFF2-40B4-BE49-F238E27FC236}">
                    <a16:creationId xmlns:a16="http://schemas.microsoft.com/office/drawing/2014/main" id="{E9ABD7C2-B551-450C-4C02-D224FD816427}"/>
                  </a:ext>
                </a:extLst>
              </p:cNvPr>
              <p:cNvSpPr txBox="1">
                <a:spLocks noRot="1" noChangeAspect="1" noMove="1" noResize="1" noEditPoints="1" noAdjustHandles="1" noChangeArrowheads="1" noChangeShapeType="1" noTextEdit="1"/>
              </p:cNvSpPr>
              <p:nvPr/>
            </p:nvSpPr>
            <p:spPr>
              <a:xfrm>
                <a:off x="914399" y="1143000"/>
                <a:ext cx="8527774" cy="390748"/>
              </a:xfrm>
              <a:prstGeom prst="rect">
                <a:avLst/>
              </a:prstGeom>
              <a:blipFill>
                <a:blip r:embed="rId5"/>
                <a:stretch>
                  <a:fillRect l="-429" t="-7813" b="-18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F46D1C2-4F44-3E88-F2AF-54B661D3C6D2}"/>
                  </a:ext>
                </a:extLst>
              </p:cNvPr>
              <p:cNvSpPr txBox="1"/>
              <p:nvPr/>
            </p:nvSpPr>
            <p:spPr>
              <a:xfrm>
                <a:off x="914400" y="3107706"/>
                <a:ext cx="8775700" cy="369332"/>
              </a:xfrm>
              <a:prstGeom prst="rect">
                <a:avLst/>
              </a:prstGeom>
              <a:noFill/>
            </p:spPr>
            <p:txBody>
              <a:bodyPr wrap="square" rtlCol="0">
                <a:spAutoFit/>
              </a:bodyPr>
              <a:lstStyle/>
              <a:p>
                <a:pPr marL="285750" indent="-285750">
                  <a:buFont typeface="Arial" panose="020B0604020202020204" pitchFamily="34" charset="0"/>
                  <a:buChar char="•"/>
                </a:pPr>
                <a:r>
                  <a:rPr lang="en-US" dirty="0"/>
                  <a:t>the misfit </a:t>
                </a:r>
                <a14:m>
                  <m:oMath xmlns:m="http://schemas.openxmlformats.org/officeDocument/2006/math">
                    <m:r>
                      <a:rPr lang="en-US" i="1">
                        <a:latin typeface="Cambria Math" panose="02040503050406030204" pitchFamily="18" charset="0"/>
                        <a:ea typeface="Cambria Math" panose="02040503050406030204" pitchFamily="18" charset="0"/>
                      </a:rPr>
                      <m:t>ℳ</m:t>
                    </m:r>
                  </m:oMath>
                </a14:m>
                <a:r>
                  <a:rPr lang="en-US" dirty="0"/>
                  <a:t> depends on data </a:t>
                </a:r>
                <a14:m>
                  <m:oMath xmlns:m="http://schemas.openxmlformats.org/officeDocument/2006/math">
                    <m:r>
                      <a:rPr lang="en-US" i="1">
                        <a:latin typeface="Cambria Math" panose="02040503050406030204" pitchFamily="18" charset="0"/>
                        <a:ea typeface="Cambria Math" panose="02040503050406030204" pitchFamily="18" charset="0"/>
                      </a:rPr>
                      <m:t>𝒟</m:t>
                    </m:r>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b="1">
                                <a:latin typeface="Cambria Math" panose="02040503050406030204" pitchFamily="18" charset="0"/>
                              </a:rPr>
                              <m:t>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𝐝</m:t>
                            </m:r>
                          </m:e>
                          <m:sub>
                            <m:r>
                              <a:rPr lang="en-US" b="0" i="1" smtClean="0">
                                <a:latin typeface="Cambria Math" panose="02040503050406030204" pitchFamily="18" charset="0"/>
                              </a:rPr>
                              <m:t>𝑁</m:t>
                            </m:r>
                          </m:sub>
                        </m:sSub>
                      </m:e>
                    </m:d>
                  </m:oMath>
                </a14:m>
                <a:r>
                  <a:rPr lang="en-US" dirty="0"/>
                  <a:t> as</a:t>
                </a:r>
              </a:p>
            </p:txBody>
          </p:sp>
        </mc:Choice>
        <mc:Fallback xmlns="">
          <p:sp>
            <p:nvSpPr>
              <p:cNvPr id="8" name="TextBox 7">
                <a:extLst>
                  <a:ext uri="{FF2B5EF4-FFF2-40B4-BE49-F238E27FC236}">
                    <a16:creationId xmlns:a16="http://schemas.microsoft.com/office/drawing/2014/main" id="{BF46D1C2-4F44-3E88-F2AF-54B661D3C6D2}"/>
                  </a:ext>
                </a:extLst>
              </p:cNvPr>
              <p:cNvSpPr txBox="1">
                <a:spLocks noRot="1" noChangeAspect="1" noMove="1" noResize="1" noEditPoints="1" noAdjustHandles="1" noChangeArrowheads="1" noChangeShapeType="1" noTextEdit="1"/>
              </p:cNvSpPr>
              <p:nvPr/>
            </p:nvSpPr>
            <p:spPr>
              <a:xfrm>
                <a:off x="914400" y="3107706"/>
                <a:ext cx="8775700" cy="369332"/>
              </a:xfrm>
              <a:prstGeom prst="rect">
                <a:avLst/>
              </a:prstGeom>
              <a:blipFill>
                <a:blip r:embed="rId6"/>
                <a:stretch>
                  <a:fillRect l="-434"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DCE1943-DF93-B42F-BAE5-C11B30F25185}"/>
                  </a:ext>
                </a:extLst>
              </p:cNvPr>
              <p:cNvSpPr txBox="1"/>
              <p:nvPr/>
            </p:nvSpPr>
            <p:spPr>
              <a:xfrm>
                <a:off x="914399" y="5072412"/>
                <a:ext cx="5807615" cy="997004"/>
              </a:xfrm>
              <a:prstGeom prst="rect">
                <a:avLst/>
              </a:prstGeom>
              <a:noFill/>
            </p:spPr>
            <p:txBody>
              <a:bodyPr wrap="square" rtlCol="0">
                <a:spAutoFit/>
              </a:bodyPr>
              <a:lstStyle/>
              <a:p>
                <a:pPr marL="285750" indent="-285750">
                  <a:buFont typeface="Arial" panose="020B0604020202020204" pitchFamily="34" charset="0"/>
                  <a:buChar char="•"/>
                </a:pPr>
                <a:r>
                  <a:rPr lang="en-US" dirty="0"/>
                  <a:t>with observation operator </a:t>
                </a:r>
                <a14:m>
                  <m:oMath xmlns:m="http://schemas.openxmlformats.org/officeDocument/2006/math">
                    <m:r>
                      <a:rPr lang="en-US" i="1">
                        <a:latin typeface="Cambria Math" panose="02040503050406030204" pitchFamily="18" charset="0"/>
                        <a:ea typeface="Cambria Math" panose="02040503050406030204" pitchFamily="18" charset="0"/>
                      </a:rPr>
                      <m:t>𝒪</m:t>
                    </m:r>
                  </m:oMath>
                </a14:m>
                <a:r>
                  <a:rPr lang="en-US" dirty="0"/>
                  <a:t> illustrated by the x’s,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and model prediction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𝐖</m:t>
                        </m:r>
                      </m:e>
                      <m:sub>
                        <m:r>
                          <a:rPr lang="en-US" i="1">
                            <a:latin typeface="Cambria Math" panose="02040503050406030204" pitchFamily="18" charset="0"/>
                          </a:rPr>
                          <m:t>𝑟</m:t>
                        </m:r>
                      </m:sub>
                    </m:sSub>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ℱ</m:t>
                        </m:r>
                      </m:e>
                      <m:sub>
                        <m:r>
                          <a:rPr lang="en-US" b="1" i="1">
                            <a:latin typeface="Cambria Math" panose="02040503050406030204" pitchFamily="18" charset="0"/>
                          </a:rPr>
                          <m:t>𝒓𝒆𝒅</m:t>
                        </m:r>
                      </m:sub>
                      <m:sup>
                        <m:d>
                          <m:dPr>
                            <m:begChr m:val="["/>
                            <m:endChr m:val="]"/>
                            <m:ctrlPr>
                              <a:rPr lang="en-US" i="1">
                                <a:latin typeface="Cambria Math" panose="02040503050406030204" pitchFamily="18" charset="0"/>
                              </a:rPr>
                            </m:ctrlPr>
                          </m:dPr>
                          <m:e>
                            <m:r>
                              <a:rPr lang="en-US" i="1">
                                <a:latin typeface="Cambria Math" panose="02040503050406030204" pitchFamily="18" charset="0"/>
                              </a:rPr>
                              <m:t>𝑛</m:t>
                            </m:r>
                          </m:e>
                        </m:d>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𝐜</m:t>
                        </m:r>
                      </m:e>
                      <m:sub>
                        <m:r>
                          <a:rPr lang="en-US" i="1">
                            <a:latin typeface="Cambria Math" panose="02040503050406030204" pitchFamily="18" charset="0"/>
                          </a:rPr>
                          <m:t>0</m:t>
                        </m:r>
                      </m:sub>
                    </m:sSub>
                    <m:r>
                      <a:rPr lang="en-US" i="1">
                        <a:latin typeface="Cambria Math" panose="02040503050406030204" pitchFamily="18" charset="0"/>
                      </a:rPr>
                      <m:t>,</m:t>
                    </m:r>
                    <m:r>
                      <a:rPr lang="en-US" b="1">
                        <a:latin typeface="Cambria Math" panose="02040503050406030204" pitchFamily="18" charset="0"/>
                      </a:rPr>
                      <m:t>𝐳</m:t>
                    </m:r>
                    <m:r>
                      <a:rPr lang="en-US" b="1">
                        <a:latin typeface="Cambria Math" panose="02040503050406030204" pitchFamily="18" charset="0"/>
                      </a:rPr>
                      <m:t>,</m:t>
                    </m:r>
                    <m:r>
                      <a:rPr lang="en-US" b="1" i="1">
                        <a:latin typeface="Cambria Math" panose="02040503050406030204" pitchFamily="18" charset="0"/>
                        <a:ea typeface="Cambria Math" panose="02040503050406030204" pitchFamily="18" charset="0"/>
                      </a:rPr>
                      <m:t>𝜉</m:t>
                    </m:r>
                    <m:r>
                      <a:rPr lang="en-US" i="1">
                        <a:latin typeface="Cambria Math" panose="02040503050406030204" pitchFamily="18" charset="0"/>
                        <a:ea typeface="Cambria Math" panose="02040503050406030204" pitchFamily="18" charset="0"/>
                      </a:rPr>
                      <m:t>)</m:t>
                    </m:r>
                  </m:oMath>
                </a14:m>
                <a:r>
                  <a:rPr lang="en-US" dirty="0"/>
                  <a:t>. </a:t>
                </a:r>
              </a:p>
            </p:txBody>
          </p:sp>
        </mc:Choice>
        <mc:Fallback xmlns="">
          <p:sp>
            <p:nvSpPr>
              <p:cNvPr id="9" name="TextBox 8">
                <a:extLst>
                  <a:ext uri="{FF2B5EF4-FFF2-40B4-BE49-F238E27FC236}">
                    <a16:creationId xmlns:a16="http://schemas.microsoft.com/office/drawing/2014/main" id="{8DCE1943-DF93-B42F-BAE5-C11B30F25185}"/>
                  </a:ext>
                </a:extLst>
              </p:cNvPr>
              <p:cNvSpPr txBox="1">
                <a:spLocks noRot="1" noChangeAspect="1" noMove="1" noResize="1" noEditPoints="1" noAdjustHandles="1" noChangeArrowheads="1" noChangeShapeType="1" noTextEdit="1"/>
              </p:cNvSpPr>
              <p:nvPr/>
            </p:nvSpPr>
            <p:spPr>
              <a:xfrm>
                <a:off x="914399" y="5072412"/>
                <a:ext cx="5807615" cy="997004"/>
              </a:xfrm>
              <a:prstGeom prst="rect">
                <a:avLst/>
              </a:prstGeom>
              <a:blipFill>
                <a:blip r:embed="rId7"/>
                <a:stretch>
                  <a:fillRect l="-655" t="-2500" b="-7500"/>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91C500EA-9514-24F0-0169-E4C034AFC8C4}"/>
              </a:ext>
            </a:extLst>
          </p:cNvPr>
          <p:cNvPicPr>
            <a:picLocks noChangeAspect="1"/>
          </p:cNvPicPr>
          <p:nvPr/>
        </p:nvPicPr>
        <p:blipFill>
          <a:blip r:embed="rId8"/>
          <a:stretch>
            <a:fillRect/>
          </a:stretch>
        </p:blipFill>
        <p:spPr>
          <a:xfrm>
            <a:off x="7618177" y="3449416"/>
            <a:ext cx="4533622" cy="3402675"/>
          </a:xfrm>
          <a:prstGeom prst="rect">
            <a:avLst/>
          </a:prstGeom>
        </p:spPr>
      </p:pic>
    </p:spTree>
    <p:extLst>
      <p:ext uri="{BB962C8B-B14F-4D97-AF65-F5344CB8AC3E}">
        <p14:creationId xmlns:p14="http://schemas.microsoft.com/office/powerpoint/2010/main" val="376214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49D91D-69DE-4BD2-9F92-AA269590CDEB}"/>
              </a:ext>
            </a:extLst>
          </p:cNvPr>
          <p:cNvSpPr txBox="1"/>
          <p:nvPr/>
        </p:nvSpPr>
        <p:spPr>
          <a:xfrm>
            <a:off x="9380834" y="2395475"/>
            <a:ext cx="2358967" cy="923330"/>
          </a:xfrm>
          <a:prstGeom prst="rect">
            <a:avLst/>
          </a:prstGeom>
          <a:noFill/>
        </p:spPr>
        <p:txBody>
          <a:bodyPr wrap="square" rtlCol="0" anchor="ctr">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What are the downstream impacts from large, </a:t>
            </a:r>
            <a:r>
              <a:rPr lang="en-US" sz="1300" dirty="0" err="1">
                <a:latin typeface="Open Sans" panose="020B0606030504020204" pitchFamily="34" charset="0"/>
                <a:ea typeface="Open Sans" panose="020B0606030504020204" pitchFamily="34" charset="0"/>
                <a:cs typeface="Open Sans" panose="020B0606030504020204" pitchFamily="34" charset="0"/>
              </a:rPr>
              <a:t>spatio</a:t>
            </a:r>
            <a:r>
              <a:rPr lang="en-US" sz="1300" dirty="0">
                <a:latin typeface="Open Sans" panose="020B0606030504020204" pitchFamily="34" charset="0"/>
                <a:ea typeface="Open Sans" panose="020B0606030504020204" pitchFamily="34" charset="0"/>
                <a:cs typeface="Open Sans" panose="020B0606030504020204" pitchFamily="34" charset="0"/>
              </a:rPr>
              <a:t>-temporally localized sources within the climate?</a:t>
            </a:r>
          </a:p>
        </p:txBody>
      </p:sp>
      <p:sp>
        <p:nvSpPr>
          <p:cNvPr id="5" name="TextBox 4">
            <a:extLst>
              <a:ext uri="{FF2B5EF4-FFF2-40B4-BE49-F238E27FC236}">
                <a16:creationId xmlns:a16="http://schemas.microsoft.com/office/drawing/2014/main" id="{69A17744-7CD4-4C7D-A290-F04E7ED72548}"/>
              </a:ext>
            </a:extLst>
          </p:cNvPr>
          <p:cNvSpPr txBox="1"/>
          <p:nvPr/>
        </p:nvSpPr>
        <p:spPr>
          <a:xfrm>
            <a:off x="6825186" y="2313478"/>
            <a:ext cx="2286625" cy="1131079"/>
          </a:xfrm>
          <a:prstGeom prst="rect">
            <a:avLst/>
          </a:prstGeom>
          <a:noFill/>
        </p:spPr>
        <p:txBody>
          <a:bodyPr wrap="square" rtlCol="0" anchor="ctr">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How do changes in the global climate system affect the </a:t>
            </a:r>
            <a:r>
              <a:rPr lang="en-US" sz="1300" dirty="0">
                <a:effectLst/>
                <a:latin typeface="Open Sans" panose="020B0606030504020204" pitchFamily="34" charset="0"/>
                <a:ea typeface="Open Sans" panose="020B0606030504020204" pitchFamily="34" charset="0"/>
                <a:cs typeface="Open Sans" panose="020B0606030504020204" pitchFamily="34" charset="0"/>
              </a:rPr>
              <a:t>relative frequency and severity of extreme events </a:t>
            </a:r>
            <a:r>
              <a:rPr lang="en-US" sz="1300" dirty="0">
                <a:latin typeface="Open Sans" panose="020B0606030504020204" pitchFamily="34" charset="0"/>
                <a:ea typeface="Open Sans" panose="020B0606030504020204" pitchFamily="34" charset="0"/>
                <a:cs typeface="Open Sans" panose="020B0606030504020204" pitchFamily="34" charset="0"/>
              </a:rPr>
              <a:t>?</a:t>
            </a:r>
          </a:p>
        </p:txBody>
      </p:sp>
      <p:sp>
        <p:nvSpPr>
          <p:cNvPr id="6" name="TextBox 5">
            <a:extLst>
              <a:ext uri="{FF2B5EF4-FFF2-40B4-BE49-F238E27FC236}">
                <a16:creationId xmlns:a16="http://schemas.microsoft.com/office/drawing/2014/main" id="{B47E172A-5FED-4821-9F41-C70BC6860E2E}"/>
              </a:ext>
            </a:extLst>
          </p:cNvPr>
          <p:cNvSpPr txBox="1"/>
          <p:nvPr/>
        </p:nvSpPr>
        <p:spPr>
          <a:xfrm>
            <a:off x="4336271" y="3615497"/>
            <a:ext cx="2288230" cy="300082"/>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Sector-specific emissions</a:t>
            </a:r>
          </a:p>
        </p:txBody>
      </p:sp>
      <p:sp>
        <p:nvSpPr>
          <p:cNvPr id="7" name="TextBox 6">
            <a:extLst>
              <a:ext uri="{FF2B5EF4-FFF2-40B4-BE49-F238E27FC236}">
                <a16:creationId xmlns:a16="http://schemas.microsoft.com/office/drawing/2014/main" id="{F5CE6B87-A9DA-416B-BCE8-62C8D4C50463}"/>
              </a:ext>
            </a:extLst>
          </p:cNvPr>
          <p:cNvSpPr txBox="1"/>
          <p:nvPr/>
        </p:nvSpPr>
        <p:spPr>
          <a:xfrm>
            <a:off x="1919888" y="3519579"/>
            <a:ext cx="2322719" cy="715581"/>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Long-term, slowly accumulating GHG emissions</a:t>
            </a:r>
          </a:p>
        </p:txBody>
      </p:sp>
      <p:sp>
        <p:nvSpPr>
          <p:cNvPr id="9" name="TextBox 8">
            <a:extLst>
              <a:ext uri="{FF2B5EF4-FFF2-40B4-BE49-F238E27FC236}">
                <a16:creationId xmlns:a16="http://schemas.microsoft.com/office/drawing/2014/main" id="{F7D7581F-F704-4158-94B1-36469F9F9C08}"/>
              </a:ext>
            </a:extLst>
          </p:cNvPr>
          <p:cNvSpPr txBox="1"/>
          <p:nvPr/>
        </p:nvSpPr>
        <p:spPr>
          <a:xfrm>
            <a:off x="108783" y="2595529"/>
            <a:ext cx="1664054" cy="584775"/>
          </a:xfrm>
          <a:prstGeom prst="rect">
            <a:avLst/>
          </a:prstGeom>
          <a:noFill/>
        </p:spPr>
        <p:txBody>
          <a:bodyPr wrap="square" rtlCol="0">
            <a:spAutoFit/>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What is the question?</a:t>
            </a:r>
          </a:p>
        </p:txBody>
      </p:sp>
      <p:sp>
        <p:nvSpPr>
          <p:cNvPr id="10" name="TextBox 9">
            <a:extLst>
              <a:ext uri="{FF2B5EF4-FFF2-40B4-BE49-F238E27FC236}">
                <a16:creationId xmlns:a16="http://schemas.microsoft.com/office/drawing/2014/main" id="{18D2A329-81E0-45B2-8C9E-C83A4894F726}"/>
              </a:ext>
            </a:extLst>
          </p:cNvPr>
          <p:cNvSpPr txBox="1"/>
          <p:nvPr/>
        </p:nvSpPr>
        <p:spPr>
          <a:xfrm>
            <a:off x="33732" y="3484692"/>
            <a:ext cx="1814156" cy="584775"/>
          </a:xfrm>
          <a:prstGeom prst="rect">
            <a:avLst/>
          </a:prstGeom>
          <a:noFill/>
        </p:spPr>
        <p:txBody>
          <a:bodyPr wrap="square" rtlCol="0">
            <a:spAutoFit/>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What is the</a:t>
            </a:r>
          </a:p>
          <a:p>
            <a:pPr algn="ctr"/>
            <a:r>
              <a:rPr lang="en-US" sz="1600" b="1" dirty="0">
                <a:latin typeface="Open Sans" panose="020B0606030504020204" pitchFamily="34" charset="0"/>
                <a:ea typeface="Open Sans" panose="020B0606030504020204" pitchFamily="34" charset="0"/>
                <a:cs typeface="Open Sans" panose="020B0606030504020204" pitchFamily="34" charset="0"/>
              </a:rPr>
              <a:t> source?</a:t>
            </a:r>
          </a:p>
        </p:txBody>
      </p:sp>
      <p:sp>
        <p:nvSpPr>
          <p:cNvPr id="11" name="TextBox 10">
            <a:extLst>
              <a:ext uri="{FF2B5EF4-FFF2-40B4-BE49-F238E27FC236}">
                <a16:creationId xmlns:a16="http://schemas.microsoft.com/office/drawing/2014/main" id="{00E762A9-21DB-44D6-9EFF-AB04DF5FF5B4}"/>
              </a:ext>
            </a:extLst>
          </p:cNvPr>
          <p:cNvSpPr txBox="1"/>
          <p:nvPr/>
        </p:nvSpPr>
        <p:spPr>
          <a:xfrm>
            <a:off x="0" y="4291381"/>
            <a:ext cx="1814157" cy="338554"/>
          </a:xfrm>
          <a:prstGeom prst="rect">
            <a:avLst/>
          </a:prstGeom>
          <a:noFill/>
        </p:spPr>
        <p:txBody>
          <a:bodyPr wrap="square" rtlCol="0">
            <a:spAutoFit/>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Examples</a:t>
            </a:r>
          </a:p>
        </p:txBody>
      </p:sp>
      <p:sp>
        <p:nvSpPr>
          <p:cNvPr id="12" name="TextBox 11">
            <a:extLst>
              <a:ext uri="{FF2B5EF4-FFF2-40B4-BE49-F238E27FC236}">
                <a16:creationId xmlns:a16="http://schemas.microsoft.com/office/drawing/2014/main" id="{C40CD73C-A63A-4668-8440-CE8B02902E57}"/>
              </a:ext>
            </a:extLst>
          </p:cNvPr>
          <p:cNvSpPr txBox="1"/>
          <p:nvPr/>
        </p:nvSpPr>
        <p:spPr>
          <a:xfrm>
            <a:off x="9368029" y="4304960"/>
            <a:ext cx="2331720" cy="507831"/>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Volcanic eruptions,     wildfires</a:t>
            </a:r>
          </a:p>
        </p:txBody>
      </p:sp>
      <p:sp>
        <p:nvSpPr>
          <p:cNvPr id="13" name="TextBox 12">
            <a:extLst>
              <a:ext uri="{FF2B5EF4-FFF2-40B4-BE49-F238E27FC236}">
                <a16:creationId xmlns:a16="http://schemas.microsoft.com/office/drawing/2014/main" id="{80A450CD-5F84-434D-BC01-17375E6F85C3}"/>
              </a:ext>
            </a:extLst>
          </p:cNvPr>
          <p:cNvSpPr txBox="1"/>
          <p:nvPr/>
        </p:nvSpPr>
        <p:spPr>
          <a:xfrm>
            <a:off x="6759913" y="4196504"/>
            <a:ext cx="2351898" cy="507831"/>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Likelihood of Hurricane Katrina</a:t>
            </a:r>
          </a:p>
        </p:txBody>
      </p:sp>
      <p:sp>
        <p:nvSpPr>
          <p:cNvPr id="14" name="TextBox 13">
            <a:extLst>
              <a:ext uri="{FF2B5EF4-FFF2-40B4-BE49-F238E27FC236}">
                <a16:creationId xmlns:a16="http://schemas.microsoft.com/office/drawing/2014/main" id="{1F54AA7B-FB9B-43E7-8694-07B71C4E7703}"/>
              </a:ext>
            </a:extLst>
          </p:cNvPr>
          <p:cNvSpPr txBox="1"/>
          <p:nvPr/>
        </p:nvSpPr>
        <p:spPr>
          <a:xfrm>
            <a:off x="4352265" y="4243386"/>
            <a:ext cx="2288230" cy="507831"/>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Cement industry, transportation</a:t>
            </a:r>
          </a:p>
        </p:txBody>
      </p:sp>
      <p:sp>
        <p:nvSpPr>
          <p:cNvPr id="15" name="TextBox 14">
            <a:extLst>
              <a:ext uri="{FF2B5EF4-FFF2-40B4-BE49-F238E27FC236}">
                <a16:creationId xmlns:a16="http://schemas.microsoft.com/office/drawing/2014/main" id="{7855DCED-8498-40D0-B5E8-D2660C799C22}"/>
              </a:ext>
            </a:extLst>
          </p:cNvPr>
          <p:cNvSpPr txBox="1"/>
          <p:nvPr/>
        </p:nvSpPr>
        <p:spPr>
          <a:xfrm>
            <a:off x="1897631" y="2223096"/>
            <a:ext cx="2326569" cy="1268086"/>
          </a:xfrm>
          <a:prstGeom prst="rect">
            <a:avLst/>
          </a:prstGeom>
          <a:noFill/>
        </p:spPr>
        <p:txBody>
          <a:bodyPr wrap="square" rtlCol="0" anchor="ctr">
            <a:no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How do rising concentrations of GHGs in the atmosphere affect climate state variables?  </a:t>
            </a:r>
          </a:p>
        </p:txBody>
      </p:sp>
      <p:sp>
        <p:nvSpPr>
          <p:cNvPr id="16" name="TextBox 15">
            <a:extLst>
              <a:ext uri="{FF2B5EF4-FFF2-40B4-BE49-F238E27FC236}">
                <a16:creationId xmlns:a16="http://schemas.microsoft.com/office/drawing/2014/main" id="{6AF2D5D3-6CBB-407C-956A-8FC06B346059}"/>
              </a:ext>
            </a:extLst>
          </p:cNvPr>
          <p:cNvSpPr txBox="1"/>
          <p:nvPr/>
        </p:nvSpPr>
        <p:spPr>
          <a:xfrm>
            <a:off x="4313678" y="2310836"/>
            <a:ext cx="2356755" cy="1092607"/>
          </a:xfrm>
          <a:prstGeom prst="rect">
            <a:avLst/>
          </a:prstGeom>
          <a:noFill/>
        </p:spPr>
        <p:txBody>
          <a:bodyPr wrap="square" rtlCol="0" anchor="ctr">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What are the relative contributions of different sectors, activities, and entities to concentrations of GHGs in the atmosphere?</a:t>
            </a:r>
          </a:p>
        </p:txBody>
      </p:sp>
      <p:sp>
        <p:nvSpPr>
          <p:cNvPr id="17" name="TextBox 16">
            <a:extLst>
              <a:ext uri="{FF2B5EF4-FFF2-40B4-BE49-F238E27FC236}">
                <a16:creationId xmlns:a16="http://schemas.microsoft.com/office/drawing/2014/main" id="{307CAF0E-96C9-4304-9E41-F26BBFE277F2}"/>
              </a:ext>
            </a:extLst>
          </p:cNvPr>
          <p:cNvSpPr txBox="1"/>
          <p:nvPr/>
        </p:nvSpPr>
        <p:spPr>
          <a:xfrm>
            <a:off x="6801573" y="3530859"/>
            <a:ext cx="2310238" cy="507831"/>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Changes to global climate system </a:t>
            </a:r>
          </a:p>
        </p:txBody>
      </p:sp>
      <p:sp>
        <p:nvSpPr>
          <p:cNvPr id="18" name="TextBox 17">
            <a:extLst>
              <a:ext uri="{FF2B5EF4-FFF2-40B4-BE49-F238E27FC236}">
                <a16:creationId xmlns:a16="http://schemas.microsoft.com/office/drawing/2014/main" id="{0DCAE57D-BE09-4725-A96A-993CE08FA770}"/>
              </a:ext>
            </a:extLst>
          </p:cNvPr>
          <p:cNvSpPr txBox="1"/>
          <p:nvPr/>
        </p:nvSpPr>
        <p:spPr>
          <a:xfrm>
            <a:off x="9387462" y="3446220"/>
            <a:ext cx="2337895" cy="692497"/>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Geographically and temporally localized  source </a:t>
            </a:r>
            <a:r>
              <a:rPr lang="en-US" sz="1300" dirty="0" err="1">
                <a:latin typeface="Open Sans" panose="020B0606030504020204" pitchFamily="34" charset="0"/>
                <a:ea typeface="Open Sans" panose="020B0606030504020204" pitchFamily="34" charset="0"/>
                <a:cs typeface="Open Sans" panose="020B0606030504020204" pitchFamily="34" charset="0"/>
              </a:rPr>
              <a:t>forcings</a:t>
            </a:r>
            <a:r>
              <a:rPr lang="en-US" sz="1300" dirty="0">
                <a:latin typeface="Open Sans" panose="020B0606030504020204" pitchFamily="34" charset="0"/>
                <a:ea typeface="Open Sans" panose="020B0606030504020204" pitchFamily="34" charset="0"/>
                <a:cs typeface="Open Sans" panose="020B0606030504020204" pitchFamily="34" charset="0"/>
              </a:rPr>
              <a:t> in the climate</a:t>
            </a:r>
            <a:endParaRPr lang="en-US" sz="13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129980AA-285A-4EAC-8A62-55F1B3115D3A}"/>
              </a:ext>
            </a:extLst>
          </p:cNvPr>
          <p:cNvSpPr txBox="1"/>
          <p:nvPr/>
        </p:nvSpPr>
        <p:spPr>
          <a:xfrm>
            <a:off x="1904258" y="4304960"/>
            <a:ext cx="2311541" cy="492443"/>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Working group 1 and 2 IPCC  reports</a:t>
            </a:r>
          </a:p>
        </p:txBody>
      </p:sp>
      <p:sp>
        <p:nvSpPr>
          <p:cNvPr id="30" name="Rectangle 29">
            <a:extLst>
              <a:ext uri="{FF2B5EF4-FFF2-40B4-BE49-F238E27FC236}">
                <a16:creationId xmlns:a16="http://schemas.microsoft.com/office/drawing/2014/main" id="{E257A0CE-74C5-4175-BBCD-5A9D656E8B4F}"/>
              </a:ext>
            </a:extLst>
          </p:cNvPr>
          <p:cNvSpPr/>
          <p:nvPr/>
        </p:nvSpPr>
        <p:spPr>
          <a:xfrm>
            <a:off x="9380834" y="905797"/>
            <a:ext cx="2331720" cy="468846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9FA045A-52BC-4EEB-9635-DF4F678549A4}"/>
              </a:ext>
            </a:extLst>
          </p:cNvPr>
          <p:cNvSpPr txBox="1"/>
          <p:nvPr/>
        </p:nvSpPr>
        <p:spPr>
          <a:xfrm>
            <a:off x="9353587" y="941272"/>
            <a:ext cx="2285998" cy="369332"/>
          </a:xfrm>
          <a:prstGeom prst="rect">
            <a:avLst/>
          </a:prstGeom>
          <a:noFill/>
        </p:spPr>
        <p:txBody>
          <a:bodyPr wrap="square" rtlCol="0" anchor="ctr">
            <a:spAutoFit/>
          </a:bodyPr>
          <a:lstStyle/>
          <a:p>
            <a:pPr algn="ctr"/>
            <a:r>
              <a:rPr lang="en-US"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CLDERA</a:t>
            </a:r>
          </a:p>
        </p:txBody>
      </p:sp>
      <p:sp>
        <p:nvSpPr>
          <p:cNvPr id="28" name="Title 11">
            <a:extLst>
              <a:ext uri="{FF2B5EF4-FFF2-40B4-BE49-F238E27FC236}">
                <a16:creationId xmlns:a16="http://schemas.microsoft.com/office/drawing/2014/main" id="{E2EBDFE7-827F-456A-837E-64FA2AE8E8E7}"/>
              </a:ext>
            </a:extLst>
          </p:cNvPr>
          <p:cNvSpPr txBox="1">
            <a:spLocks/>
          </p:cNvSpPr>
          <p:nvPr/>
        </p:nvSpPr>
        <p:spPr>
          <a:xfrm>
            <a:off x="624215" y="386207"/>
            <a:ext cx="11476279" cy="864836"/>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t>Attribution in Climate</a:t>
            </a:r>
          </a:p>
        </p:txBody>
      </p:sp>
      <p:sp>
        <p:nvSpPr>
          <p:cNvPr id="32" name="Rectangle 31">
            <a:extLst>
              <a:ext uri="{FF2B5EF4-FFF2-40B4-BE49-F238E27FC236}">
                <a16:creationId xmlns:a16="http://schemas.microsoft.com/office/drawing/2014/main" id="{BDC2923E-8091-4801-A632-4E64AC948C47}"/>
              </a:ext>
            </a:extLst>
          </p:cNvPr>
          <p:cNvSpPr/>
          <p:nvPr/>
        </p:nvSpPr>
        <p:spPr>
          <a:xfrm>
            <a:off x="0" y="5678899"/>
            <a:ext cx="12192000" cy="8429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goal of CLDERA </a:t>
            </a:r>
            <a:r>
              <a:rPr lang="en-US" sz="1800" b="1" dirty="0">
                <a:effectLst/>
                <a:latin typeface="Open Sans" panose="020B0606030504020204" pitchFamily="34" charset="0"/>
                <a:ea typeface="Open Sans" panose="020B0606030504020204" pitchFamily="34" charset="0"/>
                <a:cs typeface="Open Sans" panose="020B0606030504020204" pitchFamily="34" charset="0"/>
              </a:rPr>
              <a:t>is to develop new tools to enable </a:t>
            </a:r>
            <a:r>
              <a:rPr lang="en-US" sz="1800" b="1" i="1" dirty="0">
                <a:effectLst/>
                <a:latin typeface="Open Sans" panose="020B0606030504020204" pitchFamily="34" charset="0"/>
                <a:ea typeface="Open Sans" panose="020B0606030504020204" pitchFamily="34" charset="0"/>
                <a:cs typeface="Open Sans" panose="020B0606030504020204" pitchFamily="34" charset="0"/>
              </a:rPr>
              <a:t>downstream impact attribution</a:t>
            </a:r>
            <a:r>
              <a:rPr lang="en-US" sz="1800" b="1" dirty="0">
                <a:effectLst/>
                <a:latin typeface="Open Sans" panose="020B0606030504020204" pitchFamily="34" charset="0"/>
                <a:ea typeface="Open Sans" panose="020B0606030504020204" pitchFamily="34" charset="0"/>
                <a:cs typeface="Open Sans" panose="020B0606030504020204" pitchFamily="34" charset="0"/>
              </a:rPr>
              <a:t> from geographically and temporally localized source </a:t>
            </a:r>
            <a:r>
              <a:rPr lang="en-US" sz="1800" b="1" dirty="0" err="1">
                <a:effectLst/>
                <a:latin typeface="Open Sans" panose="020B0606030504020204" pitchFamily="34" charset="0"/>
                <a:ea typeface="Open Sans" panose="020B0606030504020204" pitchFamily="34" charset="0"/>
                <a:cs typeface="Open Sans" panose="020B0606030504020204" pitchFamily="34" charset="0"/>
              </a:rPr>
              <a:t>forcings</a:t>
            </a:r>
            <a:r>
              <a:rPr lang="en-US" sz="1800" b="1" dirty="0">
                <a:effectLst/>
                <a:latin typeface="Open Sans" panose="020B0606030504020204" pitchFamily="34" charset="0"/>
                <a:ea typeface="Open Sans" panose="020B0606030504020204" pitchFamily="34" charset="0"/>
                <a:cs typeface="Open Sans" panose="020B0606030504020204" pitchFamily="34" charset="0"/>
              </a:rPr>
              <a:t> in the climate. </a:t>
            </a:r>
            <a:endParaRPr lang="en-US" sz="1200" dirty="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90DEF74-465D-47E9-9239-FBFA1F587B69}"/>
              </a:ext>
            </a:extLst>
          </p:cNvPr>
          <p:cNvSpPr txBox="1"/>
          <p:nvPr/>
        </p:nvSpPr>
        <p:spPr>
          <a:xfrm>
            <a:off x="-60494" y="4854850"/>
            <a:ext cx="1942087" cy="830997"/>
          </a:xfrm>
          <a:prstGeom prst="rect">
            <a:avLst/>
          </a:prstGeom>
          <a:noFill/>
        </p:spPr>
        <p:txBody>
          <a:bodyPr wrap="square" rtlCol="0">
            <a:spAutoFit/>
          </a:bodyPr>
          <a:lstStyle/>
          <a:p>
            <a:pPr algn="ctr"/>
            <a:r>
              <a:rPr lang="en-US" sz="1600" b="1" dirty="0">
                <a:latin typeface="Open Sans" panose="020B0606030504020204" pitchFamily="34" charset="0"/>
                <a:ea typeface="Open Sans" panose="020B0606030504020204" pitchFamily="34" charset="0"/>
                <a:cs typeface="Open Sans" panose="020B0606030504020204" pitchFamily="34" charset="0"/>
              </a:rPr>
              <a:t>Is the attribution direct / quantitative? </a:t>
            </a:r>
          </a:p>
        </p:txBody>
      </p:sp>
      <p:sp>
        <p:nvSpPr>
          <p:cNvPr id="34" name="TextBox 33">
            <a:extLst>
              <a:ext uri="{FF2B5EF4-FFF2-40B4-BE49-F238E27FC236}">
                <a16:creationId xmlns:a16="http://schemas.microsoft.com/office/drawing/2014/main" id="{097764C7-A3D6-4823-836A-C990EBBCFF37}"/>
              </a:ext>
            </a:extLst>
          </p:cNvPr>
          <p:cNvSpPr txBox="1"/>
          <p:nvPr/>
        </p:nvSpPr>
        <p:spPr>
          <a:xfrm>
            <a:off x="1934970" y="4978082"/>
            <a:ext cx="2307637" cy="492443"/>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WG1- yes (temp/</a:t>
            </a:r>
            <a:r>
              <a:rPr lang="en-US" sz="1300" dirty="0" err="1">
                <a:latin typeface="Open Sans" panose="020B0606030504020204" pitchFamily="34" charset="0"/>
                <a:ea typeface="Open Sans" panose="020B0606030504020204" pitchFamily="34" charset="0"/>
                <a:cs typeface="Open Sans" panose="020B0606030504020204" pitchFamily="34" charset="0"/>
              </a:rPr>
              <a:t>precip</a:t>
            </a:r>
            <a:r>
              <a:rPr lang="en-US" sz="1300" dirty="0">
                <a:latin typeface="Open Sans" panose="020B0606030504020204" pitchFamily="34" charset="0"/>
                <a:ea typeface="Open Sans" panose="020B0606030504020204" pitchFamily="34" charset="0"/>
                <a:cs typeface="Open Sans" panose="020B0606030504020204" pitchFamily="34" charset="0"/>
              </a:rPr>
              <a:t>/…)</a:t>
            </a:r>
          </a:p>
          <a:p>
            <a:pPr algn="ctr"/>
            <a:r>
              <a:rPr lang="en-US" sz="1300" dirty="0">
                <a:latin typeface="Open Sans" panose="020B0606030504020204" pitchFamily="34" charset="0"/>
                <a:ea typeface="Open Sans" panose="020B0606030504020204" pitchFamily="34" charset="0"/>
                <a:cs typeface="Open Sans" panose="020B0606030504020204" pitchFamily="34" charset="0"/>
              </a:rPr>
              <a:t>WG2 – notional linkage</a:t>
            </a:r>
          </a:p>
        </p:txBody>
      </p:sp>
      <p:sp>
        <p:nvSpPr>
          <p:cNvPr id="35" name="TextBox 34">
            <a:extLst>
              <a:ext uri="{FF2B5EF4-FFF2-40B4-BE49-F238E27FC236}">
                <a16:creationId xmlns:a16="http://schemas.microsoft.com/office/drawing/2014/main" id="{4845101A-67FE-4875-8CE2-03E7E591F545}"/>
              </a:ext>
            </a:extLst>
          </p:cNvPr>
          <p:cNvSpPr txBox="1"/>
          <p:nvPr/>
        </p:nvSpPr>
        <p:spPr>
          <a:xfrm>
            <a:off x="4386943" y="5076358"/>
            <a:ext cx="2253552" cy="300082"/>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yes</a:t>
            </a:r>
          </a:p>
        </p:txBody>
      </p:sp>
      <p:sp>
        <p:nvSpPr>
          <p:cNvPr id="36" name="TextBox 35">
            <a:extLst>
              <a:ext uri="{FF2B5EF4-FFF2-40B4-BE49-F238E27FC236}">
                <a16:creationId xmlns:a16="http://schemas.microsoft.com/office/drawing/2014/main" id="{FE755468-20DC-40F2-B996-4ECC229B5C56}"/>
              </a:ext>
            </a:extLst>
          </p:cNvPr>
          <p:cNvSpPr txBox="1"/>
          <p:nvPr/>
        </p:nvSpPr>
        <p:spPr>
          <a:xfrm>
            <a:off x="6801573" y="5071067"/>
            <a:ext cx="2331720" cy="300082"/>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no, notional connection</a:t>
            </a:r>
          </a:p>
        </p:txBody>
      </p:sp>
      <p:sp>
        <p:nvSpPr>
          <p:cNvPr id="37" name="TextBox 36">
            <a:extLst>
              <a:ext uri="{FF2B5EF4-FFF2-40B4-BE49-F238E27FC236}">
                <a16:creationId xmlns:a16="http://schemas.microsoft.com/office/drawing/2014/main" id="{3C8CCCA4-0648-4808-8A70-67BF70488B38}"/>
              </a:ext>
            </a:extLst>
          </p:cNvPr>
          <p:cNvSpPr txBox="1"/>
          <p:nvPr/>
        </p:nvSpPr>
        <p:spPr>
          <a:xfrm>
            <a:off x="9368029" y="4988555"/>
            <a:ext cx="2371772" cy="507831"/>
          </a:xfrm>
          <a:prstGeom prst="rect">
            <a:avLst/>
          </a:prstGeom>
          <a:noFill/>
        </p:spPr>
        <p:txBody>
          <a:bodyPr wrap="square" rtlCol="0">
            <a:spAutoFit/>
          </a:bodyPr>
          <a:lstStyle/>
          <a:p>
            <a:pPr algn="ctr"/>
            <a:r>
              <a:rPr lang="en-US" sz="1300" dirty="0">
                <a:latin typeface="Open Sans" panose="020B0606030504020204" pitchFamily="34" charset="0"/>
                <a:ea typeface="Open Sans" panose="020B0606030504020204" pitchFamily="34" charset="0"/>
                <a:cs typeface="Open Sans" panose="020B0606030504020204" pitchFamily="34" charset="0"/>
              </a:rPr>
              <a:t>yes, linked through multiple process-nodes</a:t>
            </a:r>
          </a:p>
        </p:txBody>
      </p:sp>
      <p:pic>
        <p:nvPicPr>
          <p:cNvPr id="41" name="Graphic 40">
            <a:extLst>
              <a:ext uri="{FF2B5EF4-FFF2-40B4-BE49-F238E27FC236}">
                <a16:creationId xmlns:a16="http://schemas.microsoft.com/office/drawing/2014/main" id="{2E661FA4-259B-4226-BE2F-6F16DE3A6C9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80542" y="789985"/>
            <a:ext cx="2584371" cy="1997014"/>
          </a:xfrm>
          <a:prstGeom prst="rect">
            <a:avLst/>
          </a:prstGeom>
        </p:spPr>
      </p:pic>
      <p:sp>
        <p:nvSpPr>
          <p:cNvPr id="44" name="Slide Number Placeholder 2">
            <a:extLst>
              <a:ext uri="{FF2B5EF4-FFF2-40B4-BE49-F238E27FC236}">
                <a16:creationId xmlns:a16="http://schemas.microsoft.com/office/drawing/2014/main" id="{8C673B1E-9388-4EDC-A3BB-682DF237DEEB}"/>
              </a:ext>
            </a:extLst>
          </p:cNvPr>
          <p:cNvSpPr txBox="1">
            <a:spLocks/>
          </p:cNvSpPr>
          <p:nvPr/>
        </p:nvSpPr>
        <p:spPr>
          <a:xfrm>
            <a:off x="11826873" y="6493595"/>
            <a:ext cx="365128"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latin typeface="+mj-lt"/>
              </a:rPr>
              <a:t>4</a:t>
            </a:r>
          </a:p>
        </p:txBody>
      </p:sp>
      <p:pic>
        <p:nvPicPr>
          <p:cNvPr id="46" name="Graphic 45" descr="Factory outline">
            <a:extLst>
              <a:ext uri="{FF2B5EF4-FFF2-40B4-BE49-F238E27FC236}">
                <a16:creationId xmlns:a16="http://schemas.microsoft.com/office/drawing/2014/main" id="{4165C481-7317-430F-8BD6-ADCB9B19E0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23186" y="1305907"/>
            <a:ext cx="914400" cy="914400"/>
          </a:xfrm>
          <a:prstGeom prst="rect">
            <a:avLst/>
          </a:prstGeom>
        </p:spPr>
      </p:pic>
      <p:pic>
        <p:nvPicPr>
          <p:cNvPr id="47" name="Graphic 46" descr="Tornado outline">
            <a:extLst>
              <a:ext uri="{FF2B5EF4-FFF2-40B4-BE49-F238E27FC236}">
                <a16:creationId xmlns:a16="http://schemas.microsoft.com/office/drawing/2014/main" id="{2EDC411F-C666-473A-9125-D4314DED80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78662" y="1320171"/>
            <a:ext cx="914400" cy="914400"/>
          </a:xfrm>
          <a:prstGeom prst="rect">
            <a:avLst/>
          </a:prstGeom>
        </p:spPr>
      </p:pic>
      <p:pic>
        <p:nvPicPr>
          <p:cNvPr id="48" name="Graphic 47" descr="Rainy scene outline">
            <a:extLst>
              <a:ext uri="{FF2B5EF4-FFF2-40B4-BE49-F238E27FC236}">
                <a16:creationId xmlns:a16="http://schemas.microsoft.com/office/drawing/2014/main" id="{B32F6A27-C3C5-43A1-851E-2515083F03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10454" y="1456553"/>
            <a:ext cx="914400" cy="914400"/>
          </a:xfrm>
          <a:prstGeom prst="rect">
            <a:avLst/>
          </a:prstGeom>
        </p:spPr>
      </p:pic>
      <p:grpSp>
        <p:nvGrpSpPr>
          <p:cNvPr id="49" name="Graphic 40" descr="Thermometer with solid fill">
            <a:extLst>
              <a:ext uri="{FF2B5EF4-FFF2-40B4-BE49-F238E27FC236}">
                <a16:creationId xmlns:a16="http://schemas.microsoft.com/office/drawing/2014/main" id="{271F6D94-6E2F-4EE3-BB74-72ED169C7EDD}"/>
              </a:ext>
            </a:extLst>
          </p:cNvPr>
          <p:cNvGrpSpPr/>
          <p:nvPr/>
        </p:nvGrpSpPr>
        <p:grpSpPr>
          <a:xfrm>
            <a:off x="2509761" y="1272843"/>
            <a:ext cx="242461" cy="586953"/>
            <a:chOff x="1709048" y="1638812"/>
            <a:chExt cx="381301" cy="843915"/>
          </a:xfrm>
          <a:solidFill>
            <a:srgbClr val="C00000"/>
          </a:solidFill>
        </p:grpSpPr>
        <p:sp>
          <p:nvSpPr>
            <p:cNvPr id="50" name="Freeform: Shape 49">
              <a:extLst>
                <a:ext uri="{FF2B5EF4-FFF2-40B4-BE49-F238E27FC236}">
                  <a16:creationId xmlns:a16="http://schemas.microsoft.com/office/drawing/2014/main" id="{0A6C6A04-96BB-4646-96C8-64C8B371A8E1}"/>
                </a:ext>
              </a:extLst>
            </p:cNvPr>
            <p:cNvSpPr/>
            <p:nvPr/>
          </p:nvSpPr>
          <p:spPr>
            <a:xfrm>
              <a:off x="1709048" y="1638812"/>
              <a:ext cx="381301" cy="843915"/>
            </a:xfrm>
            <a:custGeom>
              <a:avLst/>
              <a:gdLst>
                <a:gd name="connsiteX0" fmla="*/ 190651 w 381301"/>
                <a:gd name="connsiteY0" fmla="*/ 786765 h 843915"/>
                <a:gd name="connsiteX1" fmla="*/ 61111 w 381301"/>
                <a:gd name="connsiteY1" fmla="*/ 682943 h 843915"/>
                <a:gd name="connsiteX2" fmla="*/ 133501 w 381301"/>
                <a:gd name="connsiteY2" fmla="*/ 533400 h 843915"/>
                <a:gd name="connsiteX3" fmla="*/ 133501 w 381301"/>
                <a:gd name="connsiteY3" fmla="*/ 114300 h 843915"/>
                <a:gd name="connsiteX4" fmla="*/ 190651 w 381301"/>
                <a:gd name="connsiteY4" fmla="*/ 57150 h 843915"/>
                <a:gd name="connsiteX5" fmla="*/ 247801 w 381301"/>
                <a:gd name="connsiteY5" fmla="*/ 114300 h 843915"/>
                <a:gd name="connsiteX6" fmla="*/ 247801 w 381301"/>
                <a:gd name="connsiteY6" fmla="*/ 533400 h 843915"/>
                <a:gd name="connsiteX7" fmla="*/ 320191 w 381301"/>
                <a:gd name="connsiteY7" fmla="*/ 682943 h 843915"/>
                <a:gd name="connsiteX8" fmla="*/ 190651 w 381301"/>
                <a:gd name="connsiteY8" fmla="*/ 786765 h 843915"/>
                <a:gd name="connsiteX9" fmla="*/ 190651 w 381301"/>
                <a:gd name="connsiteY9" fmla="*/ 786765 h 843915"/>
                <a:gd name="connsiteX10" fmla="*/ 304951 w 381301"/>
                <a:gd name="connsiteY10" fmla="*/ 501015 h 843915"/>
                <a:gd name="connsiteX11" fmla="*/ 304951 w 381301"/>
                <a:gd name="connsiteY11" fmla="*/ 114300 h 843915"/>
                <a:gd name="connsiteX12" fmla="*/ 190651 w 381301"/>
                <a:gd name="connsiteY12" fmla="*/ 0 h 843915"/>
                <a:gd name="connsiteX13" fmla="*/ 76351 w 381301"/>
                <a:gd name="connsiteY13" fmla="*/ 114300 h 843915"/>
                <a:gd name="connsiteX14" fmla="*/ 76351 w 381301"/>
                <a:gd name="connsiteY14" fmla="*/ 501015 h 843915"/>
                <a:gd name="connsiteX15" fmla="*/ 9676 w 381301"/>
                <a:gd name="connsiteY15" fmla="*/ 713423 h 843915"/>
                <a:gd name="connsiteX16" fmla="*/ 190651 w 381301"/>
                <a:gd name="connsiteY16" fmla="*/ 843915 h 843915"/>
                <a:gd name="connsiteX17" fmla="*/ 371626 w 381301"/>
                <a:gd name="connsiteY17" fmla="*/ 713423 h 843915"/>
                <a:gd name="connsiteX18" fmla="*/ 304951 w 381301"/>
                <a:gd name="connsiteY18" fmla="*/ 501015 h 84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301" h="843915">
                  <a:moveTo>
                    <a:pt x="190651" y="786765"/>
                  </a:moveTo>
                  <a:cubicBezTo>
                    <a:pt x="128738" y="786765"/>
                    <a:pt x="74446" y="742950"/>
                    <a:pt x="61111" y="682943"/>
                  </a:cubicBezTo>
                  <a:cubicBezTo>
                    <a:pt x="46823" y="621983"/>
                    <a:pt x="77303" y="560070"/>
                    <a:pt x="133501" y="533400"/>
                  </a:cubicBezTo>
                  <a:lnTo>
                    <a:pt x="133501" y="114300"/>
                  </a:lnTo>
                  <a:cubicBezTo>
                    <a:pt x="133501" y="82867"/>
                    <a:pt x="159218" y="57150"/>
                    <a:pt x="190651" y="57150"/>
                  </a:cubicBezTo>
                  <a:cubicBezTo>
                    <a:pt x="222083" y="57150"/>
                    <a:pt x="247801" y="82867"/>
                    <a:pt x="247801" y="114300"/>
                  </a:cubicBezTo>
                  <a:lnTo>
                    <a:pt x="247801" y="533400"/>
                  </a:lnTo>
                  <a:cubicBezTo>
                    <a:pt x="303998" y="560070"/>
                    <a:pt x="333526" y="621983"/>
                    <a:pt x="320191" y="682943"/>
                  </a:cubicBezTo>
                  <a:cubicBezTo>
                    <a:pt x="305903" y="742950"/>
                    <a:pt x="252563" y="785813"/>
                    <a:pt x="190651" y="786765"/>
                  </a:cubicBezTo>
                  <a:lnTo>
                    <a:pt x="190651" y="786765"/>
                  </a:lnTo>
                  <a:close/>
                  <a:moveTo>
                    <a:pt x="304951" y="501015"/>
                  </a:moveTo>
                  <a:lnTo>
                    <a:pt x="304951" y="114300"/>
                  </a:lnTo>
                  <a:cubicBezTo>
                    <a:pt x="304951" y="51435"/>
                    <a:pt x="253516" y="0"/>
                    <a:pt x="190651" y="0"/>
                  </a:cubicBezTo>
                  <a:cubicBezTo>
                    <a:pt x="127786" y="0"/>
                    <a:pt x="76351" y="50483"/>
                    <a:pt x="76351" y="114300"/>
                  </a:cubicBezTo>
                  <a:lnTo>
                    <a:pt x="76351" y="501015"/>
                  </a:lnTo>
                  <a:cubicBezTo>
                    <a:pt x="10628" y="550545"/>
                    <a:pt x="-16042" y="636270"/>
                    <a:pt x="9676" y="713423"/>
                  </a:cubicBezTo>
                  <a:cubicBezTo>
                    <a:pt x="35393" y="791528"/>
                    <a:pt x="108736" y="843915"/>
                    <a:pt x="190651" y="843915"/>
                  </a:cubicBezTo>
                  <a:cubicBezTo>
                    <a:pt x="272566" y="843915"/>
                    <a:pt x="345908" y="791528"/>
                    <a:pt x="371626" y="713423"/>
                  </a:cubicBezTo>
                  <a:cubicBezTo>
                    <a:pt x="397343" y="636270"/>
                    <a:pt x="370673" y="550545"/>
                    <a:pt x="304951" y="501015"/>
                  </a:cubicBezTo>
                  <a:close/>
                </a:path>
              </a:pathLst>
            </a:custGeom>
            <a:solidFill>
              <a:srgbClr val="548235"/>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AFF9EA1B-CDFF-40D9-A940-8BE837E8BFD4}"/>
                </a:ext>
              </a:extLst>
            </p:cNvPr>
            <p:cNvSpPr/>
            <p:nvPr/>
          </p:nvSpPr>
          <p:spPr>
            <a:xfrm>
              <a:off x="1804764" y="1968377"/>
              <a:ext cx="189869" cy="419100"/>
            </a:xfrm>
            <a:custGeom>
              <a:avLst/>
              <a:gdLst>
                <a:gd name="connsiteX0" fmla="*/ 113985 w 189869"/>
                <a:gd name="connsiteY0" fmla="*/ 230505 h 419100"/>
                <a:gd name="connsiteX1" fmla="*/ 113985 w 189869"/>
                <a:gd name="connsiteY1" fmla="*/ 0 h 419100"/>
                <a:gd name="connsiteX2" fmla="*/ 75885 w 189869"/>
                <a:gd name="connsiteY2" fmla="*/ 0 h 419100"/>
                <a:gd name="connsiteX3" fmla="*/ 75885 w 189869"/>
                <a:gd name="connsiteY3" fmla="*/ 230505 h 419100"/>
                <a:gd name="connsiteX4" fmla="*/ 637 w 189869"/>
                <a:gd name="connsiteY4" fmla="*/ 333375 h 419100"/>
                <a:gd name="connsiteX5" fmla="*/ 94935 w 189869"/>
                <a:gd name="connsiteY5" fmla="*/ 419100 h 419100"/>
                <a:gd name="connsiteX6" fmla="*/ 189232 w 189869"/>
                <a:gd name="connsiteY6" fmla="*/ 333375 h 419100"/>
                <a:gd name="connsiteX7" fmla="*/ 113985 w 189869"/>
                <a:gd name="connsiteY7" fmla="*/ 23050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69" h="419100">
                  <a:moveTo>
                    <a:pt x="113985" y="230505"/>
                  </a:moveTo>
                  <a:lnTo>
                    <a:pt x="113985" y="0"/>
                  </a:lnTo>
                  <a:lnTo>
                    <a:pt x="75885" y="0"/>
                  </a:lnTo>
                  <a:lnTo>
                    <a:pt x="75885" y="230505"/>
                  </a:lnTo>
                  <a:cubicBezTo>
                    <a:pt x="28260" y="240030"/>
                    <a:pt x="-5078" y="284797"/>
                    <a:pt x="637" y="333375"/>
                  </a:cubicBezTo>
                  <a:cubicBezTo>
                    <a:pt x="5400" y="381953"/>
                    <a:pt x="46357" y="419100"/>
                    <a:pt x="94935" y="419100"/>
                  </a:cubicBezTo>
                  <a:cubicBezTo>
                    <a:pt x="143512" y="419100"/>
                    <a:pt x="184470" y="381953"/>
                    <a:pt x="189232" y="333375"/>
                  </a:cubicBezTo>
                  <a:cubicBezTo>
                    <a:pt x="194947" y="284797"/>
                    <a:pt x="161610" y="240030"/>
                    <a:pt x="113985" y="230505"/>
                  </a:cubicBezTo>
                  <a:close/>
                </a:path>
              </a:pathLst>
            </a:custGeom>
            <a:solidFill>
              <a:srgbClr val="C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678732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495AB-45AE-0052-5CCA-4A152CD93FB5}"/>
              </a:ext>
            </a:extLst>
          </p:cNvPr>
          <p:cNvSpPr>
            <a:spLocks noGrp="1"/>
          </p:cNvSpPr>
          <p:nvPr>
            <p:ph type="title"/>
          </p:nvPr>
        </p:nvSpPr>
        <p:spPr/>
        <p:txBody>
          <a:bodyPr/>
          <a:lstStyle/>
          <a:p>
            <a:pPr algn="ctr"/>
            <a:r>
              <a:rPr lang="en-US" dirty="0"/>
              <a:t>Maximum A Posteriori Probability (MAP) Point</a:t>
            </a:r>
          </a:p>
        </p:txBody>
      </p:sp>
      <p:sp>
        <p:nvSpPr>
          <p:cNvPr id="3" name="Slide Number Placeholder 2">
            <a:extLst>
              <a:ext uri="{FF2B5EF4-FFF2-40B4-BE49-F238E27FC236}">
                <a16:creationId xmlns:a16="http://schemas.microsoft.com/office/drawing/2014/main" id="{6CC9AC8B-4F91-6FA3-A25D-2B7E3716A0F7}"/>
              </a:ext>
            </a:extLst>
          </p:cNvPr>
          <p:cNvSpPr>
            <a:spLocks noGrp="1"/>
          </p:cNvSpPr>
          <p:nvPr>
            <p:ph type="sldNum" sz="quarter" idx="4"/>
          </p:nvPr>
        </p:nvSpPr>
        <p:spPr/>
        <p:txBody>
          <a:bodyPr/>
          <a:lstStyle/>
          <a:p>
            <a:pPr algn="ctr"/>
            <a:fld id="{F6B149FD-26F7-3645-B4E7-BA8B8CC5EEA8}" type="slidenum">
              <a:rPr lang="en-US" smtClean="0"/>
              <a:pPr algn="ctr"/>
              <a:t>20</a:t>
            </a:fld>
            <a:endParaRPr lang="en-US"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75BCDE1-1B4F-431A-6D3A-F25F80815FC0}"/>
                  </a:ext>
                </a:extLst>
              </p:cNvPr>
              <p:cNvSpPr txBox="1"/>
              <p:nvPr/>
            </p:nvSpPr>
            <p:spPr>
              <a:xfrm>
                <a:off x="1225240" y="1503807"/>
                <a:ext cx="4735784" cy="568617"/>
              </a:xfrm>
              <a:prstGeom prst="rect">
                <a:avLst/>
              </a:prstGeom>
              <a:noFill/>
            </p:spPr>
            <p:txBody>
              <a:bodyPr wrap="none" lIns="0" tIns="0" rIns="0" bIns="0" rtlCol="0">
                <a:spAutoFit/>
              </a:bodyPr>
              <a:lstStyle/>
              <a:p>
                <a14:m>
                  <m:oMath xmlns:m="http://schemas.openxmlformats.org/officeDocument/2006/math">
                    <m:sSub>
                      <m:sSubPr>
                        <m:ctrlPr>
                          <a:rPr lang="en-US" sz="2200" i="1" smtClean="0">
                            <a:latin typeface="Cambria Math" panose="02040503050406030204" pitchFamily="18" charset="0"/>
                          </a:rPr>
                        </m:ctrlPr>
                      </m:sSubPr>
                      <m:e>
                        <m:r>
                          <a:rPr lang="en-US" sz="2200" b="1" i="0" smtClean="0">
                            <a:latin typeface="Cambria Math" panose="02040503050406030204" pitchFamily="18" charset="0"/>
                          </a:rPr>
                          <m:t>𝐳</m:t>
                        </m:r>
                      </m:e>
                      <m:sub>
                        <m:r>
                          <a:rPr lang="en-US" sz="2200" b="0" i="1" smtClean="0">
                            <a:latin typeface="Cambria Math" panose="02040503050406030204" pitchFamily="18" charset="0"/>
                          </a:rPr>
                          <m:t>𝑀𝐴𝑃</m:t>
                        </m:r>
                      </m:sub>
                    </m:sSub>
                    <m:r>
                      <a:rPr lang="en-US" sz="2200" b="0" i="1" smtClean="0">
                        <a:latin typeface="Cambria Math" panose="02040503050406030204" pitchFamily="18" charset="0"/>
                      </a:rPr>
                      <m:t>=</m:t>
                    </m:r>
                    <m:func>
                      <m:funcPr>
                        <m:ctrlPr>
                          <a:rPr lang="en-US" sz="2200" i="1">
                            <a:latin typeface="Cambria Math" panose="02040503050406030204" pitchFamily="18" charset="0"/>
                          </a:rPr>
                        </m:ctrlPr>
                      </m:funcPr>
                      <m:fName>
                        <m:limLow>
                          <m:limLowPr>
                            <m:ctrlPr>
                              <a:rPr lang="en-US" sz="2200" i="1">
                                <a:latin typeface="Cambria Math" panose="02040503050406030204" pitchFamily="18" charset="0"/>
                              </a:rPr>
                            </m:ctrlPr>
                          </m:limLowPr>
                          <m:e>
                            <m:r>
                              <m:rPr>
                                <m:sty m:val="p"/>
                              </m:rPr>
                              <a:rPr lang="en-US" sz="2200">
                                <a:latin typeface="Cambria Math" panose="02040503050406030204" pitchFamily="18" charset="0"/>
                              </a:rPr>
                              <m:t>argm</m:t>
                            </m:r>
                            <m:r>
                              <a:rPr lang="en-US" sz="2200" i="1">
                                <a:latin typeface="Cambria Math" panose="02040503050406030204" pitchFamily="18" charset="0"/>
                              </a:rPr>
                              <m:t>𝑖𝑛</m:t>
                            </m:r>
                          </m:e>
                          <m:lim>
                            <m:r>
                              <m:rPr>
                                <m:sty m:val="p"/>
                              </m:rPr>
                              <a:rPr lang="en-US" sz="2200">
                                <a:latin typeface="Cambria Math" panose="02040503050406030204" pitchFamily="18" charset="0"/>
                              </a:rPr>
                              <m:t>z</m:t>
                            </m:r>
                          </m:lim>
                        </m:limLow>
                      </m:fName>
                      <m:e>
                        <m:f>
                          <m:fPr>
                            <m:ctrlPr>
                              <a:rPr lang="en-US" sz="220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2</m:t>
                            </m:r>
                          </m:den>
                        </m:f>
                        <m:r>
                          <a:rPr lang="en-US" sz="2200" b="0" i="1" smtClean="0">
                            <a:latin typeface="Cambria Math" panose="02040503050406030204" pitchFamily="18" charset="0"/>
                          </a:rPr>
                          <m:t>𝑀</m:t>
                        </m:r>
                        <m:d>
                          <m:dPr>
                            <m:ctrlPr>
                              <a:rPr lang="en-US" sz="2200" b="1" i="1" smtClean="0">
                                <a:latin typeface="Cambria Math" panose="02040503050406030204" pitchFamily="18" charset="0"/>
                              </a:rPr>
                            </m:ctrlPr>
                          </m:dPr>
                          <m:e>
                            <m:r>
                              <a:rPr lang="en-US" sz="2200" b="1" i="0" smtClean="0">
                                <a:latin typeface="Cambria Math" panose="02040503050406030204" pitchFamily="18" charset="0"/>
                              </a:rPr>
                              <m:t>𝐳</m:t>
                            </m:r>
                          </m:e>
                        </m:d>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2</m:t>
                            </m:r>
                          </m:den>
                        </m:f>
                      </m:e>
                    </m:func>
                  </m:oMath>
                </a14:m>
                <a:r>
                  <a:rPr lang="en-US" sz="2200" dirty="0">
                    <a:ea typeface="Cambria Math" panose="02040503050406030204" pitchFamily="18" charset="0"/>
                  </a:rPr>
                  <a:t> </a:t>
                </a:r>
                <a14:m>
                  <m:oMath xmlns:m="http://schemas.openxmlformats.org/officeDocument/2006/math">
                    <m:sSubSup>
                      <m:sSubSupPr>
                        <m:ctrlPr>
                          <a:rPr lang="en-US" sz="2200" i="1">
                            <a:latin typeface="Cambria Math" panose="02040503050406030204" pitchFamily="18" charset="0"/>
                          </a:rPr>
                        </m:ctrlPr>
                      </m:sSubSupPr>
                      <m:e>
                        <m:d>
                          <m:dPr>
                            <m:begChr m:val="‖"/>
                            <m:endChr m:val="‖"/>
                            <m:ctrlPr>
                              <a:rPr lang="en-US" sz="2200" i="1">
                                <a:latin typeface="Cambria Math" panose="02040503050406030204" pitchFamily="18" charset="0"/>
                              </a:rPr>
                            </m:ctrlPr>
                          </m:dPr>
                          <m:e>
                            <m:r>
                              <a:rPr lang="en-US" sz="2200" b="1" i="1">
                                <a:latin typeface="Cambria Math" panose="02040503050406030204" pitchFamily="18" charset="0"/>
                              </a:rPr>
                              <m:t>𝒛</m:t>
                            </m:r>
                            <m:r>
                              <a:rPr lang="en-US" sz="2200" i="1">
                                <a:latin typeface="Cambria Math" panose="02040503050406030204" pitchFamily="18" charset="0"/>
                              </a:rPr>
                              <m:t>−</m:t>
                            </m:r>
                            <m:acc>
                              <m:accPr>
                                <m:chr m:val="̅"/>
                                <m:ctrlPr>
                                  <a:rPr lang="en-US" sz="2200" b="1" i="1">
                                    <a:latin typeface="Cambria Math" panose="02040503050406030204" pitchFamily="18" charset="0"/>
                                  </a:rPr>
                                </m:ctrlPr>
                              </m:accPr>
                              <m:e>
                                <m:r>
                                  <a:rPr lang="en-US" sz="2200" b="1" i="1">
                                    <a:latin typeface="Cambria Math" panose="02040503050406030204" pitchFamily="18" charset="0"/>
                                  </a:rPr>
                                  <m:t>𝒛</m:t>
                                </m:r>
                              </m:e>
                            </m:acc>
                          </m:e>
                        </m:d>
                      </m:e>
                      <m:sub>
                        <m:sSubSup>
                          <m:sSubSupPr>
                            <m:ctrlPr>
                              <a:rPr lang="en-US" sz="2200" i="1">
                                <a:latin typeface="Cambria Math" panose="02040503050406030204" pitchFamily="18" charset="0"/>
                              </a:rPr>
                            </m:ctrlPr>
                          </m:sSubSupPr>
                          <m:e>
                            <m:r>
                              <a:rPr lang="en-US" sz="2200" i="1">
                                <a:latin typeface="Cambria Math" panose="02040503050406030204" pitchFamily="18" charset="0"/>
                                <a:ea typeface="Cambria Math" panose="02040503050406030204" pitchFamily="18" charset="0"/>
                              </a:rPr>
                              <m:t>𝚪</m:t>
                            </m:r>
                          </m:e>
                          <m:sub>
                            <m:r>
                              <a:rPr lang="en-US" sz="2200" i="1">
                                <a:latin typeface="Cambria Math" panose="02040503050406030204" pitchFamily="18" charset="0"/>
                              </a:rPr>
                              <m:t>𝑝𝑟𝑖𝑜𝑟</m:t>
                            </m:r>
                          </m:sub>
                          <m:sup>
                            <m:r>
                              <a:rPr lang="en-US" sz="2200" i="1">
                                <a:latin typeface="Cambria Math" panose="02040503050406030204" pitchFamily="18" charset="0"/>
                              </a:rPr>
                              <m:t>−1</m:t>
                            </m:r>
                          </m:sup>
                        </m:sSubSup>
                      </m:sub>
                      <m:sup>
                        <m:r>
                          <a:rPr lang="en-US" sz="2200" i="1">
                            <a:latin typeface="Cambria Math" panose="02040503050406030204" pitchFamily="18" charset="0"/>
                          </a:rPr>
                          <m:t>2</m:t>
                        </m:r>
                      </m:sup>
                    </m:sSubSup>
                  </m:oMath>
                </a14:m>
                <a:endParaRPr lang="en-US" sz="2200" dirty="0"/>
              </a:p>
            </p:txBody>
          </p:sp>
        </mc:Choice>
        <mc:Fallback xmlns="">
          <p:sp>
            <p:nvSpPr>
              <p:cNvPr id="10" name="TextBox 9">
                <a:extLst>
                  <a:ext uri="{FF2B5EF4-FFF2-40B4-BE49-F238E27FC236}">
                    <a16:creationId xmlns:a16="http://schemas.microsoft.com/office/drawing/2014/main" id="{F75BCDE1-1B4F-431A-6D3A-F25F80815FC0}"/>
                  </a:ext>
                </a:extLst>
              </p:cNvPr>
              <p:cNvSpPr txBox="1">
                <a:spLocks noRot="1" noChangeAspect="1" noMove="1" noResize="1" noEditPoints="1" noAdjustHandles="1" noChangeArrowheads="1" noChangeShapeType="1" noTextEdit="1"/>
              </p:cNvSpPr>
              <p:nvPr/>
            </p:nvSpPr>
            <p:spPr>
              <a:xfrm>
                <a:off x="1225240" y="1503807"/>
                <a:ext cx="4735784" cy="56861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E492574-68B1-4135-94DB-A5EFCD1A012F}"/>
                  </a:ext>
                </a:extLst>
              </p:cNvPr>
              <p:cNvSpPr txBox="1"/>
              <p:nvPr/>
            </p:nvSpPr>
            <p:spPr>
              <a:xfrm>
                <a:off x="559397" y="2413000"/>
                <a:ext cx="10642003" cy="4567148"/>
              </a:xfrm>
              <a:prstGeom prst="rect">
                <a:avLst/>
              </a:prstGeom>
              <a:noFill/>
            </p:spPr>
            <p:txBody>
              <a:bodyPr wrap="square" rtlCol="0">
                <a:spAutoFit/>
              </a:bodyPr>
              <a:lstStyle/>
              <a:p>
                <a:pPr marL="285750" indent="-285750">
                  <a:buFont typeface="Arial" panose="020B0604020202020204" pitchFamily="34" charset="0"/>
                  <a:buChar char="•"/>
                </a:pPr>
                <a:r>
                  <a:rPr lang="en-US" dirty="0"/>
                  <a:t>Minimization using a Newton-CG Trust Region algorithm.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Evaluate Neural Network Jacobian using algorithmic differentiation.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Solve discretized adjoint equations to compute the exact gradient and Gauss-Newton Hessian.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Cost per optimization iterate is one </a:t>
                </a:r>
                <a14:m>
                  <m:oMath xmlns:m="http://schemas.openxmlformats.org/officeDocument/2006/math">
                    <m:r>
                      <a:rPr lang="en-US" i="1">
                        <a:latin typeface="Cambria Math" panose="02040503050406030204" pitchFamily="18" charset="0"/>
                        <a:ea typeface="Cambria Math" panose="02040503050406030204" pitchFamily="18" charset="0"/>
                      </a:rPr>
                      <m:t>𝒩𝒩</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𝒄</m:t>
                        </m:r>
                      </m:e>
                      <m:sub>
                        <m:r>
                          <a:rPr lang="en-US" i="1">
                            <a:latin typeface="Cambria Math" panose="02040503050406030204" pitchFamily="18" charset="0"/>
                          </a:rPr>
                          <m:t>𝑛</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𝑛</m:t>
                        </m:r>
                      </m:sub>
                    </m:sSub>
                  </m:oMath>
                </a14:m>
                <a:r>
                  <a:rPr lang="en-US" dirty="0"/>
                  <a:t>,</a:t>
                </a:r>
                <a14:m>
                  <m:oMath xmlns:m="http://schemas.openxmlformats.org/officeDocument/2006/math">
                    <m:r>
                      <a:rPr lang="en-US" i="1" dirty="0">
                        <a:latin typeface="Cambria Math" panose="02040503050406030204" pitchFamily="18" charset="0"/>
                        <a:ea typeface="Cambria Math" panose="02040503050406030204" pitchFamily="18" charset="0"/>
                      </a:rPr>
                      <m:t>𝜉</m:t>
                    </m:r>
                  </m:oMath>
                </a14:m>
                <a:r>
                  <a:rPr lang="en-US" dirty="0"/>
                  <a:t>) evaluation plus Jacobian for each time step.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Then:  can either use a Laplace approximation or MCMC to obtain draws from the posterior</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Laplace approximation: assume </a:t>
                </a:r>
                <a14:m>
                  <m:oMath xmlns:m="http://schemas.openxmlformats.org/officeDocument/2006/math">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panose="02040503050406030204" pitchFamily="18" charset="0"/>
                            <a:ea typeface="Cambria Math" panose="02040503050406030204" pitchFamily="18" charset="0"/>
                          </a:rPr>
                          <m:t>𝜋</m:t>
                        </m:r>
                      </m:e>
                      <m:sub>
                        <m:r>
                          <a:rPr lang="en-US" i="1">
                            <a:solidFill>
                              <a:srgbClr val="00B0F0"/>
                            </a:solidFill>
                            <a:latin typeface="Cambria Math" panose="02040503050406030204" pitchFamily="18" charset="0"/>
                          </a:rPr>
                          <m:t>𝑝𝑜𝑠𝑡</m:t>
                        </m:r>
                      </m:sub>
                    </m:sSub>
                  </m:oMath>
                </a14:m>
                <a:r>
                  <a:rPr lang="en-US" dirty="0">
                    <a:solidFill>
                      <a:srgbClr val="00B0F0"/>
                    </a:solidFill>
                  </a:rPr>
                  <a:t> </a:t>
                </a:r>
                <a:r>
                  <a:rPr lang="en-US" dirty="0"/>
                  <a:t>is Gaussian.</a:t>
                </a:r>
              </a:p>
              <a:p>
                <a:pPr marL="742950" lvl="1" indent="-285750">
                  <a:buFont typeface="Arial" panose="020B0604020202020204" pitchFamily="34" charset="0"/>
                  <a:buChar char="•"/>
                </a:pPr>
                <a:r>
                  <a:rPr lang="en-US" dirty="0"/>
                  <a:t>Mean is computed via optimization: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𝐳</m:t>
                        </m:r>
                      </m:e>
                      <m:sub>
                        <m:r>
                          <a:rPr lang="en-US" i="1">
                            <a:latin typeface="Cambria Math" panose="02040503050406030204" pitchFamily="18" charset="0"/>
                          </a:rPr>
                          <m:t>𝑀𝐴𝑃</m:t>
                        </m:r>
                      </m:sub>
                    </m:sSub>
                  </m:oMath>
                </a14:m>
                <a:r>
                  <a:rPr lang="en-US" dirty="0"/>
                  <a:t>.</a:t>
                </a:r>
              </a:p>
              <a:p>
                <a:pPr marL="742950" lvl="1" indent="-285750">
                  <a:buFont typeface="Arial" panose="020B0604020202020204" pitchFamily="34" charset="0"/>
                  <a:buChar char="•"/>
                </a:pPr>
                <a:r>
                  <a:rPr lang="en-US" dirty="0"/>
                  <a:t>Covariance is the inverse Hessian of  </a:t>
                </a:r>
                <a14:m>
                  <m:oMath xmlns:m="http://schemas.openxmlformats.org/officeDocument/2006/math">
                    <m:r>
                      <a:rPr lang="en-US" b="0" i="1" smtClean="0">
                        <a:latin typeface="Cambria Math" panose="02040503050406030204" pitchFamily="18" charset="0"/>
                      </a:rPr>
                      <m:t>−</m:t>
                    </m:r>
                    <m:r>
                      <m:rPr>
                        <m:sty m:val="p"/>
                      </m:rPr>
                      <a:rPr lang="en-US" b="0" i="0" smtClean="0">
                        <a:latin typeface="Cambria Math" panose="02040503050406030204" pitchFamily="18" charset="0"/>
                      </a:rPr>
                      <m:t>log</m:t>
                    </m:r>
                    <m:r>
                      <a:rPr lang="en-US" b="0" i="1" smtClean="0">
                        <a:latin typeface="Cambria Math" panose="02040503050406030204" pitchFamily="18" charset="0"/>
                      </a:rPr>
                      <m:t>⁡(</m:t>
                    </m:r>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panose="02040503050406030204" pitchFamily="18" charset="0"/>
                            <a:ea typeface="Cambria Math" panose="02040503050406030204" pitchFamily="18" charset="0"/>
                          </a:rPr>
                          <m:t>𝜋</m:t>
                        </m:r>
                      </m:e>
                      <m:sub>
                        <m:r>
                          <a:rPr lang="en-US" i="1">
                            <a:solidFill>
                              <a:srgbClr val="00B0F0"/>
                            </a:solidFill>
                            <a:latin typeface="Cambria Math" panose="02040503050406030204" pitchFamily="18" charset="0"/>
                          </a:rPr>
                          <m:t>𝑝𝑜𝑠𝑡</m:t>
                        </m:r>
                      </m:sub>
                    </m:sSub>
                  </m:oMath>
                </a14:m>
                <a:r>
                  <a:rPr lang="en-US" dirty="0"/>
                  <a:t>) evaluated at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𝐳</m:t>
                        </m:r>
                      </m:e>
                      <m:sub>
                        <m:r>
                          <a:rPr lang="en-US" i="1">
                            <a:latin typeface="Cambria Math" panose="02040503050406030204" pitchFamily="18" charset="0"/>
                          </a:rPr>
                          <m:t>𝑀𝐴𝑃</m:t>
                        </m:r>
                      </m:sub>
                    </m:sSub>
                  </m:oMath>
                </a14:m>
                <a:r>
                  <a:rPr lang="en-US" dirty="0"/>
                  <a:t>.</a:t>
                </a:r>
              </a:p>
              <a:p>
                <a:pPr marL="742950" lvl="1" indent="-285750">
                  <a:buFont typeface="Arial" panose="020B0604020202020204" pitchFamily="34" charset="0"/>
                  <a:buChar char="•"/>
                </a:pPr>
                <a:r>
                  <a:rPr lang="en-US" dirty="0"/>
                  <a:t>Leverage data sparsity for low rank approximation.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mc:Choice>
        <mc:Fallback xmlns="">
          <p:sp>
            <p:nvSpPr>
              <p:cNvPr id="11" name="TextBox 10">
                <a:extLst>
                  <a:ext uri="{FF2B5EF4-FFF2-40B4-BE49-F238E27FC236}">
                    <a16:creationId xmlns:a16="http://schemas.microsoft.com/office/drawing/2014/main" id="{0E492574-68B1-4135-94DB-A5EFCD1A012F}"/>
                  </a:ext>
                </a:extLst>
              </p:cNvPr>
              <p:cNvSpPr txBox="1">
                <a:spLocks noRot="1" noChangeAspect="1" noMove="1" noResize="1" noEditPoints="1" noAdjustHandles="1" noChangeArrowheads="1" noChangeShapeType="1" noTextEdit="1"/>
              </p:cNvSpPr>
              <p:nvPr/>
            </p:nvSpPr>
            <p:spPr>
              <a:xfrm>
                <a:off x="559397" y="2413000"/>
                <a:ext cx="10642003" cy="4567148"/>
              </a:xfrm>
              <a:prstGeom prst="rect">
                <a:avLst/>
              </a:prstGeom>
              <a:blipFill>
                <a:blip r:embed="rId3"/>
                <a:stretch>
                  <a:fillRect l="-401" t="-801"/>
                </a:stretch>
              </a:blipFill>
            </p:spPr>
            <p:txBody>
              <a:bodyPr/>
              <a:lstStyle/>
              <a:p>
                <a:r>
                  <a:rPr lang="en-US">
                    <a:noFill/>
                  </a:rPr>
                  <a:t> </a:t>
                </a:r>
              </a:p>
            </p:txBody>
          </p:sp>
        </mc:Fallback>
      </mc:AlternateContent>
      <p:pic>
        <p:nvPicPr>
          <p:cNvPr id="1025" name="Picture 1" descr="page13image37306992">
            <a:extLst>
              <a:ext uri="{FF2B5EF4-FFF2-40B4-BE49-F238E27FC236}">
                <a16:creationId xmlns:a16="http://schemas.microsoft.com/office/drawing/2014/main" id="{F16F5B21-3514-0669-99AD-FD25E9C00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199" y="948451"/>
            <a:ext cx="3209544" cy="1464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8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5A13F-8881-1590-8410-A6732C8195EC}"/>
              </a:ext>
            </a:extLst>
          </p:cNvPr>
          <p:cNvSpPr>
            <a:spLocks noGrp="1"/>
          </p:cNvSpPr>
          <p:nvPr>
            <p:ph type="title"/>
          </p:nvPr>
        </p:nvSpPr>
        <p:spPr/>
        <p:txBody>
          <a:bodyPr/>
          <a:lstStyle/>
          <a:p>
            <a:pPr algn="ctr"/>
            <a:r>
              <a:rPr lang="en-US" dirty="0"/>
              <a:t>Posterior Samples</a:t>
            </a:r>
          </a:p>
        </p:txBody>
      </p:sp>
      <p:sp>
        <p:nvSpPr>
          <p:cNvPr id="3" name="Slide Number Placeholder 2">
            <a:extLst>
              <a:ext uri="{FF2B5EF4-FFF2-40B4-BE49-F238E27FC236}">
                <a16:creationId xmlns:a16="http://schemas.microsoft.com/office/drawing/2014/main" id="{439F9A3D-A74D-DB7F-915C-992978D8D52C}"/>
              </a:ext>
            </a:extLst>
          </p:cNvPr>
          <p:cNvSpPr>
            <a:spLocks noGrp="1"/>
          </p:cNvSpPr>
          <p:nvPr>
            <p:ph type="sldNum" sz="quarter" idx="4"/>
          </p:nvPr>
        </p:nvSpPr>
        <p:spPr/>
        <p:txBody>
          <a:bodyPr/>
          <a:lstStyle/>
          <a:p>
            <a:pPr algn="ctr"/>
            <a:fld id="{F6B149FD-26F7-3645-B4E7-BA8B8CC5EEA8}" type="slidenum">
              <a:rPr lang="en-US" smtClean="0"/>
              <a:pPr algn="ctr"/>
              <a:t>21</a:t>
            </a:fld>
            <a:endParaRPr lang="en-US" dirty="0"/>
          </a:p>
        </p:txBody>
      </p:sp>
      <p:pic>
        <p:nvPicPr>
          <p:cNvPr id="4" name="Picture 3">
            <a:extLst>
              <a:ext uri="{FF2B5EF4-FFF2-40B4-BE49-F238E27FC236}">
                <a16:creationId xmlns:a16="http://schemas.microsoft.com/office/drawing/2014/main" id="{8ED4118E-2F21-5CAD-D9F2-D8368B96FCA9}"/>
              </a:ext>
            </a:extLst>
          </p:cNvPr>
          <p:cNvPicPr>
            <a:picLocks noChangeAspect="1"/>
          </p:cNvPicPr>
          <p:nvPr/>
        </p:nvPicPr>
        <p:blipFill>
          <a:blip r:embed="rId2"/>
          <a:srcRect/>
          <a:stretch/>
        </p:blipFill>
        <p:spPr>
          <a:xfrm>
            <a:off x="838200" y="1526627"/>
            <a:ext cx="5854700" cy="4394200"/>
          </a:xfrm>
          <a:prstGeom prst="rect">
            <a:avLst/>
          </a:prstGeom>
        </p:spPr>
      </p:pic>
      <p:sp>
        <p:nvSpPr>
          <p:cNvPr id="5" name="TextBox 4">
            <a:extLst>
              <a:ext uri="{FF2B5EF4-FFF2-40B4-BE49-F238E27FC236}">
                <a16:creationId xmlns:a16="http://schemas.microsoft.com/office/drawing/2014/main" id="{E637D90E-5292-600E-4489-38358B83A726}"/>
              </a:ext>
            </a:extLst>
          </p:cNvPr>
          <p:cNvSpPr txBox="1"/>
          <p:nvPr/>
        </p:nvSpPr>
        <p:spPr>
          <a:xfrm>
            <a:off x="6977117" y="1957552"/>
            <a:ext cx="4782207" cy="3139321"/>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Black curve is the testing data.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Blue curve is the MAP point.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Grey curves are approximate posterior samples.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Capture source well.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Overestimates uncertainty later in time.</a:t>
            </a:r>
          </a:p>
        </p:txBody>
      </p:sp>
    </p:spTree>
    <p:extLst>
      <p:ext uri="{BB962C8B-B14F-4D97-AF65-F5344CB8AC3E}">
        <p14:creationId xmlns:p14="http://schemas.microsoft.com/office/powerpoint/2010/main" val="3895378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ABC74-7241-47EF-98D6-09B361B00B73}"/>
              </a:ext>
            </a:extLst>
          </p:cNvPr>
          <p:cNvSpPr>
            <a:spLocks noGrp="1"/>
          </p:cNvSpPr>
          <p:nvPr>
            <p:ph type="title"/>
          </p:nvPr>
        </p:nvSpPr>
        <p:spPr>
          <a:xfrm>
            <a:off x="720647" y="359772"/>
            <a:ext cx="10618341" cy="1002497"/>
          </a:xfrm>
        </p:spPr>
        <p:txBody>
          <a:bodyPr>
            <a:normAutofit/>
          </a:bodyPr>
          <a:lstStyle/>
          <a:p>
            <a:r>
              <a:rPr lang="en-US" dirty="0"/>
              <a:t>The inverse problem: Scientific ML needs and opportunities</a:t>
            </a:r>
          </a:p>
        </p:txBody>
      </p:sp>
      <p:sp>
        <p:nvSpPr>
          <p:cNvPr id="4" name="Content Placeholder 3">
            <a:extLst>
              <a:ext uri="{FF2B5EF4-FFF2-40B4-BE49-F238E27FC236}">
                <a16:creationId xmlns:a16="http://schemas.microsoft.com/office/drawing/2014/main" id="{BD499EAC-E281-4456-8EBF-897EC0261982}"/>
              </a:ext>
            </a:extLst>
          </p:cNvPr>
          <p:cNvSpPr>
            <a:spLocks noGrp="1"/>
          </p:cNvSpPr>
          <p:nvPr>
            <p:ph sz="quarter" idx="13"/>
          </p:nvPr>
        </p:nvSpPr>
        <p:spPr>
          <a:xfrm>
            <a:off x="513908" y="1362268"/>
            <a:ext cx="10957445" cy="4982547"/>
          </a:xfrm>
        </p:spPr>
        <p:txBody>
          <a:bodyPr>
            <a:normAutofit fontScale="92500" lnSpcReduction="20000"/>
          </a:bodyPr>
          <a:lstStyle/>
          <a:p>
            <a:pPr marL="285750" indent="-285750" algn="l">
              <a:buFont typeface="Arial" panose="020B0604020202020204" pitchFamily="34" charset="0"/>
              <a:buChar char="•"/>
            </a:pPr>
            <a:r>
              <a:rPr lang="en-US" dirty="0">
                <a:solidFill>
                  <a:schemeClr val="tx1"/>
                </a:solidFill>
                <a:latin typeface="+mn-lt"/>
              </a:rPr>
              <a:t>We have seen a big focus on operator learning using deep neural networks in recent years:  deep </a:t>
            </a:r>
            <a:r>
              <a:rPr lang="en-US" b="0" i="0" u="none" strike="noStrike" baseline="0" dirty="0">
                <a:solidFill>
                  <a:schemeClr val="tx1"/>
                </a:solidFill>
                <a:latin typeface="+mn-lt"/>
              </a:rPr>
              <a:t>operator learning is becoming a widely applicable </a:t>
            </a:r>
            <a:r>
              <a:rPr lang="en-US" dirty="0">
                <a:solidFill>
                  <a:schemeClr val="tx1"/>
                </a:solidFill>
                <a:latin typeface="+mn-lt"/>
              </a:rPr>
              <a:t>area of </a:t>
            </a:r>
            <a:r>
              <a:rPr lang="en-US" b="0" i="0" u="none" strike="noStrike" baseline="0" dirty="0">
                <a:solidFill>
                  <a:schemeClr val="tx1"/>
                </a:solidFill>
                <a:latin typeface="+mn-lt"/>
              </a:rPr>
              <a:t>scientific computing.</a:t>
            </a:r>
          </a:p>
          <a:p>
            <a:pPr marL="285750" indent="-285750" algn="l">
              <a:buFont typeface="Arial" panose="020B0604020202020204" pitchFamily="34" charset="0"/>
              <a:buChar char="•"/>
            </a:pPr>
            <a:r>
              <a:rPr lang="en-US" b="0" i="0" u="none" strike="noStrike" baseline="0" dirty="0">
                <a:solidFill>
                  <a:schemeClr val="tx1"/>
                </a:solidFill>
                <a:latin typeface="+mn-lt"/>
              </a:rPr>
              <a:t>Deep operator learning methods vary based on the </a:t>
            </a:r>
            <a:r>
              <a:rPr lang="en-US" b="0" i="0" u="none" strike="noStrike" baseline="0" dirty="0" err="1">
                <a:solidFill>
                  <a:schemeClr val="tx1"/>
                </a:solidFill>
                <a:latin typeface="+mn-lt"/>
              </a:rPr>
              <a:t>discretizations</a:t>
            </a:r>
            <a:r>
              <a:rPr lang="en-US" b="0" i="0" u="none" strike="noStrike" baseline="0" dirty="0">
                <a:solidFill>
                  <a:schemeClr val="tx1"/>
                </a:solidFill>
                <a:latin typeface="+mn-lt"/>
              </a:rPr>
              <a:t> of function spaces inherent in each method as well as the architecture and training of the DNN:  </a:t>
            </a:r>
            <a:r>
              <a:rPr lang="en-US" dirty="0">
                <a:solidFill>
                  <a:schemeClr val="tx1"/>
                </a:solidFill>
                <a:latin typeface="+mn-lt"/>
              </a:rPr>
              <a:t>modal </a:t>
            </a:r>
            <a:r>
              <a:rPr lang="en-US" b="0" i="0" u="none" strike="noStrike" baseline="0" dirty="0">
                <a:solidFill>
                  <a:schemeClr val="tx1"/>
                </a:solidFill>
                <a:latin typeface="+mn-lt"/>
              </a:rPr>
              <a:t>methods, graph based methods, PCA based methods, meshless methods, time-stepping methods.</a:t>
            </a:r>
          </a:p>
          <a:p>
            <a:pPr marL="285750" indent="-285750" algn="l">
              <a:buFont typeface="Arial" panose="020B0604020202020204" pitchFamily="34" charset="0"/>
              <a:buChar char="•"/>
            </a:pPr>
            <a:endParaRPr lang="en-US" b="0" i="0" u="none" strike="noStrike" baseline="0" dirty="0">
              <a:solidFill>
                <a:schemeClr val="tx1"/>
              </a:solidFill>
              <a:latin typeface="+mn-lt"/>
            </a:endParaRPr>
          </a:p>
          <a:p>
            <a:pPr marL="342900" indent="-342900">
              <a:spcBef>
                <a:spcPts val="0"/>
              </a:spcBef>
              <a:buFont typeface="Arial" panose="020B0604020202020204" pitchFamily="34" charset="0"/>
              <a:buChar char="•"/>
            </a:pPr>
            <a:r>
              <a:rPr lang="en-US" b="1" dirty="0">
                <a:solidFill>
                  <a:schemeClr val="tx1"/>
                </a:solidFill>
                <a:highlight>
                  <a:srgbClr val="FFFF00"/>
                </a:highlight>
                <a:latin typeface="+mn-lt"/>
              </a:rPr>
              <a:t>However, this is NOT a solved problem!</a:t>
            </a:r>
          </a:p>
          <a:p>
            <a:pPr marL="829809" lvl="1" indent="-342900">
              <a:spcBef>
                <a:spcPts val="0"/>
              </a:spcBef>
              <a:buFont typeface="Arial" panose="020B0604020202020204" pitchFamily="34" charset="0"/>
              <a:buChar char="•"/>
            </a:pPr>
            <a:r>
              <a:rPr lang="en-US" sz="2000" dirty="0">
                <a:solidFill>
                  <a:schemeClr val="tx1"/>
                </a:solidFill>
                <a:latin typeface="+mn-lt"/>
              </a:rPr>
              <a:t>There are many heuristics used for formulation and training.  How do we improve these and make the approach more robust?  </a:t>
            </a:r>
          </a:p>
          <a:p>
            <a:pPr marL="829809" lvl="1" indent="-342900">
              <a:spcBef>
                <a:spcPts val="0"/>
              </a:spcBef>
              <a:buFont typeface="Arial" panose="020B0604020202020204" pitchFamily="34" charset="0"/>
              <a:buChar char="•"/>
            </a:pPr>
            <a:r>
              <a:rPr lang="en-US" sz="2000" dirty="0">
                <a:solidFill>
                  <a:schemeClr val="tx1"/>
                </a:solidFill>
                <a:latin typeface="+mn-lt"/>
              </a:rPr>
              <a:t>How can we formulate and train DNNs to capture a range of uncertainty in the training data?  E.g., the plume problem is more challenging when we add significant variation in wind fields and source magnitude.  </a:t>
            </a:r>
          </a:p>
          <a:p>
            <a:pPr marL="829809" lvl="1" indent="-342900">
              <a:spcBef>
                <a:spcPts val="0"/>
              </a:spcBef>
              <a:buFont typeface="Arial" panose="020B0604020202020204" pitchFamily="34" charset="0"/>
              <a:buChar char="•"/>
            </a:pPr>
            <a:r>
              <a:rPr lang="en-US" sz="2000" dirty="0">
                <a:solidFill>
                  <a:schemeClr val="tx1"/>
                </a:solidFill>
                <a:latin typeface="+mn-lt"/>
              </a:rPr>
              <a:t>How robust are the DNNs to capture parameterizations far from the data? </a:t>
            </a:r>
          </a:p>
          <a:p>
            <a:pPr marL="829809" lvl="1" indent="-342900">
              <a:spcBef>
                <a:spcPts val="0"/>
              </a:spcBef>
              <a:buFont typeface="Arial" panose="020B0604020202020204" pitchFamily="34" charset="0"/>
              <a:buChar char="•"/>
            </a:pPr>
            <a:r>
              <a:rPr lang="en-US" sz="2000" dirty="0">
                <a:solidFill>
                  <a:schemeClr val="tx1"/>
                </a:solidFill>
                <a:latin typeface="+mn-lt"/>
              </a:rPr>
              <a:t>There are many questions about data size, dimension reduction, hyperparameter estimation.</a:t>
            </a:r>
          </a:p>
          <a:p>
            <a:pPr marL="829809" lvl="1" indent="-342900">
              <a:spcBef>
                <a:spcPts val="0"/>
              </a:spcBef>
              <a:buFont typeface="Arial" panose="020B0604020202020204" pitchFamily="34" charset="0"/>
              <a:buChar char="•"/>
            </a:pPr>
            <a:r>
              <a:rPr lang="en-US" sz="2000" dirty="0">
                <a:solidFill>
                  <a:schemeClr val="tx1"/>
                </a:solidFill>
                <a:latin typeface="+mn-lt"/>
              </a:rPr>
              <a:t>There are also unexplored questions about the range of error in the operator approximation vs. the error in the inverse solution.</a:t>
            </a:r>
          </a:p>
          <a:p>
            <a:pPr marL="829809" lvl="1" indent="-342900">
              <a:spcBef>
                <a:spcPts val="0"/>
              </a:spcBef>
              <a:buFont typeface="Arial" panose="020B0604020202020204" pitchFamily="34" charset="0"/>
              <a:buChar char="•"/>
            </a:pPr>
            <a:endParaRPr lang="en-US" dirty="0"/>
          </a:p>
        </p:txBody>
      </p:sp>
      <p:sp>
        <p:nvSpPr>
          <p:cNvPr id="3" name="Slide Number Placeholder 2">
            <a:extLst>
              <a:ext uri="{FF2B5EF4-FFF2-40B4-BE49-F238E27FC236}">
                <a16:creationId xmlns:a16="http://schemas.microsoft.com/office/drawing/2014/main" id="{02209625-9D98-4A32-8A1E-A3EEAA97D50F}"/>
              </a:ext>
            </a:extLst>
          </p:cNvPr>
          <p:cNvSpPr>
            <a:spLocks noGrp="1"/>
          </p:cNvSpPr>
          <p:nvPr>
            <p:ph type="sldNum" sz="quarter" idx="4"/>
          </p:nvPr>
        </p:nvSpPr>
        <p:spPr/>
        <p:txBody>
          <a:bodyPr/>
          <a:lstStyle/>
          <a:p>
            <a:pPr algn="ctr"/>
            <a:fld id="{F6B149FD-26F7-3645-B4E7-BA8B8CC5EEA8}" type="slidenum">
              <a:rPr lang="en-US" smtClean="0"/>
              <a:pPr algn="ctr"/>
              <a:t>22</a:t>
            </a:fld>
            <a:endParaRPr lang="en-US" dirty="0"/>
          </a:p>
        </p:txBody>
      </p:sp>
    </p:spTree>
    <p:extLst>
      <p:ext uri="{BB962C8B-B14F-4D97-AF65-F5344CB8AC3E}">
        <p14:creationId xmlns:p14="http://schemas.microsoft.com/office/powerpoint/2010/main" val="1757295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7F5B1F-EE85-4EEB-A31F-6C4AE396FEDA}"/>
              </a:ext>
            </a:extLst>
          </p:cNvPr>
          <p:cNvSpPr>
            <a:spLocks noGrp="1"/>
          </p:cNvSpPr>
          <p:nvPr>
            <p:ph type="sldNum" sz="quarter" idx="4"/>
          </p:nvPr>
        </p:nvSpPr>
        <p:spPr/>
        <p:txBody>
          <a:bodyPr/>
          <a:lstStyle/>
          <a:p>
            <a:fld id="{6113E31D-E2AB-40D1-8B51-AFA5AFEF393A}" type="slidenum">
              <a:rPr lang="en-US" smtClean="0"/>
              <a:pPr/>
              <a:t>3</a:t>
            </a:fld>
            <a:endParaRPr lang="en-US" b="1" dirty="0"/>
          </a:p>
        </p:txBody>
      </p:sp>
      <p:sp>
        <p:nvSpPr>
          <p:cNvPr id="2" name="Title 1">
            <a:extLst>
              <a:ext uri="{FF2B5EF4-FFF2-40B4-BE49-F238E27FC236}">
                <a16:creationId xmlns:a16="http://schemas.microsoft.com/office/drawing/2014/main" id="{0E6CE047-5CA4-4CE2-9285-C3EFEDFA0348}"/>
              </a:ext>
            </a:extLst>
          </p:cNvPr>
          <p:cNvSpPr>
            <a:spLocks noGrp="1"/>
          </p:cNvSpPr>
          <p:nvPr>
            <p:ph type="title" idx="4294967295"/>
          </p:nvPr>
        </p:nvSpPr>
        <p:spPr>
          <a:xfrm>
            <a:off x="652463" y="242888"/>
            <a:ext cx="11539537" cy="865187"/>
          </a:xfrm>
        </p:spPr>
        <p:txBody>
          <a:bodyPr/>
          <a:lstStyle/>
          <a:p>
            <a:r>
              <a:rPr lang="en-US" dirty="0"/>
              <a:t>CLDERA:  </a:t>
            </a:r>
            <a:r>
              <a:rPr lang="en-US" sz="2800" i="1" dirty="0">
                <a:latin typeface="+mn-lt"/>
              </a:rPr>
              <a:t>a novel foundational approach focusing on </a:t>
            </a:r>
            <a:br>
              <a:rPr lang="en-US" sz="2800" i="1" dirty="0">
                <a:latin typeface="+mn-lt"/>
              </a:rPr>
            </a:br>
            <a:r>
              <a:rPr lang="en-US" sz="2800" b="1" i="1" dirty="0">
                <a:latin typeface="+mn-lt"/>
              </a:rPr>
              <a:t>why</a:t>
            </a:r>
            <a:r>
              <a:rPr lang="en-US" sz="2800" i="1" dirty="0">
                <a:latin typeface="+mn-lt"/>
              </a:rPr>
              <a:t> impacts arise</a:t>
            </a:r>
            <a:endParaRPr lang="en-US" dirty="0"/>
          </a:p>
        </p:txBody>
      </p:sp>
      <p:sp>
        <p:nvSpPr>
          <p:cNvPr id="40" name="Rectangle 39">
            <a:extLst>
              <a:ext uri="{FF2B5EF4-FFF2-40B4-BE49-F238E27FC236}">
                <a16:creationId xmlns:a16="http://schemas.microsoft.com/office/drawing/2014/main" id="{03977EEE-5786-4F19-962F-622788928F42}"/>
              </a:ext>
            </a:extLst>
          </p:cNvPr>
          <p:cNvSpPr/>
          <p:nvPr/>
        </p:nvSpPr>
        <p:spPr>
          <a:xfrm>
            <a:off x="564415" y="1696817"/>
            <a:ext cx="4317716" cy="1644937"/>
          </a:xfrm>
          <a:prstGeom prst="rect">
            <a:avLst/>
          </a:prstGeom>
          <a:ln w="28575">
            <a:solidFill>
              <a:schemeClr val="accent6"/>
            </a:solidFill>
          </a:ln>
        </p:spPr>
        <p:txBody>
          <a:bodyPr wrap="square">
            <a:spAutoFit/>
          </a:bodyPr>
          <a:lstStyle/>
          <a:p>
            <a:pPr>
              <a:lnSpc>
                <a:spcPct val="107000"/>
              </a:lnSpc>
              <a:spcAft>
                <a:spcPts val="800"/>
              </a:spcAft>
            </a:pPr>
            <a:r>
              <a:rPr lang="en-US" sz="2400" b="1" dirty="0">
                <a:solidFill>
                  <a:srgbClr val="0070C0"/>
                </a:solidFill>
                <a:latin typeface="Trebuchet MS" panose="020B0603020202020204" pitchFamily="34" charset="0"/>
                <a:ea typeface="Calibri" panose="020F0502020204030204" pitchFamily="34" charset="0"/>
                <a:cs typeface="Calibri" panose="020F0502020204030204" pitchFamily="34" charset="0"/>
              </a:rPr>
              <a:t>Objective: </a:t>
            </a:r>
            <a:r>
              <a:rPr lang="en-US" sz="2400" dirty="0">
                <a:latin typeface="Trebuchet MS" panose="020B0603020202020204" pitchFamily="34" charset="0"/>
              </a:rPr>
              <a:t>Demonstrate </a:t>
            </a:r>
            <a:r>
              <a:rPr lang="en-US" sz="2400" b="1" dirty="0">
                <a:latin typeface="Trebuchet MS" panose="020B0603020202020204" pitchFamily="34" charset="0"/>
              </a:rPr>
              <a:t>detection</a:t>
            </a:r>
            <a:r>
              <a:rPr lang="en-US" sz="2400" dirty="0">
                <a:latin typeface="Trebuchet MS" panose="020B0603020202020204" pitchFamily="34" charset="0"/>
              </a:rPr>
              <a:t> and </a:t>
            </a:r>
            <a:r>
              <a:rPr lang="en-US" sz="2400" b="1" dirty="0">
                <a:latin typeface="Trebuchet MS" panose="020B0603020202020204" pitchFamily="34" charset="0"/>
              </a:rPr>
              <a:t>attribution</a:t>
            </a:r>
            <a:r>
              <a:rPr lang="en-US" sz="2400" dirty="0">
                <a:latin typeface="Trebuchet MS" panose="020B0603020202020204" pitchFamily="34" charset="0"/>
              </a:rPr>
              <a:t> for an individual SAI event that is not a long-term forcing</a:t>
            </a:r>
          </a:p>
        </p:txBody>
      </p:sp>
      <p:pic>
        <p:nvPicPr>
          <p:cNvPr id="13" name="Picture 12">
            <a:extLst>
              <a:ext uri="{FF2B5EF4-FFF2-40B4-BE49-F238E27FC236}">
                <a16:creationId xmlns:a16="http://schemas.microsoft.com/office/drawing/2014/main" id="{B0AD1D24-8DD0-41AE-9C3F-C6360DDA0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40854"/>
            <a:ext cx="5446547" cy="2310656"/>
          </a:xfrm>
          <a:prstGeom prst="rect">
            <a:avLst/>
          </a:prstGeom>
        </p:spPr>
      </p:pic>
      <p:sp>
        <p:nvSpPr>
          <p:cNvPr id="3" name="Rectangle 2">
            <a:extLst>
              <a:ext uri="{FF2B5EF4-FFF2-40B4-BE49-F238E27FC236}">
                <a16:creationId xmlns:a16="http://schemas.microsoft.com/office/drawing/2014/main" id="{E509F049-2BA2-402C-8C35-2DCF8C9D883B}"/>
              </a:ext>
            </a:extLst>
          </p:cNvPr>
          <p:cNvSpPr/>
          <p:nvPr/>
        </p:nvSpPr>
        <p:spPr>
          <a:xfrm>
            <a:off x="5606336" y="1230616"/>
            <a:ext cx="6520349" cy="5016758"/>
          </a:xfrm>
          <a:prstGeom prst="rect">
            <a:avLst/>
          </a:prstGeom>
        </p:spPr>
        <p:txBody>
          <a:bodyPr wrap="square">
            <a:spAutoFit/>
          </a:bodyPr>
          <a:lstStyle/>
          <a:p>
            <a:pPr marL="342900" indent="-342900">
              <a:buFont typeface="Arial" panose="020B0604020202020204" pitchFamily="34" charset="0"/>
              <a:buChar char="•"/>
            </a:pPr>
            <a:r>
              <a:rPr lang="en-US" sz="2000" b="1" dirty="0">
                <a:latin typeface="Trebuchet MS" panose="020B0603020202020204" pitchFamily="34" charset="0"/>
              </a:rPr>
              <a:t>Detection: </a:t>
            </a:r>
            <a:r>
              <a:rPr lang="en-US" sz="2000" dirty="0">
                <a:latin typeface="Trebuchet MS" panose="020B0603020202020204" pitchFamily="34" charset="0"/>
              </a:rPr>
              <a:t>the process of demonstrating that climate has changed in some defined statistical sense without providing a reason for that change. </a:t>
            </a:r>
          </a:p>
          <a:p>
            <a:pPr marL="342900" indent="-342900">
              <a:buFont typeface="Arial" panose="020B0604020202020204" pitchFamily="34" charset="0"/>
              <a:buChar char="•"/>
            </a:pPr>
            <a:r>
              <a:rPr lang="en-US" sz="2000" b="1" dirty="0">
                <a:latin typeface="Trebuchet MS" panose="020B0603020202020204" pitchFamily="34" charset="0"/>
              </a:rPr>
              <a:t>Attribution: </a:t>
            </a:r>
            <a:r>
              <a:rPr lang="en-US" sz="2000" dirty="0">
                <a:latin typeface="Trebuchet MS" panose="020B0603020202020204" pitchFamily="34" charset="0"/>
              </a:rPr>
              <a:t>the process of </a:t>
            </a:r>
            <a:r>
              <a:rPr lang="en-US" sz="2000" b="1" i="1" dirty="0">
                <a:latin typeface="Trebuchet MS" panose="020B0603020202020204" pitchFamily="34" charset="0"/>
              </a:rPr>
              <a:t>evaluating the relative contributions of multiple causal factors to a change or impact </a:t>
            </a:r>
            <a:r>
              <a:rPr lang="en-US" sz="2000" dirty="0">
                <a:latin typeface="Trebuchet MS" panose="020B0603020202020204" pitchFamily="34" charset="0"/>
              </a:rPr>
              <a:t>with an assignment of statistical confidence </a:t>
            </a:r>
          </a:p>
          <a:p>
            <a:pPr marL="342900" indent="-342900">
              <a:buFont typeface="Arial" panose="020B0604020202020204" pitchFamily="34" charset="0"/>
              <a:buChar char="•"/>
            </a:pPr>
            <a:r>
              <a:rPr lang="en-US" sz="2000" b="1" dirty="0">
                <a:latin typeface="Trebuchet MS" panose="020B0603020202020204" pitchFamily="34" charset="0"/>
              </a:rPr>
              <a:t>External forcing</a:t>
            </a:r>
            <a:r>
              <a:rPr lang="en-US" sz="2000" dirty="0">
                <a:latin typeface="Trebuchet MS" panose="020B0603020202020204" pitchFamily="34" charset="0"/>
              </a:rPr>
              <a:t>: a forcing factor outside the climate system that causes a change in the climate system. Examples: Volcanic eruptions, solar variations, anthropogenic changes in atmospheric composition and land-use.</a:t>
            </a:r>
          </a:p>
          <a:p>
            <a:pPr marL="342900" indent="-342900">
              <a:buFont typeface="Arial" panose="020B0604020202020204" pitchFamily="34" charset="0"/>
              <a:buChar char="•"/>
            </a:pPr>
            <a:r>
              <a:rPr lang="en-US" sz="2000" b="1" dirty="0">
                <a:latin typeface="Trebuchet MS" panose="020B0603020202020204" pitchFamily="34" charset="0"/>
              </a:rPr>
              <a:t>Counterfactual: </a:t>
            </a:r>
            <a:r>
              <a:rPr lang="en-US" sz="2000" dirty="0">
                <a:latin typeface="Trebuchet MS" panose="020B0603020202020204" pitchFamily="34" charset="0"/>
              </a:rPr>
              <a:t>A</a:t>
            </a:r>
            <a:r>
              <a:rPr lang="en-US" sz="2000" b="1" dirty="0">
                <a:latin typeface="Trebuchet MS" panose="020B0603020202020204" pitchFamily="34" charset="0"/>
              </a:rPr>
              <a:t> </a:t>
            </a:r>
            <a:r>
              <a:rPr lang="en-US" sz="2000" i="1" dirty="0">
                <a:latin typeface="Trebuchet MS" panose="020B0603020202020204" pitchFamily="34" charset="0"/>
              </a:rPr>
              <a:t>counterfactual world </a:t>
            </a:r>
            <a:r>
              <a:rPr lang="en-US" sz="2000" dirty="0">
                <a:latin typeface="Trebuchet MS" panose="020B0603020202020204" pitchFamily="34" charset="0"/>
              </a:rPr>
              <a:t>refers to a hypothetical “control” world that has only been impacted by natural </a:t>
            </a:r>
            <a:r>
              <a:rPr lang="en-US" sz="2000" dirty="0" err="1">
                <a:latin typeface="Trebuchet MS" panose="020B0603020202020204" pitchFamily="34" charset="0"/>
              </a:rPr>
              <a:t>forcings</a:t>
            </a:r>
            <a:r>
              <a:rPr lang="en-US" sz="2000" dirty="0">
                <a:latin typeface="Trebuchet MS" panose="020B0603020202020204" pitchFamily="34" charset="0"/>
              </a:rPr>
              <a:t> and internal variability.</a:t>
            </a:r>
          </a:p>
        </p:txBody>
      </p:sp>
      <p:sp>
        <p:nvSpPr>
          <p:cNvPr id="4" name="TextBox 3">
            <a:extLst>
              <a:ext uri="{FF2B5EF4-FFF2-40B4-BE49-F238E27FC236}">
                <a16:creationId xmlns:a16="http://schemas.microsoft.com/office/drawing/2014/main" id="{BFF7E70B-0706-4C27-9245-AEA179645942}"/>
              </a:ext>
            </a:extLst>
          </p:cNvPr>
          <p:cNvSpPr txBox="1"/>
          <p:nvPr/>
        </p:nvSpPr>
        <p:spPr>
          <a:xfrm>
            <a:off x="4691936" y="6466169"/>
            <a:ext cx="914400" cy="914400"/>
          </a:xfrm>
          <a:prstGeom prst="rect">
            <a:avLst/>
          </a:prstGeom>
        </p:spPr>
        <p:txBody>
          <a:bodyPr vert="horz" wrap="none" lIns="91440" tIns="45720" rIns="91440" bIns="45720" rtlCol="0">
            <a:noAutofit/>
          </a:bodyPr>
          <a:lstStyle/>
          <a:p>
            <a:pPr algn="l"/>
            <a:r>
              <a:rPr lang="en-US" sz="1600" dirty="0" err="1"/>
              <a:t>Hegerl</a:t>
            </a:r>
            <a:r>
              <a:rPr lang="en-US" sz="1600" dirty="0"/>
              <a:t> et al. (2010), NAS (2016), </a:t>
            </a:r>
            <a:r>
              <a:rPr lang="en-US" sz="1600" dirty="0" err="1"/>
              <a:t>Santer</a:t>
            </a:r>
            <a:r>
              <a:rPr lang="en-US" sz="1600" dirty="0"/>
              <a:t> et al. (1995), </a:t>
            </a:r>
            <a:r>
              <a:rPr lang="en-US" sz="1600" dirty="0" err="1"/>
              <a:t>Hasselman</a:t>
            </a:r>
            <a:r>
              <a:rPr lang="en-US" sz="1600" dirty="0"/>
              <a:t> (1997). </a:t>
            </a:r>
          </a:p>
        </p:txBody>
      </p:sp>
    </p:spTree>
    <p:extLst>
      <p:ext uri="{BB962C8B-B14F-4D97-AF65-F5344CB8AC3E}">
        <p14:creationId xmlns:p14="http://schemas.microsoft.com/office/powerpoint/2010/main" val="212090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riangle 5">
            <a:extLst>
              <a:ext uri="{FF2B5EF4-FFF2-40B4-BE49-F238E27FC236}">
                <a16:creationId xmlns:a16="http://schemas.microsoft.com/office/drawing/2014/main" id="{6984EE60-D40C-4D48-AC1A-B08EA94A5C86}"/>
              </a:ext>
            </a:extLst>
          </p:cNvPr>
          <p:cNvSpPr/>
          <p:nvPr/>
        </p:nvSpPr>
        <p:spPr>
          <a:xfrm rot="5234742">
            <a:off x="6297228" y="551893"/>
            <a:ext cx="3989842" cy="6170982"/>
          </a:xfrm>
          <a:custGeom>
            <a:avLst/>
            <a:gdLst>
              <a:gd name="connsiteX0" fmla="*/ 0 w 4736257"/>
              <a:gd name="connsiteY0" fmla="*/ 7201700 h 7201700"/>
              <a:gd name="connsiteX1" fmla="*/ 2368129 w 4736257"/>
              <a:gd name="connsiteY1" fmla="*/ 0 h 7201700"/>
              <a:gd name="connsiteX2" fmla="*/ 4736257 w 4736257"/>
              <a:gd name="connsiteY2" fmla="*/ 7201700 h 7201700"/>
              <a:gd name="connsiteX3" fmla="*/ 0 w 4736257"/>
              <a:gd name="connsiteY3" fmla="*/ 7201700 h 7201700"/>
              <a:gd name="connsiteX0" fmla="*/ 0 w 4736257"/>
              <a:gd name="connsiteY0" fmla="*/ 7185794 h 7185794"/>
              <a:gd name="connsiteX1" fmla="*/ 2519204 w 4736257"/>
              <a:gd name="connsiteY1" fmla="*/ 0 h 7185794"/>
              <a:gd name="connsiteX2" fmla="*/ 4736257 w 4736257"/>
              <a:gd name="connsiteY2" fmla="*/ 7185794 h 7185794"/>
              <a:gd name="connsiteX3" fmla="*/ 0 w 4736257"/>
              <a:gd name="connsiteY3" fmla="*/ 7185794 h 7185794"/>
            </a:gdLst>
            <a:ahLst/>
            <a:cxnLst>
              <a:cxn ang="0">
                <a:pos x="connsiteX0" y="connsiteY0"/>
              </a:cxn>
              <a:cxn ang="0">
                <a:pos x="connsiteX1" y="connsiteY1"/>
              </a:cxn>
              <a:cxn ang="0">
                <a:pos x="connsiteX2" y="connsiteY2"/>
              </a:cxn>
              <a:cxn ang="0">
                <a:pos x="connsiteX3" y="connsiteY3"/>
              </a:cxn>
            </a:cxnLst>
            <a:rect l="l" t="t" r="r" b="b"/>
            <a:pathLst>
              <a:path w="4736257" h="7185794">
                <a:moveTo>
                  <a:pt x="0" y="7185794"/>
                </a:moveTo>
                <a:lnTo>
                  <a:pt x="2519204" y="0"/>
                </a:lnTo>
                <a:lnTo>
                  <a:pt x="4736257" y="7185794"/>
                </a:lnTo>
                <a:lnTo>
                  <a:pt x="0" y="7185794"/>
                </a:lnTo>
                <a:close/>
              </a:path>
            </a:pathLst>
          </a:custGeom>
          <a:solidFill>
            <a:srgbClr val="92D05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41">
            <a:extLst>
              <a:ext uri="{FF2B5EF4-FFF2-40B4-BE49-F238E27FC236}">
                <a16:creationId xmlns:a16="http://schemas.microsoft.com/office/drawing/2014/main" id="{AE95FA3A-BD72-A949-8A87-1E7294BC158E}"/>
              </a:ext>
            </a:extLst>
          </p:cNvPr>
          <p:cNvSpPr/>
          <p:nvPr/>
        </p:nvSpPr>
        <p:spPr>
          <a:xfrm>
            <a:off x="8296381" y="3600202"/>
            <a:ext cx="2794868" cy="2272362"/>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6" name="Oval 65">
            <a:extLst>
              <a:ext uri="{FF2B5EF4-FFF2-40B4-BE49-F238E27FC236}">
                <a16:creationId xmlns:a16="http://schemas.microsoft.com/office/drawing/2014/main" id="{4FB56FFE-06A1-FF4C-8ACA-B6C218D9D7E2}"/>
              </a:ext>
            </a:extLst>
          </p:cNvPr>
          <p:cNvSpPr/>
          <p:nvPr/>
        </p:nvSpPr>
        <p:spPr>
          <a:xfrm>
            <a:off x="5524051" y="1282276"/>
            <a:ext cx="5568696" cy="4590288"/>
          </a:xfrm>
          <a:prstGeom prst="ellipse">
            <a:avLst/>
          </a:prstGeom>
          <a:solidFill>
            <a:srgbClr val="FFFF00">
              <a:alpha val="7000"/>
            </a:srgbClr>
          </a:solidFill>
          <a:ln w="444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Atmospheric Circulation</a:t>
            </a:r>
          </a:p>
        </p:txBody>
      </p:sp>
      <p:sp>
        <p:nvSpPr>
          <p:cNvPr id="2" name="Title 1">
            <a:extLst>
              <a:ext uri="{FF2B5EF4-FFF2-40B4-BE49-F238E27FC236}">
                <a16:creationId xmlns:a16="http://schemas.microsoft.com/office/drawing/2014/main" id="{8627EA1E-DA37-4BEA-9DEE-37335D207CE9}"/>
              </a:ext>
            </a:extLst>
          </p:cNvPr>
          <p:cNvSpPr>
            <a:spLocks noGrp="1"/>
          </p:cNvSpPr>
          <p:nvPr>
            <p:ph type="title"/>
          </p:nvPr>
        </p:nvSpPr>
        <p:spPr>
          <a:xfrm>
            <a:off x="936168" y="265839"/>
            <a:ext cx="9175764" cy="868680"/>
          </a:xfrm>
        </p:spPr>
        <p:txBody>
          <a:bodyPr>
            <a:noAutofit/>
          </a:bodyPr>
          <a:lstStyle/>
          <a:p>
            <a:r>
              <a:rPr lang="en-US" dirty="0"/>
              <a:t>ATTRIBUTION</a:t>
            </a:r>
            <a:br>
              <a:rPr lang="en-US" dirty="0"/>
            </a:br>
            <a:r>
              <a:rPr lang="en-US" i="1" dirty="0"/>
              <a:t>finding predominant source driving impact</a:t>
            </a:r>
            <a:endParaRPr lang="en-US" sz="2800" i="1" dirty="0"/>
          </a:p>
        </p:txBody>
      </p:sp>
      <p:sp>
        <p:nvSpPr>
          <p:cNvPr id="17" name="Content Placeholder 16">
            <a:extLst>
              <a:ext uri="{FF2B5EF4-FFF2-40B4-BE49-F238E27FC236}">
                <a16:creationId xmlns:a16="http://schemas.microsoft.com/office/drawing/2014/main" id="{DFE40B75-80FE-9B47-B7F4-D0EF6A3EE51A}"/>
              </a:ext>
            </a:extLst>
          </p:cNvPr>
          <p:cNvSpPr>
            <a:spLocks noGrp="1"/>
          </p:cNvSpPr>
          <p:nvPr>
            <p:ph idx="1"/>
          </p:nvPr>
        </p:nvSpPr>
        <p:spPr>
          <a:xfrm>
            <a:off x="-1" y="1544655"/>
            <a:ext cx="4384049" cy="4948940"/>
          </a:xfrm>
          <a:solidFill>
            <a:srgbClr val="92D050">
              <a:alpha val="8000"/>
            </a:srgbClr>
          </a:solidFill>
        </p:spPr>
        <p:txBody>
          <a:bodyPr/>
          <a:lstStyle/>
          <a:p>
            <a:pPr>
              <a:lnSpc>
                <a:spcPct val="150000"/>
              </a:lnSpc>
            </a:pPr>
            <a:r>
              <a:rPr lang="en-US" b="1" dirty="0"/>
              <a:t>Enhanced Fingerprinting: </a:t>
            </a:r>
            <a:r>
              <a:rPr lang="en-US" dirty="0"/>
              <a:t>use pathway information to expand multi-variate analyses, sharpening the signal-to-noise ratios and enabling significant correlations between source-impact</a:t>
            </a:r>
          </a:p>
          <a:p>
            <a:pPr>
              <a:lnSpc>
                <a:spcPct val="150000"/>
              </a:lnSpc>
            </a:pPr>
            <a:r>
              <a:rPr lang="en-US" b="1" dirty="0"/>
              <a:t>Inverse Optimization: </a:t>
            </a:r>
            <a:r>
              <a:rPr lang="en-US" dirty="0"/>
              <a:t> develop deep operator neural networks (DONNs) to model parts of E3SM to enable PDE-constrained optimization without intrusion into the E3SM code directly</a:t>
            </a:r>
          </a:p>
          <a:p>
            <a:pPr>
              <a:lnSpc>
                <a:spcPct val="150000"/>
              </a:lnSpc>
            </a:pPr>
            <a:r>
              <a:rPr lang="en-US" b="1" dirty="0"/>
              <a:t>Causal Modeling:  </a:t>
            </a:r>
            <a:r>
              <a:rPr lang="en-US" dirty="0"/>
              <a:t>identify causal relationships and dominant pathways by developing structural equation models and causal networks </a:t>
            </a:r>
          </a:p>
          <a:p>
            <a:pPr marL="342900" indent="-342900">
              <a:lnSpc>
                <a:spcPct val="150000"/>
              </a:lnSpc>
              <a:buAutoNum type="arabicPeriod" startAt="3"/>
            </a:pPr>
            <a:endParaRPr lang="en-US" b="1" dirty="0"/>
          </a:p>
        </p:txBody>
      </p:sp>
      <p:sp>
        <p:nvSpPr>
          <p:cNvPr id="18" name="Text Placeholder 17">
            <a:extLst>
              <a:ext uri="{FF2B5EF4-FFF2-40B4-BE49-F238E27FC236}">
                <a16:creationId xmlns:a16="http://schemas.microsoft.com/office/drawing/2014/main" id="{2FC046A9-84D3-014B-AF22-CE9E37DE5A4D}"/>
              </a:ext>
            </a:extLst>
          </p:cNvPr>
          <p:cNvSpPr>
            <a:spLocks noGrp="1"/>
          </p:cNvSpPr>
          <p:nvPr>
            <p:ph type="body" sz="quarter" idx="11"/>
          </p:nvPr>
        </p:nvSpPr>
        <p:spPr>
          <a:xfrm>
            <a:off x="-1" y="1224615"/>
            <a:ext cx="4390995" cy="320040"/>
          </a:xfrm>
          <a:solidFill>
            <a:srgbClr val="92D050"/>
          </a:solidFill>
        </p:spPr>
        <p:txBody>
          <a:bodyPr/>
          <a:lstStyle/>
          <a:p>
            <a:r>
              <a:rPr lang="en-US" dirty="0"/>
              <a:t>Research Composition:</a:t>
            </a:r>
          </a:p>
        </p:txBody>
      </p:sp>
      <p:sp>
        <p:nvSpPr>
          <p:cNvPr id="62" name="Rectangle 61">
            <a:extLst>
              <a:ext uri="{FF2B5EF4-FFF2-40B4-BE49-F238E27FC236}">
                <a16:creationId xmlns:a16="http://schemas.microsoft.com/office/drawing/2014/main" id="{355D3F25-420F-3F4B-B31D-2618B5BA4609}"/>
              </a:ext>
            </a:extLst>
          </p:cNvPr>
          <p:cNvSpPr/>
          <p:nvPr/>
        </p:nvSpPr>
        <p:spPr>
          <a:xfrm>
            <a:off x="11177016" y="1224615"/>
            <a:ext cx="1014984" cy="52689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IMPACTS</a:t>
            </a:r>
          </a:p>
        </p:txBody>
      </p:sp>
      <p:sp>
        <p:nvSpPr>
          <p:cNvPr id="73" name="Rectangle 72">
            <a:extLst>
              <a:ext uri="{FF2B5EF4-FFF2-40B4-BE49-F238E27FC236}">
                <a16:creationId xmlns:a16="http://schemas.microsoft.com/office/drawing/2014/main" id="{D77242D7-2FA3-A342-A3FE-8F60CBE2C7CB}"/>
              </a:ext>
            </a:extLst>
          </p:cNvPr>
          <p:cNvSpPr/>
          <p:nvPr/>
        </p:nvSpPr>
        <p:spPr>
          <a:xfrm>
            <a:off x="4389120" y="1224615"/>
            <a:ext cx="1014984" cy="52689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200" dirty="0">
                <a:solidFill>
                  <a:schemeClr val="bg1"/>
                </a:solidFill>
              </a:rPr>
              <a:t>SOURCE</a:t>
            </a:r>
          </a:p>
        </p:txBody>
      </p:sp>
      <p:sp>
        <p:nvSpPr>
          <p:cNvPr id="67" name="Oval 4">
            <a:extLst>
              <a:ext uri="{FF2B5EF4-FFF2-40B4-BE49-F238E27FC236}">
                <a16:creationId xmlns:a16="http://schemas.microsoft.com/office/drawing/2014/main" id="{575F19DB-3D5D-1445-B1C5-C26B405C0F2E}"/>
              </a:ext>
            </a:extLst>
          </p:cNvPr>
          <p:cNvSpPr/>
          <p:nvPr/>
        </p:nvSpPr>
        <p:spPr>
          <a:xfrm>
            <a:off x="5208224" y="3160906"/>
            <a:ext cx="6167801" cy="178257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376261 h 1421176"/>
              <a:gd name="connsiteX1" fmla="*/ 1797171 w 6543999"/>
              <a:gd name="connsiteY1" fmla="*/ 1103092 h 1421176"/>
              <a:gd name="connsiteX2" fmla="*/ 2688567 w 6543999"/>
              <a:gd name="connsiteY2" fmla="*/ 16162 h 1421176"/>
              <a:gd name="connsiteX3" fmla="*/ 4126359 w 6543999"/>
              <a:gd name="connsiteY3" fmla="*/ 421584 h 1421176"/>
              <a:gd name="connsiteX4" fmla="*/ 6543999 w 6543999"/>
              <a:gd name="connsiteY4" fmla="*/ 444033 h 1421176"/>
              <a:gd name="connsiteX0" fmla="*/ 0 w 6543999"/>
              <a:gd name="connsiteY0" fmla="*/ 1363993 h 1519254"/>
              <a:gd name="connsiteX1" fmla="*/ 1797171 w 6543999"/>
              <a:gd name="connsiteY1" fmla="*/ 1090824 h 1519254"/>
              <a:gd name="connsiteX2" fmla="*/ 2688567 w 6543999"/>
              <a:gd name="connsiteY2" fmla="*/ 3894 h 1519254"/>
              <a:gd name="connsiteX3" fmla="*/ 3907823 w 6543999"/>
              <a:gd name="connsiteY3" fmla="*/ 1519248 h 1519254"/>
              <a:gd name="connsiteX4" fmla="*/ 6543999 w 6543999"/>
              <a:gd name="connsiteY4" fmla="*/ 431765 h 1519254"/>
              <a:gd name="connsiteX0" fmla="*/ 0 w 6543999"/>
              <a:gd name="connsiteY0" fmla="*/ 1363993 h 1519248"/>
              <a:gd name="connsiteX1" fmla="*/ 1797171 w 6543999"/>
              <a:gd name="connsiteY1" fmla="*/ 1090824 h 1519248"/>
              <a:gd name="connsiteX2" fmla="*/ 2688567 w 6543999"/>
              <a:gd name="connsiteY2" fmla="*/ 3894 h 1519248"/>
              <a:gd name="connsiteX3" fmla="*/ 3907823 w 6543999"/>
              <a:gd name="connsiteY3" fmla="*/ 1519248 h 1519248"/>
              <a:gd name="connsiteX4" fmla="*/ 6543999 w 6543999"/>
              <a:gd name="connsiteY4" fmla="*/ 431765 h 1519248"/>
              <a:gd name="connsiteX0" fmla="*/ 0 w 6543999"/>
              <a:gd name="connsiteY0" fmla="*/ 1360156 h 1515411"/>
              <a:gd name="connsiteX1" fmla="*/ 1797171 w 6543999"/>
              <a:gd name="connsiteY1" fmla="*/ 1086987 h 1515411"/>
              <a:gd name="connsiteX2" fmla="*/ 2688567 w 6543999"/>
              <a:gd name="connsiteY2" fmla="*/ 57 h 1515411"/>
              <a:gd name="connsiteX3" fmla="*/ 3907823 w 6543999"/>
              <a:gd name="connsiteY3" fmla="*/ 1515411 h 1515411"/>
              <a:gd name="connsiteX4" fmla="*/ 6543999 w 6543999"/>
              <a:gd name="connsiteY4" fmla="*/ 427928 h 1515411"/>
              <a:gd name="connsiteX0" fmla="*/ 0 w 6543999"/>
              <a:gd name="connsiteY0" fmla="*/ 1417661 h 1572916"/>
              <a:gd name="connsiteX1" fmla="*/ 1797171 w 6543999"/>
              <a:gd name="connsiteY1" fmla="*/ 1144492 h 1572916"/>
              <a:gd name="connsiteX2" fmla="*/ 2700069 w 6543999"/>
              <a:gd name="connsiteY2" fmla="*/ 53 h 1572916"/>
              <a:gd name="connsiteX3" fmla="*/ 3907823 w 6543999"/>
              <a:gd name="connsiteY3" fmla="*/ 1572916 h 1572916"/>
              <a:gd name="connsiteX4" fmla="*/ 6543999 w 6543999"/>
              <a:gd name="connsiteY4" fmla="*/ 485433 h 1572916"/>
              <a:gd name="connsiteX0" fmla="*/ 0 w 6543999"/>
              <a:gd name="connsiteY0" fmla="*/ 1417661 h 1673596"/>
              <a:gd name="connsiteX1" fmla="*/ 1797171 w 6543999"/>
              <a:gd name="connsiteY1" fmla="*/ 1144492 h 1673596"/>
              <a:gd name="connsiteX2" fmla="*/ 2700069 w 6543999"/>
              <a:gd name="connsiteY2" fmla="*/ 53 h 1673596"/>
              <a:gd name="connsiteX3" fmla="*/ 3907823 w 6543999"/>
              <a:gd name="connsiteY3" fmla="*/ 1572916 h 1673596"/>
              <a:gd name="connsiteX4" fmla="*/ 6543999 w 6543999"/>
              <a:gd name="connsiteY4" fmla="*/ 485433 h 1673596"/>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704630"/>
              <a:gd name="connsiteX1" fmla="*/ 1797171 w 6543999"/>
              <a:gd name="connsiteY1" fmla="*/ 1148632 h 1704630"/>
              <a:gd name="connsiteX2" fmla="*/ 2700069 w 6543999"/>
              <a:gd name="connsiteY2" fmla="*/ 4193 h 1704630"/>
              <a:gd name="connsiteX3" fmla="*/ 3856065 w 6543999"/>
              <a:gd name="connsiteY3" fmla="*/ 1605811 h 1704630"/>
              <a:gd name="connsiteX4" fmla="*/ 6543999 w 6543999"/>
              <a:gd name="connsiteY4" fmla="*/ 489573 h 1704630"/>
              <a:gd name="connsiteX0" fmla="*/ 0 w 6543999"/>
              <a:gd name="connsiteY0" fmla="*/ 1421801 h 1686356"/>
              <a:gd name="connsiteX1" fmla="*/ 1797171 w 6543999"/>
              <a:gd name="connsiteY1" fmla="*/ 1148632 h 1686356"/>
              <a:gd name="connsiteX2" fmla="*/ 2700069 w 6543999"/>
              <a:gd name="connsiteY2" fmla="*/ 4193 h 1686356"/>
              <a:gd name="connsiteX3" fmla="*/ 3856065 w 6543999"/>
              <a:gd name="connsiteY3" fmla="*/ 1605811 h 1686356"/>
              <a:gd name="connsiteX4" fmla="*/ 6543999 w 6543999"/>
              <a:gd name="connsiteY4" fmla="*/ 489573 h 1686356"/>
              <a:gd name="connsiteX0" fmla="*/ 0 w 6543999"/>
              <a:gd name="connsiteY0" fmla="*/ 1417813 h 1682368"/>
              <a:gd name="connsiteX1" fmla="*/ 1797171 w 6543999"/>
              <a:gd name="connsiteY1" fmla="*/ 1144644 h 1682368"/>
              <a:gd name="connsiteX2" fmla="*/ 2700069 w 6543999"/>
              <a:gd name="connsiteY2" fmla="*/ 205 h 1682368"/>
              <a:gd name="connsiteX3" fmla="*/ 3856065 w 6543999"/>
              <a:gd name="connsiteY3" fmla="*/ 1601823 h 1682368"/>
              <a:gd name="connsiteX4" fmla="*/ 6543999 w 6543999"/>
              <a:gd name="connsiteY4" fmla="*/ 485585 h 1682368"/>
              <a:gd name="connsiteX0" fmla="*/ 0 w 6543999"/>
              <a:gd name="connsiteY0" fmla="*/ 1405115 h 1669670"/>
              <a:gd name="connsiteX1" fmla="*/ 1797171 w 6543999"/>
              <a:gd name="connsiteY1" fmla="*/ 1131946 h 1669670"/>
              <a:gd name="connsiteX2" fmla="*/ 2719119 w 6543999"/>
              <a:gd name="connsiteY2" fmla="*/ 207 h 1669670"/>
              <a:gd name="connsiteX3" fmla="*/ 3856065 w 6543999"/>
              <a:gd name="connsiteY3" fmla="*/ 1589125 h 1669670"/>
              <a:gd name="connsiteX4" fmla="*/ 6543999 w 6543999"/>
              <a:gd name="connsiteY4" fmla="*/ 472887 h 1669670"/>
              <a:gd name="connsiteX0" fmla="*/ 0 w 6463584"/>
              <a:gd name="connsiteY0" fmla="*/ 1405115 h 1818681"/>
              <a:gd name="connsiteX1" fmla="*/ 1797171 w 6463584"/>
              <a:gd name="connsiteY1" fmla="*/ 1131946 h 1818681"/>
              <a:gd name="connsiteX2" fmla="*/ 2719119 w 6463584"/>
              <a:gd name="connsiteY2" fmla="*/ 207 h 1818681"/>
              <a:gd name="connsiteX3" fmla="*/ 3856065 w 6463584"/>
              <a:gd name="connsiteY3" fmla="*/ 1589125 h 1818681"/>
              <a:gd name="connsiteX4" fmla="*/ 6463584 w 6463584"/>
              <a:gd name="connsiteY4" fmla="*/ 1695400 h 181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3584" h="1818681">
                <a:moveTo>
                  <a:pt x="0" y="1405115"/>
                </a:moveTo>
                <a:cubicBezTo>
                  <a:pt x="506084" y="1536850"/>
                  <a:pt x="1343985" y="1366097"/>
                  <a:pt x="1797171" y="1131946"/>
                </a:cubicBezTo>
                <a:cubicBezTo>
                  <a:pt x="2250358" y="897795"/>
                  <a:pt x="2179120" y="19261"/>
                  <a:pt x="2719119" y="207"/>
                </a:cubicBezTo>
                <a:cubicBezTo>
                  <a:pt x="3259118" y="-18847"/>
                  <a:pt x="3376436" y="1287776"/>
                  <a:pt x="3856065" y="1589125"/>
                </a:cubicBezTo>
                <a:cubicBezTo>
                  <a:pt x="4493251" y="2037514"/>
                  <a:pt x="5084526" y="1689834"/>
                  <a:pt x="6463584" y="169540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41">
            <a:extLst>
              <a:ext uri="{FF2B5EF4-FFF2-40B4-BE49-F238E27FC236}">
                <a16:creationId xmlns:a16="http://schemas.microsoft.com/office/drawing/2014/main" id="{5D5D7D64-32C8-6247-9F50-41B07929C486}"/>
              </a:ext>
            </a:extLst>
          </p:cNvPr>
          <p:cNvSpPr/>
          <p:nvPr/>
        </p:nvSpPr>
        <p:spPr>
          <a:xfrm rot="10800000">
            <a:off x="5524050" y="1282276"/>
            <a:ext cx="2772331" cy="2295144"/>
          </a:xfrm>
          <a:custGeom>
            <a:avLst/>
            <a:gdLst>
              <a:gd name="connsiteX0" fmla="*/ 0 w 5863729"/>
              <a:gd name="connsiteY0" fmla="*/ 2295144 h 4590288"/>
              <a:gd name="connsiteX1" fmla="*/ 2931865 w 5863729"/>
              <a:gd name="connsiteY1" fmla="*/ 0 h 4590288"/>
              <a:gd name="connsiteX2" fmla="*/ 5863730 w 5863729"/>
              <a:gd name="connsiteY2" fmla="*/ 2295144 h 4590288"/>
              <a:gd name="connsiteX3" fmla="*/ 2931865 w 5863729"/>
              <a:gd name="connsiteY3" fmla="*/ 4590288 h 4590288"/>
              <a:gd name="connsiteX4" fmla="*/ 0 w 5863729"/>
              <a:gd name="connsiteY4" fmla="*/ 2295144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4" fmla="*/ 3023305 w 5863730"/>
              <a:gd name="connsiteY4" fmla="*/ 91440 h 4590288"/>
              <a:gd name="connsiteX0" fmla="*/ 2931865 w 5863730"/>
              <a:gd name="connsiteY0" fmla="*/ 0 h 4590288"/>
              <a:gd name="connsiteX1" fmla="*/ 5863730 w 5863730"/>
              <a:gd name="connsiteY1" fmla="*/ 2295144 h 4590288"/>
              <a:gd name="connsiteX2" fmla="*/ 2931865 w 5863730"/>
              <a:gd name="connsiteY2" fmla="*/ 4590288 h 4590288"/>
              <a:gd name="connsiteX3" fmla="*/ 0 w 5863730"/>
              <a:gd name="connsiteY3" fmla="*/ 2295144 h 4590288"/>
              <a:gd name="connsiteX0" fmla="*/ 0 w 2931865"/>
              <a:gd name="connsiteY0" fmla="*/ 0 h 4590288"/>
              <a:gd name="connsiteX1" fmla="*/ 2931865 w 2931865"/>
              <a:gd name="connsiteY1" fmla="*/ 2295144 h 4590288"/>
              <a:gd name="connsiteX2" fmla="*/ 0 w 2931865"/>
              <a:gd name="connsiteY2" fmla="*/ 4590288 h 4590288"/>
              <a:gd name="connsiteX0" fmla="*/ 2931865 w 2931865"/>
              <a:gd name="connsiteY0" fmla="*/ 0 h 2295144"/>
              <a:gd name="connsiteX1" fmla="*/ 0 w 2931865"/>
              <a:gd name="connsiteY1" fmla="*/ 2295144 h 2295144"/>
            </a:gdLst>
            <a:ahLst/>
            <a:cxnLst>
              <a:cxn ang="0">
                <a:pos x="connsiteX0" y="connsiteY0"/>
              </a:cxn>
              <a:cxn ang="0">
                <a:pos x="connsiteX1" y="connsiteY1"/>
              </a:cxn>
            </a:cxnLst>
            <a:rect l="l" t="t" r="r" b="b"/>
            <a:pathLst>
              <a:path w="2931865" h="2295144">
                <a:moveTo>
                  <a:pt x="2931865" y="0"/>
                </a:moveTo>
                <a:cubicBezTo>
                  <a:pt x="2931865" y="1267573"/>
                  <a:pt x="1619224" y="2295144"/>
                  <a:pt x="0" y="2295144"/>
                </a:cubicBezTo>
              </a:path>
            </a:pathLst>
          </a:custGeom>
          <a:noFill/>
          <a:ln w="44450" cmpd="sng">
            <a:solidFill>
              <a:schemeClr val="accent2"/>
            </a:solidFill>
            <a:headEnd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wrap="none" lIns="0" tIns="5029200" rIns="0" bIns="0" rtlCol="0" anchor="b" anchorCtr="0"/>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79" name="Curved Connector 78">
            <a:extLst>
              <a:ext uri="{FF2B5EF4-FFF2-40B4-BE49-F238E27FC236}">
                <a16:creationId xmlns:a16="http://schemas.microsoft.com/office/drawing/2014/main" id="{D57EEFA7-84FF-6A45-92C1-8122DA4D063C}"/>
              </a:ext>
            </a:extLst>
          </p:cNvPr>
          <p:cNvCxnSpPr>
            <a:cxnSpLocks/>
            <a:stCxn id="109" idx="0"/>
            <a:endCxn id="90" idx="0"/>
          </p:cNvCxnSpPr>
          <p:nvPr/>
        </p:nvCxnSpPr>
        <p:spPr>
          <a:xfrm flipV="1">
            <a:off x="6519316" y="3040646"/>
            <a:ext cx="838783" cy="314628"/>
          </a:xfrm>
          <a:prstGeom prst="curvedConnector3">
            <a:avLst>
              <a:gd name="adj1" fmla="val 63711"/>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80" name="Curved Connector 79">
            <a:extLst>
              <a:ext uri="{FF2B5EF4-FFF2-40B4-BE49-F238E27FC236}">
                <a16:creationId xmlns:a16="http://schemas.microsoft.com/office/drawing/2014/main" id="{AAE42496-84BE-F642-8574-CDDA1B688B5E}"/>
              </a:ext>
            </a:extLst>
          </p:cNvPr>
          <p:cNvCxnSpPr>
            <a:cxnSpLocks/>
            <a:stCxn id="91" idx="0"/>
          </p:cNvCxnSpPr>
          <p:nvPr/>
        </p:nvCxnSpPr>
        <p:spPr>
          <a:xfrm>
            <a:off x="7904764" y="3040646"/>
            <a:ext cx="1547205" cy="410289"/>
          </a:xfrm>
          <a:prstGeom prst="curvedConnector3">
            <a:avLst>
              <a:gd name="adj1" fmla="val 64774"/>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cxnSp>
        <p:nvCxnSpPr>
          <p:cNvPr id="81" name="Curved Connector 67">
            <a:extLst>
              <a:ext uri="{FF2B5EF4-FFF2-40B4-BE49-F238E27FC236}">
                <a16:creationId xmlns:a16="http://schemas.microsoft.com/office/drawing/2014/main" id="{22450771-4B57-DA45-9587-EF2F108F9E89}"/>
              </a:ext>
            </a:extLst>
          </p:cNvPr>
          <p:cNvCxnSpPr>
            <a:cxnSpLocks/>
          </p:cNvCxnSpPr>
          <p:nvPr/>
        </p:nvCxnSpPr>
        <p:spPr>
          <a:xfrm>
            <a:off x="9504948" y="3429000"/>
            <a:ext cx="2056194" cy="100644"/>
          </a:xfrm>
          <a:prstGeom prst="straightConnector1">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1B9E9934-2E35-0C4F-84E2-B46E5F1F146B}"/>
              </a:ext>
            </a:extLst>
          </p:cNvPr>
          <p:cNvGrpSpPr/>
          <p:nvPr/>
        </p:nvGrpSpPr>
        <p:grpSpPr>
          <a:xfrm>
            <a:off x="8776202" y="4501050"/>
            <a:ext cx="546664" cy="546664"/>
            <a:chOff x="855016" y="4817599"/>
            <a:chExt cx="546664" cy="546664"/>
          </a:xfrm>
          <a:solidFill>
            <a:schemeClr val="accent2"/>
          </a:solidFill>
        </p:grpSpPr>
        <p:sp>
          <p:nvSpPr>
            <p:cNvPr id="85" name="Freeform 84">
              <a:extLst>
                <a:ext uri="{FF2B5EF4-FFF2-40B4-BE49-F238E27FC236}">
                  <a16:creationId xmlns:a16="http://schemas.microsoft.com/office/drawing/2014/main" id="{D3287D11-1A87-FE46-B237-83B046779F57}"/>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grp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Radiation</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Diffusivity</a:t>
              </a:r>
            </a:p>
          </p:txBody>
        </p:sp>
        <p:sp>
          <p:nvSpPr>
            <p:cNvPr id="86" name="Freeform 85">
              <a:extLst>
                <a:ext uri="{FF2B5EF4-FFF2-40B4-BE49-F238E27FC236}">
                  <a16:creationId xmlns:a16="http://schemas.microsoft.com/office/drawing/2014/main" id="{BD3AD237-AE0C-BE4B-AAFC-59F12B59F988}"/>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87" name="Freeform 86">
              <a:extLst>
                <a:ext uri="{FF2B5EF4-FFF2-40B4-BE49-F238E27FC236}">
                  <a16:creationId xmlns:a16="http://schemas.microsoft.com/office/drawing/2014/main" id="{99685790-B34F-0140-91AB-3FD22FB4F94E}"/>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grp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2" name="Group 91">
            <a:extLst>
              <a:ext uri="{FF2B5EF4-FFF2-40B4-BE49-F238E27FC236}">
                <a16:creationId xmlns:a16="http://schemas.microsoft.com/office/drawing/2014/main" id="{B5A4A3C7-1467-5149-AD19-52CC46208167}"/>
              </a:ext>
            </a:extLst>
          </p:cNvPr>
          <p:cNvGrpSpPr/>
          <p:nvPr/>
        </p:nvGrpSpPr>
        <p:grpSpPr>
          <a:xfrm>
            <a:off x="8325200" y="2936797"/>
            <a:ext cx="546664" cy="546664"/>
            <a:chOff x="855016" y="4817599"/>
            <a:chExt cx="546664" cy="546664"/>
          </a:xfrm>
          <a:solidFill>
            <a:schemeClr val="accent2"/>
          </a:solidFill>
        </p:grpSpPr>
        <p:sp>
          <p:nvSpPr>
            <p:cNvPr id="93" name="Freeform 92">
              <a:extLst>
                <a:ext uri="{FF2B5EF4-FFF2-40B4-BE49-F238E27FC236}">
                  <a16:creationId xmlns:a16="http://schemas.microsoft.com/office/drawing/2014/main" id="{7D40F2DA-40D2-684B-AE61-30F045AFA056}"/>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grp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Aerosol</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Sedimentation</a:t>
              </a:r>
            </a:p>
          </p:txBody>
        </p:sp>
        <p:sp>
          <p:nvSpPr>
            <p:cNvPr id="98" name="Freeform 97">
              <a:extLst>
                <a:ext uri="{FF2B5EF4-FFF2-40B4-BE49-F238E27FC236}">
                  <a16:creationId xmlns:a16="http://schemas.microsoft.com/office/drawing/2014/main" id="{8C0FE39D-4D3E-7D4B-ABCC-676401746F98}"/>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99" name="Freeform 98">
              <a:extLst>
                <a:ext uri="{FF2B5EF4-FFF2-40B4-BE49-F238E27FC236}">
                  <a16:creationId xmlns:a16="http://schemas.microsoft.com/office/drawing/2014/main" id="{99973CC2-AE25-5245-AC5A-3EB1D1B3649A}"/>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grp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30" name="Hexagon 129">
            <a:extLst>
              <a:ext uri="{FF2B5EF4-FFF2-40B4-BE49-F238E27FC236}">
                <a16:creationId xmlns:a16="http://schemas.microsoft.com/office/drawing/2014/main" id="{4596876A-69A9-0647-8E57-E66D4EB1A0BF}"/>
              </a:ext>
            </a:extLst>
          </p:cNvPr>
          <p:cNvSpPr/>
          <p:nvPr/>
        </p:nvSpPr>
        <p:spPr>
          <a:xfrm>
            <a:off x="11401969" y="4592082"/>
            <a:ext cx="607264" cy="523503"/>
          </a:xfrm>
          <a:prstGeom prst="hexagon">
            <a:avLst/>
          </a:prstGeom>
          <a:solidFill>
            <a:schemeClr val="tx1">
              <a:alpha val="80000"/>
            </a:schemeClr>
          </a:solidFill>
          <a:ln w="50800">
            <a:solidFill>
              <a:schemeClr val="bg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rgbClr val="DADFDD"/>
                </a:solidFill>
                <a:latin typeface="Open Sans" panose="020B0606030504020204" pitchFamily="34" charset="0"/>
                <a:ea typeface="Open Sans" panose="020B0606030504020204" pitchFamily="34" charset="0"/>
                <a:cs typeface="Open Sans" panose="020B0606030504020204" pitchFamily="34" charset="0"/>
              </a:rPr>
              <a:t>Net Primary </a:t>
            </a:r>
            <a:br>
              <a:rPr lang="en-US" sz="900" dirty="0">
                <a:solidFill>
                  <a:srgbClr val="DADFDD"/>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rgbClr val="DADFDD"/>
                </a:solidFill>
                <a:latin typeface="Open Sans" panose="020B0606030504020204" pitchFamily="34" charset="0"/>
                <a:ea typeface="Open Sans" panose="020B0606030504020204" pitchFamily="34" charset="0"/>
                <a:cs typeface="Open Sans" panose="020B0606030504020204" pitchFamily="34" charset="0"/>
              </a:rPr>
              <a:t>Productivity</a:t>
            </a:r>
          </a:p>
        </p:txBody>
      </p:sp>
      <p:sp>
        <p:nvSpPr>
          <p:cNvPr id="131" name="Hexagon 130">
            <a:extLst>
              <a:ext uri="{FF2B5EF4-FFF2-40B4-BE49-F238E27FC236}">
                <a16:creationId xmlns:a16="http://schemas.microsoft.com/office/drawing/2014/main" id="{E0C805C9-85C0-9C42-AAA3-DD2BC54C6610}"/>
              </a:ext>
            </a:extLst>
          </p:cNvPr>
          <p:cNvSpPr/>
          <p:nvPr/>
        </p:nvSpPr>
        <p:spPr>
          <a:xfrm>
            <a:off x="11401969" y="2005203"/>
            <a:ext cx="607264" cy="523503"/>
          </a:xfrm>
          <a:prstGeom prst="hexagon">
            <a:avLst/>
          </a:prstGeom>
          <a:solidFill>
            <a:schemeClr val="tx1">
              <a:alpha val="80000"/>
            </a:schemeClr>
          </a:solidFill>
          <a:ln w="50800">
            <a:solidFill>
              <a:schemeClr val="bg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rgbClr val="DADFDD"/>
                </a:solidFill>
                <a:latin typeface="Open Sans" panose="020B0606030504020204" pitchFamily="34" charset="0"/>
                <a:ea typeface="Open Sans" panose="020B0606030504020204" pitchFamily="34" charset="0"/>
                <a:cs typeface="Open Sans" panose="020B0606030504020204" pitchFamily="34" charset="0"/>
              </a:rPr>
              <a:t>Sea </a:t>
            </a:r>
          </a:p>
          <a:p>
            <a:pPr algn="ctr"/>
            <a:r>
              <a:rPr lang="en-US" sz="900" dirty="0">
                <a:solidFill>
                  <a:srgbClr val="DADFDD"/>
                </a:solidFill>
                <a:latin typeface="Open Sans" panose="020B0606030504020204" pitchFamily="34" charset="0"/>
                <a:ea typeface="Open Sans" panose="020B0606030504020204" pitchFamily="34" charset="0"/>
                <a:cs typeface="Open Sans" panose="020B0606030504020204" pitchFamily="34" charset="0"/>
              </a:rPr>
              <a:t>Level</a:t>
            </a:r>
          </a:p>
        </p:txBody>
      </p:sp>
      <p:sp>
        <p:nvSpPr>
          <p:cNvPr id="132" name="Hexagon 131">
            <a:extLst>
              <a:ext uri="{FF2B5EF4-FFF2-40B4-BE49-F238E27FC236}">
                <a16:creationId xmlns:a16="http://schemas.microsoft.com/office/drawing/2014/main" id="{673B6B8C-8B47-9840-AB5E-8038BE937984}"/>
              </a:ext>
            </a:extLst>
          </p:cNvPr>
          <p:cNvSpPr/>
          <p:nvPr/>
        </p:nvSpPr>
        <p:spPr>
          <a:xfrm>
            <a:off x="11401969" y="3325985"/>
            <a:ext cx="607264" cy="523503"/>
          </a:xfrm>
          <a:prstGeom prst="hexagon">
            <a:avLst/>
          </a:prstGeom>
          <a:solidFill>
            <a:schemeClr val="tx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tIns="1280160" rtlCol="0" anchor="b"/>
          <a:lstStyle/>
          <a:p>
            <a:pPr algn="ct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Cloud </a:t>
            </a:r>
            <a:b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900" dirty="0">
                <a:solidFill>
                  <a:schemeClr val="bg1"/>
                </a:solidFill>
                <a:latin typeface="Open Sans" panose="020B0606030504020204" pitchFamily="34" charset="0"/>
                <a:ea typeface="Open Sans" panose="020B0606030504020204" pitchFamily="34" charset="0"/>
                <a:cs typeface="Open Sans" panose="020B0606030504020204" pitchFamily="34" charset="0"/>
              </a:rPr>
              <a:t>Brightness</a:t>
            </a:r>
          </a:p>
        </p:txBody>
      </p:sp>
      <p:cxnSp>
        <p:nvCxnSpPr>
          <p:cNvPr id="138" name="Curved Connector 137">
            <a:extLst>
              <a:ext uri="{FF2B5EF4-FFF2-40B4-BE49-F238E27FC236}">
                <a16:creationId xmlns:a16="http://schemas.microsoft.com/office/drawing/2014/main" id="{2D051778-FBA5-D54F-BE20-10F9309C7E01}"/>
              </a:ext>
            </a:extLst>
          </p:cNvPr>
          <p:cNvCxnSpPr>
            <a:cxnSpLocks/>
          </p:cNvCxnSpPr>
          <p:nvPr/>
        </p:nvCxnSpPr>
        <p:spPr>
          <a:xfrm flipV="1">
            <a:off x="4899877" y="3392512"/>
            <a:ext cx="1113230" cy="222282"/>
          </a:xfrm>
          <a:prstGeom prst="curvedConnector3">
            <a:avLst>
              <a:gd name="adj1" fmla="val 50000"/>
            </a:avLst>
          </a:prstGeom>
          <a:ln w="50800" cap="rnd" cmpd="sng">
            <a:solidFill>
              <a:schemeClr val="accent2"/>
            </a:solidFill>
            <a:prstDash val="solid"/>
            <a:round/>
          </a:ln>
        </p:spPr>
        <p:style>
          <a:lnRef idx="1">
            <a:schemeClr val="accent1"/>
          </a:lnRef>
          <a:fillRef idx="0">
            <a:schemeClr val="accent1"/>
          </a:fillRef>
          <a:effectRef idx="0">
            <a:schemeClr val="accent1"/>
          </a:effectRef>
          <a:fontRef idx="minor">
            <a:schemeClr val="tx1"/>
          </a:fontRef>
        </p:style>
      </p:cxnSp>
      <p:sp>
        <p:nvSpPr>
          <p:cNvPr id="140" name="Oval 139">
            <a:extLst>
              <a:ext uri="{FF2B5EF4-FFF2-40B4-BE49-F238E27FC236}">
                <a16:creationId xmlns:a16="http://schemas.microsoft.com/office/drawing/2014/main" id="{A6E43658-9821-9E48-8B2F-3E5A081D43BA}"/>
              </a:ext>
            </a:extLst>
          </p:cNvPr>
          <p:cNvSpPr/>
          <p:nvPr/>
        </p:nvSpPr>
        <p:spPr>
          <a:xfrm>
            <a:off x="4614224" y="4264784"/>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Combustion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Aerosols</a:t>
            </a:r>
          </a:p>
        </p:txBody>
      </p:sp>
      <p:sp>
        <p:nvSpPr>
          <p:cNvPr id="141" name="Oval 140">
            <a:extLst>
              <a:ext uri="{FF2B5EF4-FFF2-40B4-BE49-F238E27FC236}">
                <a16:creationId xmlns:a16="http://schemas.microsoft.com/office/drawing/2014/main" id="{C99B59F1-C5B0-8947-8625-0070FBD371FA}"/>
              </a:ext>
            </a:extLst>
          </p:cNvPr>
          <p:cNvSpPr/>
          <p:nvPr/>
        </p:nvSpPr>
        <p:spPr>
          <a:xfrm>
            <a:off x="4607894" y="3424927"/>
            <a:ext cx="615833" cy="602822"/>
          </a:xfrm>
          <a:prstGeom prst="ellipse">
            <a:avLst/>
          </a:prstGeom>
          <a:solidFill>
            <a:schemeClr val="accent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Volcanic</a:t>
            </a:r>
          </a:p>
          <a:p>
            <a:pPr algn="ctr"/>
            <a:r>
              <a:rPr lang="en-US" sz="900" dirty="0">
                <a:latin typeface="Open Sans" panose="020B0606030504020204" pitchFamily="34" charset="0"/>
                <a:ea typeface="Open Sans" panose="020B0606030504020204" pitchFamily="34" charset="0"/>
                <a:cs typeface="Open Sans" panose="020B0606030504020204" pitchFamily="34" charset="0"/>
              </a:rPr>
              <a:t>Eruption</a:t>
            </a:r>
          </a:p>
        </p:txBody>
      </p:sp>
      <p:sp>
        <p:nvSpPr>
          <p:cNvPr id="143" name="Oval 142">
            <a:extLst>
              <a:ext uri="{FF2B5EF4-FFF2-40B4-BE49-F238E27FC236}">
                <a16:creationId xmlns:a16="http://schemas.microsoft.com/office/drawing/2014/main" id="{433310AC-4387-5447-96EF-076BDB0299B0}"/>
              </a:ext>
            </a:extLst>
          </p:cNvPr>
          <p:cNvSpPr/>
          <p:nvPr/>
        </p:nvSpPr>
        <p:spPr>
          <a:xfrm>
            <a:off x="4605148" y="5104639"/>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 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144" name="Pentagon 143">
            <a:extLst>
              <a:ext uri="{FF2B5EF4-FFF2-40B4-BE49-F238E27FC236}">
                <a16:creationId xmlns:a16="http://schemas.microsoft.com/office/drawing/2014/main" id="{8E01DAF2-B054-9442-B6A7-A3614D9ED2CB}"/>
              </a:ext>
            </a:extLst>
          </p:cNvPr>
          <p:cNvSpPr/>
          <p:nvPr/>
        </p:nvSpPr>
        <p:spPr>
          <a:xfrm flipH="1">
            <a:off x="5408294" y="6125680"/>
            <a:ext cx="5774055" cy="319464"/>
          </a:xfrm>
          <a:prstGeom prst="homePlate">
            <a:avLst>
              <a:gd name="adj" fmla="val 70217"/>
            </a:avLst>
          </a:prstGeom>
          <a:gradFill>
            <a:gsLst>
              <a:gs pos="0">
                <a:srgbClr val="92D050">
                  <a:alpha val="0"/>
                </a:srgbClr>
              </a:gs>
              <a:gs pos="3200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dirty="0"/>
              <a:t>What precipitates the impact?</a:t>
            </a:r>
          </a:p>
        </p:txBody>
      </p:sp>
      <p:sp>
        <p:nvSpPr>
          <p:cNvPr id="54" name="Slide Number Placeholder 2">
            <a:extLst>
              <a:ext uri="{FF2B5EF4-FFF2-40B4-BE49-F238E27FC236}">
                <a16:creationId xmlns:a16="http://schemas.microsoft.com/office/drawing/2014/main" id="{D2ACE61F-D4FB-4D6B-84FB-37A8CB8F51BB}"/>
              </a:ext>
            </a:extLst>
          </p:cNvPr>
          <p:cNvSpPr txBox="1">
            <a:spLocks/>
          </p:cNvSpPr>
          <p:nvPr/>
        </p:nvSpPr>
        <p:spPr>
          <a:xfrm>
            <a:off x="11826873" y="6493595"/>
            <a:ext cx="365128" cy="365125"/>
          </a:xfrm>
          <a:prstGeom prst="rect">
            <a:avLst/>
          </a:prstGeom>
        </p:spPr>
        <p:txBody>
          <a:bodyPr vert="horz" lIns="0" tIns="0" rIns="0" bIns="0" rtlCol="0" anchor="ctr">
            <a:normAutofit/>
          </a:bodyPr>
          <a:lstStyle>
            <a:defPPr>
              <a:defRPr lang="en-US"/>
            </a:defPPr>
            <a:lvl1pPr marL="0" algn="ctr" defTabSz="914400" rtl="0" eaLnBrk="1" latinLnBrk="0" hangingPunct="1">
              <a:defRPr sz="10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mtClean="0"/>
              <a:pPr/>
              <a:t>4</a:t>
            </a:fld>
            <a:endParaRPr lang="en-US" dirty="0"/>
          </a:p>
        </p:txBody>
      </p:sp>
      <p:sp>
        <p:nvSpPr>
          <p:cNvPr id="55" name="Oval 4">
            <a:extLst>
              <a:ext uri="{FF2B5EF4-FFF2-40B4-BE49-F238E27FC236}">
                <a16:creationId xmlns:a16="http://schemas.microsoft.com/office/drawing/2014/main" id="{DA1B466C-A33A-4DA7-B8F6-421A0350C31E}"/>
              </a:ext>
            </a:extLst>
          </p:cNvPr>
          <p:cNvSpPr/>
          <p:nvPr/>
        </p:nvSpPr>
        <p:spPr>
          <a:xfrm>
            <a:off x="4779590" y="2241760"/>
            <a:ext cx="6616060" cy="713829"/>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3829 h 713829"/>
              <a:gd name="connsiteX1" fmla="*/ 2717321 w 6616060"/>
              <a:gd name="connsiteY1" fmla="*/ 654295 h 713829"/>
              <a:gd name="connsiteX2" fmla="*/ 4843784 w 6616060"/>
              <a:gd name="connsiteY2" fmla="*/ 504201 h 713829"/>
              <a:gd name="connsiteX3" fmla="*/ 6616060 w 6616060"/>
              <a:gd name="connsiteY3" fmla="*/ 1337 h 713829"/>
            </a:gdLst>
            <a:ahLst/>
            <a:cxnLst>
              <a:cxn ang="0">
                <a:pos x="connsiteX0" y="connsiteY0"/>
              </a:cxn>
              <a:cxn ang="0">
                <a:pos x="connsiteX1" y="connsiteY1"/>
              </a:cxn>
              <a:cxn ang="0">
                <a:pos x="connsiteX2" y="connsiteY2"/>
              </a:cxn>
              <a:cxn ang="0">
                <a:pos x="connsiteX3" y="connsiteY3"/>
              </a:cxn>
            </a:cxnLst>
            <a:rect l="l" t="t" r="r" b="b"/>
            <a:pathLst>
              <a:path w="6616060" h="713829">
                <a:moveTo>
                  <a:pt x="0" y="713829"/>
                </a:moveTo>
                <a:cubicBezTo>
                  <a:pt x="1492045" y="108993"/>
                  <a:pt x="1910024" y="689233"/>
                  <a:pt x="2717321" y="654295"/>
                </a:cubicBezTo>
                <a:cubicBezTo>
                  <a:pt x="3524618" y="619357"/>
                  <a:pt x="3564775" y="484648"/>
                  <a:pt x="4843784" y="504201"/>
                </a:cubicBezTo>
                <a:cubicBezTo>
                  <a:pt x="5469468" y="536605"/>
                  <a:pt x="5990376" y="-31067"/>
                  <a:pt x="6616060" y="1337"/>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4">
            <a:extLst>
              <a:ext uri="{FF2B5EF4-FFF2-40B4-BE49-F238E27FC236}">
                <a16:creationId xmlns:a16="http://schemas.microsoft.com/office/drawing/2014/main" id="{3200EFB7-7B71-4393-8CDD-B83F20FE0D98}"/>
              </a:ext>
            </a:extLst>
          </p:cNvPr>
          <p:cNvSpPr/>
          <p:nvPr/>
        </p:nvSpPr>
        <p:spPr>
          <a:xfrm>
            <a:off x="5067850" y="1738127"/>
            <a:ext cx="5168864" cy="159117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6616060"/>
              <a:gd name="connsiteY0" fmla="*/ 712492 h 769481"/>
              <a:gd name="connsiteX1" fmla="*/ 2717321 w 6616060"/>
              <a:gd name="connsiteY1" fmla="*/ 652958 h 769481"/>
              <a:gd name="connsiteX2" fmla="*/ 4253980 w 6616060"/>
              <a:gd name="connsiteY2" fmla="*/ 769481 h 769481"/>
              <a:gd name="connsiteX3" fmla="*/ 6616060 w 6616060"/>
              <a:gd name="connsiteY3" fmla="*/ 0 h 769481"/>
              <a:gd name="connsiteX0" fmla="*/ 0 w 4620282"/>
              <a:gd name="connsiteY0" fmla="*/ 287516 h 1531045"/>
              <a:gd name="connsiteX1" fmla="*/ 2717321 w 4620282"/>
              <a:gd name="connsiteY1" fmla="*/ 227982 h 1531045"/>
              <a:gd name="connsiteX2" fmla="*/ 4253980 w 4620282"/>
              <a:gd name="connsiteY2" fmla="*/ 344505 h 1531045"/>
              <a:gd name="connsiteX3" fmla="*/ 4620282 w 4620282"/>
              <a:gd name="connsiteY3" fmla="*/ 1531045 h 1531045"/>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620282"/>
              <a:gd name="connsiteY0" fmla="*/ 289500 h 1533029"/>
              <a:gd name="connsiteX1" fmla="*/ 2717321 w 4620282"/>
              <a:gd name="connsiteY1" fmla="*/ 229966 h 1533029"/>
              <a:gd name="connsiteX2" fmla="*/ 4214223 w 4620282"/>
              <a:gd name="connsiteY2" fmla="*/ 394196 h 1533029"/>
              <a:gd name="connsiteX3" fmla="*/ 4620282 w 4620282"/>
              <a:gd name="connsiteY3" fmla="*/ 1533029 h 1533029"/>
              <a:gd name="connsiteX0" fmla="*/ 0 w 4785887"/>
              <a:gd name="connsiteY0" fmla="*/ 289500 h 1533029"/>
              <a:gd name="connsiteX1" fmla="*/ 2717321 w 4785887"/>
              <a:gd name="connsiteY1" fmla="*/ 229966 h 1533029"/>
              <a:gd name="connsiteX2" fmla="*/ 4214223 w 4785887"/>
              <a:gd name="connsiteY2" fmla="*/ 394196 h 1533029"/>
              <a:gd name="connsiteX3" fmla="*/ 4620282 w 4785887"/>
              <a:gd name="connsiteY3" fmla="*/ 1533029 h 1533029"/>
              <a:gd name="connsiteX0" fmla="*/ 0 w 4848614"/>
              <a:gd name="connsiteY0" fmla="*/ 289500 h 1580737"/>
              <a:gd name="connsiteX1" fmla="*/ 2717321 w 4848614"/>
              <a:gd name="connsiteY1" fmla="*/ 229966 h 1580737"/>
              <a:gd name="connsiteX2" fmla="*/ 4214223 w 4848614"/>
              <a:gd name="connsiteY2" fmla="*/ 394196 h 1580737"/>
              <a:gd name="connsiteX3" fmla="*/ 4771356 w 4848614"/>
              <a:gd name="connsiteY3" fmla="*/ 1580737 h 1580737"/>
              <a:gd name="connsiteX0" fmla="*/ 0 w 4935430"/>
              <a:gd name="connsiteY0" fmla="*/ 289500 h 1580737"/>
              <a:gd name="connsiteX1" fmla="*/ 2717321 w 4935430"/>
              <a:gd name="connsiteY1" fmla="*/ 229966 h 1580737"/>
              <a:gd name="connsiteX2" fmla="*/ 4214223 w 4935430"/>
              <a:gd name="connsiteY2" fmla="*/ 394196 h 1580737"/>
              <a:gd name="connsiteX3" fmla="*/ 4771356 w 4935430"/>
              <a:gd name="connsiteY3" fmla="*/ 1580737 h 1580737"/>
              <a:gd name="connsiteX0" fmla="*/ 0 w 4983137"/>
              <a:gd name="connsiteY0" fmla="*/ 764477 h 1419610"/>
              <a:gd name="connsiteX1" fmla="*/ 2765028 w 4983137"/>
              <a:gd name="connsiteY1" fmla="*/ 68839 h 1419610"/>
              <a:gd name="connsiteX2" fmla="*/ 4261930 w 4983137"/>
              <a:gd name="connsiteY2" fmla="*/ 233069 h 1419610"/>
              <a:gd name="connsiteX3" fmla="*/ 4819063 w 4983137"/>
              <a:gd name="connsiteY3" fmla="*/ 1419610 h 1419610"/>
              <a:gd name="connsiteX0" fmla="*/ 0 w 4983137"/>
              <a:gd name="connsiteY0" fmla="*/ 774468 h 1429601"/>
              <a:gd name="connsiteX1" fmla="*/ 2120972 w 4983137"/>
              <a:gd name="connsiteY1" fmla="*/ 62927 h 1429601"/>
              <a:gd name="connsiteX2" fmla="*/ 4261930 w 4983137"/>
              <a:gd name="connsiteY2" fmla="*/ 243060 h 1429601"/>
              <a:gd name="connsiteX3" fmla="*/ 4819063 w 4983137"/>
              <a:gd name="connsiteY3" fmla="*/ 1429601 h 1429601"/>
              <a:gd name="connsiteX0" fmla="*/ 0 w 4899564"/>
              <a:gd name="connsiteY0" fmla="*/ 774468 h 1423251"/>
              <a:gd name="connsiteX1" fmla="*/ 2120972 w 4899564"/>
              <a:gd name="connsiteY1" fmla="*/ 62927 h 1423251"/>
              <a:gd name="connsiteX2" fmla="*/ 4261930 w 4899564"/>
              <a:gd name="connsiteY2" fmla="*/ 243060 h 1423251"/>
              <a:gd name="connsiteX3" fmla="*/ 4647613 w 4899564"/>
              <a:gd name="connsiteY3" fmla="*/ 1423251 h 1423251"/>
              <a:gd name="connsiteX0" fmla="*/ 0 w 5008434"/>
              <a:gd name="connsiteY0" fmla="*/ 774468 h 1423251"/>
              <a:gd name="connsiteX1" fmla="*/ 2120972 w 5008434"/>
              <a:gd name="connsiteY1" fmla="*/ 62927 h 1423251"/>
              <a:gd name="connsiteX2" fmla="*/ 4261930 w 5008434"/>
              <a:gd name="connsiteY2" fmla="*/ 243060 h 1423251"/>
              <a:gd name="connsiteX3" fmla="*/ 4647613 w 5008434"/>
              <a:gd name="connsiteY3" fmla="*/ 1423251 h 1423251"/>
              <a:gd name="connsiteX0" fmla="*/ 0 w 5008434"/>
              <a:gd name="connsiteY0" fmla="*/ 790980 h 1439763"/>
              <a:gd name="connsiteX1" fmla="*/ 2120972 w 5008434"/>
              <a:gd name="connsiteY1" fmla="*/ 79439 h 1439763"/>
              <a:gd name="connsiteX2" fmla="*/ 4261930 w 5008434"/>
              <a:gd name="connsiteY2" fmla="*/ 259572 h 1439763"/>
              <a:gd name="connsiteX3" fmla="*/ 4647613 w 5008434"/>
              <a:gd name="connsiteY3" fmla="*/ 1439763 h 1439763"/>
              <a:gd name="connsiteX0" fmla="*/ 0 w 5008434"/>
              <a:gd name="connsiteY0" fmla="*/ 782706 h 1431489"/>
              <a:gd name="connsiteX1" fmla="*/ 2120972 w 5008434"/>
              <a:gd name="connsiteY1" fmla="*/ 71165 h 1431489"/>
              <a:gd name="connsiteX2" fmla="*/ 4261930 w 5008434"/>
              <a:gd name="connsiteY2" fmla="*/ 251298 h 1431489"/>
              <a:gd name="connsiteX3" fmla="*/ 4647613 w 5008434"/>
              <a:gd name="connsiteY3" fmla="*/ 1431489 h 1431489"/>
              <a:gd name="connsiteX0" fmla="*/ 0 w 5020756"/>
              <a:gd name="connsiteY0" fmla="*/ 766676 h 1415459"/>
              <a:gd name="connsiteX1" fmla="*/ 2120972 w 5020756"/>
              <a:gd name="connsiteY1" fmla="*/ 55135 h 1415459"/>
              <a:gd name="connsiteX2" fmla="*/ 4287330 w 5020756"/>
              <a:gd name="connsiteY2" fmla="*/ 254318 h 1415459"/>
              <a:gd name="connsiteX3" fmla="*/ 4647613 w 5020756"/>
              <a:gd name="connsiteY3" fmla="*/ 1415459 h 1415459"/>
              <a:gd name="connsiteX0" fmla="*/ 0 w 5020756"/>
              <a:gd name="connsiteY0" fmla="*/ 809015 h 1457798"/>
              <a:gd name="connsiteX1" fmla="*/ 2120972 w 5020756"/>
              <a:gd name="connsiteY1" fmla="*/ 97474 h 1457798"/>
              <a:gd name="connsiteX2" fmla="*/ 4287330 w 5020756"/>
              <a:gd name="connsiteY2" fmla="*/ 296657 h 1457798"/>
              <a:gd name="connsiteX3" fmla="*/ 4647613 w 5020756"/>
              <a:gd name="connsiteY3" fmla="*/ 1457798 h 1457798"/>
              <a:gd name="connsiteX0" fmla="*/ 0 w 5020756"/>
              <a:gd name="connsiteY0" fmla="*/ 527221 h 1176004"/>
              <a:gd name="connsiteX1" fmla="*/ 4287330 w 5020756"/>
              <a:gd name="connsiteY1" fmla="*/ 14863 h 1176004"/>
              <a:gd name="connsiteX2" fmla="*/ 4647613 w 5020756"/>
              <a:gd name="connsiteY2" fmla="*/ 1176004 h 1176004"/>
              <a:gd name="connsiteX0" fmla="*/ 0 w 5020756"/>
              <a:gd name="connsiteY0" fmla="*/ 726849 h 1375632"/>
              <a:gd name="connsiteX1" fmla="*/ 4287330 w 5020756"/>
              <a:gd name="connsiteY1" fmla="*/ 214491 h 1375632"/>
              <a:gd name="connsiteX2" fmla="*/ 4647613 w 5020756"/>
              <a:gd name="connsiteY2" fmla="*/ 1375632 h 1375632"/>
              <a:gd name="connsiteX0" fmla="*/ 0 w 5020756"/>
              <a:gd name="connsiteY0" fmla="*/ 759156 h 1407939"/>
              <a:gd name="connsiteX1" fmla="*/ 4287330 w 5020756"/>
              <a:gd name="connsiteY1" fmla="*/ 246798 h 1407939"/>
              <a:gd name="connsiteX2" fmla="*/ 4647613 w 5020756"/>
              <a:gd name="connsiteY2" fmla="*/ 1407939 h 1407939"/>
              <a:gd name="connsiteX0" fmla="*/ 0 w 4825067"/>
              <a:gd name="connsiteY0" fmla="*/ 759156 h 1382539"/>
              <a:gd name="connsiteX1" fmla="*/ 4287330 w 4825067"/>
              <a:gd name="connsiteY1" fmla="*/ 246798 h 1382539"/>
              <a:gd name="connsiteX2" fmla="*/ 4155956 w 4825067"/>
              <a:gd name="connsiteY2" fmla="*/ 1382539 h 1382539"/>
              <a:gd name="connsiteX0" fmla="*/ 0 w 4653559"/>
              <a:gd name="connsiteY0" fmla="*/ 291512 h 1591170"/>
              <a:gd name="connsiteX1" fmla="*/ 4115822 w 4653559"/>
              <a:gd name="connsiteY1" fmla="*/ 455429 h 1591170"/>
              <a:gd name="connsiteX2" fmla="*/ 3984448 w 4653559"/>
              <a:gd name="connsiteY2" fmla="*/ 1591170 h 1591170"/>
            </a:gdLst>
            <a:ahLst/>
            <a:cxnLst>
              <a:cxn ang="0">
                <a:pos x="connsiteX0" y="connsiteY0"/>
              </a:cxn>
              <a:cxn ang="0">
                <a:pos x="connsiteX1" y="connsiteY1"/>
              </a:cxn>
              <a:cxn ang="0">
                <a:pos x="connsiteX2" y="connsiteY2"/>
              </a:cxn>
            </a:cxnLst>
            <a:rect l="l" t="t" r="r" b="b"/>
            <a:pathLst>
              <a:path w="4653559" h="1591170">
                <a:moveTo>
                  <a:pt x="0" y="291512"/>
                </a:moveTo>
                <a:cubicBezTo>
                  <a:pt x="702694" y="-43829"/>
                  <a:pt x="2102970" y="-205151"/>
                  <a:pt x="4115822" y="455429"/>
                </a:cubicBezTo>
                <a:cubicBezTo>
                  <a:pt x="5197381" y="890699"/>
                  <a:pt x="4378133" y="1179754"/>
                  <a:pt x="3984448" y="1591170"/>
                </a:cubicBez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4">
            <a:extLst>
              <a:ext uri="{FF2B5EF4-FFF2-40B4-BE49-F238E27FC236}">
                <a16:creationId xmlns:a16="http://schemas.microsoft.com/office/drawing/2014/main" id="{86B60C24-C8FF-4137-A578-CA92E52C6C25}"/>
              </a:ext>
            </a:extLst>
          </p:cNvPr>
          <p:cNvSpPr/>
          <p:nvPr/>
        </p:nvSpPr>
        <p:spPr>
          <a:xfrm>
            <a:off x="4909766" y="2119070"/>
            <a:ext cx="4244335" cy="817267"/>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914400 w 1005840"/>
              <a:gd name="connsiteY0" fmla="*/ 457200 h 914400"/>
              <a:gd name="connsiteX1" fmla="*/ 457200 w 1005840"/>
              <a:gd name="connsiteY1" fmla="*/ 914400 h 914400"/>
              <a:gd name="connsiteX2" fmla="*/ 0 w 1005840"/>
              <a:gd name="connsiteY2" fmla="*/ 457200 h 914400"/>
              <a:gd name="connsiteX3" fmla="*/ 457200 w 1005840"/>
              <a:gd name="connsiteY3" fmla="*/ 0 h 914400"/>
              <a:gd name="connsiteX4" fmla="*/ 1005840 w 1005840"/>
              <a:gd name="connsiteY4" fmla="*/ 548640 h 914400"/>
              <a:gd name="connsiteX0" fmla="*/ 914400 w 2449327"/>
              <a:gd name="connsiteY0" fmla="*/ 460090 h 917290"/>
              <a:gd name="connsiteX1" fmla="*/ 457200 w 2449327"/>
              <a:gd name="connsiteY1" fmla="*/ 917290 h 917290"/>
              <a:gd name="connsiteX2" fmla="*/ 0 w 2449327"/>
              <a:gd name="connsiteY2" fmla="*/ 460090 h 917290"/>
              <a:gd name="connsiteX3" fmla="*/ 457200 w 2449327"/>
              <a:gd name="connsiteY3" fmla="*/ 2890 h 917290"/>
              <a:gd name="connsiteX4" fmla="*/ 2449327 w 2449327"/>
              <a:gd name="connsiteY4" fmla="*/ 367500 h 917290"/>
              <a:gd name="connsiteX0" fmla="*/ 0 w 4145856"/>
              <a:gd name="connsiteY0" fmla="*/ 2651200 h 2677769"/>
              <a:gd name="connsiteX1" fmla="*/ 2153729 w 4145856"/>
              <a:gd name="connsiteY1" fmla="*/ 917290 h 2677769"/>
              <a:gd name="connsiteX2" fmla="*/ 1696529 w 4145856"/>
              <a:gd name="connsiteY2" fmla="*/ 460090 h 2677769"/>
              <a:gd name="connsiteX3" fmla="*/ 2153729 w 4145856"/>
              <a:gd name="connsiteY3" fmla="*/ 2890 h 2677769"/>
              <a:gd name="connsiteX4" fmla="*/ 4145856 w 4145856"/>
              <a:gd name="connsiteY4" fmla="*/ 367500 h 2677769"/>
              <a:gd name="connsiteX0" fmla="*/ 0 w 4145856"/>
              <a:gd name="connsiteY0" fmla="*/ 2651200 h 2903211"/>
              <a:gd name="connsiteX1" fmla="*/ 1687903 w 4145856"/>
              <a:gd name="connsiteY1" fmla="*/ 2682830 h 2903211"/>
              <a:gd name="connsiteX2" fmla="*/ 1696529 w 4145856"/>
              <a:gd name="connsiteY2" fmla="*/ 460090 h 2903211"/>
              <a:gd name="connsiteX3" fmla="*/ 2153729 w 4145856"/>
              <a:gd name="connsiteY3" fmla="*/ 2890 h 2903211"/>
              <a:gd name="connsiteX4" fmla="*/ 4145856 w 4145856"/>
              <a:gd name="connsiteY4" fmla="*/ 367500 h 2903211"/>
              <a:gd name="connsiteX0" fmla="*/ 0 w 4145856"/>
              <a:gd name="connsiteY0" fmla="*/ 2711336 h 2901010"/>
              <a:gd name="connsiteX1" fmla="*/ 1687903 w 4145856"/>
              <a:gd name="connsiteY1" fmla="*/ 2742966 h 2901010"/>
              <a:gd name="connsiteX2" fmla="*/ 2248619 w 4145856"/>
              <a:gd name="connsiteY2" fmla="*/ 1446128 h 2901010"/>
              <a:gd name="connsiteX3" fmla="*/ 2153729 w 4145856"/>
              <a:gd name="connsiteY3" fmla="*/ 63026 h 2901010"/>
              <a:gd name="connsiteX4" fmla="*/ 4145856 w 4145856"/>
              <a:gd name="connsiteY4" fmla="*/ 427636 h 2901010"/>
              <a:gd name="connsiteX0" fmla="*/ 0 w 4145856"/>
              <a:gd name="connsiteY0" fmla="*/ 2354525 h 2544199"/>
              <a:gd name="connsiteX1" fmla="*/ 1687903 w 4145856"/>
              <a:gd name="connsiteY1" fmla="*/ 2386155 h 2544199"/>
              <a:gd name="connsiteX2" fmla="*/ 2248619 w 4145856"/>
              <a:gd name="connsiteY2" fmla="*/ 1089317 h 2544199"/>
              <a:gd name="connsiteX3" fmla="*/ 2700069 w 4145856"/>
              <a:gd name="connsiteY3" fmla="*/ 908162 h 2544199"/>
              <a:gd name="connsiteX4" fmla="*/ 4145856 w 4145856"/>
              <a:gd name="connsiteY4" fmla="*/ 70825 h 2544199"/>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14431"/>
              <a:gd name="connsiteX1" fmla="*/ 1687903 w 4145856"/>
              <a:gd name="connsiteY1" fmla="*/ 2391704 h 2514431"/>
              <a:gd name="connsiteX2" fmla="*/ 2058838 w 4145856"/>
              <a:gd name="connsiteY2" fmla="*/ 1681463 h 2514431"/>
              <a:gd name="connsiteX3" fmla="*/ 2700069 w 4145856"/>
              <a:gd name="connsiteY3" fmla="*/ 913711 h 2514431"/>
              <a:gd name="connsiteX4" fmla="*/ 4145856 w 4145856"/>
              <a:gd name="connsiteY4" fmla="*/ 76374 h 2514431"/>
              <a:gd name="connsiteX0" fmla="*/ 0 w 4145856"/>
              <a:gd name="connsiteY0" fmla="*/ 2360074 h 2522055"/>
              <a:gd name="connsiteX1" fmla="*/ 1383103 w 4145856"/>
              <a:gd name="connsiteY1" fmla="*/ 2408957 h 2522055"/>
              <a:gd name="connsiteX2" fmla="*/ 2058838 w 4145856"/>
              <a:gd name="connsiteY2" fmla="*/ 1681463 h 2522055"/>
              <a:gd name="connsiteX3" fmla="*/ 2700069 w 4145856"/>
              <a:gd name="connsiteY3" fmla="*/ 913711 h 2522055"/>
              <a:gd name="connsiteX4" fmla="*/ 4145856 w 4145856"/>
              <a:gd name="connsiteY4" fmla="*/ 76374 h 2522055"/>
              <a:gd name="connsiteX0" fmla="*/ 0 w 4145856"/>
              <a:gd name="connsiteY0" fmla="*/ 2360074 h 2575095"/>
              <a:gd name="connsiteX1" fmla="*/ 1383103 w 4145856"/>
              <a:gd name="connsiteY1" fmla="*/ 2408957 h 2575095"/>
              <a:gd name="connsiteX2" fmla="*/ 2058838 w 4145856"/>
              <a:gd name="connsiteY2" fmla="*/ 1681463 h 2575095"/>
              <a:gd name="connsiteX3" fmla="*/ 2700069 w 4145856"/>
              <a:gd name="connsiteY3" fmla="*/ 913711 h 2575095"/>
              <a:gd name="connsiteX4" fmla="*/ 4145856 w 4145856"/>
              <a:gd name="connsiteY4" fmla="*/ 76374 h 2575095"/>
              <a:gd name="connsiteX0" fmla="*/ 0 w 4145856"/>
              <a:gd name="connsiteY0" fmla="*/ 2360074 h 2571012"/>
              <a:gd name="connsiteX1" fmla="*/ 1383103 w 4145856"/>
              <a:gd name="connsiteY1" fmla="*/ 2408957 h 2571012"/>
              <a:gd name="connsiteX2" fmla="*/ 2700069 w 4145856"/>
              <a:gd name="connsiteY2" fmla="*/ 913711 h 2571012"/>
              <a:gd name="connsiteX3" fmla="*/ 4145856 w 4145856"/>
              <a:gd name="connsiteY3" fmla="*/ 76374 h 2571012"/>
              <a:gd name="connsiteX0" fmla="*/ 0 w 4145856"/>
              <a:gd name="connsiteY0" fmla="*/ 2371567 h 2593050"/>
              <a:gd name="connsiteX1" fmla="*/ 1383103 w 4145856"/>
              <a:gd name="connsiteY1" fmla="*/ 2420450 h 2593050"/>
              <a:gd name="connsiteX2" fmla="*/ 2740326 w 4145856"/>
              <a:gd name="connsiteY2" fmla="*/ 769929 h 2593050"/>
              <a:gd name="connsiteX3" fmla="*/ 4145856 w 4145856"/>
              <a:gd name="connsiteY3" fmla="*/ 87867 h 2593050"/>
              <a:gd name="connsiteX0" fmla="*/ 0 w 6549750"/>
              <a:gd name="connsiteY0" fmla="*/ 1627755 h 1849238"/>
              <a:gd name="connsiteX1" fmla="*/ 1383103 w 6549750"/>
              <a:gd name="connsiteY1" fmla="*/ 1676638 h 1849238"/>
              <a:gd name="connsiteX2" fmla="*/ 2740326 w 6549750"/>
              <a:gd name="connsiteY2" fmla="*/ 26117 h 1849238"/>
              <a:gd name="connsiteX3" fmla="*/ 6549750 w 6549750"/>
              <a:gd name="connsiteY3" fmla="*/ 764538 h 1849238"/>
              <a:gd name="connsiteX0" fmla="*/ 0 w 6549750"/>
              <a:gd name="connsiteY0" fmla="*/ 1619182 h 1840665"/>
              <a:gd name="connsiteX1" fmla="*/ 1383103 w 6549750"/>
              <a:gd name="connsiteY1" fmla="*/ 1668065 h 1840665"/>
              <a:gd name="connsiteX2" fmla="*/ 2740326 w 6549750"/>
              <a:gd name="connsiteY2" fmla="*/ 17544 h 1840665"/>
              <a:gd name="connsiteX3" fmla="*/ 6549750 w 6549750"/>
              <a:gd name="connsiteY3" fmla="*/ 755965 h 1840665"/>
              <a:gd name="connsiteX0" fmla="*/ 0 w 6549750"/>
              <a:gd name="connsiteY0" fmla="*/ 1699036 h 1920519"/>
              <a:gd name="connsiteX1" fmla="*/ 1383103 w 6549750"/>
              <a:gd name="connsiteY1" fmla="*/ 1747919 h 1920519"/>
              <a:gd name="connsiteX2" fmla="*/ 2740326 w 6549750"/>
              <a:gd name="connsiteY2" fmla="*/ 97398 h 1920519"/>
              <a:gd name="connsiteX3" fmla="*/ 3332729 w 6549750"/>
              <a:gd name="connsiteY3" fmla="*/ 261280 h 1920519"/>
              <a:gd name="connsiteX4" fmla="*/ 6549750 w 6549750"/>
              <a:gd name="connsiteY4" fmla="*/ 835819 h 1920519"/>
              <a:gd name="connsiteX0" fmla="*/ 0 w 6549750"/>
              <a:gd name="connsiteY0" fmla="*/ 1627593 h 1849076"/>
              <a:gd name="connsiteX1" fmla="*/ 1383103 w 6549750"/>
              <a:gd name="connsiteY1" fmla="*/ 1676476 h 1849076"/>
              <a:gd name="connsiteX2" fmla="*/ 2740326 w 6549750"/>
              <a:gd name="connsiteY2" fmla="*/ 25955 h 1849076"/>
              <a:gd name="connsiteX3" fmla="*/ 4126359 w 6549750"/>
              <a:gd name="connsiteY3" fmla="*/ 672916 h 1849076"/>
              <a:gd name="connsiteX4" fmla="*/ 6549750 w 6549750"/>
              <a:gd name="connsiteY4" fmla="*/ 764376 h 1849076"/>
              <a:gd name="connsiteX0" fmla="*/ 0 w 6549750"/>
              <a:gd name="connsiteY0" fmla="*/ 1661043 h 1884889"/>
              <a:gd name="connsiteX1" fmla="*/ 1383103 w 6549750"/>
              <a:gd name="connsiteY1" fmla="*/ 1709926 h 1884889"/>
              <a:gd name="connsiteX2" fmla="*/ 2717322 w 6549750"/>
              <a:gd name="connsiteY2" fmla="*/ 24899 h 1884889"/>
              <a:gd name="connsiteX3" fmla="*/ 4126359 w 6549750"/>
              <a:gd name="connsiteY3" fmla="*/ 706366 h 1884889"/>
              <a:gd name="connsiteX4" fmla="*/ 6549750 w 6549750"/>
              <a:gd name="connsiteY4" fmla="*/ 797826 h 1884889"/>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9750"/>
              <a:gd name="connsiteY0" fmla="*/ 1657900 h 1881746"/>
              <a:gd name="connsiteX1" fmla="*/ 1383103 w 6549750"/>
              <a:gd name="connsiteY1" fmla="*/ 1706783 h 1881746"/>
              <a:gd name="connsiteX2" fmla="*/ 2717322 w 6549750"/>
              <a:gd name="connsiteY2" fmla="*/ 21756 h 1881746"/>
              <a:gd name="connsiteX3" fmla="*/ 4126359 w 6549750"/>
              <a:gd name="connsiteY3" fmla="*/ 703223 h 1881746"/>
              <a:gd name="connsiteX4" fmla="*/ 6549750 w 6549750"/>
              <a:gd name="connsiteY4" fmla="*/ 794683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657900 h 1881746"/>
              <a:gd name="connsiteX1" fmla="*/ 1383103 w 6543999"/>
              <a:gd name="connsiteY1" fmla="*/ 1706783 h 1881746"/>
              <a:gd name="connsiteX2" fmla="*/ 2717322 w 6543999"/>
              <a:gd name="connsiteY2" fmla="*/ 21756 h 1881746"/>
              <a:gd name="connsiteX3" fmla="*/ 4126359 w 6543999"/>
              <a:gd name="connsiteY3" fmla="*/ 703223 h 1881746"/>
              <a:gd name="connsiteX4" fmla="*/ 6543999 w 6543999"/>
              <a:gd name="connsiteY4" fmla="*/ 725672 h 1881746"/>
              <a:gd name="connsiteX0" fmla="*/ 0 w 6543999"/>
              <a:gd name="connsiteY0" fmla="*/ 1445729 h 1654731"/>
              <a:gd name="connsiteX1" fmla="*/ 1383103 w 6543999"/>
              <a:gd name="connsiteY1" fmla="*/ 1494612 h 1654731"/>
              <a:gd name="connsiteX2" fmla="*/ 2665563 w 6543999"/>
              <a:gd name="connsiteY2" fmla="*/ 28121 h 1654731"/>
              <a:gd name="connsiteX3" fmla="*/ 4126359 w 6543999"/>
              <a:gd name="connsiteY3" fmla="*/ 491052 h 1654731"/>
              <a:gd name="connsiteX4" fmla="*/ 6543999 w 6543999"/>
              <a:gd name="connsiteY4" fmla="*/ 513501 h 1654731"/>
              <a:gd name="connsiteX0" fmla="*/ 0 w 6543999"/>
              <a:gd name="connsiteY0" fmla="*/ 1445729 h 1617719"/>
              <a:gd name="connsiteX1" fmla="*/ 1383103 w 6543999"/>
              <a:gd name="connsiteY1" fmla="*/ 1494612 h 1617719"/>
              <a:gd name="connsiteX2" fmla="*/ 2665563 w 6543999"/>
              <a:gd name="connsiteY2" fmla="*/ 28121 h 1617719"/>
              <a:gd name="connsiteX3" fmla="*/ 4126359 w 6543999"/>
              <a:gd name="connsiteY3" fmla="*/ 491052 h 1617719"/>
              <a:gd name="connsiteX4" fmla="*/ 6543999 w 6543999"/>
              <a:gd name="connsiteY4" fmla="*/ 513501 h 1617719"/>
              <a:gd name="connsiteX0" fmla="*/ 0 w 6543999"/>
              <a:gd name="connsiteY0" fmla="*/ 1346734 h 1511166"/>
              <a:gd name="connsiteX1" fmla="*/ 1383103 w 6543999"/>
              <a:gd name="connsiteY1" fmla="*/ 1395617 h 1511166"/>
              <a:gd name="connsiteX2" fmla="*/ 2682816 w 6543999"/>
              <a:gd name="connsiteY2" fmla="*/ 32643 h 1511166"/>
              <a:gd name="connsiteX3" fmla="*/ 4126359 w 6543999"/>
              <a:gd name="connsiteY3" fmla="*/ 392057 h 1511166"/>
              <a:gd name="connsiteX4" fmla="*/ 6543999 w 6543999"/>
              <a:gd name="connsiteY4" fmla="*/ 414506 h 1511166"/>
              <a:gd name="connsiteX0" fmla="*/ 0 w 6543999"/>
              <a:gd name="connsiteY0" fmla="*/ 1319579 h 1484011"/>
              <a:gd name="connsiteX1" fmla="*/ 1383103 w 6543999"/>
              <a:gd name="connsiteY1" fmla="*/ 1368462 h 1484011"/>
              <a:gd name="connsiteX2" fmla="*/ 2682816 w 6543999"/>
              <a:gd name="connsiteY2" fmla="*/ 5488 h 1484011"/>
              <a:gd name="connsiteX3" fmla="*/ 4126359 w 6543999"/>
              <a:gd name="connsiteY3" fmla="*/ 364902 h 1484011"/>
              <a:gd name="connsiteX4" fmla="*/ 6543999 w 6543999"/>
              <a:gd name="connsiteY4" fmla="*/ 387351 h 1484011"/>
              <a:gd name="connsiteX0" fmla="*/ 0 w 6543999"/>
              <a:gd name="connsiteY0" fmla="*/ 1339923 h 1429121"/>
              <a:gd name="connsiteX1" fmla="*/ 1544129 w 6543999"/>
              <a:gd name="connsiteY1" fmla="*/ 1250784 h 1429121"/>
              <a:gd name="connsiteX2" fmla="*/ 2682816 w 6543999"/>
              <a:gd name="connsiteY2" fmla="*/ 25832 h 1429121"/>
              <a:gd name="connsiteX3" fmla="*/ 4126359 w 6543999"/>
              <a:gd name="connsiteY3" fmla="*/ 385246 h 1429121"/>
              <a:gd name="connsiteX4" fmla="*/ 6543999 w 6543999"/>
              <a:gd name="connsiteY4" fmla="*/ 407695 h 1429121"/>
              <a:gd name="connsiteX0" fmla="*/ 0 w 6543999"/>
              <a:gd name="connsiteY0" fmla="*/ 1384105 h 1475780"/>
              <a:gd name="connsiteX1" fmla="*/ 1544129 w 6543999"/>
              <a:gd name="connsiteY1" fmla="*/ 1294966 h 1475780"/>
              <a:gd name="connsiteX2" fmla="*/ 2688567 w 6543999"/>
              <a:gd name="connsiteY2" fmla="*/ 24006 h 1475780"/>
              <a:gd name="connsiteX3" fmla="*/ 4126359 w 6543999"/>
              <a:gd name="connsiteY3" fmla="*/ 429428 h 1475780"/>
              <a:gd name="connsiteX4" fmla="*/ 6543999 w 6543999"/>
              <a:gd name="connsiteY4" fmla="*/ 451877 h 1475780"/>
              <a:gd name="connsiteX0" fmla="*/ 0 w 6543999"/>
              <a:gd name="connsiteY0" fmla="*/ 1428870 h 2223299"/>
              <a:gd name="connsiteX1" fmla="*/ 2705820 w 6543999"/>
              <a:gd name="connsiteY1" fmla="*/ 2185120 h 2223299"/>
              <a:gd name="connsiteX2" fmla="*/ 2688567 w 6543999"/>
              <a:gd name="connsiteY2" fmla="*/ 68771 h 2223299"/>
              <a:gd name="connsiteX3" fmla="*/ 4126359 w 6543999"/>
              <a:gd name="connsiteY3" fmla="*/ 474193 h 2223299"/>
              <a:gd name="connsiteX4" fmla="*/ 6543999 w 6543999"/>
              <a:gd name="connsiteY4" fmla="*/ 496642 h 2223299"/>
              <a:gd name="connsiteX0" fmla="*/ 0 w 6543999"/>
              <a:gd name="connsiteY0" fmla="*/ 954677 h 1736778"/>
              <a:gd name="connsiteX1" fmla="*/ 2705820 w 6543999"/>
              <a:gd name="connsiteY1" fmla="*/ 1710927 h 1736778"/>
              <a:gd name="connsiteX2" fmla="*/ 3792748 w 6543999"/>
              <a:gd name="connsiteY2" fmla="*/ 1411876 h 1736778"/>
              <a:gd name="connsiteX3" fmla="*/ 4126359 w 6543999"/>
              <a:gd name="connsiteY3" fmla="*/ 0 h 1736778"/>
              <a:gd name="connsiteX4" fmla="*/ 6543999 w 6543999"/>
              <a:gd name="connsiteY4" fmla="*/ 22449 h 1736778"/>
              <a:gd name="connsiteX0" fmla="*/ 0 w 6543999"/>
              <a:gd name="connsiteY0" fmla="*/ 932228 h 1702204"/>
              <a:gd name="connsiteX1" fmla="*/ 2705820 w 6543999"/>
              <a:gd name="connsiteY1" fmla="*/ 1688478 h 1702204"/>
              <a:gd name="connsiteX2" fmla="*/ 3792748 w 6543999"/>
              <a:gd name="connsiteY2" fmla="*/ 1389427 h 1702204"/>
              <a:gd name="connsiteX3" fmla="*/ 4684200 w 6543999"/>
              <a:gd name="connsiteY3" fmla="*/ 1001219 h 1702204"/>
              <a:gd name="connsiteX4" fmla="*/ 6543999 w 6543999"/>
              <a:gd name="connsiteY4" fmla="*/ 0 h 1702204"/>
              <a:gd name="connsiteX0" fmla="*/ 0 w 6584255"/>
              <a:gd name="connsiteY0" fmla="*/ 0 h 769976"/>
              <a:gd name="connsiteX1" fmla="*/ 2705820 w 6584255"/>
              <a:gd name="connsiteY1" fmla="*/ 756250 h 769976"/>
              <a:gd name="connsiteX2" fmla="*/ 3792748 w 6584255"/>
              <a:gd name="connsiteY2" fmla="*/ 457199 h 769976"/>
              <a:gd name="connsiteX3" fmla="*/ 4684200 w 6584255"/>
              <a:gd name="connsiteY3" fmla="*/ 68991 h 769976"/>
              <a:gd name="connsiteX4" fmla="*/ 6584255 w 6584255"/>
              <a:gd name="connsiteY4" fmla="*/ 114443 h 769976"/>
              <a:gd name="connsiteX0" fmla="*/ 0 w 6584255"/>
              <a:gd name="connsiteY0" fmla="*/ 0 h 756415"/>
              <a:gd name="connsiteX1" fmla="*/ 2705820 w 6584255"/>
              <a:gd name="connsiteY1" fmla="*/ 756250 h 756415"/>
              <a:gd name="connsiteX2" fmla="*/ 4684200 w 6584255"/>
              <a:gd name="connsiteY2" fmla="*/ 68991 h 756415"/>
              <a:gd name="connsiteX3" fmla="*/ 6584255 w 6584255"/>
              <a:gd name="connsiteY3" fmla="*/ 114443 h 756415"/>
              <a:gd name="connsiteX0" fmla="*/ 0 w 6584255"/>
              <a:gd name="connsiteY0" fmla="*/ 0 h 756259"/>
              <a:gd name="connsiteX1" fmla="*/ 2705820 w 6584255"/>
              <a:gd name="connsiteY1" fmla="*/ 756250 h 756259"/>
              <a:gd name="connsiteX2" fmla="*/ 4707204 w 6584255"/>
              <a:gd name="connsiteY2" fmla="*/ 17232 h 756259"/>
              <a:gd name="connsiteX3" fmla="*/ 6584255 w 6584255"/>
              <a:gd name="connsiteY3" fmla="*/ 114443 h 756259"/>
              <a:gd name="connsiteX0" fmla="*/ 0 w 6584255"/>
              <a:gd name="connsiteY0" fmla="*/ 0 h 756258"/>
              <a:gd name="connsiteX1" fmla="*/ 2705820 w 6584255"/>
              <a:gd name="connsiteY1" fmla="*/ 756250 h 756258"/>
              <a:gd name="connsiteX2" fmla="*/ 4707204 w 6584255"/>
              <a:gd name="connsiteY2" fmla="*/ 17232 h 756258"/>
              <a:gd name="connsiteX3" fmla="*/ 6584255 w 6584255"/>
              <a:gd name="connsiteY3" fmla="*/ 114443 h 756258"/>
              <a:gd name="connsiteX0" fmla="*/ 0 w 6584255"/>
              <a:gd name="connsiteY0" fmla="*/ 0 h 894279"/>
              <a:gd name="connsiteX1" fmla="*/ 2705820 w 6584255"/>
              <a:gd name="connsiteY1" fmla="*/ 894273 h 894279"/>
              <a:gd name="connsiteX2" fmla="*/ 4707204 w 6584255"/>
              <a:gd name="connsiteY2" fmla="*/ 17232 h 894279"/>
              <a:gd name="connsiteX3" fmla="*/ 6584255 w 6584255"/>
              <a:gd name="connsiteY3" fmla="*/ 114443 h 89427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584255"/>
              <a:gd name="connsiteY0" fmla="*/ 0 h 831019"/>
              <a:gd name="connsiteX1" fmla="*/ 2717322 w 6584255"/>
              <a:gd name="connsiteY1" fmla="*/ 831012 h 831019"/>
              <a:gd name="connsiteX2" fmla="*/ 4707204 w 6584255"/>
              <a:gd name="connsiteY2" fmla="*/ 17232 h 831019"/>
              <a:gd name="connsiteX3" fmla="*/ 6584255 w 6584255"/>
              <a:gd name="connsiteY3" fmla="*/ 114443 h 831019"/>
              <a:gd name="connsiteX0" fmla="*/ 0 w 6616060"/>
              <a:gd name="connsiteY0" fmla="*/ 810106 h 873006"/>
              <a:gd name="connsiteX1" fmla="*/ 2749127 w 6616060"/>
              <a:gd name="connsiteY1" fmla="*/ 814183 h 873006"/>
              <a:gd name="connsiteX2" fmla="*/ 4739009 w 6616060"/>
              <a:gd name="connsiteY2" fmla="*/ 403 h 873006"/>
              <a:gd name="connsiteX3" fmla="*/ 6616060 w 6616060"/>
              <a:gd name="connsiteY3" fmla="*/ 97614 h 873006"/>
              <a:gd name="connsiteX0" fmla="*/ 0 w 6616060"/>
              <a:gd name="connsiteY0" fmla="*/ 810106 h 830917"/>
              <a:gd name="connsiteX1" fmla="*/ 2749127 w 6616060"/>
              <a:gd name="connsiteY1" fmla="*/ 814183 h 830917"/>
              <a:gd name="connsiteX2" fmla="*/ 4739009 w 6616060"/>
              <a:gd name="connsiteY2" fmla="*/ 403 h 830917"/>
              <a:gd name="connsiteX3" fmla="*/ 6616060 w 6616060"/>
              <a:gd name="connsiteY3" fmla="*/ 97614 h 830917"/>
              <a:gd name="connsiteX0" fmla="*/ 0 w 6616060"/>
              <a:gd name="connsiteY0" fmla="*/ 810145 h 810145"/>
              <a:gd name="connsiteX1" fmla="*/ 2717321 w 6616060"/>
              <a:gd name="connsiteY1" fmla="*/ 750611 h 810145"/>
              <a:gd name="connsiteX2" fmla="*/ 4739009 w 6616060"/>
              <a:gd name="connsiteY2" fmla="*/ 442 h 810145"/>
              <a:gd name="connsiteX3" fmla="*/ 6616060 w 6616060"/>
              <a:gd name="connsiteY3" fmla="*/ 97653 h 810145"/>
              <a:gd name="connsiteX0" fmla="*/ 0 w 4917533"/>
              <a:gd name="connsiteY0" fmla="*/ 834531 h 834531"/>
              <a:gd name="connsiteX1" fmla="*/ 2717321 w 4917533"/>
              <a:gd name="connsiteY1" fmla="*/ 774997 h 834531"/>
              <a:gd name="connsiteX2" fmla="*/ 4739009 w 4917533"/>
              <a:gd name="connsiteY2" fmla="*/ 24828 h 834531"/>
              <a:gd name="connsiteX3" fmla="*/ 4720585 w 4917533"/>
              <a:gd name="connsiteY3" fmla="*/ 7739 h 834531"/>
              <a:gd name="connsiteX0" fmla="*/ 0 w 5958835"/>
              <a:gd name="connsiteY0" fmla="*/ 810146 h 810146"/>
              <a:gd name="connsiteX1" fmla="*/ 2717321 w 5958835"/>
              <a:gd name="connsiteY1" fmla="*/ 750612 h 810146"/>
              <a:gd name="connsiteX2" fmla="*/ 4739009 w 5958835"/>
              <a:gd name="connsiteY2" fmla="*/ 443 h 810146"/>
              <a:gd name="connsiteX3" fmla="*/ 5958835 w 5958835"/>
              <a:gd name="connsiteY3" fmla="*/ 69079 h 810146"/>
              <a:gd name="connsiteX0" fmla="*/ 0 w 5958835"/>
              <a:gd name="connsiteY0" fmla="*/ 810146 h 810146"/>
              <a:gd name="connsiteX1" fmla="*/ 2717321 w 5958835"/>
              <a:gd name="connsiteY1" fmla="*/ 750612 h 810146"/>
              <a:gd name="connsiteX2" fmla="*/ 4205609 w 5958835"/>
              <a:gd name="connsiteY2" fmla="*/ 443 h 810146"/>
              <a:gd name="connsiteX3" fmla="*/ 5958835 w 5958835"/>
              <a:gd name="connsiteY3" fmla="*/ 69079 h 810146"/>
              <a:gd name="connsiteX0" fmla="*/ 0 w 4244335"/>
              <a:gd name="connsiteY0" fmla="*/ 817267 h 817267"/>
              <a:gd name="connsiteX1" fmla="*/ 2717321 w 4244335"/>
              <a:gd name="connsiteY1" fmla="*/ 757733 h 817267"/>
              <a:gd name="connsiteX2" fmla="*/ 4205609 w 4244335"/>
              <a:gd name="connsiteY2" fmla="*/ 7564 h 817267"/>
              <a:gd name="connsiteX3" fmla="*/ 4244335 w 4244335"/>
              <a:gd name="connsiteY3" fmla="*/ 0 h 817267"/>
            </a:gdLst>
            <a:ahLst/>
            <a:cxnLst>
              <a:cxn ang="0">
                <a:pos x="connsiteX0" y="connsiteY0"/>
              </a:cxn>
              <a:cxn ang="0">
                <a:pos x="connsiteX1" y="connsiteY1"/>
              </a:cxn>
              <a:cxn ang="0">
                <a:pos x="connsiteX2" y="connsiteY2"/>
              </a:cxn>
              <a:cxn ang="0">
                <a:pos x="connsiteX3" y="connsiteY3"/>
              </a:cxn>
            </a:cxnLst>
            <a:rect l="l" t="t" r="r" b="b"/>
            <a:pathLst>
              <a:path w="4244335" h="817267">
                <a:moveTo>
                  <a:pt x="0" y="817267"/>
                </a:moveTo>
                <a:cubicBezTo>
                  <a:pt x="1492045" y="212431"/>
                  <a:pt x="2016386" y="892683"/>
                  <a:pt x="2717321" y="757733"/>
                </a:cubicBezTo>
                <a:cubicBezTo>
                  <a:pt x="3418256" y="622783"/>
                  <a:pt x="2926600" y="-11989"/>
                  <a:pt x="4205609" y="7564"/>
                </a:cubicBezTo>
                <a:lnTo>
                  <a:pt x="4244335" y="0"/>
                </a:lnTo>
              </a:path>
            </a:pathLst>
          </a:custGeom>
          <a:noFill/>
          <a:ln w="44450" cap="rnd">
            <a:solidFill>
              <a:schemeClr val="bg1">
                <a:lumMod val="6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 name="Group 132">
            <a:extLst>
              <a:ext uri="{FF2B5EF4-FFF2-40B4-BE49-F238E27FC236}">
                <a16:creationId xmlns:a16="http://schemas.microsoft.com/office/drawing/2014/main" id="{A218BC45-9E64-4445-A260-81AB620B4894}"/>
              </a:ext>
            </a:extLst>
          </p:cNvPr>
          <p:cNvGrpSpPr/>
          <p:nvPr/>
        </p:nvGrpSpPr>
        <p:grpSpPr>
          <a:xfrm>
            <a:off x="9122938" y="3171637"/>
            <a:ext cx="546664" cy="546664"/>
            <a:chOff x="855016" y="4817599"/>
            <a:chExt cx="546664" cy="546664"/>
          </a:xfrm>
          <a:solidFill>
            <a:schemeClr val="accent2"/>
          </a:solidFill>
        </p:grpSpPr>
        <p:sp>
          <p:nvSpPr>
            <p:cNvPr id="134" name="Freeform 133">
              <a:extLst>
                <a:ext uri="{FF2B5EF4-FFF2-40B4-BE49-F238E27FC236}">
                  <a16:creationId xmlns:a16="http://schemas.microsoft.com/office/drawing/2014/main" id="{185CD537-0BB7-A04A-88F0-95062F6C66A0}"/>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grp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H</a:t>
              </a:r>
              <a:r>
                <a:rPr lang="en-US" sz="900" baseline="-25000" dirty="0">
                  <a:latin typeface="Open Sans" panose="020B0606030504020204" pitchFamily="34" charset="0"/>
                  <a:ea typeface="Open Sans" panose="020B0606030504020204" pitchFamily="34" charset="0"/>
                  <a:cs typeface="Open Sans" panose="020B0606030504020204" pitchFamily="34" charset="0"/>
                </a:rPr>
                <a:t>2</a:t>
              </a:r>
              <a:r>
                <a:rPr lang="en-US" sz="900" dirty="0">
                  <a:latin typeface="Open Sans" panose="020B0606030504020204" pitchFamily="34" charset="0"/>
                  <a:ea typeface="Open Sans" panose="020B0606030504020204" pitchFamily="34" charset="0"/>
                  <a:cs typeface="Open Sans" panose="020B0606030504020204" pitchFamily="34" charset="0"/>
                </a:rPr>
                <a:t>O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Nuclei</a:t>
              </a:r>
            </a:p>
          </p:txBody>
        </p:sp>
        <p:sp>
          <p:nvSpPr>
            <p:cNvPr id="135" name="Freeform 134">
              <a:extLst>
                <a:ext uri="{FF2B5EF4-FFF2-40B4-BE49-F238E27FC236}">
                  <a16:creationId xmlns:a16="http://schemas.microsoft.com/office/drawing/2014/main" id="{617A48B0-3579-0143-A6C9-BB4A6DFA29C4}"/>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36" name="Freeform 135">
              <a:extLst>
                <a:ext uri="{FF2B5EF4-FFF2-40B4-BE49-F238E27FC236}">
                  <a16:creationId xmlns:a16="http://schemas.microsoft.com/office/drawing/2014/main" id="{FE99CDD0-43C3-CF4F-8182-85E291FEE924}"/>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grp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11" name="Group 110">
            <a:extLst>
              <a:ext uri="{FF2B5EF4-FFF2-40B4-BE49-F238E27FC236}">
                <a16:creationId xmlns:a16="http://schemas.microsoft.com/office/drawing/2014/main" id="{8E9374F4-7A93-DB4F-900A-2598CB9E5055}"/>
              </a:ext>
            </a:extLst>
          </p:cNvPr>
          <p:cNvGrpSpPr/>
          <p:nvPr/>
        </p:nvGrpSpPr>
        <p:grpSpPr>
          <a:xfrm>
            <a:off x="8905305" y="1838138"/>
            <a:ext cx="546664" cy="546664"/>
            <a:chOff x="855016" y="4817599"/>
            <a:chExt cx="546664" cy="546664"/>
          </a:xfrm>
          <a:solidFill>
            <a:schemeClr val="accent2"/>
          </a:solidFill>
        </p:grpSpPr>
        <p:sp>
          <p:nvSpPr>
            <p:cNvPr id="112" name="Freeform 111">
              <a:extLst>
                <a:ext uri="{FF2B5EF4-FFF2-40B4-BE49-F238E27FC236}">
                  <a16:creationId xmlns:a16="http://schemas.microsoft.com/office/drawing/2014/main" id="{8901F1FD-CEFC-4045-9FDB-3EA08E8FED71}"/>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grp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Air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Temperature</a:t>
              </a:r>
            </a:p>
          </p:txBody>
        </p:sp>
        <p:sp>
          <p:nvSpPr>
            <p:cNvPr id="119" name="Freeform 118">
              <a:extLst>
                <a:ext uri="{FF2B5EF4-FFF2-40B4-BE49-F238E27FC236}">
                  <a16:creationId xmlns:a16="http://schemas.microsoft.com/office/drawing/2014/main" id="{CCBA1F9F-F652-BE43-80D7-9B5E9922CA1A}"/>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126" name="Freeform 125">
              <a:extLst>
                <a:ext uri="{FF2B5EF4-FFF2-40B4-BE49-F238E27FC236}">
                  <a16:creationId xmlns:a16="http://schemas.microsoft.com/office/drawing/2014/main" id="{380DF803-772C-D544-9DB5-C04763CBEC70}"/>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grp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88" name="Group 87">
            <a:extLst>
              <a:ext uri="{FF2B5EF4-FFF2-40B4-BE49-F238E27FC236}">
                <a16:creationId xmlns:a16="http://schemas.microsoft.com/office/drawing/2014/main" id="{6A9B84C4-1BD8-3C48-92C0-6C255FCEED1D}"/>
              </a:ext>
            </a:extLst>
          </p:cNvPr>
          <p:cNvGrpSpPr/>
          <p:nvPr/>
        </p:nvGrpSpPr>
        <p:grpSpPr>
          <a:xfrm>
            <a:off x="7358099" y="2767314"/>
            <a:ext cx="546664" cy="546664"/>
            <a:chOff x="855016" y="4817599"/>
            <a:chExt cx="546664" cy="546664"/>
          </a:xfrm>
        </p:grpSpPr>
        <p:sp>
          <p:nvSpPr>
            <p:cNvPr id="89" name="Freeform 88">
              <a:extLst>
                <a:ext uri="{FF2B5EF4-FFF2-40B4-BE49-F238E27FC236}">
                  <a16:creationId xmlns:a16="http://schemas.microsoft.com/office/drawing/2014/main" id="{4D485D66-00E0-924B-B3C9-520826F10605}"/>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Radiative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Flux</a:t>
              </a:r>
            </a:p>
          </p:txBody>
        </p:sp>
        <p:sp>
          <p:nvSpPr>
            <p:cNvPr id="90" name="Freeform 89">
              <a:extLst>
                <a:ext uri="{FF2B5EF4-FFF2-40B4-BE49-F238E27FC236}">
                  <a16:creationId xmlns:a16="http://schemas.microsoft.com/office/drawing/2014/main" id="{C4D8A242-49FF-BE4C-96FB-D3FAE0F4AE1F}"/>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91" name="Freeform 90">
              <a:extLst>
                <a:ext uri="{FF2B5EF4-FFF2-40B4-BE49-F238E27FC236}">
                  <a16:creationId xmlns:a16="http://schemas.microsoft.com/office/drawing/2014/main" id="{48078BCF-2803-E444-9F50-EB3EF439D328}"/>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chemeClr val="accent2"/>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00" name="Group 99">
            <a:extLst>
              <a:ext uri="{FF2B5EF4-FFF2-40B4-BE49-F238E27FC236}">
                <a16:creationId xmlns:a16="http://schemas.microsoft.com/office/drawing/2014/main" id="{AD97F01C-F705-1C44-BDC6-76B91EBC4A83}"/>
              </a:ext>
            </a:extLst>
          </p:cNvPr>
          <p:cNvGrpSpPr/>
          <p:nvPr/>
        </p:nvGrpSpPr>
        <p:grpSpPr>
          <a:xfrm>
            <a:off x="5972651" y="3081942"/>
            <a:ext cx="546664" cy="546664"/>
            <a:chOff x="855016" y="4817599"/>
            <a:chExt cx="546664" cy="546664"/>
          </a:xfrm>
        </p:grpSpPr>
        <p:sp>
          <p:nvSpPr>
            <p:cNvPr id="101" name="Freeform 100">
              <a:extLst>
                <a:ext uri="{FF2B5EF4-FFF2-40B4-BE49-F238E27FC236}">
                  <a16:creationId xmlns:a16="http://schemas.microsoft.com/office/drawing/2014/main" id="{D637C888-1C39-3041-871F-DA27C280DE23}"/>
                </a:ext>
              </a:extLst>
            </p:cNvPr>
            <p:cNvSpPr/>
            <p:nvPr/>
          </p:nvSpPr>
          <p:spPr>
            <a:xfrm>
              <a:off x="950677" y="4817599"/>
              <a:ext cx="355341" cy="546664"/>
            </a:xfrm>
            <a:custGeom>
              <a:avLst/>
              <a:gdLst>
                <a:gd name="connsiteX0" fmla="*/ 355342 w 355341"/>
                <a:gd name="connsiteY0" fmla="*/ 368994 h 546664"/>
                <a:gd name="connsiteX1" fmla="*/ 355342 w 355341"/>
                <a:gd name="connsiteY1" fmla="*/ 177671 h 546664"/>
                <a:gd name="connsiteX2" fmla="*/ 177671 w 355341"/>
                <a:gd name="connsiteY2" fmla="*/ 0 h 546664"/>
                <a:gd name="connsiteX3" fmla="*/ 0 w 355341"/>
                <a:gd name="connsiteY3" fmla="*/ 177671 h 546664"/>
                <a:gd name="connsiteX4" fmla="*/ 0 w 355341"/>
                <a:gd name="connsiteY4" fmla="*/ 368994 h 546664"/>
                <a:gd name="connsiteX5" fmla="*/ 177671 w 355341"/>
                <a:gd name="connsiteY5" fmla="*/ 546665 h 546664"/>
                <a:gd name="connsiteX6" fmla="*/ 355342 w 355341"/>
                <a:gd name="connsiteY6" fmla="*/ 368994 h 5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341" h="546664">
                  <a:moveTo>
                    <a:pt x="355342" y="368994"/>
                  </a:moveTo>
                  <a:lnTo>
                    <a:pt x="355342" y="177671"/>
                  </a:lnTo>
                  <a:lnTo>
                    <a:pt x="177671" y="0"/>
                  </a:lnTo>
                  <a:lnTo>
                    <a:pt x="0" y="177671"/>
                  </a:lnTo>
                  <a:lnTo>
                    <a:pt x="0" y="368994"/>
                  </a:lnTo>
                  <a:lnTo>
                    <a:pt x="177671" y="546665"/>
                  </a:lnTo>
                  <a:lnTo>
                    <a:pt x="355342" y="368994"/>
                  </a:lnTo>
                  <a:close/>
                </a:path>
              </a:pathLst>
            </a:custGeom>
            <a:solidFill>
              <a:schemeClr val="accent2"/>
            </a:solidFill>
            <a:ln w="9361" cap="flat">
              <a:noFill/>
              <a:prstDash val="solid"/>
              <a:miter/>
            </a:ln>
          </p:spPr>
          <p:txBody>
            <a:bodyPr wrap="none" tIns="640080" bIns="0" rtlCol="0" anchor="t"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Sulfate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Aerosol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Production</a:t>
              </a:r>
            </a:p>
          </p:txBody>
        </p:sp>
        <p:sp>
          <p:nvSpPr>
            <p:cNvPr id="107" name="Freeform 106">
              <a:extLst>
                <a:ext uri="{FF2B5EF4-FFF2-40B4-BE49-F238E27FC236}">
                  <a16:creationId xmlns:a16="http://schemas.microsoft.com/office/drawing/2014/main" id="{CAB5828A-1408-A747-AD7F-989DD5D80F3D}"/>
                </a:ext>
              </a:extLst>
            </p:cNvPr>
            <p:cNvSpPr/>
            <p:nvPr/>
          </p:nvSpPr>
          <p:spPr>
            <a:xfrm>
              <a:off x="855016" y="4995269"/>
              <a:ext cx="95661" cy="191323"/>
            </a:xfrm>
            <a:custGeom>
              <a:avLst/>
              <a:gdLst>
                <a:gd name="connsiteX0" fmla="*/ 0 w 95661"/>
                <a:gd name="connsiteY0" fmla="*/ 95662 h 191323"/>
                <a:gd name="connsiteX1" fmla="*/ 95662 w 95661"/>
                <a:gd name="connsiteY1" fmla="*/ 191323 h 191323"/>
                <a:gd name="connsiteX2" fmla="*/ 95662 w 95661"/>
                <a:gd name="connsiteY2" fmla="*/ 0 h 191323"/>
                <a:gd name="connsiteX3" fmla="*/ 0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0" y="95662"/>
                  </a:moveTo>
                  <a:lnTo>
                    <a:pt x="95662" y="191323"/>
                  </a:lnTo>
                  <a:lnTo>
                    <a:pt x="95662" y="0"/>
                  </a:lnTo>
                  <a:lnTo>
                    <a:pt x="0" y="95662"/>
                  </a:lnTo>
                  <a:close/>
                </a:path>
              </a:pathLst>
            </a:custGeom>
            <a:solidFill>
              <a:srgbClr val="FF0000"/>
            </a:solidFill>
            <a:ln w="9361" cap="flat">
              <a:noFill/>
              <a:prstDash val="solid"/>
              <a:miter/>
            </a:ln>
          </p:spPr>
          <p:txBody>
            <a:bodyPr tIns="640080" rtlCol="0" anchor="t" anchorCtr="0"/>
            <a:lstStyle/>
            <a:p>
              <a:endParaRPr lang="en-US" sz="900">
                <a:latin typeface="Open Sans" panose="020B0606030504020204" pitchFamily="34" charset="0"/>
                <a:ea typeface="Open Sans" panose="020B0606030504020204" pitchFamily="34" charset="0"/>
                <a:cs typeface="Open Sans" panose="020B0606030504020204" pitchFamily="34" charset="0"/>
              </a:endParaRPr>
            </a:p>
          </p:txBody>
        </p:sp>
        <p:sp>
          <p:nvSpPr>
            <p:cNvPr id="109" name="Freeform 108">
              <a:extLst>
                <a:ext uri="{FF2B5EF4-FFF2-40B4-BE49-F238E27FC236}">
                  <a16:creationId xmlns:a16="http://schemas.microsoft.com/office/drawing/2014/main" id="{34A4BB88-46DA-9D4A-9E86-23640C9A98AA}"/>
                </a:ext>
              </a:extLst>
            </p:cNvPr>
            <p:cNvSpPr/>
            <p:nvPr/>
          </p:nvSpPr>
          <p:spPr>
            <a:xfrm>
              <a:off x="1306019" y="4995269"/>
              <a:ext cx="95661" cy="191323"/>
            </a:xfrm>
            <a:custGeom>
              <a:avLst/>
              <a:gdLst>
                <a:gd name="connsiteX0" fmla="*/ 95662 w 95661"/>
                <a:gd name="connsiteY0" fmla="*/ 95662 h 191323"/>
                <a:gd name="connsiteX1" fmla="*/ 0 w 95661"/>
                <a:gd name="connsiteY1" fmla="*/ 0 h 191323"/>
                <a:gd name="connsiteX2" fmla="*/ 0 w 95661"/>
                <a:gd name="connsiteY2" fmla="*/ 191323 h 191323"/>
                <a:gd name="connsiteX3" fmla="*/ 95662 w 95661"/>
                <a:gd name="connsiteY3" fmla="*/ 95662 h 191323"/>
              </a:gdLst>
              <a:ahLst/>
              <a:cxnLst>
                <a:cxn ang="0">
                  <a:pos x="connsiteX0" y="connsiteY0"/>
                </a:cxn>
                <a:cxn ang="0">
                  <a:pos x="connsiteX1" y="connsiteY1"/>
                </a:cxn>
                <a:cxn ang="0">
                  <a:pos x="connsiteX2" y="connsiteY2"/>
                </a:cxn>
                <a:cxn ang="0">
                  <a:pos x="connsiteX3" y="connsiteY3"/>
                </a:cxn>
              </a:cxnLst>
              <a:rect l="l" t="t" r="r" b="b"/>
              <a:pathLst>
                <a:path w="95661" h="191323">
                  <a:moveTo>
                    <a:pt x="95662" y="95662"/>
                  </a:moveTo>
                  <a:lnTo>
                    <a:pt x="0" y="0"/>
                  </a:lnTo>
                  <a:lnTo>
                    <a:pt x="0" y="191323"/>
                  </a:lnTo>
                  <a:lnTo>
                    <a:pt x="95662" y="95662"/>
                  </a:lnTo>
                  <a:close/>
                </a:path>
              </a:pathLst>
            </a:custGeom>
            <a:solidFill>
              <a:schemeClr val="accent2"/>
            </a:solidFill>
            <a:ln w="9361" cap="flat">
              <a:noFill/>
              <a:prstDash val="solid"/>
              <a:miter/>
            </a:ln>
          </p:spPr>
          <p:txBody>
            <a:bodyPr tIns="640080" rtlCol="0" anchor="t" anchorCtr="0"/>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42" name="Oval 141">
            <a:extLst>
              <a:ext uri="{FF2B5EF4-FFF2-40B4-BE49-F238E27FC236}">
                <a16:creationId xmlns:a16="http://schemas.microsoft.com/office/drawing/2014/main" id="{5D40EB24-F57A-BD41-94A9-32BA2FE1CCE7}"/>
              </a:ext>
            </a:extLst>
          </p:cNvPr>
          <p:cNvSpPr/>
          <p:nvPr/>
        </p:nvSpPr>
        <p:spPr>
          <a:xfrm>
            <a:off x="4605148" y="1745213"/>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Other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Source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Event</a:t>
            </a:r>
          </a:p>
        </p:txBody>
      </p:sp>
      <p:sp>
        <p:nvSpPr>
          <p:cNvPr id="139" name="Oval 138">
            <a:extLst>
              <a:ext uri="{FF2B5EF4-FFF2-40B4-BE49-F238E27FC236}">
                <a16:creationId xmlns:a16="http://schemas.microsoft.com/office/drawing/2014/main" id="{3898E7BD-867D-5145-8E91-8EE12D0E8AF7}"/>
              </a:ext>
            </a:extLst>
          </p:cNvPr>
          <p:cNvSpPr/>
          <p:nvPr/>
        </p:nvSpPr>
        <p:spPr>
          <a:xfrm>
            <a:off x="4605148" y="2585070"/>
            <a:ext cx="615833" cy="602822"/>
          </a:xfrm>
          <a:prstGeom prst="ellipse">
            <a:avLst/>
          </a:prstGeom>
          <a:solidFill>
            <a:schemeClr val="accent4">
              <a:lumMod val="60000"/>
              <a:lumOff val="40000"/>
            </a:schemeClr>
          </a:solidFill>
          <a:ln w="508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85725" tIns="0" rIns="85725" bIns="0" rtlCol="0" anchor="ctr" anchorCtr="0"/>
          <a:lstStyle/>
          <a:p>
            <a:pPr algn="ctr"/>
            <a:r>
              <a:rPr lang="en-US" sz="900" dirty="0">
                <a:latin typeface="Open Sans" panose="020B0606030504020204" pitchFamily="34" charset="0"/>
                <a:ea typeface="Open Sans" panose="020B0606030504020204" pitchFamily="34" charset="0"/>
                <a:cs typeface="Open Sans" panose="020B0606030504020204" pitchFamily="34" charset="0"/>
              </a:rPr>
              <a:t>Dust </a:t>
            </a:r>
            <a:br>
              <a:rPr lang="en-US" sz="900" dirty="0">
                <a:latin typeface="Open Sans" panose="020B0606030504020204" pitchFamily="34" charset="0"/>
                <a:ea typeface="Open Sans" panose="020B0606030504020204" pitchFamily="34" charset="0"/>
                <a:cs typeface="Open Sans" panose="020B0606030504020204" pitchFamily="34" charset="0"/>
              </a:rPr>
            </a:br>
            <a:r>
              <a:rPr lang="en-US" sz="900" dirty="0">
                <a:latin typeface="Open Sans" panose="020B0606030504020204" pitchFamily="34" charset="0"/>
                <a:ea typeface="Open Sans" panose="020B0606030504020204" pitchFamily="34" charset="0"/>
                <a:cs typeface="Open Sans" panose="020B0606030504020204" pitchFamily="34" charset="0"/>
              </a:rPr>
              <a:t>Storms</a:t>
            </a:r>
          </a:p>
        </p:txBody>
      </p:sp>
    </p:spTree>
    <p:extLst>
      <p:ext uri="{BB962C8B-B14F-4D97-AF65-F5344CB8AC3E}">
        <p14:creationId xmlns:p14="http://schemas.microsoft.com/office/powerpoint/2010/main" val="11441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3653F-BF7D-47AA-BDFE-57C98DE95F93}"/>
              </a:ext>
            </a:extLst>
          </p:cNvPr>
          <p:cNvSpPr>
            <a:spLocks noGrp="1"/>
          </p:cNvSpPr>
          <p:nvPr>
            <p:ph type="title"/>
          </p:nvPr>
        </p:nvSpPr>
        <p:spPr/>
        <p:txBody>
          <a:bodyPr/>
          <a:lstStyle/>
          <a:p>
            <a:r>
              <a:rPr lang="en-US" dirty="0"/>
              <a:t>Fingerprinting</a:t>
            </a:r>
          </a:p>
        </p:txBody>
      </p:sp>
      <p:sp>
        <p:nvSpPr>
          <p:cNvPr id="6" name="Slide Number Placeholder 5">
            <a:extLst>
              <a:ext uri="{FF2B5EF4-FFF2-40B4-BE49-F238E27FC236}">
                <a16:creationId xmlns:a16="http://schemas.microsoft.com/office/drawing/2014/main" id="{D64F33E7-37C4-4761-9BFD-824A591BE228}"/>
              </a:ext>
            </a:extLst>
          </p:cNvPr>
          <p:cNvSpPr>
            <a:spLocks noGrp="1"/>
          </p:cNvSpPr>
          <p:nvPr>
            <p:ph type="sldNum" sz="quarter" idx="10"/>
          </p:nvPr>
        </p:nvSpPr>
        <p:spPr/>
        <p:txBody>
          <a:bodyPr/>
          <a:lstStyle/>
          <a:p>
            <a:fld id="{7BB6E45B-33B7-4F26-A9AE-1A4764867CE9}" type="slidenum">
              <a:rPr lang="en-US" smtClean="0"/>
              <a:t>5</a:t>
            </a:fld>
            <a:endParaRPr lang="en-US"/>
          </a:p>
        </p:txBody>
      </p:sp>
      <p:sp>
        <p:nvSpPr>
          <p:cNvPr id="3" name="Content Placeholder 2">
            <a:extLst>
              <a:ext uri="{FF2B5EF4-FFF2-40B4-BE49-F238E27FC236}">
                <a16:creationId xmlns:a16="http://schemas.microsoft.com/office/drawing/2014/main" id="{77D85602-290A-4B87-91E6-DF8895C9B2F0}"/>
              </a:ext>
            </a:extLst>
          </p:cNvPr>
          <p:cNvSpPr>
            <a:spLocks noGrp="1"/>
          </p:cNvSpPr>
          <p:nvPr>
            <p:ph sz="quarter" idx="11"/>
          </p:nvPr>
        </p:nvSpPr>
        <p:spPr>
          <a:xfrm>
            <a:off x="328929" y="1478736"/>
            <a:ext cx="11424901" cy="5136096"/>
          </a:xfrm>
        </p:spPr>
        <p:txBody>
          <a:bodyPr>
            <a:normAutofit/>
          </a:bodyPr>
          <a:lstStyle/>
          <a:p>
            <a:pPr marL="457200" indent="-457200">
              <a:buFont typeface="Arial" panose="020B0604020202020204" pitchFamily="34" charset="0"/>
              <a:buChar char="•"/>
            </a:pPr>
            <a:r>
              <a:rPr lang="en-US" sz="2200" b="1" dirty="0"/>
              <a:t>A fingerprint is a spatial and/or temporal pattern that highlights an impact</a:t>
            </a:r>
          </a:p>
          <a:p>
            <a:pPr marL="457200" indent="-457200">
              <a:buFont typeface="Arial" panose="020B0604020202020204" pitchFamily="34" charset="0"/>
              <a:buChar char="•"/>
            </a:pPr>
            <a:r>
              <a:rPr lang="en-US" sz="2200" dirty="0"/>
              <a:t>Commonly, a fingerprint is the first principal component or empirical orthogonal function (EOF) from a singular value decomposition of a data matrix.</a:t>
            </a:r>
          </a:p>
          <a:p>
            <a:pPr marL="457200" indent="-457200">
              <a:buFont typeface="Arial" panose="020B0604020202020204" pitchFamily="34" charset="0"/>
              <a:buChar char="•"/>
            </a:pPr>
            <a:r>
              <a:rPr lang="en-US" sz="2200" dirty="0"/>
              <a:t>Detection involves identifying if the signal projected back onto the EOF goes out of 2</a:t>
            </a:r>
            <a:r>
              <a:rPr lang="en-US" sz="2200" dirty="0">
                <a:latin typeface="Cambria Math" panose="02040503050406030204" pitchFamily="18" charset="0"/>
                <a:ea typeface="Cambria Math" panose="02040503050406030204" pitchFamily="18" charset="0"/>
              </a:rPr>
              <a:t>𝜎 </a:t>
            </a:r>
            <a:r>
              <a:rPr lang="en-US" sz="2200" dirty="0">
                <a:ea typeface="Cambria Math" panose="02040503050406030204" pitchFamily="18" charset="0"/>
              </a:rPr>
              <a:t>limits</a:t>
            </a:r>
            <a:r>
              <a:rPr lang="en-US" sz="2200" dirty="0">
                <a:latin typeface="Cambria Math" panose="02040503050406030204" pitchFamily="18" charset="0"/>
                <a:ea typeface="Cambria Math" panose="02040503050406030204" pitchFamily="18" charset="0"/>
              </a:rPr>
              <a:t>. </a:t>
            </a:r>
          </a:p>
          <a:p>
            <a:pPr marL="457200" indent="-457200">
              <a:buFont typeface="Arial" panose="020B0604020202020204" pitchFamily="34" charset="0"/>
              <a:buChar char="•"/>
            </a:pPr>
            <a:r>
              <a:rPr lang="en-US" sz="2200" dirty="0"/>
              <a:t>Attribution involves examining the magnitude of the fingerprint in a regression formulation and checking its significance.</a:t>
            </a:r>
          </a:p>
          <a:p>
            <a:pPr marL="457200" indent="-457200">
              <a:buFont typeface="Arial" panose="020B0604020202020204" pitchFamily="34" charset="0"/>
              <a:buChar char="•"/>
            </a:pPr>
            <a:r>
              <a:rPr lang="en-US" sz="2200" dirty="0"/>
              <a:t>Fingerprinting is a very established technique and the one used for attribution by the IPCC.  </a:t>
            </a:r>
          </a:p>
          <a:p>
            <a:pPr marL="0" indent="0">
              <a:buNone/>
            </a:pPr>
            <a:endParaRPr lang="en-US" dirty="0">
              <a:latin typeface="Calibri" panose="020F0502020204030204" pitchFamily="34" charset="0"/>
              <a:cs typeface="Calibri" panose="020F0502020204030204" pitchFamily="34" charset="0"/>
            </a:endParaRPr>
          </a:p>
          <a:p>
            <a:pPr lvl="1" indent="0">
              <a:buNone/>
            </a:pPr>
            <a:endParaRPr lang="en-US" dirty="0"/>
          </a:p>
          <a:p>
            <a:endParaRPr lang="en-US" dirty="0"/>
          </a:p>
        </p:txBody>
      </p:sp>
    </p:spTree>
    <p:extLst>
      <p:ext uri="{BB962C8B-B14F-4D97-AF65-F5344CB8AC3E}">
        <p14:creationId xmlns:p14="http://schemas.microsoft.com/office/powerpoint/2010/main" val="215891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BF1FF-B840-4BA7-B585-4AD6395A9B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231FB43-3223-4814-A10E-D0578692E697}"/>
              </a:ext>
            </a:extLst>
          </p:cNvPr>
          <p:cNvSpPr>
            <a:spLocks noGrp="1"/>
          </p:cNvSpPr>
          <p:nvPr>
            <p:ph idx="1"/>
          </p:nvPr>
        </p:nvSpPr>
        <p:spPr>
          <a:xfrm>
            <a:off x="8172450" y="755865"/>
            <a:ext cx="3654085" cy="4545871"/>
          </a:xfrm>
        </p:spPr>
        <p:txBody>
          <a:bodyPr>
            <a:normAutofit fontScale="92500" lnSpcReduction="10000"/>
          </a:bodyPr>
          <a:lstStyle/>
          <a:p>
            <a:r>
              <a:rPr lang="en-US" dirty="0"/>
              <a:t>Attribution:  calculate the slope of the fingerprint </a:t>
            </a:r>
            <a:r>
              <a:rPr lang="en-US" dirty="0">
                <a:sym typeface="Symbol" panose="05050102010706020507" pitchFamily="18" charset="2"/>
              </a:rPr>
              <a:t></a:t>
            </a:r>
            <a:r>
              <a:rPr lang="en-US" dirty="0"/>
              <a:t> from initial time (e.g. 1900) to various times (1950, 1960, etc.) </a:t>
            </a:r>
          </a:p>
          <a:p>
            <a:r>
              <a:rPr lang="en-US" dirty="0"/>
              <a:t>Calculate the uncertainty in the slope and the S/N ratio </a:t>
            </a:r>
            <a:r>
              <a:rPr lang="en-US" dirty="0">
                <a:sym typeface="Symbol" panose="05050102010706020507" pitchFamily="18" charset="2"/>
              </a:rPr>
              <a:t>/.</a:t>
            </a:r>
          </a:p>
          <a:p>
            <a:r>
              <a:rPr lang="en-US" dirty="0">
                <a:sym typeface="Symbol" panose="05050102010706020507" pitchFamily="18" charset="2"/>
              </a:rPr>
              <a:t>() </a:t>
            </a:r>
            <a:r>
              <a:rPr lang="en-US" dirty="0"/>
              <a:t>is the standard deviation of this trend (the noise).  This is calculated with a long pre-industrial run (1000 years). </a:t>
            </a:r>
          </a:p>
          <a:p>
            <a:r>
              <a:rPr lang="en-US" dirty="0"/>
              <a:t>The S/N ratio is assumed to be normally distributed: assess the probably and use the table below (IPCC, AR5 and AR6)</a:t>
            </a:r>
          </a:p>
        </p:txBody>
      </p:sp>
      <p:pic>
        <p:nvPicPr>
          <p:cNvPr id="4" name="Picture 3">
            <a:extLst>
              <a:ext uri="{FF2B5EF4-FFF2-40B4-BE49-F238E27FC236}">
                <a16:creationId xmlns:a16="http://schemas.microsoft.com/office/drawing/2014/main" id="{9D014CDB-6C7D-4126-A9AE-8607A94F2332}"/>
              </a:ext>
            </a:extLst>
          </p:cNvPr>
          <p:cNvPicPr>
            <a:picLocks noChangeAspect="1"/>
          </p:cNvPicPr>
          <p:nvPr/>
        </p:nvPicPr>
        <p:blipFill rotWithShape="1">
          <a:blip r:embed="rId2"/>
          <a:srcRect l="2297"/>
          <a:stretch/>
        </p:blipFill>
        <p:spPr>
          <a:xfrm>
            <a:off x="0" y="260263"/>
            <a:ext cx="8172450" cy="6499837"/>
          </a:xfrm>
          <a:prstGeom prst="rect">
            <a:avLst/>
          </a:prstGeom>
        </p:spPr>
      </p:pic>
      <p:pic>
        <p:nvPicPr>
          <p:cNvPr id="6" name="Picture 5">
            <a:extLst>
              <a:ext uri="{FF2B5EF4-FFF2-40B4-BE49-F238E27FC236}">
                <a16:creationId xmlns:a16="http://schemas.microsoft.com/office/drawing/2014/main" id="{5E88F8C9-9969-43C4-98D1-AF549441408F}"/>
              </a:ext>
            </a:extLst>
          </p:cNvPr>
          <p:cNvPicPr>
            <a:picLocks noChangeAspect="1"/>
          </p:cNvPicPr>
          <p:nvPr/>
        </p:nvPicPr>
        <p:blipFill>
          <a:blip r:embed="rId3"/>
          <a:stretch>
            <a:fillRect/>
          </a:stretch>
        </p:blipFill>
        <p:spPr>
          <a:xfrm>
            <a:off x="8055345" y="5012611"/>
            <a:ext cx="4070793" cy="1864594"/>
          </a:xfrm>
          <a:prstGeom prst="rect">
            <a:avLst/>
          </a:prstGeom>
        </p:spPr>
      </p:pic>
      <p:cxnSp>
        <p:nvCxnSpPr>
          <p:cNvPr id="8" name="Straight Connector 7">
            <a:extLst>
              <a:ext uri="{FF2B5EF4-FFF2-40B4-BE49-F238E27FC236}">
                <a16:creationId xmlns:a16="http://schemas.microsoft.com/office/drawing/2014/main" id="{3ED6D402-6B5C-4CE6-9F6F-FA40B6751941}"/>
              </a:ext>
            </a:extLst>
          </p:cNvPr>
          <p:cNvCxnSpPr>
            <a:cxnSpLocks/>
          </p:cNvCxnSpPr>
          <p:nvPr/>
        </p:nvCxnSpPr>
        <p:spPr>
          <a:xfrm flipV="1">
            <a:off x="2545492" y="3900196"/>
            <a:ext cx="1474059" cy="786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9127C22-4AC8-4F94-9722-4D747A52FF62}"/>
              </a:ext>
            </a:extLst>
          </p:cNvPr>
          <p:cNvCxnSpPr>
            <a:cxnSpLocks/>
          </p:cNvCxnSpPr>
          <p:nvPr/>
        </p:nvCxnSpPr>
        <p:spPr>
          <a:xfrm flipV="1">
            <a:off x="2545492" y="3769567"/>
            <a:ext cx="1914541" cy="2093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124AEAE-D884-4E18-B616-67FC958C85C9}"/>
              </a:ext>
            </a:extLst>
          </p:cNvPr>
          <p:cNvCxnSpPr>
            <a:cxnSpLocks/>
          </p:cNvCxnSpPr>
          <p:nvPr/>
        </p:nvCxnSpPr>
        <p:spPr>
          <a:xfrm flipV="1">
            <a:off x="2590784" y="3510181"/>
            <a:ext cx="2547946" cy="4686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B2524CE-2809-4DEC-A647-7E829D60625A}"/>
              </a:ext>
            </a:extLst>
          </p:cNvPr>
          <p:cNvCxnSpPr>
            <a:cxnSpLocks/>
          </p:cNvCxnSpPr>
          <p:nvPr/>
        </p:nvCxnSpPr>
        <p:spPr>
          <a:xfrm flipV="1">
            <a:off x="2545492" y="3028801"/>
            <a:ext cx="3282113" cy="9500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9AF9642-A020-46B5-9FE1-A9982223885B}"/>
              </a:ext>
            </a:extLst>
          </p:cNvPr>
          <p:cNvSpPr txBox="1"/>
          <p:nvPr/>
        </p:nvSpPr>
        <p:spPr>
          <a:xfrm>
            <a:off x="421449" y="6374628"/>
            <a:ext cx="6753792" cy="461665"/>
          </a:xfrm>
          <a:prstGeom prst="rect">
            <a:avLst/>
          </a:prstGeom>
          <a:noFill/>
        </p:spPr>
        <p:txBody>
          <a:bodyPr wrap="square" rtlCol="0">
            <a:spAutoFit/>
          </a:bodyPr>
          <a:lstStyle/>
          <a:p>
            <a:r>
              <a:rPr lang="en-US" sz="1200" dirty="0"/>
              <a:t>From IPCC AR6 WGI, Chapter 3:  Human Influence on the climate system.  https://www.ipcc.ch/report/ar6/wg1/downloads/report/IPCC_AR6_WGI_Chapter03.pdf</a:t>
            </a:r>
          </a:p>
        </p:txBody>
      </p:sp>
    </p:spTree>
    <p:extLst>
      <p:ext uri="{BB962C8B-B14F-4D97-AF65-F5344CB8AC3E}">
        <p14:creationId xmlns:p14="http://schemas.microsoft.com/office/powerpoint/2010/main" val="58557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5ED32-8C64-43F9-B2A8-58D7B6D1B493}"/>
              </a:ext>
            </a:extLst>
          </p:cNvPr>
          <p:cNvSpPr>
            <a:spLocks noGrp="1"/>
          </p:cNvSpPr>
          <p:nvPr>
            <p:ph type="title"/>
          </p:nvPr>
        </p:nvSpPr>
        <p:spPr>
          <a:xfrm>
            <a:off x="838199" y="416086"/>
            <a:ext cx="10515600" cy="1325563"/>
          </a:xfrm>
        </p:spPr>
        <p:txBody>
          <a:bodyPr/>
          <a:lstStyle/>
          <a:p>
            <a:r>
              <a:rPr lang="en-US" dirty="0"/>
              <a:t>Climate attribution: Regression approach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978D588-C1BC-4F52-92EB-DAFF1B7F28D1}"/>
                  </a:ext>
                </a:extLst>
              </p:cNvPr>
              <p:cNvSpPr>
                <a:spLocks noGrp="1"/>
              </p:cNvSpPr>
              <p:nvPr>
                <p:ph idx="1"/>
              </p:nvPr>
            </p:nvSpPr>
            <p:spPr>
              <a:xfrm>
                <a:off x="567612" y="1498718"/>
                <a:ext cx="10515599" cy="4846098"/>
              </a:xfrm>
            </p:spPr>
            <p:txBody>
              <a:bodyPr>
                <a:normAutofit fontScale="92500" lnSpcReduction="10000"/>
              </a:bodyPr>
              <a:lstStyle/>
              <a:p>
                <a:r>
                  <a:rPr lang="en-US" dirty="0"/>
                  <a:t>Assume that an output field of </a:t>
                </a:r>
                <a:r>
                  <a:rPr lang="en-US" i="1" dirty="0"/>
                  <a:t>n</a:t>
                </a:r>
                <a:r>
                  <a:rPr lang="en-US" dirty="0"/>
                  <a:t> observations, </a:t>
                </a:r>
                <a:r>
                  <a:rPr lang="en-US" b="1" dirty="0"/>
                  <a:t>y</a:t>
                </a:r>
                <a:r>
                  <a:rPr lang="en-US" dirty="0"/>
                  <a:t>, can be decomposed as a sum of </a:t>
                </a:r>
                <a:r>
                  <a:rPr lang="en-US" i="1" dirty="0"/>
                  <a:t>m</a:t>
                </a:r>
                <a:r>
                  <a:rPr lang="en-US" dirty="0"/>
                  <a:t> linear </a:t>
                </a:r>
                <a:r>
                  <a:rPr lang="en-US" dirty="0" err="1"/>
                  <a:t>forcings</a:t>
                </a:r>
                <a:r>
                  <a:rPr lang="en-US" dirty="0"/>
                  <a:t> or signal patterns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𝐹</m:t>
                        </m:r>
                      </m:e>
                      <m:sub>
                        <m:r>
                          <a:rPr lang="en-US" i="1">
                            <a:latin typeface="Cambria Math" panose="02040503050406030204" pitchFamily="18" charset="0"/>
                          </a:rPr>
                          <m:t>𝑖</m:t>
                        </m:r>
                      </m:sub>
                    </m:sSub>
                  </m:oMath>
                </a14:m>
                <a:r>
                  <a:rPr lang="en-US" dirty="0"/>
                  <a:t> and the underlying natural or inherent variability</a:t>
                </a:r>
                <a14:m>
                  <m:oMath xmlns:m="http://schemas.openxmlformats.org/officeDocument/2006/math">
                    <m:r>
                      <a:rPr lang="en-US" b="0" i="0" smtClean="0">
                        <a:latin typeface="Cambria Math" panose="02040503050406030204" pitchFamily="18" charset="0"/>
                        <a:ea typeface="Cambria Math" panose="02040503050406030204" pitchFamily="18" charset="0"/>
                      </a:rPr>
                      <m:t> </m:t>
                    </m:r>
                    <m:r>
                      <a:rPr lang="en-US" b="1" i="1">
                        <a:latin typeface="Cambria Math" panose="02040503050406030204" pitchFamily="18" charset="0"/>
                        <a:ea typeface="Cambria Math" panose="02040503050406030204" pitchFamily="18" charset="0"/>
                      </a:rPr>
                      <m:t>𝒖</m:t>
                    </m:r>
                  </m:oMath>
                </a14:m>
                <a:r>
                  <a:rPr lang="en-US" dirty="0"/>
                  <a:t>. </a:t>
                </a:r>
                <a14:m>
                  <m:oMath xmlns:m="http://schemas.openxmlformats.org/officeDocument/2006/math">
                    <m:r>
                      <a:rPr lang="en-US" b="1" i="1" smtClean="0">
                        <a:latin typeface="Cambria Math" panose="02040503050406030204" pitchFamily="18" charset="0"/>
                      </a:rPr>
                      <m:t>𝒖</m:t>
                    </m:r>
                    <m:r>
                      <a:rPr lang="en-US" b="0" i="1" smtClean="0">
                        <a:latin typeface="Cambria Math" panose="02040503050406030204" pitchFamily="18" charset="0"/>
                      </a:rPr>
                      <m:t>~</m:t>
                    </m:r>
                    <m:r>
                      <a:rPr lang="en-US" b="0" i="1" smtClean="0">
                        <a:latin typeface="Cambria Math" panose="02040503050406030204" pitchFamily="18" charset="0"/>
                      </a:rPr>
                      <m:t>𝑀𝑉𝑁</m:t>
                    </m:r>
                    <m:r>
                      <a:rPr lang="en-US" b="0" i="1" smtClean="0">
                        <a:latin typeface="Cambria Math" panose="02040503050406030204" pitchFamily="18" charset="0"/>
                      </a:rPr>
                      <m:t>(0,</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𝑪</m:t>
                        </m:r>
                      </m:e>
                      <m:sub>
                        <m:r>
                          <a:rPr lang="en-US" b="1" i="1" smtClean="0">
                            <a:latin typeface="Cambria Math" panose="02040503050406030204" pitchFamily="18" charset="0"/>
                          </a:rPr>
                          <m:t>𝒖𝒖</m:t>
                        </m:r>
                      </m:sub>
                    </m:sSub>
                    <m:r>
                      <a:rPr lang="en-US" b="0" i="1" smtClean="0">
                        <a:latin typeface="Cambria Math" panose="02040503050406030204" pitchFamily="18" charset="0"/>
                      </a:rPr>
                      <m:t>)</m:t>
                    </m:r>
                  </m:oMath>
                </a14:m>
                <a:endParaRPr lang="en-US" dirty="0"/>
              </a:p>
              <a:p>
                <a:endParaRPr lang="en-US" dirty="0"/>
              </a:p>
              <a:p>
                <a:pPr marL="0" indent="0">
                  <a:buNone/>
                </a:pPr>
                <a14:m>
                  <m:oMathPara xmlns:m="http://schemas.openxmlformats.org/officeDocument/2006/math">
                    <m:oMathParaPr>
                      <m:jc m:val="center"/>
                    </m:oMathParaPr>
                    <m:oMath xmlns:m="http://schemas.openxmlformats.org/officeDocument/2006/math">
                      <m:r>
                        <a:rPr lang="en-US" b="1" i="1" smtClean="0">
                          <a:latin typeface="Cambria Math" panose="02040503050406030204" pitchFamily="18" charset="0"/>
                        </a:rPr>
                        <m:t>𝒚</m:t>
                      </m:r>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𝑚</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𝑖</m:t>
                              </m:r>
                            </m:sub>
                          </m:sSub>
                          <m:sSub>
                            <m:sSubPr>
                              <m:ctrlPr>
                                <a:rPr lang="en-US" i="1">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𝐹</m:t>
                              </m:r>
                            </m:e>
                            <m:sub>
                              <m:r>
                                <a:rPr lang="en-US" i="1">
                                  <a:latin typeface="Cambria Math" panose="02040503050406030204" pitchFamily="18" charset="0"/>
                                </a:rPr>
                                <m:t>𝑖</m:t>
                              </m:r>
                            </m:sub>
                          </m:sSub>
                          <m:r>
                            <a:rPr lang="en-US" b="0" i="1" smtClean="0">
                              <a:latin typeface="Cambria Math" panose="02040503050406030204" pitchFamily="18" charset="0"/>
                            </a:rPr>
                            <m:t>= </m:t>
                          </m:r>
                        </m:e>
                      </m:nary>
                      <m:r>
                        <a:rPr lang="en-US" b="1" i="1" smtClean="0">
                          <a:latin typeface="Cambria Math" panose="02040503050406030204" pitchFamily="18" charset="0"/>
                          <a:ea typeface="Cambria Math" panose="02040503050406030204" pitchFamily="18" charset="0"/>
                        </a:rPr>
                        <m:t>𝑭</m:t>
                      </m:r>
                      <m:r>
                        <a:rPr lang="en-US" b="1" i="1" smtClean="0">
                          <a:latin typeface="Cambria Math" panose="02040503050406030204" pitchFamily="18" charset="0"/>
                          <a:ea typeface="Cambria Math" panose="02040503050406030204" pitchFamily="18" charset="0"/>
                        </a:rPr>
                        <m:t>𝜷</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𝒖</m:t>
                      </m:r>
                    </m:oMath>
                  </m:oMathPara>
                </a14:m>
                <a:endParaRPr lang="en-US" b="1" dirty="0"/>
              </a:p>
              <a:p>
                <a:pPr marL="0" indent="0" algn="ctr">
                  <a:buNone/>
                </a:pPr>
                <a14:m>
                  <m:oMath xmlns:m="http://schemas.openxmlformats.org/officeDocument/2006/math">
                    <m:r>
                      <a:rPr lang="en-US" b="1" i="1">
                        <a:latin typeface="Cambria Math" panose="02040503050406030204" pitchFamily="18" charset="0"/>
                        <a:ea typeface="Cambria Math" panose="02040503050406030204" pitchFamily="18" charset="0"/>
                      </a:rPr>
                      <m:t>𝑭</m:t>
                    </m:r>
                    <m:r>
                      <a:rPr lang="en-US" b="1"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𝐹</m:t>
                        </m:r>
                      </m:e>
                      <m:sub>
                        <m:r>
                          <a:rPr lang="en-US" b="0" i="1" smtClean="0">
                            <a:latin typeface="Cambria Math" panose="02040503050406030204" pitchFamily="18" charset="0"/>
                          </a:rPr>
                          <m:t>1</m:t>
                        </m:r>
                      </m:sub>
                    </m:sSub>
                    <m:r>
                      <a:rPr lang="en-US" b="1" i="1" smtClean="0">
                        <a:latin typeface="Cambria Math" panose="02040503050406030204" pitchFamily="18" charset="0"/>
                      </a:rPr>
                      <m:t>|</m:t>
                    </m:r>
                    <m:r>
                      <a:rPr lang="en-US" b="1"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𝐹</m:t>
                        </m:r>
                      </m:e>
                      <m:sub>
                        <m:r>
                          <a:rPr lang="en-US" b="0" i="1" smtClean="0">
                            <a:latin typeface="Cambria Math" panose="02040503050406030204" pitchFamily="18" charset="0"/>
                          </a:rPr>
                          <m:t>𝑚</m:t>
                        </m:r>
                      </m:sub>
                    </m:sSub>
                    <m:r>
                      <a:rPr lang="en-US" b="0" i="1" smtClean="0">
                        <a:latin typeface="Cambria Math" panose="02040503050406030204" pitchFamily="18" charset="0"/>
                      </a:rPr>
                      <m:t>],</m:t>
                    </m:r>
                    <m:r>
                      <a:rPr lang="en-US" b="1" i="1">
                        <a:latin typeface="Cambria Math" panose="02040503050406030204" pitchFamily="18" charset="0"/>
                        <a:ea typeface="Cambria Math" panose="02040503050406030204" pitchFamily="18" charset="0"/>
                      </a:rPr>
                      <m:t>𝜷</m:t>
                    </m:r>
                    <m:r>
                      <a:rPr lang="en-US" b="1"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𝑚</m:t>
                        </m:r>
                      </m:sub>
                    </m:sSub>
                    <m:r>
                      <a:rPr lang="en-US" b="0" i="1" smtClean="0">
                        <a:latin typeface="Cambria Math" panose="02040503050406030204" pitchFamily="18" charset="0"/>
                      </a:rPr>
                      <m:t>)</m:t>
                    </m:r>
                  </m:oMath>
                </a14:m>
                <a:endParaRPr lang="en-US" b="1" dirty="0"/>
              </a:p>
              <a:p>
                <a:pPr marL="0" indent="0">
                  <a:buNone/>
                </a:pPr>
                <a:endParaRPr lang="en-US" b="1" dirty="0"/>
              </a:p>
              <a:p>
                <a:r>
                  <a:rPr lang="en-US" dirty="0"/>
                  <a:t>Short version:  detection is determining if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𝑖</m:t>
                        </m:r>
                      </m:sub>
                    </m:sSub>
                  </m:oMath>
                </a14:m>
                <a:r>
                  <a:rPr lang="en-US" dirty="0"/>
                  <a:t> &gt; 0, attribution is detecting if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𝑖</m:t>
                        </m:r>
                      </m:sub>
                    </m:sSub>
                  </m:oMath>
                </a14:m>
                <a:r>
                  <a:rPr lang="en-US" dirty="0"/>
                  <a:t> = 1 (perfect correlation between observations and forced response from climate model)</a:t>
                </a:r>
              </a:p>
              <a:p>
                <a:r>
                  <a:rPr lang="en-US" dirty="0"/>
                  <a:t>Longer version:  these quantities need to be normalized and scaled properly.  Also, the fields may be so large that the </a:t>
                </a:r>
                <a:r>
                  <a:rPr lang="en-US" dirty="0" err="1"/>
                  <a:t>forcings</a:t>
                </a:r>
                <a:r>
                  <a:rPr lang="en-US" dirty="0"/>
                  <a:t> are represented by principal components or empirical orthogonal functions of the data. </a:t>
                </a:r>
              </a:p>
            </p:txBody>
          </p:sp>
        </mc:Choice>
        <mc:Fallback xmlns="">
          <p:sp>
            <p:nvSpPr>
              <p:cNvPr id="3" name="Content Placeholder 2">
                <a:extLst>
                  <a:ext uri="{FF2B5EF4-FFF2-40B4-BE49-F238E27FC236}">
                    <a16:creationId xmlns:a16="http://schemas.microsoft.com/office/drawing/2014/main" id="{E978D588-C1BC-4F52-92EB-DAFF1B7F28D1}"/>
                  </a:ext>
                </a:extLst>
              </p:cNvPr>
              <p:cNvSpPr>
                <a:spLocks noGrp="1" noRot="1" noChangeAspect="1" noMove="1" noResize="1" noEditPoints="1" noAdjustHandles="1" noChangeArrowheads="1" noChangeShapeType="1" noTextEdit="1"/>
              </p:cNvSpPr>
              <p:nvPr>
                <p:ph idx="1"/>
              </p:nvPr>
            </p:nvSpPr>
            <p:spPr>
              <a:xfrm>
                <a:off x="567612" y="1498718"/>
                <a:ext cx="10515599" cy="4846098"/>
              </a:xfrm>
              <a:blipFill>
                <a:blip r:embed="rId2"/>
                <a:stretch>
                  <a:fillRect l="-986" t="-1258" r="-870"/>
                </a:stretch>
              </a:blipFill>
            </p:spPr>
            <p:txBody>
              <a:bodyPr/>
              <a:lstStyle/>
              <a:p>
                <a:r>
                  <a:rPr lang="en-US">
                    <a:noFill/>
                  </a:rPr>
                  <a:t> </a:t>
                </a:r>
              </a:p>
            </p:txBody>
          </p:sp>
        </mc:Fallback>
      </mc:AlternateContent>
      <p:sp>
        <p:nvSpPr>
          <p:cNvPr id="4" name="Rectangle: Rounded Corners 3">
            <a:extLst>
              <a:ext uri="{FF2B5EF4-FFF2-40B4-BE49-F238E27FC236}">
                <a16:creationId xmlns:a16="http://schemas.microsoft.com/office/drawing/2014/main" id="{56B493FF-5364-4135-A24B-B7DC08ACE523}"/>
              </a:ext>
            </a:extLst>
          </p:cNvPr>
          <p:cNvSpPr/>
          <p:nvPr/>
        </p:nvSpPr>
        <p:spPr>
          <a:xfrm>
            <a:off x="1430693" y="2723000"/>
            <a:ext cx="2379306" cy="863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Additive forcing assumption</a:t>
            </a:r>
          </a:p>
        </p:txBody>
      </p:sp>
      <p:sp>
        <p:nvSpPr>
          <p:cNvPr id="5" name="Rectangle: Rounded Corners 4">
            <a:extLst>
              <a:ext uri="{FF2B5EF4-FFF2-40B4-BE49-F238E27FC236}">
                <a16:creationId xmlns:a16="http://schemas.microsoft.com/office/drawing/2014/main" id="{3631CA06-B839-42BF-935D-A27A46C3A544}"/>
              </a:ext>
            </a:extLst>
          </p:cNvPr>
          <p:cNvSpPr/>
          <p:nvPr/>
        </p:nvSpPr>
        <p:spPr>
          <a:xfrm>
            <a:off x="7819055" y="2772828"/>
            <a:ext cx="2690326" cy="8133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Estimating inherent variability is critical </a:t>
            </a:r>
          </a:p>
        </p:txBody>
      </p:sp>
    </p:spTree>
    <p:extLst>
      <p:ext uri="{BB962C8B-B14F-4D97-AF65-F5344CB8AC3E}">
        <p14:creationId xmlns:p14="http://schemas.microsoft.com/office/powerpoint/2010/main" val="3643193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CEC12F9-D931-4AEC-A773-66A8DC1EF5B0}"/>
              </a:ext>
            </a:extLst>
          </p:cNvPr>
          <p:cNvPicPr>
            <a:picLocks noChangeAspect="1"/>
          </p:cNvPicPr>
          <p:nvPr/>
        </p:nvPicPr>
        <p:blipFill rotWithShape="1">
          <a:blip r:embed="rId3">
            <a:extLst>
              <a:ext uri="{28A0092B-C50C-407E-A947-70E740481C1C}">
                <a14:useLocalDpi xmlns:a14="http://schemas.microsoft.com/office/drawing/2010/main" val="0"/>
              </a:ext>
            </a:extLst>
          </a:blip>
          <a:srcRect r="7510"/>
          <a:stretch/>
        </p:blipFill>
        <p:spPr>
          <a:xfrm>
            <a:off x="5961063" y="3940628"/>
            <a:ext cx="6230937" cy="2887235"/>
          </a:xfrm>
          <a:prstGeom prst="rect">
            <a:avLst/>
          </a:prstGeom>
        </p:spPr>
      </p:pic>
      <p:sp>
        <p:nvSpPr>
          <p:cNvPr id="2" name="Title 1">
            <a:extLst>
              <a:ext uri="{FF2B5EF4-FFF2-40B4-BE49-F238E27FC236}">
                <a16:creationId xmlns:a16="http://schemas.microsoft.com/office/drawing/2014/main" id="{91075709-DE96-4C26-A43A-9D08BF76D90D}"/>
              </a:ext>
            </a:extLst>
          </p:cNvPr>
          <p:cNvSpPr>
            <a:spLocks noGrp="1"/>
          </p:cNvSpPr>
          <p:nvPr>
            <p:ph type="title"/>
          </p:nvPr>
        </p:nvSpPr>
        <p:spPr>
          <a:xfrm>
            <a:off x="718458" y="44425"/>
            <a:ext cx="10445361" cy="1325563"/>
          </a:xfrm>
        </p:spPr>
        <p:txBody>
          <a:bodyPr>
            <a:normAutofit/>
          </a:bodyPr>
          <a:lstStyle/>
          <a:p>
            <a:r>
              <a:rPr lang="en-US" sz="3200" dirty="0"/>
              <a:t>Detection and Attribution of temperature anomaly to Mt. Pinatubo</a:t>
            </a:r>
          </a:p>
        </p:txBody>
      </p:sp>
      <p:cxnSp>
        <p:nvCxnSpPr>
          <p:cNvPr id="7" name="Straight Arrow Connector 6">
            <a:extLst>
              <a:ext uri="{FF2B5EF4-FFF2-40B4-BE49-F238E27FC236}">
                <a16:creationId xmlns:a16="http://schemas.microsoft.com/office/drawing/2014/main" id="{0A2DA1F0-1AFF-49E9-90BB-7D630E767B66}"/>
              </a:ext>
            </a:extLst>
          </p:cNvPr>
          <p:cNvCxnSpPr>
            <a:cxnSpLocks/>
          </p:cNvCxnSpPr>
          <p:nvPr/>
        </p:nvCxnSpPr>
        <p:spPr>
          <a:xfrm>
            <a:off x="10290622" y="3521262"/>
            <a:ext cx="0" cy="5483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A3DB00B-EBCC-4F70-8A03-76C8937D1F7F}"/>
              </a:ext>
            </a:extLst>
          </p:cNvPr>
          <p:cNvSpPr/>
          <p:nvPr/>
        </p:nvSpPr>
        <p:spPr>
          <a:xfrm>
            <a:off x="7912359" y="2933935"/>
            <a:ext cx="3996478" cy="72530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Attribution of  temperature signal change to Pinatubo: S/N ratio &gt; 10</a:t>
            </a:r>
            <a:endParaRPr lang="en-US" dirty="0"/>
          </a:p>
        </p:txBody>
      </p:sp>
      <p:sp>
        <p:nvSpPr>
          <p:cNvPr id="9" name="Oval 8">
            <a:extLst>
              <a:ext uri="{FF2B5EF4-FFF2-40B4-BE49-F238E27FC236}">
                <a16:creationId xmlns:a16="http://schemas.microsoft.com/office/drawing/2014/main" id="{9EA15619-42B6-4879-B880-9B767D41674F}"/>
              </a:ext>
            </a:extLst>
          </p:cNvPr>
          <p:cNvSpPr/>
          <p:nvPr/>
        </p:nvSpPr>
        <p:spPr>
          <a:xfrm>
            <a:off x="9682239" y="3975406"/>
            <a:ext cx="1315441" cy="11356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a:extLst>
              <a:ext uri="{FF2B5EF4-FFF2-40B4-BE49-F238E27FC236}">
                <a16:creationId xmlns:a16="http://schemas.microsoft.com/office/drawing/2014/main" id="{20A85666-40ED-4F3B-926D-B8B4BF83049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7721"/>
          <a:stretch/>
        </p:blipFill>
        <p:spPr>
          <a:xfrm>
            <a:off x="36998" y="3843326"/>
            <a:ext cx="6059002" cy="2984537"/>
          </a:xfrm>
        </p:spPr>
      </p:pic>
      <p:sp>
        <p:nvSpPr>
          <p:cNvPr id="16" name="Rectangle 15">
            <a:extLst>
              <a:ext uri="{FF2B5EF4-FFF2-40B4-BE49-F238E27FC236}">
                <a16:creationId xmlns:a16="http://schemas.microsoft.com/office/drawing/2014/main" id="{1FD0E6DC-3FE2-4A1B-8560-3633A043E105}"/>
              </a:ext>
            </a:extLst>
          </p:cNvPr>
          <p:cNvSpPr/>
          <p:nvPr/>
        </p:nvSpPr>
        <p:spPr>
          <a:xfrm>
            <a:off x="283163" y="3342582"/>
            <a:ext cx="5896946" cy="50074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Traditional Fingerprint:  Projection of Data onto EOF 1</a:t>
            </a:r>
          </a:p>
        </p:txBody>
      </p:sp>
      <p:sp>
        <p:nvSpPr>
          <p:cNvPr id="17" name="TextBox 16">
            <a:extLst>
              <a:ext uri="{FF2B5EF4-FFF2-40B4-BE49-F238E27FC236}">
                <a16:creationId xmlns:a16="http://schemas.microsoft.com/office/drawing/2014/main" id="{F7E018C0-4382-411A-A991-3DC7AAC71BD3}"/>
              </a:ext>
            </a:extLst>
          </p:cNvPr>
          <p:cNvSpPr txBox="1"/>
          <p:nvPr/>
        </p:nvSpPr>
        <p:spPr>
          <a:xfrm flipH="1">
            <a:off x="36998" y="4777268"/>
            <a:ext cx="1159486" cy="246221"/>
          </a:xfrm>
          <a:prstGeom prst="rect">
            <a:avLst/>
          </a:prstGeom>
          <a:noFill/>
        </p:spPr>
        <p:txBody>
          <a:bodyPr wrap="square" rtlCol="0">
            <a:spAutoFit/>
          </a:bodyPr>
          <a:lstStyle/>
          <a:p>
            <a:r>
              <a:rPr lang="en-US" sz="1000" dirty="0"/>
              <a:t>EOF Scores</a:t>
            </a:r>
          </a:p>
        </p:txBody>
      </p:sp>
      <p:pic>
        <p:nvPicPr>
          <p:cNvPr id="10" name="picture">
            <a:extLst>
              <a:ext uri="{FF2B5EF4-FFF2-40B4-BE49-F238E27FC236}">
                <a16:creationId xmlns:a16="http://schemas.microsoft.com/office/drawing/2014/main" id="{C0A3A0A7-60ED-4110-A94C-D7F2BFE60302}"/>
              </a:ext>
            </a:extLst>
          </p:cNvPr>
          <p:cNvPicPr/>
          <p:nvPr/>
        </p:nvPicPr>
        <p:blipFill rotWithShape="1">
          <a:blip r:embed="rId5">
            <a:extLst>
              <a:ext uri="{28A0092B-C50C-407E-A947-70E740481C1C}">
                <a14:useLocalDpi xmlns:a14="http://schemas.microsoft.com/office/drawing/2010/main" val="0"/>
              </a:ext>
            </a:extLst>
          </a:blip>
          <a:srcRect t="49012"/>
          <a:stretch/>
        </p:blipFill>
        <p:spPr>
          <a:xfrm>
            <a:off x="1014319" y="1141092"/>
            <a:ext cx="5165790" cy="1990323"/>
          </a:xfrm>
          <a:prstGeom prst="rect">
            <a:avLst/>
          </a:prstGeom>
        </p:spPr>
      </p:pic>
      <p:sp>
        <p:nvSpPr>
          <p:cNvPr id="15" name="TextBox 14">
            <a:extLst>
              <a:ext uri="{FF2B5EF4-FFF2-40B4-BE49-F238E27FC236}">
                <a16:creationId xmlns:a16="http://schemas.microsoft.com/office/drawing/2014/main" id="{19C867FD-FA08-4855-A337-C7548672AE33}"/>
              </a:ext>
            </a:extLst>
          </p:cNvPr>
          <p:cNvSpPr txBox="1"/>
          <p:nvPr/>
        </p:nvSpPr>
        <p:spPr>
          <a:xfrm>
            <a:off x="5812837" y="1293851"/>
            <a:ext cx="6096000" cy="1200329"/>
          </a:xfrm>
          <a:prstGeom prst="rect">
            <a:avLst/>
          </a:prstGeom>
          <a:noFill/>
        </p:spPr>
        <p:txBody>
          <a:bodyPr wrap="square">
            <a:spAutoFit/>
          </a:bodyPr>
          <a:lstStyle/>
          <a:p>
            <a:r>
              <a:rPr lang="en-US" sz="1800" b="1" dirty="0">
                <a:ea typeface="Calibri" panose="020F0502020204030204" pitchFamily="34" charset="0"/>
                <a:cs typeface="Times New Roman" panose="02020603050405020304" pitchFamily="18" charset="0"/>
              </a:rPr>
              <a:t>Stratospheric heating:  </a:t>
            </a:r>
            <a:r>
              <a:rPr lang="en-US" sz="1800" dirty="0">
                <a:ea typeface="Calibri" panose="020F0502020204030204" pitchFamily="34" charset="0"/>
                <a:cs typeface="Times New Roman" panose="02020603050405020304" pitchFamily="18" charset="0"/>
              </a:rPr>
              <a:t>Area-averaged temperature anomalies.  The data are detrended and the annual cycle removed. The Mt. Pinatubo eruption is marked by the dashed black line.   </a:t>
            </a:r>
            <a:endParaRPr lang="en-US" dirty="0"/>
          </a:p>
        </p:txBody>
      </p:sp>
    </p:spTree>
    <p:extLst>
      <p:ext uri="{BB962C8B-B14F-4D97-AF65-F5344CB8AC3E}">
        <p14:creationId xmlns:p14="http://schemas.microsoft.com/office/powerpoint/2010/main" val="2775899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DB358-6E1C-44E2-84EA-49A4D3CF4820}"/>
              </a:ext>
            </a:extLst>
          </p:cNvPr>
          <p:cNvSpPr>
            <a:spLocks noGrp="1"/>
          </p:cNvSpPr>
          <p:nvPr>
            <p:ph type="title"/>
          </p:nvPr>
        </p:nvSpPr>
        <p:spPr/>
        <p:txBody>
          <a:bodyPr>
            <a:normAutofit fontScale="90000"/>
          </a:bodyPr>
          <a:lstStyle/>
          <a:p>
            <a:r>
              <a:rPr lang="en-US" dirty="0"/>
              <a:t>Scientific ML needs and opportunities relating to fingerprinting (and causal modeling)</a:t>
            </a:r>
          </a:p>
        </p:txBody>
      </p:sp>
      <p:sp>
        <p:nvSpPr>
          <p:cNvPr id="3" name="Content Placeholder 2">
            <a:extLst>
              <a:ext uri="{FF2B5EF4-FFF2-40B4-BE49-F238E27FC236}">
                <a16:creationId xmlns:a16="http://schemas.microsoft.com/office/drawing/2014/main" id="{912C7600-13F0-4271-8A7F-36D449658FD3}"/>
              </a:ext>
            </a:extLst>
          </p:cNvPr>
          <p:cNvSpPr>
            <a:spLocks noGrp="1"/>
          </p:cNvSpPr>
          <p:nvPr>
            <p:ph idx="1"/>
          </p:nvPr>
        </p:nvSpPr>
        <p:spPr>
          <a:xfrm>
            <a:off x="651587" y="1286962"/>
            <a:ext cx="11310257" cy="4351338"/>
          </a:xfrm>
        </p:spPr>
        <p:txBody>
          <a:bodyPr>
            <a:normAutofit lnSpcReduction="10000"/>
          </a:bodyPr>
          <a:lstStyle/>
          <a:p>
            <a:r>
              <a:rPr lang="en-US" sz="2400" dirty="0">
                <a:effectLst/>
                <a:latin typeface="MinionLT-Regular"/>
                <a:ea typeface="Calibri" panose="020F0502020204030204" pitchFamily="34" charset="0"/>
                <a:cs typeface="MinionLT-Regular"/>
              </a:rPr>
              <a:t>Use of Scientific ML to identify fingerprints</a:t>
            </a:r>
          </a:p>
          <a:p>
            <a:pPr lvl="1"/>
            <a:r>
              <a:rPr lang="en-US" sz="1900" dirty="0">
                <a:effectLst/>
                <a:highlight>
                  <a:srgbClr val="FFFF00"/>
                </a:highlight>
                <a:latin typeface="MinionLT-Regular"/>
                <a:ea typeface="Calibri" panose="020F0502020204030204" pitchFamily="34" charset="0"/>
                <a:cs typeface="MinionLT-Regular"/>
              </a:rPr>
              <a:t>Large data problem</a:t>
            </a:r>
            <a:r>
              <a:rPr lang="en-US" sz="1900" dirty="0">
                <a:effectLst/>
                <a:latin typeface="MinionLT-Regular"/>
                <a:ea typeface="Calibri" panose="020F0502020204030204" pitchFamily="34" charset="0"/>
                <a:cs typeface="MinionLT-Regular"/>
              </a:rPr>
              <a:t>:  3-D spatial fields, 65K grid cells, daily or monthly data, hundreds of variables</a:t>
            </a:r>
          </a:p>
          <a:p>
            <a:pPr lvl="1"/>
            <a:r>
              <a:rPr lang="en-US" sz="1900" dirty="0">
                <a:latin typeface="MinionLT-Regular"/>
                <a:ea typeface="Calibri" panose="020F0502020204030204" pitchFamily="34" charset="0"/>
                <a:cs typeface="MinionLT-Regular"/>
              </a:rPr>
              <a:t>We c</a:t>
            </a:r>
            <a:r>
              <a:rPr lang="en-US" sz="1900" dirty="0">
                <a:effectLst/>
                <a:latin typeface="MinionLT-Regular"/>
                <a:ea typeface="Calibri" panose="020F0502020204030204" pitchFamily="34" charset="0"/>
                <a:cs typeface="MinionLT-Regular"/>
              </a:rPr>
              <a:t>an’t just “mine the data”:  need mechanistic models to address scientific questions</a:t>
            </a:r>
          </a:p>
          <a:p>
            <a:pPr lvl="1"/>
            <a:r>
              <a:rPr lang="en-US" sz="1900" dirty="0">
                <a:effectLst/>
                <a:latin typeface="MinionLT-Regular"/>
                <a:ea typeface="Calibri" panose="020F0502020204030204" pitchFamily="34" charset="0"/>
                <a:cs typeface="MinionLT-Regular"/>
              </a:rPr>
              <a:t>We want to identify quantities with a high S/N ratio. There is a huge amount of noise in the data:  </a:t>
            </a:r>
            <a:r>
              <a:rPr lang="en-US" sz="1900" dirty="0">
                <a:latin typeface="MinionLT-Regular"/>
                <a:ea typeface="Calibri" panose="020F0502020204030204" pitchFamily="34" charset="0"/>
                <a:cs typeface="MinionLT-Regular"/>
              </a:rPr>
              <a:t>we need to measure and remove inherent variability</a:t>
            </a:r>
            <a:endParaRPr lang="en-US" sz="1900" dirty="0">
              <a:effectLst/>
              <a:latin typeface="MinionLT-Regular"/>
              <a:ea typeface="Calibri" panose="020F0502020204030204" pitchFamily="34" charset="0"/>
              <a:cs typeface="MinionLT-Regular"/>
            </a:endParaRPr>
          </a:p>
          <a:p>
            <a:pPr lvl="1"/>
            <a:r>
              <a:rPr lang="en-US" sz="1900" dirty="0">
                <a:effectLst/>
                <a:highlight>
                  <a:srgbClr val="FFFF00"/>
                </a:highlight>
                <a:latin typeface="MinionLT-Regular"/>
                <a:ea typeface="Calibri" panose="020F0502020204030204" pitchFamily="34" charset="0"/>
                <a:cs typeface="MinionLT-Regular"/>
              </a:rPr>
              <a:t>Better dimension reduction methods:  PCA -&gt; ISOMAP, Autoencoder NN, etc. </a:t>
            </a:r>
          </a:p>
          <a:p>
            <a:pPr lvl="1"/>
            <a:r>
              <a:rPr lang="en-US" sz="1900" dirty="0">
                <a:latin typeface="MinionLT-Regular"/>
                <a:ea typeface="Calibri" panose="020F0502020204030204" pitchFamily="34" charset="0"/>
                <a:cs typeface="MinionLT-Regular"/>
              </a:rPr>
              <a:t>Go beyond linear regression, r</a:t>
            </a:r>
            <a:r>
              <a:rPr lang="en-US" sz="1900" dirty="0">
                <a:effectLst/>
                <a:latin typeface="MinionLT-Regular"/>
                <a:ea typeface="Calibri" panose="020F0502020204030204" pitchFamily="34" charset="0"/>
                <a:cs typeface="MinionLT-Regular"/>
              </a:rPr>
              <a:t>elax the assumption of independent forcing behavior</a:t>
            </a:r>
          </a:p>
          <a:p>
            <a:pPr lvl="1"/>
            <a:r>
              <a:rPr lang="en-US" sz="1900" dirty="0">
                <a:highlight>
                  <a:srgbClr val="FFFF00"/>
                </a:highlight>
                <a:latin typeface="MinionLT-Regular"/>
                <a:ea typeface="Calibri" panose="020F0502020204030204" pitchFamily="34" charset="0"/>
                <a:cs typeface="MinionLT-Regular"/>
              </a:rPr>
              <a:t>Need enough ensemble members to account for differences in climatic state (ENSO, QBO, AMO):  Emulators</a:t>
            </a:r>
            <a:endParaRPr lang="en-US" sz="1900" dirty="0">
              <a:effectLst/>
              <a:highlight>
                <a:srgbClr val="FFFF00"/>
              </a:highlight>
              <a:latin typeface="MinionLT-Regular"/>
              <a:ea typeface="Calibri" panose="020F0502020204030204" pitchFamily="34" charset="0"/>
              <a:cs typeface="MinionLT-Regular"/>
            </a:endParaRPr>
          </a:p>
          <a:p>
            <a:r>
              <a:rPr lang="en-US" sz="2400" dirty="0">
                <a:latin typeface="MinionLT-Regular"/>
                <a:ea typeface="Calibri" panose="020F0502020204030204" pitchFamily="34" charset="0"/>
                <a:cs typeface="MinionLT-Regular"/>
              </a:rPr>
              <a:t>Most of the attribution literature focuses on long, global forcings:  CO2 concentrations.  Short-term forcings have a “known” behavior.  </a:t>
            </a:r>
            <a:r>
              <a:rPr lang="en-US" sz="2400" dirty="0">
                <a:highlight>
                  <a:srgbClr val="FFFF00"/>
                </a:highlight>
                <a:latin typeface="MinionLT-Regular"/>
                <a:ea typeface="Calibri" panose="020F0502020204030204" pitchFamily="34" charset="0"/>
                <a:cs typeface="MinionLT-Regular"/>
              </a:rPr>
              <a:t>How to embed this “causality” into our modeling?</a:t>
            </a:r>
          </a:p>
          <a:p>
            <a:r>
              <a:rPr lang="en-US" sz="2000" b="1" i="1" dirty="0">
                <a:solidFill>
                  <a:srgbClr val="172B4D"/>
                </a:solidFill>
                <a:effectLst/>
                <a:latin typeface="-apple-system"/>
              </a:rPr>
              <a:t>Emission/Aerosol formation → Change in Radiation Flux → Temperature Change</a:t>
            </a:r>
            <a:endParaRPr lang="en-US" sz="2400" dirty="0">
              <a:effectLst/>
              <a:latin typeface="MinionLT-Regular"/>
              <a:ea typeface="Calibri" panose="020F0502020204030204" pitchFamily="34" charset="0"/>
              <a:cs typeface="MinionLT-Regular"/>
            </a:endParaRPr>
          </a:p>
          <a:p>
            <a:endParaRPr lang="en-US" sz="1800" dirty="0">
              <a:effectLst/>
              <a:latin typeface="MinionLT-Regular"/>
              <a:ea typeface="Calibri" panose="020F0502020204030204" pitchFamily="34" charset="0"/>
              <a:cs typeface="MinionLT-Regular"/>
            </a:endParaRPr>
          </a:p>
        </p:txBody>
      </p:sp>
      <p:sp>
        <p:nvSpPr>
          <p:cNvPr id="4" name="Oval 3">
            <a:extLst>
              <a:ext uri="{FF2B5EF4-FFF2-40B4-BE49-F238E27FC236}">
                <a16:creationId xmlns:a16="http://schemas.microsoft.com/office/drawing/2014/main" id="{E2B5DE8E-5CD2-4436-86E8-B8478AAF9E8C}"/>
              </a:ext>
            </a:extLst>
          </p:cNvPr>
          <p:cNvSpPr/>
          <p:nvPr/>
        </p:nvSpPr>
        <p:spPr>
          <a:xfrm>
            <a:off x="653143" y="5583940"/>
            <a:ext cx="1343608" cy="570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SO2</a:t>
            </a:r>
          </a:p>
        </p:txBody>
      </p:sp>
      <p:sp>
        <p:nvSpPr>
          <p:cNvPr id="5" name="Oval 4">
            <a:extLst>
              <a:ext uri="{FF2B5EF4-FFF2-40B4-BE49-F238E27FC236}">
                <a16:creationId xmlns:a16="http://schemas.microsoft.com/office/drawing/2014/main" id="{30ECC75D-F8C0-4108-B543-D64C96239BD6}"/>
              </a:ext>
            </a:extLst>
          </p:cNvPr>
          <p:cNvSpPr/>
          <p:nvPr/>
        </p:nvSpPr>
        <p:spPr>
          <a:xfrm>
            <a:off x="2539012" y="5622962"/>
            <a:ext cx="1741715" cy="570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Sulfate Aerosols</a:t>
            </a:r>
          </a:p>
        </p:txBody>
      </p:sp>
      <p:sp>
        <p:nvSpPr>
          <p:cNvPr id="6" name="Oval 5">
            <a:extLst>
              <a:ext uri="{FF2B5EF4-FFF2-40B4-BE49-F238E27FC236}">
                <a16:creationId xmlns:a16="http://schemas.microsoft.com/office/drawing/2014/main" id="{5AC059E7-F87F-4B0A-B364-DA25838554F5}"/>
              </a:ext>
            </a:extLst>
          </p:cNvPr>
          <p:cNvSpPr/>
          <p:nvPr/>
        </p:nvSpPr>
        <p:spPr>
          <a:xfrm>
            <a:off x="4656910" y="5608893"/>
            <a:ext cx="1741715" cy="570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AOD</a:t>
            </a:r>
          </a:p>
        </p:txBody>
      </p:sp>
      <p:sp>
        <p:nvSpPr>
          <p:cNvPr id="7" name="Oval 6">
            <a:extLst>
              <a:ext uri="{FF2B5EF4-FFF2-40B4-BE49-F238E27FC236}">
                <a16:creationId xmlns:a16="http://schemas.microsoft.com/office/drawing/2014/main" id="{514CCC9E-461B-41E8-8A64-B4A7C162D2C6}"/>
              </a:ext>
            </a:extLst>
          </p:cNvPr>
          <p:cNvSpPr/>
          <p:nvPr/>
        </p:nvSpPr>
        <p:spPr>
          <a:xfrm>
            <a:off x="6726132" y="5622315"/>
            <a:ext cx="1741715" cy="570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RadFlux</a:t>
            </a:r>
            <a:endParaRPr lang="en-US" dirty="0"/>
          </a:p>
        </p:txBody>
      </p:sp>
      <p:sp>
        <p:nvSpPr>
          <p:cNvPr id="8" name="Oval 7">
            <a:extLst>
              <a:ext uri="{FF2B5EF4-FFF2-40B4-BE49-F238E27FC236}">
                <a16:creationId xmlns:a16="http://schemas.microsoft.com/office/drawing/2014/main" id="{B8ADEECF-26CB-4B10-B487-517C6CD118FC}"/>
              </a:ext>
            </a:extLst>
          </p:cNvPr>
          <p:cNvSpPr/>
          <p:nvPr/>
        </p:nvSpPr>
        <p:spPr>
          <a:xfrm>
            <a:off x="8892707" y="5608894"/>
            <a:ext cx="2308693" cy="570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TempChange</a:t>
            </a:r>
            <a:endParaRPr lang="en-US" dirty="0"/>
          </a:p>
        </p:txBody>
      </p:sp>
      <p:cxnSp>
        <p:nvCxnSpPr>
          <p:cNvPr id="10" name="Straight Arrow Connector 9">
            <a:extLst>
              <a:ext uri="{FF2B5EF4-FFF2-40B4-BE49-F238E27FC236}">
                <a16:creationId xmlns:a16="http://schemas.microsoft.com/office/drawing/2014/main" id="{A4A29B18-202B-4BC0-A4F0-6C5CB17D3B18}"/>
              </a:ext>
            </a:extLst>
          </p:cNvPr>
          <p:cNvCxnSpPr>
            <a:stCxn id="4" idx="6"/>
            <a:endCxn id="5" idx="2"/>
          </p:cNvCxnSpPr>
          <p:nvPr/>
        </p:nvCxnSpPr>
        <p:spPr>
          <a:xfrm>
            <a:off x="1996751" y="5869053"/>
            <a:ext cx="542261" cy="39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3215312-5072-47E7-9A44-43E42BE25CB2}"/>
              </a:ext>
            </a:extLst>
          </p:cNvPr>
          <p:cNvCxnSpPr/>
          <p:nvPr/>
        </p:nvCxnSpPr>
        <p:spPr>
          <a:xfrm>
            <a:off x="4095294" y="5880181"/>
            <a:ext cx="542261" cy="39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2D8F305-C0D8-4DE5-B7D2-544F8A54435D}"/>
              </a:ext>
            </a:extLst>
          </p:cNvPr>
          <p:cNvCxnSpPr/>
          <p:nvPr/>
        </p:nvCxnSpPr>
        <p:spPr>
          <a:xfrm>
            <a:off x="6163731" y="5881702"/>
            <a:ext cx="542261" cy="39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793DBFF-EFF3-4B63-BCD9-33175CFF0692}"/>
              </a:ext>
            </a:extLst>
          </p:cNvPr>
          <p:cNvCxnSpPr/>
          <p:nvPr/>
        </p:nvCxnSpPr>
        <p:spPr>
          <a:xfrm>
            <a:off x="8305807" y="5850691"/>
            <a:ext cx="542261" cy="39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3F0CF4B-E924-4E8A-805D-F6E57A87997D}"/>
              </a:ext>
            </a:extLst>
          </p:cNvPr>
          <p:cNvSpPr txBox="1"/>
          <p:nvPr/>
        </p:nvSpPr>
        <p:spPr>
          <a:xfrm>
            <a:off x="517848" y="6167240"/>
            <a:ext cx="11835883" cy="800219"/>
          </a:xfrm>
          <a:prstGeom prst="rect">
            <a:avLst/>
          </a:prstGeom>
          <a:noFill/>
        </p:spPr>
        <p:txBody>
          <a:bodyPr wrap="square" rtlCol="0">
            <a:spAutoFit/>
          </a:bodyPr>
          <a:lstStyle/>
          <a:p>
            <a:r>
              <a:rPr lang="en-US" sz="1400" dirty="0"/>
              <a:t>June 1991: Immediate		H2SO4-HO  1.5 year	 Max Sept 91-Apr 92		Max TOA anomaly		Surface vs. troposphere </a:t>
            </a:r>
          </a:p>
          <a:p>
            <a:r>
              <a:rPr lang="en-US" sz="1400" dirty="0"/>
              <a:t>22 days zonal transport        3-4 months meridional transport to poles		 Sept 91-Apr 92		Peak June-Sept 92, Oct 91 for </a:t>
            </a:r>
            <a:r>
              <a:rPr lang="en-US" sz="1400" dirty="0" err="1"/>
              <a:t>tropo</a:t>
            </a:r>
            <a:r>
              <a:rPr lang="en-US" sz="1400" dirty="0"/>
              <a:t>+ </a:t>
            </a:r>
          </a:p>
          <a:p>
            <a:r>
              <a:rPr lang="en-US" dirty="0"/>
              <a:t>		</a:t>
            </a:r>
          </a:p>
        </p:txBody>
      </p:sp>
    </p:spTree>
    <p:extLst>
      <p:ext uri="{BB962C8B-B14F-4D97-AF65-F5344CB8AC3E}">
        <p14:creationId xmlns:p14="http://schemas.microsoft.com/office/powerpoint/2010/main" val="2354819607"/>
      </p:ext>
    </p:extLst>
  </p:cSld>
  <p:clrMapOvr>
    <a:masterClrMapping/>
  </p:clrMapOvr>
</p:sld>
</file>

<file path=ppt/theme/theme1.xml><?xml version="1.0" encoding="utf-8"?>
<a:theme xmlns:a="http://schemas.openxmlformats.org/drawingml/2006/main" name="1_Sandia_Brand_Light_Theme_UUR">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Sandia Fonts">
      <a:majorFont>
        <a:latin typeface="Exo 2 SemiBold"/>
        <a:ea typeface=""/>
        <a:cs typeface=""/>
      </a:majorFont>
      <a:minorFont>
        <a:latin typeface="Open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andiaClassic_16x9_revNov20" id="{28973EA0-F79F-D143-9F2E-E02473C2F5DC}" vid="{C1F72220-3D98-BD46-AD2C-B53DD4038D98}"/>
    </a:ext>
  </a:extLst>
</a:theme>
</file>

<file path=ppt/theme/theme2.xml><?xml version="1.0" encoding="utf-8"?>
<a:theme xmlns:a="http://schemas.openxmlformats.org/drawingml/2006/main" name="2_Sandia_Brand_Dark_Blue_Theme_UUR">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Sandia Fonts">
      <a:majorFont>
        <a:latin typeface="Exo 2 SemiBold"/>
        <a:ea typeface=""/>
        <a:cs typeface=""/>
      </a:majorFont>
      <a:minorFont>
        <a:latin typeface="Open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andiaClassic_16x9_revNov20" id="{28973EA0-F79F-D143-9F2E-E02473C2F5DC}" vid="{C1F72220-3D98-BD46-AD2C-B53DD4038D9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10079</TotalTime>
  <Words>2468</Words>
  <Application>Microsoft Office PowerPoint</Application>
  <PresentationFormat>Widescreen</PresentationFormat>
  <Paragraphs>260</Paragraphs>
  <Slides>22</Slides>
  <Notes>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Calibri</vt:lpstr>
      <vt:lpstr>-apple-system</vt:lpstr>
      <vt:lpstr>Open Sans</vt:lpstr>
      <vt:lpstr>Arial</vt:lpstr>
      <vt:lpstr>Exo 2 SemiBold</vt:lpstr>
      <vt:lpstr>Cambria Math</vt:lpstr>
      <vt:lpstr>Trebuchet MS</vt:lpstr>
      <vt:lpstr>Wingdings</vt:lpstr>
      <vt:lpstr>MinionLT-Regular</vt:lpstr>
      <vt:lpstr>1_Sandia_Brand_Light_Theme_UUR</vt:lpstr>
      <vt:lpstr>2_Sandia_Brand_Dark_Blue_Theme_UUR</vt:lpstr>
      <vt:lpstr>Scientific Machine Learning needs in climate attribution:  an application example</vt:lpstr>
      <vt:lpstr>PowerPoint Presentation</vt:lpstr>
      <vt:lpstr>CLDERA:  a novel foundational approach focusing on  why impacts arise</vt:lpstr>
      <vt:lpstr>ATTRIBUTION finding predominant source driving impact</vt:lpstr>
      <vt:lpstr>Fingerprinting</vt:lpstr>
      <vt:lpstr>PowerPoint Presentation</vt:lpstr>
      <vt:lpstr>Climate attribution: Regression approach</vt:lpstr>
      <vt:lpstr>Detection and Attribution of temperature anomaly to Mt. Pinatubo</vt:lpstr>
      <vt:lpstr>Scientific ML needs and opportunities relating to fingerprinting (and causal modeling)</vt:lpstr>
      <vt:lpstr>The inverse problem in climate attribution</vt:lpstr>
      <vt:lpstr>〖SO〗_2 Plume Model Problem</vt:lpstr>
      <vt:lpstr>An Example of the Data</vt:lpstr>
      <vt:lpstr>Data Generation</vt:lpstr>
      <vt:lpstr>Overview of the Workflow</vt:lpstr>
      <vt:lpstr>Operator Approximation: Learning Formulation</vt:lpstr>
      <vt:lpstr>PCA for Dimension Reduction</vt:lpstr>
      <vt:lpstr>Deep Neural Network performance</vt:lpstr>
      <vt:lpstr>Overview of the Workflow</vt:lpstr>
      <vt:lpstr>Prior and Likelihood</vt:lpstr>
      <vt:lpstr>Maximum A Posteriori Probability (MAP) Point</vt:lpstr>
      <vt:lpstr>Posterior Samples</vt:lpstr>
      <vt:lpstr>The inverse problem: Scientific ML needs and opportunities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Swiler, Laura Painton</cp:lastModifiedBy>
  <cp:revision>464</cp:revision>
  <dcterms:created xsi:type="dcterms:W3CDTF">2017-10-14T01:15:26Z</dcterms:created>
  <dcterms:modified xsi:type="dcterms:W3CDTF">2022-10-10T01:49:57Z</dcterms:modified>
</cp:coreProperties>
</file>