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2" r:id="rId1"/>
    <p:sldMasterId id="2147483753" r:id="rId2"/>
  </p:sldMasterIdLst>
  <p:notesMasterIdLst>
    <p:notesMasterId r:id="rId34"/>
  </p:notesMasterIdLst>
  <p:sldIdLst>
    <p:sldId id="1796" r:id="rId3"/>
    <p:sldId id="1851" r:id="rId4"/>
    <p:sldId id="1850" r:id="rId5"/>
    <p:sldId id="1835" r:id="rId6"/>
    <p:sldId id="1834" r:id="rId7"/>
    <p:sldId id="1803" r:id="rId8"/>
    <p:sldId id="1804" r:id="rId9"/>
    <p:sldId id="1828" r:id="rId10"/>
    <p:sldId id="1805" r:id="rId11"/>
    <p:sldId id="1806" r:id="rId12"/>
    <p:sldId id="1810" r:id="rId13"/>
    <p:sldId id="1811" r:id="rId14"/>
    <p:sldId id="1812" r:id="rId15"/>
    <p:sldId id="1831" r:id="rId16"/>
    <p:sldId id="1842" r:id="rId17"/>
    <p:sldId id="1815" r:id="rId18"/>
    <p:sldId id="1816" r:id="rId19"/>
    <p:sldId id="1818" r:id="rId20"/>
    <p:sldId id="1819" r:id="rId21"/>
    <p:sldId id="1820" r:id="rId22"/>
    <p:sldId id="1821" r:id="rId23"/>
    <p:sldId id="1844" r:id="rId24"/>
    <p:sldId id="1852" r:id="rId25"/>
    <p:sldId id="1853" r:id="rId26"/>
    <p:sldId id="1854" r:id="rId27"/>
    <p:sldId id="1855" r:id="rId28"/>
    <p:sldId id="1822" r:id="rId29"/>
    <p:sldId id="1824" r:id="rId30"/>
    <p:sldId id="1829" r:id="rId31"/>
    <p:sldId id="1826" r:id="rId32"/>
    <p:sldId id="1856" r:id="rId33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mbria Math" panose="02040503050406030204" pitchFamily="18" charset="0"/>
      <p:regular r:id="rId39"/>
    </p:embeddedFont>
    <p:embeddedFont>
      <p:font typeface="Exo 2 SemiBold" pitchFamily="2" charset="77"/>
      <p:regular r:id="rId40"/>
      <p:bold r:id="rId41"/>
      <p:italic r:id="rId42"/>
      <p:boldItalic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10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5EA3B5"/>
    <a:srgbClr val="A1A878"/>
    <a:srgbClr val="A12F83"/>
    <a:srgbClr val="12846D"/>
    <a:srgbClr val="00ADD9"/>
    <a:srgbClr val="004070"/>
    <a:srgbClr val="00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9" autoAdjust="0"/>
    <p:restoredTop sz="94701"/>
  </p:normalViewPr>
  <p:slideViewPr>
    <p:cSldViewPr snapToGrid="0" snapToObjects="1">
      <p:cViewPr varScale="1">
        <p:scale>
          <a:sx n="128" d="100"/>
          <a:sy n="128" d="100"/>
        </p:scale>
        <p:origin x="528" y="176"/>
      </p:cViewPr>
      <p:guideLst>
        <p:guide orient="horz" pos="2160"/>
        <p:guide pos="10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F1C89B6-0167-0549-A9D3-815C20C90D38}" type="datetimeFigureOut">
              <a:rPr lang="en-US" smtClean="0"/>
              <a:pPr/>
              <a:t>10/7/22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A2430F75-B5EC-044F-A636-30352D0A13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430F75-B5EC-044F-A636-30352D0A135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4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Slide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405A7D0-A065-44E8-BD31-2D1AF2D5E0D2}"/>
              </a:ext>
            </a:extLst>
          </p:cNvPr>
          <p:cNvSpPr txBox="1"/>
          <p:nvPr userDrawn="1"/>
        </p:nvSpPr>
        <p:spPr>
          <a:xfrm>
            <a:off x="10193121" y="5382134"/>
            <a:ext cx="199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u="none" strike="noStrike" kern="1200" dirty="0" err="1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u="none" strike="noStrike" kern="1200" dirty="0">
                <a:solidFill>
                  <a:schemeClr val="tx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800" b="0" i="0" dirty="0">
              <a:solidFill>
                <a:schemeClr val="tx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73147" y="1194099"/>
            <a:ext cx="6351553" cy="1727005"/>
          </a:xfrm>
        </p:spPr>
        <p:txBody>
          <a:bodyPr lIns="0" tIns="91440" rIns="0" bIns="9144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50582B7-4485-2444-8D1C-E899F3EE07AB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0286421" y="6586868"/>
            <a:ext cx="1828800" cy="13652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E8D43900-98D7-A44C-A2C8-C8E5D50158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3147" y="4142965"/>
            <a:ext cx="6351553" cy="914399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PRESENTER/AUTHOR NAMES</a:t>
            </a: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F1AEF7CB-72B7-B743-A375-6E9BEACA87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32140" y="2921104"/>
            <a:ext cx="1302311" cy="914400"/>
          </a:xfr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34437CB5-4FD1-BD4C-9E3F-DE0347134F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1894" y="2921104"/>
            <a:ext cx="1828800" cy="914400"/>
          </a:xfrm>
        </p:spPr>
        <p:txBody>
          <a:bodyPr/>
          <a:lstStyle>
            <a:lvl1pPr marL="0" indent="0" algn="l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7D39CEF2-EAFF-1F4F-8C1B-1AFC16A91F4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5897" y="2921104"/>
            <a:ext cx="2167575" cy="914400"/>
          </a:xfrm>
        </p:spPr>
        <p:txBody>
          <a:bodyPr/>
          <a:lstStyle>
            <a:lvl1pPr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18">
            <a:extLst>
              <a:ext uri="{FF2B5EF4-FFF2-40B4-BE49-F238E27FC236}">
                <a16:creationId xmlns:a16="http://schemas.microsoft.com/office/drawing/2014/main" id="{55971632-141A-4A41-AE8A-7917773F35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5571" y="1342125"/>
            <a:ext cx="2623459" cy="1461583"/>
          </a:xfrm>
        </p:spPr>
        <p:txBody>
          <a:bodyPr/>
          <a:lstStyle>
            <a:lvl1pPr algn="ctr">
              <a:buFontTx/>
              <a:buNone/>
              <a:defRPr sz="18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3A1840DD-E6D4-FF44-BEE3-04222F6806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4919" y="2921812"/>
            <a:ext cx="1135118" cy="914400"/>
          </a:xfr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C02D1180-C050-974C-B328-F450BBE244D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147" y="5382133"/>
            <a:ext cx="6351553" cy="1142491"/>
          </a:xfrm>
        </p:spPr>
        <p:txBody>
          <a:bodyPr lIns="0" tIns="0" rIns="0" bIns="0"/>
          <a:lstStyle>
            <a:lvl1pPr>
              <a:buFontTx/>
              <a:buNone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BEC3E3-A630-AA4F-992A-001F1FFBCB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928" y="206264"/>
            <a:ext cx="1899562" cy="8277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4DA566-7623-2445-81B1-57244B033C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0507" y="5068122"/>
            <a:ext cx="1740628" cy="25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31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_Only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D9194FF3-FB44-4F4A-BEA2-4A866309E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E5A6C9AA-8F75-6E4A-9E5F-9953F798B9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10/7/22</a:t>
            </a:fld>
            <a:endParaRPr lang="en-US" dirty="0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8BF130D3-3334-8F4F-B697-35A9F2814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01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lide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8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_Break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4" y="5064546"/>
            <a:ext cx="7070704" cy="99335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7070706" cy="1690255"/>
          </a:xfrm>
        </p:spPr>
        <p:txBody>
          <a:bodyPr lIns="0" rIns="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8" name="Date Placeholder 8">
            <a:extLst>
              <a:ext uri="{FF2B5EF4-FFF2-40B4-BE49-F238E27FC236}">
                <a16:creationId xmlns:a16="http://schemas.microsoft.com/office/drawing/2014/main" id="{3BEBB9B5-AA21-3743-AE6F-D669D968EB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10/7/22</a:t>
            </a:fld>
            <a:endParaRPr lang="en-US" dirty="0"/>
          </a:p>
        </p:txBody>
      </p:sp>
      <p:sp>
        <p:nvSpPr>
          <p:cNvPr id="9" name="Footer Placeholder 9">
            <a:extLst>
              <a:ext uri="{FF2B5EF4-FFF2-40B4-BE49-F238E27FC236}">
                <a16:creationId xmlns:a16="http://schemas.microsoft.com/office/drawing/2014/main" id="{4B41CB23-D8A4-634B-8696-A8C38E3AC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0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_and_Double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58660" y="1409700"/>
            <a:ext cx="5029200" cy="4648200"/>
          </a:xfrm>
        </p:spPr>
        <p:txBody>
          <a:bodyPr lIns="45720"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AFE68596-C998-4449-AA72-201F663B10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09700"/>
            <a:ext cx="5029200" cy="4648200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88CC8865-9B06-F04A-B596-67CF2250F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8">
            <a:extLst>
              <a:ext uri="{FF2B5EF4-FFF2-40B4-BE49-F238E27FC236}">
                <a16:creationId xmlns:a16="http://schemas.microsoft.com/office/drawing/2014/main" id="{8984D5BE-3984-D642-8048-62E970BD9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10/7/22</a:t>
            </a:fld>
            <a:endParaRPr lang="en-US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D37F498F-8C04-8E41-B8E2-2CF797996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79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_Only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>
                <a:latin typeface="+mj-lt"/>
              </a:defRPr>
            </a:lvl1pPr>
          </a:lstStyle>
          <a:p>
            <a:r>
              <a:rPr lang="en-US" dirty="0"/>
              <a:t>Title Only - Click to add title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047140F4-9603-3740-AC59-61030724EC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8">
            <a:extLst>
              <a:ext uri="{FF2B5EF4-FFF2-40B4-BE49-F238E27FC236}">
                <a16:creationId xmlns:a16="http://schemas.microsoft.com/office/drawing/2014/main" id="{32A26D86-2879-4B46-86CA-D69ABD3FE8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10/7/22</a:t>
            </a:fld>
            <a:endParaRPr lang="en-US" dirty="0"/>
          </a:p>
        </p:txBody>
      </p:sp>
      <p:sp>
        <p:nvSpPr>
          <p:cNvPr id="11" name="Footer Placeholder 9">
            <a:extLst>
              <a:ext uri="{FF2B5EF4-FFF2-40B4-BE49-F238E27FC236}">
                <a16:creationId xmlns:a16="http://schemas.microsoft.com/office/drawing/2014/main" id="{5B861089-20B6-544A-BC46-4CA4C9A1B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80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lide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1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_Slide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>
            <a:extLst>
              <a:ext uri="{FF2B5EF4-FFF2-40B4-BE49-F238E27FC236}">
                <a16:creationId xmlns:a16="http://schemas.microsoft.com/office/drawing/2014/main" id="{2405A7D0-A065-44E8-BD31-2D1AF2D5E0D2}"/>
              </a:ext>
            </a:extLst>
          </p:cNvPr>
          <p:cNvSpPr txBox="1"/>
          <p:nvPr userDrawn="1"/>
        </p:nvSpPr>
        <p:spPr>
          <a:xfrm>
            <a:off x="10193121" y="5382134"/>
            <a:ext cx="1998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0" i="0" u="none" strike="noStrike" kern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Sandia National Laboratories is a </a:t>
            </a:r>
            <a:r>
              <a:rPr lang="en-US" sz="800" b="0" i="0" u="none" strike="noStrike" kern="1200" dirty="0" err="1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multimission</a:t>
            </a:r>
            <a:r>
              <a:rPr lang="en-US" sz="800" b="0" i="0" u="none" strike="noStrike" kern="1200" dirty="0">
                <a:solidFill>
                  <a:schemeClr val="bg1"/>
                </a:solidFill>
                <a:effectLst/>
                <a:latin typeface="Open Sans" panose="020B0606030504020204" pitchFamily="34" charset="0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800" b="0" i="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2" name="Picture Placeholder 30">
            <a:extLst>
              <a:ext uri="{FF2B5EF4-FFF2-40B4-BE49-F238E27FC236}">
                <a16:creationId xmlns:a16="http://schemas.microsoft.com/office/drawing/2014/main" id="{F1AEF7CB-72B7-B743-A375-6E9BEACA879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732140" y="2921104"/>
            <a:ext cx="1302311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4" name="Picture Placeholder 32">
            <a:extLst>
              <a:ext uri="{FF2B5EF4-FFF2-40B4-BE49-F238E27FC236}">
                <a16:creationId xmlns:a16="http://schemas.microsoft.com/office/drawing/2014/main" id="{34437CB5-4FD1-BD4C-9E3F-DE0347134F2E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91894" y="2921104"/>
            <a:ext cx="1828800" cy="914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6" name="Picture Placeholder 34">
            <a:extLst>
              <a:ext uri="{FF2B5EF4-FFF2-40B4-BE49-F238E27FC236}">
                <a16:creationId xmlns:a16="http://schemas.microsoft.com/office/drawing/2014/main" id="{7D39CEF2-EAFF-1F4F-8C1B-1AFC16A91F4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145897" y="2921104"/>
            <a:ext cx="2167575" cy="914400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7" name="Picture Placeholder 18">
            <a:extLst>
              <a:ext uri="{FF2B5EF4-FFF2-40B4-BE49-F238E27FC236}">
                <a16:creationId xmlns:a16="http://schemas.microsoft.com/office/drawing/2014/main" id="{55971632-141A-4A41-AE8A-7917773F35A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5571" y="1342125"/>
            <a:ext cx="2623459" cy="1461583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18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38" name="Picture Placeholder 30">
            <a:extLst>
              <a:ext uri="{FF2B5EF4-FFF2-40B4-BE49-F238E27FC236}">
                <a16:creationId xmlns:a16="http://schemas.microsoft.com/office/drawing/2014/main" id="{3A1840DD-E6D4-FF44-BEE3-04222F6806E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24919" y="2921812"/>
            <a:ext cx="1135118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icon to add image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640D0C-6768-054F-A9E5-72433DED96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73147" y="1194099"/>
            <a:ext cx="6351553" cy="1727005"/>
          </a:xfrm>
        </p:spPr>
        <p:txBody>
          <a:bodyPr lIns="0" tIns="91440" rIns="0" bIns="9144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9EC6533-A0BD-5E46-AF14-AB8CC26AA90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86421" y="6586868"/>
            <a:ext cx="1828800" cy="136525"/>
          </a:xfrm>
        </p:spPr>
        <p:txBody>
          <a:bodyPr lIns="0" tIns="0" rIns="0" bIns="0">
            <a:normAutofit/>
          </a:bodyPr>
          <a:lstStyle>
            <a:lvl1pPr marL="0" indent="0" algn="ctr">
              <a:buNone/>
              <a:defRPr sz="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SAND XXXX-XXXX P</a:t>
            </a: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7B0D49C-82E5-0B42-A64F-A7234DA2B0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73147" y="4142965"/>
            <a:ext cx="6351553" cy="914399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accent1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PRESENTER/AUTHOR NAMES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44566E6-F23A-E842-B04D-8E74C1E5C0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73147" y="5382133"/>
            <a:ext cx="6351553" cy="1142491"/>
          </a:xfrm>
        </p:spPr>
        <p:txBody>
          <a:bodyPr lIns="0" tIns="0" rIns="0" bIns="0"/>
          <a:lstStyle>
            <a:lvl1pPr>
              <a:buFontTx/>
              <a:buNone/>
              <a:defRPr sz="1400"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add date, location, or additional content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09C096-9973-EF42-BC88-D6ADDE589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928" y="206264"/>
            <a:ext cx="1899562" cy="8277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0676C-5F7C-9C42-9914-B73F06BACB0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72826" y="5073548"/>
            <a:ext cx="1863045" cy="2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_Break_NM&amp;CA_UU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0F807EE3-5A7B-7B43-9CD9-05809754EE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130694" y="5064546"/>
            <a:ext cx="7070704" cy="993354"/>
          </a:xfrm>
        </p:spPr>
        <p:txBody>
          <a:bodyPr lIns="0" rIns="0">
            <a:normAutofit/>
          </a:bodyPr>
          <a:lstStyle>
            <a:lvl1pPr marL="0" indent="0" algn="l">
              <a:buNone/>
              <a:defRPr sz="1800" b="0" i="0" cap="none" spc="2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B80C274-88C4-EF40-AFFB-1D3EE28ABA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7070706" cy="1690255"/>
          </a:xfrm>
        </p:spPr>
        <p:txBody>
          <a:bodyPr lIns="0" rIns="0" anchor="ctr">
            <a:normAutofit/>
          </a:bodyPr>
          <a:lstStyle>
            <a:lvl1pPr algn="l">
              <a:lnSpc>
                <a:spcPts val="3700"/>
              </a:lnSpc>
              <a:defRPr sz="3600" b="0" i="0" spc="31" baseline="0">
                <a:solidFill>
                  <a:schemeClr val="bg1"/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12" name="Date Placeholder 8">
            <a:extLst>
              <a:ext uri="{FF2B5EF4-FFF2-40B4-BE49-F238E27FC236}">
                <a16:creationId xmlns:a16="http://schemas.microsoft.com/office/drawing/2014/main" id="{28F9A4F9-E91B-894E-980A-89E25D983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10/7/22</a:t>
            </a:fld>
            <a:endParaRPr lang="en-US" dirty="0"/>
          </a:p>
        </p:txBody>
      </p:sp>
      <p:sp>
        <p:nvSpPr>
          <p:cNvPr id="13" name="Footer Placeholder 9">
            <a:extLst>
              <a:ext uri="{FF2B5EF4-FFF2-40B4-BE49-F238E27FC236}">
                <a16:creationId xmlns:a16="http://schemas.microsoft.com/office/drawing/2014/main" id="{9BB042E6-FFFD-3849-9A9F-1B3E03339F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02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_and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 marL="0">
              <a:defRPr/>
            </a:lvl1pPr>
          </a:lstStyle>
          <a:p>
            <a:r>
              <a:rPr lang="en-US" dirty="0"/>
              <a:t>Title and Content - 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84653370-8875-2C4D-A315-258AE5BBD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8">
            <a:extLst>
              <a:ext uri="{FF2B5EF4-FFF2-40B4-BE49-F238E27FC236}">
                <a16:creationId xmlns:a16="http://schemas.microsoft.com/office/drawing/2014/main" id="{60925A80-6FB1-1F4E-8281-11634B4444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10/7/22</a:t>
            </a:fld>
            <a:endParaRPr lang="en-US" dirty="0"/>
          </a:p>
        </p:txBody>
      </p:sp>
      <p:sp>
        <p:nvSpPr>
          <p:cNvPr id="12" name="Footer Placeholder 9">
            <a:extLst>
              <a:ext uri="{FF2B5EF4-FFF2-40B4-BE49-F238E27FC236}">
                <a16:creationId xmlns:a16="http://schemas.microsoft.com/office/drawing/2014/main" id="{C3CAD971-D42D-864F-B8DE-C3410EC67E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01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_and_Double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720724" y="1409700"/>
            <a:ext cx="5029200" cy="4648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lnSpc>
                <a:spcPct val="100000"/>
              </a:lnSpc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58660" y="1409700"/>
            <a:ext cx="5029200" cy="46482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 b="0" i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533CBC10-5638-7E46-81C8-B530E4D76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CC0FC208-2094-5247-B442-914250E19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10/7/22</a:t>
            </a:fld>
            <a:endParaRPr lang="en-US" dirty="0"/>
          </a:p>
        </p:txBody>
      </p:sp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93BA4CF5-05C5-E44F-BFA8-5F66D79FC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4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1E2D48-26E4-F540-8A4B-081EC834D0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pPr algn="ctr"/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27CFCD6-42D6-CF46-A09D-23B16AA07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10/7/22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C1FC436-ACD0-714D-A860-1E9467D1F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895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701" r:id="rId2"/>
    <p:sldLayoutId id="2147483697" r:id="rId3"/>
    <p:sldLayoutId id="2147483698" r:id="rId4"/>
    <p:sldLayoutId id="214748376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+mj-lt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0" indent="0" algn="l" defTabSz="914354" rtl="0" eaLnBrk="1" latinLnBrk="0" hangingPunct="0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Tx/>
        <a:buNone/>
        <a:defRPr sz="20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486909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8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669780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852651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1035522" indent="-285750" algn="l" defTabSz="914354" rtl="0" eaLnBrk="1" latinLnBrk="0" hangingPunct="0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itchFamily="2" charset="2"/>
        <a:buChar char="§"/>
        <a:defRPr sz="1400" b="0" i="0" kern="1200">
          <a:solidFill>
            <a:schemeClr val="bg2">
              <a:lumMod val="25000"/>
            </a:schemeClr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A1891C8-40F6-0844-84D7-FB57C74DF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648" y="359772"/>
            <a:ext cx="10480752" cy="570225"/>
          </a:xfrm>
          <a:prstGeom prst="rect">
            <a:avLst/>
          </a:prstGeom>
        </p:spPr>
        <p:txBody>
          <a:bodyPr vert="horz" lIns="45720" tIns="45720" rIns="45720" bIns="45720" rtlCol="0" anchor="t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1E04381-06F4-6A4A-986B-6305FD523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647" y="1429233"/>
            <a:ext cx="10480751" cy="463628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7">
            <a:extLst>
              <a:ext uri="{FF2B5EF4-FFF2-40B4-BE49-F238E27FC236}">
                <a16:creationId xmlns:a16="http://schemas.microsoft.com/office/drawing/2014/main" id="{1C83E4D2-C847-754F-86F1-AE63596BA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Date Placeholder 8">
            <a:extLst>
              <a:ext uri="{FF2B5EF4-FFF2-40B4-BE49-F238E27FC236}">
                <a16:creationId xmlns:a16="http://schemas.microsoft.com/office/drawing/2014/main" id="{D5068D1B-B42E-8343-A696-82B7686B40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10/7/22</a:t>
            </a:fld>
            <a:endParaRPr lang="en-US" dirty="0"/>
          </a:p>
        </p:txBody>
      </p:sp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1259F7E5-8F2B-7D4F-BF1C-8C5936265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/>
                </a:solidFill>
                <a:latin typeface="Open Sans" panose="020B0606030504020204" pitchFamily="34" charset="0"/>
              </a:defRPr>
            </a:lvl1pPr>
          </a:lstStyle>
          <a:p>
            <a:r>
              <a:rPr lang="en-US"/>
              <a:t>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7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756" r:id="rId2"/>
    <p:sldLayoutId id="2147483758" r:id="rId3"/>
    <p:sldLayoutId id="2147483759" r:id="rId4"/>
    <p:sldLayoutId id="2147483765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1"/>
          </a:solidFill>
          <a:latin typeface="+mj-lt"/>
          <a:ea typeface="Open Sans SemiBold" panose="020B0606030504020204" pitchFamily="34" charset="0"/>
          <a:cs typeface="Open Sans SemiBold" panose="020B0606030504020204" pitchFamily="34" charset="0"/>
        </a:defRPr>
      </a:lvl1pPr>
    </p:titleStyle>
    <p:bodyStyle>
      <a:lvl1pPr marL="91436" indent="-91436" algn="l" defTabSz="914354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84029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8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566900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749771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932642" indent="-182870" algn="l" defTabSz="914354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rgbClr val="00B0F0"/>
        </a:buClr>
        <a:buFont typeface="Wingdings" pitchFamily="2" charset="2"/>
        <a:buChar char="§"/>
        <a:defRPr sz="1400" b="0" i="0" kern="1200">
          <a:solidFill>
            <a:schemeClr val="bg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10" Type="http://schemas.openxmlformats.org/officeDocument/2006/relationships/image" Target="../media/image24.png"/><Relationship Id="rId4" Type="http://schemas.openxmlformats.org/officeDocument/2006/relationships/image" Target="../media/image180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emf"/><Relationship Id="rId7" Type="http://schemas.openxmlformats.org/officeDocument/2006/relationships/image" Target="../media/image34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emf"/><Relationship Id="rId11" Type="http://schemas.openxmlformats.org/officeDocument/2006/relationships/image" Target="../media/image38.emf"/><Relationship Id="rId5" Type="http://schemas.openxmlformats.org/officeDocument/2006/relationships/image" Target="../media/image32.emf"/><Relationship Id="rId10" Type="http://schemas.openxmlformats.org/officeDocument/2006/relationships/image" Target="../media/image37.emf"/><Relationship Id="rId4" Type="http://schemas.openxmlformats.org/officeDocument/2006/relationships/image" Target="../media/image31.emf"/><Relationship Id="rId9" Type="http://schemas.openxmlformats.org/officeDocument/2006/relationships/image" Target="../media/image36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10" Type="http://schemas.openxmlformats.org/officeDocument/2006/relationships/image" Target="../media/image24.png"/><Relationship Id="rId4" Type="http://schemas.openxmlformats.org/officeDocument/2006/relationships/image" Target="../media/image180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10" Type="http://schemas.openxmlformats.org/officeDocument/2006/relationships/image" Target="../media/image24.png"/><Relationship Id="rId4" Type="http://schemas.openxmlformats.org/officeDocument/2006/relationships/image" Target="../media/image180.png"/><Relationship Id="rId9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0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>
            <a:extLst>
              <a:ext uri="{FF2B5EF4-FFF2-40B4-BE49-F238E27FC236}">
                <a16:creationId xmlns:a16="http://schemas.microsoft.com/office/drawing/2014/main" id="{AF4D8B3A-FD4A-B145-BF47-2951FF38439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Hyper-differential sensitivity analysis with respect to model discrepancy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ACCD0F44-4EA8-8C44-9450-19DE5A3992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b="0" dirty="0"/>
              <a:t>SAND2022-13812 C</a:t>
            </a:r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D3DE3501-3CD2-0F44-87FB-60856AFB3D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Scientific Machine Learning for Complex Systems: Beyond Forward Simulation to Inference and Optimization</a:t>
            </a:r>
          </a:p>
          <a:p>
            <a:r>
              <a:rPr lang="en-US" dirty="0"/>
              <a:t>October 10, 2022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8D476AF7-D1D0-4C21-8843-DC28FAB609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Joseph Hart and Bart van Bloemen Waanders</a:t>
            </a:r>
          </a:p>
          <a:p>
            <a:r>
              <a:rPr lang="en-US" sz="1200" dirty="0"/>
              <a:t> Sandia National Laboratories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243D56-DB4C-294A-6B3C-C581A766F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435" y="1061452"/>
            <a:ext cx="4588565" cy="19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10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04A95-3EBB-B43A-E0FB-E29B72D3C010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Optimal Solution Posterior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6BC5AE-20F9-94B4-D8F2-5CA4E0CDB7B1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CD35D3-0795-7DAE-BA0A-C407E22C8D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1235075"/>
            <a:ext cx="5197578" cy="4387850"/>
          </a:xfrm>
          <a:prstGeom prst="rect">
            <a:avLst/>
          </a:prstGeom>
        </p:spPr>
      </p:pic>
      <p:sp>
        <p:nvSpPr>
          <p:cNvPr id="5" name="Right Brace 4">
            <a:extLst>
              <a:ext uri="{FF2B5EF4-FFF2-40B4-BE49-F238E27FC236}">
                <a16:creationId xmlns:a16="http://schemas.microsoft.com/office/drawing/2014/main" id="{24BE78ED-B748-CB0E-5A1F-08DFC0623378}"/>
              </a:ext>
            </a:extLst>
          </p:cNvPr>
          <p:cNvSpPr/>
          <p:nvPr/>
        </p:nvSpPr>
        <p:spPr>
          <a:xfrm>
            <a:off x="8636000" y="2641600"/>
            <a:ext cx="304800" cy="889000"/>
          </a:xfrm>
          <a:prstGeom prst="rightBrace">
            <a:avLst>
              <a:gd name="adj1" fmla="val 40248"/>
              <a:gd name="adj2" fmla="val 50000"/>
            </a:avLst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>
                    <a:lumMod val="75000"/>
                  </a:schemeClr>
                </a:solidFill>
              </a:ln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A98D179-A2F3-3767-C1AC-7C5F975B3DE2}"/>
              </a:ext>
            </a:extLst>
          </p:cNvPr>
          <p:cNvSpPr txBox="1"/>
          <p:nvPr/>
        </p:nvSpPr>
        <p:spPr>
          <a:xfrm>
            <a:off x="9056636" y="2901434"/>
            <a:ext cx="2016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Posterior samples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CAB2FB-24E7-4C24-DE69-4B585E7758E1}"/>
              </a:ext>
            </a:extLst>
          </p:cNvPr>
          <p:cNvCxnSpPr/>
          <p:nvPr/>
        </p:nvCxnSpPr>
        <p:spPr>
          <a:xfrm flipH="1">
            <a:off x="8216900" y="1866900"/>
            <a:ext cx="723900" cy="635000"/>
          </a:xfrm>
          <a:prstGeom prst="straightConnector1">
            <a:avLst/>
          </a:prstGeom>
          <a:ln w="28575">
            <a:solidFill>
              <a:srgbClr val="556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C7CB3D-3BDD-44E3-4C0C-520A25EC92D4}"/>
              </a:ext>
            </a:extLst>
          </p:cNvPr>
          <p:cNvCxnSpPr>
            <a:cxnSpLocks/>
          </p:cNvCxnSpPr>
          <p:nvPr/>
        </p:nvCxnSpPr>
        <p:spPr>
          <a:xfrm>
            <a:off x="3975101" y="2021550"/>
            <a:ext cx="0" cy="1270079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9079981-9661-B251-BA82-3A2CD574EBD4}"/>
              </a:ext>
            </a:extLst>
          </p:cNvPr>
          <p:cNvSpPr txBox="1"/>
          <p:nvPr/>
        </p:nvSpPr>
        <p:spPr>
          <a:xfrm>
            <a:off x="3713705" y="3314779"/>
            <a:ext cx="11810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Updated solution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456894-4D7F-CC1E-C8E0-F1E7ED39A8F4}"/>
              </a:ext>
            </a:extLst>
          </p:cNvPr>
          <p:cNvCxnSpPr/>
          <p:nvPr/>
        </p:nvCxnSpPr>
        <p:spPr>
          <a:xfrm>
            <a:off x="8216900" y="3328641"/>
            <a:ext cx="0" cy="971034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3BF9D9C-718D-96AD-4E1B-C09A9D1495B7}"/>
              </a:ext>
            </a:extLst>
          </p:cNvPr>
          <p:cNvSpPr txBox="1"/>
          <p:nvPr/>
        </p:nvSpPr>
        <p:spPr>
          <a:xfrm>
            <a:off x="8001000" y="4241800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High fidelity solution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B8D79C-A036-96F2-41B2-484D95B3F56E}"/>
              </a:ext>
            </a:extLst>
          </p:cNvPr>
          <p:cNvSpPr txBox="1"/>
          <p:nvPr/>
        </p:nvSpPr>
        <p:spPr>
          <a:xfrm>
            <a:off x="8940800" y="1602254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561FF"/>
                </a:solidFill>
              </a:rPr>
              <a:t>Optimal solution with approximate model</a:t>
            </a:r>
          </a:p>
        </p:txBody>
      </p:sp>
    </p:spTree>
    <p:extLst>
      <p:ext uri="{BB962C8B-B14F-4D97-AF65-F5344CB8AC3E}">
        <p14:creationId xmlns:p14="http://schemas.microsoft.com/office/powerpoint/2010/main" val="38598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BA70F5-226B-EE60-6374-DF4AF44E2000}"/>
              </a:ext>
            </a:extLst>
          </p:cNvPr>
          <p:cNvSpPr/>
          <p:nvPr/>
        </p:nvSpPr>
        <p:spPr>
          <a:xfrm>
            <a:off x="533400" y="835660"/>
            <a:ext cx="274320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74A3B4-C85D-0A34-34D7-7A4CB57C08B6}"/>
                  </a:ext>
                </a:extLst>
              </p:cNvPr>
              <p:cNvSpPr/>
              <p:nvPr/>
            </p:nvSpPr>
            <p:spPr>
              <a:xfrm>
                <a:off x="533400" y="1143437"/>
                <a:ext cx="2743200" cy="3122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74A3B4-C85D-0A34-34D7-7A4CB57C08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43437"/>
                <a:ext cx="2743200" cy="312201"/>
              </a:xfrm>
              <a:prstGeom prst="rect">
                <a:avLst/>
              </a:prstGeom>
              <a:blipFill>
                <a:blip r:embed="rId2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1FEEDC0-B5D0-77BE-26A5-6EA6CC516352}"/>
              </a:ext>
            </a:extLst>
          </p:cNvPr>
          <p:cNvSpPr txBox="1"/>
          <p:nvPr/>
        </p:nvSpPr>
        <p:spPr>
          <a:xfrm>
            <a:off x="533400" y="329367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Discrepancy Parameterization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F7150A-D753-B9AD-C750-18E96ACB4AE0}"/>
              </a:ext>
            </a:extLst>
          </p:cNvPr>
          <p:cNvSpPr/>
          <p:nvPr/>
        </p:nvSpPr>
        <p:spPr>
          <a:xfrm>
            <a:off x="5334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9011E-DC70-4A87-9436-B5193815D398}"/>
              </a:ext>
            </a:extLst>
          </p:cNvPr>
          <p:cNvSpPr txBox="1"/>
          <p:nvPr/>
        </p:nvSpPr>
        <p:spPr>
          <a:xfrm>
            <a:off x="357249" y="2172096"/>
            <a:ext cx="3095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Approximate Optimal Solution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44EB1F-9A01-4B52-CC11-560FEED0A9A7}"/>
              </a:ext>
            </a:extLst>
          </p:cNvPr>
          <p:cNvCxnSpPr>
            <a:cxnSpLocks/>
          </p:cNvCxnSpPr>
          <p:nvPr/>
        </p:nvCxnSpPr>
        <p:spPr>
          <a:xfrm>
            <a:off x="1905000" y="175006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DF047DD-4684-FB94-4944-C6F953374232}"/>
              </a:ext>
            </a:extLst>
          </p:cNvPr>
          <p:cNvSpPr/>
          <p:nvPr/>
        </p:nvSpPr>
        <p:spPr>
          <a:xfrm>
            <a:off x="533400" y="412750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75C51D-0950-1614-8EF7-EE41FA3EA933}"/>
              </a:ext>
            </a:extLst>
          </p:cNvPr>
          <p:cNvCxnSpPr>
            <a:cxnSpLocks/>
          </p:cNvCxnSpPr>
          <p:nvPr/>
        </p:nvCxnSpPr>
        <p:spPr>
          <a:xfrm>
            <a:off x="6248400" y="3426872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F02794-CB24-655D-1E0C-223966EA010D}"/>
              </a:ext>
            </a:extLst>
          </p:cNvPr>
          <p:cNvSpPr txBox="1"/>
          <p:nvPr/>
        </p:nvSpPr>
        <p:spPr>
          <a:xfrm>
            <a:off x="533400" y="380746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High-fidelity Data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BBDD53-6C50-9D43-6294-07463E0F8087}"/>
              </a:ext>
            </a:extLst>
          </p:cNvPr>
          <p:cNvCxnSpPr>
            <a:cxnSpLocks/>
          </p:cNvCxnSpPr>
          <p:nvPr/>
        </p:nvCxnSpPr>
        <p:spPr>
          <a:xfrm>
            <a:off x="6248400" y="504190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F0FE67-302C-B0E3-F9A8-62051F109B40}"/>
              </a:ext>
            </a:extLst>
          </p:cNvPr>
          <p:cNvSpPr txBox="1"/>
          <p:nvPr/>
        </p:nvSpPr>
        <p:spPr>
          <a:xfrm>
            <a:off x="1123599" y="2793781"/>
            <a:ext cx="695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argmin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400663-1367-AB2B-E4B5-CC37345F1C7E}"/>
                  </a:ext>
                </a:extLst>
              </p:cNvPr>
              <p:cNvSpPr txBox="1"/>
              <p:nvPr/>
            </p:nvSpPr>
            <p:spPr>
              <a:xfrm>
                <a:off x="1380379" y="2776002"/>
                <a:ext cx="2234103" cy="31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400663-1367-AB2B-E4B5-CC37345F1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379" y="2776002"/>
                <a:ext cx="2234103" cy="312201"/>
              </a:xfrm>
              <a:prstGeom prst="rect">
                <a:avLst/>
              </a:prstGeom>
              <a:blipFill>
                <a:blip r:embed="rId3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7EFFCB-6D57-7F05-6CCC-935516BC8C5A}"/>
                  </a:ext>
                </a:extLst>
              </p:cNvPr>
              <p:cNvSpPr txBox="1"/>
              <p:nvPr/>
            </p:nvSpPr>
            <p:spPr>
              <a:xfrm>
                <a:off x="1270334" y="2947669"/>
                <a:ext cx="320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7EFFCB-6D57-7F05-6CCC-935516BC8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334" y="2947669"/>
                <a:ext cx="32079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841054-1B0E-FCA0-B0FC-3153D8EFC3B9}"/>
                  </a:ext>
                </a:extLst>
              </p:cNvPr>
              <p:cNvSpPr txBox="1"/>
              <p:nvPr/>
            </p:nvSpPr>
            <p:spPr>
              <a:xfrm>
                <a:off x="602769" y="2818160"/>
                <a:ext cx="567976" cy="227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acc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841054-1B0E-FCA0-B0FC-3153D8EFC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69" y="2818160"/>
                <a:ext cx="567976" cy="227883"/>
              </a:xfrm>
              <a:prstGeom prst="rect">
                <a:avLst/>
              </a:prstGeom>
              <a:blipFill>
                <a:blip r:embed="rId5"/>
                <a:stretch>
                  <a:fillRect l="-4348" t="-15000" r="-217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6FD9A3-593B-189A-E364-C15803055ECB}"/>
                  </a:ext>
                </a:extLst>
              </p:cNvPr>
              <p:cNvSpPr txBox="1"/>
              <p:nvPr/>
            </p:nvSpPr>
            <p:spPr>
              <a:xfrm>
                <a:off x="586896" y="4435277"/>
                <a:ext cx="2743200" cy="31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6FD9A3-593B-189A-E364-C15803055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96" y="4435277"/>
                <a:ext cx="2743200" cy="31220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068B1D8-7351-9E8E-88F0-D6FEF83C2AA4}"/>
              </a:ext>
            </a:extLst>
          </p:cNvPr>
          <p:cNvSpPr/>
          <p:nvPr/>
        </p:nvSpPr>
        <p:spPr>
          <a:xfrm>
            <a:off x="48768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A2AEE4-7724-CAB2-CB28-0316B1ACF057}"/>
                  </a:ext>
                </a:extLst>
              </p:cNvPr>
              <p:cNvSpPr txBox="1"/>
              <p:nvPr/>
            </p:nvSpPr>
            <p:spPr>
              <a:xfrm>
                <a:off x="4876800" y="2776002"/>
                <a:ext cx="2743200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A2AEE4-7724-CAB2-CB28-0316B1ACF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2776002"/>
                <a:ext cx="2743200" cy="409664"/>
              </a:xfrm>
              <a:prstGeom prst="rect">
                <a:avLst/>
              </a:prstGeom>
              <a:blipFill>
                <a:blip r:embed="rId7"/>
                <a:stretch>
                  <a:fillRect t="-8824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72E3C9B-F2A9-2758-C3D9-0051E7FA286A}"/>
              </a:ext>
            </a:extLst>
          </p:cNvPr>
          <p:cNvSpPr txBox="1"/>
          <p:nvPr/>
        </p:nvSpPr>
        <p:spPr>
          <a:xfrm>
            <a:off x="4876800" y="216154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Post-Optimality Sensitivity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6ABEB4-9EF1-7F69-0423-3416E3A0C0F3}"/>
              </a:ext>
            </a:extLst>
          </p:cNvPr>
          <p:cNvSpPr/>
          <p:nvPr/>
        </p:nvSpPr>
        <p:spPr>
          <a:xfrm>
            <a:off x="92202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8F47AC-27A6-3F6D-6BB0-E62B4622FCD2}"/>
              </a:ext>
            </a:extLst>
          </p:cNvPr>
          <p:cNvSpPr txBox="1"/>
          <p:nvPr/>
        </p:nvSpPr>
        <p:spPr>
          <a:xfrm>
            <a:off x="9220200" y="220726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Optimal Solution Posterior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0F5E36-E819-4F1E-CC98-17179ED243C8}"/>
                  </a:ext>
                </a:extLst>
              </p:cNvPr>
              <p:cNvSpPr txBox="1"/>
              <p:nvPr/>
            </p:nvSpPr>
            <p:spPr>
              <a:xfrm>
                <a:off x="9220200" y="2733948"/>
                <a:ext cx="2743200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p>
                        <m:sSup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l-G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num>
                        <m:den>
                          <m: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0F5E36-E819-4F1E-CC98-17179ED24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2733948"/>
                <a:ext cx="2743200" cy="409664"/>
              </a:xfrm>
              <a:prstGeom prst="rect">
                <a:avLst/>
              </a:prstGeom>
              <a:blipFill>
                <a:blip r:embed="rId8"/>
                <a:stretch>
                  <a:fillRect t="-909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47605435-2748-BE6F-D7E2-B227A11EB2B5}"/>
              </a:ext>
            </a:extLst>
          </p:cNvPr>
          <p:cNvSpPr/>
          <p:nvPr/>
        </p:nvSpPr>
        <p:spPr>
          <a:xfrm>
            <a:off x="4876800" y="577342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26E6AD-3002-89C7-B51D-39EF4EE35272}"/>
              </a:ext>
            </a:extLst>
          </p:cNvPr>
          <p:cNvSpPr txBox="1"/>
          <p:nvPr/>
        </p:nvSpPr>
        <p:spPr>
          <a:xfrm>
            <a:off x="4876800" y="545338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Prior Discrepancy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89A1D8-2D0B-FEFA-C13F-C38F818AE136}"/>
              </a:ext>
            </a:extLst>
          </p:cNvPr>
          <p:cNvSpPr/>
          <p:nvPr/>
        </p:nvSpPr>
        <p:spPr>
          <a:xfrm>
            <a:off x="4876800" y="412750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4ABF15-7675-22AF-8B8E-545637F3FAD3}"/>
              </a:ext>
            </a:extLst>
          </p:cNvPr>
          <p:cNvSpPr txBox="1"/>
          <p:nvPr/>
        </p:nvSpPr>
        <p:spPr>
          <a:xfrm>
            <a:off x="4876800" y="3807459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Bayesian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A28C24-A764-76A4-1DC5-0C9EB4A236D0}"/>
                  </a:ext>
                </a:extLst>
              </p:cNvPr>
              <p:cNvSpPr txBox="1"/>
              <p:nvPr/>
            </p:nvSpPr>
            <p:spPr>
              <a:xfrm>
                <a:off x="4876800" y="4468674"/>
                <a:ext cx="2808989" cy="2320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𝑙𝑖𝑘𝑒𝑙𝑖h𝑜𝑜𝑑</m:t>
                          </m:r>
                        </m:sub>
                      </m:sSub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A28C24-A764-76A4-1DC5-0C9EB4A23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468674"/>
                <a:ext cx="2808989" cy="232051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E7CF3F-D626-001D-C242-B8C2860409EF}"/>
                  </a:ext>
                </a:extLst>
              </p:cNvPr>
              <p:cNvSpPr txBox="1"/>
              <p:nvPr/>
            </p:nvSpPr>
            <p:spPr>
              <a:xfrm>
                <a:off x="5010437" y="6114594"/>
                <a:ext cx="685059" cy="232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E7CF3F-D626-001D-C242-B8C286040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437" y="6114594"/>
                <a:ext cx="685059" cy="232051"/>
              </a:xfrm>
              <a:prstGeom prst="rect">
                <a:avLst/>
              </a:prstGeom>
              <a:blipFill>
                <a:blip r:embed="rId10"/>
                <a:stretch>
                  <a:fillRect l="-3636" r="-181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BF09FCC-ECE5-9DC4-5A26-9178D1FCCDAD}"/>
              </a:ext>
            </a:extLst>
          </p:cNvPr>
          <p:cNvSpPr txBox="1"/>
          <p:nvPr/>
        </p:nvSpPr>
        <p:spPr>
          <a:xfrm>
            <a:off x="5695496" y="6076730"/>
            <a:ext cx="2570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Laws, length scales, etc.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5441B09-3250-E37E-CE70-B55344CE7A33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276600" y="293878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B931113-7A69-71B5-FF34-62D8670F1328}"/>
              </a:ext>
            </a:extLst>
          </p:cNvPr>
          <p:cNvCxnSpPr>
            <a:cxnSpLocks/>
          </p:cNvCxnSpPr>
          <p:nvPr/>
        </p:nvCxnSpPr>
        <p:spPr>
          <a:xfrm>
            <a:off x="3276600" y="458470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CA99F7-0816-188B-FB01-55827677A09A}"/>
              </a:ext>
            </a:extLst>
          </p:cNvPr>
          <p:cNvCxnSpPr>
            <a:cxnSpLocks/>
          </p:cNvCxnSpPr>
          <p:nvPr/>
        </p:nvCxnSpPr>
        <p:spPr>
          <a:xfrm>
            <a:off x="7620000" y="293878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EFEDF58-9071-0F9A-8A7E-A77A67519E27}"/>
              </a:ext>
            </a:extLst>
          </p:cNvPr>
          <p:cNvSpPr txBox="1"/>
          <p:nvPr/>
        </p:nvSpPr>
        <p:spPr>
          <a:xfrm>
            <a:off x="3276600" y="85020"/>
            <a:ext cx="60428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Learning Optimal Solution Updates</a:t>
            </a:r>
          </a:p>
          <a:p>
            <a:endParaRPr lang="en-US" sz="2400" dirty="0"/>
          </a:p>
        </p:txBody>
      </p: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AF000B41-EF06-752D-9368-D819130561D4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33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43AF2-8BEA-A77B-EBAA-FF09131D1B2C}"/>
              </a:ext>
            </a:extLst>
          </p:cNvPr>
          <p:cNvSpPr txBox="1">
            <a:spLocks/>
          </p:cNvSpPr>
          <p:nvPr/>
        </p:nvSpPr>
        <p:spPr>
          <a:xfrm>
            <a:off x="720647" y="240503"/>
            <a:ext cx="12029371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Model Discrepancy Representation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7C6E61-E94E-2555-A221-97B4864ED593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0157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576BE4-FDA7-F47A-2A10-E390574C3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2001" y="2466084"/>
            <a:ext cx="3445636" cy="255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2C2BD5-E56A-97D1-90EB-0A7CE640F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619" y="3494277"/>
            <a:ext cx="7991388" cy="17550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FD706F-A1C0-A8B5-776B-AD164D882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619" y="1273311"/>
            <a:ext cx="7772400" cy="46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2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BA70F5-226B-EE60-6374-DF4AF44E2000}"/>
              </a:ext>
            </a:extLst>
          </p:cNvPr>
          <p:cNvSpPr/>
          <p:nvPr/>
        </p:nvSpPr>
        <p:spPr>
          <a:xfrm>
            <a:off x="533400" y="83566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74A3B4-C85D-0A34-34D7-7A4CB57C08B6}"/>
                  </a:ext>
                </a:extLst>
              </p:cNvPr>
              <p:cNvSpPr/>
              <p:nvPr/>
            </p:nvSpPr>
            <p:spPr>
              <a:xfrm>
                <a:off x="533400" y="1143437"/>
                <a:ext cx="2743200" cy="3122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74A3B4-C85D-0A34-34D7-7A4CB57C08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43437"/>
                <a:ext cx="2743200" cy="312201"/>
              </a:xfrm>
              <a:prstGeom prst="rect">
                <a:avLst/>
              </a:prstGeom>
              <a:blipFill>
                <a:blip r:embed="rId2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1FEEDC0-B5D0-77BE-26A5-6EA6CC516352}"/>
              </a:ext>
            </a:extLst>
          </p:cNvPr>
          <p:cNvSpPr txBox="1"/>
          <p:nvPr/>
        </p:nvSpPr>
        <p:spPr>
          <a:xfrm>
            <a:off x="533400" y="329367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Discrepancy Parameterization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F7150A-D753-B9AD-C750-18E96ACB4AE0}"/>
              </a:ext>
            </a:extLst>
          </p:cNvPr>
          <p:cNvSpPr/>
          <p:nvPr/>
        </p:nvSpPr>
        <p:spPr>
          <a:xfrm>
            <a:off x="5334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9011E-DC70-4A87-9436-B5193815D398}"/>
              </a:ext>
            </a:extLst>
          </p:cNvPr>
          <p:cNvSpPr txBox="1"/>
          <p:nvPr/>
        </p:nvSpPr>
        <p:spPr>
          <a:xfrm>
            <a:off x="357249" y="2172096"/>
            <a:ext cx="3095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Approximate Optimal Solution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44EB1F-9A01-4B52-CC11-560FEED0A9A7}"/>
              </a:ext>
            </a:extLst>
          </p:cNvPr>
          <p:cNvCxnSpPr>
            <a:cxnSpLocks/>
          </p:cNvCxnSpPr>
          <p:nvPr/>
        </p:nvCxnSpPr>
        <p:spPr>
          <a:xfrm>
            <a:off x="1905000" y="175006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DF047DD-4684-FB94-4944-C6F953374232}"/>
              </a:ext>
            </a:extLst>
          </p:cNvPr>
          <p:cNvSpPr/>
          <p:nvPr/>
        </p:nvSpPr>
        <p:spPr>
          <a:xfrm>
            <a:off x="533400" y="412750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75C51D-0950-1614-8EF7-EE41FA3EA933}"/>
              </a:ext>
            </a:extLst>
          </p:cNvPr>
          <p:cNvCxnSpPr>
            <a:cxnSpLocks/>
          </p:cNvCxnSpPr>
          <p:nvPr/>
        </p:nvCxnSpPr>
        <p:spPr>
          <a:xfrm>
            <a:off x="6248400" y="3426872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F02794-CB24-655D-1E0C-223966EA010D}"/>
              </a:ext>
            </a:extLst>
          </p:cNvPr>
          <p:cNvSpPr txBox="1"/>
          <p:nvPr/>
        </p:nvSpPr>
        <p:spPr>
          <a:xfrm>
            <a:off x="533400" y="380746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High-fidelity Data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BBDD53-6C50-9D43-6294-07463E0F8087}"/>
              </a:ext>
            </a:extLst>
          </p:cNvPr>
          <p:cNvCxnSpPr>
            <a:cxnSpLocks/>
          </p:cNvCxnSpPr>
          <p:nvPr/>
        </p:nvCxnSpPr>
        <p:spPr>
          <a:xfrm>
            <a:off x="6248400" y="504190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F0FE67-302C-B0E3-F9A8-62051F109B40}"/>
              </a:ext>
            </a:extLst>
          </p:cNvPr>
          <p:cNvSpPr txBox="1"/>
          <p:nvPr/>
        </p:nvSpPr>
        <p:spPr>
          <a:xfrm>
            <a:off x="1123599" y="2793781"/>
            <a:ext cx="695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argmin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400663-1367-AB2B-E4B5-CC37345F1C7E}"/>
                  </a:ext>
                </a:extLst>
              </p:cNvPr>
              <p:cNvSpPr txBox="1"/>
              <p:nvPr/>
            </p:nvSpPr>
            <p:spPr>
              <a:xfrm>
                <a:off x="1380379" y="2776002"/>
                <a:ext cx="2234103" cy="31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400663-1367-AB2B-E4B5-CC37345F1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379" y="2776002"/>
                <a:ext cx="2234103" cy="312201"/>
              </a:xfrm>
              <a:prstGeom prst="rect">
                <a:avLst/>
              </a:prstGeom>
              <a:blipFill>
                <a:blip r:embed="rId3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7EFFCB-6D57-7F05-6CCC-935516BC8C5A}"/>
                  </a:ext>
                </a:extLst>
              </p:cNvPr>
              <p:cNvSpPr txBox="1"/>
              <p:nvPr/>
            </p:nvSpPr>
            <p:spPr>
              <a:xfrm>
                <a:off x="1270334" y="2947669"/>
                <a:ext cx="3143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7EFFCB-6D57-7F05-6CCC-935516BC8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334" y="2947669"/>
                <a:ext cx="31438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841054-1B0E-FCA0-B0FC-3153D8EFC3B9}"/>
                  </a:ext>
                </a:extLst>
              </p:cNvPr>
              <p:cNvSpPr txBox="1"/>
              <p:nvPr/>
            </p:nvSpPr>
            <p:spPr>
              <a:xfrm>
                <a:off x="602769" y="2818160"/>
                <a:ext cx="567976" cy="227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acc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841054-1B0E-FCA0-B0FC-3153D8EFC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69" y="2818160"/>
                <a:ext cx="567976" cy="227883"/>
              </a:xfrm>
              <a:prstGeom prst="rect">
                <a:avLst/>
              </a:prstGeom>
              <a:blipFill>
                <a:blip r:embed="rId5"/>
                <a:stretch>
                  <a:fillRect l="-4348" t="-15000" r="-217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6FD9A3-593B-189A-E364-C15803055ECB}"/>
                  </a:ext>
                </a:extLst>
              </p:cNvPr>
              <p:cNvSpPr txBox="1"/>
              <p:nvPr/>
            </p:nvSpPr>
            <p:spPr>
              <a:xfrm>
                <a:off x="586896" y="4435277"/>
                <a:ext cx="2743200" cy="31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6FD9A3-593B-189A-E364-C15803055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96" y="4435277"/>
                <a:ext cx="2743200" cy="31220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068B1D8-7351-9E8E-88F0-D6FEF83C2AA4}"/>
              </a:ext>
            </a:extLst>
          </p:cNvPr>
          <p:cNvSpPr/>
          <p:nvPr/>
        </p:nvSpPr>
        <p:spPr>
          <a:xfrm>
            <a:off x="4876800" y="2481580"/>
            <a:ext cx="274320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A2AEE4-7724-CAB2-CB28-0316B1ACF057}"/>
                  </a:ext>
                </a:extLst>
              </p:cNvPr>
              <p:cNvSpPr txBox="1"/>
              <p:nvPr/>
            </p:nvSpPr>
            <p:spPr>
              <a:xfrm>
                <a:off x="4876800" y="2776002"/>
                <a:ext cx="2743200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A2AEE4-7724-CAB2-CB28-0316B1ACF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2776002"/>
                <a:ext cx="2743200" cy="409664"/>
              </a:xfrm>
              <a:prstGeom prst="rect">
                <a:avLst/>
              </a:prstGeom>
              <a:blipFill>
                <a:blip r:embed="rId7"/>
                <a:stretch>
                  <a:fillRect t="-8824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72E3C9B-F2A9-2758-C3D9-0051E7FA286A}"/>
              </a:ext>
            </a:extLst>
          </p:cNvPr>
          <p:cNvSpPr txBox="1"/>
          <p:nvPr/>
        </p:nvSpPr>
        <p:spPr>
          <a:xfrm>
            <a:off x="4876800" y="216154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Post-Optimality Sensitivity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6ABEB4-9EF1-7F69-0423-3416E3A0C0F3}"/>
              </a:ext>
            </a:extLst>
          </p:cNvPr>
          <p:cNvSpPr/>
          <p:nvPr/>
        </p:nvSpPr>
        <p:spPr>
          <a:xfrm>
            <a:off x="92202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8F47AC-27A6-3F6D-6BB0-E62B4622FCD2}"/>
              </a:ext>
            </a:extLst>
          </p:cNvPr>
          <p:cNvSpPr txBox="1"/>
          <p:nvPr/>
        </p:nvSpPr>
        <p:spPr>
          <a:xfrm>
            <a:off x="9220200" y="220726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Optimal Solution Posterior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0F5E36-E819-4F1E-CC98-17179ED243C8}"/>
                  </a:ext>
                </a:extLst>
              </p:cNvPr>
              <p:cNvSpPr txBox="1"/>
              <p:nvPr/>
            </p:nvSpPr>
            <p:spPr>
              <a:xfrm>
                <a:off x="9220200" y="2733948"/>
                <a:ext cx="2743200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p>
                        <m:sSup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l-G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num>
                        <m:den>
                          <m: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0F5E36-E819-4F1E-CC98-17179ED24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2733948"/>
                <a:ext cx="2743200" cy="409664"/>
              </a:xfrm>
              <a:prstGeom prst="rect">
                <a:avLst/>
              </a:prstGeom>
              <a:blipFill>
                <a:blip r:embed="rId8"/>
                <a:stretch>
                  <a:fillRect t="-909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47605435-2748-BE6F-D7E2-B227A11EB2B5}"/>
              </a:ext>
            </a:extLst>
          </p:cNvPr>
          <p:cNvSpPr/>
          <p:nvPr/>
        </p:nvSpPr>
        <p:spPr>
          <a:xfrm>
            <a:off x="4876800" y="577342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26E6AD-3002-89C7-B51D-39EF4EE35272}"/>
              </a:ext>
            </a:extLst>
          </p:cNvPr>
          <p:cNvSpPr txBox="1"/>
          <p:nvPr/>
        </p:nvSpPr>
        <p:spPr>
          <a:xfrm>
            <a:off x="4876800" y="545338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Prior Discrepancy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89A1D8-2D0B-FEFA-C13F-C38F818AE136}"/>
              </a:ext>
            </a:extLst>
          </p:cNvPr>
          <p:cNvSpPr/>
          <p:nvPr/>
        </p:nvSpPr>
        <p:spPr>
          <a:xfrm>
            <a:off x="4876800" y="412750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4ABF15-7675-22AF-8B8E-545637F3FAD3}"/>
              </a:ext>
            </a:extLst>
          </p:cNvPr>
          <p:cNvSpPr txBox="1"/>
          <p:nvPr/>
        </p:nvSpPr>
        <p:spPr>
          <a:xfrm>
            <a:off x="4876800" y="3807459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Bayesian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A28C24-A764-76A4-1DC5-0C9EB4A236D0}"/>
                  </a:ext>
                </a:extLst>
              </p:cNvPr>
              <p:cNvSpPr txBox="1"/>
              <p:nvPr/>
            </p:nvSpPr>
            <p:spPr>
              <a:xfrm>
                <a:off x="4876800" y="4468674"/>
                <a:ext cx="2808989" cy="2320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𝑙𝑖𝑘𝑒𝑙𝑖h𝑜𝑜𝑑</m:t>
                          </m:r>
                        </m:sub>
                      </m:sSub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A28C24-A764-76A4-1DC5-0C9EB4A23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468674"/>
                <a:ext cx="2808989" cy="232051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E7CF3F-D626-001D-C242-B8C2860409EF}"/>
                  </a:ext>
                </a:extLst>
              </p:cNvPr>
              <p:cNvSpPr txBox="1"/>
              <p:nvPr/>
            </p:nvSpPr>
            <p:spPr>
              <a:xfrm>
                <a:off x="5010437" y="6114594"/>
                <a:ext cx="685059" cy="232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E7CF3F-D626-001D-C242-B8C286040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437" y="6114594"/>
                <a:ext cx="685059" cy="232051"/>
              </a:xfrm>
              <a:prstGeom prst="rect">
                <a:avLst/>
              </a:prstGeom>
              <a:blipFill>
                <a:blip r:embed="rId10"/>
                <a:stretch>
                  <a:fillRect l="-3636" r="-181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BF09FCC-ECE5-9DC4-5A26-9178D1FCCDAD}"/>
              </a:ext>
            </a:extLst>
          </p:cNvPr>
          <p:cNvSpPr txBox="1"/>
          <p:nvPr/>
        </p:nvSpPr>
        <p:spPr>
          <a:xfrm>
            <a:off x="5695496" y="6076730"/>
            <a:ext cx="2570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Laws, length scales, etc.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5441B09-3250-E37E-CE70-B55344CE7A33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276600" y="293878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B931113-7A69-71B5-FF34-62D8670F1328}"/>
              </a:ext>
            </a:extLst>
          </p:cNvPr>
          <p:cNvCxnSpPr>
            <a:cxnSpLocks/>
          </p:cNvCxnSpPr>
          <p:nvPr/>
        </p:nvCxnSpPr>
        <p:spPr>
          <a:xfrm>
            <a:off x="3276600" y="458470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CA99F7-0816-188B-FB01-55827677A09A}"/>
              </a:ext>
            </a:extLst>
          </p:cNvPr>
          <p:cNvCxnSpPr>
            <a:cxnSpLocks/>
          </p:cNvCxnSpPr>
          <p:nvPr/>
        </p:nvCxnSpPr>
        <p:spPr>
          <a:xfrm>
            <a:off x="7620000" y="293878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AF000B41-EF06-752D-9368-D819130561D4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2194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2A98CAD-93EF-F767-C585-02FA012B96F6}"/>
              </a:ext>
            </a:extLst>
          </p:cNvPr>
          <p:cNvSpPr txBox="1"/>
          <p:nvPr/>
        </p:nvSpPr>
        <p:spPr>
          <a:xfrm>
            <a:off x="3276600" y="85020"/>
            <a:ext cx="60428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Learning Optimal Solution Updates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97698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62120-FA96-C643-5A13-438C6FFD8D30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2267762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Post-optimality Sensitivities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00CDCE-9D30-E27A-4D15-E573D0200D47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115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2DE0D1-7C83-4860-5248-4D7A3E6EBF8C}"/>
              </a:ext>
            </a:extLst>
          </p:cNvPr>
          <p:cNvSpPr txBox="1"/>
          <p:nvPr/>
        </p:nvSpPr>
        <p:spPr>
          <a:xfrm>
            <a:off x="9601200" y="1801282"/>
            <a:ext cx="581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69296-2C96-98D1-6D25-0C23845A4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898" y="1799481"/>
            <a:ext cx="3885743" cy="4861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200FB5-610B-27DD-6702-2F8316FBD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454" y="2728484"/>
            <a:ext cx="8673233" cy="388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7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7F697-08EA-C24B-4EA1-80088B0AE3D8}"/>
              </a:ext>
            </a:extLst>
          </p:cNvPr>
          <p:cNvSpPr txBox="1">
            <a:spLocks/>
          </p:cNvSpPr>
          <p:nvPr/>
        </p:nvSpPr>
        <p:spPr>
          <a:xfrm>
            <a:off x="720647" y="240503"/>
            <a:ext cx="13697965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Post-optimality Sensitivities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21BD51-E368-835F-D749-14892A37634C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7115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D0CFD2-7A7B-D7F2-CEBC-463B136F0F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08640" y="4463499"/>
            <a:ext cx="2322576" cy="177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9C9C19-1735-C461-2A34-23FD307D9B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813513" y="4442914"/>
            <a:ext cx="2377440" cy="18147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E42E21-E4FD-5F1E-ADC2-4AFC6895222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37824" y="2337980"/>
            <a:ext cx="2340863" cy="18268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24E2D9-0809-8D2A-E11E-270DCC4C14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813881" y="2337252"/>
            <a:ext cx="2349271" cy="18283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9878CD-AD81-356C-E9A5-FF4703EB56C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273617" y="3382992"/>
            <a:ext cx="2349271" cy="182834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BF481E9-3E27-D37A-29A5-B8AB7758D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0774" y="863890"/>
            <a:ext cx="7772400" cy="120435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E6DA66E-84A9-54DE-A971-F9EA1C1A0B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898" y="5153556"/>
            <a:ext cx="713232" cy="2760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CAEAEEA-A2AA-11F9-6D10-34A3F70E8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822" y="3162647"/>
            <a:ext cx="1929384" cy="27471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2B5973-94BD-2CE8-005F-E588A58DFDA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8476" y="3977640"/>
            <a:ext cx="758952" cy="273223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110B9EF-6511-B202-DE35-A14F3D4BA017}"/>
              </a:ext>
            </a:extLst>
          </p:cNvPr>
          <p:cNvCxnSpPr/>
          <p:nvPr/>
        </p:nvCxnSpPr>
        <p:spPr>
          <a:xfrm>
            <a:off x="4943372" y="4408098"/>
            <a:ext cx="685800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CF23336-4998-83AD-1ED9-96CFDB41DF90}"/>
              </a:ext>
            </a:extLst>
          </p:cNvPr>
          <p:cNvCxnSpPr/>
          <p:nvPr/>
        </p:nvCxnSpPr>
        <p:spPr>
          <a:xfrm>
            <a:off x="8375485" y="4408098"/>
            <a:ext cx="685800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E45993EF-3D56-EA4C-EBA2-90386F0370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4509" y="3977640"/>
            <a:ext cx="82296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9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BA70F5-226B-EE60-6374-DF4AF44E2000}"/>
              </a:ext>
            </a:extLst>
          </p:cNvPr>
          <p:cNvSpPr/>
          <p:nvPr/>
        </p:nvSpPr>
        <p:spPr>
          <a:xfrm>
            <a:off x="533400" y="83566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74A3B4-C85D-0A34-34D7-7A4CB57C08B6}"/>
                  </a:ext>
                </a:extLst>
              </p:cNvPr>
              <p:cNvSpPr/>
              <p:nvPr/>
            </p:nvSpPr>
            <p:spPr>
              <a:xfrm>
                <a:off x="533400" y="1143437"/>
                <a:ext cx="2743200" cy="3122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74A3B4-C85D-0A34-34D7-7A4CB57C08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43437"/>
                <a:ext cx="2743200" cy="312201"/>
              </a:xfrm>
              <a:prstGeom prst="rect">
                <a:avLst/>
              </a:prstGeom>
              <a:blipFill>
                <a:blip r:embed="rId2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1FEEDC0-B5D0-77BE-26A5-6EA6CC516352}"/>
              </a:ext>
            </a:extLst>
          </p:cNvPr>
          <p:cNvSpPr txBox="1"/>
          <p:nvPr/>
        </p:nvSpPr>
        <p:spPr>
          <a:xfrm>
            <a:off x="533400" y="329367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Discrepancy Parameterization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F7150A-D753-B9AD-C750-18E96ACB4AE0}"/>
              </a:ext>
            </a:extLst>
          </p:cNvPr>
          <p:cNvSpPr/>
          <p:nvPr/>
        </p:nvSpPr>
        <p:spPr>
          <a:xfrm>
            <a:off x="5334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9011E-DC70-4A87-9436-B5193815D398}"/>
              </a:ext>
            </a:extLst>
          </p:cNvPr>
          <p:cNvSpPr txBox="1"/>
          <p:nvPr/>
        </p:nvSpPr>
        <p:spPr>
          <a:xfrm>
            <a:off x="357249" y="2172096"/>
            <a:ext cx="3095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Approximate Optimal Solution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44EB1F-9A01-4B52-CC11-560FEED0A9A7}"/>
              </a:ext>
            </a:extLst>
          </p:cNvPr>
          <p:cNvCxnSpPr>
            <a:cxnSpLocks/>
          </p:cNvCxnSpPr>
          <p:nvPr/>
        </p:nvCxnSpPr>
        <p:spPr>
          <a:xfrm>
            <a:off x="1905000" y="175006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DF047DD-4684-FB94-4944-C6F953374232}"/>
              </a:ext>
            </a:extLst>
          </p:cNvPr>
          <p:cNvSpPr/>
          <p:nvPr/>
        </p:nvSpPr>
        <p:spPr>
          <a:xfrm>
            <a:off x="533400" y="4127500"/>
            <a:ext cx="274320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75C51D-0950-1614-8EF7-EE41FA3EA933}"/>
              </a:ext>
            </a:extLst>
          </p:cNvPr>
          <p:cNvCxnSpPr>
            <a:cxnSpLocks/>
          </p:cNvCxnSpPr>
          <p:nvPr/>
        </p:nvCxnSpPr>
        <p:spPr>
          <a:xfrm>
            <a:off x="6248400" y="3426872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F02794-CB24-655D-1E0C-223966EA010D}"/>
              </a:ext>
            </a:extLst>
          </p:cNvPr>
          <p:cNvSpPr txBox="1"/>
          <p:nvPr/>
        </p:nvSpPr>
        <p:spPr>
          <a:xfrm>
            <a:off x="533400" y="380746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High-fidelity Data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BBDD53-6C50-9D43-6294-07463E0F8087}"/>
              </a:ext>
            </a:extLst>
          </p:cNvPr>
          <p:cNvCxnSpPr>
            <a:cxnSpLocks/>
          </p:cNvCxnSpPr>
          <p:nvPr/>
        </p:nvCxnSpPr>
        <p:spPr>
          <a:xfrm>
            <a:off x="6248400" y="504190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F0FE67-302C-B0E3-F9A8-62051F109B40}"/>
              </a:ext>
            </a:extLst>
          </p:cNvPr>
          <p:cNvSpPr txBox="1"/>
          <p:nvPr/>
        </p:nvSpPr>
        <p:spPr>
          <a:xfrm>
            <a:off x="1123599" y="2793781"/>
            <a:ext cx="695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argmin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400663-1367-AB2B-E4B5-CC37345F1C7E}"/>
                  </a:ext>
                </a:extLst>
              </p:cNvPr>
              <p:cNvSpPr txBox="1"/>
              <p:nvPr/>
            </p:nvSpPr>
            <p:spPr>
              <a:xfrm>
                <a:off x="1380379" y="2776002"/>
                <a:ext cx="2234103" cy="31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400663-1367-AB2B-E4B5-CC37345F1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379" y="2776002"/>
                <a:ext cx="2234103" cy="312201"/>
              </a:xfrm>
              <a:prstGeom prst="rect">
                <a:avLst/>
              </a:prstGeom>
              <a:blipFill>
                <a:blip r:embed="rId3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7EFFCB-6D57-7F05-6CCC-935516BC8C5A}"/>
                  </a:ext>
                </a:extLst>
              </p:cNvPr>
              <p:cNvSpPr txBox="1"/>
              <p:nvPr/>
            </p:nvSpPr>
            <p:spPr>
              <a:xfrm>
                <a:off x="1270334" y="2947669"/>
                <a:ext cx="3143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7EFFCB-6D57-7F05-6CCC-935516BC8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334" y="2947669"/>
                <a:ext cx="31438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841054-1B0E-FCA0-B0FC-3153D8EFC3B9}"/>
                  </a:ext>
                </a:extLst>
              </p:cNvPr>
              <p:cNvSpPr txBox="1"/>
              <p:nvPr/>
            </p:nvSpPr>
            <p:spPr>
              <a:xfrm>
                <a:off x="602769" y="2818160"/>
                <a:ext cx="567976" cy="227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acc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841054-1B0E-FCA0-B0FC-3153D8EFC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69" y="2818160"/>
                <a:ext cx="567976" cy="227883"/>
              </a:xfrm>
              <a:prstGeom prst="rect">
                <a:avLst/>
              </a:prstGeom>
              <a:blipFill>
                <a:blip r:embed="rId5"/>
                <a:stretch>
                  <a:fillRect l="-4348" t="-15000" r="-217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6FD9A3-593B-189A-E364-C15803055ECB}"/>
                  </a:ext>
                </a:extLst>
              </p:cNvPr>
              <p:cNvSpPr txBox="1"/>
              <p:nvPr/>
            </p:nvSpPr>
            <p:spPr>
              <a:xfrm>
                <a:off x="586896" y="4435277"/>
                <a:ext cx="2743200" cy="31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6FD9A3-593B-189A-E364-C15803055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96" y="4435277"/>
                <a:ext cx="2743200" cy="31220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068B1D8-7351-9E8E-88F0-D6FEF83C2AA4}"/>
              </a:ext>
            </a:extLst>
          </p:cNvPr>
          <p:cNvSpPr/>
          <p:nvPr/>
        </p:nvSpPr>
        <p:spPr>
          <a:xfrm>
            <a:off x="48768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A2AEE4-7724-CAB2-CB28-0316B1ACF057}"/>
                  </a:ext>
                </a:extLst>
              </p:cNvPr>
              <p:cNvSpPr txBox="1"/>
              <p:nvPr/>
            </p:nvSpPr>
            <p:spPr>
              <a:xfrm>
                <a:off x="4876800" y="2776002"/>
                <a:ext cx="2743200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A2AEE4-7724-CAB2-CB28-0316B1ACF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2776002"/>
                <a:ext cx="2743200" cy="409664"/>
              </a:xfrm>
              <a:prstGeom prst="rect">
                <a:avLst/>
              </a:prstGeom>
              <a:blipFill>
                <a:blip r:embed="rId7"/>
                <a:stretch>
                  <a:fillRect t="-8824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72E3C9B-F2A9-2758-C3D9-0051E7FA286A}"/>
              </a:ext>
            </a:extLst>
          </p:cNvPr>
          <p:cNvSpPr txBox="1"/>
          <p:nvPr/>
        </p:nvSpPr>
        <p:spPr>
          <a:xfrm>
            <a:off x="4876800" y="216154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Post-Optimality Sensitivity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6ABEB4-9EF1-7F69-0423-3416E3A0C0F3}"/>
              </a:ext>
            </a:extLst>
          </p:cNvPr>
          <p:cNvSpPr/>
          <p:nvPr/>
        </p:nvSpPr>
        <p:spPr>
          <a:xfrm>
            <a:off x="92202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8F47AC-27A6-3F6D-6BB0-E62B4622FCD2}"/>
              </a:ext>
            </a:extLst>
          </p:cNvPr>
          <p:cNvSpPr txBox="1"/>
          <p:nvPr/>
        </p:nvSpPr>
        <p:spPr>
          <a:xfrm>
            <a:off x="9220200" y="220726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Optimal Solution Posterior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0F5E36-E819-4F1E-CC98-17179ED243C8}"/>
                  </a:ext>
                </a:extLst>
              </p:cNvPr>
              <p:cNvSpPr txBox="1"/>
              <p:nvPr/>
            </p:nvSpPr>
            <p:spPr>
              <a:xfrm>
                <a:off x="9220200" y="2733948"/>
                <a:ext cx="2743200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p>
                        <m:sSup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l-G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num>
                        <m:den>
                          <m: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0F5E36-E819-4F1E-CC98-17179ED24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2733948"/>
                <a:ext cx="2743200" cy="409664"/>
              </a:xfrm>
              <a:prstGeom prst="rect">
                <a:avLst/>
              </a:prstGeom>
              <a:blipFill>
                <a:blip r:embed="rId8"/>
                <a:stretch>
                  <a:fillRect t="-909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47605435-2748-BE6F-D7E2-B227A11EB2B5}"/>
              </a:ext>
            </a:extLst>
          </p:cNvPr>
          <p:cNvSpPr/>
          <p:nvPr/>
        </p:nvSpPr>
        <p:spPr>
          <a:xfrm>
            <a:off x="4876800" y="5773420"/>
            <a:ext cx="274320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26E6AD-3002-89C7-B51D-39EF4EE35272}"/>
              </a:ext>
            </a:extLst>
          </p:cNvPr>
          <p:cNvSpPr txBox="1"/>
          <p:nvPr/>
        </p:nvSpPr>
        <p:spPr>
          <a:xfrm>
            <a:off x="4876800" y="545338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Prior Discrepancy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89A1D8-2D0B-FEFA-C13F-C38F818AE136}"/>
              </a:ext>
            </a:extLst>
          </p:cNvPr>
          <p:cNvSpPr/>
          <p:nvPr/>
        </p:nvSpPr>
        <p:spPr>
          <a:xfrm>
            <a:off x="4876800" y="4127500"/>
            <a:ext cx="274320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4ABF15-7675-22AF-8B8E-545637F3FAD3}"/>
              </a:ext>
            </a:extLst>
          </p:cNvPr>
          <p:cNvSpPr txBox="1"/>
          <p:nvPr/>
        </p:nvSpPr>
        <p:spPr>
          <a:xfrm>
            <a:off x="4876800" y="3807459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Bayesian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A28C24-A764-76A4-1DC5-0C9EB4A236D0}"/>
                  </a:ext>
                </a:extLst>
              </p:cNvPr>
              <p:cNvSpPr txBox="1"/>
              <p:nvPr/>
            </p:nvSpPr>
            <p:spPr>
              <a:xfrm>
                <a:off x="4876800" y="4468674"/>
                <a:ext cx="2808989" cy="2320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𝑙𝑖𝑘𝑒𝑙𝑖h𝑜𝑜𝑑</m:t>
                          </m:r>
                        </m:sub>
                      </m:sSub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A28C24-A764-76A4-1DC5-0C9EB4A23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468674"/>
                <a:ext cx="2808989" cy="232051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E7CF3F-D626-001D-C242-B8C2860409EF}"/>
                  </a:ext>
                </a:extLst>
              </p:cNvPr>
              <p:cNvSpPr txBox="1"/>
              <p:nvPr/>
            </p:nvSpPr>
            <p:spPr>
              <a:xfrm>
                <a:off x="5010437" y="6114594"/>
                <a:ext cx="685059" cy="232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E7CF3F-D626-001D-C242-B8C286040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437" y="6114594"/>
                <a:ext cx="685059" cy="232051"/>
              </a:xfrm>
              <a:prstGeom prst="rect">
                <a:avLst/>
              </a:prstGeom>
              <a:blipFill>
                <a:blip r:embed="rId10"/>
                <a:stretch>
                  <a:fillRect l="-3636" r="-181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BF09FCC-ECE5-9DC4-5A26-9178D1FCCDAD}"/>
              </a:ext>
            </a:extLst>
          </p:cNvPr>
          <p:cNvSpPr txBox="1"/>
          <p:nvPr/>
        </p:nvSpPr>
        <p:spPr>
          <a:xfrm>
            <a:off x="5695496" y="6076730"/>
            <a:ext cx="2570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Laws, length scales, etc.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5441B09-3250-E37E-CE70-B55344CE7A33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276600" y="293878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B931113-7A69-71B5-FF34-62D8670F1328}"/>
              </a:ext>
            </a:extLst>
          </p:cNvPr>
          <p:cNvCxnSpPr>
            <a:cxnSpLocks/>
          </p:cNvCxnSpPr>
          <p:nvPr/>
        </p:nvCxnSpPr>
        <p:spPr>
          <a:xfrm>
            <a:off x="3276600" y="458470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CA99F7-0816-188B-FB01-55827677A09A}"/>
              </a:ext>
            </a:extLst>
          </p:cNvPr>
          <p:cNvCxnSpPr>
            <a:cxnSpLocks/>
          </p:cNvCxnSpPr>
          <p:nvPr/>
        </p:nvCxnSpPr>
        <p:spPr>
          <a:xfrm>
            <a:off x="7620000" y="293878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AF000B41-EF06-752D-9368-D819130561D4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3781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6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6E475-6F62-7651-F37F-B947C4CD2D9B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2267762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Bayesian Inverse Problem - Prior Discrepancy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235B45-0FD8-3D49-2A60-3FA66C13846B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115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8D8976-D73E-46BF-3582-5EFCAA240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658" y="1380017"/>
            <a:ext cx="9620683" cy="471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5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E3984-3103-D93E-4280-C410E83154DB}"/>
              </a:ext>
            </a:extLst>
          </p:cNvPr>
          <p:cNvSpPr txBox="1">
            <a:spLocks/>
          </p:cNvSpPr>
          <p:nvPr/>
        </p:nvSpPr>
        <p:spPr>
          <a:xfrm>
            <a:off x="720647" y="240503"/>
            <a:ext cx="13221231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Bayesian Inversion Problem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7355C3-B1C1-9CDF-D943-E0E3E6FA1F97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512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0B3D6A-A830-C556-1888-0E5E58358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854" y="825492"/>
            <a:ext cx="8201868" cy="579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BA196-3CD4-66D0-F790-A8020F540C58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2267762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Bayesian Inversion Problem – Enabling Sampling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AEF642-9FA5-0197-C111-B3A1163A3AD8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115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C0961E-69D9-AFA5-7888-881D97600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000" y="4643949"/>
            <a:ext cx="6845903" cy="16275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203CE7-EE5D-03AD-EB32-9A613ABCD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263" y="1220438"/>
            <a:ext cx="8564749" cy="270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3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225B-BC58-56E7-5EFD-900B8C8DB2FC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Decision-making for complex systems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FC6CE-DEEB-27AC-39A8-FAE5C952FD12}"/>
              </a:ext>
            </a:extLst>
          </p:cNvPr>
          <p:cNvSpPr txBox="1"/>
          <p:nvPr/>
        </p:nvSpPr>
        <p:spPr>
          <a:xfrm>
            <a:off x="226453" y="1234774"/>
            <a:ext cx="770519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Calibrate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Determine optimal designs/controllers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Quantify uncertainty</a:t>
            </a:r>
          </a:p>
          <a:p>
            <a:endParaRPr lang="en-US" dirty="0"/>
          </a:p>
          <a:p>
            <a:r>
              <a:rPr lang="en-US" b="1" dirty="0"/>
              <a:t>Challenges: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Computation cost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Incomplete models and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decision and uncertainty spaces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Strategy: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Fuse data, models, decisions with: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R</a:t>
            </a:r>
            <a:r>
              <a:rPr lang="en-US" dirty="0"/>
              <a:t>obust performance to address uncertainties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I</a:t>
            </a:r>
            <a:r>
              <a:rPr lang="en-US" dirty="0"/>
              <a:t>nterpretability to support decision-making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S</a:t>
            </a:r>
            <a:r>
              <a:rPr lang="en-US" dirty="0"/>
              <a:t>calable methods to overcome high dimensionality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dirty="0"/>
              <a:t>E</a:t>
            </a:r>
            <a:r>
              <a:rPr lang="en-US" dirty="0"/>
              <a:t>fficient algorithms to mitigate cost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39F8B3-9C9A-37C4-8F33-4C2D7CBC4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954" y="2471804"/>
            <a:ext cx="3238864" cy="2090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54453-7435-9FD4-21CF-8515470DB4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93" y="179846"/>
            <a:ext cx="1956455" cy="22029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18ACAD-47C1-EDA8-7292-6F78C0572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9930" y="4813394"/>
            <a:ext cx="3312993" cy="186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4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AED1A-001A-E568-E38A-F6FDAA078084}"/>
              </a:ext>
            </a:extLst>
          </p:cNvPr>
          <p:cNvSpPr txBox="1">
            <a:spLocks/>
          </p:cNvSpPr>
          <p:nvPr/>
        </p:nvSpPr>
        <p:spPr>
          <a:xfrm>
            <a:off x="720647" y="240503"/>
            <a:ext cx="12029371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Posterior Samples for Discrepancy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C8B9431-F1C7-508A-58C9-993CC935E8F9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0157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E524F-93EA-2094-2B97-4DCA3A665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9" y="889209"/>
            <a:ext cx="9528504" cy="555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BA70F5-226B-EE60-6374-DF4AF44E2000}"/>
              </a:ext>
            </a:extLst>
          </p:cNvPr>
          <p:cNvSpPr/>
          <p:nvPr/>
        </p:nvSpPr>
        <p:spPr>
          <a:xfrm>
            <a:off x="533400" y="83566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74A3B4-C85D-0A34-34D7-7A4CB57C08B6}"/>
                  </a:ext>
                </a:extLst>
              </p:cNvPr>
              <p:cNvSpPr/>
              <p:nvPr/>
            </p:nvSpPr>
            <p:spPr>
              <a:xfrm>
                <a:off x="533400" y="1143437"/>
                <a:ext cx="2743200" cy="3122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74A3B4-C85D-0A34-34D7-7A4CB57C08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43437"/>
                <a:ext cx="2743200" cy="312201"/>
              </a:xfrm>
              <a:prstGeom prst="rect">
                <a:avLst/>
              </a:prstGeom>
              <a:blipFill>
                <a:blip r:embed="rId2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1FEEDC0-B5D0-77BE-26A5-6EA6CC516352}"/>
              </a:ext>
            </a:extLst>
          </p:cNvPr>
          <p:cNvSpPr txBox="1"/>
          <p:nvPr/>
        </p:nvSpPr>
        <p:spPr>
          <a:xfrm>
            <a:off x="533400" y="329367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Discrepancy Parameterization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F7150A-D753-B9AD-C750-18E96ACB4AE0}"/>
              </a:ext>
            </a:extLst>
          </p:cNvPr>
          <p:cNvSpPr/>
          <p:nvPr/>
        </p:nvSpPr>
        <p:spPr>
          <a:xfrm>
            <a:off x="5334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9011E-DC70-4A87-9436-B5193815D398}"/>
              </a:ext>
            </a:extLst>
          </p:cNvPr>
          <p:cNvSpPr txBox="1"/>
          <p:nvPr/>
        </p:nvSpPr>
        <p:spPr>
          <a:xfrm>
            <a:off x="357249" y="2172096"/>
            <a:ext cx="3095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Approximate Optimal Solution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44EB1F-9A01-4B52-CC11-560FEED0A9A7}"/>
              </a:ext>
            </a:extLst>
          </p:cNvPr>
          <p:cNvCxnSpPr>
            <a:cxnSpLocks/>
          </p:cNvCxnSpPr>
          <p:nvPr/>
        </p:nvCxnSpPr>
        <p:spPr>
          <a:xfrm>
            <a:off x="1905000" y="175006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DF047DD-4684-FB94-4944-C6F953374232}"/>
              </a:ext>
            </a:extLst>
          </p:cNvPr>
          <p:cNvSpPr/>
          <p:nvPr/>
        </p:nvSpPr>
        <p:spPr>
          <a:xfrm>
            <a:off x="533400" y="412750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75C51D-0950-1614-8EF7-EE41FA3EA933}"/>
              </a:ext>
            </a:extLst>
          </p:cNvPr>
          <p:cNvCxnSpPr>
            <a:cxnSpLocks/>
          </p:cNvCxnSpPr>
          <p:nvPr/>
        </p:nvCxnSpPr>
        <p:spPr>
          <a:xfrm>
            <a:off x="6248400" y="3426872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F02794-CB24-655D-1E0C-223966EA010D}"/>
              </a:ext>
            </a:extLst>
          </p:cNvPr>
          <p:cNvSpPr txBox="1"/>
          <p:nvPr/>
        </p:nvSpPr>
        <p:spPr>
          <a:xfrm>
            <a:off x="533400" y="380746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High-fidelity Data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BBDD53-6C50-9D43-6294-07463E0F8087}"/>
              </a:ext>
            </a:extLst>
          </p:cNvPr>
          <p:cNvCxnSpPr>
            <a:cxnSpLocks/>
          </p:cNvCxnSpPr>
          <p:nvPr/>
        </p:nvCxnSpPr>
        <p:spPr>
          <a:xfrm>
            <a:off x="6248400" y="504190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F0FE67-302C-B0E3-F9A8-62051F109B40}"/>
              </a:ext>
            </a:extLst>
          </p:cNvPr>
          <p:cNvSpPr txBox="1"/>
          <p:nvPr/>
        </p:nvSpPr>
        <p:spPr>
          <a:xfrm>
            <a:off x="1123599" y="2793781"/>
            <a:ext cx="695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argmin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400663-1367-AB2B-E4B5-CC37345F1C7E}"/>
                  </a:ext>
                </a:extLst>
              </p:cNvPr>
              <p:cNvSpPr txBox="1"/>
              <p:nvPr/>
            </p:nvSpPr>
            <p:spPr>
              <a:xfrm>
                <a:off x="1380379" y="2776002"/>
                <a:ext cx="2234103" cy="31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400663-1367-AB2B-E4B5-CC37345F1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379" y="2776002"/>
                <a:ext cx="2234103" cy="312201"/>
              </a:xfrm>
              <a:prstGeom prst="rect">
                <a:avLst/>
              </a:prstGeom>
              <a:blipFill>
                <a:blip r:embed="rId3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7EFFCB-6D57-7F05-6CCC-935516BC8C5A}"/>
                  </a:ext>
                </a:extLst>
              </p:cNvPr>
              <p:cNvSpPr txBox="1"/>
              <p:nvPr/>
            </p:nvSpPr>
            <p:spPr>
              <a:xfrm>
                <a:off x="1270334" y="2947669"/>
                <a:ext cx="31438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7EFFCB-6D57-7F05-6CCC-935516BC8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334" y="2947669"/>
                <a:ext cx="314381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841054-1B0E-FCA0-B0FC-3153D8EFC3B9}"/>
                  </a:ext>
                </a:extLst>
              </p:cNvPr>
              <p:cNvSpPr txBox="1"/>
              <p:nvPr/>
            </p:nvSpPr>
            <p:spPr>
              <a:xfrm>
                <a:off x="602769" y="2818160"/>
                <a:ext cx="567976" cy="227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acc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841054-1B0E-FCA0-B0FC-3153D8EFC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69" y="2818160"/>
                <a:ext cx="567976" cy="227883"/>
              </a:xfrm>
              <a:prstGeom prst="rect">
                <a:avLst/>
              </a:prstGeom>
              <a:blipFill>
                <a:blip r:embed="rId5"/>
                <a:stretch>
                  <a:fillRect l="-4348" t="-15000" r="-217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6FD9A3-593B-189A-E364-C15803055ECB}"/>
                  </a:ext>
                </a:extLst>
              </p:cNvPr>
              <p:cNvSpPr txBox="1"/>
              <p:nvPr/>
            </p:nvSpPr>
            <p:spPr>
              <a:xfrm>
                <a:off x="586896" y="4435277"/>
                <a:ext cx="2743200" cy="31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6FD9A3-593B-189A-E364-C15803055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96" y="4435277"/>
                <a:ext cx="2743200" cy="31220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068B1D8-7351-9E8E-88F0-D6FEF83C2AA4}"/>
              </a:ext>
            </a:extLst>
          </p:cNvPr>
          <p:cNvSpPr/>
          <p:nvPr/>
        </p:nvSpPr>
        <p:spPr>
          <a:xfrm>
            <a:off x="48768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A2AEE4-7724-CAB2-CB28-0316B1ACF057}"/>
                  </a:ext>
                </a:extLst>
              </p:cNvPr>
              <p:cNvSpPr txBox="1"/>
              <p:nvPr/>
            </p:nvSpPr>
            <p:spPr>
              <a:xfrm>
                <a:off x="4876800" y="2776002"/>
                <a:ext cx="2743200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A2AEE4-7724-CAB2-CB28-0316B1ACF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2776002"/>
                <a:ext cx="2743200" cy="409664"/>
              </a:xfrm>
              <a:prstGeom prst="rect">
                <a:avLst/>
              </a:prstGeom>
              <a:blipFill>
                <a:blip r:embed="rId7"/>
                <a:stretch>
                  <a:fillRect t="-8824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72E3C9B-F2A9-2758-C3D9-0051E7FA286A}"/>
              </a:ext>
            </a:extLst>
          </p:cNvPr>
          <p:cNvSpPr txBox="1"/>
          <p:nvPr/>
        </p:nvSpPr>
        <p:spPr>
          <a:xfrm>
            <a:off x="4876800" y="216154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Post-Optimality Sensitivity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6ABEB4-9EF1-7F69-0423-3416E3A0C0F3}"/>
              </a:ext>
            </a:extLst>
          </p:cNvPr>
          <p:cNvSpPr/>
          <p:nvPr/>
        </p:nvSpPr>
        <p:spPr>
          <a:xfrm>
            <a:off x="9220200" y="2481580"/>
            <a:ext cx="274320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8F47AC-27A6-3F6D-6BB0-E62B4622FCD2}"/>
              </a:ext>
            </a:extLst>
          </p:cNvPr>
          <p:cNvSpPr txBox="1"/>
          <p:nvPr/>
        </p:nvSpPr>
        <p:spPr>
          <a:xfrm>
            <a:off x="9220200" y="220726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Optimal Solution Posterior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0F5E36-E819-4F1E-CC98-17179ED243C8}"/>
                  </a:ext>
                </a:extLst>
              </p:cNvPr>
              <p:cNvSpPr txBox="1"/>
              <p:nvPr/>
            </p:nvSpPr>
            <p:spPr>
              <a:xfrm>
                <a:off x="9220200" y="2733948"/>
                <a:ext cx="2743200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p>
                        <m:sSup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l-G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num>
                        <m:den>
                          <m: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0F5E36-E819-4F1E-CC98-17179ED24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2733948"/>
                <a:ext cx="2743200" cy="409664"/>
              </a:xfrm>
              <a:prstGeom prst="rect">
                <a:avLst/>
              </a:prstGeom>
              <a:blipFill>
                <a:blip r:embed="rId8"/>
                <a:stretch>
                  <a:fillRect t="-909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47605435-2748-BE6F-D7E2-B227A11EB2B5}"/>
              </a:ext>
            </a:extLst>
          </p:cNvPr>
          <p:cNvSpPr/>
          <p:nvPr/>
        </p:nvSpPr>
        <p:spPr>
          <a:xfrm>
            <a:off x="4876800" y="577342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26E6AD-3002-89C7-B51D-39EF4EE35272}"/>
              </a:ext>
            </a:extLst>
          </p:cNvPr>
          <p:cNvSpPr txBox="1"/>
          <p:nvPr/>
        </p:nvSpPr>
        <p:spPr>
          <a:xfrm>
            <a:off x="4876800" y="545338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Prior Discrepancy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89A1D8-2D0B-FEFA-C13F-C38F818AE136}"/>
              </a:ext>
            </a:extLst>
          </p:cNvPr>
          <p:cNvSpPr/>
          <p:nvPr/>
        </p:nvSpPr>
        <p:spPr>
          <a:xfrm>
            <a:off x="4876800" y="412750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4ABF15-7675-22AF-8B8E-545637F3FAD3}"/>
              </a:ext>
            </a:extLst>
          </p:cNvPr>
          <p:cNvSpPr txBox="1"/>
          <p:nvPr/>
        </p:nvSpPr>
        <p:spPr>
          <a:xfrm>
            <a:off x="4876800" y="3807459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Bayesian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A28C24-A764-76A4-1DC5-0C9EB4A236D0}"/>
                  </a:ext>
                </a:extLst>
              </p:cNvPr>
              <p:cNvSpPr txBox="1"/>
              <p:nvPr/>
            </p:nvSpPr>
            <p:spPr>
              <a:xfrm>
                <a:off x="4876800" y="4468674"/>
                <a:ext cx="2808989" cy="2320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𝑙𝑖𝑘𝑒𝑙𝑖h𝑜𝑜𝑑</m:t>
                          </m:r>
                        </m:sub>
                      </m:sSub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A28C24-A764-76A4-1DC5-0C9EB4A23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468674"/>
                <a:ext cx="2808989" cy="232051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E7CF3F-D626-001D-C242-B8C2860409EF}"/>
                  </a:ext>
                </a:extLst>
              </p:cNvPr>
              <p:cNvSpPr txBox="1"/>
              <p:nvPr/>
            </p:nvSpPr>
            <p:spPr>
              <a:xfrm>
                <a:off x="5010437" y="6114594"/>
                <a:ext cx="685059" cy="232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E7CF3F-D626-001D-C242-B8C286040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437" y="6114594"/>
                <a:ext cx="685059" cy="232051"/>
              </a:xfrm>
              <a:prstGeom prst="rect">
                <a:avLst/>
              </a:prstGeom>
              <a:blipFill>
                <a:blip r:embed="rId10"/>
                <a:stretch>
                  <a:fillRect l="-3636" r="-181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BF09FCC-ECE5-9DC4-5A26-9178D1FCCDAD}"/>
              </a:ext>
            </a:extLst>
          </p:cNvPr>
          <p:cNvSpPr txBox="1"/>
          <p:nvPr/>
        </p:nvSpPr>
        <p:spPr>
          <a:xfrm>
            <a:off x="5695496" y="6076730"/>
            <a:ext cx="2570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Laws, length scales, etc.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5441B09-3250-E37E-CE70-B55344CE7A33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276600" y="293878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B931113-7A69-71B5-FF34-62D8670F1328}"/>
              </a:ext>
            </a:extLst>
          </p:cNvPr>
          <p:cNvCxnSpPr>
            <a:cxnSpLocks/>
          </p:cNvCxnSpPr>
          <p:nvPr/>
        </p:nvCxnSpPr>
        <p:spPr>
          <a:xfrm>
            <a:off x="3276600" y="458470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CA99F7-0816-188B-FB01-55827677A09A}"/>
              </a:ext>
            </a:extLst>
          </p:cNvPr>
          <p:cNvCxnSpPr>
            <a:cxnSpLocks/>
          </p:cNvCxnSpPr>
          <p:nvPr/>
        </p:nvCxnSpPr>
        <p:spPr>
          <a:xfrm>
            <a:off x="7620000" y="293878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AF000B41-EF06-752D-9368-D819130561D4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3781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193E20-1B7A-4CA2-8EC6-185127E1C088}"/>
              </a:ext>
            </a:extLst>
          </p:cNvPr>
          <p:cNvSpPr txBox="1"/>
          <p:nvPr/>
        </p:nvSpPr>
        <p:spPr>
          <a:xfrm>
            <a:off x="3276600" y="85020"/>
            <a:ext cx="60428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Learning Optimal Solution Updates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58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77A9A-E502-E83B-B76E-045C98B7D0A5}"/>
              </a:ext>
            </a:extLst>
          </p:cNvPr>
          <p:cNvSpPr txBox="1">
            <a:spLocks/>
          </p:cNvSpPr>
          <p:nvPr/>
        </p:nvSpPr>
        <p:spPr>
          <a:xfrm>
            <a:off x="720647" y="240503"/>
            <a:ext cx="14174723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Propagating Samples Through Post-optimality Sensitivities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2FB3F-A968-9714-5394-3795B984CEA6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910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81DFB-C49D-16C2-4DDE-5CFA3044F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598" y="1091333"/>
            <a:ext cx="6370804" cy="417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0A0C46-78EA-8297-0870-E53D87D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3" y="3428999"/>
            <a:ext cx="6016752" cy="731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DEDAE1-B9C4-3EA1-2895-33CED0923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3" y="5029200"/>
            <a:ext cx="3145536" cy="7311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2307158-5C11-ACEF-63F8-60943955953A}"/>
              </a:ext>
            </a:extLst>
          </p:cNvPr>
          <p:cNvSpPr txBox="1"/>
          <p:nvPr/>
        </p:nvSpPr>
        <p:spPr>
          <a:xfrm>
            <a:off x="8708898" y="4800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Prior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D853D0-4C01-B784-40C6-455F4DFE4DF9}"/>
              </a:ext>
            </a:extLst>
          </p:cNvPr>
          <p:cNvSpPr txBox="1"/>
          <p:nvPr/>
        </p:nvSpPr>
        <p:spPr>
          <a:xfrm>
            <a:off x="8708898" y="3429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High-fidelity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7291AB-9E40-43EB-AA60-F6358AFCB7B1}"/>
              </a:ext>
            </a:extLst>
          </p:cNvPr>
          <p:cNvSpPr txBox="1"/>
          <p:nvPr/>
        </p:nvSpPr>
        <p:spPr>
          <a:xfrm>
            <a:off x="8708898" y="5486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Optimization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D6B430-CFD8-E41F-3BF2-0C7F0C3C21B9}"/>
              </a:ext>
            </a:extLst>
          </p:cNvPr>
          <p:cNvSpPr txBox="1"/>
          <p:nvPr/>
        </p:nvSpPr>
        <p:spPr>
          <a:xfrm>
            <a:off x="8708898" y="4114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Approximate model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31FA36-686D-804A-4169-24A9EB2F5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5" y="1828800"/>
            <a:ext cx="11548872" cy="73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5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77A9A-E502-E83B-B76E-045C98B7D0A5}"/>
              </a:ext>
            </a:extLst>
          </p:cNvPr>
          <p:cNvSpPr txBox="1">
            <a:spLocks/>
          </p:cNvSpPr>
          <p:nvPr/>
        </p:nvSpPr>
        <p:spPr>
          <a:xfrm>
            <a:off x="720647" y="240503"/>
            <a:ext cx="14174723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Propagating Samples Through Post-optimality Sensitivities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2FB3F-A968-9714-5394-3795B984CEA6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910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81DFB-C49D-16C2-4DDE-5CFA3044F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598" y="1091333"/>
            <a:ext cx="6370804" cy="417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0A0C46-78EA-8297-0870-E53D87D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3" y="3428999"/>
            <a:ext cx="6016752" cy="731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DEDAE1-B9C4-3EA1-2895-33CED0923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3" y="5029200"/>
            <a:ext cx="3145536" cy="731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31FA36-686D-804A-4169-24A9EB2F5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5" y="1828800"/>
            <a:ext cx="11548872" cy="73145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F411D89F-7DF1-1B50-E236-F97D2643EBE0}"/>
              </a:ext>
            </a:extLst>
          </p:cNvPr>
          <p:cNvSpPr/>
          <p:nvPr/>
        </p:nvSpPr>
        <p:spPr>
          <a:xfrm>
            <a:off x="2470162" y="1998771"/>
            <a:ext cx="629654" cy="391508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281A560-8918-04C6-9606-A75619E44C85}"/>
              </a:ext>
            </a:extLst>
          </p:cNvPr>
          <p:cNvSpPr/>
          <p:nvPr/>
        </p:nvSpPr>
        <p:spPr>
          <a:xfrm>
            <a:off x="4547616" y="2010575"/>
            <a:ext cx="463296" cy="391508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BFE063A-8F79-C388-66C4-9D80E6D0BF4B}"/>
              </a:ext>
            </a:extLst>
          </p:cNvPr>
          <p:cNvSpPr/>
          <p:nvPr/>
        </p:nvSpPr>
        <p:spPr>
          <a:xfrm>
            <a:off x="6720842" y="1998641"/>
            <a:ext cx="289558" cy="403441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D4D674E-F376-3526-2064-697ED0A834D5}"/>
              </a:ext>
            </a:extLst>
          </p:cNvPr>
          <p:cNvSpPr/>
          <p:nvPr/>
        </p:nvSpPr>
        <p:spPr>
          <a:xfrm>
            <a:off x="10491216" y="2016929"/>
            <a:ext cx="463296" cy="391508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85CA7-1C3F-1945-22E3-737EC8040ADB}"/>
              </a:ext>
            </a:extLst>
          </p:cNvPr>
          <p:cNvSpPr txBox="1"/>
          <p:nvPr/>
        </p:nvSpPr>
        <p:spPr>
          <a:xfrm>
            <a:off x="8708898" y="4800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Prior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775AB-4579-2E82-74F1-1AE39C7892AA}"/>
              </a:ext>
            </a:extLst>
          </p:cNvPr>
          <p:cNvSpPr txBox="1"/>
          <p:nvPr/>
        </p:nvSpPr>
        <p:spPr>
          <a:xfrm>
            <a:off x="8708898" y="3429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High-fidelity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03490D-1550-0813-04CD-CB80C713F9B3}"/>
              </a:ext>
            </a:extLst>
          </p:cNvPr>
          <p:cNvSpPr txBox="1"/>
          <p:nvPr/>
        </p:nvSpPr>
        <p:spPr>
          <a:xfrm>
            <a:off x="8708898" y="5486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Optimization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9CB5ED-FC32-68AF-5CCA-B97D4BFFBBAD}"/>
              </a:ext>
            </a:extLst>
          </p:cNvPr>
          <p:cNvSpPr txBox="1"/>
          <p:nvPr/>
        </p:nvSpPr>
        <p:spPr>
          <a:xfrm>
            <a:off x="8708898" y="4114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Approximate model</a:t>
            </a:r>
          </a:p>
        </p:txBody>
      </p:sp>
    </p:spTree>
    <p:extLst>
      <p:ext uri="{BB962C8B-B14F-4D97-AF65-F5344CB8AC3E}">
        <p14:creationId xmlns:p14="http://schemas.microsoft.com/office/powerpoint/2010/main" val="23905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77A9A-E502-E83B-B76E-045C98B7D0A5}"/>
              </a:ext>
            </a:extLst>
          </p:cNvPr>
          <p:cNvSpPr txBox="1">
            <a:spLocks/>
          </p:cNvSpPr>
          <p:nvPr/>
        </p:nvSpPr>
        <p:spPr>
          <a:xfrm>
            <a:off x="720647" y="240503"/>
            <a:ext cx="14174723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Propagating Samples Through Post-optimality Sensitivities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2FB3F-A968-9714-5394-3795B984CEA6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910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81DFB-C49D-16C2-4DDE-5CFA3044F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598" y="1091333"/>
            <a:ext cx="6370804" cy="417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0A0C46-78EA-8297-0870-E53D87D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3" y="3428999"/>
            <a:ext cx="6016752" cy="731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DEDAE1-B9C4-3EA1-2895-33CED0923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3" y="5029200"/>
            <a:ext cx="3145536" cy="731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31FA36-686D-804A-4169-24A9EB2F5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5" y="1828800"/>
            <a:ext cx="11548872" cy="731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685CA7-1C3F-1945-22E3-737EC8040ADB}"/>
              </a:ext>
            </a:extLst>
          </p:cNvPr>
          <p:cNvSpPr txBox="1"/>
          <p:nvPr/>
        </p:nvSpPr>
        <p:spPr>
          <a:xfrm>
            <a:off x="8708898" y="4800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Prior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775AB-4579-2E82-74F1-1AE39C7892AA}"/>
              </a:ext>
            </a:extLst>
          </p:cNvPr>
          <p:cNvSpPr txBox="1"/>
          <p:nvPr/>
        </p:nvSpPr>
        <p:spPr>
          <a:xfrm>
            <a:off x="8708898" y="3429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High-fidelity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03490D-1550-0813-04CD-CB80C713F9B3}"/>
              </a:ext>
            </a:extLst>
          </p:cNvPr>
          <p:cNvSpPr txBox="1"/>
          <p:nvPr/>
        </p:nvSpPr>
        <p:spPr>
          <a:xfrm>
            <a:off x="8708898" y="5486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Optimization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9CB5ED-FC32-68AF-5CCA-B97D4BFFBBAD}"/>
              </a:ext>
            </a:extLst>
          </p:cNvPr>
          <p:cNvSpPr txBox="1"/>
          <p:nvPr/>
        </p:nvSpPr>
        <p:spPr>
          <a:xfrm>
            <a:off x="8708898" y="4114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Approximate model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E685548-E0EC-D0F4-0D75-F9ECA1C47454}"/>
              </a:ext>
            </a:extLst>
          </p:cNvPr>
          <p:cNvSpPr/>
          <p:nvPr/>
        </p:nvSpPr>
        <p:spPr>
          <a:xfrm>
            <a:off x="850392" y="1865376"/>
            <a:ext cx="438912" cy="5796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C38AA38-FCE1-1FAB-D1B3-C00207ECAB35}"/>
              </a:ext>
            </a:extLst>
          </p:cNvPr>
          <p:cNvSpPr/>
          <p:nvPr/>
        </p:nvSpPr>
        <p:spPr>
          <a:xfrm>
            <a:off x="1005840" y="3502152"/>
            <a:ext cx="438912" cy="5796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26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77A9A-E502-E83B-B76E-045C98B7D0A5}"/>
              </a:ext>
            </a:extLst>
          </p:cNvPr>
          <p:cNvSpPr txBox="1">
            <a:spLocks/>
          </p:cNvSpPr>
          <p:nvPr/>
        </p:nvSpPr>
        <p:spPr>
          <a:xfrm>
            <a:off x="720647" y="240503"/>
            <a:ext cx="14174723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Propagating Samples Through Post-optimality Sensitivities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2FB3F-A968-9714-5394-3795B984CEA6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910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81DFB-C49D-16C2-4DDE-5CFA3044F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598" y="1091333"/>
            <a:ext cx="6370804" cy="417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0A0C46-78EA-8297-0870-E53D87D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3" y="3428999"/>
            <a:ext cx="6016752" cy="731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DEDAE1-B9C4-3EA1-2895-33CED0923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3" y="5029200"/>
            <a:ext cx="3145536" cy="731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31FA36-686D-804A-4169-24A9EB2F5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5" y="1828800"/>
            <a:ext cx="11548872" cy="731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685CA7-1C3F-1945-22E3-737EC8040ADB}"/>
              </a:ext>
            </a:extLst>
          </p:cNvPr>
          <p:cNvSpPr txBox="1"/>
          <p:nvPr/>
        </p:nvSpPr>
        <p:spPr>
          <a:xfrm>
            <a:off x="8708898" y="4800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Prior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775AB-4579-2E82-74F1-1AE39C7892AA}"/>
              </a:ext>
            </a:extLst>
          </p:cNvPr>
          <p:cNvSpPr txBox="1"/>
          <p:nvPr/>
        </p:nvSpPr>
        <p:spPr>
          <a:xfrm>
            <a:off x="8708898" y="3429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High-fidelity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03490D-1550-0813-04CD-CB80C713F9B3}"/>
              </a:ext>
            </a:extLst>
          </p:cNvPr>
          <p:cNvSpPr txBox="1"/>
          <p:nvPr/>
        </p:nvSpPr>
        <p:spPr>
          <a:xfrm>
            <a:off x="8708898" y="5486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Optimization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9CB5ED-FC32-68AF-5CCA-B97D4BFFBBAD}"/>
              </a:ext>
            </a:extLst>
          </p:cNvPr>
          <p:cNvSpPr txBox="1"/>
          <p:nvPr/>
        </p:nvSpPr>
        <p:spPr>
          <a:xfrm>
            <a:off x="8708898" y="4114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Approximate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80DA4EC-C345-23D7-599B-58C1C7B62DE4}"/>
              </a:ext>
            </a:extLst>
          </p:cNvPr>
          <p:cNvSpPr/>
          <p:nvPr/>
        </p:nvSpPr>
        <p:spPr>
          <a:xfrm>
            <a:off x="2470162" y="1998771"/>
            <a:ext cx="629654" cy="391508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B5EAE5-2B16-44AE-891C-8A77A7977B04}"/>
              </a:ext>
            </a:extLst>
          </p:cNvPr>
          <p:cNvSpPr/>
          <p:nvPr/>
        </p:nvSpPr>
        <p:spPr>
          <a:xfrm>
            <a:off x="4547616" y="2010575"/>
            <a:ext cx="463296" cy="391508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F05E94A-B755-DB70-E22A-58F390295325}"/>
              </a:ext>
            </a:extLst>
          </p:cNvPr>
          <p:cNvSpPr/>
          <p:nvPr/>
        </p:nvSpPr>
        <p:spPr>
          <a:xfrm>
            <a:off x="6720842" y="1998641"/>
            <a:ext cx="289558" cy="403441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AF89F9-21A3-34BC-436C-DC6C2F97A15D}"/>
              </a:ext>
            </a:extLst>
          </p:cNvPr>
          <p:cNvSpPr/>
          <p:nvPr/>
        </p:nvSpPr>
        <p:spPr>
          <a:xfrm>
            <a:off x="10491216" y="2016929"/>
            <a:ext cx="463296" cy="391508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1B45808-74A5-933D-C2DE-51E8E0BF03C5}"/>
              </a:ext>
            </a:extLst>
          </p:cNvPr>
          <p:cNvSpPr/>
          <p:nvPr/>
        </p:nvSpPr>
        <p:spPr>
          <a:xfrm>
            <a:off x="6995160" y="1874520"/>
            <a:ext cx="475488" cy="5796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B1859DE-55C7-596F-E037-2094B7CD0103}"/>
              </a:ext>
            </a:extLst>
          </p:cNvPr>
          <p:cNvSpPr/>
          <p:nvPr/>
        </p:nvSpPr>
        <p:spPr>
          <a:xfrm>
            <a:off x="10917936" y="1901952"/>
            <a:ext cx="475488" cy="5796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C784CC9-848D-DE4C-150D-B10C35B33624}"/>
              </a:ext>
            </a:extLst>
          </p:cNvPr>
          <p:cNvSpPr/>
          <p:nvPr/>
        </p:nvSpPr>
        <p:spPr>
          <a:xfrm>
            <a:off x="3099815" y="3613666"/>
            <a:ext cx="350521" cy="391508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64206EB-AD26-B0A0-2EDF-D860DDA094AE}"/>
              </a:ext>
            </a:extLst>
          </p:cNvPr>
          <p:cNvSpPr/>
          <p:nvPr/>
        </p:nvSpPr>
        <p:spPr>
          <a:xfrm>
            <a:off x="5105399" y="3457239"/>
            <a:ext cx="292608" cy="391508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87CF3D4-B8BE-F90F-843D-0F003C6E5DEE}"/>
              </a:ext>
            </a:extLst>
          </p:cNvPr>
          <p:cNvSpPr/>
          <p:nvPr/>
        </p:nvSpPr>
        <p:spPr>
          <a:xfrm>
            <a:off x="5338572" y="3457239"/>
            <a:ext cx="475488" cy="5796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5C38B57-F3DB-E420-C267-B5EAFA284414}"/>
              </a:ext>
            </a:extLst>
          </p:cNvPr>
          <p:cNvSpPr/>
          <p:nvPr/>
        </p:nvSpPr>
        <p:spPr>
          <a:xfrm>
            <a:off x="2436634" y="5091429"/>
            <a:ext cx="562598" cy="5796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DC0A10A-C6E5-AD38-20BC-D3BB1FACCC5F}"/>
              </a:ext>
            </a:extLst>
          </p:cNvPr>
          <p:cNvSpPr/>
          <p:nvPr/>
        </p:nvSpPr>
        <p:spPr>
          <a:xfrm>
            <a:off x="2023629" y="5199045"/>
            <a:ext cx="350521" cy="391508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77A9A-E502-E83B-B76E-045C98B7D0A5}"/>
              </a:ext>
            </a:extLst>
          </p:cNvPr>
          <p:cNvSpPr txBox="1">
            <a:spLocks/>
          </p:cNvSpPr>
          <p:nvPr/>
        </p:nvSpPr>
        <p:spPr>
          <a:xfrm>
            <a:off x="720647" y="240503"/>
            <a:ext cx="14174723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Propagating Samples Through Post-optimality Sensitivities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72FB3F-A968-9714-5394-3795B984CEA6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9103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981DFB-C49D-16C2-4DDE-5CFA3044F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598" y="1091333"/>
            <a:ext cx="6370804" cy="4171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A0A0C46-78EA-8297-0870-E53D87DF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3" y="3428999"/>
            <a:ext cx="6016752" cy="7311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1DEDAE1-B9C4-3EA1-2895-33CED0923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3" y="5029200"/>
            <a:ext cx="3145536" cy="7311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31FA36-686D-804A-4169-24A9EB2F5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35" y="1828800"/>
            <a:ext cx="11548872" cy="7314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685CA7-1C3F-1945-22E3-737EC8040ADB}"/>
              </a:ext>
            </a:extLst>
          </p:cNvPr>
          <p:cNvSpPr txBox="1"/>
          <p:nvPr/>
        </p:nvSpPr>
        <p:spPr>
          <a:xfrm>
            <a:off x="8708898" y="4800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Prior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D775AB-4579-2E82-74F1-1AE39C7892AA}"/>
              </a:ext>
            </a:extLst>
          </p:cNvPr>
          <p:cNvSpPr txBox="1"/>
          <p:nvPr/>
        </p:nvSpPr>
        <p:spPr>
          <a:xfrm>
            <a:off x="8708898" y="34290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High-fidelity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03490D-1550-0813-04CD-CB80C713F9B3}"/>
              </a:ext>
            </a:extLst>
          </p:cNvPr>
          <p:cNvSpPr txBox="1"/>
          <p:nvPr/>
        </p:nvSpPr>
        <p:spPr>
          <a:xfrm>
            <a:off x="8708898" y="54864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Optimization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9CB5ED-FC32-68AF-5CCA-B97D4BFFBBAD}"/>
              </a:ext>
            </a:extLst>
          </p:cNvPr>
          <p:cNvSpPr txBox="1"/>
          <p:nvPr/>
        </p:nvSpPr>
        <p:spPr>
          <a:xfrm>
            <a:off x="8708898" y="41148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Approximate model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86755D-DCF8-E28D-B15F-26B530157A1E}"/>
              </a:ext>
            </a:extLst>
          </p:cNvPr>
          <p:cNvSpPr/>
          <p:nvPr/>
        </p:nvSpPr>
        <p:spPr>
          <a:xfrm>
            <a:off x="1185430" y="1901011"/>
            <a:ext cx="827774" cy="5796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772DA08-E639-3D20-EA89-A96B1CADA215}"/>
              </a:ext>
            </a:extLst>
          </p:cNvPr>
          <p:cNvSpPr/>
          <p:nvPr/>
        </p:nvSpPr>
        <p:spPr>
          <a:xfrm>
            <a:off x="6192655" y="1877531"/>
            <a:ext cx="629654" cy="5796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2B907F5-D3DF-66C9-BADE-1DCDCE5AA10C}"/>
              </a:ext>
            </a:extLst>
          </p:cNvPr>
          <p:cNvSpPr/>
          <p:nvPr/>
        </p:nvSpPr>
        <p:spPr>
          <a:xfrm>
            <a:off x="9954770" y="1901010"/>
            <a:ext cx="629654" cy="5796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8BD649-C380-0D90-FF10-0CFCE4585261}"/>
              </a:ext>
            </a:extLst>
          </p:cNvPr>
          <p:cNvSpPr/>
          <p:nvPr/>
        </p:nvSpPr>
        <p:spPr>
          <a:xfrm>
            <a:off x="1358481" y="3462068"/>
            <a:ext cx="827774" cy="5796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D0E90B3-5964-5EA5-3C21-37E33BB4FA07}"/>
              </a:ext>
            </a:extLst>
          </p:cNvPr>
          <p:cNvSpPr/>
          <p:nvPr/>
        </p:nvSpPr>
        <p:spPr>
          <a:xfrm>
            <a:off x="4649363" y="3323847"/>
            <a:ext cx="629654" cy="5796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3D6BF4D-245F-938B-AC34-EF8CE32E2944}"/>
              </a:ext>
            </a:extLst>
          </p:cNvPr>
          <p:cNvSpPr/>
          <p:nvPr/>
        </p:nvSpPr>
        <p:spPr>
          <a:xfrm>
            <a:off x="1548541" y="5084966"/>
            <a:ext cx="629654" cy="57963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5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1C822-9F2B-FFE1-C8BC-AD04B9FCE99B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A Fluid Flow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7A292E-EA58-777C-17CD-3644BA1F592C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51275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AF6D21-B107-3E41-2FEA-FA96BD8BE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18"/>
          <a:stretch/>
        </p:blipFill>
        <p:spPr>
          <a:xfrm>
            <a:off x="340588" y="1581653"/>
            <a:ext cx="7911796" cy="52763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2C11C2-0263-0180-F361-0D06F72D45AE}"/>
              </a:ext>
            </a:extLst>
          </p:cNvPr>
          <p:cNvSpPr/>
          <p:nvPr/>
        </p:nvSpPr>
        <p:spPr>
          <a:xfrm>
            <a:off x="8887968" y="2377440"/>
            <a:ext cx="2999232" cy="255117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3CE1CDA7-18D3-E5DD-7AB0-16521942A80B}"/>
              </a:ext>
            </a:extLst>
          </p:cNvPr>
          <p:cNvSpPr/>
          <p:nvPr/>
        </p:nvSpPr>
        <p:spPr>
          <a:xfrm>
            <a:off x="8924544" y="3653027"/>
            <a:ext cx="640080" cy="45720"/>
          </a:xfrm>
          <a:prstGeom prst="rightArrow">
            <a:avLst/>
          </a:prstGeom>
          <a:solidFill>
            <a:schemeClr val="tx1"/>
          </a:solidFill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383D3CAF-E092-1C05-2E89-943AEAE94565}"/>
              </a:ext>
            </a:extLst>
          </p:cNvPr>
          <p:cNvSpPr/>
          <p:nvPr/>
        </p:nvSpPr>
        <p:spPr>
          <a:xfrm>
            <a:off x="10439400" y="2426208"/>
            <a:ext cx="45720" cy="640080"/>
          </a:xfrm>
          <a:prstGeom prst="downArrow">
            <a:avLst/>
          </a:prstGeom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E9E2D7-F27A-C67B-F774-AE29DFF1AC04}"/>
              </a:ext>
            </a:extLst>
          </p:cNvPr>
          <p:cNvSpPr txBox="1"/>
          <p:nvPr/>
        </p:nvSpPr>
        <p:spPr>
          <a:xfrm>
            <a:off x="9037320" y="2703576"/>
            <a:ext cx="1234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Inflow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33888C4-67B0-0E12-0EA2-375B8530368B}"/>
              </a:ext>
            </a:extLst>
          </p:cNvPr>
          <p:cNvCxnSpPr/>
          <p:nvPr/>
        </p:nvCxnSpPr>
        <p:spPr>
          <a:xfrm>
            <a:off x="9326880" y="4343400"/>
            <a:ext cx="0" cy="28346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6C9FB64-4BA4-A5E3-4216-3AE0FE840DDB}"/>
              </a:ext>
            </a:extLst>
          </p:cNvPr>
          <p:cNvCxnSpPr/>
          <p:nvPr/>
        </p:nvCxnSpPr>
        <p:spPr>
          <a:xfrm>
            <a:off x="9784080" y="4343400"/>
            <a:ext cx="0" cy="28346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424552B-4A95-28CC-E0EB-5CF3791C5B68}"/>
              </a:ext>
            </a:extLst>
          </p:cNvPr>
          <p:cNvCxnSpPr>
            <a:cxnSpLocks/>
          </p:cNvCxnSpPr>
          <p:nvPr/>
        </p:nvCxnSpPr>
        <p:spPr>
          <a:xfrm>
            <a:off x="10972800" y="4343400"/>
            <a:ext cx="0" cy="28346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869E594-9E2A-CB62-E2A6-11021F096818}"/>
              </a:ext>
            </a:extLst>
          </p:cNvPr>
          <p:cNvCxnSpPr>
            <a:cxnSpLocks/>
          </p:cNvCxnSpPr>
          <p:nvPr/>
        </p:nvCxnSpPr>
        <p:spPr>
          <a:xfrm>
            <a:off x="11430000" y="4343400"/>
            <a:ext cx="0" cy="283464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8AF9D65-71A2-92AD-23A8-A1CEDCC736D7}"/>
              </a:ext>
            </a:extLst>
          </p:cNvPr>
          <p:cNvSpPr txBox="1"/>
          <p:nvPr/>
        </p:nvSpPr>
        <p:spPr>
          <a:xfrm>
            <a:off x="9877768" y="4285077"/>
            <a:ext cx="1234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Gravity</a:t>
            </a:r>
          </a:p>
        </p:txBody>
      </p:sp>
    </p:spTree>
    <p:extLst>
      <p:ext uri="{BB962C8B-B14F-4D97-AF65-F5344CB8AC3E}">
        <p14:creationId xmlns:p14="http://schemas.microsoft.com/office/powerpoint/2010/main" val="191684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18527-D1CC-1413-F8B7-93D21BB7DEEA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Comparison of Controllers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A39649-069F-E2CB-5E76-42F13748C3F7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115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B4105-6CAF-2DE9-B19C-F5A8CDC64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60902"/>
            <a:ext cx="11334457" cy="2839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144134-5444-D8A8-D220-35503B2B98D1}"/>
              </a:ext>
            </a:extLst>
          </p:cNvPr>
          <p:cNvSpPr txBox="1"/>
          <p:nvPr/>
        </p:nvSpPr>
        <p:spPr>
          <a:xfrm>
            <a:off x="720649" y="2047461"/>
            <a:ext cx="2181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only Stokes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E34526-20F9-9865-356E-D4C81B662F65}"/>
              </a:ext>
            </a:extLst>
          </p:cNvPr>
          <p:cNvSpPr txBox="1"/>
          <p:nvPr/>
        </p:nvSpPr>
        <p:spPr>
          <a:xfrm>
            <a:off x="4735465" y="2047461"/>
            <a:ext cx="2181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Stokes + 1 NS forward solve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9EE235-1228-7C7B-F39D-2F75B2E63CD1}"/>
              </a:ext>
            </a:extLst>
          </p:cNvPr>
          <p:cNvSpPr txBox="1"/>
          <p:nvPr/>
        </p:nvSpPr>
        <p:spPr>
          <a:xfrm>
            <a:off x="8309114" y="2049045"/>
            <a:ext cx="3240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Using NS – “Ground Truth”</a:t>
            </a:r>
          </a:p>
        </p:txBody>
      </p:sp>
    </p:spTree>
    <p:extLst>
      <p:ext uri="{BB962C8B-B14F-4D97-AF65-F5344CB8AC3E}">
        <p14:creationId xmlns:p14="http://schemas.microsoft.com/office/powerpoint/2010/main" val="167685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C5446-77CF-8CBA-51EC-C3E2D66FA1F8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Comparison of States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D7DCF2-A6B1-D30A-41FE-069E42653B1D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2145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EED928-835A-1D5E-8F4D-6BBFD94F638E}"/>
              </a:ext>
            </a:extLst>
          </p:cNvPr>
          <p:cNvSpPr txBox="1"/>
          <p:nvPr/>
        </p:nvSpPr>
        <p:spPr>
          <a:xfrm>
            <a:off x="586409" y="1559581"/>
            <a:ext cx="273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Navier-Stokes solve with nominal control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9B191-04FB-DEAE-EEE7-E2B3D954ED1F}"/>
              </a:ext>
            </a:extLst>
          </p:cNvPr>
          <p:cNvSpPr txBox="1"/>
          <p:nvPr/>
        </p:nvSpPr>
        <p:spPr>
          <a:xfrm>
            <a:off x="4790012" y="1574778"/>
            <a:ext cx="2466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Navier-Stokes solve with updated control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D614F6-7BAE-1D4D-A996-243C94B0DA77}"/>
              </a:ext>
            </a:extLst>
          </p:cNvPr>
          <p:cNvSpPr txBox="1"/>
          <p:nvPr/>
        </p:nvSpPr>
        <p:spPr>
          <a:xfrm>
            <a:off x="8851087" y="1574777"/>
            <a:ext cx="2739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Navier-Stokes solve with optimal control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68A436-D73A-B5E9-C2F6-0E672957B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63" y="2381408"/>
            <a:ext cx="11835074" cy="30325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C79979-AA4E-9E40-1C72-E5F10EBC0411}"/>
                  </a:ext>
                </a:extLst>
              </p:cNvPr>
              <p:cNvSpPr txBox="1"/>
              <p:nvPr/>
            </p:nvSpPr>
            <p:spPr>
              <a:xfrm>
                <a:off x="1062024" y="5589411"/>
                <a:ext cx="1608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DC79979-AA4E-9E40-1C72-E5F10EBC0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024" y="5589411"/>
                <a:ext cx="1608024" cy="369332"/>
              </a:xfrm>
              <a:prstGeom prst="rect">
                <a:avLst/>
              </a:prstGeom>
              <a:blipFill>
                <a:blip r:embed="rId3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BBAC25-51D9-22EE-AC2E-D610D22974E0}"/>
                  </a:ext>
                </a:extLst>
              </p:cNvPr>
              <p:cNvSpPr txBox="1"/>
              <p:nvPr/>
            </p:nvSpPr>
            <p:spPr>
              <a:xfrm>
                <a:off x="5219277" y="5591074"/>
                <a:ext cx="1608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1BBAC25-51D9-22EE-AC2E-D610D2297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9277" y="5591074"/>
                <a:ext cx="1608024" cy="369332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9FE6B2-659C-DE92-8159-290EFA1B6648}"/>
                  </a:ext>
                </a:extLst>
              </p:cNvPr>
              <p:cNvSpPr txBox="1"/>
              <p:nvPr/>
            </p:nvSpPr>
            <p:spPr>
              <a:xfrm>
                <a:off x="9376530" y="5589411"/>
                <a:ext cx="1608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A9FE6B2-659C-DE92-8159-290EFA1B6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6530" y="5589411"/>
                <a:ext cx="1608024" cy="369332"/>
              </a:xfrm>
              <a:prstGeom prst="rect">
                <a:avLst/>
              </a:prstGeom>
              <a:blipFill>
                <a:blip r:embed="rId5"/>
                <a:stretch>
                  <a:fillRect l="-787"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229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225B-BC58-56E7-5EFD-900B8C8DB2FC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Scientific ML – Data, physics, and decisions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BFC6CE-DEEB-27AC-39A8-FAE5C952FD12}"/>
              </a:ext>
            </a:extLst>
          </p:cNvPr>
          <p:cNvSpPr txBox="1"/>
          <p:nvPr/>
        </p:nvSpPr>
        <p:spPr>
          <a:xfrm>
            <a:off x="226454" y="1234774"/>
            <a:ext cx="6266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summarizes what has happened (past)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is noisy and sparse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Physics describes what will happen (future)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Models are approximate, uncertain, and incomplete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Predictions are plagued by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Computational support for decisions is limited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5D99EA-AE39-3D44-9517-A8C231B1ADB0}"/>
              </a:ext>
            </a:extLst>
          </p:cNvPr>
          <p:cNvSpPr txBox="1"/>
          <p:nvPr/>
        </p:nvSpPr>
        <p:spPr>
          <a:xfrm>
            <a:off x="5392037" y="4559397"/>
            <a:ext cx="6425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Accurate prediction requires fusing information 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SciML should synthesize physics, data, and decisions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5F0EA6-83F5-A42F-845E-6DF073179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7557" y="880476"/>
            <a:ext cx="3811270" cy="2978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0993EA-5548-46DE-AD33-D73276FE8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48" y="4159526"/>
            <a:ext cx="32639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68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43AF5-7D75-21FB-AA5D-3D2698EFA11B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Posterior Controller Uncertainty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564B76B-A7ED-492E-3643-D593F5FB91E6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41336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149A85-55D7-F535-82BE-08EFF4E6D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45" b="32442"/>
          <a:stretch/>
        </p:blipFill>
        <p:spPr>
          <a:xfrm>
            <a:off x="3553397" y="1007675"/>
            <a:ext cx="3536720" cy="5367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6636DC-8214-6D29-960A-5F467E2FF842}"/>
              </a:ext>
            </a:extLst>
          </p:cNvPr>
          <p:cNvSpPr txBox="1"/>
          <p:nvPr/>
        </p:nvSpPr>
        <p:spPr>
          <a:xfrm>
            <a:off x="7773704" y="2568250"/>
            <a:ext cx="3536719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KL representation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Histogram of posterior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Goal is for updated to be as close as possible to high-fidelity</a:t>
            </a:r>
          </a:p>
        </p:txBody>
      </p:sp>
    </p:spTree>
    <p:extLst>
      <p:ext uri="{BB962C8B-B14F-4D97-AF65-F5344CB8AC3E}">
        <p14:creationId xmlns:p14="http://schemas.microsoft.com/office/powerpoint/2010/main" val="20133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1027963C-CC4D-1BB7-EC7F-D5F1DF57AB9A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51151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CF78382-F729-0E10-0E6F-3E1790A310C6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Conclusions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DD132E-C570-C1EA-3A86-F9C983922C02}"/>
              </a:ext>
            </a:extLst>
          </p:cNvPr>
          <p:cNvSpPr txBox="1"/>
          <p:nvPr/>
        </p:nvSpPr>
        <p:spPr>
          <a:xfrm>
            <a:off x="964096" y="4184397"/>
            <a:ext cx="7807262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200" dirty="0"/>
              <a:t>Joseph Hart and Bart van Bloemen Waanders, “Hyper-Differential Sensitivity Analysis With Respect to Model Discrepancy: Mathematics and Computation” (in preparation)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200" dirty="0"/>
              <a:t>Joseph Hart and Bart van Bloemen Waanders, ”Hyper-differential sensitivity analysis with respect to model discrepancy: Calibration and Optimal Solution Updating” (in preparation)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C676AA-8F62-624A-C58F-2351EC6B3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097" y="5191885"/>
            <a:ext cx="3186304" cy="13834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88E78A-0BFB-154D-C188-C5E7415C6C75}"/>
              </a:ext>
            </a:extLst>
          </p:cNvPr>
          <p:cNvSpPr txBox="1"/>
          <p:nvPr/>
        </p:nvSpPr>
        <p:spPr>
          <a:xfrm>
            <a:off x="4220338" y="5283447"/>
            <a:ext cx="7642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obustness: 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UQ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 optimal controller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nterpretability:  prior, optimization, data, and physics in the controller update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calability: leveraging computational efficiency from PDECO methods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fficiency: Kronecker product and closed form solutions to controller updates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6250B6-3287-C159-78DB-6A28218B3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96" y="974388"/>
            <a:ext cx="8550487" cy="295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6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47ABC-ED2C-BBF2-35EF-2ECE72AE34CA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PDE/ODE-constrained optimization foundation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CB6B08-6DDA-9BAD-ABD4-2FDE3510316B}"/>
              </a:ext>
            </a:extLst>
          </p:cNvPr>
          <p:cNvSpPr txBox="1"/>
          <p:nvPr/>
        </p:nvSpPr>
        <p:spPr>
          <a:xfrm>
            <a:off x="7273441" y="2075398"/>
            <a:ext cx="4294711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Challenges: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Infinite dimensional state and possibly decision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Matrix-free linear algebra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Iterative solvers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Preconditioning essential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Parallelism necessary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Large sensitivity requirements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A71AA8-5633-FFC7-2B9D-D2A423363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48" y="1568788"/>
            <a:ext cx="7548527" cy="403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4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5B8FF-7E2E-DB08-0719-733A0CF5F8C7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/>
              <a:t>PDE-constrained optimization solution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F6C4A9-FED0-A27D-2AD8-DBB771061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661" y="5546953"/>
            <a:ext cx="2051767" cy="861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CC066E-055E-6051-5618-36B593803299}"/>
              </a:ext>
            </a:extLst>
          </p:cNvPr>
          <p:cNvSpPr txBox="1"/>
          <p:nvPr/>
        </p:nvSpPr>
        <p:spPr>
          <a:xfrm>
            <a:off x="7385182" y="1828562"/>
            <a:ext cx="4294711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Solution strategy: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Reduced space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Adjoints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Newton-</a:t>
            </a:r>
            <a:r>
              <a:rPr lang="en-US" sz="1400" dirty="0" err="1"/>
              <a:t>Krylov</a:t>
            </a:r>
            <a:r>
              <a:rPr lang="en-US" sz="1400" dirty="0"/>
              <a:t> solvers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MPI based 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Trust-region globalization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7FE422-7534-65AF-8F8C-9918F2602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661" y="1006559"/>
            <a:ext cx="5916856" cy="404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ACCF2CB7-E97C-949D-F1C4-3B4762E76DEE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A8BE6D-5D75-2C8E-85DC-AA2A0C07D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9367" y="1353726"/>
            <a:ext cx="1591474" cy="430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528062-1F6D-A273-128D-51D21C244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0" y="4309212"/>
            <a:ext cx="7008327" cy="11950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ECDD310-EC45-3C22-A41A-C2928E01B8DB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Optimization of Approximate Models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CC828-0C20-C0E9-64E7-292BAC08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250" y="2327444"/>
            <a:ext cx="5124226" cy="12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6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5F7150A-D753-B9AD-C750-18E96ACB4AE0}"/>
              </a:ext>
            </a:extLst>
          </p:cNvPr>
          <p:cNvSpPr/>
          <p:nvPr/>
        </p:nvSpPr>
        <p:spPr>
          <a:xfrm>
            <a:off x="5334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9011E-DC70-4A87-9436-B5193815D398}"/>
              </a:ext>
            </a:extLst>
          </p:cNvPr>
          <p:cNvSpPr txBox="1"/>
          <p:nvPr/>
        </p:nvSpPr>
        <p:spPr>
          <a:xfrm>
            <a:off x="357249" y="2172096"/>
            <a:ext cx="3095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Approximate Optimal Solution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F047DD-4684-FB94-4944-C6F953374232}"/>
              </a:ext>
            </a:extLst>
          </p:cNvPr>
          <p:cNvSpPr/>
          <p:nvPr/>
        </p:nvSpPr>
        <p:spPr>
          <a:xfrm>
            <a:off x="533400" y="412750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F02794-CB24-655D-1E0C-223966EA010D}"/>
              </a:ext>
            </a:extLst>
          </p:cNvPr>
          <p:cNvSpPr txBox="1"/>
          <p:nvPr/>
        </p:nvSpPr>
        <p:spPr>
          <a:xfrm>
            <a:off x="533400" y="380746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High-fidelity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F0FE67-302C-B0E3-F9A8-62051F109B40}"/>
              </a:ext>
            </a:extLst>
          </p:cNvPr>
          <p:cNvSpPr txBox="1"/>
          <p:nvPr/>
        </p:nvSpPr>
        <p:spPr>
          <a:xfrm>
            <a:off x="1123599" y="2793781"/>
            <a:ext cx="695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argmin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400663-1367-AB2B-E4B5-CC37345F1C7E}"/>
                  </a:ext>
                </a:extLst>
              </p:cNvPr>
              <p:cNvSpPr txBox="1"/>
              <p:nvPr/>
            </p:nvSpPr>
            <p:spPr>
              <a:xfrm>
                <a:off x="1123599" y="2776000"/>
                <a:ext cx="2234103" cy="31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400663-1367-AB2B-E4B5-CC37345F1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599" y="2776000"/>
                <a:ext cx="2234103" cy="312201"/>
              </a:xfrm>
              <a:prstGeom prst="rect">
                <a:avLst/>
              </a:prstGeom>
              <a:blipFill>
                <a:blip r:embed="rId2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7EFFCB-6D57-7F05-6CCC-935516BC8C5A}"/>
                  </a:ext>
                </a:extLst>
              </p:cNvPr>
              <p:cNvSpPr txBox="1"/>
              <p:nvPr/>
            </p:nvSpPr>
            <p:spPr>
              <a:xfrm>
                <a:off x="1270334" y="2947669"/>
                <a:ext cx="320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7EFFCB-6D57-7F05-6CCC-935516BC8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334" y="2947669"/>
                <a:ext cx="32079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841054-1B0E-FCA0-B0FC-3153D8EFC3B9}"/>
                  </a:ext>
                </a:extLst>
              </p:cNvPr>
              <p:cNvSpPr txBox="1"/>
              <p:nvPr/>
            </p:nvSpPr>
            <p:spPr>
              <a:xfrm>
                <a:off x="897274" y="2841979"/>
                <a:ext cx="320665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841054-1B0E-FCA0-B0FC-3153D8EFC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7274" y="2841979"/>
                <a:ext cx="320665" cy="215444"/>
              </a:xfrm>
              <a:prstGeom prst="rect">
                <a:avLst/>
              </a:prstGeom>
              <a:blipFill>
                <a:blip r:embed="rId5"/>
                <a:stretch>
                  <a:fillRect l="-7692" t="-5556"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6FD9A3-593B-189A-E364-C15803055ECB}"/>
                  </a:ext>
                </a:extLst>
              </p:cNvPr>
              <p:cNvSpPr txBox="1"/>
              <p:nvPr/>
            </p:nvSpPr>
            <p:spPr>
              <a:xfrm>
                <a:off x="586896" y="4435277"/>
                <a:ext cx="2743200" cy="31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6FD9A3-593B-189A-E364-C15803055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96" y="4435277"/>
                <a:ext cx="2743200" cy="31220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AF000B41-EF06-752D-9368-D819130561D4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2ADAE9-F151-2E3F-6A95-456329755238}"/>
              </a:ext>
            </a:extLst>
          </p:cNvPr>
          <p:cNvSpPr txBox="1"/>
          <p:nvPr/>
        </p:nvSpPr>
        <p:spPr>
          <a:xfrm>
            <a:off x="3276600" y="85020"/>
            <a:ext cx="60428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Learning Optimal Solution Updates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94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BA70F5-226B-EE60-6374-DF4AF44E2000}"/>
              </a:ext>
            </a:extLst>
          </p:cNvPr>
          <p:cNvSpPr/>
          <p:nvPr/>
        </p:nvSpPr>
        <p:spPr>
          <a:xfrm>
            <a:off x="533400" y="83566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74A3B4-C85D-0A34-34D7-7A4CB57C08B6}"/>
                  </a:ext>
                </a:extLst>
              </p:cNvPr>
              <p:cNvSpPr/>
              <p:nvPr/>
            </p:nvSpPr>
            <p:spPr>
              <a:xfrm>
                <a:off x="533400" y="1143437"/>
                <a:ext cx="2743200" cy="3122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C74A3B4-C85D-0A34-34D7-7A4CB57C08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143437"/>
                <a:ext cx="2743200" cy="312201"/>
              </a:xfrm>
              <a:prstGeom prst="rect">
                <a:avLst/>
              </a:prstGeom>
              <a:blipFill>
                <a:blip r:embed="rId2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1FEEDC0-B5D0-77BE-26A5-6EA6CC516352}"/>
              </a:ext>
            </a:extLst>
          </p:cNvPr>
          <p:cNvSpPr txBox="1"/>
          <p:nvPr/>
        </p:nvSpPr>
        <p:spPr>
          <a:xfrm>
            <a:off x="533400" y="329367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Discrepancy Parameterization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F7150A-D753-B9AD-C750-18E96ACB4AE0}"/>
              </a:ext>
            </a:extLst>
          </p:cNvPr>
          <p:cNvSpPr/>
          <p:nvPr/>
        </p:nvSpPr>
        <p:spPr>
          <a:xfrm>
            <a:off x="5334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B9011E-DC70-4A87-9436-B5193815D398}"/>
              </a:ext>
            </a:extLst>
          </p:cNvPr>
          <p:cNvSpPr txBox="1"/>
          <p:nvPr/>
        </p:nvSpPr>
        <p:spPr>
          <a:xfrm>
            <a:off x="357249" y="2172096"/>
            <a:ext cx="30955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Approximate Optimal Solution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E44EB1F-9A01-4B52-CC11-560FEED0A9A7}"/>
              </a:ext>
            </a:extLst>
          </p:cNvPr>
          <p:cNvCxnSpPr>
            <a:cxnSpLocks/>
          </p:cNvCxnSpPr>
          <p:nvPr/>
        </p:nvCxnSpPr>
        <p:spPr>
          <a:xfrm>
            <a:off x="1905000" y="175006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8DF047DD-4684-FB94-4944-C6F953374232}"/>
              </a:ext>
            </a:extLst>
          </p:cNvPr>
          <p:cNvSpPr/>
          <p:nvPr/>
        </p:nvSpPr>
        <p:spPr>
          <a:xfrm>
            <a:off x="533400" y="412750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175C51D-0950-1614-8EF7-EE41FA3EA933}"/>
              </a:ext>
            </a:extLst>
          </p:cNvPr>
          <p:cNvCxnSpPr>
            <a:cxnSpLocks/>
          </p:cNvCxnSpPr>
          <p:nvPr/>
        </p:nvCxnSpPr>
        <p:spPr>
          <a:xfrm>
            <a:off x="6248400" y="3426872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CF02794-CB24-655D-1E0C-223966EA010D}"/>
              </a:ext>
            </a:extLst>
          </p:cNvPr>
          <p:cNvSpPr txBox="1"/>
          <p:nvPr/>
        </p:nvSpPr>
        <p:spPr>
          <a:xfrm>
            <a:off x="533400" y="380746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High-fidelity Data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EBBDD53-6C50-9D43-6294-07463E0F8087}"/>
              </a:ext>
            </a:extLst>
          </p:cNvPr>
          <p:cNvCxnSpPr>
            <a:cxnSpLocks/>
          </p:cNvCxnSpPr>
          <p:nvPr/>
        </p:nvCxnSpPr>
        <p:spPr>
          <a:xfrm>
            <a:off x="6248400" y="504190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F0FE67-302C-B0E3-F9A8-62051F109B40}"/>
              </a:ext>
            </a:extLst>
          </p:cNvPr>
          <p:cNvSpPr txBox="1"/>
          <p:nvPr/>
        </p:nvSpPr>
        <p:spPr>
          <a:xfrm>
            <a:off x="1123599" y="2793781"/>
            <a:ext cx="695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argmin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400663-1367-AB2B-E4B5-CC37345F1C7E}"/>
                  </a:ext>
                </a:extLst>
              </p:cNvPr>
              <p:cNvSpPr txBox="1"/>
              <p:nvPr/>
            </p:nvSpPr>
            <p:spPr>
              <a:xfrm>
                <a:off x="1380379" y="2776002"/>
                <a:ext cx="2234103" cy="31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),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B400663-1367-AB2B-E4B5-CC37345F1C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0379" y="2776002"/>
                <a:ext cx="2234103" cy="312201"/>
              </a:xfrm>
              <a:prstGeom prst="rect">
                <a:avLst/>
              </a:prstGeom>
              <a:blipFill>
                <a:blip r:embed="rId3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7EFFCB-6D57-7F05-6CCC-935516BC8C5A}"/>
                  </a:ext>
                </a:extLst>
              </p:cNvPr>
              <p:cNvSpPr txBox="1"/>
              <p:nvPr/>
            </p:nvSpPr>
            <p:spPr>
              <a:xfrm>
                <a:off x="1270334" y="2947669"/>
                <a:ext cx="32079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C7EFFCB-6D57-7F05-6CCC-935516BC8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0334" y="2947669"/>
                <a:ext cx="320793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841054-1B0E-FCA0-B0FC-3153D8EFC3B9}"/>
                  </a:ext>
                </a:extLst>
              </p:cNvPr>
              <p:cNvSpPr txBox="1"/>
              <p:nvPr/>
            </p:nvSpPr>
            <p:spPr>
              <a:xfrm>
                <a:off x="602769" y="2818160"/>
                <a:ext cx="567976" cy="2278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</m:e>
                      </m:acc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F841054-1B0E-FCA0-B0FC-3153D8EFC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769" y="2818160"/>
                <a:ext cx="567976" cy="227883"/>
              </a:xfrm>
              <a:prstGeom prst="rect">
                <a:avLst/>
              </a:prstGeom>
              <a:blipFill>
                <a:blip r:embed="rId5"/>
                <a:stretch>
                  <a:fillRect l="-4348" t="-15000" r="-2174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6FD9A3-593B-189A-E364-C15803055ECB}"/>
                  </a:ext>
                </a:extLst>
              </p:cNvPr>
              <p:cNvSpPr txBox="1"/>
              <p:nvPr/>
            </p:nvSpPr>
            <p:spPr>
              <a:xfrm>
                <a:off x="586896" y="4435277"/>
                <a:ext cx="2743200" cy="312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̃"/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6FD9A3-593B-189A-E364-C15803055E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96" y="4435277"/>
                <a:ext cx="2743200" cy="312201"/>
              </a:xfrm>
              <a:prstGeom prst="rect">
                <a:avLst/>
              </a:prstGeom>
              <a:blipFill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068B1D8-7351-9E8E-88F0-D6FEF83C2AA4}"/>
              </a:ext>
            </a:extLst>
          </p:cNvPr>
          <p:cNvSpPr/>
          <p:nvPr/>
        </p:nvSpPr>
        <p:spPr>
          <a:xfrm>
            <a:off x="48768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A2AEE4-7724-CAB2-CB28-0316B1ACF057}"/>
                  </a:ext>
                </a:extLst>
              </p:cNvPr>
              <p:cNvSpPr txBox="1"/>
              <p:nvPr/>
            </p:nvSpPr>
            <p:spPr>
              <a:xfrm>
                <a:off x="4876800" y="2776002"/>
                <a:ext cx="2743200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num>
                        <m:den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9A2AEE4-7724-CAB2-CB28-0316B1ACF0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2776002"/>
                <a:ext cx="2743200" cy="409664"/>
              </a:xfrm>
              <a:prstGeom prst="rect">
                <a:avLst/>
              </a:prstGeom>
              <a:blipFill>
                <a:blip r:embed="rId7"/>
                <a:stretch>
                  <a:fillRect t="-8824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672E3C9B-F2A9-2758-C3D9-0051E7FA286A}"/>
              </a:ext>
            </a:extLst>
          </p:cNvPr>
          <p:cNvSpPr txBox="1"/>
          <p:nvPr/>
        </p:nvSpPr>
        <p:spPr>
          <a:xfrm>
            <a:off x="4876800" y="216154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Post-Optimality Sensitivity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6ABEB4-9EF1-7F69-0423-3416E3A0C0F3}"/>
              </a:ext>
            </a:extLst>
          </p:cNvPr>
          <p:cNvSpPr/>
          <p:nvPr/>
        </p:nvSpPr>
        <p:spPr>
          <a:xfrm>
            <a:off x="9220200" y="248158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18F47AC-27A6-3F6D-6BB0-E62B4622FCD2}"/>
              </a:ext>
            </a:extLst>
          </p:cNvPr>
          <p:cNvSpPr txBox="1"/>
          <p:nvPr/>
        </p:nvSpPr>
        <p:spPr>
          <a:xfrm>
            <a:off x="9220200" y="220726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Optimal Solution Posterior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0F5E36-E819-4F1E-CC98-17179ED243C8}"/>
                  </a:ext>
                </a:extLst>
              </p:cNvPr>
              <p:cNvSpPr txBox="1"/>
              <p:nvPr/>
            </p:nvSpPr>
            <p:spPr>
              <a:xfrm>
                <a:off x="9220200" y="2733948"/>
                <a:ext cx="2743200" cy="409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  <m: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l-GR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p>
                        <m:sSupPr>
                          <m:ctrl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acc>
                            <m:accPr>
                              <m:chr m:val="̃"/>
                              <m:ctrlPr>
                                <a:rPr lang="el-G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num>
                        <m:den>
                          <m:r>
                            <a:rPr lang="el-GR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𝜕𝜃</m:t>
                          </m:r>
                        </m:den>
                      </m:f>
                      <m:r>
                        <m:rPr>
                          <m:sty m:val="p"/>
                        </m:rPr>
                        <a:rPr lang="el-G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Θ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0F5E36-E819-4F1E-CC98-17179ED243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2733948"/>
                <a:ext cx="2743200" cy="409664"/>
              </a:xfrm>
              <a:prstGeom prst="rect">
                <a:avLst/>
              </a:prstGeom>
              <a:blipFill>
                <a:blip r:embed="rId8"/>
                <a:stretch>
                  <a:fillRect t="-9091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47605435-2748-BE6F-D7E2-B227A11EB2B5}"/>
              </a:ext>
            </a:extLst>
          </p:cNvPr>
          <p:cNvSpPr/>
          <p:nvPr/>
        </p:nvSpPr>
        <p:spPr>
          <a:xfrm>
            <a:off x="4876800" y="577342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26E6AD-3002-89C7-B51D-39EF4EE35272}"/>
              </a:ext>
            </a:extLst>
          </p:cNvPr>
          <p:cNvSpPr txBox="1"/>
          <p:nvPr/>
        </p:nvSpPr>
        <p:spPr>
          <a:xfrm>
            <a:off x="4876800" y="5453380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Prior Discrepancy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289A1D8-2D0B-FEFA-C13F-C38F818AE136}"/>
              </a:ext>
            </a:extLst>
          </p:cNvPr>
          <p:cNvSpPr/>
          <p:nvPr/>
        </p:nvSpPr>
        <p:spPr>
          <a:xfrm>
            <a:off x="4876800" y="4127500"/>
            <a:ext cx="2743200" cy="914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4ABF15-7675-22AF-8B8E-545637F3FAD3}"/>
              </a:ext>
            </a:extLst>
          </p:cNvPr>
          <p:cNvSpPr txBox="1"/>
          <p:nvPr/>
        </p:nvSpPr>
        <p:spPr>
          <a:xfrm>
            <a:off x="4876800" y="3807459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Bayesian Inversion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A28C24-A764-76A4-1DC5-0C9EB4A236D0}"/>
                  </a:ext>
                </a:extLst>
              </p:cNvPr>
              <p:cNvSpPr txBox="1"/>
              <p:nvPr/>
            </p:nvSpPr>
            <p:spPr>
              <a:xfrm>
                <a:off x="4876800" y="4468674"/>
                <a:ext cx="2808989" cy="2320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𝑝𝑜𝑠𝑡</m:t>
                          </m:r>
                        </m:sub>
                      </m:sSub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∝</m:t>
                      </m:r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𝑙𝑖𝑘𝑒𝑙𝑖h𝑜𝑜𝑑</m:t>
                          </m:r>
                        </m:sub>
                      </m:sSub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5A28C24-A764-76A4-1DC5-0C9EB4A23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4468674"/>
                <a:ext cx="2808989" cy="232051"/>
              </a:xfrm>
              <a:prstGeom prst="rect">
                <a:avLst/>
              </a:prstGeom>
              <a:blipFill>
                <a:blip r:embed="rId9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E7CF3F-D626-001D-C242-B8C2860409EF}"/>
                  </a:ext>
                </a:extLst>
              </p:cNvPr>
              <p:cNvSpPr txBox="1"/>
              <p:nvPr/>
            </p:nvSpPr>
            <p:spPr>
              <a:xfrm>
                <a:off x="5010437" y="6114594"/>
                <a:ext cx="685059" cy="2320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𝑝𝑟𝑖𝑜𝑟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E7CF3F-D626-001D-C242-B8C2860409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437" y="6114594"/>
                <a:ext cx="685059" cy="232051"/>
              </a:xfrm>
              <a:prstGeom prst="rect">
                <a:avLst/>
              </a:prstGeom>
              <a:blipFill>
                <a:blip r:embed="rId10"/>
                <a:stretch>
                  <a:fillRect l="-3636" r="-1818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DBF09FCC-ECE5-9DC4-5A26-9178D1FCCDAD}"/>
              </a:ext>
            </a:extLst>
          </p:cNvPr>
          <p:cNvSpPr txBox="1"/>
          <p:nvPr/>
        </p:nvSpPr>
        <p:spPr>
          <a:xfrm>
            <a:off x="5695496" y="6076730"/>
            <a:ext cx="25702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Laws, length scales, etc.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5441B09-3250-E37E-CE70-B55344CE7A33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3276600" y="293878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B931113-7A69-71B5-FF34-62D8670F1328}"/>
              </a:ext>
            </a:extLst>
          </p:cNvPr>
          <p:cNvCxnSpPr>
            <a:cxnSpLocks/>
          </p:cNvCxnSpPr>
          <p:nvPr/>
        </p:nvCxnSpPr>
        <p:spPr>
          <a:xfrm>
            <a:off x="3276600" y="458470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ACA99F7-0816-188B-FB01-55827677A09A}"/>
              </a:ext>
            </a:extLst>
          </p:cNvPr>
          <p:cNvCxnSpPr>
            <a:cxnSpLocks/>
          </p:cNvCxnSpPr>
          <p:nvPr/>
        </p:nvCxnSpPr>
        <p:spPr>
          <a:xfrm>
            <a:off x="7620000" y="2938780"/>
            <a:ext cx="15544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lide Number Placeholder 2">
            <a:extLst>
              <a:ext uri="{FF2B5EF4-FFF2-40B4-BE49-F238E27FC236}">
                <a16:creationId xmlns:a16="http://schemas.microsoft.com/office/drawing/2014/main" id="{AF000B41-EF06-752D-9368-D819130561D4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146251-8DDE-2F47-C28F-0A9BE93F0F70}"/>
              </a:ext>
            </a:extLst>
          </p:cNvPr>
          <p:cNvSpPr txBox="1"/>
          <p:nvPr/>
        </p:nvSpPr>
        <p:spPr>
          <a:xfrm>
            <a:off x="3276600" y="85020"/>
            <a:ext cx="60428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j-lt"/>
              </a:rPr>
              <a:t>Learning Optimal Solution Updates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3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 animBg="1"/>
      <p:bldP spid="21" grpId="0"/>
      <p:bldP spid="22" grpId="0"/>
      <p:bldP spid="23" grpId="0" animBg="1"/>
      <p:bldP spid="24" grpId="0"/>
      <p:bldP spid="25" grpId="0" animBg="1"/>
      <p:bldP spid="26" grpId="0"/>
      <p:bldP spid="27" grpId="0"/>
      <p:bldP spid="28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1B7BA-0FEE-4075-8C6D-626D2F184DAD}"/>
              </a:ext>
            </a:extLst>
          </p:cNvPr>
          <p:cNvSpPr txBox="1">
            <a:spLocks/>
          </p:cNvSpPr>
          <p:nvPr/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800" b="0" i="0" kern="1200" spc="100" baseline="0">
                <a:solidFill>
                  <a:schemeClr val="bg2">
                    <a:lumMod val="25000"/>
                  </a:schemeClr>
                </a:solidFill>
                <a:latin typeface="+mj-lt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</a:lstStyle>
          <a:p>
            <a:r>
              <a:rPr lang="en-US" dirty="0"/>
              <a:t>Illustrative Example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65B6E6-1127-3262-7891-C9404D02BBA2}"/>
              </a:ext>
            </a:extLst>
          </p:cNvPr>
          <p:cNvSpPr txBox="1">
            <a:spLocks/>
          </p:cNvSpPr>
          <p:nvPr/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33FFBA-701B-AEEB-B875-D6E58596B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100" y="1559683"/>
            <a:ext cx="8559800" cy="440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9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Sandia_Brand_Light_Theme_UUR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Sandia Fonts">
      <a:majorFont>
        <a:latin typeface="Exo 2 SemiBold"/>
        <a:ea typeface=""/>
        <a:cs typeface=""/>
      </a:majorFont>
      <a:minorFont>
        <a:latin typeface="Open Sans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diaClassic_16x9_revNov20" id="{28973EA0-F79F-D143-9F2E-E02473C2F5DC}" vid="{C1F72220-3D98-BD46-AD2C-B53DD4038D98}"/>
    </a:ext>
  </a:extLst>
</a:theme>
</file>

<file path=ppt/theme/theme2.xml><?xml version="1.0" encoding="utf-8"?>
<a:theme xmlns:a="http://schemas.openxmlformats.org/drawingml/2006/main" name="2_Sandia_Brand_Dark_Blue_Theme_UUR">
  <a:themeElements>
    <a:clrScheme name="SandiaBrandTheme">
      <a:dk1>
        <a:srgbClr val="3C3C3C"/>
      </a:dk1>
      <a:lt1>
        <a:srgbClr val="FFFFFF"/>
      </a:lt1>
      <a:dk2>
        <a:srgbClr val="005376"/>
      </a:dk2>
      <a:lt2>
        <a:srgbClr val="FFFFFF"/>
      </a:lt2>
      <a:accent1>
        <a:srgbClr val="00ADD0"/>
      </a:accent1>
      <a:accent2>
        <a:srgbClr val="6CB312"/>
      </a:accent2>
      <a:accent3>
        <a:srgbClr val="FFA033"/>
      </a:accent3>
      <a:accent4>
        <a:srgbClr val="008E74"/>
      </a:accent4>
      <a:accent5>
        <a:srgbClr val="A92C00"/>
      </a:accent5>
      <a:accent6>
        <a:srgbClr val="7D0D7C"/>
      </a:accent6>
      <a:hlink>
        <a:srgbClr val="27ADCF"/>
      </a:hlink>
      <a:folHlink>
        <a:srgbClr val="2588BA"/>
      </a:folHlink>
    </a:clrScheme>
    <a:fontScheme name="Sandia Fonts">
      <a:majorFont>
        <a:latin typeface="Exo 2 SemiBold"/>
        <a:ea typeface=""/>
        <a:cs typeface=""/>
      </a:majorFont>
      <a:minorFont>
        <a:latin typeface="Open Sans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ndiaClassic_16x9_revNov20" id="{28973EA0-F79F-D143-9F2E-E02473C2F5DC}" vid="{C1F72220-3D98-BD46-AD2C-B53DD4038D9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16691</TotalTime>
  <Words>968</Words>
  <Application>Microsoft Macintosh PowerPoint</Application>
  <PresentationFormat>Widescreen</PresentationFormat>
  <Paragraphs>247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Open Sans</vt:lpstr>
      <vt:lpstr>Exo 2 SemiBold</vt:lpstr>
      <vt:lpstr>Cambria Math</vt:lpstr>
      <vt:lpstr>Calibri</vt:lpstr>
      <vt:lpstr>Arial</vt:lpstr>
      <vt:lpstr>Wingdings</vt:lpstr>
      <vt:lpstr>1_Sandia_Brand_Light_Theme_UUR</vt:lpstr>
      <vt:lpstr>2_Sandia_Brand_Dark_Blue_Theme_UUR</vt:lpstr>
      <vt:lpstr>Hyper-differential sensitivity analysis with respect to model discrepancy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Hart, Joseph Lee</cp:lastModifiedBy>
  <cp:revision>449</cp:revision>
  <dcterms:created xsi:type="dcterms:W3CDTF">2017-10-14T01:15:26Z</dcterms:created>
  <dcterms:modified xsi:type="dcterms:W3CDTF">2022-10-07T18:17:51Z</dcterms:modified>
</cp:coreProperties>
</file>