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92" r:id="rId1"/>
    <p:sldMasterId id="2147483753" r:id="rId2"/>
  </p:sldMasterIdLst>
  <p:notesMasterIdLst>
    <p:notesMasterId r:id="rId16"/>
  </p:notesMasterIdLst>
  <p:handoutMasterIdLst>
    <p:handoutMasterId r:id="rId17"/>
  </p:handoutMasterIdLst>
  <p:sldIdLst>
    <p:sldId id="256" r:id="rId3"/>
    <p:sldId id="1802" r:id="rId4"/>
    <p:sldId id="1803" r:id="rId5"/>
    <p:sldId id="1809" r:id="rId6"/>
    <p:sldId id="1808" r:id="rId7"/>
    <p:sldId id="1804" r:id="rId8"/>
    <p:sldId id="1805" r:id="rId9"/>
    <p:sldId id="1807" r:id="rId10"/>
    <p:sldId id="1814" r:id="rId11"/>
    <p:sldId id="1815" r:id="rId12"/>
    <p:sldId id="1812" r:id="rId13"/>
    <p:sldId id="1810" r:id="rId14"/>
    <p:sldId id="1816" r:id="rId15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Exo 2" pitchFamily="2" charset="77"/>
      <p:regular r:id="rId22"/>
      <p:bold r:id="rId23"/>
      <p:italic r:id="rId24"/>
      <p:boldItalic r:id="rId25"/>
    </p:embeddedFont>
    <p:embeddedFont>
      <p:font typeface="Exo 2 SemiBold" pitchFamily="2" charset="77"/>
      <p:regular r:id="rId26"/>
      <p:bold r:id="rId27"/>
      <p:italic r:id="rId28"/>
      <p:boldItalic r:id="rId29"/>
    </p:embeddedFont>
    <p:embeddedFont>
      <p:font typeface="Open Sans" panose="020B0606030504020204" pitchFamily="3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A3B5"/>
    <a:srgbClr val="A1A878"/>
    <a:srgbClr val="A12F83"/>
    <a:srgbClr val="12846D"/>
    <a:srgbClr val="00ADD9"/>
    <a:srgbClr val="000000"/>
    <a:srgbClr val="004070"/>
    <a:srgbClr val="00AC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1" autoAdjust="0"/>
    <p:restoredTop sz="92640"/>
  </p:normalViewPr>
  <p:slideViewPr>
    <p:cSldViewPr snapToGrid="0" snapToObjects="1">
      <p:cViewPr varScale="1">
        <p:scale>
          <a:sx n="127" d="100"/>
          <a:sy n="127" d="100"/>
        </p:scale>
        <p:origin x="7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04" d="100"/>
          <a:sy n="104" d="100"/>
        </p:scale>
        <p:origin x="4200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21" Type="http://schemas.openxmlformats.org/officeDocument/2006/relationships/font" Target="fonts/font4.fntdata"/><Relationship Id="rId34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3130B14-D4A0-8C2A-C3BF-76E2B1B4924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72DC0D-A573-E24D-46A5-E05C490D5B9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F793D-B1AD-8E4F-851B-A523DF26DBA5}" type="datetimeFigureOut">
              <a:rPr lang="en-US" smtClean="0"/>
              <a:t>12/2/22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CA136C-4B19-6B64-0846-489150BB9DA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0015B6-898C-D872-B1E4-9F5BFA6EFD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72862F-9FB2-A940-A516-47F96B28B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7140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Open Sans" panose="020B0606030504020204" pitchFamily="34" charset="0"/>
              </a:defRPr>
            </a:lvl1pPr>
          </a:lstStyle>
          <a:p>
            <a:fld id="{2F1C89B6-0167-0549-A9D3-815C20C90D38}" type="datetimeFigureOut">
              <a:rPr lang="en-US" smtClean="0"/>
              <a:pPr/>
              <a:t>12/2/22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Open Sans" panose="020B0606030504020204" pitchFamily="34" charset="0"/>
              </a:defRPr>
            </a:lvl1pPr>
          </a:lstStyle>
          <a:p>
            <a:fld id="{A2430F75-B5EC-044F-A636-30352D0A13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83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A7267-269F-4D26-9F96-B6358A06B9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1896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A7267-269F-4D26-9F96-B6358A06B98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555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A7267-269F-4D26-9F96-B6358A06B98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095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A7267-269F-4D26-9F96-B6358A06B98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674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www.star.nesdis.noaa.gov</a:t>
            </a:r>
            <a:r>
              <a:rPr lang="en-US" dirty="0"/>
              <a:t>/star/</a:t>
            </a:r>
            <a:r>
              <a:rPr lang="en-US" dirty="0" err="1"/>
              <a:t>productdisclaimer.php</a:t>
            </a:r>
            <a:endParaRPr lang="en-US" dirty="0"/>
          </a:p>
          <a:p>
            <a:r>
              <a:rPr lang="en-US" dirty="0"/>
              <a:t>“Users are free to use the images or information hosted on this site as they wish, as long as credit is given to the NOAA / NESDIS Center for Satellite Applications and Research.”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A7267-269F-4D26-9F96-B6358A06B98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671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 from https://</a:t>
            </a:r>
            <a:r>
              <a:rPr lang="en-US" dirty="0" err="1"/>
              <a:t>www.weather.gov</a:t>
            </a:r>
            <a:r>
              <a:rPr lang="en-US" dirty="0"/>
              <a:t>/</a:t>
            </a:r>
            <a:r>
              <a:rPr lang="en-US" dirty="0" err="1"/>
              <a:t>upperair</a:t>
            </a:r>
            <a:r>
              <a:rPr lang="en-US" dirty="0"/>
              <a:t>/photo, https://</a:t>
            </a:r>
            <a:r>
              <a:rPr lang="en-US" dirty="0" err="1"/>
              <a:t>www.weather.gov</a:t>
            </a:r>
            <a:r>
              <a:rPr lang="en-US" dirty="0"/>
              <a:t>/disclaimer 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“The information on National Weather Service (NWS) Web pages are in the public domain, unless specifically noted otherwise, and may be used without charge for any lawful purpose 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A7267-269F-4D26-9F96-B6358A06B98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6950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A7267-269F-4D26-9F96-B6358A06B98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0779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A7267-269F-4D26-9F96-B6358A06B98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5142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A7267-269F-4D26-9F96-B6358A06B98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0769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A7267-269F-4D26-9F96-B6358A06B98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258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_Slide_NM&amp;CA_UU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2405A7D0-A065-44E8-BD31-2D1AF2D5E0D2}"/>
              </a:ext>
            </a:extLst>
          </p:cNvPr>
          <p:cNvSpPr txBox="1"/>
          <p:nvPr userDrawn="1"/>
        </p:nvSpPr>
        <p:spPr>
          <a:xfrm>
            <a:off x="10193121" y="5382134"/>
            <a:ext cx="1998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0" i="0" u="none" strike="noStrike" kern="120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+mn-ea"/>
                <a:cs typeface="+mn-cs"/>
              </a:rPr>
              <a:t>Sandia National Laboratories is a </a:t>
            </a:r>
            <a:r>
              <a:rPr lang="en-US" sz="800" b="0" i="0" u="none" strike="noStrike" kern="1200" dirty="0" err="1">
                <a:solidFill>
                  <a:schemeClr val="tx1"/>
                </a:solidFill>
                <a:effectLst/>
                <a:latin typeface="Open Sans" panose="020B0606030504020204" pitchFamily="34" charset="0"/>
                <a:ea typeface="+mn-ea"/>
                <a:cs typeface="+mn-cs"/>
              </a:rPr>
              <a:t>multimission</a:t>
            </a:r>
            <a:r>
              <a:rPr lang="en-US" sz="800" b="0" i="0" u="none" strike="noStrike" kern="120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+mn-ea"/>
                <a:cs typeface="+mn-cs"/>
              </a:rPr>
              <a:t> laboratory managed and operated by National Technology &amp; Engineering Solutions of Sandia, LLC, a wholly owned subsidiary of Honeywell International Inc., for the U.S. Department of Energy’s National Nuclear Security Administration under contract DE-NA0003525.</a:t>
            </a:r>
            <a:endParaRPr lang="en-US" sz="800" b="0" i="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773147" y="1194099"/>
            <a:ext cx="6351553" cy="1727005"/>
          </a:xfrm>
        </p:spPr>
        <p:txBody>
          <a:bodyPr lIns="0" tIns="91440" rIns="0" bIns="91440" anchor="ctr">
            <a:normAutofit/>
          </a:bodyPr>
          <a:lstStyle>
            <a:lvl1pPr algn="l">
              <a:lnSpc>
                <a:spcPts val="3700"/>
              </a:lnSpc>
              <a:defRPr sz="3600" b="0" i="0" spc="31" baseline="0">
                <a:solidFill>
                  <a:schemeClr val="bg1"/>
                </a:solidFill>
                <a:latin typeface="+mj-lt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F50582B7-4485-2444-8D1C-E899F3EE07AB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10286421" y="6586868"/>
            <a:ext cx="1828800" cy="136525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800" b="1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ADD SAND XXXX-XXXX P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E8D43900-98D7-A44C-A2C8-C8E5D501587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3147" y="4142965"/>
            <a:ext cx="6351553" cy="914399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1800" b="0" i="0" cap="none" spc="200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78" indent="0" algn="ctr">
              <a:buNone/>
              <a:defRPr sz="2400"/>
            </a:lvl2pPr>
            <a:lvl3pPr marL="914354" indent="0" algn="ctr">
              <a:buNone/>
              <a:defRPr sz="2400"/>
            </a:lvl3pPr>
            <a:lvl4pPr marL="1371532" indent="0" algn="ctr">
              <a:buNone/>
              <a:defRPr sz="2000"/>
            </a:lvl4pPr>
            <a:lvl5pPr marL="1828709" indent="0" algn="ctr">
              <a:buNone/>
              <a:defRPr sz="2000"/>
            </a:lvl5pPr>
            <a:lvl6pPr marL="2285886" indent="0" algn="ctr">
              <a:buNone/>
              <a:defRPr sz="2000"/>
            </a:lvl6pPr>
            <a:lvl7pPr marL="2743062" indent="0" algn="ctr">
              <a:buNone/>
              <a:defRPr sz="2000"/>
            </a:lvl7pPr>
            <a:lvl8pPr marL="3200240" indent="0" algn="ctr">
              <a:buNone/>
              <a:defRPr sz="2000"/>
            </a:lvl8pPr>
            <a:lvl9pPr marL="3657418" indent="0" algn="ctr">
              <a:buNone/>
              <a:defRPr sz="2000"/>
            </a:lvl9pPr>
          </a:lstStyle>
          <a:p>
            <a:r>
              <a:rPr lang="en-US" dirty="0"/>
              <a:t>CLICK TO ADD PRESENTER/AUTHOR NAMES</a:t>
            </a:r>
          </a:p>
        </p:txBody>
      </p:sp>
      <p:sp>
        <p:nvSpPr>
          <p:cNvPr id="32" name="Picture Placeholder 30">
            <a:extLst>
              <a:ext uri="{FF2B5EF4-FFF2-40B4-BE49-F238E27FC236}">
                <a16:creationId xmlns:a16="http://schemas.microsoft.com/office/drawing/2014/main" id="{F1AEF7CB-72B7-B743-A375-6E9BEACA879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732140" y="2921104"/>
            <a:ext cx="1302311" cy="914400"/>
          </a:xfrm>
        </p:spPr>
        <p:txBody>
          <a:bodyPr/>
          <a:lstStyle>
            <a:lvl1pPr marL="0" indent="0">
              <a:buFontTx/>
              <a:buNone/>
              <a:defRPr sz="12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4" name="Picture Placeholder 32">
            <a:extLst>
              <a:ext uri="{FF2B5EF4-FFF2-40B4-BE49-F238E27FC236}">
                <a16:creationId xmlns:a16="http://schemas.microsoft.com/office/drawing/2014/main" id="{34437CB5-4FD1-BD4C-9E3F-DE0347134F2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91894" y="2921104"/>
            <a:ext cx="1828800" cy="914400"/>
          </a:xfrm>
        </p:spPr>
        <p:txBody>
          <a:bodyPr/>
          <a:lstStyle>
            <a:lvl1pPr marL="0" indent="0" algn="l">
              <a:buFontTx/>
              <a:buNone/>
              <a:defRPr sz="12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6" name="Picture Placeholder 34">
            <a:extLst>
              <a:ext uri="{FF2B5EF4-FFF2-40B4-BE49-F238E27FC236}">
                <a16:creationId xmlns:a16="http://schemas.microsoft.com/office/drawing/2014/main" id="{7D39CEF2-EAFF-1F4F-8C1B-1AFC16A91F4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145897" y="2921104"/>
            <a:ext cx="2167575" cy="914400"/>
          </a:xfrm>
        </p:spPr>
        <p:txBody>
          <a:bodyPr/>
          <a:lstStyle>
            <a:lvl1pPr>
              <a:buFontTx/>
              <a:buNone/>
              <a:defRPr sz="12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7" name="Picture Placeholder 18">
            <a:extLst>
              <a:ext uri="{FF2B5EF4-FFF2-40B4-BE49-F238E27FC236}">
                <a16:creationId xmlns:a16="http://schemas.microsoft.com/office/drawing/2014/main" id="{55971632-141A-4A41-AE8A-7917773F35A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565571" y="1342125"/>
            <a:ext cx="2623459" cy="1461583"/>
          </a:xfrm>
        </p:spPr>
        <p:txBody>
          <a:bodyPr/>
          <a:lstStyle>
            <a:lvl1pPr algn="ctr">
              <a:buFontTx/>
              <a:buNone/>
              <a:defRPr sz="18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8" name="Picture Placeholder 30">
            <a:extLst>
              <a:ext uri="{FF2B5EF4-FFF2-40B4-BE49-F238E27FC236}">
                <a16:creationId xmlns:a16="http://schemas.microsoft.com/office/drawing/2014/main" id="{3A1840DD-E6D4-FF44-BEE3-04222F6806E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424919" y="2921812"/>
            <a:ext cx="1135118" cy="914400"/>
          </a:xfrm>
        </p:spPr>
        <p:txBody>
          <a:bodyPr/>
          <a:lstStyle>
            <a:lvl1pPr marL="0" indent="0">
              <a:buFontTx/>
              <a:buNone/>
              <a:defRPr sz="12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C02D1180-C050-974C-B328-F450BBE244D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73147" y="5382133"/>
            <a:ext cx="6351553" cy="1142491"/>
          </a:xfrm>
        </p:spPr>
        <p:txBody>
          <a:bodyPr lIns="0" tIns="0" rIns="0" bIns="0"/>
          <a:lstStyle>
            <a:lvl1pPr>
              <a:buFontTx/>
              <a:buNone/>
              <a:defRPr sz="1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add date, location, or additional content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BEC3E3-A630-AA4F-992A-001F1FFBCB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2928" y="206264"/>
            <a:ext cx="1899562" cy="8277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4DA566-7623-2445-81B1-57244B033C0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0507" y="5068122"/>
            <a:ext cx="1740628" cy="25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31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_Break_NM&amp;CA_UU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0F807EE3-5A7B-7B43-9CD9-05809754EE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30694" y="5064546"/>
            <a:ext cx="7070704" cy="993354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800" b="0" i="0" cap="none" spc="2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78" indent="0" algn="ctr">
              <a:buNone/>
              <a:defRPr sz="2400"/>
            </a:lvl2pPr>
            <a:lvl3pPr marL="914354" indent="0" algn="ctr">
              <a:buNone/>
              <a:defRPr sz="2400"/>
            </a:lvl3pPr>
            <a:lvl4pPr marL="1371532" indent="0" algn="ctr">
              <a:buNone/>
              <a:defRPr sz="2000"/>
            </a:lvl4pPr>
            <a:lvl5pPr marL="1828709" indent="0" algn="ctr">
              <a:buNone/>
              <a:defRPr sz="2000"/>
            </a:lvl5pPr>
            <a:lvl6pPr marL="2285886" indent="0" algn="ctr">
              <a:buNone/>
              <a:defRPr sz="2000"/>
            </a:lvl6pPr>
            <a:lvl7pPr marL="2743062" indent="0" algn="ctr">
              <a:buNone/>
              <a:defRPr sz="2000"/>
            </a:lvl7pPr>
            <a:lvl8pPr marL="3200240" indent="0" algn="ctr">
              <a:buNone/>
              <a:defRPr sz="2000"/>
            </a:lvl8pPr>
            <a:lvl9pPr marL="3657418" indent="0" algn="ctr">
              <a:buNone/>
              <a:defRPr sz="20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B80C274-88C4-EF40-AFFB-1D3EE28ABA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30694" y="3112607"/>
            <a:ext cx="7070706" cy="1690255"/>
          </a:xfrm>
        </p:spPr>
        <p:txBody>
          <a:bodyPr lIns="0" rIns="0" anchor="ctr">
            <a:normAutofit/>
          </a:bodyPr>
          <a:lstStyle>
            <a:lvl1pPr algn="l">
              <a:lnSpc>
                <a:spcPts val="3700"/>
              </a:lnSpc>
              <a:defRPr sz="3600" b="0" i="0" spc="31" baseline="0">
                <a:solidFill>
                  <a:schemeClr val="bg1"/>
                </a:solidFill>
                <a:latin typeface="+mj-lt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12" name="Date Placeholder 8">
            <a:extLst>
              <a:ext uri="{FF2B5EF4-FFF2-40B4-BE49-F238E27FC236}">
                <a16:creationId xmlns:a16="http://schemas.microsoft.com/office/drawing/2014/main" id="{28F9A4F9-E91B-894E-980A-89E25D983C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72013"/>
            <a:ext cx="1088571" cy="277823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fld id="{DC07D2C2-EEDA-094F-A4D5-546DE82D3808}" type="datetimeFigureOut">
              <a:rPr lang="en-US" smtClean="0"/>
              <a:pPr/>
              <a:t>12/2/22</a:t>
            </a:fld>
            <a:endParaRPr lang="en-US" dirty="0"/>
          </a:p>
        </p:txBody>
      </p:sp>
      <p:sp>
        <p:nvSpPr>
          <p:cNvPr id="13" name="Footer Placeholder 9">
            <a:extLst>
              <a:ext uri="{FF2B5EF4-FFF2-40B4-BE49-F238E27FC236}">
                <a16:creationId xmlns:a16="http://schemas.microsoft.com/office/drawing/2014/main" id="{9BB042E6-FFFD-3849-9A9F-1B3E03339F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00287" y="6572013"/>
            <a:ext cx="9391426" cy="285987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10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60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0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_and_Content_U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648" y="359772"/>
            <a:ext cx="10480752" cy="570225"/>
          </a:xfrm>
          <a:prstGeom prst="rect">
            <a:avLst/>
          </a:prstGeom>
        </p:spPr>
        <p:txBody>
          <a:bodyPr/>
          <a:lstStyle>
            <a:lvl1pPr marL="0">
              <a:defRPr/>
            </a:lvl1pPr>
          </a:lstStyle>
          <a:p>
            <a:r>
              <a:rPr lang="en-US" dirty="0"/>
              <a:t>Title and Content - 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20647" y="1429233"/>
            <a:ext cx="10480751" cy="463628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00000"/>
              </a:lnSpc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00000"/>
              </a:lnSpc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00000"/>
              </a:lnSpc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00000"/>
              </a:lnSpc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84653370-8875-2C4D-A315-258AE5BBDE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356686"/>
            <a:ext cx="559397" cy="570225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fld id="{F6B149FD-26F7-3645-B4E7-BA8B8CC5EE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8">
            <a:extLst>
              <a:ext uri="{FF2B5EF4-FFF2-40B4-BE49-F238E27FC236}">
                <a16:creationId xmlns:a16="http://schemas.microsoft.com/office/drawing/2014/main" id="{60925A80-6FB1-1F4E-8281-11634B4444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72013"/>
            <a:ext cx="1088571" cy="277823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fld id="{DC07D2C2-EEDA-094F-A4D5-546DE82D3808}" type="datetimeFigureOut">
              <a:rPr lang="en-US" smtClean="0"/>
              <a:pPr/>
              <a:t>12/2/22</a:t>
            </a:fld>
            <a:endParaRPr lang="en-US" dirty="0"/>
          </a:p>
        </p:txBody>
      </p:sp>
      <p:sp>
        <p:nvSpPr>
          <p:cNvPr id="12" name="Footer Placeholder 9">
            <a:extLst>
              <a:ext uri="{FF2B5EF4-FFF2-40B4-BE49-F238E27FC236}">
                <a16:creationId xmlns:a16="http://schemas.microsoft.com/office/drawing/2014/main" id="{C3CAD971-D42D-864F-B8DE-C3410EC67E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00287" y="6572013"/>
            <a:ext cx="9391426" cy="285987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10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01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_and_Double_Content_U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648" y="359772"/>
            <a:ext cx="10480752" cy="5702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and Double Content - Click to add title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720724" y="1409700"/>
            <a:ext cx="5029200" cy="4648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00000"/>
              </a:lnSpc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00000"/>
              </a:lnSpc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00000"/>
              </a:lnSpc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00000"/>
              </a:lnSpc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6158660" y="1409700"/>
            <a:ext cx="5029200" cy="46482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533CBC10-5638-7E46-81C8-B530E4D766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356686"/>
            <a:ext cx="559397" cy="570225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fld id="{F6B149FD-26F7-3645-B4E7-BA8B8CC5EE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Date Placeholder 8">
            <a:extLst>
              <a:ext uri="{FF2B5EF4-FFF2-40B4-BE49-F238E27FC236}">
                <a16:creationId xmlns:a16="http://schemas.microsoft.com/office/drawing/2014/main" id="{CC0FC208-2094-5247-B442-914250E198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72013"/>
            <a:ext cx="1088571" cy="277823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fld id="{DC07D2C2-EEDA-094F-A4D5-546DE82D3808}" type="datetimeFigureOut">
              <a:rPr lang="en-US" smtClean="0"/>
              <a:pPr/>
              <a:t>12/2/22</a:t>
            </a:fld>
            <a:endParaRPr lang="en-US" dirty="0"/>
          </a:p>
        </p:txBody>
      </p:sp>
      <p:sp>
        <p:nvSpPr>
          <p:cNvPr id="14" name="Footer Placeholder 9">
            <a:extLst>
              <a:ext uri="{FF2B5EF4-FFF2-40B4-BE49-F238E27FC236}">
                <a16:creationId xmlns:a16="http://schemas.microsoft.com/office/drawing/2014/main" id="{93BA4CF5-05C5-E44F-BFA8-5F66D79FCD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00287" y="6572013"/>
            <a:ext cx="9391426" cy="285987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10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54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_Only_U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648" y="359772"/>
            <a:ext cx="10480752" cy="570225"/>
          </a:xfrm>
          <a:prstGeom prst="rect">
            <a:avLst/>
          </a:prstGeom>
        </p:spPr>
        <p:txBody>
          <a:bodyPr/>
          <a:lstStyle>
            <a:lvl1pPr>
              <a:defRPr b="0">
                <a:latin typeface="+mj-lt"/>
              </a:defRPr>
            </a:lvl1pPr>
          </a:lstStyle>
          <a:p>
            <a:r>
              <a:rPr lang="en-US" dirty="0"/>
              <a:t>Title Only - Click to add title</a:t>
            </a:r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D9194FF3-FB44-4F4A-BEA2-4A866309EC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356686"/>
            <a:ext cx="559397" cy="570225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fld id="{F6B149FD-26F7-3645-B4E7-BA8B8CC5EE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8">
            <a:extLst>
              <a:ext uri="{FF2B5EF4-FFF2-40B4-BE49-F238E27FC236}">
                <a16:creationId xmlns:a16="http://schemas.microsoft.com/office/drawing/2014/main" id="{E5A6C9AA-8F75-6E4A-9E5F-9953F798B9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72013"/>
            <a:ext cx="1088571" cy="277823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fld id="{DC07D2C2-EEDA-094F-A4D5-546DE82D3808}" type="datetimeFigureOut">
              <a:rPr lang="en-US" smtClean="0"/>
              <a:pPr/>
              <a:t>12/2/22</a:t>
            </a:fld>
            <a:endParaRPr lang="en-US" dirty="0"/>
          </a:p>
        </p:txBody>
      </p:sp>
      <p:sp>
        <p:nvSpPr>
          <p:cNvPr id="11" name="Footer Placeholder 9">
            <a:extLst>
              <a:ext uri="{FF2B5EF4-FFF2-40B4-BE49-F238E27FC236}">
                <a16:creationId xmlns:a16="http://schemas.microsoft.com/office/drawing/2014/main" id="{8BF130D3-3334-8F4F-B697-35A9F2814C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00287" y="6572013"/>
            <a:ext cx="9391426" cy="285987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10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01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_Slide_U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382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Section_Break_NM&amp;CA_UU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30694" y="5064546"/>
            <a:ext cx="7070704" cy="993354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800" b="0" i="0" cap="none" spc="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78" indent="0" algn="ctr">
              <a:buNone/>
              <a:defRPr sz="2400"/>
            </a:lvl2pPr>
            <a:lvl3pPr marL="914354" indent="0" algn="ctr">
              <a:buNone/>
              <a:defRPr sz="2400"/>
            </a:lvl3pPr>
            <a:lvl4pPr marL="1371532" indent="0" algn="ctr">
              <a:buNone/>
              <a:defRPr sz="2000"/>
            </a:lvl4pPr>
            <a:lvl5pPr marL="1828709" indent="0" algn="ctr">
              <a:buNone/>
              <a:defRPr sz="2000"/>
            </a:lvl5pPr>
            <a:lvl6pPr marL="2285886" indent="0" algn="ctr">
              <a:buNone/>
              <a:defRPr sz="2000"/>
            </a:lvl6pPr>
            <a:lvl7pPr marL="2743062" indent="0" algn="ctr">
              <a:buNone/>
              <a:defRPr sz="2000"/>
            </a:lvl7pPr>
            <a:lvl8pPr marL="3200240" indent="0" algn="ctr">
              <a:buNone/>
              <a:defRPr sz="2000"/>
            </a:lvl8pPr>
            <a:lvl9pPr marL="3657418" indent="0" algn="ctr">
              <a:buNone/>
              <a:defRPr sz="20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30694" y="3112607"/>
            <a:ext cx="7070706" cy="1690255"/>
          </a:xfrm>
        </p:spPr>
        <p:txBody>
          <a:bodyPr lIns="0" rIns="0" anchor="ctr">
            <a:normAutofit/>
          </a:bodyPr>
          <a:lstStyle>
            <a:lvl1pPr algn="l">
              <a:lnSpc>
                <a:spcPts val="3700"/>
              </a:lnSpc>
              <a:defRPr sz="3600" b="0" i="0" spc="31" baseline="0">
                <a:solidFill>
                  <a:schemeClr val="bg1"/>
                </a:solidFill>
                <a:latin typeface="+mj-lt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8" name="Date Placeholder 8">
            <a:extLst>
              <a:ext uri="{FF2B5EF4-FFF2-40B4-BE49-F238E27FC236}">
                <a16:creationId xmlns:a16="http://schemas.microsoft.com/office/drawing/2014/main" id="{3BEBB9B5-AA21-3743-AE6F-D669D968EB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72013"/>
            <a:ext cx="1088571" cy="277823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00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fld id="{DC07D2C2-EEDA-094F-A4D5-546DE82D3808}" type="datetimeFigureOut">
              <a:rPr lang="en-US" smtClean="0"/>
              <a:pPr/>
              <a:t>12/2/22</a:t>
            </a:fld>
            <a:endParaRPr lang="en-US" dirty="0"/>
          </a:p>
        </p:txBody>
      </p:sp>
      <p:sp>
        <p:nvSpPr>
          <p:cNvPr id="9" name="Footer Placeholder 9">
            <a:extLst>
              <a:ext uri="{FF2B5EF4-FFF2-40B4-BE49-F238E27FC236}">
                <a16:creationId xmlns:a16="http://schemas.microsoft.com/office/drawing/2014/main" id="{4B41CB23-D8A4-634B-8696-A8C38E3AC1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00287" y="6572013"/>
            <a:ext cx="9391426" cy="285987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1000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03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0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and_Double_Content_U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and Double Content - Click to add title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6158660" y="1409700"/>
            <a:ext cx="5029200" cy="4648200"/>
          </a:xfrm>
        </p:spPr>
        <p:txBody>
          <a:bodyPr lIns="45720"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AFE68596-C998-4449-AA72-201F663B108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4" y="1409700"/>
            <a:ext cx="5029200" cy="4648200"/>
          </a:xfrm>
        </p:spPr>
        <p:txBody>
          <a:bodyPr/>
          <a:lstStyle>
            <a:lvl1pPr>
              <a:lnSpc>
                <a:spcPct val="100000"/>
              </a:lnSpc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00000"/>
              </a:lnSpc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00000"/>
              </a:lnSpc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00000"/>
              </a:lnSpc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00000"/>
              </a:lnSpc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7">
            <a:extLst>
              <a:ext uri="{FF2B5EF4-FFF2-40B4-BE49-F238E27FC236}">
                <a16:creationId xmlns:a16="http://schemas.microsoft.com/office/drawing/2014/main" id="{88CC8865-9B06-F04A-B596-67CF2250F5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356686"/>
            <a:ext cx="559397" cy="570225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ctr">
              <a:defRPr sz="1400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pPr algn="ctr"/>
            <a:fld id="{F6B149FD-26F7-3645-B4E7-BA8B8CC5EE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Date Placeholder 8">
            <a:extLst>
              <a:ext uri="{FF2B5EF4-FFF2-40B4-BE49-F238E27FC236}">
                <a16:creationId xmlns:a16="http://schemas.microsoft.com/office/drawing/2014/main" id="{8984D5BE-3984-D642-8048-62E970BD9D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72013"/>
            <a:ext cx="1088571" cy="277823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00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fld id="{DC07D2C2-EEDA-094F-A4D5-546DE82D3808}" type="datetimeFigureOut">
              <a:rPr lang="en-US" smtClean="0"/>
              <a:pPr/>
              <a:t>12/2/22</a:t>
            </a:fld>
            <a:endParaRPr lang="en-US" dirty="0"/>
          </a:p>
        </p:txBody>
      </p:sp>
      <p:sp>
        <p:nvSpPr>
          <p:cNvPr id="15" name="Footer Placeholder 9">
            <a:extLst>
              <a:ext uri="{FF2B5EF4-FFF2-40B4-BE49-F238E27FC236}">
                <a16:creationId xmlns:a16="http://schemas.microsoft.com/office/drawing/2014/main" id="{D37F498F-8C04-8E41-B8E2-2CF797996E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00287" y="6572013"/>
            <a:ext cx="9391426" cy="285987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1000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79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_Only_U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>
                <a:latin typeface="+mj-lt"/>
              </a:defRPr>
            </a:lvl1pPr>
          </a:lstStyle>
          <a:p>
            <a:r>
              <a:rPr lang="en-US" dirty="0"/>
              <a:t>Title Only - Click to add title</a:t>
            </a:r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047140F4-9603-3740-AC59-61030724EC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356686"/>
            <a:ext cx="559397" cy="570225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ctr">
              <a:defRPr sz="1400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pPr algn="ctr"/>
            <a:fld id="{F6B149FD-26F7-3645-B4E7-BA8B8CC5EE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8">
            <a:extLst>
              <a:ext uri="{FF2B5EF4-FFF2-40B4-BE49-F238E27FC236}">
                <a16:creationId xmlns:a16="http://schemas.microsoft.com/office/drawing/2014/main" id="{32A26D86-2879-4B46-86CA-D69ABD3FE8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72013"/>
            <a:ext cx="1088571" cy="277823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00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fld id="{DC07D2C2-EEDA-094F-A4D5-546DE82D3808}" type="datetimeFigureOut">
              <a:rPr lang="en-US" smtClean="0"/>
              <a:pPr/>
              <a:t>12/2/22</a:t>
            </a:fld>
            <a:endParaRPr lang="en-US" dirty="0"/>
          </a:p>
        </p:txBody>
      </p:sp>
      <p:sp>
        <p:nvSpPr>
          <p:cNvPr id="11" name="Footer Placeholder 9">
            <a:extLst>
              <a:ext uri="{FF2B5EF4-FFF2-40B4-BE49-F238E27FC236}">
                <a16:creationId xmlns:a16="http://schemas.microsoft.com/office/drawing/2014/main" id="{5B861089-20B6-544A-BC46-4CA4C9A1BB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00287" y="6572013"/>
            <a:ext cx="9391426" cy="285987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1000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80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_Slide_U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013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90600" y="1575115"/>
            <a:ext cx="6165850" cy="1317382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90599" y="3719997"/>
            <a:ext cx="5243147" cy="66712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600" b="0" spc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PRESENTER OR AUTHOR NAMES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62ED528D-5375-6147-9677-05F4F59A3A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0600" y="3015777"/>
            <a:ext cx="6165850" cy="3785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0" name="Text Placeholder 24">
            <a:extLst>
              <a:ext uri="{FF2B5EF4-FFF2-40B4-BE49-F238E27FC236}">
                <a16:creationId xmlns:a16="http://schemas.microsoft.com/office/drawing/2014/main" id="{58F7247A-244D-6A48-BBB7-15233E751B3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88669" y="6296999"/>
            <a:ext cx="1828800" cy="1365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8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ADD SAND XXXX-XXXX P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28DA6BE7-D5D1-5C4B-8879-A66353A8517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90600" y="4509920"/>
            <a:ext cx="4297393" cy="667120"/>
          </a:xfrm>
          <a:prstGeom prst="rect">
            <a:avLst/>
          </a:prstGeom>
        </p:spPr>
        <p:txBody>
          <a:bodyPr lIns="0" tIns="0" rIns="0" bIns="0"/>
          <a:lstStyle>
            <a:lvl1pPr>
              <a:buFontTx/>
              <a:buNone/>
              <a:defRPr sz="14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ADD DATE, LOCATION, OR ADDITIONAL CONTENT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503A6FD-C173-A64C-B254-829092777B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288" r="-3731"/>
          <a:stretch/>
        </p:blipFill>
        <p:spPr>
          <a:xfrm>
            <a:off x="966239" y="479998"/>
            <a:ext cx="1271441" cy="49236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C12122B-590E-9045-872C-38970E3FF20E}"/>
              </a:ext>
            </a:extLst>
          </p:cNvPr>
          <p:cNvSpPr txBox="1"/>
          <p:nvPr userDrawn="1"/>
        </p:nvSpPr>
        <p:spPr>
          <a:xfrm>
            <a:off x="912699" y="1056087"/>
            <a:ext cx="47107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pc="150" baseline="0" dirty="0">
                <a:solidFill>
                  <a:schemeClr val="bg1"/>
                </a:solidFill>
                <a:latin typeface="+mj-lt"/>
              </a:rPr>
              <a:t>Exceptional service in the national interest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369985-FB39-5049-971A-8BBBC56F2C4E}"/>
              </a:ext>
            </a:extLst>
          </p:cNvPr>
          <p:cNvSpPr txBox="1"/>
          <p:nvPr userDrawn="1"/>
        </p:nvSpPr>
        <p:spPr>
          <a:xfrm>
            <a:off x="5093208" y="6325539"/>
            <a:ext cx="6001735" cy="441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700" b="0" i="0" kern="1200" dirty="0">
                <a:solidFill>
                  <a:schemeClr val="bg2">
                    <a:lumMod val="50000"/>
                  </a:schemeClr>
                </a:solidFill>
                <a:effectLst/>
                <a:latin typeface="Open Sans" panose="020B0606030504020204" pitchFamily="34" charset="0"/>
                <a:ea typeface="+mn-ea"/>
                <a:cs typeface="+mn-cs"/>
              </a:rPr>
              <a:t>This work was supported by the Laboratory Directed Research and Development program at Sandia National Laboratories, a </a:t>
            </a:r>
            <a:r>
              <a:rPr lang="en-US" sz="700" b="0" i="0" kern="1200" dirty="0" err="1">
                <a:solidFill>
                  <a:schemeClr val="bg2">
                    <a:lumMod val="50000"/>
                  </a:schemeClr>
                </a:solidFill>
                <a:effectLst/>
                <a:latin typeface="Open Sans" panose="020B0606030504020204" pitchFamily="34" charset="0"/>
                <a:ea typeface="+mn-ea"/>
                <a:cs typeface="+mn-cs"/>
              </a:rPr>
              <a:t>multimission</a:t>
            </a:r>
            <a:r>
              <a:rPr lang="en-US" sz="700" b="0" i="0" kern="1200" dirty="0">
                <a:solidFill>
                  <a:schemeClr val="bg2">
                    <a:lumMod val="50000"/>
                  </a:schemeClr>
                </a:solidFill>
                <a:effectLst/>
                <a:latin typeface="Open Sans" panose="020B0606030504020204" pitchFamily="34" charset="0"/>
                <a:ea typeface="+mn-ea"/>
                <a:cs typeface="+mn-cs"/>
              </a:rPr>
              <a:t> laboratory managed and operated by National Technology and Engineering Solutions of Sandia LLC, a wholly owned subsidiary of Honeywell International Inc. for the U.S. Department of Energy’s National Nuclear Security Administration under contract DE-NA0003525. </a:t>
            </a:r>
            <a:endParaRPr lang="en-US" sz="700" b="0" i="0" dirty="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ADC7756-6766-FF46-BFDC-7CBCF88C2FB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8111" y="6362720"/>
            <a:ext cx="654939" cy="15919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B5135D8-0C79-D249-B01D-F828C907537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4371" y="6609587"/>
            <a:ext cx="463192" cy="13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7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627ED-C799-AA4A-BA7C-2FFFBEA251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 AND CONTENT - Click to add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D4B9F0-F682-C847-A4A4-C8832F0065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AC6C40D-F7AE-5D42-B2A9-60C9F62ADE8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47700" y="1409700"/>
            <a:ext cx="11049000" cy="4610100"/>
          </a:xfrm>
        </p:spPr>
        <p:txBody>
          <a:bodyPr/>
          <a:lstStyle/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831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88423" y="2066192"/>
            <a:ext cx="3868616" cy="2795954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54169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_Slide_NM&amp;CA_UU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2405A7D0-A065-44E8-BD31-2D1AF2D5E0D2}"/>
              </a:ext>
            </a:extLst>
          </p:cNvPr>
          <p:cNvSpPr txBox="1"/>
          <p:nvPr userDrawn="1"/>
        </p:nvSpPr>
        <p:spPr>
          <a:xfrm>
            <a:off x="10193121" y="5382134"/>
            <a:ext cx="1998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0" i="0" u="none" strike="noStrike" kern="12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+mn-ea"/>
                <a:cs typeface="+mn-cs"/>
              </a:rPr>
              <a:t>Sandia National Laboratories is a </a:t>
            </a:r>
            <a:r>
              <a:rPr lang="en-US" sz="800" b="0" i="0" u="none" strike="noStrike" kern="12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+mn-ea"/>
                <a:cs typeface="+mn-cs"/>
              </a:rPr>
              <a:t>multimission</a:t>
            </a:r>
            <a:r>
              <a:rPr lang="en-US" sz="800" b="0" i="0" u="none" strike="noStrike" kern="12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+mn-ea"/>
                <a:cs typeface="+mn-cs"/>
              </a:rPr>
              <a:t> laboratory managed and operated by National Technology &amp; Engineering Solutions of Sandia, LLC, a wholly owned subsidiary of Honeywell International Inc., for the U.S. Department of Energy’s National Nuclear Security Administration under contract DE-NA0003525.</a:t>
            </a:r>
            <a:endParaRPr lang="en-US" sz="800" b="0" i="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Picture Placeholder 30">
            <a:extLst>
              <a:ext uri="{FF2B5EF4-FFF2-40B4-BE49-F238E27FC236}">
                <a16:creationId xmlns:a16="http://schemas.microsoft.com/office/drawing/2014/main" id="{F1AEF7CB-72B7-B743-A375-6E9BEACA879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732140" y="2921104"/>
            <a:ext cx="1302311" cy="914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4" name="Picture Placeholder 32">
            <a:extLst>
              <a:ext uri="{FF2B5EF4-FFF2-40B4-BE49-F238E27FC236}">
                <a16:creationId xmlns:a16="http://schemas.microsoft.com/office/drawing/2014/main" id="{34437CB5-4FD1-BD4C-9E3F-DE0347134F2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91894" y="2921104"/>
            <a:ext cx="1828800" cy="91440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2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6" name="Picture Placeholder 34">
            <a:extLst>
              <a:ext uri="{FF2B5EF4-FFF2-40B4-BE49-F238E27FC236}">
                <a16:creationId xmlns:a16="http://schemas.microsoft.com/office/drawing/2014/main" id="{7D39CEF2-EAFF-1F4F-8C1B-1AFC16A91F4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145897" y="2921104"/>
            <a:ext cx="2167575" cy="91440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2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7" name="Picture Placeholder 18">
            <a:extLst>
              <a:ext uri="{FF2B5EF4-FFF2-40B4-BE49-F238E27FC236}">
                <a16:creationId xmlns:a16="http://schemas.microsoft.com/office/drawing/2014/main" id="{55971632-141A-4A41-AE8A-7917773F35A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565571" y="1342125"/>
            <a:ext cx="2623459" cy="1461583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18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8" name="Picture Placeholder 30">
            <a:extLst>
              <a:ext uri="{FF2B5EF4-FFF2-40B4-BE49-F238E27FC236}">
                <a16:creationId xmlns:a16="http://schemas.microsoft.com/office/drawing/2014/main" id="{3A1840DD-E6D4-FF44-BEE3-04222F6806E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424919" y="2921812"/>
            <a:ext cx="1135118" cy="914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A640D0C-6768-054F-A9E5-72433DED96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3147" y="1194099"/>
            <a:ext cx="6351553" cy="1727005"/>
          </a:xfrm>
        </p:spPr>
        <p:txBody>
          <a:bodyPr lIns="0" tIns="91440" rIns="0" bIns="91440" anchor="ctr">
            <a:normAutofit/>
          </a:bodyPr>
          <a:lstStyle>
            <a:lvl1pPr algn="l">
              <a:lnSpc>
                <a:spcPts val="3700"/>
              </a:lnSpc>
              <a:defRPr sz="3600" b="0" i="0" spc="31" baseline="0">
                <a:solidFill>
                  <a:schemeClr val="bg1"/>
                </a:solidFill>
                <a:latin typeface="+mj-lt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Text Placeholder 24">
            <a:extLst>
              <a:ext uri="{FF2B5EF4-FFF2-40B4-BE49-F238E27FC236}">
                <a16:creationId xmlns:a16="http://schemas.microsoft.com/office/drawing/2014/main" id="{49EC6533-A0BD-5E46-AF14-AB8CC26AA90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286421" y="6586868"/>
            <a:ext cx="1828800" cy="136525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8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ADD SAND XXXX-XXXX P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B7B0D49C-82E5-0B42-A64F-A7234DA2B0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3147" y="4142965"/>
            <a:ext cx="6351553" cy="914399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1800" b="0" i="0" cap="none" spc="200" baseline="0">
                <a:solidFill>
                  <a:schemeClr val="accent1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78" indent="0" algn="ctr">
              <a:buNone/>
              <a:defRPr sz="2400"/>
            </a:lvl2pPr>
            <a:lvl3pPr marL="914354" indent="0" algn="ctr">
              <a:buNone/>
              <a:defRPr sz="2400"/>
            </a:lvl3pPr>
            <a:lvl4pPr marL="1371532" indent="0" algn="ctr">
              <a:buNone/>
              <a:defRPr sz="2000"/>
            </a:lvl4pPr>
            <a:lvl5pPr marL="1828709" indent="0" algn="ctr">
              <a:buNone/>
              <a:defRPr sz="2000"/>
            </a:lvl5pPr>
            <a:lvl6pPr marL="2285886" indent="0" algn="ctr">
              <a:buNone/>
              <a:defRPr sz="2000"/>
            </a:lvl6pPr>
            <a:lvl7pPr marL="2743062" indent="0" algn="ctr">
              <a:buNone/>
              <a:defRPr sz="2000"/>
            </a:lvl7pPr>
            <a:lvl8pPr marL="3200240" indent="0" algn="ctr">
              <a:buNone/>
              <a:defRPr sz="2000"/>
            </a:lvl8pPr>
            <a:lvl9pPr marL="3657418" indent="0" algn="ctr">
              <a:buNone/>
              <a:defRPr sz="2000"/>
            </a:lvl9pPr>
          </a:lstStyle>
          <a:p>
            <a:r>
              <a:rPr lang="en-US" dirty="0"/>
              <a:t>CLICK TO ADD PRESENTER/AUTHOR NAMES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044566E6-F23A-E842-B04D-8E74C1E5C08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73147" y="5382133"/>
            <a:ext cx="6351553" cy="1142491"/>
          </a:xfrm>
        </p:spPr>
        <p:txBody>
          <a:bodyPr lIns="0" tIns="0" rIns="0" bIns="0"/>
          <a:lstStyle>
            <a:lvl1pPr>
              <a:buFontTx/>
              <a:buNone/>
              <a:defRPr sz="1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add date, location, or additional content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09C096-9973-EF42-BC88-D6ADDE589A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2928" y="206264"/>
            <a:ext cx="1899562" cy="8277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B30676C-5F7C-9C42-9914-B73F06BACB0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72826" y="5073548"/>
            <a:ext cx="1863045" cy="25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648" y="359772"/>
            <a:ext cx="10480752" cy="570225"/>
          </a:xfrm>
          <a:prstGeom prst="rect">
            <a:avLst/>
          </a:prstGeom>
        </p:spPr>
        <p:txBody>
          <a:bodyPr vert="horz" lIns="45720" tIns="45720" rIns="45720" bIns="45720" rtlCol="0" anchor="t">
            <a:norm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647" y="1429233"/>
            <a:ext cx="10480751" cy="4636287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D1E2D48-26E4-F540-8A4B-081EC834D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356686"/>
            <a:ext cx="559397" cy="570225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ctr">
              <a:defRPr sz="1400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pPr algn="ctr"/>
            <a:fld id="{F6B149FD-26F7-3645-B4E7-BA8B8CC5EE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27CFCD6-42D6-CF46-A09D-23B16AA07F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72013"/>
            <a:ext cx="1088571" cy="277823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00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fld id="{DC07D2C2-EEDA-094F-A4D5-546DE82D3808}" type="datetimeFigureOut">
              <a:rPr lang="en-US" smtClean="0"/>
              <a:pPr/>
              <a:t>12/2/22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C1FC436-ACD0-714D-A860-1E9467D1FE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00287" y="6572013"/>
            <a:ext cx="9391426" cy="285987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1000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895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701" r:id="rId2"/>
    <p:sldLayoutId id="2147483697" r:id="rId3"/>
    <p:sldLayoutId id="2147483698" r:id="rId4"/>
    <p:sldLayoutId id="2147483769" r:id="rId5"/>
    <p:sldLayoutId id="2147483814" r:id="rId6"/>
    <p:sldLayoutId id="2147483815" r:id="rId7"/>
    <p:sldLayoutId id="2147483816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354" rtl="0" eaLnBrk="1" latinLnBrk="0" hangingPunct="1">
        <a:lnSpc>
          <a:spcPct val="85000"/>
        </a:lnSpc>
        <a:spcBef>
          <a:spcPct val="0"/>
        </a:spcBef>
        <a:buNone/>
        <a:defRPr sz="2800" b="0" i="0" kern="1200" spc="100" baseline="0">
          <a:solidFill>
            <a:schemeClr val="bg2">
              <a:lumMod val="25000"/>
            </a:schemeClr>
          </a:solidFill>
          <a:latin typeface="+mj-lt"/>
          <a:ea typeface="Open Sans SemiBold" panose="020B0606030504020204" pitchFamily="34" charset="0"/>
          <a:cs typeface="Open Sans SemiBold" panose="020B0606030504020204" pitchFamily="34" charset="0"/>
        </a:defRPr>
      </a:lvl1pPr>
    </p:titleStyle>
    <p:bodyStyle>
      <a:lvl1pPr marL="0" indent="0" algn="l" defTabSz="914354" rtl="0" eaLnBrk="1" latinLnBrk="0" hangingPunct="0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Tx/>
        <a:buNone/>
        <a:defRPr sz="20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486909" indent="-285750" algn="l" defTabSz="914354" rtl="0" eaLnBrk="1" latinLnBrk="0" hangingPunct="0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itchFamily="2" charset="2"/>
        <a:buChar char="§"/>
        <a:defRPr sz="18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669780" indent="-285750" algn="l" defTabSz="914354" rtl="0" eaLnBrk="1" latinLnBrk="0" hangingPunct="0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itchFamily="2" charset="2"/>
        <a:buChar char="§"/>
        <a:defRPr sz="14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852651" indent="-285750" algn="l" defTabSz="914354" rtl="0" eaLnBrk="1" latinLnBrk="0" hangingPunct="0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itchFamily="2" charset="2"/>
        <a:buChar char="§"/>
        <a:defRPr sz="14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035522" indent="-285750" algn="l" defTabSz="914354" rtl="0" eaLnBrk="1" latinLnBrk="0" hangingPunct="0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itchFamily="2" charset="2"/>
        <a:buChar char="§"/>
        <a:defRPr sz="14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109994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93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925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91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6A1891C8-40F6-0844-84D7-FB57C74DF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648" y="359772"/>
            <a:ext cx="10480752" cy="570225"/>
          </a:xfrm>
          <a:prstGeom prst="rect">
            <a:avLst/>
          </a:prstGeom>
        </p:spPr>
        <p:txBody>
          <a:bodyPr vert="horz" lIns="45720" tIns="45720" rIns="45720" bIns="45720" rtlCol="0" anchor="t">
            <a:norm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1E04381-06F4-6A4A-986B-6305FD5236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647" y="1429233"/>
            <a:ext cx="10480751" cy="463628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1C83E4D2-C847-754F-86F1-AE63596BA0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356686"/>
            <a:ext cx="559397" cy="570225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fld id="{F6B149FD-26F7-3645-B4E7-BA8B8CC5EE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Date Placeholder 8">
            <a:extLst>
              <a:ext uri="{FF2B5EF4-FFF2-40B4-BE49-F238E27FC236}">
                <a16:creationId xmlns:a16="http://schemas.microsoft.com/office/drawing/2014/main" id="{D5068D1B-B42E-8343-A696-82B7686B40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72013"/>
            <a:ext cx="1088571" cy="277823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fld id="{DC07D2C2-EEDA-094F-A4D5-546DE82D3808}" type="datetimeFigureOut">
              <a:rPr lang="en-US" smtClean="0"/>
              <a:pPr/>
              <a:t>12/2/22</a:t>
            </a:fld>
            <a:endParaRPr lang="en-US" dirty="0"/>
          </a:p>
        </p:txBody>
      </p:sp>
      <p:sp>
        <p:nvSpPr>
          <p:cNvPr id="14" name="Footer Placeholder 9">
            <a:extLst>
              <a:ext uri="{FF2B5EF4-FFF2-40B4-BE49-F238E27FC236}">
                <a16:creationId xmlns:a16="http://schemas.microsoft.com/office/drawing/2014/main" id="{1259F7E5-8F2B-7D4F-BF1C-8C59362650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00287" y="6572013"/>
            <a:ext cx="9391426" cy="285987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10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178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756" r:id="rId2"/>
    <p:sldLayoutId id="2147483758" r:id="rId3"/>
    <p:sldLayoutId id="2147483759" r:id="rId4"/>
    <p:sldLayoutId id="2147483765" r:id="rId5"/>
    <p:sldLayoutId id="2147483772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354" rtl="0" eaLnBrk="1" latinLnBrk="0" hangingPunct="1">
        <a:lnSpc>
          <a:spcPct val="85000"/>
        </a:lnSpc>
        <a:spcBef>
          <a:spcPct val="0"/>
        </a:spcBef>
        <a:buNone/>
        <a:defRPr sz="2800" b="0" i="0" kern="1200" spc="100" baseline="0">
          <a:solidFill>
            <a:schemeClr val="bg1"/>
          </a:solidFill>
          <a:latin typeface="+mj-lt"/>
          <a:ea typeface="Open Sans SemiBold" panose="020B0606030504020204" pitchFamily="34" charset="0"/>
          <a:cs typeface="Open Sans SemiBold" panose="020B0606030504020204" pitchFamily="34" charset="0"/>
        </a:defRPr>
      </a:lvl1pPr>
    </p:titleStyle>
    <p:bodyStyle>
      <a:lvl1pPr marL="91436" indent="-91436" algn="l" defTabSz="914354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rgbClr val="00B0F0"/>
        </a:buClr>
        <a:buSzPct val="100000"/>
        <a:buFont typeface="Calibri" panose="020F0502020204030204" pitchFamily="34" charset="0"/>
        <a:buChar char=" "/>
        <a:defRPr sz="20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384029" indent="-182870" algn="l" defTabSz="914354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rgbClr val="00B0F0"/>
        </a:buClr>
        <a:buFont typeface="Wingdings" pitchFamily="2" charset="2"/>
        <a:buChar char="§"/>
        <a:defRPr sz="18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566900" indent="-182870" algn="l" defTabSz="914354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rgbClr val="00B0F0"/>
        </a:buClr>
        <a:buFont typeface="Wingdings" pitchFamily="2" charset="2"/>
        <a:buChar char="§"/>
        <a:defRPr sz="14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749771" indent="-182870" algn="l" defTabSz="914354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rgbClr val="00B0F0"/>
        </a:buClr>
        <a:buFont typeface="Wingdings" pitchFamily="2" charset="2"/>
        <a:buChar char="§"/>
        <a:defRPr sz="14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932642" indent="-182870" algn="l" defTabSz="914354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rgbClr val="00B0F0"/>
        </a:buClr>
        <a:buFont typeface="Wingdings" pitchFamily="2" charset="2"/>
        <a:buChar char="§"/>
        <a:defRPr sz="14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109994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93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925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91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D23EA49-B5D0-1541-8EC1-3C4BE870D2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0599" y="1575115"/>
            <a:ext cx="7366323" cy="1853885"/>
          </a:xfrm>
        </p:spPr>
        <p:txBody>
          <a:bodyPr>
            <a:normAutofit/>
          </a:bodyPr>
          <a:lstStyle/>
          <a:p>
            <a:r>
              <a:rPr lang="en-US" sz="3200" dirty="0">
                <a:effectLst/>
              </a:rPr>
              <a:t>IN22A-07: Systematic Comparison of Ground-Based and Satellite Measurements using TOVS and Radiosonde Data </a:t>
            </a:r>
            <a:endParaRPr lang="en-US" sz="540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8F954A9-F33E-B244-9544-B81C0D328D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SAND2022-16602 C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6572C9CA-5251-BE48-98C9-AEE6EB0EB8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/>
              <a:t>Justin D. Li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A7190E4-6146-D042-8C7F-132DA96089B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90600" y="4511489"/>
            <a:ext cx="4714461" cy="996358"/>
          </a:xfrm>
        </p:spPr>
        <p:txBody>
          <a:bodyPr>
            <a:noAutofit/>
          </a:bodyPr>
          <a:lstStyle/>
          <a:p>
            <a:r>
              <a:rPr lang="en-US" sz="2000" dirty="0"/>
              <a:t>AGU Fall Meeting</a:t>
            </a:r>
          </a:p>
          <a:p>
            <a:r>
              <a:rPr lang="en-US" sz="2000" dirty="0"/>
              <a:t>December 13, 2022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3E54DF6-4A33-0F44-BFF9-3FDCAA65F7F8}"/>
              </a:ext>
            </a:extLst>
          </p:cNvPr>
          <p:cNvSpPr txBox="1"/>
          <p:nvPr/>
        </p:nvSpPr>
        <p:spPr>
          <a:xfrm>
            <a:off x="3438144" y="359664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endParaRPr lang="en-US" dirty="0">
              <a:latin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6CD3E73-9623-F37E-38A4-3B4FEAA5F1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5774" t="4583" r="80382" b="6897"/>
          <a:stretch/>
        </p:blipFill>
        <p:spPr>
          <a:xfrm>
            <a:off x="11594594" y="0"/>
            <a:ext cx="597406" cy="52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72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82BC0-85EF-3E4E-9C20-A96DAF877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Effects of Co-incident Measurements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EF8E7B-30BF-D019-536A-14C8DB8D2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378" y="4519778"/>
            <a:ext cx="9310255" cy="233822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Distribution in temperature difference for different        duration time windows for co-incident measurements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Variability due to radiosonde station has a dominant effect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Tighter time window still reduces the variability, with the 1h window IQR being 10% smaller than that for 6h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2D7DE5-58A9-9E3C-76D2-3228FB80B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4102" name="Picture 6">
            <a:extLst>
              <a:ext uri="{FF2B5EF4-FFF2-40B4-BE49-F238E27FC236}">
                <a16:creationId xmlns:a16="http://schemas.microsoft.com/office/drawing/2014/main" id="{4C8FE46A-C84E-FC7D-C20C-B4AE66971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49" y="1004681"/>
            <a:ext cx="6546376" cy="339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>
            <a:extLst>
              <a:ext uri="{FF2B5EF4-FFF2-40B4-BE49-F238E27FC236}">
                <a16:creationId xmlns:a16="http://schemas.microsoft.com/office/drawing/2014/main" id="{D6C43843-5E5E-504A-4278-023BD9785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803" y="641798"/>
            <a:ext cx="3448548" cy="429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04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82BC0-85EF-3E4E-9C20-A96DAF877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Variability due to Spatial Ambiguity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EF8E7B-30BF-D019-536A-14C8DB8D2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007" y="4289498"/>
            <a:ext cx="5706456" cy="159362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Consider pairs of radiosonde station and adjacent TOVS coverage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2D7DE5-58A9-9E3C-76D2-3228FB80B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9490B35-8292-2997-A366-111F96491127}"/>
              </a:ext>
            </a:extLst>
          </p:cNvPr>
          <p:cNvGrpSpPr/>
          <p:nvPr/>
        </p:nvGrpSpPr>
        <p:grpSpPr>
          <a:xfrm>
            <a:off x="1041240" y="1129676"/>
            <a:ext cx="4289786" cy="2957057"/>
            <a:chOff x="647701" y="3178272"/>
            <a:chExt cx="4289786" cy="2957057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34EAE8D3-F391-822A-F9A9-87F7F960A2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1" y="3178272"/>
              <a:ext cx="4289786" cy="29570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14DD20E4-05C3-89AD-95B2-F450C4D664F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36" t="6875" r="53482" b="78832"/>
            <a:stretch/>
          </p:blipFill>
          <p:spPr bwMode="auto">
            <a:xfrm>
              <a:off x="3495367" y="4713684"/>
              <a:ext cx="1091381" cy="97919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A5167B7-5AEB-7ABF-A92F-228BEBC5465F}"/>
                </a:ext>
              </a:extLst>
            </p:cNvPr>
            <p:cNvSpPr/>
            <p:nvPr/>
          </p:nvSpPr>
          <p:spPr>
            <a:xfrm>
              <a:off x="2225565" y="3458492"/>
              <a:ext cx="369712" cy="390838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122" name="Picture 2">
            <a:extLst>
              <a:ext uri="{FF2B5EF4-FFF2-40B4-BE49-F238E27FC236}">
                <a16:creationId xmlns:a16="http://schemas.microsoft.com/office/drawing/2014/main" id="{8B2CA15F-A7B3-FA76-49A9-1F5B8F338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462" y="965091"/>
            <a:ext cx="5322377" cy="2422067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C5F290D-3516-904F-EAE3-2FF66EA1013D}"/>
              </a:ext>
            </a:extLst>
          </p:cNvPr>
          <p:cNvSpPr txBox="1">
            <a:spLocks/>
          </p:cNvSpPr>
          <p:nvPr/>
        </p:nvSpPr>
        <p:spPr>
          <a:xfrm>
            <a:off x="231006" y="5242142"/>
            <a:ext cx="11829814" cy="148368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8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6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4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2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Example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bg1"/>
                </a:solidFill>
              </a:rPr>
              <a:t>comparison; distribution over all comparison pairs (21 station pairs)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Unbiased behavior indicates spatially-smooth temperature behavior, while the variability highlights spatial resolution limitations</a:t>
            </a:r>
          </a:p>
        </p:txBody>
      </p:sp>
      <p:pic>
        <p:nvPicPr>
          <p:cNvPr id="5130" name="Picture 10">
            <a:extLst>
              <a:ext uri="{FF2B5EF4-FFF2-40B4-BE49-F238E27FC236}">
                <a16:creationId xmlns:a16="http://schemas.microsoft.com/office/drawing/2014/main" id="{96776C41-F51F-6B3C-C8D4-53CE7ABD4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420" y="3486361"/>
            <a:ext cx="4928460" cy="159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F71BF-948D-AE77-DE27-A42F22066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Conclusions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28568E-4924-EC6D-94FF-F96A9A2A5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Direct examination of radiosonde and TOVS air temperatures shows overall agreement, which matches with past comparisons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Statistical metrics for measurement differences show significant variability in comparing at daily (compared with monthly) timescales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Outlier radiosonde station data, or periods of outlier behavior for radiosonde stations, contribute significantly to the variability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Closer time windows reduce the variability, but not as significantly as compared with improvements resulting from higher spatial resolution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94FA23-034B-DA13-431D-8A3C58E23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80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CE26886-2A42-018E-D940-71C34A83B6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13" r="56692"/>
          <a:stretch/>
        </p:blipFill>
        <p:spPr>
          <a:xfrm rot="10800000">
            <a:off x="9469080" y="188841"/>
            <a:ext cx="2722919" cy="658964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576CD06-F19E-5EDA-4284-792B62FF663F}"/>
              </a:ext>
            </a:extLst>
          </p:cNvPr>
          <p:cNvSpPr/>
          <p:nvPr/>
        </p:nvSpPr>
        <p:spPr>
          <a:xfrm rot="18900000">
            <a:off x="8906378" y="2377471"/>
            <a:ext cx="360044" cy="867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23A820-FFF8-C6E1-9D44-927AF889F95C}"/>
              </a:ext>
            </a:extLst>
          </p:cNvPr>
          <p:cNvSpPr/>
          <p:nvPr/>
        </p:nvSpPr>
        <p:spPr>
          <a:xfrm rot="2700000">
            <a:off x="9048838" y="3710478"/>
            <a:ext cx="360044" cy="867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03F803A-C7A6-F7E6-D725-3F3D927152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88423" y="2066192"/>
            <a:ext cx="3868616" cy="2795954"/>
          </a:xfrm>
        </p:spPr>
        <p:txBody>
          <a:bodyPr/>
          <a:lstStyle/>
          <a:p>
            <a:r>
              <a:rPr lang="en-US" dirty="0"/>
              <a:t>Thanks for Listening!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1DCDAC-DCB8-9A34-4A63-21BBAA8DF2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5774" t="4583" r="80382" b="6897"/>
          <a:stretch/>
        </p:blipFill>
        <p:spPr>
          <a:xfrm>
            <a:off x="10672932" y="5573078"/>
            <a:ext cx="1368342" cy="120540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D87D2E6-6AA1-EB45-A792-C6C6EB993EE3}"/>
              </a:ext>
            </a:extLst>
          </p:cNvPr>
          <p:cNvSpPr/>
          <p:nvPr/>
        </p:nvSpPr>
        <p:spPr>
          <a:xfrm>
            <a:off x="4421009" y="4138003"/>
            <a:ext cx="33499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DFF3F9"/>
                </a:solidFill>
                <a:latin typeface="Exo 2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sandia.gov</a:t>
            </a:r>
            <a:r>
              <a:rPr lang="en-US" sz="3200" dirty="0">
                <a:solidFill>
                  <a:srgbClr val="DFF3F9"/>
                </a:solidFill>
                <a:latin typeface="Exo 2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en-US" sz="3200" dirty="0" err="1">
                <a:solidFill>
                  <a:srgbClr val="DFF3F9"/>
                </a:solidFill>
                <a:latin typeface="Exo 2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cldera</a:t>
            </a:r>
            <a:endParaRPr lang="en-US" sz="3200" dirty="0">
              <a:solidFill>
                <a:srgbClr val="DFF3F9"/>
              </a:solidFill>
              <a:effectLst/>
              <a:latin typeface="Exo 2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12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7CC173-4D57-E24E-AC26-5A8FEA086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Motivation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9BB5E29-EF83-A04A-8152-EB38D2747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647" y="929447"/>
            <a:ext cx="10480751" cy="242580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Comparisons between instruments (data products) would ideally have matching spatial and temporal resolution, sampling, and coverage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Characteristics of the unaltered data informs the validity of comparisons and transformations (e.g., data completion)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How do data observation from different systems compare?</a:t>
            </a:r>
          </a:p>
        </p:txBody>
      </p:sp>
      <p:sp>
        <p:nvSpPr>
          <p:cNvPr id="55" name="Slide Number Placeholder 3">
            <a:extLst>
              <a:ext uri="{FF2B5EF4-FFF2-40B4-BE49-F238E27FC236}">
                <a16:creationId xmlns:a16="http://schemas.microsoft.com/office/drawing/2014/main" id="{CCC43F92-D48D-307A-420F-0A2C7F110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B149FD-26F7-3645-B4E7-BA8B8CC5EEA8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350872C-7962-6E0D-59EF-5AAD3B9710C1}"/>
              </a:ext>
            </a:extLst>
          </p:cNvPr>
          <p:cNvGrpSpPr/>
          <p:nvPr/>
        </p:nvGrpSpPr>
        <p:grpSpPr>
          <a:xfrm rot="900000">
            <a:off x="2742058" y="3832632"/>
            <a:ext cx="2465778" cy="594867"/>
            <a:chOff x="3766379" y="4068618"/>
            <a:chExt cx="3978060" cy="959704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090C97D-7F28-128F-2706-2B83DEA3B8C3}"/>
                </a:ext>
              </a:extLst>
            </p:cNvPr>
            <p:cNvSpPr/>
            <p:nvPr/>
          </p:nvSpPr>
          <p:spPr>
            <a:xfrm>
              <a:off x="3766379" y="4174835"/>
              <a:ext cx="1618421" cy="60267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861A1A6-8D70-91FB-608F-120956F04149}"/>
                </a:ext>
              </a:extLst>
            </p:cNvPr>
            <p:cNvSpPr/>
            <p:nvPr/>
          </p:nvSpPr>
          <p:spPr>
            <a:xfrm>
              <a:off x="6126018" y="4174833"/>
              <a:ext cx="1618421" cy="60267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riangle 7">
              <a:extLst>
                <a:ext uri="{FF2B5EF4-FFF2-40B4-BE49-F238E27FC236}">
                  <a16:creationId xmlns:a16="http://schemas.microsoft.com/office/drawing/2014/main" id="{9B2C056E-B1C1-3CB2-6931-68B7159E1522}"/>
                </a:ext>
              </a:extLst>
            </p:cNvPr>
            <p:cNvSpPr/>
            <p:nvPr/>
          </p:nvSpPr>
          <p:spPr>
            <a:xfrm>
              <a:off x="5474856" y="4526692"/>
              <a:ext cx="581891" cy="501630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629A401A-E7E1-9F9D-743A-2E3281644FDA}"/>
                </a:ext>
              </a:extLst>
            </p:cNvPr>
            <p:cNvSpPr/>
            <p:nvPr/>
          </p:nvSpPr>
          <p:spPr>
            <a:xfrm>
              <a:off x="5384801" y="4068618"/>
              <a:ext cx="752764" cy="75276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riangle 12">
            <a:extLst>
              <a:ext uri="{FF2B5EF4-FFF2-40B4-BE49-F238E27FC236}">
                <a16:creationId xmlns:a16="http://schemas.microsoft.com/office/drawing/2014/main" id="{6930A164-FD58-E730-8E30-2D121516E63D}"/>
              </a:ext>
            </a:extLst>
          </p:cNvPr>
          <p:cNvSpPr/>
          <p:nvPr/>
        </p:nvSpPr>
        <p:spPr>
          <a:xfrm>
            <a:off x="2657033" y="6188224"/>
            <a:ext cx="623126" cy="537178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41F820A-EF45-2CDA-B82C-4BA17954A10F}"/>
              </a:ext>
            </a:extLst>
          </p:cNvPr>
          <p:cNvCxnSpPr>
            <a:cxnSpLocks/>
            <a:stCxn id="8" idx="2"/>
          </p:cNvCxnSpPr>
          <p:nvPr/>
        </p:nvCxnSpPr>
        <p:spPr>
          <a:xfrm flipH="1">
            <a:off x="2012601" y="4372355"/>
            <a:ext cx="1717390" cy="2084458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2AE43BC-84C5-5D87-74AB-86C04F2BA7E6}"/>
              </a:ext>
            </a:extLst>
          </p:cNvPr>
          <p:cNvCxnSpPr>
            <a:cxnSpLocks/>
            <a:stCxn id="8" idx="4"/>
          </p:cNvCxnSpPr>
          <p:nvPr/>
        </p:nvCxnSpPr>
        <p:spPr>
          <a:xfrm flipH="1">
            <a:off x="3811731" y="4465706"/>
            <a:ext cx="266652" cy="2024153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A8D7C2D8-2F24-3D9D-9E32-90F0C3FD0E98}"/>
              </a:ext>
            </a:extLst>
          </p:cNvPr>
          <p:cNvSpPr txBox="1"/>
          <p:nvPr/>
        </p:nvSpPr>
        <p:spPr>
          <a:xfrm>
            <a:off x="5503486" y="5191114"/>
            <a:ext cx="1092666" cy="480292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ctr"/>
            <a:r>
              <a:rPr lang="en-US" sz="2400" i="1" dirty="0">
                <a:solidFill>
                  <a:schemeClr val="bg1"/>
                </a:solidFill>
              </a:rPr>
              <a:t>versus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464E682-446A-E153-4AC3-84DD1B5F13AE}"/>
              </a:ext>
            </a:extLst>
          </p:cNvPr>
          <p:cNvSpPr txBox="1"/>
          <p:nvPr/>
        </p:nvSpPr>
        <p:spPr>
          <a:xfrm>
            <a:off x="2721815" y="5458995"/>
            <a:ext cx="1182255" cy="480292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sz="2800" b="1" u="sng" dirty="0">
                <a:solidFill>
                  <a:schemeClr val="bg1"/>
                </a:solidFill>
              </a:rPr>
              <a:t>IDEAL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397C3DA-C407-9A18-DC06-AE6992B6CFD9}"/>
              </a:ext>
            </a:extLst>
          </p:cNvPr>
          <p:cNvGrpSpPr/>
          <p:nvPr/>
        </p:nvGrpSpPr>
        <p:grpSpPr>
          <a:xfrm rot="900000">
            <a:off x="7260202" y="3896226"/>
            <a:ext cx="2465778" cy="594867"/>
            <a:chOff x="3766379" y="4068618"/>
            <a:chExt cx="3978060" cy="959704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F5F67D9-83C0-D09B-3D56-09390FE3658E}"/>
                </a:ext>
              </a:extLst>
            </p:cNvPr>
            <p:cNvSpPr/>
            <p:nvPr/>
          </p:nvSpPr>
          <p:spPr>
            <a:xfrm>
              <a:off x="3766379" y="4174835"/>
              <a:ext cx="1618421" cy="60267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D3656C1-1F67-17E1-D87D-0D3E43AD8194}"/>
                </a:ext>
              </a:extLst>
            </p:cNvPr>
            <p:cNvSpPr/>
            <p:nvPr/>
          </p:nvSpPr>
          <p:spPr>
            <a:xfrm>
              <a:off x="6126018" y="4174833"/>
              <a:ext cx="1618421" cy="60267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riangle 27">
              <a:extLst>
                <a:ext uri="{FF2B5EF4-FFF2-40B4-BE49-F238E27FC236}">
                  <a16:creationId xmlns:a16="http://schemas.microsoft.com/office/drawing/2014/main" id="{5485F2E5-8371-8399-3271-2ACCCF532976}"/>
                </a:ext>
              </a:extLst>
            </p:cNvPr>
            <p:cNvSpPr/>
            <p:nvPr/>
          </p:nvSpPr>
          <p:spPr>
            <a:xfrm>
              <a:off x="5474856" y="4526692"/>
              <a:ext cx="581891" cy="501630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ECAEEFBA-FE46-CBE2-9D36-FBE61076339E}"/>
                </a:ext>
              </a:extLst>
            </p:cNvPr>
            <p:cNvSpPr/>
            <p:nvPr/>
          </p:nvSpPr>
          <p:spPr>
            <a:xfrm>
              <a:off x="5384801" y="4068618"/>
              <a:ext cx="752764" cy="75276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riangle 29">
            <a:extLst>
              <a:ext uri="{FF2B5EF4-FFF2-40B4-BE49-F238E27FC236}">
                <a16:creationId xmlns:a16="http://schemas.microsoft.com/office/drawing/2014/main" id="{4061A6F2-1256-1514-77DB-3C5AE1764FD0}"/>
              </a:ext>
            </a:extLst>
          </p:cNvPr>
          <p:cNvSpPr/>
          <p:nvPr/>
        </p:nvSpPr>
        <p:spPr>
          <a:xfrm>
            <a:off x="9061200" y="6182020"/>
            <a:ext cx="623126" cy="537178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ED6668D-3A93-0A33-58BD-61AD94644B67}"/>
              </a:ext>
            </a:extLst>
          </p:cNvPr>
          <p:cNvCxnSpPr>
            <a:cxnSpLocks/>
            <a:stCxn id="28" idx="2"/>
          </p:cNvCxnSpPr>
          <p:nvPr/>
        </p:nvCxnSpPr>
        <p:spPr>
          <a:xfrm flipH="1">
            <a:off x="6530745" y="4435949"/>
            <a:ext cx="1717390" cy="2084458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04C3FEF-FC8D-9DA3-A2DC-A08EC55C79CC}"/>
              </a:ext>
            </a:extLst>
          </p:cNvPr>
          <p:cNvCxnSpPr>
            <a:cxnSpLocks/>
            <a:stCxn id="28" idx="4"/>
          </p:cNvCxnSpPr>
          <p:nvPr/>
        </p:nvCxnSpPr>
        <p:spPr>
          <a:xfrm flipH="1">
            <a:off x="8329875" y="4529300"/>
            <a:ext cx="266652" cy="2024153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5B52E13D-B486-D19B-E4D9-322FEFCCAB9D}"/>
              </a:ext>
            </a:extLst>
          </p:cNvPr>
          <p:cNvSpPr txBox="1"/>
          <p:nvPr/>
        </p:nvSpPr>
        <p:spPr>
          <a:xfrm>
            <a:off x="8548251" y="5410209"/>
            <a:ext cx="1448032" cy="480292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sz="2800" b="1" u="sng" dirty="0">
                <a:solidFill>
                  <a:schemeClr val="bg1"/>
                </a:solidFill>
              </a:rPr>
              <a:t>REALITY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CD87DBD-0FE4-D059-3A8C-23DFCA497009}"/>
              </a:ext>
            </a:extLst>
          </p:cNvPr>
          <p:cNvSpPr txBox="1"/>
          <p:nvPr/>
        </p:nvSpPr>
        <p:spPr>
          <a:xfrm>
            <a:off x="3114516" y="6163548"/>
            <a:ext cx="489438" cy="365124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t=+0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030AD4B-C401-59D2-34F6-5D00191FF2F2}"/>
              </a:ext>
            </a:extLst>
          </p:cNvPr>
          <p:cNvSpPr txBox="1"/>
          <p:nvPr/>
        </p:nvSpPr>
        <p:spPr>
          <a:xfrm>
            <a:off x="4762626" y="4623234"/>
            <a:ext cx="489438" cy="365124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t=+0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7E1D814-8C63-5A65-17FD-C0F772ED7C06}"/>
              </a:ext>
            </a:extLst>
          </p:cNvPr>
          <p:cNvSpPr txBox="1"/>
          <p:nvPr/>
        </p:nvSpPr>
        <p:spPr>
          <a:xfrm>
            <a:off x="9326044" y="4623234"/>
            <a:ext cx="489438" cy="365124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t=+7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4DF464F-C716-9F70-5464-8303D6840733}"/>
              </a:ext>
            </a:extLst>
          </p:cNvPr>
          <p:cNvSpPr txBox="1"/>
          <p:nvPr/>
        </p:nvSpPr>
        <p:spPr>
          <a:xfrm>
            <a:off x="9555123" y="6169857"/>
            <a:ext cx="489438" cy="365124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t=+1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7C1F6E1-C63F-AE9A-809D-13EA7B997DE4}"/>
              </a:ext>
            </a:extLst>
          </p:cNvPr>
          <p:cNvGrpSpPr/>
          <p:nvPr/>
        </p:nvGrpSpPr>
        <p:grpSpPr>
          <a:xfrm>
            <a:off x="490042" y="3857653"/>
            <a:ext cx="1241577" cy="1241955"/>
            <a:chOff x="82007" y="3880926"/>
            <a:chExt cx="1714389" cy="1714910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74A56BD-9FDE-23E3-772A-526E0815847B}"/>
                </a:ext>
              </a:extLst>
            </p:cNvPr>
            <p:cNvSpPr/>
            <p:nvPr/>
          </p:nvSpPr>
          <p:spPr>
            <a:xfrm>
              <a:off x="1224933" y="3880926"/>
              <a:ext cx="571463" cy="571463"/>
            </a:xfrm>
            <a:prstGeom prst="rect">
              <a:avLst/>
            </a:prstGeom>
            <a:pattFill prst="wdUpDiag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A50154E-9076-8E20-D43D-87F186EEF1BB}"/>
                </a:ext>
              </a:extLst>
            </p:cNvPr>
            <p:cNvSpPr/>
            <p:nvPr/>
          </p:nvSpPr>
          <p:spPr>
            <a:xfrm>
              <a:off x="653470" y="3881445"/>
              <a:ext cx="571463" cy="571463"/>
            </a:xfrm>
            <a:prstGeom prst="rect">
              <a:avLst/>
            </a:prstGeom>
            <a:pattFill prst="wdUpDiag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8C35B56-B339-369E-1C11-924F0A4219CB}"/>
                </a:ext>
              </a:extLst>
            </p:cNvPr>
            <p:cNvSpPr/>
            <p:nvPr/>
          </p:nvSpPr>
          <p:spPr>
            <a:xfrm>
              <a:off x="1224933" y="4452389"/>
              <a:ext cx="571463" cy="571463"/>
            </a:xfrm>
            <a:prstGeom prst="rect">
              <a:avLst/>
            </a:prstGeom>
            <a:pattFill prst="wdUpDiag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60C7C75-6517-C2CB-8CD0-3844F0890B48}"/>
                </a:ext>
              </a:extLst>
            </p:cNvPr>
            <p:cNvSpPr/>
            <p:nvPr/>
          </p:nvSpPr>
          <p:spPr>
            <a:xfrm>
              <a:off x="653470" y="4452908"/>
              <a:ext cx="571463" cy="571463"/>
            </a:xfrm>
            <a:prstGeom prst="rect">
              <a:avLst/>
            </a:prstGeom>
            <a:pattFill prst="wdUpDiag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800F2437-8062-A4DF-40BA-8C9C530DD4E6}"/>
                </a:ext>
              </a:extLst>
            </p:cNvPr>
            <p:cNvSpPr/>
            <p:nvPr/>
          </p:nvSpPr>
          <p:spPr>
            <a:xfrm>
              <a:off x="82007" y="3880926"/>
              <a:ext cx="571463" cy="571463"/>
            </a:xfrm>
            <a:prstGeom prst="rect">
              <a:avLst/>
            </a:prstGeom>
            <a:pattFill prst="wdUpDiag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D0C91F2-9703-39DA-3602-18AAAF074FDB}"/>
                </a:ext>
              </a:extLst>
            </p:cNvPr>
            <p:cNvSpPr/>
            <p:nvPr/>
          </p:nvSpPr>
          <p:spPr>
            <a:xfrm>
              <a:off x="82007" y="4452386"/>
              <a:ext cx="571463" cy="571462"/>
            </a:xfrm>
            <a:prstGeom prst="rect">
              <a:avLst/>
            </a:prstGeom>
            <a:pattFill prst="wdUpDiag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2A2E0D0-32A6-8859-4EB2-03146FF67964}"/>
                </a:ext>
              </a:extLst>
            </p:cNvPr>
            <p:cNvSpPr/>
            <p:nvPr/>
          </p:nvSpPr>
          <p:spPr>
            <a:xfrm>
              <a:off x="1224933" y="5023853"/>
              <a:ext cx="571463" cy="571463"/>
            </a:xfrm>
            <a:prstGeom prst="rect">
              <a:avLst/>
            </a:prstGeom>
            <a:pattFill prst="wdUpDiag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A6504885-7AE7-F415-9284-25FB92F506B3}"/>
                </a:ext>
              </a:extLst>
            </p:cNvPr>
            <p:cNvSpPr/>
            <p:nvPr/>
          </p:nvSpPr>
          <p:spPr>
            <a:xfrm>
              <a:off x="653470" y="5024373"/>
              <a:ext cx="571463" cy="571463"/>
            </a:xfrm>
            <a:prstGeom prst="rect">
              <a:avLst/>
            </a:prstGeom>
            <a:pattFill prst="wdUpDiag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F3DBD8C4-E504-993F-DE84-F5D3A0271F5E}"/>
                </a:ext>
              </a:extLst>
            </p:cNvPr>
            <p:cNvSpPr/>
            <p:nvPr/>
          </p:nvSpPr>
          <p:spPr>
            <a:xfrm>
              <a:off x="82007" y="5023854"/>
              <a:ext cx="571463" cy="571463"/>
            </a:xfrm>
            <a:prstGeom prst="rect">
              <a:avLst/>
            </a:prstGeom>
            <a:pattFill prst="wdUpDiag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2D0F8148-DC11-A7EF-FB70-EB7FCA72F7FD}"/>
              </a:ext>
            </a:extLst>
          </p:cNvPr>
          <p:cNvGrpSpPr/>
          <p:nvPr/>
        </p:nvGrpSpPr>
        <p:grpSpPr>
          <a:xfrm>
            <a:off x="10441916" y="3863572"/>
            <a:ext cx="1241577" cy="1241955"/>
            <a:chOff x="82007" y="3880926"/>
            <a:chExt cx="1714389" cy="1714910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40BABFE4-751B-07EE-D424-ED2C9876BD4C}"/>
                </a:ext>
              </a:extLst>
            </p:cNvPr>
            <p:cNvSpPr/>
            <p:nvPr/>
          </p:nvSpPr>
          <p:spPr>
            <a:xfrm>
              <a:off x="1224933" y="3880926"/>
              <a:ext cx="571463" cy="57146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5F246C8D-C84E-C681-96E8-76DF145B4C84}"/>
                </a:ext>
              </a:extLst>
            </p:cNvPr>
            <p:cNvSpPr/>
            <p:nvPr/>
          </p:nvSpPr>
          <p:spPr>
            <a:xfrm>
              <a:off x="653470" y="3881445"/>
              <a:ext cx="571463" cy="571463"/>
            </a:xfrm>
            <a:prstGeom prst="rect">
              <a:avLst/>
            </a:prstGeom>
            <a:pattFill prst="wdUpDiag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F5E41192-FFF8-9ABE-4788-BBCE19AAF598}"/>
                </a:ext>
              </a:extLst>
            </p:cNvPr>
            <p:cNvSpPr/>
            <p:nvPr/>
          </p:nvSpPr>
          <p:spPr>
            <a:xfrm>
              <a:off x="1224933" y="4452389"/>
              <a:ext cx="571463" cy="57146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263E711C-845B-41EA-3E2D-CA29E649EE01}"/>
                </a:ext>
              </a:extLst>
            </p:cNvPr>
            <p:cNvSpPr/>
            <p:nvPr/>
          </p:nvSpPr>
          <p:spPr>
            <a:xfrm>
              <a:off x="653470" y="4452908"/>
              <a:ext cx="571463" cy="57146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91012001-35F5-53CF-1528-05D00623F590}"/>
                </a:ext>
              </a:extLst>
            </p:cNvPr>
            <p:cNvSpPr/>
            <p:nvPr/>
          </p:nvSpPr>
          <p:spPr>
            <a:xfrm>
              <a:off x="82007" y="3880926"/>
              <a:ext cx="571463" cy="57146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3F74B1D3-FDB0-5491-4DC4-6845448C07A6}"/>
                </a:ext>
              </a:extLst>
            </p:cNvPr>
            <p:cNvSpPr/>
            <p:nvPr/>
          </p:nvSpPr>
          <p:spPr>
            <a:xfrm>
              <a:off x="82007" y="4452386"/>
              <a:ext cx="571463" cy="57146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E8526D2E-B43B-6A17-E006-E5D85212F239}"/>
                </a:ext>
              </a:extLst>
            </p:cNvPr>
            <p:cNvSpPr/>
            <p:nvPr/>
          </p:nvSpPr>
          <p:spPr>
            <a:xfrm>
              <a:off x="1224933" y="5023853"/>
              <a:ext cx="571463" cy="57146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80C401DE-F961-DBCA-01D9-3B8A8424095B}"/>
                </a:ext>
              </a:extLst>
            </p:cNvPr>
            <p:cNvSpPr/>
            <p:nvPr/>
          </p:nvSpPr>
          <p:spPr>
            <a:xfrm>
              <a:off x="653470" y="5024373"/>
              <a:ext cx="571463" cy="57146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6ADE76CF-D18A-35A6-A957-10B102BA7FD7}"/>
                </a:ext>
              </a:extLst>
            </p:cNvPr>
            <p:cNvSpPr/>
            <p:nvPr/>
          </p:nvSpPr>
          <p:spPr>
            <a:xfrm>
              <a:off x="82007" y="5023854"/>
              <a:ext cx="571463" cy="571463"/>
            </a:xfrm>
            <a:prstGeom prst="rect">
              <a:avLst/>
            </a:prstGeom>
            <a:pattFill prst="wdUpDiag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1180BBF-2ED0-0BD0-B590-85C3D5DB4422}"/>
              </a:ext>
            </a:extLst>
          </p:cNvPr>
          <p:cNvSpPr txBox="1"/>
          <p:nvPr/>
        </p:nvSpPr>
        <p:spPr>
          <a:xfrm>
            <a:off x="185783" y="3518018"/>
            <a:ext cx="1850093" cy="413858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Spatial Sampling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9DDD0C-8EDC-FA99-E74B-2190DB384528}"/>
              </a:ext>
            </a:extLst>
          </p:cNvPr>
          <p:cNvSpPr txBox="1"/>
          <p:nvPr/>
        </p:nvSpPr>
        <p:spPr>
          <a:xfrm>
            <a:off x="10128506" y="3514355"/>
            <a:ext cx="1850093" cy="413858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Spatial Sampling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C8EC12-36C4-9DD2-3FBB-304C1967C2D3}"/>
              </a:ext>
            </a:extLst>
          </p:cNvPr>
          <p:cNvSpPr txBox="1"/>
          <p:nvPr/>
        </p:nvSpPr>
        <p:spPr>
          <a:xfrm>
            <a:off x="294022" y="5437959"/>
            <a:ext cx="1717390" cy="413858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Time Coverage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FA1231B-35CF-01BE-8D26-FA1424536D61}"/>
              </a:ext>
            </a:extLst>
          </p:cNvPr>
          <p:cNvCxnSpPr/>
          <p:nvPr/>
        </p:nvCxnSpPr>
        <p:spPr>
          <a:xfrm flipV="1">
            <a:off x="490042" y="5763493"/>
            <a:ext cx="0" cy="613367"/>
          </a:xfrm>
          <a:prstGeom prst="straightConnector1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BF0C7CB-C0E5-FC23-1848-67BB6F41A865}"/>
              </a:ext>
            </a:extLst>
          </p:cNvPr>
          <p:cNvCxnSpPr>
            <a:cxnSpLocks/>
          </p:cNvCxnSpPr>
          <p:nvPr/>
        </p:nvCxnSpPr>
        <p:spPr>
          <a:xfrm>
            <a:off x="490042" y="6376860"/>
            <a:ext cx="1368773" cy="0"/>
          </a:xfrm>
          <a:prstGeom prst="straightConnector1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434E47E-D78B-FB74-69E8-6D06424EFF4E}"/>
              </a:ext>
            </a:extLst>
          </p:cNvPr>
          <p:cNvCxnSpPr/>
          <p:nvPr/>
        </p:nvCxnSpPr>
        <p:spPr>
          <a:xfrm>
            <a:off x="490042" y="5975929"/>
            <a:ext cx="1241577" cy="0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AD4B2676-3122-902C-8144-6ABC21656294}"/>
              </a:ext>
            </a:extLst>
          </p:cNvPr>
          <p:cNvSpPr txBox="1"/>
          <p:nvPr/>
        </p:nvSpPr>
        <p:spPr>
          <a:xfrm>
            <a:off x="10180595" y="5437959"/>
            <a:ext cx="1717390" cy="413858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Time Coverage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75D7B49-9068-AEEE-03AC-90BA8BFAB974}"/>
              </a:ext>
            </a:extLst>
          </p:cNvPr>
          <p:cNvCxnSpPr>
            <a:cxnSpLocks/>
          </p:cNvCxnSpPr>
          <p:nvPr/>
        </p:nvCxnSpPr>
        <p:spPr>
          <a:xfrm flipV="1">
            <a:off x="10376615" y="5763493"/>
            <a:ext cx="0" cy="613367"/>
          </a:xfrm>
          <a:prstGeom prst="straightConnector1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946A8A2-FD80-CF54-9EF4-7E36192EB26D}"/>
              </a:ext>
            </a:extLst>
          </p:cNvPr>
          <p:cNvCxnSpPr>
            <a:cxnSpLocks/>
          </p:cNvCxnSpPr>
          <p:nvPr/>
        </p:nvCxnSpPr>
        <p:spPr>
          <a:xfrm>
            <a:off x="10376615" y="6376860"/>
            <a:ext cx="1368773" cy="0"/>
          </a:xfrm>
          <a:prstGeom prst="straightConnector1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3A9E1805-A92F-2D71-AF27-9685D68A1748}"/>
              </a:ext>
            </a:extLst>
          </p:cNvPr>
          <p:cNvCxnSpPr>
            <a:cxnSpLocks/>
          </p:cNvCxnSpPr>
          <p:nvPr/>
        </p:nvCxnSpPr>
        <p:spPr>
          <a:xfrm>
            <a:off x="10376615" y="5975929"/>
            <a:ext cx="199021" cy="0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26253B46-6211-DC3F-AAAF-CB6CD7EE550D}"/>
              </a:ext>
            </a:extLst>
          </p:cNvPr>
          <p:cNvCxnSpPr>
            <a:cxnSpLocks/>
          </p:cNvCxnSpPr>
          <p:nvPr/>
        </p:nvCxnSpPr>
        <p:spPr>
          <a:xfrm>
            <a:off x="10580254" y="5975929"/>
            <a:ext cx="133928" cy="290944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972C0A0-8B97-1116-41A0-81786AD7EB50}"/>
              </a:ext>
            </a:extLst>
          </p:cNvPr>
          <p:cNvCxnSpPr>
            <a:cxnSpLocks/>
          </p:cNvCxnSpPr>
          <p:nvPr/>
        </p:nvCxnSpPr>
        <p:spPr>
          <a:xfrm>
            <a:off x="10935854" y="6266873"/>
            <a:ext cx="110837" cy="109987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992EBB06-5116-B041-855E-F375AE092B9F}"/>
              </a:ext>
            </a:extLst>
          </p:cNvPr>
          <p:cNvCxnSpPr>
            <a:cxnSpLocks/>
          </p:cNvCxnSpPr>
          <p:nvPr/>
        </p:nvCxnSpPr>
        <p:spPr>
          <a:xfrm flipH="1">
            <a:off x="11269634" y="6182020"/>
            <a:ext cx="92363" cy="194840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1D15408F-39B7-C765-F84B-663590C565F8}"/>
              </a:ext>
            </a:extLst>
          </p:cNvPr>
          <p:cNvCxnSpPr>
            <a:cxnSpLocks/>
          </p:cNvCxnSpPr>
          <p:nvPr/>
        </p:nvCxnSpPr>
        <p:spPr>
          <a:xfrm>
            <a:off x="10714182" y="6266873"/>
            <a:ext cx="227522" cy="0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E00ABD39-B8B4-E611-04F1-4EA1C14203D1}"/>
              </a:ext>
            </a:extLst>
          </p:cNvPr>
          <p:cNvCxnSpPr>
            <a:cxnSpLocks/>
          </p:cNvCxnSpPr>
          <p:nvPr/>
        </p:nvCxnSpPr>
        <p:spPr>
          <a:xfrm>
            <a:off x="11361997" y="6178278"/>
            <a:ext cx="199021" cy="0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388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7CC173-4D57-E24E-AC26-5A8FEA086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Background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9BB5E29-EF83-A04A-8152-EB38D2747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648" y="926911"/>
            <a:ext cx="10480751" cy="463628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Part of a larger research project looking at climate pathways, using the 1991 Mount Pinatubo eruption as the exemplar</a:t>
            </a:r>
          </a:p>
          <a:p>
            <a:pPr marL="726948" lvl="1" indent="-342900">
              <a:buFont typeface="Arial" panose="020B0604020202020204" pitchFamily="34" charset="0"/>
              <a:buChar char="•"/>
            </a:pPr>
            <a:r>
              <a:rPr lang="en-US" sz="2000" b="1" dirty="0"/>
              <a:t>GC25H-0769</a:t>
            </a:r>
            <a:r>
              <a:rPr lang="en-US" sz="2000" dirty="0"/>
              <a:t>, “CLDERA: A Novel Foundational Approach for Attributing Impacts    to Localized Source Forcings in the Climate”, 12/13 at </a:t>
            </a:r>
            <a:r>
              <a:rPr lang="en-US" sz="2000" u="sng" dirty="0"/>
              <a:t>14:45 – 18:15 CST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While newer data are more complete and at higher spatial and temporal resolutions, the described challenges remain relevant</a:t>
            </a:r>
          </a:p>
          <a:p>
            <a:pPr marL="726948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Focus on an earlier period of the ”Satellite Era” to highlight data coverage gaps and data resolution challenges</a:t>
            </a:r>
          </a:p>
          <a:p>
            <a:pPr marL="726948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Compare satellite data from TOVS and radiosonde data from IGRA</a:t>
            </a:r>
          </a:p>
          <a:p>
            <a:pPr marL="726948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Apply statistical properties to characterize the comparison between data products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C24318-C227-C14C-8797-6BDA81B99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B149FD-26F7-3645-B4E7-BA8B8CC5EEA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39ECE8-224F-97AD-DD10-29DFA68EEEE2}"/>
              </a:ext>
            </a:extLst>
          </p:cNvPr>
          <p:cNvSpPr txBox="1"/>
          <p:nvPr/>
        </p:nvSpPr>
        <p:spPr>
          <a:xfrm>
            <a:off x="239483" y="5303242"/>
            <a:ext cx="11713033" cy="103744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Comparisons at the daily, pointwise (station) level, examining effects of the spatial precision, pressure levels, and timing offset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229073-AB87-C468-485D-CEB4ED75E3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5774" t="4583" r="80382" b="6897"/>
          <a:stretch/>
        </p:blipFill>
        <p:spPr>
          <a:xfrm>
            <a:off x="10882630" y="1611971"/>
            <a:ext cx="960040" cy="84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09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7CC173-4D57-E24E-AC26-5A8FEA086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TIROS Operational Vertical Sounder (TOVS)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BE81BE3-58D6-8B59-8A08-D5EC311D7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397" y="926911"/>
            <a:ext cx="11194735" cy="249579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On-board TIROS (Television InfraRed Observation Satellite) series, NOAA-6 through 14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Using NOAA-11 data: ~2x daily measurements for 1988–1994, at 1° x 1° gridded resolution, with 12 pressure levels from surface to 30 mb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Product derived from suite of three component sensors (MSU, HIRS/2, SSU)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C24318-C227-C14C-8797-6BDA81B99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B149FD-26F7-3645-B4E7-BA8B8CC5EEA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C09638-B4FF-774E-41D1-99401ABEC39E}"/>
              </a:ext>
            </a:extLst>
          </p:cNvPr>
          <p:cNvSpPr txBox="1"/>
          <p:nvPr/>
        </p:nvSpPr>
        <p:spPr>
          <a:xfrm>
            <a:off x="191779" y="6541132"/>
            <a:ext cx="556181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Image Credit: NOAA / NESDIS Center for Satellite Applications and Research</a:t>
            </a:r>
          </a:p>
        </p:txBody>
      </p:sp>
      <p:pic>
        <p:nvPicPr>
          <p:cNvPr id="5122" name="Picture 2" descr="artist's rendition: NOAA-11 satellite">
            <a:extLst>
              <a:ext uri="{FF2B5EF4-FFF2-40B4-BE49-F238E27FC236}">
                <a16:creationId xmlns:a16="http://schemas.microsoft.com/office/drawing/2014/main" id="{915A7D83-524C-6893-C22A-16CA915E6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60" y="3325092"/>
            <a:ext cx="4992472" cy="325505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4EEF5B93-5D8F-8524-E380-4951319E5F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7" t="13731" r="9162" b="8457"/>
          <a:stretch/>
        </p:blipFill>
        <p:spPr bwMode="auto">
          <a:xfrm>
            <a:off x="6594971" y="3293603"/>
            <a:ext cx="4829092" cy="32165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EEAD223-69B8-4090-1DFF-403DCEFAB53D}"/>
              </a:ext>
            </a:extLst>
          </p:cNvPr>
          <p:cNvSpPr txBox="1"/>
          <p:nvPr/>
        </p:nvSpPr>
        <p:spPr>
          <a:xfrm>
            <a:off x="6767786" y="6580142"/>
            <a:ext cx="454134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Image Credit: NASA </a:t>
            </a:r>
            <a:r>
              <a:rPr lang="en-US" sz="1200" dirty="0" err="1">
                <a:solidFill>
                  <a:schemeClr val="bg1"/>
                </a:solidFill>
              </a:rPr>
              <a:t>EarthData</a:t>
            </a:r>
            <a:r>
              <a:rPr lang="en-US" sz="1200" dirty="0">
                <a:solidFill>
                  <a:schemeClr val="bg1"/>
                </a:solidFill>
              </a:rPr>
              <a:t> GES DISC, TOVSADNH Dataset</a:t>
            </a:r>
          </a:p>
        </p:txBody>
      </p:sp>
    </p:spTree>
    <p:extLst>
      <p:ext uri="{BB962C8B-B14F-4D97-AF65-F5344CB8AC3E}">
        <p14:creationId xmlns:p14="http://schemas.microsoft.com/office/powerpoint/2010/main" val="209939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7CC173-4D57-E24E-AC26-5A8FEA086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Integrated Global Radiosonde Archive (IGRA)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9BB5E29-EF83-A04A-8152-EB38D2747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137" y="926912"/>
            <a:ext cx="11317184" cy="183578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Archive of radiosonde and pilot balloon measurements from 1905 – present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Using 874 stations, compiled from 33 data sources (w/ quality control)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1 – 4 measurements each day, standard pressure levels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C24318-C227-C14C-8797-6BDA81B99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B149FD-26F7-3645-B4E7-BA8B8CC5EEA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C09638-B4FF-774E-41D1-99401ABEC39E}"/>
              </a:ext>
            </a:extLst>
          </p:cNvPr>
          <p:cNvSpPr txBox="1"/>
          <p:nvPr/>
        </p:nvSpPr>
        <p:spPr>
          <a:xfrm>
            <a:off x="2022393" y="6471387"/>
            <a:ext cx="342355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Image Credit: NOAA / NCEI IGRA Data Product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238A255A-2B3F-0BAC-7DD9-762B5A4F64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29" b="50750"/>
          <a:stretch/>
        </p:blipFill>
        <p:spPr bwMode="auto">
          <a:xfrm>
            <a:off x="777261" y="2722148"/>
            <a:ext cx="5913817" cy="370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98431ABD-0620-32A0-E50F-ECFE40212F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7" t="6734" r="3737" b="5637"/>
          <a:stretch/>
        </p:blipFill>
        <p:spPr bwMode="auto">
          <a:xfrm>
            <a:off x="8125275" y="2503592"/>
            <a:ext cx="2740648" cy="392416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91D66E-D452-A3B7-8298-297ABEDD8204}"/>
              </a:ext>
            </a:extLst>
          </p:cNvPr>
          <p:cNvSpPr txBox="1"/>
          <p:nvPr/>
        </p:nvSpPr>
        <p:spPr>
          <a:xfrm>
            <a:off x="7878310" y="6458109"/>
            <a:ext cx="342355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Image Credits: NWS Upper-Air Photo Gallery</a:t>
            </a:r>
          </a:p>
        </p:txBody>
      </p:sp>
    </p:spTree>
    <p:extLst>
      <p:ext uri="{BB962C8B-B14F-4D97-AF65-F5344CB8AC3E}">
        <p14:creationId xmlns:p14="http://schemas.microsoft.com/office/powerpoint/2010/main" val="428537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92AB0-D127-1616-FCE9-EFE1D16FB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TOVS and IGRA Collocations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284A73-C94D-1789-C4D5-C0CA3DAAED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42333A7-CB39-E87D-2518-95ACD01AF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881659"/>
            <a:ext cx="11201364" cy="569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9C32ED8-20B8-FE6A-45EC-337EFE66835C}"/>
              </a:ext>
            </a:extLst>
          </p:cNvPr>
          <p:cNvSpPr/>
          <p:nvPr/>
        </p:nvSpPr>
        <p:spPr>
          <a:xfrm>
            <a:off x="2446317" y="6452991"/>
            <a:ext cx="7425027" cy="270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48FEF6-8DE3-8951-FCC0-87379EBCC2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57"/>
          <a:stretch/>
        </p:blipFill>
        <p:spPr bwMode="auto">
          <a:xfrm>
            <a:off x="2819382" y="5874442"/>
            <a:ext cx="6553200" cy="88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1AB8003-9031-E450-8F14-B6680E205258}"/>
              </a:ext>
            </a:extLst>
          </p:cNvPr>
          <p:cNvSpPr/>
          <p:nvPr/>
        </p:nvSpPr>
        <p:spPr>
          <a:xfrm>
            <a:off x="2140558" y="1424353"/>
            <a:ext cx="2792528" cy="2158327"/>
          </a:xfrm>
          <a:prstGeom prst="rect">
            <a:avLst/>
          </a:prstGeom>
          <a:noFill/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62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92AB0-D127-1616-FCE9-EFE1D16FB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648" y="356686"/>
            <a:ext cx="10480752" cy="570225"/>
          </a:xfrm>
        </p:spPr>
        <p:txBody>
          <a:bodyPr>
            <a:normAutofit/>
          </a:bodyPr>
          <a:lstStyle/>
          <a:p>
            <a:r>
              <a:rPr lang="en-US" sz="2800" dirty="0"/>
              <a:t>TOVS and IGRA Collocations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284A73-C94D-1789-C4D5-C0CA3DAAED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7B0E904-A752-80E5-5B0A-13BD4C69F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483" y="1006219"/>
            <a:ext cx="7885033" cy="543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7967713-5A16-662E-C049-B582358250A3}"/>
              </a:ext>
            </a:extLst>
          </p:cNvPr>
          <p:cNvSpPr/>
          <p:nvPr/>
        </p:nvSpPr>
        <p:spPr>
          <a:xfrm>
            <a:off x="2446317" y="6293923"/>
            <a:ext cx="7267699" cy="4295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EB7DE6-7D8C-4685-EF51-532EBFFE57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57"/>
          <a:stretch/>
        </p:blipFill>
        <p:spPr bwMode="auto">
          <a:xfrm>
            <a:off x="2819382" y="5874442"/>
            <a:ext cx="6553200" cy="88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6359DEF-07FF-B054-D9DC-E6395C75C029}"/>
              </a:ext>
            </a:extLst>
          </p:cNvPr>
          <p:cNvSpPr/>
          <p:nvPr/>
        </p:nvSpPr>
        <p:spPr>
          <a:xfrm>
            <a:off x="7231725" y="4132843"/>
            <a:ext cx="3022036" cy="122315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DF8127-3953-5D93-F810-B2F7B1C9E000}"/>
              </a:ext>
            </a:extLst>
          </p:cNvPr>
          <p:cNvSpPr txBox="1"/>
          <p:nvPr/>
        </p:nvSpPr>
        <p:spPr>
          <a:xfrm>
            <a:off x="7279224" y="4301856"/>
            <a:ext cx="4655833" cy="88513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Evident spatial </a:t>
            </a:r>
            <a:r>
              <a:rPr lang="en-US" sz="2800" b="1" i="1" dirty="0">
                <a:solidFill>
                  <a:schemeClr val="bg1"/>
                </a:solidFill>
              </a:rPr>
              <a:t>ambiguity</a:t>
            </a:r>
            <a:r>
              <a:rPr lang="en-US" sz="2800" b="1" dirty="0">
                <a:solidFill>
                  <a:schemeClr val="bg1"/>
                </a:solidFill>
              </a:rPr>
              <a:t> due to spatial resolution</a:t>
            </a:r>
          </a:p>
        </p:txBody>
      </p:sp>
    </p:spTree>
    <p:extLst>
      <p:ext uri="{BB962C8B-B14F-4D97-AF65-F5344CB8AC3E}">
        <p14:creationId xmlns:p14="http://schemas.microsoft.com/office/powerpoint/2010/main" val="226799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82BC0-85EF-3E4E-9C20-A96DAF877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Overall TOVS and IGRA Comparison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EF8E7B-30BF-D019-536A-14C8DB8D2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647" y="926911"/>
            <a:ext cx="10480751" cy="212121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Differenced daily data over all stations and pressure levels (within 12-hour window of co-occurrence) shows good agreement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Characterized using statistical properties of the difference between the measurements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2D7DE5-58A9-9E3C-76D2-3228FB80B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574A3398-CD00-5857-241B-15CAAEE3B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750" y="2781306"/>
            <a:ext cx="6419363" cy="287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4AD020-9BBE-3FCF-8C73-F28BE8C037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134" y="5881068"/>
            <a:ext cx="11215481" cy="84850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1BFF2A8C-E3F5-2FA3-0AB3-B8D41CEFDDD5}"/>
              </a:ext>
            </a:extLst>
          </p:cNvPr>
          <p:cNvGrpSpPr/>
          <p:nvPr/>
        </p:nvGrpSpPr>
        <p:grpSpPr>
          <a:xfrm>
            <a:off x="523524" y="2703025"/>
            <a:ext cx="4391874" cy="3063240"/>
            <a:chOff x="261989" y="2909740"/>
            <a:chExt cx="4391874" cy="3063240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038A92A6-4388-040B-FA90-3447DCA934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989" y="2909740"/>
              <a:ext cx="4391874" cy="3063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36D9B78-6903-EAE1-1CA8-3C6B8B1B5979}"/>
                </a:ext>
              </a:extLst>
            </p:cNvPr>
            <p:cNvSpPr txBox="1"/>
            <p:nvPr/>
          </p:nvSpPr>
          <p:spPr>
            <a:xfrm>
              <a:off x="4056502" y="3274717"/>
              <a:ext cx="243555" cy="133911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noAutofit/>
            </a:bodyPr>
            <a:lstStyle/>
            <a:p>
              <a:pPr algn="l"/>
              <a:r>
                <a:rPr lang="en-US" sz="600" dirty="0">
                  <a:latin typeface="+mj-lt"/>
                </a:rPr>
                <a:t>(+σ)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953730A-99DC-90E1-2E56-E7036C154ED0}"/>
                </a:ext>
              </a:extLst>
            </p:cNvPr>
            <p:cNvSpPr txBox="1"/>
            <p:nvPr/>
          </p:nvSpPr>
          <p:spPr>
            <a:xfrm>
              <a:off x="4171930" y="3462709"/>
              <a:ext cx="346095" cy="171344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noAutofit/>
            </a:bodyPr>
            <a:lstStyle/>
            <a:p>
              <a:pPr algn="l"/>
              <a:r>
                <a:rPr lang="en-US" sz="600" dirty="0">
                  <a:latin typeface="+mj-lt"/>
                </a:rPr>
                <a:t>(+IQR)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851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82BC0-85EF-3E4E-9C20-A96DAF877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Variability from Radiosonde Stations and Pressure Levels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EF8E7B-30BF-D019-536A-14C8DB8D2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2644" y="3912400"/>
            <a:ext cx="6646966" cy="289215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Not all stations are equally well behaved, with higher spread in the difference compared to the overall dataset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Limitations of the dataset, in vertical resolution by pressure level, show greater differences in near surface air temperature measurements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2D7DE5-58A9-9E3C-76D2-3228FB80B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082" name="Picture 10">
            <a:extLst>
              <a:ext uri="{FF2B5EF4-FFF2-40B4-BE49-F238E27FC236}">
                <a16:creationId xmlns:a16="http://schemas.microsoft.com/office/drawing/2014/main" id="{28F1A5E9-426E-AC11-4D57-B6784CBD2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52" y="1233526"/>
            <a:ext cx="4462978" cy="254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>
            <a:extLst>
              <a:ext uri="{FF2B5EF4-FFF2-40B4-BE49-F238E27FC236}">
                <a16:creationId xmlns:a16="http://schemas.microsoft.com/office/drawing/2014/main" id="{0EBE9030-3B04-9D68-C52B-9620820D6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169" y="1233526"/>
            <a:ext cx="4416123" cy="254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>
            <a:extLst>
              <a:ext uri="{FF2B5EF4-FFF2-40B4-BE49-F238E27FC236}">
                <a16:creationId xmlns:a16="http://schemas.microsoft.com/office/drawing/2014/main" id="{B7AC587B-C41F-4167-BCE5-DE5C86DEC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73" y="4241997"/>
            <a:ext cx="4568403" cy="254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AC5990-4D7B-5C99-2372-F50B92EF6EAF}"/>
              </a:ext>
            </a:extLst>
          </p:cNvPr>
          <p:cNvSpPr txBox="1"/>
          <p:nvPr/>
        </p:nvSpPr>
        <p:spPr>
          <a:xfrm>
            <a:off x="1180066" y="900978"/>
            <a:ext cx="6888496" cy="43577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Differences by Radiosonde-TOVS Collocations (stations)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FC4AF2-D63F-F621-383F-329317F8EBAC}"/>
              </a:ext>
            </a:extLst>
          </p:cNvPr>
          <p:cNvSpPr txBox="1"/>
          <p:nvPr/>
        </p:nvSpPr>
        <p:spPr>
          <a:xfrm>
            <a:off x="1180066" y="3893240"/>
            <a:ext cx="3717784" cy="43577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Differences by Pressure Levels</a:t>
            </a:r>
          </a:p>
          <a:p>
            <a:pPr algn="l"/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44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1_Sandia_Brand_Light_Theme_UUR">
  <a:themeElements>
    <a:clrScheme name="SandiaBrandTheme">
      <a:dk1>
        <a:srgbClr val="3C3C3C"/>
      </a:dk1>
      <a:lt1>
        <a:srgbClr val="FFFFFF"/>
      </a:lt1>
      <a:dk2>
        <a:srgbClr val="005376"/>
      </a:dk2>
      <a:lt2>
        <a:srgbClr val="FFFFFF"/>
      </a:lt2>
      <a:accent1>
        <a:srgbClr val="00ADD0"/>
      </a:accent1>
      <a:accent2>
        <a:srgbClr val="6CB312"/>
      </a:accent2>
      <a:accent3>
        <a:srgbClr val="FFA033"/>
      </a:accent3>
      <a:accent4>
        <a:srgbClr val="008E74"/>
      </a:accent4>
      <a:accent5>
        <a:srgbClr val="A92C00"/>
      </a:accent5>
      <a:accent6>
        <a:srgbClr val="7D0D7C"/>
      </a:accent6>
      <a:hlink>
        <a:srgbClr val="27ADCF"/>
      </a:hlink>
      <a:folHlink>
        <a:srgbClr val="2588BA"/>
      </a:folHlink>
    </a:clrScheme>
    <a:fontScheme name="Sandia Fonts">
      <a:majorFont>
        <a:latin typeface="Exo 2 SemiBold"/>
        <a:ea typeface=""/>
        <a:cs typeface=""/>
      </a:majorFont>
      <a:minorFont>
        <a:latin typeface="Open Sans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ndiaClassic_16x9_revNov20" id="{28973EA0-F79F-D143-9F2E-E02473C2F5DC}" vid="{C1F72220-3D98-BD46-AD2C-B53DD4038D98}"/>
    </a:ext>
  </a:extLst>
</a:theme>
</file>

<file path=ppt/theme/theme2.xml><?xml version="1.0" encoding="utf-8"?>
<a:theme xmlns:a="http://schemas.openxmlformats.org/drawingml/2006/main" name="2_Sandia_Brand_Dark_Blue_Theme_UUR">
  <a:themeElements>
    <a:clrScheme name="SandiaBrandTheme">
      <a:dk1>
        <a:srgbClr val="3C3C3C"/>
      </a:dk1>
      <a:lt1>
        <a:srgbClr val="FFFFFF"/>
      </a:lt1>
      <a:dk2>
        <a:srgbClr val="005376"/>
      </a:dk2>
      <a:lt2>
        <a:srgbClr val="FFFFFF"/>
      </a:lt2>
      <a:accent1>
        <a:srgbClr val="00ADD0"/>
      </a:accent1>
      <a:accent2>
        <a:srgbClr val="6CB312"/>
      </a:accent2>
      <a:accent3>
        <a:srgbClr val="FFA033"/>
      </a:accent3>
      <a:accent4>
        <a:srgbClr val="008E74"/>
      </a:accent4>
      <a:accent5>
        <a:srgbClr val="A92C00"/>
      </a:accent5>
      <a:accent6>
        <a:srgbClr val="7D0D7C"/>
      </a:accent6>
      <a:hlink>
        <a:srgbClr val="27ADCF"/>
      </a:hlink>
      <a:folHlink>
        <a:srgbClr val="2588BA"/>
      </a:folHlink>
    </a:clrScheme>
    <a:fontScheme name="Sandia Fonts">
      <a:majorFont>
        <a:latin typeface="Exo 2 SemiBold"/>
        <a:ea typeface=""/>
        <a:cs typeface=""/>
      </a:majorFont>
      <a:minorFont>
        <a:latin typeface="Open Sans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ndiaClassic_16x9_revNov20" id="{28973EA0-F79F-D143-9F2E-E02473C2F5DC}" vid="{C1F72220-3D98-BD46-AD2C-B53DD4038D9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5959</TotalTime>
  <Words>792</Words>
  <Application>Microsoft Macintosh PowerPoint</Application>
  <PresentationFormat>Widescreen</PresentationFormat>
  <Paragraphs>93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Exo 2</vt:lpstr>
      <vt:lpstr>Open Sans</vt:lpstr>
      <vt:lpstr>Calibri</vt:lpstr>
      <vt:lpstr>Exo 2 SemiBold</vt:lpstr>
      <vt:lpstr>Wingdings</vt:lpstr>
      <vt:lpstr>1_Sandia_Brand_Light_Theme_UUR</vt:lpstr>
      <vt:lpstr>2_Sandia_Brand_Dark_Blue_Theme_UUR</vt:lpstr>
      <vt:lpstr>IN22A-07: Systematic Comparison of Ground-Based and Satellite Measurements using TOVS and Radiosonde Data </vt:lpstr>
      <vt:lpstr>Motivation</vt:lpstr>
      <vt:lpstr>Background</vt:lpstr>
      <vt:lpstr>TIROS Operational Vertical Sounder (TOVS)</vt:lpstr>
      <vt:lpstr>Integrated Global Radiosonde Archive (IGRA)</vt:lpstr>
      <vt:lpstr>TOVS and IGRA Collocations</vt:lpstr>
      <vt:lpstr>TOVS and IGRA Collocations</vt:lpstr>
      <vt:lpstr>Overall TOVS and IGRA Comparison</vt:lpstr>
      <vt:lpstr>Variability from Radiosonde Stations and Pressure Levels</vt:lpstr>
      <vt:lpstr>Effects of Co-incident Measurements</vt:lpstr>
      <vt:lpstr>Variability due to Spatial Ambiguity</vt:lpstr>
      <vt:lpstr>Conclusions</vt:lpstr>
      <vt:lpstr>Thanks for Listening!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Li, Justin D.</cp:lastModifiedBy>
  <cp:revision>409</cp:revision>
  <dcterms:created xsi:type="dcterms:W3CDTF">2017-10-14T01:15:26Z</dcterms:created>
  <dcterms:modified xsi:type="dcterms:W3CDTF">2022-12-02T16:05:28Z</dcterms:modified>
</cp:coreProperties>
</file>