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2" r:id="rId1"/>
    <p:sldMasterId id="2147483753" r:id="rId2"/>
  </p:sldMasterIdLst>
  <p:notesMasterIdLst>
    <p:notesMasterId r:id="rId28"/>
  </p:notesMasterIdLst>
  <p:sldIdLst>
    <p:sldId id="1796" r:id="rId3"/>
    <p:sldId id="1797" r:id="rId4"/>
    <p:sldId id="1798" r:id="rId5"/>
    <p:sldId id="1802" r:id="rId6"/>
    <p:sldId id="1805" r:id="rId7"/>
    <p:sldId id="1806" r:id="rId8"/>
    <p:sldId id="1803" r:id="rId9"/>
    <p:sldId id="1822" r:id="rId10"/>
    <p:sldId id="1809" r:id="rId11"/>
    <p:sldId id="1810" r:id="rId12"/>
    <p:sldId id="1821" r:id="rId13"/>
    <p:sldId id="1811" r:id="rId14"/>
    <p:sldId id="1827" r:id="rId15"/>
    <p:sldId id="1807" r:id="rId16"/>
    <p:sldId id="1814" r:id="rId17"/>
    <p:sldId id="1815" r:id="rId18"/>
    <p:sldId id="1823" r:id="rId19"/>
    <p:sldId id="1816" r:id="rId20"/>
    <p:sldId id="1813" r:id="rId21"/>
    <p:sldId id="1824" r:id="rId22"/>
    <p:sldId id="1825" r:id="rId23"/>
    <p:sldId id="1826" r:id="rId24"/>
    <p:sldId id="1818" r:id="rId25"/>
    <p:sldId id="1819" r:id="rId26"/>
    <p:sldId id="182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Exo 2 SemiBold" pitchFamily="2" charset="77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3B5"/>
    <a:srgbClr val="A1A878"/>
    <a:srgbClr val="A12F83"/>
    <a:srgbClr val="12846D"/>
    <a:srgbClr val="00ADD9"/>
    <a:srgbClr val="000000"/>
    <a:srgbClr val="00407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4701"/>
  </p:normalViewPr>
  <p:slideViewPr>
    <p:cSldViewPr snapToGrid="0" snapToObjects="1">
      <p:cViewPr varScale="1">
        <p:scale>
          <a:sx n="125" d="100"/>
          <a:sy n="125" d="100"/>
        </p:scale>
        <p:origin x="19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F1C89B6-0167-0549-A9D3-815C20C90D38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A2430F75-B5EC-044F-A636-30352D0A13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Slide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405A7D0-A065-44E8-BD31-2D1AF2D5E0D2}"/>
              </a:ext>
            </a:extLst>
          </p:cNvPr>
          <p:cNvSpPr txBox="1"/>
          <p:nvPr userDrawn="1"/>
        </p:nvSpPr>
        <p:spPr>
          <a:xfrm>
            <a:off x="10193121" y="5382134"/>
            <a:ext cx="199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u="none" strike="noStrike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800" b="0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73147" y="1194099"/>
            <a:ext cx="6351553" cy="1727005"/>
          </a:xfrm>
        </p:spPr>
        <p:txBody>
          <a:bodyPr lIns="0" tIns="91440" rIns="0" bIns="9144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50582B7-4485-2444-8D1C-E899F3EE07A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286421" y="6586868"/>
            <a:ext cx="1828800" cy="13652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E8D43900-98D7-A44C-A2C8-C8E5D50158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3147" y="4142965"/>
            <a:ext cx="6351553" cy="91439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PRESENTER/AUTHOR NAMES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1AEF7CB-72B7-B743-A375-6E9BEACA87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32140" y="2921104"/>
            <a:ext cx="1302311" cy="914400"/>
          </a:xfr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34437CB5-4FD1-BD4C-9E3F-DE0347134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1894" y="2921104"/>
            <a:ext cx="1828800" cy="914400"/>
          </a:xfrm>
        </p:spPr>
        <p:txBody>
          <a:bodyPr/>
          <a:lstStyle>
            <a:lvl1pPr marL="0" indent="0" algn="l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7D39CEF2-EAFF-1F4F-8C1B-1AFC16A91F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5897" y="2921104"/>
            <a:ext cx="2167575" cy="914400"/>
          </a:xfrm>
        </p:spPr>
        <p:txBody>
          <a:bodyPr/>
          <a:lstStyle>
            <a:lvl1pPr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18">
            <a:extLst>
              <a:ext uri="{FF2B5EF4-FFF2-40B4-BE49-F238E27FC236}">
                <a16:creationId xmlns:a16="http://schemas.microsoft.com/office/drawing/2014/main" id="{55971632-141A-4A41-AE8A-7917773F35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5571" y="1342125"/>
            <a:ext cx="2623459" cy="1461583"/>
          </a:xfrm>
        </p:spPr>
        <p:txBody>
          <a:bodyPr/>
          <a:lstStyle>
            <a:lvl1pPr algn="ctr">
              <a:buFontTx/>
              <a:buNone/>
              <a:defRPr sz="1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3A1840DD-E6D4-FF44-BEE3-04222F6806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919" y="2921812"/>
            <a:ext cx="1135118" cy="914400"/>
          </a:xfr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02D1180-C050-974C-B328-F450BBE244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147" y="5382133"/>
            <a:ext cx="6351553" cy="1142491"/>
          </a:xfrm>
        </p:spPr>
        <p:txBody>
          <a:bodyPr lIns="0" tIns="0" rIns="0" bIns="0"/>
          <a:lstStyle>
            <a:lvl1pPr>
              <a:buFontTx/>
              <a:buNone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EC3E3-A630-AA4F-992A-001F1FFBC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928" y="206264"/>
            <a:ext cx="1899562" cy="827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DA566-7623-2445-81B1-57244B033C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507" y="5068122"/>
            <a:ext cx="1740628" cy="2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14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_Only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9194FF3-FB44-4F4A-BEA2-4A866309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E5A6C9AA-8F75-6E4A-9E5F-9953F798B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8BF130D3-3334-8F4F-B697-35A9F2814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1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lide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2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_Break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4" y="5064546"/>
            <a:ext cx="7070704" cy="99335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7070706" cy="1690255"/>
          </a:xfrm>
        </p:spPr>
        <p:txBody>
          <a:bodyPr lIns="0" rIns="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Date Placeholder 8">
            <a:extLst>
              <a:ext uri="{FF2B5EF4-FFF2-40B4-BE49-F238E27FC236}">
                <a16:creationId xmlns:a16="http://schemas.microsoft.com/office/drawing/2014/main" id="{3BEBB9B5-AA21-3743-AE6F-D669D968E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4B41CB23-D8A4-634B-8696-A8C38E3AC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30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</p:spPr>
        <p:txBody>
          <a:bodyPr lIns="45720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AFE68596-C998-4449-AA72-201F663B10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88CC8865-9B06-F04A-B596-67CF2250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8">
            <a:extLst>
              <a:ext uri="{FF2B5EF4-FFF2-40B4-BE49-F238E27FC236}">
                <a16:creationId xmlns:a16="http://schemas.microsoft.com/office/drawing/2014/main" id="{8984D5BE-3984-D642-8048-62E970BD9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D37F498F-8C04-8E41-B8E2-2CF797996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9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_Only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047140F4-9603-3740-AC59-61030724E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32A26D86-2879-4B46-86CA-D69ABD3FE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B861089-20B6-544A-BC46-4CA4C9A1B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0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lide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3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Slide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405A7D0-A065-44E8-BD31-2D1AF2D5E0D2}"/>
              </a:ext>
            </a:extLst>
          </p:cNvPr>
          <p:cNvSpPr txBox="1"/>
          <p:nvPr userDrawn="1"/>
        </p:nvSpPr>
        <p:spPr>
          <a:xfrm>
            <a:off x="10193121" y="5382134"/>
            <a:ext cx="199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u="none" strike="noStrike" kern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800" b="0" i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1AEF7CB-72B7-B743-A375-6E9BEACA87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32140" y="2921104"/>
            <a:ext cx="1302311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34437CB5-4FD1-BD4C-9E3F-DE0347134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1894" y="2921104"/>
            <a:ext cx="1828800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7D39CEF2-EAFF-1F4F-8C1B-1AFC16A91F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5897" y="2921104"/>
            <a:ext cx="2167575" cy="9144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18">
            <a:extLst>
              <a:ext uri="{FF2B5EF4-FFF2-40B4-BE49-F238E27FC236}">
                <a16:creationId xmlns:a16="http://schemas.microsoft.com/office/drawing/2014/main" id="{55971632-141A-4A41-AE8A-7917773F35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5571" y="1342125"/>
            <a:ext cx="2623459" cy="1461583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3A1840DD-E6D4-FF44-BEE3-04222F6806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919" y="2921812"/>
            <a:ext cx="1135118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640D0C-6768-054F-A9E5-72433DED96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3147" y="1194099"/>
            <a:ext cx="6351553" cy="1727005"/>
          </a:xfrm>
        </p:spPr>
        <p:txBody>
          <a:bodyPr lIns="0" tIns="91440" rIns="0" bIns="9144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9EC6533-A0BD-5E46-AF14-AB8CC26AA9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6421" y="6586868"/>
            <a:ext cx="1828800" cy="13652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7B0D49C-82E5-0B42-A64F-A7234DA2B0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3147" y="4142965"/>
            <a:ext cx="6351553" cy="91439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PRESENTER/AUTHOR NAMES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44566E6-F23A-E842-B04D-8E74C1E5C0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147" y="5382133"/>
            <a:ext cx="6351553" cy="1142491"/>
          </a:xfrm>
        </p:spPr>
        <p:txBody>
          <a:bodyPr lIns="0" tIns="0" rIns="0" bIns="0"/>
          <a:lstStyle>
            <a:lvl1pPr>
              <a:buFontTx/>
              <a:buNone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09C096-9973-EF42-BC88-D6ADDE589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928" y="206264"/>
            <a:ext cx="1899562" cy="827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0676C-5F7C-9C42-9914-B73F06BAC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2826" y="5073548"/>
            <a:ext cx="1863045" cy="2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20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Break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0F807EE3-5A7B-7B43-9CD9-05809754EE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694" y="5064546"/>
            <a:ext cx="7070704" cy="99335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80C274-88C4-EF40-AFFB-1D3EE28ABA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7070706" cy="1690255"/>
          </a:xfrm>
        </p:spPr>
        <p:txBody>
          <a:bodyPr lIns="0" rIns="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2" name="Date Placeholder 8">
            <a:extLst>
              <a:ext uri="{FF2B5EF4-FFF2-40B4-BE49-F238E27FC236}">
                <a16:creationId xmlns:a16="http://schemas.microsoft.com/office/drawing/2014/main" id="{28F9A4F9-E91B-894E-980A-89E25D983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9BB042E6-FFFD-3849-9A9F-1B3E03339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0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_and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4653370-8875-2C4D-A315-258AE5BBD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60925A80-6FB1-1F4E-8281-11634B444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C3CAD971-D42D-864F-B8DE-C3410EC67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1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33CBC10-5638-7E46-81C8-B530E4D76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CC0FC208-2094-5247-B442-914250E19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93BA4CF5-05C5-E44F-BFA8-5F66D79FC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4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1E2D48-26E4-F540-8A4B-081EC834D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7CFCD6-42D6-CF46-A09D-23B16AA07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C1FC436-ACD0-714D-A860-1E9467D1F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9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01" r:id="rId2"/>
    <p:sldLayoutId id="2147483697" r:id="rId3"/>
    <p:sldLayoutId id="2147483698" r:id="rId4"/>
    <p:sldLayoutId id="2147483769" r:id="rId5"/>
  </p:sldLayoutIdLs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+mj-lt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0" indent="0" algn="l" defTabSz="914354" rtl="0" eaLnBrk="1" latinLnBrk="0" hangingPunct="0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Tx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86909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69780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852651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035522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A1891C8-40F6-0844-84D7-FB57C74D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1E04381-06F4-6A4A-986B-6305FD523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C83E4D2-C847-754F-86F1-AE63596BA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D5068D1B-B42E-8343-A696-82B7686B4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7/12/22</a:t>
            </a:fld>
            <a:endParaRPr lang="en-US" dirty="0"/>
          </a:p>
        </p:txBody>
      </p: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1259F7E5-8F2B-7D4F-BF1C-8C5936265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7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56" r:id="rId2"/>
    <p:sldLayoutId id="2147483758" r:id="rId3"/>
    <p:sldLayoutId id="2147483759" r:id="rId4"/>
    <p:sldLayoutId id="2147483765" r:id="rId5"/>
    <p:sldLayoutId id="2147483772" r:id="rId6"/>
  </p:sldLayoutIdLs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1"/>
          </a:solidFill>
          <a:latin typeface="+mj-lt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91436" indent="-91436" algn="l" defTabSz="914354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29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8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00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771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42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4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60.emf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1.emf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4.jpe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0.emf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F4D8B3A-FD4A-B145-BF47-2951FF3843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Facilitating Atmospheric Source Inversion via Operator Regression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CCD0F44-4EA8-8C44-9450-19DE5A3992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SAND2022-9339 C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DE3501-3CD2-0F44-87FB-60856AFB3D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SIAM Mathematics of Planet Earth</a:t>
            </a:r>
          </a:p>
          <a:p>
            <a:r>
              <a:rPr lang="en-US" dirty="0"/>
              <a:t>July 15, 2022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D476AF7-D1D0-4C21-8843-DC28FAB609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Joseph Hart, </a:t>
            </a:r>
            <a:r>
              <a:rPr lang="en-US" sz="1200" dirty="0" err="1"/>
              <a:t>Mamikon</a:t>
            </a:r>
            <a:r>
              <a:rPr lang="en-US" sz="1200" dirty="0"/>
              <a:t> </a:t>
            </a:r>
            <a:r>
              <a:rPr lang="en-US" sz="1200" dirty="0" err="1"/>
              <a:t>Gulian</a:t>
            </a:r>
            <a:r>
              <a:rPr lang="en-US" sz="1200" dirty="0"/>
              <a:t>, </a:t>
            </a:r>
            <a:r>
              <a:rPr lang="en-US" sz="1200" dirty="0" err="1"/>
              <a:t>Indu</a:t>
            </a:r>
            <a:r>
              <a:rPr lang="en-US" sz="1200" dirty="0"/>
              <a:t> Manickam, Laura </a:t>
            </a:r>
            <a:r>
              <a:rPr lang="en-US" sz="1200" dirty="0" err="1"/>
              <a:t>Swiler</a:t>
            </a:r>
            <a:endParaRPr lang="en-US" sz="1200" dirty="0"/>
          </a:p>
          <a:p>
            <a:r>
              <a:rPr lang="en-US" sz="1200" dirty="0"/>
              <a:t>Sandia National Laboratories</a:t>
            </a:r>
          </a:p>
        </p:txBody>
      </p:sp>
    </p:spTree>
    <p:extLst>
      <p:ext uri="{BB962C8B-B14F-4D97-AF65-F5344CB8AC3E}">
        <p14:creationId xmlns:p14="http://schemas.microsoft.com/office/powerpoint/2010/main" val="116910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E6053-0A1E-AE9E-D26A-E639A47F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Operator Approximation: Reduced Operator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0B8626-445B-FDE9-39D0-758B8751B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F51531-13FB-5347-CAD1-FC8CAF768AA5}"/>
                  </a:ext>
                </a:extLst>
              </p:cNvPr>
              <p:cNvSpPr txBox="1"/>
              <p:nvPr/>
            </p:nvSpPr>
            <p:spPr>
              <a:xfrm>
                <a:off x="3934326" y="914400"/>
                <a:ext cx="4301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F51531-13FB-5347-CAD1-FC8CAF768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326" y="914400"/>
                <a:ext cx="430182" cy="369332"/>
              </a:xfrm>
              <a:prstGeom prst="rect">
                <a:avLst/>
              </a:prstGeom>
              <a:blipFill>
                <a:blip r:embed="rId2"/>
                <a:stretch>
                  <a:fillRect l="-85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FC8A27-B271-36F1-3143-7DB0546A9E42}"/>
                  </a:ext>
                </a:extLst>
              </p:cNvPr>
              <p:cNvSpPr txBox="1"/>
              <p:nvPr/>
            </p:nvSpPr>
            <p:spPr>
              <a:xfrm>
                <a:off x="7135467" y="914400"/>
                <a:ext cx="7235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FC8A27-B271-36F1-3143-7DB0546A9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467" y="914400"/>
                <a:ext cx="723531" cy="369332"/>
              </a:xfrm>
              <a:prstGeom prst="rect">
                <a:avLst/>
              </a:prstGeom>
              <a:blipFill>
                <a:blip r:embed="rId3"/>
                <a:stretch>
                  <a:fillRect l="-7018" r="-350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B82D1E-5688-35BD-9F81-CF62E641BE95}"/>
                  </a:ext>
                </a:extLst>
              </p:cNvPr>
              <p:cNvSpPr txBox="1"/>
              <p:nvPr/>
            </p:nvSpPr>
            <p:spPr>
              <a:xfrm>
                <a:off x="3934326" y="3987711"/>
                <a:ext cx="3917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B82D1E-5688-35BD-9F81-CF62E641B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326" y="3987711"/>
                <a:ext cx="391709" cy="369332"/>
              </a:xfrm>
              <a:prstGeom prst="rect">
                <a:avLst/>
              </a:prstGeom>
              <a:blipFill>
                <a:blip r:embed="rId4"/>
                <a:stretch>
                  <a:fillRect l="-9375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41BC26-03E6-3F99-A72D-DBA70206FFED}"/>
                  </a:ext>
                </a:extLst>
              </p:cNvPr>
              <p:cNvSpPr txBox="1"/>
              <p:nvPr/>
            </p:nvSpPr>
            <p:spPr>
              <a:xfrm>
                <a:off x="7135467" y="3987711"/>
                <a:ext cx="6850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41BC26-03E6-3F99-A72D-DBA70206F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467" y="3987711"/>
                <a:ext cx="685059" cy="369332"/>
              </a:xfrm>
              <a:prstGeom prst="rect">
                <a:avLst/>
              </a:prstGeom>
              <a:blipFill>
                <a:blip r:embed="rId5"/>
                <a:stretch>
                  <a:fillRect l="-7407" r="-3704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BCD5F3-3F07-D5E1-17D4-5519810E39ED}"/>
              </a:ext>
            </a:extLst>
          </p:cNvPr>
          <p:cNvCxnSpPr>
            <a:cxnSpLocks/>
          </p:cNvCxnSpPr>
          <p:nvPr/>
        </p:nvCxnSpPr>
        <p:spPr>
          <a:xfrm>
            <a:off x="4391526" y="4170591"/>
            <a:ext cx="2743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5FB411-8855-F0E0-3876-0E69F0B2627B}"/>
              </a:ext>
            </a:extLst>
          </p:cNvPr>
          <p:cNvCxnSpPr>
            <a:cxnSpLocks/>
          </p:cNvCxnSpPr>
          <p:nvPr/>
        </p:nvCxnSpPr>
        <p:spPr>
          <a:xfrm>
            <a:off x="4107581" y="1330379"/>
            <a:ext cx="0" cy="2743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B02988-074E-DBEA-F23E-3D43770550DB}"/>
              </a:ext>
            </a:extLst>
          </p:cNvPr>
          <p:cNvCxnSpPr>
            <a:cxnSpLocks/>
          </p:cNvCxnSpPr>
          <p:nvPr/>
        </p:nvCxnSpPr>
        <p:spPr>
          <a:xfrm>
            <a:off x="7454735" y="1330379"/>
            <a:ext cx="0" cy="27432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88F67B-DA72-5AF0-0B47-042C42A05D06}"/>
              </a:ext>
            </a:extLst>
          </p:cNvPr>
          <p:cNvCxnSpPr>
            <a:cxnSpLocks/>
          </p:cNvCxnSpPr>
          <p:nvPr/>
        </p:nvCxnSpPr>
        <p:spPr>
          <a:xfrm>
            <a:off x="4392267" y="1111577"/>
            <a:ext cx="2743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637196B-4496-41A9-43C3-B8A1ECF50EE5}"/>
                  </a:ext>
                </a:extLst>
              </p:cNvPr>
              <p:cNvSpPr/>
              <p:nvPr/>
            </p:nvSpPr>
            <p:spPr>
              <a:xfrm>
                <a:off x="5023130" y="1304148"/>
                <a:ext cx="15160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sz="24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637196B-4496-41A9-43C3-B8A1ECF50E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130" y="1304148"/>
                <a:ext cx="1516056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4F3E551-63FC-323E-5420-901E4594ACA9}"/>
                  </a:ext>
                </a:extLst>
              </p:cNvPr>
              <p:cNvSpPr/>
              <p:nvPr/>
            </p:nvSpPr>
            <p:spPr>
              <a:xfrm>
                <a:off x="4848887" y="3516356"/>
                <a:ext cx="18603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𝑟𝑒𝑑</m:t>
                          </m:r>
                        </m:sub>
                      </m:sSub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4F3E551-63FC-323E-5420-901E4594A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887" y="3516356"/>
                <a:ext cx="1860317" cy="461665"/>
              </a:xfrm>
              <a:prstGeom prst="rect">
                <a:avLst/>
              </a:prstGeom>
              <a:blipFill>
                <a:blip r:embed="rId7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B276D6-F218-47B6-8AC4-DA1046989A0E}"/>
                  </a:ext>
                </a:extLst>
              </p:cNvPr>
              <p:cNvSpPr txBox="1"/>
              <p:nvPr/>
            </p:nvSpPr>
            <p:spPr>
              <a:xfrm>
                <a:off x="1171260" y="2404889"/>
                <a:ext cx="28496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PCA Projection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B276D6-F218-47B6-8AC4-DA1046989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260" y="2404889"/>
                <a:ext cx="2849693" cy="461665"/>
              </a:xfrm>
              <a:prstGeom prst="rect">
                <a:avLst/>
              </a:prstGeom>
              <a:blipFill>
                <a:blip r:embed="rId8"/>
                <a:stretch>
                  <a:fillRect l="-3556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6786F2-4FCB-6814-93DD-54F68F626059}"/>
                  </a:ext>
                </a:extLst>
              </p:cNvPr>
              <p:cNvSpPr txBox="1"/>
              <p:nvPr/>
            </p:nvSpPr>
            <p:spPr>
              <a:xfrm>
                <a:off x="7497232" y="2404888"/>
                <a:ext cx="35235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PCA Reconstruction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6786F2-4FCB-6814-93DD-54F68F626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232" y="2404888"/>
                <a:ext cx="3523502" cy="461665"/>
              </a:xfrm>
              <a:prstGeom prst="rect">
                <a:avLst/>
              </a:prstGeom>
              <a:blipFill>
                <a:blip r:embed="rId9"/>
                <a:stretch>
                  <a:fillRect l="-2878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D4B497-0BF1-AC16-FD4C-AE8A9BCC995E}"/>
                  </a:ext>
                </a:extLst>
              </p:cNvPr>
              <p:cNvSpPr txBox="1"/>
              <p:nvPr/>
            </p:nvSpPr>
            <p:spPr>
              <a:xfrm>
                <a:off x="720648" y="4957011"/>
                <a:ext cx="10937952" cy="1480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flow map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/>
                  <a:t>is defined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dimensions.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Learn a reduced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𝑟𝑒𝑑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(10)</m:t>
                    </m:r>
                  </m:oMath>
                </a14:m>
                <a:r>
                  <a:rPr lang="en-US" dirty="0"/>
                  <a:t> dimensions.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𝑟𝑒𝑑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via a Neural Network trained on time step pairs.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D4B497-0BF1-AC16-FD4C-AE8A9BCC9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48" y="4957011"/>
                <a:ext cx="10937952" cy="1480405"/>
              </a:xfrm>
              <a:prstGeom prst="rect">
                <a:avLst/>
              </a:prstGeom>
              <a:blipFill>
                <a:blip r:embed="rId10"/>
                <a:stretch>
                  <a:fillRect l="-348" t="-1709" b="-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704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921FE-64AE-9EB0-2E2A-D2B41DAD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Operator Approximation: Network Architecture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1A8871-793A-64C2-F63B-9E10F7CFB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4436B2C-DF85-87AF-931A-556B50EA2988}"/>
                  </a:ext>
                </a:extLst>
              </p:cNvPr>
              <p:cNvSpPr/>
              <p:nvPr/>
            </p:nvSpPr>
            <p:spPr>
              <a:xfrm>
                <a:off x="0" y="1143000"/>
                <a:ext cx="12192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+1 </m:t>
                            </m:r>
                          </m:sub>
                        </m:s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𝑟𝑒𝑑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el-G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𝒩𝒩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4436B2C-DF85-87AF-931A-556B50EA29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3000"/>
                <a:ext cx="12192000" cy="461665"/>
              </a:xfrm>
              <a:prstGeom prst="rect">
                <a:avLst/>
              </a:prstGeom>
              <a:blipFill>
                <a:blip r:embed="rId2"/>
                <a:stretch>
                  <a:fillRect t="-13514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475B75-99EB-305C-E4A6-D1249734A91B}"/>
                  </a:ext>
                </a:extLst>
              </p:cNvPr>
              <p:cNvSpPr txBox="1"/>
              <p:nvPr/>
            </p:nvSpPr>
            <p:spPr>
              <a:xfrm>
                <a:off x="962526" y="1925053"/>
                <a:ext cx="10238874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Impose structure through PCA modes and time discretization.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𝒩𝒩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/>
                  <a:t>) is a dense 2 layer feed forward network with parameters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/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Many hyperparameters: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Number of PCA modes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Network depth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Activation function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Learning rate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Loss function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etc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475B75-99EB-305C-E4A6-D1249734A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26" y="1925053"/>
                <a:ext cx="10238874" cy="3139321"/>
              </a:xfrm>
              <a:prstGeom prst="rect">
                <a:avLst/>
              </a:prstGeom>
              <a:blipFill>
                <a:blip r:embed="rId3"/>
                <a:stretch>
                  <a:fillRect l="-371" t="-806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B40EA87B-41C9-DA79-F8D8-0EF87F47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4" y="5318153"/>
            <a:ext cx="6137743" cy="114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uild AI Online (Chicago, IL) | Meetup">
            <a:extLst>
              <a:ext uri="{FF2B5EF4-FFF2-40B4-BE49-F238E27FC236}">
                <a16:creationId xmlns:a16="http://schemas.microsoft.com/office/drawing/2014/main" id="{6F31CB79-058F-00D2-9864-8764A6926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521" y="3058253"/>
            <a:ext cx="4466432" cy="25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782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E6053-0A1E-AE9E-D26A-E639A47F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Operator Approximation: Prediction, Loss, and 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0B8626-445B-FDE9-39D0-758B8751B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EC104C-4443-6485-CE90-55692E4D2CD4}"/>
                  </a:ext>
                </a:extLst>
              </p:cNvPr>
              <p:cNvSpPr txBox="1"/>
              <p:nvPr/>
            </p:nvSpPr>
            <p:spPr>
              <a:xfrm>
                <a:off x="914400" y="1143000"/>
                <a:ext cx="104807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Training data is all time steps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bSup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𝐜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𝐜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Training loss is prediction error for 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dirty="0"/>
                  <a:t> time steps: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EC104C-4443-6485-CE90-55692E4D2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143000"/>
                <a:ext cx="10480752" cy="923330"/>
              </a:xfrm>
              <a:prstGeom prst="rect">
                <a:avLst/>
              </a:prstGeom>
              <a:blipFill>
                <a:blip r:embed="rId2"/>
                <a:stretch>
                  <a:fillRect l="-363" t="-411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850D81-7F06-928A-06BE-5DF23ADAC444}"/>
                  </a:ext>
                </a:extLst>
              </p:cNvPr>
              <p:cNvSpPr txBox="1"/>
              <p:nvPr/>
            </p:nvSpPr>
            <p:spPr>
              <a:xfrm>
                <a:off x="914400" y="2591313"/>
                <a:ext cx="5181600" cy="8093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𝐿𝑜𝑠𝑠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1">
                                                  <a:latin typeface="Cambria Math" panose="02040503050406030204" pitchFamily="18" charset="0"/>
                                                </a:rPr>
                                                <m:t>𝐜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ℱ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𝒓𝒆𝒅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begChr m:val="["/>
                                                  <m:endChr m:val="]"/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1">
                                                  <a:latin typeface="Cambria Math" panose="02040503050406030204" pitchFamily="18" charset="0"/>
                                                </a:rPr>
                                                <m:t>𝐜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1" i="0" smtClean="0">
                                              <a:latin typeface="Cambria Math" panose="02040503050406030204" pitchFamily="18" charset="0"/>
                                            </a:rPr>
                                            <m:t>𝐳</m:t>
                                          </m:r>
                                          <m:r>
                                            <a:rPr lang="en-US" b="1" i="0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850D81-7F06-928A-06BE-5DF23ADAC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591313"/>
                <a:ext cx="5181600" cy="809324"/>
              </a:xfrm>
              <a:prstGeom prst="rect">
                <a:avLst/>
              </a:prstGeom>
              <a:blipFill>
                <a:blip r:embed="rId3"/>
                <a:stretch>
                  <a:fillRect t="-109375" b="-16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560A3F-E8D6-B4A7-C200-6C1C667CEA23}"/>
                  </a:ext>
                </a:extLst>
              </p:cNvPr>
              <p:cNvSpPr txBox="1"/>
              <p:nvPr/>
            </p:nvSpPr>
            <p:spPr>
              <a:xfrm>
                <a:off x="914400" y="4077694"/>
                <a:ext cx="5344160" cy="1830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𝒓𝒆𝒅</m:t>
                        </m:r>
                      </m:sub>
                      <m:sup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denotes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p </a:t>
                </a:r>
                <a:r>
                  <a:rPr lang="en-US" dirty="0"/>
                  <a:t>compositions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𝑟𝑒𝑑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Guild enables efficient experiment tracking.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Use validation set error to determine hyperparameters.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560A3F-E8D6-B4A7-C200-6C1C667CE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077694"/>
                <a:ext cx="5344160" cy="1830116"/>
              </a:xfrm>
              <a:prstGeom prst="rect">
                <a:avLst/>
              </a:prstGeom>
              <a:blipFill>
                <a:blip r:embed="rId4"/>
                <a:stretch>
                  <a:fillRect l="-713" b="-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7" name="Picture 1">
            <a:extLst>
              <a:ext uri="{FF2B5EF4-FFF2-40B4-BE49-F238E27FC236}">
                <a16:creationId xmlns:a16="http://schemas.microsoft.com/office/drawing/2014/main" id="{60148EA7-9B00-1A5F-DC3A-94FCC78A6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263924" y="2268666"/>
            <a:ext cx="5750098" cy="431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065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A843-AECF-3E61-3D60-6D92E9EF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Operator Approximation: Experiment Tracker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F6DDE-B4CD-CC4A-9188-35DC44446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016C0-EC46-E6F4-37AF-1F6807723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98" y="926911"/>
            <a:ext cx="6055360" cy="378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428614-46D0-3438-7E25-6437DB02B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093720"/>
            <a:ext cx="54864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F7FAEF-2FDF-D6B9-8A57-5E73A715BA2F}"/>
              </a:ext>
            </a:extLst>
          </p:cNvPr>
          <p:cNvSpPr txBox="1"/>
          <p:nvPr/>
        </p:nvSpPr>
        <p:spPr>
          <a:xfrm>
            <a:off x="559397" y="4909631"/>
            <a:ext cx="4877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set relative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Automation many training instances.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loss compositions is crucial.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FA426-50C0-FD21-FCCC-6515267C6CB5}"/>
              </a:ext>
            </a:extLst>
          </p:cNvPr>
          <p:cNvSpPr txBox="1"/>
          <p:nvPr/>
        </p:nvSpPr>
        <p:spPr>
          <a:xfrm>
            <a:off x="7431029" y="2359089"/>
            <a:ext cx="487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Error variability over 10 runs.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P decreases variability.</a:t>
            </a:r>
          </a:p>
        </p:txBody>
      </p:sp>
    </p:spTree>
    <p:extLst>
      <p:ext uri="{BB962C8B-B14F-4D97-AF65-F5344CB8AC3E}">
        <p14:creationId xmlns:p14="http://schemas.microsoft.com/office/powerpoint/2010/main" val="358177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BEF0-C301-118C-87A4-E62D5F83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 of the Workflow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16443-8D8C-A9AA-0F85-53CD42DB2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A5226-094A-B84F-40FE-030857643C82}"/>
              </a:ext>
            </a:extLst>
          </p:cNvPr>
          <p:cNvSpPr txBox="1"/>
          <p:nvPr/>
        </p:nvSpPr>
        <p:spPr>
          <a:xfrm>
            <a:off x="914400" y="13716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Simulation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35C44-F8FF-AE72-DB5B-5C6D51CBBFAE}"/>
              </a:ext>
            </a:extLst>
          </p:cNvPr>
          <p:cNvSpPr txBox="1"/>
          <p:nvPr/>
        </p:nvSpPr>
        <p:spPr>
          <a:xfrm>
            <a:off x="914400" y="32004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Observed 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CDACC-B4BE-14FA-6D21-74A2DDEC6E8A}"/>
              </a:ext>
            </a:extLst>
          </p:cNvPr>
          <p:cNvSpPr txBox="1"/>
          <p:nvPr/>
        </p:nvSpPr>
        <p:spPr>
          <a:xfrm>
            <a:off x="914400" y="50292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Expert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64B29-FE5A-0941-7A17-FB134351AC4F}"/>
              </a:ext>
            </a:extLst>
          </p:cNvPr>
          <p:cNvSpPr txBox="1"/>
          <p:nvPr/>
        </p:nvSpPr>
        <p:spPr>
          <a:xfrm>
            <a:off x="5029200" y="13716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Operator Approximation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D9092-7695-7837-6D79-1E1451FE84B5}"/>
              </a:ext>
            </a:extLst>
          </p:cNvPr>
          <p:cNvSpPr txBox="1"/>
          <p:nvPr/>
        </p:nvSpPr>
        <p:spPr>
          <a:xfrm>
            <a:off x="5029200" y="3200400"/>
            <a:ext cx="1828800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Likelihood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C6380-09F1-E01A-133E-E4B121579D41}"/>
              </a:ext>
            </a:extLst>
          </p:cNvPr>
          <p:cNvSpPr txBox="1"/>
          <p:nvPr/>
        </p:nvSpPr>
        <p:spPr>
          <a:xfrm>
            <a:off x="5029200" y="5029200"/>
            <a:ext cx="1828800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Prior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96C51-007B-5EEA-F7CE-BCDABDBD271B}"/>
              </a:ext>
            </a:extLst>
          </p:cNvPr>
          <p:cNvSpPr txBox="1"/>
          <p:nvPr/>
        </p:nvSpPr>
        <p:spPr>
          <a:xfrm>
            <a:off x="9131299" y="5029199"/>
            <a:ext cx="1828800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Posterior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8A2E47-822B-CB52-D9D6-523D828578FA}"/>
              </a:ext>
            </a:extLst>
          </p:cNvPr>
          <p:cNvCxnSpPr/>
          <p:nvPr/>
        </p:nvCxnSpPr>
        <p:spPr>
          <a:xfrm>
            <a:off x="2743200" y="18288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99D492-62D5-85CD-AFCC-E9101A33846A}"/>
              </a:ext>
            </a:extLst>
          </p:cNvPr>
          <p:cNvCxnSpPr/>
          <p:nvPr/>
        </p:nvCxnSpPr>
        <p:spPr>
          <a:xfrm>
            <a:off x="2743200" y="36576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C29CF5-F0F9-9E54-CD78-9FFD944222F7}"/>
              </a:ext>
            </a:extLst>
          </p:cNvPr>
          <p:cNvCxnSpPr/>
          <p:nvPr/>
        </p:nvCxnSpPr>
        <p:spPr>
          <a:xfrm>
            <a:off x="2743200" y="54864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33DBB3-F6FD-0137-2023-6C4F23C5FBC4}"/>
              </a:ext>
            </a:extLst>
          </p:cNvPr>
          <p:cNvCxnSpPr>
            <a:cxnSpLocks/>
          </p:cNvCxnSpPr>
          <p:nvPr/>
        </p:nvCxnSpPr>
        <p:spPr>
          <a:xfrm>
            <a:off x="6857999" y="3657600"/>
            <a:ext cx="2273300" cy="16844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B4BA0D-908B-1911-662F-EFC293A2F3F0}"/>
              </a:ext>
            </a:extLst>
          </p:cNvPr>
          <p:cNvCxnSpPr>
            <a:cxnSpLocks/>
          </p:cNvCxnSpPr>
          <p:nvPr/>
        </p:nvCxnSpPr>
        <p:spPr>
          <a:xfrm flipV="1">
            <a:off x="6858000" y="54864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08703042-6E39-DEE1-E057-2B309E36C308}"/>
              </a:ext>
            </a:extLst>
          </p:cNvPr>
          <p:cNvCxnSpPr>
            <a:cxnSpLocks/>
            <a:stCxn id="4" idx="1"/>
            <a:endCxn id="6" idx="1"/>
          </p:cNvCxnSpPr>
          <p:nvPr/>
        </p:nvCxnSpPr>
        <p:spPr>
          <a:xfrm rot="10800000" flipV="1">
            <a:off x="914400" y="1828800"/>
            <a:ext cx="12700" cy="3657600"/>
          </a:xfrm>
          <a:prstGeom prst="bentConnector3">
            <a:avLst>
              <a:gd name="adj1" fmla="val 4642102"/>
            </a:avLst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49CBEFF-B769-E2AF-9036-4AEC7ADADB67}"/>
              </a:ext>
            </a:extLst>
          </p:cNvPr>
          <p:cNvSpPr txBox="1"/>
          <p:nvPr/>
        </p:nvSpPr>
        <p:spPr>
          <a:xfrm>
            <a:off x="9143999" y="3200400"/>
            <a:ext cx="182880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Unobserved Source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EB9FBF5-A396-17F7-6351-C6C81D5F953C}"/>
              </a:ext>
            </a:extLst>
          </p:cNvPr>
          <p:cNvCxnSpPr>
            <a:cxnSpLocks/>
          </p:cNvCxnSpPr>
          <p:nvPr/>
        </p:nvCxnSpPr>
        <p:spPr>
          <a:xfrm>
            <a:off x="5943600" y="2286000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800BA9-EA7C-8511-8459-F8AC787290CA}"/>
              </a:ext>
            </a:extLst>
          </p:cNvPr>
          <p:cNvCxnSpPr>
            <a:cxnSpLocks/>
          </p:cNvCxnSpPr>
          <p:nvPr/>
        </p:nvCxnSpPr>
        <p:spPr>
          <a:xfrm>
            <a:off x="10058399" y="4114799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792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495AB-45AE-0052-5CCA-4A152CD9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Prior and Likelihood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9AC8B-4F91-6FA3-A25D-2B7E3716A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2FD62A-FF54-04BF-06F6-1A6BCD95F541}"/>
                  </a:ext>
                </a:extLst>
              </p:cNvPr>
              <p:cNvSpPr txBox="1"/>
              <p:nvPr/>
            </p:nvSpPr>
            <p:spPr>
              <a:xfrm>
                <a:off x="914400" y="2057400"/>
                <a:ext cx="4044633" cy="500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box>
                        <m:box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Sup>
                        <m:sSub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𝚪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𝑝𝑟𝑖𝑜𝑟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2FD62A-FF54-04BF-06F6-1A6BCD95F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057400"/>
                <a:ext cx="4044633" cy="500265"/>
              </a:xfrm>
              <a:prstGeom prst="rect">
                <a:avLst/>
              </a:prstGeom>
              <a:blipFill>
                <a:blip r:embed="rId2"/>
                <a:stretch>
                  <a:fillRect l="-313" r="-1881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FEB8C4-3515-1C65-F864-C26FC4C87891}"/>
                  </a:ext>
                </a:extLst>
              </p:cNvPr>
              <p:cNvSpPr txBox="1"/>
              <p:nvPr/>
            </p:nvSpPr>
            <p:spPr>
              <a:xfrm>
                <a:off x="6858000" y="2057400"/>
                <a:ext cx="3702424" cy="394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𝑙𝑖𝑘𝑒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)∝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box>
                        <m:box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  <m:r>
                        <a:rPr lang="en-US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FEB8C4-3515-1C65-F864-C26FC4C87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2057400"/>
                <a:ext cx="3702424" cy="394980"/>
              </a:xfrm>
              <a:prstGeom prst="rect">
                <a:avLst/>
              </a:prstGeom>
              <a:blipFill>
                <a:blip r:embed="rId3"/>
                <a:stretch>
                  <a:fillRect l="-342" r="-239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2ABDA8-1A6F-4BFD-4D15-C39EE69285A1}"/>
                  </a:ext>
                </a:extLst>
              </p:cNvPr>
              <p:cNvSpPr txBox="1"/>
              <p:nvPr/>
            </p:nvSpPr>
            <p:spPr>
              <a:xfrm>
                <a:off x="1219562" y="3812858"/>
                <a:ext cx="5807615" cy="951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𝒪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>
                                          <a:latin typeface="Cambria Math" panose="02040503050406030204" pitchFamily="18" charset="0"/>
                                        </a:rPr>
                                        <m:t>𝐖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ℱ</m:t>
                                      </m:r>
                                    </m:e>
                                    <m:sub>
                                      <m:r>
                                        <a:rPr lang="en-US" sz="2200" b="1" i="1">
                                          <a:latin typeface="Cambria Math" panose="02040503050406030204" pitchFamily="18" charset="0"/>
                                        </a:rPr>
                                        <m:t>𝒓𝒆𝒅</m:t>
                                      </m:r>
                                    </m:sub>
                                    <m:sup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 i="0" smtClean="0">
                                          <a:latin typeface="Cambria Math" panose="02040503050406030204" pitchFamily="18" charset="0"/>
                                        </a:rPr>
                                        <m:t>𝐜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200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  <m:r>
                                    <a:rPr lang="en-US" sz="2200" b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1" i="0" smtClean="0">
                                          <a:latin typeface="Cambria Math" panose="02040503050406030204" pitchFamily="18" charset="0"/>
                                        </a:rPr>
                                        <m:t>𝐝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sSubSup>
                                <m:sSub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𝑛𝑜𝑖𝑠𝑒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2ABDA8-1A6F-4BFD-4D15-C39EE6928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562" y="3812858"/>
                <a:ext cx="5807615" cy="951992"/>
              </a:xfrm>
              <a:prstGeom prst="rect">
                <a:avLst/>
              </a:prstGeom>
              <a:blipFill>
                <a:blip r:embed="rId4"/>
                <a:stretch>
                  <a:fillRect t="-113158" b="-1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9ABD7C2-B551-450C-4C02-D224FD816427}"/>
              </a:ext>
            </a:extLst>
          </p:cNvPr>
          <p:cNvSpPr txBox="1"/>
          <p:nvPr/>
        </p:nvSpPr>
        <p:spPr>
          <a:xfrm>
            <a:off x="914400" y="1143000"/>
            <a:ext cx="852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Assume Gaussian prior and noise models: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46D1C2-4F44-3E88-F2AF-54B661D3C6D2}"/>
                  </a:ext>
                </a:extLst>
              </p:cNvPr>
              <p:cNvSpPr txBox="1"/>
              <p:nvPr/>
            </p:nvSpPr>
            <p:spPr>
              <a:xfrm>
                <a:off x="914400" y="3107706"/>
                <a:ext cx="8775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misfit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 depends on data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46D1C2-4F44-3E88-F2AF-54B661D3C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107706"/>
                <a:ext cx="8775700" cy="369332"/>
              </a:xfrm>
              <a:prstGeom prst="rect">
                <a:avLst/>
              </a:prstGeom>
              <a:blipFill>
                <a:blip r:embed="rId5"/>
                <a:stretch>
                  <a:fillRect l="-43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CE1943-DF93-B42F-BAE5-C11B30F25185}"/>
                  </a:ext>
                </a:extLst>
              </p:cNvPr>
              <p:cNvSpPr txBox="1"/>
              <p:nvPr/>
            </p:nvSpPr>
            <p:spPr>
              <a:xfrm>
                <a:off x="914399" y="5072412"/>
                <a:ext cx="5807615" cy="997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with observation operator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r>
                  <a:rPr lang="en-US" dirty="0"/>
                  <a:t> illustrated by the x’s,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and model 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𝒓𝒆𝒅</m:t>
                        </m:r>
                      </m:sub>
                      <m:sup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CE1943-DF93-B42F-BAE5-C11B30F25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5072412"/>
                <a:ext cx="5807615" cy="997004"/>
              </a:xfrm>
              <a:prstGeom prst="rect">
                <a:avLst/>
              </a:prstGeom>
              <a:blipFill>
                <a:blip r:embed="rId6"/>
                <a:stretch>
                  <a:fillRect l="-655" t="-250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C500EA-9514-24F0-0169-E4C034AFC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8177" y="3449416"/>
            <a:ext cx="4533622" cy="34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495AB-45AE-0052-5CCA-4A152CD9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Maximum A Posteriori Probability (MAP) Point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9AC8B-4F91-6FA3-A25D-2B7E3716A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A3FB26-C7EC-897B-9E51-5CC77EB13B34}"/>
              </a:ext>
            </a:extLst>
          </p:cNvPr>
          <p:cNvSpPr txBox="1"/>
          <p:nvPr/>
        </p:nvSpPr>
        <p:spPr>
          <a:xfrm>
            <a:off x="914400" y="1143000"/>
            <a:ext cx="953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Bayes rule gives the posterior distribution,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124586-443D-A2B6-C700-E02269D189C1}"/>
                  </a:ext>
                </a:extLst>
              </p:cNvPr>
              <p:cNvSpPr txBox="1"/>
              <p:nvPr/>
            </p:nvSpPr>
            <p:spPr>
              <a:xfrm>
                <a:off x="3657600" y="1828800"/>
                <a:ext cx="2348592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  <m:sSub>
                        <m:sSubPr>
                          <m:ctrlPr>
                            <a:rPr lang="en-US" sz="2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𝑙𝑖𝑘𝑒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124586-443D-A2B6-C700-E02269D18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828800"/>
                <a:ext cx="2348592" cy="364652"/>
              </a:xfrm>
              <a:prstGeom prst="rect">
                <a:avLst/>
              </a:prstGeom>
              <a:blipFill>
                <a:blip r:embed="rId2"/>
                <a:stretch>
                  <a:fillRect l="-1081" r="-541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3A92E56-C9CD-D75E-5D49-8D562F8B37EB}"/>
              </a:ext>
            </a:extLst>
          </p:cNvPr>
          <p:cNvSpPr txBox="1"/>
          <p:nvPr/>
        </p:nvSpPr>
        <p:spPr>
          <a:xfrm>
            <a:off x="914400" y="2514600"/>
            <a:ext cx="953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characterize the probability of the possible sources.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41E625-4587-6385-34DE-5CAFDE138A50}"/>
              </a:ext>
            </a:extLst>
          </p:cNvPr>
          <p:cNvSpPr txBox="1"/>
          <p:nvPr/>
        </p:nvSpPr>
        <p:spPr>
          <a:xfrm>
            <a:off x="914400" y="3200400"/>
            <a:ext cx="561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Determine the maximum probability point,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0F4BB2-E91D-7F5C-80A4-96C5CEF11929}"/>
                  </a:ext>
                </a:extLst>
              </p:cNvPr>
              <p:cNvSpPr txBox="1"/>
              <p:nvPr/>
            </p:nvSpPr>
            <p:spPr>
              <a:xfrm>
                <a:off x="3657600" y="3968496"/>
                <a:ext cx="3036857" cy="500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0" smtClean="0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argm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𝑎𝑥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20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𝑝𝑜𝑠𝑡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</a:rPr>
                            <m:t>𝐳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0F4BB2-E91D-7F5C-80A4-96C5CEF11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3968496"/>
                <a:ext cx="3036857" cy="500458"/>
              </a:xfrm>
              <a:prstGeom prst="rect">
                <a:avLst/>
              </a:prstGeom>
              <a:blipFill>
                <a:blip r:embed="rId3"/>
                <a:stretch>
                  <a:fillRect l="-833" r="-25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FFDF15C-D117-8F46-90C4-522AF4AA053C}"/>
              </a:ext>
            </a:extLst>
          </p:cNvPr>
          <p:cNvSpPr txBox="1"/>
          <p:nvPr/>
        </p:nvSpPr>
        <p:spPr>
          <a:xfrm>
            <a:off x="914400" y="4591760"/>
            <a:ext cx="953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 equivalently minimize the negative log of the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5BCDE1-1B4F-431A-6D3A-F25F80815FC0}"/>
                  </a:ext>
                </a:extLst>
              </p:cNvPr>
              <p:cNvSpPr txBox="1"/>
              <p:nvPr/>
            </p:nvSpPr>
            <p:spPr>
              <a:xfrm>
                <a:off x="3657600" y="5276088"/>
                <a:ext cx="4735784" cy="568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𝑀𝐴𝑃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</a:rPr>
                              <m:t>z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d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acc>
                          </m:e>
                        </m:d>
                      </m:e>
                      <m:sub>
                        <m:sSubSup>
                          <m:sSub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𝑝𝑟𝑖𝑜𝑟</m:t>
                            </m:r>
                          </m:sub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5BCDE1-1B4F-431A-6D3A-F25F80815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276088"/>
                <a:ext cx="4735784" cy="568617"/>
              </a:xfrm>
              <a:prstGeom prst="rect">
                <a:avLst/>
              </a:prstGeom>
              <a:blipFill>
                <a:blip r:embed="rId4"/>
                <a:stretch>
                  <a:fillRect l="-1609" r="-53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EBB62FB-F384-16FC-FC7D-00F79447B5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85000" y="-391459"/>
            <a:ext cx="4883973" cy="6320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064EB87-C390-5D8A-F37E-9EBAF07C079A}"/>
                  </a:ext>
                </a:extLst>
              </p:cNvPr>
              <p:cNvSpPr/>
              <p:nvPr/>
            </p:nvSpPr>
            <p:spPr>
              <a:xfrm>
                <a:off x="8393384" y="1298378"/>
                <a:ext cx="86485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064EB87-C390-5D8A-F37E-9EBAF07C07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384" y="1298378"/>
                <a:ext cx="864852" cy="430887"/>
              </a:xfrm>
              <a:prstGeom prst="rect">
                <a:avLst/>
              </a:prstGeom>
              <a:blipFill>
                <a:blip r:embed="rId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7ADF38-F38E-ACB4-92F8-ED7FA7D1E839}"/>
              </a:ext>
            </a:extLst>
          </p:cNvPr>
          <p:cNvCxnSpPr/>
          <p:nvPr/>
        </p:nvCxnSpPr>
        <p:spPr>
          <a:xfrm>
            <a:off x="9133330" y="1512332"/>
            <a:ext cx="4678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93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495AB-45AE-0052-5CCA-4A152CD9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Maximum A Posteriori Probability (MAP) Point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9AC8B-4F91-6FA3-A25D-2B7E3716A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5BCDE1-1B4F-431A-6D3A-F25F80815FC0}"/>
                  </a:ext>
                </a:extLst>
              </p:cNvPr>
              <p:cNvSpPr txBox="1"/>
              <p:nvPr/>
            </p:nvSpPr>
            <p:spPr>
              <a:xfrm>
                <a:off x="3886200" y="1316736"/>
                <a:ext cx="4735784" cy="568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𝑀𝐴𝑃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</a:rPr>
                              <m:t>z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d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acc>
                          </m:e>
                        </m:d>
                      </m:e>
                      <m:sub>
                        <m:sSubSup>
                          <m:sSub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𝑝𝑟𝑖𝑜𝑟</m:t>
                            </m:r>
                          </m:sub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sub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5BCDE1-1B4F-431A-6D3A-F25F80815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316736"/>
                <a:ext cx="4735784" cy="568617"/>
              </a:xfrm>
              <a:prstGeom prst="rect">
                <a:avLst/>
              </a:prstGeom>
              <a:blipFill>
                <a:blip r:embed="rId2"/>
                <a:stretch>
                  <a:fillRect l="-1609" r="-53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492574-68B1-4135-94DB-A5EFCD1A012F}"/>
                  </a:ext>
                </a:extLst>
              </p:cNvPr>
              <p:cNvSpPr txBox="1"/>
              <p:nvPr/>
            </p:nvSpPr>
            <p:spPr>
              <a:xfrm>
                <a:off x="559397" y="2413000"/>
                <a:ext cx="106420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Minimization using a Newton-CG Trust Region algorithm.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Evaluate Neural Network Jacobian using algorithmic differentiation.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Solve discretized adjoint equations to compute the exact gradient and Gauss-Newton Hessian.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Cost per optimization iterate is one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𝒩𝒩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/>
                  <a:t>) evaluation plus Jacobian for each time step.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492574-68B1-4135-94DB-A5EFCD1A0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97" y="2413000"/>
                <a:ext cx="10642003" cy="2031325"/>
              </a:xfrm>
              <a:prstGeom prst="rect">
                <a:avLst/>
              </a:prstGeom>
              <a:blipFill>
                <a:blip r:embed="rId3"/>
                <a:stretch>
                  <a:fillRect l="-477" t="-1875" b="-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5" name="Picture 1" descr="page13image37306992">
            <a:extLst>
              <a:ext uri="{FF2B5EF4-FFF2-40B4-BE49-F238E27FC236}">
                <a16:creationId xmlns:a16="http://schemas.microsoft.com/office/drawing/2014/main" id="{F16F5B21-3514-0669-99AD-FD25E9C0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73" y="5288990"/>
            <a:ext cx="3209544" cy="146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3image37318640">
            <a:extLst>
              <a:ext uri="{FF2B5EF4-FFF2-40B4-BE49-F238E27FC236}">
                <a16:creationId xmlns:a16="http://schemas.microsoft.com/office/drawing/2014/main" id="{52DD2CA0-1C52-6999-67F5-A2380380C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84" y="5521592"/>
            <a:ext cx="3209544" cy="123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8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495AB-45AE-0052-5CCA-4A152CD9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Posterior 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9AC8B-4F91-6FA3-A25D-2B7E3716A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DBD7ED-E202-E8B1-AC35-FCD0069D27FC}"/>
                  </a:ext>
                </a:extLst>
              </p:cNvPr>
              <p:cNvSpPr txBox="1"/>
              <p:nvPr/>
            </p:nvSpPr>
            <p:spPr>
              <a:xfrm>
                <a:off x="1828800" y="1143000"/>
                <a:ext cx="2348592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  <m:sSub>
                        <m:sSubPr>
                          <m:ctrlPr>
                            <a:rPr lang="en-US" sz="2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𝑙𝑖𝑘𝑒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DBD7ED-E202-E8B1-AC35-FCD0069D2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143000"/>
                <a:ext cx="2348592" cy="364652"/>
              </a:xfrm>
              <a:prstGeom prst="rect">
                <a:avLst/>
              </a:prstGeom>
              <a:blipFill>
                <a:blip r:embed="rId2"/>
                <a:stretch>
                  <a:fillRect l="-1081" r="-541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6A64003-8738-5A26-3B1D-44CE6A9F33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5000" y="-391459"/>
            <a:ext cx="4883973" cy="6320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06C460-C86C-4AEC-355D-B63195C73068}"/>
                  </a:ext>
                </a:extLst>
              </p:cNvPr>
              <p:cNvSpPr/>
              <p:nvPr/>
            </p:nvSpPr>
            <p:spPr>
              <a:xfrm>
                <a:off x="8393384" y="1298378"/>
                <a:ext cx="86485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06C460-C86C-4AEC-355D-B63195C73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384" y="1298378"/>
                <a:ext cx="864852" cy="430887"/>
              </a:xfrm>
              <a:prstGeom prst="rect">
                <a:avLst/>
              </a:prstGeom>
              <a:blipFill>
                <a:blip r:embed="rId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83A7D5-8DC6-DF91-EC97-6977DF16059F}"/>
              </a:ext>
            </a:extLst>
          </p:cNvPr>
          <p:cNvCxnSpPr/>
          <p:nvPr/>
        </p:nvCxnSpPr>
        <p:spPr>
          <a:xfrm>
            <a:off x="9133330" y="1512332"/>
            <a:ext cx="4678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2D4ECB-AB88-F33E-6FA5-FEEDDEE82A3E}"/>
                  </a:ext>
                </a:extLst>
              </p:cNvPr>
              <p:cNvSpPr txBox="1"/>
              <p:nvPr/>
            </p:nvSpPr>
            <p:spPr>
              <a:xfrm>
                <a:off x="720648" y="2197100"/>
                <a:ext cx="6264352" cy="3736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Laplace approximation: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</m:oMath>
                </a14:m>
                <a:r>
                  <a:rPr lang="en-US" dirty="0"/>
                  <a:t> is Gaussian.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Mean is computed via optimization: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𝑀𝐴𝑃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Covariance is the inverse Hessian of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</m:oMath>
                </a14:m>
                <a:r>
                  <a:rPr lang="en-US" dirty="0"/>
                  <a:t>) evaluated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𝑀𝐴𝑃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Leverage data sparsity for low rank approximation.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Laplace approximation is an efficient first step.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Markov Chain Monte Carlo methods are alternatives.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2D4ECB-AB88-F33E-6FA5-FEEDDEE82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48" y="2197100"/>
                <a:ext cx="6264352" cy="3736151"/>
              </a:xfrm>
              <a:prstGeom prst="rect">
                <a:avLst/>
              </a:prstGeom>
              <a:blipFill>
                <a:blip r:embed="rId5"/>
                <a:stretch>
                  <a:fillRect l="-606" t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803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BEF0-C301-118C-87A4-E62D5F83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 of the Workflow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16443-8D8C-A9AA-0F85-53CD42DB2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A5226-094A-B84F-40FE-030857643C82}"/>
              </a:ext>
            </a:extLst>
          </p:cNvPr>
          <p:cNvSpPr txBox="1"/>
          <p:nvPr/>
        </p:nvSpPr>
        <p:spPr>
          <a:xfrm>
            <a:off x="914400" y="13716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Simulation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35C44-F8FF-AE72-DB5B-5C6D51CBBFAE}"/>
              </a:ext>
            </a:extLst>
          </p:cNvPr>
          <p:cNvSpPr txBox="1"/>
          <p:nvPr/>
        </p:nvSpPr>
        <p:spPr>
          <a:xfrm>
            <a:off x="914400" y="32004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Observed 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CDACC-B4BE-14FA-6D21-74A2DDEC6E8A}"/>
              </a:ext>
            </a:extLst>
          </p:cNvPr>
          <p:cNvSpPr txBox="1"/>
          <p:nvPr/>
        </p:nvSpPr>
        <p:spPr>
          <a:xfrm>
            <a:off x="914400" y="50292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Expert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64B29-FE5A-0941-7A17-FB134351AC4F}"/>
              </a:ext>
            </a:extLst>
          </p:cNvPr>
          <p:cNvSpPr txBox="1"/>
          <p:nvPr/>
        </p:nvSpPr>
        <p:spPr>
          <a:xfrm>
            <a:off x="5029200" y="13716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Operator Approximation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D9092-7695-7837-6D79-1E1451FE84B5}"/>
              </a:ext>
            </a:extLst>
          </p:cNvPr>
          <p:cNvSpPr txBox="1"/>
          <p:nvPr/>
        </p:nvSpPr>
        <p:spPr>
          <a:xfrm>
            <a:off x="5029200" y="32004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Likelihood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C6380-09F1-E01A-133E-E4B121579D41}"/>
              </a:ext>
            </a:extLst>
          </p:cNvPr>
          <p:cNvSpPr txBox="1"/>
          <p:nvPr/>
        </p:nvSpPr>
        <p:spPr>
          <a:xfrm>
            <a:off x="5029200" y="50292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Prior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96C51-007B-5EEA-F7CE-BCDABDBD271B}"/>
              </a:ext>
            </a:extLst>
          </p:cNvPr>
          <p:cNvSpPr txBox="1"/>
          <p:nvPr/>
        </p:nvSpPr>
        <p:spPr>
          <a:xfrm>
            <a:off x="9131299" y="5029199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Posterior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8A2E47-822B-CB52-D9D6-523D828578FA}"/>
              </a:ext>
            </a:extLst>
          </p:cNvPr>
          <p:cNvCxnSpPr/>
          <p:nvPr/>
        </p:nvCxnSpPr>
        <p:spPr>
          <a:xfrm>
            <a:off x="2743200" y="18288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99D492-62D5-85CD-AFCC-E9101A33846A}"/>
              </a:ext>
            </a:extLst>
          </p:cNvPr>
          <p:cNvCxnSpPr/>
          <p:nvPr/>
        </p:nvCxnSpPr>
        <p:spPr>
          <a:xfrm>
            <a:off x="2743200" y="36576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C29CF5-F0F9-9E54-CD78-9FFD944222F7}"/>
              </a:ext>
            </a:extLst>
          </p:cNvPr>
          <p:cNvCxnSpPr/>
          <p:nvPr/>
        </p:nvCxnSpPr>
        <p:spPr>
          <a:xfrm>
            <a:off x="2743200" y="54864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33DBB3-F6FD-0137-2023-6C4F23C5FBC4}"/>
              </a:ext>
            </a:extLst>
          </p:cNvPr>
          <p:cNvCxnSpPr>
            <a:cxnSpLocks/>
          </p:cNvCxnSpPr>
          <p:nvPr/>
        </p:nvCxnSpPr>
        <p:spPr>
          <a:xfrm>
            <a:off x="6857999" y="3657600"/>
            <a:ext cx="2273300" cy="16844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B4BA0D-908B-1911-662F-EFC293A2F3F0}"/>
              </a:ext>
            </a:extLst>
          </p:cNvPr>
          <p:cNvCxnSpPr>
            <a:cxnSpLocks/>
          </p:cNvCxnSpPr>
          <p:nvPr/>
        </p:nvCxnSpPr>
        <p:spPr>
          <a:xfrm flipV="1">
            <a:off x="6858000" y="54864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08703042-6E39-DEE1-E057-2B309E36C308}"/>
              </a:ext>
            </a:extLst>
          </p:cNvPr>
          <p:cNvCxnSpPr>
            <a:cxnSpLocks/>
            <a:stCxn id="4" idx="1"/>
            <a:endCxn id="6" idx="1"/>
          </p:cNvCxnSpPr>
          <p:nvPr/>
        </p:nvCxnSpPr>
        <p:spPr>
          <a:xfrm rot="10800000" flipV="1">
            <a:off x="914400" y="1828800"/>
            <a:ext cx="12700" cy="3657600"/>
          </a:xfrm>
          <a:prstGeom prst="bentConnector3">
            <a:avLst>
              <a:gd name="adj1" fmla="val 4642102"/>
            </a:avLst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49CBEFF-B769-E2AF-9036-4AEC7ADADB67}"/>
              </a:ext>
            </a:extLst>
          </p:cNvPr>
          <p:cNvSpPr txBox="1"/>
          <p:nvPr/>
        </p:nvSpPr>
        <p:spPr>
          <a:xfrm>
            <a:off x="9143999" y="3200400"/>
            <a:ext cx="182880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Unobserved Source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EB9FBF5-A396-17F7-6351-C6C81D5F953C}"/>
              </a:ext>
            </a:extLst>
          </p:cNvPr>
          <p:cNvCxnSpPr>
            <a:cxnSpLocks/>
          </p:cNvCxnSpPr>
          <p:nvPr/>
        </p:nvCxnSpPr>
        <p:spPr>
          <a:xfrm>
            <a:off x="5943600" y="2286000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800BA9-EA7C-8511-8459-F8AC787290CA}"/>
              </a:ext>
            </a:extLst>
          </p:cNvPr>
          <p:cNvCxnSpPr>
            <a:cxnSpLocks/>
          </p:cNvCxnSpPr>
          <p:nvPr/>
        </p:nvCxnSpPr>
        <p:spPr>
          <a:xfrm>
            <a:off x="10058399" y="4114799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018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B7F8C-4AEA-82E2-85F1-2CDDAB284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Atmospheric Source Inversion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1FF06-0727-A193-9018-C0F796FE2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59F7F-4E41-8315-DEF5-2CA25CFEF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653" y="1354293"/>
            <a:ext cx="7068028" cy="4996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49F84-9ED0-8D74-D328-733C03251051}"/>
              </a:ext>
            </a:extLst>
          </p:cNvPr>
          <p:cNvSpPr txBox="1"/>
          <p:nvPr/>
        </p:nvSpPr>
        <p:spPr>
          <a:xfrm>
            <a:off x="367748" y="1550504"/>
            <a:ext cx="38892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Inferring sources from impacts is ill-posed.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Spatially localized sources create global impacts.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Climate model complexity prohibits direct inversion.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Operator surrogates may enable inversion.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Spatiotemporal data improves information content.</a:t>
            </a:r>
          </a:p>
        </p:txBody>
      </p:sp>
    </p:spTree>
    <p:extLst>
      <p:ext uri="{BB962C8B-B14F-4D97-AF65-F5344CB8AC3E}">
        <p14:creationId xmlns:p14="http://schemas.microsoft.com/office/powerpoint/2010/main" val="3107207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0D9C16-7047-4433-CE0E-086632E7342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Plume Model Problem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0D9C16-7047-4433-CE0E-086632E734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391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2482F-EF7F-CD31-708B-6F48EDD45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F2262-F53E-E96A-6B43-F75C11DC5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643" y="3061252"/>
            <a:ext cx="8786394" cy="160470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7140CD-7A45-28EA-23F8-4A8047D60FB1}"/>
              </a:ext>
            </a:extLst>
          </p:cNvPr>
          <p:cNvCxnSpPr/>
          <p:nvPr/>
        </p:nvCxnSpPr>
        <p:spPr>
          <a:xfrm flipH="1" flipV="1">
            <a:off x="1856891" y="2137708"/>
            <a:ext cx="536028" cy="923544"/>
          </a:xfrm>
          <a:prstGeom prst="straightConnector1">
            <a:avLst/>
          </a:prstGeom>
          <a:ln w="25400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063D063-BB27-F2CD-1E90-AB9C828D08D3}"/>
              </a:ext>
            </a:extLst>
          </p:cNvPr>
          <p:cNvSpPr txBox="1"/>
          <p:nvPr/>
        </p:nvSpPr>
        <p:spPr>
          <a:xfrm>
            <a:off x="38088" y="1379965"/>
            <a:ext cx="290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Change in SO2 concentration with respect to time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CE9CBC-7156-F6FA-1030-61C81B9496B8}"/>
              </a:ext>
            </a:extLst>
          </p:cNvPr>
          <p:cNvCxnSpPr>
            <a:cxnSpLocks/>
          </p:cNvCxnSpPr>
          <p:nvPr/>
        </p:nvCxnSpPr>
        <p:spPr>
          <a:xfrm flipV="1">
            <a:off x="3461033" y="2178649"/>
            <a:ext cx="509752" cy="964484"/>
          </a:xfrm>
          <a:prstGeom prst="straightConnector1">
            <a:avLst/>
          </a:prstGeom>
          <a:ln w="25400">
            <a:solidFill>
              <a:schemeClr val="accent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CEB52C6-A56E-3F21-BFA5-0B00D04C0309}"/>
              </a:ext>
            </a:extLst>
          </p:cNvPr>
          <p:cNvSpPr txBox="1"/>
          <p:nvPr/>
        </p:nvSpPr>
        <p:spPr>
          <a:xfrm>
            <a:off x="3283890" y="1822764"/>
            <a:ext cx="147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Diffusion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B504F9-914A-3ABC-CE5F-C348A77E57F7}"/>
              </a:ext>
            </a:extLst>
          </p:cNvPr>
          <p:cNvCxnSpPr>
            <a:cxnSpLocks/>
          </p:cNvCxnSpPr>
          <p:nvPr/>
        </p:nvCxnSpPr>
        <p:spPr>
          <a:xfrm flipV="1">
            <a:off x="4555423" y="2219589"/>
            <a:ext cx="509752" cy="964484"/>
          </a:xfrm>
          <a:prstGeom prst="straightConnector1">
            <a:avLst/>
          </a:prstGeom>
          <a:ln w="25400">
            <a:solidFill>
              <a:schemeClr val="accent6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CDDC6C-7741-D400-768D-66B733B6112D}"/>
              </a:ext>
            </a:extLst>
          </p:cNvPr>
          <p:cNvSpPr txBox="1"/>
          <p:nvPr/>
        </p:nvSpPr>
        <p:spPr>
          <a:xfrm>
            <a:off x="4810299" y="1886841"/>
            <a:ext cx="113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Wind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481107-044E-A066-DBD9-97238AA4DE8E}"/>
              </a:ext>
            </a:extLst>
          </p:cNvPr>
          <p:cNvCxnSpPr>
            <a:cxnSpLocks/>
          </p:cNvCxnSpPr>
          <p:nvPr/>
        </p:nvCxnSpPr>
        <p:spPr>
          <a:xfrm flipV="1">
            <a:off x="5923439" y="2312685"/>
            <a:ext cx="509752" cy="96448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598AF4F-9482-2B3D-5E74-2A3C878DE104}"/>
              </a:ext>
            </a:extLst>
          </p:cNvPr>
          <p:cNvSpPr txBox="1"/>
          <p:nvPr/>
        </p:nvSpPr>
        <p:spPr>
          <a:xfrm>
            <a:off x="6037061" y="1896810"/>
            <a:ext cx="113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Gravity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E0CAC1-9B52-9BE8-142B-E30942098A4A}"/>
              </a:ext>
            </a:extLst>
          </p:cNvPr>
          <p:cNvCxnSpPr>
            <a:cxnSpLocks/>
          </p:cNvCxnSpPr>
          <p:nvPr/>
        </p:nvCxnSpPr>
        <p:spPr>
          <a:xfrm flipV="1">
            <a:off x="7324161" y="2266142"/>
            <a:ext cx="509752" cy="964484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F604FF4-AD76-A9EE-9924-D9AAF39BFA30}"/>
              </a:ext>
            </a:extLst>
          </p:cNvPr>
          <p:cNvSpPr txBox="1"/>
          <p:nvPr/>
        </p:nvSpPr>
        <p:spPr>
          <a:xfrm>
            <a:off x="7253955" y="1914439"/>
            <a:ext cx="147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Chemistry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EA9DC30-492C-162F-F523-E47C72D0AFE4}"/>
              </a:ext>
            </a:extLst>
          </p:cNvPr>
          <p:cNvCxnSpPr>
            <a:cxnSpLocks/>
          </p:cNvCxnSpPr>
          <p:nvPr/>
        </p:nvCxnSpPr>
        <p:spPr>
          <a:xfrm flipV="1">
            <a:off x="8215131" y="2312685"/>
            <a:ext cx="509752" cy="964484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D092DF-95D1-63DE-F6FA-9FABF7DF8074}"/>
              </a:ext>
            </a:extLst>
          </p:cNvPr>
          <p:cNvSpPr txBox="1"/>
          <p:nvPr/>
        </p:nvSpPr>
        <p:spPr>
          <a:xfrm>
            <a:off x="8724883" y="1878434"/>
            <a:ext cx="167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Volcano source</a:t>
            </a:r>
            <a:r>
              <a:rPr lang="en-US" dirty="0">
                <a:solidFill>
                  <a:schemeClr val="accent4"/>
                </a:solidFill>
              </a:rPr>
              <a:t>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50E7C3-65A1-BF46-C1AA-4205C1FE66C8}"/>
              </a:ext>
            </a:extLst>
          </p:cNvPr>
          <p:cNvCxnSpPr>
            <a:cxnSpLocks/>
          </p:cNvCxnSpPr>
          <p:nvPr/>
        </p:nvCxnSpPr>
        <p:spPr>
          <a:xfrm flipH="1">
            <a:off x="1698008" y="4043614"/>
            <a:ext cx="575320" cy="324411"/>
          </a:xfrm>
          <a:prstGeom prst="straightConnector1">
            <a:avLst/>
          </a:prstGeom>
          <a:ln w="25400">
            <a:solidFill>
              <a:srgbClr val="7030A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1A68AB-5E15-DF1B-8D2E-5C9F435BEA03}"/>
              </a:ext>
            </a:extLst>
          </p:cNvPr>
          <p:cNvSpPr txBox="1"/>
          <p:nvPr/>
        </p:nvSpPr>
        <p:spPr>
          <a:xfrm>
            <a:off x="942094" y="4250322"/>
            <a:ext cx="132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 outflow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E8F45B-D70E-93AE-C10E-915129DAF796}"/>
              </a:ext>
            </a:extLst>
          </p:cNvPr>
          <p:cNvCxnSpPr>
            <a:cxnSpLocks/>
          </p:cNvCxnSpPr>
          <p:nvPr/>
        </p:nvCxnSpPr>
        <p:spPr>
          <a:xfrm>
            <a:off x="2912391" y="4730872"/>
            <a:ext cx="435975" cy="511348"/>
          </a:xfrm>
          <a:prstGeom prst="straightConnector1">
            <a:avLst/>
          </a:prstGeom>
          <a:ln w="254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DC9DD0-5E8C-6CEC-48B0-5B78A2BA8F8F}"/>
              </a:ext>
            </a:extLst>
          </p:cNvPr>
          <p:cNvSpPr txBox="1"/>
          <p:nvPr/>
        </p:nvSpPr>
        <p:spPr>
          <a:xfrm>
            <a:off x="2813175" y="5228651"/>
            <a:ext cx="302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Zero initial SO2 concentration</a:t>
            </a:r>
          </a:p>
        </p:txBody>
      </p:sp>
    </p:spTree>
    <p:extLst>
      <p:ext uri="{BB962C8B-B14F-4D97-AF65-F5344CB8AC3E}">
        <p14:creationId xmlns:p14="http://schemas.microsoft.com/office/powerpoint/2010/main" val="1303470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BD7D-1492-3352-7771-64A27A2F3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8BE25A-8293-E98F-9F49-C0B90218D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76D96-5E2C-EC84-0F42-260740E3B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517" y="1196931"/>
            <a:ext cx="8786394" cy="160470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06869A-04A4-12F1-6F2E-CDB2620CE7C0}"/>
              </a:ext>
            </a:extLst>
          </p:cNvPr>
          <p:cNvCxnSpPr>
            <a:cxnSpLocks/>
          </p:cNvCxnSpPr>
          <p:nvPr/>
        </p:nvCxnSpPr>
        <p:spPr>
          <a:xfrm flipH="1">
            <a:off x="4117200" y="1750656"/>
            <a:ext cx="3410088" cy="158923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EB8F2CD-2C53-68D8-5C3C-03096D2A5284}"/>
              </a:ext>
            </a:extLst>
          </p:cNvPr>
          <p:cNvSpPr txBox="1"/>
          <p:nvPr/>
        </p:nvSpPr>
        <p:spPr>
          <a:xfrm>
            <a:off x="638275" y="3431951"/>
            <a:ext cx="52523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data from 3 different source terms.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data from a 4</a:t>
            </a:r>
            <a:r>
              <a:rPr lang="en-US" baseline="30000" dirty="0"/>
              <a:t>th</a:t>
            </a:r>
            <a:r>
              <a:rPr lang="en-US" dirty="0"/>
              <a:t> source term.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Testing data from a 5</a:t>
            </a:r>
            <a:r>
              <a:rPr lang="en-US" baseline="30000" dirty="0"/>
              <a:t>th</a:t>
            </a:r>
            <a:r>
              <a:rPr lang="en-US" dirty="0"/>
              <a:t> source term.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 flow map approximation to infer testing data 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1A7FCE-C819-818B-281D-3F18F972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09" y="2836098"/>
            <a:ext cx="5274105" cy="39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98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4684-46B9-96B4-537E-5A50B791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 Example of the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35EBF-9B3B-3548-DEF9-336C6BC29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3CFF5-F783-C32A-777E-2C08E0FD4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967" y="1247431"/>
            <a:ext cx="7068065" cy="5301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95991D-551A-D82E-B57E-BB7393F53770}"/>
              </a:ext>
            </a:extLst>
          </p:cNvPr>
          <p:cNvSpPr txBox="1"/>
          <p:nvPr/>
        </p:nvSpPr>
        <p:spPr>
          <a:xfrm>
            <a:off x="1270687" y="3244334"/>
            <a:ext cx="233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09ACD-150B-5879-18B0-BA27B5A441D6}"/>
              </a:ext>
            </a:extLst>
          </p:cNvPr>
          <p:cNvSpPr txBox="1"/>
          <p:nvPr/>
        </p:nvSpPr>
        <p:spPr>
          <a:xfrm>
            <a:off x="4259990" y="6363814"/>
            <a:ext cx="328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Downrange Longitude (km)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11D0A0-0A3D-3D1A-1BDB-0B734F39BC82}"/>
              </a:ext>
            </a:extLst>
          </p:cNvPr>
          <p:cNvCxnSpPr>
            <a:cxnSpLocks/>
          </p:cNvCxnSpPr>
          <p:nvPr/>
        </p:nvCxnSpPr>
        <p:spPr>
          <a:xfrm flipV="1">
            <a:off x="2140179" y="6034359"/>
            <a:ext cx="1385504" cy="3108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2B3A93-27CE-1E29-5F7A-E4E406F7A68F}"/>
              </a:ext>
            </a:extLst>
          </p:cNvPr>
          <p:cNvSpPr txBox="1"/>
          <p:nvPr/>
        </p:nvSpPr>
        <p:spPr>
          <a:xfrm>
            <a:off x="1059482" y="6226572"/>
            <a:ext cx="233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Volcano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16CD9-C80D-26D6-CB24-7FD8D6554200}"/>
              </a:ext>
            </a:extLst>
          </p:cNvPr>
          <p:cNvSpPr txBox="1"/>
          <p:nvPr/>
        </p:nvSpPr>
        <p:spPr>
          <a:xfrm>
            <a:off x="8501761" y="1533167"/>
            <a:ext cx="321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Atmosphere SO2 Concentration </a:t>
            </a:r>
          </a:p>
        </p:txBody>
      </p:sp>
    </p:spTree>
    <p:extLst>
      <p:ext uri="{BB962C8B-B14F-4D97-AF65-F5344CB8AC3E}">
        <p14:creationId xmlns:p14="http://schemas.microsoft.com/office/powerpoint/2010/main" val="4014652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8B5A-0B25-1F6C-ED2A-3EA658EC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Operator Approximation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84FE33-289E-F4DE-3DF7-67924E5C5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0DB2DB-BB88-D76D-B3F6-C69168A5A9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9396" y="2929528"/>
            <a:ext cx="4873751" cy="3657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4537B-48BA-DCE5-DEEB-617FF5E38B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90755" y="759149"/>
            <a:ext cx="4873752" cy="3655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467AE4-1F5C-84F6-4754-1A25458B1FCC}"/>
                  </a:ext>
                </a:extLst>
              </p:cNvPr>
              <p:cNvSpPr txBox="1"/>
              <p:nvPr/>
            </p:nvSpPr>
            <p:spPr>
              <a:xfrm>
                <a:off x="983068" y="1994524"/>
                <a:ext cx="4450080" cy="649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Compress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nodes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PCA modes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(.01%)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relative error. </a:t>
                </a:r>
                <a:endParaRPr lang="en-US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467AE4-1F5C-84F6-4754-1A25458B1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068" y="1994524"/>
                <a:ext cx="4450080" cy="649409"/>
              </a:xfrm>
              <a:prstGeom prst="rect">
                <a:avLst/>
              </a:prstGeom>
              <a:blipFill>
                <a:blip r:embed="rId4"/>
                <a:stretch>
                  <a:fillRect l="-855" t="-1887" r="-1140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DBEC2F-D41A-0B0B-60B1-7DC35F7E3F33}"/>
                  </a:ext>
                </a:extLst>
              </p:cNvPr>
              <p:cNvSpPr txBox="1"/>
              <p:nvPr/>
            </p:nvSpPr>
            <p:spPr>
              <a:xfrm>
                <a:off x="7280062" y="4882111"/>
                <a:ext cx="45844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Operator approximation achieves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(.4%)</m:t>
                    </m:r>
                  </m:oMath>
                </a14:m>
                <a:r>
                  <a:rPr lang="en-US" dirty="0"/>
                  <a:t> prediction error. </a:t>
                </a:r>
                <a:endParaRPr lang="en-US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DBEC2F-D41A-0B0B-60B1-7DC35F7E3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062" y="4882111"/>
                <a:ext cx="4584445" cy="646331"/>
              </a:xfrm>
              <a:prstGeom prst="rect">
                <a:avLst/>
              </a:prstGeom>
              <a:blipFill>
                <a:blip r:embed="rId5"/>
                <a:stretch>
                  <a:fillRect l="-829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073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A13F-8881-1590-8410-A6732C81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Posterior Samples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F9A3D-A74D-DB7F-915C-992978D8D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4118E-2F21-5CAD-D9F2-D8368B96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8200" y="1526627"/>
            <a:ext cx="5854700" cy="4394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37D90E-5292-600E-4489-38358B83A726}"/>
              </a:ext>
            </a:extLst>
          </p:cNvPr>
          <p:cNvSpPr txBox="1"/>
          <p:nvPr/>
        </p:nvSpPr>
        <p:spPr>
          <a:xfrm>
            <a:off x="6977117" y="1957552"/>
            <a:ext cx="47822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 curve is the testing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 curve is the MAP point.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Grey curves are approximate posterior samples.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Capture source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Overestimates uncertainty later in time.</a:t>
            </a:r>
          </a:p>
        </p:txBody>
      </p:sp>
    </p:spTree>
    <p:extLst>
      <p:ext uri="{BB962C8B-B14F-4D97-AF65-F5344CB8AC3E}">
        <p14:creationId xmlns:p14="http://schemas.microsoft.com/office/powerpoint/2010/main" val="3895378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A13F-8881-1590-8410-A6732C81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 and Ongoing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F9A3D-A74D-DB7F-915C-992978D8D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5962A-FE01-1B00-55B9-F0226F7378B7}"/>
              </a:ext>
            </a:extLst>
          </p:cNvPr>
          <p:cNvSpPr txBox="1"/>
          <p:nvPr/>
        </p:nvSpPr>
        <p:spPr>
          <a:xfrm>
            <a:off x="914400" y="1143000"/>
            <a:ext cx="73769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Maturing hyperparameter optimization.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Transitioning toward climate models and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samplers for non-Gaussian posteriors.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dirty="0"/>
              <a:t>End Goals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Capturing spatial structure to better inform inversion.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Identification of </a:t>
            </a:r>
            <a:r>
              <a:rPr lang="en-US" i="1" u="sng" dirty="0"/>
              <a:t>pathways</a:t>
            </a:r>
            <a:r>
              <a:rPr lang="en-US" dirty="0"/>
              <a:t> to identify a reduced climate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Final demonstration to characterize Mount Pinatubo eruption.</a:t>
            </a:r>
          </a:p>
        </p:txBody>
      </p:sp>
      <p:pic>
        <p:nvPicPr>
          <p:cNvPr id="1025" name="Picture 1" descr="page9image44422432">
            <a:extLst>
              <a:ext uri="{FF2B5EF4-FFF2-40B4-BE49-F238E27FC236}">
                <a16:creationId xmlns:a16="http://schemas.microsoft.com/office/drawing/2014/main" id="{FB9CD2E6-D31E-F194-82A9-81FF52BEF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354" y="1143000"/>
            <a:ext cx="3636486" cy="44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17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9010-A2E0-DB5D-938C-17CBBA2D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Goals and Tiered Verification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09A1F5-D37C-0100-57ED-83BCAADB0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A77336-31FB-F4C8-9455-2030AC3F1A63}"/>
                  </a:ext>
                </a:extLst>
              </p:cNvPr>
              <p:cNvSpPr txBox="1"/>
              <p:nvPr/>
            </p:nvSpPr>
            <p:spPr>
              <a:xfrm>
                <a:off x="3806685" y="1649896"/>
                <a:ext cx="8040758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Infer operators for tracer evolution generated by E3SM.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Energy </a:t>
                </a:r>
                <a:r>
                  <a:rPr lang="en-US" dirty="0" err="1"/>
                  <a:t>Exascale</a:t>
                </a:r>
                <a:r>
                  <a:rPr lang="en-US" dirty="0"/>
                  <a:t> Earth System Model (E3SM) is developed by US DOE.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Use operator surrogate to enable inversion.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End goal: source inversion for Mount Pinatubo eruption. 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Question about data, dimension reduction, operator architecture, etc.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Start with a synthetic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transport model infer a volcanic source.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A77336-31FB-F4C8-9455-2030AC3F1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685" y="1649896"/>
                <a:ext cx="8040758" cy="3416320"/>
              </a:xfrm>
              <a:prstGeom prst="rect">
                <a:avLst/>
              </a:prstGeom>
              <a:blipFill>
                <a:blip r:embed="rId2"/>
                <a:stretch>
                  <a:fillRect l="-473" t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84104B45-52D8-A092-05F1-2B8B23FC8BEA}"/>
              </a:ext>
            </a:extLst>
          </p:cNvPr>
          <p:cNvGrpSpPr>
            <a:grpSpLocks noChangeAspect="1"/>
          </p:cNvGrpSpPr>
          <p:nvPr/>
        </p:nvGrpSpPr>
        <p:grpSpPr>
          <a:xfrm>
            <a:off x="279698" y="1910048"/>
            <a:ext cx="3330318" cy="3586512"/>
            <a:chOff x="7210288" y="1292008"/>
            <a:chExt cx="4447384" cy="478951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84D6D1-ECF0-F029-5135-FFA317F469B9}"/>
                </a:ext>
              </a:extLst>
            </p:cNvPr>
            <p:cNvSpPr/>
            <p:nvPr/>
          </p:nvSpPr>
          <p:spPr>
            <a:xfrm>
              <a:off x="10017757" y="2292568"/>
              <a:ext cx="1387736" cy="72663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Ocean</a:t>
              </a:r>
            </a:p>
            <a:p>
              <a:pPr algn="ctr"/>
              <a:r>
                <a:rPr lang="en-US" sz="600" dirty="0"/>
                <a:t>(MPAS-O)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6596CAF-EDC4-E4C8-22E6-0E93189C04CF}"/>
                </a:ext>
              </a:extLst>
            </p:cNvPr>
            <p:cNvSpPr/>
            <p:nvPr/>
          </p:nvSpPr>
          <p:spPr>
            <a:xfrm>
              <a:off x="9323889" y="1292008"/>
              <a:ext cx="1387736" cy="77469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Atmosphere</a:t>
              </a:r>
            </a:p>
            <a:p>
              <a:pPr algn="ctr"/>
              <a:r>
                <a:rPr lang="en-US" sz="600" dirty="0"/>
                <a:t>(EAM)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F6A2148-BB3A-BDFB-A986-9AC2F7C16BA3}"/>
                </a:ext>
              </a:extLst>
            </p:cNvPr>
            <p:cNvSpPr/>
            <p:nvPr/>
          </p:nvSpPr>
          <p:spPr>
            <a:xfrm>
              <a:off x="10269936" y="3376990"/>
              <a:ext cx="1387736" cy="69448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Sea Ice</a:t>
              </a:r>
            </a:p>
            <a:p>
              <a:pPr algn="ctr"/>
              <a:r>
                <a:rPr lang="en-US" sz="600" dirty="0"/>
                <a:t>(MPAS-SI)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4A7EC3A-1D62-E9A4-4A35-4715756AD013}"/>
                </a:ext>
              </a:extLst>
            </p:cNvPr>
            <p:cNvSpPr/>
            <p:nvPr/>
          </p:nvSpPr>
          <p:spPr>
            <a:xfrm>
              <a:off x="9384447" y="5372639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 Ice</a:t>
              </a:r>
            </a:p>
            <a:p>
              <a:pPr algn="ctr"/>
              <a:r>
                <a:rPr lang="en-US" sz="600" dirty="0"/>
                <a:t>(MALI)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3186A3-A15F-E7F5-7444-759DFEC4DA6F}"/>
                </a:ext>
              </a:extLst>
            </p:cNvPr>
            <p:cNvSpPr/>
            <p:nvPr/>
          </p:nvSpPr>
          <p:spPr>
            <a:xfrm>
              <a:off x="10017757" y="4421572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</a:t>
              </a:r>
            </a:p>
            <a:p>
              <a:pPr algn="ctr"/>
              <a:r>
                <a:rPr lang="en-US" sz="600" dirty="0"/>
                <a:t>(ALM)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DF15DD-83F2-07E4-0F81-D71BF8394A78}"/>
                </a:ext>
              </a:extLst>
            </p:cNvPr>
            <p:cNvCxnSpPr>
              <a:cxnSpLocks/>
              <a:stCxn id="9" idx="2"/>
              <a:endCxn id="17" idx="6"/>
            </p:cNvCxnSpPr>
            <p:nvPr/>
          </p:nvCxnSpPr>
          <p:spPr>
            <a:xfrm flipH="1" flipV="1">
              <a:off x="9862719" y="3716539"/>
              <a:ext cx="407217" cy="7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315B6FB-246A-D961-41BC-49AD2332E06F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H="1">
              <a:off x="9021690" y="1953251"/>
              <a:ext cx="505428" cy="594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8D51798-D6EF-FDB0-2635-1ED746DD61AF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8845915" y="4938164"/>
              <a:ext cx="741761" cy="538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1375FBD-A882-D148-5E48-4F4FAD67F75F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9527118" y="2655883"/>
              <a:ext cx="490639" cy="287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564EC9-8CB9-DD83-1025-3BC5C037FBFA}"/>
                </a:ext>
              </a:extLst>
            </p:cNvPr>
            <p:cNvCxnSpPr>
              <a:stCxn id="11" idx="2"/>
              <a:endCxn id="17" idx="5"/>
            </p:cNvCxnSpPr>
            <p:nvPr/>
          </p:nvCxnSpPr>
          <p:spPr>
            <a:xfrm flipH="1" flipV="1">
              <a:off x="9474279" y="4636602"/>
              <a:ext cx="543478" cy="1394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948AFA-21F5-CED8-A95C-FD1FD2B49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0288" y="2415372"/>
              <a:ext cx="2652431" cy="2602333"/>
            </a:xfrm>
            <a:prstGeom prst="ellipse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C041C95-9713-8EF6-D560-9CFC215D1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43" y="1557610"/>
            <a:ext cx="1270102" cy="68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02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BEF0-C301-118C-87A4-E62D5F83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 of the Workflow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16443-8D8C-A9AA-0F85-53CD42DB2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A5226-094A-B84F-40FE-030857643C82}"/>
              </a:ext>
            </a:extLst>
          </p:cNvPr>
          <p:cNvSpPr txBox="1"/>
          <p:nvPr/>
        </p:nvSpPr>
        <p:spPr>
          <a:xfrm>
            <a:off x="914400" y="13716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Simulation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35C44-F8FF-AE72-DB5B-5C6D51CBBFAE}"/>
              </a:ext>
            </a:extLst>
          </p:cNvPr>
          <p:cNvSpPr txBox="1"/>
          <p:nvPr/>
        </p:nvSpPr>
        <p:spPr>
          <a:xfrm>
            <a:off x="914400" y="32004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Observed 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CDACC-B4BE-14FA-6D21-74A2DDEC6E8A}"/>
              </a:ext>
            </a:extLst>
          </p:cNvPr>
          <p:cNvSpPr txBox="1"/>
          <p:nvPr/>
        </p:nvSpPr>
        <p:spPr>
          <a:xfrm>
            <a:off x="914400" y="50292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Expert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64B29-FE5A-0941-7A17-FB134351AC4F}"/>
              </a:ext>
            </a:extLst>
          </p:cNvPr>
          <p:cNvSpPr txBox="1"/>
          <p:nvPr/>
        </p:nvSpPr>
        <p:spPr>
          <a:xfrm>
            <a:off x="5029200" y="13716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Operator Approximation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D9092-7695-7837-6D79-1E1451FE84B5}"/>
              </a:ext>
            </a:extLst>
          </p:cNvPr>
          <p:cNvSpPr txBox="1"/>
          <p:nvPr/>
        </p:nvSpPr>
        <p:spPr>
          <a:xfrm>
            <a:off x="5029200" y="32004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Likelihood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C6380-09F1-E01A-133E-E4B121579D41}"/>
              </a:ext>
            </a:extLst>
          </p:cNvPr>
          <p:cNvSpPr txBox="1"/>
          <p:nvPr/>
        </p:nvSpPr>
        <p:spPr>
          <a:xfrm>
            <a:off x="5029200" y="50292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Prior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96C51-007B-5EEA-F7CE-BCDABDBD271B}"/>
              </a:ext>
            </a:extLst>
          </p:cNvPr>
          <p:cNvSpPr txBox="1"/>
          <p:nvPr/>
        </p:nvSpPr>
        <p:spPr>
          <a:xfrm>
            <a:off x="9131299" y="5029199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Posterior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8A2E47-822B-CB52-D9D6-523D828578FA}"/>
              </a:ext>
            </a:extLst>
          </p:cNvPr>
          <p:cNvCxnSpPr/>
          <p:nvPr/>
        </p:nvCxnSpPr>
        <p:spPr>
          <a:xfrm>
            <a:off x="2743200" y="18288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99D492-62D5-85CD-AFCC-E9101A33846A}"/>
              </a:ext>
            </a:extLst>
          </p:cNvPr>
          <p:cNvCxnSpPr/>
          <p:nvPr/>
        </p:nvCxnSpPr>
        <p:spPr>
          <a:xfrm>
            <a:off x="2743200" y="36576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C29CF5-F0F9-9E54-CD78-9FFD944222F7}"/>
              </a:ext>
            </a:extLst>
          </p:cNvPr>
          <p:cNvCxnSpPr/>
          <p:nvPr/>
        </p:nvCxnSpPr>
        <p:spPr>
          <a:xfrm>
            <a:off x="2743200" y="54864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33DBB3-F6FD-0137-2023-6C4F23C5FBC4}"/>
              </a:ext>
            </a:extLst>
          </p:cNvPr>
          <p:cNvCxnSpPr>
            <a:cxnSpLocks/>
          </p:cNvCxnSpPr>
          <p:nvPr/>
        </p:nvCxnSpPr>
        <p:spPr>
          <a:xfrm>
            <a:off x="6857999" y="3657600"/>
            <a:ext cx="2273300" cy="16844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B4BA0D-908B-1911-662F-EFC293A2F3F0}"/>
              </a:ext>
            </a:extLst>
          </p:cNvPr>
          <p:cNvCxnSpPr>
            <a:cxnSpLocks/>
          </p:cNvCxnSpPr>
          <p:nvPr/>
        </p:nvCxnSpPr>
        <p:spPr>
          <a:xfrm flipV="1">
            <a:off x="6858000" y="54864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08703042-6E39-DEE1-E057-2B309E36C308}"/>
              </a:ext>
            </a:extLst>
          </p:cNvPr>
          <p:cNvCxnSpPr>
            <a:cxnSpLocks/>
            <a:stCxn id="4" idx="1"/>
            <a:endCxn id="6" idx="1"/>
          </p:cNvCxnSpPr>
          <p:nvPr/>
        </p:nvCxnSpPr>
        <p:spPr>
          <a:xfrm rot="10800000" flipV="1">
            <a:off x="914400" y="1828800"/>
            <a:ext cx="12700" cy="3657600"/>
          </a:xfrm>
          <a:prstGeom prst="bentConnector3">
            <a:avLst>
              <a:gd name="adj1" fmla="val 4642102"/>
            </a:avLst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49CBEFF-B769-E2AF-9036-4AEC7ADADB67}"/>
              </a:ext>
            </a:extLst>
          </p:cNvPr>
          <p:cNvSpPr txBox="1"/>
          <p:nvPr/>
        </p:nvSpPr>
        <p:spPr>
          <a:xfrm>
            <a:off x="9143999" y="3200400"/>
            <a:ext cx="182880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Unobserved Source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EB9FBF5-A396-17F7-6351-C6C81D5F953C}"/>
              </a:ext>
            </a:extLst>
          </p:cNvPr>
          <p:cNvCxnSpPr>
            <a:cxnSpLocks/>
          </p:cNvCxnSpPr>
          <p:nvPr/>
        </p:nvCxnSpPr>
        <p:spPr>
          <a:xfrm>
            <a:off x="5943600" y="2286000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800BA9-EA7C-8511-8459-F8AC787290CA}"/>
              </a:ext>
            </a:extLst>
          </p:cNvPr>
          <p:cNvCxnSpPr>
            <a:cxnSpLocks/>
          </p:cNvCxnSpPr>
          <p:nvPr/>
        </p:nvCxnSpPr>
        <p:spPr>
          <a:xfrm>
            <a:off x="10058399" y="4114799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59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BEF0-C301-118C-87A4-E62D5F83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 of the Workflow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16443-8D8C-A9AA-0F85-53CD42DB2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A5226-094A-B84F-40FE-030857643C82}"/>
              </a:ext>
            </a:extLst>
          </p:cNvPr>
          <p:cNvSpPr txBox="1"/>
          <p:nvPr/>
        </p:nvSpPr>
        <p:spPr>
          <a:xfrm>
            <a:off x="914400" y="1371600"/>
            <a:ext cx="1828800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Simulation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35C44-F8FF-AE72-DB5B-5C6D51CBBFAE}"/>
              </a:ext>
            </a:extLst>
          </p:cNvPr>
          <p:cNvSpPr txBox="1"/>
          <p:nvPr/>
        </p:nvSpPr>
        <p:spPr>
          <a:xfrm>
            <a:off x="914400" y="32004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Observed 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CDACC-B4BE-14FA-6D21-74A2DDEC6E8A}"/>
              </a:ext>
            </a:extLst>
          </p:cNvPr>
          <p:cNvSpPr txBox="1"/>
          <p:nvPr/>
        </p:nvSpPr>
        <p:spPr>
          <a:xfrm>
            <a:off x="914400" y="5029200"/>
            <a:ext cx="1828800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Expert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64B29-FE5A-0941-7A17-FB134351AC4F}"/>
              </a:ext>
            </a:extLst>
          </p:cNvPr>
          <p:cNvSpPr txBox="1"/>
          <p:nvPr/>
        </p:nvSpPr>
        <p:spPr>
          <a:xfrm>
            <a:off x="5029200" y="13716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Operator Approximation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D9092-7695-7837-6D79-1E1451FE84B5}"/>
              </a:ext>
            </a:extLst>
          </p:cNvPr>
          <p:cNvSpPr txBox="1"/>
          <p:nvPr/>
        </p:nvSpPr>
        <p:spPr>
          <a:xfrm>
            <a:off x="5029200" y="32004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Likelihood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C6380-09F1-E01A-133E-E4B121579D41}"/>
              </a:ext>
            </a:extLst>
          </p:cNvPr>
          <p:cNvSpPr txBox="1"/>
          <p:nvPr/>
        </p:nvSpPr>
        <p:spPr>
          <a:xfrm>
            <a:off x="5029200" y="50292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Prior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96C51-007B-5EEA-F7CE-BCDABDBD271B}"/>
              </a:ext>
            </a:extLst>
          </p:cNvPr>
          <p:cNvSpPr txBox="1"/>
          <p:nvPr/>
        </p:nvSpPr>
        <p:spPr>
          <a:xfrm>
            <a:off x="9131299" y="5029199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Posterior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8A2E47-822B-CB52-D9D6-523D828578FA}"/>
              </a:ext>
            </a:extLst>
          </p:cNvPr>
          <p:cNvCxnSpPr/>
          <p:nvPr/>
        </p:nvCxnSpPr>
        <p:spPr>
          <a:xfrm>
            <a:off x="2743200" y="18288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99D492-62D5-85CD-AFCC-E9101A33846A}"/>
              </a:ext>
            </a:extLst>
          </p:cNvPr>
          <p:cNvCxnSpPr/>
          <p:nvPr/>
        </p:nvCxnSpPr>
        <p:spPr>
          <a:xfrm>
            <a:off x="2743200" y="36576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C29CF5-F0F9-9E54-CD78-9FFD944222F7}"/>
              </a:ext>
            </a:extLst>
          </p:cNvPr>
          <p:cNvCxnSpPr/>
          <p:nvPr/>
        </p:nvCxnSpPr>
        <p:spPr>
          <a:xfrm>
            <a:off x="2743200" y="54864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33DBB3-F6FD-0137-2023-6C4F23C5FBC4}"/>
              </a:ext>
            </a:extLst>
          </p:cNvPr>
          <p:cNvCxnSpPr>
            <a:cxnSpLocks/>
          </p:cNvCxnSpPr>
          <p:nvPr/>
        </p:nvCxnSpPr>
        <p:spPr>
          <a:xfrm>
            <a:off x="6857999" y="3657600"/>
            <a:ext cx="2273300" cy="16844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B4BA0D-908B-1911-662F-EFC293A2F3F0}"/>
              </a:ext>
            </a:extLst>
          </p:cNvPr>
          <p:cNvCxnSpPr>
            <a:cxnSpLocks/>
          </p:cNvCxnSpPr>
          <p:nvPr/>
        </p:nvCxnSpPr>
        <p:spPr>
          <a:xfrm flipV="1">
            <a:off x="6858000" y="54864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08703042-6E39-DEE1-E057-2B309E36C308}"/>
              </a:ext>
            </a:extLst>
          </p:cNvPr>
          <p:cNvCxnSpPr>
            <a:cxnSpLocks/>
            <a:stCxn id="4" idx="1"/>
            <a:endCxn id="6" idx="1"/>
          </p:cNvCxnSpPr>
          <p:nvPr/>
        </p:nvCxnSpPr>
        <p:spPr>
          <a:xfrm rot="10800000" flipV="1">
            <a:off x="914400" y="1828800"/>
            <a:ext cx="12700" cy="3657600"/>
          </a:xfrm>
          <a:prstGeom prst="bentConnector3">
            <a:avLst>
              <a:gd name="adj1" fmla="val 4642102"/>
            </a:avLst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49CBEFF-B769-E2AF-9036-4AEC7ADADB67}"/>
              </a:ext>
            </a:extLst>
          </p:cNvPr>
          <p:cNvSpPr txBox="1"/>
          <p:nvPr/>
        </p:nvSpPr>
        <p:spPr>
          <a:xfrm>
            <a:off x="9143999" y="3200400"/>
            <a:ext cx="182880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Unobserved Source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EB9FBF5-A396-17F7-6351-C6C81D5F953C}"/>
              </a:ext>
            </a:extLst>
          </p:cNvPr>
          <p:cNvCxnSpPr>
            <a:cxnSpLocks/>
          </p:cNvCxnSpPr>
          <p:nvPr/>
        </p:nvCxnSpPr>
        <p:spPr>
          <a:xfrm>
            <a:off x="5943600" y="2286000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800BA9-EA7C-8511-8459-F8AC787290CA}"/>
              </a:ext>
            </a:extLst>
          </p:cNvPr>
          <p:cNvCxnSpPr>
            <a:cxnSpLocks/>
          </p:cNvCxnSpPr>
          <p:nvPr/>
        </p:nvCxnSpPr>
        <p:spPr>
          <a:xfrm>
            <a:off x="10058399" y="4114799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7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E7F13-4AE1-A524-4520-BDEE1E6E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Simulation Data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ECDDE-F8C8-9D9E-BB1B-3BEE8D1B2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5D37AE-F287-A0C6-40B4-3AA8F6E7BD80}"/>
                  </a:ext>
                </a:extLst>
              </p:cNvPr>
              <p:cNvSpPr txBox="1"/>
              <p:nvPr/>
            </p:nvSpPr>
            <p:spPr>
              <a:xfrm>
                <a:off x="914400" y="914400"/>
                <a:ext cx="10012680" cy="2592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Choose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possible sources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time steps,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sources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/>
                  <a:t>are functions of time,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corresponding to the states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simulation runs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=1,2,…,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is typically small.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5D37AE-F287-A0C6-40B4-3AA8F6E7B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914400"/>
                <a:ext cx="10012680" cy="2592954"/>
              </a:xfrm>
              <a:prstGeom prst="rect">
                <a:avLst/>
              </a:prstGeom>
              <a:blipFill>
                <a:blip r:embed="rId2"/>
                <a:stretch>
                  <a:fillRect l="-380" t="-980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0F83655-6133-E72E-3200-D67D011C0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831336"/>
            <a:ext cx="9753600" cy="2667000"/>
          </a:xfrm>
          <a:prstGeom prst="rect">
            <a:avLst/>
          </a:prstGeom>
        </p:spPr>
      </p:pic>
      <p:pic>
        <p:nvPicPr>
          <p:cNvPr id="21" name="Graphic 20" descr="Hourglass 30% with solid fill">
            <a:extLst>
              <a:ext uri="{FF2B5EF4-FFF2-40B4-BE49-F238E27FC236}">
                <a16:creationId xmlns:a16="http://schemas.microsoft.com/office/drawing/2014/main" id="{7E4A68FB-CAF7-597F-B258-2EB874F3C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5200" y="1371600"/>
            <a:ext cx="685800" cy="685800"/>
          </a:xfrm>
          <a:prstGeom prst="rect">
            <a:avLst/>
          </a:prstGeom>
        </p:spPr>
      </p:pic>
      <p:pic>
        <p:nvPicPr>
          <p:cNvPr id="23" name="Graphic 22" descr="Hourglass 90% with solid fill">
            <a:extLst>
              <a:ext uri="{FF2B5EF4-FFF2-40B4-BE49-F238E27FC236}">
                <a16:creationId xmlns:a16="http://schemas.microsoft.com/office/drawing/2014/main" id="{A68EF9F4-0888-98EB-F26C-874F95C64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6800" y="2286000"/>
            <a:ext cx="685800" cy="685800"/>
          </a:xfrm>
          <a:prstGeom prst="rect">
            <a:avLst/>
          </a:prstGeom>
        </p:spPr>
      </p:pic>
      <p:pic>
        <p:nvPicPr>
          <p:cNvPr id="25" name="Graphic 24" descr="Hourglass Full with solid fill">
            <a:extLst>
              <a:ext uri="{FF2B5EF4-FFF2-40B4-BE49-F238E27FC236}">
                <a16:creationId xmlns:a16="http://schemas.microsoft.com/office/drawing/2014/main" id="{4F590B28-2E8C-89A0-E415-83A22C543A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29400" y="914400"/>
            <a:ext cx="685800" cy="685800"/>
          </a:xfrm>
          <a:prstGeom prst="rect">
            <a:avLst/>
          </a:prstGeom>
        </p:spPr>
      </p:pic>
      <p:pic>
        <p:nvPicPr>
          <p:cNvPr id="27" name="Graphic 26" descr="Hourglass 60% with solid fill">
            <a:extLst>
              <a:ext uri="{FF2B5EF4-FFF2-40B4-BE49-F238E27FC236}">
                <a16:creationId xmlns:a16="http://schemas.microsoft.com/office/drawing/2014/main" id="{D50CED9A-A25D-3715-D8CD-1805C294E6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1000" y="1828800"/>
            <a:ext cx="685800" cy="685800"/>
          </a:xfrm>
          <a:prstGeom prst="rect">
            <a:avLst/>
          </a:prstGeom>
        </p:spPr>
      </p:pic>
      <p:pic>
        <p:nvPicPr>
          <p:cNvPr id="29" name="Graphic 28" descr="Hourglass Finished with solid fill">
            <a:extLst>
              <a:ext uri="{FF2B5EF4-FFF2-40B4-BE49-F238E27FC236}">
                <a16:creationId xmlns:a16="http://schemas.microsoft.com/office/drawing/2014/main" id="{12743A61-326D-3E5E-A557-0CD4BDB5D5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72600" y="2743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9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BEF0-C301-118C-87A4-E62D5F83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 of the Workflow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16443-8D8C-A9AA-0F85-53CD42DB2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A5226-094A-B84F-40FE-030857643C82}"/>
              </a:ext>
            </a:extLst>
          </p:cNvPr>
          <p:cNvSpPr txBox="1"/>
          <p:nvPr/>
        </p:nvSpPr>
        <p:spPr>
          <a:xfrm>
            <a:off x="914400" y="13716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Simulation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35C44-F8FF-AE72-DB5B-5C6D51CBBFAE}"/>
              </a:ext>
            </a:extLst>
          </p:cNvPr>
          <p:cNvSpPr txBox="1"/>
          <p:nvPr/>
        </p:nvSpPr>
        <p:spPr>
          <a:xfrm>
            <a:off x="914400" y="32004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Observed 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CDACC-B4BE-14FA-6D21-74A2DDEC6E8A}"/>
              </a:ext>
            </a:extLst>
          </p:cNvPr>
          <p:cNvSpPr txBox="1"/>
          <p:nvPr/>
        </p:nvSpPr>
        <p:spPr>
          <a:xfrm>
            <a:off x="914400" y="50292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Expert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64B29-FE5A-0941-7A17-FB134351AC4F}"/>
              </a:ext>
            </a:extLst>
          </p:cNvPr>
          <p:cNvSpPr txBox="1"/>
          <p:nvPr/>
        </p:nvSpPr>
        <p:spPr>
          <a:xfrm>
            <a:off x="5029200" y="1371600"/>
            <a:ext cx="1828800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Operator Approximation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D9092-7695-7837-6D79-1E1451FE84B5}"/>
              </a:ext>
            </a:extLst>
          </p:cNvPr>
          <p:cNvSpPr txBox="1"/>
          <p:nvPr/>
        </p:nvSpPr>
        <p:spPr>
          <a:xfrm>
            <a:off x="5029200" y="32004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Likelihood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C6380-09F1-E01A-133E-E4B121579D41}"/>
              </a:ext>
            </a:extLst>
          </p:cNvPr>
          <p:cNvSpPr txBox="1"/>
          <p:nvPr/>
        </p:nvSpPr>
        <p:spPr>
          <a:xfrm>
            <a:off x="5029200" y="5029200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Prior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96C51-007B-5EEA-F7CE-BCDABDBD271B}"/>
              </a:ext>
            </a:extLst>
          </p:cNvPr>
          <p:cNvSpPr txBox="1"/>
          <p:nvPr/>
        </p:nvSpPr>
        <p:spPr>
          <a:xfrm>
            <a:off x="9131299" y="5029199"/>
            <a:ext cx="1828800" cy="914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Posterior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8A2E47-822B-CB52-D9D6-523D828578FA}"/>
              </a:ext>
            </a:extLst>
          </p:cNvPr>
          <p:cNvCxnSpPr/>
          <p:nvPr/>
        </p:nvCxnSpPr>
        <p:spPr>
          <a:xfrm>
            <a:off x="2743200" y="18288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99D492-62D5-85CD-AFCC-E9101A33846A}"/>
              </a:ext>
            </a:extLst>
          </p:cNvPr>
          <p:cNvCxnSpPr/>
          <p:nvPr/>
        </p:nvCxnSpPr>
        <p:spPr>
          <a:xfrm>
            <a:off x="2743200" y="36576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C29CF5-F0F9-9E54-CD78-9FFD944222F7}"/>
              </a:ext>
            </a:extLst>
          </p:cNvPr>
          <p:cNvCxnSpPr/>
          <p:nvPr/>
        </p:nvCxnSpPr>
        <p:spPr>
          <a:xfrm>
            <a:off x="2743200" y="54864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33DBB3-F6FD-0137-2023-6C4F23C5FBC4}"/>
              </a:ext>
            </a:extLst>
          </p:cNvPr>
          <p:cNvCxnSpPr>
            <a:cxnSpLocks/>
          </p:cNvCxnSpPr>
          <p:nvPr/>
        </p:nvCxnSpPr>
        <p:spPr>
          <a:xfrm>
            <a:off x="6857999" y="3657600"/>
            <a:ext cx="2273300" cy="16844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B4BA0D-908B-1911-662F-EFC293A2F3F0}"/>
              </a:ext>
            </a:extLst>
          </p:cNvPr>
          <p:cNvCxnSpPr>
            <a:cxnSpLocks/>
          </p:cNvCxnSpPr>
          <p:nvPr/>
        </p:nvCxnSpPr>
        <p:spPr>
          <a:xfrm flipV="1">
            <a:off x="6858000" y="5486400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08703042-6E39-DEE1-E057-2B309E36C308}"/>
              </a:ext>
            </a:extLst>
          </p:cNvPr>
          <p:cNvCxnSpPr>
            <a:cxnSpLocks/>
            <a:stCxn id="4" idx="1"/>
            <a:endCxn id="6" idx="1"/>
          </p:cNvCxnSpPr>
          <p:nvPr/>
        </p:nvCxnSpPr>
        <p:spPr>
          <a:xfrm rot="10800000" flipV="1">
            <a:off x="914400" y="1828800"/>
            <a:ext cx="12700" cy="3657600"/>
          </a:xfrm>
          <a:prstGeom prst="bentConnector3">
            <a:avLst>
              <a:gd name="adj1" fmla="val 4642102"/>
            </a:avLst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49CBEFF-B769-E2AF-9036-4AEC7ADADB67}"/>
              </a:ext>
            </a:extLst>
          </p:cNvPr>
          <p:cNvSpPr txBox="1"/>
          <p:nvPr/>
        </p:nvSpPr>
        <p:spPr>
          <a:xfrm>
            <a:off x="9143999" y="3200400"/>
            <a:ext cx="182880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Unobserved Source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EB9FBF5-A396-17F7-6351-C6C81D5F953C}"/>
              </a:ext>
            </a:extLst>
          </p:cNvPr>
          <p:cNvCxnSpPr>
            <a:cxnSpLocks/>
          </p:cNvCxnSpPr>
          <p:nvPr/>
        </p:nvCxnSpPr>
        <p:spPr>
          <a:xfrm>
            <a:off x="5943600" y="2286000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800BA9-EA7C-8511-8459-F8AC787290CA}"/>
              </a:ext>
            </a:extLst>
          </p:cNvPr>
          <p:cNvCxnSpPr>
            <a:cxnSpLocks/>
          </p:cNvCxnSpPr>
          <p:nvPr/>
        </p:nvCxnSpPr>
        <p:spPr>
          <a:xfrm>
            <a:off x="10058399" y="4114799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38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89C07-F19B-D348-0C79-0B408411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Operator Approximation: Learning Formulation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49B90-AF33-9B93-8668-63115D5F5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5F6E05-3152-DF01-DC93-B25C21455FB2}"/>
                  </a:ext>
                </a:extLst>
              </p:cNvPr>
              <p:cNvSpPr txBox="1"/>
              <p:nvPr/>
            </p:nvSpPr>
            <p:spPr>
              <a:xfrm>
                <a:off x="912336" y="1339702"/>
                <a:ext cx="6964325" cy="120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Input the initial condition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source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/>
                  <a:t>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predict time snapshots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5F6E05-3152-DF01-DC93-B25C21455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336" y="1339702"/>
                <a:ext cx="6964325" cy="1205266"/>
              </a:xfrm>
              <a:prstGeom prst="rect">
                <a:avLst/>
              </a:prstGeom>
              <a:blipFill>
                <a:blip r:embed="rId2"/>
                <a:stretch>
                  <a:fillRect l="-729" t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0C3CF6B-FC85-7F1E-2313-5F647E175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1" y="914400"/>
            <a:ext cx="2438401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CBAC79-BBCB-8A07-9AC2-0D3BBF82E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2971800"/>
            <a:ext cx="24384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886B6-5119-A574-9934-F7091C9B5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5029200"/>
            <a:ext cx="2438400" cy="1828800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1369232A-02BC-F38B-CB8F-F1DD2080DBB3}"/>
              </a:ext>
            </a:extLst>
          </p:cNvPr>
          <p:cNvSpPr/>
          <p:nvPr/>
        </p:nvSpPr>
        <p:spPr>
          <a:xfrm>
            <a:off x="10381048" y="1828800"/>
            <a:ext cx="457200" cy="2286000"/>
          </a:xfrm>
          <a:custGeom>
            <a:avLst/>
            <a:gdLst>
              <a:gd name="connsiteX0" fmla="*/ 102654 w 1272276"/>
              <a:gd name="connsiteY0" fmla="*/ 0 h 2255318"/>
              <a:gd name="connsiteX1" fmla="*/ 1272236 w 1272276"/>
              <a:gd name="connsiteY1" fmla="*/ 1052623 h 2255318"/>
              <a:gd name="connsiteX2" fmla="*/ 145185 w 1272276"/>
              <a:gd name="connsiteY2" fmla="*/ 2115879 h 2255318"/>
              <a:gd name="connsiteX3" fmla="*/ 49492 w 1272276"/>
              <a:gd name="connsiteY3" fmla="*/ 2211572 h 225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276" h="2255318">
                <a:moveTo>
                  <a:pt x="102654" y="0"/>
                </a:moveTo>
                <a:cubicBezTo>
                  <a:pt x="683901" y="349988"/>
                  <a:pt x="1265148" y="699977"/>
                  <a:pt x="1272236" y="1052623"/>
                </a:cubicBezTo>
                <a:cubicBezTo>
                  <a:pt x="1279324" y="1405269"/>
                  <a:pt x="348976" y="1922721"/>
                  <a:pt x="145185" y="2115879"/>
                </a:cubicBezTo>
                <a:cubicBezTo>
                  <a:pt x="-58606" y="2309037"/>
                  <a:pt x="-4557" y="2260304"/>
                  <a:pt x="49492" y="2211572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28C41F2-3658-B6E0-C0B9-A1BE04CEA6F5}"/>
                  </a:ext>
                </a:extLst>
              </p:cNvPr>
              <p:cNvSpPr/>
              <p:nvPr/>
            </p:nvSpPr>
            <p:spPr>
              <a:xfrm>
                <a:off x="10972800" y="2743200"/>
                <a:ext cx="4916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28C41F2-3658-B6E0-C0B9-A1BE04CEA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0" y="2743200"/>
                <a:ext cx="49167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2">
            <a:extLst>
              <a:ext uri="{FF2B5EF4-FFF2-40B4-BE49-F238E27FC236}">
                <a16:creationId xmlns:a16="http://schemas.microsoft.com/office/drawing/2014/main" id="{A2B7C5A5-1893-CCAB-2546-C8C5C60FB49F}"/>
              </a:ext>
            </a:extLst>
          </p:cNvPr>
          <p:cNvSpPr/>
          <p:nvPr/>
        </p:nvSpPr>
        <p:spPr>
          <a:xfrm>
            <a:off x="10381048" y="4114800"/>
            <a:ext cx="457200" cy="2286000"/>
          </a:xfrm>
          <a:custGeom>
            <a:avLst/>
            <a:gdLst>
              <a:gd name="connsiteX0" fmla="*/ 102654 w 1272276"/>
              <a:gd name="connsiteY0" fmla="*/ 0 h 2255318"/>
              <a:gd name="connsiteX1" fmla="*/ 1272236 w 1272276"/>
              <a:gd name="connsiteY1" fmla="*/ 1052623 h 2255318"/>
              <a:gd name="connsiteX2" fmla="*/ 145185 w 1272276"/>
              <a:gd name="connsiteY2" fmla="*/ 2115879 h 2255318"/>
              <a:gd name="connsiteX3" fmla="*/ 49492 w 1272276"/>
              <a:gd name="connsiteY3" fmla="*/ 2211572 h 225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276" h="2255318">
                <a:moveTo>
                  <a:pt x="102654" y="0"/>
                </a:moveTo>
                <a:cubicBezTo>
                  <a:pt x="683901" y="349988"/>
                  <a:pt x="1265148" y="699977"/>
                  <a:pt x="1272236" y="1052623"/>
                </a:cubicBezTo>
                <a:cubicBezTo>
                  <a:pt x="1279324" y="1405269"/>
                  <a:pt x="348976" y="1922721"/>
                  <a:pt x="145185" y="2115879"/>
                </a:cubicBezTo>
                <a:cubicBezTo>
                  <a:pt x="-58606" y="2309037"/>
                  <a:pt x="-4557" y="2260304"/>
                  <a:pt x="49492" y="2211572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09E985-35EB-FEA7-B637-F102EF33C511}"/>
                  </a:ext>
                </a:extLst>
              </p:cNvPr>
              <p:cNvSpPr/>
              <p:nvPr/>
            </p:nvSpPr>
            <p:spPr>
              <a:xfrm>
                <a:off x="10972800" y="5029200"/>
                <a:ext cx="4916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09E985-35EB-FEA7-B637-F102EF33C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0" y="5029200"/>
                <a:ext cx="4916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D9301E-13D8-C98F-1AB7-DFD63E1C1CEA}"/>
                  </a:ext>
                </a:extLst>
              </p:cNvPr>
              <p:cNvSpPr txBox="1"/>
              <p:nvPr/>
            </p:nvSpPr>
            <p:spPr>
              <a:xfrm>
                <a:off x="910634" y="2399943"/>
                <a:ext cx="696772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Approximate the flow map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D9301E-13D8-C98F-1AB7-DFD63E1C1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34" y="2399943"/>
                <a:ext cx="6967728" cy="1015663"/>
              </a:xfrm>
              <a:prstGeom prst="rect">
                <a:avLst/>
              </a:prstGeom>
              <a:blipFill>
                <a:blip r:embed="rId8"/>
                <a:stretch>
                  <a:fillRect l="-545" t="-3750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D58D63-B20E-0C04-7A61-68D6B253A2D4}"/>
                  </a:ext>
                </a:extLst>
              </p:cNvPr>
              <p:cNvSpPr txBox="1"/>
              <p:nvPr/>
            </p:nvSpPr>
            <p:spPr>
              <a:xfrm>
                <a:off x="910634" y="3886200"/>
                <a:ext cx="6967728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and compose it to predict the time history</a:t>
                </a:r>
              </a:p>
              <a:p>
                <a:pPr algn="ctr"/>
                <a:endParaRPr lang="en-US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Given data pairs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{(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dirty="0"/>
                  <a:t>, approximate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D58D63-B20E-0C04-7A61-68D6B253A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34" y="3886200"/>
                <a:ext cx="6967728" cy="1846659"/>
              </a:xfrm>
              <a:prstGeom prst="rect">
                <a:avLst/>
              </a:prstGeom>
              <a:blipFill>
                <a:blip r:embed="rId9"/>
                <a:stretch>
                  <a:fillRect l="-545" t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58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E6053-0A1E-AE9E-D26A-E639A47F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Operator Approximation: Dimension Reduction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0B8626-445B-FDE9-39D0-758B8751B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F480E-5BBA-48DE-E20E-1281D0AA1972}"/>
              </a:ext>
            </a:extLst>
          </p:cNvPr>
          <p:cNvSpPr txBox="1"/>
          <p:nvPr/>
        </p:nvSpPr>
        <p:spPr>
          <a:xfrm>
            <a:off x="914400" y="914400"/>
            <a:ext cx="95117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Principal component analysis (PCA) to compress the spatial dimension.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70CE9A3E-C391-FD69-235E-32C67EFD63AF}"/>
              </a:ext>
            </a:extLst>
          </p:cNvPr>
          <p:cNvSpPr/>
          <p:nvPr/>
        </p:nvSpPr>
        <p:spPr>
          <a:xfrm>
            <a:off x="1513485" y="1949559"/>
            <a:ext cx="182880" cy="22860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BD3986EC-E115-C52F-738C-D1646BF4D857}"/>
              </a:ext>
            </a:extLst>
          </p:cNvPr>
          <p:cNvSpPr/>
          <p:nvPr/>
        </p:nvSpPr>
        <p:spPr>
          <a:xfrm flipH="1">
            <a:off x="4166973" y="1949560"/>
            <a:ext cx="182879" cy="22860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CD09DBA-0C94-BD30-55A3-B1C880046C51}"/>
                  </a:ext>
                </a:extLst>
              </p:cNvPr>
              <p:cNvSpPr/>
              <p:nvPr/>
            </p:nvSpPr>
            <p:spPr>
              <a:xfrm>
                <a:off x="1513485" y="2907893"/>
                <a:ext cx="2825004" cy="374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CD09DBA-0C94-BD30-55A3-B1C880046C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485" y="2907893"/>
                <a:ext cx="2825004" cy="374974"/>
              </a:xfrm>
              <a:prstGeom prst="rect">
                <a:avLst/>
              </a:prstGeom>
              <a:blipFill>
                <a:blip r:embed="rId2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B62B08-3686-8BAC-E9FA-A47D59849B47}"/>
                  </a:ext>
                </a:extLst>
              </p:cNvPr>
              <p:cNvSpPr txBox="1"/>
              <p:nvPr/>
            </p:nvSpPr>
            <p:spPr>
              <a:xfrm>
                <a:off x="4588800" y="2823254"/>
                <a:ext cx="447237" cy="5386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B62B08-3686-8BAC-E9FA-A47D59849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800" y="2823254"/>
                <a:ext cx="447237" cy="538609"/>
              </a:xfrm>
              <a:prstGeom prst="rect">
                <a:avLst/>
              </a:prstGeom>
              <a:blipFill>
                <a:blip r:embed="rId3"/>
                <a:stretch>
                  <a:fillRect l="-11111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ket 8">
            <a:extLst>
              <a:ext uri="{FF2B5EF4-FFF2-40B4-BE49-F238E27FC236}">
                <a16:creationId xmlns:a16="http://schemas.microsoft.com/office/drawing/2014/main" id="{9E78E54C-4266-C0E5-B26A-499831B9E26C}"/>
              </a:ext>
            </a:extLst>
          </p:cNvPr>
          <p:cNvSpPr/>
          <p:nvPr/>
        </p:nvSpPr>
        <p:spPr>
          <a:xfrm>
            <a:off x="5286348" y="1949559"/>
            <a:ext cx="182880" cy="22860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96D5DF7D-8CB4-DDF0-A44F-CAEE6DF0F310}"/>
              </a:ext>
            </a:extLst>
          </p:cNvPr>
          <p:cNvSpPr/>
          <p:nvPr/>
        </p:nvSpPr>
        <p:spPr>
          <a:xfrm flipH="1">
            <a:off x="6062101" y="1949558"/>
            <a:ext cx="182879" cy="22860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B91AB-41DB-5CA8-15EA-F933BF95C9D0}"/>
                  </a:ext>
                </a:extLst>
              </p:cNvPr>
              <p:cNvSpPr txBox="1"/>
              <p:nvPr/>
            </p:nvSpPr>
            <p:spPr>
              <a:xfrm>
                <a:off x="5527493" y="2987710"/>
                <a:ext cx="4913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4B91AB-41DB-5CA8-15EA-F933BF95C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493" y="2987710"/>
                <a:ext cx="491352" cy="369332"/>
              </a:xfrm>
              <a:prstGeom prst="rect">
                <a:avLst/>
              </a:prstGeom>
              <a:blipFill>
                <a:blip r:embed="rId4"/>
                <a:stretch>
                  <a:fillRect l="-1282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ket 11">
            <a:extLst>
              <a:ext uri="{FF2B5EF4-FFF2-40B4-BE49-F238E27FC236}">
                <a16:creationId xmlns:a16="http://schemas.microsoft.com/office/drawing/2014/main" id="{AD602CBE-1097-E444-16E3-F48E6B20459A}"/>
              </a:ext>
            </a:extLst>
          </p:cNvPr>
          <p:cNvSpPr/>
          <p:nvPr/>
        </p:nvSpPr>
        <p:spPr>
          <a:xfrm>
            <a:off x="6507837" y="1949560"/>
            <a:ext cx="182880" cy="9144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58AA8164-DA6F-8462-A7E7-9219094BFC27}"/>
              </a:ext>
            </a:extLst>
          </p:cNvPr>
          <p:cNvSpPr/>
          <p:nvPr/>
        </p:nvSpPr>
        <p:spPr>
          <a:xfrm flipH="1">
            <a:off x="7284279" y="1949558"/>
            <a:ext cx="182879" cy="9144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38ED36-87BC-E867-3ABC-96FBE3CD266A}"/>
                  </a:ext>
                </a:extLst>
              </p:cNvPr>
              <p:cNvSpPr txBox="1"/>
              <p:nvPr/>
            </p:nvSpPr>
            <p:spPr>
              <a:xfrm>
                <a:off x="6793887" y="2222092"/>
                <a:ext cx="3965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38ED36-87BC-E867-3ABC-96FBE3CD2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887" y="2222092"/>
                <a:ext cx="396583" cy="369332"/>
              </a:xfrm>
              <a:prstGeom prst="rect">
                <a:avLst/>
              </a:prstGeom>
              <a:blipFill>
                <a:blip r:embed="rId5"/>
                <a:stretch>
                  <a:fillRect l="-1515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ket 14">
            <a:extLst>
              <a:ext uri="{FF2B5EF4-FFF2-40B4-BE49-F238E27FC236}">
                <a16:creationId xmlns:a16="http://schemas.microsoft.com/office/drawing/2014/main" id="{96D91F76-3231-E212-B21A-FFB8FC1B5920}"/>
              </a:ext>
            </a:extLst>
          </p:cNvPr>
          <p:cNvSpPr/>
          <p:nvPr/>
        </p:nvSpPr>
        <p:spPr>
          <a:xfrm>
            <a:off x="7730016" y="1949558"/>
            <a:ext cx="182880" cy="9144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CDBFBEC5-A763-4F65-2103-355D1EE12B91}"/>
              </a:ext>
            </a:extLst>
          </p:cNvPr>
          <p:cNvSpPr/>
          <p:nvPr/>
        </p:nvSpPr>
        <p:spPr>
          <a:xfrm flipH="1">
            <a:off x="10384893" y="1949560"/>
            <a:ext cx="182879" cy="9144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D482CAC-EB58-6561-47F4-FE041CD0E97A}"/>
                  </a:ext>
                </a:extLst>
              </p:cNvPr>
              <p:cNvSpPr/>
              <p:nvPr/>
            </p:nvSpPr>
            <p:spPr>
              <a:xfrm>
                <a:off x="8832365" y="2175925"/>
                <a:ext cx="6330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D482CAC-EB58-6561-47F4-FE041CD0E9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365" y="2175925"/>
                <a:ext cx="63305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9258749-6E20-BEBF-1553-FC45F4CAA881}"/>
              </a:ext>
            </a:extLst>
          </p:cNvPr>
          <p:cNvSpPr txBox="1"/>
          <p:nvPr/>
        </p:nvSpPr>
        <p:spPr>
          <a:xfrm>
            <a:off x="1526505" y="4697296"/>
            <a:ext cx="2811983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Coordinates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69499-3B85-DC6B-A32A-A1C5107869EC}"/>
              </a:ext>
            </a:extLst>
          </p:cNvPr>
          <p:cNvSpPr txBox="1"/>
          <p:nvPr/>
        </p:nvSpPr>
        <p:spPr>
          <a:xfrm>
            <a:off x="1513485" y="1446640"/>
            <a:ext cx="282500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State Snapshots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30412A-B26C-ED5F-0E3D-44AF64974625}"/>
              </a:ext>
            </a:extLst>
          </p:cNvPr>
          <p:cNvSpPr txBox="1"/>
          <p:nvPr/>
        </p:nvSpPr>
        <p:spPr>
          <a:xfrm>
            <a:off x="5286348" y="1443789"/>
            <a:ext cx="95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Modes</a:t>
            </a:r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15A6CCF8-6584-D849-40F2-DDD5B921C083}"/>
              </a:ext>
            </a:extLst>
          </p:cNvPr>
          <p:cNvSpPr/>
          <p:nvPr/>
        </p:nvSpPr>
        <p:spPr>
          <a:xfrm>
            <a:off x="1526506" y="5257903"/>
            <a:ext cx="182880" cy="9144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3DE957E0-29A7-BF0D-3587-1F7080143735}"/>
              </a:ext>
            </a:extLst>
          </p:cNvPr>
          <p:cNvSpPr/>
          <p:nvPr/>
        </p:nvSpPr>
        <p:spPr>
          <a:xfrm flipH="1">
            <a:off x="4166972" y="5257903"/>
            <a:ext cx="182879" cy="9144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C760729-9A4E-8302-23A9-8249BDA2B2D0}"/>
                  </a:ext>
                </a:extLst>
              </p:cNvPr>
              <p:cNvSpPr/>
              <p:nvPr/>
            </p:nvSpPr>
            <p:spPr>
              <a:xfrm>
                <a:off x="1526506" y="5524793"/>
                <a:ext cx="2680734" cy="374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C760729-9A4E-8302-23A9-8249BDA2B2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506" y="5524793"/>
                <a:ext cx="2680734" cy="374974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733EC5-7C78-92EC-C517-3FCC0DBA4FC8}"/>
                  </a:ext>
                </a:extLst>
              </p:cNvPr>
              <p:cNvSpPr txBox="1"/>
              <p:nvPr/>
            </p:nvSpPr>
            <p:spPr>
              <a:xfrm>
                <a:off x="4588800" y="5442975"/>
                <a:ext cx="452047" cy="5386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733EC5-7C78-92EC-C517-3FCC0DBA4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800" y="5442975"/>
                <a:ext cx="452047" cy="538609"/>
              </a:xfrm>
              <a:prstGeom prst="rect">
                <a:avLst/>
              </a:prstGeom>
              <a:blipFill>
                <a:blip r:embed="rId8"/>
                <a:stretch>
                  <a:fillRect l="-8333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eft Bracket 24">
            <a:extLst>
              <a:ext uri="{FF2B5EF4-FFF2-40B4-BE49-F238E27FC236}">
                <a16:creationId xmlns:a16="http://schemas.microsoft.com/office/drawing/2014/main" id="{83E16C3C-EE7F-3291-724C-E36AA98F496A}"/>
              </a:ext>
            </a:extLst>
          </p:cNvPr>
          <p:cNvSpPr/>
          <p:nvPr/>
        </p:nvSpPr>
        <p:spPr>
          <a:xfrm>
            <a:off x="5194908" y="5255079"/>
            <a:ext cx="182880" cy="9144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481B391F-094B-5E5F-59F4-5B63BFCFCA17}"/>
              </a:ext>
            </a:extLst>
          </p:cNvPr>
          <p:cNvSpPr/>
          <p:nvPr/>
        </p:nvSpPr>
        <p:spPr>
          <a:xfrm flipH="1">
            <a:off x="7842861" y="5223112"/>
            <a:ext cx="182879" cy="914400"/>
          </a:xfrm>
          <a:prstGeom prst="leftBracket">
            <a:avLst>
              <a:gd name="adj" fmla="val 0"/>
            </a:avLst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ECCE176-E7C3-BCA8-ED1F-473C14D1AA2A}"/>
                  </a:ext>
                </a:extLst>
              </p:cNvPr>
              <p:cNvSpPr/>
              <p:nvPr/>
            </p:nvSpPr>
            <p:spPr>
              <a:xfrm>
                <a:off x="6291613" y="5481446"/>
                <a:ext cx="7251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ECCE176-E7C3-BCA8-ED1F-473C14D1A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613" y="5481446"/>
                <a:ext cx="725199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879FFD36-188F-CE69-E41D-8D23028162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8785" y="4426060"/>
            <a:ext cx="2870200" cy="23241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B01B257-9B3A-E148-21C7-FA44FC93CB72}"/>
              </a:ext>
            </a:extLst>
          </p:cNvPr>
          <p:cNvCxnSpPr/>
          <p:nvPr/>
        </p:nvCxnSpPr>
        <p:spPr>
          <a:xfrm>
            <a:off x="1143000" y="1947672"/>
            <a:ext cx="0" cy="228600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98AF26A-B26A-1941-C3EA-BA1992BADE1A}"/>
              </a:ext>
            </a:extLst>
          </p:cNvPr>
          <p:cNvSpPr txBox="1"/>
          <p:nvPr/>
        </p:nvSpPr>
        <p:spPr>
          <a:xfrm>
            <a:off x="39835" y="2288890"/>
            <a:ext cx="1130826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number</a:t>
            </a:r>
          </a:p>
          <a:p>
            <a:pPr algn="ctr"/>
            <a:r>
              <a:rPr lang="en-US" dirty="0"/>
              <a:t>of spatial nodes</a:t>
            </a:r>
          </a:p>
          <a:p>
            <a:pPr algn="ctr"/>
            <a:r>
              <a:rPr lang="en-US" i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B7383E3-CCBB-C2C1-30EE-7FAEFFBF7353}"/>
              </a:ext>
            </a:extLst>
          </p:cNvPr>
          <p:cNvCxnSpPr>
            <a:cxnSpLocks/>
          </p:cNvCxnSpPr>
          <p:nvPr/>
        </p:nvCxnSpPr>
        <p:spPr>
          <a:xfrm>
            <a:off x="1142402" y="5255079"/>
            <a:ext cx="0" cy="91440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835A453-5A5A-E98A-8ACD-C5EC8BC14DAD}"/>
              </a:ext>
            </a:extLst>
          </p:cNvPr>
          <p:cNvSpPr txBox="1"/>
          <p:nvPr/>
        </p:nvSpPr>
        <p:spPr>
          <a:xfrm>
            <a:off x="-17345" y="5065948"/>
            <a:ext cx="1130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number</a:t>
            </a:r>
          </a:p>
          <a:p>
            <a:pPr algn="ctr"/>
            <a:r>
              <a:rPr lang="en-US" dirty="0"/>
              <a:t>Of</a:t>
            </a:r>
          </a:p>
          <a:p>
            <a:pPr algn="ctr"/>
            <a:r>
              <a:rPr lang="en-US" dirty="0"/>
              <a:t>PCA modes</a:t>
            </a:r>
          </a:p>
          <a:p>
            <a:pPr algn="ctr"/>
            <a:r>
              <a:rPr lang="en-US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4875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/>
      <p:bldP spid="40" grpId="0"/>
    </p:bldLst>
  </p:timing>
</p:sld>
</file>

<file path=ppt/theme/theme1.xml><?xml version="1.0" encoding="utf-8"?>
<a:theme xmlns:a="http://schemas.openxmlformats.org/drawingml/2006/main" name="1_Sandia_Brand_Light_Theme_UUR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Sandia Fonts">
      <a:majorFont>
        <a:latin typeface="Exo 2 SemiBold"/>
        <a:ea typeface=""/>
        <a:cs typeface=""/>
      </a:majorFont>
      <a:minorFont>
        <a:latin typeface="Open Sans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Classic_16x9_revNov20" id="{28973EA0-F79F-D143-9F2E-E02473C2F5DC}" vid="{C1F72220-3D98-BD46-AD2C-B53DD4038D98}"/>
    </a:ext>
  </a:extLst>
</a:theme>
</file>

<file path=ppt/theme/theme2.xml><?xml version="1.0" encoding="utf-8"?>
<a:theme xmlns:a="http://schemas.openxmlformats.org/drawingml/2006/main" name="2_Sandia_Brand_Dark_Blue_Theme_UUR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Sandia Fonts">
      <a:majorFont>
        <a:latin typeface="Exo 2 SemiBold"/>
        <a:ea typeface=""/>
        <a:cs typeface=""/>
      </a:majorFont>
      <a:minorFont>
        <a:latin typeface="Open Sans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Classic_16x9_revNov20" id="{28973EA0-F79F-D143-9F2E-E02473C2F5DC}" vid="{C1F72220-3D98-BD46-AD2C-B53DD4038D9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9165</TotalTime>
  <Words>1124</Words>
  <Application>Microsoft Macintosh PowerPoint</Application>
  <PresentationFormat>Widescreen</PresentationFormat>
  <Paragraphs>292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Exo 2 SemiBold</vt:lpstr>
      <vt:lpstr>Cambria Math</vt:lpstr>
      <vt:lpstr>Calibri</vt:lpstr>
      <vt:lpstr>Arial</vt:lpstr>
      <vt:lpstr>Wingdings</vt:lpstr>
      <vt:lpstr>Open Sans</vt:lpstr>
      <vt:lpstr>1_Sandia_Brand_Light_Theme_UUR</vt:lpstr>
      <vt:lpstr>2_Sandia_Brand_Dark_Blue_Theme_UUR</vt:lpstr>
      <vt:lpstr>Facilitating Atmospheric Source Inversion via Operator Regression</vt:lpstr>
      <vt:lpstr>Atmospheric Source Inversion</vt:lpstr>
      <vt:lpstr>Goals and Tiered Verification</vt:lpstr>
      <vt:lpstr>Overview of the Workflow</vt:lpstr>
      <vt:lpstr>Overview of the Workflow</vt:lpstr>
      <vt:lpstr>Simulation Data Generation</vt:lpstr>
      <vt:lpstr>Overview of the Workflow</vt:lpstr>
      <vt:lpstr>Operator Approximation: Learning Formulation</vt:lpstr>
      <vt:lpstr>Operator Approximation: Dimension Reduction</vt:lpstr>
      <vt:lpstr>Operator Approximation: Reduced Operator</vt:lpstr>
      <vt:lpstr>Operator Approximation: Network Architecture</vt:lpstr>
      <vt:lpstr>Operator Approximation: Prediction, Loss, and Training</vt:lpstr>
      <vt:lpstr>Operator Approximation: Experiment Tracker</vt:lpstr>
      <vt:lpstr>Overview of the Workflow</vt:lpstr>
      <vt:lpstr>Prior and Likelihood</vt:lpstr>
      <vt:lpstr>Maximum A Posteriori Probability (MAP) Point</vt:lpstr>
      <vt:lpstr>Maximum A Posteriori Probability (MAP) Point</vt:lpstr>
      <vt:lpstr>Posterior Sampling</vt:lpstr>
      <vt:lpstr>Overview of the Workflow</vt:lpstr>
      <vt:lpstr>〖SO〗_2 Plume Model Problem</vt:lpstr>
      <vt:lpstr>Data Generation</vt:lpstr>
      <vt:lpstr>An Example of the Data</vt:lpstr>
      <vt:lpstr>Operator Approximation</vt:lpstr>
      <vt:lpstr>Posterior Samples</vt:lpstr>
      <vt:lpstr>Conclusions and Ongoing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Hart, Joseph Lee</cp:lastModifiedBy>
  <cp:revision>435</cp:revision>
  <dcterms:created xsi:type="dcterms:W3CDTF">2017-10-14T01:15:26Z</dcterms:created>
  <dcterms:modified xsi:type="dcterms:W3CDTF">2022-07-12T16:38:53Z</dcterms:modified>
</cp:coreProperties>
</file>