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2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1801" r:id="rId4"/>
    <p:sldId id="1802" r:id="rId5"/>
    <p:sldId id="4350" r:id="rId6"/>
    <p:sldId id="343" r:id="rId7"/>
    <p:sldId id="1803" r:id="rId8"/>
    <p:sldId id="1857" r:id="rId9"/>
    <p:sldId id="4337" r:id="rId10"/>
    <p:sldId id="275" r:id="rId11"/>
    <p:sldId id="4338" r:id="rId12"/>
    <p:sldId id="4352" r:id="rId13"/>
    <p:sldId id="4340" r:id="rId14"/>
    <p:sldId id="1807" r:id="rId15"/>
    <p:sldId id="4362" r:id="rId16"/>
    <p:sldId id="4361" r:id="rId17"/>
    <p:sldId id="4356" r:id="rId18"/>
    <p:sldId id="4355" r:id="rId19"/>
    <p:sldId id="4358" r:id="rId20"/>
    <p:sldId id="4360" r:id="rId21"/>
    <p:sldId id="4357" r:id="rId22"/>
    <p:sldId id="1808" r:id="rId23"/>
    <p:sldId id="4351" r:id="rId24"/>
    <p:sldId id="4342" r:id="rId25"/>
    <p:sldId id="4353" r:id="rId26"/>
    <p:sldId id="4354" r:id="rId27"/>
    <p:sldId id="335" r:id="rId28"/>
    <p:sldId id="4331" r:id="rId29"/>
    <p:sldId id="4335" r:id="rId30"/>
    <p:sldId id="4334" r:id="rId31"/>
    <p:sldId id="4333" r:id="rId32"/>
    <p:sldId id="4332" r:id="rId33"/>
    <p:sldId id="357" r:id="rId34"/>
    <p:sldId id="1805" r:id="rId35"/>
    <p:sldId id="4344" r:id="rId36"/>
    <p:sldId id="4345" r:id="rId37"/>
    <p:sldId id="4347" r:id="rId38"/>
    <p:sldId id="4348" r:id="rId39"/>
    <p:sldId id="4349" r:id="rId40"/>
    <p:sldId id="358" r:id="rId41"/>
    <p:sldId id="4359" r:id="rId42"/>
    <p:sldId id="4341" r:id="rId43"/>
  </p:sldIdLst>
  <p:sldSz cx="12192000" cy="6858000"/>
  <p:notesSz cx="6858000" cy="9144000"/>
  <p:embeddedFontLst>
    <p:embeddedFont>
      <p:font typeface="Cambria Math" panose="02040503050406030204" pitchFamily="18" charset="0"/>
      <p:regular r:id="rId46"/>
    </p:embeddedFont>
    <p:embeddedFont>
      <p:font typeface="Garamond" panose="02020404030301010803" pitchFamily="18" charset="0"/>
      <p:regular r:id="rId47"/>
      <p:bold r:id="rId48"/>
      <p:italic r:id="rId49"/>
      <p:boldItalic r:id="rId50"/>
    </p:embeddedFont>
    <p:embeddedFont>
      <p:font typeface="Open Sans" panose="020B0606030504020204" pitchFamily="34" charset="0"/>
      <p:regular r:id="rId51"/>
      <p:bold r:id="rId52"/>
      <p:italic r:id="rId53"/>
      <p:boldItalic r:id="rId54"/>
    </p:embeddedFont>
    <p:embeddedFont>
      <p:font typeface="Open Sans bold" panose="020B0706030804020204" pitchFamily="34" charset="0"/>
      <p:regular r:id="rId55"/>
      <p:bold r:id="rId56"/>
      <p:italic r:id="rId57"/>
      <p:boldItalic r:id="rId58"/>
    </p:embeddedFont>
    <p:embeddedFont>
      <p:font typeface="Open Sans Light" panose="020B0306030504020204" pitchFamily="34" charset="0"/>
      <p:regular r:id="rId59"/>
      <p:italic r:id="rId6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278F097-0A73-434B-97FE-ED3B8A0EF645}">
          <p14:sldIdLst>
            <p14:sldId id="256"/>
            <p14:sldId id="257"/>
            <p14:sldId id="1801"/>
            <p14:sldId id="1802"/>
            <p14:sldId id="4350"/>
            <p14:sldId id="343"/>
            <p14:sldId id="1803"/>
            <p14:sldId id="1857"/>
            <p14:sldId id="4337"/>
            <p14:sldId id="275"/>
            <p14:sldId id="4338"/>
            <p14:sldId id="4352"/>
            <p14:sldId id="4340"/>
            <p14:sldId id="1807"/>
            <p14:sldId id="4362"/>
            <p14:sldId id="4361"/>
            <p14:sldId id="4356"/>
            <p14:sldId id="4355"/>
            <p14:sldId id="4358"/>
            <p14:sldId id="4360"/>
            <p14:sldId id="4357"/>
            <p14:sldId id="1808"/>
            <p14:sldId id="4351"/>
            <p14:sldId id="4342"/>
          </p14:sldIdLst>
        </p14:section>
        <p14:section name="Backups" id="{7D1F2A88-9EF1-C940-B849-EE7D1949366C}">
          <p14:sldIdLst>
            <p14:sldId id="4353"/>
            <p14:sldId id="4354"/>
            <p14:sldId id="335"/>
            <p14:sldId id="4331"/>
            <p14:sldId id="4335"/>
            <p14:sldId id="4334"/>
            <p14:sldId id="4333"/>
            <p14:sldId id="4332"/>
            <p14:sldId id="357"/>
            <p14:sldId id="1805"/>
            <p14:sldId id="4344"/>
            <p14:sldId id="4345"/>
            <p14:sldId id="4347"/>
            <p14:sldId id="4348"/>
            <p14:sldId id="4349"/>
            <p14:sldId id="358"/>
            <p14:sldId id="4359"/>
            <p14:sldId id="434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DD"/>
    <a:srgbClr val="1A315D"/>
    <a:srgbClr val="339A2E"/>
    <a:srgbClr val="00ACD5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80" autoAdjust="0"/>
    <p:restoredTop sz="96868" autoAdjust="0"/>
  </p:normalViewPr>
  <p:slideViewPr>
    <p:cSldViewPr snapToGrid="0" showGuides="1">
      <p:cViewPr>
        <p:scale>
          <a:sx n="140" d="100"/>
          <a:sy n="140" d="100"/>
        </p:scale>
        <p:origin x="1784" y="568"/>
      </p:cViewPr>
      <p:guideLst/>
    </p:cSldViewPr>
  </p:slideViewPr>
  <p:notesTextViewPr>
    <p:cViewPr>
      <p:scale>
        <a:sx n="85" d="100"/>
        <a:sy n="85" d="100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2752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12B77-F7E2-4D68-A9CB-41B8CCDC9B29}" type="datetimeFigureOut">
              <a:rPr lang="en-US" smtClean="0">
                <a:latin typeface="Open Sans" panose="020B0606030504020204" pitchFamily="34" charset="0"/>
              </a:rPr>
              <a:t>5/24/22</a:t>
            </a:fld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23351-3FB3-4478-AE7D-BEC670948232}" type="slidenum">
              <a:rPr lang="en-US" smtClean="0">
                <a:latin typeface="Open Sans" panose="020B0606030504020204" pitchFamily="34" charset="0"/>
              </a:rPr>
              <a:t>‹#›</a:t>
            </a:fld>
            <a:endParaRPr lang="en-US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45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896A8DF4-6A87-4F69-8212-F0A65870B2F2}" type="datetimeFigureOut">
              <a:rPr lang="en-US" smtClean="0"/>
              <a:pPr/>
              <a:t>5/24/22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E21A7267-269F-4D26-9F96-B6358A06B9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717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89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Unfortunately, a contemporaneous link is all that was found in this case after searching 12 weeks of lags.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400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42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50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icons on the right represent a few of the main ways we study the world: looking, acting, and modeling. These also represent Judea Pearl’s ladder of causation: seeing, doing, and imagining (correlating, intervening, and considering counterfactuals).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197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53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Causal discovery has several useful applications for Earth system sciences. The one I am working on is in panel (d) here, causal model evaluation.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30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Open Sans" panose="020B0606030504020204" pitchFamily="34" charset="0"/>
                    <a:ea typeface="+mn-ea"/>
                    <a:cs typeface="+mn-cs"/>
                  </a:rPr>
                  <a:t>Mt. Pinatubo injected 5-10 </a:t>
                </a:r>
                <a:r>
                  <a:rPr lang="en-US" sz="1200" b="0" i="0" kern="1200" dirty="0" err="1">
                    <a:solidFill>
                      <a:schemeClr val="tx1"/>
                    </a:solidFill>
                    <a:effectLst/>
                    <a:latin typeface="Open Sans" panose="020B0606030504020204" pitchFamily="34" charset="0"/>
                    <a:ea typeface="+mn-ea"/>
                    <a:cs typeface="+mn-cs"/>
                  </a:rPr>
                  <a:t>Tg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Open Sans" panose="020B0606030504020204" pitchFamily="34" charset="0"/>
                    <a:ea typeface="+mn-ea"/>
                    <a:cs typeface="+mn-cs"/>
                  </a:rPr>
                  <a:t> of sulfur [18], primarily as SO</a:t>
                </a:r>
                <a:r>
                  <a:rPr lang="en-US" sz="1200" b="0" i="0" kern="1200" baseline="-25000" dirty="0">
                    <a:solidFill>
                      <a:schemeClr val="tx1"/>
                    </a:solidFill>
                    <a:effectLst/>
                    <a:latin typeface="Open Sans" panose="020B0606030504020204" pitchFamily="34" charset="0"/>
                    <a:ea typeface="+mn-ea"/>
                    <a:cs typeface="+mn-cs"/>
                  </a:rPr>
                  <a:t>2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Open Sans" panose="020B0606030504020204" pitchFamily="34" charset="0"/>
                    <a:ea typeface="+mn-ea"/>
                    <a:cs typeface="+mn-cs"/>
                  </a:rPr>
                  <a:t> gas, into the stratosphere where the gas reacted with water to form a hazy layer of aerosol particles composed mostly of sulfuric acid droplets (H</a:t>
                </a:r>
                <a:r>
                  <a:rPr lang="en-US" sz="1200" b="0" i="0" kern="1200" baseline="-25000" dirty="0">
                    <a:solidFill>
                      <a:schemeClr val="tx1"/>
                    </a:solidFill>
                    <a:effectLst/>
                    <a:latin typeface="Open Sans" panose="020B0606030504020204" pitchFamily="34" charset="0"/>
                    <a:ea typeface="+mn-ea"/>
                    <a:cs typeface="+mn-cs"/>
                  </a:rPr>
                  <a:t>2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Open Sans" panose="020B0606030504020204" pitchFamily="34" charset="0"/>
                    <a:ea typeface="+mn-ea"/>
                    <a:cs typeface="+mn-cs"/>
                  </a:rPr>
                  <a:t>SO</a:t>
                </a:r>
                <a:r>
                  <a:rPr lang="en-US" sz="1200" b="0" i="0" kern="1200" baseline="-25000" dirty="0">
                    <a:solidFill>
                      <a:schemeClr val="tx1"/>
                    </a:solidFill>
                    <a:effectLst/>
                    <a:latin typeface="Open Sans" panose="020B0606030504020204" pitchFamily="34" charset="0"/>
                    <a:ea typeface="+mn-ea"/>
                    <a:cs typeface="+mn-cs"/>
                  </a:rPr>
                  <a:t>4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Open Sans" panose="020B0606030504020204" pitchFamily="34" charset="0"/>
                    <a:ea typeface="+mn-ea"/>
                    <a:cs typeface="+mn-cs"/>
                  </a:rPr>
                  <a:t>) [19].   </a:t>
                </a:r>
              </a:p>
              <a:p>
                <a:endParaRPr lang="en-US" sz="1200" b="0" i="0" kern="1200" dirty="0">
                  <a:solidFill>
                    <a:schemeClr val="tx1"/>
                  </a:solidFill>
                  <a:effectLst/>
                  <a:latin typeface="Open Sans" panose="020B0606030504020204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Open Sans" panose="020B0606030504020204" pitchFamily="34" charset="0"/>
                    <a:ea typeface="+mn-ea"/>
                    <a:cs typeface="+mn-cs"/>
                  </a:rPr>
                  <a:t>The volcanic stratospheric sulfate aerosols increased the aerosol optical depth by a factor of five over the tropical Pacific in mid-August [15], resulting in a decrease in monthly mean clear-sky total solar irradiance over the first 10 months [21].  This aerosol direct effect, notionally shown in Figure 1 as the red dashed line, is responsible for the scattering of incoming shortwave radiation and absorption of longwave outgoing radiation [14, 20-22], which led to negative forcing observed until mid-1993 [18]. This change in radiative flux caused a 0.6</a:t>
                </a:r>
                <a14:m>
                  <m:oMath xmlns:m="http://schemas.openxmlformats.org/officeDocument/2006/math">
                    <m:r>
                      <a:rPr lang="en-US" sz="1200" b="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</m:oMath>
                </a14:m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Open Sans" panose="020B0606030504020204" pitchFamily="34" charset="0"/>
                    <a:ea typeface="+mn-ea"/>
                    <a:cs typeface="+mn-cs"/>
                  </a:rPr>
                  <a:t> C global cooling of the lower troposphere [16, 23], but also a warming of the stratosphere where the particles resided [14, 16] (the dark orange dash-dot downstream impact shown in Figure 1).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b="0" i="0" kern="1200" dirty="0">
                  <a:solidFill>
                    <a:schemeClr val="tx1"/>
                  </a:solidFill>
                  <a:effectLst/>
                  <a:latin typeface="Open Sans" panose="020B0606030504020204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Open Sans" panose="020B0606030504020204" pitchFamily="34" charset="0"/>
                    <a:ea typeface="+mn-ea"/>
                    <a:cs typeface="+mn-cs"/>
                  </a:rPr>
                  <a:t>Further downstream impacts from the eruption of Mt. Pinatubo have been documented to include reductions in precipitation [27] and global mean sea level [28].  These downstream impacts are triggered by the overall cooling resulting in decreased evaporation [28], and lower sea surface temperatures / ocean heat content [29] that—due to thermal expansion—decreased the global sea level [30].  </a:t>
                </a:r>
              </a:p>
              <a:p>
                <a:endParaRPr lang="en-US" dirty="0"/>
              </a:p>
              <a:p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Open Sans" panose="020B0606030504020204" pitchFamily="34" charset="0"/>
                    <a:ea typeface="+mn-ea"/>
                    <a:cs typeface="+mn-cs"/>
                  </a:rPr>
                  <a:t>Aerosol indirect effects occur when sulfate aerosols enter the troposphere via stratosphere-troposphere exchange and sedimentation. .  Here there are multiple processes by which sulfate aerosols can then affect clouds through the microphysics, MG2 [34],and chemistry  parameterizations.  Aerosol activation (acting as nuclei for condensation) can affect cloud reflectivity and lifetime [35].  Ice homogenous nucleation (the formation of ice from supercooled liquid) affects cirrus clouds and their forcing with high uncertainty [36]. 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Open Sans" panose="020B0606030504020204" pitchFamily="34" charset="0"/>
                    <a:ea typeface="+mn-ea"/>
                    <a:cs typeface="+mn-cs"/>
                  </a:rPr>
                  <a:t>Mt. Pinatubo injected 5-10 </a:t>
                </a:r>
                <a:r>
                  <a:rPr lang="en-US" sz="1200" b="0" i="0" kern="1200" dirty="0" err="1">
                    <a:solidFill>
                      <a:schemeClr val="tx1"/>
                    </a:solidFill>
                    <a:effectLst/>
                    <a:latin typeface="Open Sans" panose="020B0606030504020204" pitchFamily="34" charset="0"/>
                    <a:ea typeface="+mn-ea"/>
                    <a:cs typeface="+mn-cs"/>
                  </a:rPr>
                  <a:t>Tg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Open Sans" panose="020B0606030504020204" pitchFamily="34" charset="0"/>
                    <a:ea typeface="+mn-ea"/>
                    <a:cs typeface="+mn-cs"/>
                  </a:rPr>
                  <a:t> of sulfur [18], primarily as SO</a:t>
                </a:r>
                <a:r>
                  <a:rPr lang="en-US" sz="1200" b="0" i="0" kern="1200" baseline="-25000" dirty="0">
                    <a:solidFill>
                      <a:schemeClr val="tx1"/>
                    </a:solidFill>
                    <a:effectLst/>
                    <a:latin typeface="Open Sans" panose="020B0606030504020204" pitchFamily="34" charset="0"/>
                    <a:ea typeface="+mn-ea"/>
                    <a:cs typeface="+mn-cs"/>
                  </a:rPr>
                  <a:t>2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Open Sans" panose="020B0606030504020204" pitchFamily="34" charset="0"/>
                    <a:ea typeface="+mn-ea"/>
                    <a:cs typeface="+mn-cs"/>
                  </a:rPr>
                  <a:t> gas, into the stratosphere where the gas reacted with water to form a hazy layer of aerosol particles composed mostly of sulfuric acid droplets (H</a:t>
                </a:r>
                <a:r>
                  <a:rPr lang="en-US" sz="1200" b="0" i="0" kern="1200" baseline="-25000" dirty="0">
                    <a:solidFill>
                      <a:schemeClr val="tx1"/>
                    </a:solidFill>
                    <a:effectLst/>
                    <a:latin typeface="Open Sans" panose="020B0606030504020204" pitchFamily="34" charset="0"/>
                    <a:ea typeface="+mn-ea"/>
                    <a:cs typeface="+mn-cs"/>
                  </a:rPr>
                  <a:t>2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Open Sans" panose="020B0606030504020204" pitchFamily="34" charset="0"/>
                    <a:ea typeface="+mn-ea"/>
                    <a:cs typeface="+mn-cs"/>
                  </a:rPr>
                  <a:t>SO</a:t>
                </a:r>
                <a:r>
                  <a:rPr lang="en-US" sz="1200" b="0" i="0" kern="1200" baseline="-25000" dirty="0">
                    <a:solidFill>
                      <a:schemeClr val="tx1"/>
                    </a:solidFill>
                    <a:effectLst/>
                    <a:latin typeface="Open Sans" panose="020B0606030504020204" pitchFamily="34" charset="0"/>
                    <a:ea typeface="+mn-ea"/>
                    <a:cs typeface="+mn-cs"/>
                  </a:rPr>
                  <a:t>4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Open Sans" panose="020B0606030504020204" pitchFamily="34" charset="0"/>
                    <a:ea typeface="+mn-ea"/>
                    <a:cs typeface="+mn-cs"/>
                  </a:rPr>
                  <a:t>) [19].   </a:t>
                </a:r>
              </a:p>
              <a:p>
                <a:endParaRPr lang="en-US" sz="1200" b="0" i="0" kern="1200" dirty="0">
                  <a:solidFill>
                    <a:schemeClr val="tx1"/>
                  </a:solidFill>
                  <a:effectLst/>
                  <a:latin typeface="Open Sans" panose="020B0606030504020204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Open Sans" panose="020B0606030504020204" pitchFamily="34" charset="0"/>
                    <a:ea typeface="+mn-ea"/>
                    <a:cs typeface="+mn-cs"/>
                  </a:rPr>
                  <a:t>The volcanic stratospheric sulfate aerosols increased the aerosol optical depth by a factor of five over the tropical Pacific in mid-August [15], resulting in a decrease in monthly mean clear-sky total solar irradiance over the first 10 months [21].  This aerosol direct effect, notionally shown in Figure 1 as the red dashed line, is responsible for the scattering of incoming shortwave radiation and absorption of longwave outgoing radiation [14, 20-22], which led to negative forcing observed until mid-1993 [18]. This change in radiative flux caused a 0.6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Open Sans" panose="020B0606030504020204" pitchFamily="34" charset="0"/>
                    <a:ea typeface="+mn-ea"/>
                    <a:cs typeface="+mn-cs"/>
                  </a:rPr>
                  <a:t>°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Open Sans" panose="020B0606030504020204" pitchFamily="34" charset="0"/>
                    <a:ea typeface="+mn-ea"/>
                    <a:cs typeface="+mn-cs"/>
                  </a:rPr>
                  <a:t> C global cooling of the lower troposphere [16, 23], but also a warming of the stratosphere where the particles resided [14, 16] (the dark orange dash-dot downstream impact shown in Figure 1).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b="0" i="0" kern="1200" dirty="0">
                  <a:solidFill>
                    <a:schemeClr val="tx1"/>
                  </a:solidFill>
                  <a:effectLst/>
                  <a:latin typeface="Open Sans" panose="020B0606030504020204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Open Sans" panose="020B0606030504020204" pitchFamily="34" charset="0"/>
                    <a:ea typeface="+mn-ea"/>
                    <a:cs typeface="+mn-cs"/>
                  </a:rPr>
                  <a:t>Further downstream impacts from the eruption of Mt. Pinatubo have been documented to include reductions in precipitation [27] and global mean sea level [28].  These downstream impacts are triggered by the overall cooling resulting in decreased evaporation [28], and lower sea surface temperatures / ocean heat content [29] that—due to thermal expansion—decreased the global sea level [30].  </a:t>
                </a:r>
              </a:p>
              <a:p>
                <a:endParaRPr lang="en-US" dirty="0"/>
              </a:p>
              <a:p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Open Sans" panose="020B0606030504020204" pitchFamily="34" charset="0"/>
                    <a:ea typeface="+mn-ea"/>
                    <a:cs typeface="+mn-cs"/>
                  </a:rPr>
                  <a:t>Aerosol indirect effects occur when sulfate aerosols enter the troposphere via stratosphere-troposphere exchange and sedimentation. .  Here there are multiple processes by which sulfate aerosols can then affect clouds through the microphysics, MG2 [34],and chemistry  parameterizations.  Aerosol activation (acting as nuclei for condensation) can affect cloud reflectivity and lifetime [35].  Ice homogenous nucleation (the formation of ice from supercooled liquid) affects cirrus clouds and their forcing with high uncertainty [36]. 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066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PCA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a singular value decomposition of the covariance of a data matrix obtains principal components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PCA reduces the data’s dimensionality into dominant EOFs, representing the majority of the variance.</a:t>
            </a:r>
          </a:p>
          <a:p>
            <a:endParaRPr lang="en-US" dirty="0"/>
          </a:p>
          <a:p>
            <a:r>
              <a:rPr lang="en-US" dirty="0"/>
              <a:t>You can see that the first EOF captures a decent amount of variance, and the projected time series shows a clear increase in aerosols after the eruption. </a:t>
            </a:r>
          </a:p>
          <a:p>
            <a:endParaRPr lang="en-US" dirty="0"/>
          </a:p>
          <a:p>
            <a:r>
              <a:rPr lang="en-US" dirty="0"/>
              <a:t>However, the EOF seems to capture a lot of variance over Africa where large dust storms generate a lot of aerosols.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093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 selected the fourth EOF, which largely focuses near the Philippines.</a:t>
            </a:r>
          </a:p>
          <a:p>
            <a:endParaRPr lang="en-US" dirty="0"/>
          </a:p>
          <a:p>
            <a:r>
              <a:rPr lang="en-US" dirty="0"/>
              <a:t>After the varimax rotation, the EOF very clearly localizes near the </a:t>
            </a:r>
            <a:r>
              <a:rPr lang="en-US" dirty="0" err="1"/>
              <a:t>Phillipines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The projected time series is dramatically changed as well. There is a noticeable eruption signal after June 1991.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409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plan was to find the dependence between this Mount Pinatubo aerosol signal and regional temperatures around the globe.</a:t>
            </a:r>
          </a:p>
          <a:p>
            <a:endParaRPr lang="en-US" dirty="0"/>
          </a:p>
          <a:p>
            <a:r>
              <a:rPr lang="en-US" dirty="0"/>
              <a:t>Unfortunately we ran into several problems with this approach.</a:t>
            </a:r>
          </a:p>
          <a:p>
            <a:endParaRPr lang="en-US" dirty="0"/>
          </a:p>
          <a:p>
            <a:r>
              <a:rPr lang="en-US" dirty="0"/>
              <a:t>Independence tests find low dependence between these two time series at any lag.</a:t>
            </a:r>
          </a:p>
          <a:p>
            <a:endParaRPr lang="en-US" dirty="0"/>
          </a:p>
          <a:p>
            <a:r>
              <a:rPr lang="en-US" dirty="0"/>
              <a:t>Selecting a lag interval on data of this resolution is difficult because if we want to consider dependence within 1-3 months, we have to include 30-90 lagged time series in the analysis. This blows up dimensionality, reducing performance and speed to compute.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However, we only considered one altitude level in this analysis. It is possible that a detectable dependence exists at another altitude level or aggregation of pressure levels.</a:t>
            </a:r>
          </a:p>
          <a:p>
            <a:endParaRPr lang="en-US" dirty="0"/>
          </a:p>
          <a:p>
            <a:r>
              <a:rPr lang="en-US" dirty="0"/>
              <a:t>In similar work they consider 50 localized EOFs. We can do the same and perhaps find more dependence.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693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we decided to step back and only consider global quantities again but with PCA. </a:t>
            </a:r>
          </a:p>
          <a:p>
            <a:endParaRPr lang="en-US" dirty="0"/>
          </a:p>
          <a:p>
            <a:r>
              <a:rPr lang="en-US" dirty="0"/>
              <a:t>Perhaps with higher resolution data, a lag of a few weeks could be detected between aerosols and temperature. </a:t>
            </a:r>
          </a:p>
          <a:p>
            <a:endParaRPr lang="en-US" dirty="0"/>
          </a:p>
          <a:p>
            <a:r>
              <a:rPr lang="en-US" dirty="0"/>
              <a:t>Daily data is still too fine grained to search lags effectively, so we </a:t>
            </a:r>
            <a:r>
              <a:rPr lang="en-US" dirty="0" err="1"/>
              <a:t>downsampled</a:t>
            </a:r>
            <a:r>
              <a:rPr lang="en-US" dirty="0"/>
              <a:t> the data to weekly.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423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90600" y="1575115"/>
            <a:ext cx="6165850" cy="1317382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0599" y="3719997"/>
            <a:ext cx="5243147" cy="66712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600" b="0" spc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OR AUTHOR NAMES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2ED528D-5375-6147-9677-05F4F59A3A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0600" y="3015777"/>
            <a:ext cx="6165850" cy="3785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58F7247A-244D-6A48-BBB7-15233E751B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88669" y="6296999"/>
            <a:ext cx="1828800" cy="1365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8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SAND XXXX-XXXX P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28DA6BE7-D5D1-5C4B-8879-A66353A85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0600" y="4509920"/>
            <a:ext cx="4297393" cy="667120"/>
          </a:xfrm>
          <a:prstGeom prst="rect">
            <a:avLst/>
          </a:prstGeom>
        </p:spPr>
        <p:txBody>
          <a:bodyPr lIns="0" tIns="0" rIns="0" bIns="0"/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DATE, LOCATION, OR ADDITIONAL CONTENT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03A6FD-C173-A64C-B254-829092777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88" r="-3731"/>
          <a:stretch/>
        </p:blipFill>
        <p:spPr>
          <a:xfrm>
            <a:off x="966239" y="479998"/>
            <a:ext cx="1271441" cy="4923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C12122B-590E-9045-872C-38970E3FF20E}"/>
              </a:ext>
            </a:extLst>
          </p:cNvPr>
          <p:cNvSpPr txBox="1"/>
          <p:nvPr userDrawn="1"/>
        </p:nvSpPr>
        <p:spPr>
          <a:xfrm>
            <a:off x="912699" y="1056087"/>
            <a:ext cx="4710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150" baseline="0" dirty="0">
                <a:solidFill>
                  <a:schemeClr val="bg1"/>
                </a:solidFill>
                <a:latin typeface="+mj-lt"/>
              </a:rPr>
              <a:t>Exceptional service in the national interest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369985-FB39-5049-971A-8BBBC56F2C4E}"/>
              </a:ext>
            </a:extLst>
          </p:cNvPr>
          <p:cNvSpPr txBox="1"/>
          <p:nvPr userDrawn="1"/>
        </p:nvSpPr>
        <p:spPr>
          <a:xfrm>
            <a:off x="5287993" y="6307251"/>
            <a:ext cx="5642358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800" b="0" i="0" kern="1200" dirty="0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Sandia National Laboratories is a </a:t>
            </a:r>
            <a:r>
              <a:rPr lang="en-US" sz="800" b="0" i="0" kern="1200" dirty="0" err="1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multimission</a:t>
            </a:r>
            <a:r>
              <a:rPr lang="en-US" sz="800" b="0" i="0" kern="1200" dirty="0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 laboratory managed and operated by National Technology and Engineering Solutions of Sandia LLC, a wholly owned subsidiary of Honeywell International Inc. for the U.S. Department of Energy’s National Nuclear Security Administration under contract DE-NA0003525. </a:t>
            </a:r>
            <a:endParaRPr lang="en-US" sz="800" b="0" i="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ADC7756-6766-FF46-BFDC-7CBCF88C2F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5815" y="6362720"/>
            <a:ext cx="654939" cy="1591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B5135D8-0C79-D249-B01D-F828C90753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2075" y="6609587"/>
            <a:ext cx="463192" cy="1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88423" y="2066192"/>
            <a:ext cx="3868616" cy="2795954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5352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1985" y="2919047"/>
            <a:ext cx="4598377" cy="1767254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7136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627ED-C799-AA4A-BA7C-2FFFBEA25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AND CONTENT - 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D4B9F0-F682-C847-A4A4-C8832F0065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C6C40D-F7AE-5D42-B2A9-60C9F62ADE8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7700" y="1409700"/>
            <a:ext cx="11049000" cy="4610100"/>
          </a:xfrm>
        </p:spPr>
        <p:txBody>
          <a:bodyPr/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879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Doub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TITLE AND DOUBLE CONTENT - 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7700" y="1409701"/>
            <a:ext cx="5212412" cy="46101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Tx/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</a:defRPr>
            </a:lvl2pPr>
            <a:lvl3pPr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</a:defRPr>
            </a:lvl3pPr>
            <a:lvl4pPr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</a:defRPr>
            </a:lvl4pPr>
            <a:lvl5pPr>
              <a:lnSpc>
                <a:spcPct val="100000"/>
              </a:lnSpc>
              <a:buFont typeface="Courier New" panose="02070309020205020404" pitchFamily="49" charset="0"/>
              <a:buChar char="o"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D970262-8623-2B46-A712-FEE93CC93ED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31888" y="1409700"/>
            <a:ext cx="5364812" cy="46101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Tx/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>
                <a:latin typeface="Open Sans" panose="020B0606030504020204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>
                <a:latin typeface="Open Sans" panose="020B0606030504020204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>
                <a:latin typeface="Open Sans" panose="020B0606030504020204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CF5FC13-FF8A-8C4E-BA9B-B1FED8AA82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4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TITLE ONLY - CLICK TO ADD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E97028B-705D-5846-9BF6-441624A3F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32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B71B262-AC2E-494D-B366-04431A29F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7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87D6E-DAED-D44B-AD78-B6B54874A44B}" type="datetime1">
              <a:rPr lang="en-US" smtClean="0"/>
              <a:t>5/25/22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87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_and_ModelEx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9184" y="246888"/>
            <a:ext cx="11539728" cy="868680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r>
              <a:rPr lang="en-US" dirty="0"/>
              <a:t>Title and Double Content - 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544655"/>
            <a:ext cx="4059936" cy="4948940"/>
          </a:xfrm>
          <a:solidFill>
            <a:schemeClr val="accent2">
              <a:lumMod val="20000"/>
              <a:lumOff val="80000"/>
            </a:schemeClr>
          </a:solidFill>
        </p:spPr>
        <p:txBody>
          <a:bodyPr lIns="274320" tIns="91440" rIns="182880" bIns="91440" anchor="t">
            <a:noAutofit/>
          </a:bodyPr>
          <a:lstStyle>
            <a:lvl1pPr>
              <a:lnSpc>
                <a:spcPct val="100000"/>
              </a:lnSpc>
              <a:buFontTx/>
              <a:buNone/>
              <a:defRPr sz="1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 sz="1400">
                <a:latin typeface="Open Sans" panose="020B0606030504020204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 sz="1400">
                <a:latin typeface="Open Sans" panose="020B0606030504020204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 sz="1400">
                <a:latin typeface="Open Sans" panose="020B0606030504020204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sz="1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93E114A-6AF8-2C4F-AE0E-ED5EDB149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3477" y="6501816"/>
            <a:ext cx="284321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D5E1901-0FD9-0143-8FE1-A87E57EDCB2B}" type="datetimeFigureOut">
              <a:rPr lang="en-US" smtClean="0"/>
              <a:t>5/24/22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CDE9E9-5B72-F740-9CA1-7BF072FE8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6873" y="6493595"/>
            <a:ext cx="365128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b="0">
                <a:solidFill>
                  <a:schemeClr val="tx1"/>
                </a:solidFill>
                <a:latin typeface="+mj-lt"/>
              </a:defRPr>
            </a:lvl1pPr>
          </a:lstStyle>
          <a:p>
            <a:fld id="{F7E3F3F1-65F0-1F45-A80E-607DDF71114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7F5525-7126-7343-B4BD-E18CB088B4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224615"/>
            <a:ext cx="4059936" cy="320040"/>
          </a:xfrm>
          <a:solidFill>
            <a:schemeClr val="accent2"/>
          </a:solidFill>
        </p:spPr>
        <p:txBody>
          <a:bodyPr lIns="274320" anchor="ctr">
            <a:noAutofit/>
          </a:bodyPr>
          <a:lstStyle>
            <a:lvl1pPr>
              <a:defRPr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C34B27-9B53-7943-BD55-74DD6EB4FA4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118776" y="1622065"/>
            <a:ext cx="7750136" cy="487152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52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0200" y="261257"/>
            <a:ext cx="10096500" cy="77477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AC4959A-AD2F-9049-854D-6985DFCF4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4222" y="1429233"/>
            <a:ext cx="11042478" cy="459056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7C06173-326E-C842-95A0-26D69A4B9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 b="0" i="0">
                <a:solidFill>
                  <a:srgbClr val="FFFFFF"/>
                </a:solidFill>
                <a:latin typeface="Open Sans" panose="020B0606030504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26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33" r:id="rId2"/>
    <p:sldLayoutId id="2147483758" r:id="rId3"/>
    <p:sldLayoutId id="2147483763" r:id="rId4"/>
    <p:sldLayoutId id="2147483760" r:id="rId5"/>
    <p:sldLayoutId id="2147483761" r:id="rId6"/>
    <p:sldLayoutId id="2147483762" r:id="rId7"/>
    <p:sldLayoutId id="2147483764" r:id="rId8"/>
    <p:sldLayoutId id="2147483765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0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8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6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4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2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/index.php?title=General_circulation_model&amp;oldid=1086142088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/index.php?title=General_circulation_model&amp;oldid=1086142088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2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/index.php?title=Mount_Pinatubo&amp;oldid=1087628755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D23EA49-B5D0-1541-8EC1-3C4BE870D2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Global Multivariate Causal Discovery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6572C9CA-5251-BE48-98C9-AEE6EB0EB8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J. Jake Nichol, University of New Mexico and Sandia National Laboratories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6AD260-9467-CE4A-B0C7-B567ACAF5F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For the Analysis of Emergent Properties in Earth System Models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8F954A9-F33E-B244-9544-B81C0D328D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SAND2022-7523 C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7190E4-6146-D042-8C7F-132DA96089B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Pilsen, Czech Republic, ESCO 2022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E54DF6-4A33-0F44-BFF9-3FDCAA65F7F8}"/>
              </a:ext>
            </a:extLst>
          </p:cNvPr>
          <p:cNvSpPr txBox="1"/>
          <p:nvPr/>
        </p:nvSpPr>
        <p:spPr>
          <a:xfrm>
            <a:off x="3438144" y="359664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72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chart&#10;&#10;Description automatically generated">
            <a:extLst>
              <a:ext uri="{FF2B5EF4-FFF2-40B4-BE49-F238E27FC236}">
                <a16:creationId xmlns:a16="http://schemas.microsoft.com/office/drawing/2014/main" id="{6C17BBF7-DDC7-9D49-BDD9-32E15F7C57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92"/>
          <a:stretch/>
        </p:blipFill>
        <p:spPr>
          <a:xfrm>
            <a:off x="4639185" y="169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AA366D-0B14-9944-995E-6F04F68B6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843126" cy="1080938"/>
          </a:xfrm>
        </p:spPr>
        <p:txBody>
          <a:bodyPr>
            <a:normAutofit/>
          </a:bodyPr>
          <a:lstStyle/>
          <a:p>
            <a:r>
              <a:rPr lang="en-US" sz="3200" dirty="0"/>
              <a:t>Description of Data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EE32C04-AF4B-4781-D8B0-1AA9441F1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581635" cy="3599316"/>
          </a:xfrm>
        </p:spPr>
        <p:txBody>
          <a:bodyPr>
            <a:normAutofit/>
          </a:bodyPr>
          <a:lstStyle/>
          <a:p>
            <a:r>
              <a:rPr lang="en-US" sz="1600" dirty="0"/>
              <a:t>Atmospheric simulation models take the form of a 3-dimensional grid in time</a:t>
            </a:r>
          </a:p>
          <a:p>
            <a:r>
              <a:rPr lang="en-US" sz="1600" dirty="0"/>
              <a:t>Natural data is collected and often discretized into a comparable grid for analysis.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3CD70A-2BAE-E74D-9E83-FB1036F744E5}"/>
              </a:ext>
            </a:extLst>
          </p:cNvPr>
          <p:cNvSpPr txBox="1"/>
          <p:nvPr/>
        </p:nvSpPr>
        <p:spPr>
          <a:xfrm>
            <a:off x="8577387" y="6382512"/>
            <a:ext cx="357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General Circulation Model (GCM)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0CD34C-F1C2-9AF5-B7F8-80BC49E129DF}"/>
              </a:ext>
            </a:extLst>
          </p:cNvPr>
          <p:cNvSpPr txBox="1"/>
          <p:nvPr/>
        </p:nvSpPr>
        <p:spPr>
          <a:xfrm>
            <a:off x="8269480" y="5926040"/>
            <a:ext cx="3922520" cy="84966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lnSpcReduction="10000"/>
          </a:bodyPr>
          <a:lstStyle/>
          <a:p>
            <a:r>
              <a:rPr lang="en-US" sz="1000" dirty="0"/>
              <a:t>Image Credit: Wikipedia contributors. (2022, May 4). General circulation model. In </a:t>
            </a:r>
            <a:r>
              <a:rPr lang="en-US" sz="1000" i="1" dirty="0"/>
              <a:t>Wikipedia, The Free Encyclopedia</a:t>
            </a:r>
            <a:r>
              <a:rPr lang="en-US" sz="1000" dirty="0"/>
              <a:t>. Retrieved 17:34, May 25, 2022, from </a:t>
            </a:r>
            <a:r>
              <a:rPr lang="en-US" sz="1000" dirty="0">
                <a:hlinkClick r:id="rId3"/>
              </a:rPr>
              <a:t>https://en.wikipedia.org/w/index.php?title=General_circulation_model&amp;oldid=1086142088</a:t>
            </a:r>
            <a:r>
              <a:rPr lang="en-US" sz="1000" dirty="0"/>
              <a:t> 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1D3D8036-5A17-0E14-97C9-DBBC20BB085B}"/>
              </a:ext>
            </a:extLst>
          </p:cNvPr>
          <p:cNvSpPr txBox="1">
            <a:spLocks/>
          </p:cNvSpPr>
          <p:nvPr/>
        </p:nvSpPr>
        <p:spPr>
          <a:xfrm>
            <a:off x="11702562" y="6471387"/>
            <a:ext cx="489438" cy="365125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A picture containing chart&#10;&#10;Description automatically generated">
            <a:extLst>
              <a:ext uri="{FF2B5EF4-FFF2-40B4-BE49-F238E27FC236}">
                <a16:creationId xmlns:a16="http://schemas.microsoft.com/office/drawing/2014/main" id="{BE5BFDC2-179E-0610-A04C-2F04C98E43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501" r="2" b="4192"/>
          <a:stretch/>
        </p:blipFill>
        <p:spPr>
          <a:xfrm>
            <a:off x="8302428" y="1690"/>
            <a:ext cx="3889572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8E9D0A-B3C4-DC00-770E-776B99EA6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Preprocessing Climate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E2439-73DA-A9B5-2B5A-51A1599CC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222" y="1429233"/>
            <a:ext cx="7648206" cy="5262880"/>
          </a:xfrm>
        </p:spPr>
        <p:txBody>
          <a:bodyPr>
            <a:normAutofit/>
          </a:bodyPr>
          <a:lstStyle/>
          <a:p>
            <a:r>
              <a:rPr lang="en-US" dirty="0"/>
              <a:t>The spatial area of grid cells gets smaller closer to the poles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values in each grid cell are scaled according to their area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PCMCI ingests 1-dimensional time series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Dimensionality reduction is necessary – spatial means or principal component analysis (PCA)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20EE-19FD-25A0-5999-3AE2493C8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87D6E-DAED-D44B-AD78-B6B54874A44B}" type="datetime1">
              <a:rPr lang="en-US" smtClean="0"/>
              <a:t>6/10/22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3E0ED-EB34-F12E-3902-A4AD7A4C2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C128E-A5CC-E1E4-976A-2CC18DD09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11</a:t>
            </a:fld>
            <a:endParaRPr lang="en-US" dirty="0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01DB2027-0B9C-08C7-D934-92FFCE4570D8}"/>
              </a:ext>
            </a:extLst>
          </p:cNvPr>
          <p:cNvSpPr txBox="1">
            <a:spLocks/>
          </p:cNvSpPr>
          <p:nvPr/>
        </p:nvSpPr>
        <p:spPr>
          <a:xfrm>
            <a:off x="11681460" y="6482131"/>
            <a:ext cx="489438" cy="365125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79426C-60FA-A992-F798-5334AEC5643F}"/>
              </a:ext>
            </a:extLst>
          </p:cNvPr>
          <p:cNvSpPr txBox="1"/>
          <p:nvPr/>
        </p:nvSpPr>
        <p:spPr>
          <a:xfrm>
            <a:off x="8269480" y="5926040"/>
            <a:ext cx="3922520" cy="84966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lnSpcReduction="10000"/>
          </a:bodyPr>
          <a:lstStyle/>
          <a:p>
            <a:r>
              <a:rPr lang="en-US" sz="1000" dirty="0"/>
              <a:t>Image Credit: Wikipedia contributors. (2022, May 4). General circulation model. In </a:t>
            </a:r>
            <a:r>
              <a:rPr lang="en-US" sz="1000" i="1" dirty="0"/>
              <a:t>Wikipedia, The Free Encyclopedia</a:t>
            </a:r>
            <a:r>
              <a:rPr lang="en-US" sz="1000" dirty="0"/>
              <a:t>. Retrieved 17:34, May 25, 2022, from </a:t>
            </a:r>
            <a:r>
              <a:rPr lang="en-US" sz="1000" dirty="0">
                <a:hlinkClick r:id="rId3"/>
              </a:rPr>
              <a:t>https://en.wikipedia.org/w/index.php?title=General_circulation_model&amp;oldid=1086142088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94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E9D0A-B3C4-DC00-770E-776B99EA6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Preprocessing Climate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E2439-73DA-A9B5-2B5A-51A1599CC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222" y="1429233"/>
            <a:ext cx="6616008" cy="5262880"/>
          </a:xfrm>
        </p:spPr>
        <p:txBody>
          <a:bodyPr>
            <a:normAutofit/>
          </a:bodyPr>
          <a:lstStyle/>
          <a:p>
            <a:r>
              <a:rPr lang="en-US" dirty="0"/>
              <a:t>PCMCI requires stationary data – does not vary in mean or variance with time.</a:t>
            </a:r>
          </a:p>
          <a:p>
            <a:endParaRPr lang="en-US" dirty="0"/>
          </a:p>
          <a:p>
            <a:r>
              <a:rPr lang="en-US" dirty="0"/>
              <a:t>Highly seasonal data or a strong autocorrelation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Typically adjusted for by computing monthly anomalies: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Compute monthly means and subtract those from the raw signal.</a:t>
            </a:r>
          </a:p>
          <a:p>
            <a:endParaRPr lang="en-US" dirty="0"/>
          </a:p>
          <a:p>
            <a:r>
              <a:rPr lang="en-US" dirty="0"/>
              <a:t>Remove trends by fitting a linear regression and subtracting it from the signal.</a:t>
            </a:r>
          </a:p>
          <a:p>
            <a:endParaRPr lang="en-US" dirty="0"/>
          </a:p>
          <a:p>
            <a:r>
              <a:rPr lang="en-US" dirty="0"/>
              <a:t>These transformations are grid-cell-wise.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20EE-19FD-25A0-5999-3AE2493C8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87D6E-DAED-D44B-AD78-B6B54874A44B}" type="datetime1">
              <a:rPr lang="en-US" smtClean="0"/>
              <a:t>6/9/22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3E0ED-EB34-F12E-3902-A4AD7A4C2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C128E-A5CC-E1E4-976A-2CC18DD09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12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B231E8-E146-2B0D-1507-F67830CC0F0B}"/>
              </a:ext>
            </a:extLst>
          </p:cNvPr>
          <p:cNvSpPr txBox="1"/>
          <p:nvPr/>
        </p:nvSpPr>
        <p:spPr>
          <a:xfrm>
            <a:off x="10810962" y="825388"/>
            <a:ext cx="1349007" cy="36512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dirty="0"/>
              <a:t>Raw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6D47E9-0B6D-AC02-E315-C9463701001C}"/>
              </a:ext>
            </a:extLst>
          </p:cNvPr>
          <p:cNvSpPr txBox="1"/>
          <p:nvPr/>
        </p:nvSpPr>
        <p:spPr>
          <a:xfrm>
            <a:off x="10842992" y="3148664"/>
            <a:ext cx="1349007" cy="36512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dirty="0"/>
              <a:t>Anomalies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E4770A-32F8-F645-188D-9C5E4934ED30}"/>
              </a:ext>
            </a:extLst>
          </p:cNvPr>
          <p:cNvSpPr txBox="1"/>
          <p:nvPr/>
        </p:nvSpPr>
        <p:spPr>
          <a:xfrm>
            <a:off x="10838337" y="5415385"/>
            <a:ext cx="1349007" cy="36512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dirty="0"/>
              <a:t>Detrended anomalies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E1F7760-BD7F-FD8B-FD47-5B753CB2F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8289" y="137739"/>
            <a:ext cx="3196643" cy="22880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90F3A14-962E-8EA2-A17A-BFF17B52C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8289" y="2369349"/>
            <a:ext cx="3287664" cy="22888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D17682D-1E09-05DE-F546-A585B8FB3B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8289" y="4569119"/>
            <a:ext cx="3299663" cy="228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42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4C38B-4261-9397-CDC0-97D8F31FA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Means: preliminary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6DF15-4FCE-AEE2-E50F-F4E3C8907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223" y="1429233"/>
            <a:ext cx="5730392" cy="5428767"/>
          </a:xfrm>
        </p:spPr>
        <p:txBody>
          <a:bodyPr>
            <a:normAutofit/>
          </a:bodyPr>
          <a:lstStyle/>
          <a:p>
            <a:r>
              <a:rPr lang="en-US" dirty="0"/>
              <a:t>Considered data of </a:t>
            </a:r>
            <a:r>
              <a:rPr lang="en-US" b="1" dirty="0"/>
              <a:t>regional means </a:t>
            </a:r>
            <a:r>
              <a:rPr lang="en-US" dirty="0"/>
              <a:t>with multiple quantities along the pathway from SO2 to radiative flux to temperature: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Simple data extraction method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12 years of monthly data – 144 data points on a 24x48 grid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Prognostic</a:t>
            </a:r>
            <a:r>
              <a:rPr lang="en-US" dirty="0"/>
              <a:t> aerosols</a:t>
            </a:r>
          </a:p>
          <a:p>
            <a:endParaRPr lang="en-US" dirty="0"/>
          </a:p>
          <a:p>
            <a:r>
              <a:rPr lang="en-US" u="sng" dirty="0"/>
              <a:t>Climate model output: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Energy Exascale Earth System Model (E3SM)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Physics-based fully coupled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Data is preliminary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Enables validation of the causal discovery framework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03D11-1264-7AAC-C06A-5990A85BC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87D6E-DAED-D44B-AD78-B6B54874A44B}" type="datetime1">
              <a:rPr lang="en-US" smtClean="0"/>
              <a:t>6/1/22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8876D-2582-EDCF-607B-A0DE5A1B2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757FF-829A-CA2B-7272-23CEFF5E6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8469DF-690E-F587-0FE6-C68FB67F49A9}"/>
              </a:ext>
            </a:extLst>
          </p:cNvPr>
          <p:cNvGrpSpPr/>
          <p:nvPr/>
        </p:nvGrpSpPr>
        <p:grpSpPr>
          <a:xfrm>
            <a:off x="6402615" y="1845128"/>
            <a:ext cx="5730392" cy="3167743"/>
            <a:chOff x="6214683" y="261256"/>
            <a:chExt cx="5977317" cy="349344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34D7D0E-224B-267F-2DD8-8ED045C40357}"/>
                </a:ext>
              </a:extLst>
            </p:cNvPr>
            <p:cNvSpPr/>
            <p:nvPr/>
          </p:nvSpPr>
          <p:spPr>
            <a:xfrm>
              <a:off x="6214683" y="261257"/>
              <a:ext cx="5977317" cy="3493447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42D5223-1366-1CE5-C5AF-B44564E5AA83}"/>
                </a:ext>
              </a:extLst>
            </p:cNvPr>
            <p:cNvGrpSpPr/>
            <p:nvPr/>
          </p:nvGrpSpPr>
          <p:grpSpPr>
            <a:xfrm>
              <a:off x="6384618" y="648646"/>
              <a:ext cx="5692135" cy="2931183"/>
              <a:chOff x="4926300" y="102246"/>
              <a:chExt cx="5813130" cy="2840901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76D410B9-7C11-5641-6C21-07D428CE8D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8826" b="11515"/>
              <a:stretch/>
            </p:blipFill>
            <p:spPr>
              <a:xfrm>
                <a:off x="6067395" y="102246"/>
                <a:ext cx="4672035" cy="2840901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88519B4-2F62-B983-EBFE-1199BC99CDD7}"/>
                  </a:ext>
                </a:extLst>
              </p:cNvPr>
              <p:cNvSpPr/>
              <p:nvPr/>
            </p:nvSpPr>
            <p:spPr>
              <a:xfrm>
                <a:off x="4926300" y="1109548"/>
                <a:ext cx="5813130" cy="838281"/>
              </a:xfrm>
              <a:prstGeom prst="rect">
                <a:avLst/>
              </a:prstGeom>
              <a:solidFill>
                <a:srgbClr val="00B050">
                  <a:alpha val="4117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ln>
                      <a:solidFill>
                        <a:schemeClr val="bg1"/>
                      </a:solidFill>
                    </a:ln>
                    <a:solidFill>
                      <a:schemeClr val="tx1"/>
                    </a:solidFill>
                  </a:rPr>
                  <a:t>Tropics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EDB5819-879C-3D01-9E36-433B98353333}"/>
                </a:ext>
              </a:extLst>
            </p:cNvPr>
            <p:cNvSpPr txBox="1"/>
            <p:nvPr/>
          </p:nvSpPr>
          <p:spPr>
            <a:xfrm>
              <a:off x="7501961" y="261256"/>
              <a:ext cx="4574790" cy="399754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algn="ctr"/>
              <a:r>
                <a:rPr lang="en-US" dirty="0">
                  <a:ln>
                    <a:solidFill>
                      <a:schemeClr val="bg1"/>
                    </a:solidFill>
                  </a:ln>
                </a:rPr>
                <a:t>Global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392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8478D-2B85-5090-DFD1-9FD1C25DB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Means Results: preliminary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6AD749-7C97-23E5-6952-E43000169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A33590-4FA7-9EFA-F6BC-A7EC0FBBFDE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354989-7B4C-CCA6-E9CC-7E3001C1A7D6}"/>
              </a:ext>
            </a:extLst>
          </p:cNvPr>
          <p:cNvSpPr txBox="1"/>
          <p:nvPr/>
        </p:nvSpPr>
        <p:spPr>
          <a:xfrm>
            <a:off x="11524735" y="390473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F4A38F-222F-C225-F4B1-74D0634F42E4}"/>
              </a:ext>
            </a:extLst>
          </p:cNvPr>
          <p:cNvSpPr txBox="1"/>
          <p:nvPr/>
        </p:nvSpPr>
        <p:spPr>
          <a:xfrm>
            <a:off x="1842516" y="5247132"/>
            <a:ext cx="8659368" cy="15453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 err="1"/>
              <a:t>Global_FSDS</a:t>
            </a:r>
            <a:r>
              <a:rPr lang="en-US" dirty="0"/>
              <a:t>: 		global mean solar radiative flux at the surface</a:t>
            </a:r>
          </a:p>
          <a:p>
            <a:r>
              <a:rPr lang="en-US" dirty="0" err="1"/>
              <a:t>Global_T</a:t>
            </a:r>
            <a:r>
              <a:rPr lang="en-US" dirty="0"/>
              <a:t>: 		global mean surface temperature</a:t>
            </a:r>
          </a:p>
          <a:p>
            <a:r>
              <a:rPr lang="en-US" dirty="0" err="1"/>
              <a:t>Tropics_AEROD_v</a:t>
            </a:r>
            <a:r>
              <a:rPr lang="en-US" dirty="0"/>
              <a:t>: 	tropical mean aerosol optical depth in the visible band</a:t>
            </a:r>
          </a:p>
          <a:p>
            <a:r>
              <a:rPr lang="en-US" dirty="0"/>
              <a:t>Tropics_TMH2SO4: 	tropical mean H2SO4 particles in the atmosphere</a:t>
            </a:r>
          </a:p>
          <a:p>
            <a:r>
              <a:rPr lang="en-US" dirty="0"/>
              <a:t>Triopics_TMSO2: 		tropical mean SO2 aerosols in the atmosphere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1D8C6C0-DE81-9261-3430-751E1C11F712}"/>
              </a:ext>
            </a:extLst>
          </p:cNvPr>
          <p:cNvGrpSpPr/>
          <p:nvPr/>
        </p:nvGrpSpPr>
        <p:grpSpPr>
          <a:xfrm>
            <a:off x="224481" y="1834500"/>
            <a:ext cx="5321300" cy="3225800"/>
            <a:chOff x="0" y="1866989"/>
            <a:chExt cx="5321300" cy="32258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BD8AE54-9017-7256-60E4-8C2054307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866989"/>
              <a:ext cx="5321300" cy="32258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BC31C1-FA36-F00F-8AF5-9342073AD37B}"/>
                </a:ext>
              </a:extLst>
            </p:cNvPr>
            <p:cNvSpPr txBox="1"/>
            <p:nvPr/>
          </p:nvSpPr>
          <p:spPr>
            <a:xfrm>
              <a:off x="110181" y="2125189"/>
              <a:ext cx="313038" cy="36864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algn="ctr"/>
              <a:r>
                <a:rPr lang="en-US" dirty="0">
                  <a:latin typeface="+mj-lt"/>
                </a:rPr>
                <a:t>A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D666D59-AD46-6C40-8CD3-EFF66AC7F5FD}"/>
                </a:ext>
              </a:extLst>
            </p:cNvPr>
            <p:cNvSpPr/>
            <p:nvPr/>
          </p:nvSpPr>
          <p:spPr>
            <a:xfrm>
              <a:off x="4983480" y="4599432"/>
              <a:ext cx="265176" cy="3108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987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8478D-2B85-5090-DFD1-9FD1C25DB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Means Results: preliminary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6AD749-7C97-23E5-6952-E43000169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A33590-4FA7-9EFA-F6BC-A7EC0FBBFDE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354989-7B4C-CCA6-E9CC-7E3001C1A7D6}"/>
              </a:ext>
            </a:extLst>
          </p:cNvPr>
          <p:cNvSpPr txBox="1"/>
          <p:nvPr/>
        </p:nvSpPr>
        <p:spPr>
          <a:xfrm>
            <a:off x="11524735" y="390473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6F216B9-FDDB-45FE-BB98-BE70D58234AD}"/>
              </a:ext>
            </a:extLst>
          </p:cNvPr>
          <p:cNvGrpSpPr/>
          <p:nvPr/>
        </p:nvGrpSpPr>
        <p:grpSpPr>
          <a:xfrm>
            <a:off x="6320481" y="1834500"/>
            <a:ext cx="5376219" cy="3225800"/>
            <a:chOff x="6096000" y="1866989"/>
            <a:chExt cx="5376219" cy="32258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80CC50B-B614-CF97-CB2F-96C7D6E6C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866989"/>
              <a:ext cx="5219700" cy="32258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E532AB1-22A2-5BCF-D41D-7A331A6D0A97}"/>
                </a:ext>
              </a:extLst>
            </p:cNvPr>
            <p:cNvSpPr txBox="1"/>
            <p:nvPr/>
          </p:nvSpPr>
          <p:spPr>
            <a:xfrm>
              <a:off x="11159181" y="2125190"/>
              <a:ext cx="313038" cy="36864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algn="ctr"/>
              <a:r>
                <a:rPr lang="en-US" dirty="0">
                  <a:latin typeface="+mj-lt"/>
                </a:rPr>
                <a:t>B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BF4A38F-222F-C225-F4B1-74D0634F42E4}"/>
              </a:ext>
            </a:extLst>
          </p:cNvPr>
          <p:cNvSpPr txBox="1"/>
          <p:nvPr/>
        </p:nvSpPr>
        <p:spPr>
          <a:xfrm>
            <a:off x="1842516" y="5247132"/>
            <a:ext cx="8659368" cy="15453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 err="1"/>
              <a:t>Global_FSDS</a:t>
            </a:r>
            <a:r>
              <a:rPr lang="en-US" dirty="0"/>
              <a:t>: 		global mean solar radiative flux at the surface</a:t>
            </a:r>
          </a:p>
          <a:p>
            <a:r>
              <a:rPr lang="en-US" dirty="0" err="1"/>
              <a:t>Global_T</a:t>
            </a:r>
            <a:r>
              <a:rPr lang="en-US" dirty="0"/>
              <a:t>: 		global mean surface temperature</a:t>
            </a:r>
          </a:p>
          <a:p>
            <a:r>
              <a:rPr lang="en-US" dirty="0" err="1"/>
              <a:t>Tropics_AEROD_v</a:t>
            </a:r>
            <a:r>
              <a:rPr lang="en-US" dirty="0"/>
              <a:t>: 	tropical mean aerosol optical depth in the visible band</a:t>
            </a:r>
          </a:p>
          <a:p>
            <a:r>
              <a:rPr lang="en-US" dirty="0"/>
              <a:t>Tropics_TMH2SO4: 	tropical mean H2SO4 particles in the atmosphere</a:t>
            </a:r>
          </a:p>
          <a:p>
            <a:r>
              <a:rPr lang="en-US" dirty="0"/>
              <a:t>Triopics_TMSO2: 		tropical mean SO2 aerosols in the atmosphere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1D8C6C0-DE81-9261-3430-751E1C11F712}"/>
              </a:ext>
            </a:extLst>
          </p:cNvPr>
          <p:cNvGrpSpPr/>
          <p:nvPr/>
        </p:nvGrpSpPr>
        <p:grpSpPr>
          <a:xfrm>
            <a:off x="224481" y="1834500"/>
            <a:ext cx="5321300" cy="3225800"/>
            <a:chOff x="0" y="1866989"/>
            <a:chExt cx="5321300" cy="32258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BD8AE54-9017-7256-60E4-8C2054307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866989"/>
              <a:ext cx="5321300" cy="32258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BC31C1-FA36-F00F-8AF5-9342073AD37B}"/>
                </a:ext>
              </a:extLst>
            </p:cNvPr>
            <p:cNvSpPr txBox="1"/>
            <p:nvPr/>
          </p:nvSpPr>
          <p:spPr>
            <a:xfrm>
              <a:off x="110181" y="2125189"/>
              <a:ext cx="313038" cy="36864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algn="ctr"/>
              <a:r>
                <a:rPr lang="en-US" dirty="0">
                  <a:latin typeface="+mj-lt"/>
                </a:rPr>
                <a:t>A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D666D59-AD46-6C40-8CD3-EFF66AC7F5FD}"/>
                </a:ext>
              </a:extLst>
            </p:cNvPr>
            <p:cNvSpPr/>
            <p:nvPr/>
          </p:nvSpPr>
          <p:spPr>
            <a:xfrm>
              <a:off x="4983480" y="4599432"/>
              <a:ext cx="265176" cy="3108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9268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C7A7FA8-170D-965F-916E-BD90A68CF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376" y="559201"/>
            <a:ext cx="7636475" cy="30545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DD56D5-9F6B-4468-42DE-67C7623F88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863" y="3296931"/>
            <a:ext cx="7636475" cy="30545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A7FCA5-D404-47A2-06AF-CC995BA89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PCA and PCA-Varimax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76001E-F8F7-B262-61B1-6B1302A572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B5510A-E552-4697-B9B9-5E49A96F04A4}"/>
              </a:ext>
            </a:extLst>
          </p:cNvPr>
          <p:cNvSpPr txBox="1"/>
          <p:nvPr/>
        </p:nvSpPr>
        <p:spPr>
          <a:xfrm>
            <a:off x="395133" y="1318260"/>
            <a:ext cx="541130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Results from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Principal Components Analysis (PCA)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PCA-varimax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dimensionality reduction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complex data extraction method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years of daily data – 1,825 data points on a 180x360 grid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Prescribed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aerosols (E3SM)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PCA is a variance-based decomposition method.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PCA components are referred to as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Empirical Orthogonal Functions (EOFs)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climate science contexts.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EOFs highlight spatial and/or temporal patterns in climate data.</a:t>
            </a:r>
          </a:p>
        </p:txBody>
      </p:sp>
    </p:spTree>
    <p:extLst>
      <p:ext uri="{BB962C8B-B14F-4D97-AF65-F5344CB8AC3E}">
        <p14:creationId xmlns:p14="http://schemas.microsoft.com/office/powerpoint/2010/main" val="203117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5A80CB-F94A-00F9-26C1-3EED710145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893" y="3856375"/>
            <a:ext cx="6537533" cy="26150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9E2526-A31A-F40C-F54C-4DA381BF8D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2" y="1241364"/>
            <a:ext cx="6537528" cy="26150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9B7D2-06CE-630D-A775-8BEF9E213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PCA and PCA-Varimax – daily, 1991-1995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509A91-6E5C-BE6F-6708-0E3509962C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A26C9A-C778-A646-0504-23E74F0D55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471" y="1304620"/>
            <a:ext cx="6537529" cy="26150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84AEA6-5727-19D8-0904-D8111C2A24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471" y="3856375"/>
            <a:ext cx="6537529" cy="26150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5F8138-9617-98CD-69B9-C6ED32A4F713}"/>
              </a:ext>
            </a:extLst>
          </p:cNvPr>
          <p:cNvSpPr txBox="1"/>
          <p:nvPr/>
        </p:nvSpPr>
        <p:spPr>
          <a:xfrm>
            <a:off x="1738246" y="969004"/>
            <a:ext cx="2537254" cy="43029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ctr"/>
            <a:r>
              <a:rPr lang="en-US" dirty="0"/>
              <a:t>Not varimax-rotated aerosols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05CE0C-6C5F-1935-119D-8DA4F801B64C}"/>
              </a:ext>
            </a:extLst>
          </p:cNvPr>
          <p:cNvSpPr txBox="1"/>
          <p:nvPr/>
        </p:nvSpPr>
        <p:spPr>
          <a:xfrm>
            <a:off x="7654610" y="969003"/>
            <a:ext cx="2537254" cy="43029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ctr"/>
            <a:r>
              <a:rPr lang="en-US" dirty="0"/>
              <a:t>Varimax-rotated aerosols</a:t>
            </a:r>
          </a:p>
        </p:txBody>
      </p:sp>
    </p:spTree>
    <p:extLst>
      <p:ext uri="{BB962C8B-B14F-4D97-AF65-F5344CB8AC3E}">
        <p14:creationId xmlns:p14="http://schemas.microsoft.com/office/powerpoint/2010/main" val="573236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9B7D2-06CE-630D-A775-8BEF9E213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Aerosols to Temperature Pathway Discovery – daily, 1991-1995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509A91-6E5C-BE6F-6708-0E3509962C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A26C9A-C778-A646-0504-23E74F0D5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531" y="1270231"/>
            <a:ext cx="6537529" cy="26150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84AEA6-5727-19D8-0904-D8111C2A24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531" y="3821986"/>
            <a:ext cx="6537529" cy="26150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CE9C50-0BA6-1AB1-83D2-7C482656E9A2}"/>
              </a:ext>
            </a:extLst>
          </p:cNvPr>
          <p:cNvSpPr txBox="1"/>
          <p:nvPr/>
        </p:nvSpPr>
        <p:spPr>
          <a:xfrm>
            <a:off x="1510843" y="969004"/>
            <a:ext cx="2537254" cy="43029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ctr"/>
            <a:r>
              <a:rPr lang="en-US" dirty="0"/>
              <a:t>Varimax-rotated aerosols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726495-7A54-DE77-27ED-9E2B0930C02B}"/>
              </a:ext>
            </a:extLst>
          </p:cNvPr>
          <p:cNvSpPr txBox="1"/>
          <p:nvPr/>
        </p:nvSpPr>
        <p:spPr>
          <a:xfrm>
            <a:off x="6358355" y="969004"/>
            <a:ext cx="4860911" cy="43029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dirty="0"/>
              <a:t>Varimax-rotated stratospheric temperature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6275C4A-818A-AE54-3615-4A9ABBD7CA8E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4472" y="1270231"/>
            <a:ext cx="6537527" cy="2615011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0B1F57-D1E1-714B-2306-7305B748F7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4472" y="3821985"/>
            <a:ext cx="6537527" cy="261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32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9B7D2-06CE-630D-A775-8BEF9E213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Non-Localized Aerosols and Stratospheric Temperature – weekly, 1991-1995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509A91-6E5C-BE6F-6708-0E3509962C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35A6E1A-36C4-1C77-FBC8-54619466870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1036036"/>
            <a:ext cx="6032500" cy="2565400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7B13D17-2CFE-C33C-60DE-37D95A0CA3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3953814"/>
            <a:ext cx="6108700" cy="2565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D05E19C-BEAB-91EB-C309-A9F8E1531731}"/>
              </a:ext>
            </a:extLst>
          </p:cNvPr>
          <p:cNvSpPr txBox="1"/>
          <p:nvPr/>
        </p:nvSpPr>
        <p:spPr>
          <a:xfrm>
            <a:off x="6203950" y="5955984"/>
            <a:ext cx="2479589" cy="518984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ctr"/>
            <a:r>
              <a:rPr lang="en-US" b="1" dirty="0"/>
              <a:t>Not varimax-rotated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C90216E-1D17-DCAE-EF58-5540926B0A93}"/>
              </a:ext>
            </a:extLst>
          </p:cNvPr>
          <p:cNvGrpSpPr/>
          <p:nvPr/>
        </p:nvGrpSpPr>
        <p:grpSpPr>
          <a:xfrm>
            <a:off x="6095999" y="2175814"/>
            <a:ext cx="5492751" cy="3556000"/>
            <a:chOff x="6095999" y="2175814"/>
            <a:chExt cx="5492751" cy="3556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77BAE1E-8EDD-BC87-FFBF-AC939F825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3950" y="2175814"/>
              <a:ext cx="5384800" cy="35560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3352313-FFA3-6554-DF88-F97018D3C641}"/>
                </a:ext>
              </a:extLst>
            </p:cNvPr>
            <p:cNvSpPr txBox="1"/>
            <p:nvPr/>
          </p:nvSpPr>
          <p:spPr>
            <a:xfrm>
              <a:off x="6096000" y="2368296"/>
              <a:ext cx="461665" cy="1233140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lIns="91440" tIns="45720" rIns="91440" bIns="45720" rtlCol="0" anchor="ctr">
              <a:spAutoFit/>
            </a:bodyPr>
            <a:lstStyle/>
            <a:p>
              <a:pPr algn="ctr"/>
              <a:r>
                <a:rPr lang="en-US" dirty="0"/>
                <a:t>Aerosols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3F907ED-467B-DAE6-DCAC-05BAD29ADEAC}"/>
                </a:ext>
              </a:extLst>
            </p:cNvPr>
            <p:cNvSpPr txBox="1"/>
            <p:nvPr/>
          </p:nvSpPr>
          <p:spPr>
            <a:xfrm>
              <a:off x="6095999" y="3793918"/>
              <a:ext cx="461665" cy="1578022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lIns="91440" tIns="45720" rIns="91440" bIns="45720" rtlCol="0" anchor="ctr">
              <a:spAutoFit/>
            </a:bodyPr>
            <a:lstStyle/>
            <a:p>
              <a:pPr algn="ctr"/>
              <a:r>
                <a:rPr lang="en-US" dirty="0"/>
                <a:t>Temperature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7472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82AD0-B27F-E048-AB90-859FEB9D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55BB2-7B85-8745-BAA1-F489D17F8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834166"/>
            <a:ext cx="6423211" cy="4864345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This work is motivated by fundamental questions in science: </a:t>
            </a:r>
            <a:r>
              <a:rPr lang="en-US" sz="2000" i="1" dirty="0"/>
              <a:t>how</a:t>
            </a:r>
            <a:r>
              <a:rPr lang="en-US" sz="2000" dirty="0"/>
              <a:t> and </a:t>
            </a:r>
            <a:r>
              <a:rPr lang="en-US" sz="2000" i="1" dirty="0"/>
              <a:t>why</a:t>
            </a:r>
            <a:r>
              <a:rPr lang="en-US" sz="2000" dirty="0"/>
              <a:t> do certain phenomena occur?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How can we answer these when randomized experiments are infeasible?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Given some observational data from a dynamical system, can we identify the generating dynamics?</a:t>
            </a:r>
          </a:p>
          <a:p>
            <a:endParaRPr lang="en-US" sz="2000" dirty="0"/>
          </a:p>
          <a:p>
            <a:r>
              <a:rPr lang="en-US" sz="2000" dirty="0"/>
              <a:t>Correlation does not imply causation, but given data from a closed system, what can we learn from correlated observations?</a:t>
            </a:r>
          </a:p>
          <a:p>
            <a:pPr lvl="1"/>
            <a:r>
              <a:rPr lang="en-US" sz="1600" dirty="0"/>
              <a:t>If all causal effects produce some observable correlated data, then we only need to disentangle causal correlations from spurious correlations.</a:t>
            </a:r>
          </a:p>
          <a:p>
            <a:pPr lvl="1"/>
            <a:r>
              <a:rPr lang="en-US" sz="1600" dirty="0"/>
              <a:t>If the correlation is not causal, i.e. spurious, then confounding must exist.</a:t>
            </a:r>
          </a:p>
        </p:txBody>
      </p:sp>
      <p:pic>
        <p:nvPicPr>
          <p:cNvPr id="7" name="Graphic 6" descr="Microscope outline">
            <a:extLst>
              <a:ext uri="{FF2B5EF4-FFF2-40B4-BE49-F238E27FC236}">
                <a16:creationId xmlns:a16="http://schemas.microsoft.com/office/drawing/2014/main" id="{274CADC3-7086-074E-9658-9B43D432D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50128" y="955592"/>
            <a:ext cx="1540420" cy="154042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Graphic 4" descr="Newton's Cradle outline">
            <a:extLst>
              <a:ext uri="{FF2B5EF4-FFF2-40B4-BE49-F238E27FC236}">
                <a16:creationId xmlns:a16="http://schemas.microsoft.com/office/drawing/2014/main" id="{8528495E-CF0C-E346-8220-1DE1691102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23939" y="2621622"/>
            <a:ext cx="1575678" cy="1575678"/>
          </a:xfrm>
          <a:prstGeom prst="rect">
            <a:avLst/>
          </a:prstGeom>
        </p:spPr>
      </p:pic>
      <p:pic>
        <p:nvPicPr>
          <p:cNvPr id="9" name="Graphic 8" descr="Remote learning science with solid fill">
            <a:extLst>
              <a:ext uri="{FF2B5EF4-FFF2-40B4-BE49-F238E27FC236}">
                <a16:creationId xmlns:a16="http://schemas.microsoft.com/office/drawing/2014/main" id="{CAE53BB2-DAEA-8648-B2FB-024B355BB9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48832" y="4358168"/>
            <a:ext cx="1543012" cy="1543012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860B78B1-BCB0-EE25-CE52-2397D68EDE1E}"/>
              </a:ext>
            </a:extLst>
          </p:cNvPr>
          <p:cNvSpPr txBox="1">
            <a:spLocks/>
          </p:cNvSpPr>
          <p:nvPr/>
        </p:nvSpPr>
        <p:spPr>
          <a:xfrm>
            <a:off x="11702562" y="6471387"/>
            <a:ext cx="489438" cy="365125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B149FD-26F7-3645-B4E7-BA8B8CC5EEA8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69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245A2-17AD-C3E6-03F6-CBE73B23B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Non-Localized Aerosols and Stratospheric Temperature Results – weekly, 1991-1995, preliminary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B4C2D-3835-088C-0028-CE27605292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7E3AE2-EFBD-5257-840C-50FF1E93A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370" y="2380960"/>
            <a:ext cx="4442527" cy="2745503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5937C7B-39B9-0065-051D-961A7292382F}"/>
              </a:ext>
            </a:extLst>
          </p:cNvPr>
          <p:cNvGrpSpPr/>
          <p:nvPr/>
        </p:nvGrpSpPr>
        <p:grpSpPr>
          <a:xfrm>
            <a:off x="603249" y="1975711"/>
            <a:ext cx="5492751" cy="3556000"/>
            <a:chOff x="6095999" y="2175814"/>
            <a:chExt cx="5492751" cy="3556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428178D-38FA-1D96-C8CA-33CA68E33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3950" y="2175814"/>
              <a:ext cx="5384800" cy="3556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C157A0E-022E-6CED-B142-CD8AAAAB5D9D}"/>
                </a:ext>
              </a:extLst>
            </p:cNvPr>
            <p:cNvSpPr txBox="1"/>
            <p:nvPr/>
          </p:nvSpPr>
          <p:spPr>
            <a:xfrm>
              <a:off x="6096000" y="2368296"/>
              <a:ext cx="461665" cy="1233140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lIns="91440" tIns="45720" rIns="91440" bIns="45720" rtlCol="0" anchor="ctr">
              <a:spAutoFit/>
            </a:bodyPr>
            <a:lstStyle/>
            <a:p>
              <a:pPr algn="ctr"/>
              <a:r>
                <a:rPr lang="en-US" dirty="0"/>
                <a:t>Aerosols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BC55A8-12DA-4B5D-26E6-8BEF32D43CFF}"/>
                </a:ext>
              </a:extLst>
            </p:cNvPr>
            <p:cNvSpPr txBox="1"/>
            <p:nvPr/>
          </p:nvSpPr>
          <p:spPr>
            <a:xfrm>
              <a:off x="6095999" y="3793918"/>
              <a:ext cx="461665" cy="1578022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lIns="91440" tIns="45720" rIns="91440" bIns="45720" rtlCol="0" anchor="ctr">
              <a:spAutoFit/>
            </a:bodyPr>
            <a:lstStyle/>
            <a:p>
              <a:pPr algn="ctr"/>
              <a:r>
                <a:rPr lang="en-US" dirty="0"/>
                <a:t>Temperature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605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FB239-0AC6-5D68-D81C-0572E4294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of the Current Approach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336C28-1086-811D-C7C8-99F37F909D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E3556B-7244-E3DC-2BB0-81A12A6A797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Weak dependence between aerosol optical depth impact near Pinatubo and more persistent temperature impacts around the globe.</a:t>
            </a:r>
          </a:p>
          <a:p>
            <a:endParaRPr lang="en-US" dirty="0"/>
          </a:p>
          <a:p>
            <a:r>
              <a:rPr lang="en-US" dirty="0"/>
              <a:t>Time series have few observations prior to the eruption.</a:t>
            </a:r>
          </a:p>
          <a:p>
            <a:endParaRPr lang="en-US" dirty="0"/>
          </a:p>
          <a:p>
            <a:r>
              <a:rPr lang="en-US" dirty="0"/>
              <a:t>Highlights a limitation of causal discovery: that the data needs to be on a higher temporal resolution than the cause-effect mechanism.</a:t>
            </a:r>
          </a:p>
          <a:p>
            <a:endParaRPr lang="en-US" dirty="0"/>
          </a:p>
          <a:p>
            <a:r>
              <a:rPr lang="en-US" dirty="0"/>
              <a:t>The daily time resolution makes testing many lags a high dimensional problem.</a:t>
            </a:r>
          </a:p>
          <a:p>
            <a:endParaRPr lang="en-US" dirty="0"/>
          </a:p>
          <a:p>
            <a:r>
              <a:rPr lang="en-US" dirty="0"/>
              <a:t>In general, global quantities only result in contemporaneous effects and regional quantities have low dependence.</a:t>
            </a:r>
          </a:p>
        </p:txBody>
      </p:sp>
    </p:spTree>
    <p:extLst>
      <p:ext uri="{BB962C8B-B14F-4D97-AF65-F5344CB8AC3E}">
        <p14:creationId xmlns:p14="http://schemas.microsoft.com/office/powerpoint/2010/main" val="7181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36809-0670-3138-B5B0-31257DDE7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5949A8-DA2B-E650-884E-2BAF05256C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A49D13-F85A-3E53-26D3-8362EEC2B7D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Consider monthly data from the full post-industrial era, 1850-2015</a:t>
            </a:r>
          </a:p>
          <a:p>
            <a:endParaRPr lang="en-US" dirty="0"/>
          </a:p>
          <a:p>
            <a:r>
              <a:rPr lang="en-US" dirty="0"/>
              <a:t>Extend the PCMCI algorithm to consider specified lags rather than a full interval</a:t>
            </a:r>
          </a:p>
          <a:p>
            <a:endParaRPr lang="en-US" dirty="0"/>
          </a:p>
          <a:p>
            <a:r>
              <a:rPr lang="en-US" dirty="0"/>
              <a:t>Validate the method on simpler generating dynamics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Simple autoregressive </a:t>
            </a:r>
            <a:r>
              <a:rPr lang="en-US" dirty="0" err="1"/>
              <a:t>spatio</a:t>
            </a:r>
            <a:r>
              <a:rPr lang="en-US" dirty="0"/>
              <a:t>-temporal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PDE constrained two-variable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Held-Suarez-Williamson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Fully coupled climate model such as E3SM</a:t>
            </a:r>
          </a:p>
          <a:p>
            <a:r>
              <a:rPr lang="en-US" dirty="0"/>
              <a:t>Evaluate the resolution and length of time series necessary to identify dependencies</a:t>
            </a:r>
          </a:p>
        </p:txBody>
      </p:sp>
    </p:spTree>
    <p:extLst>
      <p:ext uri="{BB962C8B-B14F-4D97-AF65-F5344CB8AC3E}">
        <p14:creationId xmlns:p14="http://schemas.microsoft.com/office/powerpoint/2010/main" val="34464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08CE7-6BFA-3E08-57A3-C8EC2C56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67CEB2-4092-7542-E7C3-E721EB0E6F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093AEB-D0D3-D027-7FCE-071B689A7A5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7700" y="1036036"/>
            <a:ext cx="11049000" cy="580047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/>
              <a:t>Kretschmer</a:t>
            </a:r>
            <a:r>
              <a:rPr lang="en-US" dirty="0"/>
              <a:t>, M., </a:t>
            </a:r>
            <a:r>
              <a:rPr lang="en-US" dirty="0" err="1"/>
              <a:t>Coumou</a:t>
            </a:r>
            <a:r>
              <a:rPr lang="en-US" dirty="0"/>
              <a:t>, D., Donges, J. F. &amp; Runge, J. Using Causal Effect Networks to Analyze Different Arctic Drivers of Midlatitude Winter Circulation. </a:t>
            </a:r>
            <a:r>
              <a:rPr lang="en-US" i="1" dirty="0"/>
              <a:t>J Climate</a:t>
            </a:r>
            <a:r>
              <a:rPr lang="en-US" dirty="0"/>
              <a:t> </a:t>
            </a:r>
            <a:r>
              <a:rPr lang="en-US" b="1" dirty="0"/>
              <a:t>29</a:t>
            </a:r>
            <a:r>
              <a:rPr lang="en-US" dirty="0"/>
              <a:t>, 4069–4081 (2016).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Krich</a:t>
            </a:r>
            <a:r>
              <a:rPr lang="en-US" dirty="0"/>
              <a:t>, C. et al. Estimating causal networks in biosphere–atmosphere interaction with the PCMCI approach. </a:t>
            </a:r>
            <a:r>
              <a:rPr lang="en-US" dirty="0" err="1"/>
              <a:t>Biogeosciences</a:t>
            </a:r>
            <a:r>
              <a:rPr lang="en-US" dirty="0"/>
              <a:t> 17, 1033–1061 (2020).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Ramachandran, S., Ramaswamy, V., </a:t>
            </a:r>
            <a:r>
              <a:rPr lang="en-US" dirty="0" err="1"/>
              <a:t>Stenchikov</a:t>
            </a:r>
            <a:r>
              <a:rPr lang="en-US" dirty="0"/>
              <a:t>, G. L. &amp; Robock, A. Radiative impact of the Mount Pinatubo volcanic eruption: Lower stratospheric response. J </a:t>
            </a:r>
            <a:r>
              <a:rPr lang="en-US" dirty="0" err="1"/>
              <a:t>Geophys</a:t>
            </a:r>
            <a:r>
              <a:rPr lang="en-US" dirty="0"/>
              <a:t> Res Atmospheres 105, 24409–24429 (2000).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Runge, J., </a:t>
            </a:r>
            <a:r>
              <a:rPr lang="en-US" dirty="0" err="1"/>
              <a:t>Nowack</a:t>
            </a:r>
            <a:r>
              <a:rPr lang="en-US" dirty="0"/>
              <a:t>, P., </a:t>
            </a:r>
            <a:r>
              <a:rPr lang="en-US" dirty="0" err="1"/>
              <a:t>Kretschmer</a:t>
            </a:r>
            <a:r>
              <a:rPr lang="en-US" dirty="0"/>
              <a:t>, M., Flaxman, S. &amp; </a:t>
            </a:r>
            <a:r>
              <a:rPr lang="en-US" dirty="0" err="1"/>
              <a:t>Sejdinovic</a:t>
            </a:r>
            <a:r>
              <a:rPr lang="en-US" dirty="0"/>
              <a:t>, D. Detecting and quantifying causal associations in large nonlinear time series datasets. Science Advances 5, 4996--5023 (2019).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Runge, J. et al. Inferring causation from time series in Earth system sciences. Nat </a:t>
            </a:r>
            <a:r>
              <a:rPr lang="en-US" dirty="0" err="1"/>
              <a:t>Commun</a:t>
            </a:r>
            <a:r>
              <a:rPr lang="en-US" dirty="0"/>
              <a:t> 10, (2019).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Shimizu, S., Hoyer, P. O., </a:t>
            </a:r>
            <a:r>
              <a:rPr lang="en-US" dirty="0" err="1"/>
              <a:t>Hyvarinen</a:t>
            </a:r>
            <a:r>
              <a:rPr lang="en-US" dirty="0"/>
              <a:t>, A. &amp; </a:t>
            </a:r>
            <a:r>
              <a:rPr lang="en-US" dirty="0" err="1"/>
              <a:t>Kerminen</a:t>
            </a:r>
            <a:r>
              <a:rPr lang="en-US" dirty="0"/>
              <a:t>, A. A Linear Non-Gaussian Acyclic Model for Causal Discovery. </a:t>
            </a:r>
            <a:r>
              <a:rPr lang="en-US" i="1" dirty="0" err="1"/>
              <a:t>jmlr</a:t>
            </a:r>
            <a:r>
              <a:rPr lang="en-US" dirty="0"/>
              <a:t> </a:t>
            </a:r>
            <a:r>
              <a:rPr lang="en-US" b="1" dirty="0"/>
              <a:t>7</a:t>
            </a:r>
            <a:r>
              <a:rPr lang="en-US" dirty="0"/>
              <a:t>, 2003−2030 (2006).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Spirtes</a:t>
            </a:r>
            <a:r>
              <a:rPr lang="en-US" dirty="0"/>
              <a:t>, P., </a:t>
            </a:r>
            <a:r>
              <a:rPr lang="en-US" dirty="0" err="1"/>
              <a:t>Glymour</a:t>
            </a:r>
            <a:r>
              <a:rPr lang="en-US" dirty="0"/>
              <a:t>, C. &amp; </a:t>
            </a:r>
            <a:r>
              <a:rPr lang="en-US" dirty="0" err="1"/>
              <a:t>Scheines</a:t>
            </a:r>
            <a:r>
              <a:rPr lang="en-US" dirty="0"/>
              <a:t>, R. Causation, Prediction, and Search. </a:t>
            </a:r>
            <a:r>
              <a:rPr lang="en-US" i="1" dirty="0" err="1"/>
              <a:t>Lect</a:t>
            </a:r>
            <a:r>
              <a:rPr lang="en-US" i="1" dirty="0"/>
              <a:t> Notes Stat</a:t>
            </a:r>
            <a:r>
              <a:rPr lang="en-US" dirty="0"/>
              <a:t> (1993) doi:10.1007/978-1-4612-2748-9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Sugihara, G. et al. Detecting Causality in Complex Ecosystems. Science 338, 496–500 (2012).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Thompson, D. W. J., Wallace, J. M., Jones, P. D. &amp; Kennedy, J. J. Identifying Signatures of Natural Climate Variability in Time Series of Global-Mean Surface Temperature: Methodology and Insights. J Climate 22, 6120–6141 (2009).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65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E94E8-4CB6-FEEF-4842-AAE511412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3432B2-A0ED-E32E-C551-4C3A044B5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470C4F-1ABF-342C-600A-596565B212F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54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56044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EAF14B-C8F3-B2B8-7C1A-E529E1448E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029D34-D871-803E-A888-F147904BB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95" y="831251"/>
            <a:ext cx="3512931" cy="23067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876AC6-C2F1-5522-11F7-75B8A7C5C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447" y="831251"/>
            <a:ext cx="3530539" cy="24123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2CEE9D-D52C-74D0-51E3-2DE78ED49F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0986" y="831251"/>
            <a:ext cx="3530539" cy="24123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EABC99-C450-1981-C5AA-9C382FA2E2A3}"/>
              </a:ext>
            </a:extLst>
          </p:cNvPr>
          <p:cNvSpPr txBox="1"/>
          <p:nvPr/>
        </p:nvSpPr>
        <p:spPr>
          <a:xfrm>
            <a:off x="2677356" y="3594849"/>
            <a:ext cx="658321" cy="36512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dirty="0"/>
              <a:t>Raw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A41659-8F1E-7E5A-9541-111157E9C46E}"/>
              </a:ext>
            </a:extLst>
          </p:cNvPr>
          <p:cNvSpPr txBox="1"/>
          <p:nvPr/>
        </p:nvSpPr>
        <p:spPr>
          <a:xfrm>
            <a:off x="5971212" y="3616724"/>
            <a:ext cx="1349007" cy="36512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dirty="0"/>
              <a:t>Anomalies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BF0AE2-3870-E374-3F55-C61AB88CDAF7}"/>
              </a:ext>
            </a:extLst>
          </p:cNvPr>
          <p:cNvSpPr txBox="1"/>
          <p:nvPr/>
        </p:nvSpPr>
        <p:spPr>
          <a:xfrm>
            <a:off x="8956368" y="3594848"/>
            <a:ext cx="2439774" cy="36512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dirty="0"/>
              <a:t>Detrended Anomalies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187C35-6802-971E-BF66-D5A6923152BA}"/>
              </a:ext>
            </a:extLst>
          </p:cNvPr>
          <p:cNvSpPr txBox="1"/>
          <p:nvPr/>
        </p:nvSpPr>
        <p:spPr>
          <a:xfrm>
            <a:off x="-76724" y="5134249"/>
            <a:ext cx="1503417" cy="36512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dirty="0"/>
              <a:t>Grid-Cell Time Series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90C3206-755E-B4BA-F874-0CC3114229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8196" y="4355778"/>
            <a:ext cx="3196643" cy="22880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76F850-9564-0607-E75D-FA5432EE67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6447" y="4354934"/>
            <a:ext cx="3287664" cy="22888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CDEA0BE-C80F-0C85-5E62-657D6BBC54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0986" y="4354934"/>
            <a:ext cx="3299663" cy="228888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E5D9EDB-BA05-2828-3974-35BB059F9509}"/>
              </a:ext>
            </a:extLst>
          </p:cNvPr>
          <p:cNvSpPr txBox="1"/>
          <p:nvPr/>
        </p:nvSpPr>
        <p:spPr>
          <a:xfrm>
            <a:off x="-103459" y="1472530"/>
            <a:ext cx="1503417" cy="36512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dirty="0"/>
              <a:t>Global Mean Time Series</a:t>
            </a:r>
          </a:p>
        </p:txBody>
      </p:sp>
    </p:spTree>
    <p:extLst>
      <p:ext uri="{BB962C8B-B14F-4D97-AF65-F5344CB8AC3E}">
        <p14:creationId xmlns:p14="http://schemas.microsoft.com/office/powerpoint/2010/main" val="338448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AD10ADB-62D1-FFAF-7F71-9AB6B7C05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6530" y="3420707"/>
            <a:ext cx="6855960" cy="27423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14C38B-4261-9397-CDC0-97D8F31FA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Addressed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6DF15-4FCE-AEE2-E50F-F4E3C8907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223" y="1429233"/>
            <a:ext cx="5730392" cy="45905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Considered data of </a:t>
            </a:r>
            <a:r>
              <a:rPr lang="en-US" b="1" dirty="0"/>
              <a:t>zonal means </a:t>
            </a:r>
            <a:r>
              <a:rPr lang="en-US" dirty="0"/>
              <a:t>with multiple quantities along the pathway from SO2 to radiative flux to temperature: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Relatively simple data extraction method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12 years of monthly data – 144 data points on a 24x48x36 grid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Prognostic aerosols</a:t>
            </a:r>
          </a:p>
          <a:p>
            <a:endParaRPr lang="en-US" dirty="0"/>
          </a:p>
          <a:p>
            <a:r>
              <a:rPr lang="en-US" dirty="0"/>
              <a:t>Results from </a:t>
            </a:r>
            <a:r>
              <a:rPr lang="en-US" b="1" dirty="0"/>
              <a:t>PCA</a:t>
            </a:r>
            <a:r>
              <a:rPr lang="en-US" dirty="0"/>
              <a:t> and </a:t>
            </a:r>
            <a:r>
              <a:rPr lang="en-US" b="1" dirty="0"/>
              <a:t>PCA-varimax</a:t>
            </a:r>
            <a:r>
              <a:rPr lang="en-US" dirty="0"/>
              <a:t> dimensionality reduction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More complex data extraction method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5 years of daily data – 1,825 data points on a 180x360 grid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Prescribed aerosols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03D11-1264-7AAC-C06A-5990A85BC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87D6E-DAED-D44B-AD78-B6B54874A44B}" type="datetime1">
              <a:rPr lang="en-US" smtClean="0"/>
              <a:t>6/1/22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8876D-2582-EDCF-607B-A0DE5A1B2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757FF-829A-CA2B-7272-23CEFF5E6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26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8469DF-690E-F587-0FE6-C68FB67F49A9}"/>
              </a:ext>
            </a:extLst>
          </p:cNvPr>
          <p:cNvGrpSpPr/>
          <p:nvPr/>
        </p:nvGrpSpPr>
        <p:grpSpPr>
          <a:xfrm>
            <a:off x="6461608" y="261257"/>
            <a:ext cx="5730392" cy="3167743"/>
            <a:chOff x="6214683" y="261256"/>
            <a:chExt cx="5977317" cy="349344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34D7D0E-224B-267F-2DD8-8ED045C40357}"/>
                </a:ext>
              </a:extLst>
            </p:cNvPr>
            <p:cNvSpPr/>
            <p:nvPr/>
          </p:nvSpPr>
          <p:spPr>
            <a:xfrm>
              <a:off x="6214683" y="261257"/>
              <a:ext cx="5977317" cy="3493447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42D5223-1366-1CE5-C5AF-B44564E5AA83}"/>
                </a:ext>
              </a:extLst>
            </p:cNvPr>
            <p:cNvGrpSpPr/>
            <p:nvPr/>
          </p:nvGrpSpPr>
          <p:grpSpPr>
            <a:xfrm>
              <a:off x="6384616" y="648646"/>
              <a:ext cx="5692137" cy="2931183"/>
              <a:chOff x="4926298" y="102246"/>
              <a:chExt cx="5813132" cy="2840901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76D410B9-7C11-5641-6C21-07D428CE8D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8826" b="11515"/>
              <a:stretch/>
            </p:blipFill>
            <p:spPr>
              <a:xfrm>
                <a:off x="6067395" y="102246"/>
                <a:ext cx="4672035" cy="2840901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CFFA1B1-8772-5019-4CC8-0C2C94D6715A}"/>
                  </a:ext>
                </a:extLst>
              </p:cNvPr>
              <p:cNvSpPr/>
              <p:nvPr/>
            </p:nvSpPr>
            <p:spPr>
              <a:xfrm>
                <a:off x="4926300" y="102247"/>
                <a:ext cx="5813130" cy="1007301"/>
              </a:xfrm>
              <a:prstGeom prst="rect">
                <a:avLst/>
              </a:prstGeom>
              <a:solidFill>
                <a:srgbClr val="7030A0">
                  <a:alpha val="4117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ln>
                      <a:solidFill>
                        <a:schemeClr val="bg1"/>
                      </a:solidFill>
                    </a:ln>
                    <a:solidFill>
                      <a:schemeClr val="tx1"/>
                    </a:solidFill>
                  </a:rPr>
                  <a:t>Northern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88519B4-2F62-B983-EBFE-1199BC99CDD7}"/>
                  </a:ext>
                </a:extLst>
              </p:cNvPr>
              <p:cNvSpPr/>
              <p:nvPr/>
            </p:nvSpPr>
            <p:spPr>
              <a:xfrm>
                <a:off x="4926300" y="1109548"/>
                <a:ext cx="5813130" cy="838281"/>
              </a:xfrm>
              <a:prstGeom prst="rect">
                <a:avLst/>
              </a:prstGeom>
              <a:solidFill>
                <a:srgbClr val="00B050">
                  <a:alpha val="4117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ln>
                      <a:solidFill>
                        <a:schemeClr val="bg1"/>
                      </a:solidFill>
                    </a:ln>
                    <a:solidFill>
                      <a:schemeClr val="tx1"/>
                    </a:solidFill>
                  </a:rPr>
                  <a:t>Tropics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C47390B-5FB4-7B8F-31BF-E84AC67396C1}"/>
                  </a:ext>
                </a:extLst>
              </p:cNvPr>
              <p:cNvSpPr/>
              <p:nvPr/>
            </p:nvSpPr>
            <p:spPr>
              <a:xfrm>
                <a:off x="4926298" y="1947829"/>
                <a:ext cx="5813130" cy="995318"/>
              </a:xfrm>
              <a:prstGeom prst="rect">
                <a:avLst/>
              </a:prstGeom>
              <a:solidFill>
                <a:srgbClr val="FF0000">
                  <a:alpha val="4117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ln>
                      <a:solidFill>
                        <a:schemeClr val="bg1"/>
                      </a:solidFill>
                    </a:ln>
                    <a:solidFill>
                      <a:schemeClr val="tx1"/>
                    </a:solidFill>
                  </a:rPr>
                  <a:t>Southern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EDB5819-879C-3D01-9E36-433B98353333}"/>
                </a:ext>
              </a:extLst>
            </p:cNvPr>
            <p:cNvSpPr txBox="1"/>
            <p:nvPr/>
          </p:nvSpPr>
          <p:spPr>
            <a:xfrm>
              <a:off x="7501961" y="261256"/>
              <a:ext cx="4574790" cy="399754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algn="ctr"/>
              <a:r>
                <a:rPr lang="en-US" dirty="0">
                  <a:ln>
                    <a:solidFill>
                      <a:schemeClr val="bg1"/>
                    </a:solidFill>
                  </a:ln>
                </a:rPr>
                <a:t>Global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3891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6F974-9844-034B-86C8-19D516195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0B954-3402-C842-BD64-D6B98841D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48" y="1429233"/>
            <a:ext cx="6238952" cy="525604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u="sng" dirty="0"/>
              <a:t>P</a:t>
            </a:r>
            <a:r>
              <a:rPr lang="en-US" dirty="0"/>
              <a:t>eter </a:t>
            </a:r>
            <a:r>
              <a:rPr lang="en-US" dirty="0" err="1"/>
              <a:t>Spirtes</a:t>
            </a:r>
            <a:r>
              <a:rPr lang="en-US" dirty="0"/>
              <a:t> &amp; </a:t>
            </a:r>
            <a:r>
              <a:rPr lang="en-US" u="sng" dirty="0"/>
              <a:t>C</a:t>
            </a:r>
            <a:r>
              <a:rPr lang="en-US" dirty="0"/>
              <a:t>lark </a:t>
            </a:r>
            <a:r>
              <a:rPr lang="en-US" dirty="0" err="1"/>
              <a:t>Glymour</a:t>
            </a:r>
            <a:r>
              <a:rPr lang="en-US" dirty="0"/>
              <a:t> (PC) algorithm [7]</a:t>
            </a:r>
          </a:p>
          <a:p>
            <a:pPr marL="578343" lvl="1" indent="-285750"/>
            <a:r>
              <a:rPr lang="en-US" dirty="0"/>
              <a:t>Causal network learning algorithm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PC &amp; Momentary Conditional Independence (PCMCI) [4]</a:t>
            </a:r>
          </a:p>
          <a:p>
            <a:pPr marL="578343" lvl="1" indent="-285750"/>
            <a:r>
              <a:rPr lang="en-US" dirty="0"/>
              <a:t>Extension to PC to handle false positives &amp; high dimensionality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Fast Causal Inference (FCI) algorithm [7]</a:t>
            </a:r>
          </a:p>
          <a:p>
            <a:pPr marL="578343" lvl="1" indent="-285750"/>
            <a:r>
              <a:rPr lang="en-US" dirty="0"/>
              <a:t>Generalization of PC that does not require Causal Sufficiency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err="1"/>
              <a:t>LiNGAM</a:t>
            </a:r>
            <a:r>
              <a:rPr lang="en-US" dirty="0"/>
              <a:t> [6]</a:t>
            </a:r>
          </a:p>
          <a:p>
            <a:pPr marL="578343" lvl="1" indent="-285750"/>
            <a:r>
              <a:rPr lang="en-US" dirty="0"/>
              <a:t>For identifying </a:t>
            </a:r>
            <a:r>
              <a:rPr lang="en-US" u="sng" dirty="0"/>
              <a:t>Li</a:t>
            </a:r>
            <a:r>
              <a:rPr lang="en-US" dirty="0"/>
              <a:t>near, </a:t>
            </a:r>
            <a:r>
              <a:rPr lang="en-US" u="sng" dirty="0"/>
              <a:t>N</a:t>
            </a:r>
            <a:r>
              <a:rPr lang="en-US" dirty="0"/>
              <a:t>on-</a:t>
            </a:r>
            <a:r>
              <a:rPr lang="en-US" u="sng" dirty="0"/>
              <a:t>G</a:t>
            </a:r>
            <a:r>
              <a:rPr lang="en-US" dirty="0"/>
              <a:t>aussian, </a:t>
            </a:r>
            <a:r>
              <a:rPr lang="en-US" u="sng" dirty="0"/>
              <a:t>A</a:t>
            </a:r>
            <a:r>
              <a:rPr lang="en-US" dirty="0"/>
              <a:t>cyclic causal </a:t>
            </a:r>
            <a:r>
              <a:rPr lang="en-US" u="sng" dirty="0"/>
              <a:t>M</a:t>
            </a:r>
            <a:r>
              <a:rPr lang="en-US" dirty="0"/>
              <a:t>odels based on purely observational, continuous-valued data</a:t>
            </a:r>
          </a:p>
          <a:p>
            <a:pPr marL="578343" lvl="1" indent="-285750"/>
            <a:r>
              <a:rPr lang="en-US" dirty="0"/>
              <a:t>Structural Equation/Causal Modeling (SEM or SCM)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Convergent cross mapping [8]</a:t>
            </a:r>
          </a:p>
          <a:p>
            <a:pPr marL="578343" lvl="1" indent="-285750"/>
            <a:r>
              <a:rPr lang="en-US" dirty="0"/>
              <a:t>Uses </a:t>
            </a:r>
            <a:r>
              <a:rPr lang="en-US" dirty="0" err="1"/>
              <a:t>Taken’s</a:t>
            </a:r>
            <a:r>
              <a:rPr lang="en-US" dirty="0"/>
              <a:t> theorem of Lorenz attractors to deconstruct a dynamical system’s state space and infer causal pairs.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352EF-2489-4244-A007-9E0023A75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311932-C8E3-9642-BD9C-5D52FDC66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848" y="3683159"/>
            <a:ext cx="3505200" cy="254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6297C9-8954-0243-A876-7CCCA88F901D}"/>
              </a:ext>
            </a:extLst>
          </p:cNvPr>
          <p:cNvSpPr txBox="1"/>
          <p:nvPr/>
        </p:nvSpPr>
        <p:spPr>
          <a:xfrm>
            <a:off x="6801408" y="3595135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lphaUcPeriod" startAt="5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025C30-BA75-8842-8B0F-385E84DDB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663" y="1584960"/>
            <a:ext cx="4668897" cy="19783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4C3F5D-0F10-A443-A0BA-1EB4466FEF26}"/>
              </a:ext>
            </a:extLst>
          </p:cNvPr>
          <p:cNvSpPr txBox="1"/>
          <p:nvPr/>
        </p:nvSpPr>
        <p:spPr>
          <a:xfrm>
            <a:off x="6846827" y="1490193"/>
            <a:ext cx="595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DC834E-FC1E-8944-914D-F6A874E20C55}"/>
              </a:ext>
            </a:extLst>
          </p:cNvPr>
          <p:cNvSpPr txBox="1"/>
          <p:nvPr/>
        </p:nvSpPr>
        <p:spPr>
          <a:xfrm>
            <a:off x="5186995" y="6396335"/>
            <a:ext cx="6509705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Image credit: Jakob Runge, et al. 2019. Inferring causation from time series in Earth system sciences. </a:t>
            </a:r>
            <a:r>
              <a:rPr lang="en-US" sz="1200" i="1" dirty="0"/>
              <a:t>Nat </a:t>
            </a:r>
            <a:r>
              <a:rPr lang="en-US" sz="1200" i="1" dirty="0" err="1"/>
              <a:t>Commun</a:t>
            </a:r>
            <a:r>
              <a:rPr lang="en-US" sz="1200" dirty="0"/>
              <a:t> 10, 1 (2019). </a:t>
            </a:r>
            <a:r>
              <a:rPr lang="en-US" sz="1200" dirty="0" err="1"/>
              <a:t>DOI:https</a:t>
            </a:r>
            <a:r>
              <a:rPr lang="en-US" sz="1200" dirty="0"/>
              <a:t>://</a:t>
            </a:r>
            <a:r>
              <a:rPr lang="en-US" sz="1200" dirty="0" err="1"/>
              <a:t>doi.org</a:t>
            </a:r>
            <a:r>
              <a:rPr lang="en-US" sz="1200" dirty="0"/>
              <a:t>/10.1038/s41467-019-10105-3 </a:t>
            </a:r>
          </a:p>
        </p:txBody>
      </p:sp>
    </p:spTree>
    <p:extLst>
      <p:ext uri="{BB962C8B-B14F-4D97-AF65-F5344CB8AC3E}">
        <p14:creationId xmlns:p14="http://schemas.microsoft.com/office/powerpoint/2010/main" val="4097463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37E0D-D663-1444-85E3-5AC6BACF6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 Algorithm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5DBCD-AB3C-FD46-8737-A7ECADF7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28</a:t>
            </a:fld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DD6024E-2E87-A94F-AFDA-29BB5016A0A8}"/>
              </a:ext>
            </a:extLst>
          </p:cNvPr>
          <p:cNvGrpSpPr/>
          <p:nvPr/>
        </p:nvGrpSpPr>
        <p:grpSpPr>
          <a:xfrm>
            <a:off x="274649" y="784369"/>
            <a:ext cx="2878268" cy="2919375"/>
            <a:chOff x="924674" y="1794698"/>
            <a:chExt cx="2878268" cy="2919375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6F86FC6-61F1-0F42-BF4A-E8A5D9303795}"/>
                </a:ext>
              </a:extLst>
            </p:cNvPr>
            <p:cNvCxnSpPr>
              <a:cxnSpLocks/>
              <a:stCxn id="12" idx="3"/>
              <a:endCxn id="11" idx="7"/>
            </p:cNvCxnSpPr>
            <p:nvPr/>
          </p:nvCxnSpPr>
          <p:spPr>
            <a:xfrm flipH="1">
              <a:off x="2557782" y="2612220"/>
              <a:ext cx="776866" cy="62805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14BD6D6-AB95-0E4F-8E15-B511E49CF7B9}"/>
                </a:ext>
              </a:extLst>
            </p:cNvPr>
            <p:cNvGrpSpPr/>
            <p:nvPr/>
          </p:nvGrpSpPr>
          <p:grpSpPr>
            <a:xfrm>
              <a:off x="924674" y="2143926"/>
              <a:ext cx="2878268" cy="2570147"/>
              <a:chOff x="924674" y="2143927"/>
              <a:chExt cx="2878268" cy="2570147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00E3724-3E3D-B344-ABE6-0E886C97E2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89488" y="3159927"/>
                <a:ext cx="548640" cy="5486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</a:t>
                </a: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CF9DCE2C-3269-4741-A72A-A6B913EB0663}"/>
                  </a:ext>
                </a:extLst>
              </p:cNvPr>
              <p:cNvGrpSpPr/>
              <p:nvPr/>
            </p:nvGrpSpPr>
            <p:grpSpPr>
              <a:xfrm>
                <a:off x="924674" y="2143927"/>
                <a:ext cx="2878268" cy="548640"/>
                <a:chOff x="924674" y="2143927"/>
                <a:chExt cx="2878268" cy="548640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B332AF7E-27E5-F842-9670-1774D9E0CF9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254302" y="2143927"/>
                  <a:ext cx="548640" cy="5486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B</a:t>
                  </a:r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E88E8AEA-32AF-6847-86AF-C3AB29BA6BA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24674" y="2143927"/>
                  <a:ext cx="548640" cy="5486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367013FE-11A3-B247-A459-7C492C2FD3AE}"/>
                  </a:ext>
                </a:extLst>
              </p:cNvPr>
              <p:cNvGrpSpPr/>
              <p:nvPr/>
            </p:nvGrpSpPr>
            <p:grpSpPr>
              <a:xfrm>
                <a:off x="924674" y="4165434"/>
                <a:ext cx="2878268" cy="548640"/>
                <a:chOff x="924674" y="2143927"/>
                <a:chExt cx="2878268" cy="548640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6D733547-BD9F-1B40-A46D-52CE68C5FA7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254302" y="2143927"/>
                  <a:ext cx="548640" cy="5486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E</a:t>
                  </a: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B6AEF64F-DA4E-D74C-BCAB-440C23EA1F5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24674" y="2143927"/>
                  <a:ext cx="548640" cy="5486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D</a:t>
                  </a:r>
                </a:p>
              </p:txBody>
            </p:sp>
          </p:grpSp>
        </p:grp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3DC8004-A5AA-0C4A-A3CE-8DE6983B44EA}"/>
                </a:ext>
              </a:extLst>
            </p:cNvPr>
            <p:cNvCxnSpPr>
              <a:cxnSpLocks/>
              <a:stCxn id="17" idx="5"/>
              <a:endCxn id="11" idx="1"/>
            </p:cNvCxnSpPr>
            <p:nvPr/>
          </p:nvCxnSpPr>
          <p:spPr>
            <a:xfrm>
              <a:off x="1392968" y="2612220"/>
              <a:ext cx="776866" cy="62805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612B4CA-84F9-874E-A153-245718F0B0A2}"/>
                </a:ext>
              </a:extLst>
            </p:cNvPr>
            <p:cNvCxnSpPr>
              <a:cxnSpLocks/>
              <a:stCxn id="11" idx="5"/>
              <a:endCxn id="22" idx="1"/>
            </p:cNvCxnSpPr>
            <p:nvPr/>
          </p:nvCxnSpPr>
          <p:spPr>
            <a:xfrm>
              <a:off x="2557782" y="3628220"/>
              <a:ext cx="776866" cy="61755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95362C4-1D3C-5D40-8BB2-5659A9B6B551}"/>
                </a:ext>
              </a:extLst>
            </p:cNvPr>
            <p:cNvCxnSpPr>
              <a:cxnSpLocks/>
              <a:stCxn id="11" idx="3"/>
              <a:endCxn id="23" idx="7"/>
            </p:cNvCxnSpPr>
            <p:nvPr/>
          </p:nvCxnSpPr>
          <p:spPr>
            <a:xfrm flipH="1">
              <a:off x="1392968" y="3628220"/>
              <a:ext cx="776866" cy="61755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61724C5-533E-8C40-88F0-FFF7BB4C8655}"/>
                </a:ext>
              </a:extLst>
            </p:cNvPr>
            <p:cNvSpPr txBox="1"/>
            <p:nvPr/>
          </p:nvSpPr>
          <p:spPr>
            <a:xfrm>
              <a:off x="1633159" y="1794698"/>
              <a:ext cx="146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Ground Truth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53F910F-CEF2-DF45-9254-0D636E6B57E6}"/>
              </a:ext>
            </a:extLst>
          </p:cNvPr>
          <p:cNvCxnSpPr/>
          <p:nvPr/>
        </p:nvCxnSpPr>
        <p:spPr>
          <a:xfrm>
            <a:off x="3474720" y="974292"/>
            <a:ext cx="0" cy="5599228"/>
          </a:xfrm>
          <a:prstGeom prst="line">
            <a:avLst/>
          </a:prstGeom>
          <a:ln w="762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600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37E0D-D663-1444-85E3-5AC6BACF6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 Algorithm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5DBCD-AB3C-FD46-8737-A7ECADF7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29</a:t>
            </a:fld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DD6024E-2E87-A94F-AFDA-29BB5016A0A8}"/>
              </a:ext>
            </a:extLst>
          </p:cNvPr>
          <p:cNvGrpSpPr/>
          <p:nvPr/>
        </p:nvGrpSpPr>
        <p:grpSpPr>
          <a:xfrm>
            <a:off x="274649" y="784369"/>
            <a:ext cx="2878268" cy="2919375"/>
            <a:chOff x="924674" y="1794698"/>
            <a:chExt cx="2878268" cy="2919375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6F86FC6-61F1-0F42-BF4A-E8A5D9303795}"/>
                </a:ext>
              </a:extLst>
            </p:cNvPr>
            <p:cNvCxnSpPr>
              <a:cxnSpLocks/>
              <a:stCxn id="12" idx="3"/>
              <a:endCxn id="11" idx="7"/>
            </p:cNvCxnSpPr>
            <p:nvPr/>
          </p:nvCxnSpPr>
          <p:spPr>
            <a:xfrm flipH="1">
              <a:off x="2557782" y="2612220"/>
              <a:ext cx="776866" cy="62805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14BD6D6-AB95-0E4F-8E15-B511E49CF7B9}"/>
                </a:ext>
              </a:extLst>
            </p:cNvPr>
            <p:cNvGrpSpPr/>
            <p:nvPr/>
          </p:nvGrpSpPr>
          <p:grpSpPr>
            <a:xfrm>
              <a:off x="924674" y="2143926"/>
              <a:ext cx="2878268" cy="2570147"/>
              <a:chOff x="924674" y="2143927"/>
              <a:chExt cx="2878268" cy="2570147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00E3724-3E3D-B344-ABE6-0E886C97E2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89488" y="3159927"/>
                <a:ext cx="548640" cy="5486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</a:t>
                </a: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CF9DCE2C-3269-4741-A72A-A6B913EB0663}"/>
                  </a:ext>
                </a:extLst>
              </p:cNvPr>
              <p:cNvGrpSpPr/>
              <p:nvPr/>
            </p:nvGrpSpPr>
            <p:grpSpPr>
              <a:xfrm>
                <a:off x="924674" y="2143927"/>
                <a:ext cx="2878268" cy="548640"/>
                <a:chOff x="924674" y="2143927"/>
                <a:chExt cx="2878268" cy="548640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B332AF7E-27E5-F842-9670-1774D9E0CF9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254302" y="2143927"/>
                  <a:ext cx="548640" cy="5486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B</a:t>
                  </a:r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E88E8AEA-32AF-6847-86AF-C3AB29BA6BA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24674" y="2143927"/>
                  <a:ext cx="548640" cy="5486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367013FE-11A3-B247-A459-7C492C2FD3AE}"/>
                  </a:ext>
                </a:extLst>
              </p:cNvPr>
              <p:cNvGrpSpPr/>
              <p:nvPr/>
            </p:nvGrpSpPr>
            <p:grpSpPr>
              <a:xfrm>
                <a:off x="924674" y="4165434"/>
                <a:ext cx="2878268" cy="548640"/>
                <a:chOff x="924674" y="2143927"/>
                <a:chExt cx="2878268" cy="548640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6D733547-BD9F-1B40-A46D-52CE68C5FA7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254302" y="2143927"/>
                  <a:ext cx="548640" cy="5486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E</a:t>
                  </a: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B6AEF64F-DA4E-D74C-BCAB-440C23EA1F5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24674" y="2143927"/>
                  <a:ext cx="548640" cy="5486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D</a:t>
                  </a:r>
                </a:p>
              </p:txBody>
            </p:sp>
          </p:grpSp>
        </p:grp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3DC8004-A5AA-0C4A-A3CE-8DE6983B44EA}"/>
                </a:ext>
              </a:extLst>
            </p:cNvPr>
            <p:cNvCxnSpPr>
              <a:cxnSpLocks/>
              <a:stCxn id="17" idx="5"/>
              <a:endCxn id="11" idx="1"/>
            </p:cNvCxnSpPr>
            <p:nvPr/>
          </p:nvCxnSpPr>
          <p:spPr>
            <a:xfrm>
              <a:off x="1392968" y="2612220"/>
              <a:ext cx="776866" cy="62805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612B4CA-84F9-874E-A153-245718F0B0A2}"/>
                </a:ext>
              </a:extLst>
            </p:cNvPr>
            <p:cNvCxnSpPr>
              <a:cxnSpLocks/>
              <a:stCxn id="11" idx="5"/>
              <a:endCxn id="22" idx="1"/>
            </p:cNvCxnSpPr>
            <p:nvPr/>
          </p:nvCxnSpPr>
          <p:spPr>
            <a:xfrm>
              <a:off x="2557782" y="3628220"/>
              <a:ext cx="776866" cy="61755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95362C4-1D3C-5D40-8BB2-5659A9B6B551}"/>
                </a:ext>
              </a:extLst>
            </p:cNvPr>
            <p:cNvCxnSpPr>
              <a:cxnSpLocks/>
              <a:stCxn id="11" idx="3"/>
              <a:endCxn id="23" idx="7"/>
            </p:cNvCxnSpPr>
            <p:nvPr/>
          </p:nvCxnSpPr>
          <p:spPr>
            <a:xfrm flipH="1">
              <a:off x="1392968" y="3628220"/>
              <a:ext cx="776866" cy="61755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61724C5-533E-8C40-88F0-FFF7BB4C8655}"/>
                </a:ext>
              </a:extLst>
            </p:cNvPr>
            <p:cNvSpPr txBox="1"/>
            <p:nvPr/>
          </p:nvSpPr>
          <p:spPr>
            <a:xfrm>
              <a:off x="1633159" y="1794698"/>
              <a:ext cx="146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Ground Truth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53F910F-CEF2-DF45-9254-0D636E6B57E6}"/>
              </a:ext>
            </a:extLst>
          </p:cNvPr>
          <p:cNvCxnSpPr/>
          <p:nvPr/>
        </p:nvCxnSpPr>
        <p:spPr>
          <a:xfrm>
            <a:off x="3474720" y="974292"/>
            <a:ext cx="0" cy="5599228"/>
          </a:xfrm>
          <a:prstGeom prst="line">
            <a:avLst/>
          </a:prstGeom>
          <a:ln w="762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86EDE85D-D038-4D46-BEA7-57F9E966D70B}"/>
              </a:ext>
            </a:extLst>
          </p:cNvPr>
          <p:cNvGrpSpPr/>
          <p:nvPr/>
        </p:nvGrpSpPr>
        <p:grpSpPr>
          <a:xfrm>
            <a:off x="3849437" y="789475"/>
            <a:ext cx="2878268" cy="2914269"/>
            <a:chOff x="3849437" y="1002835"/>
            <a:chExt cx="2878268" cy="2914269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F79EE85-ECDB-4E42-BAC6-E9372CBACE70}"/>
                </a:ext>
              </a:extLst>
            </p:cNvPr>
            <p:cNvGrpSpPr/>
            <p:nvPr/>
          </p:nvGrpSpPr>
          <p:grpSpPr>
            <a:xfrm>
              <a:off x="3849437" y="1002835"/>
              <a:ext cx="2878268" cy="2914269"/>
              <a:chOff x="924674" y="1799804"/>
              <a:chExt cx="2878268" cy="2914269"/>
            </a:xfrm>
          </p:grpSpPr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D039B101-CDC4-D24E-87CE-31DB0096033E}"/>
                  </a:ext>
                </a:extLst>
              </p:cNvPr>
              <p:cNvCxnSpPr>
                <a:cxnSpLocks/>
                <a:stCxn id="58" idx="3"/>
                <a:endCxn id="53" idx="7"/>
              </p:cNvCxnSpPr>
              <p:nvPr/>
            </p:nvCxnSpPr>
            <p:spPr>
              <a:xfrm flipH="1">
                <a:off x="2557782" y="2612220"/>
                <a:ext cx="776866" cy="628052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5A38F796-587F-F147-BCBC-36F7AEDF345C}"/>
                  </a:ext>
                </a:extLst>
              </p:cNvPr>
              <p:cNvGrpSpPr/>
              <p:nvPr/>
            </p:nvGrpSpPr>
            <p:grpSpPr>
              <a:xfrm>
                <a:off x="924674" y="2143926"/>
                <a:ext cx="2878268" cy="2570147"/>
                <a:chOff x="924674" y="2143927"/>
                <a:chExt cx="2878268" cy="2570147"/>
              </a:xfrm>
            </p:grpSpPr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D39D5E32-1FAB-F845-94CA-D9E0F366420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089488" y="3159927"/>
                  <a:ext cx="548640" cy="5486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C</a:t>
                  </a:r>
                </a:p>
              </p:txBody>
            </p: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A09CB0FE-BBAA-AB40-BBEC-D84155D3F3A0}"/>
                    </a:ext>
                  </a:extLst>
                </p:cNvPr>
                <p:cNvGrpSpPr/>
                <p:nvPr/>
              </p:nvGrpSpPr>
              <p:grpSpPr>
                <a:xfrm>
                  <a:off x="924674" y="2143927"/>
                  <a:ext cx="2878268" cy="548640"/>
                  <a:chOff x="924674" y="2143927"/>
                  <a:chExt cx="2878268" cy="548640"/>
                </a:xfrm>
              </p:grpSpPr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9B02F62A-F7FB-344D-B5EF-251734A0021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254302" y="2143927"/>
                    <a:ext cx="548640" cy="54864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B</a:t>
                    </a:r>
                  </a:p>
                </p:txBody>
              </p:sp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id="{0FC5FAD4-6FE0-3C4F-BAFD-9E478F7A2CC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24674" y="2143927"/>
                    <a:ext cx="548640" cy="54864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A</a:t>
                    </a:r>
                  </a:p>
                </p:txBody>
              </p:sp>
            </p:grpSp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3AAB8DD3-01CA-C548-B8A5-0B416FC32AF1}"/>
                    </a:ext>
                  </a:extLst>
                </p:cNvPr>
                <p:cNvGrpSpPr/>
                <p:nvPr/>
              </p:nvGrpSpPr>
              <p:grpSpPr>
                <a:xfrm>
                  <a:off x="924674" y="4165434"/>
                  <a:ext cx="2878268" cy="548640"/>
                  <a:chOff x="924674" y="2143927"/>
                  <a:chExt cx="2878268" cy="548640"/>
                </a:xfrm>
              </p:grpSpPr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id="{7C644681-75F2-1649-9880-AD48900B47E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254302" y="2143927"/>
                    <a:ext cx="548640" cy="54864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E</a:t>
                    </a:r>
                  </a:p>
                </p:txBody>
              </p:sp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id="{50FAFB15-0DA7-E14F-BEFA-A008B38D238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24674" y="2143927"/>
                    <a:ext cx="548640" cy="54864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D</a:t>
                    </a:r>
                  </a:p>
                </p:txBody>
              </p:sp>
            </p:grpSp>
          </p:grp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FB874054-45EF-364D-8F74-8169A687BD37}"/>
                  </a:ext>
                </a:extLst>
              </p:cNvPr>
              <p:cNvCxnSpPr>
                <a:cxnSpLocks/>
                <a:stCxn id="59" idx="5"/>
                <a:endCxn id="53" idx="1"/>
              </p:cNvCxnSpPr>
              <p:nvPr/>
            </p:nvCxnSpPr>
            <p:spPr>
              <a:xfrm>
                <a:off x="1392968" y="2612220"/>
                <a:ext cx="776866" cy="628052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50170EB5-EB9A-B943-92F7-53692F440A8E}"/>
                  </a:ext>
                </a:extLst>
              </p:cNvPr>
              <p:cNvCxnSpPr>
                <a:cxnSpLocks/>
                <a:stCxn id="53" idx="5"/>
                <a:endCxn id="56" idx="1"/>
              </p:cNvCxnSpPr>
              <p:nvPr/>
            </p:nvCxnSpPr>
            <p:spPr>
              <a:xfrm>
                <a:off x="2557782" y="3628220"/>
                <a:ext cx="776866" cy="617559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71610FF8-719E-EE47-ACED-298B28546D9A}"/>
                  </a:ext>
                </a:extLst>
              </p:cNvPr>
              <p:cNvCxnSpPr>
                <a:cxnSpLocks/>
                <a:stCxn id="53" idx="3"/>
                <a:endCxn id="57" idx="7"/>
              </p:cNvCxnSpPr>
              <p:nvPr/>
            </p:nvCxnSpPr>
            <p:spPr>
              <a:xfrm flipH="1">
                <a:off x="1392968" y="3628220"/>
                <a:ext cx="776866" cy="617559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343E423-8A78-404A-BD6D-077EAFD1038C}"/>
                  </a:ext>
                </a:extLst>
              </p:cNvPr>
              <p:cNvSpPr txBox="1"/>
              <p:nvPr/>
            </p:nvSpPr>
            <p:spPr>
              <a:xfrm>
                <a:off x="1590038" y="1799804"/>
                <a:ext cx="1547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1. Initial Graph</a:t>
                </a:r>
              </a:p>
            </p:txBody>
          </p:sp>
        </p:grp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DE5FDA61-531B-CF48-A0DD-46D4F9942F10}"/>
                </a:ext>
              </a:extLst>
            </p:cNvPr>
            <p:cNvCxnSpPr>
              <a:cxnSpLocks/>
              <a:stCxn id="58" idx="4"/>
              <a:endCxn id="56" idx="0"/>
            </p:cNvCxnSpPr>
            <p:nvPr/>
          </p:nvCxnSpPr>
          <p:spPr>
            <a:xfrm>
              <a:off x="6453385" y="1895597"/>
              <a:ext cx="0" cy="147286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0F4A486D-BF40-7247-BDCF-4D7E5205540C}"/>
                </a:ext>
              </a:extLst>
            </p:cNvPr>
            <p:cNvCxnSpPr>
              <a:cxnSpLocks/>
              <a:stCxn id="58" idx="2"/>
              <a:endCxn id="59" idx="6"/>
            </p:cNvCxnSpPr>
            <p:nvPr/>
          </p:nvCxnSpPr>
          <p:spPr>
            <a:xfrm flipH="1">
              <a:off x="4398077" y="1621277"/>
              <a:ext cx="1780988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A19FC923-9519-9E46-A7BE-DC441FFD1FCC}"/>
                </a:ext>
              </a:extLst>
            </p:cNvPr>
            <p:cNvCxnSpPr>
              <a:cxnSpLocks/>
              <a:stCxn id="58" idx="4"/>
              <a:endCxn id="57" idx="6"/>
            </p:cNvCxnSpPr>
            <p:nvPr/>
          </p:nvCxnSpPr>
          <p:spPr>
            <a:xfrm rot="5400000">
              <a:off x="4552138" y="1741536"/>
              <a:ext cx="1747187" cy="2055308"/>
            </a:xfrm>
            <a:prstGeom prst="curvedConnector2">
              <a:avLst/>
            </a:prstGeom>
            <a:ln w="762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79B2D7C4-02BF-EC48-A82D-DD21B2CBE330}"/>
                </a:ext>
              </a:extLst>
            </p:cNvPr>
            <p:cNvCxnSpPr>
              <a:cxnSpLocks/>
              <a:stCxn id="59" idx="4"/>
              <a:endCxn id="57" idx="0"/>
            </p:cNvCxnSpPr>
            <p:nvPr/>
          </p:nvCxnSpPr>
          <p:spPr>
            <a:xfrm>
              <a:off x="4123757" y="1895597"/>
              <a:ext cx="0" cy="147286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67">
              <a:extLst>
                <a:ext uri="{FF2B5EF4-FFF2-40B4-BE49-F238E27FC236}">
                  <a16:creationId xmlns:a16="http://schemas.microsoft.com/office/drawing/2014/main" id="{3C162FCF-999A-914A-B3CD-946440E8579B}"/>
                </a:ext>
              </a:extLst>
            </p:cNvPr>
            <p:cNvCxnSpPr>
              <a:cxnSpLocks/>
              <a:stCxn id="59" idx="4"/>
              <a:endCxn id="56" idx="2"/>
            </p:cNvCxnSpPr>
            <p:nvPr/>
          </p:nvCxnSpPr>
          <p:spPr>
            <a:xfrm rot="16200000" flipH="1">
              <a:off x="4277818" y="1741536"/>
              <a:ext cx="1747187" cy="2055308"/>
            </a:xfrm>
            <a:prstGeom prst="curvedConnector2">
              <a:avLst/>
            </a:prstGeom>
            <a:ln w="762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4FC47FAE-0874-0544-99C3-32D5A701492F}"/>
                </a:ext>
              </a:extLst>
            </p:cNvPr>
            <p:cNvCxnSpPr>
              <a:cxnSpLocks/>
              <a:stCxn id="56" idx="2"/>
              <a:endCxn id="57" idx="6"/>
            </p:cNvCxnSpPr>
            <p:nvPr/>
          </p:nvCxnSpPr>
          <p:spPr>
            <a:xfrm flipH="1">
              <a:off x="4398077" y="3642784"/>
              <a:ext cx="1780988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C5BBDEE-2B1C-E4E5-28EC-B34FA11FB008}"/>
                  </a:ext>
                </a:extLst>
              </p:cNvPr>
              <p:cNvSpPr txBox="1"/>
              <p:nvPr/>
            </p:nvSpPr>
            <p:spPr>
              <a:xfrm>
                <a:off x="201068" y="3830963"/>
                <a:ext cx="3025427" cy="285029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marL="342900" indent="-342900" algn="l">
                  <a:buFont typeface="+mj-lt"/>
                  <a:buAutoNum type="arabicPeriod"/>
                </a:pPr>
                <a:r>
                  <a:rPr lang="en-US" sz="1600" dirty="0"/>
                  <a:t>Begin with a fully connected graph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/>
                  <a:t>Iteratively 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⫫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1600" dirty="0"/>
                  <a:t> for all X and all Y and all conditioning sets Z (including empty)</a:t>
                </a: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C5BBDEE-2B1C-E4E5-28EC-B34FA11FB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68" y="3830963"/>
                <a:ext cx="3025427" cy="2850292"/>
              </a:xfrm>
              <a:prstGeom prst="rect">
                <a:avLst/>
              </a:prstGeom>
              <a:blipFill>
                <a:blip r:embed="rId2"/>
                <a:stretch>
                  <a:fillRect l="-1255" t="-1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0419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7CC173-4D57-E24E-AC26-5A8FEA086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 Network Discovery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24318-C227-C14C-8797-6BDA81B998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02562" y="6471387"/>
            <a:ext cx="489438" cy="365125"/>
          </a:xfrm>
        </p:spPr>
        <p:txBody>
          <a:bodyPr/>
          <a:lstStyle/>
          <a:p>
            <a:fld id="{F6B149FD-26F7-3645-B4E7-BA8B8CC5EEA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BB5E29-EF83-A04A-8152-EB38D2747B6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Intends to reconstruct the causal graph of a system using observational data and key causal inference assumptions.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649C2B0-B9B1-F52C-5168-24156A3A879C}"/>
              </a:ext>
            </a:extLst>
          </p:cNvPr>
          <p:cNvGrpSpPr/>
          <p:nvPr/>
        </p:nvGrpSpPr>
        <p:grpSpPr>
          <a:xfrm>
            <a:off x="1857581" y="2038524"/>
            <a:ext cx="8217598" cy="4819475"/>
            <a:chOff x="1010292" y="0"/>
            <a:chExt cx="10171416" cy="6858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218C5A5-4E8C-9DB2-21EE-CFDA3791C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292" y="0"/>
              <a:ext cx="10171416" cy="685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A45DD9-DDDC-F8C8-A289-20E80D1AF515}"/>
                </a:ext>
              </a:extLst>
            </p:cNvPr>
            <p:cNvSpPr/>
            <p:nvPr/>
          </p:nvSpPr>
          <p:spPr>
            <a:xfrm>
              <a:off x="1010292" y="2659310"/>
              <a:ext cx="10171416" cy="645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388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37E0D-D663-1444-85E3-5AC6BACF6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 Algorithm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5DBCD-AB3C-FD46-8737-A7ECADF7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30</a:t>
            </a:fld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DD6024E-2E87-A94F-AFDA-29BB5016A0A8}"/>
              </a:ext>
            </a:extLst>
          </p:cNvPr>
          <p:cNvGrpSpPr/>
          <p:nvPr/>
        </p:nvGrpSpPr>
        <p:grpSpPr>
          <a:xfrm>
            <a:off x="274649" y="784369"/>
            <a:ext cx="2878268" cy="2919375"/>
            <a:chOff x="924674" y="1794698"/>
            <a:chExt cx="2878268" cy="2919375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6F86FC6-61F1-0F42-BF4A-E8A5D9303795}"/>
                </a:ext>
              </a:extLst>
            </p:cNvPr>
            <p:cNvCxnSpPr>
              <a:cxnSpLocks/>
              <a:stCxn id="12" idx="3"/>
              <a:endCxn id="11" idx="7"/>
            </p:cNvCxnSpPr>
            <p:nvPr/>
          </p:nvCxnSpPr>
          <p:spPr>
            <a:xfrm flipH="1">
              <a:off x="2557782" y="2612220"/>
              <a:ext cx="776866" cy="62805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14BD6D6-AB95-0E4F-8E15-B511E49CF7B9}"/>
                </a:ext>
              </a:extLst>
            </p:cNvPr>
            <p:cNvGrpSpPr/>
            <p:nvPr/>
          </p:nvGrpSpPr>
          <p:grpSpPr>
            <a:xfrm>
              <a:off x="924674" y="2143926"/>
              <a:ext cx="2878268" cy="2570147"/>
              <a:chOff x="924674" y="2143927"/>
              <a:chExt cx="2878268" cy="2570147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00E3724-3E3D-B344-ABE6-0E886C97E2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89488" y="3159927"/>
                <a:ext cx="548640" cy="5486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</a:t>
                </a: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CF9DCE2C-3269-4741-A72A-A6B913EB0663}"/>
                  </a:ext>
                </a:extLst>
              </p:cNvPr>
              <p:cNvGrpSpPr/>
              <p:nvPr/>
            </p:nvGrpSpPr>
            <p:grpSpPr>
              <a:xfrm>
                <a:off x="924674" y="2143927"/>
                <a:ext cx="2878268" cy="548640"/>
                <a:chOff x="924674" y="2143927"/>
                <a:chExt cx="2878268" cy="548640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B332AF7E-27E5-F842-9670-1774D9E0CF9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254302" y="2143927"/>
                  <a:ext cx="548640" cy="5486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B</a:t>
                  </a:r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E88E8AEA-32AF-6847-86AF-C3AB29BA6BA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24674" y="2143927"/>
                  <a:ext cx="548640" cy="5486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367013FE-11A3-B247-A459-7C492C2FD3AE}"/>
                  </a:ext>
                </a:extLst>
              </p:cNvPr>
              <p:cNvGrpSpPr/>
              <p:nvPr/>
            </p:nvGrpSpPr>
            <p:grpSpPr>
              <a:xfrm>
                <a:off x="924674" y="4165434"/>
                <a:ext cx="2878268" cy="548640"/>
                <a:chOff x="924674" y="2143927"/>
                <a:chExt cx="2878268" cy="548640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6D733547-BD9F-1B40-A46D-52CE68C5FA7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254302" y="2143927"/>
                  <a:ext cx="548640" cy="5486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E</a:t>
                  </a: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B6AEF64F-DA4E-D74C-BCAB-440C23EA1F5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24674" y="2143927"/>
                  <a:ext cx="548640" cy="5486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D</a:t>
                  </a:r>
                </a:p>
              </p:txBody>
            </p:sp>
          </p:grpSp>
        </p:grp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3DC8004-A5AA-0C4A-A3CE-8DE6983B44EA}"/>
                </a:ext>
              </a:extLst>
            </p:cNvPr>
            <p:cNvCxnSpPr>
              <a:cxnSpLocks/>
              <a:stCxn id="17" idx="5"/>
              <a:endCxn id="11" idx="1"/>
            </p:cNvCxnSpPr>
            <p:nvPr/>
          </p:nvCxnSpPr>
          <p:spPr>
            <a:xfrm>
              <a:off x="1392968" y="2612220"/>
              <a:ext cx="776866" cy="62805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612B4CA-84F9-874E-A153-245718F0B0A2}"/>
                </a:ext>
              </a:extLst>
            </p:cNvPr>
            <p:cNvCxnSpPr>
              <a:cxnSpLocks/>
              <a:stCxn id="11" idx="5"/>
              <a:endCxn id="22" idx="1"/>
            </p:cNvCxnSpPr>
            <p:nvPr/>
          </p:nvCxnSpPr>
          <p:spPr>
            <a:xfrm>
              <a:off x="2557782" y="3628220"/>
              <a:ext cx="776866" cy="61755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95362C4-1D3C-5D40-8BB2-5659A9B6B551}"/>
                </a:ext>
              </a:extLst>
            </p:cNvPr>
            <p:cNvCxnSpPr>
              <a:cxnSpLocks/>
              <a:stCxn id="11" idx="3"/>
              <a:endCxn id="23" idx="7"/>
            </p:cNvCxnSpPr>
            <p:nvPr/>
          </p:nvCxnSpPr>
          <p:spPr>
            <a:xfrm flipH="1">
              <a:off x="1392968" y="3628220"/>
              <a:ext cx="776866" cy="61755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61724C5-533E-8C40-88F0-FFF7BB4C8655}"/>
                </a:ext>
              </a:extLst>
            </p:cNvPr>
            <p:cNvSpPr txBox="1"/>
            <p:nvPr/>
          </p:nvSpPr>
          <p:spPr>
            <a:xfrm>
              <a:off x="1633159" y="1794698"/>
              <a:ext cx="146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Ground Truth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53F910F-CEF2-DF45-9254-0D636E6B57E6}"/>
              </a:ext>
            </a:extLst>
          </p:cNvPr>
          <p:cNvCxnSpPr/>
          <p:nvPr/>
        </p:nvCxnSpPr>
        <p:spPr>
          <a:xfrm>
            <a:off x="3474720" y="974292"/>
            <a:ext cx="0" cy="5599228"/>
          </a:xfrm>
          <a:prstGeom prst="line">
            <a:avLst/>
          </a:prstGeom>
          <a:ln w="762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86EDE85D-D038-4D46-BEA7-57F9E966D70B}"/>
              </a:ext>
            </a:extLst>
          </p:cNvPr>
          <p:cNvGrpSpPr/>
          <p:nvPr/>
        </p:nvGrpSpPr>
        <p:grpSpPr>
          <a:xfrm>
            <a:off x="3849437" y="789475"/>
            <a:ext cx="2878268" cy="2914269"/>
            <a:chOff x="3849437" y="1002835"/>
            <a:chExt cx="2878268" cy="2914269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F79EE85-ECDB-4E42-BAC6-E9372CBACE70}"/>
                </a:ext>
              </a:extLst>
            </p:cNvPr>
            <p:cNvGrpSpPr/>
            <p:nvPr/>
          </p:nvGrpSpPr>
          <p:grpSpPr>
            <a:xfrm>
              <a:off x="3849437" y="1002835"/>
              <a:ext cx="2878268" cy="2914269"/>
              <a:chOff x="924674" y="1799804"/>
              <a:chExt cx="2878268" cy="2914269"/>
            </a:xfrm>
          </p:grpSpPr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D039B101-CDC4-D24E-87CE-31DB0096033E}"/>
                  </a:ext>
                </a:extLst>
              </p:cNvPr>
              <p:cNvCxnSpPr>
                <a:cxnSpLocks/>
                <a:stCxn id="58" idx="3"/>
                <a:endCxn id="53" idx="7"/>
              </p:cNvCxnSpPr>
              <p:nvPr/>
            </p:nvCxnSpPr>
            <p:spPr>
              <a:xfrm flipH="1">
                <a:off x="2557782" y="2612220"/>
                <a:ext cx="776866" cy="628052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5A38F796-587F-F147-BCBC-36F7AEDF345C}"/>
                  </a:ext>
                </a:extLst>
              </p:cNvPr>
              <p:cNvGrpSpPr/>
              <p:nvPr/>
            </p:nvGrpSpPr>
            <p:grpSpPr>
              <a:xfrm>
                <a:off x="924674" y="2143926"/>
                <a:ext cx="2878268" cy="2570147"/>
                <a:chOff x="924674" y="2143927"/>
                <a:chExt cx="2878268" cy="2570147"/>
              </a:xfrm>
            </p:grpSpPr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D39D5E32-1FAB-F845-94CA-D9E0F366420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089488" y="3159927"/>
                  <a:ext cx="548640" cy="5486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C</a:t>
                  </a:r>
                </a:p>
              </p:txBody>
            </p: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A09CB0FE-BBAA-AB40-BBEC-D84155D3F3A0}"/>
                    </a:ext>
                  </a:extLst>
                </p:cNvPr>
                <p:cNvGrpSpPr/>
                <p:nvPr/>
              </p:nvGrpSpPr>
              <p:grpSpPr>
                <a:xfrm>
                  <a:off x="924674" y="2143927"/>
                  <a:ext cx="2878268" cy="548640"/>
                  <a:chOff x="924674" y="2143927"/>
                  <a:chExt cx="2878268" cy="548640"/>
                </a:xfrm>
              </p:grpSpPr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9B02F62A-F7FB-344D-B5EF-251734A0021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254302" y="2143927"/>
                    <a:ext cx="548640" cy="54864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B</a:t>
                    </a:r>
                  </a:p>
                </p:txBody>
              </p:sp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id="{0FC5FAD4-6FE0-3C4F-BAFD-9E478F7A2CC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24674" y="2143927"/>
                    <a:ext cx="548640" cy="54864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A</a:t>
                    </a:r>
                  </a:p>
                </p:txBody>
              </p:sp>
            </p:grpSp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3AAB8DD3-01CA-C548-B8A5-0B416FC32AF1}"/>
                    </a:ext>
                  </a:extLst>
                </p:cNvPr>
                <p:cNvGrpSpPr/>
                <p:nvPr/>
              </p:nvGrpSpPr>
              <p:grpSpPr>
                <a:xfrm>
                  <a:off x="924674" y="4165434"/>
                  <a:ext cx="2878268" cy="548640"/>
                  <a:chOff x="924674" y="2143927"/>
                  <a:chExt cx="2878268" cy="548640"/>
                </a:xfrm>
              </p:grpSpPr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id="{7C644681-75F2-1649-9880-AD48900B47E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254302" y="2143927"/>
                    <a:ext cx="548640" cy="54864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E</a:t>
                    </a:r>
                  </a:p>
                </p:txBody>
              </p:sp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id="{50FAFB15-0DA7-E14F-BEFA-A008B38D238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24674" y="2143927"/>
                    <a:ext cx="548640" cy="54864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D</a:t>
                    </a:r>
                  </a:p>
                </p:txBody>
              </p:sp>
            </p:grpSp>
          </p:grp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FB874054-45EF-364D-8F74-8169A687BD37}"/>
                  </a:ext>
                </a:extLst>
              </p:cNvPr>
              <p:cNvCxnSpPr>
                <a:cxnSpLocks/>
                <a:stCxn id="59" idx="5"/>
                <a:endCxn id="53" idx="1"/>
              </p:cNvCxnSpPr>
              <p:nvPr/>
            </p:nvCxnSpPr>
            <p:spPr>
              <a:xfrm>
                <a:off x="1392968" y="2612220"/>
                <a:ext cx="776866" cy="628052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50170EB5-EB9A-B943-92F7-53692F440A8E}"/>
                  </a:ext>
                </a:extLst>
              </p:cNvPr>
              <p:cNvCxnSpPr>
                <a:cxnSpLocks/>
                <a:stCxn id="53" idx="5"/>
                <a:endCxn id="56" idx="1"/>
              </p:cNvCxnSpPr>
              <p:nvPr/>
            </p:nvCxnSpPr>
            <p:spPr>
              <a:xfrm>
                <a:off x="2557782" y="3628220"/>
                <a:ext cx="776866" cy="617559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71610FF8-719E-EE47-ACED-298B28546D9A}"/>
                  </a:ext>
                </a:extLst>
              </p:cNvPr>
              <p:cNvCxnSpPr>
                <a:cxnSpLocks/>
                <a:stCxn id="53" idx="3"/>
                <a:endCxn id="57" idx="7"/>
              </p:cNvCxnSpPr>
              <p:nvPr/>
            </p:nvCxnSpPr>
            <p:spPr>
              <a:xfrm flipH="1">
                <a:off x="1392968" y="3628220"/>
                <a:ext cx="776866" cy="617559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343E423-8A78-404A-BD6D-077EAFD1038C}"/>
                  </a:ext>
                </a:extLst>
              </p:cNvPr>
              <p:cNvSpPr txBox="1"/>
              <p:nvPr/>
            </p:nvSpPr>
            <p:spPr>
              <a:xfrm>
                <a:off x="1590038" y="1799804"/>
                <a:ext cx="1547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1. Initial Graph</a:t>
                </a:r>
              </a:p>
            </p:txBody>
          </p:sp>
        </p:grp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DE5FDA61-531B-CF48-A0DD-46D4F9942F10}"/>
                </a:ext>
              </a:extLst>
            </p:cNvPr>
            <p:cNvCxnSpPr>
              <a:cxnSpLocks/>
              <a:stCxn id="58" idx="4"/>
              <a:endCxn id="56" idx="0"/>
            </p:cNvCxnSpPr>
            <p:nvPr/>
          </p:nvCxnSpPr>
          <p:spPr>
            <a:xfrm>
              <a:off x="6453385" y="1895597"/>
              <a:ext cx="0" cy="147286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0F4A486D-BF40-7247-BDCF-4D7E5205540C}"/>
                </a:ext>
              </a:extLst>
            </p:cNvPr>
            <p:cNvCxnSpPr>
              <a:cxnSpLocks/>
              <a:stCxn id="58" idx="2"/>
              <a:endCxn id="59" idx="6"/>
            </p:cNvCxnSpPr>
            <p:nvPr/>
          </p:nvCxnSpPr>
          <p:spPr>
            <a:xfrm flipH="1">
              <a:off x="4398077" y="1621277"/>
              <a:ext cx="1780988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A19FC923-9519-9E46-A7BE-DC441FFD1FCC}"/>
                </a:ext>
              </a:extLst>
            </p:cNvPr>
            <p:cNvCxnSpPr>
              <a:cxnSpLocks/>
              <a:stCxn id="58" idx="4"/>
              <a:endCxn id="57" idx="6"/>
            </p:cNvCxnSpPr>
            <p:nvPr/>
          </p:nvCxnSpPr>
          <p:spPr>
            <a:xfrm rot="5400000">
              <a:off x="4552138" y="1741536"/>
              <a:ext cx="1747187" cy="2055308"/>
            </a:xfrm>
            <a:prstGeom prst="curvedConnector2">
              <a:avLst/>
            </a:prstGeom>
            <a:ln w="762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79B2D7C4-02BF-EC48-A82D-DD21B2CBE330}"/>
                </a:ext>
              </a:extLst>
            </p:cNvPr>
            <p:cNvCxnSpPr>
              <a:cxnSpLocks/>
              <a:stCxn id="59" idx="4"/>
              <a:endCxn id="57" idx="0"/>
            </p:cNvCxnSpPr>
            <p:nvPr/>
          </p:nvCxnSpPr>
          <p:spPr>
            <a:xfrm>
              <a:off x="4123757" y="1895597"/>
              <a:ext cx="0" cy="147286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67">
              <a:extLst>
                <a:ext uri="{FF2B5EF4-FFF2-40B4-BE49-F238E27FC236}">
                  <a16:creationId xmlns:a16="http://schemas.microsoft.com/office/drawing/2014/main" id="{3C162FCF-999A-914A-B3CD-946440E8579B}"/>
                </a:ext>
              </a:extLst>
            </p:cNvPr>
            <p:cNvCxnSpPr>
              <a:cxnSpLocks/>
              <a:stCxn id="59" idx="4"/>
              <a:endCxn id="56" idx="2"/>
            </p:cNvCxnSpPr>
            <p:nvPr/>
          </p:nvCxnSpPr>
          <p:spPr>
            <a:xfrm rot="16200000" flipH="1">
              <a:off x="4277818" y="1741536"/>
              <a:ext cx="1747187" cy="2055308"/>
            </a:xfrm>
            <a:prstGeom prst="curvedConnector2">
              <a:avLst/>
            </a:prstGeom>
            <a:ln w="762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4FC47FAE-0874-0544-99C3-32D5A701492F}"/>
                </a:ext>
              </a:extLst>
            </p:cNvPr>
            <p:cNvCxnSpPr>
              <a:cxnSpLocks/>
              <a:stCxn id="56" idx="2"/>
              <a:endCxn id="57" idx="6"/>
            </p:cNvCxnSpPr>
            <p:nvPr/>
          </p:nvCxnSpPr>
          <p:spPr>
            <a:xfrm flipH="1">
              <a:off x="4398077" y="3642784"/>
              <a:ext cx="1780988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78EC3296-5C2D-C143-84BA-DA1709BDA43E}"/>
              </a:ext>
            </a:extLst>
          </p:cNvPr>
          <p:cNvGrpSpPr/>
          <p:nvPr/>
        </p:nvGrpSpPr>
        <p:grpSpPr>
          <a:xfrm>
            <a:off x="6921679" y="780168"/>
            <a:ext cx="2878268" cy="2923576"/>
            <a:chOff x="924674" y="1790497"/>
            <a:chExt cx="2878268" cy="2923576"/>
          </a:xfrm>
        </p:grpSpPr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64FFC036-F53A-8A41-820B-792BCB7FB138}"/>
                </a:ext>
              </a:extLst>
            </p:cNvPr>
            <p:cNvCxnSpPr>
              <a:cxnSpLocks/>
              <a:stCxn id="143" idx="3"/>
              <a:endCxn id="138" idx="7"/>
            </p:cNvCxnSpPr>
            <p:nvPr/>
          </p:nvCxnSpPr>
          <p:spPr>
            <a:xfrm flipH="1">
              <a:off x="2557782" y="2612220"/>
              <a:ext cx="776866" cy="62805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F5265F0A-A503-2D46-9333-3D3D7420E3F8}"/>
                </a:ext>
              </a:extLst>
            </p:cNvPr>
            <p:cNvGrpSpPr/>
            <p:nvPr/>
          </p:nvGrpSpPr>
          <p:grpSpPr>
            <a:xfrm>
              <a:off x="924674" y="2143926"/>
              <a:ext cx="2878268" cy="2570147"/>
              <a:chOff x="924674" y="2143927"/>
              <a:chExt cx="2878268" cy="2570147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75DB231E-A1C5-A24F-B26D-64C7CB64E0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89488" y="3159927"/>
                <a:ext cx="548640" cy="5486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</a:t>
                </a:r>
              </a:p>
            </p:txBody>
          </p: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CF408404-1094-0A4A-B6B4-F5032787A3E4}"/>
                  </a:ext>
                </a:extLst>
              </p:cNvPr>
              <p:cNvGrpSpPr/>
              <p:nvPr/>
            </p:nvGrpSpPr>
            <p:grpSpPr>
              <a:xfrm>
                <a:off x="924674" y="2143927"/>
                <a:ext cx="2878268" cy="548640"/>
                <a:chOff x="924674" y="2143927"/>
                <a:chExt cx="2878268" cy="548640"/>
              </a:xfrm>
            </p:grpSpPr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B4042075-2185-E842-9072-E3E294D0AFD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254302" y="2143927"/>
                  <a:ext cx="548640" cy="5486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B</a:t>
                  </a:r>
                </a:p>
              </p:txBody>
            </p:sp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F3BA3703-4CF1-5646-AD88-C9E814C25FC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24674" y="2143927"/>
                  <a:ext cx="548640" cy="5486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A8DD73B3-D0B0-C14A-AE8F-C4D9823A5146}"/>
                  </a:ext>
                </a:extLst>
              </p:cNvPr>
              <p:cNvGrpSpPr/>
              <p:nvPr/>
            </p:nvGrpSpPr>
            <p:grpSpPr>
              <a:xfrm>
                <a:off x="924674" y="4165434"/>
                <a:ext cx="2878268" cy="548640"/>
                <a:chOff x="924674" y="2143927"/>
                <a:chExt cx="2878268" cy="548640"/>
              </a:xfrm>
            </p:grpSpPr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7F40D3CB-D4AD-5641-A185-76C88CEC2ED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254302" y="2143927"/>
                  <a:ext cx="548640" cy="5486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E</a:t>
                  </a:r>
                </a:p>
              </p:txBody>
            </p:sp>
            <p:sp>
              <p:nvSpPr>
                <p:cNvPr id="142" name="Oval 141">
                  <a:extLst>
                    <a:ext uri="{FF2B5EF4-FFF2-40B4-BE49-F238E27FC236}">
                      <a16:creationId xmlns:a16="http://schemas.microsoft.com/office/drawing/2014/main" id="{972B53AE-5849-EA42-AED5-3A8A0ED7009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24674" y="2143927"/>
                  <a:ext cx="548640" cy="5486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D</a:t>
                  </a:r>
                </a:p>
              </p:txBody>
            </p:sp>
          </p:grpSp>
        </p:grp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78DB954E-DAD1-C747-93AB-6FE046314FEC}"/>
                </a:ext>
              </a:extLst>
            </p:cNvPr>
            <p:cNvCxnSpPr>
              <a:cxnSpLocks/>
              <a:stCxn id="144" idx="5"/>
              <a:endCxn id="138" idx="1"/>
            </p:cNvCxnSpPr>
            <p:nvPr/>
          </p:nvCxnSpPr>
          <p:spPr>
            <a:xfrm>
              <a:off x="1392968" y="2612220"/>
              <a:ext cx="776866" cy="62805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B2694F8F-81ED-B341-A2DE-B9BEBA4BA406}"/>
                </a:ext>
              </a:extLst>
            </p:cNvPr>
            <p:cNvCxnSpPr>
              <a:cxnSpLocks/>
              <a:stCxn id="138" idx="5"/>
              <a:endCxn id="141" idx="1"/>
            </p:cNvCxnSpPr>
            <p:nvPr/>
          </p:nvCxnSpPr>
          <p:spPr>
            <a:xfrm>
              <a:off x="2557782" y="3628220"/>
              <a:ext cx="776866" cy="61755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EFCCA375-6E61-9544-90BC-726DB86A1CE4}"/>
                </a:ext>
              </a:extLst>
            </p:cNvPr>
            <p:cNvCxnSpPr>
              <a:cxnSpLocks/>
              <a:stCxn id="138" idx="3"/>
              <a:endCxn id="142" idx="7"/>
            </p:cNvCxnSpPr>
            <p:nvPr/>
          </p:nvCxnSpPr>
          <p:spPr>
            <a:xfrm flipH="1">
              <a:off x="1392968" y="3628220"/>
              <a:ext cx="776866" cy="61755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D46127B7-D39E-EB4A-BD29-7A0ADD75097C}"/>
                </a:ext>
              </a:extLst>
            </p:cNvPr>
            <p:cNvSpPr txBox="1"/>
            <p:nvPr/>
          </p:nvSpPr>
          <p:spPr>
            <a:xfrm>
              <a:off x="1131484" y="1790497"/>
              <a:ext cx="2464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2. Skeleton Identification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926093A-5AFC-E0F7-563F-9B004CC59F0B}"/>
                  </a:ext>
                </a:extLst>
              </p:cNvPr>
              <p:cNvSpPr txBox="1"/>
              <p:nvPr/>
            </p:nvSpPr>
            <p:spPr>
              <a:xfrm>
                <a:off x="201068" y="3830963"/>
                <a:ext cx="3025427" cy="285029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marL="342900" indent="-342900" algn="l">
                  <a:buFont typeface="+mj-lt"/>
                  <a:buAutoNum type="arabicPeriod"/>
                </a:pPr>
                <a:r>
                  <a:rPr lang="en-US" sz="1600" dirty="0"/>
                  <a:t>Begin with a fully connected graph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/>
                  <a:t>Iteratively 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⫫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1600" dirty="0"/>
                  <a:t> for all X and all Y and all conditioning sets Z (including empty)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/>
                  <a:t>Remove links between independent nodes</a:t>
                </a:r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926093A-5AFC-E0F7-563F-9B004CC59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68" y="3830963"/>
                <a:ext cx="3025427" cy="2850292"/>
              </a:xfrm>
              <a:prstGeom prst="rect">
                <a:avLst/>
              </a:prstGeom>
              <a:blipFill>
                <a:blip r:embed="rId2"/>
                <a:stretch>
                  <a:fillRect l="-1255" t="-1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2365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37E0D-D663-1444-85E3-5AC6BACF6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 Algorithm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5DBCD-AB3C-FD46-8737-A7ECADF7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31</a:t>
            </a:fld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DD6024E-2E87-A94F-AFDA-29BB5016A0A8}"/>
              </a:ext>
            </a:extLst>
          </p:cNvPr>
          <p:cNvGrpSpPr/>
          <p:nvPr/>
        </p:nvGrpSpPr>
        <p:grpSpPr>
          <a:xfrm>
            <a:off x="274649" y="784369"/>
            <a:ext cx="2878268" cy="2919375"/>
            <a:chOff x="924674" y="1794698"/>
            <a:chExt cx="2878268" cy="2919375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6F86FC6-61F1-0F42-BF4A-E8A5D9303795}"/>
                </a:ext>
              </a:extLst>
            </p:cNvPr>
            <p:cNvCxnSpPr>
              <a:cxnSpLocks/>
              <a:stCxn id="12" idx="3"/>
              <a:endCxn id="11" idx="7"/>
            </p:cNvCxnSpPr>
            <p:nvPr/>
          </p:nvCxnSpPr>
          <p:spPr>
            <a:xfrm flipH="1">
              <a:off x="2557782" y="2612220"/>
              <a:ext cx="776866" cy="62805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14BD6D6-AB95-0E4F-8E15-B511E49CF7B9}"/>
                </a:ext>
              </a:extLst>
            </p:cNvPr>
            <p:cNvGrpSpPr/>
            <p:nvPr/>
          </p:nvGrpSpPr>
          <p:grpSpPr>
            <a:xfrm>
              <a:off x="924674" y="2143926"/>
              <a:ext cx="2878268" cy="2570147"/>
              <a:chOff x="924674" y="2143927"/>
              <a:chExt cx="2878268" cy="2570147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00E3724-3E3D-B344-ABE6-0E886C97E2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89488" y="3159927"/>
                <a:ext cx="548640" cy="5486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</a:t>
                </a: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CF9DCE2C-3269-4741-A72A-A6B913EB0663}"/>
                  </a:ext>
                </a:extLst>
              </p:cNvPr>
              <p:cNvGrpSpPr/>
              <p:nvPr/>
            </p:nvGrpSpPr>
            <p:grpSpPr>
              <a:xfrm>
                <a:off x="924674" y="2143927"/>
                <a:ext cx="2878268" cy="548640"/>
                <a:chOff x="924674" y="2143927"/>
                <a:chExt cx="2878268" cy="548640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B332AF7E-27E5-F842-9670-1774D9E0CF9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254302" y="2143927"/>
                  <a:ext cx="548640" cy="5486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B</a:t>
                  </a:r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E88E8AEA-32AF-6847-86AF-C3AB29BA6BA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24674" y="2143927"/>
                  <a:ext cx="548640" cy="5486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367013FE-11A3-B247-A459-7C492C2FD3AE}"/>
                  </a:ext>
                </a:extLst>
              </p:cNvPr>
              <p:cNvGrpSpPr/>
              <p:nvPr/>
            </p:nvGrpSpPr>
            <p:grpSpPr>
              <a:xfrm>
                <a:off x="924674" y="4165434"/>
                <a:ext cx="2878268" cy="548640"/>
                <a:chOff x="924674" y="2143927"/>
                <a:chExt cx="2878268" cy="548640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6D733547-BD9F-1B40-A46D-52CE68C5FA7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254302" y="2143927"/>
                  <a:ext cx="548640" cy="5486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E</a:t>
                  </a: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B6AEF64F-DA4E-D74C-BCAB-440C23EA1F5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24674" y="2143927"/>
                  <a:ext cx="548640" cy="5486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D</a:t>
                  </a:r>
                </a:p>
              </p:txBody>
            </p:sp>
          </p:grpSp>
        </p:grp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3DC8004-A5AA-0C4A-A3CE-8DE6983B44EA}"/>
                </a:ext>
              </a:extLst>
            </p:cNvPr>
            <p:cNvCxnSpPr>
              <a:cxnSpLocks/>
              <a:stCxn id="17" idx="5"/>
              <a:endCxn id="11" idx="1"/>
            </p:cNvCxnSpPr>
            <p:nvPr/>
          </p:nvCxnSpPr>
          <p:spPr>
            <a:xfrm>
              <a:off x="1392968" y="2612220"/>
              <a:ext cx="776866" cy="62805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612B4CA-84F9-874E-A153-245718F0B0A2}"/>
                </a:ext>
              </a:extLst>
            </p:cNvPr>
            <p:cNvCxnSpPr>
              <a:cxnSpLocks/>
              <a:stCxn id="11" idx="5"/>
              <a:endCxn id="22" idx="1"/>
            </p:cNvCxnSpPr>
            <p:nvPr/>
          </p:nvCxnSpPr>
          <p:spPr>
            <a:xfrm>
              <a:off x="2557782" y="3628220"/>
              <a:ext cx="776866" cy="61755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95362C4-1D3C-5D40-8BB2-5659A9B6B551}"/>
                </a:ext>
              </a:extLst>
            </p:cNvPr>
            <p:cNvCxnSpPr>
              <a:cxnSpLocks/>
              <a:stCxn id="11" idx="3"/>
              <a:endCxn id="23" idx="7"/>
            </p:cNvCxnSpPr>
            <p:nvPr/>
          </p:nvCxnSpPr>
          <p:spPr>
            <a:xfrm flipH="1">
              <a:off x="1392968" y="3628220"/>
              <a:ext cx="776866" cy="61755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61724C5-533E-8C40-88F0-FFF7BB4C8655}"/>
                </a:ext>
              </a:extLst>
            </p:cNvPr>
            <p:cNvSpPr txBox="1"/>
            <p:nvPr/>
          </p:nvSpPr>
          <p:spPr>
            <a:xfrm>
              <a:off x="1633159" y="1794698"/>
              <a:ext cx="146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Ground Truth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53F910F-CEF2-DF45-9254-0D636E6B57E6}"/>
              </a:ext>
            </a:extLst>
          </p:cNvPr>
          <p:cNvCxnSpPr/>
          <p:nvPr/>
        </p:nvCxnSpPr>
        <p:spPr>
          <a:xfrm>
            <a:off x="3474720" y="974292"/>
            <a:ext cx="0" cy="5599228"/>
          </a:xfrm>
          <a:prstGeom prst="line">
            <a:avLst/>
          </a:prstGeom>
          <a:ln w="762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86EDE85D-D038-4D46-BEA7-57F9E966D70B}"/>
              </a:ext>
            </a:extLst>
          </p:cNvPr>
          <p:cNvGrpSpPr/>
          <p:nvPr/>
        </p:nvGrpSpPr>
        <p:grpSpPr>
          <a:xfrm>
            <a:off x="3849437" y="789475"/>
            <a:ext cx="2878268" cy="2914269"/>
            <a:chOff x="3849437" y="1002835"/>
            <a:chExt cx="2878268" cy="2914269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F79EE85-ECDB-4E42-BAC6-E9372CBACE70}"/>
                </a:ext>
              </a:extLst>
            </p:cNvPr>
            <p:cNvGrpSpPr/>
            <p:nvPr/>
          </p:nvGrpSpPr>
          <p:grpSpPr>
            <a:xfrm>
              <a:off x="3849437" y="1002835"/>
              <a:ext cx="2878268" cy="2914269"/>
              <a:chOff x="924674" y="1799804"/>
              <a:chExt cx="2878268" cy="2914269"/>
            </a:xfrm>
          </p:grpSpPr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D039B101-CDC4-D24E-87CE-31DB0096033E}"/>
                  </a:ext>
                </a:extLst>
              </p:cNvPr>
              <p:cNvCxnSpPr>
                <a:cxnSpLocks/>
                <a:stCxn id="58" idx="3"/>
                <a:endCxn id="53" idx="7"/>
              </p:cNvCxnSpPr>
              <p:nvPr/>
            </p:nvCxnSpPr>
            <p:spPr>
              <a:xfrm flipH="1">
                <a:off x="2557782" y="2612220"/>
                <a:ext cx="776866" cy="628052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5A38F796-587F-F147-BCBC-36F7AEDF345C}"/>
                  </a:ext>
                </a:extLst>
              </p:cNvPr>
              <p:cNvGrpSpPr/>
              <p:nvPr/>
            </p:nvGrpSpPr>
            <p:grpSpPr>
              <a:xfrm>
                <a:off x="924674" y="2143926"/>
                <a:ext cx="2878268" cy="2570147"/>
                <a:chOff x="924674" y="2143927"/>
                <a:chExt cx="2878268" cy="2570147"/>
              </a:xfrm>
            </p:grpSpPr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D39D5E32-1FAB-F845-94CA-D9E0F366420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089488" y="3159927"/>
                  <a:ext cx="548640" cy="5486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C</a:t>
                  </a:r>
                </a:p>
              </p:txBody>
            </p: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A09CB0FE-BBAA-AB40-BBEC-D84155D3F3A0}"/>
                    </a:ext>
                  </a:extLst>
                </p:cNvPr>
                <p:cNvGrpSpPr/>
                <p:nvPr/>
              </p:nvGrpSpPr>
              <p:grpSpPr>
                <a:xfrm>
                  <a:off x="924674" y="2143927"/>
                  <a:ext cx="2878268" cy="548640"/>
                  <a:chOff x="924674" y="2143927"/>
                  <a:chExt cx="2878268" cy="548640"/>
                </a:xfrm>
              </p:grpSpPr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9B02F62A-F7FB-344D-B5EF-251734A0021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254302" y="2143927"/>
                    <a:ext cx="548640" cy="54864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B</a:t>
                    </a:r>
                  </a:p>
                </p:txBody>
              </p:sp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id="{0FC5FAD4-6FE0-3C4F-BAFD-9E478F7A2CC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24674" y="2143927"/>
                    <a:ext cx="548640" cy="54864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A</a:t>
                    </a:r>
                  </a:p>
                </p:txBody>
              </p:sp>
            </p:grpSp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3AAB8DD3-01CA-C548-B8A5-0B416FC32AF1}"/>
                    </a:ext>
                  </a:extLst>
                </p:cNvPr>
                <p:cNvGrpSpPr/>
                <p:nvPr/>
              </p:nvGrpSpPr>
              <p:grpSpPr>
                <a:xfrm>
                  <a:off x="924674" y="4165434"/>
                  <a:ext cx="2878268" cy="548640"/>
                  <a:chOff x="924674" y="2143927"/>
                  <a:chExt cx="2878268" cy="548640"/>
                </a:xfrm>
              </p:grpSpPr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id="{7C644681-75F2-1649-9880-AD48900B47E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254302" y="2143927"/>
                    <a:ext cx="548640" cy="54864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E</a:t>
                    </a:r>
                  </a:p>
                </p:txBody>
              </p:sp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id="{50FAFB15-0DA7-E14F-BEFA-A008B38D238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24674" y="2143927"/>
                    <a:ext cx="548640" cy="54864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D</a:t>
                    </a:r>
                  </a:p>
                </p:txBody>
              </p:sp>
            </p:grpSp>
          </p:grp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FB874054-45EF-364D-8F74-8169A687BD37}"/>
                  </a:ext>
                </a:extLst>
              </p:cNvPr>
              <p:cNvCxnSpPr>
                <a:cxnSpLocks/>
                <a:stCxn id="59" idx="5"/>
                <a:endCxn id="53" idx="1"/>
              </p:cNvCxnSpPr>
              <p:nvPr/>
            </p:nvCxnSpPr>
            <p:spPr>
              <a:xfrm>
                <a:off x="1392968" y="2612220"/>
                <a:ext cx="776866" cy="628052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50170EB5-EB9A-B943-92F7-53692F440A8E}"/>
                  </a:ext>
                </a:extLst>
              </p:cNvPr>
              <p:cNvCxnSpPr>
                <a:cxnSpLocks/>
                <a:stCxn id="53" idx="5"/>
                <a:endCxn id="56" idx="1"/>
              </p:cNvCxnSpPr>
              <p:nvPr/>
            </p:nvCxnSpPr>
            <p:spPr>
              <a:xfrm>
                <a:off x="2557782" y="3628220"/>
                <a:ext cx="776866" cy="617559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71610FF8-719E-EE47-ACED-298B28546D9A}"/>
                  </a:ext>
                </a:extLst>
              </p:cNvPr>
              <p:cNvCxnSpPr>
                <a:cxnSpLocks/>
                <a:stCxn id="53" idx="3"/>
                <a:endCxn id="57" idx="7"/>
              </p:cNvCxnSpPr>
              <p:nvPr/>
            </p:nvCxnSpPr>
            <p:spPr>
              <a:xfrm flipH="1">
                <a:off x="1392968" y="3628220"/>
                <a:ext cx="776866" cy="617559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343E423-8A78-404A-BD6D-077EAFD1038C}"/>
                  </a:ext>
                </a:extLst>
              </p:cNvPr>
              <p:cNvSpPr txBox="1"/>
              <p:nvPr/>
            </p:nvSpPr>
            <p:spPr>
              <a:xfrm>
                <a:off x="1590038" y="1799804"/>
                <a:ext cx="1547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1. Initial Graph</a:t>
                </a:r>
              </a:p>
            </p:txBody>
          </p:sp>
        </p:grp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DE5FDA61-531B-CF48-A0DD-46D4F9942F10}"/>
                </a:ext>
              </a:extLst>
            </p:cNvPr>
            <p:cNvCxnSpPr>
              <a:cxnSpLocks/>
              <a:stCxn id="58" idx="4"/>
              <a:endCxn id="56" idx="0"/>
            </p:cNvCxnSpPr>
            <p:nvPr/>
          </p:nvCxnSpPr>
          <p:spPr>
            <a:xfrm>
              <a:off x="6453385" y="1895597"/>
              <a:ext cx="0" cy="147286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0F4A486D-BF40-7247-BDCF-4D7E5205540C}"/>
                </a:ext>
              </a:extLst>
            </p:cNvPr>
            <p:cNvCxnSpPr>
              <a:cxnSpLocks/>
              <a:stCxn id="58" idx="2"/>
              <a:endCxn id="59" idx="6"/>
            </p:cNvCxnSpPr>
            <p:nvPr/>
          </p:nvCxnSpPr>
          <p:spPr>
            <a:xfrm flipH="1">
              <a:off x="4398077" y="1621277"/>
              <a:ext cx="1780988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A19FC923-9519-9E46-A7BE-DC441FFD1FCC}"/>
                </a:ext>
              </a:extLst>
            </p:cNvPr>
            <p:cNvCxnSpPr>
              <a:cxnSpLocks/>
              <a:stCxn id="58" idx="4"/>
              <a:endCxn id="57" idx="6"/>
            </p:cNvCxnSpPr>
            <p:nvPr/>
          </p:nvCxnSpPr>
          <p:spPr>
            <a:xfrm rot="5400000">
              <a:off x="4552138" y="1741536"/>
              <a:ext cx="1747187" cy="2055308"/>
            </a:xfrm>
            <a:prstGeom prst="curvedConnector2">
              <a:avLst/>
            </a:prstGeom>
            <a:ln w="762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79B2D7C4-02BF-EC48-A82D-DD21B2CBE330}"/>
                </a:ext>
              </a:extLst>
            </p:cNvPr>
            <p:cNvCxnSpPr>
              <a:cxnSpLocks/>
              <a:stCxn id="59" idx="4"/>
              <a:endCxn id="57" idx="0"/>
            </p:cNvCxnSpPr>
            <p:nvPr/>
          </p:nvCxnSpPr>
          <p:spPr>
            <a:xfrm>
              <a:off x="4123757" y="1895597"/>
              <a:ext cx="0" cy="147286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67">
              <a:extLst>
                <a:ext uri="{FF2B5EF4-FFF2-40B4-BE49-F238E27FC236}">
                  <a16:creationId xmlns:a16="http://schemas.microsoft.com/office/drawing/2014/main" id="{3C162FCF-999A-914A-B3CD-946440E8579B}"/>
                </a:ext>
              </a:extLst>
            </p:cNvPr>
            <p:cNvCxnSpPr>
              <a:cxnSpLocks/>
              <a:stCxn id="59" idx="4"/>
              <a:endCxn id="56" idx="2"/>
            </p:cNvCxnSpPr>
            <p:nvPr/>
          </p:nvCxnSpPr>
          <p:spPr>
            <a:xfrm rot="16200000" flipH="1">
              <a:off x="4277818" y="1741536"/>
              <a:ext cx="1747187" cy="2055308"/>
            </a:xfrm>
            <a:prstGeom prst="curvedConnector2">
              <a:avLst/>
            </a:prstGeom>
            <a:ln w="762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4FC47FAE-0874-0544-99C3-32D5A701492F}"/>
                </a:ext>
              </a:extLst>
            </p:cNvPr>
            <p:cNvCxnSpPr>
              <a:cxnSpLocks/>
              <a:stCxn id="56" idx="2"/>
              <a:endCxn id="57" idx="6"/>
            </p:cNvCxnSpPr>
            <p:nvPr/>
          </p:nvCxnSpPr>
          <p:spPr>
            <a:xfrm flipH="1">
              <a:off x="4398077" y="3642784"/>
              <a:ext cx="1780988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78EC3296-5C2D-C143-84BA-DA1709BDA43E}"/>
              </a:ext>
            </a:extLst>
          </p:cNvPr>
          <p:cNvGrpSpPr/>
          <p:nvPr/>
        </p:nvGrpSpPr>
        <p:grpSpPr>
          <a:xfrm>
            <a:off x="6921679" y="780168"/>
            <a:ext cx="2878268" cy="2923576"/>
            <a:chOff x="924674" y="1790497"/>
            <a:chExt cx="2878268" cy="2923576"/>
          </a:xfrm>
        </p:grpSpPr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64FFC036-F53A-8A41-820B-792BCB7FB138}"/>
                </a:ext>
              </a:extLst>
            </p:cNvPr>
            <p:cNvCxnSpPr>
              <a:cxnSpLocks/>
              <a:stCxn id="143" idx="3"/>
              <a:endCxn id="138" idx="7"/>
            </p:cNvCxnSpPr>
            <p:nvPr/>
          </p:nvCxnSpPr>
          <p:spPr>
            <a:xfrm flipH="1">
              <a:off x="2557782" y="2612220"/>
              <a:ext cx="776866" cy="62805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F5265F0A-A503-2D46-9333-3D3D7420E3F8}"/>
                </a:ext>
              </a:extLst>
            </p:cNvPr>
            <p:cNvGrpSpPr/>
            <p:nvPr/>
          </p:nvGrpSpPr>
          <p:grpSpPr>
            <a:xfrm>
              <a:off x="924674" y="2143926"/>
              <a:ext cx="2878268" cy="2570147"/>
              <a:chOff x="924674" y="2143927"/>
              <a:chExt cx="2878268" cy="2570147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75DB231E-A1C5-A24F-B26D-64C7CB64E0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89488" y="3159927"/>
                <a:ext cx="548640" cy="5486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</a:t>
                </a:r>
              </a:p>
            </p:txBody>
          </p: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CF408404-1094-0A4A-B6B4-F5032787A3E4}"/>
                  </a:ext>
                </a:extLst>
              </p:cNvPr>
              <p:cNvGrpSpPr/>
              <p:nvPr/>
            </p:nvGrpSpPr>
            <p:grpSpPr>
              <a:xfrm>
                <a:off x="924674" y="2143927"/>
                <a:ext cx="2878268" cy="548640"/>
                <a:chOff x="924674" y="2143927"/>
                <a:chExt cx="2878268" cy="548640"/>
              </a:xfrm>
            </p:grpSpPr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B4042075-2185-E842-9072-E3E294D0AFD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254302" y="2143927"/>
                  <a:ext cx="548640" cy="5486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B</a:t>
                  </a:r>
                </a:p>
              </p:txBody>
            </p:sp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F3BA3703-4CF1-5646-AD88-C9E814C25FC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24674" y="2143927"/>
                  <a:ext cx="548640" cy="5486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A8DD73B3-D0B0-C14A-AE8F-C4D9823A5146}"/>
                  </a:ext>
                </a:extLst>
              </p:cNvPr>
              <p:cNvGrpSpPr/>
              <p:nvPr/>
            </p:nvGrpSpPr>
            <p:grpSpPr>
              <a:xfrm>
                <a:off x="924674" y="4165434"/>
                <a:ext cx="2878268" cy="548640"/>
                <a:chOff x="924674" y="2143927"/>
                <a:chExt cx="2878268" cy="548640"/>
              </a:xfrm>
            </p:grpSpPr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7F40D3CB-D4AD-5641-A185-76C88CEC2ED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254302" y="2143927"/>
                  <a:ext cx="548640" cy="5486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E</a:t>
                  </a:r>
                </a:p>
              </p:txBody>
            </p:sp>
            <p:sp>
              <p:nvSpPr>
                <p:cNvPr id="142" name="Oval 141">
                  <a:extLst>
                    <a:ext uri="{FF2B5EF4-FFF2-40B4-BE49-F238E27FC236}">
                      <a16:creationId xmlns:a16="http://schemas.microsoft.com/office/drawing/2014/main" id="{972B53AE-5849-EA42-AED5-3A8A0ED7009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24674" y="2143927"/>
                  <a:ext cx="548640" cy="5486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D</a:t>
                  </a:r>
                </a:p>
              </p:txBody>
            </p:sp>
          </p:grpSp>
        </p:grp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78DB954E-DAD1-C747-93AB-6FE046314FEC}"/>
                </a:ext>
              </a:extLst>
            </p:cNvPr>
            <p:cNvCxnSpPr>
              <a:cxnSpLocks/>
              <a:stCxn id="144" idx="5"/>
              <a:endCxn id="138" idx="1"/>
            </p:cNvCxnSpPr>
            <p:nvPr/>
          </p:nvCxnSpPr>
          <p:spPr>
            <a:xfrm>
              <a:off x="1392968" y="2612220"/>
              <a:ext cx="776866" cy="62805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B2694F8F-81ED-B341-A2DE-B9BEBA4BA406}"/>
                </a:ext>
              </a:extLst>
            </p:cNvPr>
            <p:cNvCxnSpPr>
              <a:cxnSpLocks/>
              <a:stCxn id="138" idx="5"/>
              <a:endCxn id="141" idx="1"/>
            </p:cNvCxnSpPr>
            <p:nvPr/>
          </p:nvCxnSpPr>
          <p:spPr>
            <a:xfrm>
              <a:off x="2557782" y="3628220"/>
              <a:ext cx="776866" cy="61755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EFCCA375-6E61-9544-90BC-726DB86A1CE4}"/>
                </a:ext>
              </a:extLst>
            </p:cNvPr>
            <p:cNvCxnSpPr>
              <a:cxnSpLocks/>
              <a:stCxn id="138" idx="3"/>
              <a:endCxn id="142" idx="7"/>
            </p:cNvCxnSpPr>
            <p:nvPr/>
          </p:nvCxnSpPr>
          <p:spPr>
            <a:xfrm flipH="1">
              <a:off x="1392968" y="3628220"/>
              <a:ext cx="776866" cy="61755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D46127B7-D39E-EB4A-BD29-7A0ADD75097C}"/>
                </a:ext>
              </a:extLst>
            </p:cNvPr>
            <p:cNvSpPr txBox="1"/>
            <p:nvPr/>
          </p:nvSpPr>
          <p:spPr>
            <a:xfrm>
              <a:off x="1131484" y="1790497"/>
              <a:ext cx="2464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2. Skeleton Identification</a:t>
              </a: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DF70D8C3-B0C2-7248-AE7D-E052AEC856F0}"/>
              </a:ext>
            </a:extLst>
          </p:cNvPr>
          <p:cNvGrpSpPr/>
          <p:nvPr/>
        </p:nvGrpSpPr>
        <p:grpSpPr>
          <a:xfrm>
            <a:off x="3849437" y="3870521"/>
            <a:ext cx="2878268" cy="2923576"/>
            <a:chOff x="924674" y="1790497"/>
            <a:chExt cx="2878268" cy="2923576"/>
          </a:xfrm>
        </p:grpSpPr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03803D3A-7602-1E45-B31C-1A201E0A5D24}"/>
                </a:ext>
              </a:extLst>
            </p:cNvPr>
            <p:cNvCxnSpPr>
              <a:cxnSpLocks/>
              <a:stCxn id="171" idx="3"/>
              <a:endCxn id="166" idx="7"/>
            </p:cNvCxnSpPr>
            <p:nvPr/>
          </p:nvCxnSpPr>
          <p:spPr>
            <a:xfrm flipH="1">
              <a:off x="2557782" y="2612220"/>
              <a:ext cx="776866" cy="62805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84BC92AF-AE35-3D4C-93B0-DEE402BC19D2}"/>
                </a:ext>
              </a:extLst>
            </p:cNvPr>
            <p:cNvGrpSpPr/>
            <p:nvPr/>
          </p:nvGrpSpPr>
          <p:grpSpPr>
            <a:xfrm>
              <a:off x="924674" y="2143926"/>
              <a:ext cx="2878268" cy="2570147"/>
              <a:chOff x="924674" y="2143927"/>
              <a:chExt cx="2878268" cy="2570147"/>
            </a:xfrm>
          </p:grpSpPr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5E04B474-C866-254E-A331-0624DE17BA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89488" y="3159927"/>
                <a:ext cx="548640" cy="5486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</a:t>
                </a:r>
              </a:p>
            </p:txBody>
          </p: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EF852969-4F59-2C49-9264-D6FF9AC9144C}"/>
                  </a:ext>
                </a:extLst>
              </p:cNvPr>
              <p:cNvGrpSpPr/>
              <p:nvPr/>
            </p:nvGrpSpPr>
            <p:grpSpPr>
              <a:xfrm>
                <a:off x="924674" y="2143927"/>
                <a:ext cx="2878268" cy="548640"/>
                <a:chOff x="924674" y="2143927"/>
                <a:chExt cx="2878268" cy="548640"/>
              </a:xfrm>
            </p:grpSpPr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C8D235BD-8F39-794A-B6DD-622C99ADFF3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254302" y="2143927"/>
                  <a:ext cx="548640" cy="5486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B</a:t>
                  </a:r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AED7E882-590F-A945-805C-B819DFA7DDB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24674" y="2143927"/>
                  <a:ext cx="548640" cy="5486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E4929D1B-31C0-AB4D-BBCC-70EC500E2256}"/>
                  </a:ext>
                </a:extLst>
              </p:cNvPr>
              <p:cNvGrpSpPr/>
              <p:nvPr/>
            </p:nvGrpSpPr>
            <p:grpSpPr>
              <a:xfrm>
                <a:off x="924674" y="4165434"/>
                <a:ext cx="2878268" cy="548640"/>
                <a:chOff x="924674" y="2143927"/>
                <a:chExt cx="2878268" cy="548640"/>
              </a:xfrm>
            </p:grpSpPr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E114B891-A51B-AD46-A8D0-7890E0D8341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254302" y="2143927"/>
                  <a:ext cx="548640" cy="5486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E</a:t>
                  </a:r>
                </a:p>
              </p:txBody>
            </p:sp>
            <p:sp>
              <p:nvSpPr>
                <p:cNvPr id="170" name="Oval 169">
                  <a:extLst>
                    <a:ext uri="{FF2B5EF4-FFF2-40B4-BE49-F238E27FC236}">
                      <a16:creationId xmlns:a16="http://schemas.microsoft.com/office/drawing/2014/main" id="{B723FEDD-B495-D042-84C3-2AED8FD4D5C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24674" y="2143927"/>
                  <a:ext cx="548640" cy="5486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D</a:t>
                  </a:r>
                </a:p>
              </p:txBody>
            </p:sp>
          </p:grpSp>
        </p:grp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CF18A6A9-A5F2-C244-A911-E010D0C364CC}"/>
                </a:ext>
              </a:extLst>
            </p:cNvPr>
            <p:cNvCxnSpPr>
              <a:cxnSpLocks/>
              <a:stCxn id="172" idx="5"/>
              <a:endCxn id="166" idx="1"/>
            </p:cNvCxnSpPr>
            <p:nvPr/>
          </p:nvCxnSpPr>
          <p:spPr>
            <a:xfrm>
              <a:off x="1392968" y="2612220"/>
              <a:ext cx="776866" cy="62805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36EDC65C-7E43-D74C-916B-7ED75D510C1B}"/>
                </a:ext>
              </a:extLst>
            </p:cNvPr>
            <p:cNvCxnSpPr>
              <a:cxnSpLocks/>
              <a:stCxn id="166" idx="5"/>
              <a:endCxn id="169" idx="1"/>
            </p:cNvCxnSpPr>
            <p:nvPr/>
          </p:nvCxnSpPr>
          <p:spPr>
            <a:xfrm>
              <a:off x="2557782" y="3628220"/>
              <a:ext cx="776866" cy="61755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CFC1BABE-43CD-CD41-87FC-01AE7832CC91}"/>
                </a:ext>
              </a:extLst>
            </p:cNvPr>
            <p:cNvCxnSpPr>
              <a:cxnSpLocks/>
              <a:stCxn id="166" idx="3"/>
              <a:endCxn id="170" idx="7"/>
            </p:cNvCxnSpPr>
            <p:nvPr/>
          </p:nvCxnSpPr>
          <p:spPr>
            <a:xfrm flipH="1">
              <a:off x="1392968" y="3628220"/>
              <a:ext cx="776866" cy="61755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171A7DB2-607E-CD49-B24C-CB17EB556C1F}"/>
                </a:ext>
              </a:extLst>
            </p:cNvPr>
            <p:cNvSpPr txBox="1"/>
            <p:nvPr/>
          </p:nvSpPr>
          <p:spPr>
            <a:xfrm>
              <a:off x="1385336" y="1790497"/>
              <a:ext cx="19569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3. Detect Colliders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2D55868-7FBE-4735-6DA5-89432AFF72FB}"/>
                  </a:ext>
                </a:extLst>
              </p:cNvPr>
              <p:cNvSpPr txBox="1"/>
              <p:nvPr/>
            </p:nvSpPr>
            <p:spPr>
              <a:xfrm>
                <a:off x="201068" y="3830963"/>
                <a:ext cx="3025427" cy="285029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marL="342900" indent="-342900" algn="l">
                  <a:buFont typeface="+mj-lt"/>
                  <a:buAutoNum type="arabicPeriod"/>
                </a:pPr>
                <a:r>
                  <a:rPr lang="en-US" sz="1600" dirty="0"/>
                  <a:t>Begin with a fully connected graph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/>
                  <a:t>Iteratively 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⫫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1600" dirty="0"/>
                  <a:t> for all X and all Y and all conditioning sets Z (including empty)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/>
                  <a:t>Remove links between independent nodes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/>
                  <a:t>Identify colliders</a:t>
                </a:r>
              </a:p>
            </p:txBody>
          </p:sp>
        </mc:Choice>
        <mc:Fallback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2D55868-7FBE-4735-6DA5-89432AFF7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68" y="3830963"/>
                <a:ext cx="3025427" cy="2850292"/>
              </a:xfrm>
              <a:prstGeom prst="rect">
                <a:avLst/>
              </a:prstGeom>
              <a:blipFill>
                <a:blip r:embed="rId2"/>
                <a:stretch>
                  <a:fillRect l="-1255" t="-1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7364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37E0D-D663-1444-85E3-5AC6BACF6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 Algorithm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5DBCD-AB3C-FD46-8737-A7ECADF7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32</a:t>
            </a:fld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DD6024E-2E87-A94F-AFDA-29BB5016A0A8}"/>
              </a:ext>
            </a:extLst>
          </p:cNvPr>
          <p:cNvGrpSpPr/>
          <p:nvPr/>
        </p:nvGrpSpPr>
        <p:grpSpPr>
          <a:xfrm>
            <a:off x="274649" y="784369"/>
            <a:ext cx="2878268" cy="2919375"/>
            <a:chOff x="924674" y="1794698"/>
            <a:chExt cx="2878268" cy="2919375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6F86FC6-61F1-0F42-BF4A-E8A5D9303795}"/>
                </a:ext>
              </a:extLst>
            </p:cNvPr>
            <p:cNvCxnSpPr>
              <a:cxnSpLocks/>
              <a:stCxn id="12" idx="3"/>
              <a:endCxn id="11" idx="7"/>
            </p:cNvCxnSpPr>
            <p:nvPr/>
          </p:nvCxnSpPr>
          <p:spPr>
            <a:xfrm flipH="1">
              <a:off x="2557782" y="2612220"/>
              <a:ext cx="776866" cy="62805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14BD6D6-AB95-0E4F-8E15-B511E49CF7B9}"/>
                </a:ext>
              </a:extLst>
            </p:cNvPr>
            <p:cNvGrpSpPr/>
            <p:nvPr/>
          </p:nvGrpSpPr>
          <p:grpSpPr>
            <a:xfrm>
              <a:off x="924674" y="2143926"/>
              <a:ext cx="2878268" cy="2570147"/>
              <a:chOff x="924674" y="2143927"/>
              <a:chExt cx="2878268" cy="2570147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00E3724-3E3D-B344-ABE6-0E886C97E2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89488" y="3159927"/>
                <a:ext cx="548640" cy="5486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</a:t>
                </a: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CF9DCE2C-3269-4741-A72A-A6B913EB0663}"/>
                  </a:ext>
                </a:extLst>
              </p:cNvPr>
              <p:cNvGrpSpPr/>
              <p:nvPr/>
            </p:nvGrpSpPr>
            <p:grpSpPr>
              <a:xfrm>
                <a:off x="924674" y="2143927"/>
                <a:ext cx="2878268" cy="548640"/>
                <a:chOff x="924674" y="2143927"/>
                <a:chExt cx="2878268" cy="548640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B332AF7E-27E5-F842-9670-1774D9E0CF9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254302" y="2143927"/>
                  <a:ext cx="548640" cy="5486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B</a:t>
                  </a:r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E88E8AEA-32AF-6847-86AF-C3AB29BA6BA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24674" y="2143927"/>
                  <a:ext cx="548640" cy="5486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367013FE-11A3-B247-A459-7C492C2FD3AE}"/>
                  </a:ext>
                </a:extLst>
              </p:cNvPr>
              <p:cNvGrpSpPr/>
              <p:nvPr/>
            </p:nvGrpSpPr>
            <p:grpSpPr>
              <a:xfrm>
                <a:off x="924674" y="4165434"/>
                <a:ext cx="2878268" cy="548640"/>
                <a:chOff x="924674" y="2143927"/>
                <a:chExt cx="2878268" cy="548640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6D733547-BD9F-1B40-A46D-52CE68C5FA7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254302" y="2143927"/>
                  <a:ext cx="548640" cy="5486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E</a:t>
                  </a: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B6AEF64F-DA4E-D74C-BCAB-440C23EA1F5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24674" y="2143927"/>
                  <a:ext cx="548640" cy="5486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D</a:t>
                  </a:r>
                </a:p>
              </p:txBody>
            </p:sp>
          </p:grpSp>
        </p:grp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3DC8004-A5AA-0C4A-A3CE-8DE6983B44EA}"/>
                </a:ext>
              </a:extLst>
            </p:cNvPr>
            <p:cNvCxnSpPr>
              <a:cxnSpLocks/>
              <a:stCxn id="17" idx="5"/>
              <a:endCxn id="11" idx="1"/>
            </p:cNvCxnSpPr>
            <p:nvPr/>
          </p:nvCxnSpPr>
          <p:spPr>
            <a:xfrm>
              <a:off x="1392968" y="2612220"/>
              <a:ext cx="776866" cy="62805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612B4CA-84F9-874E-A153-245718F0B0A2}"/>
                </a:ext>
              </a:extLst>
            </p:cNvPr>
            <p:cNvCxnSpPr>
              <a:cxnSpLocks/>
              <a:stCxn id="11" idx="5"/>
              <a:endCxn id="22" idx="1"/>
            </p:cNvCxnSpPr>
            <p:nvPr/>
          </p:nvCxnSpPr>
          <p:spPr>
            <a:xfrm>
              <a:off x="2557782" y="3628220"/>
              <a:ext cx="776866" cy="61755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95362C4-1D3C-5D40-8BB2-5659A9B6B551}"/>
                </a:ext>
              </a:extLst>
            </p:cNvPr>
            <p:cNvCxnSpPr>
              <a:cxnSpLocks/>
              <a:stCxn id="11" idx="3"/>
              <a:endCxn id="23" idx="7"/>
            </p:cNvCxnSpPr>
            <p:nvPr/>
          </p:nvCxnSpPr>
          <p:spPr>
            <a:xfrm flipH="1">
              <a:off x="1392968" y="3628220"/>
              <a:ext cx="776866" cy="61755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61724C5-533E-8C40-88F0-FFF7BB4C8655}"/>
                </a:ext>
              </a:extLst>
            </p:cNvPr>
            <p:cNvSpPr txBox="1"/>
            <p:nvPr/>
          </p:nvSpPr>
          <p:spPr>
            <a:xfrm>
              <a:off x="1633159" y="1794698"/>
              <a:ext cx="146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Ground Truth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53F910F-CEF2-DF45-9254-0D636E6B57E6}"/>
              </a:ext>
            </a:extLst>
          </p:cNvPr>
          <p:cNvCxnSpPr/>
          <p:nvPr/>
        </p:nvCxnSpPr>
        <p:spPr>
          <a:xfrm>
            <a:off x="3474720" y="974292"/>
            <a:ext cx="0" cy="5599228"/>
          </a:xfrm>
          <a:prstGeom prst="line">
            <a:avLst/>
          </a:prstGeom>
          <a:ln w="762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86EDE85D-D038-4D46-BEA7-57F9E966D70B}"/>
              </a:ext>
            </a:extLst>
          </p:cNvPr>
          <p:cNvGrpSpPr/>
          <p:nvPr/>
        </p:nvGrpSpPr>
        <p:grpSpPr>
          <a:xfrm>
            <a:off x="3849437" y="789475"/>
            <a:ext cx="2878268" cy="2914269"/>
            <a:chOff x="3849437" y="1002835"/>
            <a:chExt cx="2878268" cy="2914269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F79EE85-ECDB-4E42-BAC6-E9372CBACE70}"/>
                </a:ext>
              </a:extLst>
            </p:cNvPr>
            <p:cNvGrpSpPr/>
            <p:nvPr/>
          </p:nvGrpSpPr>
          <p:grpSpPr>
            <a:xfrm>
              <a:off x="3849437" y="1002835"/>
              <a:ext cx="2878268" cy="2914269"/>
              <a:chOff x="924674" y="1799804"/>
              <a:chExt cx="2878268" cy="2914269"/>
            </a:xfrm>
          </p:grpSpPr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D039B101-CDC4-D24E-87CE-31DB0096033E}"/>
                  </a:ext>
                </a:extLst>
              </p:cNvPr>
              <p:cNvCxnSpPr>
                <a:cxnSpLocks/>
                <a:stCxn id="58" idx="3"/>
                <a:endCxn id="53" idx="7"/>
              </p:cNvCxnSpPr>
              <p:nvPr/>
            </p:nvCxnSpPr>
            <p:spPr>
              <a:xfrm flipH="1">
                <a:off x="2557782" y="2612220"/>
                <a:ext cx="776866" cy="628052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5A38F796-587F-F147-BCBC-36F7AEDF345C}"/>
                  </a:ext>
                </a:extLst>
              </p:cNvPr>
              <p:cNvGrpSpPr/>
              <p:nvPr/>
            </p:nvGrpSpPr>
            <p:grpSpPr>
              <a:xfrm>
                <a:off x="924674" y="2143926"/>
                <a:ext cx="2878268" cy="2570147"/>
                <a:chOff x="924674" y="2143927"/>
                <a:chExt cx="2878268" cy="2570147"/>
              </a:xfrm>
            </p:grpSpPr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D39D5E32-1FAB-F845-94CA-D9E0F366420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089488" y="3159927"/>
                  <a:ext cx="548640" cy="5486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C</a:t>
                  </a:r>
                </a:p>
              </p:txBody>
            </p: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A09CB0FE-BBAA-AB40-BBEC-D84155D3F3A0}"/>
                    </a:ext>
                  </a:extLst>
                </p:cNvPr>
                <p:cNvGrpSpPr/>
                <p:nvPr/>
              </p:nvGrpSpPr>
              <p:grpSpPr>
                <a:xfrm>
                  <a:off x="924674" y="2143927"/>
                  <a:ext cx="2878268" cy="548640"/>
                  <a:chOff x="924674" y="2143927"/>
                  <a:chExt cx="2878268" cy="548640"/>
                </a:xfrm>
              </p:grpSpPr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9B02F62A-F7FB-344D-B5EF-251734A0021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254302" y="2143927"/>
                    <a:ext cx="548640" cy="54864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B</a:t>
                    </a:r>
                  </a:p>
                </p:txBody>
              </p:sp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id="{0FC5FAD4-6FE0-3C4F-BAFD-9E478F7A2CC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24674" y="2143927"/>
                    <a:ext cx="548640" cy="54864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A</a:t>
                    </a:r>
                  </a:p>
                </p:txBody>
              </p:sp>
            </p:grpSp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3AAB8DD3-01CA-C548-B8A5-0B416FC32AF1}"/>
                    </a:ext>
                  </a:extLst>
                </p:cNvPr>
                <p:cNvGrpSpPr/>
                <p:nvPr/>
              </p:nvGrpSpPr>
              <p:grpSpPr>
                <a:xfrm>
                  <a:off x="924674" y="4165434"/>
                  <a:ext cx="2878268" cy="548640"/>
                  <a:chOff x="924674" y="2143927"/>
                  <a:chExt cx="2878268" cy="548640"/>
                </a:xfrm>
              </p:grpSpPr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id="{7C644681-75F2-1649-9880-AD48900B47E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254302" y="2143927"/>
                    <a:ext cx="548640" cy="54864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E</a:t>
                    </a:r>
                  </a:p>
                </p:txBody>
              </p:sp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id="{50FAFB15-0DA7-E14F-BEFA-A008B38D238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24674" y="2143927"/>
                    <a:ext cx="548640" cy="54864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D</a:t>
                    </a:r>
                  </a:p>
                </p:txBody>
              </p:sp>
            </p:grpSp>
          </p:grp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FB874054-45EF-364D-8F74-8169A687BD37}"/>
                  </a:ext>
                </a:extLst>
              </p:cNvPr>
              <p:cNvCxnSpPr>
                <a:cxnSpLocks/>
                <a:stCxn id="59" idx="5"/>
                <a:endCxn id="53" idx="1"/>
              </p:cNvCxnSpPr>
              <p:nvPr/>
            </p:nvCxnSpPr>
            <p:spPr>
              <a:xfrm>
                <a:off x="1392968" y="2612220"/>
                <a:ext cx="776866" cy="628052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50170EB5-EB9A-B943-92F7-53692F440A8E}"/>
                  </a:ext>
                </a:extLst>
              </p:cNvPr>
              <p:cNvCxnSpPr>
                <a:cxnSpLocks/>
                <a:stCxn id="53" idx="5"/>
                <a:endCxn id="56" idx="1"/>
              </p:cNvCxnSpPr>
              <p:nvPr/>
            </p:nvCxnSpPr>
            <p:spPr>
              <a:xfrm>
                <a:off x="2557782" y="3628220"/>
                <a:ext cx="776866" cy="617559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71610FF8-719E-EE47-ACED-298B28546D9A}"/>
                  </a:ext>
                </a:extLst>
              </p:cNvPr>
              <p:cNvCxnSpPr>
                <a:cxnSpLocks/>
                <a:stCxn id="53" idx="3"/>
                <a:endCxn id="57" idx="7"/>
              </p:cNvCxnSpPr>
              <p:nvPr/>
            </p:nvCxnSpPr>
            <p:spPr>
              <a:xfrm flipH="1">
                <a:off x="1392968" y="3628220"/>
                <a:ext cx="776866" cy="617559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343E423-8A78-404A-BD6D-077EAFD1038C}"/>
                  </a:ext>
                </a:extLst>
              </p:cNvPr>
              <p:cNvSpPr txBox="1"/>
              <p:nvPr/>
            </p:nvSpPr>
            <p:spPr>
              <a:xfrm>
                <a:off x="1590038" y="1799804"/>
                <a:ext cx="1547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1. Initial Graph</a:t>
                </a:r>
              </a:p>
            </p:txBody>
          </p:sp>
        </p:grp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DE5FDA61-531B-CF48-A0DD-46D4F9942F10}"/>
                </a:ext>
              </a:extLst>
            </p:cNvPr>
            <p:cNvCxnSpPr>
              <a:cxnSpLocks/>
              <a:stCxn id="58" idx="4"/>
              <a:endCxn id="56" idx="0"/>
            </p:cNvCxnSpPr>
            <p:nvPr/>
          </p:nvCxnSpPr>
          <p:spPr>
            <a:xfrm>
              <a:off x="6453385" y="1895597"/>
              <a:ext cx="0" cy="147286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0F4A486D-BF40-7247-BDCF-4D7E5205540C}"/>
                </a:ext>
              </a:extLst>
            </p:cNvPr>
            <p:cNvCxnSpPr>
              <a:cxnSpLocks/>
              <a:stCxn id="58" idx="2"/>
              <a:endCxn id="59" idx="6"/>
            </p:cNvCxnSpPr>
            <p:nvPr/>
          </p:nvCxnSpPr>
          <p:spPr>
            <a:xfrm flipH="1">
              <a:off x="4398077" y="1621277"/>
              <a:ext cx="1780988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A19FC923-9519-9E46-A7BE-DC441FFD1FCC}"/>
                </a:ext>
              </a:extLst>
            </p:cNvPr>
            <p:cNvCxnSpPr>
              <a:cxnSpLocks/>
              <a:stCxn id="58" idx="4"/>
              <a:endCxn id="57" idx="6"/>
            </p:cNvCxnSpPr>
            <p:nvPr/>
          </p:nvCxnSpPr>
          <p:spPr>
            <a:xfrm rot="5400000">
              <a:off x="4552138" y="1741536"/>
              <a:ext cx="1747187" cy="2055308"/>
            </a:xfrm>
            <a:prstGeom prst="curvedConnector2">
              <a:avLst/>
            </a:prstGeom>
            <a:ln w="762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79B2D7C4-02BF-EC48-A82D-DD21B2CBE330}"/>
                </a:ext>
              </a:extLst>
            </p:cNvPr>
            <p:cNvCxnSpPr>
              <a:cxnSpLocks/>
              <a:stCxn id="59" idx="4"/>
              <a:endCxn id="57" idx="0"/>
            </p:cNvCxnSpPr>
            <p:nvPr/>
          </p:nvCxnSpPr>
          <p:spPr>
            <a:xfrm>
              <a:off x="4123757" y="1895597"/>
              <a:ext cx="0" cy="147286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67">
              <a:extLst>
                <a:ext uri="{FF2B5EF4-FFF2-40B4-BE49-F238E27FC236}">
                  <a16:creationId xmlns:a16="http://schemas.microsoft.com/office/drawing/2014/main" id="{3C162FCF-999A-914A-B3CD-946440E8579B}"/>
                </a:ext>
              </a:extLst>
            </p:cNvPr>
            <p:cNvCxnSpPr>
              <a:cxnSpLocks/>
              <a:stCxn id="59" idx="4"/>
              <a:endCxn id="56" idx="2"/>
            </p:cNvCxnSpPr>
            <p:nvPr/>
          </p:nvCxnSpPr>
          <p:spPr>
            <a:xfrm rot="16200000" flipH="1">
              <a:off x="4277818" y="1741536"/>
              <a:ext cx="1747187" cy="2055308"/>
            </a:xfrm>
            <a:prstGeom prst="curvedConnector2">
              <a:avLst/>
            </a:prstGeom>
            <a:ln w="762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4FC47FAE-0874-0544-99C3-32D5A701492F}"/>
                </a:ext>
              </a:extLst>
            </p:cNvPr>
            <p:cNvCxnSpPr>
              <a:cxnSpLocks/>
              <a:stCxn id="56" idx="2"/>
              <a:endCxn id="57" idx="6"/>
            </p:cNvCxnSpPr>
            <p:nvPr/>
          </p:nvCxnSpPr>
          <p:spPr>
            <a:xfrm flipH="1">
              <a:off x="4398077" y="3642784"/>
              <a:ext cx="1780988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78EC3296-5C2D-C143-84BA-DA1709BDA43E}"/>
              </a:ext>
            </a:extLst>
          </p:cNvPr>
          <p:cNvGrpSpPr/>
          <p:nvPr/>
        </p:nvGrpSpPr>
        <p:grpSpPr>
          <a:xfrm>
            <a:off x="6921679" y="780168"/>
            <a:ext cx="2878268" cy="2923576"/>
            <a:chOff x="924674" y="1790497"/>
            <a:chExt cx="2878268" cy="2923576"/>
          </a:xfrm>
        </p:grpSpPr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64FFC036-F53A-8A41-820B-792BCB7FB138}"/>
                </a:ext>
              </a:extLst>
            </p:cNvPr>
            <p:cNvCxnSpPr>
              <a:cxnSpLocks/>
              <a:stCxn id="143" idx="3"/>
              <a:endCxn id="138" idx="7"/>
            </p:cNvCxnSpPr>
            <p:nvPr/>
          </p:nvCxnSpPr>
          <p:spPr>
            <a:xfrm flipH="1">
              <a:off x="2557782" y="2612220"/>
              <a:ext cx="776866" cy="62805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F5265F0A-A503-2D46-9333-3D3D7420E3F8}"/>
                </a:ext>
              </a:extLst>
            </p:cNvPr>
            <p:cNvGrpSpPr/>
            <p:nvPr/>
          </p:nvGrpSpPr>
          <p:grpSpPr>
            <a:xfrm>
              <a:off x="924674" y="2143926"/>
              <a:ext cx="2878268" cy="2570147"/>
              <a:chOff x="924674" y="2143927"/>
              <a:chExt cx="2878268" cy="2570147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75DB231E-A1C5-A24F-B26D-64C7CB64E0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89488" y="3159927"/>
                <a:ext cx="548640" cy="5486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</a:t>
                </a:r>
              </a:p>
            </p:txBody>
          </p: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CF408404-1094-0A4A-B6B4-F5032787A3E4}"/>
                  </a:ext>
                </a:extLst>
              </p:cNvPr>
              <p:cNvGrpSpPr/>
              <p:nvPr/>
            </p:nvGrpSpPr>
            <p:grpSpPr>
              <a:xfrm>
                <a:off x="924674" y="2143927"/>
                <a:ext cx="2878268" cy="548640"/>
                <a:chOff x="924674" y="2143927"/>
                <a:chExt cx="2878268" cy="548640"/>
              </a:xfrm>
            </p:grpSpPr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B4042075-2185-E842-9072-E3E294D0AFD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254302" y="2143927"/>
                  <a:ext cx="548640" cy="5486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B</a:t>
                  </a:r>
                </a:p>
              </p:txBody>
            </p:sp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F3BA3703-4CF1-5646-AD88-C9E814C25FC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24674" y="2143927"/>
                  <a:ext cx="548640" cy="5486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A8DD73B3-D0B0-C14A-AE8F-C4D9823A5146}"/>
                  </a:ext>
                </a:extLst>
              </p:cNvPr>
              <p:cNvGrpSpPr/>
              <p:nvPr/>
            </p:nvGrpSpPr>
            <p:grpSpPr>
              <a:xfrm>
                <a:off x="924674" y="4165434"/>
                <a:ext cx="2878268" cy="548640"/>
                <a:chOff x="924674" y="2143927"/>
                <a:chExt cx="2878268" cy="548640"/>
              </a:xfrm>
            </p:grpSpPr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7F40D3CB-D4AD-5641-A185-76C88CEC2ED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254302" y="2143927"/>
                  <a:ext cx="548640" cy="5486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E</a:t>
                  </a:r>
                </a:p>
              </p:txBody>
            </p:sp>
            <p:sp>
              <p:nvSpPr>
                <p:cNvPr id="142" name="Oval 141">
                  <a:extLst>
                    <a:ext uri="{FF2B5EF4-FFF2-40B4-BE49-F238E27FC236}">
                      <a16:creationId xmlns:a16="http://schemas.microsoft.com/office/drawing/2014/main" id="{972B53AE-5849-EA42-AED5-3A8A0ED7009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24674" y="2143927"/>
                  <a:ext cx="548640" cy="5486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D</a:t>
                  </a:r>
                </a:p>
              </p:txBody>
            </p:sp>
          </p:grpSp>
        </p:grp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78DB954E-DAD1-C747-93AB-6FE046314FEC}"/>
                </a:ext>
              </a:extLst>
            </p:cNvPr>
            <p:cNvCxnSpPr>
              <a:cxnSpLocks/>
              <a:stCxn id="144" idx="5"/>
              <a:endCxn id="138" idx="1"/>
            </p:cNvCxnSpPr>
            <p:nvPr/>
          </p:nvCxnSpPr>
          <p:spPr>
            <a:xfrm>
              <a:off x="1392968" y="2612220"/>
              <a:ext cx="776866" cy="62805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B2694F8F-81ED-B341-A2DE-B9BEBA4BA406}"/>
                </a:ext>
              </a:extLst>
            </p:cNvPr>
            <p:cNvCxnSpPr>
              <a:cxnSpLocks/>
              <a:stCxn id="138" idx="5"/>
              <a:endCxn id="141" idx="1"/>
            </p:cNvCxnSpPr>
            <p:nvPr/>
          </p:nvCxnSpPr>
          <p:spPr>
            <a:xfrm>
              <a:off x="2557782" y="3628220"/>
              <a:ext cx="776866" cy="61755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EFCCA375-6E61-9544-90BC-726DB86A1CE4}"/>
                </a:ext>
              </a:extLst>
            </p:cNvPr>
            <p:cNvCxnSpPr>
              <a:cxnSpLocks/>
              <a:stCxn id="138" idx="3"/>
              <a:endCxn id="142" idx="7"/>
            </p:cNvCxnSpPr>
            <p:nvPr/>
          </p:nvCxnSpPr>
          <p:spPr>
            <a:xfrm flipH="1">
              <a:off x="1392968" y="3628220"/>
              <a:ext cx="776866" cy="61755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D46127B7-D39E-EB4A-BD29-7A0ADD75097C}"/>
                </a:ext>
              </a:extLst>
            </p:cNvPr>
            <p:cNvSpPr txBox="1"/>
            <p:nvPr/>
          </p:nvSpPr>
          <p:spPr>
            <a:xfrm>
              <a:off x="1131484" y="1790497"/>
              <a:ext cx="2464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2. Skeleton Identification</a:t>
              </a: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DF70D8C3-B0C2-7248-AE7D-E052AEC856F0}"/>
              </a:ext>
            </a:extLst>
          </p:cNvPr>
          <p:cNvGrpSpPr/>
          <p:nvPr/>
        </p:nvGrpSpPr>
        <p:grpSpPr>
          <a:xfrm>
            <a:off x="3849437" y="3870521"/>
            <a:ext cx="2878268" cy="2923576"/>
            <a:chOff x="924674" y="1790497"/>
            <a:chExt cx="2878268" cy="2923576"/>
          </a:xfrm>
        </p:grpSpPr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03803D3A-7602-1E45-B31C-1A201E0A5D24}"/>
                </a:ext>
              </a:extLst>
            </p:cNvPr>
            <p:cNvCxnSpPr>
              <a:cxnSpLocks/>
              <a:stCxn id="171" idx="3"/>
              <a:endCxn id="166" idx="7"/>
            </p:cNvCxnSpPr>
            <p:nvPr/>
          </p:nvCxnSpPr>
          <p:spPr>
            <a:xfrm flipH="1">
              <a:off x="2557782" y="2612220"/>
              <a:ext cx="776866" cy="62805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84BC92AF-AE35-3D4C-93B0-DEE402BC19D2}"/>
                </a:ext>
              </a:extLst>
            </p:cNvPr>
            <p:cNvGrpSpPr/>
            <p:nvPr/>
          </p:nvGrpSpPr>
          <p:grpSpPr>
            <a:xfrm>
              <a:off x="924674" y="2143926"/>
              <a:ext cx="2878268" cy="2570147"/>
              <a:chOff x="924674" y="2143927"/>
              <a:chExt cx="2878268" cy="2570147"/>
            </a:xfrm>
          </p:grpSpPr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5E04B474-C866-254E-A331-0624DE17BA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89488" y="3159927"/>
                <a:ext cx="548640" cy="5486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</a:t>
                </a:r>
              </a:p>
            </p:txBody>
          </p: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EF852969-4F59-2C49-9264-D6FF9AC9144C}"/>
                  </a:ext>
                </a:extLst>
              </p:cNvPr>
              <p:cNvGrpSpPr/>
              <p:nvPr/>
            </p:nvGrpSpPr>
            <p:grpSpPr>
              <a:xfrm>
                <a:off x="924674" y="2143927"/>
                <a:ext cx="2878268" cy="548640"/>
                <a:chOff x="924674" y="2143927"/>
                <a:chExt cx="2878268" cy="548640"/>
              </a:xfrm>
            </p:grpSpPr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C8D235BD-8F39-794A-B6DD-622C99ADFF3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254302" y="2143927"/>
                  <a:ext cx="548640" cy="5486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B</a:t>
                  </a:r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AED7E882-590F-A945-805C-B819DFA7DDB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24674" y="2143927"/>
                  <a:ext cx="548640" cy="5486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E4929D1B-31C0-AB4D-BBCC-70EC500E2256}"/>
                  </a:ext>
                </a:extLst>
              </p:cNvPr>
              <p:cNvGrpSpPr/>
              <p:nvPr/>
            </p:nvGrpSpPr>
            <p:grpSpPr>
              <a:xfrm>
                <a:off x="924674" y="4165434"/>
                <a:ext cx="2878268" cy="548640"/>
                <a:chOff x="924674" y="2143927"/>
                <a:chExt cx="2878268" cy="548640"/>
              </a:xfrm>
            </p:grpSpPr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E114B891-A51B-AD46-A8D0-7890E0D8341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254302" y="2143927"/>
                  <a:ext cx="548640" cy="5486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E</a:t>
                  </a:r>
                </a:p>
              </p:txBody>
            </p:sp>
            <p:sp>
              <p:nvSpPr>
                <p:cNvPr id="170" name="Oval 169">
                  <a:extLst>
                    <a:ext uri="{FF2B5EF4-FFF2-40B4-BE49-F238E27FC236}">
                      <a16:creationId xmlns:a16="http://schemas.microsoft.com/office/drawing/2014/main" id="{B723FEDD-B495-D042-84C3-2AED8FD4D5C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24674" y="2143927"/>
                  <a:ext cx="548640" cy="5486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D</a:t>
                  </a:r>
                </a:p>
              </p:txBody>
            </p:sp>
          </p:grpSp>
        </p:grp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CF18A6A9-A5F2-C244-A911-E010D0C364CC}"/>
                </a:ext>
              </a:extLst>
            </p:cNvPr>
            <p:cNvCxnSpPr>
              <a:cxnSpLocks/>
              <a:stCxn id="172" idx="5"/>
              <a:endCxn id="166" idx="1"/>
            </p:cNvCxnSpPr>
            <p:nvPr/>
          </p:nvCxnSpPr>
          <p:spPr>
            <a:xfrm>
              <a:off x="1392968" y="2612220"/>
              <a:ext cx="776866" cy="62805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36EDC65C-7E43-D74C-916B-7ED75D510C1B}"/>
                </a:ext>
              </a:extLst>
            </p:cNvPr>
            <p:cNvCxnSpPr>
              <a:cxnSpLocks/>
              <a:stCxn id="166" idx="5"/>
              <a:endCxn id="169" idx="1"/>
            </p:cNvCxnSpPr>
            <p:nvPr/>
          </p:nvCxnSpPr>
          <p:spPr>
            <a:xfrm>
              <a:off x="2557782" y="3628220"/>
              <a:ext cx="776866" cy="61755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CFC1BABE-43CD-CD41-87FC-01AE7832CC91}"/>
                </a:ext>
              </a:extLst>
            </p:cNvPr>
            <p:cNvCxnSpPr>
              <a:cxnSpLocks/>
              <a:stCxn id="166" idx="3"/>
              <a:endCxn id="170" idx="7"/>
            </p:cNvCxnSpPr>
            <p:nvPr/>
          </p:nvCxnSpPr>
          <p:spPr>
            <a:xfrm flipH="1">
              <a:off x="1392968" y="3628220"/>
              <a:ext cx="776866" cy="61755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171A7DB2-607E-CD49-B24C-CB17EB556C1F}"/>
                </a:ext>
              </a:extLst>
            </p:cNvPr>
            <p:cNvSpPr txBox="1"/>
            <p:nvPr/>
          </p:nvSpPr>
          <p:spPr>
            <a:xfrm>
              <a:off x="1385336" y="1790497"/>
              <a:ext cx="19569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3. Detect Colliders</a:t>
              </a: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80E4F968-EA9B-2C40-8F9B-1A6BB48604B6}"/>
              </a:ext>
            </a:extLst>
          </p:cNvPr>
          <p:cNvGrpSpPr/>
          <p:nvPr/>
        </p:nvGrpSpPr>
        <p:grpSpPr>
          <a:xfrm>
            <a:off x="6921679" y="3858508"/>
            <a:ext cx="2878268" cy="2923576"/>
            <a:chOff x="924674" y="1790497"/>
            <a:chExt cx="2878268" cy="2923576"/>
          </a:xfrm>
        </p:grpSpPr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049E750D-445F-CA4C-BED7-8CE454CF5E6F}"/>
                </a:ext>
              </a:extLst>
            </p:cNvPr>
            <p:cNvCxnSpPr>
              <a:cxnSpLocks/>
              <a:stCxn id="185" idx="3"/>
              <a:endCxn id="180" idx="7"/>
            </p:cNvCxnSpPr>
            <p:nvPr/>
          </p:nvCxnSpPr>
          <p:spPr>
            <a:xfrm flipH="1">
              <a:off x="2557782" y="2612220"/>
              <a:ext cx="776866" cy="62805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4466CD52-4CF6-2647-8D85-3484D0106305}"/>
                </a:ext>
              </a:extLst>
            </p:cNvPr>
            <p:cNvGrpSpPr/>
            <p:nvPr/>
          </p:nvGrpSpPr>
          <p:grpSpPr>
            <a:xfrm>
              <a:off x="924674" y="2143926"/>
              <a:ext cx="2878268" cy="2570147"/>
              <a:chOff x="924674" y="2143927"/>
              <a:chExt cx="2878268" cy="2570147"/>
            </a:xfrm>
          </p:grpSpPr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16D7439F-31D3-B342-B7AD-E56354F91D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89488" y="3159927"/>
                <a:ext cx="548640" cy="5486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</a:t>
                </a:r>
              </a:p>
            </p:txBody>
          </p: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86EFD752-6B17-A145-AD4B-D7A184B0110B}"/>
                  </a:ext>
                </a:extLst>
              </p:cNvPr>
              <p:cNvGrpSpPr/>
              <p:nvPr/>
            </p:nvGrpSpPr>
            <p:grpSpPr>
              <a:xfrm>
                <a:off x="924674" y="2143927"/>
                <a:ext cx="2878268" cy="548640"/>
                <a:chOff x="924674" y="2143927"/>
                <a:chExt cx="2878268" cy="548640"/>
              </a:xfrm>
            </p:grpSpPr>
            <p:sp>
              <p:nvSpPr>
                <p:cNvPr id="185" name="Oval 184">
                  <a:extLst>
                    <a:ext uri="{FF2B5EF4-FFF2-40B4-BE49-F238E27FC236}">
                      <a16:creationId xmlns:a16="http://schemas.microsoft.com/office/drawing/2014/main" id="{39EC4F8C-6107-7D48-AD3A-D7337ED3021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254302" y="2143927"/>
                  <a:ext cx="548640" cy="5486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B</a:t>
                  </a:r>
                </a:p>
              </p:txBody>
            </p:sp>
            <p:sp>
              <p:nvSpPr>
                <p:cNvPr id="186" name="Oval 185">
                  <a:extLst>
                    <a:ext uri="{FF2B5EF4-FFF2-40B4-BE49-F238E27FC236}">
                      <a16:creationId xmlns:a16="http://schemas.microsoft.com/office/drawing/2014/main" id="{9E94594A-BE08-C04D-B74B-44BA2459F71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24674" y="2143927"/>
                  <a:ext cx="548640" cy="5486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0D45147D-B25C-6D4D-979B-6B64EAD1C02E}"/>
                  </a:ext>
                </a:extLst>
              </p:cNvPr>
              <p:cNvGrpSpPr/>
              <p:nvPr/>
            </p:nvGrpSpPr>
            <p:grpSpPr>
              <a:xfrm>
                <a:off x="924674" y="4165434"/>
                <a:ext cx="2878268" cy="548640"/>
                <a:chOff x="924674" y="2143927"/>
                <a:chExt cx="2878268" cy="548640"/>
              </a:xfrm>
            </p:grpSpPr>
            <p:sp>
              <p:nvSpPr>
                <p:cNvPr id="183" name="Oval 182">
                  <a:extLst>
                    <a:ext uri="{FF2B5EF4-FFF2-40B4-BE49-F238E27FC236}">
                      <a16:creationId xmlns:a16="http://schemas.microsoft.com/office/drawing/2014/main" id="{42207BD4-6F37-ED46-9E77-551B776F0C3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254302" y="2143927"/>
                  <a:ext cx="548640" cy="5486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E</a:t>
                  </a:r>
                </a:p>
              </p:txBody>
            </p:sp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42A5BBC5-5F8E-D24A-BABE-90300A392DF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24674" y="2143927"/>
                  <a:ext cx="548640" cy="5486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D</a:t>
                  </a:r>
                </a:p>
              </p:txBody>
            </p:sp>
          </p:grpSp>
        </p:grpSp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00A5CCC4-80AE-2445-B685-1190C5E1999D}"/>
                </a:ext>
              </a:extLst>
            </p:cNvPr>
            <p:cNvCxnSpPr>
              <a:cxnSpLocks/>
              <a:stCxn id="186" idx="5"/>
              <a:endCxn id="180" idx="1"/>
            </p:cNvCxnSpPr>
            <p:nvPr/>
          </p:nvCxnSpPr>
          <p:spPr>
            <a:xfrm>
              <a:off x="1392968" y="2612220"/>
              <a:ext cx="776866" cy="62805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>
              <a:extLst>
                <a:ext uri="{FF2B5EF4-FFF2-40B4-BE49-F238E27FC236}">
                  <a16:creationId xmlns:a16="http://schemas.microsoft.com/office/drawing/2014/main" id="{CD4340DC-81A0-014D-89A3-80D56F61D49C}"/>
                </a:ext>
              </a:extLst>
            </p:cNvPr>
            <p:cNvCxnSpPr>
              <a:cxnSpLocks/>
              <a:stCxn id="180" idx="5"/>
              <a:endCxn id="183" idx="1"/>
            </p:cNvCxnSpPr>
            <p:nvPr/>
          </p:nvCxnSpPr>
          <p:spPr>
            <a:xfrm>
              <a:off x="2557782" y="3628220"/>
              <a:ext cx="776866" cy="61755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>
              <a:extLst>
                <a:ext uri="{FF2B5EF4-FFF2-40B4-BE49-F238E27FC236}">
                  <a16:creationId xmlns:a16="http://schemas.microsoft.com/office/drawing/2014/main" id="{AD22644C-C86A-8243-A0FA-54B7BCA6B7FD}"/>
                </a:ext>
              </a:extLst>
            </p:cNvPr>
            <p:cNvCxnSpPr>
              <a:cxnSpLocks/>
              <a:stCxn id="180" idx="3"/>
              <a:endCxn id="184" idx="7"/>
            </p:cNvCxnSpPr>
            <p:nvPr/>
          </p:nvCxnSpPr>
          <p:spPr>
            <a:xfrm flipH="1">
              <a:off x="1392968" y="3628220"/>
              <a:ext cx="776866" cy="61755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21AC3586-51D6-5B4C-94EA-B5AFDF2E462A}"/>
                </a:ext>
              </a:extLst>
            </p:cNvPr>
            <p:cNvSpPr txBox="1"/>
            <p:nvPr/>
          </p:nvSpPr>
          <p:spPr>
            <a:xfrm>
              <a:off x="1615369" y="1790497"/>
              <a:ext cx="1496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4. Orientation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B9FFB6E-D347-623B-3DE1-A639D4B1B303}"/>
                  </a:ext>
                </a:extLst>
              </p:cNvPr>
              <p:cNvSpPr txBox="1"/>
              <p:nvPr/>
            </p:nvSpPr>
            <p:spPr>
              <a:xfrm>
                <a:off x="201068" y="3830963"/>
                <a:ext cx="3025427" cy="285029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marL="342900" indent="-342900" algn="l">
                  <a:buFont typeface="+mj-lt"/>
                  <a:buAutoNum type="arabicPeriod"/>
                </a:pPr>
                <a:r>
                  <a:rPr lang="en-US" sz="1600" dirty="0"/>
                  <a:t>Begin with a fully connected graph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/>
                  <a:t>Iteratively 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⫫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1600" dirty="0"/>
                  <a:t> for all X and all Y and all conditioning sets Z (including empty)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/>
                  <a:t>Remove links between independent nodes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/>
                  <a:t>Identify colliders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/>
                  <a:t>Link orientation identifies remaining links</a:t>
                </a:r>
              </a:p>
            </p:txBody>
          </p:sp>
        </mc:Choice>
        <mc:Fallback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B9FFB6E-D347-623B-3DE1-A639D4B1B3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68" y="3830963"/>
                <a:ext cx="3025427" cy="2850292"/>
              </a:xfrm>
              <a:prstGeom prst="rect">
                <a:avLst/>
              </a:prstGeom>
              <a:blipFill>
                <a:blip r:embed="rId2"/>
                <a:stretch>
                  <a:fillRect l="-1255" t="-1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2527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F1A16-70B9-7548-8D0A-2DD65A524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 Network Discovery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9D2431-D98A-5448-BE43-E27811A3CC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4222" y="1429233"/>
                <a:ext cx="11042478" cy="475738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Assumptions for causal discovery:</a:t>
                </a:r>
              </a:p>
              <a:p>
                <a:r>
                  <a:rPr lang="en-US" u="sng" dirty="0"/>
                  <a:t>Causal Sufficiency</a:t>
                </a:r>
                <a:r>
                  <a:rPr lang="en-US" dirty="0"/>
                  <a:t>: there are no unobserved confounders between two or more variables in the true graph</a:t>
                </a:r>
                <a:endParaRPr lang="en-US" u="sng" dirty="0"/>
              </a:p>
              <a:p>
                <a:r>
                  <a:rPr lang="en-US" u="sng" dirty="0"/>
                  <a:t>Markov Assumption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⫫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/>
                          <m:t>⫫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X and Y are independent in a graph, G, given Z, then they must be statistically independent in their joint probabilities, given Z.</a:t>
                </a:r>
              </a:p>
              <a:p>
                <a:r>
                  <a:rPr lang="en-US" u="sng" dirty="0"/>
                  <a:t>Faithfulness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⫫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</m:t>
                        </m:r>
                      </m:sub>
                    </m:sSub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|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⟸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/>
                          <m:t>⫫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X and Y statistically independent in their joint probabilities, given Z, then they must be independent in the graph, G, conditioned on Z.</a:t>
                </a:r>
              </a:p>
              <a:p>
                <a:r>
                  <a:rPr lang="en-US" u="sng" dirty="0"/>
                  <a:t>Acyclicity</a:t>
                </a:r>
                <a:r>
                  <a:rPr lang="en-US" dirty="0"/>
                  <a:t>: assume there are no cycles in the graph</a:t>
                </a:r>
              </a:p>
              <a:p>
                <a:endParaRPr lang="en-US" u="sng" dirty="0"/>
              </a:p>
              <a:p>
                <a:endParaRPr lang="en-US" u="sng" dirty="0"/>
              </a:p>
              <a:p>
                <a:r>
                  <a:rPr lang="en-US" dirty="0"/>
                  <a:t>These are generally untestable and represent an expert’s knowledge of the system of study.</a:t>
                </a:r>
              </a:p>
              <a:p>
                <a:pPr marL="0" indent="0">
                  <a:buNone/>
                </a:pPr>
                <a:endParaRPr lang="en-US" u="sng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9D2431-D98A-5448-BE43-E27811A3CC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4222" y="1429233"/>
                <a:ext cx="11042478" cy="4757383"/>
              </a:xfrm>
              <a:blipFill>
                <a:blip r:embed="rId2"/>
                <a:stretch>
                  <a:fillRect l="-1378" t="-1330" r="-1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7B866-8D69-6745-88C8-4FE16563C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096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6A46D-6B34-DD2A-46EC-0E28C3FCE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Causal Discovery?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A012E6-8070-1943-0C0D-2235C3E721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B8144-6998-E6A5-7BA9-A46FE6E47A3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Causal discovery is not predictive like machine learning techniques. </a:t>
            </a:r>
          </a:p>
          <a:p>
            <a:r>
              <a:rPr lang="en-US" dirty="0"/>
              <a:t>Predictability is useful but it is a correlated quantity and not inherently causal. </a:t>
            </a:r>
          </a:p>
          <a:p>
            <a:endParaRPr lang="en-US" dirty="0"/>
          </a:p>
          <a:p>
            <a:r>
              <a:rPr lang="en-US" dirty="0"/>
              <a:t>Causal discovery is a method for answer why we observe the data as it is. </a:t>
            </a:r>
          </a:p>
          <a:p>
            <a:r>
              <a:rPr lang="en-US" dirty="0"/>
              <a:t>Its goal is to identify and explain the dynamics that generated the data.</a:t>
            </a:r>
          </a:p>
          <a:p>
            <a:endParaRPr lang="en-US" dirty="0"/>
          </a:p>
          <a:p>
            <a:r>
              <a:rPr lang="en-US" dirty="0"/>
              <a:t>Causal discovery can identify that A causes B, or that C is mediating the effect of A on B.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E811F0-71A2-5188-5B72-E8B4ABE91949}"/>
              </a:ext>
            </a:extLst>
          </p:cNvPr>
          <p:cNvGrpSpPr/>
          <p:nvPr/>
        </p:nvGrpSpPr>
        <p:grpSpPr>
          <a:xfrm>
            <a:off x="1600200" y="4446590"/>
            <a:ext cx="8467768" cy="1347289"/>
            <a:chOff x="1544782" y="2870088"/>
            <a:chExt cx="8467768" cy="134728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E662576-3B37-A7C8-165F-DEC04AA73DE8}"/>
                </a:ext>
              </a:extLst>
            </p:cNvPr>
            <p:cNvGrpSpPr/>
            <p:nvPr/>
          </p:nvGrpSpPr>
          <p:grpSpPr>
            <a:xfrm>
              <a:off x="1544782" y="2870088"/>
              <a:ext cx="8467768" cy="1347289"/>
              <a:chOff x="1544782" y="2870088"/>
              <a:chExt cx="8467768" cy="1347289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3142CDDA-669B-5B5A-2F9E-640565F50476}"/>
                  </a:ext>
                </a:extLst>
              </p:cNvPr>
              <p:cNvGrpSpPr/>
              <p:nvPr/>
            </p:nvGrpSpPr>
            <p:grpSpPr>
              <a:xfrm>
                <a:off x="1544782" y="2870088"/>
                <a:ext cx="8467768" cy="1347289"/>
                <a:chOff x="1320339" y="3801113"/>
                <a:chExt cx="8467768" cy="1347289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F7B180A9-36D0-7A5D-650B-29EB20FA7684}"/>
                    </a:ext>
                  </a:extLst>
                </p:cNvPr>
                <p:cNvGrpSpPr/>
                <p:nvPr/>
              </p:nvGrpSpPr>
              <p:grpSpPr>
                <a:xfrm>
                  <a:off x="1320339" y="3801113"/>
                  <a:ext cx="2245482" cy="1347289"/>
                  <a:chOff x="-1855586" y="959522"/>
                  <a:chExt cx="2245482" cy="1347289"/>
                </a:xfrm>
              </p:grpSpPr>
              <p:sp>
                <p:nvSpPr>
                  <p:cNvPr id="17" name="Rounded Rectangle 16">
                    <a:extLst>
                      <a:ext uri="{FF2B5EF4-FFF2-40B4-BE49-F238E27FC236}">
                        <a16:creationId xmlns:a16="http://schemas.microsoft.com/office/drawing/2014/main" id="{E0920B91-1FF1-F131-7710-E2EAB24E3B8A}"/>
                      </a:ext>
                    </a:extLst>
                  </p:cNvPr>
                  <p:cNvSpPr/>
                  <p:nvPr/>
                </p:nvSpPr>
                <p:spPr>
                  <a:xfrm>
                    <a:off x="-1855586" y="959522"/>
                    <a:ext cx="2245482" cy="1347289"/>
                  </a:xfrm>
                  <a:prstGeom prst="roundRect">
                    <a:avLst>
                      <a:gd name="adj" fmla="val 10000"/>
                    </a:avLst>
                  </a:prstGeom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4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4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18" name="Rounded Rectangle 4">
                    <a:extLst>
                      <a:ext uri="{FF2B5EF4-FFF2-40B4-BE49-F238E27FC236}">
                        <a16:creationId xmlns:a16="http://schemas.microsoft.com/office/drawing/2014/main" id="{69B4AC42-6A64-94D7-A247-F588D79DC882}"/>
                      </a:ext>
                    </a:extLst>
                  </p:cNvPr>
                  <p:cNvSpPr txBox="1"/>
                  <p:nvPr/>
                </p:nvSpPr>
                <p:spPr>
                  <a:xfrm>
                    <a:off x="-1816125" y="998983"/>
                    <a:ext cx="2166560" cy="1268367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209550" tIns="209550" rIns="209550" bIns="209550" numCol="1" spcCol="1270" anchor="ctr" anchorCtr="0">
                    <a:noAutofit/>
                  </a:bodyPr>
                  <a:lstStyle/>
                  <a:p>
                    <a:pPr marL="0" lvl="0" indent="0" algn="ctr" defTabSz="24447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r>
                      <a:rPr lang="en-US" sz="4800" kern="1200" dirty="0"/>
                      <a:t>Cause</a:t>
                    </a:r>
                  </a:p>
                </p:txBody>
              </p:sp>
            </p:grpSp>
            <p:sp>
              <p:nvSpPr>
                <p:cNvPr id="13" name="Right Arrow 12">
                  <a:extLst>
                    <a:ext uri="{FF2B5EF4-FFF2-40B4-BE49-F238E27FC236}">
                      <a16:creationId xmlns:a16="http://schemas.microsoft.com/office/drawing/2014/main" id="{064AAC80-FA16-4710-566B-80E898644315}"/>
                    </a:ext>
                  </a:extLst>
                </p:cNvPr>
                <p:cNvSpPr/>
                <p:nvPr/>
              </p:nvSpPr>
              <p:spPr>
                <a:xfrm>
                  <a:off x="6868980" y="4196318"/>
                  <a:ext cx="476042" cy="556879"/>
                </a:xfrm>
                <a:prstGeom prst="rightArrow">
                  <a:avLst>
                    <a:gd name="adj1" fmla="val 60000"/>
                    <a:gd name="adj2" fmla="val 50000"/>
                  </a:avLst>
                </a:pr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10E21858-2D82-D941-FBF1-966398B027AB}"/>
                    </a:ext>
                  </a:extLst>
                </p:cNvPr>
                <p:cNvGrpSpPr/>
                <p:nvPr/>
              </p:nvGrpSpPr>
              <p:grpSpPr>
                <a:xfrm>
                  <a:off x="7542625" y="3801113"/>
                  <a:ext cx="2245482" cy="1347289"/>
                  <a:chOff x="4366700" y="959522"/>
                  <a:chExt cx="2245482" cy="1347289"/>
                </a:xfrm>
              </p:grpSpPr>
              <p:sp>
                <p:nvSpPr>
                  <p:cNvPr id="15" name="Rounded Rectangle 14">
                    <a:extLst>
                      <a:ext uri="{FF2B5EF4-FFF2-40B4-BE49-F238E27FC236}">
                        <a16:creationId xmlns:a16="http://schemas.microsoft.com/office/drawing/2014/main" id="{288DF440-F18B-4180-CF31-77CC704A569A}"/>
                      </a:ext>
                    </a:extLst>
                  </p:cNvPr>
                  <p:cNvSpPr/>
                  <p:nvPr/>
                </p:nvSpPr>
                <p:spPr>
                  <a:xfrm>
                    <a:off x="4366700" y="959522"/>
                    <a:ext cx="2245482" cy="1347289"/>
                  </a:xfrm>
                  <a:prstGeom prst="roundRect">
                    <a:avLst>
                      <a:gd name="adj" fmla="val 10000"/>
                    </a:avLst>
                  </a:prstGeom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4">
                      <a:hueOff val="17094780"/>
                      <a:satOff val="-18823"/>
                      <a:lumOff val="-6081"/>
                      <a:alphaOff val="0"/>
                    </a:schemeClr>
                  </a:fillRef>
                  <a:effectRef idx="0">
                    <a:schemeClr val="accent4">
                      <a:hueOff val="17094780"/>
                      <a:satOff val="-18823"/>
                      <a:lumOff val="-6081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16" name="Rounded Rectangle 8">
                    <a:extLst>
                      <a:ext uri="{FF2B5EF4-FFF2-40B4-BE49-F238E27FC236}">
                        <a16:creationId xmlns:a16="http://schemas.microsoft.com/office/drawing/2014/main" id="{361BF305-F860-DC96-01D4-84755C6E02DD}"/>
                      </a:ext>
                    </a:extLst>
                  </p:cNvPr>
                  <p:cNvSpPr txBox="1"/>
                  <p:nvPr/>
                </p:nvSpPr>
                <p:spPr>
                  <a:xfrm>
                    <a:off x="4406161" y="998983"/>
                    <a:ext cx="2166560" cy="1268367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209550" tIns="209550" rIns="209550" bIns="209550" numCol="1" spcCol="1270" anchor="ctr" anchorCtr="0">
                    <a:noAutofit/>
                  </a:bodyPr>
                  <a:lstStyle/>
                  <a:p>
                    <a:pPr marL="0" lvl="0" indent="0" algn="ctr" defTabSz="24447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r>
                      <a:rPr lang="en-US" sz="4800" kern="1200" dirty="0"/>
                      <a:t>Effect</a:t>
                    </a:r>
                  </a:p>
                </p:txBody>
              </p:sp>
            </p:grpSp>
          </p:grpSp>
          <p:sp>
            <p:nvSpPr>
              <p:cNvPr id="11" name="Right Arrow 10">
                <a:extLst>
                  <a:ext uri="{FF2B5EF4-FFF2-40B4-BE49-F238E27FC236}">
                    <a16:creationId xmlns:a16="http://schemas.microsoft.com/office/drawing/2014/main" id="{D6E79550-7495-C132-FAE4-F65A73EE4AC6}"/>
                  </a:ext>
                </a:extLst>
              </p:cNvPr>
              <p:cNvSpPr/>
              <p:nvPr/>
            </p:nvSpPr>
            <p:spPr>
              <a:xfrm>
                <a:off x="3990498" y="3265292"/>
                <a:ext cx="476042" cy="556879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629B6B5F-97D9-ED54-1663-DDF676B72361}"/>
                </a:ext>
              </a:extLst>
            </p:cNvPr>
            <p:cNvSpPr/>
            <p:nvPr/>
          </p:nvSpPr>
          <p:spPr>
            <a:xfrm>
              <a:off x="4651794" y="2870088"/>
              <a:ext cx="2245482" cy="1347289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7094780"/>
                <a:satOff val="-18823"/>
                <a:lumOff val="-6081"/>
                <a:alphaOff val="0"/>
              </a:schemeClr>
            </a:fillRef>
            <a:effectRef idx="0">
              <a:schemeClr val="accent4">
                <a:hueOff val="17094780"/>
                <a:satOff val="-18823"/>
                <a:lumOff val="-608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6D394D6B-45E8-C364-220F-3B149C9574FF}"/>
                </a:ext>
              </a:extLst>
            </p:cNvPr>
            <p:cNvSpPr txBox="1"/>
            <p:nvPr/>
          </p:nvSpPr>
          <p:spPr>
            <a:xfrm>
              <a:off x="4691255" y="2909549"/>
              <a:ext cx="2166560" cy="12683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rmAutofit/>
            </a:bodyPr>
            <a:lstStyle/>
            <a:p>
              <a:pPr marL="0" lvl="0" indent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Mediating Effect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9293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6A46D-6B34-DD2A-46EC-0E28C3FCE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Causal Discovery?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A012E6-8070-1943-0C0D-2235C3E721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B8144-6998-E6A5-7BA9-A46FE6E47A3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Causal discovery is not predictive like machine learning techniques. </a:t>
            </a:r>
          </a:p>
          <a:p>
            <a:r>
              <a:rPr lang="en-US" dirty="0"/>
              <a:t>Predictability is useful but it is a correlated quantity and not inherently causal. </a:t>
            </a:r>
          </a:p>
          <a:p>
            <a:endParaRPr lang="en-US" dirty="0"/>
          </a:p>
          <a:p>
            <a:r>
              <a:rPr lang="en-US" dirty="0"/>
              <a:t>Causal discovery is a method for answer why we observe the data as it is. </a:t>
            </a:r>
          </a:p>
          <a:p>
            <a:r>
              <a:rPr lang="en-US" dirty="0"/>
              <a:t>Its goal is to identify and explain the dynamics that generated the data.</a:t>
            </a:r>
          </a:p>
          <a:p>
            <a:endParaRPr lang="en-US" dirty="0"/>
          </a:p>
          <a:p>
            <a:r>
              <a:rPr lang="en-US" dirty="0"/>
              <a:t>Causal discovery can identify the lag of causal effect between quantities.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E811F0-71A2-5188-5B72-E8B4ABE91949}"/>
              </a:ext>
            </a:extLst>
          </p:cNvPr>
          <p:cNvGrpSpPr/>
          <p:nvPr/>
        </p:nvGrpSpPr>
        <p:grpSpPr>
          <a:xfrm>
            <a:off x="1600200" y="4446590"/>
            <a:ext cx="8467768" cy="1347289"/>
            <a:chOff x="1544782" y="2870088"/>
            <a:chExt cx="8467768" cy="134728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E662576-3B37-A7C8-165F-DEC04AA73DE8}"/>
                </a:ext>
              </a:extLst>
            </p:cNvPr>
            <p:cNvGrpSpPr/>
            <p:nvPr/>
          </p:nvGrpSpPr>
          <p:grpSpPr>
            <a:xfrm>
              <a:off x="1544782" y="2870088"/>
              <a:ext cx="8467768" cy="1347289"/>
              <a:chOff x="1544782" y="2870088"/>
              <a:chExt cx="8467768" cy="1347289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3142CDDA-669B-5B5A-2F9E-640565F50476}"/>
                  </a:ext>
                </a:extLst>
              </p:cNvPr>
              <p:cNvGrpSpPr/>
              <p:nvPr/>
            </p:nvGrpSpPr>
            <p:grpSpPr>
              <a:xfrm>
                <a:off x="1544782" y="2870088"/>
                <a:ext cx="8467768" cy="1347289"/>
                <a:chOff x="1320339" y="3801113"/>
                <a:chExt cx="8467768" cy="1347289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F7B180A9-36D0-7A5D-650B-29EB20FA7684}"/>
                    </a:ext>
                  </a:extLst>
                </p:cNvPr>
                <p:cNvGrpSpPr/>
                <p:nvPr/>
              </p:nvGrpSpPr>
              <p:grpSpPr>
                <a:xfrm>
                  <a:off x="1320339" y="3801113"/>
                  <a:ext cx="2245482" cy="1347289"/>
                  <a:chOff x="-1855586" y="959522"/>
                  <a:chExt cx="2245482" cy="1347289"/>
                </a:xfrm>
              </p:grpSpPr>
              <p:sp>
                <p:nvSpPr>
                  <p:cNvPr id="17" name="Rounded Rectangle 16">
                    <a:extLst>
                      <a:ext uri="{FF2B5EF4-FFF2-40B4-BE49-F238E27FC236}">
                        <a16:creationId xmlns:a16="http://schemas.microsoft.com/office/drawing/2014/main" id="{E0920B91-1FF1-F131-7710-E2EAB24E3B8A}"/>
                      </a:ext>
                    </a:extLst>
                  </p:cNvPr>
                  <p:cNvSpPr/>
                  <p:nvPr/>
                </p:nvSpPr>
                <p:spPr>
                  <a:xfrm>
                    <a:off x="-1855586" y="959522"/>
                    <a:ext cx="2245482" cy="1347289"/>
                  </a:xfrm>
                  <a:prstGeom prst="roundRect">
                    <a:avLst>
                      <a:gd name="adj" fmla="val 10000"/>
                    </a:avLst>
                  </a:prstGeom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4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4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18" name="Rounded Rectangle 4">
                    <a:extLst>
                      <a:ext uri="{FF2B5EF4-FFF2-40B4-BE49-F238E27FC236}">
                        <a16:creationId xmlns:a16="http://schemas.microsoft.com/office/drawing/2014/main" id="{69B4AC42-6A64-94D7-A247-F588D79DC882}"/>
                      </a:ext>
                    </a:extLst>
                  </p:cNvPr>
                  <p:cNvSpPr txBox="1"/>
                  <p:nvPr/>
                </p:nvSpPr>
                <p:spPr>
                  <a:xfrm>
                    <a:off x="-1816125" y="998983"/>
                    <a:ext cx="2166560" cy="1268367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209550" tIns="209550" rIns="209550" bIns="209550" numCol="1" spcCol="1270" anchor="ctr" anchorCtr="0">
                    <a:noAutofit/>
                  </a:bodyPr>
                  <a:lstStyle/>
                  <a:p>
                    <a:pPr marL="0" lvl="0" indent="0" algn="ctr" defTabSz="24447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r>
                      <a:rPr lang="en-US" sz="4800" kern="1200" dirty="0"/>
                      <a:t>Cause</a:t>
                    </a:r>
                  </a:p>
                </p:txBody>
              </p:sp>
            </p:grpSp>
            <p:sp>
              <p:nvSpPr>
                <p:cNvPr id="13" name="Right Arrow 12">
                  <a:extLst>
                    <a:ext uri="{FF2B5EF4-FFF2-40B4-BE49-F238E27FC236}">
                      <a16:creationId xmlns:a16="http://schemas.microsoft.com/office/drawing/2014/main" id="{064AAC80-FA16-4710-566B-80E898644315}"/>
                    </a:ext>
                  </a:extLst>
                </p:cNvPr>
                <p:cNvSpPr/>
                <p:nvPr/>
              </p:nvSpPr>
              <p:spPr>
                <a:xfrm>
                  <a:off x="6868980" y="4196318"/>
                  <a:ext cx="476042" cy="556879"/>
                </a:xfrm>
                <a:prstGeom prst="rightArrow">
                  <a:avLst>
                    <a:gd name="adj1" fmla="val 60000"/>
                    <a:gd name="adj2" fmla="val 50000"/>
                  </a:avLst>
                </a:pr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10E21858-2D82-D941-FBF1-966398B027AB}"/>
                    </a:ext>
                  </a:extLst>
                </p:cNvPr>
                <p:cNvGrpSpPr/>
                <p:nvPr/>
              </p:nvGrpSpPr>
              <p:grpSpPr>
                <a:xfrm>
                  <a:off x="7542625" y="3801113"/>
                  <a:ext cx="2245482" cy="1347289"/>
                  <a:chOff x="4366700" y="959522"/>
                  <a:chExt cx="2245482" cy="1347289"/>
                </a:xfrm>
              </p:grpSpPr>
              <p:sp>
                <p:nvSpPr>
                  <p:cNvPr id="15" name="Rounded Rectangle 14">
                    <a:extLst>
                      <a:ext uri="{FF2B5EF4-FFF2-40B4-BE49-F238E27FC236}">
                        <a16:creationId xmlns:a16="http://schemas.microsoft.com/office/drawing/2014/main" id="{288DF440-F18B-4180-CF31-77CC704A569A}"/>
                      </a:ext>
                    </a:extLst>
                  </p:cNvPr>
                  <p:cNvSpPr/>
                  <p:nvPr/>
                </p:nvSpPr>
                <p:spPr>
                  <a:xfrm>
                    <a:off x="4366700" y="959522"/>
                    <a:ext cx="2245482" cy="1347289"/>
                  </a:xfrm>
                  <a:prstGeom prst="roundRect">
                    <a:avLst>
                      <a:gd name="adj" fmla="val 10000"/>
                    </a:avLst>
                  </a:prstGeom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4">
                      <a:hueOff val="17094780"/>
                      <a:satOff val="-18823"/>
                      <a:lumOff val="-6081"/>
                      <a:alphaOff val="0"/>
                    </a:schemeClr>
                  </a:fillRef>
                  <a:effectRef idx="0">
                    <a:schemeClr val="accent4">
                      <a:hueOff val="17094780"/>
                      <a:satOff val="-18823"/>
                      <a:lumOff val="-6081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16" name="Rounded Rectangle 8">
                    <a:extLst>
                      <a:ext uri="{FF2B5EF4-FFF2-40B4-BE49-F238E27FC236}">
                        <a16:creationId xmlns:a16="http://schemas.microsoft.com/office/drawing/2014/main" id="{361BF305-F860-DC96-01D4-84755C6E02DD}"/>
                      </a:ext>
                    </a:extLst>
                  </p:cNvPr>
                  <p:cNvSpPr txBox="1"/>
                  <p:nvPr/>
                </p:nvSpPr>
                <p:spPr>
                  <a:xfrm>
                    <a:off x="4406161" y="998983"/>
                    <a:ext cx="2166560" cy="1268367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209550" tIns="209550" rIns="209550" bIns="209550" numCol="1" spcCol="1270" anchor="ctr" anchorCtr="0">
                    <a:noAutofit/>
                  </a:bodyPr>
                  <a:lstStyle/>
                  <a:p>
                    <a:pPr marL="0" lvl="0" indent="0" algn="ctr" defTabSz="24447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r>
                      <a:rPr lang="en-US" sz="4800" kern="1200" dirty="0"/>
                      <a:t>Effect</a:t>
                    </a:r>
                  </a:p>
                </p:txBody>
              </p:sp>
            </p:grpSp>
          </p:grpSp>
          <p:sp>
            <p:nvSpPr>
              <p:cNvPr id="11" name="Right Arrow 10">
                <a:extLst>
                  <a:ext uri="{FF2B5EF4-FFF2-40B4-BE49-F238E27FC236}">
                    <a16:creationId xmlns:a16="http://schemas.microsoft.com/office/drawing/2014/main" id="{D6E79550-7495-C132-FAE4-F65A73EE4AC6}"/>
                  </a:ext>
                </a:extLst>
              </p:cNvPr>
              <p:cNvSpPr/>
              <p:nvPr/>
            </p:nvSpPr>
            <p:spPr>
              <a:xfrm>
                <a:off x="3990498" y="3265292"/>
                <a:ext cx="476042" cy="556879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629B6B5F-97D9-ED54-1663-DDF676B72361}"/>
                </a:ext>
              </a:extLst>
            </p:cNvPr>
            <p:cNvSpPr/>
            <p:nvPr/>
          </p:nvSpPr>
          <p:spPr>
            <a:xfrm>
              <a:off x="4651794" y="2870088"/>
              <a:ext cx="2245482" cy="1347289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7094780"/>
                <a:satOff val="-18823"/>
                <a:lumOff val="-6081"/>
                <a:alphaOff val="0"/>
              </a:schemeClr>
            </a:fillRef>
            <a:effectRef idx="0">
              <a:schemeClr val="accent4">
                <a:hueOff val="17094780"/>
                <a:satOff val="-18823"/>
                <a:lumOff val="-608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6D394D6B-45E8-C364-220F-3B149C9574FF}"/>
                </a:ext>
              </a:extLst>
            </p:cNvPr>
            <p:cNvSpPr txBox="1"/>
            <p:nvPr/>
          </p:nvSpPr>
          <p:spPr>
            <a:xfrm>
              <a:off x="4691255" y="2909549"/>
              <a:ext cx="2166560" cy="12683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rmAutofit/>
            </a:bodyPr>
            <a:lstStyle/>
            <a:p>
              <a:pPr marL="0" lvl="0" indent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Mediating Effect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38B4AC9-5A7C-2720-08A5-BAFAD0175CE5}"/>
              </a:ext>
            </a:extLst>
          </p:cNvPr>
          <p:cNvSpPr txBox="1"/>
          <p:nvPr/>
        </p:nvSpPr>
        <p:spPr>
          <a:xfrm>
            <a:off x="3790959" y="5398368"/>
            <a:ext cx="979238" cy="35605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b="1" dirty="0"/>
              <a:t>12 days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30054E-8A7F-26FE-2D30-283DA144C679}"/>
              </a:ext>
            </a:extLst>
          </p:cNvPr>
          <p:cNvSpPr txBox="1"/>
          <p:nvPr/>
        </p:nvSpPr>
        <p:spPr>
          <a:xfrm>
            <a:off x="6897971" y="5437826"/>
            <a:ext cx="979238" cy="35605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b="1" dirty="0"/>
              <a:t>2 days</a:t>
            </a:r>
          </a:p>
        </p:txBody>
      </p:sp>
    </p:spTree>
    <p:extLst>
      <p:ext uri="{BB962C8B-B14F-4D97-AF65-F5344CB8AC3E}">
        <p14:creationId xmlns:p14="http://schemas.microsoft.com/office/powerpoint/2010/main" val="1117214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6A46D-6B34-DD2A-46EC-0E28C3FCE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Causal Discovery?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A012E6-8070-1943-0C0D-2235C3E721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B8144-6998-E6A5-7BA9-A46FE6E47A3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Causal discovery is not predictive like machine learning techniques. </a:t>
            </a:r>
          </a:p>
          <a:p>
            <a:r>
              <a:rPr lang="en-US" dirty="0"/>
              <a:t>Predictability is useful but it is a correlated quantity and not inherently causal. </a:t>
            </a:r>
          </a:p>
          <a:p>
            <a:endParaRPr lang="en-US" dirty="0"/>
          </a:p>
          <a:p>
            <a:r>
              <a:rPr lang="en-US" dirty="0"/>
              <a:t>Causal discovery is a method for answer why we observe the data as it is. </a:t>
            </a:r>
          </a:p>
          <a:p>
            <a:r>
              <a:rPr lang="en-US" dirty="0"/>
              <a:t>Its goal is to identify and explain the dynamics that generated the data.</a:t>
            </a:r>
          </a:p>
          <a:p>
            <a:endParaRPr lang="en-US" dirty="0"/>
          </a:p>
          <a:p>
            <a:r>
              <a:rPr lang="en-US" dirty="0"/>
              <a:t>Causal discovery can identify spurious correlations through conditional dependence.</a:t>
            </a:r>
          </a:p>
          <a:p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8070177-08F8-0323-7099-681EA966BD91}"/>
              </a:ext>
            </a:extLst>
          </p:cNvPr>
          <p:cNvGrpSpPr/>
          <p:nvPr/>
        </p:nvGrpSpPr>
        <p:grpSpPr>
          <a:xfrm>
            <a:off x="1639661" y="4278319"/>
            <a:ext cx="8548212" cy="2375630"/>
            <a:chOff x="1544782" y="398620"/>
            <a:chExt cx="8467768" cy="381875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5F9385E-9E44-CD3A-2DFB-A97B5983B2EE}"/>
                </a:ext>
              </a:extLst>
            </p:cNvPr>
            <p:cNvGrpSpPr/>
            <p:nvPr/>
          </p:nvGrpSpPr>
          <p:grpSpPr>
            <a:xfrm>
              <a:off x="1544782" y="2070395"/>
              <a:ext cx="8467768" cy="2146982"/>
              <a:chOff x="1544782" y="2070395"/>
              <a:chExt cx="8467768" cy="2146982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CAE84A5B-4C61-48C4-2551-82BB26345DAD}"/>
                  </a:ext>
                </a:extLst>
              </p:cNvPr>
              <p:cNvGrpSpPr/>
              <p:nvPr/>
            </p:nvGrpSpPr>
            <p:grpSpPr>
              <a:xfrm>
                <a:off x="1544782" y="2870088"/>
                <a:ext cx="8467768" cy="1347289"/>
                <a:chOff x="1320339" y="3801113"/>
                <a:chExt cx="8467768" cy="1347289"/>
              </a:xfrm>
            </p:grpSpPr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FA1B98BF-D4FE-3EB6-31EA-12E2F30CB35B}"/>
                    </a:ext>
                  </a:extLst>
                </p:cNvPr>
                <p:cNvGrpSpPr/>
                <p:nvPr/>
              </p:nvGrpSpPr>
              <p:grpSpPr>
                <a:xfrm>
                  <a:off x="1320339" y="3801113"/>
                  <a:ext cx="2245482" cy="1347289"/>
                  <a:chOff x="-1855586" y="959522"/>
                  <a:chExt cx="2245482" cy="1347289"/>
                </a:xfrm>
              </p:grpSpPr>
              <p:sp>
                <p:nvSpPr>
                  <p:cNvPr id="31" name="Rounded Rectangle 30">
                    <a:extLst>
                      <a:ext uri="{FF2B5EF4-FFF2-40B4-BE49-F238E27FC236}">
                        <a16:creationId xmlns:a16="http://schemas.microsoft.com/office/drawing/2014/main" id="{2A612960-82DD-6043-EC26-A2D31DFE61F4}"/>
                      </a:ext>
                    </a:extLst>
                  </p:cNvPr>
                  <p:cNvSpPr/>
                  <p:nvPr/>
                </p:nvSpPr>
                <p:spPr>
                  <a:xfrm>
                    <a:off x="-1855586" y="959522"/>
                    <a:ext cx="2245482" cy="1347289"/>
                  </a:xfrm>
                  <a:prstGeom prst="roundRect">
                    <a:avLst>
                      <a:gd name="adj" fmla="val 10000"/>
                    </a:avLst>
                  </a:prstGeom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4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4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32" name="Rounded Rectangle 4">
                    <a:extLst>
                      <a:ext uri="{FF2B5EF4-FFF2-40B4-BE49-F238E27FC236}">
                        <a16:creationId xmlns:a16="http://schemas.microsoft.com/office/drawing/2014/main" id="{8E94E45A-A7BC-1016-79BB-5CD0A0DB472E}"/>
                      </a:ext>
                    </a:extLst>
                  </p:cNvPr>
                  <p:cNvSpPr txBox="1"/>
                  <p:nvPr/>
                </p:nvSpPr>
                <p:spPr>
                  <a:xfrm>
                    <a:off x="-1816125" y="998983"/>
                    <a:ext cx="2166560" cy="1268367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209550" tIns="209550" rIns="209550" bIns="209550" numCol="1" spcCol="1270" anchor="ctr" anchorCtr="0">
                    <a:noAutofit/>
                  </a:bodyPr>
                  <a:lstStyle/>
                  <a:p>
                    <a:pPr marL="0" lvl="0" indent="0" algn="ctr" defTabSz="24447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r>
                      <a:rPr lang="en-US" sz="4800" kern="1200" dirty="0"/>
                      <a:t>Cause</a:t>
                    </a:r>
                  </a:p>
                </p:txBody>
              </p:sp>
            </p:grp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3A7AC783-68A4-B92D-8801-B141646E048F}"/>
                    </a:ext>
                  </a:extLst>
                </p:cNvPr>
                <p:cNvGrpSpPr/>
                <p:nvPr/>
              </p:nvGrpSpPr>
              <p:grpSpPr>
                <a:xfrm>
                  <a:off x="7542625" y="3801113"/>
                  <a:ext cx="2245482" cy="1347289"/>
                  <a:chOff x="4366700" y="959522"/>
                  <a:chExt cx="2245482" cy="1347289"/>
                </a:xfrm>
              </p:grpSpPr>
              <p:sp>
                <p:nvSpPr>
                  <p:cNvPr id="29" name="Rounded Rectangle 28">
                    <a:extLst>
                      <a:ext uri="{FF2B5EF4-FFF2-40B4-BE49-F238E27FC236}">
                        <a16:creationId xmlns:a16="http://schemas.microsoft.com/office/drawing/2014/main" id="{D6BAD1C6-93CE-03A0-43DB-068E588E456B}"/>
                      </a:ext>
                    </a:extLst>
                  </p:cNvPr>
                  <p:cNvSpPr/>
                  <p:nvPr/>
                </p:nvSpPr>
                <p:spPr>
                  <a:xfrm>
                    <a:off x="4366700" y="959522"/>
                    <a:ext cx="2245482" cy="1347289"/>
                  </a:xfrm>
                  <a:prstGeom prst="roundRect">
                    <a:avLst>
                      <a:gd name="adj" fmla="val 10000"/>
                    </a:avLst>
                  </a:prstGeom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4">
                      <a:hueOff val="17094780"/>
                      <a:satOff val="-18823"/>
                      <a:lumOff val="-6081"/>
                      <a:alphaOff val="0"/>
                    </a:schemeClr>
                  </a:fillRef>
                  <a:effectRef idx="0">
                    <a:schemeClr val="accent4">
                      <a:hueOff val="17094780"/>
                      <a:satOff val="-18823"/>
                      <a:lumOff val="-6081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30" name="Rounded Rectangle 8">
                    <a:extLst>
                      <a:ext uri="{FF2B5EF4-FFF2-40B4-BE49-F238E27FC236}">
                        <a16:creationId xmlns:a16="http://schemas.microsoft.com/office/drawing/2014/main" id="{BD010BF1-78FB-FAFC-D5EC-677E8A084790}"/>
                      </a:ext>
                    </a:extLst>
                  </p:cNvPr>
                  <p:cNvSpPr txBox="1"/>
                  <p:nvPr/>
                </p:nvSpPr>
                <p:spPr>
                  <a:xfrm>
                    <a:off x="4406161" y="998983"/>
                    <a:ext cx="2166560" cy="1268367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209550" tIns="209550" rIns="209550" bIns="209550" numCol="1" spcCol="1270" anchor="ctr" anchorCtr="0">
                    <a:noAutofit/>
                  </a:bodyPr>
                  <a:lstStyle/>
                  <a:p>
                    <a:pPr marL="0" lvl="0" indent="0" algn="ctr" defTabSz="24447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r>
                      <a:rPr lang="en-US" sz="4800" kern="1200" dirty="0"/>
                      <a:t>Effect</a:t>
                    </a:r>
                  </a:p>
                </p:txBody>
              </p:sp>
            </p:grpSp>
          </p:grpSp>
          <p:sp>
            <p:nvSpPr>
              <p:cNvPr id="25" name="Right Arrow 24">
                <a:extLst>
                  <a:ext uri="{FF2B5EF4-FFF2-40B4-BE49-F238E27FC236}">
                    <a16:creationId xmlns:a16="http://schemas.microsoft.com/office/drawing/2014/main" id="{0E46DA53-CD6E-5D73-A23C-3A3DFB2469BB}"/>
                  </a:ext>
                </a:extLst>
              </p:cNvPr>
              <p:cNvSpPr/>
              <p:nvPr/>
            </p:nvSpPr>
            <p:spPr>
              <a:xfrm rot="19169345">
                <a:off x="3865766" y="2070395"/>
                <a:ext cx="872460" cy="556879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08A4A078-6892-6945-50B5-83D3E6C772D6}"/>
                </a:ext>
              </a:extLst>
            </p:cNvPr>
            <p:cNvSpPr/>
            <p:nvPr/>
          </p:nvSpPr>
          <p:spPr>
            <a:xfrm>
              <a:off x="4656829" y="398620"/>
              <a:ext cx="2245482" cy="1347289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7094780"/>
                <a:satOff val="-18823"/>
                <a:lumOff val="-6081"/>
                <a:alphaOff val="0"/>
              </a:schemeClr>
            </a:fillRef>
            <a:effectRef idx="0">
              <a:schemeClr val="accent4">
                <a:hueOff val="17094780"/>
                <a:satOff val="-18823"/>
                <a:lumOff val="-608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8">
              <a:extLst>
                <a:ext uri="{FF2B5EF4-FFF2-40B4-BE49-F238E27FC236}">
                  <a16:creationId xmlns:a16="http://schemas.microsoft.com/office/drawing/2014/main" id="{E294DC83-F79B-FC35-37BB-262DD4BA7E19}"/>
                </a:ext>
              </a:extLst>
            </p:cNvPr>
            <p:cNvSpPr txBox="1"/>
            <p:nvPr/>
          </p:nvSpPr>
          <p:spPr>
            <a:xfrm>
              <a:off x="4656829" y="408935"/>
              <a:ext cx="2245482" cy="12683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rmAutofit fontScale="70000" lnSpcReduction="20000"/>
            </a:bodyPr>
            <a:lstStyle/>
            <a:p>
              <a:pPr marL="0" lvl="0" indent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Mediating Effect</a:t>
              </a:r>
            </a:p>
          </p:txBody>
        </p:sp>
      </p:grpSp>
      <p:sp>
        <p:nvSpPr>
          <p:cNvPr id="33" name="Right Arrow 32">
            <a:extLst>
              <a:ext uri="{FF2B5EF4-FFF2-40B4-BE49-F238E27FC236}">
                <a16:creationId xmlns:a16="http://schemas.microsoft.com/office/drawing/2014/main" id="{F3124338-416A-CC2D-9F32-2533E45DE2D2}"/>
              </a:ext>
            </a:extLst>
          </p:cNvPr>
          <p:cNvSpPr/>
          <p:nvPr/>
        </p:nvSpPr>
        <p:spPr>
          <a:xfrm rot="2282565">
            <a:off x="7041464" y="5297104"/>
            <a:ext cx="981488" cy="346432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A80F17DC-3E4C-F3CA-6A0C-20B6C10DC221}"/>
              </a:ext>
            </a:extLst>
          </p:cNvPr>
          <p:cNvSpPr/>
          <p:nvPr/>
        </p:nvSpPr>
        <p:spPr>
          <a:xfrm>
            <a:off x="4788557" y="5880495"/>
            <a:ext cx="2533047" cy="716247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0678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6A46D-6B34-DD2A-46EC-0E28C3FCE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Causal Discovery?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A012E6-8070-1943-0C0D-2235C3E721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B8144-6998-E6A5-7BA9-A46FE6E47A3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Causal discovery is not predictive like machine learning techniques. </a:t>
            </a:r>
          </a:p>
          <a:p>
            <a:r>
              <a:rPr lang="en-US" dirty="0"/>
              <a:t>Predictability is useful but it is a correlated quantity and not inherently causal. </a:t>
            </a:r>
          </a:p>
          <a:p>
            <a:endParaRPr lang="en-US" dirty="0"/>
          </a:p>
          <a:p>
            <a:r>
              <a:rPr lang="en-US" dirty="0"/>
              <a:t>Causal discovery is a method for answer why we observe the data as it is. </a:t>
            </a:r>
          </a:p>
          <a:p>
            <a:r>
              <a:rPr lang="en-US" dirty="0"/>
              <a:t>Its goal is to identify and explain the dynamics that generated the data.</a:t>
            </a:r>
          </a:p>
          <a:p>
            <a:endParaRPr lang="en-US" dirty="0"/>
          </a:p>
          <a:p>
            <a:r>
              <a:rPr lang="en-US" dirty="0"/>
              <a:t>Causal discovery can identify spurious correlations through conditional dependence.</a:t>
            </a:r>
          </a:p>
          <a:p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8070177-08F8-0323-7099-681EA966BD91}"/>
              </a:ext>
            </a:extLst>
          </p:cNvPr>
          <p:cNvGrpSpPr/>
          <p:nvPr/>
        </p:nvGrpSpPr>
        <p:grpSpPr>
          <a:xfrm>
            <a:off x="1639661" y="4278319"/>
            <a:ext cx="8548212" cy="2375630"/>
            <a:chOff x="1544782" y="398620"/>
            <a:chExt cx="8467768" cy="381875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5F9385E-9E44-CD3A-2DFB-A97B5983B2EE}"/>
                </a:ext>
              </a:extLst>
            </p:cNvPr>
            <p:cNvGrpSpPr/>
            <p:nvPr/>
          </p:nvGrpSpPr>
          <p:grpSpPr>
            <a:xfrm>
              <a:off x="1544782" y="2070395"/>
              <a:ext cx="8467768" cy="2146982"/>
              <a:chOff x="1544782" y="2070395"/>
              <a:chExt cx="8467768" cy="2146982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CAE84A5B-4C61-48C4-2551-82BB26345DAD}"/>
                  </a:ext>
                </a:extLst>
              </p:cNvPr>
              <p:cNvGrpSpPr/>
              <p:nvPr/>
            </p:nvGrpSpPr>
            <p:grpSpPr>
              <a:xfrm>
                <a:off x="1544782" y="2870088"/>
                <a:ext cx="8467768" cy="1347289"/>
                <a:chOff x="1320339" y="3801113"/>
                <a:chExt cx="8467768" cy="1347289"/>
              </a:xfrm>
            </p:grpSpPr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FA1B98BF-D4FE-3EB6-31EA-12E2F30CB35B}"/>
                    </a:ext>
                  </a:extLst>
                </p:cNvPr>
                <p:cNvGrpSpPr/>
                <p:nvPr/>
              </p:nvGrpSpPr>
              <p:grpSpPr>
                <a:xfrm>
                  <a:off x="1320339" y="3801113"/>
                  <a:ext cx="2245482" cy="1347289"/>
                  <a:chOff x="-1855586" y="959522"/>
                  <a:chExt cx="2245482" cy="1347289"/>
                </a:xfrm>
              </p:grpSpPr>
              <p:sp>
                <p:nvSpPr>
                  <p:cNvPr id="31" name="Rounded Rectangle 30">
                    <a:extLst>
                      <a:ext uri="{FF2B5EF4-FFF2-40B4-BE49-F238E27FC236}">
                        <a16:creationId xmlns:a16="http://schemas.microsoft.com/office/drawing/2014/main" id="{2A612960-82DD-6043-EC26-A2D31DFE61F4}"/>
                      </a:ext>
                    </a:extLst>
                  </p:cNvPr>
                  <p:cNvSpPr/>
                  <p:nvPr/>
                </p:nvSpPr>
                <p:spPr>
                  <a:xfrm>
                    <a:off x="-1855586" y="959522"/>
                    <a:ext cx="2245482" cy="1347289"/>
                  </a:xfrm>
                  <a:prstGeom prst="roundRect">
                    <a:avLst>
                      <a:gd name="adj" fmla="val 10000"/>
                    </a:avLst>
                  </a:prstGeom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4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4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32" name="Rounded Rectangle 4">
                    <a:extLst>
                      <a:ext uri="{FF2B5EF4-FFF2-40B4-BE49-F238E27FC236}">
                        <a16:creationId xmlns:a16="http://schemas.microsoft.com/office/drawing/2014/main" id="{8E94E45A-A7BC-1016-79BB-5CD0A0DB472E}"/>
                      </a:ext>
                    </a:extLst>
                  </p:cNvPr>
                  <p:cNvSpPr txBox="1"/>
                  <p:nvPr/>
                </p:nvSpPr>
                <p:spPr>
                  <a:xfrm>
                    <a:off x="-1816125" y="998983"/>
                    <a:ext cx="2166560" cy="1268367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209550" tIns="209550" rIns="209550" bIns="209550" numCol="1" spcCol="1270" anchor="ctr" anchorCtr="0">
                    <a:noAutofit/>
                  </a:bodyPr>
                  <a:lstStyle/>
                  <a:p>
                    <a:pPr marL="0" lvl="0" indent="0" algn="ctr" defTabSz="24447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r>
                      <a:rPr lang="en-US" sz="4800" kern="1200" dirty="0"/>
                      <a:t>Cause</a:t>
                    </a:r>
                  </a:p>
                </p:txBody>
              </p:sp>
            </p:grp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3A7AC783-68A4-B92D-8801-B141646E048F}"/>
                    </a:ext>
                  </a:extLst>
                </p:cNvPr>
                <p:cNvGrpSpPr/>
                <p:nvPr/>
              </p:nvGrpSpPr>
              <p:grpSpPr>
                <a:xfrm>
                  <a:off x="7542625" y="3801113"/>
                  <a:ext cx="2245482" cy="1347289"/>
                  <a:chOff x="4366700" y="959522"/>
                  <a:chExt cx="2245482" cy="1347289"/>
                </a:xfrm>
              </p:grpSpPr>
              <p:sp>
                <p:nvSpPr>
                  <p:cNvPr id="29" name="Rounded Rectangle 28">
                    <a:extLst>
                      <a:ext uri="{FF2B5EF4-FFF2-40B4-BE49-F238E27FC236}">
                        <a16:creationId xmlns:a16="http://schemas.microsoft.com/office/drawing/2014/main" id="{D6BAD1C6-93CE-03A0-43DB-068E588E456B}"/>
                      </a:ext>
                    </a:extLst>
                  </p:cNvPr>
                  <p:cNvSpPr/>
                  <p:nvPr/>
                </p:nvSpPr>
                <p:spPr>
                  <a:xfrm>
                    <a:off x="4366700" y="959522"/>
                    <a:ext cx="2245482" cy="1347289"/>
                  </a:xfrm>
                  <a:prstGeom prst="roundRect">
                    <a:avLst>
                      <a:gd name="adj" fmla="val 10000"/>
                    </a:avLst>
                  </a:prstGeom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4">
                      <a:hueOff val="17094780"/>
                      <a:satOff val="-18823"/>
                      <a:lumOff val="-6081"/>
                      <a:alphaOff val="0"/>
                    </a:schemeClr>
                  </a:fillRef>
                  <a:effectRef idx="0">
                    <a:schemeClr val="accent4">
                      <a:hueOff val="17094780"/>
                      <a:satOff val="-18823"/>
                      <a:lumOff val="-6081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30" name="Rounded Rectangle 8">
                    <a:extLst>
                      <a:ext uri="{FF2B5EF4-FFF2-40B4-BE49-F238E27FC236}">
                        <a16:creationId xmlns:a16="http://schemas.microsoft.com/office/drawing/2014/main" id="{BD010BF1-78FB-FAFC-D5EC-677E8A084790}"/>
                      </a:ext>
                    </a:extLst>
                  </p:cNvPr>
                  <p:cNvSpPr txBox="1"/>
                  <p:nvPr/>
                </p:nvSpPr>
                <p:spPr>
                  <a:xfrm>
                    <a:off x="4406161" y="998983"/>
                    <a:ext cx="2166560" cy="1268367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209550" tIns="209550" rIns="209550" bIns="209550" numCol="1" spcCol="1270" anchor="ctr" anchorCtr="0">
                    <a:noAutofit/>
                  </a:bodyPr>
                  <a:lstStyle/>
                  <a:p>
                    <a:pPr marL="0" lvl="0" indent="0" algn="ctr" defTabSz="24447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r>
                      <a:rPr lang="en-US" sz="4800" kern="1200" dirty="0"/>
                      <a:t>Effect</a:t>
                    </a:r>
                  </a:p>
                </p:txBody>
              </p:sp>
            </p:grpSp>
          </p:grpSp>
          <p:sp>
            <p:nvSpPr>
              <p:cNvPr id="25" name="Right Arrow 24">
                <a:extLst>
                  <a:ext uri="{FF2B5EF4-FFF2-40B4-BE49-F238E27FC236}">
                    <a16:creationId xmlns:a16="http://schemas.microsoft.com/office/drawing/2014/main" id="{0E46DA53-CD6E-5D73-A23C-3A3DFB2469BB}"/>
                  </a:ext>
                </a:extLst>
              </p:cNvPr>
              <p:cNvSpPr/>
              <p:nvPr/>
            </p:nvSpPr>
            <p:spPr>
              <a:xfrm rot="19169345">
                <a:off x="3865766" y="2070395"/>
                <a:ext cx="872460" cy="556879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08A4A078-6892-6945-50B5-83D3E6C772D6}"/>
                </a:ext>
              </a:extLst>
            </p:cNvPr>
            <p:cNvSpPr/>
            <p:nvPr/>
          </p:nvSpPr>
          <p:spPr>
            <a:xfrm>
              <a:off x="4656829" y="398620"/>
              <a:ext cx="2245482" cy="1347289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7094780"/>
                <a:satOff val="-18823"/>
                <a:lumOff val="-6081"/>
                <a:alphaOff val="0"/>
              </a:schemeClr>
            </a:fillRef>
            <a:effectRef idx="0">
              <a:schemeClr val="accent4">
                <a:hueOff val="17094780"/>
                <a:satOff val="-18823"/>
                <a:lumOff val="-608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8">
              <a:extLst>
                <a:ext uri="{FF2B5EF4-FFF2-40B4-BE49-F238E27FC236}">
                  <a16:creationId xmlns:a16="http://schemas.microsoft.com/office/drawing/2014/main" id="{E294DC83-F79B-FC35-37BB-262DD4BA7E19}"/>
                </a:ext>
              </a:extLst>
            </p:cNvPr>
            <p:cNvSpPr txBox="1"/>
            <p:nvPr/>
          </p:nvSpPr>
          <p:spPr>
            <a:xfrm>
              <a:off x="4656829" y="408935"/>
              <a:ext cx="2245482" cy="12683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rmAutofit fontScale="70000" lnSpcReduction="20000"/>
            </a:bodyPr>
            <a:lstStyle/>
            <a:p>
              <a:pPr marL="0" lvl="0" indent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Mediating Effect</a:t>
              </a:r>
            </a:p>
          </p:txBody>
        </p:sp>
      </p:grpSp>
      <p:sp>
        <p:nvSpPr>
          <p:cNvPr id="34" name="Right Arrow 33">
            <a:extLst>
              <a:ext uri="{FF2B5EF4-FFF2-40B4-BE49-F238E27FC236}">
                <a16:creationId xmlns:a16="http://schemas.microsoft.com/office/drawing/2014/main" id="{A80F17DC-3E4C-F3CA-6A0C-20B6C10DC221}"/>
              </a:ext>
            </a:extLst>
          </p:cNvPr>
          <p:cNvSpPr/>
          <p:nvPr/>
        </p:nvSpPr>
        <p:spPr>
          <a:xfrm>
            <a:off x="4788557" y="5880495"/>
            <a:ext cx="2533047" cy="716247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D9E7F44B-719C-F1C9-1AAF-64AE7484B9A6}"/>
              </a:ext>
            </a:extLst>
          </p:cNvPr>
          <p:cNvSpPr/>
          <p:nvPr/>
        </p:nvSpPr>
        <p:spPr>
          <a:xfrm>
            <a:off x="1506544" y="5702903"/>
            <a:ext cx="2533047" cy="1063948"/>
          </a:xfrm>
          <a:prstGeom prst="roundRect">
            <a:avLst>
              <a:gd name="adj" fmla="val 10000"/>
            </a:avLst>
          </a:prstGeom>
          <a:solidFill>
            <a:schemeClr val="tx1">
              <a:alpha val="72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7094780"/>
              <a:satOff val="-18823"/>
              <a:lumOff val="-6081"/>
              <a:alphaOff val="0"/>
            </a:schemeClr>
          </a:fillRef>
          <a:effectRef idx="0">
            <a:schemeClr val="accent4">
              <a:hueOff val="17094780"/>
              <a:satOff val="-18823"/>
              <a:lumOff val="-6081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57402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6A46D-6B34-DD2A-46EC-0E28C3FCE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Causal Discovery?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A012E6-8070-1943-0C0D-2235C3E721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B8144-6998-E6A5-7BA9-A46FE6E47A3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Causal discovery is not predictive like machine learning techniques. </a:t>
            </a:r>
          </a:p>
          <a:p>
            <a:r>
              <a:rPr lang="en-US" dirty="0"/>
              <a:t>Predictability is useful but it is a correlated quantity and not inherently causal. </a:t>
            </a:r>
          </a:p>
          <a:p>
            <a:endParaRPr lang="en-US" dirty="0"/>
          </a:p>
          <a:p>
            <a:r>
              <a:rPr lang="en-US" dirty="0"/>
              <a:t>Causal discovery is a method for answer why we observe the data as it is. </a:t>
            </a:r>
          </a:p>
          <a:p>
            <a:r>
              <a:rPr lang="en-US" dirty="0"/>
              <a:t>Its goal is to identify and explain the dynamics that generated the data.</a:t>
            </a:r>
          </a:p>
          <a:p>
            <a:endParaRPr lang="en-US" dirty="0"/>
          </a:p>
          <a:p>
            <a:r>
              <a:rPr lang="en-US" dirty="0"/>
              <a:t>Causal discovery can identify spurious correlations through conditional dependence.</a:t>
            </a:r>
          </a:p>
          <a:p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8070177-08F8-0323-7099-681EA966BD91}"/>
              </a:ext>
            </a:extLst>
          </p:cNvPr>
          <p:cNvGrpSpPr/>
          <p:nvPr/>
        </p:nvGrpSpPr>
        <p:grpSpPr>
          <a:xfrm>
            <a:off x="1639661" y="4278319"/>
            <a:ext cx="8548212" cy="2375630"/>
            <a:chOff x="1544782" y="398620"/>
            <a:chExt cx="8467768" cy="381875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5F9385E-9E44-CD3A-2DFB-A97B5983B2EE}"/>
                </a:ext>
              </a:extLst>
            </p:cNvPr>
            <p:cNvGrpSpPr/>
            <p:nvPr/>
          </p:nvGrpSpPr>
          <p:grpSpPr>
            <a:xfrm>
              <a:off x="1544782" y="2070395"/>
              <a:ext cx="8467768" cy="2146982"/>
              <a:chOff x="1544782" y="2070395"/>
              <a:chExt cx="8467768" cy="2146982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CAE84A5B-4C61-48C4-2551-82BB26345DAD}"/>
                  </a:ext>
                </a:extLst>
              </p:cNvPr>
              <p:cNvGrpSpPr/>
              <p:nvPr/>
            </p:nvGrpSpPr>
            <p:grpSpPr>
              <a:xfrm>
                <a:off x="1544782" y="2870088"/>
                <a:ext cx="8467768" cy="1347289"/>
                <a:chOff x="1320339" y="3801113"/>
                <a:chExt cx="8467768" cy="1347289"/>
              </a:xfrm>
            </p:grpSpPr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FA1B98BF-D4FE-3EB6-31EA-12E2F30CB35B}"/>
                    </a:ext>
                  </a:extLst>
                </p:cNvPr>
                <p:cNvGrpSpPr/>
                <p:nvPr/>
              </p:nvGrpSpPr>
              <p:grpSpPr>
                <a:xfrm>
                  <a:off x="1320339" y="3801113"/>
                  <a:ext cx="2245482" cy="1347289"/>
                  <a:chOff x="-1855586" y="959522"/>
                  <a:chExt cx="2245482" cy="1347289"/>
                </a:xfrm>
              </p:grpSpPr>
              <p:sp>
                <p:nvSpPr>
                  <p:cNvPr id="31" name="Rounded Rectangle 30">
                    <a:extLst>
                      <a:ext uri="{FF2B5EF4-FFF2-40B4-BE49-F238E27FC236}">
                        <a16:creationId xmlns:a16="http://schemas.microsoft.com/office/drawing/2014/main" id="{2A612960-82DD-6043-EC26-A2D31DFE61F4}"/>
                      </a:ext>
                    </a:extLst>
                  </p:cNvPr>
                  <p:cNvSpPr/>
                  <p:nvPr/>
                </p:nvSpPr>
                <p:spPr>
                  <a:xfrm>
                    <a:off x="-1855586" y="959522"/>
                    <a:ext cx="2245482" cy="1347289"/>
                  </a:xfrm>
                  <a:prstGeom prst="roundRect">
                    <a:avLst>
                      <a:gd name="adj" fmla="val 10000"/>
                    </a:avLst>
                  </a:prstGeom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4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4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32" name="Rounded Rectangle 4">
                    <a:extLst>
                      <a:ext uri="{FF2B5EF4-FFF2-40B4-BE49-F238E27FC236}">
                        <a16:creationId xmlns:a16="http://schemas.microsoft.com/office/drawing/2014/main" id="{8E94E45A-A7BC-1016-79BB-5CD0A0DB472E}"/>
                      </a:ext>
                    </a:extLst>
                  </p:cNvPr>
                  <p:cNvSpPr txBox="1"/>
                  <p:nvPr/>
                </p:nvSpPr>
                <p:spPr>
                  <a:xfrm>
                    <a:off x="-1816125" y="998983"/>
                    <a:ext cx="2166560" cy="1268367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209550" tIns="209550" rIns="209550" bIns="209550" numCol="1" spcCol="1270" anchor="ctr" anchorCtr="0">
                    <a:noAutofit/>
                  </a:bodyPr>
                  <a:lstStyle/>
                  <a:p>
                    <a:pPr marL="0" lvl="0" indent="0" algn="ctr" defTabSz="24447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r>
                      <a:rPr lang="en-US" sz="4800" kern="1200" dirty="0"/>
                      <a:t>Cause</a:t>
                    </a:r>
                  </a:p>
                </p:txBody>
              </p:sp>
            </p:grp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3A7AC783-68A4-B92D-8801-B141646E048F}"/>
                    </a:ext>
                  </a:extLst>
                </p:cNvPr>
                <p:cNvGrpSpPr/>
                <p:nvPr/>
              </p:nvGrpSpPr>
              <p:grpSpPr>
                <a:xfrm>
                  <a:off x="7542625" y="3801113"/>
                  <a:ext cx="2245482" cy="1347289"/>
                  <a:chOff x="4366700" y="959522"/>
                  <a:chExt cx="2245482" cy="1347289"/>
                </a:xfrm>
              </p:grpSpPr>
              <p:sp>
                <p:nvSpPr>
                  <p:cNvPr id="29" name="Rounded Rectangle 28">
                    <a:extLst>
                      <a:ext uri="{FF2B5EF4-FFF2-40B4-BE49-F238E27FC236}">
                        <a16:creationId xmlns:a16="http://schemas.microsoft.com/office/drawing/2014/main" id="{D6BAD1C6-93CE-03A0-43DB-068E588E456B}"/>
                      </a:ext>
                    </a:extLst>
                  </p:cNvPr>
                  <p:cNvSpPr/>
                  <p:nvPr/>
                </p:nvSpPr>
                <p:spPr>
                  <a:xfrm>
                    <a:off x="4366700" y="959522"/>
                    <a:ext cx="2245482" cy="1347289"/>
                  </a:xfrm>
                  <a:prstGeom prst="roundRect">
                    <a:avLst>
                      <a:gd name="adj" fmla="val 10000"/>
                    </a:avLst>
                  </a:prstGeom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4">
                      <a:hueOff val="17094780"/>
                      <a:satOff val="-18823"/>
                      <a:lumOff val="-6081"/>
                      <a:alphaOff val="0"/>
                    </a:schemeClr>
                  </a:fillRef>
                  <a:effectRef idx="0">
                    <a:schemeClr val="accent4">
                      <a:hueOff val="17094780"/>
                      <a:satOff val="-18823"/>
                      <a:lumOff val="-6081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30" name="Rounded Rectangle 8">
                    <a:extLst>
                      <a:ext uri="{FF2B5EF4-FFF2-40B4-BE49-F238E27FC236}">
                        <a16:creationId xmlns:a16="http://schemas.microsoft.com/office/drawing/2014/main" id="{BD010BF1-78FB-FAFC-D5EC-677E8A084790}"/>
                      </a:ext>
                    </a:extLst>
                  </p:cNvPr>
                  <p:cNvSpPr txBox="1"/>
                  <p:nvPr/>
                </p:nvSpPr>
                <p:spPr>
                  <a:xfrm>
                    <a:off x="4406161" y="998983"/>
                    <a:ext cx="2166560" cy="1268367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209550" tIns="209550" rIns="209550" bIns="209550" numCol="1" spcCol="1270" anchor="ctr" anchorCtr="0">
                    <a:noAutofit/>
                  </a:bodyPr>
                  <a:lstStyle/>
                  <a:p>
                    <a:pPr marL="0" lvl="0" indent="0" algn="ctr" defTabSz="24447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r>
                      <a:rPr lang="en-US" sz="4800" kern="1200" dirty="0"/>
                      <a:t>Effect</a:t>
                    </a:r>
                  </a:p>
                </p:txBody>
              </p:sp>
            </p:grpSp>
          </p:grpSp>
          <p:sp>
            <p:nvSpPr>
              <p:cNvPr id="25" name="Right Arrow 24">
                <a:extLst>
                  <a:ext uri="{FF2B5EF4-FFF2-40B4-BE49-F238E27FC236}">
                    <a16:creationId xmlns:a16="http://schemas.microsoft.com/office/drawing/2014/main" id="{0E46DA53-CD6E-5D73-A23C-3A3DFB2469BB}"/>
                  </a:ext>
                </a:extLst>
              </p:cNvPr>
              <p:cNvSpPr/>
              <p:nvPr/>
            </p:nvSpPr>
            <p:spPr>
              <a:xfrm rot="19169345">
                <a:off x="3865766" y="2070395"/>
                <a:ext cx="872460" cy="556879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08A4A078-6892-6945-50B5-83D3E6C772D6}"/>
                </a:ext>
              </a:extLst>
            </p:cNvPr>
            <p:cNvSpPr/>
            <p:nvPr/>
          </p:nvSpPr>
          <p:spPr>
            <a:xfrm>
              <a:off x="4656829" y="398620"/>
              <a:ext cx="2245482" cy="1347289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7094780"/>
                <a:satOff val="-18823"/>
                <a:lumOff val="-6081"/>
                <a:alphaOff val="0"/>
              </a:schemeClr>
            </a:fillRef>
            <a:effectRef idx="0">
              <a:schemeClr val="accent4">
                <a:hueOff val="17094780"/>
                <a:satOff val="-18823"/>
                <a:lumOff val="-608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8">
              <a:extLst>
                <a:ext uri="{FF2B5EF4-FFF2-40B4-BE49-F238E27FC236}">
                  <a16:creationId xmlns:a16="http://schemas.microsoft.com/office/drawing/2014/main" id="{E294DC83-F79B-FC35-37BB-262DD4BA7E19}"/>
                </a:ext>
              </a:extLst>
            </p:cNvPr>
            <p:cNvSpPr txBox="1"/>
            <p:nvPr/>
          </p:nvSpPr>
          <p:spPr>
            <a:xfrm>
              <a:off x="4656829" y="408935"/>
              <a:ext cx="2245482" cy="12683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marL="0" lvl="0" indent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800" kern="1200" dirty="0"/>
                <a:t>Effect</a:t>
              </a:r>
            </a:p>
          </p:txBody>
        </p:sp>
      </p:grpSp>
      <p:sp>
        <p:nvSpPr>
          <p:cNvPr id="34" name="Right Arrow 33">
            <a:extLst>
              <a:ext uri="{FF2B5EF4-FFF2-40B4-BE49-F238E27FC236}">
                <a16:creationId xmlns:a16="http://schemas.microsoft.com/office/drawing/2014/main" id="{A80F17DC-3E4C-F3CA-6A0C-20B6C10DC221}"/>
              </a:ext>
            </a:extLst>
          </p:cNvPr>
          <p:cNvSpPr/>
          <p:nvPr/>
        </p:nvSpPr>
        <p:spPr>
          <a:xfrm>
            <a:off x="4788557" y="5880495"/>
            <a:ext cx="2533047" cy="716247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1950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F071C-BFAF-474D-06F7-F2CB5585D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Independence-Based Causal Discovery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6F4FB6-6777-B862-0E56-8E0F936C57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B3AA82-9596-E93B-508F-5289C807F66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7700" y="1409700"/>
            <a:ext cx="5000540" cy="5426812"/>
          </a:xfrm>
        </p:spPr>
        <p:txBody>
          <a:bodyPr>
            <a:normAutofit/>
          </a:bodyPr>
          <a:lstStyle/>
          <a:p>
            <a:r>
              <a:rPr lang="en-US" dirty="0"/>
              <a:t>Also known as constraint-based causal discovery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Linear gaussian additive noise:</a:t>
            </a:r>
          </a:p>
          <a:p>
            <a:pPr marL="726948" lvl="1" indent="-342900">
              <a:buFont typeface="Arial" panose="020B0604020202020204" pitchFamily="34" charset="0"/>
              <a:buChar char="•"/>
            </a:pPr>
            <a:r>
              <a:rPr lang="en-US" dirty="0"/>
              <a:t>Partial correlation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Nonlinear gaussian additive noise:</a:t>
            </a:r>
          </a:p>
          <a:p>
            <a:pPr marL="726948" lvl="1" indent="-342900">
              <a:buFont typeface="Arial" panose="020B0604020202020204" pitchFamily="34" charset="0"/>
              <a:buChar char="•"/>
            </a:pPr>
            <a:r>
              <a:rPr lang="en-US" dirty="0"/>
              <a:t>Gaussian Process Regression and Distance Correlation (GPDC)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Nonparametric (capable of identifying nonlinear with multiplicative noise):</a:t>
            </a:r>
          </a:p>
          <a:p>
            <a:pPr marL="726948" lvl="1" indent="-342900">
              <a:buFont typeface="Arial" panose="020B0604020202020204" pitchFamily="34" charset="0"/>
              <a:buChar char="•"/>
            </a:pPr>
            <a:r>
              <a:rPr lang="en-US" dirty="0"/>
              <a:t>Conditional mutual information and k-nearest-neighbors (</a:t>
            </a:r>
            <a:r>
              <a:rPr lang="en-US" dirty="0" err="1"/>
              <a:t>CMIknn</a:t>
            </a:r>
            <a:r>
              <a:rPr lang="en-US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Other nonlinear tests include using radial basis vectors and random forests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98C8DE-C923-2F57-E68E-7B8B648A286B}"/>
              </a:ext>
            </a:extLst>
          </p:cNvPr>
          <p:cNvGrpSpPr/>
          <p:nvPr/>
        </p:nvGrpSpPr>
        <p:grpSpPr>
          <a:xfrm>
            <a:off x="5648240" y="1585372"/>
            <a:ext cx="6543759" cy="3617808"/>
            <a:chOff x="1010292" y="0"/>
            <a:chExt cx="10171416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AC92170-FCCF-E788-E66A-888C73F17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292" y="0"/>
              <a:ext cx="10171416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ADC38A-B8C5-DED0-4CE6-58F445953DFA}"/>
                </a:ext>
              </a:extLst>
            </p:cNvPr>
            <p:cNvSpPr/>
            <p:nvPr/>
          </p:nvSpPr>
          <p:spPr>
            <a:xfrm>
              <a:off x="1010292" y="2659310"/>
              <a:ext cx="10171416" cy="645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2545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F071C-BFAF-474D-06F7-F2CB5585D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Independence-Based Causal Discovery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6F4FB6-6777-B862-0E56-8E0F936C57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B3AA82-9596-E93B-508F-5289C807F66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7700" y="1409700"/>
            <a:ext cx="5000540" cy="4610100"/>
          </a:xfrm>
        </p:spPr>
        <p:txBody>
          <a:bodyPr>
            <a:normAutofit/>
          </a:bodyPr>
          <a:lstStyle/>
          <a:p>
            <a:r>
              <a:rPr lang="en-US" dirty="0"/>
              <a:t>Also known as constraint-based causal discovery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Iteratively computes conditional independence between all combinations of variables.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Leverages causal assumptions to determine the hypothesized causal dependence between variables.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Returns a causal graph.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98C8DE-C923-2F57-E68E-7B8B648A286B}"/>
              </a:ext>
            </a:extLst>
          </p:cNvPr>
          <p:cNvGrpSpPr/>
          <p:nvPr/>
        </p:nvGrpSpPr>
        <p:grpSpPr>
          <a:xfrm>
            <a:off x="5648240" y="1585372"/>
            <a:ext cx="6543759" cy="3617808"/>
            <a:chOff x="1010292" y="0"/>
            <a:chExt cx="10171416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AC92170-FCCF-E788-E66A-888C73F17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292" y="0"/>
              <a:ext cx="10171416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ADC38A-B8C5-DED0-4CE6-58F445953DFA}"/>
                </a:ext>
              </a:extLst>
            </p:cNvPr>
            <p:cNvSpPr/>
            <p:nvPr/>
          </p:nvSpPr>
          <p:spPr>
            <a:xfrm>
              <a:off x="1010292" y="2659310"/>
              <a:ext cx="10171416" cy="645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995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6F974-9844-034B-86C8-19D516195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0B954-3402-C842-BD64-D6B98841D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48" y="2353793"/>
            <a:ext cx="6289752" cy="2634767"/>
          </a:xfrm>
        </p:spPr>
        <p:txBody>
          <a:bodyPr>
            <a:normAutofit lnSpcReduction="10000"/>
          </a:bodyPr>
          <a:lstStyle/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dirty="0"/>
              <a:t>Peter </a:t>
            </a:r>
            <a:r>
              <a:rPr lang="en-US" dirty="0" err="1"/>
              <a:t>Spirtes</a:t>
            </a:r>
            <a:r>
              <a:rPr lang="en-US" dirty="0"/>
              <a:t> &amp; Clark </a:t>
            </a:r>
            <a:r>
              <a:rPr lang="en-US" dirty="0" err="1"/>
              <a:t>Glymour</a:t>
            </a:r>
            <a:r>
              <a:rPr lang="en-US" dirty="0"/>
              <a:t> (PC) algorithm [7]</a:t>
            </a:r>
          </a:p>
          <a:p>
            <a:pPr marL="578343" lvl="1" indent="-285750">
              <a:buClr>
                <a:schemeClr val="accent3"/>
              </a:buClr>
            </a:pPr>
            <a:r>
              <a:rPr lang="en-US" dirty="0"/>
              <a:t>Causal network learning algorithm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dirty="0"/>
              <a:t>PC &amp; Momentary Conditional Independence (PCMCI) [4]</a:t>
            </a:r>
          </a:p>
          <a:p>
            <a:pPr marL="578343" lvl="1" indent="-285750">
              <a:buClr>
                <a:schemeClr val="accent3"/>
              </a:buClr>
            </a:pPr>
            <a:r>
              <a:rPr lang="en-US" dirty="0"/>
              <a:t>Extension to PC to handle false positives &amp; high dimensionality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dirty="0"/>
              <a:t>Fast Causal Inference (FCI) algorithm [7]</a:t>
            </a:r>
          </a:p>
          <a:p>
            <a:pPr marL="578343" lvl="1" indent="-285750">
              <a:buClr>
                <a:schemeClr val="accent3"/>
              </a:buClr>
            </a:pPr>
            <a:r>
              <a:rPr lang="en-US" dirty="0"/>
              <a:t>Generalization of PC that does not require Causal Sufficiency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352EF-2489-4244-A007-9E0023A75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025C30-BA75-8842-8B0F-385E84DDB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663" y="2509520"/>
            <a:ext cx="4668897" cy="19783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4C3F5D-0F10-A443-A0BA-1EB4466FEF26}"/>
              </a:ext>
            </a:extLst>
          </p:cNvPr>
          <p:cNvSpPr txBox="1"/>
          <p:nvPr/>
        </p:nvSpPr>
        <p:spPr>
          <a:xfrm>
            <a:off x="6888809" y="2335014"/>
            <a:ext cx="595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3"/>
              </a:buClr>
              <a:buFont typeface="+mj-lt"/>
              <a:buAutoNum type="alphaUcPeriod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708D18-A0E2-E04A-89E2-CB56C65C8E22}"/>
              </a:ext>
            </a:extLst>
          </p:cNvPr>
          <p:cNvSpPr txBox="1"/>
          <p:nvPr/>
        </p:nvSpPr>
        <p:spPr>
          <a:xfrm>
            <a:off x="484348" y="1797291"/>
            <a:ext cx="6235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3"/>
                </a:solidFill>
              </a:rPr>
              <a:t>Independence/Constraint-Based Causal Network Learning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6CBF76-B373-BA10-FAA5-F4F60868995A}"/>
              </a:ext>
            </a:extLst>
          </p:cNvPr>
          <p:cNvSpPr txBox="1"/>
          <p:nvPr/>
        </p:nvSpPr>
        <p:spPr>
          <a:xfrm>
            <a:off x="5186995" y="6396335"/>
            <a:ext cx="6509705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Image credit: Jakob Runge, et al. 2019. Inferring causation from time series in Earth system sciences. </a:t>
            </a:r>
            <a:r>
              <a:rPr lang="en-US" sz="1200" i="1" dirty="0"/>
              <a:t>Nat </a:t>
            </a:r>
            <a:r>
              <a:rPr lang="en-US" sz="1200" i="1" dirty="0" err="1"/>
              <a:t>Commun</a:t>
            </a:r>
            <a:r>
              <a:rPr lang="en-US" sz="1200" dirty="0"/>
              <a:t> 10, 1 (2019). </a:t>
            </a:r>
            <a:r>
              <a:rPr lang="en-US" sz="1200" dirty="0" err="1"/>
              <a:t>DOI:https</a:t>
            </a:r>
            <a:r>
              <a:rPr lang="en-US" sz="1200" dirty="0"/>
              <a:t>://</a:t>
            </a:r>
            <a:r>
              <a:rPr lang="en-US" sz="1200" dirty="0" err="1"/>
              <a:t>doi.org</a:t>
            </a:r>
            <a:r>
              <a:rPr lang="en-US" sz="1200" dirty="0"/>
              <a:t>/10.1038/s41467-019-10105-3 </a:t>
            </a:r>
          </a:p>
        </p:txBody>
      </p:sp>
    </p:spTree>
    <p:extLst>
      <p:ext uri="{BB962C8B-B14F-4D97-AF65-F5344CB8AC3E}">
        <p14:creationId xmlns:p14="http://schemas.microsoft.com/office/powerpoint/2010/main" val="2141752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9B7D2-06CE-630D-A775-8BEF9E213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Aerosols and Stratospheric Temperature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509A91-6E5C-BE6F-6708-0E3509962C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35A6E1A-36C4-1C77-FBC8-54619466870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00" y="1036036"/>
            <a:ext cx="5956300" cy="2565400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77BAE1E-8EDD-BC87-FFBF-AC939F825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3950" y="2175814"/>
            <a:ext cx="5384800" cy="3556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7B13D17-2CFE-C33C-60DE-37D95A0CA3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00" y="3953814"/>
            <a:ext cx="6032500" cy="2565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90D4F0-4C93-8024-F2FE-ECFD666364C1}"/>
              </a:ext>
            </a:extLst>
          </p:cNvPr>
          <p:cNvSpPr txBox="1"/>
          <p:nvPr/>
        </p:nvSpPr>
        <p:spPr>
          <a:xfrm>
            <a:off x="7117491" y="1178011"/>
            <a:ext cx="2479589" cy="518984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/>
              <a:t>Not varimax-rotated</a:t>
            </a:r>
          </a:p>
        </p:txBody>
      </p:sp>
    </p:spTree>
    <p:extLst>
      <p:ext uri="{BB962C8B-B14F-4D97-AF65-F5344CB8AC3E}">
        <p14:creationId xmlns:p14="http://schemas.microsoft.com/office/powerpoint/2010/main" val="1143289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35ECA-7A95-B126-DCAD-6FC6765CB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Monthly 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BABE88-41D4-64B9-559A-384C51A289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EF3531-0DC5-0CB0-004C-0B9164676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8389" y="2466570"/>
            <a:ext cx="6092158" cy="2831976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2C81E5B-C6DA-0636-919B-24C02515564D}"/>
              </a:ext>
            </a:extLst>
          </p:cNvPr>
          <p:cNvGrpSpPr/>
          <p:nvPr/>
        </p:nvGrpSpPr>
        <p:grpSpPr>
          <a:xfrm>
            <a:off x="391453" y="2466570"/>
            <a:ext cx="4442528" cy="2831976"/>
            <a:chOff x="1355280" y="2524238"/>
            <a:chExt cx="4442528" cy="283197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A9FA4CB-21FC-82BB-1AAA-B1D69270FD30}"/>
                </a:ext>
              </a:extLst>
            </p:cNvPr>
            <p:cNvGrpSpPr/>
            <p:nvPr/>
          </p:nvGrpSpPr>
          <p:grpSpPr>
            <a:xfrm>
              <a:off x="1355280" y="2524238"/>
              <a:ext cx="4442528" cy="2831976"/>
              <a:chOff x="1355280" y="2524238"/>
              <a:chExt cx="4442528" cy="2831976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C5B43DA-9211-5512-7F4D-DF048F66D6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55280" y="2524238"/>
                <a:ext cx="4442528" cy="2831976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3439330-3080-2514-8402-ED41F5B012B1}"/>
                  </a:ext>
                </a:extLst>
              </p:cNvPr>
              <p:cNvSpPr txBox="1"/>
              <p:nvPr/>
            </p:nvSpPr>
            <p:spPr>
              <a:xfrm>
                <a:off x="3014148" y="4018072"/>
                <a:ext cx="1124792" cy="428878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pPr algn="l"/>
                <a:r>
                  <a:rPr lang="en-US" dirty="0"/>
                  <a:t>9 Months</a:t>
                </a: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A6444C6-B20C-531A-70AA-4330E1B855E0}"/>
                </a:ext>
              </a:extLst>
            </p:cNvPr>
            <p:cNvSpPr/>
            <p:nvPr/>
          </p:nvSpPr>
          <p:spPr>
            <a:xfrm>
              <a:off x="4235953" y="5088681"/>
              <a:ext cx="275962" cy="2675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0145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6F974-9844-034B-86C8-19D516195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 Discovery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0B954-3402-C842-BD64-D6B98841D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47" y="2353793"/>
            <a:ext cx="6327507" cy="2634767"/>
          </a:xfrm>
        </p:spPr>
        <p:txBody>
          <a:bodyPr>
            <a:normAutofit/>
          </a:bodyPr>
          <a:lstStyle/>
          <a:p>
            <a:pPr>
              <a:buClr>
                <a:schemeClr val="accent3"/>
              </a:buClr>
            </a:pPr>
            <a:r>
              <a:rPr lang="en-US" dirty="0"/>
              <a:t>Peter-Clark algorithm &amp; Momentary Conditional Independence (PCMCI) [4]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352EF-2489-4244-A007-9E0023A75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708D18-A0E2-E04A-89E2-CB56C65C8E22}"/>
              </a:ext>
            </a:extLst>
          </p:cNvPr>
          <p:cNvSpPr txBox="1"/>
          <p:nvPr/>
        </p:nvSpPr>
        <p:spPr>
          <a:xfrm>
            <a:off x="651056" y="1732940"/>
            <a:ext cx="4059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Time series causal discovery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489F4D1-1FE7-6F8C-EDFD-CEE8C9044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2901043"/>
            <a:ext cx="48387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74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B31E4-4450-DD4B-9F5A-BAF5814AD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Causal Discovery?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4126F-11E2-DE44-9302-2E069905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04A485-38C4-9041-8C24-0A8FE899ADB8}"/>
              </a:ext>
            </a:extLst>
          </p:cNvPr>
          <p:cNvSpPr txBox="1"/>
          <p:nvPr/>
        </p:nvSpPr>
        <p:spPr>
          <a:xfrm>
            <a:off x="4644829" y="6396335"/>
            <a:ext cx="7051872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Image Credit: </a:t>
            </a:r>
            <a:r>
              <a:rPr lang="en-US" sz="1200" dirty="0" err="1"/>
              <a:t>Kretschmer</a:t>
            </a:r>
            <a:r>
              <a:rPr lang="en-US" sz="1200" dirty="0"/>
              <a:t>, M., </a:t>
            </a:r>
            <a:r>
              <a:rPr lang="en-US" sz="1200" dirty="0" err="1"/>
              <a:t>Coumou</a:t>
            </a:r>
            <a:r>
              <a:rPr lang="en-US" sz="1200" dirty="0"/>
              <a:t>, D., Donges, J. F. &amp; Runge, J. Using Causal Effect Networks to Analyze Different Arctic Drivers of Midlatitude Winter Circulation. </a:t>
            </a:r>
            <a:r>
              <a:rPr lang="en-US" sz="1200" i="1" dirty="0"/>
              <a:t>J Climate</a:t>
            </a:r>
            <a:r>
              <a:rPr lang="en-US" sz="1200" dirty="0"/>
              <a:t> </a:t>
            </a:r>
            <a:r>
              <a:rPr lang="en-US" sz="1200" b="1" dirty="0"/>
              <a:t>29</a:t>
            </a:r>
            <a:r>
              <a:rPr lang="en-US" sz="1200" dirty="0"/>
              <a:t>, 4069–4081 (2016).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B0744E-4169-2C07-754C-5CEED8B2E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9" y="1859209"/>
            <a:ext cx="8804076" cy="4321019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C8B43BF-0851-297B-987F-F99001BC7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1497027"/>
            <a:ext cx="3581635" cy="4439162"/>
          </a:xfrm>
        </p:spPr>
        <p:txBody>
          <a:bodyPr>
            <a:normAutofit/>
          </a:bodyPr>
          <a:lstStyle/>
          <a:p>
            <a:r>
              <a:rPr lang="en-US" sz="1600" dirty="0"/>
              <a:t>Successful in other climate domains: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Arctic climate drivers [1]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Estimating biosphere-atmosphere interactions [2]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Global sea level pressure anomaly dependencies [3]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Identifying tropical surface pressure anomaly dependencies between the West, central and East Pacific [4]</a:t>
            </a:r>
          </a:p>
        </p:txBody>
      </p:sp>
    </p:spTree>
    <p:extLst>
      <p:ext uri="{BB962C8B-B14F-4D97-AF65-F5344CB8AC3E}">
        <p14:creationId xmlns:p14="http://schemas.microsoft.com/office/powerpoint/2010/main" val="64043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86AF8-AF71-471F-6907-1B488AFDF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1991 Mount Pinatubo Eruption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D24612-E93E-E956-5873-8A8752DB9B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66CF6E-CCA6-752F-0B12-569656E8A4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7700" y="1409700"/>
            <a:ext cx="3341672" cy="46101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Known impacts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Description of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Processing </a:t>
            </a:r>
            <a:r>
              <a:rPr lang="en-US" dirty="0" err="1"/>
              <a:t>spatio</a:t>
            </a:r>
            <a:r>
              <a:rPr lang="en-US" dirty="0"/>
              <a:t>-temporal data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05A638-F3BF-FE02-9D59-95ED2AA06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373" y="985078"/>
            <a:ext cx="8202626" cy="54864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9C9B17-3139-456E-D767-AEB1F436393F}"/>
              </a:ext>
            </a:extLst>
          </p:cNvPr>
          <p:cNvSpPr txBox="1"/>
          <p:nvPr/>
        </p:nvSpPr>
        <p:spPr>
          <a:xfrm>
            <a:off x="3989372" y="6492875"/>
            <a:ext cx="7776447" cy="36512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20000"/>
          </a:bodyPr>
          <a:lstStyle/>
          <a:p>
            <a:r>
              <a:rPr lang="en-US" sz="1100" dirty="0"/>
              <a:t>Image credit: Wikipedia contributors. (2022, May 13). Mount Pinatubo. In </a:t>
            </a:r>
            <a:r>
              <a:rPr lang="en-US" sz="1100" i="1" dirty="0"/>
              <a:t>Wikipedia, The Free Encyclopedia</a:t>
            </a:r>
            <a:r>
              <a:rPr lang="en-US" sz="1100" dirty="0"/>
              <a:t>. Retrieved 20:43, May 27, 2022, from </a:t>
            </a:r>
            <a:r>
              <a:rPr lang="en-US" sz="1100" dirty="0">
                <a:hlinkClick r:id="rId3"/>
              </a:rPr>
              <a:t>https://en.wikipedia.org/w/index.php?title=Mount_Pinatubo&amp;oldid=1087628755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956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6F22C94F-3A1F-F343-BE12-570A03CA6775}"/>
              </a:ext>
            </a:extLst>
          </p:cNvPr>
          <p:cNvSpPr/>
          <p:nvPr/>
        </p:nvSpPr>
        <p:spPr>
          <a:xfrm>
            <a:off x="4389120" y="1224615"/>
            <a:ext cx="1014984" cy="52689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SOURCE</a:t>
            </a:r>
          </a:p>
        </p:txBody>
      </p:sp>
      <p:sp>
        <p:nvSpPr>
          <p:cNvPr id="151" name="Oval 4">
            <a:extLst>
              <a:ext uri="{FF2B5EF4-FFF2-40B4-BE49-F238E27FC236}">
                <a16:creationId xmlns:a16="http://schemas.microsoft.com/office/drawing/2014/main" id="{1097FB65-F0A3-B64D-BCE1-6EB8D0180BEE}"/>
              </a:ext>
            </a:extLst>
          </p:cNvPr>
          <p:cNvSpPr/>
          <p:nvPr/>
        </p:nvSpPr>
        <p:spPr>
          <a:xfrm>
            <a:off x="4916086" y="2117852"/>
            <a:ext cx="6616060" cy="810145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914400 w 1005840"/>
              <a:gd name="connsiteY0" fmla="*/ 457200 h 914400"/>
              <a:gd name="connsiteX1" fmla="*/ 457200 w 1005840"/>
              <a:gd name="connsiteY1" fmla="*/ 914400 h 914400"/>
              <a:gd name="connsiteX2" fmla="*/ 0 w 1005840"/>
              <a:gd name="connsiteY2" fmla="*/ 457200 h 914400"/>
              <a:gd name="connsiteX3" fmla="*/ 457200 w 1005840"/>
              <a:gd name="connsiteY3" fmla="*/ 0 h 914400"/>
              <a:gd name="connsiteX4" fmla="*/ 1005840 w 1005840"/>
              <a:gd name="connsiteY4" fmla="*/ 548640 h 914400"/>
              <a:gd name="connsiteX0" fmla="*/ 914400 w 2449327"/>
              <a:gd name="connsiteY0" fmla="*/ 460090 h 917290"/>
              <a:gd name="connsiteX1" fmla="*/ 457200 w 2449327"/>
              <a:gd name="connsiteY1" fmla="*/ 917290 h 917290"/>
              <a:gd name="connsiteX2" fmla="*/ 0 w 2449327"/>
              <a:gd name="connsiteY2" fmla="*/ 460090 h 917290"/>
              <a:gd name="connsiteX3" fmla="*/ 457200 w 2449327"/>
              <a:gd name="connsiteY3" fmla="*/ 2890 h 917290"/>
              <a:gd name="connsiteX4" fmla="*/ 2449327 w 2449327"/>
              <a:gd name="connsiteY4" fmla="*/ 367500 h 917290"/>
              <a:gd name="connsiteX0" fmla="*/ 0 w 4145856"/>
              <a:gd name="connsiteY0" fmla="*/ 2651200 h 2677769"/>
              <a:gd name="connsiteX1" fmla="*/ 2153729 w 4145856"/>
              <a:gd name="connsiteY1" fmla="*/ 917290 h 2677769"/>
              <a:gd name="connsiteX2" fmla="*/ 1696529 w 4145856"/>
              <a:gd name="connsiteY2" fmla="*/ 460090 h 2677769"/>
              <a:gd name="connsiteX3" fmla="*/ 2153729 w 4145856"/>
              <a:gd name="connsiteY3" fmla="*/ 2890 h 2677769"/>
              <a:gd name="connsiteX4" fmla="*/ 4145856 w 4145856"/>
              <a:gd name="connsiteY4" fmla="*/ 367500 h 2677769"/>
              <a:gd name="connsiteX0" fmla="*/ 0 w 4145856"/>
              <a:gd name="connsiteY0" fmla="*/ 2651200 h 2903211"/>
              <a:gd name="connsiteX1" fmla="*/ 1687903 w 4145856"/>
              <a:gd name="connsiteY1" fmla="*/ 2682830 h 2903211"/>
              <a:gd name="connsiteX2" fmla="*/ 1696529 w 4145856"/>
              <a:gd name="connsiteY2" fmla="*/ 460090 h 2903211"/>
              <a:gd name="connsiteX3" fmla="*/ 2153729 w 4145856"/>
              <a:gd name="connsiteY3" fmla="*/ 2890 h 2903211"/>
              <a:gd name="connsiteX4" fmla="*/ 4145856 w 4145856"/>
              <a:gd name="connsiteY4" fmla="*/ 367500 h 2903211"/>
              <a:gd name="connsiteX0" fmla="*/ 0 w 4145856"/>
              <a:gd name="connsiteY0" fmla="*/ 2711336 h 2901010"/>
              <a:gd name="connsiteX1" fmla="*/ 1687903 w 4145856"/>
              <a:gd name="connsiteY1" fmla="*/ 2742966 h 2901010"/>
              <a:gd name="connsiteX2" fmla="*/ 2248619 w 4145856"/>
              <a:gd name="connsiteY2" fmla="*/ 1446128 h 2901010"/>
              <a:gd name="connsiteX3" fmla="*/ 2153729 w 4145856"/>
              <a:gd name="connsiteY3" fmla="*/ 63026 h 2901010"/>
              <a:gd name="connsiteX4" fmla="*/ 4145856 w 4145856"/>
              <a:gd name="connsiteY4" fmla="*/ 427636 h 2901010"/>
              <a:gd name="connsiteX0" fmla="*/ 0 w 4145856"/>
              <a:gd name="connsiteY0" fmla="*/ 2354525 h 2544199"/>
              <a:gd name="connsiteX1" fmla="*/ 1687903 w 4145856"/>
              <a:gd name="connsiteY1" fmla="*/ 2386155 h 2544199"/>
              <a:gd name="connsiteX2" fmla="*/ 2248619 w 4145856"/>
              <a:gd name="connsiteY2" fmla="*/ 1089317 h 2544199"/>
              <a:gd name="connsiteX3" fmla="*/ 2700069 w 4145856"/>
              <a:gd name="connsiteY3" fmla="*/ 908162 h 2544199"/>
              <a:gd name="connsiteX4" fmla="*/ 4145856 w 4145856"/>
              <a:gd name="connsiteY4" fmla="*/ 70825 h 2544199"/>
              <a:gd name="connsiteX0" fmla="*/ 0 w 4145856"/>
              <a:gd name="connsiteY0" fmla="*/ 2360074 h 2514431"/>
              <a:gd name="connsiteX1" fmla="*/ 1687903 w 4145856"/>
              <a:gd name="connsiteY1" fmla="*/ 2391704 h 2514431"/>
              <a:gd name="connsiteX2" fmla="*/ 2058838 w 4145856"/>
              <a:gd name="connsiteY2" fmla="*/ 1681463 h 2514431"/>
              <a:gd name="connsiteX3" fmla="*/ 2700069 w 4145856"/>
              <a:gd name="connsiteY3" fmla="*/ 913711 h 2514431"/>
              <a:gd name="connsiteX4" fmla="*/ 4145856 w 4145856"/>
              <a:gd name="connsiteY4" fmla="*/ 76374 h 2514431"/>
              <a:gd name="connsiteX0" fmla="*/ 0 w 4145856"/>
              <a:gd name="connsiteY0" fmla="*/ 2360074 h 2514431"/>
              <a:gd name="connsiteX1" fmla="*/ 1687903 w 4145856"/>
              <a:gd name="connsiteY1" fmla="*/ 2391704 h 2514431"/>
              <a:gd name="connsiteX2" fmla="*/ 2058838 w 4145856"/>
              <a:gd name="connsiteY2" fmla="*/ 1681463 h 2514431"/>
              <a:gd name="connsiteX3" fmla="*/ 2700069 w 4145856"/>
              <a:gd name="connsiteY3" fmla="*/ 913711 h 2514431"/>
              <a:gd name="connsiteX4" fmla="*/ 4145856 w 4145856"/>
              <a:gd name="connsiteY4" fmla="*/ 76374 h 2514431"/>
              <a:gd name="connsiteX0" fmla="*/ 0 w 4145856"/>
              <a:gd name="connsiteY0" fmla="*/ 2360074 h 2522055"/>
              <a:gd name="connsiteX1" fmla="*/ 1383103 w 4145856"/>
              <a:gd name="connsiteY1" fmla="*/ 2408957 h 2522055"/>
              <a:gd name="connsiteX2" fmla="*/ 2058838 w 4145856"/>
              <a:gd name="connsiteY2" fmla="*/ 1681463 h 2522055"/>
              <a:gd name="connsiteX3" fmla="*/ 2700069 w 4145856"/>
              <a:gd name="connsiteY3" fmla="*/ 913711 h 2522055"/>
              <a:gd name="connsiteX4" fmla="*/ 4145856 w 4145856"/>
              <a:gd name="connsiteY4" fmla="*/ 76374 h 2522055"/>
              <a:gd name="connsiteX0" fmla="*/ 0 w 4145856"/>
              <a:gd name="connsiteY0" fmla="*/ 2360074 h 2575095"/>
              <a:gd name="connsiteX1" fmla="*/ 1383103 w 4145856"/>
              <a:gd name="connsiteY1" fmla="*/ 2408957 h 2575095"/>
              <a:gd name="connsiteX2" fmla="*/ 2058838 w 4145856"/>
              <a:gd name="connsiteY2" fmla="*/ 1681463 h 2575095"/>
              <a:gd name="connsiteX3" fmla="*/ 2700069 w 4145856"/>
              <a:gd name="connsiteY3" fmla="*/ 913711 h 2575095"/>
              <a:gd name="connsiteX4" fmla="*/ 4145856 w 4145856"/>
              <a:gd name="connsiteY4" fmla="*/ 76374 h 2575095"/>
              <a:gd name="connsiteX0" fmla="*/ 0 w 4145856"/>
              <a:gd name="connsiteY0" fmla="*/ 2360074 h 2571012"/>
              <a:gd name="connsiteX1" fmla="*/ 1383103 w 4145856"/>
              <a:gd name="connsiteY1" fmla="*/ 2408957 h 2571012"/>
              <a:gd name="connsiteX2" fmla="*/ 2700069 w 4145856"/>
              <a:gd name="connsiteY2" fmla="*/ 913711 h 2571012"/>
              <a:gd name="connsiteX3" fmla="*/ 4145856 w 4145856"/>
              <a:gd name="connsiteY3" fmla="*/ 76374 h 2571012"/>
              <a:gd name="connsiteX0" fmla="*/ 0 w 4145856"/>
              <a:gd name="connsiteY0" fmla="*/ 2371567 h 2593050"/>
              <a:gd name="connsiteX1" fmla="*/ 1383103 w 4145856"/>
              <a:gd name="connsiteY1" fmla="*/ 2420450 h 2593050"/>
              <a:gd name="connsiteX2" fmla="*/ 2740326 w 4145856"/>
              <a:gd name="connsiteY2" fmla="*/ 769929 h 2593050"/>
              <a:gd name="connsiteX3" fmla="*/ 4145856 w 4145856"/>
              <a:gd name="connsiteY3" fmla="*/ 87867 h 2593050"/>
              <a:gd name="connsiteX0" fmla="*/ 0 w 6549750"/>
              <a:gd name="connsiteY0" fmla="*/ 1627755 h 1849238"/>
              <a:gd name="connsiteX1" fmla="*/ 1383103 w 6549750"/>
              <a:gd name="connsiteY1" fmla="*/ 1676638 h 1849238"/>
              <a:gd name="connsiteX2" fmla="*/ 2740326 w 6549750"/>
              <a:gd name="connsiteY2" fmla="*/ 26117 h 1849238"/>
              <a:gd name="connsiteX3" fmla="*/ 6549750 w 6549750"/>
              <a:gd name="connsiteY3" fmla="*/ 764538 h 1849238"/>
              <a:gd name="connsiteX0" fmla="*/ 0 w 6549750"/>
              <a:gd name="connsiteY0" fmla="*/ 1619182 h 1840665"/>
              <a:gd name="connsiteX1" fmla="*/ 1383103 w 6549750"/>
              <a:gd name="connsiteY1" fmla="*/ 1668065 h 1840665"/>
              <a:gd name="connsiteX2" fmla="*/ 2740326 w 6549750"/>
              <a:gd name="connsiteY2" fmla="*/ 17544 h 1840665"/>
              <a:gd name="connsiteX3" fmla="*/ 6549750 w 6549750"/>
              <a:gd name="connsiteY3" fmla="*/ 755965 h 1840665"/>
              <a:gd name="connsiteX0" fmla="*/ 0 w 6549750"/>
              <a:gd name="connsiteY0" fmla="*/ 1699036 h 1920519"/>
              <a:gd name="connsiteX1" fmla="*/ 1383103 w 6549750"/>
              <a:gd name="connsiteY1" fmla="*/ 1747919 h 1920519"/>
              <a:gd name="connsiteX2" fmla="*/ 2740326 w 6549750"/>
              <a:gd name="connsiteY2" fmla="*/ 97398 h 1920519"/>
              <a:gd name="connsiteX3" fmla="*/ 3332729 w 6549750"/>
              <a:gd name="connsiteY3" fmla="*/ 261280 h 1920519"/>
              <a:gd name="connsiteX4" fmla="*/ 6549750 w 6549750"/>
              <a:gd name="connsiteY4" fmla="*/ 835819 h 1920519"/>
              <a:gd name="connsiteX0" fmla="*/ 0 w 6549750"/>
              <a:gd name="connsiteY0" fmla="*/ 1627593 h 1849076"/>
              <a:gd name="connsiteX1" fmla="*/ 1383103 w 6549750"/>
              <a:gd name="connsiteY1" fmla="*/ 1676476 h 1849076"/>
              <a:gd name="connsiteX2" fmla="*/ 2740326 w 6549750"/>
              <a:gd name="connsiteY2" fmla="*/ 25955 h 1849076"/>
              <a:gd name="connsiteX3" fmla="*/ 4126359 w 6549750"/>
              <a:gd name="connsiteY3" fmla="*/ 672916 h 1849076"/>
              <a:gd name="connsiteX4" fmla="*/ 6549750 w 6549750"/>
              <a:gd name="connsiteY4" fmla="*/ 764376 h 1849076"/>
              <a:gd name="connsiteX0" fmla="*/ 0 w 6549750"/>
              <a:gd name="connsiteY0" fmla="*/ 1661043 h 1884889"/>
              <a:gd name="connsiteX1" fmla="*/ 1383103 w 6549750"/>
              <a:gd name="connsiteY1" fmla="*/ 1709926 h 1884889"/>
              <a:gd name="connsiteX2" fmla="*/ 2717322 w 6549750"/>
              <a:gd name="connsiteY2" fmla="*/ 24899 h 1884889"/>
              <a:gd name="connsiteX3" fmla="*/ 4126359 w 6549750"/>
              <a:gd name="connsiteY3" fmla="*/ 706366 h 1884889"/>
              <a:gd name="connsiteX4" fmla="*/ 6549750 w 6549750"/>
              <a:gd name="connsiteY4" fmla="*/ 797826 h 1884889"/>
              <a:gd name="connsiteX0" fmla="*/ 0 w 6549750"/>
              <a:gd name="connsiteY0" fmla="*/ 1657900 h 1881746"/>
              <a:gd name="connsiteX1" fmla="*/ 1383103 w 6549750"/>
              <a:gd name="connsiteY1" fmla="*/ 1706783 h 1881746"/>
              <a:gd name="connsiteX2" fmla="*/ 2717322 w 6549750"/>
              <a:gd name="connsiteY2" fmla="*/ 21756 h 1881746"/>
              <a:gd name="connsiteX3" fmla="*/ 4126359 w 6549750"/>
              <a:gd name="connsiteY3" fmla="*/ 703223 h 1881746"/>
              <a:gd name="connsiteX4" fmla="*/ 6549750 w 6549750"/>
              <a:gd name="connsiteY4" fmla="*/ 794683 h 1881746"/>
              <a:gd name="connsiteX0" fmla="*/ 0 w 6549750"/>
              <a:gd name="connsiteY0" fmla="*/ 1657900 h 1881746"/>
              <a:gd name="connsiteX1" fmla="*/ 1383103 w 6549750"/>
              <a:gd name="connsiteY1" fmla="*/ 1706783 h 1881746"/>
              <a:gd name="connsiteX2" fmla="*/ 2717322 w 6549750"/>
              <a:gd name="connsiteY2" fmla="*/ 21756 h 1881746"/>
              <a:gd name="connsiteX3" fmla="*/ 4126359 w 6549750"/>
              <a:gd name="connsiteY3" fmla="*/ 703223 h 1881746"/>
              <a:gd name="connsiteX4" fmla="*/ 6549750 w 6549750"/>
              <a:gd name="connsiteY4" fmla="*/ 794683 h 1881746"/>
              <a:gd name="connsiteX0" fmla="*/ 0 w 6543999"/>
              <a:gd name="connsiteY0" fmla="*/ 1657900 h 1881746"/>
              <a:gd name="connsiteX1" fmla="*/ 1383103 w 6543999"/>
              <a:gd name="connsiteY1" fmla="*/ 1706783 h 1881746"/>
              <a:gd name="connsiteX2" fmla="*/ 2717322 w 6543999"/>
              <a:gd name="connsiteY2" fmla="*/ 21756 h 1881746"/>
              <a:gd name="connsiteX3" fmla="*/ 4126359 w 6543999"/>
              <a:gd name="connsiteY3" fmla="*/ 703223 h 1881746"/>
              <a:gd name="connsiteX4" fmla="*/ 6543999 w 6543999"/>
              <a:gd name="connsiteY4" fmla="*/ 725672 h 1881746"/>
              <a:gd name="connsiteX0" fmla="*/ 0 w 6543999"/>
              <a:gd name="connsiteY0" fmla="*/ 1657900 h 1881746"/>
              <a:gd name="connsiteX1" fmla="*/ 1383103 w 6543999"/>
              <a:gd name="connsiteY1" fmla="*/ 1706783 h 1881746"/>
              <a:gd name="connsiteX2" fmla="*/ 2717322 w 6543999"/>
              <a:gd name="connsiteY2" fmla="*/ 21756 h 1881746"/>
              <a:gd name="connsiteX3" fmla="*/ 4126359 w 6543999"/>
              <a:gd name="connsiteY3" fmla="*/ 703223 h 1881746"/>
              <a:gd name="connsiteX4" fmla="*/ 6543999 w 6543999"/>
              <a:gd name="connsiteY4" fmla="*/ 725672 h 1881746"/>
              <a:gd name="connsiteX0" fmla="*/ 0 w 6543999"/>
              <a:gd name="connsiteY0" fmla="*/ 1445729 h 1654731"/>
              <a:gd name="connsiteX1" fmla="*/ 1383103 w 6543999"/>
              <a:gd name="connsiteY1" fmla="*/ 1494612 h 1654731"/>
              <a:gd name="connsiteX2" fmla="*/ 2665563 w 6543999"/>
              <a:gd name="connsiteY2" fmla="*/ 28121 h 1654731"/>
              <a:gd name="connsiteX3" fmla="*/ 4126359 w 6543999"/>
              <a:gd name="connsiteY3" fmla="*/ 491052 h 1654731"/>
              <a:gd name="connsiteX4" fmla="*/ 6543999 w 6543999"/>
              <a:gd name="connsiteY4" fmla="*/ 513501 h 1654731"/>
              <a:gd name="connsiteX0" fmla="*/ 0 w 6543999"/>
              <a:gd name="connsiteY0" fmla="*/ 1445729 h 1617719"/>
              <a:gd name="connsiteX1" fmla="*/ 1383103 w 6543999"/>
              <a:gd name="connsiteY1" fmla="*/ 1494612 h 1617719"/>
              <a:gd name="connsiteX2" fmla="*/ 2665563 w 6543999"/>
              <a:gd name="connsiteY2" fmla="*/ 28121 h 1617719"/>
              <a:gd name="connsiteX3" fmla="*/ 4126359 w 6543999"/>
              <a:gd name="connsiteY3" fmla="*/ 491052 h 1617719"/>
              <a:gd name="connsiteX4" fmla="*/ 6543999 w 6543999"/>
              <a:gd name="connsiteY4" fmla="*/ 513501 h 1617719"/>
              <a:gd name="connsiteX0" fmla="*/ 0 w 6543999"/>
              <a:gd name="connsiteY0" fmla="*/ 1346734 h 1511166"/>
              <a:gd name="connsiteX1" fmla="*/ 1383103 w 6543999"/>
              <a:gd name="connsiteY1" fmla="*/ 1395617 h 1511166"/>
              <a:gd name="connsiteX2" fmla="*/ 2682816 w 6543999"/>
              <a:gd name="connsiteY2" fmla="*/ 32643 h 1511166"/>
              <a:gd name="connsiteX3" fmla="*/ 4126359 w 6543999"/>
              <a:gd name="connsiteY3" fmla="*/ 392057 h 1511166"/>
              <a:gd name="connsiteX4" fmla="*/ 6543999 w 6543999"/>
              <a:gd name="connsiteY4" fmla="*/ 414506 h 1511166"/>
              <a:gd name="connsiteX0" fmla="*/ 0 w 6543999"/>
              <a:gd name="connsiteY0" fmla="*/ 1319579 h 1484011"/>
              <a:gd name="connsiteX1" fmla="*/ 1383103 w 6543999"/>
              <a:gd name="connsiteY1" fmla="*/ 1368462 h 1484011"/>
              <a:gd name="connsiteX2" fmla="*/ 2682816 w 6543999"/>
              <a:gd name="connsiteY2" fmla="*/ 5488 h 1484011"/>
              <a:gd name="connsiteX3" fmla="*/ 4126359 w 6543999"/>
              <a:gd name="connsiteY3" fmla="*/ 364902 h 1484011"/>
              <a:gd name="connsiteX4" fmla="*/ 6543999 w 6543999"/>
              <a:gd name="connsiteY4" fmla="*/ 387351 h 1484011"/>
              <a:gd name="connsiteX0" fmla="*/ 0 w 6543999"/>
              <a:gd name="connsiteY0" fmla="*/ 1339923 h 1429121"/>
              <a:gd name="connsiteX1" fmla="*/ 1544129 w 6543999"/>
              <a:gd name="connsiteY1" fmla="*/ 1250784 h 1429121"/>
              <a:gd name="connsiteX2" fmla="*/ 2682816 w 6543999"/>
              <a:gd name="connsiteY2" fmla="*/ 25832 h 1429121"/>
              <a:gd name="connsiteX3" fmla="*/ 4126359 w 6543999"/>
              <a:gd name="connsiteY3" fmla="*/ 385246 h 1429121"/>
              <a:gd name="connsiteX4" fmla="*/ 6543999 w 6543999"/>
              <a:gd name="connsiteY4" fmla="*/ 407695 h 1429121"/>
              <a:gd name="connsiteX0" fmla="*/ 0 w 6543999"/>
              <a:gd name="connsiteY0" fmla="*/ 1384105 h 1475780"/>
              <a:gd name="connsiteX1" fmla="*/ 1544129 w 6543999"/>
              <a:gd name="connsiteY1" fmla="*/ 1294966 h 1475780"/>
              <a:gd name="connsiteX2" fmla="*/ 2688567 w 6543999"/>
              <a:gd name="connsiteY2" fmla="*/ 24006 h 1475780"/>
              <a:gd name="connsiteX3" fmla="*/ 4126359 w 6543999"/>
              <a:gd name="connsiteY3" fmla="*/ 429428 h 1475780"/>
              <a:gd name="connsiteX4" fmla="*/ 6543999 w 6543999"/>
              <a:gd name="connsiteY4" fmla="*/ 451877 h 1475780"/>
              <a:gd name="connsiteX0" fmla="*/ 0 w 6543999"/>
              <a:gd name="connsiteY0" fmla="*/ 1428870 h 2223299"/>
              <a:gd name="connsiteX1" fmla="*/ 2705820 w 6543999"/>
              <a:gd name="connsiteY1" fmla="*/ 2185120 h 2223299"/>
              <a:gd name="connsiteX2" fmla="*/ 2688567 w 6543999"/>
              <a:gd name="connsiteY2" fmla="*/ 68771 h 2223299"/>
              <a:gd name="connsiteX3" fmla="*/ 4126359 w 6543999"/>
              <a:gd name="connsiteY3" fmla="*/ 474193 h 2223299"/>
              <a:gd name="connsiteX4" fmla="*/ 6543999 w 6543999"/>
              <a:gd name="connsiteY4" fmla="*/ 496642 h 2223299"/>
              <a:gd name="connsiteX0" fmla="*/ 0 w 6543999"/>
              <a:gd name="connsiteY0" fmla="*/ 954677 h 1736778"/>
              <a:gd name="connsiteX1" fmla="*/ 2705820 w 6543999"/>
              <a:gd name="connsiteY1" fmla="*/ 1710927 h 1736778"/>
              <a:gd name="connsiteX2" fmla="*/ 3792748 w 6543999"/>
              <a:gd name="connsiteY2" fmla="*/ 1411876 h 1736778"/>
              <a:gd name="connsiteX3" fmla="*/ 4126359 w 6543999"/>
              <a:gd name="connsiteY3" fmla="*/ 0 h 1736778"/>
              <a:gd name="connsiteX4" fmla="*/ 6543999 w 6543999"/>
              <a:gd name="connsiteY4" fmla="*/ 22449 h 1736778"/>
              <a:gd name="connsiteX0" fmla="*/ 0 w 6543999"/>
              <a:gd name="connsiteY0" fmla="*/ 932228 h 1702204"/>
              <a:gd name="connsiteX1" fmla="*/ 2705820 w 6543999"/>
              <a:gd name="connsiteY1" fmla="*/ 1688478 h 1702204"/>
              <a:gd name="connsiteX2" fmla="*/ 3792748 w 6543999"/>
              <a:gd name="connsiteY2" fmla="*/ 1389427 h 1702204"/>
              <a:gd name="connsiteX3" fmla="*/ 4684200 w 6543999"/>
              <a:gd name="connsiteY3" fmla="*/ 1001219 h 1702204"/>
              <a:gd name="connsiteX4" fmla="*/ 6543999 w 6543999"/>
              <a:gd name="connsiteY4" fmla="*/ 0 h 1702204"/>
              <a:gd name="connsiteX0" fmla="*/ 0 w 6584255"/>
              <a:gd name="connsiteY0" fmla="*/ 0 h 769976"/>
              <a:gd name="connsiteX1" fmla="*/ 2705820 w 6584255"/>
              <a:gd name="connsiteY1" fmla="*/ 756250 h 769976"/>
              <a:gd name="connsiteX2" fmla="*/ 3792748 w 6584255"/>
              <a:gd name="connsiteY2" fmla="*/ 457199 h 769976"/>
              <a:gd name="connsiteX3" fmla="*/ 4684200 w 6584255"/>
              <a:gd name="connsiteY3" fmla="*/ 68991 h 769976"/>
              <a:gd name="connsiteX4" fmla="*/ 6584255 w 6584255"/>
              <a:gd name="connsiteY4" fmla="*/ 114443 h 769976"/>
              <a:gd name="connsiteX0" fmla="*/ 0 w 6584255"/>
              <a:gd name="connsiteY0" fmla="*/ 0 h 756415"/>
              <a:gd name="connsiteX1" fmla="*/ 2705820 w 6584255"/>
              <a:gd name="connsiteY1" fmla="*/ 756250 h 756415"/>
              <a:gd name="connsiteX2" fmla="*/ 4684200 w 6584255"/>
              <a:gd name="connsiteY2" fmla="*/ 68991 h 756415"/>
              <a:gd name="connsiteX3" fmla="*/ 6584255 w 6584255"/>
              <a:gd name="connsiteY3" fmla="*/ 114443 h 756415"/>
              <a:gd name="connsiteX0" fmla="*/ 0 w 6584255"/>
              <a:gd name="connsiteY0" fmla="*/ 0 h 756259"/>
              <a:gd name="connsiteX1" fmla="*/ 2705820 w 6584255"/>
              <a:gd name="connsiteY1" fmla="*/ 756250 h 756259"/>
              <a:gd name="connsiteX2" fmla="*/ 4707204 w 6584255"/>
              <a:gd name="connsiteY2" fmla="*/ 17232 h 756259"/>
              <a:gd name="connsiteX3" fmla="*/ 6584255 w 6584255"/>
              <a:gd name="connsiteY3" fmla="*/ 114443 h 756259"/>
              <a:gd name="connsiteX0" fmla="*/ 0 w 6584255"/>
              <a:gd name="connsiteY0" fmla="*/ 0 h 756258"/>
              <a:gd name="connsiteX1" fmla="*/ 2705820 w 6584255"/>
              <a:gd name="connsiteY1" fmla="*/ 756250 h 756258"/>
              <a:gd name="connsiteX2" fmla="*/ 4707204 w 6584255"/>
              <a:gd name="connsiteY2" fmla="*/ 17232 h 756258"/>
              <a:gd name="connsiteX3" fmla="*/ 6584255 w 6584255"/>
              <a:gd name="connsiteY3" fmla="*/ 114443 h 756258"/>
              <a:gd name="connsiteX0" fmla="*/ 0 w 6584255"/>
              <a:gd name="connsiteY0" fmla="*/ 0 h 894279"/>
              <a:gd name="connsiteX1" fmla="*/ 2705820 w 6584255"/>
              <a:gd name="connsiteY1" fmla="*/ 894273 h 894279"/>
              <a:gd name="connsiteX2" fmla="*/ 4707204 w 6584255"/>
              <a:gd name="connsiteY2" fmla="*/ 17232 h 894279"/>
              <a:gd name="connsiteX3" fmla="*/ 6584255 w 6584255"/>
              <a:gd name="connsiteY3" fmla="*/ 114443 h 894279"/>
              <a:gd name="connsiteX0" fmla="*/ 0 w 6584255"/>
              <a:gd name="connsiteY0" fmla="*/ 0 h 831019"/>
              <a:gd name="connsiteX1" fmla="*/ 2717322 w 6584255"/>
              <a:gd name="connsiteY1" fmla="*/ 831012 h 831019"/>
              <a:gd name="connsiteX2" fmla="*/ 4707204 w 6584255"/>
              <a:gd name="connsiteY2" fmla="*/ 17232 h 831019"/>
              <a:gd name="connsiteX3" fmla="*/ 6584255 w 6584255"/>
              <a:gd name="connsiteY3" fmla="*/ 114443 h 831019"/>
              <a:gd name="connsiteX0" fmla="*/ 0 w 6584255"/>
              <a:gd name="connsiteY0" fmla="*/ 0 h 831019"/>
              <a:gd name="connsiteX1" fmla="*/ 2717322 w 6584255"/>
              <a:gd name="connsiteY1" fmla="*/ 831012 h 831019"/>
              <a:gd name="connsiteX2" fmla="*/ 4707204 w 6584255"/>
              <a:gd name="connsiteY2" fmla="*/ 17232 h 831019"/>
              <a:gd name="connsiteX3" fmla="*/ 6584255 w 6584255"/>
              <a:gd name="connsiteY3" fmla="*/ 114443 h 831019"/>
              <a:gd name="connsiteX0" fmla="*/ 0 w 6616060"/>
              <a:gd name="connsiteY0" fmla="*/ 810106 h 873006"/>
              <a:gd name="connsiteX1" fmla="*/ 2749127 w 6616060"/>
              <a:gd name="connsiteY1" fmla="*/ 814183 h 873006"/>
              <a:gd name="connsiteX2" fmla="*/ 4739009 w 6616060"/>
              <a:gd name="connsiteY2" fmla="*/ 403 h 873006"/>
              <a:gd name="connsiteX3" fmla="*/ 6616060 w 6616060"/>
              <a:gd name="connsiteY3" fmla="*/ 97614 h 873006"/>
              <a:gd name="connsiteX0" fmla="*/ 0 w 6616060"/>
              <a:gd name="connsiteY0" fmla="*/ 810106 h 830917"/>
              <a:gd name="connsiteX1" fmla="*/ 2749127 w 6616060"/>
              <a:gd name="connsiteY1" fmla="*/ 814183 h 830917"/>
              <a:gd name="connsiteX2" fmla="*/ 4739009 w 6616060"/>
              <a:gd name="connsiteY2" fmla="*/ 403 h 830917"/>
              <a:gd name="connsiteX3" fmla="*/ 6616060 w 6616060"/>
              <a:gd name="connsiteY3" fmla="*/ 97614 h 830917"/>
              <a:gd name="connsiteX0" fmla="*/ 0 w 6616060"/>
              <a:gd name="connsiteY0" fmla="*/ 810145 h 810145"/>
              <a:gd name="connsiteX1" fmla="*/ 2717321 w 6616060"/>
              <a:gd name="connsiteY1" fmla="*/ 750611 h 810145"/>
              <a:gd name="connsiteX2" fmla="*/ 4739009 w 6616060"/>
              <a:gd name="connsiteY2" fmla="*/ 442 h 810145"/>
              <a:gd name="connsiteX3" fmla="*/ 6616060 w 6616060"/>
              <a:gd name="connsiteY3" fmla="*/ 97653 h 81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16060" h="810145">
                <a:moveTo>
                  <a:pt x="0" y="810145"/>
                </a:moveTo>
                <a:cubicBezTo>
                  <a:pt x="1492045" y="205309"/>
                  <a:pt x="1927486" y="885561"/>
                  <a:pt x="2717321" y="750611"/>
                </a:cubicBezTo>
                <a:cubicBezTo>
                  <a:pt x="3507156" y="615661"/>
                  <a:pt x="3460000" y="-19111"/>
                  <a:pt x="4739009" y="442"/>
                </a:cubicBezTo>
                <a:lnTo>
                  <a:pt x="6616060" y="97653"/>
                </a:lnTo>
              </a:path>
            </a:pathLst>
          </a:custGeom>
          <a:noFill/>
          <a:ln w="44450" cap="rnd">
            <a:solidFill>
              <a:schemeClr val="bg1">
                <a:lumMod val="6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668AF464-3A73-064B-A237-C61F7B436E7E}"/>
              </a:ext>
            </a:extLst>
          </p:cNvPr>
          <p:cNvSpPr/>
          <p:nvPr/>
        </p:nvSpPr>
        <p:spPr>
          <a:xfrm>
            <a:off x="5524051" y="1282276"/>
            <a:ext cx="5568696" cy="4590288"/>
          </a:xfrm>
          <a:prstGeom prst="ellipse">
            <a:avLst/>
          </a:prstGeom>
          <a:solidFill>
            <a:srgbClr val="FFFF00">
              <a:alpha val="7000"/>
            </a:srgbClr>
          </a:solidFill>
          <a:ln w="444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5029200" rIns="0" bIns="0" rtlCol="0" anchor="b" anchorCtr="0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Atmospheric Circulation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DFE40B75-80FE-9B47-B7F4-D0EF6A3EE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44655"/>
            <a:ext cx="4425980" cy="4948940"/>
          </a:xfrm>
        </p:spPr>
        <p:txBody>
          <a:bodyPr/>
          <a:lstStyle/>
          <a:p>
            <a:pPr indent="-182880"/>
            <a:r>
              <a:rPr lang="en-US" sz="1500" dirty="0"/>
              <a:t>20 million tons of SO2 injected into the stratosphere caused </a:t>
            </a:r>
            <a:r>
              <a:rPr lang="en-US" sz="1500" b="1" dirty="0"/>
              <a:t>global stratospheric warming of ~3º C</a:t>
            </a:r>
          </a:p>
          <a:p>
            <a:pPr indent="-182880"/>
            <a:endParaRPr lang="en-US" sz="1500" b="1" dirty="0"/>
          </a:p>
          <a:p>
            <a:r>
              <a:rPr lang="en-US" sz="1500" dirty="0"/>
              <a:t>The source </a:t>
            </a:r>
            <a:r>
              <a:rPr lang="en-US" sz="1500" b="1" dirty="0"/>
              <a:t>forcing is external to the feedbacks </a:t>
            </a:r>
            <a:r>
              <a:rPr lang="en-US" sz="1500" dirty="0"/>
              <a:t>within the Earth’s climate</a:t>
            </a:r>
          </a:p>
          <a:p>
            <a:endParaRPr lang="en-US" sz="1500" dirty="0"/>
          </a:p>
          <a:p>
            <a:r>
              <a:rPr lang="en-US" sz="1500" dirty="0"/>
              <a:t>The </a:t>
            </a:r>
            <a:r>
              <a:rPr lang="en-US" sz="1500" b="1" dirty="0"/>
              <a:t>impacts are large enough to rise above internal variability </a:t>
            </a:r>
            <a:r>
              <a:rPr lang="en-US" sz="1500" dirty="0"/>
              <a:t>in simulations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FC046A9-84D3-014B-AF22-CE9E37DE5A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1224615"/>
            <a:ext cx="4425979" cy="32004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5177F84-1A0E-8842-AA71-0A10A035CBDC}"/>
              </a:ext>
            </a:extLst>
          </p:cNvPr>
          <p:cNvSpPr/>
          <p:nvPr/>
        </p:nvSpPr>
        <p:spPr>
          <a:xfrm>
            <a:off x="11177016" y="1224615"/>
            <a:ext cx="1014984" cy="52689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IMPACTS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27EA1E-DA37-4BEA-9DEE-37335D207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910" y="246888"/>
            <a:ext cx="10558002" cy="868680"/>
          </a:xfrm>
        </p:spPr>
        <p:txBody>
          <a:bodyPr>
            <a:noAutofit/>
          </a:bodyPr>
          <a:lstStyle/>
          <a:p>
            <a:r>
              <a:rPr lang="en-US" dirty="0"/>
              <a:t>CLDERA: Mt. Pinatubo</a:t>
            </a:r>
            <a:br>
              <a:rPr lang="en-US" dirty="0"/>
            </a:br>
            <a:r>
              <a:rPr lang="en-US" sz="2800" i="1" dirty="0"/>
              <a:t>Stratospheric Aerosol Injection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995435-C604-4853-9947-77D8627B09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z="1400" smtClean="0">
                <a:solidFill>
                  <a:schemeClr val="bg1"/>
                </a:solidFill>
              </a:rPr>
              <a:pPr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Pentagon 33">
            <a:extLst>
              <a:ext uri="{FF2B5EF4-FFF2-40B4-BE49-F238E27FC236}">
                <a16:creationId xmlns:a16="http://schemas.microsoft.com/office/drawing/2014/main" id="{CD992247-B45B-C944-8A08-4F7622740DFF}"/>
              </a:ext>
            </a:extLst>
          </p:cNvPr>
          <p:cNvSpPr/>
          <p:nvPr/>
        </p:nvSpPr>
        <p:spPr>
          <a:xfrm>
            <a:off x="4440936" y="6126480"/>
            <a:ext cx="6741414" cy="319464"/>
          </a:xfrm>
          <a:prstGeom prst="homePlate">
            <a:avLst>
              <a:gd name="adj" fmla="val 0"/>
            </a:avLst>
          </a:prstGeom>
          <a:gradFill>
            <a:gsLst>
              <a:gs pos="0">
                <a:schemeClr val="bg1">
                  <a:lumMod val="50000"/>
                  <a:alpha val="0"/>
                </a:schemeClr>
              </a:gs>
              <a:gs pos="32000">
                <a:schemeClr val="bg1">
                  <a:lumMod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r"/>
            <a:r>
              <a:rPr lang="en-US" sz="1700" dirty="0"/>
              <a:t>Notional Representation of a Subset of Physical Processes </a:t>
            </a:r>
          </a:p>
        </p:txBody>
      </p:sp>
      <p:cxnSp>
        <p:nvCxnSpPr>
          <p:cNvPr id="54" name="Curved Connector 53">
            <a:extLst>
              <a:ext uri="{FF2B5EF4-FFF2-40B4-BE49-F238E27FC236}">
                <a16:creationId xmlns:a16="http://schemas.microsoft.com/office/drawing/2014/main" id="{79035248-57BC-4341-9B25-C595BCC62B38}"/>
              </a:ext>
            </a:extLst>
          </p:cNvPr>
          <p:cNvCxnSpPr>
            <a:cxnSpLocks/>
          </p:cNvCxnSpPr>
          <p:nvPr/>
        </p:nvCxnSpPr>
        <p:spPr>
          <a:xfrm flipV="1">
            <a:off x="5265481" y="3392511"/>
            <a:ext cx="1081001" cy="396472"/>
          </a:xfrm>
          <a:prstGeom prst="curvedConnector3">
            <a:avLst>
              <a:gd name="adj1" fmla="val 50000"/>
            </a:avLst>
          </a:prstGeom>
          <a:ln w="47625" cap="rnd" cmpd="dbl">
            <a:solidFill>
              <a:srgbClr val="C0000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urved Connector 62">
            <a:extLst>
              <a:ext uri="{FF2B5EF4-FFF2-40B4-BE49-F238E27FC236}">
                <a16:creationId xmlns:a16="http://schemas.microsoft.com/office/drawing/2014/main" id="{F2F692B4-687F-514C-8D6F-AB311D932410}"/>
              </a:ext>
            </a:extLst>
          </p:cNvPr>
          <p:cNvCxnSpPr>
            <a:cxnSpLocks/>
          </p:cNvCxnSpPr>
          <p:nvPr/>
        </p:nvCxnSpPr>
        <p:spPr>
          <a:xfrm flipV="1">
            <a:off x="6346482" y="3040646"/>
            <a:ext cx="1344992" cy="308661"/>
          </a:xfrm>
          <a:prstGeom prst="curvedConnector3">
            <a:avLst>
              <a:gd name="adj1" fmla="val 50000"/>
            </a:avLst>
          </a:prstGeom>
          <a:ln w="47625" cap="rnd" cmpd="dbl">
            <a:solidFill>
              <a:srgbClr val="C0000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>
            <a:extLst>
              <a:ext uri="{FF2B5EF4-FFF2-40B4-BE49-F238E27FC236}">
                <a16:creationId xmlns:a16="http://schemas.microsoft.com/office/drawing/2014/main" id="{C7671115-E0FE-A945-AE2E-867897928BF1}"/>
              </a:ext>
            </a:extLst>
          </p:cNvPr>
          <p:cNvCxnSpPr>
            <a:cxnSpLocks/>
            <a:stCxn id="160" idx="0"/>
          </p:cNvCxnSpPr>
          <p:nvPr/>
        </p:nvCxnSpPr>
        <p:spPr>
          <a:xfrm>
            <a:off x="7904764" y="3040646"/>
            <a:ext cx="1655152" cy="404323"/>
          </a:xfrm>
          <a:prstGeom prst="curvedConnector3">
            <a:avLst>
              <a:gd name="adj1" fmla="val 50000"/>
            </a:avLst>
          </a:prstGeom>
          <a:ln w="47625" cap="rnd" cmpd="dbl">
            <a:solidFill>
              <a:srgbClr val="C0000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urved Connector 67">
            <a:extLst>
              <a:ext uri="{FF2B5EF4-FFF2-40B4-BE49-F238E27FC236}">
                <a16:creationId xmlns:a16="http://schemas.microsoft.com/office/drawing/2014/main" id="{0458F17C-99DC-1D4A-B82D-DF2CC15A3A5B}"/>
              </a:ext>
            </a:extLst>
          </p:cNvPr>
          <p:cNvCxnSpPr>
            <a:cxnSpLocks/>
          </p:cNvCxnSpPr>
          <p:nvPr/>
        </p:nvCxnSpPr>
        <p:spPr>
          <a:xfrm>
            <a:off x="9504948" y="3429000"/>
            <a:ext cx="2056194" cy="100644"/>
          </a:xfrm>
          <a:prstGeom prst="straightConnector1">
            <a:avLst/>
          </a:prstGeom>
          <a:ln w="47625" cap="rnd" cmpd="dbl">
            <a:solidFill>
              <a:srgbClr val="C0000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>
            <a:extLst>
              <a:ext uri="{FF2B5EF4-FFF2-40B4-BE49-F238E27FC236}">
                <a16:creationId xmlns:a16="http://schemas.microsoft.com/office/drawing/2014/main" id="{08A77AE5-F3C0-F147-B74D-1FFD0A4EE831}"/>
              </a:ext>
            </a:extLst>
          </p:cNvPr>
          <p:cNvCxnSpPr>
            <a:cxnSpLocks/>
          </p:cNvCxnSpPr>
          <p:nvPr/>
        </p:nvCxnSpPr>
        <p:spPr>
          <a:xfrm flipV="1">
            <a:off x="5265481" y="3320957"/>
            <a:ext cx="945196" cy="404417"/>
          </a:xfrm>
          <a:prstGeom prst="curvedConnector3">
            <a:avLst>
              <a:gd name="adj1" fmla="val 50000"/>
            </a:avLst>
          </a:prstGeom>
          <a:ln w="47625" cap="rnd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4">
            <a:extLst>
              <a:ext uri="{FF2B5EF4-FFF2-40B4-BE49-F238E27FC236}">
                <a16:creationId xmlns:a16="http://schemas.microsoft.com/office/drawing/2014/main" id="{EE7F3307-5585-C644-9DDE-0AD3F72B41FB}"/>
              </a:ext>
            </a:extLst>
          </p:cNvPr>
          <p:cNvSpPr/>
          <p:nvPr/>
        </p:nvSpPr>
        <p:spPr>
          <a:xfrm>
            <a:off x="7691474" y="2189945"/>
            <a:ext cx="1371577" cy="658017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914400 w 1005840"/>
              <a:gd name="connsiteY0" fmla="*/ 457200 h 914400"/>
              <a:gd name="connsiteX1" fmla="*/ 457200 w 1005840"/>
              <a:gd name="connsiteY1" fmla="*/ 914400 h 914400"/>
              <a:gd name="connsiteX2" fmla="*/ 0 w 1005840"/>
              <a:gd name="connsiteY2" fmla="*/ 457200 h 914400"/>
              <a:gd name="connsiteX3" fmla="*/ 457200 w 1005840"/>
              <a:gd name="connsiteY3" fmla="*/ 0 h 914400"/>
              <a:gd name="connsiteX4" fmla="*/ 1005840 w 1005840"/>
              <a:gd name="connsiteY4" fmla="*/ 548640 h 914400"/>
              <a:gd name="connsiteX0" fmla="*/ 914400 w 2449327"/>
              <a:gd name="connsiteY0" fmla="*/ 460090 h 917290"/>
              <a:gd name="connsiteX1" fmla="*/ 457200 w 2449327"/>
              <a:gd name="connsiteY1" fmla="*/ 917290 h 917290"/>
              <a:gd name="connsiteX2" fmla="*/ 0 w 2449327"/>
              <a:gd name="connsiteY2" fmla="*/ 460090 h 917290"/>
              <a:gd name="connsiteX3" fmla="*/ 457200 w 2449327"/>
              <a:gd name="connsiteY3" fmla="*/ 2890 h 917290"/>
              <a:gd name="connsiteX4" fmla="*/ 2449327 w 2449327"/>
              <a:gd name="connsiteY4" fmla="*/ 367500 h 917290"/>
              <a:gd name="connsiteX0" fmla="*/ 0 w 4145856"/>
              <a:gd name="connsiteY0" fmla="*/ 2651200 h 2677769"/>
              <a:gd name="connsiteX1" fmla="*/ 2153729 w 4145856"/>
              <a:gd name="connsiteY1" fmla="*/ 917290 h 2677769"/>
              <a:gd name="connsiteX2" fmla="*/ 1696529 w 4145856"/>
              <a:gd name="connsiteY2" fmla="*/ 460090 h 2677769"/>
              <a:gd name="connsiteX3" fmla="*/ 2153729 w 4145856"/>
              <a:gd name="connsiteY3" fmla="*/ 2890 h 2677769"/>
              <a:gd name="connsiteX4" fmla="*/ 4145856 w 4145856"/>
              <a:gd name="connsiteY4" fmla="*/ 367500 h 2677769"/>
              <a:gd name="connsiteX0" fmla="*/ 0 w 4145856"/>
              <a:gd name="connsiteY0" fmla="*/ 2651200 h 2903211"/>
              <a:gd name="connsiteX1" fmla="*/ 1687903 w 4145856"/>
              <a:gd name="connsiteY1" fmla="*/ 2682830 h 2903211"/>
              <a:gd name="connsiteX2" fmla="*/ 1696529 w 4145856"/>
              <a:gd name="connsiteY2" fmla="*/ 460090 h 2903211"/>
              <a:gd name="connsiteX3" fmla="*/ 2153729 w 4145856"/>
              <a:gd name="connsiteY3" fmla="*/ 2890 h 2903211"/>
              <a:gd name="connsiteX4" fmla="*/ 4145856 w 4145856"/>
              <a:gd name="connsiteY4" fmla="*/ 367500 h 2903211"/>
              <a:gd name="connsiteX0" fmla="*/ 0 w 4145856"/>
              <a:gd name="connsiteY0" fmla="*/ 2711336 h 2901010"/>
              <a:gd name="connsiteX1" fmla="*/ 1687903 w 4145856"/>
              <a:gd name="connsiteY1" fmla="*/ 2742966 h 2901010"/>
              <a:gd name="connsiteX2" fmla="*/ 2248619 w 4145856"/>
              <a:gd name="connsiteY2" fmla="*/ 1446128 h 2901010"/>
              <a:gd name="connsiteX3" fmla="*/ 2153729 w 4145856"/>
              <a:gd name="connsiteY3" fmla="*/ 63026 h 2901010"/>
              <a:gd name="connsiteX4" fmla="*/ 4145856 w 4145856"/>
              <a:gd name="connsiteY4" fmla="*/ 427636 h 2901010"/>
              <a:gd name="connsiteX0" fmla="*/ 0 w 4145856"/>
              <a:gd name="connsiteY0" fmla="*/ 2354525 h 2544199"/>
              <a:gd name="connsiteX1" fmla="*/ 1687903 w 4145856"/>
              <a:gd name="connsiteY1" fmla="*/ 2386155 h 2544199"/>
              <a:gd name="connsiteX2" fmla="*/ 2248619 w 4145856"/>
              <a:gd name="connsiteY2" fmla="*/ 1089317 h 2544199"/>
              <a:gd name="connsiteX3" fmla="*/ 2700069 w 4145856"/>
              <a:gd name="connsiteY3" fmla="*/ 908162 h 2544199"/>
              <a:gd name="connsiteX4" fmla="*/ 4145856 w 4145856"/>
              <a:gd name="connsiteY4" fmla="*/ 70825 h 2544199"/>
              <a:gd name="connsiteX0" fmla="*/ 0 w 4145856"/>
              <a:gd name="connsiteY0" fmla="*/ 2360074 h 2514431"/>
              <a:gd name="connsiteX1" fmla="*/ 1687903 w 4145856"/>
              <a:gd name="connsiteY1" fmla="*/ 2391704 h 2514431"/>
              <a:gd name="connsiteX2" fmla="*/ 2058838 w 4145856"/>
              <a:gd name="connsiteY2" fmla="*/ 1681463 h 2514431"/>
              <a:gd name="connsiteX3" fmla="*/ 2700069 w 4145856"/>
              <a:gd name="connsiteY3" fmla="*/ 913711 h 2514431"/>
              <a:gd name="connsiteX4" fmla="*/ 4145856 w 4145856"/>
              <a:gd name="connsiteY4" fmla="*/ 76374 h 2514431"/>
              <a:gd name="connsiteX0" fmla="*/ 0 w 4145856"/>
              <a:gd name="connsiteY0" fmla="*/ 2360074 h 2514431"/>
              <a:gd name="connsiteX1" fmla="*/ 1687903 w 4145856"/>
              <a:gd name="connsiteY1" fmla="*/ 2391704 h 2514431"/>
              <a:gd name="connsiteX2" fmla="*/ 2058838 w 4145856"/>
              <a:gd name="connsiteY2" fmla="*/ 1681463 h 2514431"/>
              <a:gd name="connsiteX3" fmla="*/ 2700069 w 4145856"/>
              <a:gd name="connsiteY3" fmla="*/ 913711 h 2514431"/>
              <a:gd name="connsiteX4" fmla="*/ 4145856 w 4145856"/>
              <a:gd name="connsiteY4" fmla="*/ 76374 h 2514431"/>
              <a:gd name="connsiteX0" fmla="*/ 0 w 4145856"/>
              <a:gd name="connsiteY0" fmla="*/ 2360074 h 2522055"/>
              <a:gd name="connsiteX1" fmla="*/ 1383103 w 4145856"/>
              <a:gd name="connsiteY1" fmla="*/ 2408957 h 2522055"/>
              <a:gd name="connsiteX2" fmla="*/ 2058838 w 4145856"/>
              <a:gd name="connsiteY2" fmla="*/ 1681463 h 2522055"/>
              <a:gd name="connsiteX3" fmla="*/ 2700069 w 4145856"/>
              <a:gd name="connsiteY3" fmla="*/ 913711 h 2522055"/>
              <a:gd name="connsiteX4" fmla="*/ 4145856 w 4145856"/>
              <a:gd name="connsiteY4" fmla="*/ 76374 h 2522055"/>
              <a:gd name="connsiteX0" fmla="*/ 0 w 4145856"/>
              <a:gd name="connsiteY0" fmla="*/ 2360074 h 2575095"/>
              <a:gd name="connsiteX1" fmla="*/ 1383103 w 4145856"/>
              <a:gd name="connsiteY1" fmla="*/ 2408957 h 2575095"/>
              <a:gd name="connsiteX2" fmla="*/ 2058838 w 4145856"/>
              <a:gd name="connsiteY2" fmla="*/ 1681463 h 2575095"/>
              <a:gd name="connsiteX3" fmla="*/ 2700069 w 4145856"/>
              <a:gd name="connsiteY3" fmla="*/ 913711 h 2575095"/>
              <a:gd name="connsiteX4" fmla="*/ 4145856 w 4145856"/>
              <a:gd name="connsiteY4" fmla="*/ 76374 h 2575095"/>
              <a:gd name="connsiteX0" fmla="*/ 0 w 4145856"/>
              <a:gd name="connsiteY0" fmla="*/ 2360074 h 2571012"/>
              <a:gd name="connsiteX1" fmla="*/ 1383103 w 4145856"/>
              <a:gd name="connsiteY1" fmla="*/ 2408957 h 2571012"/>
              <a:gd name="connsiteX2" fmla="*/ 2700069 w 4145856"/>
              <a:gd name="connsiteY2" fmla="*/ 913711 h 2571012"/>
              <a:gd name="connsiteX3" fmla="*/ 4145856 w 4145856"/>
              <a:gd name="connsiteY3" fmla="*/ 76374 h 2571012"/>
              <a:gd name="connsiteX0" fmla="*/ 0 w 4145856"/>
              <a:gd name="connsiteY0" fmla="*/ 2371567 h 2593050"/>
              <a:gd name="connsiteX1" fmla="*/ 1383103 w 4145856"/>
              <a:gd name="connsiteY1" fmla="*/ 2420450 h 2593050"/>
              <a:gd name="connsiteX2" fmla="*/ 2740326 w 4145856"/>
              <a:gd name="connsiteY2" fmla="*/ 769929 h 2593050"/>
              <a:gd name="connsiteX3" fmla="*/ 4145856 w 4145856"/>
              <a:gd name="connsiteY3" fmla="*/ 87867 h 2593050"/>
              <a:gd name="connsiteX0" fmla="*/ 0 w 6549750"/>
              <a:gd name="connsiteY0" fmla="*/ 1627755 h 1849238"/>
              <a:gd name="connsiteX1" fmla="*/ 1383103 w 6549750"/>
              <a:gd name="connsiteY1" fmla="*/ 1676638 h 1849238"/>
              <a:gd name="connsiteX2" fmla="*/ 2740326 w 6549750"/>
              <a:gd name="connsiteY2" fmla="*/ 26117 h 1849238"/>
              <a:gd name="connsiteX3" fmla="*/ 6549750 w 6549750"/>
              <a:gd name="connsiteY3" fmla="*/ 764538 h 1849238"/>
              <a:gd name="connsiteX0" fmla="*/ 0 w 6549750"/>
              <a:gd name="connsiteY0" fmla="*/ 1619182 h 1840665"/>
              <a:gd name="connsiteX1" fmla="*/ 1383103 w 6549750"/>
              <a:gd name="connsiteY1" fmla="*/ 1668065 h 1840665"/>
              <a:gd name="connsiteX2" fmla="*/ 2740326 w 6549750"/>
              <a:gd name="connsiteY2" fmla="*/ 17544 h 1840665"/>
              <a:gd name="connsiteX3" fmla="*/ 6549750 w 6549750"/>
              <a:gd name="connsiteY3" fmla="*/ 755965 h 1840665"/>
              <a:gd name="connsiteX0" fmla="*/ 0 w 6549750"/>
              <a:gd name="connsiteY0" fmla="*/ 1699036 h 1920519"/>
              <a:gd name="connsiteX1" fmla="*/ 1383103 w 6549750"/>
              <a:gd name="connsiteY1" fmla="*/ 1747919 h 1920519"/>
              <a:gd name="connsiteX2" fmla="*/ 2740326 w 6549750"/>
              <a:gd name="connsiteY2" fmla="*/ 97398 h 1920519"/>
              <a:gd name="connsiteX3" fmla="*/ 3332729 w 6549750"/>
              <a:gd name="connsiteY3" fmla="*/ 261280 h 1920519"/>
              <a:gd name="connsiteX4" fmla="*/ 6549750 w 6549750"/>
              <a:gd name="connsiteY4" fmla="*/ 835819 h 1920519"/>
              <a:gd name="connsiteX0" fmla="*/ 0 w 6549750"/>
              <a:gd name="connsiteY0" fmla="*/ 1627593 h 1849076"/>
              <a:gd name="connsiteX1" fmla="*/ 1383103 w 6549750"/>
              <a:gd name="connsiteY1" fmla="*/ 1676476 h 1849076"/>
              <a:gd name="connsiteX2" fmla="*/ 2740326 w 6549750"/>
              <a:gd name="connsiteY2" fmla="*/ 25955 h 1849076"/>
              <a:gd name="connsiteX3" fmla="*/ 4126359 w 6549750"/>
              <a:gd name="connsiteY3" fmla="*/ 672916 h 1849076"/>
              <a:gd name="connsiteX4" fmla="*/ 6549750 w 6549750"/>
              <a:gd name="connsiteY4" fmla="*/ 764376 h 1849076"/>
              <a:gd name="connsiteX0" fmla="*/ 0 w 6549750"/>
              <a:gd name="connsiteY0" fmla="*/ 1661043 h 1884889"/>
              <a:gd name="connsiteX1" fmla="*/ 1383103 w 6549750"/>
              <a:gd name="connsiteY1" fmla="*/ 1709926 h 1884889"/>
              <a:gd name="connsiteX2" fmla="*/ 2717322 w 6549750"/>
              <a:gd name="connsiteY2" fmla="*/ 24899 h 1884889"/>
              <a:gd name="connsiteX3" fmla="*/ 4126359 w 6549750"/>
              <a:gd name="connsiteY3" fmla="*/ 706366 h 1884889"/>
              <a:gd name="connsiteX4" fmla="*/ 6549750 w 6549750"/>
              <a:gd name="connsiteY4" fmla="*/ 797826 h 1884889"/>
              <a:gd name="connsiteX0" fmla="*/ 0 w 6549750"/>
              <a:gd name="connsiteY0" fmla="*/ 1657900 h 1881746"/>
              <a:gd name="connsiteX1" fmla="*/ 1383103 w 6549750"/>
              <a:gd name="connsiteY1" fmla="*/ 1706783 h 1881746"/>
              <a:gd name="connsiteX2" fmla="*/ 2717322 w 6549750"/>
              <a:gd name="connsiteY2" fmla="*/ 21756 h 1881746"/>
              <a:gd name="connsiteX3" fmla="*/ 4126359 w 6549750"/>
              <a:gd name="connsiteY3" fmla="*/ 703223 h 1881746"/>
              <a:gd name="connsiteX4" fmla="*/ 6549750 w 6549750"/>
              <a:gd name="connsiteY4" fmla="*/ 794683 h 1881746"/>
              <a:gd name="connsiteX0" fmla="*/ 0 w 6549750"/>
              <a:gd name="connsiteY0" fmla="*/ 1657900 h 1881746"/>
              <a:gd name="connsiteX1" fmla="*/ 1383103 w 6549750"/>
              <a:gd name="connsiteY1" fmla="*/ 1706783 h 1881746"/>
              <a:gd name="connsiteX2" fmla="*/ 2717322 w 6549750"/>
              <a:gd name="connsiteY2" fmla="*/ 21756 h 1881746"/>
              <a:gd name="connsiteX3" fmla="*/ 4126359 w 6549750"/>
              <a:gd name="connsiteY3" fmla="*/ 703223 h 1881746"/>
              <a:gd name="connsiteX4" fmla="*/ 6549750 w 6549750"/>
              <a:gd name="connsiteY4" fmla="*/ 794683 h 1881746"/>
              <a:gd name="connsiteX0" fmla="*/ 0 w 6543999"/>
              <a:gd name="connsiteY0" fmla="*/ 1657900 h 1881746"/>
              <a:gd name="connsiteX1" fmla="*/ 1383103 w 6543999"/>
              <a:gd name="connsiteY1" fmla="*/ 1706783 h 1881746"/>
              <a:gd name="connsiteX2" fmla="*/ 2717322 w 6543999"/>
              <a:gd name="connsiteY2" fmla="*/ 21756 h 1881746"/>
              <a:gd name="connsiteX3" fmla="*/ 4126359 w 6543999"/>
              <a:gd name="connsiteY3" fmla="*/ 703223 h 1881746"/>
              <a:gd name="connsiteX4" fmla="*/ 6543999 w 6543999"/>
              <a:gd name="connsiteY4" fmla="*/ 725672 h 1881746"/>
              <a:gd name="connsiteX0" fmla="*/ 0 w 6543999"/>
              <a:gd name="connsiteY0" fmla="*/ 1657900 h 1881746"/>
              <a:gd name="connsiteX1" fmla="*/ 1383103 w 6543999"/>
              <a:gd name="connsiteY1" fmla="*/ 1706783 h 1881746"/>
              <a:gd name="connsiteX2" fmla="*/ 2717322 w 6543999"/>
              <a:gd name="connsiteY2" fmla="*/ 21756 h 1881746"/>
              <a:gd name="connsiteX3" fmla="*/ 4126359 w 6543999"/>
              <a:gd name="connsiteY3" fmla="*/ 703223 h 1881746"/>
              <a:gd name="connsiteX4" fmla="*/ 6543999 w 6543999"/>
              <a:gd name="connsiteY4" fmla="*/ 725672 h 1881746"/>
              <a:gd name="connsiteX0" fmla="*/ 0 w 6543999"/>
              <a:gd name="connsiteY0" fmla="*/ 1445729 h 1654731"/>
              <a:gd name="connsiteX1" fmla="*/ 1383103 w 6543999"/>
              <a:gd name="connsiteY1" fmla="*/ 1494612 h 1654731"/>
              <a:gd name="connsiteX2" fmla="*/ 2665563 w 6543999"/>
              <a:gd name="connsiteY2" fmla="*/ 28121 h 1654731"/>
              <a:gd name="connsiteX3" fmla="*/ 4126359 w 6543999"/>
              <a:gd name="connsiteY3" fmla="*/ 491052 h 1654731"/>
              <a:gd name="connsiteX4" fmla="*/ 6543999 w 6543999"/>
              <a:gd name="connsiteY4" fmla="*/ 513501 h 1654731"/>
              <a:gd name="connsiteX0" fmla="*/ 0 w 6543999"/>
              <a:gd name="connsiteY0" fmla="*/ 1445729 h 1617719"/>
              <a:gd name="connsiteX1" fmla="*/ 1383103 w 6543999"/>
              <a:gd name="connsiteY1" fmla="*/ 1494612 h 1617719"/>
              <a:gd name="connsiteX2" fmla="*/ 2665563 w 6543999"/>
              <a:gd name="connsiteY2" fmla="*/ 28121 h 1617719"/>
              <a:gd name="connsiteX3" fmla="*/ 4126359 w 6543999"/>
              <a:gd name="connsiteY3" fmla="*/ 491052 h 1617719"/>
              <a:gd name="connsiteX4" fmla="*/ 6543999 w 6543999"/>
              <a:gd name="connsiteY4" fmla="*/ 513501 h 1617719"/>
              <a:gd name="connsiteX0" fmla="*/ 0 w 6543999"/>
              <a:gd name="connsiteY0" fmla="*/ 1346734 h 1511166"/>
              <a:gd name="connsiteX1" fmla="*/ 1383103 w 6543999"/>
              <a:gd name="connsiteY1" fmla="*/ 1395617 h 1511166"/>
              <a:gd name="connsiteX2" fmla="*/ 2682816 w 6543999"/>
              <a:gd name="connsiteY2" fmla="*/ 32643 h 1511166"/>
              <a:gd name="connsiteX3" fmla="*/ 4126359 w 6543999"/>
              <a:gd name="connsiteY3" fmla="*/ 392057 h 1511166"/>
              <a:gd name="connsiteX4" fmla="*/ 6543999 w 6543999"/>
              <a:gd name="connsiteY4" fmla="*/ 414506 h 1511166"/>
              <a:gd name="connsiteX0" fmla="*/ 0 w 6543999"/>
              <a:gd name="connsiteY0" fmla="*/ 1319579 h 1484011"/>
              <a:gd name="connsiteX1" fmla="*/ 1383103 w 6543999"/>
              <a:gd name="connsiteY1" fmla="*/ 1368462 h 1484011"/>
              <a:gd name="connsiteX2" fmla="*/ 2682816 w 6543999"/>
              <a:gd name="connsiteY2" fmla="*/ 5488 h 1484011"/>
              <a:gd name="connsiteX3" fmla="*/ 4126359 w 6543999"/>
              <a:gd name="connsiteY3" fmla="*/ 364902 h 1484011"/>
              <a:gd name="connsiteX4" fmla="*/ 6543999 w 6543999"/>
              <a:gd name="connsiteY4" fmla="*/ 387351 h 1484011"/>
              <a:gd name="connsiteX0" fmla="*/ 0 w 6543999"/>
              <a:gd name="connsiteY0" fmla="*/ 1339923 h 1429121"/>
              <a:gd name="connsiteX1" fmla="*/ 1544129 w 6543999"/>
              <a:gd name="connsiteY1" fmla="*/ 1250784 h 1429121"/>
              <a:gd name="connsiteX2" fmla="*/ 2682816 w 6543999"/>
              <a:gd name="connsiteY2" fmla="*/ 25832 h 1429121"/>
              <a:gd name="connsiteX3" fmla="*/ 4126359 w 6543999"/>
              <a:gd name="connsiteY3" fmla="*/ 385246 h 1429121"/>
              <a:gd name="connsiteX4" fmla="*/ 6543999 w 6543999"/>
              <a:gd name="connsiteY4" fmla="*/ 407695 h 1429121"/>
              <a:gd name="connsiteX0" fmla="*/ 0 w 6543999"/>
              <a:gd name="connsiteY0" fmla="*/ 1384105 h 1475780"/>
              <a:gd name="connsiteX1" fmla="*/ 1544129 w 6543999"/>
              <a:gd name="connsiteY1" fmla="*/ 1294966 h 1475780"/>
              <a:gd name="connsiteX2" fmla="*/ 2688567 w 6543999"/>
              <a:gd name="connsiteY2" fmla="*/ 24006 h 1475780"/>
              <a:gd name="connsiteX3" fmla="*/ 4126359 w 6543999"/>
              <a:gd name="connsiteY3" fmla="*/ 429428 h 1475780"/>
              <a:gd name="connsiteX4" fmla="*/ 6543999 w 6543999"/>
              <a:gd name="connsiteY4" fmla="*/ 451877 h 1475780"/>
              <a:gd name="connsiteX0" fmla="*/ 0 w 6543999"/>
              <a:gd name="connsiteY0" fmla="*/ 1428870 h 2223299"/>
              <a:gd name="connsiteX1" fmla="*/ 2705820 w 6543999"/>
              <a:gd name="connsiteY1" fmla="*/ 2185120 h 2223299"/>
              <a:gd name="connsiteX2" fmla="*/ 2688567 w 6543999"/>
              <a:gd name="connsiteY2" fmla="*/ 68771 h 2223299"/>
              <a:gd name="connsiteX3" fmla="*/ 4126359 w 6543999"/>
              <a:gd name="connsiteY3" fmla="*/ 474193 h 2223299"/>
              <a:gd name="connsiteX4" fmla="*/ 6543999 w 6543999"/>
              <a:gd name="connsiteY4" fmla="*/ 496642 h 2223299"/>
              <a:gd name="connsiteX0" fmla="*/ 0 w 6543999"/>
              <a:gd name="connsiteY0" fmla="*/ 954677 h 1736778"/>
              <a:gd name="connsiteX1" fmla="*/ 2705820 w 6543999"/>
              <a:gd name="connsiteY1" fmla="*/ 1710927 h 1736778"/>
              <a:gd name="connsiteX2" fmla="*/ 3792748 w 6543999"/>
              <a:gd name="connsiteY2" fmla="*/ 1411876 h 1736778"/>
              <a:gd name="connsiteX3" fmla="*/ 4126359 w 6543999"/>
              <a:gd name="connsiteY3" fmla="*/ 0 h 1736778"/>
              <a:gd name="connsiteX4" fmla="*/ 6543999 w 6543999"/>
              <a:gd name="connsiteY4" fmla="*/ 22449 h 1736778"/>
              <a:gd name="connsiteX0" fmla="*/ 0 w 6543999"/>
              <a:gd name="connsiteY0" fmla="*/ 932228 h 1702204"/>
              <a:gd name="connsiteX1" fmla="*/ 2705820 w 6543999"/>
              <a:gd name="connsiteY1" fmla="*/ 1688478 h 1702204"/>
              <a:gd name="connsiteX2" fmla="*/ 3792748 w 6543999"/>
              <a:gd name="connsiteY2" fmla="*/ 1389427 h 1702204"/>
              <a:gd name="connsiteX3" fmla="*/ 4684200 w 6543999"/>
              <a:gd name="connsiteY3" fmla="*/ 1001219 h 1702204"/>
              <a:gd name="connsiteX4" fmla="*/ 6543999 w 6543999"/>
              <a:gd name="connsiteY4" fmla="*/ 0 h 1702204"/>
              <a:gd name="connsiteX0" fmla="*/ 0 w 6584255"/>
              <a:gd name="connsiteY0" fmla="*/ 0 h 769976"/>
              <a:gd name="connsiteX1" fmla="*/ 2705820 w 6584255"/>
              <a:gd name="connsiteY1" fmla="*/ 756250 h 769976"/>
              <a:gd name="connsiteX2" fmla="*/ 3792748 w 6584255"/>
              <a:gd name="connsiteY2" fmla="*/ 457199 h 769976"/>
              <a:gd name="connsiteX3" fmla="*/ 4684200 w 6584255"/>
              <a:gd name="connsiteY3" fmla="*/ 68991 h 769976"/>
              <a:gd name="connsiteX4" fmla="*/ 6584255 w 6584255"/>
              <a:gd name="connsiteY4" fmla="*/ 114443 h 769976"/>
              <a:gd name="connsiteX0" fmla="*/ 0 w 6584255"/>
              <a:gd name="connsiteY0" fmla="*/ 0 h 756415"/>
              <a:gd name="connsiteX1" fmla="*/ 2705820 w 6584255"/>
              <a:gd name="connsiteY1" fmla="*/ 756250 h 756415"/>
              <a:gd name="connsiteX2" fmla="*/ 4684200 w 6584255"/>
              <a:gd name="connsiteY2" fmla="*/ 68991 h 756415"/>
              <a:gd name="connsiteX3" fmla="*/ 6584255 w 6584255"/>
              <a:gd name="connsiteY3" fmla="*/ 114443 h 756415"/>
              <a:gd name="connsiteX0" fmla="*/ 0 w 6584255"/>
              <a:gd name="connsiteY0" fmla="*/ 0 h 756259"/>
              <a:gd name="connsiteX1" fmla="*/ 2705820 w 6584255"/>
              <a:gd name="connsiteY1" fmla="*/ 756250 h 756259"/>
              <a:gd name="connsiteX2" fmla="*/ 4707204 w 6584255"/>
              <a:gd name="connsiteY2" fmla="*/ 17232 h 756259"/>
              <a:gd name="connsiteX3" fmla="*/ 6584255 w 6584255"/>
              <a:gd name="connsiteY3" fmla="*/ 114443 h 756259"/>
              <a:gd name="connsiteX0" fmla="*/ 0 w 6584255"/>
              <a:gd name="connsiteY0" fmla="*/ 0 h 756258"/>
              <a:gd name="connsiteX1" fmla="*/ 2705820 w 6584255"/>
              <a:gd name="connsiteY1" fmla="*/ 756250 h 756258"/>
              <a:gd name="connsiteX2" fmla="*/ 4707204 w 6584255"/>
              <a:gd name="connsiteY2" fmla="*/ 17232 h 756258"/>
              <a:gd name="connsiteX3" fmla="*/ 6584255 w 6584255"/>
              <a:gd name="connsiteY3" fmla="*/ 114443 h 756258"/>
              <a:gd name="connsiteX0" fmla="*/ 0 w 6584255"/>
              <a:gd name="connsiteY0" fmla="*/ 0 h 894279"/>
              <a:gd name="connsiteX1" fmla="*/ 2705820 w 6584255"/>
              <a:gd name="connsiteY1" fmla="*/ 894273 h 894279"/>
              <a:gd name="connsiteX2" fmla="*/ 4707204 w 6584255"/>
              <a:gd name="connsiteY2" fmla="*/ 17232 h 894279"/>
              <a:gd name="connsiteX3" fmla="*/ 6584255 w 6584255"/>
              <a:gd name="connsiteY3" fmla="*/ 114443 h 894279"/>
              <a:gd name="connsiteX0" fmla="*/ 0 w 6584255"/>
              <a:gd name="connsiteY0" fmla="*/ 0 h 831019"/>
              <a:gd name="connsiteX1" fmla="*/ 2717322 w 6584255"/>
              <a:gd name="connsiteY1" fmla="*/ 831012 h 831019"/>
              <a:gd name="connsiteX2" fmla="*/ 4707204 w 6584255"/>
              <a:gd name="connsiteY2" fmla="*/ 17232 h 831019"/>
              <a:gd name="connsiteX3" fmla="*/ 6584255 w 6584255"/>
              <a:gd name="connsiteY3" fmla="*/ 114443 h 831019"/>
              <a:gd name="connsiteX0" fmla="*/ 0 w 6584255"/>
              <a:gd name="connsiteY0" fmla="*/ 0 h 831019"/>
              <a:gd name="connsiteX1" fmla="*/ 2717322 w 6584255"/>
              <a:gd name="connsiteY1" fmla="*/ 831012 h 831019"/>
              <a:gd name="connsiteX2" fmla="*/ 4707204 w 6584255"/>
              <a:gd name="connsiteY2" fmla="*/ 17232 h 831019"/>
              <a:gd name="connsiteX3" fmla="*/ 6584255 w 6584255"/>
              <a:gd name="connsiteY3" fmla="*/ 114443 h 831019"/>
              <a:gd name="connsiteX0" fmla="*/ 0 w 6616060"/>
              <a:gd name="connsiteY0" fmla="*/ 810106 h 873006"/>
              <a:gd name="connsiteX1" fmla="*/ 2749127 w 6616060"/>
              <a:gd name="connsiteY1" fmla="*/ 814183 h 873006"/>
              <a:gd name="connsiteX2" fmla="*/ 4739009 w 6616060"/>
              <a:gd name="connsiteY2" fmla="*/ 403 h 873006"/>
              <a:gd name="connsiteX3" fmla="*/ 6616060 w 6616060"/>
              <a:gd name="connsiteY3" fmla="*/ 97614 h 873006"/>
              <a:gd name="connsiteX0" fmla="*/ 0 w 6616060"/>
              <a:gd name="connsiteY0" fmla="*/ 810106 h 830917"/>
              <a:gd name="connsiteX1" fmla="*/ 2749127 w 6616060"/>
              <a:gd name="connsiteY1" fmla="*/ 814183 h 830917"/>
              <a:gd name="connsiteX2" fmla="*/ 4739009 w 6616060"/>
              <a:gd name="connsiteY2" fmla="*/ 403 h 830917"/>
              <a:gd name="connsiteX3" fmla="*/ 6616060 w 6616060"/>
              <a:gd name="connsiteY3" fmla="*/ 97614 h 830917"/>
              <a:gd name="connsiteX0" fmla="*/ 0 w 6616060"/>
              <a:gd name="connsiteY0" fmla="*/ 810145 h 810145"/>
              <a:gd name="connsiteX1" fmla="*/ 2717321 w 6616060"/>
              <a:gd name="connsiteY1" fmla="*/ 750611 h 810145"/>
              <a:gd name="connsiteX2" fmla="*/ 4739009 w 6616060"/>
              <a:gd name="connsiteY2" fmla="*/ 442 h 810145"/>
              <a:gd name="connsiteX3" fmla="*/ 6616060 w 6616060"/>
              <a:gd name="connsiteY3" fmla="*/ 97653 h 810145"/>
              <a:gd name="connsiteX0" fmla="*/ 0 w 3898739"/>
              <a:gd name="connsiteY0" fmla="*/ 750611 h 750611"/>
              <a:gd name="connsiteX1" fmla="*/ 2021688 w 3898739"/>
              <a:gd name="connsiteY1" fmla="*/ 442 h 750611"/>
              <a:gd name="connsiteX2" fmla="*/ 3898739 w 3898739"/>
              <a:gd name="connsiteY2" fmla="*/ 97653 h 750611"/>
              <a:gd name="connsiteX0" fmla="*/ 0 w 2021688"/>
              <a:gd name="connsiteY0" fmla="*/ 750611 h 750611"/>
              <a:gd name="connsiteX1" fmla="*/ 2021688 w 2021688"/>
              <a:gd name="connsiteY1" fmla="*/ 442 h 750611"/>
              <a:gd name="connsiteX0" fmla="*/ 0 w 1512805"/>
              <a:gd name="connsiteY0" fmla="*/ 710883 h 710883"/>
              <a:gd name="connsiteX1" fmla="*/ 1512805 w 1512805"/>
              <a:gd name="connsiteY1" fmla="*/ 471 h 710883"/>
              <a:gd name="connsiteX0" fmla="*/ 0 w 1512805"/>
              <a:gd name="connsiteY0" fmla="*/ 710412 h 710412"/>
              <a:gd name="connsiteX1" fmla="*/ 1512805 w 1512805"/>
              <a:gd name="connsiteY1" fmla="*/ 0 h 710412"/>
              <a:gd name="connsiteX0" fmla="*/ 0 w 1512805"/>
              <a:gd name="connsiteY0" fmla="*/ 710412 h 710412"/>
              <a:gd name="connsiteX1" fmla="*/ 1512805 w 1512805"/>
              <a:gd name="connsiteY1" fmla="*/ 0 h 710412"/>
              <a:gd name="connsiteX0" fmla="*/ 0 w 1512805"/>
              <a:gd name="connsiteY0" fmla="*/ 691362 h 691362"/>
              <a:gd name="connsiteX1" fmla="*/ 1512805 w 1512805"/>
              <a:gd name="connsiteY1" fmla="*/ 0 h 691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12805" h="691362">
                <a:moveTo>
                  <a:pt x="0" y="691362"/>
                </a:moveTo>
                <a:cubicBezTo>
                  <a:pt x="770785" y="524662"/>
                  <a:pt x="853998" y="59960"/>
                  <a:pt x="1512805" y="0"/>
                </a:cubicBezTo>
              </a:path>
            </a:pathLst>
          </a:custGeom>
          <a:noFill/>
          <a:ln w="44450" cap="rnd">
            <a:solidFill>
              <a:schemeClr val="tx2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4">
            <a:extLst>
              <a:ext uri="{FF2B5EF4-FFF2-40B4-BE49-F238E27FC236}">
                <a16:creationId xmlns:a16="http://schemas.microsoft.com/office/drawing/2014/main" id="{9CB531E8-7987-F945-BA08-18664C1200B1}"/>
              </a:ext>
            </a:extLst>
          </p:cNvPr>
          <p:cNvSpPr/>
          <p:nvPr/>
        </p:nvSpPr>
        <p:spPr>
          <a:xfrm>
            <a:off x="9315446" y="2122621"/>
            <a:ext cx="2282568" cy="108621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914400 w 1005840"/>
              <a:gd name="connsiteY0" fmla="*/ 457200 h 914400"/>
              <a:gd name="connsiteX1" fmla="*/ 457200 w 1005840"/>
              <a:gd name="connsiteY1" fmla="*/ 914400 h 914400"/>
              <a:gd name="connsiteX2" fmla="*/ 0 w 1005840"/>
              <a:gd name="connsiteY2" fmla="*/ 457200 h 914400"/>
              <a:gd name="connsiteX3" fmla="*/ 457200 w 1005840"/>
              <a:gd name="connsiteY3" fmla="*/ 0 h 914400"/>
              <a:gd name="connsiteX4" fmla="*/ 1005840 w 1005840"/>
              <a:gd name="connsiteY4" fmla="*/ 548640 h 914400"/>
              <a:gd name="connsiteX0" fmla="*/ 914400 w 2449327"/>
              <a:gd name="connsiteY0" fmla="*/ 460090 h 917290"/>
              <a:gd name="connsiteX1" fmla="*/ 457200 w 2449327"/>
              <a:gd name="connsiteY1" fmla="*/ 917290 h 917290"/>
              <a:gd name="connsiteX2" fmla="*/ 0 w 2449327"/>
              <a:gd name="connsiteY2" fmla="*/ 460090 h 917290"/>
              <a:gd name="connsiteX3" fmla="*/ 457200 w 2449327"/>
              <a:gd name="connsiteY3" fmla="*/ 2890 h 917290"/>
              <a:gd name="connsiteX4" fmla="*/ 2449327 w 2449327"/>
              <a:gd name="connsiteY4" fmla="*/ 367500 h 917290"/>
              <a:gd name="connsiteX0" fmla="*/ 0 w 4145856"/>
              <a:gd name="connsiteY0" fmla="*/ 2651200 h 2677769"/>
              <a:gd name="connsiteX1" fmla="*/ 2153729 w 4145856"/>
              <a:gd name="connsiteY1" fmla="*/ 917290 h 2677769"/>
              <a:gd name="connsiteX2" fmla="*/ 1696529 w 4145856"/>
              <a:gd name="connsiteY2" fmla="*/ 460090 h 2677769"/>
              <a:gd name="connsiteX3" fmla="*/ 2153729 w 4145856"/>
              <a:gd name="connsiteY3" fmla="*/ 2890 h 2677769"/>
              <a:gd name="connsiteX4" fmla="*/ 4145856 w 4145856"/>
              <a:gd name="connsiteY4" fmla="*/ 367500 h 2677769"/>
              <a:gd name="connsiteX0" fmla="*/ 0 w 4145856"/>
              <a:gd name="connsiteY0" fmla="*/ 2651200 h 2903211"/>
              <a:gd name="connsiteX1" fmla="*/ 1687903 w 4145856"/>
              <a:gd name="connsiteY1" fmla="*/ 2682830 h 2903211"/>
              <a:gd name="connsiteX2" fmla="*/ 1696529 w 4145856"/>
              <a:gd name="connsiteY2" fmla="*/ 460090 h 2903211"/>
              <a:gd name="connsiteX3" fmla="*/ 2153729 w 4145856"/>
              <a:gd name="connsiteY3" fmla="*/ 2890 h 2903211"/>
              <a:gd name="connsiteX4" fmla="*/ 4145856 w 4145856"/>
              <a:gd name="connsiteY4" fmla="*/ 367500 h 2903211"/>
              <a:gd name="connsiteX0" fmla="*/ 0 w 4145856"/>
              <a:gd name="connsiteY0" fmla="*/ 2711336 h 2901010"/>
              <a:gd name="connsiteX1" fmla="*/ 1687903 w 4145856"/>
              <a:gd name="connsiteY1" fmla="*/ 2742966 h 2901010"/>
              <a:gd name="connsiteX2" fmla="*/ 2248619 w 4145856"/>
              <a:gd name="connsiteY2" fmla="*/ 1446128 h 2901010"/>
              <a:gd name="connsiteX3" fmla="*/ 2153729 w 4145856"/>
              <a:gd name="connsiteY3" fmla="*/ 63026 h 2901010"/>
              <a:gd name="connsiteX4" fmla="*/ 4145856 w 4145856"/>
              <a:gd name="connsiteY4" fmla="*/ 427636 h 2901010"/>
              <a:gd name="connsiteX0" fmla="*/ 0 w 4145856"/>
              <a:gd name="connsiteY0" fmla="*/ 2354525 h 2544199"/>
              <a:gd name="connsiteX1" fmla="*/ 1687903 w 4145856"/>
              <a:gd name="connsiteY1" fmla="*/ 2386155 h 2544199"/>
              <a:gd name="connsiteX2" fmla="*/ 2248619 w 4145856"/>
              <a:gd name="connsiteY2" fmla="*/ 1089317 h 2544199"/>
              <a:gd name="connsiteX3" fmla="*/ 2700069 w 4145856"/>
              <a:gd name="connsiteY3" fmla="*/ 908162 h 2544199"/>
              <a:gd name="connsiteX4" fmla="*/ 4145856 w 4145856"/>
              <a:gd name="connsiteY4" fmla="*/ 70825 h 2544199"/>
              <a:gd name="connsiteX0" fmla="*/ 0 w 4145856"/>
              <a:gd name="connsiteY0" fmla="*/ 2360074 h 2514431"/>
              <a:gd name="connsiteX1" fmla="*/ 1687903 w 4145856"/>
              <a:gd name="connsiteY1" fmla="*/ 2391704 h 2514431"/>
              <a:gd name="connsiteX2" fmla="*/ 2058838 w 4145856"/>
              <a:gd name="connsiteY2" fmla="*/ 1681463 h 2514431"/>
              <a:gd name="connsiteX3" fmla="*/ 2700069 w 4145856"/>
              <a:gd name="connsiteY3" fmla="*/ 913711 h 2514431"/>
              <a:gd name="connsiteX4" fmla="*/ 4145856 w 4145856"/>
              <a:gd name="connsiteY4" fmla="*/ 76374 h 2514431"/>
              <a:gd name="connsiteX0" fmla="*/ 0 w 4145856"/>
              <a:gd name="connsiteY0" fmla="*/ 2360074 h 2514431"/>
              <a:gd name="connsiteX1" fmla="*/ 1687903 w 4145856"/>
              <a:gd name="connsiteY1" fmla="*/ 2391704 h 2514431"/>
              <a:gd name="connsiteX2" fmla="*/ 2058838 w 4145856"/>
              <a:gd name="connsiteY2" fmla="*/ 1681463 h 2514431"/>
              <a:gd name="connsiteX3" fmla="*/ 2700069 w 4145856"/>
              <a:gd name="connsiteY3" fmla="*/ 913711 h 2514431"/>
              <a:gd name="connsiteX4" fmla="*/ 4145856 w 4145856"/>
              <a:gd name="connsiteY4" fmla="*/ 76374 h 2514431"/>
              <a:gd name="connsiteX0" fmla="*/ 0 w 4145856"/>
              <a:gd name="connsiteY0" fmla="*/ 2360074 h 2522055"/>
              <a:gd name="connsiteX1" fmla="*/ 1383103 w 4145856"/>
              <a:gd name="connsiteY1" fmla="*/ 2408957 h 2522055"/>
              <a:gd name="connsiteX2" fmla="*/ 2058838 w 4145856"/>
              <a:gd name="connsiteY2" fmla="*/ 1681463 h 2522055"/>
              <a:gd name="connsiteX3" fmla="*/ 2700069 w 4145856"/>
              <a:gd name="connsiteY3" fmla="*/ 913711 h 2522055"/>
              <a:gd name="connsiteX4" fmla="*/ 4145856 w 4145856"/>
              <a:gd name="connsiteY4" fmla="*/ 76374 h 2522055"/>
              <a:gd name="connsiteX0" fmla="*/ 0 w 4145856"/>
              <a:gd name="connsiteY0" fmla="*/ 2360074 h 2575095"/>
              <a:gd name="connsiteX1" fmla="*/ 1383103 w 4145856"/>
              <a:gd name="connsiteY1" fmla="*/ 2408957 h 2575095"/>
              <a:gd name="connsiteX2" fmla="*/ 2058838 w 4145856"/>
              <a:gd name="connsiteY2" fmla="*/ 1681463 h 2575095"/>
              <a:gd name="connsiteX3" fmla="*/ 2700069 w 4145856"/>
              <a:gd name="connsiteY3" fmla="*/ 913711 h 2575095"/>
              <a:gd name="connsiteX4" fmla="*/ 4145856 w 4145856"/>
              <a:gd name="connsiteY4" fmla="*/ 76374 h 2575095"/>
              <a:gd name="connsiteX0" fmla="*/ 0 w 4145856"/>
              <a:gd name="connsiteY0" fmla="*/ 2360074 h 2571012"/>
              <a:gd name="connsiteX1" fmla="*/ 1383103 w 4145856"/>
              <a:gd name="connsiteY1" fmla="*/ 2408957 h 2571012"/>
              <a:gd name="connsiteX2" fmla="*/ 2700069 w 4145856"/>
              <a:gd name="connsiteY2" fmla="*/ 913711 h 2571012"/>
              <a:gd name="connsiteX3" fmla="*/ 4145856 w 4145856"/>
              <a:gd name="connsiteY3" fmla="*/ 76374 h 2571012"/>
              <a:gd name="connsiteX0" fmla="*/ 0 w 4145856"/>
              <a:gd name="connsiteY0" fmla="*/ 2371567 h 2593050"/>
              <a:gd name="connsiteX1" fmla="*/ 1383103 w 4145856"/>
              <a:gd name="connsiteY1" fmla="*/ 2420450 h 2593050"/>
              <a:gd name="connsiteX2" fmla="*/ 2740326 w 4145856"/>
              <a:gd name="connsiteY2" fmla="*/ 769929 h 2593050"/>
              <a:gd name="connsiteX3" fmla="*/ 4145856 w 4145856"/>
              <a:gd name="connsiteY3" fmla="*/ 87867 h 2593050"/>
              <a:gd name="connsiteX0" fmla="*/ 0 w 6549750"/>
              <a:gd name="connsiteY0" fmla="*/ 1627755 h 1849238"/>
              <a:gd name="connsiteX1" fmla="*/ 1383103 w 6549750"/>
              <a:gd name="connsiteY1" fmla="*/ 1676638 h 1849238"/>
              <a:gd name="connsiteX2" fmla="*/ 2740326 w 6549750"/>
              <a:gd name="connsiteY2" fmla="*/ 26117 h 1849238"/>
              <a:gd name="connsiteX3" fmla="*/ 6549750 w 6549750"/>
              <a:gd name="connsiteY3" fmla="*/ 764538 h 1849238"/>
              <a:gd name="connsiteX0" fmla="*/ 0 w 6549750"/>
              <a:gd name="connsiteY0" fmla="*/ 1619182 h 1840665"/>
              <a:gd name="connsiteX1" fmla="*/ 1383103 w 6549750"/>
              <a:gd name="connsiteY1" fmla="*/ 1668065 h 1840665"/>
              <a:gd name="connsiteX2" fmla="*/ 2740326 w 6549750"/>
              <a:gd name="connsiteY2" fmla="*/ 17544 h 1840665"/>
              <a:gd name="connsiteX3" fmla="*/ 6549750 w 6549750"/>
              <a:gd name="connsiteY3" fmla="*/ 755965 h 1840665"/>
              <a:gd name="connsiteX0" fmla="*/ 0 w 6549750"/>
              <a:gd name="connsiteY0" fmla="*/ 1699036 h 1920519"/>
              <a:gd name="connsiteX1" fmla="*/ 1383103 w 6549750"/>
              <a:gd name="connsiteY1" fmla="*/ 1747919 h 1920519"/>
              <a:gd name="connsiteX2" fmla="*/ 2740326 w 6549750"/>
              <a:gd name="connsiteY2" fmla="*/ 97398 h 1920519"/>
              <a:gd name="connsiteX3" fmla="*/ 3332729 w 6549750"/>
              <a:gd name="connsiteY3" fmla="*/ 261280 h 1920519"/>
              <a:gd name="connsiteX4" fmla="*/ 6549750 w 6549750"/>
              <a:gd name="connsiteY4" fmla="*/ 835819 h 1920519"/>
              <a:gd name="connsiteX0" fmla="*/ 0 w 6549750"/>
              <a:gd name="connsiteY0" fmla="*/ 1627593 h 1849076"/>
              <a:gd name="connsiteX1" fmla="*/ 1383103 w 6549750"/>
              <a:gd name="connsiteY1" fmla="*/ 1676476 h 1849076"/>
              <a:gd name="connsiteX2" fmla="*/ 2740326 w 6549750"/>
              <a:gd name="connsiteY2" fmla="*/ 25955 h 1849076"/>
              <a:gd name="connsiteX3" fmla="*/ 4126359 w 6549750"/>
              <a:gd name="connsiteY3" fmla="*/ 672916 h 1849076"/>
              <a:gd name="connsiteX4" fmla="*/ 6549750 w 6549750"/>
              <a:gd name="connsiteY4" fmla="*/ 764376 h 1849076"/>
              <a:gd name="connsiteX0" fmla="*/ 0 w 6549750"/>
              <a:gd name="connsiteY0" fmla="*/ 1661043 h 1884889"/>
              <a:gd name="connsiteX1" fmla="*/ 1383103 w 6549750"/>
              <a:gd name="connsiteY1" fmla="*/ 1709926 h 1884889"/>
              <a:gd name="connsiteX2" fmla="*/ 2717322 w 6549750"/>
              <a:gd name="connsiteY2" fmla="*/ 24899 h 1884889"/>
              <a:gd name="connsiteX3" fmla="*/ 4126359 w 6549750"/>
              <a:gd name="connsiteY3" fmla="*/ 706366 h 1884889"/>
              <a:gd name="connsiteX4" fmla="*/ 6549750 w 6549750"/>
              <a:gd name="connsiteY4" fmla="*/ 797826 h 1884889"/>
              <a:gd name="connsiteX0" fmla="*/ 0 w 6549750"/>
              <a:gd name="connsiteY0" fmla="*/ 1657900 h 1881746"/>
              <a:gd name="connsiteX1" fmla="*/ 1383103 w 6549750"/>
              <a:gd name="connsiteY1" fmla="*/ 1706783 h 1881746"/>
              <a:gd name="connsiteX2" fmla="*/ 2717322 w 6549750"/>
              <a:gd name="connsiteY2" fmla="*/ 21756 h 1881746"/>
              <a:gd name="connsiteX3" fmla="*/ 4126359 w 6549750"/>
              <a:gd name="connsiteY3" fmla="*/ 703223 h 1881746"/>
              <a:gd name="connsiteX4" fmla="*/ 6549750 w 6549750"/>
              <a:gd name="connsiteY4" fmla="*/ 794683 h 1881746"/>
              <a:gd name="connsiteX0" fmla="*/ 0 w 6549750"/>
              <a:gd name="connsiteY0" fmla="*/ 1657900 h 1881746"/>
              <a:gd name="connsiteX1" fmla="*/ 1383103 w 6549750"/>
              <a:gd name="connsiteY1" fmla="*/ 1706783 h 1881746"/>
              <a:gd name="connsiteX2" fmla="*/ 2717322 w 6549750"/>
              <a:gd name="connsiteY2" fmla="*/ 21756 h 1881746"/>
              <a:gd name="connsiteX3" fmla="*/ 4126359 w 6549750"/>
              <a:gd name="connsiteY3" fmla="*/ 703223 h 1881746"/>
              <a:gd name="connsiteX4" fmla="*/ 6549750 w 6549750"/>
              <a:gd name="connsiteY4" fmla="*/ 794683 h 1881746"/>
              <a:gd name="connsiteX0" fmla="*/ 0 w 6543999"/>
              <a:gd name="connsiteY0" fmla="*/ 1657900 h 1881746"/>
              <a:gd name="connsiteX1" fmla="*/ 1383103 w 6543999"/>
              <a:gd name="connsiteY1" fmla="*/ 1706783 h 1881746"/>
              <a:gd name="connsiteX2" fmla="*/ 2717322 w 6543999"/>
              <a:gd name="connsiteY2" fmla="*/ 21756 h 1881746"/>
              <a:gd name="connsiteX3" fmla="*/ 4126359 w 6543999"/>
              <a:gd name="connsiteY3" fmla="*/ 703223 h 1881746"/>
              <a:gd name="connsiteX4" fmla="*/ 6543999 w 6543999"/>
              <a:gd name="connsiteY4" fmla="*/ 725672 h 1881746"/>
              <a:gd name="connsiteX0" fmla="*/ 0 w 6543999"/>
              <a:gd name="connsiteY0" fmla="*/ 1657900 h 1881746"/>
              <a:gd name="connsiteX1" fmla="*/ 1383103 w 6543999"/>
              <a:gd name="connsiteY1" fmla="*/ 1706783 h 1881746"/>
              <a:gd name="connsiteX2" fmla="*/ 2717322 w 6543999"/>
              <a:gd name="connsiteY2" fmla="*/ 21756 h 1881746"/>
              <a:gd name="connsiteX3" fmla="*/ 4126359 w 6543999"/>
              <a:gd name="connsiteY3" fmla="*/ 703223 h 1881746"/>
              <a:gd name="connsiteX4" fmla="*/ 6543999 w 6543999"/>
              <a:gd name="connsiteY4" fmla="*/ 725672 h 1881746"/>
              <a:gd name="connsiteX0" fmla="*/ 0 w 6543999"/>
              <a:gd name="connsiteY0" fmla="*/ 1445729 h 1654731"/>
              <a:gd name="connsiteX1" fmla="*/ 1383103 w 6543999"/>
              <a:gd name="connsiteY1" fmla="*/ 1494612 h 1654731"/>
              <a:gd name="connsiteX2" fmla="*/ 2665563 w 6543999"/>
              <a:gd name="connsiteY2" fmla="*/ 28121 h 1654731"/>
              <a:gd name="connsiteX3" fmla="*/ 4126359 w 6543999"/>
              <a:gd name="connsiteY3" fmla="*/ 491052 h 1654731"/>
              <a:gd name="connsiteX4" fmla="*/ 6543999 w 6543999"/>
              <a:gd name="connsiteY4" fmla="*/ 513501 h 1654731"/>
              <a:gd name="connsiteX0" fmla="*/ 0 w 6543999"/>
              <a:gd name="connsiteY0" fmla="*/ 1445729 h 1617719"/>
              <a:gd name="connsiteX1" fmla="*/ 1383103 w 6543999"/>
              <a:gd name="connsiteY1" fmla="*/ 1494612 h 1617719"/>
              <a:gd name="connsiteX2" fmla="*/ 2665563 w 6543999"/>
              <a:gd name="connsiteY2" fmla="*/ 28121 h 1617719"/>
              <a:gd name="connsiteX3" fmla="*/ 4126359 w 6543999"/>
              <a:gd name="connsiteY3" fmla="*/ 491052 h 1617719"/>
              <a:gd name="connsiteX4" fmla="*/ 6543999 w 6543999"/>
              <a:gd name="connsiteY4" fmla="*/ 513501 h 1617719"/>
              <a:gd name="connsiteX0" fmla="*/ 0 w 6543999"/>
              <a:gd name="connsiteY0" fmla="*/ 1346734 h 1511166"/>
              <a:gd name="connsiteX1" fmla="*/ 1383103 w 6543999"/>
              <a:gd name="connsiteY1" fmla="*/ 1395617 h 1511166"/>
              <a:gd name="connsiteX2" fmla="*/ 2682816 w 6543999"/>
              <a:gd name="connsiteY2" fmla="*/ 32643 h 1511166"/>
              <a:gd name="connsiteX3" fmla="*/ 4126359 w 6543999"/>
              <a:gd name="connsiteY3" fmla="*/ 392057 h 1511166"/>
              <a:gd name="connsiteX4" fmla="*/ 6543999 w 6543999"/>
              <a:gd name="connsiteY4" fmla="*/ 414506 h 1511166"/>
              <a:gd name="connsiteX0" fmla="*/ 0 w 6543999"/>
              <a:gd name="connsiteY0" fmla="*/ 1319579 h 1484011"/>
              <a:gd name="connsiteX1" fmla="*/ 1383103 w 6543999"/>
              <a:gd name="connsiteY1" fmla="*/ 1368462 h 1484011"/>
              <a:gd name="connsiteX2" fmla="*/ 2682816 w 6543999"/>
              <a:gd name="connsiteY2" fmla="*/ 5488 h 1484011"/>
              <a:gd name="connsiteX3" fmla="*/ 4126359 w 6543999"/>
              <a:gd name="connsiteY3" fmla="*/ 364902 h 1484011"/>
              <a:gd name="connsiteX4" fmla="*/ 6543999 w 6543999"/>
              <a:gd name="connsiteY4" fmla="*/ 387351 h 1484011"/>
              <a:gd name="connsiteX0" fmla="*/ 0 w 6543999"/>
              <a:gd name="connsiteY0" fmla="*/ 1339923 h 1429121"/>
              <a:gd name="connsiteX1" fmla="*/ 1544129 w 6543999"/>
              <a:gd name="connsiteY1" fmla="*/ 1250784 h 1429121"/>
              <a:gd name="connsiteX2" fmla="*/ 2682816 w 6543999"/>
              <a:gd name="connsiteY2" fmla="*/ 25832 h 1429121"/>
              <a:gd name="connsiteX3" fmla="*/ 4126359 w 6543999"/>
              <a:gd name="connsiteY3" fmla="*/ 385246 h 1429121"/>
              <a:gd name="connsiteX4" fmla="*/ 6543999 w 6543999"/>
              <a:gd name="connsiteY4" fmla="*/ 407695 h 1429121"/>
              <a:gd name="connsiteX0" fmla="*/ 0 w 6543999"/>
              <a:gd name="connsiteY0" fmla="*/ 1384105 h 1475780"/>
              <a:gd name="connsiteX1" fmla="*/ 1544129 w 6543999"/>
              <a:gd name="connsiteY1" fmla="*/ 1294966 h 1475780"/>
              <a:gd name="connsiteX2" fmla="*/ 2688567 w 6543999"/>
              <a:gd name="connsiteY2" fmla="*/ 24006 h 1475780"/>
              <a:gd name="connsiteX3" fmla="*/ 4126359 w 6543999"/>
              <a:gd name="connsiteY3" fmla="*/ 429428 h 1475780"/>
              <a:gd name="connsiteX4" fmla="*/ 6543999 w 6543999"/>
              <a:gd name="connsiteY4" fmla="*/ 451877 h 1475780"/>
              <a:gd name="connsiteX0" fmla="*/ 0 w 6543999"/>
              <a:gd name="connsiteY0" fmla="*/ 1428870 h 2223299"/>
              <a:gd name="connsiteX1" fmla="*/ 2705820 w 6543999"/>
              <a:gd name="connsiteY1" fmla="*/ 2185120 h 2223299"/>
              <a:gd name="connsiteX2" fmla="*/ 2688567 w 6543999"/>
              <a:gd name="connsiteY2" fmla="*/ 68771 h 2223299"/>
              <a:gd name="connsiteX3" fmla="*/ 4126359 w 6543999"/>
              <a:gd name="connsiteY3" fmla="*/ 474193 h 2223299"/>
              <a:gd name="connsiteX4" fmla="*/ 6543999 w 6543999"/>
              <a:gd name="connsiteY4" fmla="*/ 496642 h 2223299"/>
              <a:gd name="connsiteX0" fmla="*/ 0 w 6543999"/>
              <a:gd name="connsiteY0" fmla="*/ 954677 h 1736778"/>
              <a:gd name="connsiteX1" fmla="*/ 2705820 w 6543999"/>
              <a:gd name="connsiteY1" fmla="*/ 1710927 h 1736778"/>
              <a:gd name="connsiteX2" fmla="*/ 3792748 w 6543999"/>
              <a:gd name="connsiteY2" fmla="*/ 1411876 h 1736778"/>
              <a:gd name="connsiteX3" fmla="*/ 4126359 w 6543999"/>
              <a:gd name="connsiteY3" fmla="*/ 0 h 1736778"/>
              <a:gd name="connsiteX4" fmla="*/ 6543999 w 6543999"/>
              <a:gd name="connsiteY4" fmla="*/ 22449 h 1736778"/>
              <a:gd name="connsiteX0" fmla="*/ 0 w 6543999"/>
              <a:gd name="connsiteY0" fmla="*/ 932228 h 1702204"/>
              <a:gd name="connsiteX1" fmla="*/ 2705820 w 6543999"/>
              <a:gd name="connsiteY1" fmla="*/ 1688478 h 1702204"/>
              <a:gd name="connsiteX2" fmla="*/ 3792748 w 6543999"/>
              <a:gd name="connsiteY2" fmla="*/ 1389427 h 1702204"/>
              <a:gd name="connsiteX3" fmla="*/ 4684200 w 6543999"/>
              <a:gd name="connsiteY3" fmla="*/ 1001219 h 1702204"/>
              <a:gd name="connsiteX4" fmla="*/ 6543999 w 6543999"/>
              <a:gd name="connsiteY4" fmla="*/ 0 h 1702204"/>
              <a:gd name="connsiteX0" fmla="*/ 0 w 6584255"/>
              <a:gd name="connsiteY0" fmla="*/ 0 h 769976"/>
              <a:gd name="connsiteX1" fmla="*/ 2705820 w 6584255"/>
              <a:gd name="connsiteY1" fmla="*/ 756250 h 769976"/>
              <a:gd name="connsiteX2" fmla="*/ 3792748 w 6584255"/>
              <a:gd name="connsiteY2" fmla="*/ 457199 h 769976"/>
              <a:gd name="connsiteX3" fmla="*/ 4684200 w 6584255"/>
              <a:gd name="connsiteY3" fmla="*/ 68991 h 769976"/>
              <a:gd name="connsiteX4" fmla="*/ 6584255 w 6584255"/>
              <a:gd name="connsiteY4" fmla="*/ 114443 h 769976"/>
              <a:gd name="connsiteX0" fmla="*/ 0 w 6584255"/>
              <a:gd name="connsiteY0" fmla="*/ 0 h 756415"/>
              <a:gd name="connsiteX1" fmla="*/ 2705820 w 6584255"/>
              <a:gd name="connsiteY1" fmla="*/ 756250 h 756415"/>
              <a:gd name="connsiteX2" fmla="*/ 4684200 w 6584255"/>
              <a:gd name="connsiteY2" fmla="*/ 68991 h 756415"/>
              <a:gd name="connsiteX3" fmla="*/ 6584255 w 6584255"/>
              <a:gd name="connsiteY3" fmla="*/ 114443 h 756415"/>
              <a:gd name="connsiteX0" fmla="*/ 0 w 6584255"/>
              <a:gd name="connsiteY0" fmla="*/ 0 h 756259"/>
              <a:gd name="connsiteX1" fmla="*/ 2705820 w 6584255"/>
              <a:gd name="connsiteY1" fmla="*/ 756250 h 756259"/>
              <a:gd name="connsiteX2" fmla="*/ 4707204 w 6584255"/>
              <a:gd name="connsiteY2" fmla="*/ 17232 h 756259"/>
              <a:gd name="connsiteX3" fmla="*/ 6584255 w 6584255"/>
              <a:gd name="connsiteY3" fmla="*/ 114443 h 756259"/>
              <a:gd name="connsiteX0" fmla="*/ 0 w 6584255"/>
              <a:gd name="connsiteY0" fmla="*/ 0 h 756258"/>
              <a:gd name="connsiteX1" fmla="*/ 2705820 w 6584255"/>
              <a:gd name="connsiteY1" fmla="*/ 756250 h 756258"/>
              <a:gd name="connsiteX2" fmla="*/ 4707204 w 6584255"/>
              <a:gd name="connsiteY2" fmla="*/ 17232 h 756258"/>
              <a:gd name="connsiteX3" fmla="*/ 6584255 w 6584255"/>
              <a:gd name="connsiteY3" fmla="*/ 114443 h 756258"/>
              <a:gd name="connsiteX0" fmla="*/ 0 w 6584255"/>
              <a:gd name="connsiteY0" fmla="*/ 0 h 894279"/>
              <a:gd name="connsiteX1" fmla="*/ 2705820 w 6584255"/>
              <a:gd name="connsiteY1" fmla="*/ 894273 h 894279"/>
              <a:gd name="connsiteX2" fmla="*/ 4707204 w 6584255"/>
              <a:gd name="connsiteY2" fmla="*/ 17232 h 894279"/>
              <a:gd name="connsiteX3" fmla="*/ 6584255 w 6584255"/>
              <a:gd name="connsiteY3" fmla="*/ 114443 h 894279"/>
              <a:gd name="connsiteX0" fmla="*/ 0 w 6584255"/>
              <a:gd name="connsiteY0" fmla="*/ 0 h 831019"/>
              <a:gd name="connsiteX1" fmla="*/ 2717322 w 6584255"/>
              <a:gd name="connsiteY1" fmla="*/ 831012 h 831019"/>
              <a:gd name="connsiteX2" fmla="*/ 4707204 w 6584255"/>
              <a:gd name="connsiteY2" fmla="*/ 17232 h 831019"/>
              <a:gd name="connsiteX3" fmla="*/ 6584255 w 6584255"/>
              <a:gd name="connsiteY3" fmla="*/ 114443 h 831019"/>
              <a:gd name="connsiteX0" fmla="*/ 0 w 6584255"/>
              <a:gd name="connsiteY0" fmla="*/ 0 h 831019"/>
              <a:gd name="connsiteX1" fmla="*/ 2717322 w 6584255"/>
              <a:gd name="connsiteY1" fmla="*/ 831012 h 831019"/>
              <a:gd name="connsiteX2" fmla="*/ 4707204 w 6584255"/>
              <a:gd name="connsiteY2" fmla="*/ 17232 h 831019"/>
              <a:gd name="connsiteX3" fmla="*/ 6584255 w 6584255"/>
              <a:gd name="connsiteY3" fmla="*/ 114443 h 831019"/>
              <a:gd name="connsiteX0" fmla="*/ 0 w 6616060"/>
              <a:gd name="connsiteY0" fmla="*/ 810106 h 873006"/>
              <a:gd name="connsiteX1" fmla="*/ 2749127 w 6616060"/>
              <a:gd name="connsiteY1" fmla="*/ 814183 h 873006"/>
              <a:gd name="connsiteX2" fmla="*/ 4739009 w 6616060"/>
              <a:gd name="connsiteY2" fmla="*/ 403 h 873006"/>
              <a:gd name="connsiteX3" fmla="*/ 6616060 w 6616060"/>
              <a:gd name="connsiteY3" fmla="*/ 97614 h 873006"/>
              <a:gd name="connsiteX0" fmla="*/ 0 w 6616060"/>
              <a:gd name="connsiteY0" fmla="*/ 810106 h 830917"/>
              <a:gd name="connsiteX1" fmla="*/ 2749127 w 6616060"/>
              <a:gd name="connsiteY1" fmla="*/ 814183 h 830917"/>
              <a:gd name="connsiteX2" fmla="*/ 4739009 w 6616060"/>
              <a:gd name="connsiteY2" fmla="*/ 403 h 830917"/>
              <a:gd name="connsiteX3" fmla="*/ 6616060 w 6616060"/>
              <a:gd name="connsiteY3" fmla="*/ 97614 h 830917"/>
              <a:gd name="connsiteX0" fmla="*/ 0 w 6616060"/>
              <a:gd name="connsiteY0" fmla="*/ 810145 h 810145"/>
              <a:gd name="connsiteX1" fmla="*/ 2717321 w 6616060"/>
              <a:gd name="connsiteY1" fmla="*/ 750611 h 810145"/>
              <a:gd name="connsiteX2" fmla="*/ 4739009 w 6616060"/>
              <a:gd name="connsiteY2" fmla="*/ 442 h 810145"/>
              <a:gd name="connsiteX3" fmla="*/ 6616060 w 6616060"/>
              <a:gd name="connsiteY3" fmla="*/ 97653 h 810145"/>
              <a:gd name="connsiteX0" fmla="*/ 0 w 3898739"/>
              <a:gd name="connsiteY0" fmla="*/ 750611 h 750611"/>
              <a:gd name="connsiteX1" fmla="*/ 2021688 w 3898739"/>
              <a:gd name="connsiteY1" fmla="*/ 442 h 750611"/>
              <a:gd name="connsiteX2" fmla="*/ 3898739 w 3898739"/>
              <a:gd name="connsiteY2" fmla="*/ 97653 h 750611"/>
              <a:gd name="connsiteX0" fmla="*/ 0 w 1877051"/>
              <a:gd name="connsiteY0" fmla="*/ 0 h 97211"/>
              <a:gd name="connsiteX1" fmla="*/ 1877051 w 1877051"/>
              <a:gd name="connsiteY1" fmla="*/ 97211 h 97211"/>
              <a:gd name="connsiteX0" fmla="*/ 0 w 2362081"/>
              <a:gd name="connsiteY0" fmla="*/ 0 h 168773"/>
              <a:gd name="connsiteX1" fmla="*/ 2362081 w 2362081"/>
              <a:gd name="connsiteY1" fmla="*/ 168773 h 168773"/>
              <a:gd name="connsiteX0" fmla="*/ 0 w 2282568"/>
              <a:gd name="connsiteY0" fmla="*/ 0 h 97211"/>
              <a:gd name="connsiteX1" fmla="*/ 2282568 w 2282568"/>
              <a:gd name="connsiteY1" fmla="*/ 97211 h 97211"/>
              <a:gd name="connsiteX0" fmla="*/ 0 w 2282568"/>
              <a:gd name="connsiteY0" fmla="*/ 0 h 97211"/>
              <a:gd name="connsiteX1" fmla="*/ 2282568 w 2282568"/>
              <a:gd name="connsiteY1" fmla="*/ 97211 h 97211"/>
              <a:gd name="connsiteX0" fmla="*/ 0 w 2282568"/>
              <a:gd name="connsiteY0" fmla="*/ 11410 h 108621"/>
              <a:gd name="connsiteX1" fmla="*/ 2282568 w 2282568"/>
              <a:gd name="connsiteY1" fmla="*/ 108621 h 10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82568" h="108621">
                <a:moveTo>
                  <a:pt x="0" y="11410"/>
                </a:moveTo>
                <a:cubicBezTo>
                  <a:pt x="212216" y="-35699"/>
                  <a:pt x="1521712" y="76217"/>
                  <a:pt x="2282568" y="108621"/>
                </a:cubicBezTo>
              </a:path>
            </a:pathLst>
          </a:custGeom>
          <a:noFill/>
          <a:ln w="44450" cap="rnd">
            <a:solidFill>
              <a:schemeClr val="accent3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FDD422C-27FE-E843-AB81-F88C9ACA0B74}"/>
              </a:ext>
            </a:extLst>
          </p:cNvPr>
          <p:cNvGrpSpPr/>
          <p:nvPr/>
        </p:nvGrpSpPr>
        <p:grpSpPr>
          <a:xfrm>
            <a:off x="5545981" y="5142944"/>
            <a:ext cx="1916187" cy="699374"/>
            <a:chOff x="5075613" y="4876351"/>
            <a:chExt cx="1916187" cy="699374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1DB80C4-5266-794D-8410-1BBAB8C7649E}"/>
                </a:ext>
              </a:extLst>
            </p:cNvPr>
            <p:cNvSpPr/>
            <p:nvPr/>
          </p:nvSpPr>
          <p:spPr>
            <a:xfrm>
              <a:off x="5075613" y="4876351"/>
              <a:ext cx="1916187" cy="699374"/>
            </a:xfrm>
            <a:prstGeom prst="rect">
              <a:avLst/>
            </a:prstGeom>
            <a:solidFill>
              <a:schemeClr val="bg1">
                <a:alpha val="84051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8640" rtlCol="0" anchor="t" anchorCtr="0"/>
            <a:lstStyle/>
            <a:p>
              <a:r>
                <a:rPr lang="en-US" sz="1000" dirty="0">
                  <a:solidFill>
                    <a:schemeClr val="bg2">
                      <a:lumMod val="50000"/>
                    </a:schemeClr>
                  </a:solidFill>
                </a:rPr>
                <a:t>General Pathway</a:t>
              </a:r>
            </a:p>
            <a:p>
              <a:r>
                <a:rPr lang="en-US" sz="1000" dirty="0">
                  <a:solidFill>
                    <a:schemeClr val="bg2">
                      <a:lumMod val="50000"/>
                    </a:schemeClr>
                  </a:solidFill>
                </a:rPr>
                <a:t>Aerosol Direct Effect</a:t>
              </a:r>
            </a:p>
            <a:p>
              <a:r>
                <a:rPr lang="en-US" sz="1000" dirty="0">
                  <a:solidFill>
                    <a:schemeClr val="bg2">
                      <a:lumMod val="50000"/>
                    </a:schemeClr>
                  </a:solidFill>
                </a:rPr>
                <a:t>Aerosol Indirect Effect</a:t>
              </a:r>
            </a:p>
            <a:p>
              <a:r>
                <a:rPr lang="en-US" sz="1000" dirty="0">
                  <a:solidFill>
                    <a:schemeClr val="bg2">
                      <a:lumMod val="50000"/>
                    </a:schemeClr>
                  </a:solidFill>
                </a:rPr>
                <a:t>Downstream Impacts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F5070887-FC71-BE46-A1C2-D80692E1D479}"/>
                </a:ext>
              </a:extLst>
            </p:cNvPr>
            <p:cNvCxnSpPr>
              <a:cxnSpLocks/>
            </p:cNvCxnSpPr>
            <p:nvPr/>
          </p:nvCxnSpPr>
          <p:spPr>
            <a:xfrm>
              <a:off x="5183090" y="4992944"/>
              <a:ext cx="320919" cy="881"/>
            </a:xfrm>
            <a:prstGeom prst="straightConnector1">
              <a:avLst/>
            </a:prstGeom>
            <a:ln w="44450" cap="rnd" cmpd="sng">
              <a:solidFill>
                <a:schemeClr val="bg1">
                  <a:lumMod val="6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FB4DC98D-49F3-DA43-83C4-AB0898131A04}"/>
                </a:ext>
              </a:extLst>
            </p:cNvPr>
            <p:cNvCxnSpPr>
              <a:cxnSpLocks/>
            </p:cNvCxnSpPr>
            <p:nvPr/>
          </p:nvCxnSpPr>
          <p:spPr>
            <a:xfrm>
              <a:off x="5183090" y="5140043"/>
              <a:ext cx="320919" cy="881"/>
            </a:xfrm>
            <a:prstGeom prst="straightConnector1">
              <a:avLst/>
            </a:prstGeom>
            <a:ln w="44450" cap="rnd" cmpd="sng">
              <a:solidFill>
                <a:srgbClr val="C00000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2E8F80F1-E391-5547-AFA9-537B86F4946A}"/>
                </a:ext>
              </a:extLst>
            </p:cNvPr>
            <p:cNvCxnSpPr>
              <a:cxnSpLocks/>
            </p:cNvCxnSpPr>
            <p:nvPr/>
          </p:nvCxnSpPr>
          <p:spPr>
            <a:xfrm>
              <a:off x="5183090" y="5305800"/>
              <a:ext cx="320919" cy="881"/>
            </a:xfrm>
            <a:prstGeom prst="straightConnector1">
              <a:avLst/>
            </a:prstGeom>
            <a:ln w="44450" cap="rnd" cmpd="dbl">
              <a:solidFill>
                <a:srgbClr val="C00000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8566518E-A13A-984A-B08F-48AC4ABC3114}"/>
                </a:ext>
              </a:extLst>
            </p:cNvPr>
            <p:cNvCxnSpPr>
              <a:cxnSpLocks/>
            </p:cNvCxnSpPr>
            <p:nvPr/>
          </p:nvCxnSpPr>
          <p:spPr>
            <a:xfrm>
              <a:off x="5214988" y="5453339"/>
              <a:ext cx="320919" cy="881"/>
            </a:xfrm>
            <a:prstGeom prst="straightConnector1">
              <a:avLst/>
            </a:prstGeom>
            <a:ln w="44450" cap="rnd" cmpd="sng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6" name="Oval 4">
            <a:extLst>
              <a:ext uri="{FF2B5EF4-FFF2-40B4-BE49-F238E27FC236}">
                <a16:creationId xmlns:a16="http://schemas.microsoft.com/office/drawing/2014/main" id="{5ED789A0-3A92-9443-A1FE-334ED0FECD2E}"/>
              </a:ext>
            </a:extLst>
          </p:cNvPr>
          <p:cNvSpPr/>
          <p:nvPr/>
        </p:nvSpPr>
        <p:spPr>
          <a:xfrm>
            <a:off x="5208224" y="3160905"/>
            <a:ext cx="6391080" cy="1818681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914400 w 1005840"/>
              <a:gd name="connsiteY0" fmla="*/ 457200 h 914400"/>
              <a:gd name="connsiteX1" fmla="*/ 457200 w 1005840"/>
              <a:gd name="connsiteY1" fmla="*/ 914400 h 914400"/>
              <a:gd name="connsiteX2" fmla="*/ 0 w 1005840"/>
              <a:gd name="connsiteY2" fmla="*/ 457200 h 914400"/>
              <a:gd name="connsiteX3" fmla="*/ 457200 w 1005840"/>
              <a:gd name="connsiteY3" fmla="*/ 0 h 914400"/>
              <a:gd name="connsiteX4" fmla="*/ 1005840 w 1005840"/>
              <a:gd name="connsiteY4" fmla="*/ 548640 h 914400"/>
              <a:gd name="connsiteX0" fmla="*/ 914400 w 2449327"/>
              <a:gd name="connsiteY0" fmla="*/ 460090 h 917290"/>
              <a:gd name="connsiteX1" fmla="*/ 457200 w 2449327"/>
              <a:gd name="connsiteY1" fmla="*/ 917290 h 917290"/>
              <a:gd name="connsiteX2" fmla="*/ 0 w 2449327"/>
              <a:gd name="connsiteY2" fmla="*/ 460090 h 917290"/>
              <a:gd name="connsiteX3" fmla="*/ 457200 w 2449327"/>
              <a:gd name="connsiteY3" fmla="*/ 2890 h 917290"/>
              <a:gd name="connsiteX4" fmla="*/ 2449327 w 2449327"/>
              <a:gd name="connsiteY4" fmla="*/ 367500 h 917290"/>
              <a:gd name="connsiteX0" fmla="*/ 0 w 4145856"/>
              <a:gd name="connsiteY0" fmla="*/ 2651200 h 2677769"/>
              <a:gd name="connsiteX1" fmla="*/ 2153729 w 4145856"/>
              <a:gd name="connsiteY1" fmla="*/ 917290 h 2677769"/>
              <a:gd name="connsiteX2" fmla="*/ 1696529 w 4145856"/>
              <a:gd name="connsiteY2" fmla="*/ 460090 h 2677769"/>
              <a:gd name="connsiteX3" fmla="*/ 2153729 w 4145856"/>
              <a:gd name="connsiteY3" fmla="*/ 2890 h 2677769"/>
              <a:gd name="connsiteX4" fmla="*/ 4145856 w 4145856"/>
              <a:gd name="connsiteY4" fmla="*/ 367500 h 2677769"/>
              <a:gd name="connsiteX0" fmla="*/ 0 w 4145856"/>
              <a:gd name="connsiteY0" fmla="*/ 2651200 h 2903211"/>
              <a:gd name="connsiteX1" fmla="*/ 1687903 w 4145856"/>
              <a:gd name="connsiteY1" fmla="*/ 2682830 h 2903211"/>
              <a:gd name="connsiteX2" fmla="*/ 1696529 w 4145856"/>
              <a:gd name="connsiteY2" fmla="*/ 460090 h 2903211"/>
              <a:gd name="connsiteX3" fmla="*/ 2153729 w 4145856"/>
              <a:gd name="connsiteY3" fmla="*/ 2890 h 2903211"/>
              <a:gd name="connsiteX4" fmla="*/ 4145856 w 4145856"/>
              <a:gd name="connsiteY4" fmla="*/ 367500 h 2903211"/>
              <a:gd name="connsiteX0" fmla="*/ 0 w 4145856"/>
              <a:gd name="connsiteY0" fmla="*/ 2711336 h 2901010"/>
              <a:gd name="connsiteX1" fmla="*/ 1687903 w 4145856"/>
              <a:gd name="connsiteY1" fmla="*/ 2742966 h 2901010"/>
              <a:gd name="connsiteX2" fmla="*/ 2248619 w 4145856"/>
              <a:gd name="connsiteY2" fmla="*/ 1446128 h 2901010"/>
              <a:gd name="connsiteX3" fmla="*/ 2153729 w 4145856"/>
              <a:gd name="connsiteY3" fmla="*/ 63026 h 2901010"/>
              <a:gd name="connsiteX4" fmla="*/ 4145856 w 4145856"/>
              <a:gd name="connsiteY4" fmla="*/ 427636 h 2901010"/>
              <a:gd name="connsiteX0" fmla="*/ 0 w 4145856"/>
              <a:gd name="connsiteY0" fmla="*/ 2354525 h 2544199"/>
              <a:gd name="connsiteX1" fmla="*/ 1687903 w 4145856"/>
              <a:gd name="connsiteY1" fmla="*/ 2386155 h 2544199"/>
              <a:gd name="connsiteX2" fmla="*/ 2248619 w 4145856"/>
              <a:gd name="connsiteY2" fmla="*/ 1089317 h 2544199"/>
              <a:gd name="connsiteX3" fmla="*/ 2700069 w 4145856"/>
              <a:gd name="connsiteY3" fmla="*/ 908162 h 2544199"/>
              <a:gd name="connsiteX4" fmla="*/ 4145856 w 4145856"/>
              <a:gd name="connsiteY4" fmla="*/ 70825 h 2544199"/>
              <a:gd name="connsiteX0" fmla="*/ 0 w 4145856"/>
              <a:gd name="connsiteY0" fmla="*/ 2360074 h 2514431"/>
              <a:gd name="connsiteX1" fmla="*/ 1687903 w 4145856"/>
              <a:gd name="connsiteY1" fmla="*/ 2391704 h 2514431"/>
              <a:gd name="connsiteX2" fmla="*/ 2058838 w 4145856"/>
              <a:gd name="connsiteY2" fmla="*/ 1681463 h 2514431"/>
              <a:gd name="connsiteX3" fmla="*/ 2700069 w 4145856"/>
              <a:gd name="connsiteY3" fmla="*/ 913711 h 2514431"/>
              <a:gd name="connsiteX4" fmla="*/ 4145856 w 4145856"/>
              <a:gd name="connsiteY4" fmla="*/ 76374 h 2514431"/>
              <a:gd name="connsiteX0" fmla="*/ 0 w 4145856"/>
              <a:gd name="connsiteY0" fmla="*/ 2360074 h 2514431"/>
              <a:gd name="connsiteX1" fmla="*/ 1687903 w 4145856"/>
              <a:gd name="connsiteY1" fmla="*/ 2391704 h 2514431"/>
              <a:gd name="connsiteX2" fmla="*/ 2058838 w 4145856"/>
              <a:gd name="connsiteY2" fmla="*/ 1681463 h 2514431"/>
              <a:gd name="connsiteX3" fmla="*/ 2700069 w 4145856"/>
              <a:gd name="connsiteY3" fmla="*/ 913711 h 2514431"/>
              <a:gd name="connsiteX4" fmla="*/ 4145856 w 4145856"/>
              <a:gd name="connsiteY4" fmla="*/ 76374 h 2514431"/>
              <a:gd name="connsiteX0" fmla="*/ 0 w 4145856"/>
              <a:gd name="connsiteY0" fmla="*/ 2360074 h 2522055"/>
              <a:gd name="connsiteX1" fmla="*/ 1383103 w 4145856"/>
              <a:gd name="connsiteY1" fmla="*/ 2408957 h 2522055"/>
              <a:gd name="connsiteX2" fmla="*/ 2058838 w 4145856"/>
              <a:gd name="connsiteY2" fmla="*/ 1681463 h 2522055"/>
              <a:gd name="connsiteX3" fmla="*/ 2700069 w 4145856"/>
              <a:gd name="connsiteY3" fmla="*/ 913711 h 2522055"/>
              <a:gd name="connsiteX4" fmla="*/ 4145856 w 4145856"/>
              <a:gd name="connsiteY4" fmla="*/ 76374 h 2522055"/>
              <a:gd name="connsiteX0" fmla="*/ 0 w 4145856"/>
              <a:gd name="connsiteY0" fmla="*/ 2360074 h 2575095"/>
              <a:gd name="connsiteX1" fmla="*/ 1383103 w 4145856"/>
              <a:gd name="connsiteY1" fmla="*/ 2408957 h 2575095"/>
              <a:gd name="connsiteX2" fmla="*/ 2058838 w 4145856"/>
              <a:gd name="connsiteY2" fmla="*/ 1681463 h 2575095"/>
              <a:gd name="connsiteX3" fmla="*/ 2700069 w 4145856"/>
              <a:gd name="connsiteY3" fmla="*/ 913711 h 2575095"/>
              <a:gd name="connsiteX4" fmla="*/ 4145856 w 4145856"/>
              <a:gd name="connsiteY4" fmla="*/ 76374 h 2575095"/>
              <a:gd name="connsiteX0" fmla="*/ 0 w 4145856"/>
              <a:gd name="connsiteY0" fmla="*/ 2360074 h 2571012"/>
              <a:gd name="connsiteX1" fmla="*/ 1383103 w 4145856"/>
              <a:gd name="connsiteY1" fmla="*/ 2408957 h 2571012"/>
              <a:gd name="connsiteX2" fmla="*/ 2700069 w 4145856"/>
              <a:gd name="connsiteY2" fmla="*/ 913711 h 2571012"/>
              <a:gd name="connsiteX3" fmla="*/ 4145856 w 4145856"/>
              <a:gd name="connsiteY3" fmla="*/ 76374 h 2571012"/>
              <a:gd name="connsiteX0" fmla="*/ 0 w 4145856"/>
              <a:gd name="connsiteY0" fmla="*/ 2371567 h 2593050"/>
              <a:gd name="connsiteX1" fmla="*/ 1383103 w 4145856"/>
              <a:gd name="connsiteY1" fmla="*/ 2420450 h 2593050"/>
              <a:gd name="connsiteX2" fmla="*/ 2740326 w 4145856"/>
              <a:gd name="connsiteY2" fmla="*/ 769929 h 2593050"/>
              <a:gd name="connsiteX3" fmla="*/ 4145856 w 4145856"/>
              <a:gd name="connsiteY3" fmla="*/ 87867 h 2593050"/>
              <a:gd name="connsiteX0" fmla="*/ 0 w 6549750"/>
              <a:gd name="connsiteY0" fmla="*/ 1627755 h 1849238"/>
              <a:gd name="connsiteX1" fmla="*/ 1383103 w 6549750"/>
              <a:gd name="connsiteY1" fmla="*/ 1676638 h 1849238"/>
              <a:gd name="connsiteX2" fmla="*/ 2740326 w 6549750"/>
              <a:gd name="connsiteY2" fmla="*/ 26117 h 1849238"/>
              <a:gd name="connsiteX3" fmla="*/ 6549750 w 6549750"/>
              <a:gd name="connsiteY3" fmla="*/ 764538 h 1849238"/>
              <a:gd name="connsiteX0" fmla="*/ 0 w 6549750"/>
              <a:gd name="connsiteY0" fmla="*/ 1619182 h 1840665"/>
              <a:gd name="connsiteX1" fmla="*/ 1383103 w 6549750"/>
              <a:gd name="connsiteY1" fmla="*/ 1668065 h 1840665"/>
              <a:gd name="connsiteX2" fmla="*/ 2740326 w 6549750"/>
              <a:gd name="connsiteY2" fmla="*/ 17544 h 1840665"/>
              <a:gd name="connsiteX3" fmla="*/ 6549750 w 6549750"/>
              <a:gd name="connsiteY3" fmla="*/ 755965 h 1840665"/>
              <a:gd name="connsiteX0" fmla="*/ 0 w 6549750"/>
              <a:gd name="connsiteY0" fmla="*/ 1699036 h 1920519"/>
              <a:gd name="connsiteX1" fmla="*/ 1383103 w 6549750"/>
              <a:gd name="connsiteY1" fmla="*/ 1747919 h 1920519"/>
              <a:gd name="connsiteX2" fmla="*/ 2740326 w 6549750"/>
              <a:gd name="connsiteY2" fmla="*/ 97398 h 1920519"/>
              <a:gd name="connsiteX3" fmla="*/ 3332729 w 6549750"/>
              <a:gd name="connsiteY3" fmla="*/ 261280 h 1920519"/>
              <a:gd name="connsiteX4" fmla="*/ 6549750 w 6549750"/>
              <a:gd name="connsiteY4" fmla="*/ 835819 h 1920519"/>
              <a:gd name="connsiteX0" fmla="*/ 0 w 6549750"/>
              <a:gd name="connsiteY0" fmla="*/ 1627593 h 1849076"/>
              <a:gd name="connsiteX1" fmla="*/ 1383103 w 6549750"/>
              <a:gd name="connsiteY1" fmla="*/ 1676476 h 1849076"/>
              <a:gd name="connsiteX2" fmla="*/ 2740326 w 6549750"/>
              <a:gd name="connsiteY2" fmla="*/ 25955 h 1849076"/>
              <a:gd name="connsiteX3" fmla="*/ 4126359 w 6549750"/>
              <a:gd name="connsiteY3" fmla="*/ 672916 h 1849076"/>
              <a:gd name="connsiteX4" fmla="*/ 6549750 w 6549750"/>
              <a:gd name="connsiteY4" fmla="*/ 764376 h 1849076"/>
              <a:gd name="connsiteX0" fmla="*/ 0 w 6549750"/>
              <a:gd name="connsiteY0" fmla="*/ 1661043 h 1884889"/>
              <a:gd name="connsiteX1" fmla="*/ 1383103 w 6549750"/>
              <a:gd name="connsiteY1" fmla="*/ 1709926 h 1884889"/>
              <a:gd name="connsiteX2" fmla="*/ 2717322 w 6549750"/>
              <a:gd name="connsiteY2" fmla="*/ 24899 h 1884889"/>
              <a:gd name="connsiteX3" fmla="*/ 4126359 w 6549750"/>
              <a:gd name="connsiteY3" fmla="*/ 706366 h 1884889"/>
              <a:gd name="connsiteX4" fmla="*/ 6549750 w 6549750"/>
              <a:gd name="connsiteY4" fmla="*/ 797826 h 1884889"/>
              <a:gd name="connsiteX0" fmla="*/ 0 w 6549750"/>
              <a:gd name="connsiteY0" fmla="*/ 1657900 h 1881746"/>
              <a:gd name="connsiteX1" fmla="*/ 1383103 w 6549750"/>
              <a:gd name="connsiteY1" fmla="*/ 1706783 h 1881746"/>
              <a:gd name="connsiteX2" fmla="*/ 2717322 w 6549750"/>
              <a:gd name="connsiteY2" fmla="*/ 21756 h 1881746"/>
              <a:gd name="connsiteX3" fmla="*/ 4126359 w 6549750"/>
              <a:gd name="connsiteY3" fmla="*/ 703223 h 1881746"/>
              <a:gd name="connsiteX4" fmla="*/ 6549750 w 6549750"/>
              <a:gd name="connsiteY4" fmla="*/ 794683 h 1881746"/>
              <a:gd name="connsiteX0" fmla="*/ 0 w 6549750"/>
              <a:gd name="connsiteY0" fmla="*/ 1657900 h 1881746"/>
              <a:gd name="connsiteX1" fmla="*/ 1383103 w 6549750"/>
              <a:gd name="connsiteY1" fmla="*/ 1706783 h 1881746"/>
              <a:gd name="connsiteX2" fmla="*/ 2717322 w 6549750"/>
              <a:gd name="connsiteY2" fmla="*/ 21756 h 1881746"/>
              <a:gd name="connsiteX3" fmla="*/ 4126359 w 6549750"/>
              <a:gd name="connsiteY3" fmla="*/ 703223 h 1881746"/>
              <a:gd name="connsiteX4" fmla="*/ 6549750 w 6549750"/>
              <a:gd name="connsiteY4" fmla="*/ 794683 h 1881746"/>
              <a:gd name="connsiteX0" fmla="*/ 0 w 6543999"/>
              <a:gd name="connsiteY0" fmla="*/ 1657900 h 1881746"/>
              <a:gd name="connsiteX1" fmla="*/ 1383103 w 6543999"/>
              <a:gd name="connsiteY1" fmla="*/ 1706783 h 1881746"/>
              <a:gd name="connsiteX2" fmla="*/ 2717322 w 6543999"/>
              <a:gd name="connsiteY2" fmla="*/ 21756 h 1881746"/>
              <a:gd name="connsiteX3" fmla="*/ 4126359 w 6543999"/>
              <a:gd name="connsiteY3" fmla="*/ 703223 h 1881746"/>
              <a:gd name="connsiteX4" fmla="*/ 6543999 w 6543999"/>
              <a:gd name="connsiteY4" fmla="*/ 725672 h 1881746"/>
              <a:gd name="connsiteX0" fmla="*/ 0 w 6543999"/>
              <a:gd name="connsiteY0" fmla="*/ 1657900 h 1881746"/>
              <a:gd name="connsiteX1" fmla="*/ 1383103 w 6543999"/>
              <a:gd name="connsiteY1" fmla="*/ 1706783 h 1881746"/>
              <a:gd name="connsiteX2" fmla="*/ 2717322 w 6543999"/>
              <a:gd name="connsiteY2" fmla="*/ 21756 h 1881746"/>
              <a:gd name="connsiteX3" fmla="*/ 4126359 w 6543999"/>
              <a:gd name="connsiteY3" fmla="*/ 703223 h 1881746"/>
              <a:gd name="connsiteX4" fmla="*/ 6543999 w 6543999"/>
              <a:gd name="connsiteY4" fmla="*/ 725672 h 1881746"/>
              <a:gd name="connsiteX0" fmla="*/ 0 w 6543999"/>
              <a:gd name="connsiteY0" fmla="*/ 1445729 h 1654731"/>
              <a:gd name="connsiteX1" fmla="*/ 1383103 w 6543999"/>
              <a:gd name="connsiteY1" fmla="*/ 1494612 h 1654731"/>
              <a:gd name="connsiteX2" fmla="*/ 2665563 w 6543999"/>
              <a:gd name="connsiteY2" fmla="*/ 28121 h 1654731"/>
              <a:gd name="connsiteX3" fmla="*/ 4126359 w 6543999"/>
              <a:gd name="connsiteY3" fmla="*/ 491052 h 1654731"/>
              <a:gd name="connsiteX4" fmla="*/ 6543999 w 6543999"/>
              <a:gd name="connsiteY4" fmla="*/ 513501 h 1654731"/>
              <a:gd name="connsiteX0" fmla="*/ 0 w 6543999"/>
              <a:gd name="connsiteY0" fmla="*/ 1445729 h 1617719"/>
              <a:gd name="connsiteX1" fmla="*/ 1383103 w 6543999"/>
              <a:gd name="connsiteY1" fmla="*/ 1494612 h 1617719"/>
              <a:gd name="connsiteX2" fmla="*/ 2665563 w 6543999"/>
              <a:gd name="connsiteY2" fmla="*/ 28121 h 1617719"/>
              <a:gd name="connsiteX3" fmla="*/ 4126359 w 6543999"/>
              <a:gd name="connsiteY3" fmla="*/ 491052 h 1617719"/>
              <a:gd name="connsiteX4" fmla="*/ 6543999 w 6543999"/>
              <a:gd name="connsiteY4" fmla="*/ 513501 h 1617719"/>
              <a:gd name="connsiteX0" fmla="*/ 0 w 6543999"/>
              <a:gd name="connsiteY0" fmla="*/ 1346734 h 1511166"/>
              <a:gd name="connsiteX1" fmla="*/ 1383103 w 6543999"/>
              <a:gd name="connsiteY1" fmla="*/ 1395617 h 1511166"/>
              <a:gd name="connsiteX2" fmla="*/ 2682816 w 6543999"/>
              <a:gd name="connsiteY2" fmla="*/ 32643 h 1511166"/>
              <a:gd name="connsiteX3" fmla="*/ 4126359 w 6543999"/>
              <a:gd name="connsiteY3" fmla="*/ 392057 h 1511166"/>
              <a:gd name="connsiteX4" fmla="*/ 6543999 w 6543999"/>
              <a:gd name="connsiteY4" fmla="*/ 414506 h 1511166"/>
              <a:gd name="connsiteX0" fmla="*/ 0 w 6543999"/>
              <a:gd name="connsiteY0" fmla="*/ 1319579 h 1484011"/>
              <a:gd name="connsiteX1" fmla="*/ 1383103 w 6543999"/>
              <a:gd name="connsiteY1" fmla="*/ 1368462 h 1484011"/>
              <a:gd name="connsiteX2" fmla="*/ 2682816 w 6543999"/>
              <a:gd name="connsiteY2" fmla="*/ 5488 h 1484011"/>
              <a:gd name="connsiteX3" fmla="*/ 4126359 w 6543999"/>
              <a:gd name="connsiteY3" fmla="*/ 364902 h 1484011"/>
              <a:gd name="connsiteX4" fmla="*/ 6543999 w 6543999"/>
              <a:gd name="connsiteY4" fmla="*/ 387351 h 1484011"/>
              <a:gd name="connsiteX0" fmla="*/ 0 w 6543999"/>
              <a:gd name="connsiteY0" fmla="*/ 1339923 h 1429121"/>
              <a:gd name="connsiteX1" fmla="*/ 1544129 w 6543999"/>
              <a:gd name="connsiteY1" fmla="*/ 1250784 h 1429121"/>
              <a:gd name="connsiteX2" fmla="*/ 2682816 w 6543999"/>
              <a:gd name="connsiteY2" fmla="*/ 25832 h 1429121"/>
              <a:gd name="connsiteX3" fmla="*/ 4126359 w 6543999"/>
              <a:gd name="connsiteY3" fmla="*/ 385246 h 1429121"/>
              <a:gd name="connsiteX4" fmla="*/ 6543999 w 6543999"/>
              <a:gd name="connsiteY4" fmla="*/ 407695 h 1429121"/>
              <a:gd name="connsiteX0" fmla="*/ 0 w 6543999"/>
              <a:gd name="connsiteY0" fmla="*/ 1384105 h 1475780"/>
              <a:gd name="connsiteX1" fmla="*/ 1544129 w 6543999"/>
              <a:gd name="connsiteY1" fmla="*/ 1294966 h 1475780"/>
              <a:gd name="connsiteX2" fmla="*/ 2688567 w 6543999"/>
              <a:gd name="connsiteY2" fmla="*/ 24006 h 1475780"/>
              <a:gd name="connsiteX3" fmla="*/ 4126359 w 6543999"/>
              <a:gd name="connsiteY3" fmla="*/ 429428 h 1475780"/>
              <a:gd name="connsiteX4" fmla="*/ 6543999 w 6543999"/>
              <a:gd name="connsiteY4" fmla="*/ 451877 h 1475780"/>
              <a:gd name="connsiteX0" fmla="*/ 0 w 6543999"/>
              <a:gd name="connsiteY0" fmla="*/ 1376261 h 1421176"/>
              <a:gd name="connsiteX1" fmla="*/ 1797171 w 6543999"/>
              <a:gd name="connsiteY1" fmla="*/ 1103092 h 1421176"/>
              <a:gd name="connsiteX2" fmla="*/ 2688567 w 6543999"/>
              <a:gd name="connsiteY2" fmla="*/ 16162 h 1421176"/>
              <a:gd name="connsiteX3" fmla="*/ 4126359 w 6543999"/>
              <a:gd name="connsiteY3" fmla="*/ 421584 h 1421176"/>
              <a:gd name="connsiteX4" fmla="*/ 6543999 w 6543999"/>
              <a:gd name="connsiteY4" fmla="*/ 444033 h 1421176"/>
              <a:gd name="connsiteX0" fmla="*/ 0 w 6543999"/>
              <a:gd name="connsiteY0" fmla="*/ 1363993 h 1519254"/>
              <a:gd name="connsiteX1" fmla="*/ 1797171 w 6543999"/>
              <a:gd name="connsiteY1" fmla="*/ 1090824 h 1519254"/>
              <a:gd name="connsiteX2" fmla="*/ 2688567 w 6543999"/>
              <a:gd name="connsiteY2" fmla="*/ 3894 h 1519254"/>
              <a:gd name="connsiteX3" fmla="*/ 3907823 w 6543999"/>
              <a:gd name="connsiteY3" fmla="*/ 1519248 h 1519254"/>
              <a:gd name="connsiteX4" fmla="*/ 6543999 w 6543999"/>
              <a:gd name="connsiteY4" fmla="*/ 431765 h 1519254"/>
              <a:gd name="connsiteX0" fmla="*/ 0 w 6543999"/>
              <a:gd name="connsiteY0" fmla="*/ 1363993 h 1519248"/>
              <a:gd name="connsiteX1" fmla="*/ 1797171 w 6543999"/>
              <a:gd name="connsiteY1" fmla="*/ 1090824 h 1519248"/>
              <a:gd name="connsiteX2" fmla="*/ 2688567 w 6543999"/>
              <a:gd name="connsiteY2" fmla="*/ 3894 h 1519248"/>
              <a:gd name="connsiteX3" fmla="*/ 3907823 w 6543999"/>
              <a:gd name="connsiteY3" fmla="*/ 1519248 h 1519248"/>
              <a:gd name="connsiteX4" fmla="*/ 6543999 w 6543999"/>
              <a:gd name="connsiteY4" fmla="*/ 431765 h 1519248"/>
              <a:gd name="connsiteX0" fmla="*/ 0 w 6543999"/>
              <a:gd name="connsiteY0" fmla="*/ 1360156 h 1515411"/>
              <a:gd name="connsiteX1" fmla="*/ 1797171 w 6543999"/>
              <a:gd name="connsiteY1" fmla="*/ 1086987 h 1515411"/>
              <a:gd name="connsiteX2" fmla="*/ 2688567 w 6543999"/>
              <a:gd name="connsiteY2" fmla="*/ 57 h 1515411"/>
              <a:gd name="connsiteX3" fmla="*/ 3907823 w 6543999"/>
              <a:gd name="connsiteY3" fmla="*/ 1515411 h 1515411"/>
              <a:gd name="connsiteX4" fmla="*/ 6543999 w 6543999"/>
              <a:gd name="connsiteY4" fmla="*/ 427928 h 1515411"/>
              <a:gd name="connsiteX0" fmla="*/ 0 w 6543999"/>
              <a:gd name="connsiteY0" fmla="*/ 1417661 h 1572916"/>
              <a:gd name="connsiteX1" fmla="*/ 1797171 w 6543999"/>
              <a:gd name="connsiteY1" fmla="*/ 1144492 h 1572916"/>
              <a:gd name="connsiteX2" fmla="*/ 2700069 w 6543999"/>
              <a:gd name="connsiteY2" fmla="*/ 53 h 1572916"/>
              <a:gd name="connsiteX3" fmla="*/ 3907823 w 6543999"/>
              <a:gd name="connsiteY3" fmla="*/ 1572916 h 1572916"/>
              <a:gd name="connsiteX4" fmla="*/ 6543999 w 6543999"/>
              <a:gd name="connsiteY4" fmla="*/ 485433 h 1572916"/>
              <a:gd name="connsiteX0" fmla="*/ 0 w 6543999"/>
              <a:gd name="connsiteY0" fmla="*/ 1417661 h 1673596"/>
              <a:gd name="connsiteX1" fmla="*/ 1797171 w 6543999"/>
              <a:gd name="connsiteY1" fmla="*/ 1144492 h 1673596"/>
              <a:gd name="connsiteX2" fmla="*/ 2700069 w 6543999"/>
              <a:gd name="connsiteY2" fmla="*/ 53 h 1673596"/>
              <a:gd name="connsiteX3" fmla="*/ 3907823 w 6543999"/>
              <a:gd name="connsiteY3" fmla="*/ 1572916 h 1673596"/>
              <a:gd name="connsiteX4" fmla="*/ 6543999 w 6543999"/>
              <a:gd name="connsiteY4" fmla="*/ 485433 h 1673596"/>
              <a:gd name="connsiteX0" fmla="*/ 0 w 6543999"/>
              <a:gd name="connsiteY0" fmla="*/ 1421801 h 1704630"/>
              <a:gd name="connsiteX1" fmla="*/ 1797171 w 6543999"/>
              <a:gd name="connsiteY1" fmla="*/ 1148632 h 1704630"/>
              <a:gd name="connsiteX2" fmla="*/ 2700069 w 6543999"/>
              <a:gd name="connsiteY2" fmla="*/ 4193 h 1704630"/>
              <a:gd name="connsiteX3" fmla="*/ 3856065 w 6543999"/>
              <a:gd name="connsiteY3" fmla="*/ 1605811 h 1704630"/>
              <a:gd name="connsiteX4" fmla="*/ 6543999 w 6543999"/>
              <a:gd name="connsiteY4" fmla="*/ 489573 h 1704630"/>
              <a:gd name="connsiteX0" fmla="*/ 0 w 6543999"/>
              <a:gd name="connsiteY0" fmla="*/ 1421801 h 1704630"/>
              <a:gd name="connsiteX1" fmla="*/ 1797171 w 6543999"/>
              <a:gd name="connsiteY1" fmla="*/ 1148632 h 1704630"/>
              <a:gd name="connsiteX2" fmla="*/ 2700069 w 6543999"/>
              <a:gd name="connsiteY2" fmla="*/ 4193 h 1704630"/>
              <a:gd name="connsiteX3" fmla="*/ 3856065 w 6543999"/>
              <a:gd name="connsiteY3" fmla="*/ 1605811 h 1704630"/>
              <a:gd name="connsiteX4" fmla="*/ 6543999 w 6543999"/>
              <a:gd name="connsiteY4" fmla="*/ 489573 h 1704630"/>
              <a:gd name="connsiteX0" fmla="*/ 0 w 6543999"/>
              <a:gd name="connsiteY0" fmla="*/ 1421801 h 1686356"/>
              <a:gd name="connsiteX1" fmla="*/ 1797171 w 6543999"/>
              <a:gd name="connsiteY1" fmla="*/ 1148632 h 1686356"/>
              <a:gd name="connsiteX2" fmla="*/ 2700069 w 6543999"/>
              <a:gd name="connsiteY2" fmla="*/ 4193 h 1686356"/>
              <a:gd name="connsiteX3" fmla="*/ 3856065 w 6543999"/>
              <a:gd name="connsiteY3" fmla="*/ 1605811 h 1686356"/>
              <a:gd name="connsiteX4" fmla="*/ 6543999 w 6543999"/>
              <a:gd name="connsiteY4" fmla="*/ 489573 h 1686356"/>
              <a:gd name="connsiteX0" fmla="*/ 0 w 6543999"/>
              <a:gd name="connsiteY0" fmla="*/ 1417813 h 1682368"/>
              <a:gd name="connsiteX1" fmla="*/ 1797171 w 6543999"/>
              <a:gd name="connsiteY1" fmla="*/ 1144644 h 1682368"/>
              <a:gd name="connsiteX2" fmla="*/ 2700069 w 6543999"/>
              <a:gd name="connsiteY2" fmla="*/ 205 h 1682368"/>
              <a:gd name="connsiteX3" fmla="*/ 3856065 w 6543999"/>
              <a:gd name="connsiteY3" fmla="*/ 1601823 h 1682368"/>
              <a:gd name="connsiteX4" fmla="*/ 6543999 w 6543999"/>
              <a:gd name="connsiteY4" fmla="*/ 485585 h 1682368"/>
              <a:gd name="connsiteX0" fmla="*/ 0 w 6543999"/>
              <a:gd name="connsiteY0" fmla="*/ 1405115 h 1669670"/>
              <a:gd name="connsiteX1" fmla="*/ 1797171 w 6543999"/>
              <a:gd name="connsiteY1" fmla="*/ 1131946 h 1669670"/>
              <a:gd name="connsiteX2" fmla="*/ 2719119 w 6543999"/>
              <a:gd name="connsiteY2" fmla="*/ 207 h 1669670"/>
              <a:gd name="connsiteX3" fmla="*/ 3856065 w 6543999"/>
              <a:gd name="connsiteY3" fmla="*/ 1589125 h 1669670"/>
              <a:gd name="connsiteX4" fmla="*/ 6543999 w 6543999"/>
              <a:gd name="connsiteY4" fmla="*/ 472887 h 1669670"/>
              <a:gd name="connsiteX0" fmla="*/ 0 w 6463584"/>
              <a:gd name="connsiteY0" fmla="*/ 1405115 h 1818681"/>
              <a:gd name="connsiteX1" fmla="*/ 1797171 w 6463584"/>
              <a:gd name="connsiteY1" fmla="*/ 1131946 h 1818681"/>
              <a:gd name="connsiteX2" fmla="*/ 2719119 w 6463584"/>
              <a:gd name="connsiteY2" fmla="*/ 207 h 1818681"/>
              <a:gd name="connsiteX3" fmla="*/ 3856065 w 6463584"/>
              <a:gd name="connsiteY3" fmla="*/ 1589125 h 1818681"/>
              <a:gd name="connsiteX4" fmla="*/ 6463584 w 6463584"/>
              <a:gd name="connsiteY4" fmla="*/ 1695400 h 1818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3584" h="1818681">
                <a:moveTo>
                  <a:pt x="0" y="1405115"/>
                </a:moveTo>
                <a:cubicBezTo>
                  <a:pt x="506084" y="1536850"/>
                  <a:pt x="1343985" y="1366097"/>
                  <a:pt x="1797171" y="1131946"/>
                </a:cubicBezTo>
                <a:cubicBezTo>
                  <a:pt x="2250358" y="897795"/>
                  <a:pt x="2179120" y="19261"/>
                  <a:pt x="2719119" y="207"/>
                </a:cubicBezTo>
                <a:cubicBezTo>
                  <a:pt x="3259118" y="-18847"/>
                  <a:pt x="3376436" y="1287776"/>
                  <a:pt x="3856065" y="1589125"/>
                </a:cubicBezTo>
                <a:cubicBezTo>
                  <a:pt x="4493251" y="2037514"/>
                  <a:pt x="5084526" y="1689834"/>
                  <a:pt x="6463584" y="1695400"/>
                </a:cubicBezTo>
              </a:path>
            </a:pathLst>
          </a:custGeom>
          <a:noFill/>
          <a:ln w="44450" cap="rnd">
            <a:solidFill>
              <a:schemeClr val="bg1">
                <a:lumMod val="6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41">
            <a:extLst>
              <a:ext uri="{FF2B5EF4-FFF2-40B4-BE49-F238E27FC236}">
                <a16:creationId xmlns:a16="http://schemas.microsoft.com/office/drawing/2014/main" id="{62EA21D6-D4B5-504F-819A-BC50F04DAD18}"/>
              </a:ext>
            </a:extLst>
          </p:cNvPr>
          <p:cNvSpPr/>
          <p:nvPr/>
        </p:nvSpPr>
        <p:spPr>
          <a:xfrm>
            <a:off x="8296381" y="3600202"/>
            <a:ext cx="2794868" cy="2272362"/>
          </a:xfrm>
          <a:custGeom>
            <a:avLst/>
            <a:gdLst>
              <a:gd name="connsiteX0" fmla="*/ 0 w 5863729"/>
              <a:gd name="connsiteY0" fmla="*/ 2295144 h 4590288"/>
              <a:gd name="connsiteX1" fmla="*/ 2931865 w 5863729"/>
              <a:gd name="connsiteY1" fmla="*/ 0 h 4590288"/>
              <a:gd name="connsiteX2" fmla="*/ 5863730 w 5863729"/>
              <a:gd name="connsiteY2" fmla="*/ 2295144 h 4590288"/>
              <a:gd name="connsiteX3" fmla="*/ 2931865 w 5863729"/>
              <a:gd name="connsiteY3" fmla="*/ 4590288 h 4590288"/>
              <a:gd name="connsiteX4" fmla="*/ 0 w 5863729"/>
              <a:gd name="connsiteY4" fmla="*/ 2295144 h 4590288"/>
              <a:gd name="connsiteX0" fmla="*/ 2931865 w 5863730"/>
              <a:gd name="connsiteY0" fmla="*/ 0 h 4590288"/>
              <a:gd name="connsiteX1" fmla="*/ 5863730 w 5863730"/>
              <a:gd name="connsiteY1" fmla="*/ 2295144 h 4590288"/>
              <a:gd name="connsiteX2" fmla="*/ 2931865 w 5863730"/>
              <a:gd name="connsiteY2" fmla="*/ 4590288 h 4590288"/>
              <a:gd name="connsiteX3" fmla="*/ 0 w 5863730"/>
              <a:gd name="connsiteY3" fmla="*/ 2295144 h 4590288"/>
              <a:gd name="connsiteX4" fmla="*/ 3023305 w 5863730"/>
              <a:gd name="connsiteY4" fmla="*/ 91440 h 4590288"/>
              <a:gd name="connsiteX0" fmla="*/ 2931865 w 5863730"/>
              <a:gd name="connsiteY0" fmla="*/ 0 h 4590288"/>
              <a:gd name="connsiteX1" fmla="*/ 5863730 w 5863730"/>
              <a:gd name="connsiteY1" fmla="*/ 2295144 h 4590288"/>
              <a:gd name="connsiteX2" fmla="*/ 2931865 w 5863730"/>
              <a:gd name="connsiteY2" fmla="*/ 4590288 h 4590288"/>
              <a:gd name="connsiteX3" fmla="*/ 0 w 5863730"/>
              <a:gd name="connsiteY3" fmla="*/ 2295144 h 4590288"/>
              <a:gd name="connsiteX0" fmla="*/ 0 w 2931865"/>
              <a:gd name="connsiteY0" fmla="*/ 0 h 4590288"/>
              <a:gd name="connsiteX1" fmla="*/ 2931865 w 2931865"/>
              <a:gd name="connsiteY1" fmla="*/ 2295144 h 4590288"/>
              <a:gd name="connsiteX2" fmla="*/ 0 w 2931865"/>
              <a:gd name="connsiteY2" fmla="*/ 4590288 h 4590288"/>
              <a:gd name="connsiteX0" fmla="*/ 2931865 w 2931865"/>
              <a:gd name="connsiteY0" fmla="*/ 0 h 2295144"/>
              <a:gd name="connsiteX1" fmla="*/ 0 w 2931865"/>
              <a:gd name="connsiteY1" fmla="*/ 2295144 h 229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31865" h="2295144">
                <a:moveTo>
                  <a:pt x="2931865" y="0"/>
                </a:moveTo>
                <a:cubicBezTo>
                  <a:pt x="2931865" y="1267573"/>
                  <a:pt x="1619224" y="2295144"/>
                  <a:pt x="0" y="2295144"/>
                </a:cubicBezTo>
              </a:path>
            </a:pathLst>
          </a:custGeom>
          <a:noFill/>
          <a:ln w="44450" cmpd="sng">
            <a:solidFill>
              <a:schemeClr val="accent2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5029200" rIns="0" bIns="0" rtlCol="0" anchor="b" anchorCtr="0"/>
          <a:lstStyle/>
          <a:p>
            <a:pPr algn="ctr"/>
            <a:endParaRPr lang="en-US" sz="1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40B8F94-BEF6-5245-A5B7-67704E1B308F}"/>
              </a:ext>
            </a:extLst>
          </p:cNvPr>
          <p:cNvGrpSpPr/>
          <p:nvPr/>
        </p:nvGrpSpPr>
        <p:grpSpPr>
          <a:xfrm>
            <a:off x="8776202" y="4501050"/>
            <a:ext cx="546664" cy="546664"/>
            <a:chOff x="855016" y="4817599"/>
            <a:chExt cx="546664" cy="546664"/>
          </a:xfrm>
        </p:grpSpPr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AFEA6639-7E82-FD45-ACBA-5F6757C6C5D9}"/>
                </a:ext>
              </a:extLst>
            </p:cNvPr>
            <p:cNvSpPr/>
            <p:nvPr/>
          </p:nvSpPr>
          <p:spPr>
            <a:xfrm>
              <a:off x="950677" y="4817599"/>
              <a:ext cx="355341" cy="546664"/>
            </a:xfrm>
            <a:custGeom>
              <a:avLst/>
              <a:gdLst>
                <a:gd name="connsiteX0" fmla="*/ 355342 w 355341"/>
                <a:gd name="connsiteY0" fmla="*/ 368994 h 546664"/>
                <a:gd name="connsiteX1" fmla="*/ 355342 w 355341"/>
                <a:gd name="connsiteY1" fmla="*/ 177671 h 546664"/>
                <a:gd name="connsiteX2" fmla="*/ 177671 w 355341"/>
                <a:gd name="connsiteY2" fmla="*/ 0 h 546664"/>
                <a:gd name="connsiteX3" fmla="*/ 0 w 355341"/>
                <a:gd name="connsiteY3" fmla="*/ 177671 h 546664"/>
                <a:gd name="connsiteX4" fmla="*/ 0 w 355341"/>
                <a:gd name="connsiteY4" fmla="*/ 368994 h 546664"/>
                <a:gd name="connsiteX5" fmla="*/ 177671 w 355341"/>
                <a:gd name="connsiteY5" fmla="*/ 546665 h 546664"/>
                <a:gd name="connsiteX6" fmla="*/ 355342 w 355341"/>
                <a:gd name="connsiteY6" fmla="*/ 368994 h 546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5341" h="546664">
                  <a:moveTo>
                    <a:pt x="355342" y="368994"/>
                  </a:moveTo>
                  <a:lnTo>
                    <a:pt x="355342" y="177671"/>
                  </a:lnTo>
                  <a:lnTo>
                    <a:pt x="177671" y="0"/>
                  </a:lnTo>
                  <a:lnTo>
                    <a:pt x="0" y="177671"/>
                  </a:lnTo>
                  <a:lnTo>
                    <a:pt x="0" y="368994"/>
                  </a:lnTo>
                  <a:lnTo>
                    <a:pt x="177671" y="546665"/>
                  </a:lnTo>
                  <a:lnTo>
                    <a:pt x="355342" y="368994"/>
                  </a:lnTo>
                  <a:close/>
                </a:path>
              </a:pathLst>
            </a:custGeom>
            <a:solidFill>
              <a:schemeClr val="accent2"/>
            </a:solidFill>
            <a:ln w="9361" cap="flat">
              <a:noFill/>
              <a:prstDash val="solid"/>
              <a:miter/>
            </a:ln>
          </p:spPr>
          <p:txBody>
            <a:bodyPr wrap="none" tIns="640080" bIns="0" rtlCol="0" anchor="t" anchorCtr="0"/>
            <a:lstStyle/>
            <a:p>
              <a:pPr algn="ctr"/>
              <a:r>
                <a:rPr lang="en-US" sz="9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Radiation</a:t>
              </a:r>
              <a:br>
                <a:rPr lang="en-US" sz="9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US" sz="9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Diffusivity</a:t>
              </a:r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4B5972D8-EA56-574B-893C-2A3957BF0199}"/>
                </a:ext>
              </a:extLst>
            </p:cNvPr>
            <p:cNvSpPr/>
            <p:nvPr/>
          </p:nvSpPr>
          <p:spPr>
            <a:xfrm>
              <a:off x="855016" y="4995269"/>
              <a:ext cx="95661" cy="191323"/>
            </a:xfrm>
            <a:custGeom>
              <a:avLst/>
              <a:gdLst>
                <a:gd name="connsiteX0" fmla="*/ 0 w 95661"/>
                <a:gd name="connsiteY0" fmla="*/ 95662 h 191323"/>
                <a:gd name="connsiteX1" fmla="*/ 95662 w 95661"/>
                <a:gd name="connsiteY1" fmla="*/ 191323 h 191323"/>
                <a:gd name="connsiteX2" fmla="*/ 95662 w 95661"/>
                <a:gd name="connsiteY2" fmla="*/ 0 h 191323"/>
                <a:gd name="connsiteX3" fmla="*/ 0 w 95661"/>
                <a:gd name="connsiteY3" fmla="*/ 95662 h 19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661" h="191323">
                  <a:moveTo>
                    <a:pt x="0" y="95662"/>
                  </a:moveTo>
                  <a:lnTo>
                    <a:pt x="95662" y="191323"/>
                  </a:lnTo>
                  <a:lnTo>
                    <a:pt x="95662" y="0"/>
                  </a:lnTo>
                  <a:lnTo>
                    <a:pt x="0" y="95662"/>
                  </a:lnTo>
                  <a:close/>
                </a:path>
              </a:pathLst>
            </a:custGeom>
            <a:solidFill>
              <a:schemeClr val="accent2"/>
            </a:solidFill>
            <a:ln w="9361" cap="flat">
              <a:noFill/>
              <a:prstDash val="solid"/>
              <a:miter/>
            </a:ln>
          </p:spPr>
          <p:txBody>
            <a:bodyPr tIns="640080" rtlCol="0" anchor="t" anchorCtr="0"/>
            <a:lstStyle/>
            <a:p>
              <a:endParaRPr lang="en-US"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E200C3B9-0BF6-4648-B549-54C62D7AF024}"/>
                </a:ext>
              </a:extLst>
            </p:cNvPr>
            <p:cNvSpPr/>
            <p:nvPr/>
          </p:nvSpPr>
          <p:spPr>
            <a:xfrm>
              <a:off x="1306019" y="4995269"/>
              <a:ext cx="95661" cy="191323"/>
            </a:xfrm>
            <a:custGeom>
              <a:avLst/>
              <a:gdLst>
                <a:gd name="connsiteX0" fmla="*/ 95662 w 95661"/>
                <a:gd name="connsiteY0" fmla="*/ 95662 h 191323"/>
                <a:gd name="connsiteX1" fmla="*/ 0 w 95661"/>
                <a:gd name="connsiteY1" fmla="*/ 0 h 191323"/>
                <a:gd name="connsiteX2" fmla="*/ 0 w 95661"/>
                <a:gd name="connsiteY2" fmla="*/ 191323 h 191323"/>
                <a:gd name="connsiteX3" fmla="*/ 95662 w 95661"/>
                <a:gd name="connsiteY3" fmla="*/ 95662 h 19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661" h="191323">
                  <a:moveTo>
                    <a:pt x="95662" y="95662"/>
                  </a:moveTo>
                  <a:lnTo>
                    <a:pt x="0" y="0"/>
                  </a:lnTo>
                  <a:lnTo>
                    <a:pt x="0" y="191323"/>
                  </a:lnTo>
                  <a:lnTo>
                    <a:pt x="95662" y="95662"/>
                  </a:lnTo>
                  <a:close/>
                </a:path>
              </a:pathLst>
            </a:custGeom>
            <a:solidFill>
              <a:srgbClr val="FF0000"/>
            </a:solidFill>
            <a:ln w="9361" cap="flat">
              <a:noFill/>
              <a:prstDash val="solid"/>
              <a:miter/>
            </a:ln>
          </p:spPr>
          <p:txBody>
            <a:bodyPr tIns="640080" rtlCol="0" anchor="t" anchorCtr="0"/>
            <a:lstStyle/>
            <a:p>
              <a:endParaRPr lang="en-US"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19942506-DC0F-0646-B3F9-A6669DBBA1C3}"/>
              </a:ext>
            </a:extLst>
          </p:cNvPr>
          <p:cNvGrpSpPr/>
          <p:nvPr/>
        </p:nvGrpSpPr>
        <p:grpSpPr>
          <a:xfrm>
            <a:off x="8325200" y="2936797"/>
            <a:ext cx="546664" cy="546664"/>
            <a:chOff x="855016" y="4817599"/>
            <a:chExt cx="546664" cy="546664"/>
          </a:xfrm>
        </p:grpSpPr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E3B0A12D-A5A0-9C43-BE0C-DF8208BA2D00}"/>
                </a:ext>
              </a:extLst>
            </p:cNvPr>
            <p:cNvSpPr/>
            <p:nvPr/>
          </p:nvSpPr>
          <p:spPr>
            <a:xfrm>
              <a:off x="950677" y="4817599"/>
              <a:ext cx="355341" cy="546664"/>
            </a:xfrm>
            <a:custGeom>
              <a:avLst/>
              <a:gdLst>
                <a:gd name="connsiteX0" fmla="*/ 355342 w 355341"/>
                <a:gd name="connsiteY0" fmla="*/ 368994 h 546664"/>
                <a:gd name="connsiteX1" fmla="*/ 355342 w 355341"/>
                <a:gd name="connsiteY1" fmla="*/ 177671 h 546664"/>
                <a:gd name="connsiteX2" fmla="*/ 177671 w 355341"/>
                <a:gd name="connsiteY2" fmla="*/ 0 h 546664"/>
                <a:gd name="connsiteX3" fmla="*/ 0 w 355341"/>
                <a:gd name="connsiteY3" fmla="*/ 177671 h 546664"/>
                <a:gd name="connsiteX4" fmla="*/ 0 w 355341"/>
                <a:gd name="connsiteY4" fmla="*/ 368994 h 546664"/>
                <a:gd name="connsiteX5" fmla="*/ 177671 w 355341"/>
                <a:gd name="connsiteY5" fmla="*/ 546665 h 546664"/>
                <a:gd name="connsiteX6" fmla="*/ 355342 w 355341"/>
                <a:gd name="connsiteY6" fmla="*/ 368994 h 546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5341" h="546664">
                  <a:moveTo>
                    <a:pt x="355342" y="368994"/>
                  </a:moveTo>
                  <a:lnTo>
                    <a:pt x="355342" y="177671"/>
                  </a:lnTo>
                  <a:lnTo>
                    <a:pt x="177671" y="0"/>
                  </a:lnTo>
                  <a:lnTo>
                    <a:pt x="0" y="177671"/>
                  </a:lnTo>
                  <a:lnTo>
                    <a:pt x="0" y="368994"/>
                  </a:lnTo>
                  <a:lnTo>
                    <a:pt x="177671" y="546665"/>
                  </a:lnTo>
                  <a:lnTo>
                    <a:pt x="355342" y="368994"/>
                  </a:lnTo>
                  <a:close/>
                </a:path>
              </a:pathLst>
            </a:custGeom>
            <a:solidFill>
              <a:schemeClr val="accent2"/>
            </a:solidFill>
            <a:ln w="9361" cap="flat">
              <a:noFill/>
              <a:prstDash val="solid"/>
              <a:miter/>
            </a:ln>
          </p:spPr>
          <p:txBody>
            <a:bodyPr wrap="none" tIns="640080" bIns="0" rtlCol="0" anchor="t" anchorCtr="0"/>
            <a:lstStyle/>
            <a:p>
              <a:pPr algn="ctr"/>
              <a:r>
                <a:rPr lang="en-US" sz="9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Aerosol</a:t>
              </a:r>
              <a:br>
                <a:rPr lang="en-US" sz="9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US" sz="9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Sedimentation</a:t>
              </a:r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3C6ACFBE-7DF8-7B40-834F-03372BFD169A}"/>
                </a:ext>
              </a:extLst>
            </p:cNvPr>
            <p:cNvSpPr/>
            <p:nvPr/>
          </p:nvSpPr>
          <p:spPr>
            <a:xfrm>
              <a:off x="855016" y="4995269"/>
              <a:ext cx="95661" cy="191323"/>
            </a:xfrm>
            <a:custGeom>
              <a:avLst/>
              <a:gdLst>
                <a:gd name="connsiteX0" fmla="*/ 0 w 95661"/>
                <a:gd name="connsiteY0" fmla="*/ 95662 h 191323"/>
                <a:gd name="connsiteX1" fmla="*/ 95662 w 95661"/>
                <a:gd name="connsiteY1" fmla="*/ 191323 h 191323"/>
                <a:gd name="connsiteX2" fmla="*/ 95662 w 95661"/>
                <a:gd name="connsiteY2" fmla="*/ 0 h 191323"/>
                <a:gd name="connsiteX3" fmla="*/ 0 w 95661"/>
                <a:gd name="connsiteY3" fmla="*/ 95662 h 19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661" h="191323">
                  <a:moveTo>
                    <a:pt x="0" y="95662"/>
                  </a:moveTo>
                  <a:lnTo>
                    <a:pt x="95662" y="191323"/>
                  </a:lnTo>
                  <a:lnTo>
                    <a:pt x="95662" y="0"/>
                  </a:lnTo>
                  <a:lnTo>
                    <a:pt x="0" y="95662"/>
                  </a:lnTo>
                  <a:close/>
                </a:path>
              </a:pathLst>
            </a:custGeom>
            <a:solidFill>
              <a:schemeClr val="accent2"/>
            </a:solidFill>
            <a:ln w="9361" cap="flat">
              <a:noFill/>
              <a:prstDash val="solid"/>
              <a:miter/>
            </a:ln>
          </p:spPr>
          <p:txBody>
            <a:bodyPr tIns="640080" rtlCol="0" anchor="t" anchorCtr="0"/>
            <a:lstStyle/>
            <a:p>
              <a:endParaRPr lang="en-US"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9999EAFB-79AB-8548-8FE4-BBE45103151E}"/>
                </a:ext>
              </a:extLst>
            </p:cNvPr>
            <p:cNvSpPr/>
            <p:nvPr/>
          </p:nvSpPr>
          <p:spPr>
            <a:xfrm>
              <a:off x="1306019" y="4995269"/>
              <a:ext cx="95661" cy="191323"/>
            </a:xfrm>
            <a:custGeom>
              <a:avLst/>
              <a:gdLst>
                <a:gd name="connsiteX0" fmla="*/ 95662 w 95661"/>
                <a:gd name="connsiteY0" fmla="*/ 95662 h 191323"/>
                <a:gd name="connsiteX1" fmla="*/ 0 w 95661"/>
                <a:gd name="connsiteY1" fmla="*/ 0 h 191323"/>
                <a:gd name="connsiteX2" fmla="*/ 0 w 95661"/>
                <a:gd name="connsiteY2" fmla="*/ 191323 h 191323"/>
                <a:gd name="connsiteX3" fmla="*/ 95662 w 95661"/>
                <a:gd name="connsiteY3" fmla="*/ 95662 h 19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661" h="191323">
                  <a:moveTo>
                    <a:pt x="95662" y="95662"/>
                  </a:moveTo>
                  <a:lnTo>
                    <a:pt x="0" y="0"/>
                  </a:lnTo>
                  <a:lnTo>
                    <a:pt x="0" y="191323"/>
                  </a:lnTo>
                  <a:lnTo>
                    <a:pt x="95662" y="95662"/>
                  </a:lnTo>
                  <a:close/>
                </a:path>
              </a:pathLst>
            </a:custGeom>
            <a:solidFill>
              <a:srgbClr val="FF0000"/>
            </a:solidFill>
            <a:ln w="9361" cap="flat">
              <a:noFill/>
              <a:prstDash val="solid"/>
              <a:miter/>
            </a:ln>
          </p:spPr>
          <p:txBody>
            <a:bodyPr tIns="640080" rtlCol="0" anchor="t" anchorCtr="0"/>
            <a:lstStyle/>
            <a:p>
              <a:endPara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69" name="Oval 4">
            <a:extLst>
              <a:ext uri="{FF2B5EF4-FFF2-40B4-BE49-F238E27FC236}">
                <a16:creationId xmlns:a16="http://schemas.microsoft.com/office/drawing/2014/main" id="{A7397362-6ED2-8545-916A-07345873D7CE}"/>
              </a:ext>
            </a:extLst>
          </p:cNvPr>
          <p:cNvSpPr/>
          <p:nvPr/>
        </p:nvSpPr>
        <p:spPr>
          <a:xfrm>
            <a:off x="4883669" y="1938418"/>
            <a:ext cx="5359364" cy="1382539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914400 w 1005840"/>
              <a:gd name="connsiteY0" fmla="*/ 457200 h 914400"/>
              <a:gd name="connsiteX1" fmla="*/ 457200 w 1005840"/>
              <a:gd name="connsiteY1" fmla="*/ 914400 h 914400"/>
              <a:gd name="connsiteX2" fmla="*/ 0 w 1005840"/>
              <a:gd name="connsiteY2" fmla="*/ 457200 h 914400"/>
              <a:gd name="connsiteX3" fmla="*/ 457200 w 1005840"/>
              <a:gd name="connsiteY3" fmla="*/ 0 h 914400"/>
              <a:gd name="connsiteX4" fmla="*/ 1005840 w 1005840"/>
              <a:gd name="connsiteY4" fmla="*/ 548640 h 914400"/>
              <a:gd name="connsiteX0" fmla="*/ 914400 w 2449327"/>
              <a:gd name="connsiteY0" fmla="*/ 460090 h 917290"/>
              <a:gd name="connsiteX1" fmla="*/ 457200 w 2449327"/>
              <a:gd name="connsiteY1" fmla="*/ 917290 h 917290"/>
              <a:gd name="connsiteX2" fmla="*/ 0 w 2449327"/>
              <a:gd name="connsiteY2" fmla="*/ 460090 h 917290"/>
              <a:gd name="connsiteX3" fmla="*/ 457200 w 2449327"/>
              <a:gd name="connsiteY3" fmla="*/ 2890 h 917290"/>
              <a:gd name="connsiteX4" fmla="*/ 2449327 w 2449327"/>
              <a:gd name="connsiteY4" fmla="*/ 367500 h 917290"/>
              <a:gd name="connsiteX0" fmla="*/ 0 w 4145856"/>
              <a:gd name="connsiteY0" fmla="*/ 2651200 h 2677769"/>
              <a:gd name="connsiteX1" fmla="*/ 2153729 w 4145856"/>
              <a:gd name="connsiteY1" fmla="*/ 917290 h 2677769"/>
              <a:gd name="connsiteX2" fmla="*/ 1696529 w 4145856"/>
              <a:gd name="connsiteY2" fmla="*/ 460090 h 2677769"/>
              <a:gd name="connsiteX3" fmla="*/ 2153729 w 4145856"/>
              <a:gd name="connsiteY3" fmla="*/ 2890 h 2677769"/>
              <a:gd name="connsiteX4" fmla="*/ 4145856 w 4145856"/>
              <a:gd name="connsiteY4" fmla="*/ 367500 h 2677769"/>
              <a:gd name="connsiteX0" fmla="*/ 0 w 4145856"/>
              <a:gd name="connsiteY0" fmla="*/ 2651200 h 2903211"/>
              <a:gd name="connsiteX1" fmla="*/ 1687903 w 4145856"/>
              <a:gd name="connsiteY1" fmla="*/ 2682830 h 2903211"/>
              <a:gd name="connsiteX2" fmla="*/ 1696529 w 4145856"/>
              <a:gd name="connsiteY2" fmla="*/ 460090 h 2903211"/>
              <a:gd name="connsiteX3" fmla="*/ 2153729 w 4145856"/>
              <a:gd name="connsiteY3" fmla="*/ 2890 h 2903211"/>
              <a:gd name="connsiteX4" fmla="*/ 4145856 w 4145856"/>
              <a:gd name="connsiteY4" fmla="*/ 367500 h 2903211"/>
              <a:gd name="connsiteX0" fmla="*/ 0 w 4145856"/>
              <a:gd name="connsiteY0" fmla="*/ 2711336 h 2901010"/>
              <a:gd name="connsiteX1" fmla="*/ 1687903 w 4145856"/>
              <a:gd name="connsiteY1" fmla="*/ 2742966 h 2901010"/>
              <a:gd name="connsiteX2" fmla="*/ 2248619 w 4145856"/>
              <a:gd name="connsiteY2" fmla="*/ 1446128 h 2901010"/>
              <a:gd name="connsiteX3" fmla="*/ 2153729 w 4145856"/>
              <a:gd name="connsiteY3" fmla="*/ 63026 h 2901010"/>
              <a:gd name="connsiteX4" fmla="*/ 4145856 w 4145856"/>
              <a:gd name="connsiteY4" fmla="*/ 427636 h 2901010"/>
              <a:gd name="connsiteX0" fmla="*/ 0 w 4145856"/>
              <a:gd name="connsiteY0" fmla="*/ 2354525 h 2544199"/>
              <a:gd name="connsiteX1" fmla="*/ 1687903 w 4145856"/>
              <a:gd name="connsiteY1" fmla="*/ 2386155 h 2544199"/>
              <a:gd name="connsiteX2" fmla="*/ 2248619 w 4145856"/>
              <a:gd name="connsiteY2" fmla="*/ 1089317 h 2544199"/>
              <a:gd name="connsiteX3" fmla="*/ 2700069 w 4145856"/>
              <a:gd name="connsiteY3" fmla="*/ 908162 h 2544199"/>
              <a:gd name="connsiteX4" fmla="*/ 4145856 w 4145856"/>
              <a:gd name="connsiteY4" fmla="*/ 70825 h 2544199"/>
              <a:gd name="connsiteX0" fmla="*/ 0 w 4145856"/>
              <a:gd name="connsiteY0" fmla="*/ 2360074 h 2514431"/>
              <a:gd name="connsiteX1" fmla="*/ 1687903 w 4145856"/>
              <a:gd name="connsiteY1" fmla="*/ 2391704 h 2514431"/>
              <a:gd name="connsiteX2" fmla="*/ 2058838 w 4145856"/>
              <a:gd name="connsiteY2" fmla="*/ 1681463 h 2514431"/>
              <a:gd name="connsiteX3" fmla="*/ 2700069 w 4145856"/>
              <a:gd name="connsiteY3" fmla="*/ 913711 h 2514431"/>
              <a:gd name="connsiteX4" fmla="*/ 4145856 w 4145856"/>
              <a:gd name="connsiteY4" fmla="*/ 76374 h 2514431"/>
              <a:gd name="connsiteX0" fmla="*/ 0 w 4145856"/>
              <a:gd name="connsiteY0" fmla="*/ 2360074 h 2514431"/>
              <a:gd name="connsiteX1" fmla="*/ 1687903 w 4145856"/>
              <a:gd name="connsiteY1" fmla="*/ 2391704 h 2514431"/>
              <a:gd name="connsiteX2" fmla="*/ 2058838 w 4145856"/>
              <a:gd name="connsiteY2" fmla="*/ 1681463 h 2514431"/>
              <a:gd name="connsiteX3" fmla="*/ 2700069 w 4145856"/>
              <a:gd name="connsiteY3" fmla="*/ 913711 h 2514431"/>
              <a:gd name="connsiteX4" fmla="*/ 4145856 w 4145856"/>
              <a:gd name="connsiteY4" fmla="*/ 76374 h 2514431"/>
              <a:gd name="connsiteX0" fmla="*/ 0 w 4145856"/>
              <a:gd name="connsiteY0" fmla="*/ 2360074 h 2522055"/>
              <a:gd name="connsiteX1" fmla="*/ 1383103 w 4145856"/>
              <a:gd name="connsiteY1" fmla="*/ 2408957 h 2522055"/>
              <a:gd name="connsiteX2" fmla="*/ 2058838 w 4145856"/>
              <a:gd name="connsiteY2" fmla="*/ 1681463 h 2522055"/>
              <a:gd name="connsiteX3" fmla="*/ 2700069 w 4145856"/>
              <a:gd name="connsiteY3" fmla="*/ 913711 h 2522055"/>
              <a:gd name="connsiteX4" fmla="*/ 4145856 w 4145856"/>
              <a:gd name="connsiteY4" fmla="*/ 76374 h 2522055"/>
              <a:gd name="connsiteX0" fmla="*/ 0 w 4145856"/>
              <a:gd name="connsiteY0" fmla="*/ 2360074 h 2575095"/>
              <a:gd name="connsiteX1" fmla="*/ 1383103 w 4145856"/>
              <a:gd name="connsiteY1" fmla="*/ 2408957 h 2575095"/>
              <a:gd name="connsiteX2" fmla="*/ 2058838 w 4145856"/>
              <a:gd name="connsiteY2" fmla="*/ 1681463 h 2575095"/>
              <a:gd name="connsiteX3" fmla="*/ 2700069 w 4145856"/>
              <a:gd name="connsiteY3" fmla="*/ 913711 h 2575095"/>
              <a:gd name="connsiteX4" fmla="*/ 4145856 w 4145856"/>
              <a:gd name="connsiteY4" fmla="*/ 76374 h 2575095"/>
              <a:gd name="connsiteX0" fmla="*/ 0 w 4145856"/>
              <a:gd name="connsiteY0" fmla="*/ 2360074 h 2571012"/>
              <a:gd name="connsiteX1" fmla="*/ 1383103 w 4145856"/>
              <a:gd name="connsiteY1" fmla="*/ 2408957 h 2571012"/>
              <a:gd name="connsiteX2" fmla="*/ 2700069 w 4145856"/>
              <a:gd name="connsiteY2" fmla="*/ 913711 h 2571012"/>
              <a:gd name="connsiteX3" fmla="*/ 4145856 w 4145856"/>
              <a:gd name="connsiteY3" fmla="*/ 76374 h 2571012"/>
              <a:gd name="connsiteX0" fmla="*/ 0 w 4145856"/>
              <a:gd name="connsiteY0" fmla="*/ 2371567 h 2593050"/>
              <a:gd name="connsiteX1" fmla="*/ 1383103 w 4145856"/>
              <a:gd name="connsiteY1" fmla="*/ 2420450 h 2593050"/>
              <a:gd name="connsiteX2" fmla="*/ 2740326 w 4145856"/>
              <a:gd name="connsiteY2" fmla="*/ 769929 h 2593050"/>
              <a:gd name="connsiteX3" fmla="*/ 4145856 w 4145856"/>
              <a:gd name="connsiteY3" fmla="*/ 87867 h 2593050"/>
              <a:gd name="connsiteX0" fmla="*/ 0 w 6549750"/>
              <a:gd name="connsiteY0" fmla="*/ 1627755 h 1849238"/>
              <a:gd name="connsiteX1" fmla="*/ 1383103 w 6549750"/>
              <a:gd name="connsiteY1" fmla="*/ 1676638 h 1849238"/>
              <a:gd name="connsiteX2" fmla="*/ 2740326 w 6549750"/>
              <a:gd name="connsiteY2" fmla="*/ 26117 h 1849238"/>
              <a:gd name="connsiteX3" fmla="*/ 6549750 w 6549750"/>
              <a:gd name="connsiteY3" fmla="*/ 764538 h 1849238"/>
              <a:gd name="connsiteX0" fmla="*/ 0 w 6549750"/>
              <a:gd name="connsiteY0" fmla="*/ 1619182 h 1840665"/>
              <a:gd name="connsiteX1" fmla="*/ 1383103 w 6549750"/>
              <a:gd name="connsiteY1" fmla="*/ 1668065 h 1840665"/>
              <a:gd name="connsiteX2" fmla="*/ 2740326 w 6549750"/>
              <a:gd name="connsiteY2" fmla="*/ 17544 h 1840665"/>
              <a:gd name="connsiteX3" fmla="*/ 6549750 w 6549750"/>
              <a:gd name="connsiteY3" fmla="*/ 755965 h 1840665"/>
              <a:gd name="connsiteX0" fmla="*/ 0 w 6549750"/>
              <a:gd name="connsiteY0" fmla="*/ 1699036 h 1920519"/>
              <a:gd name="connsiteX1" fmla="*/ 1383103 w 6549750"/>
              <a:gd name="connsiteY1" fmla="*/ 1747919 h 1920519"/>
              <a:gd name="connsiteX2" fmla="*/ 2740326 w 6549750"/>
              <a:gd name="connsiteY2" fmla="*/ 97398 h 1920519"/>
              <a:gd name="connsiteX3" fmla="*/ 3332729 w 6549750"/>
              <a:gd name="connsiteY3" fmla="*/ 261280 h 1920519"/>
              <a:gd name="connsiteX4" fmla="*/ 6549750 w 6549750"/>
              <a:gd name="connsiteY4" fmla="*/ 835819 h 1920519"/>
              <a:gd name="connsiteX0" fmla="*/ 0 w 6549750"/>
              <a:gd name="connsiteY0" fmla="*/ 1627593 h 1849076"/>
              <a:gd name="connsiteX1" fmla="*/ 1383103 w 6549750"/>
              <a:gd name="connsiteY1" fmla="*/ 1676476 h 1849076"/>
              <a:gd name="connsiteX2" fmla="*/ 2740326 w 6549750"/>
              <a:gd name="connsiteY2" fmla="*/ 25955 h 1849076"/>
              <a:gd name="connsiteX3" fmla="*/ 4126359 w 6549750"/>
              <a:gd name="connsiteY3" fmla="*/ 672916 h 1849076"/>
              <a:gd name="connsiteX4" fmla="*/ 6549750 w 6549750"/>
              <a:gd name="connsiteY4" fmla="*/ 764376 h 1849076"/>
              <a:gd name="connsiteX0" fmla="*/ 0 w 6549750"/>
              <a:gd name="connsiteY0" fmla="*/ 1661043 h 1884889"/>
              <a:gd name="connsiteX1" fmla="*/ 1383103 w 6549750"/>
              <a:gd name="connsiteY1" fmla="*/ 1709926 h 1884889"/>
              <a:gd name="connsiteX2" fmla="*/ 2717322 w 6549750"/>
              <a:gd name="connsiteY2" fmla="*/ 24899 h 1884889"/>
              <a:gd name="connsiteX3" fmla="*/ 4126359 w 6549750"/>
              <a:gd name="connsiteY3" fmla="*/ 706366 h 1884889"/>
              <a:gd name="connsiteX4" fmla="*/ 6549750 w 6549750"/>
              <a:gd name="connsiteY4" fmla="*/ 797826 h 1884889"/>
              <a:gd name="connsiteX0" fmla="*/ 0 w 6549750"/>
              <a:gd name="connsiteY0" fmla="*/ 1657900 h 1881746"/>
              <a:gd name="connsiteX1" fmla="*/ 1383103 w 6549750"/>
              <a:gd name="connsiteY1" fmla="*/ 1706783 h 1881746"/>
              <a:gd name="connsiteX2" fmla="*/ 2717322 w 6549750"/>
              <a:gd name="connsiteY2" fmla="*/ 21756 h 1881746"/>
              <a:gd name="connsiteX3" fmla="*/ 4126359 w 6549750"/>
              <a:gd name="connsiteY3" fmla="*/ 703223 h 1881746"/>
              <a:gd name="connsiteX4" fmla="*/ 6549750 w 6549750"/>
              <a:gd name="connsiteY4" fmla="*/ 794683 h 1881746"/>
              <a:gd name="connsiteX0" fmla="*/ 0 w 6549750"/>
              <a:gd name="connsiteY0" fmla="*/ 1657900 h 1881746"/>
              <a:gd name="connsiteX1" fmla="*/ 1383103 w 6549750"/>
              <a:gd name="connsiteY1" fmla="*/ 1706783 h 1881746"/>
              <a:gd name="connsiteX2" fmla="*/ 2717322 w 6549750"/>
              <a:gd name="connsiteY2" fmla="*/ 21756 h 1881746"/>
              <a:gd name="connsiteX3" fmla="*/ 4126359 w 6549750"/>
              <a:gd name="connsiteY3" fmla="*/ 703223 h 1881746"/>
              <a:gd name="connsiteX4" fmla="*/ 6549750 w 6549750"/>
              <a:gd name="connsiteY4" fmla="*/ 794683 h 1881746"/>
              <a:gd name="connsiteX0" fmla="*/ 0 w 6543999"/>
              <a:gd name="connsiteY0" fmla="*/ 1657900 h 1881746"/>
              <a:gd name="connsiteX1" fmla="*/ 1383103 w 6543999"/>
              <a:gd name="connsiteY1" fmla="*/ 1706783 h 1881746"/>
              <a:gd name="connsiteX2" fmla="*/ 2717322 w 6543999"/>
              <a:gd name="connsiteY2" fmla="*/ 21756 h 1881746"/>
              <a:gd name="connsiteX3" fmla="*/ 4126359 w 6543999"/>
              <a:gd name="connsiteY3" fmla="*/ 703223 h 1881746"/>
              <a:gd name="connsiteX4" fmla="*/ 6543999 w 6543999"/>
              <a:gd name="connsiteY4" fmla="*/ 725672 h 1881746"/>
              <a:gd name="connsiteX0" fmla="*/ 0 w 6543999"/>
              <a:gd name="connsiteY0" fmla="*/ 1657900 h 1881746"/>
              <a:gd name="connsiteX1" fmla="*/ 1383103 w 6543999"/>
              <a:gd name="connsiteY1" fmla="*/ 1706783 h 1881746"/>
              <a:gd name="connsiteX2" fmla="*/ 2717322 w 6543999"/>
              <a:gd name="connsiteY2" fmla="*/ 21756 h 1881746"/>
              <a:gd name="connsiteX3" fmla="*/ 4126359 w 6543999"/>
              <a:gd name="connsiteY3" fmla="*/ 703223 h 1881746"/>
              <a:gd name="connsiteX4" fmla="*/ 6543999 w 6543999"/>
              <a:gd name="connsiteY4" fmla="*/ 725672 h 1881746"/>
              <a:gd name="connsiteX0" fmla="*/ 0 w 6543999"/>
              <a:gd name="connsiteY0" fmla="*/ 1445729 h 1654731"/>
              <a:gd name="connsiteX1" fmla="*/ 1383103 w 6543999"/>
              <a:gd name="connsiteY1" fmla="*/ 1494612 h 1654731"/>
              <a:gd name="connsiteX2" fmla="*/ 2665563 w 6543999"/>
              <a:gd name="connsiteY2" fmla="*/ 28121 h 1654731"/>
              <a:gd name="connsiteX3" fmla="*/ 4126359 w 6543999"/>
              <a:gd name="connsiteY3" fmla="*/ 491052 h 1654731"/>
              <a:gd name="connsiteX4" fmla="*/ 6543999 w 6543999"/>
              <a:gd name="connsiteY4" fmla="*/ 513501 h 1654731"/>
              <a:gd name="connsiteX0" fmla="*/ 0 w 6543999"/>
              <a:gd name="connsiteY0" fmla="*/ 1445729 h 1617719"/>
              <a:gd name="connsiteX1" fmla="*/ 1383103 w 6543999"/>
              <a:gd name="connsiteY1" fmla="*/ 1494612 h 1617719"/>
              <a:gd name="connsiteX2" fmla="*/ 2665563 w 6543999"/>
              <a:gd name="connsiteY2" fmla="*/ 28121 h 1617719"/>
              <a:gd name="connsiteX3" fmla="*/ 4126359 w 6543999"/>
              <a:gd name="connsiteY3" fmla="*/ 491052 h 1617719"/>
              <a:gd name="connsiteX4" fmla="*/ 6543999 w 6543999"/>
              <a:gd name="connsiteY4" fmla="*/ 513501 h 1617719"/>
              <a:gd name="connsiteX0" fmla="*/ 0 w 6543999"/>
              <a:gd name="connsiteY0" fmla="*/ 1346734 h 1511166"/>
              <a:gd name="connsiteX1" fmla="*/ 1383103 w 6543999"/>
              <a:gd name="connsiteY1" fmla="*/ 1395617 h 1511166"/>
              <a:gd name="connsiteX2" fmla="*/ 2682816 w 6543999"/>
              <a:gd name="connsiteY2" fmla="*/ 32643 h 1511166"/>
              <a:gd name="connsiteX3" fmla="*/ 4126359 w 6543999"/>
              <a:gd name="connsiteY3" fmla="*/ 392057 h 1511166"/>
              <a:gd name="connsiteX4" fmla="*/ 6543999 w 6543999"/>
              <a:gd name="connsiteY4" fmla="*/ 414506 h 1511166"/>
              <a:gd name="connsiteX0" fmla="*/ 0 w 6543999"/>
              <a:gd name="connsiteY0" fmla="*/ 1319579 h 1484011"/>
              <a:gd name="connsiteX1" fmla="*/ 1383103 w 6543999"/>
              <a:gd name="connsiteY1" fmla="*/ 1368462 h 1484011"/>
              <a:gd name="connsiteX2" fmla="*/ 2682816 w 6543999"/>
              <a:gd name="connsiteY2" fmla="*/ 5488 h 1484011"/>
              <a:gd name="connsiteX3" fmla="*/ 4126359 w 6543999"/>
              <a:gd name="connsiteY3" fmla="*/ 364902 h 1484011"/>
              <a:gd name="connsiteX4" fmla="*/ 6543999 w 6543999"/>
              <a:gd name="connsiteY4" fmla="*/ 387351 h 1484011"/>
              <a:gd name="connsiteX0" fmla="*/ 0 w 6543999"/>
              <a:gd name="connsiteY0" fmla="*/ 1339923 h 1429121"/>
              <a:gd name="connsiteX1" fmla="*/ 1544129 w 6543999"/>
              <a:gd name="connsiteY1" fmla="*/ 1250784 h 1429121"/>
              <a:gd name="connsiteX2" fmla="*/ 2682816 w 6543999"/>
              <a:gd name="connsiteY2" fmla="*/ 25832 h 1429121"/>
              <a:gd name="connsiteX3" fmla="*/ 4126359 w 6543999"/>
              <a:gd name="connsiteY3" fmla="*/ 385246 h 1429121"/>
              <a:gd name="connsiteX4" fmla="*/ 6543999 w 6543999"/>
              <a:gd name="connsiteY4" fmla="*/ 407695 h 1429121"/>
              <a:gd name="connsiteX0" fmla="*/ 0 w 6543999"/>
              <a:gd name="connsiteY0" fmla="*/ 1384105 h 1475780"/>
              <a:gd name="connsiteX1" fmla="*/ 1544129 w 6543999"/>
              <a:gd name="connsiteY1" fmla="*/ 1294966 h 1475780"/>
              <a:gd name="connsiteX2" fmla="*/ 2688567 w 6543999"/>
              <a:gd name="connsiteY2" fmla="*/ 24006 h 1475780"/>
              <a:gd name="connsiteX3" fmla="*/ 4126359 w 6543999"/>
              <a:gd name="connsiteY3" fmla="*/ 429428 h 1475780"/>
              <a:gd name="connsiteX4" fmla="*/ 6543999 w 6543999"/>
              <a:gd name="connsiteY4" fmla="*/ 451877 h 1475780"/>
              <a:gd name="connsiteX0" fmla="*/ 0 w 6543999"/>
              <a:gd name="connsiteY0" fmla="*/ 1428870 h 2223299"/>
              <a:gd name="connsiteX1" fmla="*/ 2705820 w 6543999"/>
              <a:gd name="connsiteY1" fmla="*/ 2185120 h 2223299"/>
              <a:gd name="connsiteX2" fmla="*/ 2688567 w 6543999"/>
              <a:gd name="connsiteY2" fmla="*/ 68771 h 2223299"/>
              <a:gd name="connsiteX3" fmla="*/ 4126359 w 6543999"/>
              <a:gd name="connsiteY3" fmla="*/ 474193 h 2223299"/>
              <a:gd name="connsiteX4" fmla="*/ 6543999 w 6543999"/>
              <a:gd name="connsiteY4" fmla="*/ 496642 h 2223299"/>
              <a:gd name="connsiteX0" fmla="*/ 0 w 6543999"/>
              <a:gd name="connsiteY0" fmla="*/ 954677 h 1736778"/>
              <a:gd name="connsiteX1" fmla="*/ 2705820 w 6543999"/>
              <a:gd name="connsiteY1" fmla="*/ 1710927 h 1736778"/>
              <a:gd name="connsiteX2" fmla="*/ 3792748 w 6543999"/>
              <a:gd name="connsiteY2" fmla="*/ 1411876 h 1736778"/>
              <a:gd name="connsiteX3" fmla="*/ 4126359 w 6543999"/>
              <a:gd name="connsiteY3" fmla="*/ 0 h 1736778"/>
              <a:gd name="connsiteX4" fmla="*/ 6543999 w 6543999"/>
              <a:gd name="connsiteY4" fmla="*/ 22449 h 1736778"/>
              <a:gd name="connsiteX0" fmla="*/ 0 w 6543999"/>
              <a:gd name="connsiteY0" fmla="*/ 932228 h 1702204"/>
              <a:gd name="connsiteX1" fmla="*/ 2705820 w 6543999"/>
              <a:gd name="connsiteY1" fmla="*/ 1688478 h 1702204"/>
              <a:gd name="connsiteX2" fmla="*/ 3792748 w 6543999"/>
              <a:gd name="connsiteY2" fmla="*/ 1389427 h 1702204"/>
              <a:gd name="connsiteX3" fmla="*/ 4684200 w 6543999"/>
              <a:gd name="connsiteY3" fmla="*/ 1001219 h 1702204"/>
              <a:gd name="connsiteX4" fmla="*/ 6543999 w 6543999"/>
              <a:gd name="connsiteY4" fmla="*/ 0 h 1702204"/>
              <a:gd name="connsiteX0" fmla="*/ 0 w 6584255"/>
              <a:gd name="connsiteY0" fmla="*/ 0 h 769976"/>
              <a:gd name="connsiteX1" fmla="*/ 2705820 w 6584255"/>
              <a:gd name="connsiteY1" fmla="*/ 756250 h 769976"/>
              <a:gd name="connsiteX2" fmla="*/ 3792748 w 6584255"/>
              <a:gd name="connsiteY2" fmla="*/ 457199 h 769976"/>
              <a:gd name="connsiteX3" fmla="*/ 4684200 w 6584255"/>
              <a:gd name="connsiteY3" fmla="*/ 68991 h 769976"/>
              <a:gd name="connsiteX4" fmla="*/ 6584255 w 6584255"/>
              <a:gd name="connsiteY4" fmla="*/ 114443 h 769976"/>
              <a:gd name="connsiteX0" fmla="*/ 0 w 6584255"/>
              <a:gd name="connsiteY0" fmla="*/ 0 h 756415"/>
              <a:gd name="connsiteX1" fmla="*/ 2705820 w 6584255"/>
              <a:gd name="connsiteY1" fmla="*/ 756250 h 756415"/>
              <a:gd name="connsiteX2" fmla="*/ 4684200 w 6584255"/>
              <a:gd name="connsiteY2" fmla="*/ 68991 h 756415"/>
              <a:gd name="connsiteX3" fmla="*/ 6584255 w 6584255"/>
              <a:gd name="connsiteY3" fmla="*/ 114443 h 756415"/>
              <a:gd name="connsiteX0" fmla="*/ 0 w 6584255"/>
              <a:gd name="connsiteY0" fmla="*/ 0 h 756259"/>
              <a:gd name="connsiteX1" fmla="*/ 2705820 w 6584255"/>
              <a:gd name="connsiteY1" fmla="*/ 756250 h 756259"/>
              <a:gd name="connsiteX2" fmla="*/ 4707204 w 6584255"/>
              <a:gd name="connsiteY2" fmla="*/ 17232 h 756259"/>
              <a:gd name="connsiteX3" fmla="*/ 6584255 w 6584255"/>
              <a:gd name="connsiteY3" fmla="*/ 114443 h 756259"/>
              <a:gd name="connsiteX0" fmla="*/ 0 w 6584255"/>
              <a:gd name="connsiteY0" fmla="*/ 0 h 756258"/>
              <a:gd name="connsiteX1" fmla="*/ 2705820 w 6584255"/>
              <a:gd name="connsiteY1" fmla="*/ 756250 h 756258"/>
              <a:gd name="connsiteX2" fmla="*/ 4707204 w 6584255"/>
              <a:gd name="connsiteY2" fmla="*/ 17232 h 756258"/>
              <a:gd name="connsiteX3" fmla="*/ 6584255 w 6584255"/>
              <a:gd name="connsiteY3" fmla="*/ 114443 h 756258"/>
              <a:gd name="connsiteX0" fmla="*/ 0 w 6584255"/>
              <a:gd name="connsiteY0" fmla="*/ 0 h 894279"/>
              <a:gd name="connsiteX1" fmla="*/ 2705820 w 6584255"/>
              <a:gd name="connsiteY1" fmla="*/ 894273 h 894279"/>
              <a:gd name="connsiteX2" fmla="*/ 4707204 w 6584255"/>
              <a:gd name="connsiteY2" fmla="*/ 17232 h 894279"/>
              <a:gd name="connsiteX3" fmla="*/ 6584255 w 6584255"/>
              <a:gd name="connsiteY3" fmla="*/ 114443 h 894279"/>
              <a:gd name="connsiteX0" fmla="*/ 0 w 6584255"/>
              <a:gd name="connsiteY0" fmla="*/ 0 h 831019"/>
              <a:gd name="connsiteX1" fmla="*/ 2717322 w 6584255"/>
              <a:gd name="connsiteY1" fmla="*/ 831012 h 831019"/>
              <a:gd name="connsiteX2" fmla="*/ 4707204 w 6584255"/>
              <a:gd name="connsiteY2" fmla="*/ 17232 h 831019"/>
              <a:gd name="connsiteX3" fmla="*/ 6584255 w 6584255"/>
              <a:gd name="connsiteY3" fmla="*/ 114443 h 831019"/>
              <a:gd name="connsiteX0" fmla="*/ 0 w 6584255"/>
              <a:gd name="connsiteY0" fmla="*/ 0 h 831019"/>
              <a:gd name="connsiteX1" fmla="*/ 2717322 w 6584255"/>
              <a:gd name="connsiteY1" fmla="*/ 831012 h 831019"/>
              <a:gd name="connsiteX2" fmla="*/ 4707204 w 6584255"/>
              <a:gd name="connsiteY2" fmla="*/ 17232 h 831019"/>
              <a:gd name="connsiteX3" fmla="*/ 6584255 w 6584255"/>
              <a:gd name="connsiteY3" fmla="*/ 114443 h 831019"/>
              <a:gd name="connsiteX0" fmla="*/ 0 w 6616060"/>
              <a:gd name="connsiteY0" fmla="*/ 810106 h 873006"/>
              <a:gd name="connsiteX1" fmla="*/ 2749127 w 6616060"/>
              <a:gd name="connsiteY1" fmla="*/ 814183 h 873006"/>
              <a:gd name="connsiteX2" fmla="*/ 4739009 w 6616060"/>
              <a:gd name="connsiteY2" fmla="*/ 403 h 873006"/>
              <a:gd name="connsiteX3" fmla="*/ 6616060 w 6616060"/>
              <a:gd name="connsiteY3" fmla="*/ 97614 h 873006"/>
              <a:gd name="connsiteX0" fmla="*/ 0 w 6616060"/>
              <a:gd name="connsiteY0" fmla="*/ 810106 h 830917"/>
              <a:gd name="connsiteX1" fmla="*/ 2749127 w 6616060"/>
              <a:gd name="connsiteY1" fmla="*/ 814183 h 830917"/>
              <a:gd name="connsiteX2" fmla="*/ 4739009 w 6616060"/>
              <a:gd name="connsiteY2" fmla="*/ 403 h 830917"/>
              <a:gd name="connsiteX3" fmla="*/ 6616060 w 6616060"/>
              <a:gd name="connsiteY3" fmla="*/ 97614 h 830917"/>
              <a:gd name="connsiteX0" fmla="*/ 0 w 6616060"/>
              <a:gd name="connsiteY0" fmla="*/ 810145 h 810145"/>
              <a:gd name="connsiteX1" fmla="*/ 2717321 w 6616060"/>
              <a:gd name="connsiteY1" fmla="*/ 750611 h 810145"/>
              <a:gd name="connsiteX2" fmla="*/ 4739009 w 6616060"/>
              <a:gd name="connsiteY2" fmla="*/ 442 h 810145"/>
              <a:gd name="connsiteX3" fmla="*/ 6616060 w 6616060"/>
              <a:gd name="connsiteY3" fmla="*/ 97653 h 810145"/>
              <a:gd name="connsiteX0" fmla="*/ 0 w 6616060"/>
              <a:gd name="connsiteY0" fmla="*/ 712492 h 769481"/>
              <a:gd name="connsiteX1" fmla="*/ 2717321 w 6616060"/>
              <a:gd name="connsiteY1" fmla="*/ 652958 h 769481"/>
              <a:gd name="connsiteX2" fmla="*/ 4253980 w 6616060"/>
              <a:gd name="connsiteY2" fmla="*/ 769481 h 769481"/>
              <a:gd name="connsiteX3" fmla="*/ 6616060 w 6616060"/>
              <a:gd name="connsiteY3" fmla="*/ 0 h 769481"/>
              <a:gd name="connsiteX0" fmla="*/ 0 w 4620282"/>
              <a:gd name="connsiteY0" fmla="*/ 287516 h 1531045"/>
              <a:gd name="connsiteX1" fmla="*/ 2717321 w 4620282"/>
              <a:gd name="connsiteY1" fmla="*/ 227982 h 1531045"/>
              <a:gd name="connsiteX2" fmla="*/ 4253980 w 4620282"/>
              <a:gd name="connsiteY2" fmla="*/ 344505 h 1531045"/>
              <a:gd name="connsiteX3" fmla="*/ 4620282 w 4620282"/>
              <a:gd name="connsiteY3" fmla="*/ 1531045 h 1531045"/>
              <a:gd name="connsiteX0" fmla="*/ 0 w 4620282"/>
              <a:gd name="connsiteY0" fmla="*/ 289500 h 1533029"/>
              <a:gd name="connsiteX1" fmla="*/ 2717321 w 4620282"/>
              <a:gd name="connsiteY1" fmla="*/ 229966 h 1533029"/>
              <a:gd name="connsiteX2" fmla="*/ 4214223 w 4620282"/>
              <a:gd name="connsiteY2" fmla="*/ 394196 h 1533029"/>
              <a:gd name="connsiteX3" fmla="*/ 4620282 w 4620282"/>
              <a:gd name="connsiteY3" fmla="*/ 1533029 h 1533029"/>
              <a:gd name="connsiteX0" fmla="*/ 0 w 4620282"/>
              <a:gd name="connsiteY0" fmla="*/ 289500 h 1533029"/>
              <a:gd name="connsiteX1" fmla="*/ 2717321 w 4620282"/>
              <a:gd name="connsiteY1" fmla="*/ 229966 h 1533029"/>
              <a:gd name="connsiteX2" fmla="*/ 4214223 w 4620282"/>
              <a:gd name="connsiteY2" fmla="*/ 394196 h 1533029"/>
              <a:gd name="connsiteX3" fmla="*/ 4620282 w 4620282"/>
              <a:gd name="connsiteY3" fmla="*/ 1533029 h 1533029"/>
              <a:gd name="connsiteX0" fmla="*/ 0 w 4620282"/>
              <a:gd name="connsiteY0" fmla="*/ 289500 h 1533029"/>
              <a:gd name="connsiteX1" fmla="*/ 2717321 w 4620282"/>
              <a:gd name="connsiteY1" fmla="*/ 229966 h 1533029"/>
              <a:gd name="connsiteX2" fmla="*/ 4214223 w 4620282"/>
              <a:gd name="connsiteY2" fmla="*/ 394196 h 1533029"/>
              <a:gd name="connsiteX3" fmla="*/ 4620282 w 4620282"/>
              <a:gd name="connsiteY3" fmla="*/ 1533029 h 1533029"/>
              <a:gd name="connsiteX0" fmla="*/ 0 w 4785887"/>
              <a:gd name="connsiteY0" fmla="*/ 289500 h 1533029"/>
              <a:gd name="connsiteX1" fmla="*/ 2717321 w 4785887"/>
              <a:gd name="connsiteY1" fmla="*/ 229966 h 1533029"/>
              <a:gd name="connsiteX2" fmla="*/ 4214223 w 4785887"/>
              <a:gd name="connsiteY2" fmla="*/ 394196 h 1533029"/>
              <a:gd name="connsiteX3" fmla="*/ 4620282 w 4785887"/>
              <a:gd name="connsiteY3" fmla="*/ 1533029 h 1533029"/>
              <a:gd name="connsiteX0" fmla="*/ 0 w 4848614"/>
              <a:gd name="connsiteY0" fmla="*/ 289500 h 1580737"/>
              <a:gd name="connsiteX1" fmla="*/ 2717321 w 4848614"/>
              <a:gd name="connsiteY1" fmla="*/ 229966 h 1580737"/>
              <a:gd name="connsiteX2" fmla="*/ 4214223 w 4848614"/>
              <a:gd name="connsiteY2" fmla="*/ 394196 h 1580737"/>
              <a:gd name="connsiteX3" fmla="*/ 4771356 w 4848614"/>
              <a:gd name="connsiteY3" fmla="*/ 1580737 h 1580737"/>
              <a:gd name="connsiteX0" fmla="*/ 0 w 4935430"/>
              <a:gd name="connsiteY0" fmla="*/ 289500 h 1580737"/>
              <a:gd name="connsiteX1" fmla="*/ 2717321 w 4935430"/>
              <a:gd name="connsiteY1" fmla="*/ 229966 h 1580737"/>
              <a:gd name="connsiteX2" fmla="*/ 4214223 w 4935430"/>
              <a:gd name="connsiteY2" fmla="*/ 394196 h 1580737"/>
              <a:gd name="connsiteX3" fmla="*/ 4771356 w 4935430"/>
              <a:gd name="connsiteY3" fmla="*/ 1580737 h 1580737"/>
              <a:gd name="connsiteX0" fmla="*/ 0 w 4983137"/>
              <a:gd name="connsiteY0" fmla="*/ 764477 h 1419610"/>
              <a:gd name="connsiteX1" fmla="*/ 2765028 w 4983137"/>
              <a:gd name="connsiteY1" fmla="*/ 68839 h 1419610"/>
              <a:gd name="connsiteX2" fmla="*/ 4261930 w 4983137"/>
              <a:gd name="connsiteY2" fmla="*/ 233069 h 1419610"/>
              <a:gd name="connsiteX3" fmla="*/ 4819063 w 4983137"/>
              <a:gd name="connsiteY3" fmla="*/ 1419610 h 1419610"/>
              <a:gd name="connsiteX0" fmla="*/ 0 w 4983137"/>
              <a:gd name="connsiteY0" fmla="*/ 774468 h 1429601"/>
              <a:gd name="connsiteX1" fmla="*/ 2120972 w 4983137"/>
              <a:gd name="connsiteY1" fmla="*/ 62927 h 1429601"/>
              <a:gd name="connsiteX2" fmla="*/ 4261930 w 4983137"/>
              <a:gd name="connsiteY2" fmla="*/ 243060 h 1429601"/>
              <a:gd name="connsiteX3" fmla="*/ 4819063 w 4983137"/>
              <a:gd name="connsiteY3" fmla="*/ 1429601 h 1429601"/>
              <a:gd name="connsiteX0" fmla="*/ 0 w 4899564"/>
              <a:gd name="connsiteY0" fmla="*/ 774468 h 1423251"/>
              <a:gd name="connsiteX1" fmla="*/ 2120972 w 4899564"/>
              <a:gd name="connsiteY1" fmla="*/ 62927 h 1423251"/>
              <a:gd name="connsiteX2" fmla="*/ 4261930 w 4899564"/>
              <a:gd name="connsiteY2" fmla="*/ 243060 h 1423251"/>
              <a:gd name="connsiteX3" fmla="*/ 4647613 w 4899564"/>
              <a:gd name="connsiteY3" fmla="*/ 1423251 h 1423251"/>
              <a:gd name="connsiteX0" fmla="*/ 0 w 5008434"/>
              <a:gd name="connsiteY0" fmla="*/ 774468 h 1423251"/>
              <a:gd name="connsiteX1" fmla="*/ 2120972 w 5008434"/>
              <a:gd name="connsiteY1" fmla="*/ 62927 h 1423251"/>
              <a:gd name="connsiteX2" fmla="*/ 4261930 w 5008434"/>
              <a:gd name="connsiteY2" fmla="*/ 243060 h 1423251"/>
              <a:gd name="connsiteX3" fmla="*/ 4647613 w 5008434"/>
              <a:gd name="connsiteY3" fmla="*/ 1423251 h 1423251"/>
              <a:gd name="connsiteX0" fmla="*/ 0 w 5008434"/>
              <a:gd name="connsiteY0" fmla="*/ 790980 h 1439763"/>
              <a:gd name="connsiteX1" fmla="*/ 2120972 w 5008434"/>
              <a:gd name="connsiteY1" fmla="*/ 79439 h 1439763"/>
              <a:gd name="connsiteX2" fmla="*/ 4261930 w 5008434"/>
              <a:gd name="connsiteY2" fmla="*/ 259572 h 1439763"/>
              <a:gd name="connsiteX3" fmla="*/ 4647613 w 5008434"/>
              <a:gd name="connsiteY3" fmla="*/ 1439763 h 1439763"/>
              <a:gd name="connsiteX0" fmla="*/ 0 w 5008434"/>
              <a:gd name="connsiteY0" fmla="*/ 782706 h 1431489"/>
              <a:gd name="connsiteX1" fmla="*/ 2120972 w 5008434"/>
              <a:gd name="connsiteY1" fmla="*/ 71165 h 1431489"/>
              <a:gd name="connsiteX2" fmla="*/ 4261930 w 5008434"/>
              <a:gd name="connsiteY2" fmla="*/ 251298 h 1431489"/>
              <a:gd name="connsiteX3" fmla="*/ 4647613 w 5008434"/>
              <a:gd name="connsiteY3" fmla="*/ 1431489 h 1431489"/>
              <a:gd name="connsiteX0" fmla="*/ 0 w 5020756"/>
              <a:gd name="connsiteY0" fmla="*/ 766676 h 1415459"/>
              <a:gd name="connsiteX1" fmla="*/ 2120972 w 5020756"/>
              <a:gd name="connsiteY1" fmla="*/ 55135 h 1415459"/>
              <a:gd name="connsiteX2" fmla="*/ 4287330 w 5020756"/>
              <a:gd name="connsiteY2" fmla="*/ 254318 h 1415459"/>
              <a:gd name="connsiteX3" fmla="*/ 4647613 w 5020756"/>
              <a:gd name="connsiteY3" fmla="*/ 1415459 h 1415459"/>
              <a:gd name="connsiteX0" fmla="*/ 0 w 5020756"/>
              <a:gd name="connsiteY0" fmla="*/ 809015 h 1457798"/>
              <a:gd name="connsiteX1" fmla="*/ 2120972 w 5020756"/>
              <a:gd name="connsiteY1" fmla="*/ 97474 h 1457798"/>
              <a:gd name="connsiteX2" fmla="*/ 4287330 w 5020756"/>
              <a:gd name="connsiteY2" fmla="*/ 296657 h 1457798"/>
              <a:gd name="connsiteX3" fmla="*/ 4647613 w 5020756"/>
              <a:gd name="connsiteY3" fmla="*/ 1457798 h 1457798"/>
              <a:gd name="connsiteX0" fmla="*/ 0 w 5020756"/>
              <a:gd name="connsiteY0" fmla="*/ 527221 h 1176004"/>
              <a:gd name="connsiteX1" fmla="*/ 4287330 w 5020756"/>
              <a:gd name="connsiteY1" fmla="*/ 14863 h 1176004"/>
              <a:gd name="connsiteX2" fmla="*/ 4647613 w 5020756"/>
              <a:gd name="connsiteY2" fmla="*/ 1176004 h 1176004"/>
              <a:gd name="connsiteX0" fmla="*/ 0 w 5020756"/>
              <a:gd name="connsiteY0" fmla="*/ 726849 h 1375632"/>
              <a:gd name="connsiteX1" fmla="*/ 4287330 w 5020756"/>
              <a:gd name="connsiteY1" fmla="*/ 214491 h 1375632"/>
              <a:gd name="connsiteX2" fmla="*/ 4647613 w 5020756"/>
              <a:gd name="connsiteY2" fmla="*/ 1375632 h 1375632"/>
              <a:gd name="connsiteX0" fmla="*/ 0 w 5020756"/>
              <a:gd name="connsiteY0" fmla="*/ 759156 h 1407939"/>
              <a:gd name="connsiteX1" fmla="*/ 4287330 w 5020756"/>
              <a:gd name="connsiteY1" fmla="*/ 246798 h 1407939"/>
              <a:gd name="connsiteX2" fmla="*/ 4647613 w 5020756"/>
              <a:gd name="connsiteY2" fmla="*/ 1407939 h 1407939"/>
              <a:gd name="connsiteX0" fmla="*/ 0 w 4825067"/>
              <a:gd name="connsiteY0" fmla="*/ 759156 h 1382539"/>
              <a:gd name="connsiteX1" fmla="*/ 4287330 w 4825067"/>
              <a:gd name="connsiteY1" fmla="*/ 246798 h 1382539"/>
              <a:gd name="connsiteX2" fmla="*/ 4155956 w 4825067"/>
              <a:gd name="connsiteY2" fmla="*/ 1382539 h 1382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5067" h="1382539">
                <a:moveTo>
                  <a:pt x="0" y="759156"/>
                </a:moveTo>
                <a:cubicBezTo>
                  <a:pt x="702694" y="423815"/>
                  <a:pt x="2274478" y="-413782"/>
                  <a:pt x="4287330" y="246798"/>
                </a:cubicBezTo>
                <a:cubicBezTo>
                  <a:pt x="5368889" y="682068"/>
                  <a:pt x="4549641" y="971123"/>
                  <a:pt x="4155956" y="1382539"/>
                </a:cubicBezTo>
              </a:path>
            </a:pathLst>
          </a:custGeom>
          <a:noFill/>
          <a:ln w="44450" cap="rnd">
            <a:solidFill>
              <a:schemeClr val="bg1">
                <a:lumMod val="6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98068E55-99B7-374E-A712-3159054DE11F}"/>
              </a:ext>
            </a:extLst>
          </p:cNvPr>
          <p:cNvGrpSpPr/>
          <p:nvPr/>
        </p:nvGrpSpPr>
        <p:grpSpPr>
          <a:xfrm>
            <a:off x="8905305" y="1838138"/>
            <a:ext cx="546664" cy="546664"/>
            <a:chOff x="855016" y="4817599"/>
            <a:chExt cx="546664" cy="546664"/>
          </a:xfrm>
        </p:grpSpPr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6DA2DA62-CD89-DA4B-AACB-AE3009E910C6}"/>
                </a:ext>
              </a:extLst>
            </p:cNvPr>
            <p:cNvSpPr/>
            <p:nvPr/>
          </p:nvSpPr>
          <p:spPr>
            <a:xfrm>
              <a:off x="950677" y="4817599"/>
              <a:ext cx="355341" cy="546664"/>
            </a:xfrm>
            <a:custGeom>
              <a:avLst/>
              <a:gdLst>
                <a:gd name="connsiteX0" fmla="*/ 355342 w 355341"/>
                <a:gd name="connsiteY0" fmla="*/ 368994 h 546664"/>
                <a:gd name="connsiteX1" fmla="*/ 355342 w 355341"/>
                <a:gd name="connsiteY1" fmla="*/ 177671 h 546664"/>
                <a:gd name="connsiteX2" fmla="*/ 177671 w 355341"/>
                <a:gd name="connsiteY2" fmla="*/ 0 h 546664"/>
                <a:gd name="connsiteX3" fmla="*/ 0 w 355341"/>
                <a:gd name="connsiteY3" fmla="*/ 177671 h 546664"/>
                <a:gd name="connsiteX4" fmla="*/ 0 w 355341"/>
                <a:gd name="connsiteY4" fmla="*/ 368994 h 546664"/>
                <a:gd name="connsiteX5" fmla="*/ 177671 w 355341"/>
                <a:gd name="connsiteY5" fmla="*/ 546665 h 546664"/>
                <a:gd name="connsiteX6" fmla="*/ 355342 w 355341"/>
                <a:gd name="connsiteY6" fmla="*/ 368994 h 546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5341" h="546664">
                  <a:moveTo>
                    <a:pt x="355342" y="368994"/>
                  </a:moveTo>
                  <a:lnTo>
                    <a:pt x="355342" y="177671"/>
                  </a:lnTo>
                  <a:lnTo>
                    <a:pt x="177671" y="0"/>
                  </a:lnTo>
                  <a:lnTo>
                    <a:pt x="0" y="177671"/>
                  </a:lnTo>
                  <a:lnTo>
                    <a:pt x="0" y="368994"/>
                  </a:lnTo>
                  <a:lnTo>
                    <a:pt x="177671" y="546665"/>
                  </a:lnTo>
                  <a:lnTo>
                    <a:pt x="355342" y="368994"/>
                  </a:lnTo>
                  <a:close/>
                </a:path>
              </a:pathLst>
            </a:custGeom>
            <a:solidFill>
              <a:schemeClr val="accent2"/>
            </a:solidFill>
            <a:ln w="9361" cap="flat">
              <a:noFill/>
              <a:prstDash val="solid"/>
              <a:miter/>
            </a:ln>
          </p:spPr>
          <p:txBody>
            <a:bodyPr wrap="none" tIns="640080" bIns="0" rtlCol="0" anchor="t" anchorCtr="0"/>
            <a:lstStyle/>
            <a:p>
              <a:pPr algn="ctr"/>
              <a:r>
                <a:rPr lang="en-US" sz="9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Air </a:t>
              </a:r>
              <a:br>
                <a:rPr lang="en-US" sz="9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US" sz="9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Temperature</a:t>
              </a:r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60F24086-8288-CF4D-99D7-2661ADEB2F97}"/>
                </a:ext>
              </a:extLst>
            </p:cNvPr>
            <p:cNvSpPr/>
            <p:nvPr/>
          </p:nvSpPr>
          <p:spPr>
            <a:xfrm>
              <a:off x="855016" y="4995269"/>
              <a:ext cx="95661" cy="191323"/>
            </a:xfrm>
            <a:custGeom>
              <a:avLst/>
              <a:gdLst>
                <a:gd name="connsiteX0" fmla="*/ 0 w 95661"/>
                <a:gd name="connsiteY0" fmla="*/ 95662 h 191323"/>
                <a:gd name="connsiteX1" fmla="*/ 95662 w 95661"/>
                <a:gd name="connsiteY1" fmla="*/ 191323 h 191323"/>
                <a:gd name="connsiteX2" fmla="*/ 95662 w 95661"/>
                <a:gd name="connsiteY2" fmla="*/ 0 h 191323"/>
                <a:gd name="connsiteX3" fmla="*/ 0 w 95661"/>
                <a:gd name="connsiteY3" fmla="*/ 95662 h 19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661" h="191323">
                  <a:moveTo>
                    <a:pt x="0" y="95662"/>
                  </a:moveTo>
                  <a:lnTo>
                    <a:pt x="95662" y="191323"/>
                  </a:lnTo>
                  <a:lnTo>
                    <a:pt x="95662" y="0"/>
                  </a:lnTo>
                  <a:lnTo>
                    <a:pt x="0" y="95662"/>
                  </a:lnTo>
                  <a:close/>
                </a:path>
              </a:pathLst>
            </a:custGeom>
            <a:solidFill>
              <a:schemeClr val="accent2"/>
            </a:solidFill>
            <a:ln w="9361" cap="flat">
              <a:noFill/>
              <a:prstDash val="solid"/>
              <a:miter/>
            </a:ln>
          </p:spPr>
          <p:txBody>
            <a:bodyPr tIns="640080" rtlCol="0" anchor="t" anchorCtr="0"/>
            <a:lstStyle/>
            <a:p>
              <a:endParaRPr lang="en-US"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6CE09908-DBB7-614E-BBD8-6979C72DC2CD}"/>
                </a:ext>
              </a:extLst>
            </p:cNvPr>
            <p:cNvSpPr/>
            <p:nvPr/>
          </p:nvSpPr>
          <p:spPr>
            <a:xfrm>
              <a:off x="1306019" y="4995269"/>
              <a:ext cx="95661" cy="191323"/>
            </a:xfrm>
            <a:custGeom>
              <a:avLst/>
              <a:gdLst>
                <a:gd name="connsiteX0" fmla="*/ 95662 w 95661"/>
                <a:gd name="connsiteY0" fmla="*/ 95662 h 191323"/>
                <a:gd name="connsiteX1" fmla="*/ 0 w 95661"/>
                <a:gd name="connsiteY1" fmla="*/ 0 h 191323"/>
                <a:gd name="connsiteX2" fmla="*/ 0 w 95661"/>
                <a:gd name="connsiteY2" fmla="*/ 191323 h 191323"/>
                <a:gd name="connsiteX3" fmla="*/ 95662 w 95661"/>
                <a:gd name="connsiteY3" fmla="*/ 95662 h 19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661" h="191323">
                  <a:moveTo>
                    <a:pt x="95662" y="95662"/>
                  </a:moveTo>
                  <a:lnTo>
                    <a:pt x="0" y="0"/>
                  </a:lnTo>
                  <a:lnTo>
                    <a:pt x="0" y="191323"/>
                  </a:lnTo>
                  <a:lnTo>
                    <a:pt x="95662" y="95662"/>
                  </a:lnTo>
                  <a:close/>
                </a:path>
              </a:pathLst>
            </a:custGeom>
            <a:solidFill>
              <a:srgbClr val="FF0000"/>
            </a:solidFill>
            <a:ln w="9361" cap="flat">
              <a:noFill/>
              <a:prstDash val="solid"/>
              <a:miter/>
            </a:ln>
          </p:spPr>
          <p:txBody>
            <a:bodyPr tIns="640080" rtlCol="0" anchor="t" anchorCtr="0"/>
            <a:lstStyle/>
            <a:p>
              <a:endPara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74" name="Hexagon 173">
            <a:extLst>
              <a:ext uri="{FF2B5EF4-FFF2-40B4-BE49-F238E27FC236}">
                <a16:creationId xmlns:a16="http://schemas.microsoft.com/office/drawing/2014/main" id="{AC603ED6-403F-4048-8D54-7BDD54F905D8}"/>
              </a:ext>
            </a:extLst>
          </p:cNvPr>
          <p:cNvSpPr/>
          <p:nvPr/>
        </p:nvSpPr>
        <p:spPr>
          <a:xfrm>
            <a:off x="11401969" y="4592082"/>
            <a:ext cx="607264" cy="523503"/>
          </a:xfrm>
          <a:prstGeom prst="hexagon">
            <a:avLst/>
          </a:pr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280160" rtlCol="0" anchor="b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 Primary </a:t>
            </a:r>
            <a:b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Productivity</a:t>
            </a:r>
          </a:p>
        </p:txBody>
      </p:sp>
      <p:sp>
        <p:nvSpPr>
          <p:cNvPr id="175" name="Hexagon 174">
            <a:extLst>
              <a:ext uri="{FF2B5EF4-FFF2-40B4-BE49-F238E27FC236}">
                <a16:creationId xmlns:a16="http://schemas.microsoft.com/office/drawing/2014/main" id="{51EDF2C4-4218-0D46-8B15-4BAAF7F4ECF8}"/>
              </a:ext>
            </a:extLst>
          </p:cNvPr>
          <p:cNvSpPr/>
          <p:nvPr/>
        </p:nvSpPr>
        <p:spPr>
          <a:xfrm>
            <a:off x="11401969" y="2005203"/>
            <a:ext cx="607264" cy="523503"/>
          </a:xfrm>
          <a:prstGeom prst="hexagon">
            <a:avLst/>
          </a:pr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280160" rtlCol="0" anchor="b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 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Level</a:t>
            </a:r>
          </a:p>
        </p:txBody>
      </p:sp>
      <p:sp>
        <p:nvSpPr>
          <p:cNvPr id="176" name="Hexagon 175">
            <a:extLst>
              <a:ext uri="{FF2B5EF4-FFF2-40B4-BE49-F238E27FC236}">
                <a16:creationId xmlns:a16="http://schemas.microsoft.com/office/drawing/2014/main" id="{6535FE74-0A0A-884F-AFE7-9A49B51B68B0}"/>
              </a:ext>
            </a:extLst>
          </p:cNvPr>
          <p:cNvSpPr/>
          <p:nvPr/>
        </p:nvSpPr>
        <p:spPr>
          <a:xfrm>
            <a:off x="11401969" y="3325985"/>
            <a:ext cx="607264" cy="523503"/>
          </a:xfrm>
          <a:prstGeom prst="hexagon">
            <a:avLst/>
          </a:pr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280160" rtlCol="0" anchor="b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Cloud </a:t>
            </a:r>
            <a:b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Brightness</a:t>
            </a:r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5661C0F8-6EB5-EF48-BA9E-159184D22972}"/>
              </a:ext>
            </a:extLst>
          </p:cNvPr>
          <p:cNvGrpSpPr/>
          <p:nvPr/>
        </p:nvGrpSpPr>
        <p:grpSpPr>
          <a:xfrm>
            <a:off x="9122938" y="3171637"/>
            <a:ext cx="546664" cy="546664"/>
            <a:chOff x="855016" y="4817599"/>
            <a:chExt cx="546664" cy="546664"/>
          </a:xfrm>
        </p:grpSpPr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02F8D7A7-8B46-F241-B646-F4945F8CB9F5}"/>
                </a:ext>
              </a:extLst>
            </p:cNvPr>
            <p:cNvSpPr/>
            <p:nvPr/>
          </p:nvSpPr>
          <p:spPr>
            <a:xfrm>
              <a:off x="950677" y="4817599"/>
              <a:ext cx="355341" cy="546664"/>
            </a:xfrm>
            <a:custGeom>
              <a:avLst/>
              <a:gdLst>
                <a:gd name="connsiteX0" fmla="*/ 355342 w 355341"/>
                <a:gd name="connsiteY0" fmla="*/ 368994 h 546664"/>
                <a:gd name="connsiteX1" fmla="*/ 355342 w 355341"/>
                <a:gd name="connsiteY1" fmla="*/ 177671 h 546664"/>
                <a:gd name="connsiteX2" fmla="*/ 177671 w 355341"/>
                <a:gd name="connsiteY2" fmla="*/ 0 h 546664"/>
                <a:gd name="connsiteX3" fmla="*/ 0 w 355341"/>
                <a:gd name="connsiteY3" fmla="*/ 177671 h 546664"/>
                <a:gd name="connsiteX4" fmla="*/ 0 w 355341"/>
                <a:gd name="connsiteY4" fmla="*/ 368994 h 546664"/>
                <a:gd name="connsiteX5" fmla="*/ 177671 w 355341"/>
                <a:gd name="connsiteY5" fmla="*/ 546665 h 546664"/>
                <a:gd name="connsiteX6" fmla="*/ 355342 w 355341"/>
                <a:gd name="connsiteY6" fmla="*/ 368994 h 546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5341" h="546664">
                  <a:moveTo>
                    <a:pt x="355342" y="368994"/>
                  </a:moveTo>
                  <a:lnTo>
                    <a:pt x="355342" y="177671"/>
                  </a:lnTo>
                  <a:lnTo>
                    <a:pt x="177671" y="0"/>
                  </a:lnTo>
                  <a:lnTo>
                    <a:pt x="0" y="177671"/>
                  </a:lnTo>
                  <a:lnTo>
                    <a:pt x="0" y="368994"/>
                  </a:lnTo>
                  <a:lnTo>
                    <a:pt x="177671" y="546665"/>
                  </a:lnTo>
                  <a:lnTo>
                    <a:pt x="355342" y="368994"/>
                  </a:lnTo>
                  <a:close/>
                </a:path>
              </a:pathLst>
            </a:custGeom>
            <a:solidFill>
              <a:schemeClr val="accent2"/>
            </a:solidFill>
            <a:ln w="9361" cap="flat">
              <a:noFill/>
              <a:prstDash val="solid"/>
              <a:miter/>
            </a:ln>
          </p:spPr>
          <p:txBody>
            <a:bodyPr wrap="none" tIns="640080" bIns="0" rtlCol="0" anchor="t" anchorCtr="0"/>
            <a:lstStyle/>
            <a:p>
              <a:pPr algn="ctr"/>
              <a:r>
                <a:rPr lang="en-US" sz="9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</a:t>
              </a:r>
              <a:r>
                <a:rPr lang="en-US" sz="900" baseline="-25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r>
                <a:rPr lang="en-US" sz="9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 </a:t>
              </a:r>
              <a:br>
                <a:rPr lang="en-US" sz="9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US" sz="9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Nuclei</a:t>
              </a:r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E2892BE0-3038-0147-B0CF-1B0C12577D53}"/>
                </a:ext>
              </a:extLst>
            </p:cNvPr>
            <p:cNvSpPr/>
            <p:nvPr/>
          </p:nvSpPr>
          <p:spPr>
            <a:xfrm>
              <a:off x="855016" y="4995269"/>
              <a:ext cx="95661" cy="191323"/>
            </a:xfrm>
            <a:custGeom>
              <a:avLst/>
              <a:gdLst>
                <a:gd name="connsiteX0" fmla="*/ 0 w 95661"/>
                <a:gd name="connsiteY0" fmla="*/ 95662 h 191323"/>
                <a:gd name="connsiteX1" fmla="*/ 95662 w 95661"/>
                <a:gd name="connsiteY1" fmla="*/ 191323 h 191323"/>
                <a:gd name="connsiteX2" fmla="*/ 95662 w 95661"/>
                <a:gd name="connsiteY2" fmla="*/ 0 h 191323"/>
                <a:gd name="connsiteX3" fmla="*/ 0 w 95661"/>
                <a:gd name="connsiteY3" fmla="*/ 95662 h 19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661" h="191323">
                  <a:moveTo>
                    <a:pt x="0" y="95662"/>
                  </a:moveTo>
                  <a:lnTo>
                    <a:pt x="95662" y="191323"/>
                  </a:lnTo>
                  <a:lnTo>
                    <a:pt x="95662" y="0"/>
                  </a:lnTo>
                  <a:lnTo>
                    <a:pt x="0" y="95662"/>
                  </a:lnTo>
                  <a:close/>
                </a:path>
              </a:pathLst>
            </a:custGeom>
            <a:solidFill>
              <a:schemeClr val="accent2"/>
            </a:solidFill>
            <a:ln w="9361" cap="flat">
              <a:noFill/>
              <a:prstDash val="solid"/>
              <a:miter/>
            </a:ln>
          </p:spPr>
          <p:txBody>
            <a:bodyPr tIns="640080" rtlCol="0" anchor="t" anchorCtr="0"/>
            <a:lstStyle/>
            <a:p>
              <a:endParaRPr lang="en-US"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01F0AEC2-A0FE-6D46-8AC7-14E888E3D017}"/>
                </a:ext>
              </a:extLst>
            </p:cNvPr>
            <p:cNvSpPr/>
            <p:nvPr/>
          </p:nvSpPr>
          <p:spPr>
            <a:xfrm>
              <a:off x="1306019" y="4995269"/>
              <a:ext cx="95661" cy="191323"/>
            </a:xfrm>
            <a:custGeom>
              <a:avLst/>
              <a:gdLst>
                <a:gd name="connsiteX0" fmla="*/ 95662 w 95661"/>
                <a:gd name="connsiteY0" fmla="*/ 95662 h 191323"/>
                <a:gd name="connsiteX1" fmla="*/ 0 w 95661"/>
                <a:gd name="connsiteY1" fmla="*/ 0 h 191323"/>
                <a:gd name="connsiteX2" fmla="*/ 0 w 95661"/>
                <a:gd name="connsiteY2" fmla="*/ 191323 h 191323"/>
                <a:gd name="connsiteX3" fmla="*/ 95662 w 95661"/>
                <a:gd name="connsiteY3" fmla="*/ 95662 h 19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661" h="191323">
                  <a:moveTo>
                    <a:pt x="95662" y="95662"/>
                  </a:moveTo>
                  <a:lnTo>
                    <a:pt x="0" y="0"/>
                  </a:lnTo>
                  <a:lnTo>
                    <a:pt x="0" y="191323"/>
                  </a:lnTo>
                  <a:lnTo>
                    <a:pt x="95662" y="95662"/>
                  </a:lnTo>
                  <a:close/>
                </a:path>
              </a:pathLst>
            </a:custGeom>
            <a:solidFill>
              <a:srgbClr val="FF0000"/>
            </a:solidFill>
            <a:ln w="9361" cap="flat">
              <a:noFill/>
              <a:prstDash val="solid"/>
              <a:miter/>
            </a:ln>
          </p:spPr>
          <p:txBody>
            <a:bodyPr tIns="640080" rtlCol="0" anchor="t" anchorCtr="0"/>
            <a:lstStyle/>
            <a:p>
              <a:endParaRPr lang="en-US"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82" name="Oval 181">
            <a:extLst>
              <a:ext uri="{FF2B5EF4-FFF2-40B4-BE49-F238E27FC236}">
                <a16:creationId xmlns:a16="http://schemas.microsoft.com/office/drawing/2014/main" id="{695D1C34-C5D1-0840-A645-D08C4602CC36}"/>
              </a:ext>
            </a:extLst>
          </p:cNvPr>
          <p:cNvSpPr/>
          <p:nvPr/>
        </p:nvSpPr>
        <p:spPr>
          <a:xfrm>
            <a:off x="4605148" y="2585070"/>
            <a:ext cx="615833" cy="60282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85725" tIns="0" rIns="85725" bIns="0" rtlCol="0" anchor="ctr" anchorCtr="0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Dust </a:t>
            </a:r>
            <a:br>
              <a:rPr lang="en-US" sz="9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Storms</a:t>
            </a:r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602110AE-6DFE-C64A-8743-9FA22579C70C}"/>
              </a:ext>
            </a:extLst>
          </p:cNvPr>
          <p:cNvSpPr/>
          <p:nvPr/>
        </p:nvSpPr>
        <p:spPr>
          <a:xfrm>
            <a:off x="4614224" y="4264784"/>
            <a:ext cx="615833" cy="60282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85725" tIns="0" rIns="85725" bIns="0" rtlCol="0" anchor="ctr" anchorCtr="0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Combustion </a:t>
            </a:r>
            <a:br>
              <a:rPr lang="en-US" sz="9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Aerosols</a:t>
            </a:r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2FF2EC50-8640-0C46-8FE8-C6104D58F4FB}"/>
              </a:ext>
            </a:extLst>
          </p:cNvPr>
          <p:cNvSpPr/>
          <p:nvPr/>
        </p:nvSpPr>
        <p:spPr>
          <a:xfrm>
            <a:off x="4607894" y="3424927"/>
            <a:ext cx="615833" cy="602822"/>
          </a:xfrm>
          <a:prstGeom prst="ellipse">
            <a:avLst/>
          </a:prstGeom>
          <a:solidFill>
            <a:schemeClr val="accent5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85725" tIns="0" rIns="85725" bIns="0" rtlCol="0" anchor="ctr" anchorCtr="0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Volcanic</a:t>
            </a:r>
          </a:p>
          <a:p>
            <a:pPr algn="ctr"/>
            <a:r>
              <a:rPr lang="en-US" sz="9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Eruption</a:t>
            </a:r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E61CABC2-A9FD-8642-B531-877F90A69236}"/>
              </a:ext>
            </a:extLst>
          </p:cNvPr>
          <p:cNvSpPr/>
          <p:nvPr/>
        </p:nvSpPr>
        <p:spPr>
          <a:xfrm>
            <a:off x="4605148" y="1745213"/>
            <a:ext cx="615833" cy="60282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85725" tIns="0" rIns="85725" bIns="0" rtlCol="0" anchor="ctr" anchorCtr="0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 </a:t>
            </a:r>
            <a:br>
              <a:rPr lang="en-US" sz="9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 </a:t>
            </a:r>
            <a:br>
              <a:rPr lang="en-US" sz="9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Event</a:t>
            </a:r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1221F797-18E6-3A4C-8FBA-60641F48356D}"/>
              </a:ext>
            </a:extLst>
          </p:cNvPr>
          <p:cNvSpPr/>
          <p:nvPr/>
        </p:nvSpPr>
        <p:spPr>
          <a:xfrm>
            <a:off x="4605148" y="5104639"/>
            <a:ext cx="615833" cy="60282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85725" tIns="0" rIns="85725" bIns="0" rtlCol="0" anchor="ctr" anchorCtr="0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</a:t>
            </a:r>
            <a:br>
              <a:rPr lang="en-US" sz="9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Source </a:t>
            </a:r>
            <a:br>
              <a:rPr lang="en-US" sz="9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Event</a:t>
            </a:r>
          </a:p>
        </p:txBody>
      </p:sp>
      <p:sp>
        <p:nvSpPr>
          <p:cNvPr id="187" name="Oval 41">
            <a:extLst>
              <a:ext uri="{FF2B5EF4-FFF2-40B4-BE49-F238E27FC236}">
                <a16:creationId xmlns:a16="http://schemas.microsoft.com/office/drawing/2014/main" id="{5E167C09-3F41-3C4D-8C8A-1BF0B581870E}"/>
              </a:ext>
            </a:extLst>
          </p:cNvPr>
          <p:cNvSpPr/>
          <p:nvPr/>
        </p:nvSpPr>
        <p:spPr>
          <a:xfrm rot="10800000">
            <a:off x="5524050" y="1282276"/>
            <a:ext cx="2772331" cy="2295144"/>
          </a:xfrm>
          <a:custGeom>
            <a:avLst/>
            <a:gdLst>
              <a:gd name="connsiteX0" fmla="*/ 0 w 5863729"/>
              <a:gd name="connsiteY0" fmla="*/ 2295144 h 4590288"/>
              <a:gd name="connsiteX1" fmla="*/ 2931865 w 5863729"/>
              <a:gd name="connsiteY1" fmla="*/ 0 h 4590288"/>
              <a:gd name="connsiteX2" fmla="*/ 5863730 w 5863729"/>
              <a:gd name="connsiteY2" fmla="*/ 2295144 h 4590288"/>
              <a:gd name="connsiteX3" fmla="*/ 2931865 w 5863729"/>
              <a:gd name="connsiteY3" fmla="*/ 4590288 h 4590288"/>
              <a:gd name="connsiteX4" fmla="*/ 0 w 5863729"/>
              <a:gd name="connsiteY4" fmla="*/ 2295144 h 4590288"/>
              <a:gd name="connsiteX0" fmla="*/ 2931865 w 5863730"/>
              <a:gd name="connsiteY0" fmla="*/ 0 h 4590288"/>
              <a:gd name="connsiteX1" fmla="*/ 5863730 w 5863730"/>
              <a:gd name="connsiteY1" fmla="*/ 2295144 h 4590288"/>
              <a:gd name="connsiteX2" fmla="*/ 2931865 w 5863730"/>
              <a:gd name="connsiteY2" fmla="*/ 4590288 h 4590288"/>
              <a:gd name="connsiteX3" fmla="*/ 0 w 5863730"/>
              <a:gd name="connsiteY3" fmla="*/ 2295144 h 4590288"/>
              <a:gd name="connsiteX4" fmla="*/ 3023305 w 5863730"/>
              <a:gd name="connsiteY4" fmla="*/ 91440 h 4590288"/>
              <a:gd name="connsiteX0" fmla="*/ 2931865 w 5863730"/>
              <a:gd name="connsiteY0" fmla="*/ 0 h 4590288"/>
              <a:gd name="connsiteX1" fmla="*/ 5863730 w 5863730"/>
              <a:gd name="connsiteY1" fmla="*/ 2295144 h 4590288"/>
              <a:gd name="connsiteX2" fmla="*/ 2931865 w 5863730"/>
              <a:gd name="connsiteY2" fmla="*/ 4590288 h 4590288"/>
              <a:gd name="connsiteX3" fmla="*/ 0 w 5863730"/>
              <a:gd name="connsiteY3" fmla="*/ 2295144 h 4590288"/>
              <a:gd name="connsiteX0" fmla="*/ 0 w 2931865"/>
              <a:gd name="connsiteY0" fmla="*/ 0 h 4590288"/>
              <a:gd name="connsiteX1" fmla="*/ 2931865 w 2931865"/>
              <a:gd name="connsiteY1" fmla="*/ 2295144 h 4590288"/>
              <a:gd name="connsiteX2" fmla="*/ 0 w 2931865"/>
              <a:gd name="connsiteY2" fmla="*/ 4590288 h 4590288"/>
              <a:gd name="connsiteX0" fmla="*/ 2931865 w 2931865"/>
              <a:gd name="connsiteY0" fmla="*/ 0 h 2295144"/>
              <a:gd name="connsiteX1" fmla="*/ 0 w 2931865"/>
              <a:gd name="connsiteY1" fmla="*/ 2295144 h 229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31865" h="2295144">
                <a:moveTo>
                  <a:pt x="2931865" y="0"/>
                </a:moveTo>
                <a:cubicBezTo>
                  <a:pt x="2931865" y="1267573"/>
                  <a:pt x="1619224" y="2295144"/>
                  <a:pt x="0" y="2295144"/>
                </a:cubicBezTo>
              </a:path>
            </a:pathLst>
          </a:custGeom>
          <a:noFill/>
          <a:ln w="44450" cmpd="sng">
            <a:solidFill>
              <a:schemeClr val="accent2"/>
            </a:solidFill>
            <a:headEnd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5029200" rIns="0" bIns="0" rtlCol="0" anchor="b" anchorCtr="0"/>
          <a:lstStyle/>
          <a:p>
            <a:pPr algn="ctr"/>
            <a:endParaRPr lang="en-US" sz="1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2" name="Curved Connector 54">
            <a:extLst>
              <a:ext uri="{FF2B5EF4-FFF2-40B4-BE49-F238E27FC236}">
                <a16:creationId xmlns:a16="http://schemas.microsoft.com/office/drawing/2014/main" id="{2A91B5B9-C388-42A3-8080-C6354BEA7F56}"/>
              </a:ext>
            </a:extLst>
          </p:cNvPr>
          <p:cNvCxnSpPr>
            <a:cxnSpLocks/>
          </p:cNvCxnSpPr>
          <p:nvPr/>
        </p:nvCxnSpPr>
        <p:spPr>
          <a:xfrm flipV="1">
            <a:off x="6353369" y="2961048"/>
            <a:ext cx="1115240" cy="299291"/>
          </a:xfrm>
          <a:prstGeom prst="curvedConnector3">
            <a:avLst>
              <a:gd name="adj1" fmla="val 50000"/>
            </a:avLst>
          </a:prstGeom>
          <a:ln w="47625" cap="rnd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A00438AE-7B67-6F46-A772-226965AD7127}"/>
              </a:ext>
            </a:extLst>
          </p:cNvPr>
          <p:cNvGrpSpPr/>
          <p:nvPr/>
        </p:nvGrpSpPr>
        <p:grpSpPr>
          <a:xfrm>
            <a:off x="5972651" y="3081942"/>
            <a:ext cx="546664" cy="546664"/>
            <a:chOff x="855016" y="4817599"/>
            <a:chExt cx="546664" cy="546664"/>
          </a:xfrm>
        </p:grpSpPr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7505D378-11A0-4041-AEF4-F11271F96A55}"/>
                </a:ext>
              </a:extLst>
            </p:cNvPr>
            <p:cNvSpPr/>
            <p:nvPr/>
          </p:nvSpPr>
          <p:spPr>
            <a:xfrm>
              <a:off x="950677" y="4817599"/>
              <a:ext cx="355341" cy="546664"/>
            </a:xfrm>
            <a:custGeom>
              <a:avLst/>
              <a:gdLst>
                <a:gd name="connsiteX0" fmla="*/ 355342 w 355341"/>
                <a:gd name="connsiteY0" fmla="*/ 368994 h 546664"/>
                <a:gd name="connsiteX1" fmla="*/ 355342 w 355341"/>
                <a:gd name="connsiteY1" fmla="*/ 177671 h 546664"/>
                <a:gd name="connsiteX2" fmla="*/ 177671 w 355341"/>
                <a:gd name="connsiteY2" fmla="*/ 0 h 546664"/>
                <a:gd name="connsiteX3" fmla="*/ 0 w 355341"/>
                <a:gd name="connsiteY3" fmla="*/ 177671 h 546664"/>
                <a:gd name="connsiteX4" fmla="*/ 0 w 355341"/>
                <a:gd name="connsiteY4" fmla="*/ 368994 h 546664"/>
                <a:gd name="connsiteX5" fmla="*/ 177671 w 355341"/>
                <a:gd name="connsiteY5" fmla="*/ 546665 h 546664"/>
                <a:gd name="connsiteX6" fmla="*/ 355342 w 355341"/>
                <a:gd name="connsiteY6" fmla="*/ 368994 h 546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5341" h="546664">
                  <a:moveTo>
                    <a:pt x="355342" y="368994"/>
                  </a:moveTo>
                  <a:lnTo>
                    <a:pt x="355342" y="177671"/>
                  </a:lnTo>
                  <a:lnTo>
                    <a:pt x="177671" y="0"/>
                  </a:lnTo>
                  <a:lnTo>
                    <a:pt x="0" y="177671"/>
                  </a:lnTo>
                  <a:lnTo>
                    <a:pt x="0" y="368994"/>
                  </a:lnTo>
                  <a:lnTo>
                    <a:pt x="177671" y="546665"/>
                  </a:lnTo>
                  <a:lnTo>
                    <a:pt x="355342" y="368994"/>
                  </a:lnTo>
                  <a:close/>
                </a:path>
              </a:pathLst>
            </a:custGeom>
            <a:solidFill>
              <a:schemeClr val="accent2"/>
            </a:solidFill>
            <a:ln w="9361" cap="flat">
              <a:noFill/>
              <a:prstDash val="solid"/>
              <a:miter/>
            </a:ln>
          </p:spPr>
          <p:txBody>
            <a:bodyPr wrap="none" tIns="640080" bIns="0" rtlCol="0" anchor="t" anchorCtr="0"/>
            <a:lstStyle/>
            <a:p>
              <a:pPr algn="ctr"/>
              <a:r>
                <a:rPr lang="en-US" sz="9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Sulfate </a:t>
              </a:r>
              <a:br>
                <a:rPr lang="en-US" sz="9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US" sz="9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Aerosol </a:t>
              </a:r>
              <a:br>
                <a:rPr lang="en-US" sz="9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US" sz="9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Production</a:t>
              </a:r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289C6694-14FF-6642-9495-59EEB41D249C}"/>
                </a:ext>
              </a:extLst>
            </p:cNvPr>
            <p:cNvSpPr/>
            <p:nvPr/>
          </p:nvSpPr>
          <p:spPr>
            <a:xfrm>
              <a:off x="855016" y="4995269"/>
              <a:ext cx="95661" cy="191323"/>
            </a:xfrm>
            <a:custGeom>
              <a:avLst/>
              <a:gdLst>
                <a:gd name="connsiteX0" fmla="*/ 0 w 95661"/>
                <a:gd name="connsiteY0" fmla="*/ 95662 h 191323"/>
                <a:gd name="connsiteX1" fmla="*/ 95662 w 95661"/>
                <a:gd name="connsiteY1" fmla="*/ 191323 h 191323"/>
                <a:gd name="connsiteX2" fmla="*/ 95662 w 95661"/>
                <a:gd name="connsiteY2" fmla="*/ 0 h 191323"/>
                <a:gd name="connsiteX3" fmla="*/ 0 w 95661"/>
                <a:gd name="connsiteY3" fmla="*/ 95662 h 19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661" h="191323">
                  <a:moveTo>
                    <a:pt x="0" y="95662"/>
                  </a:moveTo>
                  <a:lnTo>
                    <a:pt x="95662" y="191323"/>
                  </a:lnTo>
                  <a:lnTo>
                    <a:pt x="95662" y="0"/>
                  </a:lnTo>
                  <a:lnTo>
                    <a:pt x="0" y="95662"/>
                  </a:lnTo>
                  <a:close/>
                </a:path>
              </a:pathLst>
            </a:custGeom>
            <a:solidFill>
              <a:schemeClr val="accent2"/>
            </a:solidFill>
            <a:ln w="9361" cap="flat">
              <a:noFill/>
              <a:prstDash val="solid"/>
              <a:miter/>
            </a:ln>
          </p:spPr>
          <p:txBody>
            <a:bodyPr tIns="640080" rtlCol="0" anchor="t" anchorCtr="0"/>
            <a:lstStyle/>
            <a:p>
              <a:endParaRPr lang="en-US"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9507CF59-6AE4-6B48-84BB-43D84F358FE1}"/>
                </a:ext>
              </a:extLst>
            </p:cNvPr>
            <p:cNvSpPr/>
            <p:nvPr/>
          </p:nvSpPr>
          <p:spPr>
            <a:xfrm>
              <a:off x="1306019" y="4995269"/>
              <a:ext cx="95661" cy="191323"/>
            </a:xfrm>
            <a:custGeom>
              <a:avLst/>
              <a:gdLst>
                <a:gd name="connsiteX0" fmla="*/ 95662 w 95661"/>
                <a:gd name="connsiteY0" fmla="*/ 95662 h 191323"/>
                <a:gd name="connsiteX1" fmla="*/ 0 w 95661"/>
                <a:gd name="connsiteY1" fmla="*/ 0 h 191323"/>
                <a:gd name="connsiteX2" fmla="*/ 0 w 95661"/>
                <a:gd name="connsiteY2" fmla="*/ 191323 h 191323"/>
                <a:gd name="connsiteX3" fmla="*/ 95662 w 95661"/>
                <a:gd name="connsiteY3" fmla="*/ 95662 h 19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661" h="191323">
                  <a:moveTo>
                    <a:pt x="95662" y="95662"/>
                  </a:moveTo>
                  <a:lnTo>
                    <a:pt x="0" y="0"/>
                  </a:lnTo>
                  <a:lnTo>
                    <a:pt x="0" y="191323"/>
                  </a:lnTo>
                  <a:lnTo>
                    <a:pt x="95662" y="95662"/>
                  </a:lnTo>
                  <a:close/>
                </a:path>
              </a:pathLst>
            </a:custGeom>
            <a:solidFill>
              <a:srgbClr val="FF0000"/>
            </a:solidFill>
            <a:ln w="9361" cap="flat">
              <a:noFill/>
              <a:prstDash val="solid"/>
              <a:miter/>
            </a:ln>
          </p:spPr>
          <p:txBody>
            <a:bodyPr tIns="640080" rtlCol="0" anchor="t" anchorCtr="0"/>
            <a:lstStyle/>
            <a:p>
              <a:endPara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FD6234ED-D190-6A41-8335-7B8423B85FB7}"/>
              </a:ext>
            </a:extLst>
          </p:cNvPr>
          <p:cNvGrpSpPr/>
          <p:nvPr/>
        </p:nvGrpSpPr>
        <p:grpSpPr>
          <a:xfrm>
            <a:off x="7358099" y="2767314"/>
            <a:ext cx="546664" cy="546664"/>
            <a:chOff x="855016" y="4817599"/>
            <a:chExt cx="546664" cy="546664"/>
          </a:xfrm>
        </p:grpSpPr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6C049CCF-A80E-764C-8C0C-510D0D18B9E8}"/>
                </a:ext>
              </a:extLst>
            </p:cNvPr>
            <p:cNvSpPr/>
            <p:nvPr/>
          </p:nvSpPr>
          <p:spPr>
            <a:xfrm>
              <a:off x="950677" y="4817599"/>
              <a:ext cx="355341" cy="546664"/>
            </a:xfrm>
            <a:custGeom>
              <a:avLst/>
              <a:gdLst>
                <a:gd name="connsiteX0" fmla="*/ 355342 w 355341"/>
                <a:gd name="connsiteY0" fmla="*/ 368994 h 546664"/>
                <a:gd name="connsiteX1" fmla="*/ 355342 w 355341"/>
                <a:gd name="connsiteY1" fmla="*/ 177671 h 546664"/>
                <a:gd name="connsiteX2" fmla="*/ 177671 w 355341"/>
                <a:gd name="connsiteY2" fmla="*/ 0 h 546664"/>
                <a:gd name="connsiteX3" fmla="*/ 0 w 355341"/>
                <a:gd name="connsiteY3" fmla="*/ 177671 h 546664"/>
                <a:gd name="connsiteX4" fmla="*/ 0 w 355341"/>
                <a:gd name="connsiteY4" fmla="*/ 368994 h 546664"/>
                <a:gd name="connsiteX5" fmla="*/ 177671 w 355341"/>
                <a:gd name="connsiteY5" fmla="*/ 546665 h 546664"/>
                <a:gd name="connsiteX6" fmla="*/ 355342 w 355341"/>
                <a:gd name="connsiteY6" fmla="*/ 368994 h 546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5341" h="546664">
                  <a:moveTo>
                    <a:pt x="355342" y="368994"/>
                  </a:moveTo>
                  <a:lnTo>
                    <a:pt x="355342" y="177671"/>
                  </a:lnTo>
                  <a:lnTo>
                    <a:pt x="177671" y="0"/>
                  </a:lnTo>
                  <a:lnTo>
                    <a:pt x="0" y="177671"/>
                  </a:lnTo>
                  <a:lnTo>
                    <a:pt x="0" y="368994"/>
                  </a:lnTo>
                  <a:lnTo>
                    <a:pt x="177671" y="546665"/>
                  </a:lnTo>
                  <a:lnTo>
                    <a:pt x="355342" y="368994"/>
                  </a:lnTo>
                  <a:close/>
                </a:path>
              </a:pathLst>
            </a:custGeom>
            <a:solidFill>
              <a:schemeClr val="accent2"/>
            </a:solidFill>
            <a:ln w="9361" cap="flat">
              <a:noFill/>
              <a:prstDash val="solid"/>
              <a:miter/>
            </a:ln>
          </p:spPr>
          <p:txBody>
            <a:bodyPr wrap="none" tIns="640080" bIns="0" rtlCol="0" anchor="t" anchorCtr="0"/>
            <a:lstStyle/>
            <a:p>
              <a:pPr algn="ctr"/>
              <a:r>
                <a:rPr lang="en-US" sz="9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Radiative </a:t>
              </a:r>
              <a:br>
                <a:rPr lang="en-US" sz="9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US" sz="9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Flux</a:t>
              </a:r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46F52BF0-41C6-DC4E-AEB5-ACD006CEC389}"/>
                </a:ext>
              </a:extLst>
            </p:cNvPr>
            <p:cNvSpPr/>
            <p:nvPr/>
          </p:nvSpPr>
          <p:spPr>
            <a:xfrm>
              <a:off x="855016" y="4995269"/>
              <a:ext cx="95661" cy="191323"/>
            </a:xfrm>
            <a:custGeom>
              <a:avLst/>
              <a:gdLst>
                <a:gd name="connsiteX0" fmla="*/ 0 w 95661"/>
                <a:gd name="connsiteY0" fmla="*/ 95662 h 191323"/>
                <a:gd name="connsiteX1" fmla="*/ 95662 w 95661"/>
                <a:gd name="connsiteY1" fmla="*/ 191323 h 191323"/>
                <a:gd name="connsiteX2" fmla="*/ 95662 w 95661"/>
                <a:gd name="connsiteY2" fmla="*/ 0 h 191323"/>
                <a:gd name="connsiteX3" fmla="*/ 0 w 95661"/>
                <a:gd name="connsiteY3" fmla="*/ 95662 h 19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661" h="191323">
                  <a:moveTo>
                    <a:pt x="0" y="95662"/>
                  </a:moveTo>
                  <a:lnTo>
                    <a:pt x="95662" y="191323"/>
                  </a:lnTo>
                  <a:lnTo>
                    <a:pt x="95662" y="0"/>
                  </a:lnTo>
                  <a:lnTo>
                    <a:pt x="0" y="95662"/>
                  </a:lnTo>
                  <a:close/>
                </a:path>
              </a:pathLst>
            </a:custGeom>
            <a:solidFill>
              <a:schemeClr val="accent2"/>
            </a:solidFill>
            <a:ln w="9361" cap="flat">
              <a:noFill/>
              <a:prstDash val="solid"/>
              <a:miter/>
            </a:ln>
          </p:spPr>
          <p:txBody>
            <a:bodyPr tIns="640080" rtlCol="0" anchor="t" anchorCtr="0"/>
            <a:lstStyle/>
            <a:p>
              <a:endParaRPr lang="en-US"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FEEAFDF8-5F23-AB41-8F55-833A766EA4B0}"/>
                </a:ext>
              </a:extLst>
            </p:cNvPr>
            <p:cNvSpPr/>
            <p:nvPr/>
          </p:nvSpPr>
          <p:spPr>
            <a:xfrm>
              <a:off x="1306019" y="4995269"/>
              <a:ext cx="95661" cy="191323"/>
            </a:xfrm>
            <a:custGeom>
              <a:avLst/>
              <a:gdLst>
                <a:gd name="connsiteX0" fmla="*/ 95662 w 95661"/>
                <a:gd name="connsiteY0" fmla="*/ 95662 h 191323"/>
                <a:gd name="connsiteX1" fmla="*/ 0 w 95661"/>
                <a:gd name="connsiteY1" fmla="*/ 0 h 191323"/>
                <a:gd name="connsiteX2" fmla="*/ 0 w 95661"/>
                <a:gd name="connsiteY2" fmla="*/ 191323 h 191323"/>
                <a:gd name="connsiteX3" fmla="*/ 95662 w 95661"/>
                <a:gd name="connsiteY3" fmla="*/ 95662 h 19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661" h="191323">
                  <a:moveTo>
                    <a:pt x="95662" y="95662"/>
                  </a:moveTo>
                  <a:lnTo>
                    <a:pt x="0" y="0"/>
                  </a:lnTo>
                  <a:lnTo>
                    <a:pt x="0" y="191323"/>
                  </a:lnTo>
                  <a:lnTo>
                    <a:pt x="95662" y="95662"/>
                  </a:lnTo>
                  <a:close/>
                </a:path>
              </a:pathLst>
            </a:custGeom>
            <a:solidFill>
              <a:srgbClr val="FF0000"/>
            </a:solidFill>
            <a:ln w="9361" cap="flat">
              <a:noFill/>
              <a:prstDash val="solid"/>
              <a:miter/>
            </a:ln>
          </p:spPr>
          <p:txBody>
            <a:bodyPr tIns="640080" rtlCol="0" anchor="t" anchorCtr="0"/>
            <a:lstStyle/>
            <a:p>
              <a:endParaRPr lang="en-US"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165EB46-51C1-D45F-084F-A959C80FDEE6}"/>
              </a:ext>
            </a:extLst>
          </p:cNvPr>
          <p:cNvSpPr txBox="1"/>
          <p:nvPr/>
        </p:nvSpPr>
        <p:spPr>
          <a:xfrm>
            <a:off x="0" y="6493595"/>
            <a:ext cx="11177016" cy="36076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en-US" sz="1400" b="1" dirty="0"/>
              <a:t>Goal</a:t>
            </a:r>
            <a:r>
              <a:rPr lang="en-US" sz="1400" dirty="0"/>
              <a:t>: attribute climate impacts from a localized source using an approach to represent evolving chain of physical processes.</a:t>
            </a:r>
          </a:p>
        </p:txBody>
      </p:sp>
    </p:spTree>
    <p:extLst>
      <p:ext uri="{BB962C8B-B14F-4D97-AF65-F5344CB8AC3E}">
        <p14:creationId xmlns:p14="http://schemas.microsoft.com/office/powerpoint/2010/main" val="228136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0E92E-FA0C-E6FB-D5EE-EAF821FCC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Known Impacts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9D3E70-3031-276F-B7F1-014DE2A74B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F46CD33-EE05-00F8-F901-43723AB16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205" y="1545740"/>
            <a:ext cx="6411914" cy="45439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A11E451-A7E0-C04B-BF2B-3353C9B341DD}"/>
              </a:ext>
            </a:extLst>
          </p:cNvPr>
          <p:cNvSpPr txBox="1"/>
          <p:nvPr/>
        </p:nvSpPr>
        <p:spPr>
          <a:xfrm>
            <a:off x="3375660" y="1271420"/>
            <a:ext cx="5440680" cy="62138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2000" b="1" dirty="0"/>
              <a:t>Global Mean Upper Stratosphere Temperature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F8B439-E86A-DF17-314E-ACAC1487379C}"/>
              </a:ext>
            </a:extLst>
          </p:cNvPr>
          <p:cNvSpPr txBox="1"/>
          <p:nvPr/>
        </p:nvSpPr>
        <p:spPr>
          <a:xfrm>
            <a:off x="4828794" y="6379312"/>
            <a:ext cx="3639312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r>
              <a:rPr lang="en-US" b="1" dirty="0"/>
              <a:t>Ramachandran et al. [3]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98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andia Angles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pen Sans Bold &amp; light">
      <a:majorFont>
        <a:latin typeface="Open Sans bold"/>
        <a:ea typeface=""/>
        <a:cs typeface=""/>
      </a:majorFont>
      <a:minorFont>
        <a:latin typeface="Open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andia_Angles_UUR_Template" id="{1DA988FA-1A6F-5E41-8E44-36EFB53A1835}" vid="{3524D065-4A0B-0843-9E33-7EB7C34927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Sandia Angles</Template>
  <TotalTime>25019</TotalTime>
  <Words>3623</Words>
  <Application>Microsoft Macintosh PowerPoint</Application>
  <PresentationFormat>Widescreen</PresentationFormat>
  <Paragraphs>514</Paragraphs>
  <Slides>42</Slides>
  <Notes>12</Notes>
  <HiddenSlides>18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Cambria Math</vt:lpstr>
      <vt:lpstr>Arial</vt:lpstr>
      <vt:lpstr>Wingdings</vt:lpstr>
      <vt:lpstr>Garamond</vt:lpstr>
      <vt:lpstr>Open Sans Light</vt:lpstr>
      <vt:lpstr>Courier New</vt:lpstr>
      <vt:lpstr>Open Sans</vt:lpstr>
      <vt:lpstr>Open Sans bold</vt:lpstr>
      <vt:lpstr>Sandia Angles</vt:lpstr>
      <vt:lpstr>Global Multivariate Causal Discovery</vt:lpstr>
      <vt:lpstr>Introduction</vt:lpstr>
      <vt:lpstr>Causal Network Discovery</vt:lpstr>
      <vt:lpstr>Conditional Independence-Based Causal Discovery</vt:lpstr>
      <vt:lpstr>Causal Discovery Algorithm</vt:lpstr>
      <vt:lpstr>Why Causal Discovery?</vt:lpstr>
      <vt:lpstr>1991 Mount Pinatubo Eruption</vt:lpstr>
      <vt:lpstr>CLDERA: Mt. Pinatubo Stratospheric Aerosol Injection</vt:lpstr>
      <vt:lpstr>Known Impacts</vt:lpstr>
      <vt:lpstr>Description of Data</vt:lpstr>
      <vt:lpstr>Preprocessing Climate Data</vt:lpstr>
      <vt:lpstr>Preprocessing Climate Data</vt:lpstr>
      <vt:lpstr>Regional Means: preliminary data</vt:lpstr>
      <vt:lpstr>Regional Means Results: preliminary</vt:lpstr>
      <vt:lpstr>Regional Means Results: preliminary</vt:lpstr>
      <vt:lpstr>PCA and PCA-Varimax</vt:lpstr>
      <vt:lpstr>PCA and PCA-Varimax – daily, 1991-1995</vt:lpstr>
      <vt:lpstr>Aerosols to Temperature Pathway Discovery – daily, 1991-1995</vt:lpstr>
      <vt:lpstr>Non-Localized Aerosols and Stratospheric Temperature – weekly, 1991-1995</vt:lpstr>
      <vt:lpstr>Non-Localized Aerosols and Stratospheric Temperature Results – weekly, 1991-1995, preliminary</vt:lpstr>
      <vt:lpstr>Challenges of the Current Approach</vt:lpstr>
      <vt:lpstr>Next steps</vt:lpstr>
      <vt:lpstr>References</vt:lpstr>
      <vt:lpstr>PowerPoint Presentation</vt:lpstr>
      <vt:lpstr>PowerPoint Presentation</vt:lpstr>
      <vt:lpstr>Problems Addressed</vt:lpstr>
      <vt:lpstr>Algorithms</vt:lpstr>
      <vt:lpstr>PC Algorithm Overview</vt:lpstr>
      <vt:lpstr>PC Algorithm Overview</vt:lpstr>
      <vt:lpstr>PC Algorithm Overview</vt:lpstr>
      <vt:lpstr>PC Algorithm Overview</vt:lpstr>
      <vt:lpstr>PC Algorithm Overview</vt:lpstr>
      <vt:lpstr>Causal Network Discovery</vt:lpstr>
      <vt:lpstr>Why Causal Discovery?</vt:lpstr>
      <vt:lpstr>Why Causal Discovery?</vt:lpstr>
      <vt:lpstr>Why Causal Discovery?</vt:lpstr>
      <vt:lpstr>Why Causal Discovery?</vt:lpstr>
      <vt:lpstr>Why Causal Discovery?</vt:lpstr>
      <vt:lpstr>Conditional Independence-Based Causal Discovery</vt:lpstr>
      <vt:lpstr>Algorithms</vt:lpstr>
      <vt:lpstr>Aerosols and Stratospheric Temperature</vt:lpstr>
      <vt:lpstr>Monthly 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Causal Network Discovery of Natural Atmospheric Interventions</dc:title>
  <dc:creator>Nichol, Jake</dc:creator>
  <cp:lastModifiedBy>Nichol, Jake</cp:lastModifiedBy>
  <cp:revision>315</cp:revision>
  <dcterms:created xsi:type="dcterms:W3CDTF">2022-05-23T17:57:29Z</dcterms:created>
  <dcterms:modified xsi:type="dcterms:W3CDTF">2022-06-10T23:55:53Z</dcterms:modified>
</cp:coreProperties>
</file>