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4"/>
  </p:notesMasterIdLst>
  <p:sldIdLst>
    <p:sldId id="256" r:id="rId2"/>
    <p:sldId id="264" r:id="rId3"/>
    <p:sldId id="265" r:id="rId4"/>
    <p:sldId id="266" r:id="rId5"/>
    <p:sldId id="268" r:id="rId6"/>
    <p:sldId id="274" r:id="rId7"/>
    <p:sldId id="287" r:id="rId8"/>
    <p:sldId id="288" r:id="rId9"/>
    <p:sldId id="289" r:id="rId10"/>
    <p:sldId id="290" r:id="rId11"/>
    <p:sldId id="291" r:id="rId12"/>
    <p:sldId id="295" r:id="rId13"/>
    <p:sldId id="296" r:id="rId14"/>
    <p:sldId id="298" r:id="rId15"/>
    <p:sldId id="297" r:id="rId16"/>
    <p:sldId id="4398" r:id="rId17"/>
    <p:sldId id="4397" r:id="rId18"/>
    <p:sldId id="4396" r:id="rId19"/>
    <p:sldId id="4405" r:id="rId20"/>
    <p:sldId id="4403" r:id="rId21"/>
    <p:sldId id="260" r:id="rId22"/>
    <p:sldId id="440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70"/>
    <a:srgbClr val="00000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8"/>
    <p:restoredTop sz="89354"/>
  </p:normalViewPr>
  <p:slideViewPr>
    <p:cSldViewPr snapToGrid="0" snapToObjects="1">
      <p:cViewPr varScale="1">
        <p:scale>
          <a:sx n="118" d="100"/>
          <a:sy n="118" d="100"/>
        </p:scale>
        <p:origin x="13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overcome limitations in storage capacity/bandwidth, there has to be some data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Tried various OTS methods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E.g., Local Outlier Factor, </a:t>
            </a:r>
            <a:r>
              <a:rPr lang="en-US" altLang="en-US" dirty="0" err="1"/>
              <a:t>iNN</a:t>
            </a:r>
            <a:r>
              <a:rPr lang="en-US" altLang="en-US" dirty="0"/>
              <a:t>, </a:t>
            </a:r>
            <a:r>
              <a:rPr lang="en-US" altLang="en-US" dirty="0" err="1"/>
              <a:t>i</a:t>
            </a:r>
            <a:r>
              <a:rPr lang="en-US" altLang="en-US" dirty="0"/>
              <a:t>-Forest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Limited success for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Not tuned to in-situ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TRL work, foundational, discovery</a:t>
            </a:r>
          </a:p>
          <a:p>
            <a:r>
              <a:rPr lang="en-US" dirty="0"/>
              <a:t>Experience developing deployable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TRL work, foundational, discovery</a:t>
            </a:r>
          </a:p>
          <a:p>
            <a:r>
              <a:rPr lang="en-US" dirty="0"/>
              <a:t>Experience developing deployable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7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solidFill>
                      <a:srgbClr val="FF0000"/>
                    </a:solidFill>
                  </a:rPr>
                  <a:t>ROMS (reduced order models) are </a:t>
                </a:r>
                <a:r>
                  <a:rPr lang="en-US" sz="1200" dirty="0"/>
                  <a:t>physics-based surrogates tied directly to a “full-order model” (FOM) that can enable full-field predictions in real time</a:t>
                </a:r>
                <a:endParaRPr lang="en-US" i="0" dirty="0">
                  <a:solidFill>
                    <a:srgbClr val="FF0000"/>
                  </a:solidFill>
                </a:endParaRPr>
              </a:p>
              <a:p>
                <a:r>
                  <a:rPr lang="en-US" i="0" dirty="0">
                    <a:solidFill>
                      <a:srgbClr val="FF0000"/>
                    </a:solidFill>
                  </a:rPr>
                  <a:t>For non-linear problems, residual minimization requires operations scaling like FOM.</a:t>
                </a:r>
                <a:endParaRPr lang="en-US" b="1" i="0" dirty="0">
                  <a:solidFill>
                    <a:srgbClr val="FF0000"/>
                  </a:solidFill>
                </a:endParaRPr>
              </a:p>
              <a:p>
                <a:r>
                  <a:rPr lang="en-US" b="0" i="0" dirty="0">
                    <a:solidFill>
                      <a:srgbClr val="00B050"/>
                    </a:solidFill>
                  </a:rPr>
                  <a:t>Solution is hyper-reduction: compute the residual on a small subset of the mesh, represented by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b="0" i="0" dirty="0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dirty="0"/>
                  <a:t>A single “sample mesh” is typically computed using a simple greedy algorithm that minimizes reconstruction error of the non-linear function being approximated and that same sample mesh is used for hyper-reduction at all time-steps.</a:t>
                </a:r>
              </a:p>
              <a:p>
                <a:endParaRPr lang="en-US" b="0" i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solidFill>
                      <a:srgbClr val="FF0000"/>
                    </a:solidFill>
                  </a:rPr>
                  <a:t>ROMS (reduced order models) are </a:t>
                </a:r>
                <a:r>
                  <a:rPr lang="en-US" sz="1200" dirty="0"/>
                  <a:t>physics-based surrogates tied directly to a “full-order model” (FOM) that can enable full-field predictions in real time</a:t>
                </a:r>
                <a:endParaRPr lang="en-US" i="0" dirty="0">
                  <a:solidFill>
                    <a:srgbClr val="FF0000"/>
                  </a:solidFill>
                </a:endParaRPr>
              </a:p>
              <a:p>
                <a:r>
                  <a:rPr lang="en-US" i="0" dirty="0">
                    <a:solidFill>
                      <a:srgbClr val="FF0000"/>
                    </a:solidFill>
                  </a:rPr>
                  <a:t>For non-linear problems, residual minimization requires operations scaling like FOM.</a:t>
                </a:r>
                <a:endParaRPr lang="en-US" b="1" i="0" dirty="0">
                  <a:solidFill>
                    <a:srgbClr val="FF0000"/>
                  </a:solidFill>
                </a:endParaRPr>
              </a:p>
              <a:p>
                <a:r>
                  <a:rPr lang="en-US" b="0" i="0" dirty="0">
                    <a:solidFill>
                      <a:srgbClr val="00B050"/>
                    </a:solidFill>
                  </a:rPr>
                  <a:t>Solution is hyper-reduction: compute the residual on a small subset of the mesh, represented by matrix </a:t>
                </a:r>
                <a:r>
                  <a:rPr lang="en-US" b="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A</a:t>
                </a:r>
                <a:r>
                  <a:rPr lang="en-US" b="0" i="0" dirty="0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dirty="0"/>
                  <a:t>A single “sample mesh” is typically computed using a simple greedy algorithm that minimizes reconstruction error of the non-linear function being approximated and that same sample mesh is used for hyper-reduction at all time-steps.</a:t>
                </a:r>
              </a:p>
              <a:p>
                <a:endParaRPr lang="en-US" b="0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37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Cluster-state-changes between partitions are recorded, and the statistics can be used to make a force-directed layout.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6/15/22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emf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In-Situ Machine Learning (ISML) for Climate Simulation Analysis and Discovery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Warren L. Davis IV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91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64824-B80F-814F-86DF-F09579034003}"/>
              </a:ext>
            </a:extLst>
          </p:cNvPr>
          <p:cNvSpPr txBox="1"/>
          <p:nvPr/>
        </p:nvSpPr>
        <p:spPr>
          <a:xfrm>
            <a:off x="700412" y="5791200"/>
            <a:ext cx="6875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Collaborators: Hemanth </a:t>
            </a:r>
            <a:r>
              <a:rPr lang="en-US" sz="1200" dirty="0" err="1"/>
              <a:t>Kolla</a:t>
            </a:r>
            <a:r>
              <a:rPr lang="en-US" sz="1200" dirty="0"/>
              <a:t>, Irina </a:t>
            </a:r>
            <a:r>
              <a:rPr lang="en-US" sz="1200" dirty="0" err="1"/>
              <a:t>Tezaur</a:t>
            </a:r>
            <a:r>
              <a:rPr lang="en-US" sz="1200" dirty="0"/>
              <a:t>, Max Carlson, Philip </a:t>
            </a:r>
            <a:r>
              <a:rPr lang="en-US" sz="1200" dirty="0" err="1"/>
              <a:t>Kegelmeyer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55189-172B-B744-8C9E-D53FC02E32B5}"/>
              </a:ext>
            </a:extLst>
          </p:cNvPr>
          <p:cNvSpPr txBox="1"/>
          <p:nvPr/>
        </p:nvSpPr>
        <p:spPr>
          <a:xfrm>
            <a:off x="700411" y="6237796"/>
            <a:ext cx="560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ESCO, June 15, 2022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710E6-F1A5-AE4D-9038-F9881DAB9541}"/>
              </a:ext>
            </a:extLst>
          </p:cNvPr>
          <p:cNvSpPr txBox="1"/>
          <p:nvPr/>
        </p:nvSpPr>
        <p:spPr>
          <a:xfrm>
            <a:off x="700411" y="6478030"/>
            <a:ext cx="560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SAND 2022-7874 C 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7BF63-B2BB-0D47-B4F7-BC7B3BACE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4" t="-294" r="32631" b="294"/>
          <a:stretch/>
        </p:blipFill>
        <p:spPr>
          <a:xfrm rot="5400000">
            <a:off x="1567231" y="1999624"/>
            <a:ext cx="1704675" cy="3542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BB816-3116-684E-9688-8829DF40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14" y="2918694"/>
            <a:ext cx="3398174" cy="170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D6B7-9BF3-C345-8B6B-9DC68838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Indicate the Distance of a Signature From 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4CA4A-BF09-B64B-9B28-52190BE9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4412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Measures take as input a list of 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i="1" dirty="0"/>
              <a:t>P </a:t>
            </a:r>
            <a:r>
              <a:rPr lang="en-US" dirty="0"/>
              <a:t>× </a:t>
            </a:r>
            <a:r>
              <a:rPr lang="en-US" i="1" dirty="0"/>
              <a:t>S</a:t>
            </a:r>
            <a:r>
              <a:rPr lang="en-US" dirty="0"/>
              <a:t> matrices where </a:t>
            </a:r>
            <a:r>
              <a:rPr lang="en-US" i="1" dirty="0"/>
              <a:t>T</a:t>
            </a:r>
            <a:r>
              <a:rPr lang="en-US" dirty="0"/>
              <a:t> is the number of elapsed timesteps and each </a:t>
            </a:r>
            <a:r>
              <a:rPr lang="en-US" i="1" dirty="0"/>
              <a:t>P </a:t>
            </a:r>
            <a:r>
              <a:rPr lang="en-US" dirty="0"/>
              <a:t>× </a:t>
            </a:r>
            <a:r>
              <a:rPr lang="en-US" i="1" dirty="0"/>
              <a:t>S</a:t>
            </a:r>
            <a:r>
              <a:rPr lang="en-US" dirty="0"/>
              <a:t> matrix contains the signatures for the partitions at a given timestep.</a:t>
            </a:r>
          </a:p>
          <a:p>
            <a:pPr marL="0" indent="0">
              <a:buNone/>
            </a:pPr>
            <a:r>
              <a:rPr lang="en-US" dirty="0"/>
              <a:t>Measures can be specific to a type of signature, or general measures, including typical anomaly detection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Mean-Squared Distance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DBSCAN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FIEDA M1*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65D2B-C151-164D-9EF7-150B6426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8F773-C09B-414F-B5BA-1DE6525336AF}"/>
              </a:ext>
            </a:extLst>
          </p:cNvPr>
          <p:cNvSpPr txBox="1"/>
          <p:nvPr/>
        </p:nvSpPr>
        <p:spPr>
          <a:xfrm>
            <a:off x="8025147" y="5841402"/>
            <a:ext cx="371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*Ling et al. “Using feature importance metrics to detect events of interest in scientific computing applications.” </a:t>
            </a:r>
            <a:r>
              <a:rPr lang="en-US" sz="1000" i="1" dirty="0">
                <a:latin typeface="Garamond" panose="02020404030301010803" pitchFamily="18" charset="0"/>
                <a:cs typeface="Arial" panose="020B0604020202020204" pitchFamily="34" charset="0"/>
              </a:rPr>
              <a:t>2017 IEEE 7th Symposium on Large Data Analysis and Visualization (LDAV)</a:t>
            </a:r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 (2017): 55-63.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30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1863-D994-1546-91D7-D26267E4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Allow for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11FD4-E761-2047-AF1F-49815E37A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Measures are scalar values that do not, by themselves, answer whether something is anomalous.</a:t>
            </a:r>
          </a:p>
          <a:p>
            <a:pPr marL="0" indent="0">
              <a:buNone/>
            </a:pPr>
            <a:r>
              <a:rPr lang="en-US" dirty="0"/>
              <a:t>Different applications can decide an appropriate anomalousness point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Threshold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Percentile-Change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Memory / Feathering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6AFA2-8F2D-594C-A35F-3AAE1392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5CBBD-8D9F-4248-9AE3-4BBEFC867170}"/>
              </a:ext>
            </a:extLst>
          </p:cNvPr>
          <p:cNvSpPr txBox="1"/>
          <p:nvPr/>
        </p:nvSpPr>
        <p:spPr>
          <a:xfrm>
            <a:off x="2119257" y="5633890"/>
            <a:ext cx="774539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Decision functions are meant to be adjustable to fit application needs and are the final arbiter of what is “interesting” in a simulation.</a:t>
            </a:r>
          </a:p>
        </p:txBody>
      </p:sp>
    </p:spTree>
    <p:extLst>
      <p:ext uri="{BB962C8B-B14F-4D97-AF65-F5344CB8AC3E}">
        <p14:creationId xmlns:p14="http://schemas.microsoft.com/office/powerpoint/2010/main" val="37974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EEAF-D8C0-AF4B-A64B-F86523E7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simulations/datasets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73EB43-5118-844A-B84E-A072CF28F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110"/>
          <a:stretch/>
        </p:blipFill>
        <p:spPr>
          <a:xfrm>
            <a:off x="6213888" y="1320291"/>
            <a:ext cx="4968461" cy="33171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AF938-654D-304C-B57A-DE3AD033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660B6-B297-E542-932C-DD8BCD6C5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5" r="9550"/>
          <a:stretch/>
        </p:blipFill>
        <p:spPr>
          <a:xfrm>
            <a:off x="647701" y="1320291"/>
            <a:ext cx="4772024" cy="3317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92DD7-3626-BD47-8DA9-221CEC052D34}"/>
              </a:ext>
            </a:extLst>
          </p:cNvPr>
          <p:cNvSpPr/>
          <p:nvPr/>
        </p:nvSpPr>
        <p:spPr>
          <a:xfrm>
            <a:off x="2207204" y="4891378"/>
            <a:ext cx="1653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Bouyant</a:t>
            </a:r>
            <a:r>
              <a:rPr lang="en-US" dirty="0"/>
              <a:t> fluids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Mantaflow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3A9F23-ED89-9D4A-847C-A96228F88710}"/>
              </a:ext>
            </a:extLst>
          </p:cNvPr>
          <p:cNvSpPr/>
          <p:nvPr/>
        </p:nvSpPr>
        <p:spPr>
          <a:xfrm>
            <a:off x="7722402" y="4891378"/>
            <a:ext cx="1951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Tropical cyclones</a:t>
            </a:r>
          </a:p>
          <a:p>
            <a:pPr algn="ctr"/>
            <a:r>
              <a:rPr lang="en-US" dirty="0"/>
              <a:t>(CESM)</a:t>
            </a:r>
          </a:p>
        </p:txBody>
      </p:sp>
    </p:spTree>
    <p:extLst>
      <p:ext uri="{BB962C8B-B14F-4D97-AF65-F5344CB8AC3E}">
        <p14:creationId xmlns:p14="http://schemas.microsoft.com/office/powerpoint/2010/main" val="37842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EEAF-D8C0-AF4B-A64B-F86523E7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60488"/>
            <a:ext cx="10058400" cy="570225"/>
          </a:xfrm>
        </p:spPr>
        <p:txBody>
          <a:bodyPr/>
          <a:lstStyle/>
          <a:p>
            <a:r>
              <a:rPr lang="en-US" dirty="0"/>
              <a:t>Example simulations/datasets: buoyant flows (</a:t>
            </a:r>
            <a:r>
              <a:rPr lang="en-US" dirty="0" err="1"/>
              <a:t>Mantaflow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AF938-654D-304C-B57A-DE3AD033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EF67F2-01E7-48B8-862A-7076D810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antaflow-movie-simple">
            <a:hlinkClick r:id="" action="ppaction://media"/>
            <a:extLst>
              <a:ext uri="{FF2B5EF4-FFF2-40B4-BE49-F238E27FC236}">
                <a16:creationId xmlns:a16="http://schemas.microsoft.com/office/drawing/2014/main" id="{364E9A6E-4973-45B5-BE27-3BF552E1B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2777"/>
            <a:ext cx="12110444" cy="60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Detection is More Accurate and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D037C-8D7B-C17B-D8C4-019155E77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20"/>
          <a:stretch/>
        </p:blipFill>
        <p:spPr>
          <a:xfrm>
            <a:off x="720648" y="2021225"/>
            <a:ext cx="5375352" cy="3520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CDE1E5-C650-85BD-BFAC-FC4F516A4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64"/>
          <a:stretch/>
        </p:blipFill>
        <p:spPr>
          <a:xfrm>
            <a:off x="6232258" y="2021224"/>
            <a:ext cx="5632900" cy="352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B148A3-1200-A0C9-7F14-B2FAAC17BA4A}"/>
              </a:ext>
            </a:extLst>
          </p:cNvPr>
          <p:cNvSpPr txBox="1"/>
          <p:nvPr/>
        </p:nvSpPr>
        <p:spPr>
          <a:xfrm>
            <a:off x="2248111" y="1222170"/>
            <a:ext cx="2320426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Conventional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AD5B6F-6585-FE25-D68B-6295A4B05231}"/>
              </a:ext>
            </a:extLst>
          </p:cNvPr>
          <p:cNvSpPr txBox="1"/>
          <p:nvPr/>
        </p:nvSpPr>
        <p:spPr>
          <a:xfrm>
            <a:off x="8049286" y="1242264"/>
            <a:ext cx="230706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In-Situ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765F5-67FB-5720-9601-8DC982A756EE}"/>
              </a:ext>
            </a:extLst>
          </p:cNvPr>
          <p:cNvSpPr txBox="1"/>
          <p:nvPr/>
        </p:nvSpPr>
        <p:spPr>
          <a:xfrm>
            <a:off x="2366264" y="5694786"/>
            <a:ext cx="161731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Recall:  10%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C975F-4D49-684F-FCC5-81EBF96E1001}"/>
              </a:ext>
            </a:extLst>
          </p:cNvPr>
          <p:cNvSpPr txBox="1"/>
          <p:nvPr/>
        </p:nvSpPr>
        <p:spPr>
          <a:xfrm>
            <a:off x="8240842" y="5694786"/>
            <a:ext cx="161731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Recall:  98%</a:t>
            </a:r>
          </a:p>
        </p:txBody>
      </p:sp>
    </p:spTree>
    <p:extLst>
      <p:ext uri="{BB962C8B-B14F-4D97-AF65-F5344CB8AC3E}">
        <p14:creationId xmlns:p14="http://schemas.microsoft.com/office/powerpoint/2010/main" val="34487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simulations/datasets: tropical cyclones (CESM)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cesm-movie">
            <a:hlinkClick r:id="" action="ppaction://media"/>
            <a:extLst>
              <a:ext uri="{FF2B5EF4-FFF2-40B4-BE49-F238E27FC236}">
                <a16:creationId xmlns:a16="http://schemas.microsoft.com/office/drawing/2014/main" id="{0956420C-EEFC-4F40-814B-7793183D3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30761"/>
            <a:ext cx="121920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822E4-D6A9-4978-2496-A1FCE1A9B9A6}"/>
              </a:ext>
            </a:extLst>
          </p:cNvPr>
          <p:cNvSpPr txBox="1"/>
          <p:nvPr/>
        </p:nvSpPr>
        <p:spPr>
          <a:xfrm>
            <a:off x="2018204" y="5826193"/>
            <a:ext cx="815559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ISML algorithms achieved 88.9% recall while exporting 5.2% of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14276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9B11-97A7-ABC4-99CA-933E5374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Research Areas and Additional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DD82-4C74-5B7B-AFC5-CC3CFD1C1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Signature families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Partition/time-window effects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Reduced Order Modeling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Offline use of simulation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9F9B4-0958-9CD9-AFE8-36E8B581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28678-8134-32C6-A7CA-5ECBFB91A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81" y="1584412"/>
            <a:ext cx="2255411" cy="222513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8E71E21-5A83-7EEF-C498-2E873ADCAAEC}"/>
              </a:ext>
            </a:extLst>
          </p:cNvPr>
          <p:cNvGrpSpPr/>
          <p:nvPr/>
        </p:nvGrpSpPr>
        <p:grpSpPr>
          <a:xfrm>
            <a:off x="7628468" y="2543645"/>
            <a:ext cx="4138185" cy="2639342"/>
            <a:chOff x="7953799" y="3429000"/>
            <a:chExt cx="3714363" cy="20671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4CC9A1-6068-2601-FCA2-9F951F21A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5909"/>
            <a:stretch/>
          </p:blipFill>
          <p:spPr>
            <a:xfrm>
              <a:off x="7953799" y="5295108"/>
              <a:ext cx="3714363" cy="2010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CEA881-848F-5387-6694-80318A6AB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0966"/>
            <a:stretch/>
          </p:blipFill>
          <p:spPr>
            <a:xfrm>
              <a:off x="7953799" y="3429000"/>
              <a:ext cx="3714363" cy="9352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D85C51-A31B-CB3F-170B-07F5F3BAF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119" b="42847"/>
            <a:stretch/>
          </p:blipFill>
          <p:spPr>
            <a:xfrm>
              <a:off x="7953799" y="4359893"/>
              <a:ext cx="3714363" cy="93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B6663-4901-4ABD-3D2E-C45C86726F43}"/>
              </a:ext>
            </a:extLst>
          </p:cNvPr>
          <p:cNvGrpSpPr/>
          <p:nvPr/>
        </p:nvGrpSpPr>
        <p:grpSpPr>
          <a:xfrm>
            <a:off x="7800692" y="1807707"/>
            <a:ext cx="3815979" cy="758041"/>
            <a:chOff x="844071" y="3700417"/>
            <a:chExt cx="5269922" cy="15645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D5785D-AB1A-EC6D-4988-DA7928F9DE7E}"/>
                </a:ext>
              </a:extLst>
            </p:cNvPr>
            <p:cNvGrpSpPr/>
            <p:nvPr/>
          </p:nvGrpSpPr>
          <p:grpSpPr>
            <a:xfrm>
              <a:off x="844071" y="3700417"/>
              <a:ext cx="5269922" cy="1564556"/>
              <a:chOff x="6502854" y="4953048"/>
              <a:chExt cx="5269922" cy="156455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3A4A78-C50C-C7B7-59DC-2CDF62FC79F3}"/>
                  </a:ext>
                </a:extLst>
              </p:cNvPr>
              <p:cNvSpPr txBox="1"/>
              <p:nvPr/>
            </p:nvSpPr>
            <p:spPr>
              <a:xfrm>
                <a:off x="6579021" y="5195376"/>
                <a:ext cx="1660601" cy="107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Minimize the Residual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8FE2AEC-E0E0-5AA0-58B0-4EEA5E201472}"/>
                  </a:ext>
                </a:extLst>
              </p:cNvPr>
              <p:cNvSpPr/>
              <p:nvPr/>
            </p:nvSpPr>
            <p:spPr>
              <a:xfrm>
                <a:off x="6502854" y="4953048"/>
                <a:ext cx="5269922" cy="15645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95DCEB-7145-8D16-5F88-91ACD00F4C08}"/>
                </a:ext>
              </a:extLst>
            </p:cNvPr>
            <p:cNvGrpSpPr/>
            <p:nvPr/>
          </p:nvGrpSpPr>
          <p:grpSpPr>
            <a:xfrm>
              <a:off x="2619411" y="3815101"/>
              <a:ext cx="3333342" cy="312251"/>
              <a:chOff x="5314950" y="3143250"/>
              <a:chExt cx="6100880" cy="5715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5CD2FD1-6A55-60C0-D221-3D6CDEF0B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4950" y="3143250"/>
                <a:ext cx="1562100" cy="5715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C411315-D0FC-0E14-EA1F-286C9FADF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0701" y="3143250"/>
                <a:ext cx="266700" cy="3048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30C4DD0-5BD5-F746-EEEF-3AD300924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74744" y="3143250"/>
                <a:ext cx="457200" cy="4191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1CBD9CD-A397-2DF2-D606-23F902376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73653" y="3200400"/>
                <a:ext cx="266700" cy="3048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848A5FC-8AB2-639E-A605-699CD198E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47430" y="3143250"/>
                <a:ext cx="1168400" cy="4191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878D407-06CF-7AF7-3171-F0C48FF5220E}"/>
                </a:ext>
              </a:extLst>
            </p:cNvPr>
            <p:cNvGrpSpPr/>
            <p:nvPr/>
          </p:nvGrpSpPr>
          <p:grpSpPr>
            <a:xfrm>
              <a:off x="3380407" y="4015380"/>
              <a:ext cx="2573368" cy="1192836"/>
              <a:chOff x="9039190" y="5268011"/>
              <a:chExt cx="2573368" cy="11928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0B9019B-3422-9679-EFD0-F6B03544D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9190" y="5345362"/>
                <a:ext cx="83267" cy="10547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08DC4A9-7250-4DA4-A8BA-679EE1D3B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42220" y="5350292"/>
                <a:ext cx="69389" cy="105471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A972602-6E9B-6AC7-2D28-CB1C6A9D3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57387" y="5329804"/>
                <a:ext cx="117961" cy="113104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C2CF468-5414-CA0B-F407-601FC3133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78836" y="5345362"/>
                <a:ext cx="291434" cy="105471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A71471D-2CE8-FC38-1F29-5D32F58C7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93900" y="5345362"/>
                <a:ext cx="69389" cy="29143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51AD1B4-3E1C-92B1-690F-FD1551912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13735" y="5345362"/>
                <a:ext cx="69389" cy="22204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3F5AC56-187D-521D-8095-0554326AB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335622" y="5268011"/>
                <a:ext cx="97145" cy="112410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19B0C6E-0EEF-D5A7-29FA-46C758531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35652" y="5345362"/>
                <a:ext cx="83267" cy="105471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63D6EE-7215-08EA-29F6-79357EA58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515413" y="6225143"/>
                <a:ext cx="97145" cy="180412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E2CAF4-278E-712B-A1C1-74CDA9A51D7D}"/>
                </a:ext>
              </a:extLst>
            </p:cNvPr>
            <p:cNvGrpSpPr/>
            <p:nvPr/>
          </p:nvGrpSpPr>
          <p:grpSpPr>
            <a:xfrm>
              <a:off x="3519295" y="4092731"/>
              <a:ext cx="1330061" cy="1054715"/>
              <a:chOff x="6978851" y="3666022"/>
              <a:chExt cx="2434357" cy="19304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7177723-5CCD-4C93-A83F-E58655FD8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78851" y="3666022"/>
                <a:ext cx="1930400" cy="7239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2B4907-739C-03DC-2090-83D379336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98908" y="3831122"/>
                <a:ext cx="114300" cy="1765300"/>
              </a:xfrm>
              <a:prstGeom prst="rect">
                <a:avLst/>
              </a:prstGeom>
            </p:spPr>
          </p:pic>
        </p:grpSp>
      </p:grpSp>
      <p:pic>
        <p:nvPicPr>
          <p:cNvPr id="36" name="Content Placeholder 5">
            <a:extLst>
              <a:ext uri="{FF2B5EF4-FFF2-40B4-BE49-F238E27FC236}">
                <a16:creationId xmlns:a16="http://schemas.microsoft.com/office/drawing/2014/main" id="{F27B28AD-27BA-5D7E-6931-F68869E982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45565" y="4862868"/>
            <a:ext cx="3300869" cy="17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03B0-DE05-C7D9-FB32-4EEC0068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359772"/>
            <a:ext cx="10273923" cy="861593"/>
          </a:xfrm>
        </p:spPr>
        <p:txBody>
          <a:bodyPr/>
          <a:lstStyle/>
          <a:p>
            <a:r>
              <a:rPr lang="en-US" sz="2600" dirty="0"/>
              <a:t>Clustering Signatures for Climate Analysis (CLDERA- PI: Diana Bull)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DB382-30B1-B329-57E3-0CB19C89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B2FA364-965F-FC86-C804-ACDFBA1A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38" y="1221365"/>
            <a:ext cx="9268747" cy="48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4740-041C-ABDD-18F9-78EC0BE9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Pathway Discovery – Cluster Evolution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09C6A9-35F7-9ADD-35E1-8152441E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1198" y="1188474"/>
            <a:ext cx="9316652" cy="48789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A9DA6-448D-02EA-6729-3017D3C9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9AE24-9255-DAD4-AB53-8011B40E0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973" y="4181981"/>
            <a:ext cx="2930448" cy="21439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65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2E51-7B78-956E-4E79-FA3C6634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Pathway Discovery – Mt. Pinatubo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66CE31-3EBF-C398-60C0-EAB6C68C2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879" y="1448414"/>
            <a:ext cx="8923143" cy="47065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63C26-3FB1-F643-D785-CF95BFAD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4876D-AAB2-AD1E-465A-727FB813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79" y="4057790"/>
            <a:ext cx="3230511" cy="220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1AE7E-22EB-0DC1-B969-577E5858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863" y="4356842"/>
            <a:ext cx="4752258" cy="1798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4F165-E857-36EE-61D8-E1AA29CDD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15" y="1381044"/>
            <a:ext cx="2055519" cy="13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Context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298219"/>
            <a:ext cx="10058400" cy="54287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U.S. DOE is interested in many problems that require high-fidelity physics-based HPC simulations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Want to find “interesting” events, anomalies, state changes,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Examples may include cyclones, onset of combustion, or other things that the scientists may not prescribe </a:t>
            </a:r>
            <a:r>
              <a:rPr lang="en-US" i="1" dirty="0"/>
              <a:t>a priori</a:t>
            </a:r>
            <a:r>
              <a:rPr lang="en-US" dirty="0"/>
              <a:t> and may be difficult to discover via rule-based detection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Desired solution would be to take all the data and run the appropriate detection algorithms (e.g., LOF, isolation forests, clustering)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These simulations produce massive amounts of data (problems for storage capacity, bandwidth)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7105B-5CB6-E344-A212-3788B67C5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9" t="30370" r="32832" b="35800"/>
          <a:stretch/>
        </p:blipFill>
        <p:spPr>
          <a:xfrm>
            <a:off x="8358464" y="1950460"/>
            <a:ext cx="3200398" cy="19760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12" descr="Picture 2.pdf">
            <a:extLst>
              <a:ext uri="{FF2B5EF4-FFF2-40B4-BE49-F238E27FC236}">
                <a16:creationId xmlns:a16="http://schemas.microsoft.com/office/drawing/2014/main" id="{F9508D81-AA40-C44C-92AE-515AAFAD3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 bwMode="auto">
          <a:xfrm>
            <a:off x="3825934" y="1950459"/>
            <a:ext cx="4407264" cy="197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85776-A851-A942-B9C9-F567D80CD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8" y="1950460"/>
            <a:ext cx="3216321" cy="19760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D6980-C8B5-8541-8165-A4FBF2AC3AA8}"/>
              </a:ext>
            </a:extLst>
          </p:cNvPr>
          <p:cNvSpPr txBox="1"/>
          <p:nvPr/>
        </p:nvSpPr>
        <p:spPr>
          <a:xfrm>
            <a:off x="1421649" y="3926542"/>
            <a:ext cx="119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Combustion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88F0-F5A6-584A-857C-28E4C91FA098}"/>
              </a:ext>
            </a:extLst>
          </p:cNvPr>
          <p:cNvSpPr txBox="1"/>
          <p:nvPr/>
        </p:nvSpPr>
        <p:spPr>
          <a:xfrm>
            <a:off x="5199329" y="3926542"/>
            <a:ext cx="166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Climate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EB996-91A8-3D42-AF55-9CCF1AB26FC9}"/>
              </a:ext>
            </a:extLst>
          </p:cNvPr>
          <p:cNvSpPr txBox="1"/>
          <p:nvPr/>
        </p:nvSpPr>
        <p:spPr>
          <a:xfrm>
            <a:off x="9371351" y="3926542"/>
            <a:ext cx="147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Fluid Dynamics</a:t>
            </a:r>
          </a:p>
        </p:txBody>
      </p:sp>
    </p:spTree>
    <p:extLst>
      <p:ext uri="{BB962C8B-B14F-4D97-AF65-F5344CB8AC3E}">
        <p14:creationId xmlns:p14="http://schemas.microsoft.com/office/powerpoint/2010/main" val="28128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99B0-F039-1D60-B077-986B121F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Distribution over Time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FF8A47-FC5C-6B48-7E21-BA7DB2A22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48" y="2053967"/>
            <a:ext cx="5398564" cy="24675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A93DF-7CE1-914B-6D3B-40A9F3CC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503D6-1C63-873B-9212-0B27E44A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43" y="2053967"/>
            <a:ext cx="5398566" cy="2467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E99AEB-3EFB-560B-8436-C356EFEBD449}"/>
              </a:ext>
            </a:extLst>
          </p:cNvPr>
          <p:cNvSpPr txBox="1"/>
          <p:nvPr/>
        </p:nvSpPr>
        <p:spPr>
          <a:xfrm>
            <a:off x="2320413" y="4670323"/>
            <a:ext cx="157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BA3FA-FCDE-7B6F-989A-7C5B1FA617E5}"/>
              </a:ext>
            </a:extLst>
          </p:cNvPr>
          <p:cNvSpPr txBox="1"/>
          <p:nvPr/>
        </p:nvSpPr>
        <p:spPr>
          <a:xfrm>
            <a:off x="7639665" y="4670323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Cumulative Supports</a:t>
            </a:r>
          </a:p>
        </p:txBody>
      </p:sp>
    </p:spTree>
    <p:extLst>
      <p:ext uri="{BB962C8B-B14F-4D97-AF65-F5344CB8AC3E}">
        <p14:creationId xmlns:p14="http://schemas.microsoft.com/office/powerpoint/2010/main" val="22212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and Presentations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429232"/>
            <a:ext cx="10058400" cy="4681111"/>
          </a:xfrm>
        </p:spPr>
        <p:txBody>
          <a:bodyPr>
            <a:normAutofit fontScale="70000" lnSpcReduction="20000"/>
          </a:bodyPr>
          <a:lstStyle/>
          <a:p>
            <a:pPr fontAlgn="t"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Ling, Julia, W. Philip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Kegelmeyer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Aditya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Konduri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Hemanth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Kolla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Kevin A. Reed, Timothy M.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Shead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 and Warren L. Davis IV. “Using feature importance metrics to detect events of interest in scientific computing applications.” </a:t>
            </a:r>
            <a:r>
              <a:rPr lang="en-US" sz="1900" i="1" dirty="0">
                <a:latin typeface="Garamond" panose="02020404030301010803" pitchFamily="18" charset="0"/>
                <a:cs typeface="Arial" panose="020B0604020202020204" pitchFamily="34" charset="0"/>
              </a:rPr>
              <a:t>2017 IEEE 7th Symposium on Large Data Analysis and Visualization (LDAV)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 (2017): 55-63.</a:t>
            </a:r>
          </a:p>
          <a:p>
            <a:pPr fontAlgn="t">
              <a:buFont typeface="Wingdings" pitchFamily="2" charset="2"/>
              <a:buChar char="§"/>
            </a:pP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Kolla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Hemanth, Aditya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Konduri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Prashant Rai, Tamara G.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Kolda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Warren Leon Davis. “Tensor Decomposition to Perform Change of Basis in Multi-Variate HPC Data to Preserve Higher Order Statistical Moments,” </a:t>
            </a:r>
            <a:r>
              <a:rPr lang="en-US" sz="1900" i="1" dirty="0">
                <a:latin typeface="Garamond" panose="02020404030301010803" pitchFamily="18" charset="0"/>
                <a:cs typeface="Arial" panose="020B0604020202020204" pitchFamily="34" charset="0"/>
              </a:rPr>
              <a:t>Presentation,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 SIAM Parallel Processing 2018, March 2018.</a:t>
            </a:r>
          </a:p>
          <a:p>
            <a:pPr fontAlgn="t">
              <a:buFont typeface="Wingdings" pitchFamily="2" charset="2"/>
              <a:buChar char="§"/>
            </a:pP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Konduri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Aditya, Hemanth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Kolla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Julia Ling, W. Philip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Kegelmeyer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Timothy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Shead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Daniel </a:t>
            </a:r>
            <a:r>
              <a:rPr lang="en-US" sz="1900" dirty="0" err="1">
                <a:latin typeface="Garamond" panose="02020404030301010803" pitchFamily="18" charset="0"/>
                <a:cs typeface="Arial" panose="020B0604020202020204" pitchFamily="34" charset="0"/>
              </a:rPr>
              <a:t>Dunlavy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, Warren Leon Davis. Event Detection in Multi-Variate Scientific Simulations Using Feature Anomaly Metrics,"  </a:t>
            </a:r>
            <a:r>
              <a:rPr lang="en-US" sz="1900" i="1" dirty="0">
                <a:latin typeface="Garamond" panose="02020404030301010803" pitchFamily="18" charset="0"/>
                <a:cs typeface="Arial" panose="020B0604020202020204" pitchFamily="34" charset="0"/>
              </a:rPr>
              <a:t>Presentation,</a:t>
            </a:r>
            <a:r>
              <a:rPr lang="en-US" sz="1900" dirty="0">
                <a:latin typeface="Garamond" panose="02020404030301010803" pitchFamily="18" charset="0"/>
                <a:cs typeface="Arial" panose="020B0604020202020204" pitchFamily="34" charset="0"/>
              </a:rPr>
              <a:t> SIAM Parallel Processing 2018, March 2018.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Timothy M. </a:t>
            </a:r>
            <a:r>
              <a:rPr lang="en-US" sz="1900" dirty="0" err="1">
                <a:latin typeface="Garamond" panose="02020404030301010803" pitchFamily="18" charset="0"/>
              </a:rPr>
              <a:t>Shead</a:t>
            </a:r>
            <a:r>
              <a:rPr lang="en-US" sz="1900" dirty="0">
                <a:latin typeface="Garamond" panose="02020404030301010803" pitchFamily="18" charset="0"/>
              </a:rPr>
              <a:t>, </a:t>
            </a:r>
            <a:r>
              <a:rPr lang="en-US" sz="1900" dirty="0" err="1">
                <a:latin typeface="Garamond" panose="02020404030301010803" pitchFamily="18" charset="0"/>
              </a:rPr>
              <a:t>Konduri</a:t>
            </a:r>
            <a:r>
              <a:rPr lang="en-US" sz="1900" dirty="0">
                <a:latin typeface="Garamond" panose="02020404030301010803" pitchFamily="18" charset="0"/>
              </a:rPr>
              <a:t> Aditya, Hemanth </a:t>
            </a:r>
            <a:r>
              <a:rPr lang="en-US" sz="1900" dirty="0" err="1">
                <a:latin typeface="Garamond" panose="02020404030301010803" pitchFamily="18" charset="0"/>
              </a:rPr>
              <a:t>Kolla</a:t>
            </a:r>
            <a:r>
              <a:rPr lang="en-US" sz="1900" dirty="0">
                <a:latin typeface="Garamond" panose="02020404030301010803" pitchFamily="18" charset="0"/>
              </a:rPr>
              <a:t>, Daniel M. </a:t>
            </a:r>
            <a:r>
              <a:rPr lang="en-US" sz="1900" dirty="0" err="1">
                <a:latin typeface="Garamond" panose="02020404030301010803" pitchFamily="18" charset="0"/>
              </a:rPr>
              <a:t>Dunlavy</a:t>
            </a:r>
            <a:r>
              <a:rPr lang="en-US" sz="1900" dirty="0">
                <a:latin typeface="Garamond" panose="02020404030301010803" pitchFamily="18" charset="0"/>
              </a:rPr>
              <a:t>, W. Philip </a:t>
            </a:r>
            <a:r>
              <a:rPr lang="en-US" sz="1900" dirty="0" err="1">
                <a:latin typeface="Garamond" panose="02020404030301010803" pitchFamily="18" charset="0"/>
              </a:rPr>
              <a:t>Kegelmeyer</a:t>
            </a:r>
            <a:r>
              <a:rPr lang="en-US" sz="1900" dirty="0">
                <a:latin typeface="Garamond" panose="02020404030301010803" pitchFamily="18" charset="0"/>
              </a:rPr>
              <a:t>, Warren L. Davis IV. “Embedding Python for In-Situ Analysis.” SAND2018-9009. August 2018.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Aditya K, </a:t>
            </a:r>
            <a:r>
              <a:rPr lang="en-US" sz="1900" dirty="0" err="1">
                <a:latin typeface="Garamond" panose="02020404030301010803" pitchFamily="18" charset="0"/>
              </a:rPr>
              <a:t>Kolla</a:t>
            </a:r>
            <a:r>
              <a:rPr lang="en-US" sz="1900" dirty="0">
                <a:latin typeface="Garamond" panose="02020404030301010803" pitchFamily="18" charset="0"/>
              </a:rPr>
              <a:t> H, </a:t>
            </a:r>
            <a:r>
              <a:rPr lang="en-US" sz="1900" dirty="0" err="1">
                <a:latin typeface="Garamond" panose="02020404030301010803" pitchFamily="18" charset="0"/>
              </a:rPr>
              <a:t>Kegelmeyer</a:t>
            </a:r>
            <a:r>
              <a:rPr lang="en-US" sz="1900" dirty="0">
                <a:latin typeface="Garamond" panose="02020404030301010803" pitchFamily="18" charset="0"/>
              </a:rPr>
              <a:t> WP, </a:t>
            </a:r>
            <a:r>
              <a:rPr lang="en-US" sz="1900" dirty="0" err="1">
                <a:latin typeface="Garamond" panose="02020404030301010803" pitchFamily="18" charset="0"/>
              </a:rPr>
              <a:t>Shead</a:t>
            </a:r>
            <a:r>
              <a:rPr lang="en-US" sz="1900" dirty="0">
                <a:latin typeface="Garamond" panose="02020404030301010803" pitchFamily="18" charset="0"/>
              </a:rPr>
              <a:t> TM, Ling J, Davis IV, Warren L. “Anomaly detection in scientific data using joint statistical moments”, Journal of Computational Physics, Vol 387.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/>
              <a:t>Davis, Warren Leon, Timothy </a:t>
            </a:r>
            <a:r>
              <a:rPr lang="en-US" sz="1900" dirty="0" err="1"/>
              <a:t>Shead</a:t>
            </a:r>
            <a:r>
              <a:rPr lang="en-US" sz="1900" dirty="0"/>
              <a:t>, Hemanth </a:t>
            </a:r>
            <a:r>
              <a:rPr lang="en-US" sz="1900" dirty="0" err="1"/>
              <a:t>Kolla</a:t>
            </a:r>
            <a:r>
              <a:rPr lang="en-US" sz="1900" dirty="0"/>
              <a:t>, Kevin Reed, Gabriel Popoola, W. Philip </a:t>
            </a:r>
            <a:r>
              <a:rPr lang="en-US" sz="1900" dirty="0" err="1"/>
              <a:t>Kegelmeyer</a:t>
            </a:r>
            <a:r>
              <a:rPr lang="en-US" sz="1900" dirty="0"/>
              <a:t>, Aditya </a:t>
            </a:r>
            <a:r>
              <a:rPr lang="en-US" sz="1900" dirty="0" err="1"/>
              <a:t>Konduri</a:t>
            </a:r>
            <a:r>
              <a:rPr lang="en-US" sz="1900" dirty="0"/>
              <a:t>, </a:t>
            </a:r>
            <a:r>
              <a:rPr lang="en-US" sz="1900" dirty="0">
                <a:latin typeface="Garamond" panose="02020404030301010803" pitchFamily="18" charset="0"/>
              </a:rPr>
              <a:t> “</a:t>
            </a:r>
            <a:r>
              <a:rPr lang="en-US" sz="1900" dirty="0"/>
              <a:t>The Potential of Integrated Machine Learning Algorithms for Tropical Cyclone Detection in Advanced Climate Modeling,” </a:t>
            </a:r>
            <a:r>
              <a:rPr lang="en-US" sz="1900" i="1" dirty="0"/>
              <a:t>Poster</a:t>
            </a:r>
            <a:r>
              <a:rPr lang="en-US" sz="1900" dirty="0"/>
              <a:t>, American Geophysical Union Fall Conference 2019 in San Francisco, CA, USA, December 2019.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/>
              <a:t>Davis, Warren Leon, Timothy </a:t>
            </a:r>
            <a:r>
              <a:rPr lang="en-US" sz="1900" dirty="0" err="1"/>
              <a:t>Shead</a:t>
            </a:r>
            <a:r>
              <a:rPr lang="en-US" sz="1900" dirty="0"/>
              <a:t>, Hemanth </a:t>
            </a:r>
            <a:r>
              <a:rPr lang="en-US" sz="1900" dirty="0" err="1"/>
              <a:t>Kolla</a:t>
            </a:r>
            <a:r>
              <a:rPr lang="en-US" sz="1900" dirty="0"/>
              <a:t>, Kevin Reed, W. Philip </a:t>
            </a:r>
            <a:r>
              <a:rPr lang="en-US" sz="1900" dirty="0" err="1"/>
              <a:t>Kegelmeyer</a:t>
            </a:r>
            <a:r>
              <a:rPr lang="en-US" sz="1900" dirty="0"/>
              <a:t>,  Gabriel Popoola. “In-Situ Machine Learning for Intelligent Data Capture on Exascale Platforms.”</a:t>
            </a:r>
            <a:r>
              <a:rPr lang="en-US" sz="1900" i="1" dirty="0"/>
              <a:t> Presentation</a:t>
            </a:r>
            <a:r>
              <a:rPr lang="en-US" sz="1900" dirty="0"/>
              <a:t>, Artificial Intelligence for Robust Engineering &amp; Science Workshop (AIRES), January 22-24, 2020.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Davis, Warren Leon, Timothy </a:t>
            </a:r>
            <a:r>
              <a:rPr lang="en-US" sz="1800" dirty="0" err="1"/>
              <a:t>Shead</a:t>
            </a:r>
            <a:r>
              <a:rPr lang="en-US" sz="1800" dirty="0"/>
              <a:t>, Hemanth </a:t>
            </a:r>
            <a:r>
              <a:rPr lang="en-US" sz="1800" dirty="0" err="1"/>
              <a:t>Kolla</a:t>
            </a:r>
            <a:r>
              <a:rPr lang="en-US" sz="1800" dirty="0"/>
              <a:t>, Kevin Reed, W. Philip </a:t>
            </a:r>
            <a:r>
              <a:rPr lang="en-US" sz="1800" dirty="0" err="1"/>
              <a:t>Kegelmeyer</a:t>
            </a:r>
            <a:r>
              <a:rPr lang="en-US" sz="1800" dirty="0"/>
              <a:t>,  Gabriel Popoola.</a:t>
            </a:r>
            <a:r>
              <a:rPr lang="en-US" sz="1900" dirty="0"/>
              <a:t> “In-Situ Machine Learning for Intelligent Data Capture on Exascale Platforms.”</a:t>
            </a:r>
            <a:r>
              <a:rPr lang="en-US" sz="1900" i="1" dirty="0"/>
              <a:t> Presentation,</a:t>
            </a:r>
            <a:r>
              <a:rPr lang="en-US" sz="1900" dirty="0"/>
              <a:t> Platform for Advanced Scientific Computing (PASC21), July 5-9, 2021.</a:t>
            </a:r>
            <a:endParaRPr lang="en-US" sz="1700" dirty="0"/>
          </a:p>
          <a:p>
            <a:r>
              <a:rPr lang="en-US" sz="1900" dirty="0"/>
              <a:t>For more information, contact:      </a:t>
            </a:r>
            <a:r>
              <a:rPr lang="en-US" sz="1900" b="1" dirty="0"/>
              <a:t>Warren L. Davis IV (</a:t>
            </a:r>
            <a:r>
              <a:rPr lang="en-US" sz="1900" b="1" dirty="0" err="1"/>
              <a:t>wldavis@sandia.gov</a:t>
            </a:r>
            <a:r>
              <a:rPr lang="en-US" sz="1900" b="1" dirty="0"/>
              <a:t>)</a:t>
            </a:r>
            <a:endParaRPr lang="en-US" sz="1400" b="1" dirty="0"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7B3A-19E6-3AD6-DD27-E010D250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Flagged Partitions vs. Recall for Buoyant Fluids Experiment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7FB914-098B-E76B-BC6D-37FE46706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321" y="1548493"/>
            <a:ext cx="8205357" cy="47216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29C45-2AD8-2645-C772-A67EE4A1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state-of-the-art for HPC simulation analysis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388250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Take “snapshots” in space and time (1/1000</a:t>
            </a:r>
            <a:r>
              <a:rPr lang="en-US" baseline="30000" dirty="0"/>
              <a:t>th</a:t>
            </a:r>
            <a:r>
              <a:rPr lang="en-US" dirty="0"/>
              <a:t> or 1/10000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Post-process snapshot data with standard algorithms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Problems with the current methods: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Interesting events may happen between or outside of these snapshots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Important information leading up to the captured event could be lost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Rerunning simulations to capture lost information is expensive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problem will only get worse as the amount of data and fidelity of the simulations increases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69A2F-C34B-8140-AB90-6EDD2B87C97D}"/>
              </a:ext>
            </a:extLst>
          </p:cNvPr>
          <p:cNvSpPr txBox="1"/>
          <p:nvPr/>
        </p:nvSpPr>
        <p:spPr>
          <a:xfrm>
            <a:off x="2445972" y="5402202"/>
            <a:ext cx="6781156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Is there a way to detect the anomalies </a:t>
            </a:r>
            <a:r>
              <a:rPr lang="en-US" i="1" dirty="0">
                <a:solidFill>
                  <a:schemeClr val="bg1"/>
                </a:solidFill>
              </a:rPr>
              <a:t>in-situ,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thus facilitating more precisely targeted event capture?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Paradigm with </a:t>
            </a:r>
            <a:r>
              <a:rPr lang="en-US" i="1" dirty="0"/>
              <a:t>In-Situ</a:t>
            </a:r>
            <a:r>
              <a:rPr lang="en-US" dirty="0"/>
              <a:t> Event Detection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7" y="1429233"/>
            <a:ext cx="10604849" cy="41616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Develop techniques to detect interesting spatial and temporal events </a:t>
            </a:r>
            <a:r>
              <a:rPr lang="en-US" b="1" i="1" dirty="0"/>
              <a:t>in-situ</a:t>
            </a:r>
            <a:r>
              <a:rPr lang="en-US" b="1" dirty="0"/>
              <a:t> for HPC physics simulations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Scalable : Can’t significantly hinder the runtime of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Unsupervised : To enable discovery, should not require labeling of interesting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Generalizable : Not focused on one specific event or domain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Online : Don’t require having access to all the data from every time step (post-processing)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6CB8D-133A-0F4F-932B-EBD8637F216C}"/>
              </a:ext>
            </a:extLst>
          </p:cNvPr>
          <p:cNvSpPr txBox="1"/>
          <p:nvPr/>
        </p:nvSpPr>
        <p:spPr>
          <a:xfrm>
            <a:off x="2359269" y="4964867"/>
            <a:ext cx="7082681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This is foundational research, with a focus on algorithms that can motivate changes to simulation code and facilitate more intelligent, focused data capture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Vehicles for Exploration and Experimentation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20321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Sandia 3D Direct Numerical Solver (S3D)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Used for reacting flows (e.g., combustion)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Python Interpreter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In-Situ</a:t>
            </a:r>
            <a:r>
              <a:rPr lang="en-US" dirty="0"/>
              <a:t> code has access to state variables.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Enabled immediate use of OTS algorithms</a:t>
            </a:r>
          </a:p>
          <a:p>
            <a:pPr marL="0" indent="0">
              <a:buNone/>
            </a:pPr>
            <a:r>
              <a:rPr lang="en-US" dirty="0"/>
              <a:t>   and facilitated the development of new</a:t>
            </a:r>
          </a:p>
          <a:p>
            <a:pPr marL="0" indent="0">
              <a:buNone/>
            </a:pPr>
            <a:r>
              <a:rPr lang="en-US" dirty="0"/>
              <a:t>   algorithms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Tested algorithms on combustion </a:t>
            </a:r>
            <a:r>
              <a:rPr lang="en-US" i="1" dirty="0"/>
              <a:t>in-situ</a:t>
            </a:r>
            <a:r>
              <a:rPr lang="en-US" dirty="0"/>
              <a:t>, climate offline</a:t>
            </a:r>
          </a:p>
          <a:p>
            <a:pPr marL="0" indent="0">
              <a:buNone/>
            </a:pPr>
            <a:r>
              <a:rPr lang="en-US" dirty="0"/>
              <a:t>	(e.g., LOF, DBSCAN, </a:t>
            </a:r>
            <a:r>
              <a:rPr lang="en-US" dirty="0" err="1"/>
              <a:t>i</a:t>
            </a:r>
            <a:r>
              <a:rPr lang="en-US" dirty="0"/>
              <a:t>-Forests)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5B726-4527-3644-BD32-1D688B1045A5}"/>
              </a:ext>
            </a:extLst>
          </p:cNvPr>
          <p:cNvGrpSpPr/>
          <p:nvPr/>
        </p:nvGrpSpPr>
        <p:grpSpPr>
          <a:xfrm>
            <a:off x="6014493" y="1429233"/>
            <a:ext cx="5444502" cy="4008289"/>
            <a:chOff x="5465853" y="1828800"/>
            <a:chExt cx="5444502" cy="40082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444C7A-96FF-A748-B906-1A50E1B1DD27}"/>
                </a:ext>
              </a:extLst>
            </p:cNvPr>
            <p:cNvGrpSpPr/>
            <p:nvPr/>
          </p:nvGrpSpPr>
          <p:grpSpPr>
            <a:xfrm>
              <a:off x="5465853" y="1828800"/>
              <a:ext cx="5444502" cy="4008289"/>
              <a:chOff x="4829013" y="4365699"/>
              <a:chExt cx="3330774" cy="184216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98A100-2751-CC49-B431-D0EE3BFF974C}"/>
                  </a:ext>
                </a:extLst>
              </p:cNvPr>
              <p:cNvSpPr/>
              <p:nvPr/>
            </p:nvSpPr>
            <p:spPr>
              <a:xfrm>
                <a:off x="4829013" y="4365699"/>
                <a:ext cx="3330774" cy="18421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71698B-6EFC-6441-A9D5-6BD07E3DAE24}"/>
                  </a:ext>
                </a:extLst>
              </p:cNvPr>
              <p:cNvSpPr/>
              <p:nvPr/>
            </p:nvSpPr>
            <p:spPr>
              <a:xfrm>
                <a:off x="4870683" y="5860555"/>
                <a:ext cx="3289104" cy="297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50"/>
                  </a:spcBef>
                </a:pPr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Embedded Python interpreter enables execution of algorithms inside HPC applications.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D6C507-A8F7-254A-9816-5D89D442E735}"/>
                </a:ext>
              </a:extLst>
            </p:cNvPr>
            <p:cNvGrpSpPr/>
            <p:nvPr/>
          </p:nvGrpSpPr>
          <p:grpSpPr>
            <a:xfrm>
              <a:off x="5763803" y="2157573"/>
              <a:ext cx="4738198" cy="2567936"/>
              <a:chOff x="2787292" y="3400745"/>
              <a:chExt cx="5134082" cy="195209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1AA9C4E-A86B-AF47-B573-985CFAF6ADBF}"/>
                  </a:ext>
                </a:extLst>
              </p:cNvPr>
              <p:cNvGrpSpPr/>
              <p:nvPr/>
            </p:nvGrpSpPr>
            <p:grpSpPr>
              <a:xfrm>
                <a:off x="2787292" y="3400745"/>
                <a:ext cx="1582219" cy="1952091"/>
                <a:chOff x="1869897" y="3246635"/>
                <a:chExt cx="1582220" cy="2106202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910C74E-23D0-B849-8FDF-C5D745F8D7CF}"/>
                    </a:ext>
                  </a:extLst>
                </p:cNvPr>
                <p:cNvSpPr/>
                <p:nvPr/>
              </p:nvSpPr>
              <p:spPr>
                <a:xfrm>
                  <a:off x="1869897" y="3246635"/>
                  <a:ext cx="1582220" cy="2106202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Application</a:t>
                  </a:r>
                  <a:endParaRPr lang="en-US" sz="9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2A4A276D-0E6D-8B42-B5AF-F3B0D566F762}"/>
                    </a:ext>
                  </a:extLst>
                </p:cNvPr>
                <p:cNvSpPr/>
                <p:nvPr/>
              </p:nvSpPr>
              <p:spPr>
                <a:xfrm>
                  <a:off x="2033427" y="3810377"/>
                  <a:ext cx="1275707" cy="1336976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Python</a:t>
                  </a:r>
                  <a:endParaRPr lang="en-US" sz="9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5C32BFB8-4DD0-714E-8776-94560C534BA3}"/>
                    </a:ext>
                  </a:extLst>
                </p:cNvPr>
                <p:cNvSpPr/>
                <p:nvPr/>
              </p:nvSpPr>
              <p:spPr>
                <a:xfrm>
                  <a:off x="2175554" y="4315146"/>
                  <a:ext cx="1019710" cy="657546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In-situ code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3FB3EF4-8E70-C042-A78B-AB8CF5F3A6A3}"/>
                  </a:ext>
                </a:extLst>
              </p:cNvPr>
              <p:cNvGrpSpPr/>
              <p:nvPr/>
            </p:nvGrpSpPr>
            <p:grpSpPr>
              <a:xfrm>
                <a:off x="6339154" y="3400745"/>
                <a:ext cx="1582220" cy="1952092"/>
                <a:chOff x="1869897" y="3246635"/>
                <a:chExt cx="1582220" cy="2106202"/>
              </a:xfrm>
            </p:grpSpPr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32BA5EF7-7127-F14E-B946-00EC5C1148F2}"/>
                    </a:ext>
                  </a:extLst>
                </p:cNvPr>
                <p:cNvSpPr/>
                <p:nvPr/>
              </p:nvSpPr>
              <p:spPr>
                <a:xfrm>
                  <a:off x="1869897" y="3246635"/>
                  <a:ext cx="1582220" cy="2106202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Application</a:t>
                  </a:r>
                  <a:endParaRPr lang="en-US" sz="9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9C56E590-1A9B-7047-96A4-03D6D99BE5F4}"/>
                    </a:ext>
                  </a:extLst>
                </p:cNvPr>
                <p:cNvSpPr/>
                <p:nvPr/>
              </p:nvSpPr>
              <p:spPr>
                <a:xfrm>
                  <a:off x="2023153" y="3810377"/>
                  <a:ext cx="1275707" cy="1336976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Python</a:t>
                  </a:r>
                  <a:endParaRPr lang="en-US" sz="9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6077608-19D3-6D40-BBE4-78E45751C855}"/>
                    </a:ext>
                  </a:extLst>
                </p:cNvPr>
                <p:cNvSpPr/>
                <p:nvPr/>
              </p:nvSpPr>
              <p:spPr>
                <a:xfrm>
                  <a:off x="2151151" y="4315146"/>
                  <a:ext cx="1019710" cy="657546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In-situ code</a:t>
                  </a:r>
                </a:p>
              </p:txBody>
            </p:sp>
          </p:grpSp>
          <p:sp>
            <p:nvSpPr>
              <p:cNvPr id="19" name="Left-Right Arrow 18">
                <a:extLst>
                  <a:ext uri="{FF2B5EF4-FFF2-40B4-BE49-F238E27FC236}">
                    <a16:creationId xmlns:a16="http://schemas.microsoft.com/office/drawing/2014/main" id="{5EB5EEA8-9A49-C448-A107-78ECE32CE1E4}"/>
                  </a:ext>
                </a:extLst>
              </p:cNvPr>
              <p:cNvSpPr/>
              <p:nvPr/>
            </p:nvSpPr>
            <p:spPr>
              <a:xfrm>
                <a:off x="4369511" y="3569961"/>
                <a:ext cx="1969641" cy="409631"/>
              </a:xfrm>
              <a:prstGeom prst="leftRightArrow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MPI</a:t>
                </a:r>
              </a:p>
            </p:txBody>
          </p:sp>
          <p:sp>
            <p:nvSpPr>
              <p:cNvPr id="20" name="Left-Right Arrow 19">
                <a:extLst>
                  <a:ext uri="{FF2B5EF4-FFF2-40B4-BE49-F238E27FC236}">
                    <a16:creationId xmlns:a16="http://schemas.microsoft.com/office/drawing/2014/main" id="{F67BD2DD-A32B-EF45-B84B-5F41A2703314}"/>
                  </a:ext>
                </a:extLst>
              </p:cNvPr>
              <p:cNvSpPr/>
              <p:nvPr/>
            </p:nvSpPr>
            <p:spPr>
              <a:xfrm>
                <a:off x="4112660" y="4445576"/>
                <a:ext cx="2507748" cy="409631"/>
              </a:xfrm>
              <a:prstGeom prst="leftRightArrow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MPI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5689C3-3DE8-C94B-B06B-7110E3BC1159}"/>
              </a:ext>
            </a:extLst>
          </p:cNvPr>
          <p:cNvSpPr txBox="1"/>
          <p:nvPr/>
        </p:nvSpPr>
        <p:spPr>
          <a:xfrm>
            <a:off x="7772658" y="5636676"/>
            <a:ext cx="31365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Timothy M. </a:t>
            </a:r>
            <a:r>
              <a:rPr lang="en-US" sz="1100" dirty="0" err="1"/>
              <a:t>Shead</a:t>
            </a:r>
            <a:r>
              <a:rPr lang="en-US" sz="1100" dirty="0"/>
              <a:t> et al. “Embedding Python for In-Situ Analysis.” SAND2018-9009. August 2018.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12A3-15FE-A840-A104-8D12B52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New, Effective </a:t>
            </a:r>
            <a:r>
              <a:rPr lang="en-US" i="1" dirty="0"/>
              <a:t>In-Situ</a:t>
            </a:r>
            <a:r>
              <a:rPr lang="en-US" dirty="0"/>
              <a:t> Anomaly Detection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76E4B-2B22-9D43-86E0-B9784F96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457A3-8D35-934F-813D-34B1D1EBE337}"/>
              </a:ext>
            </a:extLst>
          </p:cNvPr>
          <p:cNvSpPr txBox="1"/>
          <p:nvPr/>
        </p:nvSpPr>
        <p:spPr>
          <a:xfrm>
            <a:off x="871311" y="6104703"/>
            <a:ext cx="371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Ling et al. “Using feature importance metrics to detect events of interest in scientific computing applications.” </a:t>
            </a:r>
            <a:r>
              <a:rPr lang="en-US" sz="1000" i="1" dirty="0">
                <a:latin typeface="Garamond" panose="02020404030301010803" pitchFamily="18" charset="0"/>
                <a:cs typeface="Arial" panose="020B0604020202020204" pitchFamily="34" charset="0"/>
              </a:rPr>
              <a:t>2017 IEEE 7th Symposium on Large Data Analysis and Visualization (LDAV)</a:t>
            </a:r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 (2017): 55-63.</a:t>
            </a:r>
          </a:p>
          <a:p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E0E66-9E99-FD49-9EF8-A1729B582453}"/>
              </a:ext>
            </a:extLst>
          </p:cNvPr>
          <p:cNvSpPr txBox="1"/>
          <p:nvPr/>
        </p:nvSpPr>
        <p:spPr>
          <a:xfrm>
            <a:off x="6201224" y="6104703"/>
            <a:ext cx="3711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000" dirty="0">
                <a:latin typeface="Garamond" panose="02020404030301010803" pitchFamily="18" charset="0"/>
              </a:rPr>
              <a:t>Aditya et al. "Anomaly detection in scientific data using joint statistical moments", Journal of Computational Physics, Vol 387, June 15 2019, pp. 522-538.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AA92F-83F2-B548-8933-0F210A76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7" y="929996"/>
            <a:ext cx="4012717" cy="5192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62666A-589D-2641-8B5F-C11B5A3D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24" y="453698"/>
            <a:ext cx="4189029" cy="59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DC381-B9DE-E34F-B5F9-22FE1CBE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 New Anomaly Detection Framework: Signatures, Measures, and Decisions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3E0B92-AC92-DD43-B2D0-2289EA2F4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99" y="1947547"/>
            <a:ext cx="10317702" cy="39450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1F334-2933-7248-9BD5-B68F662F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538BD-AB68-CE47-8DCA-930F1FC42EDA}"/>
              </a:ext>
            </a:extLst>
          </p:cNvPr>
          <p:cNvSpPr txBox="1"/>
          <p:nvPr/>
        </p:nvSpPr>
        <p:spPr>
          <a:xfrm>
            <a:off x="2304180" y="1608993"/>
            <a:ext cx="6891335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Communication is a constraint for In-Situ HPC Anomaly Detection</a:t>
            </a:r>
          </a:p>
        </p:txBody>
      </p:sp>
    </p:spTree>
    <p:extLst>
      <p:ext uri="{BB962C8B-B14F-4D97-AF65-F5344CB8AC3E}">
        <p14:creationId xmlns:p14="http://schemas.microsoft.com/office/powerpoint/2010/main" val="32932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2450-289E-1542-BCE6-2005AE84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 Represent the Data on a Partition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9383D-6262-7241-85DB-52F83C80B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58" t="13558" r="6155" b="9308"/>
          <a:stretch/>
        </p:blipFill>
        <p:spPr>
          <a:xfrm>
            <a:off x="623943" y="1355464"/>
            <a:ext cx="4053565" cy="22299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8856C-9092-5748-9EFD-E172563F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B886A-B3E9-1C4C-A731-9005277A9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" t="13053" r="3816" b="13684"/>
          <a:stretch/>
        </p:blipFill>
        <p:spPr>
          <a:xfrm>
            <a:off x="5789779" y="1458995"/>
            <a:ext cx="1838528" cy="187183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07FB3A-8561-0345-885F-CD75BEE06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52750"/>
              </p:ext>
            </p:extLst>
          </p:nvPr>
        </p:nvGraphicFramePr>
        <p:xfrm>
          <a:off x="8324660" y="1355464"/>
          <a:ext cx="3302000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48442998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97534839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45989910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5268323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Density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Pressure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Vx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63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772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91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5919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87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354" rtl="0" eaLnBrk="1" fontAlgn="b" latinLnBrk="0" hangingPunct="1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fontAlgn="b" latinLnBrk="0" hangingPunct="1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342920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6A7E0B-D1E9-7743-83FB-B825AFA7C51C}"/>
              </a:ext>
            </a:extLst>
          </p:cNvPr>
          <p:cNvCxnSpPr>
            <a:cxnSpLocks/>
          </p:cNvCxnSpPr>
          <p:nvPr/>
        </p:nvCxnSpPr>
        <p:spPr>
          <a:xfrm>
            <a:off x="7497274" y="1630236"/>
            <a:ext cx="832339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53ED30-F972-4E47-BC76-86BF9D76C854}"/>
              </a:ext>
            </a:extLst>
          </p:cNvPr>
          <p:cNvCxnSpPr>
            <a:cxnSpLocks/>
          </p:cNvCxnSpPr>
          <p:nvPr/>
        </p:nvCxnSpPr>
        <p:spPr>
          <a:xfrm>
            <a:off x="7497274" y="1862231"/>
            <a:ext cx="82684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10D519-DD1E-DB4C-8D2E-3341C86FD571}"/>
              </a:ext>
            </a:extLst>
          </p:cNvPr>
          <p:cNvCxnSpPr>
            <a:cxnSpLocks/>
          </p:cNvCxnSpPr>
          <p:nvPr/>
        </p:nvCxnSpPr>
        <p:spPr>
          <a:xfrm>
            <a:off x="7497274" y="2087436"/>
            <a:ext cx="82684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7F67FB-1845-C742-8932-128E36CE3BDA}"/>
              </a:ext>
            </a:extLst>
          </p:cNvPr>
          <p:cNvCxnSpPr>
            <a:cxnSpLocks/>
          </p:cNvCxnSpPr>
          <p:nvPr/>
        </p:nvCxnSpPr>
        <p:spPr>
          <a:xfrm>
            <a:off x="7497274" y="2296797"/>
            <a:ext cx="82684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29081D42-7B5F-5641-B682-853787EAC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707103"/>
              </p:ext>
            </p:extLst>
          </p:nvPr>
        </p:nvGraphicFramePr>
        <p:xfrm>
          <a:off x="8284199" y="5801256"/>
          <a:ext cx="33020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278032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4153593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78709249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21517267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2064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6850B28-3D41-9042-B20F-0D05141AE2A0}"/>
              </a:ext>
            </a:extLst>
          </p:cNvPr>
          <p:cNvSpPr txBox="1"/>
          <p:nvPr/>
        </p:nvSpPr>
        <p:spPr>
          <a:xfrm>
            <a:off x="9975660" y="2407377"/>
            <a:ext cx="246185" cy="7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.</a:t>
            </a:r>
          </a:p>
          <a:p>
            <a:r>
              <a:rPr lang="en-US" sz="1400" b="1" dirty="0">
                <a:latin typeface="+mj-lt"/>
              </a:rPr>
              <a:t>.</a:t>
            </a:r>
          </a:p>
          <a:p>
            <a:r>
              <a:rPr lang="en-US" sz="1400" b="1" dirty="0">
                <a:latin typeface="+mj-lt"/>
              </a:rPr>
              <a:t>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6173D49-4EC3-7849-8D30-B6120E505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34410"/>
              </p:ext>
            </p:extLst>
          </p:nvPr>
        </p:nvGraphicFramePr>
        <p:xfrm>
          <a:off x="8324660" y="3143053"/>
          <a:ext cx="33020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278032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4153593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78709249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21517267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20645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FEA9E366-B14E-9D4A-8226-724504830532}"/>
              </a:ext>
            </a:extLst>
          </p:cNvPr>
          <p:cNvGrpSpPr/>
          <p:nvPr/>
        </p:nvGrpSpPr>
        <p:grpSpPr>
          <a:xfrm>
            <a:off x="8324118" y="3687599"/>
            <a:ext cx="3302542" cy="1750284"/>
            <a:chOff x="8324118" y="3455951"/>
            <a:chExt cx="3302542" cy="175028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BDBEEAA-760D-114A-8FA0-A10AEB57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4118" y="3455951"/>
              <a:ext cx="3302542" cy="175028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DE83FE-7190-C041-8333-C52285BC8EC9}"/>
                </a:ext>
              </a:extLst>
            </p:cNvPr>
            <p:cNvSpPr txBox="1"/>
            <p:nvPr/>
          </p:nvSpPr>
          <p:spPr>
            <a:xfrm>
              <a:off x="9076714" y="3860606"/>
              <a:ext cx="179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Signature Function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A2C6501-017A-2E47-9F06-095E5A5DAA7C}"/>
              </a:ext>
            </a:extLst>
          </p:cNvPr>
          <p:cNvSpPr txBox="1"/>
          <p:nvPr/>
        </p:nvSpPr>
        <p:spPr>
          <a:xfrm>
            <a:off x="6477807" y="1888271"/>
            <a:ext cx="64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3600" b="1" baseline="-25000" dirty="0">
                <a:solidFill>
                  <a:schemeClr val="tx2"/>
                </a:solidFill>
                <a:latin typeface="+mj-lt"/>
              </a:rPr>
              <a:t>0</a:t>
            </a:r>
            <a:endParaRPr lang="en-US" b="1" baseline="-25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C5BDF9-7E2B-5E49-8B02-16B8BE6ECA03}"/>
              </a:ext>
            </a:extLst>
          </p:cNvPr>
          <p:cNvSpPr txBox="1"/>
          <p:nvPr/>
        </p:nvSpPr>
        <p:spPr>
          <a:xfrm>
            <a:off x="8324119" y="992714"/>
            <a:ext cx="3302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Individual mesh attributes for P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  <a:endParaRPr lang="en-US" sz="1600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F6BD72-A88D-DA4E-B963-6F96A97D4665}"/>
              </a:ext>
            </a:extLst>
          </p:cNvPr>
          <p:cNvSpPr txBox="1"/>
          <p:nvPr/>
        </p:nvSpPr>
        <p:spPr>
          <a:xfrm>
            <a:off x="623943" y="4168383"/>
            <a:ext cx="55620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m</a:t>
            </a:r>
            <a:r>
              <a:rPr lang="en-US" dirty="0">
                <a:latin typeface="+mj-lt"/>
              </a:rPr>
              <a:t>	Number of mesh points</a:t>
            </a:r>
          </a:p>
          <a:p>
            <a:r>
              <a:rPr lang="en-US" i="1" dirty="0">
                <a:latin typeface="+mj-lt"/>
              </a:rPr>
              <a:t>a</a:t>
            </a:r>
            <a:r>
              <a:rPr lang="en-US" dirty="0">
                <a:latin typeface="+mj-lt"/>
              </a:rPr>
              <a:t>	Attributes per mesh point</a:t>
            </a:r>
          </a:p>
          <a:p>
            <a:endParaRPr lang="en-US" dirty="0">
              <a:latin typeface="+mj-lt"/>
            </a:endParaRPr>
          </a:p>
          <a:p>
            <a:r>
              <a:rPr lang="en-US" i="1" dirty="0">
                <a:latin typeface="+mj-lt"/>
              </a:rPr>
              <a:t>t</a:t>
            </a:r>
            <a:r>
              <a:rPr lang="en-US" dirty="0">
                <a:latin typeface="+mj-lt"/>
              </a:rPr>
              <a:t>	</a:t>
            </a:r>
            <a:r>
              <a:rPr lang="en-US" i="1" dirty="0">
                <a:latin typeface="+mj-lt"/>
              </a:rPr>
              <a:t>m*a</a:t>
            </a:r>
            <a:r>
              <a:rPr lang="en-US" dirty="0">
                <a:latin typeface="+mj-lt"/>
              </a:rPr>
              <a:t>, the total number of values on a partition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Signatures can be shorter or longer than </a:t>
            </a:r>
            <a:r>
              <a:rPr lang="en-US" i="1" dirty="0">
                <a:latin typeface="+mj-lt"/>
              </a:rPr>
              <a:t>a</a:t>
            </a:r>
            <a:r>
              <a:rPr lang="en-US" dirty="0">
                <a:latin typeface="+mj-lt"/>
              </a:rPr>
              <a:t>, as long as they are shorter than </a:t>
            </a:r>
            <a:r>
              <a:rPr lang="en-US" i="1" dirty="0">
                <a:latin typeface="+mj-lt"/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E14650-4E20-B940-852F-23D21BF7D06E}"/>
              </a:ext>
            </a:extLst>
          </p:cNvPr>
          <p:cNvSpPr txBox="1"/>
          <p:nvPr/>
        </p:nvSpPr>
        <p:spPr>
          <a:xfrm>
            <a:off x="8284199" y="5434904"/>
            <a:ext cx="149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</a:t>
            </a:r>
            <a:r>
              <a:rPr lang="en-US" baseline="-25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 signature</a:t>
            </a:r>
            <a:endParaRPr lang="en-US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26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829E-6843-D24B-B889-5F94FD9E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 Can Take Many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52E48-BBD9-734F-A16A-6FD997CD1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237130"/>
            <a:ext cx="10058400" cy="5084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Examples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Individual attribute mean values over the mesh points on a partition</a:t>
            </a:r>
          </a:p>
          <a:p>
            <a:pPr marL="201159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FIEDA Feature Importance Metric (FIM) scores 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First, kernel-density estimation to produce a probability distribution over</a:t>
            </a:r>
          </a:p>
          <a:p>
            <a:pPr marL="201159" lvl="1" indent="0">
              <a:buNone/>
            </a:pPr>
            <a:r>
              <a:rPr lang="en-US" dirty="0"/>
              <a:t>	the state variables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Next, random forests to predict the pdf given the state variables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Lastly, extract feature importance values from the random forest and</a:t>
            </a:r>
          </a:p>
          <a:p>
            <a:pPr marL="201159" lvl="1" indent="0">
              <a:buNone/>
            </a:pPr>
            <a:r>
              <a:rPr lang="en-US" dirty="0"/>
              <a:t>	use as a signature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DDA34-C46A-694C-AEA1-A76AD89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D0C39A-4D3C-2B43-8B65-9E622F405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02239"/>
              </p:ext>
            </p:extLst>
          </p:nvPr>
        </p:nvGraphicFramePr>
        <p:xfrm>
          <a:off x="8324660" y="1355464"/>
          <a:ext cx="3302000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48442998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97534839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45989910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5268323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Density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Pressure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Vx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63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772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91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5919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87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354" rtl="0" eaLnBrk="1" fontAlgn="b" latinLnBrk="0" hangingPunct="1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fontAlgn="b" latinLnBrk="0" hangingPunct="1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342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7B80F7-97D8-4B4D-A411-A460BD2D9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050972"/>
              </p:ext>
            </p:extLst>
          </p:nvPr>
        </p:nvGraphicFramePr>
        <p:xfrm>
          <a:off x="8284199" y="5801256"/>
          <a:ext cx="33020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278032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4153593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78709249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21517267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206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CF23301-931A-DF40-BD96-76E2D7FDD5B3}"/>
              </a:ext>
            </a:extLst>
          </p:cNvPr>
          <p:cNvSpPr txBox="1"/>
          <p:nvPr/>
        </p:nvSpPr>
        <p:spPr>
          <a:xfrm>
            <a:off x="9975660" y="2407377"/>
            <a:ext cx="246185" cy="7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.</a:t>
            </a:r>
          </a:p>
          <a:p>
            <a:r>
              <a:rPr lang="en-US" sz="1400" b="1" dirty="0">
                <a:latin typeface="+mj-lt"/>
              </a:rPr>
              <a:t>.</a:t>
            </a:r>
          </a:p>
          <a:p>
            <a:r>
              <a:rPr lang="en-US" sz="1400" b="1" dirty="0">
                <a:latin typeface="+mj-lt"/>
              </a:rPr>
              <a:t>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223FC0-D48D-414D-AE65-31A5FDFBE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01106"/>
              </p:ext>
            </p:extLst>
          </p:nvPr>
        </p:nvGraphicFramePr>
        <p:xfrm>
          <a:off x="8324660" y="3143053"/>
          <a:ext cx="33020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278032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4153593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78709249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21517267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20645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311C1C3-3399-184E-A5E7-7994374EF428}"/>
              </a:ext>
            </a:extLst>
          </p:cNvPr>
          <p:cNvGrpSpPr/>
          <p:nvPr/>
        </p:nvGrpSpPr>
        <p:grpSpPr>
          <a:xfrm>
            <a:off x="8324118" y="3687599"/>
            <a:ext cx="3302542" cy="1750284"/>
            <a:chOff x="8324118" y="3455951"/>
            <a:chExt cx="3302542" cy="17502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8ED5B1-C648-DF41-A980-22CB4850F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4118" y="3455951"/>
              <a:ext cx="3302542" cy="17502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BACE85-88D6-694F-82A9-2CB3EEFE9685}"/>
                </a:ext>
              </a:extLst>
            </p:cNvPr>
            <p:cNvSpPr txBox="1"/>
            <p:nvPr/>
          </p:nvSpPr>
          <p:spPr>
            <a:xfrm>
              <a:off x="9076714" y="3860606"/>
              <a:ext cx="179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Signature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5CE5F5-94C9-4748-8568-31A018F0C3C2}"/>
              </a:ext>
            </a:extLst>
          </p:cNvPr>
          <p:cNvSpPr txBox="1"/>
          <p:nvPr/>
        </p:nvSpPr>
        <p:spPr>
          <a:xfrm>
            <a:off x="489554" y="5900890"/>
            <a:ext cx="6891335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Signatures are significantly smaller than all the data on a partition, and can be communicated with little cost, comparatively.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F2C2E1-BB6F-784E-917E-6C62EAC5A78B}"/>
              </a:ext>
            </a:extLst>
          </p:cNvPr>
          <p:cNvSpPr txBox="1"/>
          <p:nvPr/>
        </p:nvSpPr>
        <p:spPr>
          <a:xfrm>
            <a:off x="8284199" y="5434904"/>
            <a:ext cx="149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</a:t>
            </a:r>
            <a:r>
              <a:rPr lang="en-US" baseline="-25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 signature</a:t>
            </a:r>
            <a:endParaRPr lang="en-US" baseline="-250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C10B6E-D462-944A-800A-718F10F0D208}"/>
              </a:ext>
            </a:extLst>
          </p:cNvPr>
          <p:cNvSpPr txBox="1"/>
          <p:nvPr/>
        </p:nvSpPr>
        <p:spPr>
          <a:xfrm>
            <a:off x="8324119" y="992714"/>
            <a:ext cx="3302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Individual mesh attributes for P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  <a:endParaRPr lang="en-US" sz="16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42FF3-6855-9943-AD63-8A437450CB33}"/>
              </a:ext>
            </a:extLst>
          </p:cNvPr>
          <p:cNvSpPr txBox="1"/>
          <p:nvPr/>
        </p:nvSpPr>
        <p:spPr>
          <a:xfrm>
            <a:off x="625632" y="5029313"/>
            <a:ext cx="371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*Ling et al. “Using feature importance metrics to detect events of interest in scientific computing applications.” </a:t>
            </a:r>
            <a:r>
              <a:rPr lang="en-US" sz="1000" i="1" dirty="0">
                <a:latin typeface="Garamond" panose="02020404030301010803" pitchFamily="18" charset="0"/>
                <a:cs typeface="Arial" panose="020B0604020202020204" pitchFamily="34" charset="0"/>
              </a:rPr>
              <a:t>2017 IEEE 7th Symposium on Large Data Analysis and Visualization (LDAV)</a:t>
            </a:r>
            <a:r>
              <a:rPr lang="en-US" sz="1000" dirty="0">
                <a:latin typeface="Garamond" panose="02020404030301010803" pitchFamily="18" charset="0"/>
                <a:cs typeface="Arial" panose="020B0604020202020204" pitchFamily="34" charset="0"/>
              </a:rPr>
              <a:t> (2017): 55-63.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01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39689</TotalTime>
  <Words>1746</Words>
  <Application>Microsoft Macintosh PowerPoint</Application>
  <PresentationFormat>Widescreen</PresentationFormat>
  <Paragraphs>264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Garamond</vt:lpstr>
      <vt:lpstr>Gill Sans MT</vt:lpstr>
      <vt:lpstr>Trebuchet MS</vt:lpstr>
      <vt:lpstr>Wingdings</vt:lpstr>
      <vt:lpstr>Sandia Theme (White Background)</vt:lpstr>
      <vt:lpstr>In-Situ Machine Learning (ISML) for Climate Simulation Analysis and Discovery</vt:lpstr>
      <vt:lpstr>Motivation and Context</vt:lpstr>
      <vt:lpstr>Current state-of-the-art for HPC simulation analysis</vt:lpstr>
      <vt:lpstr>Changing the Paradigm with In-Situ Event Detection</vt:lpstr>
      <vt:lpstr>Vehicles for Exploration and Experimentation</vt:lpstr>
      <vt:lpstr>New, Effective In-Situ Anomaly Detection Algorithms</vt:lpstr>
      <vt:lpstr>A New Anomaly Detection Framework: Signatures, Measures, and Decisions</vt:lpstr>
      <vt:lpstr>Signatures Represent the Data on a Partition</vt:lpstr>
      <vt:lpstr>Signatures Can Take Many Forms</vt:lpstr>
      <vt:lpstr>Measures Indicate the Distance of a Signature From Neighbors</vt:lpstr>
      <vt:lpstr>Decisions Allow for Customization</vt:lpstr>
      <vt:lpstr>Example simulations/datasets</vt:lpstr>
      <vt:lpstr>Example simulations/datasets: buoyant flows (Mantaflow)</vt:lpstr>
      <vt:lpstr>In-Situ Detection is More Accurate and Efficient</vt:lpstr>
      <vt:lpstr>Example simulations/datasets: tropical cyclones (CESM)</vt:lpstr>
      <vt:lpstr>Ongoing Research Areas and Additional Applications</vt:lpstr>
      <vt:lpstr>Clustering Signatures for Climate Analysis (CLDERA- PI: Diana Bull)</vt:lpstr>
      <vt:lpstr>Climate Pathway Discovery – Cluster Evolution</vt:lpstr>
      <vt:lpstr>Climate Pathway Discovery – Mt. Pinatubo</vt:lpstr>
      <vt:lpstr>Cluster Distribution over Time</vt:lpstr>
      <vt:lpstr>Publications and Presentations</vt:lpstr>
      <vt:lpstr>Flagged Partitions vs. Recall for Buoyant Fluids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Davis, Warren Leon</cp:lastModifiedBy>
  <cp:revision>245</cp:revision>
  <cp:lastPrinted>2019-08-07T18:49:35Z</cp:lastPrinted>
  <dcterms:created xsi:type="dcterms:W3CDTF">2017-10-14T01:15:26Z</dcterms:created>
  <dcterms:modified xsi:type="dcterms:W3CDTF">2022-06-15T15:58:16Z</dcterms:modified>
</cp:coreProperties>
</file>