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3" r:id="rId1"/>
  </p:sldMasterIdLst>
  <p:notesMasterIdLst>
    <p:notesMasterId r:id="rId25"/>
  </p:notesMasterIdLst>
  <p:handoutMasterIdLst>
    <p:handoutMasterId r:id="rId26"/>
  </p:handoutMasterIdLst>
  <p:sldIdLst>
    <p:sldId id="256" r:id="rId2"/>
    <p:sldId id="1802" r:id="rId3"/>
    <p:sldId id="4702" r:id="rId4"/>
    <p:sldId id="4684" r:id="rId5"/>
    <p:sldId id="4740" r:id="rId6"/>
    <p:sldId id="1857" r:id="rId7"/>
    <p:sldId id="4389" r:id="rId8"/>
    <p:sldId id="4738" r:id="rId9"/>
    <p:sldId id="1867" r:id="rId10"/>
    <p:sldId id="4735" r:id="rId11"/>
    <p:sldId id="4736" r:id="rId12"/>
    <p:sldId id="4737" r:id="rId13"/>
    <p:sldId id="4685" r:id="rId14"/>
    <p:sldId id="4743" r:id="rId15"/>
    <p:sldId id="4742" r:id="rId16"/>
    <p:sldId id="4741" r:id="rId17"/>
    <p:sldId id="4686" r:id="rId18"/>
    <p:sldId id="4689" r:id="rId19"/>
    <p:sldId id="4324" r:id="rId20"/>
    <p:sldId id="4327" r:id="rId21"/>
    <p:sldId id="4701" r:id="rId22"/>
    <p:sldId id="1812" r:id="rId23"/>
    <p:sldId id="4661" r:id="rId24"/>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ambria Math" panose="02040503050406030204" pitchFamily="18" charset="0"/>
      <p:regular r:id="rId31"/>
    </p:embeddedFont>
    <p:embeddedFont>
      <p:font typeface="Exo 2" pitchFamily="2" charset="77"/>
      <p:regular r:id="rId32"/>
      <p:bold r:id="rId33"/>
      <p:italic r:id="rId34"/>
      <p:boldItalic r:id="rId35"/>
    </p:embeddedFont>
    <p:embeddedFont>
      <p:font typeface="Open Sans" panose="020B0606030504020204" pitchFamily="34" charset="0"/>
      <p:regular r:id="rId36"/>
      <p:bold r:id="rId37"/>
      <p:italic r:id="rId38"/>
      <p:boldItalic r:id="rId39"/>
    </p:embeddedFont>
    <p:embeddedFont>
      <p:font typeface="Open Sans " panose="020B0606030504020204" pitchFamily="34" charset="0"/>
      <p:regular r:id="rId40"/>
      <p:bold r:id="rId41"/>
      <p:italic r:id="rId42"/>
      <p:boldItalic r:id="rId43"/>
    </p:embeddedFont>
    <p:embeddedFont>
      <p:font typeface="Open Sans bold" panose="020B0706030804020204" pitchFamily="34" charset="0"/>
      <p:regular r:id="rId44"/>
      <p:bold r:id="rId45"/>
      <p:italic r:id="rId46"/>
      <p:boldItalic r:id="rId47"/>
    </p:embeddedFont>
    <p:embeddedFont>
      <p:font typeface="Open Sans Light" panose="020B0306030504020204" pitchFamily="34" charset="0"/>
      <p:regular r:id="rId48"/>
      <p:italic r:id="rId49"/>
    </p:embeddedFont>
    <p:embeddedFont>
      <p:font typeface="Open Sans SemiBold" panose="020B0606030504020204" pitchFamily="34" charset="0"/>
      <p:regular r:id="rId50"/>
      <p:bold r:id="rId51"/>
      <p:italic r:id="rId52"/>
      <p:boldItalic r:id="rId53"/>
    </p:embeddedFont>
    <p:embeddedFont>
      <p:font typeface="Trebuchet MS" panose="020B0703020202090204" pitchFamily="34"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E2918B"/>
    <a:srgbClr val="CFD8E4"/>
    <a:srgbClr val="627288"/>
    <a:srgbClr val="00ADD0"/>
    <a:srgbClr val="FF0000"/>
    <a:srgbClr val="236482"/>
    <a:srgbClr val="B7B7B7"/>
    <a:srgbClr val="E5762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87" autoAdjust="0"/>
    <p:restoredTop sz="79707" autoAdjust="0"/>
  </p:normalViewPr>
  <p:slideViewPr>
    <p:cSldViewPr snapToGrid="0" showGuides="1">
      <p:cViewPr varScale="1">
        <p:scale>
          <a:sx n="83" d="100"/>
          <a:sy n="83" d="100"/>
        </p:scale>
        <p:origin x="1192" y="200"/>
      </p:cViewPr>
      <p:guideLst/>
    </p:cSldViewPr>
  </p:slideViewPr>
  <p:notesTextViewPr>
    <p:cViewPr>
      <p:scale>
        <a:sx n="125" d="100"/>
        <a:sy n="125" d="100"/>
      </p:scale>
      <p:origin x="0" y="0"/>
    </p:cViewPr>
  </p:notesTextViewPr>
  <p:sorterViewPr>
    <p:cViewPr>
      <p:scale>
        <a:sx n="80" d="100"/>
        <a:sy n="80" d="100"/>
      </p:scale>
      <p:origin x="0" y="0"/>
    </p:cViewPr>
  </p:sorterViewPr>
  <p:notesViewPr>
    <p:cSldViewPr snapToGrid="0" showGuides="1">
      <p:cViewPr varScale="1">
        <p:scale>
          <a:sx n="84" d="100"/>
          <a:sy n="84" d="100"/>
        </p:scale>
        <p:origin x="2752"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font" Target="fonts/font2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font" Target="fonts/font27.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font" Target="fonts/font30.fntdata"/><Relationship Id="rId8" Type="http://schemas.openxmlformats.org/officeDocument/2006/relationships/slide" Target="slides/slide7.xml"/><Relationship Id="rId51" Type="http://schemas.openxmlformats.org/officeDocument/2006/relationships/font" Target="fonts/font2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5.fntdata"/><Relationship Id="rId54"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openxmlformats.org/officeDocument/2006/relationships/font" Target="fonts/font31.fntdata"/><Relationship Id="rId10" Type="http://schemas.openxmlformats.org/officeDocument/2006/relationships/slide" Target="slides/slide9.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D0323F-C9C6-48A4-A80B-409B61C145C9}" type="doc">
      <dgm:prSet loTypeId="urn:microsoft.com/office/officeart/2005/8/layout/venn1" loCatId="relationship" qsTypeId="urn:microsoft.com/office/officeart/2005/8/quickstyle/simple1" qsCatId="simple" csTypeId="urn:microsoft.com/office/officeart/2005/8/colors/accent4_2" csCatId="accent4" phldr="1"/>
      <dgm:spPr/>
    </dgm:pt>
    <dgm:pt modelId="{FB9EF108-3CF7-44C9-A601-AA6C981A9BCE}">
      <dgm:prSet phldrT="[Text]"/>
      <dgm:spPr>
        <a:solidFill>
          <a:srgbClr val="FF0000">
            <a:alpha val="25000"/>
          </a:srgbClr>
        </a:solidFill>
        <a:ln>
          <a:solidFill>
            <a:schemeClr val="tx1"/>
          </a:solidFill>
        </a:ln>
      </dgm:spPr>
      <dgm:t>
        <a:bodyPr/>
        <a:lstStyle/>
        <a:p>
          <a:r>
            <a:rPr lang="en-US" dirty="0"/>
            <a:t>observed pathways</a:t>
          </a:r>
        </a:p>
      </dgm:t>
    </dgm:pt>
    <dgm:pt modelId="{E5DEAACA-87E9-4B4C-9082-5C084C394806}" type="parTrans" cxnId="{AE9ED28A-FF15-4289-A1BA-76FA2CE5DCB5}">
      <dgm:prSet/>
      <dgm:spPr/>
      <dgm:t>
        <a:bodyPr/>
        <a:lstStyle/>
        <a:p>
          <a:endParaRPr lang="en-US"/>
        </a:p>
      </dgm:t>
    </dgm:pt>
    <dgm:pt modelId="{2C702E0B-C48E-4279-8925-2EAE7F02D5EF}" type="sibTrans" cxnId="{AE9ED28A-FF15-4289-A1BA-76FA2CE5DCB5}">
      <dgm:prSet/>
      <dgm:spPr/>
      <dgm:t>
        <a:bodyPr/>
        <a:lstStyle/>
        <a:p>
          <a:endParaRPr lang="en-US"/>
        </a:p>
      </dgm:t>
    </dgm:pt>
    <dgm:pt modelId="{BCF08470-ECF1-4367-B67D-5EE1892D5404}">
      <dgm:prSet phldrT="[Text]"/>
      <dgm:spPr>
        <a:solidFill>
          <a:srgbClr val="002060">
            <a:alpha val="25000"/>
          </a:srgbClr>
        </a:solidFill>
        <a:ln>
          <a:solidFill>
            <a:schemeClr val="tx1"/>
          </a:solidFill>
        </a:ln>
      </dgm:spPr>
      <dgm:t>
        <a:bodyPr/>
        <a:lstStyle/>
        <a:p>
          <a:r>
            <a:rPr lang="en-US" dirty="0"/>
            <a:t>simulated pathways</a:t>
          </a:r>
        </a:p>
      </dgm:t>
    </dgm:pt>
    <dgm:pt modelId="{D1BB8EE9-8232-4CA5-A4EA-543D8DE4C3BF}" type="parTrans" cxnId="{D1F6AFEA-B7D3-4C9C-AEA3-FEA5CC657165}">
      <dgm:prSet/>
      <dgm:spPr/>
      <dgm:t>
        <a:bodyPr/>
        <a:lstStyle/>
        <a:p>
          <a:endParaRPr lang="en-US"/>
        </a:p>
      </dgm:t>
    </dgm:pt>
    <dgm:pt modelId="{F3A91414-E1BB-46EE-AD42-0B4032E21EA7}" type="sibTrans" cxnId="{D1F6AFEA-B7D3-4C9C-AEA3-FEA5CC657165}">
      <dgm:prSet/>
      <dgm:spPr/>
      <dgm:t>
        <a:bodyPr/>
        <a:lstStyle/>
        <a:p>
          <a:endParaRPr lang="en-US"/>
        </a:p>
      </dgm:t>
    </dgm:pt>
    <dgm:pt modelId="{0BFCD18F-8AD2-447D-B864-74463300307A}">
      <dgm:prSet phldrT="[Text]"/>
      <dgm:spPr>
        <a:solidFill>
          <a:srgbClr val="92D050">
            <a:alpha val="25000"/>
          </a:srgbClr>
        </a:solidFill>
        <a:ln>
          <a:solidFill>
            <a:schemeClr val="tx1"/>
          </a:solidFill>
        </a:ln>
      </dgm:spPr>
      <dgm:t>
        <a:bodyPr/>
        <a:lstStyle/>
        <a:p>
          <a:endParaRPr lang="en-US" dirty="0"/>
        </a:p>
        <a:p>
          <a:r>
            <a:rPr lang="en-US" dirty="0"/>
            <a:t>attribution</a:t>
          </a:r>
        </a:p>
      </dgm:t>
    </dgm:pt>
    <dgm:pt modelId="{16687400-ED55-4F5C-94D7-D3EE5325D54F}" type="sibTrans" cxnId="{0AABCB1C-AC50-4AF9-81C8-645C89FE1BC6}">
      <dgm:prSet/>
      <dgm:spPr/>
      <dgm:t>
        <a:bodyPr/>
        <a:lstStyle/>
        <a:p>
          <a:endParaRPr lang="en-US"/>
        </a:p>
      </dgm:t>
    </dgm:pt>
    <dgm:pt modelId="{778AA43E-2A9A-41F9-93F1-2B75C88F8DDC}" type="parTrans" cxnId="{0AABCB1C-AC50-4AF9-81C8-645C89FE1BC6}">
      <dgm:prSet/>
      <dgm:spPr/>
      <dgm:t>
        <a:bodyPr/>
        <a:lstStyle/>
        <a:p>
          <a:endParaRPr lang="en-US"/>
        </a:p>
      </dgm:t>
    </dgm:pt>
    <dgm:pt modelId="{023E3B5E-4542-4286-838B-FC54B473A6BE}" type="pres">
      <dgm:prSet presAssocID="{5FD0323F-C9C6-48A4-A80B-409B61C145C9}" presName="compositeShape" presStyleCnt="0">
        <dgm:presLayoutVars>
          <dgm:chMax val="7"/>
          <dgm:dir/>
          <dgm:resizeHandles val="exact"/>
        </dgm:presLayoutVars>
      </dgm:prSet>
      <dgm:spPr/>
    </dgm:pt>
    <dgm:pt modelId="{A3C26CFC-58EF-433E-B701-1D643977C7F1}" type="pres">
      <dgm:prSet presAssocID="{0BFCD18F-8AD2-447D-B864-74463300307A}" presName="circ1" presStyleLbl="vennNode1" presStyleIdx="0" presStyleCnt="3" custLinFactNeighborX="0" custLinFactNeighborY="64583"/>
      <dgm:spPr/>
    </dgm:pt>
    <dgm:pt modelId="{1F0210AF-A603-48C5-A767-FA4B661E68D5}" type="pres">
      <dgm:prSet presAssocID="{0BFCD18F-8AD2-447D-B864-74463300307A}" presName="circ1Tx" presStyleLbl="revTx" presStyleIdx="0" presStyleCnt="0">
        <dgm:presLayoutVars>
          <dgm:chMax val="0"/>
          <dgm:chPref val="0"/>
          <dgm:bulletEnabled val="1"/>
        </dgm:presLayoutVars>
      </dgm:prSet>
      <dgm:spPr/>
    </dgm:pt>
    <dgm:pt modelId="{DDC97474-5BE8-451B-A964-22A2A989283D}" type="pres">
      <dgm:prSet presAssocID="{FB9EF108-3CF7-44C9-A601-AA6C981A9BCE}" presName="circ2" presStyleLbl="vennNode1" presStyleIdx="1" presStyleCnt="3" custLinFactNeighborX="-1811" custLinFactNeighborY="-64583"/>
      <dgm:spPr/>
    </dgm:pt>
    <dgm:pt modelId="{A0D46A0B-23C2-49D4-A2C9-67C76046CD2E}" type="pres">
      <dgm:prSet presAssocID="{FB9EF108-3CF7-44C9-A601-AA6C981A9BCE}" presName="circ2Tx" presStyleLbl="revTx" presStyleIdx="0" presStyleCnt="0">
        <dgm:presLayoutVars>
          <dgm:chMax val="0"/>
          <dgm:chPref val="0"/>
          <dgm:bulletEnabled val="1"/>
        </dgm:presLayoutVars>
      </dgm:prSet>
      <dgm:spPr/>
    </dgm:pt>
    <dgm:pt modelId="{664E9F7F-AFAB-41EE-8A50-804B4DB5385A}" type="pres">
      <dgm:prSet presAssocID="{BCF08470-ECF1-4367-B67D-5EE1892D5404}" presName="circ3" presStyleLbl="vennNode1" presStyleIdx="2" presStyleCnt="3" custLinFactNeighborX="-158" custLinFactNeighborY="-64583"/>
      <dgm:spPr/>
    </dgm:pt>
    <dgm:pt modelId="{EE4EACF9-A461-4B33-BF7A-44353DC669A6}" type="pres">
      <dgm:prSet presAssocID="{BCF08470-ECF1-4367-B67D-5EE1892D5404}" presName="circ3Tx" presStyleLbl="revTx" presStyleIdx="0" presStyleCnt="0">
        <dgm:presLayoutVars>
          <dgm:chMax val="0"/>
          <dgm:chPref val="0"/>
          <dgm:bulletEnabled val="1"/>
        </dgm:presLayoutVars>
      </dgm:prSet>
      <dgm:spPr/>
    </dgm:pt>
  </dgm:ptLst>
  <dgm:cxnLst>
    <dgm:cxn modelId="{A8D4C902-B22E-4F37-BD29-447448B7EC37}" type="presOf" srcId="{FB9EF108-3CF7-44C9-A601-AA6C981A9BCE}" destId="{A0D46A0B-23C2-49D4-A2C9-67C76046CD2E}" srcOrd="1" destOrd="0" presId="urn:microsoft.com/office/officeart/2005/8/layout/venn1"/>
    <dgm:cxn modelId="{0AABCB1C-AC50-4AF9-81C8-645C89FE1BC6}" srcId="{5FD0323F-C9C6-48A4-A80B-409B61C145C9}" destId="{0BFCD18F-8AD2-447D-B864-74463300307A}" srcOrd="0" destOrd="0" parTransId="{778AA43E-2A9A-41F9-93F1-2B75C88F8DDC}" sibTransId="{16687400-ED55-4F5C-94D7-D3EE5325D54F}"/>
    <dgm:cxn modelId="{7A540931-DC7B-4FA9-920F-568389D4B962}" type="presOf" srcId="{BCF08470-ECF1-4367-B67D-5EE1892D5404}" destId="{664E9F7F-AFAB-41EE-8A50-804B4DB5385A}" srcOrd="0" destOrd="0" presId="urn:microsoft.com/office/officeart/2005/8/layout/venn1"/>
    <dgm:cxn modelId="{FD094F47-20B1-41C3-BE69-8F72FB55204F}" type="presOf" srcId="{BCF08470-ECF1-4367-B67D-5EE1892D5404}" destId="{EE4EACF9-A461-4B33-BF7A-44353DC669A6}" srcOrd="1" destOrd="0" presId="urn:microsoft.com/office/officeart/2005/8/layout/venn1"/>
    <dgm:cxn modelId="{A1C81458-3BC0-4FB6-A3FF-BDEDF317290C}" type="presOf" srcId="{0BFCD18F-8AD2-447D-B864-74463300307A}" destId="{A3C26CFC-58EF-433E-B701-1D643977C7F1}" srcOrd="0" destOrd="0" presId="urn:microsoft.com/office/officeart/2005/8/layout/venn1"/>
    <dgm:cxn modelId="{AE9ED28A-FF15-4289-A1BA-76FA2CE5DCB5}" srcId="{5FD0323F-C9C6-48A4-A80B-409B61C145C9}" destId="{FB9EF108-3CF7-44C9-A601-AA6C981A9BCE}" srcOrd="1" destOrd="0" parTransId="{E5DEAACA-87E9-4B4C-9082-5C084C394806}" sibTransId="{2C702E0B-C48E-4279-8925-2EAE7F02D5EF}"/>
    <dgm:cxn modelId="{24023FA1-E22E-4030-8D58-D8EFC06FC65F}" type="presOf" srcId="{0BFCD18F-8AD2-447D-B864-74463300307A}" destId="{1F0210AF-A603-48C5-A767-FA4B661E68D5}" srcOrd="1" destOrd="0" presId="urn:microsoft.com/office/officeart/2005/8/layout/venn1"/>
    <dgm:cxn modelId="{0DA63BBE-EE9F-4AAC-9CAE-F4D3CC7BE759}" type="presOf" srcId="{5FD0323F-C9C6-48A4-A80B-409B61C145C9}" destId="{023E3B5E-4542-4286-838B-FC54B473A6BE}" srcOrd="0" destOrd="0" presId="urn:microsoft.com/office/officeart/2005/8/layout/venn1"/>
    <dgm:cxn modelId="{D1F6AFEA-B7D3-4C9C-AEA3-FEA5CC657165}" srcId="{5FD0323F-C9C6-48A4-A80B-409B61C145C9}" destId="{BCF08470-ECF1-4367-B67D-5EE1892D5404}" srcOrd="2" destOrd="0" parTransId="{D1BB8EE9-8232-4CA5-A4EA-543D8DE4C3BF}" sibTransId="{F3A91414-E1BB-46EE-AD42-0B4032E21EA7}"/>
    <dgm:cxn modelId="{4327DEEC-B813-4E4B-AFD2-7078B9569069}" type="presOf" srcId="{FB9EF108-3CF7-44C9-A601-AA6C981A9BCE}" destId="{DDC97474-5BE8-451B-A964-22A2A989283D}" srcOrd="0" destOrd="0" presId="urn:microsoft.com/office/officeart/2005/8/layout/venn1"/>
    <dgm:cxn modelId="{49E86CF9-A6D8-4B7A-B95C-D3E5AD60FD32}" type="presParOf" srcId="{023E3B5E-4542-4286-838B-FC54B473A6BE}" destId="{A3C26CFC-58EF-433E-B701-1D643977C7F1}" srcOrd="0" destOrd="0" presId="urn:microsoft.com/office/officeart/2005/8/layout/venn1"/>
    <dgm:cxn modelId="{89DE4715-7129-481E-AE39-4F3219528A3D}" type="presParOf" srcId="{023E3B5E-4542-4286-838B-FC54B473A6BE}" destId="{1F0210AF-A603-48C5-A767-FA4B661E68D5}" srcOrd="1" destOrd="0" presId="urn:microsoft.com/office/officeart/2005/8/layout/venn1"/>
    <dgm:cxn modelId="{19728E39-EC43-4628-AA76-DD452210B456}" type="presParOf" srcId="{023E3B5E-4542-4286-838B-FC54B473A6BE}" destId="{DDC97474-5BE8-451B-A964-22A2A989283D}" srcOrd="2" destOrd="0" presId="urn:microsoft.com/office/officeart/2005/8/layout/venn1"/>
    <dgm:cxn modelId="{D17FFEA8-8F21-4E81-8504-A14F0C4A0FAF}" type="presParOf" srcId="{023E3B5E-4542-4286-838B-FC54B473A6BE}" destId="{A0D46A0B-23C2-49D4-A2C9-67C76046CD2E}" srcOrd="3" destOrd="0" presId="urn:microsoft.com/office/officeart/2005/8/layout/venn1"/>
    <dgm:cxn modelId="{E3109EDE-1A99-4090-8A16-6DECFCE7DB8E}" type="presParOf" srcId="{023E3B5E-4542-4286-838B-FC54B473A6BE}" destId="{664E9F7F-AFAB-41EE-8A50-804B4DB5385A}" srcOrd="4" destOrd="0" presId="urn:microsoft.com/office/officeart/2005/8/layout/venn1"/>
    <dgm:cxn modelId="{1B511BD2-FB43-404E-A969-434BE03DF195}" type="presParOf" srcId="{023E3B5E-4542-4286-838B-FC54B473A6BE}" destId="{EE4EACF9-A461-4B33-BF7A-44353DC669A6}" srcOrd="5" destOrd="0" presId="urn:microsoft.com/office/officeart/2005/8/layout/venn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6CFC-58EF-433E-B701-1D643977C7F1}">
      <dsp:nvSpPr>
        <dsp:cNvPr id="0" name=""/>
        <dsp:cNvSpPr/>
      </dsp:nvSpPr>
      <dsp:spPr>
        <a:xfrm>
          <a:off x="1666421" y="1216385"/>
          <a:ext cx="1824588" cy="1824588"/>
        </a:xfrm>
        <a:prstGeom prst="ellipse">
          <a:avLst/>
        </a:prstGeom>
        <a:solidFill>
          <a:srgbClr val="92D05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dirty="0"/>
        </a:p>
        <a:p>
          <a:pPr marL="0" lvl="0" indent="0" algn="ctr" defTabSz="844550">
            <a:lnSpc>
              <a:spcPct val="90000"/>
            </a:lnSpc>
            <a:spcBef>
              <a:spcPct val="0"/>
            </a:spcBef>
            <a:spcAft>
              <a:spcPct val="35000"/>
            </a:spcAft>
            <a:buNone/>
          </a:pPr>
          <a:r>
            <a:rPr lang="en-US" sz="1900" kern="1200" dirty="0"/>
            <a:t>attribution</a:t>
          </a:r>
        </a:p>
      </dsp:txBody>
      <dsp:txXfrm>
        <a:off x="1909700" y="1535688"/>
        <a:ext cx="1338031" cy="821064"/>
      </dsp:txXfrm>
    </dsp:sp>
    <dsp:sp modelId="{DDC97474-5BE8-451B-A964-22A2A989283D}">
      <dsp:nvSpPr>
        <dsp:cNvPr id="0" name=""/>
        <dsp:cNvSpPr/>
      </dsp:nvSpPr>
      <dsp:spPr>
        <a:xfrm>
          <a:off x="2291750" y="6"/>
          <a:ext cx="1824588" cy="1824588"/>
        </a:xfrm>
        <a:prstGeom prst="ellipse">
          <a:avLst/>
        </a:prstGeom>
        <a:solidFill>
          <a:srgbClr val="FF000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t>observed pathways</a:t>
          </a:r>
        </a:p>
      </dsp:txBody>
      <dsp:txXfrm>
        <a:off x="2849770" y="471357"/>
        <a:ext cx="1094752" cy="1003523"/>
      </dsp:txXfrm>
    </dsp:sp>
    <dsp:sp modelId="{664E9F7F-AFAB-41EE-8A50-804B4DB5385A}">
      <dsp:nvSpPr>
        <dsp:cNvPr id="0" name=""/>
        <dsp:cNvSpPr/>
      </dsp:nvSpPr>
      <dsp:spPr>
        <a:xfrm>
          <a:off x="1005166" y="6"/>
          <a:ext cx="1824588" cy="1824588"/>
        </a:xfrm>
        <a:prstGeom prst="ellipse">
          <a:avLst/>
        </a:prstGeom>
        <a:solidFill>
          <a:srgbClr val="00206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t>simulated pathways</a:t>
          </a:r>
        </a:p>
      </dsp:txBody>
      <dsp:txXfrm>
        <a:off x="1176982" y="471357"/>
        <a:ext cx="1094752" cy="100352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Open Sans" panose="020B0606030504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712B77-F7E2-4D68-A9CB-41B8CCDC9B29}" type="datetimeFigureOut">
              <a:rPr lang="en-US" smtClean="0">
                <a:latin typeface="Open Sans" panose="020B0606030504020204" pitchFamily="34" charset="0"/>
              </a:rPr>
              <a:t>6/22/22</a:t>
            </a:fld>
            <a:endParaRPr lang="en-US" dirty="0">
              <a:latin typeface="Open Sans" panose="020B0606030504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Open Sans" panose="020B0606030504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C23351-3FB3-4478-AE7D-BEC670948232}" type="slidenum">
              <a:rPr lang="en-US" smtClean="0">
                <a:latin typeface="Open Sans" panose="020B0606030504020204" pitchFamily="34" charset="0"/>
              </a:rPr>
              <a:t>‹#›</a:t>
            </a:fld>
            <a:endParaRPr lang="en-US" dirty="0">
              <a:latin typeface="Open Sans" panose="020B0606030504020204" pitchFamily="34" charset="0"/>
            </a:endParaRPr>
          </a:p>
        </p:txBody>
      </p:sp>
    </p:spTree>
    <p:extLst>
      <p:ext uri="{BB962C8B-B14F-4D97-AF65-F5344CB8AC3E}">
        <p14:creationId xmlns:p14="http://schemas.microsoft.com/office/powerpoint/2010/main" val="3910645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896A8DF4-6A87-4F69-8212-F0A65870B2F2}" type="datetimeFigureOut">
              <a:rPr lang="en-US" smtClean="0"/>
              <a:pPr/>
              <a:t>6/22/22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E21A7267-269F-4D26-9F96-B6358A06B982}" type="slidenum">
              <a:rPr lang="en-US" smtClean="0"/>
              <a:pPr/>
              <a:t>‹#›</a:t>
            </a:fld>
            <a:endParaRPr lang="en-US" dirty="0"/>
          </a:p>
        </p:txBody>
      </p:sp>
    </p:spTree>
    <p:extLst>
      <p:ext uri="{BB962C8B-B14F-4D97-AF65-F5344CB8AC3E}">
        <p14:creationId xmlns:p14="http://schemas.microsoft.com/office/powerpoint/2010/main" val="3410717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b="0" i="0" kern="1200">
        <a:solidFill>
          <a:schemeClr val="tx1"/>
        </a:solidFill>
        <a:latin typeface="Open Sans" panose="020B0606030504020204" pitchFamily="34" charset="0"/>
        <a:ea typeface="+mn-ea"/>
        <a:cs typeface="+mn-cs"/>
      </a:defRPr>
    </a:lvl2pPr>
    <a:lvl3pPr marL="914400" algn="l" defTabSz="914400" rtl="0" eaLnBrk="1" latinLnBrk="0" hangingPunct="1">
      <a:defRPr sz="1200" b="0" i="0" kern="1200">
        <a:solidFill>
          <a:schemeClr val="tx1"/>
        </a:solidFill>
        <a:latin typeface="Open Sans" panose="020B0606030504020204" pitchFamily="34" charset="0"/>
        <a:ea typeface="+mn-ea"/>
        <a:cs typeface="+mn-cs"/>
      </a:defRPr>
    </a:lvl3pPr>
    <a:lvl4pPr marL="1371600" algn="l" defTabSz="914400" rtl="0" eaLnBrk="1" latinLnBrk="0" hangingPunct="1">
      <a:defRPr sz="1200" b="0" i="0" kern="1200">
        <a:solidFill>
          <a:schemeClr val="tx1"/>
        </a:solidFill>
        <a:latin typeface="Open Sans" panose="020B0606030504020204" pitchFamily="34" charset="0"/>
        <a:ea typeface="+mn-ea"/>
        <a:cs typeface="+mn-cs"/>
      </a:defRPr>
    </a:lvl4pPr>
    <a:lvl5pPr marL="1828800" algn="l" defTabSz="914400" rtl="0" eaLnBrk="1" latinLnBrk="0" hangingPunct="1">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t>1</a:t>
            </a:fld>
            <a:endParaRPr lang="en-US"/>
          </a:p>
        </p:txBody>
      </p:sp>
    </p:spTree>
    <p:extLst>
      <p:ext uri="{BB962C8B-B14F-4D97-AF65-F5344CB8AC3E}">
        <p14:creationId xmlns:p14="http://schemas.microsoft.com/office/powerpoint/2010/main" val="3850189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10</a:t>
            </a:fld>
            <a:endParaRPr lang="en-US" dirty="0"/>
          </a:p>
        </p:txBody>
      </p:sp>
    </p:spTree>
    <p:extLst>
      <p:ext uri="{BB962C8B-B14F-4D97-AF65-F5344CB8AC3E}">
        <p14:creationId xmlns:p14="http://schemas.microsoft.com/office/powerpoint/2010/main" val="3779678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11</a:t>
            </a:fld>
            <a:endParaRPr lang="en-US" dirty="0"/>
          </a:p>
        </p:txBody>
      </p:sp>
    </p:spTree>
    <p:extLst>
      <p:ext uri="{BB962C8B-B14F-4D97-AF65-F5344CB8AC3E}">
        <p14:creationId xmlns:p14="http://schemas.microsoft.com/office/powerpoint/2010/main" val="2117273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latin typeface="Open Sans" panose="020B0606030504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12</a:t>
            </a:fld>
            <a:endParaRPr lang="en-US" dirty="0"/>
          </a:p>
        </p:txBody>
      </p:sp>
    </p:spTree>
    <p:extLst>
      <p:ext uri="{BB962C8B-B14F-4D97-AF65-F5344CB8AC3E}">
        <p14:creationId xmlns:p14="http://schemas.microsoft.com/office/powerpoint/2010/main" val="3774239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13</a:t>
            </a:fld>
            <a:endParaRPr lang="en-US" dirty="0"/>
          </a:p>
        </p:txBody>
      </p:sp>
    </p:spTree>
    <p:extLst>
      <p:ext uri="{BB962C8B-B14F-4D97-AF65-F5344CB8AC3E}">
        <p14:creationId xmlns:p14="http://schemas.microsoft.com/office/powerpoint/2010/main" val="2087859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latin typeface="Open Sans " panose="020B0604020202020204" charset="0"/>
                <a:cs typeface="Open Sans " panose="020B0604020202020204" charset="0"/>
              </a:rPr>
              <a:t>Changepoint </a:t>
            </a:r>
          </a:p>
          <a:p>
            <a:pPr algn="l"/>
            <a:r>
              <a:rPr lang="en-US" sz="1200" dirty="0">
                <a:latin typeface="Open Sans " panose="020B0604020202020204" charset="0"/>
                <a:cs typeface="Open Sans " panose="020B0604020202020204" charset="0"/>
              </a:rPr>
              <a:t>Space-time changepoint methods can detect when and where climate shifts are observed.</a:t>
            </a:r>
          </a:p>
          <a:p>
            <a:pPr marL="285750" indent="-227013" algn="l">
              <a:buFont typeface="Arial" panose="020B0604020202020204" pitchFamily="34" charset="0"/>
              <a:buChar char="•"/>
            </a:pPr>
            <a:r>
              <a:rPr lang="en-US" sz="1200" dirty="0">
                <a:latin typeface="Open Sans " panose="020B0604020202020204" charset="0"/>
                <a:cs typeface="Open Sans " panose="020B0604020202020204" charset="0"/>
              </a:rPr>
              <a:t>Developed novel framework dependent on distance from event.</a:t>
            </a:r>
          </a:p>
          <a:p>
            <a:pPr marL="285750" indent="-227013" algn="l">
              <a:buFont typeface="Arial" panose="020B0604020202020204" pitchFamily="34" charset="0"/>
              <a:buChar char="•"/>
            </a:pPr>
            <a:r>
              <a:rPr lang="en-US" sz="1200" dirty="0">
                <a:latin typeface="Open Sans " panose="020B0604020202020204" charset="0"/>
                <a:cs typeface="Open Sans " panose="020B0604020202020204" charset="0"/>
              </a:rPr>
              <a:t>Tested on synthetic data</a:t>
            </a: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14</a:t>
            </a:fld>
            <a:endParaRPr lang="en-US" dirty="0"/>
          </a:p>
        </p:txBody>
      </p:sp>
    </p:spTree>
    <p:extLst>
      <p:ext uri="{BB962C8B-B14F-4D97-AF65-F5344CB8AC3E}">
        <p14:creationId xmlns:p14="http://schemas.microsoft.com/office/powerpoint/2010/main" val="1728743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15</a:t>
            </a:fld>
            <a:endParaRPr lang="en-US" dirty="0"/>
          </a:p>
        </p:txBody>
      </p:sp>
    </p:spTree>
    <p:extLst>
      <p:ext uri="{BB962C8B-B14F-4D97-AF65-F5344CB8AC3E}">
        <p14:creationId xmlns:p14="http://schemas.microsoft.com/office/powerpoint/2010/main" val="712295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Open Sans " panose="020B0604020202020204" charset="0"/>
              <a:cs typeface="Open Sans " panose="020B0604020202020204" charset="0"/>
            </a:endParaRPr>
          </a:p>
        </p:txBody>
      </p:sp>
      <p:sp>
        <p:nvSpPr>
          <p:cNvPr id="4" name="Slide Number Placeholder 3"/>
          <p:cNvSpPr>
            <a:spLocks noGrp="1"/>
          </p:cNvSpPr>
          <p:nvPr>
            <p:ph type="sldNum" sz="quarter" idx="5"/>
          </p:nvPr>
        </p:nvSpPr>
        <p:spPr/>
        <p:txBody>
          <a:bodyPr/>
          <a:lstStyle/>
          <a:p>
            <a:fld id="{E21A7267-269F-4D26-9F96-B6358A06B982}" type="slidenum">
              <a:rPr lang="en-US" smtClean="0"/>
              <a:pPr/>
              <a:t>16</a:t>
            </a:fld>
            <a:endParaRPr lang="en-US" dirty="0"/>
          </a:p>
        </p:txBody>
      </p:sp>
    </p:spTree>
    <p:extLst>
      <p:ext uri="{BB962C8B-B14F-4D97-AF65-F5344CB8AC3E}">
        <p14:creationId xmlns:p14="http://schemas.microsoft.com/office/powerpoint/2010/main" val="2241958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17</a:t>
            </a:fld>
            <a:endParaRPr lang="en-US" dirty="0"/>
          </a:p>
        </p:txBody>
      </p:sp>
    </p:spTree>
    <p:extLst>
      <p:ext uri="{BB962C8B-B14F-4D97-AF65-F5344CB8AC3E}">
        <p14:creationId xmlns:p14="http://schemas.microsoft.com/office/powerpoint/2010/main" val="746979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 </a:t>
            </a: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18</a:t>
            </a:fld>
            <a:endParaRPr lang="en-US" dirty="0"/>
          </a:p>
        </p:txBody>
      </p:sp>
    </p:spTree>
    <p:extLst>
      <p:ext uri="{BB962C8B-B14F-4D97-AF65-F5344CB8AC3E}">
        <p14:creationId xmlns:p14="http://schemas.microsoft.com/office/powerpoint/2010/main" val="3095169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19</a:t>
            </a:fld>
            <a:endParaRPr lang="en-US" dirty="0"/>
          </a:p>
        </p:txBody>
      </p:sp>
    </p:spTree>
    <p:extLst>
      <p:ext uri="{BB962C8B-B14F-4D97-AF65-F5344CB8AC3E}">
        <p14:creationId xmlns:p14="http://schemas.microsoft.com/office/powerpoint/2010/main" val="3713267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a:t>
            </a:fld>
            <a:endParaRPr lang="en-US" dirty="0"/>
          </a:p>
        </p:txBody>
      </p:sp>
    </p:spTree>
    <p:extLst>
      <p:ext uri="{BB962C8B-B14F-4D97-AF65-F5344CB8AC3E}">
        <p14:creationId xmlns:p14="http://schemas.microsoft.com/office/powerpoint/2010/main" val="3766004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20</a:t>
            </a:fld>
            <a:endParaRPr lang="en-US" dirty="0"/>
          </a:p>
        </p:txBody>
      </p:sp>
    </p:spTree>
    <p:extLst>
      <p:ext uri="{BB962C8B-B14F-4D97-AF65-F5344CB8AC3E}">
        <p14:creationId xmlns:p14="http://schemas.microsoft.com/office/powerpoint/2010/main" val="1515583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21</a:t>
            </a:fld>
            <a:endParaRPr lang="en-US" dirty="0"/>
          </a:p>
        </p:txBody>
      </p:sp>
    </p:spTree>
    <p:extLst>
      <p:ext uri="{BB962C8B-B14F-4D97-AF65-F5344CB8AC3E}">
        <p14:creationId xmlns:p14="http://schemas.microsoft.com/office/powerpoint/2010/main" val="3270539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22</a:t>
            </a:fld>
            <a:endParaRPr lang="en-US" dirty="0"/>
          </a:p>
        </p:txBody>
      </p:sp>
    </p:spTree>
    <p:extLst>
      <p:ext uri="{BB962C8B-B14F-4D97-AF65-F5344CB8AC3E}">
        <p14:creationId xmlns:p14="http://schemas.microsoft.com/office/powerpoint/2010/main" val="1351751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23</a:t>
            </a:fld>
            <a:endParaRPr lang="en-US" dirty="0"/>
          </a:p>
        </p:txBody>
      </p:sp>
    </p:spTree>
    <p:extLst>
      <p:ext uri="{BB962C8B-B14F-4D97-AF65-F5344CB8AC3E}">
        <p14:creationId xmlns:p14="http://schemas.microsoft.com/office/powerpoint/2010/main" val="4196083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 attribution is a difficult problem that many researchers have worked on over the years. The primary focus has been the problem in the first column, attribution of impact due to rising greenhouse gas emissions, there has also been work on attribution of emissions from various sectors, and attribution of extreme events to anthropogenic forcing. In our project we are focusing on the final column which relates to the downstream impact of large, localized climate perturbations like volcanoes, wildfires, and potentially geoengineering events. </a:t>
            </a:r>
          </a:p>
        </p:txBody>
      </p:sp>
      <p:sp>
        <p:nvSpPr>
          <p:cNvPr id="4" name="Slide Number Placeholder 3"/>
          <p:cNvSpPr>
            <a:spLocks noGrp="1"/>
          </p:cNvSpPr>
          <p:nvPr>
            <p:ph type="sldNum" sz="quarter" idx="5"/>
          </p:nvPr>
        </p:nvSpPr>
        <p:spPr/>
        <p:txBody>
          <a:bodyPr/>
          <a:lstStyle/>
          <a:p>
            <a:fld id="{E21A7267-269F-4D26-9F96-B6358A06B982}" type="slidenum">
              <a:rPr lang="en-US" smtClean="0"/>
              <a:pPr/>
              <a:t>3</a:t>
            </a:fld>
            <a:endParaRPr lang="en-US" dirty="0"/>
          </a:p>
        </p:txBody>
      </p:sp>
    </p:spTree>
    <p:extLst>
      <p:ext uri="{BB962C8B-B14F-4D97-AF65-F5344CB8AC3E}">
        <p14:creationId xmlns:p14="http://schemas.microsoft.com/office/powerpoint/2010/main" val="1380315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Open Sans" panose="020B0606030504020204" pitchFamily="34" charset="0"/>
              <a:ea typeface="+mn-ea"/>
              <a:cs typeface="+mn-cs"/>
            </a:endParaRPr>
          </a:p>
          <a:p>
            <a:endParaRPr lang="en-US" sz="1200" b="0" i="0" kern="1200" dirty="0">
              <a:solidFill>
                <a:schemeClr val="tx1"/>
              </a:solidFill>
              <a:effectLst/>
              <a:latin typeface="Open Sans" panose="020B0606030504020204" pitchFamily="34" charset="0"/>
              <a:ea typeface="+mn-ea"/>
              <a:cs typeface="+mn-cs"/>
            </a:endParaRPr>
          </a:p>
        </p:txBody>
      </p:sp>
      <p:sp>
        <p:nvSpPr>
          <p:cNvPr id="4" name="Slide Number Placeholder 3"/>
          <p:cNvSpPr>
            <a:spLocks noGrp="1"/>
          </p:cNvSpPr>
          <p:nvPr>
            <p:ph type="sldNum" sz="quarter" idx="5"/>
          </p:nvPr>
        </p:nvSpPr>
        <p:spPr/>
        <p:txBody>
          <a:bodyPr/>
          <a:lstStyle/>
          <a:p>
            <a:fld id="{E21A7267-269F-4D26-9F96-B6358A06B982}" type="slidenum">
              <a:rPr lang="en-US" smtClean="0"/>
              <a:pPr/>
              <a:t>4</a:t>
            </a:fld>
            <a:endParaRPr lang="en-US" dirty="0"/>
          </a:p>
        </p:txBody>
      </p:sp>
    </p:spTree>
    <p:extLst>
      <p:ext uri="{BB962C8B-B14F-4D97-AF65-F5344CB8AC3E}">
        <p14:creationId xmlns:p14="http://schemas.microsoft.com/office/powerpoint/2010/main" val="2196885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5</a:t>
            </a:fld>
            <a:endParaRPr lang="en-US" dirty="0"/>
          </a:p>
        </p:txBody>
      </p:sp>
    </p:spTree>
    <p:extLst>
      <p:ext uri="{BB962C8B-B14F-4D97-AF65-F5344CB8AC3E}">
        <p14:creationId xmlns:p14="http://schemas.microsoft.com/office/powerpoint/2010/main" val="2253051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sz="1200" b="0" i="0" kern="1200" dirty="0">
                    <a:solidFill>
                      <a:schemeClr val="tx1"/>
                    </a:solidFill>
                    <a:effectLst/>
                    <a:latin typeface="Open Sans" panose="020B0606030504020204" pitchFamily="34" charset="0"/>
                    <a:ea typeface="+mn-ea"/>
                    <a:cs typeface="+mn-cs"/>
                  </a:rPr>
                  <a:t>Mt. Pinatubo injected 5-10 </a:t>
                </a:r>
                <a:r>
                  <a:rPr lang="en-US" sz="1200" b="0" i="0" kern="1200" dirty="0" err="1">
                    <a:solidFill>
                      <a:schemeClr val="tx1"/>
                    </a:solidFill>
                    <a:effectLst/>
                    <a:latin typeface="Open Sans" panose="020B0606030504020204" pitchFamily="34" charset="0"/>
                    <a:ea typeface="+mn-ea"/>
                    <a:cs typeface="+mn-cs"/>
                  </a:rPr>
                  <a:t>Tg</a:t>
                </a:r>
                <a:r>
                  <a:rPr lang="en-US" sz="1200" b="0" i="0" kern="1200" dirty="0">
                    <a:solidFill>
                      <a:schemeClr val="tx1"/>
                    </a:solidFill>
                    <a:effectLst/>
                    <a:latin typeface="Open Sans" panose="020B0606030504020204" pitchFamily="34" charset="0"/>
                    <a:ea typeface="+mn-ea"/>
                    <a:cs typeface="+mn-cs"/>
                  </a:rPr>
                  <a:t> of sulfur [18], primarily as SO</a:t>
                </a:r>
                <a:r>
                  <a:rPr lang="en-US" sz="1200" b="0" i="0" kern="1200" baseline="-25000" dirty="0">
                    <a:solidFill>
                      <a:schemeClr val="tx1"/>
                    </a:solidFill>
                    <a:effectLst/>
                    <a:latin typeface="Open Sans" panose="020B0606030504020204" pitchFamily="34" charset="0"/>
                    <a:ea typeface="+mn-ea"/>
                    <a:cs typeface="+mn-cs"/>
                  </a:rPr>
                  <a:t>2</a:t>
                </a:r>
                <a:r>
                  <a:rPr lang="en-US" sz="1200" b="0" i="0" kern="1200" dirty="0">
                    <a:solidFill>
                      <a:schemeClr val="tx1"/>
                    </a:solidFill>
                    <a:effectLst/>
                    <a:latin typeface="Open Sans" panose="020B0606030504020204" pitchFamily="34" charset="0"/>
                    <a:ea typeface="+mn-ea"/>
                    <a:cs typeface="+mn-cs"/>
                  </a:rPr>
                  <a:t> gas, into the stratosphere where the gas reacted with water to form a hazy layer of aerosol particles composed mostly of sulfuric acid droplets (H</a:t>
                </a:r>
                <a:r>
                  <a:rPr lang="en-US" sz="1200" b="0" i="0" kern="1200" baseline="-25000" dirty="0">
                    <a:solidFill>
                      <a:schemeClr val="tx1"/>
                    </a:solidFill>
                    <a:effectLst/>
                    <a:latin typeface="Open Sans" panose="020B0606030504020204" pitchFamily="34" charset="0"/>
                    <a:ea typeface="+mn-ea"/>
                    <a:cs typeface="+mn-cs"/>
                  </a:rPr>
                  <a:t>2</a:t>
                </a:r>
                <a:r>
                  <a:rPr lang="en-US" sz="1200" b="0" i="0" kern="1200" dirty="0">
                    <a:solidFill>
                      <a:schemeClr val="tx1"/>
                    </a:solidFill>
                    <a:effectLst/>
                    <a:latin typeface="Open Sans" panose="020B0606030504020204" pitchFamily="34" charset="0"/>
                    <a:ea typeface="+mn-ea"/>
                    <a:cs typeface="+mn-cs"/>
                  </a:rPr>
                  <a:t>SO</a:t>
                </a:r>
                <a:r>
                  <a:rPr lang="en-US" sz="1200" b="0" i="0" kern="1200" baseline="-25000" dirty="0">
                    <a:solidFill>
                      <a:schemeClr val="tx1"/>
                    </a:solidFill>
                    <a:effectLst/>
                    <a:latin typeface="Open Sans" panose="020B0606030504020204" pitchFamily="34" charset="0"/>
                    <a:ea typeface="+mn-ea"/>
                    <a:cs typeface="+mn-cs"/>
                  </a:rPr>
                  <a:t>4</a:t>
                </a:r>
                <a:r>
                  <a:rPr lang="en-US" sz="1200" b="0" i="0" kern="1200" dirty="0">
                    <a:solidFill>
                      <a:schemeClr val="tx1"/>
                    </a:solidFill>
                    <a:effectLst/>
                    <a:latin typeface="Open Sans" panose="020B0606030504020204" pitchFamily="34" charset="0"/>
                    <a:ea typeface="+mn-ea"/>
                    <a:cs typeface="+mn-cs"/>
                  </a:rPr>
                  <a:t>) [19].   </a:t>
                </a:r>
              </a:p>
              <a:p>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The volcanic stratospheric sulfate aerosols increased the aerosol optical depth by a factor of five over the tropical Pacific in mid-August [15], resulting in a decrease in monthly mean clear-sky total solar irradiance over the first 10 months [21].  This aerosol direct effect, notionally shown in Figure 1 as the red dashed line, is responsible for the scattering of incoming shortwave radiation and absorption of longwave outgoing radiation [14, 20-22], which led to negative forcing observed until mid-1993 [18]. This change in radiative flux caused a 0.6</a:t>
                </a:r>
                <a:r>
                  <a:rPr lang="en-US" sz="1200" b="0" i="0" kern="1200">
                    <a:solidFill>
                      <a:schemeClr val="tx1"/>
                    </a:solidFill>
                    <a:effectLst/>
                    <a:latin typeface="Open Sans" panose="020B0606030504020204" pitchFamily="34" charset="0"/>
                    <a:ea typeface="+mn-ea"/>
                    <a:cs typeface="+mn-cs"/>
                  </a:rPr>
                  <a:t>°</a:t>
                </a:r>
                <a:r>
                  <a:rPr lang="en-US" sz="1200" b="0" i="0" kern="1200" dirty="0">
                    <a:solidFill>
                      <a:schemeClr val="tx1"/>
                    </a:solidFill>
                    <a:effectLst/>
                    <a:latin typeface="Open Sans" panose="020B0606030504020204" pitchFamily="34" charset="0"/>
                    <a:ea typeface="+mn-ea"/>
                    <a:cs typeface="+mn-cs"/>
                  </a:rPr>
                  <a:t> C global cooling of the lower troposphere [16, 23], but also a warming of the stratosphere where the particles resided [14, 16] (the dark orange dash-dot downstream impact shown in Figure 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Further downstream impacts from the eruption of Mt. Pinatubo have been documented to include reductions in precipitation [27] and global mean sea level [28].  These downstream impacts are triggered by the overall cooling resulting in decreased evaporation [28], and lower sea surface temperatures / ocean heat content [29] that—due to thermal expansion—decreased the global sea level [30].  </a:t>
                </a:r>
              </a:p>
              <a:p>
                <a:endParaRPr lang="en-US" dirty="0"/>
              </a:p>
              <a:p>
                <a:r>
                  <a:rPr lang="en-US" sz="1200" b="0" i="0" kern="1200" dirty="0">
                    <a:solidFill>
                      <a:schemeClr val="tx1"/>
                    </a:solidFill>
                    <a:effectLst/>
                    <a:latin typeface="Open Sans" panose="020B0606030504020204" pitchFamily="34" charset="0"/>
                    <a:ea typeface="+mn-ea"/>
                    <a:cs typeface="+mn-cs"/>
                  </a:rPr>
                  <a:t>Aerosol indirect effects occur when sulfate aerosols enter the troposphere via stratosphere-troposphere exchange and sedimentation. .  Here there are multiple processes by which sulfate aerosols can then affect clouds through the microphysics, MG2 [34],and chemistry  parameterizations.  Aerosol activation (acting as nuclei for condensation) can affect cloud reflectivity and lifetime [35].  Ice homogenous nucleation (the formation of ice from supercooled liquid) affects cirrus clouds and their forcing with high uncertainty [36]. </a:t>
                </a:r>
                <a:endParaRPr lang="en-US" dirty="0"/>
              </a:p>
            </p:txBody>
          </p:sp>
        </mc:Fallback>
      </mc:AlternateContent>
      <p:sp>
        <p:nvSpPr>
          <p:cNvPr id="4" name="Slide Number Placeholder 3"/>
          <p:cNvSpPr>
            <a:spLocks noGrp="1"/>
          </p:cNvSpPr>
          <p:nvPr>
            <p:ph type="sldNum" sz="quarter" idx="5"/>
          </p:nvPr>
        </p:nvSpPr>
        <p:spPr/>
        <p:txBody>
          <a:bodyPr/>
          <a:lstStyle/>
          <a:p>
            <a:fld id="{E21A7267-269F-4D26-9F96-B6358A06B982}" type="slidenum">
              <a:rPr lang="en-US" smtClean="0"/>
              <a:pPr/>
              <a:t>6</a:t>
            </a:fld>
            <a:endParaRPr lang="en-US" dirty="0"/>
          </a:p>
        </p:txBody>
      </p:sp>
    </p:spTree>
    <p:extLst>
      <p:ext uri="{BB962C8B-B14F-4D97-AF65-F5344CB8AC3E}">
        <p14:creationId xmlns:p14="http://schemas.microsoft.com/office/powerpoint/2010/main" val="2761066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7</a:t>
            </a:fld>
            <a:endParaRPr lang="en-US" dirty="0"/>
          </a:p>
        </p:txBody>
      </p:sp>
    </p:spTree>
    <p:extLst>
      <p:ext uri="{BB962C8B-B14F-4D97-AF65-F5344CB8AC3E}">
        <p14:creationId xmlns:p14="http://schemas.microsoft.com/office/powerpoint/2010/main" val="3045161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8</a:t>
            </a:fld>
            <a:endParaRPr lang="en-US" dirty="0"/>
          </a:p>
        </p:txBody>
      </p:sp>
    </p:spTree>
    <p:extLst>
      <p:ext uri="{BB962C8B-B14F-4D97-AF65-F5344CB8AC3E}">
        <p14:creationId xmlns:p14="http://schemas.microsoft.com/office/powerpoint/2010/main" val="800390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9</a:t>
            </a:fld>
            <a:endParaRPr lang="en-US" dirty="0"/>
          </a:p>
        </p:txBody>
      </p:sp>
    </p:spTree>
    <p:extLst>
      <p:ext uri="{BB962C8B-B14F-4D97-AF65-F5344CB8AC3E}">
        <p14:creationId xmlns:p14="http://schemas.microsoft.com/office/powerpoint/2010/main" val="18162145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Sandia Blue Title Slide">
    <p:bg>
      <p:bgPr>
        <a:blipFill dpi="0" rotWithShape="1">
          <a:blip r:embed="rId2">
            <a:alphaModFix amt="65000"/>
            <a:lum/>
          </a:blip>
          <a:srcRect/>
          <a:stretch>
            <a:fillRect l="-7000" r="-7000" b="5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01FDE4-204F-8A4F-897A-2FD925F71231}"/>
              </a:ext>
            </a:extLst>
          </p:cNvPr>
          <p:cNvSpPr/>
          <p:nvPr userDrawn="1"/>
        </p:nvSpPr>
        <p:spPr>
          <a:xfrm>
            <a:off x="2139174" y="6546375"/>
            <a:ext cx="7408863" cy="311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299136E-7E06-F942-9B25-67EC00827399}"/>
              </a:ext>
            </a:extLst>
          </p:cNvPr>
          <p:cNvSpPr/>
          <p:nvPr userDrawn="1"/>
        </p:nvSpPr>
        <p:spPr>
          <a:xfrm>
            <a:off x="0" y="955584"/>
            <a:ext cx="12192000" cy="3749766"/>
          </a:xfrm>
          <a:prstGeom prst="rect">
            <a:avLst/>
          </a:prstGeom>
          <a:solidFill>
            <a:srgbClr val="00ACD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4D41BF9-BEC6-2541-BC17-FCD21E6A27F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02165" y="1195046"/>
            <a:ext cx="1271131" cy="485341"/>
          </a:xfrm>
          <a:prstGeom prst="rect">
            <a:avLst/>
          </a:prstGeom>
        </p:spPr>
      </p:pic>
      <p:sp>
        <p:nvSpPr>
          <p:cNvPr id="2" name="Title 1"/>
          <p:cNvSpPr>
            <a:spLocks noGrp="1"/>
          </p:cNvSpPr>
          <p:nvPr>
            <p:ph type="ctrTitle" hasCustomPrompt="1"/>
          </p:nvPr>
        </p:nvSpPr>
        <p:spPr>
          <a:xfrm>
            <a:off x="308192" y="1393479"/>
            <a:ext cx="9589164" cy="1079883"/>
          </a:xfrm>
        </p:spPr>
        <p:txBody>
          <a:bodyPr anchor="b">
            <a:normAutofit/>
          </a:bodyPr>
          <a:lstStyle>
            <a:lvl1pPr algn="l">
              <a:defRPr sz="4400">
                <a:solidFill>
                  <a:schemeClr val="bg2"/>
                </a:solidFill>
              </a:defRPr>
            </a:lvl1pPr>
          </a:lstStyle>
          <a:p>
            <a:r>
              <a:rPr lang="en-US" dirty="0"/>
              <a:t>Click to add title</a:t>
            </a:r>
          </a:p>
        </p:txBody>
      </p:sp>
      <p:sp>
        <p:nvSpPr>
          <p:cNvPr id="27" name="Text Placeholder 26">
            <a:extLst>
              <a:ext uri="{FF2B5EF4-FFF2-40B4-BE49-F238E27FC236}">
                <a16:creationId xmlns:a16="http://schemas.microsoft.com/office/drawing/2014/main" id="{62ED528D-5375-6147-9677-05F4F59A3A33}"/>
              </a:ext>
            </a:extLst>
          </p:cNvPr>
          <p:cNvSpPr>
            <a:spLocks noGrp="1"/>
          </p:cNvSpPr>
          <p:nvPr>
            <p:ph type="body" sz="quarter" idx="10" hasCustomPrompt="1"/>
          </p:nvPr>
        </p:nvSpPr>
        <p:spPr>
          <a:xfrm>
            <a:off x="308192" y="2613631"/>
            <a:ext cx="9589165" cy="378587"/>
          </a:xfrm>
        </p:spPr>
        <p:txBody>
          <a:bodyPr>
            <a:normAutofit/>
          </a:bodyPr>
          <a:lstStyle>
            <a:lvl1pPr marL="0" indent="0">
              <a:buNone/>
              <a:defRPr sz="2000">
                <a:solidFill>
                  <a:schemeClr val="bg2"/>
                </a:solidFill>
              </a:defRPr>
            </a:lvl1pPr>
          </a:lstStyle>
          <a:p>
            <a:pPr lvl="0"/>
            <a:r>
              <a:rPr lang="en-US" dirty="0"/>
              <a:t>Click to add subtitle</a:t>
            </a:r>
          </a:p>
        </p:txBody>
      </p:sp>
      <p:sp>
        <p:nvSpPr>
          <p:cNvPr id="28" name="Date Placeholder 3">
            <a:extLst>
              <a:ext uri="{FF2B5EF4-FFF2-40B4-BE49-F238E27FC236}">
                <a16:creationId xmlns:a16="http://schemas.microsoft.com/office/drawing/2014/main" id="{CFD967D1-92EE-DA4A-AEB6-21AF38FD838E}"/>
              </a:ext>
            </a:extLst>
          </p:cNvPr>
          <p:cNvSpPr>
            <a:spLocks noGrp="1"/>
          </p:cNvSpPr>
          <p:nvPr>
            <p:ph type="dt" sz="half" idx="2"/>
          </p:nvPr>
        </p:nvSpPr>
        <p:spPr>
          <a:xfrm>
            <a:off x="9548037" y="4332843"/>
            <a:ext cx="2471928" cy="219424"/>
          </a:xfrm>
          <a:prstGeom prst="rect">
            <a:avLst/>
          </a:prstGeom>
        </p:spPr>
        <p:txBody>
          <a:bodyPr vert="horz" lIns="91440" tIns="45720" rIns="91440" bIns="45720" rtlCol="0" anchor="ctr"/>
          <a:lstStyle>
            <a:lvl1pPr algn="r">
              <a:defRPr sz="1600">
                <a:solidFill>
                  <a:schemeClr val="bg2"/>
                </a:solidFill>
              </a:defRPr>
            </a:lvl1pPr>
          </a:lstStyle>
          <a:p>
            <a:fld id="{66B0A716-7B6E-5541-8ACF-6CA4B930F84C}" type="datetime4">
              <a:rPr lang="en-US" smtClean="0"/>
              <a:pPr/>
              <a:t>June 22, 2022</a:t>
            </a:fld>
            <a:endParaRPr lang="en-US" dirty="0"/>
          </a:p>
        </p:txBody>
      </p:sp>
      <p:pic>
        <p:nvPicPr>
          <p:cNvPr id="30" name="Picture 29">
            <a:extLst>
              <a:ext uri="{FF2B5EF4-FFF2-40B4-BE49-F238E27FC236}">
                <a16:creationId xmlns:a16="http://schemas.microsoft.com/office/drawing/2014/main" id="{BEEF28A1-BDA3-EF4F-B592-78648F6EF03C}"/>
              </a:ext>
            </a:extLst>
          </p:cNvPr>
          <p:cNvPicPr>
            <a:picLocks noChangeAspect="1"/>
          </p:cNvPicPr>
          <p:nvPr userDrawn="1"/>
        </p:nvPicPr>
        <p:blipFill>
          <a:blip r:embed="rId4" cstate="print">
            <a:alphaModFix amt="70000"/>
            <a:extLst>
              <a:ext uri="{28A0092B-C50C-407E-A947-70E740481C1C}">
                <a14:useLocalDpi xmlns:a14="http://schemas.microsoft.com/office/drawing/2010/main"/>
              </a:ext>
            </a:extLst>
          </a:blip>
          <a:stretch>
            <a:fillRect/>
          </a:stretch>
        </p:blipFill>
        <p:spPr>
          <a:xfrm>
            <a:off x="1376124" y="6610629"/>
            <a:ext cx="601498" cy="172931"/>
          </a:xfrm>
          <a:prstGeom prst="rect">
            <a:avLst/>
          </a:prstGeom>
        </p:spPr>
      </p:pic>
      <p:pic>
        <p:nvPicPr>
          <p:cNvPr id="34" name="Picture 33">
            <a:extLst>
              <a:ext uri="{FF2B5EF4-FFF2-40B4-BE49-F238E27FC236}">
                <a16:creationId xmlns:a16="http://schemas.microsoft.com/office/drawing/2014/main" id="{62300E57-1F87-C74E-9FD7-FC4E22CFD6D6}"/>
              </a:ext>
            </a:extLst>
          </p:cNvPr>
          <p:cNvPicPr>
            <a:picLocks noChangeAspect="1"/>
          </p:cNvPicPr>
          <p:nvPr userDrawn="1"/>
        </p:nvPicPr>
        <p:blipFill>
          <a:blip r:embed="rId5" cstate="print">
            <a:alphaModFix amt="70000"/>
            <a:extLst>
              <a:ext uri="{28A0092B-C50C-407E-A947-70E740481C1C}">
                <a14:useLocalDpi xmlns:a14="http://schemas.microsoft.com/office/drawing/2010/main"/>
              </a:ext>
            </a:extLst>
          </a:blip>
          <a:stretch>
            <a:fillRect/>
          </a:stretch>
        </p:blipFill>
        <p:spPr>
          <a:xfrm>
            <a:off x="308192" y="6565052"/>
            <a:ext cx="916995" cy="229249"/>
          </a:xfrm>
          <a:prstGeom prst="rect">
            <a:avLst/>
          </a:prstGeom>
        </p:spPr>
      </p:pic>
      <p:sp>
        <p:nvSpPr>
          <p:cNvPr id="35" name="TextBox 34">
            <a:extLst>
              <a:ext uri="{FF2B5EF4-FFF2-40B4-BE49-F238E27FC236}">
                <a16:creationId xmlns:a16="http://schemas.microsoft.com/office/drawing/2014/main" id="{9FFF460D-5224-F745-AA08-BF60F564B889}"/>
              </a:ext>
            </a:extLst>
          </p:cNvPr>
          <p:cNvSpPr txBox="1"/>
          <p:nvPr userDrawn="1"/>
        </p:nvSpPr>
        <p:spPr>
          <a:xfrm>
            <a:off x="2139175" y="6520248"/>
            <a:ext cx="7408862" cy="338554"/>
          </a:xfrm>
          <a:prstGeom prst="rect">
            <a:avLst/>
          </a:prstGeom>
          <a:noFill/>
        </p:spPr>
        <p:txBody>
          <a:bodyPr wrap="square" rtlCol="0">
            <a:spAutoFit/>
          </a:bodyPr>
          <a:lstStyle/>
          <a:p>
            <a:r>
              <a:rPr lang="en-US" sz="800" b="0" i="0" kern="1200" dirty="0">
                <a:solidFill>
                  <a:schemeClr val="tx2"/>
                </a:solidFill>
                <a:effectLst/>
                <a:latin typeface="+mn-lt"/>
                <a:ea typeface="+mn-ea"/>
                <a:cs typeface="+mn-cs"/>
              </a:rPr>
              <a:t>Sandia National Laboratories is a multimission laboratory managed and operated by National Technology and Engineering Solutions of Sandia LLC, a wholly owned subsidiary of Honeywell International Inc. for the U.S. Department of Energy’s National Nuclear Security Administration under contract DE-NA0003525.</a:t>
            </a:r>
            <a:endParaRPr lang="en-US" sz="800" dirty="0">
              <a:solidFill>
                <a:schemeClr val="tx2"/>
              </a:solidFill>
            </a:endParaRPr>
          </a:p>
        </p:txBody>
      </p:sp>
      <p:sp>
        <p:nvSpPr>
          <p:cNvPr id="20" name="Text Placeholder 24">
            <a:extLst>
              <a:ext uri="{FF2B5EF4-FFF2-40B4-BE49-F238E27FC236}">
                <a16:creationId xmlns:a16="http://schemas.microsoft.com/office/drawing/2014/main" id="{58F7247A-244D-6A48-BBB7-15233E751B35}"/>
              </a:ext>
            </a:extLst>
          </p:cNvPr>
          <p:cNvSpPr>
            <a:spLocks noGrp="1"/>
          </p:cNvSpPr>
          <p:nvPr>
            <p:ph type="body" sz="quarter" idx="15" hasCustomPrompt="1"/>
          </p:nvPr>
        </p:nvSpPr>
        <p:spPr>
          <a:xfrm>
            <a:off x="9442768" y="6697094"/>
            <a:ext cx="1828800" cy="136525"/>
          </a:xfrm>
        </p:spPr>
        <p:txBody>
          <a:bodyPr lIns="0" tIns="0" rIns="0" bIns="0">
            <a:normAutofit/>
          </a:bodyPr>
          <a:lstStyle>
            <a:lvl1pPr marL="0" indent="0" algn="ctr">
              <a:buNone/>
              <a:defRPr sz="8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SAND XXXX-XXXX P</a:t>
            </a:r>
          </a:p>
        </p:txBody>
      </p:sp>
      <p:sp>
        <p:nvSpPr>
          <p:cNvPr id="22" name="Text Placeholder 4">
            <a:extLst>
              <a:ext uri="{FF2B5EF4-FFF2-40B4-BE49-F238E27FC236}">
                <a16:creationId xmlns:a16="http://schemas.microsoft.com/office/drawing/2014/main" id="{28DA6BE7-D5D1-5C4B-8879-A66353A8517F}"/>
              </a:ext>
            </a:extLst>
          </p:cNvPr>
          <p:cNvSpPr>
            <a:spLocks noGrp="1"/>
          </p:cNvSpPr>
          <p:nvPr>
            <p:ph type="body" sz="quarter" idx="22" hasCustomPrompt="1"/>
          </p:nvPr>
        </p:nvSpPr>
        <p:spPr>
          <a:xfrm>
            <a:off x="460592" y="5657851"/>
            <a:ext cx="10512207" cy="695480"/>
          </a:xfrm>
        </p:spPr>
        <p:txBody>
          <a:bodyPr lIns="0" tIns="0" rIns="0" bIns="0"/>
          <a:lstStyle>
            <a:lvl1pPr>
              <a:buFontTx/>
              <a:buNone/>
              <a:defRPr sz="1400" b="0" i="0">
                <a:solidFill>
                  <a:schemeClr val="tx2"/>
                </a:solidFill>
                <a:latin typeface="+mn-lt"/>
                <a:ea typeface="Open Sans" panose="020B0606030504020204" pitchFamily="34" charset="0"/>
                <a:cs typeface="Open Sans" panose="020B0606030504020204" pitchFamily="34" charset="0"/>
              </a:defRPr>
            </a:lvl1pPr>
          </a:lstStyle>
          <a:p>
            <a:pPr lvl="0"/>
            <a:r>
              <a:rPr lang="en-US" dirty="0"/>
              <a:t>Click to add date, location, or additional content</a:t>
            </a:r>
          </a:p>
        </p:txBody>
      </p:sp>
    </p:spTree>
    <p:extLst>
      <p:ext uri="{BB962C8B-B14F-4D97-AF65-F5344CB8AC3E}">
        <p14:creationId xmlns:p14="http://schemas.microsoft.com/office/powerpoint/2010/main" val="18093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27ED-C799-AA4A-BA7C-2FFFBEA251A4}"/>
              </a:ext>
            </a:extLst>
          </p:cNvPr>
          <p:cNvSpPr>
            <a:spLocks noGrp="1"/>
          </p:cNvSpPr>
          <p:nvPr>
            <p:ph type="title" hasCustomPrompt="1"/>
          </p:nvPr>
        </p:nvSpPr>
        <p:spPr/>
        <p:txBody>
          <a:bodyPr/>
          <a:lstStyle/>
          <a:p>
            <a:r>
              <a:rPr lang="en-US" dirty="0"/>
              <a:t>TITLE AND CONTENT - Click to add title</a:t>
            </a:r>
          </a:p>
        </p:txBody>
      </p:sp>
      <p:sp>
        <p:nvSpPr>
          <p:cNvPr id="3" name="Slide Number Placeholder 2">
            <a:extLst>
              <a:ext uri="{FF2B5EF4-FFF2-40B4-BE49-F238E27FC236}">
                <a16:creationId xmlns:a16="http://schemas.microsoft.com/office/drawing/2014/main" id="{87D4B9F0-F682-C847-A4A4-C8832F0065E1}"/>
              </a:ext>
            </a:extLst>
          </p:cNvPr>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Content Placeholder 4">
            <a:extLst>
              <a:ext uri="{FF2B5EF4-FFF2-40B4-BE49-F238E27FC236}">
                <a16:creationId xmlns:a16="http://schemas.microsoft.com/office/drawing/2014/main" id="{BAC6C40D-F7AE-5D42-B2A9-60C9F62ADE8A}"/>
              </a:ext>
            </a:extLst>
          </p:cNvPr>
          <p:cNvSpPr>
            <a:spLocks noGrp="1"/>
          </p:cNvSpPr>
          <p:nvPr>
            <p:ph sz="quarter" idx="11" hasCustomPrompt="1"/>
          </p:nvPr>
        </p:nvSpPr>
        <p:spPr>
          <a:xfrm>
            <a:off x="647700" y="1944414"/>
            <a:ext cx="2743200" cy="4393324"/>
          </a:xfrm>
        </p:spPr>
        <p:txBody>
          <a:bodyPr tIns="91440">
            <a:normAutofit/>
          </a:bodyPr>
          <a:lstStyle>
            <a:lvl1pPr>
              <a:defRPr sz="18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1B758965-F092-184D-8FFB-8523C26AB56B}"/>
              </a:ext>
            </a:extLst>
          </p:cNvPr>
          <p:cNvSpPr txBox="1"/>
          <p:nvPr userDrawn="1"/>
        </p:nvSpPr>
        <p:spPr>
          <a:xfrm>
            <a:off x="4795024" y="66907"/>
            <a:ext cx="0" cy="0"/>
          </a:xfrm>
          <a:prstGeom prst="rect">
            <a:avLst/>
          </a:prstGeom>
        </p:spPr>
        <p:txBody>
          <a:bodyPr vert="horz" wrap="none" lIns="91440" tIns="45720" rIns="91440" bIns="45720" rtlCol="0">
            <a:noAutofit/>
          </a:bodyPr>
          <a:lstStyle/>
          <a:p>
            <a:pPr algn="l"/>
            <a:endParaRPr lang="en-US" dirty="0"/>
          </a:p>
        </p:txBody>
      </p:sp>
      <p:sp>
        <p:nvSpPr>
          <p:cNvPr id="6" name="Content Placeholder 4">
            <a:extLst>
              <a:ext uri="{FF2B5EF4-FFF2-40B4-BE49-F238E27FC236}">
                <a16:creationId xmlns:a16="http://schemas.microsoft.com/office/drawing/2014/main" id="{58499A1B-B545-E54F-813C-D2819D306700}"/>
              </a:ext>
            </a:extLst>
          </p:cNvPr>
          <p:cNvSpPr>
            <a:spLocks noGrp="1"/>
          </p:cNvSpPr>
          <p:nvPr>
            <p:ph sz="quarter" idx="12" hasCustomPrompt="1"/>
          </p:nvPr>
        </p:nvSpPr>
        <p:spPr>
          <a:xfrm>
            <a:off x="3459691" y="1944414"/>
            <a:ext cx="2743200" cy="4393324"/>
          </a:xfrm>
        </p:spPr>
        <p:txBody>
          <a:bodyPr tIns="91440">
            <a:normAutofit/>
          </a:bodyPr>
          <a:lstStyle>
            <a:lvl1pPr>
              <a:defRPr sz="18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4">
            <a:extLst>
              <a:ext uri="{FF2B5EF4-FFF2-40B4-BE49-F238E27FC236}">
                <a16:creationId xmlns:a16="http://schemas.microsoft.com/office/drawing/2014/main" id="{174E15F2-20CB-C644-8BA7-F15902DE87E0}"/>
              </a:ext>
            </a:extLst>
          </p:cNvPr>
          <p:cNvSpPr>
            <a:spLocks noGrp="1"/>
          </p:cNvSpPr>
          <p:nvPr>
            <p:ph sz="quarter" idx="13" hasCustomPrompt="1"/>
          </p:nvPr>
        </p:nvSpPr>
        <p:spPr>
          <a:xfrm>
            <a:off x="6271682" y="1944414"/>
            <a:ext cx="2743200" cy="4393324"/>
          </a:xfrm>
        </p:spPr>
        <p:txBody>
          <a:bodyPr tIns="91440">
            <a:normAutofit/>
          </a:bodyPr>
          <a:lstStyle>
            <a:lvl1pPr>
              <a:defRPr sz="18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a:extLst>
              <a:ext uri="{FF2B5EF4-FFF2-40B4-BE49-F238E27FC236}">
                <a16:creationId xmlns:a16="http://schemas.microsoft.com/office/drawing/2014/main" id="{AF92AC71-C99E-234B-8D8F-0F0C3726B081}"/>
              </a:ext>
            </a:extLst>
          </p:cNvPr>
          <p:cNvSpPr>
            <a:spLocks noGrp="1"/>
          </p:cNvSpPr>
          <p:nvPr>
            <p:ph sz="quarter" idx="14" hasCustomPrompt="1"/>
          </p:nvPr>
        </p:nvSpPr>
        <p:spPr>
          <a:xfrm>
            <a:off x="9083673" y="1944414"/>
            <a:ext cx="2743200" cy="4393324"/>
          </a:xfrm>
        </p:spPr>
        <p:txBody>
          <a:bodyPr tIns="91440">
            <a:normAutofit/>
          </a:bodyPr>
          <a:lstStyle>
            <a:lvl1pPr>
              <a:defRPr sz="18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a:extLst>
              <a:ext uri="{FF2B5EF4-FFF2-40B4-BE49-F238E27FC236}">
                <a16:creationId xmlns:a16="http://schemas.microsoft.com/office/drawing/2014/main" id="{EA18D74C-64C1-3945-9492-A3994A41F604}"/>
              </a:ext>
            </a:extLst>
          </p:cNvPr>
          <p:cNvSpPr>
            <a:spLocks noGrp="1"/>
          </p:cNvSpPr>
          <p:nvPr>
            <p:ph type="body" sz="quarter" idx="15"/>
          </p:nvPr>
        </p:nvSpPr>
        <p:spPr>
          <a:xfrm>
            <a:off x="647700" y="1225826"/>
            <a:ext cx="2743200" cy="718588"/>
          </a:xfrm>
          <a:solidFill>
            <a:schemeClr val="accent4"/>
          </a:solidFill>
        </p:spPr>
        <p:txBody>
          <a:bodyPr anchor="ctr">
            <a:noAutofit/>
          </a:bodyPr>
          <a:lstStyle>
            <a:lvl1pPr algn="ctr">
              <a:defRPr sz="1800">
                <a:solidFill>
                  <a:schemeClr val="bg1"/>
                </a:solidFill>
              </a:defRPr>
            </a:lvl1pPr>
            <a:lvl2pPr algn="ctr">
              <a:defRPr sz="1800"/>
            </a:lvl2pPr>
            <a:lvl3pPr algn="ctr">
              <a:defRPr sz="1800"/>
            </a:lvl3pPr>
            <a:lvl4pPr algn="ctr">
              <a:defRPr sz="1800"/>
            </a:lvl4pPr>
            <a:lvl5pPr algn="ctr">
              <a:defRPr sz="1800"/>
            </a:lvl5pPr>
          </a:lstStyle>
          <a:p>
            <a:pPr lvl="0"/>
            <a:r>
              <a:rPr lang="en-US" dirty="0"/>
              <a:t>Click to edit Master text styles</a:t>
            </a:r>
          </a:p>
        </p:txBody>
      </p:sp>
      <p:sp>
        <p:nvSpPr>
          <p:cNvPr id="15" name="Text Placeholder 13">
            <a:extLst>
              <a:ext uri="{FF2B5EF4-FFF2-40B4-BE49-F238E27FC236}">
                <a16:creationId xmlns:a16="http://schemas.microsoft.com/office/drawing/2014/main" id="{581BC3A0-965C-F74F-9216-7CE59C50002C}"/>
              </a:ext>
            </a:extLst>
          </p:cNvPr>
          <p:cNvSpPr>
            <a:spLocks noGrp="1"/>
          </p:cNvSpPr>
          <p:nvPr>
            <p:ph type="body" sz="quarter" idx="16"/>
          </p:nvPr>
        </p:nvSpPr>
        <p:spPr>
          <a:xfrm>
            <a:off x="3459691" y="1225826"/>
            <a:ext cx="2743200" cy="718588"/>
          </a:xfrm>
          <a:solidFill>
            <a:schemeClr val="accent4"/>
          </a:solidFill>
        </p:spPr>
        <p:txBody>
          <a:bodyPr anchor="ctr">
            <a:noAutofit/>
          </a:bodyPr>
          <a:lstStyle>
            <a:lvl1pPr algn="ctr">
              <a:defRPr sz="1800">
                <a:solidFill>
                  <a:schemeClr val="bg1"/>
                </a:solidFill>
              </a:defRPr>
            </a:lvl1pPr>
            <a:lvl2pPr algn="ctr">
              <a:defRPr sz="1800"/>
            </a:lvl2pPr>
            <a:lvl3pPr algn="ctr">
              <a:defRPr sz="1800"/>
            </a:lvl3pPr>
            <a:lvl4pPr algn="ctr">
              <a:defRPr sz="1800"/>
            </a:lvl4pPr>
            <a:lvl5pPr algn="ctr">
              <a:defRPr sz="1800"/>
            </a:lvl5pPr>
          </a:lstStyle>
          <a:p>
            <a:pPr lvl="0"/>
            <a:r>
              <a:rPr lang="en-US" dirty="0"/>
              <a:t>Click to edit Master text styles</a:t>
            </a:r>
          </a:p>
        </p:txBody>
      </p:sp>
      <p:sp>
        <p:nvSpPr>
          <p:cNvPr id="16" name="Text Placeholder 13">
            <a:extLst>
              <a:ext uri="{FF2B5EF4-FFF2-40B4-BE49-F238E27FC236}">
                <a16:creationId xmlns:a16="http://schemas.microsoft.com/office/drawing/2014/main" id="{39CF95C0-CF1B-C843-AF1D-1E4D22D1B401}"/>
              </a:ext>
            </a:extLst>
          </p:cNvPr>
          <p:cNvSpPr>
            <a:spLocks noGrp="1"/>
          </p:cNvSpPr>
          <p:nvPr>
            <p:ph type="body" sz="quarter" idx="17"/>
          </p:nvPr>
        </p:nvSpPr>
        <p:spPr>
          <a:xfrm>
            <a:off x="6271682" y="1225826"/>
            <a:ext cx="2743200" cy="718588"/>
          </a:xfrm>
          <a:solidFill>
            <a:schemeClr val="accent4"/>
          </a:solidFill>
        </p:spPr>
        <p:txBody>
          <a:bodyPr anchor="ctr">
            <a:noAutofit/>
          </a:bodyPr>
          <a:lstStyle>
            <a:lvl1pPr algn="ctr">
              <a:defRPr sz="1800">
                <a:solidFill>
                  <a:schemeClr val="bg1"/>
                </a:solidFill>
              </a:defRPr>
            </a:lvl1pPr>
            <a:lvl2pPr algn="ctr">
              <a:defRPr sz="1800"/>
            </a:lvl2pPr>
            <a:lvl3pPr algn="ctr">
              <a:defRPr sz="1800"/>
            </a:lvl3pPr>
            <a:lvl4pPr algn="ctr">
              <a:defRPr sz="1800"/>
            </a:lvl4pPr>
            <a:lvl5pPr algn="ctr">
              <a:defRPr sz="1800"/>
            </a:lvl5pPr>
          </a:lstStyle>
          <a:p>
            <a:pPr lvl="0"/>
            <a:r>
              <a:rPr lang="en-US" dirty="0"/>
              <a:t>Click to edit Master text styles</a:t>
            </a:r>
          </a:p>
        </p:txBody>
      </p:sp>
      <p:sp>
        <p:nvSpPr>
          <p:cNvPr id="19" name="Text Placeholder 13">
            <a:extLst>
              <a:ext uri="{FF2B5EF4-FFF2-40B4-BE49-F238E27FC236}">
                <a16:creationId xmlns:a16="http://schemas.microsoft.com/office/drawing/2014/main" id="{F1BE6C8C-CD01-DB40-B704-35085AA43D37}"/>
              </a:ext>
            </a:extLst>
          </p:cNvPr>
          <p:cNvSpPr>
            <a:spLocks noGrp="1"/>
          </p:cNvSpPr>
          <p:nvPr>
            <p:ph type="body" sz="quarter" idx="18"/>
          </p:nvPr>
        </p:nvSpPr>
        <p:spPr>
          <a:xfrm>
            <a:off x="9083673" y="1225826"/>
            <a:ext cx="2743200" cy="718588"/>
          </a:xfrm>
          <a:solidFill>
            <a:schemeClr val="accent4"/>
          </a:solidFill>
        </p:spPr>
        <p:txBody>
          <a:bodyPr anchor="ctr">
            <a:noAutofit/>
          </a:bodyPr>
          <a:lstStyle>
            <a:lvl1pPr algn="ctr">
              <a:defRPr sz="1800">
                <a:solidFill>
                  <a:schemeClr val="bg1"/>
                </a:solidFill>
              </a:defRPr>
            </a:lvl1pPr>
            <a:lvl2pPr algn="ctr">
              <a:defRPr sz="1800"/>
            </a:lvl2pPr>
            <a:lvl3pPr algn="ctr">
              <a:defRPr sz="1800"/>
            </a:lvl3pPr>
            <a:lvl4pPr algn="ctr">
              <a:defRPr sz="1800"/>
            </a:lvl4pPr>
            <a:lvl5pPr algn="ctr">
              <a:defRPr sz="1800"/>
            </a:lvl5pPr>
          </a:lstStyle>
          <a:p>
            <a:pPr lvl="0"/>
            <a:r>
              <a:rPr lang="en-US" dirty="0"/>
              <a:t>Click to edit Master text styles</a:t>
            </a:r>
          </a:p>
        </p:txBody>
      </p:sp>
    </p:spTree>
    <p:extLst>
      <p:ext uri="{BB962C8B-B14F-4D97-AF65-F5344CB8AC3E}">
        <p14:creationId xmlns:p14="http://schemas.microsoft.com/office/powerpoint/2010/main" val="131392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E9692-BAB7-4190-A442-85A68211BDF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DA3C495-856D-4E1E-A2E8-132AEB2B8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BF53335-802B-4C30-94CA-2BC9E9DFE1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524C97-14AE-40DB-8FFC-CE28236E0F06}"/>
              </a:ext>
            </a:extLst>
          </p:cNvPr>
          <p:cNvSpPr>
            <a:spLocks noGrp="1"/>
          </p:cNvSpPr>
          <p:nvPr>
            <p:ph type="sldNum" sz="quarter" idx="12"/>
          </p:nvPr>
        </p:nvSpPr>
        <p:spPr/>
        <p:txBody>
          <a:bodyPr/>
          <a:lstStyle/>
          <a:p>
            <a:fld id="{EAB3140A-3BA5-4F18-93B2-5ABE18D4C56F}" type="slidenum">
              <a:rPr lang="en-US" smtClean="0"/>
              <a:t>‹#›</a:t>
            </a:fld>
            <a:endParaRPr lang="en-US"/>
          </a:p>
        </p:txBody>
      </p:sp>
    </p:spTree>
    <p:extLst>
      <p:ext uri="{BB962C8B-B14F-4D97-AF65-F5344CB8AC3E}">
        <p14:creationId xmlns:p14="http://schemas.microsoft.com/office/powerpoint/2010/main" val="2249661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_and_Double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dirty="0"/>
              <a:t>TITLE AND DOUBLE CONTENT - CLICK TO ADD TITLE</a:t>
            </a:r>
          </a:p>
        </p:txBody>
      </p:sp>
      <p:sp>
        <p:nvSpPr>
          <p:cNvPr id="3" name="Content Placeholder 2"/>
          <p:cNvSpPr>
            <a:spLocks noGrp="1"/>
          </p:cNvSpPr>
          <p:nvPr>
            <p:ph idx="1" hasCustomPrompt="1"/>
          </p:nvPr>
        </p:nvSpPr>
        <p:spPr>
          <a:xfrm>
            <a:off x="647700" y="1409701"/>
            <a:ext cx="5212412" cy="4610100"/>
          </a:xfrm>
          <a:prstGeom prst="rect">
            <a:avLst/>
          </a:prstGeom>
        </p:spPr>
        <p:txBody>
          <a:bodyPr/>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Courier New" panose="02070309020205020404" pitchFamily="49" charset="0"/>
              <a:buChar char="o"/>
              <a:defRPr>
                <a:latin typeface="Open Sans" panose="020B0606030504020204" pitchFamily="34" charset="0"/>
              </a:defRPr>
            </a:lvl2pPr>
            <a:lvl3pPr>
              <a:lnSpc>
                <a:spcPct val="100000"/>
              </a:lnSpc>
              <a:buFont typeface="Courier New" panose="02070309020205020404" pitchFamily="49" charset="0"/>
              <a:buChar char="o"/>
              <a:defRPr>
                <a:latin typeface="Open Sans" panose="020B0606030504020204" pitchFamily="34" charset="0"/>
              </a:defRPr>
            </a:lvl3pPr>
            <a:lvl4pPr>
              <a:lnSpc>
                <a:spcPct val="100000"/>
              </a:lnSpc>
              <a:buFont typeface="Courier New" panose="02070309020205020404" pitchFamily="49" charset="0"/>
              <a:buChar char="o"/>
              <a:defRPr>
                <a:latin typeface="Open Sans" panose="020B0606030504020204" pitchFamily="34" charset="0"/>
              </a:defRPr>
            </a:lvl4pPr>
            <a:lvl5pPr>
              <a:lnSpc>
                <a:spcPct val="100000"/>
              </a:lnSpc>
              <a:buFont typeface="Courier New" panose="02070309020205020404" pitchFamily="49" charset="0"/>
              <a:buChar char="o"/>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6" name="Content Placeholder 2">
            <a:extLst>
              <a:ext uri="{FF2B5EF4-FFF2-40B4-BE49-F238E27FC236}">
                <a16:creationId xmlns:a16="http://schemas.microsoft.com/office/drawing/2014/main" id="{5D970262-8623-2B46-A712-FEE93CC93EDE}"/>
              </a:ext>
            </a:extLst>
          </p:cNvPr>
          <p:cNvSpPr>
            <a:spLocks noGrp="1"/>
          </p:cNvSpPr>
          <p:nvPr>
            <p:ph idx="10" hasCustomPrompt="1"/>
          </p:nvPr>
        </p:nvSpPr>
        <p:spPr>
          <a:xfrm>
            <a:off x="6331888" y="1409700"/>
            <a:ext cx="5364812" cy="4610101"/>
          </a:xfrm>
          <a:prstGeom prst="rect">
            <a:avLst/>
          </a:prstGeom>
        </p:spPr>
        <p:txBody>
          <a:bodyPr/>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Wingdings" pitchFamily="2" charset="2"/>
              <a:buChar char="§"/>
              <a:defRPr>
                <a:latin typeface="Open Sans" panose="020B0606030504020204" pitchFamily="34" charset="0"/>
              </a:defRPr>
            </a:lvl2pPr>
            <a:lvl3pPr>
              <a:lnSpc>
                <a:spcPct val="100000"/>
              </a:lnSpc>
              <a:buFont typeface="Wingdings" pitchFamily="2" charset="2"/>
              <a:buChar char="§"/>
              <a:defRPr>
                <a:latin typeface="Open Sans" panose="020B0606030504020204" pitchFamily="34" charset="0"/>
              </a:defRPr>
            </a:lvl3pPr>
            <a:lvl4pPr>
              <a:lnSpc>
                <a:spcPct val="100000"/>
              </a:lnSpc>
              <a:buFont typeface="Wingdings" pitchFamily="2" charset="2"/>
              <a:buChar char="§"/>
              <a:defRPr>
                <a:latin typeface="Open Sans" panose="020B0606030504020204" pitchFamily="34" charset="0"/>
              </a:defRPr>
            </a:lvl4pPr>
            <a:lvl5pPr>
              <a:lnSpc>
                <a:spcPct val="100000"/>
              </a:lnSpc>
              <a:buFont typeface="Wingdings" pitchFamily="2" charset="2"/>
              <a:buChar cha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8" name="Slide Number Placeholder 5">
            <a:extLst>
              <a:ext uri="{FF2B5EF4-FFF2-40B4-BE49-F238E27FC236}">
                <a16:creationId xmlns:a16="http://schemas.microsoft.com/office/drawing/2014/main" id="{1CF5FC13-FF8A-8C4E-BA9B-B1FED8AA82E4}"/>
              </a:ext>
            </a:extLst>
          </p:cNvPr>
          <p:cNvSpPr>
            <a:spLocks noGrp="1"/>
          </p:cNvSpPr>
          <p:nvPr>
            <p:ph type="sldNum" sz="quarter" idx="4"/>
          </p:nvPr>
        </p:nvSpPr>
        <p:spPr>
          <a:xfrm>
            <a:off x="11702562" y="6471387"/>
            <a:ext cx="489438" cy="365125"/>
          </a:xfrm>
          <a:prstGeom prst="rect">
            <a:avLst/>
          </a:prstGeom>
        </p:spPr>
        <p:txBody>
          <a:bodyPr vert="horz" lIns="0" tIns="0" rIns="0" bIns="0" rtlCol="0" anchor="ctr"/>
          <a:lstStyle>
            <a:lvl1pPr algn="ctr">
              <a:defRPr sz="140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2342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_and_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93476" y="1685925"/>
            <a:ext cx="11433396" cy="4422694"/>
          </a:xfrm>
        </p:spPr>
        <p:txBody>
          <a:bodyPr/>
          <a:lstStyle>
            <a:lvl1pPr>
              <a:lnSpc>
                <a:spcPct val="100000"/>
              </a:lnSpc>
              <a:buFontTx/>
              <a:buNone/>
              <a:defRPr b="0" i="0">
                <a:latin typeface="+mn-lt"/>
                <a:ea typeface="Open Sans" panose="020B0606030504020204" pitchFamily="34" charset="0"/>
                <a:cs typeface="Open Sans" panose="020B0606030504020204" pitchFamily="34" charset="0"/>
              </a:defRPr>
            </a:lvl1pPr>
            <a:lvl2pPr>
              <a:lnSpc>
                <a:spcPct val="100000"/>
              </a:lnSpc>
              <a:buFont typeface="Wingdings" pitchFamily="2" charset="2"/>
              <a:buChar char="§"/>
              <a:defRPr/>
            </a:lvl2pPr>
            <a:lvl3pPr>
              <a:lnSpc>
                <a:spcPct val="100000"/>
              </a:lnSpc>
              <a:buFont typeface="Wingdings" pitchFamily="2" charset="2"/>
              <a:buChar char="§"/>
              <a:defRPr/>
            </a:lvl3pPr>
            <a:lvl4pPr>
              <a:lnSpc>
                <a:spcPct val="100000"/>
              </a:lnSpc>
              <a:buFont typeface="Wingdings" pitchFamily="2" charset="2"/>
              <a:buChar char="§"/>
              <a:defRPr/>
            </a:lvl4pPr>
            <a:lvl5pPr>
              <a:lnSpc>
                <a:spcPct val="100000"/>
              </a:lnSpc>
              <a:buFont typeface="Wingdings" pitchFamily="2" charset="2"/>
              <a:buChar char="§"/>
              <a:defRPr b="0" i="0">
                <a:latin typeface="+mn-lt"/>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11" name="Slide Number Placeholder 5">
            <a:extLst>
              <a:ext uri="{FF2B5EF4-FFF2-40B4-BE49-F238E27FC236}">
                <a16:creationId xmlns:a16="http://schemas.microsoft.com/office/drawing/2014/main" id="{39CDE9E9-5B72-F740-9CA1-7BF072FE8A30}"/>
              </a:ext>
            </a:extLst>
          </p:cNvPr>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
        <p:nvSpPr>
          <p:cNvPr id="4" name="TextBox 3">
            <a:extLst>
              <a:ext uri="{FF2B5EF4-FFF2-40B4-BE49-F238E27FC236}">
                <a16:creationId xmlns:a16="http://schemas.microsoft.com/office/drawing/2014/main" id="{6116BEA4-AB7B-3E46-98F4-489F849C07C2}"/>
              </a:ext>
            </a:extLst>
          </p:cNvPr>
          <p:cNvSpPr txBox="1"/>
          <p:nvPr userDrawn="1"/>
        </p:nvSpPr>
        <p:spPr>
          <a:xfrm>
            <a:off x="6588369" y="6588369"/>
            <a:ext cx="0" cy="0"/>
          </a:xfrm>
          <a:prstGeom prst="rect">
            <a:avLst/>
          </a:prstGeom>
        </p:spPr>
        <p:txBody>
          <a:bodyPr vert="horz" wrap="none" lIns="91440" tIns="45720" rIns="91440" bIns="45720" rtlCol="0">
            <a:noAutofit/>
          </a:bodyPr>
          <a:lstStyle/>
          <a:p>
            <a:pPr algn="l"/>
            <a:endParaRPr lang="en-US" dirty="0"/>
          </a:p>
        </p:txBody>
      </p:sp>
      <p:sp>
        <p:nvSpPr>
          <p:cNvPr id="5" name="TextBox 4">
            <a:extLst>
              <a:ext uri="{FF2B5EF4-FFF2-40B4-BE49-F238E27FC236}">
                <a16:creationId xmlns:a16="http://schemas.microsoft.com/office/drawing/2014/main" id="{437F2F1D-DCEA-1046-B63E-171DDD2C5D7A}"/>
              </a:ext>
            </a:extLst>
          </p:cNvPr>
          <p:cNvSpPr txBox="1"/>
          <p:nvPr userDrawn="1"/>
        </p:nvSpPr>
        <p:spPr>
          <a:xfrm>
            <a:off x="5791200" y="6623538"/>
            <a:ext cx="0" cy="0"/>
          </a:xfrm>
          <a:prstGeom prst="rect">
            <a:avLst/>
          </a:prstGeom>
        </p:spPr>
        <p:txBody>
          <a:bodyPr vert="horz" wrap="none" lIns="91440" tIns="45720" rIns="91440" bIns="45720" rtlCol="0">
            <a:noAutofit/>
          </a:bodyPr>
          <a:lstStyle/>
          <a:p>
            <a:pPr algn="l"/>
            <a:endParaRPr lang="en-US" dirty="0"/>
          </a:p>
        </p:txBody>
      </p:sp>
      <p:sp>
        <p:nvSpPr>
          <p:cNvPr id="6" name="Title 5">
            <a:extLst>
              <a:ext uri="{FF2B5EF4-FFF2-40B4-BE49-F238E27FC236}">
                <a16:creationId xmlns:a16="http://schemas.microsoft.com/office/drawing/2014/main" id="{92EDB9EA-FFBF-B243-893D-69C303B8002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192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BBC171-3C30-2540-AD07-0653243CD5E8}" type="datetimeFigureOut">
              <a:rPr lang="en-US" smtClean="0"/>
              <a:t>6/22/22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6CCD15-579F-3845-994C-D1EE45D46FB7}" type="slidenum">
              <a:rPr lang="en-US" smtClean="0"/>
              <a:t>‹#›</a:t>
            </a:fld>
            <a:endParaRPr lang="en-US"/>
          </a:p>
        </p:txBody>
      </p:sp>
    </p:spTree>
    <p:extLst>
      <p:ext uri="{BB962C8B-B14F-4D97-AF65-F5344CB8AC3E}">
        <p14:creationId xmlns:p14="http://schemas.microsoft.com/office/powerpoint/2010/main" val="2242814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andia Blue Section - NM">
    <p:bg>
      <p:bgPr>
        <a:blipFill dpi="0" rotWithShape="1">
          <a:blip r:embed="rId2">
            <a:alphaModFix amt="50000"/>
            <a:lum/>
          </a:blip>
          <a:srcRect/>
          <a:stretch>
            <a:fillRect l="-7000" r="-7000" b="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630940"/>
            <a:ext cx="9144000" cy="766762"/>
          </a:xfrm>
        </p:spPr>
        <p:txBody>
          <a:bodyPr anchor="b">
            <a:normAutofit/>
          </a:bodyPr>
          <a:lstStyle>
            <a:lvl1pPr algn="ctr">
              <a:defRPr sz="4400">
                <a:solidFill>
                  <a:schemeClr val="bg2"/>
                </a:solidFill>
              </a:defRPr>
            </a:lvl1pPr>
          </a:lstStyle>
          <a:p>
            <a:r>
              <a:rPr lang="en-US" dirty="0"/>
              <a:t>Click to add title</a:t>
            </a:r>
          </a:p>
        </p:txBody>
      </p:sp>
      <p:sp>
        <p:nvSpPr>
          <p:cNvPr id="14" name="Text Placeholder 13">
            <a:extLst>
              <a:ext uri="{FF2B5EF4-FFF2-40B4-BE49-F238E27FC236}">
                <a16:creationId xmlns:a16="http://schemas.microsoft.com/office/drawing/2014/main" id="{143CBB9C-21EF-704D-A7F5-BD4B58ED36AC}"/>
              </a:ext>
            </a:extLst>
          </p:cNvPr>
          <p:cNvSpPr>
            <a:spLocks noGrp="1"/>
          </p:cNvSpPr>
          <p:nvPr>
            <p:ph type="body" sz="quarter" idx="10" hasCustomPrompt="1"/>
          </p:nvPr>
        </p:nvSpPr>
        <p:spPr>
          <a:xfrm>
            <a:off x="1524000" y="3545293"/>
            <a:ext cx="9144000" cy="1558059"/>
          </a:xfrm>
        </p:spPr>
        <p:txBody>
          <a:bodyPr>
            <a:normAutofit/>
          </a:bodyPr>
          <a:lstStyle>
            <a:lvl1pPr marL="0" indent="0" algn="ctr">
              <a:buFontTx/>
              <a:buNone/>
              <a:defRPr sz="1800">
                <a:solidFill>
                  <a:schemeClr val="bg2"/>
                </a:solidFill>
              </a:defRPr>
            </a:lvl1pPr>
            <a:lvl2pPr marL="457200" indent="0" algn="ctr">
              <a:buFontTx/>
              <a:buNone/>
              <a:defRPr sz="1800">
                <a:solidFill>
                  <a:schemeClr val="bg2"/>
                </a:solidFill>
              </a:defRPr>
            </a:lvl2pPr>
            <a:lvl3pPr marL="914400" indent="0" algn="ctr">
              <a:buFontTx/>
              <a:buNone/>
              <a:defRPr sz="1800">
                <a:solidFill>
                  <a:schemeClr val="bg2"/>
                </a:solidFill>
              </a:defRPr>
            </a:lvl3pPr>
            <a:lvl4pPr marL="1371600" indent="0" algn="ctr">
              <a:buFontTx/>
              <a:buNone/>
              <a:defRPr sz="1800">
                <a:solidFill>
                  <a:schemeClr val="bg2"/>
                </a:solidFill>
              </a:defRPr>
            </a:lvl4pPr>
            <a:lvl5pPr marL="1828800" indent="0" algn="ctr">
              <a:buFontTx/>
              <a:buNone/>
              <a:defRPr sz="1800">
                <a:solidFill>
                  <a:schemeClr val="bg2"/>
                </a:solidFill>
              </a:defRPr>
            </a:lvl5pPr>
          </a:lstStyle>
          <a:p>
            <a:pPr lvl="0"/>
            <a:r>
              <a:rPr lang="en-US" dirty="0"/>
              <a:t>Click to add subtitle</a:t>
            </a:r>
          </a:p>
        </p:txBody>
      </p:sp>
    </p:spTree>
    <p:extLst>
      <p:ext uri="{BB962C8B-B14F-4D97-AF65-F5344CB8AC3E}">
        <p14:creationId xmlns:p14="http://schemas.microsoft.com/office/powerpoint/2010/main" val="415352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40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andia Blue Section - C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630940"/>
            <a:ext cx="9144000" cy="766762"/>
          </a:xfrm>
        </p:spPr>
        <p:txBody>
          <a:bodyPr anchor="b">
            <a:normAutofit/>
          </a:bodyPr>
          <a:lstStyle>
            <a:lvl1pPr algn="ctr">
              <a:defRPr sz="4400">
                <a:solidFill>
                  <a:schemeClr val="bg2"/>
                </a:solidFill>
              </a:defRPr>
            </a:lvl1pPr>
          </a:lstStyle>
          <a:p>
            <a:r>
              <a:rPr lang="en-US" dirty="0"/>
              <a:t>Click to add title</a:t>
            </a:r>
          </a:p>
        </p:txBody>
      </p:sp>
      <p:sp>
        <p:nvSpPr>
          <p:cNvPr id="14" name="Text Placeholder 13">
            <a:extLst>
              <a:ext uri="{FF2B5EF4-FFF2-40B4-BE49-F238E27FC236}">
                <a16:creationId xmlns:a16="http://schemas.microsoft.com/office/drawing/2014/main" id="{143CBB9C-21EF-704D-A7F5-BD4B58ED36AC}"/>
              </a:ext>
            </a:extLst>
          </p:cNvPr>
          <p:cNvSpPr>
            <a:spLocks noGrp="1"/>
          </p:cNvSpPr>
          <p:nvPr>
            <p:ph type="body" sz="quarter" idx="10" hasCustomPrompt="1"/>
          </p:nvPr>
        </p:nvSpPr>
        <p:spPr>
          <a:xfrm>
            <a:off x="1524000" y="3545293"/>
            <a:ext cx="9144000" cy="1558059"/>
          </a:xfrm>
        </p:spPr>
        <p:txBody>
          <a:bodyPr>
            <a:normAutofit/>
          </a:bodyPr>
          <a:lstStyle>
            <a:lvl1pPr marL="0" indent="0" algn="ctr">
              <a:buFontTx/>
              <a:buNone/>
              <a:defRPr sz="1800">
                <a:solidFill>
                  <a:schemeClr val="bg2"/>
                </a:solidFill>
              </a:defRPr>
            </a:lvl1pPr>
            <a:lvl2pPr marL="457200" indent="0" algn="ctr">
              <a:buFontTx/>
              <a:buNone/>
              <a:defRPr sz="1800">
                <a:solidFill>
                  <a:schemeClr val="bg2"/>
                </a:solidFill>
              </a:defRPr>
            </a:lvl2pPr>
            <a:lvl3pPr marL="914400" indent="0" algn="ctr">
              <a:buFontTx/>
              <a:buNone/>
              <a:defRPr sz="1800">
                <a:solidFill>
                  <a:schemeClr val="bg2"/>
                </a:solidFill>
              </a:defRPr>
            </a:lvl3pPr>
            <a:lvl4pPr marL="1371600" indent="0" algn="ctr">
              <a:buFontTx/>
              <a:buNone/>
              <a:defRPr sz="1800">
                <a:solidFill>
                  <a:schemeClr val="bg2"/>
                </a:solidFill>
              </a:defRPr>
            </a:lvl4pPr>
            <a:lvl5pPr marL="1828800" indent="0" algn="ctr">
              <a:buFontTx/>
              <a:buNone/>
              <a:defRPr sz="1800">
                <a:solidFill>
                  <a:schemeClr val="bg2"/>
                </a:solidFill>
              </a:defRPr>
            </a:lvl5pPr>
          </a:lstStyle>
          <a:p>
            <a:pPr lvl="0"/>
            <a:r>
              <a:rPr lang="en-US" dirty="0"/>
              <a:t>Click to add subtitle</a:t>
            </a:r>
          </a:p>
        </p:txBody>
      </p:sp>
    </p:spTree>
    <p:extLst>
      <p:ext uri="{BB962C8B-B14F-4D97-AF65-F5344CB8AC3E}">
        <p14:creationId xmlns:p14="http://schemas.microsoft.com/office/powerpoint/2010/main" val="387136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40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_and_PathwayScenari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9184" y="246888"/>
            <a:ext cx="11539728" cy="868680"/>
          </a:xfrm>
          <a:prstGeom prst="rect">
            <a:avLst/>
          </a:prstGeom>
        </p:spPr>
        <p:txBody>
          <a:bodyPr/>
          <a:lstStyle>
            <a:lvl1pPr marL="0">
              <a:defRPr/>
            </a:lvl1pPr>
          </a:lstStyle>
          <a:p>
            <a:r>
              <a:rPr lang="en-US" dirty="0"/>
              <a:t>Title and Double Content - Click to add title</a:t>
            </a:r>
          </a:p>
        </p:txBody>
      </p:sp>
      <p:sp>
        <p:nvSpPr>
          <p:cNvPr id="3" name="Content Placeholder 2"/>
          <p:cNvSpPr>
            <a:spLocks noGrp="1"/>
          </p:cNvSpPr>
          <p:nvPr>
            <p:ph idx="1" hasCustomPrompt="1"/>
          </p:nvPr>
        </p:nvSpPr>
        <p:spPr>
          <a:xfrm>
            <a:off x="0" y="1544655"/>
            <a:ext cx="4059936" cy="4948940"/>
          </a:xfrm>
          <a:solidFill>
            <a:schemeClr val="accent2">
              <a:lumMod val="20000"/>
              <a:lumOff val="80000"/>
            </a:schemeClr>
          </a:solidFill>
        </p:spPr>
        <p:txBody>
          <a:bodyPr lIns="274320" tIns="91440" rIns="182880" bIns="91440" anchor="t">
            <a:noAutofit/>
          </a:bodyPr>
          <a:lstStyle>
            <a:lvl1pPr>
              <a:lnSpc>
                <a:spcPct val="100000"/>
              </a:lnSpc>
              <a:buFontTx/>
              <a:buNone/>
              <a:defRPr sz="1400"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Wingdings" pitchFamily="2" charset="2"/>
              <a:buChar char="§"/>
              <a:defRPr sz="1400">
                <a:latin typeface="Open Sans" panose="020B0606030504020204" pitchFamily="34" charset="0"/>
              </a:defRPr>
            </a:lvl2pPr>
            <a:lvl3pPr>
              <a:lnSpc>
                <a:spcPct val="100000"/>
              </a:lnSpc>
              <a:buFont typeface="Wingdings" pitchFamily="2" charset="2"/>
              <a:buChar char="§"/>
              <a:defRPr sz="1400">
                <a:latin typeface="Open Sans" panose="020B0606030504020204" pitchFamily="34" charset="0"/>
              </a:defRPr>
            </a:lvl3pPr>
            <a:lvl4pPr>
              <a:lnSpc>
                <a:spcPct val="100000"/>
              </a:lnSpc>
              <a:buFont typeface="Wingdings" pitchFamily="2" charset="2"/>
              <a:buChar char="§"/>
              <a:defRPr sz="1400">
                <a:latin typeface="Open Sans" panose="020B0606030504020204" pitchFamily="34" charset="0"/>
              </a:defRPr>
            </a:lvl4pPr>
            <a:lvl5pPr>
              <a:lnSpc>
                <a:spcPct val="100000"/>
              </a:lnSpc>
              <a:buFont typeface="Wingdings" pitchFamily="2" charset="2"/>
              <a:buChar char="§"/>
              <a:defRPr sz="14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11" name="Slide Number Placeholder 5">
            <a:extLst>
              <a:ext uri="{FF2B5EF4-FFF2-40B4-BE49-F238E27FC236}">
                <a16:creationId xmlns:a16="http://schemas.microsoft.com/office/drawing/2014/main" id="{39CDE9E9-5B72-F740-9CA1-7BF072FE8A30}"/>
              </a:ext>
            </a:extLst>
          </p:cNvPr>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
        <p:nvSpPr>
          <p:cNvPr id="4" name="Text Placeholder 3">
            <a:extLst>
              <a:ext uri="{FF2B5EF4-FFF2-40B4-BE49-F238E27FC236}">
                <a16:creationId xmlns:a16="http://schemas.microsoft.com/office/drawing/2014/main" id="{6E7F5525-7126-7343-B4BD-E18CB088B450}"/>
              </a:ext>
            </a:extLst>
          </p:cNvPr>
          <p:cNvSpPr>
            <a:spLocks noGrp="1"/>
          </p:cNvSpPr>
          <p:nvPr>
            <p:ph type="body" sz="quarter" idx="11"/>
          </p:nvPr>
        </p:nvSpPr>
        <p:spPr>
          <a:xfrm>
            <a:off x="0" y="1224615"/>
            <a:ext cx="4059936" cy="320040"/>
          </a:xfrm>
          <a:solidFill>
            <a:schemeClr val="accent2"/>
          </a:solidFill>
        </p:spPr>
        <p:txBody>
          <a:bodyPr lIns="274320" anchor="ctr">
            <a:noAutofit/>
          </a:bodyPr>
          <a:lstStyle>
            <a:lvl1pPr>
              <a:defRPr sz="1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lvl2pPr>
            <a:lvl3pPr>
              <a:defRPr sz="1800"/>
            </a:lvl3pPr>
            <a:lvl4pPr>
              <a:defRPr sz="1800"/>
            </a:lvl4pPr>
            <a:lvl5pPr>
              <a:defRPr sz="1800"/>
            </a:lvl5pPr>
          </a:lstStyle>
          <a:p>
            <a:pPr lvl="0"/>
            <a:r>
              <a:rPr lang="en-US" dirty="0"/>
              <a:t>Click to edit Master text styles</a:t>
            </a:r>
          </a:p>
        </p:txBody>
      </p:sp>
      <p:sp>
        <p:nvSpPr>
          <p:cNvPr id="5" name="TextBox 4">
            <a:extLst>
              <a:ext uri="{FF2B5EF4-FFF2-40B4-BE49-F238E27FC236}">
                <a16:creationId xmlns:a16="http://schemas.microsoft.com/office/drawing/2014/main" id="{A304FAB0-E42E-4C42-8B3A-7A97C659C627}"/>
              </a:ext>
            </a:extLst>
          </p:cNvPr>
          <p:cNvSpPr txBox="1"/>
          <p:nvPr userDrawn="1"/>
        </p:nvSpPr>
        <p:spPr>
          <a:xfrm>
            <a:off x="2030681" y="6745184"/>
            <a:ext cx="0" cy="0"/>
          </a:xfrm>
          <a:prstGeom prst="rect">
            <a:avLst/>
          </a:prstGeom>
        </p:spPr>
        <p:txBody>
          <a:bodyPr vert="horz" wrap="none" lIns="91440" tIns="45720" rIns="91440" bIns="45720" rtlCol="0">
            <a:noAutofit/>
          </a:bodyPr>
          <a:lstStyle/>
          <a:p>
            <a:pPr algn="l"/>
            <a:endParaRPr lang="en-US" dirty="0"/>
          </a:p>
        </p:txBody>
      </p:sp>
    </p:spTree>
    <p:extLst>
      <p:ext uri="{BB962C8B-B14F-4D97-AF65-F5344CB8AC3E}">
        <p14:creationId xmlns:p14="http://schemas.microsoft.com/office/powerpoint/2010/main" val="5105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_and_ModelExposi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9184" y="246888"/>
            <a:ext cx="11539728" cy="868680"/>
          </a:xfrm>
          <a:prstGeom prst="rect">
            <a:avLst/>
          </a:prstGeom>
        </p:spPr>
        <p:txBody>
          <a:bodyPr/>
          <a:lstStyle>
            <a:lvl1pPr marL="0">
              <a:defRPr/>
            </a:lvl1pPr>
          </a:lstStyle>
          <a:p>
            <a:r>
              <a:rPr lang="en-US" dirty="0"/>
              <a:t>Title and Double Content - Click to add title</a:t>
            </a:r>
          </a:p>
        </p:txBody>
      </p:sp>
      <p:sp>
        <p:nvSpPr>
          <p:cNvPr id="3" name="Content Placeholder 2"/>
          <p:cNvSpPr>
            <a:spLocks noGrp="1"/>
          </p:cNvSpPr>
          <p:nvPr>
            <p:ph idx="1" hasCustomPrompt="1"/>
          </p:nvPr>
        </p:nvSpPr>
        <p:spPr>
          <a:xfrm>
            <a:off x="0" y="1544655"/>
            <a:ext cx="4059936" cy="4948940"/>
          </a:xfrm>
          <a:solidFill>
            <a:schemeClr val="accent2">
              <a:lumMod val="20000"/>
              <a:lumOff val="80000"/>
            </a:schemeClr>
          </a:solidFill>
        </p:spPr>
        <p:txBody>
          <a:bodyPr lIns="274320" tIns="91440" rIns="182880" bIns="91440" anchor="t">
            <a:noAutofit/>
          </a:bodyPr>
          <a:lstStyle>
            <a:lvl1pPr>
              <a:lnSpc>
                <a:spcPct val="100000"/>
              </a:lnSpc>
              <a:buFontTx/>
              <a:buNone/>
              <a:defRPr sz="1400"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Wingdings" pitchFamily="2" charset="2"/>
              <a:buChar char="§"/>
              <a:defRPr sz="1400">
                <a:latin typeface="Open Sans" panose="020B0606030504020204" pitchFamily="34" charset="0"/>
              </a:defRPr>
            </a:lvl2pPr>
            <a:lvl3pPr>
              <a:lnSpc>
                <a:spcPct val="100000"/>
              </a:lnSpc>
              <a:buFont typeface="Wingdings" pitchFamily="2" charset="2"/>
              <a:buChar char="§"/>
              <a:defRPr sz="1400">
                <a:latin typeface="Open Sans" panose="020B0606030504020204" pitchFamily="34" charset="0"/>
              </a:defRPr>
            </a:lvl3pPr>
            <a:lvl4pPr>
              <a:lnSpc>
                <a:spcPct val="100000"/>
              </a:lnSpc>
              <a:buFont typeface="Wingdings" pitchFamily="2" charset="2"/>
              <a:buChar char="§"/>
              <a:defRPr sz="1400">
                <a:latin typeface="Open Sans" panose="020B0606030504020204" pitchFamily="34" charset="0"/>
              </a:defRPr>
            </a:lvl4pPr>
            <a:lvl5pPr>
              <a:lnSpc>
                <a:spcPct val="100000"/>
              </a:lnSpc>
              <a:buFont typeface="Wingdings" pitchFamily="2" charset="2"/>
              <a:buChar char="§"/>
              <a:defRPr sz="14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7" name="Date Placeholder 3">
            <a:extLst>
              <a:ext uri="{FF2B5EF4-FFF2-40B4-BE49-F238E27FC236}">
                <a16:creationId xmlns:a16="http://schemas.microsoft.com/office/drawing/2014/main" id="{893E114A-6AF8-2C4F-AE0E-ED5EDB14944C}"/>
              </a:ext>
            </a:extLst>
          </p:cNvPr>
          <p:cNvSpPr>
            <a:spLocks noGrp="1"/>
          </p:cNvSpPr>
          <p:nvPr>
            <p:ph type="dt" sz="half" idx="2"/>
          </p:nvPr>
        </p:nvSpPr>
        <p:spPr>
          <a:xfrm>
            <a:off x="393477" y="6501816"/>
            <a:ext cx="2843216" cy="365125"/>
          </a:xfrm>
          <a:prstGeom prst="rect">
            <a:avLst/>
          </a:prstGeom>
        </p:spPr>
        <p:txBody>
          <a:bodyPr vert="horz" lIns="0" tIns="0" rIns="0" bIns="0" rtlCol="0" anchor="ctr"/>
          <a:lstStyle>
            <a:lvl1pPr algn="l">
              <a:defRPr sz="1200">
                <a:solidFill>
                  <a:schemeClr val="tx2"/>
                </a:solidFill>
              </a:defRPr>
            </a:lvl1pPr>
          </a:lstStyle>
          <a:p>
            <a:fld id="{93CAD235-CEBB-1F44-95D4-4CBCA52064A0}" type="datetime4">
              <a:rPr lang="en-US" smtClean="0"/>
              <a:pPr/>
              <a:t>June 22, 2022</a:t>
            </a:fld>
            <a:endParaRPr lang="en-US" dirty="0">
              <a:solidFill>
                <a:schemeClr val="tx2"/>
              </a:solidFill>
            </a:endParaRPr>
          </a:p>
        </p:txBody>
      </p:sp>
      <p:sp>
        <p:nvSpPr>
          <p:cNvPr id="11" name="Slide Number Placeholder 5">
            <a:extLst>
              <a:ext uri="{FF2B5EF4-FFF2-40B4-BE49-F238E27FC236}">
                <a16:creationId xmlns:a16="http://schemas.microsoft.com/office/drawing/2014/main" id="{39CDE9E9-5B72-F740-9CA1-7BF072FE8A30}"/>
              </a:ext>
            </a:extLst>
          </p:cNvPr>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
        <p:nvSpPr>
          <p:cNvPr id="4" name="Text Placeholder 3">
            <a:extLst>
              <a:ext uri="{FF2B5EF4-FFF2-40B4-BE49-F238E27FC236}">
                <a16:creationId xmlns:a16="http://schemas.microsoft.com/office/drawing/2014/main" id="{6E7F5525-7126-7343-B4BD-E18CB088B450}"/>
              </a:ext>
            </a:extLst>
          </p:cNvPr>
          <p:cNvSpPr>
            <a:spLocks noGrp="1"/>
          </p:cNvSpPr>
          <p:nvPr>
            <p:ph type="body" sz="quarter" idx="11"/>
          </p:nvPr>
        </p:nvSpPr>
        <p:spPr>
          <a:xfrm>
            <a:off x="0" y="1224615"/>
            <a:ext cx="4059936" cy="320040"/>
          </a:xfrm>
          <a:solidFill>
            <a:schemeClr val="accent2"/>
          </a:solidFill>
        </p:spPr>
        <p:txBody>
          <a:bodyPr lIns="274320" anchor="ctr">
            <a:noAutofit/>
          </a:bodyPr>
          <a:lstStyle>
            <a:lvl1pPr>
              <a:defRPr sz="1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lvl2pPr>
            <a:lvl3pPr>
              <a:defRPr sz="1800"/>
            </a:lvl3pPr>
            <a:lvl4pPr>
              <a:defRPr sz="1800"/>
            </a:lvl4pPr>
            <a:lvl5pPr>
              <a:defRPr sz="1800"/>
            </a:lvl5pPr>
          </a:lstStyle>
          <a:p>
            <a:pPr lvl="0"/>
            <a:r>
              <a:rPr lang="en-US" dirty="0"/>
              <a:t>Click to edit Master text styles</a:t>
            </a:r>
          </a:p>
        </p:txBody>
      </p:sp>
      <p:sp>
        <p:nvSpPr>
          <p:cNvPr id="5" name="Content Placeholder 4">
            <a:extLst>
              <a:ext uri="{FF2B5EF4-FFF2-40B4-BE49-F238E27FC236}">
                <a16:creationId xmlns:a16="http://schemas.microsoft.com/office/drawing/2014/main" id="{61C34B27-9B53-7943-BD55-74DD6EB4FA4E}"/>
              </a:ext>
            </a:extLst>
          </p:cNvPr>
          <p:cNvSpPr>
            <a:spLocks noGrp="1"/>
          </p:cNvSpPr>
          <p:nvPr>
            <p:ph sz="quarter" idx="12"/>
          </p:nvPr>
        </p:nvSpPr>
        <p:spPr>
          <a:xfrm>
            <a:off x="4118776" y="1622065"/>
            <a:ext cx="7750136" cy="4871529"/>
          </a:xfrm>
        </p:spPr>
        <p:txBody>
          <a:bodyPr/>
          <a:lstStyle>
            <a:lvl1pPr>
              <a:defRPr sz="2400"/>
            </a:lvl1pPr>
            <a:lvl2pPr>
              <a:defRPr sz="2200"/>
            </a:lvl2pPr>
            <a:lvl3pPr>
              <a:defRPr sz="22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093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477" y="283778"/>
            <a:ext cx="11375562" cy="846525"/>
          </a:xfrm>
          <a:prstGeom prst="rect">
            <a:avLst/>
          </a:prstGeom>
        </p:spPr>
        <p:txBody>
          <a:bodyPr/>
          <a:lstStyle>
            <a:lvl1pPr marL="0">
              <a:defRPr/>
            </a:lvl1pPr>
          </a:lstStyle>
          <a:p>
            <a:r>
              <a:rPr lang="en-US" dirty="0"/>
              <a:t>Title Only - Click to add title</a:t>
            </a:r>
          </a:p>
        </p:txBody>
      </p:sp>
      <p:sp>
        <p:nvSpPr>
          <p:cNvPr id="11" name="Slide Number Placeholder 5">
            <a:extLst>
              <a:ext uri="{FF2B5EF4-FFF2-40B4-BE49-F238E27FC236}">
                <a16:creationId xmlns:a16="http://schemas.microsoft.com/office/drawing/2014/main" id="{39CDE9E9-5B72-F740-9CA1-7BF072FE8A30}"/>
              </a:ext>
            </a:extLst>
          </p:cNvPr>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Tree>
    <p:extLst>
      <p:ext uri="{BB962C8B-B14F-4D97-AF65-F5344CB8AC3E}">
        <p14:creationId xmlns:p14="http://schemas.microsoft.com/office/powerpoint/2010/main" val="398697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Slid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39CDE9E9-5B72-F740-9CA1-7BF072FE8A30}"/>
              </a:ext>
            </a:extLst>
          </p:cNvPr>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Tree>
    <p:extLst>
      <p:ext uri="{BB962C8B-B14F-4D97-AF65-F5344CB8AC3E}">
        <p14:creationId xmlns:p14="http://schemas.microsoft.com/office/powerpoint/2010/main" val="266330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27ED-C799-AA4A-BA7C-2FFFBEA251A4}"/>
              </a:ext>
            </a:extLst>
          </p:cNvPr>
          <p:cNvSpPr>
            <a:spLocks noGrp="1"/>
          </p:cNvSpPr>
          <p:nvPr>
            <p:ph type="title" hasCustomPrompt="1"/>
          </p:nvPr>
        </p:nvSpPr>
        <p:spPr/>
        <p:txBody>
          <a:bodyPr/>
          <a:lstStyle/>
          <a:p>
            <a:r>
              <a:rPr lang="en-US" dirty="0"/>
              <a:t>TITLE AND CONTENT - Click to add title</a:t>
            </a:r>
          </a:p>
        </p:txBody>
      </p:sp>
      <p:sp>
        <p:nvSpPr>
          <p:cNvPr id="3" name="Slide Number Placeholder 2">
            <a:extLst>
              <a:ext uri="{FF2B5EF4-FFF2-40B4-BE49-F238E27FC236}">
                <a16:creationId xmlns:a16="http://schemas.microsoft.com/office/drawing/2014/main" id="{87D4B9F0-F682-C847-A4A4-C8832F0065E1}"/>
              </a:ext>
            </a:extLst>
          </p:cNvPr>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Content Placeholder 4">
            <a:extLst>
              <a:ext uri="{FF2B5EF4-FFF2-40B4-BE49-F238E27FC236}">
                <a16:creationId xmlns:a16="http://schemas.microsoft.com/office/drawing/2014/main" id="{BAC6C40D-F7AE-5D42-B2A9-60C9F62ADE8A}"/>
              </a:ext>
            </a:extLst>
          </p:cNvPr>
          <p:cNvSpPr>
            <a:spLocks noGrp="1"/>
          </p:cNvSpPr>
          <p:nvPr>
            <p:ph sz="quarter" idx="11" hasCustomPrompt="1"/>
          </p:nvPr>
        </p:nvSpPr>
        <p:spPr>
          <a:xfrm>
            <a:off x="647700" y="1409700"/>
            <a:ext cx="11045952" cy="4610100"/>
          </a:xfrm>
        </p:spPr>
        <p:txBody>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1B758965-F092-184D-8FFB-8523C26AB56B}"/>
              </a:ext>
            </a:extLst>
          </p:cNvPr>
          <p:cNvSpPr txBox="1"/>
          <p:nvPr userDrawn="1"/>
        </p:nvSpPr>
        <p:spPr>
          <a:xfrm>
            <a:off x="4795024" y="66907"/>
            <a:ext cx="0" cy="0"/>
          </a:xfrm>
          <a:prstGeom prst="rect">
            <a:avLst/>
          </a:prstGeom>
        </p:spPr>
        <p:txBody>
          <a:bodyPr vert="horz" wrap="none" lIns="91440" tIns="45720" rIns="91440" bIns="45720" rtlCol="0">
            <a:noAutofit/>
          </a:bodyPr>
          <a:lstStyle/>
          <a:p>
            <a:pPr algn="l"/>
            <a:endParaRPr lang="en-US" dirty="0"/>
          </a:p>
        </p:txBody>
      </p:sp>
    </p:spTree>
    <p:extLst>
      <p:ext uri="{BB962C8B-B14F-4D97-AF65-F5344CB8AC3E}">
        <p14:creationId xmlns:p14="http://schemas.microsoft.com/office/powerpoint/2010/main" val="377693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27ED-C799-AA4A-BA7C-2FFFBEA251A4}"/>
              </a:ext>
            </a:extLst>
          </p:cNvPr>
          <p:cNvSpPr>
            <a:spLocks noGrp="1"/>
          </p:cNvSpPr>
          <p:nvPr>
            <p:ph type="title" hasCustomPrompt="1"/>
          </p:nvPr>
        </p:nvSpPr>
        <p:spPr/>
        <p:txBody>
          <a:bodyPr/>
          <a:lstStyle/>
          <a:p>
            <a:r>
              <a:rPr lang="en-US" dirty="0"/>
              <a:t>TITLE AND CONTENT - Click to add title</a:t>
            </a:r>
          </a:p>
        </p:txBody>
      </p:sp>
      <p:sp>
        <p:nvSpPr>
          <p:cNvPr id="3" name="Slide Number Placeholder 2">
            <a:extLst>
              <a:ext uri="{FF2B5EF4-FFF2-40B4-BE49-F238E27FC236}">
                <a16:creationId xmlns:a16="http://schemas.microsoft.com/office/drawing/2014/main" id="{87D4B9F0-F682-C847-A4A4-C8832F0065E1}"/>
              </a:ext>
            </a:extLst>
          </p:cNvPr>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Content Placeholder 4">
            <a:extLst>
              <a:ext uri="{FF2B5EF4-FFF2-40B4-BE49-F238E27FC236}">
                <a16:creationId xmlns:a16="http://schemas.microsoft.com/office/drawing/2014/main" id="{BAC6C40D-F7AE-5D42-B2A9-60C9F62ADE8A}"/>
              </a:ext>
            </a:extLst>
          </p:cNvPr>
          <p:cNvSpPr>
            <a:spLocks noGrp="1"/>
          </p:cNvSpPr>
          <p:nvPr>
            <p:ph sz="quarter" idx="11" hasCustomPrompt="1"/>
          </p:nvPr>
        </p:nvSpPr>
        <p:spPr>
          <a:xfrm>
            <a:off x="647700" y="1409700"/>
            <a:ext cx="2743200" cy="4610100"/>
          </a:xfrm>
        </p:spPr>
        <p:txBody>
          <a:bodyPr/>
          <a:lstStyle>
            <a:lvl1pPr>
              <a:defRPr sz="24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1B758965-F092-184D-8FFB-8523C26AB56B}"/>
              </a:ext>
            </a:extLst>
          </p:cNvPr>
          <p:cNvSpPr txBox="1"/>
          <p:nvPr userDrawn="1"/>
        </p:nvSpPr>
        <p:spPr>
          <a:xfrm>
            <a:off x="4795024" y="66907"/>
            <a:ext cx="0" cy="0"/>
          </a:xfrm>
          <a:prstGeom prst="rect">
            <a:avLst/>
          </a:prstGeom>
        </p:spPr>
        <p:txBody>
          <a:bodyPr vert="horz" wrap="none" lIns="91440" tIns="45720" rIns="91440" bIns="45720" rtlCol="0">
            <a:noAutofit/>
          </a:bodyPr>
          <a:lstStyle/>
          <a:p>
            <a:pPr algn="l"/>
            <a:endParaRPr lang="en-US" dirty="0"/>
          </a:p>
        </p:txBody>
      </p:sp>
      <p:sp>
        <p:nvSpPr>
          <p:cNvPr id="6" name="Content Placeholder 4">
            <a:extLst>
              <a:ext uri="{FF2B5EF4-FFF2-40B4-BE49-F238E27FC236}">
                <a16:creationId xmlns:a16="http://schemas.microsoft.com/office/drawing/2014/main" id="{58499A1B-B545-E54F-813C-D2819D306700}"/>
              </a:ext>
            </a:extLst>
          </p:cNvPr>
          <p:cNvSpPr>
            <a:spLocks noGrp="1"/>
          </p:cNvSpPr>
          <p:nvPr>
            <p:ph sz="quarter" idx="12" hasCustomPrompt="1"/>
          </p:nvPr>
        </p:nvSpPr>
        <p:spPr>
          <a:xfrm>
            <a:off x="3459691" y="1409700"/>
            <a:ext cx="2743200" cy="4610100"/>
          </a:xfrm>
        </p:spPr>
        <p:txBody>
          <a:bodyPr/>
          <a:lstStyle>
            <a:lvl1pPr>
              <a:defRPr sz="24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4">
            <a:extLst>
              <a:ext uri="{FF2B5EF4-FFF2-40B4-BE49-F238E27FC236}">
                <a16:creationId xmlns:a16="http://schemas.microsoft.com/office/drawing/2014/main" id="{174E15F2-20CB-C644-8BA7-F15902DE87E0}"/>
              </a:ext>
            </a:extLst>
          </p:cNvPr>
          <p:cNvSpPr>
            <a:spLocks noGrp="1"/>
          </p:cNvSpPr>
          <p:nvPr>
            <p:ph sz="quarter" idx="13" hasCustomPrompt="1"/>
          </p:nvPr>
        </p:nvSpPr>
        <p:spPr>
          <a:xfrm>
            <a:off x="6271682" y="1409700"/>
            <a:ext cx="2743200" cy="4610100"/>
          </a:xfrm>
        </p:spPr>
        <p:txBody>
          <a:bodyPr/>
          <a:lstStyle>
            <a:lvl1pPr>
              <a:defRPr sz="24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a:extLst>
              <a:ext uri="{FF2B5EF4-FFF2-40B4-BE49-F238E27FC236}">
                <a16:creationId xmlns:a16="http://schemas.microsoft.com/office/drawing/2014/main" id="{AF92AC71-C99E-234B-8D8F-0F0C3726B081}"/>
              </a:ext>
            </a:extLst>
          </p:cNvPr>
          <p:cNvSpPr>
            <a:spLocks noGrp="1"/>
          </p:cNvSpPr>
          <p:nvPr>
            <p:ph sz="quarter" idx="14" hasCustomPrompt="1"/>
          </p:nvPr>
        </p:nvSpPr>
        <p:spPr>
          <a:xfrm>
            <a:off x="9083673" y="1409700"/>
            <a:ext cx="2743200" cy="4610100"/>
          </a:xfrm>
        </p:spPr>
        <p:txBody>
          <a:bodyPr/>
          <a:lstStyle>
            <a:lvl1pPr>
              <a:defRPr sz="24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28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DAB39D-3DF2-E847-8C3E-FDFA1C596259}"/>
              </a:ext>
            </a:extLst>
          </p:cNvPr>
          <p:cNvSpPr/>
          <p:nvPr userDrawn="1"/>
        </p:nvSpPr>
        <p:spPr>
          <a:xfrm>
            <a:off x="0" y="1223783"/>
            <a:ext cx="12192000" cy="52780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8929" y="243168"/>
            <a:ext cx="11539936" cy="864836"/>
          </a:xfrm>
          <a:prstGeom prst="rect">
            <a:avLst/>
          </a:prstGeom>
        </p:spPr>
        <p:txBody>
          <a:bodyPr vert="horz" lIns="0" tIns="0" rIns="0" bIns="0" rtlCol="0" anchor="ctr">
            <a:normAutofit/>
          </a:bodyPr>
          <a:lstStyle/>
          <a:p>
            <a:r>
              <a:rPr lang="en-US" dirty="0"/>
              <a:t>Click to edit Master title style</a:t>
            </a:r>
          </a:p>
        </p:txBody>
      </p:sp>
      <p:sp>
        <p:nvSpPr>
          <p:cNvPr id="8" name="Rectangle 7">
            <a:extLst>
              <a:ext uri="{FF2B5EF4-FFF2-40B4-BE49-F238E27FC236}">
                <a16:creationId xmlns:a16="http://schemas.microsoft.com/office/drawing/2014/main" id="{3830A6B1-B674-D445-B9BF-76365E83B1FA}"/>
              </a:ext>
            </a:extLst>
          </p:cNvPr>
          <p:cNvSpPr/>
          <p:nvPr userDrawn="1"/>
        </p:nvSpPr>
        <p:spPr>
          <a:xfrm rot="5400000" flipV="1">
            <a:off x="11689712" y="6666552"/>
            <a:ext cx="246888" cy="274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9" name="Picture 8">
            <a:extLst>
              <a:ext uri="{FF2B5EF4-FFF2-40B4-BE49-F238E27FC236}">
                <a16:creationId xmlns:a16="http://schemas.microsoft.com/office/drawing/2014/main" id="{8EA7547A-5252-D141-892A-B9814F803C9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1411493" y="6564988"/>
            <a:ext cx="258631" cy="258631"/>
          </a:xfrm>
          <a:prstGeom prst="rect">
            <a:avLst/>
          </a:prstGeom>
        </p:spPr>
      </p:pic>
      <p:sp>
        <p:nvSpPr>
          <p:cNvPr id="3" name="Text Placeholder 2"/>
          <p:cNvSpPr>
            <a:spLocks noGrp="1"/>
          </p:cNvSpPr>
          <p:nvPr>
            <p:ph type="body" idx="1"/>
          </p:nvPr>
        </p:nvSpPr>
        <p:spPr>
          <a:xfrm>
            <a:off x="328929" y="1685925"/>
            <a:ext cx="11497943" cy="4422694"/>
          </a:xfrm>
          <a:prstGeom prst="rect">
            <a:avLst/>
          </a:prstGeom>
        </p:spPr>
        <p:txBody>
          <a:bodyPr vert="horz" lIns="0" tIns="0" rIns="0" bIns="0" rtlCol="0">
            <a:normAutofit/>
          </a:bodyPr>
          <a:lstStyle/>
          <a:p>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93477" y="6501816"/>
            <a:ext cx="4513334" cy="365125"/>
          </a:xfrm>
          <a:prstGeom prst="rect">
            <a:avLst/>
          </a:prstGeom>
        </p:spPr>
        <p:txBody>
          <a:bodyPr vert="horz" lIns="0" tIns="0" rIns="0" bIns="0" rtlCol="0" anchor="ctr"/>
          <a:lstStyle>
            <a:lvl1pPr algn="l">
              <a:defRPr sz="1200" cap="small"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Tree>
    <p:extLst>
      <p:ext uri="{BB962C8B-B14F-4D97-AF65-F5344CB8AC3E}">
        <p14:creationId xmlns:p14="http://schemas.microsoft.com/office/powerpoint/2010/main" val="646877068"/>
      </p:ext>
    </p:extLst>
  </p:cSld>
  <p:clrMap bg1="lt1" tx1="dk1" bg2="lt2" tx2="dk2" accent1="accent1" accent2="accent2" accent3="accent3" accent4="accent4" accent5="accent5" accent6="accent6" hlink="hlink" folHlink="folHlink"/>
  <p:sldLayoutIdLst>
    <p:sldLayoutId id="2147483752" r:id="rId1"/>
    <p:sldLayoutId id="2147483733" r:id="rId2"/>
    <p:sldLayoutId id="2147483758" r:id="rId3"/>
    <p:sldLayoutId id="2147483768" r:id="rId4"/>
    <p:sldLayoutId id="2147483773" r:id="rId5"/>
    <p:sldLayoutId id="2147483769" r:id="rId6"/>
    <p:sldLayoutId id="2147483770" r:id="rId7"/>
    <p:sldLayoutId id="2147483771" r:id="rId8"/>
    <p:sldLayoutId id="2147483775" r:id="rId9"/>
    <p:sldLayoutId id="2147483776" r:id="rId10"/>
    <p:sldLayoutId id="2147483778" r:id="rId11"/>
    <p:sldLayoutId id="2147483779" r:id="rId12"/>
    <p:sldLayoutId id="2147483780" r:id="rId13"/>
    <p:sldLayoutId id="2147483781"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sv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34.emf"/><Relationship Id="rId7"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6.emf"/><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www.e3sm.org/"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0.emf"/><Relationship Id="rId5" Type="http://schemas.openxmlformats.org/officeDocument/2006/relationships/image" Target="../media/image19.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C86A80F-2F4E-C74D-A16D-874D29BB62C6}"/>
              </a:ext>
            </a:extLst>
          </p:cNvPr>
          <p:cNvSpPr>
            <a:spLocks noGrp="1"/>
          </p:cNvSpPr>
          <p:nvPr>
            <p:ph type="body" sz="quarter" idx="10"/>
          </p:nvPr>
        </p:nvSpPr>
        <p:spPr>
          <a:xfrm>
            <a:off x="258577" y="1506095"/>
            <a:ext cx="11674846" cy="1526385"/>
          </a:xfrm>
        </p:spPr>
        <p:txBody>
          <a:bodyPr>
            <a:normAutofit/>
          </a:bodyPr>
          <a:lstStyle/>
          <a:p>
            <a:r>
              <a:rPr lang="en-US" sz="28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CLDERA</a:t>
            </a:r>
            <a:r>
              <a:rPr lang="en-US" sz="24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2"/>
                </a:solidFill>
                <a:latin typeface="Open Sans" panose="020B0606030504020204" pitchFamily="34" charset="0"/>
                <a:ea typeface="Open Sans" panose="020B0606030504020204" pitchFamily="34" charset="0"/>
                <a:cs typeface="Open Sans" panose="020B0606030504020204" pitchFamily="34" charset="0"/>
              </a:rPr>
              <a:t>CL</a:t>
            </a:r>
            <a:r>
              <a:rPr lang="en-US" sz="2400" dirty="0" err="1">
                <a:latin typeface="Open Sans" panose="020B0606030504020204" pitchFamily="34" charset="0"/>
                <a:ea typeface="Open Sans" panose="020B0606030504020204" pitchFamily="34" charset="0"/>
                <a:cs typeface="Open Sans" panose="020B0606030504020204" pitchFamily="34" charset="0"/>
              </a:rPr>
              <a:t>imate</a:t>
            </a:r>
            <a:r>
              <a:rPr lang="en-US" sz="2400" dirty="0">
                <a:latin typeface="Open Sans" panose="020B0606030504020204" pitchFamily="34" charset="0"/>
                <a:ea typeface="Open Sans" panose="020B0606030504020204" pitchFamily="34" charset="0"/>
                <a:cs typeface="Open Sans" panose="020B0606030504020204" pitchFamily="34" charset="0"/>
              </a:rPr>
              <a:t> impact: </a:t>
            </a:r>
            <a:r>
              <a:rPr lang="en-US" sz="24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D</a:t>
            </a:r>
            <a:r>
              <a:rPr lang="en-US" sz="2400" dirty="0">
                <a:latin typeface="Open Sans" panose="020B0606030504020204" pitchFamily="34" charset="0"/>
                <a:ea typeface="Open Sans" panose="020B0606030504020204" pitchFamily="34" charset="0"/>
                <a:cs typeface="Open Sans" panose="020B0606030504020204" pitchFamily="34" charset="0"/>
              </a:rPr>
              <a:t>etermining </a:t>
            </a:r>
            <a:r>
              <a:rPr lang="en-US" sz="24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E</a:t>
            </a:r>
            <a:r>
              <a:rPr lang="en-US" sz="2400" dirty="0">
                <a:latin typeface="Open Sans" panose="020B0606030504020204" pitchFamily="34" charset="0"/>
                <a:ea typeface="Open Sans" panose="020B0606030504020204" pitchFamily="34" charset="0"/>
                <a:cs typeface="Open Sans" panose="020B0606030504020204" pitchFamily="34" charset="0"/>
              </a:rPr>
              <a:t>tiology </a:t>
            </a:r>
            <a:r>
              <a:rPr lang="en-US" sz="2400" dirty="0" err="1">
                <a:latin typeface="Open Sans" panose="020B0606030504020204" pitchFamily="34" charset="0"/>
                <a:ea typeface="Open Sans" panose="020B0606030504020204" pitchFamily="34" charset="0"/>
                <a:cs typeface="Open Sans" panose="020B0606030504020204" pitchFamily="34" charset="0"/>
              </a:rPr>
              <a:t>th</a:t>
            </a:r>
            <a:r>
              <a:rPr lang="en-US" sz="2400" b="1" dirty="0" err="1">
                <a:solidFill>
                  <a:schemeClr val="accent2"/>
                </a:solidFill>
                <a:latin typeface="Open Sans" panose="020B0606030504020204" pitchFamily="34" charset="0"/>
                <a:ea typeface="Open Sans" panose="020B0606030504020204" pitchFamily="34" charset="0"/>
                <a:cs typeface="Open Sans" panose="020B0606030504020204" pitchFamily="34" charset="0"/>
              </a:rPr>
              <a:t>R</a:t>
            </a:r>
            <a:r>
              <a:rPr lang="en-US" sz="2400" dirty="0" err="1">
                <a:latin typeface="Open Sans" panose="020B0606030504020204" pitchFamily="34" charset="0"/>
                <a:ea typeface="Open Sans" panose="020B0606030504020204" pitchFamily="34" charset="0"/>
                <a:cs typeface="Open Sans" panose="020B0606030504020204" pitchFamily="34" charset="0"/>
              </a:rPr>
              <a:t>ough</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p</a:t>
            </a:r>
            <a:r>
              <a:rPr lang="en-US" sz="2400" b="1" dirty="0" err="1">
                <a:solidFill>
                  <a:schemeClr val="accent2"/>
                </a:solidFill>
                <a:latin typeface="Open Sans" panose="020B0606030504020204" pitchFamily="34" charset="0"/>
                <a:ea typeface="Open Sans" panose="020B0606030504020204" pitchFamily="34" charset="0"/>
                <a:cs typeface="Open Sans" panose="020B0606030504020204" pitchFamily="34" charset="0"/>
              </a:rPr>
              <a:t>A</a:t>
            </a:r>
            <a:r>
              <a:rPr lang="en-US" sz="2400" dirty="0" err="1">
                <a:latin typeface="Open Sans" panose="020B0606030504020204" pitchFamily="34" charset="0"/>
                <a:ea typeface="Open Sans" panose="020B0606030504020204" pitchFamily="34" charset="0"/>
                <a:cs typeface="Open Sans" panose="020B0606030504020204" pitchFamily="34" charset="0"/>
              </a:rPr>
              <a:t>thways</a:t>
            </a:r>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A Novel Foundational Approach for Attributing Climate Impacts</a:t>
            </a:r>
          </a:p>
          <a:p>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13E54DF6-4A33-0F44-BFF9-3FDCAA65F7F8}"/>
              </a:ext>
            </a:extLst>
          </p:cNvPr>
          <p:cNvSpPr txBox="1"/>
          <p:nvPr/>
        </p:nvSpPr>
        <p:spPr>
          <a:xfrm>
            <a:off x="3438144" y="3596640"/>
            <a:ext cx="0" cy="0"/>
          </a:xfrm>
          <a:prstGeom prst="rect">
            <a:avLst/>
          </a:prstGeom>
        </p:spPr>
        <p:txBody>
          <a:bodyPr vert="horz" wrap="none" lIns="91440" tIns="45720" rIns="91440" bIns="45720" rtlCol="0">
            <a:noAutofit/>
          </a:bodyPr>
          <a:lstStyle/>
          <a:p>
            <a:pPr algn="l"/>
            <a:endParaRPr lang="en-US" dirty="0"/>
          </a:p>
        </p:txBody>
      </p:sp>
      <p:sp>
        <p:nvSpPr>
          <p:cNvPr id="7" name="Text Placeholder 6">
            <a:extLst>
              <a:ext uri="{FF2B5EF4-FFF2-40B4-BE49-F238E27FC236}">
                <a16:creationId xmlns:a16="http://schemas.microsoft.com/office/drawing/2014/main" id="{E1678898-9271-B34F-8D82-312E0CF9874A}"/>
              </a:ext>
            </a:extLst>
          </p:cNvPr>
          <p:cNvSpPr>
            <a:spLocks noGrp="1"/>
          </p:cNvSpPr>
          <p:nvPr>
            <p:ph type="body" sz="quarter" idx="15"/>
          </p:nvPr>
        </p:nvSpPr>
        <p:spPr/>
        <p:txBody>
          <a:bodyPr/>
          <a:lstStyle/>
          <a:p>
            <a:r>
              <a:rPr lang="en-US" dirty="0"/>
              <a:t>SAND</a:t>
            </a:r>
            <a:r>
              <a:rPr lang="en-US" b="0" dirty="0"/>
              <a:t>2022-7561 C</a:t>
            </a:r>
            <a:endParaRPr lang="en-US" dirty="0"/>
          </a:p>
        </p:txBody>
      </p:sp>
      <p:sp>
        <p:nvSpPr>
          <p:cNvPr id="3" name="Text Placeholder 2">
            <a:extLst>
              <a:ext uri="{FF2B5EF4-FFF2-40B4-BE49-F238E27FC236}">
                <a16:creationId xmlns:a16="http://schemas.microsoft.com/office/drawing/2014/main" id="{8CBBF0CF-096B-4D06-8F51-91A242CF094D}"/>
              </a:ext>
            </a:extLst>
          </p:cNvPr>
          <p:cNvSpPr>
            <a:spLocks noGrp="1"/>
          </p:cNvSpPr>
          <p:nvPr>
            <p:ph type="body" sz="quarter" idx="22"/>
          </p:nvPr>
        </p:nvSpPr>
        <p:spPr/>
        <p:txBody>
          <a:bodyPr>
            <a:normAutofit fontScale="77500" lnSpcReduction="20000"/>
          </a:bodyPr>
          <a:lstStyle/>
          <a:p>
            <a:r>
              <a:rPr lang="en-US" sz="3300" b="1" dirty="0">
                <a:solidFill>
                  <a:schemeClr val="bg1"/>
                </a:solidFill>
                <a:latin typeface="+mj-lt"/>
              </a:rPr>
              <a:t>8</a:t>
            </a:r>
            <a:r>
              <a:rPr lang="en-US" sz="3300" b="1" baseline="30000" dirty="0">
                <a:solidFill>
                  <a:schemeClr val="bg1"/>
                </a:solidFill>
                <a:latin typeface="+mj-lt"/>
              </a:rPr>
              <a:t>th</a:t>
            </a:r>
            <a:r>
              <a:rPr lang="en-US" sz="3300" b="1" dirty="0">
                <a:solidFill>
                  <a:schemeClr val="bg1"/>
                </a:solidFill>
                <a:latin typeface="+mj-lt"/>
              </a:rPr>
              <a:t> European Seminar on Computing (ESCO)</a:t>
            </a:r>
          </a:p>
          <a:p>
            <a:r>
              <a:rPr lang="en-US" sz="3300" b="1" dirty="0">
                <a:solidFill>
                  <a:schemeClr val="bg1"/>
                </a:solidFill>
                <a:latin typeface="+mj-lt"/>
              </a:rPr>
              <a:t>June 14, 2022 </a:t>
            </a:r>
          </a:p>
          <a:p>
            <a:endParaRPr lang="en-US" dirty="0"/>
          </a:p>
        </p:txBody>
      </p:sp>
      <p:sp>
        <p:nvSpPr>
          <p:cNvPr id="6" name="Text Placeholder 12">
            <a:extLst>
              <a:ext uri="{FF2B5EF4-FFF2-40B4-BE49-F238E27FC236}">
                <a16:creationId xmlns:a16="http://schemas.microsoft.com/office/drawing/2014/main" id="{AC76F077-97F6-75C2-E316-BB8C93AC26C7}"/>
              </a:ext>
            </a:extLst>
          </p:cNvPr>
          <p:cNvSpPr txBox="1">
            <a:spLocks/>
          </p:cNvSpPr>
          <p:nvPr/>
        </p:nvSpPr>
        <p:spPr>
          <a:xfrm>
            <a:off x="460592" y="3872968"/>
            <a:ext cx="11674846" cy="1143151"/>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kern="1200">
                <a:solidFill>
                  <a:schemeClr val="bg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Open Sans" panose="020B0606030504020204" pitchFamily="34" charset="0"/>
                <a:ea typeface="Open Sans" panose="020B0606030504020204" pitchFamily="34" charset="0"/>
                <a:cs typeface="Open Sans" panose="020B0606030504020204" pitchFamily="34" charset="0"/>
              </a:rPr>
              <a:t>Diana Bull, </a:t>
            </a:r>
            <a:r>
              <a:rPr lang="en-US" sz="2400" u="sng" dirty="0">
                <a:latin typeface="Open Sans" panose="020B0606030504020204" pitchFamily="34" charset="0"/>
                <a:ea typeface="Open Sans" panose="020B0606030504020204" pitchFamily="34" charset="0"/>
                <a:cs typeface="Open Sans" panose="020B0606030504020204" pitchFamily="34" charset="0"/>
              </a:rPr>
              <a:t>Kara Peterson, </a:t>
            </a:r>
            <a:r>
              <a:rPr lang="en-US" sz="2400" dirty="0">
                <a:latin typeface="Open Sans" panose="020B0606030504020204" pitchFamily="34" charset="0"/>
                <a:ea typeface="Open Sans" panose="020B0606030504020204" pitchFamily="34" charset="0"/>
                <a:cs typeface="Open Sans" panose="020B0606030504020204" pitchFamily="34" charset="0"/>
              </a:rPr>
              <a:t>Irina </a:t>
            </a:r>
            <a:r>
              <a:rPr lang="en-US" sz="2400" dirty="0" err="1">
                <a:latin typeface="Open Sans" panose="020B0606030504020204" pitchFamily="34" charset="0"/>
                <a:ea typeface="Open Sans" panose="020B0606030504020204" pitchFamily="34" charset="0"/>
                <a:cs typeface="Open Sans" panose="020B0606030504020204" pitchFamily="34" charset="0"/>
              </a:rPr>
              <a:t>Tezaur</a:t>
            </a:r>
            <a:r>
              <a:rPr lang="en-US" sz="2400" dirty="0">
                <a:latin typeface="Open Sans" panose="020B0606030504020204" pitchFamily="34" charset="0"/>
                <a:ea typeface="Open Sans" panose="020B0606030504020204" pitchFamily="34" charset="0"/>
                <a:cs typeface="Open Sans" panose="020B0606030504020204" pitchFamily="34" charset="0"/>
              </a:rPr>
              <a:t>, Lyndsay Shand, Laura </a:t>
            </a:r>
            <a:r>
              <a:rPr lang="en-US" sz="2400" dirty="0" err="1">
                <a:latin typeface="Open Sans" panose="020B0606030504020204" pitchFamily="34" charset="0"/>
                <a:ea typeface="Open Sans" panose="020B0606030504020204" pitchFamily="34" charset="0"/>
                <a:cs typeface="Open Sans" panose="020B0606030504020204" pitchFamily="34" charset="0"/>
              </a:rPr>
              <a:t>Swiler</a:t>
            </a:r>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Sandia National Laboratories</a:t>
            </a:r>
          </a:p>
          <a:p>
            <a:r>
              <a:rPr lang="en-US" sz="2400"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218172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21632-143D-FB49-AA8B-A807E64BFD8E}"/>
              </a:ext>
            </a:extLst>
          </p:cNvPr>
          <p:cNvSpPr>
            <a:spLocks noGrp="1"/>
          </p:cNvSpPr>
          <p:nvPr>
            <p:ph type="title"/>
          </p:nvPr>
        </p:nvSpPr>
        <p:spPr/>
        <p:txBody>
          <a:bodyPr>
            <a:normAutofit/>
          </a:bodyPr>
          <a:lstStyle/>
          <a:p>
            <a:r>
              <a:rPr lang="en-US" i="1" dirty="0"/>
              <a:t>Statistical Methods</a:t>
            </a:r>
          </a:p>
        </p:txBody>
      </p:sp>
      <p:sp>
        <p:nvSpPr>
          <p:cNvPr id="5" name="Slide Number Placeholder 4">
            <a:extLst>
              <a:ext uri="{FF2B5EF4-FFF2-40B4-BE49-F238E27FC236}">
                <a16:creationId xmlns:a16="http://schemas.microsoft.com/office/drawing/2014/main" id="{DCBE6B37-3623-6A4F-ABDF-B8F197394C6D}"/>
              </a:ext>
            </a:extLst>
          </p:cNvPr>
          <p:cNvSpPr>
            <a:spLocks noGrp="1"/>
          </p:cNvSpPr>
          <p:nvPr>
            <p:ph type="sldNum" sz="quarter" idx="4"/>
          </p:nvPr>
        </p:nvSpPr>
        <p:spPr/>
        <p:txBody>
          <a:bodyPr/>
          <a:lstStyle/>
          <a:p>
            <a:fld id="{4FAB73BC-B049-4115-A692-8D63A059BFB8}" type="slidenum">
              <a:rPr lang="en-US" smtClean="0">
                <a:latin typeface="Trebuchet MS" panose="020B0703020202090204" pitchFamily="34" charset="0"/>
              </a:rPr>
              <a:pPr/>
              <a:t>10</a:t>
            </a:fld>
            <a:endParaRPr lang="en-US" dirty="0">
              <a:latin typeface="Trebuchet MS" panose="020B0703020202090204" pitchFamily="34" charset="0"/>
            </a:endParaRPr>
          </a:p>
        </p:txBody>
      </p:sp>
      <p:sp>
        <p:nvSpPr>
          <p:cNvPr id="33" name="Rectangle 32">
            <a:extLst>
              <a:ext uri="{FF2B5EF4-FFF2-40B4-BE49-F238E27FC236}">
                <a16:creationId xmlns:a16="http://schemas.microsoft.com/office/drawing/2014/main" id="{E84244E0-DCDD-FA42-9FAD-43AB94629E39}"/>
              </a:ext>
            </a:extLst>
          </p:cNvPr>
          <p:cNvSpPr/>
          <p:nvPr/>
        </p:nvSpPr>
        <p:spPr>
          <a:xfrm>
            <a:off x="3827076" y="2858214"/>
            <a:ext cx="389861" cy="31549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37" name="Rectangle 36">
            <a:extLst>
              <a:ext uri="{FF2B5EF4-FFF2-40B4-BE49-F238E27FC236}">
                <a16:creationId xmlns:a16="http://schemas.microsoft.com/office/drawing/2014/main" id="{DFDDA74E-E1B9-4F27-C4A4-5D9B3742CFEE}"/>
              </a:ext>
            </a:extLst>
          </p:cNvPr>
          <p:cNvSpPr/>
          <p:nvPr/>
        </p:nvSpPr>
        <p:spPr>
          <a:xfrm>
            <a:off x="107683" y="905399"/>
            <a:ext cx="7967224" cy="3477875"/>
          </a:xfrm>
          <a:prstGeom prst="rect">
            <a:avLst/>
          </a:prstGeom>
        </p:spPr>
        <p:txBody>
          <a:bodyPr wrap="square">
            <a:spAutoFit/>
          </a:bodyPr>
          <a:lstStyle/>
          <a:p>
            <a:pPr marL="342900" indent="-342900">
              <a:buClr>
                <a:schemeClr val="accent1"/>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chemeClr val="accent1"/>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chemeClr val="accent1"/>
              </a:buClr>
              <a:buFont typeface="Arial" panose="020B0604020202020204" pitchFamily="34" charset="0"/>
              <a:buChar char="•"/>
            </a:pPr>
            <a:r>
              <a:rPr lang="en-US" sz="2000" b="1" dirty="0">
                <a:latin typeface="Open Sans" panose="020B0606030504020204" pitchFamily="34" charset="0"/>
                <a:ea typeface="Open Sans" panose="020B0606030504020204" pitchFamily="34" charset="0"/>
                <a:cs typeface="Open Sans" panose="020B0606030504020204" pitchFamily="34" charset="0"/>
              </a:rPr>
              <a:t>Random Forest Regression</a:t>
            </a:r>
          </a:p>
          <a:p>
            <a:pPr marL="800100" lvl="1" indent="-342900">
              <a:buClr>
                <a:schemeClr val="accent1"/>
              </a:buClr>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Use feature </a:t>
            </a:r>
            <a:r>
              <a:rPr lang="en-US" sz="2000" dirty="0" err="1">
                <a:latin typeface="Open Sans" panose="020B0606030504020204" pitchFamily="34" charset="0"/>
                <a:ea typeface="Open Sans" panose="020B0606030504020204" pitchFamily="34" charset="0"/>
                <a:cs typeface="Open Sans" panose="020B0606030504020204" pitchFamily="34" charset="0"/>
              </a:rPr>
              <a:t>importances</a:t>
            </a:r>
            <a:r>
              <a:rPr lang="en-US" sz="2000" dirty="0">
                <a:latin typeface="Open Sans" panose="020B0606030504020204" pitchFamily="34" charset="0"/>
                <a:ea typeface="Open Sans" panose="020B0606030504020204" pitchFamily="34" charset="0"/>
                <a:cs typeface="Open Sans" panose="020B0606030504020204" pitchFamily="34" charset="0"/>
              </a:rPr>
              <a:t> from Random Forests (RFs) to identify weighted pathways from one variable (or feature) to another</a:t>
            </a:r>
          </a:p>
          <a:p>
            <a:pPr marL="342900" indent="-342900">
              <a:buClr>
                <a:schemeClr val="accent1"/>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chemeClr val="accent1"/>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chemeClr val="accent1"/>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chemeClr val="accent1"/>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chemeClr val="accent1"/>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8E26CE34-EC06-79D2-968D-D010504B7918}"/>
                  </a:ext>
                </a:extLst>
              </p:cNvPr>
              <p:cNvSpPr/>
              <p:nvPr/>
            </p:nvSpPr>
            <p:spPr>
              <a:xfrm>
                <a:off x="107683" y="2275773"/>
                <a:ext cx="6130499" cy="6555641"/>
              </a:xfrm>
              <a:prstGeom prst="rect">
                <a:avLst/>
              </a:prstGeom>
            </p:spPr>
            <p:txBody>
              <a:bodyPr wrap="square">
                <a:spAutoFit/>
              </a:bodyPr>
              <a:lstStyle/>
              <a:p>
                <a:pPr marL="342900" indent="-342900">
                  <a:buClr>
                    <a:schemeClr val="accent1"/>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chemeClr val="accent1"/>
                  </a:buClr>
                  <a:buFont typeface="Arial" panose="020B0604020202020204" pitchFamily="34" charset="0"/>
                  <a:buChar char="•"/>
                </a:pP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chemeClr val="accent1"/>
                  </a:buClr>
                  <a:buFont typeface="Arial" panose="020B0604020202020204" pitchFamily="34" charset="0"/>
                  <a:buChar char="•"/>
                </a:pPr>
                <a:r>
                  <a:rPr lang="en-US" sz="2000" b="1" dirty="0">
                    <a:latin typeface="Open Sans" panose="020B0606030504020204" pitchFamily="34" charset="0"/>
                    <a:ea typeface="Open Sans" panose="020B0606030504020204" pitchFamily="34" charset="0"/>
                    <a:cs typeface="Open Sans" panose="020B0606030504020204" pitchFamily="34" charset="0"/>
                  </a:rPr>
                  <a:t>Sensitivity Analyses</a:t>
                </a:r>
              </a:p>
              <a:p>
                <a:pPr marL="742950" lvl="1" indent="-285750">
                  <a:buClr>
                    <a:schemeClr val="accent1"/>
                  </a:buClr>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Determine robustness of pathways to changes in SAI-/model-related inputs</a:t>
                </a:r>
              </a:p>
              <a:p>
                <a:pPr marL="742950" lvl="1" indent="-285750">
                  <a:buClr>
                    <a:schemeClr val="accent1"/>
                  </a:buClr>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Two kinds of sensitivity studies using different resolutions of E3SM:</a:t>
                </a:r>
              </a:p>
              <a:p>
                <a:pPr marL="971550" lvl="1" indent="-514350">
                  <a:buClr>
                    <a:schemeClr val="tx2"/>
                  </a:buClr>
                  <a:buFont typeface="+mj-lt"/>
                  <a:buAutoNum type="arabicParenR"/>
                </a:pPr>
                <a:r>
                  <a:rPr lang="en-US" sz="2000" dirty="0">
                    <a:latin typeface="Open Sans" panose="020B0606030504020204" pitchFamily="34" charset="0"/>
                    <a:ea typeface="Open Sans" panose="020B0606030504020204" pitchFamily="34" charset="0"/>
                    <a:cs typeface="Open Sans" panose="020B0606030504020204" pitchFamily="34" charset="0"/>
                  </a:rPr>
                  <a:t>Vary eruption elements, e.g., mass, time, height, location (how Mt. Pinatubo could have been </a:t>
                </a:r>
                <a14:m>
                  <m:oMath xmlns:m="http://schemas.openxmlformats.org/officeDocument/2006/math">
                    <m:r>
                      <a:rPr lang="en-US" sz="2000" b="0" i="1" dirty="0" smtClean="0">
                        <a:latin typeface="Cambria Math" panose="02040503050406030204" pitchFamily="18" charset="0"/>
                      </a:rPr>
                      <m:t>–</m:t>
                    </m:r>
                  </m:oMath>
                </a14:m>
                <a:r>
                  <a:rPr lang="en-US" sz="2000" dirty="0">
                    <a:latin typeface="Open Sans" panose="020B0606030504020204" pitchFamily="34" charset="0"/>
                    <a:ea typeface="Open Sans" panose="020B0606030504020204" pitchFamily="34" charset="0"/>
                    <a:cs typeface="Open Sans" panose="020B0606030504020204" pitchFamily="34" charset="0"/>
                  </a:rPr>
                  <a:t> “how low can you go”)</a:t>
                </a:r>
              </a:p>
              <a:p>
                <a:pPr marL="971550" lvl="1" indent="-514350">
                  <a:buClr>
                    <a:schemeClr val="tx2"/>
                  </a:buClr>
                  <a:buAutoNum type="arabicParenR"/>
                </a:pPr>
                <a:r>
                  <a:rPr lang="en-US" sz="2000" dirty="0">
                    <a:latin typeface="Open Sans" panose="020B0606030504020204" pitchFamily="34" charset="0"/>
                    <a:ea typeface="Open Sans" panose="020B0606030504020204" pitchFamily="34" charset="0"/>
                    <a:cs typeface="Open Sans" panose="020B0606030504020204" pitchFamily="34" charset="0"/>
                  </a:rPr>
                  <a:t>Vary MAM4 aerosol and MG2 cloud microphysics model parameters</a:t>
                </a:r>
              </a:p>
              <a:p>
                <a:pPr marL="285750" indent="-285750">
                  <a:buClr>
                    <a:schemeClr val="accent1"/>
                  </a:buClr>
                  <a:buFont typeface="Arial" panose="020B0604020202020204" pitchFamily="34" charset="0"/>
                  <a:buChar char="•"/>
                </a:pP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a:buClr>
                    <a:schemeClr val="accent1"/>
                  </a:buClr>
                </a:pP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chemeClr val="accent1"/>
                  </a:buClr>
                  <a:buFont typeface="Arial" panose="020B0604020202020204" pitchFamily="34" charset="0"/>
                  <a:buChar char="•"/>
                </a:pP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chemeClr val="accent1"/>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chemeClr val="accent1"/>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chemeClr val="accent1"/>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chemeClr val="accent1"/>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chemeClr val="accent1"/>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chemeClr val="accent1"/>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44" name="Rectangle 43">
                <a:extLst>
                  <a:ext uri="{FF2B5EF4-FFF2-40B4-BE49-F238E27FC236}">
                    <a16:creationId xmlns:a16="http://schemas.microsoft.com/office/drawing/2014/main" id="{8E26CE34-EC06-79D2-968D-D010504B7918}"/>
                  </a:ext>
                </a:extLst>
              </p:cNvPr>
              <p:cNvSpPr>
                <a:spLocks noRot="1" noChangeAspect="1" noMove="1" noResize="1" noEditPoints="1" noAdjustHandles="1" noChangeArrowheads="1" noChangeShapeType="1" noTextEdit="1"/>
              </p:cNvSpPr>
              <p:nvPr/>
            </p:nvSpPr>
            <p:spPr>
              <a:xfrm>
                <a:off x="107683" y="2275773"/>
                <a:ext cx="6130499" cy="6555641"/>
              </a:xfrm>
              <a:prstGeom prst="rect">
                <a:avLst/>
              </a:prstGeom>
              <a:blipFill>
                <a:blip r:embed="rId3"/>
                <a:stretch>
                  <a:fillRect l="-826"/>
                </a:stretch>
              </a:blipFill>
            </p:spPr>
            <p:txBody>
              <a:bodyPr/>
              <a:lstStyle/>
              <a:p>
                <a:r>
                  <a:rPr lang="en-US">
                    <a:noFill/>
                  </a:rPr>
                  <a:t> </a:t>
                </a:r>
              </a:p>
            </p:txBody>
          </p:sp>
        </mc:Fallback>
      </mc:AlternateContent>
      <p:pic>
        <p:nvPicPr>
          <p:cNvPr id="45" name="Picture 44">
            <a:extLst>
              <a:ext uri="{FF2B5EF4-FFF2-40B4-BE49-F238E27FC236}">
                <a16:creationId xmlns:a16="http://schemas.microsoft.com/office/drawing/2014/main" id="{058C58B6-623F-AFE4-9CB9-4B767FB13A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101" y="4014154"/>
            <a:ext cx="5723836" cy="1401647"/>
          </a:xfrm>
          <a:prstGeom prst="rect">
            <a:avLst/>
          </a:prstGeom>
        </p:spPr>
      </p:pic>
      <p:sp>
        <p:nvSpPr>
          <p:cNvPr id="46" name="Content Placeholder 2">
            <a:extLst>
              <a:ext uri="{FF2B5EF4-FFF2-40B4-BE49-F238E27FC236}">
                <a16:creationId xmlns:a16="http://schemas.microsoft.com/office/drawing/2014/main" id="{5643DF19-7E59-FE71-8EA7-F823245CBB2A}"/>
              </a:ext>
            </a:extLst>
          </p:cNvPr>
          <p:cNvSpPr txBox="1">
            <a:spLocks/>
          </p:cNvSpPr>
          <p:nvPr/>
        </p:nvSpPr>
        <p:spPr>
          <a:xfrm>
            <a:off x="107683" y="6558913"/>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Open Sans" panose="020B0606030504020204" pitchFamily="34" charset="0"/>
                <a:ea typeface="Open Sans" panose="020B0606030504020204" pitchFamily="34" charset="0"/>
                <a:cs typeface="Open Sans" panose="020B0606030504020204" pitchFamily="34" charset="0"/>
              </a:rPr>
              <a:t>Team: M. Peterson, I. </a:t>
            </a:r>
            <a:r>
              <a:rPr lang="en-US" sz="2000" dirty="0" err="1">
                <a:latin typeface="Open Sans" panose="020B0606030504020204" pitchFamily="34" charset="0"/>
                <a:ea typeface="Open Sans" panose="020B0606030504020204" pitchFamily="34" charset="0"/>
                <a:cs typeface="Open Sans" panose="020B0606030504020204" pitchFamily="34" charset="0"/>
              </a:rPr>
              <a:t>Tezaur</a:t>
            </a:r>
            <a:r>
              <a:rPr lang="en-US" sz="2000" dirty="0">
                <a:latin typeface="Open Sans" panose="020B0606030504020204" pitchFamily="34" charset="0"/>
                <a:ea typeface="Open Sans" panose="020B0606030504020204" pitchFamily="34" charset="0"/>
                <a:cs typeface="Open Sans" panose="020B0606030504020204" pitchFamily="34" charset="0"/>
              </a:rPr>
              <a:t>, K. Peterson </a:t>
            </a:r>
          </a:p>
          <a:p>
            <a:pPr lvl="1" indent="0">
              <a:buFont typeface="Wingdings" pitchFamily="2" charset="2"/>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47" name="TextBox 46">
            <a:extLst>
              <a:ext uri="{FF2B5EF4-FFF2-40B4-BE49-F238E27FC236}">
                <a16:creationId xmlns:a16="http://schemas.microsoft.com/office/drawing/2014/main" id="{7E4EBDD6-92D9-A36F-9A76-6B0308971608}"/>
              </a:ext>
            </a:extLst>
          </p:cNvPr>
          <p:cNvSpPr txBox="1"/>
          <p:nvPr/>
        </p:nvSpPr>
        <p:spPr>
          <a:xfrm>
            <a:off x="6235101" y="5447511"/>
            <a:ext cx="5723836" cy="647700"/>
          </a:xfrm>
          <a:prstGeom prst="rect">
            <a:avLst/>
          </a:prstGeom>
        </p:spPr>
        <p:txBody>
          <a:bodyPr vert="horz" wrap="square" lIns="91440" tIns="45720" rIns="91440" bIns="45720" rtlCol="0">
            <a:noAutofit/>
          </a:bodyPr>
          <a:lstStyle/>
          <a:p>
            <a:pPr algn="ctr"/>
            <a:r>
              <a:rPr lang="en-US" sz="16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Global sensitivity analysis (GSA) results for surface temperature QOI from [Tezaur et al., 2021]</a:t>
            </a:r>
          </a:p>
        </p:txBody>
      </p:sp>
      <p:grpSp>
        <p:nvGrpSpPr>
          <p:cNvPr id="48" name="Group 47">
            <a:extLst>
              <a:ext uri="{FF2B5EF4-FFF2-40B4-BE49-F238E27FC236}">
                <a16:creationId xmlns:a16="http://schemas.microsoft.com/office/drawing/2014/main" id="{3EF14AFF-9524-D8E1-D7E8-AADDB5B6A11C}"/>
              </a:ext>
            </a:extLst>
          </p:cNvPr>
          <p:cNvGrpSpPr/>
          <p:nvPr/>
        </p:nvGrpSpPr>
        <p:grpSpPr>
          <a:xfrm>
            <a:off x="8024429" y="1483268"/>
            <a:ext cx="2780027" cy="2246335"/>
            <a:chOff x="4522739" y="1226776"/>
            <a:chExt cx="3626335" cy="2957383"/>
          </a:xfrm>
        </p:grpSpPr>
        <p:pic>
          <p:nvPicPr>
            <p:cNvPr id="49" name="Picture 48">
              <a:extLst>
                <a:ext uri="{FF2B5EF4-FFF2-40B4-BE49-F238E27FC236}">
                  <a16:creationId xmlns:a16="http://schemas.microsoft.com/office/drawing/2014/main" id="{C83E78FA-0B97-C823-D933-34BB060A3D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80" t="5704" r="4246" b="5261"/>
            <a:stretch/>
          </p:blipFill>
          <p:spPr>
            <a:xfrm>
              <a:off x="5103170" y="1226777"/>
              <a:ext cx="3045904" cy="2954994"/>
            </a:xfrm>
            <a:prstGeom prst="rect">
              <a:avLst/>
            </a:prstGeom>
          </p:spPr>
        </p:pic>
        <p:sp>
          <p:nvSpPr>
            <p:cNvPr id="50" name="TextBox 49">
              <a:extLst>
                <a:ext uri="{FF2B5EF4-FFF2-40B4-BE49-F238E27FC236}">
                  <a16:creationId xmlns:a16="http://schemas.microsoft.com/office/drawing/2014/main" id="{AE4F46E6-D6EB-4DC4-2F0E-991584CA9A4B}"/>
                </a:ext>
              </a:extLst>
            </p:cNvPr>
            <p:cNvSpPr txBox="1"/>
            <p:nvPr/>
          </p:nvSpPr>
          <p:spPr>
            <a:xfrm>
              <a:off x="5103170" y="3749299"/>
              <a:ext cx="1372837" cy="276670"/>
            </a:xfrm>
            <a:prstGeom prst="rect">
              <a:avLst/>
            </a:prstGeom>
          </p:spPr>
          <p:txBody>
            <a:bodyPr vert="horz" wrap="square" lIns="91440" tIns="45720" rIns="91440" bIns="45720" rtlCol="0">
              <a:noAutofit/>
            </a:bodyPr>
            <a:lstStyle/>
            <a:p>
              <a:pPr algn="l"/>
              <a:r>
                <a:rPr lang="en-US" sz="1000" dirty="0">
                  <a:latin typeface="Open Sans " panose="020B0604020202020204" charset="0"/>
                  <a:cs typeface="Open Sans " panose="020B0604020202020204" charset="0"/>
                </a:rPr>
                <a:t>Thick edge = important feature</a:t>
              </a:r>
            </a:p>
          </p:txBody>
        </p:sp>
        <p:cxnSp>
          <p:nvCxnSpPr>
            <p:cNvPr id="51" name="Straight Arrow Connector 50">
              <a:extLst>
                <a:ext uri="{FF2B5EF4-FFF2-40B4-BE49-F238E27FC236}">
                  <a16:creationId xmlns:a16="http://schemas.microsoft.com/office/drawing/2014/main" id="{BFB82780-6E77-DF9C-95DA-31F6B44DE2BF}"/>
                </a:ext>
              </a:extLst>
            </p:cNvPr>
            <p:cNvCxnSpPr>
              <a:cxnSpLocks/>
            </p:cNvCxnSpPr>
            <p:nvPr/>
          </p:nvCxnSpPr>
          <p:spPr>
            <a:xfrm flipV="1">
              <a:off x="5505450" y="3390891"/>
              <a:ext cx="783088" cy="357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1B243496-B3B7-A5F9-021D-D7950DFEEAF4}"/>
                </a:ext>
              </a:extLst>
            </p:cNvPr>
            <p:cNvSpPr txBox="1"/>
            <p:nvPr/>
          </p:nvSpPr>
          <p:spPr>
            <a:xfrm rot="16200000">
              <a:off x="3339593" y="2409922"/>
              <a:ext cx="2957383" cy="591092"/>
            </a:xfrm>
            <a:prstGeom prst="rect">
              <a:avLst/>
            </a:prstGeom>
            <a:solidFill>
              <a:schemeClr val="bg1"/>
            </a:solidFill>
          </p:spPr>
          <p:txBody>
            <a:bodyPr vert="horz" wrap="square" lIns="91440" tIns="45720" rIns="91440" bIns="45720" rtlCol="0">
              <a:noAutofit/>
            </a:bodyPr>
            <a:lstStyle/>
            <a:p>
              <a:pPr algn="ctr"/>
              <a:r>
                <a:rPr lang="en-US" sz="1400" dirty="0">
                  <a:latin typeface="+mj-lt"/>
                </a:rPr>
                <a:t>Pruned feature importance graph using latitudinal bands </a:t>
              </a:r>
            </a:p>
          </p:txBody>
        </p:sp>
      </p:grpSp>
      <p:sp>
        <p:nvSpPr>
          <p:cNvPr id="16" name="Text Placeholder 17">
            <a:extLst>
              <a:ext uri="{FF2B5EF4-FFF2-40B4-BE49-F238E27FC236}">
                <a16:creationId xmlns:a16="http://schemas.microsoft.com/office/drawing/2014/main" id="{83774878-2C4F-A129-A099-482CEC4451E6}"/>
              </a:ext>
            </a:extLst>
          </p:cNvPr>
          <p:cNvSpPr txBox="1">
            <a:spLocks/>
          </p:cNvSpPr>
          <p:nvPr/>
        </p:nvSpPr>
        <p:spPr>
          <a:xfrm>
            <a:off x="0" y="1010561"/>
            <a:ext cx="12192002" cy="329343"/>
          </a:xfrm>
          <a:prstGeom prst="rect">
            <a:avLst/>
          </a:prstGeom>
          <a:solidFill>
            <a:schemeClr val="tx1">
              <a:lumMod val="60000"/>
              <a:lumOff val="40000"/>
            </a:schemeClr>
          </a:solidFill>
        </p:spPr>
        <p:txBody>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
            </a:r>
          </a:p>
        </p:txBody>
      </p:sp>
      <p:sp>
        <p:nvSpPr>
          <p:cNvPr id="17" name="Rectangle 16">
            <a:extLst>
              <a:ext uri="{FF2B5EF4-FFF2-40B4-BE49-F238E27FC236}">
                <a16:creationId xmlns:a16="http://schemas.microsoft.com/office/drawing/2014/main" id="{6A3D4ABD-B59E-21AE-01E6-72D6AD465640}"/>
              </a:ext>
            </a:extLst>
          </p:cNvPr>
          <p:cNvSpPr/>
          <p:nvPr/>
        </p:nvSpPr>
        <p:spPr>
          <a:xfrm>
            <a:off x="5489796" y="6090573"/>
            <a:ext cx="6594521" cy="584775"/>
          </a:xfrm>
          <a:prstGeom prst="rect">
            <a:avLst/>
          </a:prstGeom>
          <a:ln>
            <a:solidFill>
              <a:schemeClr val="tx2"/>
            </a:solidFill>
          </a:ln>
        </p:spPr>
        <p:txBody>
          <a:bodyPr wrap="square">
            <a:spAutoFit/>
          </a:bodyPr>
          <a:lstStyle/>
          <a:p>
            <a:r>
              <a:rPr lang="en-US" sz="1600" dirty="0">
                <a:solidFill>
                  <a:srgbClr val="C00000"/>
                </a:solidFill>
                <a:latin typeface="Open Sans" panose="020B0606030504020204" pitchFamily="34" charset="0"/>
                <a:ea typeface="Open Sans" panose="020B0606030504020204" pitchFamily="34" charset="0"/>
                <a:cs typeface="Open Sans" panose="020B0606030504020204" pitchFamily="34" charset="0"/>
              </a:rPr>
              <a:t>I. </a:t>
            </a:r>
            <a:r>
              <a:rPr lang="en-US" sz="1600"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Tezaur</a:t>
            </a:r>
            <a:r>
              <a:rPr lang="en-US" sz="1600" dirty="0">
                <a:solidFill>
                  <a:srgbClr val="C00000"/>
                </a:solidFill>
                <a:latin typeface="Open Sans" panose="020B0606030504020204" pitchFamily="34" charset="0"/>
                <a:ea typeface="Open Sans" panose="020B0606030504020204" pitchFamily="34" charset="0"/>
                <a:cs typeface="Open Sans" panose="020B0606030504020204" pitchFamily="34" charset="0"/>
              </a:rPr>
              <a:t>, Global Sensitivity Analysis Using the Ultra-low Resolution Energy </a:t>
            </a:r>
            <a:r>
              <a:rPr lang="en-US" sz="1600"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Exascale</a:t>
            </a:r>
            <a:r>
              <a:rPr lang="en-US" sz="1600" dirty="0">
                <a:solidFill>
                  <a:srgbClr val="C00000"/>
                </a:solidFill>
                <a:latin typeface="Open Sans" panose="020B0606030504020204" pitchFamily="34" charset="0"/>
                <a:ea typeface="Open Sans" panose="020B0606030504020204" pitchFamily="34" charset="0"/>
                <a:cs typeface="Open Sans" panose="020B0606030504020204" pitchFamily="34" charset="0"/>
              </a:rPr>
              <a:t> Earth System Model, Tues. CM3 15:30.</a:t>
            </a:r>
          </a:p>
        </p:txBody>
      </p:sp>
      <p:sp>
        <p:nvSpPr>
          <p:cNvPr id="18" name="Slide Number Placeholder 4">
            <a:extLst>
              <a:ext uri="{FF2B5EF4-FFF2-40B4-BE49-F238E27FC236}">
                <a16:creationId xmlns:a16="http://schemas.microsoft.com/office/drawing/2014/main" id="{EE168D2D-9570-E0E4-6A23-909617B9AF07}"/>
              </a:ext>
            </a:extLst>
          </p:cNvPr>
          <p:cNvSpPr txBox="1">
            <a:spLocks/>
          </p:cNvSpPr>
          <p:nvPr/>
        </p:nvSpPr>
        <p:spPr>
          <a:xfrm>
            <a:off x="11826873" y="6493595"/>
            <a:ext cx="365128" cy="365125"/>
          </a:xfrm>
          <a:prstGeom prst="rect">
            <a:avLst/>
          </a:prstGeom>
        </p:spPr>
        <p:txBody>
          <a:bodyPr vert="horz" lIns="0" tIns="0" rIns="0" bIns="0" rtlCol="0" anchor="ctr">
            <a:normAutofit/>
          </a:bodyPr>
          <a:lstStyle>
            <a:defPPr>
              <a:defRPr lang="en-US"/>
            </a:defPPr>
            <a:lvl1pPr marL="0" algn="ctr" defTabSz="914400" rtl="0" eaLnBrk="1" latinLnBrk="0" hangingPunct="1">
              <a:defRPr sz="1400" b="0"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94512F-4FCD-4B8F-9303-F99597583EE2}" type="slidenum">
              <a:rPr lang="en-US" sz="1000" smtClean="0">
                <a:solidFill>
                  <a:schemeClr val="tx2"/>
                </a:solidFill>
              </a:rPr>
              <a:pPr/>
              <a:t>10</a:t>
            </a:fld>
            <a:endParaRPr lang="en-US" sz="1000" dirty="0">
              <a:solidFill>
                <a:schemeClr val="tx2"/>
              </a:solidFill>
            </a:endParaRPr>
          </a:p>
        </p:txBody>
      </p:sp>
    </p:spTree>
    <p:extLst>
      <p:ext uri="{BB962C8B-B14F-4D97-AF65-F5344CB8AC3E}">
        <p14:creationId xmlns:p14="http://schemas.microsoft.com/office/powerpoint/2010/main" val="46273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21632-143D-FB49-AA8B-A807E64BFD8E}"/>
              </a:ext>
            </a:extLst>
          </p:cNvPr>
          <p:cNvSpPr>
            <a:spLocks noGrp="1"/>
          </p:cNvSpPr>
          <p:nvPr>
            <p:ph type="title"/>
          </p:nvPr>
        </p:nvSpPr>
        <p:spPr/>
        <p:txBody>
          <a:bodyPr>
            <a:normAutofit/>
          </a:bodyPr>
          <a:lstStyle/>
          <a:p>
            <a:r>
              <a:rPr lang="en-US" i="1" dirty="0"/>
              <a:t>Computational Monitoring</a:t>
            </a:r>
          </a:p>
        </p:txBody>
      </p:sp>
      <p:sp>
        <p:nvSpPr>
          <p:cNvPr id="5" name="Slide Number Placeholder 4">
            <a:extLst>
              <a:ext uri="{FF2B5EF4-FFF2-40B4-BE49-F238E27FC236}">
                <a16:creationId xmlns:a16="http://schemas.microsoft.com/office/drawing/2014/main" id="{DCBE6B37-3623-6A4F-ABDF-B8F197394C6D}"/>
              </a:ext>
            </a:extLst>
          </p:cNvPr>
          <p:cNvSpPr>
            <a:spLocks noGrp="1"/>
          </p:cNvSpPr>
          <p:nvPr>
            <p:ph type="sldNum" sz="quarter" idx="4"/>
          </p:nvPr>
        </p:nvSpPr>
        <p:spPr/>
        <p:txBody>
          <a:bodyPr/>
          <a:lstStyle/>
          <a:p>
            <a:fld id="{4FAB73BC-B049-4115-A692-8D63A059BFB8}" type="slidenum">
              <a:rPr lang="en-US" smtClean="0">
                <a:latin typeface="Trebuchet MS" panose="020B0703020202090204" pitchFamily="34" charset="0"/>
              </a:rPr>
              <a:pPr/>
              <a:t>11</a:t>
            </a:fld>
            <a:endParaRPr lang="en-US" dirty="0">
              <a:latin typeface="Trebuchet MS" panose="020B0703020202090204" pitchFamily="34" charset="0"/>
            </a:endParaRPr>
          </a:p>
        </p:txBody>
      </p:sp>
      <p:sp>
        <p:nvSpPr>
          <p:cNvPr id="33" name="Rectangle 32">
            <a:extLst>
              <a:ext uri="{FF2B5EF4-FFF2-40B4-BE49-F238E27FC236}">
                <a16:creationId xmlns:a16="http://schemas.microsoft.com/office/drawing/2014/main" id="{E84244E0-DCDD-FA42-9FAD-43AB94629E39}"/>
              </a:ext>
            </a:extLst>
          </p:cNvPr>
          <p:cNvSpPr/>
          <p:nvPr/>
        </p:nvSpPr>
        <p:spPr>
          <a:xfrm>
            <a:off x="3827076" y="2858214"/>
            <a:ext cx="389861" cy="31549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36" name="Text Placeholder 17">
            <a:extLst>
              <a:ext uri="{FF2B5EF4-FFF2-40B4-BE49-F238E27FC236}">
                <a16:creationId xmlns:a16="http://schemas.microsoft.com/office/drawing/2014/main" id="{C344716F-FE49-1665-C0E8-8A9F563B6E81}"/>
              </a:ext>
            </a:extLst>
          </p:cNvPr>
          <p:cNvSpPr txBox="1">
            <a:spLocks/>
          </p:cNvSpPr>
          <p:nvPr/>
        </p:nvSpPr>
        <p:spPr>
          <a:xfrm>
            <a:off x="0" y="1028782"/>
            <a:ext cx="12192002" cy="338984"/>
          </a:xfrm>
          <a:prstGeom prst="rect">
            <a:avLst/>
          </a:prstGeom>
          <a:solidFill>
            <a:schemeClr val="tx1">
              <a:lumMod val="60000"/>
              <a:lumOff val="40000"/>
            </a:schemeClr>
          </a:solidFill>
        </p:spPr>
        <p:txBody>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
            </a:r>
          </a:p>
        </p:txBody>
      </p:sp>
      <p:sp>
        <p:nvSpPr>
          <p:cNvPr id="46" name="Content Placeholder 2">
            <a:extLst>
              <a:ext uri="{FF2B5EF4-FFF2-40B4-BE49-F238E27FC236}">
                <a16:creationId xmlns:a16="http://schemas.microsoft.com/office/drawing/2014/main" id="{5643DF19-7E59-FE71-8EA7-F823245CBB2A}"/>
              </a:ext>
            </a:extLst>
          </p:cNvPr>
          <p:cNvSpPr txBox="1">
            <a:spLocks/>
          </p:cNvSpPr>
          <p:nvPr/>
        </p:nvSpPr>
        <p:spPr>
          <a:xfrm>
            <a:off x="80932" y="3756890"/>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Open Sans" panose="020B0606030504020204" pitchFamily="34" charset="0"/>
                <a:ea typeface="Open Sans" panose="020B0606030504020204" pitchFamily="34" charset="0"/>
                <a:cs typeface="Open Sans" panose="020B0606030504020204" pitchFamily="34" charset="0"/>
              </a:rPr>
              <a:t>Team A. Steyer, J. Watkins, L. </a:t>
            </a:r>
            <a:r>
              <a:rPr lang="en-US" sz="1800" dirty="0" err="1">
                <a:latin typeface="Open Sans" panose="020B0606030504020204" pitchFamily="34" charset="0"/>
                <a:ea typeface="Open Sans" panose="020B0606030504020204" pitchFamily="34" charset="0"/>
                <a:cs typeface="Open Sans" panose="020B0606030504020204" pitchFamily="34" charset="0"/>
              </a:rPr>
              <a:t>Bertagna</a:t>
            </a:r>
            <a:r>
              <a:rPr lang="en-US" sz="1800" dirty="0">
                <a:latin typeface="Open Sans" panose="020B0606030504020204" pitchFamily="34" charset="0"/>
                <a:ea typeface="Open Sans" panose="020B0606030504020204" pitchFamily="34" charset="0"/>
                <a:cs typeface="Open Sans" panose="020B0606030504020204" pitchFamily="34" charset="0"/>
              </a:rPr>
              <a:t>, G. Harper, I. </a:t>
            </a:r>
            <a:r>
              <a:rPr lang="en-US" sz="1800" dirty="0" err="1">
                <a:latin typeface="Open Sans" panose="020B0606030504020204" pitchFamily="34" charset="0"/>
                <a:ea typeface="Open Sans" panose="020B0606030504020204" pitchFamily="34" charset="0"/>
                <a:cs typeface="Open Sans" panose="020B0606030504020204" pitchFamily="34" charset="0"/>
              </a:rPr>
              <a:t>Tezaur</a:t>
            </a:r>
            <a:r>
              <a:rPr lang="en-US" sz="1800" dirty="0">
                <a:latin typeface="Open Sans" panose="020B0606030504020204" pitchFamily="34" charset="0"/>
                <a:ea typeface="Open Sans" panose="020B0606030504020204" pitchFamily="34" charset="0"/>
                <a:cs typeface="Open Sans" panose="020B0606030504020204" pitchFamily="34" charset="0"/>
              </a:rPr>
              <a:t> (SNL) </a:t>
            </a:r>
          </a:p>
          <a:p>
            <a:pPr lvl="1" indent="0">
              <a:buFont typeface="Wingdings" pitchFamily="2" charset="2"/>
              <a:buNone/>
            </a:pPr>
            <a:endParaRPr lang="en-US" sz="1800" dirty="0">
              <a:latin typeface="Open Sans" panose="020B0606030504020204" pitchFamily="34" charset="0"/>
              <a:ea typeface="Open Sans" panose="020B0606030504020204" pitchFamily="34" charset="0"/>
              <a:cs typeface="Open Sans" panose="020B0606030504020204" pitchFamily="34" charset="0"/>
            </a:endParaRPr>
          </a:p>
          <a:p>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34" name="Group 33">
            <a:extLst>
              <a:ext uri="{FF2B5EF4-FFF2-40B4-BE49-F238E27FC236}">
                <a16:creationId xmlns:a16="http://schemas.microsoft.com/office/drawing/2014/main" id="{C79B1B36-EB96-1926-8AC2-97CB64F8FAA7}"/>
              </a:ext>
            </a:extLst>
          </p:cNvPr>
          <p:cNvGrpSpPr/>
          <p:nvPr/>
        </p:nvGrpSpPr>
        <p:grpSpPr>
          <a:xfrm>
            <a:off x="8098662" y="3846982"/>
            <a:ext cx="3717115" cy="2566241"/>
            <a:chOff x="4401266" y="3706208"/>
            <a:chExt cx="4016945" cy="2918783"/>
          </a:xfrm>
        </p:grpSpPr>
        <p:sp>
          <p:nvSpPr>
            <p:cNvPr id="35" name="Rectangle 34">
              <a:extLst>
                <a:ext uri="{FF2B5EF4-FFF2-40B4-BE49-F238E27FC236}">
                  <a16:creationId xmlns:a16="http://schemas.microsoft.com/office/drawing/2014/main" id="{5216264B-5F7A-7BFE-1C70-C283A9CA354A}"/>
                </a:ext>
              </a:extLst>
            </p:cNvPr>
            <p:cNvSpPr/>
            <p:nvPr/>
          </p:nvSpPr>
          <p:spPr>
            <a:xfrm>
              <a:off x="4401266" y="3724037"/>
              <a:ext cx="4016945" cy="2900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A05A0652-91D5-00DD-883C-A6D4D60E5E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927"/>
            <a:stretch/>
          </p:blipFill>
          <p:spPr bwMode="auto">
            <a:xfrm>
              <a:off x="4424815" y="3706208"/>
              <a:ext cx="3982432" cy="2893815"/>
            </a:xfrm>
            <a:prstGeom prst="rect">
              <a:avLst/>
            </a:prstGeom>
            <a:noFill/>
          </p:spPr>
        </p:pic>
      </p:grpSp>
      <p:grpSp>
        <p:nvGrpSpPr>
          <p:cNvPr id="3" name="Group 2">
            <a:extLst>
              <a:ext uri="{FF2B5EF4-FFF2-40B4-BE49-F238E27FC236}">
                <a16:creationId xmlns:a16="http://schemas.microsoft.com/office/drawing/2014/main" id="{B2EEB63B-387D-5C11-57B5-5AA8BAFF0065}"/>
              </a:ext>
            </a:extLst>
          </p:cNvPr>
          <p:cNvGrpSpPr/>
          <p:nvPr/>
        </p:nvGrpSpPr>
        <p:grpSpPr>
          <a:xfrm>
            <a:off x="6962770" y="1438808"/>
            <a:ext cx="5229230" cy="2491024"/>
            <a:chOff x="6962770" y="1438808"/>
            <a:chExt cx="5229230" cy="2491024"/>
          </a:xfrm>
        </p:grpSpPr>
        <p:grpSp>
          <p:nvGrpSpPr>
            <p:cNvPr id="19" name="Group 18">
              <a:extLst>
                <a:ext uri="{FF2B5EF4-FFF2-40B4-BE49-F238E27FC236}">
                  <a16:creationId xmlns:a16="http://schemas.microsoft.com/office/drawing/2014/main" id="{D1BBB01D-DE19-4AD0-E2AD-669D92F3D331}"/>
                </a:ext>
              </a:extLst>
            </p:cNvPr>
            <p:cNvGrpSpPr/>
            <p:nvPr/>
          </p:nvGrpSpPr>
          <p:grpSpPr>
            <a:xfrm>
              <a:off x="6962770" y="1562436"/>
              <a:ext cx="5229230" cy="2367396"/>
              <a:chOff x="3055022" y="1332975"/>
              <a:chExt cx="5462014" cy="2014972"/>
            </a:xfrm>
          </p:grpSpPr>
          <p:sp>
            <p:nvSpPr>
              <p:cNvPr id="21" name="TextBox 20">
                <a:extLst>
                  <a:ext uri="{FF2B5EF4-FFF2-40B4-BE49-F238E27FC236}">
                    <a16:creationId xmlns:a16="http://schemas.microsoft.com/office/drawing/2014/main" id="{3B33BFC3-9B2E-07B2-2A5C-6104AC984692}"/>
                  </a:ext>
                </a:extLst>
              </p:cNvPr>
              <p:cNvSpPr txBox="1"/>
              <p:nvPr/>
            </p:nvSpPr>
            <p:spPr>
              <a:xfrm>
                <a:off x="3179662" y="2409716"/>
                <a:ext cx="1675329" cy="834890"/>
              </a:xfrm>
              <a:prstGeom prst="rect">
                <a:avLst/>
              </a:prstGeom>
            </p:spPr>
            <p:txBody>
              <a:bodyPr vert="horz" wrap="square" lIns="91440" tIns="45720" rIns="91440" bIns="45720" rtlCol="0">
                <a:noAutofit/>
              </a:bodyPr>
              <a:lstStyle/>
              <a:p>
                <a:pPr algn="ctr"/>
                <a:r>
                  <a:rPr lang="en-US" b="1" dirty="0">
                    <a:latin typeface="Open Sans " panose="020B0604020202020204" charset="0"/>
                    <a:cs typeface="Open Sans " panose="020B0604020202020204" charset="0"/>
                  </a:rPr>
                  <a:t>Base DAG</a:t>
                </a:r>
              </a:p>
              <a:p>
                <a:pPr algn="ctr"/>
                <a:r>
                  <a:rPr lang="en-US" sz="1400" dirty="0">
                    <a:latin typeface="Open Sans " panose="020B0604020202020204" charset="0"/>
                    <a:cs typeface="Open Sans " panose="020B0604020202020204" charset="0"/>
                  </a:rPr>
                  <a:t>Relevant physics dependencies </a:t>
                </a:r>
              </a:p>
            </p:txBody>
          </p:sp>
          <p:pic>
            <p:nvPicPr>
              <p:cNvPr id="22" name="Picture 21">
                <a:extLst>
                  <a:ext uri="{FF2B5EF4-FFF2-40B4-BE49-F238E27FC236}">
                    <a16:creationId xmlns:a16="http://schemas.microsoft.com/office/drawing/2014/main" id="{B3B1B57B-B199-5868-B012-DB80945235A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950" b="89109" l="5042" r="92857">
                            <a14:foregroundMark x1="46218" y1="27723" x2="46218" y2="27723"/>
                            <a14:foregroundMark x1="57563" y1="26733" x2="57563" y2="26733"/>
                            <a14:foregroundMark x1="77731" y1="34653" x2="77731" y2="34653"/>
                            <a14:foregroundMark x1="93697" y1="30693" x2="93697" y2="30693"/>
                            <a14:foregroundMark x1="19328" y1="48515" x2="19328" y2="48515"/>
                            <a14:foregroundMark x1="5462" y1="39604" x2="5462" y2="39604"/>
                            <a14:foregroundMark x1="21849" y1="4950" x2="21849" y2="4950"/>
                            <a14:foregroundMark x1="23529" y1="3960" x2="23529" y2="3960"/>
                            <a14:foregroundMark x1="28151" y1="4950" x2="28151" y2="4950"/>
                            <a14:foregroundMark x1="29832" y1="5941" x2="29832" y2="5941"/>
                            <a14:foregroundMark x1="31513" y1="6931" x2="31513" y2="6931"/>
                            <a14:foregroundMark x1="32773" y1="8911" x2="32773" y2="8911"/>
                            <a14:foregroundMark x1="34454" y1="10891" x2="34454" y2="10891"/>
                            <a14:foregroundMark x1="26891" y1="3960" x2="26891" y2="3960"/>
                            <a14:foregroundMark x1="26050" y1="3960" x2="26050" y2="3960"/>
                            <a14:foregroundMark x1="24370" y1="3960" x2="24370" y2="3960"/>
                            <a14:foregroundMark x1="21429" y1="4950" x2="21429" y2="4950"/>
                          </a14:backgroundRemoval>
                        </a14:imgEffect>
                      </a14:imgLayer>
                    </a14:imgProps>
                  </a:ext>
                </a:extLst>
              </a:blip>
              <a:stretch>
                <a:fillRect/>
              </a:stretch>
            </p:blipFill>
            <p:spPr>
              <a:xfrm>
                <a:off x="6664774" y="1332975"/>
                <a:ext cx="1472101" cy="624715"/>
              </a:xfrm>
              <a:prstGeom prst="rect">
                <a:avLst/>
              </a:prstGeom>
            </p:spPr>
          </p:pic>
          <p:sp>
            <p:nvSpPr>
              <p:cNvPr id="23" name="TextBox 22">
                <a:extLst>
                  <a:ext uri="{FF2B5EF4-FFF2-40B4-BE49-F238E27FC236}">
                    <a16:creationId xmlns:a16="http://schemas.microsoft.com/office/drawing/2014/main" id="{52F48AED-2B01-DD0F-9F3E-E484E6E1D4A3}"/>
                  </a:ext>
                </a:extLst>
              </p:cNvPr>
              <p:cNvSpPr txBox="1"/>
              <p:nvPr/>
            </p:nvSpPr>
            <p:spPr>
              <a:xfrm>
                <a:off x="4001085" y="1978955"/>
                <a:ext cx="1453629" cy="230016"/>
              </a:xfrm>
              <a:prstGeom prst="rect">
                <a:avLst/>
              </a:prstGeom>
            </p:spPr>
            <p:txBody>
              <a:bodyPr vert="horz" wrap="square" lIns="91440" tIns="45720" rIns="91440" bIns="45720" rtlCol="0">
                <a:noAutofit/>
              </a:bodyPr>
              <a:lstStyle/>
              <a:p>
                <a:pPr algn="l"/>
                <a:endParaRPr lang="en-US" dirty="0"/>
              </a:p>
            </p:txBody>
          </p:sp>
          <p:grpSp>
            <p:nvGrpSpPr>
              <p:cNvPr id="24" name="Group 23">
                <a:extLst>
                  <a:ext uri="{FF2B5EF4-FFF2-40B4-BE49-F238E27FC236}">
                    <a16:creationId xmlns:a16="http://schemas.microsoft.com/office/drawing/2014/main" id="{534E4832-100A-5FFD-8BC1-F3182F74C54D}"/>
                  </a:ext>
                </a:extLst>
              </p:cNvPr>
              <p:cNvGrpSpPr/>
              <p:nvPr/>
            </p:nvGrpSpPr>
            <p:grpSpPr>
              <a:xfrm>
                <a:off x="4596343" y="1667378"/>
                <a:ext cx="1845544" cy="1492977"/>
                <a:chOff x="3629078" y="1130461"/>
                <a:chExt cx="1492864" cy="1224437"/>
              </a:xfrm>
            </p:grpSpPr>
            <p:pic>
              <p:nvPicPr>
                <p:cNvPr id="31" name="Graphic 30" descr="Books on shelf outline">
                  <a:extLst>
                    <a:ext uri="{FF2B5EF4-FFF2-40B4-BE49-F238E27FC236}">
                      <a16:creationId xmlns:a16="http://schemas.microsoft.com/office/drawing/2014/main" id="{0BAAD556-D482-6AD0-E328-2083E57431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27107" y="1130461"/>
                  <a:ext cx="914400" cy="914400"/>
                </a:xfrm>
                <a:prstGeom prst="rect">
                  <a:avLst/>
                </a:prstGeom>
              </p:spPr>
            </p:pic>
            <p:sp>
              <p:nvSpPr>
                <p:cNvPr id="32" name="TextBox 31">
                  <a:extLst>
                    <a:ext uri="{FF2B5EF4-FFF2-40B4-BE49-F238E27FC236}">
                      <a16:creationId xmlns:a16="http://schemas.microsoft.com/office/drawing/2014/main" id="{24D30A49-7DD8-E52E-753D-4F9CDC7646E6}"/>
                    </a:ext>
                  </a:extLst>
                </p:cNvPr>
                <p:cNvSpPr txBox="1"/>
                <p:nvPr/>
              </p:nvSpPr>
              <p:spPr>
                <a:xfrm>
                  <a:off x="3629078" y="1868460"/>
                  <a:ext cx="1492864" cy="486438"/>
                </a:xfrm>
                <a:prstGeom prst="rect">
                  <a:avLst/>
                </a:prstGeom>
              </p:spPr>
              <p:txBody>
                <a:bodyPr vert="horz" wrap="square" lIns="91440" tIns="45720" rIns="91440" bIns="45720" rtlCol="0">
                  <a:noAutofit/>
                </a:bodyPr>
                <a:lstStyle/>
                <a:p>
                  <a:pPr algn="ctr"/>
                  <a:r>
                    <a:rPr lang="en-US" b="1" dirty="0">
                      <a:latin typeface="Open Sans " panose="020B0604020202020204" charset="0"/>
                      <a:cs typeface="Open Sans " panose="020B0604020202020204" charset="0"/>
                    </a:rPr>
                    <a:t>CLDERA-tools</a:t>
                  </a:r>
                </a:p>
                <a:p>
                  <a:pPr algn="ctr"/>
                  <a:r>
                    <a:rPr lang="en-US" sz="1600" i="1" dirty="0">
                      <a:latin typeface="Open Sans " panose="020B0604020202020204" charset="0"/>
                      <a:cs typeface="Open Sans " panose="020B0604020202020204" charset="0"/>
                    </a:rPr>
                    <a:t>In situ </a:t>
                  </a:r>
                  <a:r>
                    <a:rPr lang="en-US" sz="1400" dirty="0">
                      <a:latin typeface="Open Sans " panose="020B0604020202020204" charset="0"/>
                      <a:cs typeface="Open Sans " panose="020B0604020202020204" charset="0"/>
                    </a:rPr>
                    <a:t>Operation</a:t>
                  </a:r>
                  <a:endParaRPr lang="en-US" sz="1400" dirty="0">
                    <a:latin typeface="+mj-lt"/>
                  </a:endParaRPr>
                </a:p>
              </p:txBody>
            </p:sp>
          </p:grpSp>
          <p:cxnSp>
            <p:nvCxnSpPr>
              <p:cNvPr id="25" name="Straight Arrow Connector 24">
                <a:extLst>
                  <a:ext uri="{FF2B5EF4-FFF2-40B4-BE49-F238E27FC236}">
                    <a16:creationId xmlns:a16="http://schemas.microsoft.com/office/drawing/2014/main" id="{8E656842-291D-5151-6037-54D09F756BC7}"/>
                  </a:ext>
                </a:extLst>
              </p:cNvPr>
              <p:cNvCxnSpPr>
                <a:cxnSpLocks/>
                <a:endCxn id="31" idx="1"/>
              </p:cNvCxnSpPr>
              <p:nvPr/>
            </p:nvCxnSpPr>
            <p:spPr>
              <a:xfrm flipV="1">
                <a:off x="4589372" y="2224850"/>
                <a:ext cx="375408" cy="3067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409980F-1A89-F14E-5EE6-B7079F574616}"/>
                  </a:ext>
                </a:extLst>
              </p:cNvPr>
              <p:cNvCxnSpPr>
                <a:cxnSpLocks/>
                <a:endCxn id="22" idx="1"/>
              </p:cNvCxnSpPr>
              <p:nvPr/>
            </p:nvCxnSpPr>
            <p:spPr>
              <a:xfrm flipV="1">
                <a:off x="5961579" y="1645333"/>
                <a:ext cx="703195" cy="259186"/>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463B5B9-ADA2-1867-1BBB-F292F17883BA}"/>
                  </a:ext>
                </a:extLst>
              </p:cNvPr>
              <p:cNvSpPr txBox="1"/>
              <p:nvPr/>
            </p:nvSpPr>
            <p:spPr>
              <a:xfrm>
                <a:off x="6529134" y="2420094"/>
                <a:ext cx="1987902" cy="927853"/>
              </a:xfrm>
              <a:prstGeom prst="rect">
                <a:avLst/>
              </a:prstGeom>
            </p:spPr>
            <p:txBody>
              <a:bodyPr vert="horz" wrap="square" lIns="91440" tIns="45720" rIns="91440" bIns="45720" rtlCol="0">
                <a:noAutofit/>
              </a:bodyPr>
              <a:lstStyle/>
              <a:p>
                <a:pPr algn="ctr"/>
                <a:r>
                  <a:rPr lang="en-US" b="1" dirty="0">
                    <a:latin typeface="Open Sans " panose="020B0604020202020204" charset="0"/>
                    <a:cs typeface="Open Sans " panose="020B0604020202020204" charset="0"/>
                  </a:rPr>
                  <a:t>Pathway DAG</a:t>
                </a:r>
              </a:p>
              <a:p>
                <a:pPr algn="ctr"/>
                <a:r>
                  <a:rPr lang="en-US" sz="1400" dirty="0">
                    <a:latin typeface="Open Sans " panose="020B0604020202020204" charset="0"/>
                    <a:cs typeface="Open Sans " panose="020B0604020202020204" charset="0"/>
                  </a:rPr>
                  <a:t>Anomalous dependency chain</a:t>
                </a:r>
              </a:p>
              <a:p>
                <a:pPr algn="ctr"/>
                <a:endParaRPr lang="en-US" b="1" dirty="0">
                  <a:latin typeface="Open Sans " panose="020B0604020202020204" charset="0"/>
                  <a:cs typeface="Open Sans " panose="020B0604020202020204" charset="0"/>
                </a:endParaRPr>
              </a:p>
            </p:txBody>
          </p:sp>
          <p:cxnSp>
            <p:nvCxnSpPr>
              <p:cNvPr id="28" name="Straight Arrow Connector 27">
                <a:extLst>
                  <a:ext uri="{FF2B5EF4-FFF2-40B4-BE49-F238E27FC236}">
                    <a16:creationId xmlns:a16="http://schemas.microsoft.com/office/drawing/2014/main" id="{6E270BD9-762A-9870-6303-37FA45720DE4}"/>
                  </a:ext>
                </a:extLst>
              </p:cNvPr>
              <p:cNvCxnSpPr>
                <a:cxnSpLocks/>
              </p:cNvCxnSpPr>
              <p:nvPr/>
            </p:nvCxnSpPr>
            <p:spPr>
              <a:xfrm>
                <a:off x="5945594" y="2434613"/>
                <a:ext cx="842979" cy="2191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5C16C74-22BD-006A-0F5F-0A800AF46CB1}"/>
                  </a:ext>
                </a:extLst>
              </p:cNvPr>
              <p:cNvCxnSpPr>
                <a:cxnSpLocks/>
                <a:endCxn id="31" idx="1"/>
              </p:cNvCxnSpPr>
              <p:nvPr/>
            </p:nvCxnSpPr>
            <p:spPr>
              <a:xfrm>
                <a:off x="4727899" y="1869252"/>
                <a:ext cx="236881" cy="3555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871187C-904B-5B4C-0900-33A499934F53}"/>
                  </a:ext>
                </a:extLst>
              </p:cNvPr>
              <p:cNvSpPr txBox="1"/>
              <p:nvPr/>
            </p:nvSpPr>
            <p:spPr>
              <a:xfrm>
                <a:off x="3055022" y="1394341"/>
                <a:ext cx="1876797" cy="845269"/>
              </a:xfrm>
              <a:prstGeom prst="rect">
                <a:avLst/>
              </a:prstGeom>
            </p:spPr>
            <p:txBody>
              <a:bodyPr vert="horz" wrap="square" lIns="91440" tIns="45720" rIns="91440" bIns="45720" rtlCol="0">
                <a:noAutofit/>
              </a:bodyPr>
              <a:lstStyle/>
              <a:p>
                <a:pPr algn="ctr"/>
                <a:r>
                  <a:rPr lang="en-US" b="1" dirty="0">
                    <a:latin typeface="Open Sans " panose="020B0604020202020204" charset="0"/>
                    <a:cs typeface="Open Sans " panose="020B0604020202020204" charset="0"/>
                  </a:rPr>
                  <a:t>Subroutine DAG</a:t>
                </a:r>
              </a:p>
              <a:p>
                <a:pPr algn="ctr"/>
                <a:r>
                  <a:rPr lang="en-US" sz="1400" dirty="0">
                    <a:latin typeface="Open Sans " panose="020B0604020202020204" charset="0"/>
                    <a:cs typeface="Open Sans " panose="020B0604020202020204" charset="0"/>
                  </a:rPr>
                  <a:t>E3SM function dependencies</a:t>
                </a:r>
              </a:p>
            </p:txBody>
          </p:sp>
        </p:grpSp>
        <p:sp>
          <p:nvSpPr>
            <p:cNvPr id="20" name="Rectangle 19">
              <a:extLst>
                <a:ext uri="{FF2B5EF4-FFF2-40B4-BE49-F238E27FC236}">
                  <a16:creationId xmlns:a16="http://schemas.microsoft.com/office/drawing/2014/main" id="{A7E62411-4345-7841-2EC9-C4EF0884521D}"/>
                </a:ext>
              </a:extLst>
            </p:cNvPr>
            <p:cNvSpPr/>
            <p:nvPr/>
          </p:nvSpPr>
          <p:spPr>
            <a:xfrm>
              <a:off x="7046405" y="1438808"/>
              <a:ext cx="4991951" cy="2279283"/>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Rectangle 49">
            <a:extLst>
              <a:ext uri="{FF2B5EF4-FFF2-40B4-BE49-F238E27FC236}">
                <a16:creationId xmlns:a16="http://schemas.microsoft.com/office/drawing/2014/main" id="{0BB3F294-1FDB-43CA-A605-AFECD1CDA501}"/>
              </a:ext>
            </a:extLst>
          </p:cNvPr>
          <p:cNvSpPr/>
          <p:nvPr/>
        </p:nvSpPr>
        <p:spPr>
          <a:xfrm>
            <a:off x="750536" y="2873814"/>
            <a:ext cx="4899699" cy="646331"/>
          </a:xfrm>
          <a:prstGeom prst="rect">
            <a:avLst/>
          </a:prstGeom>
          <a:ln>
            <a:solidFill>
              <a:schemeClr val="tx2"/>
            </a:solidFill>
          </a:ln>
        </p:spPr>
        <p:txBody>
          <a:bodyPr wrap="square">
            <a:spAutoFit/>
          </a:bodyPr>
          <a:lstStyle/>
          <a:p>
            <a:r>
              <a:rPr lang="en-US" dirty="0">
                <a:solidFill>
                  <a:srgbClr val="C00000"/>
                </a:solidFill>
                <a:latin typeface="Open Sans" panose="020B0606030504020204" pitchFamily="34" charset="0"/>
                <a:ea typeface="Open Sans" panose="020B0606030504020204" pitchFamily="34" charset="0"/>
                <a:cs typeface="Open Sans" panose="020B0606030504020204" pitchFamily="34" charset="0"/>
              </a:rPr>
              <a:t>A. Steyer- Detecting Physical Pathways With Software Profiling, Tues. CM3 15:30.</a:t>
            </a:r>
          </a:p>
        </p:txBody>
      </p:sp>
      <p:sp>
        <p:nvSpPr>
          <p:cNvPr id="37" name="Text Placeholder 17">
            <a:extLst>
              <a:ext uri="{FF2B5EF4-FFF2-40B4-BE49-F238E27FC236}">
                <a16:creationId xmlns:a16="http://schemas.microsoft.com/office/drawing/2014/main" id="{3C3CCC48-979A-5A97-3E84-816A5EB44F77}"/>
              </a:ext>
            </a:extLst>
          </p:cNvPr>
          <p:cNvSpPr txBox="1">
            <a:spLocks/>
          </p:cNvSpPr>
          <p:nvPr/>
        </p:nvSpPr>
        <p:spPr>
          <a:xfrm>
            <a:off x="0" y="1010561"/>
            <a:ext cx="12192002" cy="329343"/>
          </a:xfrm>
          <a:prstGeom prst="rect">
            <a:avLst/>
          </a:prstGeom>
          <a:solidFill>
            <a:schemeClr val="tx1">
              <a:lumMod val="60000"/>
              <a:lumOff val="40000"/>
            </a:schemeClr>
          </a:solidFill>
        </p:spPr>
        <p:txBody>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
            </a:r>
          </a:p>
        </p:txBody>
      </p:sp>
      <p:sp>
        <p:nvSpPr>
          <p:cNvPr id="38" name="Rectangle 37">
            <a:extLst>
              <a:ext uri="{FF2B5EF4-FFF2-40B4-BE49-F238E27FC236}">
                <a16:creationId xmlns:a16="http://schemas.microsoft.com/office/drawing/2014/main" id="{678CE4CA-90E8-9521-0BEF-E7F945E7B477}"/>
              </a:ext>
            </a:extLst>
          </p:cNvPr>
          <p:cNvSpPr/>
          <p:nvPr/>
        </p:nvSpPr>
        <p:spPr>
          <a:xfrm>
            <a:off x="80932" y="863694"/>
            <a:ext cx="6789070" cy="1938992"/>
          </a:xfrm>
          <a:prstGeom prst="rect">
            <a:avLst/>
          </a:prstGeom>
        </p:spPr>
        <p:txBody>
          <a:bodyPr wrap="square">
            <a:spAutoFit/>
          </a:bodyPr>
          <a:lstStyle/>
          <a:p>
            <a:pPr marL="342900" indent="-342900">
              <a:buClr>
                <a:schemeClr val="accent1"/>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chemeClr val="accent1"/>
              </a:buClr>
              <a:buFont typeface="Arial" panose="020B0604020202020204" pitchFamily="34" charset="0"/>
              <a:buChar char="•"/>
            </a:pP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chemeClr val="accent1"/>
              </a:buClr>
              <a:buFont typeface="Arial" panose="020B0604020202020204" pitchFamily="34" charset="0"/>
              <a:buChar char="•"/>
            </a:pPr>
            <a:r>
              <a:rPr lang="en-US" sz="2000" b="1" dirty="0">
                <a:latin typeface="Open Sans" panose="020B0606030504020204" pitchFamily="34" charset="0"/>
                <a:ea typeface="Open Sans" panose="020B0606030504020204" pitchFamily="34" charset="0"/>
                <a:cs typeface="Open Sans" panose="020B0606030504020204" pitchFamily="34" charset="0"/>
              </a:rPr>
              <a:t>Profiling – in situ pathways</a:t>
            </a:r>
          </a:p>
          <a:p>
            <a:pPr marL="742950" lvl="1" indent="-285750">
              <a:buClr>
                <a:schemeClr val="accent1"/>
              </a:buClr>
              <a:buFont typeface="Arial" panose="020B0604020202020204" pitchFamily="34" charset="0"/>
              <a:buChar char="•"/>
            </a:pPr>
            <a:r>
              <a:rPr lang="en-US" sz="2000" dirty="0">
                <a:latin typeface="Open Sans " panose="020B0604020202020204" charset="0"/>
                <a:ea typeface="Calibri" panose="020F0502020204030204" pitchFamily="34" charset="0"/>
                <a:cs typeface="Open Sans " panose="020B0604020202020204" charset="0"/>
              </a:rPr>
              <a:t>Instrument E3SM and develop </a:t>
            </a:r>
            <a:r>
              <a:rPr lang="en-US" sz="2000" dirty="0">
                <a:latin typeface="Open Sans " panose="020B0604020202020204" charset="0"/>
                <a:cs typeface="Open Sans " panose="020B0604020202020204" charset="0"/>
              </a:rPr>
              <a:t>Directed Acyclic Graphs (DAGs) of process interactions executed within code</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AC0095B2-3466-46F6-A454-27F3DDABCB08}"/>
              </a:ext>
            </a:extLst>
          </p:cNvPr>
          <p:cNvSpPr/>
          <p:nvPr/>
        </p:nvSpPr>
        <p:spPr>
          <a:xfrm>
            <a:off x="80932" y="4145390"/>
            <a:ext cx="7426804" cy="2246769"/>
          </a:xfrm>
          <a:prstGeom prst="rect">
            <a:avLst/>
          </a:prstGeom>
        </p:spPr>
        <p:txBody>
          <a:bodyPr wrap="square">
            <a:spAutoFit/>
          </a:bodyPr>
          <a:lstStyle/>
          <a:p>
            <a:pPr>
              <a:buClr>
                <a:schemeClr val="accent1"/>
              </a:buClr>
            </a:pP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chemeClr val="accent1"/>
              </a:buClr>
              <a:buFont typeface="Arial" panose="020B0604020202020204" pitchFamily="34" charset="0"/>
              <a:buChar char="•"/>
            </a:pPr>
            <a:r>
              <a:rPr lang="en-US" sz="2000" b="1" dirty="0">
                <a:latin typeface="Open Sans" panose="020B0606030504020204" pitchFamily="34" charset="0"/>
                <a:ea typeface="Open Sans" panose="020B0606030504020204" pitchFamily="34" charset="0"/>
                <a:cs typeface="Open Sans" panose="020B0606030504020204" pitchFamily="34" charset="0"/>
              </a:rPr>
              <a:t>Tracers</a:t>
            </a:r>
          </a:p>
          <a:p>
            <a:pPr marL="800100" lvl="1" indent="-342900">
              <a:buClr>
                <a:schemeClr val="accent1"/>
              </a:buClr>
              <a:buFont typeface="Arial" panose="020B0604020202020204" pitchFamily="34" charset="0"/>
              <a:buChar char="•"/>
            </a:pPr>
            <a:r>
              <a:rPr lang="en-US" sz="2000" i="1" dirty="0">
                <a:latin typeface="Open Sans" panose="020B0606030504020204" pitchFamily="34" charset="0"/>
                <a:ea typeface="Open Sans" panose="020B0606030504020204" pitchFamily="34" charset="0"/>
                <a:cs typeface="Open Sans" panose="020B0606030504020204" pitchFamily="34" charset="0"/>
              </a:rPr>
              <a:t>Passive</a:t>
            </a:r>
            <a:r>
              <a:rPr lang="en-US" sz="2000" dirty="0">
                <a:latin typeface="Open Sans" panose="020B0606030504020204" pitchFamily="34" charset="0"/>
                <a:ea typeface="Open Sans" panose="020B0606030504020204" pitchFamily="34" charset="0"/>
                <a:cs typeface="Open Sans" panose="020B0606030504020204" pitchFamily="34" charset="0"/>
              </a:rPr>
              <a:t>:  Evaluate climatological dynamics (like “Age of Air”) and changes to those dynamics.</a:t>
            </a:r>
          </a:p>
          <a:p>
            <a:pPr marL="800100" lvl="1" indent="-342900">
              <a:buClr>
                <a:schemeClr val="accent1"/>
              </a:buClr>
              <a:buFont typeface="Arial" panose="020B0604020202020204" pitchFamily="34" charset="0"/>
              <a:buChar char="•"/>
            </a:pPr>
            <a:r>
              <a:rPr lang="en-US" sz="2000" i="1" dirty="0">
                <a:latin typeface="Open Sans" panose="020B0606030504020204" pitchFamily="34" charset="0"/>
                <a:ea typeface="Open Sans" panose="020B0606030504020204" pitchFamily="34" charset="0"/>
                <a:cs typeface="Open Sans" panose="020B0606030504020204" pitchFamily="34" charset="0"/>
              </a:rPr>
              <a:t>Active</a:t>
            </a:r>
            <a:r>
              <a:rPr lang="en-US" sz="2000" dirty="0">
                <a:latin typeface="Open Sans" panose="020B0606030504020204" pitchFamily="34" charset="0"/>
                <a:ea typeface="Open Sans" panose="020B0606030504020204" pitchFamily="34" charset="0"/>
                <a:cs typeface="Open Sans" panose="020B0606030504020204" pitchFamily="34" charset="0"/>
              </a:rPr>
              <a:t>:  enable tracking of relative contributions along nodes in pathway.</a:t>
            </a:r>
          </a:p>
          <a:p>
            <a:pPr marL="342900" indent="-342900">
              <a:buClr>
                <a:schemeClr val="accent1"/>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40" name="Content Placeholder 2">
            <a:extLst>
              <a:ext uri="{FF2B5EF4-FFF2-40B4-BE49-F238E27FC236}">
                <a16:creationId xmlns:a16="http://schemas.microsoft.com/office/drawing/2014/main" id="{7E9ACED1-AEE1-AD7B-4407-F7F7D8DB2345}"/>
              </a:ext>
            </a:extLst>
          </p:cNvPr>
          <p:cNvSpPr txBox="1">
            <a:spLocks/>
          </p:cNvSpPr>
          <p:nvPr/>
        </p:nvSpPr>
        <p:spPr>
          <a:xfrm>
            <a:off x="274552" y="6529354"/>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Open Sans" panose="020B0606030504020204" pitchFamily="34" charset="0"/>
                <a:ea typeface="Open Sans" panose="020B0606030504020204" pitchFamily="34" charset="0"/>
                <a:cs typeface="Open Sans" panose="020B0606030504020204" pitchFamily="34" charset="0"/>
              </a:rPr>
              <a:t>Team B. Hillman, A. Steyer, I. </a:t>
            </a:r>
            <a:r>
              <a:rPr lang="en-US" sz="1800" dirty="0" err="1">
                <a:latin typeface="Open Sans" panose="020B0606030504020204" pitchFamily="34" charset="0"/>
                <a:ea typeface="Open Sans" panose="020B0606030504020204" pitchFamily="34" charset="0"/>
                <a:cs typeface="Open Sans" panose="020B0606030504020204" pitchFamily="34" charset="0"/>
              </a:rPr>
              <a:t>Tezaur</a:t>
            </a:r>
            <a:r>
              <a:rPr lang="en-US" sz="1800" dirty="0">
                <a:latin typeface="Open Sans" panose="020B0606030504020204" pitchFamily="34" charset="0"/>
                <a:ea typeface="Open Sans" panose="020B0606030504020204" pitchFamily="34" charset="0"/>
                <a:cs typeface="Open Sans" panose="020B0606030504020204" pitchFamily="34" charset="0"/>
              </a:rPr>
              <a:t> (SNL), C. </a:t>
            </a:r>
            <a:r>
              <a:rPr lang="en-US" sz="1800" dirty="0" err="1">
                <a:latin typeface="Open Sans" panose="020B0606030504020204" pitchFamily="34" charset="0"/>
                <a:ea typeface="Open Sans" panose="020B0606030504020204" pitchFamily="34" charset="0"/>
                <a:cs typeface="Open Sans" panose="020B0606030504020204" pitchFamily="34" charset="0"/>
              </a:rPr>
              <a:t>Jablonowsi</a:t>
            </a:r>
            <a:r>
              <a:rPr lang="en-US" sz="1800" dirty="0">
                <a:latin typeface="Open Sans" panose="020B0606030504020204" pitchFamily="34" charset="0"/>
                <a:ea typeface="Open Sans" panose="020B0606030504020204" pitchFamily="34" charset="0"/>
                <a:cs typeface="Open Sans" panose="020B0606030504020204" pitchFamily="34" charset="0"/>
              </a:rPr>
              <a:t>, J. Hollowed (U. Michigan) </a:t>
            </a:r>
          </a:p>
          <a:p>
            <a:pPr lvl="1" indent="0">
              <a:buFont typeface="Wingdings" pitchFamily="2" charset="2"/>
              <a:buNone/>
            </a:pPr>
            <a:endParaRPr lang="en-US" sz="1800" dirty="0">
              <a:latin typeface="Open Sans" panose="020B0606030504020204" pitchFamily="34" charset="0"/>
              <a:ea typeface="Open Sans" panose="020B0606030504020204" pitchFamily="34" charset="0"/>
              <a:cs typeface="Open Sans" panose="020B0606030504020204" pitchFamily="34" charset="0"/>
            </a:endParaRPr>
          </a:p>
          <a:p>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Slide Number Placeholder 4">
            <a:extLst>
              <a:ext uri="{FF2B5EF4-FFF2-40B4-BE49-F238E27FC236}">
                <a16:creationId xmlns:a16="http://schemas.microsoft.com/office/drawing/2014/main" id="{2579E3FC-E877-6DCA-B58C-495499B2363A}"/>
              </a:ext>
            </a:extLst>
          </p:cNvPr>
          <p:cNvSpPr txBox="1">
            <a:spLocks/>
          </p:cNvSpPr>
          <p:nvPr/>
        </p:nvSpPr>
        <p:spPr>
          <a:xfrm>
            <a:off x="11826873" y="6493595"/>
            <a:ext cx="365128" cy="365125"/>
          </a:xfrm>
          <a:prstGeom prst="rect">
            <a:avLst/>
          </a:prstGeom>
        </p:spPr>
        <p:txBody>
          <a:bodyPr vert="horz" lIns="0" tIns="0" rIns="0" bIns="0" rtlCol="0" anchor="ctr">
            <a:normAutofit/>
          </a:bodyPr>
          <a:lstStyle>
            <a:defPPr>
              <a:defRPr lang="en-US"/>
            </a:defPPr>
            <a:lvl1pPr marL="0" algn="ctr" defTabSz="914400" rtl="0" eaLnBrk="1" latinLnBrk="0" hangingPunct="1">
              <a:defRPr sz="1400" b="0"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94512F-4FCD-4B8F-9303-F99597583EE2}" type="slidenum">
              <a:rPr lang="en-US" sz="1000" smtClean="0">
                <a:solidFill>
                  <a:schemeClr val="tx2"/>
                </a:solidFill>
              </a:rPr>
              <a:pPr/>
              <a:t>11</a:t>
            </a:fld>
            <a:endParaRPr lang="en-US" sz="1000" dirty="0">
              <a:solidFill>
                <a:schemeClr val="tx2"/>
              </a:solidFill>
            </a:endParaRPr>
          </a:p>
        </p:txBody>
      </p:sp>
    </p:spTree>
    <p:extLst>
      <p:ext uri="{BB962C8B-B14F-4D97-AF65-F5344CB8AC3E}">
        <p14:creationId xmlns:p14="http://schemas.microsoft.com/office/powerpoint/2010/main" val="383713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21632-143D-FB49-AA8B-A807E64BFD8E}"/>
              </a:ext>
            </a:extLst>
          </p:cNvPr>
          <p:cNvSpPr>
            <a:spLocks noGrp="1"/>
          </p:cNvSpPr>
          <p:nvPr>
            <p:ph type="title"/>
          </p:nvPr>
        </p:nvSpPr>
        <p:spPr/>
        <p:txBody>
          <a:bodyPr>
            <a:normAutofit/>
          </a:bodyPr>
          <a:lstStyle/>
          <a:p>
            <a:r>
              <a:rPr lang="en-US" i="1" dirty="0"/>
              <a:t>Anomaly Detection</a:t>
            </a:r>
          </a:p>
        </p:txBody>
      </p:sp>
      <p:sp>
        <p:nvSpPr>
          <p:cNvPr id="5" name="Slide Number Placeholder 4">
            <a:extLst>
              <a:ext uri="{FF2B5EF4-FFF2-40B4-BE49-F238E27FC236}">
                <a16:creationId xmlns:a16="http://schemas.microsoft.com/office/drawing/2014/main" id="{DCBE6B37-3623-6A4F-ABDF-B8F197394C6D}"/>
              </a:ext>
            </a:extLst>
          </p:cNvPr>
          <p:cNvSpPr>
            <a:spLocks noGrp="1"/>
          </p:cNvSpPr>
          <p:nvPr>
            <p:ph type="sldNum" sz="quarter" idx="4"/>
          </p:nvPr>
        </p:nvSpPr>
        <p:spPr/>
        <p:txBody>
          <a:bodyPr/>
          <a:lstStyle/>
          <a:p>
            <a:fld id="{4FAB73BC-B049-4115-A692-8D63A059BFB8}" type="slidenum">
              <a:rPr lang="en-US" smtClean="0">
                <a:latin typeface="Trebuchet MS" panose="020B0703020202090204" pitchFamily="34" charset="0"/>
              </a:rPr>
              <a:pPr/>
              <a:t>12</a:t>
            </a:fld>
            <a:endParaRPr lang="en-US" dirty="0">
              <a:latin typeface="Trebuchet MS" panose="020B0703020202090204" pitchFamily="34" charset="0"/>
            </a:endParaRPr>
          </a:p>
        </p:txBody>
      </p:sp>
      <p:sp>
        <p:nvSpPr>
          <p:cNvPr id="33" name="Rectangle 32">
            <a:extLst>
              <a:ext uri="{FF2B5EF4-FFF2-40B4-BE49-F238E27FC236}">
                <a16:creationId xmlns:a16="http://schemas.microsoft.com/office/drawing/2014/main" id="{E84244E0-DCDD-FA42-9FAD-43AB94629E39}"/>
              </a:ext>
            </a:extLst>
          </p:cNvPr>
          <p:cNvSpPr/>
          <p:nvPr/>
        </p:nvSpPr>
        <p:spPr>
          <a:xfrm>
            <a:off x="3827076" y="2858214"/>
            <a:ext cx="389861" cy="31549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36" name="Text Placeholder 17">
            <a:extLst>
              <a:ext uri="{FF2B5EF4-FFF2-40B4-BE49-F238E27FC236}">
                <a16:creationId xmlns:a16="http://schemas.microsoft.com/office/drawing/2014/main" id="{C344716F-FE49-1665-C0E8-8A9F563B6E81}"/>
              </a:ext>
            </a:extLst>
          </p:cNvPr>
          <p:cNvSpPr txBox="1">
            <a:spLocks/>
          </p:cNvSpPr>
          <p:nvPr/>
        </p:nvSpPr>
        <p:spPr>
          <a:xfrm>
            <a:off x="0" y="1010561"/>
            <a:ext cx="12192002" cy="329343"/>
          </a:xfrm>
          <a:prstGeom prst="rect">
            <a:avLst/>
          </a:prstGeom>
          <a:solidFill>
            <a:schemeClr val="tx1">
              <a:lumMod val="60000"/>
              <a:lumOff val="40000"/>
            </a:schemeClr>
          </a:solidFill>
        </p:spPr>
        <p:txBody>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
            </a:r>
          </a:p>
        </p:txBody>
      </p:sp>
      <p:sp>
        <p:nvSpPr>
          <p:cNvPr id="46" name="Content Placeholder 2">
            <a:extLst>
              <a:ext uri="{FF2B5EF4-FFF2-40B4-BE49-F238E27FC236}">
                <a16:creationId xmlns:a16="http://schemas.microsoft.com/office/drawing/2014/main" id="{5643DF19-7E59-FE71-8EA7-F823245CBB2A}"/>
              </a:ext>
            </a:extLst>
          </p:cNvPr>
          <p:cNvSpPr txBox="1">
            <a:spLocks/>
          </p:cNvSpPr>
          <p:nvPr/>
        </p:nvSpPr>
        <p:spPr>
          <a:xfrm>
            <a:off x="328929" y="6533019"/>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Open Sans" panose="020B0606030504020204" pitchFamily="34" charset="0"/>
                <a:ea typeface="Open Sans" panose="020B0606030504020204" pitchFamily="34" charset="0"/>
                <a:cs typeface="Open Sans" panose="020B0606030504020204" pitchFamily="34" charset="0"/>
              </a:rPr>
              <a:t>Team: W. Davis, M. Carlson, I. </a:t>
            </a:r>
            <a:r>
              <a:rPr lang="en-US" sz="1800" dirty="0" err="1">
                <a:latin typeface="Open Sans" panose="020B0606030504020204" pitchFamily="34" charset="0"/>
                <a:ea typeface="Open Sans" panose="020B0606030504020204" pitchFamily="34" charset="0"/>
                <a:cs typeface="Open Sans" panose="020B0606030504020204" pitchFamily="34" charset="0"/>
              </a:rPr>
              <a:t>Tezaur</a:t>
            </a:r>
            <a:r>
              <a:rPr lang="en-US" sz="1800" dirty="0">
                <a:latin typeface="Open Sans" panose="020B0606030504020204" pitchFamily="34" charset="0"/>
                <a:ea typeface="Open Sans" panose="020B0606030504020204" pitchFamily="34" charset="0"/>
                <a:cs typeface="Open Sans" panose="020B0606030504020204" pitchFamily="34" charset="0"/>
              </a:rPr>
              <a:t> (SNL) </a:t>
            </a:r>
          </a:p>
          <a:p>
            <a:pPr lvl="1" indent="0">
              <a:buFont typeface="Wingdings" pitchFamily="2" charset="2"/>
              <a:buNone/>
            </a:pPr>
            <a:endParaRPr lang="en-US" sz="1800" dirty="0">
              <a:latin typeface="Open Sans" panose="020B0606030504020204" pitchFamily="34" charset="0"/>
              <a:ea typeface="Open Sans" panose="020B0606030504020204" pitchFamily="34" charset="0"/>
              <a:cs typeface="Open Sans" panose="020B0606030504020204" pitchFamily="34" charset="0"/>
            </a:endParaRPr>
          </a:p>
          <a:p>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C35642F-179A-F3D7-6C75-48841A420047}"/>
              </a:ext>
            </a:extLst>
          </p:cNvPr>
          <p:cNvPicPr>
            <a:picLocks noChangeAspect="1"/>
          </p:cNvPicPr>
          <p:nvPr/>
        </p:nvPicPr>
        <p:blipFill>
          <a:blip r:embed="rId3"/>
          <a:stretch>
            <a:fillRect/>
          </a:stretch>
        </p:blipFill>
        <p:spPr>
          <a:xfrm>
            <a:off x="6299201" y="1516171"/>
            <a:ext cx="5892800" cy="3095811"/>
          </a:xfrm>
          <a:prstGeom prst="rect">
            <a:avLst/>
          </a:prstGeom>
        </p:spPr>
      </p:pic>
      <p:sp>
        <p:nvSpPr>
          <p:cNvPr id="23" name="TextBox 22">
            <a:extLst>
              <a:ext uri="{FF2B5EF4-FFF2-40B4-BE49-F238E27FC236}">
                <a16:creationId xmlns:a16="http://schemas.microsoft.com/office/drawing/2014/main" id="{888C88AC-5B20-56B4-4DA6-C6E92E68ED63}"/>
              </a:ext>
            </a:extLst>
          </p:cNvPr>
          <p:cNvSpPr txBox="1"/>
          <p:nvPr/>
        </p:nvSpPr>
        <p:spPr>
          <a:xfrm>
            <a:off x="7372184" y="4656850"/>
            <a:ext cx="4094853" cy="1756463"/>
          </a:xfrm>
          <a:prstGeom prst="rect">
            <a:avLst/>
          </a:prstGeom>
        </p:spPr>
        <p:txBody>
          <a:bodyPr vert="horz" wrap="square" lIns="91440" tIns="45720" rIns="91440" bIns="45720" rtlCol="0" anchor="ctr">
            <a:noAutofit/>
          </a:bodyPr>
          <a:lstStyle/>
          <a:p>
            <a:pPr algn="l"/>
            <a:r>
              <a:rPr lang="en-US" dirty="0">
                <a:latin typeface="+mj-lt"/>
                <a:ea typeface="Calibri" panose="020F0502020204030204" pitchFamily="34" charset="0"/>
                <a:cs typeface="Open Sans " panose="020B0604020202020204" charset="0"/>
              </a:rPr>
              <a:t>Signature Clustering </a:t>
            </a:r>
            <a:r>
              <a:rPr lang="en-US" dirty="0">
                <a:effectLst/>
                <a:latin typeface="+mj-lt"/>
                <a:ea typeface="Calibri" panose="020F0502020204030204" pitchFamily="34" charset="0"/>
                <a:cs typeface="Open Sans " panose="020B0604020202020204" charset="0"/>
              </a:rPr>
              <a:t> Approach: </a:t>
            </a:r>
          </a:p>
          <a:p>
            <a:pPr marL="285750" indent="-285750" algn="l">
              <a:buFont typeface="Arial" panose="020B0604020202020204" pitchFamily="34" charset="0"/>
              <a:buChar char="•"/>
            </a:pPr>
            <a:r>
              <a:rPr lang="en-US" dirty="0">
                <a:effectLst/>
                <a:latin typeface="Open Sans " panose="020B0604020202020204" charset="0"/>
                <a:ea typeface="Calibri" panose="020F0502020204030204" pitchFamily="34" charset="0"/>
                <a:cs typeface="Open Sans " panose="020B0604020202020204" charset="0"/>
              </a:rPr>
              <a:t>use compressed ISML signatures for clustering</a:t>
            </a:r>
          </a:p>
          <a:p>
            <a:pPr marL="285750" indent="-285750" algn="l">
              <a:buFont typeface="Arial" panose="020B0604020202020204" pitchFamily="34" charset="0"/>
              <a:buChar char="•"/>
            </a:pPr>
            <a:r>
              <a:rPr lang="en-US" dirty="0">
                <a:effectLst/>
                <a:latin typeface="Open Sans " panose="020B0604020202020204" charset="0"/>
                <a:ea typeface="Calibri" panose="020F0502020204030204" pitchFamily="34" charset="0"/>
                <a:cs typeface="Open Sans " panose="020B0604020202020204" charset="0"/>
              </a:rPr>
              <a:t>use clusters to inform pathway analyses  </a:t>
            </a:r>
            <a:endParaRPr lang="en-US" dirty="0">
              <a:latin typeface="Open Sans " panose="020B0604020202020204" charset="0"/>
              <a:cs typeface="Open Sans " panose="020B0604020202020204" charset="0"/>
            </a:endParaRPr>
          </a:p>
        </p:txBody>
      </p:sp>
      <p:sp>
        <p:nvSpPr>
          <p:cNvPr id="24" name="TextBox 23">
            <a:extLst>
              <a:ext uri="{FF2B5EF4-FFF2-40B4-BE49-F238E27FC236}">
                <a16:creationId xmlns:a16="http://schemas.microsoft.com/office/drawing/2014/main" id="{26E9D2B2-D667-5038-55CE-022080AF2BA8}"/>
              </a:ext>
            </a:extLst>
          </p:cNvPr>
          <p:cNvSpPr txBox="1"/>
          <p:nvPr/>
        </p:nvSpPr>
        <p:spPr>
          <a:xfrm>
            <a:off x="177160" y="1512430"/>
            <a:ext cx="6122041" cy="4093428"/>
          </a:xfrm>
          <a:prstGeom prst="rect">
            <a:avLst/>
          </a:prstGeom>
        </p:spPr>
        <p:txBody>
          <a:bodyPr vert="horz" wrap="square" lIns="91440" tIns="45720" rIns="91440" bIns="45720" rtlCol="0" anchor="ctr">
            <a:spAutoFit/>
          </a:bodyPr>
          <a:lstStyle/>
          <a:p>
            <a:pPr marL="342900" indent="-342900">
              <a:buClr>
                <a:schemeClr val="accent1"/>
              </a:buClr>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Extend existing anomaly (event) detection algorithms [Davis et al., 2021] to enable </a:t>
            </a:r>
            <a:r>
              <a:rPr lang="en-US" sz="2000" dirty="0" err="1">
                <a:latin typeface="Open Sans" panose="020B0606030504020204" pitchFamily="34" charset="0"/>
                <a:ea typeface="Open Sans" panose="020B0606030504020204" pitchFamily="34" charset="0"/>
                <a:cs typeface="Open Sans" panose="020B0606030504020204" pitchFamily="34" charset="0"/>
              </a:rPr>
              <a:t>spatio</a:t>
            </a:r>
            <a:r>
              <a:rPr lang="en-US" sz="2000" dirty="0">
                <a:latin typeface="Open Sans" panose="020B0606030504020204" pitchFamily="34" charset="0"/>
                <a:ea typeface="Open Sans" panose="020B0606030504020204" pitchFamily="34" charset="0"/>
                <a:cs typeface="Open Sans" panose="020B0606030504020204" pitchFamily="34" charset="0"/>
              </a:rPr>
              <a:t>-temporal anomaly progression, defining pathways</a:t>
            </a:r>
          </a:p>
          <a:p>
            <a:pPr marL="800100" lvl="1"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Signature-measure-decision-based approach</a:t>
            </a:r>
          </a:p>
          <a:p>
            <a:pPr marL="800100" lvl="1"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Communication-minimizing</a:t>
            </a:r>
          </a:p>
          <a:p>
            <a:pPr marL="800100" lvl="1"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Unsupervised (extensions to supervised possible) </a:t>
            </a:r>
          </a:p>
          <a:p>
            <a:pPr marL="800100" lvl="1"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Leverages “In-Situ Machine Learning for Intelligent Data Capture on </a:t>
            </a:r>
            <a:r>
              <a:rPr lang="en-US" sz="2000" dirty="0" err="1">
                <a:latin typeface="Open Sans" panose="020B0606030504020204" pitchFamily="34" charset="0"/>
                <a:ea typeface="Open Sans" panose="020B0606030504020204" pitchFamily="34" charset="0"/>
                <a:cs typeface="Open Sans" panose="020B0606030504020204" pitchFamily="34" charset="0"/>
              </a:rPr>
              <a:t>Exascale</a:t>
            </a:r>
            <a:r>
              <a:rPr lang="en-US" sz="2000" dirty="0">
                <a:latin typeface="Open Sans" panose="020B0606030504020204" pitchFamily="34" charset="0"/>
                <a:ea typeface="Open Sans" panose="020B0606030504020204" pitchFamily="34" charset="0"/>
                <a:cs typeface="Open Sans" panose="020B0606030504020204" pitchFamily="34" charset="0"/>
              </a:rPr>
              <a:t> Platforms” (ISML) project (PI: W. Davis)</a:t>
            </a:r>
          </a:p>
          <a:p>
            <a:pPr marL="800100" lvl="1" indent="-342900">
              <a:buFont typeface="Wingdings" panose="05000000000000000000" pitchFamily="2" charset="2"/>
              <a:buChar char="Ø"/>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40CCE176-8DB9-9678-B850-74BC35F9B8F3}"/>
              </a:ext>
            </a:extLst>
          </p:cNvPr>
          <p:cNvSpPr/>
          <p:nvPr/>
        </p:nvSpPr>
        <p:spPr>
          <a:xfrm>
            <a:off x="483144" y="5482314"/>
            <a:ext cx="5985634" cy="646331"/>
          </a:xfrm>
          <a:prstGeom prst="rect">
            <a:avLst/>
          </a:prstGeom>
          <a:ln>
            <a:solidFill>
              <a:schemeClr val="tx2"/>
            </a:solidFill>
          </a:ln>
        </p:spPr>
        <p:txBody>
          <a:bodyPr wrap="square">
            <a:spAutoFit/>
          </a:bodyPr>
          <a:lstStyle/>
          <a:p>
            <a:r>
              <a:rPr lang="en-US" dirty="0">
                <a:solidFill>
                  <a:srgbClr val="C00000"/>
                </a:solidFill>
                <a:latin typeface="Open Sans" panose="020B0606030504020204" pitchFamily="34" charset="0"/>
                <a:ea typeface="Open Sans" panose="020B0606030504020204" pitchFamily="34" charset="0"/>
                <a:cs typeface="Open Sans" panose="020B0606030504020204" pitchFamily="34" charset="0"/>
              </a:rPr>
              <a:t>W. Davis - In Situ Machine Learning for Intelligent Data Capture in HPC Simulations, Wed. CM5 18:00. </a:t>
            </a:r>
          </a:p>
        </p:txBody>
      </p:sp>
      <p:sp>
        <p:nvSpPr>
          <p:cNvPr id="11" name="Slide Number Placeholder 4">
            <a:extLst>
              <a:ext uri="{FF2B5EF4-FFF2-40B4-BE49-F238E27FC236}">
                <a16:creationId xmlns:a16="http://schemas.microsoft.com/office/drawing/2014/main" id="{B5B6C2D1-90BE-009F-AC36-D29C174C72F7}"/>
              </a:ext>
            </a:extLst>
          </p:cNvPr>
          <p:cNvSpPr txBox="1">
            <a:spLocks/>
          </p:cNvSpPr>
          <p:nvPr/>
        </p:nvSpPr>
        <p:spPr>
          <a:xfrm>
            <a:off x="11826873" y="6493595"/>
            <a:ext cx="365128" cy="365125"/>
          </a:xfrm>
          <a:prstGeom prst="rect">
            <a:avLst/>
          </a:prstGeom>
        </p:spPr>
        <p:txBody>
          <a:bodyPr vert="horz" lIns="0" tIns="0" rIns="0" bIns="0" rtlCol="0" anchor="ctr">
            <a:normAutofit/>
          </a:bodyPr>
          <a:lstStyle>
            <a:defPPr>
              <a:defRPr lang="en-US"/>
            </a:defPPr>
            <a:lvl1pPr marL="0" algn="ctr" defTabSz="914400" rtl="0" eaLnBrk="1" latinLnBrk="0" hangingPunct="1">
              <a:defRPr sz="1400" b="0"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94512F-4FCD-4B8F-9303-F99597583EE2}" type="slidenum">
              <a:rPr lang="en-US" sz="1000" smtClean="0">
                <a:solidFill>
                  <a:schemeClr val="tx2"/>
                </a:solidFill>
              </a:rPr>
              <a:pPr/>
              <a:t>12</a:t>
            </a:fld>
            <a:endParaRPr lang="en-US" sz="1000" dirty="0">
              <a:solidFill>
                <a:schemeClr val="tx2"/>
              </a:solidFill>
            </a:endParaRPr>
          </a:p>
        </p:txBody>
      </p:sp>
    </p:spTree>
    <p:extLst>
      <p:ext uri="{BB962C8B-B14F-4D97-AF65-F5344CB8AC3E}">
        <p14:creationId xmlns:p14="http://schemas.microsoft.com/office/powerpoint/2010/main" val="96065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riangle 5">
            <a:extLst>
              <a:ext uri="{FF2B5EF4-FFF2-40B4-BE49-F238E27FC236}">
                <a16:creationId xmlns:a16="http://schemas.microsoft.com/office/drawing/2014/main" id="{647032BF-64EF-413E-99B7-61DF2FD76722}"/>
              </a:ext>
            </a:extLst>
          </p:cNvPr>
          <p:cNvSpPr/>
          <p:nvPr/>
        </p:nvSpPr>
        <p:spPr>
          <a:xfrm rot="16200000">
            <a:off x="6959695" y="1354421"/>
            <a:ext cx="3796638" cy="4839172"/>
          </a:xfrm>
          <a:custGeom>
            <a:avLst/>
            <a:gdLst>
              <a:gd name="connsiteX0" fmla="*/ 0 w 4736257"/>
              <a:gd name="connsiteY0" fmla="*/ 7201700 h 7201700"/>
              <a:gd name="connsiteX1" fmla="*/ 2368129 w 4736257"/>
              <a:gd name="connsiteY1" fmla="*/ 0 h 7201700"/>
              <a:gd name="connsiteX2" fmla="*/ 4736257 w 4736257"/>
              <a:gd name="connsiteY2" fmla="*/ 7201700 h 7201700"/>
              <a:gd name="connsiteX3" fmla="*/ 0 w 4736257"/>
              <a:gd name="connsiteY3" fmla="*/ 7201700 h 7201700"/>
              <a:gd name="connsiteX0" fmla="*/ 0 w 4736257"/>
              <a:gd name="connsiteY0" fmla="*/ 7185794 h 7185794"/>
              <a:gd name="connsiteX1" fmla="*/ 2519204 w 4736257"/>
              <a:gd name="connsiteY1" fmla="*/ 0 h 7185794"/>
              <a:gd name="connsiteX2" fmla="*/ 4736257 w 4736257"/>
              <a:gd name="connsiteY2" fmla="*/ 7185794 h 7185794"/>
              <a:gd name="connsiteX3" fmla="*/ 0 w 4736257"/>
              <a:gd name="connsiteY3" fmla="*/ 7185794 h 7185794"/>
            </a:gdLst>
            <a:ahLst/>
            <a:cxnLst>
              <a:cxn ang="0">
                <a:pos x="connsiteX0" y="connsiteY0"/>
              </a:cxn>
              <a:cxn ang="0">
                <a:pos x="connsiteX1" y="connsiteY1"/>
              </a:cxn>
              <a:cxn ang="0">
                <a:pos x="connsiteX2" y="connsiteY2"/>
              </a:cxn>
              <a:cxn ang="0">
                <a:pos x="connsiteX3" y="connsiteY3"/>
              </a:cxn>
            </a:cxnLst>
            <a:rect l="l" t="t" r="r" b="b"/>
            <a:pathLst>
              <a:path w="4736257" h="7185794">
                <a:moveTo>
                  <a:pt x="0" y="7185794"/>
                </a:moveTo>
                <a:lnTo>
                  <a:pt x="2519204" y="0"/>
                </a:lnTo>
                <a:lnTo>
                  <a:pt x="4736257" y="7185794"/>
                </a:lnTo>
                <a:lnTo>
                  <a:pt x="0" y="7185794"/>
                </a:lnTo>
                <a:close/>
              </a:path>
            </a:pathLst>
          </a:custGeom>
          <a:solidFill>
            <a:srgbClr val="E2918B">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27EA1E-DA37-4BEA-9DEE-37335D207CE9}"/>
              </a:ext>
            </a:extLst>
          </p:cNvPr>
          <p:cNvSpPr>
            <a:spLocks noGrp="1"/>
          </p:cNvSpPr>
          <p:nvPr>
            <p:ph type="title"/>
          </p:nvPr>
        </p:nvSpPr>
        <p:spPr>
          <a:xfrm>
            <a:off x="329184" y="246888"/>
            <a:ext cx="11497689" cy="868680"/>
          </a:xfrm>
        </p:spPr>
        <p:txBody>
          <a:bodyPr>
            <a:noAutofit/>
          </a:bodyPr>
          <a:lstStyle/>
          <a:p>
            <a:r>
              <a:rPr lang="en-US" dirty="0"/>
              <a:t>OBSERVED Pathways</a:t>
            </a:r>
            <a:br>
              <a:rPr lang="en-US" dirty="0"/>
            </a:br>
            <a:r>
              <a:rPr lang="en-US" i="1" dirty="0"/>
              <a:t>finding impacts from a source</a:t>
            </a:r>
            <a:endParaRPr lang="en-US" sz="2800" i="1" dirty="0"/>
          </a:p>
        </p:txBody>
      </p:sp>
      <p:sp>
        <p:nvSpPr>
          <p:cNvPr id="17" name="Content Placeholder 16">
            <a:extLst>
              <a:ext uri="{FF2B5EF4-FFF2-40B4-BE49-F238E27FC236}">
                <a16:creationId xmlns:a16="http://schemas.microsoft.com/office/drawing/2014/main" id="{DFE40B75-80FE-9B47-B7F4-D0EF6A3EE51A}"/>
              </a:ext>
            </a:extLst>
          </p:cNvPr>
          <p:cNvSpPr>
            <a:spLocks noGrp="1"/>
          </p:cNvSpPr>
          <p:nvPr>
            <p:ph idx="1"/>
          </p:nvPr>
        </p:nvSpPr>
        <p:spPr>
          <a:xfrm>
            <a:off x="-1" y="1544655"/>
            <a:ext cx="5670449" cy="4948940"/>
          </a:xfrm>
          <a:solidFill>
            <a:srgbClr val="C00000">
              <a:alpha val="8000"/>
            </a:srgbClr>
          </a:solidFill>
        </p:spPr>
        <p:txBody>
          <a:bodyPr/>
          <a:lstStyle/>
          <a:p>
            <a:pPr>
              <a:lnSpc>
                <a:spcPct val="150000"/>
              </a:lnSpc>
            </a:pPr>
            <a:r>
              <a:rPr lang="en-US" sz="1500" b="1" dirty="0"/>
              <a:t>Data Fusion: </a:t>
            </a:r>
            <a:r>
              <a:rPr lang="en-US" sz="1500" dirty="0"/>
              <a:t>strategically source and fuse relevant data of varying resolutions and fidelities to create a </a:t>
            </a:r>
            <a:r>
              <a:rPr lang="en-US" sz="1500" b="1" dirty="0"/>
              <a:t>“near-global” picture</a:t>
            </a:r>
            <a:r>
              <a:rPr lang="en-US" sz="1500" dirty="0"/>
              <a:t> of the relevant processes</a:t>
            </a:r>
            <a:endParaRPr lang="en-US" sz="1500" b="1" dirty="0"/>
          </a:p>
          <a:p>
            <a:pPr>
              <a:lnSpc>
                <a:spcPct val="150000"/>
              </a:lnSpc>
            </a:pPr>
            <a:r>
              <a:rPr lang="en-US" sz="1500" b="1" dirty="0"/>
              <a:t>Change Point: </a:t>
            </a:r>
            <a:r>
              <a:rPr lang="en-US" sz="1500" kern="1200" dirty="0">
                <a:latin typeface="Open Sans " panose="020B0604020202020204" charset="0"/>
                <a:cs typeface="Open Sans " panose="020B0604020202020204" charset="0"/>
              </a:rPr>
              <a:t>identify the underlying fundamental </a:t>
            </a:r>
            <a:r>
              <a:rPr lang="en-US" sz="1500" kern="1200" dirty="0">
                <a:latin typeface="+mj-lt"/>
                <a:cs typeface="Open Sans " panose="020B0604020202020204" charset="0"/>
              </a:rPr>
              <a:t>shifts </a:t>
            </a:r>
            <a:r>
              <a:rPr lang="en-US" sz="1500" kern="1200" dirty="0">
                <a:latin typeface="Open Sans " panose="020B0604020202020204" charset="0"/>
                <a:cs typeface="Open Sans " panose="020B0604020202020204" charset="0"/>
              </a:rPr>
              <a:t>in </a:t>
            </a:r>
            <a:r>
              <a:rPr lang="en-US" sz="1500" kern="1200" dirty="0">
                <a:latin typeface="+mj-lt"/>
                <a:cs typeface="Open Sans " panose="020B0604020202020204" charset="0"/>
              </a:rPr>
              <a:t>climate processes </a:t>
            </a:r>
            <a:endParaRPr lang="en-US" sz="1500" b="1" dirty="0">
              <a:latin typeface="+mj-lt"/>
              <a:cs typeface="Open Sans " panose="020B0604020202020204" charset="0"/>
            </a:endParaRPr>
          </a:p>
          <a:p>
            <a:pPr>
              <a:lnSpc>
                <a:spcPct val="150000"/>
              </a:lnSpc>
            </a:pPr>
            <a:r>
              <a:rPr lang="en-US" sz="1500" b="1" dirty="0"/>
              <a:t>Space-Time Statistical Methods: </a:t>
            </a:r>
            <a:r>
              <a:rPr lang="en-US" sz="1500" dirty="0"/>
              <a:t>adapt </a:t>
            </a:r>
            <a:r>
              <a:rPr lang="en-US" sz="1500" b="1" dirty="0"/>
              <a:t>Bayesian hierarchical approaches </a:t>
            </a:r>
            <a:r>
              <a:rPr lang="en-US" sz="1500" dirty="0"/>
              <a:t>to represent process dependencies and their dynamic </a:t>
            </a:r>
            <a:r>
              <a:rPr lang="en-US" sz="1500" dirty="0" err="1"/>
              <a:t>spatio</a:t>
            </a:r>
            <a:r>
              <a:rPr lang="en-US" sz="1500" dirty="0"/>
              <a:t>-temporal evolution over the first 3-4months post eruption </a:t>
            </a:r>
          </a:p>
          <a:p>
            <a:pPr>
              <a:lnSpc>
                <a:spcPct val="150000"/>
              </a:lnSpc>
            </a:pPr>
            <a:r>
              <a:rPr lang="en-US" sz="1500" b="1" dirty="0"/>
              <a:t>Hybrid Statistical &amp; Deep Learning Methods: </a:t>
            </a:r>
            <a:r>
              <a:rPr lang="en-US" sz="1500" dirty="0"/>
              <a:t>develop hierarchical statistical approaches </a:t>
            </a:r>
            <a:r>
              <a:rPr lang="en-US" sz="1500" b="1" dirty="0"/>
              <a:t>embedded with DL</a:t>
            </a:r>
            <a:r>
              <a:rPr lang="en-US" sz="1500" dirty="0"/>
              <a:t> techniques to trace secondary and tertiary temporally-lagged effects</a:t>
            </a:r>
          </a:p>
        </p:txBody>
      </p:sp>
      <p:sp>
        <p:nvSpPr>
          <p:cNvPr id="3" name="Slide Number Placeholder 2">
            <a:extLst>
              <a:ext uri="{FF2B5EF4-FFF2-40B4-BE49-F238E27FC236}">
                <a16:creationId xmlns:a16="http://schemas.microsoft.com/office/drawing/2014/main" id="{55995435-C604-4853-9947-77D8627B093D}"/>
              </a:ext>
            </a:extLst>
          </p:cNvPr>
          <p:cNvSpPr>
            <a:spLocks noGrp="1"/>
          </p:cNvSpPr>
          <p:nvPr>
            <p:ph type="sldNum" sz="quarter" idx="4"/>
          </p:nvPr>
        </p:nvSpPr>
        <p:spPr/>
        <p:txBody>
          <a:bodyPr/>
          <a:lstStyle/>
          <a:p>
            <a:fld id="{4FAB73BC-B049-4115-A692-8D63A059BFB8}" type="slidenum">
              <a:rPr lang="en-US" smtClean="0"/>
              <a:pPr/>
              <a:t>13</a:t>
            </a:fld>
            <a:endParaRPr lang="en-US" dirty="0"/>
          </a:p>
        </p:txBody>
      </p:sp>
      <p:sp>
        <p:nvSpPr>
          <p:cNvPr id="18" name="Text Placeholder 17">
            <a:extLst>
              <a:ext uri="{FF2B5EF4-FFF2-40B4-BE49-F238E27FC236}">
                <a16:creationId xmlns:a16="http://schemas.microsoft.com/office/drawing/2014/main" id="{2FC046A9-84D3-014B-AF22-CE9E37DE5A4D}"/>
              </a:ext>
            </a:extLst>
          </p:cNvPr>
          <p:cNvSpPr>
            <a:spLocks noGrp="1"/>
          </p:cNvSpPr>
          <p:nvPr>
            <p:ph type="body" sz="quarter" idx="11"/>
          </p:nvPr>
        </p:nvSpPr>
        <p:spPr>
          <a:xfrm>
            <a:off x="-1" y="1224615"/>
            <a:ext cx="5765628" cy="320040"/>
          </a:xfrm>
          <a:solidFill>
            <a:srgbClr val="E2918B"/>
          </a:solidFill>
        </p:spPr>
        <p:txBody>
          <a:bodyPr/>
          <a:lstStyle/>
          <a:p>
            <a:r>
              <a:rPr lang="en-US" dirty="0"/>
              <a:t>Research Composition:</a:t>
            </a:r>
          </a:p>
        </p:txBody>
      </p:sp>
      <p:sp>
        <p:nvSpPr>
          <p:cNvPr id="63" name="Slide Number Placeholder 2">
            <a:extLst>
              <a:ext uri="{FF2B5EF4-FFF2-40B4-BE49-F238E27FC236}">
                <a16:creationId xmlns:a16="http://schemas.microsoft.com/office/drawing/2014/main" id="{A9F034E1-446C-2F49-9D97-033F35343CED}"/>
              </a:ext>
            </a:extLst>
          </p:cNvPr>
          <p:cNvSpPr txBox="1">
            <a:spLocks/>
          </p:cNvSpPr>
          <p:nvPr/>
        </p:nvSpPr>
        <p:spPr>
          <a:xfrm>
            <a:off x="11826873" y="6493595"/>
            <a:ext cx="365128" cy="365125"/>
          </a:xfrm>
          <a:prstGeom prst="rect">
            <a:avLst/>
          </a:prstGeom>
        </p:spPr>
        <p:txBody>
          <a:bodyPr vert="horz" lIns="0" tIns="0" rIns="0" bIns="0" rtlCol="0" anchor="ctr">
            <a:normAutofit/>
          </a:bodyPr>
          <a:lstStyle>
            <a:defPPr>
              <a:defRPr lang="en-US"/>
            </a:defPPr>
            <a:lvl1pPr marL="0" algn="ctr" defTabSz="914400" rtl="0" eaLnBrk="1" latinLnBrk="0" hangingPunct="1">
              <a:defRPr sz="10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mtClean="0"/>
              <a:pPr/>
              <a:t>13</a:t>
            </a:fld>
            <a:endParaRPr lang="en-US" dirty="0"/>
          </a:p>
        </p:txBody>
      </p:sp>
      <p:sp>
        <p:nvSpPr>
          <p:cNvPr id="59" name="Oval 58">
            <a:extLst>
              <a:ext uri="{FF2B5EF4-FFF2-40B4-BE49-F238E27FC236}">
                <a16:creationId xmlns:a16="http://schemas.microsoft.com/office/drawing/2014/main" id="{2A602A00-2F18-410A-B920-38F016D7D32C}"/>
              </a:ext>
            </a:extLst>
          </p:cNvPr>
          <p:cNvSpPr/>
          <p:nvPr/>
        </p:nvSpPr>
        <p:spPr>
          <a:xfrm>
            <a:off x="6783630" y="1282276"/>
            <a:ext cx="4286140" cy="4590288"/>
          </a:xfrm>
          <a:prstGeom prst="ellipse">
            <a:avLst/>
          </a:prstGeom>
          <a:solidFill>
            <a:srgbClr val="FFFF00">
              <a:alpha val="7000"/>
            </a:srgbClr>
          </a:solidFill>
          <a:ln w="444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Atmospheric Circulation</a:t>
            </a:r>
          </a:p>
        </p:txBody>
      </p:sp>
      <p:sp>
        <p:nvSpPr>
          <p:cNvPr id="64" name="Oval 41">
            <a:extLst>
              <a:ext uri="{FF2B5EF4-FFF2-40B4-BE49-F238E27FC236}">
                <a16:creationId xmlns:a16="http://schemas.microsoft.com/office/drawing/2014/main" id="{515EC619-8C9C-4D7B-A6A3-477C45E05156}"/>
              </a:ext>
            </a:extLst>
          </p:cNvPr>
          <p:cNvSpPr/>
          <p:nvPr/>
        </p:nvSpPr>
        <p:spPr>
          <a:xfrm rot="10800000">
            <a:off x="6785625" y="1276108"/>
            <a:ext cx="2158907" cy="2223551"/>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headEnd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5" name="Rectangle 64">
            <a:extLst>
              <a:ext uri="{FF2B5EF4-FFF2-40B4-BE49-F238E27FC236}">
                <a16:creationId xmlns:a16="http://schemas.microsoft.com/office/drawing/2014/main" id="{79814E59-58BA-40FB-B089-87E42F97545C}"/>
              </a:ext>
            </a:extLst>
          </p:cNvPr>
          <p:cNvSpPr/>
          <p:nvPr/>
        </p:nvSpPr>
        <p:spPr>
          <a:xfrm>
            <a:off x="11177016" y="1224615"/>
            <a:ext cx="1014984" cy="5268980"/>
          </a:xfrm>
          <a:prstGeom prst="rect">
            <a:avLst/>
          </a:prstGeom>
          <a:solidFill>
            <a:srgbClr val="E2918B"/>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IMPACTS</a:t>
            </a:r>
          </a:p>
        </p:txBody>
      </p:sp>
      <p:sp>
        <p:nvSpPr>
          <p:cNvPr id="68" name="Oval 4">
            <a:extLst>
              <a:ext uri="{FF2B5EF4-FFF2-40B4-BE49-F238E27FC236}">
                <a16:creationId xmlns:a16="http://schemas.microsoft.com/office/drawing/2014/main" id="{82859EF5-3D0E-4C06-BFFA-AEF7AFB7E09C}"/>
              </a:ext>
            </a:extLst>
          </p:cNvPr>
          <p:cNvSpPr/>
          <p:nvPr/>
        </p:nvSpPr>
        <p:spPr>
          <a:xfrm>
            <a:off x="6169793" y="3160905"/>
            <a:ext cx="5628409" cy="1734783"/>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376261 h 1421176"/>
              <a:gd name="connsiteX1" fmla="*/ 1797171 w 6543999"/>
              <a:gd name="connsiteY1" fmla="*/ 1103092 h 1421176"/>
              <a:gd name="connsiteX2" fmla="*/ 2688567 w 6543999"/>
              <a:gd name="connsiteY2" fmla="*/ 16162 h 1421176"/>
              <a:gd name="connsiteX3" fmla="*/ 4126359 w 6543999"/>
              <a:gd name="connsiteY3" fmla="*/ 421584 h 1421176"/>
              <a:gd name="connsiteX4" fmla="*/ 6543999 w 6543999"/>
              <a:gd name="connsiteY4" fmla="*/ 444033 h 1421176"/>
              <a:gd name="connsiteX0" fmla="*/ 0 w 6543999"/>
              <a:gd name="connsiteY0" fmla="*/ 1363993 h 1519254"/>
              <a:gd name="connsiteX1" fmla="*/ 1797171 w 6543999"/>
              <a:gd name="connsiteY1" fmla="*/ 1090824 h 1519254"/>
              <a:gd name="connsiteX2" fmla="*/ 2688567 w 6543999"/>
              <a:gd name="connsiteY2" fmla="*/ 3894 h 1519254"/>
              <a:gd name="connsiteX3" fmla="*/ 3907823 w 6543999"/>
              <a:gd name="connsiteY3" fmla="*/ 1519248 h 1519254"/>
              <a:gd name="connsiteX4" fmla="*/ 6543999 w 6543999"/>
              <a:gd name="connsiteY4" fmla="*/ 431765 h 1519254"/>
              <a:gd name="connsiteX0" fmla="*/ 0 w 6543999"/>
              <a:gd name="connsiteY0" fmla="*/ 1363993 h 1519248"/>
              <a:gd name="connsiteX1" fmla="*/ 1797171 w 6543999"/>
              <a:gd name="connsiteY1" fmla="*/ 1090824 h 1519248"/>
              <a:gd name="connsiteX2" fmla="*/ 2688567 w 6543999"/>
              <a:gd name="connsiteY2" fmla="*/ 3894 h 1519248"/>
              <a:gd name="connsiteX3" fmla="*/ 3907823 w 6543999"/>
              <a:gd name="connsiteY3" fmla="*/ 1519248 h 1519248"/>
              <a:gd name="connsiteX4" fmla="*/ 6543999 w 6543999"/>
              <a:gd name="connsiteY4" fmla="*/ 431765 h 1519248"/>
              <a:gd name="connsiteX0" fmla="*/ 0 w 6543999"/>
              <a:gd name="connsiteY0" fmla="*/ 1360156 h 1515411"/>
              <a:gd name="connsiteX1" fmla="*/ 1797171 w 6543999"/>
              <a:gd name="connsiteY1" fmla="*/ 1086987 h 1515411"/>
              <a:gd name="connsiteX2" fmla="*/ 2688567 w 6543999"/>
              <a:gd name="connsiteY2" fmla="*/ 57 h 1515411"/>
              <a:gd name="connsiteX3" fmla="*/ 3907823 w 6543999"/>
              <a:gd name="connsiteY3" fmla="*/ 1515411 h 1515411"/>
              <a:gd name="connsiteX4" fmla="*/ 6543999 w 6543999"/>
              <a:gd name="connsiteY4" fmla="*/ 427928 h 1515411"/>
              <a:gd name="connsiteX0" fmla="*/ 0 w 6543999"/>
              <a:gd name="connsiteY0" fmla="*/ 1417661 h 1572916"/>
              <a:gd name="connsiteX1" fmla="*/ 1797171 w 6543999"/>
              <a:gd name="connsiteY1" fmla="*/ 1144492 h 1572916"/>
              <a:gd name="connsiteX2" fmla="*/ 2700069 w 6543999"/>
              <a:gd name="connsiteY2" fmla="*/ 53 h 1572916"/>
              <a:gd name="connsiteX3" fmla="*/ 3907823 w 6543999"/>
              <a:gd name="connsiteY3" fmla="*/ 1572916 h 1572916"/>
              <a:gd name="connsiteX4" fmla="*/ 6543999 w 6543999"/>
              <a:gd name="connsiteY4" fmla="*/ 485433 h 1572916"/>
              <a:gd name="connsiteX0" fmla="*/ 0 w 6543999"/>
              <a:gd name="connsiteY0" fmla="*/ 1417661 h 1673596"/>
              <a:gd name="connsiteX1" fmla="*/ 1797171 w 6543999"/>
              <a:gd name="connsiteY1" fmla="*/ 1144492 h 1673596"/>
              <a:gd name="connsiteX2" fmla="*/ 2700069 w 6543999"/>
              <a:gd name="connsiteY2" fmla="*/ 53 h 1673596"/>
              <a:gd name="connsiteX3" fmla="*/ 3907823 w 6543999"/>
              <a:gd name="connsiteY3" fmla="*/ 1572916 h 1673596"/>
              <a:gd name="connsiteX4" fmla="*/ 6543999 w 6543999"/>
              <a:gd name="connsiteY4" fmla="*/ 485433 h 1673596"/>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686356"/>
              <a:gd name="connsiteX1" fmla="*/ 1797171 w 6543999"/>
              <a:gd name="connsiteY1" fmla="*/ 1148632 h 1686356"/>
              <a:gd name="connsiteX2" fmla="*/ 2700069 w 6543999"/>
              <a:gd name="connsiteY2" fmla="*/ 4193 h 1686356"/>
              <a:gd name="connsiteX3" fmla="*/ 3856065 w 6543999"/>
              <a:gd name="connsiteY3" fmla="*/ 1605811 h 1686356"/>
              <a:gd name="connsiteX4" fmla="*/ 6543999 w 6543999"/>
              <a:gd name="connsiteY4" fmla="*/ 489573 h 1686356"/>
              <a:gd name="connsiteX0" fmla="*/ 0 w 6543999"/>
              <a:gd name="connsiteY0" fmla="*/ 1417813 h 1682368"/>
              <a:gd name="connsiteX1" fmla="*/ 1797171 w 6543999"/>
              <a:gd name="connsiteY1" fmla="*/ 1144644 h 1682368"/>
              <a:gd name="connsiteX2" fmla="*/ 2700069 w 6543999"/>
              <a:gd name="connsiteY2" fmla="*/ 205 h 1682368"/>
              <a:gd name="connsiteX3" fmla="*/ 3856065 w 6543999"/>
              <a:gd name="connsiteY3" fmla="*/ 1601823 h 1682368"/>
              <a:gd name="connsiteX4" fmla="*/ 6543999 w 6543999"/>
              <a:gd name="connsiteY4" fmla="*/ 485585 h 1682368"/>
              <a:gd name="connsiteX0" fmla="*/ 0 w 6543999"/>
              <a:gd name="connsiteY0" fmla="*/ 1405115 h 1669670"/>
              <a:gd name="connsiteX1" fmla="*/ 1797171 w 6543999"/>
              <a:gd name="connsiteY1" fmla="*/ 1131946 h 1669670"/>
              <a:gd name="connsiteX2" fmla="*/ 2719119 w 6543999"/>
              <a:gd name="connsiteY2" fmla="*/ 207 h 1669670"/>
              <a:gd name="connsiteX3" fmla="*/ 3856065 w 6543999"/>
              <a:gd name="connsiteY3" fmla="*/ 1589125 h 1669670"/>
              <a:gd name="connsiteX4" fmla="*/ 6543999 w 6543999"/>
              <a:gd name="connsiteY4" fmla="*/ 472887 h 1669670"/>
              <a:gd name="connsiteX0" fmla="*/ 0 w 6463584"/>
              <a:gd name="connsiteY0" fmla="*/ 1405115 h 1818681"/>
              <a:gd name="connsiteX1" fmla="*/ 1797171 w 6463584"/>
              <a:gd name="connsiteY1" fmla="*/ 1131946 h 1818681"/>
              <a:gd name="connsiteX2" fmla="*/ 2719119 w 6463584"/>
              <a:gd name="connsiteY2" fmla="*/ 207 h 1818681"/>
              <a:gd name="connsiteX3" fmla="*/ 3856065 w 6463584"/>
              <a:gd name="connsiteY3" fmla="*/ 1589125 h 1818681"/>
              <a:gd name="connsiteX4" fmla="*/ 6463584 w 6463584"/>
              <a:gd name="connsiteY4" fmla="*/ 1695400 h 181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3584" h="1818681">
                <a:moveTo>
                  <a:pt x="0" y="1405115"/>
                </a:moveTo>
                <a:cubicBezTo>
                  <a:pt x="506084" y="1536850"/>
                  <a:pt x="1343985" y="1366097"/>
                  <a:pt x="1797171" y="1131946"/>
                </a:cubicBezTo>
                <a:cubicBezTo>
                  <a:pt x="2250358" y="897795"/>
                  <a:pt x="2179120" y="19261"/>
                  <a:pt x="2719119" y="207"/>
                </a:cubicBezTo>
                <a:cubicBezTo>
                  <a:pt x="3259118" y="-18847"/>
                  <a:pt x="3376436" y="1287776"/>
                  <a:pt x="3856065" y="1589125"/>
                </a:cubicBezTo>
                <a:cubicBezTo>
                  <a:pt x="4493251" y="2037514"/>
                  <a:pt x="5084526" y="1689834"/>
                  <a:pt x="6463584" y="169540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BB57AB52-54C5-4A0D-A4A6-A95ADDFA146C}"/>
              </a:ext>
            </a:extLst>
          </p:cNvPr>
          <p:cNvSpPr/>
          <p:nvPr/>
        </p:nvSpPr>
        <p:spPr>
          <a:xfrm>
            <a:off x="5621199" y="1224615"/>
            <a:ext cx="1014984" cy="5268980"/>
          </a:xfrm>
          <a:prstGeom prst="rect">
            <a:avLst/>
          </a:prstGeom>
          <a:solidFill>
            <a:srgbClr val="E2918B"/>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SOURCE</a:t>
            </a:r>
          </a:p>
        </p:txBody>
      </p:sp>
      <p:cxnSp>
        <p:nvCxnSpPr>
          <p:cNvPr id="75" name="Curved Connector 62">
            <a:extLst>
              <a:ext uri="{FF2B5EF4-FFF2-40B4-BE49-F238E27FC236}">
                <a16:creationId xmlns:a16="http://schemas.microsoft.com/office/drawing/2014/main" id="{4CB5760A-4693-4D26-B9CF-353494FDF04A}"/>
              </a:ext>
            </a:extLst>
          </p:cNvPr>
          <p:cNvCxnSpPr>
            <a:cxnSpLocks/>
            <a:stCxn id="121" idx="0"/>
            <a:endCxn id="144" idx="0"/>
          </p:cNvCxnSpPr>
          <p:nvPr/>
        </p:nvCxnSpPr>
        <p:spPr>
          <a:xfrm flipV="1">
            <a:off x="7480885" y="3040646"/>
            <a:ext cx="838783" cy="314628"/>
          </a:xfrm>
          <a:prstGeom prst="curvedConnector3">
            <a:avLst>
              <a:gd name="adj1" fmla="val 63711"/>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95" name="Curved Connector 63">
            <a:extLst>
              <a:ext uri="{FF2B5EF4-FFF2-40B4-BE49-F238E27FC236}">
                <a16:creationId xmlns:a16="http://schemas.microsoft.com/office/drawing/2014/main" id="{52CC4D99-32FC-4B77-B0D9-5B49AE261541}"/>
              </a:ext>
            </a:extLst>
          </p:cNvPr>
          <p:cNvCxnSpPr>
            <a:cxnSpLocks/>
            <a:stCxn id="145" idx="0"/>
          </p:cNvCxnSpPr>
          <p:nvPr/>
        </p:nvCxnSpPr>
        <p:spPr>
          <a:xfrm>
            <a:off x="8866333" y="3040646"/>
            <a:ext cx="1547205" cy="410289"/>
          </a:xfrm>
          <a:prstGeom prst="curvedConnector3">
            <a:avLst>
              <a:gd name="adj1" fmla="val 64774"/>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102" name="Curved Connector 67">
            <a:extLst>
              <a:ext uri="{FF2B5EF4-FFF2-40B4-BE49-F238E27FC236}">
                <a16:creationId xmlns:a16="http://schemas.microsoft.com/office/drawing/2014/main" id="{C16A4654-4E97-4452-86E3-868FE2448A15}"/>
              </a:ext>
            </a:extLst>
          </p:cNvPr>
          <p:cNvCxnSpPr>
            <a:cxnSpLocks/>
          </p:cNvCxnSpPr>
          <p:nvPr/>
        </p:nvCxnSpPr>
        <p:spPr>
          <a:xfrm>
            <a:off x="10466517" y="3429000"/>
            <a:ext cx="1265066" cy="54461"/>
          </a:xfrm>
          <a:prstGeom prst="straightConnector1">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103" name="Oval 41">
            <a:extLst>
              <a:ext uri="{FF2B5EF4-FFF2-40B4-BE49-F238E27FC236}">
                <a16:creationId xmlns:a16="http://schemas.microsoft.com/office/drawing/2014/main" id="{5B08D4A1-AC45-479B-9497-CB2ACE8F0183}"/>
              </a:ext>
            </a:extLst>
          </p:cNvPr>
          <p:cNvSpPr/>
          <p:nvPr/>
        </p:nvSpPr>
        <p:spPr>
          <a:xfrm>
            <a:off x="8917850" y="3597392"/>
            <a:ext cx="2151920" cy="2275172"/>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04" name="Group 103">
            <a:extLst>
              <a:ext uri="{FF2B5EF4-FFF2-40B4-BE49-F238E27FC236}">
                <a16:creationId xmlns:a16="http://schemas.microsoft.com/office/drawing/2014/main" id="{6B713D84-9EFB-4308-99D3-9949AE8F9156}"/>
              </a:ext>
            </a:extLst>
          </p:cNvPr>
          <p:cNvGrpSpPr/>
          <p:nvPr/>
        </p:nvGrpSpPr>
        <p:grpSpPr>
          <a:xfrm>
            <a:off x="9737771" y="4501050"/>
            <a:ext cx="546664" cy="546664"/>
            <a:chOff x="855016" y="4817599"/>
            <a:chExt cx="546664" cy="546664"/>
          </a:xfrm>
        </p:grpSpPr>
        <p:sp>
          <p:nvSpPr>
            <p:cNvPr id="105" name="Freeform 100">
              <a:extLst>
                <a:ext uri="{FF2B5EF4-FFF2-40B4-BE49-F238E27FC236}">
                  <a16:creationId xmlns:a16="http://schemas.microsoft.com/office/drawing/2014/main" id="{3FA05F01-1F08-43D2-B85B-029A2D4BD22F}"/>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Radiation</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Diffusivity</a:t>
              </a:r>
            </a:p>
          </p:txBody>
        </p:sp>
        <p:sp>
          <p:nvSpPr>
            <p:cNvPr id="106" name="Freeform 101">
              <a:extLst>
                <a:ext uri="{FF2B5EF4-FFF2-40B4-BE49-F238E27FC236}">
                  <a16:creationId xmlns:a16="http://schemas.microsoft.com/office/drawing/2014/main" id="{697A99CA-D8DD-4B4E-9189-2051CBA0DF48}"/>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08" name="Freeform 102">
              <a:extLst>
                <a:ext uri="{FF2B5EF4-FFF2-40B4-BE49-F238E27FC236}">
                  <a16:creationId xmlns:a16="http://schemas.microsoft.com/office/drawing/2014/main" id="{A4D0088C-4265-49F6-8802-CAD954FE205A}"/>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3" name="Group 112">
            <a:extLst>
              <a:ext uri="{FF2B5EF4-FFF2-40B4-BE49-F238E27FC236}">
                <a16:creationId xmlns:a16="http://schemas.microsoft.com/office/drawing/2014/main" id="{DB9E29B8-FC56-4090-8C22-6AA881965C75}"/>
              </a:ext>
            </a:extLst>
          </p:cNvPr>
          <p:cNvGrpSpPr/>
          <p:nvPr/>
        </p:nvGrpSpPr>
        <p:grpSpPr>
          <a:xfrm>
            <a:off x="9286769" y="2936797"/>
            <a:ext cx="546664" cy="546664"/>
            <a:chOff x="855016" y="4817599"/>
            <a:chExt cx="546664" cy="546664"/>
          </a:xfrm>
        </p:grpSpPr>
        <p:sp>
          <p:nvSpPr>
            <p:cNvPr id="114" name="Freeform 113">
              <a:extLst>
                <a:ext uri="{FF2B5EF4-FFF2-40B4-BE49-F238E27FC236}">
                  <a16:creationId xmlns:a16="http://schemas.microsoft.com/office/drawing/2014/main" id="{26884298-B358-40E5-AE0C-095690FC651C}"/>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Aerosol</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Sedimentation</a:t>
              </a:r>
            </a:p>
          </p:txBody>
        </p:sp>
        <p:sp>
          <p:nvSpPr>
            <p:cNvPr id="115" name="Freeform 114">
              <a:extLst>
                <a:ext uri="{FF2B5EF4-FFF2-40B4-BE49-F238E27FC236}">
                  <a16:creationId xmlns:a16="http://schemas.microsoft.com/office/drawing/2014/main" id="{1E44A55C-D38E-4C36-8F3E-F74A6E92B60C}"/>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16" name="Freeform 115">
              <a:extLst>
                <a:ext uri="{FF2B5EF4-FFF2-40B4-BE49-F238E27FC236}">
                  <a16:creationId xmlns:a16="http://schemas.microsoft.com/office/drawing/2014/main" id="{2EEBABF7-7686-44C4-AF4B-49BB6552072B}"/>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7" name="Group 116">
            <a:extLst>
              <a:ext uri="{FF2B5EF4-FFF2-40B4-BE49-F238E27FC236}">
                <a16:creationId xmlns:a16="http://schemas.microsoft.com/office/drawing/2014/main" id="{B1DD797E-C3D0-4521-B2D6-6F5F682A4A1B}"/>
              </a:ext>
            </a:extLst>
          </p:cNvPr>
          <p:cNvGrpSpPr/>
          <p:nvPr/>
        </p:nvGrpSpPr>
        <p:grpSpPr>
          <a:xfrm>
            <a:off x="6934220" y="3081942"/>
            <a:ext cx="546664" cy="546664"/>
            <a:chOff x="855016" y="4817599"/>
            <a:chExt cx="546664" cy="546664"/>
          </a:xfrm>
        </p:grpSpPr>
        <p:sp>
          <p:nvSpPr>
            <p:cNvPr id="118" name="Freeform 117">
              <a:extLst>
                <a:ext uri="{FF2B5EF4-FFF2-40B4-BE49-F238E27FC236}">
                  <a16:creationId xmlns:a16="http://schemas.microsoft.com/office/drawing/2014/main" id="{6A0CA620-1A2D-4EBE-9875-323857F85E4A}"/>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Aerosol </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Optical</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 Depth</a:t>
              </a:r>
            </a:p>
          </p:txBody>
        </p:sp>
        <p:sp>
          <p:nvSpPr>
            <p:cNvPr id="120" name="Freeform 119">
              <a:extLst>
                <a:ext uri="{FF2B5EF4-FFF2-40B4-BE49-F238E27FC236}">
                  <a16:creationId xmlns:a16="http://schemas.microsoft.com/office/drawing/2014/main" id="{FA3006DC-852B-4EED-A11C-C0394CF12E08}"/>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21" name="Freeform 120">
              <a:extLst>
                <a:ext uri="{FF2B5EF4-FFF2-40B4-BE49-F238E27FC236}">
                  <a16:creationId xmlns:a16="http://schemas.microsoft.com/office/drawing/2014/main" id="{7EDDB842-CD0E-47EB-9C86-490A8B776808}"/>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22" name="Hexagon 121">
            <a:extLst>
              <a:ext uri="{FF2B5EF4-FFF2-40B4-BE49-F238E27FC236}">
                <a16:creationId xmlns:a16="http://schemas.microsoft.com/office/drawing/2014/main" id="{3FF97A3F-29DD-4880-A121-46D49F99DB06}"/>
              </a:ext>
            </a:extLst>
          </p:cNvPr>
          <p:cNvSpPr/>
          <p:nvPr/>
        </p:nvSpPr>
        <p:spPr>
          <a:xfrm>
            <a:off x="11401969" y="4592082"/>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Net Primary </a:t>
            </a:r>
            <a:b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Productivity</a:t>
            </a:r>
          </a:p>
        </p:txBody>
      </p:sp>
      <p:sp>
        <p:nvSpPr>
          <p:cNvPr id="123" name="Hexagon 122">
            <a:extLst>
              <a:ext uri="{FF2B5EF4-FFF2-40B4-BE49-F238E27FC236}">
                <a16:creationId xmlns:a16="http://schemas.microsoft.com/office/drawing/2014/main" id="{D1381699-BA9E-44AD-AF6D-022EB77DAB37}"/>
              </a:ext>
            </a:extLst>
          </p:cNvPr>
          <p:cNvSpPr/>
          <p:nvPr/>
        </p:nvSpPr>
        <p:spPr>
          <a:xfrm>
            <a:off x="11401969" y="3325985"/>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Cloud </a:t>
            </a:r>
            <a:b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Brightness</a:t>
            </a:r>
          </a:p>
        </p:txBody>
      </p:sp>
      <p:cxnSp>
        <p:nvCxnSpPr>
          <p:cNvPr id="124" name="Curved Connector 142">
            <a:extLst>
              <a:ext uri="{FF2B5EF4-FFF2-40B4-BE49-F238E27FC236}">
                <a16:creationId xmlns:a16="http://schemas.microsoft.com/office/drawing/2014/main" id="{6CE5FADF-DE36-4876-8381-7E7B97E94EFC}"/>
              </a:ext>
            </a:extLst>
          </p:cNvPr>
          <p:cNvCxnSpPr>
            <a:cxnSpLocks/>
            <a:stCxn id="127" idx="6"/>
          </p:cNvCxnSpPr>
          <p:nvPr/>
        </p:nvCxnSpPr>
        <p:spPr>
          <a:xfrm flipV="1">
            <a:off x="6455806" y="3392512"/>
            <a:ext cx="789380" cy="333826"/>
          </a:xfrm>
          <a:prstGeom prst="curvedConnector3">
            <a:avLst>
              <a:gd name="adj1" fmla="val 50000"/>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125" name="Oval 124">
            <a:extLst>
              <a:ext uri="{FF2B5EF4-FFF2-40B4-BE49-F238E27FC236}">
                <a16:creationId xmlns:a16="http://schemas.microsoft.com/office/drawing/2014/main" id="{E7E09714-8020-49F8-9B35-A54A7E76EA19}"/>
              </a:ext>
            </a:extLst>
          </p:cNvPr>
          <p:cNvSpPr/>
          <p:nvPr/>
        </p:nvSpPr>
        <p:spPr>
          <a:xfrm>
            <a:off x="5846303" y="4264784"/>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Combustion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Aerosols</a:t>
            </a:r>
          </a:p>
        </p:txBody>
      </p:sp>
      <p:sp>
        <p:nvSpPr>
          <p:cNvPr id="127" name="Oval 126">
            <a:extLst>
              <a:ext uri="{FF2B5EF4-FFF2-40B4-BE49-F238E27FC236}">
                <a16:creationId xmlns:a16="http://schemas.microsoft.com/office/drawing/2014/main" id="{BB07B7D9-9887-4E47-94A9-4C47B271795D}"/>
              </a:ext>
            </a:extLst>
          </p:cNvPr>
          <p:cNvSpPr/>
          <p:nvPr/>
        </p:nvSpPr>
        <p:spPr>
          <a:xfrm>
            <a:off x="5839973" y="3424927"/>
            <a:ext cx="615833" cy="602822"/>
          </a:xfrm>
          <a:prstGeom prst="ellipse">
            <a:avLst/>
          </a:prstGeom>
          <a:solidFill>
            <a:schemeClr val="accent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Volcanic</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Eruption</a:t>
            </a:r>
          </a:p>
        </p:txBody>
      </p:sp>
      <p:sp>
        <p:nvSpPr>
          <p:cNvPr id="128" name="Oval 127">
            <a:extLst>
              <a:ext uri="{FF2B5EF4-FFF2-40B4-BE49-F238E27FC236}">
                <a16:creationId xmlns:a16="http://schemas.microsoft.com/office/drawing/2014/main" id="{21D0E549-2A86-4232-BA94-E6FD9E42F077}"/>
              </a:ext>
            </a:extLst>
          </p:cNvPr>
          <p:cNvSpPr/>
          <p:nvPr/>
        </p:nvSpPr>
        <p:spPr>
          <a:xfrm>
            <a:off x="5837227" y="5104639"/>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 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129" name="Oval 4">
            <a:extLst>
              <a:ext uri="{FF2B5EF4-FFF2-40B4-BE49-F238E27FC236}">
                <a16:creationId xmlns:a16="http://schemas.microsoft.com/office/drawing/2014/main" id="{BCEC4C2B-BA23-4E0A-A28D-8B6A962A1F21}"/>
              </a:ext>
            </a:extLst>
          </p:cNvPr>
          <p:cNvSpPr/>
          <p:nvPr/>
        </p:nvSpPr>
        <p:spPr>
          <a:xfrm>
            <a:off x="5989319" y="2221248"/>
            <a:ext cx="5870481" cy="726721"/>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3829 h 713829"/>
              <a:gd name="connsiteX1" fmla="*/ 2717321 w 6616060"/>
              <a:gd name="connsiteY1" fmla="*/ 654295 h 713829"/>
              <a:gd name="connsiteX2" fmla="*/ 4843784 w 6616060"/>
              <a:gd name="connsiteY2" fmla="*/ 504201 h 713829"/>
              <a:gd name="connsiteX3" fmla="*/ 6616060 w 6616060"/>
              <a:gd name="connsiteY3" fmla="*/ 1337 h 713829"/>
            </a:gdLst>
            <a:ahLst/>
            <a:cxnLst>
              <a:cxn ang="0">
                <a:pos x="connsiteX0" y="connsiteY0"/>
              </a:cxn>
              <a:cxn ang="0">
                <a:pos x="connsiteX1" y="connsiteY1"/>
              </a:cxn>
              <a:cxn ang="0">
                <a:pos x="connsiteX2" y="connsiteY2"/>
              </a:cxn>
              <a:cxn ang="0">
                <a:pos x="connsiteX3" y="connsiteY3"/>
              </a:cxn>
            </a:cxnLst>
            <a:rect l="l" t="t" r="r" b="b"/>
            <a:pathLst>
              <a:path w="6616060" h="713829">
                <a:moveTo>
                  <a:pt x="0" y="713829"/>
                </a:moveTo>
                <a:cubicBezTo>
                  <a:pt x="1492045" y="108993"/>
                  <a:pt x="1910024" y="689233"/>
                  <a:pt x="2717321" y="654295"/>
                </a:cubicBezTo>
                <a:cubicBezTo>
                  <a:pt x="3524618" y="619357"/>
                  <a:pt x="3564775" y="484648"/>
                  <a:pt x="4843784" y="504201"/>
                </a:cubicBezTo>
                <a:cubicBezTo>
                  <a:pt x="5469468" y="536605"/>
                  <a:pt x="5990376" y="-31067"/>
                  <a:pt x="6616060" y="1337"/>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4">
            <a:extLst>
              <a:ext uri="{FF2B5EF4-FFF2-40B4-BE49-F238E27FC236}">
                <a16:creationId xmlns:a16="http://schemas.microsoft.com/office/drawing/2014/main" id="{7A3F3A44-7D59-4D28-9154-EBEA0A846D56}"/>
              </a:ext>
            </a:extLst>
          </p:cNvPr>
          <p:cNvSpPr/>
          <p:nvPr/>
        </p:nvSpPr>
        <p:spPr>
          <a:xfrm>
            <a:off x="6306730" y="1776724"/>
            <a:ext cx="4669138" cy="1591170"/>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2492 h 769481"/>
              <a:gd name="connsiteX1" fmla="*/ 2717321 w 6616060"/>
              <a:gd name="connsiteY1" fmla="*/ 652958 h 769481"/>
              <a:gd name="connsiteX2" fmla="*/ 4253980 w 6616060"/>
              <a:gd name="connsiteY2" fmla="*/ 769481 h 769481"/>
              <a:gd name="connsiteX3" fmla="*/ 6616060 w 6616060"/>
              <a:gd name="connsiteY3" fmla="*/ 0 h 769481"/>
              <a:gd name="connsiteX0" fmla="*/ 0 w 4620282"/>
              <a:gd name="connsiteY0" fmla="*/ 287516 h 1531045"/>
              <a:gd name="connsiteX1" fmla="*/ 2717321 w 4620282"/>
              <a:gd name="connsiteY1" fmla="*/ 227982 h 1531045"/>
              <a:gd name="connsiteX2" fmla="*/ 4253980 w 4620282"/>
              <a:gd name="connsiteY2" fmla="*/ 344505 h 1531045"/>
              <a:gd name="connsiteX3" fmla="*/ 4620282 w 4620282"/>
              <a:gd name="connsiteY3" fmla="*/ 1531045 h 1531045"/>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785887"/>
              <a:gd name="connsiteY0" fmla="*/ 289500 h 1533029"/>
              <a:gd name="connsiteX1" fmla="*/ 2717321 w 4785887"/>
              <a:gd name="connsiteY1" fmla="*/ 229966 h 1533029"/>
              <a:gd name="connsiteX2" fmla="*/ 4214223 w 4785887"/>
              <a:gd name="connsiteY2" fmla="*/ 394196 h 1533029"/>
              <a:gd name="connsiteX3" fmla="*/ 4620282 w 4785887"/>
              <a:gd name="connsiteY3" fmla="*/ 1533029 h 1533029"/>
              <a:gd name="connsiteX0" fmla="*/ 0 w 4848614"/>
              <a:gd name="connsiteY0" fmla="*/ 289500 h 1580737"/>
              <a:gd name="connsiteX1" fmla="*/ 2717321 w 4848614"/>
              <a:gd name="connsiteY1" fmla="*/ 229966 h 1580737"/>
              <a:gd name="connsiteX2" fmla="*/ 4214223 w 4848614"/>
              <a:gd name="connsiteY2" fmla="*/ 394196 h 1580737"/>
              <a:gd name="connsiteX3" fmla="*/ 4771356 w 4848614"/>
              <a:gd name="connsiteY3" fmla="*/ 1580737 h 1580737"/>
              <a:gd name="connsiteX0" fmla="*/ 0 w 4935430"/>
              <a:gd name="connsiteY0" fmla="*/ 289500 h 1580737"/>
              <a:gd name="connsiteX1" fmla="*/ 2717321 w 4935430"/>
              <a:gd name="connsiteY1" fmla="*/ 229966 h 1580737"/>
              <a:gd name="connsiteX2" fmla="*/ 4214223 w 4935430"/>
              <a:gd name="connsiteY2" fmla="*/ 394196 h 1580737"/>
              <a:gd name="connsiteX3" fmla="*/ 4771356 w 4935430"/>
              <a:gd name="connsiteY3" fmla="*/ 1580737 h 1580737"/>
              <a:gd name="connsiteX0" fmla="*/ 0 w 4983137"/>
              <a:gd name="connsiteY0" fmla="*/ 764477 h 1419610"/>
              <a:gd name="connsiteX1" fmla="*/ 2765028 w 4983137"/>
              <a:gd name="connsiteY1" fmla="*/ 68839 h 1419610"/>
              <a:gd name="connsiteX2" fmla="*/ 4261930 w 4983137"/>
              <a:gd name="connsiteY2" fmla="*/ 233069 h 1419610"/>
              <a:gd name="connsiteX3" fmla="*/ 4819063 w 4983137"/>
              <a:gd name="connsiteY3" fmla="*/ 1419610 h 1419610"/>
              <a:gd name="connsiteX0" fmla="*/ 0 w 4983137"/>
              <a:gd name="connsiteY0" fmla="*/ 774468 h 1429601"/>
              <a:gd name="connsiteX1" fmla="*/ 2120972 w 4983137"/>
              <a:gd name="connsiteY1" fmla="*/ 62927 h 1429601"/>
              <a:gd name="connsiteX2" fmla="*/ 4261930 w 4983137"/>
              <a:gd name="connsiteY2" fmla="*/ 243060 h 1429601"/>
              <a:gd name="connsiteX3" fmla="*/ 4819063 w 4983137"/>
              <a:gd name="connsiteY3" fmla="*/ 1429601 h 1429601"/>
              <a:gd name="connsiteX0" fmla="*/ 0 w 4899564"/>
              <a:gd name="connsiteY0" fmla="*/ 774468 h 1423251"/>
              <a:gd name="connsiteX1" fmla="*/ 2120972 w 4899564"/>
              <a:gd name="connsiteY1" fmla="*/ 62927 h 1423251"/>
              <a:gd name="connsiteX2" fmla="*/ 4261930 w 4899564"/>
              <a:gd name="connsiteY2" fmla="*/ 243060 h 1423251"/>
              <a:gd name="connsiteX3" fmla="*/ 4647613 w 4899564"/>
              <a:gd name="connsiteY3" fmla="*/ 1423251 h 1423251"/>
              <a:gd name="connsiteX0" fmla="*/ 0 w 5008434"/>
              <a:gd name="connsiteY0" fmla="*/ 774468 h 1423251"/>
              <a:gd name="connsiteX1" fmla="*/ 2120972 w 5008434"/>
              <a:gd name="connsiteY1" fmla="*/ 62927 h 1423251"/>
              <a:gd name="connsiteX2" fmla="*/ 4261930 w 5008434"/>
              <a:gd name="connsiteY2" fmla="*/ 243060 h 1423251"/>
              <a:gd name="connsiteX3" fmla="*/ 4647613 w 5008434"/>
              <a:gd name="connsiteY3" fmla="*/ 1423251 h 1423251"/>
              <a:gd name="connsiteX0" fmla="*/ 0 w 5008434"/>
              <a:gd name="connsiteY0" fmla="*/ 790980 h 1439763"/>
              <a:gd name="connsiteX1" fmla="*/ 2120972 w 5008434"/>
              <a:gd name="connsiteY1" fmla="*/ 79439 h 1439763"/>
              <a:gd name="connsiteX2" fmla="*/ 4261930 w 5008434"/>
              <a:gd name="connsiteY2" fmla="*/ 259572 h 1439763"/>
              <a:gd name="connsiteX3" fmla="*/ 4647613 w 5008434"/>
              <a:gd name="connsiteY3" fmla="*/ 1439763 h 1439763"/>
              <a:gd name="connsiteX0" fmla="*/ 0 w 5008434"/>
              <a:gd name="connsiteY0" fmla="*/ 782706 h 1431489"/>
              <a:gd name="connsiteX1" fmla="*/ 2120972 w 5008434"/>
              <a:gd name="connsiteY1" fmla="*/ 71165 h 1431489"/>
              <a:gd name="connsiteX2" fmla="*/ 4261930 w 5008434"/>
              <a:gd name="connsiteY2" fmla="*/ 251298 h 1431489"/>
              <a:gd name="connsiteX3" fmla="*/ 4647613 w 5008434"/>
              <a:gd name="connsiteY3" fmla="*/ 1431489 h 1431489"/>
              <a:gd name="connsiteX0" fmla="*/ 0 w 5020756"/>
              <a:gd name="connsiteY0" fmla="*/ 766676 h 1415459"/>
              <a:gd name="connsiteX1" fmla="*/ 2120972 w 5020756"/>
              <a:gd name="connsiteY1" fmla="*/ 55135 h 1415459"/>
              <a:gd name="connsiteX2" fmla="*/ 4287330 w 5020756"/>
              <a:gd name="connsiteY2" fmla="*/ 254318 h 1415459"/>
              <a:gd name="connsiteX3" fmla="*/ 4647613 w 5020756"/>
              <a:gd name="connsiteY3" fmla="*/ 1415459 h 1415459"/>
              <a:gd name="connsiteX0" fmla="*/ 0 w 5020756"/>
              <a:gd name="connsiteY0" fmla="*/ 809015 h 1457798"/>
              <a:gd name="connsiteX1" fmla="*/ 2120972 w 5020756"/>
              <a:gd name="connsiteY1" fmla="*/ 97474 h 1457798"/>
              <a:gd name="connsiteX2" fmla="*/ 4287330 w 5020756"/>
              <a:gd name="connsiteY2" fmla="*/ 296657 h 1457798"/>
              <a:gd name="connsiteX3" fmla="*/ 4647613 w 5020756"/>
              <a:gd name="connsiteY3" fmla="*/ 1457798 h 1457798"/>
              <a:gd name="connsiteX0" fmla="*/ 0 w 5020756"/>
              <a:gd name="connsiteY0" fmla="*/ 527221 h 1176004"/>
              <a:gd name="connsiteX1" fmla="*/ 4287330 w 5020756"/>
              <a:gd name="connsiteY1" fmla="*/ 14863 h 1176004"/>
              <a:gd name="connsiteX2" fmla="*/ 4647613 w 5020756"/>
              <a:gd name="connsiteY2" fmla="*/ 1176004 h 1176004"/>
              <a:gd name="connsiteX0" fmla="*/ 0 w 5020756"/>
              <a:gd name="connsiteY0" fmla="*/ 726849 h 1375632"/>
              <a:gd name="connsiteX1" fmla="*/ 4287330 w 5020756"/>
              <a:gd name="connsiteY1" fmla="*/ 214491 h 1375632"/>
              <a:gd name="connsiteX2" fmla="*/ 4647613 w 5020756"/>
              <a:gd name="connsiteY2" fmla="*/ 1375632 h 1375632"/>
              <a:gd name="connsiteX0" fmla="*/ 0 w 5020756"/>
              <a:gd name="connsiteY0" fmla="*/ 759156 h 1407939"/>
              <a:gd name="connsiteX1" fmla="*/ 4287330 w 5020756"/>
              <a:gd name="connsiteY1" fmla="*/ 246798 h 1407939"/>
              <a:gd name="connsiteX2" fmla="*/ 4647613 w 5020756"/>
              <a:gd name="connsiteY2" fmla="*/ 1407939 h 1407939"/>
              <a:gd name="connsiteX0" fmla="*/ 0 w 4825067"/>
              <a:gd name="connsiteY0" fmla="*/ 759156 h 1382539"/>
              <a:gd name="connsiteX1" fmla="*/ 4287330 w 4825067"/>
              <a:gd name="connsiteY1" fmla="*/ 246798 h 1382539"/>
              <a:gd name="connsiteX2" fmla="*/ 4155956 w 4825067"/>
              <a:gd name="connsiteY2" fmla="*/ 1382539 h 1382539"/>
              <a:gd name="connsiteX0" fmla="*/ 0 w 4653559"/>
              <a:gd name="connsiteY0" fmla="*/ 291512 h 1591170"/>
              <a:gd name="connsiteX1" fmla="*/ 4115822 w 4653559"/>
              <a:gd name="connsiteY1" fmla="*/ 455429 h 1591170"/>
              <a:gd name="connsiteX2" fmla="*/ 3984448 w 4653559"/>
              <a:gd name="connsiteY2" fmla="*/ 1591170 h 1591170"/>
            </a:gdLst>
            <a:ahLst/>
            <a:cxnLst>
              <a:cxn ang="0">
                <a:pos x="connsiteX0" y="connsiteY0"/>
              </a:cxn>
              <a:cxn ang="0">
                <a:pos x="connsiteX1" y="connsiteY1"/>
              </a:cxn>
              <a:cxn ang="0">
                <a:pos x="connsiteX2" y="connsiteY2"/>
              </a:cxn>
            </a:cxnLst>
            <a:rect l="l" t="t" r="r" b="b"/>
            <a:pathLst>
              <a:path w="4653559" h="1591170">
                <a:moveTo>
                  <a:pt x="0" y="291512"/>
                </a:moveTo>
                <a:cubicBezTo>
                  <a:pt x="702694" y="-43829"/>
                  <a:pt x="2102970" y="-205151"/>
                  <a:pt x="4115822" y="455429"/>
                </a:cubicBezTo>
                <a:cubicBezTo>
                  <a:pt x="5197381" y="890699"/>
                  <a:pt x="4378133" y="1179754"/>
                  <a:pt x="3984448" y="159117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4">
            <a:extLst>
              <a:ext uri="{FF2B5EF4-FFF2-40B4-BE49-F238E27FC236}">
                <a16:creationId xmlns:a16="http://schemas.microsoft.com/office/drawing/2014/main" id="{F913D2AE-C778-4AE7-8762-C47F91456E4B}"/>
              </a:ext>
            </a:extLst>
          </p:cNvPr>
          <p:cNvSpPr/>
          <p:nvPr/>
        </p:nvSpPr>
        <p:spPr>
          <a:xfrm>
            <a:off x="5871335" y="2119070"/>
            <a:ext cx="4244335" cy="817267"/>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4917533"/>
              <a:gd name="connsiteY0" fmla="*/ 834531 h 834531"/>
              <a:gd name="connsiteX1" fmla="*/ 2717321 w 4917533"/>
              <a:gd name="connsiteY1" fmla="*/ 774997 h 834531"/>
              <a:gd name="connsiteX2" fmla="*/ 4739009 w 4917533"/>
              <a:gd name="connsiteY2" fmla="*/ 24828 h 834531"/>
              <a:gd name="connsiteX3" fmla="*/ 4720585 w 4917533"/>
              <a:gd name="connsiteY3" fmla="*/ 7739 h 834531"/>
              <a:gd name="connsiteX0" fmla="*/ 0 w 5958835"/>
              <a:gd name="connsiteY0" fmla="*/ 810146 h 810146"/>
              <a:gd name="connsiteX1" fmla="*/ 2717321 w 5958835"/>
              <a:gd name="connsiteY1" fmla="*/ 750612 h 810146"/>
              <a:gd name="connsiteX2" fmla="*/ 4739009 w 5958835"/>
              <a:gd name="connsiteY2" fmla="*/ 443 h 810146"/>
              <a:gd name="connsiteX3" fmla="*/ 5958835 w 5958835"/>
              <a:gd name="connsiteY3" fmla="*/ 69079 h 810146"/>
              <a:gd name="connsiteX0" fmla="*/ 0 w 5958835"/>
              <a:gd name="connsiteY0" fmla="*/ 810146 h 810146"/>
              <a:gd name="connsiteX1" fmla="*/ 2717321 w 5958835"/>
              <a:gd name="connsiteY1" fmla="*/ 750612 h 810146"/>
              <a:gd name="connsiteX2" fmla="*/ 4205609 w 5958835"/>
              <a:gd name="connsiteY2" fmla="*/ 443 h 810146"/>
              <a:gd name="connsiteX3" fmla="*/ 5958835 w 5958835"/>
              <a:gd name="connsiteY3" fmla="*/ 69079 h 810146"/>
              <a:gd name="connsiteX0" fmla="*/ 0 w 4244335"/>
              <a:gd name="connsiteY0" fmla="*/ 817267 h 817267"/>
              <a:gd name="connsiteX1" fmla="*/ 2717321 w 4244335"/>
              <a:gd name="connsiteY1" fmla="*/ 757733 h 817267"/>
              <a:gd name="connsiteX2" fmla="*/ 4205609 w 4244335"/>
              <a:gd name="connsiteY2" fmla="*/ 7564 h 817267"/>
              <a:gd name="connsiteX3" fmla="*/ 4244335 w 4244335"/>
              <a:gd name="connsiteY3" fmla="*/ 0 h 817267"/>
            </a:gdLst>
            <a:ahLst/>
            <a:cxnLst>
              <a:cxn ang="0">
                <a:pos x="connsiteX0" y="connsiteY0"/>
              </a:cxn>
              <a:cxn ang="0">
                <a:pos x="connsiteX1" y="connsiteY1"/>
              </a:cxn>
              <a:cxn ang="0">
                <a:pos x="connsiteX2" y="connsiteY2"/>
              </a:cxn>
              <a:cxn ang="0">
                <a:pos x="connsiteX3" y="connsiteY3"/>
              </a:cxn>
            </a:cxnLst>
            <a:rect l="l" t="t" r="r" b="b"/>
            <a:pathLst>
              <a:path w="4244335" h="817267">
                <a:moveTo>
                  <a:pt x="0" y="817267"/>
                </a:moveTo>
                <a:cubicBezTo>
                  <a:pt x="1492045" y="212431"/>
                  <a:pt x="2016386" y="892683"/>
                  <a:pt x="2717321" y="757733"/>
                </a:cubicBezTo>
                <a:cubicBezTo>
                  <a:pt x="3418256" y="622783"/>
                  <a:pt x="2926600" y="-11989"/>
                  <a:pt x="4205609" y="7564"/>
                </a:cubicBezTo>
                <a:lnTo>
                  <a:pt x="4244335" y="0"/>
                </a:ln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 name="Group 132">
            <a:extLst>
              <a:ext uri="{FF2B5EF4-FFF2-40B4-BE49-F238E27FC236}">
                <a16:creationId xmlns:a16="http://schemas.microsoft.com/office/drawing/2014/main" id="{DDAC3EFD-820B-4217-ABE1-0F015E607841}"/>
              </a:ext>
            </a:extLst>
          </p:cNvPr>
          <p:cNvGrpSpPr/>
          <p:nvPr/>
        </p:nvGrpSpPr>
        <p:grpSpPr>
          <a:xfrm>
            <a:off x="9866874" y="1838138"/>
            <a:ext cx="546664" cy="546664"/>
            <a:chOff x="855016" y="4817599"/>
            <a:chExt cx="546664" cy="546664"/>
          </a:xfrm>
        </p:grpSpPr>
        <p:sp>
          <p:nvSpPr>
            <p:cNvPr id="134" name="Freeform 123">
              <a:extLst>
                <a:ext uri="{FF2B5EF4-FFF2-40B4-BE49-F238E27FC236}">
                  <a16:creationId xmlns:a16="http://schemas.microsoft.com/office/drawing/2014/main" id="{CE083423-6161-4F19-85A6-20BF4E113505}"/>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Air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Temperature</a:t>
              </a:r>
            </a:p>
          </p:txBody>
        </p:sp>
        <p:sp>
          <p:nvSpPr>
            <p:cNvPr id="135" name="Freeform 124">
              <a:extLst>
                <a:ext uri="{FF2B5EF4-FFF2-40B4-BE49-F238E27FC236}">
                  <a16:creationId xmlns:a16="http://schemas.microsoft.com/office/drawing/2014/main" id="{5D0A696F-CBBA-4108-81EE-1B127B562DC5}"/>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36" name="Freeform 126">
              <a:extLst>
                <a:ext uri="{FF2B5EF4-FFF2-40B4-BE49-F238E27FC236}">
                  <a16:creationId xmlns:a16="http://schemas.microsoft.com/office/drawing/2014/main" id="{63B8C57B-1E34-4156-95B8-09249DBCCB70}"/>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37" name="Oval 136">
            <a:extLst>
              <a:ext uri="{FF2B5EF4-FFF2-40B4-BE49-F238E27FC236}">
                <a16:creationId xmlns:a16="http://schemas.microsoft.com/office/drawing/2014/main" id="{16C3D057-F09B-41C6-8D70-791373D7EDDF}"/>
              </a:ext>
            </a:extLst>
          </p:cNvPr>
          <p:cNvSpPr/>
          <p:nvPr/>
        </p:nvSpPr>
        <p:spPr>
          <a:xfrm>
            <a:off x="5837227" y="1745213"/>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141" name="Oval 140">
            <a:extLst>
              <a:ext uri="{FF2B5EF4-FFF2-40B4-BE49-F238E27FC236}">
                <a16:creationId xmlns:a16="http://schemas.microsoft.com/office/drawing/2014/main" id="{34836C9F-E597-413A-A500-BC00BD203C31}"/>
              </a:ext>
            </a:extLst>
          </p:cNvPr>
          <p:cNvSpPr/>
          <p:nvPr/>
        </p:nvSpPr>
        <p:spPr>
          <a:xfrm>
            <a:off x="5837227" y="2585070"/>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Dust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Storms</a:t>
            </a:r>
          </a:p>
        </p:txBody>
      </p:sp>
      <p:grpSp>
        <p:nvGrpSpPr>
          <p:cNvPr id="142" name="Group 141">
            <a:extLst>
              <a:ext uri="{FF2B5EF4-FFF2-40B4-BE49-F238E27FC236}">
                <a16:creationId xmlns:a16="http://schemas.microsoft.com/office/drawing/2014/main" id="{040DD613-9FB5-40E9-8475-68AC0E906304}"/>
              </a:ext>
            </a:extLst>
          </p:cNvPr>
          <p:cNvGrpSpPr/>
          <p:nvPr/>
        </p:nvGrpSpPr>
        <p:grpSpPr>
          <a:xfrm>
            <a:off x="8319668" y="2767314"/>
            <a:ext cx="546664" cy="546664"/>
            <a:chOff x="855016" y="4817599"/>
            <a:chExt cx="546664" cy="546664"/>
          </a:xfrm>
        </p:grpSpPr>
        <p:sp>
          <p:nvSpPr>
            <p:cNvPr id="143" name="Freeform 104">
              <a:extLst>
                <a:ext uri="{FF2B5EF4-FFF2-40B4-BE49-F238E27FC236}">
                  <a16:creationId xmlns:a16="http://schemas.microsoft.com/office/drawing/2014/main" id="{4CB2009B-E0B5-4A39-9F3C-234F3E67B2AF}"/>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Radiative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Flux</a:t>
              </a:r>
            </a:p>
          </p:txBody>
        </p:sp>
        <p:sp>
          <p:nvSpPr>
            <p:cNvPr id="144" name="Freeform 105">
              <a:extLst>
                <a:ext uri="{FF2B5EF4-FFF2-40B4-BE49-F238E27FC236}">
                  <a16:creationId xmlns:a16="http://schemas.microsoft.com/office/drawing/2014/main" id="{512D69DA-40D6-4D57-B68B-3655B7017015}"/>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45" name="Freeform 107">
              <a:extLst>
                <a:ext uri="{FF2B5EF4-FFF2-40B4-BE49-F238E27FC236}">
                  <a16:creationId xmlns:a16="http://schemas.microsoft.com/office/drawing/2014/main" id="{F076D5B7-17C8-4D66-9F43-C4376F5A7A9E}"/>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48" name="Group 147">
            <a:extLst>
              <a:ext uri="{FF2B5EF4-FFF2-40B4-BE49-F238E27FC236}">
                <a16:creationId xmlns:a16="http://schemas.microsoft.com/office/drawing/2014/main" id="{AD042AAB-3149-4F72-B1B5-F2919D919626}"/>
              </a:ext>
            </a:extLst>
          </p:cNvPr>
          <p:cNvGrpSpPr/>
          <p:nvPr/>
        </p:nvGrpSpPr>
        <p:grpSpPr>
          <a:xfrm>
            <a:off x="10084507" y="3171637"/>
            <a:ext cx="546664" cy="546664"/>
            <a:chOff x="855016" y="4817599"/>
            <a:chExt cx="546664" cy="546664"/>
          </a:xfrm>
        </p:grpSpPr>
        <p:sp>
          <p:nvSpPr>
            <p:cNvPr id="149" name="Freeform 132">
              <a:extLst>
                <a:ext uri="{FF2B5EF4-FFF2-40B4-BE49-F238E27FC236}">
                  <a16:creationId xmlns:a16="http://schemas.microsoft.com/office/drawing/2014/main" id="{B864D3F8-0AFF-4FE5-AB56-DF05BE61AF45}"/>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H</a:t>
              </a:r>
              <a:r>
                <a:rPr lang="en-US" sz="900" baseline="-25000" dirty="0">
                  <a:latin typeface="Open Sans" panose="020B0606030504020204" pitchFamily="34" charset="0"/>
                  <a:ea typeface="Open Sans" panose="020B0606030504020204" pitchFamily="34" charset="0"/>
                  <a:cs typeface="Open Sans" panose="020B0606030504020204" pitchFamily="34" charset="0"/>
                </a:rPr>
                <a:t>2</a:t>
              </a:r>
              <a:r>
                <a:rPr lang="en-US" sz="900" dirty="0">
                  <a:latin typeface="Open Sans" panose="020B0606030504020204" pitchFamily="34" charset="0"/>
                  <a:ea typeface="Open Sans" panose="020B0606030504020204" pitchFamily="34" charset="0"/>
                  <a:cs typeface="Open Sans" panose="020B0606030504020204" pitchFamily="34" charset="0"/>
                </a:rPr>
                <a:t>O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Nuclei</a:t>
              </a:r>
            </a:p>
          </p:txBody>
        </p:sp>
        <p:sp>
          <p:nvSpPr>
            <p:cNvPr id="150" name="Freeform 133">
              <a:extLst>
                <a:ext uri="{FF2B5EF4-FFF2-40B4-BE49-F238E27FC236}">
                  <a16:creationId xmlns:a16="http://schemas.microsoft.com/office/drawing/2014/main" id="{B0492BD9-3E89-4425-8947-B40CC859BDFB}"/>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51" name="Freeform 134">
              <a:extLst>
                <a:ext uri="{FF2B5EF4-FFF2-40B4-BE49-F238E27FC236}">
                  <a16:creationId xmlns:a16="http://schemas.microsoft.com/office/drawing/2014/main" id="{24FD35CE-7BE3-462F-A551-8B683484344C}"/>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sp>
        <p:nvSpPr>
          <p:cNvPr id="152" name="Hexagon 151">
            <a:extLst>
              <a:ext uri="{FF2B5EF4-FFF2-40B4-BE49-F238E27FC236}">
                <a16:creationId xmlns:a16="http://schemas.microsoft.com/office/drawing/2014/main" id="{5EEFB5BC-63D7-42CA-81F8-3E20FD0406D6}"/>
              </a:ext>
            </a:extLst>
          </p:cNvPr>
          <p:cNvSpPr/>
          <p:nvPr/>
        </p:nvSpPr>
        <p:spPr>
          <a:xfrm>
            <a:off x="11401969" y="2005203"/>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Sea </a:t>
            </a:r>
          </a:p>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Level</a:t>
            </a:r>
          </a:p>
        </p:txBody>
      </p:sp>
      <p:sp>
        <p:nvSpPr>
          <p:cNvPr id="154" name="Pentagon 53">
            <a:extLst>
              <a:ext uri="{FF2B5EF4-FFF2-40B4-BE49-F238E27FC236}">
                <a16:creationId xmlns:a16="http://schemas.microsoft.com/office/drawing/2014/main" id="{4D787EF2-F201-4D9E-8963-2673D2571DEF}"/>
              </a:ext>
            </a:extLst>
          </p:cNvPr>
          <p:cNvSpPr/>
          <p:nvPr/>
        </p:nvSpPr>
        <p:spPr>
          <a:xfrm>
            <a:off x="6638243" y="6175963"/>
            <a:ext cx="4552348" cy="319464"/>
          </a:xfrm>
          <a:prstGeom prst="homePlate">
            <a:avLst>
              <a:gd name="adj" fmla="val 70217"/>
            </a:avLst>
          </a:prstGeom>
          <a:gradFill>
            <a:gsLst>
              <a:gs pos="0">
                <a:srgbClr val="E2918B">
                  <a:alpha val="0"/>
                </a:srgbClr>
              </a:gs>
              <a:gs pos="32000">
                <a:srgbClr val="E2918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r>
              <a:rPr lang="en-US" dirty="0"/>
              <a:t>IDENTIFY Driving Pathways</a:t>
            </a:r>
          </a:p>
        </p:txBody>
      </p:sp>
    </p:spTree>
    <p:extLst>
      <p:ext uri="{BB962C8B-B14F-4D97-AF65-F5344CB8AC3E}">
        <p14:creationId xmlns:p14="http://schemas.microsoft.com/office/powerpoint/2010/main" val="1084347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21632-143D-FB49-AA8B-A807E64BFD8E}"/>
              </a:ext>
            </a:extLst>
          </p:cNvPr>
          <p:cNvSpPr>
            <a:spLocks noGrp="1"/>
          </p:cNvSpPr>
          <p:nvPr>
            <p:ph type="title"/>
          </p:nvPr>
        </p:nvSpPr>
        <p:spPr/>
        <p:txBody>
          <a:bodyPr>
            <a:normAutofit/>
          </a:bodyPr>
          <a:lstStyle/>
          <a:p>
            <a:r>
              <a:rPr lang="en-US" i="1" dirty="0"/>
              <a:t>Change Point Methods</a:t>
            </a:r>
          </a:p>
        </p:txBody>
      </p:sp>
      <p:sp>
        <p:nvSpPr>
          <p:cNvPr id="5" name="Slide Number Placeholder 4">
            <a:extLst>
              <a:ext uri="{FF2B5EF4-FFF2-40B4-BE49-F238E27FC236}">
                <a16:creationId xmlns:a16="http://schemas.microsoft.com/office/drawing/2014/main" id="{DCBE6B37-3623-6A4F-ABDF-B8F197394C6D}"/>
              </a:ext>
            </a:extLst>
          </p:cNvPr>
          <p:cNvSpPr>
            <a:spLocks noGrp="1"/>
          </p:cNvSpPr>
          <p:nvPr>
            <p:ph type="sldNum" sz="quarter" idx="4"/>
          </p:nvPr>
        </p:nvSpPr>
        <p:spPr/>
        <p:txBody>
          <a:bodyPr/>
          <a:lstStyle/>
          <a:p>
            <a:fld id="{4FAB73BC-B049-4115-A692-8D63A059BFB8}" type="slidenum">
              <a:rPr lang="en-US" smtClean="0">
                <a:latin typeface="Trebuchet MS" panose="020B0703020202090204" pitchFamily="34" charset="0"/>
              </a:rPr>
              <a:pPr/>
              <a:t>14</a:t>
            </a:fld>
            <a:endParaRPr lang="en-US" dirty="0">
              <a:latin typeface="Trebuchet MS" panose="020B0703020202090204" pitchFamily="34" charset="0"/>
            </a:endParaRPr>
          </a:p>
        </p:txBody>
      </p:sp>
      <p:pic>
        <p:nvPicPr>
          <p:cNvPr id="20" name="Picture 19">
            <a:extLst>
              <a:ext uri="{FF2B5EF4-FFF2-40B4-BE49-F238E27FC236}">
                <a16:creationId xmlns:a16="http://schemas.microsoft.com/office/drawing/2014/main" id="{870FAD17-4AA4-5846-BD2B-0203BDFADF7F}"/>
              </a:ext>
            </a:extLst>
          </p:cNvPr>
          <p:cNvPicPr>
            <a:picLocks noChangeAspect="1"/>
          </p:cNvPicPr>
          <p:nvPr/>
        </p:nvPicPr>
        <p:blipFill rotWithShape="1">
          <a:blip r:embed="rId3"/>
          <a:srcRect l="5595" t="23561" r="24017" b="19125"/>
          <a:stretch/>
        </p:blipFill>
        <p:spPr>
          <a:xfrm>
            <a:off x="9381626" y="3942321"/>
            <a:ext cx="2714852" cy="1473685"/>
          </a:xfrm>
          <a:prstGeom prst="rect">
            <a:avLst/>
          </a:prstGeom>
        </p:spPr>
      </p:pic>
      <p:pic>
        <p:nvPicPr>
          <p:cNvPr id="28" name="Picture 27">
            <a:extLst>
              <a:ext uri="{FF2B5EF4-FFF2-40B4-BE49-F238E27FC236}">
                <a16:creationId xmlns:a16="http://schemas.microsoft.com/office/drawing/2014/main" id="{25833BDE-EA44-D949-A7BD-8CAEFFB19C84}"/>
              </a:ext>
            </a:extLst>
          </p:cNvPr>
          <p:cNvPicPr>
            <a:picLocks noChangeAspect="1"/>
          </p:cNvPicPr>
          <p:nvPr/>
        </p:nvPicPr>
        <p:blipFill>
          <a:blip r:embed="rId4"/>
          <a:stretch>
            <a:fillRect/>
          </a:stretch>
        </p:blipFill>
        <p:spPr>
          <a:xfrm>
            <a:off x="7333172" y="5416006"/>
            <a:ext cx="2076024" cy="1384016"/>
          </a:xfrm>
          <a:prstGeom prst="rect">
            <a:avLst/>
          </a:prstGeom>
        </p:spPr>
      </p:pic>
      <p:sp>
        <p:nvSpPr>
          <p:cNvPr id="29" name="Rectangle 28">
            <a:extLst>
              <a:ext uri="{FF2B5EF4-FFF2-40B4-BE49-F238E27FC236}">
                <a16:creationId xmlns:a16="http://schemas.microsoft.com/office/drawing/2014/main" id="{8BA6B60E-E297-FA45-9304-146E5F68D1C3}"/>
              </a:ext>
            </a:extLst>
          </p:cNvPr>
          <p:cNvSpPr/>
          <p:nvPr/>
        </p:nvSpPr>
        <p:spPr>
          <a:xfrm>
            <a:off x="9192124" y="5630960"/>
            <a:ext cx="2518547" cy="954107"/>
          </a:xfrm>
          <a:prstGeom prst="rect">
            <a:avLst/>
          </a:prstGeom>
          <a:ln>
            <a:noFill/>
          </a:ln>
        </p:spPr>
        <p:txBody>
          <a:bodyPr wrap="square">
            <a:spAutoFit/>
          </a:bodyPr>
          <a:lstStyle/>
          <a:p>
            <a:r>
              <a:rPr lang="en-US" sz="1400" i="1" dirty="0">
                <a:solidFill>
                  <a:srgbClr val="383938"/>
                </a:solidFill>
                <a:latin typeface="Trebuchet MS" panose="020B0703020202090204" pitchFamily="34" charset="0"/>
              </a:rPr>
              <a:t>The diffeomorphism gives a measure of the bending/ stretching to align spatial data at time 0 and N.</a:t>
            </a:r>
            <a:endParaRPr lang="en-US" sz="1400" i="1" dirty="0">
              <a:latin typeface="Trebuchet MS" panose="020B0703020202090204" pitchFamily="34" charset="0"/>
            </a:endParaRPr>
          </a:p>
        </p:txBody>
      </p:sp>
      <p:sp>
        <p:nvSpPr>
          <p:cNvPr id="33" name="Rectangle 32">
            <a:extLst>
              <a:ext uri="{FF2B5EF4-FFF2-40B4-BE49-F238E27FC236}">
                <a16:creationId xmlns:a16="http://schemas.microsoft.com/office/drawing/2014/main" id="{E84244E0-DCDD-FA42-9FAD-43AB94629E39}"/>
              </a:ext>
            </a:extLst>
          </p:cNvPr>
          <p:cNvSpPr/>
          <p:nvPr/>
        </p:nvSpPr>
        <p:spPr>
          <a:xfrm>
            <a:off x="3827076" y="2858214"/>
            <a:ext cx="389861" cy="31549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26" name="TextBox 25">
            <a:extLst>
              <a:ext uri="{FF2B5EF4-FFF2-40B4-BE49-F238E27FC236}">
                <a16:creationId xmlns:a16="http://schemas.microsoft.com/office/drawing/2014/main" id="{CE64F328-A5FC-184E-81DE-977ADDB2B039}"/>
              </a:ext>
            </a:extLst>
          </p:cNvPr>
          <p:cNvSpPr txBox="1"/>
          <p:nvPr/>
        </p:nvSpPr>
        <p:spPr>
          <a:xfrm>
            <a:off x="7460219" y="3371950"/>
            <a:ext cx="4123289" cy="457200"/>
          </a:xfrm>
          <a:prstGeom prst="rect">
            <a:avLst/>
          </a:prstGeom>
        </p:spPr>
        <p:txBody>
          <a:bodyPr vert="horz" wrap="square" lIns="91440" tIns="45720" rIns="91440" bIns="45720" rtlCol="0">
            <a:noAutofit/>
          </a:bodyPr>
          <a:lstStyle/>
          <a:p>
            <a:pPr algn="l"/>
            <a:r>
              <a:rPr lang="en-US" sz="1600" dirty="0">
                <a:latin typeface="Trebuchet MS" panose="020B0703020202090204" pitchFamily="34" charset="0"/>
              </a:rPr>
              <a:t>Difference between time 0 to time N</a:t>
            </a:r>
          </a:p>
        </p:txBody>
      </p:sp>
      <p:pic>
        <p:nvPicPr>
          <p:cNvPr id="22" name="Picture 21">
            <a:extLst>
              <a:ext uri="{FF2B5EF4-FFF2-40B4-BE49-F238E27FC236}">
                <a16:creationId xmlns:a16="http://schemas.microsoft.com/office/drawing/2014/main" id="{00A8C4B2-5589-A64F-94F4-F69994B223FD}"/>
              </a:ext>
            </a:extLst>
          </p:cNvPr>
          <p:cNvPicPr>
            <a:picLocks noChangeAspect="1"/>
          </p:cNvPicPr>
          <p:nvPr/>
        </p:nvPicPr>
        <p:blipFill rotWithShape="1">
          <a:blip r:embed="rId5"/>
          <a:srcRect l="5903" t="24314" r="23769" b="20196"/>
          <a:stretch/>
        </p:blipFill>
        <p:spPr>
          <a:xfrm>
            <a:off x="6497375" y="3950142"/>
            <a:ext cx="2771821" cy="1458041"/>
          </a:xfrm>
          <a:prstGeom prst="rect">
            <a:avLst/>
          </a:prstGeom>
        </p:spPr>
      </p:pic>
      <p:sp>
        <p:nvSpPr>
          <p:cNvPr id="35" name="Text Placeholder 17">
            <a:extLst>
              <a:ext uri="{FF2B5EF4-FFF2-40B4-BE49-F238E27FC236}">
                <a16:creationId xmlns:a16="http://schemas.microsoft.com/office/drawing/2014/main" id="{0E228270-5F8B-8CFC-2DAA-417B526C4B9E}"/>
              </a:ext>
            </a:extLst>
          </p:cNvPr>
          <p:cNvSpPr txBox="1">
            <a:spLocks/>
          </p:cNvSpPr>
          <p:nvPr/>
        </p:nvSpPr>
        <p:spPr>
          <a:xfrm>
            <a:off x="0" y="992453"/>
            <a:ext cx="12192000" cy="365125"/>
          </a:xfrm>
          <a:prstGeom prst="rect">
            <a:avLst/>
          </a:prstGeom>
          <a:solidFill>
            <a:srgbClr val="E2918B"/>
          </a:solidFill>
        </p:spPr>
        <p:txBody>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36" name="Content Placeholder 2">
            <a:extLst>
              <a:ext uri="{FF2B5EF4-FFF2-40B4-BE49-F238E27FC236}">
                <a16:creationId xmlns:a16="http://schemas.microsoft.com/office/drawing/2014/main" id="{EF0A671E-0B04-1E4A-658B-BF455139812B}"/>
              </a:ext>
            </a:extLst>
          </p:cNvPr>
          <p:cNvSpPr txBox="1">
            <a:spLocks/>
          </p:cNvSpPr>
          <p:nvPr/>
        </p:nvSpPr>
        <p:spPr>
          <a:xfrm>
            <a:off x="328929" y="6541974"/>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Open Sans" panose="020B0606030504020204" pitchFamily="34" charset="0"/>
                <a:ea typeface="Open Sans" panose="020B0606030504020204" pitchFamily="34" charset="0"/>
                <a:cs typeface="Open Sans" panose="020B0606030504020204" pitchFamily="34" charset="0"/>
              </a:rPr>
              <a:t>Team: B. Li, S. Jun (U Illinois), D. Tucker, L. Shand (SNL) </a:t>
            </a:r>
          </a:p>
          <a:p>
            <a:pPr lvl="1" indent="0">
              <a:buFont typeface="Wingdings" pitchFamily="2" charset="2"/>
              <a:buNone/>
            </a:pPr>
            <a:endParaRPr lang="en-US" sz="1800" dirty="0">
              <a:latin typeface="Open Sans" panose="020B0606030504020204" pitchFamily="34" charset="0"/>
              <a:ea typeface="Open Sans" panose="020B0606030504020204" pitchFamily="34" charset="0"/>
              <a:cs typeface="Open Sans" panose="020B0606030504020204" pitchFamily="34" charset="0"/>
            </a:endParaRPr>
          </a:p>
          <a:p>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Rectangle 36">
            <a:extLst>
              <a:ext uri="{FF2B5EF4-FFF2-40B4-BE49-F238E27FC236}">
                <a16:creationId xmlns:a16="http://schemas.microsoft.com/office/drawing/2014/main" id="{864B393D-C3AE-D18E-737A-F80C94519828}"/>
              </a:ext>
            </a:extLst>
          </p:cNvPr>
          <p:cNvSpPr/>
          <p:nvPr/>
        </p:nvSpPr>
        <p:spPr>
          <a:xfrm>
            <a:off x="163528" y="1474493"/>
            <a:ext cx="5554550" cy="4093428"/>
          </a:xfrm>
          <a:prstGeom prst="rect">
            <a:avLst/>
          </a:prstGeom>
        </p:spPr>
        <p:txBody>
          <a:bodyPr wrap="square">
            <a:spAutoFit/>
          </a:bodyPr>
          <a:lstStyle/>
          <a:p>
            <a:endParaRPr lang="en-US" sz="200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Space-time methods </a:t>
            </a:r>
            <a:r>
              <a:rPr lang="en-US" sz="20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stablish </a:t>
            </a:r>
            <a:r>
              <a:rPr lang="en-US" sz="2000" dirty="0">
                <a:latin typeface="Open Sans" panose="020B0606030504020204" pitchFamily="34" charset="0"/>
                <a:ea typeface="Open Sans" panose="020B0606030504020204" pitchFamily="34" charset="0"/>
                <a:cs typeface="Open Sans" panose="020B0606030504020204" pitchFamily="34" charset="0"/>
              </a:rPr>
              <a:t>climate shifts and relationship to distance from source. </a:t>
            </a:r>
            <a:endParaRPr lang="en-US" sz="200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sz="2000" dirty="0">
              <a:solidFill>
                <a:schemeClr val="accent6"/>
              </a:solidFill>
              <a:latin typeface="Trebuchet MS" panose="020B0703020202090204" pitchFamily="34" charset="0"/>
            </a:endParaRPr>
          </a:p>
          <a:p>
            <a:pPr marL="285750" indent="-285750">
              <a:buFont typeface="Arial" panose="020B0604020202020204" pitchFamily="34" charset="0"/>
              <a:buChar char="•"/>
            </a:pPr>
            <a:endParaRPr lang="en-US" sz="2000" dirty="0">
              <a:solidFill>
                <a:schemeClr val="accent6"/>
              </a:solidFill>
              <a:latin typeface="Trebuchet MS" panose="020B0703020202090204" pitchFamily="34" charset="0"/>
            </a:endParaRPr>
          </a:p>
          <a:p>
            <a:pPr marL="285750" indent="-285750">
              <a:buFont typeface="Arial" panose="020B0604020202020204" pitchFamily="34" charset="0"/>
              <a:buChar char="•"/>
            </a:pPr>
            <a:endParaRPr lang="en-US" sz="2000" dirty="0">
              <a:solidFill>
                <a:schemeClr val="accent6"/>
              </a:solidFill>
              <a:latin typeface="Trebuchet MS" panose="020B0703020202090204" pitchFamily="34" charset="0"/>
            </a:endParaRPr>
          </a:p>
          <a:p>
            <a:pPr marL="285750" indent="-285750">
              <a:buFont typeface="Arial" panose="020B0604020202020204" pitchFamily="34" charset="0"/>
              <a:buChar char="•"/>
            </a:pPr>
            <a:endParaRPr lang="en-US" sz="2000" dirty="0">
              <a:solidFill>
                <a:schemeClr val="accent6"/>
              </a:solidFill>
              <a:latin typeface="Trebuchet MS" panose="020B0703020202090204" pitchFamily="34" charset="0"/>
            </a:endParaRPr>
          </a:p>
          <a:p>
            <a:pPr marL="285750" indent="-285750">
              <a:buFont typeface="Arial" panose="020B0604020202020204" pitchFamily="34" charset="0"/>
              <a:buChar char="•"/>
            </a:pPr>
            <a:endParaRPr lang="en-US" sz="2000" dirty="0">
              <a:solidFill>
                <a:schemeClr val="accent6"/>
              </a:solidFill>
              <a:latin typeface="Trebuchet MS" panose="020B0703020202090204" pitchFamily="34" charset="0"/>
            </a:endParaRPr>
          </a:p>
          <a:p>
            <a:pPr marL="342900" indent="-342900">
              <a:buClr>
                <a:schemeClr val="accent1"/>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chemeClr val="accent1"/>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chemeClr val="accent1"/>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chemeClr val="accent1"/>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55E6A70B-D1AE-4CD4-D578-962A33CDC2D3}"/>
              </a:ext>
            </a:extLst>
          </p:cNvPr>
          <p:cNvSpPr txBox="1"/>
          <p:nvPr/>
        </p:nvSpPr>
        <p:spPr>
          <a:xfrm>
            <a:off x="7101188" y="3709936"/>
            <a:ext cx="3612180" cy="457200"/>
          </a:xfrm>
          <a:prstGeom prst="rect">
            <a:avLst/>
          </a:prstGeom>
        </p:spPr>
        <p:txBody>
          <a:bodyPr vert="horz" wrap="square" lIns="91440" tIns="45720" rIns="91440" bIns="45720" rtlCol="0">
            <a:noAutofit/>
          </a:bodyPr>
          <a:lstStyle/>
          <a:p>
            <a:pPr algn="l"/>
            <a:r>
              <a:rPr lang="en-US" sz="1600" dirty="0">
                <a:solidFill>
                  <a:schemeClr val="tx2"/>
                </a:solidFill>
                <a:latin typeface="Trebuchet MS" panose="020B0703020202090204" pitchFamily="34" charset="0"/>
              </a:rPr>
              <a:t>Before alignment</a:t>
            </a:r>
          </a:p>
        </p:txBody>
      </p:sp>
      <p:sp>
        <p:nvSpPr>
          <p:cNvPr id="40" name="TextBox 39">
            <a:extLst>
              <a:ext uri="{FF2B5EF4-FFF2-40B4-BE49-F238E27FC236}">
                <a16:creationId xmlns:a16="http://schemas.microsoft.com/office/drawing/2014/main" id="{82BE033E-031A-9EB9-AE6E-5EA9C259A427}"/>
              </a:ext>
            </a:extLst>
          </p:cNvPr>
          <p:cNvSpPr txBox="1"/>
          <p:nvPr/>
        </p:nvSpPr>
        <p:spPr>
          <a:xfrm>
            <a:off x="10062775" y="3680933"/>
            <a:ext cx="1806090" cy="457200"/>
          </a:xfrm>
          <a:prstGeom prst="rect">
            <a:avLst/>
          </a:prstGeom>
        </p:spPr>
        <p:txBody>
          <a:bodyPr vert="horz" wrap="square" lIns="91440" tIns="45720" rIns="91440" bIns="45720" rtlCol="0">
            <a:noAutofit/>
          </a:bodyPr>
          <a:lstStyle/>
          <a:p>
            <a:pPr algn="l"/>
            <a:r>
              <a:rPr lang="en-US" sz="1600" dirty="0">
                <a:solidFill>
                  <a:schemeClr val="tx2"/>
                </a:solidFill>
                <a:latin typeface="Trebuchet MS" panose="020B0703020202090204" pitchFamily="34" charset="0"/>
              </a:rPr>
              <a:t>After alignment</a:t>
            </a:r>
          </a:p>
        </p:txBody>
      </p:sp>
      <p:pic>
        <p:nvPicPr>
          <p:cNvPr id="41" name="Picture 40">
            <a:extLst>
              <a:ext uri="{FF2B5EF4-FFF2-40B4-BE49-F238E27FC236}">
                <a16:creationId xmlns:a16="http://schemas.microsoft.com/office/drawing/2014/main" id="{28BE9BDA-4C74-5B7B-327C-FBA7215B5025}"/>
              </a:ext>
            </a:extLst>
          </p:cNvPr>
          <p:cNvPicPr>
            <a:picLocks noChangeAspect="1"/>
          </p:cNvPicPr>
          <p:nvPr/>
        </p:nvPicPr>
        <p:blipFill rotWithShape="1">
          <a:blip r:embed="rId6">
            <a:extLst>
              <a:ext uri="{28A0092B-C50C-407E-A947-70E740481C1C}">
                <a14:useLocalDpi xmlns:a14="http://schemas.microsoft.com/office/drawing/2010/main" val="0"/>
              </a:ext>
            </a:extLst>
          </a:blip>
          <a:srcRect l="5039" r="23793" b="51912"/>
          <a:stretch/>
        </p:blipFill>
        <p:spPr>
          <a:xfrm>
            <a:off x="420041" y="2783996"/>
            <a:ext cx="4860859" cy="2463361"/>
          </a:xfrm>
          <a:prstGeom prst="rect">
            <a:avLst/>
          </a:prstGeom>
        </p:spPr>
      </p:pic>
      <p:sp>
        <p:nvSpPr>
          <p:cNvPr id="42" name="Rectangle 41">
            <a:extLst>
              <a:ext uri="{FF2B5EF4-FFF2-40B4-BE49-F238E27FC236}">
                <a16:creationId xmlns:a16="http://schemas.microsoft.com/office/drawing/2014/main" id="{028C52CD-918A-4FD9-6411-762FA9D0D0CE}"/>
              </a:ext>
            </a:extLst>
          </p:cNvPr>
          <p:cNvSpPr/>
          <p:nvPr/>
        </p:nvSpPr>
        <p:spPr>
          <a:xfrm>
            <a:off x="6541928" y="1330514"/>
            <a:ext cx="5554550" cy="2246769"/>
          </a:xfrm>
          <a:prstGeom prst="rect">
            <a:avLst/>
          </a:prstGeom>
        </p:spPr>
        <p:txBody>
          <a:bodyPr wrap="square">
            <a:spAutoFit/>
          </a:bodyPr>
          <a:lstStyle/>
          <a:p>
            <a:pPr marL="285750" indent="-285750">
              <a:buFont typeface="Arial" panose="020B0604020202020204" pitchFamily="34" charset="0"/>
              <a:buChar char="•"/>
            </a:pPr>
            <a:endParaRPr lang="en-US" sz="2000" dirty="0">
              <a:latin typeface="Trebuchet MS" panose="020B0703020202090204" pitchFamily="34" charset="0"/>
            </a:endParaRPr>
          </a:p>
          <a:p>
            <a:pPr marL="285750" indent="-285750">
              <a:buFont typeface="Arial" panose="020B0604020202020204" pitchFamily="34" charset="0"/>
              <a:buChar char="•"/>
            </a:pPr>
            <a:r>
              <a:rPr lang="en-US" sz="2000" b="1" dirty="0">
                <a:latin typeface="Open Sans" panose="020B0606030504020204" pitchFamily="34" charset="0"/>
                <a:ea typeface="Open Sans" panose="020B0606030504020204" pitchFamily="34" charset="0"/>
                <a:cs typeface="Open Sans" panose="020B0606030504020204" pitchFamily="34" charset="0"/>
              </a:rPr>
              <a:t>Elastic Functional Warping Methods </a:t>
            </a:r>
            <a:r>
              <a:rPr lang="en-US" sz="2000" dirty="0">
                <a:latin typeface="Open Sans" panose="020B0606030504020204" pitchFamily="34" charset="0"/>
                <a:ea typeface="Open Sans" panose="020B0606030504020204" pitchFamily="34" charset="0"/>
                <a:cs typeface="Open Sans" panose="020B0606030504020204" pitchFamily="34" charset="0"/>
              </a:rPr>
              <a:t>can be leveraged to identify change points in the underlying </a:t>
            </a:r>
            <a:r>
              <a:rPr lang="en-US" sz="2000" dirty="0" err="1">
                <a:latin typeface="Open Sans" panose="020B0606030504020204" pitchFamily="34" charset="0"/>
                <a:ea typeface="Open Sans" panose="020B0606030504020204" pitchFamily="34" charset="0"/>
                <a:cs typeface="Open Sans" panose="020B0606030504020204" pitchFamily="34" charset="0"/>
              </a:rPr>
              <a:t>spatio</a:t>
            </a:r>
            <a:r>
              <a:rPr lang="en-US" sz="2000" dirty="0">
                <a:latin typeface="Open Sans" panose="020B0606030504020204" pitchFamily="34" charset="0"/>
                <a:ea typeface="Open Sans" panose="020B0606030504020204" pitchFamily="34" charset="0"/>
                <a:cs typeface="Open Sans" panose="020B0606030504020204" pitchFamily="34" charset="0"/>
              </a:rPr>
              <a:t>-temporal process by isolating shifts that are not due to expected weather patterns.</a:t>
            </a:r>
          </a:p>
          <a:p>
            <a:pPr marL="342900" indent="-342900">
              <a:buClr>
                <a:schemeClr val="accent1"/>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0C130ACC-5C37-CA95-2B01-D633C9452D57}"/>
              </a:ext>
            </a:extLst>
          </p:cNvPr>
          <p:cNvSpPr txBox="1"/>
          <p:nvPr/>
        </p:nvSpPr>
        <p:spPr>
          <a:xfrm>
            <a:off x="240127" y="5378132"/>
            <a:ext cx="5307228" cy="547399"/>
          </a:xfrm>
          <a:prstGeom prst="rect">
            <a:avLst/>
          </a:prstGeom>
          <a:solidFill>
            <a:schemeClr val="bg1"/>
          </a:solidFill>
        </p:spPr>
        <p:txBody>
          <a:bodyPr vert="horz" wrap="square" lIns="91440" tIns="45720" rIns="91440" bIns="45720" rtlCol="0">
            <a:noAutofit/>
          </a:bodyPr>
          <a:lstStyle/>
          <a:p>
            <a:pPr algn="ctr"/>
            <a:r>
              <a:rPr lang="en-US" sz="1400" dirty="0">
                <a:latin typeface="+mj-lt"/>
              </a:rPr>
              <a:t>Posterior distribution of estimated spatially-varying changepoint at different latitudes (using simulated data)</a:t>
            </a:r>
          </a:p>
        </p:txBody>
      </p:sp>
      <p:sp>
        <p:nvSpPr>
          <p:cNvPr id="18" name="Slide Number Placeholder 4">
            <a:extLst>
              <a:ext uri="{FF2B5EF4-FFF2-40B4-BE49-F238E27FC236}">
                <a16:creationId xmlns:a16="http://schemas.microsoft.com/office/drawing/2014/main" id="{CC9EFCE5-F73A-6568-3A88-A4B6ABE5FC1D}"/>
              </a:ext>
            </a:extLst>
          </p:cNvPr>
          <p:cNvSpPr txBox="1">
            <a:spLocks/>
          </p:cNvSpPr>
          <p:nvPr/>
        </p:nvSpPr>
        <p:spPr>
          <a:xfrm>
            <a:off x="11826873" y="6493595"/>
            <a:ext cx="365128" cy="365125"/>
          </a:xfrm>
          <a:prstGeom prst="rect">
            <a:avLst/>
          </a:prstGeom>
        </p:spPr>
        <p:txBody>
          <a:bodyPr vert="horz" lIns="0" tIns="0" rIns="0" bIns="0" rtlCol="0" anchor="ctr">
            <a:normAutofit/>
          </a:bodyPr>
          <a:lstStyle>
            <a:defPPr>
              <a:defRPr lang="en-US"/>
            </a:defPPr>
            <a:lvl1pPr marL="0" algn="ctr" defTabSz="914400" rtl="0" eaLnBrk="1" latinLnBrk="0" hangingPunct="1">
              <a:defRPr sz="1400" b="0"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94512F-4FCD-4B8F-9303-F99597583EE2}" type="slidenum">
              <a:rPr lang="en-US" sz="1000" smtClean="0">
                <a:solidFill>
                  <a:schemeClr val="tx2"/>
                </a:solidFill>
              </a:rPr>
              <a:pPr/>
              <a:t>14</a:t>
            </a:fld>
            <a:endParaRPr lang="en-US" sz="1000" dirty="0">
              <a:solidFill>
                <a:schemeClr val="tx2"/>
              </a:solidFill>
            </a:endParaRPr>
          </a:p>
        </p:txBody>
      </p:sp>
    </p:spTree>
    <p:extLst>
      <p:ext uri="{BB962C8B-B14F-4D97-AF65-F5344CB8AC3E}">
        <p14:creationId xmlns:p14="http://schemas.microsoft.com/office/powerpoint/2010/main" val="421030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21632-143D-FB49-AA8B-A807E64BFD8E}"/>
              </a:ext>
            </a:extLst>
          </p:cNvPr>
          <p:cNvSpPr>
            <a:spLocks noGrp="1"/>
          </p:cNvSpPr>
          <p:nvPr>
            <p:ph type="title"/>
          </p:nvPr>
        </p:nvSpPr>
        <p:spPr/>
        <p:txBody>
          <a:bodyPr/>
          <a:lstStyle/>
          <a:p>
            <a:r>
              <a:rPr lang="en-US" i="1" dirty="0" err="1"/>
              <a:t>Spatio</a:t>
            </a:r>
            <a:r>
              <a:rPr lang="en-US" i="1" dirty="0"/>
              <a:t>-Temporal Statistics</a:t>
            </a:r>
          </a:p>
        </p:txBody>
      </p:sp>
      <p:sp>
        <p:nvSpPr>
          <p:cNvPr id="15" name="Text Placeholder 17">
            <a:extLst>
              <a:ext uri="{FF2B5EF4-FFF2-40B4-BE49-F238E27FC236}">
                <a16:creationId xmlns:a16="http://schemas.microsoft.com/office/drawing/2014/main" id="{1806B994-E3ED-6137-90EA-0FB948726139}"/>
              </a:ext>
            </a:extLst>
          </p:cNvPr>
          <p:cNvSpPr txBox="1">
            <a:spLocks/>
          </p:cNvSpPr>
          <p:nvPr/>
        </p:nvSpPr>
        <p:spPr>
          <a:xfrm>
            <a:off x="17692" y="928273"/>
            <a:ext cx="12192000" cy="365125"/>
          </a:xfrm>
          <a:prstGeom prst="rect">
            <a:avLst/>
          </a:prstGeom>
          <a:solidFill>
            <a:srgbClr val="E2918B"/>
          </a:solidFill>
        </p:spPr>
        <p:txBody>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0" name="Content Placeholder 2">
            <a:extLst>
              <a:ext uri="{FF2B5EF4-FFF2-40B4-BE49-F238E27FC236}">
                <a16:creationId xmlns:a16="http://schemas.microsoft.com/office/drawing/2014/main" id="{4C1AAD5C-1448-76F1-9D0F-8446E2E3F1EE}"/>
              </a:ext>
            </a:extLst>
          </p:cNvPr>
          <p:cNvSpPr txBox="1">
            <a:spLocks/>
          </p:cNvSpPr>
          <p:nvPr/>
        </p:nvSpPr>
        <p:spPr>
          <a:xfrm>
            <a:off x="221397" y="6579387"/>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Open Sans" panose="020B0606030504020204" pitchFamily="34" charset="0"/>
                <a:ea typeface="Open Sans" panose="020B0606030504020204" pitchFamily="34" charset="0"/>
                <a:cs typeface="Open Sans" panose="020B0606030504020204" pitchFamily="34" charset="0"/>
              </a:rPr>
              <a:t>Team: K. Goode, B. Hillman, G. Huerta, J. Li, L. Shand (SNL) </a:t>
            </a:r>
          </a:p>
          <a:p>
            <a:pPr lvl="1" indent="0">
              <a:buFont typeface="Wingdings" pitchFamily="2" charset="2"/>
              <a:buNone/>
            </a:pPr>
            <a:endParaRPr lang="en-US" sz="1800" dirty="0">
              <a:latin typeface="Open Sans" panose="020B0606030504020204" pitchFamily="34" charset="0"/>
              <a:ea typeface="Open Sans" panose="020B0606030504020204" pitchFamily="34" charset="0"/>
              <a:cs typeface="Open Sans" panose="020B0606030504020204" pitchFamily="34" charset="0"/>
            </a:endParaRPr>
          </a:p>
          <a:p>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BF4509CE-2B8C-0D01-600D-36B7B420A9C6}"/>
              </a:ext>
            </a:extLst>
          </p:cNvPr>
          <p:cNvSpPr txBox="1"/>
          <p:nvPr/>
        </p:nvSpPr>
        <p:spPr>
          <a:xfrm>
            <a:off x="5985935" y="5912950"/>
            <a:ext cx="6298819" cy="854766"/>
          </a:xfrm>
          <a:prstGeom prst="rect">
            <a:avLst/>
          </a:prstGeom>
        </p:spPr>
        <p:txBody>
          <a:bodyPr vert="horz" wrap="square" lIns="91440" tIns="45720" rIns="91440" bIns="45720" rtlCol="0">
            <a:no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Time-varying variance parameter estimates with red line representing time of event (above) and estimated spatial dynamic components (below) of the dynamic model applied to stratospheric temps.</a:t>
            </a:r>
          </a:p>
        </p:txBody>
      </p:sp>
      <p:sp>
        <p:nvSpPr>
          <p:cNvPr id="22" name="TextBox 21">
            <a:extLst>
              <a:ext uri="{FF2B5EF4-FFF2-40B4-BE49-F238E27FC236}">
                <a16:creationId xmlns:a16="http://schemas.microsoft.com/office/drawing/2014/main" id="{4A58955A-C6F4-CE0A-120F-06E8885C5FB1}"/>
              </a:ext>
            </a:extLst>
          </p:cNvPr>
          <p:cNvSpPr txBox="1"/>
          <p:nvPr/>
        </p:nvSpPr>
        <p:spPr>
          <a:xfrm>
            <a:off x="8055518" y="1073566"/>
            <a:ext cx="3082544" cy="633003"/>
          </a:xfrm>
          <a:prstGeom prst="rect">
            <a:avLst/>
          </a:prstGeom>
        </p:spPr>
        <p:txBody>
          <a:bodyPr vert="horz" wrap="square" lIns="91440" tIns="45720" rIns="91440" bIns="45720" rtlCol="0">
            <a:noAutofit/>
          </a:bodyPr>
          <a:lstStyle/>
          <a:p>
            <a:pPr algn="l"/>
            <a:r>
              <a:rPr lang="en-US" sz="1400" b="1" dirty="0">
                <a:latin typeface="Open Sans" panose="020B0606030504020204" pitchFamily="34" charset="0"/>
                <a:ea typeface="Open Sans" panose="020B0606030504020204" pitchFamily="34" charset="0"/>
                <a:cs typeface="Open Sans" panose="020B0606030504020204" pitchFamily="34" charset="0"/>
              </a:rPr>
              <a:t>June 1991 – March 1992</a:t>
            </a:r>
          </a:p>
        </p:txBody>
      </p:sp>
      <p:grpSp>
        <p:nvGrpSpPr>
          <p:cNvPr id="23" name="Group 22">
            <a:extLst>
              <a:ext uri="{FF2B5EF4-FFF2-40B4-BE49-F238E27FC236}">
                <a16:creationId xmlns:a16="http://schemas.microsoft.com/office/drawing/2014/main" id="{C0E7EAE1-1B66-F400-D7EE-B890A8511FF5}"/>
              </a:ext>
            </a:extLst>
          </p:cNvPr>
          <p:cNvGrpSpPr/>
          <p:nvPr/>
        </p:nvGrpSpPr>
        <p:grpSpPr>
          <a:xfrm>
            <a:off x="5954158" y="1376708"/>
            <a:ext cx="6159406" cy="4669197"/>
            <a:chOff x="5954050" y="1249343"/>
            <a:chExt cx="6159406" cy="4669197"/>
          </a:xfrm>
        </p:grpSpPr>
        <p:grpSp>
          <p:nvGrpSpPr>
            <p:cNvPr id="24" name="Group 23">
              <a:extLst>
                <a:ext uri="{FF2B5EF4-FFF2-40B4-BE49-F238E27FC236}">
                  <a16:creationId xmlns:a16="http://schemas.microsoft.com/office/drawing/2014/main" id="{29B257ED-58DA-4132-DA43-BB059674B06C}"/>
                </a:ext>
              </a:extLst>
            </p:cNvPr>
            <p:cNvGrpSpPr/>
            <p:nvPr/>
          </p:nvGrpSpPr>
          <p:grpSpPr>
            <a:xfrm>
              <a:off x="6049821" y="1249343"/>
              <a:ext cx="6026431" cy="4607503"/>
              <a:chOff x="6049821" y="1249343"/>
              <a:chExt cx="6026431" cy="4607503"/>
            </a:xfrm>
          </p:grpSpPr>
          <p:pic>
            <p:nvPicPr>
              <p:cNvPr id="29" name="Picture 28">
                <a:extLst>
                  <a:ext uri="{FF2B5EF4-FFF2-40B4-BE49-F238E27FC236}">
                    <a16:creationId xmlns:a16="http://schemas.microsoft.com/office/drawing/2014/main" id="{FDCEF78E-ACBF-4B1C-7400-20F7D8268D2C}"/>
                  </a:ext>
                </a:extLst>
              </p:cNvPr>
              <p:cNvPicPr>
                <a:picLocks noChangeAspect="1"/>
              </p:cNvPicPr>
              <p:nvPr/>
            </p:nvPicPr>
            <p:blipFill rotWithShape="1">
              <a:blip r:embed="rId3">
                <a:extLst>
                  <a:ext uri="{28A0092B-C50C-407E-A947-70E740481C1C}">
                    <a14:useLocalDpi xmlns:a14="http://schemas.microsoft.com/office/drawing/2010/main" val="0"/>
                  </a:ext>
                </a:extLst>
              </a:blip>
              <a:srcRect l="11241" t="6605" r="16853" b="66420"/>
              <a:stretch/>
            </p:blipFill>
            <p:spPr>
              <a:xfrm>
                <a:off x="6064907" y="2347645"/>
                <a:ext cx="5913676" cy="1286409"/>
              </a:xfrm>
              <a:prstGeom prst="rect">
                <a:avLst/>
              </a:prstGeom>
            </p:spPr>
          </p:pic>
          <p:grpSp>
            <p:nvGrpSpPr>
              <p:cNvPr id="30" name="Group 29">
                <a:extLst>
                  <a:ext uri="{FF2B5EF4-FFF2-40B4-BE49-F238E27FC236}">
                    <a16:creationId xmlns:a16="http://schemas.microsoft.com/office/drawing/2014/main" id="{9AAC5489-ADA2-50A8-2634-BF3B05A144F8}"/>
                  </a:ext>
                </a:extLst>
              </p:cNvPr>
              <p:cNvGrpSpPr/>
              <p:nvPr/>
            </p:nvGrpSpPr>
            <p:grpSpPr>
              <a:xfrm>
                <a:off x="6049821" y="1249343"/>
                <a:ext cx="6026431" cy="4607503"/>
                <a:chOff x="6049821" y="1249343"/>
                <a:chExt cx="6026431" cy="4607503"/>
              </a:xfrm>
            </p:grpSpPr>
            <p:sp>
              <p:nvSpPr>
                <p:cNvPr id="31" name="TextBox 30">
                  <a:extLst>
                    <a:ext uri="{FF2B5EF4-FFF2-40B4-BE49-F238E27FC236}">
                      <a16:creationId xmlns:a16="http://schemas.microsoft.com/office/drawing/2014/main" id="{CEFEF267-BD9F-B383-F300-7612CE1BB150}"/>
                    </a:ext>
                  </a:extLst>
                </p:cNvPr>
                <p:cNvSpPr txBox="1"/>
                <p:nvPr/>
              </p:nvSpPr>
              <p:spPr>
                <a:xfrm>
                  <a:off x="10371667" y="4639733"/>
                  <a:ext cx="0" cy="0"/>
                </a:xfrm>
                <a:prstGeom prst="rect">
                  <a:avLst/>
                </a:prstGeom>
              </p:spPr>
              <p:txBody>
                <a:bodyPr vert="horz" wrap="none" lIns="91440" tIns="45720" rIns="91440" bIns="45720" rtlCol="0">
                  <a:noAutofit/>
                </a:bodyPr>
                <a:lstStyle/>
                <a:p>
                  <a:pPr algn="l"/>
                  <a:endParaRPr lang="en-US" dirty="0"/>
                </a:p>
              </p:txBody>
            </p:sp>
            <p:pic>
              <p:nvPicPr>
                <p:cNvPr id="32" name="Picture 31">
                  <a:extLst>
                    <a:ext uri="{FF2B5EF4-FFF2-40B4-BE49-F238E27FC236}">
                      <a16:creationId xmlns:a16="http://schemas.microsoft.com/office/drawing/2014/main" id="{24B9FF67-5FE6-0DBF-DEA1-6C68BB102BE5}"/>
                    </a:ext>
                  </a:extLst>
                </p:cNvPr>
                <p:cNvPicPr>
                  <a:picLocks noChangeAspect="1"/>
                </p:cNvPicPr>
                <p:nvPr/>
              </p:nvPicPr>
              <p:blipFill rotWithShape="1">
                <a:blip r:embed="rId4"/>
                <a:srcRect l="3665" t="18048"/>
                <a:stretch/>
              </p:blipFill>
              <p:spPr>
                <a:xfrm>
                  <a:off x="6049821" y="3619827"/>
                  <a:ext cx="5943847" cy="2237019"/>
                </a:xfrm>
                <a:prstGeom prst="rect">
                  <a:avLst/>
                </a:prstGeom>
              </p:spPr>
            </p:pic>
            <p:pic>
              <p:nvPicPr>
                <p:cNvPr id="33" name="Picture 32">
                  <a:extLst>
                    <a:ext uri="{FF2B5EF4-FFF2-40B4-BE49-F238E27FC236}">
                      <a16:creationId xmlns:a16="http://schemas.microsoft.com/office/drawing/2014/main" id="{6418A001-6F4F-0BC9-640E-78BA20D2CD7F}"/>
                    </a:ext>
                  </a:extLst>
                </p:cNvPr>
                <p:cNvPicPr>
                  <a:picLocks noChangeAspect="1"/>
                </p:cNvPicPr>
                <p:nvPr/>
              </p:nvPicPr>
              <p:blipFill rotWithShape="1">
                <a:blip r:embed="rId5">
                  <a:extLst>
                    <a:ext uri="{28A0092B-C50C-407E-A947-70E740481C1C}">
                      <a14:useLocalDpi xmlns:a14="http://schemas.microsoft.com/office/drawing/2010/main" val="0"/>
                    </a:ext>
                  </a:extLst>
                </a:blip>
                <a:srcRect t="6117" r="2786" b="71572"/>
                <a:stretch/>
              </p:blipFill>
              <p:spPr>
                <a:xfrm>
                  <a:off x="6194223" y="1249343"/>
                  <a:ext cx="5882029" cy="1066496"/>
                </a:xfrm>
                <a:prstGeom prst="rect">
                  <a:avLst/>
                </a:prstGeom>
              </p:spPr>
            </p:pic>
            <p:sp>
              <p:nvSpPr>
                <p:cNvPr id="34" name="Rectangle 33">
                  <a:extLst>
                    <a:ext uri="{FF2B5EF4-FFF2-40B4-BE49-F238E27FC236}">
                      <a16:creationId xmlns:a16="http://schemas.microsoft.com/office/drawing/2014/main" id="{6BF0DC10-69F7-00EE-85B6-2E6066923314}"/>
                    </a:ext>
                  </a:extLst>
                </p:cNvPr>
                <p:cNvSpPr/>
                <p:nvPr/>
              </p:nvSpPr>
              <p:spPr>
                <a:xfrm>
                  <a:off x="8791612" y="1440784"/>
                  <a:ext cx="805070" cy="177910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5F7C247D-219C-32FA-A5F8-9968BB5A7B7C}"/>
                    </a:ext>
                  </a:extLst>
                </p:cNvPr>
                <p:cNvSpPr txBox="1"/>
                <p:nvPr/>
              </p:nvSpPr>
              <p:spPr>
                <a:xfrm>
                  <a:off x="10617543" y="1249343"/>
                  <a:ext cx="1431278" cy="321084"/>
                </a:xfrm>
                <a:prstGeom prst="rect">
                  <a:avLst/>
                </a:prstGeom>
                <a:solidFill>
                  <a:schemeClr val="accent3">
                    <a:lumMod val="25000"/>
                    <a:lumOff val="75000"/>
                  </a:schemeClr>
                </a:solidFill>
              </p:spPr>
              <p:txBody>
                <a:bodyPr vert="horz" wrap="square" lIns="91440" tIns="45720" rIns="91440" bIns="45720" rtlCol="0">
                  <a:noAutofit/>
                </a:bodyPr>
                <a:lstStyle/>
                <a:p>
                  <a:pPr algn="l"/>
                  <a:r>
                    <a:rPr lang="en-US" sz="1600" b="1" dirty="0"/>
                    <a:t>Stratosphere</a:t>
                  </a:r>
                </a:p>
              </p:txBody>
            </p:sp>
            <p:sp>
              <p:nvSpPr>
                <p:cNvPr id="36" name="TextBox 35">
                  <a:extLst>
                    <a:ext uri="{FF2B5EF4-FFF2-40B4-BE49-F238E27FC236}">
                      <a16:creationId xmlns:a16="http://schemas.microsoft.com/office/drawing/2014/main" id="{41BBCFCD-25E9-DB5E-ACC0-793B1B74351C}"/>
                    </a:ext>
                  </a:extLst>
                </p:cNvPr>
                <p:cNvSpPr txBox="1"/>
                <p:nvPr/>
              </p:nvSpPr>
              <p:spPr>
                <a:xfrm>
                  <a:off x="11062693" y="2373093"/>
                  <a:ext cx="915890" cy="321084"/>
                </a:xfrm>
                <a:prstGeom prst="rect">
                  <a:avLst/>
                </a:prstGeom>
                <a:solidFill>
                  <a:schemeClr val="accent3">
                    <a:lumMod val="25000"/>
                    <a:lumOff val="75000"/>
                  </a:schemeClr>
                </a:solidFill>
              </p:spPr>
              <p:txBody>
                <a:bodyPr vert="horz" wrap="square" lIns="91440" tIns="45720" rIns="91440" bIns="45720" rtlCol="0">
                  <a:noAutofit/>
                </a:bodyPr>
                <a:lstStyle/>
                <a:p>
                  <a:pPr algn="l"/>
                  <a:r>
                    <a:rPr lang="en-US" sz="1600" b="1" dirty="0"/>
                    <a:t>Surface</a:t>
                  </a:r>
                </a:p>
              </p:txBody>
            </p:sp>
            <p:sp>
              <p:nvSpPr>
                <p:cNvPr id="37" name="TextBox 36">
                  <a:extLst>
                    <a:ext uri="{FF2B5EF4-FFF2-40B4-BE49-F238E27FC236}">
                      <a16:creationId xmlns:a16="http://schemas.microsoft.com/office/drawing/2014/main" id="{34D6A4B3-EC2F-6E33-5ABC-37B4924F488F}"/>
                    </a:ext>
                  </a:extLst>
                </p:cNvPr>
                <p:cNvSpPr txBox="1"/>
                <p:nvPr/>
              </p:nvSpPr>
              <p:spPr>
                <a:xfrm>
                  <a:off x="6409711" y="3682641"/>
                  <a:ext cx="1102242" cy="321084"/>
                </a:xfrm>
                <a:prstGeom prst="rect">
                  <a:avLst/>
                </a:prstGeom>
                <a:solidFill>
                  <a:schemeClr val="accent3">
                    <a:lumMod val="25000"/>
                    <a:lumOff val="75000"/>
                  </a:schemeClr>
                </a:solidFill>
              </p:spPr>
              <p:txBody>
                <a:bodyPr vert="horz" wrap="square" lIns="91440" tIns="45720" rIns="91440" bIns="45720" rtlCol="0">
                  <a:noAutofit/>
                </a:bodyPr>
                <a:lstStyle/>
                <a:p>
                  <a:pPr algn="l"/>
                  <a:r>
                    <a:rPr lang="en-US" sz="1600" b="1" dirty="0"/>
                    <a:t>June 1991</a:t>
                  </a:r>
                </a:p>
              </p:txBody>
            </p:sp>
            <p:sp>
              <p:nvSpPr>
                <p:cNvPr id="38" name="TextBox 37">
                  <a:extLst>
                    <a:ext uri="{FF2B5EF4-FFF2-40B4-BE49-F238E27FC236}">
                      <a16:creationId xmlns:a16="http://schemas.microsoft.com/office/drawing/2014/main" id="{65F110FE-FDAB-9488-DD7B-AC92507F0E34}"/>
                    </a:ext>
                  </a:extLst>
                </p:cNvPr>
                <p:cNvSpPr txBox="1"/>
                <p:nvPr/>
              </p:nvSpPr>
              <p:spPr>
                <a:xfrm>
                  <a:off x="9515301" y="3656382"/>
                  <a:ext cx="1102242" cy="321084"/>
                </a:xfrm>
                <a:prstGeom prst="rect">
                  <a:avLst/>
                </a:prstGeom>
                <a:solidFill>
                  <a:schemeClr val="accent3">
                    <a:lumMod val="25000"/>
                    <a:lumOff val="75000"/>
                  </a:schemeClr>
                </a:solidFill>
              </p:spPr>
              <p:txBody>
                <a:bodyPr vert="horz" wrap="square" lIns="91440" tIns="45720" rIns="91440" bIns="45720" rtlCol="0">
                  <a:noAutofit/>
                </a:bodyPr>
                <a:lstStyle/>
                <a:p>
                  <a:pPr algn="l"/>
                  <a:r>
                    <a:rPr lang="en-US" sz="1600" b="1" dirty="0"/>
                    <a:t>July 1991</a:t>
                  </a:r>
                </a:p>
              </p:txBody>
            </p:sp>
          </p:grpSp>
        </p:grpSp>
        <p:sp>
          <p:nvSpPr>
            <p:cNvPr id="25" name="Rectangle 24">
              <a:extLst>
                <a:ext uri="{FF2B5EF4-FFF2-40B4-BE49-F238E27FC236}">
                  <a16:creationId xmlns:a16="http://schemas.microsoft.com/office/drawing/2014/main" id="{12A193C8-19E4-1F30-1F80-C255E522C617}"/>
                </a:ext>
              </a:extLst>
            </p:cNvPr>
            <p:cNvSpPr/>
            <p:nvPr/>
          </p:nvSpPr>
          <p:spPr>
            <a:xfrm>
              <a:off x="6096000" y="1322631"/>
              <a:ext cx="214878" cy="1941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2DCBE35-F652-0D35-6366-03D1E1F31320}"/>
                    </a:ext>
                  </a:extLst>
                </p:cNvPr>
                <p:cNvSpPr txBox="1"/>
                <p:nvPr/>
              </p:nvSpPr>
              <p:spPr>
                <a:xfrm>
                  <a:off x="6019118" y="1534649"/>
                  <a:ext cx="39059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rPr>
                              <m:t>2</m:t>
                            </m:r>
                          </m:sup>
                        </m:sSup>
                      </m:oMath>
                    </m:oMathPara>
                  </a14:m>
                  <a:endParaRPr lang="en-US" dirty="0"/>
                </a:p>
              </p:txBody>
            </p:sp>
          </mc:Choice>
          <mc:Fallback xmlns="">
            <p:sp>
              <p:nvSpPr>
                <p:cNvPr id="6" name="TextBox 5">
                  <a:extLst>
                    <a:ext uri="{FF2B5EF4-FFF2-40B4-BE49-F238E27FC236}">
                      <a16:creationId xmlns:a16="http://schemas.microsoft.com/office/drawing/2014/main" id="{3D531862-2B68-CEDE-18EA-A8D086831D3D}"/>
                    </a:ext>
                  </a:extLst>
                </p:cNvPr>
                <p:cNvSpPr txBox="1">
                  <a:spLocks noRot="1" noChangeAspect="1" noMove="1" noResize="1" noEditPoints="1" noAdjustHandles="1" noChangeArrowheads="1" noChangeShapeType="1" noTextEdit="1"/>
                </p:cNvSpPr>
                <p:nvPr/>
              </p:nvSpPr>
              <p:spPr>
                <a:xfrm>
                  <a:off x="6019118" y="1534649"/>
                  <a:ext cx="390593"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EB3590C-6430-D122-0E3E-0C6904718610}"/>
                    </a:ext>
                  </a:extLst>
                </p:cNvPr>
                <p:cNvSpPr txBox="1"/>
                <p:nvPr/>
              </p:nvSpPr>
              <p:spPr>
                <a:xfrm>
                  <a:off x="5954050" y="2625379"/>
                  <a:ext cx="39059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rPr>
                              <m:t>2</m:t>
                            </m:r>
                          </m:sup>
                        </m:sSup>
                      </m:oMath>
                    </m:oMathPara>
                  </a14:m>
                  <a:endParaRPr lang="en-US" dirty="0"/>
                </a:p>
              </p:txBody>
            </p:sp>
          </mc:Choice>
          <mc:Fallback xmlns="">
            <p:sp>
              <p:nvSpPr>
                <p:cNvPr id="25" name="TextBox 24">
                  <a:extLst>
                    <a:ext uri="{FF2B5EF4-FFF2-40B4-BE49-F238E27FC236}">
                      <a16:creationId xmlns:a16="http://schemas.microsoft.com/office/drawing/2014/main" id="{E4F15C1A-FD4E-09F7-E602-AE633CD3E1D8}"/>
                    </a:ext>
                  </a:extLst>
                </p:cNvPr>
                <p:cNvSpPr txBox="1">
                  <a:spLocks noRot="1" noChangeAspect="1" noMove="1" noResize="1" noEditPoints="1" noAdjustHandles="1" noChangeArrowheads="1" noChangeShapeType="1" noTextEdit="1"/>
                </p:cNvSpPr>
                <p:nvPr/>
              </p:nvSpPr>
              <p:spPr>
                <a:xfrm>
                  <a:off x="5954050" y="2625379"/>
                  <a:ext cx="390593" cy="369332"/>
                </a:xfrm>
                <a:prstGeom prst="rect">
                  <a:avLst/>
                </a:prstGeom>
                <a:blipFill>
                  <a:blip r:embed="rId8"/>
                  <a:stretch>
                    <a:fillRect r="-3125"/>
                  </a:stretch>
                </a:blipFill>
              </p:spPr>
              <p:txBody>
                <a:bodyPr/>
                <a:lstStyle/>
                <a:p>
                  <a:r>
                    <a:rPr lang="en-US">
                      <a:noFill/>
                    </a:rPr>
                    <a:t> </a:t>
                  </a:r>
                </a:p>
              </p:txBody>
            </p:sp>
          </mc:Fallback>
        </mc:AlternateContent>
        <p:sp>
          <p:nvSpPr>
            <p:cNvPr id="28" name="Rectangle 27">
              <a:extLst>
                <a:ext uri="{FF2B5EF4-FFF2-40B4-BE49-F238E27FC236}">
                  <a16:creationId xmlns:a16="http://schemas.microsoft.com/office/drawing/2014/main" id="{4D2B1A03-F3F1-B9F2-09B7-888C19AC390D}"/>
                </a:ext>
              </a:extLst>
            </p:cNvPr>
            <p:cNvSpPr/>
            <p:nvPr/>
          </p:nvSpPr>
          <p:spPr>
            <a:xfrm>
              <a:off x="11941382" y="3619827"/>
              <a:ext cx="172074" cy="2298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a:extLst>
              <a:ext uri="{FF2B5EF4-FFF2-40B4-BE49-F238E27FC236}">
                <a16:creationId xmlns:a16="http://schemas.microsoft.com/office/drawing/2014/main" id="{593CF133-94DA-A417-51E0-57AE042B5A05}"/>
              </a:ext>
            </a:extLst>
          </p:cNvPr>
          <p:cNvSpPr/>
          <p:nvPr/>
        </p:nvSpPr>
        <p:spPr>
          <a:xfrm>
            <a:off x="221397" y="1524556"/>
            <a:ext cx="5354403" cy="4401205"/>
          </a:xfrm>
          <a:prstGeom prst="rect">
            <a:avLst/>
          </a:prstGeom>
        </p:spPr>
        <p:txBody>
          <a:bodyPr wrap="square">
            <a:spAutoFit/>
          </a:bodyPr>
          <a:lstStyle/>
          <a:p>
            <a:pPr marL="342900" indent="-342900">
              <a:buClr>
                <a:schemeClr val="accent1"/>
              </a:buClr>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Dynamic </a:t>
            </a:r>
            <a:r>
              <a:rPr lang="en-US" sz="2000" dirty="0" err="1">
                <a:latin typeface="Open Sans" panose="020B0606030504020204" pitchFamily="34" charset="0"/>
                <a:ea typeface="Open Sans" panose="020B0606030504020204" pitchFamily="34" charset="0"/>
                <a:cs typeface="Open Sans" panose="020B0606030504020204" pitchFamily="34" charset="0"/>
              </a:rPr>
              <a:t>spatio</a:t>
            </a:r>
            <a:r>
              <a:rPr lang="en-US" sz="2000" dirty="0">
                <a:latin typeface="Open Sans" panose="020B0606030504020204" pitchFamily="34" charset="0"/>
                <a:ea typeface="Open Sans" panose="020B0606030504020204" pitchFamily="34" charset="0"/>
                <a:cs typeface="Open Sans" panose="020B0606030504020204" pitchFamily="34" charset="0"/>
              </a:rPr>
              <a:t>-temporal models are intuitive and interpretable ways to represent complex, dependent, physical processes that change across space and time simultaneously.</a:t>
            </a:r>
          </a:p>
          <a:p>
            <a:pPr marL="342900" indent="-342900">
              <a:buClr>
                <a:schemeClr val="accent1"/>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chemeClr val="accent1"/>
              </a:buClr>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Implementation of Finley et al. (2012) to reanalysis temperatures at multiple pressure levels reveal evidence of Mt Pinatubo impact. </a:t>
            </a:r>
          </a:p>
          <a:p>
            <a:pPr marL="342900" indent="-342900">
              <a:buClr>
                <a:schemeClr val="accent1"/>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chemeClr val="accent1"/>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chemeClr val="accent1"/>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chemeClr val="accent1"/>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40" name="Slide Number Placeholder 4">
            <a:extLst>
              <a:ext uri="{FF2B5EF4-FFF2-40B4-BE49-F238E27FC236}">
                <a16:creationId xmlns:a16="http://schemas.microsoft.com/office/drawing/2014/main" id="{EAC1FCE7-52E1-0246-521A-F96298F6242F}"/>
              </a:ext>
            </a:extLst>
          </p:cNvPr>
          <p:cNvSpPr txBox="1">
            <a:spLocks/>
          </p:cNvSpPr>
          <p:nvPr/>
        </p:nvSpPr>
        <p:spPr>
          <a:xfrm>
            <a:off x="11826873" y="6493595"/>
            <a:ext cx="365128" cy="365125"/>
          </a:xfrm>
          <a:prstGeom prst="rect">
            <a:avLst/>
          </a:prstGeom>
        </p:spPr>
        <p:txBody>
          <a:bodyPr vert="horz" lIns="0" tIns="0" rIns="0" bIns="0" rtlCol="0" anchor="ctr">
            <a:normAutofit/>
          </a:bodyPr>
          <a:lstStyle>
            <a:defPPr>
              <a:defRPr lang="en-US"/>
            </a:defPPr>
            <a:lvl1pPr marL="0" algn="ctr" defTabSz="914400" rtl="0" eaLnBrk="1" latinLnBrk="0" hangingPunct="1">
              <a:defRPr sz="1400" b="0"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94512F-4FCD-4B8F-9303-F99597583EE2}" type="slidenum">
              <a:rPr lang="en-US" sz="1000" smtClean="0">
                <a:solidFill>
                  <a:schemeClr val="tx2"/>
                </a:solidFill>
              </a:rPr>
              <a:pPr/>
              <a:t>15</a:t>
            </a:fld>
            <a:endParaRPr lang="en-US" sz="1000" dirty="0">
              <a:solidFill>
                <a:schemeClr val="tx2"/>
              </a:solidFill>
            </a:endParaRPr>
          </a:p>
        </p:txBody>
      </p:sp>
    </p:spTree>
    <p:extLst>
      <p:ext uri="{BB962C8B-B14F-4D97-AF65-F5344CB8AC3E}">
        <p14:creationId xmlns:p14="http://schemas.microsoft.com/office/powerpoint/2010/main" val="232647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21632-143D-FB49-AA8B-A807E64BFD8E}"/>
              </a:ext>
            </a:extLst>
          </p:cNvPr>
          <p:cNvSpPr>
            <a:spLocks noGrp="1"/>
          </p:cNvSpPr>
          <p:nvPr>
            <p:ph type="title"/>
          </p:nvPr>
        </p:nvSpPr>
        <p:spPr/>
        <p:txBody>
          <a:bodyPr>
            <a:normAutofit/>
          </a:bodyPr>
          <a:lstStyle/>
          <a:p>
            <a:r>
              <a:rPr lang="en-US" i="1" dirty="0"/>
              <a:t>Hybrid Stat-DL Methods</a:t>
            </a:r>
          </a:p>
        </p:txBody>
      </p:sp>
      <p:sp>
        <p:nvSpPr>
          <p:cNvPr id="5" name="Slide Number Placeholder 4">
            <a:extLst>
              <a:ext uri="{FF2B5EF4-FFF2-40B4-BE49-F238E27FC236}">
                <a16:creationId xmlns:a16="http://schemas.microsoft.com/office/drawing/2014/main" id="{DCBE6B37-3623-6A4F-ABDF-B8F197394C6D}"/>
              </a:ext>
            </a:extLst>
          </p:cNvPr>
          <p:cNvSpPr>
            <a:spLocks noGrp="1"/>
          </p:cNvSpPr>
          <p:nvPr>
            <p:ph type="sldNum" sz="quarter" idx="4"/>
          </p:nvPr>
        </p:nvSpPr>
        <p:spPr/>
        <p:txBody>
          <a:bodyPr/>
          <a:lstStyle/>
          <a:p>
            <a:fld id="{4FAB73BC-B049-4115-A692-8D63A059BFB8}" type="slidenum">
              <a:rPr lang="en-US" smtClean="0"/>
              <a:pPr/>
              <a:t>16</a:t>
            </a:fld>
            <a:endParaRPr lang="en-US" dirty="0"/>
          </a:p>
        </p:txBody>
      </p:sp>
      <p:sp>
        <p:nvSpPr>
          <p:cNvPr id="8" name="TextBox 7">
            <a:extLst>
              <a:ext uri="{FF2B5EF4-FFF2-40B4-BE49-F238E27FC236}">
                <a16:creationId xmlns:a16="http://schemas.microsoft.com/office/drawing/2014/main" id="{FA207AED-784B-674E-966F-4C86D413A87B}"/>
              </a:ext>
            </a:extLst>
          </p:cNvPr>
          <p:cNvSpPr txBox="1"/>
          <p:nvPr/>
        </p:nvSpPr>
        <p:spPr>
          <a:xfrm>
            <a:off x="5644393" y="3940893"/>
            <a:ext cx="6459050" cy="2170534"/>
          </a:xfrm>
          <a:prstGeom prst="rect">
            <a:avLst/>
          </a:prstGeom>
        </p:spPr>
        <p:txBody>
          <a:bodyPr vert="horz" wrap="square" lIns="91440" tIns="45720" rIns="91440" bIns="45720" rtlCol="0">
            <a:noAutofit/>
          </a:bodyPr>
          <a:lstStyle/>
          <a:p>
            <a:pPr algn="l"/>
            <a:endParaRPr lang="en-US" dirty="0"/>
          </a:p>
        </p:txBody>
      </p:sp>
      <p:sp>
        <p:nvSpPr>
          <p:cNvPr id="13" name="TextBox 12">
            <a:extLst>
              <a:ext uri="{FF2B5EF4-FFF2-40B4-BE49-F238E27FC236}">
                <a16:creationId xmlns:a16="http://schemas.microsoft.com/office/drawing/2014/main" id="{7345C7DB-8724-2248-B7F6-D6A36A88EDA5}"/>
              </a:ext>
            </a:extLst>
          </p:cNvPr>
          <p:cNvSpPr txBox="1"/>
          <p:nvPr/>
        </p:nvSpPr>
        <p:spPr>
          <a:xfrm>
            <a:off x="5769935" y="5543107"/>
            <a:ext cx="0" cy="0"/>
          </a:xfrm>
          <a:prstGeom prst="rect">
            <a:avLst/>
          </a:prstGeom>
        </p:spPr>
        <p:txBody>
          <a:bodyPr vert="horz" wrap="none" lIns="91440" tIns="45720" rIns="91440" bIns="45720" rtlCol="0">
            <a:noAutofit/>
          </a:bodyPr>
          <a:lstStyle/>
          <a:p>
            <a:pPr algn="l"/>
            <a:endParaRPr lang="en-US" dirty="0"/>
          </a:p>
        </p:txBody>
      </p:sp>
      <p:sp>
        <p:nvSpPr>
          <p:cNvPr id="18" name="Text Placeholder 17">
            <a:extLst>
              <a:ext uri="{FF2B5EF4-FFF2-40B4-BE49-F238E27FC236}">
                <a16:creationId xmlns:a16="http://schemas.microsoft.com/office/drawing/2014/main" id="{9B61C2DA-755D-9021-13E8-24BDE921B5AF}"/>
              </a:ext>
            </a:extLst>
          </p:cNvPr>
          <p:cNvSpPr txBox="1">
            <a:spLocks/>
          </p:cNvSpPr>
          <p:nvPr/>
        </p:nvSpPr>
        <p:spPr>
          <a:xfrm>
            <a:off x="0" y="922627"/>
            <a:ext cx="12192000" cy="319055"/>
          </a:xfrm>
          <a:prstGeom prst="rect">
            <a:avLst/>
          </a:prstGeom>
          <a:solidFill>
            <a:srgbClr val="E2918B"/>
          </a:solidFill>
        </p:spPr>
        <p:txBody>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3" name="Rectangle 22">
            <a:extLst>
              <a:ext uri="{FF2B5EF4-FFF2-40B4-BE49-F238E27FC236}">
                <a16:creationId xmlns:a16="http://schemas.microsoft.com/office/drawing/2014/main" id="{A0D4990A-F6C0-2F39-730B-01B242B41529}"/>
              </a:ext>
            </a:extLst>
          </p:cNvPr>
          <p:cNvSpPr/>
          <p:nvPr/>
        </p:nvSpPr>
        <p:spPr>
          <a:xfrm>
            <a:off x="69527" y="1380915"/>
            <a:ext cx="5889834" cy="5632311"/>
          </a:xfrm>
          <a:prstGeom prst="rect">
            <a:avLst/>
          </a:prstGeom>
        </p:spPr>
        <p:txBody>
          <a:bodyPr wrap="square">
            <a:spAutoFit/>
          </a:bodyPr>
          <a:lstStyle/>
          <a:p>
            <a:pPr marL="342900" indent="-342900">
              <a:buClr>
                <a:schemeClr val="accent1"/>
              </a:buClr>
              <a:buFont typeface="Arial" panose="020B0604020202020204" pitchFamily="34" charset="0"/>
              <a:buChar char="•"/>
            </a:pPr>
            <a:r>
              <a:rPr lang="en-US" sz="2000" b="1" dirty="0">
                <a:latin typeface="Open Sans" panose="020B0606030504020204" pitchFamily="34" charset="0"/>
                <a:ea typeface="Open Sans" panose="020B0606030504020204" pitchFamily="34" charset="0"/>
                <a:cs typeface="Open Sans" panose="020B0606030504020204" pitchFamily="34" charset="0"/>
              </a:rPr>
              <a:t>Echo-State Networks (ESNs)</a:t>
            </a:r>
          </a:p>
          <a:p>
            <a:pPr marL="800100" lvl="1" indent="-342900">
              <a:buClr>
                <a:schemeClr val="accent1"/>
              </a:buClr>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Use reservoir computing to efficiently estimate recurrent neural networks (RNN). </a:t>
            </a:r>
          </a:p>
          <a:p>
            <a:pPr marL="800100" lvl="1" indent="-342900">
              <a:buClr>
                <a:schemeClr val="accent1"/>
              </a:buClr>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Represent dependent processes occurring over different time scales by increasing interpretability through introducing spatially dependent parameters.</a:t>
            </a:r>
          </a:p>
          <a:p>
            <a:pPr marL="800100" lvl="1" indent="-342900">
              <a:buClr>
                <a:schemeClr val="accent1"/>
              </a:buClr>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McDermott and </a:t>
            </a:r>
            <a:r>
              <a:rPr lang="en-US" sz="2000" dirty="0" err="1">
                <a:latin typeface="Open Sans" panose="020B0606030504020204" pitchFamily="34" charset="0"/>
                <a:ea typeface="Open Sans" panose="020B0606030504020204" pitchFamily="34" charset="0"/>
                <a:cs typeface="Open Sans" panose="020B0606030504020204" pitchFamily="34" charset="0"/>
              </a:rPr>
              <a:t>Wikle</a:t>
            </a:r>
            <a:r>
              <a:rPr lang="en-US" sz="2000" dirty="0">
                <a:latin typeface="Open Sans" panose="020B0606030504020204" pitchFamily="34" charset="0"/>
                <a:ea typeface="Open Sans" panose="020B0606030504020204" pitchFamily="34" charset="0"/>
                <a:cs typeface="Open Sans" panose="020B0606030504020204" pitchFamily="34" charset="0"/>
              </a:rPr>
              <a:t> [2018]</a:t>
            </a:r>
          </a:p>
          <a:p>
            <a:pPr marL="800100" lvl="1" indent="-342900">
              <a:buClr>
                <a:schemeClr val="accent1"/>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chemeClr val="accent1"/>
              </a:buClr>
              <a:buFont typeface="Arial" panose="020B0604020202020204" pitchFamily="34" charset="0"/>
              <a:buChar char="•"/>
            </a:pPr>
            <a:r>
              <a:rPr lang="en-US" sz="2000" b="1" dirty="0">
                <a:latin typeface="Open Sans" panose="020B0606030504020204" pitchFamily="34" charset="0"/>
                <a:ea typeface="Open Sans" panose="020B0606030504020204" pitchFamily="34" charset="0"/>
                <a:cs typeface="Open Sans" panose="020B0606030504020204" pitchFamily="34" charset="0"/>
              </a:rPr>
              <a:t>Permutation Feature Importance</a:t>
            </a:r>
          </a:p>
          <a:p>
            <a:pPr marL="800100" lvl="1" indent="-342900">
              <a:buClr>
                <a:schemeClr val="accent1"/>
              </a:buClr>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Novel method to increase </a:t>
            </a:r>
            <a:r>
              <a:rPr lang="en-US" sz="2000" dirty="0" err="1">
                <a:latin typeface="Open Sans" panose="020B0606030504020204" pitchFamily="34" charset="0"/>
                <a:ea typeface="Open Sans" panose="020B0606030504020204" pitchFamily="34" charset="0"/>
                <a:cs typeface="Open Sans" panose="020B0606030504020204" pitchFamily="34" charset="0"/>
              </a:rPr>
              <a:t>explainability</a:t>
            </a:r>
            <a:r>
              <a:rPr lang="en-US" sz="2000" dirty="0">
                <a:latin typeface="Open Sans" panose="020B0606030504020204" pitchFamily="34" charset="0"/>
                <a:ea typeface="Open Sans" panose="020B0606030504020204" pitchFamily="34" charset="0"/>
                <a:cs typeface="Open Sans" panose="020B0606030504020204" pitchFamily="34" charset="0"/>
              </a:rPr>
              <a:t> of existing ESNs.</a:t>
            </a:r>
          </a:p>
          <a:p>
            <a:pPr marL="800100" lvl="1" indent="-342900">
              <a:buClr>
                <a:schemeClr val="accent1"/>
              </a:buClr>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Leverages Goode et al. [2020].</a:t>
            </a:r>
          </a:p>
          <a:p>
            <a:pPr marL="342900" indent="-342900">
              <a:buClr>
                <a:schemeClr val="accent1"/>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chemeClr val="accent1"/>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chemeClr val="accent1"/>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5" name="Picture 24">
            <a:extLst>
              <a:ext uri="{FF2B5EF4-FFF2-40B4-BE49-F238E27FC236}">
                <a16:creationId xmlns:a16="http://schemas.microsoft.com/office/drawing/2014/main" id="{9E2A279C-CADB-C475-53F9-ABCDF557D4CF}"/>
              </a:ext>
            </a:extLst>
          </p:cNvPr>
          <p:cNvPicPr>
            <a:picLocks noChangeAspect="1"/>
          </p:cNvPicPr>
          <p:nvPr/>
        </p:nvPicPr>
        <p:blipFill rotWithShape="1">
          <a:blip r:embed="rId3"/>
          <a:srcRect t="2822" b="64572"/>
          <a:stretch/>
        </p:blipFill>
        <p:spPr>
          <a:xfrm>
            <a:off x="6356920" y="4775814"/>
            <a:ext cx="5695134" cy="1620453"/>
          </a:xfrm>
          <a:prstGeom prst="rect">
            <a:avLst/>
          </a:prstGeom>
        </p:spPr>
      </p:pic>
      <p:sp>
        <p:nvSpPr>
          <p:cNvPr id="26" name="TextBox 25">
            <a:extLst>
              <a:ext uri="{FF2B5EF4-FFF2-40B4-BE49-F238E27FC236}">
                <a16:creationId xmlns:a16="http://schemas.microsoft.com/office/drawing/2014/main" id="{9CB935D0-6044-CDB5-16D8-15C29673A753}"/>
              </a:ext>
            </a:extLst>
          </p:cNvPr>
          <p:cNvSpPr txBox="1"/>
          <p:nvPr/>
        </p:nvSpPr>
        <p:spPr>
          <a:xfrm>
            <a:off x="6356920" y="4251334"/>
            <a:ext cx="5695134" cy="667306"/>
          </a:xfrm>
          <a:prstGeom prst="rect">
            <a:avLst/>
          </a:prstGeom>
          <a:solidFill>
            <a:schemeClr val="bg1"/>
          </a:solidFill>
        </p:spPr>
        <p:txBody>
          <a:bodyPr vert="horz" wrap="square" lIns="91440" tIns="45720" rIns="91440" bIns="45720" rtlCol="0">
            <a:noAutofit/>
          </a:bodyPr>
          <a:lstStyle/>
          <a:p>
            <a:pPr algn="ctr"/>
            <a:r>
              <a:rPr lang="en-US" sz="1400" dirty="0">
                <a:latin typeface="+mj-lt"/>
              </a:rPr>
              <a:t>PFI – identifying how ESN’s make use of historical temperatures by investigating the influence of lagged temperature on forecast temperatures </a:t>
            </a:r>
          </a:p>
        </p:txBody>
      </p:sp>
      <p:pic>
        <p:nvPicPr>
          <p:cNvPr id="27" name="Picture 26">
            <a:extLst>
              <a:ext uri="{FF2B5EF4-FFF2-40B4-BE49-F238E27FC236}">
                <a16:creationId xmlns:a16="http://schemas.microsoft.com/office/drawing/2014/main" id="{31285759-2BDF-0BD2-FDD6-B06D117417F7}"/>
              </a:ext>
            </a:extLst>
          </p:cNvPr>
          <p:cNvPicPr>
            <a:picLocks noChangeAspect="1"/>
          </p:cNvPicPr>
          <p:nvPr/>
        </p:nvPicPr>
        <p:blipFill rotWithShape="1">
          <a:blip r:embed="rId4">
            <a:extLst>
              <a:ext uri="{28A0092B-C50C-407E-A947-70E740481C1C}">
                <a14:useLocalDpi xmlns:a14="http://schemas.microsoft.com/office/drawing/2010/main" val="0"/>
              </a:ext>
            </a:extLst>
          </a:blip>
          <a:srcRect l="2815" t="55493" r="43002" b="4092"/>
          <a:stretch/>
        </p:blipFill>
        <p:spPr>
          <a:xfrm>
            <a:off x="6355767" y="1509977"/>
            <a:ext cx="5306978" cy="2655585"/>
          </a:xfrm>
          <a:prstGeom prst="rect">
            <a:avLst/>
          </a:prstGeom>
        </p:spPr>
      </p:pic>
      <p:sp>
        <p:nvSpPr>
          <p:cNvPr id="28" name="TextBox 27">
            <a:extLst>
              <a:ext uri="{FF2B5EF4-FFF2-40B4-BE49-F238E27FC236}">
                <a16:creationId xmlns:a16="http://schemas.microsoft.com/office/drawing/2014/main" id="{4A3CD566-9FAA-28A7-0003-6A63A68B8F57}"/>
              </a:ext>
            </a:extLst>
          </p:cNvPr>
          <p:cNvSpPr txBox="1"/>
          <p:nvPr/>
        </p:nvSpPr>
        <p:spPr>
          <a:xfrm>
            <a:off x="6355767" y="1017426"/>
            <a:ext cx="5541167" cy="450538"/>
          </a:xfrm>
          <a:prstGeom prst="rect">
            <a:avLst/>
          </a:prstGeom>
          <a:solidFill>
            <a:schemeClr val="bg1"/>
          </a:solidFill>
        </p:spPr>
        <p:txBody>
          <a:bodyPr vert="horz" wrap="square" lIns="91440" tIns="45720" rIns="91440" bIns="45720" rtlCol="0">
            <a:noAutofit/>
          </a:bodyPr>
          <a:lstStyle/>
          <a:p>
            <a:pPr algn="ctr"/>
            <a:r>
              <a:rPr lang="en-US" sz="1400" dirty="0">
                <a:latin typeface="+mj-lt"/>
              </a:rPr>
              <a:t>Quadratic ESN Residuals – Need for increased spatial fidelity to correctly account for high latitude temperatures</a:t>
            </a:r>
          </a:p>
        </p:txBody>
      </p:sp>
      <p:sp>
        <p:nvSpPr>
          <p:cNvPr id="29" name="Content Placeholder 2">
            <a:extLst>
              <a:ext uri="{FF2B5EF4-FFF2-40B4-BE49-F238E27FC236}">
                <a16:creationId xmlns:a16="http://schemas.microsoft.com/office/drawing/2014/main" id="{6C60F9E3-1225-F66F-8BD0-8E07580D137C}"/>
              </a:ext>
            </a:extLst>
          </p:cNvPr>
          <p:cNvSpPr txBox="1">
            <a:spLocks/>
          </p:cNvSpPr>
          <p:nvPr/>
        </p:nvSpPr>
        <p:spPr>
          <a:xfrm>
            <a:off x="328929" y="6567811"/>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Open Sans" panose="020B0606030504020204" pitchFamily="34" charset="0"/>
                <a:ea typeface="Open Sans" panose="020B0606030504020204" pitchFamily="34" charset="0"/>
                <a:cs typeface="Open Sans" panose="020B0606030504020204" pitchFamily="34" charset="0"/>
              </a:rPr>
              <a:t>Team: K. Goode, B. Hillman, G. Huerta, J. Li, L. Shand (SNL) </a:t>
            </a:r>
          </a:p>
          <a:p>
            <a:pPr lvl="1" indent="0">
              <a:buFont typeface="Wingdings" pitchFamily="2" charset="2"/>
              <a:buNone/>
            </a:pPr>
            <a:endParaRPr lang="en-US" sz="1800" dirty="0">
              <a:latin typeface="Open Sans" panose="020B0606030504020204" pitchFamily="34" charset="0"/>
              <a:ea typeface="Open Sans" panose="020B0606030504020204" pitchFamily="34" charset="0"/>
              <a:cs typeface="Open Sans" panose="020B0606030504020204" pitchFamily="34" charset="0"/>
            </a:endParaRPr>
          </a:p>
          <a:p>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Slide Number Placeholder 4">
            <a:extLst>
              <a:ext uri="{FF2B5EF4-FFF2-40B4-BE49-F238E27FC236}">
                <a16:creationId xmlns:a16="http://schemas.microsoft.com/office/drawing/2014/main" id="{C25C4E64-657F-D599-BE8F-99E8B99FEC79}"/>
              </a:ext>
            </a:extLst>
          </p:cNvPr>
          <p:cNvSpPr txBox="1">
            <a:spLocks/>
          </p:cNvSpPr>
          <p:nvPr/>
        </p:nvSpPr>
        <p:spPr>
          <a:xfrm>
            <a:off x="11826873" y="6493595"/>
            <a:ext cx="365128" cy="365125"/>
          </a:xfrm>
          <a:prstGeom prst="rect">
            <a:avLst/>
          </a:prstGeom>
        </p:spPr>
        <p:txBody>
          <a:bodyPr vert="horz" lIns="0" tIns="0" rIns="0" bIns="0" rtlCol="0" anchor="ctr">
            <a:normAutofit/>
          </a:bodyPr>
          <a:lstStyle>
            <a:defPPr>
              <a:defRPr lang="en-US"/>
            </a:defPPr>
            <a:lvl1pPr marL="0" algn="ctr" defTabSz="914400" rtl="0" eaLnBrk="1" latinLnBrk="0" hangingPunct="1">
              <a:defRPr sz="1400" b="0"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94512F-4FCD-4B8F-9303-F99597583EE2}" type="slidenum">
              <a:rPr lang="en-US" sz="1000" smtClean="0">
                <a:solidFill>
                  <a:schemeClr val="tx2"/>
                </a:solidFill>
              </a:rPr>
              <a:pPr/>
              <a:t>16</a:t>
            </a:fld>
            <a:endParaRPr lang="en-US" sz="1000" dirty="0">
              <a:solidFill>
                <a:schemeClr val="tx2"/>
              </a:solidFill>
            </a:endParaRPr>
          </a:p>
        </p:txBody>
      </p:sp>
    </p:spTree>
    <p:extLst>
      <p:ext uri="{BB962C8B-B14F-4D97-AF65-F5344CB8AC3E}">
        <p14:creationId xmlns:p14="http://schemas.microsoft.com/office/powerpoint/2010/main" val="43309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riangle 5">
            <a:extLst>
              <a:ext uri="{FF2B5EF4-FFF2-40B4-BE49-F238E27FC236}">
                <a16:creationId xmlns:a16="http://schemas.microsoft.com/office/drawing/2014/main" id="{6984EE60-D40C-4D48-AC1A-B08EA94A5C86}"/>
              </a:ext>
            </a:extLst>
          </p:cNvPr>
          <p:cNvSpPr/>
          <p:nvPr/>
        </p:nvSpPr>
        <p:spPr>
          <a:xfrm rot="5400000">
            <a:off x="7010455" y="1249523"/>
            <a:ext cx="3989842" cy="4793186"/>
          </a:xfrm>
          <a:custGeom>
            <a:avLst/>
            <a:gdLst>
              <a:gd name="connsiteX0" fmla="*/ 0 w 4736257"/>
              <a:gd name="connsiteY0" fmla="*/ 7201700 h 7201700"/>
              <a:gd name="connsiteX1" fmla="*/ 2368129 w 4736257"/>
              <a:gd name="connsiteY1" fmla="*/ 0 h 7201700"/>
              <a:gd name="connsiteX2" fmla="*/ 4736257 w 4736257"/>
              <a:gd name="connsiteY2" fmla="*/ 7201700 h 7201700"/>
              <a:gd name="connsiteX3" fmla="*/ 0 w 4736257"/>
              <a:gd name="connsiteY3" fmla="*/ 7201700 h 7201700"/>
              <a:gd name="connsiteX0" fmla="*/ 0 w 4736257"/>
              <a:gd name="connsiteY0" fmla="*/ 7185794 h 7185794"/>
              <a:gd name="connsiteX1" fmla="*/ 2519204 w 4736257"/>
              <a:gd name="connsiteY1" fmla="*/ 0 h 7185794"/>
              <a:gd name="connsiteX2" fmla="*/ 4736257 w 4736257"/>
              <a:gd name="connsiteY2" fmla="*/ 7185794 h 7185794"/>
              <a:gd name="connsiteX3" fmla="*/ 0 w 4736257"/>
              <a:gd name="connsiteY3" fmla="*/ 7185794 h 7185794"/>
            </a:gdLst>
            <a:ahLst/>
            <a:cxnLst>
              <a:cxn ang="0">
                <a:pos x="connsiteX0" y="connsiteY0"/>
              </a:cxn>
              <a:cxn ang="0">
                <a:pos x="connsiteX1" y="connsiteY1"/>
              </a:cxn>
              <a:cxn ang="0">
                <a:pos x="connsiteX2" y="connsiteY2"/>
              </a:cxn>
              <a:cxn ang="0">
                <a:pos x="connsiteX3" y="connsiteY3"/>
              </a:cxn>
            </a:cxnLst>
            <a:rect l="l" t="t" r="r" b="b"/>
            <a:pathLst>
              <a:path w="4736257" h="7185794">
                <a:moveTo>
                  <a:pt x="0" y="7185794"/>
                </a:moveTo>
                <a:lnTo>
                  <a:pt x="2519204" y="0"/>
                </a:lnTo>
                <a:lnTo>
                  <a:pt x="4736257" y="7185794"/>
                </a:lnTo>
                <a:lnTo>
                  <a:pt x="0" y="7185794"/>
                </a:lnTo>
                <a:close/>
              </a:path>
            </a:pathLst>
          </a:custGeom>
          <a:solidFill>
            <a:srgbClr val="92D05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27EA1E-DA37-4BEA-9DEE-37335D207CE9}"/>
              </a:ext>
            </a:extLst>
          </p:cNvPr>
          <p:cNvSpPr>
            <a:spLocks noGrp="1"/>
          </p:cNvSpPr>
          <p:nvPr>
            <p:ph type="title"/>
          </p:nvPr>
        </p:nvSpPr>
        <p:spPr>
          <a:xfrm>
            <a:off x="329184" y="246888"/>
            <a:ext cx="9175764" cy="868680"/>
          </a:xfrm>
        </p:spPr>
        <p:txBody>
          <a:bodyPr>
            <a:noAutofit/>
          </a:bodyPr>
          <a:lstStyle/>
          <a:p>
            <a:r>
              <a:rPr lang="en-US" dirty="0"/>
              <a:t>ATTRIBUTION</a:t>
            </a:r>
            <a:br>
              <a:rPr lang="en-US" dirty="0"/>
            </a:br>
            <a:r>
              <a:rPr lang="en-US" i="1" dirty="0"/>
              <a:t>finding predominant source driving impact</a:t>
            </a:r>
            <a:endParaRPr lang="en-US" sz="2800" i="1" dirty="0"/>
          </a:p>
        </p:txBody>
      </p:sp>
      <p:sp>
        <p:nvSpPr>
          <p:cNvPr id="17" name="Content Placeholder 16">
            <a:extLst>
              <a:ext uri="{FF2B5EF4-FFF2-40B4-BE49-F238E27FC236}">
                <a16:creationId xmlns:a16="http://schemas.microsoft.com/office/drawing/2014/main" id="{DFE40B75-80FE-9B47-B7F4-D0EF6A3EE51A}"/>
              </a:ext>
            </a:extLst>
          </p:cNvPr>
          <p:cNvSpPr>
            <a:spLocks noGrp="1"/>
          </p:cNvSpPr>
          <p:nvPr>
            <p:ph idx="1"/>
          </p:nvPr>
        </p:nvSpPr>
        <p:spPr>
          <a:xfrm>
            <a:off x="-1" y="1544655"/>
            <a:ext cx="5580167" cy="4948940"/>
          </a:xfrm>
          <a:solidFill>
            <a:srgbClr val="92D050">
              <a:alpha val="8000"/>
            </a:srgbClr>
          </a:solidFill>
        </p:spPr>
        <p:txBody>
          <a:bodyPr/>
          <a:lstStyle/>
          <a:p>
            <a:pPr>
              <a:lnSpc>
                <a:spcPct val="150000"/>
              </a:lnSpc>
            </a:pPr>
            <a:r>
              <a:rPr lang="en-US" sz="1500" b="1" dirty="0"/>
              <a:t>Enhanced Fingerprinting: </a:t>
            </a:r>
            <a:r>
              <a:rPr lang="en-US" sz="1500" dirty="0"/>
              <a:t>use pathway information to expand </a:t>
            </a:r>
            <a:r>
              <a:rPr lang="en-US" sz="1500" b="1" dirty="0"/>
              <a:t>multi-variate analyses</a:t>
            </a:r>
            <a:r>
              <a:rPr lang="en-US" sz="1500" dirty="0"/>
              <a:t>, sharpening the signal-to-noise ratios and enabling significant correlations between source-impact</a:t>
            </a:r>
          </a:p>
          <a:p>
            <a:pPr>
              <a:lnSpc>
                <a:spcPct val="150000"/>
              </a:lnSpc>
            </a:pPr>
            <a:r>
              <a:rPr lang="en-US" sz="1500" b="1" dirty="0"/>
              <a:t>Inverse Optimization: </a:t>
            </a:r>
            <a:r>
              <a:rPr lang="en-US" sz="1500" dirty="0"/>
              <a:t> </a:t>
            </a:r>
            <a:r>
              <a:rPr lang="en-US" sz="1500" b="1" dirty="0"/>
              <a:t>develop deep operator neural networks (DONNs) </a:t>
            </a:r>
            <a:r>
              <a:rPr lang="en-US" sz="1500" dirty="0"/>
              <a:t>to model parts of E3SM to enable </a:t>
            </a:r>
            <a:r>
              <a:rPr lang="en-US" sz="1500" b="1" dirty="0"/>
              <a:t>PDE-constrained optimization </a:t>
            </a:r>
            <a:r>
              <a:rPr lang="en-US" sz="1500" dirty="0"/>
              <a:t>without intrusion into the E3SM code directly; pathways will act as penalty terms or constraints </a:t>
            </a:r>
            <a:endParaRPr lang="en-US" sz="1500" b="1" dirty="0"/>
          </a:p>
          <a:p>
            <a:pPr>
              <a:lnSpc>
                <a:spcPct val="150000"/>
              </a:lnSpc>
            </a:pPr>
            <a:r>
              <a:rPr lang="en-US" sz="1500" b="1" dirty="0"/>
              <a:t>Causal Modeling:  </a:t>
            </a:r>
            <a:r>
              <a:rPr lang="en-US" sz="1500" dirty="0"/>
              <a:t>identify causal relationships and dominant pathways by developing </a:t>
            </a:r>
            <a:r>
              <a:rPr lang="en-US" sz="1500" b="1" dirty="0"/>
              <a:t>causal networks </a:t>
            </a:r>
            <a:r>
              <a:rPr lang="en-US" sz="1500" dirty="0"/>
              <a:t>through iterative independence tests and the resulting directed acyclic graphs </a:t>
            </a:r>
          </a:p>
        </p:txBody>
      </p:sp>
      <p:sp>
        <p:nvSpPr>
          <p:cNvPr id="18" name="Text Placeholder 17">
            <a:extLst>
              <a:ext uri="{FF2B5EF4-FFF2-40B4-BE49-F238E27FC236}">
                <a16:creationId xmlns:a16="http://schemas.microsoft.com/office/drawing/2014/main" id="{2FC046A9-84D3-014B-AF22-CE9E37DE5A4D}"/>
              </a:ext>
            </a:extLst>
          </p:cNvPr>
          <p:cNvSpPr>
            <a:spLocks noGrp="1"/>
          </p:cNvSpPr>
          <p:nvPr>
            <p:ph type="body" sz="quarter" idx="11"/>
          </p:nvPr>
        </p:nvSpPr>
        <p:spPr>
          <a:xfrm>
            <a:off x="-1" y="1224615"/>
            <a:ext cx="5839974" cy="340596"/>
          </a:xfrm>
          <a:solidFill>
            <a:srgbClr val="92D050"/>
          </a:solidFill>
        </p:spPr>
        <p:txBody>
          <a:bodyPr/>
          <a:lstStyle/>
          <a:p>
            <a:r>
              <a:rPr lang="en-US" dirty="0"/>
              <a:t>Research Composition</a:t>
            </a:r>
          </a:p>
        </p:txBody>
      </p:sp>
      <p:sp>
        <p:nvSpPr>
          <p:cNvPr id="144" name="Pentagon 143">
            <a:extLst>
              <a:ext uri="{FF2B5EF4-FFF2-40B4-BE49-F238E27FC236}">
                <a16:creationId xmlns:a16="http://schemas.microsoft.com/office/drawing/2014/main" id="{8E01DAF2-B054-9442-B6A7-A3614D9ED2CB}"/>
              </a:ext>
            </a:extLst>
          </p:cNvPr>
          <p:cNvSpPr/>
          <p:nvPr/>
        </p:nvSpPr>
        <p:spPr>
          <a:xfrm flipH="1">
            <a:off x="6608782" y="6153496"/>
            <a:ext cx="4645742" cy="340448"/>
          </a:xfrm>
          <a:prstGeom prst="homePlate">
            <a:avLst>
              <a:gd name="adj" fmla="val 70217"/>
            </a:avLst>
          </a:prstGeom>
          <a:gradFill>
            <a:gsLst>
              <a:gs pos="0">
                <a:srgbClr val="92D050">
                  <a:alpha val="0"/>
                </a:srgbClr>
              </a:gs>
              <a:gs pos="3200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dirty="0"/>
              <a:t>What precipitates the impact?</a:t>
            </a:r>
          </a:p>
        </p:txBody>
      </p:sp>
      <p:sp>
        <p:nvSpPr>
          <p:cNvPr id="54" name="Slide Number Placeholder 2">
            <a:extLst>
              <a:ext uri="{FF2B5EF4-FFF2-40B4-BE49-F238E27FC236}">
                <a16:creationId xmlns:a16="http://schemas.microsoft.com/office/drawing/2014/main" id="{D2ACE61F-D4FB-4D6B-84FB-37A8CB8F51BB}"/>
              </a:ext>
            </a:extLst>
          </p:cNvPr>
          <p:cNvSpPr txBox="1">
            <a:spLocks/>
          </p:cNvSpPr>
          <p:nvPr/>
        </p:nvSpPr>
        <p:spPr>
          <a:xfrm>
            <a:off x="11826873" y="6493595"/>
            <a:ext cx="365128" cy="365125"/>
          </a:xfrm>
          <a:prstGeom prst="rect">
            <a:avLst/>
          </a:prstGeom>
        </p:spPr>
        <p:txBody>
          <a:bodyPr vert="horz" lIns="0" tIns="0" rIns="0" bIns="0" rtlCol="0" anchor="ctr">
            <a:normAutofit/>
          </a:bodyPr>
          <a:lstStyle>
            <a:defPPr>
              <a:defRPr lang="en-US"/>
            </a:defPPr>
            <a:lvl1pPr marL="0" algn="ctr" defTabSz="914400" rtl="0" eaLnBrk="1" latinLnBrk="0" hangingPunct="1">
              <a:defRPr sz="10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mtClean="0"/>
              <a:pPr/>
              <a:t>17</a:t>
            </a:fld>
            <a:endParaRPr lang="en-US" dirty="0"/>
          </a:p>
        </p:txBody>
      </p:sp>
      <p:sp>
        <p:nvSpPr>
          <p:cNvPr id="58" name="Oval 57">
            <a:extLst>
              <a:ext uri="{FF2B5EF4-FFF2-40B4-BE49-F238E27FC236}">
                <a16:creationId xmlns:a16="http://schemas.microsoft.com/office/drawing/2014/main" id="{9E09E924-29CF-4BAB-A4A4-E3FF860CFE08}"/>
              </a:ext>
            </a:extLst>
          </p:cNvPr>
          <p:cNvSpPr/>
          <p:nvPr/>
        </p:nvSpPr>
        <p:spPr>
          <a:xfrm>
            <a:off x="6783630" y="1282276"/>
            <a:ext cx="4286140" cy="4590288"/>
          </a:xfrm>
          <a:prstGeom prst="ellipse">
            <a:avLst/>
          </a:prstGeom>
          <a:solidFill>
            <a:srgbClr val="FFFF00">
              <a:alpha val="7000"/>
            </a:srgbClr>
          </a:solidFill>
          <a:ln w="444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Atmospheric Circulation</a:t>
            </a:r>
          </a:p>
        </p:txBody>
      </p:sp>
      <p:sp>
        <p:nvSpPr>
          <p:cNvPr id="59" name="Oval 41">
            <a:extLst>
              <a:ext uri="{FF2B5EF4-FFF2-40B4-BE49-F238E27FC236}">
                <a16:creationId xmlns:a16="http://schemas.microsoft.com/office/drawing/2014/main" id="{5CD7A1A5-0A94-46AD-A017-FD119C48C559}"/>
              </a:ext>
            </a:extLst>
          </p:cNvPr>
          <p:cNvSpPr/>
          <p:nvPr/>
        </p:nvSpPr>
        <p:spPr>
          <a:xfrm rot="10800000">
            <a:off x="6785625" y="1276108"/>
            <a:ext cx="2158907" cy="2223551"/>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headEnd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0" name="Rectangle 59">
            <a:extLst>
              <a:ext uri="{FF2B5EF4-FFF2-40B4-BE49-F238E27FC236}">
                <a16:creationId xmlns:a16="http://schemas.microsoft.com/office/drawing/2014/main" id="{52896A51-95AA-45C2-A490-E703FA3DCF7C}"/>
              </a:ext>
            </a:extLst>
          </p:cNvPr>
          <p:cNvSpPr/>
          <p:nvPr/>
        </p:nvSpPr>
        <p:spPr>
          <a:xfrm>
            <a:off x="11177016" y="1224615"/>
            <a:ext cx="1014984" cy="526898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IMPACTS</a:t>
            </a:r>
          </a:p>
        </p:txBody>
      </p:sp>
      <p:sp>
        <p:nvSpPr>
          <p:cNvPr id="61" name="Oval 4">
            <a:extLst>
              <a:ext uri="{FF2B5EF4-FFF2-40B4-BE49-F238E27FC236}">
                <a16:creationId xmlns:a16="http://schemas.microsoft.com/office/drawing/2014/main" id="{50E7E490-9DD3-45B2-BC4F-C081B359CED0}"/>
              </a:ext>
            </a:extLst>
          </p:cNvPr>
          <p:cNvSpPr/>
          <p:nvPr/>
        </p:nvSpPr>
        <p:spPr>
          <a:xfrm>
            <a:off x="6169793" y="3160905"/>
            <a:ext cx="5628409" cy="1734783"/>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376261 h 1421176"/>
              <a:gd name="connsiteX1" fmla="*/ 1797171 w 6543999"/>
              <a:gd name="connsiteY1" fmla="*/ 1103092 h 1421176"/>
              <a:gd name="connsiteX2" fmla="*/ 2688567 w 6543999"/>
              <a:gd name="connsiteY2" fmla="*/ 16162 h 1421176"/>
              <a:gd name="connsiteX3" fmla="*/ 4126359 w 6543999"/>
              <a:gd name="connsiteY3" fmla="*/ 421584 h 1421176"/>
              <a:gd name="connsiteX4" fmla="*/ 6543999 w 6543999"/>
              <a:gd name="connsiteY4" fmla="*/ 444033 h 1421176"/>
              <a:gd name="connsiteX0" fmla="*/ 0 w 6543999"/>
              <a:gd name="connsiteY0" fmla="*/ 1363993 h 1519254"/>
              <a:gd name="connsiteX1" fmla="*/ 1797171 w 6543999"/>
              <a:gd name="connsiteY1" fmla="*/ 1090824 h 1519254"/>
              <a:gd name="connsiteX2" fmla="*/ 2688567 w 6543999"/>
              <a:gd name="connsiteY2" fmla="*/ 3894 h 1519254"/>
              <a:gd name="connsiteX3" fmla="*/ 3907823 w 6543999"/>
              <a:gd name="connsiteY3" fmla="*/ 1519248 h 1519254"/>
              <a:gd name="connsiteX4" fmla="*/ 6543999 w 6543999"/>
              <a:gd name="connsiteY4" fmla="*/ 431765 h 1519254"/>
              <a:gd name="connsiteX0" fmla="*/ 0 w 6543999"/>
              <a:gd name="connsiteY0" fmla="*/ 1363993 h 1519248"/>
              <a:gd name="connsiteX1" fmla="*/ 1797171 w 6543999"/>
              <a:gd name="connsiteY1" fmla="*/ 1090824 h 1519248"/>
              <a:gd name="connsiteX2" fmla="*/ 2688567 w 6543999"/>
              <a:gd name="connsiteY2" fmla="*/ 3894 h 1519248"/>
              <a:gd name="connsiteX3" fmla="*/ 3907823 w 6543999"/>
              <a:gd name="connsiteY3" fmla="*/ 1519248 h 1519248"/>
              <a:gd name="connsiteX4" fmla="*/ 6543999 w 6543999"/>
              <a:gd name="connsiteY4" fmla="*/ 431765 h 1519248"/>
              <a:gd name="connsiteX0" fmla="*/ 0 w 6543999"/>
              <a:gd name="connsiteY0" fmla="*/ 1360156 h 1515411"/>
              <a:gd name="connsiteX1" fmla="*/ 1797171 w 6543999"/>
              <a:gd name="connsiteY1" fmla="*/ 1086987 h 1515411"/>
              <a:gd name="connsiteX2" fmla="*/ 2688567 w 6543999"/>
              <a:gd name="connsiteY2" fmla="*/ 57 h 1515411"/>
              <a:gd name="connsiteX3" fmla="*/ 3907823 w 6543999"/>
              <a:gd name="connsiteY3" fmla="*/ 1515411 h 1515411"/>
              <a:gd name="connsiteX4" fmla="*/ 6543999 w 6543999"/>
              <a:gd name="connsiteY4" fmla="*/ 427928 h 1515411"/>
              <a:gd name="connsiteX0" fmla="*/ 0 w 6543999"/>
              <a:gd name="connsiteY0" fmla="*/ 1417661 h 1572916"/>
              <a:gd name="connsiteX1" fmla="*/ 1797171 w 6543999"/>
              <a:gd name="connsiteY1" fmla="*/ 1144492 h 1572916"/>
              <a:gd name="connsiteX2" fmla="*/ 2700069 w 6543999"/>
              <a:gd name="connsiteY2" fmla="*/ 53 h 1572916"/>
              <a:gd name="connsiteX3" fmla="*/ 3907823 w 6543999"/>
              <a:gd name="connsiteY3" fmla="*/ 1572916 h 1572916"/>
              <a:gd name="connsiteX4" fmla="*/ 6543999 w 6543999"/>
              <a:gd name="connsiteY4" fmla="*/ 485433 h 1572916"/>
              <a:gd name="connsiteX0" fmla="*/ 0 w 6543999"/>
              <a:gd name="connsiteY0" fmla="*/ 1417661 h 1673596"/>
              <a:gd name="connsiteX1" fmla="*/ 1797171 w 6543999"/>
              <a:gd name="connsiteY1" fmla="*/ 1144492 h 1673596"/>
              <a:gd name="connsiteX2" fmla="*/ 2700069 w 6543999"/>
              <a:gd name="connsiteY2" fmla="*/ 53 h 1673596"/>
              <a:gd name="connsiteX3" fmla="*/ 3907823 w 6543999"/>
              <a:gd name="connsiteY3" fmla="*/ 1572916 h 1673596"/>
              <a:gd name="connsiteX4" fmla="*/ 6543999 w 6543999"/>
              <a:gd name="connsiteY4" fmla="*/ 485433 h 1673596"/>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686356"/>
              <a:gd name="connsiteX1" fmla="*/ 1797171 w 6543999"/>
              <a:gd name="connsiteY1" fmla="*/ 1148632 h 1686356"/>
              <a:gd name="connsiteX2" fmla="*/ 2700069 w 6543999"/>
              <a:gd name="connsiteY2" fmla="*/ 4193 h 1686356"/>
              <a:gd name="connsiteX3" fmla="*/ 3856065 w 6543999"/>
              <a:gd name="connsiteY3" fmla="*/ 1605811 h 1686356"/>
              <a:gd name="connsiteX4" fmla="*/ 6543999 w 6543999"/>
              <a:gd name="connsiteY4" fmla="*/ 489573 h 1686356"/>
              <a:gd name="connsiteX0" fmla="*/ 0 w 6543999"/>
              <a:gd name="connsiteY0" fmla="*/ 1417813 h 1682368"/>
              <a:gd name="connsiteX1" fmla="*/ 1797171 w 6543999"/>
              <a:gd name="connsiteY1" fmla="*/ 1144644 h 1682368"/>
              <a:gd name="connsiteX2" fmla="*/ 2700069 w 6543999"/>
              <a:gd name="connsiteY2" fmla="*/ 205 h 1682368"/>
              <a:gd name="connsiteX3" fmla="*/ 3856065 w 6543999"/>
              <a:gd name="connsiteY3" fmla="*/ 1601823 h 1682368"/>
              <a:gd name="connsiteX4" fmla="*/ 6543999 w 6543999"/>
              <a:gd name="connsiteY4" fmla="*/ 485585 h 1682368"/>
              <a:gd name="connsiteX0" fmla="*/ 0 w 6543999"/>
              <a:gd name="connsiteY0" fmla="*/ 1405115 h 1669670"/>
              <a:gd name="connsiteX1" fmla="*/ 1797171 w 6543999"/>
              <a:gd name="connsiteY1" fmla="*/ 1131946 h 1669670"/>
              <a:gd name="connsiteX2" fmla="*/ 2719119 w 6543999"/>
              <a:gd name="connsiteY2" fmla="*/ 207 h 1669670"/>
              <a:gd name="connsiteX3" fmla="*/ 3856065 w 6543999"/>
              <a:gd name="connsiteY3" fmla="*/ 1589125 h 1669670"/>
              <a:gd name="connsiteX4" fmla="*/ 6543999 w 6543999"/>
              <a:gd name="connsiteY4" fmla="*/ 472887 h 1669670"/>
              <a:gd name="connsiteX0" fmla="*/ 0 w 6463584"/>
              <a:gd name="connsiteY0" fmla="*/ 1405115 h 1818681"/>
              <a:gd name="connsiteX1" fmla="*/ 1797171 w 6463584"/>
              <a:gd name="connsiteY1" fmla="*/ 1131946 h 1818681"/>
              <a:gd name="connsiteX2" fmla="*/ 2719119 w 6463584"/>
              <a:gd name="connsiteY2" fmla="*/ 207 h 1818681"/>
              <a:gd name="connsiteX3" fmla="*/ 3856065 w 6463584"/>
              <a:gd name="connsiteY3" fmla="*/ 1589125 h 1818681"/>
              <a:gd name="connsiteX4" fmla="*/ 6463584 w 6463584"/>
              <a:gd name="connsiteY4" fmla="*/ 1695400 h 181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3584" h="1818681">
                <a:moveTo>
                  <a:pt x="0" y="1405115"/>
                </a:moveTo>
                <a:cubicBezTo>
                  <a:pt x="506084" y="1536850"/>
                  <a:pt x="1343985" y="1366097"/>
                  <a:pt x="1797171" y="1131946"/>
                </a:cubicBezTo>
                <a:cubicBezTo>
                  <a:pt x="2250358" y="897795"/>
                  <a:pt x="2179120" y="19261"/>
                  <a:pt x="2719119" y="207"/>
                </a:cubicBezTo>
                <a:cubicBezTo>
                  <a:pt x="3259118" y="-18847"/>
                  <a:pt x="3376436" y="1287776"/>
                  <a:pt x="3856065" y="1589125"/>
                </a:cubicBezTo>
                <a:cubicBezTo>
                  <a:pt x="4493251" y="2037514"/>
                  <a:pt x="5084526" y="1689834"/>
                  <a:pt x="6463584" y="169540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EA0026E-B844-4432-9454-3E0CB957BE41}"/>
              </a:ext>
            </a:extLst>
          </p:cNvPr>
          <p:cNvSpPr/>
          <p:nvPr/>
        </p:nvSpPr>
        <p:spPr>
          <a:xfrm>
            <a:off x="5621199" y="1224615"/>
            <a:ext cx="1014984" cy="526898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SOURCE</a:t>
            </a:r>
          </a:p>
        </p:txBody>
      </p:sp>
      <p:cxnSp>
        <p:nvCxnSpPr>
          <p:cNvPr id="64" name="Curved Connector 62">
            <a:extLst>
              <a:ext uri="{FF2B5EF4-FFF2-40B4-BE49-F238E27FC236}">
                <a16:creationId xmlns:a16="http://schemas.microsoft.com/office/drawing/2014/main" id="{A580602F-9118-4C20-976A-AF826299BB60}"/>
              </a:ext>
            </a:extLst>
          </p:cNvPr>
          <p:cNvCxnSpPr>
            <a:cxnSpLocks/>
          </p:cNvCxnSpPr>
          <p:nvPr/>
        </p:nvCxnSpPr>
        <p:spPr>
          <a:xfrm flipV="1">
            <a:off x="7480885" y="3040646"/>
            <a:ext cx="838783" cy="314628"/>
          </a:xfrm>
          <a:prstGeom prst="curvedConnector3">
            <a:avLst>
              <a:gd name="adj1" fmla="val 63711"/>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65" name="Curved Connector 63">
            <a:extLst>
              <a:ext uri="{FF2B5EF4-FFF2-40B4-BE49-F238E27FC236}">
                <a16:creationId xmlns:a16="http://schemas.microsoft.com/office/drawing/2014/main" id="{EA52865A-B766-45A2-ACFC-AB3D327A125A}"/>
              </a:ext>
            </a:extLst>
          </p:cNvPr>
          <p:cNvCxnSpPr>
            <a:cxnSpLocks/>
          </p:cNvCxnSpPr>
          <p:nvPr/>
        </p:nvCxnSpPr>
        <p:spPr>
          <a:xfrm>
            <a:off x="8866333" y="3040646"/>
            <a:ext cx="1547205" cy="410289"/>
          </a:xfrm>
          <a:prstGeom prst="curvedConnector3">
            <a:avLst>
              <a:gd name="adj1" fmla="val 64774"/>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68" name="Curved Connector 67">
            <a:extLst>
              <a:ext uri="{FF2B5EF4-FFF2-40B4-BE49-F238E27FC236}">
                <a16:creationId xmlns:a16="http://schemas.microsoft.com/office/drawing/2014/main" id="{879DB56A-9BD2-40DF-8981-7D9036653702}"/>
              </a:ext>
            </a:extLst>
          </p:cNvPr>
          <p:cNvCxnSpPr>
            <a:cxnSpLocks/>
          </p:cNvCxnSpPr>
          <p:nvPr/>
        </p:nvCxnSpPr>
        <p:spPr>
          <a:xfrm>
            <a:off x="10466517" y="3429000"/>
            <a:ext cx="1265066" cy="54461"/>
          </a:xfrm>
          <a:prstGeom prst="straightConnector1">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69" name="Oval 41">
            <a:extLst>
              <a:ext uri="{FF2B5EF4-FFF2-40B4-BE49-F238E27FC236}">
                <a16:creationId xmlns:a16="http://schemas.microsoft.com/office/drawing/2014/main" id="{EB0E0771-FAAE-4D0F-9730-7EAF07E742D9}"/>
              </a:ext>
            </a:extLst>
          </p:cNvPr>
          <p:cNvSpPr/>
          <p:nvPr/>
        </p:nvSpPr>
        <p:spPr>
          <a:xfrm>
            <a:off x="8917850" y="3597392"/>
            <a:ext cx="2151920" cy="2275172"/>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3" name="Hexagon 102">
            <a:extLst>
              <a:ext uri="{FF2B5EF4-FFF2-40B4-BE49-F238E27FC236}">
                <a16:creationId xmlns:a16="http://schemas.microsoft.com/office/drawing/2014/main" id="{8E075280-5DDF-402B-BCF0-E3DF213A34DA}"/>
              </a:ext>
            </a:extLst>
          </p:cNvPr>
          <p:cNvSpPr/>
          <p:nvPr/>
        </p:nvSpPr>
        <p:spPr>
          <a:xfrm>
            <a:off x="11401969" y="4592082"/>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Net Primary </a:t>
            </a:r>
            <a:b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Productivity</a:t>
            </a:r>
          </a:p>
        </p:txBody>
      </p:sp>
      <p:sp>
        <p:nvSpPr>
          <p:cNvPr id="104" name="Hexagon 103">
            <a:extLst>
              <a:ext uri="{FF2B5EF4-FFF2-40B4-BE49-F238E27FC236}">
                <a16:creationId xmlns:a16="http://schemas.microsoft.com/office/drawing/2014/main" id="{33BC1A40-3C70-47AD-8603-8FB224E16DDE}"/>
              </a:ext>
            </a:extLst>
          </p:cNvPr>
          <p:cNvSpPr/>
          <p:nvPr/>
        </p:nvSpPr>
        <p:spPr>
          <a:xfrm>
            <a:off x="11401969" y="3325985"/>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Cloud </a:t>
            </a:r>
            <a:b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Brightness</a:t>
            </a:r>
          </a:p>
        </p:txBody>
      </p:sp>
      <p:cxnSp>
        <p:nvCxnSpPr>
          <p:cNvPr id="105" name="Curved Connector 142">
            <a:extLst>
              <a:ext uri="{FF2B5EF4-FFF2-40B4-BE49-F238E27FC236}">
                <a16:creationId xmlns:a16="http://schemas.microsoft.com/office/drawing/2014/main" id="{2B8DE789-50A3-4AB5-BA95-7607350150E9}"/>
              </a:ext>
            </a:extLst>
          </p:cNvPr>
          <p:cNvCxnSpPr>
            <a:cxnSpLocks/>
            <a:stCxn id="108" idx="6"/>
          </p:cNvCxnSpPr>
          <p:nvPr/>
        </p:nvCxnSpPr>
        <p:spPr>
          <a:xfrm flipV="1">
            <a:off x="6455806" y="3392512"/>
            <a:ext cx="789380" cy="333826"/>
          </a:xfrm>
          <a:prstGeom prst="curvedConnector3">
            <a:avLst>
              <a:gd name="adj1" fmla="val 50000"/>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106" name="Oval 105">
            <a:extLst>
              <a:ext uri="{FF2B5EF4-FFF2-40B4-BE49-F238E27FC236}">
                <a16:creationId xmlns:a16="http://schemas.microsoft.com/office/drawing/2014/main" id="{0423172A-2A97-40A6-96E4-30DCD6A70A2E}"/>
              </a:ext>
            </a:extLst>
          </p:cNvPr>
          <p:cNvSpPr/>
          <p:nvPr/>
        </p:nvSpPr>
        <p:spPr>
          <a:xfrm>
            <a:off x="5846303" y="4264784"/>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Combustion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Aerosols</a:t>
            </a:r>
          </a:p>
        </p:txBody>
      </p:sp>
      <p:sp>
        <p:nvSpPr>
          <p:cNvPr id="108" name="Oval 107">
            <a:extLst>
              <a:ext uri="{FF2B5EF4-FFF2-40B4-BE49-F238E27FC236}">
                <a16:creationId xmlns:a16="http://schemas.microsoft.com/office/drawing/2014/main" id="{1E60C7AC-017B-43D2-8E7D-7969EAEA56B7}"/>
              </a:ext>
            </a:extLst>
          </p:cNvPr>
          <p:cNvSpPr/>
          <p:nvPr/>
        </p:nvSpPr>
        <p:spPr>
          <a:xfrm>
            <a:off x="5839973" y="3424927"/>
            <a:ext cx="615833" cy="602822"/>
          </a:xfrm>
          <a:prstGeom prst="ellipse">
            <a:avLst/>
          </a:prstGeom>
          <a:solidFill>
            <a:schemeClr val="accent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Volcanic</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Eruption</a:t>
            </a:r>
          </a:p>
        </p:txBody>
      </p:sp>
      <p:sp>
        <p:nvSpPr>
          <p:cNvPr id="110" name="Oval 109">
            <a:extLst>
              <a:ext uri="{FF2B5EF4-FFF2-40B4-BE49-F238E27FC236}">
                <a16:creationId xmlns:a16="http://schemas.microsoft.com/office/drawing/2014/main" id="{2EE2CF1E-3B5A-442A-BC7C-5DB2F0063BA7}"/>
              </a:ext>
            </a:extLst>
          </p:cNvPr>
          <p:cNvSpPr/>
          <p:nvPr/>
        </p:nvSpPr>
        <p:spPr>
          <a:xfrm>
            <a:off x="5837227" y="5104639"/>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 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113" name="Oval 4">
            <a:extLst>
              <a:ext uri="{FF2B5EF4-FFF2-40B4-BE49-F238E27FC236}">
                <a16:creationId xmlns:a16="http://schemas.microsoft.com/office/drawing/2014/main" id="{B684FECD-24FD-4F65-B63A-78BDBA285421}"/>
              </a:ext>
            </a:extLst>
          </p:cNvPr>
          <p:cNvSpPr/>
          <p:nvPr/>
        </p:nvSpPr>
        <p:spPr>
          <a:xfrm>
            <a:off x="5989319" y="2221248"/>
            <a:ext cx="5870481" cy="726721"/>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3829 h 713829"/>
              <a:gd name="connsiteX1" fmla="*/ 2717321 w 6616060"/>
              <a:gd name="connsiteY1" fmla="*/ 654295 h 713829"/>
              <a:gd name="connsiteX2" fmla="*/ 4843784 w 6616060"/>
              <a:gd name="connsiteY2" fmla="*/ 504201 h 713829"/>
              <a:gd name="connsiteX3" fmla="*/ 6616060 w 6616060"/>
              <a:gd name="connsiteY3" fmla="*/ 1337 h 713829"/>
            </a:gdLst>
            <a:ahLst/>
            <a:cxnLst>
              <a:cxn ang="0">
                <a:pos x="connsiteX0" y="connsiteY0"/>
              </a:cxn>
              <a:cxn ang="0">
                <a:pos x="connsiteX1" y="connsiteY1"/>
              </a:cxn>
              <a:cxn ang="0">
                <a:pos x="connsiteX2" y="connsiteY2"/>
              </a:cxn>
              <a:cxn ang="0">
                <a:pos x="connsiteX3" y="connsiteY3"/>
              </a:cxn>
            </a:cxnLst>
            <a:rect l="l" t="t" r="r" b="b"/>
            <a:pathLst>
              <a:path w="6616060" h="713829">
                <a:moveTo>
                  <a:pt x="0" y="713829"/>
                </a:moveTo>
                <a:cubicBezTo>
                  <a:pt x="1492045" y="108993"/>
                  <a:pt x="1910024" y="689233"/>
                  <a:pt x="2717321" y="654295"/>
                </a:cubicBezTo>
                <a:cubicBezTo>
                  <a:pt x="3524618" y="619357"/>
                  <a:pt x="3564775" y="484648"/>
                  <a:pt x="4843784" y="504201"/>
                </a:cubicBezTo>
                <a:cubicBezTo>
                  <a:pt x="5469468" y="536605"/>
                  <a:pt x="5990376" y="-31067"/>
                  <a:pt x="6616060" y="1337"/>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4">
            <a:extLst>
              <a:ext uri="{FF2B5EF4-FFF2-40B4-BE49-F238E27FC236}">
                <a16:creationId xmlns:a16="http://schemas.microsoft.com/office/drawing/2014/main" id="{D1FE60AF-3EC6-4DCE-9C78-D1A5ACFD407D}"/>
              </a:ext>
            </a:extLst>
          </p:cNvPr>
          <p:cNvSpPr/>
          <p:nvPr/>
        </p:nvSpPr>
        <p:spPr>
          <a:xfrm>
            <a:off x="6306730" y="1776724"/>
            <a:ext cx="4669138" cy="1591170"/>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2492 h 769481"/>
              <a:gd name="connsiteX1" fmla="*/ 2717321 w 6616060"/>
              <a:gd name="connsiteY1" fmla="*/ 652958 h 769481"/>
              <a:gd name="connsiteX2" fmla="*/ 4253980 w 6616060"/>
              <a:gd name="connsiteY2" fmla="*/ 769481 h 769481"/>
              <a:gd name="connsiteX3" fmla="*/ 6616060 w 6616060"/>
              <a:gd name="connsiteY3" fmla="*/ 0 h 769481"/>
              <a:gd name="connsiteX0" fmla="*/ 0 w 4620282"/>
              <a:gd name="connsiteY0" fmla="*/ 287516 h 1531045"/>
              <a:gd name="connsiteX1" fmla="*/ 2717321 w 4620282"/>
              <a:gd name="connsiteY1" fmla="*/ 227982 h 1531045"/>
              <a:gd name="connsiteX2" fmla="*/ 4253980 w 4620282"/>
              <a:gd name="connsiteY2" fmla="*/ 344505 h 1531045"/>
              <a:gd name="connsiteX3" fmla="*/ 4620282 w 4620282"/>
              <a:gd name="connsiteY3" fmla="*/ 1531045 h 1531045"/>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785887"/>
              <a:gd name="connsiteY0" fmla="*/ 289500 h 1533029"/>
              <a:gd name="connsiteX1" fmla="*/ 2717321 w 4785887"/>
              <a:gd name="connsiteY1" fmla="*/ 229966 h 1533029"/>
              <a:gd name="connsiteX2" fmla="*/ 4214223 w 4785887"/>
              <a:gd name="connsiteY2" fmla="*/ 394196 h 1533029"/>
              <a:gd name="connsiteX3" fmla="*/ 4620282 w 4785887"/>
              <a:gd name="connsiteY3" fmla="*/ 1533029 h 1533029"/>
              <a:gd name="connsiteX0" fmla="*/ 0 w 4848614"/>
              <a:gd name="connsiteY0" fmla="*/ 289500 h 1580737"/>
              <a:gd name="connsiteX1" fmla="*/ 2717321 w 4848614"/>
              <a:gd name="connsiteY1" fmla="*/ 229966 h 1580737"/>
              <a:gd name="connsiteX2" fmla="*/ 4214223 w 4848614"/>
              <a:gd name="connsiteY2" fmla="*/ 394196 h 1580737"/>
              <a:gd name="connsiteX3" fmla="*/ 4771356 w 4848614"/>
              <a:gd name="connsiteY3" fmla="*/ 1580737 h 1580737"/>
              <a:gd name="connsiteX0" fmla="*/ 0 w 4935430"/>
              <a:gd name="connsiteY0" fmla="*/ 289500 h 1580737"/>
              <a:gd name="connsiteX1" fmla="*/ 2717321 w 4935430"/>
              <a:gd name="connsiteY1" fmla="*/ 229966 h 1580737"/>
              <a:gd name="connsiteX2" fmla="*/ 4214223 w 4935430"/>
              <a:gd name="connsiteY2" fmla="*/ 394196 h 1580737"/>
              <a:gd name="connsiteX3" fmla="*/ 4771356 w 4935430"/>
              <a:gd name="connsiteY3" fmla="*/ 1580737 h 1580737"/>
              <a:gd name="connsiteX0" fmla="*/ 0 w 4983137"/>
              <a:gd name="connsiteY0" fmla="*/ 764477 h 1419610"/>
              <a:gd name="connsiteX1" fmla="*/ 2765028 w 4983137"/>
              <a:gd name="connsiteY1" fmla="*/ 68839 h 1419610"/>
              <a:gd name="connsiteX2" fmla="*/ 4261930 w 4983137"/>
              <a:gd name="connsiteY2" fmla="*/ 233069 h 1419610"/>
              <a:gd name="connsiteX3" fmla="*/ 4819063 w 4983137"/>
              <a:gd name="connsiteY3" fmla="*/ 1419610 h 1419610"/>
              <a:gd name="connsiteX0" fmla="*/ 0 w 4983137"/>
              <a:gd name="connsiteY0" fmla="*/ 774468 h 1429601"/>
              <a:gd name="connsiteX1" fmla="*/ 2120972 w 4983137"/>
              <a:gd name="connsiteY1" fmla="*/ 62927 h 1429601"/>
              <a:gd name="connsiteX2" fmla="*/ 4261930 w 4983137"/>
              <a:gd name="connsiteY2" fmla="*/ 243060 h 1429601"/>
              <a:gd name="connsiteX3" fmla="*/ 4819063 w 4983137"/>
              <a:gd name="connsiteY3" fmla="*/ 1429601 h 1429601"/>
              <a:gd name="connsiteX0" fmla="*/ 0 w 4899564"/>
              <a:gd name="connsiteY0" fmla="*/ 774468 h 1423251"/>
              <a:gd name="connsiteX1" fmla="*/ 2120972 w 4899564"/>
              <a:gd name="connsiteY1" fmla="*/ 62927 h 1423251"/>
              <a:gd name="connsiteX2" fmla="*/ 4261930 w 4899564"/>
              <a:gd name="connsiteY2" fmla="*/ 243060 h 1423251"/>
              <a:gd name="connsiteX3" fmla="*/ 4647613 w 4899564"/>
              <a:gd name="connsiteY3" fmla="*/ 1423251 h 1423251"/>
              <a:gd name="connsiteX0" fmla="*/ 0 w 5008434"/>
              <a:gd name="connsiteY0" fmla="*/ 774468 h 1423251"/>
              <a:gd name="connsiteX1" fmla="*/ 2120972 w 5008434"/>
              <a:gd name="connsiteY1" fmla="*/ 62927 h 1423251"/>
              <a:gd name="connsiteX2" fmla="*/ 4261930 w 5008434"/>
              <a:gd name="connsiteY2" fmla="*/ 243060 h 1423251"/>
              <a:gd name="connsiteX3" fmla="*/ 4647613 w 5008434"/>
              <a:gd name="connsiteY3" fmla="*/ 1423251 h 1423251"/>
              <a:gd name="connsiteX0" fmla="*/ 0 w 5008434"/>
              <a:gd name="connsiteY0" fmla="*/ 790980 h 1439763"/>
              <a:gd name="connsiteX1" fmla="*/ 2120972 w 5008434"/>
              <a:gd name="connsiteY1" fmla="*/ 79439 h 1439763"/>
              <a:gd name="connsiteX2" fmla="*/ 4261930 w 5008434"/>
              <a:gd name="connsiteY2" fmla="*/ 259572 h 1439763"/>
              <a:gd name="connsiteX3" fmla="*/ 4647613 w 5008434"/>
              <a:gd name="connsiteY3" fmla="*/ 1439763 h 1439763"/>
              <a:gd name="connsiteX0" fmla="*/ 0 w 5008434"/>
              <a:gd name="connsiteY0" fmla="*/ 782706 h 1431489"/>
              <a:gd name="connsiteX1" fmla="*/ 2120972 w 5008434"/>
              <a:gd name="connsiteY1" fmla="*/ 71165 h 1431489"/>
              <a:gd name="connsiteX2" fmla="*/ 4261930 w 5008434"/>
              <a:gd name="connsiteY2" fmla="*/ 251298 h 1431489"/>
              <a:gd name="connsiteX3" fmla="*/ 4647613 w 5008434"/>
              <a:gd name="connsiteY3" fmla="*/ 1431489 h 1431489"/>
              <a:gd name="connsiteX0" fmla="*/ 0 w 5020756"/>
              <a:gd name="connsiteY0" fmla="*/ 766676 h 1415459"/>
              <a:gd name="connsiteX1" fmla="*/ 2120972 w 5020756"/>
              <a:gd name="connsiteY1" fmla="*/ 55135 h 1415459"/>
              <a:gd name="connsiteX2" fmla="*/ 4287330 w 5020756"/>
              <a:gd name="connsiteY2" fmla="*/ 254318 h 1415459"/>
              <a:gd name="connsiteX3" fmla="*/ 4647613 w 5020756"/>
              <a:gd name="connsiteY3" fmla="*/ 1415459 h 1415459"/>
              <a:gd name="connsiteX0" fmla="*/ 0 w 5020756"/>
              <a:gd name="connsiteY0" fmla="*/ 809015 h 1457798"/>
              <a:gd name="connsiteX1" fmla="*/ 2120972 w 5020756"/>
              <a:gd name="connsiteY1" fmla="*/ 97474 h 1457798"/>
              <a:gd name="connsiteX2" fmla="*/ 4287330 w 5020756"/>
              <a:gd name="connsiteY2" fmla="*/ 296657 h 1457798"/>
              <a:gd name="connsiteX3" fmla="*/ 4647613 w 5020756"/>
              <a:gd name="connsiteY3" fmla="*/ 1457798 h 1457798"/>
              <a:gd name="connsiteX0" fmla="*/ 0 w 5020756"/>
              <a:gd name="connsiteY0" fmla="*/ 527221 h 1176004"/>
              <a:gd name="connsiteX1" fmla="*/ 4287330 w 5020756"/>
              <a:gd name="connsiteY1" fmla="*/ 14863 h 1176004"/>
              <a:gd name="connsiteX2" fmla="*/ 4647613 w 5020756"/>
              <a:gd name="connsiteY2" fmla="*/ 1176004 h 1176004"/>
              <a:gd name="connsiteX0" fmla="*/ 0 w 5020756"/>
              <a:gd name="connsiteY0" fmla="*/ 726849 h 1375632"/>
              <a:gd name="connsiteX1" fmla="*/ 4287330 w 5020756"/>
              <a:gd name="connsiteY1" fmla="*/ 214491 h 1375632"/>
              <a:gd name="connsiteX2" fmla="*/ 4647613 w 5020756"/>
              <a:gd name="connsiteY2" fmla="*/ 1375632 h 1375632"/>
              <a:gd name="connsiteX0" fmla="*/ 0 w 5020756"/>
              <a:gd name="connsiteY0" fmla="*/ 759156 h 1407939"/>
              <a:gd name="connsiteX1" fmla="*/ 4287330 w 5020756"/>
              <a:gd name="connsiteY1" fmla="*/ 246798 h 1407939"/>
              <a:gd name="connsiteX2" fmla="*/ 4647613 w 5020756"/>
              <a:gd name="connsiteY2" fmla="*/ 1407939 h 1407939"/>
              <a:gd name="connsiteX0" fmla="*/ 0 w 4825067"/>
              <a:gd name="connsiteY0" fmla="*/ 759156 h 1382539"/>
              <a:gd name="connsiteX1" fmla="*/ 4287330 w 4825067"/>
              <a:gd name="connsiteY1" fmla="*/ 246798 h 1382539"/>
              <a:gd name="connsiteX2" fmla="*/ 4155956 w 4825067"/>
              <a:gd name="connsiteY2" fmla="*/ 1382539 h 1382539"/>
              <a:gd name="connsiteX0" fmla="*/ 0 w 4653559"/>
              <a:gd name="connsiteY0" fmla="*/ 291512 h 1591170"/>
              <a:gd name="connsiteX1" fmla="*/ 4115822 w 4653559"/>
              <a:gd name="connsiteY1" fmla="*/ 455429 h 1591170"/>
              <a:gd name="connsiteX2" fmla="*/ 3984448 w 4653559"/>
              <a:gd name="connsiteY2" fmla="*/ 1591170 h 1591170"/>
            </a:gdLst>
            <a:ahLst/>
            <a:cxnLst>
              <a:cxn ang="0">
                <a:pos x="connsiteX0" y="connsiteY0"/>
              </a:cxn>
              <a:cxn ang="0">
                <a:pos x="connsiteX1" y="connsiteY1"/>
              </a:cxn>
              <a:cxn ang="0">
                <a:pos x="connsiteX2" y="connsiteY2"/>
              </a:cxn>
            </a:cxnLst>
            <a:rect l="l" t="t" r="r" b="b"/>
            <a:pathLst>
              <a:path w="4653559" h="1591170">
                <a:moveTo>
                  <a:pt x="0" y="291512"/>
                </a:moveTo>
                <a:cubicBezTo>
                  <a:pt x="702694" y="-43829"/>
                  <a:pt x="2102970" y="-205151"/>
                  <a:pt x="4115822" y="455429"/>
                </a:cubicBezTo>
                <a:cubicBezTo>
                  <a:pt x="5197381" y="890699"/>
                  <a:pt x="4378133" y="1179754"/>
                  <a:pt x="3984448" y="159117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4">
            <a:extLst>
              <a:ext uri="{FF2B5EF4-FFF2-40B4-BE49-F238E27FC236}">
                <a16:creationId xmlns:a16="http://schemas.microsoft.com/office/drawing/2014/main" id="{A5735FC5-8BF1-422F-AE44-CBB0E0FC56B5}"/>
              </a:ext>
            </a:extLst>
          </p:cNvPr>
          <p:cNvSpPr/>
          <p:nvPr/>
        </p:nvSpPr>
        <p:spPr>
          <a:xfrm>
            <a:off x="5871335" y="2119070"/>
            <a:ext cx="4244335" cy="817267"/>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4917533"/>
              <a:gd name="connsiteY0" fmla="*/ 834531 h 834531"/>
              <a:gd name="connsiteX1" fmla="*/ 2717321 w 4917533"/>
              <a:gd name="connsiteY1" fmla="*/ 774997 h 834531"/>
              <a:gd name="connsiteX2" fmla="*/ 4739009 w 4917533"/>
              <a:gd name="connsiteY2" fmla="*/ 24828 h 834531"/>
              <a:gd name="connsiteX3" fmla="*/ 4720585 w 4917533"/>
              <a:gd name="connsiteY3" fmla="*/ 7739 h 834531"/>
              <a:gd name="connsiteX0" fmla="*/ 0 w 5958835"/>
              <a:gd name="connsiteY0" fmla="*/ 810146 h 810146"/>
              <a:gd name="connsiteX1" fmla="*/ 2717321 w 5958835"/>
              <a:gd name="connsiteY1" fmla="*/ 750612 h 810146"/>
              <a:gd name="connsiteX2" fmla="*/ 4739009 w 5958835"/>
              <a:gd name="connsiteY2" fmla="*/ 443 h 810146"/>
              <a:gd name="connsiteX3" fmla="*/ 5958835 w 5958835"/>
              <a:gd name="connsiteY3" fmla="*/ 69079 h 810146"/>
              <a:gd name="connsiteX0" fmla="*/ 0 w 5958835"/>
              <a:gd name="connsiteY0" fmla="*/ 810146 h 810146"/>
              <a:gd name="connsiteX1" fmla="*/ 2717321 w 5958835"/>
              <a:gd name="connsiteY1" fmla="*/ 750612 h 810146"/>
              <a:gd name="connsiteX2" fmla="*/ 4205609 w 5958835"/>
              <a:gd name="connsiteY2" fmla="*/ 443 h 810146"/>
              <a:gd name="connsiteX3" fmla="*/ 5958835 w 5958835"/>
              <a:gd name="connsiteY3" fmla="*/ 69079 h 810146"/>
              <a:gd name="connsiteX0" fmla="*/ 0 w 4244335"/>
              <a:gd name="connsiteY0" fmla="*/ 817267 h 817267"/>
              <a:gd name="connsiteX1" fmla="*/ 2717321 w 4244335"/>
              <a:gd name="connsiteY1" fmla="*/ 757733 h 817267"/>
              <a:gd name="connsiteX2" fmla="*/ 4205609 w 4244335"/>
              <a:gd name="connsiteY2" fmla="*/ 7564 h 817267"/>
              <a:gd name="connsiteX3" fmla="*/ 4244335 w 4244335"/>
              <a:gd name="connsiteY3" fmla="*/ 0 h 817267"/>
            </a:gdLst>
            <a:ahLst/>
            <a:cxnLst>
              <a:cxn ang="0">
                <a:pos x="connsiteX0" y="connsiteY0"/>
              </a:cxn>
              <a:cxn ang="0">
                <a:pos x="connsiteX1" y="connsiteY1"/>
              </a:cxn>
              <a:cxn ang="0">
                <a:pos x="connsiteX2" y="connsiteY2"/>
              </a:cxn>
              <a:cxn ang="0">
                <a:pos x="connsiteX3" y="connsiteY3"/>
              </a:cxn>
            </a:cxnLst>
            <a:rect l="l" t="t" r="r" b="b"/>
            <a:pathLst>
              <a:path w="4244335" h="817267">
                <a:moveTo>
                  <a:pt x="0" y="817267"/>
                </a:moveTo>
                <a:cubicBezTo>
                  <a:pt x="1492045" y="212431"/>
                  <a:pt x="2016386" y="892683"/>
                  <a:pt x="2717321" y="757733"/>
                </a:cubicBezTo>
                <a:cubicBezTo>
                  <a:pt x="3418256" y="622783"/>
                  <a:pt x="2926600" y="-11989"/>
                  <a:pt x="4205609" y="7564"/>
                </a:cubicBezTo>
                <a:lnTo>
                  <a:pt x="4244335" y="0"/>
                </a:ln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E31E67DC-A194-4CB6-8EC3-66CBFA78EC52}"/>
              </a:ext>
            </a:extLst>
          </p:cNvPr>
          <p:cNvSpPr/>
          <p:nvPr/>
        </p:nvSpPr>
        <p:spPr>
          <a:xfrm>
            <a:off x="5837227" y="1745213"/>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122" name="Oval 121">
            <a:extLst>
              <a:ext uri="{FF2B5EF4-FFF2-40B4-BE49-F238E27FC236}">
                <a16:creationId xmlns:a16="http://schemas.microsoft.com/office/drawing/2014/main" id="{E3EF8EDE-15DB-4DB5-A7D8-29BC79E756BA}"/>
              </a:ext>
            </a:extLst>
          </p:cNvPr>
          <p:cNvSpPr/>
          <p:nvPr/>
        </p:nvSpPr>
        <p:spPr>
          <a:xfrm>
            <a:off x="5837227" y="2585070"/>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Dust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Storms</a:t>
            </a:r>
          </a:p>
        </p:txBody>
      </p:sp>
      <p:sp>
        <p:nvSpPr>
          <p:cNvPr id="149" name="Hexagon 148">
            <a:extLst>
              <a:ext uri="{FF2B5EF4-FFF2-40B4-BE49-F238E27FC236}">
                <a16:creationId xmlns:a16="http://schemas.microsoft.com/office/drawing/2014/main" id="{D5069439-B9E8-4ECA-A478-DE3FC0611C50}"/>
              </a:ext>
            </a:extLst>
          </p:cNvPr>
          <p:cNvSpPr/>
          <p:nvPr/>
        </p:nvSpPr>
        <p:spPr>
          <a:xfrm>
            <a:off x="11401969" y="2005203"/>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Sea </a:t>
            </a:r>
          </a:p>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Level</a:t>
            </a:r>
          </a:p>
        </p:txBody>
      </p:sp>
      <p:grpSp>
        <p:nvGrpSpPr>
          <p:cNvPr id="152" name="Group 151">
            <a:extLst>
              <a:ext uri="{FF2B5EF4-FFF2-40B4-BE49-F238E27FC236}">
                <a16:creationId xmlns:a16="http://schemas.microsoft.com/office/drawing/2014/main" id="{DE552516-0ED4-4741-9BA5-3C8DF1680377}"/>
              </a:ext>
            </a:extLst>
          </p:cNvPr>
          <p:cNvGrpSpPr/>
          <p:nvPr/>
        </p:nvGrpSpPr>
        <p:grpSpPr>
          <a:xfrm>
            <a:off x="9366603" y="4424373"/>
            <a:ext cx="546664" cy="546664"/>
            <a:chOff x="855016" y="4817599"/>
            <a:chExt cx="546664" cy="546664"/>
          </a:xfrm>
          <a:solidFill>
            <a:schemeClr val="accent2"/>
          </a:solidFill>
        </p:grpSpPr>
        <p:sp>
          <p:nvSpPr>
            <p:cNvPr id="153" name="Freeform 84">
              <a:extLst>
                <a:ext uri="{FF2B5EF4-FFF2-40B4-BE49-F238E27FC236}">
                  <a16:creationId xmlns:a16="http://schemas.microsoft.com/office/drawing/2014/main" id="{74650664-1BC1-4AE5-8EB1-153671F16315}"/>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grp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Radiation</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Diffusivity</a:t>
              </a:r>
            </a:p>
          </p:txBody>
        </p:sp>
        <p:sp>
          <p:nvSpPr>
            <p:cNvPr id="154" name="Freeform 85">
              <a:extLst>
                <a:ext uri="{FF2B5EF4-FFF2-40B4-BE49-F238E27FC236}">
                  <a16:creationId xmlns:a16="http://schemas.microsoft.com/office/drawing/2014/main" id="{F0DF6D13-93EA-4654-8C21-6529A400F63F}"/>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55" name="Freeform 86">
              <a:extLst>
                <a:ext uri="{FF2B5EF4-FFF2-40B4-BE49-F238E27FC236}">
                  <a16:creationId xmlns:a16="http://schemas.microsoft.com/office/drawing/2014/main" id="{1965C901-6C9C-4007-80D1-A02C9BCE7940}"/>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grp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56" name="Group 155">
            <a:extLst>
              <a:ext uri="{FF2B5EF4-FFF2-40B4-BE49-F238E27FC236}">
                <a16:creationId xmlns:a16="http://schemas.microsoft.com/office/drawing/2014/main" id="{F458EBE1-B8CB-4775-8D27-9FF5BE463D97}"/>
              </a:ext>
            </a:extLst>
          </p:cNvPr>
          <p:cNvGrpSpPr/>
          <p:nvPr/>
        </p:nvGrpSpPr>
        <p:grpSpPr>
          <a:xfrm>
            <a:off x="9285005" y="2848428"/>
            <a:ext cx="546664" cy="546664"/>
            <a:chOff x="855016" y="4817599"/>
            <a:chExt cx="546664" cy="546664"/>
          </a:xfrm>
          <a:solidFill>
            <a:schemeClr val="accent2"/>
          </a:solidFill>
        </p:grpSpPr>
        <p:sp>
          <p:nvSpPr>
            <p:cNvPr id="157" name="Freeform 92">
              <a:extLst>
                <a:ext uri="{FF2B5EF4-FFF2-40B4-BE49-F238E27FC236}">
                  <a16:creationId xmlns:a16="http://schemas.microsoft.com/office/drawing/2014/main" id="{F33E7A67-2C5A-43D8-95F5-81EBDE164C57}"/>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grp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Aerosol</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Sedimentation</a:t>
              </a:r>
            </a:p>
          </p:txBody>
        </p:sp>
        <p:sp>
          <p:nvSpPr>
            <p:cNvPr id="158" name="Freeform 97">
              <a:extLst>
                <a:ext uri="{FF2B5EF4-FFF2-40B4-BE49-F238E27FC236}">
                  <a16:creationId xmlns:a16="http://schemas.microsoft.com/office/drawing/2014/main" id="{73324D65-E40A-4D72-BEC6-E929E0C907CB}"/>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59" name="Freeform 98">
              <a:extLst>
                <a:ext uri="{FF2B5EF4-FFF2-40B4-BE49-F238E27FC236}">
                  <a16:creationId xmlns:a16="http://schemas.microsoft.com/office/drawing/2014/main" id="{E37805A9-3E3F-4DB6-85DA-C2153AC3187B}"/>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grp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60" name="Group 159">
            <a:extLst>
              <a:ext uri="{FF2B5EF4-FFF2-40B4-BE49-F238E27FC236}">
                <a16:creationId xmlns:a16="http://schemas.microsoft.com/office/drawing/2014/main" id="{F9B73177-1E38-4FEC-A2EC-7BBB22FE89D0}"/>
              </a:ext>
            </a:extLst>
          </p:cNvPr>
          <p:cNvGrpSpPr/>
          <p:nvPr/>
        </p:nvGrpSpPr>
        <p:grpSpPr>
          <a:xfrm>
            <a:off x="10172143" y="3126073"/>
            <a:ext cx="546664" cy="546664"/>
            <a:chOff x="855016" y="4817599"/>
            <a:chExt cx="546664" cy="546664"/>
          </a:xfrm>
          <a:solidFill>
            <a:schemeClr val="accent2"/>
          </a:solidFill>
        </p:grpSpPr>
        <p:sp>
          <p:nvSpPr>
            <p:cNvPr id="161" name="Freeform 133">
              <a:extLst>
                <a:ext uri="{FF2B5EF4-FFF2-40B4-BE49-F238E27FC236}">
                  <a16:creationId xmlns:a16="http://schemas.microsoft.com/office/drawing/2014/main" id="{911D8604-F32C-4A2E-A439-A94F34CAD009}"/>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grp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H</a:t>
              </a:r>
              <a:r>
                <a:rPr lang="en-US" sz="900" baseline="-25000" dirty="0">
                  <a:latin typeface="Open Sans" panose="020B0606030504020204" pitchFamily="34" charset="0"/>
                  <a:ea typeface="Open Sans" panose="020B0606030504020204" pitchFamily="34" charset="0"/>
                  <a:cs typeface="Open Sans" panose="020B0606030504020204" pitchFamily="34" charset="0"/>
                </a:rPr>
                <a:t>2</a:t>
              </a:r>
              <a:r>
                <a:rPr lang="en-US" sz="900" dirty="0">
                  <a:latin typeface="Open Sans" panose="020B0606030504020204" pitchFamily="34" charset="0"/>
                  <a:ea typeface="Open Sans" panose="020B0606030504020204" pitchFamily="34" charset="0"/>
                  <a:cs typeface="Open Sans" panose="020B0606030504020204" pitchFamily="34" charset="0"/>
                </a:rPr>
                <a:t>O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Nuclei</a:t>
              </a:r>
            </a:p>
          </p:txBody>
        </p:sp>
        <p:sp>
          <p:nvSpPr>
            <p:cNvPr id="162" name="Freeform 134">
              <a:extLst>
                <a:ext uri="{FF2B5EF4-FFF2-40B4-BE49-F238E27FC236}">
                  <a16:creationId xmlns:a16="http://schemas.microsoft.com/office/drawing/2014/main" id="{2FC299E0-2689-48E2-9AB3-E85F957BF976}"/>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63" name="Freeform 135">
              <a:extLst>
                <a:ext uri="{FF2B5EF4-FFF2-40B4-BE49-F238E27FC236}">
                  <a16:creationId xmlns:a16="http://schemas.microsoft.com/office/drawing/2014/main" id="{88D387BE-9407-4EAC-B88C-B1C0FB994A05}"/>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grp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64" name="Group 163">
            <a:extLst>
              <a:ext uri="{FF2B5EF4-FFF2-40B4-BE49-F238E27FC236}">
                <a16:creationId xmlns:a16="http://schemas.microsoft.com/office/drawing/2014/main" id="{DE3D9583-A6FF-430B-973F-14DE17FF3F07}"/>
              </a:ext>
            </a:extLst>
          </p:cNvPr>
          <p:cNvGrpSpPr/>
          <p:nvPr/>
        </p:nvGrpSpPr>
        <p:grpSpPr>
          <a:xfrm>
            <a:off x="9799454" y="1865480"/>
            <a:ext cx="546664" cy="546664"/>
            <a:chOff x="855016" y="4817599"/>
            <a:chExt cx="546664" cy="546664"/>
          </a:xfrm>
          <a:solidFill>
            <a:schemeClr val="accent2"/>
          </a:solidFill>
        </p:grpSpPr>
        <p:sp>
          <p:nvSpPr>
            <p:cNvPr id="165" name="Freeform 111">
              <a:extLst>
                <a:ext uri="{FF2B5EF4-FFF2-40B4-BE49-F238E27FC236}">
                  <a16:creationId xmlns:a16="http://schemas.microsoft.com/office/drawing/2014/main" id="{6BF6F32A-92DD-4E2A-B4CC-FF0735DADBF2}"/>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grp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Air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Temperature</a:t>
              </a:r>
            </a:p>
          </p:txBody>
        </p:sp>
        <p:sp>
          <p:nvSpPr>
            <p:cNvPr id="166" name="Freeform 118">
              <a:extLst>
                <a:ext uri="{FF2B5EF4-FFF2-40B4-BE49-F238E27FC236}">
                  <a16:creationId xmlns:a16="http://schemas.microsoft.com/office/drawing/2014/main" id="{159CB0E1-C785-4694-A2E0-39DA80BDE4EF}"/>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167" name="Freeform 125">
              <a:extLst>
                <a:ext uri="{FF2B5EF4-FFF2-40B4-BE49-F238E27FC236}">
                  <a16:creationId xmlns:a16="http://schemas.microsoft.com/office/drawing/2014/main" id="{B414DC5E-EE6D-400C-89EC-832BBA93AEB1}"/>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grp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68" name="Group 167">
            <a:extLst>
              <a:ext uri="{FF2B5EF4-FFF2-40B4-BE49-F238E27FC236}">
                <a16:creationId xmlns:a16="http://schemas.microsoft.com/office/drawing/2014/main" id="{3E46420F-1251-4A45-8BE8-E7A9EA050180}"/>
              </a:ext>
            </a:extLst>
          </p:cNvPr>
          <p:cNvGrpSpPr/>
          <p:nvPr/>
        </p:nvGrpSpPr>
        <p:grpSpPr>
          <a:xfrm>
            <a:off x="8304003" y="2751247"/>
            <a:ext cx="546664" cy="546664"/>
            <a:chOff x="855016" y="4817599"/>
            <a:chExt cx="546664" cy="546664"/>
          </a:xfrm>
        </p:grpSpPr>
        <p:sp>
          <p:nvSpPr>
            <p:cNvPr id="169" name="Freeform 88">
              <a:extLst>
                <a:ext uri="{FF2B5EF4-FFF2-40B4-BE49-F238E27FC236}">
                  <a16:creationId xmlns:a16="http://schemas.microsoft.com/office/drawing/2014/main" id="{B2C6AA65-CAD3-4BBD-9B29-3646D451B394}"/>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Radiative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Flux</a:t>
              </a:r>
            </a:p>
          </p:txBody>
        </p:sp>
        <p:sp>
          <p:nvSpPr>
            <p:cNvPr id="170" name="Freeform 89">
              <a:extLst>
                <a:ext uri="{FF2B5EF4-FFF2-40B4-BE49-F238E27FC236}">
                  <a16:creationId xmlns:a16="http://schemas.microsoft.com/office/drawing/2014/main" id="{1DEC200B-8D91-40B9-A0A5-738E5726505B}"/>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71" name="Freeform 90">
              <a:extLst>
                <a:ext uri="{FF2B5EF4-FFF2-40B4-BE49-F238E27FC236}">
                  <a16:creationId xmlns:a16="http://schemas.microsoft.com/office/drawing/2014/main" id="{6D930D28-7AB9-4547-A3CF-AE970382BD59}"/>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chemeClr val="accent2"/>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72" name="Group 171">
            <a:extLst>
              <a:ext uri="{FF2B5EF4-FFF2-40B4-BE49-F238E27FC236}">
                <a16:creationId xmlns:a16="http://schemas.microsoft.com/office/drawing/2014/main" id="{A7D64E97-2A7D-45A3-A825-52A84AB3F043}"/>
              </a:ext>
            </a:extLst>
          </p:cNvPr>
          <p:cNvGrpSpPr/>
          <p:nvPr/>
        </p:nvGrpSpPr>
        <p:grpSpPr>
          <a:xfrm>
            <a:off x="7152138" y="3107529"/>
            <a:ext cx="546664" cy="546664"/>
            <a:chOff x="855016" y="4817599"/>
            <a:chExt cx="546664" cy="546664"/>
          </a:xfrm>
        </p:grpSpPr>
        <p:sp>
          <p:nvSpPr>
            <p:cNvPr id="173" name="Freeform 100">
              <a:extLst>
                <a:ext uri="{FF2B5EF4-FFF2-40B4-BE49-F238E27FC236}">
                  <a16:creationId xmlns:a16="http://schemas.microsoft.com/office/drawing/2014/main" id="{81BB1DB1-6565-4A96-9479-264A89FD93AF}"/>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Sulfate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Aerosol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Production</a:t>
              </a:r>
            </a:p>
          </p:txBody>
        </p:sp>
        <p:sp>
          <p:nvSpPr>
            <p:cNvPr id="174" name="Freeform 106">
              <a:extLst>
                <a:ext uri="{FF2B5EF4-FFF2-40B4-BE49-F238E27FC236}">
                  <a16:creationId xmlns:a16="http://schemas.microsoft.com/office/drawing/2014/main" id="{B6A7BF1B-7BB2-47C7-8B93-1BC12048158F}"/>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75" name="Freeform 108">
              <a:extLst>
                <a:ext uri="{FF2B5EF4-FFF2-40B4-BE49-F238E27FC236}">
                  <a16:creationId xmlns:a16="http://schemas.microsoft.com/office/drawing/2014/main" id="{AB012BBE-4FC3-408D-AAC4-582141F13AD9}"/>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chemeClr val="accent2"/>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72343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3653F-BF7D-47AA-BDFE-57C98DE95F93}"/>
              </a:ext>
            </a:extLst>
          </p:cNvPr>
          <p:cNvSpPr>
            <a:spLocks noGrp="1"/>
          </p:cNvSpPr>
          <p:nvPr>
            <p:ph type="title"/>
          </p:nvPr>
        </p:nvSpPr>
        <p:spPr>
          <a:xfrm>
            <a:off x="383548" y="321277"/>
            <a:ext cx="11539936" cy="864836"/>
          </a:xfrm>
        </p:spPr>
        <p:txBody>
          <a:bodyPr/>
          <a:lstStyle/>
          <a:p>
            <a:r>
              <a:rPr lang="en-US" b="1" i="1" dirty="0"/>
              <a:t>Enhanced Fingerprinting</a:t>
            </a:r>
          </a:p>
        </p:txBody>
      </p:sp>
      <p:sp>
        <p:nvSpPr>
          <p:cNvPr id="6" name="Slide Number Placeholder 5">
            <a:extLst>
              <a:ext uri="{FF2B5EF4-FFF2-40B4-BE49-F238E27FC236}">
                <a16:creationId xmlns:a16="http://schemas.microsoft.com/office/drawing/2014/main" id="{D64F33E7-37C4-4761-9BFD-824A591BE228}"/>
              </a:ext>
            </a:extLst>
          </p:cNvPr>
          <p:cNvSpPr>
            <a:spLocks noGrp="1"/>
          </p:cNvSpPr>
          <p:nvPr>
            <p:ph type="sldNum" sz="quarter" idx="10"/>
          </p:nvPr>
        </p:nvSpPr>
        <p:spPr/>
        <p:txBody>
          <a:bodyPr/>
          <a:lstStyle/>
          <a:p>
            <a:fld id="{7BB6E45B-33B7-4F26-A9AE-1A4764867CE9}" type="slidenum">
              <a:rPr lang="en-US" smtClean="0"/>
              <a:t>18</a:t>
            </a:fld>
            <a:endParaRPr lang="en-US"/>
          </a:p>
        </p:txBody>
      </p:sp>
      <p:sp>
        <p:nvSpPr>
          <p:cNvPr id="8" name="Text Placeholder 17">
            <a:extLst>
              <a:ext uri="{FF2B5EF4-FFF2-40B4-BE49-F238E27FC236}">
                <a16:creationId xmlns:a16="http://schemas.microsoft.com/office/drawing/2014/main" id="{05F06387-C63F-7112-8D29-CD4300B7CCD3}"/>
              </a:ext>
            </a:extLst>
          </p:cNvPr>
          <p:cNvSpPr txBox="1">
            <a:spLocks/>
          </p:cNvSpPr>
          <p:nvPr/>
        </p:nvSpPr>
        <p:spPr>
          <a:xfrm>
            <a:off x="-1" y="1162025"/>
            <a:ext cx="12192001" cy="340597"/>
          </a:xfrm>
          <a:prstGeom prst="rect">
            <a:avLst/>
          </a:prstGeom>
          <a:solidFill>
            <a:srgbClr val="92D050"/>
          </a:solidFill>
        </p:spPr>
        <p:txBody>
          <a:bodyPr vert="horz" lIns="0" tIns="0" rIns="0" bIns="0" rtlCol="0">
            <a:normAutofit fontScale="92500" lnSpcReduction="1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pSp>
        <p:nvGrpSpPr>
          <p:cNvPr id="9" name="Group 8">
            <a:extLst>
              <a:ext uri="{FF2B5EF4-FFF2-40B4-BE49-F238E27FC236}">
                <a16:creationId xmlns:a16="http://schemas.microsoft.com/office/drawing/2014/main" id="{8D0C3BC4-77BE-206A-E804-B9C0F01013D2}"/>
              </a:ext>
            </a:extLst>
          </p:cNvPr>
          <p:cNvGrpSpPr/>
          <p:nvPr/>
        </p:nvGrpSpPr>
        <p:grpSpPr>
          <a:xfrm>
            <a:off x="7043690" y="2417830"/>
            <a:ext cx="4783183" cy="2527539"/>
            <a:chOff x="486703" y="1240911"/>
            <a:chExt cx="4783183" cy="2527539"/>
          </a:xfrm>
        </p:grpSpPr>
        <p:sp>
          <p:nvSpPr>
            <p:cNvPr id="10" name="TextBox 9">
              <a:extLst>
                <a:ext uri="{FF2B5EF4-FFF2-40B4-BE49-F238E27FC236}">
                  <a16:creationId xmlns:a16="http://schemas.microsoft.com/office/drawing/2014/main" id="{5D188542-310E-9A99-973F-2FECA16F08F7}"/>
                </a:ext>
              </a:extLst>
            </p:cNvPr>
            <p:cNvSpPr txBox="1"/>
            <p:nvPr/>
          </p:nvSpPr>
          <p:spPr>
            <a:xfrm>
              <a:off x="486703" y="1240911"/>
              <a:ext cx="4711917" cy="335399"/>
            </a:xfrm>
            <a:prstGeom prst="rect">
              <a:avLst/>
            </a:prstGeom>
            <a:solidFill>
              <a:schemeClr val="bg1"/>
            </a:solidFill>
          </p:spPr>
          <p:txBody>
            <a:bodyPr vert="horz" wrap="square" lIns="91440" tIns="45720" rIns="91440" bIns="45720" rtlCol="0">
              <a:noAutofit/>
            </a:bodyPr>
            <a:lstStyle/>
            <a:p>
              <a:pPr algn="ctr"/>
              <a:r>
                <a:rPr lang="en-US" sz="1400" dirty="0">
                  <a:latin typeface="+mj-lt"/>
                </a:rPr>
                <a:t>Traditional Fingerprint – Detection of Pinatubo</a:t>
              </a:r>
            </a:p>
          </p:txBody>
        </p:sp>
        <p:grpSp>
          <p:nvGrpSpPr>
            <p:cNvPr id="11" name="Group 10">
              <a:extLst>
                <a:ext uri="{FF2B5EF4-FFF2-40B4-BE49-F238E27FC236}">
                  <a16:creationId xmlns:a16="http://schemas.microsoft.com/office/drawing/2014/main" id="{C2B00EF8-506D-93B6-55E1-E1DD5C883EA4}"/>
                </a:ext>
              </a:extLst>
            </p:cNvPr>
            <p:cNvGrpSpPr/>
            <p:nvPr/>
          </p:nvGrpSpPr>
          <p:grpSpPr>
            <a:xfrm>
              <a:off x="486705" y="1494738"/>
              <a:ext cx="4783181" cy="2273712"/>
              <a:chOff x="486705" y="1494738"/>
              <a:chExt cx="4783181" cy="2273712"/>
            </a:xfrm>
          </p:grpSpPr>
          <p:sp>
            <p:nvSpPr>
              <p:cNvPr id="12" name="TextBox 11">
                <a:extLst>
                  <a:ext uri="{FF2B5EF4-FFF2-40B4-BE49-F238E27FC236}">
                    <a16:creationId xmlns:a16="http://schemas.microsoft.com/office/drawing/2014/main" id="{583E7244-6445-E601-9496-E5FA0059BC15}"/>
                  </a:ext>
                </a:extLst>
              </p:cNvPr>
              <p:cNvSpPr txBox="1"/>
              <p:nvPr/>
            </p:nvSpPr>
            <p:spPr>
              <a:xfrm rot="16200000">
                <a:off x="-478033" y="2459476"/>
                <a:ext cx="2252400" cy="322924"/>
              </a:xfrm>
              <a:prstGeom prst="rect">
                <a:avLst/>
              </a:prstGeom>
              <a:solidFill>
                <a:schemeClr val="bg1"/>
              </a:solidFill>
            </p:spPr>
            <p:txBody>
              <a:bodyPr vert="horz" wrap="square" lIns="91440" tIns="45720" rIns="91440" bIns="45720" rtlCol="0">
                <a:noAutofit/>
              </a:bodyPr>
              <a:lstStyle/>
              <a:p>
                <a:pPr algn="ctr"/>
                <a:r>
                  <a:rPr lang="en-US" sz="1400" dirty="0"/>
                  <a:t>Temperature Anomalies </a:t>
                </a:r>
              </a:p>
            </p:txBody>
          </p:sp>
          <p:pic>
            <p:nvPicPr>
              <p:cNvPr id="13" name="Picture 12">
                <a:extLst>
                  <a:ext uri="{FF2B5EF4-FFF2-40B4-BE49-F238E27FC236}">
                    <a16:creationId xmlns:a16="http://schemas.microsoft.com/office/drawing/2014/main" id="{D4E3E966-3608-6639-6D81-11A86E5EAE59}"/>
                  </a:ext>
                </a:extLst>
              </p:cNvPr>
              <p:cNvPicPr>
                <a:picLocks noChangeAspect="1"/>
              </p:cNvPicPr>
              <p:nvPr/>
            </p:nvPicPr>
            <p:blipFill rotWithShape="1">
              <a:blip r:embed="rId3"/>
              <a:srcRect l="9724" t="10625" r="9004"/>
              <a:stretch/>
            </p:blipFill>
            <p:spPr>
              <a:xfrm>
                <a:off x="721302" y="1494739"/>
                <a:ext cx="4548584" cy="2273711"/>
              </a:xfrm>
              <a:prstGeom prst="rect">
                <a:avLst/>
              </a:prstGeom>
            </p:spPr>
          </p:pic>
        </p:grpSp>
      </p:grpSp>
      <p:pic>
        <p:nvPicPr>
          <p:cNvPr id="14" name="Picture 13">
            <a:extLst>
              <a:ext uri="{FF2B5EF4-FFF2-40B4-BE49-F238E27FC236}">
                <a16:creationId xmlns:a16="http://schemas.microsoft.com/office/drawing/2014/main" id="{E4946ACD-4E8D-C515-40F5-D6FD8EEEBD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6968" y="2699071"/>
            <a:ext cx="4480786" cy="2102407"/>
          </a:xfrm>
          <a:prstGeom prst="rect">
            <a:avLst/>
          </a:prstGeom>
        </p:spPr>
      </p:pic>
      <p:sp>
        <p:nvSpPr>
          <p:cNvPr id="15" name="Content Placeholder 2">
            <a:extLst>
              <a:ext uri="{FF2B5EF4-FFF2-40B4-BE49-F238E27FC236}">
                <a16:creationId xmlns:a16="http://schemas.microsoft.com/office/drawing/2014/main" id="{EC8C3854-795B-C054-3079-2E46771EF5B8}"/>
              </a:ext>
            </a:extLst>
          </p:cNvPr>
          <p:cNvSpPr txBox="1">
            <a:spLocks/>
          </p:cNvSpPr>
          <p:nvPr/>
        </p:nvSpPr>
        <p:spPr>
          <a:xfrm>
            <a:off x="165523" y="1721904"/>
            <a:ext cx="6376481" cy="513609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A fingerprint is a spatial and/or temporal pattern that highlights an impact</a:t>
            </a:r>
          </a:p>
          <a:p>
            <a:pPr marL="457200" indent="-457200">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Commonly, a fingerprint is the first principal component or empirical orthogonal function (EOF) from a singular value decomposition of a data matrix.</a:t>
            </a:r>
          </a:p>
          <a:p>
            <a:pPr marL="457200" indent="-457200">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Detection involves identifying if the signal projected back onto the EOF goes out of 2𝜎 limits. </a:t>
            </a:r>
          </a:p>
          <a:p>
            <a:pPr marL="457200" indent="-457200">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Attribution involves examining the magnitude of the fingerprint in a regression formulation and checking its significance.</a:t>
            </a:r>
          </a:p>
          <a:p>
            <a:pPr marL="457200" indent="-457200">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lvl="1" indent="0">
              <a:buFont typeface="Wingdings" pitchFamily="2" charset="2"/>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Content Placeholder 2">
            <a:extLst>
              <a:ext uri="{FF2B5EF4-FFF2-40B4-BE49-F238E27FC236}">
                <a16:creationId xmlns:a16="http://schemas.microsoft.com/office/drawing/2014/main" id="{3759F29B-1F11-1FD7-AE91-D6E484F268CF}"/>
              </a:ext>
            </a:extLst>
          </p:cNvPr>
          <p:cNvSpPr txBox="1">
            <a:spLocks/>
          </p:cNvSpPr>
          <p:nvPr/>
        </p:nvSpPr>
        <p:spPr>
          <a:xfrm>
            <a:off x="165523" y="6585052"/>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Open Sans" panose="020B0606030504020204" pitchFamily="34" charset="0"/>
                <a:ea typeface="Open Sans" panose="020B0606030504020204" pitchFamily="34" charset="0"/>
                <a:cs typeface="Open Sans" panose="020B0606030504020204" pitchFamily="34" charset="0"/>
              </a:rPr>
              <a:t>Team: B. </a:t>
            </a:r>
            <a:r>
              <a:rPr lang="en-US" sz="1800" dirty="0" err="1">
                <a:latin typeface="Open Sans" panose="020B0606030504020204" pitchFamily="34" charset="0"/>
                <a:ea typeface="Open Sans" panose="020B0606030504020204" pitchFamily="34" charset="0"/>
                <a:cs typeface="Open Sans" panose="020B0606030504020204" pitchFamily="34" charset="0"/>
              </a:rPr>
              <a:t>Wagman</a:t>
            </a:r>
            <a:r>
              <a:rPr lang="en-US" sz="1800" dirty="0">
                <a:latin typeface="Open Sans" panose="020B0606030504020204" pitchFamily="34" charset="0"/>
                <a:ea typeface="Open Sans" panose="020B0606030504020204" pitchFamily="34" charset="0"/>
                <a:cs typeface="Open Sans" panose="020B0606030504020204" pitchFamily="34" charset="0"/>
              </a:rPr>
              <a:t>, K. Chowdhary, L. </a:t>
            </a:r>
            <a:r>
              <a:rPr lang="en-US" sz="1800" dirty="0" err="1">
                <a:latin typeface="Open Sans" panose="020B0606030504020204" pitchFamily="34" charset="0"/>
                <a:ea typeface="Open Sans" panose="020B0606030504020204" pitchFamily="34" charset="0"/>
                <a:cs typeface="Open Sans" panose="020B0606030504020204" pitchFamily="34" charset="0"/>
              </a:rPr>
              <a:t>Swiler</a:t>
            </a:r>
            <a:r>
              <a:rPr lang="en-US" sz="1800" dirty="0">
                <a:latin typeface="Open Sans" panose="020B0606030504020204" pitchFamily="34" charset="0"/>
                <a:ea typeface="Open Sans" panose="020B0606030504020204" pitchFamily="34" charset="0"/>
                <a:cs typeface="Open Sans" panose="020B0606030504020204" pitchFamily="34" charset="0"/>
              </a:rPr>
              <a:t> (SNL); K. Marvel (Columbia)</a:t>
            </a:r>
          </a:p>
          <a:p>
            <a:pPr lvl="1" indent="0">
              <a:buFont typeface="Wingdings" pitchFamily="2" charset="2"/>
              <a:buNone/>
            </a:pPr>
            <a:endParaRPr lang="en-US" sz="1800" dirty="0">
              <a:latin typeface="Open Sans" panose="020B0606030504020204" pitchFamily="34" charset="0"/>
              <a:ea typeface="Open Sans" panose="020B0606030504020204" pitchFamily="34" charset="0"/>
              <a:cs typeface="Open Sans" panose="020B0606030504020204" pitchFamily="34" charset="0"/>
            </a:endParaRPr>
          </a:p>
          <a:p>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2">
            <a:extLst>
              <a:ext uri="{FF2B5EF4-FFF2-40B4-BE49-F238E27FC236}">
                <a16:creationId xmlns:a16="http://schemas.microsoft.com/office/drawing/2014/main" id="{AF4547B3-7F3F-38E9-109A-818FCBA66A77}"/>
              </a:ext>
            </a:extLst>
          </p:cNvPr>
          <p:cNvSpPr txBox="1">
            <a:spLocks/>
          </p:cNvSpPr>
          <p:nvPr/>
        </p:nvSpPr>
        <p:spPr>
          <a:xfrm>
            <a:off x="8027194" y="5195525"/>
            <a:ext cx="3370149" cy="267702"/>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Open Sans" panose="020B0606030504020204" pitchFamily="34" charset="0"/>
                <a:ea typeface="Open Sans" panose="020B0606030504020204" pitchFamily="34" charset="0"/>
                <a:cs typeface="Open Sans" panose="020B0606030504020204" pitchFamily="34" charset="0"/>
              </a:rPr>
              <a:t>Leverages </a:t>
            </a:r>
            <a:r>
              <a:rPr lang="en-US" sz="2200" dirty="0" err="1">
                <a:latin typeface="Open Sans" panose="020B0606030504020204" pitchFamily="34" charset="0"/>
                <a:ea typeface="Open Sans" panose="020B0606030504020204" pitchFamily="34" charset="0"/>
                <a:cs typeface="Open Sans" panose="020B0606030504020204" pitchFamily="34" charset="0"/>
              </a:rPr>
              <a:t>Wagman</a:t>
            </a:r>
            <a:r>
              <a:rPr lang="en-US" sz="2200" dirty="0">
                <a:latin typeface="Open Sans" panose="020B0606030504020204" pitchFamily="34" charset="0"/>
                <a:ea typeface="Open Sans" panose="020B0606030504020204" pitchFamily="34" charset="0"/>
                <a:cs typeface="Open Sans" panose="020B0606030504020204" pitchFamily="34" charset="0"/>
              </a:rPr>
              <a:t> et al. 2021</a:t>
            </a:r>
          </a:p>
          <a:p>
            <a:pPr lvl="1" indent="0">
              <a:buFont typeface="Wingdings" pitchFamily="2" charset="2"/>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497344B0-E351-3BA6-E21B-11F684E18C4F}"/>
              </a:ext>
            </a:extLst>
          </p:cNvPr>
          <p:cNvSpPr/>
          <p:nvPr/>
        </p:nvSpPr>
        <p:spPr>
          <a:xfrm>
            <a:off x="5688032" y="5799179"/>
            <a:ext cx="6338445" cy="584775"/>
          </a:xfrm>
          <a:prstGeom prst="rect">
            <a:avLst/>
          </a:prstGeom>
          <a:ln>
            <a:solidFill>
              <a:schemeClr val="tx2"/>
            </a:solidFill>
          </a:ln>
        </p:spPr>
        <p:txBody>
          <a:bodyPr wrap="square">
            <a:spAutoFit/>
          </a:bodyPr>
          <a:lstStyle/>
          <a:p>
            <a:r>
              <a:rPr lang="en-US" sz="1600" dirty="0">
                <a:solidFill>
                  <a:srgbClr val="C00000"/>
                </a:solidFill>
                <a:latin typeface="Open Sans" panose="020B0606030504020204" pitchFamily="34" charset="0"/>
                <a:ea typeface="Open Sans" panose="020B0606030504020204" pitchFamily="34" charset="0"/>
                <a:cs typeface="Open Sans" panose="020B0606030504020204" pitchFamily="34" charset="0"/>
              </a:rPr>
              <a:t>K. Chowdhary, E3SM Atmosphere Surrogate Construction Using Data-driven Reduced Order Modeling, Wed. CM5 18:00.</a:t>
            </a:r>
          </a:p>
        </p:txBody>
      </p:sp>
    </p:spTree>
    <p:extLst>
      <p:ext uri="{BB962C8B-B14F-4D97-AF65-F5344CB8AC3E}">
        <p14:creationId xmlns:p14="http://schemas.microsoft.com/office/powerpoint/2010/main" val="423960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582360-8FC8-425D-A71C-6051FCEF1C76}"/>
              </a:ext>
            </a:extLst>
          </p:cNvPr>
          <p:cNvSpPr>
            <a:spLocks noGrp="1"/>
          </p:cNvSpPr>
          <p:nvPr>
            <p:ph type="title"/>
          </p:nvPr>
        </p:nvSpPr>
        <p:spPr/>
        <p:txBody>
          <a:bodyPr/>
          <a:lstStyle/>
          <a:p>
            <a:r>
              <a:rPr lang="en-US" b="1" i="1" dirty="0"/>
              <a:t>Inverse Optimization</a:t>
            </a:r>
          </a:p>
        </p:txBody>
      </p:sp>
      <p:sp>
        <p:nvSpPr>
          <p:cNvPr id="4" name="Slide Number Placeholder 3">
            <a:extLst>
              <a:ext uri="{FF2B5EF4-FFF2-40B4-BE49-F238E27FC236}">
                <a16:creationId xmlns:a16="http://schemas.microsoft.com/office/drawing/2014/main" id="{B00B2EF1-8EA1-496F-ADB6-229605FEB104}"/>
              </a:ext>
            </a:extLst>
          </p:cNvPr>
          <p:cNvSpPr>
            <a:spLocks noGrp="1"/>
          </p:cNvSpPr>
          <p:nvPr>
            <p:ph type="sldNum" sz="quarter" idx="10"/>
          </p:nvPr>
        </p:nvSpPr>
        <p:spPr/>
        <p:txBody>
          <a:bodyPr/>
          <a:lstStyle/>
          <a:p>
            <a:fld id="{6D6CCD15-579F-3845-994C-D1EE45D46FB7}" type="slidenum">
              <a:rPr lang="en-US" smtClean="0"/>
              <a:t>19</a:t>
            </a:fld>
            <a:endParaRPr lang="en-US"/>
          </a:p>
        </p:txBody>
      </p:sp>
      <p:sp>
        <p:nvSpPr>
          <p:cNvPr id="6" name="Content Placeholder 5">
            <a:extLst>
              <a:ext uri="{FF2B5EF4-FFF2-40B4-BE49-F238E27FC236}">
                <a16:creationId xmlns:a16="http://schemas.microsoft.com/office/drawing/2014/main" id="{62843CB9-991C-49E5-B132-918399D21781}"/>
              </a:ext>
            </a:extLst>
          </p:cNvPr>
          <p:cNvSpPr>
            <a:spLocks noGrp="1"/>
          </p:cNvSpPr>
          <p:nvPr>
            <p:ph sz="quarter" idx="11"/>
          </p:nvPr>
        </p:nvSpPr>
        <p:spPr>
          <a:xfrm>
            <a:off x="165646" y="1480108"/>
            <a:ext cx="6348426" cy="5375264"/>
          </a:xfrm>
        </p:spPr>
        <p:txBody>
          <a:bodyPr>
            <a:normAutofit/>
          </a:bodyPr>
          <a:lstStyle/>
          <a:p>
            <a:pPr marL="344488" indent="-344488">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The identification of magnitude, height, and location of the source is a large-scale, PDE constrained inverse problem. </a:t>
            </a:r>
          </a:p>
          <a:p>
            <a:pPr marL="1144588" lvl="1" indent="-344488">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Find source parameters </a:t>
            </a:r>
            <a:r>
              <a:rPr lang="en-US" sz="2000" dirty="0">
                <a:latin typeface="Open Sans" panose="020B0606030504020204" pitchFamily="34" charset="0"/>
                <a:ea typeface="Open Sans" panose="020B0606030504020204" pitchFamily="34" charset="0"/>
                <a:cs typeface="Open Sans" panose="020B0606030504020204" pitchFamily="34" charset="0"/>
                <a:sym typeface="Symbol" panose="05050102010706020507" pitchFamily="18" charset="2"/>
              </a:rPr>
              <a:t></a:t>
            </a:r>
            <a:r>
              <a:rPr lang="en-US" sz="2000" dirty="0">
                <a:latin typeface="Open Sans" panose="020B0606030504020204" pitchFamily="34" charset="0"/>
                <a:ea typeface="Open Sans" panose="020B0606030504020204" pitchFamily="34" charset="0"/>
                <a:cs typeface="Open Sans" panose="020B0606030504020204" pitchFamily="34" charset="0"/>
              </a:rPr>
              <a:t> which minimize the difference between aerosol concentrations (</a:t>
            </a:r>
            <a:r>
              <a:rPr lang="en-US" sz="2000" dirty="0" err="1">
                <a:latin typeface="Open Sans" panose="020B0606030504020204" pitchFamily="34" charset="0"/>
                <a:ea typeface="Open Sans" panose="020B0606030504020204" pitchFamily="34" charset="0"/>
                <a:cs typeface="Open Sans" panose="020B0606030504020204" pitchFamily="34" charset="0"/>
              </a:rPr>
              <a:t>c</a:t>
            </a:r>
            <a:r>
              <a:rPr lang="en-US" sz="2000" baseline="-25000" dirty="0" err="1">
                <a:latin typeface="Open Sans" panose="020B0606030504020204" pitchFamily="34" charset="0"/>
                <a:ea typeface="Open Sans" panose="020B0606030504020204" pitchFamily="34" charset="0"/>
                <a:cs typeface="Open Sans" panose="020B0606030504020204" pitchFamily="34" charset="0"/>
              </a:rPr>
              <a:t>sim</a:t>
            </a:r>
            <a:r>
              <a:rPr lang="en-US" sz="2000" dirty="0">
                <a:latin typeface="Open Sans" panose="020B0606030504020204" pitchFamily="34" charset="0"/>
                <a:ea typeface="Open Sans" panose="020B0606030504020204" pitchFamily="34" charset="0"/>
                <a:cs typeface="Open Sans" panose="020B0606030504020204" pitchFamily="34" charset="0"/>
              </a:rPr>
              <a:t>) and observations (c</a:t>
            </a:r>
            <a:r>
              <a:rPr lang="en-US" sz="2000" baseline="-25000" dirty="0">
                <a:latin typeface="Open Sans" panose="020B0606030504020204" pitchFamily="34" charset="0"/>
                <a:ea typeface="Open Sans" panose="020B0606030504020204" pitchFamily="34" charset="0"/>
                <a:cs typeface="Open Sans" panose="020B0606030504020204" pitchFamily="34" charset="0"/>
              </a:rPr>
              <a:t>obs</a:t>
            </a:r>
            <a:r>
              <a:rPr lang="en-US" sz="2000" dirty="0">
                <a:latin typeface="Open Sans" panose="020B0606030504020204" pitchFamily="34" charset="0"/>
                <a:ea typeface="Open Sans" panose="020B0606030504020204" pitchFamily="34" charset="0"/>
                <a:cs typeface="Open Sans" panose="020B0606030504020204" pitchFamily="34" charset="0"/>
              </a:rPr>
              <a:t>) subject to the atmospheric physics constraints</a:t>
            </a:r>
          </a:p>
          <a:p>
            <a:pPr marL="344488" indent="-344488">
              <a:buFont typeface="Arial" panose="020B0604020202020204" pitchFamily="34" charset="0"/>
              <a:buChar char="•"/>
            </a:pPr>
            <a:r>
              <a:rPr lang="en-US" sz="2000" b="1" dirty="0">
                <a:latin typeface="Open Sans" panose="020B0606030504020204" pitchFamily="34" charset="0"/>
                <a:ea typeface="Open Sans" panose="020B0606030504020204" pitchFamily="34" charset="0"/>
                <a:cs typeface="Open Sans" panose="020B0606030504020204" pitchFamily="34" charset="0"/>
              </a:rPr>
              <a:t>Core idea</a:t>
            </a:r>
            <a:r>
              <a:rPr lang="en-US" sz="2000" dirty="0">
                <a:latin typeface="Open Sans" panose="020B0606030504020204" pitchFamily="34" charset="0"/>
                <a:ea typeface="Open Sans" panose="020B0606030504020204" pitchFamily="34" charset="0"/>
                <a:cs typeface="Open Sans" panose="020B0606030504020204" pitchFamily="34" charset="0"/>
              </a:rPr>
              <a:t>:  develop deep operator neural networks (DONNs) to model parts of E3SM to enable PDE-constrained optimization without intrusion into the E3SM code directly.  </a:t>
            </a:r>
          </a:p>
          <a:p>
            <a:pPr marL="344488" indent="-344488">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Add pathway information as penalty terms in the objective and/or additional constraints.</a:t>
            </a:r>
          </a:p>
        </p:txBody>
      </p:sp>
      <p:sp>
        <p:nvSpPr>
          <p:cNvPr id="7" name="Text Placeholder 17">
            <a:extLst>
              <a:ext uri="{FF2B5EF4-FFF2-40B4-BE49-F238E27FC236}">
                <a16:creationId xmlns:a16="http://schemas.microsoft.com/office/drawing/2014/main" id="{D5925E82-A0E1-8BB3-84D0-27BF0A3A54A3}"/>
              </a:ext>
            </a:extLst>
          </p:cNvPr>
          <p:cNvSpPr txBox="1">
            <a:spLocks/>
          </p:cNvSpPr>
          <p:nvPr/>
        </p:nvSpPr>
        <p:spPr>
          <a:xfrm>
            <a:off x="-1" y="967174"/>
            <a:ext cx="12192001" cy="340597"/>
          </a:xfrm>
          <a:prstGeom prst="rect">
            <a:avLst/>
          </a:prstGeom>
          <a:solidFill>
            <a:srgbClr val="92D050"/>
          </a:solidFill>
        </p:spPr>
        <p:txBody>
          <a:bodyPr vert="horz" lIns="0" tIns="0" rIns="0" bIns="0" rtlCol="0">
            <a:normAutofit fontScale="92500" lnSpcReduction="1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8" name="Picture 7">
            <a:extLst>
              <a:ext uri="{FF2B5EF4-FFF2-40B4-BE49-F238E27FC236}">
                <a16:creationId xmlns:a16="http://schemas.microsoft.com/office/drawing/2014/main" id="{038622DB-1F0E-A37B-9F35-F83AFF7CCBEF}"/>
              </a:ext>
            </a:extLst>
          </p:cNvPr>
          <p:cNvPicPr>
            <a:picLocks noChangeAspect="1"/>
          </p:cNvPicPr>
          <p:nvPr/>
        </p:nvPicPr>
        <p:blipFill rotWithShape="1">
          <a:blip r:embed="rId3"/>
          <a:srcRect r="29914" b="53399"/>
          <a:stretch/>
        </p:blipFill>
        <p:spPr>
          <a:xfrm>
            <a:off x="7268858" y="4996408"/>
            <a:ext cx="4558015" cy="553508"/>
          </a:xfrm>
          <a:prstGeom prst="rect">
            <a:avLst/>
          </a:prstGeom>
        </p:spPr>
      </p:pic>
      <p:pic>
        <p:nvPicPr>
          <p:cNvPr id="10" name="Picture 9">
            <a:extLst>
              <a:ext uri="{FF2B5EF4-FFF2-40B4-BE49-F238E27FC236}">
                <a16:creationId xmlns:a16="http://schemas.microsoft.com/office/drawing/2014/main" id="{F70FABD9-850B-4B0E-69D5-AC6572DB04EF}"/>
              </a:ext>
            </a:extLst>
          </p:cNvPr>
          <p:cNvPicPr>
            <a:picLocks noChangeAspect="1"/>
          </p:cNvPicPr>
          <p:nvPr/>
        </p:nvPicPr>
        <p:blipFill rotWithShape="1">
          <a:blip r:embed="rId4"/>
          <a:srcRect r="3467" b="13619"/>
          <a:stretch/>
        </p:blipFill>
        <p:spPr>
          <a:xfrm>
            <a:off x="7068117" y="1376421"/>
            <a:ext cx="4493606" cy="2875061"/>
          </a:xfrm>
          <a:prstGeom prst="rect">
            <a:avLst/>
          </a:prstGeom>
        </p:spPr>
      </p:pic>
      <p:sp>
        <p:nvSpPr>
          <p:cNvPr id="11" name="Content Placeholder 5">
            <a:extLst>
              <a:ext uri="{FF2B5EF4-FFF2-40B4-BE49-F238E27FC236}">
                <a16:creationId xmlns:a16="http://schemas.microsoft.com/office/drawing/2014/main" id="{7567B171-7D8C-B1FA-46E0-37A8BDB65822}"/>
              </a:ext>
            </a:extLst>
          </p:cNvPr>
          <p:cNvSpPr txBox="1">
            <a:spLocks/>
          </p:cNvSpPr>
          <p:nvPr/>
        </p:nvSpPr>
        <p:spPr>
          <a:xfrm>
            <a:off x="7068117" y="4448419"/>
            <a:ext cx="4558015" cy="709753"/>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Advection-diffusion reaction with Gaussian plume source</a:t>
            </a:r>
          </a:p>
        </p:txBody>
      </p:sp>
      <p:sp>
        <p:nvSpPr>
          <p:cNvPr id="12" name="Content Placeholder 2">
            <a:extLst>
              <a:ext uri="{FF2B5EF4-FFF2-40B4-BE49-F238E27FC236}">
                <a16:creationId xmlns:a16="http://schemas.microsoft.com/office/drawing/2014/main" id="{9285D2B8-429E-B9E4-6517-26451F062520}"/>
              </a:ext>
            </a:extLst>
          </p:cNvPr>
          <p:cNvSpPr txBox="1">
            <a:spLocks/>
          </p:cNvSpPr>
          <p:nvPr/>
        </p:nvSpPr>
        <p:spPr>
          <a:xfrm>
            <a:off x="165646" y="6590121"/>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Open Sans" panose="020B0606030504020204" pitchFamily="34" charset="0"/>
                <a:ea typeface="Open Sans" panose="020B0606030504020204" pitchFamily="34" charset="0"/>
                <a:cs typeface="Open Sans" panose="020B0606030504020204" pitchFamily="34" charset="0"/>
              </a:rPr>
              <a:t>Team: J. Hart, M. </a:t>
            </a:r>
            <a:r>
              <a:rPr lang="en-US" sz="1800" dirty="0" err="1">
                <a:latin typeface="Open Sans" panose="020B0606030504020204" pitchFamily="34" charset="0"/>
                <a:ea typeface="Open Sans" panose="020B0606030504020204" pitchFamily="34" charset="0"/>
                <a:cs typeface="Open Sans" panose="020B0606030504020204" pitchFamily="34" charset="0"/>
              </a:rPr>
              <a:t>Gulian</a:t>
            </a:r>
            <a:r>
              <a:rPr lang="en-US" sz="1800" dirty="0">
                <a:latin typeface="Open Sans" panose="020B0606030504020204" pitchFamily="34" charset="0"/>
                <a:ea typeface="Open Sans" panose="020B0606030504020204" pitchFamily="34" charset="0"/>
                <a:cs typeface="Open Sans" panose="020B0606030504020204" pitchFamily="34" charset="0"/>
              </a:rPr>
              <a:t>, I. Manickam, L. </a:t>
            </a:r>
            <a:r>
              <a:rPr lang="en-US" sz="1800" dirty="0" err="1">
                <a:latin typeface="Open Sans" panose="020B0606030504020204" pitchFamily="34" charset="0"/>
                <a:ea typeface="Open Sans" panose="020B0606030504020204" pitchFamily="34" charset="0"/>
                <a:cs typeface="Open Sans" panose="020B0606030504020204" pitchFamily="34" charset="0"/>
              </a:rPr>
              <a:t>Swiler</a:t>
            </a:r>
            <a:r>
              <a:rPr lang="en-US" sz="1800" dirty="0">
                <a:latin typeface="Open Sans" panose="020B0606030504020204" pitchFamily="34" charset="0"/>
                <a:ea typeface="Open Sans" panose="020B0606030504020204" pitchFamily="34" charset="0"/>
                <a:cs typeface="Open Sans" panose="020B0606030504020204" pitchFamily="34" charset="0"/>
              </a:rPr>
              <a:t> (SNL)</a:t>
            </a:r>
          </a:p>
          <a:p>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F8E01FC3-7F6C-53E3-F440-9271D7EEB735}"/>
              </a:ext>
            </a:extLst>
          </p:cNvPr>
          <p:cNvSpPr/>
          <p:nvPr/>
        </p:nvSpPr>
        <p:spPr>
          <a:xfrm>
            <a:off x="5949274" y="5746853"/>
            <a:ext cx="6242725" cy="646331"/>
          </a:xfrm>
          <a:prstGeom prst="rect">
            <a:avLst/>
          </a:prstGeom>
          <a:ln>
            <a:solidFill>
              <a:schemeClr val="tx1"/>
            </a:solidFill>
          </a:ln>
        </p:spPr>
        <p:txBody>
          <a:bodyPr wrap="square">
            <a:spAutoFit/>
          </a:bodyPr>
          <a:lstStyle/>
          <a:p>
            <a:r>
              <a:rPr lang="en-US" dirty="0">
                <a:solidFill>
                  <a:srgbClr val="C00000"/>
                </a:solidFill>
                <a:latin typeface="Open Sans" panose="020B0606030504020204" pitchFamily="34" charset="0"/>
                <a:ea typeface="Open Sans" panose="020B0606030504020204" pitchFamily="34" charset="0"/>
                <a:cs typeface="Open Sans" panose="020B0606030504020204" pitchFamily="34" charset="0"/>
              </a:rPr>
              <a:t>M. </a:t>
            </a:r>
            <a:r>
              <a:rPr lang="en-US"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Gulian</a:t>
            </a:r>
            <a:r>
              <a:rPr lang="en-US" dirty="0">
                <a:solidFill>
                  <a:srgbClr val="C00000"/>
                </a:solidFill>
                <a:latin typeface="Open Sans" panose="020B0606030504020204" pitchFamily="34" charset="0"/>
                <a:ea typeface="Open Sans" panose="020B0606030504020204" pitchFamily="34" charset="0"/>
                <a:cs typeface="Open Sans" panose="020B0606030504020204" pitchFamily="34" charset="0"/>
              </a:rPr>
              <a:t> Facilitating Atmospheric Source Inversion via Deep Operator Network Surrogates, CM4 Wed. 10:30. </a:t>
            </a:r>
          </a:p>
        </p:txBody>
      </p:sp>
    </p:spTree>
    <p:extLst>
      <p:ext uri="{BB962C8B-B14F-4D97-AF65-F5344CB8AC3E}">
        <p14:creationId xmlns:p14="http://schemas.microsoft.com/office/powerpoint/2010/main" val="277453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06B173A-4FE8-F148-91F7-CAFAF30CC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8023" y="2860986"/>
            <a:ext cx="5896585" cy="2501581"/>
          </a:xfrm>
          <a:prstGeom prst="rect">
            <a:avLst/>
          </a:prstGeom>
        </p:spPr>
      </p:pic>
      <p:sp>
        <p:nvSpPr>
          <p:cNvPr id="2" name="Title 1">
            <a:extLst>
              <a:ext uri="{FF2B5EF4-FFF2-40B4-BE49-F238E27FC236}">
                <a16:creationId xmlns:a16="http://schemas.microsoft.com/office/drawing/2014/main" id="{988DBA7D-6310-4F90-9970-2919C61ADBB8}"/>
              </a:ext>
            </a:extLst>
          </p:cNvPr>
          <p:cNvSpPr>
            <a:spLocks noGrp="1"/>
          </p:cNvSpPr>
          <p:nvPr>
            <p:ph type="title"/>
          </p:nvPr>
        </p:nvSpPr>
        <p:spPr>
          <a:xfrm>
            <a:off x="328928" y="243168"/>
            <a:ext cx="11863071" cy="864836"/>
          </a:xfrm>
        </p:spPr>
        <p:txBody>
          <a:bodyPr>
            <a:normAutofit/>
          </a:bodyPr>
          <a:lstStyle/>
          <a:p>
            <a:r>
              <a:rPr lang="en-US" i="1" dirty="0"/>
              <a:t>Tools to identify source-impact relationships are needed</a:t>
            </a:r>
          </a:p>
        </p:txBody>
      </p:sp>
      <p:sp>
        <p:nvSpPr>
          <p:cNvPr id="3" name="Slide Number Placeholder 2">
            <a:extLst>
              <a:ext uri="{FF2B5EF4-FFF2-40B4-BE49-F238E27FC236}">
                <a16:creationId xmlns:a16="http://schemas.microsoft.com/office/drawing/2014/main" id="{DCA36447-5FCE-4CB1-B082-20E1C4EFC0C7}"/>
              </a:ext>
            </a:extLst>
          </p:cNvPr>
          <p:cNvSpPr>
            <a:spLocks noGrp="1"/>
          </p:cNvSpPr>
          <p:nvPr>
            <p:ph type="sldNum" sz="quarter" idx="10"/>
          </p:nvPr>
        </p:nvSpPr>
        <p:spPr/>
        <p:txBody>
          <a:bodyPr/>
          <a:lstStyle/>
          <a:p>
            <a:fld id="{4FAB73BC-B049-4115-A692-8D63A059BFB8}" type="slidenum">
              <a:rPr lang="en-US" smtClean="0"/>
              <a:pPr/>
              <a:t>2</a:t>
            </a:fld>
            <a:endParaRPr lang="en-US" dirty="0"/>
          </a:p>
        </p:txBody>
      </p:sp>
      <p:sp>
        <p:nvSpPr>
          <p:cNvPr id="21" name="Content Placeholder 20">
            <a:extLst>
              <a:ext uri="{FF2B5EF4-FFF2-40B4-BE49-F238E27FC236}">
                <a16:creationId xmlns:a16="http://schemas.microsoft.com/office/drawing/2014/main" id="{8372C9E3-D00A-C147-B401-6C0D507D05F9}"/>
              </a:ext>
            </a:extLst>
          </p:cNvPr>
          <p:cNvSpPr>
            <a:spLocks noGrp="1"/>
          </p:cNvSpPr>
          <p:nvPr>
            <p:ph sz="quarter" idx="12"/>
          </p:nvPr>
        </p:nvSpPr>
        <p:spPr>
          <a:xfrm>
            <a:off x="251998" y="1385116"/>
            <a:ext cx="11574876" cy="1169657"/>
          </a:xfrm>
        </p:spPr>
        <p:txBody>
          <a:bodyPr>
            <a:no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The ability to distinguish the impacts of intervention, anthropogenic climate change, and natural variability will become increasingly important as the effects of climate change compound.</a:t>
            </a:r>
          </a:p>
        </p:txBody>
      </p:sp>
      <p:sp>
        <p:nvSpPr>
          <p:cNvPr id="8" name="TextBox 7">
            <a:extLst>
              <a:ext uri="{FF2B5EF4-FFF2-40B4-BE49-F238E27FC236}">
                <a16:creationId xmlns:a16="http://schemas.microsoft.com/office/drawing/2014/main" id="{1BA39BB0-69F8-4AE1-A7EA-FA73EA070C05}"/>
              </a:ext>
            </a:extLst>
          </p:cNvPr>
          <p:cNvSpPr txBox="1"/>
          <p:nvPr/>
        </p:nvSpPr>
        <p:spPr>
          <a:xfrm>
            <a:off x="7335719" y="5433608"/>
            <a:ext cx="4421192" cy="171131"/>
          </a:xfrm>
          <a:prstGeom prst="rect">
            <a:avLst/>
          </a:prstGeom>
          <a:noFill/>
        </p:spPr>
        <p:txBody>
          <a:bodyPr wrap="square" rtlCol="0">
            <a:spAutoFit/>
          </a:bodyPr>
          <a:lstStyle/>
          <a:p>
            <a:pPr algn="ctr"/>
            <a:r>
              <a:rPr lang="en-US" sz="600" dirty="0"/>
              <a:t>Modified from:  http://www.thesourgrapevine.com/2019/11/the-ball-of-string-theory-for-learning.html</a:t>
            </a:r>
          </a:p>
        </p:txBody>
      </p:sp>
      <p:sp>
        <p:nvSpPr>
          <p:cNvPr id="12" name="Rectangle 11">
            <a:extLst>
              <a:ext uri="{FF2B5EF4-FFF2-40B4-BE49-F238E27FC236}">
                <a16:creationId xmlns:a16="http://schemas.microsoft.com/office/drawing/2014/main" id="{40BD9C5B-79FE-4C42-B2B4-11680E9803FF}"/>
              </a:ext>
            </a:extLst>
          </p:cNvPr>
          <p:cNvSpPr/>
          <p:nvPr/>
        </p:nvSpPr>
        <p:spPr>
          <a:xfrm>
            <a:off x="0" y="2682339"/>
            <a:ext cx="8294102" cy="690510"/>
          </a:xfrm>
          <a:prstGeom prst="rect">
            <a:avLst/>
          </a:prstGeom>
        </p:spPr>
        <p:txBody>
          <a:bodyPr wrap="square">
            <a:spAutoFit/>
          </a:bodyPr>
          <a:lstStyle/>
          <a:p>
            <a:pPr marL="520700">
              <a:lnSpc>
                <a:spcPts val="2400"/>
              </a:lnSpc>
            </a:pPr>
            <a:r>
              <a:rPr lang="en-US" dirty="0">
                <a:latin typeface="Open Sans" panose="020B0606030504020204" pitchFamily="34" charset="0"/>
                <a:ea typeface="Open Sans" panose="020B0606030504020204" pitchFamily="34" charset="0"/>
                <a:cs typeface="Open Sans" panose="020B0606030504020204" pitchFamily="34" charset="0"/>
              </a:rPr>
              <a:t>Complex coupling of processes can obscure the relationships between sources and impacts.</a:t>
            </a:r>
          </a:p>
        </p:txBody>
      </p:sp>
      <p:sp>
        <p:nvSpPr>
          <p:cNvPr id="17" name="Content Placeholder 21">
            <a:extLst>
              <a:ext uri="{FF2B5EF4-FFF2-40B4-BE49-F238E27FC236}">
                <a16:creationId xmlns:a16="http://schemas.microsoft.com/office/drawing/2014/main" id="{9714E157-E3BC-D3B0-7DD0-F96CBD8B58A4}"/>
              </a:ext>
            </a:extLst>
          </p:cNvPr>
          <p:cNvSpPr txBox="1">
            <a:spLocks/>
          </p:cNvSpPr>
          <p:nvPr/>
        </p:nvSpPr>
        <p:spPr>
          <a:xfrm>
            <a:off x="642936" y="3631846"/>
            <a:ext cx="7178729" cy="63061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4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spcBef>
                <a:spcPts val="1200"/>
              </a:spcBef>
            </a:pPr>
            <a:r>
              <a:rPr lang="en-US" sz="1800" dirty="0">
                <a:latin typeface="Open Sans" panose="020B0606030504020204" pitchFamily="34" charset="0"/>
                <a:ea typeface="Open Sans" panose="020B0606030504020204" pitchFamily="34" charset="0"/>
                <a:cs typeface="Open Sans" panose="020B0606030504020204" pitchFamily="34" charset="0"/>
              </a:rPr>
              <a:t>Observations can be limited and are often not used in a synthesized way.  </a:t>
            </a:r>
          </a:p>
        </p:txBody>
      </p:sp>
      <p:sp>
        <p:nvSpPr>
          <p:cNvPr id="18" name="Content Placeholder 22">
            <a:extLst>
              <a:ext uri="{FF2B5EF4-FFF2-40B4-BE49-F238E27FC236}">
                <a16:creationId xmlns:a16="http://schemas.microsoft.com/office/drawing/2014/main" id="{FAE047F9-7A48-D9D5-8EF3-C706C9594046}"/>
              </a:ext>
            </a:extLst>
          </p:cNvPr>
          <p:cNvSpPr txBox="1">
            <a:spLocks/>
          </p:cNvSpPr>
          <p:nvPr/>
        </p:nvSpPr>
        <p:spPr>
          <a:xfrm>
            <a:off x="642936" y="4371989"/>
            <a:ext cx="6441033" cy="138165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4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spcBef>
                <a:spcPts val="1200"/>
              </a:spcBef>
            </a:pPr>
            <a:r>
              <a:rPr lang="en-US" sz="1800" dirty="0">
                <a:latin typeface="Open Sans" panose="020B0606030504020204" pitchFamily="34" charset="0"/>
                <a:ea typeface="Open Sans" panose="020B0606030504020204" pitchFamily="34" charset="0"/>
                <a:cs typeface="Open Sans" panose="020B0606030504020204" pitchFamily="34" charset="0"/>
              </a:rPr>
              <a:t>Attributing a predominant source to an impact is an ill-conditioned problem due to many possible sources leading to similar climate impacts.</a:t>
            </a:r>
          </a:p>
        </p:txBody>
      </p:sp>
      <p:sp>
        <p:nvSpPr>
          <p:cNvPr id="19" name="Content Placeholder 3">
            <a:extLst>
              <a:ext uri="{FF2B5EF4-FFF2-40B4-BE49-F238E27FC236}">
                <a16:creationId xmlns:a16="http://schemas.microsoft.com/office/drawing/2014/main" id="{050E63A4-81D9-71B0-B97C-93F322AB8980}"/>
              </a:ext>
            </a:extLst>
          </p:cNvPr>
          <p:cNvSpPr txBox="1">
            <a:spLocks/>
          </p:cNvSpPr>
          <p:nvPr/>
        </p:nvSpPr>
        <p:spPr>
          <a:xfrm>
            <a:off x="512262" y="5753644"/>
            <a:ext cx="11496401" cy="73859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4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spcBef>
                <a:spcPts val="1200"/>
              </a:spcBef>
            </a:pPr>
            <a:r>
              <a:rPr lang="en-US" sz="2200" dirty="0">
                <a:latin typeface="Open Sans " panose="020B0604020202020204" charset="0"/>
                <a:ea typeface="Open Sans" panose="020B0606030504020204" pitchFamily="34" charset="0"/>
                <a:cs typeface="Open Sans " panose="020B0604020202020204" charset="0"/>
              </a:rPr>
              <a:t>These limitations create a </a:t>
            </a:r>
            <a:r>
              <a:rPr lang="en-US" sz="2200" dirty="0">
                <a:latin typeface="+mj-lt"/>
                <a:ea typeface="Open Sans" panose="020B0606030504020204" pitchFamily="34" charset="0"/>
                <a:cs typeface="Open Sans " panose="020B0604020202020204" charset="0"/>
              </a:rPr>
              <a:t>significant barrier </a:t>
            </a:r>
            <a:r>
              <a:rPr lang="en-US" sz="2200" dirty="0">
                <a:latin typeface="Open Sans " panose="020B0604020202020204" charset="0"/>
                <a:ea typeface="Open Sans" panose="020B0606030504020204" pitchFamily="34" charset="0"/>
                <a:cs typeface="Open Sans " panose="020B0604020202020204" charset="0"/>
              </a:rPr>
              <a:t>to developing </a:t>
            </a:r>
            <a:r>
              <a:rPr lang="en-US" sz="2200" dirty="0">
                <a:latin typeface="+mj-lt"/>
                <a:cs typeface="Open Sans " panose="020B0604020202020204" charset="0"/>
              </a:rPr>
              <a:t>quantitative relationships </a:t>
            </a:r>
            <a:r>
              <a:rPr lang="en-US" sz="2200" dirty="0">
                <a:latin typeface="Open Sans " panose="020B0604020202020204" charset="0"/>
                <a:cs typeface="Open Sans " panose="020B0604020202020204" charset="0"/>
              </a:rPr>
              <a:t>between </a:t>
            </a:r>
            <a:r>
              <a:rPr lang="en-US" sz="2200" dirty="0">
                <a:latin typeface="+mj-lt"/>
                <a:cs typeface="Open Sans " panose="020B0604020202020204" charset="0"/>
              </a:rPr>
              <a:t>sources and impacts</a:t>
            </a:r>
            <a:r>
              <a:rPr lang="en-US" sz="2200" b="1"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54202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582360-8FC8-425D-A71C-6051FCEF1C76}"/>
              </a:ext>
            </a:extLst>
          </p:cNvPr>
          <p:cNvSpPr>
            <a:spLocks noGrp="1"/>
          </p:cNvSpPr>
          <p:nvPr>
            <p:ph type="title"/>
          </p:nvPr>
        </p:nvSpPr>
        <p:spPr/>
        <p:txBody>
          <a:bodyPr/>
          <a:lstStyle/>
          <a:p>
            <a:r>
              <a:rPr lang="en-US" b="1" i="1" dirty="0">
                <a:ea typeface="Open Sans" panose="020B0606030504020204" pitchFamily="34" charset="0"/>
                <a:cs typeface="Open Sans" panose="020B0606030504020204" pitchFamily="34" charset="0"/>
              </a:rPr>
              <a:t>Causal Modeling</a:t>
            </a:r>
          </a:p>
        </p:txBody>
      </p:sp>
      <p:sp>
        <p:nvSpPr>
          <p:cNvPr id="4" name="Slide Number Placeholder 3">
            <a:extLst>
              <a:ext uri="{FF2B5EF4-FFF2-40B4-BE49-F238E27FC236}">
                <a16:creationId xmlns:a16="http://schemas.microsoft.com/office/drawing/2014/main" id="{B00B2EF1-8EA1-496F-ADB6-229605FEB104}"/>
              </a:ext>
            </a:extLst>
          </p:cNvPr>
          <p:cNvSpPr>
            <a:spLocks noGrp="1"/>
          </p:cNvSpPr>
          <p:nvPr>
            <p:ph type="sldNum" sz="quarter" idx="10"/>
          </p:nvPr>
        </p:nvSpPr>
        <p:spPr/>
        <p:txBody>
          <a:bodyPr/>
          <a:lstStyle/>
          <a:p>
            <a:fld id="{6D6CCD15-579F-3845-994C-D1EE45D46FB7}" type="slidenum">
              <a:rPr lang="en-US" smtClean="0"/>
              <a:t>20</a:t>
            </a:fld>
            <a:endParaRPr lang="en-US"/>
          </a:p>
        </p:txBody>
      </p:sp>
      <p:sp>
        <p:nvSpPr>
          <p:cNvPr id="6" name="Content Placeholder 5">
            <a:extLst>
              <a:ext uri="{FF2B5EF4-FFF2-40B4-BE49-F238E27FC236}">
                <a16:creationId xmlns:a16="http://schemas.microsoft.com/office/drawing/2014/main" id="{62843CB9-991C-49E5-B132-918399D21781}"/>
              </a:ext>
            </a:extLst>
          </p:cNvPr>
          <p:cNvSpPr>
            <a:spLocks noGrp="1"/>
          </p:cNvSpPr>
          <p:nvPr>
            <p:ph sz="quarter" idx="11"/>
          </p:nvPr>
        </p:nvSpPr>
        <p:spPr>
          <a:xfrm>
            <a:off x="255898" y="1739895"/>
            <a:ext cx="5462423" cy="4109486"/>
          </a:xfrm>
        </p:spPr>
        <p:txBody>
          <a:bodyPr>
            <a:noAutofit/>
          </a:bodyPr>
          <a:lstStyle/>
          <a:p>
            <a:pPr marL="344488" indent="-344488">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Establish relationships between a set of variables to confirm a hypothesized casual relationship</a:t>
            </a:r>
          </a:p>
          <a:p>
            <a:pPr marL="344488" indent="-344488">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Causal network learning</a:t>
            </a:r>
          </a:p>
          <a:p>
            <a:pPr marL="803275" lvl="2" indent="-401638">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Fits a graphical model of covariates by iterative conditional independence tests.</a:t>
            </a:r>
          </a:p>
          <a:p>
            <a:pPr marL="803275" lvl="2" indent="-401638">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PCMCI algorithm:  Peter Clark Momentary Conditional Independence. [Runge, 2019] </a:t>
            </a:r>
          </a:p>
          <a:p>
            <a:pPr marL="803275" lvl="2" indent="-401638">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Allows for and detects contemporaneous dependencies.</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 Placeholder 17">
            <a:extLst>
              <a:ext uri="{FF2B5EF4-FFF2-40B4-BE49-F238E27FC236}">
                <a16:creationId xmlns:a16="http://schemas.microsoft.com/office/drawing/2014/main" id="{B60CE4D9-884F-2E19-BE13-A5F038D54F5B}"/>
              </a:ext>
            </a:extLst>
          </p:cNvPr>
          <p:cNvSpPr txBox="1">
            <a:spLocks/>
          </p:cNvSpPr>
          <p:nvPr/>
        </p:nvSpPr>
        <p:spPr>
          <a:xfrm>
            <a:off x="0" y="998324"/>
            <a:ext cx="12192001" cy="340597"/>
          </a:xfrm>
          <a:prstGeom prst="rect">
            <a:avLst/>
          </a:prstGeom>
          <a:solidFill>
            <a:srgbClr val="92D050"/>
          </a:solidFill>
        </p:spPr>
        <p:txBody>
          <a:bodyPr vert="horz" lIns="0" tIns="0" rIns="0" bIns="0" rtlCol="0">
            <a:normAutofit fontScale="92500" lnSpcReduction="1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9" name="Picture 8">
            <a:extLst>
              <a:ext uri="{FF2B5EF4-FFF2-40B4-BE49-F238E27FC236}">
                <a16:creationId xmlns:a16="http://schemas.microsoft.com/office/drawing/2014/main" id="{156CD732-E27A-A40D-C7CE-1B39469921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4704" y="1380339"/>
            <a:ext cx="4636271" cy="2866206"/>
          </a:xfrm>
          <a:prstGeom prst="rect">
            <a:avLst/>
          </a:prstGeom>
        </p:spPr>
      </p:pic>
      <p:sp>
        <p:nvSpPr>
          <p:cNvPr id="11" name="TextBox 10">
            <a:extLst>
              <a:ext uri="{FF2B5EF4-FFF2-40B4-BE49-F238E27FC236}">
                <a16:creationId xmlns:a16="http://schemas.microsoft.com/office/drawing/2014/main" id="{D600CFC3-39EA-F4DD-C7BA-E0E906FBD328}"/>
              </a:ext>
            </a:extLst>
          </p:cNvPr>
          <p:cNvSpPr txBox="1"/>
          <p:nvPr/>
        </p:nvSpPr>
        <p:spPr>
          <a:xfrm>
            <a:off x="6473680" y="4287963"/>
            <a:ext cx="5718320" cy="1077218"/>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Calibri" panose="020F0502020204030204" pitchFamily="34" charset="0"/>
                <a:ea typeface="Calibri" panose="020F0502020204030204" pitchFamily="34" charset="0"/>
              </a:rPr>
              <a:t>Tropical SO2 causes Tropical H2SO4 (over a 1 and 3 month lag)</a:t>
            </a:r>
          </a:p>
          <a:p>
            <a:pPr marL="285750" indent="-285750">
              <a:buFont typeface="Arial" panose="020B0604020202020204" pitchFamily="34" charset="0"/>
              <a:buChar char="•"/>
            </a:pPr>
            <a:r>
              <a:rPr lang="en-US" sz="1600" dirty="0">
                <a:effectLst/>
                <a:latin typeface="Calibri" panose="020F0502020204030204" pitchFamily="34" charset="0"/>
                <a:ea typeface="Calibri" panose="020F0502020204030204" pitchFamily="34" charset="0"/>
              </a:rPr>
              <a:t>Tropical SO2 causes a change in optical aerosol depth</a:t>
            </a:r>
            <a:r>
              <a:rPr lang="en-US" sz="1600" dirty="0">
                <a:latin typeface="Calibri" panose="020F0502020204030204" pitchFamily="34" charset="0"/>
                <a:ea typeface="Calibri" panose="020F0502020204030204" pitchFamily="34" charset="0"/>
              </a:rPr>
              <a:t> (AEROD)</a:t>
            </a:r>
          </a:p>
          <a:p>
            <a:pPr marL="285750" indent="-285750">
              <a:buFont typeface="Arial" panose="020B0604020202020204" pitchFamily="34" charset="0"/>
              <a:buChar char="•"/>
            </a:pPr>
            <a:r>
              <a:rPr lang="en-US" sz="1600" dirty="0">
                <a:effectLst/>
                <a:latin typeface="Calibri" panose="020F0502020204030204" pitchFamily="34" charset="0"/>
                <a:ea typeface="Calibri" panose="020F0502020204030204" pitchFamily="34" charset="0"/>
              </a:rPr>
              <a:t>Tropical AEROD shows a negative contemporaneous dependence with global surface radiation flux.</a:t>
            </a:r>
          </a:p>
        </p:txBody>
      </p:sp>
      <p:sp>
        <p:nvSpPr>
          <p:cNvPr id="12" name="Content Placeholder 2">
            <a:extLst>
              <a:ext uri="{FF2B5EF4-FFF2-40B4-BE49-F238E27FC236}">
                <a16:creationId xmlns:a16="http://schemas.microsoft.com/office/drawing/2014/main" id="{91302530-593B-EBA9-5ADD-B3E2809614C9}"/>
              </a:ext>
            </a:extLst>
          </p:cNvPr>
          <p:cNvSpPr txBox="1">
            <a:spLocks/>
          </p:cNvSpPr>
          <p:nvPr/>
        </p:nvSpPr>
        <p:spPr>
          <a:xfrm>
            <a:off x="328929" y="6583428"/>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Open Sans" panose="020B0606030504020204" pitchFamily="34" charset="0"/>
                <a:ea typeface="Open Sans" panose="020B0606030504020204" pitchFamily="34" charset="0"/>
                <a:cs typeface="Open Sans" panose="020B0606030504020204" pitchFamily="34" charset="0"/>
              </a:rPr>
              <a:t>Team: J. Nichol, M. Smith, L. </a:t>
            </a:r>
            <a:r>
              <a:rPr lang="en-US" sz="1800" dirty="0" err="1">
                <a:latin typeface="Open Sans" panose="020B0606030504020204" pitchFamily="34" charset="0"/>
                <a:ea typeface="Open Sans" panose="020B0606030504020204" pitchFamily="34" charset="0"/>
                <a:cs typeface="Open Sans" panose="020B0606030504020204" pitchFamily="34" charset="0"/>
              </a:rPr>
              <a:t>Swiler</a:t>
            </a:r>
            <a:r>
              <a:rPr lang="en-US" sz="1800" dirty="0">
                <a:latin typeface="Open Sans" panose="020B0606030504020204" pitchFamily="34" charset="0"/>
                <a:ea typeface="Open Sans" panose="020B0606030504020204" pitchFamily="34" charset="0"/>
                <a:cs typeface="Open Sans" panose="020B0606030504020204" pitchFamily="34" charset="0"/>
              </a:rPr>
              <a:t> (SNL)</a:t>
            </a:r>
          </a:p>
          <a:p>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CDCF8AF0-1856-B4F4-34D6-0BEC57669172}"/>
              </a:ext>
            </a:extLst>
          </p:cNvPr>
          <p:cNvSpPr/>
          <p:nvPr/>
        </p:nvSpPr>
        <p:spPr>
          <a:xfrm>
            <a:off x="5718321" y="5787452"/>
            <a:ext cx="6338445" cy="584775"/>
          </a:xfrm>
          <a:prstGeom prst="rect">
            <a:avLst/>
          </a:prstGeom>
          <a:ln>
            <a:solidFill>
              <a:schemeClr val="tx2"/>
            </a:solidFill>
          </a:ln>
        </p:spPr>
        <p:txBody>
          <a:bodyPr wrap="square">
            <a:spAutoFit/>
          </a:bodyPr>
          <a:lstStyle/>
          <a:p>
            <a:r>
              <a:rPr lang="en-US" sz="1600" dirty="0">
                <a:solidFill>
                  <a:srgbClr val="C00000"/>
                </a:solidFill>
                <a:latin typeface="Open Sans" panose="020B0606030504020204" pitchFamily="34" charset="0"/>
                <a:ea typeface="Open Sans" panose="020B0606030504020204" pitchFamily="34" charset="0"/>
                <a:cs typeface="Open Sans" panose="020B0606030504020204" pitchFamily="34" charset="0"/>
              </a:rPr>
              <a:t>J. Nichol  Global Multivariate Causal Discovery for the Analysis of Emergent Properties in Earth System Models, Wed. CM4 10:30.</a:t>
            </a:r>
          </a:p>
        </p:txBody>
      </p:sp>
    </p:spTree>
    <p:extLst>
      <p:ext uri="{BB962C8B-B14F-4D97-AF65-F5344CB8AC3E}">
        <p14:creationId xmlns:p14="http://schemas.microsoft.com/office/powerpoint/2010/main" val="393752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06E60-E453-4075-BFE0-EEF103008E09}"/>
              </a:ext>
            </a:extLst>
          </p:cNvPr>
          <p:cNvSpPr>
            <a:spLocks noGrp="1"/>
          </p:cNvSpPr>
          <p:nvPr>
            <p:ph type="title"/>
          </p:nvPr>
        </p:nvSpPr>
        <p:spPr>
          <a:xfrm>
            <a:off x="347757" y="66608"/>
            <a:ext cx="11375562" cy="846525"/>
          </a:xfrm>
        </p:spPr>
        <p:txBody>
          <a:bodyPr/>
          <a:lstStyle/>
          <a:p>
            <a:r>
              <a:rPr lang="en-US" dirty="0"/>
              <a:t>Summing CLDERA</a:t>
            </a:r>
          </a:p>
        </p:txBody>
      </p:sp>
      <p:sp>
        <p:nvSpPr>
          <p:cNvPr id="4" name="Slide Number Placeholder 3">
            <a:extLst>
              <a:ext uri="{FF2B5EF4-FFF2-40B4-BE49-F238E27FC236}">
                <a16:creationId xmlns:a16="http://schemas.microsoft.com/office/drawing/2014/main" id="{18085D9D-2429-4F35-9A3B-455771F29AFD}"/>
              </a:ext>
            </a:extLst>
          </p:cNvPr>
          <p:cNvSpPr>
            <a:spLocks noGrp="1"/>
          </p:cNvSpPr>
          <p:nvPr>
            <p:ph type="sldNum" sz="quarter" idx="4"/>
          </p:nvPr>
        </p:nvSpPr>
        <p:spPr/>
        <p:txBody>
          <a:bodyPr/>
          <a:lstStyle/>
          <a:p>
            <a:pPr algn="ctr"/>
            <a:fld id="{2E94512F-4FCD-4B8F-9303-F99597583EE2}" type="slidenum">
              <a:rPr lang="en-US" smtClean="0"/>
              <a:pPr algn="ctr"/>
              <a:t>21</a:t>
            </a:fld>
            <a:endParaRPr lang="en-US" dirty="0"/>
          </a:p>
        </p:txBody>
      </p:sp>
      <p:pic>
        <p:nvPicPr>
          <p:cNvPr id="5" name="Graphic 4">
            <a:extLst>
              <a:ext uri="{FF2B5EF4-FFF2-40B4-BE49-F238E27FC236}">
                <a16:creationId xmlns:a16="http://schemas.microsoft.com/office/drawing/2014/main" id="{71A85E4F-AB97-400D-9A61-EEFF3AC67C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81972" y="1130303"/>
            <a:ext cx="5910028" cy="5068985"/>
          </a:xfrm>
          <a:prstGeom prst="rect">
            <a:avLst/>
          </a:prstGeom>
        </p:spPr>
      </p:pic>
      <p:grpSp>
        <p:nvGrpSpPr>
          <p:cNvPr id="6" name="Group 5">
            <a:extLst>
              <a:ext uri="{FF2B5EF4-FFF2-40B4-BE49-F238E27FC236}">
                <a16:creationId xmlns:a16="http://schemas.microsoft.com/office/drawing/2014/main" id="{8CDC2B65-426F-4EB8-9D40-BC1655F7A071}"/>
              </a:ext>
            </a:extLst>
          </p:cNvPr>
          <p:cNvGrpSpPr>
            <a:grpSpLocks noChangeAspect="1"/>
          </p:cNvGrpSpPr>
          <p:nvPr/>
        </p:nvGrpSpPr>
        <p:grpSpPr>
          <a:xfrm>
            <a:off x="-35003" y="1460500"/>
            <a:ext cx="6220504" cy="4722606"/>
            <a:chOff x="6241174" y="1286658"/>
            <a:chExt cx="5181605" cy="3933874"/>
          </a:xfrm>
        </p:grpSpPr>
        <p:sp>
          <p:nvSpPr>
            <p:cNvPr id="7" name="Triangle 5">
              <a:extLst>
                <a:ext uri="{FF2B5EF4-FFF2-40B4-BE49-F238E27FC236}">
                  <a16:creationId xmlns:a16="http://schemas.microsoft.com/office/drawing/2014/main" id="{7BC2BBD3-D4FC-42A5-8B21-6B9C68E32856}"/>
                </a:ext>
              </a:extLst>
            </p:cNvPr>
            <p:cNvSpPr/>
            <p:nvPr/>
          </p:nvSpPr>
          <p:spPr>
            <a:xfrm rot="16200000" flipH="1">
              <a:off x="7740860" y="1478165"/>
              <a:ext cx="2192941" cy="4193385"/>
            </a:xfrm>
            <a:custGeom>
              <a:avLst/>
              <a:gdLst>
                <a:gd name="connsiteX0" fmla="*/ 0 w 4736257"/>
                <a:gd name="connsiteY0" fmla="*/ 7201700 h 7201700"/>
                <a:gd name="connsiteX1" fmla="*/ 2368129 w 4736257"/>
                <a:gd name="connsiteY1" fmla="*/ 0 h 7201700"/>
                <a:gd name="connsiteX2" fmla="*/ 4736257 w 4736257"/>
                <a:gd name="connsiteY2" fmla="*/ 7201700 h 7201700"/>
                <a:gd name="connsiteX3" fmla="*/ 0 w 4736257"/>
                <a:gd name="connsiteY3" fmla="*/ 7201700 h 7201700"/>
                <a:gd name="connsiteX0" fmla="*/ 0 w 4736257"/>
                <a:gd name="connsiteY0" fmla="*/ 7185794 h 7185794"/>
                <a:gd name="connsiteX1" fmla="*/ 2519204 w 4736257"/>
                <a:gd name="connsiteY1" fmla="*/ 0 h 7185794"/>
                <a:gd name="connsiteX2" fmla="*/ 4736257 w 4736257"/>
                <a:gd name="connsiteY2" fmla="*/ 7185794 h 7185794"/>
                <a:gd name="connsiteX3" fmla="*/ 0 w 4736257"/>
                <a:gd name="connsiteY3" fmla="*/ 7185794 h 7185794"/>
              </a:gdLst>
              <a:ahLst/>
              <a:cxnLst>
                <a:cxn ang="0">
                  <a:pos x="connsiteX0" y="connsiteY0"/>
                </a:cxn>
                <a:cxn ang="0">
                  <a:pos x="connsiteX1" y="connsiteY1"/>
                </a:cxn>
                <a:cxn ang="0">
                  <a:pos x="connsiteX2" y="connsiteY2"/>
                </a:cxn>
                <a:cxn ang="0">
                  <a:pos x="connsiteX3" y="connsiteY3"/>
                </a:cxn>
              </a:cxnLst>
              <a:rect l="l" t="t" r="r" b="b"/>
              <a:pathLst>
                <a:path w="4736257" h="7185794">
                  <a:moveTo>
                    <a:pt x="0" y="7185794"/>
                  </a:moveTo>
                  <a:lnTo>
                    <a:pt x="2519204" y="0"/>
                  </a:lnTo>
                  <a:lnTo>
                    <a:pt x="4736257" y="7185794"/>
                  </a:lnTo>
                  <a:lnTo>
                    <a:pt x="0" y="7185794"/>
                  </a:lnTo>
                  <a:close/>
                </a:path>
              </a:pathLst>
            </a:custGeom>
            <a:gradFill>
              <a:gsLst>
                <a:gs pos="96000">
                  <a:srgbClr val="E2918B">
                    <a:alpha val="25000"/>
                  </a:srgbClr>
                </a:gs>
                <a:gs pos="100000">
                  <a:srgbClr val="E2918B">
                    <a:alpha val="0"/>
                  </a:srgbClr>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 name="Triangle 5">
              <a:extLst>
                <a:ext uri="{FF2B5EF4-FFF2-40B4-BE49-F238E27FC236}">
                  <a16:creationId xmlns:a16="http://schemas.microsoft.com/office/drawing/2014/main" id="{B0CE6907-F4ED-4397-A575-E2CC188E266F}"/>
                </a:ext>
              </a:extLst>
            </p:cNvPr>
            <p:cNvSpPr/>
            <p:nvPr/>
          </p:nvSpPr>
          <p:spPr>
            <a:xfrm rot="5400000" flipH="1">
              <a:off x="7690630" y="1381571"/>
              <a:ext cx="2192941" cy="4193385"/>
            </a:xfrm>
            <a:custGeom>
              <a:avLst/>
              <a:gdLst>
                <a:gd name="connsiteX0" fmla="*/ 0 w 4736257"/>
                <a:gd name="connsiteY0" fmla="*/ 7201700 h 7201700"/>
                <a:gd name="connsiteX1" fmla="*/ 2368129 w 4736257"/>
                <a:gd name="connsiteY1" fmla="*/ 0 h 7201700"/>
                <a:gd name="connsiteX2" fmla="*/ 4736257 w 4736257"/>
                <a:gd name="connsiteY2" fmla="*/ 7201700 h 7201700"/>
                <a:gd name="connsiteX3" fmla="*/ 0 w 4736257"/>
                <a:gd name="connsiteY3" fmla="*/ 7201700 h 7201700"/>
                <a:gd name="connsiteX0" fmla="*/ 0 w 4736257"/>
                <a:gd name="connsiteY0" fmla="*/ 7185794 h 7185794"/>
                <a:gd name="connsiteX1" fmla="*/ 2519204 w 4736257"/>
                <a:gd name="connsiteY1" fmla="*/ 0 h 7185794"/>
                <a:gd name="connsiteX2" fmla="*/ 4736257 w 4736257"/>
                <a:gd name="connsiteY2" fmla="*/ 7185794 h 7185794"/>
                <a:gd name="connsiteX3" fmla="*/ 0 w 4736257"/>
                <a:gd name="connsiteY3" fmla="*/ 7185794 h 7185794"/>
              </a:gdLst>
              <a:ahLst/>
              <a:cxnLst>
                <a:cxn ang="0">
                  <a:pos x="connsiteX0" y="connsiteY0"/>
                </a:cxn>
                <a:cxn ang="0">
                  <a:pos x="connsiteX1" y="connsiteY1"/>
                </a:cxn>
                <a:cxn ang="0">
                  <a:pos x="connsiteX2" y="connsiteY2"/>
                </a:cxn>
                <a:cxn ang="0">
                  <a:pos x="connsiteX3" y="connsiteY3"/>
                </a:cxn>
              </a:cxnLst>
              <a:rect l="l" t="t" r="r" b="b"/>
              <a:pathLst>
                <a:path w="4736257" h="7185794">
                  <a:moveTo>
                    <a:pt x="0" y="7185794"/>
                  </a:moveTo>
                  <a:lnTo>
                    <a:pt x="2519204" y="0"/>
                  </a:lnTo>
                  <a:lnTo>
                    <a:pt x="4736257" y="7185794"/>
                  </a:lnTo>
                  <a:lnTo>
                    <a:pt x="0" y="7185794"/>
                  </a:lnTo>
                  <a:close/>
                </a:path>
              </a:pathLst>
            </a:custGeom>
            <a:gradFill>
              <a:gsLst>
                <a:gs pos="96000">
                  <a:srgbClr val="92D050">
                    <a:alpha val="50000"/>
                  </a:srgbClr>
                </a:gs>
                <a:gs pos="100000">
                  <a:srgbClr val="92D050">
                    <a:alpha val="0"/>
                  </a:srgbClr>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9" name="Triangle 5">
              <a:extLst>
                <a:ext uri="{FF2B5EF4-FFF2-40B4-BE49-F238E27FC236}">
                  <a16:creationId xmlns:a16="http://schemas.microsoft.com/office/drawing/2014/main" id="{1D89922D-D15A-4CDE-8A14-E6813A765663}"/>
                </a:ext>
              </a:extLst>
            </p:cNvPr>
            <p:cNvSpPr/>
            <p:nvPr/>
          </p:nvSpPr>
          <p:spPr>
            <a:xfrm rot="16200000" flipH="1">
              <a:off x="7755376" y="1388245"/>
              <a:ext cx="2192941" cy="4193385"/>
            </a:xfrm>
            <a:custGeom>
              <a:avLst/>
              <a:gdLst>
                <a:gd name="connsiteX0" fmla="*/ 0 w 4736257"/>
                <a:gd name="connsiteY0" fmla="*/ 7201700 h 7201700"/>
                <a:gd name="connsiteX1" fmla="*/ 2368129 w 4736257"/>
                <a:gd name="connsiteY1" fmla="*/ 0 h 7201700"/>
                <a:gd name="connsiteX2" fmla="*/ 4736257 w 4736257"/>
                <a:gd name="connsiteY2" fmla="*/ 7201700 h 7201700"/>
                <a:gd name="connsiteX3" fmla="*/ 0 w 4736257"/>
                <a:gd name="connsiteY3" fmla="*/ 7201700 h 7201700"/>
                <a:gd name="connsiteX0" fmla="*/ 0 w 4736257"/>
                <a:gd name="connsiteY0" fmla="*/ 7185794 h 7185794"/>
                <a:gd name="connsiteX1" fmla="*/ 2519204 w 4736257"/>
                <a:gd name="connsiteY1" fmla="*/ 0 h 7185794"/>
                <a:gd name="connsiteX2" fmla="*/ 4736257 w 4736257"/>
                <a:gd name="connsiteY2" fmla="*/ 7185794 h 7185794"/>
                <a:gd name="connsiteX3" fmla="*/ 0 w 4736257"/>
                <a:gd name="connsiteY3" fmla="*/ 7185794 h 7185794"/>
              </a:gdLst>
              <a:ahLst/>
              <a:cxnLst>
                <a:cxn ang="0">
                  <a:pos x="connsiteX0" y="connsiteY0"/>
                </a:cxn>
                <a:cxn ang="0">
                  <a:pos x="connsiteX1" y="connsiteY1"/>
                </a:cxn>
                <a:cxn ang="0">
                  <a:pos x="connsiteX2" y="connsiteY2"/>
                </a:cxn>
                <a:cxn ang="0">
                  <a:pos x="connsiteX3" y="connsiteY3"/>
                </a:cxn>
              </a:cxnLst>
              <a:rect l="l" t="t" r="r" b="b"/>
              <a:pathLst>
                <a:path w="4736257" h="7185794">
                  <a:moveTo>
                    <a:pt x="0" y="7185794"/>
                  </a:moveTo>
                  <a:lnTo>
                    <a:pt x="2519204" y="0"/>
                  </a:lnTo>
                  <a:lnTo>
                    <a:pt x="4736257" y="7185794"/>
                  </a:lnTo>
                  <a:lnTo>
                    <a:pt x="0" y="7185794"/>
                  </a:lnTo>
                  <a:close/>
                </a:path>
              </a:pathLst>
            </a:custGeom>
            <a:gradFill>
              <a:gsLst>
                <a:gs pos="82000">
                  <a:srgbClr val="324259">
                    <a:lumMod val="60000"/>
                    <a:lumOff val="40000"/>
                    <a:alpha val="50000"/>
                  </a:srgbClr>
                </a:gs>
                <a:gs pos="100000">
                  <a:srgbClr val="324259">
                    <a:lumMod val="60000"/>
                    <a:lumOff val="40000"/>
                    <a:alpha val="0"/>
                  </a:srgbClr>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0" name="Pentagon 59">
              <a:extLst>
                <a:ext uri="{FF2B5EF4-FFF2-40B4-BE49-F238E27FC236}">
                  <a16:creationId xmlns:a16="http://schemas.microsoft.com/office/drawing/2014/main" id="{B94C92B7-7C6F-4F4E-812F-D7B846C8B6DB}"/>
                </a:ext>
              </a:extLst>
            </p:cNvPr>
            <p:cNvSpPr/>
            <p:nvPr/>
          </p:nvSpPr>
          <p:spPr>
            <a:xfrm>
              <a:off x="6661158" y="1286658"/>
              <a:ext cx="4630529" cy="319464"/>
            </a:xfrm>
            <a:prstGeom prst="homePlate">
              <a:avLst>
                <a:gd name="adj" fmla="val 70217"/>
              </a:avLst>
            </a:prstGeom>
            <a:gradFill>
              <a:gsLst>
                <a:gs pos="0">
                  <a:srgbClr val="324259">
                    <a:lumMod val="60000"/>
                    <a:lumOff val="40000"/>
                    <a:alpha val="0"/>
                  </a:srgbClr>
                </a:gs>
                <a:gs pos="32000">
                  <a:srgbClr val="324259">
                    <a:lumMod val="60000"/>
                    <a:lumOff val="40000"/>
                  </a:srgbClr>
                </a:gs>
              </a:gsLst>
              <a:lin ang="0" scaled="0"/>
            </a:gradFill>
            <a:ln w="12700" cap="flat" cmpd="sng" algn="ctr">
              <a:noFill/>
              <a:prstDash val="solid"/>
              <a:miter lim="800000"/>
            </a:ln>
            <a:effectLst/>
          </p:spPr>
          <p:txBody>
            <a:bodyPr rIns="274320" rtlCol="0" anchor="ctr"/>
            <a:lstStyle/>
            <a:p>
              <a:pPr algn="r">
                <a:defRPr/>
              </a:pPr>
              <a:r>
                <a:rPr lang="en-US" sz="1200" b="1" kern="0" dirty="0">
                  <a:solidFill>
                    <a:srgbClr val="FFFFFF"/>
                  </a:solidFill>
                  <a:latin typeface="Open Sans bold"/>
                </a:rPr>
                <a:t>Simulated Pathways</a:t>
              </a:r>
            </a:p>
          </p:txBody>
        </p:sp>
        <p:sp>
          <p:nvSpPr>
            <p:cNvPr id="11" name="Pentagon 60">
              <a:extLst>
                <a:ext uri="{FF2B5EF4-FFF2-40B4-BE49-F238E27FC236}">
                  <a16:creationId xmlns:a16="http://schemas.microsoft.com/office/drawing/2014/main" id="{74520877-AC45-475E-9839-1DFCC7E0CF16}"/>
                </a:ext>
              </a:extLst>
            </p:cNvPr>
            <p:cNvSpPr/>
            <p:nvPr/>
          </p:nvSpPr>
          <p:spPr>
            <a:xfrm>
              <a:off x="6629145" y="1607828"/>
              <a:ext cx="4630529" cy="319464"/>
            </a:xfrm>
            <a:prstGeom prst="homePlate">
              <a:avLst>
                <a:gd name="adj" fmla="val 70217"/>
              </a:avLst>
            </a:prstGeom>
            <a:gradFill>
              <a:gsLst>
                <a:gs pos="0">
                  <a:srgbClr val="E2918B">
                    <a:alpha val="0"/>
                  </a:srgbClr>
                </a:gs>
                <a:gs pos="32000">
                  <a:srgbClr val="E2918B"/>
                </a:gs>
              </a:gsLst>
              <a:lin ang="0" scaled="0"/>
            </a:gradFill>
            <a:ln w="12700" cap="flat" cmpd="sng" algn="ctr">
              <a:noFill/>
              <a:prstDash val="solid"/>
              <a:miter lim="800000"/>
            </a:ln>
            <a:effectLst/>
          </p:spPr>
          <p:txBody>
            <a:bodyPr rIns="274320" rtlCol="0" anchor="ctr"/>
            <a:lstStyle/>
            <a:p>
              <a:pPr algn="r">
                <a:defRPr/>
              </a:pPr>
              <a:r>
                <a:rPr lang="en-US" sz="1200" b="1" kern="0" dirty="0">
                  <a:solidFill>
                    <a:srgbClr val="FFFFFF"/>
                  </a:solidFill>
                  <a:latin typeface="Open Sans bold"/>
                </a:rPr>
                <a:t>Observed Pathways</a:t>
              </a:r>
            </a:p>
          </p:txBody>
        </p:sp>
        <p:sp>
          <p:nvSpPr>
            <p:cNvPr id="12" name="Pentagon 61">
              <a:extLst>
                <a:ext uri="{FF2B5EF4-FFF2-40B4-BE49-F238E27FC236}">
                  <a16:creationId xmlns:a16="http://schemas.microsoft.com/office/drawing/2014/main" id="{B050F94A-E0CB-4FE5-A105-5CD3217BA78A}"/>
                </a:ext>
              </a:extLst>
            </p:cNvPr>
            <p:cNvSpPr/>
            <p:nvPr/>
          </p:nvSpPr>
          <p:spPr>
            <a:xfrm flipH="1">
              <a:off x="6629142" y="4901068"/>
              <a:ext cx="4630529" cy="319464"/>
            </a:xfrm>
            <a:prstGeom prst="homePlate">
              <a:avLst>
                <a:gd name="adj" fmla="val 70217"/>
              </a:avLst>
            </a:prstGeom>
            <a:gradFill>
              <a:gsLst>
                <a:gs pos="0">
                  <a:srgbClr val="92D050">
                    <a:alpha val="0"/>
                  </a:srgbClr>
                </a:gs>
                <a:gs pos="32000">
                  <a:srgbClr val="92D050"/>
                </a:gs>
              </a:gsLst>
              <a:lin ang="0" scaled="0"/>
            </a:gradFill>
            <a:ln w="12700" cap="flat" cmpd="sng" algn="ctr">
              <a:noFill/>
              <a:prstDash val="solid"/>
              <a:miter lim="800000"/>
            </a:ln>
            <a:effectLst/>
          </p:spPr>
          <p:txBody>
            <a:bodyPr lIns="274320" rIns="274320" rtlCol="0" anchor="ctr"/>
            <a:lstStyle/>
            <a:p>
              <a:pPr>
                <a:defRPr/>
              </a:pPr>
              <a:r>
                <a:rPr lang="en-US" sz="1200" b="1" kern="0" dirty="0">
                  <a:solidFill>
                    <a:srgbClr val="FFFFFF"/>
                  </a:solidFill>
                  <a:latin typeface="Open Sans bold"/>
                </a:rPr>
                <a:t>Attribution </a:t>
              </a:r>
            </a:p>
          </p:txBody>
        </p:sp>
        <p:pic>
          <p:nvPicPr>
            <p:cNvPr id="13" name="Picture 12">
              <a:extLst>
                <a:ext uri="{FF2B5EF4-FFF2-40B4-BE49-F238E27FC236}">
                  <a16:creationId xmlns:a16="http://schemas.microsoft.com/office/drawing/2014/main" id="{AC6F4A23-9382-4C01-80B3-27892F5D77E3}"/>
                </a:ext>
              </a:extLst>
            </p:cNvPr>
            <p:cNvPicPr>
              <a:picLocks noChangeAspect="1"/>
            </p:cNvPicPr>
            <p:nvPr/>
          </p:nvPicPr>
          <p:blipFill>
            <a:blip r:embed="rId5" cstate="print">
              <a:extLst>
                <a:ext uri="{28A0092B-C50C-407E-A947-70E740481C1C}">
                  <a14:useLocalDpi xmlns:a14="http://schemas.microsoft.com/office/drawing/2010/main" val="0"/>
                </a:ext>
              </a:extLst>
            </a:blip>
            <a:srcRect l="355" r="355"/>
            <a:stretch/>
          </p:blipFill>
          <p:spPr>
            <a:xfrm>
              <a:off x="6661158" y="1952938"/>
              <a:ext cx="4352347" cy="2952124"/>
            </a:xfrm>
            <a:prstGeom prst="rect">
              <a:avLst/>
            </a:prstGeom>
          </p:spPr>
        </p:pic>
        <p:sp>
          <p:nvSpPr>
            <p:cNvPr id="14" name="Rectangle 13">
              <a:extLst>
                <a:ext uri="{FF2B5EF4-FFF2-40B4-BE49-F238E27FC236}">
                  <a16:creationId xmlns:a16="http://schemas.microsoft.com/office/drawing/2014/main" id="{DAEEC98D-B772-4260-B49E-868001F1AF65}"/>
                </a:ext>
              </a:extLst>
            </p:cNvPr>
            <p:cNvSpPr/>
            <p:nvPr/>
          </p:nvSpPr>
          <p:spPr>
            <a:xfrm rot="16200000">
              <a:off x="4971856" y="3222256"/>
              <a:ext cx="2948130" cy="409494"/>
            </a:xfrm>
            <a:prstGeom prst="rect">
              <a:avLst/>
            </a:prstGeom>
            <a:noFill/>
            <a:ln w="12700" cap="flat" cmpd="sng" algn="ctr">
              <a:noFill/>
              <a:prstDash val="solid"/>
              <a:miter lim="800000"/>
            </a:ln>
            <a:effectLst/>
          </p:spPr>
          <p:txBody>
            <a:bodyPr tIns="91440" rtlCol="0" anchor="ctr"/>
            <a:lstStyle/>
            <a:p>
              <a:pPr algn="ctr">
                <a:defRPr/>
              </a:pPr>
              <a:r>
                <a:rPr lang="en-US" sz="1200" b="1" kern="0" dirty="0">
                  <a:solidFill>
                    <a:srgbClr val="04162A"/>
                  </a:solidFill>
                  <a:latin typeface="Open Sans SemiBold" panose="020B0606030504020204" pitchFamily="34" charset="0"/>
                  <a:ea typeface="Open Sans SemiBold" panose="020B0606030504020204" pitchFamily="34" charset="0"/>
                  <a:cs typeface="Open Sans SemiBold" panose="020B0606030504020204" pitchFamily="34" charset="0"/>
                </a:rPr>
                <a:t>SOURCE  FORCINGS  IN  THE  CLIMATE</a:t>
              </a:r>
            </a:p>
          </p:txBody>
        </p:sp>
        <p:sp>
          <p:nvSpPr>
            <p:cNvPr id="15" name="Rectangle 14">
              <a:extLst>
                <a:ext uri="{FF2B5EF4-FFF2-40B4-BE49-F238E27FC236}">
                  <a16:creationId xmlns:a16="http://schemas.microsoft.com/office/drawing/2014/main" id="{128BCF2D-0861-478D-BCEB-6AF72D0F305F}"/>
                </a:ext>
              </a:extLst>
            </p:cNvPr>
            <p:cNvSpPr/>
            <p:nvPr/>
          </p:nvSpPr>
          <p:spPr>
            <a:xfrm rot="5400000">
              <a:off x="9743966" y="3222255"/>
              <a:ext cx="2948131" cy="409494"/>
            </a:xfrm>
            <a:prstGeom prst="rect">
              <a:avLst/>
            </a:prstGeom>
            <a:noFill/>
            <a:ln w="12700" cap="flat" cmpd="sng" algn="ctr">
              <a:noFill/>
              <a:prstDash val="solid"/>
              <a:miter lim="800000"/>
            </a:ln>
            <a:effectLst/>
          </p:spPr>
          <p:txBody>
            <a:bodyPr tIns="91440" rtlCol="0" anchor="ctr"/>
            <a:lstStyle/>
            <a:p>
              <a:pPr algn="ctr">
                <a:defRPr/>
              </a:pPr>
              <a:r>
                <a:rPr lang="en-US" sz="1200" b="1" kern="0" dirty="0">
                  <a:solidFill>
                    <a:srgbClr val="04162A"/>
                  </a:solidFill>
                  <a:latin typeface="Open Sans SemiBold" panose="020B0606030504020204" pitchFamily="34" charset="0"/>
                  <a:ea typeface="Open Sans SemiBold" panose="020B0606030504020204" pitchFamily="34" charset="0"/>
                  <a:cs typeface="Open Sans SemiBold" panose="020B0606030504020204" pitchFamily="34" charset="0"/>
                </a:rPr>
                <a:t>IMPACTS   ARISING  FROM   SOURCES  </a:t>
              </a:r>
            </a:p>
          </p:txBody>
        </p:sp>
      </p:grpSp>
    </p:spTree>
    <p:extLst>
      <p:ext uri="{BB962C8B-B14F-4D97-AF65-F5344CB8AC3E}">
        <p14:creationId xmlns:p14="http://schemas.microsoft.com/office/powerpoint/2010/main" val="227172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344F8C4-202F-5748-954E-E748CC614D70}"/>
              </a:ext>
            </a:extLst>
          </p:cNvPr>
          <p:cNvSpPr>
            <a:spLocks noGrp="1"/>
          </p:cNvSpPr>
          <p:nvPr>
            <p:ph type="title"/>
          </p:nvPr>
        </p:nvSpPr>
        <p:spPr/>
        <p:txBody>
          <a:bodyPr/>
          <a:lstStyle/>
          <a:p>
            <a:r>
              <a:rPr lang="en-US" dirty="0"/>
              <a:t>References</a:t>
            </a:r>
          </a:p>
        </p:txBody>
      </p:sp>
      <p:sp>
        <p:nvSpPr>
          <p:cNvPr id="2" name="Rectangle 1">
            <a:extLst>
              <a:ext uri="{FF2B5EF4-FFF2-40B4-BE49-F238E27FC236}">
                <a16:creationId xmlns:a16="http://schemas.microsoft.com/office/drawing/2014/main" id="{F85ACAB8-4877-4376-8773-733F79AF79EE}"/>
              </a:ext>
            </a:extLst>
          </p:cNvPr>
          <p:cNvSpPr/>
          <p:nvPr/>
        </p:nvSpPr>
        <p:spPr>
          <a:xfrm>
            <a:off x="0" y="962025"/>
            <a:ext cx="12192000" cy="25717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C8C382F7-B28D-A24F-8A31-60568291B414}"/>
              </a:ext>
            </a:extLst>
          </p:cNvPr>
          <p:cNvSpPr>
            <a:spLocks noGrp="1"/>
          </p:cNvSpPr>
          <p:nvPr>
            <p:ph idx="1"/>
          </p:nvPr>
        </p:nvSpPr>
        <p:spPr>
          <a:xfrm>
            <a:off x="323135" y="1047749"/>
            <a:ext cx="11728528" cy="5429251"/>
          </a:xfrm>
        </p:spPr>
        <p:txBody>
          <a:bodyPr>
            <a:noAutofit/>
          </a:bodyPr>
          <a:lstStyle/>
          <a:p>
            <a:pPr marL="171450" indent="-171450">
              <a:spcBef>
                <a:spcPts val="400"/>
              </a:spcBef>
              <a:buFont typeface="Arial" panose="020B0604020202020204" pitchFamily="34" charset="0"/>
              <a:buChar char="•"/>
            </a:pPr>
            <a:endParaRPr lang="en-US" sz="1200" dirty="0">
              <a:latin typeface="Open Sans" panose="020B0606030504020204" pitchFamily="34" charset="0"/>
              <a:ea typeface="Open Sans" panose="020B0606030504020204" pitchFamily="34" charset="0"/>
              <a:cs typeface="Open Sans" panose="020B0606030504020204" pitchFamily="34" charset="0"/>
            </a:endParaRPr>
          </a:p>
          <a:p>
            <a:pPr marL="171450" indent="-171450">
              <a:spcBef>
                <a:spcPts val="400"/>
              </a:spcBef>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Caldwell, P., et al., </a:t>
            </a:r>
            <a:r>
              <a:rPr lang="en-US" sz="1200" i="1" dirty="0">
                <a:latin typeface="Open Sans" panose="020B0606030504020204" pitchFamily="34" charset="0"/>
                <a:ea typeface="Open Sans" panose="020B0606030504020204" pitchFamily="34" charset="0"/>
                <a:cs typeface="Open Sans" panose="020B0606030504020204" pitchFamily="34" charset="0"/>
              </a:rPr>
              <a:t>Statistical significance of climate sensitivity predictors obtained by data mining.</a:t>
            </a:r>
            <a:r>
              <a:rPr lang="en-US" sz="1200" dirty="0">
                <a:latin typeface="Open Sans" panose="020B0606030504020204" pitchFamily="34" charset="0"/>
                <a:ea typeface="Open Sans" panose="020B0606030504020204" pitchFamily="34" charset="0"/>
                <a:cs typeface="Open Sans" panose="020B0606030504020204" pitchFamily="34" charset="0"/>
              </a:rPr>
              <a:t> Geophysical Research Letters, 2014. </a:t>
            </a:r>
            <a:r>
              <a:rPr lang="en-US" sz="1200" b="1" dirty="0">
                <a:latin typeface="Open Sans" panose="020B0606030504020204" pitchFamily="34" charset="0"/>
                <a:ea typeface="Open Sans" panose="020B0606030504020204" pitchFamily="34" charset="0"/>
                <a:cs typeface="Open Sans" panose="020B0606030504020204" pitchFamily="34" charset="0"/>
              </a:rPr>
              <a:t>41</a:t>
            </a:r>
            <a:r>
              <a:rPr lang="en-US" sz="1200" dirty="0">
                <a:latin typeface="Open Sans" panose="020B0606030504020204" pitchFamily="34" charset="0"/>
                <a:ea typeface="Open Sans" panose="020B0606030504020204" pitchFamily="34" charset="0"/>
                <a:cs typeface="Open Sans" panose="020B0606030504020204" pitchFamily="34" charset="0"/>
              </a:rPr>
              <a:t>.</a:t>
            </a:r>
          </a:p>
          <a:p>
            <a:pPr marL="171450" indent="-171450">
              <a:spcBef>
                <a:spcPts val="400"/>
              </a:spcBef>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Finley, Andrew, Banerjee, </a:t>
            </a:r>
            <a:r>
              <a:rPr lang="en-US" sz="1200" dirty="0" err="1">
                <a:latin typeface="Open Sans" panose="020B0606030504020204" pitchFamily="34" charset="0"/>
                <a:ea typeface="Open Sans" panose="020B0606030504020204" pitchFamily="34" charset="0"/>
                <a:cs typeface="Open Sans" panose="020B0606030504020204" pitchFamily="34" charset="0"/>
              </a:rPr>
              <a:t>Sudipto,Gelfand</a:t>
            </a:r>
            <a:r>
              <a:rPr lang="en-US" sz="1200" dirty="0">
                <a:latin typeface="Open Sans" panose="020B0606030504020204" pitchFamily="34" charset="0"/>
                <a:ea typeface="Open Sans" panose="020B0606030504020204" pitchFamily="34" charset="0"/>
                <a:cs typeface="Open Sans" panose="020B0606030504020204" pitchFamily="34" charset="0"/>
              </a:rPr>
              <a:t>, Alan. (2012). Bayesian Dynamic Modeling for Large Space–Time Datasets Using Gaussian Predictive Processes. Journal of Geographical Systems. 14. 29-47.</a:t>
            </a:r>
          </a:p>
          <a:p>
            <a:pPr marL="171450" indent="-171450">
              <a:spcBef>
                <a:spcPts val="400"/>
              </a:spcBef>
              <a:buFont typeface="Arial" panose="020B0604020202020204" pitchFamily="34" charset="0"/>
              <a:buChar char="•"/>
            </a:pPr>
            <a:r>
              <a:rPr lang="en-US" sz="1200" dirty="0" err="1">
                <a:latin typeface="Open Sans" panose="020B0606030504020204" pitchFamily="34" charset="0"/>
                <a:ea typeface="Open Sans" panose="020B0606030504020204" pitchFamily="34" charset="0"/>
                <a:cs typeface="Open Sans" panose="020B0606030504020204" pitchFamily="34" charset="0"/>
              </a:rPr>
              <a:t>Golaz</a:t>
            </a:r>
            <a:r>
              <a:rPr lang="en-US" sz="1200" dirty="0">
                <a:latin typeface="Open Sans" panose="020B0606030504020204" pitchFamily="34" charset="0"/>
                <a:ea typeface="Open Sans" panose="020B0606030504020204" pitchFamily="34" charset="0"/>
                <a:cs typeface="Open Sans" panose="020B0606030504020204" pitchFamily="34" charset="0"/>
              </a:rPr>
              <a:t>, J.-C., et al., The DOE E3SM Coupled Model Version 1: Overview and Evaluation at Standard Resolution. Journal of Advances in Modeling Earth Systems, 2019. 11(7): p. 2089-2129.</a:t>
            </a:r>
          </a:p>
          <a:p>
            <a:pPr marL="171450" indent="-171450">
              <a:spcBef>
                <a:spcPts val="400"/>
              </a:spcBef>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Goode, K., </a:t>
            </a:r>
            <a:r>
              <a:rPr lang="en-US" sz="1200" dirty="0" err="1">
                <a:latin typeface="Open Sans" panose="020B0606030504020204" pitchFamily="34" charset="0"/>
                <a:ea typeface="Open Sans" panose="020B0606030504020204" pitchFamily="34" charset="0"/>
                <a:cs typeface="Open Sans" panose="020B0606030504020204" pitchFamily="34" charset="0"/>
              </a:rPr>
              <a:t>Ries</a:t>
            </a:r>
            <a:r>
              <a:rPr lang="en-US" sz="1200" dirty="0">
                <a:latin typeface="Open Sans" panose="020B0606030504020204" pitchFamily="34" charset="0"/>
                <a:ea typeface="Open Sans" panose="020B0606030504020204" pitchFamily="34" charset="0"/>
                <a:cs typeface="Open Sans" panose="020B0606030504020204" pitchFamily="34" charset="0"/>
              </a:rPr>
              <a:t>, D., and </a:t>
            </a:r>
            <a:r>
              <a:rPr lang="en-US" sz="1200" dirty="0" err="1">
                <a:latin typeface="Open Sans" panose="020B0606030504020204" pitchFamily="34" charset="0"/>
                <a:ea typeface="Open Sans" panose="020B0606030504020204" pitchFamily="34" charset="0"/>
                <a:cs typeface="Open Sans" panose="020B0606030504020204" pitchFamily="34" charset="0"/>
              </a:rPr>
              <a:t>Zollweg</a:t>
            </a:r>
            <a:r>
              <a:rPr lang="en-US" sz="1200" dirty="0">
                <a:latin typeface="Open Sans" panose="020B0606030504020204" pitchFamily="34" charset="0"/>
                <a:ea typeface="Open Sans" panose="020B0606030504020204" pitchFamily="34" charset="0"/>
                <a:cs typeface="Open Sans" panose="020B0606030504020204" pitchFamily="34" charset="0"/>
              </a:rPr>
              <a:t>, J. “Explaining Neural Networks with Functional Data Using PCA and Feature Importance”. AAAI 2020 Fall Symposium on AI in the Government and Public Sector. November 13-14, 2020. https://</a:t>
            </a:r>
            <a:r>
              <a:rPr lang="en-US" sz="1200" dirty="0" err="1">
                <a:latin typeface="Open Sans" panose="020B0606030504020204" pitchFamily="34" charset="0"/>
                <a:ea typeface="Open Sans" panose="020B0606030504020204" pitchFamily="34" charset="0"/>
                <a:cs typeface="Open Sans" panose="020B0606030504020204" pitchFamily="34" charset="0"/>
              </a:rPr>
              <a:t>arxiv.org</a:t>
            </a:r>
            <a:r>
              <a:rPr lang="en-US" sz="1200" dirty="0">
                <a:latin typeface="Open Sans" panose="020B0606030504020204" pitchFamily="34" charset="0"/>
                <a:ea typeface="Open Sans" panose="020B0606030504020204" pitchFamily="34" charset="0"/>
                <a:cs typeface="Open Sans" panose="020B0606030504020204" pitchFamily="34" charset="0"/>
              </a:rPr>
              <a:t>/abs/2010.12063.</a:t>
            </a:r>
          </a:p>
          <a:p>
            <a:pPr marL="171450" indent="-171450">
              <a:lnSpc>
                <a:spcPct val="100000"/>
              </a:lnSpc>
              <a:spcBef>
                <a:spcPts val="300"/>
              </a:spcBef>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Hall, A. et al., </a:t>
            </a:r>
            <a:r>
              <a:rPr lang="en-US" sz="1200" i="1" dirty="0">
                <a:latin typeface="Open Sans" panose="020B0606030504020204" pitchFamily="34" charset="0"/>
                <a:ea typeface="Open Sans" panose="020B0606030504020204" pitchFamily="34" charset="0"/>
                <a:cs typeface="Open Sans" panose="020B0606030504020204" pitchFamily="34" charset="0"/>
              </a:rPr>
              <a:t>Progressing emergent constraints on future climate change</a:t>
            </a:r>
            <a:r>
              <a:rPr lang="en-US" sz="1200" dirty="0">
                <a:latin typeface="Open Sans" panose="020B0606030504020204" pitchFamily="34" charset="0"/>
                <a:ea typeface="Open Sans" panose="020B0606030504020204" pitchFamily="34" charset="0"/>
                <a:cs typeface="Open Sans" panose="020B0606030504020204" pitchFamily="34" charset="0"/>
              </a:rPr>
              <a:t>. Nature Climate Change, 2019. </a:t>
            </a:r>
            <a:r>
              <a:rPr lang="en-US" sz="1200" b="1" dirty="0">
                <a:latin typeface="Open Sans" panose="020B0606030504020204" pitchFamily="34" charset="0"/>
                <a:ea typeface="Open Sans" panose="020B0606030504020204" pitchFamily="34" charset="0"/>
                <a:cs typeface="Open Sans" panose="020B0606030504020204" pitchFamily="34" charset="0"/>
              </a:rPr>
              <a:t>9,</a:t>
            </a:r>
            <a:r>
              <a:rPr lang="en-US" sz="1200" dirty="0">
                <a:latin typeface="Open Sans" panose="020B0606030504020204" pitchFamily="34" charset="0"/>
                <a:ea typeface="Open Sans" panose="020B0606030504020204" pitchFamily="34" charset="0"/>
                <a:cs typeface="Open Sans" panose="020B0606030504020204" pitchFamily="34" charset="0"/>
              </a:rPr>
              <a:t> p 269-278. </a:t>
            </a:r>
          </a:p>
          <a:p>
            <a:pPr marL="171450" indent="-171450">
              <a:lnSpc>
                <a:spcPct val="100000"/>
              </a:lnSpc>
              <a:spcBef>
                <a:spcPts val="300"/>
              </a:spcBef>
              <a:buFont typeface="Arial" panose="020B0604020202020204" pitchFamily="34" charset="0"/>
              <a:buChar char="•"/>
            </a:pPr>
            <a:r>
              <a:rPr lang="en-US" sz="1200" dirty="0" err="1">
                <a:latin typeface="Open Sans" panose="020B0606030504020204" pitchFamily="34" charset="0"/>
                <a:ea typeface="Open Sans" panose="020B0606030504020204" pitchFamily="34" charset="0"/>
                <a:cs typeface="Open Sans" panose="020B0606030504020204" pitchFamily="34" charset="0"/>
              </a:rPr>
              <a:t>Hasselmann</a:t>
            </a:r>
            <a:r>
              <a:rPr lang="en-US" sz="1200" dirty="0">
                <a:latin typeface="Open Sans" panose="020B0606030504020204" pitchFamily="34" charset="0"/>
                <a:ea typeface="Open Sans" panose="020B0606030504020204" pitchFamily="34" charset="0"/>
                <a:cs typeface="Open Sans" panose="020B0606030504020204" pitchFamily="34" charset="0"/>
              </a:rPr>
              <a:t>, K., </a:t>
            </a:r>
            <a:r>
              <a:rPr lang="en-US" sz="1200" i="1" dirty="0">
                <a:latin typeface="Open Sans" panose="020B0606030504020204" pitchFamily="34" charset="0"/>
                <a:ea typeface="Open Sans" panose="020B0606030504020204" pitchFamily="34" charset="0"/>
                <a:cs typeface="Open Sans" panose="020B0606030504020204" pitchFamily="34" charset="0"/>
              </a:rPr>
              <a:t>Multi-pattern fingerprint method for detection and attribution of climate change.</a:t>
            </a:r>
            <a:r>
              <a:rPr lang="en-US" sz="1200" dirty="0">
                <a:latin typeface="Open Sans" panose="020B0606030504020204" pitchFamily="34" charset="0"/>
                <a:ea typeface="Open Sans" panose="020B0606030504020204" pitchFamily="34" charset="0"/>
                <a:cs typeface="Open Sans" panose="020B0606030504020204" pitchFamily="34" charset="0"/>
              </a:rPr>
              <a:t> Climate Dynamics, 1997. </a:t>
            </a:r>
            <a:r>
              <a:rPr lang="en-US" sz="1200" b="1" dirty="0">
                <a:latin typeface="Open Sans" panose="020B0606030504020204" pitchFamily="34" charset="0"/>
                <a:ea typeface="Open Sans" panose="020B0606030504020204" pitchFamily="34" charset="0"/>
                <a:cs typeface="Open Sans" panose="020B0606030504020204" pitchFamily="34" charset="0"/>
              </a:rPr>
              <a:t>13</a:t>
            </a:r>
            <a:r>
              <a:rPr lang="en-US" sz="1200" dirty="0">
                <a:latin typeface="Open Sans" panose="020B0606030504020204" pitchFamily="34" charset="0"/>
                <a:ea typeface="Open Sans" panose="020B0606030504020204" pitchFamily="34" charset="0"/>
                <a:cs typeface="Open Sans" panose="020B0606030504020204" pitchFamily="34" charset="0"/>
              </a:rPr>
              <a:t>(9): p. 601-611.</a:t>
            </a:r>
          </a:p>
          <a:p>
            <a:pPr marL="171450" indent="-171450">
              <a:lnSpc>
                <a:spcPct val="100000"/>
              </a:lnSpc>
              <a:spcBef>
                <a:spcPts val="300"/>
              </a:spcBef>
              <a:buFont typeface="Arial" panose="020B0604020202020204" pitchFamily="34" charset="0"/>
              <a:buChar char="•"/>
            </a:pPr>
            <a:r>
              <a:rPr lang="en-US" sz="1200" dirty="0" err="1">
                <a:latin typeface="Open Sans" panose="020B0606030504020204" pitchFamily="34" charset="0"/>
                <a:ea typeface="Open Sans" panose="020B0606030504020204" pitchFamily="34" charset="0"/>
                <a:cs typeface="Open Sans" panose="020B0606030504020204" pitchFamily="34" charset="0"/>
              </a:rPr>
              <a:t>Hegerl</a:t>
            </a:r>
            <a:r>
              <a:rPr lang="en-US" sz="1200" dirty="0">
                <a:latin typeface="Open Sans" panose="020B0606030504020204" pitchFamily="34" charset="0"/>
                <a:ea typeface="Open Sans" panose="020B0606030504020204" pitchFamily="34" charset="0"/>
                <a:cs typeface="Open Sans" panose="020B0606030504020204" pitchFamily="34" charset="0"/>
              </a:rPr>
              <a:t>, G.C. and G.R. North, </a:t>
            </a:r>
            <a:r>
              <a:rPr lang="en-US" sz="1200" i="1" dirty="0">
                <a:latin typeface="Open Sans" panose="020B0606030504020204" pitchFamily="34" charset="0"/>
                <a:ea typeface="Open Sans" panose="020B0606030504020204" pitchFamily="34" charset="0"/>
                <a:cs typeface="Open Sans" panose="020B0606030504020204" pitchFamily="34" charset="0"/>
              </a:rPr>
              <a:t>Comparison of Statistically Optimal Approaches to Detecting Anthropogenic Climate Change.</a:t>
            </a:r>
            <a:r>
              <a:rPr lang="en-US" sz="1200" dirty="0">
                <a:latin typeface="Open Sans" panose="020B0606030504020204" pitchFamily="34" charset="0"/>
                <a:ea typeface="Open Sans" panose="020B0606030504020204" pitchFamily="34" charset="0"/>
                <a:cs typeface="Open Sans" panose="020B0606030504020204" pitchFamily="34" charset="0"/>
              </a:rPr>
              <a:t> Journal of Climate, 1997. </a:t>
            </a:r>
            <a:r>
              <a:rPr lang="en-US" sz="1200" b="1" dirty="0">
                <a:latin typeface="Open Sans" panose="020B0606030504020204" pitchFamily="34" charset="0"/>
                <a:ea typeface="Open Sans" panose="020B0606030504020204" pitchFamily="34" charset="0"/>
                <a:cs typeface="Open Sans" panose="020B0606030504020204" pitchFamily="34" charset="0"/>
              </a:rPr>
              <a:t>10</a:t>
            </a:r>
            <a:r>
              <a:rPr lang="en-US" sz="1200" dirty="0">
                <a:latin typeface="Open Sans" panose="020B0606030504020204" pitchFamily="34" charset="0"/>
                <a:ea typeface="Open Sans" panose="020B0606030504020204" pitchFamily="34" charset="0"/>
                <a:cs typeface="Open Sans" panose="020B0606030504020204" pitchFamily="34" charset="0"/>
              </a:rPr>
              <a:t>(5): p. 1125-1133.</a:t>
            </a:r>
          </a:p>
          <a:p>
            <a:pPr marL="171450" indent="-171450">
              <a:lnSpc>
                <a:spcPct val="100000"/>
              </a:lnSpc>
              <a:spcBef>
                <a:spcPts val="300"/>
              </a:spcBef>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Kravitz, B., et al., </a:t>
            </a:r>
            <a:r>
              <a:rPr lang="en-US" sz="1200" i="1" dirty="0">
                <a:latin typeface="Open Sans" panose="020B0606030504020204" pitchFamily="34" charset="0"/>
                <a:ea typeface="Open Sans" panose="020B0606030504020204" pitchFamily="34" charset="0"/>
                <a:cs typeface="Open Sans" panose="020B0606030504020204" pitchFamily="34" charset="0"/>
              </a:rPr>
              <a:t>First Simulations of Designing Stratospheric Sulfate Aerosol Geoengineering to Meet Multiple Simultaneous Climate Objectives.</a:t>
            </a:r>
            <a:r>
              <a:rPr lang="en-US" sz="1200" dirty="0">
                <a:latin typeface="Open Sans" panose="020B0606030504020204" pitchFamily="34" charset="0"/>
                <a:ea typeface="Open Sans" panose="020B0606030504020204" pitchFamily="34" charset="0"/>
                <a:cs typeface="Open Sans" panose="020B0606030504020204" pitchFamily="34" charset="0"/>
              </a:rPr>
              <a:t> Journal of Geophysical Research: Atmospheres, 2017. </a:t>
            </a:r>
            <a:r>
              <a:rPr lang="en-US" sz="1200" b="1" dirty="0">
                <a:latin typeface="Open Sans" panose="020B0606030504020204" pitchFamily="34" charset="0"/>
                <a:ea typeface="Open Sans" panose="020B0606030504020204" pitchFamily="34" charset="0"/>
                <a:cs typeface="Open Sans" panose="020B0606030504020204" pitchFamily="34" charset="0"/>
              </a:rPr>
              <a:t>122</a:t>
            </a:r>
            <a:r>
              <a:rPr lang="en-US" sz="1200" dirty="0">
                <a:latin typeface="Open Sans" panose="020B0606030504020204" pitchFamily="34" charset="0"/>
                <a:ea typeface="Open Sans" panose="020B0606030504020204" pitchFamily="34" charset="0"/>
                <a:cs typeface="Open Sans" panose="020B0606030504020204" pitchFamily="34" charset="0"/>
              </a:rPr>
              <a:t>(23): p. 12,616-12,634.</a:t>
            </a:r>
          </a:p>
          <a:p>
            <a:pPr marL="171450" indent="-171450">
              <a:lnSpc>
                <a:spcPct val="100000"/>
              </a:lnSpc>
              <a:spcBef>
                <a:spcPts val="300"/>
              </a:spcBef>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Marvel, K., M. </a:t>
            </a:r>
            <a:r>
              <a:rPr lang="en-US" sz="1200" dirty="0" err="1">
                <a:latin typeface="Open Sans" panose="020B0606030504020204" pitchFamily="34" charset="0"/>
                <a:ea typeface="Open Sans" panose="020B0606030504020204" pitchFamily="34" charset="0"/>
                <a:cs typeface="Open Sans" panose="020B0606030504020204" pitchFamily="34" charset="0"/>
              </a:rPr>
              <a:t>Biasutti</a:t>
            </a:r>
            <a:r>
              <a:rPr lang="en-US" sz="1200" dirty="0">
                <a:latin typeface="Open Sans" panose="020B0606030504020204" pitchFamily="34" charset="0"/>
                <a:ea typeface="Open Sans" panose="020B0606030504020204" pitchFamily="34" charset="0"/>
                <a:cs typeface="Open Sans" panose="020B0606030504020204" pitchFamily="34" charset="0"/>
              </a:rPr>
              <a:t>, and C. </a:t>
            </a:r>
            <a:r>
              <a:rPr lang="en-US" sz="1200" dirty="0" err="1">
                <a:latin typeface="Open Sans" panose="020B0606030504020204" pitchFamily="34" charset="0"/>
                <a:ea typeface="Open Sans" panose="020B0606030504020204" pitchFamily="34" charset="0"/>
                <a:cs typeface="Open Sans" panose="020B0606030504020204" pitchFamily="34" charset="0"/>
              </a:rPr>
              <a:t>Bonfils</a:t>
            </a: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i="1" dirty="0">
                <a:latin typeface="Open Sans" panose="020B0606030504020204" pitchFamily="34" charset="0"/>
                <a:ea typeface="Open Sans" panose="020B0606030504020204" pitchFamily="34" charset="0"/>
                <a:cs typeface="Open Sans" panose="020B0606030504020204" pitchFamily="34" charset="0"/>
              </a:rPr>
              <a:t>Fingerprints of external </a:t>
            </a:r>
            <a:r>
              <a:rPr lang="en-US" sz="1200" i="1" dirty="0" err="1">
                <a:latin typeface="Open Sans" panose="020B0606030504020204" pitchFamily="34" charset="0"/>
                <a:ea typeface="Open Sans" panose="020B0606030504020204" pitchFamily="34" charset="0"/>
                <a:cs typeface="Open Sans" panose="020B0606030504020204" pitchFamily="34" charset="0"/>
              </a:rPr>
              <a:t>forcings</a:t>
            </a:r>
            <a:r>
              <a:rPr lang="en-US" sz="1200" i="1" dirty="0">
                <a:latin typeface="Open Sans" panose="020B0606030504020204" pitchFamily="34" charset="0"/>
                <a:ea typeface="Open Sans" panose="020B0606030504020204" pitchFamily="34" charset="0"/>
                <a:cs typeface="Open Sans" panose="020B0606030504020204" pitchFamily="34" charset="0"/>
              </a:rPr>
              <a:t> on Sahel rainfall: aerosols, greenhouse gases, and model-observation discrepancies.</a:t>
            </a:r>
            <a:r>
              <a:rPr lang="en-US" sz="1200" dirty="0">
                <a:latin typeface="Open Sans" panose="020B0606030504020204" pitchFamily="34" charset="0"/>
                <a:ea typeface="Open Sans" panose="020B0606030504020204" pitchFamily="34" charset="0"/>
                <a:cs typeface="Open Sans" panose="020B0606030504020204" pitchFamily="34" charset="0"/>
              </a:rPr>
              <a:t> Environmental Research Letters, 2020: p. Medium: ED; Size: Article No. 084023.</a:t>
            </a:r>
          </a:p>
          <a:p>
            <a:pPr marL="171450" indent="-171450">
              <a:lnSpc>
                <a:spcPct val="100000"/>
              </a:lnSpc>
              <a:spcBef>
                <a:spcPts val="300"/>
              </a:spcBef>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McDermott, Patrick &amp; </a:t>
            </a:r>
            <a:r>
              <a:rPr lang="en-US" sz="1200" dirty="0" err="1">
                <a:latin typeface="Open Sans" panose="020B0606030504020204" pitchFamily="34" charset="0"/>
                <a:ea typeface="Open Sans" panose="020B0606030504020204" pitchFamily="34" charset="0"/>
                <a:cs typeface="Open Sans" panose="020B0606030504020204" pitchFamily="34" charset="0"/>
              </a:rPr>
              <a:t>Wikle</a:t>
            </a:r>
            <a:r>
              <a:rPr lang="en-US" sz="1200" dirty="0">
                <a:latin typeface="Open Sans" panose="020B0606030504020204" pitchFamily="34" charset="0"/>
                <a:ea typeface="Open Sans" panose="020B0606030504020204" pitchFamily="34" charset="0"/>
                <a:cs typeface="Open Sans" panose="020B0606030504020204" pitchFamily="34" charset="0"/>
              </a:rPr>
              <a:t>, Christopher. (2018). Deep echo state networks with uncertainty quantification for </a:t>
            </a:r>
            <a:r>
              <a:rPr lang="en-US" sz="1200" dirty="0" err="1">
                <a:latin typeface="Open Sans" panose="020B0606030504020204" pitchFamily="34" charset="0"/>
                <a:ea typeface="Open Sans" panose="020B0606030504020204" pitchFamily="34" charset="0"/>
                <a:cs typeface="Open Sans" panose="020B0606030504020204" pitchFamily="34" charset="0"/>
              </a:rPr>
              <a:t>spatio</a:t>
            </a:r>
            <a:r>
              <a:rPr lang="en-US" sz="1200" dirty="0">
                <a:latin typeface="Open Sans" panose="020B0606030504020204" pitchFamily="34" charset="0"/>
                <a:ea typeface="Open Sans" panose="020B0606030504020204" pitchFamily="34" charset="0"/>
                <a:cs typeface="Open Sans" panose="020B0606030504020204" pitchFamily="34" charset="0"/>
              </a:rPr>
              <a:t>‐temporal forecasting. </a:t>
            </a:r>
            <a:r>
              <a:rPr lang="en-US" sz="1200" dirty="0" err="1">
                <a:latin typeface="Open Sans" panose="020B0606030504020204" pitchFamily="34" charset="0"/>
                <a:ea typeface="Open Sans" panose="020B0606030504020204" pitchFamily="34" charset="0"/>
                <a:cs typeface="Open Sans" panose="020B0606030504020204" pitchFamily="34" charset="0"/>
              </a:rPr>
              <a:t>Environmetrics</a:t>
            </a:r>
            <a:r>
              <a:rPr lang="en-US" sz="1200" dirty="0">
                <a:latin typeface="Open Sans" panose="020B0606030504020204" pitchFamily="34" charset="0"/>
                <a:ea typeface="Open Sans" panose="020B0606030504020204" pitchFamily="34" charset="0"/>
                <a:cs typeface="Open Sans" panose="020B0606030504020204" pitchFamily="34" charset="0"/>
              </a:rPr>
              <a:t>. 30. 10.1002/env.2553. </a:t>
            </a:r>
          </a:p>
          <a:p>
            <a:pPr marL="171450" indent="-171450">
              <a:lnSpc>
                <a:spcPct val="100000"/>
              </a:lnSpc>
              <a:spcBef>
                <a:spcPts val="300"/>
              </a:spcBef>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National Academies of Sciences Engineering Medicine (NASEM), </a:t>
            </a:r>
            <a:r>
              <a:rPr lang="en-US" sz="1200" i="1" dirty="0">
                <a:latin typeface="Open Sans" panose="020B0606030504020204" pitchFamily="34" charset="0"/>
                <a:ea typeface="Open Sans" panose="020B0606030504020204" pitchFamily="34" charset="0"/>
                <a:cs typeface="Open Sans" panose="020B0606030504020204" pitchFamily="34" charset="0"/>
              </a:rPr>
              <a:t>Reflecting Sunlight: Recommendations for Solar Geoengineering Research and Research Governance</a:t>
            </a:r>
            <a:r>
              <a:rPr lang="en-US" sz="1200" dirty="0">
                <a:latin typeface="Open Sans" panose="020B0606030504020204" pitchFamily="34" charset="0"/>
                <a:ea typeface="Open Sans" panose="020B0606030504020204" pitchFamily="34" charset="0"/>
                <a:cs typeface="Open Sans" panose="020B0606030504020204" pitchFamily="34" charset="0"/>
              </a:rPr>
              <a:t>. 2021, Washington, DC: The National Academies Press. 328.</a:t>
            </a:r>
          </a:p>
          <a:p>
            <a:pPr marL="171450" indent="-171450">
              <a:lnSpc>
                <a:spcPct val="100000"/>
              </a:lnSpc>
              <a:spcBef>
                <a:spcPts val="300"/>
              </a:spcBef>
              <a:buFont typeface="Arial" panose="020B0604020202020204" pitchFamily="34" charset="0"/>
              <a:buChar char="•"/>
            </a:pPr>
            <a:r>
              <a:rPr lang="en-US" sz="1200" dirty="0" err="1">
                <a:latin typeface="Open Sans" panose="020B0606030504020204" pitchFamily="34" charset="0"/>
                <a:ea typeface="Open Sans" panose="020B0606030504020204" pitchFamily="34" charset="0"/>
                <a:cs typeface="Open Sans" panose="020B0606030504020204" pitchFamily="34" charset="0"/>
              </a:rPr>
              <a:t>Nowack</a:t>
            </a:r>
            <a:r>
              <a:rPr lang="en-US" sz="1200" dirty="0">
                <a:latin typeface="Open Sans" panose="020B0606030504020204" pitchFamily="34" charset="0"/>
                <a:ea typeface="Open Sans" panose="020B0606030504020204" pitchFamily="34" charset="0"/>
                <a:cs typeface="Open Sans" panose="020B0606030504020204" pitchFamily="34" charset="0"/>
              </a:rPr>
              <a:t>, P., et al., </a:t>
            </a:r>
            <a:r>
              <a:rPr lang="en-US" sz="1200" i="1" dirty="0">
                <a:latin typeface="Open Sans" panose="020B0606030504020204" pitchFamily="34" charset="0"/>
                <a:ea typeface="Open Sans" panose="020B0606030504020204" pitchFamily="34" charset="0"/>
                <a:cs typeface="Open Sans" panose="020B0606030504020204" pitchFamily="34" charset="0"/>
              </a:rPr>
              <a:t>Causal networks for climate model evaluation and constrained projections.</a:t>
            </a:r>
            <a:r>
              <a:rPr lang="en-US" sz="1200" dirty="0">
                <a:latin typeface="Open Sans" panose="020B0606030504020204" pitchFamily="34" charset="0"/>
                <a:ea typeface="Open Sans" panose="020B0606030504020204" pitchFamily="34" charset="0"/>
                <a:cs typeface="Open Sans" panose="020B0606030504020204" pitchFamily="34" charset="0"/>
              </a:rPr>
              <a:t> Nature Communications, 2020. </a:t>
            </a:r>
            <a:r>
              <a:rPr lang="en-US" sz="1200" b="1" dirty="0">
                <a:latin typeface="Open Sans" panose="020B0606030504020204" pitchFamily="34" charset="0"/>
                <a:ea typeface="Open Sans" panose="020B0606030504020204" pitchFamily="34" charset="0"/>
                <a:cs typeface="Open Sans" panose="020B0606030504020204" pitchFamily="34" charset="0"/>
              </a:rPr>
              <a:t>11</a:t>
            </a:r>
            <a:r>
              <a:rPr lang="en-US" sz="1200" dirty="0">
                <a:latin typeface="Open Sans" panose="020B0606030504020204" pitchFamily="34" charset="0"/>
                <a:ea typeface="Open Sans" panose="020B0606030504020204" pitchFamily="34" charset="0"/>
                <a:cs typeface="Open Sans" panose="020B0606030504020204" pitchFamily="34" charset="0"/>
              </a:rPr>
              <a:t>(1): p. 1415.</a:t>
            </a:r>
          </a:p>
          <a:p>
            <a:pPr marL="171450" indent="-171450">
              <a:lnSpc>
                <a:spcPct val="100000"/>
              </a:lnSpc>
              <a:spcBef>
                <a:spcPts val="300"/>
              </a:spcBef>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Runge, J., et al., </a:t>
            </a:r>
            <a:r>
              <a:rPr lang="en-US" sz="1200" i="1" dirty="0">
                <a:latin typeface="Open Sans" panose="020B0606030504020204" pitchFamily="34" charset="0"/>
                <a:ea typeface="Open Sans" panose="020B0606030504020204" pitchFamily="34" charset="0"/>
                <a:cs typeface="Open Sans" panose="020B0606030504020204" pitchFamily="34" charset="0"/>
              </a:rPr>
              <a:t>Inferring causation from time series in Earth system sciences.</a:t>
            </a:r>
            <a:r>
              <a:rPr lang="en-US" sz="1200" dirty="0">
                <a:latin typeface="Open Sans" panose="020B0606030504020204" pitchFamily="34" charset="0"/>
                <a:ea typeface="Open Sans" panose="020B0606030504020204" pitchFamily="34" charset="0"/>
                <a:cs typeface="Open Sans" panose="020B0606030504020204" pitchFamily="34" charset="0"/>
              </a:rPr>
              <a:t> Nature Communications 2019. </a:t>
            </a:r>
            <a:r>
              <a:rPr lang="en-US" sz="1200" b="1" dirty="0">
                <a:latin typeface="Open Sans" panose="020B0606030504020204" pitchFamily="34" charset="0"/>
                <a:ea typeface="Open Sans" panose="020B0606030504020204" pitchFamily="34" charset="0"/>
                <a:cs typeface="Open Sans" panose="020B0606030504020204" pitchFamily="34" charset="0"/>
              </a:rPr>
              <a:t>10</a:t>
            </a:r>
            <a:r>
              <a:rPr lang="en-US" sz="1200" dirty="0">
                <a:latin typeface="Open Sans" panose="020B0606030504020204" pitchFamily="34" charset="0"/>
                <a:ea typeface="Open Sans" panose="020B0606030504020204" pitchFamily="34" charset="0"/>
                <a:cs typeface="Open Sans" panose="020B0606030504020204" pitchFamily="34" charset="0"/>
              </a:rPr>
              <a:t>(1).</a:t>
            </a:r>
          </a:p>
          <a:p>
            <a:pPr marL="171450" indent="-171450">
              <a:lnSpc>
                <a:spcPct val="100000"/>
              </a:lnSpc>
              <a:spcBef>
                <a:spcPts val="300"/>
              </a:spcBef>
              <a:buFont typeface="Arial" panose="020B0604020202020204" pitchFamily="34" charset="0"/>
              <a:buChar char="•"/>
            </a:pPr>
            <a:r>
              <a:rPr lang="en-US" sz="1200" dirty="0" err="1">
                <a:latin typeface="Open Sans" panose="020B0606030504020204" pitchFamily="34" charset="0"/>
                <a:ea typeface="Open Sans" panose="020B0606030504020204" pitchFamily="34" charset="0"/>
                <a:cs typeface="Open Sans" panose="020B0606030504020204" pitchFamily="34" charset="0"/>
              </a:rPr>
              <a:t>Tezaur</a:t>
            </a:r>
            <a:r>
              <a:rPr lang="en-US" sz="1200" dirty="0">
                <a:latin typeface="Open Sans" panose="020B0606030504020204" pitchFamily="34" charset="0"/>
                <a:ea typeface="Open Sans" panose="020B0606030504020204" pitchFamily="34" charset="0"/>
                <a:cs typeface="Open Sans" panose="020B0606030504020204" pitchFamily="34" charset="0"/>
              </a:rPr>
              <a:t>, I., et al., Global sensitivity analysis of ultra-low resolution E3SM. Submitted to JAMES, 2022.</a:t>
            </a:r>
          </a:p>
          <a:p>
            <a:pPr marL="171450" indent="-171450">
              <a:lnSpc>
                <a:spcPct val="100000"/>
              </a:lnSpc>
              <a:spcBef>
                <a:spcPts val="300"/>
              </a:spcBef>
              <a:buFont typeface="Arial" panose="020B0604020202020204" pitchFamily="34" charset="0"/>
              <a:buChar char="•"/>
            </a:pPr>
            <a:r>
              <a:rPr lang="en-US" sz="1200" dirty="0" err="1">
                <a:latin typeface="Open Sans" panose="020B0606030504020204" pitchFamily="34" charset="0"/>
                <a:ea typeface="Open Sans" panose="020B0606030504020204" pitchFamily="34" charset="0"/>
                <a:cs typeface="Open Sans" panose="020B0606030504020204" pitchFamily="34" charset="0"/>
              </a:rPr>
              <a:t>Wagman</a:t>
            </a:r>
            <a:r>
              <a:rPr lang="en-US" sz="1200" dirty="0">
                <a:latin typeface="Open Sans" panose="020B0606030504020204" pitchFamily="34" charset="0"/>
                <a:ea typeface="Open Sans" panose="020B0606030504020204" pitchFamily="34" charset="0"/>
                <a:cs typeface="Open Sans" panose="020B0606030504020204" pitchFamily="34" charset="0"/>
              </a:rPr>
              <a:t>, B. M., L. P. </a:t>
            </a:r>
            <a:r>
              <a:rPr lang="en-US" sz="1200" dirty="0" err="1">
                <a:latin typeface="Open Sans" panose="020B0606030504020204" pitchFamily="34" charset="0"/>
                <a:ea typeface="Open Sans" panose="020B0606030504020204" pitchFamily="34" charset="0"/>
                <a:cs typeface="Open Sans" panose="020B0606030504020204" pitchFamily="34" charset="0"/>
              </a:rPr>
              <a:t>Swiler</a:t>
            </a:r>
            <a:r>
              <a:rPr lang="en-US" sz="1200" dirty="0">
                <a:latin typeface="Open Sans" panose="020B0606030504020204" pitchFamily="34" charset="0"/>
                <a:ea typeface="Open Sans" panose="020B0606030504020204" pitchFamily="34" charset="0"/>
                <a:cs typeface="Open Sans" panose="020B0606030504020204" pitchFamily="34" charset="0"/>
              </a:rPr>
              <a:t>, K. Chowdhary, B. Hillman.  “The Fingerprints of Stratospheric Aerosol Injection in E3SM.”  LDRD project 224535 final report, Sept. 2021.</a:t>
            </a:r>
          </a:p>
          <a:p>
            <a:pPr marL="171450" indent="-171450">
              <a:lnSpc>
                <a:spcPct val="100000"/>
              </a:lnSpc>
              <a:spcBef>
                <a:spcPts val="300"/>
              </a:spcBef>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Williamson, MS et al., </a:t>
            </a:r>
            <a:r>
              <a:rPr lang="en-US" sz="1200" i="1" dirty="0">
                <a:latin typeface="Open Sans" panose="020B0606030504020204" pitchFamily="34" charset="0"/>
                <a:ea typeface="Open Sans" panose="020B0606030504020204" pitchFamily="34" charset="0"/>
                <a:cs typeface="Open Sans" panose="020B0606030504020204" pitchFamily="34" charset="0"/>
              </a:rPr>
              <a:t>Emergent constraints on climate sensitivities.  </a:t>
            </a:r>
            <a:r>
              <a:rPr lang="en-US" sz="1200" dirty="0">
                <a:latin typeface="Open Sans" panose="020B0606030504020204" pitchFamily="34" charset="0"/>
                <a:ea typeface="Open Sans" panose="020B0606030504020204" pitchFamily="34" charset="0"/>
                <a:cs typeface="Open Sans" panose="020B0606030504020204" pitchFamily="34" charset="0"/>
              </a:rPr>
              <a:t>Reviews of Modern Physics, 2021.  </a:t>
            </a:r>
            <a:r>
              <a:rPr lang="en-US" sz="1200" b="1" dirty="0">
                <a:latin typeface="Open Sans" panose="020B0606030504020204" pitchFamily="34" charset="0"/>
                <a:ea typeface="Open Sans" panose="020B0606030504020204" pitchFamily="34" charset="0"/>
                <a:cs typeface="Open Sans" panose="020B0606030504020204" pitchFamily="34" charset="0"/>
              </a:rPr>
              <a:t>93 </a:t>
            </a:r>
            <a:r>
              <a:rPr lang="en-US" sz="1200" dirty="0">
                <a:latin typeface="Open Sans" panose="020B0606030504020204" pitchFamily="34" charset="0"/>
                <a:ea typeface="Open Sans" panose="020B0606030504020204" pitchFamily="34" charset="0"/>
                <a:cs typeface="Open Sans" panose="020B0606030504020204" pitchFamily="34" charset="0"/>
              </a:rPr>
              <a:t>(2)  </a:t>
            </a:r>
          </a:p>
          <a:p>
            <a:pPr marL="171450" indent="-171450">
              <a:lnSpc>
                <a:spcPct val="100000"/>
              </a:lnSpc>
              <a:spcBef>
                <a:spcPts val="300"/>
              </a:spcBef>
              <a:buFont typeface="Arial" panose="020B0604020202020204" pitchFamily="34" charset="0"/>
              <a:buChar char="•"/>
            </a:pPr>
            <a:endParaRPr lang="en-US" sz="1200" dirty="0"/>
          </a:p>
          <a:p>
            <a:pPr marL="171450" indent="-171450">
              <a:lnSpc>
                <a:spcPct val="100000"/>
              </a:lnSpc>
              <a:spcBef>
                <a:spcPts val="300"/>
              </a:spcBef>
              <a:buFont typeface="Arial" panose="020B0604020202020204" pitchFamily="34" charset="0"/>
              <a:buChar char="•"/>
            </a:pP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4">
            <a:extLst>
              <a:ext uri="{FF2B5EF4-FFF2-40B4-BE49-F238E27FC236}">
                <a16:creationId xmlns:a16="http://schemas.microsoft.com/office/drawing/2014/main" id="{3EC7BBB0-400F-46D9-A752-8A43119BACA5}"/>
              </a:ext>
            </a:extLst>
          </p:cNvPr>
          <p:cNvSpPr txBox="1">
            <a:spLocks/>
          </p:cNvSpPr>
          <p:nvPr/>
        </p:nvSpPr>
        <p:spPr>
          <a:xfrm>
            <a:off x="11826872" y="6562724"/>
            <a:ext cx="36512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E94512F-4FCD-4B8F-9303-F99597583EE2}" type="slidenum">
              <a:rPr lang="en-US" sz="1000" smtClean="0">
                <a:latin typeface="+mj-lt"/>
              </a:rPr>
              <a:pPr algn="ctr"/>
              <a:t>22</a:t>
            </a:fld>
            <a:endParaRPr lang="en-US" sz="1000" dirty="0">
              <a:latin typeface="+mj-lt"/>
            </a:endParaRPr>
          </a:p>
        </p:txBody>
      </p:sp>
    </p:spTree>
    <p:extLst>
      <p:ext uri="{BB962C8B-B14F-4D97-AF65-F5344CB8AC3E}">
        <p14:creationId xmlns:p14="http://schemas.microsoft.com/office/powerpoint/2010/main" val="185709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5A3E451-9F44-4E76-9D5E-465F8CE52992}"/>
              </a:ext>
            </a:extLst>
          </p:cNvPr>
          <p:cNvSpPr/>
          <p:nvPr/>
        </p:nvSpPr>
        <p:spPr>
          <a:xfrm>
            <a:off x="19580" y="5758532"/>
            <a:ext cx="11966131" cy="61222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0DF6ED3-AA70-4253-AFB5-ECA0FF042A92}"/>
              </a:ext>
            </a:extLst>
          </p:cNvPr>
          <p:cNvSpPr/>
          <p:nvPr/>
        </p:nvSpPr>
        <p:spPr>
          <a:xfrm>
            <a:off x="19580" y="4288535"/>
            <a:ext cx="11953437" cy="135255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5624E8F-B3C3-4DAC-9C81-E63268B76922}"/>
              </a:ext>
            </a:extLst>
          </p:cNvPr>
          <p:cNvSpPr>
            <a:spLocks noGrp="1"/>
          </p:cNvSpPr>
          <p:nvPr>
            <p:ph type="title"/>
          </p:nvPr>
        </p:nvSpPr>
        <p:spPr>
          <a:xfrm>
            <a:off x="213227" y="252030"/>
            <a:ext cx="11539936" cy="864836"/>
          </a:xfrm>
        </p:spPr>
        <p:txBody>
          <a:bodyPr>
            <a:normAutofit/>
          </a:bodyPr>
          <a:lstStyle/>
          <a:p>
            <a:r>
              <a:rPr lang="en-US" i="1" dirty="0"/>
              <a:t>Temperature Impacts from Mt. Pinatubo</a:t>
            </a:r>
          </a:p>
        </p:txBody>
      </p:sp>
      <p:sp>
        <p:nvSpPr>
          <p:cNvPr id="3" name="Slide Number Placeholder 2">
            <a:extLst>
              <a:ext uri="{FF2B5EF4-FFF2-40B4-BE49-F238E27FC236}">
                <a16:creationId xmlns:a16="http://schemas.microsoft.com/office/drawing/2014/main" id="{DD9131C6-7584-4857-AF62-827AF3C3EAFC}"/>
              </a:ext>
            </a:extLst>
          </p:cNvPr>
          <p:cNvSpPr>
            <a:spLocks noGrp="1"/>
          </p:cNvSpPr>
          <p:nvPr>
            <p:ph type="sldNum" sz="quarter" idx="10"/>
          </p:nvPr>
        </p:nvSpPr>
        <p:spPr/>
        <p:txBody>
          <a:bodyPr/>
          <a:lstStyle/>
          <a:p>
            <a:fld id="{4FAB73BC-B049-4115-A692-8D63A059BFB8}" type="slidenum">
              <a:rPr lang="en-US" smtClean="0"/>
              <a:pPr/>
              <a:t>23</a:t>
            </a:fld>
            <a:endParaRPr lang="en-US" dirty="0"/>
          </a:p>
        </p:txBody>
      </p:sp>
      <p:sp>
        <p:nvSpPr>
          <p:cNvPr id="5" name="Rectangle 4">
            <a:extLst>
              <a:ext uri="{FF2B5EF4-FFF2-40B4-BE49-F238E27FC236}">
                <a16:creationId xmlns:a16="http://schemas.microsoft.com/office/drawing/2014/main" id="{11F4C2BB-D04E-4A35-B311-389FF0BF6B3C}"/>
              </a:ext>
            </a:extLst>
          </p:cNvPr>
          <p:cNvSpPr/>
          <p:nvPr/>
        </p:nvSpPr>
        <p:spPr>
          <a:xfrm>
            <a:off x="918095" y="4284492"/>
            <a:ext cx="3429000" cy="2086269"/>
          </a:xfrm>
          <a:prstGeom prst="rect">
            <a:avLst/>
          </a:prstGeom>
          <a:noFill/>
          <a:ln w="34925">
            <a:solidFill>
              <a:schemeClr val="accent6"/>
            </a:solidFill>
            <a:prstDash val="solid"/>
            <a:extLst>
              <a:ext uri="{C807C97D-BFC1-408E-A445-0C87EB9F89A2}">
                <ask:lineSketchStyleProps xmlns:ask="http://schemas.microsoft.com/office/drawing/2018/sketchyshapes" sd="1219033472">
                  <a:custGeom>
                    <a:avLst/>
                    <a:gdLst>
                      <a:gd name="connsiteX0" fmla="*/ 0 w 1916738"/>
                      <a:gd name="connsiteY0" fmla="*/ 0 h 4231834"/>
                      <a:gd name="connsiteX1" fmla="*/ 460017 w 1916738"/>
                      <a:gd name="connsiteY1" fmla="*/ 0 h 4231834"/>
                      <a:gd name="connsiteX2" fmla="*/ 881699 w 1916738"/>
                      <a:gd name="connsiteY2" fmla="*/ 0 h 4231834"/>
                      <a:gd name="connsiteX3" fmla="*/ 1399219 w 1916738"/>
                      <a:gd name="connsiteY3" fmla="*/ 0 h 4231834"/>
                      <a:gd name="connsiteX4" fmla="*/ 1916738 w 1916738"/>
                      <a:gd name="connsiteY4" fmla="*/ 0 h 4231834"/>
                      <a:gd name="connsiteX5" fmla="*/ 1916738 w 1916738"/>
                      <a:gd name="connsiteY5" fmla="*/ 486661 h 4231834"/>
                      <a:gd name="connsiteX6" fmla="*/ 1916738 w 1916738"/>
                      <a:gd name="connsiteY6" fmla="*/ 931003 h 4231834"/>
                      <a:gd name="connsiteX7" fmla="*/ 1916738 w 1916738"/>
                      <a:gd name="connsiteY7" fmla="*/ 1459983 h 4231834"/>
                      <a:gd name="connsiteX8" fmla="*/ 1916738 w 1916738"/>
                      <a:gd name="connsiteY8" fmla="*/ 1988962 h 4231834"/>
                      <a:gd name="connsiteX9" fmla="*/ 1916738 w 1916738"/>
                      <a:gd name="connsiteY9" fmla="*/ 2433305 h 4231834"/>
                      <a:gd name="connsiteX10" fmla="*/ 1916738 w 1916738"/>
                      <a:gd name="connsiteY10" fmla="*/ 2877647 h 4231834"/>
                      <a:gd name="connsiteX11" fmla="*/ 1916738 w 1916738"/>
                      <a:gd name="connsiteY11" fmla="*/ 3406626 h 4231834"/>
                      <a:gd name="connsiteX12" fmla="*/ 1916738 w 1916738"/>
                      <a:gd name="connsiteY12" fmla="*/ 4231834 h 4231834"/>
                      <a:gd name="connsiteX13" fmla="*/ 1495056 w 1916738"/>
                      <a:gd name="connsiteY13" fmla="*/ 4231834 h 4231834"/>
                      <a:gd name="connsiteX14" fmla="*/ 977536 w 1916738"/>
                      <a:gd name="connsiteY14" fmla="*/ 4231834 h 4231834"/>
                      <a:gd name="connsiteX15" fmla="*/ 536687 w 1916738"/>
                      <a:gd name="connsiteY15" fmla="*/ 4231834 h 4231834"/>
                      <a:gd name="connsiteX16" fmla="*/ 0 w 1916738"/>
                      <a:gd name="connsiteY16" fmla="*/ 4231834 h 4231834"/>
                      <a:gd name="connsiteX17" fmla="*/ 0 w 1916738"/>
                      <a:gd name="connsiteY17" fmla="*/ 3618218 h 4231834"/>
                      <a:gd name="connsiteX18" fmla="*/ 0 w 1916738"/>
                      <a:gd name="connsiteY18" fmla="*/ 3216194 h 4231834"/>
                      <a:gd name="connsiteX19" fmla="*/ 0 w 1916738"/>
                      <a:gd name="connsiteY19" fmla="*/ 2771851 h 4231834"/>
                      <a:gd name="connsiteX20" fmla="*/ 0 w 1916738"/>
                      <a:gd name="connsiteY20" fmla="*/ 2327509 h 4231834"/>
                      <a:gd name="connsiteX21" fmla="*/ 0 w 1916738"/>
                      <a:gd name="connsiteY21" fmla="*/ 1840848 h 4231834"/>
                      <a:gd name="connsiteX22" fmla="*/ 0 w 1916738"/>
                      <a:gd name="connsiteY22" fmla="*/ 1227232 h 4231834"/>
                      <a:gd name="connsiteX23" fmla="*/ 0 w 1916738"/>
                      <a:gd name="connsiteY23" fmla="*/ 698253 h 4231834"/>
                      <a:gd name="connsiteX24" fmla="*/ 0 w 1916738"/>
                      <a:gd name="connsiteY24" fmla="*/ 0 h 423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6738" h="4231834" extrusionOk="0">
                        <a:moveTo>
                          <a:pt x="0" y="0"/>
                        </a:moveTo>
                        <a:cubicBezTo>
                          <a:pt x="127498" y="-48667"/>
                          <a:pt x="316492" y="7753"/>
                          <a:pt x="460017" y="0"/>
                        </a:cubicBezTo>
                        <a:cubicBezTo>
                          <a:pt x="603542" y="-7753"/>
                          <a:pt x="689710" y="1378"/>
                          <a:pt x="881699" y="0"/>
                        </a:cubicBezTo>
                        <a:cubicBezTo>
                          <a:pt x="1073688" y="-1378"/>
                          <a:pt x="1177096" y="8520"/>
                          <a:pt x="1399219" y="0"/>
                        </a:cubicBezTo>
                        <a:cubicBezTo>
                          <a:pt x="1621342" y="-8520"/>
                          <a:pt x="1682275" y="8221"/>
                          <a:pt x="1916738" y="0"/>
                        </a:cubicBezTo>
                        <a:cubicBezTo>
                          <a:pt x="1919286" y="209749"/>
                          <a:pt x="1909299" y="263055"/>
                          <a:pt x="1916738" y="486661"/>
                        </a:cubicBezTo>
                        <a:cubicBezTo>
                          <a:pt x="1924177" y="710267"/>
                          <a:pt x="1907974" y="778479"/>
                          <a:pt x="1916738" y="931003"/>
                        </a:cubicBezTo>
                        <a:cubicBezTo>
                          <a:pt x="1925502" y="1083527"/>
                          <a:pt x="1879487" y="1228137"/>
                          <a:pt x="1916738" y="1459983"/>
                        </a:cubicBezTo>
                        <a:cubicBezTo>
                          <a:pt x="1953989" y="1691829"/>
                          <a:pt x="1878489" y="1794644"/>
                          <a:pt x="1916738" y="1988962"/>
                        </a:cubicBezTo>
                        <a:cubicBezTo>
                          <a:pt x="1954987" y="2183280"/>
                          <a:pt x="1876170" y="2220286"/>
                          <a:pt x="1916738" y="2433305"/>
                        </a:cubicBezTo>
                        <a:cubicBezTo>
                          <a:pt x="1957306" y="2646324"/>
                          <a:pt x="1863469" y="2773473"/>
                          <a:pt x="1916738" y="2877647"/>
                        </a:cubicBezTo>
                        <a:cubicBezTo>
                          <a:pt x="1970007" y="2981821"/>
                          <a:pt x="1875457" y="3238598"/>
                          <a:pt x="1916738" y="3406626"/>
                        </a:cubicBezTo>
                        <a:cubicBezTo>
                          <a:pt x="1958019" y="3574654"/>
                          <a:pt x="1891416" y="3987172"/>
                          <a:pt x="1916738" y="4231834"/>
                        </a:cubicBezTo>
                        <a:cubicBezTo>
                          <a:pt x="1811108" y="4259921"/>
                          <a:pt x="1619973" y="4225775"/>
                          <a:pt x="1495056" y="4231834"/>
                        </a:cubicBezTo>
                        <a:cubicBezTo>
                          <a:pt x="1370139" y="4237893"/>
                          <a:pt x="1110476" y="4173617"/>
                          <a:pt x="977536" y="4231834"/>
                        </a:cubicBezTo>
                        <a:cubicBezTo>
                          <a:pt x="844596" y="4290051"/>
                          <a:pt x="691913" y="4187770"/>
                          <a:pt x="536687" y="4231834"/>
                        </a:cubicBezTo>
                        <a:cubicBezTo>
                          <a:pt x="381461" y="4275898"/>
                          <a:pt x="202562" y="4172200"/>
                          <a:pt x="0" y="4231834"/>
                        </a:cubicBezTo>
                        <a:cubicBezTo>
                          <a:pt x="-33180" y="3938993"/>
                          <a:pt x="18324" y="3867104"/>
                          <a:pt x="0" y="3618218"/>
                        </a:cubicBezTo>
                        <a:cubicBezTo>
                          <a:pt x="-18324" y="3369332"/>
                          <a:pt x="4343" y="3404575"/>
                          <a:pt x="0" y="3216194"/>
                        </a:cubicBezTo>
                        <a:cubicBezTo>
                          <a:pt x="-4343" y="3027813"/>
                          <a:pt x="36056" y="2940564"/>
                          <a:pt x="0" y="2771851"/>
                        </a:cubicBezTo>
                        <a:cubicBezTo>
                          <a:pt x="-36056" y="2603138"/>
                          <a:pt x="17455" y="2524933"/>
                          <a:pt x="0" y="2327509"/>
                        </a:cubicBezTo>
                        <a:cubicBezTo>
                          <a:pt x="-17455" y="2130085"/>
                          <a:pt x="54414" y="1941044"/>
                          <a:pt x="0" y="1840848"/>
                        </a:cubicBezTo>
                        <a:cubicBezTo>
                          <a:pt x="-54414" y="1740652"/>
                          <a:pt x="59760" y="1407561"/>
                          <a:pt x="0" y="1227232"/>
                        </a:cubicBezTo>
                        <a:cubicBezTo>
                          <a:pt x="-59760" y="1046903"/>
                          <a:pt x="61898" y="873061"/>
                          <a:pt x="0" y="698253"/>
                        </a:cubicBezTo>
                        <a:cubicBezTo>
                          <a:pt x="-61898" y="523445"/>
                          <a:pt x="63178" y="167877"/>
                          <a:pt x="0" y="0"/>
                        </a:cubicBezTo>
                        <a:close/>
                      </a:path>
                    </a:pathLst>
                  </a:custGeom>
                  <ask:type>
                    <ask:lineSketchNon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accent2">
                    <a:lumMod val="75000"/>
                  </a:schemeClr>
                </a:solidFill>
                <a:latin typeface="+mj-lt"/>
              </a:rPr>
              <a:t>        </a:t>
            </a:r>
          </a:p>
        </p:txBody>
      </p:sp>
      <p:sp>
        <p:nvSpPr>
          <p:cNvPr id="7" name="TextBox 6">
            <a:extLst>
              <a:ext uri="{FF2B5EF4-FFF2-40B4-BE49-F238E27FC236}">
                <a16:creationId xmlns:a16="http://schemas.microsoft.com/office/drawing/2014/main" id="{11E4766C-307B-436A-B386-0102389635E3}"/>
              </a:ext>
            </a:extLst>
          </p:cNvPr>
          <p:cNvSpPr txBox="1"/>
          <p:nvPr/>
        </p:nvSpPr>
        <p:spPr>
          <a:xfrm rot="16200000">
            <a:off x="-227790" y="4780144"/>
            <a:ext cx="1241245" cy="369332"/>
          </a:xfrm>
          <a:prstGeom prst="rect">
            <a:avLst/>
          </a:prstGeom>
          <a:noFill/>
        </p:spPr>
        <p:txBody>
          <a:bodyPr wrap="square" rtlCol="0" anchor="t">
            <a:spAutoFit/>
          </a:bodyPr>
          <a:lstStyle/>
          <a:p>
            <a:pPr algn="ctr"/>
            <a:r>
              <a:rPr lang="en-US" b="1" cap="small" dirty="0">
                <a:latin typeface="Open Sans "/>
              </a:rPr>
              <a:t>Mechanism</a:t>
            </a:r>
          </a:p>
        </p:txBody>
      </p:sp>
      <p:sp>
        <p:nvSpPr>
          <p:cNvPr id="8" name="TextBox 7">
            <a:extLst>
              <a:ext uri="{FF2B5EF4-FFF2-40B4-BE49-F238E27FC236}">
                <a16:creationId xmlns:a16="http://schemas.microsoft.com/office/drawing/2014/main" id="{50876D82-E1B5-4538-B770-C1745713A350}"/>
              </a:ext>
            </a:extLst>
          </p:cNvPr>
          <p:cNvSpPr txBox="1"/>
          <p:nvPr/>
        </p:nvSpPr>
        <p:spPr>
          <a:xfrm>
            <a:off x="855652" y="3949298"/>
            <a:ext cx="3429000" cy="369332"/>
          </a:xfrm>
          <a:prstGeom prst="rect">
            <a:avLst/>
          </a:prstGeom>
          <a:noFill/>
        </p:spPr>
        <p:txBody>
          <a:bodyPr wrap="square" rtlCol="0">
            <a:spAutoFit/>
          </a:bodyPr>
          <a:lstStyle/>
          <a:p>
            <a:pPr algn="ctr">
              <a:defRPr/>
            </a:pPr>
            <a:r>
              <a:rPr lang="en-US" b="1"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Stratosphere </a:t>
            </a:r>
            <a:endParaRPr lang="id-ID" sz="1200"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9" name="Group 8">
            <a:extLst>
              <a:ext uri="{FF2B5EF4-FFF2-40B4-BE49-F238E27FC236}">
                <a16:creationId xmlns:a16="http://schemas.microsoft.com/office/drawing/2014/main" id="{9489789F-CAE3-4054-BB28-56261C305118}"/>
              </a:ext>
            </a:extLst>
          </p:cNvPr>
          <p:cNvGrpSpPr/>
          <p:nvPr/>
        </p:nvGrpSpPr>
        <p:grpSpPr>
          <a:xfrm>
            <a:off x="4531435" y="3938130"/>
            <a:ext cx="3834706" cy="2421371"/>
            <a:chOff x="4755664" y="1506592"/>
            <a:chExt cx="3633660" cy="2401139"/>
          </a:xfrm>
        </p:grpSpPr>
        <p:sp>
          <p:nvSpPr>
            <p:cNvPr id="12" name="TextBox 11">
              <a:extLst>
                <a:ext uri="{FF2B5EF4-FFF2-40B4-BE49-F238E27FC236}">
                  <a16:creationId xmlns:a16="http://schemas.microsoft.com/office/drawing/2014/main" id="{43484411-3386-4D0B-B028-8879C7E111D8}"/>
                </a:ext>
              </a:extLst>
            </p:cNvPr>
            <p:cNvSpPr txBox="1"/>
            <p:nvPr/>
          </p:nvSpPr>
          <p:spPr>
            <a:xfrm>
              <a:off x="4755664" y="1506592"/>
              <a:ext cx="3631774" cy="366246"/>
            </a:xfrm>
            <a:prstGeom prst="rect">
              <a:avLst/>
            </a:prstGeom>
            <a:noFill/>
          </p:spPr>
          <p:txBody>
            <a:bodyPr wrap="square" rtlCol="0">
              <a:spAutoFit/>
            </a:bodyPr>
            <a:lstStyle/>
            <a:p>
              <a:pPr algn="ctr">
                <a:defRPr/>
              </a:pPr>
              <a:r>
                <a:rPr lang="en-US" b="1"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Troposphere</a:t>
              </a:r>
              <a:endParaRPr lang="id-ID" sz="1200"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34FB6D09-54FB-46C3-905F-8A1DD788C414}"/>
                </a:ext>
              </a:extLst>
            </p:cNvPr>
            <p:cNvSpPr/>
            <p:nvPr/>
          </p:nvSpPr>
          <p:spPr>
            <a:xfrm>
              <a:off x="4775375" y="1850060"/>
              <a:ext cx="3613949" cy="2057671"/>
            </a:xfrm>
            <a:prstGeom prst="rect">
              <a:avLst/>
            </a:prstGeom>
            <a:noFill/>
            <a:ln w="34925">
              <a:solidFill>
                <a:schemeClr val="accent6"/>
              </a:solidFill>
              <a:prstDash val="solid"/>
              <a:extLst>
                <a:ext uri="{C807C97D-BFC1-408E-A445-0C87EB9F89A2}">
                  <ask:lineSketchStyleProps xmlns:ask="http://schemas.microsoft.com/office/drawing/2018/sketchyshapes" sd="1219033472">
                    <a:custGeom>
                      <a:avLst/>
                      <a:gdLst>
                        <a:gd name="connsiteX0" fmla="*/ 0 w 1916738"/>
                        <a:gd name="connsiteY0" fmla="*/ 0 h 4231834"/>
                        <a:gd name="connsiteX1" fmla="*/ 460017 w 1916738"/>
                        <a:gd name="connsiteY1" fmla="*/ 0 h 4231834"/>
                        <a:gd name="connsiteX2" fmla="*/ 881699 w 1916738"/>
                        <a:gd name="connsiteY2" fmla="*/ 0 h 4231834"/>
                        <a:gd name="connsiteX3" fmla="*/ 1399219 w 1916738"/>
                        <a:gd name="connsiteY3" fmla="*/ 0 h 4231834"/>
                        <a:gd name="connsiteX4" fmla="*/ 1916738 w 1916738"/>
                        <a:gd name="connsiteY4" fmla="*/ 0 h 4231834"/>
                        <a:gd name="connsiteX5" fmla="*/ 1916738 w 1916738"/>
                        <a:gd name="connsiteY5" fmla="*/ 486661 h 4231834"/>
                        <a:gd name="connsiteX6" fmla="*/ 1916738 w 1916738"/>
                        <a:gd name="connsiteY6" fmla="*/ 931003 h 4231834"/>
                        <a:gd name="connsiteX7" fmla="*/ 1916738 w 1916738"/>
                        <a:gd name="connsiteY7" fmla="*/ 1459983 h 4231834"/>
                        <a:gd name="connsiteX8" fmla="*/ 1916738 w 1916738"/>
                        <a:gd name="connsiteY8" fmla="*/ 1988962 h 4231834"/>
                        <a:gd name="connsiteX9" fmla="*/ 1916738 w 1916738"/>
                        <a:gd name="connsiteY9" fmla="*/ 2433305 h 4231834"/>
                        <a:gd name="connsiteX10" fmla="*/ 1916738 w 1916738"/>
                        <a:gd name="connsiteY10" fmla="*/ 2877647 h 4231834"/>
                        <a:gd name="connsiteX11" fmla="*/ 1916738 w 1916738"/>
                        <a:gd name="connsiteY11" fmla="*/ 3406626 h 4231834"/>
                        <a:gd name="connsiteX12" fmla="*/ 1916738 w 1916738"/>
                        <a:gd name="connsiteY12" fmla="*/ 4231834 h 4231834"/>
                        <a:gd name="connsiteX13" fmla="*/ 1495056 w 1916738"/>
                        <a:gd name="connsiteY13" fmla="*/ 4231834 h 4231834"/>
                        <a:gd name="connsiteX14" fmla="*/ 977536 w 1916738"/>
                        <a:gd name="connsiteY14" fmla="*/ 4231834 h 4231834"/>
                        <a:gd name="connsiteX15" fmla="*/ 536687 w 1916738"/>
                        <a:gd name="connsiteY15" fmla="*/ 4231834 h 4231834"/>
                        <a:gd name="connsiteX16" fmla="*/ 0 w 1916738"/>
                        <a:gd name="connsiteY16" fmla="*/ 4231834 h 4231834"/>
                        <a:gd name="connsiteX17" fmla="*/ 0 w 1916738"/>
                        <a:gd name="connsiteY17" fmla="*/ 3618218 h 4231834"/>
                        <a:gd name="connsiteX18" fmla="*/ 0 w 1916738"/>
                        <a:gd name="connsiteY18" fmla="*/ 3216194 h 4231834"/>
                        <a:gd name="connsiteX19" fmla="*/ 0 w 1916738"/>
                        <a:gd name="connsiteY19" fmla="*/ 2771851 h 4231834"/>
                        <a:gd name="connsiteX20" fmla="*/ 0 w 1916738"/>
                        <a:gd name="connsiteY20" fmla="*/ 2327509 h 4231834"/>
                        <a:gd name="connsiteX21" fmla="*/ 0 w 1916738"/>
                        <a:gd name="connsiteY21" fmla="*/ 1840848 h 4231834"/>
                        <a:gd name="connsiteX22" fmla="*/ 0 w 1916738"/>
                        <a:gd name="connsiteY22" fmla="*/ 1227232 h 4231834"/>
                        <a:gd name="connsiteX23" fmla="*/ 0 w 1916738"/>
                        <a:gd name="connsiteY23" fmla="*/ 698253 h 4231834"/>
                        <a:gd name="connsiteX24" fmla="*/ 0 w 1916738"/>
                        <a:gd name="connsiteY24" fmla="*/ 0 h 423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6738" h="4231834" extrusionOk="0">
                          <a:moveTo>
                            <a:pt x="0" y="0"/>
                          </a:moveTo>
                          <a:cubicBezTo>
                            <a:pt x="127498" y="-48667"/>
                            <a:pt x="316492" y="7753"/>
                            <a:pt x="460017" y="0"/>
                          </a:cubicBezTo>
                          <a:cubicBezTo>
                            <a:pt x="603542" y="-7753"/>
                            <a:pt x="689710" y="1378"/>
                            <a:pt x="881699" y="0"/>
                          </a:cubicBezTo>
                          <a:cubicBezTo>
                            <a:pt x="1073688" y="-1378"/>
                            <a:pt x="1177096" y="8520"/>
                            <a:pt x="1399219" y="0"/>
                          </a:cubicBezTo>
                          <a:cubicBezTo>
                            <a:pt x="1621342" y="-8520"/>
                            <a:pt x="1682275" y="8221"/>
                            <a:pt x="1916738" y="0"/>
                          </a:cubicBezTo>
                          <a:cubicBezTo>
                            <a:pt x="1919286" y="209749"/>
                            <a:pt x="1909299" y="263055"/>
                            <a:pt x="1916738" y="486661"/>
                          </a:cubicBezTo>
                          <a:cubicBezTo>
                            <a:pt x="1924177" y="710267"/>
                            <a:pt x="1907974" y="778479"/>
                            <a:pt x="1916738" y="931003"/>
                          </a:cubicBezTo>
                          <a:cubicBezTo>
                            <a:pt x="1925502" y="1083527"/>
                            <a:pt x="1879487" y="1228137"/>
                            <a:pt x="1916738" y="1459983"/>
                          </a:cubicBezTo>
                          <a:cubicBezTo>
                            <a:pt x="1953989" y="1691829"/>
                            <a:pt x="1878489" y="1794644"/>
                            <a:pt x="1916738" y="1988962"/>
                          </a:cubicBezTo>
                          <a:cubicBezTo>
                            <a:pt x="1954987" y="2183280"/>
                            <a:pt x="1876170" y="2220286"/>
                            <a:pt x="1916738" y="2433305"/>
                          </a:cubicBezTo>
                          <a:cubicBezTo>
                            <a:pt x="1957306" y="2646324"/>
                            <a:pt x="1863469" y="2773473"/>
                            <a:pt x="1916738" y="2877647"/>
                          </a:cubicBezTo>
                          <a:cubicBezTo>
                            <a:pt x="1970007" y="2981821"/>
                            <a:pt x="1875457" y="3238598"/>
                            <a:pt x="1916738" y="3406626"/>
                          </a:cubicBezTo>
                          <a:cubicBezTo>
                            <a:pt x="1958019" y="3574654"/>
                            <a:pt x="1891416" y="3987172"/>
                            <a:pt x="1916738" y="4231834"/>
                          </a:cubicBezTo>
                          <a:cubicBezTo>
                            <a:pt x="1811108" y="4259921"/>
                            <a:pt x="1619973" y="4225775"/>
                            <a:pt x="1495056" y="4231834"/>
                          </a:cubicBezTo>
                          <a:cubicBezTo>
                            <a:pt x="1370139" y="4237893"/>
                            <a:pt x="1110476" y="4173617"/>
                            <a:pt x="977536" y="4231834"/>
                          </a:cubicBezTo>
                          <a:cubicBezTo>
                            <a:pt x="844596" y="4290051"/>
                            <a:pt x="691913" y="4187770"/>
                            <a:pt x="536687" y="4231834"/>
                          </a:cubicBezTo>
                          <a:cubicBezTo>
                            <a:pt x="381461" y="4275898"/>
                            <a:pt x="202562" y="4172200"/>
                            <a:pt x="0" y="4231834"/>
                          </a:cubicBezTo>
                          <a:cubicBezTo>
                            <a:pt x="-33180" y="3938993"/>
                            <a:pt x="18324" y="3867104"/>
                            <a:pt x="0" y="3618218"/>
                          </a:cubicBezTo>
                          <a:cubicBezTo>
                            <a:pt x="-18324" y="3369332"/>
                            <a:pt x="4343" y="3404575"/>
                            <a:pt x="0" y="3216194"/>
                          </a:cubicBezTo>
                          <a:cubicBezTo>
                            <a:pt x="-4343" y="3027813"/>
                            <a:pt x="36056" y="2940564"/>
                            <a:pt x="0" y="2771851"/>
                          </a:cubicBezTo>
                          <a:cubicBezTo>
                            <a:pt x="-36056" y="2603138"/>
                            <a:pt x="17455" y="2524933"/>
                            <a:pt x="0" y="2327509"/>
                          </a:cubicBezTo>
                          <a:cubicBezTo>
                            <a:pt x="-17455" y="2130085"/>
                            <a:pt x="54414" y="1941044"/>
                            <a:pt x="0" y="1840848"/>
                          </a:cubicBezTo>
                          <a:cubicBezTo>
                            <a:pt x="-54414" y="1740652"/>
                            <a:pt x="59760" y="1407561"/>
                            <a:pt x="0" y="1227232"/>
                          </a:cubicBezTo>
                          <a:cubicBezTo>
                            <a:pt x="-59760" y="1046903"/>
                            <a:pt x="61898" y="873061"/>
                            <a:pt x="0" y="698253"/>
                          </a:cubicBezTo>
                          <a:cubicBezTo>
                            <a:pt x="-61898" y="523445"/>
                            <a:pt x="63178" y="167877"/>
                            <a:pt x="0" y="0"/>
                          </a:cubicBezTo>
                          <a:close/>
                        </a:path>
                      </a:pathLst>
                    </a:custGeom>
                    <ask:type>
                      <ask:lineSketchNon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accent2">
                      <a:lumMod val="75000"/>
                    </a:schemeClr>
                  </a:solidFill>
                  <a:latin typeface="+mj-lt"/>
                </a:rPr>
                <a:t>        </a:t>
              </a:r>
            </a:p>
          </p:txBody>
        </p:sp>
      </p:grpSp>
      <p:grpSp>
        <p:nvGrpSpPr>
          <p:cNvPr id="14" name="Group 13">
            <a:extLst>
              <a:ext uri="{FF2B5EF4-FFF2-40B4-BE49-F238E27FC236}">
                <a16:creationId xmlns:a16="http://schemas.microsoft.com/office/drawing/2014/main" id="{27322E82-9C19-4037-B56C-C76D42AC21B5}"/>
              </a:ext>
            </a:extLst>
          </p:cNvPr>
          <p:cNvGrpSpPr/>
          <p:nvPr/>
        </p:nvGrpSpPr>
        <p:grpSpPr>
          <a:xfrm>
            <a:off x="8548491" y="3948257"/>
            <a:ext cx="3437220" cy="2422505"/>
            <a:chOff x="1844361" y="1608598"/>
            <a:chExt cx="3437220" cy="2609668"/>
          </a:xfrm>
        </p:grpSpPr>
        <p:sp>
          <p:nvSpPr>
            <p:cNvPr id="17" name="TextBox 16">
              <a:extLst>
                <a:ext uri="{FF2B5EF4-FFF2-40B4-BE49-F238E27FC236}">
                  <a16:creationId xmlns:a16="http://schemas.microsoft.com/office/drawing/2014/main" id="{5C6B6A1D-C5B9-4C49-BC79-4050D158C052}"/>
                </a:ext>
              </a:extLst>
            </p:cNvPr>
            <p:cNvSpPr txBox="1"/>
            <p:nvPr/>
          </p:nvSpPr>
          <p:spPr>
            <a:xfrm>
              <a:off x="1844361" y="1608598"/>
              <a:ext cx="3429000" cy="400111"/>
            </a:xfrm>
            <a:prstGeom prst="rect">
              <a:avLst/>
            </a:prstGeom>
            <a:noFill/>
          </p:spPr>
          <p:txBody>
            <a:bodyPr wrap="square" rtlCol="0">
              <a:spAutoFit/>
            </a:bodyPr>
            <a:lstStyle/>
            <a:p>
              <a:pPr algn="ctr">
                <a:defRPr/>
              </a:pPr>
              <a:r>
                <a:rPr lang="en-US" b="1"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NH Winter Warming </a:t>
              </a:r>
              <a:endParaRPr lang="id-ID" sz="1200"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6368A1DB-3E40-447E-AAC5-04AC77F40EE5}"/>
                </a:ext>
              </a:extLst>
            </p:cNvPr>
            <p:cNvSpPr/>
            <p:nvPr/>
          </p:nvSpPr>
          <p:spPr>
            <a:xfrm>
              <a:off x="1852581" y="1970811"/>
              <a:ext cx="3429000" cy="2247455"/>
            </a:xfrm>
            <a:prstGeom prst="rect">
              <a:avLst/>
            </a:prstGeom>
            <a:noFill/>
            <a:ln w="34925">
              <a:solidFill>
                <a:schemeClr val="accent6"/>
              </a:solidFill>
              <a:prstDash val="solid"/>
              <a:extLst>
                <a:ext uri="{C807C97D-BFC1-408E-A445-0C87EB9F89A2}">
                  <ask:lineSketchStyleProps xmlns:ask="http://schemas.microsoft.com/office/drawing/2018/sketchyshapes" sd="1219033472">
                    <a:custGeom>
                      <a:avLst/>
                      <a:gdLst>
                        <a:gd name="connsiteX0" fmla="*/ 0 w 1916738"/>
                        <a:gd name="connsiteY0" fmla="*/ 0 h 4231834"/>
                        <a:gd name="connsiteX1" fmla="*/ 460017 w 1916738"/>
                        <a:gd name="connsiteY1" fmla="*/ 0 h 4231834"/>
                        <a:gd name="connsiteX2" fmla="*/ 881699 w 1916738"/>
                        <a:gd name="connsiteY2" fmla="*/ 0 h 4231834"/>
                        <a:gd name="connsiteX3" fmla="*/ 1399219 w 1916738"/>
                        <a:gd name="connsiteY3" fmla="*/ 0 h 4231834"/>
                        <a:gd name="connsiteX4" fmla="*/ 1916738 w 1916738"/>
                        <a:gd name="connsiteY4" fmla="*/ 0 h 4231834"/>
                        <a:gd name="connsiteX5" fmla="*/ 1916738 w 1916738"/>
                        <a:gd name="connsiteY5" fmla="*/ 486661 h 4231834"/>
                        <a:gd name="connsiteX6" fmla="*/ 1916738 w 1916738"/>
                        <a:gd name="connsiteY6" fmla="*/ 931003 h 4231834"/>
                        <a:gd name="connsiteX7" fmla="*/ 1916738 w 1916738"/>
                        <a:gd name="connsiteY7" fmla="*/ 1459983 h 4231834"/>
                        <a:gd name="connsiteX8" fmla="*/ 1916738 w 1916738"/>
                        <a:gd name="connsiteY8" fmla="*/ 1988962 h 4231834"/>
                        <a:gd name="connsiteX9" fmla="*/ 1916738 w 1916738"/>
                        <a:gd name="connsiteY9" fmla="*/ 2433305 h 4231834"/>
                        <a:gd name="connsiteX10" fmla="*/ 1916738 w 1916738"/>
                        <a:gd name="connsiteY10" fmla="*/ 2877647 h 4231834"/>
                        <a:gd name="connsiteX11" fmla="*/ 1916738 w 1916738"/>
                        <a:gd name="connsiteY11" fmla="*/ 3406626 h 4231834"/>
                        <a:gd name="connsiteX12" fmla="*/ 1916738 w 1916738"/>
                        <a:gd name="connsiteY12" fmla="*/ 4231834 h 4231834"/>
                        <a:gd name="connsiteX13" fmla="*/ 1495056 w 1916738"/>
                        <a:gd name="connsiteY13" fmla="*/ 4231834 h 4231834"/>
                        <a:gd name="connsiteX14" fmla="*/ 977536 w 1916738"/>
                        <a:gd name="connsiteY14" fmla="*/ 4231834 h 4231834"/>
                        <a:gd name="connsiteX15" fmla="*/ 536687 w 1916738"/>
                        <a:gd name="connsiteY15" fmla="*/ 4231834 h 4231834"/>
                        <a:gd name="connsiteX16" fmla="*/ 0 w 1916738"/>
                        <a:gd name="connsiteY16" fmla="*/ 4231834 h 4231834"/>
                        <a:gd name="connsiteX17" fmla="*/ 0 w 1916738"/>
                        <a:gd name="connsiteY17" fmla="*/ 3618218 h 4231834"/>
                        <a:gd name="connsiteX18" fmla="*/ 0 w 1916738"/>
                        <a:gd name="connsiteY18" fmla="*/ 3216194 h 4231834"/>
                        <a:gd name="connsiteX19" fmla="*/ 0 w 1916738"/>
                        <a:gd name="connsiteY19" fmla="*/ 2771851 h 4231834"/>
                        <a:gd name="connsiteX20" fmla="*/ 0 w 1916738"/>
                        <a:gd name="connsiteY20" fmla="*/ 2327509 h 4231834"/>
                        <a:gd name="connsiteX21" fmla="*/ 0 w 1916738"/>
                        <a:gd name="connsiteY21" fmla="*/ 1840848 h 4231834"/>
                        <a:gd name="connsiteX22" fmla="*/ 0 w 1916738"/>
                        <a:gd name="connsiteY22" fmla="*/ 1227232 h 4231834"/>
                        <a:gd name="connsiteX23" fmla="*/ 0 w 1916738"/>
                        <a:gd name="connsiteY23" fmla="*/ 698253 h 4231834"/>
                        <a:gd name="connsiteX24" fmla="*/ 0 w 1916738"/>
                        <a:gd name="connsiteY24" fmla="*/ 0 h 423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6738" h="4231834" extrusionOk="0">
                          <a:moveTo>
                            <a:pt x="0" y="0"/>
                          </a:moveTo>
                          <a:cubicBezTo>
                            <a:pt x="127498" y="-48667"/>
                            <a:pt x="316492" y="7753"/>
                            <a:pt x="460017" y="0"/>
                          </a:cubicBezTo>
                          <a:cubicBezTo>
                            <a:pt x="603542" y="-7753"/>
                            <a:pt x="689710" y="1378"/>
                            <a:pt x="881699" y="0"/>
                          </a:cubicBezTo>
                          <a:cubicBezTo>
                            <a:pt x="1073688" y="-1378"/>
                            <a:pt x="1177096" y="8520"/>
                            <a:pt x="1399219" y="0"/>
                          </a:cubicBezTo>
                          <a:cubicBezTo>
                            <a:pt x="1621342" y="-8520"/>
                            <a:pt x="1682275" y="8221"/>
                            <a:pt x="1916738" y="0"/>
                          </a:cubicBezTo>
                          <a:cubicBezTo>
                            <a:pt x="1919286" y="209749"/>
                            <a:pt x="1909299" y="263055"/>
                            <a:pt x="1916738" y="486661"/>
                          </a:cubicBezTo>
                          <a:cubicBezTo>
                            <a:pt x="1924177" y="710267"/>
                            <a:pt x="1907974" y="778479"/>
                            <a:pt x="1916738" y="931003"/>
                          </a:cubicBezTo>
                          <a:cubicBezTo>
                            <a:pt x="1925502" y="1083527"/>
                            <a:pt x="1879487" y="1228137"/>
                            <a:pt x="1916738" y="1459983"/>
                          </a:cubicBezTo>
                          <a:cubicBezTo>
                            <a:pt x="1953989" y="1691829"/>
                            <a:pt x="1878489" y="1794644"/>
                            <a:pt x="1916738" y="1988962"/>
                          </a:cubicBezTo>
                          <a:cubicBezTo>
                            <a:pt x="1954987" y="2183280"/>
                            <a:pt x="1876170" y="2220286"/>
                            <a:pt x="1916738" y="2433305"/>
                          </a:cubicBezTo>
                          <a:cubicBezTo>
                            <a:pt x="1957306" y="2646324"/>
                            <a:pt x="1863469" y="2773473"/>
                            <a:pt x="1916738" y="2877647"/>
                          </a:cubicBezTo>
                          <a:cubicBezTo>
                            <a:pt x="1970007" y="2981821"/>
                            <a:pt x="1875457" y="3238598"/>
                            <a:pt x="1916738" y="3406626"/>
                          </a:cubicBezTo>
                          <a:cubicBezTo>
                            <a:pt x="1958019" y="3574654"/>
                            <a:pt x="1891416" y="3987172"/>
                            <a:pt x="1916738" y="4231834"/>
                          </a:cubicBezTo>
                          <a:cubicBezTo>
                            <a:pt x="1811108" y="4259921"/>
                            <a:pt x="1619973" y="4225775"/>
                            <a:pt x="1495056" y="4231834"/>
                          </a:cubicBezTo>
                          <a:cubicBezTo>
                            <a:pt x="1370139" y="4237893"/>
                            <a:pt x="1110476" y="4173617"/>
                            <a:pt x="977536" y="4231834"/>
                          </a:cubicBezTo>
                          <a:cubicBezTo>
                            <a:pt x="844596" y="4290051"/>
                            <a:pt x="691913" y="4187770"/>
                            <a:pt x="536687" y="4231834"/>
                          </a:cubicBezTo>
                          <a:cubicBezTo>
                            <a:pt x="381461" y="4275898"/>
                            <a:pt x="202562" y="4172200"/>
                            <a:pt x="0" y="4231834"/>
                          </a:cubicBezTo>
                          <a:cubicBezTo>
                            <a:pt x="-33180" y="3938993"/>
                            <a:pt x="18324" y="3867104"/>
                            <a:pt x="0" y="3618218"/>
                          </a:cubicBezTo>
                          <a:cubicBezTo>
                            <a:pt x="-18324" y="3369332"/>
                            <a:pt x="4343" y="3404575"/>
                            <a:pt x="0" y="3216194"/>
                          </a:cubicBezTo>
                          <a:cubicBezTo>
                            <a:pt x="-4343" y="3027813"/>
                            <a:pt x="36056" y="2940564"/>
                            <a:pt x="0" y="2771851"/>
                          </a:cubicBezTo>
                          <a:cubicBezTo>
                            <a:pt x="-36056" y="2603138"/>
                            <a:pt x="17455" y="2524933"/>
                            <a:pt x="0" y="2327509"/>
                          </a:cubicBezTo>
                          <a:cubicBezTo>
                            <a:pt x="-17455" y="2130085"/>
                            <a:pt x="54414" y="1941044"/>
                            <a:pt x="0" y="1840848"/>
                          </a:cubicBezTo>
                          <a:cubicBezTo>
                            <a:pt x="-54414" y="1740652"/>
                            <a:pt x="59760" y="1407561"/>
                            <a:pt x="0" y="1227232"/>
                          </a:cubicBezTo>
                          <a:cubicBezTo>
                            <a:pt x="-59760" y="1046903"/>
                            <a:pt x="61898" y="873061"/>
                            <a:pt x="0" y="698253"/>
                          </a:cubicBezTo>
                          <a:cubicBezTo>
                            <a:pt x="-61898" y="523445"/>
                            <a:pt x="63178" y="167877"/>
                            <a:pt x="0" y="0"/>
                          </a:cubicBezTo>
                          <a:close/>
                        </a:path>
                      </a:pathLst>
                    </a:custGeom>
                    <ask:type>
                      <ask:lineSketchNon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accent2">
                      <a:lumMod val="75000"/>
                    </a:schemeClr>
                  </a:solidFill>
                  <a:latin typeface="+mj-lt"/>
                </a:rPr>
                <a:t>        </a:t>
              </a:r>
            </a:p>
          </p:txBody>
        </p:sp>
      </p:grpSp>
      <p:sp>
        <p:nvSpPr>
          <p:cNvPr id="22" name="TextBox 21">
            <a:extLst>
              <a:ext uri="{FF2B5EF4-FFF2-40B4-BE49-F238E27FC236}">
                <a16:creationId xmlns:a16="http://schemas.microsoft.com/office/drawing/2014/main" id="{1CA8EA9F-33E9-45CA-95F3-D3DC3B42CBF7}"/>
              </a:ext>
            </a:extLst>
          </p:cNvPr>
          <p:cNvSpPr txBox="1"/>
          <p:nvPr/>
        </p:nvSpPr>
        <p:spPr>
          <a:xfrm rot="16200000">
            <a:off x="-17312" y="5880327"/>
            <a:ext cx="812945" cy="369332"/>
          </a:xfrm>
          <a:prstGeom prst="rect">
            <a:avLst/>
          </a:prstGeom>
          <a:noFill/>
        </p:spPr>
        <p:txBody>
          <a:bodyPr wrap="square" rtlCol="0" anchor="t">
            <a:spAutoFit/>
          </a:bodyPr>
          <a:lstStyle/>
          <a:p>
            <a:pPr algn="ctr"/>
            <a:r>
              <a:rPr lang="en-US" b="1" cap="small" dirty="0">
                <a:latin typeface="Open Sans "/>
              </a:rPr>
              <a:t>Impact</a:t>
            </a:r>
          </a:p>
        </p:txBody>
      </p:sp>
      <p:sp>
        <p:nvSpPr>
          <p:cNvPr id="23" name="Content Placeholder 3">
            <a:extLst>
              <a:ext uri="{FF2B5EF4-FFF2-40B4-BE49-F238E27FC236}">
                <a16:creationId xmlns:a16="http://schemas.microsoft.com/office/drawing/2014/main" id="{A0E83F41-2E90-4DD0-A220-E1848943F269}"/>
              </a:ext>
            </a:extLst>
          </p:cNvPr>
          <p:cNvSpPr txBox="1">
            <a:spLocks/>
          </p:cNvSpPr>
          <p:nvPr/>
        </p:nvSpPr>
        <p:spPr>
          <a:xfrm>
            <a:off x="943158" y="4306340"/>
            <a:ext cx="3403937" cy="85734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114300">
              <a:lnSpc>
                <a:spcPct val="100000"/>
              </a:lnSpc>
              <a:buFont typeface="Arial" panose="020B0604020202020204" pitchFamily="34" charset="0"/>
              <a:buChar char="•"/>
            </a:pPr>
            <a:r>
              <a:rPr lang="en-US" sz="1500" dirty="0"/>
              <a:t>Absorption of terrestrial LW and incident solar near-IR  radiation by sulfate aerosols</a:t>
            </a:r>
            <a:endParaRPr lang="en-US" sz="1600" dirty="0"/>
          </a:p>
        </p:txBody>
      </p:sp>
      <p:sp>
        <p:nvSpPr>
          <p:cNvPr id="24" name="Content Placeholder 3">
            <a:extLst>
              <a:ext uri="{FF2B5EF4-FFF2-40B4-BE49-F238E27FC236}">
                <a16:creationId xmlns:a16="http://schemas.microsoft.com/office/drawing/2014/main" id="{C7F19DBE-9A47-4683-909A-6BB50AF99258}"/>
              </a:ext>
            </a:extLst>
          </p:cNvPr>
          <p:cNvSpPr txBox="1">
            <a:spLocks/>
          </p:cNvSpPr>
          <p:nvPr/>
        </p:nvSpPr>
        <p:spPr>
          <a:xfrm>
            <a:off x="4592810" y="4284492"/>
            <a:ext cx="3773327" cy="85967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114300">
              <a:lnSpc>
                <a:spcPct val="100000"/>
              </a:lnSpc>
              <a:spcBef>
                <a:spcPts val="0"/>
              </a:spcBef>
              <a:buFont typeface="Arial" panose="020B0604020202020204" pitchFamily="34" charset="0"/>
              <a:buChar char="•"/>
            </a:pPr>
            <a:r>
              <a:rPr lang="en-US" sz="1500" dirty="0"/>
              <a:t>Reduction in solar radiation at surface due to scattering by sulfate aerosols</a:t>
            </a:r>
          </a:p>
          <a:p>
            <a:pPr marL="114300" indent="-114300">
              <a:lnSpc>
                <a:spcPct val="100000"/>
              </a:lnSpc>
              <a:spcBef>
                <a:spcPts val="0"/>
              </a:spcBef>
              <a:buFont typeface="Arial" panose="020B0604020202020204" pitchFamily="34" charset="0"/>
              <a:buChar char="•"/>
            </a:pPr>
            <a:r>
              <a:rPr lang="en-US" sz="1500" dirty="0"/>
              <a:t>Water vapor feedback </a:t>
            </a:r>
            <a:r>
              <a:rPr lang="en-US" sz="1400" dirty="0"/>
              <a:t>[</a:t>
            </a:r>
            <a:r>
              <a:rPr lang="en-US" sz="1400" dirty="0" err="1"/>
              <a:t>Soden</a:t>
            </a:r>
            <a:r>
              <a:rPr lang="en-US" sz="1400" dirty="0"/>
              <a:t> et al., 2002]</a:t>
            </a:r>
          </a:p>
        </p:txBody>
      </p:sp>
      <p:sp>
        <p:nvSpPr>
          <p:cNvPr id="25" name="Content Placeholder 3">
            <a:extLst>
              <a:ext uri="{FF2B5EF4-FFF2-40B4-BE49-F238E27FC236}">
                <a16:creationId xmlns:a16="http://schemas.microsoft.com/office/drawing/2014/main" id="{55666405-4489-4247-9332-4CE4E76D617E}"/>
              </a:ext>
            </a:extLst>
          </p:cNvPr>
          <p:cNvSpPr txBox="1">
            <a:spLocks/>
          </p:cNvSpPr>
          <p:nvPr/>
        </p:nvSpPr>
        <p:spPr>
          <a:xfrm>
            <a:off x="8587935" y="4306340"/>
            <a:ext cx="3378725" cy="743028"/>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114300">
              <a:buFont typeface="Arial" panose="020B0604020202020204" pitchFamily="34" charset="0"/>
              <a:buChar char="•"/>
            </a:pPr>
            <a:r>
              <a:rPr lang="en-US" sz="1500" dirty="0"/>
              <a:t>Tropical stratospheric warming intensifies polar vortex and induces a strong positive phase in the NAO</a:t>
            </a:r>
          </a:p>
        </p:txBody>
      </p:sp>
      <p:sp>
        <p:nvSpPr>
          <p:cNvPr id="26" name="Content Placeholder 3">
            <a:extLst>
              <a:ext uri="{FF2B5EF4-FFF2-40B4-BE49-F238E27FC236}">
                <a16:creationId xmlns:a16="http://schemas.microsoft.com/office/drawing/2014/main" id="{16EB3924-BC0A-463D-A98A-32B7EC23134B}"/>
              </a:ext>
            </a:extLst>
          </p:cNvPr>
          <p:cNvSpPr txBox="1">
            <a:spLocks/>
          </p:cNvSpPr>
          <p:nvPr/>
        </p:nvSpPr>
        <p:spPr>
          <a:xfrm>
            <a:off x="995607" y="5224280"/>
            <a:ext cx="3366056" cy="86000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 </a:t>
            </a:r>
          </a:p>
        </p:txBody>
      </p:sp>
      <p:sp>
        <p:nvSpPr>
          <p:cNvPr id="27" name="Content Placeholder 3">
            <a:extLst>
              <a:ext uri="{FF2B5EF4-FFF2-40B4-BE49-F238E27FC236}">
                <a16:creationId xmlns:a16="http://schemas.microsoft.com/office/drawing/2014/main" id="{7C61DD3D-F268-4956-86BC-FDFD20D8D297}"/>
              </a:ext>
            </a:extLst>
          </p:cNvPr>
          <p:cNvSpPr txBox="1">
            <a:spLocks/>
          </p:cNvSpPr>
          <p:nvPr/>
        </p:nvSpPr>
        <p:spPr>
          <a:xfrm>
            <a:off x="4592810" y="5815134"/>
            <a:ext cx="3773325" cy="61222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114300">
              <a:lnSpc>
                <a:spcPct val="100000"/>
              </a:lnSpc>
              <a:buFont typeface="Arial" panose="020B0604020202020204" pitchFamily="34" charset="0"/>
              <a:buChar char="•"/>
            </a:pPr>
            <a:r>
              <a:rPr lang="en-US" sz="1500" dirty="0"/>
              <a:t>Observed 0.4 C global mean cooling </a:t>
            </a:r>
            <a:r>
              <a:rPr lang="en-US" sz="1400" dirty="0"/>
              <a:t>[McCormick et al., 1995]</a:t>
            </a:r>
          </a:p>
        </p:txBody>
      </p:sp>
      <p:sp>
        <p:nvSpPr>
          <p:cNvPr id="28" name="Content Placeholder 3">
            <a:extLst>
              <a:ext uri="{FF2B5EF4-FFF2-40B4-BE49-F238E27FC236}">
                <a16:creationId xmlns:a16="http://schemas.microsoft.com/office/drawing/2014/main" id="{1C9DD284-E18C-42BC-88A3-4A067CCCB378}"/>
              </a:ext>
            </a:extLst>
          </p:cNvPr>
          <p:cNvSpPr txBox="1">
            <a:spLocks/>
          </p:cNvSpPr>
          <p:nvPr/>
        </p:nvSpPr>
        <p:spPr>
          <a:xfrm>
            <a:off x="8600605" y="5815134"/>
            <a:ext cx="3366056" cy="63439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lvl="2" indent="-114300">
              <a:lnSpc>
                <a:spcPct val="100000"/>
              </a:lnSpc>
              <a:buFont typeface="Arial" panose="020B0604020202020204" pitchFamily="34" charset="0"/>
              <a:buChar char="•"/>
            </a:pPr>
            <a:r>
              <a:rPr lang="en-US" sz="1500" dirty="0"/>
              <a:t>Warming in NH first winter after tropical eruption </a:t>
            </a:r>
            <a:r>
              <a:rPr lang="en-US" sz="1400" dirty="0"/>
              <a:t>[</a:t>
            </a:r>
            <a:r>
              <a:rPr lang="en-US" sz="1400" dirty="0" err="1"/>
              <a:t>Robock</a:t>
            </a:r>
            <a:r>
              <a:rPr lang="en-US" sz="1400" dirty="0"/>
              <a:t> &amp; Mao, 1992]</a:t>
            </a:r>
          </a:p>
        </p:txBody>
      </p:sp>
      <p:sp>
        <p:nvSpPr>
          <p:cNvPr id="31" name="Content Placeholder 3">
            <a:extLst>
              <a:ext uri="{FF2B5EF4-FFF2-40B4-BE49-F238E27FC236}">
                <a16:creationId xmlns:a16="http://schemas.microsoft.com/office/drawing/2014/main" id="{4B794AB2-85EE-004D-93F7-EFF5A41CAFA1}"/>
              </a:ext>
            </a:extLst>
          </p:cNvPr>
          <p:cNvSpPr txBox="1">
            <a:spLocks/>
          </p:cNvSpPr>
          <p:nvPr/>
        </p:nvSpPr>
        <p:spPr>
          <a:xfrm>
            <a:off x="952683" y="5782861"/>
            <a:ext cx="3394412" cy="660268"/>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114300">
              <a:lnSpc>
                <a:spcPct val="100000"/>
              </a:lnSpc>
              <a:buFont typeface="Arial" panose="020B0604020202020204" pitchFamily="34" charset="0"/>
              <a:buChar char="•"/>
            </a:pPr>
            <a:r>
              <a:rPr lang="en-US" sz="1500" dirty="0"/>
              <a:t>Observed ~3 C</a:t>
            </a:r>
            <a:r>
              <a:rPr lang="en-US" sz="1500" dirty="0">
                <a:solidFill>
                  <a:srgbClr val="FF0000"/>
                </a:solidFill>
              </a:rPr>
              <a:t> </a:t>
            </a:r>
            <a:r>
              <a:rPr lang="en-US" sz="1500" dirty="0"/>
              <a:t>warming at 50-hPa, </a:t>
            </a:r>
            <a:r>
              <a:rPr lang="en-US" sz="1400" dirty="0"/>
              <a:t>[Angell 1997]</a:t>
            </a:r>
          </a:p>
        </p:txBody>
      </p:sp>
      <p:sp>
        <p:nvSpPr>
          <p:cNvPr id="30" name="Content Placeholder 3">
            <a:extLst>
              <a:ext uri="{FF2B5EF4-FFF2-40B4-BE49-F238E27FC236}">
                <a16:creationId xmlns:a16="http://schemas.microsoft.com/office/drawing/2014/main" id="{ADB1AD8E-89E5-4556-A210-807956A6269C}"/>
              </a:ext>
            </a:extLst>
          </p:cNvPr>
          <p:cNvSpPr txBox="1">
            <a:spLocks/>
          </p:cNvSpPr>
          <p:nvPr/>
        </p:nvSpPr>
        <p:spPr>
          <a:xfrm>
            <a:off x="944824" y="5214822"/>
            <a:ext cx="3403937" cy="40388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114300">
              <a:lnSpc>
                <a:spcPct val="100000"/>
              </a:lnSpc>
              <a:buFont typeface="Arial" panose="020B0604020202020204" pitchFamily="34" charset="0"/>
              <a:buChar char="•"/>
            </a:pPr>
            <a:r>
              <a:rPr lang="en-US" sz="1500" dirty="0"/>
              <a:t>Confounding factors: ozone changes</a:t>
            </a:r>
          </a:p>
          <a:p>
            <a:pPr marL="57150">
              <a:lnSpc>
                <a:spcPct val="110000"/>
              </a:lnSpc>
            </a:pPr>
            <a:endParaRPr lang="en-US" sz="1600" dirty="0"/>
          </a:p>
        </p:txBody>
      </p:sp>
      <p:sp>
        <p:nvSpPr>
          <p:cNvPr id="33" name="Content Placeholder 3">
            <a:extLst>
              <a:ext uri="{FF2B5EF4-FFF2-40B4-BE49-F238E27FC236}">
                <a16:creationId xmlns:a16="http://schemas.microsoft.com/office/drawing/2014/main" id="{012135ED-9B11-494E-A58D-07E9828094FF}"/>
              </a:ext>
            </a:extLst>
          </p:cNvPr>
          <p:cNvSpPr txBox="1">
            <a:spLocks/>
          </p:cNvSpPr>
          <p:nvPr/>
        </p:nvSpPr>
        <p:spPr>
          <a:xfrm>
            <a:off x="4592810" y="5194487"/>
            <a:ext cx="3773326" cy="40388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114300">
              <a:lnSpc>
                <a:spcPct val="100000"/>
              </a:lnSpc>
              <a:buFont typeface="Arial" panose="020B0604020202020204" pitchFamily="34" charset="0"/>
              <a:buChar char="•"/>
            </a:pPr>
            <a:r>
              <a:rPr lang="en-US" sz="1500" dirty="0"/>
              <a:t>Confounding factors:  ENSO, LW radiation, aerosol indirect effects, climate dynamics </a:t>
            </a:r>
          </a:p>
        </p:txBody>
      </p:sp>
      <p:sp>
        <p:nvSpPr>
          <p:cNvPr id="34" name="Content Placeholder 3">
            <a:extLst>
              <a:ext uri="{FF2B5EF4-FFF2-40B4-BE49-F238E27FC236}">
                <a16:creationId xmlns:a16="http://schemas.microsoft.com/office/drawing/2014/main" id="{311400CB-E688-491F-84C3-2D192B4A5D34}"/>
              </a:ext>
            </a:extLst>
          </p:cNvPr>
          <p:cNvSpPr txBox="1">
            <a:spLocks/>
          </p:cNvSpPr>
          <p:nvPr/>
        </p:nvSpPr>
        <p:spPr>
          <a:xfrm>
            <a:off x="8600605" y="5194016"/>
            <a:ext cx="3383260" cy="40388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114300">
              <a:lnSpc>
                <a:spcPct val="100000"/>
              </a:lnSpc>
              <a:buFont typeface="Arial" panose="020B0604020202020204" pitchFamily="34" charset="0"/>
              <a:buChar char="•"/>
            </a:pPr>
            <a:r>
              <a:rPr lang="en-US" sz="1500" dirty="0"/>
              <a:t>Disputed:  natural variability or forced by eruption </a:t>
            </a:r>
          </a:p>
        </p:txBody>
      </p:sp>
      <p:sp>
        <p:nvSpPr>
          <p:cNvPr id="32" name="TextBox 31">
            <a:extLst>
              <a:ext uri="{FF2B5EF4-FFF2-40B4-BE49-F238E27FC236}">
                <a16:creationId xmlns:a16="http://schemas.microsoft.com/office/drawing/2014/main" id="{8638B48C-FFE4-4D61-9EC5-FE91CD9C5D3A}"/>
              </a:ext>
            </a:extLst>
          </p:cNvPr>
          <p:cNvSpPr txBox="1"/>
          <p:nvPr/>
        </p:nvSpPr>
        <p:spPr>
          <a:xfrm>
            <a:off x="463577" y="1270449"/>
            <a:ext cx="3404137" cy="615553"/>
          </a:xfrm>
          <a:prstGeom prst="rect">
            <a:avLst/>
          </a:prstGeom>
          <a:noFill/>
        </p:spPr>
        <p:txBody>
          <a:bodyPr wrap="square">
            <a:spAutoFit/>
          </a:bodyPr>
          <a:lstStyle/>
          <a:p>
            <a:r>
              <a:rPr lang="en-US" b="1" dirty="0">
                <a:latin typeface="+mj-lt"/>
              </a:rPr>
              <a:t>Emission/Aerosol formation</a:t>
            </a:r>
          </a:p>
          <a:p>
            <a:pPr algn="ctr"/>
            <a:r>
              <a:rPr lang="en-US" sz="1600" dirty="0">
                <a:latin typeface="+mj-lt"/>
                <a:cs typeface="Open Sans " panose="020B0604020202020204" charset="0"/>
              </a:rPr>
              <a:t>Aerosol Optical depth </a:t>
            </a:r>
          </a:p>
        </p:txBody>
      </p:sp>
      <p:grpSp>
        <p:nvGrpSpPr>
          <p:cNvPr id="11" name="Group 10">
            <a:extLst>
              <a:ext uri="{FF2B5EF4-FFF2-40B4-BE49-F238E27FC236}">
                <a16:creationId xmlns:a16="http://schemas.microsoft.com/office/drawing/2014/main" id="{CDBDAC57-2CB5-4E83-A605-32FAB1461711}"/>
              </a:ext>
            </a:extLst>
          </p:cNvPr>
          <p:cNvGrpSpPr/>
          <p:nvPr/>
        </p:nvGrpSpPr>
        <p:grpSpPr>
          <a:xfrm>
            <a:off x="245941" y="1856351"/>
            <a:ext cx="3839410" cy="1950744"/>
            <a:chOff x="843363" y="1623843"/>
            <a:chExt cx="3253011" cy="1576291"/>
          </a:xfrm>
        </p:grpSpPr>
        <p:pic>
          <p:nvPicPr>
            <p:cNvPr id="35" name="Picture 34">
              <a:extLst>
                <a:ext uri="{FF2B5EF4-FFF2-40B4-BE49-F238E27FC236}">
                  <a16:creationId xmlns:a16="http://schemas.microsoft.com/office/drawing/2014/main" id="{6F091AC8-7298-4A65-AAEA-E3BE25BEF579}"/>
                </a:ext>
              </a:extLst>
            </p:cNvPr>
            <p:cNvPicPr>
              <a:picLocks noChangeAspect="1"/>
            </p:cNvPicPr>
            <p:nvPr/>
          </p:nvPicPr>
          <p:blipFill>
            <a:blip r:embed="rId3"/>
            <a:srcRect/>
            <a:stretch/>
          </p:blipFill>
          <p:spPr>
            <a:xfrm>
              <a:off x="843363" y="1623843"/>
              <a:ext cx="3253011" cy="1576291"/>
            </a:xfrm>
            <a:prstGeom prst="rect">
              <a:avLst/>
            </a:prstGeom>
          </p:spPr>
        </p:pic>
        <p:sp>
          <p:nvSpPr>
            <p:cNvPr id="36" name="TextBox 35">
              <a:extLst>
                <a:ext uri="{FF2B5EF4-FFF2-40B4-BE49-F238E27FC236}">
                  <a16:creationId xmlns:a16="http://schemas.microsoft.com/office/drawing/2014/main" id="{E44D4B57-C06A-4AA9-BE3D-F6F6CE97DB7F}"/>
                </a:ext>
              </a:extLst>
            </p:cNvPr>
            <p:cNvSpPr txBox="1"/>
            <p:nvPr/>
          </p:nvSpPr>
          <p:spPr>
            <a:xfrm>
              <a:off x="1066677" y="2727499"/>
              <a:ext cx="2660978" cy="276999"/>
            </a:xfrm>
            <a:prstGeom prst="rect">
              <a:avLst/>
            </a:prstGeom>
            <a:noFill/>
          </p:spPr>
          <p:txBody>
            <a:bodyPr wrap="square" rtlCol="0">
              <a:spAutoFit/>
            </a:bodyPr>
            <a:lstStyle/>
            <a:p>
              <a:pPr algn="ctr"/>
              <a:r>
                <a:rPr lang="en-US" sz="1200" dirty="0">
                  <a:solidFill>
                    <a:prstClr val="black"/>
                  </a:solidFill>
                  <a:latin typeface="Calibri" panose="020F0502020204030204"/>
                </a:rPr>
                <a:t>Map shows 1.5 months post-eruption</a:t>
              </a:r>
            </a:p>
          </p:txBody>
        </p:sp>
      </p:grpSp>
      <p:grpSp>
        <p:nvGrpSpPr>
          <p:cNvPr id="15" name="Group 14">
            <a:extLst>
              <a:ext uri="{FF2B5EF4-FFF2-40B4-BE49-F238E27FC236}">
                <a16:creationId xmlns:a16="http://schemas.microsoft.com/office/drawing/2014/main" id="{076E4B89-1095-4FDE-A538-C913EADC8BD9}"/>
              </a:ext>
            </a:extLst>
          </p:cNvPr>
          <p:cNvGrpSpPr/>
          <p:nvPr/>
        </p:nvGrpSpPr>
        <p:grpSpPr>
          <a:xfrm>
            <a:off x="4193995" y="1957784"/>
            <a:ext cx="3762132" cy="1628148"/>
            <a:chOff x="4638817" y="1340900"/>
            <a:chExt cx="3762132" cy="1628148"/>
          </a:xfrm>
        </p:grpSpPr>
        <p:pic>
          <p:nvPicPr>
            <p:cNvPr id="37" name="Picture 36">
              <a:extLst>
                <a:ext uri="{FF2B5EF4-FFF2-40B4-BE49-F238E27FC236}">
                  <a16:creationId xmlns:a16="http://schemas.microsoft.com/office/drawing/2014/main" id="{EDADACB9-3B04-43F5-9F99-CD539AA16A68}"/>
                </a:ext>
              </a:extLst>
            </p:cNvPr>
            <p:cNvPicPr>
              <a:picLocks noChangeAspect="1"/>
            </p:cNvPicPr>
            <p:nvPr/>
          </p:nvPicPr>
          <p:blipFill rotWithShape="1">
            <a:blip r:embed="rId4"/>
            <a:srcRect r="12332"/>
            <a:stretch/>
          </p:blipFill>
          <p:spPr>
            <a:xfrm>
              <a:off x="4638817" y="1340900"/>
              <a:ext cx="3762132" cy="1628148"/>
            </a:xfrm>
            <a:prstGeom prst="rect">
              <a:avLst/>
            </a:prstGeom>
          </p:spPr>
        </p:pic>
        <p:sp>
          <p:nvSpPr>
            <p:cNvPr id="38" name="TextBox 37">
              <a:extLst>
                <a:ext uri="{FF2B5EF4-FFF2-40B4-BE49-F238E27FC236}">
                  <a16:creationId xmlns:a16="http://schemas.microsoft.com/office/drawing/2014/main" id="{22FA8676-D83B-4B78-B596-7C78C115668D}"/>
                </a:ext>
              </a:extLst>
            </p:cNvPr>
            <p:cNvSpPr txBox="1"/>
            <p:nvPr/>
          </p:nvSpPr>
          <p:spPr>
            <a:xfrm>
              <a:off x="5355147" y="1458149"/>
              <a:ext cx="1287642" cy="276999"/>
            </a:xfrm>
            <a:prstGeom prst="rect">
              <a:avLst/>
            </a:prstGeom>
            <a:noFill/>
          </p:spPr>
          <p:txBody>
            <a:bodyPr wrap="square" rtlCol="0">
              <a:spAutoFit/>
            </a:bodyPr>
            <a:lstStyle/>
            <a:p>
              <a:r>
                <a:rPr lang="en-US" sz="1200" dirty="0">
                  <a:solidFill>
                    <a:srgbClr val="C00000"/>
                  </a:solidFill>
                  <a:latin typeface="Calibri" panose="020F0502020204030204"/>
                </a:rPr>
                <a:t>1991 SW in red</a:t>
              </a:r>
            </a:p>
          </p:txBody>
        </p:sp>
        <p:cxnSp>
          <p:nvCxnSpPr>
            <p:cNvPr id="39" name="Straight Arrow Connector 38">
              <a:extLst>
                <a:ext uri="{FF2B5EF4-FFF2-40B4-BE49-F238E27FC236}">
                  <a16:creationId xmlns:a16="http://schemas.microsoft.com/office/drawing/2014/main" id="{0DD7AEA7-516E-4EF5-8041-FC4AEB039A79}"/>
                </a:ext>
              </a:extLst>
            </p:cNvPr>
            <p:cNvCxnSpPr>
              <a:cxnSpLocks/>
            </p:cNvCxnSpPr>
            <p:nvPr/>
          </p:nvCxnSpPr>
          <p:spPr>
            <a:xfrm>
              <a:off x="6587151" y="1622268"/>
              <a:ext cx="614184" cy="168102"/>
            </a:xfrm>
            <a:prstGeom prst="straightConnector1">
              <a:avLst/>
            </a:prstGeom>
            <a:noFill/>
            <a:ln w="12700" cap="flat" cmpd="sng" algn="ctr">
              <a:solidFill>
                <a:srgbClr val="C00000"/>
              </a:solidFill>
              <a:prstDash val="solid"/>
              <a:miter lim="800000"/>
              <a:tailEnd type="triangle"/>
            </a:ln>
            <a:effectLst/>
          </p:spPr>
        </p:cxnSp>
        <p:sp>
          <p:nvSpPr>
            <p:cNvPr id="40" name="TextBox 39">
              <a:extLst>
                <a:ext uri="{FF2B5EF4-FFF2-40B4-BE49-F238E27FC236}">
                  <a16:creationId xmlns:a16="http://schemas.microsoft.com/office/drawing/2014/main" id="{706240F8-5432-4EDA-9B00-9D201411A9AD}"/>
                </a:ext>
              </a:extLst>
            </p:cNvPr>
            <p:cNvSpPr txBox="1"/>
            <p:nvPr/>
          </p:nvSpPr>
          <p:spPr>
            <a:xfrm>
              <a:off x="5355147" y="1660282"/>
              <a:ext cx="1461794" cy="276999"/>
            </a:xfrm>
            <a:prstGeom prst="rect">
              <a:avLst/>
            </a:prstGeom>
            <a:noFill/>
          </p:spPr>
          <p:txBody>
            <a:bodyPr wrap="square" rtlCol="0">
              <a:spAutoFit/>
            </a:bodyPr>
            <a:lstStyle/>
            <a:p>
              <a:r>
                <a:rPr lang="en-US" sz="1200" dirty="0">
                  <a:solidFill>
                    <a:srgbClr val="7030A0"/>
                  </a:solidFill>
                  <a:latin typeface="Calibri" panose="020F0502020204030204"/>
                </a:rPr>
                <a:t>continuing into 1992</a:t>
              </a:r>
            </a:p>
          </p:txBody>
        </p:sp>
        <p:cxnSp>
          <p:nvCxnSpPr>
            <p:cNvPr id="41" name="Straight Arrow Connector 40">
              <a:extLst>
                <a:ext uri="{FF2B5EF4-FFF2-40B4-BE49-F238E27FC236}">
                  <a16:creationId xmlns:a16="http://schemas.microsoft.com/office/drawing/2014/main" id="{81DD96F2-01E4-4202-BA0A-7D98D5ADA006}"/>
                </a:ext>
              </a:extLst>
            </p:cNvPr>
            <p:cNvCxnSpPr>
              <a:cxnSpLocks/>
            </p:cNvCxnSpPr>
            <p:nvPr/>
          </p:nvCxnSpPr>
          <p:spPr>
            <a:xfrm flipH="1">
              <a:off x="5922535" y="1937281"/>
              <a:ext cx="76433" cy="209122"/>
            </a:xfrm>
            <a:prstGeom prst="straightConnector1">
              <a:avLst/>
            </a:prstGeom>
            <a:noFill/>
            <a:ln w="12700" cap="flat" cmpd="sng" algn="ctr">
              <a:solidFill>
                <a:srgbClr val="7030A0"/>
              </a:solidFill>
              <a:prstDash val="solid"/>
              <a:miter lim="800000"/>
              <a:tailEnd type="triangle"/>
            </a:ln>
            <a:effectLst/>
          </p:spPr>
        </p:cxnSp>
      </p:grpSp>
      <p:grpSp>
        <p:nvGrpSpPr>
          <p:cNvPr id="16" name="Group 15">
            <a:extLst>
              <a:ext uri="{FF2B5EF4-FFF2-40B4-BE49-F238E27FC236}">
                <a16:creationId xmlns:a16="http://schemas.microsoft.com/office/drawing/2014/main" id="{48CEC1C3-81E3-4408-95AD-B58316C7998B}"/>
              </a:ext>
            </a:extLst>
          </p:cNvPr>
          <p:cNvGrpSpPr/>
          <p:nvPr/>
        </p:nvGrpSpPr>
        <p:grpSpPr>
          <a:xfrm>
            <a:off x="8436073" y="1937135"/>
            <a:ext cx="3317090" cy="1626115"/>
            <a:chOff x="8690939" y="1402355"/>
            <a:chExt cx="3372596" cy="1662580"/>
          </a:xfrm>
        </p:grpSpPr>
        <p:pic>
          <p:nvPicPr>
            <p:cNvPr id="43" name="Picture 42">
              <a:extLst>
                <a:ext uri="{FF2B5EF4-FFF2-40B4-BE49-F238E27FC236}">
                  <a16:creationId xmlns:a16="http://schemas.microsoft.com/office/drawing/2014/main" id="{69F0C929-E2F9-4536-8F48-9597B4F0EDCB}"/>
                </a:ext>
              </a:extLst>
            </p:cNvPr>
            <p:cNvPicPr>
              <a:picLocks noChangeAspect="1"/>
            </p:cNvPicPr>
            <p:nvPr/>
          </p:nvPicPr>
          <p:blipFill rotWithShape="1">
            <a:blip r:embed="rId5"/>
            <a:srcRect t="10506" r="3097" b="8284"/>
            <a:stretch/>
          </p:blipFill>
          <p:spPr>
            <a:xfrm>
              <a:off x="8690939" y="1402356"/>
              <a:ext cx="3372596" cy="1662579"/>
            </a:xfrm>
            <a:prstGeom prst="rect">
              <a:avLst/>
            </a:prstGeom>
          </p:spPr>
        </p:pic>
        <p:sp>
          <p:nvSpPr>
            <p:cNvPr id="44" name="TextBox 43">
              <a:extLst>
                <a:ext uri="{FF2B5EF4-FFF2-40B4-BE49-F238E27FC236}">
                  <a16:creationId xmlns:a16="http://schemas.microsoft.com/office/drawing/2014/main" id="{C4806EB1-DACA-4B11-B902-90B834DF161B}"/>
                </a:ext>
              </a:extLst>
            </p:cNvPr>
            <p:cNvSpPr txBox="1"/>
            <p:nvPr/>
          </p:nvSpPr>
          <p:spPr>
            <a:xfrm>
              <a:off x="9431639" y="1402355"/>
              <a:ext cx="1400537" cy="276999"/>
            </a:xfrm>
            <a:prstGeom prst="rect">
              <a:avLst/>
            </a:prstGeom>
            <a:noFill/>
          </p:spPr>
          <p:txBody>
            <a:bodyPr wrap="square" rtlCol="0">
              <a:spAutoFit/>
            </a:bodyPr>
            <a:lstStyle/>
            <a:p>
              <a:r>
                <a:rPr lang="en-US" sz="1200" dirty="0">
                  <a:solidFill>
                    <a:srgbClr val="C00000"/>
                  </a:solidFill>
                  <a:latin typeface="Calibri" panose="020F0502020204030204"/>
                </a:rPr>
                <a:t>Pinatubo Eruption </a:t>
              </a:r>
            </a:p>
          </p:txBody>
        </p:sp>
        <p:cxnSp>
          <p:nvCxnSpPr>
            <p:cNvPr id="45" name="Straight Arrow Connector 44">
              <a:extLst>
                <a:ext uri="{FF2B5EF4-FFF2-40B4-BE49-F238E27FC236}">
                  <a16:creationId xmlns:a16="http://schemas.microsoft.com/office/drawing/2014/main" id="{814865AE-CD00-4FCD-B2D7-B3191372ABEA}"/>
                </a:ext>
              </a:extLst>
            </p:cNvPr>
            <p:cNvCxnSpPr>
              <a:cxnSpLocks/>
            </p:cNvCxnSpPr>
            <p:nvPr/>
          </p:nvCxnSpPr>
          <p:spPr>
            <a:xfrm>
              <a:off x="10415526" y="1623993"/>
              <a:ext cx="238455" cy="207284"/>
            </a:xfrm>
            <a:prstGeom prst="straightConnector1">
              <a:avLst/>
            </a:prstGeom>
            <a:noFill/>
            <a:ln w="12700" cap="flat" cmpd="sng" algn="ctr">
              <a:solidFill>
                <a:srgbClr val="C00000"/>
              </a:solidFill>
              <a:prstDash val="solid"/>
              <a:miter lim="800000"/>
              <a:tailEnd type="triangle"/>
            </a:ln>
            <a:effectLst/>
          </p:spPr>
        </p:cxnSp>
        <p:sp>
          <p:nvSpPr>
            <p:cNvPr id="46" name="TextBox 45">
              <a:extLst>
                <a:ext uri="{FF2B5EF4-FFF2-40B4-BE49-F238E27FC236}">
                  <a16:creationId xmlns:a16="http://schemas.microsoft.com/office/drawing/2014/main" id="{9436A1D3-7849-4A88-832F-C3A768D8C0AF}"/>
                </a:ext>
              </a:extLst>
            </p:cNvPr>
            <p:cNvSpPr txBox="1"/>
            <p:nvPr/>
          </p:nvSpPr>
          <p:spPr>
            <a:xfrm>
              <a:off x="10662998" y="1821703"/>
              <a:ext cx="1400537" cy="400110"/>
            </a:xfrm>
            <a:prstGeom prst="rect">
              <a:avLst/>
            </a:prstGeom>
            <a:noFill/>
          </p:spPr>
          <p:txBody>
            <a:bodyPr wrap="square" rtlCol="0">
              <a:spAutoFit/>
            </a:bodyPr>
            <a:lstStyle/>
            <a:p>
              <a:pPr algn="ctr"/>
              <a:r>
                <a:rPr lang="en-US" sz="1000" dirty="0">
                  <a:solidFill>
                    <a:prstClr val="black"/>
                  </a:solidFill>
                  <a:latin typeface="Calibri" panose="020F0502020204030204"/>
                </a:rPr>
                <a:t>Reduced temperatures lasting several years</a:t>
              </a:r>
            </a:p>
          </p:txBody>
        </p:sp>
        <p:sp>
          <p:nvSpPr>
            <p:cNvPr id="47" name="Left Brace 46">
              <a:extLst>
                <a:ext uri="{FF2B5EF4-FFF2-40B4-BE49-F238E27FC236}">
                  <a16:creationId xmlns:a16="http://schemas.microsoft.com/office/drawing/2014/main" id="{13BA5E5B-C75A-411A-B518-D53BEAF91CB4}"/>
                </a:ext>
              </a:extLst>
            </p:cNvPr>
            <p:cNvSpPr/>
            <p:nvPr/>
          </p:nvSpPr>
          <p:spPr>
            <a:xfrm rot="6977260">
              <a:off x="10854022" y="2089608"/>
              <a:ext cx="176981" cy="310602"/>
            </a:xfrm>
            <a:prstGeom prst="lef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48" name="TextBox 47">
            <a:extLst>
              <a:ext uri="{FF2B5EF4-FFF2-40B4-BE49-F238E27FC236}">
                <a16:creationId xmlns:a16="http://schemas.microsoft.com/office/drawing/2014/main" id="{78949BAF-9B7F-4041-B701-AC9C977A88E1}"/>
              </a:ext>
            </a:extLst>
          </p:cNvPr>
          <p:cNvSpPr txBox="1"/>
          <p:nvPr/>
        </p:nvSpPr>
        <p:spPr>
          <a:xfrm>
            <a:off x="4652618" y="1345074"/>
            <a:ext cx="3465747" cy="615553"/>
          </a:xfrm>
          <a:prstGeom prst="rect">
            <a:avLst/>
          </a:prstGeom>
          <a:noFill/>
        </p:spPr>
        <p:txBody>
          <a:bodyPr wrap="square">
            <a:spAutoFit/>
          </a:bodyPr>
          <a:lstStyle/>
          <a:p>
            <a:pPr algn="ctr"/>
            <a:r>
              <a:rPr lang="en-US" b="1" dirty="0">
                <a:latin typeface="+mj-lt"/>
              </a:rPr>
              <a:t>Change in Radiation Flux</a:t>
            </a:r>
          </a:p>
          <a:p>
            <a:pPr algn="ctr"/>
            <a:r>
              <a:rPr lang="en-US" sz="1600" dirty="0">
                <a:latin typeface="+mj-lt"/>
                <a:ea typeface="Open Sans" panose="020B0606030504020204" pitchFamily="34" charset="0"/>
                <a:cs typeface="Open Sans" panose="020B0606030504020204" pitchFamily="34" charset="0"/>
              </a:rPr>
              <a:t>Net shortwave &amp; longwave</a:t>
            </a:r>
          </a:p>
        </p:txBody>
      </p:sp>
      <p:sp>
        <p:nvSpPr>
          <p:cNvPr id="49" name="TextBox 48">
            <a:extLst>
              <a:ext uri="{FF2B5EF4-FFF2-40B4-BE49-F238E27FC236}">
                <a16:creationId xmlns:a16="http://schemas.microsoft.com/office/drawing/2014/main" id="{43001011-D683-45E0-9BB6-C569F65C1720}"/>
              </a:ext>
            </a:extLst>
          </p:cNvPr>
          <p:cNvSpPr txBox="1"/>
          <p:nvPr/>
        </p:nvSpPr>
        <p:spPr>
          <a:xfrm>
            <a:off x="8475567" y="1350329"/>
            <a:ext cx="3141980" cy="615553"/>
          </a:xfrm>
          <a:prstGeom prst="rect">
            <a:avLst/>
          </a:prstGeom>
          <a:noFill/>
        </p:spPr>
        <p:txBody>
          <a:bodyPr wrap="square">
            <a:spAutoFit/>
          </a:bodyPr>
          <a:lstStyle/>
          <a:p>
            <a:pPr algn="ctr"/>
            <a:r>
              <a:rPr lang="en-US" b="1" dirty="0">
                <a:latin typeface="+mj-lt"/>
              </a:rPr>
              <a:t>Temperature Change</a:t>
            </a:r>
          </a:p>
          <a:p>
            <a:pPr algn="ctr"/>
            <a:r>
              <a:rPr lang="en-US" sz="1600" b="1" dirty="0">
                <a:latin typeface="+mj-lt"/>
              </a:rPr>
              <a:t>2m and 50hPa</a:t>
            </a:r>
            <a:endParaRPr lang="en-US" sz="1600" dirty="0">
              <a:latin typeface="+mj-lt"/>
            </a:endParaRPr>
          </a:p>
        </p:txBody>
      </p:sp>
      <p:cxnSp>
        <p:nvCxnSpPr>
          <p:cNvPr id="50" name="Straight Arrow Connector 49">
            <a:extLst>
              <a:ext uri="{FF2B5EF4-FFF2-40B4-BE49-F238E27FC236}">
                <a16:creationId xmlns:a16="http://schemas.microsoft.com/office/drawing/2014/main" id="{0A8FCA7A-CF63-4196-9F61-3C748428B669}"/>
              </a:ext>
            </a:extLst>
          </p:cNvPr>
          <p:cNvCxnSpPr>
            <a:cxnSpLocks/>
          </p:cNvCxnSpPr>
          <p:nvPr/>
        </p:nvCxnSpPr>
        <p:spPr>
          <a:xfrm>
            <a:off x="3955205" y="1521150"/>
            <a:ext cx="609922" cy="0"/>
          </a:xfrm>
          <a:prstGeom prst="straightConnector1">
            <a:avLst/>
          </a:prstGeom>
          <a:ln w="41275">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6A3F298-0104-4BBB-991F-2571B01AE1AA}"/>
              </a:ext>
            </a:extLst>
          </p:cNvPr>
          <p:cNvCxnSpPr>
            <a:cxnSpLocks/>
          </p:cNvCxnSpPr>
          <p:nvPr/>
        </p:nvCxnSpPr>
        <p:spPr>
          <a:xfrm>
            <a:off x="8002201" y="1559915"/>
            <a:ext cx="723900" cy="0"/>
          </a:xfrm>
          <a:prstGeom prst="straightConnector1">
            <a:avLst/>
          </a:prstGeom>
          <a:ln w="41275">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E9B41834-CA48-4480-8622-D647A9D872C9}"/>
              </a:ext>
            </a:extLst>
          </p:cNvPr>
          <p:cNvPicPr>
            <a:picLocks noChangeAspect="1"/>
          </p:cNvPicPr>
          <p:nvPr/>
        </p:nvPicPr>
        <p:blipFill>
          <a:blip r:embed="rId6"/>
          <a:stretch>
            <a:fillRect/>
          </a:stretch>
        </p:blipFill>
        <p:spPr>
          <a:xfrm>
            <a:off x="8162424" y="2472943"/>
            <a:ext cx="375142" cy="790961"/>
          </a:xfrm>
          <a:prstGeom prst="rect">
            <a:avLst/>
          </a:prstGeom>
        </p:spPr>
      </p:pic>
    </p:spTree>
    <p:extLst>
      <p:ext uri="{BB962C8B-B14F-4D97-AF65-F5344CB8AC3E}">
        <p14:creationId xmlns:p14="http://schemas.microsoft.com/office/powerpoint/2010/main" val="1179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49D91D-69DE-4BD2-9F92-AA269590CDEB}"/>
              </a:ext>
            </a:extLst>
          </p:cNvPr>
          <p:cNvSpPr txBox="1"/>
          <p:nvPr/>
        </p:nvSpPr>
        <p:spPr>
          <a:xfrm>
            <a:off x="9353586" y="2441641"/>
            <a:ext cx="2285999" cy="830997"/>
          </a:xfrm>
          <a:prstGeom prst="rect">
            <a:avLst/>
          </a:prstGeom>
          <a:noFill/>
        </p:spPr>
        <p:txBody>
          <a:bodyPr wrap="square" rtlCol="0" anchor="ctr">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What are the downstream impacts from large, </a:t>
            </a:r>
            <a:r>
              <a:rPr lang="en-US" sz="1200" dirty="0" err="1">
                <a:latin typeface="Open Sans" panose="020B0606030504020204" pitchFamily="34" charset="0"/>
                <a:ea typeface="Open Sans" panose="020B0606030504020204" pitchFamily="34" charset="0"/>
                <a:cs typeface="Open Sans" panose="020B0606030504020204" pitchFamily="34" charset="0"/>
              </a:rPr>
              <a:t>spatio</a:t>
            </a:r>
            <a:r>
              <a:rPr lang="en-US" sz="1200" dirty="0">
                <a:latin typeface="Open Sans" panose="020B0606030504020204" pitchFamily="34" charset="0"/>
                <a:ea typeface="Open Sans" panose="020B0606030504020204" pitchFamily="34" charset="0"/>
                <a:cs typeface="Open Sans" panose="020B0606030504020204" pitchFamily="34" charset="0"/>
              </a:rPr>
              <a:t>-temporally localized sources within the climate?</a:t>
            </a:r>
          </a:p>
        </p:txBody>
      </p:sp>
      <p:sp>
        <p:nvSpPr>
          <p:cNvPr id="5" name="TextBox 4">
            <a:extLst>
              <a:ext uri="{FF2B5EF4-FFF2-40B4-BE49-F238E27FC236}">
                <a16:creationId xmlns:a16="http://schemas.microsoft.com/office/drawing/2014/main" id="{69A17744-7CD4-4C7D-A290-F04E7ED72548}"/>
              </a:ext>
            </a:extLst>
          </p:cNvPr>
          <p:cNvSpPr txBox="1"/>
          <p:nvPr/>
        </p:nvSpPr>
        <p:spPr>
          <a:xfrm>
            <a:off x="6737564" y="2441641"/>
            <a:ext cx="2220336" cy="830997"/>
          </a:xfrm>
          <a:prstGeom prst="rect">
            <a:avLst/>
          </a:prstGeom>
          <a:noFill/>
        </p:spPr>
        <p:txBody>
          <a:bodyPr wrap="square" rtlCol="0" anchor="ctr">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How do changes in the global climate system affect the </a:t>
            </a:r>
            <a:r>
              <a:rPr lang="en-US" sz="1200" dirty="0">
                <a:effectLst/>
                <a:latin typeface="Open Sans" panose="020B0606030504020204" pitchFamily="34" charset="0"/>
                <a:ea typeface="Open Sans" panose="020B0606030504020204" pitchFamily="34" charset="0"/>
                <a:cs typeface="Open Sans" panose="020B0606030504020204" pitchFamily="34" charset="0"/>
              </a:rPr>
              <a:t>relative frequency and severity of extreme events </a:t>
            </a:r>
            <a:r>
              <a:rPr lang="en-US" sz="1200" dirty="0">
                <a:latin typeface="Open Sans" panose="020B0606030504020204" pitchFamily="34" charset="0"/>
                <a:ea typeface="Open Sans" panose="020B0606030504020204" pitchFamily="34" charset="0"/>
                <a:cs typeface="Open Sans" panose="020B0606030504020204" pitchFamily="34" charset="0"/>
              </a:rPr>
              <a:t>?</a:t>
            </a:r>
          </a:p>
        </p:txBody>
      </p:sp>
      <p:sp>
        <p:nvSpPr>
          <p:cNvPr id="6" name="TextBox 5">
            <a:extLst>
              <a:ext uri="{FF2B5EF4-FFF2-40B4-BE49-F238E27FC236}">
                <a16:creationId xmlns:a16="http://schemas.microsoft.com/office/drawing/2014/main" id="{B47E172A-5FED-4821-9F41-C70BC6860E2E}"/>
              </a:ext>
            </a:extLst>
          </p:cNvPr>
          <p:cNvSpPr txBox="1"/>
          <p:nvPr/>
        </p:nvSpPr>
        <p:spPr>
          <a:xfrm>
            <a:off x="4201341" y="3615497"/>
            <a:ext cx="2423160" cy="276999"/>
          </a:xfrm>
          <a:prstGeom prst="rect">
            <a:avLst/>
          </a:prstGeom>
          <a:noFill/>
        </p:spPr>
        <p:txBody>
          <a:bodyPr wrap="squar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Sector-specific emissions</a:t>
            </a:r>
          </a:p>
        </p:txBody>
      </p:sp>
      <p:sp>
        <p:nvSpPr>
          <p:cNvPr id="7" name="TextBox 6">
            <a:extLst>
              <a:ext uri="{FF2B5EF4-FFF2-40B4-BE49-F238E27FC236}">
                <a16:creationId xmlns:a16="http://schemas.microsoft.com/office/drawing/2014/main" id="{F5CE6B87-A9DA-416B-BCE8-62C8D4C50463}"/>
              </a:ext>
            </a:extLst>
          </p:cNvPr>
          <p:cNvSpPr txBox="1"/>
          <p:nvPr/>
        </p:nvSpPr>
        <p:spPr>
          <a:xfrm>
            <a:off x="1734285" y="3530859"/>
            <a:ext cx="2381649" cy="461665"/>
          </a:xfrm>
          <a:prstGeom prst="rect">
            <a:avLst/>
          </a:prstGeom>
          <a:noFill/>
        </p:spPr>
        <p:txBody>
          <a:bodyPr wrap="squar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Long-term, slowly accumulating GHG emissions</a:t>
            </a:r>
          </a:p>
        </p:txBody>
      </p:sp>
      <p:sp>
        <p:nvSpPr>
          <p:cNvPr id="9" name="TextBox 8">
            <a:extLst>
              <a:ext uri="{FF2B5EF4-FFF2-40B4-BE49-F238E27FC236}">
                <a16:creationId xmlns:a16="http://schemas.microsoft.com/office/drawing/2014/main" id="{F7D7581F-F704-4158-94B1-36469F9F9C08}"/>
              </a:ext>
            </a:extLst>
          </p:cNvPr>
          <p:cNvSpPr txBox="1"/>
          <p:nvPr/>
        </p:nvSpPr>
        <p:spPr>
          <a:xfrm>
            <a:off x="108783" y="2595529"/>
            <a:ext cx="1664054" cy="584775"/>
          </a:xfrm>
          <a:prstGeom prst="rect">
            <a:avLst/>
          </a:prstGeom>
          <a:noFill/>
        </p:spPr>
        <p:txBody>
          <a:bodyPr wrap="square" rtlCol="0">
            <a:spAutoFit/>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What is the question?</a:t>
            </a:r>
          </a:p>
        </p:txBody>
      </p:sp>
      <p:sp>
        <p:nvSpPr>
          <p:cNvPr id="10" name="TextBox 9">
            <a:extLst>
              <a:ext uri="{FF2B5EF4-FFF2-40B4-BE49-F238E27FC236}">
                <a16:creationId xmlns:a16="http://schemas.microsoft.com/office/drawing/2014/main" id="{18D2A329-81E0-45B2-8C9E-C83A4894F726}"/>
              </a:ext>
            </a:extLst>
          </p:cNvPr>
          <p:cNvSpPr txBox="1"/>
          <p:nvPr/>
        </p:nvSpPr>
        <p:spPr>
          <a:xfrm>
            <a:off x="33732" y="3484692"/>
            <a:ext cx="1814156" cy="584775"/>
          </a:xfrm>
          <a:prstGeom prst="rect">
            <a:avLst/>
          </a:prstGeom>
          <a:noFill/>
        </p:spPr>
        <p:txBody>
          <a:bodyPr wrap="square" rtlCol="0">
            <a:spAutoFit/>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What is the</a:t>
            </a:r>
          </a:p>
          <a:p>
            <a:pPr algn="ctr"/>
            <a:r>
              <a:rPr lang="en-US" sz="1600" b="1" dirty="0">
                <a:latin typeface="Open Sans" panose="020B0606030504020204" pitchFamily="34" charset="0"/>
                <a:ea typeface="Open Sans" panose="020B0606030504020204" pitchFamily="34" charset="0"/>
                <a:cs typeface="Open Sans" panose="020B0606030504020204" pitchFamily="34" charset="0"/>
              </a:rPr>
              <a:t> source?</a:t>
            </a:r>
          </a:p>
        </p:txBody>
      </p:sp>
      <p:sp>
        <p:nvSpPr>
          <p:cNvPr id="11" name="TextBox 10">
            <a:extLst>
              <a:ext uri="{FF2B5EF4-FFF2-40B4-BE49-F238E27FC236}">
                <a16:creationId xmlns:a16="http://schemas.microsoft.com/office/drawing/2014/main" id="{00E762A9-21DB-44D6-9EFF-AB04DF5FF5B4}"/>
              </a:ext>
            </a:extLst>
          </p:cNvPr>
          <p:cNvSpPr txBox="1"/>
          <p:nvPr/>
        </p:nvSpPr>
        <p:spPr>
          <a:xfrm>
            <a:off x="0" y="4291381"/>
            <a:ext cx="1814157" cy="338554"/>
          </a:xfrm>
          <a:prstGeom prst="rect">
            <a:avLst/>
          </a:prstGeom>
          <a:noFill/>
        </p:spPr>
        <p:txBody>
          <a:bodyPr wrap="square" rtlCol="0">
            <a:spAutoFit/>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Examples</a:t>
            </a:r>
          </a:p>
        </p:txBody>
      </p:sp>
      <p:sp>
        <p:nvSpPr>
          <p:cNvPr id="12" name="TextBox 11">
            <a:extLst>
              <a:ext uri="{FF2B5EF4-FFF2-40B4-BE49-F238E27FC236}">
                <a16:creationId xmlns:a16="http://schemas.microsoft.com/office/drawing/2014/main" id="{C40CD73C-A63A-4668-8440-CE8B02902E57}"/>
              </a:ext>
            </a:extLst>
          </p:cNvPr>
          <p:cNvSpPr txBox="1"/>
          <p:nvPr/>
        </p:nvSpPr>
        <p:spPr>
          <a:xfrm>
            <a:off x="9353587" y="4304960"/>
            <a:ext cx="2285998" cy="461665"/>
          </a:xfrm>
          <a:prstGeom prst="rect">
            <a:avLst/>
          </a:prstGeom>
          <a:noFill/>
        </p:spPr>
        <p:txBody>
          <a:bodyPr wrap="squar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Volcanic eruptions,     wildfires</a:t>
            </a:r>
          </a:p>
        </p:txBody>
      </p:sp>
      <p:sp>
        <p:nvSpPr>
          <p:cNvPr id="13" name="TextBox 12">
            <a:extLst>
              <a:ext uri="{FF2B5EF4-FFF2-40B4-BE49-F238E27FC236}">
                <a16:creationId xmlns:a16="http://schemas.microsoft.com/office/drawing/2014/main" id="{80A450CD-5F84-434D-BC01-17375E6F85C3}"/>
              </a:ext>
            </a:extLst>
          </p:cNvPr>
          <p:cNvSpPr txBox="1"/>
          <p:nvPr/>
        </p:nvSpPr>
        <p:spPr>
          <a:xfrm>
            <a:off x="6987654" y="4196504"/>
            <a:ext cx="1715534" cy="461665"/>
          </a:xfrm>
          <a:prstGeom prst="rect">
            <a:avLst/>
          </a:prstGeom>
          <a:noFill/>
        </p:spPr>
        <p:txBody>
          <a:bodyPr wrap="squar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Likelihood of Hurricane Katrina</a:t>
            </a:r>
          </a:p>
        </p:txBody>
      </p:sp>
      <p:sp>
        <p:nvSpPr>
          <p:cNvPr id="14" name="TextBox 13">
            <a:extLst>
              <a:ext uri="{FF2B5EF4-FFF2-40B4-BE49-F238E27FC236}">
                <a16:creationId xmlns:a16="http://schemas.microsoft.com/office/drawing/2014/main" id="{1F54AA7B-FB9B-43E7-8694-07B71C4E7703}"/>
              </a:ext>
            </a:extLst>
          </p:cNvPr>
          <p:cNvSpPr txBox="1"/>
          <p:nvPr/>
        </p:nvSpPr>
        <p:spPr>
          <a:xfrm>
            <a:off x="4581554" y="4243386"/>
            <a:ext cx="1787318" cy="461665"/>
          </a:xfrm>
          <a:prstGeom prst="rect">
            <a:avLst/>
          </a:prstGeom>
          <a:noFill/>
        </p:spPr>
        <p:txBody>
          <a:bodyPr wrap="squar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Cement industry, transportation</a:t>
            </a:r>
          </a:p>
        </p:txBody>
      </p:sp>
      <p:sp>
        <p:nvSpPr>
          <p:cNvPr id="15" name="TextBox 14">
            <a:extLst>
              <a:ext uri="{FF2B5EF4-FFF2-40B4-BE49-F238E27FC236}">
                <a16:creationId xmlns:a16="http://schemas.microsoft.com/office/drawing/2014/main" id="{7855DCED-8498-40D0-B5E8-D2660C799C22}"/>
              </a:ext>
            </a:extLst>
          </p:cNvPr>
          <p:cNvSpPr txBox="1"/>
          <p:nvPr/>
        </p:nvSpPr>
        <p:spPr>
          <a:xfrm>
            <a:off x="1897632" y="2223096"/>
            <a:ext cx="2054954" cy="1268086"/>
          </a:xfrm>
          <a:prstGeom prst="rect">
            <a:avLst/>
          </a:prstGeom>
          <a:noFill/>
        </p:spPr>
        <p:txBody>
          <a:bodyPr wrap="square" rtlCol="0" anchor="ctr">
            <a:no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How do rising concentrations of GHGs in the atmosphere affect climate state variables?  </a:t>
            </a:r>
          </a:p>
        </p:txBody>
      </p:sp>
      <p:sp>
        <p:nvSpPr>
          <p:cNvPr id="16" name="TextBox 15">
            <a:extLst>
              <a:ext uri="{FF2B5EF4-FFF2-40B4-BE49-F238E27FC236}">
                <a16:creationId xmlns:a16="http://schemas.microsoft.com/office/drawing/2014/main" id="{6AF2D5D3-6CBB-407C-956A-8FC06B346059}"/>
              </a:ext>
            </a:extLst>
          </p:cNvPr>
          <p:cNvSpPr txBox="1"/>
          <p:nvPr/>
        </p:nvSpPr>
        <p:spPr>
          <a:xfrm>
            <a:off x="4132761" y="2349308"/>
            <a:ext cx="2423160" cy="1015663"/>
          </a:xfrm>
          <a:prstGeom prst="rect">
            <a:avLst/>
          </a:prstGeom>
          <a:noFill/>
        </p:spPr>
        <p:txBody>
          <a:bodyPr wrap="square" rtlCol="0" anchor="ctr">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What are the relative contributions of different sectors, activities, and entities to concentrations of GHGs in the atmosphere?</a:t>
            </a:r>
          </a:p>
        </p:txBody>
      </p:sp>
      <p:sp>
        <p:nvSpPr>
          <p:cNvPr id="17" name="TextBox 16">
            <a:extLst>
              <a:ext uri="{FF2B5EF4-FFF2-40B4-BE49-F238E27FC236}">
                <a16:creationId xmlns:a16="http://schemas.microsoft.com/office/drawing/2014/main" id="{307CAF0E-96C9-4304-9E41-F26BBFE277F2}"/>
              </a:ext>
            </a:extLst>
          </p:cNvPr>
          <p:cNvSpPr txBox="1"/>
          <p:nvPr/>
        </p:nvSpPr>
        <p:spPr>
          <a:xfrm>
            <a:off x="6845952" y="3530859"/>
            <a:ext cx="1731728" cy="461665"/>
          </a:xfrm>
          <a:prstGeom prst="rect">
            <a:avLst/>
          </a:prstGeom>
          <a:noFill/>
        </p:spPr>
        <p:txBody>
          <a:bodyPr wrap="squar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Changes to global climate system </a:t>
            </a:r>
          </a:p>
        </p:txBody>
      </p:sp>
      <p:sp>
        <p:nvSpPr>
          <p:cNvPr id="18" name="TextBox 17">
            <a:extLst>
              <a:ext uri="{FF2B5EF4-FFF2-40B4-BE49-F238E27FC236}">
                <a16:creationId xmlns:a16="http://schemas.microsoft.com/office/drawing/2014/main" id="{0DCAE57D-BE09-4725-A96A-993CE08FA770}"/>
              </a:ext>
            </a:extLst>
          </p:cNvPr>
          <p:cNvSpPr txBox="1"/>
          <p:nvPr/>
        </p:nvSpPr>
        <p:spPr>
          <a:xfrm>
            <a:off x="9353587" y="3446220"/>
            <a:ext cx="2285998" cy="646331"/>
          </a:xfrm>
          <a:prstGeom prst="rect">
            <a:avLst/>
          </a:prstGeom>
          <a:noFill/>
        </p:spPr>
        <p:txBody>
          <a:bodyPr wrap="squar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Geographically and temporally localized  source </a:t>
            </a:r>
            <a:r>
              <a:rPr lang="en-US" sz="1200" dirty="0" err="1">
                <a:latin typeface="Open Sans" panose="020B0606030504020204" pitchFamily="34" charset="0"/>
                <a:ea typeface="Open Sans" panose="020B0606030504020204" pitchFamily="34" charset="0"/>
                <a:cs typeface="Open Sans" panose="020B0606030504020204" pitchFamily="34" charset="0"/>
              </a:rPr>
              <a:t>forcings</a:t>
            </a:r>
            <a:r>
              <a:rPr lang="en-US" sz="1200" dirty="0">
                <a:latin typeface="Open Sans" panose="020B0606030504020204" pitchFamily="34" charset="0"/>
                <a:ea typeface="Open Sans" panose="020B0606030504020204" pitchFamily="34" charset="0"/>
                <a:cs typeface="Open Sans" panose="020B0606030504020204" pitchFamily="34" charset="0"/>
              </a:rPr>
              <a:t> in the climate</a:t>
            </a:r>
            <a:endPar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129980AA-285A-4EAC-8A62-55F1B3115D3A}"/>
              </a:ext>
            </a:extLst>
          </p:cNvPr>
          <p:cNvSpPr txBox="1"/>
          <p:nvPr/>
        </p:nvSpPr>
        <p:spPr>
          <a:xfrm>
            <a:off x="2056108" y="4229807"/>
            <a:ext cx="1787318" cy="461665"/>
          </a:xfrm>
          <a:prstGeom prst="rect">
            <a:avLst/>
          </a:prstGeom>
          <a:noFill/>
        </p:spPr>
        <p:txBody>
          <a:bodyPr wrap="squar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WG1 and WG2 IPCC reports</a:t>
            </a:r>
          </a:p>
        </p:txBody>
      </p:sp>
      <p:sp>
        <p:nvSpPr>
          <p:cNvPr id="30" name="Rectangle 29">
            <a:extLst>
              <a:ext uri="{FF2B5EF4-FFF2-40B4-BE49-F238E27FC236}">
                <a16:creationId xmlns:a16="http://schemas.microsoft.com/office/drawing/2014/main" id="{E257A0CE-74C5-4175-BBCD-5A9D656E8B4F}"/>
              </a:ext>
            </a:extLst>
          </p:cNvPr>
          <p:cNvSpPr/>
          <p:nvPr/>
        </p:nvSpPr>
        <p:spPr>
          <a:xfrm>
            <a:off x="9380834" y="905797"/>
            <a:ext cx="2220336" cy="468846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9FA045A-52BC-4EEB-9635-DF4F678549A4}"/>
              </a:ext>
            </a:extLst>
          </p:cNvPr>
          <p:cNvSpPr txBox="1"/>
          <p:nvPr/>
        </p:nvSpPr>
        <p:spPr>
          <a:xfrm>
            <a:off x="9353587" y="941272"/>
            <a:ext cx="2285998" cy="369332"/>
          </a:xfrm>
          <a:prstGeom prst="rect">
            <a:avLst/>
          </a:prstGeom>
          <a:noFill/>
        </p:spPr>
        <p:txBody>
          <a:bodyPr wrap="square" rtlCol="0" anchor="ctr">
            <a:spAutoFit/>
          </a:bodyPr>
          <a:lstStyle/>
          <a:p>
            <a:pPr algn="ctr"/>
            <a:r>
              <a:rPr lang="en-US"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CLDERA</a:t>
            </a:r>
          </a:p>
        </p:txBody>
      </p:sp>
      <p:sp>
        <p:nvSpPr>
          <p:cNvPr id="28" name="Title 11">
            <a:extLst>
              <a:ext uri="{FF2B5EF4-FFF2-40B4-BE49-F238E27FC236}">
                <a16:creationId xmlns:a16="http://schemas.microsoft.com/office/drawing/2014/main" id="{E2EBDFE7-827F-456A-837E-64FA2AE8E8E7}"/>
              </a:ext>
            </a:extLst>
          </p:cNvPr>
          <p:cNvSpPr txBox="1">
            <a:spLocks/>
          </p:cNvSpPr>
          <p:nvPr/>
        </p:nvSpPr>
        <p:spPr>
          <a:xfrm>
            <a:off x="392586" y="243168"/>
            <a:ext cx="11476279" cy="864836"/>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i="1" dirty="0"/>
              <a:t>Attribution in Climate</a:t>
            </a:r>
          </a:p>
        </p:txBody>
      </p:sp>
      <p:sp>
        <p:nvSpPr>
          <p:cNvPr id="32" name="Rectangle 31">
            <a:extLst>
              <a:ext uri="{FF2B5EF4-FFF2-40B4-BE49-F238E27FC236}">
                <a16:creationId xmlns:a16="http://schemas.microsoft.com/office/drawing/2014/main" id="{BDC2923E-8091-4801-A632-4E64AC948C47}"/>
              </a:ext>
            </a:extLst>
          </p:cNvPr>
          <p:cNvSpPr/>
          <p:nvPr/>
        </p:nvSpPr>
        <p:spPr>
          <a:xfrm>
            <a:off x="0" y="5678899"/>
            <a:ext cx="12192000" cy="8429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goal of CLDERA </a:t>
            </a:r>
            <a:r>
              <a:rPr lang="en-US" sz="1800" b="1" dirty="0">
                <a:effectLst/>
                <a:latin typeface="Open Sans" panose="020B0606030504020204" pitchFamily="34" charset="0"/>
                <a:ea typeface="Open Sans" panose="020B0606030504020204" pitchFamily="34" charset="0"/>
                <a:cs typeface="Open Sans" panose="020B0606030504020204" pitchFamily="34" charset="0"/>
              </a:rPr>
              <a:t>is to develop new tools to enable </a:t>
            </a:r>
            <a:r>
              <a:rPr lang="en-US" sz="1800" b="1" i="1" dirty="0">
                <a:effectLst/>
                <a:latin typeface="Open Sans" panose="020B0606030504020204" pitchFamily="34" charset="0"/>
                <a:ea typeface="Open Sans" panose="020B0606030504020204" pitchFamily="34" charset="0"/>
                <a:cs typeface="Open Sans" panose="020B0606030504020204" pitchFamily="34" charset="0"/>
              </a:rPr>
              <a:t>downstream impact attribution</a:t>
            </a:r>
            <a:r>
              <a:rPr lang="en-US" sz="1800" b="1" dirty="0">
                <a:effectLst/>
                <a:latin typeface="Open Sans" panose="020B0606030504020204" pitchFamily="34" charset="0"/>
                <a:ea typeface="Open Sans" panose="020B0606030504020204" pitchFamily="34" charset="0"/>
                <a:cs typeface="Open Sans" panose="020B0606030504020204" pitchFamily="34" charset="0"/>
              </a:rPr>
              <a:t> from geographically and temporally localized source </a:t>
            </a:r>
            <a:r>
              <a:rPr lang="en-US" sz="1800" b="1" dirty="0" err="1">
                <a:effectLst/>
                <a:latin typeface="Open Sans" panose="020B0606030504020204" pitchFamily="34" charset="0"/>
                <a:ea typeface="Open Sans" panose="020B0606030504020204" pitchFamily="34" charset="0"/>
                <a:cs typeface="Open Sans" panose="020B0606030504020204" pitchFamily="34" charset="0"/>
              </a:rPr>
              <a:t>forcings</a:t>
            </a:r>
            <a:r>
              <a:rPr lang="en-US" sz="1800" b="1" dirty="0">
                <a:effectLst/>
                <a:latin typeface="Open Sans" panose="020B0606030504020204" pitchFamily="34" charset="0"/>
                <a:ea typeface="Open Sans" panose="020B0606030504020204" pitchFamily="34" charset="0"/>
                <a:cs typeface="Open Sans" panose="020B0606030504020204" pitchFamily="34" charset="0"/>
              </a:rPr>
              <a:t> in the climate. </a:t>
            </a:r>
            <a:endParaRPr lang="en-US" sz="1200" dirty="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8" name="Graphic 37" descr="Factory outline">
            <a:extLst>
              <a:ext uri="{FF2B5EF4-FFF2-40B4-BE49-F238E27FC236}">
                <a16:creationId xmlns:a16="http://schemas.microsoft.com/office/drawing/2014/main" id="{2A956A83-391D-444F-8054-535E130281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1801" y="1302973"/>
            <a:ext cx="914400" cy="914400"/>
          </a:xfrm>
          <a:prstGeom prst="rect">
            <a:avLst/>
          </a:prstGeom>
        </p:spPr>
      </p:pic>
      <p:pic>
        <p:nvPicPr>
          <p:cNvPr id="39" name="Graphic 38" descr="Tornado outline">
            <a:extLst>
              <a:ext uri="{FF2B5EF4-FFF2-40B4-BE49-F238E27FC236}">
                <a16:creationId xmlns:a16="http://schemas.microsoft.com/office/drawing/2014/main" id="{C5D65943-6133-4916-9284-B70584A37C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19954" y="1331292"/>
            <a:ext cx="914400" cy="914400"/>
          </a:xfrm>
          <a:prstGeom prst="rect">
            <a:avLst/>
          </a:prstGeom>
        </p:spPr>
      </p:pic>
      <p:pic>
        <p:nvPicPr>
          <p:cNvPr id="42" name="Graphic 41" descr="Rainy scene outline">
            <a:extLst>
              <a:ext uri="{FF2B5EF4-FFF2-40B4-BE49-F238E27FC236}">
                <a16:creationId xmlns:a16="http://schemas.microsoft.com/office/drawing/2014/main" id="{96B043DD-EC0B-4256-B382-40816DA6C2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80068" y="1477393"/>
            <a:ext cx="914400" cy="914400"/>
          </a:xfrm>
          <a:prstGeom prst="rect">
            <a:avLst/>
          </a:prstGeom>
        </p:spPr>
      </p:pic>
      <p:grpSp>
        <p:nvGrpSpPr>
          <p:cNvPr id="8" name="Graphic 40" descr="Thermometer with solid fill">
            <a:extLst>
              <a:ext uri="{FF2B5EF4-FFF2-40B4-BE49-F238E27FC236}">
                <a16:creationId xmlns:a16="http://schemas.microsoft.com/office/drawing/2014/main" id="{079320DC-16A2-4CFE-A40E-7158546DE1F3}"/>
              </a:ext>
            </a:extLst>
          </p:cNvPr>
          <p:cNvGrpSpPr/>
          <p:nvPr/>
        </p:nvGrpSpPr>
        <p:grpSpPr>
          <a:xfrm>
            <a:off x="2125619" y="1285654"/>
            <a:ext cx="242461" cy="586953"/>
            <a:chOff x="1709048" y="1638812"/>
            <a:chExt cx="381301" cy="843915"/>
          </a:xfrm>
          <a:solidFill>
            <a:srgbClr val="C00000"/>
          </a:solidFill>
        </p:grpSpPr>
        <p:sp>
          <p:nvSpPr>
            <p:cNvPr id="21" name="Freeform: Shape 20">
              <a:extLst>
                <a:ext uri="{FF2B5EF4-FFF2-40B4-BE49-F238E27FC236}">
                  <a16:creationId xmlns:a16="http://schemas.microsoft.com/office/drawing/2014/main" id="{42C7AF9A-E23B-4860-9D8F-8C4557C6070B}"/>
                </a:ext>
              </a:extLst>
            </p:cNvPr>
            <p:cNvSpPr/>
            <p:nvPr/>
          </p:nvSpPr>
          <p:spPr>
            <a:xfrm>
              <a:off x="1709048" y="1638812"/>
              <a:ext cx="381301" cy="843915"/>
            </a:xfrm>
            <a:custGeom>
              <a:avLst/>
              <a:gdLst>
                <a:gd name="connsiteX0" fmla="*/ 190651 w 381301"/>
                <a:gd name="connsiteY0" fmla="*/ 786765 h 843915"/>
                <a:gd name="connsiteX1" fmla="*/ 61111 w 381301"/>
                <a:gd name="connsiteY1" fmla="*/ 682943 h 843915"/>
                <a:gd name="connsiteX2" fmla="*/ 133501 w 381301"/>
                <a:gd name="connsiteY2" fmla="*/ 533400 h 843915"/>
                <a:gd name="connsiteX3" fmla="*/ 133501 w 381301"/>
                <a:gd name="connsiteY3" fmla="*/ 114300 h 843915"/>
                <a:gd name="connsiteX4" fmla="*/ 190651 w 381301"/>
                <a:gd name="connsiteY4" fmla="*/ 57150 h 843915"/>
                <a:gd name="connsiteX5" fmla="*/ 247801 w 381301"/>
                <a:gd name="connsiteY5" fmla="*/ 114300 h 843915"/>
                <a:gd name="connsiteX6" fmla="*/ 247801 w 381301"/>
                <a:gd name="connsiteY6" fmla="*/ 533400 h 843915"/>
                <a:gd name="connsiteX7" fmla="*/ 320191 w 381301"/>
                <a:gd name="connsiteY7" fmla="*/ 682943 h 843915"/>
                <a:gd name="connsiteX8" fmla="*/ 190651 w 381301"/>
                <a:gd name="connsiteY8" fmla="*/ 786765 h 843915"/>
                <a:gd name="connsiteX9" fmla="*/ 190651 w 381301"/>
                <a:gd name="connsiteY9" fmla="*/ 786765 h 843915"/>
                <a:gd name="connsiteX10" fmla="*/ 304951 w 381301"/>
                <a:gd name="connsiteY10" fmla="*/ 501015 h 843915"/>
                <a:gd name="connsiteX11" fmla="*/ 304951 w 381301"/>
                <a:gd name="connsiteY11" fmla="*/ 114300 h 843915"/>
                <a:gd name="connsiteX12" fmla="*/ 190651 w 381301"/>
                <a:gd name="connsiteY12" fmla="*/ 0 h 843915"/>
                <a:gd name="connsiteX13" fmla="*/ 76351 w 381301"/>
                <a:gd name="connsiteY13" fmla="*/ 114300 h 843915"/>
                <a:gd name="connsiteX14" fmla="*/ 76351 w 381301"/>
                <a:gd name="connsiteY14" fmla="*/ 501015 h 843915"/>
                <a:gd name="connsiteX15" fmla="*/ 9676 w 381301"/>
                <a:gd name="connsiteY15" fmla="*/ 713423 h 843915"/>
                <a:gd name="connsiteX16" fmla="*/ 190651 w 381301"/>
                <a:gd name="connsiteY16" fmla="*/ 843915 h 843915"/>
                <a:gd name="connsiteX17" fmla="*/ 371626 w 381301"/>
                <a:gd name="connsiteY17" fmla="*/ 713423 h 843915"/>
                <a:gd name="connsiteX18" fmla="*/ 304951 w 381301"/>
                <a:gd name="connsiteY18" fmla="*/ 501015 h 84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1301" h="843915">
                  <a:moveTo>
                    <a:pt x="190651" y="786765"/>
                  </a:moveTo>
                  <a:cubicBezTo>
                    <a:pt x="128738" y="786765"/>
                    <a:pt x="74446" y="742950"/>
                    <a:pt x="61111" y="682943"/>
                  </a:cubicBezTo>
                  <a:cubicBezTo>
                    <a:pt x="46823" y="621983"/>
                    <a:pt x="77303" y="560070"/>
                    <a:pt x="133501" y="533400"/>
                  </a:cubicBezTo>
                  <a:lnTo>
                    <a:pt x="133501" y="114300"/>
                  </a:lnTo>
                  <a:cubicBezTo>
                    <a:pt x="133501" y="82867"/>
                    <a:pt x="159218" y="57150"/>
                    <a:pt x="190651" y="57150"/>
                  </a:cubicBezTo>
                  <a:cubicBezTo>
                    <a:pt x="222083" y="57150"/>
                    <a:pt x="247801" y="82867"/>
                    <a:pt x="247801" y="114300"/>
                  </a:cubicBezTo>
                  <a:lnTo>
                    <a:pt x="247801" y="533400"/>
                  </a:lnTo>
                  <a:cubicBezTo>
                    <a:pt x="303998" y="560070"/>
                    <a:pt x="333526" y="621983"/>
                    <a:pt x="320191" y="682943"/>
                  </a:cubicBezTo>
                  <a:cubicBezTo>
                    <a:pt x="305903" y="742950"/>
                    <a:pt x="252563" y="785813"/>
                    <a:pt x="190651" y="786765"/>
                  </a:cubicBezTo>
                  <a:lnTo>
                    <a:pt x="190651" y="786765"/>
                  </a:lnTo>
                  <a:close/>
                  <a:moveTo>
                    <a:pt x="304951" y="501015"/>
                  </a:moveTo>
                  <a:lnTo>
                    <a:pt x="304951" y="114300"/>
                  </a:lnTo>
                  <a:cubicBezTo>
                    <a:pt x="304951" y="51435"/>
                    <a:pt x="253516" y="0"/>
                    <a:pt x="190651" y="0"/>
                  </a:cubicBezTo>
                  <a:cubicBezTo>
                    <a:pt x="127786" y="0"/>
                    <a:pt x="76351" y="50483"/>
                    <a:pt x="76351" y="114300"/>
                  </a:cubicBezTo>
                  <a:lnTo>
                    <a:pt x="76351" y="501015"/>
                  </a:lnTo>
                  <a:cubicBezTo>
                    <a:pt x="10628" y="550545"/>
                    <a:pt x="-16042" y="636270"/>
                    <a:pt x="9676" y="713423"/>
                  </a:cubicBezTo>
                  <a:cubicBezTo>
                    <a:pt x="35393" y="791528"/>
                    <a:pt x="108736" y="843915"/>
                    <a:pt x="190651" y="843915"/>
                  </a:cubicBezTo>
                  <a:cubicBezTo>
                    <a:pt x="272566" y="843915"/>
                    <a:pt x="345908" y="791528"/>
                    <a:pt x="371626" y="713423"/>
                  </a:cubicBezTo>
                  <a:cubicBezTo>
                    <a:pt x="397343" y="636270"/>
                    <a:pt x="370673" y="550545"/>
                    <a:pt x="304951" y="501015"/>
                  </a:cubicBezTo>
                  <a:close/>
                </a:path>
              </a:pathLst>
            </a:custGeom>
            <a:solidFill>
              <a:srgbClr val="548235"/>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490F2D7-4905-4CD2-B98F-FC65755F1534}"/>
                </a:ext>
              </a:extLst>
            </p:cNvPr>
            <p:cNvSpPr/>
            <p:nvPr/>
          </p:nvSpPr>
          <p:spPr>
            <a:xfrm>
              <a:off x="1804764" y="1968377"/>
              <a:ext cx="189869" cy="419100"/>
            </a:xfrm>
            <a:custGeom>
              <a:avLst/>
              <a:gdLst>
                <a:gd name="connsiteX0" fmla="*/ 113985 w 189869"/>
                <a:gd name="connsiteY0" fmla="*/ 230505 h 419100"/>
                <a:gd name="connsiteX1" fmla="*/ 113985 w 189869"/>
                <a:gd name="connsiteY1" fmla="*/ 0 h 419100"/>
                <a:gd name="connsiteX2" fmla="*/ 75885 w 189869"/>
                <a:gd name="connsiteY2" fmla="*/ 0 h 419100"/>
                <a:gd name="connsiteX3" fmla="*/ 75885 w 189869"/>
                <a:gd name="connsiteY3" fmla="*/ 230505 h 419100"/>
                <a:gd name="connsiteX4" fmla="*/ 637 w 189869"/>
                <a:gd name="connsiteY4" fmla="*/ 333375 h 419100"/>
                <a:gd name="connsiteX5" fmla="*/ 94935 w 189869"/>
                <a:gd name="connsiteY5" fmla="*/ 419100 h 419100"/>
                <a:gd name="connsiteX6" fmla="*/ 189232 w 189869"/>
                <a:gd name="connsiteY6" fmla="*/ 333375 h 419100"/>
                <a:gd name="connsiteX7" fmla="*/ 113985 w 189869"/>
                <a:gd name="connsiteY7" fmla="*/ 23050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69" h="419100">
                  <a:moveTo>
                    <a:pt x="113985" y="230505"/>
                  </a:moveTo>
                  <a:lnTo>
                    <a:pt x="113985" y="0"/>
                  </a:lnTo>
                  <a:lnTo>
                    <a:pt x="75885" y="0"/>
                  </a:lnTo>
                  <a:lnTo>
                    <a:pt x="75885" y="230505"/>
                  </a:lnTo>
                  <a:cubicBezTo>
                    <a:pt x="28260" y="240030"/>
                    <a:pt x="-5078" y="284797"/>
                    <a:pt x="637" y="333375"/>
                  </a:cubicBezTo>
                  <a:cubicBezTo>
                    <a:pt x="5400" y="381953"/>
                    <a:pt x="46357" y="419100"/>
                    <a:pt x="94935" y="419100"/>
                  </a:cubicBezTo>
                  <a:cubicBezTo>
                    <a:pt x="143512" y="419100"/>
                    <a:pt x="184470" y="381953"/>
                    <a:pt x="189232" y="333375"/>
                  </a:cubicBezTo>
                  <a:cubicBezTo>
                    <a:pt x="194947" y="284797"/>
                    <a:pt x="161610" y="240030"/>
                    <a:pt x="113985" y="230505"/>
                  </a:cubicBezTo>
                  <a:close/>
                </a:path>
              </a:pathLst>
            </a:custGeom>
            <a:solidFill>
              <a:srgbClr val="C00000"/>
            </a:solidFill>
            <a:ln w="9525" cap="flat">
              <a:noFill/>
              <a:prstDash val="solid"/>
              <a:miter/>
            </a:ln>
          </p:spPr>
          <p:txBody>
            <a:bodyPr rtlCol="0" anchor="ctr"/>
            <a:lstStyle/>
            <a:p>
              <a:endParaRPr lang="en-US"/>
            </a:p>
          </p:txBody>
        </p:sp>
      </p:grpSp>
      <p:sp>
        <p:nvSpPr>
          <p:cNvPr id="33" name="TextBox 32">
            <a:extLst>
              <a:ext uri="{FF2B5EF4-FFF2-40B4-BE49-F238E27FC236}">
                <a16:creationId xmlns:a16="http://schemas.microsoft.com/office/drawing/2014/main" id="{F90DEF74-465D-47E9-9239-FBFA1F587B69}"/>
              </a:ext>
            </a:extLst>
          </p:cNvPr>
          <p:cNvSpPr txBox="1"/>
          <p:nvPr/>
        </p:nvSpPr>
        <p:spPr>
          <a:xfrm>
            <a:off x="-60494" y="4854850"/>
            <a:ext cx="1942087" cy="830997"/>
          </a:xfrm>
          <a:prstGeom prst="rect">
            <a:avLst/>
          </a:prstGeom>
          <a:noFill/>
        </p:spPr>
        <p:txBody>
          <a:bodyPr wrap="square" rtlCol="0">
            <a:spAutoFit/>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Is the attribution direct / quantitative? </a:t>
            </a:r>
          </a:p>
        </p:txBody>
      </p:sp>
      <p:sp>
        <p:nvSpPr>
          <p:cNvPr id="34" name="TextBox 33">
            <a:extLst>
              <a:ext uri="{FF2B5EF4-FFF2-40B4-BE49-F238E27FC236}">
                <a16:creationId xmlns:a16="http://schemas.microsoft.com/office/drawing/2014/main" id="{097764C7-A3D6-4823-836A-C990EBBCFF37}"/>
              </a:ext>
            </a:extLst>
          </p:cNvPr>
          <p:cNvSpPr txBox="1"/>
          <p:nvPr/>
        </p:nvSpPr>
        <p:spPr>
          <a:xfrm>
            <a:off x="2056107" y="4920704"/>
            <a:ext cx="2149161" cy="646331"/>
          </a:xfrm>
          <a:prstGeom prst="rect">
            <a:avLst/>
          </a:prstGeom>
          <a:noFill/>
        </p:spPr>
        <p:txBody>
          <a:bodyPr wrap="squar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WG1- yes (temp/</a:t>
            </a:r>
            <a:r>
              <a:rPr lang="en-US" sz="1200" dirty="0" err="1">
                <a:latin typeface="Open Sans" panose="020B0606030504020204" pitchFamily="34" charset="0"/>
                <a:ea typeface="Open Sans" panose="020B0606030504020204" pitchFamily="34" charset="0"/>
                <a:cs typeface="Open Sans" panose="020B0606030504020204" pitchFamily="34" charset="0"/>
              </a:rPr>
              <a:t>precip</a:t>
            </a:r>
            <a:r>
              <a:rPr lang="en-US" sz="1200" dirty="0">
                <a:latin typeface="Open Sans" panose="020B0606030504020204" pitchFamily="34" charset="0"/>
                <a:ea typeface="Open Sans" panose="020B0606030504020204" pitchFamily="34" charset="0"/>
                <a:cs typeface="Open Sans" panose="020B0606030504020204" pitchFamily="34" charset="0"/>
              </a:rPr>
              <a:t>/…)</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WG2 – normally no, notional linkage</a:t>
            </a:r>
          </a:p>
        </p:txBody>
      </p:sp>
      <p:sp>
        <p:nvSpPr>
          <p:cNvPr id="35" name="TextBox 34">
            <a:extLst>
              <a:ext uri="{FF2B5EF4-FFF2-40B4-BE49-F238E27FC236}">
                <a16:creationId xmlns:a16="http://schemas.microsoft.com/office/drawing/2014/main" id="{4845101A-67FE-4875-8CE2-03E7E591F545}"/>
              </a:ext>
            </a:extLst>
          </p:cNvPr>
          <p:cNvSpPr txBox="1"/>
          <p:nvPr/>
        </p:nvSpPr>
        <p:spPr>
          <a:xfrm>
            <a:off x="4366746" y="5076358"/>
            <a:ext cx="2149161" cy="276999"/>
          </a:xfrm>
          <a:prstGeom prst="rect">
            <a:avLst/>
          </a:prstGeom>
          <a:noFill/>
        </p:spPr>
        <p:txBody>
          <a:bodyPr wrap="squar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yes</a:t>
            </a:r>
          </a:p>
        </p:txBody>
      </p:sp>
      <p:sp>
        <p:nvSpPr>
          <p:cNvPr id="36" name="TextBox 35">
            <a:extLst>
              <a:ext uri="{FF2B5EF4-FFF2-40B4-BE49-F238E27FC236}">
                <a16:creationId xmlns:a16="http://schemas.microsoft.com/office/drawing/2014/main" id="{FE755468-20DC-40F2-B996-4ECC229B5C56}"/>
              </a:ext>
            </a:extLst>
          </p:cNvPr>
          <p:cNvSpPr txBox="1"/>
          <p:nvPr/>
        </p:nvSpPr>
        <p:spPr>
          <a:xfrm>
            <a:off x="6801573" y="5071067"/>
            <a:ext cx="2149161" cy="276999"/>
          </a:xfrm>
          <a:prstGeom prst="rect">
            <a:avLst/>
          </a:prstGeom>
          <a:noFill/>
        </p:spPr>
        <p:txBody>
          <a:bodyPr wrap="squar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no, notional connection</a:t>
            </a:r>
          </a:p>
        </p:txBody>
      </p:sp>
      <p:sp>
        <p:nvSpPr>
          <p:cNvPr id="37" name="TextBox 36">
            <a:extLst>
              <a:ext uri="{FF2B5EF4-FFF2-40B4-BE49-F238E27FC236}">
                <a16:creationId xmlns:a16="http://schemas.microsoft.com/office/drawing/2014/main" id="{3C8CCCA4-0648-4808-8A70-67BF70488B38}"/>
              </a:ext>
            </a:extLst>
          </p:cNvPr>
          <p:cNvSpPr txBox="1"/>
          <p:nvPr/>
        </p:nvSpPr>
        <p:spPr>
          <a:xfrm>
            <a:off x="9368029" y="4988555"/>
            <a:ext cx="2271556" cy="461665"/>
          </a:xfrm>
          <a:prstGeom prst="rect">
            <a:avLst/>
          </a:prstGeom>
          <a:noFill/>
        </p:spPr>
        <p:txBody>
          <a:bodyPr wrap="squar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yes, linked through multiple process-nodes</a:t>
            </a:r>
          </a:p>
        </p:txBody>
      </p:sp>
      <p:pic>
        <p:nvPicPr>
          <p:cNvPr id="41" name="Graphic 40">
            <a:extLst>
              <a:ext uri="{FF2B5EF4-FFF2-40B4-BE49-F238E27FC236}">
                <a16:creationId xmlns:a16="http://schemas.microsoft.com/office/drawing/2014/main" id="{2E661FA4-259B-4226-BE2F-6F16DE3A6C9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80542" y="789985"/>
            <a:ext cx="2584371" cy="1997014"/>
          </a:xfrm>
          <a:prstGeom prst="rect">
            <a:avLst/>
          </a:prstGeom>
        </p:spPr>
      </p:pic>
      <p:sp>
        <p:nvSpPr>
          <p:cNvPr id="44" name="Slide Number Placeholder 2">
            <a:extLst>
              <a:ext uri="{FF2B5EF4-FFF2-40B4-BE49-F238E27FC236}">
                <a16:creationId xmlns:a16="http://schemas.microsoft.com/office/drawing/2014/main" id="{8C673B1E-9388-4EDC-A3BB-682DF237DEEB}"/>
              </a:ext>
            </a:extLst>
          </p:cNvPr>
          <p:cNvSpPr txBox="1">
            <a:spLocks/>
          </p:cNvSpPr>
          <p:nvPr/>
        </p:nvSpPr>
        <p:spPr>
          <a:xfrm>
            <a:off x="11826873" y="6493595"/>
            <a:ext cx="365128"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mj-lt"/>
              </a:rPr>
              <a:t>4</a:t>
            </a:r>
          </a:p>
        </p:txBody>
      </p:sp>
    </p:spTree>
    <p:extLst>
      <p:ext uri="{BB962C8B-B14F-4D97-AF65-F5344CB8AC3E}">
        <p14:creationId xmlns:p14="http://schemas.microsoft.com/office/powerpoint/2010/main" val="1645541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A25D7-9361-4352-8FC4-AA2B0CDA1BC4}"/>
              </a:ext>
            </a:extLst>
          </p:cNvPr>
          <p:cNvSpPr>
            <a:spLocks noGrp="1"/>
          </p:cNvSpPr>
          <p:nvPr>
            <p:ph type="title"/>
          </p:nvPr>
        </p:nvSpPr>
        <p:spPr>
          <a:xfrm>
            <a:off x="328929" y="243168"/>
            <a:ext cx="11701146" cy="864836"/>
          </a:xfrm>
        </p:spPr>
        <p:txBody>
          <a:bodyPr>
            <a:noAutofit/>
          </a:bodyPr>
          <a:lstStyle/>
          <a:p>
            <a:r>
              <a:rPr lang="en-US" dirty="0"/>
              <a:t>Establishing Connective Relationships in Earth’s Climate:</a:t>
            </a:r>
            <a:br>
              <a:rPr lang="en-US" dirty="0"/>
            </a:br>
            <a:r>
              <a:rPr lang="en-US" sz="2800" i="1" dirty="0"/>
              <a:t>Current Approaches</a:t>
            </a:r>
          </a:p>
        </p:txBody>
      </p:sp>
      <p:sp>
        <p:nvSpPr>
          <p:cNvPr id="3" name="Slide Number Placeholder 2">
            <a:extLst>
              <a:ext uri="{FF2B5EF4-FFF2-40B4-BE49-F238E27FC236}">
                <a16:creationId xmlns:a16="http://schemas.microsoft.com/office/drawing/2014/main" id="{19C20905-D9E8-407B-AC2D-888D00A564E9}"/>
              </a:ext>
            </a:extLst>
          </p:cNvPr>
          <p:cNvSpPr>
            <a:spLocks noGrp="1"/>
          </p:cNvSpPr>
          <p:nvPr>
            <p:ph type="sldNum" sz="quarter" idx="10"/>
          </p:nvPr>
        </p:nvSpPr>
        <p:spPr/>
        <p:txBody>
          <a:bodyPr/>
          <a:lstStyle/>
          <a:p>
            <a:fld id="{4FAB73BC-B049-4115-A692-8D63A059BFB8}" type="slidenum">
              <a:rPr lang="en-US" smtClean="0"/>
              <a:pPr/>
              <a:t>4</a:t>
            </a:fld>
            <a:endParaRPr lang="en-US" dirty="0"/>
          </a:p>
        </p:txBody>
      </p:sp>
      <p:sp>
        <p:nvSpPr>
          <p:cNvPr id="4" name="Content Placeholder 3">
            <a:extLst>
              <a:ext uri="{FF2B5EF4-FFF2-40B4-BE49-F238E27FC236}">
                <a16:creationId xmlns:a16="http://schemas.microsoft.com/office/drawing/2014/main" id="{54BBCFA9-F51F-45BB-8F21-28DB11CA2DE6}"/>
              </a:ext>
            </a:extLst>
          </p:cNvPr>
          <p:cNvSpPr>
            <a:spLocks noGrp="1"/>
          </p:cNvSpPr>
          <p:nvPr>
            <p:ph sz="quarter" idx="11"/>
          </p:nvPr>
        </p:nvSpPr>
        <p:spPr>
          <a:xfrm>
            <a:off x="647700" y="1788628"/>
            <a:ext cx="5780642" cy="1481400"/>
          </a:xfrm>
        </p:spPr>
        <p:txBody>
          <a:bodyPr>
            <a:normAutofit/>
          </a:bodyPr>
          <a:lstStyle/>
          <a:p>
            <a:pPr marL="285750" indent="-285750">
              <a:lnSpc>
                <a:spcPct val="100000"/>
              </a:lnSpc>
              <a:buClr>
                <a:schemeClr val="accent5"/>
              </a:buClr>
              <a:buFont typeface="Courier New" panose="02070309020205020404" pitchFamily="49" charset="0"/>
              <a:buChar char="o"/>
            </a:pPr>
            <a:r>
              <a:rPr lang="en-US" sz="1500" dirty="0">
                <a:latin typeface="Open Sans "/>
              </a:rPr>
              <a:t>High internal variability in the Earth system; </a:t>
            </a:r>
          </a:p>
          <a:p>
            <a:pPr marL="285750" lvl="0" indent="-285750">
              <a:lnSpc>
                <a:spcPct val="100000"/>
              </a:lnSpc>
              <a:buClr>
                <a:schemeClr val="accent5"/>
              </a:buClr>
              <a:buFont typeface="Courier New" panose="02070309020205020404" pitchFamily="49" charset="0"/>
              <a:buChar char="o"/>
            </a:pPr>
            <a:r>
              <a:rPr lang="en-US" sz="1500" dirty="0">
                <a:latin typeface="Open Sans "/>
              </a:rPr>
              <a:t>Limited simulation ensembles;</a:t>
            </a:r>
          </a:p>
          <a:p>
            <a:pPr marL="285750" lvl="0" indent="-285750">
              <a:lnSpc>
                <a:spcPct val="100000"/>
              </a:lnSpc>
              <a:buClr>
                <a:schemeClr val="accent5"/>
              </a:buClr>
              <a:buFont typeface="Courier New" panose="02070309020205020404" pitchFamily="49" charset="0"/>
              <a:buChar char="o"/>
            </a:pPr>
            <a:r>
              <a:rPr lang="en-US" sz="1500" dirty="0">
                <a:latin typeface="Open Sans "/>
              </a:rPr>
              <a:t>Historically limited observational data;</a:t>
            </a:r>
          </a:p>
          <a:p>
            <a:pPr marL="285750" indent="-285750">
              <a:lnSpc>
                <a:spcPct val="100000"/>
              </a:lnSpc>
              <a:buClr>
                <a:schemeClr val="accent5"/>
              </a:buClr>
              <a:buFont typeface="Courier New" panose="02070309020205020404" pitchFamily="49" charset="0"/>
              <a:buChar char="o"/>
            </a:pPr>
            <a:r>
              <a:rPr lang="en-US" sz="1500" dirty="0">
                <a:latin typeface="Open Sans "/>
              </a:rPr>
              <a:t>Multiple sources contributing to an impact.</a:t>
            </a:r>
          </a:p>
        </p:txBody>
      </p:sp>
      <p:sp>
        <p:nvSpPr>
          <p:cNvPr id="7" name="Rectangle 6">
            <a:extLst>
              <a:ext uri="{FF2B5EF4-FFF2-40B4-BE49-F238E27FC236}">
                <a16:creationId xmlns:a16="http://schemas.microsoft.com/office/drawing/2014/main" id="{6C8C3AD1-7FA9-46E3-A8BB-7F73D5C7656B}"/>
              </a:ext>
            </a:extLst>
          </p:cNvPr>
          <p:cNvSpPr/>
          <p:nvPr/>
        </p:nvSpPr>
        <p:spPr>
          <a:xfrm>
            <a:off x="-1" y="1355235"/>
            <a:ext cx="7985761" cy="316560"/>
          </a:xfrm>
          <a:prstGeom prst="rect">
            <a:avLst/>
          </a:prstGeom>
          <a:solidFill>
            <a:schemeClr val="accent5">
              <a:alpha val="3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000" dirty="0">
                <a:solidFill>
                  <a:schemeClr val="accent5"/>
                </a:solidFill>
                <a:latin typeface="+mj-lt"/>
                <a:ea typeface="Open Sans" panose="020B0606030504020204" pitchFamily="34" charset="0"/>
                <a:cs typeface="Open Sans" panose="020B0606030504020204" pitchFamily="34" charset="0"/>
              </a:rPr>
              <a:t>       </a:t>
            </a:r>
            <a:r>
              <a:rPr lang="en-US" dirty="0">
                <a:solidFill>
                  <a:schemeClr val="accent5"/>
                </a:solidFill>
                <a:latin typeface="+mj-lt"/>
                <a:ea typeface="Open Sans" panose="020B0606030504020204" pitchFamily="34" charset="0"/>
                <a:cs typeface="Open Sans" panose="020B0606030504020204" pitchFamily="34" charset="0"/>
              </a:rPr>
              <a:t>Confounding characteristics of the climate attribution problem:</a:t>
            </a:r>
          </a:p>
        </p:txBody>
      </p:sp>
      <p:sp>
        <p:nvSpPr>
          <p:cNvPr id="8" name="Rectangle 7">
            <a:extLst>
              <a:ext uri="{FF2B5EF4-FFF2-40B4-BE49-F238E27FC236}">
                <a16:creationId xmlns:a16="http://schemas.microsoft.com/office/drawing/2014/main" id="{0AFB9997-6C4D-4A25-8A9D-226B9A983468}"/>
              </a:ext>
            </a:extLst>
          </p:cNvPr>
          <p:cNvSpPr/>
          <p:nvPr/>
        </p:nvSpPr>
        <p:spPr>
          <a:xfrm>
            <a:off x="3792" y="3279145"/>
            <a:ext cx="7590808" cy="316560"/>
          </a:xfrm>
          <a:prstGeom prst="rect">
            <a:avLst/>
          </a:prstGeom>
          <a:solidFill>
            <a:schemeClr val="accent2">
              <a:alpha val="3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000" dirty="0">
                <a:solidFill>
                  <a:schemeClr val="accent2"/>
                </a:solidFill>
                <a:latin typeface="+mj-lt"/>
                <a:ea typeface="Open Sans" panose="020B0606030504020204" pitchFamily="34" charset="0"/>
                <a:cs typeface="Open Sans" panose="020B0606030504020204" pitchFamily="34" charset="0"/>
              </a:rPr>
              <a:t>       T</a:t>
            </a:r>
            <a:r>
              <a:rPr lang="en-US" dirty="0">
                <a:solidFill>
                  <a:schemeClr val="accent2"/>
                </a:solidFill>
                <a:latin typeface="+mj-lt"/>
                <a:ea typeface="Open Sans" panose="020B0606030504020204" pitchFamily="34" charset="0"/>
                <a:cs typeface="Open Sans" panose="020B0606030504020204" pitchFamily="34" charset="0"/>
              </a:rPr>
              <a:t>echniques currently applied to climate attribution:</a:t>
            </a:r>
          </a:p>
        </p:txBody>
      </p:sp>
      <p:sp>
        <p:nvSpPr>
          <p:cNvPr id="11" name="Rectangle 10">
            <a:extLst>
              <a:ext uri="{FF2B5EF4-FFF2-40B4-BE49-F238E27FC236}">
                <a16:creationId xmlns:a16="http://schemas.microsoft.com/office/drawing/2014/main" id="{D604259C-0D13-4500-80D8-88EACA0B6A2B}"/>
              </a:ext>
            </a:extLst>
          </p:cNvPr>
          <p:cNvSpPr/>
          <p:nvPr/>
        </p:nvSpPr>
        <p:spPr>
          <a:xfrm>
            <a:off x="757810" y="5025255"/>
            <a:ext cx="6562397" cy="1030494"/>
          </a:xfrm>
          <a:prstGeom prst="rect">
            <a:avLst/>
          </a:prstGeom>
        </p:spPr>
        <p:txBody>
          <a:bodyPr wrap="square" anchor="ctr">
            <a:noAutofit/>
          </a:bodyPr>
          <a:lstStyle/>
          <a:p>
            <a:pPr lvl="0" algn="r">
              <a:spcBef>
                <a:spcPts val="1000"/>
              </a:spcBef>
              <a:buClr>
                <a:srgbClr val="00ADD0"/>
              </a:buClr>
            </a:pPr>
            <a:r>
              <a:rPr lang="en-US" dirty="0">
                <a:solidFill>
                  <a:schemeClr val="tx2"/>
                </a:solidFill>
                <a:latin typeface="+mj-lt"/>
                <a:ea typeface="Open Sans" panose="020B0606030504020204" pitchFamily="34" charset="0"/>
                <a:cs typeface="Open Sans" panose="020B0606030504020204" pitchFamily="34" charset="0"/>
              </a:rPr>
              <a:t>Connective relationships are </a:t>
            </a:r>
            <a:r>
              <a:rPr lang="en-US" dirty="0">
                <a:solidFill>
                  <a:schemeClr val="tx2"/>
                </a:solidFill>
                <a:latin typeface="+mj-lt"/>
                <a:ea typeface="Open Sans" panose="020B0606030504020204" pitchFamily="34" charset="0"/>
                <a:cs typeface="Calibri" panose="020F0502020204030204" pitchFamily="34" charset="0"/>
              </a:rPr>
              <a:t>often unbounded from etiological relationships allowing physically meaningless source-impact correlations. </a:t>
            </a:r>
            <a:br>
              <a:rPr lang="en-US" dirty="0">
                <a:solidFill>
                  <a:schemeClr val="tx2"/>
                </a:solidFill>
                <a:latin typeface="+mj-lt"/>
                <a:ea typeface="Open Sans" panose="020B0606030504020204" pitchFamily="34" charset="0"/>
                <a:cs typeface="Calibri" panose="020F0502020204030204" pitchFamily="34" charset="0"/>
              </a:rPr>
            </a:br>
            <a:r>
              <a:rPr lang="en-US" sz="1400" dirty="0">
                <a:solidFill>
                  <a:schemeClr val="tx2"/>
                </a:solidFill>
                <a:ea typeface="Open Sans" panose="020B0606030504020204" pitchFamily="34" charset="0"/>
                <a:cs typeface="Calibri" panose="020F0502020204030204" pitchFamily="34" charset="0"/>
              </a:rPr>
              <a:t>(Caldwell et al., 2014)</a:t>
            </a:r>
            <a:endParaRPr lang="en-US" sz="1400" dirty="0">
              <a:solidFill>
                <a:schemeClr val="tx2"/>
              </a:solidFill>
              <a:ea typeface="Open Sans" panose="020B0606030504020204" pitchFamily="34" charset="0"/>
              <a:cs typeface="Open Sans" panose="020B0606030504020204" pitchFamily="34" charset="0"/>
            </a:endParaRPr>
          </a:p>
        </p:txBody>
      </p:sp>
      <p:sp>
        <p:nvSpPr>
          <p:cNvPr id="12" name="Content Placeholder 3">
            <a:extLst>
              <a:ext uri="{FF2B5EF4-FFF2-40B4-BE49-F238E27FC236}">
                <a16:creationId xmlns:a16="http://schemas.microsoft.com/office/drawing/2014/main" id="{F273E56F-3DF8-4EE8-960A-B5C6D10CB6B8}"/>
              </a:ext>
            </a:extLst>
          </p:cNvPr>
          <p:cNvSpPr txBox="1">
            <a:spLocks/>
          </p:cNvSpPr>
          <p:nvPr/>
        </p:nvSpPr>
        <p:spPr>
          <a:xfrm>
            <a:off x="647700" y="3715162"/>
            <a:ext cx="7108934" cy="1046063"/>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lnSpc>
                <a:spcPct val="100000"/>
              </a:lnSpc>
              <a:buClr>
                <a:schemeClr val="accent2">
                  <a:lumMod val="75000"/>
                </a:schemeClr>
              </a:buClr>
              <a:buFont typeface="Courier New" panose="02070309020205020404" pitchFamily="49" charset="0"/>
              <a:buChar char="o"/>
            </a:pPr>
            <a:r>
              <a:rPr lang="en-US" sz="1500" dirty="0">
                <a:solidFill>
                  <a:srgbClr val="FFFFFF">
                    <a:lumMod val="25000"/>
                  </a:srgbClr>
                </a:solidFill>
                <a:latin typeface="Open Sans "/>
              </a:rPr>
              <a:t>Fingerprinting</a:t>
            </a:r>
            <a:r>
              <a:rPr lang="en-US" sz="1400" dirty="0">
                <a:solidFill>
                  <a:srgbClr val="FFFFFF">
                    <a:lumMod val="25000"/>
                  </a:srgbClr>
                </a:solidFill>
                <a:latin typeface="Open Sans "/>
              </a:rPr>
              <a:t> </a:t>
            </a:r>
            <a:r>
              <a:rPr lang="en-US" sz="1400" dirty="0">
                <a:solidFill>
                  <a:schemeClr val="tx2"/>
                </a:solidFill>
                <a:cs typeface="Calibri" panose="020F0502020204030204" pitchFamily="34" charset="0"/>
              </a:rPr>
              <a:t>(e.g. </a:t>
            </a:r>
            <a:r>
              <a:rPr lang="en-US" sz="1400" dirty="0" err="1">
                <a:solidFill>
                  <a:schemeClr val="tx2"/>
                </a:solidFill>
                <a:cs typeface="Calibri" panose="020F0502020204030204" pitchFamily="34" charset="0"/>
              </a:rPr>
              <a:t>Hasselmann</a:t>
            </a:r>
            <a:r>
              <a:rPr lang="en-US" sz="1400" dirty="0">
                <a:solidFill>
                  <a:schemeClr val="tx2"/>
                </a:solidFill>
                <a:cs typeface="Calibri" panose="020F0502020204030204" pitchFamily="34" charset="0"/>
              </a:rPr>
              <a:t>, 1997; </a:t>
            </a:r>
            <a:r>
              <a:rPr lang="en-US" sz="1400" dirty="0" err="1">
                <a:solidFill>
                  <a:schemeClr val="tx2"/>
                </a:solidFill>
                <a:cs typeface="Calibri" panose="020F0502020204030204" pitchFamily="34" charset="0"/>
              </a:rPr>
              <a:t>Hegerl</a:t>
            </a:r>
            <a:r>
              <a:rPr lang="en-US" sz="1400" dirty="0">
                <a:solidFill>
                  <a:schemeClr val="tx2"/>
                </a:solidFill>
                <a:cs typeface="Calibri" panose="020F0502020204030204" pitchFamily="34" charset="0"/>
              </a:rPr>
              <a:t> &amp; North, 1997; Marvel et al., 2020)</a:t>
            </a:r>
            <a:endParaRPr lang="en-US" sz="1400" dirty="0">
              <a:solidFill>
                <a:srgbClr val="FFFFFF">
                  <a:lumMod val="25000"/>
                </a:srgbClr>
              </a:solidFill>
              <a:latin typeface="Open Sans "/>
            </a:endParaRPr>
          </a:p>
          <a:p>
            <a:pPr marL="285750" lvl="0" indent="-285750">
              <a:lnSpc>
                <a:spcPct val="100000"/>
              </a:lnSpc>
              <a:buClr>
                <a:schemeClr val="accent2">
                  <a:lumMod val="75000"/>
                </a:schemeClr>
              </a:buClr>
              <a:buFont typeface="Courier New" panose="02070309020205020404" pitchFamily="49" charset="0"/>
              <a:buChar char="o"/>
            </a:pPr>
            <a:r>
              <a:rPr lang="en-US" sz="1500" dirty="0">
                <a:solidFill>
                  <a:srgbClr val="FFFFFF">
                    <a:lumMod val="25000"/>
                  </a:srgbClr>
                </a:solidFill>
                <a:latin typeface="Open Sans "/>
              </a:rPr>
              <a:t>Causal Inference </a:t>
            </a:r>
            <a:r>
              <a:rPr lang="en-US" sz="1400" dirty="0">
                <a:solidFill>
                  <a:schemeClr val="tx2"/>
                </a:solidFill>
                <a:cs typeface="Calibri" panose="020F0502020204030204" pitchFamily="34" charset="0"/>
              </a:rPr>
              <a:t>(e.g. Runge et al., 2019; </a:t>
            </a:r>
            <a:r>
              <a:rPr lang="en-US" sz="1400" dirty="0" err="1">
                <a:solidFill>
                  <a:schemeClr val="tx2"/>
                </a:solidFill>
                <a:cs typeface="Calibri" panose="020F0502020204030204" pitchFamily="34" charset="0"/>
              </a:rPr>
              <a:t>Nowack</a:t>
            </a:r>
            <a:r>
              <a:rPr lang="en-US" sz="1400" dirty="0">
                <a:solidFill>
                  <a:schemeClr val="tx2"/>
                </a:solidFill>
                <a:cs typeface="Calibri" panose="020F0502020204030204" pitchFamily="34" charset="0"/>
              </a:rPr>
              <a:t> et al., 2020) </a:t>
            </a:r>
            <a:endParaRPr lang="en-US" sz="1400" dirty="0">
              <a:solidFill>
                <a:srgbClr val="FFFFFF">
                  <a:lumMod val="25000"/>
                </a:srgbClr>
              </a:solidFill>
              <a:latin typeface="Open Sans "/>
            </a:endParaRPr>
          </a:p>
          <a:p>
            <a:pPr marL="285750" lvl="0" indent="-285750">
              <a:lnSpc>
                <a:spcPct val="100000"/>
              </a:lnSpc>
              <a:buClr>
                <a:schemeClr val="accent2">
                  <a:lumMod val="75000"/>
                </a:schemeClr>
              </a:buClr>
              <a:buFont typeface="Courier New" panose="02070309020205020404" pitchFamily="49" charset="0"/>
              <a:buChar char="o"/>
            </a:pPr>
            <a:r>
              <a:rPr lang="en-US" sz="1500" dirty="0">
                <a:solidFill>
                  <a:srgbClr val="FFFFFF">
                    <a:lumMod val="25000"/>
                  </a:srgbClr>
                </a:solidFill>
                <a:latin typeface="Open Sans "/>
              </a:rPr>
              <a:t>Emergent constraints </a:t>
            </a:r>
            <a:r>
              <a:rPr lang="en-US" sz="1400" dirty="0">
                <a:solidFill>
                  <a:schemeClr val="tx2"/>
                </a:solidFill>
                <a:cs typeface="Calibri" panose="020F0502020204030204" pitchFamily="34" charset="0"/>
              </a:rPr>
              <a:t>(e.g. Hall et al., 2019; Williamson et al., 2021)</a:t>
            </a:r>
            <a:endParaRPr lang="en-US" sz="1400" dirty="0">
              <a:solidFill>
                <a:srgbClr val="FFFFFF">
                  <a:lumMod val="25000"/>
                </a:srgbClr>
              </a:solidFill>
              <a:latin typeface="Open Sans "/>
            </a:endParaRPr>
          </a:p>
        </p:txBody>
      </p:sp>
      <p:sp>
        <p:nvSpPr>
          <p:cNvPr id="14" name="Rectangle 13">
            <a:extLst>
              <a:ext uri="{FF2B5EF4-FFF2-40B4-BE49-F238E27FC236}">
                <a16:creationId xmlns:a16="http://schemas.microsoft.com/office/drawing/2014/main" id="{932C4C8B-E563-43DB-873C-1D7E7018F895}"/>
              </a:ext>
            </a:extLst>
          </p:cNvPr>
          <p:cNvSpPr/>
          <p:nvPr/>
        </p:nvSpPr>
        <p:spPr>
          <a:xfrm>
            <a:off x="0" y="6205941"/>
            <a:ext cx="12192000" cy="26544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mj-lt"/>
                <a:ea typeface="Calibri" panose="020F0502020204030204" pitchFamily="34" charset="0"/>
                <a:cs typeface="Calibri" panose="020F0502020204030204" pitchFamily="34" charset="0"/>
              </a:rPr>
              <a:t>Moving beyond a correlative approach – establishing connective relationships. </a:t>
            </a:r>
          </a:p>
        </p:txBody>
      </p:sp>
      <p:sp>
        <p:nvSpPr>
          <p:cNvPr id="15" name="Rectangle 14">
            <a:extLst>
              <a:ext uri="{FF2B5EF4-FFF2-40B4-BE49-F238E27FC236}">
                <a16:creationId xmlns:a16="http://schemas.microsoft.com/office/drawing/2014/main" id="{D28D0866-41BB-4ABF-ABC1-BACC87FCD7BE}"/>
              </a:ext>
            </a:extLst>
          </p:cNvPr>
          <p:cNvSpPr/>
          <p:nvPr/>
        </p:nvSpPr>
        <p:spPr>
          <a:xfrm>
            <a:off x="7357870" y="5025256"/>
            <a:ext cx="4224093" cy="1030493"/>
          </a:xfrm>
          <a:prstGeom prst="rect">
            <a:avLst/>
          </a:prstGeom>
          <a:solidFill>
            <a:schemeClr val="tx2">
              <a:alpha val="3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dirty="0">
              <a:solidFill>
                <a:schemeClr val="accent2"/>
              </a:solidFill>
              <a:latin typeface="+mj-lt"/>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0981B51D-1B16-4CF2-8B2E-9F1AE4B955ED}"/>
              </a:ext>
            </a:extLst>
          </p:cNvPr>
          <p:cNvPicPr>
            <a:picLocks noChangeAspect="1"/>
          </p:cNvPicPr>
          <p:nvPr/>
        </p:nvPicPr>
        <p:blipFill>
          <a:blip r:embed="rId3"/>
          <a:stretch>
            <a:fillRect/>
          </a:stretch>
        </p:blipFill>
        <p:spPr>
          <a:xfrm>
            <a:off x="7866744" y="2371193"/>
            <a:ext cx="4325256" cy="2987130"/>
          </a:xfrm>
          <a:prstGeom prst="rect">
            <a:avLst/>
          </a:prstGeom>
        </p:spPr>
      </p:pic>
      <p:sp>
        <p:nvSpPr>
          <p:cNvPr id="13" name="Text Placeholder 3">
            <a:extLst>
              <a:ext uri="{FF2B5EF4-FFF2-40B4-BE49-F238E27FC236}">
                <a16:creationId xmlns:a16="http://schemas.microsoft.com/office/drawing/2014/main" id="{85455067-169D-473B-B439-CD0D28349A69}"/>
              </a:ext>
            </a:extLst>
          </p:cNvPr>
          <p:cNvSpPr txBox="1">
            <a:spLocks/>
          </p:cNvSpPr>
          <p:nvPr/>
        </p:nvSpPr>
        <p:spPr bwMode="auto">
          <a:xfrm>
            <a:off x="7875254" y="5102114"/>
            <a:ext cx="4299856" cy="2747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defTabSz="914400">
              <a:buNone/>
            </a:pPr>
            <a:r>
              <a:rPr lang="en-US" sz="1200" i="1" kern="0" dirty="0">
                <a:solidFill>
                  <a:schemeClr val="bg1"/>
                </a:solidFill>
              </a:rPr>
              <a:t>“Pecking Order”, Edgar Hunt</a:t>
            </a:r>
          </a:p>
          <a:p>
            <a:pPr marL="0" indent="0" defTabSz="914400">
              <a:buFont typeface="Wingdings" pitchFamily="-111" charset="2"/>
              <a:buNone/>
            </a:pPr>
            <a:endParaRPr lang="en-US" kern="0" dirty="0">
              <a:solidFill>
                <a:schemeClr val="bg1"/>
              </a:solidFill>
            </a:endParaRPr>
          </a:p>
        </p:txBody>
      </p:sp>
    </p:spTree>
    <p:extLst>
      <p:ext uri="{BB962C8B-B14F-4D97-AF65-F5344CB8AC3E}">
        <p14:creationId xmlns:p14="http://schemas.microsoft.com/office/powerpoint/2010/main" val="206402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 19">
            <a:extLst>
              <a:ext uri="{FF2B5EF4-FFF2-40B4-BE49-F238E27FC236}">
                <a16:creationId xmlns:a16="http://schemas.microsoft.com/office/drawing/2014/main" id="{D67CF834-97DD-AB4A-807E-041616E5C71F}"/>
              </a:ext>
            </a:extLst>
          </p:cNvPr>
          <p:cNvGraphicFramePr/>
          <p:nvPr>
            <p:extLst>
              <p:ext uri="{D42A27DB-BD31-4B8C-83A1-F6EECF244321}">
                <p14:modId xmlns:p14="http://schemas.microsoft.com/office/powerpoint/2010/main" val="4025068936"/>
              </p:ext>
            </p:extLst>
          </p:nvPr>
        </p:nvGraphicFramePr>
        <p:xfrm>
          <a:off x="3308388" y="2293916"/>
          <a:ext cx="5157432" cy="30409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E9313AE0-D10C-9343-8157-3C9F6BEC82E4}"/>
              </a:ext>
            </a:extLst>
          </p:cNvPr>
          <p:cNvSpPr>
            <a:spLocks noGrp="1"/>
          </p:cNvSpPr>
          <p:nvPr>
            <p:ph type="sldNum" sz="quarter" idx="10"/>
          </p:nvPr>
        </p:nvSpPr>
        <p:spPr/>
        <p:txBody>
          <a:bodyPr/>
          <a:lstStyle/>
          <a:p>
            <a:r>
              <a:rPr lang="en-US" dirty="0"/>
              <a:t>5</a:t>
            </a:r>
          </a:p>
        </p:txBody>
      </p:sp>
      <p:sp>
        <p:nvSpPr>
          <p:cNvPr id="7" name="Content Placeholder 6">
            <a:extLst>
              <a:ext uri="{FF2B5EF4-FFF2-40B4-BE49-F238E27FC236}">
                <a16:creationId xmlns:a16="http://schemas.microsoft.com/office/drawing/2014/main" id="{6A8A5B02-23D7-604F-9EA5-21F0DAABEF58}"/>
              </a:ext>
            </a:extLst>
          </p:cNvPr>
          <p:cNvSpPr>
            <a:spLocks noGrp="1"/>
          </p:cNvSpPr>
          <p:nvPr>
            <p:ph sz="quarter" idx="11"/>
          </p:nvPr>
        </p:nvSpPr>
        <p:spPr>
          <a:xfrm>
            <a:off x="328928" y="1677863"/>
            <a:ext cx="3849088" cy="1641562"/>
          </a:xfrm>
        </p:spPr>
        <p:txBody>
          <a:bodyPr>
            <a:normAutofit/>
          </a:bodyPr>
          <a:lstStyle/>
          <a:p>
            <a:r>
              <a:rPr lang="en-US" sz="1800" dirty="0">
                <a:effectLst/>
                <a:latin typeface="Open Sans" panose="020B0606030504020204" pitchFamily="34" charset="0"/>
                <a:ea typeface="Open Sans" panose="020B0606030504020204" pitchFamily="34" charset="0"/>
                <a:cs typeface="Open Sans" panose="020B0606030504020204" pitchFamily="34" charset="0"/>
              </a:rPr>
              <a:t>Determine how a geographically and temporally localized source drives the climate system to respon</a:t>
            </a:r>
            <a:r>
              <a:rPr lang="en-US" dirty="0">
                <a:latin typeface="Open Sans" panose="020B0606030504020204" pitchFamily="34" charset="0"/>
                <a:ea typeface="Open Sans" panose="020B0606030504020204" pitchFamily="34" charset="0"/>
                <a:cs typeface="Open Sans" panose="020B0606030504020204" pitchFamily="34" charset="0"/>
              </a:rPr>
              <a:t>d with particular impacts to enable </a:t>
            </a:r>
            <a:r>
              <a:rPr lang="en-US" sz="1800" dirty="0">
                <a:effectLst/>
                <a:latin typeface="Open Sans" panose="020B0606030504020204" pitchFamily="34" charset="0"/>
                <a:ea typeface="Open Sans" panose="020B0606030504020204" pitchFamily="34" charset="0"/>
                <a:cs typeface="Open Sans" panose="020B0606030504020204" pitchFamily="34" charset="0"/>
              </a:rPr>
              <a:t>downstream impact attribution</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Content Placeholder 7">
            <a:extLst>
              <a:ext uri="{FF2B5EF4-FFF2-40B4-BE49-F238E27FC236}">
                <a16:creationId xmlns:a16="http://schemas.microsoft.com/office/drawing/2014/main" id="{22FFCF2E-79D0-3148-9A9E-51DE58E12A94}"/>
              </a:ext>
            </a:extLst>
          </p:cNvPr>
          <p:cNvSpPr>
            <a:spLocks noGrp="1"/>
          </p:cNvSpPr>
          <p:nvPr>
            <p:ph sz="quarter" idx="12"/>
          </p:nvPr>
        </p:nvSpPr>
        <p:spPr>
          <a:xfrm>
            <a:off x="7505151" y="1634162"/>
            <a:ext cx="4532378" cy="2350743"/>
          </a:xfrm>
        </p:spPr>
        <p:txBody>
          <a:bodyPr>
            <a:normAutofit/>
          </a:bodyPr>
          <a:lstStyle/>
          <a:p>
            <a:r>
              <a:rPr lang="en-US" dirty="0">
                <a:latin typeface="Open Sans " panose="020B0604020202020204" charset="0"/>
                <a:cs typeface="Open Sans " panose="020B0604020202020204" charset="0"/>
              </a:rPr>
              <a:t>Tracing pathways between source and impacts will increase certainty of attribution and deepen understanding of dependent causal-like relationships </a:t>
            </a:r>
          </a:p>
          <a:p>
            <a:pPr marL="461963"/>
            <a:r>
              <a:rPr lang="en-US" dirty="0">
                <a:latin typeface="Open Sans " panose="020B0604020202020204" charset="0"/>
                <a:cs typeface="Open Sans " panose="020B0604020202020204" charset="0"/>
              </a:rPr>
              <a:t>Pathways represent the </a:t>
            </a:r>
            <a:r>
              <a:rPr lang="en-US" dirty="0" err="1">
                <a:effectLst/>
                <a:latin typeface="Open Sans " panose="020B0604020202020204" charset="0"/>
                <a:ea typeface="Calibri" panose="020F0502020204030204" pitchFamily="34" charset="0"/>
                <a:cs typeface="Open Sans " panose="020B0604020202020204" charset="0"/>
              </a:rPr>
              <a:t>spatio</a:t>
            </a:r>
            <a:r>
              <a:rPr lang="en-US" dirty="0">
                <a:effectLst/>
                <a:latin typeface="Open Sans " panose="020B0604020202020204" charset="0"/>
                <a:ea typeface="Calibri" panose="020F0502020204030204" pitchFamily="34" charset="0"/>
                <a:cs typeface="Open Sans " panose="020B0604020202020204" charset="0"/>
              </a:rPr>
              <a:t>-temporally evolving chain of physical processes that connects a source to impacts.</a:t>
            </a:r>
          </a:p>
          <a:p>
            <a:endParaRPr lang="en-US" dirty="0"/>
          </a:p>
          <a:p>
            <a:endParaRPr lang="en-US" dirty="0"/>
          </a:p>
        </p:txBody>
      </p:sp>
      <p:sp>
        <p:nvSpPr>
          <p:cNvPr id="11" name="Text Placeholder 10">
            <a:extLst>
              <a:ext uri="{FF2B5EF4-FFF2-40B4-BE49-F238E27FC236}">
                <a16:creationId xmlns:a16="http://schemas.microsoft.com/office/drawing/2014/main" id="{9DB0597B-26F9-6E4F-80A4-00F5C927607A}"/>
              </a:ext>
            </a:extLst>
          </p:cNvPr>
          <p:cNvSpPr>
            <a:spLocks noGrp="1"/>
          </p:cNvSpPr>
          <p:nvPr>
            <p:ph type="body" sz="quarter" idx="15"/>
          </p:nvPr>
        </p:nvSpPr>
        <p:spPr>
          <a:xfrm>
            <a:off x="214629" y="1288881"/>
            <a:ext cx="4214981" cy="344081"/>
          </a:xfrm>
        </p:spPr>
        <p:txBody>
          <a:bodyPr lIns="365760"/>
          <a:lstStyle/>
          <a:p>
            <a:pPr algn="l"/>
            <a:r>
              <a:rPr lang="en-US" sz="2000" dirty="0"/>
              <a:t>Need</a:t>
            </a:r>
          </a:p>
        </p:txBody>
      </p:sp>
      <p:sp>
        <p:nvSpPr>
          <p:cNvPr id="12" name="Text Placeholder 11">
            <a:extLst>
              <a:ext uri="{FF2B5EF4-FFF2-40B4-BE49-F238E27FC236}">
                <a16:creationId xmlns:a16="http://schemas.microsoft.com/office/drawing/2014/main" id="{059B9023-5301-5A4B-B93F-78ABCB838BD4}"/>
              </a:ext>
            </a:extLst>
          </p:cNvPr>
          <p:cNvSpPr>
            <a:spLocks noGrp="1"/>
          </p:cNvSpPr>
          <p:nvPr>
            <p:ph type="body" sz="quarter" idx="16"/>
          </p:nvPr>
        </p:nvSpPr>
        <p:spPr>
          <a:xfrm>
            <a:off x="7330694" y="1285297"/>
            <a:ext cx="4706835" cy="347666"/>
          </a:xfrm>
        </p:spPr>
        <p:txBody>
          <a:bodyPr lIns="365760"/>
          <a:lstStyle/>
          <a:p>
            <a:pPr algn="l"/>
            <a:r>
              <a:rPr lang="en-US" sz="2000" dirty="0"/>
              <a:t>Hypothesis</a:t>
            </a:r>
          </a:p>
        </p:txBody>
      </p:sp>
      <p:sp>
        <p:nvSpPr>
          <p:cNvPr id="13" name="Text Placeholder 12">
            <a:extLst>
              <a:ext uri="{FF2B5EF4-FFF2-40B4-BE49-F238E27FC236}">
                <a16:creationId xmlns:a16="http://schemas.microsoft.com/office/drawing/2014/main" id="{DC3E656B-2EFD-7A4F-901D-2F914488625A}"/>
              </a:ext>
            </a:extLst>
          </p:cNvPr>
          <p:cNvSpPr>
            <a:spLocks noGrp="1"/>
          </p:cNvSpPr>
          <p:nvPr>
            <p:ph type="body" sz="quarter" idx="17"/>
          </p:nvPr>
        </p:nvSpPr>
        <p:spPr>
          <a:xfrm>
            <a:off x="7409066" y="4024726"/>
            <a:ext cx="4196767" cy="353068"/>
          </a:xfrm>
        </p:spPr>
        <p:txBody>
          <a:bodyPr lIns="365760"/>
          <a:lstStyle/>
          <a:p>
            <a:pPr algn="l"/>
            <a:r>
              <a:rPr lang="en-US" sz="2000" dirty="0"/>
              <a:t>Outcome</a:t>
            </a:r>
          </a:p>
        </p:txBody>
      </p:sp>
      <p:sp>
        <p:nvSpPr>
          <p:cNvPr id="6" name="Title 5">
            <a:extLst>
              <a:ext uri="{FF2B5EF4-FFF2-40B4-BE49-F238E27FC236}">
                <a16:creationId xmlns:a16="http://schemas.microsoft.com/office/drawing/2014/main" id="{9D338A69-78C8-6B48-AF6C-5E2AB93374F3}"/>
              </a:ext>
            </a:extLst>
          </p:cNvPr>
          <p:cNvSpPr>
            <a:spLocks noGrp="1"/>
          </p:cNvSpPr>
          <p:nvPr>
            <p:ph type="title"/>
          </p:nvPr>
        </p:nvSpPr>
        <p:spPr>
          <a:xfrm>
            <a:off x="328928" y="84170"/>
            <a:ext cx="11539936" cy="864836"/>
          </a:xfrm>
        </p:spPr>
        <p:txBody>
          <a:bodyPr>
            <a:normAutofit/>
          </a:bodyPr>
          <a:lstStyle/>
          <a:p>
            <a:r>
              <a:rPr lang="en-US" sz="3600" dirty="0"/>
              <a:t>CLDERA</a:t>
            </a:r>
            <a:r>
              <a:rPr lang="en-US" dirty="0"/>
              <a:t>  </a:t>
            </a:r>
            <a:br>
              <a:rPr lang="en-US" dirty="0"/>
            </a:br>
            <a:r>
              <a:rPr lang="en-US" sz="2700" i="1" dirty="0"/>
              <a:t>a novel foundational approach</a:t>
            </a:r>
            <a:endParaRPr lang="en-US" sz="3100" i="1" dirty="0"/>
          </a:p>
        </p:txBody>
      </p:sp>
      <p:sp>
        <p:nvSpPr>
          <p:cNvPr id="22" name="Content Placeholder 7">
            <a:extLst>
              <a:ext uri="{FF2B5EF4-FFF2-40B4-BE49-F238E27FC236}">
                <a16:creationId xmlns:a16="http://schemas.microsoft.com/office/drawing/2014/main" id="{D80FF9D2-8671-4C1B-B28E-1741CD13C91C}"/>
              </a:ext>
            </a:extLst>
          </p:cNvPr>
          <p:cNvSpPr txBox="1">
            <a:spLocks/>
          </p:cNvSpPr>
          <p:nvPr/>
        </p:nvSpPr>
        <p:spPr>
          <a:xfrm>
            <a:off x="459056" y="4314558"/>
            <a:ext cx="4111689" cy="2509120"/>
          </a:xfrm>
          <a:prstGeom prst="rect">
            <a:avLst/>
          </a:prstGeom>
        </p:spPr>
        <p:txBody>
          <a:bodyPr vert="horz" lIns="0" tIns="91440" rIns="0" bIns="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buClr>
                <a:schemeClr val="accent2"/>
              </a:buClr>
              <a:buFont typeface="Courier New" panose="02070309020205020404" pitchFamily="49" charset="0"/>
              <a:buChar char="o"/>
            </a:pPr>
            <a:r>
              <a:rPr lang="en-US" dirty="0">
                <a:latin typeface="Open Sans " panose="020B0604020202020204" charset="0"/>
                <a:cs typeface="Open Sans " panose="020B0604020202020204" charset="0"/>
              </a:rPr>
              <a:t>Build upon key strengths of Sandia (modeling &amp; simulation, detection &amp; attribution, </a:t>
            </a:r>
            <a:r>
              <a:rPr lang="en-US" kern="0" dirty="0">
                <a:latin typeface="Open Sans " panose="020B0604020202020204" charset="0"/>
                <a:ea typeface="Open Sans" panose="020B0606030504020204" pitchFamily="34" charset="0"/>
                <a:cs typeface="Open Sans " panose="020B0604020202020204" charset="0"/>
              </a:rPr>
              <a:t>r</a:t>
            </a:r>
            <a:r>
              <a:rPr kumimoji="0" lang="en-US" b="0" i="0" u="none" strike="noStrike" kern="0" cap="none" spc="0" normalizeH="0" baseline="0" noProof="0" dirty="0" err="1">
                <a:ln>
                  <a:noFill/>
                </a:ln>
                <a:effectLst/>
                <a:uLnTx/>
                <a:uFillTx/>
                <a:latin typeface="Open Sans " panose="020B0604020202020204" charset="0"/>
                <a:ea typeface="Open Sans" panose="020B0606030504020204" pitchFamily="34" charset="0"/>
                <a:cs typeface="Open Sans " panose="020B0604020202020204" charset="0"/>
              </a:rPr>
              <a:t>isk</a:t>
            </a:r>
            <a:r>
              <a:rPr kumimoji="0" lang="en-US" b="0" i="0" u="none" strike="noStrike" kern="0" cap="none" spc="0" normalizeH="0" baseline="0" noProof="0" dirty="0">
                <a:ln>
                  <a:noFill/>
                </a:ln>
                <a:effectLst/>
                <a:uLnTx/>
                <a:uFillTx/>
                <a:latin typeface="Open Sans " panose="020B0604020202020204" charset="0"/>
                <a:ea typeface="Open Sans" panose="020B0606030504020204" pitchFamily="34" charset="0"/>
                <a:cs typeface="Open Sans " panose="020B0604020202020204" charset="0"/>
              </a:rPr>
              <a:t> analysis) </a:t>
            </a:r>
          </a:p>
          <a:p>
            <a:pPr marL="228600" indent="-228600">
              <a:buClr>
                <a:schemeClr val="accent2"/>
              </a:buClr>
              <a:buFont typeface="Courier New" panose="02070309020205020404" pitchFamily="49" charset="0"/>
              <a:buChar char="o"/>
            </a:pPr>
            <a:r>
              <a:rPr lang="en-US" dirty="0">
                <a:latin typeface="Open Sans " panose="020B0604020202020204" charset="0"/>
                <a:cs typeface="Open Sans " panose="020B0604020202020204" charset="0"/>
              </a:rPr>
              <a:t>Develop novel methods and tools in                        3 cross-validating thrusts</a:t>
            </a:r>
          </a:p>
          <a:p>
            <a:pPr marL="228600" indent="-228600">
              <a:buClr>
                <a:schemeClr val="accent2"/>
              </a:buClr>
              <a:buFont typeface="Courier New" panose="02070309020205020404" pitchFamily="49" charset="0"/>
              <a:buChar char="o"/>
            </a:pPr>
            <a:r>
              <a:rPr lang="en-US" dirty="0">
                <a:latin typeface="Open Sans " panose="020B0604020202020204" charset="0"/>
                <a:cs typeface="Open Sans " panose="020B0604020202020204" charset="0"/>
              </a:rPr>
              <a:t>1991 explosion of Mt. Pinatubo as exemplar</a:t>
            </a:r>
            <a:endParaRPr lang="en-US" dirty="0">
              <a:cs typeface="Calibri" panose="020F0502020204030204" pitchFamily="34" charset="0"/>
            </a:endParaRPr>
          </a:p>
          <a:p>
            <a:endParaRPr kumimoji="0" lang="en-US" b="0" i="0" u="none" strike="noStrike" kern="0" cap="none" spc="0" normalizeH="0" baseline="0" noProof="0" dirty="0">
              <a:ln>
                <a:noFill/>
              </a:ln>
              <a:effectLst/>
              <a:uLnTx/>
              <a:uFillTx/>
              <a:latin typeface="Open Sans " panose="020B0604020202020204" charset="0"/>
              <a:ea typeface="Open Sans" panose="020B0606030504020204" pitchFamily="34" charset="0"/>
              <a:cs typeface="Open Sans " panose="020B0604020202020204" charset="0"/>
            </a:endParaRPr>
          </a:p>
          <a:p>
            <a:endParaRPr lang="en-US" kern="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 panose="020B0604020202020204" charset="0"/>
              <a:cs typeface="Open Sans " panose="020B0604020202020204" charset="0"/>
            </a:endParaRPr>
          </a:p>
        </p:txBody>
      </p:sp>
      <p:grpSp>
        <p:nvGrpSpPr>
          <p:cNvPr id="2" name="Group 1">
            <a:extLst>
              <a:ext uri="{FF2B5EF4-FFF2-40B4-BE49-F238E27FC236}">
                <a16:creationId xmlns:a16="http://schemas.microsoft.com/office/drawing/2014/main" id="{9BD1B1CF-4196-DF4B-BD32-9ED16CC13E02}"/>
              </a:ext>
            </a:extLst>
          </p:cNvPr>
          <p:cNvGrpSpPr/>
          <p:nvPr/>
        </p:nvGrpSpPr>
        <p:grpSpPr>
          <a:xfrm>
            <a:off x="5050172" y="2974737"/>
            <a:ext cx="1610364" cy="1253730"/>
            <a:chOff x="2558705" y="3608854"/>
            <a:chExt cx="1610364" cy="1253730"/>
          </a:xfrm>
        </p:grpSpPr>
        <p:pic>
          <p:nvPicPr>
            <p:cNvPr id="25" name="Picture 24">
              <a:extLst>
                <a:ext uri="{FF2B5EF4-FFF2-40B4-BE49-F238E27FC236}">
                  <a16:creationId xmlns:a16="http://schemas.microsoft.com/office/drawing/2014/main" id="{44F021C7-C5AD-2C49-B21D-1534B7FABA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8705" y="3608854"/>
              <a:ext cx="1527814" cy="1253730"/>
            </a:xfrm>
            <a:prstGeom prst="rect">
              <a:avLst/>
            </a:prstGeom>
          </p:spPr>
        </p:pic>
        <p:sp>
          <p:nvSpPr>
            <p:cNvPr id="26" name="TextBox 25">
              <a:extLst>
                <a:ext uri="{FF2B5EF4-FFF2-40B4-BE49-F238E27FC236}">
                  <a16:creationId xmlns:a16="http://schemas.microsoft.com/office/drawing/2014/main" id="{04801EC7-9D87-9146-8643-745E66FEA128}"/>
                </a:ext>
              </a:extLst>
            </p:cNvPr>
            <p:cNvSpPr txBox="1"/>
            <p:nvPr/>
          </p:nvSpPr>
          <p:spPr>
            <a:xfrm>
              <a:off x="2641255" y="4629625"/>
              <a:ext cx="1527814" cy="184666"/>
            </a:xfrm>
            <a:prstGeom prst="rect">
              <a:avLst/>
            </a:prstGeom>
            <a:noFill/>
          </p:spPr>
          <p:txBody>
            <a:bodyPr wrap="square" bIns="0" rtlCol="0" anchor="b">
              <a:spAutoFit/>
            </a:bodyPr>
            <a:lstStyle/>
            <a:p>
              <a:pPr algn="ctr"/>
              <a:r>
                <a:rPr lang="en-US" sz="900" spc="600" dirty="0">
                  <a:solidFill>
                    <a:schemeClr val="bg1"/>
                  </a:solidFill>
                  <a:latin typeface="Exo 2" pitchFamily="2" charset="77"/>
                </a:rPr>
                <a:t>CLDERA</a:t>
              </a:r>
            </a:p>
          </p:txBody>
        </p:sp>
      </p:grpSp>
      <p:sp>
        <p:nvSpPr>
          <p:cNvPr id="23" name="Text Placeholder 11">
            <a:extLst>
              <a:ext uri="{FF2B5EF4-FFF2-40B4-BE49-F238E27FC236}">
                <a16:creationId xmlns:a16="http://schemas.microsoft.com/office/drawing/2014/main" id="{1B4BF55B-2152-46A9-A2CC-C13C87EB2F62}"/>
              </a:ext>
            </a:extLst>
          </p:cNvPr>
          <p:cNvSpPr txBox="1">
            <a:spLocks/>
          </p:cNvSpPr>
          <p:nvPr/>
        </p:nvSpPr>
        <p:spPr>
          <a:xfrm>
            <a:off x="214628" y="3991880"/>
            <a:ext cx="4214981" cy="353069"/>
          </a:xfrm>
          <a:prstGeom prst="rect">
            <a:avLst/>
          </a:prstGeom>
          <a:solidFill>
            <a:schemeClr val="accent4"/>
          </a:solidFill>
        </p:spPr>
        <p:txBody>
          <a:bodyPr vert="horz" lIns="365760" tIns="0" rIns="0" bIns="0" rtlCol="0" anchor="ctr">
            <a:noAutofit/>
          </a:bodyPr>
          <a:lstStyle>
            <a:lvl1pPr marL="0" indent="0" algn="ctr" defTabSz="914400" rtl="0" eaLnBrk="1" latinLnBrk="0" hangingPunct="1">
              <a:lnSpc>
                <a:spcPct val="90000"/>
              </a:lnSpc>
              <a:spcBef>
                <a:spcPts val="1000"/>
              </a:spcBef>
              <a:buClr>
                <a:schemeClr val="accent1"/>
              </a:buClr>
              <a:buFont typeface="Arial" panose="020B0604020202020204" pitchFamily="34" charset="0"/>
              <a:buNone/>
              <a:defRPr sz="1800" kern="1200">
                <a:solidFill>
                  <a:schemeClr val="bg1"/>
                </a:solidFill>
                <a:latin typeface="+mn-lt"/>
                <a:ea typeface="+mn-ea"/>
                <a:cs typeface="+mn-cs"/>
              </a:defRPr>
            </a:lvl1pPr>
            <a:lvl2pPr marL="800100" indent="-342900" algn="ctr"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2pPr>
            <a:lvl3pPr marL="1257300" indent="-342900" algn="ctr"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3pPr>
            <a:lvl4pPr marL="1657350" indent="-285750" algn="ctr"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ctr"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dirty="0"/>
              <a:t>Technical Approach </a:t>
            </a:r>
          </a:p>
        </p:txBody>
      </p:sp>
      <p:sp>
        <p:nvSpPr>
          <p:cNvPr id="28" name="Content Placeholder 7">
            <a:extLst>
              <a:ext uri="{FF2B5EF4-FFF2-40B4-BE49-F238E27FC236}">
                <a16:creationId xmlns:a16="http://schemas.microsoft.com/office/drawing/2014/main" id="{9347416C-390B-4E9F-A129-E54E58AE42FD}"/>
              </a:ext>
            </a:extLst>
          </p:cNvPr>
          <p:cNvSpPr txBox="1">
            <a:spLocks/>
          </p:cNvSpPr>
          <p:nvPr/>
        </p:nvSpPr>
        <p:spPr>
          <a:xfrm>
            <a:off x="7550202" y="4344949"/>
            <a:ext cx="4227208" cy="2331208"/>
          </a:xfrm>
          <a:prstGeom prst="rect">
            <a:avLst/>
          </a:prstGeom>
        </p:spPr>
        <p:txBody>
          <a:bodyPr vert="horz" lIns="0" tIns="9144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Open Sans " panose="020B0604020202020204" charset="0"/>
                <a:ea typeface="Calibri" panose="020F0502020204030204" pitchFamily="34" charset="0"/>
                <a:cs typeface="Open Sans " panose="020B0604020202020204" charset="0"/>
              </a:rPr>
              <a:t>A</a:t>
            </a:r>
            <a:r>
              <a:rPr lang="en-US" sz="1800" dirty="0">
                <a:effectLst/>
                <a:latin typeface="Open Sans " panose="020B0604020202020204" charset="0"/>
                <a:ea typeface="Calibri" panose="020F0502020204030204" pitchFamily="34" charset="0"/>
                <a:cs typeface="Open Sans " panose="020B0604020202020204" charset="0"/>
              </a:rPr>
              <a:t>dvance climate attribution science by identifying impacts from localized sources</a:t>
            </a:r>
            <a:r>
              <a:rPr lang="en-US" dirty="0">
                <a:latin typeface="Open Sans " panose="020B0604020202020204" charset="0"/>
                <a:cs typeface="Open Sans " panose="020B0604020202020204" charset="0"/>
              </a:rPr>
              <a:t>.</a:t>
            </a:r>
          </a:p>
          <a:p>
            <a:pPr marL="285750" indent="-169863">
              <a:buClr>
                <a:schemeClr val="accent2"/>
              </a:buClr>
              <a:buFont typeface="Courier New" panose="02070309020205020404" pitchFamily="49" charset="0"/>
              <a:buChar char="o"/>
            </a:pPr>
            <a:r>
              <a:rPr lang="en-US" dirty="0">
                <a:latin typeface="Open Sans " panose="020B0604020202020204" charset="0"/>
                <a:cs typeface="Open Sans " panose="020B0604020202020204" charset="0"/>
              </a:rPr>
              <a:t>Formalize pathways and establish robustness</a:t>
            </a:r>
          </a:p>
          <a:p>
            <a:pPr marL="285750" indent="-169863">
              <a:buClr>
                <a:schemeClr val="accent2"/>
              </a:buClr>
              <a:buFont typeface="Courier New" panose="02070309020205020404" pitchFamily="49" charset="0"/>
              <a:buChar char="o"/>
            </a:pPr>
            <a:r>
              <a:rPr lang="en-US" dirty="0">
                <a:latin typeface="Open Sans " panose="020B0604020202020204" charset="0"/>
                <a:cs typeface="Open Sans " panose="020B0604020202020204" charset="0"/>
              </a:rPr>
              <a:t>Ranking of sources to impact</a:t>
            </a:r>
          </a:p>
          <a:p>
            <a:pPr marL="285750" indent="-169863">
              <a:buClr>
                <a:schemeClr val="accent2"/>
              </a:buClr>
              <a:buFont typeface="Courier New" panose="02070309020205020404" pitchFamily="49" charset="0"/>
              <a:buChar char="o"/>
            </a:pPr>
            <a:r>
              <a:rPr lang="en-US" dirty="0">
                <a:latin typeface="Open Sans " panose="020B0604020202020204" charset="0"/>
                <a:cs typeface="Open Sans " panose="020B0604020202020204" charset="0"/>
              </a:rPr>
              <a:t>Attribution of source characteristics </a:t>
            </a:r>
          </a:p>
        </p:txBody>
      </p:sp>
      <p:sp>
        <p:nvSpPr>
          <p:cNvPr id="29" name="Content Placeholder 7">
            <a:extLst>
              <a:ext uri="{FF2B5EF4-FFF2-40B4-BE49-F238E27FC236}">
                <a16:creationId xmlns:a16="http://schemas.microsoft.com/office/drawing/2014/main" id="{22195143-7A92-47F4-9A29-63D41C61E4B5}"/>
              </a:ext>
            </a:extLst>
          </p:cNvPr>
          <p:cNvSpPr txBox="1">
            <a:spLocks/>
          </p:cNvSpPr>
          <p:nvPr/>
        </p:nvSpPr>
        <p:spPr>
          <a:xfrm>
            <a:off x="537667" y="5791972"/>
            <a:ext cx="4033078" cy="787288"/>
          </a:xfrm>
          <a:prstGeom prst="rect">
            <a:avLst/>
          </a:prstGeom>
        </p:spPr>
        <p:txBody>
          <a:bodyPr vert="horz" lIns="0" tIns="9144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cs typeface="Calibri" panose="020F0502020204030204" pitchFamily="34" charset="0"/>
            </a:endParaRPr>
          </a:p>
        </p:txBody>
      </p:sp>
    </p:spTree>
    <p:extLst>
      <p:ext uri="{BB962C8B-B14F-4D97-AF65-F5344CB8AC3E}">
        <p14:creationId xmlns:p14="http://schemas.microsoft.com/office/powerpoint/2010/main" val="384445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DFE40B75-80FE-9B47-B7F4-D0EF6A3EE51A}"/>
              </a:ext>
            </a:extLst>
          </p:cNvPr>
          <p:cNvSpPr>
            <a:spLocks noGrp="1"/>
          </p:cNvSpPr>
          <p:nvPr>
            <p:ph idx="1"/>
          </p:nvPr>
        </p:nvSpPr>
        <p:spPr>
          <a:xfrm>
            <a:off x="-1" y="1544655"/>
            <a:ext cx="5068577" cy="4948940"/>
          </a:xfrm>
        </p:spPr>
        <p:txBody>
          <a:bodyPr/>
          <a:lstStyle/>
          <a:p>
            <a:pPr>
              <a:spcBef>
                <a:spcPts val="1800"/>
              </a:spcBef>
            </a:pPr>
            <a:endParaRPr lang="en-US" sz="300" dirty="0"/>
          </a:p>
          <a:p>
            <a:pPr>
              <a:spcBef>
                <a:spcPts val="1800"/>
              </a:spcBef>
            </a:pPr>
            <a:r>
              <a:rPr lang="en-US" sz="1600" dirty="0"/>
              <a:t>The source is an </a:t>
            </a:r>
            <a:r>
              <a:rPr lang="en-US" sz="1600" b="1" dirty="0"/>
              <a:t>analog for a climate intervention technique </a:t>
            </a:r>
          </a:p>
          <a:p>
            <a:pPr marL="400050" lvl="1" indent="-173038"/>
            <a:r>
              <a:rPr lang="en-US" sz="1600" dirty="0"/>
              <a:t>1 </a:t>
            </a:r>
            <a:r>
              <a:rPr lang="en-US" sz="1600" dirty="0" err="1"/>
              <a:t>Tg</a:t>
            </a:r>
            <a:r>
              <a:rPr lang="en-US" sz="1600" dirty="0"/>
              <a:t> SO2/</a:t>
            </a:r>
            <a:r>
              <a:rPr lang="en-US" sz="1600" dirty="0" err="1"/>
              <a:t>yr</a:t>
            </a:r>
            <a:r>
              <a:rPr lang="en-US" sz="1600" dirty="0"/>
              <a:t> may produce on the order of 0.1°C cooling (Kravitz et al., 2017)</a:t>
            </a:r>
          </a:p>
          <a:p>
            <a:pPr>
              <a:spcBef>
                <a:spcPts val="1400"/>
              </a:spcBef>
            </a:pPr>
            <a:r>
              <a:rPr lang="en-US" sz="1600" dirty="0"/>
              <a:t>The source </a:t>
            </a:r>
            <a:r>
              <a:rPr lang="en-US" sz="1600" b="1" dirty="0"/>
              <a:t>forcing is external to the feedbacks </a:t>
            </a:r>
            <a:r>
              <a:rPr lang="en-US" sz="1600" dirty="0"/>
              <a:t>within the Earth’s climate</a:t>
            </a:r>
          </a:p>
          <a:p>
            <a:pPr>
              <a:spcBef>
                <a:spcPts val="1400"/>
              </a:spcBef>
            </a:pPr>
            <a:r>
              <a:rPr lang="en-US" sz="1600" dirty="0"/>
              <a:t>The </a:t>
            </a:r>
            <a:r>
              <a:rPr lang="en-US" sz="1600" b="1" dirty="0"/>
              <a:t>impacts are large enough to rise above internal variability </a:t>
            </a:r>
            <a:r>
              <a:rPr lang="en-US" sz="1600" dirty="0"/>
              <a:t>in the simulations</a:t>
            </a:r>
          </a:p>
          <a:p>
            <a:pPr>
              <a:spcBef>
                <a:spcPts val="1400"/>
              </a:spcBef>
            </a:pPr>
            <a:r>
              <a:rPr lang="en-US" sz="1600" dirty="0"/>
              <a:t>It provides </a:t>
            </a:r>
            <a:r>
              <a:rPr lang="en-US" sz="1600" b="1" dirty="0"/>
              <a:t>ample observational data </a:t>
            </a:r>
            <a:r>
              <a:rPr lang="en-US" sz="1600" dirty="0"/>
              <a:t>and, because the impacts and pathways are relatively well characterized it </a:t>
            </a:r>
            <a:r>
              <a:rPr lang="en-US" sz="1600" b="1" dirty="0"/>
              <a:t>offers validation of our analysis techniques within the approach</a:t>
            </a:r>
          </a:p>
          <a:p>
            <a:endParaRPr lang="en-US" dirty="0"/>
          </a:p>
        </p:txBody>
      </p:sp>
      <p:sp>
        <p:nvSpPr>
          <p:cNvPr id="18" name="Text Placeholder 17">
            <a:extLst>
              <a:ext uri="{FF2B5EF4-FFF2-40B4-BE49-F238E27FC236}">
                <a16:creationId xmlns:a16="http://schemas.microsoft.com/office/drawing/2014/main" id="{2FC046A9-84D3-014B-AF22-CE9E37DE5A4D}"/>
              </a:ext>
            </a:extLst>
          </p:cNvPr>
          <p:cNvSpPr>
            <a:spLocks noGrp="1"/>
          </p:cNvSpPr>
          <p:nvPr>
            <p:ph type="body" sz="quarter" idx="11"/>
          </p:nvPr>
        </p:nvSpPr>
        <p:spPr>
          <a:xfrm>
            <a:off x="-1" y="1224615"/>
            <a:ext cx="5084418" cy="320040"/>
          </a:xfrm>
        </p:spPr>
        <p:txBody>
          <a:bodyPr/>
          <a:lstStyle/>
          <a:p>
            <a:r>
              <a:rPr lang="en-US" b="1" dirty="0"/>
              <a:t>A strong working example:</a:t>
            </a:r>
          </a:p>
        </p:txBody>
      </p:sp>
      <p:sp>
        <p:nvSpPr>
          <p:cNvPr id="2" name="Title 1">
            <a:extLst>
              <a:ext uri="{FF2B5EF4-FFF2-40B4-BE49-F238E27FC236}">
                <a16:creationId xmlns:a16="http://schemas.microsoft.com/office/drawing/2014/main" id="{8627EA1E-DA37-4BEA-9DEE-37335D207CE9}"/>
              </a:ext>
            </a:extLst>
          </p:cNvPr>
          <p:cNvSpPr>
            <a:spLocks noGrp="1"/>
          </p:cNvSpPr>
          <p:nvPr>
            <p:ph type="title"/>
          </p:nvPr>
        </p:nvSpPr>
        <p:spPr/>
        <p:txBody>
          <a:bodyPr>
            <a:noAutofit/>
          </a:bodyPr>
          <a:lstStyle/>
          <a:p>
            <a:r>
              <a:rPr lang="en-US" dirty="0"/>
              <a:t>Mt. Pinatubo</a:t>
            </a:r>
            <a:br>
              <a:rPr lang="en-US" dirty="0"/>
            </a:br>
            <a:r>
              <a:rPr lang="en-US" sz="2800" i="1" dirty="0"/>
              <a:t>Stratospheric Aerosol Injection</a:t>
            </a:r>
          </a:p>
        </p:txBody>
      </p:sp>
      <p:sp>
        <p:nvSpPr>
          <p:cNvPr id="3" name="Slide Number Placeholder 2">
            <a:extLst>
              <a:ext uri="{FF2B5EF4-FFF2-40B4-BE49-F238E27FC236}">
                <a16:creationId xmlns:a16="http://schemas.microsoft.com/office/drawing/2014/main" id="{55995435-C604-4853-9947-77D8627B093D}"/>
              </a:ext>
            </a:extLst>
          </p:cNvPr>
          <p:cNvSpPr>
            <a:spLocks noGrp="1"/>
          </p:cNvSpPr>
          <p:nvPr>
            <p:ph type="sldNum" sz="quarter" idx="4"/>
          </p:nvPr>
        </p:nvSpPr>
        <p:spPr/>
        <p:txBody>
          <a:bodyPr/>
          <a:lstStyle/>
          <a:p>
            <a:fld id="{4FAB73BC-B049-4115-A692-8D63A059BFB8}" type="slidenum">
              <a:rPr lang="en-US" smtClean="0"/>
              <a:pPr/>
              <a:t>6</a:t>
            </a:fld>
            <a:endParaRPr lang="en-US" dirty="0"/>
          </a:p>
        </p:txBody>
      </p:sp>
      <p:sp>
        <p:nvSpPr>
          <p:cNvPr id="62" name="Rectangle 61">
            <a:extLst>
              <a:ext uri="{FF2B5EF4-FFF2-40B4-BE49-F238E27FC236}">
                <a16:creationId xmlns:a16="http://schemas.microsoft.com/office/drawing/2014/main" id="{48FB7319-D064-4A77-9E36-A5286F9D91B6}"/>
              </a:ext>
            </a:extLst>
          </p:cNvPr>
          <p:cNvSpPr/>
          <p:nvPr/>
        </p:nvSpPr>
        <p:spPr>
          <a:xfrm>
            <a:off x="5068601" y="1232955"/>
            <a:ext cx="1014984" cy="52689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SOURCE</a:t>
            </a:r>
          </a:p>
        </p:txBody>
      </p:sp>
      <p:sp>
        <p:nvSpPr>
          <p:cNvPr id="70" name="Oval 4">
            <a:extLst>
              <a:ext uri="{FF2B5EF4-FFF2-40B4-BE49-F238E27FC236}">
                <a16:creationId xmlns:a16="http://schemas.microsoft.com/office/drawing/2014/main" id="{AAFC877D-2A8F-4845-B8AB-98212D99C375}"/>
              </a:ext>
            </a:extLst>
          </p:cNvPr>
          <p:cNvSpPr/>
          <p:nvPr/>
        </p:nvSpPr>
        <p:spPr>
          <a:xfrm>
            <a:off x="5595566" y="2119070"/>
            <a:ext cx="4244335" cy="817267"/>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4917533"/>
              <a:gd name="connsiteY0" fmla="*/ 834531 h 834531"/>
              <a:gd name="connsiteX1" fmla="*/ 2717321 w 4917533"/>
              <a:gd name="connsiteY1" fmla="*/ 774997 h 834531"/>
              <a:gd name="connsiteX2" fmla="*/ 4739009 w 4917533"/>
              <a:gd name="connsiteY2" fmla="*/ 24828 h 834531"/>
              <a:gd name="connsiteX3" fmla="*/ 4720585 w 4917533"/>
              <a:gd name="connsiteY3" fmla="*/ 7739 h 834531"/>
              <a:gd name="connsiteX0" fmla="*/ 0 w 5958835"/>
              <a:gd name="connsiteY0" fmla="*/ 810146 h 810146"/>
              <a:gd name="connsiteX1" fmla="*/ 2717321 w 5958835"/>
              <a:gd name="connsiteY1" fmla="*/ 750612 h 810146"/>
              <a:gd name="connsiteX2" fmla="*/ 4739009 w 5958835"/>
              <a:gd name="connsiteY2" fmla="*/ 443 h 810146"/>
              <a:gd name="connsiteX3" fmla="*/ 5958835 w 5958835"/>
              <a:gd name="connsiteY3" fmla="*/ 69079 h 810146"/>
              <a:gd name="connsiteX0" fmla="*/ 0 w 5958835"/>
              <a:gd name="connsiteY0" fmla="*/ 810146 h 810146"/>
              <a:gd name="connsiteX1" fmla="*/ 2717321 w 5958835"/>
              <a:gd name="connsiteY1" fmla="*/ 750612 h 810146"/>
              <a:gd name="connsiteX2" fmla="*/ 4205609 w 5958835"/>
              <a:gd name="connsiteY2" fmla="*/ 443 h 810146"/>
              <a:gd name="connsiteX3" fmla="*/ 5958835 w 5958835"/>
              <a:gd name="connsiteY3" fmla="*/ 69079 h 810146"/>
              <a:gd name="connsiteX0" fmla="*/ 0 w 4244335"/>
              <a:gd name="connsiteY0" fmla="*/ 817267 h 817267"/>
              <a:gd name="connsiteX1" fmla="*/ 2717321 w 4244335"/>
              <a:gd name="connsiteY1" fmla="*/ 757733 h 817267"/>
              <a:gd name="connsiteX2" fmla="*/ 4205609 w 4244335"/>
              <a:gd name="connsiteY2" fmla="*/ 7564 h 817267"/>
              <a:gd name="connsiteX3" fmla="*/ 4244335 w 4244335"/>
              <a:gd name="connsiteY3" fmla="*/ 0 h 817267"/>
            </a:gdLst>
            <a:ahLst/>
            <a:cxnLst>
              <a:cxn ang="0">
                <a:pos x="connsiteX0" y="connsiteY0"/>
              </a:cxn>
              <a:cxn ang="0">
                <a:pos x="connsiteX1" y="connsiteY1"/>
              </a:cxn>
              <a:cxn ang="0">
                <a:pos x="connsiteX2" y="connsiteY2"/>
              </a:cxn>
              <a:cxn ang="0">
                <a:pos x="connsiteX3" y="connsiteY3"/>
              </a:cxn>
            </a:cxnLst>
            <a:rect l="l" t="t" r="r" b="b"/>
            <a:pathLst>
              <a:path w="4244335" h="817267">
                <a:moveTo>
                  <a:pt x="0" y="817267"/>
                </a:moveTo>
                <a:cubicBezTo>
                  <a:pt x="1492045" y="212431"/>
                  <a:pt x="2016386" y="892683"/>
                  <a:pt x="2717321" y="757733"/>
                </a:cubicBezTo>
                <a:cubicBezTo>
                  <a:pt x="3418256" y="622783"/>
                  <a:pt x="2926600" y="-11989"/>
                  <a:pt x="4205609" y="7564"/>
                </a:cubicBezTo>
                <a:lnTo>
                  <a:pt x="4244335" y="0"/>
                </a:ln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2031EB3D-F02E-4840-8FBA-A25953BD0339}"/>
              </a:ext>
            </a:extLst>
          </p:cNvPr>
          <p:cNvSpPr/>
          <p:nvPr/>
        </p:nvSpPr>
        <p:spPr>
          <a:xfrm>
            <a:off x="6203532" y="1290616"/>
            <a:ext cx="4838108" cy="4590288"/>
          </a:xfrm>
          <a:prstGeom prst="ellipse">
            <a:avLst/>
          </a:prstGeom>
          <a:solidFill>
            <a:srgbClr val="FFFF00">
              <a:alpha val="7000"/>
            </a:srgbClr>
          </a:solidFill>
          <a:ln w="444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Atmospheric Circulation</a:t>
            </a:r>
          </a:p>
        </p:txBody>
      </p:sp>
      <p:sp>
        <p:nvSpPr>
          <p:cNvPr id="73" name="Rectangle 72">
            <a:extLst>
              <a:ext uri="{FF2B5EF4-FFF2-40B4-BE49-F238E27FC236}">
                <a16:creationId xmlns:a16="http://schemas.microsoft.com/office/drawing/2014/main" id="{9DA7AE74-3404-420D-8E7B-4A22BF1E5874}"/>
              </a:ext>
            </a:extLst>
          </p:cNvPr>
          <p:cNvSpPr/>
          <p:nvPr/>
        </p:nvSpPr>
        <p:spPr>
          <a:xfrm>
            <a:off x="11145297" y="1232955"/>
            <a:ext cx="1014984" cy="52689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IMPACTS</a:t>
            </a:r>
          </a:p>
        </p:txBody>
      </p:sp>
      <p:sp>
        <p:nvSpPr>
          <p:cNvPr id="74" name="Pentagon 33">
            <a:extLst>
              <a:ext uri="{FF2B5EF4-FFF2-40B4-BE49-F238E27FC236}">
                <a16:creationId xmlns:a16="http://schemas.microsoft.com/office/drawing/2014/main" id="{0A21A9F6-E151-413D-9DEB-282E52F43AEE}"/>
              </a:ext>
            </a:extLst>
          </p:cNvPr>
          <p:cNvSpPr/>
          <p:nvPr/>
        </p:nvSpPr>
        <p:spPr>
          <a:xfrm>
            <a:off x="5284629" y="6134820"/>
            <a:ext cx="5860668" cy="319464"/>
          </a:xfrm>
          <a:prstGeom prst="homePlate">
            <a:avLst>
              <a:gd name="adj" fmla="val 0"/>
            </a:avLst>
          </a:prstGeom>
          <a:gradFill>
            <a:gsLst>
              <a:gs pos="0">
                <a:schemeClr val="bg1">
                  <a:lumMod val="50000"/>
                  <a:alpha val="0"/>
                </a:schemeClr>
              </a:gs>
              <a:gs pos="3200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pPr algn="r"/>
            <a:r>
              <a:rPr lang="en-US" sz="1700" dirty="0"/>
              <a:t>Notional Representation of Subset of Processes </a:t>
            </a:r>
          </a:p>
        </p:txBody>
      </p:sp>
      <p:cxnSp>
        <p:nvCxnSpPr>
          <p:cNvPr id="75" name="Curved Connector 53">
            <a:extLst>
              <a:ext uri="{FF2B5EF4-FFF2-40B4-BE49-F238E27FC236}">
                <a16:creationId xmlns:a16="http://schemas.microsoft.com/office/drawing/2014/main" id="{7B6130CA-BCD8-4DC5-B91F-C37E4FFE6224}"/>
              </a:ext>
            </a:extLst>
          </p:cNvPr>
          <p:cNvCxnSpPr>
            <a:cxnSpLocks/>
          </p:cNvCxnSpPr>
          <p:nvPr/>
        </p:nvCxnSpPr>
        <p:spPr>
          <a:xfrm flipV="1">
            <a:off x="5944962" y="3400851"/>
            <a:ext cx="1081001" cy="396472"/>
          </a:xfrm>
          <a:prstGeom prst="curvedConnector3">
            <a:avLst>
              <a:gd name="adj1" fmla="val 50000"/>
            </a:avLst>
          </a:prstGeom>
          <a:ln w="47625" cap="rnd" cmpd="dbl">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78" name="Curved Connector 62">
            <a:extLst>
              <a:ext uri="{FF2B5EF4-FFF2-40B4-BE49-F238E27FC236}">
                <a16:creationId xmlns:a16="http://schemas.microsoft.com/office/drawing/2014/main" id="{DB13E963-ABF2-45D5-8F71-1E42F6F5AEF0}"/>
              </a:ext>
            </a:extLst>
          </p:cNvPr>
          <p:cNvCxnSpPr>
            <a:cxnSpLocks/>
          </p:cNvCxnSpPr>
          <p:nvPr/>
        </p:nvCxnSpPr>
        <p:spPr>
          <a:xfrm flipV="1">
            <a:off x="7025963" y="3048986"/>
            <a:ext cx="1344992" cy="308661"/>
          </a:xfrm>
          <a:prstGeom prst="curvedConnector3">
            <a:avLst>
              <a:gd name="adj1" fmla="val 50000"/>
            </a:avLst>
          </a:prstGeom>
          <a:ln w="47625" cap="rnd" cmpd="dbl">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79" name="Curved Connector 65">
            <a:extLst>
              <a:ext uri="{FF2B5EF4-FFF2-40B4-BE49-F238E27FC236}">
                <a16:creationId xmlns:a16="http://schemas.microsoft.com/office/drawing/2014/main" id="{D0E5DA12-1AE0-4D08-9C1E-FE8A2DEB66CD}"/>
              </a:ext>
            </a:extLst>
          </p:cNvPr>
          <p:cNvCxnSpPr>
            <a:cxnSpLocks/>
            <a:stCxn id="126" idx="0"/>
          </p:cNvCxnSpPr>
          <p:nvPr/>
        </p:nvCxnSpPr>
        <p:spPr>
          <a:xfrm>
            <a:off x="8584245" y="3048986"/>
            <a:ext cx="1655152" cy="404323"/>
          </a:xfrm>
          <a:prstGeom prst="curvedConnector3">
            <a:avLst>
              <a:gd name="adj1" fmla="val 50000"/>
            </a:avLst>
          </a:prstGeom>
          <a:ln w="47625" cap="rnd" cmpd="dbl">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80" name="Curved Connector 67">
            <a:extLst>
              <a:ext uri="{FF2B5EF4-FFF2-40B4-BE49-F238E27FC236}">
                <a16:creationId xmlns:a16="http://schemas.microsoft.com/office/drawing/2014/main" id="{B5C75D33-7480-4792-8DBB-534C3F5C4273}"/>
              </a:ext>
            </a:extLst>
          </p:cNvPr>
          <p:cNvCxnSpPr>
            <a:cxnSpLocks/>
          </p:cNvCxnSpPr>
          <p:nvPr/>
        </p:nvCxnSpPr>
        <p:spPr>
          <a:xfrm>
            <a:off x="10184429" y="3437340"/>
            <a:ext cx="1457541" cy="123410"/>
          </a:xfrm>
          <a:prstGeom prst="straightConnector1">
            <a:avLst/>
          </a:prstGeom>
          <a:ln w="47625" cap="rnd" cmpd="dbl">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81" name="Curved Connector 54">
            <a:extLst>
              <a:ext uri="{FF2B5EF4-FFF2-40B4-BE49-F238E27FC236}">
                <a16:creationId xmlns:a16="http://schemas.microsoft.com/office/drawing/2014/main" id="{CAD4425A-8507-4EDE-BA85-7992595B2B96}"/>
              </a:ext>
            </a:extLst>
          </p:cNvPr>
          <p:cNvCxnSpPr>
            <a:cxnSpLocks/>
          </p:cNvCxnSpPr>
          <p:nvPr/>
        </p:nvCxnSpPr>
        <p:spPr>
          <a:xfrm flipV="1">
            <a:off x="5944962" y="3329297"/>
            <a:ext cx="945196" cy="404417"/>
          </a:xfrm>
          <a:prstGeom prst="curvedConnector3">
            <a:avLst>
              <a:gd name="adj1" fmla="val 50000"/>
            </a:avLst>
          </a:prstGeom>
          <a:ln w="47625" cap="rnd">
            <a:solidFill>
              <a:srgbClr val="C00000"/>
            </a:solidFill>
            <a:round/>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9DE07F95-33B6-49B3-B8DD-729106677B2A}"/>
              </a:ext>
            </a:extLst>
          </p:cNvPr>
          <p:cNvGrpSpPr/>
          <p:nvPr/>
        </p:nvGrpSpPr>
        <p:grpSpPr>
          <a:xfrm>
            <a:off x="6225462" y="5151284"/>
            <a:ext cx="1916187" cy="699374"/>
            <a:chOff x="5075613" y="4876351"/>
            <a:chExt cx="1916187" cy="699374"/>
          </a:xfrm>
        </p:grpSpPr>
        <p:sp>
          <p:nvSpPr>
            <p:cNvPr id="84" name="Rectangle 83">
              <a:extLst>
                <a:ext uri="{FF2B5EF4-FFF2-40B4-BE49-F238E27FC236}">
                  <a16:creationId xmlns:a16="http://schemas.microsoft.com/office/drawing/2014/main" id="{2CFA8A4F-6766-4F32-AA70-4CDC97180C7B}"/>
                </a:ext>
              </a:extLst>
            </p:cNvPr>
            <p:cNvSpPr/>
            <p:nvPr/>
          </p:nvSpPr>
          <p:spPr>
            <a:xfrm>
              <a:off x="5075613" y="4876351"/>
              <a:ext cx="1916187" cy="699374"/>
            </a:xfrm>
            <a:prstGeom prst="rect">
              <a:avLst/>
            </a:prstGeom>
            <a:solidFill>
              <a:schemeClr val="bg1">
                <a:alpha val="8405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t" anchorCtr="0"/>
            <a:lstStyle/>
            <a:p>
              <a:r>
                <a:rPr lang="en-US" sz="1000" dirty="0">
                  <a:solidFill>
                    <a:schemeClr val="bg2">
                      <a:lumMod val="50000"/>
                    </a:schemeClr>
                  </a:solidFill>
                </a:rPr>
                <a:t>General Pathway</a:t>
              </a:r>
            </a:p>
            <a:p>
              <a:r>
                <a:rPr lang="en-US" sz="1000" dirty="0">
                  <a:solidFill>
                    <a:schemeClr val="bg2">
                      <a:lumMod val="50000"/>
                    </a:schemeClr>
                  </a:solidFill>
                </a:rPr>
                <a:t>Aerosol Direct Effect</a:t>
              </a:r>
            </a:p>
            <a:p>
              <a:r>
                <a:rPr lang="en-US" sz="1000" dirty="0">
                  <a:solidFill>
                    <a:schemeClr val="bg2">
                      <a:lumMod val="50000"/>
                    </a:schemeClr>
                  </a:solidFill>
                </a:rPr>
                <a:t>Aerosol Indirect Effect</a:t>
              </a:r>
            </a:p>
            <a:p>
              <a:r>
                <a:rPr lang="en-US" sz="1000" dirty="0">
                  <a:solidFill>
                    <a:schemeClr val="bg2">
                      <a:lumMod val="50000"/>
                    </a:schemeClr>
                  </a:solidFill>
                </a:rPr>
                <a:t>Downstream Impacts</a:t>
              </a:r>
            </a:p>
          </p:txBody>
        </p:sp>
        <p:cxnSp>
          <p:nvCxnSpPr>
            <p:cNvPr id="85" name="Straight Arrow Connector 84">
              <a:extLst>
                <a:ext uri="{FF2B5EF4-FFF2-40B4-BE49-F238E27FC236}">
                  <a16:creationId xmlns:a16="http://schemas.microsoft.com/office/drawing/2014/main" id="{AC1DC65C-72E0-4D09-82FD-60D54E2E0D47}"/>
                </a:ext>
              </a:extLst>
            </p:cNvPr>
            <p:cNvCxnSpPr>
              <a:cxnSpLocks/>
            </p:cNvCxnSpPr>
            <p:nvPr/>
          </p:nvCxnSpPr>
          <p:spPr>
            <a:xfrm>
              <a:off x="5183090" y="4992944"/>
              <a:ext cx="320919" cy="881"/>
            </a:xfrm>
            <a:prstGeom prst="straightConnector1">
              <a:avLst/>
            </a:prstGeom>
            <a:ln w="44450" cap="rnd" cmpd="sng">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F2300920-9C4D-4965-AEC5-8EC31A70D9C8}"/>
                </a:ext>
              </a:extLst>
            </p:cNvPr>
            <p:cNvCxnSpPr>
              <a:cxnSpLocks/>
            </p:cNvCxnSpPr>
            <p:nvPr/>
          </p:nvCxnSpPr>
          <p:spPr>
            <a:xfrm>
              <a:off x="5183090" y="5140043"/>
              <a:ext cx="320919" cy="881"/>
            </a:xfrm>
            <a:prstGeom prst="straightConnector1">
              <a:avLst/>
            </a:prstGeom>
            <a:ln w="44450" cap="rnd" cmpd="sng">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84F7DB52-3767-4546-9283-5710DA707CE8}"/>
                </a:ext>
              </a:extLst>
            </p:cNvPr>
            <p:cNvCxnSpPr>
              <a:cxnSpLocks/>
            </p:cNvCxnSpPr>
            <p:nvPr/>
          </p:nvCxnSpPr>
          <p:spPr>
            <a:xfrm>
              <a:off x="5183090" y="5305800"/>
              <a:ext cx="320919" cy="881"/>
            </a:xfrm>
            <a:prstGeom prst="straightConnector1">
              <a:avLst/>
            </a:prstGeom>
            <a:ln w="44450" cap="rnd" cmpd="dbl">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9DFAE3B7-2F0D-4BE5-991F-903EF202C8AA}"/>
                </a:ext>
              </a:extLst>
            </p:cNvPr>
            <p:cNvCxnSpPr>
              <a:cxnSpLocks/>
            </p:cNvCxnSpPr>
            <p:nvPr/>
          </p:nvCxnSpPr>
          <p:spPr>
            <a:xfrm>
              <a:off x="5214988" y="5453339"/>
              <a:ext cx="320919" cy="881"/>
            </a:xfrm>
            <a:prstGeom prst="straightConnector1">
              <a:avLst/>
            </a:prstGeom>
            <a:ln w="44450" cap="rnd" cmpd="sng">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grpSp>
      <p:sp>
        <p:nvSpPr>
          <p:cNvPr id="89" name="Oval 4">
            <a:extLst>
              <a:ext uri="{FF2B5EF4-FFF2-40B4-BE49-F238E27FC236}">
                <a16:creationId xmlns:a16="http://schemas.microsoft.com/office/drawing/2014/main" id="{794DCA7C-B365-4A92-BDD9-8368A8F6DAB7}"/>
              </a:ext>
            </a:extLst>
          </p:cNvPr>
          <p:cNvSpPr/>
          <p:nvPr/>
        </p:nvSpPr>
        <p:spPr>
          <a:xfrm>
            <a:off x="5887705" y="3169246"/>
            <a:ext cx="5897895" cy="1709138"/>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376261 h 1421176"/>
              <a:gd name="connsiteX1" fmla="*/ 1797171 w 6543999"/>
              <a:gd name="connsiteY1" fmla="*/ 1103092 h 1421176"/>
              <a:gd name="connsiteX2" fmla="*/ 2688567 w 6543999"/>
              <a:gd name="connsiteY2" fmla="*/ 16162 h 1421176"/>
              <a:gd name="connsiteX3" fmla="*/ 4126359 w 6543999"/>
              <a:gd name="connsiteY3" fmla="*/ 421584 h 1421176"/>
              <a:gd name="connsiteX4" fmla="*/ 6543999 w 6543999"/>
              <a:gd name="connsiteY4" fmla="*/ 444033 h 1421176"/>
              <a:gd name="connsiteX0" fmla="*/ 0 w 6543999"/>
              <a:gd name="connsiteY0" fmla="*/ 1363993 h 1519254"/>
              <a:gd name="connsiteX1" fmla="*/ 1797171 w 6543999"/>
              <a:gd name="connsiteY1" fmla="*/ 1090824 h 1519254"/>
              <a:gd name="connsiteX2" fmla="*/ 2688567 w 6543999"/>
              <a:gd name="connsiteY2" fmla="*/ 3894 h 1519254"/>
              <a:gd name="connsiteX3" fmla="*/ 3907823 w 6543999"/>
              <a:gd name="connsiteY3" fmla="*/ 1519248 h 1519254"/>
              <a:gd name="connsiteX4" fmla="*/ 6543999 w 6543999"/>
              <a:gd name="connsiteY4" fmla="*/ 431765 h 1519254"/>
              <a:gd name="connsiteX0" fmla="*/ 0 w 6543999"/>
              <a:gd name="connsiteY0" fmla="*/ 1363993 h 1519248"/>
              <a:gd name="connsiteX1" fmla="*/ 1797171 w 6543999"/>
              <a:gd name="connsiteY1" fmla="*/ 1090824 h 1519248"/>
              <a:gd name="connsiteX2" fmla="*/ 2688567 w 6543999"/>
              <a:gd name="connsiteY2" fmla="*/ 3894 h 1519248"/>
              <a:gd name="connsiteX3" fmla="*/ 3907823 w 6543999"/>
              <a:gd name="connsiteY3" fmla="*/ 1519248 h 1519248"/>
              <a:gd name="connsiteX4" fmla="*/ 6543999 w 6543999"/>
              <a:gd name="connsiteY4" fmla="*/ 431765 h 1519248"/>
              <a:gd name="connsiteX0" fmla="*/ 0 w 6543999"/>
              <a:gd name="connsiteY0" fmla="*/ 1360156 h 1515411"/>
              <a:gd name="connsiteX1" fmla="*/ 1797171 w 6543999"/>
              <a:gd name="connsiteY1" fmla="*/ 1086987 h 1515411"/>
              <a:gd name="connsiteX2" fmla="*/ 2688567 w 6543999"/>
              <a:gd name="connsiteY2" fmla="*/ 57 h 1515411"/>
              <a:gd name="connsiteX3" fmla="*/ 3907823 w 6543999"/>
              <a:gd name="connsiteY3" fmla="*/ 1515411 h 1515411"/>
              <a:gd name="connsiteX4" fmla="*/ 6543999 w 6543999"/>
              <a:gd name="connsiteY4" fmla="*/ 427928 h 1515411"/>
              <a:gd name="connsiteX0" fmla="*/ 0 w 6543999"/>
              <a:gd name="connsiteY0" fmla="*/ 1417661 h 1572916"/>
              <a:gd name="connsiteX1" fmla="*/ 1797171 w 6543999"/>
              <a:gd name="connsiteY1" fmla="*/ 1144492 h 1572916"/>
              <a:gd name="connsiteX2" fmla="*/ 2700069 w 6543999"/>
              <a:gd name="connsiteY2" fmla="*/ 53 h 1572916"/>
              <a:gd name="connsiteX3" fmla="*/ 3907823 w 6543999"/>
              <a:gd name="connsiteY3" fmla="*/ 1572916 h 1572916"/>
              <a:gd name="connsiteX4" fmla="*/ 6543999 w 6543999"/>
              <a:gd name="connsiteY4" fmla="*/ 485433 h 1572916"/>
              <a:gd name="connsiteX0" fmla="*/ 0 w 6543999"/>
              <a:gd name="connsiteY0" fmla="*/ 1417661 h 1673596"/>
              <a:gd name="connsiteX1" fmla="*/ 1797171 w 6543999"/>
              <a:gd name="connsiteY1" fmla="*/ 1144492 h 1673596"/>
              <a:gd name="connsiteX2" fmla="*/ 2700069 w 6543999"/>
              <a:gd name="connsiteY2" fmla="*/ 53 h 1673596"/>
              <a:gd name="connsiteX3" fmla="*/ 3907823 w 6543999"/>
              <a:gd name="connsiteY3" fmla="*/ 1572916 h 1673596"/>
              <a:gd name="connsiteX4" fmla="*/ 6543999 w 6543999"/>
              <a:gd name="connsiteY4" fmla="*/ 485433 h 1673596"/>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686356"/>
              <a:gd name="connsiteX1" fmla="*/ 1797171 w 6543999"/>
              <a:gd name="connsiteY1" fmla="*/ 1148632 h 1686356"/>
              <a:gd name="connsiteX2" fmla="*/ 2700069 w 6543999"/>
              <a:gd name="connsiteY2" fmla="*/ 4193 h 1686356"/>
              <a:gd name="connsiteX3" fmla="*/ 3856065 w 6543999"/>
              <a:gd name="connsiteY3" fmla="*/ 1605811 h 1686356"/>
              <a:gd name="connsiteX4" fmla="*/ 6543999 w 6543999"/>
              <a:gd name="connsiteY4" fmla="*/ 489573 h 1686356"/>
              <a:gd name="connsiteX0" fmla="*/ 0 w 6543999"/>
              <a:gd name="connsiteY0" fmla="*/ 1417813 h 1682368"/>
              <a:gd name="connsiteX1" fmla="*/ 1797171 w 6543999"/>
              <a:gd name="connsiteY1" fmla="*/ 1144644 h 1682368"/>
              <a:gd name="connsiteX2" fmla="*/ 2700069 w 6543999"/>
              <a:gd name="connsiteY2" fmla="*/ 205 h 1682368"/>
              <a:gd name="connsiteX3" fmla="*/ 3856065 w 6543999"/>
              <a:gd name="connsiteY3" fmla="*/ 1601823 h 1682368"/>
              <a:gd name="connsiteX4" fmla="*/ 6543999 w 6543999"/>
              <a:gd name="connsiteY4" fmla="*/ 485585 h 1682368"/>
              <a:gd name="connsiteX0" fmla="*/ 0 w 6543999"/>
              <a:gd name="connsiteY0" fmla="*/ 1405115 h 1669670"/>
              <a:gd name="connsiteX1" fmla="*/ 1797171 w 6543999"/>
              <a:gd name="connsiteY1" fmla="*/ 1131946 h 1669670"/>
              <a:gd name="connsiteX2" fmla="*/ 2719119 w 6543999"/>
              <a:gd name="connsiteY2" fmla="*/ 207 h 1669670"/>
              <a:gd name="connsiteX3" fmla="*/ 3856065 w 6543999"/>
              <a:gd name="connsiteY3" fmla="*/ 1589125 h 1669670"/>
              <a:gd name="connsiteX4" fmla="*/ 6543999 w 6543999"/>
              <a:gd name="connsiteY4" fmla="*/ 472887 h 1669670"/>
              <a:gd name="connsiteX0" fmla="*/ 0 w 6463584"/>
              <a:gd name="connsiteY0" fmla="*/ 1405115 h 1818681"/>
              <a:gd name="connsiteX1" fmla="*/ 1797171 w 6463584"/>
              <a:gd name="connsiteY1" fmla="*/ 1131946 h 1818681"/>
              <a:gd name="connsiteX2" fmla="*/ 2719119 w 6463584"/>
              <a:gd name="connsiteY2" fmla="*/ 207 h 1818681"/>
              <a:gd name="connsiteX3" fmla="*/ 3856065 w 6463584"/>
              <a:gd name="connsiteY3" fmla="*/ 1589125 h 1818681"/>
              <a:gd name="connsiteX4" fmla="*/ 6463584 w 6463584"/>
              <a:gd name="connsiteY4" fmla="*/ 1695400 h 181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3584" h="1818681">
                <a:moveTo>
                  <a:pt x="0" y="1405115"/>
                </a:moveTo>
                <a:cubicBezTo>
                  <a:pt x="506084" y="1536850"/>
                  <a:pt x="1343985" y="1366097"/>
                  <a:pt x="1797171" y="1131946"/>
                </a:cubicBezTo>
                <a:cubicBezTo>
                  <a:pt x="2250358" y="897795"/>
                  <a:pt x="2179120" y="19261"/>
                  <a:pt x="2719119" y="207"/>
                </a:cubicBezTo>
                <a:cubicBezTo>
                  <a:pt x="3259118" y="-18847"/>
                  <a:pt x="3376436" y="1287776"/>
                  <a:pt x="3856065" y="1589125"/>
                </a:cubicBezTo>
                <a:cubicBezTo>
                  <a:pt x="4493251" y="2037514"/>
                  <a:pt x="5084526" y="1689834"/>
                  <a:pt x="6463584" y="169540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41">
            <a:extLst>
              <a:ext uri="{FF2B5EF4-FFF2-40B4-BE49-F238E27FC236}">
                <a16:creationId xmlns:a16="http://schemas.microsoft.com/office/drawing/2014/main" id="{0F0CD992-F8C6-4FD3-A0DD-F915C1A946F1}"/>
              </a:ext>
            </a:extLst>
          </p:cNvPr>
          <p:cNvSpPr/>
          <p:nvPr/>
        </p:nvSpPr>
        <p:spPr>
          <a:xfrm>
            <a:off x="8584244" y="3582224"/>
            <a:ext cx="2457396" cy="2307479"/>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91" name="Group 90">
            <a:extLst>
              <a:ext uri="{FF2B5EF4-FFF2-40B4-BE49-F238E27FC236}">
                <a16:creationId xmlns:a16="http://schemas.microsoft.com/office/drawing/2014/main" id="{075D0731-6489-45D9-B63F-046E2D7F3AA0}"/>
              </a:ext>
            </a:extLst>
          </p:cNvPr>
          <p:cNvGrpSpPr/>
          <p:nvPr/>
        </p:nvGrpSpPr>
        <p:grpSpPr>
          <a:xfrm>
            <a:off x="9455683" y="4509390"/>
            <a:ext cx="546664" cy="546664"/>
            <a:chOff x="855016" y="4817599"/>
            <a:chExt cx="546664" cy="546664"/>
          </a:xfrm>
        </p:grpSpPr>
        <p:sp>
          <p:nvSpPr>
            <p:cNvPr id="92" name="Freeform 153">
              <a:extLst>
                <a:ext uri="{FF2B5EF4-FFF2-40B4-BE49-F238E27FC236}">
                  <a16:creationId xmlns:a16="http://schemas.microsoft.com/office/drawing/2014/main" id="{F4A6FE61-8CCF-4A35-A3A1-FFAC7AC24BEB}"/>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Radiation</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Diffusivity</a:t>
              </a:r>
            </a:p>
          </p:txBody>
        </p:sp>
        <p:sp>
          <p:nvSpPr>
            <p:cNvPr id="93" name="Freeform 154">
              <a:extLst>
                <a:ext uri="{FF2B5EF4-FFF2-40B4-BE49-F238E27FC236}">
                  <a16:creationId xmlns:a16="http://schemas.microsoft.com/office/drawing/2014/main" id="{B069B32E-A969-4F09-BC6B-1BFD0BC8ACCC}"/>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94" name="Freeform 155">
              <a:extLst>
                <a:ext uri="{FF2B5EF4-FFF2-40B4-BE49-F238E27FC236}">
                  <a16:creationId xmlns:a16="http://schemas.microsoft.com/office/drawing/2014/main" id="{708E0CA7-F2CA-4962-8B2B-183505264157}"/>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95" name="Group 94">
            <a:extLst>
              <a:ext uri="{FF2B5EF4-FFF2-40B4-BE49-F238E27FC236}">
                <a16:creationId xmlns:a16="http://schemas.microsoft.com/office/drawing/2014/main" id="{46BBA22B-0688-4067-92C7-A926CA9EED2A}"/>
              </a:ext>
            </a:extLst>
          </p:cNvPr>
          <p:cNvGrpSpPr/>
          <p:nvPr/>
        </p:nvGrpSpPr>
        <p:grpSpPr>
          <a:xfrm>
            <a:off x="9004681" y="2945137"/>
            <a:ext cx="546664" cy="546664"/>
            <a:chOff x="855016" y="4817599"/>
            <a:chExt cx="546664" cy="546664"/>
          </a:xfrm>
        </p:grpSpPr>
        <p:sp>
          <p:nvSpPr>
            <p:cNvPr id="96" name="Freeform 161">
              <a:extLst>
                <a:ext uri="{FF2B5EF4-FFF2-40B4-BE49-F238E27FC236}">
                  <a16:creationId xmlns:a16="http://schemas.microsoft.com/office/drawing/2014/main" id="{5F1E7722-D12D-4029-8429-87E98ABC9AA4}"/>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Aerosol</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Sedimentation</a:t>
              </a:r>
            </a:p>
          </p:txBody>
        </p:sp>
        <p:sp>
          <p:nvSpPr>
            <p:cNvPr id="97" name="Freeform 162">
              <a:extLst>
                <a:ext uri="{FF2B5EF4-FFF2-40B4-BE49-F238E27FC236}">
                  <a16:creationId xmlns:a16="http://schemas.microsoft.com/office/drawing/2014/main" id="{2D288527-2657-4E7C-9FDD-F0EB99C6088A}"/>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98" name="Freeform 163">
              <a:extLst>
                <a:ext uri="{FF2B5EF4-FFF2-40B4-BE49-F238E27FC236}">
                  <a16:creationId xmlns:a16="http://schemas.microsoft.com/office/drawing/2014/main" id="{D764CE48-9662-4A95-B14A-2293CA93D440}"/>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99" name="Oval 4">
            <a:extLst>
              <a:ext uri="{FF2B5EF4-FFF2-40B4-BE49-F238E27FC236}">
                <a16:creationId xmlns:a16="http://schemas.microsoft.com/office/drawing/2014/main" id="{D7778251-4594-4C64-B63B-9D537C2C0265}"/>
              </a:ext>
            </a:extLst>
          </p:cNvPr>
          <p:cNvSpPr/>
          <p:nvPr/>
        </p:nvSpPr>
        <p:spPr>
          <a:xfrm>
            <a:off x="5753650" y="1738127"/>
            <a:ext cx="4898278" cy="1591170"/>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2492 h 769481"/>
              <a:gd name="connsiteX1" fmla="*/ 2717321 w 6616060"/>
              <a:gd name="connsiteY1" fmla="*/ 652958 h 769481"/>
              <a:gd name="connsiteX2" fmla="*/ 4253980 w 6616060"/>
              <a:gd name="connsiteY2" fmla="*/ 769481 h 769481"/>
              <a:gd name="connsiteX3" fmla="*/ 6616060 w 6616060"/>
              <a:gd name="connsiteY3" fmla="*/ 0 h 769481"/>
              <a:gd name="connsiteX0" fmla="*/ 0 w 4620282"/>
              <a:gd name="connsiteY0" fmla="*/ 287516 h 1531045"/>
              <a:gd name="connsiteX1" fmla="*/ 2717321 w 4620282"/>
              <a:gd name="connsiteY1" fmla="*/ 227982 h 1531045"/>
              <a:gd name="connsiteX2" fmla="*/ 4253980 w 4620282"/>
              <a:gd name="connsiteY2" fmla="*/ 344505 h 1531045"/>
              <a:gd name="connsiteX3" fmla="*/ 4620282 w 4620282"/>
              <a:gd name="connsiteY3" fmla="*/ 1531045 h 1531045"/>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785887"/>
              <a:gd name="connsiteY0" fmla="*/ 289500 h 1533029"/>
              <a:gd name="connsiteX1" fmla="*/ 2717321 w 4785887"/>
              <a:gd name="connsiteY1" fmla="*/ 229966 h 1533029"/>
              <a:gd name="connsiteX2" fmla="*/ 4214223 w 4785887"/>
              <a:gd name="connsiteY2" fmla="*/ 394196 h 1533029"/>
              <a:gd name="connsiteX3" fmla="*/ 4620282 w 4785887"/>
              <a:gd name="connsiteY3" fmla="*/ 1533029 h 1533029"/>
              <a:gd name="connsiteX0" fmla="*/ 0 w 4848614"/>
              <a:gd name="connsiteY0" fmla="*/ 289500 h 1580737"/>
              <a:gd name="connsiteX1" fmla="*/ 2717321 w 4848614"/>
              <a:gd name="connsiteY1" fmla="*/ 229966 h 1580737"/>
              <a:gd name="connsiteX2" fmla="*/ 4214223 w 4848614"/>
              <a:gd name="connsiteY2" fmla="*/ 394196 h 1580737"/>
              <a:gd name="connsiteX3" fmla="*/ 4771356 w 4848614"/>
              <a:gd name="connsiteY3" fmla="*/ 1580737 h 1580737"/>
              <a:gd name="connsiteX0" fmla="*/ 0 w 4935430"/>
              <a:gd name="connsiteY0" fmla="*/ 289500 h 1580737"/>
              <a:gd name="connsiteX1" fmla="*/ 2717321 w 4935430"/>
              <a:gd name="connsiteY1" fmla="*/ 229966 h 1580737"/>
              <a:gd name="connsiteX2" fmla="*/ 4214223 w 4935430"/>
              <a:gd name="connsiteY2" fmla="*/ 394196 h 1580737"/>
              <a:gd name="connsiteX3" fmla="*/ 4771356 w 4935430"/>
              <a:gd name="connsiteY3" fmla="*/ 1580737 h 1580737"/>
              <a:gd name="connsiteX0" fmla="*/ 0 w 4983137"/>
              <a:gd name="connsiteY0" fmla="*/ 764477 h 1419610"/>
              <a:gd name="connsiteX1" fmla="*/ 2765028 w 4983137"/>
              <a:gd name="connsiteY1" fmla="*/ 68839 h 1419610"/>
              <a:gd name="connsiteX2" fmla="*/ 4261930 w 4983137"/>
              <a:gd name="connsiteY2" fmla="*/ 233069 h 1419610"/>
              <a:gd name="connsiteX3" fmla="*/ 4819063 w 4983137"/>
              <a:gd name="connsiteY3" fmla="*/ 1419610 h 1419610"/>
              <a:gd name="connsiteX0" fmla="*/ 0 w 4983137"/>
              <a:gd name="connsiteY0" fmla="*/ 774468 h 1429601"/>
              <a:gd name="connsiteX1" fmla="*/ 2120972 w 4983137"/>
              <a:gd name="connsiteY1" fmla="*/ 62927 h 1429601"/>
              <a:gd name="connsiteX2" fmla="*/ 4261930 w 4983137"/>
              <a:gd name="connsiteY2" fmla="*/ 243060 h 1429601"/>
              <a:gd name="connsiteX3" fmla="*/ 4819063 w 4983137"/>
              <a:gd name="connsiteY3" fmla="*/ 1429601 h 1429601"/>
              <a:gd name="connsiteX0" fmla="*/ 0 w 4899564"/>
              <a:gd name="connsiteY0" fmla="*/ 774468 h 1423251"/>
              <a:gd name="connsiteX1" fmla="*/ 2120972 w 4899564"/>
              <a:gd name="connsiteY1" fmla="*/ 62927 h 1423251"/>
              <a:gd name="connsiteX2" fmla="*/ 4261930 w 4899564"/>
              <a:gd name="connsiteY2" fmla="*/ 243060 h 1423251"/>
              <a:gd name="connsiteX3" fmla="*/ 4647613 w 4899564"/>
              <a:gd name="connsiteY3" fmla="*/ 1423251 h 1423251"/>
              <a:gd name="connsiteX0" fmla="*/ 0 w 5008434"/>
              <a:gd name="connsiteY0" fmla="*/ 774468 h 1423251"/>
              <a:gd name="connsiteX1" fmla="*/ 2120972 w 5008434"/>
              <a:gd name="connsiteY1" fmla="*/ 62927 h 1423251"/>
              <a:gd name="connsiteX2" fmla="*/ 4261930 w 5008434"/>
              <a:gd name="connsiteY2" fmla="*/ 243060 h 1423251"/>
              <a:gd name="connsiteX3" fmla="*/ 4647613 w 5008434"/>
              <a:gd name="connsiteY3" fmla="*/ 1423251 h 1423251"/>
              <a:gd name="connsiteX0" fmla="*/ 0 w 5008434"/>
              <a:gd name="connsiteY0" fmla="*/ 790980 h 1439763"/>
              <a:gd name="connsiteX1" fmla="*/ 2120972 w 5008434"/>
              <a:gd name="connsiteY1" fmla="*/ 79439 h 1439763"/>
              <a:gd name="connsiteX2" fmla="*/ 4261930 w 5008434"/>
              <a:gd name="connsiteY2" fmla="*/ 259572 h 1439763"/>
              <a:gd name="connsiteX3" fmla="*/ 4647613 w 5008434"/>
              <a:gd name="connsiteY3" fmla="*/ 1439763 h 1439763"/>
              <a:gd name="connsiteX0" fmla="*/ 0 w 5008434"/>
              <a:gd name="connsiteY0" fmla="*/ 782706 h 1431489"/>
              <a:gd name="connsiteX1" fmla="*/ 2120972 w 5008434"/>
              <a:gd name="connsiteY1" fmla="*/ 71165 h 1431489"/>
              <a:gd name="connsiteX2" fmla="*/ 4261930 w 5008434"/>
              <a:gd name="connsiteY2" fmla="*/ 251298 h 1431489"/>
              <a:gd name="connsiteX3" fmla="*/ 4647613 w 5008434"/>
              <a:gd name="connsiteY3" fmla="*/ 1431489 h 1431489"/>
              <a:gd name="connsiteX0" fmla="*/ 0 w 5020756"/>
              <a:gd name="connsiteY0" fmla="*/ 766676 h 1415459"/>
              <a:gd name="connsiteX1" fmla="*/ 2120972 w 5020756"/>
              <a:gd name="connsiteY1" fmla="*/ 55135 h 1415459"/>
              <a:gd name="connsiteX2" fmla="*/ 4287330 w 5020756"/>
              <a:gd name="connsiteY2" fmla="*/ 254318 h 1415459"/>
              <a:gd name="connsiteX3" fmla="*/ 4647613 w 5020756"/>
              <a:gd name="connsiteY3" fmla="*/ 1415459 h 1415459"/>
              <a:gd name="connsiteX0" fmla="*/ 0 w 5020756"/>
              <a:gd name="connsiteY0" fmla="*/ 809015 h 1457798"/>
              <a:gd name="connsiteX1" fmla="*/ 2120972 w 5020756"/>
              <a:gd name="connsiteY1" fmla="*/ 97474 h 1457798"/>
              <a:gd name="connsiteX2" fmla="*/ 4287330 w 5020756"/>
              <a:gd name="connsiteY2" fmla="*/ 296657 h 1457798"/>
              <a:gd name="connsiteX3" fmla="*/ 4647613 w 5020756"/>
              <a:gd name="connsiteY3" fmla="*/ 1457798 h 1457798"/>
              <a:gd name="connsiteX0" fmla="*/ 0 w 5020756"/>
              <a:gd name="connsiteY0" fmla="*/ 527221 h 1176004"/>
              <a:gd name="connsiteX1" fmla="*/ 4287330 w 5020756"/>
              <a:gd name="connsiteY1" fmla="*/ 14863 h 1176004"/>
              <a:gd name="connsiteX2" fmla="*/ 4647613 w 5020756"/>
              <a:gd name="connsiteY2" fmla="*/ 1176004 h 1176004"/>
              <a:gd name="connsiteX0" fmla="*/ 0 w 5020756"/>
              <a:gd name="connsiteY0" fmla="*/ 726849 h 1375632"/>
              <a:gd name="connsiteX1" fmla="*/ 4287330 w 5020756"/>
              <a:gd name="connsiteY1" fmla="*/ 214491 h 1375632"/>
              <a:gd name="connsiteX2" fmla="*/ 4647613 w 5020756"/>
              <a:gd name="connsiteY2" fmla="*/ 1375632 h 1375632"/>
              <a:gd name="connsiteX0" fmla="*/ 0 w 5020756"/>
              <a:gd name="connsiteY0" fmla="*/ 759156 h 1407939"/>
              <a:gd name="connsiteX1" fmla="*/ 4287330 w 5020756"/>
              <a:gd name="connsiteY1" fmla="*/ 246798 h 1407939"/>
              <a:gd name="connsiteX2" fmla="*/ 4647613 w 5020756"/>
              <a:gd name="connsiteY2" fmla="*/ 1407939 h 1407939"/>
              <a:gd name="connsiteX0" fmla="*/ 0 w 4825067"/>
              <a:gd name="connsiteY0" fmla="*/ 759156 h 1382539"/>
              <a:gd name="connsiteX1" fmla="*/ 4287330 w 4825067"/>
              <a:gd name="connsiteY1" fmla="*/ 246798 h 1382539"/>
              <a:gd name="connsiteX2" fmla="*/ 4155956 w 4825067"/>
              <a:gd name="connsiteY2" fmla="*/ 1382539 h 1382539"/>
              <a:gd name="connsiteX0" fmla="*/ 0 w 4653559"/>
              <a:gd name="connsiteY0" fmla="*/ 291512 h 1591170"/>
              <a:gd name="connsiteX1" fmla="*/ 4115822 w 4653559"/>
              <a:gd name="connsiteY1" fmla="*/ 455429 h 1591170"/>
              <a:gd name="connsiteX2" fmla="*/ 3984448 w 4653559"/>
              <a:gd name="connsiteY2" fmla="*/ 1591170 h 1591170"/>
            </a:gdLst>
            <a:ahLst/>
            <a:cxnLst>
              <a:cxn ang="0">
                <a:pos x="connsiteX0" y="connsiteY0"/>
              </a:cxn>
              <a:cxn ang="0">
                <a:pos x="connsiteX1" y="connsiteY1"/>
              </a:cxn>
              <a:cxn ang="0">
                <a:pos x="connsiteX2" y="connsiteY2"/>
              </a:cxn>
            </a:cxnLst>
            <a:rect l="l" t="t" r="r" b="b"/>
            <a:pathLst>
              <a:path w="4653559" h="1591170">
                <a:moveTo>
                  <a:pt x="0" y="291512"/>
                </a:moveTo>
                <a:cubicBezTo>
                  <a:pt x="702694" y="-43829"/>
                  <a:pt x="2102970" y="-205151"/>
                  <a:pt x="4115822" y="455429"/>
                </a:cubicBezTo>
                <a:cubicBezTo>
                  <a:pt x="5197381" y="890699"/>
                  <a:pt x="4378133" y="1179754"/>
                  <a:pt x="3984448" y="159117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a:extLst>
              <a:ext uri="{FF2B5EF4-FFF2-40B4-BE49-F238E27FC236}">
                <a16:creationId xmlns:a16="http://schemas.microsoft.com/office/drawing/2014/main" id="{8BD96F0A-E331-416D-A7C0-306EFBF9E93E}"/>
              </a:ext>
            </a:extLst>
          </p:cNvPr>
          <p:cNvGrpSpPr/>
          <p:nvPr/>
        </p:nvGrpSpPr>
        <p:grpSpPr>
          <a:xfrm>
            <a:off x="9584786" y="1846478"/>
            <a:ext cx="546664" cy="546664"/>
            <a:chOff x="855016" y="4817599"/>
            <a:chExt cx="546664" cy="546664"/>
          </a:xfrm>
        </p:grpSpPr>
        <p:sp>
          <p:nvSpPr>
            <p:cNvPr id="101" name="Freeform 170">
              <a:extLst>
                <a:ext uri="{FF2B5EF4-FFF2-40B4-BE49-F238E27FC236}">
                  <a16:creationId xmlns:a16="http://schemas.microsoft.com/office/drawing/2014/main" id="{298B3842-D889-4955-A9AF-4972D37DDD15}"/>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Air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Temperature</a:t>
              </a:r>
            </a:p>
          </p:txBody>
        </p:sp>
        <p:sp>
          <p:nvSpPr>
            <p:cNvPr id="102" name="Freeform 171">
              <a:extLst>
                <a:ext uri="{FF2B5EF4-FFF2-40B4-BE49-F238E27FC236}">
                  <a16:creationId xmlns:a16="http://schemas.microsoft.com/office/drawing/2014/main" id="{71658BB2-C7DD-4BB2-9D08-09409686B885}"/>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03" name="Freeform 172">
              <a:extLst>
                <a:ext uri="{FF2B5EF4-FFF2-40B4-BE49-F238E27FC236}">
                  <a16:creationId xmlns:a16="http://schemas.microsoft.com/office/drawing/2014/main" id="{09651DD0-0002-4A14-AD06-07F5E5664125}"/>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04" name="Hexagon 103">
            <a:extLst>
              <a:ext uri="{FF2B5EF4-FFF2-40B4-BE49-F238E27FC236}">
                <a16:creationId xmlns:a16="http://schemas.microsoft.com/office/drawing/2014/main" id="{575F19A8-3D01-4F63-83E9-2A96A41A148F}"/>
              </a:ext>
            </a:extLst>
          </p:cNvPr>
          <p:cNvSpPr/>
          <p:nvPr/>
        </p:nvSpPr>
        <p:spPr>
          <a:xfrm>
            <a:off x="11370250" y="4600422"/>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Net Primary </a:t>
            </a:r>
            <a:b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Productivity</a:t>
            </a:r>
          </a:p>
        </p:txBody>
      </p:sp>
      <p:sp>
        <p:nvSpPr>
          <p:cNvPr id="105" name="Hexagon 104">
            <a:extLst>
              <a:ext uri="{FF2B5EF4-FFF2-40B4-BE49-F238E27FC236}">
                <a16:creationId xmlns:a16="http://schemas.microsoft.com/office/drawing/2014/main" id="{290B9746-0239-4DEF-BA75-81A50246930C}"/>
              </a:ext>
            </a:extLst>
          </p:cNvPr>
          <p:cNvSpPr/>
          <p:nvPr/>
        </p:nvSpPr>
        <p:spPr>
          <a:xfrm>
            <a:off x="11370250" y="3334325"/>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Cloud </a:t>
            </a:r>
            <a:b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Brightness</a:t>
            </a:r>
          </a:p>
        </p:txBody>
      </p:sp>
      <p:grpSp>
        <p:nvGrpSpPr>
          <p:cNvPr id="106" name="Group 105">
            <a:extLst>
              <a:ext uri="{FF2B5EF4-FFF2-40B4-BE49-F238E27FC236}">
                <a16:creationId xmlns:a16="http://schemas.microsoft.com/office/drawing/2014/main" id="{F45BF631-C567-411A-8356-09644FBF8A13}"/>
              </a:ext>
            </a:extLst>
          </p:cNvPr>
          <p:cNvGrpSpPr/>
          <p:nvPr/>
        </p:nvGrpSpPr>
        <p:grpSpPr>
          <a:xfrm>
            <a:off x="9802419" y="3179977"/>
            <a:ext cx="546664" cy="546664"/>
            <a:chOff x="855016" y="4817599"/>
            <a:chExt cx="546664" cy="546664"/>
          </a:xfrm>
        </p:grpSpPr>
        <p:sp>
          <p:nvSpPr>
            <p:cNvPr id="107" name="Freeform 177">
              <a:extLst>
                <a:ext uri="{FF2B5EF4-FFF2-40B4-BE49-F238E27FC236}">
                  <a16:creationId xmlns:a16="http://schemas.microsoft.com/office/drawing/2014/main" id="{66C19F1B-49F4-436F-97FD-82F8F99DEAB4}"/>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H</a:t>
              </a:r>
              <a:r>
                <a:rPr lang="en-US" sz="900" baseline="-25000" dirty="0">
                  <a:latin typeface="Open Sans" panose="020B0606030504020204" pitchFamily="34" charset="0"/>
                  <a:ea typeface="Open Sans" panose="020B0606030504020204" pitchFamily="34" charset="0"/>
                  <a:cs typeface="Open Sans" panose="020B0606030504020204" pitchFamily="34" charset="0"/>
                </a:rPr>
                <a:t>2</a:t>
              </a:r>
              <a:r>
                <a:rPr lang="en-US" sz="900" dirty="0">
                  <a:latin typeface="Open Sans" panose="020B0606030504020204" pitchFamily="34" charset="0"/>
                  <a:ea typeface="Open Sans" panose="020B0606030504020204" pitchFamily="34" charset="0"/>
                  <a:cs typeface="Open Sans" panose="020B0606030504020204" pitchFamily="34" charset="0"/>
                </a:rPr>
                <a:t>O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Nuclei</a:t>
              </a:r>
            </a:p>
          </p:txBody>
        </p:sp>
        <p:sp>
          <p:nvSpPr>
            <p:cNvPr id="108" name="Freeform 178">
              <a:extLst>
                <a:ext uri="{FF2B5EF4-FFF2-40B4-BE49-F238E27FC236}">
                  <a16:creationId xmlns:a16="http://schemas.microsoft.com/office/drawing/2014/main" id="{2FA1120A-F8FF-48F2-ABB0-F53731EC7B03}"/>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09" name="Freeform 179">
              <a:extLst>
                <a:ext uri="{FF2B5EF4-FFF2-40B4-BE49-F238E27FC236}">
                  <a16:creationId xmlns:a16="http://schemas.microsoft.com/office/drawing/2014/main" id="{4E3C2CA7-4DE1-4494-AEF7-044B9FE1CBBC}"/>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sp>
        <p:nvSpPr>
          <p:cNvPr id="110" name="Oval 109">
            <a:extLst>
              <a:ext uri="{FF2B5EF4-FFF2-40B4-BE49-F238E27FC236}">
                <a16:creationId xmlns:a16="http://schemas.microsoft.com/office/drawing/2014/main" id="{2C3D0234-1AC8-4A5E-A414-FB641A5F6D4A}"/>
              </a:ext>
            </a:extLst>
          </p:cNvPr>
          <p:cNvSpPr/>
          <p:nvPr/>
        </p:nvSpPr>
        <p:spPr>
          <a:xfrm>
            <a:off x="5293705" y="4273124"/>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Combustion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Aerosols</a:t>
            </a:r>
          </a:p>
        </p:txBody>
      </p:sp>
      <p:sp>
        <p:nvSpPr>
          <p:cNvPr id="111" name="Oval 110">
            <a:extLst>
              <a:ext uri="{FF2B5EF4-FFF2-40B4-BE49-F238E27FC236}">
                <a16:creationId xmlns:a16="http://schemas.microsoft.com/office/drawing/2014/main" id="{F08E4B78-F259-4B78-8EB0-6145A4024BDC}"/>
              </a:ext>
            </a:extLst>
          </p:cNvPr>
          <p:cNvSpPr/>
          <p:nvPr/>
        </p:nvSpPr>
        <p:spPr>
          <a:xfrm>
            <a:off x="5287375" y="3433267"/>
            <a:ext cx="615833" cy="602822"/>
          </a:xfrm>
          <a:prstGeom prst="ellipse">
            <a:avLst/>
          </a:prstGeom>
          <a:solidFill>
            <a:schemeClr val="accent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Volcanic</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Eruption</a:t>
            </a:r>
          </a:p>
        </p:txBody>
      </p:sp>
      <p:sp>
        <p:nvSpPr>
          <p:cNvPr id="112" name="Oval 111">
            <a:extLst>
              <a:ext uri="{FF2B5EF4-FFF2-40B4-BE49-F238E27FC236}">
                <a16:creationId xmlns:a16="http://schemas.microsoft.com/office/drawing/2014/main" id="{2A48CA7F-1784-43C9-B187-5EE686F3A861}"/>
              </a:ext>
            </a:extLst>
          </p:cNvPr>
          <p:cNvSpPr/>
          <p:nvPr/>
        </p:nvSpPr>
        <p:spPr>
          <a:xfrm>
            <a:off x="5284629" y="1753553"/>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113" name="Oval 112">
            <a:extLst>
              <a:ext uri="{FF2B5EF4-FFF2-40B4-BE49-F238E27FC236}">
                <a16:creationId xmlns:a16="http://schemas.microsoft.com/office/drawing/2014/main" id="{F54F368E-F0ED-4746-891D-F0CF292A794D}"/>
              </a:ext>
            </a:extLst>
          </p:cNvPr>
          <p:cNvSpPr/>
          <p:nvPr/>
        </p:nvSpPr>
        <p:spPr>
          <a:xfrm>
            <a:off x="5284629" y="5112979"/>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 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114" name="Oval 41">
            <a:extLst>
              <a:ext uri="{FF2B5EF4-FFF2-40B4-BE49-F238E27FC236}">
                <a16:creationId xmlns:a16="http://schemas.microsoft.com/office/drawing/2014/main" id="{CD08C5AD-ED97-4D94-824B-A2B8A57B8C72}"/>
              </a:ext>
            </a:extLst>
          </p:cNvPr>
          <p:cNvSpPr/>
          <p:nvPr/>
        </p:nvSpPr>
        <p:spPr>
          <a:xfrm rot="10800000">
            <a:off x="6211399" y="1290614"/>
            <a:ext cx="2418601" cy="2270135"/>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headEnd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15" name="Curved Connector 54">
            <a:extLst>
              <a:ext uri="{FF2B5EF4-FFF2-40B4-BE49-F238E27FC236}">
                <a16:creationId xmlns:a16="http://schemas.microsoft.com/office/drawing/2014/main" id="{F31F9C01-B372-407B-A682-C7AA03E3C9DF}"/>
              </a:ext>
            </a:extLst>
          </p:cNvPr>
          <p:cNvCxnSpPr>
            <a:cxnSpLocks/>
          </p:cNvCxnSpPr>
          <p:nvPr/>
        </p:nvCxnSpPr>
        <p:spPr>
          <a:xfrm flipV="1">
            <a:off x="7032850" y="2969388"/>
            <a:ext cx="1115240" cy="299291"/>
          </a:xfrm>
          <a:prstGeom prst="curvedConnector3">
            <a:avLst>
              <a:gd name="adj1" fmla="val 50000"/>
            </a:avLst>
          </a:prstGeom>
          <a:ln w="47625" cap="rnd">
            <a:solidFill>
              <a:srgbClr val="C00000"/>
            </a:solidFill>
            <a:round/>
          </a:ln>
        </p:spPr>
        <p:style>
          <a:lnRef idx="1">
            <a:schemeClr val="accent1"/>
          </a:lnRef>
          <a:fillRef idx="0">
            <a:schemeClr val="accent1"/>
          </a:fillRef>
          <a:effectRef idx="0">
            <a:schemeClr val="accent1"/>
          </a:effectRef>
          <a:fontRef idx="minor">
            <a:schemeClr val="tx1"/>
          </a:fontRef>
        </p:style>
      </p:cxnSp>
      <p:grpSp>
        <p:nvGrpSpPr>
          <p:cNvPr id="116" name="Group 115">
            <a:extLst>
              <a:ext uri="{FF2B5EF4-FFF2-40B4-BE49-F238E27FC236}">
                <a16:creationId xmlns:a16="http://schemas.microsoft.com/office/drawing/2014/main" id="{16C55F76-1F40-4FEB-8397-FA6404B847A8}"/>
              </a:ext>
            </a:extLst>
          </p:cNvPr>
          <p:cNvGrpSpPr/>
          <p:nvPr/>
        </p:nvGrpSpPr>
        <p:grpSpPr>
          <a:xfrm>
            <a:off x="6652132" y="3090282"/>
            <a:ext cx="546664" cy="546664"/>
            <a:chOff x="855016" y="4817599"/>
            <a:chExt cx="546664" cy="546664"/>
          </a:xfrm>
        </p:grpSpPr>
        <p:sp>
          <p:nvSpPr>
            <p:cNvPr id="117" name="Freeform 165">
              <a:extLst>
                <a:ext uri="{FF2B5EF4-FFF2-40B4-BE49-F238E27FC236}">
                  <a16:creationId xmlns:a16="http://schemas.microsoft.com/office/drawing/2014/main" id="{6D6F3659-E45B-4B3D-80F4-5AD7ECA409D5}"/>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Sulfate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Aerosol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Production</a:t>
              </a:r>
            </a:p>
          </p:txBody>
        </p:sp>
        <p:sp>
          <p:nvSpPr>
            <p:cNvPr id="118" name="Freeform 166">
              <a:extLst>
                <a:ext uri="{FF2B5EF4-FFF2-40B4-BE49-F238E27FC236}">
                  <a16:creationId xmlns:a16="http://schemas.microsoft.com/office/drawing/2014/main" id="{D2B5F8A6-76C2-42B8-A79F-62EAF3ACDE5E}"/>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19" name="Freeform 167">
              <a:extLst>
                <a:ext uri="{FF2B5EF4-FFF2-40B4-BE49-F238E27FC236}">
                  <a16:creationId xmlns:a16="http://schemas.microsoft.com/office/drawing/2014/main" id="{4FDB6317-D1D7-4D0D-A57D-E5BA7DCDAD23}"/>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20" name="Oval 4">
            <a:extLst>
              <a:ext uri="{FF2B5EF4-FFF2-40B4-BE49-F238E27FC236}">
                <a16:creationId xmlns:a16="http://schemas.microsoft.com/office/drawing/2014/main" id="{A3B39FA3-FD70-495D-AADA-8C735F102BF0}"/>
              </a:ext>
            </a:extLst>
          </p:cNvPr>
          <p:cNvSpPr/>
          <p:nvPr/>
        </p:nvSpPr>
        <p:spPr>
          <a:xfrm>
            <a:off x="5465390" y="2241760"/>
            <a:ext cx="6492240" cy="713829"/>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3829 h 713829"/>
              <a:gd name="connsiteX1" fmla="*/ 2717321 w 6616060"/>
              <a:gd name="connsiteY1" fmla="*/ 654295 h 713829"/>
              <a:gd name="connsiteX2" fmla="*/ 4843784 w 6616060"/>
              <a:gd name="connsiteY2" fmla="*/ 504201 h 713829"/>
              <a:gd name="connsiteX3" fmla="*/ 6616060 w 6616060"/>
              <a:gd name="connsiteY3" fmla="*/ 1337 h 713829"/>
            </a:gdLst>
            <a:ahLst/>
            <a:cxnLst>
              <a:cxn ang="0">
                <a:pos x="connsiteX0" y="connsiteY0"/>
              </a:cxn>
              <a:cxn ang="0">
                <a:pos x="connsiteX1" y="connsiteY1"/>
              </a:cxn>
              <a:cxn ang="0">
                <a:pos x="connsiteX2" y="connsiteY2"/>
              </a:cxn>
              <a:cxn ang="0">
                <a:pos x="connsiteX3" y="connsiteY3"/>
              </a:cxn>
            </a:cxnLst>
            <a:rect l="l" t="t" r="r" b="b"/>
            <a:pathLst>
              <a:path w="6616060" h="713829">
                <a:moveTo>
                  <a:pt x="0" y="713829"/>
                </a:moveTo>
                <a:cubicBezTo>
                  <a:pt x="1492045" y="108993"/>
                  <a:pt x="1910024" y="689233"/>
                  <a:pt x="2717321" y="654295"/>
                </a:cubicBezTo>
                <a:cubicBezTo>
                  <a:pt x="3524618" y="619357"/>
                  <a:pt x="3564775" y="484648"/>
                  <a:pt x="4843784" y="504201"/>
                </a:cubicBezTo>
                <a:cubicBezTo>
                  <a:pt x="5469468" y="536605"/>
                  <a:pt x="5990376" y="-31067"/>
                  <a:pt x="6616060" y="1337"/>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E09F64FB-5708-49DE-9CD7-2D27DF9B6AA9}"/>
              </a:ext>
            </a:extLst>
          </p:cNvPr>
          <p:cNvGrpSpPr/>
          <p:nvPr/>
        </p:nvGrpSpPr>
        <p:grpSpPr>
          <a:xfrm>
            <a:off x="8380387" y="2129476"/>
            <a:ext cx="3566160" cy="745498"/>
            <a:chOff x="8062887" y="2129476"/>
            <a:chExt cx="3763855" cy="745498"/>
          </a:xfrm>
        </p:grpSpPr>
        <p:sp>
          <p:nvSpPr>
            <p:cNvPr id="82" name="Oval 4">
              <a:extLst>
                <a:ext uri="{FF2B5EF4-FFF2-40B4-BE49-F238E27FC236}">
                  <a16:creationId xmlns:a16="http://schemas.microsoft.com/office/drawing/2014/main" id="{666BB5E8-0F47-408F-920E-8CA1EC18882E}"/>
                </a:ext>
              </a:extLst>
            </p:cNvPr>
            <p:cNvSpPr/>
            <p:nvPr/>
          </p:nvSpPr>
          <p:spPr>
            <a:xfrm>
              <a:off x="8062887" y="2129476"/>
              <a:ext cx="1200127" cy="724692"/>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3898739"/>
                <a:gd name="connsiteY0" fmla="*/ 750611 h 750611"/>
                <a:gd name="connsiteX1" fmla="*/ 2021688 w 3898739"/>
                <a:gd name="connsiteY1" fmla="*/ 442 h 750611"/>
                <a:gd name="connsiteX2" fmla="*/ 3898739 w 3898739"/>
                <a:gd name="connsiteY2" fmla="*/ 97653 h 750611"/>
                <a:gd name="connsiteX0" fmla="*/ 0 w 2021688"/>
                <a:gd name="connsiteY0" fmla="*/ 750611 h 750611"/>
                <a:gd name="connsiteX1" fmla="*/ 2021688 w 2021688"/>
                <a:gd name="connsiteY1" fmla="*/ 442 h 750611"/>
                <a:gd name="connsiteX0" fmla="*/ 0 w 1512805"/>
                <a:gd name="connsiteY0" fmla="*/ 710883 h 710883"/>
                <a:gd name="connsiteX1" fmla="*/ 1512805 w 1512805"/>
                <a:gd name="connsiteY1" fmla="*/ 471 h 710883"/>
                <a:gd name="connsiteX0" fmla="*/ 0 w 1512805"/>
                <a:gd name="connsiteY0" fmla="*/ 710412 h 710412"/>
                <a:gd name="connsiteX1" fmla="*/ 1512805 w 1512805"/>
                <a:gd name="connsiteY1" fmla="*/ 0 h 710412"/>
                <a:gd name="connsiteX0" fmla="*/ 0 w 1512805"/>
                <a:gd name="connsiteY0" fmla="*/ 710412 h 710412"/>
                <a:gd name="connsiteX1" fmla="*/ 1512805 w 1512805"/>
                <a:gd name="connsiteY1" fmla="*/ 0 h 710412"/>
                <a:gd name="connsiteX0" fmla="*/ 0 w 1512805"/>
                <a:gd name="connsiteY0" fmla="*/ 691362 h 691362"/>
                <a:gd name="connsiteX1" fmla="*/ 1512805 w 1512805"/>
                <a:gd name="connsiteY1" fmla="*/ 0 h 691362"/>
                <a:gd name="connsiteX0" fmla="*/ 0 w 1323701"/>
                <a:gd name="connsiteY0" fmla="*/ 761416 h 761416"/>
                <a:gd name="connsiteX1" fmla="*/ 1323701 w 1323701"/>
                <a:gd name="connsiteY1" fmla="*/ 0 h 761416"/>
                <a:gd name="connsiteX0" fmla="*/ 0 w 1323701"/>
                <a:gd name="connsiteY0" fmla="*/ 761416 h 761416"/>
                <a:gd name="connsiteX1" fmla="*/ 717606 w 1323701"/>
                <a:gd name="connsiteY1" fmla="*/ 172812 h 761416"/>
                <a:gd name="connsiteX2" fmla="*/ 1323701 w 1323701"/>
                <a:gd name="connsiteY2" fmla="*/ 0 h 761416"/>
                <a:gd name="connsiteX0" fmla="*/ 0 w 1323701"/>
                <a:gd name="connsiteY0" fmla="*/ 761416 h 761416"/>
                <a:gd name="connsiteX1" fmla="*/ 717606 w 1323701"/>
                <a:gd name="connsiteY1" fmla="*/ 172812 h 761416"/>
                <a:gd name="connsiteX2" fmla="*/ 1323701 w 1323701"/>
                <a:gd name="connsiteY2" fmla="*/ 0 h 761416"/>
                <a:gd name="connsiteX0" fmla="*/ 0 w 1323701"/>
                <a:gd name="connsiteY0" fmla="*/ 761416 h 761416"/>
                <a:gd name="connsiteX1" fmla="*/ 265858 w 1323701"/>
                <a:gd name="connsiteY1" fmla="*/ 623158 h 761416"/>
                <a:gd name="connsiteX2" fmla="*/ 717606 w 1323701"/>
                <a:gd name="connsiteY2" fmla="*/ 172812 h 761416"/>
                <a:gd name="connsiteX3" fmla="*/ 1323701 w 1323701"/>
                <a:gd name="connsiteY3" fmla="*/ 0 h 761416"/>
                <a:gd name="connsiteX0" fmla="*/ 0 w 1323701"/>
                <a:gd name="connsiteY0" fmla="*/ 761416 h 761416"/>
                <a:gd name="connsiteX1" fmla="*/ 265858 w 1323701"/>
                <a:gd name="connsiteY1" fmla="*/ 623158 h 761416"/>
                <a:gd name="connsiteX2" fmla="*/ 675583 w 1323701"/>
                <a:gd name="connsiteY2" fmla="*/ 182820 h 761416"/>
                <a:gd name="connsiteX3" fmla="*/ 1323701 w 1323701"/>
                <a:gd name="connsiteY3" fmla="*/ 0 h 761416"/>
              </a:gdLst>
              <a:ahLst/>
              <a:cxnLst>
                <a:cxn ang="0">
                  <a:pos x="connsiteX0" y="connsiteY0"/>
                </a:cxn>
                <a:cxn ang="0">
                  <a:pos x="connsiteX1" y="connsiteY1"/>
                </a:cxn>
                <a:cxn ang="0">
                  <a:pos x="connsiteX2" y="connsiteY2"/>
                </a:cxn>
                <a:cxn ang="0">
                  <a:pos x="connsiteX3" y="connsiteY3"/>
                </a:cxn>
              </a:cxnLst>
              <a:rect l="l" t="t" r="r" b="b"/>
              <a:pathLst>
                <a:path w="1323701" h="761416">
                  <a:moveTo>
                    <a:pt x="0" y="761416"/>
                  </a:moveTo>
                  <a:cubicBezTo>
                    <a:pt x="35555" y="728365"/>
                    <a:pt x="146257" y="721259"/>
                    <a:pt x="265858" y="623158"/>
                  </a:cubicBezTo>
                  <a:cubicBezTo>
                    <a:pt x="385459" y="525057"/>
                    <a:pt x="490521" y="276672"/>
                    <a:pt x="675583" y="182820"/>
                  </a:cubicBezTo>
                  <a:cubicBezTo>
                    <a:pt x="760279" y="114347"/>
                    <a:pt x="664894" y="59960"/>
                    <a:pt x="1323701" y="0"/>
                  </a:cubicBezTo>
                </a:path>
              </a:pathLst>
            </a:custGeom>
            <a:noFill/>
            <a:ln w="44450" cap="rnd">
              <a:solidFill>
                <a:schemeClr val="tx2"/>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4">
              <a:extLst>
                <a:ext uri="{FF2B5EF4-FFF2-40B4-BE49-F238E27FC236}">
                  <a16:creationId xmlns:a16="http://schemas.microsoft.com/office/drawing/2014/main" id="{2828AF49-BFE0-4713-BC9F-F73250E1628E}"/>
                </a:ext>
              </a:extLst>
            </p:cNvPr>
            <p:cNvSpPr/>
            <p:nvPr/>
          </p:nvSpPr>
          <p:spPr>
            <a:xfrm>
              <a:off x="8150599" y="2210185"/>
              <a:ext cx="3676143" cy="664789"/>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3898739"/>
                <a:gd name="connsiteY0" fmla="*/ 750611 h 750611"/>
                <a:gd name="connsiteX1" fmla="*/ 2021688 w 3898739"/>
                <a:gd name="connsiteY1" fmla="*/ 442 h 750611"/>
                <a:gd name="connsiteX2" fmla="*/ 3898739 w 3898739"/>
                <a:gd name="connsiteY2" fmla="*/ 97653 h 750611"/>
                <a:gd name="connsiteX0" fmla="*/ 0 w 1877051"/>
                <a:gd name="connsiteY0" fmla="*/ 0 h 97211"/>
                <a:gd name="connsiteX1" fmla="*/ 1877051 w 1877051"/>
                <a:gd name="connsiteY1" fmla="*/ 97211 h 97211"/>
                <a:gd name="connsiteX0" fmla="*/ 0 w 2362081"/>
                <a:gd name="connsiteY0" fmla="*/ 0 h 168773"/>
                <a:gd name="connsiteX1" fmla="*/ 2362081 w 2362081"/>
                <a:gd name="connsiteY1" fmla="*/ 168773 h 168773"/>
                <a:gd name="connsiteX0" fmla="*/ 0 w 2282568"/>
                <a:gd name="connsiteY0" fmla="*/ 0 h 97211"/>
                <a:gd name="connsiteX1" fmla="*/ 2282568 w 2282568"/>
                <a:gd name="connsiteY1" fmla="*/ 97211 h 97211"/>
                <a:gd name="connsiteX0" fmla="*/ 0 w 2282568"/>
                <a:gd name="connsiteY0" fmla="*/ 0 h 97211"/>
                <a:gd name="connsiteX1" fmla="*/ 2282568 w 2282568"/>
                <a:gd name="connsiteY1" fmla="*/ 97211 h 97211"/>
                <a:gd name="connsiteX0" fmla="*/ 0 w 2282568"/>
                <a:gd name="connsiteY0" fmla="*/ 11410 h 108621"/>
                <a:gd name="connsiteX1" fmla="*/ 2282568 w 2282568"/>
                <a:gd name="connsiteY1" fmla="*/ 108621 h 108621"/>
                <a:gd name="connsiteX0" fmla="*/ 0 w 3816093"/>
                <a:gd name="connsiteY0" fmla="*/ 665960 h 665960"/>
                <a:gd name="connsiteX1" fmla="*/ 3816093 w 3816093"/>
                <a:gd name="connsiteY1" fmla="*/ 1171 h 665960"/>
                <a:gd name="connsiteX0" fmla="*/ 0 w 3816093"/>
                <a:gd name="connsiteY0" fmla="*/ 664789 h 664789"/>
                <a:gd name="connsiteX1" fmla="*/ 3816093 w 3816093"/>
                <a:gd name="connsiteY1" fmla="*/ 0 h 664789"/>
                <a:gd name="connsiteX0" fmla="*/ 0 w 3816093"/>
                <a:gd name="connsiteY0" fmla="*/ 664789 h 664789"/>
                <a:gd name="connsiteX1" fmla="*/ 2553627 w 3816093"/>
                <a:gd name="connsiteY1" fmla="*/ 474878 h 664789"/>
                <a:gd name="connsiteX2" fmla="*/ 3816093 w 3816093"/>
                <a:gd name="connsiteY2" fmla="*/ 0 h 664789"/>
                <a:gd name="connsiteX0" fmla="*/ 0 w 3816093"/>
                <a:gd name="connsiteY0" fmla="*/ 664789 h 664789"/>
                <a:gd name="connsiteX1" fmla="*/ 2553627 w 3816093"/>
                <a:gd name="connsiteY1" fmla="*/ 474878 h 664789"/>
                <a:gd name="connsiteX2" fmla="*/ 3134652 w 3816093"/>
                <a:gd name="connsiteY2" fmla="*/ 151028 h 664789"/>
                <a:gd name="connsiteX3" fmla="*/ 3816093 w 3816093"/>
                <a:gd name="connsiteY3" fmla="*/ 0 h 664789"/>
                <a:gd name="connsiteX0" fmla="*/ 0 w 3816093"/>
                <a:gd name="connsiteY0" fmla="*/ 664789 h 664789"/>
                <a:gd name="connsiteX1" fmla="*/ 2239302 w 3816093"/>
                <a:gd name="connsiteY1" fmla="*/ 484403 h 664789"/>
                <a:gd name="connsiteX2" fmla="*/ 3134652 w 3816093"/>
                <a:gd name="connsiteY2" fmla="*/ 151028 h 664789"/>
                <a:gd name="connsiteX3" fmla="*/ 3816093 w 3816093"/>
                <a:gd name="connsiteY3" fmla="*/ 0 h 664789"/>
                <a:gd name="connsiteX0" fmla="*/ 0 w 3816093"/>
                <a:gd name="connsiteY0" fmla="*/ 664789 h 664789"/>
                <a:gd name="connsiteX1" fmla="*/ 2239302 w 3816093"/>
                <a:gd name="connsiteY1" fmla="*/ 484403 h 664789"/>
                <a:gd name="connsiteX2" fmla="*/ 3134652 w 3816093"/>
                <a:gd name="connsiteY2" fmla="*/ 151028 h 664789"/>
                <a:gd name="connsiteX3" fmla="*/ 3816093 w 3816093"/>
                <a:gd name="connsiteY3" fmla="*/ 0 h 664789"/>
                <a:gd name="connsiteX0" fmla="*/ 0 w 3654168"/>
                <a:gd name="connsiteY0" fmla="*/ 664789 h 664789"/>
                <a:gd name="connsiteX1" fmla="*/ 2077377 w 3654168"/>
                <a:gd name="connsiteY1" fmla="*/ 484403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12978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12978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12978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22503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22503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22503 h 664789"/>
                <a:gd name="connsiteX2" fmla="*/ 2989396 w 3654168"/>
                <a:gd name="connsiteY2" fmla="*/ 162934 h 664789"/>
                <a:gd name="connsiteX3" fmla="*/ 3654168 w 3654168"/>
                <a:gd name="connsiteY3" fmla="*/ 0 h 664789"/>
                <a:gd name="connsiteX0" fmla="*/ 0 w 3654168"/>
                <a:gd name="connsiteY0" fmla="*/ 664789 h 664789"/>
                <a:gd name="connsiteX1" fmla="*/ 2039277 w 3654168"/>
                <a:gd name="connsiteY1" fmla="*/ 522503 h 664789"/>
                <a:gd name="connsiteX2" fmla="*/ 2989396 w 3654168"/>
                <a:gd name="connsiteY2" fmla="*/ 162934 h 664789"/>
                <a:gd name="connsiteX3" fmla="*/ 3654168 w 3654168"/>
                <a:gd name="connsiteY3" fmla="*/ 0 h 664789"/>
                <a:gd name="connsiteX0" fmla="*/ 0 w 3654168"/>
                <a:gd name="connsiteY0" fmla="*/ 664789 h 664789"/>
                <a:gd name="connsiteX1" fmla="*/ 2039277 w 3654168"/>
                <a:gd name="connsiteY1" fmla="*/ 522503 h 664789"/>
                <a:gd name="connsiteX2" fmla="*/ 2989396 w 3654168"/>
                <a:gd name="connsiteY2" fmla="*/ 162934 h 664789"/>
                <a:gd name="connsiteX3" fmla="*/ 3654168 w 3654168"/>
                <a:gd name="connsiteY3" fmla="*/ 0 h 664789"/>
                <a:gd name="connsiteX0" fmla="*/ 0 w 3654168"/>
                <a:gd name="connsiteY0" fmla="*/ 664789 h 664789"/>
                <a:gd name="connsiteX1" fmla="*/ 2039277 w 3654168"/>
                <a:gd name="connsiteY1" fmla="*/ 522503 h 664789"/>
                <a:gd name="connsiteX2" fmla="*/ 2989396 w 3654168"/>
                <a:gd name="connsiteY2" fmla="*/ 162934 h 664789"/>
                <a:gd name="connsiteX3" fmla="*/ 3654168 w 3654168"/>
                <a:gd name="connsiteY3" fmla="*/ 0 h 664789"/>
              </a:gdLst>
              <a:ahLst/>
              <a:cxnLst>
                <a:cxn ang="0">
                  <a:pos x="connsiteX0" y="connsiteY0"/>
                </a:cxn>
                <a:cxn ang="0">
                  <a:pos x="connsiteX1" y="connsiteY1"/>
                </a:cxn>
                <a:cxn ang="0">
                  <a:pos x="connsiteX2" y="connsiteY2"/>
                </a:cxn>
                <a:cxn ang="0">
                  <a:pos x="connsiteX3" y="connsiteY3"/>
                </a:cxn>
              </a:cxnLst>
              <a:rect l="l" t="t" r="r" b="b"/>
              <a:pathLst>
                <a:path w="3654168" h="664789">
                  <a:moveTo>
                    <a:pt x="0" y="664789"/>
                  </a:moveTo>
                  <a:cubicBezTo>
                    <a:pt x="363692" y="604562"/>
                    <a:pt x="908387" y="523968"/>
                    <a:pt x="2039277" y="522503"/>
                  </a:cubicBezTo>
                  <a:cubicBezTo>
                    <a:pt x="2372807" y="486089"/>
                    <a:pt x="2778985" y="242080"/>
                    <a:pt x="2989396" y="162934"/>
                  </a:cubicBezTo>
                  <a:cubicBezTo>
                    <a:pt x="3356176" y="8381"/>
                    <a:pt x="3351682" y="74384"/>
                    <a:pt x="3654168" y="0"/>
                  </a:cubicBezTo>
                </a:path>
              </a:pathLst>
            </a:custGeom>
            <a:noFill/>
            <a:ln w="44450" cap="rnd">
              <a:solidFill>
                <a:schemeClr val="accent3"/>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2" name="Hexagon 121">
            <a:extLst>
              <a:ext uri="{FF2B5EF4-FFF2-40B4-BE49-F238E27FC236}">
                <a16:creationId xmlns:a16="http://schemas.microsoft.com/office/drawing/2014/main" id="{57C40DB4-048E-4C5D-A90B-7DDF22AE1851}"/>
              </a:ext>
            </a:extLst>
          </p:cNvPr>
          <p:cNvSpPr/>
          <p:nvPr/>
        </p:nvSpPr>
        <p:spPr>
          <a:xfrm>
            <a:off x="11370250" y="2013543"/>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Sea </a:t>
            </a:r>
          </a:p>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Level</a:t>
            </a:r>
          </a:p>
        </p:txBody>
      </p:sp>
      <p:grpSp>
        <p:nvGrpSpPr>
          <p:cNvPr id="123" name="Group 122">
            <a:extLst>
              <a:ext uri="{FF2B5EF4-FFF2-40B4-BE49-F238E27FC236}">
                <a16:creationId xmlns:a16="http://schemas.microsoft.com/office/drawing/2014/main" id="{CEA9760D-FC9E-4A33-B2F7-863CC3FA4445}"/>
              </a:ext>
            </a:extLst>
          </p:cNvPr>
          <p:cNvGrpSpPr/>
          <p:nvPr/>
        </p:nvGrpSpPr>
        <p:grpSpPr>
          <a:xfrm>
            <a:off x="8037580" y="2775654"/>
            <a:ext cx="546664" cy="546664"/>
            <a:chOff x="855016" y="4817599"/>
            <a:chExt cx="546664" cy="546664"/>
          </a:xfrm>
        </p:grpSpPr>
        <p:sp>
          <p:nvSpPr>
            <p:cNvPr id="124" name="Freeform 157">
              <a:extLst>
                <a:ext uri="{FF2B5EF4-FFF2-40B4-BE49-F238E27FC236}">
                  <a16:creationId xmlns:a16="http://schemas.microsoft.com/office/drawing/2014/main" id="{2CC533AD-EAD0-427A-B809-E57DA08542C4}"/>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Radiative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Flux</a:t>
              </a:r>
            </a:p>
          </p:txBody>
        </p:sp>
        <p:sp>
          <p:nvSpPr>
            <p:cNvPr id="125" name="Freeform 158">
              <a:extLst>
                <a:ext uri="{FF2B5EF4-FFF2-40B4-BE49-F238E27FC236}">
                  <a16:creationId xmlns:a16="http://schemas.microsoft.com/office/drawing/2014/main" id="{AE01CA1B-E447-4F0E-946B-EAC2BB6F2ADA}"/>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26" name="Freeform 159">
              <a:extLst>
                <a:ext uri="{FF2B5EF4-FFF2-40B4-BE49-F238E27FC236}">
                  <a16:creationId xmlns:a16="http://schemas.microsoft.com/office/drawing/2014/main" id="{ECEFC2DF-0C19-44E6-B085-AD833D7D1C9C}"/>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sp>
        <p:nvSpPr>
          <p:cNvPr id="127" name="Oval 126">
            <a:extLst>
              <a:ext uri="{FF2B5EF4-FFF2-40B4-BE49-F238E27FC236}">
                <a16:creationId xmlns:a16="http://schemas.microsoft.com/office/drawing/2014/main" id="{5F550FB6-419C-4FD1-A99B-663AFEFF3D6F}"/>
              </a:ext>
            </a:extLst>
          </p:cNvPr>
          <p:cNvSpPr/>
          <p:nvPr/>
        </p:nvSpPr>
        <p:spPr>
          <a:xfrm>
            <a:off x="5284629" y="2593410"/>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Dust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Storms</a:t>
            </a:r>
          </a:p>
        </p:txBody>
      </p:sp>
    </p:spTree>
    <p:extLst>
      <p:ext uri="{BB962C8B-B14F-4D97-AF65-F5344CB8AC3E}">
        <p14:creationId xmlns:p14="http://schemas.microsoft.com/office/powerpoint/2010/main" val="228136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84899-02AB-A94B-AE6C-DC2DBB6ADAB7}"/>
              </a:ext>
            </a:extLst>
          </p:cNvPr>
          <p:cNvSpPr>
            <a:spLocks noGrp="1"/>
          </p:cNvSpPr>
          <p:nvPr>
            <p:ph type="title"/>
          </p:nvPr>
        </p:nvSpPr>
        <p:spPr>
          <a:xfrm>
            <a:off x="286747" y="324119"/>
            <a:ext cx="11433395" cy="973004"/>
          </a:xfrm>
        </p:spPr>
        <p:txBody>
          <a:bodyPr/>
          <a:lstStyle/>
          <a:p>
            <a:r>
              <a:rPr lang="en-US" i="1" dirty="0">
                <a:ea typeface="Open Sans" panose="020B0606030504020204" pitchFamily="34" charset="0"/>
                <a:cs typeface="Open Sans" panose="020B0606030504020204" pitchFamily="34" charset="0"/>
              </a:rPr>
              <a:t>Energy </a:t>
            </a:r>
            <a:r>
              <a:rPr lang="en-US" i="1" dirty="0" err="1">
                <a:ea typeface="Open Sans" panose="020B0606030504020204" pitchFamily="34" charset="0"/>
                <a:cs typeface="Open Sans" panose="020B0606030504020204" pitchFamily="34" charset="0"/>
              </a:rPr>
              <a:t>Exascale</a:t>
            </a:r>
            <a:r>
              <a:rPr lang="en-US" i="1" dirty="0">
                <a:ea typeface="Open Sans" panose="020B0606030504020204" pitchFamily="34" charset="0"/>
                <a:cs typeface="Open Sans" panose="020B0606030504020204" pitchFamily="34" charset="0"/>
              </a:rPr>
              <a:t> Earth System Model (E3SM)</a:t>
            </a:r>
          </a:p>
        </p:txBody>
      </p:sp>
      <p:sp>
        <p:nvSpPr>
          <p:cNvPr id="5" name="Slide Number Placeholder 4">
            <a:extLst>
              <a:ext uri="{FF2B5EF4-FFF2-40B4-BE49-F238E27FC236}">
                <a16:creationId xmlns:a16="http://schemas.microsoft.com/office/drawing/2014/main" id="{61C35BA2-6AC1-404B-A5C1-BDA8EE49241E}"/>
              </a:ext>
            </a:extLst>
          </p:cNvPr>
          <p:cNvSpPr>
            <a:spLocks noGrp="1"/>
          </p:cNvSpPr>
          <p:nvPr>
            <p:ph type="sldNum" sz="quarter" idx="4"/>
          </p:nvPr>
        </p:nvSpPr>
        <p:spPr/>
        <p:txBody>
          <a:bodyPr/>
          <a:lstStyle/>
          <a:p>
            <a:pPr algn="ctr"/>
            <a:fld id="{2E94512F-4FCD-4B8F-9303-F99597583EE2}" type="slidenum">
              <a:rPr lang="en-US" smtClean="0"/>
              <a:pPr algn="ctr"/>
              <a:t>7</a:t>
            </a:fld>
            <a:endParaRPr lang="en-US" dirty="0"/>
          </a:p>
        </p:txBody>
      </p:sp>
      <p:pic>
        <p:nvPicPr>
          <p:cNvPr id="10" name="Picture 9">
            <a:extLst>
              <a:ext uri="{FF2B5EF4-FFF2-40B4-BE49-F238E27FC236}">
                <a16:creationId xmlns:a16="http://schemas.microsoft.com/office/drawing/2014/main" id="{2E18F522-C372-DF4F-9472-512E4E6524C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5000" y1="15333" x2="54500" y2="15333"/>
                      </a14:backgroundRemoval>
                    </a14:imgEffect>
                  </a14:imgLayer>
                </a14:imgProps>
              </a:ext>
              <a:ext uri="{28A0092B-C50C-407E-A947-70E740481C1C}">
                <a14:useLocalDpi xmlns:a14="http://schemas.microsoft.com/office/drawing/2010/main" val="0"/>
              </a:ext>
            </a:extLst>
          </a:blip>
          <a:stretch>
            <a:fillRect/>
          </a:stretch>
        </p:blipFill>
        <p:spPr>
          <a:xfrm>
            <a:off x="7673633" y="1946923"/>
            <a:ext cx="4872905" cy="3654677"/>
          </a:xfrm>
          <a:prstGeom prst="rect">
            <a:avLst/>
          </a:prstGeom>
        </p:spPr>
      </p:pic>
      <p:pic>
        <p:nvPicPr>
          <p:cNvPr id="11" name="Picture 10">
            <a:extLst>
              <a:ext uri="{FF2B5EF4-FFF2-40B4-BE49-F238E27FC236}">
                <a16:creationId xmlns:a16="http://schemas.microsoft.com/office/drawing/2014/main" id="{D7EB5772-59C9-1F43-BCF0-107B01EA96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8098" y="1975219"/>
            <a:ext cx="1518775" cy="813630"/>
          </a:xfrm>
          <a:prstGeom prst="rect">
            <a:avLst/>
          </a:prstGeom>
          <a:effectLst/>
        </p:spPr>
      </p:pic>
      <p:pic>
        <p:nvPicPr>
          <p:cNvPr id="12" name="Picture 11">
            <a:extLst>
              <a:ext uri="{FF2B5EF4-FFF2-40B4-BE49-F238E27FC236}">
                <a16:creationId xmlns:a16="http://schemas.microsoft.com/office/drawing/2014/main" id="{CC59C1D1-86C9-C245-BCFE-383F8CA20D40}"/>
              </a:ext>
            </a:extLst>
          </p:cNvPr>
          <p:cNvPicPr>
            <a:picLocks noChangeAspect="1"/>
          </p:cNvPicPr>
          <p:nvPr/>
        </p:nvPicPr>
        <p:blipFill>
          <a:blip r:embed="rId6"/>
          <a:stretch>
            <a:fillRect/>
          </a:stretch>
        </p:blipFill>
        <p:spPr>
          <a:xfrm>
            <a:off x="8210735" y="4759674"/>
            <a:ext cx="3798702" cy="1329887"/>
          </a:xfrm>
          <a:prstGeom prst="rect">
            <a:avLst/>
          </a:prstGeom>
        </p:spPr>
      </p:pic>
      <p:sp>
        <p:nvSpPr>
          <p:cNvPr id="17" name="Content Placeholder 2">
            <a:extLst>
              <a:ext uri="{FF2B5EF4-FFF2-40B4-BE49-F238E27FC236}">
                <a16:creationId xmlns:a16="http://schemas.microsoft.com/office/drawing/2014/main" id="{B3C5047D-52F8-0E4F-BC61-693516BC145B}"/>
              </a:ext>
            </a:extLst>
          </p:cNvPr>
          <p:cNvSpPr txBox="1">
            <a:spLocks/>
          </p:cNvSpPr>
          <p:nvPr/>
        </p:nvSpPr>
        <p:spPr>
          <a:xfrm>
            <a:off x="182563" y="2046623"/>
            <a:ext cx="7495938" cy="4422694"/>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mn-lt"/>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latin typeface="Open Sans" panose="020B0606030504020204" pitchFamily="34" charset="0"/>
              </a:rPr>
              <a:t>US DOE funded Earth system model.</a:t>
            </a:r>
          </a:p>
          <a:p>
            <a:pPr marL="342900" indent="-342900">
              <a:buFont typeface="Arial" panose="020B0604020202020204" pitchFamily="34" charset="0"/>
              <a:buChar char="•"/>
            </a:pPr>
            <a:r>
              <a:rPr lang="en-US" sz="2000" dirty="0">
                <a:latin typeface="Open Sans" panose="020B0606030504020204" pitchFamily="34" charset="0"/>
              </a:rPr>
              <a:t>Collaboration among 8 National Labs and 12 academic institutions.</a:t>
            </a:r>
          </a:p>
          <a:p>
            <a:pPr marL="342900" indent="-342900">
              <a:buFont typeface="Arial" panose="020B0604020202020204" pitchFamily="34" charset="0"/>
              <a:buChar char="•"/>
            </a:pPr>
            <a:r>
              <a:rPr lang="en-US" sz="2000" dirty="0">
                <a:latin typeface="Open Sans" panose="020B0606030504020204" pitchFamily="34" charset="0"/>
              </a:rPr>
              <a:t>Designed to run on DOE’s advanced computing platforms and address energy-relevant science questions. </a:t>
            </a:r>
          </a:p>
          <a:p>
            <a:pPr marL="1143000" lvl="1">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000" dirty="0">
                <a:latin typeface="Open Sans" panose="020B0606030504020204" pitchFamily="34" charset="0"/>
              </a:rPr>
              <a:t>Capabilities to model Mt. Pinatubo eruption and impacts.</a:t>
            </a:r>
          </a:p>
          <a:p>
            <a:pPr marL="574675" lvl="1" indent="-2222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Resolves stratosphere: 72 vertical levels with 0.1hPa (64 km) model top.</a:t>
            </a:r>
          </a:p>
          <a:p>
            <a:pPr marL="574675" lvl="1" indent="-2222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Includes key process models for clouds, ozone, and aerosols [</a:t>
            </a:r>
            <a:r>
              <a:rPr lang="en-US" sz="2000" dirty="0" err="1">
                <a:latin typeface="Open Sans" panose="020B0606030504020204" pitchFamily="34" charset="0"/>
                <a:ea typeface="Open Sans" panose="020B0606030504020204" pitchFamily="34" charset="0"/>
                <a:cs typeface="Open Sans" panose="020B0606030504020204" pitchFamily="34" charset="0"/>
              </a:rPr>
              <a:t>Golaz</a:t>
            </a:r>
            <a:r>
              <a:rPr lang="en-US" sz="2000" dirty="0">
                <a:latin typeface="Open Sans" panose="020B0606030504020204" pitchFamily="34" charset="0"/>
                <a:ea typeface="Open Sans" panose="020B0606030504020204" pitchFamily="34" charset="0"/>
                <a:cs typeface="Open Sans" panose="020B0606030504020204" pitchFamily="34" charset="0"/>
              </a:rPr>
              <a:t>, et al. 2019].</a:t>
            </a:r>
          </a:p>
          <a:p>
            <a:pPr marL="352425" lvl="1"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endParaRPr lang="en-US" altLang="en-US" sz="2000" kern="0" dirty="0">
              <a:latin typeface="Open Sans" panose="020B0606030504020204" pitchFamily="34" charset="0"/>
            </a:endParaRPr>
          </a:p>
          <a:p>
            <a:pPr>
              <a:buFont typeface="Courier New" panose="02070309020205020404" pitchFamily="49" charset="0"/>
              <a:buChar char="o"/>
            </a:pPr>
            <a:endParaRPr lang="en-US" sz="2000" dirty="0">
              <a:latin typeface="Open Sans" panose="020B0606030504020204" pitchFamily="34" charset="0"/>
            </a:endParaRPr>
          </a:p>
          <a:p>
            <a:endParaRPr lang="en-US" sz="2000" dirty="0">
              <a:latin typeface="Open Sans" panose="020B0606030504020204" pitchFamily="34" charset="0"/>
            </a:endParaRPr>
          </a:p>
        </p:txBody>
      </p:sp>
      <p:sp>
        <p:nvSpPr>
          <p:cNvPr id="15" name="Text Placeholder 17">
            <a:extLst>
              <a:ext uri="{FF2B5EF4-FFF2-40B4-BE49-F238E27FC236}">
                <a16:creationId xmlns:a16="http://schemas.microsoft.com/office/drawing/2014/main" id="{1F698A4F-C955-0D0D-A0E9-4C6519E6BE5B}"/>
              </a:ext>
            </a:extLst>
          </p:cNvPr>
          <p:cNvSpPr txBox="1">
            <a:spLocks/>
          </p:cNvSpPr>
          <p:nvPr/>
        </p:nvSpPr>
        <p:spPr>
          <a:xfrm>
            <a:off x="-2" y="1224615"/>
            <a:ext cx="12192002" cy="365124"/>
          </a:xfrm>
          <a:prstGeom prst="rect">
            <a:avLst/>
          </a:prstGeom>
          <a:solidFill>
            <a:schemeClr val="accent2"/>
          </a:solidFill>
        </p:spPr>
        <p:txBody>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
            </a:r>
          </a:p>
        </p:txBody>
      </p:sp>
      <p:sp>
        <p:nvSpPr>
          <p:cNvPr id="3" name="TextBox 2">
            <a:extLst>
              <a:ext uri="{FF2B5EF4-FFF2-40B4-BE49-F238E27FC236}">
                <a16:creationId xmlns:a16="http://schemas.microsoft.com/office/drawing/2014/main" id="{563B92F3-3E96-8ECB-D7FD-BE33BE7EEAFD}"/>
              </a:ext>
            </a:extLst>
          </p:cNvPr>
          <p:cNvSpPr txBox="1"/>
          <p:nvPr/>
        </p:nvSpPr>
        <p:spPr>
          <a:xfrm>
            <a:off x="9241970" y="6199895"/>
            <a:ext cx="1877787" cy="538843"/>
          </a:xfrm>
          <a:prstGeom prst="rect">
            <a:avLst/>
          </a:prstGeom>
        </p:spPr>
        <p:txBody>
          <a:bodyPr vert="horz" wrap="none" lIns="91440" tIns="45720" rIns="91440" bIns="45720" rtlCol="0">
            <a:noAutofit/>
          </a:bodyPr>
          <a:lstStyle/>
          <a:p>
            <a:pPr algn="l"/>
            <a:r>
              <a:rPr lang="en-US" dirty="0">
                <a:latin typeface="Open Sans" panose="020B0606030504020204" pitchFamily="34" charset="0"/>
                <a:ea typeface="Open Sans" panose="020B0606030504020204" pitchFamily="34" charset="0"/>
                <a:cs typeface="Open Sans" panose="020B0606030504020204" pitchFamily="34" charset="0"/>
                <a:hlinkClick r:id="rId7"/>
              </a:rPr>
              <a:t>www.e3sm.org</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316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84899-02AB-A94B-AE6C-DC2DBB6ADAB7}"/>
              </a:ext>
            </a:extLst>
          </p:cNvPr>
          <p:cNvSpPr>
            <a:spLocks noGrp="1"/>
          </p:cNvSpPr>
          <p:nvPr>
            <p:ph type="title"/>
          </p:nvPr>
        </p:nvSpPr>
        <p:spPr>
          <a:xfrm>
            <a:off x="286747" y="324119"/>
            <a:ext cx="11433395" cy="973004"/>
          </a:xfrm>
        </p:spPr>
        <p:txBody>
          <a:bodyPr/>
          <a:lstStyle/>
          <a:p>
            <a:r>
              <a:rPr lang="en-US" i="1" dirty="0">
                <a:ea typeface="Open Sans" panose="020B0606030504020204" pitchFamily="34" charset="0"/>
                <a:cs typeface="Open Sans" panose="020B0606030504020204" pitchFamily="34" charset="0"/>
              </a:rPr>
              <a:t>Simulating Mt. Pinatubo</a:t>
            </a:r>
          </a:p>
        </p:txBody>
      </p:sp>
      <p:sp>
        <p:nvSpPr>
          <p:cNvPr id="17" name="Content Placeholder 2">
            <a:extLst>
              <a:ext uri="{FF2B5EF4-FFF2-40B4-BE49-F238E27FC236}">
                <a16:creationId xmlns:a16="http://schemas.microsoft.com/office/drawing/2014/main" id="{B3C5047D-52F8-0E4F-BC61-693516BC145B}"/>
              </a:ext>
            </a:extLst>
          </p:cNvPr>
          <p:cNvSpPr txBox="1">
            <a:spLocks/>
          </p:cNvSpPr>
          <p:nvPr/>
        </p:nvSpPr>
        <p:spPr>
          <a:xfrm>
            <a:off x="187409" y="1819879"/>
            <a:ext cx="6751587" cy="4422694"/>
          </a:xfrm>
          <a:prstGeom prst="rect">
            <a:avLst/>
          </a:prstGeom>
        </p:spPr>
        <p:txBody>
          <a:bodyPr vert="horz" lIns="0" tIns="0" rIns="0" bIns="0" rtlCol="0">
            <a:normAutofit lnSpcReduction="10000"/>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mn-lt"/>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chemeClr val="tx1"/>
                </a:solidFill>
                <a:latin typeface="Open Sans" panose="020B0606030504020204" pitchFamily="34" charset="0"/>
              </a:rPr>
              <a:t>Implemented prognostic volcanic aerosols in E3SMv2</a:t>
            </a:r>
          </a:p>
          <a:p>
            <a:pPr marL="622300" lvl="1" indent="-279400">
              <a:buFont typeface="Arial" panose="020B0604020202020204" pitchFamily="34" charset="0"/>
              <a:buChar cha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Change aerosol coarse and accumulation mode properties to match stratospheric size distributions</a:t>
            </a:r>
          </a:p>
          <a:p>
            <a:pPr marL="622300" lvl="1" indent="-279400">
              <a:buFont typeface="Arial" panose="020B0604020202020204" pitchFamily="34" charset="0"/>
              <a:buChar char="•"/>
            </a:pPr>
            <a:r>
              <a:rPr lang="en-US" sz="2000" dirty="0">
                <a:solidFill>
                  <a:schemeClr val="tx1"/>
                </a:solidFill>
                <a:latin typeface="Open Sans " panose="020B0604020202020204" charset="0"/>
                <a:cs typeface="Open Sans " panose="020B0604020202020204" charset="0"/>
              </a:rPr>
              <a:t>Validated against High resolution Infrared Radiation Sounder (HIRS) data</a:t>
            </a:r>
          </a:p>
          <a:p>
            <a:pPr marL="1143000" lvl="1">
              <a:buFont typeface="Arial" panose="020B0604020202020204" pitchFamily="34" charset="0"/>
              <a:buChar char="•"/>
            </a:pP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143000" lvl="1">
              <a:buFont typeface="Arial" panose="020B0604020202020204" pitchFamily="34" charset="0"/>
              <a:buChar char="•"/>
            </a:pP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143000" lvl="1">
              <a:buFont typeface="Arial" panose="020B0604020202020204" pitchFamily="34" charset="0"/>
              <a:buChar char="•"/>
            </a:pP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000" dirty="0">
                <a:solidFill>
                  <a:schemeClr val="tx1"/>
                </a:solidFill>
                <a:latin typeface="Open Sans" panose="020B0606030504020204" pitchFamily="34" charset="0"/>
              </a:rPr>
              <a:t>Evaluating E3SM simulation capabilities</a:t>
            </a:r>
          </a:p>
          <a:p>
            <a:pPr marL="622300" lvl="1" indent="-279400">
              <a:buFont typeface="Arial" panose="020B0604020202020204" pitchFamily="34" charset="0"/>
              <a:buChar cha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Assess Quasi-Biennial Oscillation (QBO) and realism of E3SM’s stratospheric circulation</a:t>
            </a:r>
          </a:p>
          <a:p>
            <a:pPr marL="622300" lvl="1" indent="-279400">
              <a:buFont typeface="Arial" panose="020B0604020202020204" pitchFamily="34" charset="0"/>
              <a:buChar cha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Evaluate E3SM’s Brewer Dobson circulation and water vapor tape recorder </a:t>
            </a:r>
          </a:p>
          <a:p>
            <a:pPr marL="1143000" lvl="1">
              <a:buFont typeface="Arial" panose="020B0604020202020204" pitchFamily="34" charset="0"/>
              <a:buChar char="•"/>
            </a:pP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endParaRPr lang="en-US" altLang="en-US" sz="2000" kern="0" dirty="0">
              <a:solidFill>
                <a:schemeClr val="tx1"/>
              </a:solidFill>
              <a:latin typeface="Open Sans" panose="020B0606030504020204" pitchFamily="34" charset="0"/>
            </a:endParaRPr>
          </a:p>
          <a:p>
            <a:pPr>
              <a:buFont typeface="Courier New" panose="02070309020205020404" pitchFamily="49" charset="0"/>
              <a:buChar char="o"/>
            </a:pPr>
            <a:endParaRPr lang="en-US" sz="2000" dirty="0">
              <a:solidFill>
                <a:schemeClr val="tx1"/>
              </a:solidFill>
              <a:latin typeface="Open Sans" panose="020B0606030504020204" pitchFamily="34" charset="0"/>
            </a:endParaRPr>
          </a:p>
          <a:p>
            <a:endParaRPr lang="en-US" sz="2000" dirty="0">
              <a:solidFill>
                <a:schemeClr val="tx1"/>
              </a:solidFill>
              <a:latin typeface="Open Sans" panose="020B0606030504020204" pitchFamily="34" charset="0"/>
            </a:endParaRPr>
          </a:p>
        </p:txBody>
      </p:sp>
      <p:sp>
        <p:nvSpPr>
          <p:cNvPr id="15" name="Text Placeholder 17">
            <a:extLst>
              <a:ext uri="{FF2B5EF4-FFF2-40B4-BE49-F238E27FC236}">
                <a16:creationId xmlns:a16="http://schemas.microsoft.com/office/drawing/2014/main" id="{1F698A4F-C955-0D0D-A0E9-4C6519E6BE5B}"/>
              </a:ext>
            </a:extLst>
          </p:cNvPr>
          <p:cNvSpPr txBox="1">
            <a:spLocks/>
          </p:cNvSpPr>
          <p:nvPr/>
        </p:nvSpPr>
        <p:spPr>
          <a:xfrm>
            <a:off x="0" y="1161435"/>
            <a:ext cx="12192002" cy="365124"/>
          </a:xfrm>
          <a:prstGeom prst="rect">
            <a:avLst/>
          </a:prstGeom>
          <a:solidFill>
            <a:schemeClr val="accent2"/>
          </a:solidFill>
        </p:spPr>
        <p:txBody>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
            </a:r>
          </a:p>
        </p:txBody>
      </p:sp>
      <p:pic>
        <p:nvPicPr>
          <p:cNvPr id="9" name="Picture 8">
            <a:extLst>
              <a:ext uri="{FF2B5EF4-FFF2-40B4-BE49-F238E27FC236}">
                <a16:creationId xmlns:a16="http://schemas.microsoft.com/office/drawing/2014/main" id="{DA226364-EE76-B442-3945-7AA8D1B6FEAF}"/>
              </a:ext>
            </a:extLst>
          </p:cNvPr>
          <p:cNvPicPr>
            <a:picLocks noChangeAspect="1"/>
          </p:cNvPicPr>
          <p:nvPr/>
        </p:nvPicPr>
        <p:blipFill>
          <a:blip r:embed="rId3"/>
          <a:stretch>
            <a:fillRect/>
          </a:stretch>
        </p:blipFill>
        <p:spPr>
          <a:xfrm>
            <a:off x="7195177" y="1242065"/>
            <a:ext cx="3406678" cy="2555010"/>
          </a:xfrm>
          <a:prstGeom prst="rect">
            <a:avLst/>
          </a:prstGeom>
        </p:spPr>
      </p:pic>
      <p:grpSp>
        <p:nvGrpSpPr>
          <p:cNvPr id="14" name="Group 13">
            <a:extLst>
              <a:ext uri="{FF2B5EF4-FFF2-40B4-BE49-F238E27FC236}">
                <a16:creationId xmlns:a16="http://schemas.microsoft.com/office/drawing/2014/main" id="{E4F9EB83-43EB-3851-ABB4-544A3FE113EC}"/>
              </a:ext>
            </a:extLst>
          </p:cNvPr>
          <p:cNvGrpSpPr/>
          <p:nvPr/>
        </p:nvGrpSpPr>
        <p:grpSpPr>
          <a:xfrm>
            <a:off x="7195177" y="4070357"/>
            <a:ext cx="4714718" cy="2182824"/>
            <a:chOff x="4031765" y="4685172"/>
            <a:chExt cx="4489935" cy="1713985"/>
          </a:xfrm>
        </p:grpSpPr>
        <p:sp>
          <p:nvSpPr>
            <p:cNvPr id="16" name="TextBox 11">
              <a:extLst>
                <a:ext uri="{FF2B5EF4-FFF2-40B4-BE49-F238E27FC236}">
                  <a16:creationId xmlns:a16="http://schemas.microsoft.com/office/drawing/2014/main" id="{6AFE8743-6E60-52B3-FD1C-48801C86385A}"/>
                </a:ext>
              </a:extLst>
            </p:cNvPr>
            <p:cNvSpPr txBox="1"/>
            <p:nvPr/>
          </p:nvSpPr>
          <p:spPr>
            <a:xfrm rot="16200000">
              <a:off x="3498503" y="5218434"/>
              <a:ext cx="1712856" cy="646331"/>
            </a:xfrm>
            <a:prstGeom prst="rect">
              <a:avLst/>
            </a:prstGeom>
            <a:solidFill>
              <a:schemeClr val="bg1"/>
            </a:solid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latin typeface="+mj-lt"/>
                </a:rPr>
                <a:t>Water vapor tape recorder:                  E3SMv1 CMIP6</a:t>
              </a:r>
            </a:p>
          </p:txBody>
        </p:sp>
        <p:grpSp>
          <p:nvGrpSpPr>
            <p:cNvPr id="18" name="Group 17">
              <a:extLst>
                <a:ext uri="{FF2B5EF4-FFF2-40B4-BE49-F238E27FC236}">
                  <a16:creationId xmlns:a16="http://schemas.microsoft.com/office/drawing/2014/main" id="{32AA73D3-FBB7-1E01-A90C-4D90EC1EA7A9}"/>
                </a:ext>
              </a:extLst>
            </p:cNvPr>
            <p:cNvGrpSpPr/>
            <p:nvPr/>
          </p:nvGrpSpPr>
          <p:grpSpPr>
            <a:xfrm>
              <a:off x="4519699" y="4686300"/>
              <a:ext cx="4002001" cy="1712857"/>
              <a:chOff x="4351055" y="5004851"/>
              <a:chExt cx="3833099" cy="1539653"/>
            </a:xfrm>
          </p:grpSpPr>
          <p:pic>
            <p:nvPicPr>
              <p:cNvPr id="19" name="Picture 18">
                <a:extLst>
                  <a:ext uri="{FF2B5EF4-FFF2-40B4-BE49-F238E27FC236}">
                    <a16:creationId xmlns:a16="http://schemas.microsoft.com/office/drawing/2014/main" id="{7E3BAC61-6452-F6FB-F20E-38C9C38EED75}"/>
                  </a:ext>
                </a:extLst>
              </p:cNvPr>
              <p:cNvPicPr>
                <a:picLocks noChangeAspect="1"/>
              </p:cNvPicPr>
              <p:nvPr/>
            </p:nvPicPr>
            <p:blipFill rotWithShape="1">
              <a:blip r:embed="rId4"/>
              <a:srcRect t="70350"/>
              <a:stretch/>
            </p:blipFill>
            <p:spPr>
              <a:xfrm>
                <a:off x="4351055" y="5004851"/>
                <a:ext cx="3833099" cy="1539653"/>
              </a:xfrm>
              <a:prstGeom prst="rect">
                <a:avLst/>
              </a:prstGeom>
            </p:spPr>
          </p:pic>
          <p:cxnSp>
            <p:nvCxnSpPr>
              <p:cNvPr id="20" name="Straight Arrow Connector 19">
                <a:extLst>
                  <a:ext uri="{FF2B5EF4-FFF2-40B4-BE49-F238E27FC236}">
                    <a16:creationId xmlns:a16="http://schemas.microsoft.com/office/drawing/2014/main" id="{472A4CC8-4170-65F5-7720-04F7CAD1477E}"/>
                  </a:ext>
                </a:extLst>
              </p:cNvPr>
              <p:cNvCxnSpPr>
                <a:cxnSpLocks/>
              </p:cNvCxnSpPr>
              <p:nvPr/>
            </p:nvCxnSpPr>
            <p:spPr>
              <a:xfrm flipV="1">
                <a:off x="7004087" y="5896915"/>
                <a:ext cx="0" cy="334061"/>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21" name="TextBox 10">
                <a:extLst>
                  <a:ext uri="{FF2B5EF4-FFF2-40B4-BE49-F238E27FC236}">
                    <a16:creationId xmlns:a16="http://schemas.microsoft.com/office/drawing/2014/main" id="{D0902CF6-55D1-7554-BFD5-8231E5C8D8E2}"/>
                  </a:ext>
                </a:extLst>
              </p:cNvPr>
              <p:cNvSpPr txBox="1"/>
              <p:nvPr/>
            </p:nvSpPr>
            <p:spPr>
              <a:xfrm>
                <a:off x="6939447" y="6029409"/>
                <a:ext cx="1107996"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Open Sans " panose="020B0604020202020204" charset="0"/>
                    <a:cs typeface="Open Sans " panose="020B0604020202020204" charset="0"/>
                  </a:rPr>
                  <a:t>Mt. Pinatubo</a:t>
                </a:r>
              </a:p>
            </p:txBody>
          </p:sp>
        </p:grpSp>
      </p:grpSp>
      <p:sp>
        <p:nvSpPr>
          <p:cNvPr id="22" name="Rectangle 21">
            <a:extLst>
              <a:ext uri="{FF2B5EF4-FFF2-40B4-BE49-F238E27FC236}">
                <a16:creationId xmlns:a16="http://schemas.microsoft.com/office/drawing/2014/main" id="{8FEA4747-929D-352A-B283-614F15159DEB}"/>
              </a:ext>
            </a:extLst>
          </p:cNvPr>
          <p:cNvSpPr/>
          <p:nvPr/>
        </p:nvSpPr>
        <p:spPr>
          <a:xfrm>
            <a:off x="222181" y="3425301"/>
            <a:ext cx="6831762" cy="584775"/>
          </a:xfrm>
          <a:prstGeom prst="rect">
            <a:avLst/>
          </a:prstGeom>
          <a:ln>
            <a:solidFill>
              <a:schemeClr val="tx2"/>
            </a:solidFill>
          </a:ln>
        </p:spPr>
        <p:txBody>
          <a:bodyPr wrap="square">
            <a:spAutoFit/>
          </a:bodyPr>
          <a:lstStyle/>
          <a:p>
            <a:r>
              <a:rPr lang="en-US" sz="1600" dirty="0">
                <a:solidFill>
                  <a:srgbClr val="C00000"/>
                </a:solidFill>
                <a:latin typeface="Open Sans" panose="020B0606030504020204" pitchFamily="34" charset="0"/>
                <a:ea typeface="Open Sans" panose="020B0606030504020204" pitchFamily="34" charset="0"/>
                <a:cs typeface="Open Sans" panose="020B0606030504020204" pitchFamily="34" charset="0"/>
              </a:rPr>
              <a:t>X. Liu Impacts of Model Resolution on Simulated Aerosol and Aerosol Effects on Climate Over East Asia With NCAR CESM, CM5 Wed. 18:00. </a:t>
            </a:r>
          </a:p>
        </p:txBody>
      </p:sp>
      <p:sp>
        <p:nvSpPr>
          <p:cNvPr id="13" name="Content Placeholder 2">
            <a:extLst>
              <a:ext uri="{FF2B5EF4-FFF2-40B4-BE49-F238E27FC236}">
                <a16:creationId xmlns:a16="http://schemas.microsoft.com/office/drawing/2014/main" id="{412FC3D8-0439-D7AA-3FDB-0B49E6D8831B}"/>
              </a:ext>
            </a:extLst>
          </p:cNvPr>
          <p:cNvSpPr txBox="1">
            <a:spLocks/>
          </p:cNvSpPr>
          <p:nvPr/>
        </p:nvSpPr>
        <p:spPr>
          <a:xfrm>
            <a:off x="149610" y="6526464"/>
            <a:ext cx="11178790"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Open Sans" panose="020B0606030504020204" pitchFamily="34" charset="0"/>
                <a:ea typeface="Open Sans" panose="020B0606030504020204" pitchFamily="34" charset="0"/>
                <a:cs typeface="Open Sans" panose="020B0606030504020204" pitchFamily="34" charset="0"/>
              </a:rPr>
              <a:t>Team: B. </a:t>
            </a:r>
            <a:r>
              <a:rPr lang="en-US" sz="1800" dirty="0" err="1">
                <a:latin typeface="Open Sans" panose="020B0606030504020204" pitchFamily="34" charset="0"/>
                <a:ea typeface="Open Sans" panose="020B0606030504020204" pitchFamily="34" charset="0"/>
                <a:cs typeface="Open Sans" panose="020B0606030504020204" pitchFamily="34" charset="0"/>
              </a:rPr>
              <a:t>Wagman</a:t>
            </a:r>
            <a:r>
              <a:rPr lang="en-US" sz="1800" dirty="0">
                <a:latin typeface="Open Sans" panose="020B0606030504020204" pitchFamily="34" charset="0"/>
                <a:ea typeface="Open Sans" panose="020B0606030504020204" pitchFamily="34" charset="0"/>
                <a:cs typeface="Open Sans" panose="020B0606030504020204" pitchFamily="34" charset="0"/>
              </a:rPr>
              <a:t>, H. Brown (SNL), X. Liu, A. Hu (TAMU), C. </a:t>
            </a:r>
            <a:r>
              <a:rPr lang="en-US" sz="1800" dirty="0" err="1">
                <a:latin typeface="Open Sans" panose="020B0606030504020204" pitchFamily="34" charset="0"/>
                <a:ea typeface="Open Sans" panose="020B0606030504020204" pitchFamily="34" charset="0"/>
                <a:cs typeface="Open Sans" panose="020B0606030504020204" pitchFamily="34" charset="0"/>
              </a:rPr>
              <a:t>Jablonowski</a:t>
            </a:r>
            <a:r>
              <a:rPr lang="en-US" sz="1800" dirty="0">
                <a:latin typeface="Open Sans" panose="020B0606030504020204" pitchFamily="34" charset="0"/>
                <a:ea typeface="Open Sans" panose="020B0606030504020204" pitchFamily="34" charset="0"/>
                <a:cs typeface="Open Sans" panose="020B0606030504020204" pitchFamily="34" charset="0"/>
              </a:rPr>
              <a:t>, J. Hollowed (U Michigan)</a:t>
            </a:r>
          </a:p>
          <a:p>
            <a:pPr lvl="1" indent="0">
              <a:buFont typeface="Wingdings" pitchFamily="2" charset="2"/>
              <a:buNone/>
            </a:pPr>
            <a:endParaRPr lang="en-US" sz="1800" dirty="0">
              <a:latin typeface="Open Sans" panose="020B0606030504020204" pitchFamily="34" charset="0"/>
              <a:ea typeface="Open Sans" panose="020B0606030504020204" pitchFamily="34" charset="0"/>
              <a:cs typeface="Open Sans" panose="020B0606030504020204" pitchFamily="34" charset="0"/>
            </a:endParaRPr>
          </a:p>
          <a:p>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23" name="Slide Number Placeholder 4">
            <a:extLst>
              <a:ext uri="{FF2B5EF4-FFF2-40B4-BE49-F238E27FC236}">
                <a16:creationId xmlns:a16="http://schemas.microsoft.com/office/drawing/2014/main" id="{D1FA6A2D-3250-C02F-73AB-3E66C09CC923}"/>
              </a:ext>
            </a:extLst>
          </p:cNvPr>
          <p:cNvSpPr>
            <a:spLocks noGrp="1"/>
          </p:cNvSpPr>
          <p:nvPr>
            <p:ph type="sldNum" sz="quarter" idx="4"/>
          </p:nvPr>
        </p:nvSpPr>
        <p:spPr>
          <a:xfrm>
            <a:off x="11826873" y="6493595"/>
            <a:ext cx="365128" cy="365125"/>
          </a:xfrm>
        </p:spPr>
        <p:txBody>
          <a:bodyPr/>
          <a:lstStyle/>
          <a:p>
            <a:pPr algn="ctr"/>
            <a:fld id="{2E94512F-4FCD-4B8F-9303-F99597583EE2}" type="slidenum">
              <a:rPr lang="en-US" smtClean="0"/>
              <a:pPr algn="ctr"/>
              <a:t>8</a:t>
            </a:fld>
            <a:endParaRPr lang="en-US" dirty="0"/>
          </a:p>
        </p:txBody>
      </p:sp>
    </p:spTree>
    <p:extLst>
      <p:ext uri="{BB962C8B-B14F-4D97-AF65-F5344CB8AC3E}">
        <p14:creationId xmlns:p14="http://schemas.microsoft.com/office/powerpoint/2010/main" val="269556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val 53">
            <a:extLst>
              <a:ext uri="{FF2B5EF4-FFF2-40B4-BE49-F238E27FC236}">
                <a16:creationId xmlns:a16="http://schemas.microsoft.com/office/drawing/2014/main" id="{724A033A-42BA-2E4C-8D53-E6B7A09FB4FD}"/>
              </a:ext>
            </a:extLst>
          </p:cNvPr>
          <p:cNvSpPr/>
          <p:nvPr/>
        </p:nvSpPr>
        <p:spPr>
          <a:xfrm>
            <a:off x="6783630" y="1282276"/>
            <a:ext cx="4286140" cy="4590288"/>
          </a:xfrm>
          <a:prstGeom prst="ellipse">
            <a:avLst/>
          </a:prstGeom>
          <a:solidFill>
            <a:srgbClr val="FFFF00">
              <a:alpha val="7000"/>
            </a:srgbClr>
          </a:solidFill>
          <a:ln w="444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Atmospheric Circulation</a:t>
            </a:r>
          </a:p>
        </p:txBody>
      </p:sp>
      <p:sp>
        <p:nvSpPr>
          <p:cNvPr id="81" name="Oval 41">
            <a:extLst>
              <a:ext uri="{FF2B5EF4-FFF2-40B4-BE49-F238E27FC236}">
                <a16:creationId xmlns:a16="http://schemas.microsoft.com/office/drawing/2014/main" id="{68E8A9EB-4F63-9C4F-B796-7ADA7B2A7C13}"/>
              </a:ext>
            </a:extLst>
          </p:cNvPr>
          <p:cNvSpPr/>
          <p:nvPr/>
        </p:nvSpPr>
        <p:spPr>
          <a:xfrm rot="10800000">
            <a:off x="6785625" y="1276108"/>
            <a:ext cx="2158907" cy="2223551"/>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headEnd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16">
            <a:extLst>
              <a:ext uri="{FF2B5EF4-FFF2-40B4-BE49-F238E27FC236}">
                <a16:creationId xmlns:a16="http://schemas.microsoft.com/office/drawing/2014/main" id="{DFE40B75-80FE-9B47-B7F4-D0EF6A3EE51A}"/>
              </a:ext>
            </a:extLst>
          </p:cNvPr>
          <p:cNvSpPr>
            <a:spLocks noGrp="1"/>
          </p:cNvSpPr>
          <p:nvPr>
            <p:ph idx="1"/>
          </p:nvPr>
        </p:nvSpPr>
        <p:spPr>
          <a:xfrm>
            <a:off x="-2" y="1544655"/>
            <a:ext cx="5642585" cy="4948940"/>
          </a:xfrm>
          <a:solidFill>
            <a:schemeClr val="tx1">
              <a:lumMod val="20000"/>
              <a:lumOff val="80000"/>
            </a:schemeClr>
          </a:solidFill>
        </p:spPr>
        <p:txBody>
          <a:bodyPr/>
          <a:lstStyle/>
          <a:p>
            <a:pPr>
              <a:lnSpc>
                <a:spcPct val="150000"/>
              </a:lnSpc>
              <a:spcBef>
                <a:spcPts val="1400"/>
              </a:spcBef>
            </a:pPr>
            <a:r>
              <a:rPr lang="en-US" sz="1500" b="1" dirty="0"/>
              <a:t>Statistical Approaches: </a:t>
            </a:r>
            <a:r>
              <a:rPr lang="en-US" sz="1500" dirty="0"/>
              <a:t>use and extend </a:t>
            </a:r>
            <a:r>
              <a:rPr lang="en-US" sz="1500" b="1" dirty="0"/>
              <a:t>sensitivity analyses</a:t>
            </a:r>
            <a:r>
              <a:rPr lang="en-US" sz="1500" dirty="0"/>
              <a:t> and </a:t>
            </a:r>
            <a:r>
              <a:rPr lang="en-US" sz="1500" b="1" dirty="0"/>
              <a:t>Random Forest Regression </a:t>
            </a:r>
            <a:r>
              <a:rPr lang="en-US" sz="1500" dirty="0"/>
              <a:t>to identify and rank physical pathways while establishing susceptibility to initial conditions and E3SM representations</a:t>
            </a:r>
          </a:p>
          <a:p>
            <a:pPr>
              <a:lnSpc>
                <a:spcPct val="150000"/>
              </a:lnSpc>
              <a:spcBef>
                <a:spcPts val="1400"/>
              </a:spcBef>
            </a:pPr>
            <a:r>
              <a:rPr lang="en-US" sz="1500" b="1" dirty="0"/>
              <a:t>Computational Monitoring: </a:t>
            </a:r>
            <a:r>
              <a:rPr lang="en-US" sz="1500" dirty="0"/>
              <a:t>instrument E3SM with </a:t>
            </a:r>
            <a:r>
              <a:rPr lang="en-US" sz="1500" b="1" dirty="0"/>
              <a:t>tracers and profiling </a:t>
            </a:r>
            <a:r>
              <a:rPr lang="en-US" sz="1500" dirty="0"/>
              <a:t>capabilities to enable pathway detection; additionally deploy </a:t>
            </a:r>
            <a:r>
              <a:rPr lang="en-US" sz="1500" b="1" dirty="0"/>
              <a:t>novel simulation strategies </a:t>
            </a:r>
            <a:r>
              <a:rPr lang="en-US" sz="1500" dirty="0"/>
              <a:t>to elucidate Mt. Pinatubo impacts on climate</a:t>
            </a:r>
          </a:p>
          <a:p>
            <a:pPr>
              <a:lnSpc>
                <a:spcPct val="150000"/>
              </a:lnSpc>
              <a:spcBef>
                <a:spcPts val="1400"/>
              </a:spcBef>
            </a:pPr>
            <a:endParaRPr lang="en-US" sz="200" b="1" dirty="0"/>
          </a:p>
          <a:p>
            <a:pPr>
              <a:lnSpc>
                <a:spcPct val="150000"/>
              </a:lnSpc>
              <a:spcBef>
                <a:spcPts val="1400"/>
              </a:spcBef>
            </a:pPr>
            <a:r>
              <a:rPr lang="en-US" sz="1500" b="1" dirty="0"/>
              <a:t>Anomaly Detection: </a:t>
            </a:r>
            <a:r>
              <a:rPr lang="en-US" sz="1500" dirty="0"/>
              <a:t>define pathways through extensions to existing anomaly detection algorithms in order to </a:t>
            </a:r>
            <a:r>
              <a:rPr lang="en-US" sz="1500" b="1" dirty="0" err="1"/>
              <a:t>spatio</a:t>
            </a:r>
            <a:r>
              <a:rPr lang="en-US" sz="1500" b="1" dirty="0"/>
              <a:t>-temporal</a:t>
            </a:r>
            <a:r>
              <a:rPr lang="en-US" sz="1500" dirty="0"/>
              <a:t>ly trace </a:t>
            </a:r>
            <a:r>
              <a:rPr lang="en-US" sz="1500" b="1" dirty="0"/>
              <a:t>anomaly </a:t>
            </a:r>
            <a:r>
              <a:rPr lang="en-US" sz="1500" dirty="0"/>
              <a:t>progression</a:t>
            </a:r>
          </a:p>
        </p:txBody>
      </p:sp>
      <p:sp>
        <p:nvSpPr>
          <p:cNvPr id="77" name="Rectangle 76">
            <a:extLst>
              <a:ext uri="{FF2B5EF4-FFF2-40B4-BE49-F238E27FC236}">
                <a16:creationId xmlns:a16="http://schemas.microsoft.com/office/drawing/2014/main" id="{55177F84-1A0E-8842-AA71-0A10A035CBDC}"/>
              </a:ext>
            </a:extLst>
          </p:cNvPr>
          <p:cNvSpPr/>
          <p:nvPr/>
        </p:nvSpPr>
        <p:spPr>
          <a:xfrm>
            <a:off x="11177016" y="1224615"/>
            <a:ext cx="1014984" cy="526898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IMPACTS</a:t>
            </a:r>
          </a:p>
        </p:txBody>
      </p:sp>
      <p:sp>
        <p:nvSpPr>
          <p:cNvPr id="73" name="Oval 4">
            <a:extLst>
              <a:ext uri="{FF2B5EF4-FFF2-40B4-BE49-F238E27FC236}">
                <a16:creationId xmlns:a16="http://schemas.microsoft.com/office/drawing/2014/main" id="{B62753C6-F180-0642-AFC3-37F99EECC734}"/>
              </a:ext>
            </a:extLst>
          </p:cNvPr>
          <p:cNvSpPr/>
          <p:nvPr/>
        </p:nvSpPr>
        <p:spPr>
          <a:xfrm>
            <a:off x="6169793" y="3160905"/>
            <a:ext cx="5628409" cy="1734783"/>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376261 h 1421176"/>
              <a:gd name="connsiteX1" fmla="*/ 1797171 w 6543999"/>
              <a:gd name="connsiteY1" fmla="*/ 1103092 h 1421176"/>
              <a:gd name="connsiteX2" fmla="*/ 2688567 w 6543999"/>
              <a:gd name="connsiteY2" fmla="*/ 16162 h 1421176"/>
              <a:gd name="connsiteX3" fmla="*/ 4126359 w 6543999"/>
              <a:gd name="connsiteY3" fmla="*/ 421584 h 1421176"/>
              <a:gd name="connsiteX4" fmla="*/ 6543999 w 6543999"/>
              <a:gd name="connsiteY4" fmla="*/ 444033 h 1421176"/>
              <a:gd name="connsiteX0" fmla="*/ 0 w 6543999"/>
              <a:gd name="connsiteY0" fmla="*/ 1363993 h 1519254"/>
              <a:gd name="connsiteX1" fmla="*/ 1797171 w 6543999"/>
              <a:gd name="connsiteY1" fmla="*/ 1090824 h 1519254"/>
              <a:gd name="connsiteX2" fmla="*/ 2688567 w 6543999"/>
              <a:gd name="connsiteY2" fmla="*/ 3894 h 1519254"/>
              <a:gd name="connsiteX3" fmla="*/ 3907823 w 6543999"/>
              <a:gd name="connsiteY3" fmla="*/ 1519248 h 1519254"/>
              <a:gd name="connsiteX4" fmla="*/ 6543999 w 6543999"/>
              <a:gd name="connsiteY4" fmla="*/ 431765 h 1519254"/>
              <a:gd name="connsiteX0" fmla="*/ 0 w 6543999"/>
              <a:gd name="connsiteY0" fmla="*/ 1363993 h 1519248"/>
              <a:gd name="connsiteX1" fmla="*/ 1797171 w 6543999"/>
              <a:gd name="connsiteY1" fmla="*/ 1090824 h 1519248"/>
              <a:gd name="connsiteX2" fmla="*/ 2688567 w 6543999"/>
              <a:gd name="connsiteY2" fmla="*/ 3894 h 1519248"/>
              <a:gd name="connsiteX3" fmla="*/ 3907823 w 6543999"/>
              <a:gd name="connsiteY3" fmla="*/ 1519248 h 1519248"/>
              <a:gd name="connsiteX4" fmla="*/ 6543999 w 6543999"/>
              <a:gd name="connsiteY4" fmla="*/ 431765 h 1519248"/>
              <a:gd name="connsiteX0" fmla="*/ 0 w 6543999"/>
              <a:gd name="connsiteY0" fmla="*/ 1360156 h 1515411"/>
              <a:gd name="connsiteX1" fmla="*/ 1797171 w 6543999"/>
              <a:gd name="connsiteY1" fmla="*/ 1086987 h 1515411"/>
              <a:gd name="connsiteX2" fmla="*/ 2688567 w 6543999"/>
              <a:gd name="connsiteY2" fmla="*/ 57 h 1515411"/>
              <a:gd name="connsiteX3" fmla="*/ 3907823 w 6543999"/>
              <a:gd name="connsiteY3" fmla="*/ 1515411 h 1515411"/>
              <a:gd name="connsiteX4" fmla="*/ 6543999 w 6543999"/>
              <a:gd name="connsiteY4" fmla="*/ 427928 h 1515411"/>
              <a:gd name="connsiteX0" fmla="*/ 0 w 6543999"/>
              <a:gd name="connsiteY0" fmla="*/ 1417661 h 1572916"/>
              <a:gd name="connsiteX1" fmla="*/ 1797171 w 6543999"/>
              <a:gd name="connsiteY1" fmla="*/ 1144492 h 1572916"/>
              <a:gd name="connsiteX2" fmla="*/ 2700069 w 6543999"/>
              <a:gd name="connsiteY2" fmla="*/ 53 h 1572916"/>
              <a:gd name="connsiteX3" fmla="*/ 3907823 w 6543999"/>
              <a:gd name="connsiteY3" fmla="*/ 1572916 h 1572916"/>
              <a:gd name="connsiteX4" fmla="*/ 6543999 w 6543999"/>
              <a:gd name="connsiteY4" fmla="*/ 485433 h 1572916"/>
              <a:gd name="connsiteX0" fmla="*/ 0 w 6543999"/>
              <a:gd name="connsiteY0" fmla="*/ 1417661 h 1673596"/>
              <a:gd name="connsiteX1" fmla="*/ 1797171 w 6543999"/>
              <a:gd name="connsiteY1" fmla="*/ 1144492 h 1673596"/>
              <a:gd name="connsiteX2" fmla="*/ 2700069 w 6543999"/>
              <a:gd name="connsiteY2" fmla="*/ 53 h 1673596"/>
              <a:gd name="connsiteX3" fmla="*/ 3907823 w 6543999"/>
              <a:gd name="connsiteY3" fmla="*/ 1572916 h 1673596"/>
              <a:gd name="connsiteX4" fmla="*/ 6543999 w 6543999"/>
              <a:gd name="connsiteY4" fmla="*/ 485433 h 1673596"/>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686356"/>
              <a:gd name="connsiteX1" fmla="*/ 1797171 w 6543999"/>
              <a:gd name="connsiteY1" fmla="*/ 1148632 h 1686356"/>
              <a:gd name="connsiteX2" fmla="*/ 2700069 w 6543999"/>
              <a:gd name="connsiteY2" fmla="*/ 4193 h 1686356"/>
              <a:gd name="connsiteX3" fmla="*/ 3856065 w 6543999"/>
              <a:gd name="connsiteY3" fmla="*/ 1605811 h 1686356"/>
              <a:gd name="connsiteX4" fmla="*/ 6543999 w 6543999"/>
              <a:gd name="connsiteY4" fmla="*/ 489573 h 1686356"/>
              <a:gd name="connsiteX0" fmla="*/ 0 w 6543999"/>
              <a:gd name="connsiteY0" fmla="*/ 1417813 h 1682368"/>
              <a:gd name="connsiteX1" fmla="*/ 1797171 w 6543999"/>
              <a:gd name="connsiteY1" fmla="*/ 1144644 h 1682368"/>
              <a:gd name="connsiteX2" fmla="*/ 2700069 w 6543999"/>
              <a:gd name="connsiteY2" fmla="*/ 205 h 1682368"/>
              <a:gd name="connsiteX3" fmla="*/ 3856065 w 6543999"/>
              <a:gd name="connsiteY3" fmla="*/ 1601823 h 1682368"/>
              <a:gd name="connsiteX4" fmla="*/ 6543999 w 6543999"/>
              <a:gd name="connsiteY4" fmla="*/ 485585 h 1682368"/>
              <a:gd name="connsiteX0" fmla="*/ 0 w 6543999"/>
              <a:gd name="connsiteY0" fmla="*/ 1405115 h 1669670"/>
              <a:gd name="connsiteX1" fmla="*/ 1797171 w 6543999"/>
              <a:gd name="connsiteY1" fmla="*/ 1131946 h 1669670"/>
              <a:gd name="connsiteX2" fmla="*/ 2719119 w 6543999"/>
              <a:gd name="connsiteY2" fmla="*/ 207 h 1669670"/>
              <a:gd name="connsiteX3" fmla="*/ 3856065 w 6543999"/>
              <a:gd name="connsiteY3" fmla="*/ 1589125 h 1669670"/>
              <a:gd name="connsiteX4" fmla="*/ 6543999 w 6543999"/>
              <a:gd name="connsiteY4" fmla="*/ 472887 h 1669670"/>
              <a:gd name="connsiteX0" fmla="*/ 0 w 6463584"/>
              <a:gd name="connsiteY0" fmla="*/ 1405115 h 1818681"/>
              <a:gd name="connsiteX1" fmla="*/ 1797171 w 6463584"/>
              <a:gd name="connsiteY1" fmla="*/ 1131946 h 1818681"/>
              <a:gd name="connsiteX2" fmla="*/ 2719119 w 6463584"/>
              <a:gd name="connsiteY2" fmla="*/ 207 h 1818681"/>
              <a:gd name="connsiteX3" fmla="*/ 3856065 w 6463584"/>
              <a:gd name="connsiteY3" fmla="*/ 1589125 h 1818681"/>
              <a:gd name="connsiteX4" fmla="*/ 6463584 w 6463584"/>
              <a:gd name="connsiteY4" fmla="*/ 1695400 h 181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3584" h="1818681">
                <a:moveTo>
                  <a:pt x="0" y="1405115"/>
                </a:moveTo>
                <a:cubicBezTo>
                  <a:pt x="506084" y="1536850"/>
                  <a:pt x="1343985" y="1366097"/>
                  <a:pt x="1797171" y="1131946"/>
                </a:cubicBezTo>
                <a:cubicBezTo>
                  <a:pt x="2250358" y="897795"/>
                  <a:pt x="2179120" y="19261"/>
                  <a:pt x="2719119" y="207"/>
                </a:cubicBezTo>
                <a:cubicBezTo>
                  <a:pt x="3259118" y="-18847"/>
                  <a:pt x="3376436" y="1287776"/>
                  <a:pt x="3856065" y="1589125"/>
                </a:cubicBezTo>
                <a:cubicBezTo>
                  <a:pt x="4493251" y="2037514"/>
                  <a:pt x="5084526" y="1689834"/>
                  <a:pt x="6463584" y="169540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riangle 5">
            <a:extLst>
              <a:ext uri="{FF2B5EF4-FFF2-40B4-BE49-F238E27FC236}">
                <a16:creationId xmlns:a16="http://schemas.microsoft.com/office/drawing/2014/main" id="{19DB39C0-F0E6-854E-932C-CFB6E35E71FA}"/>
              </a:ext>
            </a:extLst>
          </p:cNvPr>
          <p:cNvSpPr/>
          <p:nvPr/>
        </p:nvSpPr>
        <p:spPr>
          <a:xfrm rot="16200000">
            <a:off x="6937499" y="1495531"/>
            <a:ext cx="3796638" cy="4682405"/>
          </a:xfrm>
          <a:custGeom>
            <a:avLst/>
            <a:gdLst>
              <a:gd name="connsiteX0" fmla="*/ 0 w 4736257"/>
              <a:gd name="connsiteY0" fmla="*/ 7201700 h 7201700"/>
              <a:gd name="connsiteX1" fmla="*/ 2368129 w 4736257"/>
              <a:gd name="connsiteY1" fmla="*/ 0 h 7201700"/>
              <a:gd name="connsiteX2" fmla="*/ 4736257 w 4736257"/>
              <a:gd name="connsiteY2" fmla="*/ 7201700 h 7201700"/>
              <a:gd name="connsiteX3" fmla="*/ 0 w 4736257"/>
              <a:gd name="connsiteY3" fmla="*/ 7201700 h 7201700"/>
              <a:gd name="connsiteX0" fmla="*/ 0 w 4736257"/>
              <a:gd name="connsiteY0" fmla="*/ 7185794 h 7185794"/>
              <a:gd name="connsiteX1" fmla="*/ 2519204 w 4736257"/>
              <a:gd name="connsiteY1" fmla="*/ 0 h 7185794"/>
              <a:gd name="connsiteX2" fmla="*/ 4736257 w 4736257"/>
              <a:gd name="connsiteY2" fmla="*/ 7185794 h 7185794"/>
              <a:gd name="connsiteX3" fmla="*/ 0 w 4736257"/>
              <a:gd name="connsiteY3" fmla="*/ 7185794 h 7185794"/>
            </a:gdLst>
            <a:ahLst/>
            <a:cxnLst>
              <a:cxn ang="0">
                <a:pos x="connsiteX0" y="connsiteY0"/>
              </a:cxn>
              <a:cxn ang="0">
                <a:pos x="connsiteX1" y="connsiteY1"/>
              </a:cxn>
              <a:cxn ang="0">
                <a:pos x="connsiteX2" y="connsiteY2"/>
              </a:cxn>
              <a:cxn ang="0">
                <a:pos x="connsiteX3" y="connsiteY3"/>
              </a:cxn>
            </a:cxnLst>
            <a:rect l="l" t="t" r="r" b="b"/>
            <a:pathLst>
              <a:path w="4736257" h="7185794">
                <a:moveTo>
                  <a:pt x="0" y="7185794"/>
                </a:moveTo>
                <a:lnTo>
                  <a:pt x="2519204" y="0"/>
                </a:lnTo>
                <a:lnTo>
                  <a:pt x="4736257" y="7185794"/>
                </a:lnTo>
                <a:lnTo>
                  <a:pt x="0" y="7185794"/>
                </a:lnTo>
                <a:close/>
              </a:path>
            </a:pathLst>
          </a:custGeom>
          <a:solidFill>
            <a:schemeClr val="tx1">
              <a:lumMod val="60000"/>
              <a:lumOff val="4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6F22C94F-3A1F-F343-BE12-570A03CA6775}"/>
              </a:ext>
            </a:extLst>
          </p:cNvPr>
          <p:cNvSpPr/>
          <p:nvPr/>
        </p:nvSpPr>
        <p:spPr>
          <a:xfrm>
            <a:off x="5621199" y="1224615"/>
            <a:ext cx="1014984" cy="526898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SOURCE</a:t>
            </a:r>
          </a:p>
        </p:txBody>
      </p:sp>
      <p:sp>
        <p:nvSpPr>
          <p:cNvPr id="2" name="Title 1">
            <a:extLst>
              <a:ext uri="{FF2B5EF4-FFF2-40B4-BE49-F238E27FC236}">
                <a16:creationId xmlns:a16="http://schemas.microsoft.com/office/drawing/2014/main" id="{8627EA1E-DA37-4BEA-9DEE-37335D207CE9}"/>
              </a:ext>
            </a:extLst>
          </p:cNvPr>
          <p:cNvSpPr>
            <a:spLocks noGrp="1"/>
          </p:cNvSpPr>
          <p:nvPr>
            <p:ph type="title"/>
          </p:nvPr>
        </p:nvSpPr>
        <p:spPr>
          <a:xfrm>
            <a:off x="329184" y="246888"/>
            <a:ext cx="11565636" cy="868680"/>
          </a:xfrm>
        </p:spPr>
        <p:txBody>
          <a:bodyPr>
            <a:noAutofit/>
          </a:bodyPr>
          <a:lstStyle/>
          <a:p>
            <a:r>
              <a:rPr lang="en-US" dirty="0"/>
              <a:t>SIMULATED Pathways</a:t>
            </a:r>
            <a:br>
              <a:rPr lang="en-US" dirty="0"/>
            </a:br>
            <a:r>
              <a:rPr lang="en-US" i="1" dirty="0"/>
              <a:t>finding impacts from a source</a:t>
            </a:r>
            <a:endParaRPr lang="en-US" sz="2800" i="1" dirty="0"/>
          </a:p>
        </p:txBody>
      </p:sp>
      <p:sp>
        <p:nvSpPr>
          <p:cNvPr id="3" name="Slide Number Placeholder 2">
            <a:extLst>
              <a:ext uri="{FF2B5EF4-FFF2-40B4-BE49-F238E27FC236}">
                <a16:creationId xmlns:a16="http://schemas.microsoft.com/office/drawing/2014/main" id="{55995435-C604-4853-9947-77D8627B093D}"/>
              </a:ext>
            </a:extLst>
          </p:cNvPr>
          <p:cNvSpPr>
            <a:spLocks noGrp="1"/>
          </p:cNvSpPr>
          <p:nvPr>
            <p:ph type="sldNum" sz="quarter" idx="4"/>
          </p:nvPr>
        </p:nvSpPr>
        <p:spPr/>
        <p:txBody>
          <a:bodyPr/>
          <a:lstStyle/>
          <a:p>
            <a:fld id="{4FAB73BC-B049-4115-A692-8D63A059BFB8}" type="slidenum">
              <a:rPr lang="en-US" smtClean="0"/>
              <a:pPr/>
              <a:t>9</a:t>
            </a:fld>
            <a:endParaRPr lang="en-US" dirty="0"/>
          </a:p>
        </p:txBody>
      </p:sp>
      <p:sp>
        <p:nvSpPr>
          <p:cNvPr id="18" name="Text Placeholder 17">
            <a:extLst>
              <a:ext uri="{FF2B5EF4-FFF2-40B4-BE49-F238E27FC236}">
                <a16:creationId xmlns:a16="http://schemas.microsoft.com/office/drawing/2014/main" id="{2FC046A9-84D3-014B-AF22-CE9E37DE5A4D}"/>
              </a:ext>
            </a:extLst>
          </p:cNvPr>
          <p:cNvSpPr>
            <a:spLocks noGrp="1"/>
          </p:cNvSpPr>
          <p:nvPr>
            <p:ph type="body" sz="quarter" idx="11"/>
          </p:nvPr>
        </p:nvSpPr>
        <p:spPr>
          <a:xfrm>
            <a:off x="-2" y="1224615"/>
            <a:ext cx="5790031" cy="320040"/>
          </a:xfrm>
          <a:solidFill>
            <a:schemeClr val="tx1">
              <a:lumMod val="60000"/>
              <a:lumOff val="40000"/>
            </a:schemeClr>
          </a:solidFill>
        </p:spPr>
        <p:txBody>
          <a:bodyPr/>
          <a:lstStyle/>
          <a:p>
            <a:r>
              <a:rPr lang="en-US" dirty="0"/>
              <a:t>Research Composition:</a:t>
            </a:r>
          </a:p>
        </p:txBody>
      </p:sp>
      <p:sp>
        <p:nvSpPr>
          <p:cNvPr id="65" name="Pentagon 64">
            <a:extLst>
              <a:ext uri="{FF2B5EF4-FFF2-40B4-BE49-F238E27FC236}">
                <a16:creationId xmlns:a16="http://schemas.microsoft.com/office/drawing/2014/main" id="{E434C6EC-0DEC-C449-B2A1-13743E079833}"/>
              </a:ext>
            </a:extLst>
          </p:cNvPr>
          <p:cNvSpPr/>
          <p:nvPr/>
        </p:nvSpPr>
        <p:spPr>
          <a:xfrm>
            <a:off x="6494613" y="6125680"/>
            <a:ext cx="4682403" cy="323180"/>
          </a:xfrm>
          <a:prstGeom prst="homePlate">
            <a:avLst>
              <a:gd name="adj" fmla="val 70217"/>
            </a:avLst>
          </a:prstGeom>
          <a:gradFill>
            <a:gsLst>
              <a:gs pos="0">
                <a:schemeClr val="tx1">
                  <a:lumMod val="60000"/>
                  <a:lumOff val="40000"/>
                  <a:alpha val="0"/>
                </a:schemeClr>
              </a:gs>
              <a:gs pos="32000">
                <a:schemeClr val="tx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r>
              <a:rPr lang="en-US" dirty="0"/>
              <a:t>IDENTIFY Driving Pathways</a:t>
            </a:r>
          </a:p>
        </p:txBody>
      </p:sp>
      <p:sp>
        <p:nvSpPr>
          <p:cNvPr id="55" name="Slide Number Placeholder 2">
            <a:extLst>
              <a:ext uri="{FF2B5EF4-FFF2-40B4-BE49-F238E27FC236}">
                <a16:creationId xmlns:a16="http://schemas.microsoft.com/office/drawing/2014/main" id="{21B16CBA-AB21-2B43-A0C9-6C2214927CE2}"/>
              </a:ext>
            </a:extLst>
          </p:cNvPr>
          <p:cNvSpPr txBox="1">
            <a:spLocks/>
          </p:cNvSpPr>
          <p:nvPr/>
        </p:nvSpPr>
        <p:spPr>
          <a:xfrm>
            <a:off x="11826873" y="6493595"/>
            <a:ext cx="365128" cy="365125"/>
          </a:xfrm>
          <a:prstGeom prst="rect">
            <a:avLst/>
          </a:prstGeom>
        </p:spPr>
        <p:txBody>
          <a:bodyPr vert="horz" lIns="0" tIns="0" rIns="0" bIns="0" rtlCol="0" anchor="ctr">
            <a:normAutofit/>
          </a:bodyPr>
          <a:lstStyle>
            <a:defPPr>
              <a:defRPr lang="en-US"/>
            </a:defPPr>
            <a:lvl1pPr marL="0" algn="ctr" defTabSz="914400" rtl="0" eaLnBrk="1" latinLnBrk="0" hangingPunct="1">
              <a:defRPr sz="10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mtClean="0"/>
              <a:pPr/>
              <a:t>9</a:t>
            </a:fld>
            <a:endParaRPr lang="en-US" dirty="0"/>
          </a:p>
        </p:txBody>
      </p:sp>
      <p:sp>
        <p:nvSpPr>
          <p:cNvPr id="60" name="Slide Number Placeholder 2">
            <a:extLst>
              <a:ext uri="{FF2B5EF4-FFF2-40B4-BE49-F238E27FC236}">
                <a16:creationId xmlns:a16="http://schemas.microsoft.com/office/drawing/2014/main" id="{27D43C25-D33C-1045-A685-1DD9FE30F5AA}"/>
              </a:ext>
            </a:extLst>
          </p:cNvPr>
          <p:cNvSpPr txBox="1">
            <a:spLocks/>
          </p:cNvSpPr>
          <p:nvPr/>
        </p:nvSpPr>
        <p:spPr>
          <a:xfrm>
            <a:off x="11826873" y="6493595"/>
            <a:ext cx="365128" cy="365125"/>
          </a:xfrm>
          <a:prstGeom prst="rect">
            <a:avLst/>
          </a:prstGeom>
        </p:spPr>
        <p:txBody>
          <a:bodyPr vert="horz" lIns="0" tIns="0" rIns="0" bIns="0" rtlCol="0" anchor="ctr">
            <a:normAutofit/>
          </a:bodyPr>
          <a:lstStyle>
            <a:defPPr>
              <a:defRPr lang="en-US"/>
            </a:defPPr>
            <a:lvl1pPr marL="0" algn="ctr" defTabSz="914400" rtl="0" eaLnBrk="1" latinLnBrk="0" hangingPunct="1">
              <a:defRPr sz="10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mtClean="0"/>
              <a:pPr/>
              <a:t>9</a:t>
            </a:fld>
            <a:endParaRPr lang="en-US" dirty="0"/>
          </a:p>
        </p:txBody>
      </p:sp>
      <p:cxnSp>
        <p:nvCxnSpPr>
          <p:cNvPr id="63" name="Curved Connector 62">
            <a:extLst>
              <a:ext uri="{FF2B5EF4-FFF2-40B4-BE49-F238E27FC236}">
                <a16:creationId xmlns:a16="http://schemas.microsoft.com/office/drawing/2014/main" id="{A445AE49-60B8-FB45-B3DB-A2E95094850E}"/>
              </a:ext>
            </a:extLst>
          </p:cNvPr>
          <p:cNvCxnSpPr>
            <a:cxnSpLocks/>
            <a:stCxn id="121" idx="0"/>
            <a:endCxn id="106" idx="0"/>
          </p:cNvCxnSpPr>
          <p:nvPr/>
        </p:nvCxnSpPr>
        <p:spPr>
          <a:xfrm flipV="1">
            <a:off x="7480885" y="3040646"/>
            <a:ext cx="838783" cy="314628"/>
          </a:xfrm>
          <a:prstGeom prst="curvedConnector3">
            <a:avLst>
              <a:gd name="adj1" fmla="val 63711"/>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64" name="Curved Connector 63">
            <a:extLst>
              <a:ext uri="{FF2B5EF4-FFF2-40B4-BE49-F238E27FC236}">
                <a16:creationId xmlns:a16="http://schemas.microsoft.com/office/drawing/2014/main" id="{62C762D4-7207-FE4C-A380-916545192BAE}"/>
              </a:ext>
            </a:extLst>
          </p:cNvPr>
          <p:cNvCxnSpPr>
            <a:cxnSpLocks/>
            <a:stCxn id="108" idx="0"/>
          </p:cNvCxnSpPr>
          <p:nvPr/>
        </p:nvCxnSpPr>
        <p:spPr>
          <a:xfrm>
            <a:off x="8866333" y="3040646"/>
            <a:ext cx="1547205" cy="410289"/>
          </a:xfrm>
          <a:prstGeom prst="curvedConnector3">
            <a:avLst>
              <a:gd name="adj1" fmla="val 64774"/>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66" name="Curved Connector 67">
            <a:extLst>
              <a:ext uri="{FF2B5EF4-FFF2-40B4-BE49-F238E27FC236}">
                <a16:creationId xmlns:a16="http://schemas.microsoft.com/office/drawing/2014/main" id="{511B90D3-CA4D-8743-9770-0EE7787F0433}"/>
              </a:ext>
            </a:extLst>
          </p:cNvPr>
          <p:cNvCxnSpPr>
            <a:cxnSpLocks/>
          </p:cNvCxnSpPr>
          <p:nvPr/>
        </p:nvCxnSpPr>
        <p:spPr>
          <a:xfrm>
            <a:off x="10466517" y="3429000"/>
            <a:ext cx="1265066" cy="54461"/>
          </a:xfrm>
          <a:prstGeom prst="straightConnector1">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70" name="Oval 41">
            <a:extLst>
              <a:ext uri="{FF2B5EF4-FFF2-40B4-BE49-F238E27FC236}">
                <a16:creationId xmlns:a16="http://schemas.microsoft.com/office/drawing/2014/main" id="{CB6D4CCE-2036-CA46-912A-D95682A8ECCC}"/>
              </a:ext>
            </a:extLst>
          </p:cNvPr>
          <p:cNvSpPr/>
          <p:nvPr/>
        </p:nvSpPr>
        <p:spPr>
          <a:xfrm>
            <a:off x="8917850" y="3597392"/>
            <a:ext cx="2151920" cy="2275172"/>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00" name="Group 99">
            <a:extLst>
              <a:ext uri="{FF2B5EF4-FFF2-40B4-BE49-F238E27FC236}">
                <a16:creationId xmlns:a16="http://schemas.microsoft.com/office/drawing/2014/main" id="{D29F8504-54FB-D64B-BB50-29C10EA468F4}"/>
              </a:ext>
            </a:extLst>
          </p:cNvPr>
          <p:cNvGrpSpPr/>
          <p:nvPr/>
        </p:nvGrpSpPr>
        <p:grpSpPr>
          <a:xfrm>
            <a:off x="9737771" y="4501050"/>
            <a:ext cx="546664" cy="546664"/>
            <a:chOff x="855016" y="4817599"/>
            <a:chExt cx="546664" cy="546664"/>
          </a:xfrm>
        </p:grpSpPr>
        <p:sp>
          <p:nvSpPr>
            <p:cNvPr id="101" name="Freeform 100">
              <a:extLst>
                <a:ext uri="{FF2B5EF4-FFF2-40B4-BE49-F238E27FC236}">
                  <a16:creationId xmlns:a16="http://schemas.microsoft.com/office/drawing/2014/main" id="{ABC1CBA4-C0B4-7540-B9EC-C1FE7ACE09C8}"/>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Radiation</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Diffusivity</a:t>
              </a:r>
            </a:p>
          </p:txBody>
        </p:sp>
        <p:sp>
          <p:nvSpPr>
            <p:cNvPr id="102" name="Freeform 101">
              <a:extLst>
                <a:ext uri="{FF2B5EF4-FFF2-40B4-BE49-F238E27FC236}">
                  <a16:creationId xmlns:a16="http://schemas.microsoft.com/office/drawing/2014/main" id="{913E3DAD-FAB4-4249-874B-97027CF60070}"/>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03" name="Freeform 102">
              <a:extLst>
                <a:ext uri="{FF2B5EF4-FFF2-40B4-BE49-F238E27FC236}">
                  <a16:creationId xmlns:a16="http://schemas.microsoft.com/office/drawing/2014/main" id="{0B6281BC-1195-FE46-B0E9-2937170028DA}"/>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3" name="Group 112">
            <a:extLst>
              <a:ext uri="{FF2B5EF4-FFF2-40B4-BE49-F238E27FC236}">
                <a16:creationId xmlns:a16="http://schemas.microsoft.com/office/drawing/2014/main" id="{7E093ED1-81BA-D340-83C4-659A4ED1629F}"/>
              </a:ext>
            </a:extLst>
          </p:cNvPr>
          <p:cNvGrpSpPr/>
          <p:nvPr/>
        </p:nvGrpSpPr>
        <p:grpSpPr>
          <a:xfrm>
            <a:off x="9286769" y="2936797"/>
            <a:ext cx="546664" cy="546664"/>
            <a:chOff x="855016" y="4817599"/>
            <a:chExt cx="546664" cy="546664"/>
          </a:xfrm>
        </p:grpSpPr>
        <p:sp>
          <p:nvSpPr>
            <p:cNvPr id="114" name="Freeform 113">
              <a:extLst>
                <a:ext uri="{FF2B5EF4-FFF2-40B4-BE49-F238E27FC236}">
                  <a16:creationId xmlns:a16="http://schemas.microsoft.com/office/drawing/2014/main" id="{BAB2C773-DBE0-F848-8033-5B4FD728C3C2}"/>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Aerosol</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Sedimentation</a:t>
              </a:r>
            </a:p>
          </p:txBody>
        </p:sp>
        <p:sp>
          <p:nvSpPr>
            <p:cNvPr id="115" name="Freeform 114">
              <a:extLst>
                <a:ext uri="{FF2B5EF4-FFF2-40B4-BE49-F238E27FC236}">
                  <a16:creationId xmlns:a16="http://schemas.microsoft.com/office/drawing/2014/main" id="{59424C8D-B574-C442-8CB8-304486C27B77}"/>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16" name="Freeform 115">
              <a:extLst>
                <a:ext uri="{FF2B5EF4-FFF2-40B4-BE49-F238E27FC236}">
                  <a16:creationId xmlns:a16="http://schemas.microsoft.com/office/drawing/2014/main" id="{B26A86EB-BC2A-3D44-ADE7-B75947499138}"/>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7" name="Group 116">
            <a:extLst>
              <a:ext uri="{FF2B5EF4-FFF2-40B4-BE49-F238E27FC236}">
                <a16:creationId xmlns:a16="http://schemas.microsoft.com/office/drawing/2014/main" id="{AB49915C-AD6E-6749-A600-A05B41389763}"/>
              </a:ext>
            </a:extLst>
          </p:cNvPr>
          <p:cNvGrpSpPr/>
          <p:nvPr/>
        </p:nvGrpSpPr>
        <p:grpSpPr>
          <a:xfrm>
            <a:off x="6934220" y="3081942"/>
            <a:ext cx="546664" cy="546664"/>
            <a:chOff x="855016" y="4817599"/>
            <a:chExt cx="546664" cy="546664"/>
          </a:xfrm>
        </p:grpSpPr>
        <p:sp>
          <p:nvSpPr>
            <p:cNvPr id="118" name="Freeform 117">
              <a:extLst>
                <a:ext uri="{FF2B5EF4-FFF2-40B4-BE49-F238E27FC236}">
                  <a16:creationId xmlns:a16="http://schemas.microsoft.com/office/drawing/2014/main" id="{CFBF7E81-3868-F14D-8C0D-ACFFF5B8E991}"/>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Sulfate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Aerosol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Production</a:t>
              </a:r>
            </a:p>
          </p:txBody>
        </p:sp>
        <p:sp>
          <p:nvSpPr>
            <p:cNvPr id="120" name="Freeform 119">
              <a:extLst>
                <a:ext uri="{FF2B5EF4-FFF2-40B4-BE49-F238E27FC236}">
                  <a16:creationId xmlns:a16="http://schemas.microsoft.com/office/drawing/2014/main" id="{F18AA839-C438-9D4B-AF50-B65B69A326C2}"/>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21" name="Freeform 120">
              <a:extLst>
                <a:ext uri="{FF2B5EF4-FFF2-40B4-BE49-F238E27FC236}">
                  <a16:creationId xmlns:a16="http://schemas.microsoft.com/office/drawing/2014/main" id="{D1B9FA43-F214-C54A-B4D1-D433B0D8F64F}"/>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28" name="Hexagon 127">
            <a:extLst>
              <a:ext uri="{FF2B5EF4-FFF2-40B4-BE49-F238E27FC236}">
                <a16:creationId xmlns:a16="http://schemas.microsoft.com/office/drawing/2014/main" id="{0788C7F9-FCA5-514A-8478-0C87CFEA1FE7}"/>
              </a:ext>
            </a:extLst>
          </p:cNvPr>
          <p:cNvSpPr/>
          <p:nvPr/>
        </p:nvSpPr>
        <p:spPr>
          <a:xfrm>
            <a:off x="11401969" y="4592082"/>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Net Primary </a:t>
            </a:r>
            <a:b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Productivity</a:t>
            </a:r>
          </a:p>
        </p:txBody>
      </p:sp>
      <p:sp>
        <p:nvSpPr>
          <p:cNvPr id="130" name="Hexagon 129">
            <a:extLst>
              <a:ext uri="{FF2B5EF4-FFF2-40B4-BE49-F238E27FC236}">
                <a16:creationId xmlns:a16="http://schemas.microsoft.com/office/drawing/2014/main" id="{343B5DC5-B41B-6B43-BB86-6C98CEBC0CC1}"/>
              </a:ext>
            </a:extLst>
          </p:cNvPr>
          <p:cNvSpPr/>
          <p:nvPr/>
        </p:nvSpPr>
        <p:spPr>
          <a:xfrm>
            <a:off x="11401969" y="3325985"/>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Cloud </a:t>
            </a:r>
            <a:b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Brightness</a:t>
            </a:r>
          </a:p>
        </p:txBody>
      </p:sp>
      <p:cxnSp>
        <p:nvCxnSpPr>
          <p:cNvPr id="143" name="Curved Connector 142">
            <a:extLst>
              <a:ext uri="{FF2B5EF4-FFF2-40B4-BE49-F238E27FC236}">
                <a16:creationId xmlns:a16="http://schemas.microsoft.com/office/drawing/2014/main" id="{A552F484-50DB-0249-ADF0-C3DADC2078BF}"/>
              </a:ext>
            </a:extLst>
          </p:cNvPr>
          <p:cNvCxnSpPr>
            <a:cxnSpLocks/>
            <a:stCxn id="78" idx="6"/>
          </p:cNvCxnSpPr>
          <p:nvPr/>
        </p:nvCxnSpPr>
        <p:spPr>
          <a:xfrm flipV="1">
            <a:off x="6455806" y="3392512"/>
            <a:ext cx="789380" cy="333826"/>
          </a:xfrm>
          <a:prstGeom prst="curvedConnector3">
            <a:avLst>
              <a:gd name="adj1" fmla="val 50000"/>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6C4F1583-62AE-CC41-980E-6234A472A1F7}"/>
              </a:ext>
            </a:extLst>
          </p:cNvPr>
          <p:cNvSpPr/>
          <p:nvPr/>
        </p:nvSpPr>
        <p:spPr>
          <a:xfrm>
            <a:off x="5846303" y="4264784"/>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Combustion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Aerosols</a:t>
            </a:r>
          </a:p>
        </p:txBody>
      </p:sp>
      <p:sp>
        <p:nvSpPr>
          <p:cNvPr id="78" name="Oval 77">
            <a:extLst>
              <a:ext uri="{FF2B5EF4-FFF2-40B4-BE49-F238E27FC236}">
                <a16:creationId xmlns:a16="http://schemas.microsoft.com/office/drawing/2014/main" id="{6C0A1BD5-322B-2948-BA3A-32B475BA494D}"/>
              </a:ext>
            </a:extLst>
          </p:cNvPr>
          <p:cNvSpPr/>
          <p:nvPr/>
        </p:nvSpPr>
        <p:spPr>
          <a:xfrm>
            <a:off x="5839973" y="3424927"/>
            <a:ext cx="615833" cy="602822"/>
          </a:xfrm>
          <a:prstGeom prst="ellipse">
            <a:avLst/>
          </a:prstGeom>
          <a:solidFill>
            <a:schemeClr val="accent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Volcanic</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Eruption</a:t>
            </a:r>
          </a:p>
        </p:txBody>
      </p:sp>
      <p:sp>
        <p:nvSpPr>
          <p:cNvPr id="80" name="Oval 79">
            <a:extLst>
              <a:ext uri="{FF2B5EF4-FFF2-40B4-BE49-F238E27FC236}">
                <a16:creationId xmlns:a16="http://schemas.microsoft.com/office/drawing/2014/main" id="{910188CC-E8B2-5A42-889F-A800979F22F4}"/>
              </a:ext>
            </a:extLst>
          </p:cNvPr>
          <p:cNvSpPr/>
          <p:nvPr/>
        </p:nvSpPr>
        <p:spPr>
          <a:xfrm>
            <a:off x="5837227" y="5104639"/>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 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57" name="Oval 4">
            <a:extLst>
              <a:ext uri="{FF2B5EF4-FFF2-40B4-BE49-F238E27FC236}">
                <a16:creationId xmlns:a16="http://schemas.microsoft.com/office/drawing/2014/main" id="{8F9A5249-14C6-4463-BE8A-25C9633BAB08}"/>
              </a:ext>
            </a:extLst>
          </p:cNvPr>
          <p:cNvSpPr/>
          <p:nvPr/>
        </p:nvSpPr>
        <p:spPr>
          <a:xfrm>
            <a:off x="5989319" y="2221248"/>
            <a:ext cx="5870481" cy="726721"/>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3829 h 713829"/>
              <a:gd name="connsiteX1" fmla="*/ 2717321 w 6616060"/>
              <a:gd name="connsiteY1" fmla="*/ 654295 h 713829"/>
              <a:gd name="connsiteX2" fmla="*/ 4843784 w 6616060"/>
              <a:gd name="connsiteY2" fmla="*/ 504201 h 713829"/>
              <a:gd name="connsiteX3" fmla="*/ 6616060 w 6616060"/>
              <a:gd name="connsiteY3" fmla="*/ 1337 h 713829"/>
            </a:gdLst>
            <a:ahLst/>
            <a:cxnLst>
              <a:cxn ang="0">
                <a:pos x="connsiteX0" y="connsiteY0"/>
              </a:cxn>
              <a:cxn ang="0">
                <a:pos x="connsiteX1" y="connsiteY1"/>
              </a:cxn>
              <a:cxn ang="0">
                <a:pos x="connsiteX2" y="connsiteY2"/>
              </a:cxn>
              <a:cxn ang="0">
                <a:pos x="connsiteX3" y="connsiteY3"/>
              </a:cxn>
            </a:cxnLst>
            <a:rect l="l" t="t" r="r" b="b"/>
            <a:pathLst>
              <a:path w="6616060" h="713829">
                <a:moveTo>
                  <a:pt x="0" y="713829"/>
                </a:moveTo>
                <a:cubicBezTo>
                  <a:pt x="1492045" y="108993"/>
                  <a:pt x="1910024" y="689233"/>
                  <a:pt x="2717321" y="654295"/>
                </a:cubicBezTo>
                <a:cubicBezTo>
                  <a:pt x="3524618" y="619357"/>
                  <a:pt x="3564775" y="484648"/>
                  <a:pt x="4843784" y="504201"/>
                </a:cubicBezTo>
                <a:cubicBezTo>
                  <a:pt x="5469468" y="536605"/>
                  <a:pt x="5990376" y="-31067"/>
                  <a:pt x="6616060" y="1337"/>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4">
            <a:extLst>
              <a:ext uri="{FF2B5EF4-FFF2-40B4-BE49-F238E27FC236}">
                <a16:creationId xmlns:a16="http://schemas.microsoft.com/office/drawing/2014/main" id="{D16CE7B9-495E-410E-A10F-533A3E780D87}"/>
              </a:ext>
            </a:extLst>
          </p:cNvPr>
          <p:cNvSpPr/>
          <p:nvPr/>
        </p:nvSpPr>
        <p:spPr>
          <a:xfrm>
            <a:off x="6306730" y="1776724"/>
            <a:ext cx="4669138" cy="1591170"/>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2492 h 769481"/>
              <a:gd name="connsiteX1" fmla="*/ 2717321 w 6616060"/>
              <a:gd name="connsiteY1" fmla="*/ 652958 h 769481"/>
              <a:gd name="connsiteX2" fmla="*/ 4253980 w 6616060"/>
              <a:gd name="connsiteY2" fmla="*/ 769481 h 769481"/>
              <a:gd name="connsiteX3" fmla="*/ 6616060 w 6616060"/>
              <a:gd name="connsiteY3" fmla="*/ 0 h 769481"/>
              <a:gd name="connsiteX0" fmla="*/ 0 w 4620282"/>
              <a:gd name="connsiteY0" fmla="*/ 287516 h 1531045"/>
              <a:gd name="connsiteX1" fmla="*/ 2717321 w 4620282"/>
              <a:gd name="connsiteY1" fmla="*/ 227982 h 1531045"/>
              <a:gd name="connsiteX2" fmla="*/ 4253980 w 4620282"/>
              <a:gd name="connsiteY2" fmla="*/ 344505 h 1531045"/>
              <a:gd name="connsiteX3" fmla="*/ 4620282 w 4620282"/>
              <a:gd name="connsiteY3" fmla="*/ 1531045 h 1531045"/>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785887"/>
              <a:gd name="connsiteY0" fmla="*/ 289500 h 1533029"/>
              <a:gd name="connsiteX1" fmla="*/ 2717321 w 4785887"/>
              <a:gd name="connsiteY1" fmla="*/ 229966 h 1533029"/>
              <a:gd name="connsiteX2" fmla="*/ 4214223 w 4785887"/>
              <a:gd name="connsiteY2" fmla="*/ 394196 h 1533029"/>
              <a:gd name="connsiteX3" fmla="*/ 4620282 w 4785887"/>
              <a:gd name="connsiteY3" fmla="*/ 1533029 h 1533029"/>
              <a:gd name="connsiteX0" fmla="*/ 0 w 4848614"/>
              <a:gd name="connsiteY0" fmla="*/ 289500 h 1580737"/>
              <a:gd name="connsiteX1" fmla="*/ 2717321 w 4848614"/>
              <a:gd name="connsiteY1" fmla="*/ 229966 h 1580737"/>
              <a:gd name="connsiteX2" fmla="*/ 4214223 w 4848614"/>
              <a:gd name="connsiteY2" fmla="*/ 394196 h 1580737"/>
              <a:gd name="connsiteX3" fmla="*/ 4771356 w 4848614"/>
              <a:gd name="connsiteY3" fmla="*/ 1580737 h 1580737"/>
              <a:gd name="connsiteX0" fmla="*/ 0 w 4935430"/>
              <a:gd name="connsiteY0" fmla="*/ 289500 h 1580737"/>
              <a:gd name="connsiteX1" fmla="*/ 2717321 w 4935430"/>
              <a:gd name="connsiteY1" fmla="*/ 229966 h 1580737"/>
              <a:gd name="connsiteX2" fmla="*/ 4214223 w 4935430"/>
              <a:gd name="connsiteY2" fmla="*/ 394196 h 1580737"/>
              <a:gd name="connsiteX3" fmla="*/ 4771356 w 4935430"/>
              <a:gd name="connsiteY3" fmla="*/ 1580737 h 1580737"/>
              <a:gd name="connsiteX0" fmla="*/ 0 w 4983137"/>
              <a:gd name="connsiteY0" fmla="*/ 764477 h 1419610"/>
              <a:gd name="connsiteX1" fmla="*/ 2765028 w 4983137"/>
              <a:gd name="connsiteY1" fmla="*/ 68839 h 1419610"/>
              <a:gd name="connsiteX2" fmla="*/ 4261930 w 4983137"/>
              <a:gd name="connsiteY2" fmla="*/ 233069 h 1419610"/>
              <a:gd name="connsiteX3" fmla="*/ 4819063 w 4983137"/>
              <a:gd name="connsiteY3" fmla="*/ 1419610 h 1419610"/>
              <a:gd name="connsiteX0" fmla="*/ 0 w 4983137"/>
              <a:gd name="connsiteY0" fmla="*/ 774468 h 1429601"/>
              <a:gd name="connsiteX1" fmla="*/ 2120972 w 4983137"/>
              <a:gd name="connsiteY1" fmla="*/ 62927 h 1429601"/>
              <a:gd name="connsiteX2" fmla="*/ 4261930 w 4983137"/>
              <a:gd name="connsiteY2" fmla="*/ 243060 h 1429601"/>
              <a:gd name="connsiteX3" fmla="*/ 4819063 w 4983137"/>
              <a:gd name="connsiteY3" fmla="*/ 1429601 h 1429601"/>
              <a:gd name="connsiteX0" fmla="*/ 0 w 4899564"/>
              <a:gd name="connsiteY0" fmla="*/ 774468 h 1423251"/>
              <a:gd name="connsiteX1" fmla="*/ 2120972 w 4899564"/>
              <a:gd name="connsiteY1" fmla="*/ 62927 h 1423251"/>
              <a:gd name="connsiteX2" fmla="*/ 4261930 w 4899564"/>
              <a:gd name="connsiteY2" fmla="*/ 243060 h 1423251"/>
              <a:gd name="connsiteX3" fmla="*/ 4647613 w 4899564"/>
              <a:gd name="connsiteY3" fmla="*/ 1423251 h 1423251"/>
              <a:gd name="connsiteX0" fmla="*/ 0 w 5008434"/>
              <a:gd name="connsiteY0" fmla="*/ 774468 h 1423251"/>
              <a:gd name="connsiteX1" fmla="*/ 2120972 w 5008434"/>
              <a:gd name="connsiteY1" fmla="*/ 62927 h 1423251"/>
              <a:gd name="connsiteX2" fmla="*/ 4261930 w 5008434"/>
              <a:gd name="connsiteY2" fmla="*/ 243060 h 1423251"/>
              <a:gd name="connsiteX3" fmla="*/ 4647613 w 5008434"/>
              <a:gd name="connsiteY3" fmla="*/ 1423251 h 1423251"/>
              <a:gd name="connsiteX0" fmla="*/ 0 w 5008434"/>
              <a:gd name="connsiteY0" fmla="*/ 790980 h 1439763"/>
              <a:gd name="connsiteX1" fmla="*/ 2120972 w 5008434"/>
              <a:gd name="connsiteY1" fmla="*/ 79439 h 1439763"/>
              <a:gd name="connsiteX2" fmla="*/ 4261930 w 5008434"/>
              <a:gd name="connsiteY2" fmla="*/ 259572 h 1439763"/>
              <a:gd name="connsiteX3" fmla="*/ 4647613 w 5008434"/>
              <a:gd name="connsiteY3" fmla="*/ 1439763 h 1439763"/>
              <a:gd name="connsiteX0" fmla="*/ 0 w 5008434"/>
              <a:gd name="connsiteY0" fmla="*/ 782706 h 1431489"/>
              <a:gd name="connsiteX1" fmla="*/ 2120972 w 5008434"/>
              <a:gd name="connsiteY1" fmla="*/ 71165 h 1431489"/>
              <a:gd name="connsiteX2" fmla="*/ 4261930 w 5008434"/>
              <a:gd name="connsiteY2" fmla="*/ 251298 h 1431489"/>
              <a:gd name="connsiteX3" fmla="*/ 4647613 w 5008434"/>
              <a:gd name="connsiteY3" fmla="*/ 1431489 h 1431489"/>
              <a:gd name="connsiteX0" fmla="*/ 0 w 5020756"/>
              <a:gd name="connsiteY0" fmla="*/ 766676 h 1415459"/>
              <a:gd name="connsiteX1" fmla="*/ 2120972 w 5020756"/>
              <a:gd name="connsiteY1" fmla="*/ 55135 h 1415459"/>
              <a:gd name="connsiteX2" fmla="*/ 4287330 w 5020756"/>
              <a:gd name="connsiteY2" fmla="*/ 254318 h 1415459"/>
              <a:gd name="connsiteX3" fmla="*/ 4647613 w 5020756"/>
              <a:gd name="connsiteY3" fmla="*/ 1415459 h 1415459"/>
              <a:gd name="connsiteX0" fmla="*/ 0 w 5020756"/>
              <a:gd name="connsiteY0" fmla="*/ 809015 h 1457798"/>
              <a:gd name="connsiteX1" fmla="*/ 2120972 w 5020756"/>
              <a:gd name="connsiteY1" fmla="*/ 97474 h 1457798"/>
              <a:gd name="connsiteX2" fmla="*/ 4287330 w 5020756"/>
              <a:gd name="connsiteY2" fmla="*/ 296657 h 1457798"/>
              <a:gd name="connsiteX3" fmla="*/ 4647613 w 5020756"/>
              <a:gd name="connsiteY3" fmla="*/ 1457798 h 1457798"/>
              <a:gd name="connsiteX0" fmla="*/ 0 w 5020756"/>
              <a:gd name="connsiteY0" fmla="*/ 527221 h 1176004"/>
              <a:gd name="connsiteX1" fmla="*/ 4287330 w 5020756"/>
              <a:gd name="connsiteY1" fmla="*/ 14863 h 1176004"/>
              <a:gd name="connsiteX2" fmla="*/ 4647613 w 5020756"/>
              <a:gd name="connsiteY2" fmla="*/ 1176004 h 1176004"/>
              <a:gd name="connsiteX0" fmla="*/ 0 w 5020756"/>
              <a:gd name="connsiteY0" fmla="*/ 726849 h 1375632"/>
              <a:gd name="connsiteX1" fmla="*/ 4287330 w 5020756"/>
              <a:gd name="connsiteY1" fmla="*/ 214491 h 1375632"/>
              <a:gd name="connsiteX2" fmla="*/ 4647613 w 5020756"/>
              <a:gd name="connsiteY2" fmla="*/ 1375632 h 1375632"/>
              <a:gd name="connsiteX0" fmla="*/ 0 w 5020756"/>
              <a:gd name="connsiteY0" fmla="*/ 759156 h 1407939"/>
              <a:gd name="connsiteX1" fmla="*/ 4287330 w 5020756"/>
              <a:gd name="connsiteY1" fmla="*/ 246798 h 1407939"/>
              <a:gd name="connsiteX2" fmla="*/ 4647613 w 5020756"/>
              <a:gd name="connsiteY2" fmla="*/ 1407939 h 1407939"/>
              <a:gd name="connsiteX0" fmla="*/ 0 w 4825067"/>
              <a:gd name="connsiteY0" fmla="*/ 759156 h 1382539"/>
              <a:gd name="connsiteX1" fmla="*/ 4287330 w 4825067"/>
              <a:gd name="connsiteY1" fmla="*/ 246798 h 1382539"/>
              <a:gd name="connsiteX2" fmla="*/ 4155956 w 4825067"/>
              <a:gd name="connsiteY2" fmla="*/ 1382539 h 1382539"/>
              <a:gd name="connsiteX0" fmla="*/ 0 w 4653559"/>
              <a:gd name="connsiteY0" fmla="*/ 291512 h 1591170"/>
              <a:gd name="connsiteX1" fmla="*/ 4115822 w 4653559"/>
              <a:gd name="connsiteY1" fmla="*/ 455429 h 1591170"/>
              <a:gd name="connsiteX2" fmla="*/ 3984448 w 4653559"/>
              <a:gd name="connsiteY2" fmla="*/ 1591170 h 1591170"/>
            </a:gdLst>
            <a:ahLst/>
            <a:cxnLst>
              <a:cxn ang="0">
                <a:pos x="connsiteX0" y="connsiteY0"/>
              </a:cxn>
              <a:cxn ang="0">
                <a:pos x="connsiteX1" y="connsiteY1"/>
              </a:cxn>
              <a:cxn ang="0">
                <a:pos x="connsiteX2" y="connsiteY2"/>
              </a:cxn>
            </a:cxnLst>
            <a:rect l="l" t="t" r="r" b="b"/>
            <a:pathLst>
              <a:path w="4653559" h="1591170">
                <a:moveTo>
                  <a:pt x="0" y="291512"/>
                </a:moveTo>
                <a:cubicBezTo>
                  <a:pt x="702694" y="-43829"/>
                  <a:pt x="2102970" y="-205151"/>
                  <a:pt x="4115822" y="455429"/>
                </a:cubicBezTo>
                <a:cubicBezTo>
                  <a:pt x="5197381" y="890699"/>
                  <a:pt x="4378133" y="1179754"/>
                  <a:pt x="3984448" y="159117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4">
            <a:extLst>
              <a:ext uri="{FF2B5EF4-FFF2-40B4-BE49-F238E27FC236}">
                <a16:creationId xmlns:a16="http://schemas.microsoft.com/office/drawing/2014/main" id="{F6C17000-244F-41B5-A199-5778D325AEF4}"/>
              </a:ext>
            </a:extLst>
          </p:cNvPr>
          <p:cNvSpPr/>
          <p:nvPr/>
        </p:nvSpPr>
        <p:spPr>
          <a:xfrm>
            <a:off x="5871335" y="2119070"/>
            <a:ext cx="4244335" cy="817267"/>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4917533"/>
              <a:gd name="connsiteY0" fmla="*/ 834531 h 834531"/>
              <a:gd name="connsiteX1" fmla="*/ 2717321 w 4917533"/>
              <a:gd name="connsiteY1" fmla="*/ 774997 h 834531"/>
              <a:gd name="connsiteX2" fmla="*/ 4739009 w 4917533"/>
              <a:gd name="connsiteY2" fmla="*/ 24828 h 834531"/>
              <a:gd name="connsiteX3" fmla="*/ 4720585 w 4917533"/>
              <a:gd name="connsiteY3" fmla="*/ 7739 h 834531"/>
              <a:gd name="connsiteX0" fmla="*/ 0 w 5958835"/>
              <a:gd name="connsiteY0" fmla="*/ 810146 h 810146"/>
              <a:gd name="connsiteX1" fmla="*/ 2717321 w 5958835"/>
              <a:gd name="connsiteY1" fmla="*/ 750612 h 810146"/>
              <a:gd name="connsiteX2" fmla="*/ 4739009 w 5958835"/>
              <a:gd name="connsiteY2" fmla="*/ 443 h 810146"/>
              <a:gd name="connsiteX3" fmla="*/ 5958835 w 5958835"/>
              <a:gd name="connsiteY3" fmla="*/ 69079 h 810146"/>
              <a:gd name="connsiteX0" fmla="*/ 0 w 5958835"/>
              <a:gd name="connsiteY0" fmla="*/ 810146 h 810146"/>
              <a:gd name="connsiteX1" fmla="*/ 2717321 w 5958835"/>
              <a:gd name="connsiteY1" fmla="*/ 750612 h 810146"/>
              <a:gd name="connsiteX2" fmla="*/ 4205609 w 5958835"/>
              <a:gd name="connsiteY2" fmla="*/ 443 h 810146"/>
              <a:gd name="connsiteX3" fmla="*/ 5958835 w 5958835"/>
              <a:gd name="connsiteY3" fmla="*/ 69079 h 810146"/>
              <a:gd name="connsiteX0" fmla="*/ 0 w 4244335"/>
              <a:gd name="connsiteY0" fmla="*/ 817267 h 817267"/>
              <a:gd name="connsiteX1" fmla="*/ 2717321 w 4244335"/>
              <a:gd name="connsiteY1" fmla="*/ 757733 h 817267"/>
              <a:gd name="connsiteX2" fmla="*/ 4205609 w 4244335"/>
              <a:gd name="connsiteY2" fmla="*/ 7564 h 817267"/>
              <a:gd name="connsiteX3" fmla="*/ 4244335 w 4244335"/>
              <a:gd name="connsiteY3" fmla="*/ 0 h 817267"/>
            </a:gdLst>
            <a:ahLst/>
            <a:cxnLst>
              <a:cxn ang="0">
                <a:pos x="connsiteX0" y="connsiteY0"/>
              </a:cxn>
              <a:cxn ang="0">
                <a:pos x="connsiteX1" y="connsiteY1"/>
              </a:cxn>
              <a:cxn ang="0">
                <a:pos x="connsiteX2" y="connsiteY2"/>
              </a:cxn>
              <a:cxn ang="0">
                <a:pos x="connsiteX3" y="connsiteY3"/>
              </a:cxn>
            </a:cxnLst>
            <a:rect l="l" t="t" r="r" b="b"/>
            <a:pathLst>
              <a:path w="4244335" h="817267">
                <a:moveTo>
                  <a:pt x="0" y="817267"/>
                </a:moveTo>
                <a:cubicBezTo>
                  <a:pt x="1492045" y="212431"/>
                  <a:pt x="2016386" y="892683"/>
                  <a:pt x="2717321" y="757733"/>
                </a:cubicBezTo>
                <a:cubicBezTo>
                  <a:pt x="3418256" y="622783"/>
                  <a:pt x="2926600" y="-11989"/>
                  <a:pt x="4205609" y="7564"/>
                </a:cubicBezTo>
                <a:lnTo>
                  <a:pt x="4244335" y="0"/>
                </a:ln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22">
            <a:extLst>
              <a:ext uri="{FF2B5EF4-FFF2-40B4-BE49-F238E27FC236}">
                <a16:creationId xmlns:a16="http://schemas.microsoft.com/office/drawing/2014/main" id="{E56F6126-B04E-D448-93BE-CAC774A2C95D}"/>
              </a:ext>
            </a:extLst>
          </p:cNvPr>
          <p:cNvGrpSpPr/>
          <p:nvPr/>
        </p:nvGrpSpPr>
        <p:grpSpPr>
          <a:xfrm>
            <a:off x="9866874" y="1838138"/>
            <a:ext cx="546664" cy="546664"/>
            <a:chOff x="855016" y="4817599"/>
            <a:chExt cx="546664" cy="546664"/>
          </a:xfrm>
        </p:grpSpPr>
        <p:sp>
          <p:nvSpPr>
            <p:cNvPr id="124" name="Freeform 123">
              <a:extLst>
                <a:ext uri="{FF2B5EF4-FFF2-40B4-BE49-F238E27FC236}">
                  <a16:creationId xmlns:a16="http://schemas.microsoft.com/office/drawing/2014/main" id="{A8B11D5C-D068-F24A-91D1-4C985C5F4599}"/>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Air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Temperature</a:t>
              </a:r>
            </a:p>
          </p:txBody>
        </p:sp>
        <p:sp>
          <p:nvSpPr>
            <p:cNvPr id="125" name="Freeform 124">
              <a:extLst>
                <a:ext uri="{FF2B5EF4-FFF2-40B4-BE49-F238E27FC236}">
                  <a16:creationId xmlns:a16="http://schemas.microsoft.com/office/drawing/2014/main" id="{461A4943-7AB6-9D49-9F1D-EABC07147F48}"/>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27" name="Freeform 126">
              <a:extLst>
                <a:ext uri="{FF2B5EF4-FFF2-40B4-BE49-F238E27FC236}">
                  <a16:creationId xmlns:a16="http://schemas.microsoft.com/office/drawing/2014/main" id="{279E19B5-D68C-1349-AD50-D9F566E64CFA}"/>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79" name="Oval 78">
            <a:extLst>
              <a:ext uri="{FF2B5EF4-FFF2-40B4-BE49-F238E27FC236}">
                <a16:creationId xmlns:a16="http://schemas.microsoft.com/office/drawing/2014/main" id="{5FD65844-ACAB-B847-A90C-61699977AAC4}"/>
              </a:ext>
            </a:extLst>
          </p:cNvPr>
          <p:cNvSpPr/>
          <p:nvPr/>
        </p:nvSpPr>
        <p:spPr>
          <a:xfrm>
            <a:off x="5837227" y="1745213"/>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74" name="Oval 73">
            <a:extLst>
              <a:ext uri="{FF2B5EF4-FFF2-40B4-BE49-F238E27FC236}">
                <a16:creationId xmlns:a16="http://schemas.microsoft.com/office/drawing/2014/main" id="{46F69947-8DC6-D34E-A243-95F960776CDA}"/>
              </a:ext>
            </a:extLst>
          </p:cNvPr>
          <p:cNvSpPr/>
          <p:nvPr/>
        </p:nvSpPr>
        <p:spPr>
          <a:xfrm>
            <a:off x="5837227" y="2585070"/>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Dust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Storms</a:t>
            </a:r>
          </a:p>
        </p:txBody>
      </p:sp>
      <p:grpSp>
        <p:nvGrpSpPr>
          <p:cNvPr id="104" name="Group 103">
            <a:extLst>
              <a:ext uri="{FF2B5EF4-FFF2-40B4-BE49-F238E27FC236}">
                <a16:creationId xmlns:a16="http://schemas.microsoft.com/office/drawing/2014/main" id="{10C27B3F-B743-A745-9292-449C593B45B0}"/>
              </a:ext>
            </a:extLst>
          </p:cNvPr>
          <p:cNvGrpSpPr/>
          <p:nvPr/>
        </p:nvGrpSpPr>
        <p:grpSpPr>
          <a:xfrm>
            <a:off x="8319668" y="2767314"/>
            <a:ext cx="546664" cy="546664"/>
            <a:chOff x="855016" y="4817599"/>
            <a:chExt cx="546664" cy="546664"/>
          </a:xfrm>
        </p:grpSpPr>
        <p:sp>
          <p:nvSpPr>
            <p:cNvPr id="105" name="Freeform 104">
              <a:extLst>
                <a:ext uri="{FF2B5EF4-FFF2-40B4-BE49-F238E27FC236}">
                  <a16:creationId xmlns:a16="http://schemas.microsoft.com/office/drawing/2014/main" id="{A12DCD2E-B133-5244-9535-B712CED8D15C}"/>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Radiative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Flux</a:t>
              </a:r>
            </a:p>
          </p:txBody>
        </p:sp>
        <p:sp>
          <p:nvSpPr>
            <p:cNvPr id="106" name="Freeform 105">
              <a:extLst>
                <a:ext uri="{FF2B5EF4-FFF2-40B4-BE49-F238E27FC236}">
                  <a16:creationId xmlns:a16="http://schemas.microsoft.com/office/drawing/2014/main" id="{5EEA27E5-FB37-554F-9BA4-0B869AAFDDA8}"/>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08" name="Freeform 107">
              <a:extLst>
                <a:ext uri="{FF2B5EF4-FFF2-40B4-BE49-F238E27FC236}">
                  <a16:creationId xmlns:a16="http://schemas.microsoft.com/office/drawing/2014/main" id="{511ED9BE-665A-F949-B40D-FE0C79A45AFA}"/>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31" name="Group 130">
            <a:extLst>
              <a:ext uri="{FF2B5EF4-FFF2-40B4-BE49-F238E27FC236}">
                <a16:creationId xmlns:a16="http://schemas.microsoft.com/office/drawing/2014/main" id="{F80182B4-E53D-2744-84A9-79446797F219}"/>
              </a:ext>
            </a:extLst>
          </p:cNvPr>
          <p:cNvGrpSpPr/>
          <p:nvPr/>
        </p:nvGrpSpPr>
        <p:grpSpPr>
          <a:xfrm>
            <a:off x="10084507" y="3171637"/>
            <a:ext cx="546664" cy="546664"/>
            <a:chOff x="855016" y="4817599"/>
            <a:chExt cx="546664" cy="546664"/>
          </a:xfrm>
        </p:grpSpPr>
        <p:sp>
          <p:nvSpPr>
            <p:cNvPr id="133" name="Freeform 132">
              <a:extLst>
                <a:ext uri="{FF2B5EF4-FFF2-40B4-BE49-F238E27FC236}">
                  <a16:creationId xmlns:a16="http://schemas.microsoft.com/office/drawing/2014/main" id="{EC970A84-05FC-7B43-B7CA-D3346153E5E7}"/>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H</a:t>
              </a:r>
              <a:r>
                <a:rPr lang="en-US" sz="900" baseline="-25000" dirty="0">
                  <a:latin typeface="Open Sans" panose="020B0606030504020204" pitchFamily="34" charset="0"/>
                  <a:ea typeface="Open Sans" panose="020B0606030504020204" pitchFamily="34" charset="0"/>
                  <a:cs typeface="Open Sans" panose="020B0606030504020204" pitchFamily="34" charset="0"/>
                </a:rPr>
                <a:t>2</a:t>
              </a:r>
              <a:r>
                <a:rPr lang="en-US" sz="900" dirty="0">
                  <a:latin typeface="Open Sans" panose="020B0606030504020204" pitchFamily="34" charset="0"/>
                  <a:ea typeface="Open Sans" panose="020B0606030504020204" pitchFamily="34" charset="0"/>
                  <a:cs typeface="Open Sans" panose="020B0606030504020204" pitchFamily="34" charset="0"/>
                </a:rPr>
                <a:t>O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Nuclei</a:t>
              </a:r>
            </a:p>
          </p:txBody>
        </p:sp>
        <p:sp>
          <p:nvSpPr>
            <p:cNvPr id="134" name="Freeform 133">
              <a:extLst>
                <a:ext uri="{FF2B5EF4-FFF2-40B4-BE49-F238E27FC236}">
                  <a16:creationId xmlns:a16="http://schemas.microsoft.com/office/drawing/2014/main" id="{69AD6152-9D13-544A-A524-3718140EEFED}"/>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35" name="Freeform 134">
              <a:extLst>
                <a:ext uri="{FF2B5EF4-FFF2-40B4-BE49-F238E27FC236}">
                  <a16:creationId xmlns:a16="http://schemas.microsoft.com/office/drawing/2014/main" id="{EE563AE4-4278-C94D-9AA0-9724F18AC69A}"/>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sp>
        <p:nvSpPr>
          <p:cNvPr id="129" name="Hexagon 128">
            <a:extLst>
              <a:ext uri="{FF2B5EF4-FFF2-40B4-BE49-F238E27FC236}">
                <a16:creationId xmlns:a16="http://schemas.microsoft.com/office/drawing/2014/main" id="{39E4AA8F-A49C-7540-B580-B78DCA52041D}"/>
              </a:ext>
            </a:extLst>
          </p:cNvPr>
          <p:cNvSpPr/>
          <p:nvPr/>
        </p:nvSpPr>
        <p:spPr>
          <a:xfrm>
            <a:off x="11401969" y="2005203"/>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Sea </a:t>
            </a:r>
          </a:p>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Level</a:t>
            </a:r>
          </a:p>
        </p:txBody>
      </p:sp>
    </p:spTree>
    <p:extLst>
      <p:ext uri="{BB962C8B-B14F-4D97-AF65-F5344CB8AC3E}">
        <p14:creationId xmlns:p14="http://schemas.microsoft.com/office/powerpoint/2010/main" val="82517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Sandia Blue">
  <a:themeElements>
    <a:clrScheme name="SandiaBlueTheme">
      <a:dk1>
        <a:srgbClr val="324259"/>
      </a:dk1>
      <a:lt1>
        <a:srgbClr val="FFFFFF"/>
      </a:lt1>
      <a:dk2>
        <a:srgbClr val="3A3B3A"/>
      </a:dk2>
      <a:lt2>
        <a:srgbClr val="FAFAFA"/>
      </a:lt2>
      <a:accent1>
        <a:srgbClr val="029EBE"/>
      </a:accent1>
      <a:accent2>
        <a:srgbClr val="236482"/>
      </a:accent2>
      <a:accent3>
        <a:srgbClr val="05395F"/>
      </a:accent3>
      <a:accent4>
        <a:srgbClr val="627288"/>
      </a:accent4>
      <a:accent5>
        <a:srgbClr val="324259"/>
      </a:accent5>
      <a:accent6>
        <a:srgbClr val="04162A"/>
      </a:accent6>
      <a:hlink>
        <a:srgbClr val="00ABD4"/>
      </a:hlink>
      <a:folHlink>
        <a:srgbClr val="008DB1"/>
      </a:folHlink>
    </a:clrScheme>
    <a:fontScheme name="Open Sans Bold &amp; light">
      <a:majorFont>
        <a:latin typeface="Open Sans bold"/>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41909</TotalTime>
  <Words>3496</Words>
  <Application>Microsoft Macintosh PowerPoint</Application>
  <PresentationFormat>Widescreen</PresentationFormat>
  <Paragraphs>468</Paragraphs>
  <Slides>23</Slides>
  <Notes>23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Open Sans bold</vt:lpstr>
      <vt:lpstr>Open Sans</vt:lpstr>
      <vt:lpstr>Cambria Math</vt:lpstr>
      <vt:lpstr>Calibri</vt:lpstr>
      <vt:lpstr>Open Sans Light</vt:lpstr>
      <vt:lpstr>Arial</vt:lpstr>
      <vt:lpstr>Open Sans SemiBold</vt:lpstr>
      <vt:lpstr>Wingdings</vt:lpstr>
      <vt:lpstr>Courier New</vt:lpstr>
      <vt:lpstr>Open Sans </vt:lpstr>
      <vt:lpstr>Trebuchet MS</vt:lpstr>
      <vt:lpstr>Exo 2</vt:lpstr>
      <vt:lpstr>1_Sandia Blue</vt:lpstr>
      <vt:lpstr>PowerPoint Presentation</vt:lpstr>
      <vt:lpstr>Tools to identify source-impact relationships are needed</vt:lpstr>
      <vt:lpstr>PowerPoint Presentation</vt:lpstr>
      <vt:lpstr>Establishing Connective Relationships in Earth’s Climate: Current Approaches</vt:lpstr>
      <vt:lpstr>CLDERA   a novel foundational approach</vt:lpstr>
      <vt:lpstr>Mt. Pinatubo Stratospheric Aerosol Injection</vt:lpstr>
      <vt:lpstr>Energy Exascale Earth System Model (E3SM)</vt:lpstr>
      <vt:lpstr>Simulating Mt. Pinatubo</vt:lpstr>
      <vt:lpstr>SIMULATED Pathways finding impacts from a source</vt:lpstr>
      <vt:lpstr>Statistical Methods</vt:lpstr>
      <vt:lpstr>Computational Monitoring</vt:lpstr>
      <vt:lpstr>Anomaly Detection</vt:lpstr>
      <vt:lpstr>OBSERVED Pathways finding impacts from a source</vt:lpstr>
      <vt:lpstr>Change Point Methods</vt:lpstr>
      <vt:lpstr>Spatio-Temporal Statistics</vt:lpstr>
      <vt:lpstr>Hybrid Stat-DL Methods</vt:lpstr>
      <vt:lpstr>ATTRIBUTION finding predominant source driving impact</vt:lpstr>
      <vt:lpstr>Enhanced Fingerprinting</vt:lpstr>
      <vt:lpstr>Inverse Optimization</vt:lpstr>
      <vt:lpstr>Causal Modeling</vt:lpstr>
      <vt:lpstr>Summing CLDERA</vt:lpstr>
      <vt:lpstr>References</vt:lpstr>
      <vt:lpstr>Temperature Impacts from Mt. Pinatubo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Rejeki Lancar</dc:creator>
  <cp:lastModifiedBy>Peterson, Kara J.</cp:lastModifiedBy>
  <cp:revision>919</cp:revision>
  <cp:lastPrinted>2022-06-10T21:36:25Z</cp:lastPrinted>
  <dcterms:created xsi:type="dcterms:W3CDTF">2018-07-21T13:25:45Z</dcterms:created>
  <dcterms:modified xsi:type="dcterms:W3CDTF">2022-06-22T20:20:25Z</dcterms:modified>
</cp:coreProperties>
</file>