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59" r:id="rId4"/>
    <p:sldId id="260" r:id="rId5"/>
    <p:sldId id="262" r:id="rId6"/>
    <p:sldId id="287" r:id="rId7"/>
    <p:sldId id="278" r:id="rId8"/>
    <p:sldId id="286" r:id="rId9"/>
    <p:sldId id="291" r:id="rId10"/>
    <p:sldId id="265" r:id="rId11"/>
    <p:sldId id="266" r:id="rId12"/>
    <p:sldId id="267" r:id="rId13"/>
    <p:sldId id="271" r:id="rId14"/>
    <p:sldId id="272" r:id="rId15"/>
    <p:sldId id="295" r:id="rId16"/>
    <p:sldId id="306" r:id="rId17"/>
    <p:sldId id="297" r:id="rId18"/>
    <p:sldId id="305" r:id="rId19"/>
    <p:sldId id="299" r:id="rId20"/>
    <p:sldId id="303" r:id="rId21"/>
    <p:sldId id="304" r:id="rId22"/>
    <p:sldId id="300" r:id="rId23"/>
    <p:sldId id="301" r:id="rId24"/>
    <p:sldId id="293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70" autoAdjust="0"/>
  </p:normalViewPr>
  <p:slideViewPr>
    <p:cSldViewPr snapToGrid="0" snapToObjects="1">
      <p:cViewPr>
        <p:scale>
          <a:sx n="75" d="100"/>
          <a:sy n="75" d="100"/>
        </p:scale>
        <p:origin x="-26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3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0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3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4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44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6388" y="703263"/>
            <a:ext cx="2306637" cy="172878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2346"/>
            <a:ext cx="6787342" cy="6864054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for your time and attention.</a:t>
            </a:r>
          </a:p>
          <a:p>
            <a:r>
              <a:rPr lang="en-US" baseline="0" dirty="0" smtClean="0"/>
              <a:t>Questions?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2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000" dirty="0">
              <a:effectLst/>
              <a:latin typeface="Garamond"/>
              <a:ea typeface="Calibri"/>
              <a:cs typeface="Times New Roman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4/16/2015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4/16/2015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4/16/2015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4/16/2015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tif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tiff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iff"/><Relationship Id="rId5" Type="http://schemas.openxmlformats.org/officeDocument/2006/relationships/image" Target="../media/image57.tiff"/><Relationship Id="rId4" Type="http://schemas.openxmlformats.org/officeDocument/2006/relationships/image" Target="../media/image5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20646" y="4251007"/>
            <a:ext cx="7772400" cy="898198"/>
          </a:xfrm>
        </p:spPr>
        <p:txBody>
          <a:bodyPr/>
          <a:lstStyle/>
          <a:p>
            <a:r>
              <a:rPr lang="en-US" dirty="0" smtClean="0"/>
              <a:t>Origins: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166357" y="5006056"/>
            <a:ext cx="6526689" cy="59373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Early History of </a:t>
            </a:r>
            <a:r>
              <a:rPr lang="en-US" dirty="0"/>
              <a:t>Sandia </a:t>
            </a:r>
            <a:r>
              <a:rPr lang="en-US" dirty="0" smtClean="0"/>
              <a:t>National Laboratories</a:t>
            </a:r>
          </a:p>
        </p:txBody>
      </p:sp>
      <p:pic>
        <p:nvPicPr>
          <p:cNvPr id="6" name="Picture 5" descr="C:\Cquest\800_OL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12028"/>
            <a:ext cx="3892134" cy="17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9900" y="549819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</a:rPr>
              <a:t>Rebecca Ullrich</a:t>
            </a:r>
          </a:p>
          <a:p>
            <a:pPr algn="r"/>
            <a:r>
              <a:rPr lang="en-US" dirty="0" smtClean="0">
                <a:latin typeface="Calibri" panose="020F0502020204030204" pitchFamily="34" charset="0"/>
              </a:rPr>
              <a:t>December 11, 2014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3898" y="2512028"/>
            <a:ext cx="2890102" cy="17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2134" y="2512029"/>
            <a:ext cx="2361764" cy="17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1948: Traction and Growth</a:t>
            </a:r>
          </a:p>
        </p:txBody>
      </p:sp>
      <p:pic>
        <p:nvPicPr>
          <p:cNvPr id="19459" name="Picture 4" descr="C:\Cquest\904_19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85" y="991675"/>
            <a:ext cx="4877215" cy="208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793" y="3075552"/>
            <a:ext cx="410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Tech Area II: Early </a:t>
            </a:r>
            <a:r>
              <a:rPr lang="en-US" sz="1600" b="1" dirty="0"/>
              <a:t>Assembly </a:t>
            </a:r>
            <a:r>
              <a:rPr lang="en-US" sz="1600" b="1" dirty="0" smtClean="0"/>
              <a:t>Facilities</a:t>
            </a:r>
            <a:endParaRPr lang="en-US" sz="1600" b="1" dirty="0"/>
          </a:p>
        </p:txBody>
      </p:sp>
      <p:pic>
        <p:nvPicPr>
          <p:cNvPr id="5" name="Picture 4" descr="S:\Public2\History\Courses Offered\Weapons Interns\growthchart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6912" y="1930379"/>
            <a:ext cx="29098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210" y="3469209"/>
            <a:ext cx="3703347" cy="2614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6838" y="6083300"/>
            <a:ext cx="3482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 the Pacific for Sandstone, 1948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41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8229600" cy="9916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1949: Transition in Sandia Lab Status</a:t>
            </a:r>
          </a:p>
        </p:txBody>
      </p:sp>
      <p:pic>
        <p:nvPicPr>
          <p:cNvPr id="20483" name="Picture 4" descr="TR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10208"/>
            <a:ext cx="4049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Land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705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800600" y="5486400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+mn-lt"/>
              </a:rPr>
              <a:t>First Sandia Corporation President, George Landry</a:t>
            </a:r>
          </a:p>
        </p:txBody>
      </p:sp>
    </p:spTree>
    <p:extLst>
      <p:ext uri="{BB962C8B-B14F-4D97-AF65-F5344CB8AC3E}">
        <p14:creationId xmlns:p14="http://schemas.microsoft.com/office/powerpoint/2010/main" val="30332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1949: Main Sandia Tech Area</a:t>
            </a:r>
          </a:p>
        </p:txBody>
      </p:sp>
      <p:pic>
        <p:nvPicPr>
          <p:cNvPr id="21507" name="Picture 5" descr="C:\Cquest\8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" y="991676"/>
            <a:ext cx="7922441" cy="541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Albuquerque: 1940s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9pPr>
          </a:lstStyle>
          <a:p>
            <a:fld id="{EFAE8646-A062-4F3C-B476-639BD8A4A402}" type="slidenum">
              <a:rPr lang="en-US" sz="1200" smtClean="0">
                <a:solidFill>
                  <a:srgbClr val="000000"/>
                </a:solidFill>
              </a:rPr>
              <a:pPr/>
              <a:t>13</a:t>
            </a:fld>
            <a:endParaRPr lang="en-US" sz="1200" smtClean="0">
              <a:solidFill>
                <a:srgbClr val="000000"/>
              </a:solidFill>
            </a:endParaRPr>
          </a:p>
        </p:txBody>
      </p:sp>
      <p:pic>
        <p:nvPicPr>
          <p:cNvPr id="38916" name="Picture 5" descr="C:\Users\raullri\Desktop\Osher Class 2011\Session 1\1940s looking east on Central Ave from 6th street Special Collections Libr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63" y="1304925"/>
            <a:ext cx="710723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Populations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9pPr>
          </a:lstStyle>
          <a:p>
            <a:fld id="{DA08AEA2-6218-42DD-88DA-1502055A29B3}" type="slidenum">
              <a:rPr lang="en-US" sz="1200" smtClean="0">
                <a:solidFill>
                  <a:srgbClr val="000000"/>
                </a:solidFill>
              </a:rPr>
              <a:pPr/>
              <a:t>14</a:t>
            </a:fld>
            <a:endParaRPr lang="en-US" sz="12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09893"/>
              </p:ext>
            </p:extLst>
          </p:nvPr>
        </p:nvGraphicFramePr>
        <p:xfrm>
          <a:off x="838200" y="850908"/>
          <a:ext cx="7251700" cy="2959092"/>
        </p:xfrm>
        <a:graphic>
          <a:graphicData uri="http://schemas.openxmlformats.org/drawingml/2006/table">
            <a:tbl>
              <a:tblPr/>
              <a:tblGrid>
                <a:gridCol w="1306311"/>
                <a:gridCol w="1540777"/>
                <a:gridCol w="1524030"/>
                <a:gridCol w="1272815"/>
                <a:gridCol w="1607767"/>
              </a:tblGrid>
              <a:tr h="7090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Albuquerque Population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Bernalillo County Population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Sandia Workforce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Base Workforce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1930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26,570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1940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35,449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69,391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1946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1949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1,740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1,627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1950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96,815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145,673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&gt;2,100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2,723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1954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185,800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&gt;5,600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6,025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1955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150,000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205,500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5,725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5,414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1957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7,064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1960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201,189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262,199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71343"/>
              </p:ext>
            </p:extLst>
          </p:nvPr>
        </p:nvGraphicFramePr>
        <p:xfrm>
          <a:off x="332363" y="3999202"/>
          <a:ext cx="3769737" cy="2141873"/>
        </p:xfrm>
        <a:graphic>
          <a:graphicData uri="http://schemas.openxmlformats.org/drawingml/2006/table">
            <a:tbl>
              <a:tblPr/>
              <a:tblGrid>
                <a:gridCol w="1633554"/>
                <a:gridCol w="2136183"/>
              </a:tblGrid>
              <a:tr h="4040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Housing Permit $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1940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&gt;2.3 million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1949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20.4 million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&gt;25 million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&lt;37.4 million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292" y="3864714"/>
            <a:ext cx="4585978" cy="23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38132" y="6141075"/>
            <a:ext cx="4557137" cy="304800"/>
          </a:xfrm>
        </p:spPr>
        <p:txBody>
          <a:bodyPr/>
          <a:lstStyle/>
          <a:p>
            <a:pPr>
              <a:buFontTx/>
              <a:buNone/>
            </a:pPr>
            <a:r>
              <a:rPr lang="en-US" sz="1200" dirty="0" smtClean="0">
                <a:latin typeface="Cambria" pitchFamily="18" charset="0"/>
                <a:ea typeface="ＭＳ Ｐゴシック" pitchFamily="34" charset="-128"/>
              </a:rPr>
              <a:t>Real Estate Advertisement, </a:t>
            </a:r>
            <a:r>
              <a:rPr lang="en-US" sz="1200" i="1" dirty="0" smtClean="0">
                <a:latin typeface="Cambria" pitchFamily="18" charset="0"/>
                <a:ea typeface="ＭＳ Ｐゴシック" pitchFamily="34" charset="-128"/>
              </a:rPr>
              <a:t>Albuquerque Journal, 6 </a:t>
            </a:r>
            <a:r>
              <a:rPr lang="en-US" sz="1200" dirty="0" smtClean="0">
                <a:latin typeface="Cambria" pitchFamily="18" charset="0"/>
                <a:ea typeface="ＭＳ Ｐゴシック" pitchFamily="34" charset="-128"/>
              </a:rPr>
              <a:t>March 1952.</a:t>
            </a:r>
          </a:p>
        </p:txBody>
      </p:sp>
    </p:spTree>
    <p:extLst>
      <p:ext uri="{BB962C8B-B14F-4D97-AF65-F5344CB8AC3E}">
        <p14:creationId xmlns:p14="http://schemas.microsoft.com/office/powerpoint/2010/main" val="4415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991675"/>
          </a:xfrm>
        </p:spPr>
        <p:txBody>
          <a:bodyPr/>
          <a:lstStyle/>
          <a:p>
            <a:r>
              <a:rPr lang="en-US" altLang="en-US" dirty="0" smtClean="0"/>
              <a:t>Stockpile Growth and Change</a:t>
            </a:r>
            <a:endParaRPr lang="en-US" altLang="en-US" dirty="0"/>
          </a:p>
        </p:txBody>
      </p:sp>
      <p:pic>
        <p:nvPicPr>
          <p:cNvPr id="15364" name="Picture 4" descr="LAYDOW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99" y="1296475"/>
            <a:ext cx="4604517" cy="36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IK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858" y="940263"/>
            <a:ext cx="3670300" cy="28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ENI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2816" y="3918509"/>
            <a:ext cx="4120384" cy="22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6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Capabilities: Sandia Livermore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194879"/>
            <a:ext cx="5296876" cy="4231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694" y="3591785"/>
            <a:ext cx="3134894" cy="239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0844" y="5983873"/>
            <a:ext cx="2766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Teller, McRae, and Howard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815659"/>
            <a:ext cx="3098800" cy="2479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925861"/>
            <a:ext cx="4686300" cy="253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Capabilities: Environmental </a:t>
            </a:r>
            <a:r>
              <a:rPr lang="en-US" altLang="en-US" dirty="0"/>
              <a:t>Testing</a:t>
            </a:r>
          </a:p>
        </p:txBody>
      </p:sp>
      <p:pic>
        <p:nvPicPr>
          <p:cNvPr id="109571" name="Picture 3" descr="#0005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758194"/>
            <a:ext cx="3175000" cy="21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#0100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199" y="848218"/>
            <a:ext cx="2976807" cy="23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6050" y="2867671"/>
            <a:ext cx="74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1952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8303" y="3225289"/>
            <a:ext cx="73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1954</a:t>
            </a:r>
            <a:endParaRPr 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008" y="758194"/>
            <a:ext cx="2603256" cy="348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4686" y="4241800"/>
            <a:ext cx="72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1953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72" y="3200629"/>
            <a:ext cx="2156656" cy="282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6050" y="6036164"/>
            <a:ext cx="74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1957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59" y="3527790"/>
            <a:ext cx="2299487" cy="2508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8303" y="6036164"/>
            <a:ext cx="861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1956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589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Capabilities: Environmental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187518"/>
            <a:ext cx="8813800" cy="4050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8100" y="52507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Tech Area III Text Facilities (extant and proposed) 1958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800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Capabilities: Testing at </a:t>
            </a:r>
            <a:r>
              <a:rPr lang="en-US" altLang="en-US" dirty="0"/>
              <a:t>SSTB and TTR</a:t>
            </a:r>
          </a:p>
        </p:txBody>
      </p:sp>
      <p:pic>
        <p:nvPicPr>
          <p:cNvPr id="97284" name="Picture 4" descr="CONTRA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419600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5" descr="TTRCON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7306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Z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Content Placeholder 7" descr="Oppenheimer_J._Robert_8501790-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6704" y="1159929"/>
            <a:ext cx="5718695" cy="33684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9" y="2844151"/>
            <a:ext cx="2126673" cy="2722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800" y="4535544"/>
            <a:ext cx="267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J. Robert Oppenheimer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1679" y="5566292"/>
            <a:ext cx="245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Jerrold R. Zacharias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8778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Capabilities: Research </a:t>
            </a:r>
            <a:r>
              <a:rPr lang="en-US" altLang="en-US" dirty="0"/>
              <a:t>Depth</a:t>
            </a:r>
          </a:p>
        </p:txBody>
      </p:sp>
      <p:pic>
        <p:nvPicPr>
          <p:cNvPr id="111619" name="Picture 3" descr="FOWL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52" y="3866429"/>
            <a:ext cx="1585518" cy="197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30253" y="5852464"/>
            <a:ext cx="1585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</a:rPr>
              <a:t>Glenn Fowler, VP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Research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605" y="1289537"/>
            <a:ext cx="2656743" cy="2644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6782" y="3934104"/>
            <a:ext cx="183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SERF nearing completion, 1960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53" y="831972"/>
            <a:ext cx="3214487" cy="2470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26" y="3301999"/>
            <a:ext cx="3431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Julius Molnar and James McRae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465" y="3866429"/>
            <a:ext cx="1606222" cy="1986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9140" y="5841422"/>
            <a:ext cx="199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Dick </a:t>
            </a:r>
            <a:r>
              <a:rPr lang="en-US" sz="1600" b="1" dirty="0" err="1" smtClean="0"/>
              <a:t>Claassen</a:t>
            </a:r>
            <a:r>
              <a:rPr lang="en-US" sz="1600" b="1" dirty="0" smtClean="0"/>
              <a:t>, Director Research</a:t>
            </a: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033" y="2670211"/>
            <a:ext cx="2542711" cy="2570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4289" y="5248410"/>
            <a:ext cx="2669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R.S. Neiman and Ruth </a:t>
            </a:r>
            <a:r>
              <a:rPr lang="en-US" sz="1600" b="1" dirty="0" err="1" smtClean="0"/>
              <a:t>Whan</a:t>
            </a:r>
            <a:r>
              <a:rPr lang="en-US" sz="1600" b="1" dirty="0"/>
              <a:t> </a:t>
            </a:r>
            <a:r>
              <a:rPr lang="en-US" sz="1600" b="1" dirty="0" smtClean="0"/>
              <a:t>with Van de </a:t>
            </a:r>
            <a:r>
              <a:rPr lang="en-US" sz="1600" b="1" dirty="0" err="1" smtClean="0"/>
              <a:t>Graaff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627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Capabilities: Education</a:t>
            </a:r>
            <a:endParaRPr lang="en-US" altLang="en-US" dirty="0"/>
          </a:p>
        </p:txBody>
      </p:sp>
      <p:pic>
        <p:nvPicPr>
          <p:cNvPr id="107523" name="Picture 3" descr="educa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112" y="801175"/>
            <a:ext cx="443388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" y="1298853"/>
            <a:ext cx="4598352" cy="3678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726" y="4977097"/>
            <a:ext cx="412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 members of the original 1960 TDP class of the 37 still on-roll in 1985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75892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Results: Growth</a:t>
            </a:r>
            <a:endParaRPr lang="en-US" altLang="en-US" dirty="0"/>
          </a:p>
        </p:txBody>
      </p:sp>
      <p:pic>
        <p:nvPicPr>
          <p:cNvPr id="73732" name="Picture 4" descr="growth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991675"/>
            <a:ext cx="29098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7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8229600" cy="991675"/>
          </a:xfrm>
        </p:spPr>
        <p:txBody>
          <a:bodyPr/>
          <a:lstStyle/>
          <a:p>
            <a:r>
              <a:rPr lang="en-US" altLang="en-US" dirty="0" smtClean="0"/>
              <a:t>Results: </a:t>
            </a:r>
            <a:r>
              <a:rPr lang="en-US" altLang="en-US" dirty="0"/>
              <a:t>Product</a:t>
            </a:r>
          </a:p>
        </p:txBody>
      </p:sp>
      <p:pic>
        <p:nvPicPr>
          <p:cNvPr id="74756" name="Picture 4" descr="stockpileCCW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63100"/>
            <a:ext cx="6781800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800100"/>
            <a:ext cx="70088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6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Z Division: Site Selection</a:t>
            </a:r>
          </a:p>
        </p:txBody>
      </p:sp>
      <p:pic>
        <p:nvPicPr>
          <p:cNvPr id="13315" name="Picture 5" descr="C:\Cquest\OLDAIR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667" y="991675"/>
            <a:ext cx="5950742" cy="50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8667" y="6066654"/>
            <a:ext cx="595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Oxnard Field, 1928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Z Division: Site Selection</a:t>
            </a:r>
          </a:p>
        </p:txBody>
      </p:sp>
      <p:pic>
        <p:nvPicPr>
          <p:cNvPr id="14339" name="Picture 2052" descr="C:\Cquest\#001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991674"/>
            <a:ext cx="5884238" cy="537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Z Division: Building a Lab</a:t>
            </a:r>
          </a:p>
        </p:txBody>
      </p:sp>
      <p:pic>
        <p:nvPicPr>
          <p:cNvPr id="16387" name="Picture 5" descr="C:\Cquest\SANDIA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873141"/>
            <a:ext cx="4622495" cy="37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2256" y="762000"/>
            <a:ext cx="3576638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694" y="3162300"/>
            <a:ext cx="3861105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225" y="6045200"/>
            <a:ext cx="153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Roger Warner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186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JTF-1 Operation Crossroads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232" y="825499"/>
            <a:ext cx="4978532" cy="35560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7200" y="991675"/>
            <a:ext cx="3378200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Cquest\BAKER_S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6684" y="3860800"/>
            <a:ext cx="4444904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61588" y="4352410"/>
            <a:ext cx="2353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ctr" defTabSz="914400">
              <a:buFontTx/>
              <a:buNone/>
            </a:pPr>
            <a:r>
              <a:rPr lang="en-US" sz="1600" b="1" kern="0" dirty="0" smtClean="0">
                <a:latin typeface="+mn-lt"/>
                <a:ea typeface="ＭＳ Ｐゴシック" pitchFamily="34" charset="-128"/>
              </a:rPr>
              <a:t>21 </a:t>
            </a:r>
            <a:r>
              <a:rPr lang="en-US" sz="1600" b="1" kern="0" dirty="0" err="1" smtClean="0">
                <a:latin typeface="+mn-lt"/>
                <a:ea typeface="ＭＳ Ｐゴシック" pitchFamily="34" charset="-128"/>
              </a:rPr>
              <a:t>kt</a:t>
            </a:r>
            <a:r>
              <a:rPr lang="en-US" sz="1600" b="1" kern="0" dirty="0" smtClean="0">
                <a:latin typeface="+mn-lt"/>
                <a:ea typeface="ＭＳ Ｐゴシック" pitchFamily="34" charset="-128"/>
              </a:rPr>
              <a:t> Baker Shot; July 24, 1946</a:t>
            </a:r>
          </a:p>
        </p:txBody>
      </p:sp>
    </p:spTree>
    <p:extLst>
      <p:ext uri="{BB962C8B-B14F-4D97-AF65-F5344CB8AC3E}">
        <p14:creationId xmlns:p14="http://schemas.microsoft.com/office/powerpoint/2010/main" val="18106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7"/>
            <a:ext cx="7772400" cy="1219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Salton Sea Test Base</a:t>
            </a:r>
          </a:p>
        </p:txBody>
      </p:sp>
      <p:pic>
        <p:nvPicPr>
          <p:cNvPr id="57347" name="Picture 4" descr="SSTB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930874"/>
            <a:ext cx="3949700" cy="547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CONTRAV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921529"/>
            <a:ext cx="44196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609" y="321733"/>
            <a:ext cx="1569791" cy="2478617"/>
          </a:xfrm>
        </p:spPr>
      </p:pic>
      <p:sp>
        <p:nvSpPr>
          <p:cNvPr id="2" name="TextBox 1"/>
          <p:cNvSpPr txBox="1"/>
          <p:nvPr/>
        </p:nvSpPr>
        <p:spPr>
          <a:xfrm>
            <a:off x="7175500" y="2443718"/>
            <a:ext cx="158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Glenn Fowler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69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991675"/>
          </a:xfrm>
        </p:spPr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2"/>
          <a:stretch/>
        </p:blipFill>
        <p:spPr>
          <a:xfrm>
            <a:off x="4983256" y="3289300"/>
            <a:ext cx="3932144" cy="286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431" y="723900"/>
            <a:ext cx="196596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75" y="1943100"/>
            <a:ext cx="3237725" cy="4040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937" y="5983626"/>
            <a:ext cx="256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Robert W. Henderson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30900" y="2749550"/>
            <a:ext cx="237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Paul J. Larsen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20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1948: Traction and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72" y="838581"/>
            <a:ext cx="4621128" cy="321656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50" y="4055143"/>
            <a:ext cx="3206750" cy="23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Cquest\800_OL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3133550"/>
            <a:ext cx="3771900" cy="30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500" y="861011"/>
            <a:ext cx="4381500" cy="21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1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2672</TotalTime>
  <Words>319</Words>
  <Application>Microsoft Office PowerPoint</Application>
  <PresentationFormat>On-screen Show (4:3)</PresentationFormat>
  <Paragraphs>123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Sandia_CorpPresentation_Template1</vt:lpstr>
      <vt:lpstr>Origins:</vt:lpstr>
      <vt:lpstr>Creating Z Division</vt:lpstr>
      <vt:lpstr>Z Division: Site Selection</vt:lpstr>
      <vt:lpstr>Z Division: Site Selection</vt:lpstr>
      <vt:lpstr>Z Division: Building a Lab</vt:lpstr>
      <vt:lpstr>JTF-1 Operation Crossroads</vt:lpstr>
      <vt:lpstr>Salton Sea Test Base</vt:lpstr>
      <vt:lpstr>Leadership</vt:lpstr>
      <vt:lpstr>1948: Traction and Growth</vt:lpstr>
      <vt:lpstr>1948: Traction and Growth</vt:lpstr>
      <vt:lpstr>1949: Transition in Sandia Lab Status</vt:lpstr>
      <vt:lpstr>1949: Main Sandia Tech Area</vt:lpstr>
      <vt:lpstr>Albuquerque: 1940s</vt:lpstr>
      <vt:lpstr>Populations</vt:lpstr>
      <vt:lpstr>Stockpile Growth and Change</vt:lpstr>
      <vt:lpstr>Capabilities: Sandia Livermore</vt:lpstr>
      <vt:lpstr>Capabilities: Environmental Testing</vt:lpstr>
      <vt:lpstr>Capabilities: Environmental Testing</vt:lpstr>
      <vt:lpstr>Capabilities: Testing at SSTB and TTR</vt:lpstr>
      <vt:lpstr>Capabilities: Research Depth</vt:lpstr>
      <vt:lpstr>Capabilities: Education</vt:lpstr>
      <vt:lpstr>Results: Growth</vt:lpstr>
      <vt:lpstr>Results: Product</vt:lpstr>
      <vt:lpstr>Thank you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Ullrich, Rebecca A</cp:lastModifiedBy>
  <cp:revision>114</cp:revision>
  <cp:lastPrinted>2014-12-03T01:25:37Z</cp:lastPrinted>
  <dcterms:created xsi:type="dcterms:W3CDTF">2011-10-03T16:15:05Z</dcterms:created>
  <dcterms:modified xsi:type="dcterms:W3CDTF">2015-04-16T21:13:06Z</dcterms:modified>
</cp:coreProperties>
</file>