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3" r:id="rId3"/>
    <p:sldId id="327" r:id="rId4"/>
    <p:sldId id="260" r:id="rId5"/>
    <p:sldId id="278" r:id="rId6"/>
    <p:sldId id="266" r:id="rId7"/>
    <p:sldId id="339" r:id="rId8"/>
    <p:sldId id="301" r:id="rId9"/>
    <p:sldId id="259" r:id="rId10"/>
    <p:sldId id="308" r:id="rId11"/>
    <p:sldId id="328" r:id="rId12"/>
    <p:sldId id="326" r:id="rId13"/>
    <p:sldId id="329" r:id="rId14"/>
    <p:sldId id="314" r:id="rId15"/>
    <p:sldId id="306" r:id="rId16"/>
    <p:sldId id="337" r:id="rId17"/>
    <p:sldId id="313" r:id="rId18"/>
    <p:sldId id="320" r:id="rId19"/>
    <p:sldId id="330" r:id="rId20"/>
    <p:sldId id="318" r:id="rId21"/>
    <p:sldId id="293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970" autoAdjust="0"/>
  </p:normalViewPr>
  <p:slideViewPr>
    <p:cSldViewPr snapToGrid="0" snapToObjects="1">
      <p:cViewPr varScale="1">
        <p:scale>
          <a:sx n="98" d="100"/>
          <a:sy n="98" d="100"/>
        </p:scale>
        <p:origin x="-20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0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6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9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54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02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00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7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8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7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7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97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00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22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200" dirty="0" smtClean="0">
              <a:effectLst/>
              <a:latin typeface="Garamond"/>
              <a:ea typeface="Calibri"/>
              <a:cs typeface="Times New Roman"/>
            </a:endParaRPr>
          </a:p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endParaRPr lang="en-US" dirty="0" smtClean="0">
              <a:latin typeface="Times New Roman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 smtClean="0">
              <a:latin typeface="Times New Roman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50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Times New Roman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4/16/2015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4/16/2015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4/16/2015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4/16/2015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4/16/2015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950" baseline="30000" dirty="0" smtClean="0">
                <a:latin typeface="Arial" pitchFamily="-112" charset="0"/>
              </a:rPr>
              <a:t/>
            </a:r>
            <a:br>
              <a:rPr lang="en-US" sz="950" baseline="30000" dirty="0" smtClean="0">
                <a:latin typeface="Arial" pitchFamily="-112" charset="0"/>
              </a:rPr>
            </a:br>
            <a:r>
              <a:rPr lang="en-US" sz="950" baseline="30000" dirty="0" smtClean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4/16/2015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4/16/2015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920646" y="4251007"/>
            <a:ext cx="7772400" cy="898198"/>
          </a:xfrm>
        </p:spPr>
        <p:txBody>
          <a:bodyPr/>
          <a:lstStyle/>
          <a:p>
            <a:r>
              <a:rPr lang="en-US" smtClean="0"/>
              <a:t>Origins of a New Site: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2166357" y="5006056"/>
            <a:ext cx="6526689" cy="593737"/>
          </a:xfrm>
        </p:spPr>
        <p:txBody>
          <a:bodyPr/>
          <a:lstStyle/>
          <a:p>
            <a:r>
              <a:rPr lang="en-US" smtClean="0"/>
              <a:t>The Early History of Sandia California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549900" y="549819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libri" panose="020F0502020204030204" pitchFamily="34" charset="0"/>
              </a:rPr>
              <a:t>Rebecca Ullrich</a:t>
            </a:r>
          </a:p>
          <a:p>
            <a:pPr algn="r"/>
            <a:r>
              <a:rPr lang="en-US" dirty="0" smtClean="0">
                <a:latin typeface="Calibri" panose="020F0502020204030204" pitchFamily="34" charset="0"/>
              </a:rPr>
              <a:t>April 15, 2015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116" y="2512027"/>
            <a:ext cx="2348729" cy="1738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12030"/>
            <a:ext cx="3967116" cy="1738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845" y="2512030"/>
            <a:ext cx="2828155" cy="1738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9086" y="6297932"/>
            <a:ext cx="904673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/>
              <a:t>SAND2015-2863PE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Sandia Support for UCRL, Livermore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" y="1062930"/>
            <a:ext cx="3588963" cy="47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77" y="5831306"/>
            <a:ext cx="401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York’s draft plan for UCRL Livermore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45214" y="425227"/>
            <a:ext cx="2785915" cy="3529714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03029" y="878265"/>
            <a:ext cx="1940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Sandia at </a:t>
            </a:r>
          </a:p>
          <a:p>
            <a:r>
              <a:rPr lang="en-US" dirty="0" smtClean="0"/>
              <a:t>Operation </a:t>
            </a:r>
          </a:p>
          <a:p>
            <a:r>
              <a:rPr lang="en-US" dirty="0" smtClean="0"/>
              <a:t>Upshot-Knothole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033" y="2962477"/>
            <a:ext cx="3786967" cy="3190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9140" y="4096148"/>
            <a:ext cx="1683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 WAVEs barracks used as offices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Announcing a New Sandia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456" y="809382"/>
            <a:ext cx="2795435" cy="213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13891" y="1180207"/>
            <a:ext cx="193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Teller, McRae, and Howard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4770" y="809382"/>
            <a:ext cx="3245224" cy="4572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7200" y="1507786"/>
            <a:ext cx="3567955" cy="2512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388" y="3115586"/>
            <a:ext cx="5239870" cy="30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548" y="410295"/>
            <a:ext cx="3661876" cy="571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93" y="2119544"/>
            <a:ext cx="309721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8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91675"/>
            <a:ext cx="8458200" cy="50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and Reorganization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32293" y="826242"/>
            <a:ext cx="3783107" cy="5558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29" y="1193605"/>
            <a:ext cx="4437527" cy="361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593847">
            <a:off x="3783101" y="915890"/>
            <a:ext cx="3236254" cy="5378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329" y="4813555"/>
            <a:ext cx="304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Howard, Poole, Molnar, and Campbell, 1958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48" y="926829"/>
            <a:ext cx="6920752" cy="52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8" descr="Mk9_19 Atomic Cannon T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78416"/>
            <a:ext cx="4508954" cy="32134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54_daveycrocke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06" y="1755169"/>
            <a:ext cx="2438400" cy="3124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01267" y="4442987"/>
            <a:ext cx="182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W48</a:t>
            </a:r>
          </a:p>
          <a:p>
            <a:r>
              <a:rPr lang="en-US" dirty="0" smtClean="0"/>
              <a:t>155mm cannon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4567" y="4879369"/>
            <a:ext cx="178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W54</a:t>
            </a:r>
          </a:p>
          <a:p>
            <a:r>
              <a:rPr lang="en-US" dirty="0" smtClean="0"/>
              <a:t>Davy Crockett</a:t>
            </a:r>
          </a:p>
        </p:txBody>
      </p:sp>
    </p:spTree>
    <p:extLst>
      <p:ext uri="{BB962C8B-B14F-4D97-AF65-F5344CB8AC3E}">
        <p14:creationId xmlns:p14="http://schemas.microsoft.com/office/powerpoint/2010/main" val="3666921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" y="979310"/>
            <a:ext cx="2813360" cy="528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0537" y="5229820"/>
            <a:ext cx="88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W47</a:t>
            </a:r>
          </a:p>
          <a:p>
            <a:r>
              <a:rPr lang="en-US" dirty="0" smtClean="0"/>
              <a:t>Polaris</a:t>
            </a:r>
          </a:p>
          <a:p>
            <a:r>
              <a:rPr lang="en-US" dirty="0" smtClean="0"/>
              <a:t>SLBM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90" y="991675"/>
            <a:ext cx="5065103" cy="40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100" y="1093719"/>
            <a:ext cx="7228117" cy="5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Livermore, California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18" y="870188"/>
            <a:ext cx="5768868" cy="445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62" y="991674"/>
            <a:ext cx="3268734" cy="152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62" y="3461628"/>
            <a:ext cx="3181267" cy="139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8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The </a:t>
            </a:r>
            <a:r>
              <a:rPr lang="en-US" dirty="0"/>
              <a:t>decisions leading up to the creation of this site and the early years of its development</a:t>
            </a:r>
          </a:p>
          <a:p>
            <a:pPr lvl="1"/>
            <a:r>
              <a:rPr lang="en-US" dirty="0" smtClean="0"/>
              <a:t>Origins </a:t>
            </a:r>
            <a:r>
              <a:rPr lang="en-US" dirty="0"/>
              <a:t>of </a:t>
            </a:r>
            <a:r>
              <a:rPr lang="en-US" dirty="0" smtClean="0"/>
              <a:t>Sandia</a:t>
            </a:r>
            <a:endParaRPr lang="en-US" dirty="0"/>
          </a:p>
          <a:p>
            <a:pPr lvl="1"/>
            <a:r>
              <a:rPr lang="en-US" dirty="0" smtClean="0"/>
              <a:t>Nuclear Weapons Complex </a:t>
            </a:r>
            <a:r>
              <a:rPr lang="en-US" dirty="0"/>
              <a:t>in </a:t>
            </a:r>
            <a:r>
              <a:rPr lang="en-US" dirty="0" smtClean="0"/>
              <a:t>the early </a:t>
            </a:r>
            <a:r>
              <a:rPr lang="en-US" dirty="0"/>
              <a:t>1950s</a:t>
            </a:r>
          </a:p>
          <a:p>
            <a:pPr lvl="1"/>
            <a:r>
              <a:rPr lang="en-US" dirty="0" smtClean="0"/>
              <a:t>Creation </a:t>
            </a:r>
            <a:r>
              <a:rPr lang="en-US" dirty="0"/>
              <a:t>of UCRL Livermore (LLNL)</a:t>
            </a:r>
          </a:p>
          <a:p>
            <a:pPr lvl="1"/>
            <a:r>
              <a:rPr lang="en-US" dirty="0" smtClean="0"/>
              <a:t>Need for ordnance </a:t>
            </a:r>
            <a:r>
              <a:rPr lang="en-US" dirty="0"/>
              <a:t>engineering support for </a:t>
            </a:r>
            <a:r>
              <a:rPr lang="en-US" dirty="0" smtClean="0"/>
              <a:t>LLNL</a:t>
            </a:r>
          </a:p>
          <a:p>
            <a:pPr lvl="1"/>
            <a:r>
              <a:rPr lang="en-US" dirty="0" smtClean="0"/>
              <a:t>AEC decision: Sandia to support LLNL designs </a:t>
            </a:r>
          </a:p>
          <a:p>
            <a:pPr lvl="1"/>
            <a:r>
              <a:rPr lang="en-US" dirty="0" smtClean="0"/>
              <a:t>Establishing the new Sandia site (construction</a:t>
            </a:r>
            <a:r>
              <a:rPr lang="en-US" dirty="0"/>
              <a:t>, personnel, and </a:t>
            </a:r>
            <a:r>
              <a:rPr lang="en-US" dirty="0" smtClean="0"/>
              <a:t>direction)</a:t>
            </a:r>
          </a:p>
          <a:p>
            <a:pPr lvl="1"/>
            <a:r>
              <a:rPr lang="en-US" dirty="0" smtClean="0"/>
              <a:t>Growth</a:t>
            </a:r>
          </a:p>
          <a:p>
            <a:pPr lvl="1"/>
            <a:r>
              <a:rPr lang="en-US" dirty="0" smtClean="0"/>
              <a:t>Early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7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52" y="1125093"/>
            <a:ext cx="6601018" cy="481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8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</a:t>
            </a: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341" y="1145654"/>
            <a:ext cx="6826624" cy="508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6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 of Sandia</a:t>
            </a:r>
            <a:endParaRPr lang="en-US" dirty="0"/>
          </a:p>
        </p:txBody>
      </p:sp>
      <p:pic>
        <p:nvPicPr>
          <p:cNvPr id="8" name="Content Placeholder 7" descr="Oppenheimer_J._Robert_8501790-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6704" y="1159929"/>
            <a:ext cx="5718695" cy="33684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9" y="2844151"/>
            <a:ext cx="2126673" cy="2722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9800" y="4535544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Robert Oppenheimer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679" y="5566292"/>
            <a:ext cx="229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Jerrold R. Zacharias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8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New Mexico Site</a:t>
            </a:r>
          </a:p>
        </p:txBody>
      </p:sp>
      <p:pic>
        <p:nvPicPr>
          <p:cNvPr id="14339" name="Picture 2052" descr="C:\Cquest\#001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6" y="1120566"/>
            <a:ext cx="4987324" cy="455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531" y="3554495"/>
            <a:ext cx="3464351" cy="277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457" y="776522"/>
            <a:ext cx="3742150" cy="302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67"/>
            <a:ext cx="7772400" cy="12192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Early Growth: SSTB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09" y="321733"/>
            <a:ext cx="1569791" cy="2478617"/>
          </a:xfrm>
        </p:spPr>
      </p:pic>
      <p:pic>
        <p:nvPicPr>
          <p:cNvPr id="57347" name="Picture 4" descr="SSTB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30874"/>
            <a:ext cx="3949700" cy="547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CONTRAV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921529"/>
            <a:ext cx="44196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5500" y="2443718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Glenn Fowler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0"/>
            <a:ext cx="8229600" cy="99167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1949: Transition in Sandia Lab Status</a:t>
            </a:r>
          </a:p>
        </p:txBody>
      </p:sp>
      <p:pic>
        <p:nvPicPr>
          <p:cNvPr id="20483" name="Picture 4" descr="TR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10208"/>
            <a:ext cx="40497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Land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7052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800600" y="5486400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+mn-lt"/>
              </a:rPr>
              <a:t>First Sandia Corporation President, George Landry</a:t>
            </a:r>
          </a:p>
        </p:txBody>
      </p:sp>
    </p:spTree>
    <p:extLst>
      <p:ext uri="{BB962C8B-B14F-4D97-AF65-F5344CB8AC3E}">
        <p14:creationId xmlns:p14="http://schemas.microsoft.com/office/powerpoint/2010/main" val="303324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7"/>
            <a:ext cx="8229600" cy="991675"/>
          </a:xfrm>
        </p:spPr>
        <p:txBody>
          <a:bodyPr/>
          <a:lstStyle/>
          <a:p>
            <a:r>
              <a:rPr lang="en-US" dirty="0" smtClean="0"/>
              <a:t>Nuclear Weapons Complex, </a:t>
            </a:r>
            <a:br>
              <a:rPr lang="en-US" dirty="0" smtClean="0"/>
            </a:b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MED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1949</a:t>
            </a:r>
            <a:r>
              <a:rPr lang="en-US" sz="3600" dirty="0" smtClean="0">
                <a:solidFill>
                  <a:srgbClr val="92D050"/>
                </a:solidFill>
              </a:rPr>
              <a:t>, 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1951</a:t>
            </a:r>
            <a:r>
              <a:rPr lang="en-US" sz="3600" dirty="0" smtClean="0">
                <a:solidFill>
                  <a:srgbClr val="FFC000"/>
                </a:solidFill>
              </a:rPr>
              <a:t>,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1953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94398" y="1306747"/>
            <a:ext cx="1447800" cy="762000"/>
          </a:xfrm>
          <a:prstGeom prst="rect">
            <a:avLst/>
          </a:prstGeom>
          <a:solidFill>
            <a:srgbClr val="618FF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Los Alamos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7200" y="2634576"/>
            <a:ext cx="1447800" cy="762000"/>
          </a:xfrm>
          <a:prstGeom prst="rect">
            <a:avLst/>
          </a:prstGeom>
          <a:solidFill>
            <a:srgbClr val="618FF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Oak Ridge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Y-12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21057" y="2634575"/>
            <a:ext cx="1447800" cy="762000"/>
          </a:xfrm>
          <a:prstGeom prst="rect">
            <a:avLst/>
          </a:prstGeom>
          <a:solidFill>
            <a:srgbClr val="618FF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Hanford</a:t>
            </a:r>
            <a:endParaRPr kumimoji="0" lang="en-US" alt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194398" y="2634575"/>
            <a:ext cx="1447800" cy="762000"/>
          </a:xfrm>
          <a:prstGeom prst="rect">
            <a:avLst/>
          </a:prstGeom>
          <a:solidFill>
            <a:srgbClr val="618FF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Oak Ridge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K-25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921057" y="1652080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Sandia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633126" y="2634575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Kansas City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375998" y="2624847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Burlington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57200" y="3641387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Mound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194398" y="3617068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Rock Island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921057" y="3617068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Inyokern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5633126" y="3617068"/>
            <a:ext cx="1447800" cy="7620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Picatinny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5633126" y="1306747"/>
            <a:ext cx="1447800" cy="762000"/>
          </a:xfrm>
          <a:prstGeom prst="rect">
            <a:avLst/>
          </a:prstGeom>
          <a:solidFill>
            <a:srgbClr val="FEF93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Livermore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7375998" y="4614693"/>
            <a:ext cx="1447800" cy="762000"/>
          </a:xfrm>
          <a:prstGeom prst="rect">
            <a:avLst/>
          </a:prstGeom>
          <a:solidFill>
            <a:srgbClr val="FEF93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Paducah</a:t>
            </a: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5633126" y="5587325"/>
            <a:ext cx="1447800" cy="762000"/>
          </a:xfrm>
          <a:prstGeom prst="rect">
            <a:avLst/>
          </a:prstGeom>
          <a:solidFill>
            <a:srgbClr val="FEF93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Portsmouth</a:t>
            </a: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194398" y="5587325"/>
            <a:ext cx="1447800" cy="762000"/>
          </a:xfrm>
          <a:prstGeom prst="rect">
            <a:avLst/>
          </a:prstGeom>
          <a:solidFill>
            <a:srgbClr val="FEF93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</a:rPr>
              <a:t>Albuquerque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7375998" y="3583021"/>
            <a:ext cx="1447800" cy="76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Pantex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457200" y="4614693"/>
            <a:ext cx="1447800" cy="76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NTS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2194398" y="4614693"/>
            <a:ext cx="1447800" cy="76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Rocky Flats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921057" y="4614693"/>
            <a:ext cx="1447800" cy="76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Savannah</a:t>
            </a:r>
          </a:p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River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5633126" y="4614693"/>
            <a:ext cx="1447800" cy="76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Fernald</a:t>
            </a:r>
            <a:endParaRPr lang="en-US" alt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20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8229600" cy="991675"/>
          </a:xfrm>
        </p:spPr>
        <p:txBody>
          <a:bodyPr/>
          <a:lstStyle/>
          <a:p>
            <a:r>
              <a:rPr lang="en-US" altLang="en-US" dirty="0" smtClean="0"/>
              <a:t>Results: </a:t>
            </a:r>
            <a:r>
              <a:rPr lang="en-US" altLang="en-US" dirty="0"/>
              <a:t>Product</a:t>
            </a:r>
          </a:p>
        </p:txBody>
      </p:sp>
      <p:pic>
        <p:nvPicPr>
          <p:cNvPr id="74756" name="Picture 4" descr="stockpileCC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63100"/>
            <a:ext cx="6781800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38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University of California Rad Lab: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A Second Site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0900" y="5987756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Naval Air Station Livermore, 1943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178" y="746312"/>
            <a:ext cx="4801812" cy="5241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4529557"/>
            <a:ext cx="350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O. Lawrence, Edward Teller, Herb York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4" y="1840130"/>
            <a:ext cx="3799525" cy="24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5837</TotalTime>
  <Words>264</Words>
  <Application>Microsoft Office PowerPoint</Application>
  <PresentationFormat>On-screen Show (4:3)</PresentationFormat>
  <Paragraphs>93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Sandia_CorpPresentation_Template1</vt:lpstr>
      <vt:lpstr>Origins of a New Site:</vt:lpstr>
      <vt:lpstr>Today’s Scope</vt:lpstr>
      <vt:lpstr>Origins of Sandia</vt:lpstr>
      <vt:lpstr>The New Mexico Site</vt:lpstr>
      <vt:lpstr>Early Growth: SSTB</vt:lpstr>
      <vt:lpstr>1949: Transition in Sandia Lab Status</vt:lpstr>
      <vt:lpstr>Nuclear Weapons Complex,  MED,1949, 1951, 1953</vt:lpstr>
      <vt:lpstr>Results: Product</vt:lpstr>
      <vt:lpstr>University of California Rad Lab: A Second Site</vt:lpstr>
      <vt:lpstr>Sandia Support for UCRL, Livermore</vt:lpstr>
      <vt:lpstr>Announcing a New Sandia Site</vt:lpstr>
      <vt:lpstr>Location</vt:lpstr>
      <vt:lpstr>Facilities Plan</vt:lpstr>
      <vt:lpstr>Expansion and Reorganization</vt:lpstr>
      <vt:lpstr>Capabilities</vt:lpstr>
      <vt:lpstr>Early Work</vt:lpstr>
      <vt:lpstr>Polaris</vt:lpstr>
      <vt:lpstr>Accomplishments</vt:lpstr>
      <vt:lpstr>Livermore, California</vt:lpstr>
      <vt:lpstr>Community</vt:lpstr>
      <vt:lpstr>Thank you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Ullrich, Rebecca A</cp:lastModifiedBy>
  <cp:revision>199</cp:revision>
  <cp:lastPrinted>2015-04-08T17:45:28Z</cp:lastPrinted>
  <dcterms:created xsi:type="dcterms:W3CDTF">2011-10-03T16:15:05Z</dcterms:created>
  <dcterms:modified xsi:type="dcterms:W3CDTF">2015-04-16T18:54:05Z</dcterms:modified>
</cp:coreProperties>
</file>