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96" r:id="rId4"/>
    <p:sldId id="261" r:id="rId5"/>
    <p:sldId id="262" r:id="rId6"/>
    <p:sldId id="297" r:id="rId7"/>
    <p:sldId id="263" r:id="rId8"/>
    <p:sldId id="265" r:id="rId9"/>
    <p:sldId id="266" r:id="rId10"/>
    <p:sldId id="294" r:id="rId11"/>
    <p:sldId id="268" r:id="rId12"/>
    <p:sldId id="291" r:id="rId13"/>
    <p:sldId id="292" r:id="rId14"/>
    <p:sldId id="293" r:id="rId15"/>
    <p:sldId id="272" r:id="rId16"/>
    <p:sldId id="284" r:id="rId17"/>
    <p:sldId id="285" r:id="rId18"/>
    <p:sldId id="286" r:id="rId19"/>
    <p:sldId id="287" r:id="rId20"/>
    <p:sldId id="288" r:id="rId21"/>
    <p:sldId id="298" r:id="rId22"/>
    <p:sldId id="299" r:id="rId23"/>
    <p:sldId id="300" r:id="rId24"/>
    <p:sldId id="273" r:id="rId25"/>
    <p:sldId id="279" r:id="rId26"/>
    <p:sldId id="295" r:id="rId27"/>
    <p:sldId id="283" r:id="rId28"/>
    <p:sldId id="289" r:id="rId29"/>
    <p:sldId id="290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charset="0"/>
                <a:ea typeface="ＭＳ Ｐゴシック" pitchFamily="34" charset="-128"/>
              </a:rPr>
              <a:t>1958 recruiting ad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44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/>
              <a:pPr/>
              <a:t>4/8/2014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4/8/2014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4/8/2014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4/8/2014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latin typeface="Arial" pitchFamily="-112" charset="0"/>
              </a:rPr>
              <a:t/>
            </a:r>
            <a:br>
              <a:rPr lang="en-US" sz="950" baseline="30000" dirty="0" smtClean="0">
                <a:latin typeface="Arial" pitchFamily="-112" charset="0"/>
              </a:rPr>
            </a:br>
            <a:r>
              <a:rPr lang="en-US" sz="950" baseline="30000" dirty="0" smtClean="0">
                <a:latin typeface="Arial" pitchFamily="-112" charset="0"/>
              </a:rPr>
              <a:t>SAND No. 2011–XXXXP.</a:t>
            </a:r>
          </a:p>
          <a:p>
            <a:pPr algn="l">
              <a:defRPr/>
            </a:pP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4260258"/>
            <a:ext cx="8693046" cy="898198"/>
          </a:xfrm>
        </p:spPr>
        <p:txBody>
          <a:bodyPr/>
          <a:lstStyle/>
          <a:p>
            <a:r>
              <a:rPr lang="en-US" sz="3600" dirty="0"/>
              <a:t>Building a Nuclear Ordnance Engineering Lab: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044352" y="5021252"/>
            <a:ext cx="5641337" cy="593737"/>
          </a:xfrm>
        </p:spPr>
        <p:txBody>
          <a:bodyPr/>
          <a:lstStyle/>
          <a:p>
            <a:r>
              <a:rPr lang="en-US" dirty="0"/>
              <a:t>A History of Sandia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Rebecca Ullrich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Corporate Historian</a:t>
            </a:r>
          </a:p>
          <a:p>
            <a:pPr>
              <a:spcBef>
                <a:spcPts val="0"/>
              </a:spcBef>
            </a:pPr>
            <a:r>
              <a:rPr lang="en-US" sz="1200" dirty="0" smtClean="0"/>
              <a:t>SAND2005-6126C</a:t>
            </a:r>
            <a:endParaRPr lang="en-US" sz="12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b="4752"/>
          <a:stretch/>
        </p:blipFill>
        <p:spPr bwMode="auto">
          <a:xfrm>
            <a:off x="3767607" y="2590800"/>
            <a:ext cx="233199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28264"/>
          <a:stretch/>
        </p:blipFill>
        <p:spPr bwMode="auto">
          <a:xfrm>
            <a:off x="0" y="2590799"/>
            <a:ext cx="3767607" cy="161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2" b="6471"/>
          <a:stretch/>
        </p:blipFill>
        <p:spPr bwMode="auto">
          <a:xfrm>
            <a:off x="6099605" y="2590800"/>
            <a:ext cx="304439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Transition in Sandia Lab Status</a:t>
            </a:r>
          </a:p>
        </p:txBody>
      </p:sp>
      <p:pic>
        <p:nvPicPr>
          <p:cNvPr id="20483" name="Picture 4" descr="TRU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2" y="930275"/>
            <a:ext cx="40497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Land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705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800600" y="5486400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</a:rPr>
              <a:t>First Sandia Corporation President, George Landry</a:t>
            </a:r>
          </a:p>
        </p:txBody>
      </p:sp>
    </p:spTree>
    <p:extLst>
      <p:ext uri="{BB962C8B-B14F-4D97-AF65-F5344CB8AC3E}">
        <p14:creationId xmlns:p14="http://schemas.microsoft.com/office/powerpoint/2010/main" val="22573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 Sandia Tech Area: 1949</a:t>
            </a:r>
          </a:p>
        </p:txBody>
      </p:sp>
      <p:pic>
        <p:nvPicPr>
          <p:cNvPr id="12291" name="Picture 5" descr="8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4288"/>
            <a:ext cx="706755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 descr="90%"/>
          <p:cNvSpPr>
            <a:spLocks noChangeArrowheads="1"/>
          </p:cNvSpPr>
          <p:nvPr/>
        </p:nvSpPr>
        <p:spPr bwMode="auto">
          <a:xfrm>
            <a:off x="3657600" y="1379314"/>
            <a:ext cx="1447800" cy="762000"/>
          </a:xfrm>
          <a:prstGeom prst="rect">
            <a:avLst/>
          </a:prstGeom>
          <a:pattFill prst="pct20">
            <a:fgClr>
              <a:schemeClr val="bg1"/>
            </a:fgClr>
            <a:bgClr>
              <a:schemeClr val="accent5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Los Alamos</a:t>
            </a:r>
            <a:endParaRPr lang="en-US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657600" y="2318747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Sandia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07524" name="Rectangle 4" descr="90%"/>
          <p:cNvSpPr>
            <a:spLocks noChangeArrowheads="1"/>
          </p:cNvSpPr>
          <p:nvPr/>
        </p:nvSpPr>
        <p:spPr bwMode="auto">
          <a:xfrm>
            <a:off x="882650" y="3284157"/>
            <a:ext cx="1447800" cy="762000"/>
          </a:xfrm>
          <a:prstGeom prst="rect">
            <a:avLst/>
          </a:prstGeom>
          <a:pattFill prst="pct20">
            <a:fgClr>
              <a:schemeClr val="bg1"/>
            </a:fgClr>
            <a:bgClr>
              <a:schemeClr val="accent5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06" charset="0"/>
                <a:ea typeface="ＭＳ Ｐゴシック" pitchFamily="-106" charset="-128"/>
              </a:rPr>
              <a:t>Oak Ridge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06" charset="0"/>
                <a:ea typeface="ＭＳ Ｐゴシック" pitchFamily="-106" charset="-128"/>
              </a:rPr>
              <a:t>Y-12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612900" y="5196714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Rock Island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07526" name="Rectangle 6" descr="90%"/>
          <p:cNvSpPr>
            <a:spLocks noChangeArrowheads="1"/>
          </p:cNvSpPr>
          <p:nvPr/>
        </p:nvSpPr>
        <p:spPr bwMode="auto">
          <a:xfrm>
            <a:off x="6343650" y="3284157"/>
            <a:ext cx="1447800" cy="762000"/>
          </a:xfrm>
          <a:prstGeom prst="rect">
            <a:avLst/>
          </a:prstGeom>
          <a:pattFill prst="pct20">
            <a:fgClr>
              <a:schemeClr val="bg1"/>
            </a:fgClr>
            <a:bgClr>
              <a:schemeClr val="accent5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Hanford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4495800" y="3284157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Burlington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2667000" y="3284157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Kansas City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1943100" y="4193414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Mound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5791200" y="5196714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latin typeface="Times New Roman" pitchFamily="-106" charset="0"/>
                <a:ea typeface="ＭＳ Ｐゴシック" pitchFamily="-106" charset="-128"/>
              </a:rPr>
              <a:t>Picatinny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3657600" y="5196714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Inyokern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07532" name="Rectangle 12" descr="90%"/>
          <p:cNvSpPr>
            <a:spLocks noChangeArrowheads="1"/>
          </p:cNvSpPr>
          <p:nvPr/>
        </p:nvSpPr>
        <p:spPr bwMode="auto">
          <a:xfrm>
            <a:off x="5219700" y="4193414"/>
            <a:ext cx="1447800" cy="762000"/>
          </a:xfrm>
          <a:prstGeom prst="rect">
            <a:avLst/>
          </a:prstGeom>
          <a:pattFill prst="pct20">
            <a:fgClr>
              <a:schemeClr val="bg1"/>
            </a:fgClr>
            <a:bgClr>
              <a:schemeClr val="accent5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Oak Ridge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K-25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Nuclear Weapons Complex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1949</a:t>
            </a:r>
          </a:p>
        </p:txBody>
      </p:sp>
    </p:spTree>
    <p:extLst>
      <p:ext uri="{BB962C8B-B14F-4D97-AF65-F5344CB8AC3E}">
        <p14:creationId xmlns:p14="http://schemas.microsoft.com/office/powerpoint/2010/main" val="6515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657600" y="1381676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Los Alamos</a:t>
            </a:r>
            <a:endParaRPr lang="en-US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657600" y="2332602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Sandia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28600" y="332698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Oak Ridge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Y-12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838200" y="541020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Rock Island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7162800" y="332698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Hanford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410200" y="332698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Burlington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2667000" y="541020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Kansas City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228600" y="431695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Mound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172200" y="541020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latin typeface="Times New Roman" pitchFamily="-106" charset="0"/>
                <a:ea typeface="ＭＳ Ｐゴシック" pitchFamily="-106" charset="-128"/>
              </a:rPr>
              <a:t>Picatinny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419600" y="541020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Inyokern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7162800" y="431695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Oak Ridge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K-25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1905000" y="3326980"/>
            <a:ext cx="1447800" cy="762000"/>
          </a:xfrm>
          <a:prstGeom prst="rect">
            <a:avLst/>
          </a:prstGeom>
          <a:solidFill>
            <a:srgbClr val="FEF9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latin typeface="Times New Roman" pitchFamily="-106" charset="0"/>
                <a:ea typeface="ＭＳ Ｐゴシック" pitchFamily="-106" charset="-128"/>
              </a:rPr>
              <a:t>Pantex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3657600" y="3326980"/>
            <a:ext cx="1447800" cy="762000"/>
          </a:xfrm>
          <a:prstGeom prst="rect">
            <a:avLst/>
          </a:prstGeom>
          <a:solidFill>
            <a:srgbClr val="FEF9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NTS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3657600" y="4316950"/>
            <a:ext cx="1447800" cy="762000"/>
          </a:xfrm>
          <a:prstGeom prst="rect">
            <a:avLst/>
          </a:prstGeom>
          <a:solidFill>
            <a:srgbClr val="FEF9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Savannah</a:t>
            </a:r>
          </a:p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River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5410200" y="4316950"/>
            <a:ext cx="1447800" cy="762000"/>
          </a:xfrm>
          <a:prstGeom prst="rect">
            <a:avLst/>
          </a:prstGeom>
          <a:solidFill>
            <a:srgbClr val="FEF9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Fernald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905000" y="4316950"/>
            <a:ext cx="1447800" cy="762000"/>
          </a:xfrm>
          <a:prstGeom prst="rect">
            <a:avLst/>
          </a:prstGeom>
          <a:solidFill>
            <a:srgbClr val="FEF9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Rocky Flats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23570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Nuclear Weapons Complex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1950-1951</a:t>
            </a:r>
          </a:p>
        </p:txBody>
      </p:sp>
    </p:spTree>
    <p:extLst>
      <p:ext uri="{BB962C8B-B14F-4D97-AF65-F5344CB8AC3E}">
        <p14:creationId xmlns:p14="http://schemas.microsoft.com/office/powerpoint/2010/main" val="34997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209800" y="144780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Los Alamos</a:t>
            </a:r>
            <a:endParaRPr lang="en-US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1824392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Sandia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2753906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Oak Ridge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Y-12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04800" y="4624899"/>
            <a:ext cx="1447800" cy="762000"/>
          </a:xfrm>
          <a:prstGeom prst="rect">
            <a:avLst/>
          </a:prstGeom>
          <a:solidFill>
            <a:srgbClr val="FEF9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Albuquerque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7384158" y="2753906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Hanford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708073" y="2753906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Burlington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886200" y="462112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Kansas City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304800" y="365319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Mound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7384158" y="462112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latin typeface="Times New Roman" pitchFamily="-106" charset="0"/>
                <a:ea typeface="ＭＳ Ｐゴシック" pitchFamily="-106" charset="-128"/>
              </a:rPr>
              <a:t>Picatinny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708073" y="462112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Inyokern</a:t>
            </a:r>
          </a:p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(Salt Wells)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384473" y="3691606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Oak Ridge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K-25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057400" y="2753906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latin typeface="Times New Roman" pitchFamily="-106" charset="0"/>
                <a:ea typeface="ＭＳ Ｐゴシック" pitchFamily="-106" charset="-128"/>
              </a:rPr>
              <a:t>Pantex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3886200" y="2753906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Nevada</a:t>
            </a:r>
          </a:p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(NTS)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3886200" y="365319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Savannah</a:t>
            </a:r>
          </a:p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River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5708073" y="365319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Fernald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2057400" y="365319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Rocky Flats</a:t>
            </a:r>
            <a:endParaRPr lang="en-US" sz="2000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562600" y="1443392"/>
            <a:ext cx="1447800" cy="762000"/>
          </a:xfrm>
          <a:prstGeom prst="rect">
            <a:avLst/>
          </a:prstGeom>
          <a:solidFill>
            <a:srgbClr val="FEF9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Livermore</a:t>
            </a:r>
            <a:endParaRPr lang="en-US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3886200" y="5543077"/>
            <a:ext cx="1447800" cy="762000"/>
          </a:xfrm>
          <a:prstGeom prst="rect">
            <a:avLst/>
          </a:prstGeom>
          <a:solidFill>
            <a:srgbClr val="FEF9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Paducah</a:t>
            </a:r>
            <a:endParaRPr lang="en-US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2057400" y="4621120"/>
            <a:ext cx="1447800" cy="762000"/>
          </a:xfrm>
          <a:prstGeom prst="rect">
            <a:avLst/>
          </a:prstGeom>
          <a:solidFill>
            <a:srgbClr val="FEF9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Times New Roman" pitchFamily="-106" charset="0"/>
                <a:ea typeface="ＭＳ Ｐゴシック" pitchFamily="-106" charset="-128"/>
              </a:rPr>
              <a:t>Portsmouth</a:t>
            </a:r>
            <a:endParaRPr lang="en-US" dirty="0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24597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61977"/>
            <a:ext cx="7772400" cy="12192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Nuclear Weapons Complex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1952-1953</a:t>
            </a:r>
          </a:p>
        </p:txBody>
      </p:sp>
    </p:spTree>
    <p:extLst>
      <p:ext uri="{BB962C8B-B14F-4D97-AF65-F5344CB8AC3E}">
        <p14:creationId xmlns:p14="http://schemas.microsoft.com/office/powerpoint/2010/main" val="41884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8" name="Picture 4" descr="Weapons Complex 2 hig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" b="2654"/>
          <a:stretch/>
        </p:blipFill>
        <p:spPr bwMode="auto">
          <a:xfrm>
            <a:off x="315230" y="152399"/>
            <a:ext cx="8665940" cy="626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6516060"/>
            <a:ext cx="9144000" cy="3419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 dirty="0" smtClean="0"/>
              <a:t>From: </a:t>
            </a:r>
            <a:r>
              <a:rPr lang="en-US" altLang="en-US" sz="1000" i="1" dirty="0" smtClean="0"/>
              <a:t>Linking Legacies: Connecting the Cold War Nuclear Weapons Production Processes to Their Environmental Consequences</a:t>
            </a:r>
            <a:r>
              <a:rPr lang="en-US" altLang="en-US" sz="1000" dirty="0" smtClean="0"/>
              <a:t>, DOE/EM-0319</a:t>
            </a:r>
          </a:p>
          <a:p>
            <a:r>
              <a:rPr lang="en-US" altLang="en-US" sz="1000" dirty="0" smtClean="0"/>
              <a:t>(U.S. Department of Energy, Office of Environmental Management, 1997), 122.</a:t>
            </a:r>
            <a:endParaRPr lang="en-US" altLang="en-US" sz="1000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4648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9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150"/>
            <a:ext cx="8229600" cy="991675"/>
          </a:xfrm>
        </p:spPr>
        <p:txBody>
          <a:bodyPr/>
          <a:lstStyle/>
          <a:p>
            <a:r>
              <a:rPr lang="en-US" altLang="en-US" dirty="0" smtClean="0"/>
              <a:t>Pushing for Variety in Weapons Designs</a:t>
            </a:r>
          </a:p>
        </p:txBody>
      </p:sp>
      <p:pic>
        <p:nvPicPr>
          <p:cNvPr id="28675" name="Picture 4" descr="M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98750"/>
            <a:ext cx="41910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GEN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4738"/>
            <a:ext cx="4826000" cy="295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Laydown Weapons</a:t>
            </a:r>
          </a:p>
        </p:txBody>
      </p:sp>
      <p:pic>
        <p:nvPicPr>
          <p:cNvPr id="29699" name="Picture 4" descr="LAY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47750"/>
            <a:ext cx="64008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9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Fat Man</a:t>
            </a:r>
          </a:p>
        </p:txBody>
      </p:sp>
      <p:pic>
        <p:nvPicPr>
          <p:cNvPr id="30723" name="Picture 4" descr="FAT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14450"/>
            <a:ext cx="611505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7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 of Growth: Complex</a:t>
            </a:r>
          </a:p>
        </p:txBody>
      </p:sp>
      <p:pic>
        <p:nvPicPr>
          <p:cNvPr id="31747" name="Picture 4" descr="stockpileC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41400"/>
            <a:ext cx="67818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4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What’s in a Weapon?</a:t>
            </a:r>
          </a:p>
        </p:txBody>
      </p:sp>
      <p:pic>
        <p:nvPicPr>
          <p:cNvPr id="3075" name="Picture 4" descr="B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19125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 of Growth: Complex</a:t>
            </a:r>
          </a:p>
        </p:txBody>
      </p:sp>
      <p:pic>
        <p:nvPicPr>
          <p:cNvPr id="32771" name="Picture 4" descr="megatonnage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9825"/>
            <a:ext cx="672465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8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brochure_interior_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333500"/>
            <a:ext cx="34512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1958 Employee Brochure</a:t>
            </a:r>
          </a:p>
        </p:txBody>
      </p:sp>
      <p:pic>
        <p:nvPicPr>
          <p:cNvPr id="19460" name="Picture 4" descr="southwest_brochure_58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066800"/>
            <a:ext cx="3981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Reflecting Policy and Place (1958)</a:t>
            </a:r>
          </a:p>
        </p:txBody>
      </p:sp>
      <p:pic>
        <p:nvPicPr>
          <p:cNvPr id="20483" name="Picture 4" descr="56REC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041400"/>
            <a:ext cx="4254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3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 of Growth: Sandia</a:t>
            </a:r>
          </a:p>
        </p:txBody>
      </p:sp>
      <p:pic>
        <p:nvPicPr>
          <p:cNvPr id="21507" name="Picture 4" descr="growth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79500"/>
            <a:ext cx="29098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7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Result of Growth: Albuquerque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2A99746-1F07-4AF9-B04B-21C8D85B71B2}" type="slidenum">
              <a:rPr lang="en-US" altLang="en-US" sz="1200">
                <a:solidFill>
                  <a:srgbClr val="000000"/>
                </a:solidFill>
                <a:ea typeface="ＭＳ Ｐゴシック" pitchFamily="34" charset="-128"/>
              </a:rPr>
              <a:pPr/>
              <a:t>24</a:t>
            </a:fld>
            <a:endParaRPr lang="en-US" altLang="en-US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7412" name="Picture 5" descr="C:\Users\raullri\Desktop\Osher Class 2011\Session 1\1940s looking east on Central Ave from 6th street Special Collections Libr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597025"/>
            <a:ext cx="710723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4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Populations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D398781-DCBF-44A9-9201-598A46E3370D}" type="slidenum">
              <a:rPr lang="en-US" altLang="en-US" sz="1200">
                <a:solidFill>
                  <a:srgbClr val="000000"/>
                </a:solidFill>
                <a:ea typeface="ＭＳ Ｐゴシック" pitchFamily="34" charset="-128"/>
              </a:rPr>
              <a:pPr/>
              <a:t>25</a:t>
            </a:fld>
            <a:endParaRPr lang="en-US" altLang="en-US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600200"/>
          <a:ext cx="7543800" cy="4041773"/>
        </p:xfrm>
        <a:graphic>
          <a:graphicData uri="http://schemas.openxmlformats.org/drawingml/2006/table">
            <a:tbl>
              <a:tblPr/>
              <a:tblGrid>
                <a:gridCol w="1358930"/>
                <a:gridCol w="1602839"/>
                <a:gridCol w="1585418"/>
                <a:gridCol w="1324085"/>
                <a:gridCol w="1672528"/>
              </a:tblGrid>
              <a:tr h="924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Albuquerque Population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Bernalillo County Population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Sandia Workforce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 Workforce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1930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26,570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35,449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69,391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1946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979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1949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1,740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1,627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96,815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145,673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&gt;2,100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2,723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1954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185,800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&gt;5,600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6,025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1955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150,000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205,500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5,725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5,414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1957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7,064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201,189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262,199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2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Sandia Purchasing in New Mexico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9pPr>
          </a:lstStyle>
          <a:p>
            <a:fld id="{67E91543-E416-4E0B-9244-D5F78FF51987}" type="slidenum">
              <a:rPr lang="en-US" altLang="en-US" sz="1200" smtClean="0">
                <a:solidFill>
                  <a:srgbClr val="000000"/>
                </a:solidFill>
              </a:rPr>
              <a:pPr/>
              <a:t>26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35" y="937070"/>
            <a:ext cx="5956052" cy="53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Housing Permits, 1940-1954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F2D8FDD-0679-4970-8AA8-08570183E7D5}" type="slidenum">
              <a:rPr lang="en-US" altLang="en-US" sz="1200">
                <a:solidFill>
                  <a:srgbClr val="000000"/>
                </a:solidFill>
                <a:ea typeface="ＭＳ Ｐゴシック" pitchFamily="34" charset="-128"/>
              </a:rPr>
              <a:pPr/>
              <a:t>27</a:t>
            </a:fld>
            <a:endParaRPr lang="en-US" altLang="en-US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600" y="1905000"/>
          <a:ext cx="4114800" cy="2362200"/>
        </p:xfrm>
        <a:graphic>
          <a:graphicData uri="http://schemas.openxmlformats.org/drawingml/2006/table">
            <a:tbl>
              <a:tblPr/>
              <a:tblGrid>
                <a:gridCol w="1783081"/>
                <a:gridCol w="2331719"/>
              </a:tblGrid>
              <a:tr h="4456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Housing Permit $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&gt;2.3 million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20.4 million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&gt;25 million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&lt;37.4 million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7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altLang="en-US" smtClean="0"/>
              <a:t>Conclusions</a:t>
            </a:r>
          </a:p>
        </p:txBody>
      </p:sp>
      <p:pic>
        <p:nvPicPr>
          <p:cNvPr id="4" name="Picture 4" descr="56REC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302640"/>
            <a:ext cx="4133850" cy="503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2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830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Origins: Creating Z Division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Oppenheimer_J._Robert_8501790-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6" b="28946"/>
          <a:stretch>
            <a:fillRect/>
          </a:stretch>
        </p:blipFill>
        <p:spPr>
          <a:xfrm>
            <a:off x="3196704" y="1159929"/>
            <a:ext cx="5718695" cy="336844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9" y="2844151"/>
            <a:ext cx="2126673" cy="2722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9800" y="4535544"/>
            <a:ext cx="26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 Robert Oppenheimer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679" y="5566292"/>
            <a:ext cx="245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Jerrold R. Zacharias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8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Origins: Choosing a Site</a:t>
            </a:r>
          </a:p>
        </p:txBody>
      </p:sp>
      <p:pic>
        <p:nvPicPr>
          <p:cNvPr id="5123" name="Picture 2052" descr="#0017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125025"/>
            <a:ext cx="563880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3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Origins: Building a Lab</a:t>
            </a:r>
          </a:p>
        </p:txBody>
      </p:sp>
      <p:pic>
        <p:nvPicPr>
          <p:cNvPr id="6147" name="Picture 5" descr="SANDIA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991675"/>
            <a:ext cx="66294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JTF-1 Operation Crossroads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31" y="991675"/>
            <a:ext cx="6308402" cy="53430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Operation Crossroads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5873750"/>
            <a:ext cx="5029200" cy="457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 smtClean="0"/>
              <a:t>21 </a:t>
            </a:r>
            <a:r>
              <a:rPr lang="en-US" altLang="en-US" dirty="0" err="1" smtClean="0"/>
              <a:t>kt</a:t>
            </a:r>
            <a:r>
              <a:rPr lang="en-US" altLang="en-US" dirty="0" smtClean="0"/>
              <a:t> Baker Shot; July 24, 1946</a:t>
            </a:r>
          </a:p>
        </p:txBody>
      </p:sp>
      <p:pic>
        <p:nvPicPr>
          <p:cNvPr id="7172" name="Picture 4" descr="BAKER_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1675"/>
            <a:ext cx="37338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BAKER_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988"/>
            <a:ext cx="543560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8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Building 800—Kruger Design</a:t>
            </a:r>
          </a:p>
        </p:txBody>
      </p:sp>
      <p:pic>
        <p:nvPicPr>
          <p:cNvPr id="9219" name="Picture 4" descr="C:\Cquest\800_1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675"/>
            <a:ext cx="46307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:\Cquest\800_O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68513"/>
            <a:ext cx="518160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Early Assembly Facilities</a:t>
            </a:r>
          </a:p>
        </p:txBody>
      </p:sp>
      <p:pic>
        <p:nvPicPr>
          <p:cNvPr id="10243" name="Picture 4" descr="904_19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2850"/>
            <a:ext cx="64770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1424</TotalTime>
  <Words>332</Words>
  <Application>Microsoft Office PowerPoint</Application>
  <PresentationFormat>On-screen Show (4:3)</PresentationFormat>
  <Paragraphs>162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Sandia_CorpPresentation_Template1</vt:lpstr>
      <vt:lpstr>Building a Nuclear Ordnance Engineering Lab:</vt:lpstr>
      <vt:lpstr>What’s in a Weapon?</vt:lpstr>
      <vt:lpstr>Origins: Creating Z Division</vt:lpstr>
      <vt:lpstr>Origins: Choosing a Site</vt:lpstr>
      <vt:lpstr>Origins: Building a Lab</vt:lpstr>
      <vt:lpstr>JTF-1 Operation Crossroads</vt:lpstr>
      <vt:lpstr>Operation Crossroads</vt:lpstr>
      <vt:lpstr>Building 800—Kruger Design</vt:lpstr>
      <vt:lpstr>Early Assembly Facilities</vt:lpstr>
      <vt:lpstr>Transition in Sandia Lab Status</vt:lpstr>
      <vt:lpstr>Main Sandia Tech Area: 1949</vt:lpstr>
      <vt:lpstr>The Nuclear Weapons Complex 1949</vt:lpstr>
      <vt:lpstr>The Nuclear Weapons Complex 1950-1951</vt:lpstr>
      <vt:lpstr>The Nuclear Weapons Complex 1952-1953</vt:lpstr>
      <vt:lpstr>PowerPoint Presentation</vt:lpstr>
      <vt:lpstr>Pushing for Variety in Weapons Designs</vt:lpstr>
      <vt:lpstr>Laydown Weapons</vt:lpstr>
      <vt:lpstr>Fat Man</vt:lpstr>
      <vt:lpstr>Result of Growth: Complex</vt:lpstr>
      <vt:lpstr>Result of Growth: Complex</vt:lpstr>
      <vt:lpstr>1958 Employee Brochure</vt:lpstr>
      <vt:lpstr>Reflecting Policy and Place (1958)</vt:lpstr>
      <vt:lpstr>Result of Growth: Sandia</vt:lpstr>
      <vt:lpstr>Result of Growth: Albuquerque</vt:lpstr>
      <vt:lpstr>Populations</vt:lpstr>
      <vt:lpstr>Sandia Purchasing in New Mexico</vt:lpstr>
      <vt:lpstr>Housing Permits, 1940-1954</vt:lpstr>
      <vt:lpstr>Conclusions</vt:lpstr>
      <vt:lpstr>Questions?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Ullrich, Rebecca A</cp:lastModifiedBy>
  <cp:revision>30</cp:revision>
  <cp:lastPrinted>2014-04-01T19:04:01Z</cp:lastPrinted>
  <dcterms:created xsi:type="dcterms:W3CDTF">2011-10-03T16:15:05Z</dcterms:created>
  <dcterms:modified xsi:type="dcterms:W3CDTF">2014-04-08T18:29:40Z</dcterms:modified>
</cp:coreProperties>
</file>