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4"/>
  </p:sldMasterIdLst>
  <p:notesMasterIdLst>
    <p:notesMasterId r:id="rId90"/>
  </p:notesMasterIdLst>
  <p:handoutMasterIdLst>
    <p:handoutMasterId r:id="rId91"/>
  </p:handoutMasterIdLst>
  <p:sldIdLst>
    <p:sldId id="256" r:id="rId5"/>
    <p:sldId id="1809" r:id="rId6"/>
    <p:sldId id="448" r:id="rId7"/>
    <p:sldId id="449" r:id="rId8"/>
    <p:sldId id="1865" r:id="rId9"/>
    <p:sldId id="1866" r:id="rId10"/>
    <p:sldId id="1813" r:id="rId11"/>
    <p:sldId id="1852" r:id="rId12"/>
    <p:sldId id="1855" r:id="rId13"/>
    <p:sldId id="1856" r:id="rId14"/>
    <p:sldId id="1858" r:id="rId15"/>
    <p:sldId id="1860" r:id="rId16"/>
    <p:sldId id="1812" r:id="rId17"/>
    <p:sldId id="1862" r:id="rId18"/>
    <p:sldId id="1863" r:id="rId19"/>
    <p:sldId id="1857" r:id="rId20"/>
    <p:sldId id="1861" r:id="rId21"/>
    <p:sldId id="1864" r:id="rId22"/>
    <p:sldId id="1816" r:id="rId23"/>
    <p:sldId id="369" r:id="rId24"/>
    <p:sldId id="346" r:id="rId25"/>
    <p:sldId id="347" r:id="rId26"/>
    <p:sldId id="348" r:id="rId27"/>
    <p:sldId id="349" r:id="rId28"/>
    <p:sldId id="1853" r:id="rId29"/>
    <p:sldId id="1810" r:id="rId30"/>
    <p:sldId id="442" r:id="rId31"/>
    <p:sldId id="444" r:id="rId32"/>
    <p:sldId id="443" r:id="rId33"/>
    <p:sldId id="424" r:id="rId34"/>
    <p:sldId id="425" r:id="rId35"/>
    <p:sldId id="1830" r:id="rId36"/>
    <p:sldId id="1817" r:id="rId37"/>
    <p:sldId id="1859" r:id="rId38"/>
    <p:sldId id="1851" r:id="rId39"/>
    <p:sldId id="1808" r:id="rId40"/>
    <p:sldId id="1841" r:id="rId41"/>
    <p:sldId id="1814" r:id="rId42"/>
    <p:sldId id="1811" r:id="rId43"/>
    <p:sldId id="1820" r:id="rId44"/>
    <p:sldId id="1824" r:id="rId45"/>
    <p:sldId id="1825" r:id="rId46"/>
    <p:sldId id="1822" r:id="rId47"/>
    <p:sldId id="1854" r:id="rId48"/>
    <p:sldId id="1828" r:id="rId49"/>
    <p:sldId id="1835" r:id="rId50"/>
    <p:sldId id="1837" r:id="rId51"/>
    <p:sldId id="1831" r:id="rId52"/>
    <p:sldId id="1836" r:id="rId53"/>
    <p:sldId id="1838" r:id="rId54"/>
    <p:sldId id="1839" r:id="rId55"/>
    <p:sldId id="353" r:id="rId56"/>
    <p:sldId id="354" r:id="rId57"/>
    <p:sldId id="344" r:id="rId58"/>
    <p:sldId id="355" r:id="rId59"/>
    <p:sldId id="1832" r:id="rId60"/>
    <p:sldId id="422" r:id="rId61"/>
    <p:sldId id="423" r:id="rId62"/>
    <p:sldId id="364" r:id="rId63"/>
    <p:sldId id="1804" r:id="rId64"/>
    <p:sldId id="1805" r:id="rId65"/>
    <p:sldId id="1807" r:id="rId66"/>
    <p:sldId id="1847" r:id="rId67"/>
    <p:sldId id="1834" r:id="rId68"/>
    <p:sldId id="258" r:id="rId69"/>
    <p:sldId id="261" r:id="rId70"/>
    <p:sldId id="337" r:id="rId71"/>
    <p:sldId id="338" r:id="rId72"/>
    <p:sldId id="1815" r:id="rId73"/>
    <p:sldId id="1842" r:id="rId74"/>
    <p:sldId id="1819" r:id="rId75"/>
    <p:sldId id="447" r:id="rId76"/>
    <p:sldId id="1823" r:id="rId77"/>
    <p:sldId id="1821" r:id="rId78"/>
    <p:sldId id="1802" r:id="rId79"/>
    <p:sldId id="1801" r:id="rId80"/>
    <p:sldId id="1818" r:id="rId81"/>
    <p:sldId id="1803" r:id="rId82"/>
    <p:sldId id="1827" r:id="rId83"/>
    <p:sldId id="1840" r:id="rId84"/>
    <p:sldId id="1844" r:id="rId85"/>
    <p:sldId id="1845" r:id="rId86"/>
    <p:sldId id="1848" r:id="rId87"/>
    <p:sldId id="1850" r:id="rId88"/>
    <p:sldId id="1849" r:id="rId89"/>
  </p:sldIdLst>
  <p:sldSz cx="12192000" cy="6858000"/>
  <p:notesSz cx="6858000" cy="9144000"/>
  <p:embeddedFontLst>
    <p:embeddedFont>
      <p:font typeface="Calibri" panose="020F0502020204030204" pitchFamily="34" charset="0"/>
      <p:regular r:id="rId92"/>
      <p:bold r:id="rId93"/>
      <p:italic r:id="rId94"/>
      <p:boldItalic r:id="rId95"/>
    </p:embeddedFont>
    <p:embeddedFont>
      <p:font typeface="Open Sans" panose="020B0606030504020204" pitchFamily="34" charset="0"/>
      <p:regular r:id="rId96"/>
      <p:bold r:id="rId97"/>
      <p:italic r:id="rId98"/>
      <p:boldItalic r:id="rId99"/>
    </p:embeddedFont>
    <p:embeddedFont>
      <p:font typeface="Open Sans bold" panose="020B0806030504020204" pitchFamily="34" charset="0"/>
      <p:regular r:id="rId100"/>
      <p:bold r:id="rId101"/>
      <p:italic r:id="rId102"/>
      <p:boldItalic r:id="rId103"/>
    </p:embeddedFont>
    <p:embeddedFont>
      <p:font typeface="Open Sans Light" panose="020B0306030504020204" pitchFamily="34" charset="0"/>
      <p:regular r:id="rId104"/>
      <p:italic r:id="rId10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78F097-0A73-434B-97FE-ED3B8A0EF645}">
          <p14:sldIdLst>
            <p14:sldId id="256"/>
            <p14:sldId id="1809"/>
            <p14:sldId id="448"/>
            <p14:sldId id="449"/>
            <p14:sldId id="1865"/>
            <p14:sldId id="1866"/>
          </p14:sldIdLst>
        </p14:section>
        <p14:section name="What is cybersecurity" id="{F0C562F2-D4FE-487C-BDA4-27AFFDBD78DE}">
          <p14:sldIdLst>
            <p14:sldId id="1813"/>
            <p14:sldId id="1852"/>
            <p14:sldId id="1855"/>
            <p14:sldId id="1856"/>
            <p14:sldId id="1858"/>
            <p14:sldId id="1860"/>
            <p14:sldId id="1812"/>
            <p14:sldId id="1862"/>
            <p14:sldId id="1863"/>
            <p14:sldId id="1857"/>
            <p14:sldId id="1861"/>
            <p14:sldId id="1864"/>
          </p14:sldIdLst>
        </p14:section>
        <p14:section name="Cybersecurity in the news" id="{4A26FABD-BD6B-4092-B0F4-89B3C6CFC492}">
          <p14:sldIdLst>
            <p14:sldId id="1816"/>
            <p14:sldId id="369"/>
            <p14:sldId id="346"/>
            <p14:sldId id="347"/>
            <p14:sldId id="348"/>
            <p14:sldId id="349"/>
            <p14:sldId id="1853"/>
            <p14:sldId id="1810"/>
            <p14:sldId id="442"/>
            <p14:sldId id="444"/>
            <p14:sldId id="443"/>
            <p14:sldId id="424"/>
            <p14:sldId id="425"/>
            <p14:sldId id="1830"/>
            <p14:sldId id="1817"/>
            <p14:sldId id="1859"/>
            <p14:sldId id="1851"/>
            <p14:sldId id="1808"/>
            <p14:sldId id="1841"/>
          </p14:sldIdLst>
        </p14:section>
        <p14:section name="Networking Background" id="{A84C9D79-3E12-4829-B2ED-3D019F03D0CA}">
          <p14:sldIdLst>
            <p14:sldId id="1814"/>
            <p14:sldId id="1811"/>
            <p14:sldId id="1820"/>
            <p14:sldId id="1824"/>
            <p14:sldId id="1825"/>
            <p14:sldId id="1822"/>
          </p14:sldIdLst>
        </p14:section>
        <p14:section name="Home Network" id="{5E44A4D0-1927-41A2-991D-909BC7831E21}">
          <p14:sldIdLst/>
        </p14:section>
        <p14:section name="Summary" id="{F5CC05F2-4082-42BD-A3E1-FC12A4ED6C41}">
          <p14:sldIdLst/>
        </p14:section>
        <p14:section name="Backup" id="{363DEB3A-849C-42FA-B6E7-486808F6BB60}">
          <p14:sldIdLst>
            <p14:sldId id="1854"/>
            <p14:sldId id="1828"/>
            <p14:sldId id="1835"/>
            <p14:sldId id="1837"/>
            <p14:sldId id="1831"/>
            <p14:sldId id="1836"/>
            <p14:sldId id="1838"/>
            <p14:sldId id="1839"/>
            <p14:sldId id="353"/>
            <p14:sldId id="354"/>
            <p14:sldId id="344"/>
            <p14:sldId id="355"/>
            <p14:sldId id="1832"/>
            <p14:sldId id="422"/>
            <p14:sldId id="423"/>
            <p14:sldId id="364"/>
            <p14:sldId id="1804"/>
            <p14:sldId id="1805"/>
            <p14:sldId id="1807"/>
            <p14:sldId id="1847"/>
          </p14:sldIdLst>
        </p14:section>
        <p14:section name="Computer Background" id="{969BD506-0B5D-4664-AED5-CC99DDF91B2D}">
          <p14:sldIdLst>
            <p14:sldId id="1834"/>
            <p14:sldId id="258"/>
            <p14:sldId id="261"/>
            <p14:sldId id="337"/>
            <p14:sldId id="338"/>
          </p14:sldIdLst>
        </p14:section>
        <p14:section name="Cybersecurity Essentials" id="{5E788650-8034-492C-B0D5-3D31C33B77AD}">
          <p14:sldIdLst>
            <p14:sldId id="1815"/>
            <p14:sldId id="1842"/>
            <p14:sldId id="1819"/>
            <p14:sldId id="447"/>
            <p14:sldId id="1823"/>
            <p14:sldId id="1821"/>
            <p14:sldId id="1802"/>
            <p14:sldId id="1801"/>
            <p14:sldId id="1818"/>
            <p14:sldId id="1803"/>
            <p14:sldId id="1827"/>
          </p14:sldIdLst>
        </p14:section>
        <p14:section name="Notinal Network" id="{FB4C0F4B-8F90-4AFD-8942-702003795445}">
          <p14:sldIdLst>
            <p14:sldId id="1840"/>
            <p14:sldId id="1844"/>
            <p14:sldId id="1845"/>
            <p14:sldId id="1848"/>
            <p14:sldId id="1850"/>
            <p14:sldId id="1849"/>
          </p14:sldIdLst>
        </p14:section>
        <p14:section name="About" id="{7D1F2A88-9EF1-C940-B849-EE7D1949366C}">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15D"/>
    <a:srgbClr val="339A2E"/>
    <a:srgbClr val="00ACD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28614-7B18-4B04-B3B8-20FDB60735C1}" v="15" dt="2023-05-26T19:55:15.747"/>
    <p1510:client id="{8BF624BC-6CE2-4605-8F0B-241D75E1479A}" v="28" dt="2023-05-31T21:28:27.144"/>
    <p1510:client id="{E8FC93E3-C7D6-4C35-926F-32A05037E6A6}" v="5" dt="2023-05-26T19:57:38.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91" autoAdjust="0"/>
    <p:restoredTop sz="91774" autoAdjust="0"/>
  </p:normalViewPr>
  <p:slideViewPr>
    <p:cSldViewPr snapToGrid="0" showGuides="1">
      <p:cViewPr varScale="1">
        <p:scale>
          <a:sx n="104" d="100"/>
          <a:sy n="104" d="100"/>
        </p:scale>
        <p:origin x="432" y="11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84" d="100"/>
          <a:sy n="84" d="100"/>
        </p:scale>
        <p:origin x="27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1.fntdata"/><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2.fntdata"/><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kins, Chris" userId="S::cdjenk@sandia.gov::46caeea6-3b8e-4cfa-9f05-a1d78f254b91" providerId="AD" clId="Web-{8BF624BC-6CE2-4605-8F0B-241D75E1479A}"/>
    <pc:docChg chg="sldOrd modSection">
      <pc:chgData name="Jenkins, Chris" userId="S::cdjenk@sandia.gov::46caeea6-3b8e-4cfa-9f05-a1d78f254b91" providerId="AD" clId="Web-{8BF624BC-6CE2-4605-8F0B-241D75E1479A}" dt="2023-05-31T21:28:27.144" v="27"/>
      <pc:docMkLst>
        <pc:docMk/>
      </pc:docMkLst>
      <pc:sldChg chg="ord">
        <pc:chgData name="Jenkins, Chris" userId="S::cdjenk@sandia.gov::46caeea6-3b8e-4cfa-9f05-a1d78f254b91" providerId="AD" clId="Web-{8BF624BC-6CE2-4605-8F0B-241D75E1479A}" dt="2023-05-31T21:28:01.222" v="10"/>
        <pc:sldMkLst>
          <pc:docMk/>
          <pc:sldMk cId="1066577574" sldId="346"/>
        </pc:sldMkLst>
      </pc:sldChg>
      <pc:sldChg chg="ord">
        <pc:chgData name="Jenkins, Chris" userId="S::cdjenk@sandia.gov::46caeea6-3b8e-4cfa-9f05-a1d78f254b91" providerId="AD" clId="Web-{8BF624BC-6CE2-4605-8F0B-241D75E1479A}" dt="2023-05-31T21:28:01.222" v="9"/>
        <pc:sldMkLst>
          <pc:docMk/>
          <pc:sldMk cId="4263907216" sldId="347"/>
        </pc:sldMkLst>
      </pc:sldChg>
      <pc:sldChg chg="ord">
        <pc:chgData name="Jenkins, Chris" userId="S::cdjenk@sandia.gov::46caeea6-3b8e-4cfa-9f05-a1d78f254b91" providerId="AD" clId="Web-{8BF624BC-6CE2-4605-8F0B-241D75E1479A}" dt="2023-05-31T21:28:01.222" v="8"/>
        <pc:sldMkLst>
          <pc:docMk/>
          <pc:sldMk cId="815413736" sldId="348"/>
        </pc:sldMkLst>
      </pc:sldChg>
      <pc:sldChg chg="ord">
        <pc:chgData name="Jenkins, Chris" userId="S::cdjenk@sandia.gov::46caeea6-3b8e-4cfa-9f05-a1d78f254b91" providerId="AD" clId="Web-{8BF624BC-6CE2-4605-8F0B-241D75E1479A}" dt="2023-05-31T21:28:01.222" v="7"/>
        <pc:sldMkLst>
          <pc:docMk/>
          <pc:sldMk cId="892837146" sldId="349"/>
        </pc:sldMkLst>
      </pc:sldChg>
      <pc:sldChg chg="ord">
        <pc:chgData name="Jenkins, Chris" userId="S::cdjenk@sandia.gov::46caeea6-3b8e-4cfa-9f05-a1d78f254b91" providerId="AD" clId="Web-{8BF624BC-6CE2-4605-8F0B-241D75E1479A}" dt="2023-05-31T21:28:01.222" v="11"/>
        <pc:sldMkLst>
          <pc:docMk/>
          <pc:sldMk cId="2669689794" sldId="369"/>
        </pc:sldMkLst>
      </pc:sldChg>
      <pc:sldChg chg="ord">
        <pc:chgData name="Jenkins, Chris" userId="S::cdjenk@sandia.gov::46caeea6-3b8e-4cfa-9f05-a1d78f254b91" providerId="AD" clId="Web-{8BF624BC-6CE2-4605-8F0B-241D75E1479A}" dt="2023-05-31T21:28:27.144" v="24"/>
        <pc:sldMkLst>
          <pc:docMk/>
          <pc:sldMk cId="1220402917" sldId="1808"/>
        </pc:sldMkLst>
      </pc:sldChg>
      <pc:sldChg chg="ord">
        <pc:chgData name="Jenkins, Chris" userId="S::cdjenk@sandia.gov::46caeea6-3b8e-4cfa-9f05-a1d78f254b91" providerId="AD" clId="Web-{8BF624BC-6CE2-4605-8F0B-241D75E1479A}" dt="2023-05-31T21:28:01.222" v="12"/>
        <pc:sldMkLst>
          <pc:docMk/>
          <pc:sldMk cId="2583677311" sldId="1816"/>
        </pc:sldMkLst>
      </pc:sldChg>
      <pc:sldChg chg="ord">
        <pc:chgData name="Jenkins, Chris" userId="S::cdjenk@sandia.gov::46caeea6-3b8e-4cfa-9f05-a1d78f254b91" providerId="AD" clId="Web-{8BF624BC-6CE2-4605-8F0B-241D75E1479A}" dt="2023-05-31T21:28:27.144" v="27"/>
        <pc:sldMkLst>
          <pc:docMk/>
          <pc:sldMk cId="336406367" sldId="1817"/>
        </pc:sldMkLst>
      </pc:sldChg>
      <pc:sldChg chg="ord">
        <pc:chgData name="Jenkins, Chris" userId="S::cdjenk@sandia.gov::46caeea6-3b8e-4cfa-9f05-a1d78f254b91" providerId="AD" clId="Web-{8BF624BC-6CE2-4605-8F0B-241D75E1479A}" dt="2023-05-31T21:27:54.175" v="6"/>
        <pc:sldMkLst>
          <pc:docMk/>
          <pc:sldMk cId="4234007548" sldId="1830"/>
        </pc:sldMkLst>
      </pc:sldChg>
      <pc:sldChg chg="ord">
        <pc:chgData name="Jenkins, Chris" userId="S::cdjenk@sandia.gov::46caeea6-3b8e-4cfa-9f05-a1d78f254b91" providerId="AD" clId="Web-{8BF624BC-6CE2-4605-8F0B-241D75E1479A}" dt="2023-05-31T21:28:27.144" v="23"/>
        <pc:sldMkLst>
          <pc:docMk/>
          <pc:sldMk cId="1199049166" sldId="1841"/>
        </pc:sldMkLst>
      </pc:sldChg>
      <pc:sldChg chg="ord">
        <pc:chgData name="Jenkins, Chris" userId="S::cdjenk@sandia.gov::46caeea6-3b8e-4cfa-9f05-a1d78f254b91" providerId="AD" clId="Web-{8BF624BC-6CE2-4605-8F0B-241D75E1479A}" dt="2023-05-31T21:28:27.144" v="25"/>
        <pc:sldMkLst>
          <pc:docMk/>
          <pc:sldMk cId="825388003" sldId="1851"/>
        </pc:sldMkLst>
      </pc:sldChg>
      <pc:sldChg chg="ord">
        <pc:chgData name="Jenkins, Chris" userId="S::cdjenk@sandia.gov::46caeea6-3b8e-4cfa-9f05-a1d78f254b91" providerId="AD" clId="Web-{8BF624BC-6CE2-4605-8F0B-241D75E1479A}" dt="2023-05-31T21:28:27.144" v="26"/>
        <pc:sldMkLst>
          <pc:docMk/>
          <pc:sldMk cId="1163030536" sldId="185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6/23/2023</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6/23/2023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dirty="0"/>
          </a:p>
        </p:txBody>
      </p:sp>
    </p:spTree>
    <p:extLst>
      <p:ext uri="{BB962C8B-B14F-4D97-AF65-F5344CB8AC3E}">
        <p14:creationId xmlns:p14="http://schemas.microsoft.com/office/powerpoint/2010/main" val="385018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595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https://www.bleepingcomputer.com/news/security/students-hack-high-school-to-change-grades-get-lunch-refunds/</a:t>
            </a:r>
          </a:p>
          <a:p>
            <a:endParaRPr lang="en-US" dirty="0"/>
          </a:p>
        </p:txBody>
      </p:sp>
    </p:spTree>
    <p:extLst>
      <p:ext uri="{BB962C8B-B14F-4D97-AF65-F5344CB8AC3E}">
        <p14:creationId xmlns:p14="http://schemas.microsoft.com/office/powerpoint/2010/main" val="1548166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https://www.bleepingcomputer.com/news/security/colonial-pipeline-reports-data-breach-after-may-ransomware-attack/</a:t>
            </a:r>
          </a:p>
          <a:p>
            <a:r>
              <a:rPr lang="en-US" dirty="0"/>
              <a:t>https://www.bleepingcomputer.com/news/security/largest-us-pipeline-shuts-down-operations-after-ransomware-attack/</a:t>
            </a:r>
          </a:p>
        </p:txBody>
      </p:sp>
      <p:sp>
        <p:nvSpPr>
          <p:cNvPr id="4" name="Slide Number Placeholder 3"/>
          <p:cNvSpPr>
            <a:spLocks noGrp="1"/>
          </p:cNvSpPr>
          <p:nvPr>
            <p:ph type="sldNum" sz="quarter" idx="5"/>
          </p:nvPr>
        </p:nvSpPr>
        <p:spPr/>
        <p:txBody>
          <a:bodyPr/>
          <a:lstStyle/>
          <a:p>
            <a:fld id="{E21A7267-269F-4D26-9F96-B6358A06B982}" type="slidenum">
              <a:rPr lang="en-US" smtClean="0"/>
              <a:pPr/>
              <a:t>32</a:t>
            </a:fld>
            <a:endParaRPr lang="en-US" dirty="0"/>
          </a:p>
        </p:txBody>
      </p:sp>
    </p:spTree>
    <p:extLst>
      <p:ext uri="{BB962C8B-B14F-4D97-AF65-F5344CB8AC3E}">
        <p14:creationId xmlns:p14="http://schemas.microsoft.com/office/powerpoint/2010/main" val="389568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https://www.practicalnetworking.net/index/networking-fundamentals-how-data-moves-through-the-internet/</a:t>
            </a:r>
          </a:p>
        </p:txBody>
      </p:sp>
      <p:sp>
        <p:nvSpPr>
          <p:cNvPr id="4" name="Slide Number Placeholder 3"/>
          <p:cNvSpPr>
            <a:spLocks noGrp="1"/>
          </p:cNvSpPr>
          <p:nvPr>
            <p:ph type="sldNum" sz="quarter" idx="5"/>
          </p:nvPr>
        </p:nvSpPr>
        <p:spPr/>
        <p:txBody>
          <a:bodyPr/>
          <a:lstStyle/>
          <a:p>
            <a:fld id="{E21A7267-269F-4D26-9F96-B6358A06B982}" type="slidenum">
              <a:rPr lang="en-US" smtClean="0"/>
              <a:pPr/>
              <a:t>36</a:t>
            </a:fld>
            <a:endParaRPr lang="en-US" dirty="0"/>
          </a:p>
        </p:txBody>
      </p:sp>
    </p:spTree>
    <p:extLst>
      <p:ext uri="{BB962C8B-B14F-4D97-AF65-F5344CB8AC3E}">
        <p14:creationId xmlns:p14="http://schemas.microsoft.com/office/powerpoint/2010/main" val="2309085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40</a:t>
            </a:fld>
            <a:endParaRPr lang="en-US" dirty="0"/>
          </a:p>
        </p:txBody>
      </p:sp>
    </p:spTree>
    <p:extLst>
      <p:ext uri="{BB962C8B-B14F-4D97-AF65-F5344CB8AC3E}">
        <p14:creationId xmlns:p14="http://schemas.microsoft.com/office/powerpoint/2010/main" val="1770283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https://www.lifewire.com/definition-of-network-switch-817588</a:t>
            </a:r>
          </a:p>
        </p:txBody>
      </p:sp>
      <p:sp>
        <p:nvSpPr>
          <p:cNvPr id="4" name="Slide Number Placeholder 3"/>
          <p:cNvSpPr>
            <a:spLocks noGrp="1"/>
          </p:cNvSpPr>
          <p:nvPr>
            <p:ph type="sldNum" sz="quarter" idx="5"/>
          </p:nvPr>
        </p:nvSpPr>
        <p:spPr/>
        <p:txBody>
          <a:bodyPr/>
          <a:lstStyle/>
          <a:p>
            <a:fld id="{E21A7267-269F-4D26-9F96-B6358A06B982}" type="slidenum">
              <a:rPr lang="en-US" smtClean="0"/>
              <a:pPr/>
              <a:t>41</a:t>
            </a:fld>
            <a:endParaRPr lang="en-US" dirty="0"/>
          </a:p>
        </p:txBody>
      </p:sp>
    </p:spTree>
    <p:extLst>
      <p:ext uri="{BB962C8B-B14F-4D97-AF65-F5344CB8AC3E}">
        <p14:creationId xmlns:p14="http://schemas.microsoft.com/office/powerpoint/2010/main" val="4207880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https://www.lifewire.com/definition-of-network-switch-817588</a:t>
            </a:r>
          </a:p>
        </p:txBody>
      </p:sp>
      <p:sp>
        <p:nvSpPr>
          <p:cNvPr id="4" name="Slide Number Placeholder 3"/>
          <p:cNvSpPr>
            <a:spLocks noGrp="1"/>
          </p:cNvSpPr>
          <p:nvPr>
            <p:ph type="sldNum" sz="quarter" idx="5"/>
          </p:nvPr>
        </p:nvSpPr>
        <p:spPr/>
        <p:txBody>
          <a:bodyPr/>
          <a:lstStyle/>
          <a:p>
            <a:fld id="{E21A7267-269F-4D26-9F96-B6358A06B982}" type="slidenum">
              <a:rPr lang="en-US" smtClean="0"/>
              <a:pPr/>
              <a:t>42</a:t>
            </a:fld>
            <a:endParaRPr lang="en-US" dirty="0"/>
          </a:p>
        </p:txBody>
      </p:sp>
    </p:spTree>
    <p:extLst>
      <p:ext uri="{BB962C8B-B14F-4D97-AF65-F5344CB8AC3E}">
        <p14:creationId xmlns:p14="http://schemas.microsoft.com/office/powerpoint/2010/main" val="55467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https://www.sans.org/white-papers/35412/</a:t>
            </a:r>
          </a:p>
          <a:p>
            <a:r>
              <a:rPr lang="en-US" dirty="0"/>
              <a:t>https://www.zdnet.com/article/anatomy-of-the-target-data-breach-missed-opportunities-and-lessons-learned/</a:t>
            </a:r>
          </a:p>
          <a:p>
            <a:r>
              <a:rPr lang="en-US" dirty="0"/>
              <a:t>https://securityintelligence.com/target-breach-protect-against-similar-attacks-retailers</a:t>
            </a:r>
          </a:p>
          <a:p>
            <a:r>
              <a:rPr lang="en-US" dirty="0"/>
              <a:t>https://krebsonsecurity.com/2014/01/new-clues-in-the-target-breach</a:t>
            </a:r>
          </a:p>
        </p:txBody>
      </p:sp>
      <p:sp>
        <p:nvSpPr>
          <p:cNvPr id="4" name="Slide Number Placeholder 3"/>
          <p:cNvSpPr>
            <a:spLocks noGrp="1"/>
          </p:cNvSpPr>
          <p:nvPr>
            <p:ph type="sldNum" sz="quarter" idx="5"/>
          </p:nvPr>
        </p:nvSpPr>
        <p:spPr/>
        <p:txBody>
          <a:bodyPr/>
          <a:lstStyle/>
          <a:p>
            <a:fld id="{E21A7267-269F-4D26-9F96-B6358A06B982}" type="slidenum">
              <a:rPr lang="en-US" smtClean="0"/>
              <a:pPr/>
              <a:t>45</a:t>
            </a:fld>
            <a:endParaRPr lang="en-US" dirty="0"/>
          </a:p>
        </p:txBody>
      </p:sp>
    </p:spTree>
    <p:extLst>
      <p:ext uri="{BB962C8B-B14F-4D97-AF65-F5344CB8AC3E}">
        <p14:creationId xmlns:p14="http://schemas.microsoft.com/office/powerpoint/2010/main" val="1644423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https://securityintelligence.com/target-breach-protect-against-similar-attacks-retailers/</a:t>
            </a:r>
          </a:p>
        </p:txBody>
      </p:sp>
      <p:sp>
        <p:nvSpPr>
          <p:cNvPr id="4" name="Slide Number Placeholder 3"/>
          <p:cNvSpPr>
            <a:spLocks noGrp="1"/>
          </p:cNvSpPr>
          <p:nvPr>
            <p:ph type="sldNum" sz="quarter" idx="5"/>
          </p:nvPr>
        </p:nvSpPr>
        <p:spPr/>
        <p:txBody>
          <a:bodyPr/>
          <a:lstStyle/>
          <a:p>
            <a:fld id="{E21A7267-269F-4D26-9F96-B6358A06B982}" type="slidenum">
              <a:rPr lang="en-US" smtClean="0"/>
              <a:pPr/>
              <a:t>46</a:t>
            </a:fld>
            <a:endParaRPr lang="en-US" dirty="0"/>
          </a:p>
        </p:txBody>
      </p:sp>
    </p:spTree>
    <p:extLst>
      <p:ext uri="{BB962C8B-B14F-4D97-AF65-F5344CB8AC3E}">
        <p14:creationId xmlns:p14="http://schemas.microsoft.com/office/powerpoint/2010/main" val="3530387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https://krebsonsecurity.com/2015/09/inside-target-corp-days-after-2013-breach/</a:t>
            </a:r>
          </a:p>
        </p:txBody>
      </p:sp>
      <p:sp>
        <p:nvSpPr>
          <p:cNvPr id="4" name="Slide Number Placeholder 3"/>
          <p:cNvSpPr>
            <a:spLocks noGrp="1"/>
          </p:cNvSpPr>
          <p:nvPr>
            <p:ph type="sldNum" sz="quarter" idx="5"/>
          </p:nvPr>
        </p:nvSpPr>
        <p:spPr/>
        <p:txBody>
          <a:bodyPr/>
          <a:lstStyle/>
          <a:p>
            <a:fld id="{E21A7267-269F-4D26-9F96-B6358A06B982}" type="slidenum">
              <a:rPr lang="en-US" smtClean="0"/>
              <a:pPr/>
              <a:t>47</a:t>
            </a:fld>
            <a:endParaRPr lang="en-US" dirty="0"/>
          </a:p>
        </p:txBody>
      </p:sp>
    </p:spTree>
    <p:extLst>
      <p:ext uri="{BB962C8B-B14F-4D97-AF65-F5344CB8AC3E}">
        <p14:creationId xmlns:p14="http://schemas.microsoft.com/office/powerpoint/2010/main" val="1341103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a:t>
            </a:fld>
            <a:endParaRPr lang="en-US" dirty="0"/>
          </a:p>
        </p:txBody>
      </p:sp>
    </p:spTree>
    <p:extLst>
      <p:ext uri="{BB962C8B-B14F-4D97-AF65-F5344CB8AC3E}">
        <p14:creationId xmlns:p14="http://schemas.microsoft.com/office/powerpoint/2010/main" val="2186353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https://www.zdnet.com/article/anatomy-of-the-target-data-breach-missed-opportunities-and-lessons-learned/</a:t>
            </a:r>
          </a:p>
        </p:txBody>
      </p:sp>
      <p:sp>
        <p:nvSpPr>
          <p:cNvPr id="4" name="Slide Number Placeholder 3"/>
          <p:cNvSpPr>
            <a:spLocks noGrp="1"/>
          </p:cNvSpPr>
          <p:nvPr>
            <p:ph type="sldNum" sz="quarter" idx="5"/>
          </p:nvPr>
        </p:nvSpPr>
        <p:spPr/>
        <p:txBody>
          <a:bodyPr/>
          <a:lstStyle/>
          <a:p>
            <a:fld id="{E21A7267-269F-4D26-9F96-B6358A06B982}" type="slidenum">
              <a:rPr lang="en-US" smtClean="0"/>
              <a:pPr/>
              <a:t>48</a:t>
            </a:fld>
            <a:endParaRPr lang="en-US" dirty="0"/>
          </a:p>
        </p:txBody>
      </p:sp>
    </p:spTree>
    <p:extLst>
      <p:ext uri="{BB962C8B-B14F-4D97-AF65-F5344CB8AC3E}">
        <p14:creationId xmlns:p14="http://schemas.microsoft.com/office/powerpoint/2010/main" val="3013664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https://krebsonsecurity.com/2015/09/inside-target-corp-days-after-2013-breach/</a:t>
            </a:r>
          </a:p>
        </p:txBody>
      </p:sp>
      <p:sp>
        <p:nvSpPr>
          <p:cNvPr id="4" name="Slide Number Placeholder 3"/>
          <p:cNvSpPr>
            <a:spLocks noGrp="1"/>
          </p:cNvSpPr>
          <p:nvPr>
            <p:ph type="sldNum" sz="quarter" idx="5"/>
          </p:nvPr>
        </p:nvSpPr>
        <p:spPr/>
        <p:txBody>
          <a:bodyPr/>
          <a:lstStyle/>
          <a:p>
            <a:fld id="{E21A7267-269F-4D26-9F96-B6358A06B982}" type="slidenum">
              <a:rPr lang="en-US" smtClean="0"/>
              <a:pPr/>
              <a:t>49</a:t>
            </a:fld>
            <a:endParaRPr lang="en-US" dirty="0"/>
          </a:p>
        </p:txBody>
      </p:sp>
    </p:spTree>
    <p:extLst>
      <p:ext uri="{BB962C8B-B14F-4D97-AF65-F5344CB8AC3E}">
        <p14:creationId xmlns:p14="http://schemas.microsoft.com/office/powerpoint/2010/main" val="1157380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https://krebsonsecurity.com/2015/09/inside-target-corp-days-after-2013-breach/</a:t>
            </a:r>
          </a:p>
        </p:txBody>
      </p:sp>
      <p:sp>
        <p:nvSpPr>
          <p:cNvPr id="4" name="Slide Number Placeholder 3"/>
          <p:cNvSpPr>
            <a:spLocks noGrp="1"/>
          </p:cNvSpPr>
          <p:nvPr>
            <p:ph type="sldNum" sz="quarter" idx="5"/>
          </p:nvPr>
        </p:nvSpPr>
        <p:spPr/>
        <p:txBody>
          <a:bodyPr/>
          <a:lstStyle/>
          <a:p>
            <a:fld id="{E21A7267-269F-4D26-9F96-B6358A06B982}" type="slidenum">
              <a:rPr lang="en-US" smtClean="0"/>
              <a:pPr/>
              <a:t>50</a:t>
            </a:fld>
            <a:endParaRPr lang="en-US" dirty="0"/>
          </a:p>
        </p:txBody>
      </p:sp>
    </p:spTree>
    <p:extLst>
      <p:ext uri="{BB962C8B-B14F-4D97-AF65-F5344CB8AC3E}">
        <p14:creationId xmlns:p14="http://schemas.microsoft.com/office/powerpoint/2010/main" val="303073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51</a:t>
            </a:fld>
            <a:endParaRPr lang="en-US" dirty="0"/>
          </a:p>
        </p:txBody>
      </p:sp>
    </p:spTree>
    <p:extLst>
      <p:ext uri="{BB962C8B-B14F-4D97-AF65-F5344CB8AC3E}">
        <p14:creationId xmlns:p14="http://schemas.microsoft.com/office/powerpoint/2010/main" val="3646142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https://www.bleepingcomputer.com/news/security/us-farmer-cooperative-hit-by-59m-blackmatter-ransomware-attack/</a:t>
            </a:r>
          </a:p>
        </p:txBody>
      </p:sp>
      <p:sp>
        <p:nvSpPr>
          <p:cNvPr id="4" name="Slide Number Placeholder 3"/>
          <p:cNvSpPr>
            <a:spLocks noGrp="1"/>
          </p:cNvSpPr>
          <p:nvPr>
            <p:ph type="sldNum" sz="quarter" idx="5"/>
          </p:nvPr>
        </p:nvSpPr>
        <p:spPr/>
        <p:txBody>
          <a:bodyPr/>
          <a:lstStyle/>
          <a:p>
            <a:fld id="{E21A7267-269F-4D26-9F96-B6358A06B982}" type="slidenum">
              <a:rPr lang="en-US" smtClean="0"/>
              <a:pPr/>
              <a:t>56</a:t>
            </a:fld>
            <a:endParaRPr lang="en-US" dirty="0"/>
          </a:p>
        </p:txBody>
      </p:sp>
    </p:spTree>
    <p:extLst>
      <p:ext uri="{BB962C8B-B14F-4D97-AF65-F5344CB8AC3E}">
        <p14:creationId xmlns:p14="http://schemas.microsoft.com/office/powerpoint/2010/main" val="761489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https://www.bleepingcomputer.com/news/security/hackers-crashed-a-bank-s-computers-while-attempting-a-swift-hack/</a:t>
            </a:r>
          </a:p>
          <a:p>
            <a:endParaRPr lang="en-US" dirty="0"/>
          </a:p>
        </p:txBody>
      </p:sp>
    </p:spTree>
    <p:extLst>
      <p:ext uri="{BB962C8B-B14F-4D97-AF65-F5344CB8AC3E}">
        <p14:creationId xmlns:p14="http://schemas.microsoft.com/office/powerpoint/2010/main" val="957119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https://netosec.com/protect-home-network/</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60</a:t>
            </a:fld>
            <a:endParaRPr lang="en-US" dirty="0"/>
          </a:p>
        </p:txBody>
      </p:sp>
    </p:spTree>
    <p:extLst>
      <p:ext uri="{BB962C8B-B14F-4D97-AF65-F5344CB8AC3E}">
        <p14:creationId xmlns:p14="http://schemas.microsoft.com/office/powerpoint/2010/main" val="1488569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https://www.practicalnetworking.net/index/networking-fundamentals-how-data-moves-through-the-internet/</a:t>
            </a:r>
          </a:p>
        </p:txBody>
      </p:sp>
      <p:sp>
        <p:nvSpPr>
          <p:cNvPr id="4" name="Slide Number Placeholder 3"/>
          <p:cNvSpPr>
            <a:spLocks noGrp="1"/>
          </p:cNvSpPr>
          <p:nvPr>
            <p:ph type="sldNum" sz="quarter" idx="5"/>
          </p:nvPr>
        </p:nvSpPr>
        <p:spPr/>
        <p:txBody>
          <a:bodyPr/>
          <a:lstStyle/>
          <a:p>
            <a:fld id="{E21A7267-269F-4D26-9F96-B6358A06B982}" type="slidenum">
              <a:rPr lang="en-US" smtClean="0"/>
              <a:pPr/>
              <a:t>61</a:t>
            </a:fld>
            <a:endParaRPr lang="en-US" dirty="0"/>
          </a:p>
        </p:txBody>
      </p:sp>
    </p:spTree>
    <p:extLst>
      <p:ext uri="{BB962C8B-B14F-4D97-AF65-F5344CB8AC3E}">
        <p14:creationId xmlns:p14="http://schemas.microsoft.com/office/powerpoint/2010/main" val="1112760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https://www.washingtonpost.com/news/innovations/wp/2017/07/21/how-a-fish-tank-helped-hack-a-casino/</a:t>
            </a:r>
          </a:p>
          <a:p>
            <a:r>
              <a:rPr lang="en-US" dirty="0"/>
              <a:t>https://www.forbes.com/sites/leemathews/2017/07/27/criminals-hacked-a-fish-tank-to-steal-data-from-a-casino/?sh=2a8e2ab032b9</a:t>
            </a:r>
          </a:p>
          <a:p>
            <a:r>
              <a:rPr lang="en-US" dirty="0"/>
              <a:t>https://money.cnn.com/2017/07/19/technology/fish-tank-hack-darktrace/index.html</a:t>
            </a:r>
          </a:p>
          <a:p>
            <a:r>
              <a:rPr lang="en-US" dirty="0"/>
              <a:t>https://cdn2.hubspot.net/hubfs/2784256/1_nat_2017_recap/Presentations/Darktrace%20-%20Global%20Threat%20Report%202017.pdf?t=1528334118161</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63</a:t>
            </a:fld>
            <a:endParaRPr lang="en-US" dirty="0"/>
          </a:p>
        </p:txBody>
      </p:sp>
    </p:spTree>
    <p:extLst>
      <p:ext uri="{BB962C8B-B14F-4D97-AF65-F5344CB8AC3E}">
        <p14:creationId xmlns:p14="http://schemas.microsoft.com/office/powerpoint/2010/main" val="1333424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https://www.practicalnetworking.net/stand-alone/vlans/</a:t>
            </a:r>
          </a:p>
        </p:txBody>
      </p:sp>
      <p:sp>
        <p:nvSpPr>
          <p:cNvPr id="4" name="Slide Number Placeholder 3"/>
          <p:cNvSpPr>
            <a:spLocks noGrp="1"/>
          </p:cNvSpPr>
          <p:nvPr>
            <p:ph type="sldNum" sz="quarter" idx="5"/>
          </p:nvPr>
        </p:nvSpPr>
        <p:spPr/>
        <p:txBody>
          <a:bodyPr/>
          <a:lstStyle/>
          <a:p>
            <a:fld id="{E21A7267-269F-4D26-9F96-B6358A06B982}" type="slidenum">
              <a:rPr lang="en-US" smtClean="0"/>
              <a:pPr/>
              <a:t>79</a:t>
            </a:fld>
            <a:endParaRPr lang="en-US" dirty="0"/>
          </a:p>
        </p:txBody>
      </p:sp>
    </p:spTree>
    <p:extLst>
      <p:ext uri="{BB962C8B-B14F-4D97-AF65-F5344CB8AC3E}">
        <p14:creationId xmlns:p14="http://schemas.microsoft.com/office/powerpoint/2010/main" val="188527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3</a:t>
            </a:fld>
            <a:endParaRPr lang="en-US" dirty="0"/>
          </a:p>
        </p:txBody>
      </p:sp>
    </p:spTree>
    <p:extLst>
      <p:ext uri="{BB962C8B-B14F-4D97-AF65-F5344CB8AC3E}">
        <p14:creationId xmlns:p14="http://schemas.microsoft.com/office/powerpoint/2010/main" val="2097630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Open Sans" panose="020B0606030504020204" pitchFamily="34" charset="0"/>
                <a:ea typeface="+mn-ea"/>
                <a:cs typeface="+mn-cs"/>
              </a:rPr>
              <a:t>Stan Jenkins. Secure Network Architecture: Best Practices for Small Business and Government</a:t>
            </a:r>
          </a:p>
          <a:p>
            <a:r>
              <a:rPr lang="en-US" sz="1200" b="1" i="0" u="none" strike="noStrike" kern="1200" baseline="0" dirty="0">
                <a:solidFill>
                  <a:schemeClr val="tx1"/>
                </a:solidFill>
                <a:latin typeface="Open Sans" panose="020B0606030504020204" pitchFamily="34" charset="0"/>
                <a:ea typeface="+mn-ea"/>
                <a:cs typeface="+mn-cs"/>
              </a:rPr>
              <a:t>Entities. </a:t>
            </a:r>
            <a:r>
              <a:rPr lang="fr-FR" sz="1200" b="0" i="0" u="none" strike="noStrike" kern="1200" baseline="0" dirty="0">
                <a:solidFill>
                  <a:schemeClr val="tx1"/>
                </a:solidFill>
                <a:latin typeface="Open Sans" panose="020B0606030504020204" pitchFamily="34" charset="0"/>
                <a:ea typeface="+mn-ea"/>
                <a:cs typeface="+mn-cs"/>
              </a:rPr>
              <a:t>Global Information Assurance Certification Paper. April 3, 2003</a:t>
            </a: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85</a:t>
            </a:fld>
            <a:endParaRPr lang="en-US" dirty="0"/>
          </a:p>
        </p:txBody>
      </p:sp>
    </p:spTree>
    <p:extLst>
      <p:ext uri="{BB962C8B-B14F-4D97-AF65-F5344CB8AC3E}">
        <p14:creationId xmlns:p14="http://schemas.microsoft.com/office/powerpoint/2010/main" val="241191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5</a:t>
            </a:fld>
            <a:endParaRPr lang="en-US" dirty="0"/>
          </a:p>
        </p:txBody>
      </p:sp>
    </p:spTree>
    <p:extLst>
      <p:ext uri="{BB962C8B-B14F-4D97-AF65-F5344CB8AC3E}">
        <p14:creationId xmlns:p14="http://schemas.microsoft.com/office/powerpoint/2010/main" val="209763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Uppercase = 26, Lowercase = 26, Digit = 10, Special chars = 7</a:t>
            </a:r>
          </a:p>
          <a:p>
            <a:r>
              <a:rPr lang="en-US" dirty="0"/>
              <a:t>26 + 26 + 10 + 7 = 69</a:t>
            </a:r>
          </a:p>
          <a:p>
            <a:r>
              <a:rPr lang="en-US" dirty="0"/>
              <a:t>69^8 = number of possible combinations = number of possible hashes = 513,798,374,428,641 = 513 Trillion</a:t>
            </a:r>
          </a:p>
          <a:p>
            <a:r>
              <a:rPr lang="en-US" dirty="0"/>
              <a:t>69^10 = 2,446,194,060,654,759,801 = 2.5 Quintillion</a:t>
            </a:r>
          </a:p>
          <a:p>
            <a:r>
              <a:rPr lang="en-US" dirty="0"/>
              <a:t>69^16 = 263,988,769,565,513,973,843,201,106,881= 263 octillion</a:t>
            </a:r>
          </a:p>
          <a:p>
            <a:endParaRPr lang="en-US" dirty="0"/>
          </a:p>
          <a:p>
            <a:r>
              <a:rPr lang="en-US" dirty="0"/>
              <a:t>Increase by multithreading, GPU, HPC, or anything which allows multiple computation in parallel</a:t>
            </a:r>
          </a:p>
          <a:p>
            <a:r>
              <a:rPr lang="en-US" dirty="0"/>
              <a:t>Slow down by using different hash function or personal modifier</a:t>
            </a:r>
          </a:p>
        </p:txBody>
      </p:sp>
      <p:sp>
        <p:nvSpPr>
          <p:cNvPr id="4" name="Slide Number Placeholder 3"/>
          <p:cNvSpPr>
            <a:spLocks noGrp="1"/>
          </p:cNvSpPr>
          <p:nvPr>
            <p:ph type="sldNum" sz="quarter" idx="5"/>
          </p:nvPr>
        </p:nvSpPr>
        <p:spPr/>
        <p:txBody>
          <a:bodyPr/>
          <a:lstStyle/>
          <a:p>
            <a:fld id="{E21A7267-269F-4D26-9F96-B6358A06B982}" type="slidenum">
              <a:rPr lang="en-US" smtClean="0"/>
              <a:pPr/>
              <a:t>13</a:t>
            </a:fld>
            <a:endParaRPr lang="en-US" dirty="0"/>
          </a:p>
        </p:txBody>
      </p:sp>
    </p:spTree>
    <p:extLst>
      <p:ext uri="{BB962C8B-B14F-4D97-AF65-F5344CB8AC3E}">
        <p14:creationId xmlns:p14="http://schemas.microsoft.com/office/powerpoint/2010/main" val="386269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https://www.gemini.com/cryptopedia/crypto-mining-rig-bitcoin-mining-calculator-asic-miner#section-gpu-mining-takes-over</a:t>
            </a:r>
          </a:p>
          <a:p>
            <a:endParaRPr lang="en-US" dirty="0"/>
          </a:p>
          <a:p>
            <a:r>
              <a:rPr lang="en-US" dirty="0"/>
              <a:t>69^8 = number of possible combinations = number of possible hashes = 513,798,374,428,641 / 10kh / s = 51,379,837,443s / 3600s = 14,272,177hrs / 24hrs = 594,674 days / 365 = 1,629 years</a:t>
            </a:r>
          </a:p>
          <a:p>
            <a:r>
              <a:rPr lang="en-US" dirty="0"/>
              <a:t>513,798,374,428,641 / 40mh/s = 12,844,959s / 86,400 s/day = 149 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513,798,374,428,641 / 90th/s = 57s</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14</a:t>
            </a:fld>
            <a:endParaRPr lang="en-US" dirty="0"/>
          </a:p>
        </p:txBody>
      </p:sp>
    </p:spTree>
    <p:extLst>
      <p:ext uri="{BB962C8B-B14F-4D97-AF65-F5344CB8AC3E}">
        <p14:creationId xmlns:p14="http://schemas.microsoft.com/office/powerpoint/2010/main" val="1298519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69^8 = number of possible combinations = number of possible hashes = 513,798,374,428,641 / 51,840,000h / s  = 9,911,234s / 86,400 s/day = 115 days</a:t>
            </a:r>
          </a:p>
          <a:p>
            <a:r>
              <a:rPr lang="en-US" dirty="0"/>
              <a:t>2,592*2 * 10,000 = 51,840,000h/s </a:t>
            </a:r>
          </a:p>
        </p:txBody>
      </p:sp>
      <p:sp>
        <p:nvSpPr>
          <p:cNvPr id="4" name="Slide Number Placeholder 3"/>
          <p:cNvSpPr>
            <a:spLocks noGrp="1"/>
          </p:cNvSpPr>
          <p:nvPr>
            <p:ph type="sldNum" sz="quarter" idx="5"/>
          </p:nvPr>
        </p:nvSpPr>
        <p:spPr/>
        <p:txBody>
          <a:bodyPr/>
          <a:lstStyle/>
          <a:p>
            <a:fld id="{E21A7267-269F-4D26-9F96-B6358A06B982}" type="slidenum">
              <a:rPr lang="en-US" smtClean="0"/>
              <a:pPr/>
              <a:t>15</a:t>
            </a:fld>
            <a:endParaRPr lang="en-US" dirty="0"/>
          </a:p>
        </p:txBody>
      </p:sp>
    </p:spTree>
    <p:extLst>
      <p:ext uri="{BB962C8B-B14F-4D97-AF65-F5344CB8AC3E}">
        <p14:creationId xmlns:p14="http://schemas.microsoft.com/office/powerpoint/2010/main" val="124513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Cybersecurity is fun and exciting! HMTech is the best!</a:t>
            </a:r>
          </a:p>
          <a:p>
            <a:endParaRPr lang="en-US" dirty="0"/>
          </a:p>
          <a:p>
            <a:r>
              <a:rPr lang="en-US" dirty="0"/>
              <a:t>https://cryptii.com/pipes/caesar-cipher</a:t>
            </a:r>
          </a:p>
        </p:txBody>
      </p:sp>
      <p:sp>
        <p:nvSpPr>
          <p:cNvPr id="4" name="Slide Number Placeholder 3"/>
          <p:cNvSpPr>
            <a:spLocks noGrp="1"/>
          </p:cNvSpPr>
          <p:nvPr>
            <p:ph type="sldNum" sz="quarter" idx="5"/>
          </p:nvPr>
        </p:nvSpPr>
        <p:spPr/>
        <p:txBody>
          <a:bodyPr/>
          <a:lstStyle/>
          <a:p>
            <a:fld id="{E21A7267-269F-4D26-9F96-B6358A06B982}" type="slidenum">
              <a:rPr lang="en-US" smtClean="0"/>
              <a:pPr/>
              <a:t>18</a:t>
            </a:fld>
            <a:endParaRPr lang="en-US" dirty="0"/>
          </a:p>
        </p:txBody>
      </p:sp>
    </p:spTree>
    <p:extLst>
      <p:ext uri="{BB962C8B-B14F-4D97-AF65-F5344CB8AC3E}">
        <p14:creationId xmlns:p14="http://schemas.microsoft.com/office/powerpoint/2010/main" val="91223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https://www.bleepingcomputer.com/news/security/you-can-bypass-authentication-on-hpe-ilo4-servers-with-29-a-characters/</a:t>
            </a:r>
          </a:p>
          <a:p>
            <a:endParaRPr lang="en-US" dirty="0"/>
          </a:p>
          <a:p>
            <a:r>
              <a:rPr lang="en-US" dirty="0"/>
              <a:t>https://airbus-seclab.github.io/ilo/SSTIC2018-Article-subverting_your_server_through_its_bmc_the_hpe_ilo4_case-gazet_perigaud_czarny.pdf</a:t>
            </a:r>
          </a:p>
          <a:p>
            <a:endParaRPr lang="en-US" dirty="0"/>
          </a:p>
          <a:p>
            <a:endParaRPr lang="en-US" dirty="0"/>
          </a:p>
        </p:txBody>
      </p:sp>
    </p:spTree>
    <p:extLst>
      <p:ext uri="{BB962C8B-B14F-4D97-AF65-F5344CB8AC3E}">
        <p14:creationId xmlns:p14="http://schemas.microsoft.com/office/powerpoint/2010/main" val="1508005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andia 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01FDE4-204F-8A4F-897A-2FD925F71231}"/>
              </a:ext>
            </a:extLst>
          </p:cNvPr>
          <p:cNvSpPr/>
          <p:nvPr userDrawn="1"/>
        </p:nvSpPr>
        <p:spPr>
          <a:xfrm>
            <a:off x="2139174" y="6546375"/>
            <a:ext cx="7408863" cy="31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299136E-7E06-F942-9B25-67EC00827399}"/>
              </a:ext>
            </a:extLst>
          </p:cNvPr>
          <p:cNvSpPr/>
          <p:nvPr userDrawn="1"/>
        </p:nvSpPr>
        <p:spPr>
          <a:xfrm>
            <a:off x="0" y="1994263"/>
            <a:ext cx="12192000" cy="2795810"/>
          </a:xfrm>
          <a:prstGeom prst="rect">
            <a:avLst/>
          </a:prstGeom>
          <a:solidFill>
            <a:srgbClr val="00A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962060-6C17-CC42-AE02-487CBE7845C6}"/>
              </a:ext>
            </a:extLst>
          </p:cNvPr>
          <p:cNvSpPr/>
          <p:nvPr userDrawn="1"/>
        </p:nvSpPr>
        <p:spPr>
          <a:xfrm>
            <a:off x="308192" y="2224526"/>
            <a:ext cx="62865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D41BF9-BEC6-2541-BC17-FCD21E6A27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2165" y="2224526"/>
            <a:ext cx="1271131" cy="485341"/>
          </a:xfrm>
          <a:prstGeom prst="rect">
            <a:avLst/>
          </a:prstGeom>
        </p:spPr>
      </p:pic>
      <p:sp>
        <p:nvSpPr>
          <p:cNvPr id="2" name="Title 1"/>
          <p:cNvSpPr>
            <a:spLocks noGrp="1"/>
          </p:cNvSpPr>
          <p:nvPr>
            <p:ph type="ctrTitle" hasCustomPrompt="1"/>
          </p:nvPr>
        </p:nvSpPr>
        <p:spPr>
          <a:xfrm>
            <a:off x="308192" y="2340408"/>
            <a:ext cx="9589164" cy="1079883"/>
          </a:xfrm>
          <a:prstGeom prst="rect">
            <a:avLst/>
          </a:prstGeom>
        </p:spPr>
        <p:txBody>
          <a:bodyPr anchor="b">
            <a:normAutofit/>
          </a:bodyPr>
          <a:lstStyle>
            <a:lvl1pPr algn="l">
              <a:defRPr sz="4400">
                <a:solidFill>
                  <a:schemeClr val="bg2"/>
                </a:solidFill>
              </a:defRPr>
            </a:lvl1pPr>
          </a:lstStyle>
          <a:p>
            <a:r>
              <a:rPr lang="en-US" dirty="0"/>
              <a:t>Click to add title</a:t>
            </a:r>
          </a:p>
        </p:txBody>
      </p:sp>
      <p:sp>
        <p:nvSpPr>
          <p:cNvPr id="3" name="Subtitle 2"/>
          <p:cNvSpPr>
            <a:spLocks noGrp="1"/>
          </p:cNvSpPr>
          <p:nvPr>
            <p:ph type="subTitle" idx="1" hasCustomPrompt="1"/>
          </p:nvPr>
        </p:nvSpPr>
        <p:spPr>
          <a:xfrm>
            <a:off x="308192" y="4167692"/>
            <a:ext cx="8762049" cy="526581"/>
          </a:xfrm>
        </p:spPr>
        <p:txBody>
          <a:bodyPr>
            <a:noAutofit/>
          </a:bodyPr>
          <a:lstStyle>
            <a:lvl1pPr marL="0" indent="0" algn="l">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08192" y="3532189"/>
            <a:ext cx="9589165" cy="378587"/>
          </a:xfrm>
        </p:spPr>
        <p:txBody>
          <a:bodyPr>
            <a:normAutofit/>
          </a:bodyPr>
          <a:lstStyle>
            <a:lvl1pPr marL="0" indent="0">
              <a:buNone/>
              <a:defRPr sz="2000">
                <a:solidFill>
                  <a:schemeClr val="bg2"/>
                </a:solidFill>
              </a:defRPr>
            </a:lvl1pPr>
          </a:lstStyle>
          <a:p>
            <a:pPr lvl="0"/>
            <a:r>
              <a:rPr lang="en-US" dirty="0"/>
              <a:t>Click to add subtitle</a:t>
            </a:r>
          </a:p>
        </p:txBody>
      </p:sp>
      <p:sp>
        <p:nvSpPr>
          <p:cNvPr id="28" name="Date Placeholder 3">
            <a:extLst>
              <a:ext uri="{FF2B5EF4-FFF2-40B4-BE49-F238E27FC236}">
                <a16:creationId xmlns:a16="http://schemas.microsoft.com/office/drawing/2014/main" id="{CFD967D1-92EE-DA4A-AEB6-21AF38FD838E}"/>
              </a:ext>
            </a:extLst>
          </p:cNvPr>
          <p:cNvSpPr>
            <a:spLocks noGrp="1"/>
          </p:cNvSpPr>
          <p:nvPr>
            <p:ph type="dt" sz="half" idx="2"/>
          </p:nvPr>
        </p:nvSpPr>
        <p:spPr>
          <a:xfrm>
            <a:off x="9442768" y="4167693"/>
            <a:ext cx="2471928" cy="219424"/>
          </a:xfrm>
          <a:prstGeom prst="rect">
            <a:avLst/>
          </a:prstGeom>
        </p:spPr>
        <p:txBody>
          <a:bodyPr vert="horz" lIns="91440" tIns="45720" rIns="91440" bIns="45720" rtlCol="0" anchor="ctr"/>
          <a:lstStyle>
            <a:lvl1pPr algn="r">
              <a:defRPr sz="1600">
                <a:solidFill>
                  <a:schemeClr val="bg2"/>
                </a:solidFill>
              </a:defRPr>
            </a:lvl1pPr>
          </a:lstStyle>
          <a:p>
            <a:fld id="{66B0A716-7B6E-5541-8ACF-6CA4B930F84C}" type="datetime4">
              <a:rPr lang="en-US" smtClean="0"/>
              <a:pPr/>
              <a:t>June 23, 2023</a:t>
            </a:fld>
            <a:endParaRPr lang="en-US" dirty="0"/>
          </a:p>
        </p:txBody>
      </p:sp>
      <p:pic>
        <p:nvPicPr>
          <p:cNvPr id="30" name="Picture 29">
            <a:extLst>
              <a:ext uri="{FF2B5EF4-FFF2-40B4-BE49-F238E27FC236}">
                <a16:creationId xmlns:a16="http://schemas.microsoft.com/office/drawing/2014/main" id="{BEEF28A1-BDA3-EF4F-B592-78648F6EF03C}"/>
              </a:ext>
            </a:extLst>
          </p:cNvPr>
          <p:cNvPicPr>
            <a:picLocks noChangeAspect="1"/>
          </p:cNvPicPr>
          <p:nvPr userDrawn="1"/>
        </p:nvPicPr>
        <p:blipFill>
          <a:blip r:embed="rId4" cstate="print">
            <a:alphaModFix amt="70000"/>
            <a:extLst>
              <a:ext uri="{28A0092B-C50C-407E-A947-70E740481C1C}">
                <a14:useLocalDpi xmlns:a14="http://schemas.microsoft.com/office/drawing/2010/main"/>
              </a:ext>
            </a:extLst>
          </a:blip>
          <a:stretch>
            <a:fillRect/>
          </a:stretch>
        </p:blipFill>
        <p:spPr>
          <a:xfrm>
            <a:off x="1376124" y="6610629"/>
            <a:ext cx="601498" cy="172931"/>
          </a:xfrm>
          <a:prstGeom prst="rect">
            <a:avLst/>
          </a:prstGeom>
        </p:spPr>
      </p:pic>
      <p:pic>
        <p:nvPicPr>
          <p:cNvPr id="34" name="Picture 33">
            <a:extLst>
              <a:ext uri="{FF2B5EF4-FFF2-40B4-BE49-F238E27FC236}">
                <a16:creationId xmlns:a16="http://schemas.microsoft.com/office/drawing/2014/main" id="{62300E57-1F87-C74E-9FD7-FC4E22CFD6D6}"/>
              </a:ext>
            </a:extLst>
          </p:cNvPr>
          <p:cNvPicPr>
            <a:picLocks noChangeAspect="1"/>
          </p:cNvPicPr>
          <p:nvPr userDrawn="1"/>
        </p:nvPicPr>
        <p:blipFill>
          <a:blip r:embed="rId5" cstate="print">
            <a:alphaModFix amt="70000"/>
            <a:extLst>
              <a:ext uri="{28A0092B-C50C-407E-A947-70E740481C1C}">
                <a14:useLocalDpi xmlns:a14="http://schemas.microsoft.com/office/drawing/2010/main"/>
              </a:ext>
            </a:extLst>
          </a:blip>
          <a:stretch>
            <a:fillRect/>
          </a:stretch>
        </p:blipFill>
        <p:spPr>
          <a:xfrm>
            <a:off x="308192" y="6565052"/>
            <a:ext cx="916995" cy="229249"/>
          </a:xfrm>
          <a:prstGeom prst="rect">
            <a:avLst/>
          </a:prstGeom>
        </p:spPr>
      </p:pic>
      <p:sp>
        <p:nvSpPr>
          <p:cNvPr id="35" name="TextBox 34">
            <a:extLst>
              <a:ext uri="{FF2B5EF4-FFF2-40B4-BE49-F238E27FC236}">
                <a16:creationId xmlns:a16="http://schemas.microsoft.com/office/drawing/2014/main" id="{9FFF460D-5224-F745-AA08-BF60F564B889}"/>
              </a:ext>
            </a:extLst>
          </p:cNvPr>
          <p:cNvSpPr txBox="1"/>
          <p:nvPr userDrawn="1"/>
        </p:nvSpPr>
        <p:spPr>
          <a:xfrm>
            <a:off x="2147488" y="6520248"/>
            <a:ext cx="7408862" cy="338554"/>
          </a:xfrm>
          <a:prstGeom prst="rect">
            <a:avLst/>
          </a:prstGeom>
          <a:noFill/>
        </p:spPr>
        <p:txBody>
          <a:bodyPr wrap="square" rtlCol="0">
            <a:spAutoFit/>
          </a:bodyPr>
          <a:lstStyle/>
          <a:p>
            <a:r>
              <a:rPr lang="en-US" sz="800" b="0" i="0" kern="1200" dirty="0">
                <a:solidFill>
                  <a:schemeClr val="tx2"/>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dirty="0">
              <a:solidFill>
                <a:schemeClr val="tx2"/>
              </a:solidFill>
            </a:endParaRP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9442768" y="6697094"/>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308192" y="5013689"/>
            <a:ext cx="8762049" cy="1082311"/>
          </a:xfrm>
        </p:spPr>
        <p:txBody>
          <a:bodyPr lIns="0" tIns="0" rIns="0" bIns="0"/>
          <a:lstStyle>
            <a:lvl1pPr>
              <a:buFontTx/>
              <a:buNone/>
              <a:defRPr sz="1400" b="0" i="0">
                <a:solidFill>
                  <a:schemeClr val="bg2"/>
                </a:solidFill>
                <a:latin typeface="+mn-lt"/>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andia Blue Section - N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a:prstGeom prst="rect">
            <a:avLst/>
          </a:prstGeo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andia Blue Section - 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a:prstGeom prst="rect">
            <a:avLst/>
          </a:prstGeo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476" y="135787"/>
            <a:ext cx="11433395" cy="973004"/>
          </a:xfrm>
          <a:prstGeom prst="rect">
            <a:avLst/>
          </a:prstGeom>
        </p:spPr>
        <p:txBody>
          <a:bodyPr/>
          <a:lstStyle>
            <a:lvl1pPr marL="0">
              <a:defRPr/>
            </a:lvl1pPr>
          </a:lstStyle>
          <a:p>
            <a:r>
              <a:rPr lang="en-US" dirty="0"/>
              <a:t>Title and Content - Click to add title</a:t>
            </a:r>
          </a:p>
        </p:txBody>
      </p:sp>
      <p:sp>
        <p:nvSpPr>
          <p:cNvPr id="3" name="Content Placeholder 2"/>
          <p:cNvSpPr>
            <a:spLocks noGrp="1"/>
          </p:cNvSpPr>
          <p:nvPr>
            <p:ph idx="1" hasCustomPrompt="1"/>
          </p:nvPr>
        </p:nvSpPr>
        <p:spPr>
          <a:xfrm>
            <a:off x="393476" y="1685925"/>
            <a:ext cx="11433396" cy="4422694"/>
          </a:xfrm>
        </p:spPr>
        <p:txBody>
          <a:bodyPr/>
          <a:lstStyle>
            <a:lvl1pPr>
              <a:lnSpc>
                <a:spcPct val="100000"/>
              </a:lnSpc>
              <a:buFontTx/>
              <a:buNone/>
              <a:defRPr b="0" i="0">
                <a:latin typeface="+mn-lt"/>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mn-lt"/>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93CAD235-CEBB-1F44-95D4-4CBCA52064A0}" type="datetime4">
              <a:rPr lang="en-US" smtClean="0"/>
              <a:pPr/>
              <a:t>June 23, 2023</a:t>
            </a:fld>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200859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476" y="157300"/>
            <a:ext cx="11395619" cy="973004"/>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402904" y="1685925"/>
            <a:ext cx="5457208" cy="4422694"/>
          </a:xfrm>
        </p:spPr>
        <p:txBody>
          <a:bodyPr/>
          <a:lstStyle>
            <a:lvl1pPr>
              <a:lnSpc>
                <a:spcPct val="100000"/>
              </a:lnSpc>
              <a:buFontTx/>
              <a:buNone/>
              <a:defRPr b="0" i="0">
                <a:latin typeface="+mn-lt"/>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mn-lt"/>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93CAD235-CEBB-1F44-95D4-4CBCA52064A0}" type="datetime4">
              <a:rPr lang="en-US" smtClean="0"/>
              <a:pPr/>
              <a:t>June 23, 2023</a:t>
            </a:fld>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685925"/>
            <a:ext cx="5457208" cy="4422694"/>
          </a:xfrm>
        </p:spPr>
        <p:txBody>
          <a:bodyPr/>
          <a:lstStyle>
            <a:lvl1pPr>
              <a:lnSpc>
                <a:spcPct val="100000"/>
              </a:lnSpc>
              <a:buFontTx/>
              <a:buNone/>
              <a:defRPr b="0" i="0">
                <a:latin typeface="+mn-lt"/>
                <a:ea typeface="Open Sans" panose="020B0606030504020204" pitchFamily="34" charset="0"/>
                <a:cs typeface="Open Sans" panose="020B0606030504020204" pitchFamily="34" charset="0"/>
              </a:defRPr>
            </a:lvl1pPr>
            <a:lvl2pPr>
              <a:lnSpc>
                <a:spcPct val="100000"/>
              </a:lnSpc>
              <a:buFont typeface="Wingdings" pitchFamily="2" charset="2"/>
              <a:buChar char="§"/>
              <a:defRPr/>
            </a:lvl2pPr>
            <a:lvl3pPr>
              <a:lnSpc>
                <a:spcPct val="100000"/>
              </a:lnSpc>
              <a:buFont typeface="Wingdings" pitchFamily="2" charset="2"/>
              <a:buChar char="§"/>
              <a:defRPr/>
            </a:lvl3pPr>
            <a:lvl4pPr>
              <a:lnSpc>
                <a:spcPct val="100000"/>
              </a:lnSpc>
              <a:buFont typeface="Wingdings" pitchFamily="2" charset="2"/>
              <a:buChar char="§"/>
              <a:defRPr/>
            </a:lvl4pPr>
            <a:lvl5pPr>
              <a:lnSpc>
                <a:spcPct val="100000"/>
              </a:lnSpc>
              <a:buFont typeface="Wingdings" pitchFamily="2" charset="2"/>
              <a:buChar char="§"/>
              <a:defRPr b="0" i="0">
                <a:latin typeface="+mn-lt"/>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Tree>
    <p:extLst>
      <p:ext uri="{BB962C8B-B14F-4D97-AF65-F5344CB8AC3E}">
        <p14:creationId xmlns:p14="http://schemas.microsoft.com/office/powerpoint/2010/main" val="40244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477" y="157300"/>
            <a:ext cx="11375562" cy="973004"/>
          </a:xfrm>
          <a:prstGeom prst="rect">
            <a:avLst/>
          </a:prstGeom>
        </p:spPr>
        <p:txBody>
          <a:bodyPr/>
          <a:lstStyle>
            <a:lvl1pPr marL="0">
              <a:defRPr/>
            </a:lvl1pPr>
          </a:lstStyle>
          <a:p>
            <a:r>
              <a:rPr lang="en-US" dirty="0"/>
              <a:t>Title Only - Click to add title</a:t>
            </a:r>
          </a:p>
        </p:txBody>
      </p:sp>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93CAD235-CEBB-1F44-95D4-4CBCA52064A0}" type="datetime4">
              <a:rPr lang="en-US" smtClean="0"/>
              <a:pPr/>
              <a:t>June 23, 2023</a:t>
            </a:fld>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93CAD235-CEBB-1F44-95D4-4CBCA52064A0}" type="datetime4">
              <a:rPr lang="en-US" smtClean="0"/>
              <a:pPr/>
              <a:t>June 23, 2023</a:t>
            </a:fld>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1480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27E4659C-7C72-4147-BC4F-94C17A57E438}" type="datetime1">
              <a:rPr lang="en-US" smtClean="0"/>
              <a:pPr/>
              <a:t>6/23/2023</a:t>
            </a:fld>
            <a:endParaRPr lang="en-US" dirty="0"/>
          </a:p>
        </p:txBody>
      </p:sp>
      <p:sp>
        <p:nvSpPr>
          <p:cNvPr id="9"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dirty="0"/>
          </a:p>
        </p:txBody>
      </p:sp>
    </p:spTree>
    <p:extLst>
      <p:ext uri="{BB962C8B-B14F-4D97-AF65-F5344CB8AC3E}">
        <p14:creationId xmlns:p14="http://schemas.microsoft.com/office/powerpoint/2010/main" val="43538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02E62B1-D828-B543-8D6F-56BB0ED71C8B}" type="datetime1">
              <a:rPr lang="en-US" smtClean="0"/>
              <a:t>6/23/2023</a:t>
            </a:fld>
            <a:endParaRPr lang="en-US" dirty="0"/>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dirty="0"/>
          </a:p>
        </p:txBody>
      </p:sp>
    </p:spTree>
    <p:extLst>
      <p:ext uri="{BB962C8B-B14F-4D97-AF65-F5344CB8AC3E}">
        <p14:creationId xmlns:p14="http://schemas.microsoft.com/office/powerpoint/2010/main" val="124746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DAB39D-3DF2-E847-8C3E-FDFA1C596259}"/>
              </a:ext>
            </a:extLst>
          </p:cNvPr>
          <p:cNvSpPr/>
          <p:nvPr userDrawn="1"/>
        </p:nvSpPr>
        <p:spPr>
          <a:xfrm>
            <a:off x="0" y="1223783"/>
            <a:ext cx="12192000" cy="5278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28929" y="135000"/>
            <a:ext cx="11539936" cy="973004"/>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3830A6B1-B674-D445-B9BF-76365E83B1FA}"/>
              </a:ext>
            </a:extLst>
          </p:cNvPr>
          <p:cNvSpPr/>
          <p:nvPr userDrawn="1"/>
        </p:nvSpPr>
        <p:spPr>
          <a:xfrm rot="5400000" flipV="1">
            <a:off x="11689712" y="6666552"/>
            <a:ext cx="246888"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pic>
        <p:nvPicPr>
          <p:cNvPr id="9" name="Picture 8">
            <a:extLst>
              <a:ext uri="{FF2B5EF4-FFF2-40B4-BE49-F238E27FC236}">
                <a16:creationId xmlns:a16="http://schemas.microsoft.com/office/drawing/2014/main" id="{8EA7547A-5252-D141-892A-B9814F803C9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11493" y="6564988"/>
            <a:ext cx="258631" cy="258631"/>
          </a:xfrm>
          <a:prstGeom prst="rect">
            <a:avLst/>
          </a:prstGeom>
        </p:spPr>
      </p:pic>
      <p:sp>
        <p:nvSpPr>
          <p:cNvPr id="3" name="Text Placeholder 2"/>
          <p:cNvSpPr>
            <a:spLocks noGrp="1"/>
          </p:cNvSpPr>
          <p:nvPr>
            <p:ph type="body" idx="1"/>
          </p:nvPr>
        </p:nvSpPr>
        <p:spPr>
          <a:xfrm>
            <a:off x="328929" y="1685925"/>
            <a:ext cx="11497943" cy="4422694"/>
          </a:xfrm>
          <a:prstGeom prst="rect">
            <a:avLst/>
          </a:prstGeom>
        </p:spPr>
        <p:txBody>
          <a:bodyPr vert="horz" lIns="0" tIns="0" rIns="0" bIns="0" rtlCol="0">
            <a:normAutofit/>
          </a:bodyPr>
          <a:lstStyle/>
          <a:p>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93CAD235-CEBB-1F44-95D4-4CBCA52064A0}" type="datetime4">
              <a:rPr lang="en-US" smtClean="0"/>
              <a:pPr/>
              <a:t>June 23, 2023</a:t>
            </a:fld>
            <a:endParaRPr lang="en-US" dirty="0">
              <a:solidFill>
                <a:schemeClr val="tx2"/>
              </a:solidFill>
            </a:endParaRPr>
          </a:p>
        </p:txBody>
      </p:sp>
      <p:sp>
        <p:nvSpPr>
          <p:cNvPr id="6" name="Slide Number Placeholder 5"/>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59" r:id="rId4"/>
    <p:sldLayoutId id="2147483760" r:id="rId5"/>
    <p:sldLayoutId id="2147483761" r:id="rId6"/>
    <p:sldLayoutId id="2147483762" r:id="rId7"/>
    <p:sldLayoutId id="2147483763" r:id="rId8"/>
    <p:sldLayoutId id="214748376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ER5iAyu3Wfk"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www.bloomfield.org/departments/communications/q-a"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www.cloudflare.com/learning/ddos/glossary/open-systems-interconnection-model-osi/"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1CC5664D-20F0-BF4A-ADD9-28067308A6EB}"/>
              </a:ext>
            </a:extLst>
          </p:cNvPr>
          <p:cNvSpPr>
            <a:spLocks noGrp="1"/>
          </p:cNvSpPr>
          <p:nvPr>
            <p:ph type="ctrTitle"/>
          </p:nvPr>
        </p:nvSpPr>
        <p:spPr>
          <a:xfrm>
            <a:off x="308192" y="2089574"/>
            <a:ext cx="9589164" cy="1079883"/>
          </a:xfrm>
        </p:spPr>
        <p:txBody>
          <a:bodyPr/>
          <a:lstStyle/>
          <a:p>
            <a:r>
              <a:rPr lang="en-US" dirty="0"/>
              <a:t>Hands-On Minds-On Technologies</a:t>
            </a:r>
          </a:p>
        </p:txBody>
      </p:sp>
      <p:sp>
        <p:nvSpPr>
          <p:cNvPr id="27" name="Subtitle 26">
            <a:extLst>
              <a:ext uri="{FF2B5EF4-FFF2-40B4-BE49-F238E27FC236}">
                <a16:creationId xmlns:a16="http://schemas.microsoft.com/office/drawing/2014/main" id="{16BBD8D2-204B-3240-B83E-7ADDF514A93A}"/>
              </a:ext>
            </a:extLst>
          </p:cNvPr>
          <p:cNvSpPr>
            <a:spLocks noGrp="1"/>
          </p:cNvSpPr>
          <p:nvPr>
            <p:ph type="subTitle" idx="1"/>
          </p:nvPr>
        </p:nvSpPr>
        <p:spPr>
          <a:xfrm>
            <a:off x="308192" y="3800442"/>
            <a:ext cx="8762049" cy="991015"/>
          </a:xfrm>
        </p:spPr>
        <p:txBody>
          <a:bodyPr vert="horz" lIns="0" tIns="0" rIns="0" bIns="0" rtlCol="0" anchor="t">
            <a:noAutofit/>
          </a:bodyPr>
          <a:lstStyle/>
          <a:p>
            <a:r>
              <a:rPr lang="en-US" dirty="0"/>
              <a:t>Chris Jenkins</a:t>
            </a:r>
          </a:p>
          <a:p>
            <a:r>
              <a:rPr lang="en-US" dirty="0">
                <a:ea typeface="Open Sans Light"/>
                <a:cs typeface="Open Sans Light"/>
              </a:rPr>
              <a:t>George Thompson</a:t>
            </a:r>
            <a:endParaRPr lang="en-US" dirty="0"/>
          </a:p>
          <a:p>
            <a:r>
              <a:rPr lang="en-US" dirty="0"/>
              <a:t>June 24, 2023</a:t>
            </a:r>
          </a:p>
        </p:txBody>
      </p:sp>
      <p:sp>
        <p:nvSpPr>
          <p:cNvPr id="28" name="Text Placeholder 27">
            <a:extLst>
              <a:ext uri="{FF2B5EF4-FFF2-40B4-BE49-F238E27FC236}">
                <a16:creationId xmlns:a16="http://schemas.microsoft.com/office/drawing/2014/main" id="{DC4A88D4-D990-2E4E-9DA7-FAB058272D06}"/>
              </a:ext>
            </a:extLst>
          </p:cNvPr>
          <p:cNvSpPr>
            <a:spLocks noGrp="1"/>
          </p:cNvSpPr>
          <p:nvPr>
            <p:ph type="body" sz="quarter" idx="10"/>
          </p:nvPr>
        </p:nvSpPr>
        <p:spPr>
          <a:xfrm>
            <a:off x="308192" y="3309957"/>
            <a:ext cx="9589165" cy="378587"/>
          </a:xfrm>
        </p:spPr>
        <p:txBody>
          <a:bodyPr/>
          <a:lstStyle/>
          <a:p>
            <a:r>
              <a:rPr lang="en-US" dirty="0"/>
              <a:t>A Brief Conversation About Cybersecurity</a:t>
            </a:r>
          </a:p>
        </p:txBody>
      </p:sp>
      <p:sp>
        <p:nvSpPr>
          <p:cNvPr id="29" name="Text Placeholder 28">
            <a:extLst>
              <a:ext uri="{FF2B5EF4-FFF2-40B4-BE49-F238E27FC236}">
                <a16:creationId xmlns:a16="http://schemas.microsoft.com/office/drawing/2014/main" id="{FAF0583B-EBD7-784D-A4BA-8D96A3BF6148}"/>
              </a:ext>
            </a:extLst>
          </p:cNvPr>
          <p:cNvSpPr>
            <a:spLocks noGrp="1"/>
          </p:cNvSpPr>
          <p:nvPr>
            <p:ph type="body" sz="quarter" idx="15"/>
          </p:nvPr>
        </p:nvSpPr>
        <p:spPr/>
        <p:txBody>
          <a:bodyPr/>
          <a:lstStyle/>
          <a:p>
            <a:r>
              <a:rPr lang="en-US" dirty="0"/>
              <a:t>SAND2021-12744 PE</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2BDD17-2190-EBEF-5E81-57E8863502DF}"/>
              </a:ext>
            </a:extLst>
          </p:cNvPr>
          <p:cNvSpPr>
            <a:spLocks noGrp="1"/>
          </p:cNvSpPr>
          <p:nvPr>
            <p:ph type="title"/>
          </p:nvPr>
        </p:nvSpPr>
        <p:spPr/>
        <p:txBody>
          <a:bodyPr/>
          <a:lstStyle/>
          <a:p>
            <a:r>
              <a:rPr lang="en-US" dirty="0"/>
              <a:t>Passwords</a:t>
            </a:r>
          </a:p>
        </p:txBody>
      </p:sp>
      <p:sp>
        <p:nvSpPr>
          <p:cNvPr id="10" name="Content Placeholder 9">
            <a:extLst>
              <a:ext uri="{FF2B5EF4-FFF2-40B4-BE49-F238E27FC236}">
                <a16:creationId xmlns:a16="http://schemas.microsoft.com/office/drawing/2014/main" id="{3A9A2B57-662C-C9FC-927F-EAEAF966D120}"/>
              </a:ext>
            </a:extLst>
          </p:cNvPr>
          <p:cNvSpPr>
            <a:spLocks noGrp="1"/>
          </p:cNvSpPr>
          <p:nvPr>
            <p:ph idx="1"/>
          </p:nvPr>
        </p:nvSpPr>
        <p:spPr/>
        <p:txBody>
          <a:bodyPr/>
          <a:lstStyle/>
          <a:p>
            <a:r>
              <a:rPr lang="en-US" dirty="0"/>
              <a:t>Used to access your account</a:t>
            </a:r>
          </a:p>
          <a:p>
            <a:r>
              <a:rPr lang="en-US" dirty="0"/>
              <a:t>Paired with username or email address</a:t>
            </a:r>
          </a:p>
          <a:p>
            <a:r>
              <a:rPr lang="en-US" dirty="0"/>
              <a:t>Typical length is 8 to 16 characters</a:t>
            </a:r>
          </a:p>
          <a:p>
            <a:r>
              <a:rPr lang="en-US" dirty="0"/>
              <a:t>Different one for each site</a:t>
            </a:r>
          </a:p>
          <a:p>
            <a:r>
              <a:rPr lang="en-US" dirty="0"/>
              <a:t>Use password manager</a:t>
            </a:r>
          </a:p>
        </p:txBody>
      </p:sp>
      <p:sp>
        <p:nvSpPr>
          <p:cNvPr id="7" name="Date Placeholder 6">
            <a:extLst>
              <a:ext uri="{FF2B5EF4-FFF2-40B4-BE49-F238E27FC236}">
                <a16:creationId xmlns:a16="http://schemas.microsoft.com/office/drawing/2014/main" id="{1B34B19B-A6D6-097D-2D40-54B1B2A38222}"/>
              </a:ext>
            </a:extLst>
          </p:cNvPr>
          <p:cNvSpPr>
            <a:spLocks noGrp="1"/>
          </p:cNvSpPr>
          <p:nvPr>
            <p:ph type="dt" sz="half" idx="2"/>
          </p:nvPr>
        </p:nvSpPr>
        <p:spPr/>
        <p:txBody>
          <a:bodyPr/>
          <a:lstStyle/>
          <a:p>
            <a:fld id="{27E4659C-7C72-4147-BC4F-94C17A57E438}" type="datetime1">
              <a:rPr lang="en-US" smtClean="0"/>
              <a:pPr/>
              <a:t>6/23/2023</a:t>
            </a:fld>
            <a:endParaRPr lang="en-US" dirty="0"/>
          </a:p>
        </p:txBody>
      </p:sp>
      <p:sp>
        <p:nvSpPr>
          <p:cNvPr id="8" name="Slide Number Placeholder 7">
            <a:extLst>
              <a:ext uri="{FF2B5EF4-FFF2-40B4-BE49-F238E27FC236}">
                <a16:creationId xmlns:a16="http://schemas.microsoft.com/office/drawing/2014/main" id="{32EA1473-263B-D10E-EB83-75481181D4B5}"/>
              </a:ext>
            </a:extLst>
          </p:cNvPr>
          <p:cNvSpPr>
            <a:spLocks noGrp="1"/>
          </p:cNvSpPr>
          <p:nvPr>
            <p:ph type="sldNum" sz="quarter" idx="4"/>
          </p:nvPr>
        </p:nvSpPr>
        <p:spPr/>
        <p:txBody>
          <a:bodyPr/>
          <a:lstStyle/>
          <a:p>
            <a:fld id="{A5E55A7B-7854-E145-92D9-B491DF4BAE2D}" type="slidenum">
              <a:rPr lang="en-US" smtClean="0"/>
              <a:pPr/>
              <a:t>10</a:t>
            </a:fld>
            <a:endParaRPr lang="en-US" dirty="0"/>
          </a:p>
        </p:txBody>
      </p:sp>
      <p:sp>
        <p:nvSpPr>
          <p:cNvPr id="2" name="Content Placeholder 1">
            <a:extLst>
              <a:ext uri="{FF2B5EF4-FFF2-40B4-BE49-F238E27FC236}">
                <a16:creationId xmlns:a16="http://schemas.microsoft.com/office/drawing/2014/main" id="{0997556A-3F4F-6733-8A31-B7B626B57F5E}"/>
              </a:ext>
            </a:extLst>
          </p:cNvPr>
          <p:cNvSpPr>
            <a:spLocks noGrp="1"/>
          </p:cNvSpPr>
          <p:nvPr>
            <p:ph idx="10"/>
          </p:nvPr>
        </p:nvSpPr>
        <p:spPr/>
        <p:txBody>
          <a:bodyPr/>
          <a:lstStyle/>
          <a:p>
            <a:r>
              <a:rPr lang="en-US" dirty="0"/>
              <a:t>Password</a:t>
            </a:r>
          </a:p>
          <a:p>
            <a:r>
              <a:rPr lang="en-US" dirty="0"/>
              <a:t>Passowrd!</a:t>
            </a:r>
          </a:p>
          <a:p>
            <a:r>
              <a:rPr lang="en-US" dirty="0"/>
              <a:t>1Password</a:t>
            </a:r>
          </a:p>
          <a:p>
            <a:r>
              <a:rPr lang="en-US" dirty="0"/>
              <a:t>Sundaylight</a:t>
            </a:r>
          </a:p>
          <a:p>
            <a:r>
              <a:rPr lang="en-US" dirty="0"/>
              <a:t>Morningbrew</a:t>
            </a:r>
          </a:p>
          <a:p>
            <a:r>
              <a:rPr lang="en-US" dirty="0"/>
              <a:t>#$j3)jdr3J</a:t>
            </a:r>
          </a:p>
          <a:p>
            <a:r>
              <a:rPr lang="en-US" dirty="0"/>
              <a:t>HMT3ch2*2e</a:t>
            </a:r>
          </a:p>
        </p:txBody>
      </p:sp>
    </p:spTree>
    <p:extLst>
      <p:ext uri="{BB962C8B-B14F-4D97-AF65-F5344CB8AC3E}">
        <p14:creationId xmlns:p14="http://schemas.microsoft.com/office/powerpoint/2010/main" val="17995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down)">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down)">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wipe(down)">
                                      <p:cBhvr>
                                        <p:cTn id="42" dur="5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wipe(down)">
                                      <p:cBhvr>
                                        <p:cTn id="47" dur="500"/>
                                        <p:tgtEl>
                                          <p:spTgt spid="2">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Effect transition="in" filter="wipe(down)">
                                      <p:cBhvr>
                                        <p:cTn id="52" dur="500"/>
                                        <p:tgtEl>
                                          <p:spTgt spid="2">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animEffect transition="in" filter="wipe(down)">
                                      <p:cBhvr>
                                        <p:cTn id="57" dur="500"/>
                                        <p:tgtEl>
                                          <p:spTgt spid="2">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
                                            <p:txEl>
                                              <p:pRg st="6" end="6"/>
                                            </p:txEl>
                                          </p:spTgt>
                                        </p:tgtEl>
                                        <p:attrNameLst>
                                          <p:attrName>style.visibility</p:attrName>
                                        </p:attrNameLst>
                                      </p:cBhvr>
                                      <p:to>
                                        <p:strVal val="visible"/>
                                      </p:to>
                                    </p:set>
                                    <p:animEffect transition="in" filter="wipe(down)">
                                      <p:cBhvr>
                                        <p:cTn id="6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2BDD17-2190-EBEF-5E81-57E8863502DF}"/>
              </a:ext>
            </a:extLst>
          </p:cNvPr>
          <p:cNvSpPr>
            <a:spLocks noGrp="1"/>
          </p:cNvSpPr>
          <p:nvPr>
            <p:ph type="title"/>
          </p:nvPr>
        </p:nvSpPr>
        <p:spPr/>
        <p:txBody>
          <a:bodyPr>
            <a:normAutofit/>
          </a:bodyPr>
          <a:lstStyle/>
          <a:p>
            <a:r>
              <a:rPr lang="en-US" dirty="0"/>
              <a:t>Hashing</a:t>
            </a:r>
          </a:p>
        </p:txBody>
      </p:sp>
      <p:sp>
        <p:nvSpPr>
          <p:cNvPr id="10" name="Content Placeholder 9">
            <a:extLst>
              <a:ext uri="{FF2B5EF4-FFF2-40B4-BE49-F238E27FC236}">
                <a16:creationId xmlns:a16="http://schemas.microsoft.com/office/drawing/2014/main" id="{3A9A2B57-662C-C9FC-927F-EAEAF966D120}"/>
              </a:ext>
            </a:extLst>
          </p:cNvPr>
          <p:cNvSpPr>
            <a:spLocks noGrp="1"/>
          </p:cNvSpPr>
          <p:nvPr>
            <p:ph idx="1"/>
          </p:nvPr>
        </p:nvSpPr>
        <p:spPr/>
        <p:txBody>
          <a:bodyPr/>
          <a:lstStyle/>
          <a:p>
            <a:r>
              <a:rPr lang="en-US" dirty="0"/>
              <a:t>Coverts a set a data into a fixed size</a:t>
            </a:r>
          </a:p>
          <a:p>
            <a:r>
              <a:rPr lang="en-US" dirty="0"/>
              <a:t>Used for password storage</a:t>
            </a:r>
          </a:p>
          <a:p>
            <a:r>
              <a:rPr lang="en-US" dirty="0"/>
              <a:t>1Password! </a:t>
            </a:r>
            <a:r>
              <a:rPr lang="en-US" dirty="0">
                <a:sym typeface="Wingdings" panose="05000000000000000000" pitchFamily="2" charset="2"/>
              </a:rPr>
              <a:t> 8e5682f9a6972e47a76717314f8bc0a76b836bb41310d346ca9306a92d3d4390</a:t>
            </a:r>
          </a:p>
          <a:p>
            <a:r>
              <a:rPr lang="en-US" dirty="0"/>
              <a:t>Very hard (impossible) to determine password from hash</a:t>
            </a:r>
          </a:p>
        </p:txBody>
      </p:sp>
      <p:sp>
        <p:nvSpPr>
          <p:cNvPr id="7" name="Date Placeholder 6">
            <a:extLst>
              <a:ext uri="{FF2B5EF4-FFF2-40B4-BE49-F238E27FC236}">
                <a16:creationId xmlns:a16="http://schemas.microsoft.com/office/drawing/2014/main" id="{1B34B19B-A6D6-097D-2D40-54B1B2A38222}"/>
              </a:ext>
            </a:extLst>
          </p:cNvPr>
          <p:cNvSpPr>
            <a:spLocks noGrp="1"/>
          </p:cNvSpPr>
          <p:nvPr>
            <p:ph type="dt" sz="half" idx="2"/>
          </p:nvPr>
        </p:nvSpPr>
        <p:spPr/>
        <p:txBody>
          <a:bodyPr/>
          <a:lstStyle/>
          <a:p>
            <a:fld id="{27E4659C-7C72-4147-BC4F-94C17A57E438}" type="datetime1">
              <a:rPr lang="en-US" smtClean="0"/>
              <a:pPr/>
              <a:t>6/23/2023</a:t>
            </a:fld>
            <a:endParaRPr lang="en-US" dirty="0"/>
          </a:p>
        </p:txBody>
      </p:sp>
      <p:sp>
        <p:nvSpPr>
          <p:cNvPr id="8" name="Slide Number Placeholder 7">
            <a:extLst>
              <a:ext uri="{FF2B5EF4-FFF2-40B4-BE49-F238E27FC236}">
                <a16:creationId xmlns:a16="http://schemas.microsoft.com/office/drawing/2014/main" id="{32EA1473-263B-D10E-EB83-75481181D4B5}"/>
              </a:ext>
            </a:extLst>
          </p:cNvPr>
          <p:cNvSpPr>
            <a:spLocks noGrp="1"/>
          </p:cNvSpPr>
          <p:nvPr>
            <p:ph type="sldNum" sz="quarter" idx="4"/>
          </p:nvPr>
        </p:nvSpPr>
        <p:spPr/>
        <p:txBody>
          <a:bodyPr/>
          <a:lstStyle/>
          <a:p>
            <a:fld id="{A5E55A7B-7854-E145-92D9-B491DF4BAE2D}" type="slidenum">
              <a:rPr lang="en-US" smtClean="0"/>
              <a:pPr/>
              <a:t>11</a:t>
            </a:fld>
            <a:endParaRPr lang="en-US" dirty="0"/>
          </a:p>
        </p:txBody>
      </p:sp>
    </p:spTree>
    <p:extLst>
      <p:ext uri="{BB962C8B-B14F-4D97-AF65-F5344CB8AC3E}">
        <p14:creationId xmlns:p14="http://schemas.microsoft.com/office/powerpoint/2010/main" val="354664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down)">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down)">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wipe(down)">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lstStyle/>
          <a:p>
            <a:r>
              <a:rPr lang="en-US" dirty="0"/>
              <a:t>Activity: Passwords</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normAutofit/>
          </a:bodyPr>
          <a:lstStyle/>
          <a:p>
            <a:r>
              <a:rPr lang="en-US" sz="2800" dirty="0"/>
              <a:t>How long does it take to break a password?</a:t>
            </a:r>
          </a:p>
        </p:txBody>
      </p:sp>
    </p:spTree>
    <p:extLst>
      <p:ext uri="{BB962C8B-B14F-4D97-AF65-F5344CB8AC3E}">
        <p14:creationId xmlns:p14="http://schemas.microsoft.com/office/powerpoint/2010/main" val="25978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DFF68-14E7-4FC1-944B-41F1081AEA8C}"/>
              </a:ext>
            </a:extLst>
          </p:cNvPr>
          <p:cNvSpPr>
            <a:spLocks noGrp="1"/>
          </p:cNvSpPr>
          <p:nvPr>
            <p:ph type="title"/>
          </p:nvPr>
        </p:nvSpPr>
        <p:spPr/>
        <p:txBody>
          <a:bodyPr/>
          <a:lstStyle/>
          <a:p>
            <a:r>
              <a:rPr lang="en-US" dirty="0"/>
              <a:t>How secure is my password</a:t>
            </a:r>
          </a:p>
        </p:txBody>
      </p:sp>
      <p:sp>
        <p:nvSpPr>
          <p:cNvPr id="7" name="Content Placeholder 6">
            <a:extLst>
              <a:ext uri="{FF2B5EF4-FFF2-40B4-BE49-F238E27FC236}">
                <a16:creationId xmlns:a16="http://schemas.microsoft.com/office/drawing/2014/main" id="{35CF151F-93D2-4577-8218-5216CB3D4FB1}"/>
              </a:ext>
            </a:extLst>
          </p:cNvPr>
          <p:cNvSpPr>
            <a:spLocks noGrp="1"/>
          </p:cNvSpPr>
          <p:nvPr>
            <p:ph idx="1"/>
          </p:nvPr>
        </p:nvSpPr>
        <p:spPr/>
        <p:txBody>
          <a:bodyPr/>
          <a:lstStyle/>
          <a:p>
            <a:r>
              <a:rPr lang="en-US" dirty="0"/>
              <a:t>How many password combinations are there for a password with these attributes:</a:t>
            </a:r>
          </a:p>
          <a:p>
            <a:pPr marL="457200" indent="-457200">
              <a:buFont typeface="Arial" panose="020B0604020202020204" pitchFamily="34" charset="0"/>
              <a:buChar char="•"/>
            </a:pPr>
            <a:r>
              <a:rPr lang="en-US" dirty="0"/>
              <a:t>8 characters in length</a:t>
            </a:r>
          </a:p>
          <a:p>
            <a:pPr marL="457200" indent="-457200">
              <a:buFont typeface="Arial" panose="020B0604020202020204" pitchFamily="34" charset="0"/>
              <a:buChar char="•"/>
            </a:pPr>
            <a:r>
              <a:rPr lang="en-US" dirty="0"/>
              <a:t>Each character can be</a:t>
            </a:r>
          </a:p>
          <a:p>
            <a:pPr marL="1257300" lvl="1" indent="-457200">
              <a:buFont typeface="Arial" panose="020B0604020202020204" pitchFamily="34" charset="0"/>
              <a:buChar char="•"/>
            </a:pPr>
            <a:r>
              <a:rPr lang="en-US" dirty="0"/>
              <a:t>Uppercase</a:t>
            </a:r>
          </a:p>
          <a:p>
            <a:pPr marL="1257300" lvl="1" indent="-457200">
              <a:buFont typeface="Arial" panose="020B0604020202020204" pitchFamily="34" charset="0"/>
              <a:buChar char="•"/>
            </a:pPr>
            <a:r>
              <a:rPr lang="en-US" dirty="0"/>
              <a:t>Lowercase</a:t>
            </a:r>
          </a:p>
          <a:p>
            <a:pPr marL="1257300" lvl="1" indent="-457200">
              <a:buFont typeface="Arial" panose="020B0604020202020204" pitchFamily="34" charset="0"/>
              <a:buChar char="•"/>
            </a:pPr>
            <a:r>
              <a:rPr lang="en-US" dirty="0"/>
              <a:t>Digit</a:t>
            </a:r>
          </a:p>
          <a:p>
            <a:pPr marL="1257300" lvl="1" indent="-457200">
              <a:buFont typeface="Arial" panose="020B0604020202020204" pitchFamily="34" charset="0"/>
              <a:buChar char="•"/>
            </a:pPr>
            <a:r>
              <a:rPr lang="en-US" dirty="0"/>
              <a:t>One of 7 special characters</a:t>
            </a:r>
          </a:p>
        </p:txBody>
      </p:sp>
      <p:sp>
        <p:nvSpPr>
          <p:cNvPr id="4" name="Date Placeholder 3">
            <a:extLst>
              <a:ext uri="{FF2B5EF4-FFF2-40B4-BE49-F238E27FC236}">
                <a16:creationId xmlns:a16="http://schemas.microsoft.com/office/drawing/2014/main" id="{C0E1E575-1F67-4F25-B938-D0F8E2C703F3}"/>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A1E6FBDF-D26E-4410-AC41-C9F1A4EFE30F}"/>
              </a:ext>
            </a:extLst>
          </p:cNvPr>
          <p:cNvSpPr>
            <a:spLocks noGrp="1"/>
          </p:cNvSpPr>
          <p:nvPr>
            <p:ph type="sldNum" sz="quarter" idx="4"/>
          </p:nvPr>
        </p:nvSpPr>
        <p:spPr/>
        <p:txBody>
          <a:bodyPr/>
          <a:lstStyle/>
          <a:p>
            <a:pPr algn="ctr"/>
            <a:fld id="{2E94512F-4FCD-4B8F-9303-F99597583EE2}" type="slidenum">
              <a:rPr lang="en-US" smtClean="0"/>
              <a:pPr algn="ctr"/>
              <a:t>13</a:t>
            </a:fld>
            <a:endParaRPr lang="en-US" dirty="0"/>
          </a:p>
        </p:txBody>
      </p:sp>
      <p:sp>
        <p:nvSpPr>
          <p:cNvPr id="9" name="Content Placeholder 8">
            <a:extLst>
              <a:ext uri="{FF2B5EF4-FFF2-40B4-BE49-F238E27FC236}">
                <a16:creationId xmlns:a16="http://schemas.microsoft.com/office/drawing/2014/main" id="{9AEF0CEB-2000-4FEE-A4DD-2EBDB1E3F262}"/>
              </a:ext>
            </a:extLst>
          </p:cNvPr>
          <p:cNvSpPr>
            <a:spLocks noGrp="1"/>
          </p:cNvSpPr>
          <p:nvPr>
            <p:ph idx="10"/>
          </p:nvPr>
        </p:nvSpPr>
        <p:spPr/>
        <p:txBody>
          <a:bodyPr>
            <a:normAutofit fontScale="92500" lnSpcReduction="20000"/>
          </a:bodyPr>
          <a:lstStyle/>
          <a:p>
            <a:r>
              <a:rPr lang="en-US" dirty="0"/>
              <a:t>How many unique hashes?</a:t>
            </a:r>
          </a:p>
          <a:p>
            <a:r>
              <a:rPr lang="en-US" dirty="0"/>
              <a:t>	10 characters</a:t>
            </a:r>
          </a:p>
          <a:p>
            <a:r>
              <a:rPr lang="en-US" dirty="0"/>
              <a:t>	16 characters</a:t>
            </a:r>
          </a:p>
          <a:p>
            <a:r>
              <a:rPr lang="en-US" dirty="0"/>
              <a:t>Does requiring uppercase, lowercase, digit, and special character increase or decrease password space?</a:t>
            </a:r>
          </a:p>
          <a:p>
            <a:r>
              <a:rPr lang="en-US" dirty="0"/>
              <a:t>How fast can a computer compute hashes?</a:t>
            </a:r>
          </a:p>
          <a:p>
            <a:r>
              <a:rPr lang="en-US" dirty="0"/>
              <a:t>How to increase computation?</a:t>
            </a:r>
          </a:p>
          <a:p>
            <a:r>
              <a:rPr lang="en-US" dirty="0"/>
              <a:t>How to slow down computation?</a:t>
            </a:r>
          </a:p>
        </p:txBody>
      </p:sp>
    </p:spTree>
    <p:extLst>
      <p:ext uri="{BB962C8B-B14F-4D97-AF65-F5344CB8AC3E}">
        <p14:creationId xmlns:p14="http://schemas.microsoft.com/office/powerpoint/2010/main" val="6649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wipe(down)">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wipe(down)">
                                      <p:cBhvr>
                                        <p:cTn id="23" dur="500"/>
                                        <p:tgtEl>
                                          <p:spTgt spid="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wipe(down)">
                                      <p:cBhvr>
                                        <p:cTn id="28" dur="500"/>
                                        <p:tgtEl>
                                          <p:spTgt spid="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Effect transition="in" filter="wipe(down)">
                                      <p:cBhvr>
                                        <p:cTn id="33"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40E4B7-2D8E-47E7-A1E3-D24F62645C4A}"/>
              </a:ext>
            </a:extLst>
          </p:cNvPr>
          <p:cNvSpPr>
            <a:spLocks noGrp="1"/>
          </p:cNvSpPr>
          <p:nvPr>
            <p:ph type="title"/>
          </p:nvPr>
        </p:nvSpPr>
        <p:spPr/>
        <p:txBody>
          <a:bodyPr/>
          <a:lstStyle/>
          <a:p>
            <a:r>
              <a:rPr lang="en-US" dirty="0"/>
              <a:t>Typical Hashing Speeds</a:t>
            </a:r>
          </a:p>
        </p:txBody>
      </p:sp>
      <p:sp>
        <p:nvSpPr>
          <p:cNvPr id="8" name="Content Placeholder 7">
            <a:extLst>
              <a:ext uri="{FF2B5EF4-FFF2-40B4-BE49-F238E27FC236}">
                <a16:creationId xmlns:a16="http://schemas.microsoft.com/office/drawing/2014/main" id="{1F085BC1-6096-4348-843F-07774F982E79}"/>
              </a:ext>
            </a:extLst>
          </p:cNvPr>
          <p:cNvSpPr>
            <a:spLocks noGrp="1"/>
          </p:cNvSpPr>
          <p:nvPr>
            <p:ph idx="1"/>
          </p:nvPr>
        </p:nvSpPr>
        <p:spPr/>
        <p:txBody>
          <a:bodyPr/>
          <a:lstStyle/>
          <a:p>
            <a:r>
              <a:rPr lang="en-US" dirty="0"/>
              <a:t>513,798,374,428,641 hashes</a:t>
            </a:r>
          </a:p>
          <a:p>
            <a:r>
              <a:rPr lang="en-US" dirty="0"/>
              <a:t>How fast to check every hash (or combination) using:</a:t>
            </a:r>
          </a:p>
          <a:p>
            <a:pPr lvl="1"/>
            <a:r>
              <a:rPr lang="en-US" dirty="0"/>
              <a:t>CPU: 10kh/s (10,000)</a:t>
            </a:r>
          </a:p>
          <a:p>
            <a:pPr lvl="1"/>
            <a:r>
              <a:rPr lang="en-US" dirty="0"/>
              <a:t>GPU: 40mh/s (40,000,000)</a:t>
            </a:r>
          </a:p>
          <a:p>
            <a:pPr lvl="1"/>
            <a:r>
              <a:rPr lang="en-US" dirty="0"/>
              <a:t>ASIC: 90 th/s (90,000,000,000,000)</a:t>
            </a:r>
          </a:p>
          <a:p>
            <a:endParaRPr lang="en-US" dirty="0"/>
          </a:p>
        </p:txBody>
      </p:sp>
      <p:sp>
        <p:nvSpPr>
          <p:cNvPr id="4" name="Date Placeholder 3">
            <a:extLst>
              <a:ext uri="{FF2B5EF4-FFF2-40B4-BE49-F238E27FC236}">
                <a16:creationId xmlns:a16="http://schemas.microsoft.com/office/drawing/2014/main" id="{CF533DDD-8E88-43A4-A934-91C19DD67BD1}"/>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B21C3C27-2B8C-40BF-B634-470763329C04}"/>
              </a:ext>
            </a:extLst>
          </p:cNvPr>
          <p:cNvSpPr>
            <a:spLocks noGrp="1"/>
          </p:cNvSpPr>
          <p:nvPr>
            <p:ph type="sldNum" sz="quarter" idx="4"/>
          </p:nvPr>
        </p:nvSpPr>
        <p:spPr/>
        <p:txBody>
          <a:bodyPr/>
          <a:lstStyle/>
          <a:p>
            <a:pPr algn="ctr"/>
            <a:fld id="{2E94512F-4FCD-4B8F-9303-F99597583EE2}" type="slidenum">
              <a:rPr lang="en-US" smtClean="0"/>
              <a:pPr algn="ctr"/>
              <a:t>14</a:t>
            </a:fld>
            <a:endParaRPr lang="en-US" dirty="0"/>
          </a:p>
        </p:txBody>
      </p:sp>
    </p:spTree>
    <p:extLst>
      <p:ext uri="{BB962C8B-B14F-4D97-AF65-F5344CB8AC3E}">
        <p14:creationId xmlns:p14="http://schemas.microsoft.com/office/powerpoint/2010/main" val="352933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F749D6-B4A8-4551-9865-218CEB6F7F6F}"/>
              </a:ext>
            </a:extLst>
          </p:cNvPr>
          <p:cNvSpPr>
            <a:spLocks noGrp="1"/>
          </p:cNvSpPr>
          <p:nvPr>
            <p:ph type="title"/>
          </p:nvPr>
        </p:nvSpPr>
        <p:spPr/>
        <p:txBody>
          <a:bodyPr>
            <a:normAutofit/>
          </a:bodyPr>
          <a:lstStyle/>
          <a:p>
            <a:r>
              <a:rPr lang="en-US" dirty="0"/>
              <a:t>Improve using HPC</a:t>
            </a:r>
          </a:p>
        </p:txBody>
      </p:sp>
      <p:sp>
        <p:nvSpPr>
          <p:cNvPr id="8" name="Content Placeholder 7">
            <a:extLst>
              <a:ext uri="{FF2B5EF4-FFF2-40B4-BE49-F238E27FC236}">
                <a16:creationId xmlns:a16="http://schemas.microsoft.com/office/drawing/2014/main" id="{D87683A6-434C-4D54-A2C9-159BC04C72C4}"/>
              </a:ext>
            </a:extLst>
          </p:cNvPr>
          <p:cNvSpPr>
            <a:spLocks noGrp="1"/>
          </p:cNvSpPr>
          <p:nvPr>
            <p:ph idx="1"/>
          </p:nvPr>
        </p:nvSpPr>
        <p:spPr/>
        <p:txBody>
          <a:bodyPr>
            <a:normAutofit/>
          </a:bodyPr>
          <a:lstStyle/>
          <a:p>
            <a:r>
              <a:rPr lang="en-US" dirty="0"/>
              <a:t>Astra Supercomputer</a:t>
            </a:r>
          </a:p>
          <a:p>
            <a:r>
              <a:rPr lang="en-US" dirty="0"/>
              <a:t>Fastest Arm-based supercomputer (2018)</a:t>
            </a:r>
          </a:p>
          <a:p>
            <a:r>
              <a:rPr lang="en-US" dirty="0"/>
              <a:t>2,592 nodes</a:t>
            </a:r>
          </a:p>
          <a:p>
            <a:r>
              <a:rPr lang="en-US" dirty="0"/>
              <a:t>2 CPUs per node</a:t>
            </a:r>
          </a:p>
          <a:p>
            <a:r>
              <a:rPr lang="en-US" dirty="0"/>
              <a:t>28 processing cores per CPU</a:t>
            </a:r>
          </a:p>
          <a:p>
            <a:r>
              <a:rPr lang="en-US" dirty="0"/>
              <a:t>How fast to check every hash using Astra?</a:t>
            </a:r>
          </a:p>
          <a:p>
            <a:endParaRPr lang="en-US" dirty="0"/>
          </a:p>
        </p:txBody>
      </p:sp>
      <p:sp>
        <p:nvSpPr>
          <p:cNvPr id="4" name="Date Placeholder 3">
            <a:extLst>
              <a:ext uri="{FF2B5EF4-FFF2-40B4-BE49-F238E27FC236}">
                <a16:creationId xmlns:a16="http://schemas.microsoft.com/office/drawing/2014/main" id="{D9BDD2F3-18B8-4119-92FB-8C827EAC4C1C}"/>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0B7AF0A3-0DEC-4936-8268-3D286CF275F2}"/>
              </a:ext>
            </a:extLst>
          </p:cNvPr>
          <p:cNvSpPr>
            <a:spLocks noGrp="1"/>
          </p:cNvSpPr>
          <p:nvPr>
            <p:ph type="sldNum" sz="quarter" idx="4"/>
          </p:nvPr>
        </p:nvSpPr>
        <p:spPr/>
        <p:txBody>
          <a:bodyPr/>
          <a:lstStyle/>
          <a:p>
            <a:pPr algn="ctr"/>
            <a:fld id="{2E94512F-4FCD-4B8F-9303-F99597583EE2}" type="slidenum">
              <a:rPr lang="en-US" smtClean="0"/>
              <a:pPr algn="ctr"/>
              <a:t>15</a:t>
            </a:fld>
            <a:endParaRPr lang="en-US" dirty="0"/>
          </a:p>
        </p:txBody>
      </p:sp>
      <p:pic>
        <p:nvPicPr>
          <p:cNvPr id="11" name="Content Placeholder 10">
            <a:extLst>
              <a:ext uri="{FF2B5EF4-FFF2-40B4-BE49-F238E27FC236}">
                <a16:creationId xmlns:a16="http://schemas.microsoft.com/office/drawing/2014/main" id="{846229B3-C8ED-4CBE-99CC-59224AF33952}"/>
              </a:ext>
            </a:extLst>
          </p:cNvPr>
          <p:cNvPicPr>
            <a:picLocks noGrp="1" noChangeAspect="1"/>
          </p:cNvPicPr>
          <p:nvPr>
            <p:ph idx="10"/>
          </p:nvPr>
        </p:nvPicPr>
        <p:blipFill>
          <a:blip r:embed="rId3"/>
          <a:stretch>
            <a:fillRect/>
          </a:stretch>
        </p:blipFill>
        <p:spPr>
          <a:xfrm>
            <a:off x="6332538" y="2714080"/>
            <a:ext cx="5456237" cy="2366465"/>
          </a:xfrm>
        </p:spPr>
      </p:pic>
    </p:spTree>
    <p:extLst>
      <p:ext uri="{BB962C8B-B14F-4D97-AF65-F5344CB8AC3E}">
        <p14:creationId xmlns:p14="http://schemas.microsoft.com/office/powerpoint/2010/main" val="404315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2BDD17-2190-EBEF-5E81-57E8863502DF}"/>
              </a:ext>
            </a:extLst>
          </p:cNvPr>
          <p:cNvSpPr>
            <a:spLocks noGrp="1"/>
          </p:cNvSpPr>
          <p:nvPr>
            <p:ph type="title"/>
          </p:nvPr>
        </p:nvSpPr>
        <p:spPr/>
        <p:txBody>
          <a:bodyPr/>
          <a:lstStyle/>
          <a:p>
            <a:r>
              <a:rPr lang="en-US" dirty="0"/>
              <a:t>Encryption / Decryption  </a:t>
            </a:r>
          </a:p>
        </p:txBody>
      </p:sp>
      <p:sp>
        <p:nvSpPr>
          <p:cNvPr id="10" name="Content Placeholder 9">
            <a:extLst>
              <a:ext uri="{FF2B5EF4-FFF2-40B4-BE49-F238E27FC236}">
                <a16:creationId xmlns:a16="http://schemas.microsoft.com/office/drawing/2014/main" id="{3A9A2B57-662C-C9FC-927F-EAEAF966D120}"/>
              </a:ext>
            </a:extLst>
          </p:cNvPr>
          <p:cNvSpPr>
            <a:spLocks noGrp="1"/>
          </p:cNvSpPr>
          <p:nvPr>
            <p:ph idx="1"/>
          </p:nvPr>
        </p:nvSpPr>
        <p:spPr/>
        <p:txBody>
          <a:bodyPr/>
          <a:lstStyle/>
          <a:p>
            <a:r>
              <a:rPr lang="en-US" dirty="0"/>
              <a:t>Turn data from readable to unreadable</a:t>
            </a:r>
          </a:p>
          <a:p>
            <a:r>
              <a:rPr lang="en-US" dirty="0"/>
              <a:t>Symmetric uses same key</a:t>
            </a:r>
          </a:p>
          <a:p>
            <a:r>
              <a:rPr lang="en-US" dirty="0"/>
              <a:t>Asymmetric uses different keys but the keys are related</a:t>
            </a:r>
          </a:p>
          <a:p>
            <a:r>
              <a:rPr lang="en-US" dirty="0"/>
              <a:t>This is used to turn the lock in your browser green</a:t>
            </a:r>
          </a:p>
          <a:p>
            <a:r>
              <a:rPr lang="en-US" dirty="0"/>
              <a:t>This is used to protect banking transactions when you log in</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1B34B19B-A6D6-097D-2D40-54B1B2A38222}"/>
              </a:ext>
            </a:extLst>
          </p:cNvPr>
          <p:cNvSpPr>
            <a:spLocks noGrp="1"/>
          </p:cNvSpPr>
          <p:nvPr>
            <p:ph type="dt" sz="half" idx="2"/>
          </p:nvPr>
        </p:nvSpPr>
        <p:spPr/>
        <p:txBody>
          <a:bodyPr/>
          <a:lstStyle/>
          <a:p>
            <a:fld id="{27E4659C-7C72-4147-BC4F-94C17A57E438}" type="datetime1">
              <a:rPr lang="en-US" smtClean="0"/>
              <a:pPr/>
              <a:t>6/23/2023</a:t>
            </a:fld>
            <a:endParaRPr lang="en-US" dirty="0"/>
          </a:p>
        </p:txBody>
      </p:sp>
      <p:sp>
        <p:nvSpPr>
          <p:cNvPr id="8" name="Slide Number Placeholder 7">
            <a:extLst>
              <a:ext uri="{FF2B5EF4-FFF2-40B4-BE49-F238E27FC236}">
                <a16:creationId xmlns:a16="http://schemas.microsoft.com/office/drawing/2014/main" id="{32EA1473-263B-D10E-EB83-75481181D4B5}"/>
              </a:ext>
            </a:extLst>
          </p:cNvPr>
          <p:cNvSpPr>
            <a:spLocks noGrp="1"/>
          </p:cNvSpPr>
          <p:nvPr>
            <p:ph type="sldNum" sz="quarter" idx="4"/>
          </p:nvPr>
        </p:nvSpPr>
        <p:spPr/>
        <p:txBody>
          <a:bodyPr/>
          <a:lstStyle/>
          <a:p>
            <a:fld id="{A5E55A7B-7854-E145-92D9-B491DF4BAE2D}" type="slidenum">
              <a:rPr lang="en-US" smtClean="0"/>
              <a:pPr/>
              <a:t>16</a:t>
            </a:fld>
            <a:endParaRPr lang="en-US" dirty="0"/>
          </a:p>
        </p:txBody>
      </p:sp>
    </p:spTree>
    <p:extLst>
      <p:ext uri="{BB962C8B-B14F-4D97-AF65-F5344CB8AC3E}">
        <p14:creationId xmlns:p14="http://schemas.microsoft.com/office/powerpoint/2010/main" val="62404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down)">
                                      <p:cBhvr>
                                        <p:cTn id="10" dur="500"/>
                                        <p:tgtEl>
                                          <p:spTgt spid="10">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wipe(down)">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wipe(down)">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wipe(down)">
                                      <p:cBhvr>
                                        <p:cTn id="2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lstStyle/>
          <a:p>
            <a:r>
              <a:rPr lang="en-US" dirty="0"/>
              <a:t>Activity: Encryption</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normAutofit/>
          </a:bodyPr>
          <a:lstStyle/>
          <a:p>
            <a:r>
              <a:rPr lang="en-US" sz="2800" dirty="0"/>
              <a:t>Can you break my encryption algorithm?</a:t>
            </a:r>
          </a:p>
        </p:txBody>
      </p:sp>
    </p:spTree>
    <p:extLst>
      <p:ext uri="{BB962C8B-B14F-4D97-AF65-F5344CB8AC3E}">
        <p14:creationId xmlns:p14="http://schemas.microsoft.com/office/powerpoint/2010/main" val="360482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E56747-F3E9-4946-8683-63393CA91108}"/>
              </a:ext>
            </a:extLst>
          </p:cNvPr>
          <p:cNvSpPr>
            <a:spLocks noGrp="1"/>
          </p:cNvSpPr>
          <p:nvPr>
            <p:ph type="title"/>
          </p:nvPr>
        </p:nvSpPr>
        <p:spPr/>
        <p:txBody>
          <a:bodyPr/>
          <a:lstStyle/>
          <a:p>
            <a:r>
              <a:rPr lang="en-US" dirty="0"/>
              <a:t>Can you break my encryption?</a:t>
            </a:r>
          </a:p>
        </p:txBody>
      </p:sp>
      <p:sp>
        <p:nvSpPr>
          <p:cNvPr id="5" name="Content Placeholder 4">
            <a:extLst>
              <a:ext uri="{FF2B5EF4-FFF2-40B4-BE49-F238E27FC236}">
                <a16:creationId xmlns:a16="http://schemas.microsoft.com/office/drawing/2014/main" id="{7B90AFB9-2FCD-41FB-B858-9FDCA2D26BEA}"/>
              </a:ext>
            </a:extLst>
          </p:cNvPr>
          <p:cNvSpPr>
            <a:spLocks noGrp="1"/>
          </p:cNvSpPr>
          <p:nvPr>
            <p:ph idx="1"/>
          </p:nvPr>
        </p:nvSpPr>
        <p:spPr/>
        <p:txBody>
          <a:bodyPr>
            <a:normAutofit lnSpcReduction="10000"/>
          </a:bodyPr>
          <a:lstStyle/>
          <a:p>
            <a:r>
              <a:rPr lang="en-US" dirty="0"/>
              <a:t>Can you decrypt the following?: </a:t>
            </a:r>
          </a:p>
          <a:p>
            <a:r>
              <a:rPr lang="en-US" sz="3200" b="1" spc="300" dirty="0"/>
              <a:t>Jfilyzljbypaf pz mbu huk lejpapun! OTAljo pz aol ilza!</a:t>
            </a:r>
          </a:p>
          <a:p>
            <a:endParaRPr lang="en-US" sz="3200" dirty="0"/>
          </a:p>
          <a:p>
            <a:r>
              <a:rPr lang="en-US" sz="3200" dirty="0"/>
              <a:t>Hints:</a:t>
            </a:r>
          </a:p>
          <a:p>
            <a:pPr marL="457200" indent="-457200">
              <a:buFont typeface="Arial" panose="020B0604020202020204" pitchFamily="34" charset="0"/>
              <a:buChar char="•"/>
            </a:pPr>
            <a:r>
              <a:rPr lang="en-US" sz="3200" dirty="0"/>
              <a:t>2 sentences</a:t>
            </a:r>
          </a:p>
          <a:p>
            <a:pPr marL="457200" indent="-457200">
              <a:buFont typeface="Arial" panose="020B0604020202020204" pitchFamily="34" charset="0"/>
              <a:buChar char="•"/>
            </a:pPr>
            <a:r>
              <a:rPr lang="en-US" sz="3200" dirty="0"/>
              <a:t>Uses alphabet</a:t>
            </a:r>
          </a:p>
          <a:p>
            <a:pPr marL="457200" indent="-457200">
              <a:buFont typeface="Arial" panose="020B0604020202020204" pitchFamily="34" charset="0"/>
              <a:buChar char="•"/>
            </a:pPr>
            <a:r>
              <a:rPr lang="en-US" sz="3200" dirty="0"/>
              <a:t>Shifts letter by a certain amount (a </a:t>
            </a:r>
            <a:r>
              <a:rPr lang="en-US" sz="3200" dirty="0">
                <a:sym typeface="Wingdings" panose="05000000000000000000" pitchFamily="2" charset="2"/>
              </a:rPr>
              <a:t> d, a  f)</a:t>
            </a:r>
          </a:p>
          <a:p>
            <a:pPr marL="457200" indent="-457200">
              <a:buFont typeface="Arial" panose="020B0604020202020204" pitchFamily="34" charset="0"/>
              <a:buChar char="•"/>
            </a:pPr>
            <a:r>
              <a:rPr lang="en-US" sz="3200" dirty="0">
                <a:sym typeface="Wingdings" panose="05000000000000000000" pitchFamily="2" charset="2"/>
              </a:rPr>
              <a:t>Start with a small word and then move onto larger words</a:t>
            </a:r>
            <a:endParaRPr lang="en-US" sz="3200" dirty="0"/>
          </a:p>
        </p:txBody>
      </p:sp>
    </p:spTree>
    <p:extLst>
      <p:ext uri="{BB962C8B-B14F-4D97-AF65-F5344CB8AC3E}">
        <p14:creationId xmlns:p14="http://schemas.microsoft.com/office/powerpoint/2010/main" val="95964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lstStyle/>
          <a:p>
            <a:r>
              <a:rPr lang="en-US" dirty="0"/>
              <a:t>Your Home Network</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lstStyle/>
          <a:p>
            <a:r>
              <a:rPr lang="en-US" dirty="0"/>
              <a:t>Let’s think about cybersecurity of your home network</a:t>
            </a:r>
          </a:p>
        </p:txBody>
      </p:sp>
    </p:spTree>
    <p:extLst>
      <p:ext uri="{BB962C8B-B14F-4D97-AF65-F5344CB8AC3E}">
        <p14:creationId xmlns:p14="http://schemas.microsoft.com/office/powerpoint/2010/main" val="258367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6CDF7A9-802F-9848-B392-C56219000744}"/>
              </a:ext>
            </a:extLst>
          </p:cNvPr>
          <p:cNvSpPr>
            <a:spLocks noGrp="1"/>
          </p:cNvSpPr>
          <p:nvPr>
            <p:ph type="title"/>
          </p:nvPr>
        </p:nvSpPr>
        <p:spPr/>
        <p:txBody>
          <a:bodyPr/>
          <a:lstStyle/>
          <a:p>
            <a:r>
              <a:rPr lang="en-US" dirty="0"/>
              <a:t>Agenda</a:t>
            </a:r>
          </a:p>
        </p:txBody>
      </p:sp>
      <p:sp>
        <p:nvSpPr>
          <p:cNvPr id="2" name="Content Placeholder 1">
            <a:extLst>
              <a:ext uri="{FF2B5EF4-FFF2-40B4-BE49-F238E27FC236}">
                <a16:creationId xmlns:a16="http://schemas.microsoft.com/office/drawing/2014/main" id="{1749BB4C-6CF2-4CA1-9965-BF405EBFF8F5}"/>
              </a:ext>
            </a:extLst>
          </p:cNvPr>
          <p:cNvSpPr>
            <a:spLocks noGrp="1"/>
          </p:cNvSpPr>
          <p:nvPr>
            <p:ph idx="1"/>
          </p:nvPr>
        </p:nvSpPr>
        <p:spPr/>
        <p:txBody>
          <a:bodyPr>
            <a:normAutofit/>
          </a:bodyPr>
          <a:lstStyle/>
          <a:p>
            <a:r>
              <a:rPr lang="en-US" dirty="0"/>
              <a:t>Introduction</a:t>
            </a:r>
          </a:p>
          <a:p>
            <a:r>
              <a:rPr lang="en-US" dirty="0"/>
              <a:t>What is cybersecurity?</a:t>
            </a:r>
          </a:p>
          <a:p>
            <a:r>
              <a:rPr lang="en-US" dirty="0"/>
              <a:t>Let’s look at your home network</a:t>
            </a:r>
          </a:p>
          <a:p>
            <a:r>
              <a:rPr lang="en-US" dirty="0"/>
              <a:t>Cybersecurity in the news</a:t>
            </a:r>
          </a:p>
          <a:p>
            <a:r>
              <a:rPr lang="en-US" dirty="0"/>
              <a:t>Networking devices</a:t>
            </a:r>
          </a:p>
          <a:p>
            <a:r>
              <a:rPr lang="en-US" dirty="0"/>
              <a:t>Summary</a:t>
            </a:r>
          </a:p>
          <a:p>
            <a:endParaRPr lang="en-US" dirty="0"/>
          </a:p>
          <a:p>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2</a:t>
            </a:fld>
            <a:endParaRPr lang="en-US" dirty="0"/>
          </a:p>
        </p:txBody>
      </p:sp>
      <p:sp>
        <p:nvSpPr>
          <p:cNvPr id="7" name="Rectangle 6">
            <a:extLst>
              <a:ext uri="{FF2B5EF4-FFF2-40B4-BE49-F238E27FC236}">
                <a16:creationId xmlns:a16="http://schemas.microsoft.com/office/drawing/2014/main" id="{B27E54DF-AE0F-0340-97C7-4C3D75C015AD}"/>
              </a:ext>
            </a:extLst>
          </p:cNvPr>
          <p:cNvSpPr/>
          <p:nvPr/>
        </p:nvSpPr>
        <p:spPr>
          <a:xfrm rot="5400000" flipV="1">
            <a:off x="11689712" y="6666552"/>
            <a:ext cx="246888"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pic>
        <p:nvPicPr>
          <p:cNvPr id="8" name="Picture 7">
            <a:extLst>
              <a:ext uri="{FF2B5EF4-FFF2-40B4-BE49-F238E27FC236}">
                <a16:creationId xmlns:a16="http://schemas.microsoft.com/office/drawing/2014/main" id="{BBC00D75-45DA-F442-A468-41A6920FF7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1493" y="6564988"/>
            <a:ext cx="258631" cy="258631"/>
          </a:xfrm>
          <a:prstGeom prst="rect">
            <a:avLst/>
          </a:prstGeom>
        </p:spPr>
      </p:pic>
    </p:spTree>
    <p:extLst>
      <p:ext uri="{BB962C8B-B14F-4D97-AF65-F5344CB8AC3E}">
        <p14:creationId xmlns:p14="http://schemas.microsoft.com/office/powerpoint/2010/main" val="94359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Applicability Discussion</a:t>
            </a:r>
          </a:p>
        </p:txBody>
      </p:sp>
      <p:sp>
        <p:nvSpPr>
          <p:cNvPr id="7" name="Content Placeholder 6"/>
          <p:cNvSpPr>
            <a:spLocks noGrp="1"/>
          </p:cNvSpPr>
          <p:nvPr>
            <p:ph idx="1"/>
          </p:nvPr>
        </p:nvSpPr>
        <p:spPr/>
        <p:txBody>
          <a:bodyPr/>
          <a:lstStyle/>
          <a:p>
            <a:r>
              <a:rPr lang="en-US" dirty="0"/>
              <a:t>Remote work / WFH</a:t>
            </a:r>
          </a:p>
          <a:p>
            <a:r>
              <a:rPr lang="en-US" dirty="0"/>
              <a:t>How many of you have consumer-grade</a:t>
            </a:r>
          </a:p>
          <a:p>
            <a:pPr lvl="1"/>
            <a:r>
              <a:rPr lang="en-US" dirty="0"/>
              <a:t>Cable/DSL modems, whether you rent or own?</a:t>
            </a:r>
          </a:p>
          <a:p>
            <a:pPr lvl="1"/>
            <a:r>
              <a:rPr lang="en-US" dirty="0"/>
              <a:t>Wi-Fi routers?</a:t>
            </a:r>
          </a:p>
          <a:p>
            <a:pPr lvl="1"/>
            <a:r>
              <a:rPr lang="en-US" dirty="0"/>
              <a:t>IP cameras?</a:t>
            </a:r>
          </a:p>
          <a:p>
            <a:pPr lvl="1"/>
            <a:r>
              <a:rPr lang="en-US" dirty="0"/>
              <a:t>NASes?</a:t>
            </a:r>
          </a:p>
          <a:p>
            <a:r>
              <a:rPr lang="en-US" dirty="0"/>
              <a:t>Knowingly or otherwise, do you trust these devices?</a:t>
            </a:r>
          </a:p>
          <a:p>
            <a:r>
              <a:rPr lang="en-US" dirty="0"/>
              <a:t>Do you rely on your Wi-Fi router to firewall you from the Internet?</a:t>
            </a:r>
          </a:p>
          <a:p>
            <a:r>
              <a:rPr lang="en-US" dirty="0"/>
              <a:t>How often do you update the firmware on your devices?</a:t>
            </a:r>
          </a:p>
        </p:txBody>
      </p:sp>
    </p:spTree>
    <p:extLst>
      <p:ext uri="{BB962C8B-B14F-4D97-AF65-F5344CB8AC3E}">
        <p14:creationId xmlns:p14="http://schemas.microsoft.com/office/powerpoint/2010/main" val="266968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down)">
                                      <p:cBhvr>
                                        <p:cTn id="18" dur="500"/>
                                        <p:tgtEl>
                                          <p:spTgt spid="7">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down)">
                                      <p:cBhvr>
                                        <p:cTn id="21" dur="500"/>
                                        <p:tgtEl>
                                          <p:spTgt spid="7">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wipe(down)">
                                      <p:cBhvr>
                                        <p:cTn id="24" dur="500"/>
                                        <p:tgtEl>
                                          <p:spTgt spid="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wipe(down)">
                                      <p:cBhvr>
                                        <p:cTn id="29" dur="500"/>
                                        <p:tgtEl>
                                          <p:spTgt spid="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wipe(down)">
                                      <p:cBhvr>
                                        <p:cTn id="34" dur="500"/>
                                        <p:tgtEl>
                                          <p:spTgt spid="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wipe(down)">
                                      <p:cBhvr>
                                        <p:cTn id="39"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Typical Consumer Setup</a:t>
            </a:r>
          </a:p>
        </p:txBody>
      </p:sp>
      <p:pic>
        <p:nvPicPr>
          <p:cNvPr id="15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355732"/>
            <a:ext cx="8229600" cy="469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5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An Advanced Consumer Setup</a:t>
            </a:r>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7032" y="991676"/>
            <a:ext cx="8799303" cy="546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90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Security Mirage</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5321" y="829751"/>
            <a:ext cx="9010669" cy="56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41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Security Mirage</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6048" y="980757"/>
            <a:ext cx="8931902" cy="546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83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lstStyle/>
          <a:p>
            <a:r>
              <a:rPr lang="en-US" dirty="0"/>
              <a:t>Cybersecurity in the news</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normAutofit/>
          </a:bodyPr>
          <a:lstStyle/>
          <a:p>
            <a:r>
              <a:rPr lang="en-US" sz="2800" dirty="0"/>
              <a:t>Let’s discuss events in the news</a:t>
            </a:r>
          </a:p>
        </p:txBody>
      </p:sp>
    </p:spTree>
    <p:extLst>
      <p:ext uri="{BB962C8B-B14F-4D97-AF65-F5344CB8AC3E}">
        <p14:creationId xmlns:p14="http://schemas.microsoft.com/office/powerpoint/2010/main" val="57817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6DFA-AED9-4BE4-9B00-3BB9D9A2138B}"/>
              </a:ext>
            </a:extLst>
          </p:cNvPr>
          <p:cNvSpPr>
            <a:spLocks noGrp="1"/>
          </p:cNvSpPr>
          <p:nvPr>
            <p:ph type="title"/>
          </p:nvPr>
        </p:nvSpPr>
        <p:spPr/>
        <p:txBody>
          <a:bodyPr/>
          <a:lstStyle/>
          <a:p>
            <a:r>
              <a:rPr lang="en-US" dirty="0"/>
              <a:t>Cybersecurity in the news</a:t>
            </a:r>
          </a:p>
        </p:txBody>
      </p:sp>
      <p:pic>
        <p:nvPicPr>
          <p:cNvPr id="6" name="Content Placeholder 5">
            <a:extLst>
              <a:ext uri="{FF2B5EF4-FFF2-40B4-BE49-F238E27FC236}">
                <a16:creationId xmlns:a16="http://schemas.microsoft.com/office/drawing/2014/main" id="{437F8279-B12B-4CF8-9D91-9AE9E7229ED7}"/>
              </a:ext>
            </a:extLst>
          </p:cNvPr>
          <p:cNvPicPr>
            <a:picLocks noGrp="1" noChangeAspect="1"/>
          </p:cNvPicPr>
          <p:nvPr>
            <p:ph idx="1"/>
          </p:nvPr>
        </p:nvPicPr>
        <p:blipFill>
          <a:blip r:embed="rId2"/>
          <a:stretch>
            <a:fillRect/>
          </a:stretch>
        </p:blipFill>
        <p:spPr>
          <a:xfrm>
            <a:off x="1634836" y="1357381"/>
            <a:ext cx="8371995" cy="4751320"/>
          </a:xfrm>
          <a:prstGeom prst="rect">
            <a:avLst/>
          </a:prstGeom>
        </p:spPr>
      </p:pic>
      <p:sp>
        <p:nvSpPr>
          <p:cNvPr id="4" name="Date Placeholder 3">
            <a:extLst>
              <a:ext uri="{FF2B5EF4-FFF2-40B4-BE49-F238E27FC236}">
                <a16:creationId xmlns:a16="http://schemas.microsoft.com/office/drawing/2014/main" id="{23D44A88-A111-4D52-B731-93C71909EB7A}"/>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74EB5958-BF08-48D7-8887-18B5C67B1E8F}"/>
              </a:ext>
            </a:extLst>
          </p:cNvPr>
          <p:cNvSpPr>
            <a:spLocks noGrp="1"/>
          </p:cNvSpPr>
          <p:nvPr>
            <p:ph type="sldNum" sz="quarter" idx="4"/>
          </p:nvPr>
        </p:nvSpPr>
        <p:spPr/>
        <p:txBody>
          <a:bodyPr/>
          <a:lstStyle/>
          <a:p>
            <a:pPr algn="ctr"/>
            <a:fld id="{2E94512F-4FCD-4B8F-9303-F99597583EE2}" type="slidenum">
              <a:rPr lang="en-US" smtClean="0"/>
              <a:pPr algn="ctr"/>
              <a:t>26</a:t>
            </a:fld>
            <a:endParaRPr lang="en-US" dirty="0"/>
          </a:p>
        </p:txBody>
      </p:sp>
      <p:sp>
        <p:nvSpPr>
          <p:cNvPr id="7" name="TextBox 6">
            <a:extLst>
              <a:ext uri="{FF2B5EF4-FFF2-40B4-BE49-F238E27FC236}">
                <a16:creationId xmlns:a16="http://schemas.microsoft.com/office/drawing/2014/main" id="{8EFDB2A1-00A8-48A6-B466-A8FF82C7FE57}"/>
              </a:ext>
            </a:extLst>
          </p:cNvPr>
          <p:cNvSpPr txBox="1"/>
          <p:nvPr/>
        </p:nvSpPr>
        <p:spPr>
          <a:xfrm>
            <a:off x="1662545" y="6169891"/>
            <a:ext cx="8414328" cy="323704"/>
          </a:xfrm>
          <a:prstGeom prst="rect">
            <a:avLst/>
          </a:prstGeom>
        </p:spPr>
        <p:txBody>
          <a:bodyPr vert="horz" wrap="square" lIns="91440" tIns="45720" rIns="91440" bIns="45720" rtlCol="0">
            <a:noAutofit/>
          </a:bodyPr>
          <a:lstStyle/>
          <a:p>
            <a:r>
              <a:rPr lang="en-US" dirty="0"/>
              <a:t>Source: </a:t>
            </a:r>
            <a:r>
              <a:rPr lang="en-US" dirty="0">
                <a:hlinkClick r:id="rId3"/>
              </a:rPr>
              <a:t>https://youtu.be/ER5iAyu3Wfk</a:t>
            </a:r>
            <a:endParaRPr lang="en-US" dirty="0"/>
          </a:p>
        </p:txBody>
      </p:sp>
    </p:spTree>
    <p:extLst>
      <p:ext uri="{BB962C8B-B14F-4D97-AF65-F5344CB8AC3E}">
        <p14:creationId xmlns:p14="http://schemas.microsoft.com/office/powerpoint/2010/main" val="95220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2AB2-B65E-47EB-A676-564C2AF67B29}"/>
              </a:ext>
            </a:extLst>
          </p:cNvPr>
          <p:cNvSpPr>
            <a:spLocks noGrp="1"/>
          </p:cNvSpPr>
          <p:nvPr>
            <p:ph type="title"/>
          </p:nvPr>
        </p:nvSpPr>
        <p:spPr/>
        <p:txBody>
          <a:bodyPr/>
          <a:lstStyle/>
          <a:p>
            <a:r>
              <a:rPr lang="en-US" dirty="0"/>
              <a:t>In the News – HPE iLO4</a:t>
            </a:r>
          </a:p>
        </p:txBody>
      </p:sp>
      <p:pic>
        <p:nvPicPr>
          <p:cNvPr id="4" name="Content Placeholder 3">
            <a:extLst>
              <a:ext uri="{FF2B5EF4-FFF2-40B4-BE49-F238E27FC236}">
                <a16:creationId xmlns:a16="http://schemas.microsoft.com/office/drawing/2014/main" id="{EABB291B-BFB6-47E3-AC90-ECB114E07149}"/>
              </a:ext>
            </a:extLst>
          </p:cNvPr>
          <p:cNvPicPr>
            <a:picLocks noGrp="1" noChangeAspect="1"/>
          </p:cNvPicPr>
          <p:nvPr>
            <p:ph idx="1"/>
          </p:nvPr>
        </p:nvPicPr>
        <p:blipFill>
          <a:blip r:embed="rId3"/>
          <a:stretch>
            <a:fillRect/>
          </a:stretch>
        </p:blipFill>
        <p:spPr>
          <a:xfrm>
            <a:off x="3095441" y="1279525"/>
            <a:ext cx="6001118" cy="4846638"/>
          </a:xfrm>
          <a:prstGeom prst="rect">
            <a:avLst/>
          </a:prstGeom>
        </p:spPr>
      </p:pic>
    </p:spTree>
    <p:extLst>
      <p:ext uri="{BB962C8B-B14F-4D97-AF65-F5344CB8AC3E}">
        <p14:creationId xmlns:p14="http://schemas.microsoft.com/office/powerpoint/2010/main" val="198642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2AB2-B65E-47EB-A676-564C2AF67B29}"/>
              </a:ext>
            </a:extLst>
          </p:cNvPr>
          <p:cNvSpPr>
            <a:spLocks noGrp="1"/>
          </p:cNvSpPr>
          <p:nvPr>
            <p:ph type="title"/>
          </p:nvPr>
        </p:nvSpPr>
        <p:spPr/>
        <p:txBody>
          <a:bodyPr/>
          <a:lstStyle/>
          <a:p>
            <a:r>
              <a:rPr lang="en-US" dirty="0"/>
              <a:t>In the News – HPE iLO4</a:t>
            </a:r>
          </a:p>
        </p:txBody>
      </p:sp>
      <p:pic>
        <p:nvPicPr>
          <p:cNvPr id="6" name="Content Placeholder 5">
            <a:extLst>
              <a:ext uri="{FF2B5EF4-FFF2-40B4-BE49-F238E27FC236}">
                <a16:creationId xmlns:a16="http://schemas.microsoft.com/office/drawing/2014/main" id="{31ECA404-CBB0-46B3-9E41-313BEA1FBFE0}"/>
              </a:ext>
            </a:extLst>
          </p:cNvPr>
          <p:cNvPicPr>
            <a:picLocks noGrp="1" noChangeAspect="1"/>
          </p:cNvPicPr>
          <p:nvPr>
            <p:ph idx="1"/>
          </p:nvPr>
        </p:nvPicPr>
        <p:blipFill>
          <a:blip r:embed="rId2"/>
          <a:stretch>
            <a:fillRect/>
          </a:stretch>
        </p:blipFill>
        <p:spPr>
          <a:xfrm>
            <a:off x="1981200" y="1942817"/>
            <a:ext cx="8229600" cy="3520055"/>
          </a:xfrm>
          <a:prstGeom prst="rect">
            <a:avLst/>
          </a:prstGeom>
        </p:spPr>
      </p:pic>
    </p:spTree>
    <p:extLst>
      <p:ext uri="{BB962C8B-B14F-4D97-AF65-F5344CB8AC3E}">
        <p14:creationId xmlns:p14="http://schemas.microsoft.com/office/powerpoint/2010/main" val="154403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72AB2-B65E-47EB-A676-564C2AF67B29}"/>
              </a:ext>
            </a:extLst>
          </p:cNvPr>
          <p:cNvSpPr>
            <a:spLocks noGrp="1"/>
          </p:cNvSpPr>
          <p:nvPr>
            <p:ph type="title"/>
          </p:nvPr>
        </p:nvSpPr>
        <p:spPr/>
        <p:txBody>
          <a:bodyPr/>
          <a:lstStyle/>
          <a:p>
            <a:r>
              <a:rPr lang="en-US" dirty="0"/>
              <a:t>In the News – HPE iLO4</a:t>
            </a:r>
          </a:p>
        </p:txBody>
      </p:sp>
      <p:pic>
        <p:nvPicPr>
          <p:cNvPr id="6" name="Content Placeholder 5">
            <a:extLst>
              <a:ext uri="{FF2B5EF4-FFF2-40B4-BE49-F238E27FC236}">
                <a16:creationId xmlns:a16="http://schemas.microsoft.com/office/drawing/2014/main" id="{10773C05-BEDF-4404-AC1E-524DB3033AD5}"/>
              </a:ext>
            </a:extLst>
          </p:cNvPr>
          <p:cNvPicPr>
            <a:picLocks noGrp="1" noChangeAspect="1"/>
          </p:cNvPicPr>
          <p:nvPr>
            <p:ph idx="1"/>
          </p:nvPr>
        </p:nvPicPr>
        <p:blipFill>
          <a:blip r:embed="rId3"/>
          <a:stretch>
            <a:fillRect/>
          </a:stretch>
        </p:blipFill>
        <p:spPr>
          <a:xfrm>
            <a:off x="1981200" y="2709617"/>
            <a:ext cx="8229600" cy="1986455"/>
          </a:xfrm>
          <a:prstGeom prst="rect">
            <a:avLst/>
          </a:prstGeom>
        </p:spPr>
      </p:pic>
    </p:spTree>
    <p:extLst>
      <p:ext uri="{BB962C8B-B14F-4D97-AF65-F5344CB8AC3E}">
        <p14:creationId xmlns:p14="http://schemas.microsoft.com/office/powerpoint/2010/main" val="24218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Background</a:t>
            </a:r>
          </a:p>
        </p:txBody>
      </p:sp>
      <p:sp>
        <p:nvSpPr>
          <p:cNvPr id="6" name="Content Placeholder 5"/>
          <p:cNvSpPr>
            <a:spLocks noGrp="1"/>
          </p:cNvSpPr>
          <p:nvPr>
            <p:ph idx="1"/>
          </p:nvPr>
        </p:nvSpPr>
        <p:spPr/>
        <p:txBody>
          <a:bodyPr>
            <a:normAutofit fontScale="92500" lnSpcReduction="20000"/>
          </a:bodyPr>
          <a:lstStyle/>
          <a:p>
            <a:r>
              <a:rPr lang="en-US" sz="2400" dirty="0"/>
              <a:t>Name: Chris Jenkins</a:t>
            </a:r>
          </a:p>
          <a:p>
            <a:r>
              <a:rPr lang="en-US" sz="2400" dirty="0"/>
              <a:t>Title: R&amp;D S&amp;E Cybersecurity</a:t>
            </a:r>
          </a:p>
          <a:p>
            <a:r>
              <a:rPr lang="en-US" sz="2400" dirty="0"/>
              <a:t>Degree: B.S. Computer Engineering, PhD, Electrical Engineering (Computer Architecture, Minor: Computer Science)</a:t>
            </a:r>
          </a:p>
          <a:p>
            <a:r>
              <a:rPr lang="en-US" sz="2400" dirty="0"/>
              <a:t>Originally From: Peoria, IL</a:t>
            </a:r>
          </a:p>
          <a:p>
            <a:r>
              <a:rPr lang="en-US" sz="2400" dirty="0"/>
              <a:t>How I got to SNL: Peoria -&gt; UIUC -&gt; UW Madison </a:t>
            </a:r>
            <a:r>
              <a:rPr lang="en-US" sz="2400" dirty="0">
                <a:sym typeface="Wingdings" pitchFamily="2" charset="2"/>
              </a:rPr>
              <a:t> Taiwan  San Diego  UW Madison  ABQ</a:t>
            </a:r>
          </a:p>
          <a:p>
            <a:r>
              <a:rPr lang="en-US" sz="2400" dirty="0">
                <a:sym typeface="Wingdings" pitchFamily="2" charset="2"/>
              </a:rPr>
              <a:t>First role at Sandia: EC-LDRD</a:t>
            </a:r>
          </a:p>
          <a:p>
            <a:pPr lvl="1"/>
            <a:r>
              <a:rPr lang="en-US" sz="2200" dirty="0">
                <a:sym typeface="Wingdings" pitchFamily="2" charset="2"/>
              </a:rPr>
              <a:t>1</a:t>
            </a:r>
            <a:r>
              <a:rPr lang="en-US" sz="2200" baseline="30000" dirty="0">
                <a:sym typeface="Wingdings" pitchFamily="2" charset="2"/>
              </a:rPr>
              <a:t>st</a:t>
            </a:r>
            <a:r>
              <a:rPr lang="en-US" sz="2200" dirty="0">
                <a:sym typeface="Wingdings" pitchFamily="2" charset="2"/>
              </a:rPr>
              <a:t> patent</a:t>
            </a:r>
          </a:p>
          <a:p>
            <a:pPr lvl="1"/>
            <a:r>
              <a:rPr lang="en-US" sz="2200" dirty="0">
                <a:sym typeface="Wingdings" pitchFamily="2" charset="2"/>
              </a:rPr>
              <a:t>1</a:t>
            </a:r>
            <a:r>
              <a:rPr lang="en-US" sz="2200" baseline="30000" dirty="0">
                <a:sym typeface="Wingdings" pitchFamily="2" charset="2"/>
              </a:rPr>
              <a:t>st</a:t>
            </a:r>
            <a:r>
              <a:rPr lang="en-US" sz="2200" dirty="0">
                <a:sym typeface="Wingdings" pitchFamily="2" charset="2"/>
              </a:rPr>
              <a:t> conference</a:t>
            </a:r>
          </a:p>
          <a:p>
            <a:r>
              <a:rPr lang="en-US" sz="2400" dirty="0">
                <a:sym typeface="Wingdings" pitchFamily="2" charset="2"/>
              </a:rPr>
              <a:t>Cryptography on a MSP 430 (microcontroller)</a:t>
            </a:r>
          </a:p>
          <a:p>
            <a:r>
              <a:rPr lang="en-US" sz="2400" dirty="0">
                <a:sym typeface="Wingdings" pitchFamily="2" charset="2"/>
              </a:rPr>
              <a:t>Hypervisor work on ARMv7 processors</a:t>
            </a:r>
          </a:p>
          <a:p>
            <a:endParaRPr lang="en-US" sz="2400" dirty="0"/>
          </a:p>
        </p:txBody>
      </p:sp>
      <p:sp>
        <p:nvSpPr>
          <p:cNvPr id="4" name="Slide Number Placeholder 3"/>
          <p:cNvSpPr>
            <a:spLocks noGrp="1"/>
          </p:cNvSpPr>
          <p:nvPr>
            <p:ph type="sldNum" sz="quarter" idx="4294967295"/>
          </p:nvPr>
        </p:nvSpPr>
        <p:spPr bwMode="auto">
          <a:xfrm>
            <a:off x="11582400" y="6153150"/>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pPr/>
              <a:t>3</a:t>
            </a:fld>
            <a:endParaRPr lang="en-US" dirty="0"/>
          </a:p>
        </p:txBody>
      </p:sp>
    </p:spTree>
    <p:extLst>
      <p:ext uri="{BB962C8B-B14F-4D97-AF65-F5344CB8AC3E}">
        <p14:creationId xmlns:p14="http://schemas.microsoft.com/office/powerpoint/2010/main" val="177853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down)">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wipe(down)">
                                      <p:cBhvr>
                                        <p:cTn id="26" dur="500"/>
                                        <p:tgtEl>
                                          <p:spTgt spid="6">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wipe(down)">
                                      <p:cBhvr>
                                        <p:cTn id="29" dur="500"/>
                                        <p:tgtEl>
                                          <p:spTgt spid="6">
                                            <p:txEl>
                                              <p:pRg st="6" end="6"/>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down)">
                                      <p:cBhvr>
                                        <p:cTn id="32" dur="500"/>
                                        <p:tgtEl>
                                          <p:spTgt spid="6">
                                            <p:txEl>
                                              <p:pRg st="7" end="7"/>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wipe(down)">
                                      <p:cBhvr>
                                        <p:cTn id="35" dur="500"/>
                                        <p:tgtEl>
                                          <p:spTgt spid="6">
                                            <p:txEl>
                                              <p:pRg st="8" end="8"/>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wipe(down)">
                                      <p:cBhvr>
                                        <p:cTn id="38"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C9B76-BEE0-4479-B091-143F4669F1D2}"/>
              </a:ext>
            </a:extLst>
          </p:cNvPr>
          <p:cNvSpPr>
            <a:spLocks noGrp="1"/>
          </p:cNvSpPr>
          <p:nvPr>
            <p:ph type="title"/>
          </p:nvPr>
        </p:nvSpPr>
        <p:spPr/>
        <p:txBody>
          <a:bodyPr/>
          <a:lstStyle/>
          <a:p>
            <a:r>
              <a:rPr lang="en-US" dirty="0"/>
              <a:t>In the News – HS Student Hack</a:t>
            </a:r>
          </a:p>
        </p:txBody>
      </p:sp>
      <p:pic>
        <p:nvPicPr>
          <p:cNvPr id="4" name="Content Placeholder 3">
            <a:extLst>
              <a:ext uri="{FF2B5EF4-FFF2-40B4-BE49-F238E27FC236}">
                <a16:creationId xmlns:a16="http://schemas.microsoft.com/office/drawing/2014/main" id="{BF5EE26C-B33B-42C4-A685-43E3725C65BE}"/>
              </a:ext>
            </a:extLst>
          </p:cNvPr>
          <p:cNvPicPr>
            <a:picLocks noGrp="1" noChangeAspect="1"/>
          </p:cNvPicPr>
          <p:nvPr>
            <p:ph idx="1"/>
          </p:nvPr>
        </p:nvPicPr>
        <p:blipFill>
          <a:blip r:embed="rId3"/>
          <a:stretch>
            <a:fillRect/>
          </a:stretch>
        </p:blipFill>
        <p:spPr>
          <a:xfrm>
            <a:off x="2657221" y="1279525"/>
            <a:ext cx="6877559" cy="4846638"/>
          </a:xfrm>
          <a:prstGeom prst="rect">
            <a:avLst/>
          </a:prstGeom>
        </p:spPr>
      </p:pic>
    </p:spTree>
    <p:extLst>
      <p:ext uri="{BB962C8B-B14F-4D97-AF65-F5344CB8AC3E}">
        <p14:creationId xmlns:p14="http://schemas.microsoft.com/office/powerpoint/2010/main" val="45991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C9B76-BEE0-4479-B091-143F4669F1D2}"/>
              </a:ext>
            </a:extLst>
          </p:cNvPr>
          <p:cNvSpPr>
            <a:spLocks noGrp="1"/>
          </p:cNvSpPr>
          <p:nvPr>
            <p:ph type="title"/>
          </p:nvPr>
        </p:nvSpPr>
        <p:spPr/>
        <p:txBody>
          <a:bodyPr/>
          <a:lstStyle/>
          <a:p>
            <a:r>
              <a:rPr lang="en-US" dirty="0"/>
              <a:t>In the News – HS Student Hack</a:t>
            </a:r>
          </a:p>
        </p:txBody>
      </p:sp>
      <p:sp>
        <p:nvSpPr>
          <p:cNvPr id="5" name="Content Placeholder 4">
            <a:extLst>
              <a:ext uri="{FF2B5EF4-FFF2-40B4-BE49-F238E27FC236}">
                <a16:creationId xmlns:a16="http://schemas.microsoft.com/office/drawing/2014/main" id="{83A346FE-47CC-4332-B5F0-CDFC8C323B6B}"/>
              </a:ext>
            </a:extLst>
          </p:cNvPr>
          <p:cNvSpPr>
            <a:spLocks noGrp="1"/>
          </p:cNvSpPr>
          <p:nvPr>
            <p:ph idx="1"/>
          </p:nvPr>
        </p:nvSpPr>
        <p:spPr/>
        <p:txBody>
          <a:bodyPr>
            <a:normAutofit fontScale="92500" lnSpcReduction="10000"/>
          </a:bodyPr>
          <a:lstStyle/>
          <a:p>
            <a:r>
              <a:rPr lang="en-US" dirty="0"/>
              <a:t>School employee logged into his account a noticed an error</a:t>
            </a:r>
          </a:p>
          <a:p>
            <a:r>
              <a:rPr lang="en-US" dirty="0"/>
              <a:t>They tried to disguise their identity by modifying the records for 20 students</a:t>
            </a:r>
          </a:p>
          <a:p>
            <a:r>
              <a:rPr lang="en-US" dirty="0"/>
              <a:t>School employees with the help of forensic data experts managed to track down the two culprits</a:t>
            </a:r>
          </a:p>
          <a:p>
            <a:r>
              <a:rPr lang="en-US" dirty="0"/>
              <a:t>Patched the vulnerability students used to get into their MISTAR system.</a:t>
            </a:r>
          </a:p>
          <a:p>
            <a:r>
              <a:rPr lang="en-US" dirty="0"/>
              <a:t>Overall, we're seriously impressed with the way the high school's staff handed the hack. They've hired a forensic investigator, set up a dedicated </a:t>
            </a:r>
            <a:r>
              <a:rPr lang="en-US" dirty="0">
                <a:hlinkClick r:id="rId2"/>
              </a:rPr>
              <a:t>FAQ page</a:t>
            </a:r>
            <a:r>
              <a:rPr lang="en-US" dirty="0"/>
              <a:t>, prepared password resets, and got the superintendent to apologize in a YouTube video, à la Equifax. Much better and clearer at communicating the incident's details than many Fortune 500 companies.</a:t>
            </a:r>
          </a:p>
        </p:txBody>
      </p:sp>
    </p:spTree>
    <p:extLst>
      <p:ext uri="{BB962C8B-B14F-4D97-AF65-F5344CB8AC3E}">
        <p14:creationId xmlns:p14="http://schemas.microsoft.com/office/powerpoint/2010/main" val="203731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down)">
                                      <p:cBhvr>
                                        <p:cTn id="15" dur="500"/>
                                        <p:tgtEl>
                                          <p:spTgt spid="5">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down)">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F545-CD76-45E8-A2CE-6E4E9E0B9DA6}"/>
              </a:ext>
            </a:extLst>
          </p:cNvPr>
          <p:cNvSpPr>
            <a:spLocks noGrp="1"/>
          </p:cNvSpPr>
          <p:nvPr>
            <p:ph type="title"/>
          </p:nvPr>
        </p:nvSpPr>
        <p:spPr/>
        <p:txBody>
          <a:bodyPr/>
          <a:lstStyle/>
          <a:p>
            <a:r>
              <a:rPr lang="en-US" dirty="0"/>
              <a:t>In the News – Colonial Pipeline</a:t>
            </a:r>
          </a:p>
        </p:txBody>
      </p:sp>
      <p:sp>
        <p:nvSpPr>
          <p:cNvPr id="3" name="Content Placeholder 2">
            <a:extLst>
              <a:ext uri="{FF2B5EF4-FFF2-40B4-BE49-F238E27FC236}">
                <a16:creationId xmlns:a16="http://schemas.microsoft.com/office/drawing/2014/main" id="{C2D443B7-484B-4286-B930-EE03E4067BEC}"/>
              </a:ext>
            </a:extLst>
          </p:cNvPr>
          <p:cNvSpPr>
            <a:spLocks noGrp="1"/>
          </p:cNvSpPr>
          <p:nvPr>
            <p:ph idx="1"/>
          </p:nvPr>
        </p:nvSpPr>
        <p:spPr/>
        <p:txBody>
          <a:bodyPr/>
          <a:lstStyle/>
          <a:p>
            <a:r>
              <a:rPr lang="en-US" dirty="0"/>
              <a:t>Supplies half of all fuel on the east coast of the US</a:t>
            </a:r>
          </a:p>
          <a:p>
            <a:r>
              <a:rPr lang="en-US" dirty="0"/>
              <a:t>Stole 100 GBs of files in about 2 hours</a:t>
            </a:r>
          </a:p>
          <a:p>
            <a:r>
              <a:rPr lang="en-US" dirty="0"/>
              <a:t>Took certain systems offline</a:t>
            </a:r>
          </a:p>
          <a:p>
            <a:r>
              <a:rPr lang="en-US" dirty="0"/>
              <a:t>Collect and exfiltrate documents of 5,810 individuals</a:t>
            </a:r>
          </a:p>
          <a:p>
            <a:r>
              <a:rPr lang="en-US" dirty="0"/>
              <a:t>Contains items such as SSN, DoB, license, health-info</a:t>
            </a:r>
          </a:p>
        </p:txBody>
      </p:sp>
      <p:sp>
        <p:nvSpPr>
          <p:cNvPr id="4" name="Date Placeholder 3">
            <a:extLst>
              <a:ext uri="{FF2B5EF4-FFF2-40B4-BE49-F238E27FC236}">
                <a16:creationId xmlns:a16="http://schemas.microsoft.com/office/drawing/2014/main" id="{1F7D9F25-3CF1-49FA-95BF-22F5D48185CD}"/>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BAC548C5-C998-429F-B9EB-40F058218CD4}"/>
              </a:ext>
            </a:extLst>
          </p:cNvPr>
          <p:cNvSpPr>
            <a:spLocks noGrp="1"/>
          </p:cNvSpPr>
          <p:nvPr>
            <p:ph type="sldNum" sz="quarter" idx="4"/>
          </p:nvPr>
        </p:nvSpPr>
        <p:spPr/>
        <p:txBody>
          <a:bodyPr/>
          <a:lstStyle/>
          <a:p>
            <a:pPr algn="ctr"/>
            <a:fld id="{2E94512F-4FCD-4B8F-9303-F99597583EE2}" type="slidenum">
              <a:rPr lang="en-US" smtClean="0"/>
              <a:pPr algn="ctr"/>
              <a:t>32</a:t>
            </a:fld>
            <a:endParaRPr lang="en-US" dirty="0"/>
          </a:p>
        </p:txBody>
      </p:sp>
      <p:pic>
        <p:nvPicPr>
          <p:cNvPr id="7" name="Content Placeholder 6">
            <a:extLst>
              <a:ext uri="{FF2B5EF4-FFF2-40B4-BE49-F238E27FC236}">
                <a16:creationId xmlns:a16="http://schemas.microsoft.com/office/drawing/2014/main" id="{83B56FA8-2E96-4AF7-BC49-799AF2692F19}"/>
              </a:ext>
            </a:extLst>
          </p:cNvPr>
          <p:cNvPicPr>
            <a:picLocks noGrp="1" noChangeAspect="1"/>
          </p:cNvPicPr>
          <p:nvPr>
            <p:ph idx="10"/>
          </p:nvPr>
        </p:nvPicPr>
        <p:blipFill>
          <a:blip r:embed="rId3"/>
          <a:stretch>
            <a:fillRect/>
          </a:stretch>
        </p:blipFill>
        <p:spPr>
          <a:xfrm>
            <a:off x="6332538" y="1760955"/>
            <a:ext cx="5456237" cy="4272715"/>
          </a:xfrm>
          <a:prstGeom prst="rect">
            <a:avLst/>
          </a:prstGeom>
        </p:spPr>
      </p:pic>
    </p:spTree>
    <p:extLst>
      <p:ext uri="{BB962C8B-B14F-4D97-AF65-F5344CB8AC3E}">
        <p14:creationId xmlns:p14="http://schemas.microsoft.com/office/powerpoint/2010/main" val="423400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lstStyle/>
          <a:p>
            <a:r>
              <a:rPr lang="en-US" dirty="0"/>
              <a:t>Summary</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normAutofit/>
          </a:bodyPr>
          <a:lstStyle/>
          <a:p>
            <a:r>
              <a:rPr lang="en-US" sz="2800" dirty="0"/>
              <a:t>Final Thoughts</a:t>
            </a:r>
          </a:p>
        </p:txBody>
      </p:sp>
    </p:spTree>
    <p:extLst>
      <p:ext uri="{BB962C8B-B14F-4D97-AF65-F5344CB8AC3E}">
        <p14:creationId xmlns:p14="http://schemas.microsoft.com/office/powerpoint/2010/main" val="33640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6DFA-AED9-4BE4-9B00-3BB9D9A2138B}"/>
              </a:ext>
            </a:extLst>
          </p:cNvPr>
          <p:cNvSpPr>
            <a:spLocks noGrp="1"/>
          </p:cNvSpPr>
          <p:nvPr>
            <p:ph type="title"/>
          </p:nvPr>
        </p:nvSpPr>
        <p:spPr/>
        <p:txBody>
          <a:bodyPr/>
          <a:lstStyle/>
          <a:p>
            <a:r>
              <a:rPr lang="en-US" dirty="0"/>
              <a:t>My Fundamental Law of Cybersecurity</a:t>
            </a:r>
          </a:p>
        </p:txBody>
      </p:sp>
      <p:sp>
        <p:nvSpPr>
          <p:cNvPr id="4" name="Date Placeholder 3">
            <a:extLst>
              <a:ext uri="{FF2B5EF4-FFF2-40B4-BE49-F238E27FC236}">
                <a16:creationId xmlns:a16="http://schemas.microsoft.com/office/drawing/2014/main" id="{23D44A88-A111-4D52-B731-93C71909EB7A}"/>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74EB5958-BF08-48D7-8887-18B5C67B1E8F}"/>
              </a:ext>
            </a:extLst>
          </p:cNvPr>
          <p:cNvSpPr>
            <a:spLocks noGrp="1"/>
          </p:cNvSpPr>
          <p:nvPr>
            <p:ph type="sldNum" sz="quarter" idx="4"/>
          </p:nvPr>
        </p:nvSpPr>
        <p:spPr/>
        <p:txBody>
          <a:bodyPr/>
          <a:lstStyle/>
          <a:p>
            <a:pPr algn="ctr"/>
            <a:fld id="{2E94512F-4FCD-4B8F-9303-F99597583EE2}" type="slidenum">
              <a:rPr lang="en-US" smtClean="0"/>
              <a:pPr algn="ctr"/>
              <a:t>34</a:t>
            </a:fld>
            <a:endParaRPr lang="en-US" dirty="0"/>
          </a:p>
        </p:txBody>
      </p:sp>
      <p:pic>
        <p:nvPicPr>
          <p:cNvPr id="14" name="Content Placeholder 13">
            <a:extLst>
              <a:ext uri="{FF2B5EF4-FFF2-40B4-BE49-F238E27FC236}">
                <a16:creationId xmlns:a16="http://schemas.microsoft.com/office/drawing/2014/main" id="{9712C75C-54F1-461E-A617-876B58F090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0683" y="1381125"/>
            <a:ext cx="8187692" cy="5064187"/>
          </a:xfrm>
        </p:spPr>
      </p:pic>
      <p:sp>
        <p:nvSpPr>
          <p:cNvPr id="15" name="Rectangle 14">
            <a:extLst>
              <a:ext uri="{FF2B5EF4-FFF2-40B4-BE49-F238E27FC236}">
                <a16:creationId xmlns:a16="http://schemas.microsoft.com/office/drawing/2014/main" id="{590DB00B-5333-4ACE-A975-E8E8F9F44582}"/>
              </a:ext>
            </a:extLst>
          </p:cNvPr>
          <p:cNvSpPr/>
          <p:nvPr/>
        </p:nvSpPr>
        <p:spPr>
          <a:xfrm>
            <a:off x="2790825" y="3257550"/>
            <a:ext cx="7067550" cy="3187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16303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77311C-49B3-4A5B-90D8-D87F39005A8F}"/>
              </a:ext>
            </a:extLst>
          </p:cNvPr>
          <p:cNvSpPr>
            <a:spLocks noGrp="1"/>
          </p:cNvSpPr>
          <p:nvPr>
            <p:ph type="title"/>
          </p:nvPr>
        </p:nvSpPr>
        <p:spPr/>
        <p:txBody>
          <a:bodyPr/>
          <a:lstStyle/>
          <a:p>
            <a:r>
              <a:rPr lang="en-US" dirty="0"/>
              <a:t>How to protect yourself</a:t>
            </a:r>
          </a:p>
        </p:txBody>
      </p:sp>
      <p:sp>
        <p:nvSpPr>
          <p:cNvPr id="8" name="Content Placeholder 7">
            <a:extLst>
              <a:ext uri="{FF2B5EF4-FFF2-40B4-BE49-F238E27FC236}">
                <a16:creationId xmlns:a16="http://schemas.microsoft.com/office/drawing/2014/main" id="{5ACB447E-6915-4ABA-878E-AD97E8CC1FAF}"/>
              </a:ext>
            </a:extLst>
          </p:cNvPr>
          <p:cNvSpPr>
            <a:spLocks noGrp="1"/>
          </p:cNvSpPr>
          <p:nvPr>
            <p:ph idx="1"/>
          </p:nvPr>
        </p:nvSpPr>
        <p:spPr/>
        <p:txBody>
          <a:bodyPr>
            <a:normAutofit lnSpcReduction="10000"/>
          </a:bodyPr>
          <a:lstStyle/>
          <a:p>
            <a:r>
              <a:rPr lang="en-US" dirty="0"/>
              <a:t>Use virtual credit cards online</a:t>
            </a:r>
          </a:p>
          <a:p>
            <a:r>
              <a:rPr lang="en-US" dirty="0"/>
              <a:t>Use a password manager</a:t>
            </a:r>
          </a:p>
          <a:p>
            <a:r>
              <a:rPr lang="en-US" dirty="0"/>
              <a:t>Encrypt sensitive data at rest</a:t>
            </a:r>
          </a:p>
          <a:p>
            <a:r>
              <a:rPr lang="en-US" dirty="0"/>
              <a:t>Backup to online storage (use encryption)</a:t>
            </a:r>
          </a:p>
          <a:p>
            <a:r>
              <a:rPr lang="en-US" dirty="0"/>
              <a:t>Have a backup policy / strategy for your household and let the member know what it is</a:t>
            </a:r>
          </a:p>
          <a:p>
            <a:r>
              <a:rPr lang="en-US" dirty="0"/>
              <a:t>Use a virtual phone number</a:t>
            </a:r>
          </a:p>
          <a:p>
            <a:r>
              <a:rPr lang="en-US" dirty="0"/>
              <a:t>Shred sensitive documents (after scanning?)</a:t>
            </a:r>
          </a:p>
          <a:p>
            <a:r>
              <a:rPr lang="en-US" dirty="0"/>
              <a:t>Use physical security where needed</a:t>
            </a:r>
          </a:p>
        </p:txBody>
      </p:sp>
      <p:sp>
        <p:nvSpPr>
          <p:cNvPr id="4" name="Date Placeholder 3">
            <a:extLst>
              <a:ext uri="{FF2B5EF4-FFF2-40B4-BE49-F238E27FC236}">
                <a16:creationId xmlns:a16="http://schemas.microsoft.com/office/drawing/2014/main" id="{41578852-E94F-4783-9F32-073B0EBE2793}"/>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E939BC94-91A1-4562-989C-F4EDF54295C1}"/>
              </a:ext>
            </a:extLst>
          </p:cNvPr>
          <p:cNvSpPr>
            <a:spLocks noGrp="1"/>
          </p:cNvSpPr>
          <p:nvPr>
            <p:ph type="sldNum" sz="quarter" idx="4"/>
          </p:nvPr>
        </p:nvSpPr>
        <p:spPr/>
        <p:txBody>
          <a:bodyPr/>
          <a:lstStyle/>
          <a:p>
            <a:pPr algn="ctr"/>
            <a:fld id="{2E94512F-4FCD-4B8F-9303-F99597583EE2}" type="slidenum">
              <a:rPr lang="en-US" smtClean="0"/>
              <a:pPr algn="ctr"/>
              <a:t>35</a:t>
            </a:fld>
            <a:endParaRPr lang="en-US" dirty="0"/>
          </a:p>
        </p:txBody>
      </p:sp>
    </p:spTree>
    <p:extLst>
      <p:ext uri="{BB962C8B-B14F-4D97-AF65-F5344CB8AC3E}">
        <p14:creationId xmlns:p14="http://schemas.microsoft.com/office/powerpoint/2010/main" val="82538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down)">
                                      <p:cBhvr>
                                        <p:cTn id="13" dur="500"/>
                                        <p:tgtEl>
                                          <p:spTgt spid="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down)">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wipe(down)">
                                      <p:cBhvr>
                                        <p:cTn id="21" dur="500"/>
                                        <p:tgtEl>
                                          <p:spTgt spid="8">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wipe(down)">
                                      <p:cBhvr>
                                        <p:cTn id="24" dur="500"/>
                                        <p:tgtEl>
                                          <p:spTgt spid="8">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wipe(down)">
                                      <p:cBhvr>
                                        <p:cTn id="27" dur="500"/>
                                        <p:tgtEl>
                                          <p:spTgt spid="8">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wipe(down)">
                                      <p:cBhvr>
                                        <p:cTn id="3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9FEEAE-9E0F-456F-B5DA-AF910332AEB7}"/>
              </a:ext>
            </a:extLst>
          </p:cNvPr>
          <p:cNvSpPr>
            <a:spLocks noGrp="1"/>
          </p:cNvSpPr>
          <p:nvPr>
            <p:ph type="title"/>
          </p:nvPr>
        </p:nvSpPr>
        <p:spPr/>
        <p:txBody>
          <a:bodyPr>
            <a:normAutofit/>
          </a:bodyPr>
          <a:lstStyle/>
          <a:p>
            <a:r>
              <a:rPr lang="en-US" dirty="0"/>
              <a:t>Further reading – Website hacking</a:t>
            </a:r>
          </a:p>
        </p:txBody>
      </p:sp>
      <p:sp>
        <p:nvSpPr>
          <p:cNvPr id="4" name="Date Placeholder 3">
            <a:extLst>
              <a:ext uri="{FF2B5EF4-FFF2-40B4-BE49-F238E27FC236}">
                <a16:creationId xmlns:a16="http://schemas.microsoft.com/office/drawing/2014/main" id="{813F4720-1F24-419E-B30F-21A2C4D0E5A7}"/>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C00FB636-DCC3-48ED-A465-54D0D503A39F}"/>
              </a:ext>
            </a:extLst>
          </p:cNvPr>
          <p:cNvSpPr>
            <a:spLocks noGrp="1"/>
          </p:cNvSpPr>
          <p:nvPr>
            <p:ph type="sldNum" sz="quarter" idx="4"/>
          </p:nvPr>
        </p:nvSpPr>
        <p:spPr/>
        <p:txBody>
          <a:bodyPr/>
          <a:lstStyle/>
          <a:p>
            <a:pPr algn="ctr"/>
            <a:fld id="{2E94512F-4FCD-4B8F-9303-F99597583EE2}" type="slidenum">
              <a:rPr lang="en-US" smtClean="0"/>
              <a:pPr algn="ctr"/>
              <a:t>36</a:t>
            </a:fld>
            <a:endParaRPr lang="en-US" dirty="0"/>
          </a:p>
        </p:txBody>
      </p:sp>
      <p:sp>
        <p:nvSpPr>
          <p:cNvPr id="10" name="Content Placeholder 9">
            <a:extLst>
              <a:ext uri="{FF2B5EF4-FFF2-40B4-BE49-F238E27FC236}">
                <a16:creationId xmlns:a16="http://schemas.microsoft.com/office/drawing/2014/main" id="{9EF2F2CE-8EF6-49B6-8567-DD0557829075}"/>
              </a:ext>
            </a:extLst>
          </p:cNvPr>
          <p:cNvSpPr>
            <a:spLocks noGrp="1"/>
          </p:cNvSpPr>
          <p:nvPr>
            <p:ph idx="10"/>
          </p:nvPr>
        </p:nvSpPr>
        <p:spPr/>
        <p:txBody>
          <a:bodyPr/>
          <a:lstStyle/>
          <a:p>
            <a:r>
              <a:rPr lang="en-US" dirty="0"/>
              <a:t>Tactics are considered old, but excellent read</a:t>
            </a:r>
          </a:p>
          <a:p>
            <a:endParaRPr lang="en-US" dirty="0"/>
          </a:p>
          <a:p>
            <a:r>
              <a:rPr lang="en-US" dirty="0"/>
              <a:t>Shows how you a simple flaw can gain great privilege</a:t>
            </a:r>
          </a:p>
          <a:p>
            <a:endParaRPr lang="en-US" dirty="0"/>
          </a:p>
          <a:p>
            <a:r>
              <a:rPr lang="en-US" dirty="0"/>
              <a:t>Consider what mitigations could stop the attack and why</a:t>
            </a:r>
          </a:p>
        </p:txBody>
      </p:sp>
      <p:pic>
        <p:nvPicPr>
          <p:cNvPr id="8" name="Content Placeholder 7">
            <a:extLst>
              <a:ext uri="{FF2B5EF4-FFF2-40B4-BE49-F238E27FC236}">
                <a16:creationId xmlns:a16="http://schemas.microsoft.com/office/drawing/2014/main" id="{84BC78A4-4B7E-4A78-B43E-270E009095B5}"/>
              </a:ext>
            </a:extLst>
          </p:cNvPr>
          <p:cNvPicPr>
            <a:picLocks noGrp="1" noChangeAspect="1"/>
          </p:cNvPicPr>
          <p:nvPr>
            <p:ph idx="1"/>
          </p:nvPr>
        </p:nvPicPr>
        <p:blipFill>
          <a:blip r:embed="rId3"/>
          <a:stretch>
            <a:fillRect/>
          </a:stretch>
        </p:blipFill>
        <p:spPr>
          <a:xfrm>
            <a:off x="403225" y="2732498"/>
            <a:ext cx="5456238" cy="2329629"/>
          </a:xfrm>
          <a:prstGeom prst="rect">
            <a:avLst/>
          </a:prstGeom>
        </p:spPr>
      </p:pic>
    </p:spTree>
    <p:extLst>
      <p:ext uri="{BB962C8B-B14F-4D97-AF65-F5344CB8AC3E}">
        <p14:creationId xmlns:p14="http://schemas.microsoft.com/office/powerpoint/2010/main" val="122040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title"/>
          </p:nvPr>
        </p:nvSpPr>
        <p:spPr/>
        <p:txBody>
          <a:bodyPr/>
          <a:lstStyle/>
          <a:p>
            <a:r>
              <a:rPr lang="en-US" dirty="0"/>
              <a:t>Questions?</a:t>
            </a:r>
          </a:p>
        </p:txBody>
      </p:sp>
      <p:pic>
        <p:nvPicPr>
          <p:cNvPr id="10" name="Content Placeholder 9" descr="Quizzical burrowing owl looking forward">
            <a:extLst>
              <a:ext uri="{FF2B5EF4-FFF2-40B4-BE49-F238E27FC236}">
                <a16:creationId xmlns:a16="http://schemas.microsoft.com/office/drawing/2014/main" id="{F5AD7F07-A754-4498-B215-9D22AE4195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3225" y="2001749"/>
            <a:ext cx="5456238" cy="3791126"/>
          </a:xfrm>
          <a:prstGeom prst="rect">
            <a:avLst/>
          </a:prstGeom>
        </p:spPr>
      </p:pic>
      <p:pic>
        <p:nvPicPr>
          <p:cNvPr id="11" name="Content Placeholder 10" descr="Question mark on green pastel background">
            <a:extLst>
              <a:ext uri="{FF2B5EF4-FFF2-40B4-BE49-F238E27FC236}">
                <a16:creationId xmlns:a16="http://schemas.microsoft.com/office/drawing/2014/main" id="{F5223E75-2BAC-43E8-A4B3-9212F2E77C44}"/>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tretch>
            <a:fillRect/>
          </a:stretch>
        </p:blipFill>
        <p:spPr>
          <a:xfrm>
            <a:off x="6332538" y="1851224"/>
            <a:ext cx="5456237" cy="4092177"/>
          </a:xfrm>
          <a:prstGeom prst="rect">
            <a:avLst/>
          </a:prstGeom>
        </p:spPr>
      </p:pic>
    </p:spTree>
    <p:extLst>
      <p:ext uri="{BB962C8B-B14F-4D97-AF65-F5344CB8AC3E}">
        <p14:creationId xmlns:p14="http://schemas.microsoft.com/office/powerpoint/2010/main" val="119904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normAutofit/>
          </a:bodyPr>
          <a:lstStyle/>
          <a:p>
            <a:r>
              <a:rPr lang="en-US" dirty="0"/>
              <a:t>Networking Background</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normAutofit/>
          </a:bodyPr>
          <a:lstStyle/>
          <a:p>
            <a:r>
              <a:rPr lang="en-US" sz="2800" dirty="0"/>
              <a:t>How do computers talk to each other?</a:t>
            </a:r>
          </a:p>
        </p:txBody>
      </p:sp>
    </p:spTree>
    <p:extLst>
      <p:ext uri="{BB962C8B-B14F-4D97-AF65-F5344CB8AC3E}">
        <p14:creationId xmlns:p14="http://schemas.microsoft.com/office/powerpoint/2010/main" val="87605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6DFA-AED9-4BE4-9B00-3BB9D9A2138B}"/>
              </a:ext>
            </a:extLst>
          </p:cNvPr>
          <p:cNvSpPr>
            <a:spLocks noGrp="1"/>
          </p:cNvSpPr>
          <p:nvPr>
            <p:ph type="title"/>
          </p:nvPr>
        </p:nvSpPr>
        <p:spPr/>
        <p:txBody>
          <a:bodyPr/>
          <a:lstStyle/>
          <a:p>
            <a:r>
              <a:rPr lang="en-US" dirty="0"/>
              <a:t>Networking Background</a:t>
            </a:r>
          </a:p>
        </p:txBody>
      </p:sp>
      <p:sp>
        <p:nvSpPr>
          <p:cNvPr id="3" name="Content Placeholder 2">
            <a:extLst>
              <a:ext uri="{FF2B5EF4-FFF2-40B4-BE49-F238E27FC236}">
                <a16:creationId xmlns:a16="http://schemas.microsoft.com/office/drawing/2014/main" id="{4C3103C3-95CA-47B5-B536-7C8D4E82B53A}"/>
              </a:ext>
            </a:extLst>
          </p:cNvPr>
          <p:cNvSpPr>
            <a:spLocks noGrp="1"/>
          </p:cNvSpPr>
          <p:nvPr>
            <p:ph idx="1"/>
          </p:nvPr>
        </p:nvSpPr>
        <p:spPr/>
        <p:txBody>
          <a:bodyPr/>
          <a:lstStyle/>
          <a:p>
            <a:r>
              <a:rPr lang="en-US" dirty="0"/>
              <a:t>OSI (interconnection) model</a:t>
            </a:r>
          </a:p>
          <a:p>
            <a:r>
              <a:rPr lang="en-US" dirty="0"/>
              <a:t>Switches</a:t>
            </a:r>
          </a:p>
          <a:p>
            <a:r>
              <a:rPr lang="en-US" dirty="0"/>
              <a:t>Routers</a:t>
            </a:r>
          </a:p>
          <a:p>
            <a:r>
              <a:rPr lang="en-US" dirty="0"/>
              <a:t>Wireless LAN</a:t>
            </a:r>
          </a:p>
        </p:txBody>
      </p:sp>
      <p:sp>
        <p:nvSpPr>
          <p:cNvPr id="4" name="Date Placeholder 3">
            <a:extLst>
              <a:ext uri="{FF2B5EF4-FFF2-40B4-BE49-F238E27FC236}">
                <a16:creationId xmlns:a16="http://schemas.microsoft.com/office/drawing/2014/main" id="{23D44A88-A111-4D52-B731-93C71909EB7A}"/>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74EB5958-BF08-48D7-8887-18B5C67B1E8F}"/>
              </a:ext>
            </a:extLst>
          </p:cNvPr>
          <p:cNvSpPr>
            <a:spLocks noGrp="1"/>
          </p:cNvSpPr>
          <p:nvPr>
            <p:ph type="sldNum" sz="quarter" idx="4"/>
          </p:nvPr>
        </p:nvSpPr>
        <p:spPr/>
        <p:txBody>
          <a:bodyPr/>
          <a:lstStyle/>
          <a:p>
            <a:pPr algn="ctr"/>
            <a:fld id="{2E94512F-4FCD-4B8F-9303-F99597583EE2}" type="slidenum">
              <a:rPr lang="en-US" smtClean="0"/>
              <a:pPr algn="ctr"/>
              <a:t>39</a:t>
            </a:fld>
            <a:endParaRPr lang="en-US" dirty="0"/>
          </a:p>
        </p:txBody>
      </p:sp>
    </p:spTree>
    <p:extLst>
      <p:ext uri="{BB962C8B-B14F-4D97-AF65-F5344CB8AC3E}">
        <p14:creationId xmlns:p14="http://schemas.microsoft.com/office/powerpoint/2010/main" val="37655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9D5DFA-E768-994F-84D3-8EE6B447C309}"/>
              </a:ext>
            </a:extLst>
          </p:cNvPr>
          <p:cNvSpPr>
            <a:spLocks noGrp="1"/>
          </p:cNvSpPr>
          <p:nvPr>
            <p:ph type="title"/>
          </p:nvPr>
        </p:nvSpPr>
        <p:spPr/>
        <p:txBody>
          <a:bodyPr/>
          <a:lstStyle/>
          <a:p>
            <a:r>
              <a:rPr lang="en-US" dirty="0"/>
              <a:t>Current Role</a:t>
            </a:r>
          </a:p>
        </p:txBody>
      </p:sp>
      <p:sp>
        <p:nvSpPr>
          <p:cNvPr id="2" name="Content Placeholder 1">
            <a:extLst>
              <a:ext uri="{FF2B5EF4-FFF2-40B4-BE49-F238E27FC236}">
                <a16:creationId xmlns:a16="http://schemas.microsoft.com/office/drawing/2014/main" id="{775A1C6D-E35F-454D-A003-7CB049980F6F}"/>
              </a:ext>
            </a:extLst>
          </p:cNvPr>
          <p:cNvSpPr>
            <a:spLocks noGrp="1"/>
          </p:cNvSpPr>
          <p:nvPr>
            <p:ph idx="1"/>
          </p:nvPr>
        </p:nvSpPr>
        <p:spPr/>
        <p:txBody>
          <a:bodyPr>
            <a:normAutofit fontScale="55000" lnSpcReduction="20000"/>
          </a:bodyPr>
          <a:lstStyle/>
          <a:p>
            <a:endParaRPr lang="en-US" sz="3200" dirty="0"/>
          </a:p>
          <a:p>
            <a:pPr lvl="1"/>
            <a:r>
              <a:rPr lang="en-US" sz="3200" dirty="0"/>
              <a:t>Research project for protecting military &amp; space systems</a:t>
            </a:r>
          </a:p>
          <a:p>
            <a:pPr lvl="2"/>
            <a:r>
              <a:rPr lang="en-US" sz="2800" dirty="0"/>
              <a:t>Moving target defense for 3 non-IP network communication protocols</a:t>
            </a:r>
          </a:p>
          <a:p>
            <a:pPr lvl="2"/>
            <a:r>
              <a:rPr lang="en-US" sz="2800" dirty="0"/>
              <a:t>2.5 year project</a:t>
            </a:r>
          </a:p>
          <a:p>
            <a:pPr lvl="2"/>
            <a:r>
              <a:rPr lang="en-US" sz="2800" dirty="0"/>
              <a:t>Patent, 3 publications, career recognition</a:t>
            </a:r>
          </a:p>
          <a:p>
            <a:pPr lvl="1"/>
            <a:endParaRPr lang="en-US" sz="3200" dirty="0"/>
          </a:p>
          <a:p>
            <a:pPr lvl="1"/>
            <a:r>
              <a:rPr lang="en-US" sz="3200" dirty="0"/>
              <a:t>High Performance Computing</a:t>
            </a:r>
          </a:p>
          <a:p>
            <a:pPr lvl="2"/>
            <a:r>
              <a:rPr lang="en-US" sz="2800" dirty="0"/>
              <a:t>Qthreads – multithreading library</a:t>
            </a:r>
          </a:p>
          <a:p>
            <a:pPr lvl="2"/>
            <a:r>
              <a:rPr lang="en-US" sz="2800" dirty="0"/>
              <a:t>Port library over to ARMv8 architecture</a:t>
            </a:r>
          </a:p>
          <a:p>
            <a:pPr lvl="1"/>
            <a:endParaRPr lang="en-US" sz="3200" dirty="0"/>
          </a:p>
          <a:p>
            <a:pPr lvl="1"/>
            <a:r>
              <a:rPr lang="en-US" sz="3200" dirty="0"/>
              <a:t>Cyber Assessments</a:t>
            </a:r>
          </a:p>
          <a:p>
            <a:pPr lvl="2"/>
            <a:r>
              <a:rPr lang="en-US" sz="2800" dirty="0"/>
              <a:t>Variety of customers</a:t>
            </a:r>
          </a:p>
          <a:p>
            <a:pPr lvl="2"/>
            <a:r>
              <a:rPr lang="en-US" sz="2800" dirty="0"/>
              <a:t>Analyze devices &amp; systems for vulnerabilities and design flaws</a:t>
            </a:r>
          </a:p>
          <a:p>
            <a:pPr lvl="1"/>
            <a:endParaRPr lang="en-US" sz="3200" dirty="0"/>
          </a:p>
          <a:p>
            <a:pPr lvl="1"/>
            <a:r>
              <a:rPr lang="en-US" sz="3200" dirty="0"/>
              <a:t>Recruiter</a:t>
            </a:r>
          </a:p>
          <a:p>
            <a:pPr lvl="2"/>
            <a:r>
              <a:rPr lang="en-US" sz="2800" dirty="0"/>
              <a:t>Interviewed over 100+ students</a:t>
            </a:r>
          </a:p>
          <a:p>
            <a:pPr lvl="2"/>
            <a:r>
              <a:rPr lang="en-US" sz="2800" dirty="0"/>
              <a:t>UIUC, UW Madison, UC Berkeley, NSBE Conferences, CCD internship program</a:t>
            </a:r>
          </a:p>
          <a:p>
            <a:pPr lvl="1"/>
            <a:endParaRPr lang="en-US" sz="2200" dirty="0"/>
          </a:p>
        </p:txBody>
      </p:sp>
      <p:sp>
        <p:nvSpPr>
          <p:cNvPr id="3" name="Slide Number Placeholder 2">
            <a:extLst>
              <a:ext uri="{FF2B5EF4-FFF2-40B4-BE49-F238E27FC236}">
                <a16:creationId xmlns:a16="http://schemas.microsoft.com/office/drawing/2014/main" id="{D51122AF-A8DE-8745-B055-154D0D9445E3}"/>
              </a:ext>
            </a:extLst>
          </p:cNvPr>
          <p:cNvSpPr>
            <a:spLocks noGrp="1"/>
          </p:cNvSpPr>
          <p:nvPr>
            <p:ph type="sldNum" sz="quarter" idx="4294967295"/>
          </p:nvPr>
        </p:nvSpPr>
        <p:spPr bwMode="auto">
          <a:xfrm>
            <a:off x="11582400" y="6153150"/>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pPr/>
              <a:t>4</a:t>
            </a:fld>
            <a:endParaRPr lang="en-US" dirty="0"/>
          </a:p>
        </p:txBody>
      </p:sp>
    </p:spTree>
    <p:extLst>
      <p:ext uri="{BB962C8B-B14F-4D97-AF65-F5344CB8AC3E}">
        <p14:creationId xmlns:p14="http://schemas.microsoft.com/office/powerpoint/2010/main" val="183194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wipe(down)">
                                      <p:cBhvr>
                                        <p:cTn id="13" dur="500"/>
                                        <p:tgtEl>
                                          <p:spTgt spid="2">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wipe(down)">
                                      <p:cBhvr>
                                        <p:cTn id="16" dur="500"/>
                                        <p:tgtEl>
                                          <p:spTgt spid="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wipe(down)">
                                      <p:cBhvr>
                                        <p:cTn id="21" dur="500"/>
                                        <p:tgtEl>
                                          <p:spTgt spid="2">
                                            <p:txEl>
                                              <p:pRg st="6" end="6"/>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wipe(down)">
                                      <p:cBhvr>
                                        <p:cTn id="24" dur="500"/>
                                        <p:tgtEl>
                                          <p:spTgt spid="2">
                                            <p:txEl>
                                              <p:pRg st="7" end="7"/>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wipe(down)">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wipe(down)">
                                      <p:cBhvr>
                                        <p:cTn id="32" dur="500"/>
                                        <p:tgtEl>
                                          <p:spTgt spid="2">
                                            <p:txEl>
                                              <p:pRg st="10" end="10"/>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animEffect transition="in" filter="wipe(down)">
                                      <p:cBhvr>
                                        <p:cTn id="35" dur="500"/>
                                        <p:tgtEl>
                                          <p:spTgt spid="2">
                                            <p:txEl>
                                              <p:pRg st="11" end="11"/>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
                                            <p:txEl>
                                              <p:pRg st="12" end="12"/>
                                            </p:txEl>
                                          </p:spTgt>
                                        </p:tgtEl>
                                        <p:attrNameLst>
                                          <p:attrName>style.visibility</p:attrName>
                                        </p:attrNameLst>
                                      </p:cBhvr>
                                      <p:to>
                                        <p:strVal val="visible"/>
                                      </p:to>
                                    </p:set>
                                    <p:animEffect transition="in" filter="wipe(down)">
                                      <p:cBhvr>
                                        <p:cTn id="38" dur="500"/>
                                        <p:tgtEl>
                                          <p:spTgt spid="2">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animEffect transition="in" filter="wipe(down)">
                                      <p:cBhvr>
                                        <p:cTn id="43" dur="500"/>
                                        <p:tgtEl>
                                          <p:spTgt spid="2">
                                            <p:txEl>
                                              <p:pRg st="14" end="14"/>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
                                            <p:txEl>
                                              <p:pRg st="15" end="15"/>
                                            </p:txEl>
                                          </p:spTgt>
                                        </p:tgtEl>
                                        <p:attrNameLst>
                                          <p:attrName>style.visibility</p:attrName>
                                        </p:attrNameLst>
                                      </p:cBhvr>
                                      <p:to>
                                        <p:strVal val="visible"/>
                                      </p:to>
                                    </p:set>
                                    <p:animEffect transition="in" filter="wipe(down)">
                                      <p:cBhvr>
                                        <p:cTn id="46" dur="500"/>
                                        <p:tgtEl>
                                          <p:spTgt spid="2">
                                            <p:txEl>
                                              <p:pRg st="15" end="15"/>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
                                            <p:txEl>
                                              <p:pRg st="16" end="16"/>
                                            </p:txEl>
                                          </p:spTgt>
                                        </p:tgtEl>
                                        <p:attrNameLst>
                                          <p:attrName>style.visibility</p:attrName>
                                        </p:attrNameLst>
                                      </p:cBhvr>
                                      <p:to>
                                        <p:strVal val="visible"/>
                                      </p:to>
                                    </p:set>
                                    <p:animEffect transition="in" filter="wipe(down)">
                                      <p:cBhvr>
                                        <p:cTn id="49"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EFD6-A95E-4E59-A169-CCC9DFAEAEA9}"/>
              </a:ext>
            </a:extLst>
          </p:cNvPr>
          <p:cNvSpPr>
            <a:spLocks noGrp="1"/>
          </p:cNvSpPr>
          <p:nvPr>
            <p:ph type="title"/>
          </p:nvPr>
        </p:nvSpPr>
        <p:spPr/>
        <p:txBody>
          <a:bodyPr/>
          <a:lstStyle/>
          <a:p>
            <a:r>
              <a:rPr lang="en-US" dirty="0"/>
              <a:t>OSI Model</a:t>
            </a:r>
          </a:p>
        </p:txBody>
      </p:sp>
      <p:sp>
        <p:nvSpPr>
          <p:cNvPr id="3" name="Content Placeholder 2">
            <a:extLst>
              <a:ext uri="{FF2B5EF4-FFF2-40B4-BE49-F238E27FC236}">
                <a16:creationId xmlns:a16="http://schemas.microsoft.com/office/drawing/2014/main" id="{6DB2B8CB-EA54-446C-882C-115D98771EF6}"/>
              </a:ext>
            </a:extLst>
          </p:cNvPr>
          <p:cNvSpPr>
            <a:spLocks noGrp="1"/>
          </p:cNvSpPr>
          <p:nvPr>
            <p:ph idx="1"/>
          </p:nvPr>
        </p:nvSpPr>
        <p:spPr/>
        <p:txBody>
          <a:bodyPr>
            <a:normAutofit fontScale="92500" lnSpcReduction="10000"/>
          </a:bodyPr>
          <a:lstStyle/>
          <a:p>
            <a:r>
              <a:rPr lang="en-US" dirty="0"/>
              <a:t>7 layers (4 layers sometimes)</a:t>
            </a:r>
          </a:p>
          <a:p>
            <a:r>
              <a:rPr lang="en-US" dirty="0"/>
              <a:t>Hub – layer 1</a:t>
            </a:r>
          </a:p>
          <a:p>
            <a:r>
              <a:rPr lang="en-US" dirty="0"/>
              <a:t>Bridge – layer 2</a:t>
            </a:r>
          </a:p>
          <a:p>
            <a:r>
              <a:rPr lang="en-US" dirty="0"/>
              <a:t>Routers – layer 3</a:t>
            </a:r>
          </a:p>
          <a:p>
            <a:r>
              <a:rPr lang="en-US" dirty="0"/>
              <a:t>WAP – layer 2</a:t>
            </a:r>
          </a:p>
          <a:p>
            <a:r>
              <a:rPr lang="en-US" dirty="0"/>
              <a:t>Switches – layer 2</a:t>
            </a:r>
          </a:p>
          <a:p>
            <a:r>
              <a:rPr lang="en-US" dirty="0"/>
              <a:t>NAT – layer 4</a:t>
            </a:r>
          </a:p>
          <a:p>
            <a:r>
              <a:rPr lang="en-US" dirty="0"/>
              <a:t>Web browser – layer 7</a:t>
            </a:r>
          </a:p>
          <a:p>
            <a:r>
              <a:rPr lang="en-US" dirty="0"/>
              <a:t>SSH – layers 5, 6 7 </a:t>
            </a:r>
          </a:p>
          <a:p>
            <a:endParaRPr lang="en-US" dirty="0"/>
          </a:p>
        </p:txBody>
      </p:sp>
      <p:sp>
        <p:nvSpPr>
          <p:cNvPr id="4" name="Date Placeholder 3">
            <a:extLst>
              <a:ext uri="{FF2B5EF4-FFF2-40B4-BE49-F238E27FC236}">
                <a16:creationId xmlns:a16="http://schemas.microsoft.com/office/drawing/2014/main" id="{B6904C43-4A95-4AC0-8E4A-FEAF6DBF4D13}"/>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8E50C76A-D5F8-481C-B22F-AF69CDFEC343}"/>
              </a:ext>
            </a:extLst>
          </p:cNvPr>
          <p:cNvSpPr>
            <a:spLocks noGrp="1"/>
          </p:cNvSpPr>
          <p:nvPr>
            <p:ph type="sldNum" sz="quarter" idx="4"/>
          </p:nvPr>
        </p:nvSpPr>
        <p:spPr/>
        <p:txBody>
          <a:bodyPr/>
          <a:lstStyle/>
          <a:p>
            <a:pPr algn="ctr"/>
            <a:fld id="{2E94512F-4FCD-4B8F-9303-F99597583EE2}" type="slidenum">
              <a:rPr lang="en-US" smtClean="0"/>
              <a:pPr algn="ctr"/>
              <a:t>40</a:t>
            </a:fld>
            <a:endParaRPr lang="en-US" dirty="0"/>
          </a:p>
        </p:txBody>
      </p:sp>
      <p:pic>
        <p:nvPicPr>
          <p:cNvPr id="7" name="Content Placeholder 6">
            <a:extLst>
              <a:ext uri="{FF2B5EF4-FFF2-40B4-BE49-F238E27FC236}">
                <a16:creationId xmlns:a16="http://schemas.microsoft.com/office/drawing/2014/main" id="{4D3B052E-F3FA-4266-B211-15185FD89E22}"/>
              </a:ext>
            </a:extLst>
          </p:cNvPr>
          <p:cNvPicPr>
            <a:picLocks noGrp="1" noChangeAspect="1"/>
          </p:cNvPicPr>
          <p:nvPr>
            <p:ph idx="10"/>
          </p:nvPr>
        </p:nvPicPr>
        <p:blipFill>
          <a:blip r:embed="rId3"/>
          <a:stretch>
            <a:fillRect/>
          </a:stretch>
        </p:blipFill>
        <p:spPr>
          <a:xfrm>
            <a:off x="6331890" y="1685925"/>
            <a:ext cx="5456237" cy="4021733"/>
          </a:xfrm>
          <a:prstGeom prst="rect">
            <a:avLst/>
          </a:prstGeom>
        </p:spPr>
      </p:pic>
      <p:sp>
        <p:nvSpPr>
          <p:cNvPr id="8" name="TextBox 7">
            <a:extLst>
              <a:ext uri="{FF2B5EF4-FFF2-40B4-BE49-F238E27FC236}">
                <a16:creationId xmlns:a16="http://schemas.microsoft.com/office/drawing/2014/main" id="{A8710FDA-ABD5-425F-8849-7A4B0F591F97}"/>
              </a:ext>
            </a:extLst>
          </p:cNvPr>
          <p:cNvSpPr txBox="1"/>
          <p:nvPr/>
        </p:nvSpPr>
        <p:spPr>
          <a:xfrm>
            <a:off x="6331890" y="5809672"/>
            <a:ext cx="5494983" cy="369455"/>
          </a:xfrm>
          <a:prstGeom prst="rect">
            <a:avLst/>
          </a:prstGeom>
        </p:spPr>
        <p:txBody>
          <a:bodyPr vert="horz" wrap="square" lIns="91440" tIns="45720" rIns="91440" bIns="45720" rtlCol="0">
            <a:noAutofit/>
          </a:bodyPr>
          <a:lstStyle/>
          <a:p>
            <a:r>
              <a:rPr lang="en-US" sz="1400" dirty="0"/>
              <a:t>Source: </a:t>
            </a:r>
            <a:r>
              <a:rPr lang="en-US" sz="1400" dirty="0">
                <a:hlinkClick r:id="rId4"/>
              </a:rPr>
              <a:t>https://www.cloudflare.com/learning/ddos/glossary/open-systems-interconnection-model-osi/</a:t>
            </a:r>
            <a:endParaRPr lang="en-US" sz="1400" dirty="0"/>
          </a:p>
          <a:p>
            <a:endParaRPr lang="en-US" sz="1400" dirty="0"/>
          </a:p>
        </p:txBody>
      </p:sp>
    </p:spTree>
    <p:extLst>
      <p:ext uri="{BB962C8B-B14F-4D97-AF65-F5344CB8AC3E}">
        <p14:creationId xmlns:p14="http://schemas.microsoft.com/office/powerpoint/2010/main" val="399137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DA0B-3665-4F76-AAFD-BBF739F047D5}"/>
              </a:ext>
            </a:extLst>
          </p:cNvPr>
          <p:cNvSpPr>
            <a:spLocks noGrp="1"/>
          </p:cNvSpPr>
          <p:nvPr>
            <p:ph type="title"/>
          </p:nvPr>
        </p:nvSpPr>
        <p:spPr/>
        <p:txBody>
          <a:bodyPr/>
          <a:lstStyle/>
          <a:p>
            <a:r>
              <a:rPr lang="en-US" dirty="0"/>
              <a:t>Switches</a:t>
            </a:r>
          </a:p>
        </p:txBody>
      </p:sp>
      <p:sp>
        <p:nvSpPr>
          <p:cNvPr id="3" name="Content Placeholder 2">
            <a:extLst>
              <a:ext uri="{FF2B5EF4-FFF2-40B4-BE49-F238E27FC236}">
                <a16:creationId xmlns:a16="http://schemas.microsoft.com/office/drawing/2014/main" id="{12DFD7B0-CD29-4E54-8071-FC830FD9FA7D}"/>
              </a:ext>
            </a:extLst>
          </p:cNvPr>
          <p:cNvSpPr>
            <a:spLocks noGrp="1"/>
          </p:cNvSpPr>
          <p:nvPr>
            <p:ph idx="1"/>
          </p:nvPr>
        </p:nvSpPr>
        <p:spPr>
          <a:xfrm>
            <a:off x="402903" y="1685925"/>
            <a:ext cx="5831641" cy="4422694"/>
          </a:xfrm>
        </p:spPr>
        <p:txBody>
          <a:bodyPr>
            <a:normAutofit/>
          </a:bodyPr>
          <a:lstStyle/>
          <a:p>
            <a:r>
              <a:rPr lang="en-US" dirty="0"/>
              <a:t>Layer 2</a:t>
            </a:r>
          </a:p>
          <a:p>
            <a:r>
              <a:rPr lang="en-US" dirty="0"/>
              <a:t>Unmanaged</a:t>
            </a:r>
          </a:p>
          <a:p>
            <a:r>
              <a:rPr lang="en-US" dirty="0"/>
              <a:t>	Plug-n-play</a:t>
            </a:r>
          </a:p>
          <a:p>
            <a:r>
              <a:rPr lang="en-US" dirty="0"/>
              <a:t>	No controllable features</a:t>
            </a:r>
          </a:p>
          <a:p>
            <a:r>
              <a:rPr lang="en-US" dirty="0"/>
              <a:t>Managed</a:t>
            </a:r>
          </a:p>
          <a:p>
            <a:r>
              <a:rPr lang="en-US" dirty="0"/>
              <a:t>	VLAN</a:t>
            </a:r>
          </a:p>
          <a:p>
            <a:r>
              <a:rPr lang="en-US" dirty="0"/>
              <a:t>	QoS</a:t>
            </a:r>
          </a:p>
          <a:p>
            <a:r>
              <a:rPr lang="en-US" dirty="0"/>
              <a:t>	Web interface / SSH/ Console</a:t>
            </a:r>
          </a:p>
        </p:txBody>
      </p:sp>
      <p:sp>
        <p:nvSpPr>
          <p:cNvPr id="4" name="Date Placeholder 3">
            <a:extLst>
              <a:ext uri="{FF2B5EF4-FFF2-40B4-BE49-F238E27FC236}">
                <a16:creationId xmlns:a16="http://schemas.microsoft.com/office/drawing/2014/main" id="{D6F8E8D6-588A-4A38-BBB8-5401D7452F22}"/>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0C5AF94A-5B4D-47B8-8040-3A25D1B5445F}"/>
              </a:ext>
            </a:extLst>
          </p:cNvPr>
          <p:cNvSpPr>
            <a:spLocks noGrp="1"/>
          </p:cNvSpPr>
          <p:nvPr>
            <p:ph type="sldNum" sz="quarter" idx="4"/>
          </p:nvPr>
        </p:nvSpPr>
        <p:spPr/>
        <p:txBody>
          <a:bodyPr/>
          <a:lstStyle/>
          <a:p>
            <a:pPr algn="ctr"/>
            <a:fld id="{2E94512F-4FCD-4B8F-9303-F99597583EE2}" type="slidenum">
              <a:rPr lang="en-US" smtClean="0"/>
              <a:pPr algn="ctr"/>
              <a:t>41</a:t>
            </a:fld>
            <a:endParaRPr lang="en-US" dirty="0"/>
          </a:p>
        </p:txBody>
      </p:sp>
      <p:pic>
        <p:nvPicPr>
          <p:cNvPr id="8" name="Content Placeholder 7">
            <a:extLst>
              <a:ext uri="{FF2B5EF4-FFF2-40B4-BE49-F238E27FC236}">
                <a16:creationId xmlns:a16="http://schemas.microsoft.com/office/drawing/2014/main" id="{39101ED6-A4DD-4BEE-8C8D-404984F239E3}"/>
              </a:ext>
            </a:extLst>
          </p:cNvPr>
          <p:cNvPicPr>
            <a:picLocks noGrp="1" noChangeAspect="1"/>
          </p:cNvPicPr>
          <p:nvPr>
            <p:ph idx="10"/>
          </p:nvPr>
        </p:nvPicPr>
        <p:blipFill>
          <a:blip r:embed="rId3"/>
          <a:stretch>
            <a:fillRect/>
          </a:stretch>
        </p:blipFill>
        <p:spPr>
          <a:xfrm>
            <a:off x="6332858" y="1399491"/>
            <a:ext cx="5456237" cy="3019061"/>
          </a:xfrm>
          <a:prstGeom prst="rect">
            <a:avLst/>
          </a:prstGeom>
        </p:spPr>
      </p:pic>
      <p:pic>
        <p:nvPicPr>
          <p:cNvPr id="9" name="Picture 8">
            <a:extLst>
              <a:ext uri="{FF2B5EF4-FFF2-40B4-BE49-F238E27FC236}">
                <a16:creationId xmlns:a16="http://schemas.microsoft.com/office/drawing/2014/main" id="{2A05DF05-3A88-4360-9ED7-1A1828D97906}"/>
              </a:ext>
            </a:extLst>
          </p:cNvPr>
          <p:cNvPicPr>
            <a:picLocks noChangeAspect="1"/>
          </p:cNvPicPr>
          <p:nvPr/>
        </p:nvPicPr>
        <p:blipFill>
          <a:blip r:embed="rId4"/>
          <a:stretch>
            <a:fillRect/>
          </a:stretch>
        </p:blipFill>
        <p:spPr>
          <a:xfrm>
            <a:off x="6267994" y="4705738"/>
            <a:ext cx="5831642" cy="1147690"/>
          </a:xfrm>
          <a:prstGeom prst="rect">
            <a:avLst/>
          </a:prstGeom>
        </p:spPr>
      </p:pic>
      <p:sp>
        <p:nvSpPr>
          <p:cNvPr id="10" name="TextBox 9">
            <a:extLst>
              <a:ext uri="{FF2B5EF4-FFF2-40B4-BE49-F238E27FC236}">
                <a16:creationId xmlns:a16="http://schemas.microsoft.com/office/drawing/2014/main" id="{E7B67AD8-A6E9-49F8-8396-3F029C91A229}"/>
              </a:ext>
            </a:extLst>
          </p:cNvPr>
          <p:cNvSpPr txBox="1"/>
          <p:nvPr/>
        </p:nvSpPr>
        <p:spPr>
          <a:xfrm>
            <a:off x="6332858" y="6003636"/>
            <a:ext cx="5766778" cy="424873"/>
          </a:xfrm>
          <a:prstGeom prst="rect">
            <a:avLst/>
          </a:prstGeom>
        </p:spPr>
        <p:txBody>
          <a:bodyPr vert="horz" wrap="square" lIns="91440" tIns="45720" rIns="91440" bIns="45720" rtlCol="0">
            <a:noAutofit/>
          </a:bodyPr>
          <a:lstStyle/>
          <a:p>
            <a:r>
              <a:rPr lang="en-US" sz="1400" dirty="0"/>
              <a:t>Source: https://www.lifewire.com/definition-of-network-switch-817588</a:t>
            </a:r>
          </a:p>
        </p:txBody>
      </p:sp>
    </p:spTree>
    <p:extLst>
      <p:ext uri="{BB962C8B-B14F-4D97-AF65-F5344CB8AC3E}">
        <p14:creationId xmlns:p14="http://schemas.microsoft.com/office/powerpoint/2010/main" val="23959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DA0B-3665-4F76-AAFD-BBF739F047D5}"/>
              </a:ext>
            </a:extLst>
          </p:cNvPr>
          <p:cNvSpPr>
            <a:spLocks noGrp="1"/>
          </p:cNvSpPr>
          <p:nvPr>
            <p:ph type="title"/>
          </p:nvPr>
        </p:nvSpPr>
        <p:spPr/>
        <p:txBody>
          <a:bodyPr/>
          <a:lstStyle/>
          <a:p>
            <a:r>
              <a:rPr lang="en-US" dirty="0"/>
              <a:t>Routers</a:t>
            </a:r>
          </a:p>
        </p:txBody>
      </p:sp>
      <p:sp>
        <p:nvSpPr>
          <p:cNvPr id="3" name="Content Placeholder 2">
            <a:extLst>
              <a:ext uri="{FF2B5EF4-FFF2-40B4-BE49-F238E27FC236}">
                <a16:creationId xmlns:a16="http://schemas.microsoft.com/office/drawing/2014/main" id="{12DFD7B0-CD29-4E54-8071-FC830FD9FA7D}"/>
              </a:ext>
            </a:extLst>
          </p:cNvPr>
          <p:cNvSpPr>
            <a:spLocks noGrp="1"/>
          </p:cNvSpPr>
          <p:nvPr>
            <p:ph idx="1"/>
          </p:nvPr>
        </p:nvSpPr>
        <p:spPr>
          <a:xfrm>
            <a:off x="402903" y="1685925"/>
            <a:ext cx="5831641" cy="4422694"/>
          </a:xfrm>
        </p:spPr>
        <p:txBody>
          <a:bodyPr>
            <a:normAutofit lnSpcReduction="10000"/>
          </a:bodyPr>
          <a:lstStyle/>
          <a:p>
            <a:r>
              <a:rPr lang="en-US" dirty="0"/>
              <a:t>Layer 3</a:t>
            </a:r>
          </a:p>
          <a:p>
            <a:r>
              <a:rPr lang="en-US" dirty="0"/>
              <a:t>Routes IP packets between networks</a:t>
            </a:r>
          </a:p>
          <a:p>
            <a:r>
              <a:rPr lang="en-US" dirty="0"/>
              <a:t>Connects to ISP equipment</a:t>
            </a:r>
          </a:p>
          <a:p>
            <a:r>
              <a:rPr lang="en-US" dirty="0"/>
              <a:t>May be combined with other features:</a:t>
            </a:r>
          </a:p>
          <a:p>
            <a:r>
              <a:rPr lang="en-US" dirty="0"/>
              <a:t>	Firewall</a:t>
            </a:r>
          </a:p>
          <a:p>
            <a:r>
              <a:rPr lang="en-US" dirty="0"/>
              <a:t>	VLANs</a:t>
            </a:r>
          </a:p>
          <a:p>
            <a:r>
              <a:rPr lang="en-US" dirty="0"/>
              <a:t>	Switch</a:t>
            </a:r>
          </a:p>
        </p:txBody>
      </p:sp>
      <p:sp>
        <p:nvSpPr>
          <p:cNvPr id="4" name="Date Placeholder 3">
            <a:extLst>
              <a:ext uri="{FF2B5EF4-FFF2-40B4-BE49-F238E27FC236}">
                <a16:creationId xmlns:a16="http://schemas.microsoft.com/office/drawing/2014/main" id="{D6F8E8D6-588A-4A38-BBB8-5401D7452F22}"/>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0C5AF94A-5B4D-47B8-8040-3A25D1B5445F}"/>
              </a:ext>
            </a:extLst>
          </p:cNvPr>
          <p:cNvSpPr>
            <a:spLocks noGrp="1"/>
          </p:cNvSpPr>
          <p:nvPr>
            <p:ph type="sldNum" sz="quarter" idx="4"/>
          </p:nvPr>
        </p:nvSpPr>
        <p:spPr/>
        <p:txBody>
          <a:bodyPr/>
          <a:lstStyle/>
          <a:p>
            <a:pPr algn="ctr"/>
            <a:fld id="{2E94512F-4FCD-4B8F-9303-F99597583EE2}" type="slidenum">
              <a:rPr lang="en-US" smtClean="0"/>
              <a:pPr algn="ctr"/>
              <a:t>42</a:t>
            </a:fld>
            <a:endParaRPr lang="en-US" dirty="0"/>
          </a:p>
        </p:txBody>
      </p:sp>
      <p:sp>
        <p:nvSpPr>
          <p:cNvPr id="10" name="TextBox 9">
            <a:extLst>
              <a:ext uri="{FF2B5EF4-FFF2-40B4-BE49-F238E27FC236}">
                <a16:creationId xmlns:a16="http://schemas.microsoft.com/office/drawing/2014/main" id="{E7B67AD8-A6E9-49F8-8396-3F029C91A229}"/>
              </a:ext>
            </a:extLst>
          </p:cNvPr>
          <p:cNvSpPr txBox="1"/>
          <p:nvPr/>
        </p:nvSpPr>
        <p:spPr>
          <a:xfrm>
            <a:off x="6332858" y="6003636"/>
            <a:ext cx="5766778" cy="424873"/>
          </a:xfrm>
          <a:prstGeom prst="rect">
            <a:avLst/>
          </a:prstGeom>
        </p:spPr>
        <p:txBody>
          <a:bodyPr vert="horz" wrap="square" lIns="91440" tIns="45720" rIns="91440" bIns="45720" rtlCol="0">
            <a:noAutofit/>
          </a:bodyPr>
          <a:lstStyle/>
          <a:p>
            <a:r>
              <a:rPr lang="en-US" sz="1400" dirty="0"/>
              <a:t>Source: https://www.lifewire.com/what-is-a-router-2618162</a:t>
            </a:r>
          </a:p>
        </p:txBody>
      </p:sp>
      <p:pic>
        <p:nvPicPr>
          <p:cNvPr id="11" name="Content Placeholder 10">
            <a:extLst>
              <a:ext uri="{FF2B5EF4-FFF2-40B4-BE49-F238E27FC236}">
                <a16:creationId xmlns:a16="http://schemas.microsoft.com/office/drawing/2014/main" id="{75D98E5A-DADC-4EDD-B49C-576B0003EC26}"/>
              </a:ext>
            </a:extLst>
          </p:cNvPr>
          <p:cNvPicPr>
            <a:picLocks noGrp="1" noChangeAspect="1"/>
          </p:cNvPicPr>
          <p:nvPr>
            <p:ph idx="10"/>
          </p:nvPr>
        </p:nvPicPr>
        <p:blipFill>
          <a:blip r:embed="rId3"/>
          <a:stretch>
            <a:fillRect/>
          </a:stretch>
        </p:blipFill>
        <p:spPr>
          <a:xfrm>
            <a:off x="6332538" y="2166978"/>
            <a:ext cx="5456237" cy="3460668"/>
          </a:xfrm>
          <a:prstGeom prst="rect">
            <a:avLst/>
          </a:prstGeom>
        </p:spPr>
      </p:pic>
    </p:spTree>
    <p:extLst>
      <p:ext uri="{BB962C8B-B14F-4D97-AF65-F5344CB8AC3E}">
        <p14:creationId xmlns:p14="http://schemas.microsoft.com/office/powerpoint/2010/main" val="194745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1419-AB04-450F-8FF9-D8E690D1EEF1}"/>
              </a:ext>
            </a:extLst>
          </p:cNvPr>
          <p:cNvSpPr>
            <a:spLocks noGrp="1"/>
          </p:cNvSpPr>
          <p:nvPr>
            <p:ph type="title"/>
          </p:nvPr>
        </p:nvSpPr>
        <p:spPr/>
        <p:txBody>
          <a:bodyPr/>
          <a:lstStyle/>
          <a:p>
            <a:r>
              <a:rPr lang="en-US" dirty="0"/>
              <a:t>Wireless LAN</a:t>
            </a:r>
          </a:p>
        </p:txBody>
      </p:sp>
      <p:sp>
        <p:nvSpPr>
          <p:cNvPr id="3" name="Content Placeholder 2">
            <a:extLst>
              <a:ext uri="{FF2B5EF4-FFF2-40B4-BE49-F238E27FC236}">
                <a16:creationId xmlns:a16="http://schemas.microsoft.com/office/drawing/2014/main" id="{252D2488-BF45-4B1E-8E26-7207C70AC2E7}"/>
              </a:ext>
            </a:extLst>
          </p:cNvPr>
          <p:cNvSpPr>
            <a:spLocks noGrp="1"/>
          </p:cNvSpPr>
          <p:nvPr>
            <p:ph idx="1"/>
          </p:nvPr>
        </p:nvSpPr>
        <p:spPr/>
        <p:txBody>
          <a:bodyPr/>
          <a:lstStyle/>
          <a:p>
            <a:r>
              <a:rPr lang="en-US" dirty="0"/>
              <a:t>No wires needed!!</a:t>
            </a:r>
          </a:p>
          <a:p>
            <a:r>
              <a:rPr lang="en-US" dirty="0"/>
              <a:t>Decent speeds (Mbps or Gbps)</a:t>
            </a:r>
          </a:p>
          <a:p>
            <a:r>
              <a:rPr lang="en-US" dirty="0"/>
              <a:t>Not as fast as wired (1 / 2.5 / 5 / 10 Gbps)</a:t>
            </a:r>
          </a:p>
          <a:p>
            <a:r>
              <a:rPr lang="en-US" dirty="0"/>
              <a:t>Has interference (beware of channels)</a:t>
            </a:r>
          </a:p>
          <a:p>
            <a:r>
              <a:rPr lang="en-US" dirty="0"/>
              <a:t>Popular for mobile devices (e.g. tablets, laptops, phones)</a:t>
            </a:r>
          </a:p>
          <a:p>
            <a:r>
              <a:rPr lang="en-US" dirty="0"/>
              <a:t>Common access point for hackers</a:t>
            </a:r>
          </a:p>
        </p:txBody>
      </p:sp>
      <p:sp>
        <p:nvSpPr>
          <p:cNvPr id="4" name="Date Placeholder 3">
            <a:extLst>
              <a:ext uri="{FF2B5EF4-FFF2-40B4-BE49-F238E27FC236}">
                <a16:creationId xmlns:a16="http://schemas.microsoft.com/office/drawing/2014/main" id="{ED44E0DF-5DF0-48C6-9FF9-26D0C278807D}"/>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E3B545C9-0581-45A1-9F2E-73622BF87883}"/>
              </a:ext>
            </a:extLst>
          </p:cNvPr>
          <p:cNvSpPr>
            <a:spLocks noGrp="1"/>
          </p:cNvSpPr>
          <p:nvPr>
            <p:ph type="sldNum" sz="quarter" idx="4"/>
          </p:nvPr>
        </p:nvSpPr>
        <p:spPr/>
        <p:txBody>
          <a:bodyPr/>
          <a:lstStyle/>
          <a:p>
            <a:pPr algn="ctr"/>
            <a:fld id="{2E94512F-4FCD-4B8F-9303-F99597583EE2}" type="slidenum">
              <a:rPr lang="en-US" smtClean="0"/>
              <a:pPr algn="ctr"/>
              <a:t>43</a:t>
            </a:fld>
            <a:endParaRPr lang="en-US" dirty="0"/>
          </a:p>
        </p:txBody>
      </p:sp>
    </p:spTree>
    <p:extLst>
      <p:ext uri="{BB962C8B-B14F-4D97-AF65-F5344CB8AC3E}">
        <p14:creationId xmlns:p14="http://schemas.microsoft.com/office/powerpoint/2010/main" val="369194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lstStyle/>
          <a:p>
            <a:r>
              <a:rPr lang="en-US" dirty="0"/>
              <a:t>Backup</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normAutofit/>
          </a:bodyPr>
          <a:lstStyle/>
          <a:p>
            <a:endParaRPr lang="en-US" sz="2800" dirty="0"/>
          </a:p>
        </p:txBody>
      </p:sp>
    </p:spTree>
    <p:extLst>
      <p:ext uri="{BB962C8B-B14F-4D97-AF65-F5344CB8AC3E}">
        <p14:creationId xmlns:p14="http://schemas.microsoft.com/office/powerpoint/2010/main" val="274635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4A2F7-4CD9-4BB9-B4ED-CE583A098106}"/>
              </a:ext>
            </a:extLst>
          </p:cNvPr>
          <p:cNvSpPr>
            <a:spLocks noGrp="1"/>
          </p:cNvSpPr>
          <p:nvPr>
            <p:ph type="title"/>
          </p:nvPr>
        </p:nvSpPr>
        <p:spPr/>
        <p:txBody>
          <a:bodyPr/>
          <a:lstStyle/>
          <a:p>
            <a:r>
              <a:rPr lang="en-US" dirty="0"/>
              <a:t>Target Breach</a:t>
            </a:r>
          </a:p>
        </p:txBody>
      </p:sp>
      <p:sp>
        <p:nvSpPr>
          <p:cNvPr id="3" name="Content Placeholder 2">
            <a:extLst>
              <a:ext uri="{FF2B5EF4-FFF2-40B4-BE49-F238E27FC236}">
                <a16:creationId xmlns:a16="http://schemas.microsoft.com/office/drawing/2014/main" id="{48A0EFD9-FDD3-4C9D-B478-AF7AEFF11C94}"/>
              </a:ext>
            </a:extLst>
          </p:cNvPr>
          <p:cNvSpPr>
            <a:spLocks noGrp="1"/>
          </p:cNvSpPr>
          <p:nvPr>
            <p:ph idx="1"/>
          </p:nvPr>
        </p:nvSpPr>
        <p:spPr/>
        <p:txBody>
          <a:bodyPr/>
          <a:lstStyle/>
          <a:p>
            <a:r>
              <a:rPr lang="en-US" dirty="0"/>
              <a:t>December 2013</a:t>
            </a:r>
          </a:p>
          <a:p>
            <a:r>
              <a:rPr lang="en-US" dirty="0"/>
              <a:t>40 million credit cards stolen</a:t>
            </a:r>
          </a:p>
          <a:p>
            <a:r>
              <a:rPr lang="en-US" dirty="0"/>
              <a:t>Found information about network design on a Microsoft website</a:t>
            </a:r>
          </a:p>
          <a:p>
            <a:r>
              <a:rPr lang="en-US" dirty="0"/>
              <a:t>A Google search turned up a list of HVAC and refrigeration companies</a:t>
            </a:r>
          </a:p>
          <a:p>
            <a:r>
              <a:rPr lang="en-US" dirty="0"/>
              <a:t>Compromised 3</a:t>
            </a:r>
            <a:r>
              <a:rPr lang="en-US" baseline="30000" dirty="0"/>
              <a:t>rd</a:t>
            </a:r>
            <a:r>
              <a:rPr lang="en-US" dirty="0"/>
              <a:t>-party vendor via phishing email</a:t>
            </a:r>
          </a:p>
          <a:p>
            <a:r>
              <a:rPr lang="en-US" dirty="0"/>
              <a:t>Alarms received but the warning was ignored</a:t>
            </a:r>
          </a:p>
          <a:p>
            <a:r>
              <a:rPr lang="en-US" dirty="0"/>
              <a:t>Access to all point-of-sale systems for any Target store</a:t>
            </a:r>
          </a:p>
          <a:p>
            <a:r>
              <a:rPr lang="en-US" dirty="0"/>
              <a:t>BMC software installed an admin user only used for batch jobs</a:t>
            </a:r>
          </a:p>
          <a:p>
            <a:endParaRPr lang="en-US" dirty="0"/>
          </a:p>
          <a:p>
            <a:endParaRPr lang="en-US" dirty="0"/>
          </a:p>
        </p:txBody>
      </p:sp>
      <p:sp>
        <p:nvSpPr>
          <p:cNvPr id="4" name="Date Placeholder 3">
            <a:extLst>
              <a:ext uri="{FF2B5EF4-FFF2-40B4-BE49-F238E27FC236}">
                <a16:creationId xmlns:a16="http://schemas.microsoft.com/office/drawing/2014/main" id="{84749BD1-BDEB-4EFF-A8BA-004D4549E71C}"/>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892620F8-45DE-42B7-8D11-8AEC207D7781}"/>
              </a:ext>
            </a:extLst>
          </p:cNvPr>
          <p:cNvSpPr>
            <a:spLocks noGrp="1"/>
          </p:cNvSpPr>
          <p:nvPr>
            <p:ph type="sldNum" sz="quarter" idx="4"/>
          </p:nvPr>
        </p:nvSpPr>
        <p:spPr/>
        <p:txBody>
          <a:bodyPr/>
          <a:lstStyle/>
          <a:p>
            <a:pPr algn="ctr"/>
            <a:fld id="{2E94512F-4FCD-4B8F-9303-F99597583EE2}" type="slidenum">
              <a:rPr lang="en-US" smtClean="0"/>
              <a:pPr algn="ctr"/>
              <a:t>45</a:t>
            </a:fld>
            <a:endParaRPr lang="en-US" dirty="0"/>
          </a:p>
        </p:txBody>
      </p:sp>
    </p:spTree>
    <p:extLst>
      <p:ext uri="{BB962C8B-B14F-4D97-AF65-F5344CB8AC3E}">
        <p14:creationId xmlns:p14="http://schemas.microsoft.com/office/powerpoint/2010/main" val="102565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down)">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down)">
                                      <p:cBhvr>
                                        <p:cTn id="15" dur="500"/>
                                        <p:tgtEl>
                                          <p:spTgt spid="3">
                                            <p:txEl>
                                              <p:pRg st="6" end="6"/>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wipe(down)">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C2366-983E-4143-87BA-2E9AF7BB8C3B}"/>
              </a:ext>
            </a:extLst>
          </p:cNvPr>
          <p:cNvSpPr>
            <a:spLocks noGrp="1"/>
          </p:cNvSpPr>
          <p:nvPr>
            <p:ph type="title"/>
          </p:nvPr>
        </p:nvSpPr>
        <p:spPr/>
        <p:txBody>
          <a:bodyPr/>
          <a:lstStyle/>
          <a:p>
            <a:r>
              <a:rPr lang="en-US" dirty="0"/>
              <a:t>Target Breach – Attack Anatomy</a:t>
            </a:r>
          </a:p>
        </p:txBody>
      </p:sp>
      <p:pic>
        <p:nvPicPr>
          <p:cNvPr id="6" name="Content Placeholder 5">
            <a:extLst>
              <a:ext uri="{FF2B5EF4-FFF2-40B4-BE49-F238E27FC236}">
                <a16:creationId xmlns:a16="http://schemas.microsoft.com/office/drawing/2014/main" id="{64BD7BD4-FAD8-4F4B-80A0-8A04DEE247F2}"/>
              </a:ext>
            </a:extLst>
          </p:cNvPr>
          <p:cNvPicPr>
            <a:picLocks noGrp="1" noChangeAspect="1"/>
          </p:cNvPicPr>
          <p:nvPr>
            <p:ph idx="1"/>
          </p:nvPr>
        </p:nvPicPr>
        <p:blipFill>
          <a:blip r:embed="rId3"/>
          <a:stretch>
            <a:fillRect/>
          </a:stretch>
        </p:blipFill>
        <p:spPr>
          <a:xfrm>
            <a:off x="2244436" y="1278899"/>
            <a:ext cx="7132358" cy="5214696"/>
          </a:xfrm>
          <a:prstGeom prst="rect">
            <a:avLst/>
          </a:prstGeom>
        </p:spPr>
      </p:pic>
      <p:sp>
        <p:nvSpPr>
          <p:cNvPr id="4" name="Date Placeholder 3">
            <a:extLst>
              <a:ext uri="{FF2B5EF4-FFF2-40B4-BE49-F238E27FC236}">
                <a16:creationId xmlns:a16="http://schemas.microsoft.com/office/drawing/2014/main" id="{79F298FB-B806-473A-A615-87CEB8F16336}"/>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996752E3-0A80-4561-931C-51E1FBBD9F9D}"/>
              </a:ext>
            </a:extLst>
          </p:cNvPr>
          <p:cNvSpPr>
            <a:spLocks noGrp="1"/>
          </p:cNvSpPr>
          <p:nvPr>
            <p:ph type="sldNum" sz="quarter" idx="4"/>
          </p:nvPr>
        </p:nvSpPr>
        <p:spPr/>
        <p:txBody>
          <a:bodyPr/>
          <a:lstStyle/>
          <a:p>
            <a:pPr algn="ctr"/>
            <a:fld id="{2E94512F-4FCD-4B8F-9303-F99597583EE2}" type="slidenum">
              <a:rPr lang="en-US" smtClean="0"/>
              <a:pPr algn="ctr"/>
              <a:t>46</a:t>
            </a:fld>
            <a:endParaRPr lang="en-US" dirty="0"/>
          </a:p>
        </p:txBody>
      </p:sp>
    </p:spTree>
    <p:extLst>
      <p:ext uri="{BB962C8B-B14F-4D97-AF65-F5344CB8AC3E}">
        <p14:creationId xmlns:p14="http://schemas.microsoft.com/office/powerpoint/2010/main" val="16023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8320-39B8-494E-B3F4-80F6740BAAF5}"/>
              </a:ext>
            </a:extLst>
          </p:cNvPr>
          <p:cNvSpPr>
            <a:spLocks noGrp="1"/>
          </p:cNvSpPr>
          <p:nvPr>
            <p:ph type="title"/>
          </p:nvPr>
        </p:nvSpPr>
        <p:spPr/>
        <p:txBody>
          <a:bodyPr/>
          <a:lstStyle/>
          <a:p>
            <a:r>
              <a:rPr lang="en-US" dirty="0"/>
              <a:t>Target Breach – How did it happen?</a:t>
            </a:r>
          </a:p>
        </p:txBody>
      </p:sp>
      <p:sp>
        <p:nvSpPr>
          <p:cNvPr id="7" name="Content Placeholder 6">
            <a:extLst>
              <a:ext uri="{FF2B5EF4-FFF2-40B4-BE49-F238E27FC236}">
                <a16:creationId xmlns:a16="http://schemas.microsoft.com/office/drawing/2014/main" id="{5F987884-BEDA-45D6-84CE-0BCAA41CC9E7}"/>
              </a:ext>
            </a:extLst>
          </p:cNvPr>
          <p:cNvSpPr>
            <a:spLocks noGrp="1"/>
          </p:cNvSpPr>
          <p:nvPr>
            <p:ph idx="1"/>
          </p:nvPr>
        </p:nvSpPr>
        <p:spPr/>
        <p:txBody>
          <a:bodyPr>
            <a:normAutofit fontScale="77500" lnSpcReduction="20000"/>
          </a:bodyPr>
          <a:lstStyle/>
          <a:p>
            <a:r>
              <a:rPr lang="en-US" dirty="0"/>
              <a:t>Had password policy but not being followed</a:t>
            </a:r>
          </a:p>
          <a:p>
            <a:r>
              <a:rPr lang="en-US" dirty="0"/>
              <a:t>Some services had default or weak passwords</a:t>
            </a:r>
          </a:p>
          <a:p>
            <a:r>
              <a:rPr lang="en-US" dirty="0"/>
              <a:t>File containing valid network credentials being stored</a:t>
            </a:r>
          </a:p>
          <a:p>
            <a:r>
              <a:rPr lang="en-US" dirty="0"/>
              <a:t>Within one week, the security consultants reported that they were able to </a:t>
            </a:r>
            <a:r>
              <a:rPr lang="en-US" b="1" dirty="0"/>
              <a:t>crack 472,308 of Target’s 547,470 passwords (86 percent) </a:t>
            </a:r>
            <a:r>
              <a:rPr lang="en-US" dirty="0"/>
              <a:t>that allowed access to various internal networks, including; target.com, corp.target.com; email.target.com; stores.target.com;  hq.target.com; labs.target.com; and olk.target.com.</a:t>
            </a:r>
          </a:p>
        </p:txBody>
      </p:sp>
      <p:sp>
        <p:nvSpPr>
          <p:cNvPr id="4" name="Date Placeholder 3">
            <a:extLst>
              <a:ext uri="{FF2B5EF4-FFF2-40B4-BE49-F238E27FC236}">
                <a16:creationId xmlns:a16="http://schemas.microsoft.com/office/drawing/2014/main" id="{A4E0FF96-F1D4-48CB-B89C-A38FB65AB0B5}"/>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42D63E8D-4FA2-4396-B8DB-E45D157B86E4}"/>
              </a:ext>
            </a:extLst>
          </p:cNvPr>
          <p:cNvSpPr>
            <a:spLocks noGrp="1"/>
          </p:cNvSpPr>
          <p:nvPr>
            <p:ph type="sldNum" sz="quarter" idx="4"/>
          </p:nvPr>
        </p:nvSpPr>
        <p:spPr/>
        <p:txBody>
          <a:bodyPr/>
          <a:lstStyle/>
          <a:p>
            <a:pPr algn="ctr"/>
            <a:fld id="{2E94512F-4FCD-4B8F-9303-F99597583EE2}" type="slidenum">
              <a:rPr lang="en-US" smtClean="0"/>
              <a:pPr algn="ctr"/>
              <a:t>47</a:t>
            </a:fld>
            <a:endParaRPr lang="en-US" dirty="0"/>
          </a:p>
        </p:txBody>
      </p:sp>
      <p:pic>
        <p:nvPicPr>
          <p:cNvPr id="9" name="Content Placeholder 8">
            <a:extLst>
              <a:ext uri="{FF2B5EF4-FFF2-40B4-BE49-F238E27FC236}">
                <a16:creationId xmlns:a16="http://schemas.microsoft.com/office/drawing/2014/main" id="{5FC9E2F7-9A76-4F73-8507-CFE7ED5F0C84}"/>
              </a:ext>
            </a:extLst>
          </p:cNvPr>
          <p:cNvPicPr>
            <a:picLocks noGrp="1" noChangeAspect="1"/>
          </p:cNvPicPr>
          <p:nvPr>
            <p:ph idx="10"/>
          </p:nvPr>
        </p:nvPicPr>
        <p:blipFill>
          <a:blip r:embed="rId3"/>
          <a:stretch>
            <a:fillRect/>
          </a:stretch>
        </p:blipFill>
        <p:spPr>
          <a:xfrm>
            <a:off x="5860112" y="1631121"/>
            <a:ext cx="5928663" cy="4197875"/>
          </a:xfrm>
          <a:prstGeom prst="rect">
            <a:avLst/>
          </a:prstGeom>
        </p:spPr>
      </p:pic>
    </p:spTree>
    <p:extLst>
      <p:ext uri="{BB962C8B-B14F-4D97-AF65-F5344CB8AC3E}">
        <p14:creationId xmlns:p14="http://schemas.microsoft.com/office/powerpoint/2010/main" val="22130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625E1-A84C-4F84-AFD0-4E1E8F4ADCA7}"/>
              </a:ext>
            </a:extLst>
          </p:cNvPr>
          <p:cNvSpPr>
            <a:spLocks noGrp="1"/>
          </p:cNvSpPr>
          <p:nvPr>
            <p:ph type="title"/>
          </p:nvPr>
        </p:nvSpPr>
        <p:spPr/>
        <p:txBody>
          <a:bodyPr/>
          <a:lstStyle/>
          <a:p>
            <a:r>
              <a:rPr lang="en-US" dirty="0"/>
              <a:t>Target Breach - Mitigations</a:t>
            </a:r>
          </a:p>
        </p:txBody>
      </p:sp>
      <p:sp>
        <p:nvSpPr>
          <p:cNvPr id="3" name="Content Placeholder 2">
            <a:extLst>
              <a:ext uri="{FF2B5EF4-FFF2-40B4-BE49-F238E27FC236}">
                <a16:creationId xmlns:a16="http://schemas.microsoft.com/office/drawing/2014/main" id="{C9022E63-0A73-45E0-8037-318B9C79D50D}"/>
              </a:ext>
            </a:extLst>
          </p:cNvPr>
          <p:cNvSpPr>
            <a:spLocks noGrp="1"/>
          </p:cNvSpPr>
          <p:nvPr>
            <p:ph idx="1"/>
          </p:nvPr>
        </p:nvSpPr>
        <p:spPr/>
        <p:txBody>
          <a:bodyPr>
            <a:normAutofit lnSpcReduction="10000"/>
          </a:bodyPr>
          <a:lstStyle/>
          <a:p>
            <a:r>
              <a:rPr lang="en-US" dirty="0"/>
              <a:t>Improved monitoring and logging of system activity</a:t>
            </a:r>
          </a:p>
          <a:p>
            <a:r>
              <a:rPr lang="en-US" dirty="0"/>
              <a:t>Installed application whitelisting POS systems and</a:t>
            </a:r>
          </a:p>
          <a:p>
            <a:r>
              <a:rPr lang="en-US" dirty="0"/>
              <a:t>Implemented POS management tools</a:t>
            </a:r>
          </a:p>
          <a:p>
            <a:r>
              <a:rPr lang="en-US" dirty="0"/>
              <a:t>Improved firewall rules and policies</a:t>
            </a:r>
          </a:p>
          <a:p>
            <a:r>
              <a:rPr lang="en-US" dirty="0"/>
              <a:t>Limited or disabled vendor access to their network</a:t>
            </a:r>
          </a:p>
          <a:p>
            <a:r>
              <a:rPr lang="en-US" dirty="0"/>
              <a:t>Disabled, reset, or reduced privileges on over 445,000 Target personnel and contractor accounts</a:t>
            </a:r>
          </a:p>
          <a:p>
            <a:r>
              <a:rPr lang="en-US" dirty="0"/>
              <a:t>Expanded the use of two-factor authentication and password vaults</a:t>
            </a:r>
          </a:p>
          <a:p>
            <a:r>
              <a:rPr lang="en-US" dirty="0"/>
              <a:t>Trained individuals on password rotation</a:t>
            </a:r>
          </a:p>
          <a:p>
            <a:endParaRPr lang="en-US" dirty="0"/>
          </a:p>
        </p:txBody>
      </p:sp>
      <p:sp>
        <p:nvSpPr>
          <p:cNvPr id="4" name="Date Placeholder 3">
            <a:extLst>
              <a:ext uri="{FF2B5EF4-FFF2-40B4-BE49-F238E27FC236}">
                <a16:creationId xmlns:a16="http://schemas.microsoft.com/office/drawing/2014/main" id="{30C1164E-ABDD-4643-99E7-25662968DD15}"/>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8DC1A5DA-8023-4CFF-8EEE-AC9748EA30B3}"/>
              </a:ext>
            </a:extLst>
          </p:cNvPr>
          <p:cNvSpPr>
            <a:spLocks noGrp="1"/>
          </p:cNvSpPr>
          <p:nvPr>
            <p:ph type="sldNum" sz="quarter" idx="4"/>
          </p:nvPr>
        </p:nvSpPr>
        <p:spPr/>
        <p:txBody>
          <a:bodyPr/>
          <a:lstStyle/>
          <a:p>
            <a:pPr algn="ctr"/>
            <a:fld id="{2E94512F-4FCD-4B8F-9303-F99597583EE2}" type="slidenum">
              <a:rPr lang="en-US" smtClean="0"/>
              <a:pPr algn="ctr"/>
              <a:t>48</a:t>
            </a:fld>
            <a:endParaRPr lang="en-US" dirty="0"/>
          </a:p>
        </p:txBody>
      </p:sp>
    </p:spTree>
    <p:extLst>
      <p:ext uri="{BB962C8B-B14F-4D97-AF65-F5344CB8AC3E}">
        <p14:creationId xmlns:p14="http://schemas.microsoft.com/office/powerpoint/2010/main" val="104440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8320-39B8-494E-B3F4-80F6740BAAF5}"/>
              </a:ext>
            </a:extLst>
          </p:cNvPr>
          <p:cNvSpPr>
            <a:spLocks noGrp="1"/>
          </p:cNvSpPr>
          <p:nvPr>
            <p:ph type="title"/>
          </p:nvPr>
        </p:nvSpPr>
        <p:spPr/>
        <p:txBody>
          <a:bodyPr/>
          <a:lstStyle/>
          <a:p>
            <a:r>
              <a:rPr lang="en-US" dirty="0"/>
              <a:t>Target Breach – How did it happen?</a:t>
            </a:r>
          </a:p>
        </p:txBody>
      </p:sp>
      <p:pic>
        <p:nvPicPr>
          <p:cNvPr id="6" name="Content Placeholder 5">
            <a:extLst>
              <a:ext uri="{FF2B5EF4-FFF2-40B4-BE49-F238E27FC236}">
                <a16:creationId xmlns:a16="http://schemas.microsoft.com/office/drawing/2014/main" id="{5C91951B-F541-419B-8E94-69A0B2F2BF4A}"/>
              </a:ext>
            </a:extLst>
          </p:cNvPr>
          <p:cNvPicPr>
            <a:picLocks noGrp="1" noChangeAspect="1"/>
          </p:cNvPicPr>
          <p:nvPr>
            <p:ph idx="1"/>
          </p:nvPr>
        </p:nvPicPr>
        <p:blipFill>
          <a:blip r:embed="rId3"/>
          <a:stretch>
            <a:fillRect/>
          </a:stretch>
        </p:blipFill>
        <p:spPr>
          <a:xfrm>
            <a:off x="2942218" y="1324917"/>
            <a:ext cx="6046369" cy="4955233"/>
          </a:xfrm>
          <a:prstGeom prst="rect">
            <a:avLst/>
          </a:prstGeom>
        </p:spPr>
      </p:pic>
      <p:sp>
        <p:nvSpPr>
          <p:cNvPr id="4" name="Date Placeholder 3">
            <a:extLst>
              <a:ext uri="{FF2B5EF4-FFF2-40B4-BE49-F238E27FC236}">
                <a16:creationId xmlns:a16="http://schemas.microsoft.com/office/drawing/2014/main" id="{A4E0FF96-F1D4-48CB-B89C-A38FB65AB0B5}"/>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42D63E8D-4FA2-4396-B8DB-E45D157B86E4}"/>
              </a:ext>
            </a:extLst>
          </p:cNvPr>
          <p:cNvSpPr>
            <a:spLocks noGrp="1"/>
          </p:cNvSpPr>
          <p:nvPr>
            <p:ph type="sldNum" sz="quarter" idx="4"/>
          </p:nvPr>
        </p:nvSpPr>
        <p:spPr/>
        <p:txBody>
          <a:bodyPr/>
          <a:lstStyle/>
          <a:p>
            <a:pPr algn="ctr"/>
            <a:fld id="{2E94512F-4FCD-4B8F-9303-F99597583EE2}" type="slidenum">
              <a:rPr lang="en-US" smtClean="0"/>
              <a:pPr algn="ctr"/>
              <a:t>49</a:t>
            </a:fld>
            <a:endParaRPr lang="en-US" dirty="0"/>
          </a:p>
        </p:txBody>
      </p:sp>
    </p:spTree>
    <p:extLst>
      <p:ext uri="{BB962C8B-B14F-4D97-AF65-F5344CB8AC3E}">
        <p14:creationId xmlns:p14="http://schemas.microsoft.com/office/powerpoint/2010/main" val="206646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Background</a:t>
            </a:r>
          </a:p>
        </p:txBody>
      </p:sp>
      <p:sp>
        <p:nvSpPr>
          <p:cNvPr id="6" name="Content Placeholder 5"/>
          <p:cNvSpPr>
            <a:spLocks noGrp="1"/>
          </p:cNvSpPr>
          <p:nvPr>
            <p:ph idx="1"/>
          </p:nvPr>
        </p:nvSpPr>
        <p:spPr/>
        <p:txBody>
          <a:bodyPr>
            <a:normAutofit/>
          </a:bodyPr>
          <a:lstStyle/>
          <a:p>
            <a:r>
              <a:rPr lang="en-US" sz="2400" dirty="0"/>
              <a:t>Name: George Thompson</a:t>
            </a:r>
          </a:p>
          <a:p>
            <a:r>
              <a:rPr lang="en-US" sz="2400" dirty="0"/>
              <a:t>Title: </a:t>
            </a:r>
            <a:r>
              <a:rPr lang="en-US" sz="2400" b="1" dirty="0"/>
              <a:t>R&amp;D S&amp;E Cybersecurity</a:t>
            </a:r>
          </a:p>
          <a:p>
            <a:r>
              <a:rPr lang="en-US" sz="2400" dirty="0"/>
              <a:t>Degree: B.S. Computer Science, M.S, Computer Science(Secure Software Development)</a:t>
            </a:r>
          </a:p>
          <a:p>
            <a:r>
              <a:rPr lang="en-US" sz="2400" dirty="0"/>
              <a:t>Originally From: Colon, Panama (Grew up in Hampton, VA)</a:t>
            </a:r>
          </a:p>
          <a:p>
            <a:r>
              <a:rPr lang="en-US" sz="2400" dirty="0"/>
              <a:t>How I got to SNL: </a:t>
            </a:r>
            <a:r>
              <a:rPr lang="en-US" sz="2400" b="1" dirty="0"/>
              <a:t>NSU -&gt; ABQ -&gt; NCAT</a:t>
            </a:r>
            <a:r>
              <a:rPr lang="en-US" sz="2400" b="1" dirty="0">
                <a:sym typeface="Wingdings" pitchFamily="2" charset="2"/>
              </a:rPr>
              <a:t> ABQ</a:t>
            </a:r>
          </a:p>
          <a:p>
            <a:r>
              <a:rPr lang="en-US" sz="2400" dirty="0">
                <a:sym typeface="Wingdings" pitchFamily="2" charset="2"/>
              </a:rPr>
              <a:t>First role at Sandia: Summer Intern</a:t>
            </a:r>
          </a:p>
          <a:p>
            <a:pPr lvl="1"/>
            <a:r>
              <a:rPr lang="en-US" sz="2200" dirty="0">
                <a:sym typeface="Wingdings" pitchFamily="2" charset="2"/>
              </a:rPr>
              <a:t>Web Developer for a web app that visualizes complex data</a:t>
            </a:r>
          </a:p>
          <a:p>
            <a:pPr lvl="1"/>
            <a:r>
              <a:rPr lang="en-US" sz="2200" dirty="0">
                <a:sym typeface="Wingdings" pitchFamily="2" charset="2"/>
              </a:rPr>
              <a:t>Developer of a Cybersecurity Interactive event to teach students about Linux</a:t>
            </a:r>
            <a:endParaRPr lang="en-US" sz="2400" dirty="0">
              <a:sym typeface="Wingdings" pitchFamily="2" charset="2"/>
            </a:endParaRPr>
          </a:p>
          <a:p>
            <a:endParaRPr lang="en-US" sz="2400" dirty="0"/>
          </a:p>
        </p:txBody>
      </p:sp>
      <p:sp>
        <p:nvSpPr>
          <p:cNvPr id="4" name="Slide Number Placeholder 3"/>
          <p:cNvSpPr>
            <a:spLocks noGrp="1"/>
          </p:cNvSpPr>
          <p:nvPr>
            <p:ph type="sldNum" sz="quarter" idx="4294967295"/>
          </p:nvPr>
        </p:nvSpPr>
        <p:spPr bwMode="auto">
          <a:xfrm>
            <a:off x="11582400" y="6153150"/>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pPr/>
              <a:t>5</a:t>
            </a:fld>
            <a:endParaRPr lang="en-US" dirty="0"/>
          </a:p>
        </p:txBody>
      </p:sp>
    </p:spTree>
    <p:extLst>
      <p:ext uri="{BB962C8B-B14F-4D97-AF65-F5344CB8AC3E}">
        <p14:creationId xmlns:p14="http://schemas.microsoft.com/office/powerpoint/2010/main" val="18729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down)">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wipe(down)">
                                      <p:cBhvr>
                                        <p:cTn id="26" dur="500"/>
                                        <p:tgtEl>
                                          <p:spTgt spid="6">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wipe(down)">
                                      <p:cBhvr>
                                        <p:cTn id="29" dur="500"/>
                                        <p:tgtEl>
                                          <p:spTgt spid="6">
                                            <p:txEl>
                                              <p:pRg st="6" end="6"/>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down)">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8320-39B8-494E-B3F4-80F6740BAAF5}"/>
              </a:ext>
            </a:extLst>
          </p:cNvPr>
          <p:cNvSpPr>
            <a:spLocks noGrp="1"/>
          </p:cNvSpPr>
          <p:nvPr>
            <p:ph type="title"/>
          </p:nvPr>
        </p:nvSpPr>
        <p:spPr/>
        <p:txBody>
          <a:bodyPr/>
          <a:lstStyle/>
          <a:p>
            <a:r>
              <a:rPr lang="en-US" dirty="0"/>
              <a:t>Target Breach – Let me show you something!</a:t>
            </a:r>
          </a:p>
        </p:txBody>
      </p:sp>
      <p:pic>
        <p:nvPicPr>
          <p:cNvPr id="8" name="Content Placeholder 7">
            <a:extLst>
              <a:ext uri="{FF2B5EF4-FFF2-40B4-BE49-F238E27FC236}">
                <a16:creationId xmlns:a16="http://schemas.microsoft.com/office/drawing/2014/main" id="{CF78EDA4-DEEE-43C7-B0F6-3B28A1E693B8}"/>
              </a:ext>
            </a:extLst>
          </p:cNvPr>
          <p:cNvPicPr>
            <a:picLocks noGrp="1" noChangeAspect="1"/>
          </p:cNvPicPr>
          <p:nvPr>
            <p:ph idx="1"/>
          </p:nvPr>
        </p:nvPicPr>
        <p:blipFill>
          <a:blip r:embed="rId3"/>
          <a:stretch>
            <a:fillRect/>
          </a:stretch>
        </p:blipFill>
        <p:spPr>
          <a:xfrm>
            <a:off x="1440450" y="1477818"/>
            <a:ext cx="8888216" cy="4747381"/>
          </a:xfrm>
          <a:prstGeom prst="rect">
            <a:avLst/>
          </a:prstGeom>
        </p:spPr>
      </p:pic>
      <p:sp>
        <p:nvSpPr>
          <p:cNvPr id="4" name="Date Placeholder 3">
            <a:extLst>
              <a:ext uri="{FF2B5EF4-FFF2-40B4-BE49-F238E27FC236}">
                <a16:creationId xmlns:a16="http://schemas.microsoft.com/office/drawing/2014/main" id="{A4E0FF96-F1D4-48CB-B89C-A38FB65AB0B5}"/>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42D63E8D-4FA2-4396-B8DB-E45D157B86E4}"/>
              </a:ext>
            </a:extLst>
          </p:cNvPr>
          <p:cNvSpPr>
            <a:spLocks noGrp="1"/>
          </p:cNvSpPr>
          <p:nvPr>
            <p:ph type="sldNum" sz="quarter" idx="4"/>
          </p:nvPr>
        </p:nvSpPr>
        <p:spPr/>
        <p:txBody>
          <a:bodyPr/>
          <a:lstStyle/>
          <a:p>
            <a:pPr algn="ctr"/>
            <a:fld id="{2E94512F-4FCD-4B8F-9303-F99597583EE2}" type="slidenum">
              <a:rPr lang="en-US" smtClean="0"/>
              <a:pPr algn="ctr"/>
              <a:t>50</a:t>
            </a:fld>
            <a:endParaRPr lang="en-US" dirty="0"/>
          </a:p>
        </p:txBody>
      </p:sp>
    </p:spTree>
    <p:extLst>
      <p:ext uri="{BB962C8B-B14F-4D97-AF65-F5344CB8AC3E}">
        <p14:creationId xmlns:p14="http://schemas.microsoft.com/office/powerpoint/2010/main" val="179980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8320-39B8-494E-B3F4-80F6740BAAF5}"/>
              </a:ext>
            </a:extLst>
          </p:cNvPr>
          <p:cNvSpPr>
            <a:spLocks noGrp="1"/>
          </p:cNvSpPr>
          <p:nvPr>
            <p:ph type="title"/>
          </p:nvPr>
        </p:nvSpPr>
        <p:spPr/>
        <p:txBody>
          <a:bodyPr/>
          <a:lstStyle/>
          <a:p>
            <a:r>
              <a:rPr lang="en-US" dirty="0"/>
              <a:t>Target Breach – More information</a:t>
            </a:r>
          </a:p>
        </p:txBody>
      </p:sp>
      <p:pic>
        <p:nvPicPr>
          <p:cNvPr id="11" name="Content Placeholder 10">
            <a:extLst>
              <a:ext uri="{FF2B5EF4-FFF2-40B4-BE49-F238E27FC236}">
                <a16:creationId xmlns:a16="http://schemas.microsoft.com/office/drawing/2014/main" id="{C83C46C8-3F45-4C87-B577-41751C8DBB77}"/>
              </a:ext>
            </a:extLst>
          </p:cNvPr>
          <p:cNvPicPr>
            <a:picLocks noGrp="1" noChangeAspect="1"/>
          </p:cNvPicPr>
          <p:nvPr>
            <p:ph idx="1"/>
          </p:nvPr>
        </p:nvPicPr>
        <p:blipFill>
          <a:blip r:embed="rId3"/>
          <a:stretch>
            <a:fillRect/>
          </a:stretch>
        </p:blipFill>
        <p:spPr>
          <a:xfrm>
            <a:off x="3236693" y="1327966"/>
            <a:ext cx="5456238" cy="1323870"/>
          </a:xfrm>
          <a:prstGeom prst="rect">
            <a:avLst/>
          </a:prstGeom>
        </p:spPr>
      </p:pic>
      <p:sp>
        <p:nvSpPr>
          <p:cNvPr id="4" name="Date Placeholder 3">
            <a:extLst>
              <a:ext uri="{FF2B5EF4-FFF2-40B4-BE49-F238E27FC236}">
                <a16:creationId xmlns:a16="http://schemas.microsoft.com/office/drawing/2014/main" id="{A4E0FF96-F1D4-48CB-B89C-A38FB65AB0B5}"/>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42D63E8D-4FA2-4396-B8DB-E45D157B86E4}"/>
              </a:ext>
            </a:extLst>
          </p:cNvPr>
          <p:cNvSpPr>
            <a:spLocks noGrp="1"/>
          </p:cNvSpPr>
          <p:nvPr>
            <p:ph type="sldNum" sz="quarter" idx="4"/>
          </p:nvPr>
        </p:nvSpPr>
        <p:spPr/>
        <p:txBody>
          <a:bodyPr/>
          <a:lstStyle/>
          <a:p>
            <a:pPr algn="ctr"/>
            <a:fld id="{2E94512F-4FCD-4B8F-9303-F99597583EE2}" type="slidenum">
              <a:rPr lang="en-US" smtClean="0"/>
              <a:pPr algn="ctr"/>
              <a:t>51</a:t>
            </a:fld>
            <a:endParaRPr lang="en-US" dirty="0"/>
          </a:p>
        </p:txBody>
      </p:sp>
      <p:pic>
        <p:nvPicPr>
          <p:cNvPr id="10" name="Content Placeholder 9">
            <a:extLst>
              <a:ext uri="{FF2B5EF4-FFF2-40B4-BE49-F238E27FC236}">
                <a16:creationId xmlns:a16="http://schemas.microsoft.com/office/drawing/2014/main" id="{7F7A54DA-764B-43D2-8896-B570C92DF16F}"/>
              </a:ext>
            </a:extLst>
          </p:cNvPr>
          <p:cNvPicPr>
            <a:picLocks noGrp="1" noChangeAspect="1"/>
          </p:cNvPicPr>
          <p:nvPr>
            <p:ph idx="10"/>
          </p:nvPr>
        </p:nvPicPr>
        <p:blipFill>
          <a:blip r:embed="rId4"/>
          <a:stretch>
            <a:fillRect/>
          </a:stretch>
        </p:blipFill>
        <p:spPr>
          <a:xfrm>
            <a:off x="3236693" y="3160518"/>
            <a:ext cx="5456237" cy="3265443"/>
          </a:xfrm>
          <a:prstGeom prst="rect">
            <a:avLst/>
          </a:prstGeom>
        </p:spPr>
      </p:pic>
    </p:spTree>
    <p:extLst>
      <p:ext uri="{BB962C8B-B14F-4D97-AF65-F5344CB8AC3E}">
        <p14:creationId xmlns:p14="http://schemas.microsoft.com/office/powerpoint/2010/main" val="21101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Some Specific Security Issues</a:t>
            </a:r>
          </a:p>
        </p:txBody>
      </p:sp>
      <p:sp>
        <p:nvSpPr>
          <p:cNvPr id="2" name="Content Placeholder 1"/>
          <p:cNvSpPr>
            <a:spLocks noGrp="1"/>
          </p:cNvSpPr>
          <p:nvPr>
            <p:ph idx="1"/>
          </p:nvPr>
        </p:nvSpPr>
        <p:spPr/>
        <p:txBody>
          <a:bodyPr/>
          <a:lstStyle/>
          <a:p>
            <a:r>
              <a:rPr lang="en-US" dirty="0"/>
              <a:t>SNMP service in Atmel 802.11b VNET-B Access Point 1.3 and earlier, as used in Netgear ME102 and Linksys WAP11, accepts arbitrary community strings with requested MIB modifications, which allows remote attackers to obtain sensitive information such as WEP keys, cause a denial of service, or gain access to the network. </a:t>
            </a:r>
          </a:p>
          <a:p>
            <a:r>
              <a:rPr lang="en-US" i="1" dirty="0"/>
              <a:t>This is like accepting any password, not just a valid one.</a:t>
            </a:r>
          </a:p>
        </p:txBody>
      </p:sp>
    </p:spTree>
    <p:extLst>
      <p:ext uri="{BB962C8B-B14F-4D97-AF65-F5344CB8AC3E}">
        <p14:creationId xmlns:p14="http://schemas.microsoft.com/office/powerpoint/2010/main" val="395241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Some Specific Security Issues</a:t>
            </a:r>
          </a:p>
        </p:txBody>
      </p:sp>
      <p:sp>
        <p:nvSpPr>
          <p:cNvPr id="2" name="Content Placeholder 1"/>
          <p:cNvSpPr>
            <a:spLocks noGrp="1"/>
          </p:cNvSpPr>
          <p:nvPr>
            <p:ph idx="1"/>
          </p:nvPr>
        </p:nvSpPr>
        <p:spPr/>
        <p:txBody>
          <a:bodyPr/>
          <a:lstStyle/>
          <a:p>
            <a:r>
              <a:rPr lang="en-US" dirty="0"/>
              <a:t>Linksys EtherFast BEFSR41 Cable/DSL routers running firmware before 1.39.3 Beta allows a remote attacker to view administration and user passwords by connecting to the router and viewing the HTML source for (1) index.htm and (2) Password.htm. </a:t>
            </a:r>
          </a:p>
          <a:p>
            <a:r>
              <a:rPr lang="en-US" i="1" dirty="0"/>
              <a:t>This is like giving the password to an attacker, then asking them for it to login.</a:t>
            </a:r>
          </a:p>
        </p:txBody>
      </p:sp>
    </p:spTree>
    <p:extLst>
      <p:ext uri="{BB962C8B-B14F-4D97-AF65-F5344CB8AC3E}">
        <p14:creationId xmlns:p14="http://schemas.microsoft.com/office/powerpoint/2010/main" val="213395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Root Causes</a:t>
            </a:r>
          </a:p>
        </p:txBody>
      </p:sp>
      <p:sp>
        <p:nvSpPr>
          <p:cNvPr id="3" name="Content Placeholder 2"/>
          <p:cNvSpPr>
            <a:spLocks noGrp="1"/>
          </p:cNvSpPr>
          <p:nvPr>
            <p:ph idx="1"/>
          </p:nvPr>
        </p:nvSpPr>
        <p:spPr/>
        <p:txBody>
          <a:bodyPr>
            <a:normAutofit/>
          </a:bodyPr>
          <a:lstStyle/>
          <a:p>
            <a:r>
              <a:rPr lang="en-US" dirty="0"/>
              <a:t>Why all these problems?</a:t>
            </a:r>
          </a:p>
          <a:p>
            <a:pPr lvl="1"/>
            <a:r>
              <a:rPr lang="en-US" dirty="0"/>
              <a:t>The bar is set low: security stinks, in general</a:t>
            </a:r>
          </a:p>
          <a:p>
            <a:pPr lvl="1"/>
            <a:r>
              <a:rPr lang="en-US" dirty="0"/>
              <a:t>With embedded systems, security smells particularly foul</a:t>
            </a:r>
          </a:p>
          <a:p>
            <a:pPr lvl="1"/>
            <a:r>
              <a:rPr lang="en-US" dirty="0"/>
              <a:t>There is little incentive to fix identified problems</a:t>
            </a:r>
          </a:p>
          <a:p>
            <a:pPr lvl="1"/>
            <a:r>
              <a:rPr lang="en-US" dirty="0"/>
              <a:t>You get what you pay for: low-cost mean low(er) quality</a:t>
            </a:r>
          </a:p>
          <a:p>
            <a:pPr lvl="1"/>
            <a:r>
              <a:rPr lang="en-US" dirty="0"/>
              <a:t>There is little investment in engineering and development</a:t>
            </a:r>
          </a:p>
          <a:p>
            <a:pPr lvl="1"/>
            <a:r>
              <a:rPr lang="en-US" dirty="0"/>
              <a:t>Vendors tend to just hastily glue together third-party hardware and software to build “their” consumer-grade products</a:t>
            </a:r>
          </a:p>
          <a:p>
            <a:pPr lvl="1"/>
            <a:r>
              <a:rPr lang="en-US" dirty="0"/>
              <a:t>Vendors don’t assign their “A game” to developing these products</a:t>
            </a:r>
          </a:p>
          <a:p>
            <a:pPr lvl="1"/>
            <a:r>
              <a:rPr lang="en-US" dirty="0"/>
              <a:t>There has not been, and likely never will be, consumer outcry</a:t>
            </a:r>
          </a:p>
        </p:txBody>
      </p:sp>
    </p:spTree>
    <p:extLst>
      <p:ext uri="{BB962C8B-B14F-4D97-AF65-F5344CB8AC3E}">
        <p14:creationId xmlns:p14="http://schemas.microsoft.com/office/powerpoint/2010/main" val="228410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Some Specific Security Issues</a:t>
            </a:r>
          </a:p>
        </p:txBody>
      </p:sp>
      <p:sp>
        <p:nvSpPr>
          <p:cNvPr id="2" name="Content Placeholder 1"/>
          <p:cNvSpPr>
            <a:spLocks noGrp="1"/>
          </p:cNvSpPr>
          <p:nvPr>
            <p:ph idx="1"/>
          </p:nvPr>
        </p:nvSpPr>
        <p:spPr/>
        <p:txBody>
          <a:bodyPr/>
          <a:lstStyle/>
          <a:p>
            <a:r>
              <a:rPr lang="en-US" dirty="0"/>
              <a:t>VPN Server module in Linksys EtherFast BEFVP41 Cable/DSL VPN Router before 1.40.1 reduces the key lengths for keys that are supplied via manual key entry, which makes it easier for attackers to crack the keys.   </a:t>
            </a:r>
          </a:p>
          <a:p>
            <a:r>
              <a:rPr lang="en-US" i="1" dirty="0"/>
              <a:t>This is like accepting a 20 character password, but only checking the first 8 characters at login.</a:t>
            </a:r>
          </a:p>
        </p:txBody>
      </p:sp>
    </p:spTree>
    <p:extLst>
      <p:ext uri="{BB962C8B-B14F-4D97-AF65-F5344CB8AC3E}">
        <p14:creationId xmlns:p14="http://schemas.microsoft.com/office/powerpoint/2010/main" val="77264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DEE6-51CF-43AA-8F47-F82084ACA874}"/>
              </a:ext>
            </a:extLst>
          </p:cNvPr>
          <p:cNvSpPr>
            <a:spLocks noGrp="1"/>
          </p:cNvSpPr>
          <p:nvPr>
            <p:ph type="title"/>
          </p:nvPr>
        </p:nvSpPr>
        <p:spPr/>
        <p:txBody>
          <a:bodyPr/>
          <a:lstStyle/>
          <a:p>
            <a:r>
              <a:rPr lang="en-US" dirty="0"/>
              <a:t>In the News – US farmer cooperative</a:t>
            </a:r>
          </a:p>
        </p:txBody>
      </p:sp>
      <p:sp>
        <p:nvSpPr>
          <p:cNvPr id="3" name="Content Placeholder 2">
            <a:extLst>
              <a:ext uri="{FF2B5EF4-FFF2-40B4-BE49-F238E27FC236}">
                <a16:creationId xmlns:a16="http://schemas.microsoft.com/office/drawing/2014/main" id="{13746489-67FA-4A51-BA95-AB215BCB3671}"/>
              </a:ext>
            </a:extLst>
          </p:cNvPr>
          <p:cNvSpPr>
            <a:spLocks noGrp="1"/>
          </p:cNvSpPr>
          <p:nvPr>
            <p:ph idx="1"/>
          </p:nvPr>
        </p:nvSpPr>
        <p:spPr/>
        <p:txBody>
          <a:bodyPr>
            <a:normAutofit fontScale="92500" lnSpcReduction="10000"/>
          </a:bodyPr>
          <a:lstStyle/>
          <a:p>
            <a:r>
              <a:rPr lang="en-US" dirty="0"/>
              <a:t>$5.9M ransom, increase to $11.8M if not paid in 5 days</a:t>
            </a:r>
          </a:p>
          <a:p>
            <a:r>
              <a:rPr lang="en-US" dirty="0"/>
              <a:t>Feed and grain cooperative with over 60 locations in Iowa</a:t>
            </a:r>
          </a:p>
          <a:p>
            <a:r>
              <a:rPr lang="en-US" dirty="0"/>
              <a:t>Took systems offline to contain the attack</a:t>
            </a:r>
          </a:p>
          <a:p>
            <a:r>
              <a:rPr lang="en-US" dirty="0"/>
              <a:t>Stole these items:</a:t>
            </a:r>
          </a:p>
          <a:p>
            <a:r>
              <a:rPr lang="en-US" dirty="0"/>
              <a:t>	soilmap.com project</a:t>
            </a:r>
          </a:p>
          <a:p>
            <a:r>
              <a:rPr lang="en-US" dirty="0"/>
              <a:t>	R&amp;D results</a:t>
            </a:r>
          </a:p>
          <a:p>
            <a:r>
              <a:rPr lang="en-US" dirty="0"/>
              <a:t>	Sensitive employee information</a:t>
            </a:r>
          </a:p>
          <a:p>
            <a:r>
              <a:rPr lang="en-US" dirty="0"/>
              <a:t>	Financial documents</a:t>
            </a:r>
          </a:p>
          <a:p>
            <a:r>
              <a:rPr lang="en-US" dirty="0"/>
              <a:t>	Exported password manager dbase</a:t>
            </a:r>
          </a:p>
        </p:txBody>
      </p:sp>
      <p:sp>
        <p:nvSpPr>
          <p:cNvPr id="4" name="Date Placeholder 3">
            <a:extLst>
              <a:ext uri="{FF2B5EF4-FFF2-40B4-BE49-F238E27FC236}">
                <a16:creationId xmlns:a16="http://schemas.microsoft.com/office/drawing/2014/main" id="{48C9DE4C-9E98-406B-8546-96B00533E962}"/>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11878846-DF07-4A7D-A71E-2EE4E964D694}"/>
              </a:ext>
            </a:extLst>
          </p:cNvPr>
          <p:cNvSpPr>
            <a:spLocks noGrp="1"/>
          </p:cNvSpPr>
          <p:nvPr>
            <p:ph type="sldNum" sz="quarter" idx="4"/>
          </p:nvPr>
        </p:nvSpPr>
        <p:spPr/>
        <p:txBody>
          <a:bodyPr/>
          <a:lstStyle/>
          <a:p>
            <a:pPr algn="ctr"/>
            <a:fld id="{2E94512F-4FCD-4B8F-9303-F99597583EE2}" type="slidenum">
              <a:rPr lang="en-US" smtClean="0"/>
              <a:pPr algn="ctr"/>
              <a:t>56</a:t>
            </a:fld>
            <a:endParaRPr lang="en-US" dirty="0"/>
          </a:p>
        </p:txBody>
      </p:sp>
      <p:pic>
        <p:nvPicPr>
          <p:cNvPr id="6" name="Picture 5">
            <a:extLst>
              <a:ext uri="{FF2B5EF4-FFF2-40B4-BE49-F238E27FC236}">
                <a16:creationId xmlns:a16="http://schemas.microsoft.com/office/drawing/2014/main" id="{245D259A-F0DD-4D19-91BD-6BBC2C000F47}"/>
              </a:ext>
            </a:extLst>
          </p:cNvPr>
          <p:cNvPicPr>
            <a:picLocks noChangeAspect="1"/>
          </p:cNvPicPr>
          <p:nvPr/>
        </p:nvPicPr>
        <p:blipFill>
          <a:blip r:embed="rId3"/>
          <a:stretch>
            <a:fillRect/>
          </a:stretch>
        </p:blipFill>
        <p:spPr>
          <a:xfrm>
            <a:off x="6752401" y="2446856"/>
            <a:ext cx="5257036" cy="4046739"/>
          </a:xfrm>
          <a:prstGeom prst="rect">
            <a:avLst/>
          </a:prstGeom>
        </p:spPr>
      </p:pic>
    </p:spTree>
    <p:extLst>
      <p:ext uri="{BB962C8B-B14F-4D97-AF65-F5344CB8AC3E}">
        <p14:creationId xmlns:p14="http://schemas.microsoft.com/office/powerpoint/2010/main" val="176763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down)">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F39C-5422-4413-84E5-EDDA6B630B42}"/>
              </a:ext>
            </a:extLst>
          </p:cNvPr>
          <p:cNvSpPr>
            <a:spLocks noGrp="1"/>
          </p:cNvSpPr>
          <p:nvPr>
            <p:ph type="title"/>
          </p:nvPr>
        </p:nvSpPr>
        <p:spPr/>
        <p:txBody>
          <a:bodyPr/>
          <a:lstStyle/>
          <a:p>
            <a:r>
              <a:rPr lang="en-US" dirty="0"/>
              <a:t>In the News – SWIFT Attack</a:t>
            </a:r>
          </a:p>
        </p:txBody>
      </p:sp>
      <p:pic>
        <p:nvPicPr>
          <p:cNvPr id="9" name="Content Placeholder 8">
            <a:extLst>
              <a:ext uri="{FF2B5EF4-FFF2-40B4-BE49-F238E27FC236}">
                <a16:creationId xmlns:a16="http://schemas.microsoft.com/office/drawing/2014/main" id="{98581EC1-D17C-4C1F-9710-9E9741A62831}"/>
              </a:ext>
            </a:extLst>
          </p:cNvPr>
          <p:cNvPicPr>
            <a:picLocks noGrp="1" noChangeAspect="1"/>
          </p:cNvPicPr>
          <p:nvPr>
            <p:ph idx="1"/>
          </p:nvPr>
        </p:nvPicPr>
        <p:blipFill>
          <a:blip r:embed="rId3"/>
          <a:stretch>
            <a:fillRect/>
          </a:stretch>
        </p:blipFill>
        <p:spPr>
          <a:xfrm>
            <a:off x="2815592" y="1279525"/>
            <a:ext cx="6560817" cy="4846638"/>
          </a:xfrm>
          <a:prstGeom prst="rect">
            <a:avLst/>
          </a:prstGeom>
        </p:spPr>
      </p:pic>
    </p:spTree>
    <p:extLst>
      <p:ext uri="{BB962C8B-B14F-4D97-AF65-F5344CB8AC3E}">
        <p14:creationId xmlns:p14="http://schemas.microsoft.com/office/powerpoint/2010/main" val="177346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F39C-5422-4413-84E5-EDDA6B630B42}"/>
              </a:ext>
            </a:extLst>
          </p:cNvPr>
          <p:cNvSpPr>
            <a:spLocks noGrp="1"/>
          </p:cNvSpPr>
          <p:nvPr>
            <p:ph type="title"/>
          </p:nvPr>
        </p:nvSpPr>
        <p:spPr/>
        <p:txBody>
          <a:bodyPr/>
          <a:lstStyle/>
          <a:p>
            <a:r>
              <a:rPr lang="en-US" dirty="0"/>
              <a:t>In the News – SWIFT Attack</a:t>
            </a:r>
          </a:p>
        </p:txBody>
      </p:sp>
      <p:sp>
        <p:nvSpPr>
          <p:cNvPr id="3" name="Content Placeholder 2">
            <a:extLst>
              <a:ext uri="{FF2B5EF4-FFF2-40B4-BE49-F238E27FC236}">
                <a16:creationId xmlns:a16="http://schemas.microsoft.com/office/drawing/2014/main" id="{46FEC7F0-1F77-4AB7-AFDA-50E436B4A310}"/>
              </a:ext>
            </a:extLst>
          </p:cNvPr>
          <p:cNvSpPr>
            <a:spLocks noGrp="1"/>
          </p:cNvSpPr>
          <p:nvPr>
            <p:ph idx="1"/>
          </p:nvPr>
        </p:nvSpPr>
        <p:spPr/>
        <p:txBody>
          <a:bodyPr/>
          <a:lstStyle/>
          <a:p>
            <a:r>
              <a:rPr lang="en-US" dirty="0"/>
              <a:t>KillDisk variant</a:t>
            </a:r>
          </a:p>
          <a:p>
            <a:r>
              <a:rPr lang="en-US" dirty="0"/>
              <a:t>Wipes MBR</a:t>
            </a:r>
          </a:p>
          <a:p>
            <a:r>
              <a:rPr lang="en-US" dirty="0"/>
              <a:t>Banco de Chile</a:t>
            </a:r>
          </a:p>
          <a:p>
            <a:r>
              <a:rPr lang="en-US" dirty="0"/>
              <a:t>“This new KillDisk variant didn't bother showing a ransom note and just wiped computer's MBRs, leaving them in a non-bootable state.”</a:t>
            </a:r>
          </a:p>
          <a:p>
            <a:r>
              <a:rPr lang="en-US" dirty="0"/>
              <a:t>How to recover?</a:t>
            </a:r>
          </a:p>
        </p:txBody>
      </p:sp>
    </p:spTree>
    <p:extLst>
      <p:ext uri="{BB962C8B-B14F-4D97-AF65-F5344CB8AC3E}">
        <p14:creationId xmlns:p14="http://schemas.microsoft.com/office/powerpoint/2010/main" val="280967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Specific Security Issues</a:t>
            </a:r>
          </a:p>
        </p:txBody>
      </p:sp>
      <p:sp>
        <p:nvSpPr>
          <p:cNvPr id="3" name="Content Placeholder 2"/>
          <p:cNvSpPr>
            <a:spLocks noGrp="1"/>
          </p:cNvSpPr>
          <p:nvPr>
            <p:ph idx="1"/>
          </p:nvPr>
        </p:nvSpPr>
        <p:spPr/>
        <p:txBody>
          <a:bodyPr>
            <a:normAutofit fontScale="92500" lnSpcReduction="20000"/>
          </a:bodyPr>
          <a:lstStyle/>
          <a:p>
            <a:endParaRPr lang="en-US" dirty="0"/>
          </a:p>
          <a:p>
            <a:endParaRPr lang="en-US" dirty="0"/>
          </a:p>
          <a:p>
            <a:r>
              <a:rPr lang="en-US" dirty="0"/>
              <a:t>$ strings GS105PE_V1.2.0.5.bin | grep -i passw</a:t>
            </a:r>
          </a:p>
          <a:p>
            <a:endParaRPr lang="en-US" dirty="0"/>
          </a:p>
          <a:p>
            <a:r>
              <a:rPr lang="en-US" dirty="0"/>
              <a:t>$ strings GS105PE_V1.2.0.5.bin | grep -i debug</a:t>
            </a:r>
          </a:p>
          <a:p>
            <a:endParaRPr lang="en-US" dirty="0"/>
          </a:p>
          <a:p>
            <a:endParaRPr lang="en-US" dirty="0"/>
          </a:p>
          <a:p>
            <a:r>
              <a:rPr lang="en-US" dirty="0"/>
              <a:t>In the Netgear ProSafe GS105PE firmware v1.2.0.5 and earlier, there is a built-in debug username ("ntgruser") and password ("debugpassword"); turns out it cannot be disabled.</a:t>
            </a:r>
          </a:p>
        </p:txBody>
      </p:sp>
    </p:spTree>
    <p:extLst>
      <p:ext uri="{BB962C8B-B14F-4D97-AF65-F5344CB8AC3E}">
        <p14:creationId xmlns:p14="http://schemas.microsoft.com/office/powerpoint/2010/main" val="68790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9D5DFA-E768-994F-84D3-8EE6B447C309}"/>
              </a:ext>
            </a:extLst>
          </p:cNvPr>
          <p:cNvSpPr>
            <a:spLocks noGrp="1"/>
          </p:cNvSpPr>
          <p:nvPr>
            <p:ph type="title"/>
          </p:nvPr>
        </p:nvSpPr>
        <p:spPr/>
        <p:txBody>
          <a:bodyPr/>
          <a:lstStyle/>
          <a:p>
            <a:r>
              <a:rPr lang="en-US" dirty="0"/>
              <a:t>Current Role</a:t>
            </a:r>
          </a:p>
        </p:txBody>
      </p:sp>
      <p:sp>
        <p:nvSpPr>
          <p:cNvPr id="2" name="Content Placeholder 1">
            <a:extLst>
              <a:ext uri="{FF2B5EF4-FFF2-40B4-BE49-F238E27FC236}">
                <a16:creationId xmlns:a16="http://schemas.microsoft.com/office/drawing/2014/main" id="{775A1C6D-E35F-454D-A003-7CB049980F6F}"/>
              </a:ext>
            </a:extLst>
          </p:cNvPr>
          <p:cNvSpPr>
            <a:spLocks noGrp="1"/>
          </p:cNvSpPr>
          <p:nvPr>
            <p:ph idx="1"/>
          </p:nvPr>
        </p:nvSpPr>
        <p:spPr>
          <a:xfrm>
            <a:off x="838200" y="1496441"/>
            <a:ext cx="10515600" cy="4351338"/>
          </a:xfrm>
        </p:spPr>
        <p:txBody>
          <a:bodyPr>
            <a:normAutofit fontScale="55000" lnSpcReduction="20000"/>
          </a:bodyPr>
          <a:lstStyle/>
          <a:p>
            <a:endParaRPr lang="en-US" sz="3200" dirty="0"/>
          </a:p>
          <a:p>
            <a:pPr lvl="1"/>
            <a:r>
              <a:rPr lang="en-US" sz="3200" dirty="0"/>
              <a:t>Secure Software Developer</a:t>
            </a:r>
          </a:p>
          <a:p>
            <a:pPr lvl="2"/>
            <a:r>
              <a:rPr lang="en-US" sz="2800" dirty="0"/>
              <a:t>Develop tools to help ensure the security of software </a:t>
            </a:r>
          </a:p>
          <a:p>
            <a:pPr lvl="2"/>
            <a:r>
              <a:rPr lang="en-US" sz="2800" dirty="0"/>
              <a:t>Create new capabilities and develop innovative technologies and methods to secure data and software from cyber attacks.</a:t>
            </a:r>
          </a:p>
          <a:p>
            <a:pPr marL="457200" lvl="1" indent="0">
              <a:buNone/>
            </a:pPr>
            <a:endParaRPr lang="en-US" sz="3200" dirty="0"/>
          </a:p>
          <a:p>
            <a:pPr lvl="1"/>
            <a:r>
              <a:rPr lang="en-US" sz="3200" dirty="0"/>
              <a:t>Fuzzing</a:t>
            </a:r>
          </a:p>
          <a:p>
            <a:pPr lvl="2"/>
            <a:r>
              <a:rPr lang="en-US" sz="2800" dirty="0"/>
              <a:t>Identifying Fuzzing tools that provide security value to applications</a:t>
            </a:r>
          </a:p>
          <a:p>
            <a:pPr lvl="2"/>
            <a:r>
              <a:rPr lang="en-US" sz="2800" dirty="0"/>
              <a:t>Consult and educate other team members at Sandia about Fuzzing and its benefits</a:t>
            </a:r>
          </a:p>
          <a:p>
            <a:pPr marL="457200" lvl="1" indent="0">
              <a:buNone/>
            </a:pPr>
            <a:endParaRPr lang="en-US" sz="3200" dirty="0"/>
          </a:p>
          <a:p>
            <a:pPr lvl="1"/>
            <a:r>
              <a:rPr lang="en-US" sz="3200" dirty="0"/>
              <a:t>Penetration Testing </a:t>
            </a:r>
          </a:p>
          <a:p>
            <a:pPr lvl="2"/>
            <a:r>
              <a:rPr lang="en-US" sz="2800" dirty="0"/>
              <a:t>Analyze Web and Cloud applications for vulnerabilities and design flaws</a:t>
            </a:r>
          </a:p>
          <a:p>
            <a:pPr lvl="2"/>
            <a:r>
              <a:rPr lang="en-US" sz="2800" dirty="0"/>
              <a:t>Variety of customers</a:t>
            </a:r>
          </a:p>
          <a:p>
            <a:pPr marL="457200" lvl="1" indent="0">
              <a:buNone/>
            </a:pPr>
            <a:endParaRPr lang="en-US" sz="3200" dirty="0"/>
          </a:p>
          <a:p>
            <a:pPr lvl="1"/>
            <a:r>
              <a:rPr lang="en-US" sz="3200" dirty="0"/>
              <a:t>Recruiter</a:t>
            </a:r>
          </a:p>
          <a:p>
            <a:pPr lvl="2"/>
            <a:r>
              <a:rPr lang="en-US" sz="2800" dirty="0"/>
              <a:t>Helped Organize Hack-a-Thons at HBCUs in order to recruit students</a:t>
            </a:r>
          </a:p>
          <a:p>
            <a:pPr marL="457200" lvl="1" indent="0">
              <a:buNone/>
            </a:pPr>
            <a:endParaRPr lang="en-US" sz="2200" dirty="0"/>
          </a:p>
        </p:txBody>
      </p:sp>
      <p:sp>
        <p:nvSpPr>
          <p:cNvPr id="3" name="Slide Number Placeholder 2">
            <a:extLst>
              <a:ext uri="{FF2B5EF4-FFF2-40B4-BE49-F238E27FC236}">
                <a16:creationId xmlns:a16="http://schemas.microsoft.com/office/drawing/2014/main" id="{D51122AF-A8DE-8745-B055-154D0D9445E3}"/>
              </a:ext>
            </a:extLst>
          </p:cNvPr>
          <p:cNvSpPr>
            <a:spLocks noGrp="1"/>
          </p:cNvSpPr>
          <p:nvPr>
            <p:ph type="sldNum" sz="quarter" idx="4294967295"/>
          </p:nvPr>
        </p:nvSpPr>
        <p:spPr bwMode="auto">
          <a:xfrm>
            <a:off x="11582400" y="6153150"/>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pPr/>
              <a:t>6</a:t>
            </a:fld>
            <a:endParaRPr lang="en-US" dirty="0"/>
          </a:p>
        </p:txBody>
      </p:sp>
    </p:spTree>
    <p:extLst>
      <p:ext uri="{BB962C8B-B14F-4D97-AF65-F5344CB8AC3E}">
        <p14:creationId xmlns:p14="http://schemas.microsoft.com/office/powerpoint/2010/main" val="99435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down)">
                                      <p:cBhvr>
                                        <p:cTn id="10" dur="500"/>
                                        <p:tgtEl>
                                          <p:spTgt spid="2">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wipe(down)">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wipe(down)">
                                      <p:cBhvr>
                                        <p:cTn id="18" dur="500"/>
                                        <p:tgtEl>
                                          <p:spTgt spid="2">
                                            <p:txEl>
                                              <p:pRg st="5" end="5"/>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wipe(down)">
                                      <p:cBhvr>
                                        <p:cTn id="21" dur="500"/>
                                        <p:tgtEl>
                                          <p:spTgt spid="2">
                                            <p:txEl>
                                              <p:pRg st="6" end="6"/>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wipe(down)">
                                      <p:cBhvr>
                                        <p:cTn id="24" dur="500"/>
                                        <p:tgtEl>
                                          <p:spTgt spid="2">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animEffect transition="in" filter="wipe(down)">
                                      <p:cBhvr>
                                        <p:cTn id="29" dur="500"/>
                                        <p:tgtEl>
                                          <p:spTgt spid="2">
                                            <p:txEl>
                                              <p:pRg st="9" end="9"/>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wipe(down)">
                                      <p:cBhvr>
                                        <p:cTn id="32" dur="500"/>
                                        <p:tgtEl>
                                          <p:spTgt spid="2">
                                            <p:txEl>
                                              <p:pRg st="10" end="10"/>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animEffect transition="in" filter="wipe(down)">
                                      <p:cBhvr>
                                        <p:cTn id="35" dur="500"/>
                                        <p:tgtEl>
                                          <p:spTgt spid="2">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13" end="13"/>
                                            </p:txEl>
                                          </p:spTgt>
                                        </p:tgtEl>
                                        <p:attrNameLst>
                                          <p:attrName>style.visibility</p:attrName>
                                        </p:attrNameLst>
                                      </p:cBhvr>
                                      <p:to>
                                        <p:strVal val="visible"/>
                                      </p:to>
                                    </p:set>
                                    <p:animEffect transition="in" filter="wipe(down)">
                                      <p:cBhvr>
                                        <p:cTn id="40" dur="500"/>
                                        <p:tgtEl>
                                          <p:spTgt spid="2">
                                            <p:txEl>
                                              <p:pRg st="13" end="13"/>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animEffect transition="in" filter="wipe(down)">
                                      <p:cBhvr>
                                        <p:cTn id="43"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9FEEAE-9E0F-456F-B5DA-AF910332AEB7}"/>
              </a:ext>
            </a:extLst>
          </p:cNvPr>
          <p:cNvSpPr>
            <a:spLocks noGrp="1"/>
          </p:cNvSpPr>
          <p:nvPr>
            <p:ph type="title"/>
          </p:nvPr>
        </p:nvSpPr>
        <p:spPr/>
        <p:txBody>
          <a:bodyPr/>
          <a:lstStyle/>
          <a:p>
            <a:r>
              <a:rPr lang="en-US" dirty="0"/>
              <a:t>Further reading – VLAN network setup</a:t>
            </a:r>
          </a:p>
        </p:txBody>
      </p:sp>
      <p:pic>
        <p:nvPicPr>
          <p:cNvPr id="9" name="Content Placeholder 8">
            <a:extLst>
              <a:ext uri="{FF2B5EF4-FFF2-40B4-BE49-F238E27FC236}">
                <a16:creationId xmlns:a16="http://schemas.microsoft.com/office/drawing/2014/main" id="{E7E418AB-75E4-41DF-AD8C-8C7977C7C240}"/>
              </a:ext>
            </a:extLst>
          </p:cNvPr>
          <p:cNvPicPr>
            <a:picLocks noGrp="1" noChangeAspect="1"/>
          </p:cNvPicPr>
          <p:nvPr>
            <p:ph idx="1"/>
          </p:nvPr>
        </p:nvPicPr>
        <p:blipFill>
          <a:blip r:embed="rId3"/>
          <a:stretch>
            <a:fillRect/>
          </a:stretch>
        </p:blipFill>
        <p:spPr>
          <a:xfrm>
            <a:off x="-1" y="1426829"/>
            <a:ext cx="6258973" cy="4842780"/>
          </a:xfrm>
          <a:prstGeom prst="rect">
            <a:avLst/>
          </a:prstGeom>
        </p:spPr>
      </p:pic>
      <p:sp>
        <p:nvSpPr>
          <p:cNvPr id="4" name="Date Placeholder 3">
            <a:extLst>
              <a:ext uri="{FF2B5EF4-FFF2-40B4-BE49-F238E27FC236}">
                <a16:creationId xmlns:a16="http://schemas.microsoft.com/office/drawing/2014/main" id="{813F4720-1F24-419E-B30F-21A2C4D0E5A7}"/>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C00FB636-DCC3-48ED-A465-54D0D503A39F}"/>
              </a:ext>
            </a:extLst>
          </p:cNvPr>
          <p:cNvSpPr>
            <a:spLocks noGrp="1"/>
          </p:cNvSpPr>
          <p:nvPr>
            <p:ph type="sldNum" sz="quarter" idx="4"/>
          </p:nvPr>
        </p:nvSpPr>
        <p:spPr/>
        <p:txBody>
          <a:bodyPr/>
          <a:lstStyle/>
          <a:p>
            <a:pPr algn="ctr"/>
            <a:fld id="{2E94512F-4FCD-4B8F-9303-F99597583EE2}" type="slidenum">
              <a:rPr lang="en-US" smtClean="0"/>
              <a:pPr algn="ctr"/>
              <a:t>60</a:t>
            </a:fld>
            <a:endParaRPr lang="en-US" dirty="0"/>
          </a:p>
        </p:txBody>
      </p:sp>
      <p:sp>
        <p:nvSpPr>
          <p:cNvPr id="10" name="Content Placeholder 9">
            <a:extLst>
              <a:ext uri="{FF2B5EF4-FFF2-40B4-BE49-F238E27FC236}">
                <a16:creationId xmlns:a16="http://schemas.microsoft.com/office/drawing/2014/main" id="{9EF2F2CE-8EF6-49B6-8567-DD0557829075}"/>
              </a:ext>
            </a:extLst>
          </p:cNvPr>
          <p:cNvSpPr>
            <a:spLocks noGrp="1"/>
          </p:cNvSpPr>
          <p:nvPr>
            <p:ph idx="10"/>
          </p:nvPr>
        </p:nvSpPr>
        <p:spPr/>
        <p:txBody>
          <a:bodyPr/>
          <a:lstStyle/>
          <a:p>
            <a:r>
              <a:rPr lang="en-US" dirty="0"/>
              <a:t>3 part series</a:t>
            </a:r>
          </a:p>
          <a:p>
            <a:r>
              <a:rPr lang="en-US" dirty="0"/>
              <a:t>Covers VLAN setup with Wi-Fi</a:t>
            </a:r>
          </a:p>
          <a:p>
            <a:r>
              <a:rPr lang="en-US" dirty="0"/>
              <a:t>Concepts can be applied to business networks</a:t>
            </a:r>
          </a:p>
          <a:p>
            <a:r>
              <a:rPr lang="en-US" dirty="0"/>
              <a:t>https://netosec.com/protect-home-network/</a:t>
            </a:r>
          </a:p>
          <a:p>
            <a:endParaRPr lang="en-US" dirty="0"/>
          </a:p>
        </p:txBody>
      </p:sp>
    </p:spTree>
    <p:extLst>
      <p:ext uri="{BB962C8B-B14F-4D97-AF65-F5344CB8AC3E}">
        <p14:creationId xmlns:p14="http://schemas.microsoft.com/office/powerpoint/2010/main" val="236591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9FEEAE-9E0F-456F-B5DA-AF910332AEB7}"/>
              </a:ext>
            </a:extLst>
          </p:cNvPr>
          <p:cNvSpPr>
            <a:spLocks noGrp="1"/>
          </p:cNvSpPr>
          <p:nvPr>
            <p:ph type="title"/>
          </p:nvPr>
        </p:nvSpPr>
        <p:spPr/>
        <p:txBody>
          <a:bodyPr>
            <a:normAutofit fontScale="90000"/>
          </a:bodyPr>
          <a:lstStyle/>
          <a:p>
            <a:r>
              <a:rPr lang="en-US" dirty="0"/>
              <a:t>Further reading – How data moves through the Internet</a:t>
            </a:r>
          </a:p>
        </p:txBody>
      </p:sp>
      <p:sp>
        <p:nvSpPr>
          <p:cNvPr id="4" name="Date Placeholder 3">
            <a:extLst>
              <a:ext uri="{FF2B5EF4-FFF2-40B4-BE49-F238E27FC236}">
                <a16:creationId xmlns:a16="http://schemas.microsoft.com/office/drawing/2014/main" id="{813F4720-1F24-419E-B30F-21A2C4D0E5A7}"/>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C00FB636-DCC3-48ED-A465-54D0D503A39F}"/>
              </a:ext>
            </a:extLst>
          </p:cNvPr>
          <p:cNvSpPr>
            <a:spLocks noGrp="1"/>
          </p:cNvSpPr>
          <p:nvPr>
            <p:ph type="sldNum" sz="quarter" idx="4"/>
          </p:nvPr>
        </p:nvSpPr>
        <p:spPr/>
        <p:txBody>
          <a:bodyPr/>
          <a:lstStyle/>
          <a:p>
            <a:pPr algn="ctr"/>
            <a:fld id="{2E94512F-4FCD-4B8F-9303-F99597583EE2}" type="slidenum">
              <a:rPr lang="en-US" smtClean="0"/>
              <a:pPr algn="ctr"/>
              <a:t>61</a:t>
            </a:fld>
            <a:endParaRPr lang="en-US" dirty="0"/>
          </a:p>
        </p:txBody>
      </p:sp>
      <p:sp>
        <p:nvSpPr>
          <p:cNvPr id="10" name="Content Placeholder 9">
            <a:extLst>
              <a:ext uri="{FF2B5EF4-FFF2-40B4-BE49-F238E27FC236}">
                <a16:creationId xmlns:a16="http://schemas.microsoft.com/office/drawing/2014/main" id="{9EF2F2CE-8EF6-49B6-8567-DD0557829075}"/>
              </a:ext>
            </a:extLst>
          </p:cNvPr>
          <p:cNvSpPr>
            <a:spLocks noGrp="1"/>
          </p:cNvSpPr>
          <p:nvPr>
            <p:ph idx="10"/>
          </p:nvPr>
        </p:nvSpPr>
        <p:spPr/>
        <p:txBody>
          <a:bodyPr/>
          <a:lstStyle/>
          <a:p>
            <a:r>
              <a:rPr lang="en-US" dirty="0"/>
              <a:t>Describes the realities of moving data around the Internet</a:t>
            </a:r>
          </a:p>
          <a:p>
            <a:r>
              <a:rPr lang="en-US" dirty="0"/>
              <a:t>Helps understand networks and network design</a:t>
            </a:r>
          </a:p>
          <a:p>
            <a:r>
              <a:rPr lang="en-US" dirty="0"/>
              <a:t>Could assist with troubleshooting or penetration testing background</a:t>
            </a:r>
          </a:p>
        </p:txBody>
      </p:sp>
      <p:pic>
        <p:nvPicPr>
          <p:cNvPr id="6" name="Content Placeholder 5">
            <a:extLst>
              <a:ext uri="{FF2B5EF4-FFF2-40B4-BE49-F238E27FC236}">
                <a16:creationId xmlns:a16="http://schemas.microsoft.com/office/drawing/2014/main" id="{FEB92F90-4F3B-4CB1-8CF6-A960C4A9A7B2}"/>
              </a:ext>
            </a:extLst>
          </p:cNvPr>
          <p:cNvPicPr>
            <a:picLocks noGrp="1" noChangeAspect="1"/>
          </p:cNvPicPr>
          <p:nvPr>
            <p:ph idx="1"/>
          </p:nvPr>
        </p:nvPicPr>
        <p:blipFill>
          <a:blip r:embed="rId3"/>
          <a:stretch>
            <a:fillRect/>
          </a:stretch>
        </p:blipFill>
        <p:spPr>
          <a:xfrm>
            <a:off x="403225" y="1757265"/>
            <a:ext cx="5456238" cy="4280095"/>
          </a:xfrm>
          <a:prstGeom prst="rect">
            <a:avLst/>
          </a:prstGeom>
        </p:spPr>
      </p:pic>
    </p:spTree>
    <p:extLst>
      <p:ext uri="{BB962C8B-B14F-4D97-AF65-F5344CB8AC3E}">
        <p14:creationId xmlns:p14="http://schemas.microsoft.com/office/powerpoint/2010/main" val="345992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869F-7993-41B5-9790-08E61823CE77}"/>
              </a:ext>
            </a:extLst>
          </p:cNvPr>
          <p:cNvSpPr>
            <a:spLocks noGrp="1"/>
          </p:cNvSpPr>
          <p:nvPr>
            <p:ph type="title"/>
          </p:nvPr>
        </p:nvSpPr>
        <p:spPr/>
        <p:txBody>
          <a:bodyPr/>
          <a:lstStyle/>
          <a:p>
            <a:r>
              <a:rPr lang="en-US" dirty="0"/>
              <a:t>Further reading - Admirer</a:t>
            </a:r>
          </a:p>
        </p:txBody>
      </p:sp>
      <p:pic>
        <p:nvPicPr>
          <p:cNvPr id="7" name="Content Placeholder 6">
            <a:extLst>
              <a:ext uri="{FF2B5EF4-FFF2-40B4-BE49-F238E27FC236}">
                <a16:creationId xmlns:a16="http://schemas.microsoft.com/office/drawing/2014/main" id="{D2A14511-C9EE-4EF0-BDA8-897BE6220CE3}"/>
              </a:ext>
            </a:extLst>
          </p:cNvPr>
          <p:cNvPicPr>
            <a:picLocks noGrp="1" noChangeAspect="1"/>
          </p:cNvPicPr>
          <p:nvPr>
            <p:ph idx="1"/>
          </p:nvPr>
        </p:nvPicPr>
        <p:blipFill>
          <a:blip r:embed="rId2"/>
          <a:stretch>
            <a:fillRect/>
          </a:stretch>
        </p:blipFill>
        <p:spPr>
          <a:xfrm>
            <a:off x="403225" y="2147614"/>
            <a:ext cx="5456238" cy="3499396"/>
          </a:xfrm>
          <a:prstGeom prst="rect">
            <a:avLst/>
          </a:prstGeom>
        </p:spPr>
      </p:pic>
      <p:sp>
        <p:nvSpPr>
          <p:cNvPr id="4" name="Date Placeholder 3">
            <a:extLst>
              <a:ext uri="{FF2B5EF4-FFF2-40B4-BE49-F238E27FC236}">
                <a16:creationId xmlns:a16="http://schemas.microsoft.com/office/drawing/2014/main" id="{573468E2-9EE9-456D-9C48-E5A68DF3E62D}"/>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96507645-D672-498E-907D-F585CDC4AF77}"/>
              </a:ext>
            </a:extLst>
          </p:cNvPr>
          <p:cNvSpPr>
            <a:spLocks noGrp="1"/>
          </p:cNvSpPr>
          <p:nvPr>
            <p:ph type="sldNum" sz="quarter" idx="4"/>
          </p:nvPr>
        </p:nvSpPr>
        <p:spPr/>
        <p:txBody>
          <a:bodyPr/>
          <a:lstStyle/>
          <a:p>
            <a:pPr algn="ctr"/>
            <a:fld id="{2E94512F-4FCD-4B8F-9303-F99597583EE2}" type="slidenum">
              <a:rPr lang="en-US" smtClean="0"/>
              <a:pPr algn="ctr"/>
              <a:t>62</a:t>
            </a:fld>
            <a:endParaRPr lang="en-US" dirty="0"/>
          </a:p>
        </p:txBody>
      </p:sp>
      <p:sp>
        <p:nvSpPr>
          <p:cNvPr id="6" name="Content Placeholder 5">
            <a:extLst>
              <a:ext uri="{FF2B5EF4-FFF2-40B4-BE49-F238E27FC236}">
                <a16:creationId xmlns:a16="http://schemas.microsoft.com/office/drawing/2014/main" id="{02FF0E40-52CD-4C44-B206-8089EF857CF5}"/>
              </a:ext>
            </a:extLst>
          </p:cNvPr>
          <p:cNvSpPr>
            <a:spLocks noGrp="1"/>
          </p:cNvSpPr>
          <p:nvPr>
            <p:ph idx="10"/>
          </p:nvPr>
        </p:nvSpPr>
        <p:spPr/>
        <p:txBody>
          <a:bodyPr/>
          <a:lstStyle/>
          <a:p>
            <a:r>
              <a:rPr lang="en-US" dirty="0"/>
              <a:t>Capture the flag</a:t>
            </a:r>
          </a:p>
          <a:p>
            <a:endParaRPr lang="en-US" dirty="0"/>
          </a:p>
          <a:p>
            <a:r>
              <a:rPr lang="en-US" dirty="0"/>
              <a:t>Understand the variety of tools an attack has access to</a:t>
            </a:r>
          </a:p>
          <a:p>
            <a:endParaRPr lang="en-US" dirty="0"/>
          </a:p>
          <a:p>
            <a:r>
              <a:rPr lang="en-US" dirty="0"/>
              <a:t>What tools do you have to defend?</a:t>
            </a:r>
          </a:p>
        </p:txBody>
      </p:sp>
    </p:spTree>
    <p:extLst>
      <p:ext uri="{BB962C8B-B14F-4D97-AF65-F5344CB8AC3E}">
        <p14:creationId xmlns:p14="http://schemas.microsoft.com/office/powerpoint/2010/main" val="34145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3315-78FD-4AA4-BB33-8197882BF6B8}"/>
              </a:ext>
            </a:extLst>
          </p:cNvPr>
          <p:cNvSpPr>
            <a:spLocks noGrp="1"/>
          </p:cNvSpPr>
          <p:nvPr>
            <p:ph type="title"/>
          </p:nvPr>
        </p:nvSpPr>
        <p:spPr>
          <a:xfrm>
            <a:off x="393477" y="92645"/>
            <a:ext cx="11395619" cy="973004"/>
          </a:xfrm>
        </p:spPr>
        <p:txBody>
          <a:bodyPr/>
          <a:lstStyle/>
          <a:p>
            <a:r>
              <a:rPr lang="en-US" dirty="0"/>
              <a:t>In the News – Casino Hacked by Fish Tank</a:t>
            </a:r>
          </a:p>
        </p:txBody>
      </p:sp>
      <p:sp>
        <p:nvSpPr>
          <p:cNvPr id="3" name="Content Placeholder 2">
            <a:extLst>
              <a:ext uri="{FF2B5EF4-FFF2-40B4-BE49-F238E27FC236}">
                <a16:creationId xmlns:a16="http://schemas.microsoft.com/office/drawing/2014/main" id="{4487268D-7094-4F24-A378-B9D246DB79AB}"/>
              </a:ext>
            </a:extLst>
          </p:cNvPr>
          <p:cNvSpPr>
            <a:spLocks noGrp="1"/>
          </p:cNvSpPr>
          <p:nvPr>
            <p:ph idx="1"/>
          </p:nvPr>
        </p:nvSpPr>
        <p:spPr/>
        <p:txBody>
          <a:bodyPr>
            <a:normAutofit fontScale="92500" lnSpcReduction="20000"/>
          </a:bodyPr>
          <a:lstStyle/>
          <a:p>
            <a:r>
              <a:rPr lang="en-US" dirty="0"/>
              <a:t>North American casino</a:t>
            </a:r>
          </a:p>
          <a:p>
            <a:r>
              <a:rPr lang="en-US" dirty="0"/>
              <a:t>Internet-connected fish tank (IoT)</a:t>
            </a:r>
          </a:p>
          <a:p>
            <a:r>
              <a:rPr lang="en-US" dirty="0"/>
              <a:t>Purpose</a:t>
            </a:r>
          </a:p>
          <a:p>
            <a:r>
              <a:rPr lang="en-US" dirty="0"/>
              <a:t>	Remote monitoring</a:t>
            </a:r>
          </a:p>
          <a:p>
            <a:r>
              <a:rPr lang="en-US" dirty="0"/>
              <a:t>	Adjust temperature</a:t>
            </a:r>
          </a:p>
          <a:p>
            <a:r>
              <a:rPr lang="en-US" dirty="0"/>
              <a:t>	Adjust salinity</a:t>
            </a:r>
          </a:p>
          <a:p>
            <a:r>
              <a:rPr lang="en-US" dirty="0"/>
              <a:t>	Feeding</a:t>
            </a:r>
          </a:p>
          <a:p>
            <a:r>
              <a:rPr lang="en-US" dirty="0"/>
              <a:t>10GB of data stolen</a:t>
            </a:r>
          </a:p>
          <a:p>
            <a:r>
              <a:rPr lang="en-US" dirty="0"/>
              <a:t>Fish tank used VPN</a:t>
            </a:r>
          </a:p>
          <a:p>
            <a:r>
              <a:rPr lang="en-US" dirty="0"/>
              <a:t>Used A/V protocol to transfer data</a:t>
            </a:r>
          </a:p>
          <a:p>
            <a:endParaRPr lang="en-US" dirty="0"/>
          </a:p>
        </p:txBody>
      </p:sp>
      <p:sp>
        <p:nvSpPr>
          <p:cNvPr id="4" name="Date Placeholder 3">
            <a:extLst>
              <a:ext uri="{FF2B5EF4-FFF2-40B4-BE49-F238E27FC236}">
                <a16:creationId xmlns:a16="http://schemas.microsoft.com/office/drawing/2014/main" id="{80BD59A0-E72C-4A42-A0F1-B482FA90C050}"/>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BABB8FB1-FA67-490D-912A-7F1647499FEE}"/>
              </a:ext>
            </a:extLst>
          </p:cNvPr>
          <p:cNvSpPr>
            <a:spLocks noGrp="1"/>
          </p:cNvSpPr>
          <p:nvPr>
            <p:ph type="sldNum" sz="quarter" idx="4"/>
          </p:nvPr>
        </p:nvSpPr>
        <p:spPr/>
        <p:txBody>
          <a:bodyPr/>
          <a:lstStyle/>
          <a:p>
            <a:pPr algn="ctr"/>
            <a:fld id="{2E94512F-4FCD-4B8F-9303-F99597583EE2}" type="slidenum">
              <a:rPr lang="en-US" smtClean="0"/>
              <a:pPr algn="ctr"/>
              <a:t>63</a:t>
            </a:fld>
            <a:endParaRPr lang="en-US" dirty="0"/>
          </a:p>
        </p:txBody>
      </p:sp>
      <p:pic>
        <p:nvPicPr>
          <p:cNvPr id="7" name="Content Placeholder 6">
            <a:extLst>
              <a:ext uri="{FF2B5EF4-FFF2-40B4-BE49-F238E27FC236}">
                <a16:creationId xmlns:a16="http://schemas.microsoft.com/office/drawing/2014/main" id="{F62B501D-AC93-4DDF-B06C-98C23F11B8B0}"/>
              </a:ext>
            </a:extLst>
          </p:cNvPr>
          <p:cNvPicPr>
            <a:picLocks noGrp="1" noChangeAspect="1"/>
          </p:cNvPicPr>
          <p:nvPr>
            <p:ph idx="10"/>
          </p:nvPr>
        </p:nvPicPr>
        <p:blipFill>
          <a:blip r:embed="rId3"/>
          <a:stretch>
            <a:fillRect/>
          </a:stretch>
        </p:blipFill>
        <p:spPr>
          <a:xfrm>
            <a:off x="6390496" y="1685925"/>
            <a:ext cx="5340320" cy="4422775"/>
          </a:xfrm>
          <a:prstGeom prst="rect">
            <a:avLst/>
          </a:prstGeom>
        </p:spPr>
      </p:pic>
    </p:spTree>
    <p:extLst>
      <p:ext uri="{BB962C8B-B14F-4D97-AF65-F5344CB8AC3E}">
        <p14:creationId xmlns:p14="http://schemas.microsoft.com/office/powerpoint/2010/main" val="362768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down)">
                                      <p:cBhvr>
                                        <p:cTn id="35" dur="500"/>
                                        <p:tgtEl>
                                          <p:spTgt spid="3">
                                            <p:txEl>
                                              <p:pRg st="8" end="8"/>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wipe(down)">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normAutofit/>
          </a:bodyPr>
          <a:lstStyle/>
          <a:p>
            <a:r>
              <a:rPr lang="en-US" dirty="0"/>
              <a:t>Computer Background</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normAutofit/>
          </a:bodyPr>
          <a:lstStyle/>
          <a:p>
            <a:r>
              <a:rPr lang="en-US" sz="2800" dirty="0"/>
              <a:t>How do computers work?</a:t>
            </a:r>
          </a:p>
        </p:txBody>
      </p:sp>
    </p:spTree>
    <p:extLst>
      <p:ext uri="{BB962C8B-B14F-4D97-AF65-F5344CB8AC3E}">
        <p14:creationId xmlns:p14="http://schemas.microsoft.com/office/powerpoint/2010/main" val="162077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 Modern CPU Rings</a:t>
            </a:r>
          </a:p>
        </p:txBody>
      </p:sp>
      <p:sp>
        <p:nvSpPr>
          <p:cNvPr id="7" name="Text Placeholder 6"/>
          <p:cNvSpPr>
            <a:spLocks noGrp="1"/>
          </p:cNvSpPr>
          <p:nvPr>
            <p:ph type="body" idx="1"/>
          </p:nvPr>
        </p:nvSpPr>
        <p:spPr/>
        <p:txBody>
          <a:bodyPr/>
          <a:lstStyle/>
          <a:p>
            <a:r>
              <a:rPr lang="en-US" dirty="0"/>
              <a:t>Rings</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251591" y="2266692"/>
            <a:ext cx="3499407" cy="376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3"/>
          </p:nvPr>
        </p:nvSpPr>
        <p:spPr/>
        <p:txBody>
          <a:bodyPr/>
          <a:lstStyle/>
          <a:p>
            <a:r>
              <a:rPr lang="en-US" dirty="0"/>
              <a:t>Concept</a:t>
            </a:r>
          </a:p>
        </p:txBody>
      </p:sp>
      <p:sp>
        <p:nvSpPr>
          <p:cNvPr id="4" name="Content Placeholder 3"/>
          <p:cNvSpPr>
            <a:spLocks noGrp="1"/>
          </p:cNvSpPr>
          <p:nvPr>
            <p:ph sz="quarter" idx="4"/>
          </p:nvPr>
        </p:nvSpPr>
        <p:spPr/>
        <p:txBody>
          <a:bodyPr/>
          <a:lstStyle/>
          <a:p>
            <a:r>
              <a:rPr lang="en-US" dirty="0"/>
              <a:t>Lower number = higher privilege</a:t>
            </a:r>
          </a:p>
          <a:p>
            <a:r>
              <a:rPr lang="en-US" dirty="0"/>
              <a:t>Higher privilege means:</a:t>
            </a:r>
          </a:p>
          <a:p>
            <a:pPr lvl="1"/>
            <a:r>
              <a:rPr lang="en-US" dirty="0"/>
              <a:t>More instructions</a:t>
            </a:r>
          </a:p>
          <a:p>
            <a:pPr lvl="1"/>
            <a:r>
              <a:rPr lang="en-US" dirty="0"/>
              <a:t>Set memory access perms</a:t>
            </a:r>
          </a:p>
          <a:p>
            <a:pPr lvl="1"/>
            <a:r>
              <a:rPr lang="en-US" dirty="0"/>
              <a:t>Access system level registers</a:t>
            </a:r>
          </a:p>
          <a:p>
            <a:r>
              <a:rPr lang="en-US" dirty="0"/>
              <a:t>How to design a system?</a:t>
            </a:r>
          </a:p>
          <a:p>
            <a:endParaRPr lang="en-US" dirty="0"/>
          </a:p>
        </p:txBody>
      </p:sp>
    </p:spTree>
    <p:extLst>
      <p:ext uri="{BB962C8B-B14F-4D97-AF65-F5344CB8AC3E}">
        <p14:creationId xmlns:p14="http://schemas.microsoft.com/office/powerpoint/2010/main" val="330655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down)">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down)">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 Computer Design</a:t>
            </a:r>
          </a:p>
        </p:txBody>
      </p:sp>
      <p:sp>
        <p:nvSpPr>
          <p:cNvPr id="5" name="Text Placeholder 4"/>
          <p:cNvSpPr>
            <a:spLocks noGrp="1"/>
          </p:cNvSpPr>
          <p:nvPr>
            <p:ph type="body" idx="1"/>
          </p:nvPr>
        </p:nvSpPr>
        <p:spPr/>
        <p:txBody>
          <a:bodyPr/>
          <a:lstStyle/>
          <a:p>
            <a:r>
              <a:rPr lang="en-US" dirty="0"/>
              <a:t>Rings and Code</a:t>
            </a:r>
          </a:p>
        </p:txBody>
      </p:sp>
      <p:sp>
        <p:nvSpPr>
          <p:cNvPr id="7" name="Text Placeholder 6"/>
          <p:cNvSpPr>
            <a:spLocks noGrp="1"/>
          </p:cNvSpPr>
          <p:nvPr>
            <p:ph type="body" sz="quarter" idx="3"/>
          </p:nvPr>
        </p:nvSpPr>
        <p:spPr/>
        <p:txBody>
          <a:bodyPr/>
          <a:lstStyle/>
          <a:p>
            <a:r>
              <a:rPr lang="en-US" dirty="0"/>
              <a:t>Concept</a:t>
            </a:r>
          </a:p>
        </p:txBody>
      </p:sp>
      <p:sp>
        <p:nvSpPr>
          <p:cNvPr id="8" name="Content Placeholder 7"/>
          <p:cNvSpPr>
            <a:spLocks noGrp="1"/>
          </p:cNvSpPr>
          <p:nvPr>
            <p:ph sz="quarter" idx="4"/>
          </p:nvPr>
        </p:nvSpPr>
        <p:spPr/>
        <p:txBody>
          <a:bodyPr/>
          <a:lstStyle/>
          <a:p>
            <a:r>
              <a:rPr lang="en-US" dirty="0"/>
              <a:t>Divide code into two levels</a:t>
            </a:r>
          </a:p>
          <a:p>
            <a:r>
              <a:rPr lang="en-US" dirty="0"/>
              <a:t>Portable across architectures</a:t>
            </a:r>
          </a:p>
          <a:p>
            <a:r>
              <a:rPr lang="en-US" dirty="0"/>
              <a:t>Userspace</a:t>
            </a:r>
          </a:p>
          <a:p>
            <a:pPr lvl="1"/>
            <a:r>
              <a:rPr lang="en-US" dirty="0"/>
              <a:t>Application</a:t>
            </a:r>
          </a:p>
          <a:p>
            <a:pPr lvl="1"/>
            <a:r>
              <a:rPr lang="en-US" dirty="0"/>
              <a:t>OS libraries</a:t>
            </a:r>
          </a:p>
          <a:p>
            <a:pPr lvl="1"/>
            <a:r>
              <a:rPr lang="en-US" dirty="0"/>
              <a:t>Issues system calls</a:t>
            </a:r>
          </a:p>
          <a:p>
            <a:r>
              <a:rPr lang="en-US" dirty="0"/>
              <a:t>Operating System</a:t>
            </a:r>
          </a:p>
          <a:p>
            <a:pPr lvl="1"/>
            <a:r>
              <a:rPr lang="en-US" dirty="0"/>
              <a:t>Handles system calls</a:t>
            </a:r>
          </a:p>
          <a:p>
            <a:pPr lvl="1"/>
            <a:r>
              <a:rPr lang="en-US" dirty="0"/>
              <a:t>Devices / Peripherals</a:t>
            </a:r>
          </a:p>
          <a:p>
            <a:pPr lvl="1"/>
            <a:r>
              <a:rPr lang="en-US" dirty="0"/>
              <a:t>Memory management</a:t>
            </a:r>
          </a:p>
          <a:p>
            <a:endParaRPr lang="en-US" dirty="0"/>
          </a:p>
          <a:p>
            <a:endParaRPr lang="en-US" dirty="0"/>
          </a:p>
        </p:txBody>
      </p:sp>
      <p:grpSp>
        <p:nvGrpSpPr>
          <p:cNvPr id="16" name="Group 15"/>
          <p:cNvGrpSpPr/>
          <p:nvPr/>
        </p:nvGrpSpPr>
        <p:grpSpPr>
          <a:xfrm>
            <a:off x="2238054" y="2486627"/>
            <a:ext cx="3542872" cy="3446980"/>
            <a:chOff x="714054" y="2486627"/>
            <a:chExt cx="3542872" cy="3446980"/>
          </a:xfrm>
        </p:grpSpPr>
        <p:grpSp>
          <p:nvGrpSpPr>
            <p:cNvPr id="15" name="Group 14"/>
            <p:cNvGrpSpPr/>
            <p:nvPr/>
          </p:nvGrpSpPr>
          <p:grpSpPr>
            <a:xfrm>
              <a:off x="714054" y="2486627"/>
              <a:ext cx="1397286" cy="3446980"/>
              <a:chOff x="457200" y="2486627"/>
              <a:chExt cx="1397286" cy="3446980"/>
            </a:xfrm>
          </p:grpSpPr>
          <p:sp>
            <p:nvSpPr>
              <p:cNvPr id="6" name="Rounded Rectangle 5"/>
              <p:cNvSpPr/>
              <p:nvPr/>
            </p:nvSpPr>
            <p:spPr>
              <a:xfrm>
                <a:off x="457200" y="2486627"/>
                <a:ext cx="1397286" cy="698643"/>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User Apps</a:t>
                </a:r>
              </a:p>
            </p:txBody>
          </p:sp>
          <p:sp>
            <p:nvSpPr>
              <p:cNvPr id="10" name="Rounded Rectangle 9"/>
              <p:cNvSpPr/>
              <p:nvPr/>
            </p:nvSpPr>
            <p:spPr>
              <a:xfrm>
                <a:off x="457200" y="3389040"/>
                <a:ext cx="1397286" cy="698643"/>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Libraries</a:t>
                </a:r>
              </a:p>
            </p:txBody>
          </p:sp>
          <p:sp>
            <p:nvSpPr>
              <p:cNvPr id="11" name="Rounded Rectangle 10"/>
              <p:cNvSpPr/>
              <p:nvPr/>
            </p:nvSpPr>
            <p:spPr>
              <a:xfrm>
                <a:off x="457200" y="4312283"/>
                <a:ext cx="1397286" cy="698643"/>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Drivers</a:t>
                </a:r>
              </a:p>
            </p:txBody>
          </p:sp>
          <p:sp>
            <p:nvSpPr>
              <p:cNvPr id="12" name="Rounded Rectangle 11"/>
              <p:cNvSpPr/>
              <p:nvPr/>
            </p:nvSpPr>
            <p:spPr>
              <a:xfrm>
                <a:off x="457200" y="5234964"/>
                <a:ext cx="1397286" cy="69864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Kernel</a:t>
                </a:r>
              </a:p>
            </p:txBody>
          </p:sp>
        </p:grpSp>
        <p:grpSp>
          <p:nvGrpSpPr>
            <p:cNvPr id="17" name="Group 16"/>
            <p:cNvGrpSpPr/>
            <p:nvPr/>
          </p:nvGrpSpPr>
          <p:grpSpPr>
            <a:xfrm>
              <a:off x="2859640" y="2486627"/>
              <a:ext cx="1397286" cy="3446980"/>
              <a:chOff x="457200" y="2486627"/>
              <a:chExt cx="1397286" cy="3446980"/>
            </a:xfrm>
          </p:grpSpPr>
          <p:sp>
            <p:nvSpPr>
              <p:cNvPr id="18" name="Rounded Rectangle 17"/>
              <p:cNvSpPr/>
              <p:nvPr/>
            </p:nvSpPr>
            <p:spPr>
              <a:xfrm>
                <a:off x="457200" y="2486627"/>
                <a:ext cx="1397286" cy="698643"/>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User Apps / Libs</a:t>
                </a:r>
              </a:p>
            </p:txBody>
          </p:sp>
          <p:sp>
            <p:nvSpPr>
              <p:cNvPr id="19" name="Rounded Rectangle 18"/>
              <p:cNvSpPr/>
              <p:nvPr/>
            </p:nvSpPr>
            <p:spPr>
              <a:xfrm>
                <a:off x="457200" y="3389040"/>
                <a:ext cx="1397286" cy="698643"/>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0" name="Rounded Rectangle 19"/>
              <p:cNvSpPr/>
              <p:nvPr/>
            </p:nvSpPr>
            <p:spPr>
              <a:xfrm>
                <a:off x="457200" y="4312283"/>
                <a:ext cx="1397286" cy="698643"/>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21" name="Rounded Rectangle 20"/>
              <p:cNvSpPr/>
              <p:nvPr/>
            </p:nvSpPr>
            <p:spPr>
              <a:xfrm>
                <a:off x="457200" y="5234964"/>
                <a:ext cx="1397286" cy="69864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Drivers / Kernel</a:t>
                </a:r>
              </a:p>
            </p:txBody>
          </p:sp>
        </p:grpSp>
      </p:grpSp>
    </p:spTree>
    <p:extLst>
      <p:ext uri="{BB962C8B-B14F-4D97-AF65-F5344CB8AC3E}">
        <p14:creationId xmlns:p14="http://schemas.microsoft.com/office/powerpoint/2010/main" val="410253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down)">
                                      <p:cBhvr>
                                        <p:cTn id="20" dur="500"/>
                                        <p:tgtEl>
                                          <p:spTgt spid="8">
                                            <p:txEl>
                                              <p:pRg st="3" end="3"/>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down)">
                                      <p:cBhvr>
                                        <p:cTn id="23" dur="500"/>
                                        <p:tgtEl>
                                          <p:spTgt spid="8">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wipe(down)">
                                      <p:cBhvr>
                                        <p:cTn id="26" dur="50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wipe(down)">
                                      <p:cBhvr>
                                        <p:cTn id="31" dur="500"/>
                                        <p:tgtEl>
                                          <p:spTgt spid="8">
                                            <p:txEl>
                                              <p:pRg st="6" end="6"/>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wipe(down)">
                                      <p:cBhvr>
                                        <p:cTn id="34" dur="500"/>
                                        <p:tgtEl>
                                          <p:spTgt spid="8">
                                            <p:txEl>
                                              <p:pRg st="7" end="7"/>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wipe(down)">
                                      <p:cBhvr>
                                        <p:cTn id="37" dur="500"/>
                                        <p:tgtEl>
                                          <p:spTgt spid="8">
                                            <p:txEl>
                                              <p:pRg st="8" end="8"/>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wipe(down)">
                                      <p:cBhvr>
                                        <p:cTn id="40"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Background – Operating Systems</a:t>
            </a:r>
          </a:p>
        </p:txBody>
      </p:sp>
      <p:sp>
        <p:nvSpPr>
          <p:cNvPr id="8" name="Content Placeholder 7"/>
          <p:cNvSpPr>
            <a:spLocks noGrp="1"/>
          </p:cNvSpPr>
          <p:nvPr>
            <p:ph sz="half" idx="1"/>
          </p:nvPr>
        </p:nvSpPr>
        <p:spPr/>
        <p:txBody>
          <a:bodyPr/>
          <a:lstStyle/>
          <a:p>
            <a:r>
              <a:rPr lang="en-US" dirty="0"/>
              <a:t>User programs use API</a:t>
            </a:r>
          </a:p>
          <a:p>
            <a:r>
              <a:rPr lang="en-US" dirty="0"/>
              <a:t>Generic interfaces</a:t>
            </a:r>
          </a:p>
          <a:p>
            <a:r>
              <a:rPr lang="en-US" dirty="0"/>
              <a:t>Separates programs into address spaces</a:t>
            </a:r>
          </a:p>
          <a:p>
            <a:r>
              <a:rPr lang="en-US" dirty="0"/>
              <a:t>Implements system calls</a:t>
            </a:r>
          </a:p>
          <a:p>
            <a:r>
              <a:rPr lang="en-US" dirty="0"/>
              <a:t>Manages underlying system resources</a:t>
            </a:r>
          </a:p>
          <a:p>
            <a:endParaRPr lang="en-US" dirty="0"/>
          </a:p>
          <a:p>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152651"/>
            <a:ext cx="4473875" cy="3117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743700" y="5581651"/>
            <a:ext cx="3810000" cy="246221"/>
          </a:xfrm>
          <a:prstGeom prst="rect">
            <a:avLst/>
          </a:prstGeom>
          <a:noFill/>
        </p:spPr>
        <p:txBody>
          <a:bodyPr wrap="square" rtlCol="0">
            <a:spAutoFit/>
          </a:bodyPr>
          <a:lstStyle/>
          <a:p>
            <a:r>
              <a:rPr lang="en-US" sz="1000" dirty="0"/>
              <a:t>http://i.stack.imgur.com/swJir.png</a:t>
            </a:r>
          </a:p>
        </p:txBody>
      </p:sp>
    </p:spTree>
    <p:extLst>
      <p:ext uri="{BB962C8B-B14F-4D97-AF65-F5344CB8AC3E}">
        <p14:creationId xmlns:p14="http://schemas.microsoft.com/office/powerpoint/2010/main" val="318168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down)">
                                      <p:cBhvr>
                                        <p:cTn id="10" dur="500"/>
                                        <p:tgtEl>
                                          <p:spTgt spid="8">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wipe(down)">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wipe(down)">
                                      <p:cBhvr>
                                        <p:cTn id="18" dur="500"/>
                                        <p:tgtEl>
                                          <p:spTgt spid="8">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wipe(down)">
                                      <p:cBhvr>
                                        <p:cTn id="2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Background – Hypervisors</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06764" y="1593057"/>
            <a:ext cx="9204036" cy="467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006764" y="6475992"/>
            <a:ext cx="7720852" cy="246221"/>
          </a:xfrm>
          <a:prstGeom prst="rect">
            <a:avLst/>
          </a:prstGeom>
          <a:noFill/>
        </p:spPr>
        <p:txBody>
          <a:bodyPr wrap="square" rtlCol="0">
            <a:spAutoFit/>
          </a:bodyPr>
          <a:lstStyle/>
          <a:p>
            <a:r>
              <a:rPr lang="en-US" sz="1000" dirty="0"/>
              <a:t>http://cdn.ttgtmedia.com/ITKE/uploads/blogs.dir/28/files/2009/10/whatisvirt12.jpg</a:t>
            </a:r>
          </a:p>
        </p:txBody>
      </p:sp>
      <p:sp>
        <p:nvSpPr>
          <p:cNvPr id="11" name="TextBox 10"/>
          <p:cNvSpPr txBox="1"/>
          <p:nvPr/>
        </p:nvSpPr>
        <p:spPr>
          <a:xfrm>
            <a:off x="1170422" y="1223725"/>
            <a:ext cx="2352675" cy="369332"/>
          </a:xfrm>
          <a:prstGeom prst="rect">
            <a:avLst/>
          </a:prstGeom>
          <a:noFill/>
        </p:spPr>
        <p:txBody>
          <a:bodyPr wrap="square" rtlCol="0">
            <a:spAutoFit/>
          </a:bodyPr>
          <a:lstStyle/>
          <a:p>
            <a:r>
              <a:rPr lang="en-US" dirty="0"/>
              <a:t>Type 2</a:t>
            </a:r>
          </a:p>
        </p:txBody>
      </p:sp>
      <p:sp>
        <p:nvSpPr>
          <p:cNvPr id="13" name="TextBox 12"/>
          <p:cNvSpPr txBox="1"/>
          <p:nvPr/>
        </p:nvSpPr>
        <p:spPr>
          <a:xfrm>
            <a:off x="6096000" y="1200780"/>
            <a:ext cx="2352675" cy="369332"/>
          </a:xfrm>
          <a:prstGeom prst="rect">
            <a:avLst/>
          </a:prstGeom>
          <a:noFill/>
        </p:spPr>
        <p:txBody>
          <a:bodyPr wrap="square" rtlCol="0">
            <a:spAutoFit/>
          </a:bodyPr>
          <a:lstStyle/>
          <a:p>
            <a:r>
              <a:rPr lang="en-US" dirty="0"/>
              <a:t>Type 1</a:t>
            </a:r>
          </a:p>
        </p:txBody>
      </p:sp>
    </p:spTree>
    <p:extLst>
      <p:ext uri="{BB962C8B-B14F-4D97-AF65-F5344CB8AC3E}">
        <p14:creationId xmlns:p14="http://schemas.microsoft.com/office/powerpoint/2010/main" val="332801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lstStyle/>
          <a:p>
            <a:r>
              <a:rPr lang="en-US" dirty="0"/>
              <a:t>Cybersecurity Essentials</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normAutofit/>
          </a:bodyPr>
          <a:lstStyle/>
          <a:p>
            <a:r>
              <a:rPr lang="en-US" sz="2800" dirty="0"/>
              <a:t>Let’s discuss how to protect our networks</a:t>
            </a:r>
          </a:p>
        </p:txBody>
      </p:sp>
    </p:spTree>
    <p:extLst>
      <p:ext uri="{BB962C8B-B14F-4D97-AF65-F5344CB8AC3E}">
        <p14:creationId xmlns:p14="http://schemas.microsoft.com/office/powerpoint/2010/main" val="114519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normAutofit/>
          </a:bodyPr>
          <a:lstStyle/>
          <a:p>
            <a:r>
              <a:rPr lang="en-US" dirty="0"/>
              <a:t>What is Cybersecurity?</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normAutofit/>
          </a:bodyPr>
          <a:lstStyle/>
          <a:p>
            <a:endParaRPr lang="en-US" sz="2800" dirty="0"/>
          </a:p>
        </p:txBody>
      </p:sp>
    </p:spTree>
    <p:extLst>
      <p:ext uri="{BB962C8B-B14F-4D97-AF65-F5344CB8AC3E}">
        <p14:creationId xmlns:p14="http://schemas.microsoft.com/office/powerpoint/2010/main" val="271007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6DFA-AED9-4BE4-9B00-3BB9D9A2138B}"/>
              </a:ext>
            </a:extLst>
          </p:cNvPr>
          <p:cNvSpPr>
            <a:spLocks noGrp="1"/>
          </p:cNvSpPr>
          <p:nvPr>
            <p:ph type="title"/>
          </p:nvPr>
        </p:nvSpPr>
        <p:spPr/>
        <p:txBody>
          <a:bodyPr/>
          <a:lstStyle/>
          <a:p>
            <a:r>
              <a:rPr lang="en-US" dirty="0"/>
              <a:t>My Fundamental Law of Cybersecurity</a:t>
            </a:r>
          </a:p>
        </p:txBody>
      </p:sp>
      <p:sp>
        <p:nvSpPr>
          <p:cNvPr id="4" name="Date Placeholder 3">
            <a:extLst>
              <a:ext uri="{FF2B5EF4-FFF2-40B4-BE49-F238E27FC236}">
                <a16:creationId xmlns:a16="http://schemas.microsoft.com/office/drawing/2014/main" id="{23D44A88-A111-4D52-B731-93C71909EB7A}"/>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74EB5958-BF08-48D7-8887-18B5C67B1E8F}"/>
              </a:ext>
            </a:extLst>
          </p:cNvPr>
          <p:cNvSpPr>
            <a:spLocks noGrp="1"/>
          </p:cNvSpPr>
          <p:nvPr>
            <p:ph type="sldNum" sz="quarter" idx="4"/>
          </p:nvPr>
        </p:nvSpPr>
        <p:spPr/>
        <p:txBody>
          <a:bodyPr/>
          <a:lstStyle/>
          <a:p>
            <a:pPr algn="ctr"/>
            <a:fld id="{2E94512F-4FCD-4B8F-9303-F99597583EE2}" type="slidenum">
              <a:rPr lang="en-US" smtClean="0"/>
              <a:pPr algn="ctr"/>
              <a:t>70</a:t>
            </a:fld>
            <a:endParaRPr lang="en-US" dirty="0"/>
          </a:p>
        </p:txBody>
      </p:sp>
      <p:pic>
        <p:nvPicPr>
          <p:cNvPr id="14" name="Content Placeholder 13">
            <a:extLst>
              <a:ext uri="{FF2B5EF4-FFF2-40B4-BE49-F238E27FC236}">
                <a16:creationId xmlns:a16="http://schemas.microsoft.com/office/drawing/2014/main" id="{9712C75C-54F1-461E-A617-876B58F090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0683" y="1381125"/>
            <a:ext cx="8187692" cy="5064187"/>
          </a:xfrm>
        </p:spPr>
      </p:pic>
      <p:sp>
        <p:nvSpPr>
          <p:cNvPr id="15" name="Rectangle 14">
            <a:extLst>
              <a:ext uri="{FF2B5EF4-FFF2-40B4-BE49-F238E27FC236}">
                <a16:creationId xmlns:a16="http://schemas.microsoft.com/office/drawing/2014/main" id="{590DB00B-5333-4ACE-A975-E8E8F9F44582}"/>
              </a:ext>
            </a:extLst>
          </p:cNvPr>
          <p:cNvSpPr/>
          <p:nvPr/>
        </p:nvSpPr>
        <p:spPr>
          <a:xfrm>
            <a:off x="2790825" y="3257550"/>
            <a:ext cx="7067550" cy="3187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30827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6DFA-AED9-4BE4-9B00-3BB9D9A2138B}"/>
              </a:ext>
            </a:extLst>
          </p:cNvPr>
          <p:cNvSpPr>
            <a:spLocks noGrp="1"/>
          </p:cNvSpPr>
          <p:nvPr>
            <p:ph type="title"/>
          </p:nvPr>
        </p:nvSpPr>
        <p:spPr/>
        <p:txBody>
          <a:bodyPr/>
          <a:lstStyle/>
          <a:p>
            <a:r>
              <a:rPr lang="en-US" dirty="0"/>
              <a:t>Cybersecurity essentials: Application / Data</a:t>
            </a:r>
          </a:p>
        </p:txBody>
      </p:sp>
      <p:sp>
        <p:nvSpPr>
          <p:cNvPr id="3" name="Content Placeholder 2">
            <a:extLst>
              <a:ext uri="{FF2B5EF4-FFF2-40B4-BE49-F238E27FC236}">
                <a16:creationId xmlns:a16="http://schemas.microsoft.com/office/drawing/2014/main" id="{4C3103C3-95CA-47B5-B536-7C8D4E82B53A}"/>
              </a:ext>
            </a:extLst>
          </p:cNvPr>
          <p:cNvSpPr>
            <a:spLocks noGrp="1"/>
          </p:cNvSpPr>
          <p:nvPr>
            <p:ph idx="1"/>
          </p:nvPr>
        </p:nvSpPr>
        <p:spPr/>
        <p:txBody>
          <a:bodyPr>
            <a:normAutofit/>
          </a:bodyPr>
          <a:lstStyle/>
          <a:p>
            <a:r>
              <a:rPr lang="en-US" dirty="0"/>
              <a:t>Use key-based authentication or password</a:t>
            </a:r>
          </a:p>
          <a:p>
            <a:r>
              <a:rPr lang="en-US" dirty="0"/>
              <a:t>Use MFA authentication for all (critical) systems</a:t>
            </a:r>
          </a:p>
          <a:p>
            <a:r>
              <a:rPr lang="en-US" dirty="0"/>
              <a:t>Zero-trust</a:t>
            </a:r>
          </a:p>
          <a:p>
            <a:r>
              <a:rPr lang="en-US" dirty="0"/>
              <a:t>Principle of least privilege</a:t>
            </a:r>
          </a:p>
          <a:p>
            <a:r>
              <a:rPr lang="en-US" dirty="0"/>
              <a:t>Backup (frequently)</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23D44A88-A111-4D52-B731-93C71909EB7A}"/>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74EB5958-BF08-48D7-8887-18B5C67B1E8F}"/>
              </a:ext>
            </a:extLst>
          </p:cNvPr>
          <p:cNvSpPr>
            <a:spLocks noGrp="1"/>
          </p:cNvSpPr>
          <p:nvPr>
            <p:ph type="sldNum" sz="quarter" idx="4"/>
          </p:nvPr>
        </p:nvSpPr>
        <p:spPr/>
        <p:txBody>
          <a:bodyPr/>
          <a:lstStyle/>
          <a:p>
            <a:pPr algn="ctr"/>
            <a:fld id="{2E94512F-4FCD-4B8F-9303-F99597583EE2}" type="slidenum">
              <a:rPr lang="en-US" smtClean="0"/>
              <a:pPr algn="ctr"/>
              <a:t>71</a:t>
            </a:fld>
            <a:endParaRPr lang="en-US" dirty="0"/>
          </a:p>
        </p:txBody>
      </p:sp>
      <p:sp>
        <p:nvSpPr>
          <p:cNvPr id="6" name="Content Placeholder 5">
            <a:extLst>
              <a:ext uri="{FF2B5EF4-FFF2-40B4-BE49-F238E27FC236}">
                <a16:creationId xmlns:a16="http://schemas.microsoft.com/office/drawing/2014/main" id="{6553C90C-019F-46F6-B32C-B149061EF77A}"/>
              </a:ext>
            </a:extLst>
          </p:cNvPr>
          <p:cNvSpPr>
            <a:spLocks noGrp="1"/>
          </p:cNvSpPr>
          <p:nvPr>
            <p:ph idx="10"/>
          </p:nvPr>
        </p:nvSpPr>
        <p:spPr/>
        <p:txBody>
          <a:bodyPr>
            <a:normAutofit fontScale="92500" lnSpcReduction="10000"/>
          </a:bodyPr>
          <a:lstStyle/>
          <a:p>
            <a:r>
              <a:rPr lang="en-US" dirty="0"/>
              <a:t>Encryption</a:t>
            </a:r>
          </a:p>
          <a:p>
            <a:r>
              <a:rPr lang="en-US" dirty="0"/>
              <a:t>Anti-virus</a:t>
            </a:r>
          </a:p>
          <a:p>
            <a:r>
              <a:rPr lang="en-US" dirty="0"/>
              <a:t>Keep software update</a:t>
            </a:r>
          </a:p>
          <a:p>
            <a:r>
              <a:rPr lang="en-US" dirty="0"/>
              <a:t>Email server authentication</a:t>
            </a:r>
          </a:p>
          <a:p>
            <a:r>
              <a:rPr lang="en-US" dirty="0"/>
              <a:t>	DKIM</a:t>
            </a:r>
          </a:p>
          <a:p>
            <a:r>
              <a:rPr lang="en-US" dirty="0"/>
              <a:t>	SPF</a:t>
            </a:r>
          </a:p>
          <a:p>
            <a:r>
              <a:rPr lang="en-US" dirty="0"/>
              <a:t>	DMARC</a:t>
            </a:r>
          </a:p>
          <a:p>
            <a:r>
              <a:rPr lang="en-US" dirty="0"/>
              <a:t>Email encryption</a:t>
            </a:r>
          </a:p>
          <a:p>
            <a:r>
              <a:rPr lang="en-US" dirty="0"/>
              <a:t>Password Manager</a:t>
            </a:r>
          </a:p>
          <a:p>
            <a:endParaRPr lang="en-US" dirty="0"/>
          </a:p>
        </p:txBody>
      </p:sp>
    </p:spTree>
    <p:extLst>
      <p:ext uri="{BB962C8B-B14F-4D97-AF65-F5344CB8AC3E}">
        <p14:creationId xmlns:p14="http://schemas.microsoft.com/office/powerpoint/2010/main" val="393129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down)">
                                      <p:cBhvr>
                                        <p:cTn id="26" dur="500"/>
                                        <p:tgtEl>
                                          <p:spTgt spid="6">
                                            <p:txEl>
                                              <p:pRg st="0" end="0"/>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down)">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down)">
                                      <p:cBhvr>
                                        <p:cTn id="37" dur="500"/>
                                        <p:tgtEl>
                                          <p:spTgt spid="6">
                                            <p:txEl>
                                              <p:pRg st="3" end="3"/>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down)">
                                      <p:cBhvr>
                                        <p:cTn id="40" dur="500"/>
                                        <p:tgtEl>
                                          <p:spTgt spid="6">
                                            <p:txEl>
                                              <p:pRg st="4" end="4"/>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00"/>
                                        <p:tgtEl>
                                          <p:spTgt spid="6">
                                            <p:txEl>
                                              <p:pRg st="6" end="6"/>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down)">
                                      <p:cBhvr>
                                        <p:cTn id="49" dur="500"/>
                                        <p:tgtEl>
                                          <p:spTgt spid="6">
                                            <p:txEl>
                                              <p:pRg st="7" end="7"/>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down)">
                                      <p:cBhvr>
                                        <p:cTn id="5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Cybersecurity essentials: People in the loop</a:t>
            </a:r>
          </a:p>
        </p:txBody>
      </p:sp>
      <p:sp>
        <p:nvSpPr>
          <p:cNvPr id="3" name="Content Placeholder 2"/>
          <p:cNvSpPr>
            <a:spLocks noGrp="1"/>
          </p:cNvSpPr>
          <p:nvPr>
            <p:ph idx="1"/>
          </p:nvPr>
        </p:nvSpPr>
        <p:spPr/>
        <p:txBody>
          <a:bodyPr>
            <a:normAutofit/>
          </a:bodyPr>
          <a:lstStyle/>
          <a:p>
            <a:r>
              <a:rPr lang="en-US" dirty="0"/>
              <a:t>Security Audit</a:t>
            </a:r>
          </a:p>
          <a:p>
            <a:pPr lvl="1"/>
            <a:r>
              <a:rPr lang="en-US" dirty="0"/>
              <a:t>Access is given to assessors by the owner/operator</a:t>
            </a:r>
          </a:p>
          <a:p>
            <a:pPr lvl="1"/>
            <a:r>
              <a:rPr lang="en-US" dirty="0"/>
              <a:t>Check for rogue equipment and unauthorized use</a:t>
            </a:r>
          </a:p>
          <a:p>
            <a:r>
              <a:rPr lang="en-US" dirty="0"/>
              <a:t>Vulnerability Assessment</a:t>
            </a:r>
          </a:p>
          <a:p>
            <a:pPr lvl="1"/>
            <a:r>
              <a:rPr lang="en-US" dirty="0"/>
              <a:t>Examine hardware and software components for known flaws (e.g., buffer overflows)</a:t>
            </a:r>
          </a:p>
          <a:p>
            <a:pPr lvl="1"/>
            <a:endParaRPr lang="en-US" dirty="0"/>
          </a:p>
          <a:p>
            <a:endParaRPr lang="en-US" dirty="0"/>
          </a:p>
          <a:p>
            <a:endParaRPr lang="en-US" dirty="0"/>
          </a:p>
        </p:txBody>
      </p:sp>
      <p:sp>
        <p:nvSpPr>
          <p:cNvPr id="4" name="Content Placeholder 3">
            <a:extLst>
              <a:ext uri="{FF2B5EF4-FFF2-40B4-BE49-F238E27FC236}">
                <a16:creationId xmlns:a16="http://schemas.microsoft.com/office/drawing/2014/main" id="{3E4AC406-04CE-4745-874A-4AFA8C2D4A84}"/>
              </a:ext>
            </a:extLst>
          </p:cNvPr>
          <p:cNvSpPr>
            <a:spLocks noGrp="1"/>
          </p:cNvSpPr>
          <p:nvPr>
            <p:ph idx="10"/>
          </p:nvPr>
        </p:nvSpPr>
        <p:spPr/>
        <p:txBody>
          <a:bodyPr>
            <a:normAutofit fontScale="92500"/>
          </a:bodyPr>
          <a:lstStyle/>
          <a:p>
            <a:r>
              <a:rPr lang="en-US" dirty="0"/>
              <a:t>Penetration Test</a:t>
            </a:r>
          </a:p>
          <a:p>
            <a:pPr lvl="1"/>
            <a:r>
              <a:rPr lang="en-US" dirty="0"/>
              <a:t>Authorization to attack, but no access, is given to assessors by the owner/operator</a:t>
            </a:r>
          </a:p>
          <a:p>
            <a:pPr lvl="1"/>
            <a:r>
              <a:rPr lang="en-US" dirty="0"/>
              <a:t>Attempt to insert rogue equipment and bypass security controls</a:t>
            </a:r>
          </a:p>
          <a:p>
            <a:r>
              <a:rPr lang="en-US" dirty="0"/>
              <a:t>Red Team</a:t>
            </a:r>
          </a:p>
          <a:p>
            <a:pPr lvl="1"/>
            <a:r>
              <a:rPr lang="en-US" dirty="0"/>
              <a:t>Those activities enumerated for penetration tests</a:t>
            </a:r>
          </a:p>
          <a:p>
            <a:pPr lvl="1"/>
            <a:r>
              <a:rPr lang="en-US" dirty="0"/>
              <a:t>Determine criticality of  systems to target missions</a:t>
            </a:r>
          </a:p>
          <a:p>
            <a:endParaRPr lang="en-US" dirty="0"/>
          </a:p>
        </p:txBody>
      </p:sp>
    </p:spTree>
    <p:extLst>
      <p:ext uri="{BB962C8B-B14F-4D97-AF65-F5344CB8AC3E}">
        <p14:creationId xmlns:p14="http://schemas.microsoft.com/office/powerpoint/2010/main" val="428004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down)">
                                      <p:cBhvr>
                                        <p:cTn id="26" dur="500"/>
                                        <p:tgtEl>
                                          <p:spTgt spid="4">
                                            <p:txEl>
                                              <p:pRg st="0" end="0"/>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down)">
                                      <p:cBhvr>
                                        <p:cTn id="29" dur="500"/>
                                        <p:tgtEl>
                                          <p:spTgt spid="4">
                                            <p:txEl>
                                              <p:pRg st="1" end="1"/>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down)">
                                      <p:cBhvr>
                                        <p:cTn id="40" dur="500"/>
                                        <p:tgtEl>
                                          <p:spTgt spid="4">
                                            <p:txEl>
                                              <p:pRg st="4" end="4"/>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down)">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1419-AB04-450F-8FF9-D8E690D1EEF1}"/>
              </a:ext>
            </a:extLst>
          </p:cNvPr>
          <p:cNvSpPr>
            <a:spLocks noGrp="1"/>
          </p:cNvSpPr>
          <p:nvPr>
            <p:ph type="title"/>
          </p:nvPr>
        </p:nvSpPr>
        <p:spPr/>
        <p:txBody>
          <a:bodyPr/>
          <a:lstStyle/>
          <a:p>
            <a:r>
              <a:rPr lang="en-US" dirty="0"/>
              <a:t>Cybersecurity essentials: Wireless LAN</a:t>
            </a:r>
          </a:p>
        </p:txBody>
      </p:sp>
      <p:sp>
        <p:nvSpPr>
          <p:cNvPr id="3" name="Content Placeholder 2">
            <a:extLst>
              <a:ext uri="{FF2B5EF4-FFF2-40B4-BE49-F238E27FC236}">
                <a16:creationId xmlns:a16="http://schemas.microsoft.com/office/drawing/2014/main" id="{252D2488-BF45-4B1E-8E26-7207C70AC2E7}"/>
              </a:ext>
            </a:extLst>
          </p:cNvPr>
          <p:cNvSpPr>
            <a:spLocks noGrp="1"/>
          </p:cNvSpPr>
          <p:nvPr>
            <p:ph idx="1"/>
          </p:nvPr>
        </p:nvSpPr>
        <p:spPr/>
        <p:txBody>
          <a:bodyPr/>
          <a:lstStyle/>
          <a:p>
            <a:r>
              <a:rPr lang="en-US" dirty="0"/>
              <a:t>No wires needed!!</a:t>
            </a:r>
          </a:p>
          <a:p>
            <a:r>
              <a:rPr lang="en-US" dirty="0"/>
              <a:t>Decent speeds (Mbps or Gbps)</a:t>
            </a:r>
          </a:p>
          <a:p>
            <a:r>
              <a:rPr lang="en-US" dirty="0"/>
              <a:t>Has interference (beware of channels)</a:t>
            </a:r>
          </a:p>
          <a:p>
            <a:r>
              <a:rPr lang="en-US" dirty="0"/>
              <a:t>Popular for mobile devices (e.g. tablets, laptops, phones)</a:t>
            </a:r>
          </a:p>
          <a:p>
            <a:r>
              <a:rPr lang="en-US" dirty="0"/>
              <a:t>Common access point for hackers</a:t>
            </a:r>
          </a:p>
        </p:txBody>
      </p:sp>
      <p:sp>
        <p:nvSpPr>
          <p:cNvPr id="4" name="Date Placeholder 3">
            <a:extLst>
              <a:ext uri="{FF2B5EF4-FFF2-40B4-BE49-F238E27FC236}">
                <a16:creationId xmlns:a16="http://schemas.microsoft.com/office/drawing/2014/main" id="{ED44E0DF-5DF0-48C6-9FF9-26D0C278807D}"/>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E3B545C9-0581-45A1-9F2E-73622BF87883}"/>
              </a:ext>
            </a:extLst>
          </p:cNvPr>
          <p:cNvSpPr>
            <a:spLocks noGrp="1"/>
          </p:cNvSpPr>
          <p:nvPr>
            <p:ph type="sldNum" sz="quarter" idx="4"/>
          </p:nvPr>
        </p:nvSpPr>
        <p:spPr/>
        <p:txBody>
          <a:bodyPr/>
          <a:lstStyle/>
          <a:p>
            <a:pPr algn="ctr"/>
            <a:fld id="{2E94512F-4FCD-4B8F-9303-F99597583EE2}" type="slidenum">
              <a:rPr lang="en-US" smtClean="0"/>
              <a:pPr algn="ctr"/>
              <a:t>73</a:t>
            </a:fld>
            <a:endParaRPr lang="en-US" dirty="0"/>
          </a:p>
        </p:txBody>
      </p:sp>
      <p:sp>
        <p:nvSpPr>
          <p:cNvPr id="6" name="Content Placeholder 5">
            <a:extLst>
              <a:ext uri="{FF2B5EF4-FFF2-40B4-BE49-F238E27FC236}">
                <a16:creationId xmlns:a16="http://schemas.microsoft.com/office/drawing/2014/main" id="{1433A796-B469-4DBD-8CF1-103391F544F6}"/>
              </a:ext>
            </a:extLst>
          </p:cNvPr>
          <p:cNvSpPr>
            <a:spLocks noGrp="1"/>
          </p:cNvSpPr>
          <p:nvPr>
            <p:ph idx="10"/>
          </p:nvPr>
        </p:nvSpPr>
        <p:spPr/>
        <p:txBody>
          <a:bodyPr>
            <a:normAutofit lnSpcReduction="10000"/>
          </a:bodyPr>
          <a:lstStyle/>
          <a:p>
            <a:r>
              <a:rPr lang="en-US" dirty="0"/>
              <a:t>Hide WAP SSID</a:t>
            </a:r>
          </a:p>
          <a:p>
            <a:r>
              <a:rPr lang="en-US" dirty="0"/>
              <a:t>WPA2 or WPA3 (pre-shared)</a:t>
            </a:r>
          </a:p>
          <a:p>
            <a:r>
              <a:rPr lang="en-US" dirty="0"/>
              <a:t>RADIUS server or similar</a:t>
            </a:r>
          </a:p>
          <a:p>
            <a:r>
              <a:rPr lang="en-US" dirty="0"/>
              <a:t>MAC-filtering</a:t>
            </a:r>
          </a:p>
          <a:p>
            <a:r>
              <a:rPr lang="en-US" dirty="0"/>
              <a:t>WAP power level</a:t>
            </a:r>
          </a:p>
          <a:p>
            <a:r>
              <a:rPr lang="en-US" dirty="0"/>
              <a:t>AP Isolation</a:t>
            </a:r>
          </a:p>
          <a:p>
            <a:r>
              <a:rPr lang="en-US" dirty="0"/>
              <a:t>On separate subnet / VLAN</a:t>
            </a:r>
          </a:p>
          <a:p>
            <a:r>
              <a:rPr lang="en-US" dirty="0"/>
              <a:t>Separate purpose of WAP (Guest / Staff / etc.)</a:t>
            </a:r>
          </a:p>
        </p:txBody>
      </p:sp>
    </p:spTree>
    <p:extLst>
      <p:ext uri="{BB962C8B-B14F-4D97-AF65-F5344CB8AC3E}">
        <p14:creationId xmlns:p14="http://schemas.microsoft.com/office/powerpoint/2010/main" val="329797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down)">
                                      <p:cBhvr>
                                        <p:cTn id="26" dur="500"/>
                                        <p:tgtEl>
                                          <p:spTgt spid="6">
                                            <p:txEl>
                                              <p:pRg st="0" end="0"/>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down)">
                                      <p:cBhvr>
                                        <p:cTn id="32" dur="500"/>
                                        <p:tgtEl>
                                          <p:spTgt spid="6">
                                            <p:txEl>
                                              <p:pRg st="2" end="2"/>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down)">
                                      <p:cBhvr>
                                        <p:cTn id="35" dur="5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down)">
                                      <p:cBhvr>
                                        <p:cTn id="40" dur="500"/>
                                        <p:tgtEl>
                                          <p:spTgt spid="6">
                                            <p:txEl>
                                              <p:pRg st="4" end="4"/>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00"/>
                                        <p:tgtEl>
                                          <p:spTgt spid="6">
                                            <p:txEl>
                                              <p:pRg st="6" end="6"/>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down)">
                                      <p:cBhvr>
                                        <p:cTn id="4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1419-AB04-450F-8FF9-D8E690D1EEF1}"/>
              </a:ext>
            </a:extLst>
          </p:cNvPr>
          <p:cNvSpPr>
            <a:spLocks noGrp="1"/>
          </p:cNvSpPr>
          <p:nvPr>
            <p:ph type="title"/>
          </p:nvPr>
        </p:nvSpPr>
        <p:spPr/>
        <p:txBody>
          <a:bodyPr/>
          <a:lstStyle/>
          <a:p>
            <a:r>
              <a:rPr lang="en-US" dirty="0"/>
              <a:t>Cybersecurity essentials: Firewall</a:t>
            </a:r>
          </a:p>
        </p:txBody>
      </p:sp>
      <p:sp>
        <p:nvSpPr>
          <p:cNvPr id="3" name="Content Placeholder 2">
            <a:extLst>
              <a:ext uri="{FF2B5EF4-FFF2-40B4-BE49-F238E27FC236}">
                <a16:creationId xmlns:a16="http://schemas.microsoft.com/office/drawing/2014/main" id="{252D2488-BF45-4B1E-8E26-7207C70AC2E7}"/>
              </a:ext>
            </a:extLst>
          </p:cNvPr>
          <p:cNvSpPr>
            <a:spLocks noGrp="1"/>
          </p:cNvSpPr>
          <p:nvPr>
            <p:ph idx="1"/>
          </p:nvPr>
        </p:nvSpPr>
        <p:spPr/>
        <p:txBody>
          <a:bodyPr/>
          <a:lstStyle/>
          <a:p>
            <a:r>
              <a:rPr lang="en-US" dirty="0"/>
              <a:t>OS-based or </a:t>
            </a:r>
            <a:r>
              <a:rPr lang="en-US" b="1" dirty="0"/>
              <a:t>network-based</a:t>
            </a:r>
          </a:p>
          <a:p>
            <a:r>
              <a:rPr lang="en-US" dirty="0"/>
              <a:t>Suggest deny all policy to start (default policy)</a:t>
            </a:r>
          </a:p>
          <a:p>
            <a:r>
              <a:rPr lang="en-US" dirty="0"/>
              <a:t>Open up firewall based on company needs</a:t>
            </a:r>
          </a:p>
          <a:p>
            <a:r>
              <a:rPr lang="en-US" dirty="0"/>
              <a:t>Backup configuration</a:t>
            </a:r>
          </a:p>
          <a:p>
            <a:r>
              <a:rPr lang="en-US" dirty="0"/>
              <a:t>Limited management access to single VLAN or specific IP or local access</a:t>
            </a:r>
          </a:p>
          <a:p>
            <a:r>
              <a:rPr lang="en-US" dirty="0"/>
              <a:t>Mini PC vs appliance</a:t>
            </a:r>
          </a:p>
          <a:p>
            <a:r>
              <a:rPr lang="en-US" dirty="0"/>
              <a:t>Open source vs proprietary</a:t>
            </a:r>
          </a:p>
        </p:txBody>
      </p:sp>
      <p:sp>
        <p:nvSpPr>
          <p:cNvPr id="4" name="Date Placeholder 3">
            <a:extLst>
              <a:ext uri="{FF2B5EF4-FFF2-40B4-BE49-F238E27FC236}">
                <a16:creationId xmlns:a16="http://schemas.microsoft.com/office/drawing/2014/main" id="{ED44E0DF-5DF0-48C6-9FF9-26D0C278807D}"/>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E3B545C9-0581-45A1-9F2E-73622BF87883}"/>
              </a:ext>
            </a:extLst>
          </p:cNvPr>
          <p:cNvSpPr>
            <a:spLocks noGrp="1"/>
          </p:cNvSpPr>
          <p:nvPr>
            <p:ph type="sldNum" sz="quarter" idx="4"/>
          </p:nvPr>
        </p:nvSpPr>
        <p:spPr/>
        <p:txBody>
          <a:bodyPr/>
          <a:lstStyle/>
          <a:p>
            <a:pPr algn="ctr"/>
            <a:fld id="{2E94512F-4FCD-4B8F-9303-F99597583EE2}" type="slidenum">
              <a:rPr lang="en-US" smtClean="0"/>
              <a:pPr algn="ctr"/>
              <a:t>74</a:t>
            </a:fld>
            <a:endParaRPr lang="en-US" dirty="0"/>
          </a:p>
        </p:txBody>
      </p:sp>
    </p:spTree>
    <p:extLst>
      <p:ext uri="{BB962C8B-B14F-4D97-AF65-F5344CB8AC3E}">
        <p14:creationId xmlns:p14="http://schemas.microsoft.com/office/powerpoint/2010/main" val="333220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77F1-A246-4200-84A1-C59A2851B5B1}"/>
              </a:ext>
            </a:extLst>
          </p:cNvPr>
          <p:cNvSpPr>
            <a:spLocks noGrp="1"/>
          </p:cNvSpPr>
          <p:nvPr>
            <p:ph type="title"/>
          </p:nvPr>
        </p:nvSpPr>
        <p:spPr/>
        <p:txBody>
          <a:bodyPr/>
          <a:lstStyle/>
          <a:p>
            <a:r>
              <a:rPr lang="en-US" dirty="0"/>
              <a:t>Cybersecurity essentials: Variety of attacks</a:t>
            </a:r>
          </a:p>
        </p:txBody>
      </p:sp>
      <p:sp>
        <p:nvSpPr>
          <p:cNvPr id="7" name="Content Placeholder 6">
            <a:extLst>
              <a:ext uri="{FF2B5EF4-FFF2-40B4-BE49-F238E27FC236}">
                <a16:creationId xmlns:a16="http://schemas.microsoft.com/office/drawing/2014/main" id="{90919534-45E0-490D-9B1A-E80BEBE03F80}"/>
              </a:ext>
            </a:extLst>
          </p:cNvPr>
          <p:cNvSpPr>
            <a:spLocks noGrp="1"/>
          </p:cNvSpPr>
          <p:nvPr>
            <p:ph idx="1"/>
          </p:nvPr>
        </p:nvSpPr>
        <p:spPr>
          <a:xfrm>
            <a:off x="402904" y="1685925"/>
            <a:ext cx="6718332" cy="4422694"/>
          </a:xfrm>
        </p:spPr>
        <p:txBody>
          <a:bodyPr>
            <a:normAutofit fontScale="92500" lnSpcReduction="10000"/>
          </a:bodyPr>
          <a:lstStyle/>
          <a:p>
            <a:r>
              <a:rPr lang="en-US" dirty="0"/>
              <a:t>Code Injection</a:t>
            </a:r>
          </a:p>
          <a:p>
            <a:r>
              <a:rPr lang="en-US" dirty="0"/>
              <a:t>	Buffer overflow</a:t>
            </a:r>
          </a:p>
          <a:p>
            <a:r>
              <a:rPr lang="en-US" dirty="0"/>
              <a:t>	Return-to-libc</a:t>
            </a:r>
          </a:p>
          <a:p>
            <a:r>
              <a:rPr lang="en-US" dirty="0"/>
              <a:t>	Return-oriented programming (ROP)</a:t>
            </a:r>
          </a:p>
          <a:p>
            <a:r>
              <a:rPr lang="en-US" dirty="0"/>
              <a:t>	Jump-oriented programming (JOP)</a:t>
            </a:r>
          </a:p>
          <a:p>
            <a:r>
              <a:rPr lang="en-US" dirty="0"/>
              <a:t>Web</a:t>
            </a:r>
          </a:p>
          <a:p>
            <a:r>
              <a:rPr lang="en-US" dirty="0"/>
              <a:t>	Cross-site scripting (XSS)</a:t>
            </a:r>
          </a:p>
          <a:p>
            <a:r>
              <a:rPr lang="en-US" dirty="0"/>
              <a:t>	Cross-site request forgery (CSRF)</a:t>
            </a:r>
          </a:p>
          <a:p>
            <a:r>
              <a:rPr lang="en-US" dirty="0"/>
              <a:t>	SQL Injection</a:t>
            </a:r>
          </a:p>
        </p:txBody>
      </p:sp>
      <p:sp>
        <p:nvSpPr>
          <p:cNvPr id="4" name="Date Placeholder 3">
            <a:extLst>
              <a:ext uri="{FF2B5EF4-FFF2-40B4-BE49-F238E27FC236}">
                <a16:creationId xmlns:a16="http://schemas.microsoft.com/office/drawing/2014/main" id="{BEBBCEDE-F20E-4F2D-A128-724BC7C80873}"/>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AEB0B6E6-6451-4650-8639-301BF1B4A889}"/>
              </a:ext>
            </a:extLst>
          </p:cNvPr>
          <p:cNvSpPr>
            <a:spLocks noGrp="1"/>
          </p:cNvSpPr>
          <p:nvPr>
            <p:ph type="sldNum" sz="quarter" idx="4"/>
          </p:nvPr>
        </p:nvSpPr>
        <p:spPr/>
        <p:txBody>
          <a:bodyPr/>
          <a:lstStyle/>
          <a:p>
            <a:pPr algn="ctr"/>
            <a:fld id="{2E94512F-4FCD-4B8F-9303-F99597583EE2}" type="slidenum">
              <a:rPr lang="en-US" smtClean="0"/>
              <a:pPr algn="ctr"/>
              <a:t>75</a:t>
            </a:fld>
            <a:endParaRPr lang="en-US" dirty="0"/>
          </a:p>
        </p:txBody>
      </p:sp>
      <p:sp>
        <p:nvSpPr>
          <p:cNvPr id="8" name="Content Placeholder 7">
            <a:extLst>
              <a:ext uri="{FF2B5EF4-FFF2-40B4-BE49-F238E27FC236}">
                <a16:creationId xmlns:a16="http://schemas.microsoft.com/office/drawing/2014/main" id="{A1507B77-CCD1-4924-9333-CD0F2E9646F1}"/>
              </a:ext>
            </a:extLst>
          </p:cNvPr>
          <p:cNvSpPr>
            <a:spLocks noGrp="1"/>
          </p:cNvSpPr>
          <p:nvPr>
            <p:ph idx="10"/>
          </p:nvPr>
        </p:nvSpPr>
        <p:spPr>
          <a:xfrm>
            <a:off x="6825674" y="1685925"/>
            <a:ext cx="4963422" cy="4422694"/>
          </a:xfrm>
        </p:spPr>
        <p:txBody>
          <a:bodyPr/>
          <a:lstStyle/>
          <a:p>
            <a:r>
              <a:rPr lang="en-US" b="1" dirty="0">
                <a:solidFill>
                  <a:srgbClr val="FF0000"/>
                </a:solidFill>
              </a:rPr>
              <a:t>Ransomware</a:t>
            </a:r>
          </a:p>
          <a:p>
            <a:r>
              <a:rPr lang="en-US" dirty="0"/>
              <a:t>Brute force</a:t>
            </a:r>
          </a:p>
          <a:p>
            <a:r>
              <a:rPr lang="en-US" dirty="0"/>
              <a:t>Credential stuffing</a:t>
            </a:r>
          </a:p>
          <a:p>
            <a:r>
              <a:rPr lang="en-US" dirty="0"/>
              <a:t>Traffic sniffing</a:t>
            </a:r>
          </a:p>
          <a:p>
            <a:r>
              <a:rPr lang="en-US" dirty="0"/>
              <a:t>DoS</a:t>
            </a:r>
          </a:p>
          <a:p>
            <a:r>
              <a:rPr lang="en-US" dirty="0"/>
              <a:t>Spoofing</a:t>
            </a:r>
          </a:p>
          <a:p>
            <a:r>
              <a:rPr lang="en-US" dirty="0"/>
              <a:t>Phishing</a:t>
            </a:r>
          </a:p>
          <a:p>
            <a:endParaRPr lang="en-US" dirty="0"/>
          </a:p>
          <a:p>
            <a:endParaRPr lang="en-US" dirty="0"/>
          </a:p>
        </p:txBody>
      </p:sp>
    </p:spTree>
    <p:extLst>
      <p:ext uri="{BB962C8B-B14F-4D97-AF65-F5344CB8AC3E}">
        <p14:creationId xmlns:p14="http://schemas.microsoft.com/office/powerpoint/2010/main" val="203180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wipe(down)">
                                      <p:cBhvr>
                                        <p:cTn id="10" dur="500"/>
                                        <p:tgtEl>
                                          <p:spTgt spid="7">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wipe(down)">
                                      <p:cBhvr>
                                        <p:cTn id="13" dur="500"/>
                                        <p:tgtEl>
                                          <p:spTgt spid="7">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wipe(down)">
                                      <p:cBhvr>
                                        <p:cTn id="16" dur="500"/>
                                        <p:tgtEl>
                                          <p:spTgt spid="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wipe(down)">
                                      <p:cBhvr>
                                        <p:cTn id="21" dur="500"/>
                                        <p:tgtEl>
                                          <p:spTgt spid="7">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wipe(down)">
                                      <p:cBhvr>
                                        <p:cTn id="24" dur="500"/>
                                        <p:tgtEl>
                                          <p:spTgt spid="7">
                                            <p:txEl>
                                              <p:pRg st="6" end="6"/>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wipe(down)">
                                      <p:cBhvr>
                                        <p:cTn id="27" dur="500"/>
                                        <p:tgtEl>
                                          <p:spTgt spid="7">
                                            <p:txEl>
                                              <p:pRg st="7" end="7"/>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animEffect transition="in" filter="wipe(down)">
                                      <p:cBhvr>
                                        <p:cTn id="30" dur="500"/>
                                        <p:tgtEl>
                                          <p:spTgt spid="7">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down)">
                                      <p:cBhvr>
                                        <p:cTn id="35" dur="500"/>
                                        <p:tgtEl>
                                          <p:spTgt spid="8">
                                            <p:txEl>
                                              <p:pRg st="0" end="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wipe(down)">
                                      <p:cBhvr>
                                        <p:cTn id="38" dur="500"/>
                                        <p:tgtEl>
                                          <p:spTgt spid="8">
                                            <p:txEl>
                                              <p:pRg st="1" end="1"/>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wipe(down)">
                                      <p:cBhvr>
                                        <p:cTn id="41" dur="500"/>
                                        <p:tgtEl>
                                          <p:spTgt spid="8">
                                            <p:txEl>
                                              <p:pRg st="2" end="2"/>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wipe(down)">
                                      <p:cBhvr>
                                        <p:cTn id="44" dur="500"/>
                                        <p:tgtEl>
                                          <p:spTgt spid="8">
                                            <p:txEl>
                                              <p:pRg st="3" end="3"/>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wipe(down)">
                                      <p:cBhvr>
                                        <p:cTn id="47" dur="500"/>
                                        <p:tgtEl>
                                          <p:spTgt spid="8">
                                            <p:txEl>
                                              <p:pRg st="4" end="4"/>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wipe(down)">
                                      <p:cBhvr>
                                        <p:cTn id="50" dur="500"/>
                                        <p:tgtEl>
                                          <p:spTgt spid="8">
                                            <p:txEl>
                                              <p:pRg st="5" end="5"/>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Effect transition="in" filter="wipe(down)">
                                      <p:cBhvr>
                                        <p:cTn id="53"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86CDF7A9-802F-9848-B392-C56219000744}"/>
              </a:ext>
            </a:extLst>
          </p:cNvPr>
          <p:cNvSpPr>
            <a:spLocks noGrp="1"/>
          </p:cNvSpPr>
          <p:nvPr>
            <p:ph type="title"/>
          </p:nvPr>
        </p:nvSpPr>
        <p:spPr/>
        <p:txBody>
          <a:bodyPr/>
          <a:lstStyle/>
          <a:p>
            <a:r>
              <a:rPr lang="en-US" dirty="0"/>
              <a:t>Cybersecurity essentials: Basic Security Concepts</a:t>
            </a:r>
          </a:p>
        </p:txBody>
      </p:sp>
      <p:sp>
        <p:nvSpPr>
          <p:cNvPr id="2" name="Content Placeholder 1">
            <a:extLst>
              <a:ext uri="{FF2B5EF4-FFF2-40B4-BE49-F238E27FC236}">
                <a16:creationId xmlns:a16="http://schemas.microsoft.com/office/drawing/2014/main" id="{1749BB4C-6CF2-4CA1-9965-BF405EBFF8F5}"/>
              </a:ext>
            </a:extLst>
          </p:cNvPr>
          <p:cNvSpPr>
            <a:spLocks noGrp="1"/>
          </p:cNvSpPr>
          <p:nvPr>
            <p:ph idx="1"/>
          </p:nvPr>
        </p:nvSpPr>
        <p:spPr/>
        <p:txBody>
          <a:bodyPr>
            <a:normAutofit fontScale="85000" lnSpcReduction="20000"/>
          </a:bodyPr>
          <a:lstStyle/>
          <a:p>
            <a:r>
              <a:rPr lang="en-US" dirty="0"/>
              <a:t>Budget / Document</a:t>
            </a:r>
          </a:p>
          <a:p>
            <a:r>
              <a:rPr lang="en-US" dirty="0"/>
              <a:t>Employee training</a:t>
            </a:r>
          </a:p>
          <a:p>
            <a:r>
              <a:rPr lang="en-US" dirty="0"/>
              <a:t>Zero-trust</a:t>
            </a:r>
          </a:p>
          <a:p>
            <a:r>
              <a:rPr lang="en-US" dirty="0"/>
              <a:t>VPNs</a:t>
            </a:r>
          </a:p>
          <a:p>
            <a:r>
              <a:rPr lang="en-US" dirty="0"/>
              <a:t>Network segmentation</a:t>
            </a:r>
          </a:p>
          <a:p>
            <a:r>
              <a:rPr lang="en-US" dirty="0"/>
              <a:t>ACL</a:t>
            </a:r>
          </a:p>
          <a:p>
            <a:r>
              <a:rPr lang="en-US" dirty="0"/>
              <a:t>Use firewalls</a:t>
            </a:r>
          </a:p>
          <a:p>
            <a:r>
              <a:rPr lang="en-US" dirty="0"/>
              <a:t>Use key-based authentication or password</a:t>
            </a:r>
          </a:p>
          <a:p>
            <a:r>
              <a:rPr lang="en-US" dirty="0"/>
              <a:t>Use MFA authentication for all (critical) systems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76</a:t>
            </a:fld>
            <a:endParaRPr lang="en-US" dirty="0"/>
          </a:p>
        </p:txBody>
      </p:sp>
      <p:sp>
        <p:nvSpPr>
          <p:cNvPr id="3" name="Content Placeholder 2">
            <a:extLst>
              <a:ext uri="{FF2B5EF4-FFF2-40B4-BE49-F238E27FC236}">
                <a16:creationId xmlns:a16="http://schemas.microsoft.com/office/drawing/2014/main" id="{D8BECDC0-F6E9-408F-AA8D-B1CE4602B3BF}"/>
              </a:ext>
            </a:extLst>
          </p:cNvPr>
          <p:cNvSpPr>
            <a:spLocks noGrp="1"/>
          </p:cNvSpPr>
          <p:nvPr>
            <p:ph idx="10"/>
          </p:nvPr>
        </p:nvSpPr>
        <p:spPr/>
        <p:txBody>
          <a:bodyPr/>
          <a:lstStyle/>
          <a:p>
            <a:r>
              <a:rPr lang="en-US" dirty="0"/>
              <a:t>Principle of least privilege</a:t>
            </a:r>
          </a:p>
          <a:p>
            <a:r>
              <a:rPr lang="en-US" dirty="0"/>
              <a:t>Keep software update</a:t>
            </a:r>
          </a:p>
          <a:p>
            <a:r>
              <a:rPr lang="en-US" dirty="0"/>
              <a:t>Backup (frequently)</a:t>
            </a:r>
          </a:p>
          <a:p>
            <a:r>
              <a:rPr lang="en-US" dirty="0"/>
              <a:t>(Automatic) auditing</a:t>
            </a:r>
          </a:p>
          <a:p>
            <a:r>
              <a:rPr lang="en-US" dirty="0"/>
              <a:t>Use HTTPS &amp; SSH</a:t>
            </a:r>
          </a:p>
          <a:p>
            <a:r>
              <a:rPr lang="en-US" dirty="0"/>
              <a:t>Strong passwords</a:t>
            </a:r>
          </a:p>
          <a:p>
            <a:r>
              <a:rPr lang="en-US" dirty="0"/>
              <a:t>Physical security</a:t>
            </a:r>
          </a:p>
          <a:p>
            <a:r>
              <a:rPr lang="en-US" dirty="0"/>
              <a:t>Email authentication</a:t>
            </a:r>
          </a:p>
        </p:txBody>
      </p:sp>
      <p:sp>
        <p:nvSpPr>
          <p:cNvPr id="7" name="Rectangle 6">
            <a:extLst>
              <a:ext uri="{FF2B5EF4-FFF2-40B4-BE49-F238E27FC236}">
                <a16:creationId xmlns:a16="http://schemas.microsoft.com/office/drawing/2014/main" id="{B27E54DF-AE0F-0340-97C7-4C3D75C015AD}"/>
              </a:ext>
            </a:extLst>
          </p:cNvPr>
          <p:cNvSpPr/>
          <p:nvPr/>
        </p:nvSpPr>
        <p:spPr>
          <a:xfrm rot="5400000" flipV="1">
            <a:off x="11689712" y="6666552"/>
            <a:ext cx="246888"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pic>
        <p:nvPicPr>
          <p:cNvPr id="8" name="Picture 7">
            <a:extLst>
              <a:ext uri="{FF2B5EF4-FFF2-40B4-BE49-F238E27FC236}">
                <a16:creationId xmlns:a16="http://schemas.microsoft.com/office/drawing/2014/main" id="{BBC00D75-45DA-F442-A468-41A6920FF7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1493" y="6564988"/>
            <a:ext cx="258631" cy="258631"/>
          </a:xfrm>
          <a:prstGeom prst="rect">
            <a:avLst/>
          </a:prstGeom>
        </p:spPr>
      </p:pic>
    </p:spTree>
    <p:extLst>
      <p:ext uri="{BB962C8B-B14F-4D97-AF65-F5344CB8AC3E}">
        <p14:creationId xmlns:p14="http://schemas.microsoft.com/office/powerpoint/2010/main" val="199388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down)">
                                      <p:cBhvr>
                                        <p:cTn id="24" dur="500"/>
                                        <p:tgtEl>
                                          <p:spTgt spid="2">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down)">
                                      <p:cBhvr>
                                        <p:cTn id="27" dur="500"/>
                                        <p:tgtEl>
                                          <p:spTgt spid="2">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wipe(down)">
                                      <p:cBhvr>
                                        <p:cTn id="30" dur="500"/>
                                        <p:tgtEl>
                                          <p:spTgt spid="2">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wipe(down)">
                                      <p:cBhvr>
                                        <p:cTn id="33" dur="500"/>
                                        <p:tgtEl>
                                          <p:spTgt spid="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wipe(down)">
                                      <p:cBhvr>
                                        <p:cTn id="38" dur="500"/>
                                        <p:tgtEl>
                                          <p:spTgt spid="3">
                                            <p:txEl>
                                              <p:pRg st="0" end="0"/>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down)">
                                      <p:cBhvr>
                                        <p:cTn id="41" dur="500"/>
                                        <p:tgtEl>
                                          <p:spTgt spid="3">
                                            <p:txEl>
                                              <p:pRg st="1" end="1"/>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down)">
                                      <p:cBhvr>
                                        <p:cTn id="44" dur="5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wipe(down)">
                                      <p:cBhvr>
                                        <p:cTn id="49" dur="500"/>
                                        <p:tgtEl>
                                          <p:spTgt spid="3">
                                            <p:txEl>
                                              <p:pRg st="3" end="3"/>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wipe(down)">
                                      <p:cBhvr>
                                        <p:cTn id="52" dur="500"/>
                                        <p:tgtEl>
                                          <p:spTgt spid="3">
                                            <p:txEl>
                                              <p:pRg st="4" end="4"/>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wipe(down)">
                                      <p:cBhvr>
                                        <p:cTn id="55" dur="500"/>
                                        <p:tgtEl>
                                          <p:spTgt spid="3">
                                            <p:txEl>
                                              <p:pRg st="5" end="5"/>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wipe(down)">
                                      <p:cBhvr>
                                        <p:cTn id="58" dur="500"/>
                                        <p:tgtEl>
                                          <p:spTgt spid="3">
                                            <p:txEl>
                                              <p:pRg st="6" end="6"/>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wipe(down)">
                                      <p:cBhvr>
                                        <p:cTn id="6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6DFA-AED9-4BE4-9B00-3BB9D9A2138B}"/>
              </a:ext>
            </a:extLst>
          </p:cNvPr>
          <p:cNvSpPr>
            <a:spLocks noGrp="1"/>
          </p:cNvSpPr>
          <p:nvPr>
            <p:ph type="title"/>
          </p:nvPr>
        </p:nvSpPr>
        <p:spPr/>
        <p:txBody>
          <a:bodyPr/>
          <a:lstStyle/>
          <a:p>
            <a:r>
              <a:rPr lang="en-US" dirty="0"/>
              <a:t>Cybersecurity essentials: Networking</a:t>
            </a:r>
          </a:p>
        </p:txBody>
      </p:sp>
      <p:sp>
        <p:nvSpPr>
          <p:cNvPr id="3" name="Content Placeholder 2">
            <a:extLst>
              <a:ext uri="{FF2B5EF4-FFF2-40B4-BE49-F238E27FC236}">
                <a16:creationId xmlns:a16="http://schemas.microsoft.com/office/drawing/2014/main" id="{4C3103C3-95CA-47B5-B536-7C8D4E82B53A}"/>
              </a:ext>
            </a:extLst>
          </p:cNvPr>
          <p:cNvSpPr>
            <a:spLocks noGrp="1"/>
          </p:cNvSpPr>
          <p:nvPr>
            <p:ph idx="1"/>
          </p:nvPr>
        </p:nvSpPr>
        <p:spPr/>
        <p:txBody>
          <a:bodyPr/>
          <a:lstStyle/>
          <a:p>
            <a:r>
              <a:rPr lang="en-US" dirty="0"/>
              <a:t>Encrypted transport (e.g., SSH, HTTPS, VPN, IPSec, etc.)</a:t>
            </a:r>
          </a:p>
          <a:p>
            <a:r>
              <a:rPr lang="en-US" dirty="0"/>
              <a:t>Network segmentation (i.e. VLANs or physical)</a:t>
            </a:r>
          </a:p>
          <a:p>
            <a:r>
              <a:rPr lang="en-US" dirty="0"/>
              <a:t>Traffic shaping</a:t>
            </a:r>
          </a:p>
          <a:p>
            <a:r>
              <a:rPr lang="en-US" dirty="0"/>
              <a:t>Use (multiple) firewalls</a:t>
            </a:r>
          </a:p>
          <a:p>
            <a:endParaRPr lang="en-US" dirty="0"/>
          </a:p>
        </p:txBody>
      </p:sp>
      <p:sp>
        <p:nvSpPr>
          <p:cNvPr id="4" name="Date Placeholder 3">
            <a:extLst>
              <a:ext uri="{FF2B5EF4-FFF2-40B4-BE49-F238E27FC236}">
                <a16:creationId xmlns:a16="http://schemas.microsoft.com/office/drawing/2014/main" id="{23D44A88-A111-4D52-B731-93C71909EB7A}"/>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74EB5958-BF08-48D7-8887-18B5C67B1E8F}"/>
              </a:ext>
            </a:extLst>
          </p:cNvPr>
          <p:cNvSpPr>
            <a:spLocks noGrp="1"/>
          </p:cNvSpPr>
          <p:nvPr>
            <p:ph type="sldNum" sz="quarter" idx="4"/>
          </p:nvPr>
        </p:nvSpPr>
        <p:spPr/>
        <p:txBody>
          <a:bodyPr/>
          <a:lstStyle/>
          <a:p>
            <a:pPr algn="ctr"/>
            <a:fld id="{2E94512F-4FCD-4B8F-9303-F99597583EE2}" type="slidenum">
              <a:rPr lang="en-US" smtClean="0"/>
              <a:pPr algn="ctr"/>
              <a:t>77</a:t>
            </a:fld>
            <a:endParaRPr lang="en-US" dirty="0"/>
          </a:p>
        </p:txBody>
      </p:sp>
    </p:spTree>
    <p:extLst>
      <p:ext uri="{BB962C8B-B14F-4D97-AF65-F5344CB8AC3E}">
        <p14:creationId xmlns:p14="http://schemas.microsoft.com/office/powerpoint/2010/main" val="288992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2DC06C-59A9-4852-B49F-5946F2C09BC4}"/>
              </a:ext>
            </a:extLst>
          </p:cNvPr>
          <p:cNvSpPr>
            <a:spLocks noGrp="1"/>
          </p:cNvSpPr>
          <p:nvPr>
            <p:ph type="title"/>
          </p:nvPr>
        </p:nvSpPr>
        <p:spPr/>
        <p:txBody>
          <a:bodyPr/>
          <a:lstStyle/>
          <a:p>
            <a:r>
              <a:rPr lang="en-US" dirty="0"/>
              <a:t>Cybersecurity essentials: Cyber-security budget</a:t>
            </a:r>
          </a:p>
        </p:txBody>
      </p:sp>
      <p:sp>
        <p:nvSpPr>
          <p:cNvPr id="9" name="Content Placeholder 8">
            <a:extLst>
              <a:ext uri="{FF2B5EF4-FFF2-40B4-BE49-F238E27FC236}">
                <a16:creationId xmlns:a16="http://schemas.microsoft.com/office/drawing/2014/main" id="{22EC93A7-2B7F-4C95-A08F-3C10E2EBB849}"/>
              </a:ext>
            </a:extLst>
          </p:cNvPr>
          <p:cNvSpPr>
            <a:spLocks noGrp="1"/>
          </p:cNvSpPr>
          <p:nvPr>
            <p:ph idx="1"/>
          </p:nvPr>
        </p:nvSpPr>
        <p:spPr/>
        <p:txBody>
          <a:bodyPr/>
          <a:lstStyle/>
          <a:p>
            <a:r>
              <a:rPr lang="en-US" dirty="0"/>
              <a:t>NAS (backups)</a:t>
            </a:r>
          </a:p>
          <a:p>
            <a:r>
              <a:rPr lang="en-US" dirty="0"/>
              <a:t>(VLAN-aware) Switches</a:t>
            </a:r>
          </a:p>
          <a:p>
            <a:r>
              <a:rPr lang="en-US" dirty="0"/>
              <a:t>(VLAN-aware) Routers</a:t>
            </a:r>
          </a:p>
          <a:p>
            <a:r>
              <a:rPr lang="en-US" dirty="0"/>
              <a:t>(Next-generation) Firewalls</a:t>
            </a:r>
          </a:p>
          <a:p>
            <a:r>
              <a:rPr lang="en-US" dirty="0"/>
              <a:t>Servers</a:t>
            </a:r>
          </a:p>
          <a:p>
            <a:r>
              <a:rPr lang="en-US" dirty="0"/>
              <a:t>Clients</a:t>
            </a:r>
          </a:p>
          <a:p>
            <a:r>
              <a:rPr lang="en-US" dirty="0"/>
              <a:t>Cyber-security software</a:t>
            </a:r>
          </a:p>
        </p:txBody>
      </p:sp>
      <p:sp>
        <p:nvSpPr>
          <p:cNvPr id="4" name="Date Placeholder 3">
            <a:extLst>
              <a:ext uri="{FF2B5EF4-FFF2-40B4-BE49-F238E27FC236}">
                <a16:creationId xmlns:a16="http://schemas.microsoft.com/office/drawing/2014/main" id="{9F375194-C7D3-4CCB-8D7C-2967922ADCD2}"/>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5EA2131F-57E1-465C-87D8-E0777C9318D1}"/>
              </a:ext>
            </a:extLst>
          </p:cNvPr>
          <p:cNvSpPr>
            <a:spLocks noGrp="1"/>
          </p:cNvSpPr>
          <p:nvPr>
            <p:ph type="sldNum" sz="quarter" idx="4"/>
          </p:nvPr>
        </p:nvSpPr>
        <p:spPr/>
        <p:txBody>
          <a:bodyPr/>
          <a:lstStyle/>
          <a:p>
            <a:pPr algn="ctr"/>
            <a:fld id="{2E94512F-4FCD-4B8F-9303-F99597583EE2}" type="slidenum">
              <a:rPr lang="en-US" smtClean="0"/>
              <a:pPr algn="ctr"/>
              <a:t>78</a:t>
            </a:fld>
            <a:endParaRPr lang="en-US" dirty="0"/>
          </a:p>
        </p:txBody>
      </p:sp>
      <p:sp>
        <p:nvSpPr>
          <p:cNvPr id="10" name="Content Placeholder 9">
            <a:extLst>
              <a:ext uri="{FF2B5EF4-FFF2-40B4-BE49-F238E27FC236}">
                <a16:creationId xmlns:a16="http://schemas.microsoft.com/office/drawing/2014/main" id="{17D76986-7E45-4452-BEE8-5A5A7EA9E68D}"/>
              </a:ext>
            </a:extLst>
          </p:cNvPr>
          <p:cNvSpPr>
            <a:spLocks noGrp="1"/>
          </p:cNvSpPr>
          <p:nvPr>
            <p:ph idx="10"/>
          </p:nvPr>
        </p:nvSpPr>
        <p:spPr/>
        <p:txBody>
          <a:bodyPr/>
          <a:lstStyle/>
          <a:p>
            <a:r>
              <a:rPr lang="en-US" dirty="0"/>
              <a:t>Auditing</a:t>
            </a:r>
          </a:p>
          <a:p>
            <a:r>
              <a:rPr lang="en-US" dirty="0"/>
              <a:t>Penetration testing</a:t>
            </a:r>
          </a:p>
          <a:p>
            <a:r>
              <a:rPr lang="en-US" dirty="0"/>
              <a:t>Backup testing</a:t>
            </a:r>
          </a:p>
          <a:p>
            <a:r>
              <a:rPr lang="en-US" dirty="0"/>
              <a:t>Documentation</a:t>
            </a:r>
          </a:p>
          <a:p>
            <a:r>
              <a:rPr lang="en-US" dirty="0"/>
              <a:t>Employee Training</a:t>
            </a:r>
          </a:p>
          <a:p>
            <a:r>
              <a:rPr lang="en-US" dirty="0"/>
              <a:t>Line item</a:t>
            </a:r>
          </a:p>
          <a:p>
            <a:endParaRPr lang="en-US" dirty="0"/>
          </a:p>
        </p:txBody>
      </p:sp>
    </p:spTree>
    <p:extLst>
      <p:ext uri="{BB962C8B-B14F-4D97-AF65-F5344CB8AC3E}">
        <p14:creationId xmlns:p14="http://schemas.microsoft.com/office/powerpoint/2010/main" val="358455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wipe(down)">
                                      <p:cBhvr>
                                        <p:cTn id="16" dur="5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wipe(down)">
                                      <p:cBhvr>
                                        <p:cTn id="21" dur="500"/>
                                        <p:tgtEl>
                                          <p:spTgt spid="9">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wipe(down)">
                                      <p:cBhvr>
                                        <p:cTn id="24" dur="500"/>
                                        <p:tgtEl>
                                          <p:spTgt spid="9">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wipe(down)">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wipe(down)">
                                      <p:cBhvr>
                                        <p:cTn id="35" dur="500"/>
                                        <p:tgtEl>
                                          <p:spTgt spid="10">
                                            <p:txEl>
                                              <p:pRg st="1" end="1"/>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wipe(down)">
                                      <p:cBhvr>
                                        <p:cTn id="38" dur="500"/>
                                        <p:tgtEl>
                                          <p:spTgt spid="1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Effect transition="in" filter="wipe(down)">
                                      <p:cBhvr>
                                        <p:cTn id="43" dur="500"/>
                                        <p:tgtEl>
                                          <p:spTgt spid="10">
                                            <p:txEl>
                                              <p:pRg st="3" end="3"/>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10">
                                            <p:txEl>
                                              <p:pRg st="5" end="5"/>
                                            </p:txEl>
                                          </p:spTgt>
                                        </p:tgtEl>
                                        <p:attrNameLst>
                                          <p:attrName>style.visibility</p:attrName>
                                        </p:attrNameLst>
                                      </p:cBhvr>
                                      <p:to>
                                        <p:strVal val="visible"/>
                                      </p:to>
                                    </p:set>
                                    <p:animEffect transition="in" filter="wipe(down)">
                                      <p:cBhvr>
                                        <p:cTn id="4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B1419-AB04-450F-8FF9-D8E690D1EEF1}"/>
              </a:ext>
            </a:extLst>
          </p:cNvPr>
          <p:cNvSpPr>
            <a:spLocks noGrp="1"/>
          </p:cNvSpPr>
          <p:nvPr>
            <p:ph type="title"/>
          </p:nvPr>
        </p:nvSpPr>
        <p:spPr/>
        <p:txBody>
          <a:bodyPr/>
          <a:lstStyle/>
          <a:p>
            <a:r>
              <a:rPr lang="en-US" dirty="0"/>
              <a:t>VLAN</a:t>
            </a:r>
          </a:p>
        </p:txBody>
      </p:sp>
      <p:sp>
        <p:nvSpPr>
          <p:cNvPr id="3" name="Content Placeholder 2">
            <a:extLst>
              <a:ext uri="{FF2B5EF4-FFF2-40B4-BE49-F238E27FC236}">
                <a16:creationId xmlns:a16="http://schemas.microsoft.com/office/drawing/2014/main" id="{252D2488-BF45-4B1E-8E26-7207C70AC2E7}"/>
              </a:ext>
            </a:extLst>
          </p:cNvPr>
          <p:cNvSpPr>
            <a:spLocks noGrp="1"/>
          </p:cNvSpPr>
          <p:nvPr>
            <p:ph idx="1"/>
          </p:nvPr>
        </p:nvSpPr>
        <p:spPr/>
        <p:txBody>
          <a:bodyPr/>
          <a:lstStyle/>
          <a:p>
            <a:r>
              <a:rPr lang="en-US" dirty="0"/>
              <a:t>Virtual Local Access Network</a:t>
            </a:r>
          </a:p>
          <a:p>
            <a:r>
              <a:rPr lang="en-US" dirty="0"/>
              <a:t>Operates at layer 2</a:t>
            </a:r>
          </a:p>
          <a:p>
            <a:r>
              <a:rPr lang="en-US" dirty="0"/>
              <a:t>Segments broadcast domains (performance)</a:t>
            </a:r>
          </a:p>
          <a:p>
            <a:r>
              <a:rPr lang="en-US" dirty="0"/>
              <a:t>Isolates computers into a local network (security)</a:t>
            </a:r>
          </a:p>
          <a:p>
            <a:endParaRPr lang="en-US" dirty="0"/>
          </a:p>
        </p:txBody>
      </p:sp>
      <p:sp>
        <p:nvSpPr>
          <p:cNvPr id="4" name="Date Placeholder 3">
            <a:extLst>
              <a:ext uri="{FF2B5EF4-FFF2-40B4-BE49-F238E27FC236}">
                <a16:creationId xmlns:a16="http://schemas.microsoft.com/office/drawing/2014/main" id="{ED44E0DF-5DF0-48C6-9FF9-26D0C278807D}"/>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E3B545C9-0581-45A1-9F2E-73622BF87883}"/>
              </a:ext>
            </a:extLst>
          </p:cNvPr>
          <p:cNvSpPr>
            <a:spLocks noGrp="1"/>
          </p:cNvSpPr>
          <p:nvPr>
            <p:ph type="sldNum" sz="quarter" idx="4"/>
          </p:nvPr>
        </p:nvSpPr>
        <p:spPr/>
        <p:txBody>
          <a:bodyPr/>
          <a:lstStyle/>
          <a:p>
            <a:pPr algn="ctr"/>
            <a:fld id="{2E94512F-4FCD-4B8F-9303-F99597583EE2}" type="slidenum">
              <a:rPr lang="en-US" smtClean="0"/>
              <a:pPr algn="ctr"/>
              <a:t>79</a:t>
            </a:fld>
            <a:endParaRPr lang="en-US" dirty="0"/>
          </a:p>
        </p:txBody>
      </p:sp>
      <p:pic>
        <p:nvPicPr>
          <p:cNvPr id="7" name="Content Placeholder 6">
            <a:extLst>
              <a:ext uri="{FF2B5EF4-FFF2-40B4-BE49-F238E27FC236}">
                <a16:creationId xmlns:a16="http://schemas.microsoft.com/office/drawing/2014/main" id="{60DA6765-B281-4F4B-9FB2-DA1DD88EC604}"/>
              </a:ext>
            </a:extLst>
          </p:cNvPr>
          <p:cNvPicPr>
            <a:picLocks noGrp="1" noChangeAspect="1"/>
          </p:cNvPicPr>
          <p:nvPr>
            <p:ph idx="10"/>
          </p:nvPr>
        </p:nvPicPr>
        <p:blipFill>
          <a:blip r:embed="rId3"/>
          <a:stretch>
            <a:fillRect/>
          </a:stretch>
        </p:blipFill>
        <p:spPr>
          <a:xfrm>
            <a:off x="5455990" y="1685925"/>
            <a:ext cx="6231185" cy="1649018"/>
          </a:xfrm>
          <a:prstGeom prst="rect">
            <a:avLst/>
          </a:prstGeom>
        </p:spPr>
      </p:pic>
      <p:pic>
        <p:nvPicPr>
          <p:cNvPr id="8" name="Picture 7">
            <a:extLst>
              <a:ext uri="{FF2B5EF4-FFF2-40B4-BE49-F238E27FC236}">
                <a16:creationId xmlns:a16="http://schemas.microsoft.com/office/drawing/2014/main" id="{339932E1-5862-427E-BD99-AEB309CB757C}"/>
              </a:ext>
            </a:extLst>
          </p:cNvPr>
          <p:cNvPicPr>
            <a:picLocks noChangeAspect="1"/>
          </p:cNvPicPr>
          <p:nvPr/>
        </p:nvPicPr>
        <p:blipFill>
          <a:blip r:embed="rId4"/>
          <a:stretch>
            <a:fillRect/>
          </a:stretch>
        </p:blipFill>
        <p:spPr>
          <a:xfrm>
            <a:off x="5543563" y="3728140"/>
            <a:ext cx="6283309" cy="1518115"/>
          </a:xfrm>
          <a:prstGeom prst="rect">
            <a:avLst/>
          </a:prstGeom>
        </p:spPr>
      </p:pic>
      <p:sp>
        <p:nvSpPr>
          <p:cNvPr id="9" name="TextBox 8">
            <a:extLst>
              <a:ext uri="{FF2B5EF4-FFF2-40B4-BE49-F238E27FC236}">
                <a16:creationId xmlns:a16="http://schemas.microsoft.com/office/drawing/2014/main" id="{7D999CB9-1659-4E73-9057-E7997F159940}"/>
              </a:ext>
            </a:extLst>
          </p:cNvPr>
          <p:cNvSpPr txBox="1"/>
          <p:nvPr/>
        </p:nvSpPr>
        <p:spPr>
          <a:xfrm>
            <a:off x="5717309" y="5569527"/>
            <a:ext cx="6109563" cy="932289"/>
          </a:xfrm>
          <a:prstGeom prst="rect">
            <a:avLst/>
          </a:prstGeom>
        </p:spPr>
        <p:txBody>
          <a:bodyPr vert="horz" wrap="square" lIns="91440" tIns="45720" rIns="91440" bIns="45720" rtlCol="0">
            <a:noAutofit/>
          </a:bodyPr>
          <a:lstStyle/>
          <a:p>
            <a:r>
              <a:rPr lang="en-US" sz="1400" dirty="0"/>
              <a:t>Source: https://www.practicalnetworking.net/stand-alone/vlans/</a:t>
            </a:r>
          </a:p>
        </p:txBody>
      </p:sp>
    </p:spTree>
    <p:extLst>
      <p:ext uri="{BB962C8B-B14F-4D97-AF65-F5344CB8AC3E}">
        <p14:creationId xmlns:p14="http://schemas.microsoft.com/office/powerpoint/2010/main" val="13843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3C68-3B86-8407-E998-92780FD74B34}"/>
              </a:ext>
            </a:extLst>
          </p:cNvPr>
          <p:cNvSpPr>
            <a:spLocks noGrp="1"/>
          </p:cNvSpPr>
          <p:nvPr>
            <p:ph type="title"/>
          </p:nvPr>
        </p:nvSpPr>
        <p:spPr/>
        <p:txBody>
          <a:bodyPr/>
          <a:lstStyle/>
          <a:p>
            <a:r>
              <a:rPr lang="en-US" dirty="0"/>
              <a:t>Consumer / Enterprise</a:t>
            </a:r>
          </a:p>
        </p:txBody>
      </p:sp>
      <p:sp>
        <p:nvSpPr>
          <p:cNvPr id="8" name="Text Placeholder 7">
            <a:extLst>
              <a:ext uri="{FF2B5EF4-FFF2-40B4-BE49-F238E27FC236}">
                <a16:creationId xmlns:a16="http://schemas.microsoft.com/office/drawing/2014/main" id="{4743BDEE-8113-C51E-3DE0-DDD449A9FA30}"/>
              </a:ext>
            </a:extLst>
          </p:cNvPr>
          <p:cNvSpPr>
            <a:spLocks noGrp="1"/>
          </p:cNvSpPr>
          <p:nvPr>
            <p:ph type="body" idx="1"/>
          </p:nvPr>
        </p:nvSpPr>
        <p:spPr/>
        <p:txBody>
          <a:bodyPr/>
          <a:lstStyle/>
          <a:p>
            <a:r>
              <a:rPr lang="en-US" dirty="0"/>
              <a:t>Consumer</a:t>
            </a:r>
          </a:p>
        </p:txBody>
      </p:sp>
      <p:sp>
        <p:nvSpPr>
          <p:cNvPr id="6" name="Content Placeholder 5">
            <a:extLst>
              <a:ext uri="{FF2B5EF4-FFF2-40B4-BE49-F238E27FC236}">
                <a16:creationId xmlns:a16="http://schemas.microsoft.com/office/drawing/2014/main" id="{6624563C-67A9-A133-3C90-36FC277EAB35}"/>
              </a:ext>
            </a:extLst>
          </p:cNvPr>
          <p:cNvSpPr>
            <a:spLocks noGrp="1"/>
          </p:cNvSpPr>
          <p:nvPr>
            <p:ph sz="half" idx="2"/>
          </p:nvPr>
        </p:nvSpPr>
        <p:spPr/>
        <p:txBody>
          <a:bodyPr>
            <a:normAutofit fontScale="92500" lnSpcReduction="10000"/>
          </a:bodyPr>
          <a:lstStyle/>
          <a:p>
            <a:r>
              <a:rPr lang="en-US" dirty="0"/>
              <a:t>Desktop</a:t>
            </a:r>
          </a:p>
          <a:p>
            <a:r>
              <a:rPr lang="en-US" dirty="0"/>
              <a:t>Laptop</a:t>
            </a:r>
          </a:p>
          <a:p>
            <a:r>
              <a:rPr lang="en-US" dirty="0"/>
              <a:t>Tablet</a:t>
            </a:r>
          </a:p>
          <a:p>
            <a:r>
              <a:rPr lang="en-US" dirty="0"/>
              <a:t>Phone</a:t>
            </a:r>
          </a:p>
          <a:p>
            <a:r>
              <a:rPr lang="en-US" dirty="0"/>
              <a:t>Store personal data</a:t>
            </a:r>
          </a:p>
          <a:p>
            <a:pPr marL="457200" indent="-457200">
              <a:buFont typeface="Arial" panose="020B0604020202020204" pitchFamily="34" charset="0"/>
              <a:buChar char="•"/>
            </a:pPr>
            <a:r>
              <a:rPr lang="en-US" dirty="0"/>
              <a:t>Credit cards</a:t>
            </a:r>
          </a:p>
          <a:p>
            <a:pPr marL="457200" indent="-457200">
              <a:buFont typeface="Arial" panose="020B0604020202020204" pitchFamily="34" charset="0"/>
              <a:buChar char="•"/>
            </a:pPr>
            <a:r>
              <a:rPr lang="en-US" dirty="0"/>
              <a:t>Passwords</a:t>
            </a:r>
          </a:p>
          <a:p>
            <a:pPr marL="457200" indent="-457200">
              <a:buFont typeface="Arial" panose="020B0604020202020204" pitchFamily="34" charset="0"/>
              <a:buChar char="•"/>
            </a:pPr>
            <a:r>
              <a:rPr lang="en-US" dirty="0"/>
              <a:t>Photos</a:t>
            </a:r>
          </a:p>
          <a:p>
            <a:pPr marL="457200" indent="-457200">
              <a:buFont typeface="Arial" panose="020B0604020202020204" pitchFamily="34" charset="0"/>
              <a:buChar char="•"/>
            </a:pPr>
            <a:r>
              <a:rPr lang="en-US" dirty="0"/>
              <a:t>Social Media</a:t>
            </a:r>
          </a:p>
          <a:p>
            <a:pPr marL="457200" indent="-457200">
              <a:buFont typeface="Arial" panose="020B0604020202020204" pitchFamily="34" charset="0"/>
              <a:buChar char="•"/>
            </a:pPr>
            <a:r>
              <a:rPr lang="en-US" dirty="0"/>
              <a:t>Key to my house/hotel room</a:t>
            </a:r>
          </a:p>
        </p:txBody>
      </p:sp>
      <p:sp>
        <p:nvSpPr>
          <p:cNvPr id="9" name="Text Placeholder 8">
            <a:extLst>
              <a:ext uri="{FF2B5EF4-FFF2-40B4-BE49-F238E27FC236}">
                <a16:creationId xmlns:a16="http://schemas.microsoft.com/office/drawing/2014/main" id="{3F738411-2563-222C-2268-A5BDD37E23B4}"/>
              </a:ext>
            </a:extLst>
          </p:cNvPr>
          <p:cNvSpPr>
            <a:spLocks noGrp="1"/>
          </p:cNvSpPr>
          <p:nvPr>
            <p:ph type="body" sz="quarter" idx="3"/>
          </p:nvPr>
        </p:nvSpPr>
        <p:spPr/>
        <p:txBody>
          <a:bodyPr/>
          <a:lstStyle/>
          <a:p>
            <a:r>
              <a:rPr lang="en-US" dirty="0"/>
              <a:t>Enterprise</a:t>
            </a:r>
          </a:p>
        </p:txBody>
      </p:sp>
      <p:sp>
        <p:nvSpPr>
          <p:cNvPr id="10" name="Content Placeholder 9">
            <a:extLst>
              <a:ext uri="{FF2B5EF4-FFF2-40B4-BE49-F238E27FC236}">
                <a16:creationId xmlns:a16="http://schemas.microsoft.com/office/drawing/2014/main" id="{B1715655-29E5-4BA0-1A52-E9325D382F9C}"/>
              </a:ext>
            </a:extLst>
          </p:cNvPr>
          <p:cNvSpPr>
            <a:spLocks noGrp="1"/>
          </p:cNvSpPr>
          <p:nvPr>
            <p:ph sz="quarter" idx="4"/>
          </p:nvPr>
        </p:nvSpPr>
        <p:spPr/>
        <p:txBody>
          <a:bodyPr>
            <a:normAutofit fontScale="92500" lnSpcReduction="10000"/>
          </a:bodyPr>
          <a:lstStyle/>
          <a:p>
            <a:r>
              <a:rPr lang="en-US" dirty="0"/>
              <a:t>Cloud Computing</a:t>
            </a:r>
          </a:p>
          <a:p>
            <a:r>
              <a:rPr lang="en-US" dirty="0"/>
              <a:t>Data Center</a:t>
            </a:r>
          </a:p>
          <a:p>
            <a:r>
              <a:rPr lang="en-US" dirty="0"/>
              <a:t>Stores IP</a:t>
            </a:r>
          </a:p>
          <a:p>
            <a:r>
              <a:rPr lang="en-US" dirty="0"/>
              <a:t>Financial statements</a:t>
            </a:r>
          </a:p>
          <a:p>
            <a:r>
              <a:rPr lang="en-US" dirty="0"/>
              <a:t>Trade secrets</a:t>
            </a:r>
          </a:p>
          <a:p>
            <a:r>
              <a:rPr lang="en-US" dirty="0"/>
              <a:t>Implementations</a:t>
            </a:r>
          </a:p>
          <a:p>
            <a:r>
              <a:rPr lang="en-US" dirty="0"/>
              <a:t>Weaknesses</a:t>
            </a:r>
          </a:p>
          <a:p>
            <a:r>
              <a:rPr lang="en-US" dirty="0"/>
              <a:t>Financial records</a:t>
            </a:r>
          </a:p>
          <a:p>
            <a:r>
              <a:rPr lang="en-US" dirty="0"/>
              <a:t>Services</a:t>
            </a:r>
          </a:p>
        </p:txBody>
      </p:sp>
      <p:sp>
        <p:nvSpPr>
          <p:cNvPr id="4" name="Date Placeholder 3">
            <a:extLst>
              <a:ext uri="{FF2B5EF4-FFF2-40B4-BE49-F238E27FC236}">
                <a16:creationId xmlns:a16="http://schemas.microsoft.com/office/drawing/2014/main" id="{4E99DD18-58F8-AC3F-520E-BBC8A46728E9}"/>
              </a:ext>
            </a:extLst>
          </p:cNvPr>
          <p:cNvSpPr>
            <a:spLocks noGrp="1"/>
          </p:cNvSpPr>
          <p:nvPr>
            <p:ph type="dt" sz="half" idx="10"/>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F2B35502-58AD-43B4-BA3E-0647744849E0}"/>
              </a:ext>
            </a:extLst>
          </p:cNvPr>
          <p:cNvSpPr>
            <a:spLocks noGrp="1"/>
          </p:cNvSpPr>
          <p:nvPr>
            <p:ph type="sldNum" sz="quarter" idx="12"/>
          </p:nvPr>
        </p:nvSpPr>
        <p:spPr/>
        <p:txBody>
          <a:bodyPr/>
          <a:lstStyle/>
          <a:p>
            <a:pPr algn="ctr"/>
            <a:fld id="{2E94512F-4FCD-4B8F-9303-F99597583EE2}" type="slidenum">
              <a:rPr lang="en-US" smtClean="0"/>
              <a:pPr algn="ctr"/>
              <a:t>8</a:t>
            </a:fld>
            <a:endParaRPr lang="en-US" dirty="0"/>
          </a:p>
        </p:txBody>
      </p:sp>
    </p:spTree>
    <p:extLst>
      <p:ext uri="{BB962C8B-B14F-4D97-AF65-F5344CB8AC3E}">
        <p14:creationId xmlns:p14="http://schemas.microsoft.com/office/powerpoint/2010/main" val="3541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down)">
                                      <p:cBhvr>
                                        <p:cTn id="21" dur="500"/>
                                        <p:tgtEl>
                                          <p:spTgt spid="6">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wipe(down)">
                                      <p:cBhvr>
                                        <p:cTn id="24" dur="500"/>
                                        <p:tgtEl>
                                          <p:spTgt spid="6">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wipe(down)">
                                      <p:cBhvr>
                                        <p:cTn id="27" dur="500"/>
                                        <p:tgtEl>
                                          <p:spTgt spid="6">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wipe(down)">
                                      <p:cBhvr>
                                        <p:cTn id="30" dur="500"/>
                                        <p:tgtEl>
                                          <p:spTgt spid="6">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wipe(down)">
                                      <p:cBhvr>
                                        <p:cTn id="33" dur="500"/>
                                        <p:tgtEl>
                                          <p:spTgt spid="6">
                                            <p:txEl>
                                              <p:pRg st="8" end="8"/>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wipe(down)">
                                      <p:cBhvr>
                                        <p:cTn id="36" dur="500"/>
                                        <p:tgtEl>
                                          <p:spTgt spid="6">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down)">
                                      <p:cBhvr>
                                        <p:cTn id="41" dur="500"/>
                                        <p:tgtEl>
                                          <p:spTgt spid="10">
                                            <p:txEl>
                                              <p:pRg st="0" end="0"/>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Effect transition="in" filter="wipe(down)">
                                      <p:cBhvr>
                                        <p:cTn id="44" dur="500"/>
                                        <p:tgtEl>
                                          <p:spTgt spid="10">
                                            <p:txEl>
                                              <p:pRg st="1" end="1"/>
                                            </p:tx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down)">
                                      <p:cBhvr>
                                        <p:cTn id="47" dur="500"/>
                                        <p:tgtEl>
                                          <p:spTgt spid="10">
                                            <p:txEl>
                                              <p:pRg st="2" end="2"/>
                                            </p:tx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0">
                                            <p:txEl>
                                              <p:pRg st="3" end="3"/>
                                            </p:txEl>
                                          </p:spTgt>
                                        </p:tgtEl>
                                        <p:attrNameLst>
                                          <p:attrName>style.visibility</p:attrName>
                                        </p:attrNameLst>
                                      </p:cBhvr>
                                      <p:to>
                                        <p:strVal val="visible"/>
                                      </p:to>
                                    </p:set>
                                    <p:animEffect transition="in" filter="wipe(down)">
                                      <p:cBhvr>
                                        <p:cTn id="50" dur="500"/>
                                        <p:tgtEl>
                                          <p:spTgt spid="10">
                                            <p:txEl>
                                              <p:pRg st="3" end="3"/>
                                            </p:txEl>
                                          </p:spTgt>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0">
                                            <p:txEl>
                                              <p:pRg st="4" end="4"/>
                                            </p:txEl>
                                          </p:spTgt>
                                        </p:tgtEl>
                                        <p:attrNameLst>
                                          <p:attrName>style.visibility</p:attrName>
                                        </p:attrNameLst>
                                      </p:cBhvr>
                                      <p:to>
                                        <p:strVal val="visible"/>
                                      </p:to>
                                    </p:set>
                                    <p:animEffect transition="in" filter="wipe(down)">
                                      <p:cBhvr>
                                        <p:cTn id="53" dur="500"/>
                                        <p:tgtEl>
                                          <p:spTgt spid="10">
                                            <p:txEl>
                                              <p:pRg st="4" end="4"/>
                                            </p:tx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0">
                                            <p:txEl>
                                              <p:pRg st="5" end="5"/>
                                            </p:txEl>
                                          </p:spTgt>
                                        </p:tgtEl>
                                        <p:attrNameLst>
                                          <p:attrName>style.visibility</p:attrName>
                                        </p:attrNameLst>
                                      </p:cBhvr>
                                      <p:to>
                                        <p:strVal val="visible"/>
                                      </p:to>
                                    </p:set>
                                    <p:animEffect transition="in" filter="wipe(down)">
                                      <p:cBhvr>
                                        <p:cTn id="56" dur="500"/>
                                        <p:tgtEl>
                                          <p:spTgt spid="10">
                                            <p:txEl>
                                              <p:pRg st="5" end="5"/>
                                            </p:txEl>
                                          </p:spTgt>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0">
                                            <p:txEl>
                                              <p:pRg st="6" end="6"/>
                                            </p:txEl>
                                          </p:spTgt>
                                        </p:tgtEl>
                                        <p:attrNameLst>
                                          <p:attrName>style.visibility</p:attrName>
                                        </p:attrNameLst>
                                      </p:cBhvr>
                                      <p:to>
                                        <p:strVal val="visible"/>
                                      </p:to>
                                    </p:set>
                                    <p:animEffect transition="in" filter="wipe(down)">
                                      <p:cBhvr>
                                        <p:cTn id="59" dur="500"/>
                                        <p:tgtEl>
                                          <p:spTgt spid="10">
                                            <p:txEl>
                                              <p:pRg st="6" end="6"/>
                                            </p:txEl>
                                          </p:spTgt>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0">
                                            <p:txEl>
                                              <p:pRg st="7" end="7"/>
                                            </p:txEl>
                                          </p:spTgt>
                                        </p:tgtEl>
                                        <p:attrNameLst>
                                          <p:attrName>style.visibility</p:attrName>
                                        </p:attrNameLst>
                                      </p:cBhvr>
                                      <p:to>
                                        <p:strVal val="visible"/>
                                      </p:to>
                                    </p:set>
                                    <p:animEffect transition="in" filter="wipe(down)">
                                      <p:cBhvr>
                                        <p:cTn id="62" dur="500"/>
                                        <p:tgtEl>
                                          <p:spTgt spid="10">
                                            <p:txEl>
                                              <p:pRg st="7" end="7"/>
                                            </p:txEl>
                                          </p:spTgt>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
                                            <p:txEl>
                                              <p:pRg st="8" end="8"/>
                                            </p:txEl>
                                          </p:spTgt>
                                        </p:tgtEl>
                                        <p:attrNameLst>
                                          <p:attrName>style.visibility</p:attrName>
                                        </p:attrNameLst>
                                      </p:cBhvr>
                                      <p:to>
                                        <p:strVal val="visible"/>
                                      </p:to>
                                    </p:set>
                                    <p:animEffect transition="in" filter="wipe(down)">
                                      <p:cBhvr>
                                        <p:cTn id="65"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3F1D8-D649-4AB0-8035-2CE1B1B73372}"/>
              </a:ext>
            </a:extLst>
          </p:cNvPr>
          <p:cNvSpPr>
            <a:spLocks noGrp="1"/>
          </p:cNvSpPr>
          <p:nvPr>
            <p:ph type="ctrTitle"/>
          </p:nvPr>
        </p:nvSpPr>
        <p:spPr/>
        <p:txBody>
          <a:bodyPr/>
          <a:lstStyle/>
          <a:p>
            <a:r>
              <a:rPr lang="en-US" dirty="0"/>
              <a:t>Notional Network</a:t>
            </a:r>
          </a:p>
        </p:txBody>
      </p:sp>
      <p:sp>
        <p:nvSpPr>
          <p:cNvPr id="5" name="Text Placeholder 4">
            <a:extLst>
              <a:ext uri="{FF2B5EF4-FFF2-40B4-BE49-F238E27FC236}">
                <a16:creationId xmlns:a16="http://schemas.microsoft.com/office/drawing/2014/main" id="{BB2784EC-D4EA-4A79-B5F8-3B1E060A4FB6}"/>
              </a:ext>
            </a:extLst>
          </p:cNvPr>
          <p:cNvSpPr>
            <a:spLocks noGrp="1"/>
          </p:cNvSpPr>
          <p:nvPr>
            <p:ph type="body" sz="quarter" idx="10"/>
          </p:nvPr>
        </p:nvSpPr>
        <p:spPr/>
        <p:txBody>
          <a:bodyPr>
            <a:normAutofit/>
          </a:bodyPr>
          <a:lstStyle/>
          <a:p>
            <a:r>
              <a:rPr lang="en-US" sz="2800" dirty="0"/>
              <a:t>Let’s analyze a SMB network</a:t>
            </a:r>
          </a:p>
        </p:txBody>
      </p:sp>
    </p:spTree>
    <p:extLst>
      <p:ext uri="{BB962C8B-B14F-4D97-AF65-F5344CB8AC3E}">
        <p14:creationId xmlns:p14="http://schemas.microsoft.com/office/powerpoint/2010/main" val="377089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6BD49-8BFA-4527-9DFA-447771D856BF}"/>
              </a:ext>
            </a:extLst>
          </p:cNvPr>
          <p:cNvSpPr>
            <a:spLocks noGrp="1"/>
          </p:cNvSpPr>
          <p:nvPr>
            <p:ph type="title"/>
          </p:nvPr>
        </p:nvSpPr>
        <p:spPr/>
        <p:txBody>
          <a:bodyPr/>
          <a:lstStyle/>
          <a:p>
            <a:r>
              <a:rPr lang="en-US" dirty="0"/>
              <a:t>ABC Business, Inc. – Network Diagram</a:t>
            </a:r>
          </a:p>
        </p:txBody>
      </p:sp>
      <p:sp>
        <p:nvSpPr>
          <p:cNvPr id="4" name="Date Placeholder 3">
            <a:extLst>
              <a:ext uri="{FF2B5EF4-FFF2-40B4-BE49-F238E27FC236}">
                <a16:creationId xmlns:a16="http://schemas.microsoft.com/office/drawing/2014/main" id="{B5125624-0C27-49D8-B882-02B9AC2AE195}"/>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48260C06-4853-4988-BB36-2615C82F3BF3}"/>
              </a:ext>
            </a:extLst>
          </p:cNvPr>
          <p:cNvSpPr>
            <a:spLocks noGrp="1"/>
          </p:cNvSpPr>
          <p:nvPr>
            <p:ph type="sldNum" sz="quarter" idx="4"/>
          </p:nvPr>
        </p:nvSpPr>
        <p:spPr/>
        <p:txBody>
          <a:bodyPr/>
          <a:lstStyle/>
          <a:p>
            <a:pPr algn="ctr"/>
            <a:fld id="{2E94512F-4FCD-4B8F-9303-F99597583EE2}" type="slidenum">
              <a:rPr lang="en-US" smtClean="0"/>
              <a:pPr algn="ctr"/>
              <a:t>81</a:t>
            </a:fld>
            <a:endParaRPr lang="en-US" dirty="0"/>
          </a:p>
        </p:txBody>
      </p:sp>
      <p:pic>
        <p:nvPicPr>
          <p:cNvPr id="20" name="Content Placeholder 19">
            <a:extLst>
              <a:ext uri="{FF2B5EF4-FFF2-40B4-BE49-F238E27FC236}">
                <a16:creationId xmlns:a16="http://schemas.microsoft.com/office/drawing/2014/main" id="{F81AD1FF-BB31-461A-A166-0C55E085CF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0727"/>
            <a:ext cx="12186776" cy="5292868"/>
          </a:xfrm>
        </p:spPr>
      </p:pic>
    </p:spTree>
    <p:extLst>
      <p:ext uri="{BB962C8B-B14F-4D97-AF65-F5344CB8AC3E}">
        <p14:creationId xmlns:p14="http://schemas.microsoft.com/office/powerpoint/2010/main" val="428730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567F-EA3D-4B84-AC3F-3ABDE194BFD8}"/>
              </a:ext>
            </a:extLst>
          </p:cNvPr>
          <p:cNvSpPr>
            <a:spLocks noGrp="1"/>
          </p:cNvSpPr>
          <p:nvPr>
            <p:ph type="title"/>
          </p:nvPr>
        </p:nvSpPr>
        <p:spPr/>
        <p:txBody>
          <a:bodyPr/>
          <a:lstStyle/>
          <a:p>
            <a:r>
              <a:rPr lang="en-US" dirty="0"/>
              <a:t>Your task</a:t>
            </a:r>
          </a:p>
        </p:txBody>
      </p:sp>
      <p:sp>
        <p:nvSpPr>
          <p:cNvPr id="3" name="Content Placeholder 2">
            <a:extLst>
              <a:ext uri="{FF2B5EF4-FFF2-40B4-BE49-F238E27FC236}">
                <a16:creationId xmlns:a16="http://schemas.microsoft.com/office/drawing/2014/main" id="{610BC6AE-E9CC-426A-8470-F94C36E483BF}"/>
              </a:ext>
            </a:extLst>
          </p:cNvPr>
          <p:cNvSpPr>
            <a:spLocks noGrp="1"/>
          </p:cNvSpPr>
          <p:nvPr>
            <p:ph idx="1"/>
          </p:nvPr>
        </p:nvSpPr>
        <p:spPr/>
        <p:txBody>
          <a:bodyPr/>
          <a:lstStyle/>
          <a:p>
            <a:r>
              <a:rPr lang="en-US" dirty="0"/>
              <a:t>Describe what cyber security issues you see</a:t>
            </a:r>
          </a:p>
          <a:p>
            <a:r>
              <a:rPr lang="en-US" dirty="0"/>
              <a:t>Describe fixes to the network</a:t>
            </a:r>
          </a:p>
          <a:p>
            <a:r>
              <a:rPr lang="en-US" dirty="0"/>
              <a:t>Take 10 minutes to think about it</a:t>
            </a:r>
          </a:p>
          <a:p>
            <a:endParaRPr lang="en-US" dirty="0"/>
          </a:p>
        </p:txBody>
      </p:sp>
      <p:sp>
        <p:nvSpPr>
          <p:cNvPr id="4" name="Date Placeholder 3">
            <a:extLst>
              <a:ext uri="{FF2B5EF4-FFF2-40B4-BE49-F238E27FC236}">
                <a16:creationId xmlns:a16="http://schemas.microsoft.com/office/drawing/2014/main" id="{0AEA3F14-70E8-43A7-B98C-3BD06CDC3FFA}"/>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3ABADC29-5E3E-401F-B97A-6A6481464268}"/>
              </a:ext>
            </a:extLst>
          </p:cNvPr>
          <p:cNvSpPr>
            <a:spLocks noGrp="1"/>
          </p:cNvSpPr>
          <p:nvPr>
            <p:ph type="sldNum" sz="quarter" idx="4"/>
          </p:nvPr>
        </p:nvSpPr>
        <p:spPr/>
        <p:txBody>
          <a:bodyPr/>
          <a:lstStyle/>
          <a:p>
            <a:pPr algn="ctr"/>
            <a:fld id="{2E94512F-4FCD-4B8F-9303-F99597583EE2}" type="slidenum">
              <a:rPr lang="en-US" smtClean="0"/>
              <a:pPr algn="ctr"/>
              <a:t>82</a:t>
            </a:fld>
            <a:endParaRPr lang="en-US" dirty="0"/>
          </a:p>
        </p:txBody>
      </p:sp>
    </p:spTree>
    <p:extLst>
      <p:ext uri="{BB962C8B-B14F-4D97-AF65-F5344CB8AC3E}">
        <p14:creationId xmlns:p14="http://schemas.microsoft.com/office/powerpoint/2010/main" val="196840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80FF-D76B-4320-8FE4-5D61ECEB201C}"/>
              </a:ext>
            </a:extLst>
          </p:cNvPr>
          <p:cNvSpPr>
            <a:spLocks noGrp="1"/>
          </p:cNvSpPr>
          <p:nvPr>
            <p:ph type="title"/>
          </p:nvPr>
        </p:nvSpPr>
        <p:spPr/>
        <p:txBody>
          <a:bodyPr/>
          <a:lstStyle/>
          <a:p>
            <a:r>
              <a:rPr lang="en-US" dirty="0"/>
              <a:t>Basic Changes</a:t>
            </a:r>
          </a:p>
        </p:txBody>
      </p:sp>
      <p:sp>
        <p:nvSpPr>
          <p:cNvPr id="3" name="Content Placeholder 2">
            <a:extLst>
              <a:ext uri="{FF2B5EF4-FFF2-40B4-BE49-F238E27FC236}">
                <a16:creationId xmlns:a16="http://schemas.microsoft.com/office/drawing/2014/main" id="{4F6A8EE6-6B55-4370-BA97-62BB487C409D}"/>
              </a:ext>
            </a:extLst>
          </p:cNvPr>
          <p:cNvSpPr>
            <a:spLocks noGrp="1"/>
          </p:cNvSpPr>
          <p:nvPr>
            <p:ph idx="1"/>
          </p:nvPr>
        </p:nvSpPr>
        <p:spPr/>
        <p:txBody>
          <a:bodyPr/>
          <a:lstStyle/>
          <a:p>
            <a:r>
              <a:rPr lang="en-US" dirty="0"/>
              <a:t>You can always do more!</a:t>
            </a:r>
          </a:p>
          <a:p>
            <a:r>
              <a:rPr lang="en-US" dirty="0"/>
              <a:t>Add firewall to protect internal network</a:t>
            </a:r>
          </a:p>
          <a:p>
            <a:r>
              <a:rPr lang="en-US" dirty="0"/>
              <a:t>Employ network segmentation (physical or virtual)</a:t>
            </a:r>
          </a:p>
          <a:p>
            <a:r>
              <a:rPr lang="en-US" dirty="0"/>
              <a:t>Add (detailed) firewall rules</a:t>
            </a:r>
          </a:p>
          <a:p>
            <a:r>
              <a:rPr lang="en-US" dirty="0"/>
              <a:t>Audit every 6 months</a:t>
            </a:r>
          </a:p>
          <a:p>
            <a:r>
              <a:rPr lang="en-US" dirty="0"/>
              <a:t>Backup f/w, router, and switch configs (using company backup policy)</a:t>
            </a:r>
          </a:p>
          <a:p>
            <a:r>
              <a:rPr lang="en-US" b="1" dirty="0"/>
              <a:t>This is a nominal example, consult with a certified or experienced professional to assist with your specific business needs</a:t>
            </a:r>
          </a:p>
        </p:txBody>
      </p:sp>
      <p:sp>
        <p:nvSpPr>
          <p:cNvPr id="4" name="Date Placeholder 3">
            <a:extLst>
              <a:ext uri="{FF2B5EF4-FFF2-40B4-BE49-F238E27FC236}">
                <a16:creationId xmlns:a16="http://schemas.microsoft.com/office/drawing/2014/main" id="{C0FD0F59-C8F2-4063-8000-F603D68FB4F9}"/>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86B61036-3D34-46E6-B1CF-7724AF2B6AA2}"/>
              </a:ext>
            </a:extLst>
          </p:cNvPr>
          <p:cNvSpPr>
            <a:spLocks noGrp="1"/>
          </p:cNvSpPr>
          <p:nvPr>
            <p:ph type="sldNum" sz="quarter" idx="4"/>
          </p:nvPr>
        </p:nvSpPr>
        <p:spPr/>
        <p:txBody>
          <a:bodyPr/>
          <a:lstStyle/>
          <a:p>
            <a:pPr algn="ctr"/>
            <a:fld id="{2E94512F-4FCD-4B8F-9303-F99597583EE2}" type="slidenum">
              <a:rPr lang="en-US" smtClean="0"/>
              <a:pPr algn="ctr"/>
              <a:t>83</a:t>
            </a:fld>
            <a:endParaRPr lang="en-US" dirty="0"/>
          </a:p>
        </p:txBody>
      </p:sp>
    </p:spTree>
    <p:extLst>
      <p:ext uri="{BB962C8B-B14F-4D97-AF65-F5344CB8AC3E}">
        <p14:creationId xmlns:p14="http://schemas.microsoft.com/office/powerpoint/2010/main" val="53240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down)">
                                      <p:cBhvr>
                                        <p:cTn id="10" dur="500"/>
                                        <p:tgtEl>
                                          <p:spTgt spid="3">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wipe(down)">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FFA5-6D3B-449D-95D2-DDC3EC194B4A}"/>
              </a:ext>
            </a:extLst>
          </p:cNvPr>
          <p:cNvSpPr>
            <a:spLocks noGrp="1"/>
          </p:cNvSpPr>
          <p:nvPr>
            <p:ph type="title"/>
          </p:nvPr>
        </p:nvSpPr>
        <p:spPr/>
        <p:txBody>
          <a:bodyPr/>
          <a:lstStyle/>
          <a:p>
            <a:r>
              <a:rPr lang="en-US" dirty="0"/>
              <a:t>Suggested Network</a:t>
            </a:r>
          </a:p>
        </p:txBody>
      </p:sp>
      <p:sp>
        <p:nvSpPr>
          <p:cNvPr id="4" name="Date Placeholder 3">
            <a:extLst>
              <a:ext uri="{FF2B5EF4-FFF2-40B4-BE49-F238E27FC236}">
                <a16:creationId xmlns:a16="http://schemas.microsoft.com/office/drawing/2014/main" id="{24D15F5B-2040-42AC-BA60-E6E932DB9B76}"/>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EC183FD2-13E5-4310-9E84-0419164A782D}"/>
              </a:ext>
            </a:extLst>
          </p:cNvPr>
          <p:cNvSpPr>
            <a:spLocks noGrp="1"/>
          </p:cNvSpPr>
          <p:nvPr>
            <p:ph type="sldNum" sz="quarter" idx="4"/>
          </p:nvPr>
        </p:nvSpPr>
        <p:spPr/>
        <p:txBody>
          <a:bodyPr/>
          <a:lstStyle/>
          <a:p>
            <a:pPr algn="ctr"/>
            <a:fld id="{2E94512F-4FCD-4B8F-9303-F99597583EE2}" type="slidenum">
              <a:rPr lang="en-US" smtClean="0"/>
              <a:pPr algn="ctr"/>
              <a:t>84</a:t>
            </a:fld>
            <a:endParaRPr lang="en-US" dirty="0"/>
          </a:p>
        </p:txBody>
      </p:sp>
      <p:pic>
        <p:nvPicPr>
          <p:cNvPr id="7" name="Picture 6">
            <a:extLst>
              <a:ext uri="{FF2B5EF4-FFF2-40B4-BE49-F238E27FC236}">
                <a16:creationId xmlns:a16="http://schemas.microsoft.com/office/drawing/2014/main" id="{CE7404B6-EAE6-4C82-9791-24C7C3BBA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135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03BA-182F-4F0E-9DEC-940C97245853}"/>
              </a:ext>
            </a:extLst>
          </p:cNvPr>
          <p:cNvSpPr>
            <a:spLocks noGrp="1"/>
          </p:cNvSpPr>
          <p:nvPr>
            <p:ph type="title"/>
          </p:nvPr>
        </p:nvSpPr>
        <p:spPr/>
        <p:txBody>
          <a:bodyPr/>
          <a:lstStyle/>
          <a:p>
            <a:r>
              <a:rPr lang="en-US" dirty="0"/>
              <a:t>Suggested Network from GAIC Report</a:t>
            </a:r>
          </a:p>
        </p:txBody>
      </p:sp>
      <p:sp>
        <p:nvSpPr>
          <p:cNvPr id="4" name="Date Placeholder 3">
            <a:extLst>
              <a:ext uri="{FF2B5EF4-FFF2-40B4-BE49-F238E27FC236}">
                <a16:creationId xmlns:a16="http://schemas.microsoft.com/office/drawing/2014/main" id="{02238D17-4688-4A25-9034-4CCAB374E82A}"/>
              </a:ext>
            </a:extLst>
          </p:cNvPr>
          <p:cNvSpPr>
            <a:spLocks noGrp="1"/>
          </p:cNvSpPr>
          <p:nvPr>
            <p:ph type="dt" sz="half" idx="2"/>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2B57A505-7DE9-4055-8E98-091F860F3A92}"/>
              </a:ext>
            </a:extLst>
          </p:cNvPr>
          <p:cNvSpPr>
            <a:spLocks noGrp="1"/>
          </p:cNvSpPr>
          <p:nvPr>
            <p:ph type="sldNum" sz="quarter" idx="4"/>
          </p:nvPr>
        </p:nvSpPr>
        <p:spPr/>
        <p:txBody>
          <a:bodyPr/>
          <a:lstStyle/>
          <a:p>
            <a:pPr algn="ctr"/>
            <a:fld id="{2E94512F-4FCD-4B8F-9303-F99597583EE2}" type="slidenum">
              <a:rPr lang="en-US" smtClean="0"/>
              <a:pPr algn="ctr"/>
              <a:t>85</a:t>
            </a:fld>
            <a:endParaRPr lang="en-US" dirty="0"/>
          </a:p>
        </p:txBody>
      </p:sp>
      <p:sp>
        <p:nvSpPr>
          <p:cNvPr id="9" name="Content Placeholder 8">
            <a:extLst>
              <a:ext uri="{FF2B5EF4-FFF2-40B4-BE49-F238E27FC236}">
                <a16:creationId xmlns:a16="http://schemas.microsoft.com/office/drawing/2014/main" id="{D2B6B785-F269-4FD3-B271-00F87848406B}"/>
              </a:ext>
            </a:extLst>
          </p:cNvPr>
          <p:cNvSpPr>
            <a:spLocks noGrp="1"/>
          </p:cNvSpPr>
          <p:nvPr>
            <p:ph idx="1"/>
          </p:nvPr>
        </p:nvSpPr>
        <p:spPr/>
        <p:txBody>
          <a:bodyPr/>
          <a:lstStyle/>
          <a:p>
            <a:r>
              <a:rPr lang="en-US" dirty="0"/>
              <a:t>GAIC Report (2003)</a:t>
            </a:r>
          </a:p>
          <a:p>
            <a:r>
              <a:rPr lang="en-US" dirty="0"/>
              <a:t>Nominal network</a:t>
            </a:r>
          </a:p>
          <a:p>
            <a:r>
              <a:rPr lang="en-US" dirty="0"/>
              <a:t>Uses</a:t>
            </a:r>
          </a:p>
          <a:p>
            <a:r>
              <a:rPr lang="en-US" dirty="0"/>
              <a:t>	Multiple firewalls</a:t>
            </a:r>
          </a:p>
          <a:p>
            <a:r>
              <a:rPr lang="en-US" dirty="0"/>
              <a:t>	Breaks up internal IP space</a:t>
            </a:r>
          </a:p>
          <a:p>
            <a:r>
              <a:rPr lang="en-US" dirty="0"/>
              <a:t>Before the cloud (on-premise)</a:t>
            </a:r>
          </a:p>
          <a:p>
            <a:r>
              <a:rPr lang="en-US" dirty="0"/>
              <a:t>Network segmentation is obvious</a:t>
            </a:r>
          </a:p>
        </p:txBody>
      </p:sp>
      <p:pic>
        <p:nvPicPr>
          <p:cNvPr id="10" name="Content Placeholder 5">
            <a:extLst>
              <a:ext uri="{FF2B5EF4-FFF2-40B4-BE49-F238E27FC236}">
                <a16:creationId xmlns:a16="http://schemas.microsoft.com/office/drawing/2014/main" id="{F7E024A9-CDE4-4D11-A88E-C1D4DA9CE65E}"/>
              </a:ext>
            </a:extLst>
          </p:cNvPr>
          <p:cNvPicPr>
            <a:picLocks noGrp="1" noChangeAspect="1"/>
          </p:cNvPicPr>
          <p:nvPr>
            <p:ph idx="10"/>
          </p:nvPr>
        </p:nvPicPr>
        <p:blipFill>
          <a:blip r:embed="rId3"/>
          <a:stretch>
            <a:fillRect/>
          </a:stretch>
        </p:blipFill>
        <p:spPr>
          <a:xfrm>
            <a:off x="7096338" y="1685925"/>
            <a:ext cx="3928637" cy="4422775"/>
          </a:xfrm>
          <a:prstGeom prst="rect">
            <a:avLst/>
          </a:prstGeom>
        </p:spPr>
      </p:pic>
    </p:spTree>
    <p:extLst>
      <p:ext uri="{BB962C8B-B14F-4D97-AF65-F5344CB8AC3E}">
        <p14:creationId xmlns:p14="http://schemas.microsoft.com/office/powerpoint/2010/main" val="116226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3C68-3B86-8407-E998-92780FD74B34}"/>
              </a:ext>
            </a:extLst>
          </p:cNvPr>
          <p:cNvSpPr>
            <a:spLocks noGrp="1"/>
          </p:cNvSpPr>
          <p:nvPr>
            <p:ph type="title"/>
          </p:nvPr>
        </p:nvSpPr>
        <p:spPr/>
        <p:txBody>
          <a:bodyPr/>
          <a:lstStyle/>
          <a:p>
            <a:r>
              <a:rPr lang="en-US" dirty="0"/>
              <a:t>Consumer / Enterprise</a:t>
            </a:r>
          </a:p>
        </p:txBody>
      </p:sp>
      <p:sp>
        <p:nvSpPr>
          <p:cNvPr id="8" name="Text Placeholder 7">
            <a:extLst>
              <a:ext uri="{FF2B5EF4-FFF2-40B4-BE49-F238E27FC236}">
                <a16:creationId xmlns:a16="http://schemas.microsoft.com/office/drawing/2014/main" id="{4743BDEE-8113-C51E-3DE0-DDD449A9FA30}"/>
              </a:ext>
            </a:extLst>
          </p:cNvPr>
          <p:cNvSpPr>
            <a:spLocks noGrp="1"/>
          </p:cNvSpPr>
          <p:nvPr>
            <p:ph type="body" idx="1"/>
          </p:nvPr>
        </p:nvSpPr>
        <p:spPr/>
        <p:txBody>
          <a:bodyPr/>
          <a:lstStyle/>
          <a:p>
            <a:r>
              <a:rPr lang="en-US" dirty="0"/>
              <a:t>Industrial Internet</a:t>
            </a:r>
          </a:p>
        </p:txBody>
      </p:sp>
      <p:sp>
        <p:nvSpPr>
          <p:cNvPr id="6" name="Content Placeholder 5">
            <a:extLst>
              <a:ext uri="{FF2B5EF4-FFF2-40B4-BE49-F238E27FC236}">
                <a16:creationId xmlns:a16="http://schemas.microsoft.com/office/drawing/2014/main" id="{6624563C-67A9-A133-3C90-36FC277EAB35}"/>
              </a:ext>
            </a:extLst>
          </p:cNvPr>
          <p:cNvSpPr>
            <a:spLocks noGrp="1"/>
          </p:cNvSpPr>
          <p:nvPr>
            <p:ph sz="half" idx="2"/>
          </p:nvPr>
        </p:nvSpPr>
        <p:spPr/>
        <p:txBody>
          <a:bodyPr>
            <a:normAutofit/>
          </a:bodyPr>
          <a:lstStyle/>
          <a:p>
            <a:pPr marL="342900" indent="-342900">
              <a:buFont typeface="Arial" panose="020B0604020202020204" pitchFamily="34" charset="0"/>
              <a:buChar char="•"/>
            </a:pPr>
            <a:r>
              <a:rPr lang="en-US" dirty="0"/>
              <a:t>Coined by GE</a:t>
            </a:r>
          </a:p>
          <a:p>
            <a:pPr marL="342900" indent="-342900">
              <a:buFont typeface="Arial" panose="020B0604020202020204" pitchFamily="34" charset="0"/>
              <a:buChar char="•"/>
            </a:pPr>
            <a:r>
              <a:rPr lang="en-US" dirty="0"/>
              <a:t>Power plaints</a:t>
            </a:r>
          </a:p>
          <a:p>
            <a:pPr marL="342900" indent="-342900">
              <a:buFont typeface="Arial" panose="020B0604020202020204" pitchFamily="34" charset="0"/>
              <a:buChar char="•"/>
            </a:pPr>
            <a:r>
              <a:rPr lang="en-US" dirty="0"/>
              <a:t>Oil refineries</a:t>
            </a:r>
          </a:p>
          <a:p>
            <a:pPr marL="342900" indent="-342900">
              <a:buFont typeface="Arial" panose="020B0604020202020204" pitchFamily="34" charset="0"/>
              <a:buChar char="•"/>
            </a:pPr>
            <a:r>
              <a:rPr lang="en-US" dirty="0"/>
              <a:t>Water treatment</a:t>
            </a:r>
          </a:p>
          <a:p>
            <a:pPr marL="342900" indent="-342900">
              <a:buFont typeface="Arial" panose="020B0604020202020204" pitchFamily="34" charset="0"/>
              <a:buChar char="•"/>
            </a:pPr>
            <a:r>
              <a:rPr lang="en-US" dirty="0"/>
              <a:t>Traffic lights</a:t>
            </a:r>
          </a:p>
          <a:p>
            <a:pPr marL="342900" indent="-342900">
              <a:buFont typeface="Arial" panose="020B0604020202020204" pitchFamily="34" charset="0"/>
              <a:buChar char="•"/>
            </a:pPr>
            <a:r>
              <a:rPr lang="en-US" dirty="0"/>
              <a:t>Smart Building</a:t>
            </a:r>
          </a:p>
          <a:p>
            <a:pPr marL="342900" indent="-342900">
              <a:buFont typeface="Arial" panose="020B0604020202020204" pitchFamily="34" charset="0"/>
              <a:buChar char="•"/>
            </a:pPr>
            <a:r>
              <a:rPr lang="en-US" dirty="0"/>
              <a:t>IIoT</a:t>
            </a:r>
          </a:p>
        </p:txBody>
      </p:sp>
      <p:sp>
        <p:nvSpPr>
          <p:cNvPr id="9" name="Text Placeholder 8">
            <a:extLst>
              <a:ext uri="{FF2B5EF4-FFF2-40B4-BE49-F238E27FC236}">
                <a16:creationId xmlns:a16="http://schemas.microsoft.com/office/drawing/2014/main" id="{3F738411-2563-222C-2268-A5BDD37E23B4}"/>
              </a:ext>
            </a:extLst>
          </p:cNvPr>
          <p:cNvSpPr>
            <a:spLocks noGrp="1"/>
          </p:cNvSpPr>
          <p:nvPr>
            <p:ph type="body" sz="quarter" idx="3"/>
          </p:nvPr>
        </p:nvSpPr>
        <p:spPr/>
        <p:txBody>
          <a:bodyPr/>
          <a:lstStyle/>
          <a:p>
            <a:r>
              <a:rPr lang="en-US" dirty="0"/>
              <a:t>Internet of Things</a:t>
            </a:r>
          </a:p>
        </p:txBody>
      </p:sp>
      <p:sp>
        <p:nvSpPr>
          <p:cNvPr id="10" name="Content Placeholder 9">
            <a:extLst>
              <a:ext uri="{FF2B5EF4-FFF2-40B4-BE49-F238E27FC236}">
                <a16:creationId xmlns:a16="http://schemas.microsoft.com/office/drawing/2014/main" id="{B1715655-29E5-4BA0-1A52-E9325D382F9C}"/>
              </a:ext>
            </a:extLst>
          </p:cNvPr>
          <p:cNvSpPr>
            <a:spLocks noGrp="1"/>
          </p:cNvSpPr>
          <p:nvPr>
            <p:ph sz="quarter" idx="4"/>
          </p:nvPr>
        </p:nvSpPr>
        <p:spPr/>
        <p:txBody>
          <a:bodyPr>
            <a:normAutofit/>
          </a:bodyPr>
          <a:lstStyle/>
          <a:p>
            <a:r>
              <a:rPr lang="en-US" dirty="0"/>
              <a:t>Smart Thermostat</a:t>
            </a:r>
          </a:p>
          <a:p>
            <a:r>
              <a:rPr lang="en-US" dirty="0"/>
              <a:t>Wi-Fi washer/dryer</a:t>
            </a:r>
          </a:p>
          <a:p>
            <a:r>
              <a:rPr lang="en-US" dirty="0"/>
              <a:t>Heart monitoring implants</a:t>
            </a:r>
          </a:p>
          <a:p>
            <a:r>
              <a:rPr lang="en-US" dirty="0"/>
              <a:t>Biochip transponders on farm animals</a:t>
            </a:r>
          </a:p>
          <a:p>
            <a:r>
              <a:rPr lang="en-US" dirty="0"/>
              <a:t>Automobiles with built-in sensors</a:t>
            </a:r>
          </a:p>
          <a:p>
            <a:r>
              <a:rPr lang="en-US" dirty="0"/>
              <a:t>Field operation devices that assist fire-fighters in S&amp;R</a:t>
            </a:r>
          </a:p>
        </p:txBody>
      </p:sp>
      <p:sp>
        <p:nvSpPr>
          <p:cNvPr id="4" name="Date Placeholder 3">
            <a:extLst>
              <a:ext uri="{FF2B5EF4-FFF2-40B4-BE49-F238E27FC236}">
                <a16:creationId xmlns:a16="http://schemas.microsoft.com/office/drawing/2014/main" id="{4E99DD18-58F8-AC3F-520E-BBC8A46728E9}"/>
              </a:ext>
            </a:extLst>
          </p:cNvPr>
          <p:cNvSpPr>
            <a:spLocks noGrp="1"/>
          </p:cNvSpPr>
          <p:nvPr>
            <p:ph type="dt" sz="half" idx="10"/>
          </p:nvPr>
        </p:nvSpPr>
        <p:spPr/>
        <p:txBody>
          <a:bodyPr/>
          <a:lstStyle/>
          <a:p>
            <a:fld id="{93CAD235-CEBB-1F44-95D4-4CBCA52064A0}" type="datetime4">
              <a:rPr lang="en-US" smtClean="0"/>
              <a:pPr/>
              <a:t>June 23, 2023</a:t>
            </a:fld>
            <a:endParaRPr lang="en-US" dirty="0">
              <a:solidFill>
                <a:schemeClr val="tx2"/>
              </a:solidFill>
            </a:endParaRPr>
          </a:p>
        </p:txBody>
      </p:sp>
      <p:sp>
        <p:nvSpPr>
          <p:cNvPr id="5" name="Slide Number Placeholder 4">
            <a:extLst>
              <a:ext uri="{FF2B5EF4-FFF2-40B4-BE49-F238E27FC236}">
                <a16:creationId xmlns:a16="http://schemas.microsoft.com/office/drawing/2014/main" id="{F2B35502-58AD-43B4-BA3E-0647744849E0}"/>
              </a:ext>
            </a:extLst>
          </p:cNvPr>
          <p:cNvSpPr>
            <a:spLocks noGrp="1"/>
          </p:cNvSpPr>
          <p:nvPr>
            <p:ph type="sldNum" sz="quarter" idx="12"/>
          </p:nvPr>
        </p:nvSpPr>
        <p:spPr/>
        <p:txBody>
          <a:bodyPr/>
          <a:lstStyle/>
          <a:p>
            <a:pPr algn="ctr"/>
            <a:fld id="{2E94512F-4FCD-4B8F-9303-F99597583EE2}" type="slidenum">
              <a:rPr lang="en-US" smtClean="0"/>
              <a:pPr algn="ctr"/>
              <a:t>9</a:t>
            </a:fld>
            <a:endParaRPr lang="en-US" dirty="0"/>
          </a:p>
        </p:txBody>
      </p:sp>
    </p:spTree>
    <p:extLst>
      <p:ext uri="{BB962C8B-B14F-4D97-AF65-F5344CB8AC3E}">
        <p14:creationId xmlns:p14="http://schemas.microsoft.com/office/powerpoint/2010/main" val="247492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down)">
                                      <p:cBhvr>
                                        <p:cTn id="22" dur="500"/>
                                        <p:tgtEl>
                                          <p:spTgt spid="6">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down)">
                                      <p:cBhvr>
                                        <p:cTn id="25" dur="500"/>
                                        <p:tgtEl>
                                          <p:spTgt spid="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ipe(down)">
                                      <p:cBhvr>
                                        <p:cTn id="33" dur="500"/>
                                        <p:tgtEl>
                                          <p:spTgt spid="10">
                                            <p:txEl>
                                              <p:pRg st="1" end="1"/>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wipe(down)">
                                      <p:cBhvr>
                                        <p:cTn id="39" dur="500"/>
                                        <p:tgtEl>
                                          <p:spTgt spid="10">
                                            <p:txEl>
                                              <p:pRg st="3" end="3"/>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wipe(down)">
                                      <p:cBhvr>
                                        <p:cTn id="42" dur="500"/>
                                        <p:tgtEl>
                                          <p:spTgt spid="10">
                                            <p:txEl>
                                              <p:pRg st="4" end="4"/>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animEffect transition="in" filter="wipe(down)">
                                      <p:cBhvr>
                                        <p:cTn id="45"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uiExpand="1" build="p"/>
    </p:bldLst>
  </p:timing>
</p:sld>
</file>

<file path=ppt/theme/theme1.xml><?xml version="1.0" encoding="utf-8"?>
<a:theme xmlns:a="http://schemas.openxmlformats.org/drawingml/2006/main" name="Sandia Blue">
  <a:themeElements>
    <a:clrScheme name="SandiaBlueTheme">
      <a:dk1>
        <a:srgbClr val="324259"/>
      </a:dk1>
      <a:lt1>
        <a:srgbClr val="FFFFFF"/>
      </a:lt1>
      <a:dk2>
        <a:srgbClr val="3A3B3A"/>
      </a:dk2>
      <a:lt2>
        <a:srgbClr val="FAFAFA"/>
      </a:lt2>
      <a:accent1>
        <a:srgbClr val="029EBE"/>
      </a:accent1>
      <a:accent2>
        <a:srgbClr val="236482"/>
      </a:accent2>
      <a:accent3>
        <a:srgbClr val="05395F"/>
      </a:accent3>
      <a:accent4>
        <a:srgbClr val="627288"/>
      </a:accent4>
      <a:accent5>
        <a:srgbClr val="324259"/>
      </a:accent5>
      <a:accent6>
        <a:srgbClr val="04162A"/>
      </a:accent6>
      <a:hlink>
        <a:srgbClr val="00ABD4"/>
      </a:hlink>
      <a:folHlink>
        <a:srgbClr val="008DB1"/>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2C871CCF27E446864CA115EDC53C32" ma:contentTypeVersion="2" ma:contentTypeDescription="Create a new document." ma:contentTypeScope="" ma:versionID="5a000903e9a135ded2ec6954f2f4630f">
  <xsd:schema xmlns:xsd="http://www.w3.org/2001/XMLSchema" xmlns:xs="http://www.w3.org/2001/XMLSchema" xmlns:p="http://schemas.microsoft.com/office/2006/metadata/properties" xmlns:ns2="1a846cc1-b346-4f52-b275-3cbf5419d3eb" targetNamespace="http://schemas.microsoft.com/office/2006/metadata/properties" ma:root="true" ma:fieldsID="3c6719a5bfd973ab8c49955e6c5db850" ns2:_="">
    <xsd:import namespace="1a846cc1-b346-4f52-b275-3cbf5419d3e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46cc1-b346-4f52-b275-3cbf5419d3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7A968E-CE02-427B-90AB-866C46766A99}">
  <ds:schemaRefs>
    <ds:schemaRef ds:uri="http://schemas.microsoft.com/sharepoint/v3/contenttype/forms"/>
  </ds:schemaRefs>
</ds:datastoreItem>
</file>

<file path=customXml/itemProps2.xml><?xml version="1.0" encoding="utf-8"?>
<ds:datastoreItem xmlns:ds="http://schemas.openxmlformats.org/officeDocument/2006/customXml" ds:itemID="{B0F6A625-3104-4B01-B169-70D28F931F3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A18046A-0DCF-4F77-A2C9-B47FDC8A06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46cc1-b346-4f52-b275-3cbf5419d3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14300</TotalTime>
  <Words>3777</Words>
  <Application>Microsoft Office PowerPoint</Application>
  <PresentationFormat>Widescreen</PresentationFormat>
  <Paragraphs>715</Paragraphs>
  <Slides>85</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Open Sans</vt:lpstr>
      <vt:lpstr>Open Sans Light</vt:lpstr>
      <vt:lpstr>Arial</vt:lpstr>
      <vt:lpstr>Wingdings</vt:lpstr>
      <vt:lpstr>Open Sans bold</vt:lpstr>
      <vt:lpstr>Calibri</vt:lpstr>
      <vt:lpstr>Sandia Blue</vt:lpstr>
      <vt:lpstr>Hands-On Minds-On Technologies</vt:lpstr>
      <vt:lpstr>Agenda</vt:lpstr>
      <vt:lpstr>Background</vt:lpstr>
      <vt:lpstr>Current Role</vt:lpstr>
      <vt:lpstr>Background</vt:lpstr>
      <vt:lpstr>Current Role</vt:lpstr>
      <vt:lpstr>What is Cybersecurity?</vt:lpstr>
      <vt:lpstr>Consumer / Enterprise</vt:lpstr>
      <vt:lpstr>Consumer / Enterprise</vt:lpstr>
      <vt:lpstr>Passwords</vt:lpstr>
      <vt:lpstr>Hashing</vt:lpstr>
      <vt:lpstr>Activity: Passwords</vt:lpstr>
      <vt:lpstr>How secure is my password</vt:lpstr>
      <vt:lpstr>Typical Hashing Speeds</vt:lpstr>
      <vt:lpstr>Improve using HPC</vt:lpstr>
      <vt:lpstr>Encryption / Decryption  </vt:lpstr>
      <vt:lpstr>Activity: Encryption</vt:lpstr>
      <vt:lpstr>Can you break my encryption?</vt:lpstr>
      <vt:lpstr>Your Home Network</vt:lpstr>
      <vt:lpstr>Applicability Discussion</vt:lpstr>
      <vt:lpstr>The Typical Consumer Setup</vt:lpstr>
      <vt:lpstr>An Advanced Consumer Setup</vt:lpstr>
      <vt:lpstr>The Security Mirage</vt:lpstr>
      <vt:lpstr>The Security Mirage</vt:lpstr>
      <vt:lpstr>Cybersecurity in the news</vt:lpstr>
      <vt:lpstr>Cybersecurity in the news</vt:lpstr>
      <vt:lpstr>In the News – HPE iLO4</vt:lpstr>
      <vt:lpstr>In the News – HPE iLO4</vt:lpstr>
      <vt:lpstr>In the News – HPE iLO4</vt:lpstr>
      <vt:lpstr>In the News – HS Student Hack</vt:lpstr>
      <vt:lpstr>In the News – HS Student Hack</vt:lpstr>
      <vt:lpstr>In the News – Colonial Pipeline</vt:lpstr>
      <vt:lpstr>Summary</vt:lpstr>
      <vt:lpstr>My Fundamental Law of Cybersecurity</vt:lpstr>
      <vt:lpstr>How to protect yourself</vt:lpstr>
      <vt:lpstr>Further reading – Website hacking</vt:lpstr>
      <vt:lpstr>Questions?</vt:lpstr>
      <vt:lpstr>Networking Background</vt:lpstr>
      <vt:lpstr>Networking Background</vt:lpstr>
      <vt:lpstr>OSI Model</vt:lpstr>
      <vt:lpstr>Switches</vt:lpstr>
      <vt:lpstr>Routers</vt:lpstr>
      <vt:lpstr>Wireless LAN</vt:lpstr>
      <vt:lpstr>Backup</vt:lpstr>
      <vt:lpstr>Target Breach</vt:lpstr>
      <vt:lpstr>Target Breach – Attack Anatomy</vt:lpstr>
      <vt:lpstr>Target Breach – How did it happen?</vt:lpstr>
      <vt:lpstr>Target Breach - Mitigations</vt:lpstr>
      <vt:lpstr>Target Breach – How did it happen?</vt:lpstr>
      <vt:lpstr>Target Breach – Let me show you something!</vt:lpstr>
      <vt:lpstr>Target Breach – More information</vt:lpstr>
      <vt:lpstr>Some Specific Security Issues</vt:lpstr>
      <vt:lpstr>Some Specific Security Issues</vt:lpstr>
      <vt:lpstr>Some Root Causes</vt:lpstr>
      <vt:lpstr>Some Specific Security Issues</vt:lpstr>
      <vt:lpstr>In the News – US farmer cooperative</vt:lpstr>
      <vt:lpstr>In the News – SWIFT Attack</vt:lpstr>
      <vt:lpstr>In the News – SWIFT Attack</vt:lpstr>
      <vt:lpstr>Some Specific Security Issues</vt:lpstr>
      <vt:lpstr>Further reading – VLAN network setup</vt:lpstr>
      <vt:lpstr>Further reading – How data moves through the Internet</vt:lpstr>
      <vt:lpstr>Further reading - Admirer</vt:lpstr>
      <vt:lpstr>In the News – Casino Hacked by Fish Tank</vt:lpstr>
      <vt:lpstr>Computer Background</vt:lpstr>
      <vt:lpstr>Background - Modern CPU Rings</vt:lpstr>
      <vt:lpstr>Background - Computer Design</vt:lpstr>
      <vt:lpstr>Background – Operating Systems</vt:lpstr>
      <vt:lpstr>Background – Hypervisors</vt:lpstr>
      <vt:lpstr>Cybersecurity Essentials</vt:lpstr>
      <vt:lpstr>My Fundamental Law of Cybersecurity</vt:lpstr>
      <vt:lpstr>Cybersecurity essentials: Application / Data</vt:lpstr>
      <vt:lpstr>Cybersecurity essentials: People in the loop</vt:lpstr>
      <vt:lpstr>Cybersecurity essentials: Wireless LAN</vt:lpstr>
      <vt:lpstr>Cybersecurity essentials: Firewall</vt:lpstr>
      <vt:lpstr>Cybersecurity essentials: Variety of attacks</vt:lpstr>
      <vt:lpstr>Cybersecurity essentials: Basic Security Concepts</vt:lpstr>
      <vt:lpstr>Cybersecurity essentials: Networking</vt:lpstr>
      <vt:lpstr>Cybersecurity essentials: Cyber-security budget</vt:lpstr>
      <vt:lpstr>VLAN</vt:lpstr>
      <vt:lpstr>Notional Network</vt:lpstr>
      <vt:lpstr>ABC Business, Inc. – Network Diagram</vt:lpstr>
      <vt:lpstr>Your task</vt:lpstr>
      <vt:lpstr>Basic Changes</vt:lpstr>
      <vt:lpstr>Suggested Network</vt:lpstr>
      <vt:lpstr>Suggested Network from GAIC Report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Jenkins, Chris</cp:lastModifiedBy>
  <cp:revision>734</cp:revision>
  <dcterms:created xsi:type="dcterms:W3CDTF">2018-07-21T13:25:45Z</dcterms:created>
  <dcterms:modified xsi:type="dcterms:W3CDTF">2023-06-24T04:43:56Z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0x010100692C871CCF27E446864CA115EDC53C32</vt:lpwstr>
  </property>
</Properties>
</file>