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6" r:id="rId2"/>
    <p:sldId id="1801" r:id="rId3"/>
    <p:sldId id="1812" r:id="rId4"/>
    <p:sldId id="1813" r:id="rId5"/>
    <p:sldId id="1815" r:id="rId6"/>
    <p:sldId id="1802" r:id="rId7"/>
    <p:sldId id="1803" r:id="rId8"/>
    <p:sldId id="1804" r:id="rId9"/>
    <p:sldId id="1806" r:id="rId10"/>
    <p:sldId id="1807" r:id="rId11"/>
    <p:sldId id="1808" r:id="rId12"/>
    <p:sldId id="1809" r:id="rId13"/>
    <p:sldId id="1810" r:id="rId14"/>
    <p:sldId id="1811" r:id="rId15"/>
  </p:sldIdLst>
  <p:sldSz cx="12192000" cy="6858000"/>
  <p:notesSz cx="6858000" cy="9144000"/>
  <p:embeddedFontLst>
    <p:embeddedFont>
      <p:font typeface="OCRB" panose="020B0609020202020204" pitchFamily="49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" id="{7D1F2A88-9EF1-C940-B849-EE7D1949366C}">
          <p14:sldIdLst/>
        </p14:section>
        <p14:section name="Default Section" id="{D278F097-0A73-434B-97FE-ED3B8A0EF645}">
          <p14:sldIdLst>
            <p14:sldId id="256"/>
            <p14:sldId id="1801"/>
            <p14:sldId id="1812"/>
            <p14:sldId id="1813"/>
            <p14:sldId id="1815"/>
            <p14:sldId id="1802"/>
            <p14:sldId id="1803"/>
            <p14:sldId id="1804"/>
            <p14:sldId id="1806"/>
            <p14:sldId id="1807"/>
            <p14:sldId id="1808"/>
            <p14:sldId id="1809"/>
            <p14:sldId id="1810"/>
            <p14:sldId id="18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D"/>
    <a:srgbClr val="339A2E"/>
    <a:srgbClr val="00AFDD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5" autoAdjust="0"/>
    <p:restoredTop sz="97176" autoAdjust="0"/>
  </p:normalViewPr>
  <p:slideViewPr>
    <p:cSldViewPr snapToGrid="0" showGuides="1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5/30/2023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verthewire.org/wargames/bandit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the Linux Command Line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CD3B271D-85AB-4CA1-8C48-0698FC6ED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Reinke &amp; Warren Davis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5435CD-9073-436C-9D01-9B19092B2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Networking Basics and Hacking Simulation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C6B457-F3BC-4DBB-B843-F8E47C2B1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Hands-on, Minds-on Technology (</a:t>
            </a:r>
            <a:r>
              <a:rPr lang="en-US" dirty="0" err="1"/>
              <a:t>HMTech</a:t>
            </a:r>
            <a:r>
              <a:rPr lang="en-US" dirty="0"/>
              <a:t>)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529060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CRB" panose="020B0609020202020204" pitchFamily="49" charset="0"/>
              </a:rPr>
              <a:t>man</a:t>
            </a:r>
          </a:p>
          <a:p>
            <a:pPr lvl="1"/>
            <a:r>
              <a:rPr lang="en-US" sz="2400" dirty="0"/>
              <a:t>Displays the instruction manual for a command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grep</a:t>
            </a:r>
            <a:endParaRPr lang="en-US" sz="2800" dirty="0">
              <a:latin typeface="OCRB" panose="020B0609020202020204" pitchFamily="49" charset="0"/>
            </a:endParaRPr>
          </a:p>
          <a:p>
            <a:pPr lvl="1"/>
            <a:r>
              <a:rPr lang="en-US" sz="2400" dirty="0"/>
              <a:t>Searches files for lines matching a given pattern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find</a:t>
            </a:r>
          </a:p>
          <a:p>
            <a:pPr lvl="1"/>
            <a:r>
              <a:rPr lang="en-US" sz="2400" dirty="0"/>
              <a:t>Search for files in a directory hierarchy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vi</a:t>
            </a:r>
            <a:r>
              <a:rPr lang="en-US" sz="2800" dirty="0"/>
              <a:t>, </a:t>
            </a:r>
            <a:r>
              <a:rPr lang="en-US" sz="2800" b="1" dirty="0">
                <a:latin typeface="OCRB" panose="020B0609020202020204" pitchFamily="49" charset="0"/>
              </a:rPr>
              <a:t>emacs</a:t>
            </a:r>
            <a:endParaRPr lang="en-US" sz="2800" dirty="0">
              <a:latin typeface="OCRB" panose="020B0609020202020204" pitchFamily="49" charset="0"/>
            </a:endParaRPr>
          </a:p>
          <a:p>
            <a:pPr lvl="1"/>
            <a:r>
              <a:rPr lang="en-US" sz="2400" dirty="0"/>
              <a:t>Text file editors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ls -al</a:t>
            </a:r>
          </a:p>
          <a:p>
            <a:pPr lvl="1"/>
            <a:r>
              <a:rPr lang="en-US" sz="2400" dirty="0"/>
              <a:t>List all files, including “hidden”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6C7A-B5D7-4DA1-BD06-51B0BA7E0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4193946"/>
            <a:ext cx="5775208" cy="2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Commands, cont.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529060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OCRB" panose="020B0609020202020204" pitchFamily="49" charset="0"/>
              </a:rPr>
              <a:t>ssh</a:t>
            </a:r>
            <a:endParaRPr lang="en-US" sz="2800" b="1" dirty="0">
              <a:latin typeface="OCRB" panose="020B0609020202020204" pitchFamily="49" charset="0"/>
            </a:endParaRPr>
          </a:p>
          <a:p>
            <a:pPr lvl="1"/>
            <a:r>
              <a:rPr lang="en-US" sz="2400" dirty="0"/>
              <a:t>Secure shell connection to a remote client</a:t>
            </a:r>
          </a:p>
          <a:p>
            <a:pPr lvl="2"/>
            <a:r>
              <a:rPr lang="en-US" sz="2200" dirty="0"/>
              <a:t>We know this one already </a:t>
            </a:r>
            <a:r>
              <a:rPr lang="en-US" sz="2200" b="1" dirty="0">
                <a:solidFill>
                  <a:srgbClr val="339A2E"/>
                </a:solidFill>
              </a:rPr>
              <a:t>√</a:t>
            </a:r>
            <a:r>
              <a:rPr lang="en-US" sz="2200" dirty="0">
                <a:solidFill>
                  <a:schemeClr val="tx1"/>
                </a:solidFill>
              </a:rPr>
              <a:t> (more secure than </a:t>
            </a:r>
            <a:r>
              <a:rPr lang="en-US" sz="2200" dirty="0">
                <a:solidFill>
                  <a:schemeClr val="tx1"/>
                </a:solidFill>
                <a:latin typeface="OCRB" panose="020B0609020202020204" pitchFamily="49" charset="0"/>
              </a:rPr>
              <a:t>telnet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more</a:t>
            </a:r>
            <a:r>
              <a:rPr lang="en-US" sz="2800" dirty="0"/>
              <a:t>, </a:t>
            </a:r>
            <a:r>
              <a:rPr lang="en-US" sz="2800" b="1" dirty="0">
                <a:latin typeface="OCRB" panose="020B0609020202020204" pitchFamily="49" charset="0"/>
              </a:rPr>
              <a:t>less</a:t>
            </a:r>
            <a:endParaRPr lang="en-US" sz="2800" b="1" dirty="0"/>
          </a:p>
          <a:p>
            <a:pPr lvl="1"/>
            <a:r>
              <a:rPr lang="en-US" sz="2400" dirty="0"/>
              <a:t>Displays files one screenful at a time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diff</a:t>
            </a:r>
          </a:p>
          <a:p>
            <a:pPr lvl="1"/>
            <a:r>
              <a:rPr lang="en-US" sz="2400" dirty="0"/>
              <a:t>Prints the differences between two or more files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sort</a:t>
            </a:r>
            <a:endParaRPr lang="en-US" sz="2800" dirty="0">
              <a:latin typeface="OCRB" panose="020B0609020202020204" pitchFamily="49" charset="0"/>
            </a:endParaRPr>
          </a:p>
          <a:p>
            <a:pPr lvl="1"/>
            <a:r>
              <a:rPr lang="en-US" sz="2400" dirty="0"/>
              <a:t>Sorts lines of text files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strings</a:t>
            </a:r>
          </a:p>
          <a:p>
            <a:pPr lvl="1"/>
            <a:r>
              <a:rPr lang="en-US" sz="2400" dirty="0"/>
              <a:t>Prints the strings of printable characters in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Wargames: Bandit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5290607"/>
          </a:xfrm>
        </p:spPr>
        <p:txBody>
          <a:bodyPr>
            <a:normAutofit/>
          </a:bodyPr>
          <a:lstStyle/>
          <a:p>
            <a:r>
              <a:rPr lang="en-US" sz="2800" dirty="0"/>
              <a:t>Exercises beginner command line usage and hacking skills</a:t>
            </a:r>
          </a:p>
          <a:p>
            <a:pPr lvl="1"/>
            <a:endParaRPr lang="en-US" sz="2400" dirty="0"/>
          </a:p>
          <a:p>
            <a:pPr lvl="1"/>
            <a:r>
              <a:rPr lang="en-US" sz="2400" b="1" u="sng" dirty="0">
                <a:solidFill>
                  <a:schemeClr val="tx2"/>
                </a:solidFill>
              </a:rPr>
              <a:t>The goal of each level is to find the password for the next level</a:t>
            </a:r>
          </a:p>
          <a:p>
            <a:pPr lvl="1"/>
            <a:endParaRPr lang="en-US" sz="2400" b="1" u="sng" dirty="0"/>
          </a:p>
          <a:p>
            <a:pPr lvl="1"/>
            <a:r>
              <a:rPr lang="en-US" sz="2400" dirty="0"/>
              <a:t>Often, this will involve finding the correct file, opening it, and reading the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81FD9-EA43-42D5-80BD-8CCC8D3F6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26" y="3562596"/>
            <a:ext cx="3315078" cy="3056937"/>
          </a:xfrm>
          <a:prstGeom prst="rect">
            <a:avLst/>
          </a:prstGeom>
        </p:spPr>
      </p:pic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5E634AF-ED23-4135-8C71-530010D5367A}"/>
              </a:ext>
            </a:extLst>
          </p:cNvPr>
          <p:cNvSpPr txBox="1">
            <a:spLocks/>
          </p:cNvSpPr>
          <p:nvPr/>
        </p:nvSpPr>
        <p:spPr>
          <a:xfrm>
            <a:off x="397763" y="3685591"/>
            <a:ext cx="8167740" cy="27639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You get to play the hacker!</a:t>
            </a:r>
          </a:p>
          <a:p>
            <a:pPr lvl="1"/>
            <a:r>
              <a:rPr lang="en-US" sz="2400" dirty="0"/>
              <a:t>If you have no idea what you are supposed to do, </a:t>
            </a:r>
            <a:r>
              <a:rPr lang="en-US" sz="2400" b="1" dirty="0"/>
              <a:t>Don’t panic! Don’t give up!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Asking for help is encouraged (the instructor, a TA, your neighbor)</a:t>
            </a:r>
          </a:p>
        </p:txBody>
      </p:sp>
    </p:spTree>
    <p:extLst>
      <p:ext uri="{BB962C8B-B14F-4D97-AF65-F5344CB8AC3E}">
        <p14:creationId xmlns:p14="http://schemas.microsoft.com/office/powerpoint/2010/main" val="918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Bandit, Cont.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096501" cy="5290607"/>
          </a:xfrm>
        </p:spPr>
        <p:txBody>
          <a:bodyPr>
            <a:normAutofit/>
          </a:bodyPr>
          <a:lstStyle/>
          <a:p>
            <a:r>
              <a:rPr lang="en-US" sz="2800" dirty="0"/>
              <a:t>Navigate in your browser to: </a:t>
            </a:r>
            <a:r>
              <a:rPr lang="en-US" sz="2800" b="1" dirty="0">
                <a:hlinkClick r:id="rId2"/>
              </a:rPr>
              <a:t>https://overthewire.org/wargames/bandit</a:t>
            </a:r>
            <a:endParaRPr lang="en-US" sz="2800" b="1" dirty="0"/>
          </a:p>
          <a:p>
            <a:pPr lvl="1"/>
            <a:r>
              <a:rPr lang="en-US" sz="2400" dirty="0"/>
              <a:t>Read the instructions, then click the link for Level 0</a:t>
            </a:r>
          </a:p>
          <a:p>
            <a:pPr lvl="1"/>
            <a:r>
              <a:rPr lang="en-US" sz="2400" b="1" dirty="0">
                <a:solidFill>
                  <a:srgbClr val="339A2E"/>
                </a:solidFill>
              </a:rPr>
              <a:t>We have already completed this level; click the link for Level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5E634AF-ED23-4135-8C71-530010D5367A}"/>
              </a:ext>
            </a:extLst>
          </p:cNvPr>
          <p:cNvSpPr txBox="1">
            <a:spLocks/>
          </p:cNvSpPr>
          <p:nvPr/>
        </p:nvSpPr>
        <p:spPr>
          <a:xfrm>
            <a:off x="397763" y="3265715"/>
            <a:ext cx="7687640" cy="31838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Read the instructions for hints on how to complete each level</a:t>
            </a:r>
          </a:p>
          <a:p>
            <a:pPr lvl="1"/>
            <a:r>
              <a:rPr lang="en-US" sz="2400" dirty="0"/>
              <a:t>Use the listed commands</a:t>
            </a:r>
          </a:p>
          <a:p>
            <a:pPr lvl="2"/>
            <a:r>
              <a:rPr lang="en-US" sz="2200" dirty="0"/>
              <a:t>Try </a:t>
            </a:r>
            <a:r>
              <a:rPr lang="en-US" sz="2200" b="1" dirty="0">
                <a:latin typeface="OCRB" panose="020B0609020202020204" pitchFamily="49" charset="0"/>
              </a:rPr>
              <a:t>man</a:t>
            </a:r>
            <a:r>
              <a:rPr lang="en-US" sz="2200" dirty="0"/>
              <a:t> </a:t>
            </a:r>
            <a:r>
              <a:rPr lang="en-US" sz="2200" b="1" dirty="0">
                <a:latin typeface="OCRB" panose="020B0609020202020204" pitchFamily="49" charset="0"/>
              </a:rPr>
              <a:t>&lt;command&gt; </a:t>
            </a:r>
            <a:r>
              <a:rPr lang="en-US" sz="2200" dirty="0"/>
              <a:t>or </a:t>
            </a:r>
            <a:r>
              <a:rPr lang="en-US" sz="2200" b="1" dirty="0">
                <a:latin typeface="OCRB" panose="020B0609020202020204" pitchFamily="49" charset="0"/>
              </a:rPr>
              <a:t>&lt;command&gt; --help</a:t>
            </a:r>
            <a:r>
              <a:rPr lang="en-US" sz="2200" dirty="0"/>
              <a:t> for more information</a:t>
            </a:r>
          </a:p>
          <a:p>
            <a:pPr lvl="1"/>
            <a:r>
              <a:rPr lang="en-US" sz="2400" dirty="0"/>
              <a:t>See how far you can get!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74498-EB77-45B8-B777-90644E06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03" y="3601616"/>
            <a:ext cx="4018191" cy="30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096501" cy="52906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39A2E"/>
                </a:solidFill>
              </a:rPr>
              <a:t>Learn a programming language</a:t>
            </a:r>
          </a:p>
          <a:p>
            <a:pPr lvl="1"/>
            <a:r>
              <a:rPr lang="en-US" sz="2400" b="1" dirty="0"/>
              <a:t>Python</a:t>
            </a:r>
            <a:r>
              <a:rPr lang="en-US" sz="2400" dirty="0"/>
              <a:t> is a great option </a:t>
            </a:r>
            <a:r>
              <a:rPr lang="en-US" sz="2400" dirty="0">
                <a:sym typeface="Wingdings" panose="05000000000000000000" pitchFamily="2" charset="2"/>
              </a:rPr>
              <a:t> free, and lots of online tutorials</a:t>
            </a:r>
          </a:p>
          <a:p>
            <a:pPr marL="201168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339A2E"/>
                </a:solidFill>
              </a:rPr>
              <a:t>Try Linux on your own</a:t>
            </a:r>
          </a:p>
          <a:p>
            <a:pPr lvl="1"/>
            <a:r>
              <a:rPr lang="en-US" sz="2400" b="1" dirty="0"/>
              <a:t>Ubuntu </a:t>
            </a:r>
            <a:r>
              <a:rPr lang="en-US" sz="2400" dirty="0"/>
              <a:t>is a great option </a:t>
            </a:r>
            <a:r>
              <a:rPr lang="en-US" sz="2400" dirty="0">
                <a:sym typeface="Wingdings" panose="05000000000000000000" pitchFamily="2" charset="2"/>
              </a:rPr>
              <a:t> free, and lots of </a:t>
            </a:r>
            <a:r>
              <a:rPr lang="en-US" sz="2400">
                <a:sym typeface="Wingdings" panose="05000000000000000000" pitchFamily="2" charset="2"/>
              </a:rPr>
              <a:t>online support</a:t>
            </a:r>
            <a:endParaRPr lang="en-US" sz="2400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339A2E"/>
                </a:solidFill>
              </a:rPr>
              <a:t>Learn networking basics</a:t>
            </a:r>
          </a:p>
          <a:p>
            <a:pPr lvl="1"/>
            <a:r>
              <a:rPr lang="en-US" sz="2400" b="1" dirty="0"/>
              <a:t>Next week…</a:t>
            </a:r>
            <a:endParaRPr lang="en-US" sz="2400" dirty="0"/>
          </a:p>
          <a:p>
            <a:endParaRPr lang="en-US" sz="2400" b="1" dirty="0">
              <a:solidFill>
                <a:srgbClr val="339A2E"/>
              </a:solidFill>
            </a:endParaRPr>
          </a:p>
          <a:p>
            <a:r>
              <a:rPr lang="en-US" sz="2800" b="1" dirty="0">
                <a:solidFill>
                  <a:srgbClr val="339A2E"/>
                </a:solidFill>
              </a:rPr>
              <a:t>Learn cybersecurity basics</a:t>
            </a:r>
          </a:p>
          <a:p>
            <a:pPr lvl="1"/>
            <a:r>
              <a:rPr lang="en-US" sz="2400" b="1" dirty="0"/>
              <a:t>Third week…</a:t>
            </a:r>
            <a:endParaRPr lang="en-US" sz="2400" dirty="0"/>
          </a:p>
          <a:p>
            <a:endParaRPr lang="en-US" sz="2400" b="1" dirty="0">
              <a:solidFill>
                <a:srgbClr val="339A2E"/>
              </a:solidFill>
            </a:endParaRPr>
          </a:p>
          <a:p>
            <a:endParaRPr lang="en-US" sz="2400" b="1" dirty="0">
              <a:solidFill>
                <a:srgbClr val="339A2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5E634AF-ED23-4135-8C71-530010D5367A}"/>
              </a:ext>
            </a:extLst>
          </p:cNvPr>
          <p:cNvSpPr txBox="1">
            <a:spLocks/>
          </p:cNvSpPr>
          <p:nvPr/>
        </p:nvSpPr>
        <p:spPr>
          <a:xfrm>
            <a:off x="397763" y="3265715"/>
            <a:ext cx="7687640" cy="31838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74498-EB77-45B8-B777-90644E06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03" y="3601616"/>
            <a:ext cx="4018191" cy="30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Command Line?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7"/>
            <a:ext cx="7701208" cy="3998853"/>
          </a:xfrm>
        </p:spPr>
        <p:txBody>
          <a:bodyPr>
            <a:normAutofit/>
          </a:bodyPr>
          <a:lstStyle/>
          <a:p>
            <a:r>
              <a:rPr lang="en-US" sz="2800" dirty="0"/>
              <a:t>Text interface to your computer</a:t>
            </a:r>
          </a:p>
          <a:p>
            <a:pPr lvl="1"/>
            <a:r>
              <a:rPr lang="en-US" sz="2400" dirty="0"/>
              <a:t>Referred to as the shell, terminal, console, or prompt</a:t>
            </a:r>
          </a:p>
          <a:p>
            <a:r>
              <a:rPr lang="en-US" sz="2800" dirty="0"/>
              <a:t>Allows copy and paste of commands from other sources, such as a website</a:t>
            </a:r>
          </a:p>
          <a:p>
            <a:r>
              <a:rPr lang="en-US" sz="2800" dirty="0"/>
              <a:t>Preferred interface for mainframes and supercomputers</a:t>
            </a:r>
          </a:p>
          <a:p>
            <a:pPr lvl="1"/>
            <a:r>
              <a:rPr lang="en-US" sz="2400" dirty="0"/>
              <a:t>Compared with graphics, text is very light on resources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7CC19-5A77-4D22-9D6F-B4AED001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74" y="1328927"/>
            <a:ext cx="3523911" cy="5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Command Line?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68E14-DA8E-404F-80B6-F273A0D0D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4" r="9666"/>
          <a:stretch/>
        </p:blipFill>
        <p:spPr>
          <a:xfrm>
            <a:off x="2584579" y="2893710"/>
            <a:ext cx="7844307" cy="3840057"/>
          </a:xfrm>
          <a:prstGeom prst="rect">
            <a:avLst/>
          </a:prstGeom>
        </p:spPr>
      </p:pic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2CB56A1C-F2EB-4824-ADB1-018E8290DAE1}"/>
              </a:ext>
            </a:extLst>
          </p:cNvPr>
          <p:cNvSpPr txBox="1">
            <a:spLocks/>
          </p:cNvSpPr>
          <p:nvPr/>
        </p:nvSpPr>
        <p:spPr>
          <a:xfrm>
            <a:off x="397763" y="1097280"/>
            <a:ext cx="11508097" cy="13846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Efficient file management and system maintenance</a:t>
            </a:r>
          </a:p>
          <a:p>
            <a:pPr lvl="1"/>
            <a:r>
              <a:rPr lang="en-US" sz="2400" dirty="0"/>
              <a:t>Shell provides user commands and environment variables</a:t>
            </a:r>
          </a:p>
          <a:p>
            <a:pPr lvl="1"/>
            <a:r>
              <a:rPr lang="en-US" sz="2400" dirty="0"/>
              <a:t>Shell scripting automates long shell commands to make complex tasks easier</a:t>
            </a:r>
          </a:p>
        </p:txBody>
      </p:sp>
    </p:spTree>
    <p:extLst>
      <p:ext uri="{BB962C8B-B14F-4D97-AF65-F5344CB8AC3E}">
        <p14:creationId xmlns:p14="http://schemas.microsoft.com/office/powerpoint/2010/main" val="17750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7"/>
            <a:ext cx="7869158" cy="5120641"/>
          </a:xfrm>
        </p:spPr>
        <p:txBody>
          <a:bodyPr>
            <a:normAutofit/>
          </a:bodyPr>
          <a:lstStyle/>
          <a:p>
            <a:r>
              <a:rPr lang="en-US" sz="2800" dirty="0"/>
              <a:t>Alternative </a:t>
            </a:r>
            <a:r>
              <a:rPr lang="en-US" sz="2800" b="1" dirty="0">
                <a:solidFill>
                  <a:srgbClr val="339A2E"/>
                </a:solidFill>
              </a:rPr>
              <a:t>Operating System</a:t>
            </a:r>
            <a:r>
              <a:rPr lang="en-US" sz="2800" dirty="0"/>
              <a:t>, like Windows or Macintosh</a:t>
            </a:r>
          </a:p>
          <a:p>
            <a:pPr lvl="1"/>
            <a:r>
              <a:rPr lang="en-US" sz="2400" dirty="0"/>
              <a:t>Inspired by </a:t>
            </a:r>
            <a:r>
              <a:rPr lang="en-US" sz="2400" b="1" dirty="0"/>
              <a:t>Unix</a:t>
            </a:r>
          </a:p>
          <a:p>
            <a:pPr lvl="1"/>
            <a:r>
              <a:rPr lang="en-US" sz="2400" u="sng" dirty="0">
                <a:solidFill>
                  <a:srgbClr val="1A315D"/>
                </a:solidFill>
              </a:rPr>
              <a:t>Open source</a:t>
            </a:r>
          </a:p>
          <a:p>
            <a:r>
              <a:rPr lang="en-US" sz="2800" dirty="0"/>
              <a:t>Only used on 2.6% of all desktop computers</a:t>
            </a:r>
          </a:p>
          <a:p>
            <a:r>
              <a:rPr lang="en-US" sz="2800" dirty="0"/>
              <a:t>But, used on over 96% of webservers and </a:t>
            </a:r>
            <a:r>
              <a:rPr lang="en-US" sz="2800" b="1" dirty="0"/>
              <a:t>100%</a:t>
            </a:r>
            <a:r>
              <a:rPr lang="en-US" sz="2800" dirty="0"/>
              <a:t> of the world's 500 fastest supercomputers!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F906-F5C9-419A-8A33-53264888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78" y="1097280"/>
            <a:ext cx="4664255" cy="55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F906-F5C9-419A-8A33-53264888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78" y="1097280"/>
            <a:ext cx="4664255" cy="5527142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7"/>
            <a:ext cx="7869158" cy="5120641"/>
          </a:xfrm>
        </p:spPr>
        <p:txBody>
          <a:bodyPr>
            <a:normAutofit/>
          </a:bodyPr>
          <a:lstStyle/>
          <a:p>
            <a:r>
              <a:rPr lang="en-US" sz="2800" dirty="0"/>
              <a:t>Alternative </a:t>
            </a:r>
            <a:r>
              <a:rPr lang="en-US" sz="2800" b="1" dirty="0">
                <a:solidFill>
                  <a:srgbClr val="339A2E"/>
                </a:solidFill>
              </a:rPr>
              <a:t>Operating System</a:t>
            </a:r>
            <a:r>
              <a:rPr lang="en-US" sz="2800" dirty="0"/>
              <a:t>, like Windows or Macintosh</a:t>
            </a:r>
          </a:p>
          <a:p>
            <a:pPr lvl="1"/>
            <a:r>
              <a:rPr lang="en-US" sz="2400" dirty="0"/>
              <a:t>Inspired by </a:t>
            </a:r>
            <a:r>
              <a:rPr lang="en-US" sz="2400" b="1" dirty="0"/>
              <a:t>Unix</a:t>
            </a:r>
          </a:p>
          <a:p>
            <a:pPr lvl="1"/>
            <a:r>
              <a:rPr lang="en-US" sz="2400" u="sng" dirty="0">
                <a:solidFill>
                  <a:srgbClr val="1A315D"/>
                </a:solidFill>
              </a:rPr>
              <a:t>Open source</a:t>
            </a:r>
          </a:p>
          <a:p>
            <a:r>
              <a:rPr lang="en-US" sz="2800" dirty="0"/>
              <a:t>Only used on 2.6% of all desktop computers</a:t>
            </a:r>
          </a:p>
          <a:p>
            <a:r>
              <a:rPr lang="en-US" sz="2800" dirty="0"/>
              <a:t>But, used on over 96% of webservers and </a:t>
            </a:r>
            <a:r>
              <a:rPr lang="en-US" sz="2800" b="1" dirty="0"/>
              <a:t>100%</a:t>
            </a:r>
            <a:r>
              <a:rPr lang="en-US" sz="2800" dirty="0"/>
              <a:t> of the world's 500 fastest supercomputers!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D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 underpins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ChromeOS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(20% of all sub-$300 laptops)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D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Android is Linux-based, making Linux the</a:t>
            </a:r>
          </a:p>
          <a:p>
            <a:pPr marL="34448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DD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most-used general-purpose operating system!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6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Command Prompt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22908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the Windows button and type </a:t>
            </a:r>
            <a:r>
              <a:rPr lang="en-US" sz="2400" b="1" dirty="0" err="1">
                <a:latin typeface="OCRB" panose="020B0609020202020204" pitchFamily="49" charset="0"/>
              </a:rPr>
              <a:t>powershell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on the “Windows PowerShell”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9A2E"/>
                </a:solidFill>
              </a:rPr>
              <a:t>Prompt</a:t>
            </a:r>
            <a:r>
              <a:rPr lang="en-US" sz="2400" dirty="0"/>
              <a:t> tells you the computer is ready to accept a command</a:t>
            </a:r>
          </a:p>
          <a:p>
            <a:pPr marL="726948" lvl="1" indent="-342900"/>
            <a:r>
              <a:rPr lang="en-US" sz="2200" dirty="0"/>
              <a:t>Not a Linux environment </a:t>
            </a:r>
            <a:r>
              <a:rPr lang="en-US" sz="2200" i="1" dirty="0"/>
              <a:t>yet</a:t>
            </a:r>
            <a:r>
              <a:rPr lang="en-US" sz="2200" dirty="0"/>
              <a:t>; we’re still in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B3DAC-D14C-467E-99D4-623E6786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3477"/>
          <a:stretch/>
        </p:blipFill>
        <p:spPr>
          <a:xfrm>
            <a:off x="3985660" y="3429000"/>
            <a:ext cx="8047844" cy="31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a Linux Server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7"/>
            <a:ext cx="10369764" cy="229089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Type </a:t>
            </a:r>
            <a:r>
              <a:rPr lang="en-US" sz="2400" b="1" dirty="0" err="1">
                <a:latin typeface="OCRB" panose="020B0604020202020204" pitchFamily="49" charset="0"/>
              </a:rPr>
              <a:t>ssh</a:t>
            </a:r>
            <a:r>
              <a:rPr lang="en-US" sz="2400" b="1" dirty="0">
                <a:latin typeface="OCRB" panose="020B0604020202020204" pitchFamily="49" charset="0"/>
              </a:rPr>
              <a:t> bandit0@bandit.labs.overthewire.org –p 2220</a:t>
            </a:r>
            <a:r>
              <a:rPr lang="en-US" sz="2400" dirty="0"/>
              <a:t> and hit </a:t>
            </a:r>
            <a:r>
              <a:rPr lang="en-US" sz="2400" b="1" dirty="0">
                <a:latin typeface="OCRB" panose="020B0609020202020204" pitchFamily="49" charset="0"/>
              </a:rPr>
              <a:t>Enter</a:t>
            </a:r>
          </a:p>
          <a:p>
            <a:pPr marL="726948" lvl="1" indent="-342900"/>
            <a:r>
              <a:rPr lang="en-US" sz="2200" dirty="0"/>
              <a:t>If you get a “Are you sure you want to continue connecting […]” message, </a:t>
            </a:r>
            <a:r>
              <a:rPr lang="en-US" sz="2200"/>
              <a:t>type </a:t>
            </a:r>
            <a:r>
              <a:rPr lang="en-US" sz="2000" b="1">
                <a:latin typeface="OCRB" panose="020B0609020202020204" pitchFamily="49" charset="0"/>
              </a:rPr>
              <a:t>yes</a:t>
            </a:r>
            <a:r>
              <a:rPr lang="en-US" sz="2200"/>
              <a:t> </a:t>
            </a:r>
            <a:r>
              <a:rPr lang="en-US" sz="2200" dirty="0"/>
              <a:t>and hit </a:t>
            </a:r>
            <a:r>
              <a:rPr lang="en-US" sz="2000" b="1" dirty="0">
                <a:latin typeface="OCRB" panose="020B0609020202020204" pitchFamily="49" charset="0"/>
              </a:rPr>
              <a:t>Enter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Enter </a:t>
            </a:r>
            <a:r>
              <a:rPr lang="en-US" sz="2400" b="1" dirty="0">
                <a:latin typeface="OCRB" panose="020B0604020202020204" pitchFamily="49" charset="0"/>
              </a:rPr>
              <a:t>bandit0</a:t>
            </a:r>
            <a:r>
              <a:rPr lang="en-US" sz="2400" dirty="0"/>
              <a:t> for the password</a:t>
            </a:r>
          </a:p>
          <a:p>
            <a:pPr marL="726948" lvl="1" indent="-342900"/>
            <a:r>
              <a:rPr lang="en-US" sz="2200" b="1" dirty="0">
                <a:solidFill>
                  <a:srgbClr val="339A2E"/>
                </a:solidFill>
              </a:rPr>
              <a:t>Now we are in a Linux environment!</a:t>
            </a:r>
          </a:p>
          <a:p>
            <a:pPr marL="726948" lvl="1" indent="-342900"/>
            <a:r>
              <a:rPr lang="en-US" sz="2200" dirty="0"/>
              <a:t>Let’s try running some basic commands…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F5A60-FE4E-44C5-AC58-65E66C433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24" y="4101882"/>
            <a:ext cx="5045080" cy="2522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6FA7A-24FB-4931-8EC6-F28207AF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4467035"/>
            <a:ext cx="64960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Linux Commands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5290607"/>
          </a:xfrm>
        </p:spPr>
        <p:txBody>
          <a:bodyPr>
            <a:normAutofit/>
          </a:bodyPr>
          <a:lstStyle/>
          <a:p>
            <a:r>
              <a:rPr lang="en-US" sz="2400" dirty="0"/>
              <a:t>Type </a:t>
            </a:r>
            <a:r>
              <a:rPr lang="en-US" sz="2400" b="1" dirty="0" err="1">
                <a:latin typeface="OCRB" panose="020B0609020202020204" pitchFamily="49" charset="0"/>
              </a:rPr>
              <a:t>pwd</a:t>
            </a:r>
            <a:r>
              <a:rPr lang="en-US" sz="2400" dirty="0"/>
              <a:t> and press the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en-US" sz="2400" dirty="0"/>
              <a:t> or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sz="2400" dirty="0"/>
              <a:t> key</a:t>
            </a:r>
          </a:p>
          <a:p>
            <a:pPr lvl="1"/>
            <a:r>
              <a:rPr lang="en-US" sz="2000" dirty="0"/>
              <a:t>Case matters, </a:t>
            </a:r>
            <a:r>
              <a:rPr lang="en-US" sz="2000" b="1" dirty="0">
                <a:latin typeface="OCRB" panose="020B0609020202020204" pitchFamily="49" charset="0"/>
              </a:rPr>
              <a:t>PWD</a:t>
            </a:r>
            <a:r>
              <a:rPr lang="en-US" sz="2000" dirty="0"/>
              <a:t> or </a:t>
            </a:r>
            <a:r>
              <a:rPr lang="en-US" sz="2000" b="1" dirty="0" err="1">
                <a:latin typeface="OCRB" panose="020B0609020202020204" pitchFamily="49" charset="0"/>
              </a:rPr>
              <a:t>Pwd</a:t>
            </a:r>
            <a:r>
              <a:rPr lang="en-US" sz="2000" dirty="0"/>
              <a:t> won’t work</a:t>
            </a:r>
          </a:p>
          <a:p>
            <a:pPr lvl="1"/>
            <a:r>
              <a:rPr lang="en-US" sz="2000" dirty="0"/>
              <a:t>Prints out the shell’s current working directory</a:t>
            </a:r>
          </a:p>
          <a:p>
            <a:r>
              <a:rPr lang="en-US" sz="2400" b="1" dirty="0">
                <a:solidFill>
                  <a:srgbClr val="339A2E"/>
                </a:solidFill>
              </a:rPr>
              <a:t>Try a few other commands:</a:t>
            </a:r>
          </a:p>
          <a:p>
            <a:r>
              <a:rPr lang="en-US" sz="2400" b="1" dirty="0">
                <a:latin typeface="OCRB" panose="020B0609020202020204" pitchFamily="49" charset="0"/>
              </a:rPr>
              <a:t>ls</a:t>
            </a:r>
            <a:endParaRPr lang="en-US" sz="2400" b="1" dirty="0"/>
          </a:p>
          <a:p>
            <a:pPr lvl="1"/>
            <a:r>
              <a:rPr lang="en-US" sz="2000" dirty="0"/>
              <a:t>Lists the contents of the a directory</a:t>
            </a:r>
          </a:p>
          <a:p>
            <a:r>
              <a:rPr lang="en-US" sz="2400" b="1" dirty="0">
                <a:latin typeface="OCRB" panose="020B0609020202020204" pitchFamily="49" charset="0"/>
              </a:rPr>
              <a:t>cd</a:t>
            </a:r>
            <a:endParaRPr lang="en-US" sz="2400" dirty="0"/>
          </a:p>
          <a:p>
            <a:pPr lvl="1"/>
            <a:r>
              <a:rPr lang="en-US" sz="2000" dirty="0"/>
              <a:t>Allows you to change your current directory</a:t>
            </a:r>
          </a:p>
          <a:p>
            <a:r>
              <a:rPr lang="en-US" sz="2400" b="1" dirty="0" err="1">
                <a:latin typeface="OCRB" panose="020B0609020202020204" pitchFamily="49" charset="0"/>
              </a:rPr>
              <a:t>mkdir</a:t>
            </a:r>
            <a:endParaRPr lang="en-US" sz="2400" dirty="0"/>
          </a:p>
          <a:p>
            <a:pPr lvl="1"/>
            <a:r>
              <a:rPr lang="en-US" sz="2000" dirty="0"/>
              <a:t>Make a new directory</a:t>
            </a:r>
          </a:p>
          <a:p>
            <a:r>
              <a:rPr lang="en-US" sz="2400" b="1" dirty="0">
                <a:latin typeface="OCRB" panose="020B0609020202020204" pitchFamily="49" charset="0"/>
              </a:rPr>
              <a:t>exit</a:t>
            </a:r>
            <a:endParaRPr lang="en-US" sz="2400" b="1" dirty="0"/>
          </a:p>
          <a:p>
            <a:pPr lvl="1"/>
            <a:r>
              <a:rPr lang="en-US" sz="2000" dirty="0"/>
              <a:t>Closes the terminal</a:t>
            </a:r>
          </a:p>
          <a:p>
            <a:pPr lvl="2"/>
            <a:r>
              <a:rPr lang="en-US" sz="1800" dirty="0"/>
              <a:t>Do you remember how to log back in?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A2DB7-F5C4-4016-A0E8-536AB7F82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06" y="2458193"/>
            <a:ext cx="5990598" cy="29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Linux Commands, cont.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3" y="1328927"/>
            <a:ext cx="10705665" cy="529060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CRB" panose="020B0609020202020204" pitchFamily="49" charset="0"/>
              </a:rPr>
              <a:t>echo</a:t>
            </a:r>
            <a:endParaRPr lang="en-US" sz="2800" dirty="0"/>
          </a:p>
          <a:p>
            <a:pPr lvl="1"/>
            <a:r>
              <a:rPr lang="en-US" sz="2400" dirty="0"/>
              <a:t>Prints its arguments back out again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cat</a:t>
            </a:r>
          </a:p>
          <a:p>
            <a:pPr lvl="1"/>
            <a:r>
              <a:rPr lang="en-US" sz="2400" dirty="0"/>
              <a:t>Concatenate file contents (and print them out)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mv</a:t>
            </a:r>
          </a:p>
          <a:p>
            <a:pPr lvl="1"/>
            <a:r>
              <a:rPr lang="en-US" sz="2400" dirty="0"/>
              <a:t>Move or rename a file or directory</a:t>
            </a:r>
          </a:p>
          <a:p>
            <a:r>
              <a:rPr lang="en-US" sz="2800" b="1" dirty="0" err="1">
                <a:latin typeface="OCRB" panose="020B0609020202020204" pitchFamily="49" charset="0"/>
              </a:rPr>
              <a:t>rmdir</a:t>
            </a:r>
            <a:endParaRPr lang="en-US" sz="2800" b="1" dirty="0">
              <a:latin typeface="OCRB" panose="020B0609020202020204" pitchFamily="49" charset="0"/>
            </a:endParaRPr>
          </a:p>
          <a:p>
            <a:pPr lvl="1"/>
            <a:r>
              <a:rPr lang="en-US" sz="2400" dirty="0"/>
              <a:t>Remove (or delete) an </a:t>
            </a:r>
            <a:r>
              <a:rPr lang="en-US" sz="2400" b="1" dirty="0"/>
              <a:t>empty</a:t>
            </a:r>
            <a:r>
              <a:rPr lang="en-US" sz="2400" dirty="0"/>
              <a:t> directory</a:t>
            </a:r>
          </a:p>
          <a:p>
            <a:r>
              <a:rPr lang="en-US" sz="2800" b="1" dirty="0">
                <a:latin typeface="OCRB" panose="020B0609020202020204" pitchFamily="49" charset="0"/>
              </a:rPr>
              <a:t>rm</a:t>
            </a:r>
          </a:p>
          <a:p>
            <a:pPr lvl="1"/>
            <a:r>
              <a:rPr lang="en-US" sz="2400" dirty="0"/>
              <a:t>Remove (or delete) a file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Does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rgbClr val="FF0000"/>
                </a:solidFill>
              </a:rPr>
              <a:t> move files to a folder called “trash” or similar; deletes them </a:t>
            </a:r>
            <a:r>
              <a:rPr lang="en-US" sz="2400" b="1" dirty="0">
                <a:solidFill>
                  <a:srgbClr val="FF0000"/>
                </a:solidFill>
              </a:rPr>
              <a:t>totally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utterly</a:t>
            </a:r>
            <a:r>
              <a:rPr lang="en-US" sz="2400" dirty="0">
                <a:solidFill>
                  <a:srgbClr val="FF0000"/>
                </a:solidFill>
              </a:rPr>
              <a:t>, and </a:t>
            </a:r>
            <a:r>
              <a:rPr lang="en-US" sz="2400" b="1" dirty="0">
                <a:solidFill>
                  <a:srgbClr val="FF0000"/>
                </a:solidFill>
              </a:rPr>
              <a:t>irrevocably!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D2E38-D944-49C8-A273-A85A191F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17" y="2481943"/>
            <a:ext cx="4477987" cy="26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C871CCF27E446864CA115EDC53C32" ma:contentTypeVersion="2" ma:contentTypeDescription="Create a new document." ma:contentTypeScope="" ma:versionID="5a000903e9a135ded2ec6954f2f4630f">
  <xsd:schema xmlns:xsd="http://www.w3.org/2001/XMLSchema" xmlns:xs="http://www.w3.org/2001/XMLSchema" xmlns:p="http://schemas.microsoft.com/office/2006/metadata/properties" xmlns:ns2="1a846cc1-b346-4f52-b275-3cbf5419d3eb" targetNamespace="http://schemas.microsoft.com/office/2006/metadata/properties" ma:root="true" ma:fieldsID="3c6719a5bfd973ab8c49955e6c5db850" ns2:_="">
    <xsd:import namespace="1a846cc1-b346-4f52-b275-3cbf5419d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6cc1-b346-4f52-b275-3cbf5419d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F1F07C-D6B2-4AC5-8921-1218B92F7CE1}"/>
</file>

<file path=customXml/itemProps2.xml><?xml version="1.0" encoding="utf-8"?>
<ds:datastoreItem xmlns:ds="http://schemas.openxmlformats.org/officeDocument/2006/customXml" ds:itemID="{15D9CD8D-F3BE-4931-9BCE-681C70908016}"/>
</file>

<file path=customXml/itemProps3.xml><?xml version="1.0" encoding="utf-8"?>
<ds:datastoreItem xmlns:ds="http://schemas.openxmlformats.org/officeDocument/2006/customXml" ds:itemID="{57857E8F-81FD-47E1-BBBE-F134F5BD11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4081</TotalTime>
  <Words>788</Words>
  <Application>Microsoft Office PowerPoint</Application>
  <PresentationFormat>Widescreen</PresentationFormat>
  <Paragraphs>132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Open Sans bold</vt:lpstr>
      <vt:lpstr>Courier New</vt:lpstr>
      <vt:lpstr>Wingdings</vt:lpstr>
      <vt:lpstr>Open Sans</vt:lpstr>
      <vt:lpstr>OCRB</vt:lpstr>
      <vt:lpstr>Arial</vt:lpstr>
      <vt:lpstr>Open Sans SemiBold</vt:lpstr>
      <vt:lpstr>Sandia Angles_UUI UUR Generic</vt:lpstr>
      <vt:lpstr>Intro to the Linux Command Line</vt:lpstr>
      <vt:lpstr>Why Command Line?</vt:lpstr>
      <vt:lpstr>Why Command Line?</vt:lpstr>
      <vt:lpstr>What is Linux</vt:lpstr>
      <vt:lpstr>What is Linux</vt:lpstr>
      <vt:lpstr>Opening a Command Prompt</vt:lpstr>
      <vt:lpstr>Connecting to a Linux Server</vt:lpstr>
      <vt:lpstr>Basic Linux Commands</vt:lpstr>
      <vt:lpstr>Basic Linux Commands, cont.</vt:lpstr>
      <vt:lpstr>Useful Commands</vt:lpstr>
      <vt:lpstr>Useful Commands, cont.</vt:lpstr>
      <vt:lpstr>Wargames: Bandit</vt:lpstr>
      <vt:lpstr>Bandit, Cont.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Reinke, Charles M.</cp:lastModifiedBy>
  <cp:revision>461</cp:revision>
  <dcterms:created xsi:type="dcterms:W3CDTF">2018-07-21T13:25:45Z</dcterms:created>
  <dcterms:modified xsi:type="dcterms:W3CDTF">2023-05-30T20:29:54Z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0x010100692C871CCF27E446864CA115EDC53C32</vt:lpwstr>
  </property>
</Properties>
</file>