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98.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93.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92.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4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A763E4-FF0D-4374-9F5E-1C631BDC0818}">
  <a:tblStyle styleId="{7EA763E4-FF0D-4374-9F5E-1C631BDC0818}"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AE1D29-8684-42B4-9507-EC9DC6E9CAC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28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customXml" Target="../customXml/item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notesMaster" Target="notesMasters/notesMaster1.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presProps" Target="presProps.xml"/><Relationship Id="rId125" Type="http://schemas.openxmlformats.org/officeDocument/2006/relationships/customXml" Target="../customXml/item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viewProps" Target="view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fd5f84e9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fd5f84e9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42a26a5ad_7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42a26a5ad_7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33d659eb4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33d659eb4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742a26a5ad_7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742a26a5ad_7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742a26a5ad_7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742a26a5ad_7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742a26a5ad_7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742a26a5ad_7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742a26a5ad_7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742a26a5ad_7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742a26a5ad_7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742a26a5ad_7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742a26a5ad_7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742a26a5ad_7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33d659eb4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33d659eb4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742a26a5ad_7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742a26a5ad_7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33d659eb4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33d659eb4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42a26a5ad_7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42a26a5ad_7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33d659eb4c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33d659eb4c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33d659eb4c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33d659eb4c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742a26a5ad_7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742a26a5ad_7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742a26a5ad_7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742a26a5ad_7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742a26a5ad_7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742a26a5ad_7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742a26a5ad_7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742a26a5ad_7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33d659eb4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33d659eb4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42a26a5ad_7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42a26a5ad_7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42a26a5ad_7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42a26a5ad_7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42a26a5ad_7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42a26a5ad_7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This slide contains a video for ‘What is the Internet’ from Code.org’s Youtube channel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f7830f66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f7830f66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f7830f66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f7830f6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fd5f84e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fd5f84e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f7830f662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f7830f66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fd5f84e9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fd5f84e9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42a26a5ad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42a26a5ad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f7830f662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5f7830f662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42a26a5ad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742a26a5ad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f7830f662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f7830f66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5f7830f662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5f7830f662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f7830f662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5f7830f662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f7830f662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f7830f662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f7830f662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5f7830f662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f61eee77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f61eee77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fd5f84e9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fd5f84e9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62b135c9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62b135c9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42a26a5ad_7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42a26a5ad_7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5f7830f66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5f7830f66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f7830f662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5f7830f66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f7830f66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f7830f66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5f7830f662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5f7830f66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f7830f66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5f7830f66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742a26a5ad_1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742a26a5ad_1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742a26a5ad_1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742a26a5ad_1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42a26a5ad_1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742a26a5ad_1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5fd5f84e9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5fd5f84e9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742a26a5ad_7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742a26a5ad_7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42a26a5ad_7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42a26a5ad_7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742a26a5ad_1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742a26a5ad_1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fd5f84e9c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fd5f84e9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5f7830f662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5f7830f662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5fd5f84e9c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5fd5f84e9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5fd5f84e9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5fd5f84e9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5f7830f662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5f7830f662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5f7830f66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5f7830f66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5f7830f662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5f7830f66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f7830f66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5f7830f66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5f7830f662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5f7830f662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42a26a5ad_7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42a26a5ad_7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5f7830f662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5f7830f662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5f7830f662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5f7830f662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5f7830f662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5f7830f662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f7830f662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f7830f662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5f7830f662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5f7830f66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62b135c96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62b135c96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5f7830f662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5f7830f662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5f7830f662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5f7830f662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5f7830f662_0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5f7830f662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5f7830f662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f7830f662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42a26a5ad_7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42a26a5ad_7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fd5f84e9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5fd5f84e9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742a26a5ad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742a26a5a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5f6ffea5c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5f6ffea5c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5f7830f66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5f7830f66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5f7830f66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5f7830f66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42a26a5ad_1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42a26a5ad_1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5f6ffea5c6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5f6ffea5c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742a26a5ad_7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742a26a5ad_7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742a26a5ad_6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742a26a5ad_6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5fd5f84e9c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5fd5f84e9c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42a26a5ad_7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42a26a5ad_7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5fd5f84e9c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5fd5f84e9c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742a26a5ad_6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742a26a5ad_6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742a26a5ad_6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742a26a5ad_6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742a26a5ad_7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742a26a5ad_7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5fd5f84e9c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5fd5f84e9c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742a26a5ad_7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742a26a5ad_7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5f6ffea5c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5f6ffea5c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5f6ffea5c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5f6ffea5c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5fd5f84e9c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5fd5f84e9c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f6ffea5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f6ffea5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42a26a5ad_7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42a26a5ad_7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5f7830f662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5f7830f662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5f7830f662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5f7830f662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742a26a5ad_1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742a26a5ad_1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742a26a5ad_1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742a26a5ad_1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5f7830f662_0_3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5f7830f662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742a26a5ad_1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742a26a5ad_1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742a26a5ad_1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742a26a5ad_1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742a26a5ad_1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742a26a5ad_1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742a26a5ad_1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742a26a5ad_1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742a26a5ad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742a26a5ad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42a26a5ad_7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42a26a5ad_7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742a26a5ad_1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742a26a5ad_1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5fd5f84e9c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5fd5f84e9c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742a26a5ad_1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742a26a5ad_1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5f6ffea5c6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5f6ffea5c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742a26a5ad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742a26a5ad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5f6ffea5c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5f6ffea5c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33d659eb4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33d659eb4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33d659eb4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33d659eb4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33d659eb4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33d659eb4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33d659eb4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33d659eb4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6" name="Google Shape;4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5" name="Google Shape;5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ADBC"/>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2150850"/>
            <a:ext cx="8520600" cy="841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Font typeface="Proxima Nova"/>
              <a:buNone/>
              <a:defRPr sz="3600" b="1">
                <a:solidFill>
                  <a:srgbClr val="FFFFFF"/>
                </a:solidFill>
                <a:latin typeface="Proxima Nova"/>
                <a:ea typeface="Proxima Nova"/>
                <a:cs typeface="Proxima Nova"/>
                <a:sym typeface="Proxima Nova"/>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1" name="Google Shape;6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5" name="Google Shape;65;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6" name="Google Shape;6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0" y="2285400"/>
            <a:ext cx="9144000" cy="572700"/>
          </a:xfrm>
          <a:prstGeom prst="rect">
            <a:avLst/>
          </a:prstGeom>
          <a:solidFill>
            <a:srgbClr val="00ADBC"/>
          </a:solidFill>
        </p:spPr>
        <p:txBody>
          <a:bodyPr spcFirstLastPara="1" wrap="square" lIns="91425" tIns="91425" rIns="91425" bIns="91425" anchor="t" anchorCtr="0">
            <a:noAutofit/>
          </a:bodyPr>
          <a:lstStyle>
            <a:lvl1pPr lvl="0" algn="ctr" rtl="0">
              <a:spcBef>
                <a:spcPts val="0"/>
              </a:spcBef>
              <a:spcAft>
                <a:spcPts val="0"/>
              </a:spcAft>
              <a:buClr>
                <a:srgbClr val="FFFFFF"/>
              </a:buClr>
              <a:buSzPts val="2800"/>
              <a:buFont typeface="Proxima Nova"/>
              <a:buNone/>
              <a:defRPr>
                <a:solidFill>
                  <a:srgbClr val="FFFFFF"/>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2" name="Google Shape;72;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6" name="Google Shape;7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0" name="Google Shape;80;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 name="Google Shape;81;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2" name="Google Shape;8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ADBC"/>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Proxima Nova"/>
              <a:buNone/>
              <a:defRPr sz="3600" b="1">
                <a:solidFill>
                  <a:srgbClr val="FFFFFF"/>
                </a:solidFill>
                <a:latin typeface="Proxima Nova"/>
                <a:ea typeface="Proxima Nova"/>
                <a:cs typeface="Proxima Nova"/>
                <a:sym typeface="Proxima Nova"/>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5" name="Google Shape;8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6"/>
        <p:cNvGrpSpPr/>
        <p:nvPr/>
      </p:nvGrpSpPr>
      <p:grpSpPr>
        <a:xfrm>
          <a:off x="0" y="0"/>
          <a:ext cx="0" cy="0"/>
          <a:chOff x="0" y="0"/>
          <a:chExt cx="0" cy="0"/>
        </a:xfrm>
      </p:grpSpPr>
      <p:sp>
        <p:nvSpPr>
          <p:cNvPr id="87" name="Google Shape;87;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8" name="Google Shape;88;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89" name="Google Shape;8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0" y="2285400"/>
            <a:ext cx="9144000" cy="572700"/>
          </a:xfrm>
          <a:prstGeom prst="rect">
            <a:avLst/>
          </a:prstGeom>
          <a:solidFill>
            <a:srgbClr val="00ADBC"/>
          </a:solidFill>
        </p:spPr>
        <p:txBody>
          <a:bodyPr spcFirstLastPara="1" wrap="square" lIns="91425" tIns="91425" rIns="91425" bIns="91425" anchor="t" anchorCtr="0">
            <a:noAutofit/>
          </a:bodyPr>
          <a:lstStyle>
            <a:lvl1pPr lvl="0" algn="ctr">
              <a:spcBef>
                <a:spcPts val="0"/>
              </a:spcBef>
              <a:spcAft>
                <a:spcPts val="0"/>
              </a:spcAft>
              <a:buClr>
                <a:srgbClr val="FFFFFF"/>
              </a:buClr>
              <a:buSzPts val="2800"/>
              <a:buFont typeface="Proxima Nova"/>
              <a:buNone/>
              <a:defRPr>
                <a:solidFill>
                  <a:srgbClr val="FFFFFF"/>
                </a:solidFill>
                <a:latin typeface="Proxima Nova"/>
                <a:ea typeface="Proxima Nova"/>
                <a:cs typeface="Proxima Nova"/>
                <a:sym typeface="Proxima Nova"/>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9" name="Google Shape;29;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3" name="Google Shape;3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9" name="Google Shape;3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2" name="Google Shape;4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1" name="Google Shape;51;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Proxima Nova"/>
              <a:buChar char="●"/>
              <a:defRPr sz="1800">
                <a:latin typeface="Proxima Nova"/>
                <a:ea typeface="Proxima Nova"/>
                <a:cs typeface="Proxima Nova"/>
                <a:sym typeface="Proxima Nova"/>
              </a:defRPr>
            </a:lvl1pPr>
            <a:lvl2pPr marL="914400" lvl="1" indent="-3175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2pPr>
            <a:lvl3pPr marL="1371600" lvl="2" indent="-3175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3pPr>
            <a:lvl4pPr marL="1828800" lvl="3" indent="-3175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4pPr>
            <a:lvl5pPr marL="2286000" lvl="4" indent="-3175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5pPr>
            <a:lvl6pPr marL="2743200" lvl="5" indent="-3175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6pPr>
            <a:lvl7pPr marL="3200400" lvl="6" indent="-3175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7pPr>
            <a:lvl8pPr marL="3657600" lvl="7" indent="-3175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8pPr>
            <a:lvl9pPr marL="4114800" lvl="8" indent="-317500" rtl="0">
              <a:lnSpc>
                <a:spcPct val="115000"/>
              </a:lnSpc>
              <a:spcBef>
                <a:spcPts val="1600"/>
              </a:spcBef>
              <a:spcAft>
                <a:spcPts val="1600"/>
              </a:spcAft>
              <a:buSzPts val="1400"/>
              <a:buFont typeface="Proxima Nova"/>
              <a:buChar char="■"/>
              <a:defRPr>
                <a:latin typeface="Proxima Nova"/>
                <a:ea typeface="Proxima Nova"/>
                <a:cs typeface="Proxima Nova"/>
                <a:sym typeface="Proxima Nova"/>
              </a:defRPr>
            </a:lvl9pPr>
          </a:lstStyle>
          <a:p>
            <a:endParaRPr/>
          </a:p>
        </p:txBody>
      </p:sp>
      <p:sp>
        <p:nvSpPr>
          <p:cNvPr id="52" name="Google Shape;5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image" Target="../media/image1.png"/><Relationship Id="rId7" Type="http://schemas.openxmlformats.org/officeDocument/2006/relationships/slide" Target="slide4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15.xml"/><Relationship Id="rId4" Type="http://schemas.openxmlformats.org/officeDocument/2006/relationships/slide" Target="slide2.xml"/><Relationship Id="rId9" Type="http://schemas.openxmlformats.org/officeDocument/2006/relationships/slide" Target="slide7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hyperlink" Target="http://www.youtube.com/watch?v=QnD9BiY0YUw" TargetMode="External"/><Relationship Id="rId4" Type="http://schemas.openxmlformats.org/officeDocument/2006/relationships/image" Target="../media/image17.png"/></Relationships>
</file>

<file path=ppt/slides/_rels/slide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1.xml"/><Relationship Id="rId1" Type="http://schemas.openxmlformats.org/officeDocument/2006/relationships/slideLayout" Target="../slideLayouts/slideLayout12.xml"/><Relationship Id="rId4" Type="http://schemas.openxmlformats.org/officeDocument/2006/relationships/image" Target="../media/image76.png"/></Relationships>
</file>

<file path=ppt/slides/_rels/slide10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0.png"/><Relationship Id="rId2" Type="http://schemas.openxmlformats.org/officeDocument/2006/relationships/notesSlide" Target="../notesSlides/notesSlide102.xml"/><Relationship Id="rId1" Type="http://schemas.openxmlformats.org/officeDocument/2006/relationships/slideLayout" Target="../slideLayouts/slideLayout1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03.xml.rels><?xml version="1.0" encoding="UTF-8" standalone="yes"?>
<Relationships xmlns="http://schemas.openxmlformats.org/package/2006/relationships"><Relationship Id="rId8" Type="http://schemas.openxmlformats.org/officeDocument/2006/relationships/hyperlink" Target="http://www.youtube.com/watch?v=RFBjFclKJZU" TargetMode="External"/><Relationship Id="rId3" Type="http://schemas.openxmlformats.org/officeDocument/2006/relationships/image" Target="../media/image11.png"/><Relationship Id="rId7" Type="http://schemas.openxmlformats.org/officeDocument/2006/relationships/image" Target="../media/image80.png"/><Relationship Id="rId2" Type="http://schemas.openxmlformats.org/officeDocument/2006/relationships/notesSlide" Target="../notesSlides/notesSlide103.xml"/><Relationship Id="rId1" Type="http://schemas.openxmlformats.org/officeDocument/2006/relationships/slideLayout" Target="../slideLayouts/slideLayout1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26.jpg"/></Relationships>
</file>

<file path=ppt/slides/_rels/slide10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6.jpg"/><Relationship Id="rId2" Type="http://schemas.openxmlformats.org/officeDocument/2006/relationships/notesSlide" Target="../notesSlides/notesSlide104.xml"/><Relationship Id="rId1" Type="http://schemas.openxmlformats.org/officeDocument/2006/relationships/slideLayout" Target="../slideLayouts/slideLayout12.xml"/><Relationship Id="rId6" Type="http://schemas.openxmlformats.org/officeDocument/2006/relationships/hyperlink" Target="http://www.youtube.com/watch?v=RFBjFclKJZU" TargetMode="External"/><Relationship Id="rId5" Type="http://schemas.openxmlformats.org/officeDocument/2006/relationships/image" Target="../media/image82.png"/><Relationship Id="rId4" Type="http://schemas.openxmlformats.org/officeDocument/2006/relationships/image" Target="../media/image81.png"/></Relationships>
</file>

<file path=ppt/slides/_rels/slide10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5.xml"/><Relationship Id="rId1" Type="http://schemas.openxmlformats.org/officeDocument/2006/relationships/slideLayout" Target="../slideLayouts/slideLayout12.xml"/><Relationship Id="rId6" Type="http://schemas.openxmlformats.org/officeDocument/2006/relationships/image" Target="../media/image26.jpg"/><Relationship Id="rId5" Type="http://schemas.openxmlformats.org/officeDocument/2006/relationships/hyperlink" Target="http://www.youtube.com/watch?v=RFBjFclKJZU" TargetMode="External"/><Relationship Id="rId4" Type="http://schemas.openxmlformats.org/officeDocument/2006/relationships/image" Target="../media/image83.png"/></Relationships>
</file>

<file path=ppt/slides/_rels/slide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6.xml"/><Relationship Id="rId1" Type="http://schemas.openxmlformats.org/officeDocument/2006/relationships/slideLayout" Target="../slideLayouts/slideLayout12.xml"/><Relationship Id="rId6" Type="http://schemas.openxmlformats.org/officeDocument/2006/relationships/image" Target="../media/image85.jpg"/><Relationship Id="rId5" Type="http://schemas.openxmlformats.org/officeDocument/2006/relationships/hyperlink" Target="http://www.youtube.com/watch?v=HODtXiNsjc4" TargetMode="External"/><Relationship Id="rId4" Type="http://schemas.openxmlformats.org/officeDocument/2006/relationships/image" Target="../media/image84.png"/></Relationships>
</file>

<file path=ppt/slides/_rels/slide1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7.xml"/><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21.png"/><Relationship Id="rId7" Type="http://schemas.openxmlformats.org/officeDocument/2006/relationships/image" Target="../media/image89.png"/><Relationship Id="rId2" Type="http://schemas.openxmlformats.org/officeDocument/2006/relationships/notesSlide" Target="../notesSlides/notesSlide108.xml"/><Relationship Id="rId1" Type="http://schemas.openxmlformats.org/officeDocument/2006/relationships/slideLayout" Target="../slideLayouts/slideLayout1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10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0.xml"/><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1.xml"/><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2.xml"/><Relationship Id="rId1" Type="http://schemas.openxmlformats.org/officeDocument/2006/relationships/slideLayout" Target="../slideLayouts/slideLayout12.xml"/><Relationship Id="rId6" Type="http://schemas.openxmlformats.org/officeDocument/2006/relationships/image" Target="../media/image94.jpg"/><Relationship Id="rId5" Type="http://schemas.openxmlformats.org/officeDocument/2006/relationships/hyperlink" Target="http://www.youtube.com/watch?v=xCLRM4rIR0U" TargetMode="External"/><Relationship Id="rId4" Type="http://schemas.openxmlformats.org/officeDocument/2006/relationships/image" Target="../media/image93.png"/></Relationships>
</file>

<file path=ppt/slides/_rels/slide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3.xml"/><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4.xm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77.png"/></Relationships>
</file>

<file path=ppt/slides/_rels/slide1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5.xml"/><Relationship Id="rId1" Type="http://schemas.openxmlformats.org/officeDocument/2006/relationships/slideLayout" Target="../slideLayouts/slideLayout12.xml"/><Relationship Id="rId4" Type="http://schemas.openxmlformats.org/officeDocument/2006/relationships/image" Target="../media/image80.png"/></Relationships>
</file>

<file path=ppt/slides/_rels/slide1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hyperlink" Target="http://www.youtube.com/watch?v=Dxcc6ycZ73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6.jpg"/><Relationship Id="rId4" Type="http://schemas.openxmlformats.org/officeDocument/2006/relationships/hyperlink" Target="http://www.youtube.com/watch?v=RFBjFclKJZ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6.jpg"/><Relationship Id="rId4" Type="http://schemas.openxmlformats.org/officeDocument/2006/relationships/hyperlink" Target="http://www.youtube.com/watch?v=RFBjFclKJZ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7.jpg"/><Relationship Id="rId4" Type="http://schemas.openxmlformats.org/officeDocument/2006/relationships/hyperlink" Target="http://www.youtube.com/watch?v=z84sUmH2ed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hyperlink" Target="http://www.youtube.com/watch?v=uJG2ZkmPEk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1.png"/><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1.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40.jpg"/><Relationship Id="rId4" Type="http://schemas.openxmlformats.org/officeDocument/2006/relationships/hyperlink" Target="http://www.youtube.com/watch?v=5o8CwafCxnU"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hyperlink" Target="http://www.youtube.com/watch?v=uJG2ZkmPEk8" TargetMode="Externa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47.png"/></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11.xml"/><Relationship Id="rId5" Type="http://schemas.openxmlformats.org/officeDocument/2006/relationships/image" Target="../media/image57.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11.xml"/><Relationship Id="rId4" Type="http://schemas.openxmlformats.org/officeDocument/2006/relationships/image" Target="../media/image58.png"/></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image" Target="../media/image49.png"/><Relationship Id="rId4" Type="http://schemas.openxmlformats.org/officeDocument/2006/relationships/image" Target="../media/image48.png"/></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4.xml"/><Relationship Id="rId1" Type="http://schemas.openxmlformats.org/officeDocument/2006/relationships/slideLayout" Target="../slideLayouts/slideLayout11.xml"/><Relationship Id="rId6" Type="http://schemas.openxmlformats.org/officeDocument/2006/relationships/image" Target="../media/image13.jpg"/><Relationship Id="rId5" Type="http://schemas.openxmlformats.org/officeDocument/2006/relationships/hyperlink" Target="http://www.youtube.com/watch?v=uJG2ZkmPEk8" TargetMode="External"/><Relationship Id="rId4" Type="http://schemas.openxmlformats.org/officeDocument/2006/relationships/image" Target="../media/image60.png"/></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7.xml"/><Relationship Id="rId1" Type="http://schemas.openxmlformats.org/officeDocument/2006/relationships/slideLayout" Target="../slideLayouts/slideLayout12.xml"/><Relationship Id="rId5" Type="http://schemas.openxmlformats.org/officeDocument/2006/relationships/image" Target="../media/image61.jpg"/><Relationship Id="rId4" Type="http://schemas.openxmlformats.org/officeDocument/2006/relationships/hyperlink" Target="http://www.youtube.com/watch?v=AYdF7b3nMto" TargetMode="External"/></Relationships>
</file>

<file path=ppt/slides/_rels/slide7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1.png"/><Relationship Id="rId7" Type="http://schemas.openxmlformats.org/officeDocument/2006/relationships/image" Target="../media/image65.png"/><Relationship Id="rId2" Type="http://schemas.openxmlformats.org/officeDocument/2006/relationships/notesSlide" Target="../notesSlides/notesSlide78.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6.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hyperlink" Target="http://www.youtube.com/watch?v=Dxcc6ycZ73M"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40.jpg"/><Relationship Id="rId4" Type="http://schemas.openxmlformats.org/officeDocument/2006/relationships/hyperlink" Target="http://www.youtube.com/watch?v=5o8CwafCxnU"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8.xml"/><Relationship Id="rId1" Type="http://schemas.openxmlformats.org/officeDocument/2006/relationships/slideLayout" Target="../slideLayouts/slideLayout11.xml"/><Relationship Id="rId4" Type="http://schemas.openxmlformats.org/officeDocument/2006/relationships/image" Target="../media/image67.png"/></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9.xml"/><Relationship Id="rId1" Type="http://schemas.openxmlformats.org/officeDocument/2006/relationships/slideLayout" Target="../slideLayouts/slideLayout11.xml"/><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69.jpg"/><Relationship Id="rId4" Type="http://schemas.openxmlformats.org/officeDocument/2006/relationships/hyperlink" Target="http://www.youtube.com/watch?v=kBXQZMmiA4s"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3.png"/><Relationship Id="rId2" Type="http://schemas.openxmlformats.org/officeDocument/2006/relationships/notesSlide" Target="../notesSlides/notesSlide94.xml"/><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5.xml"/><Relationship Id="rId1" Type="http://schemas.openxmlformats.org/officeDocument/2006/relationships/slideLayout" Target="../slideLayouts/slideLayout12.xml"/><Relationship Id="rId5" Type="http://schemas.openxmlformats.org/officeDocument/2006/relationships/image" Target="../media/image75.png"/><Relationship Id="rId4" Type="http://schemas.openxmlformats.org/officeDocument/2006/relationships/image" Target="../media/image74.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5"/>
          <p:cNvSpPr txBox="1"/>
          <p:nvPr/>
        </p:nvSpPr>
        <p:spPr>
          <a:xfrm>
            <a:off x="2719888" y="1849475"/>
            <a:ext cx="3948600" cy="2400300"/>
          </a:xfrm>
          <a:prstGeom prst="rect">
            <a:avLst/>
          </a:prstGeom>
          <a:noFill/>
          <a:ln>
            <a:noFill/>
          </a:ln>
        </p:spPr>
        <p:txBody>
          <a:bodyPr spcFirstLastPara="1" wrap="square" lIns="91425" tIns="91425" rIns="91425" bIns="91425" anchor="t" anchorCtr="0">
            <a:noAutofit/>
          </a:bodyPr>
          <a:lstStyle/>
          <a:p>
            <a:pPr marL="1085850" lvl="0" indent="-1028700" algn="l" rtl="0">
              <a:spcBef>
                <a:spcPts val="0"/>
              </a:spcBef>
              <a:spcAft>
                <a:spcPts val="0"/>
              </a:spcAft>
              <a:buNone/>
            </a:pPr>
            <a:r>
              <a:rPr lang="en" sz="1600" b="1" dirty="0">
                <a:solidFill>
                  <a:srgbClr val="FFA400"/>
                </a:solidFill>
              </a:rPr>
              <a:t>Lesson 1:</a:t>
            </a:r>
            <a:r>
              <a:rPr lang="en" sz="1600" b="1" dirty="0">
                <a:solidFill>
                  <a:schemeClr val="lt1"/>
                </a:solidFill>
              </a:rPr>
              <a:t> </a:t>
            </a:r>
            <a:r>
              <a:rPr lang="en" sz="1600" u="sng" dirty="0">
                <a:solidFill>
                  <a:schemeClr val="lt1"/>
                </a:solidFill>
                <a:hlinkClick r:id="rId4" action="ppaction://hlinksldjump">
                  <a:extLst>
                    <a:ext uri="{A12FA001-AC4F-418D-AE19-62706E023703}">
                      <ahyp:hlinkClr xmlns:ahyp="http://schemas.microsoft.com/office/drawing/2018/hyperlinkcolor" val="tx"/>
                    </a:ext>
                  </a:extLst>
                </a:hlinkClick>
              </a:rPr>
              <a:t>Welcome to the Internet</a:t>
            </a:r>
            <a:endParaRPr sz="1600" b="1" dirty="0">
              <a:solidFill>
                <a:srgbClr val="FFA400"/>
              </a:solidFill>
            </a:endParaRPr>
          </a:p>
          <a:p>
            <a:pPr marL="1085850" lvl="0" indent="-1028700" algn="l" rtl="0">
              <a:spcBef>
                <a:spcPts val="0"/>
              </a:spcBef>
              <a:spcAft>
                <a:spcPts val="0"/>
              </a:spcAft>
              <a:buNone/>
            </a:pPr>
            <a:r>
              <a:rPr lang="en" sz="1600" b="1" dirty="0">
                <a:solidFill>
                  <a:srgbClr val="FFA400"/>
                </a:solidFill>
              </a:rPr>
              <a:t>Lesson 2:</a:t>
            </a:r>
            <a:r>
              <a:rPr lang="en" sz="1600" b="1" dirty="0">
                <a:solidFill>
                  <a:srgbClr val="FFFFFF"/>
                </a:solidFill>
              </a:rPr>
              <a:t> </a:t>
            </a:r>
            <a:r>
              <a:rPr lang="en" sz="1600" u="sng" dirty="0">
                <a:solidFill>
                  <a:srgbClr val="FFFFFF"/>
                </a:solidFill>
                <a:hlinkClick r:id="rId5" action="ppaction://hlinksldjump">
                  <a:extLst>
                    <a:ext uri="{A12FA001-AC4F-418D-AE19-62706E023703}">
                      <ahyp:hlinkClr xmlns:ahyp="http://schemas.microsoft.com/office/drawing/2018/hyperlinkcolor" val="tx"/>
                    </a:ext>
                  </a:extLst>
                </a:hlinkClick>
              </a:rPr>
              <a:t>Network</a:t>
            </a:r>
            <a:r>
              <a:rPr lang="en" sz="1600" u="sng" dirty="0">
                <a:solidFill>
                  <a:srgbClr val="FFFFFF"/>
                </a:solidFill>
              </a:rPr>
              <a:t>s</a:t>
            </a:r>
            <a:endParaRPr sz="1600" dirty="0">
              <a:solidFill>
                <a:srgbClr val="FFFFFF"/>
              </a:solidFill>
            </a:endParaRPr>
          </a:p>
          <a:p>
            <a:pPr marL="1085850" lvl="0" indent="-1028700" algn="l" rtl="0">
              <a:spcBef>
                <a:spcPts val="0"/>
              </a:spcBef>
              <a:spcAft>
                <a:spcPts val="0"/>
              </a:spcAft>
              <a:buNone/>
            </a:pPr>
            <a:r>
              <a:rPr lang="en" sz="1600" b="1" dirty="0">
                <a:solidFill>
                  <a:srgbClr val="FFA400"/>
                </a:solidFill>
              </a:rPr>
              <a:t>Lesson 3:</a:t>
            </a:r>
            <a:r>
              <a:rPr lang="en" sz="1600" b="1" dirty="0">
                <a:solidFill>
                  <a:srgbClr val="FFFFFF"/>
                </a:solidFill>
              </a:rPr>
              <a:t> </a:t>
            </a:r>
            <a:r>
              <a:rPr lang="en" sz="1600" u="sng" dirty="0">
                <a:solidFill>
                  <a:srgbClr val="FFFFFF"/>
                </a:solidFill>
                <a:hlinkClick r:id="rId6" action="ppaction://hlinksldjump">
                  <a:extLst>
                    <a:ext uri="{A12FA001-AC4F-418D-AE19-62706E023703}">
                      <ahyp:hlinkClr xmlns:ahyp="http://schemas.microsoft.com/office/drawing/2018/hyperlinkcolor" val="tx"/>
                    </a:ext>
                  </a:extLst>
                </a:hlinkClick>
              </a:rPr>
              <a:t>The Need for Addressing</a:t>
            </a:r>
            <a:endParaRPr sz="1600" dirty="0">
              <a:solidFill>
                <a:srgbClr val="FFFFFF"/>
              </a:solidFill>
            </a:endParaRPr>
          </a:p>
          <a:p>
            <a:pPr marL="1085850" lvl="0" indent="-1028700" algn="l" rtl="0">
              <a:spcBef>
                <a:spcPts val="0"/>
              </a:spcBef>
              <a:spcAft>
                <a:spcPts val="0"/>
              </a:spcAft>
              <a:buNone/>
            </a:pPr>
            <a:r>
              <a:rPr lang="en" sz="1600" b="1" dirty="0">
                <a:solidFill>
                  <a:srgbClr val="FFA400"/>
                </a:solidFill>
              </a:rPr>
              <a:t>Lesson 4:</a:t>
            </a:r>
            <a:r>
              <a:rPr lang="en" sz="1600" b="1" dirty="0">
                <a:solidFill>
                  <a:srgbClr val="FFFFFF"/>
                </a:solidFill>
              </a:rPr>
              <a:t> </a:t>
            </a:r>
            <a:r>
              <a:rPr lang="en" sz="1600" u="sng" dirty="0">
                <a:solidFill>
                  <a:srgbClr val="FFFFFF"/>
                </a:solidFill>
                <a:hlinkClick r:id="rId7" action="ppaction://hlinksldjump">
                  <a:extLst>
                    <a:ext uri="{A12FA001-AC4F-418D-AE19-62706E023703}">
                      <ahyp:hlinkClr xmlns:ahyp="http://schemas.microsoft.com/office/drawing/2018/hyperlinkcolor" val="tx"/>
                    </a:ext>
                  </a:extLst>
                </a:hlinkClick>
              </a:rPr>
              <a:t>Routing &amp; Redundancy</a:t>
            </a:r>
            <a:endParaRPr sz="1600" dirty="0">
              <a:solidFill>
                <a:srgbClr val="FFFFFF"/>
              </a:solidFill>
            </a:endParaRPr>
          </a:p>
          <a:p>
            <a:pPr marL="1085850" lvl="0" indent="-1028700" algn="l" rtl="0">
              <a:spcBef>
                <a:spcPts val="0"/>
              </a:spcBef>
              <a:spcAft>
                <a:spcPts val="0"/>
              </a:spcAft>
              <a:buNone/>
            </a:pPr>
            <a:r>
              <a:rPr lang="en" sz="1600" b="1" dirty="0">
                <a:solidFill>
                  <a:srgbClr val="FFA400"/>
                </a:solidFill>
              </a:rPr>
              <a:t>Lesson 5:</a:t>
            </a:r>
            <a:r>
              <a:rPr lang="en" sz="1600" b="1" dirty="0">
                <a:solidFill>
                  <a:srgbClr val="FFFFFF"/>
                </a:solidFill>
              </a:rPr>
              <a:t> </a:t>
            </a:r>
            <a:r>
              <a:rPr lang="en" sz="1600" u="sng" dirty="0">
                <a:solidFill>
                  <a:srgbClr val="FFFFFF"/>
                </a:solidFill>
                <a:hlinkClick r:id="rId8" action="ppaction://hlinksldjump">
                  <a:extLst>
                    <a:ext uri="{A12FA001-AC4F-418D-AE19-62706E023703}">
                      <ahyp:hlinkClr xmlns:ahyp="http://schemas.microsoft.com/office/drawing/2018/hyperlinkcolor" val="tx"/>
                    </a:ext>
                  </a:extLst>
                </a:hlinkClick>
              </a:rPr>
              <a:t>Packets</a:t>
            </a:r>
            <a:endParaRPr sz="1600" dirty="0">
              <a:solidFill>
                <a:srgbClr val="FFFFFF"/>
              </a:solidFill>
            </a:endParaRPr>
          </a:p>
          <a:p>
            <a:pPr marL="1085850" lvl="0" indent="-1028700" algn="l" rtl="0">
              <a:spcBef>
                <a:spcPts val="0"/>
              </a:spcBef>
              <a:spcAft>
                <a:spcPts val="0"/>
              </a:spcAft>
              <a:buNone/>
            </a:pPr>
            <a:r>
              <a:rPr lang="en" sz="1600" b="1" dirty="0">
                <a:solidFill>
                  <a:srgbClr val="FFA400"/>
                </a:solidFill>
              </a:rPr>
              <a:t>Lesson 6:</a:t>
            </a:r>
            <a:r>
              <a:rPr lang="en" sz="1600" dirty="0">
                <a:solidFill>
                  <a:srgbClr val="FFFFFF"/>
                </a:solidFill>
              </a:rPr>
              <a:t> </a:t>
            </a:r>
            <a:r>
              <a:rPr lang="en" sz="1600" u="sng" dirty="0">
                <a:solidFill>
                  <a:srgbClr val="FFFFFF"/>
                </a:solidFill>
                <a:hlinkClick r:id="rId9" action="ppaction://hlinksldjump">
                  <a:extLst>
                    <a:ext uri="{A12FA001-AC4F-418D-AE19-62706E023703}">
                      <ahyp:hlinkClr xmlns:ahyp="http://schemas.microsoft.com/office/drawing/2018/hyperlinkcolor" val="tx"/>
                    </a:ext>
                  </a:extLst>
                </a:hlinkClick>
              </a:rPr>
              <a:t>HTTP and DNS</a:t>
            </a:r>
            <a:endParaRPr sz="1600" dirty="0">
              <a:solidFill>
                <a:srgbClr val="FFFFFF"/>
              </a:solidFill>
            </a:endParaRPr>
          </a:p>
          <a:p>
            <a:pPr marL="1085850" lvl="0" indent="-1028700" algn="l" rtl="0">
              <a:spcBef>
                <a:spcPts val="0"/>
              </a:spcBef>
              <a:spcAft>
                <a:spcPts val="0"/>
              </a:spcAft>
              <a:buNone/>
            </a:pPr>
            <a:r>
              <a:rPr lang="en" sz="1600" b="1" dirty="0">
                <a:solidFill>
                  <a:srgbClr val="FFA400"/>
                </a:solidFill>
              </a:rPr>
              <a:t>Lesson 7:</a:t>
            </a:r>
            <a:r>
              <a:rPr lang="en" sz="1600" b="1" dirty="0">
                <a:solidFill>
                  <a:srgbClr val="FFFFFF"/>
                </a:solidFill>
              </a:rPr>
              <a:t> </a:t>
            </a:r>
            <a:r>
              <a:rPr lang="en-US" sz="1600" u="sng" dirty="0">
                <a:solidFill>
                  <a:schemeClr val="lt1"/>
                </a:solidFill>
              </a:rPr>
              <a:t>Building a Home Network</a:t>
            </a:r>
            <a:endParaRPr sz="1600" dirty="0">
              <a:solidFill>
                <a:srgbClr val="FFFFFF"/>
              </a:solidFill>
            </a:endParaRPr>
          </a:p>
          <a:p>
            <a:pPr marL="0" lvl="0" indent="0" algn="l" rtl="0">
              <a:spcBef>
                <a:spcPts val="0"/>
              </a:spcBef>
              <a:spcAft>
                <a:spcPts val="0"/>
              </a:spcAft>
              <a:buNone/>
            </a:pPr>
            <a:endParaRPr sz="1600" b="1" dirty="0">
              <a:solidFill>
                <a:schemeClr val="lt1"/>
              </a:solidFill>
            </a:endParaRPr>
          </a:p>
        </p:txBody>
      </p:sp>
      <p:sp>
        <p:nvSpPr>
          <p:cNvPr id="97" name="Google Shape;97;p25"/>
          <p:cNvSpPr txBox="1"/>
          <p:nvPr/>
        </p:nvSpPr>
        <p:spPr>
          <a:xfrm>
            <a:off x="311700" y="350450"/>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FFFFFF"/>
                </a:solidFill>
                <a:latin typeface="Proxima Nova"/>
                <a:ea typeface="Proxima Nova"/>
                <a:cs typeface="Proxima Nova"/>
                <a:sym typeface="Proxima Nova"/>
              </a:rPr>
              <a:t>Networks</a:t>
            </a:r>
            <a:endParaRPr sz="3600" b="1" dirty="0">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3600" b="1" dirty="0">
                <a:solidFill>
                  <a:srgbClr val="FFFFFF"/>
                </a:solidFill>
                <a:latin typeface="Proxima Nova"/>
                <a:ea typeface="Proxima Nova"/>
                <a:cs typeface="Proxima Nova"/>
                <a:sym typeface="Proxima Nova"/>
              </a:rPr>
              <a:t>Table of Contents</a:t>
            </a:r>
            <a:endParaRPr sz="3600" b="1" dirty="0">
              <a:solidFill>
                <a:srgbClr val="FFFFFF"/>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p34"/>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1 - Activity</a:t>
            </a:r>
            <a:endParaRPr dirty="0">
              <a:solidFill>
                <a:srgbClr val="FFFFFF"/>
              </a:solidFill>
            </a:endParaRPr>
          </a:p>
        </p:txBody>
      </p:sp>
      <p:grpSp>
        <p:nvGrpSpPr>
          <p:cNvPr id="195" name="Google Shape;195;p34"/>
          <p:cNvGrpSpPr/>
          <p:nvPr/>
        </p:nvGrpSpPr>
        <p:grpSpPr>
          <a:xfrm>
            <a:off x="8318125" y="86900"/>
            <a:ext cx="747550" cy="183300"/>
            <a:chOff x="7547375" y="86900"/>
            <a:chExt cx="747550" cy="183300"/>
          </a:xfrm>
        </p:grpSpPr>
        <p:sp>
          <p:nvSpPr>
            <p:cNvPr id="196" name="Google Shape;196;p34"/>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4"/>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4"/>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9" name="Google Shape;199;p34"/>
          <p:cNvPicPr preferRelativeResize="0"/>
          <p:nvPr/>
        </p:nvPicPr>
        <p:blipFill>
          <a:blip r:embed="rId4">
            <a:alphaModFix/>
          </a:blip>
          <a:stretch>
            <a:fillRect/>
          </a:stretch>
        </p:blipFill>
        <p:spPr>
          <a:xfrm>
            <a:off x="365275" y="941025"/>
            <a:ext cx="4821151" cy="3798475"/>
          </a:xfrm>
          <a:prstGeom prst="rect">
            <a:avLst/>
          </a:prstGeom>
          <a:noFill/>
          <a:ln>
            <a:noFill/>
          </a:ln>
        </p:spPr>
      </p:pic>
      <p:sp>
        <p:nvSpPr>
          <p:cNvPr id="200" name="Google Shape;200;p34"/>
          <p:cNvSpPr txBox="1"/>
          <p:nvPr/>
        </p:nvSpPr>
        <p:spPr>
          <a:xfrm>
            <a:off x="5486400" y="544300"/>
            <a:ext cx="3511500" cy="261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Do This: </a:t>
            </a:r>
            <a:endParaRPr sz="3000" b="1">
              <a:latin typeface="Proxima Nova"/>
              <a:ea typeface="Proxima Nova"/>
              <a:cs typeface="Proxima Nova"/>
              <a:sym typeface="Proxima Nova"/>
            </a:endParaRPr>
          </a:p>
          <a:p>
            <a:pPr marL="0" lvl="0" indent="0" algn="ctr" rtl="0">
              <a:spcBef>
                <a:spcPts val="0"/>
              </a:spcBef>
              <a:spcAft>
                <a:spcPts val="0"/>
              </a:spcAft>
              <a:buNone/>
            </a:pPr>
            <a:r>
              <a:rPr lang="en" sz="3000">
                <a:latin typeface="Proxima Nova"/>
                <a:ea typeface="Proxima Nova"/>
                <a:cs typeface="Proxima Nova"/>
                <a:sym typeface="Proxima Nova"/>
              </a:rPr>
              <a:t>Explore the Internet Simulator. How does it work? What can I do with it?</a:t>
            </a:r>
            <a:endParaRPr sz="3000">
              <a:latin typeface="Proxima Nova"/>
              <a:ea typeface="Proxima Nova"/>
              <a:cs typeface="Proxima Nova"/>
              <a:sym typeface="Proxima Nova"/>
            </a:endParaRPr>
          </a:p>
        </p:txBody>
      </p:sp>
      <p:pic>
        <p:nvPicPr>
          <p:cNvPr id="201" name="Google Shape;201;p34"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title="Timer 5m">
            <a:hlinkClick r:id="rId5"/>
          </p:cNvPr>
          <p:cNvPicPr preferRelativeResize="0"/>
          <p:nvPr/>
        </p:nvPicPr>
        <p:blipFill>
          <a:blip r:embed="rId6">
            <a:alphaModFix/>
          </a:blip>
          <a:stretch>
            <a:fillRect/>
          </a:stretch>
        </p:blipFill>
        <p:spPr>
          <a:xfrm>
            <a:off x="6125813" y="3235675"/>
            <a:ext cx="2232667" cy="16745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4"/>
        <p:cNvGrpSpPr/>
        <p:nvPr/>
      </p:nvGrpSpPr>
      <p:grpSpPr>
        <a:xfrm>
          <a:off x="0" y="0"/>
          <a:ext cx="0" cy="0"/>
          <a:chOff x="0" y="0"/>
          <a:chExt cx="0" cy="0"/>
        </a:xfrm>
      </p:grpSpPr>
      <p:sp>
        <p:nvSpPr>
          <p:cNvPr id="965" name="Google Shape;965;p124"/>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7 - Activity</a:t>
            </a:r>
            <a:endParaRPr dirty="0">
              <a:solidFill>
                <a:srgbClr val="FFFFFF"/>
              </a:solidFill>
            </a:endParaRPr>
          </a:p>
        </p:txBody>
      </p:sp>
      <p:grpSp>
        <p:nvGrpSpPr>
          <p:cNvPr id="966" name="Google Shape;966;p124"/>
          <p:cNvGrpSpPr/>
          <p:nvPr/>
        </p:nvGrpSpPr>
        <p:grpSpPr>
          <a:xfrm>
            <a:off x="2554983" y="445725"/>
            <a:ext cx="3129600" cy="4697775"/>
            <a:chOff x="2673683" y="478700"/>
            <a:chExt cx="3129600" cy="4697775"/>
          </a:xfrm>
        </p:grpSpPr>
        <p:sp>
          <p:nvSpPr>
            <p:cNvPr id="967" name="Google Shape;967;p124"/>
            <p:cNvSpPr/>
            <p:nvPr/>
          </p:nvSpPr>
          <p:spPr>
            <a:xfrm rot="-5400438">
              <a:off x="3061283" y="2434625"/>
              <a:ext cx="2354400" cy="3129300"/>
            </a:xfrm>
            <a:prstGeom prst="flowChartDelay">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24"/>
            <p:cNvSpPr/>
            <p:nvPr/>
          </p:nvSpPr>
          <p:spPr>
            <a:xfrm>
              <a:off x="2909800" y="478700"/>
              <a:ext cx="2657100" cy="2657100"/>
            </a:xfrm>
            <a:prstGeom prst="ellipse">
              <a:avLst/>
            </a:prstGeom>
            <a:solidFill>
              <a:srgbClr val="999999"/>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24"/>
            <p:cNvSpPr/>
            <p:nvPr/>
          </p:nvSpPr>
          <p:spPr>
            <a:xfrm rot="716313">
              <a:off x="4261378" y="3560913"/>
              <a:ext cx="1206599" cy="636573"/>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Alfa Slab One"/>
                  <a:ea typeface="Alfa Slab One"/>
                  <a:cs typeface="Alfa Slab One"/>
                  <a:sym typeface="Alfa Slab One"/>
                </a:rPr>
                <a:t>Chief Technology Advisor</a:t>
              </a:r>
              <a:endParaRPr sz="1200">
                <a:latin typeface="Alfa Slab One"/>
                <a:ea typeface="Alfa Slab One"/>
                <a:cs typeface="Alfa Slab One"/>
                <a:sym typeface="Alfa Slab One"/>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3"/>
        <p:cNvGrpSpPr/>
        <p:nvPr/>
      </p:nvGrpSpPr>
      <p:grpSpPr>
        <a:xfrm>
          <a:off x="0" y="0"/>
          <a:ext cx="0" cy="0"/>
          <a:chOff x="0" y="0"/>
          <a:chExt cx="0" cy="0"/>
        </a:xfrm>
      </p:grpSpPr>
      <p:sp>
        <p:nvSpPr>
          <p:cNvPr id="974" name="Google Shape;974;p12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7 - Activity</a:t>
            </a:r>
            <a:endParaRPr dirty="0">
              <a:solidFill>
                <a:srgbClr val="FFFFFF"/>
              </a:solidFill>
            </a:endParaRPr>
          </a:p>
        </p:txBody>
      </p:sp>
      <p:sp>
        <p:nvSpPr>
          <p:cNvPr id="975" name="Google Shape;975;p125"/>
          <p:cNvSpPr txBox="1"/>
          <p:nvPr/>
        </p:nvSpPr>
        <p:spPr>
          <a:xfrm>
            <a:off x="2033250" y="659450"/>
            <a:ext cx="5077500" cy="7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Project Guide:</a:t>
            </a:r>
            <a:endParaRPr sz="3000" b="1">
              <a:latin typeface="Proxima Nova"/>
              <a:ea typeface="Proxima Nova"/>
              <a:cs typeface="Proxima Nova"/>
              <a:sym typeface="Proxima Nova"/>
            </a:endParaRPr>
          </a:p>
        </p:txBody>
      </p:sp>
      <p:pic>
        <p:nvPicPr>
          <p:cNvPr id="976" name="Google Shape;976;p125"/>
          <p:cNvPicPr preferRelativeResize="0"/>
          <p:nvPr/>
        </p:nvPicPr>
        <p:blipFill>
          <a:blip r:embed="rId4">
            <a:alphaModFix/>
          </a:blip>
          <a:stretch>
            <a:fillRect/>
          </a:stretch>
        </p:blipFill>
        <p:spPr>
          <a:xfrm>
            <a:off x="2747113" y="1691750"/>
            <a:ext cx="3649781" cy="34538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0"/>
        <p:cNvGrpSpPr/>
        <p:nvPr/>
      </p:nvGrpSpPr>
      <p:grpSpPr>
        <a:xfrm>
          <a:off x="0" y="0"/>
          <a:ext cx="0" cy="0"/>
          <a:chOff x="0" y="0"/>
          <a:chExt cx="0" cy="0"/>
        </a:xfrm>
      </p:grpSpPr>
      <p:sp>
        <p:nvSpPr>
          <p:cNvPr id="981" name="Google Shape;981;p126"/>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7 - Activity</a:t>
            </a:r>
            <a:endParaRPr dirty="0">
              <a:solidFill>
                <a:srgbClr val="FFFFFF"/>
              </a:solidFill>
            </a:endParaRPr>
          </a:p>
        </p:txBody>
      </p:sp>
      <p:sp>
        <p:nvSpPr>
          <p:cNvPr id="982" name="Google Shape;982;p126"/>
          <p:cNvSpPr txBox="1"/>
          <p:nvPr/>
        </p:nvSpPr>
        <p:spPr>
          <a:xfrm>
            <a:off x="2033250" y="659450"/>
            <a:ext cx="5077500" cy="7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Options:</a:t>
            </a:r>
            <a:endParaRPr sz="3000" b="1">
              <a:latin typeface="Proxima Nova"/>
              <a:ea typeface="Proxima Nova"/>
              <a:cs typeface="Proxima Nova"/>
              <a:sym typeface="Proxima Nova"/>
            </a:endParaRPr>
          </a:p>
        </p:txBody>
      </p:sp>
      <p:sp>
        <p:nvSpPr>
          <p:cNvPr id="983" name="Google Shape;983;p126"/>
          <p:cNvSpPr txBox="1"/>
          <p:nvPr/>
        </p:nvSpPr>
        <p:spPr>
          <a:xfrm>
            <a:off x="255288" y="1496900"/>
            <a:ext cx="2875200" cy="81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Proxima Nova"/>
                <a:ea typeface="Proxima Nova"/>
                <a:cs typeface="Proxima Nova"/>
                <a:sym typeface="Proxima Nova"/>
              </a:rPr>
              <a:t>Net Neutrality</a:t>
            </a:r>
            <a:endParaRPr sz="2400">
              <a:latin typeface="Proxima Nova"/>
              <a:ea typeface="Proxima Nova"/>
              <a:cs typeface="Proxima Nova"/>
              <a:sym typeface="Proxima Nova"/>
            </a:endParaRPr>
          </a:p>
        </p:txBody>
      </p:sp>
      <p:sp>
        <p:nvSpPr>
          <p:cNvPr id="984" name="Google Shape;984;p126"/>
          <p:cNvSpPr txBox="1"/>
          <p:nvPr/>
        </p:nvSpPr>
        <p:spPr>
          <a:xfrm>
            <a:off x="3065163" y="1496900"/>
            <a:ext cx="2875200" cy="81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Proxima Nova"/>
                <a:ea typeface="Proxima Nova"/>
                <a:cs typeface="Proxima Nova"/>
                <a:sym typeface="Proxima Nova"/>
              </a:rPr>
              <a:t>Internet Censorship</a:t>
            </a:r>
            <a:endParaRPr sz="2400">
              <a:latin typeface="Proxima Nova"/>
              <a:ea typeface="Proxima Nova"/>
              <a:cs typeface="Proxima Nova"/>
              <a:sym typeface="Proxima Nova"/>
            </a:endParaRPr>
          </a:p>
        </p:txBody>
      </p:sp>
      <p:pic>
        <p:nvPicPr>
          <p:cNvPr id="985" name="Google Shape;985;p126"/>
          <p:cNvPicPr preferRelativeResize="0"/>
          <p:nvPr/>
        </p:nvPicPr>
        <p:blipFill>
          <a:blip r:embed="rId4">
            <a:alphaModFix/>
          </a:blip>
          <a:stretch>
            <a:fillRect/>
          </a:stretch>
        </p:blipFill>
        <p:spPr>
          <a:xfrm>
            <a:off x="2991188" y="2151000"/>
            <a:ext cx="3023184" cy="1761949"/>
          </a:xfrm>
          <a:prstGeom prst="rect">
            <a:avLst/>
          </a:prstGeom>
          <a:noFill/>
          <a:ln>
            <a:noFill/>
          </a:ln>
        </p:spPr>
      </p:pic>
      <p:sp>
        <p:nvSpPr>
          <p:cNvPr id="986" name="Google Shape;986;p126"/>
          <p:cNvSpPr txBox="1"/>
          <p:nvPr/>
        </p:nvSpPr>
        <p:spPr>
          <a:xfrm>
            <a:off x="6013513" y="1496900"/>
            <a:ext cx="2875200" cy="81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Proxima Nova"/>
                <a:ea typeface="Proxima Nova"/>
                <a:cs typeface="Proxima Nova"/>
                <a:sym typeface="Proxima Nova"/>
              </a:rPr>
              <a:t>The Digital Divide</a:t>
            </a:r>
            <a:endParaRPr sz="2400">
              <a:latin typeface="Proxima Nova"/>
              <a:ea typeface="Proxima Nova"/>
              <a:cs typeface="Proxima Nova"/>
              <a:sym typeface="Proxima Nova"/>
            </a:endParaRPr>
          </a:p>
        </p:txBody>
      </p:sp>
      <p:pic>
        <p:nvPicPr>
          <p:cNvPr id="987" name="Google Shape;987;p126"/>
          <p:cNvPicPr preferRelativeResize="0"/>
          <p:nvPr/>
        </p:nvPicPr>
        <p:blipFill>
          <a:blip r:embed="rId5">
            <a:alphaModFix/>
          </a:blip>
          <a:stretch>
            <a:fillRect/>
          </a:stretch>
        </p:blipFill>
        <p:spPr>
          <a:xfrm>
            <a:off x="3754650" y="2323750"/>
            <a:ext cx="1409949" cy="1228200"/>
          </a:xfrm>
          <a:prstGeom prst="rect">
            <a:avLst/>
          </a:prstGeom>
          <a:noFill/>
          <a:ln>
            <a:noFill/>
          </a:ln>
        </p:spPr>
      </p:pic>
      <p:pic>
        <p:nvPicPr>
          <p:cNvPr id="988" name="Google Shape;988;p126"/>
          <p:cNvPicPr preferRelativeResize="0"/>
          <p:nvPr/>
        </p:nvPicPr>
        <p:blipFill>
          <a:blip r:embed="rId6">
            <a:alphaModFix/>
          </a:blip>
          <a:stretch>
            <a:fillRect/>
          </a:stretch>
        </p:blipFill>
        <p:spPr>
          <a:xfrm>
            <a:off x="545750" y="2360672"/>
            <a:ext cx="2294301" cy="1154351"/>
          </a:xfrm>
          <a:prstGeom prst="rect">
            <a:avLst/>
          </a:prstGeom>
          <a:noFill/>
          <a:ln>
            <a:noFill/>
          </a:ln>
        </p:spPr>
      </p:pic>
      <p:pic>
        <p:nvPicPr>
          <p:cNvPr id="989" name="Google Shape;989;p126"/>
          <p:cNvPicPr preferRelativeResize="0"/>
          <p:nvPr/>
        </p:nvPicPr>
        <p:blipFill>
          <a:blip r:embed="rId7">
            <a:alphaModFix/>
          </a:blip>
          <a:stretch>
            <a:fillRect/>
          </a:stretch>
        </p:blipFill>
        <p:spPr>
          <a:xfrm>
            <a:off x="6531600" y="2073900"/>
            <a:ext cx="1839050" cy="183905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3"/>
        <p:cNvGrpSpPr/>
        <p:nvPr/>
      </p:nvGrpSpPr>
      <p:grpSpPr>
        <a:xfrm>
          <a:off x="0" y="0"/>
          <a:ext cx="0" cy="0"/>
          <a:chOff x="0" y="0"/>
          <a:chExt cx="0" cy="0"/>
        </a:xfrm>
      </p:grpSpPr>
      <p:sp>
        <p:nvSpPr>
          <p:cNvPr id="994" name="Google Shape;994;p127"/>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7 - Activity</a:t>
            </a:r>
            <a:endParaRPr dirty="0">
              <a:solidFill>
                <a:srgbClr val="FFFFFF"/>
              </a:solidFill>
            </a:endParaRPr>
          </a:p>
        </p:txBody>
      </p:sp>
      <p:sp>
        <p:nvSpPr>
          <p:cNvPr id="995" name="Google Shape;995;p127"/>
          <p:cNvSpPr txBox="1"/>
          <p:nvPr/>
        </p:nvSpPr>
        <p:spPr>
          <a:xfrm>
            <a:off x="2033250" y="659450"/>
            <a:ext cx="5077500" cy="7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Step 1: Choose!</a:t>
            </a:r>
            <a:endParaRPr sz="3000" b="1">
              <a:latin typeface="Proxima Nova"/>
              <a:ea typeface="Proxima Nova"/>
              <a:cs typeface="Proxima Nova"/>
              <a:sym typeface="Proxima Nova"/>
            </a:endParaRPr>
          </a:p>
        </p:txBody>
      </p:sp>
      <p:sp>
        <p:nvSpPr>
          <p:cNvPr id="996" name="Google Shape;996;p127"/>
          <p:cNvSpPr txBox="1"/>
          <p:nvPr/>
        </p:nvSpPr>
        <p:spPr>
          <a:xfrm>
            <a:off x="255288" y="1496900"/>
            <a:ext cx="2875200" cy="81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Proxima Nova"/>
                <a:ea typeface="Proxima Nova"/>
                <a:cs typeface="Proxima Nova"/>
                <a:sym typeface="Proxima Nova"/>
              </a:rPr>
              <a:t>Net Neutrality</a:t>
            </a:r>
            <a:endParaRPr sz="2400">
              <a:latin typeface="Proxima Nova"/>
              <a:ea typeface="Proxima Nova"/>
              <a:cs typeface="Proxima Nova"/>
              <a:sym typeface="Proxima Nova"/>
            </a:endParaRPr>
          </a:p>
        </p:txBody>
      </p:sp>
      <p:sp>
        <p:nvSpPr>
          <p:cNvPr id="997" name="Google Shape;997;p127"/>
          <p:cNvSpPr txBox="1"/>
          <p:nvPr/>
        </p:nvSpPr>
        <p:spPr>
          <a:xfrm>
            <a:off x="3065163" y="1496900"/>
            <a:ext cx="2875200" cy="81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Proxima Nova"/>
                <a:ea typeface="Proxima Nova"/>
                <a:cs typeface="Proxima Nova"/>
                <a:sym typeface="Proxima Nova"/>
              </a:rPr>
              <a:t>Internet Censorship</a:t>
            </a:r>
            <a:endParaRPr sz="2400">
              <a:latin typeface="Proxima Nova"/>
              <a:ea typeface="Proxima Nova"/>
              <a:cs typeface="Proxima Nova"/>
              <a:sym typeface="Proxima Nova"/>
            </a:endParaRPr>
          </a:p>
        </p:txBody>
      </p:sp>
      <p:pic>
        <p:nvPicPr>
          <p:cNvPr id="998" name="Google Shape;998;p127"/>
          <p:cNvPicPr preferRelativeResize="0"/>
          <p:nvPr/>
        </p:nvPicPr>
        <p:blipFill>
          <a:blip r:embed="rId4">
            <a:alphaModFix/>
          </a:blip>
          <a:stretch>
            <a:fillRect/>
          </a:stretch>
        </p:blipFill>
        <p:spPr>
          <a:xfrm>
            <a:off x="2991188" y="2151000"/>
            <a:ext cx="3023184" cy="1761949"/>
          </a:xfrm>
          <a:prstGeom prst="rect">
            <a:avLst/>
          </a:prstGeom>
          <a:noFill/>
          <a:ln>
            <a:noFill/>
          </a:ln>
        </p:spPr>
      </p:pic>
      <p:sp>
        <p:nvSpPr>
          <p:cNvPr id="999" name="Google Shape;999;p127"/>
          <p:cNvSpPr txBox="1"/>
          <p:nvPr/>
        </p:nvSpPr>
        <p:spPr>
          <a:xfrm>
            <a:off x="6013513" y="1496900"/>
            <a:ext cx="2875200" cy="81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Proxima Nova"/>
                <a:ea typeface="Proxima Nova"/>
                <a:cs typeface="Proxima Nova"/>
                <a:sym typeface="Proxima Nova"/>
              </a:rPr>
              <a:t>The Digital Divide</a:t>
            </a:r>
            <a:endParaRPr sz="2400">
              <a:latin typeface="Proxima Nova"/>
              <a:ea typeface="Proxima Nova"/>
              <a:cs typeface="Proxima Nova"/>
              <a:sym typeface="Proxima Nova"/>
            </a:endParaRPr>
          </a:p>
        </p:txBody>
      </p:sp>
      <p:pic>
        <p:nvPicPr>
          <p:cNvPr id="1000" name="Google Shape;1000;p127"/>
          <p:cNvPicPr preferRelativeResize="0"/>
          <p:nvPr/>
        </p:nvPicPr>
        <p:blipFill>
          <a:blip r:embed="rId5">
            <a:alphaModFix/>
          </a:blip>
          <a:stretch>
            <a:fillRect/>
          </a:stretch>
        </p:blipFill>
        <p:spPr>
          <a:xfrm>
            <a:off x="3754650" y="2323750"/>
            <a:ext cx="1409949" cy="1228200"/>
          </a:xfrm>
          <a:prstGeom prst="rect">
            <a:avLst/>
          </a:prstGeom>
          <a:noFill/>
          <a:ln>
            <a:noFill/>
          </a:ln>
        </p:spPr>
      </p:pic>
      <p:pic>
        <p:nvPicPr>
          <p:cNvPr id="1001" name="Google Shape;1001;p127"/>
          <p:cNvPicPr preferRelativeResize="0"/>
          <p:nvPr/>
        </p:nvPicPr>
        <p:blipFill>
          <a:blip r:embed="rId6">
            <a:alphaModFix/>
          </a:blip>
          <a:stretch>
            <a:fillRect/>
          </a:stretch>
        </p:blipFill>
        <p:spPr>
          <a:xfrm>
            <a:off x="545750" y="2360672"/>
            <a:ext cx="2294301" cy="1154351"/>
          </a:xfrm>
          <a:prstGeom prst="rect">
            <a:avLst/>
          </a:prstGeom>
          <a:noFill/>
          <a:ln>
            <a:noFill/>
          </a:ln>
        </p:spPr>
      </p:pic>
      <p:pic>
        <p:nvPicPr>
          <p:cNvPr id="1002" name="Google Shape;1002;p127"/>
          <p:cNvPicPr preferRelativeResize="0"/>
          <p:nvPr/>
        </p:nvPicPr>
        <p:blipFill>
          <a:blip r:embed="rId7">
            <a:alphaModFix/>
          </a:blip>
          <a:stretch>
            <a:fillRect/>
          </a:stretch>
        </p:blipFill>
        <p:spPr>
          <a:xfrm>
            <a:off x="6531600" y="2073900"/>
            <a:ext cx="1839050" cy="1839050"/>
          </a:xfrm>
          <a:prstGeom prst="rect">
            <a:avLst/>
          </a:prstGeom>
          <a:noFill/>
          <a:ln>
            <a:noFill/>
          </a:ln>
        </p:spPr>
      </p:pic>
      <p:pic>
        <p:nvPicPr>
          <p:cNvPr id="1003" name="Google Shape;1003;p127"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title="Timer 3m">
            <a:hlinkClick r:id="rId8"/>
          </p:cNvPr>
          <p:cNvPicPr preferRelativeResize="0"/>
          <p:nvPr/>
        </p:nvPicPr>
        <p:blipFill>
          <a:blip r:embed="rId9">
            <a:alphaModFix/>
          </a:blip>
          <a:stretch>
            <a:fillRect/>
          </a:stretch>
        </p:blipFill>
        <p:spPr>
          <a:xfrm>
            <a:off x="7384875" y="493424"/>
            <a:ext cx="1409950" cy="1057451"/>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7"/>
        <p:cNvGrpSpPr/>
        <p:nvPr/>
      </p:nvGrpSpPr>
      <p:grpSpPr>
        <a:xfrm>
          <a:off x="0" y="0"/>
          <a:ext cx="0" cy="0"/>
          <a:chOff x="0" y="0"/>
          <a:chExt cx="0" cy="0"/>
        </a:xfrm>
      </p:grpSpPr>
      <p:sp>
        <p:nvSpPr>
          <p:cNvPr id="1008" name="Google Shape;1008;p12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7 - Activity</a:t>
            </a:r>
            <a:endParaRPr dirty="0">
              <a:solidFill>
                <a:srgbClr val="FFFFFF"/>
              </a:solidFill>
            </a:endParaRPr>
          </a:p>
        </p:txBody>
      </p:sp>
      <p:sp>
        <p:nvSpPr>
          <p:cNvPr id="1009" name="Google Shape;1009;p128"/>
          <p:cNvSpPr txBox="1"/>
          <p:nvPr/>
        </p:nvSpPr>
        <p:spPr>
          <a:xfrm>
            <a:off x="2033250" y="659450"/>
            <a:ext cx="5077500" cy="7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Step 2: Review the One-Pager and Rubric</a:t>
            </a:r>
            <a:endParaRPr sz="3000" b="1">
              <a:latin typeface="Proxima Nova"/>
              <a:ea typeface="Proxima Nova"/>
              <a:cs typeface="Proxima Nova"/>
              <a:sym typeface="Proxima Nova"/>
            </a:endParaRPr>
          </a:p>
        </p:txBody>
      </p:sp>
      <p:pic>
        <p:nvPicPr>
          <p:cNvPr id="1010" name="Google Shape;1010;p128"/>
          <p:cNvPicPr preferRelativeResize="0"/>
          <p:nvPr/>
        </p:nvPicPr>
        <p:blipFill>
          <a:blip r:embed="rId4">
            <a:alphaModFix/>
          </a:blip>
          <a:stretch>
            <a:fillRect/>
          </a:stretch>
        </p:blipFill>
        <p:spPr>
          <a:xfrm>
            <a:off x="928900" y="2015125"/>
            <a:ext cx="3348575" cy="3128374"/>
          </a:xfrm>
          <a:prstGeom prst="rect">
            <a:avLst/>
          </a:prstGeom>
          <a:noFill/>
          <a:ln w="9525" cap="flat" cmpd="sng">
            <a:solidFill>
              <a:schemeClr val="dk2"/>
            </a:solidFill>
            <a:prstDash val="solid"/>
            <a:round/>
            <a:headEnd type="none" w="sm" len="sm"/>
            <a:tailEnd type="none" w="sm" len="sm"/>
          </a:ln>
        </p:spPr>
      </p:pic>
      <p:pic>
        <p:nvPicPr>
          <p:cNvPr id="1011" name="Google Shape;1011;p128"/>
          <p:cNvPicPr preferRelativeResize="0"/>
          <p:nvPr/>
        </p:nvPicPr>
        <p:blipFill>
          <a:blip r:embed="rId5">
            <a:alphaModFix/>
          </a:blip>
          <a:stretch>
            <a:fillRect/>
          </a:stretch>
        </p:blipFill>
        <p:spPr>
          <a:xfrm>
            <a:off x="5095875" y="2015125"/>
            <a:ext cx="2828425" cy="3098550"/>
          </a:xfrm>
          <a:prstGeom prst="rect">
            <a:avLst/>
          </a:prstGeom>
          <a:noFill/>
          <a:ln>
            <a:noFill/>
          </a:ln>
        </p:spPr>
      </p:pic>
      <p:pic>
        <p:nvPicPr>
          <p:cNvPr id="1012" name="Google Shape;1012;p128"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title="Timer 3m">
            <a:hlinkClick r:id="rId6"/>
          </p:cNvPr>
          <p:cNvPicPr preferRelativeResize="0"/>
          <p:nvPr/>
        </p:nvPicPr>
        <p:blipFill>
          <a:blip r:embed="rId7">
            <a:alphaModFix/>
          </a:blip>
          <a:stretch>
            <a:fillRect/>
          </a:stretch>
        </p:blipFill>
        <p:spPr>
          <a:xfrm>
            <a:off x="7498150" y="493424"/>
            <a:ext cx="1409950" cy="1057451"/>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6"/>
        <p:cNvGrpSpPr/>
        <p:nvPr/>
      </p:nvGrpSpPr>
      <p:grpSpPr>
        <a:xfrm>
          <a:off x="0" y="0"/>
          <a:ext cx="0" cy="0"/>
          <a:chOff x="0" y="0"/>
          <a:chExt cx="0" cy="0"/>
        </a:xfrm>
      </p:grpSpPr>
      <p:sp>
        <p:nvSpPr>
          <p:cNvPr id="1017" name="Google Shape;1017;p12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7 - Activity</a:t>
            </a:r>
            <a:endParaRPr dirty="0">
              <a:solidFill>
                <a:srgbClr val="FFFFFF"/>
              </a:solidFill>
            </a:endParaRPr>
          </a:p>
        </p:txBody>
      </p:sp>
      <p:sp>
        <p:nvSpPr>
          <p:cNvPr id="1018" name="Google Shape;1018;p129"/>
          <p:cNvSpPr txBox="1"/>
          <p:nvPr/>
        </p:nvSpPr>
        <p:spPr>
          <a:xfrm>
            <a:off x="1615800" y="646050"/>
            <a:ext cx="5912400" cy="7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Step 3: Review the Concept Bank</a:t>
            </a:r>
            <a:endParaRPr sz="3000" b="1">
              <a:latin typeface="Proxima Nova"/>
              <a:ea typeface="Proxima Nova"/>
              <a:cs typeface="Proxima Nova"/>
              <a:sym typeface="Proxima Nova"/>
            </a:endParaRPr>
          </a:p>
        </p:txBody>
      </p:sp>
      <p:pic>
        <p:nvPicPr>
          <p:cNvPr id="1019" name="Google Shape;1019;p129"/>
          <p:cNvPicPr preferRelativeResize="0"/>
          <p:nvPr/>
        </p:nvPicPr>
        <p:blipFill>
          <a:blip r:embed="rId4">
            <a:alphaModFix/>
          </a:blip>
          <a:stretch>
            <a:fillRect/>
          </a:stretch>
        </p:blipFill>
        <p:spPr>
          <a:xfrm>
            <a:off x="1143000" y="2365550"/>
            <a:ext cx="6858000" cy="1190625"/>
          </a:xfrm>
          <a:prstGeom prst="rect">
            <a:avLst/>
          </a:prstGeom>
          <a:noFill/>
          <a:ln>
            <a:noFill/>
          </a:ln>
        </p:spPr>
      </p:pic>
      <p:pic>
        <p:nvPicPr>
          <p:cNvPr id="1020" name="Google Shape;1020;p129"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title="Timer 3m">
            <a:hlinkClick r:id="rId5"/>
          </p:cNvPr>
          <p:cNvPicPr preferRelativeResize="0"/>
          <p:nvPr/>
        </p:nvPicPr>
        <p:blipFill>
          <a:blip r:embed="rId6">
            <a:alphaModFix/>
          </a:blip>
          <a:stretch>
            <a:fillRect/>
          </a:stretch>
        </p:blipFill>
        <p:spPr>
          <a:xfrm>
            <a:off x="7734050" y="352549"/>
            <a:ext cx="1409950" cy="1057451"/>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4"/>
        <p:cNvGrpSpPr/>
        <p:nvPr/>
      </p:nvGrpSpPr>
      <p:grpSpPr>
        <a:xfrm>
          <a:off x="0" y="0"/>
          <a:ext cx="0" cy="0"/>
          <a:chOff x="0" y="0"/>
          <a:chExt cx="0" cy="0"/>
        </a:xfrm>
      </p:grpSpPr>
      <p:sp>
        <p:nvSpPr>
          <p:cNvPr id="1025" name="Google Shape;1025;p130"/>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7 - Activity</a:t>
            </a:r>
            <a:endParaRPr dirty="0">
              <a:solidFill>
                <a:srgbClr val="FFFFFF"/>
              </a:solidFill>
            </a:endParaRPr>
          </a:p>
        </p:txBody>
      </p:sp>
      <p:sp>
        <p:nvSpPr>
          <p:cNvPr id="1026" name="Google Shape;1026;p130"/>
          <p:cNvSpPr txBox="1"/>
          <p:nvPr/>
        </p:nvSpPr>
        <p:spPr>
          <a:xfrm>
            <a:off x="1615800" y="646050"/>
            <a:ext cx="5912400" cy="7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Step 4: Review Your Sources</a:t>
            </a:r>
            <a:endParaRPr sz="3000" b="1">
              <a:latin typeface="Proxima Nova"/>
              <a:ea typeface="Proxima Nova"/>
              <a:cs typeface="Proxima Nova"/>
              <a:sym typeface="Proxima Nova"/>
            </a:endParaRPr>
          </a:p>
        </p:txBody>
      </p:sp>
      <p:pic>
        <p:nvPicPr>
          <p:cNvPr id="1027" name="Google Shape;1027;p130"/>
          <p:cNvPicPr preferRelativeResize="0"/>
          <p:nvPr/>
        </p:nvPicPr>
        <p:blipFill>
          <a:blip r:embed="rId4">
            <a:alphaModFix/>
          </a:blip>
          <a:stretch>
            <a:fillRect/>
          </a:stretch>
        </p:blipFill>
        <p:spPr>
          <a:xfrm>
            <a:off x="2061000" y="1597475"/>
            <a:ext cx="5022009" cy="3467250"/>
          </a:xfrm>
          <a:prstGeom prst="rect">
            <a:avLst/>
          </a:prstGeom>
          <a:noFill/>
          <a:ln>
            <a:noFill/>
          </a:ln>
        </p:spPr>
      </p:pic>
      <p:pic>
        <p:nvPicPr>
          <p:cNvPr id="1028" name="Google Shape;1028;p130"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title="Timer 20m">
            <a:hlinkClick r:id="rId5"/>
          </p:cNvPr>
          <p:cNvPicPr preferRelativeResize="0"/>
          <p:nvPr/>
        </p:nvPicPr>
        <p:blipFill>
          <a:blip r:embed="rId6">
            <a:alphaModFix/>
          </a:blip>
          <a:stretch>
            <a:fillRect/>
          </a:stretch>
        </p:blipFill>
        <p:spPr>
          <a:xfrm>
            <a:off x="7528200" y="352550"/>
            <a:ext cx="1615800" cy="121185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2"/>
        <p:cNvGrpSpPr/>
        <p:nvPr/>
      </p:nvGrpSpPr>
      <p:grpSpPr>
        <a:xfrm>
          <a:off x="0" y="0"/>
          <a:ext cx="0" cy="0"/>
          <a:chOff x="0" y="0"/>
          <a:chExt cx="0" cy="0"/>
        </a:xfrm>
      </p:grpSpPr>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6"/>
        <p:cNvGrpSpPr/>
        <p:nvPr/>
      </p:nvGrpSpPr>
      <p:grpSpPr>
        <a:xfrm>
          <a:off x="0" y="0"/>
          <a:ext cx="0" cy="0"/>
          <a:chOff x="0" y="0"/>
          <a:chExt cx="0" cy="0"/>
        </a:xfrm>
      </p:grpSpPr>
      <p:sp>
        <p:nvSpPr>
          <p:cNvPr id="1037" name="Google Shape;1037;p132"/>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7 - Wrap Up</a:t>
            </a:r>
            <a:endParaRPr dirty="0">
              <a:solidFill>
                <a:srgbClr val="FFFFFF"/>
              </a:solidFill>
            </a:endParaRPr>
          </a:p>
        </p:txBody>
      </p:sp>
      <p:sp>
        <p:nvSpPr>
          <p:cNvPr id="1038" name="Google Shape;1038;p132"/>
          <p:cNvSpPr txBox="1"/>
          <p:nvPr/>
        </p:nvSpPr>
        <p:spPr>
          <a:xfrm>
            <a:off x="3320550" y="940925"/>
            <a:ext cx="5319300" cy="347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Proxima Nova"/>
                <a:ea typeface="Proxima Nova"/>
                <a:cs typeface="Proxima Nova"/>
                <a:sym typeface="Proxima Nova"/>
              </a:rPr>
              <a:t>Digital Divide - </a:t>
            </a:r>
            <a:r>
              <a:rPr lang="en" sz="2000">
                <a:latin typeface="Proxima Nova"/>
                <a:ea typeface="Proxima Nova"/>
                <a:cs typeface="Proxima Nova"/>
                <a:sym typeface="Proxima Nova"/>
              </a:rPr>
              <a:t>differing access to computing devices and the Internet, based on socioeconomic, geographic, or demographic characteristics. </a:t>
            </a:r>
            <a:endParaRPr sz="2000">
              <a:latin typeface="Proxima Nova"/>
              <a:ea typeface="Proxima Nova"/>
              <a:cs typeface="Proxima Nova"/>
              <a:sym typeface="Proxima Nova"/>
            </a:endParaRPr>
          </a:p>
          <a:p>
            <a:pPr marL="457200" lvl="0" indent="-355600" algn="l" rtl="0">
              <a:spcBef>
                <a:spcPts val="0"/>
              </a:spcBef>
              <a:spcAft>
                <a:spcPts val="0"/>
              </a:spcAft>
              <a:buSzPts val="2000"/>
              <a:buFont typeface="Proxima Nova"/>
              <a:buChar char="●"/>
            </a:pPr>
            <a:r>
              <a:rPr lang="en" sz="2000">
                <a:latin typeface="Proxima Nova"/>
                <a:ea typeface="Proxima Nova"/>
                <a:cs typeface="Proxima Nova"/>
                <a:sym typeface="Proxima Nova"/>
              </a:rPr>
              <a:t>Can affect both individual and groups. </a:t>
            </a:r>
            <a:endParaRPr sz="2000">
              <a:latin typeface="Proxima Nova"/>
              <a:ea typeface="Proxima Nova"/>
              <a:cs typeface="Proxima Nova"/>
              <a:sym typeface="Proxima Nova"/>
            </a:endParaRPr>
          </a:p>
          <a:p>
            <a:pPr marL="457200" lvl="0" indent="-355600" algn="l" rtl="0">
              <a:spcBef>
                <a:spcPts val="0"/>
              </a:spcBef>
              <a:spcAft>
                <a:spcPts val="0"/>
              </a:spcAft>
              <a:buSzPts val="2000"/>
              <a:buFont typeface="Proxima Nova"/>
              <a:buChar char="●"/>
            </a:pPr>
            <a:r>
              <a:rPr lang="en" sz="2000">
                <a:latin typeface="Proxima Nova"/>
                <a:ea typeface="Proxima Nova"/>
                <a:cs typeface="Proxima Nova"/>
                <a:sym typeface="Proxima Nova"/>
              </a:rPr>
              <a:t>Raises ethical concerns of equity, access, and influence globally and locally. </a:t>
            </a:r>
            <a:endParaRPr sz="2000">
              <a:latin typeface="Proxima Nova"/>
              <a:ea typeface="Proxima Nova"/>
              <a:cs typeface="Proxima Nova"/>
              <a:sym typeface="Proxima Nova"/>
            </a:endParaRPr>
          </a:p>
          <a:p>
            <a:pPr marL="457200" lvl="0" indent="-355600" algn="l" rtl="0">
              <a:spcBef>
                <a:spcPts val="0"/>
              </a:spcBef>
              <a:spcAft>
                <a:spcPts val="0"/>
              </a:spcAft>
              <a:buSzPts val="2000"/>
              <a:buFont typeface="Proxima Nova"/>
              <a:buChar char="●"/>
            </a:pPr>
            <a:r>
              <a:rPr lang="en" sz="2000">
                <a:latin typeface="Proxima Nova"/>
                <a:ea typeface="Proxima Nova"/>
                <a:cs typeface="Proxima Nova"/>
                <a:sym typeface="Proxima Nova"/>
              </a:rPr>
              <a:t>Affected by the actions of individuals, organizations, and governments. </a:t>
            </a:r>
            <a:endParaRPr sz="2000">
              <a:latin typeface="Proxima Nova"/>
              <a:ea typeface="Proxima Nova"/>
              <a:cs typeface="Proxima Nova"/>
              <a:sym typeface="Proxima Nova"/>
            </a:endParaRPr>
          </a:p>
        </p:txBody>
      </p:sp>
      <p:pic>
        <p:nvPicPr>
          <p:cNvPr id="1039" name="Google Shape;1039;p132"/>
          <p:cNvPicPr preferRelativeResize="0"/>
          <p:nvPr/>
        </p:nvPicPr>
        <p:blipFill>
          <a:blip r:embed="rId4">
            <a:alphaModFix/>
          </a:blip>
          <a:stretch>
            <a:fillRect/>
          </a:stretch>
        </p:blipFill>
        <p:spPr>
          <a:xfrm>
            <a:off x="820838" y="2802700"/>
            <a:ext cx="451449" cy="470198"/>
          </a:xfrm>
          <a:prstGeom prst="rect">
            <a:avLst/>
          </a:prstGeom>
          <a:noFill/>
          <a:ln>
            <a:noFill/>
          </a:ln>
        </p:spPr>
      </p:pic>
      <p:pic>
        <p:nvPicPr>
          <p:cNvPr id="1040" name="Google Shape;1040;p132"/>
          <p:cNvPicPr preferRelativeResize="0"/>
          <p:nvPr/>
        </p:nvPicPr>
        <p:blipFill>
          <a:blip r:embed="rId4">
            <a:alphaModFix/>
          </a:blip>
          <a:stretch>
            <a:fillRect/>
          </a:stretch>
        </p:blipFill>
        <p:spPr>
          <a:xfrm>
            <a:off x="2444300" y="2802700"/>
            <a:ext cx="451449" cy="470198"/>
          </a:xfrm>
          <a:prstGeom prst="rect">
            <a:avLst/>
          </a:prstGeom>
          <a:noFill/>
          <a:ln>
            <a:noFill/>
          </a:ln>
        </p:spPr>
      </p:pic>
      <p:pic>
        <p:nvPicPr>
          <p:cNvPr id="1041" name="Google Shape;1041;p132"/>
          <p:cNvPicPr preferRelativeResize="0"/>
          <p:nvPr/>
        </p:nvPicPr>
        <p:blipFill>
          <a:blip r:embed="rId5">
            <a:alphaModFix/>
          </a:blip>
          <a:stretch>
            <a:fillRect/>
          </a:stretch>
        </p:blipFill>
        <p:spPr>
          <a:xfrm>
            <a:off x="439150" y="2268200"/>
            <a:ext cx="584330" cy="470200"/>
          </a:xfrm>
          <a:prstGeom prst="rect">
            <a:avLst/>
          </a:prstGeom>
          <a:noFill/>
          <a:ln>
            <a:noFill/>
          </a:ln>
        </p:spPr>
      </p:pic>
      <p:pic>
        <p:nvPicPr>
          <p:cNvPr id="1042" name="Google Shape;1042;p132"/>
          <p:cNvPicPr preferRelativeResize="0"/>
          <p:nvPr/>
        </p:nvPicPr>
        <p:blipFill>
          <a:blip r:embed="rId6">
            <a:alphaModFix/>
          </a:blip>
          <a:stretch>
            <a:fillRect/>
          </a:stretch>
        </p:blipFill>
        <p:spPr>
          <a:xfrm>
            <a:off x="1023471" y="2268200"/>
            <a:ext cx="332443" cy="470202"/>
          </a:xfrm>
          <a:prstGeom prst="rect">
            <a:avLst/>
          </a:prstGeom>
          <a:noFill/>
          <a:ln>
            <a:noFill/>
          </a:ln>
        </p:spPr>
      </p:pic>
      <p:pic>
        <p:nvPicPr>
          <p:cNvPr id="1043" name="Google Shape;1043;p132"/>
          <p:cNvPicPr preferRelativeResize="0"/>
          <p:nvPr/>
        </p:nvPicPr>
        <p:blipFill>
          <a:blip r:embed="rId7">
            <a:alphaModFix/>
          </a:blip>
          <a:stretch>
            <a:fillRect/>
          </a:stretch>
        </p:blipFill>
        <p:spPr>
          <a:xfrm flipH="1">
            <a:off x="1398800" y="2333138"/>
            <a:ext cx="193825" cy="340326"/>
          </a:xfrm>
          <a:prstGeom prst="rect">
            <a:avLst/>
          </a:prstGeom>
          <a:noFill/>
          <a:ln>
            <a:noFill/>
          </a:ln>
        </p:spPr>
      </p:pic>
      <p:pic>
        <p:nvPicPr>
          <p:cNvPr id="1044" name="Google Shape;1044;p132"/>
          <p:cNvPicPr preferRelativeResize="0"/>
          <p:nvPr/>
        </p:nvPicPr>
        <p:blipFill>
          <a:blip r:embed="rId7">
            <a:alphaModFix/>
          </a:blip>
          <a:stretch>
            <a:fillRect/>
          </a:stretch>
        </p:blipFill>
        <p:spPr>
          <a:xfrm flipH="1">
            <a:off x="2573113" y="2333138"/>
            <a:ext cx="193825" cy="340326"/>
          </a:xfrm>
          <a:prstGeom prst="rect">
            <a:avLst/>
          </a:prstGeom>
          <a:noFill/>
          <a:ln>
            <a:noFill/>
          </a:ln>
        </p:spPr>
      </p:pic>
      <p:pic>
        <p:nvPicPr>
          <p:cNvPr id="1045" name="Google Shape;1045;p132"/>
          <p:cNvPicPr preferRelativeResize="0"/>
          <p:nvPr/>
        </p:nvPicPr>
        <p:blipFill>
          <a:blip r:embed="rId8">
            <a:alphaModFix/>
          </a:blip>
          <a:stretch>
            <a:fillRect/>
          </a:stretch>
        </p:blipFill>
        <p:spPr>
          <a:xfrm>
            <a:off x="590250" y="1545100"/>
            <a:ext cx="912624" cy="658800"/>
          </a:xfrm>
          <a:prstGeom prst="rect">
            <a:avLst/>
          </a:prstGeom>
          <a:noFill/>
          <a:ln>
            <a:noFill/>
          </a:ln>
        </p:spPr>
      </p:pic>
      <p:pic>
        <p:nvPicPr>
          <p:cNvPr id="1046" name="Google Shape;1046;p132"/>
          <p:cNvPicPr preferRelativeResize="0"/>
          <p:nvPr/>
        </p:nvPicPr>
        <p:blipFill>
          <a:blip r:embed="rId9">
            <a:alphaModFix/>
          </a:blip>
          <a:stretch>
            <a:fillRect/>
          </a:stretch>
        </p:blipFill>
        <p:spPr>
          <a:xfrm>
            <a:off x="2503800" y="1967098"/>
            <a:ext cx="332451" cy="236828"/>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0"/>
        <p:cNvGrpSpPr/>
        <p:nvPr/>
      </p:nvGrpSpPr>
      <p:grpSpPr>
        <a:xfrm>
          <a:off x="0" y="0"/>
          <a:ext cx="0" cy="0"/>
          <a:chOff x="0" y="0"/>
          <a:chExt cx="0" cy="0"/>
        </a:xfrm>
      </p:grpSpPr>
      <p:sp>
        <p:nvSpPr>
          <p:cNvPr id="1051" name="Google Shape;1051;p1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 Lesson 8</a:t>
            </a:r>
            <a:endParaRPr dirty="0"/>
          </a:p>
          <a:p>
            <a:pPr marL="0" lvl="0" indent="0" algn="ctr" rtl="0">
              <a:spcBef>
                <a:spcPts val="0"/>
              </a:spcBef>
              <a:spcAft>
                <a:spcPts val="0"/>
              </a:spcAft>
              <a:buNone/>
            </a:pPr>
            <a:r>
              <a:rPr lang="en" dirty="0"/>
              <a:t>Project - Internet Dilemmas Part 2</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sp>
        <p:nvSpPr>
          <p:cNvPr id="206" name="Google Shape;206;p3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1 - Activity</a:t>
            </a:r>
            <a:endParaRPr dirty="0">
              <a:solidFill>
                <a:srgbClr val="FFFFFF"/>
              </a:solidFill>
            </a:endParaRPr>
          </a:p>
        </p:txBody>
      </p:sp>
      <p:grpSp>
        <p:nvGrpSpPr>
          <p:cNvPr id="207" name="Google Shape;207;p35"/>
          <p:cNvGrpSpPr/>
          <p:nvPr/>
        </p:nvGrpSpPr>
        <p:grpSpPr>
          <a:xfrm>
            <a:off x="8318125" y="86900"/>
            <a:ext cx="747550" cy="183300"/>
            <a:chOff x="7547375" y="86900"/>
            <a:chExt cx="747550" cy="183300"/>
          </a:xfrm>
        </p:grpSpPr>
        <p:sp>
          <p:nvSpPr>
            <p:cNvPr id="208" name="Google Shape;208;p35"/>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5"/>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5"/>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35"/>
          <p:cNvSpPr txBox="1"/>
          <p:nvPr/>
        </p:nvSpPr>
        <p:spPr>
          <a:xfrm>
            <a:off x="6483050" y="1713525"/>
            <a:ext cx="2495400" cy="9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Teacher Demo</a:t>
            </a:r>
            <a:endParaRPr sz="3000">
              <a:latin typeface="Proxima Nova"/>
              <a:ea typeface="Proxima Nova"/>
              <a:cs typeface="Proxima Nova"/>
              <a:sym typeface="Proxima Nova"/>
            </a:endParaRPr>
          </a:p>
        </p:txBody>
      </p:sp>
      <p:pic>
        <p:nvPicPr>
          <p:cNvPr id="212" name="Google Shape;212;p35"/>
          <p:cNvPicPr preferRelativeResize="0"/>
          <p:nvPr/>
        </p:nvPicPr>
        <p:blipFill>
          <a:blip r:embed="rId4">
            <a:alphaModFix/>
          </a:blip>
          <a:stretch>
            <a:fillRect/>
          </a:stretch>
        </p:blipFill>
        <p:spPr>
          <a:xfrm>
            <a:off x="113700" y="973375"/>
            <a:ext cx="6287125" cy="3322825"/>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5"/>
        <p:cNvGrpSpPr/>
        <p:nvPr/>
      </p:nvGrpSpPr>
      <p:grpSpPr>
        <a:xfrm>
          <a:off x="0" y="0"/>
          <a:ext cx="0" cy="0"/>
          <a:chOff x="0" y="0"/>
          <a:chExt cx="0" cy="0"/>
        </a:xfrm>
      </p:grpSpPr>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9"/>
        <p:cNvGrpSpPr/>
        <p:nvPr/>
      </p:nvGrpSpPr>
      <p:grpSpPr>
        <a:xfrm>
          <a:off x="0" y="0"/>
          <a:ext cx="0" cy="0"/>
          <a:chOff x="0" y="0"/>
          <a:chExt cx="0" cy="0"/>
        </a:xfrm>
      </p:grpSpPr>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3"/>
        <p:cNvGrpSpPr/>
        <p:nvPr/>
      </p:nvGrpSpPr>
      <p:grpSpPr>
        <a:xfrm>
          <a:off x="0" y="0"/>
          <a:ext cx="0" cy="0"/>
          <a:chOff x="0" y="0"/>
          <a:chExt cx="0" cy="0"/>
        </a:xfrm>
      </p:grpSpPr>
      <p:sp>
        <p:nvSpPr>
          <p:cNvPr id="1064" name="Google Shape;1064;p136"/>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7 - Activity</a:t>
            </a:r>
            <a:endParaRPr dirty="0">
              <a:solidFill>
                <a:srgbClr val="FFFFFF"/>
              </a:solidFill>
            </a:endParaRPr>
          </a:p>
        </p:txBody>
      </p:sp>
      <p:sp>
        <p:nvSpPr>
          <p:cNvPr id="1065" name="Google Shape;1065;p136"/>
          <p:cNvSpPr txBox="1"/>
          <p:nvPr/>
        </p:nvSpPr>
        <p:spPr>
          <a:xfrm>
            <a:off x="1204925" y="646050"/>
            <a:ext cx="6323400" cy="7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Internet Dilemma Policy One Pager</a:t>
            </a:r>
            <a:endParaRPr sz="3000" b="1">
              <a:latin typeface="Proxima Nova"/>
              <a:ea typeface="Proxima Nova"/>
              <a:cs typeface="Proxima Nova"/>
              <a:sym typeface="Proxima Nova"/>
            </a:endParaRPr>
          </a:p>
        </p:txBody>
      </p:sp>
      <p:pic>
        <p:nvPicPr>
          <p:cNvPr id="1066" name="Google Shape;1066;p136"/>
          <p:cNvPicPr preferRelativeResize="0"/>
          <p:nvPr/>
        </p:nvPicPr>
        <p:blipFill>
          <a:blip r:embed="rId4">
            <a:alphaModFix/>
          </a:blip>
          <a:stretch>
            <a:fillRect/>
          </a:stretch>
        </p:blipFill>
        <p:spPr>
          <a:xfrm>
            <a:off x="3140138" y="1462825"/>
            <a:ext cx="2863724" cy="3680675"/>
          </a:xfrm>
          <a:prstGeom prst="rect">
            <a:avLst/>
          </a:prstGeom>
          <a:noFill/>
          <a:ln w="9525" cap="flat" cmpd="sng">
            <a:solidFill>
              <a:schemeClr val="dk2"/>
            </a:solidFill>
            <a:prstDash val="solid"/>
            <a:round/>
            <a:headEnd type="none" w="sm" len="sm"/>
            <a:tailEnd type="none" w="sm" len="sm"/>
          </a:ln>
        </p:spPr>
      </p:pic>
      <p:sp>
        <p:nvSpPr>
          <p:cNvPr id="1067" name="Google Shape;1067;p136"/>
          <p:cNvSpPr txBox="1"/>
          <p:nvPr/>
        </p:nvSpPr>
        <p:spPr>
          <a:xfrm>
            <a:off x="6357100" y="2112650"/>
            <a:ext cx="2366100" cy="186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Proxima Nova"/>
                <a:ea typeface="Proxima Nova"/>
                <a:cs typeface="Proxima Nova"/>
                <a:sym typeface="Proxima Nova"/>
              </a:rPr>
              <a:t>Don't forget to check the rubric as you work!</a:t>
            </a:r>
            <a:endParaRPr sz="1800">
              <a:latin typeface="Proxima Nova"/>
              <a:ea typeface="Proxima Nova"/>
              <a:cs typeface="Proxima Nova"/>
              <a:sym typeface="Proxima Nova"/>
            </a:endParaRPr>
          </a:p>
        </p:txBody>
      </p:sp>
      <p:pic>
        <p:nvPicPr>
          <p:cNvPr id="1068" name="Google Shape;1068;p136"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title="Timer 30m">
            <a:hlinkClick r:id="rId5"/>
          </p:cNvPr>
          <p:cNvPicPr preferRelativeResize="0"/>
          <p:nvPr/>
        </p:nvPicPr>
        <p:blipFill>
          <a:blip r:embed="rId6">
            <a:alphaModFix/>
          </a:blip>
          <a:stretch>
            <a:fillRect/>
          </a:stretch>
        </p:blipFill>
        <p:spPr>
          <a:xfrm>
            <a:off x="295700" y="2112650"/>
            <a:ext cx="2491193" cy="186840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2"/>
        <p:cNvGrpSpPr/>
        <p:nvPr/>
      </p:nvGrpSpPr>
      <p:grpSpPr>
        <a:xfrm>
          <a:off x="0" y="0"/>
          <a:ext cx="0" cy="0"/>
          <a:chOff x="0" y="0"/>
          <a:chExt cx="0" cy="0"/>
        </a:xfrm>
      </p:grpSpPr>
      <p:sp>
        <p:nvSpPr>
          <p:cNvPr id="1073" name="Google Shape;1073;p137"/>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7 - Activity</a:t>
            </a:r>
            <a:endParaRPr dirty="0">
              <a:solidFill>
                <a:srgbClr val="FFFFFF"/>
              </a:solidFill>
            </a:endParaRPr>
          </a:p>
        </p:txBody>
      </p:sp>
      <p:sp>
        <p:nvSpPr>
          <p:cNvPr id="1074" name="Google Shape;1074;p137"/>
          <p:cNvSpPr txBox="1"/>
          <p:nvPr/>
        </p:nvSpPr>
        <p:spPr>
          <a:xfrm>
            <a:off x="1410300" y="666350"/>
            <a:ext cx="6323400" cy="7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Share Out</a:t>
            </a:r>
            <a:endParaRPr sz="3000" b="1">
              <a:latin typeface="Proxima Nova"/>
              <a:ea typeface="Proxima Nova"/>
              <a:cs typeface="Proxima Nova"/>
              <a:sym typeface="Proxima Nova"/>
            </a:endParaRPr>
          </a:p>
        </p:txBody>
      </p:sp>
      <p:sp>
        <p:nvSpPr>
          <p:cNvPr id="1075" name="Google Shape;1075;p137"/>
          <p:cNvSpPr txBox="1"/>
          <p:nvPr/>
        </p:nvSpPr>
        <p:spPr>
          <a:xfrm>
            <a:off x="3134388" y="1664950"/>
            <a:ext cx="2875200" cy="81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Proxima Nova"/>
                <a:ea typeface="Proxima Nova"/>
                <a:cs typeface="Proxima Nova"/>
                <a:sym typeface="Proxima Nova"/>
              </a:rPr>
              <a:t>Net Neutrality</a:t>
            </a:r>
            <a:endParaRPr sz="2400">
              <a:latin typeface="Proxima Nova"/>
              <a:ea typeface="Proxima Nova"/>
              <a:cs typeface="Proxima Nova"/>
              <a:sym typeface="Proxima Nova"/>
            </a:endParaRPr>
          </a:p>
        </p:txBody>
      </p:sp>
      <p:pic>
        <p:nvPicPr>
          <p:cNvPr id="1076" name="Google Shape;1076;p137"/>
          <p:cNvPicPr preferRelativeResize="0"/>
          <p:nvPr/>
        </p:nvPicPr>
        <p:blipFill>
          <a:blip r:embed="rId4">
            <a:alphaModFix/>
          </a:blip>
          <a:stretch>
            <a:fillRect/>
          </a:stretch>
        </p:blipFill>
        <p:spPr>
          <a:xfrm>
            <a:off x="3424850" y="2528722"/>
            <a:ext cx="2294301" cy="1154351"/>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0"/>
        <p:cNvGrpSpPr/>
        <p:nvPr/>
      </p:nvGrpSpPr>
      <p:grpSpPr>
        <a:xfrm>
          <a:off x="0" y="0"/>
          <a:ext cx="0" cy="0"/>
          <a:chOff x="0" y="0"/>
          <a:chExt cx="0" cy="0"/>
        </a:xfrm>
      </p:grpSpPr>
      <p:sp>
        <p:nvSpPr>
          <p:cNvPr id="1081" name="Google Shape;1081;p13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7 - Activity</a:t>
            </a:r>
            <a:endParaRPr dirty="0">
              <a:solidFill>
                <a:srgbClr val="FFFFFF"/>
              </a:solidFill>
            </a:endParaRPr>
          </a:p>
        </p:txBody>
      </p:sp>
      <p:sp>
        <p:nvSpPr>
          <p:cNvPr id="1082" name="Google Shape;1082;p138"/>
          <p:cNvSpPr txBox="1"/>
          <p:nvPr/>
        </p:nvSpPr>
        <p:spPr>
          <a:xfrm>
            <a:off x="1410300" y="666350"/>
            <a:ext cx="6323400" cy="7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Share Out</a:t>
            </a:r>
            <a:endParaRPr sz="3000" b="1">
              <a:latin typeface="Proxima Nova"/>
              <a:ea typeface="Proxima Nova"/>
              <a:cs typeface="Proxima Nova"/>
              <a:sym typeface="Proxima Nova"/>
            </a:endParaRPr>
          </a:p>
        </p:txBody>
      </p:sp>
      <p:sp>
        <p:nvSpPr>
          <p:cNvPr id="1083" name="Google Shape;1083;p138"/>
          <p:cNvSpPr txBox="1"/>
          <p:nvPr/>
        </p:nvSpPr>
        <p:spPr>
          <a:xfrm>
            <a:off x="3065163" y="1496900"/>
            <a:ext cx="2875200" cy="81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Proxima Nova"/>
                <a:ea typeface="Proxima Nova"/>
                <a:cs typeface="Proxima Nova"/>
                <a:sym typeface="Proxima Nova"/>
              </a:rPr>
              <a:t>Internet Censorship</a:t>
            </a:r>
            <a:endParaRPr sz="2400">
              <a:latin typeface="Proxima Nova"/>
              <a:ea typeface="Proxima Nova"/>
              <a:cs typeface="Proxima Nova"/>
              <a:sym typeface="Proxima Nova"/>
            </a:endParaRPr>
          </a:p>
        </p:txBody>
      </p:sp>
      <p:pic>
        <p:nvPicPr>
          <p:cNvPr id="1084" name="Google Shape;1084;p138"/>
          <p:cNvPicPr preferRelativeResize="0"/>
          <p:nvPr/>
        </p:nvPicPr>
        <p:blipFill>
          <a:blip r:embed="rId4">
            <a:alphaModFix/>
          </a:blip>
          <a:stretch>
            <a:fillRect/>
          </a:stretch>
        </p:blipFill>
        <p:spPr>
          <a:xfrm>
            <a:off x="2991188" y="2151000"/>
            <a:ext cx="3023184" cy="1761949"/>
          </a:xfrm>
          <a:prstGeom prst="rect">
            <a:avLst/>
          </a:prstGeom>
          <a:noFill/>
          <a:ln>
            <a:noFill/>
          </a:ln>
        </p:spPr>
      </p:pic>
      <p:pic>
        <p:nvPicPr>
          <p:cNvPr id="1085" name="Google Shape;1085;p138"/>
          <p:cNvPicPr preferRelativeResize="0"/>
          <p:nvPr/>
        </p:nvPicPr>
        <p:blipFill>
          <a:blip r:embed="rId5">
            <a:alphaModFix/>
          </a:blip>
          <a:stretch>
            <a:fillRect/>
          </a:stretch>
        </p:blipFill>
        <p:spPr>
          <a:xfrm>
            <a:off x="3754650" y="2323750"/>
            <a:ext cx="1409949" cy="1228200"/>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9"/>
        <p:cNvGrpSpPr/>
        <p:nvPr/>
      </p:nvGrpSpPr>
      <p:grpSpPr>
        <a:xfrm>
          <a:off x="0" y="0"/>
          <a:ext cx="0" cy="0"/>
          <a:chOff x="0" y="0"/>
          <a:chExt cx="0" cy="0"/>
        </a:xfrm>
      </p:grpSpPr>
      <p:sp>
        <p:nvSpPr>
          <p:cNvPr id="1090" name="Google Shape;1090;p13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7 - Activity</a:t>
            </a:r>
            <a:endParaRPr dirty="0">
              <a:solidFill>
                <a:srgbClr val="FFFFFF"/>
              </a:solidFill>
            </a:endParaRPr>
          </a:p>
        </p:txBody>
      </p:sp>
      <p:sp>
        <p:nvSpPr>
          <p:cNvPr id="1091" name="Google Shape;1091;p139"/>
          <p:cNvSpPr txBox="1"/>
          <p:nvPr/>
        </p:nvSpPr>
        <p:spPr>
          <a:xfrm>
            <a:off x="1410300" y="666350"/>
            <a:ext cx="6323400" cy="7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Share Out</a:t>
            </a:r>
            <a:endParaRPr sz="3000" b="1">
              <a:latin typeface="Proxima Nova"/>
              <a:ea typeface="Proxima Nova"/>
              <a:cs typeface="Proxima Nova"/>
              <a:sym typeface="Proxima Nova"/>
            </a:endParaRPr>
          </a:p>
        </p:txBody>
      </p:sp>
      <p:sp>
        <p:nvSpPr>
          <p:cNvPr id="1092" name="Google Shape;1092;p139"/>
          <p:cNvSpPr txBox="1"/>
          <p:nvPr/>
        </p:nvSpPr>
        <p:spPr>
          <a:xfrm>
            <a:off x="3134388" y="1618650"/>
            <a:ext cx="2875200" cy="81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Proxima Nova"/>
                <a:ea typeface="Proxima Nova"/>
                <a:cs typeface="Proxima Nova"/>
                <a:sym typeface="Proxima Nova"/>
              </a:rPr>
              <a:t>The Digital Divide</a:t>
            </a:r>
            <a:endParaRPr sz="2400">
              <a:latin typeface="Proxima Nova"/>
              <a:ea typeface="Proxima Nova"/>
              <a:cs typeface="Proxima Nova"/>
              <a:sym typeface="Proxima Nova"/>
            </a:endParaRPr>
          </a:p>
        </p:txBody>
      </p:sp>
      <p:pic>
        <p:nvPicPr>
          <p:cNvPr id="1093" name="Google Shape;1093;p139"/>
          <p:cNvPicPr preferRelativeResize="0"/>
          <p:nvPr/>
        </p:nvPicPr>
        <p:blipFill>
          <a:blip r:embed="rId4">
            <a:alphaModFix/>
          </a:blip>
          <a:stretch>
            <a:fillRect/>
          </a:stretch>
        </p:blipFill>
        <p:spPr>
          <a:xfrm>
            <a:off x="3652475" y="2195650"/>
            <a:ext cx="1839050" cy="183905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7"/>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36"/>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1 - Activity</a:t>
            </a:r>
            <a:endParaRPr dirty="0">
              <a:solidFill>
                <a:srgbClr val="FFFFFF"/>
              </a:solidFill>
            </a:endParaRPr>
          </a:p>
        </p:txBody>
      </p:sp>
      <p:grpSp>
        <p:nvGrpSpPr>
          <p:cNvPr id="218" name="Google Shape;218;p36"/>
          <p:cNvGrpSpPr/>
          <p:nvPr/>
        </p:nvGrpSpPr>
        <p:grpSpPr>
          <a:xfrm>
            <a:off x="8318125" y="86900"/>
            <a:ext cx="747550" cy="183300"/>
            <a:chOff x="7547375" y="86900"/>
            <a:chExt cx="747550" cy="183300"/>
          </a:xfrm>
        </p:grpSpPr>
        <p:sp>
          <p:nvSpPr>
            <p:cNvPr id="219" name="Google Shape;219;p36"/>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6"/>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6"/>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36"/>
          <p:cNvSpPr txBox="1"/>
          <p:nvPr/>
        </p:nvSpPr>
        <p:spPr>
          <a:xfrm>
            <a:off x="445100" y="455800"/>
            <a:ext cx="8195700" cy="365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Prompt: </a:t>
            </a:r>
            <a:endParaRPr sz="3600" b="1">
              <a:latin typeface="Proxima Nova"/>
              <a:ea typeface="Proxima Nova"/>
              <a:cs typeface="Proxima Nova"/>
              <a:sym typeface="Proxima Nova"/>
            </a:endParaRPr>
          </a:p>
          <a:p>
            <a:pPr marL="0" lvl="0" indent="0" algn="ctr" rtl="0">
              <a:spcBef>
                <a:spcPts val="0"/>
              </a:spcBef>
              <a:spcAft>
                <a:spcPts val="0"/>
              </a:spcAft>
              <a:buNone/>
            </a:pPr>
            <a:endParaRPr sz="3600">
              <a:latin typeface="Proxima Nova"/>
              <a:ea typeface="Proxima Nova"/>
              <a:cs typeface="Proxima Nova"/>
              <a:sym typeface="Proxima Nova"/>
            </a:endParaRPr>
          </a:p>
          <a:p>
            <a:pPr marL="0" lvl="0" indent="0" algn="ctr" rtl="0">
              <a:spcBef>
                <a:spcPts val="0"/>
              </a:spcBef>
              <a:spcAft>
                <a:spcPts val="0"/>
              </a:spcAft>
              <a:buNone/>
            </a:pPr>
            <a:r>
              <a:rPr lang="en" sz="3600">
                <a:latin typeface="Proxima Nova"/>
                <a:ea typeface="Proxima Nova"/>
                <a:cs typeface="Proxima Nova"/>
                <a:sym typeface="Proxima Nova"/>
              </a:rPr>
              <a:t>How is the Internet Simulator similar to the Internet? </a:t>
            </a:r>
            <a:endParaRPr sz="3600">
              <a:latin typeface="Proxima Nova"/>
              <a:ea typeface="Proxima Nova"/>
              <a:cs typeface="Proxima Nova"/>
              <a:sym typeface="Proxima Nova"/>
            </a:endParaRPr>
          </a:p>
          <a:p>
            <a:pPr marL="0" lvl="0" indent="0" algn="ctr" rtl="0">
              <a:spcBef>
                <a:spcPts val="0"/>
              </a:spcBef>
              <a:spcAft>
                <a:spcPts val="0"/>
              </a:spcAft>
              <a:buNone/>
            </a:pPr>
            <a:endParaRPr sz="3600">
              <a:latin typeface="Proxima Nova"/>
              <a:ea typeface="Proxima Nova"/>
              <a:cs typeface="Proxima Nova"/>
              <a:sym typeface="Proxima Nova"/>
            </a:endParaRPr>
          </a:p>
          <a:p>
            <a:pPr marL="0" lvl="0" indent="0" algn="ctr" rtl="0">
              <a:spcBef>
                <a:spcPts val="0"/>
              </a:spcBef>
              <a:spcAft>
                <a:spcPts val="0"/>
              </a:spcAft>
              <a:buNone/>
            </a:pPr>
            <a:r>
              <a:rPr lang="en" sz="3600">
                <a:latin typeface="Proxima Nova"/>
                <a:ea typeface="Proxima Nova"/>
                <a:cs typeface="Proxima Nova"/>
                <a:sym typeface="Proxima Nova"/>
              </a:rPr>
              <a:t>How is it different?</a:t>
            </a:r>
            <a:endParaRPr sz="3600">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sp>
        <p:nvSpPr>
          <p:cNvPr id="231" name="Google Shape;231;p3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1 - Wrap Up</a:t>
            </a:r>
            <a:endParaRPr dirty="0">
              <a:solidFill>
                <a:srgbClr val="FFFFFF"/>
              </a:solidFill>
            </a:endParaRPr>
          </a:p>
        </p:txBody>
      </p:sp>
      <p:pic>
        <p:nvPicPr>
          <p:cNvPr id="232" name="Google Shape;232;p38" descr="What is the internet?  Short answer: a distributed packet-switched network.  This is the introduction video to the series, &quot;How the Internet Works&quot;.  Vint Cerf, one of the &quot;fathers of the internet&quot; explains the history of how the net and how no one person or organization is really in charge of it.  Watch the rest of the series to learn more: &#10;https://www.youtube.com/playlist?list=PLzdnOPI1iJNfMRZm5DDxco3UdsFegvuB7&#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10;&#10;Help us caption &amp; translate this video!&#10;&#10;https://amara.org/v/Vxaw/" title="What is the Internet?">
            <a:hlinkClick r:id="rId4"/>
          </p:cNvPr>
          <p:cNvPicPr preferRelativeResize="0"/>
          <p:nvPr/>
        </p:nvPicPr>
        <p:blipFill>
          <a:blip r:embed="rId5">
            <a:alphaModFix/>
          </a:blip>
          <a:stretch>
            <a:fillRect/>
          </a:stretch>
        </p:blipFill>
        <p:spPr>
          <a:xfrm>
            <a:off x="1378033" y="352550"/>
            <a:ext cx="6387942" cy="4790950"/>
          </a:xfrm>
          <a:prstGeom prst="rect">
            <a:avLst/>
          </a:prstGeom>
          <a:noFill/>
          <a:ln>
            <a:noFill/>
          </a:ln>
        </p:spPr>
      </p:pic>
      <p:sp>
        <p:nvSpPr>
          <p:cNvPr id="233" name="Google Shape;233;p38"/>
          <p:cNvSpPr txBox="1"/>
          <p:nvPr/>
        </p:nvSpPr>
        <p:spPr>
          <a:xfrm>
            <a:off x="164500" y="619275"/>
            <a:ext cx="996600" cy="14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NOTE:</a:t>
            </a:r>
            <a:endParaRPr sz="1800" b="1">
              <a:latin typeface="Proxima Nova"/>
              <a:ea typeface="Proxima Nova"/>
              <a:cs typeface="Proxima Nova"/>
              <a:sym typeface="Proxima Nova"/>
            </a:endParaRPr>
          </a:p>
          <a:p>
            <a:pPr marL="0" lvl="0" indent="0" algn="l" rtl="0">
              <a:spcBef>
                <a:spcPts val="0"/>
              </a:spcBef>
              <a:spcAft>
                <a:spcPts val="0"/>
              </a:spcAft>
              <a:buNone/>
            </a:pPr>
            <a:r>
              <a:rPr lang="en" sz="1800" b="1">
                <a:latin typeface="Proxima Nova"/>
                <a:ea typeface="Proxima Nova"/>
                <a:cs typeface="Proxima Nova"/>
                <a:sym typeface="Proxima Nova"/>
              </a:rPr>
              <a:t>Start at 1:30</a:t>
            </a:r>
            <a:endParaRPr sz="1800" b="1">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Google Shape;238;p39"/>
          <p:cNvSpPr txBox="1"/>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FFFFFF"/>
                </a:solidFill>
                <a:latin typeface="Proxima Nova"/>
                <a:ea typeface="Proxima Nova"/>
                <a:cs typeface="Proxima Nova"/>
                <a:sym typeface="Proxima Nova"/>
              </a:rPr>
              <a:t>Lesson 2 - Networks</a:t>
            </a:r>
            <a:endParaRPr sz="3600" b="1" dirty="0">
              <a:solidFill>
                <a:srgbClr val="FFFFFF"/>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p41"/>
          <p:cNvSpPr txBox="1"/>
          <p:nvPr/>
        </p:nvSpPr>
        <p:spPr>
          <a:xfrm>
            <a:off x="523500" y="684400"/>
            <a:ext cx="8097000" cy="422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Prompt:</a:t>
            </a:r>
            <a:r>
              <a:rPr lang="en" sz="3600">
                <a:latin typeface="Proxima Nova"/>
                <a:ea typeface="Proxima Nova"/>
                <a:cs typeface="Proxima Nova"/>
                <a:sym typeface="Proxima Nova"/>
              </a:rPr>
              <a:t> </a:t>
            </a:r>
            <a:endParaRPr sz="3600">
              <a:latin typeface="Proxima Nova"/>
              <a:ea typeface="Proxima Nova"/>
              <a:cs typeface="Proxima Nova"/>
              <a:sym typeface="Proxima Nova"/>
            </a:endParaRPr>
          </a:p>
          <a:p>
            <a:pPr marL="0" lvl="0" indent="0" algn="ctr" rtl="0">
              <a:spcBef>
                <a:spcPts val="0"/>
              </a:spcBef>
              <a:spcAft>
                <a:spcPts val="0"/>
              </a:spcAft>
              <a:buNone/>
            </a:pPr>
            <a:endParaRPr sz="3000">
              <a:solidFill>
                <a:srgbClr val="000000"/>
              </a:solidFill>
              <a:latin typeface="Proxima Nova"/>
              <a:ea typeface="Proxima Nova"/>
              <a:cs typeface="Proxima Nova"/>
              <a:sym typeface="Proxima Nova"/>
            </a:endParaRPr>
          </a:p>
          <a:p>
            <a:pPr marL="0" lvl="0" indent="0" algn="ctr" rtl="0">
              <a:spcBef>
                <a:spcPts val="0"/>
              </a:spcBef>
              <a:spcAft>
                <a:spcPts val="0"/>
              </a:spcAft>
              <a:buNone/>
            </a:pPr>
            <a:r>
              <a:rPr lang="en" sz="3000">
                <a:solidFill>
                  <a:schemeClr val="dk1"/>
                </a:solidFill>
                <a:latin typeface="Proxima Nova"/>
                <a:ea typeface="Proxima Nova"/>
                <a:cs typeface="Proxima Nova"/>
                <a:sym typeface="Proxima Nova"/>
              </a:rPr>
              <a:t>In the previous lesson, we explored the Internet Simulator, where each of you were connected to one other person by a single wire. What are the potential problems with this setup?</a:t>
            </a: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600">
              <a:latin typeface="Proxima Nova"/>
              <a:ea typeface="Proxima Nova"/>
              <a:cs typeface="Proxima Nova"/>
              <a:sym typeface="Proxima Nova"/>
            </a:endParaRPr>
          </a:p>
          <a:p>
            <a:pPr marL="0" lvl="0" indent="0" algn="ctr" rtl="0">
              <a:spcBef>
                <a:spcPts val="0"/>
              </a:spcBef>
              <a:spcAft>
                <a:spcPts val="0"/>
              </a:spcAft>
              <a:buNone/>
            </a:pPr>
            <a:endParaRPr sz="3600">
              <a:solidFill>
                <a:srgbClr val="000000"/>
              </a:solidFill>
              <a:latin typeface="Proxima Nova"/>
              <a:ea typeface="Proxima Nova"/>
              <a:cs typeface="Proxima Nova"/>
              <a:sym typeface="Proxima Nova"/>
            </a:endParaRPr>
          </a:p>
        </p:txBody>
      </p:sp>
      <p:sp>
        <p:nvSpPr>
          <p:cNvPr id="248" name="Google Shape;248;p41"/>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2 - Warm Up </a:t>
            </a:r>
            <a:endParaRPr dirty="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sp>
        <p:nvSpPr>
          <p:cNvPr id="257" name="Google Shape;257;p43"/>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Human Network</a:t>
            </a:r>
            <a:endParaRPr sz="3600" b="1">
              <a:latin typeface="Proxima Nova"/>
              <a:ea typeface="Proxima Nova"/>
              <a:cs typeface="Proxima Nova"/>
              <a:sym typeface="Proxima Nova"/>
            </a:endParaRPr>
          </a:p>
        </p:txBody>
      </p:sp>
      <p:sp>
        <p:nvSpPr>
          <p:cNvPr id="258" name="Google Shape;258;p43"/>
          <p:cNvSpPr txBox="1"/>
          <p:nvPr/>
        </p:nvSpPr>
        <p:spPr>
          <a:xfrm>
            <a:off x="504650" y="1142325"/>
            <a:ext cx="8256300" cy="132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roxima Nova"/>
                <a:ea typeface="Proxima Nova"/>
                <a:cs typeface="Proxima Nova"/>
                <a:sym typeface="Proxima Nova"/>
              </a:rPr>
              <a:t>You and your group should have:</a:t>
            </a:r>
            <a:endParaRPr b="1">
              <a:latin typeface="Proxima Nova"/>
              <a:ea typeface="Proxima Nova"/>
              <a:cs typeface="Proxima Nova"/>
              <a:sym typeface="Proxima Nova"/>
            </a:endParaRPr>
          </a:p>
          <a:p>
            <a:pPr marL="0" lvl="0" indent="0" algn="ctr" rtl="0">
              <a:spcBef>
                <a:spcPts val="0"/>
              </a:spcBef>
              <a:spcAft>
                <a:spcPts val="0"/>
              </a:spcAft>
              <a:buNone/>
            </a:pPr>
            <a:r>
              <a:rPr lang="en">
                <a:latin typeface="Proxima Nova"/>
                <a:ea typeface="Proxima Nova"/>
                <a:cs typeface="Proxima Nova"/>
                <a:sym typeface="Proxima Nova"/>
              </a:rPr>
              <a:t>string</a:t>
            </a:r>
            <a:endParaRPr>
              <a:latin typeface="Proxima Nova"/>
              <a:ea typeface="Proxima Nova"/>
              <a:cs typeface="Proxima Nova"/>
              <a:sym typeface="Proxima Nova"/>
            </a:endParaRPr>
          </a:p>
        </p:txBody>
      </p:sp>
      <p:sp>
        <p:nvSpPr>
          <p:cNvPr id="259" name="Google Shape;259;p43"/>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2 - Activity</a:t>
            </a:r>
            <a:endParaRPr dirty="0">
              <a:solidFill>
                <a:srgbClr val="FFFFFF"/>
              </a:solidFill>
            </a:endParaRPr>
          </a:p>
        </p:txBody>
      </p:sp>
      <p:pic>
        <p:nvPicPr>
          <p:cNvPr id="260" name="Google Shape;260;p43"/>
          <p:cNvPicPr preferRelativeResize="0"/>
          <p:nvPr/>
        </p:nvPicPr>
        <p:blipFill>
          <a:blip r:embed="rId4">
            <a:alphaModFix/>
          </a:blip>
          <a:stretch>
            <a:fillRect/>
          </a:stretch>
        </p:blipFill>
        <p:spPr>
          <a:xfrm rot="1032601">
            <a:off x="572275" y="2029900"/>
            <a:ext cx="4737751" cy="2368875"/>
          </a:xfrm>
          <a:prstGeom prst="rect">
            <a:avLst/>
          </a:prstGeom>
          <a:noFill/>
          <a:ln>
            <a:noFill/>
          </a:ln>
        </p:spPr>
      </p:pic>
      <p:pic>
        <p:nvPicPr>
          <p:cNvPr id="261" name="Google Shape;261;p43"/>
          <p:cNvPicPr preferRelativeResize="0"/>
          <p:nvPr/>
        </p:nvPicPr>
        <p:blipFill>
          <a:blip r:embed="rId5">
            <a:alphaModFix/>
          </a:blip>
          <a:stretch>
            <a:fillRect/>
          </a:stretch>
        </p:blipFill>
        <p:spPr>
          <a:xfrm rot="-1815290">
            <a:off x="1736875" y="2414274"/>
            <a:ext cx="4737750" cy="2368875"/>
          </a:xfrm>
          <a:prstGeom prst="rect">
            <a:avLst/>
          </a:prstGeom>
          <a:noFill/>
          <a:ln>
            <a:noFill/>
          </a:ln>
        </p:spPr>
      </p:pic>
      <p:pic>
        <p:nvPicPr>
          <p:cNvPr id="262" name="Google Shape;262;p43"/>
          <p:cNvPicPr preferRelativeResize="0"/>
          <p:nvPr/>
        </p:nvPicPr>
        <p:blipFill>
          <a:blip r:embed="rId6">
            <a:alphaModFix/>
          </a:blip>
          <a:stretch>
            <a:fillRect/>
          </a:stretch>
        </p:blipFill>
        <p:spPr>
          <a:xfrm rot="-3303249" flipH="1">
            <a:off x="4447349" y="1560642"/>
            <a:ext cx="4737750" cy="2368875"/>
          </a:xfrm>
          <a:prstGeom prst="rect">
            <a:avLst/>
          </a:prstGeom>
          <a:noFill/>
          <a:ln>
            <a:noFill/>
          </a:ln>
        </p:spPr>
      </p:pic>
      <p:pic>
        <p:nvPicPr>
          <p:cNvPr id="263" name="Google Shape;263;p43"/>
          <p:cNvPicPr preferRelativeResize="0"/>
          <p:nvPr/>
        </p:nvPicPr>
        <p:blipFill>
          <a:blip r:embed="rId7">
            <a:alphaModFix/>
          </a:blip>
          <a:stretch>
            <a:fillRect/>
          </a:stretch>
        </p:blipFill>
        <p:spPr>
          <a:xfrm rot="-9334877" flipH="1">
            <a:off x="4620924" y="1929449"/>
            <a:ext cx="4737750" cy="2368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6"/>
          <p:cNvSpPr txBox="1"/>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FFFFFF"/>
                </a:solidFill>
                <a:latin typeface="Proxima Nova"/>
                <a:ea typeface="Proxima Nova"/>
                <a:cs typeface="Proxima Nova"/>
                <a:sym typeface="Proxima Nova"/>
              </a:rPr>
              <a:t> Lesson 1</a:t>
            </a:r>
            <a:endParaRPr sz="3600" b="1" dirty="0">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3600" b="1" dirty="0">
                <a:solidFill>
                  <a:srgbClr val="FFFFFF"/>
                </a:solidFill>
                <a:latin typeface="Proxima Nova"/>
                <a:ea typeface="Proxima Nova"/>
                <a:cs typeface="Proxima Nova"/>
                <a:sym typeface="Proxima Nova"/>
              </a:rPr>
              <a:t>Welcome to the Internet</a:t>
            </a:r>
            <a:endParaRPr sz="3600" b="1" dirty="0">
              <a:solidFill>
                <a:srgbClr val="FFFFFF"/>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68" name="Google Shape;268;p44"/>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2 - Activity</a:t>
            </a:r>
            <a:endParaRPr dirty="0">
              <a:solidFill>
                <a:srgbClr val="FFFFFF"/>
              </a:solidFill>
            </a:endParaRPr>
          </a:p>
        </p:txBody>
      </p:sp>
      <p:grpSp>
        <p:nvGrpSpPr>
          <p:cNvPr id="269" name="Google Shape;269;p44"/>
          <p:cNvGrpSpPr/>
          <p:nvPr/>
        </p:nvGrpSpPr>
        <p:grpSpPr>
          <a:xfrm>
            <a:off x="8318125" y="86900"/>
            <a:ext cx="747550" cy="183300"/>
            <a:chOff x="7547375" y="86900"/>
            <a:chExt cx="747550" cy="183300"/>
          </a:xfrm>
        </p:grpSpPr>
        <p:sp>
          <p:nvSpPr>
            <p:cNvPr id="270" name="Google Shape;270;p44"/>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4"/>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4"/>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44"/>
          <p:cNvSpPr txBox="1"/>
          <p:nvPr/>
        </p:nvSpPr>
        <p:spPr>
          <a:xfrm>
            <a:off x="523500" y="684400"/>
            <a:ext cx="8097000" cy="31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Proxima Nova"/>
                <a:ea typeface="Proxima Nova"/>
                <a:cs typeface="Proxima Nova"/>
                <a:sym typeface="Proxima Nova"/>
              </a:rPr>
              <a:t>Rules for all Challenges:</a:t>
            </a:r>
            <a:endParaRPr sz="3600" b="1">
              <a:latin typeface="Proxima Nova"/>
              <a:ea typeface="Proxima Nova"/>
              <a:cs typeface="Proxima Nova"/>
              <a:sym typeface="Proxima Nova"/>
            </a:endParaRPr>
          </a:p>
          <a:p>
            <a:pPr marL="457200" lvl="0" indent="-457200" algn="l" rtl="0">
              <a:spcBef>
                <a:spcPts val="0"/>
              </a:spcBef>
              <a:spcAft>
                <a:spcPts val="0"/>
              </a:spcAft>
              <a:buSzPts val="3600"/>
              <a:buFont typeface="Proxima Nova"/>
              <a:buChar char="●"/>
            </a:pPr>
            <a:r>
              <a:rPr lang="en" sz="3600">
                <a:latin typeface="Proxima Nova"/>
                <a:ea typeface="Proxima Nova"/>
                <a:cs typeface="Proxima Nova"/>
                <a:sym typeface="Proxima Nova"/>
              </a:rPr>
              <a:t>Only two people can be connected by a single string. </a:t>
            </a:r>
            <a:endParaRPr sz="3600">
              <a:latin typeface="Proxima Nova"/>
              <a:ea typeface="Proxima Nova"/>
              <a:cs typeface="Proxima Nova"/>
              <a:sym typeface="Proxima Nova"/>
            </a:endParaRPr>
          </a:p>
          <a:p>
            <a:pPr marL="457200" lvl="0" indent="-457200" algn="l" rtl="0">
              <a:spcBef>
                <a:spcPts val="0"/>
              </a:spcBef>
              <a:spcAft>
                <a:spcPts val="0"/>
              </a:spcAft>
              <a:buSzPts val="3600"/>
              <a:buFont typeface="Proxima Nova"/>
              <a:buChar char="●"/>
            </a:pPr>
            <a:r>
              <a:rPr lang="en" sz="3600">
                <a:latin typeface="Proxima Nova"/>
                <a:ea typeface="Proxima Nova"/>
                <a:cs typeface="Proxima Nova"/>
                <a:sym typeface="Proxima Nova"/>
              </a:rPr>
              <a:t>You can be connected to multiple people at the same time via multiple strings. </a:t>
            </a:r>
            <a:endParaRPr sz="3600">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7"/>
        <p:cNvGrpSpPr/>
        <p:nvPr/>
      </p:nvGrpSpPr>
      <p:grpSpPr>
        <a:xfrm>
          <a:off x="0" y="0"/>
          <a:ext cx="0" cy="0"/>
          <a:chOff x="0" y="0"/>
          <a:chExt cx="0" cy="0"/>
        </a:xfrm>
      </p:grpSpPr>
      <p:sp>
        <p:nvSpPr>
          <p:cNvPr id="278" name="Google Shape;278;p45"/>
          <p:cNvSpPr txBox="1"/>
          <p:nvPr/>
        </p:nvSpPr>
        <p:spPr>
          <a:xfrm>
            <a:off x="523500" y="684400"/>
            <a:ext cx="8097000" cy="31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Challenge #1:</a:t>
            </a:r>
            <a:r>
              <a:rPr lang="en" sz="3600">
                <a:latin typeface="Proxima Nova"/>
                <a:ea typeface="Proxima Nova"/>
                <a:cs typeface="Proxima Nova"/>
                <a:sym typeface="Proxima Nova"/>
              </a:rPr>
              <a:t> As a group, create a network where everyone can speak directly to everyone else.</a:t>
            </a:r>
            <a:endParaRPr sz="3600">
              <a:latin typeface="Proxima Nova"/>
              <a:ea typeface="Proxima Nova"/>
              <a:cs typeface="Proxima Nova"/>
              <a:sym typeface="Proxima Nova"/>
            </a:endParaRPr>
          </a:p>
        </p:txBody>
      </p:sp>
      <p:sp>
        <p:nvSpPr>
          <p:cNvPr id="279" name="Google Shape;279;p4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2 - Activity</a:t>
            </a:r>
            <a:endParaRPr dirty="0">
              <a:solidFill>
                <a:srgbClr val="FFFFFF"/>
              </a:solidFill>
            </a:endParaRPr>
          </a:p>
        </p:txBody>
      </p:sp>
      <p:grpSp>
        <p:nvGrpSpPr>
          <p:cNvPr id="280" name="Google Shape;280;p45"/>
          <p:cNvGrpSpPr/>
          <p:nvPr/>
        </p:nvGrpSpPr>
        <p:grpSpPr>
          <a:xfrm>
            <a:off x="8318125" y="86900"/>
            <a:ext cx="747550" cy="183300"/>
            <a:chOff x="7547375" y="86900"/>
            <a:chExt cx="747550" cy="183300"/>
          </a:xfrm>
        </p:grpSpPr>
        <p:sp>
          <p:nvSpPr>
            <p:cNvPr id="281" name="Google Shape;281;p45"/>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5"/>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5"/>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4" name="Google Shape;284;p45"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title="Timer 3m">
            <a:hlinkClick r:id="rId4"/>
          </p:cNvPr>
          <p:cNvPicPr preferRelativeResize="0"/>
          <p:nvPr/>
        </p:nvPicPr>
        <p:blipFill>
          <a:blip r:embed="rId5">
            <a:alphaModFix/>
          </a:blip>
          <a:stretch>
            <a:fillRect/>
          </a:stretch>
        </p:blipFill>
        <p:spPr>
          <a:xfrm>
            <a:off x="3156328" y="2677450"/>
            <a:ext cx="2831350" cy="2123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8"/>
        <p:cNvGrpSpPr/>
        <p:nvPr/>
      </p:nvGrpSpPr>
      <p:grpSpPr>
        <a:xfrm>
          <a:off x="0" y="0"/>
          <a:ext cx="0" cy="0"/>
          <a:chOff x="0" y="0"/>
          <a:chExt cx="0" cy="0"/>
        </a:xfrm>
      </p:grpSpPr>
      <p:sp>
        <p:nvSpPr>
          <p:cNvPr id="289" name="Google Shape;289;p46"/>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2 - Activity </a:t>
            </a:r>
            <a:endParaRPr dirty="0">
              <a:solidFill>
                <a:srgbClr val="FFFFFF"/>
              </a:solidFill>
            </a:endParaRPr>
          </a:p>
        </p:txBody>
      </p:sp>
      <p:grpSp>
        <p:nvGrpSpPr>
          <p:cNvPr id="290" name="Google Shape;290;p46"/>
          <p:cNvGrpSpPr/>
          <p:nvPr/>
        </p:nvGrpSpPr>
        <p:grpSpPr>
          <a:xfrm>
            <a:off x="8318125" y="86900"/>
            <a:ext cx="747550" cy="183300"/>
            <a:chOff x="7547375" y="86900"/>
            <a:chExt cx="747550" cy="183300"/>
          </a:xfrm>
        </p:grpSpPr>
        <p:sp>
          <p:nvSpPr>
            <p:cNvPr id="291" name="Google Shape;291;p46"/>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6"/>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6"/>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46"/>
          <p:cNvSpPr txBox="1"/>
          <p:nvPr/>
        </p:nvSpPr>
        <p:spPr>
          <a:xfrm>
            <a:off x="76200" y="1898825"/>
            <a:ext cx="9028800" cy="124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Challenge #2:</a:t>
            </a:r>
            <a:r>
              <a:rPr lang="en" sz="3600">
                <a:latin typeface="Proxima Nova"/>
                <a:ea typeface="Proxima Nova"/>
                <a:cs typeface="Proxima Nova"/>
                <a:sym typeface="Proxima Nova"/>
              </a:rPr>
              <a:t> As a group, create a network that uses the least number of strings.</a:t>
            </a:r>
            <a:endParaRPr sz="3600">
              <a:latin typeface="Proxima Nova"/>
              <a:ea typeface="Proxima Nova"/>
              <a:cs typeface="Proxima Nova"/>
              <a:sym typeface="Proxima Nova"/>
            </a:endParaRPr>
          </a:p>
        </p:txBody>
      </p:sp>
      <p:sp>
        <p:nvSpPr>
          <p:cNvPr id="295" name="Google Shape;295;p46"/>
          <p:cNvSpPr txBox="1"/>
          <p:nvPr/>
        </p:nvSpPr>
        <p:spPr>
          <a:xfrm>
            <a:off x="105950" y="416525"/>
            <a:ext cx="8948400" cy="14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7665A0"/>
                </a:solidFill>
                <a:latin typeface="Proxima Nova"/>
                <a:ea typeface="Proxima Nova"/>
                <a:cs typeface="Proxima Nova"/>
                <a:sym typeface="Proxima Nova"/>
              </a:rPr>
              <a:t>Guideline A:</a:t>
            </a:r>
            <a:r>
              <a:rPr lang="en" sz="3600">
                <a:solidFill>
                  <a:srgbClr val="7665A0"/>
                </a:solidFill>
                <a:latin typeface="Proxima Nova"/>
                <a:ea typeface="Proxima Nova"/>
                <a:cs typeface="Proxima Nova"/>
                <a:sym typeface="Proxima Nova"/>
              </a:rPr>
              <a:t> </a:t>
            </a:r>
            <a:r>
              <a:rPr lang="en" sz="3600">
                <a:latin typeface="Proxima Nova"/>
                <a:ea typeface="Proxima Nova"/>
                <a:cs typeface="Proxima Nova"/>
                <a:sym typeface="Proxima Nova"/>
              </a:rPr>
              <a:t>Strings cost money, so try to use the least number of strings possible</a:t>
            </a:r>
            <a:endParaRPr sz="3600">
              <a:latin typeface="Proxima Nova"/>
              <a:ea typeface="Proxima Nova"/>
              <a:cs typeface="Proxima Nova"/>
              <a:sym typeface="Proxima Nova"/>
            </a:endParaRPr>
          </a:p>
        </p:txBody>
      </p:sp>
      <p:cxnSp>
        <p:nvCxnSpPr>
          <p:cNvPr id="296" name="Google Shape;296;p46"/>
          <p:cNvCxnSpPr/>
          <p:nvPr/>
        </p:nvCxnSpPr>
        <p:spPr>
          <a:xfrm>
            <a:off x="227550" y="1753300"/>
            <a:ext cx="8688900" cy="0"/>
          </a:xfrm>
          <a:prstGeom prst="straightConnector1">
            <a:avLst/>
          </a:prstGeom>
          <a:noFill/>
          <a:ln w="9525" cap="flat" cmpd="sng">
            <a:solidFill>
              <a:schemeClr val="dk2"/>
            </a:solidFill>
            <a:prstDash val="solid"/>
            <a:round/>
            <a:headEnd type="none" w="med" len="med"/>
            <a:tailEnd type="none" w="med" len="med"/>
          </a:ln>
        </p:spPr>
      </p:cxnSp>
      <p:pic>
        <p:nvPicPr>
          <p:cNvPr id="297" name="Google Shape;297;p46"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title="Timer 3m">
            <a:hlinkClick r:id="rId4"/>
          </p:cNvPr>
          <p:cNvPicPr preferRelativeResize="0"/>
          <p:nvPr/>
        </p:nvPicPr>
        <p:blipFill>
          <a:blip r:embed="rId5">
            <a:alphaModFix/>
          </a:blip>
          <a:stretch>
            <a:fillRect/>
          </a:stretch>
        </p:blipFill>
        <p:spPr>
          <a:xfrm>
            <a:off x="3252050" y="3285450"/>
            <a:ext cx="2265034" cy="1698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1"/>
        <p:cNvGrpSpPr/>
        <p:nvPr/>
      </p:nvGrpSpPr>
      <p:grpSpPr>
        <a:xfrm>
          <a:off x="0" y="0"/>
          <a:ext cx="0" cy="0"/>
          <a:chOff x="0" y="0"/>
          <a:chExt cx="0" cy="0"/>
        </a:xfrm>
      </p:grpSpPr>
      <p:sp>
        <p:nvSpPr>
          <p:cNvPr id="302" name="Google Shape;302;p47"/>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2 - Activity</a:t>
            </a:r>
            <a:endParaRPr dirty="0">
              <a:solidFill>
                <a:srgbClr val="FFFFFF"/>
              </a:solidFill>
            </a:endParaRPr>
          </a:p>
        </p:txBody>
      </p:sp>
      <p:grpSp>
        <p:nvGrpSpPr>
          <p:cNvPr id="303" name="Google Shape;303;p47"/>
          <p:cNvGrpSpPr/>
          <p:nvPr/>
        </p:nvGrpSpPr>
        <p:grpSpPr>
          <a:xfrm>
            <a:off x="8318125" y="86900"/>
            <a:ext cx="747550" cy="183300"/>
            <a:chOff x="7547375" y="86900"/>
            <a:chExt cx="747550" cy="183300"/>
          </a:xfrm>
        </p:grpSpPr>
        <p:sp>
          <p:nvSpPr>
            <p:cNvPr id="304" name="Google Shape;304;p47"/>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7"/>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7"/>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47"/>
          <p:cNvSpPr txBox="1"/>
          <p:nvPr/>
        </p:nvSpPr>
        <p:spPr>
          <a:xfrm>
            <a:off x="341625" y="2975575"/>
            <a:ext cx="5905800" cy="201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Challenge #3: </a:t>
            </a:r>
            <a:r>
              <a:rPr lang="en" sz="3000">
                <a:latin typeface="Proxima Nova"/>
                <a:ea typeface="Proxima Nova"/>
                <a:cs typeface="Proxima Nova"/>
                <a:sym typeface="Proxima Nova"/>
              </a:rPr>
              <a:t> As a group, create a network that keeps everyone connected even if one of the lines is cut</a:t>
            </a:r>
            <a:endParaRPr sz="3000">
              <a:latin typeface="Proxima Nova"/>
              <a:ea typeface="Proxima Nova"/>
              <a:cs typeface="Proxima Nova"/>
              <a:sym typeface="Proxima Nova"/>
            </a:endParaRPr>
          </a:p>
        </p:txBody>
      </p:sp>
      <p:sp>
        <p:nvSpPr>
          <p:cNvPr id="308" name="Google Shape;308;p47"/>
          <p:cNvSpPr txBox="1"/>
          <p:nvPr/>
        </p:nvSpPr>
        <p:spPr>
          <a:xfrm>
            <a:off x="105950" y="264125"/>
            <a:ext cx="8948400" cy="29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Proxima Nova"/>
                <a:ea typeface="Proxima Nova"/>
                <a:cs typeface="Proxima Nova"/>
                <a:sym typeface="Proxima Nova"/>
              </a:rPr>
              <a:t>Guideline A:</a:t>
            </a:r>
            <a:r>
              <a:rPr lang="en" sz="3000">
                <a:latin typeface="Proxima Nova"/>
                <a:ea typeface="Proxima Nova"/>
                <a:cs typeface="Proxima Nova"/>
                <a:sym typeface="Proxima Nova"/>
              </a:rPr>
              <a:t> Strings cost money, so try to use the least number of strings possible</a:t>
            </a:r>
            <a:endParaRPr sz="3000">
              <a:latin typeface="Proxima Nova"/>
              <a:ea typeface="Proxima Nova"/>
              <a:cs typeface="Proxima Nova"/>
              <a:sym typeface="Proxima Nova"/>
            </a:endParaRPr>
          </a:p>
          <a:p>
            <a:pPr marL="0" lvl="0" indent="0" algn="l" rtl="0">
              <a:spcBef>
                <a:spcPts val="0"/>
              </a:spcBef>
              <a:spcAft>
                <a:spcPts val="0"/>
              </a:spcAft>
              <a:buNone/>
            </a:pPr>
            <a:endParaRPr sz="3000" b="1">
              <a:solidFill>
                <a:srgbClr val="7665A0"/>
              </a:solidFill>
              <a:latin typeface="Proxima Nova"/>
              <a:ea typeface="Proxima Nova"/>
              <a:cs typeface="Proxima Nova"/>
              <a:sym typeface="Proxima Nova"/>
            </a:endParaRPr>
          </a:p>
          <a:p>
            <a:pPr marL="0" lvl="0" indent="0" algn="l" rtl="0">
              <a:spcBef>
                <a:spcPts val="0"/>
              </a:spcBef>
              <a:spcAft>
                <a:spcPts val="0"/>
              </a:spcAft>
              <a:buNone/>
            </a:pPr>
            <a:r>
              <a:rPr lang="en" sz="3000" b="1">
                <a:solidFill>
                  <a:srgbClr val="7665A0"/>
                </a:solidFill>
                <a:latin typeface="Proxima Nova"/>
                <a:ea typeface="Proxima Nova"/>
                <a:cs typeface="Proxima Nova"/>
                <a:sym typeface="Proxima Nova"/>
              </a:rPr>
              <a:t>Guideline B:</a:t>
            </a:r>
            <a:r>
              <a:rPr lang="en" sz="3000">
                <a:latin typeface="Proxima Nova"/>
                <a:ea typeface="Proxima Nova"/>
                <a:cs typeface="Proxima Nova"/>
                <a:sym typeface="Proxima Nova"/>
              </a:rPr>
              <a:t> Strings can be cut, which might disconnect people from the network</a:t>
            </a:r>
            <a:endParaRPr sz="3000">
              <a:latin typeface="Proxima Nova"/>
              <a:ea typeface="Proxima Nova"/>
              <a:cs typeface="Proxima Nova"/>
              <a:sym typeface="Proxima Nova"/>
            </a:endParaRPr>
          </a:p>
        </p:txBody>
      </p:sp>
      <p:cxnSp>
        <p:nvCxnSpPr>
          <p:cNvPr id="309" name="Google Shape;309;p47"/>
          <p:cNvCxnSpPr/>
          <p:nvPr/>
        </p:nvCxnSpPr>
        <p:spPr>
          <a:xfrm>
            <a:off x="167575" y="2841675"/>
            <a:ext cx="8688900" cy="0"/>
          </a:xfrm>
          <a:prstGeom prst="straightConnector1">
            <a:avLst/>
          </a:prstGeom>
          <a:noFill/>
          <a:ln w="9525" cap="flat" cmpd="sng">
            <a:solidFill>
              <a:schemeClr val="dk2"/>
            </a:solidFill>
            <a:prstDash val="solid"/>
            <a:round/>
            <a:headEnd type="none" w="med" len="med"/>
            <a:tailEnd type="none" w="med" len="med"/>
          </a:ln>
        </p:spPr>
      </p:cxnSp>
      <p:pic>
        <p:nvPicPr>
          <p:cNvPr id="310" name="Google Shape;310;p47"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title="Timer 8m">
            <a:hlinkClick r:id="rId4"/>
          </p:cNvPr>
          <p:cNvPicPr preferRelativeResize="0"/>
          <p:nvPr/>
        </p:nvPicPr>
        <p:blipFill>
          <a:blip r:embed="rId5">
            <a:alphaModFix/>
          </a:blip>
          <a:stretch>
            <a:fillRect/>
          </a:stretch>
        </p:blipFill>
        <p:spPr>
          <a:xfrm>
            <a:off x="6318975" y="2975575"/>
            <a:ext cx="2687192" cy="2015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4"/>
        <p:cNvGrpSpPr/>
        <p:nvPr/>
      </p:nvGrpSpPr>
      <p:grpSpPr>
        <a:xfrm>
          <a:off x="0" y="0"/>
          <a:ext cx="0" cy="0"/>
          <a:chOff x="0" y="0"/>
          <a:chExt cx="0" cy="0"/>
        </a:xfrm>
      </p:grpSpPr>
      <p:sp>
        <p:nvSpPr>
          <p:cNvPr id="315" name="Google Shape;315;p4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2 - Activity</a:t>
            </a:r>
            <a:endParaRPr dirty="0">
              <a:solidFill>
                <a:srgbClr val="FFFFFF"/>
              </a:solidFill>
            </a:endParaRPr>
          </a:p>
        </p:txBody>
      </p:sp>
      <p:grpSp>
        <p:nvGrpSpPr>
          <p:cNvPr id="316" name="Google Shape;316;p48"/>
          <p:cNvGrpSpPr/>
          <p:nvPr/>
        </p:nvGrpSpPr>
        <p:grpSpPr>
          <a:xfrm>
            <a:off x="8318125" y="86900"/>
            <a:ext cx="747550" cy="183300"/>
            <a:chOff x="7547375" y="86900"/>
            <a:chExt cx="747550" cy="183300"/>
          </a:xfrm>
        </p:grpSpPr>
        <p:sp>
          <p:nvSpPr>
            <p:cNvPr id="317" name="Google Shape;317;p48"/>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8"/>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8"/>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48"/>
          <p:cNvSpPr txBox="1"/>
          <p:nvPr/>
        </p:nvSpPr>
        <p:spPr>
          <a:xfrm>
            <a:off x="157800" y="3827325"/>
            <a:ext cx="8948400" cy="10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b="1">
                <a:solidFill>
                  <a:schemeClr val="dk1"/>
                </a:solidFill>
                <a:latin typeface="Proxima Nova"/>
                <a:ea typeface="Proxima Nova"/>
                <a:cs typeface="Proxima Nova"/>
                <a:sym typeface="Proxima Nova"/>
              </a:rPr>
              <a:t>Challenge #4: </a:t>
            </a:r>
            <a:r>
              <a:rPr lang="en" sz="2700">
                <a:solidFill>
                  <a:schemeClr val="dk1"/>
                </a:solidFill>
                <a:latin typeface="Proxima Nova"/>
                <a:ea typeface="Proxima Nova"/>
                <a:cs typeface="Proxima Nova"/>
                <a:sym typeface="Proxima Nova"/>
              </a:rPr>
              <a:t> As a group, create a network that you feel balances all 3 guidelines.</a:t>
            </a:r>
            <a:endParaRPr sz="2700" b="1">
              <a:latin typeface="Proxima Nova"/>
              <a:ea typeface="Proxima Nova"/>
              <a:cs typeface="Proxima Nova"/>
              <a:sym typeface="Proxima Nova"/>
            </a:endParaRPr>
          </a:p>
          <a:p>
            <a:pPr marL="0" lvl="0" indent="0" algn="l" rtl="0">
              <a:spcBef>
                <a:spcPts val="0"/>
              </a:spcBef>
              <a:spcAft>
                <a:spcPts val="0"/>
              </a:spcAft>
              <a:buNone/>
            </a:pPr>
            <a:endParaRPr sz="2700">
              <a:latin typeface="Proxima Nova"/>
              <a:ea typeface="Proxima Nova"/>
              <a:cs typeface="Proxima Nova"/>
              <a:sym typeface="Proxima Nova"/>
            </a:endParaRPr>
          </a:p>
        </p:txBody>
      </p:sp>
      <p:cxnSp>
        <p:nvCxnSpPr>
          <p:cNvPr id="321" name="Google Shape;321;p48"/>
          <p:cNvCxnSpPr/>
          <p:nvPr/>
        </p:nvCxnSpPr>
        <p:spPr>
          <a:xfrm>
            <a:off x="227550" y="3570100"/>
            <a:ext cx="8688900" cy="0"/>
          </a:xfrm>
          <a:prstGeom prst="straightConnector1">
            <a:avLst/>
          </a:prstGeom>
          <a:noFill/>
          <a:ln w="9525" cap="flat" cmpd="sng">
            <a:solidFill>
              <a:schemeClr val="dk2"/>
            </a:solidFill>
            <a:prstDash val="solid"/>
            <a:round/>
            <a:headEnd type="none" w="med" len="med"/>
            <a:tailEnd type="none" w="med" len="med"/>
          </a:ln>
        </p:spPr>
      </p:cxnSp>
      <p:sp>
        <p:nvSpPr>
          <p:cNvPr id="322" name="Google Shape;322;p48"/>
          <p:cNvSpPr txBox="1"/>
          <p:nvPr/>
        </p:nvSpPr>
        <p:spPr>
          <a:xfrm>
            <a:off x="97800" y="432250"/>
            <a:ext cx="60984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Guideline A:</a:t>
            </a:r>
            <a:r>
              <a:rPr lang="en" sz="2400">
                <a:latin typeface="Proxima Nova"/>
                <a:ea typeface="Proxima Nova"/>
                <a:cs typeface="Proxima Nova"/>
                <a:sym typeface="Proxima Nova"/>
              </a:rPr>
              <a:t> Strings cost money, so try to use the least number of strings possible</a:t>
            </a:r>
            <a:endParaRPr sz="24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a:p>
            <a:pPr marL="0" lvl="0" indent="0" algn="l" rtl="0">
              <a:spcBef>
                <a:spcPts val="0"/>
              </a:spcBef>
              <a:spcAft>
                <a:spcPts val="0"/>
              </a:spcAft>
              <a:buNone/>
            </a:pPr>
            <a:r>
              <a:rPr lang="en" sz="2400" b="1">
                <a:latin typeface="Proxima Nova"/>
                <a:ea typeface="Proxima Nova"/>
                <a:cs typeface="Proxima Nova"/>
                <a:sym typeface="Proxima Nova"/>
              </a:rPr>
              <a:t>Guideline B:</a:t>
            </a:r>
            <a:r>
              <a:rPr lang="en" sz="2400">
                <a:latin typeface="Proxima Nova"/>
                <a:ea typeface="Proxima Nova"/>
                <a:cs typeface="Proxima Nova"/>
                <a:sym typeface="Proxima Nova"/>
              </a:rPr>
              <a:t> Strings can be cut, which might disconnect people from the network</a:t>
            </a:r>
            <a:endParaRPr sz="2400">
              <a:latin typeface="Proxima Nova"/>
              <a:ea typeface="Proxima Nova"/>
              <a:cs typeface="Proxima Nova"/>
              <a:sym typeface="Proxima Nova"/>
            </a:endParaRPr>
          </a:p>
          <a:p>
            <a:pPr marL="0" lvl="0" indent="0" algn="l" rtl="0">
              <a:spcBef>
                <a:spcPts val="0"/>
              </a:spcBef>
              <a:spcAft>
                <a:spcPts val="0"/>
              </a:spcAft>
              <a:buNone/>
            </a:pPr>
            <a:endParaRPr sz="24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400" b="1">
                <a:solidFill>
                  <a:srgbClr val="7665A0"/>
                </a:solidFill>
                <a:latin typeface="Proxima Nova"/>
                <a:ea typeface="Proxima Nova"/>
                <a:cs typeface="Proxima Nova"/>
                <a:sym typeface="Proxima Nova"/>
              </a:rPr>
              <a:t>Guideline C:</a:t>
            </a:r>
            <a:r>
              <a:rPr lang="en" sz="2400">
                <a:solidFill>
                  <a:schemeClr val="dk1"/>
                </a:solidFill>
                <a:latin typeface="Proxima Nova"/>
                <a:ea typeface="Proxima Nova"/>
                <a:cs typeface="Proxima Nova"/>
                <a:sym typeface="Proxima Nova"/>
              </a:rPr>
              <a:t> Direct Connections are faster than long paths with indirect connections</a:t>
            </a:r>
            <a:endParaRPr sz="2400">
              <a:solidFill>
                <a:schemeClr val="dk1"/>
              </a:solidFill>
              <a:latin typeface="Proxima Nova"/>
              <a:ea typeface="Proxima Nova"/>
              <a:cs typeface="Proxima Nova"/>
              <a:sym typeface="Proxima Nova"/>
            </a:endParaRPr>
          </a:p>
        </p:txBody>
      </p:sp>
      <p:pic>
        <p:nvPicPr>
          <p:cNvPr id="323" name="Google Shape;323;p48"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title="Timer 10m">
            <a:hlinkClick r:id="rId4"/>
          </p:cNvPr>
          <p:cNvPicPr preferRelativeResize="0"/>
          <p:nvPr/>
        </p:nvPicPr>
        <p:blipFill>
          <a:blip r:embed="rId5">
            <a:alphaModFix/>
          </a:blip>
          <a:stretch>
            <a:fillRect/>
          </a:stretch>
        </p:blipFill>
        <p:spPr>
          <a:xfrm>
            <a:off x="6273450" y="1057625"/>
            <a:ext cx="2643000" cy="1982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7"/>
        <p:cNvGrpSpPr/>
        <p:nvPr/>
      </p:nvGrpSpPr>
      <p:grpSpPr>
        <a:xfrm>
          <a:off x="0" y="0"/>
          <a:ext cx="0" cy="0"/>
          <a:chOff x="0" y="0"/>
          <a:chExt cx="0" cy="0"/>
        </a:xfrm>
      </p:grpSpPr>
      <p:sp>
        <p:nvSpPr>
          <p:cNvPr id="328" name="Google Shape;328;p4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2 - Activity</a:t>
            </a:r>
            <a:endParaRPr dirty="0">
              <a:solidFill>
                <a:srgbClr val="FFFFFF"/>
              </a:solidFill>
            </a:endParaRPr>
          </a:p>
        </p:txBody>
      </p:sp>
      <p:grpSp>
        <p:nvGrpSpPr>
          <p:cNvPr id="329" name="Google Shape;329;p49"/>
          <p:cNvGrpSpPr/>
          <p:nvPr/>
        </p:nvGrpSpPr>
        <p:grpSpPr>
          <a:xfrm>
            <a:off x="8318125" y="86900"/>
            <a:ext cx="747550" cy="183300"/>
            <a:chOff x="7547375" y="86900"/>
            <a:chExt cx="747550" cy="183300"/>
          </a:xfrm>
        </p:grpSpPr>
        <p:sp>
          <p:nvSpPr>
            <p:cNvPr id="330" name="Google Shape;330;p49"/>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9"/>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9"/>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49"/>
          <p:cNvSpPr txBox="1"/>
          <p:nvPr/>
        </p:nvSpPr>
        <p:spPr>
          <a:xfrm>
            <a:off x="142625" y="455800"/>
            <a:ext cx="8884200" cy="418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Prompt:</a:t>
            </a:r>
            <a:r>
              <a:rPr lang="en" sz="3600">
                <a:latin typeface="Proxima Nova"/>
                <a:ea typeface="Proxima Nova"/>
                <a:cs typeface="Proxima Nova"/>
                <a:sym typeface="Proxima Nova"/>
              </a:rPr>
              <a:t> </a:t>
            </a:r>
            <a:endParaRPr sz="3600">
              <a:latin typeface="Proxima Nova"/>
              <a:ea typeface="Proxima Nova"/>
              <a:cs typeface="Proxima Nova"/>
              <a:sym typeface="Proxima Nova"/>
            </a:endParaRPr>
          </a:p>
          <a:p>
            <a:pPr marL="0" lvl="0" indent="0" algn="ctr" rtl="0">
              <a:spcBef>
                <a:spcPts val="0"/>
              </a:spcBef>
              <a:spcAft>
                <a:spcPts val="0"/>
              </a:spcAft>
              <a:buNone/>
            </a:pPr>
            <a:r>
              <a:rPr lang="en" sz="3600">
                <a:latin typeface="Proxima Nova"/>
                <a:ea typeface="Proxima Nova"/>
                <a:cs typeface="Proxima Nova"/>
                <a:sym typeface="Proxima Nova"/>
              </a:rPr>
              <a:t>Thinking about our 3 guidelines, what is a strength of the network your group created? </a:t>
            </a:r>
            <a:endParaRPr sz="3600">
              <a:latin typeface="Proxima Nova"/>
              <a:ea typeface="Proxima Nova"/>
              <a:cs typeface="Proxima Nova"/>
              <a:sym typeface="Proxima Nova"/>
            </a:endParaRPr>
          </a:p>
          <a:p>
            <a:pPr marL="0" lvl="0" indent="0" algn="ctr" rtl="0">
              <a:spcBef>
                <a:spcPts val="0"/>
              </a:spcBef>
              <a:spcAft>
                <a:spcPts val="0"/>
              </a:spcAft>
              <a:buNone/>
            </a:pPr>
            <a:endParaRPr sz="3600">
              <a:latin typeface="Proxima Nova"/>
              <a:ea typeface="Proxima Nova"/>
              <a:cs typeface="Proxima Nova"/>
              <a:sym typeface="Proxima Nova"/>
            </a:endParaRPr>
          </a:p>
          <a:p>
            <a:pPr marL="0" lvl="0" indent="0" algn="ctr" rtl="0">
              <a:spcBef>
                <a:spcPts val="0"/>
              </a:spcBef>
              <a:spcAft>
                <a:spcPts val="0"/>
              </a:spcAft>
              <a:buNone/>
            </a:pPr>
            <a:r>
              <a:rPr lang="en" sz="3600">
                <a:latin typeface="Proxima Nova"/>
                <a:ea typeface="Proxima Nova"/>
                <a:cs typeface="Proxima Nova"/>
                <a:sym typeface="Proxima Nova"/>
              </a:rPr>
              <a:t>What is a weakness for the network your group created?</a:t>
            </a:r>
            <a:endParaRPr sz="3600">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7"/>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1"/>
        <p:cNvGrpSpPr/>
        <p:nvPr/>
      </p:nvGrpSpPr>
      <p:grpSpPr>
        <a:xfrm>
          <a:off x="0" y="0"/>
          <a:ext cx="0" cy="0"/>
          <a:chOff x="0" y="0"/>
          <a:chExt cx="0" cy="0"/>
        </a:xfrm>
      </p:grpSpPr>
      <p:sp>
        <p:nvSpPr>
          <p:cNvPr id="342" name="Google Shape;342;p51"/>
          <p:cNvSpPr txBox="1"/>
          <p:nvPr/>
        </p:nvSpPr>
        <p:spPr>
          <a:xfrm>
            <a:off x="3077525" y="549025"/>
            <a:ext cx="5966400" cy="177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Proxima Nova"/>
                <a:ea typeface="Proxima Nova"/>
                <a:cs typeface="Proxima Nova"/>
                <a:sym typeface="Proxima Nova"/>
              </a:rPr>
              <a:t>Computing Device:</a:t>
            </a:r>
            <a:r>
              <a:rPr lang="en" sz="1600">
                <a:latin typeface="Proxima Nova"/>
                <a:ea typeface="Proxima Nova"/>
                <a:cs typeface="Proxima Nova"/>
                <a:sym typeface="Proxima Nova"/>
              </a:rPr>
              <a:t>  </a:t>
            </a:r>
            <a:r>
              <a:rPr lang="en" sz="1600">
                <a:solidFill>
                  <a:schemeClr val="dk1"/>
                </a:solidFill>
                <a:latin typeface="Proxima Nova"/>
                <a:ea typeface="Proxima Nova"/>
                <a:cs typeface="Proxima Nova"/>
                <a:sym typeface="Proxima Nova"/>
              </a:rPr>
              <a:t>a machine that can run a program, including computers, tablets, servers, routers, and smart sensors</a:t>
            </a:r>
            <a:endParaRPr sz="16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6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6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600" b="1">
                <a:solidFill>
                  <a:schemeClr val="dk1"/>
                </a:solidFill>
                <a:latin typeface="Proxima Nova"/>
                <a:ea typeface="Proxima Nova"/>
                <a:cs typeface="Proxima Nova"/>
                <a:sym typeface="Proxima Nova"/>
              </a:rPr>
              <a:t>Computing System: </a:t>
            </a:r>
            <a:r>
              <a:rPr lang="en" sz="1600">
                <a:solidFill>
                  <a:schemeClr val="dk1"/>
                </a:solidFill>
                <a:latin typeface="Proxima Nova"/>
                <a:ea typeface="Proxima Nova"/>
                <a:cs typeface="Proxima Nova"/>
                <a:sym typeface="Proxima Nova"/>
              </a:rPr>
              <a:t>a group of computing devices and programs working together for a common purpose</a:t>
            </a:r>
            <a:endParaRPr sz="3000" b="1">
              <a:latin typeface="Proxima Nova"/>
              <a:ea typeface="Proxima Nova"/>
              <a:cs typeface="Proxima Nova"/>
              <a:sym typeface="Proxima Nova"/>
            </a:endParaRPr>
          </a:p>
        </p:txBody>
      </p:sp>
      <p:sp>
        <p:nvSpPr>
          <p:cNvPr id="343" name="Google Shape;343;p51"/>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2 - Wrap Up</a:t>
            </a:r>
            <a:endParaRPr dirty="0">
              <a:solidFill>
                <a:srgbClr val="FFFFFF"/>
              </a:solidFill>
            </a:endParaRPr>
          </a:p>
        </p:txBody>
      </p:sp>
      <p:pic>
        <p:nvPicPr>
          <p:cNvPr id="344" name="Google Shape;344;p51"/>
          <p:cNvPicPr preferRelativeResize="0"/>
          <p:nvPr/>
        </p:nvPicPr>
        <p:blipFill>
          <a:blip r:embed="rId4">
            <a:alphaModFix/>
          </a:blip>
          <a:stretch>
            <a:fillRect/>
          </a:stretch>
        </p:blipFill>
        <p:spPr>
          <a:xfrm>
            <a:off x="1388800" y="431050"/>
            <a:ext cx="1407525" cy="949600"/>
          </a:xfrm>
          <a:prstGeom prst="rect">
            <a:avLst/>
          </a:prstGeom>
          <a:noFill/>
          <a:ln>
            <a:noFill/>
          </a:ln>
        </p:spPr>
      </p:pic>
      <p:pic>
        <p:nvPicPr>
          <p:cNvPr id="345" name="Google Shape;345;p51"/>
          <p:cNvPicPr preferRelativeResize="0"/>
          <p:nvPr/>
        </p:nvPicPr>
        <p:blipFill>
          <a:blip r:embed="rId5">
            <a:alphaModFix/>
          </a:blip>
          <a:stretch>
            <a:fillRect/>
          </a:stretch>
        </p:blipFill>
        <p:spPr>
          <a:xfrm>
            <a:off x="1187175" y="1622150"/>
            <a:ext cx="1810781" cy="949600"/>
          </a:xfrm>
          <a:prstGeom prst="rect">
            <a:avLst/>
          </a:prstGeom>
          <a:noFill/>
          <a:ln>
            <a:noFill/>
          </a:ln>
        </p:spPr>
      </p:pic>
      <p:pic>
        <p:nvPicPr>
          <p:cNvPr id="346" name="Google Shape;346;p51"/>
          <p:cNvPicPr preferRelativeResize="0"/>
          <p:nvPr/>
        </p:nvPicPr>
        <p:blipFill>
          <a:blip r:embed="rId6">
            <a:alphaModFix/>
          </a:blip>
          <a:stretch>
            <a:fillRect/>
          </a:stretch>
        </p:blipFill>
        <p:spPr>
          <a:xfrm>
            <a:off x="0" y="2776950"/>
            <a:ext cx="1952275" cy="1464199"/>
          </a:xfrm>
          <a:prstGeom prst="rect">
            <a:avLst/>
          </a:prstGeom>
          <a:noFill/>
          <a:ln>
            <a:noFill/>
          </a:ln>
        </p:spPr>
      </p:pic>
      <p:sp>
        <p:nvSpPr>
          <p:cNvPr id="347" name="Google Shape;347;p51"/>
          <p:cNvSpPr txBox="1"/>
          <p:nvPr/>
        </p:nvSpPr>
        <p:spPr>
          <a:xfrm>
            <a:off x="1910575" y="2776950"/>
            <a:ext cx="2536200" cy="199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Proxima Nova"/>
                <a:ea typeface="Proxima Nova"/>
                <a:cs typeface="Proxima Nova"/>
                <a:sym typeface="Proxima Nova"/>
              </a:rPr>
              <a:t>Computing Network:  </a:t>
            </a:r>
            <a:r>
              <a:rPr lang="en" sz="1600">
                <a:solidFill>
                  <a:schemeClr val="dk1"/>
                </a:solidFill>
                <a:latin typeface="Proxima Nova"/>
                <a:ea typeface="Proxima Nova"/>
                <a:cs typeface="Proxima Nova"/>
                <a:sym typeface="Proxima Nova"/>
              </a:rPr>
              <a:t>a group of interconnected computing devices capable of sending or receiving data. </a:t>
            </a:r>
            <a:endParaRPr sz="1600">
              <a:solidFill>
                <a:schemeClr val="dk1"/>
              </a:solidFill>
              <a:latin typeface="Proxima Nova"/>
              <a:ea typeface="Proxima Nova"/>
              <a:cs typeface="Proxima Nova"/>
              <a:sym typeface="Proxima Nova"/>
            </a:endParaRPr>
          </a:p>
        </p:txBody>
      </p:sp>
      <p:sp>
        <p:nvSpPr>
          <p:cNvPr id="348" name="Google Shape;348;p51"/>
          <p:cNvSpPr txBox="1"/>
          <p:nvPr/>
        </p:nvSpPr>
        <p:spPr>
          <a:xfrm>
            <a:off x="6588125" y="2706050"/>
            <a:ext cx="2261100" cy="19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Proxima Nova"/>
                <a:ea typeface="Proxima Nova"/>
                <a:cs typeface="Proxima Nova"/>
                <a:sym typeface="Proxima Nova"/>
              </a:rPr>
              <a:t>Path: </a:t>
            </a:r>
            <a:r>
              <a:rPr lang="en" sz="1600">
                <a:solidFill>
                  <a:schemeClr val="dk1"/>
                </a:solidFill>
                <a:latin typeface="Proxima Nova"/>
                <a:ea typeface="Proxima Nova"/>
                <a:cs typeface="Proxima Nova"/>
                <a:sym typeface="Proxima Nova"/>
              </a:rPr>
              <a:t>the series of connections between computing devices on a network starting with a sender and ending with a receiver.</a:t>
            </a:r>
            <a:endParaRPr sz="1200"/>
          </a:p>
        </p:txBody>
      </p:sp>
      <p:pic>
        <p:nvPicPr>
          <p:cNvPr id="349" name="Google Shape;349;p51"/>
          <p:cNvPicPr preferRelativeResize="0"/>
          <p:nvPr/>
        </p:nvPicPr>
        <p:blipFill>
          <a:blip r:embed="rId7">
            <a:alphaModFix/>
          </a:blip>
          <a:stretch>
            <a:fillRect/>
          </a:stretch>
        </p:blipFill>
        <p:spPr>
          <a:xfrm>
            <a:off x="4446775" y="2706050"/>
            <a:ext cx="2141350" cy="1606000"/>
          </a:xfrm>
          <a:prstGeom prst="rect">
            <a:avLst/>
          </a:prstGeom>
          <a:noFill/>
          <a:ln>
            <a:noFill/>
          </a:ln>
        </p:spPr>
      </p:pic>
      <p:sp>
        <p:nvSpPr>
          <p:cNvPr id="350" name="Google Shape;350;p51"/>
          <p:cNvSpPr txBox="1"/>
          <p:nvPr/>
        </p:nvSpPr>
        <p:spPr>
          <a:xfrm>
            <a:off x="2861675" y="4538650"/>
            <a:ext cx="66078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Proxima Nova"/>
                <a:ea typeface="Proxima Nova"/>
                <a:cs typeface="Proxima Nova"/>
                <a:sym typeface="Proxima Nova"/>
              </a:rPr>
              <a:t>Bandwidth: </a:t>
            </a:r>
            <a:r>
              <a:rPr lang="en" sz="1600">
                <a:solidFill>
                  <a:schemeClr val="dk1"/>
                </a:solidFill>
                <a:latin typeface="Proxima Nova"/>
                <a:ea typeface="Proxima Nova"/>
                <a:cs typeface="Proxima Nova"/>
                <a:sym typeface="Proxima Nova"/>
              </a:rPr>
              <a:t>the maximum amount of data that can be sent in a fixed amount of time, usually measured in bits per second. </a:t>
            </a:r>
            <a:endParaRPr sz="1200"/>
          </a:p>
        </p:txBody>
      </p:sp>
      <p:pic>
        <p:nvPicPr>
          <p:cNvPr id="351" name="Google Shape;351;p51"/>
          <p:cNvPicPr preferRelativeResize="0"/>
          <p:nvPr/>
        </p:nvPicPr>
        <p:blipFill>
          <a:blip r:embed="rId8">
            <a:alphaModFix/>
          </a:blip>
          <a:stretch>
            <a:fillRect/>
          </a:stretch>
        </p:blipFill>
        <p:spPr>
          <a:xfrm>
            <a:off x="385550" y="4647651"/>
            <a:ext cx="2476119" cy="448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5"/>
        <p:cNvGrpSpPr/>
        <p:nvPr/>
      </p:nvGrpSpPr>
      <p:grpSpPr>
        <a:xfrm>
          <a:off x="0" y="0"/>
          <a:ext cx="0" cy="0"/>
          <a:chOff x="0" y="0"/>
          <a:chExt cx="0" cy="0"/>
        </a:xfrm>
      </p:grpSpPr>
      <p:sp>
        <p:nvSpPr>
          <p:cNvPr id="356" name="Google Shape;356;p52"/>
          <p:cNvSpPr txBox="1"/>
          <p:nvPr/>
        </p:nvSpPr>
        <p:spPr>
          <a:xfrm>
            <a:off x="292375" y="734800"/>
            <a:ext cx="8478600" cy="129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Proxima Nova"/>
                <a:ea typeface="Proxima Nova"/>
                <a:cs typeface="Proxima Nova"/>
                <a:sym typeface="Proxima Nova"/>
              </a:rPr>
              <a:t>Prompt: </a:t>
            </a:r>
            <a:r>
              <a:rPr lang="en" sz="3600" dirty="0">
                <a:solidFill>
                  <a:schemeClr val="dk1"/>
                </a:solidFill>
                <a:latin typeface="Proxima Nova"/>
                <a:ea typeface="Proxima Nova"/>
                <a:cs typeface="Proxima Nova"/>
                <a:sym typeface="Proxima Nova"/>
              </a:rPr>
              <a:t>How would you use these words to describe this last activity?</a:t>
            </a:r>
            <a:br>
              <a:rPr lang="en" sz="3600" dirty="0">
                <a:solidFill>
                  <a:schemeClr val="dk1"/>
                </a:solidFill>
                <a:latin typeface="Proxima Nova"/>
                <a:ea typeface="Proxima Nova"/>
                <a:cs typeface="Proxima Nova"/>
                <a:sym typeface="Proxima Nova"/>
              </a:rPr>
            </a:br>
            <a:endParaRPr sz="3000" dirty="0">
              <a:latin typeface="Proxima Nova"/>
              <a:ea typeface="Proxima Nova"/>
              <a:cs typeface="Proxima Nova"/>
              <a:sym typeface="Proxima Nova"/>
            </a:endParaRPr>
          </a:p>
          <a:p>
            <a:pPr marL="0" lvl="0" indent="0" algn="l" rtl="0">
              <a:spcBef>
                <a:spcPts val="0"/>
              </a:spcBef>
              <a:spcAft>
                <a:spcPts val="0"/>
              </a:spcAft>
              <a:buNone/>
            </a:pPr>
            <a:endParaRPr sz="2400" dirty="0">
              <a:latin typeface="Proxima Nova"/>
              <a:ea typeface="Proxima Nova"/>
              <a:cs typeface="Proxima Nova"/>
              <a:sym typeface="Proxima Nova"/>
            </a:endParaRPr>
          </a:p>
        </p:txBody>
      </p:sp>
      <p:sp>
        <p:nvSpPr>
          <p:cNvPr id="357" name="Google Shape;357;p52"/>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2 - Wrap Up</a:t>
            </a:r>
            <a:endParaRPr dirty="0">
              <a:solidFill>
                <a:srgbClr val="FFFFFF"/>
              </a:solidFill>
            </a:endParaRPr>
          </a:p>
        </p:txBody>
      </p:sp>
      <p:sp>
        <p:nvSpPr>
          <p:cNvPr id="358" name="Google Shape;358;p52"/>
          <p:cNvSpPr txBox="1"/>
          <p:nvPr/>
        </p:nvSpPr>
        <p:spPr>
          <a:xfrm>
            <a:off x="1653750" y="2411250"/>
            <a:ext cx="5836500" cy="195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434343"/>
                </a:solidFill>
                <a:latin typeface="Proxima Nova"/>
                <a:ea typeface="Proxima Nova"/>
                <a:cs typeface="Proxima Nova"/>
                <a:sym typeface="Proxima Nova"/>
              </a:rPr>
              <a:t>Computing Device</a:t>
            </a:r>
            <a:endParaRPr sz="2400">
              <a:solidFill>
                <a:srgbClr val="434343"/>
              </a:solidFill>
              <a:latin typeface="Proxima Nova"/>
              <a:ea typeface="Proxima Nova"/>
              <a:cs typeface="Proxima Nova"/>
              <a:sym typeface="Proxima Nova"/>
            </a:endParaRPr>
          </a:p>
          <a:p>
            <a:pPr marL="0" lvl="0" indent="0" algn="ctr" rtl="0">
              <a:spcBef>
                <a:spcPts val="0"/>
              </a:spcBef>
              <a:spcAft>
                <a:spcPts val="0"/>
              </a:spcAft>
              <a:buNone/>
            </a:pPr>
            <a:r>
              <a:rPr lang="en" sz="2400">
                <a:solidFill>
                  <a:srgbClr val="434343"/>
                </a:solidFill>
                <a:latin typeface="Proxima Nova"/>
                <a:ea typeface="Proxima Nova"/>
                <a:cs typeface="Proxima Nova"/>
                <a:sym typeface="Proxima Nova"/>
              </a:rPr>
              <a:t>Computing System</a:t>
            </a:r>
            <a:endParaRPr sz="2400">
              <a:solidFill>
                <a:srgbClr val="434343"/>
              </a:solidFill>
              <a:latin typeface="Proxima Nova"/>
              <a:ea typeface="Proxima Nova"/>
              <a:cs typeface="Proxima Nova"/>
              <a:sym typeface="Proxima Nova"/>
            </a:endParaRPr>
          </a:p>
          <a:p>
            <a:pPr marL="0" lvl="0" indent="0" algn="ctr" rtl="0">
              <a:spcBef>
                <a:spcPts val="0"/>
              </a:spcBef>
              <a:spcAft>
                <a:spcPts val="0"/>
              </a:spcAft>
              <a:buNone/>
            </a:pPr>
            <a:r>
              <a:rPr lang="en" sz="2400">
                <a:solidFill>
                  <a:srgbClr val="434343"/>
                </a:solidFill>
                <a:latin typeface="Proxima Nova"/>
                <a:ea typeface="Proxima Nova"/>
                <a:cs typeface="Proxima Nova"/>
                <a:sym typeface="Proxima Nova"/>
              </a:rPr>
              <a:t>Computing Network </a:t>
            </a:r>
            <a:endParaRPr sz="2400">
              <a:solidFill>
                <a:srgbClr val="434343"/>
              </a:solidFill>
              <a:latin typeface="Proxima Nova"/>
              <a:ea typeface="Proxima Nova"/>
              <a:cs typeface="Proxima Nova"/>
              <a:sym typeface="Proxima Nova"/>
            </a:endParaRPr>
          </a:p>
          <a:p>
            <a:pPr marL="0" lvl="0" indent="0" algn="ctr" rtl="0">
              <a:spcBef>
                <a:spcPts val="0"/>
              </a:spcBef>
              <a:spcAft>
                <a:spcPts val="0"/>
              </a:spcAft>
              <a:buNone/>
            </a:pPr>
            <a:r>
              <a:rPr lang="en" sz="2400">
                <a:solidFill>
                  <a:srgbClr val="434343"/>
                </a:solidFill>
                <a:latin typeface="Proxima Nova"/>
                <a:ea typeface="Proxima Nova"/>
                <a:cs typeface="Proxima Nova"/>
                <a:sym typeface="Proxima Nova"/>
              </a:rPr>
              <a:t>Path</a:t>
            </a:r>
            <a:endParaRPr sz="2400">
              <a:solidFill>
                <a:srgbClr val="434343"/>
              </a:solidFill>
              <a:latin typeface="Proxima Nova"/>
              <a:ea typeface="Proxima Nova"/>
              <a:cs typeface="Proxima Nova"/>
              <a:sym typeface="Proxima Nova"/>
            </a:endParaRPr>
          </a:p>
          <a:p>
            <a:pPr marL="0" lvl="0" indent="0" algn="ctr" rtl="0">
              <a:spcBef>
                <a:spcPts val="0"/>
              </a:spcBef>
              <a:spcAft>
                <a:spcPts val="0"/>
              </a:spcAft>
              <a:buNone/>
            </a:pPr>
            <a:r>
              <a:rPr lang="en" sz="2400">
                <a:solidFill>
                  <a:srgbClr val="434343"/>
                </a:solidFill>
                <a:latin typeface="Proxima Nova"/>
                <a:ea typeface="Proxima Nova"/>
                <a:cs typeface="Proxima Nova"/>
                <a:sym typeface="Proxima Nova"/>
              </a:rPr>
              <a:t>Bandwidth</a:t>
            </a:r>
            <a:endParaRPr sz="2400">
              <a:solidFill>
                <a:srgbClr val="434343"/>
              </a:solidFill>
              <a:latin typeface="Proxima Nova"/>
              <a:ea typeface="Proxima Nova"/>
              <a:cs typeface="Proxima Nova"/>
              <a:sym typeface="Proxima Nov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2"/>
        <p:cNvGrpSpPr/>
        <p:nvPr/>
      </p:nvGrpSpPr>
      <p:grpSpPr>
        <a:xfrm>
          <a:off x="0" y="0"/>
          <a:ext cx="0" cy="0"/>
          <a:chOff x="0" y="0"/>
          <a:chExt cx="0" cy="0"/>
        </a:xfrm>
      </p:grpSpPr>
      <p:sp>
        <p:nvSpPr>
          <p:cNvPr id="363" name="Google Shape;363;p53"/>
          <p:cNvSpPr txBox="1"/>
          <p:nvPr/>
        </p:nvSpPr>
        <p:spPr>
          <a:xfrm>
            <a:off x="3077525" y="549025"/>
            <a:ext cx="5966400" cy="177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Proxima Nova"/>
                <a:ea typeface="Proxima Nova"/>
                <a:cs typeface="Proxima Nova"/>
                <a:sym typeface="Proxima Nova"/>
              </a:rPr>
              <a:t>Computing Device:</a:t>
            </a:r>
            <a:r>
              <a:rPr lang="en" sz="1600">
                <a:latin typeface="Proxima Nova"/>
                <a:ea typeface="Proxima Nova"/>
                <a:cs typeface="Proxima Nova"/>
                <a:sym typeface="Proxima Nova"/>
              </a:rPr>
              <a:t>  </a:t>
            </a:r>
            <a:r>
              <a:rPr lang="en" sz="1600">
                <a:solidFill>
                  <a:schemeClr val="dk1"/>
                </a:solidFill>
                <a:latin typeface="Proxima Nova"/>
                <a:ea typeface="Proxima Nova"/>
                <a:cs typeface="Proxima Nova"/>
                <a:sym typeface="Proxima Nova"/>
              </a:rPr>
              <a:t>a machine that can run a program, including computers, tablets, servers, routers, and smart sensors</a:t>
            </a:r>
            <a:endParaRPr sz="16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6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6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600" b="1">
                <a:solidFill>
                  <a:schemeClr val="dk1"/>
                </a:solidFill>
                <a:latin typeface="Proxima Nova"/>
                <a:ea typeface="Proxima Nova"/>
                <a:cs typeface="Proxima Nova"/>
                <a:sym typeface="Proxima Nova"/>
              </a:rPr>
              <a:t>Computing System: </a:t>
            </a:r>
            <a:r>
              <a:rPr lang="en" sz="1600">
                <a:solidFill>
                  <a:schemeClr val="dk1"/>
                </a:solidFill>
                <a:latin typeface="Proxima Nova"/>
                <a:ea typeface="Proxima Nova"/>
                <a:cs typeface="Proxima Nova"/>
                <a:sym typeface="Proxima Nova"/>
              </a:rPr>
              <a:t>a group of computing devices and programs working together for a common purpose</a:t>
            </a:r>
            <a:endParaRPr sz="3000" b="1">
              <a:latin typeface="Proxima Nova"/>
              <a:ea typeface="Proxima Nova"/>
              <a:cs typeface="Proxima Nova"/>
              <a:sym typeface="Proxima Nova"/>
            </a:endParaRPr>
          </a:p>
        </p:txBody>
      </p:sp>
      <p:sp>
        <p:nvSpPr>
          <p:cNvPr id="364" name="Google Shape;364;p53"/>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2 - Wrap Up</a:t>
            </a:r>
            <a:endParaRPr dirty="0">
              <a:solidFill>
                <a:srgbClr val="FFFFFF"/>
              </a:solidFill>
            </a:endParaRPr>
          </a:p>
        </p:txBody>
      </p:sp>
      <p:pic>
        <p:nvPicPr>
          <p:cNvPr id="365" name="Google Shape;365;p53"/>
          <p:cNvPicPr preferRelativeResize="0"/>
          <p:nvPr/>
        </p:nvPicPr>
        <p:blipFill>
          <a:blip r:embed="rId4">
            <a:alphaModFix/>
          </a:blip>
          <a:stretch>
            <a:fillRect/>
          </a:stretch>
        </p:blipFill>
        <p:spPr>
          <a:xfrm>
            <a:off x="1388800" y="431050"/>
            <a:ext cx="1407525" cy="949600"/>
          </a:xfrm>
          <a:prstGeom prst="rect">
            <a:avLst/>
          </a:prstGeom>
          <a:noFill/>
          <a:ln>
            <a:noFill/>
          </a:ln>
        </p:spPr>
      </p:pic>
      <p:pic>
        <p:nvPicPr>
          <p:cNvPr id="366" name="Google Shape;366;p53"/>
          <p:cNvPicPr preferRelativeResize="0"/>
          <p:nvPr/>
        </p:nvPicPr>
        <p:blipFill>
          <a:blip r:embed="rId5">
            <a:alphaModFix/>
          </a:blip>
          <a:stretch>
            <a:fillRect/>
          </a:stretch>
        </p:blipFill>
        <p:spPr>
          <a:xfrm>
            <a:off x="1187175" y="1622150"/>
            <a:ext cx="1810781" cy="949600"/>
          </a:xfrm>
          <a:prstGeom prst="rect">
            <a:avLst/>
          </a:prstGeom>
          <a:noFill/>
          <a:ln>
            <a:noFill/>
          </a:ln>
        </p:spPr>
      </p:pic>
      <p:pic>
        <p:nvPicPr>
          <p:cNvPr id="367" name="Google Shape;367;p53"/>
          <p:cNvPicPr preferRelativeResize="0"/>
          <p:nvPr/>
        </p:nvPicPr>
        <p:blipFill>
          <a:blip r:embed="rId6">
            <a:alphaModFix/>
          </a:blip>
          <a:stretch>
            <a:fillRect/>
          </a:stretch>
        </p:blipFill>
        <p:spPr>
          <a:xfrm>
            <a:off x="0" y="2776950"/>
            <a:ext cx="1952275" cy="1464199"/>
          </a:xfrm>
          <a:prstGeom prst="rect">
            <a:avLst/>
          </a:prstGeom>
          <a:noFill/>
          <a:ln>
            <a:noFill/>
          </a:ln>
        </p:spPr>
      </p:pic>
      <p:sp>
        <p:nvSpPr>
          <p:cNvPr id="368" name="Google Shape;368;p53"/>
          <p:cNvSpPr txBox="1"/>
          <p:nvPr/>
        </p:nvSpPr>
        <p:spPr>
          <a:xfrm>
            <a:off x="1910575" y="2776950"/>
            <a:ext cx="2536200" cy="199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Proxima Nova"/>
                <a:ea typeface="Proxima Nova"/>
                <a:cs typeface="Proxima Nova"/>
                <a:sym typeface="Proxima Nova"/>
              </a:rPr>
              <a:t>Computing Network:  </a:t>
            </a:r>
            <a:r>
              <a:rPr lang="en" sz="1600">
                <a:solidFill>
                  <a:schemeClr val="dk1"/>
                </a:solidFill>
                <a:latin typeface="Proxima Nova"/>
                <a:ea typeface="Proxima Nova"/>
                <a:cs typeface="Proxima Nova"/>
                <a:sym typeface="Proxima Nova"/>
              </a:rPr>
              <a:t>a group of interconnected computing devices capable of sending or receiving data. </a:t>
            </a:r>
            <a:endParaRPr sz="1600">
              <a:solidFill>
                <a:schemeClr val="dk1"/>
              </a:solidFill>
              <a:latin typeface="Proxima Nova"/>
              <a:ea typeface="Proxima Nova"/>
              <a:cs typeface="Proxima Nova"/>
              <a:sym typeface="Proxima Nova"/>
            </a:endParaRPr>
          </a:p>
        </p:txBody>
      </p:sp>
      <p:sp>
        <p:nvSpPr>
          <p:cNvPr id="369" name="Google Shape;369;p53"/>
          <p:cNvSpPr txBox="1"/>
          <p:nvPr/>
        </p:nvSpPr>
        <p:spPr>
          <a:xfrm>
            <a:off x="6588125" y="2706050"/>
            <a:ext cx="2261100" cy="19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Proxima Nova"/>
                <a:ea typeface="Proxima Nova"/>
                <a:cs typeface="Proxima Nova"/>
                <a:sym typeface="Proxima Nova"/>
              </a:rPr>
              <a:t>Path: </a:t>
            </a:r>
            <a:r>
              <a:rPr lang="en" sz="1600">
                <a:solidFill>
                  <a:schemeClr val="dk1"/>
                </a:solidFill>
                <a:latin typeface="Proxima Nova"/>
                <a:ea typeface="Proxima Nova"/>
                <a:cs typeface="Proxima Nova"/>
                <a:sym typeface="Proxima Nova"/>
              </a:rPr>
              <a:t>the series of connections between computing devices on a network starting with a sender and ending with a receiver.</a:t>
            </a:r>
            <a:endParaRPr sz="1200"/>
          </a:p>
        </p:txBody>
      </p:sp>
      <p:pic>
        <p:nvPicPr>
          <p:cNvPr id="370" name="Google Shape;370;p53"/>
          <p:cNvPicPr preferRelativeResize="0"/>
          <p:nvPr/>
        </p:nvPicPr>
        <p:blipFill>
          <a:blip r:embed="rId7">
            <a:alphaModFix/>
          </a:blip>
          <a:stretch>
            <a:fillRect/>
          </a:stretch>
        </p:blipFill>
        <p:spPr>
          <a:xfrm>
            <a:off x="4446775" y="2706050"/>
            <a:ext cx="2141350" cy="1606000"/>
          </a:xfrm>
          <a:prstGeom prst="rect">
            <a:avLst/>
          </a:prstGeom>
          <a:noFill/>
          <a:ln>
            <a:noFill/>
          </a:ln>
        </p:spPr>
      </p:pic>
      <p:sp>
        <p:nvSpPr>
          <p:cNvPr id="371" name="Google Shape;371;p53"/>
          <p:cNvSpPr txBox="1"/>
          <p:nvPr/>
        </p:nvSpPr>
        <p:spPr>
          <a:xfrm>
            <a:off x="2861675" y="4538650"/>
            <a:ext cx="66078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Proxima Nova"/>
                <a:ea typeface="Proxima Nova"/>
                <a:cs typeface="Proxima Nova"/>
                <a:sym typeface="Proxima Nova"/>
              </a:rPr>
              <a:t>Bandwidth: </a:t>
            </a:r>
            <a:r>
              <a:rPr lang="en" sz="1600">
                <a:solidFill>
                  <a:schemeClr val="dk1"/>
                </a:solidFill>
                <a:latin typeface="Proxima Nova"/>
                <a:ea typeface="Proxima Nova"/>
                <a:cs typeface="Proxima Nova"/>
                <a:sym typeface="Proxima Nova"/>
              </a:rPr>
              <a:t>the maximum amount of data that can be sent in a fixed amount of time, usually measured in bits per second. </a:t>
            </a:r>
            <a:endParaRPr sz="1200"/>
          </a:p>
        </p:txBody>
      </p:sp>
      <p:pic>
        <p:nvPicPr>
          <p:cNvPr id="372" name="Google Shape;372;p53"/>
          <p:cNvPicPr preferRelativeResize="0"/>
          <p:nvPr/>
        </p:nvPicPr>
        <p:blipFill>
          <a:blip r:embed="rId8">
            <a:alphaModFix/>
          </a:blip>
          <a:stretch>
            <a:fillRect/>
          </a:stretch>
        </p:blipFill>
        <p:spPr>
          <a:xfrm>
            <a:off x="385550" y="4647651"/>
            <a:ext cx="2476119" cy="448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6"/>
        <p:cNvGrpSpPr/>
        <p:nvPr/>
      </p:nvGrpSpPr>
      <p:grpSpPr>
        <a:xfrm>
          <a:off x="0" y="0"/>
          <a:ext cx="0" cy="0"/>
          <a:chOff x="0" y="0"/>
          <a:chExt cx="0" cy="0"/>
        </a:xfrm>
      </p:grpSpPr>
      <p:sp>
        <p:nvSpPr>
          <p:cNvPr id="377" name="Google Shape;377;p54"/>
          <p:cNvSpPr txBox="1"/>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FFFFFF"/>
                </a:solidFill>
                <a:latin typeface="Proxima Nova"/>
                <a:ea typeface="Proxima Nova"/>
                <a:cs typeface="Proxima Nova"/>
                <a:sym typeface="Proxima Nova"/>
              </a:rPr>
              <a:t>Lesson 3</a:t>
            </a:r>
            <a:endParaRPr sz="3600" b="1" dirty="0">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3600" b="1" dirty="0">
                <a:solidFill>
                  <a:srgbClr val="FFFFFF"/>
                </a:solidFill>
                <a:latin typeface="Proxima Nova"/>
                <a:ea typeface="Proxima Nova"/>
                <a:cs typeface="Proxima Nova"/>
                <a:sym typeface="Proxima Nova"/>
              </a:rPr>
              <a:t>The Need for Addressing</a:t>
            </a:r>
            <a:endParaRPr sz="3600" b="1" dirty="0">
              <a:solidFill>
                <a:srgbClr val="FFFFFF"/>
              </a:solidFill>
              <a:latin typeface="Proxima Nova"/>
              <a:ea typeface="Proxima Nova"/>
              <a:cs typeface="Proxima Nova"/>
              <a:sym typeface="Proxima Nov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1"/>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5"/>
        <p:cNvGrpSpPr/>
        <p:nvPr/>
      </p:nvGrpSpPr>
      <p:grpSpPr>
        <a:xfrm>
          <a:off x="0" y="0"/>
          <a:ext cx="0" cy="0"/>
          <a:chOff x="0" y="0"/>
          <a:chExt cx="0" cy="0"/>
        </a:xfrm>
      </p:grpSpPr>
      <p:sp>
        <p:nvSpPr>
          <p:cNvPr id="386" name="Google Shape;386;p56"/>
          <p:cNvSpPr txBox="1"/>
          <p:nvPr/>
        </p:nvSpPr>
        <p:spPr>
          <a:xfrm>
            <a:off x="523500" y="458250"/>
            <a:ext cx="8097000" cy="422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Prompt:</a:t>
            </a:r>
            <a:r>
              <a:rPr lang="en" sz="3600">
                <a:latin typeface="Proxima Nova"/>
                <a:ea typeface="Proxima Nova"/>
                <a:cs typeface="Proxima Nova"/>
                <a:sym typeface="Proxima Nova"/>
              </a:rPr>
              <a:t> </a:t>
            </a:r>
            <a:endParaRPr sz="3600">
              <a:latin typeface="Proxima Nova"/>
              <a:ea typeface="Proxima Nova"/>
              <a:cs typeface="Proxima Nova"/>
              <a:sym typeface="Proxima Nova"/>
            </a:endParaRPr>
          </a:p>
          <a:p>
            <a:pPr marL="0" lvl="0" indent="0" algn="ctr" rtl="0">
              <a:spcBef>
                <a:spcPts val="0"/>
              </a:spcBef>
              <a:spcAft>
                <a:spcPts val="0"/>
              </a:spcAft>
              <a:buNone/>
            </a:pPr>
            <a:endParaRPr sz="3000">
              <a:solidFill>
                <a:srgbClr val="000000"/>
              </a:solidFill>
              <a:latin typeface="Proxima Nova"/>
              <a:ea typeface="Proxima Nova"/>
              <a:cs typeface="Proxima Nova"/>
              <a:sym typeface="Proxima Nova"/>
            </a:endParaRPr>
          </a:p>
          <a:p>
            <a:pPr marL="0" lvl="0" indent="0" algn="ctr" rtl="0">
              <a:spcBef>
                <a:spcPts val="0"/>
              </a:spcBef>
              <a:spcAft>
                <a:spcPts val="0"/>
              </a:spcAft>
              <a:buNone/>
            </a:pPr>
            <a:r>
              <a:rPr lang="en" sz="3600">
                <a:solidFill>
                  <a:schemeClr val="dk1"/>
                </a:solidFill>
                <a:latin typeface="Proxima Nova"/>
                <a:ea typeface="Proxima Nova"/>
                <a:cs typeface="Proxima Nova"/>
                <a:sym typeface="Proxima Nova"/>
              </a:rPr>
              <a:t>Imagine you were in a room with 5 other people, all with the same name as you.</a:t>
            </a:r>
            <a:endParaRPr sz="36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6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3600">
                <a:solidFill>
                  <a:schemeClr val="dk1"/>
                </a:solidFill>
                <a:latin typeface="Proxima Nova"/>
                <a:ea typeface="Proxima Nova"/>
                <a:cs typeface="Proxima Nova"/>
                <a:sym typeface="Proxima Nova"/>
              </a:rPr>
              <a:t>What might happen when you start communicating?</a:t>
            </a:r>
            <a:endParaRPr sz="36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600">
              <a:latin typeface="Proxima Nova"/>
              <a:ea typeface="Proxima Nova"/>
              <a:cs typeface="Proxima Nova"/>
              <a:sym typeface="Proxima Nova"/>
            </a:endParaRPr>
          </a:p>
          <a:p>
            <a:pPr marL="0" lvl="0" indent="0" algn="ctr" rtl="0">
              <a:spcBef>
                <a:spcPts val="0"/>
              </a:spcBef>
              <a:spcAft>
                <a:spcPts val="0"/>
              </a:spcAft>
              <a:buNone/>
            </a:pPr>
            <a:endParaRPr sz="3600">
              <a:solidFill>
                <a:srgbClr val="000000"/>
              </a:solidFill>
              <a:latin typeface="Proxima Nova"/>
              <a:ea typeface="Proxima Nova"/>
              <a:cs typeface="Proxima Nova"/>
              <a:sym typeface="Proxima Nova"/>
            </a:endParaRPr>
          </a:p>
        </p:txBody>
      </p:sp>
      <p:sp>
        <p:nvSpPr>
          <p:cNvPr id="387" name="Google Shape;387;p56"/>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3 - Warm Up</a:t>
            </a:r>
            <a:endParaRPr dirty="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1"/>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5"/>
        <p:cNvGrpSpPr/>
        <p:nvPr/>
      </p:nvGrpSpPr>
      <p:grpSpPr>
        <a:xfrm>
          <a:off x="0" y="0"/>
          <a:ext cx="0" cy="0"/>
          <a:chOff x="0" y="0"/>
          <a:chExt cx="0" cy="0"/>
        </a:xfrm>
      </p:grpSpPr>
      <p:sp>
        <p:nvSpPr>
          <p:cNvPr id="396" name="Google Shape;396;p58"/>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The Need for Addressing</a:t>
            </a:r>
            <a:endParaRPr sz="3600" b="1">
              <a:latin typeface="Proxima Nova"/>
              <a:ea typeface="Proxima Nova"/>
              <a:cs typeface="Proxima Nova"/>
              <a:sym typeface="Proxima Nova"/>
            </a:endParaRPr>
          </a:p>
        </p:txBody>
      </p:sp>
      <p:sp>
        <p:nvSpPr>
          <p:cNvPr id="397" name="Google Shape;397;p58"/>
          <p:cNvSpPr txBox="1"/>
          <p:nvPr/>
        </p:nvSpPr>
        <p:spPr>
          <a:xfrm>
            <a:off x="504650" y="1142325"/>
            <a:ext cx="8256300" cy="132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roxima Nova"/>
                <a:ea typeface="Proxima Nova"/>
                <a:cs typeface="Proxima Nova"/>
                <a:sym typeface="Proxima Nova"/>
              </a:rPr>
              <a:t>You should have:</a:t>
            </a:r>
            <a:endParaRPr b="1">
              <a:latin typeface="Proxima Nova"/>
              <a:ea typeface="Proxima Nova"/>
              <a:cs typeface="Proxima Nova"/>
              <a:sym typeface="Proxima Nova"/>
            </a:endParaRPr>
          </a:p>
          <a:p>
            <a:pPr marL="0" lvl="0" indent="0" algn="ctr" rtl="0">
              <a:spcBef>
                <a:spcPts val="0"/>
              </a:spcBef>
              <a:spcAft>
                <a:spcPts val="0"/>
              </a:spcAft>
              <a:buNone/>
            </a:pPr>
            <a:r>
              <a:rPr lang="en">
                <a:latin typeface="Proxima Nova"/>
                <a:ea typeface="Proxima Nova"/>
                <a:cs typeface="Proxima Nova"/>
                <a:sym typeface="Proxima Nova"/>
              </a:rPr>
              <a:t>Activity Guide</a:t>
            </a:r>
            <a:endParaRPr>
              <a:latin typeface="Proxima Nova"/>
              <a:ea typeface="Proxima Nova"/>
              <a:cs typeface="Proxima Nova"/>
              <a:sym typeface="Proxima Nova"/>
            </a:endParaRPr>
          </a:p>
          <a:p>
            <a:pPr marL="0" lvl="0" indent="0" algn="ctr" rtl="0">
              <a:spcBef>
                <a:spcPts val="0"/>
              </a:spcBef>
              <a:spcAft>
                <a:spcPts val="0"/>
              </a:spcAft>
              <a:buNone/>
            </a:pPr>
            <a:r>
              <a:rPr lang="en">
                <a:latin typeface="Proxima Nova"/>
                <a:ea typeface="Proxima Nova"/>
                <a:cs typeface="Proxima Nova"/>
                <a:sym typeface="Proxima Nova"/>
              </a:rPr>
              <a:t>Pen or pencil</a:t>
            </a:r>
            <a:endParaRPr>
              <a:latin typeface="Proxima Nova"/>
              <a:ea typeface="Proxima Nova"/>
              <a:cs typeface="Proxima Nova"/>
              <a:sym typeface="Proxima Nova"/>
            </a:endParaRPr>
          </a:p>
          <a:p>
            <a:pPr marL="0" lvl="0" indent="0" algn="ctr" rtl="0">
              <a:spcBef>
                <a:spcPts val="0"/>
              </a:spcBef>
              <a:spcAft>
                <a:spcPts val="0"/>
              </a:spcAft>
              <a:buNone/>
            </a:pPr>
            <a:endParaRPr>
              <a:latin typeface="Proxima Nova"/>
              <a:ea typeface="Proxima Nova"/>
              <a:cs typeface="Proxima Nova"/>
              <a:sym typeface="Proxima Nova"/>
            </a:endParaRPr>
          </a:p>
        </p:txBody>
      </p:sp>
      <p:sp>
        <p:nvSpPr>
          <p:cNvPr id="398" name="Google Shape;398;p5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3 - Activity</a:t>
            </a:r>
            <a:endParaRPr dirty="0">
              <a:solidFill>
                <a:srgbClr val="FFFFFF"/>
              </a:solidFill>
            </a:endParaRPr>
          </a:p>
        </p:txBody>
      </p:sp>
      <p:pic>
        <p:nvPicPr>
          <p:cNvPr id="399" name="Google Shape;399;p58"/>
          <p:cNvPicPr preferRelativeResize="0"/>
          <p:nvPr/>
        </p:nvPicPr>
        <p:blipFill>
          <a:blip r:embed="rId4">
            <a:alphaModFix/>
          </a:blip>
          <a:stretch>
            <a:fillRect/>
          </a:stretch>
        </p:blipFill>
        <p:spPr>
          <a:xfrm>
            <a:off x="5575900" y="1645950"/>
            <a:ext cx="2146349" cy="2786349"/>
          </a:xfrm>
          <a:prstGeom prst="rect">
            <a:avLst/>
          </a:prstGeom>
          <a:noFill/>
          <a:ln>
            <a:noFill/>
          </a:ln>
        </p:spPr>
      </p:pic>
      <p:pic>
        <p:nvPicPr>
          <p:cNvPr id="400" name="Google Shape;400;p58"/>
          <p:cNvPicPr preferRelativeResize="0"/>
          <p:nvPr/>
        </p:nvPicPr>
        <p:blipFill>
          <a:blip r:embed="rId5">
            <a:alphaModFix/>
          </a:blip>
          <a:stretch>
            <a:fillRect/>
          </a:stretch>
        </p:blipFill>
        <p:spPr>
          <a:xfrm rot="-1073081">
            <a:off x="1498550" y="1929050"/>
            <a:ext cx="1839826" cy="23688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4"/>
        <p:cNvGrpSpPr/>
        <p:nvPr/>
      </p:nvGrpSpPr>
      <p:grpSpPr>
        <a:xfrm>
          <a:off x="0" y="0"/>
          <a:ext cx="0" cy="0"/>
          <a:chOff x="0" y="0"/>
          <a:chExt cx="0" cy="0"/>
        </a:xfrm>
      </p:grpSpPr>
      <p:sp>
        <p:nvSpPr>
          <p:cNvPr id="405" name="Google Shape;405;p5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3 - Activity</a:t>
            </a:r>
            <a:endParaRPr dirty="0">
              <a:solidFill>
                <a:srgbClr val="FFFFFF"/>
              </a:solidFill>
            </a:endParaRPr>
          </a:p>
        </p:txBody>
      </p:sp>
      <p:sp>
        <p:nvSpPr>
          <p:cNvPr id="406" name="Google Shape;406;p59"/>
          <p:cNvSpPr txBox="1"/>
          <p:nvPr/>
        </p:nvSpPr>
        <p:spPr>
          <a:xfrm>
            <a:off x="312025" y="603925"/>
            <a:ext cx="5217300" cy="42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Proxima Nova"/>
                <a:ea typeface="Proxima Nova"/>
                <a:cs typeface="Proxima Nova"/>
                <a:sym typeface="Proxima Nova"/>
              </a:rPr>
              <a:t>Do This: </a:t>
            </a:r>
            <a:r>
              <a:rPr lang="en" sz="2000">
                <a:solidFill>
                  <a:schemeClr val="dk1"/>
                </a:solidFill>
                <a:latin typeface="Proxima Nova"/>
                <a:ea typeface="Proxima Nova"/>
                <a:cs typeface="Proxima Nova"/>
                <a:sym typeface="Proxima Nova"/>
              </a:rPr>
              <a:t>With your group follow the directions given in the box for Week 1</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2000">
              <a:solidFill>
                <a:schemeClr val="dk1"/>
              </a:solidFill>
              <a:latin typeface="Proxima Nova"/>
              <a:ea typeface="Proxima Nova"/>
              <a:cs typeface="Proxima Nova"/>
              <a:sym typeface="Proxima Nova"/>
            </a:endParaRPr>
          </a:p>
          <a:p>
            <a:pPr marL="457200" lvl="0" indent="-355600" algn="l" rtl="0">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If you are a group of 5, everyone cross out Sunday</a:t>
            </a:r>
            <a:endParaRPr sz="2000">
              <a:solidFill>
                <a:schemeClr val="dk1"/>
              </a:solidFill>
              <a:latin typeface="Proxima Nova"/>
              <a:ea typeface="Proxima Nova"/>
              <a:cs typeface="Proxima Nova"/>
              <a:sym typeface="Proxima Nova"/>
            </a:endParaRPr>
          </a:p>
          <a:p>
            <a:pPr marL="457200" lvl="0" indent="-355600" algn="l" rtl="0">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If you are a group of 4, everyone cross out Sunday and Saturday</a:t>
            </a:r>
            <a:endParaRPr sz="2000">
              <a:solidFill>
                <a:schemeClr val="dk1"/>
              </a:solidFill>
              <a:latin typeface="Proxima Nova"/>
              <a:ea typeface="Proxima Nova"/>
              <a:cs typeface="Proxima Nova"/>
              <a:sym typeface="Proxima Nova"/>
            </a:endParaRPr>
          </a:p>
          <a:p>
            <a:pPr marL="457200" lvl="0" indent="-355600" algn="l" rtl="0">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Before starting to schedule each week, choose a random day of that week when you’re busy and cross it out</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b="1">
                <a:solidFill>
                  <a:schemeClr val="dk1"/>
                </a:solidFill>
                <a:latin typeface="Proxima Nova"/>
                <a:ea typeface="Proxima Nova"/>
                <a:cs typeface="Proxima Nova"/>
                <a:sym typeface="Proxima Nova"/>
              </a:rPr>
              <a:t>Once your group is ready, fill in your schedules.</a:t>
            </a:r>
            <a:endParaRPr sz="20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b="1">
              <a:solidFill>
                <a:schemeClr val="dk1"/>
              </a:solidFill>
              <a:latin typeface="Proxima Nova"/>
              <a:ea typeface="Proxima Nova"/>
              <a:cs typeface="Proxima Nova"/>
              <a:sym typeface="Proxima Nova"/>
            </a:endParaRPr>
          </a:p>
        </p:txBody>
      </p:sp>
      <p:graphicFrame>
        <p:nvGraphicFramePr>
          <p:cNvPr id="407" name="Google Shape;407;p59"/>
          <p:cNvGraphicFramePr/>
          <p:nvPr/>
        </p:nvGraphicFramePr>
        <p:xfrm>
          <a:off x="5893150" y="1206100"/>
          <a:ext cx="3019425" cy="2545080"/>
        </p:xfrm>
        <a:graphic>
          <a:graphicData uri="http://schemas.openxmlformats.org/drawingml/2006/table">
            <a:tbl>
              <a:tblPr>
                <a:noFill/>
                <a:tableStyleId>{7EA763E4-FF0D-4374-9F5E-1C631BDC0818}</a:tableStyleId>
              </a:tblPr>
              <a:tblGrid>
                <a:gridCol w="866775">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tblGrid>
              <a:tr h="266700">
                <a:tc gridSpan="2">
                  <a:txBody>
                    <a:bodyPr/>
                    <a:lstStyle/>
                    <a:p>
                      <a:pPr marL="0" lvl="0" indent="0" algn="ctr" rtl="0">
                        <a:spcBef>
                          <a:spcPts val="0"/>
                        </a:spcBef>
                        <a:spcAft>
                          <a:spcPts val="0"/>
                        </a:spcAft>
                        <a:buNone/>
                      </a:pPr>
                      <a:r>
                        <a:rPr lang="en" sz="1100" b="1">
                          <a:solidFill>
                            <a:srgbClr val="5D6770"/>
                          </a:solidFill>
                        </a:rPr>
                        <a:t>Week 1</a:t>
                      </a:r>
                      <a:endParaRPr sz="1100" b="1">
                        <a:solidFill>
                          <a:srgbClr val="5D6770"/>
                        </a:solidFill>
                      </a:endParaRPr>
                    </a:p>
                  </a:txBody>
                  <a:tcPr marL="63500" marR="63500" marT="63500" marB="63500"/>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sz="1100" b="1">
                          <a:solidFill>
                            <a:srgbClr val="5D6770"/>
                          </a:solidFill>
                        </a:rPr>
                        <a:t>Day</a:t>
                      </a:r>
                      <a:endParaRPr sz="1100" b="1">
                        <a:solidFill>
                          <a:srgbClr val="5D6770"/>
                        </a:solidFill>
                      </a:endParaRPr>
                    </a:p>
                  </a:txBody>
                  <a:tcPr marL="63500" marR="63500" marT="63500" marB="63500"/>
                </a:tc>
                <a:tc>
                  <a:txBody>
                    <a:bodyPr/>
                    <a:lstStyle/>
                    <a:p>
                      <a:pPr marL="0" lvl="0" indent="0" algn="ctr" rtl="0">
                        <a:spcBef>
                          <a:spcPts val="0"/>
                        </a:spcBef>
                        <a:spcAft>
                          <a:spcPts val="0"/>
                        </a:spcAft>
                        <a:buNone/>
                      </a:pPr>
                      <a:r>
                        <a:rPr lang="en" sz="1100" b="1">
                          <a:solidFill>
                            <a:srgbClr val="5D6770"/>
                          </a:solidFill>
                        </a:rPr>
                        <a:t>Classmate Name</a:t>
                      </a:r>
                      <a:endParaRPr sz="1100" b="1">
                        <a:solidFill>
                          <a:srgbClr val="5D6770"/>
                        </a:solidFill>
                      </a:endParaRPr>
                    </a:p>
                  </a:txBody>
                  <a:tcPr marL="63500" marR="63500" marT="63500" marB="63500"/>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 sz="1000">
                          <a:solidFill>
                            <a:srgbClr val="5D6770"/>
                          </a:solidFill>
                        </a:rPr>
                        <a:t>Monday</a:t>
                      </a:r>
                      <a:endParaRPr sz="1000">
                        <a:solidFill>
                          <a:srgbClr val="5D6770"/>
                        </a:solidFill>
                      </a:endParaRPr>
                    </a:p>
                  </a:txBody>
                  <a:tcPr marL="63500" marR="63500" marT="63500" marB="63500"/>
                </a:tc>
                <a:tc>
                  <a:txBody>
                    <a:bodyPr/>
                    <a:lstStyle/>
                    <a:p>
                      <a:pPr marL="0" lvl="0" indent="0" algn="ctr" rtl="0">
                        <a:spcBef>
                          <a:spcPts val="0"/>
                        </a:spcBef>
                        <a:spcAft>
                          <a:spcPts val="0"/>
                        </a:spcAft>
                        <a:buNone/>
                      </a:pPr>
                      <a:endParaRPr sz="1000">
                        <a:solidFill>
                          <a:srgbClr val="5D6770"/>
                        </a:solidFill>
                        <a:latin typeface="Handlee"/>
                        <a:ea typeface="Handlee"/>
                        <a:cs typeface="Handlee"/>
                        <a:sym typeface="Handlee"/>
                      </a:endParaRPr>
                    </a:p>
                  </a:txBody>
                  <a:tcPr marL="63500" marR="63500" marT="63500" marB="63500"/>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n" sz="1000">
                          <a:solidFill>
                            <a:srgbClr val="5D6770"/>
                          </a:solidFill>
                        </a:rPr>
                        <a:t>Tuesday</a:t>
                      </a:r>
                      <a:endParaRPr sz="1000">
                        <a:solidFill>
                          <a:srgbClr val="5D6770"/>
                        </a:solidFill>
                      </a:endParaRPr>
                    </a:p>
                  </a:txBody>
                  <a:tcPr marL="63500" marR="63500" marT="63500" marB="63500"/>
                </a:tc>
                <a:tc>
                  <a:txBody>
                    <a:bodyPr/>
                    <a:lstStyle/>
                    <a:p>
                      <a:pPr marL="0" lvl="0" indent="0" algn="ctr" rtl="0">
                        <a:spcBef>
                          <a:spcPts val="0"/>
                        </a:spcBef>
                        <a:spcAft>
                          <a:spcPts val="0"/>
                        </a:spcAft>
                        <a:buNone/>
                      </a:pPr>
                      <a:r>
                        <a:rPr lang="en" sz="1000">
                          <a:solidFill>
                            <a:srgbClr val="5D6770"/>
                          </a:solidFill>
                          <a:latin typeface="Handlee"/>
                          <a:ea typeface="Handlee"/>
                          <a:cs typeface="Handlee"/>
                          <a:sym typeface="Handlee"/>
                        </a:rPr>
                        <a:t>XXXX BUSY XXXX</a:t>
                      </a:r>
                      <a:endParaRPr sz="1000">
                        <a:solidFill>
                          <a:srgbClr val="5D6770"/>
                        </a:solidFill>
                        <a:latin typeface="Handlee"/>
                        <a:ea typeface="Handlee"/>
                        <a:cs typeface="Handlee"/>
                        <a:sym typeface="Handlee"/>
                      </a:endParaRPr>
                    </a:p>
                  </a:txBody>
                  <a:tcPr marL="63500" marR="63500" marT="63500" marB="63500"/>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n" sz="1000">
                          <a:solidFill>
                            <a:srgbClr val="5D6770"/>
                          </a:solidFill>
                        </a:rPr>
                        <a:t>Wednesday</a:t>
                      </a:r>
                      <a:endParaRPr sz="1000">
                        <a:solidFill>
                          <a:srgbClr val="5D6770"/>
                        </a:solidFill>
                      </a:endParaRPr>
                    </a:p>
                  </a:txBody>
                  <a:tcPr marL="63500" marR="63500" marT="63500" marB="63500"/>
                </a:tc>
                <a:tc>
                  <a:txBody>
                    <a:bodyPr/>
                    <a:lstStyle/>
                    <a:p>
                      <a:pPr marL="0" lvl="0" indent="0" algn="ctr" rtl="0">
                        <a:spcBef>
                          <a:spcPts val="0"/>
                        </a:spcBef>
                        <a:spcAft>
                          <a:spcPts val="0"/>
                        </a:spcAft>
                        <a:buNone/>
                      </a:pPr>
                      <a:endParaRPr sz="1000">
                        <a:solidFill>
                          <a:srgbClr val="5D6770"/>
                        </a:solidFill>
                        <a:latin typeface="Handlee"/>
                        <a:ea typeface="Handlee"/>
                        <a:cs typeface="Handlee"/>
                        <a:sym typeface="Handlee"/>
                      </a:endParaRPr>
                    </a:p>
                  </a:txBody>
                  <a:tcPr marL="63500" marR="63500" marT="63500" marB="63500"/>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n" sz="1000">
                          <a:solidFill>
                            <a:srgbClr val="5D6770"/>
                          </a:solidFill>
                        </a:rPr>
                        <a:t>Thursday</a:t>
                      </a:r>
                      <a:endParaRPr sz="1000">
                        <a:solidFill>
                          <a:srgbClr val="5D6770"/>
                        </a:solidFill>
                      </a:endParaRPr>
                    </a:p>
                  </a:txBody>
                  <a:tcPr marL="63500" marR="63500" marT="63500" marB="63500"/>
                </a:tc>
                <a:tc>
                  <a:txBody>
                    <a:bodyPr/>
                    <a:lstStyle/>
                    <a:p>
                      <a:pPr marL="0" lvl="0" indent="0" algn="ctr" rtl="0">
                        <a:spcBef>
                          <a:spcPts val="0"/>
                        </a:spcBef>
                        <a:spcAft>
                          <a:spcPts val="0"/>
                        </a:spcAft>
                        <a:buNone/>
                      </a:pPr>
                      <a:endParaRPr sz="1000">
                        <a:solidFill>
                          <a:srgbClr val="5D6770"/>
                        </a:solidFill>
                        <a:latin typeface="Handlee"/>
                        <a:ea typeface="Handlee"/>
                        <a:cs typeface="Handlee"/>
                        <a:sym typeface="Handlee"/>
                      </a:endParaRPr>
                    </a:p>
                  </a:txBody>
                  <a:tcPr marL="63500" marR="63500" marT="63500" marB="63500"/>
                </a:tc>
                <a:extLst>
                  <a:ext uri="{0D108BD9-81ED-4DB2-BD59-A6C34878D82A}">
                    <a16:rowId xmlns:a16="http://schemas.microsoft.com/office/drawing/2014/main" val="10005"/>
                  </a:ext>
                </a:extLst>
              </a:tr>
              <a:tr h="0">
                <a:tc>
                  <a:txBody>
                    <a:bodyPr/>
                    <a:lstStyle/>
                    <a:p>
                      <a:pPr marL="0" lvl="0" indent="0" algn="ctr" rtl="0">
                        <a:spcBef>
                          <a:spcPts val="0"/>
                        </a:spcBef>
                        <a:spcAft>
                          <a:spcPts val="0"/>
                        </a:spcAft>
                        <a:buNone/>
                      </a:pPr>
                      <a:r>
                        <a:rPr lang="en" sz="1000">
                          <a:solidFill>
                            <a:srgbClr val="5D6770"/>
                          </a:solidFill>
                        </a:rPr>
                        <a:t>Friday</a:t>
                      </a:r>
                      <a:endParaRPr sz="1000">
                        <a:solidFill>
                          <a:srgbClr val="5D6770"/>
                        </a:solidFill>
                      </a:endParaRPr>
                    </a:p>
                  </a:txBody>
                  <a:tcPr marL="63500" marR="63500" marT="63500" marB="63500"/>
                </a:tc>
                <a:tc>
                  <a:txBody>
                    <a:bodyPr/>
                    <a:lstStyle/>
                    <a:p>
                      <a:pPr marL="0" lvl="0" indent="0" algn="ctr" rtl="0">
                        <a:spcBef>
                          <a:spcPts val="0"/>
                        </a:spcBef>
                        <a:spcAft>
                          <a:spcPts val="0"/>
                        </a:spcAft>
                        <a:buNone/>
                      </a:pPr>
                      <a:endParaRPr sz="1000">
                        <a:solidFill>
                          <a:srgbClr val="5D6770"/>
                        </a:solidFill>
                        <a:latin typeface="Handlee"/>
                        <a:ea typeface="Handlee"/>
                        <a:cs typeface="Handlee"/>
                        <a:sym typeface="Handlee"/>
                      </a:endParaRPr>
                    </a:p>
                  </a:txBody>
                  <a:tcPr marL="63500" marR="63500" marT="63500" marB="63500"/>
                </a:tc>
                <a:extLst>
                  <a:ext uri="{0D108BD9-81ED-4DB2-BD59-A6C34878D82A}">
                    <a16:rowId xmlns:a16="http://schemas.microsoft.com/office/drawing/2014/main" val="10006"/>
                  </a:ext>
                </a:extLst>
              </a:tr>
              <a:tr h="0">
                <a:tc>
                  <a:txBody>
                    <a:bodyPr/>
                    <a:lstStyle/>
                    <a:p>
                      <a:pPr marL="0" lvl="0" indent="0" algn="ctr" rtl="0">
                        <a:spcBef>
                          <a:spcPts val="0"/>
                        </a:spcBef>
                        <a:spcAft>
                          <a:spcPts val="0"/>
                        </a:spcAft>
                        <a:buNone/>
                      </a:pPr>
                      <a:r>
                        <a:rPr lang="en" sz="1000">
                          <a:solidFill>
                            <a:srgbClr val="5D6770"/>
                          </a:solidFill>
                        </a:rPr>
                        <a:t>Saturday</a:t>
                      </a:r>
                      <a:endParaRPr sz="1000">
                        <a:solidFill>
                          <a:srgbClr val="5D6770"/>
                        </a:solidFill>
                      </a:endParaRPr>
                    </a:p>
                  </a:txBody>
                  <a:tcPr marL="63500" marR="63500" marT="63500" marB="63500"/>
                </a:tc>
                <a:tc>
                  <a:txBody>
                    <a:bodyPr/>
                    <a:lstStyle/>
                    <a:p>
                      <a:pPr marL="0" lvl="0" indent="0" algn="ctr" rtl="0">
                        <a:spcBef>
                          <a:spcPts val="0"/>
                        </a:spcBef>
                        <a:spcAft>
                          <a:spcPts val="0"/>
                        </a:spcAft>
                        <a:buNone/>
                      </a:pPr>
                      <a:r>
                        <a:rPr lang="en" sz="1000">
                          <a:solidFill>
                            <a:srgbClr val="5D6770"/>
                          </a:solidFill>
                          <a:latin typeface="Handlee"/>
                          <a:ea typeface="Handlee"/>
                          <a:cs typeface="Handlee"/>
                          <a:sym typeface="Handlee"/>
                        </a:rPr>
                        <a:t>XXXXXXXXXXX</a:t>
                      </a:r>
                      <a:endParaRPr sz="1000">
                        <a:solidFill>
                          <a:srgbClr val="5D6770"/>
                        </a:solidFill>
                        <a:latin typeface="Handlee"/>
                        <a:ea typeface="Handlee"/>
                        <a:cs typeface="Handlee"/>
                        <a:sym typeface="Handlee"/>
                      </a:endParaRPr>
                    </a:p>
                  </a:txBody>
                  <a:tcPr marL="63500" marR="63500" marT="63500" marB="63500"/>
                </a:tc>
                <a:extLst>
                  <a:ext uri="{0D108BD9-81ED-4DB2-BD59-A6C34878D82A}">
                    <a16:rowId xmlns:a16="http://schemas.microsoft.com/office/drawing/2014/main" val="10007"/>
                  </a:ext>
                </a:extLst>
              </a:tr>
              <a:tr h="0">
                <a:tc>
                  <a:txBody>
                    <a:bodyPr/>
                    <a:lstStyle/>
                    <a:p>
                      <a:pPr marL="0" lvl="0" indent="0" algn="ctr" rtl="0">
                        <a:spcBef>
                          <a:spcPts val="0"/>
                        </a:spcBef>
                        <a:spcAft>
                          <a:spcPts val="0"/>
                        </a:spcAft>
                        <a:buNone/>
                      </a:pPr>
                      <a:r>
                        <a:rPr lang="en" sz="1000">
                          <a:solidFill>
                            <a:srgbClr val="5D6770"/>
                          </a:solidFill>
                        </a:rPr>
                        <a:t>Sunday</a:t>
                      </a:r>
                      <a:endParaRPr sz="1000">
                        <a:solidFill>
                          <a:srgbClr val="5D6770"/>
                        </a:solidFill>
                      </a:endParaRPr>
                    </a:p>
                  </a:txBody>
                  <a:tcPr marL="63500" marR="63500" marT="63500" marB="63500"/>
                </a:tc>
                <a:tc>
                  <a:txBody>
                    <a:bodyPr/>
                    <a:lstStyle/>
                    <a:p>
                      <a:pPr marL="0" lvl="0" indent="0" algn="ctr" rtl="0">
                        <a:spcBef>
                          <a:spcPts val="0"/>
                        </a:spcBef>
                        <a:spcAft>
                          <a:spcPts val="0"/>
                        </a:spcAft>
                        <a:buNone/>
                      </a:pPr>
                      <a:r>
                        <a:rPr lang="en" sz="1000">
                          <a:solidFill>
                            <a:srgbClr val="5D6770"/>
                          </a:solidFill>
                          <a:latin typeface="Handlee"/>
                          <a:ea typeface="Handlee"/>
                          <a:cs typeface="Handlee"/>
                          <a:sym typeface="Handlee"/>
                        </a:rPr>
                        <a:t>XXXXXXXXXXX</a:t>
                      </a:r>
                      <a:endParaRPr sz="1000">
                        <a:solidFill>
                          <a:srgbClr val="5D6770"/>
                        </a:solidFill>
                        <a:latin typeface="Handlee"/>
                        <a:ea typeface="Handlee"/>
                        <a:cs typeface="Handlee"/>
                        <a:sym typeface="Handlee"/>
                      </a:endParaRPr>
                    </a:p>
                  </a:txBody>
                  <a:tcPr marL="63500" marR="63500" marT="63500" marB="63500"/>
                </a:tc>
                <a:extLst>
                  <a:ext uri="{0D108BD9-81ED-4DB2-BD59-A6C34878D82A}">
                    <a16:rowId xmlns:a16="http://schemas.microsoft.com/office/drawing/2014/main" val="10008"/>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1"/>
        <p:cNvGrpSpPr/>
        <p:nvPr/>
      </p:nvGrpSpPr>
      <p:grpSpPr>
        <a:xfrm>
          <a:off x="0" y="0"/>
          <a:ext cx="0" cy="0"/>
          <a:chOff x="0" y="0"/>
          <a:chExt cx="0" cy="0"/>
        </a:xfrm>
      </p:grpSpPr>
      <p:sp>
        <p:nvSpPr>
          <p:cNvPr id="412" name="Google Shape;412;p60"/>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3 - Activity</a:t>
            </a:r>
            <a:endParaRPr dirty="0">
              <a:solidFill>
                <a:srgbClr val="FFFFFF"/>
              </a:solidFill>
            </a:endParaRPr>
          </a:p>
        </p:txBody>
      </p:sp>
      <p:sp>
        <p:nvSpPr>
          <p:cNvPr id="413" name="Google Shape;413;p60"/>
          <p:cNvSpPr txBox="1"/>
          <p:nvPr/>
        </p:nvSpPr>
        <p:spPr>
          <a:xfrm>
            <a:off x="312025" y="603925"/>
            <a:ext cx="8511600" cy="422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Proxima Nova"/>
                <a:ea typeface="Proxima Nova"/>
                <a:cs typeface="Proxima Nova"/>
                <a:sym typeface="Proxima Nova"/>
              </a:rPr>
              <a:t>Prompt: </a:t>
            </a:r>
            <a:r>
              <a:rPr lang="en" sz="3000">
                <a:solidFill>
                  <a:schemeClr val="dk1"/>
                </a:solidFill>
                <a:latin typeface="Proxima Nova"/>
                <a:ea typeface="Proxima Nova"/>
                <a:cs typeface="Proxima Nova"/>
                <a:sym typeface="Proxima Nova"/>
              </a:rPr>
              <a:t>With your group check that everyone's schedules match. Then discuss what worked well, what made this tricky, if there's anything you want to try differently in Week 2.</a:t>
            </a:r>
            <a:endParaRPr sz="3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b="1">
              <a:solidFill>
                <a:schemeClr val="dk1"/>
              </a:solidFill>
              <a:latin typeface="Proxima Nova"/>
              <a:ea typeface="Proxima Nova"/>
              <a:cs typeface="Proxima Nova"/>
              <a:sym typeface="Proxima Nov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7"/>
        <p:cNvGrpSpPr/>
        <p:nvPr/>
      </p:nvGrpSpPr>
      <p:grpSpPr>
        <a:xfrm>
          <a:off x="0" y="0"/>
          <a:ext cx="0" cy="0"/>
          <a:chOff x="0" y="0"/>
          <a:chExt cx="0" cy="0"/>
        </a:xfrm>
      </p:grpSpPr>
      <p:sp>
        <p:nvSpPr>
          <p:cNvPr id="418" name="Google Shape;418;p61"/>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3 - Activity</a:t>
            </a:r>
            <a:endParaRPr dirty="0">
              <a:solidFill>
                <a:srgbClr val="FFFFFF"/>
              </a:solidFill>
            </a:endParaRPr>
          </a:p>
        </p:txBody>
      </p:sp>
      <p:sp>
        <p:nvSpPr>
          <p:cNvPr id="419" name="Google Shape;419;p61"/>
          <p:cNvSpPr txBox="1"/>
          <p:nvPr/>
        </p:nvSpPr>
        <p:spPr>
          <a:xfrm>
            <a:off x="312025" y="603925"/>
            <a:ext cx="5217300" cy="42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Proxima Nova"/>
                <a:ea typeface="Proxima Nova"/>
                <a:cs typeface="Proxima Nova"/>
                <a:sym typeface="Proxima Nova"/>
              </a:rPr>
              <a:t>Do This: </a:t>
            </a:r>
            <a:r>
              <a:rPr lang="en" sz="2000">
                <a:solidFill>
                  <a:schemeClr val="dk1"/>
                </a:solidFill>
                <a:latin typeface="Proxima Nova"/>
                <a:ea typeface="Proxima Nova"/>
                <a:cs typeface="Proxima Nova"/>
                <a:sym typeface="Proxima Nova"/>
              </a:rPr>
              <a:t>With your group follow the same directions to set up Week 2</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457200" lvl="0" indent="-355600" algn="l" rtl="0">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If you are a group of 5, everyone cross out Sunday</a:t>
            </a:r>
            <a:endParaRPr sz="2000">
              <a:solidFill>
                <a:schemeClr val="dk1"/>
              </a:solidFill>
              <a:latin typeface="Proxima Nova"/>
              <a:ea typeface="Proxima Nova"/>
              <a:cs typeface="Proxima Nova"/>
              <a:sym typeface="Proxima Nova"/>
            </a:endParaRPr>
          </a:p>
          <a:p>
            <a:pPr marL="457200" lvl="0" indent="-355600" algn="l" rtl="0">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If you are a group of 4, everyone cross out Sunday and Saturday</a:t>
            </a:r>
            <a:endParaRPr sz="2000">
              <a:solidFill>
                <a:schemeClr val="dk1"/>
              </a:solidFill>
              <a:latin typeface="Proxima Nova"/>
              <a:ea typeface="Proxima Nova"/>
              <a:cs typeface="Proxima Nova"/>
              <a:sym typeface="Proxima Nova"/>
            </a:endParaRPr>
          </a:p>
          <a:p>
            <a:pPr marL="457200" lvl="0" indent="-355600" algn="l" rtl="0">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Cross out a new random day</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b="1">
              <a:solidFill>
                <a:schemeClr val="dk1"/>
              </a:solidFill>
              <a:latin typeface="Proxima Nova"/>
              <a:ea typeface="Proxima Nova"/>
              <a:cs typeface="Proxima Nova"/>
              <a:sym typeface="Proxima Nova"/>
            </a:endParaRPr>
          </a:p>
        </p:txBody>
      </p:sp>
      <p:graphicFrame>
        <p:nvGraphicFramePr>
          <p:cNvPr id="420" name="Google Shape;420;p61"/>
          <p:cNvGraphicFramePr/>
          <p:nvPr/>
        </p:nvGraphicFramePr>
        <p:xfrm>
          <a:off x="5893150" y="1206100"/>
          <a:ext cx="3019425" cy="2545080"/>
        </p:xfrm>
        <a:graphic>
          <a:graphicData uri="http://schemas.openxmlformats.org/drawingml/2006/table">
            <a:tbl>
              <a:tblPr>
                <a:noFill/>
                <a:tableStyleId>{7EA763E4-FF0D-4374-9F5E-1C631BDC0818}</a:tableStyleId>
              </a:tblPr>
              <a:tblGrid>
                <a:gridCol w="866775">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tblGrid>
              <a:tr h="266700">
                <a:tc gridSpan="2">
                  <a:txBody>
                    <a:bodyPr/>
                    <a:lstStyle/>
                    <a:p>
                      <a:pPr marL="0" lvl="0" indent="0" algn="ctr" rtl="0">
                        <a:spcBef>
                          <a:spcPts val="0"/>
                        </a:spcBef>
                        <a:spcAft>
                          <a:spcPts val="0"/>
                        </a:spcAft>
                        <a:buNone/>
                      </a:pPr>
                      <a:r>
                        <a:rPr lang="en" sz="1100" b="1">
                          <a:solidFill>
                            <a:srgbClr val="5D6770"/>
                          </a:solidFill>
                        </a:rPr>
                        <a:t>Week 2</a:t>
                      </a:r>
                      <a:endParaRPr sz="1100" b="1">
                        <a:solidFill>
                          <a:srgbClr val="5D6770"/>
                        </a:solidFill>
                      </a:endParaRPr>
                    </a:p>
                  </a:txBody>
                  <a:tcPr marL="63500" marR="63500" marT="63500" marB="63500"/>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sz="1100" b="1">
                          <a:solidFill>
                            <a:srgbClr val="5D6770"/>
                          </a:solidFill>
                        </a:rPr>
                        <a:t>Day</a:t>
                      </a:r>
                      <a:endParaRPr sz="1100" b="1">
                        <a:solidFill>
                          <a:srgbClr val="5D6770"/>
                        </a:solidFill>
                      </a:endParaRPr>
                    </a:p>
                  </a:txBody>
                  <a:tcPr marL="63500" marR="63500" marT="63500" marB="63500"/>
                </a:tc>
                <a:tc>
                  <a:txBody>
                    <a:bodyPr/>
                    <a:lstStyle/>
                    <a:p>
                      <a:pPr marL="0" lvl="0" indent="0" algn="ctr" rtl="0">
                        <a:spcBef>
                          <a:spcPts val="0"/>
                        </a:spcBef>
                        <a:spcAft>
                          <a:spcPts val="0"/>
                        </a:spcAft>
                        <a:buNone/>
                      </a:pPr>
                      <a:r>
                        <a:rPr lang="en" sz="1100" b="1">
                          <a:solidFill>
                            <a:srgbClr val="5D6770"/>
                          </a:solidFill>
                        </a:rPr>
                        <a:t>Classmate Name</a:t>
                      </a:r>
                      <a:endParaRPr sz="1100" b="1">
                        <a:solidFill>
                          <a:srgbClr val="5D6770"/>
                        </a:solidFill>
                      </a:endParaRPr>
                    </a:p>
                  </a:txBody>
                  <a:tcPr marL="63500" marR="63500" marT="63500" marB="63500"/>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 sz="1000">
                          <a:solidFill>
                            <a:srgbClr val="5D6770"/>
                          </a:solidFill>
                        </a:rPr>
                        <a:t>Monday</a:t>
                      </a:r>
                      <a:endParaRPr sz="1000">
                        <a:solidFill>
                          <a:srgbClr val="5D6770"/>
                        </a:solidFill>
                      </a:endParaRPr>
                    </a:p>
                  </a:txBody>
                  <a:tcPr marL="63500" marR="63500" marT="63500" marB="63500"/>
                </a:tc>
                <a:tc>
                  <a:txBody>
                    <a:bodyPr/>
                    <a:lstStyle/>
                    <a:p>
                      <a:pPr marL="0" lvl="0" indent="0" algn="ctr" rtl="0">
                        <a:spcBef>
                          <a:spcPts val="0"/>
                        </a:spcBef>
                        <a:spcAft>
                          <a:spcPts val="0"/>
                        </a:spcAft>
                        <a:buNone/>
                      </a:pPr>
                      <a:endParaRPr sz="1000">
                        <a:solidFill>
                          <a:srgbClr val="5D6770"/>
                        </a:solidFill>
                        <a:latin typeface="Handlee"/>
                        <a:ea typeface="Handlee"/>
                        <a:cs typeface="Handlee"/>
                        <a:sym typeface="Handlee"/>
                      </a:endParaRPr>
                    </a:p>
                  </a:txBody>
                  <a:tcPr marL="63500" marR="63500" marT="63500" marB="63500"/>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n" sz="1000">
                          <a:solidFill>
                            <a:srgbClr val="5D6770"/>
                          </a:solidFill>
                        </a:rPr>
                        <a:t>Tuesday</a:t>
                      </a:r>
                      <a:endParaRPr sz="1000">
                        <a:solidFill>
                          <a:srgbClr val="5D6770"/>
                        </a:solidFill>
                      </a:endParaRPr>
                    </a:p>
                  </a:txBody>
                  <a:tcPr marL="63500" marR="63500" marT="63500" marB="63500"/>
                </a:tc>
                <a:tc>
                  <a:txBody>
                    <a:bodyPr/>
                    <a:lstStyle/>
                    <a:p>
                      <a:pPr marL="0" lvl="0" indent="0" algn="ctr" rtl="0">
                        <a:spcBef>
                          <a:spcPts val="0"/>
                        </a:spcBef>
                        <a:spcAft>
                          <a:spcPts val="0"/>
                        </a:spcAft>
                        <a:buNone/>
                      </a:pPr>
                      <a:endParaRPr sz="1000">
                        <a:solidFill>
                          <a:srgbClr val="5D6770"/>
                        </a:solidFill>
                        <a:latin typeface="Handlee"/>
                        <a:ea typeface="Handlee"/>
                        <a:cs typeface="Handlee"/>
                        <a:sym typeface="Handlee"/>
                      </a:endParaRPr>
                    </a:p>
                  </a:txBody>
                  <a:tcPr marL="63500" marR="63500" marT="63500" marB="63500"/>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n" sz="1000">
                          <a:solidFill>
                            <a:srgbClr val="5D6770"/>
                          </a:solidFill>
                        </a:rPr>
                        <a:t>Wednesday</a:t>
                      </a:r>
                      <a:endParaRPr sz="1000">
                        <a:solidFill>
                          <a:srgbClr val="5D6770"/>
                        </a:solidFill>
                      </a:endParaRPr>
                    </a:p>
                  </a:txBody>
                  <a:tcPr marL="63500" marR="63500" marT="63500" marB="63500"/>
                </a:tc>
                <a:tc>
                  <a:txBody>
                    <a:bodyPr/>
                    <a:lstStyle/>
                    <a:p>
                      <a:pPr marL="0" lvl="0" indent="0" algn="ctr" rtl="0">
                        <a:spcBef>
                          <a:spcPts val="0"/>
                        </a:spcBef>
                        <a:spcAft>
                          <a:spcPts val="0"/>
                        </a:spcAft>
                        <a:buNone/>
                      </a:pPr>
                      <a:endParaRPr sz="1000">
                        <a:solidFill>
                          <a:srgbClr val="5D6770"/>
                        </a:solidFill>
                        <a:latin typeface="Handlee"/>
                        <a:ea typeface="Handlee"/>
                        <a:cs typeface="Handlee"/>
                        <a:sym typeface="Handlee"/>
                      </a:endParaRPr>
                    </a:p>
                  </a:txBody>
                  <a:tcPr marL="63500" marR="63500" marT="63500" marB="63500"/>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n" sz="1000">
                          <a:solidFill>
                            <a:srgbClr val="5D6770"/>
                          </a:solidFill>
                        </a:rPr>
                        <a:t>Thursday</a:t>
                      </a:r>
                      <a:endParaRPr sz="1000">
                        <a:solidFill>
                          <a:srgbClr val="5D6770"/>
                        </a:solidFill>
                      </a:endParaRPr>
                    </a:p>
                  </a:txBody>
                  <a:tcPr marL="63500" marR="63500" marT="63500" marB="63500"/>
                </a:tc>
                <a:tc>
                  <a:txBody>
                    <a:bodyPr/>
                    <a:lstStyle/>
                    <a:p>
                      <a:pPr marL="0" lvl="0" indent="0" algn="ctr" rtl="0">
                        <a:spcBef>
                          <a:spcPts val="0"/>
                        </a:spcBef>
                        <a:spcAft>
                          <a:spcPts val="0"/>
                        </a:spcAft>
                        <a:buNone/>
                      </a:pPr>
                      <a:r>
                        <a:rPr lang="en" sz="1000">
                          <a:solidFill>
                            <a:srgbClr val="5D6770"/>
                          </a:solidFill>
                          <a:latin typeface="Handlee"/>
                          <a:ea typeface="Handlee"/>
                          <a:cs typeface="Handlee"/>
                          <a:sym typeface="Handlee"/>
                        </a:rPr>
                        <a:t>XXXX BUSY XXXX</a:t>
                      </a:r>
                      <a:endParaRPr sz="1000">
                        <a:solidFill>
                          <a:srgbClr val="5D6770"/>
                        </a:solidFill>
                        <a:latin typeface="Handlee"/>
                        <a:ea typeface="Handlee"/>
                        <a:cs typeface="Handlee"/>
                        <a:sym typeface="Handlee"/>
                      </a:endParaRPr>
                    </a:p>
                  </a:txBody>
                  <a:tcPr marL="63500" marR="63500" marT="63500" marB="63500"/>
                </a:tc>
                <a:extLst>
                  <a:ext uri="{0D108BD9-81ED-4DB2-BD59-A6C34878D82A}">
                    <a16:rowId xmlns:a16="http://schemas.microsoft.com/office/drawing/2014/main" val="10005"/>
                  </a:ext>
                </a:extLst>
              </a:tr>
              <a:tr h="0">
                <a:tc>
                  <a:txBody>
                    <a:bodyPr/>
                    <a:lstStyle/>
                    <a:p>
                      <a:pPr marL="0" lvl="0" indent="0" algn="ctr" rtl="0">
                        <a:spcBef>
                          <a:spcPts val="0"/>
                        </a:spcBef>
                        <a:spcAft>
                          <a:spcPts val="0"/>
                        </a:spcAft>
                        <a:buNone/>
                      </a:pPr>
                      <a:r>
                        <a:rPr lang="en" sz="1000">
                          <a:solidFill>
                            <a:srgbClr val="5D6770"/>
                          </a:solidFill>
                        </a:rPr>
                        <a:t>Friday</a:t>
                      </a:r>
                      <a:endParaRPr sz="1000">
                        <a:solidFill>
                          <a:srgbClr val="5D6770"/>
                        </a:solidFill>
                      </a:endParaRPr>
                    </a:p>
                  </a:txBody>
                  <a:tcPr marL="63500" marR="63500" marT="63500" marB="63500"/>
                </a:tc>
                <a:tc>
                  <a:txBody>
                    <a:bodyPr/>
                    <a:lstStyle/>
                    <a:p>
                      <a:pPr marL="0" lvl="0" indent="0" algn="ctr" rtl="0">
                        <a:spcBef>
                          <a:spcPts val="0"/>
                        </a:spcBef>
                        <a:spcAft>
                          <a:spcPts val="0"/>
                        </a:spcAft>
                        <a:buNone/>
                      </a:pPr>
                      <a:endParaRPr sz="1000">
                        <a:solidFill>
                          <a:srgbClr val="5D6770"/>
                        </a:solidFill>
                        <a:latin typeface="Handlee"/>
                        <a:ea typeface="Handlee"/>
                        <a:cs typeface="Handlee"/>
                        <a:sym typeface="Handlee"/>
                      </a:endParaRPr>
                    </a:p>
                  </a:txBody>
                  <a:tcPr marL="63500" marR="63500" marT="63500" marB="63500"/>
                </a:tc>
                <a:extLst>
                  <a:ext uri="{0D108BD9-81ED-4DB2-BD59-A6C34878D82A}">
                    <a16:rowId xmlns:a16="http://schemas.microsoft.com/office/drawing/2014/main" val="10006"/>
                  </a:ext>
                </a:extLst>
              </a:tr>
              <a:tr h="0">
                <a:tc>
                  <a:txBody>
                    <a:bodyPr/>
                    <a:lstStyle/>
                    <a:p>
                      <a:pPr marL="0" lvl="0" indent="0" algn="ctr" rtl="0">
                        <a:spcBef>
                          <a:spcPts val="0"/>
                        </a:spcBef>
                        <a:spcAft>
                          <a:spcPts val="0"/>
                        </a:spcAft>
                        <a:buNone/>
                      </a:pPr>
                      <a:r>
                        <a:rPr lang="en" sz="1000">
                          <a:solidFill>
                            <a:srgbClr val="5D6770"/>
                          </a:solidFill>
                        </a:rPr>
                        <a:t>Saturday</a:t>
                      </a:r>
                      <a:endParaRPr sz="1000">
                        <a:solidFill>
                          <a:srgbClr val="5D6770"/>
                        </a:solidFill>
                      </a:endParaRPr>
                    </a:p>
                  </a:txBody>
                  <a:tcPr marL="63500" marR="63500" marT="63500" marB="63500"/>
                </a:tc>
                <a:tc>
                  <a:txBody>
                    <a:bodyPr/>
                    <a:lstStyle/>
                    <a:p>
                      <a:pPr marL="0" lvl="0" indent="0" algn="ctr" rtl="0">
                        <a:spcBef>
                          <a:spcPts val="0"/>
                        </a:spcBef>
                        <a:spcAft>
                          <a:spcPts val="0"/>
                        </a:spcAft>
                        <a:buNone/>
                      </a:pPr>
                      <a:r>
                        <a:rPr lang="en" sz="1000">
                          <a:solidFill>
                            <a:srgbClr val="5D6770"/>
                          </a:solidFill>
                          <a:latin typeface="Handlee"/>
                          <a:ea typeface="Handlee"/>
                          <a:cs typeface="Handlee"/>
                          <a:sym typeface="Handlee"/>
                        </a:rPr>
                        <a:t>XXXXXXXXXXX</a:t>
                      </a:r>
                      <a:endParaRPr sz="1000">
                        <a:solidFill>
                          <a:srgbClr val="5D6770"/>
                        </a:solidFill>
                        <a:latin typeface="Handlee"/>
                        <a:ea typeface="Handlee"/>
                        <a:cs typeface="Handlee"/>
                        <a:sym typeface="Handlee"/>
                      </a:endParaRPr>
                    </a:p>
                  </a:txBody>
                  <a:tcPr marL="63500" marR="63500" marT="63500" marB="63500"/>
                </a:tc>
                <a:extLst>
                  <a:ext uri="{0D108BD9-81ED-4DB2-BD59-A6C34878D82A}">
                    <a16:rowId xmlns:a16="http://schemas.microsoft.com/office/drawing/2014/main" val="10007"/>
                  </a:ext>
                </a:extLst>
              </a:tr>
              <a:tr h="0">
                <a:tc>
                  <a:txBody>
                    <a:bodyPr/>
                    <a:lstStyle/>
                    <a:p>
                      <a:pPr marL="0" lvl="0" indent="0" algn="ctr" rtl="0">
                        <a:spcBef>
                          <a:spcPts val="0"/>
                        </a:spcBef>
                        <a:spcAft>
                          <a:spcPts val="0"/>
                        </a:spcAft>
                        <a:buNone/>
                      </a:pPr>
                      <a:r>
                        <a:rPr lang="en" sz="1000">
                          <a:solidFill>
                            <a:srgbClr val="5D6770"/>
                          </a:solidFill>
                        </a:rPr>
                        <a:t>Sunday</a:t>
                      </a:r>
                      <a:endParaRPr sz="1000">
                        <a:solidFill>
                          <a:srgbClr val="5D6770"/>
                        </a:solidFill>
                      </a:endParaRPr>
                    </a:p>
                  </a:txBody>
                  <a:tcPr marL="63500" marR="63500" marT="63500" marB="63500"/>
                </a:tc>
                <a:tc>
                  <a:txBody>
                    <a:bodyPr/>
                    <a:lstStyle/>
                    <a:p>
                      <a:pPr marL="0" lvl="0" indent="0" algn="ctr" rtl="0">
                        <a:spcBef>
                          <a:spcPts val="0"/>
                        </a:spcBef>
                        <a:spcAft>
                          <a:spcPts val="0"/>
                        </a:spcAft>
                        <a:buNone/>
                      </a:pPr>
                      <a:r>
                        <a:rPr lang="en" sz="1000">
                          <a:solidFill>
                            <a:srgbClr val="5D6770"/>
                          </a:solidFill>
                          <a:latin typeface="Handlee"/>
                          <a:ea typeface="Handlee"/>
                          <a:cs typeface="Handlee"/>
                          <a:sym typeface="Handlee"/>
                        </a:rPr>
                        <a:t>XXXXXXXXXXX</a:t>
                      </a:r>
                      <a:endParaRPr sz="1000">
                        <a:solidFill>
                          <a:srgbClr val="5D6770"/>
                        </a:solidFill>
                        <a:latin typeface="Handlee"/>
                        <a:ea typeface="Handlee"/>
                        <a:cs typeface="Handlee"/>
                        <a:sym typeface="Handlee"/>
                      </a:endParaRPr>
                    </a:p>
                  </a:txBody>
                  <a:tcPr marL="63500" marR="63500" marT="63500" marB="63500"/>
                </a:tc>
                <a:extLst>
                  <a:ext uri="{0D108BD9-81ED-4DB2-BD59-A6C34878D82A}">
                    <a16:rowId xmlns:a16="http://schemas.microsoft.com/office/drawing/2014/main" val="10008"/>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4"/>
        <p:cNvGrpSpPr/>
        <p:nvPr/>
      </p:nvGrpSpPr>
      <p:grpSpPr>
        <a:xfrm>
          <a:off x="0" y="0"/>
          <a:ext cx="0" cy="0"/>
          <a:chOff x="0" y="0"/>
          <a:chExt cx="0" cy="0"/>
        </a:xfrm>
      </p:grpSpPr>
      <p:sp>
        <p:nvSpPr>
          <p:cNvPr id="425" name="Google Shape;425;p62"/>
          <p:cNvSpPr txBox="1"/>
          <p:nvPr/>
        </p:nvSpPr>
        <p:spPr>
          <a:xfrm>
            <a:off x="605075" y="24245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Proxima Nova"/>
                <a:ea typeface="Proxima Nova"/>
                <a:cs typeface="Proxima Nova"/>
                <a:sym typeface="Proxima Nova"/>
              </a:rPr>
              <a:t>Complete Lesson 3</a:t>
            </a:r>
            <a:endParaRPr sz="3000" b="1" dirty="0">
              <a:latin typeface="Proxima Nova"/>
              <a:ea typeface="Proxima Nova"/>
              <a:cs typeface="Proxima Nova"/>
              <a:sym typeface="Proxima Nova"/>
            </a:endParaRPr>
          </a:p>
        </p:txBody>
      </p:sp>
      <p:sp>
        <p:nvSpPr>
          <p:cNvPr id="426" name="Google Shape;426;p62"/>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3 - Activity</a:t>
            </a:r>
            <a:endParaRPr dirty="0">
              <a:solidFill>
                <a:srgbClr val="FFFFFF"/>
              </a:solidFill>
            </a:endParaRPr>
          </a:p>
        </p:txBody>
      </p:sp>
      <p:pic>
        <p:nvPicPr>
          <p:cNvPr id="427" name="Google Shape;427;p62"/>
          <p:cNvPicPr preferRelativeResize="0"/>
          <p:nvPr/>
        </p:nvPicPr>
        <p:blipFill>
          <a:blip r:embed="rId4">
            <a:alphaModFix/>
          </a:blip>
          <a:stretch>
            <a:fillRect/>
          </a:stretch>
        </p:blipFill>
        <p:spPr>
          <a:xfrm>
            <a:off x="4633225" y="3151000"/>
            <a:ext cx="3750075" cy="1812125"/>
          </a:xfrm>
          <a:prstGeom prst="rect">
            <a:avLst/>
          </a:prstGeom>
          <a:noFill/>
          <a:ln>
            <a:noFill/>
          </a:ln>
        </p:spPr>
      </p:pic>
      <p:sp>
        <p:nvSpPr>
          <p:cNvPr id="428" name="Google Shape;428;p62"/>
          <p:cNvSpPr txBox="1"/>
          <p:nvPr/>
        </p:nvSpPr>
        <p:spPr>
          <a:xfrm>
            <a:off x="333725" y="942500"/>
            <a:ext cx="4238400" cy="368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Do This: </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Go to Lesson 3 - Level 1</a:t>
            </a:r>
            <a:br>
              <a:rPr lang="en" sz="2400">
                <a:latin typeface="Proxima Nova"/>
                <a:ea typeface="Proxima Nova"/>
                <a:cs typeface="Proxima Nova"/>
                <a:sym typeface="Proxima Nova"/>
              </a:rPr>
            </a:b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Join a room with your group mates.</a:t>
            </a:r>
            <a:br>
              <a:rPr lang="en" sz="2400">
                <a:latin typeface="Proxima Nova"/>
                <a:ea typeface="Proxima Nova"/>
                <a:cs typeface="Proxima Nova"/>
                <a:sym typeface="Proxima Nova"/>
              </a:rPr>
            </a:b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Once everyone is in the room complete Week 2 on the simulator.</a:t>
            </a:r>
            <a:endParaRPr sz="2400">
              <a:latin typeface="Proxima Nova"/>
              <a:ea typeface="Proxima Nova"/>
              <a:cs typeface="Proxima Nova"/>
              <a:sym typeface="Proxima Nova"/>
            </a:endParaRPr>
          </a:p>
          <a:p>
            <a:pPr marL="457200" lvl="0" indent="0" algn="l" rtl="0">
              <a:spcBef>
                <a:spcPts val="0"/>
              </a:spcBef>
              <a:spcAft>
                <a:spcPts val="0"/>
              </a:spcAft>
              <a:buNone/>
            </a:pP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b="1">
                <a:latin typeface="Proxima Nova"/>
                <a:ea typeface="Proxima Nova"/>
                <a:cs typeface="Proxima Nova"/>
                <a:sym typeface="Proxima Nova"/>
              </a:rPr>
              <a:t>No talking!</a:t>
            </a:r>
            <a:endParaRPr sz="2400" b="1">
              <a:latin typeface="Proxima Nova"/>
              <a:ea typeface="Proxima Nova"/>
              <a:cs typeface="Proxima Nova"/>
              <a:sym typeface="Proxima Nova"/>
            </a:endParaRPr>
          </a:p>
        </p:txBody>
      </p:sp>
      <p:pic>
        <p:nvPicPr>
          <p:cNvPr id="429" name="Google Shape;429;p62"/>
          <p:cNvPicPr preferRelativeResize="0"/>
          <p:nvPr/>
        </p:nvPicPr>
        <p:blipFill>
          <a:blip r:embed="rId5">
            <a:alphaModFix/>
          </a:blip>
          <a:stretch>
            <a:fillRect/>
          </a:stretch>
        </p:blipFill>
        <p:spPr>
          <a:xfrm>
            <a:off x="4798418" y="1954525"/>
            <a:ext cx="3419681" cy="750000"/>
          </a:xfrm>
          <a:prstGeom prst="rect">
            <a:avLst/>
          </a:prstGeom>
          <a:noFill/>
          <a:ln>
            <a:noFill/>
          </a:ln>
        </p:spPr>
      </p:pic>
      <p:pic>
        <p:nvPicPr>
          <p:cNvPr id="430" name="Google Shape;430;p62"/>
          <p:cNvPicPr preferRelativeResize="0"/>
          <p:nvPr/>
        </p:nvPicPr>
        <p:blipFill>
          <a:blip r:embed="rId6">
            <a:alphaModFix/>
          </a:blip>
          <a:stretch>
            <a:fillRect/>
          </a:stretch>
        </p:blipFill>
        <p:spPr>
          <a:xfrm>
            <a:off x="4487900" y="1168600"/>
            <a:ext cx="4453625" cy="49880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435" name="Google Shape;435;p63"/>
          <p:cNvSpPr txBox="1"/>
          <p:nvPr/>
        </p:nvSpPr>
        <p:spPr>
          <a:xfrm>
            <a:off x="523500" y="684400"/>
            <a:ext cx="8154900" cy="38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Prompt: </a:t>
            </a:r>
            <a:r>
              <a:rPr lang="en" sz="2400">
                <a:latin typeface="Proxima Nova"/>
                <a:ea typeface="Proxima Nova"/>
                <a:cs typeface="Proxima Nova"/>
                <a:sym typeface="Proxima Nova"/>
              </a:rPr>
              <a:t>Fill out the top on the back side of your sheet. What problems did you encounter? How do you want to fix them in Week 3?</a:t>
            </a:r>
            <a:endParaRPr sz="24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2400" b="1">
              <a:latin typeface="Proxima Nova"/>
              <a:ea typeface="Proxima Nova"/>
              <a:cs typeface="Proxima Nova"/>
              <a:sym typeface="Proxima Nova"/>
            </a:endParaRPr>
          </a:p>
          <a:p>
            <a:pPr marL="0" lvl="0" indent="0" algn="l" rtl="0">
              <a:spcBef>
                <a:spcPts val="0"/>
              </a:spcBef>
              <a:spcAft>
                <a:spcPts val="0"/>
              </a:spcAft>
              <a:buNone/>
            </a:pPr>
            <a:endParaRPr sz="2400" b="1">
              <a:latin typeface="Proxima Nova"/>
              <a:ea typeface="Proxima Nova"/>
              <a:cs typeface="Proxima Nova"/>
              <a:sym typeface="Proxima Nova"/>
            </a:endParaRPr>
          </a:p>
        </p:txBody>
      </p:sp>
      <p:sp>
        <p:nvSpPr>
          <p:cNvPr id="436" name="Google Shape;436;p63"/>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3 - Activity</a:t>
            </a:r>
            <a:endParaRPr dirty="0">
              <a:solidFill>
                <a:srgbClr val="FFFFFF"/>
              </a:solidFill>
            </a:endParaRPr>
          </a:p>
        </p:txBody>
      </p:sp>
      <p:grpSp>
        <p:nvGrpSpPr>
          <p:cNvPr id="437" name="Google Shape;437;p63"/>
          <p:cNvGrpSpPr/>
          <p:nvPr/>
        </p:nvGrpSpPr>
        <p:grpSpPr>
          <a:xfrm>
            <a:off x="8318125" y="86900"/>
            <a:ext cx="747550" cy="183300"/>
            <a:chOff x="7547375" y="86900"/>
            <a:chExt cx="747550" cy="183300"/>
          </a:xfrm>
        </p:grpSpPr>
        <p:sp>
          <p:nvSpPr>
            <p:cNvPr id="438" name="Google Shape;438;p63"/>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3"/>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3"/>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1" name="Google Shape;441;p63"/>
          <p:cNvPicPr preferRelativeResize="0"/>
          <p:nvPr/>
        </p:nvPicPr>
        <p:blipFill>
          <a:blip r:embed="rId4">
            <a:alphaModFix/>
          </a:blip>
          <a:stretch>
            <a:fillRect/>
          </a:stretch>
        </p:blipFill>
        <p:spPr>
          <a:xfrm>
            <a:off x="1431113" y="2018825"/>
            <a:ext cx="6281776" cy="2052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8"/>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1 - Warm Up</a:t>
            </a:r>
            <a:endParaRPr dirty="0">
              <a:solidFill>
                <a:srgbClr val="FFFFFF"/>
              </a:solidFill>
            </a:endParaRPr>
          </a:p>
        </p:txBody>
      </p:sp>
      <p:pic>
        <p:nvPicPr>
          <p:cNvPr id="112" name="Google Shape;112;p28"/>
          <p:cNvPicPr preferRelativeResize="0"/>
          <p:nvPr/>
        </p:nvPicPr>
        <p:blipFill>
          <a:blip r:embed="rId4">
            <a:alphaModFix/>
          </a:blip>
          <a:stretch>
            <a:fillRect/>
          </a:stretch>
        </p:blipFill>
        <p:spPr>
          <a:xfrm>
            <a:off x="2033938" y="660688"/>
            <a:ext cx="2533650" cy="1714500"/>
          </a:xfrm>
          <a:prstGeom prst="rect">
            <a:avLst/>
          </a:prstGeom>
          <a:noFill/>
          <a:ln>
            <a:noFill/>
          </a:ln>
        </p:spPr>
      </p:pic>
      <p:pic>
        <p:nvPicPr>
          <p:cNvPr id="113" name="Google Shape;113;p28"/>
          <p:cNvPicPr preferRelativeResize="0"/>
          <p:nvPr/>
        </p:nvPicPr>
        <p:blipFill>
          <a:blip r:embed="rId5">
            <a:alphaModFix/>
          </a:blip>
          <a:stretch>
            <a:fillRect/>
          </a:stretch>
        </p:blipFill>
        <p:spPr>
          <a:xfrm>
            <a:off x="290250" y="681225"/>
            <a:ext cx="1434349" cy="1430825"/>
          </a:xfrm>
          <a:prstGeom prst="rect">
            <a:avLst/>
          </a:prstGeom>
          <a:noFill/>
          <a:ln>
            <a:noFill/>
          </a:ln>
        </p:spPr>
      </p:pic>
      <p:pic>
        <p:nvPicPr>
          <p:cNvPr id="114" name="Google Shape;114;p28"/>
          <p:cNvPicPr preferRelativeResize="0"/>
          <p:nvPr/>
        </p:nvPicPr>
        <p:blipFill rotWithShape="1">
          <a:blip r:embed="rId6">
            <a:alphaModFix/>
          </a:blip>
          <a:srcRect l="20633" t="9201" r="7548" b="31050"/>
          <a:stretch/>
        </p:blipFill>
        <p:spPr>
          <a:xfrm>
            <a:off x="1008575" y="1819372"/>
            <a:ext cx="2180476" cy="1297678"/>
          </a:xfrm>
          <a:prstGeom prst="rect">
            <a:avLst/>
          </a:prstGeom>
          <a:noFill/>
          <a:ln>
            <a:noFill/>
          </a:ln>
        </p:spPr>
      </p:pic>
      <p:pic>
        <p:nvPicPr>
          <p:cNvPr id="115" name="Google Shape;115;p28"/>
          <p:cNvPicPr preferRelativeResize="0"/>
          <p:nvPr/>
        </p:nvPicPr>
        <p:blipFill>
          <a:blip r:embed="rId7">
            <a:alphaModFix/>
          </a:blip>
          <a:stretch>
            <a:fillRect/>
          </a:stretch>
        </p:blipFill>
        <p:spPr>
          <a:xfrm>
            <a:off x="107926" y="2687875"/>
            <a:ext cx="2180474" cy="2315759"/>
          </a:xfrm>
          <a:prstGeom prst="rect">
            <a:avLst/>
          </a:prstGeom>
          <a:noFill/>
          <a:ln>
            <a:noFill/>
          </a:ln>
        </p:spPr>
      </p:pic>
      <p:grpSp>
        <p:nvGrpSpPr>
          <p:cNvPr id="116" name="Google Shape;116;p28"/>
          <p:cNvGrpSpPr/>
          <p:nvPr/>
        </p:nvGrpSpPr>
        <p:grpSpPr>
          <a:xfrm>
            <a:off x="2450343" y="3379297"/>
            <a:ext cx="1700834" cy="1430790"/>
            <a:chOff x="5689025" y="3119975"/>
            <a:chExt cx="1368000" cy="1150800"/>
          </a:xfrm>
        </p:grpSpPr>
        <p:sp>
          <p:nvSpPr>
            <p:cNvPr id="117" name="Google Shape;117;p28"/>
            <p:cNvSpPr/>
            <p:nvPr/>
          </p:nvSpPr>
          <p:spPr>
            <a:xfrm>
              <a:off x="6832025" y="3177875"/>
              <a:ext cx="225000" cy="1092900"/>
            </a:xfrm>
            <a:prstGeom prst="rect">
              <a:avLst/>
            </a:prstGeom>
            <a:solidFill>
              <a:srgbClr val="FFAB40"/>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8"/>
            <p:cNvSpPr/>
            <p:nvPr/>
          </p:nvSpPr>
          <p:spPr>
            <a:xfrm>
              <a:off x="6603425" y="3119975"/>
              <a:ext cx="225000" cy="1150800"/>
            </a:xfrm>
            <a:prstGeom prst="rect">
              <a:avLst/>
            </a:prstGeom>
            <a:solidFill>
              <a:srgbClr val="FFAB40"/>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8"/>
            <p:cNvSpPr/>
            <p:nvPr/>
          </p:nvSpPr>
          <p:spPr>
            <a:xfrm>
              <a:off x="6374825" y="3177875"/>
              <a:ext cx="225000" cy="1092900"/>
            </a:xfrm>
            <a:prstGeom prst="rect">
              <a:avLst/>
            </a:prstGeom>
            <a:solidFill>
              <a:srgbClr val="FFAB40"/>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8"/>
            <p:cNvSpPr/>
            <p:nvPr/>
          </p:nvSpPr>
          <p:spPr>
            <a:xfrm>
              <a:off x="6146225" y="3288875"/>
              <a:ext cx="225000" cy="981900"/>
            </a:xfrm>
            <a:prstGeom prst="rect">
              <a:avLst/>
            </a:prstGeom>
            <a:solidFill>
              <a:srgbClr val="FFAB40"/>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8"/>
            <p:cNvSpPr/>
            <p:nvPr/>
          </p:nvSpPr>
          <p:spPr>
            <a:xfrm>
              <a:off x="5917625" y="3325775"/>
              <a:ext cx="225000" cy="945000"/>
            </a:xfrm>
            <a:prstGeom prst="rect">
              <a:avLst/>
            </a:prstGeom>
            <a:solidFill>
              <a:srgbClr val="FFAB40"/>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8"/>
            <p:cNvSpPr/>
            <p:nvPr/>
          </p:nvSpPr>
          <p:spPr>
            <a:xfrm>
              <a:off x="5689025" y="3325700"/>
              <a:ext cx="225000" cy="945000"/>
            </a:xfrm>
            <a:prstGeom prst="rect">
              <a:avLst/>
            </a:prstGeom>
            <a:solidFill>
              <a:srgbClr val="FFAB40"/>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28"/>
            <p:cNvPicPr preferRelativeResize="0"/>
            <p:nvPr/>
          </p:nvPicPr>
          <p:blipFill>
            <a:blip r:embed="rId8">
              <a:alphaModFix/>
            </a:blip>
            <a:stretch>
              <a:fillRect/>
            </a:stretch>
          </p:blipFill>
          <p:spPr>
            <a:xfrm>
              <a:off x="6124587" y="3477300"/>
              <a:ext cx="530476" cy="584024"/>
            </a:xfrm>
            <a:prstGeom prst="rect">
              <a:avLst/>
            </a:prstGeom>
            <a:noFill/>
            <a:ln>
              <a:noFill/>
            </a:ln>
          </p:spPr>
        </p:pic>
      </p:grpSp>
      <p:sp>
        <p:nvSpPr>
          <p:cNvPr id="124" name="Google Shape;124;p28"/>
          <p:cNvSpPr txBox="1"/>
          <p:nvPr/>
        </p:nvSpPr>
        <p:spPr>
          <a:xfrm>
            <a:off x="4572000" y="527950"/>
            <a:ext cx="4048500" cy="438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Proxima Nova"/>
                <a:ea typeface="Proxima Nova"/>
                <a:cs typeface="Proxima Nova"/>
                <a:sym typeface="Proxima Nova"/>
              </a:rPr>
              <a:t>Prompt:</a:t>
            </a:r>
            <a:r>
              <a:rPr lang="en" sz="2400">
                <a:latin typeface="Proxima Nova"/>
                <a:ea typeface="Proxima Nova"/>
                <a:cs typeface="Proxima Nova"/>
                <a:sym typeface="Proxima Nova"/>
              </a:rPr>
              <a:t> </a:t>
            </a:r>
            <a:endParaRPr sz="2400">
              <a:latin typeface="Proxima Nova"/>
              <a:ea typeface="Proxima Nova"/>
              <a:cs typeface="Proxima Nova"/>
              <a:sym typeface="Proxima Nova"/>
            </a:endParaRPr>
          </a:p>
          <a:p>
            <a:pPr marL="0" lvl="0" indent="0" algn="ctr" rtl="0">
              <a:spcBef>
                <a:spcPts val="0"/>
              </a:spcBef>
              <a:spcAft>
                <a:spcPts val="0"/>
              </a:spcAft>
              <a:buNone/>
            </a:pPr>
            <a:endParaRPr sz="2400">
              <a:solidFill>
                <a:srgbClr val="000000"/>
              </a:solidFill>
              <a:latin typeface="Proxima Nova"/>
              <a:ea typeface="Proxima Nova"/>
              <a:cs typeface="Proxima Nova"/>
              <a:sym typeface="Proxima Nova"/>
            </a:endParaRPr>
          </a:p>
          <a:p>
            <a:pPr marL="0" lvl="0" indent="0" algn="ctr" rtl="0">
              <a:spcBef>
                <a:spcPts val="0"/>
              </a:spcBef>
              <a:spcAft>
                <a:spcPts val="0"/>
              </a:spcAft>
              <a:buNone/>
            </a:pPr>
            <a:r>
              <a:rPr lang="en" sz="2400">
                <a:solidFill>
                  <a:schemeClr val="dk1"/>
                </a:solidFill>
                <a:latin typeface="Proxima Nova"/>
                <a:ea typeface="Proxima Nova"/>
                <a:cs typeface="Proxima Nova"/>
                <a:sym typeface="Proxima Nova"/>
              </a:rPr>
              <a:t>We’ve learned to represent images, text, and sound digitally - but we haven’t discussed what we do with all this digital data. How do you see people sharing this kind of data in the real world? Who do they want to share it with and why?</a:t>
            </a: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600">
              <a:latin typeface="Proxima Nova"/>
              <a:ea typeface="Proxima Nova"/>
              <a:cs typeface="Proxima Nova"/>
              <a:sym typeface="Proxima Nova"/>
            </a:endParaRPr>
          </a:p>
          <a:p>
            <a:pPr marL="0" lvl="0" indent="0" algn="ctr" rtl="0">
              <a:spcBef>
                <a:spcPts val="0"/>
              </a:spcBef>
              <a:spcAft>
                <a:spcPts val="0"/>
              </a:spcAft>
              <a:buNone/>
            </a:pPr>
            <a:endParaRPr sz="3600">
              <a:solidFill>
                <a:srgbClr val="000000"/>
              </a:solidFill>
              <a:latin typeface="Proxima Nova"/>
              <a:ea typeface="Proxima Nova"/>
              <a:cs typeface="Proxima Nova"/>
              <a:sym typeface="Proxima Nov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5"/>
        <p:cNvGrpSpPr/>
        <p:nvPr/>
      </p:nvGrpSpPr>
      <p:grpSpPr>
        <a:xfrm>
          <a:off x="0" y="0"/>
          <a:ext cx="0" cy="0"/>
          <a:chOff x="0" y="0"/>
          <a:chExt cx="0" cy="0"/>
        </a:xfrm>
      </p:grpSpPr>
      <p:sp>
        <p:nvSpPr>
          <p:cNvPr id="446" name="Google Shape;446;p64"/>
          <p:cNvSpPr txBox="1"/>
          <p:nvPr/>
        </p:nvSpPr>
        <p:spPr>
          <a:xfrm>
            <a:off x="605075" y="24245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Proxima Nova"/>
                <a:ea typeface="Proxima Nova"/>
                <a:cs typeface="Proxima Nova"/>
                <a:sym typeface="Proxima Nova"/>
              </a:rPr>
              <a:t>Complete Lesson 3</a:t>
            </a:r>
            <a:endParaRPr sz="3000" b="1" dirty="0">
              <a:latin typeface="Proxima Nova"/>
              <a:ea typeface="Proxima Nova"/>
              <a:cs typeface="Proxima Nova"/>
              <a:sym typeface="Proxima Nova"/>
            </a:endParaRPr>
          </a:p>
        </p:txBody>
      </p:sp>
      <p:sp>
        <p:nvSpPr>
          <p:cNvPr id="447" name="Google Shape;447;p64"/>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3 - Activity</a:t>
            </a:r>
            <a:endParaRPr dirty="0">
              <a:solidFill>
                <a:srgbClr val="FFFFFF"/>
              </a:solidFill>
            </a:endParaRPr>
          </a:p>
        </p:txBody>
      </p:sp>
      <p:pic>
        <p:nvPicPr>
          <p:cNvPr id="448" name="Google Shape;448;p64"/>
          <p:cNvPicPr preferRelativeResize="0"/>
          <p:nvPr/>
        </p:nvPicPr>
        <p:blipFill>
          <a:blip r:embed="rId4">
            <a:alphaModFix/>
          </a:blip>
          <a:stretch>
            <a:fillRect/>
          </a:stretch>
        </p:blipFill>
        <p:spPr>
          <a:xfrm>
            <a:off x="4972350" y="1818750"/>
            <a:ext cx="3750075" cy="1812125"/>
          </a:xfrm>
          <a:prstGeom prst="rect">
            <a:avLst/>
          </a:prstGeom>
          <a:noFill/>
          <a:ln>
            <a:noFill/>
          </a:ln>
        </p:spPr>
      </p:pic>
      <p:sp>
        <p:nvSpPr>
          <p:cNvPr id="449" name="Google Shape;449;p64"/>
          <p:cNvSpPr txBox="1"/>
          <p:nvPr/>
        </p:nvSpPr>
        <p:spPr>
          <a:xfrm>
            <a:off x="333725" y="561500"/>
            <a:ext cx="4238400" cy="368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Do This: </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solidFill>
                  <a:schemeClr val="dk1"/>
                </a:solidFill>
                <a:latin typeface="Proxima Nova"/>
                <a:ea typeface="Proxima Nova"/>
                <a:cs typeface="Proxima Nova"/>
                <a:sym typeface="Proxima Nova"/>
              </a:rPr>
              <a:t>Agree with your group on the set of rules you'd like to try this time around for how to communicate.</a:t>
            </a:r>
            <a:endParaRPr sz="2400">
              <a:solidFill>
                <a:schemeClr val="dk1"/>
              </a:solidFill>
              <a:latin typeface="Proxima Nova"/>
              <a:ea typeface="Proxima Nova"/>
              <a:cs typeface="Proxima Nova"/>
              <a:sym typeface="Proxima Nova"/>
            </a:endParaRPr>
          </a:p>
          <a:p>
            <a:pPr marL="457200" lvl="0" indent="0" algn="l" rtl="0">
              <a:spcBef>
                <a:spcPts val="0"/>
              </a:spcBef>
              <a:spcAft>
                <a:spcPts val="0"/>
              </a:spcAft>
              <a:buNone/>
            </a:pP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Set up your boards for Week 3</a:t>
            </a:r>
            <a:endParaRPr sz="2400">
              <a:latin typeface="Proxima Nova"/>
              <a:ea typeface="Proxima Nova"/>
              <a:cs typeface="Proxima Nova"/>
              <a:sym typeface="Proxima Nova"/>
            </a:endParaRPr>
          </a:p>
          <a:p>
            <a:pPr marL="457200" lvl="0" indent="0" algn="l" rtl="0">
              <a:spcBef>
                <a:spcPts val="0"/>
              </a:spcBef>
              <a:spcAft>
                <a:spcPts val="0"/>
              </a:spcAft>
              <a:buNone/>
            </a:pP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Complete Week 3, again </a:t>
            </a:r>
            <a:r>
              <a:rPr lang="en" sz="2400" b="1">
                <a:latin typeface="Proxima Nova"/>
                <a:ea typeface="Proxima Nova"/>
                <a:cs typeface="Proxima Nova"/>
                <a:sym typeface="Proxima Nova"/>
              </a:rPr>
              <a:t>no talking!</a:t>
            </a:r>
            <a:endParaRPr sz="2400" b="1">
              <a:latin typeface="Proxima Nova"/>
              <a:ea typeface="Proxima Nova"/>
              <a:cs typeface="Proxima Nova"/>
              <a:sym typeface="Proxima Nov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3"/>
        <p:cNvGrpSpPr/>
        <p:nvPr/>
      </p:nvGrpSpPr>
      <p:grpSpPr>
        <a:xfrm>
          <a:off x="0" y="0"/>
          <a:ext cx="0" cy="0"/>
          <a:chOff x="0" y="0"/>
          <a:chExt cx="0" cy="0"/>
        </a:xfrm>
      </p:grpSpPr>
      <p:sp>
        <p:nvSpPr>
          <p:cNvPr id="454" name="Google Shape;454;p6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3 - Activity</a:t>
            </a:r>
            <a:endParaRPr dirty="0">
              <a:solidFill>
                <a:srgbClr val="FFFFFF"/>
              </a:solidFill>
            </a:endParaRPr>
          </a:p>
        </p:txBody>
      </p:sp>
      <p:grpSp>
        <p:nvGrpSpPr>
          <p:cNvPr id="455" name="Google Shape;455;p65"/>
          <p:cNvGrpSpPr/>
          <p:nvPr/>
        </p:nvGrpSpPr>
        <p:grpSpPr>
          <a:xfrm>
            <a:off x="8318125" y="86900"/>
            <a:ext cx="747550" cy="183300"/>
            <a:chOff x="7547375" y="86900"/>
            <a:chExt cx="747550" cy="183300"/>
          </a:xfrm>
        </p:grpSpPr>
        <p:sp>
          <p:nvSpPr>
            <p:cNvPr id="456" name="Google Shape;456;p65"/>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5"/>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5"/>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9" name="Google Shape;459;p65"/>
          <p:cNvPicPr preferRelativeResize="0"/>
          <p:nvPr/>
        </p:nvPicPr>
        <p:blipFill>
          <a:blip r:embed="rId4">
            <a:alphaModFix/>
          </a:blip>
          <a:stretch>
            <a:fillRect/>
          </a:stretch>
        </p:blipFill>
        <p:spPr>
          <a:xfrm>
            <a:off x="5009162" y="803500"/>
            <a:ext cx="3898913" cy="2419350"/>
          </a:xfrm>
          <a:prstGeom prst="rect">
            <a:avLst/>
          </a:prstGeom>
          <a:noFill/>
          <a:ln>
            <a:noFill/>
          </a:ln>
        </p:spPr>
      </p:pic>
      <p:sp>
        <p:nvSpPr>
          <p:cNvPr id="460" name="Google Shape;460;p65"/>
          <p:cNvSpPr txBox="1"/>
          <p:nvPr/>
        </p:nvSpPr>
        <p:spPr>
          <a:xfrm>
            <a:off x="387575" y="617675"/>
            <a:ext cx="4488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Proxima Nova"/>
                <a:ea typeface="Proxima Nova"/>
                <a:cs typeface="Proxima Nova"/>
                <a:sym typeface="Proxima Nova"/>
              </a:rPr>
              <a:t>Do This:</a:t>
            </a:r>
            <a:r>
              <a:rPr lang="en" sz="2400">
                <a:solidFill>
                  <a:schemeClr val="dk1"/>
                </a:solidFill>
                <a:latin typeface="Proxima Nova"/>
                <a:ea typeface="Proxima Nova"/>
                <a:cs typeface="Proxima Nova"/>
                <a:sym typeface="Proxima Nova"/>
              </a:rPr>
              <a:t> Based on your experience, take 5 minutes to write down in the rules section the collective rules you and your team would advise using going forward.</a:t>
            </a:r>
            <a:endParaRPr sz="2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4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400">
                <a:solidFill>
                  <a:schemeClr val="dk1"/>
                </a:solidFill>
                <a:latin typeface="Proxima Nova"/>
                <a:ea typeface="Proxima Nova"/>
                <a:cs typeface="Proxima Nova"/>
                <a:sym typeface="Proxima Nova"/>
              </a:rPr>
              <a:t>Be ready to share!</a:t>
            </a:r>
            <a:endParaRPr sz="2400">
              <a:solidFill>
                <a:schemeClr val="dk1"/>
              </a:solidFill>
              <a:latin typeface="Proxima Nova"/>
              <a:ea typeface="Proxima Nova"/>
              <a:cs typeface="Proxima Nova"/>
              <a:sym typeface="Proxima Nov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4"/>
        <p:cNvGrpSpPr/>
        <p:nvPr/>
      </p:nvGrpSpPr>
      <p:grpSpPr>
        <a:xfrm>
          <a:off x="0" y="0"/>
          <a:ext cx="0" cy="0"/>
          <a:chOff x="0" y="0"/>
          <a:chExt cx="0" cy="0"/>
        </a:xfrm>
      </p:grpSpPr>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8"/>
        <p:cNvGrpSpPr/>
        <p:nvPr/>
      </p:nvGrpSpPr>
      <p:grpSpPr>
        <a:xfrm>
          <a:off x="0" y="0"/>
          <a:ext cx="0" cy="0"/>
          <a:chOff x="0" y="0"/>
          <a:chExt cx="0" cy="0"/>
        </a:xfrm>
      </p:grpSpPr>
      <p:sp>
        <p:nvSpPr>
          <p:cNvPr id="469" name="Google Shape;469;p67"/>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Lesson 3 - Wrap Up</a:t>
            </a:r>
            <a:endParaRPr dirty="0">
              <a:solidFill>
                <a:srgbClr val="FFFFFF"/>
              </a:solidFill>
            </a:endParaRPr>
          </a:p>
        </p:txBody>
      </p:sp>
      <p:pic>
        <p:nvPicPr>
          <p:cNvPr id="470" name="Google Shape;470;p67" descr="The co-founder of the Internet (!) Vint Cerf and software engineer Paola Mejia take us through the ins and outs of how networks talk to each other and what makes the Internet tick.&#10;&#10;Start learning at http://code.org/ &#10;&#10;Help us translate into your language: http://code.org/translate/videos&#10;&#10;Stay in touch with us!&#10;• on Twitter https://twitter.com/codeorg&#10;• on Facebook https://www.facebook.com/Code.org&#10;• on Instagram https://instagram.com/codeorg&#10;• on Tumblr https://blog.code.org &#10;• on LinkedIn https://www.linkedin.com/company/code...&#10;• on Google+ https://google.com/+codeorg&#10;&#10;Help us caption &amp; translate this video!&#10;&#10;http://amara.org/v/HGaQ/" title="The Internet: IP Addresses &amp; DNS">
            <a:hlinkClick r:id="rId4"/>
          </p:cNvPr>
          <p:cNvPicPr preferRelativeResize="0"/>
          <p:nvPr/>
        </p:nvPicPr>
        <p:blipFill>
          <a:blip r:embed="rId5">
            <a:alphaModFix/>
          </a:blip>
          <a:stretch>
            <a:fillRect/>
          </a:stretch>
        </p:blipFill>
        <p:spPr>
          <a:xfrm>
            <a:off x="1378025" y="352550"/>
            <a:ext cx="6387949" cy="47909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4"/>
        <p:cNvGrpSpPr/>
        <p:nvPr/>
      </p:nvGrpSpPr>
      <p:grpSpPr>
        <a:xfrm>
          <a:off x="0" y="0"/>
          <a:ext cx="0" cy="0"/>
          <a:chOff x="0" y="0"/>
          <a:chExt cx="0" cy="0"/>
        </a:xfrm>
      </p:grpSpPr>
      <p:sp>
        <p:nvSpPr>
          <p:cNvPr id="475" name="Google Shape;475;p68"/>
          <p:cNvSpPr txBox="1"/>
          <p:nvPr/>
        </p:nvSpPr>
        <p:spPr>
          <a:xfrm>
            <a:off x="554850" y="734800"/>
            <a:ext cx="7932600" cy="416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Prompt: </a:t>
            </a:r>
            <a:endParaRPr sz="3600" b="1">
              <a:latin typeface="Proxima Nova"/>
              <a:ea typeface="Proxima Nova"/>
              <a:cs typeface="Proxima Nova"/>
              <a:sym typeface="Proxima Nova"/>
            </a:endParaRPr>
          </a:p>
          <a:p>
            <a:pPr marL="0" lvl="0" indent="0" algn="ctr" rtl="0">
              <a:spcBef>
                <a:spcPts val="0"/>
              </a:spcBef>
              <a:spcAft>
                <a:spcPts val="0"/>
              </a:spcAft>
              <a:buNone/>
            </a:pPr>
            <a:endParaRPr sz="36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3600">
                <a:solidFill>
                  <a:schemeClr val="dk1"/>
                </a:solidFill>
                <a:latin typeface="Proxima Nova"/>
                <a:ea typeface="Proxima Nova"/>
                <a:cs typeface="Proxima Nova"/>
                <a:sym typeface="Proxima Nova"/>
              </a:rPr>
              <a:t>What are the similarities and differences between the Internet Protocol (IP) and the addressing rules our class made? Would rules like ours or the IP work if they were secret? </a:t>
            </a:r>
            <a:endParaRPr sz="36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sp>
        <p:nvSpPr>
          <p:cNvPr id="476" name="Google Shape;476;p6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3 - Wrap Up</a:t>
            </a:r>
            <a:endParaRPr dirty="0">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0"/>
        <p:cNvGrpSpPr/>
        <p:nvPr/>
      </p:nvGrpSpPr>
      <p:grpSpPr>
        <a:xfrm>
          <a:off x="0" y="0"/>
          <a:ext cx="0" cy="0"/>
          <a:chOff x="0" y="0"/>
          <a:chExt cx="0" cy="0"/>
        </a:xfrm>
      </p:grpSpPr>
      <p:sp>
        <p:nvSpPr>
          <p:cNvPr id="481" name="Google Shape;481;p6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3 - Wrap Up</a:t>
            </a:r>
            <a:endParaRPr dirty="0">
              <a:solidFill>
                <a:srgbClr val="FFFFFF"/>
              </a:solidFill>
            </a:endParaRPr>
          </a:p>
        </p:txBody>
      </p:sp>
      <p:sp>
        <p:nvSpPr>
          <p:cNvPr id="482" name="Google Shape;482;p69"/>
          <p:cNvSpPr txBox="1"/>
          <p:nvPr/>
        </p:nvSpPr>
        <p:spPr>
          <a:xfrm>
            <a:off x="2415375" y="784675"/>
            <a:ext cx="6286500" cy="41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Proxima Nova"/>
                <a:ea typeface="Proxima Nova"/>
                <a:cs typeface="Proxima Nova"/>
                <a:sym typeface="Proxima Nova"/>
              </a:rPr>
              <a:t>Protocol:</a:t>
            </a:r>
            <a:r>
              <a:rPr lang="en" sz="2000">
                <a:latin typeface="Proxima Nova"/>
                <a:ea typeface="Proxima Nova"/>
                <a:cs typeface="Proxima Nova"/>
                <a:sym typeface="Proxima Nova"/>
              </a:rPr>
              <a:t>  </a:t>
            </a:r>
            <a:r>
              <a:rPr lang="en" sz="2000">
                <a:solidFill>
                  <a:schemeClr val="dk1"/>
                </a:solidFill>
                <a:latin typeface="Proxima Nova"/>
                <a:ea typeface="Proxima Nova"/>
                <a:cs typeface="Proxima Nova"/>
                <a:sym typeface="Proxima Nova"/>
              </a:rPr>
              <a:t>An agreed-upon set of rules that specify the behavior of some system</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b="1">
                <a:solidFill>
                  <a:schemeClr val="dk1"/>
                </a:solidFill>
                <a:latin typeface="Proxima Nova"/>
                <a:ea typeface="Proxima Nova"/>
                <a:cs typeface="Proxima Nova"/>
                <a:sym typeface="Proxima Nova"/>
              </a:rPr>
              <a:t>IP Address:  </a:t>
            </a:r>
            <a:r>
              <a:rPr lang="en" sz="2000">
                <a:solidFill>
                  <a:schemeClr val="dk1"/>
                </a:solidFill>
                <a:latin typeface="Proxima Nova"/>
                <a:ea typeface="Proxima Nova"/>
                <a:cs typeface="Proxima Nova"/>
                <a:sym typeface="Proxima Nova"/>
              </a:rPr>
              <a:t>The unique number assigned to each device on the Internet.</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b="1">
                <a:solidFill>
                  <a:schemeClr val="dk1"/>
                </a:solidFill>
                <a:latin typeface="Proxima Nova"/>
                <a:ea typeface="Proxima Nova"/>
                <a:cs typeface="Proxima Nova"/>
                <a:sym typeface="Proxima Nova"/>
              </a:rPr>
              <a:t>Internet Protocol (IP): </a:t>
            </a:r>
            <a:r>
              <a:rPr lang="en" sz="2000">
                <a:solidFill>
                  <a:schemeClr val="dk1"/>
                </a:solidFill>
                <a:latin typeface="Proxima Nova"/>
                <a:ea typeface="Proxima Nova"/>
                <a:cs typeface="Proxima Nova"/>
                <a:sym typeface="Proxima Nova"/>
              </a:rPr>
              <a:t>a protocol for sending data across the Internet that assigns unique numbers (IP addresses) to each connected device</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latin typeface="Proxima Nova"/>
              <a:ea typeface="Proxima Nova"/>
              <a:cs typeface="Proxima Nova"/>
              <a:sym typeface="Proxima Nova"/>
            </a:endParaRPr>
          </a:p>
        </p:txBody>
      </p:sp>
      <p:pic>
        <p:nvPicPr>
          <p:cNvPr id="483" name="Google Shape;483;p69"/>
          <p:cNvPicPr preferRelativeResize="0"/>
          <p:nvPr/>
        </p:nvPicPr>
        <p:blipFill>
          <a:blip r:embed="rId4">
            <a:alphaModFix amt="58999"/>
          </a:blip>
          <a:stretch>
            <a:fillRect/>
          </a:stretch>
        </p:blipFill>
        <p:spPr>
          <a:xfrm>
            <a:off x="1042433" y="632250"/>
            <a:ext cx="866859" cy="866871"/>
          </a:xfrm>
          <a:prstGeom prst="rect">
            <a:avLst/>
          </a:prstGeom>
          <a:noFill/>
          <a:ln>
            <a:noFill/>
          </a:ln>
        </p:spPr>
      </p:pic>
      <p:pic>
        <p:nvPicPr>
          <p:cNvPr id="484" name="Google Shape;484;p69"/>
          <p:cNvPicPr preferRelativeResize="0"/>
          <p:nvPr/>
        </p:nvPicPr>
        <p:blipFill>
          <a:blip r:embed="rId5">
            <a:alphaModFix/>
          </a:blip>
          <a:stretch>
            <a:fillRect/>
          </a:stretch>
        </p:blipFill>
        <p:spPr>
          <a:xfrm>
            <a:off x="787813" y="1329725"/>
            <a:ext cx="1394999" cy="530799"/>
          </a:xfrm>
          <a:prstGeom prst="rect">
            <a:avLst/>
          </a:prstGeom>
          <a:noFill/>
          <a:ln>
            <a:noFill/>
          </a:ln>
        </p:spPr>
      </p:pic>
      <p:pic>
        <p:nvPicPr>
          <p:cNvPr id="485" name="Google Shape;485;p69"/>
          <p:cNvPicPr preferRelativeResize="0"/>
          <p:nvPr/>
        </p:nvPicPr>
        <p:blipFill>
          <a:blip r:embed="rId6">
            <a:alphaModFix/>
          </a:blip>
          <a:stretch>
            <a:fillRect/>
          </a:stretch>
        </p:blipFill>
        <p:spPr>
          <a:xfrm>
            <a:off x="555250" y="2429275"/>
            <a:ext cx="1814175" cy="982525"/>
          </a:xfrm>
          <a:prstGeom prst="rect">
            <a:avLst/>
          </a:prstGeom>
          <a:noFill/>
          <a:ln>
            <a:noFill/>
          </a:ln>
        </p:spPr>
      </p:pic>
      <p:pic>
        <p:nvPicPr>
          <p:cNvPr id="486" name="Google Shape;486;p69"/>
          <p:cNvPicPr preferRelativeResize="0"/>
          <p:nvPr/>
        </p:nvPicPr>
        <p:blipFill>
          <a:blip r:embed="rId7">
            <a:alphaModFix/>
          </a:blip>
          <a:stretch>
            <a:fillRect/>
          </a:stretch>
        </p:blipFill>
        <p:spPr>
          <a:xfrm>
            <a:off x="555250" y="3882584"/>
            <a:ext cx="1860124" cy="108986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0"/>
        <p:cNvGrpSpPr/>
        <p:nvPr/>
      </p:nvGrpSpPr>
      <p:grpSpPr>
        <a:xfrm>
          <a:off x="0" y="0"/>
          <a:ext cx="0" cy="0"/>
          <a:chOff x="0" y="0"/>
          <a:chExt cx="0" cy="0"/>
        </a:xfrm>
      </p:grpSpPr>
      <p:sp>
        <p:nvSpPr>
          <p:cNvPr id="491" name="Google Shape;491;p70"/>
          <p:cNvSpPr txBox="1"/>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FFFFFF"/>
                </a:solidFill>
                <a:latin typeface="Proxima Nova"/>
                <a:ea typeface="Proxima Nova"/>
                <a:cs typeface="Proxima Nova"/>
                <a:sym typeface="Proxima Nova"/>
              </a:rPr>
              <a:t>Lesson 4</a:t>
            </a:r>
            <a:endParaRPr sz="3600" b="1" dirty="0">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3600" b="1" dirty="0">
                <a:solidFill>
                  <a:srgbClr val="FFFFFF"/>
                </a:solidFill>
                <a:latin typeface="Proxima Nova"/>
                <a:ea typeface="Proxima Nova"/>
                <a:cs typeface="Proxima Nova"/>
                <a:sym typeface="Proxima Nova"/>
              </a:rPr>
              <a:t>Routing &amp; Redundancy</a:t>
            </a:r>
            <a:endParaRPr sz="3600" b="1" dirty="0">
              <a:solidFill>
                <a:srgbClr val="FFFFFF"/>
              </a:solidFill>
              <a:latin typeface="Proxima Nova"/>
              <a:ea typeface="Proxima Nova"/>
              <a:cs typeface="Proxima Nova"/>
              <a:sym typeface="Proxima Nov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5"/>
        <p:cNvGrpSpPr/>
        <p:nvPr/>
      </p:nvGrpSpPr>
      <p:grpSpPr>
        <a:xfrm>
          <a:off x="0" y="0"/>
          <a:ext cx="0" cy="0"/>
          <a:chOff x="0" y="0"/>
          <a:chExt cx="0" cy="0"/>
        </a:xfrm>
      </p:grpSpPr>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9"/>
        <p:cNvGrpSpPr/>
        <p:nvPr/>
      </p:nvGrpSpPr>
      <p:grpSpPr>
        <a:xfrm>
          <a:off x="0" y="0"/>
          <a:ext cx="0" cy="0"/>
          <a:chOff x="0" y="0"/>
          <a:chExt cx="0" cy="0"/>
        </a:xfrm>
      </p:grpSpPr>
      <p:sp>
        <p:nvSpPr>
          <p:cNvPr id="500" name="Google Shape;500;p72"/>
          <p:cNvSpPr txBox="1"/>
          <p:nvPr/>
        </p:nvSpPr>
        <p:spPr>
          <a:xfrm>
            <a:off x="523500" y="684400"/>
            <a:ext cx="8097000" cy="422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Proxima Nova"/>
                <a:ea typeface="Proxima Nova"/>
                <a:cs typeface="Proxima Nova"/>
                <a:sym typeface="Proxima Nova"/>
              </a:rPr>
              <a:t>Prompt:</a:t>
            </a:r>
            <a:r>
              <a:rPr lang="en" sz="3600" dirty="0">
                <a:latin typeface="Proxima Nova"/>
                <a:ea typeface="Proxima Nova"/>
                <a:cs typeface="Proxima Nova"/>
                <a:sym typeface="Proxima Nova"/>
              </a:rPr>
              <a:t> </a:t>
            </a:r>
            <a:endParaRPr sz="3600" dirty="0">
              <a:latin typeface="Proxima Nova"/>
              <a:ea typeface="Proxima Nova"/>
              <a:cs typeface="Proxima Nova"/>
              <a:sym typeface="Proxima Nova"/>
            </a:endParaRPr>
          </a:p>
          <a:p>
            <a:pPr marL="0" lvl="0" indent="0" algn="ctr" rtl="0">
              <a:spcBef>
                <a:spcPts val="0"/>
              </a:spcBef>
              <a:spcAft>
                <a:spcPts val="0"/>
              </a:spcAft>
              <a:buNone/>
            </a:pPr>
            <a:endParaRPr sz="3000" dirty="0">
              <a:solidFill>
                <a:srgbClr val="000000"/>
              </a:solidFill>
              <a:latin typeface="Proxima Nova"/>
              <a:ea typeface="Proxima Nova"/>
              <a:cs typeface="Proxima Nova"/>
              <a:sym typeface="Proxima Nova"/>
            </a:endParaRPr>
          </a:p>
          <a:p>
            <a:pPr marL="0" lvl="0" indent="0" algn="ctr" rtl="0">
              <a:spcBef>
                <a:spcPts val="0"/>
              </a:spcBef>
              <a:spcAft>
                <a:spcPts val="0"/>
              </a:spcAft>
              <a:buNone/>
            </a:pPr>
            <a:r>
              <a:rPr lang="en" sz="3000" dirty="0">
                <a:solidFill>
                  <a:schemeClr val="dk1"/>
                </a:solidFill>
                <a:latin typeface="Proxima Nova"/>
                <a:ea typeface="Proxima Nova"/>
                <a:cs typeface="Proxima Nova"/>
                <a:sym typeface="Proxima Nova"/>
              </a:rPr>
              <a:t>At the end of last section, we saw that the Internet uses the Internet Protocol and IP Addresses to communicate across the shared Internet. How is this system similar to how we send letters in the mail? How is it different?</a:t>
            </a:r>
            <a:endParaRPr sz="3000" dirty="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600" dirty="0">
              <a:latin typeface="Proxima Nova"/>
              <a:ea typeface="Proxima Nova"/>
              <a:cs typeface="Proxima Nova"/>
              <a:sym typeface="Proxima Nova"/>
            </a:endParaRPr>
          </a:p>
          <a:p>
            <a:pPr marL="0" lvl="0" indent="0" algn="ctr" rtl="0">
              <a:spcBef>
                <a:spcPts val="0"/>
              </a:spcBef>
              <a:spcAft>
                <a:spcPts val="0"/>
              </a:spcAft>
              <a:buNone/>
            </a:pPr>
            <a:endParaRPr sz="3600" dirty="0">
              <a:solidFill>
                <a:srgbClr val="000000"/>
              </a:solidFill>
              <a:latin typeface="Proxima Nova"/>
              <a:ea typeface="Proxima Nova"/>
              <a:cs typeface="Proxima Nova"/>
              <a:sym typeface="Proxima Nova"/>
            </a:endParaRPr>
          </a:p>
        </p:txBody>
      </p:sp>
      <p:sp>
        <p:nvSpPr>
          <p:cNvPr id="501" name="Google Shape;501;p72"/>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4 - Warm Up</a:t>
            </a:r>
            <a:endParaRPr dirty="0">
              <a:solidFill>
                <a:srgbClr val="FFFFFF"/>
              </a:solidFill>
            </a:endParaRPr>
          </a:p>
        </p:txBody>
      </p:sp>
      <p:pic>
        <p:nvPicPr>
          <p:cNvPr id="502" name="Google Shape;502;p72"/>
          <p:cNvPicPr preferRelativeResize="0"/>
          <p:nvPr/>
        </p:nvPicPr>
        <p:blipFill>
          <a:blip r:embed="rId4">
            <a:alphaModFix/>
          </a:blip>
          <a:stretch>
            <a:fillRect/>
          </a:stretch>
        </p:blipFill>
        <p:spPr>
          <a:xfrm>
            <a:off x="7406175" y="574200"/>
            <a:ext cx="1060349" cy="106034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6"/>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0"/>
        <p:cNvGrpSpPr/>
        <p:nvPr/>
      </p:nvGrpSpPr>
      <p:grpSpPr>
        <a:xfrm>
          <a:off x="0" y="0"/>
          <a:ext cx="0" cy="0"/>
          <a:chOff x="0" y="0"/>
          <a:chExt cx="0" cy="0"/>
        </a:xfrm>
      </p:grpSpPr>
      <p:sp>
        <p:nvSpPr>
          <p:cNvPr id="511" name="Google Shape;511;p74"/>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4 - Activity</a:t>
            </a:r>
            <a:endParaRPr dirty="0">
              <a:solidFill>
                <a:srgbClr val="FFFFFF"/>
              </a:solidFill>
            </a:endParaRPr>
          </a:p>
        </p:txBody>
      </p:sp>
      <p:sp>
        <p:nvSpPr>
          <p:cNvPr id="512" name="Google Shape;512;p74"/>
          <p:cNvSpPr txBox="1"/>
          <p:nvPr/>
        </p:nvSpPr>
        <p:spPr>
          <a:xfrm>
            <a:off x="213150" y="1152375"/>
            <a:ext cx="8717700" cy="46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latin typeface="Proxima Nova"/>
              <a:ea typeface="Proxima Nova"/>
              <a:cs typeface="Proxima Nova"/>
              <a:sym typeface="Proxima Nova"/>
            </a:endParaRPr>
          </a:p>
          <a:p>
            <a:pPr marL="0" lvl="0" indent="0" algn="l" rtl="0">
              <a:spcBef>
                <a:spcPts val="0"/>
              </a:spcBef>
              <a:spcAft>
                <a:spcPts val="0"/>
              </a:spcAft>
              <a:buNone/>
            </a:pPr>
            <a:r>
              <a:rPr lang="en" sz="2400" b="1">
                <a:latin typeface="Proxima Nova"/>
                <a:ea typeface="Proxima Nova"/>
                <a:cs typeface="Proxima Nova"/>
                <a:sym typeface="Proxima Nova"/>
              </a:rPr>
              <a:t>Step 1: Open the Internet Simulator</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Connect to the same router number as your group</a:t>
            </a:r>
            <a:endParaRPr sz="24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a:p>
            <a:pPr marL="0" lvl="0" indent="0" algn="l" rtl="0">
              <a:spcBef>
                <a:spcPts val="0"/>
              </a:spcBef>
              <a:spcAft>
                <a:spcPts val="0"/>
              </a:spcAft>
              <a:buNone/>
            </a:pPr>
            <a:r>
              <a:rPr lang="en" sz="2400" b="1">
                <a:latin typeface="Proxima Nova"/>
                <a:ea typeface="Proxima Nova"/>
                <a:cs typeface="Proxima Nova"/>
                <a:sym typeface="Proxima Nova"/>
              </a:rPr>
              <a:t>Step 2: Say Hello!</a:t>
            </a:r>
            <a:endParaRPr sz="2400" b="1">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Use the updated version of the Internet Simulator to send a message saying hello to everyone in your group.</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Everyone now has an IP Address! </a:t>
            </a:r>
            <a:br>
              <a:rPr lang="en" sz="2400">
                <a:latin typeface="Proxima Nova"/>
                <a:ea typeface="Proxima Nova"/>
                <a:cs typeface="Proxima Nova"/>
                <a:sym typeface="Proxima Nova"/>
              </a:rPr>
            </a:br>
            <a:r>
              <a:rPr lang="en" sz="2400">
                <a:latin typeface="Proxima Nova"/>
                <a:ea typeface="Proxima Nova"/>
                <a:cs typeface="Proxima Nova"/>
                <a:sym typeface="Proxima Nova"/>
              </a:rPr>
              <a:t>This will be important in today’s </a:t>
            </a:r>
            <a:br>
              <a:rPr lang="en" sz="2400">
                <a:latin typeface="Proxima Nova"/>
                <a:ea typeface="Proxima Nova"/>
                <a:cs typeface="Proxima Nova"/>
                <a:sym typeface="Proxima Nova"/>
              </a:rPr>
            </a:br>
            <a:r>
              <a:rPr lang="en" sz="2400">
                <a:latin typeface="Proxima Nova"/>
                <a:ea typeface="Proxima Nova"/>
                <a:cs typeface="Proxima Nova"/>
                <a:sym typeface="Proxima Nova"/>
              </a:rPr>
              <a:t>simulation.</a:t>
            </a:r>
            <a:endParaRPr sz="2400">
              <a:latin typeface="Proxima Nova"/>
              <a:ea typeface="Proxima Nova"/>
              <a:cs typeface="Proxima Nova"/>
              <a:sym typeface="Proxima Nova"/>
            </a:endParaRPr>
          </a:p>
        </p:txBody>
      </p:sp>
      <p:sp>
        <p:nvSpPr>
          <p:cNvPr id="513" name="Google Shape;513;p74"/>
          <p:cNvSpPr txBox="1"/>
          <p:nvPr/>
        </p:nvSpPr>
        <p:spPr>
          <a:xfrm>
            <a:off x="639750" y="310775"/>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Updated Internet Simulator</a:t>
            </a:r>
            <a:endParaRPr sz="3600" b="1">
              <a:latin typeface="Proxima Nova"/>
              <a:ea typeface="Proxima Nova"/>
              <a:cs typeface="Proxima Nova"/>
              <a:sym typeface="Proxima Nova"/>
            </a:endParaRPr>
          </a:p>
        </p:txBody>
      </p:sp>
      <p:pic>
        <p:nvPicPr>
          <p:cNvPr id="514" name="Google Shape;514;p74"/>
          <p:cNvPicPr preferRelativeResize="0"/>
          <p:nvPr/>
        </p:nvPicPr>
        <p:blipFill>
          <a:blip r:embed="rId4">
            <a:alphaModFix/>
          </a:blip>
          <a:stretch>
            <a:fillRect/>
          </a:stretch>
        </p:blipFill>
        <p:spPr>
          <a:xfrm>
            <a:off x="5990500" y="3790825"/>
            <a:ext cx="3153500" cy="1352675"/>
          </a:xfrm>
          <a:prstGeom prst="rect">
            <a:avLst/>
          </a:prstGeom>
          <a:noFill/>
          <a:ln>
            <a:noFill/>
          </a:ln>
        </p:spPr>
      </p:pic>
      <p:pic>
        <p:nvPicPr>
          <p:cNvPr id="515" name="Google Shape;515;p74"/>
          <p:cNvPicPr preferRelativeResize="0"/>
          <p:nvPr/>
        </p:nvPicPr>
        <p:blipFill>
          <a:blip r:embed="rId5">
            <a:alphaModFix/>
          </a:blip>
          <a:stretch>
            <a:fillRect/>
          </a:stretch>
        </p:blipFill>
        <p:spPr>
          <a:xfrm>
            <a:off x="5480475" y="1015600"/>
            <a:ext cx="3513400" cy="9132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9"/>
        <p:cNvGrpSpPr/>
        <p:nvPr/>
      </p:nvGrpSpPr>
      <p:grpSpPr>
        <a:xfrm>
          <a:off x="0" y="0"/>
          <a:ext cx="0" cy="0"/>
          <a:chOff x="0" y="0"/>
          <a:chExt cx="0" cy="0"/>
        </a:xfrm>
      </p:grpSpPr>
      <p:sp>
        <p:nvSpPr>
          <p:cNvPr id="520" name="Google Shape;520;p7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4 - Activity</a:t>
            </a:r>
            <a:endParaRPr dirty="0">
              <a:solidFill>
                <a:srgbClr val="FFFFFF"/>
              </a:solidFill>
            </a:endParaRPr>
          </a:p>
        </p:txBody>
      </p:sp>
      <p:sp>
        <p:nvSpPr>
          <p:cNvPr id="521" name="Google Shape;521;p75"/>
          <p:cNvSpPr txBox="1"/>
          <p:nvPr/>
        </p:nvSpPr>
        <p:spPr>
          <a:xfrm>
            <a:off x="213150" y="1152375"/>
            <a:ext cx="8717700" cy="46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Step 1: Open the Log Browser</a:t>
            </a:r>
            <a:endParaRPr sz="2400" b="1">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a:p>
            <a:pPr marL="0" lvl="0" indent="0" algn="l" rtl="0">
              <a:spcBef>
                <a:spcPts val="0"/>
              </a:spcBef>
              <a:spcAft>
                <a:spcPts val="0"/>
              </a:spcAft>
              <a:buNone/>
            </a:pPr>
            <a:r>
              <a:rPr lang="en" sz="2400" b="1">
                <a:latin typeface="Proxima Nova"/>
                <a:ea typeface="Proxima Nova"/>
                <a:cs typeface="Proxima Nova"/>
                <a:sym typeface="Proxima Nova"/>
              </a:rPr>
              <a:t>Step 2: Look at the Messages</a:t>
            </a:r>
            <a:endParaRPr sz="2400">
              <a:latin typeface="Proxima Nova"/>
              <a:ea typeface="Proxima Nova"/>
              <a:cs typeface="Proxima Nova"/>
              <a:sym typeface="Proxima Nova"/>
            </a:endParaRPr>
          </a:p>
        </p:txBody>
      </p:sp>
      <p:sp>
        <p:nvSpPr>
          <p:cNvPr id="522" name="Google Shape;522;p75"/>
          <p:cNvSpPr txBox="1"/>
          <p:nvPr/>
        </p:nvSpPr>
        <p:spPr>
          <a:xfrm>
            <a:off x="639750" y="310775"/>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Open the Router Logs</a:t>
            </a:r>
            <a:endParaRPr sz="3600" b="1">
              <a:latin typeface="Proxima Nova"/>
              <a:ea typeface="Proxima Nova"/>
              <a:cs typeface="Proxima Nova"/>
              <a:sym typeface="Proxima Nova"/>
            </a:endParaRPr>
          </a:p>
        </p:txBody>
      </p:sp>
      <p:pic>
        <p:nvPicPr>
          <p:cNvPr id="523" name="Google Shape;523;p75"/>
          <p:cNvPicPr preferRelativeResize="0"/>
          <p:nvPr/>
        </p:nvPicPr>
        <p:blipFill>
          <a:blip r:embed="rId4">
            <a:alphaModFix/>
          </a:blip>
          <a:stretch>
            <a:fillRect/>
          </a:stretch>
        </p:blipFill>
        <p:spPr>
          <a:xfrm>
            <a:off x="5354250" y="946000"/>
            <a:ext cx="2475125" cy="2130750"/>
          </a:xfrm>
          <a:prstGeom prst="rect">
            <a:avLst/>
          </a:prstGeom>
          <a:noFill/>
          <a:ln>
            <a:noFill/>
          </a:ln>
        </p:spPr>
      </p:pic>
      <p:pic>
        <p:nvPicPr>
          <p:cNvPr id="524" name="Google Shape;524;p75"/>
          <p:cNvPicPr preferRelativeResize="0"/>
          <p:nvPr/>
        </p:nvPicPr>
        <p:blipFill rotWithShape="1">
          <a:blip r:embed="rId5">
            <a:alphaModFix/>
          </a:blip>
          <a:srcRect t="25995" b="32170"/>
          <a:stretch/>
        </p:blipFill>
        <p:spPr>
          <a:xfrm>
            <a:off x="1291429" y="3459575"/>
            <a:ext cx="6376500" cy="962625"/>
          </a:xfrm>
          <a:prstGeom prst="rect">
            <a:avLst/>
          </a:prstGeom>
          <a:noFill/>
          <a:ln>
            <a:noFill/>
          </a:ln>
        </p:spPr>
      </p:pic>
      <p:sp>
        <p:nvSpPr>
          <p:cNvPr id="525" name="Google Shape;525;p75"/>
          <p:cNvSpPr/>
          <p:nvPr/>
        </p:nvSpPr>
        <p:spPr>
          <a:xfrm rot="1607338">
            <a:off x="3402788" y="1935887"/>
            <a:ext cx="2025491" cy="648554"/>
          </a:xfrm>
          <a:prstGeom prst="rightArrow">
            <a:avLst>
              <a:gd name="adj1" fmla="val 50000"/>
              <a:gd name="adj2" fmla="val 50000"/>
            </a:avLst>
          </a:prstGeom>
          <a:solidFill>
            <a:srgbClr val="00ADB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9"/>
        <p:cNvGrpSpPr/>
        <p:nvPr/>
      </p:nvGrpSpPr>
      <p:grpSpPr>
        <a:xfrm>
          <a:off x="0" y="0"/>
          <a:ext cx="0" cy="0"/>
          <a:chOff x="0" y="0"/>
          <a:chExt cx="0" cy="0"/>
        </a:xfrm>
      </p:grpSpPr>
      <p:sp>
        <p:nvSpPr>
          <p:cNvPr id="530" name="Google Shape;530;p76"/>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4 - Activity</a:t>
            </a:r>
            <a:endParaRPr dirty="0">
              <a:solidFill>
                <a:srgbClr val="FFFFFF"/>
              </a:solidFill>
            </a:endParaRPr>
          </a:p>
        </p:txBody>
      </p:sp>
      <p:sp>
        <p:nvSpPr>
          <p:cNvPr id="531" name="Google Shape;531;p76"/>
          <p:cNvSpPr txBox="1"/>
          <p:nvPr/>
        </p:nvSpPr>
        <p:spPr>
          <a:xfrm>
            <a:off x="213150" y="1152375"/>
            <a:ext cx="8717700" cy="28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Step 3: View All Messages (including other routers)</a:t>
            </a:r>
            <a:endParaRPr sz="2400" b="1">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sp>
        <p:nvSpPr>
          <p:cNvPr id="532" name="Google Shape;532;p76"/>
          <p:cNvSpPr txBox="1"/>
          <p:nvPr/>
        </p:nvSpPr>
        <p:spPr>
          <a:xfrm>
            <a:off x="639750" y="310775"/>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Open the Router Logs</a:t>
            </a:r>
            <a:endParaRPr sz="3600" b="1">
              <a:latin typeface="Proxima Nova"/>
              <a:ea typeface="Proxima Nova"/>
              <a:cs typeface="Proxima Nova"/>
              <a:sym typeface="Proxima Nova"/>
            </a:endParaRPr>
          </a:p>
        </p:txBody>
      </p:sp>
      <p:pic>
        <p:nvPicPr>
          <p:cNvPr id="533" name="Google Shape;533;p76"/>
          <p:cNvPicPr preferRelativeResize="0"/>
          <p:nvPr/>
        </p:nvPicPr>
        <p:blipFill>
          <a:blip r:embed="rId4">
            <a:alphaModFix/>
          </a:blip>
          <a:stretch>
            <a:fillRect/>
          </a:stretch>
        </p:blipFill>
        <p:spPr>
          <a:xfrm>
            <a:off x="2501463" y="1728775"/>
            <a:ext cx="6429375" cy="1685925"/>
          </a:xfrm>
          <a:prstGeom prst="rect">
            <a:avLst/>
          </a:prstGeom>
          <a:noFill/>
          <a:ln>
            <a:noFill/>
          </a:ln>
        </p:spPr>
      </p:pic>
      <p:sp>
        <p:nvSpPr>
          <p:cNvPr id="534" name="Google Shape;534;p76"/>
          <p:cNvSpPr/>
          <p:nvPr/>
        </p:nvSpPr>
        <p:spPr>
          <a:xfrm>
            <a:off x="7612725" y="1127950"/>
            <a:ext cx="682800" cy="1297200"/>
          </a:xfrm>
          <a:prstGeom prst="downArrow">
            <a:avLst>
              <a:gd name="adj1" fmla="val 50000"/>
              <a:gd name="adj2" fmla="val 50000"/>
            </a:avLst>
          </a:prstGeom>
          <a:solidFill>
            <a:srgbClr val="00ADB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6"/>
          <p:cNvSpPr/>
          <p:nvPr/>
        </p:nvSpPr>
        <p:spPr>
          <a:xfrm>
            <a:off x="2284200" y="2841975"/>
            <a:ext cx="4119300" cy="750000"/>
          </a:xfrm>
          <a:prstGeom prst="rightArrow">
            <a:avLst>
              <a:gd name="adj1" fmla="val 50000"/>
              <a:gd name="adj2" fmla="val 50000"/>
            </a:avLst>
          </a:prstGeom>
          <a:solidFill>
            <a:srgbClr val="00ADB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9"/>
        <p:cNvGrpSpPr/>
        <p:nvPr/>
      </p:nvGrpSpPr>
      <p:grpSpPr>
        <a:xfrm>
          <a:off x="0" y="0"/>
          <a:ext cx="0" cy="0"/>
          <a:chOff x="0" y="0"/>
          <a:chExt cx="0" cy="0"/>
        </a:xfrm>
      </p:grpSpPr>
      <p:sp>
        <p:nvSpPr>
          <p:cNvPr id="540" name="Google Shape;540;p77"/>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4 - Activity</a:t>
            </a:r>
            <a:endParaRPr dirty="0">
              <a:solidFill>
                <a:srgbClr val="FFFFFF"/>
              </a:solidFill>
            </a:endParaRPr>
          </a:p>
        </p:txBody>
      </p:sp>
      <p:sp>
        <p:nvSpPr>
          <p:cNvPr id="541" name="Google Shape;541;p77"/>
          <p:cNvSpPr txBox="1"/>
          <p:nvPr/>
        </p:nvSpPr>
        <p:spPr>
          <a:xfrm>
            <a:off x="213150" y="1152375"/>
            <a:ext cx="8717700" cy="46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Use the Router Logs to choose an IP address from each of the other routers. </a:t>
            </a:r>
            <a:endParaRPr sz="2400" b="1">
              <a:latin typeface="Proxima Nova"/>
              <a:ea typeface="Proxima Nova"/>
              <a:cs typeface="Proxima Nova"/>
              <a:sym typeface="Proxima Nova"/>
            </a:endParaRPr>
          </a:p>
          <a:p>
            <a:pPr marL="0" lvl="0" indent="0" algn="l" rtl="0">
              <a:spcBef>
                <a:spcPts val="0"/>
              </a:spcBef>
              <a:spcAft>
                <a:spcPts val="0"/>
              </a:spcAft>
              <a:buNone/>
            </a:pPr>
            <a:endParaRPr sz="1500" b="1">
              <a:latin typeface="Proxima Nova"/>
              <a:ea typeface="Proxima Nova"/>
              <a:cs typeface="Proxima Nova"/>
              <a:sym typeface="Proxima Nova"/>
            </a:endParaRPr>
          </a:p>
          <a:p>
            <a:pPr marL="0" lvl="0" indent="0" algn="l" rtl="0">
              <a:spcBef>
                <a:spcPts val="0"/>
              </a:spcBef>
              <a:spcAft>
                <a:spcPts val="0"/>
              </a:spcAft>
              <a:buNone/>
            </a:pPr>
            <a:r>
              <a:rPr lang="en" sz="2400" b="1">
                <a:latin typeface="Proxima Nova"/>
                <a:ea typeface="Proxima Nova"/>
                <a:cs typeface="Proxima Nova"/>
                <a:sym typeface="Proxima Nova"/>
              </a:rPr>
              <a:t>Send each person a message asking who they are and choose one of the following questions:</a:t>
            </a:r>
            <a:endParaRPr sz="2400" b="1">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What is your favorite food?</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What is your favorite type of animal?</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What is your favorite color?</a:t>
            </a:r>
            <a:endParaRPr sz="2400">
              <a:latin typeface="Proxima Nova"/>
              <a:ea typeface="Proxima Nova"/>
              <a:cs typeface="Proxima Nova"/>
              <a:sym typeface="Proxima Nova"/>
            </a:endParaRPr>
          </a:p>
          <a:p>
            <a:pPr marL="0" lvl="0" indent="0" algn="l" rtl="0">
              <a:spcBef>
                <a:spcPts val="0"/>
              </a:spcBef>
              <a:spcAft>
                <a:spcPts val="0"/>
              </a:spcAft>
              <a:buNone/>
            </a:pPr>
            <a:endParaRPr sz="1800">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sz="2400" i="1">
                <a:latin typeface="Proxima Nova"/>
                <a:ea typeface="Proxima Nova"/>
                <a:cs typeface="Proxima Nova"/>
                <a:sym typeface="Proxima Nova"/>
              </a:rPr>
              <a:t>Be sure to also respond to questions you get from people on other routers! </a:t>
            </a:r>
            <a:endParaRPr sz="2400" i="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24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sp>
        <p:nvSpPr>
          <p:cNvPr id="542" name="Google Shape;542;p77"/>
          <p:cNvSpPr txBox="1"/>
          <p:nvPr/>
        </p:nvSpPr>
        <p:spPr>
          <a:xfrm>
            <a:off x="639750" y="310775"/>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Silly Class Survey</a:t>
            </a:r>
            <a:endParaRPr sz="3600" b="1">
              <a:latin typeface="Proxima Nova"/>
              <a:ea typeface="Proxima Nova"/>
              <a:cs typeface="Proxima Nova"/>
              <a:sym typeface="Proxima Nov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6"/>
        <p:cNvGrpSpPr/>
        <p:nvPr/>
      </p:nvGrpSpPr>
      <p:grpSpPr>
        <a:xfrm>
          <a:off x="0" y="0"/>
          <a:ext cx="0" cy="0"/>
          <a:chOff x="0" y="0"/>
          <a:chExt cx="0" cy="0"/>
        </a:xfrm>
      </p:grpSpPr>
      <p:sp>
        <p:nvSpPr>
          <p:cNvPr id="547" name="Google Shape;547;p7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4 - Activity</a:t>
            </a:r>
            <a:endParaRPr dirty="0">
              <a:solidFill>
                <a:srgbClr val="FFFFFF"/>
              </a:solidFill>
            </a:endParaRPr>
          </a:p>
        </p:txBody>
      </p:sp>
      <p:sp>
        <p:nvSpPr>
          <p:cNvPr id="548" name="Google Shape;548;p78"/>
          <p:cNvSpPr txBox="1"/>
          <p:nvPr/>
        </p:nvSpPr>
        <p:spPr>
          <a:xfrm>
            <a:off x="213150" y="1152375"/>
            <a:ext cx="8717700" cy="46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Open the Router Logs Again. You should see a lot more messages now</a:t>
            </a:r>
            <a:endParaRPr sz="2400" b="1">
              <a:latin typeface="Proxima Nova"/>
              <a:ea typeface="Proxima Nova"/>
              <a:cs typeface="Proxima Nova"/>
              <a:sym typeface="Proxima Nova"/>
            </a:endParaRPr>
          </a:p>
        </p:txBody>
      </p:sp>
      <p:sp>
        <p:nvSpPr>
          <p:cNvPr id="549" name="Google Shape;549;p78"/>
          <p:cNvSpPr txBox="1"/>
          <p:nvPr/>
        </p:nvSpPr>
        <p:spPr>
          <a:xfrm>
            <a:off x="639750" y="310775"/>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Open the Router Logs</a:t>
            </a:r>
            <a:endParaRPr sz="3600" b="1">
              <a:latin typeface="Proxima Nova"/>
              <a:ea typeface="Proxima Nova"/>
              <a:cs typeface="Proxima Nova"/>
              <a:sym typeface="Proxima Nova"/>
            </a:endParaRPr>
          </a:p>
        </p:txBody>
      </p:sp>
      <p:grpSp>
        <p:nvGrpSpPr>
          <p:cNvPr id="550" name="Google Shape;550;p78"/>
          <p:cNvGrpSpPr/>
          <p:nvPr/>
        </p:nvGrpSpPr>
        <p:grpSpPr>
          <a:xfrm>
            <a:off x="2765725" y="1732375"/>
            <a:ext cx="6222400" cy="3100650"/>
            <a:chOff x="2765725" y="1732375"/>
            <a:chExt cx="6222400" cy="3100650"/>
          </a:xfrm>
        </p:grpSpPr>
        <p:pic>
          <p:nvPicPr>
            <p:cNvPr id="551" name="Google Shape;551;p78"/>
            <p:cNvPicPr preferRelativeResize="0"/>
            <p:nvPr/>
          </p:nvPicPr>
          <p:blipFill rotWithShape="1">
            <a:blip r:embed="rId4">
              <a:alphaModFix/>
            </a:blip>
            <a:srcRect t="66698"/>
            <a:stretch/>
          </p:blipFill>
          <p:spPr>
            <a:xfrm>
              <a:off x="2765725" y="3663575"/>
              <a:ext cx="6222400" cy="1169450"/>
            </a:xfrm>
            <a:prstGeom prst="rect">
              <a:avLst/>
            </a:prstGeom>
            <a:noFill/>
            <a:ln>
              <a:noFill/>
            </a:ln>
          </p:spPr>
        </p:pic>
        <p:pic>
          <p:nvPicPr>
            <p:cNvPr id="552" name="Google Shape;552;p78"/>
            <p:cNvPicPr preferRelativeResize="0"/>
            <p:nvPr/>
          </p:nvPicPr>
          <p:blipFill rotWithShape="1">
            <a:blip r:embed="rId4">
              <a:alphaModFix/>
            </a:blip>
            <a:srcRect b="45006"/>
            <a:stretch/>
          </p:blipFill>
          <p:spPr>
            <a:xfrm>
              <a:off x="2765725" y="1732375"/>
              <a:ext cx="6222400" cy="1931200"/>
            </a:xfrm>
            <a:prstGeom prst="rect">
              <a:avLst/>
            </a:prstGeom>
            <a:noFill/>
            <a:ln>
              <a:noFill/>
            </a:ln>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6"/>
        <p:cNvGrpSpPr/>
        <p:nvPr/>
      </p:nvGrpSpPr>
      <p:grpSpPr>
        <a:xfrm>
          <a:off x="0" y="0"/>
          <a:ext cx="0" cy="0"/>
          <a:chOff x="0" y="0"/>
          <a:chExt cx="0" cy="0"/>
        </a:xfrm>
      </p:grpSpPr>
      <p:sp>
        <p:nvSpPr>
          <p:cNvPr id="557" name="Google Shape;557;p7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4 - Activity</a:t>
            </a:r>
            <a:endParaRPr dirty="0">
              <a:solidFill>
                <a:srgbClr val="FFFFFF"/>
              </a:solidFill>
            </a:endParaRPr>
          </a:p>
        </p:txBody>
      </p:sp>
      <p:sp>
        <p:nvSpPr>
          <p:cNvPr id="558" name="Google Shape;558;p79"/>
          <p:cNvSpPr txBox="1"/>
          <p:nvPr/>
        </p:nvSpPr>
        <p:spPr>
          <a:xfrm>
            <a:off x="145350" y="595825"/>
            <a:ext cx="8853300" cy="448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Prompt: </a:t>
            </a:r>
            <a:r>
              <a:rPr lang="en" sz="3600">
                <a:latin typeface="Proxima Nova"/>
                <a:ea typeface="Proxima Nova"/>
                <a:cs typeface="Proxima Nova"/>
                <a:sym typeface="Proxima Nova"/>
              </a:rPr>
              <a:t> </a:t>
            </a:r>
            <a:endParaRPr sz="3600">
              <a:latin typeface="Proxima Nova"/>
              <a:ea typeface="Proxima Nova"/>
              <a:cs typeface="Proxima Nova"/>
              <a:sym typeface="Proxima Nova"/>
            </a:endParaRPr>
          </a:p>
          <a:p>
            <a:pPr marL="0" lvl="0" indent="0" algn="ctr" rtl="0">
              <a:spcBef>
                <a:spcPts val="0"/>
              </a:spcBef>
              <a:spcAft>
                <a:spcPts val="0"/>
              </a:spcAft>
              <a:buNone/>
            </a:pPr>
            <a:endParaRPr sz="3600">
              <a:latin typeface="Proxima Nova"/>
              <a:ea typeface="Proxima Nova"/>
              <a:cs typeface="Proxima Nova"/>
              <a:sym typeface="Proxima Nova"/>
            </a:endParaRPr>
          </a:p>
          <a:p>
            <a:pPr marL="0" lvl="0" indent="0" algn="ctr" rtl="0">
              <a:spcBef>
                <a:spcPts val="0"/>
              </a:spcBef>
              <a:spcAft>
                <a:spcPts val="0"/>
              </a:spcAft>
              <a:buNone/>
            </a:pPr>
            <a:r>
              <a:rPr lang="en" sz="3600">
                <a:latin typeface="Proxima Nova"/>
                <a:ea typeface="Proxima Nova"/>
                <a:cs typeface="Proxima Nova"/>
                <a:sym typeface="Proxima Nova"/>
              </a:rPr>
              <a:t>Can you predict why some messages are appearing multiple times?</a:t>
            </a:r>
            <a:endParaRPr sz="3600">
              <a:latin typeface="Proxima Nova"/>
              <a:ea typeface="Proxima Nova"/>
              <a:cs typeface="Proxima Nova"/>
              <a:sym typeface="Proxima Nov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2"/>
        <p:cNvGrpSpPr/>
        <p:nvPr/>
      </p:nvGrpSpPr>
      <p:grpSpPr>
        <a:xfrm>
          <a:off x="0" y="0"/>
          <a:ext cx="0" cy="0"/>
          <a:chOff x="0" y="0"/>
          <a:chExt cx="0" cy="0"/>
        </a:xfrm>
      </p:grpSpPr>
      <p:sp>
        <p:nvSpPr>
          <p:cNvPr id="563" name="Google Shape;563;p80"/>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4 - Activity</a:t>
            </a:r>
            <a:endParaRPr dirty="0">
              <a:solidFill>
                <a:srgbClr val="FFFFFF"/>
              </a:solidFill>
            </a:endParaRPr>
          </a:p>
        </p:txBody>
      </p:sp>
      <p:sp>
        <p:nvSpPr>
          <p:cNvPr id="564" name="Google Shape;564;p80"/>
          <p:cNvSpPr txBox="1"/>
          <p:nvPr/>
        </p:nvSpPr>
        <p:spPr>
          <a:xfrm>
            <a:off x="213150" y="847575"/>
            <a:ext cx="8717700" cy="4626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Proxima Nova"/>
              <a:buAutoNum type="arabicParenR"/>
            </a:pPr>
            <a:r>
              <a:rPr lang="en" sz="2400">
                <a:latin typeface="Proxima Nova"/>
                <a:ea typeface="Proxima Nova"/>
                <a:cs typeface="Proxima Nova"/>
                <a:sym typeface="Proxima Nova"/>
              </a:rPr>
              <a:t>Pick someone on a different router and send three separate messages with your top three favorite movies or TV shows. </a:t>
            </a:r>
            <a:br>
              <a:rPr lang="en" sz="2400">
                <a:latin typeface="Proxima Nova"/>
                <a:ea typeface="Proxima Nova"/>
                <a:cs typeface="Proxima Nova"/>
                <a:sym typeface="Proxima Nova"/>
              </a:rPr>
            </a:b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AutoNum type="arabicParenR"/>
            </a:pPr>
            <a:r>
              <a:rPr lang="en" sz="2400">
                <a:latin typeface="Proxima Nova"/>
                <a:ea typeface="Proxima Nova"/>
                <a:cs typeface="Proxima Nova"/>
                <a:sym typeface="Proxima Nova"/>
              </a:rPr>
              <a:t>After you send the messages, open the router logs and find these same messages in the logs. Notice how these messages traveled through the network. Did they always take the same path from your router to the other router?</a:t>
            </a:r>
            <a:br>
              <a:rPr lang="en" sz="2400">
                <a:latin typeface="Proxima Nova"/>
                <a:ea typeface="Proxima Nova"/>
                <a:cs typeface="Proxima Nova"/>
                <a:sym typeface="Proxima Nova"/>
              </a:rPr>
            </a:b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AutoNum type="arabicParenR"/>
            </a:pPr>
            <a:r>
              <a:rPr lang="en" sz="2400">
                <a:latin typeface="Proxima Nova"/>
                <a:ea typeface="Proxima Nova"/>
                <a:cs typeface="Proxima Nova"/>
                <a:sym typeface="Proxima Nova"/>
              </a:rPr>
              <a:t>Look at other messages that are being sent. Are there any patterns in the paths that they take?</a:t>
            </a:r>
            <a:endParaRPr sz="2400">
              <a:latin typeface="Proxima Nova"/>
              <a:ea typeface="Proxima Nova"/>
              <a:cs typeface="Proxima Nova"/>
              <a:sym typeface="Proxima Nova"/>
            </a:endParaRPr>
          </a:p>
        </p:txBody>
      </p:sp>
      <p:sp>
        <p:nvSpPr>
          <p:cNvPr id="565" name="Google Shape;565;p80"/>
          <p:cNvSpPr txBox="1"/>
          <p:nvPr/>
        </p:nvSpPr>
        <p:spPr>
          <a:xfrm>
            <a:off x="639750" y="234575"/>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Do This:</a:t>
            </a:r>
            <a:endParaRPr sz="3600" b="1">
              <a:latin typeface="Proxima Nova"/>
              <a:ea typeface="Proxima Nova"/>
              <a:cs typeface="Proxima Nova"/>
              <a:sym typeface="Proxima Nov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9"/>
        <p:cNvGrpSpPr/>
        <p:nvPr/>
      </p:nvGrpSpPr>
      <p:grpSpPr>
        <a:xfrm>
          <a:off x="0" y="0"/>
          <a:ext cx="0" cy="0"/>
          <a:chOff x="0" y="0"/>
          <a:chExt cx="0" cy="0"/>
        </a:xfrm>
      </p:grpSpPr>
      <p:sp>
        <p:nvSpPr>
          <p:cNvPr id="570" name="Google Shape;570;p81"/>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4 - Activity</a:t>
            </a:r>
            <a:endParaRPr dirty="0">
              <a:solidFill>
                <a:srgbClr val="FFFFFF"/>
              </a:solidFill>
            </a:endParaRPr>
          </a:p>
        </p:txBody>
      </p:sp>
      <p:sp>
        <p:nvSpPr>
          <p:cNvPr id="571" name="Google Shape;571;p81"/>
          <p:cNvSpPr txBox="1"/>
          <p:nvPr/>
        </p:nvSpPr>
        <p:spPr>
          <a:xfrm>
            <a:off x="145350" y="595825"/>
            <a:ext cx="8853300" cy="448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Prompt: </a:t>
            </a:r>
            <a:r>
              <a:rPr lang="en" sz="3600">
                <a:latin typeface="Proxima Nova"/>
                <a:ea typeface="Proxima Nova"/>
                <a:cs typeface="Proxima Nova"/>
                <a:sym typeface="Proxima Nova"/>
              </a:rPr>
              <a:t> What did you notice about the messages you sent in the router logs? </a:t>
            </a:r>
            <a:endParaRPr sz="3600">
              <a:latin typeface="Proxima Nova"/>
              <a:ea typeface="Proxima Nova"/>
              <a:cs typeface="Proxima Nova"/>
              <a:sym typeface="Proxima Nova"/>
            </a:endParaRPr>
          </a:p>
          <a:p>
            <a:pPr marL="0" lvl="0" indent="0" algn="ctr" rtl="0">
              <a:spcBef>
                <a:spcPts val="0"/>
              </a:spcBef>
              <a:spcAft>
                <a:spcPts val="0"/>
              </a:spcAft>
              <a:buNone/>
            </a:pPr>
            <a:endParaRPr sz="3600">
              <a:latin typeface="Proxima Nova"/>
              <a:ea typeface="Proxima Nova"/>
              <a:cs typeface="Proxima Nova"/>
              <a:sym typeface="Proxima Nova"/>
            </a:endParaRPr>
          </a:p>
          <a:p>
            <a:pPr marL="0" lvl="0" indent="0" algn="ctr" rtl="0">
              <a:spcBef>
                <a:spcPts val="0"/>
              </a:spcBef>
              <a:spcAft>
                <a:spcPts val="0"/>
              </a:spcAft>
              <a:buNone/>
            </a:pPr>
            <a:r>
              <a:rPr lang="en" sz="3600">
                <a:latin typeface="Proxima Nova"/>
                <a:ea typeface="Proxima Nova"/>
                <a:cs typeface="Proxima Nova"/>
                <a:sym typeface="Proxima Nova"/>
              </a:rPr>
              <a:t>Did they always take the same path from your router to the other router?</a:t>
            </a:r>
            <a:endParaRPr sz="3600">
              <a:latin typeface="Proxima Nova"/>
              <a:ea typeface="Proxima Nova"/>
              <a:cs typeface="Proxima Nova"/>
              <a:sym typeface="Proxima Nov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5"/>
        <p:cNvGrpSpPr/>
        <p:nvPr/>
      </p:nvGrpSpPr>
      <p:grpSpPr>
        <a:xfrm>
          <a:off x="0" y="0"/>
          <a:ext cx="0" cy="0"/>
          <a:chOff x="0" y="0"/>
          <a:chExt cx="0" cy="0"/>
        </a:xfrm>
      </p:grpSpPr>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9"/>
        <p:cNvGrpSpPr/>
        <p:nvPr/>
      </p:nvGrpSpPr>
      <p:grpSpPr>
        <a:xfrm>
          <a:off x="0" y="0"/>
          <a:ext cx="0" cy="0"/>
          <a:chOff x="0" y="0"/>
          <a:chExt cx="0" cy="0"/>
        </a:xfrm>
      </p:grpSpPr>
      <p:sp>
        <p:nvSpPr>
          <p:cNvPr id="580" name="Google Shape;580;p83"/>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4 - Wrap Up</a:t>
            </a:r>
            <a:endParaRPr dirty="0">
              <a:solidFill>
                <a:srgbClr val="FFFFFF"/>
              </a:solidFill>
            </a:endParaRPr>
          </a:p>
        </p:txBody>
      </p:sp>
      <p:sp>
        <p:nvSpPr>
          <p:cNvPr id="581" name="Google Shape;581;p83"/>
          <p:cNvSpPr txBox="1"/>
          <p:nvPr/>
        </p:nvSpPr>
        <p:spPr>
          <a:xfrm>
            <a:off x="707250" y="481075"/>
            <a:ext cx="7932600" cy="393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b="1">
                <a:solidFill>
                  <a:schemeClr val="dk1"/>
                </a:solidFill>
                <a:latin typeface="Proxima Nova"/>
                <a:ea typeface="Proxima Nova"/>
                <a:cs typeface="Proxima Nova"/>
                <a:sym typeface="Proxima Nova"/>
              </a:rPr>
              <a:t>Router: </a:t>
            </a:r>
            <a:r>
              <a:rPr lang="en" sz="2400">
                <a:solidFill>
                  <a:schemeClr val="dk1"/>
                </a:solidFill>
                <a:latin typeface="Proxima Nova"/>
                <a:ea typeface="Proxima Nova"/>
                <a:cs typeface="Proxima Nova"/>
                <a:sym typeface="Proxima Nova"/>
              </a:rPr>
              <a:t>A type of computer that forwards data across a network</a:t>
            </a:r>
            <a:endParaRPr sz="2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400" b="1">
              <a:latin typeface="Proxima Nova"/>
              <a:ea typeface="Proxima Nova"/>
              <a:cs typeface="Proxima Nova"/>
              <a:sym typeface="Proxima Nova"/>
            </a:endParaRPr>
          </a:p>
          <a:p>
            <a:pPr marL="0" lvl="0" indent="0" algn="l" rtl="0">
              <a:spcBef>
                <a:spcPts val="0"/>
              </a:spcBef>
              <a:spcAft>
                <a:spcPts val="0"/>
              </a:spcAft>
              <a:buNone/>
            </a:pPr>
            <a:r>
              <a:rPr lang="en" sz="2400" b="1">
                <a:latin typeface="Proxima Nova"/>
                <a:ea typeface="Proxima Nova"/>
                <a:cs typeface="Proxima Nova"/>
                <a:sym typeface="Proxima Nova"/>
              </a:rPr>
              <a:t>Redundancy:</a:t>
            </a:r>
            <a:r>
              <a:rPr lang="en" sz="2400">
                <a:latin typeface="Proxima Nova"/>
                <a:ea typeface="Proxima Nova"/>
                <a:cs typeface="Proxima Nova"/>
                <a:sym typeface="Proxima Nova"/>
              </a:rPr>
              <a:t>  </a:t>
            </a:r>
            <a:r>
              <a:rPr lang="en" sz="2400">
                <a:solidFill>
                  <a:schemeClr val="dk1"/>
                </a:solidFill>
                <a:latin typeface="Proxima Nova"/>
                <a:ea typeface="Proxima Nova"/>
                <a:cs typeface="Proxima Nova"/>
                <a:sym typeface="Proxima Nova"/>
              </a:rPr>
              <a:t>the inclusion of extra components so that a system can continue to work even if individual components fail, for example by  having more than one path between any two connected devices in a network.</a:t>
            </a:r>
            <a:endParaRPr sz="24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4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400" b="1">
                <a:solidFill>
                  <a:schemeClr val="dk1"/>
                </a:solidFill>
                <a:latin typeface="Proxima Nova"/>
                <a:ea typeface="Proxima Nova"/>
                <a:cs typeface="Proxima Nova"/>
                <a:sym typeface="Proxima Nova"/>
              </a:rPr>
              <a:t>Fault Tolerant:  </a:t>
            </a:r>
            <a:r>
              <a:rPr lang="en" sz="2400">
                <a:solidFill>
                  <a:schemeClr val="dk1"/>
                </a:solidFill>
                <a:latin typeface="Proxima Nova"/>
                <a:ea typeface="Proxima Nova"/>
                <a:cs typeface="Proxima Nova"/>
                <a:sym typeface="Proxima Nova"/>
              </a:rPr>
              <a:t>Can continue to function even in the event of individual component failures. This is important because elements of complex systems like a computer network fail at unexpected times, often in groups.</a:t>
            </a:r>
            <a:endParaRPr sz="2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30"/>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1 - Activity</a:t>
            </a:r>
            <a:endParaRPr dirty="0">
              <a:solidFill>
                <a:srgbClr val="FFFFFF"/>
              </a:solidFill>
            </a:endParaRPr>
          </a:p>
        </p:txBody>
      </p:sp>
      <p:grpSp>
        <p:nvGrpSpPr>
          <p:cNvPr id="134" name="Google Shape;134;p30"/>
          <p:cNvGrpSpPr/>
          <p:nvPr/>
        </p:nvGrpSpPr>
        <p:grpSpPr>
          <a:xfrm>
            <a:off x="8318125" y="86900"/>
            <a:ext cx="747550" cy="183300"/>
            <a:chOff x="7547375" y="86900"/>
            <a:chExt cx="747550" cy="183300"/>
          </a:xfrm>
        </p:grpSpPr>
        <p:sp>
          <p:nvSpPr>
            <p:cNvPr id="135" name="Google Shape;135;p30"/>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0"/>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0"/>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30"/>
          <p:cNvSpPr txBox="1"/>
          <p:nvPr/>
        </p:nvSpPr>
        <p:spPr>
          <a:xfrm>
            <a:off x="2264225" y="455800"/>
            <a:ext cx="6376500" cy="133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Prompt: </a:t>
            </a:r>
            <a:r>
              <a:rPr lang="en" sz="3000">
                <a:latin typeface="Proxima Nova"/>
                <a:ea typeface="Proxima Nova"/>
                <a:cs typeface="Proxima Nova"/>
                <a:sym typeface="Proxima Nova"/>
              </a:rPr>
              <a:t>Answer each of these questions your journal.</a:t>
            </a:r>
            <a:endParaRPr sz="3000">
              <a:latin typeface="Proxima Nova"/>
              <a:ea typeface="Proxima Nova"/>
              <a:cs typeface="Proxima Nova"/>
              <a:sym typeface="Proxima Nova"/>
            </a:endParaRPr>
          </a:p>
        </p:txBody>
      </p:sp>
      <p:sp>
        <p:nvSpPr>
          <p:cNvPr id="139" name="Google Shape;139;p30"/>
          <p:cNvSpPr txBox="1"/>
          <p:nvPr/>
        </p:nvSpPr>
        <p:spPr>
          <a:xfrm>
            <a:off x="563600" y="2124550"/>
            <a:ext cx="5793600" cy="20070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Font typeface="Proxima Nova"/>
              <a:buAutoNum type="arabicPeriod"/>
            </a:pPr>
            <a:r>
              <a:rPr lang="en" sz="3000">
                <a:latin typeface="Proxima Nova"/>
                <a:ea typeface="Proxima Nova"/>
                <a:cs typeface="Proxima Nova"/>
                <a:sym typeface="Proxima Nova"/>
              </a:rPr>
              <a:t>What is the Internet?</a:t>
            </a:r>
            <a:endParaRPr sz="3000">
              <a:latin typeface="Proxima Nova"/>
              <a:ea typeface="Proxima Nova"/>
              <a:cs typeface="Proxima Nova"/>
              <a:sym typeface="Proxima Nova"/>
            </a:endParaRPr>
          </a:p>
          <a:p>
            <a:pPr marL="457200" lvl="0" indent="-419100" algn="l" rtl="0">
              <a:spcBef>
                <a:spcPts val="0"/>
              </a:spcBef>
              <a:spcAft>
                <a:spcPts val="0"/>
              </a:spcAft>
              <a:buSzPts val="3000"/>
              <a:buFont typeface="Proxima Nova"/>
              <a:buAutoNum type="arabicPeriod"/>
            </a:pPr>
            <a:r>
              <a:rPr lang="en" sz="3000">
                <a:latin typeface="Proxima Nova"/>
                <a:ea typeface="Proxima Nova"/>
                <a:cs typeface="Proxima Nova"/>
                <a:sym typeface="Proxima Nova"/>
              </a:rPr>
              <a:t>What questions do you have about how the Internet works?</a:t>
            </a:r>
            <a:endParaRPr sz="3000">
              <a:latin typeface="Proxima Nova"/>
              <a:ea typeface="Proxima Nova"/>
              <a:cs typeface="Proxima Nova"/>
              <a:sym typeface="Proxima Nova"/>
            </a:endParaRPr>
          </a:p>
        </p:txBody>
      </p:sp>
      <p:grpSp>
        <p:nvGrpSpPr>
          <p:cNvPr id="140" name="Google Shape;140;p30"/>
          <p:cNvGrpSpPr/>
          <p:nvPr/>
        </p:nvGrpSpPr>
        <p:grpSpPr>
          <a:xfrm rot="465538">
            <a:off x="6408854" y="2358816"/>
            <a:ext cx="2368768" cy="2368768"/>
            <a:chOff x="5827500" y="2365850"/>
            <a:chExt cx="2368876" cy="2368876"/>
          </a:xfrm>
        </p:grpSpPr>
        <p:pic>
          <p:nvPicPr>
            <p:cNvPr id="141" name="Google Shape;141;p30"/>
            <p:cNvPicPr preferRelativeResize="0"/>
            <p:nvPr/>
          </p:nvPicPr>
          <p:blipFill>
            <a:blip r:embed="rId4">
              <a:alphaModFix/>
            </a:blip>
            <a:stretch>
              <a:fillRect/>
            </a:stretch>
          </p:blipFill>
          <p:spPr>
            <a:xfrm>
              <a:off x="5827500" y="2365850"/>
              <a:ext cx="2368876" cy="2368876"/>
            </a:xfrm>
            <a:prstGeom prst="rect">
              <a:avLst/>
            </a:prstGeom>
            <a:noFill/>
            <a:ln>
              <a:noFill/>
            </a:ln>
          </p:spPr>
        </p:pic>
        <p:sp>
          <p:nvSpPr>
            <p:cNvPr id="142" name="Google Shape;142;p30"/>
            <p:cNvSpPr txBox="1"/>
            <p:nvPr/>
          </p:nvSpPr>
          <p:spPr>
            <a:xfrm>
              <a:off x="6755950" y="2866125"/>
              <a:ext cx="985800" cy="750000"/>
            </a:xfrm>
            <a:prstGeom prst="rect">
              <a:avLst/>
            </a:prstGeom>
            <a:solidFill>
              <a:srgbClr val="7665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3F3F3"/>
                  </a:solidFill>
                  <a:latin typeface="Coming Soon"/>
                  <a:ea typeface="Coming Soon"/>
                  <a:cs typeface="Coming Soon"/>
                  <a:sym typeface="Coming Soon"/>
                </a:rPr>
                <a:t>AP CSP</a:t>
              </a:r>
              <a:endParaRPr>
                <a:solidFill>
                  <a:srgbClr val="F3F3F3"/>
                </a:solidFill>
                <a:latin typeface="Coming Soon"/>
                <a:ea typeface="Coming Soon"/>
                <a:cs typeface="Coming Soon"/>
                <a:sym typeface="Coming Soon"/>
              </a:endParaRPr>
            </a:p>
            <a:p>
              <a:pPr marL="0" lvl="0" indent="0" algn="ctr" rtl="0">
                <a:spcBef>
                  <a:spcPts val="0"/>
                </a:spcBef>
                <a:spcAft>
                  <a:spcPts val="0"/>
                </a:spcAft>
                <a:buNone/>
              </a:pPr>
              <a:r>
                <a:rPr lang="en">
                  <a:solidFill>
                    <a:srgbClr val="F3F3F3"/>
                  </a:solidFill>
                  <a:latin typeface="Coming Soon"/>
                  <a:ea typeface="Coming Soon"/>
                  <a:cs typeface="Coming Soon"/>
                  <a:sym typeface="Coming Soon"/>
                </a:rPr>
                <a:t>Journal</a:t>
              </a:r>
              <a:endParaRPr>
                <a:solidFill>
                  <a:srgbClr val="F3F3F3"/>
                </a:solidFill>
                <a:latin typeface="Coming Soon"/>
                <a:ea typeface="Coming Soon"/>
                <a:cs typeface="Coming Soon"/>
                <a:sym typeface="Coming Soon"/>
              </a:endParaRPr>
            </a:p>
          </p:txBody>
        </p:sp>
      </p:grpSp>
      <p:pic>
        <p:nvPicPr>
          <p:cNvPr id="143" name="Google Shape;143;p30"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title="Timer 10m">
            <a:hlinkClick r:id="rId5"/>
          </p:cNvPr>
          <p:cNvPicPr preferRelativeResize="0"/>
          <p:nvPr/>
        </p:nvPicPr>
        <p:blipFill>
          <a:blip r:embed="rId6">
            <a:alphaModFix/>
          </a:blip>
          <a:stretch>
            <a:fillRect/>
          </a:stretch>
        </p:blipFill>
        <p:spPr>
          <a:xfrm>
            <a:off x="263000" y="488088"/>
            <a:ext cx="2001226" cy="150091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5"/>
        <p:cNvGrpSpPr/>
        <p:nvPr/>
      </p:nvGrpSpPr>
      <p:grpSpPr>
        <a:xfrm>
          <a:off x="0" y="0"/>
          <a:ext cx="0" cy="0"/>
          <a:chOff x="0" y="0"/>
          <a:chExt cx="0" cy="0"/>
        </a:xfrm>
      </p:grpSpPr>
      <p:sp>
        <p:nvSpPr>
          <p:cNvPr id="586" name="Google Shape;586;p84"/>
          <p:cNvSpPr txBox="1"/>
          <p:nvPr/>
        </p:nvSpPr>
        <p:spPr>
          <a:xfrm>
            <a:off x="532825" y="479850"/>
            <a:ext cx="7971000" cy="442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Prompt: </a:t>
            </a:r>
            <a:endParaRPr sz="3600" b="1">
              <a:latin typeface="Proxima Nova"/>
              <a:ea typeface="Proxima Nova"/>
              <a:cs typeface="Proxima Nova"/>
              <a:sym typeface="Proxima Nova"/>
            </a:endParaRPr>
          </a:p>
          <a:p>
            <a:pPr marL="0" lvl="0" indent="0" algn="ctr" rtl="0">
              <a:spcBef>
                <a:spcPts val="0"/>
              </a:spcBef>
              <a:spcAft>
                <a:spcPts val="0"/>
              </a:spcAft>
              <a:buNone/>
            </a:pPr>
            <a:endParaRPr sz="12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3000">
                <a:solidFill>
                  <a:schemeClr val="dk1"/>
                </a:solidFill>
                <a:latin typeface="Proxima Nova"/>
                <a:ea typeface="Proxima Nova"/>
                <a:cs typeface="Proxima Nova"/>
                <a:sym typeface="Proxima Nova"/>
              </a:rPr>
              <a:t>Thinking about these terms (</a:t>
            </a:r>
            <a:r>
              <a:rPr lang="en" sz="3000" i="1">
                <a:solidFill>
                  <a:schemeClr val="dk1"/>
                </a:solidFill>
                <a:latin typeface="Proxima Nova"/>
                <a:ea typeface="Proxima Nova"/>
                <a:cs typeface="Proxima Nova"/>
                <a:sym typeface="Proxima Nova"/>
              </a:rPr>
              <a:t>router</a:t>
            </a:r>
            <a:r>
              <a:rPr lang="en" sz="3000">
                <a:solidFill>
                  <a:schemeClr val="dk1"/>
                </a:solidFill>
                <a:latin typeface="Proxima Nova"/>
                <a:ea typeface="Proxima Nova"/>
                <a:cs typeface="Proxima Nova"/>
                <a:sym typeface="Proxima Nova"/>
              </a:rPr>
              <a:t>, </a:t>
            </a:r>
            <a:r>
              <a:rPr lang="en" sz="3000" i="1">
                <a:solidFill>
                  <a:schemeClr val="dk1"/>
                </a:solidFill>
                <a:latin typeface="Proxima Nova"/>
                <a:ea typeface="Proxima Nova"/>
                <a:cs typeface="Proxima Nova"/>
                <a:sym typeface="Proxima Nova"/>
              </a:rPr>
              <a:t>redundancy</a:t>
            </a:r>
            <a:r>
              <a:rPr lang="en" sz="3000">
                <a:solidFill>
                  <a:schemeClr val="dk1"/>
                </a:solidFill>
                <a:latin typeface="Proxima Nova"/>
                <a:ea typeface="Proxima Nova"/>
                <a:cs typeface="Proxima Nova"/>
                <a:sym typeface="Proxima Nova"/>
              </a:rPr>
              <a:t>, and </a:t>
            </a:r>
            <a:r>
              <a:rPr lang="en" sz="3000" i="1">
                <a:solidFill>
                  <a:schemeClr val="dk1"/>
                </a:solidFill>
                <a:latin typeface="Proxima Nova"/>
                <a:ea typeface="Proxima Nova"/>
                <a:cs typeface="Proxima Nova"/>
                <a:sym typeface="Proxima Nova"/>
              </a:rPr>
              <a:t>fault tolerant</a:t>
            </a:r>
            <a:r>
              <a:rPr lang="en" sz="3000">
                <a:solidFill>
                  <a:schemeClr val="dk1"/>
                </a:solidFill>
                <a:latin typeface="Proxima Nova"/>
                <a:ea typeface="Proxima Nova"/>
                <a:cs typeface="Proxima Nova"/>
                <a:sym typeface="Proxima Nova"/>
              </a:rPr>
              <a:t>), how can we describe what we’ve observed in the router logs at the end of this activity? </a:t>
            </a: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12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3000">
                <a:solidFill>
                  <a:schemeClr val="dk1"/>
                </a:solidFill>
                <a:latin typeface="Proxima Nova"/>
                <a:ea typeface="Proxima Nova"/>
                <a:cs typeface="Proxima Nova"/>
                <a:sym typeface="Proxima Nova"/>
              </a:rPr>
              <a:t>What are some practical reasons that you think messages might take different paths from one router to the other?</a:t>
            </a: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sp>
        <p:nvSpPr>
          <p:cNvPr id="587" name="Google Shape;587;p84"/>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4 - Wrap Up</a:t>
            </a:r>
            <a:endParaRPr dirty="0">
              <a:solidFill>
                <a:srgbClr val="FFFFF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1"/>
        <p:cNvGrpSpPr/>
        <p:nvPr/>
      </p:nvGrpSpPr>
      <p:grpSpPr>
        <a:xfrm>
          <a:off x="0" y="0"/>
          <a:ext cx="0" cy="0"/>
          <a:chOff x="0" y="0"/>
          <a:chExt cx="0" cy="0"/>
        </a:xfrm>
      </p:grpSpPr>
      <p:sp>
        <p:nvSpPr>
          <p:cNvPr id="592" name="Google Shape;592;p8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4 - Wrap Up</a:t>
            </a:r>
            <a:endParaRPr dirty="0">
              <a:solidFill>
                <a:srgbClr val="FFFFFF"/>
              </a:solidFill>
            </a:endParaRPr>
          </a:p>
        </p:txBody>
      </p:sp>
      <p:sp>
        <p:nvSpPr>
          <p:cNvPr id="593" name="Google Shape;593;p85"/>
          <p:cNvSpPr txBox="1"/>
          <p:nvPr/>
        </p:nvSpPr>
        <p:spPr>
          <a:xfrm>
            <a:off x="2127475" y="481075"/>
            <a:ext cx="6933000" cy="45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800" b="1">
                <a:solidFill>
                  <a:schemeClr val="dk1"/>
                </a:solidFill>
                <a:latin typeface="Proxima Nova"/>
                <a:ea typeface="Proxima Nova"/>
                <a:cs typeface="Proxima Nova"/>
                <a:sym typeface="Proxima Nova"/>
              </a:rPr>
              <a:t>Router: </a:t>
            </a:r>
            <a:r>
              <a:rPr lang="en" sz="1800">
                <a:solidFill>
                  <a:schemeClr val="dk1"/>
                </a:solidFill>
                <a:latin typeface="Proxima Nova"/>
                <a:ea typeface="Proxima Nova"/>
                <a:cs typeface="Proxima Nova"/>
                <a:sym typeface="Proxima Nova"/>
              </a:rPr>
              <a:t>A type of computer that forwards data across a network</a:t>
            </a:r>
            <a:endParaRPr sz="18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800" b="1">
              <a:latin typeface="Proxima Nova"/>
              <a:ea typeface="Proxima Nova"/>
              <a:cs typeface="Proxima Nova"/>
              <a:sym typeface="Proxima Nova"/>
            </a:endParaRPr>
          </a:p>
          <a:p>
            <a:pPr marL="0" lvl="0" indent="0" algn="l" rtl="0">
              <a:spcBef>
                <a:spcPts val="0"/>
              </a:spcBef>
              <a:spcAft>
                <a:spcPts val="0"/>
              </a:spcAft>
              <a:buNone/>
            </a:pPr>
            <a:endParaRPr sz="1800" b="1">
              <a:latin typeface="Proxima Nova"/>
              <a:ea typeface="Proxima Nova"/>
              <a:cs typeface="Proxima Nova"/>
              <a:sym typeface="Proxima Nova"/>
            </a:endParaRPr>
          </a:p>
          <a:p>
            <a:pPr marL="0" lvl="0" indent="0" algn="l" rtl="0">
              <a:spcBef>
                <a:spcPts val="0"/>
              </a:spcBef>
              <a:spcAft>
                <a:spcPts val="0"/>
              </a:spcAft>
              <a:buNone/>
            </a:pPr>
            <a:endParaRPr sz="1800" b="1">
              <a:latin typeface="Proxima Nova"/>
              <a:ea typeface="Proxima Nova"/>
              <a:cs typeface="Proxima Nova"/>
              <a:sym typeface="Proxima Nova"/>
            </a:endParaRPr>
          </a:p>
          <a:p>
            <a:pPr marL="0" lvl="0" indent="0" algn="l" rtl="0">
              <a:spcBef>
                <a:spcPts val="0"/>
              </a:spcBef>
              <a:spcAft>
                <a:spcPts val="0"/>
              </a:spcAft>
              <a:buNone/>
            </a:pPr>
            <a:endParaRPr sz="1800" b="1">
              <a:latin typeface="Proxima Nova"/>
              <a:ea typeface="Proxima Nova"/>
              <a:cs typeface="Proxima Nova"/>
              <a:sym typeface="Proxima Nova"/>
            </a:endParaRPr>
          </a:p>
          <a:p>
            <a:pPr marL="0" lvl="0" indent="0" algn="l" rtl="0">
              <a:spcBef>
                <a:spcPts val="0"/>
              </a:spcBef>
              <a:spcAft>
                <a:spcPts val="0"/>
              </a:spcAft>
              <a:buNone/>
            </a:pPr>
            <a:r>
              <a:rPr lang="en" sz="1800" b="1">
                <a:latin typeface="Proxima Nova"/>
                <a:ea typeface="Proxima Nova"/>
                <a:cs typeface="Proxima Nova"/>
                <a:sym typeface="Proxima Nova"/>
              </a:rPr>
              <a:t>Redundancy:</a:t>
            </a:r>
            <a:r>
              <a:rPr lang="en" sz="1800">
                <a:latin typeface="Proxima Nova"/>
                <a:ea typeface="Proxima Nova"/>
                <a:cs typeface="Proxima Nova"/>
                <a:sym typeface="Proxima Nova"/>
              </a:rPr>
              <a:t>  </a:t>
            </a:r>
            <a:r>
              <a:rPr lang="en" sz="1800">
                <a:solidFill>
                  <a:schemeClr val="dk1"/>
                </a:solidFill>
                <a:latin typeface="Proxima Nova"/>
                <a:ea typeface="Proxima Nova"/>
                <a:cs typeface="Proxima Nova"/>
                <a:sym typeface="Proxima Nova"/>
              </a:rPr>
              <a:t>the inclusion of extra components so that a system can continue to work even if individual components fail, for example by  having more than one path between any two connected devices in a network.</a:t>
            </a:r>
            <a:endParaRPr sz="18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8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8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800" b="1">
                <a:solidFill>
                  <a:schemeClr val="dk1"/>
                </a:solidFill>
                <a:latin typeface="Proxima Nova"/>
                <a:ea typeface="Proxima Nova"/>
                <a:cs typeface="Proxima Nova"/>
                <a:sym typeface="Proxima Nova"/>
              </a:rPr>
              <a:t>Fault Tolerant:  </a:t>
            </a:r>
            <a:r>
              <a:rPr lang="en" sz="1800">
                <a:solidFill>
                  <a:schemeClr val="dk1"/>
                </a:solidFill>
                <a:latin typeface="Proxima Nova"/>
                <a:ea typeface="Proxima Nova"/>
                <a:cs typeface="Proxima Nova"/>
                <a:sym typeface="Proxima Nova"/>
              </a:rPr>
              <a:t>Can continue to function even in the event of individual component failures. This is important because elements of complex systems like a computer network fail at unexpected times, often in groups.</a:t>
            </a:r>
            <a:endParaRPr sz="18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800">
              <a:latin typeface="Proxima Nova"/>
              <a:ea typeface="Proxima Nova"/>
              <a:cs typeface="Proxima Nova"/>
              <a:sym typeface="Proxima Nova"/>
            </a:endParaRPr>
          </a:p>
        </p:txBody>
      </p:sp>
      <p:pic>
        <p:nvPicPr>
          <p:cNvPr id="594" name="Google Shape;594;p85"/>
          <p:cNvPicPr preferRelativeResize="0"/>
          <p:nvPr/>
        </p:nvPicPr>
        <p:blipFill>
          <a:blip r:embed="rId4">
            <a:alphaModFix/>
          </a:blip>
          <a:stretch>
            <a:fillRect/>
          </a:stretch>
        </p:blipFill>
        <p:spPr>
          <a:xfrm>
            <a:off x="125975" y="441624"/>
            <a:ext cx="1914101" cy="1435576"/>
          </a:xfrm>
          <a:prstGeom prst="rect">
            <a:avLst/>
          </a:prstGeom>
          <a:noFill/>
          <a:ln>
            <a:noFill/>
          </a:ln>
        </p:spPr>
      </p:pic>
      <p:cxnSp>
        <p:nvCxnSpPr>
          <p:cNvPr id="595" name="Google Shape;595;p85"/>
          <p:cNvCxnSpPr>
            <a:stCxn id="596" idx="3"/>
            <a:endCxn id="597" idx="1"/>
          </p:cNvCxnSpPr>
          <p:nvPr/>
        </p:nvCxnSpPr>
        <p:spPr>
          <a:xfrm rot="10800000" flipH="1">
            <a:off x="911451" y="2358577"/>
            <a:ext cx="571800" cy="900"/>
          </a:xfrm>
          <a:prstGeom prst="straightConnector1">
            <a:avLst/>
          </a:prstGeom>
          <a:noFill/>
          <a:ln w="38100" cap="flat" cmpd="sng">
            <a:solidFill>
              <a:srgbClr val="DF4A46"/>
            </a:solidFill>
            <a:prstDash val="dot"/>
            <a:round/>
            <a:headEnd type="none" w="med" len="med"/>
            <a:tailEnd type="none" w="med" len="med"/>
          </a:ln>
        </p:spPr>
      </p:cxnSp>
      <p:cxnSp>
        <p:nvCxnSpPr>
          <p:cNvPr id="598" name="Google Shape;598;p85"/>
          <p:cNvCxnSpPr>
            <a:stCxn id="597" idx="2"/>
            <a:endCxn id="599" idx="0"/>
          </p:cNvCxnSpPr>
          <p:nvPr/>
        </p:nvCxnSpPr>
        <p:spPr>
          <a:xfrm>
            <a:off x="1761687" y="2582625"/>
            <a:ext cx="0" cy="355200"/>
          </a:xfrm>
          <a:prstGeom prst="straightConnector1">
            <a:avLst/>
          </a:prstGeom>
          <a:noFill/>
          <a:ln w="38100" cap="flat" cmpd="sng">
            <a:solidFill>
              <a:srgbClr val="FCB857"/>
            </a:solidFill>
            <a:prstDash val="solid"/>
            <a:round/>
            <a:headEnd type="none" w="med" len="med"/>
            <a:tailEnd type="none" w="med" len="med"/>
          </a:ln>
        </p:spPr>
      </p:cxnSp>
      <p:cxnSp>
        <p:nvCxnSpPr>
          <p:cNvPr id="600" name="Google Shape;600;p85"/>
          <p:cNvCxnSpPr>
            <a:stCxn id="596" idx="2"/>
            <a:endCxn id="601" idx="0"/>
          </p:cNvCxnSpPr>
          <p:nvPr/>
        </p:nvCxnSpPr>
        <p:spPr>
          <a:xfrm>
            <a:off x="633063" y="2583639"/>
            <a:ext cx="0" cy="352800"/>
          </a:xfrm>
          <a:prstGeom prst="straightConnector1">
            <a:avLst/>
          </a:prstGeom>
          <a:noFill/>
          <a:ln w="38100" cap="flat" cmpd="sng">
            <a:solidFill>
              <a:srgbClr val="FCB857"/>
            </a:solidFill>
            <a:prstDash val="solid"/>
            <a:round/>
            <a:headEnd type="none" w="med" len="med"/>
            <a:tailEnd type="none" w="med" len="med"/>
          </a:ln>
        </p:spPr>
      </p:cxnSp>
      <p:cxnSp>
        <p:nvCxnSpPr>
          <p:cNvPr id="602" name="Google Shape;602;p85"/>
          <p:cNvCxnSpPr>
            <a:stCxn id="601" idx="3"/>
            <a:endCxn id="599" idx="1"/>
          </p:cNvCxnSpPr>
          <p:nvPr/>
        </p:nvCxnSpPr>
        <p:spPr>
          <a:xfrm>
            <a:off x="911451" y="3160719"/>
            <a:ext cx="571800" cy="1200"/>
          </a:xfrm>
          <a:prstGeom prst="straightConnector1">
            <a:avLst/>
          </a:prstGeom>
          <a:noFill/>
          <a:ln w="38100" cap="flat" cmpd="sng">
            <a:solidFill>
              <a:srgbClr val="FCB857"/>
            </a:solidFill>
            <a:prstDash val="solid"/>
            <a:round/>
            <a:headEnd type="none" w="med" len="med"/>
            <a:tailEnd type="none" w="med" len="med"/>
          </a:ln>
        </p:spPr>
      </p:cxnSp>
      <p:pic>
        <p:nvPicPr>
          <p:cNvPr id="596" name="Google Shape;596;p85"/>
          <p:cNvPicPr preferRelativeResize="0"/>
          <p:nvPr/>
        </p:nvPicPr>
        <p:blipFill>
          <a:blip r:embed="rId5">
            <a:alphaModFix/>
          </a:blip>
          <a:stretch>
            <a:fillRect/>
          </a:stretch>
        </p:blipFill>
        <p:spPr>
          <a:xfrm>
            <a:off x="354675" y="2135315"/>
            <a:ext cx="556776" cy="448325"/>
          </a:xfrm>
          <a:prstGeom prst="rect">
            <a:avLst/>
          </a:prstGeom>
          <a:noFill/>
          <a:ln>
            <a:noFill/>
          </a:ln>
        </p:spPr>
      </p:pic>
      <p:pic>
        <p:nvPicPr>
          <p:cNvPr id="601" name="Google Shape;601;p85"/>
          <p:cNvPicPr preferRelativeResize="0"/>
          <p:nvPr/>
        </p:nvPicPr>
        <p:blipFill>
          <a:blip r:embed="rId5">
            <a:alphaModFix/>
          </a:blip>
          <a:stretch>
            <a:fillRect/>
          </a:stretch>
        </p:blipFill>
        <p:spPr>
          <a:xfrm>
            <a:off x="354675" y="2936557"/>
            <a:ext cx="556776" cy="448325"/>
          </a:xfrm>
          <a:prstGeom prst="rect">
            <a:avLst/>
          </a:prstGeom>
          <a:noFill/>
          <a:ln>
            <a:noFill/>
          </a:ln>
        </p:spPr>
      </p:pic>
      <p:pic>
        <p:nvPicPr>
          <p:cNvPr id="599" name="Google Shape;599;p85"/>
          <p:cNvPicPr preferRelativeResize="0"/>
          <p:nvPr/>
        </p:nvPicPr>
        <p:blipFill>
          <a:blip r:embed="rId5">
            <a:alphaModFix/>
          </a:blip>
          <a:stretch>
            <a:fillRect/>
          </a:stretch>
        </p:blipFill>
        <p:spPr>
          <a:xfrm>
            <a:off x="1483299" y="2937725"/>
            <a:ext cx="556776" cy="448325"/>
          </a:xfrm>
          <a:prstGeom prst="rect">
            <a:avLst/>
          </a:prstGeom>
          <a:noFill/>
          <a:ln>
            <a:noFill/>
          </a:ln>
        </p:spPr>
      </p:pic>
      <p:pic>
        <p:nvPicPr>
          <p:cNvPr id="597" name="Google Shape;597;p85"/>
          <p:cNvPicPr preferRelativeResize="0"/>
          <p:nvPr/>
        </p:nvPicPr>
        <p:blipFill>
          <a:blip r:embed="rId5">
            <a:alphaModFix/>
          </a:blip>
          <a:stretch>
            <a:fillRect/>
          </a:stretch>
        </p:blipFill>
        <p:spPr>
          <a:xfrm>
            <a:off x="1483299" y="2134300"/>
            <a:ext cx="556776" cy="448325"/>
          </a:xfrm>
          <a:prstGeom prst="rect">
            <a:avLst/>
          </a:prstGeom>
          <a:noFill/>
          <a:ln>
            <a:noFill/>
          </a:ln>
        </p:spPr>
      </p:pic>
      <p:cxnSp>
        <p:nvCxnSpPr>
          <p:cNvPr id="603" name="Google Shape;603;p85"/>
          <p:cNvCxnSpPr>
            <a:stCxn id="597" idx="2"/>
            <a:endCxn id="601" idx="0"/>
          </p:cNvCxnSpPr>
          <p:nvPr/>
        </p:nvCxnSpPr>
        <p:spPr>
          <a:xfrm flipH="1">
            <a:off x="633087" y="2582625"/>
            <a:ext cx="1128600" cy="354000"/>
          </a:xfrm>
          <a:prstGeom prst="straightConnector1">
            <a:avLst/>
          </a:prstGeom>
          <a:noFill/>
          <a:ln w="38100" cap="flat" cmpd="sng">
            <a:solidFill>
              <a:srgbClr val="FCB857"/>
            </a:solidFill>
            <a:prstDash val="solid"/>
            <a:round/>
            <a:headEnd type="none" w="med" len="med"/>
            <a:tailEnd type="none" w="med" len="med"/>
          </a:ln>
        </p:spPr>
      </p:cxnSp>
      <p:cxnSp>
        <p:nvCxnSpPr>
          <p:cNvPr id="604" name="Google Shape;604;p85"/>
          <p:cNvCxnSpPr>
            <a:stCxn id="596" idx="2"/>
            <a:endCxn id="599" idx="0"/>
          </p:cNvCxnSpPr>
          <p:nvPr/>
        </p:nvCxnSpPr>
        <p:spPr>
          <a:xfrm>
            <a:off x="633063" y="2583639"/>
            <a:ext cx="1128600" cy="354000"/>
          </a:xfrm>
          <a:prstGeom prst="straightConnector1">
            <a:avLst/>
          </a:prstGeom>
          <a:noFill/>
          <a:ln w="38100" cap="flat" cmpd="sng">
            <a:solidFill>
              <a:srgbClr val="FCB857"/>
            </a:solidFill>
            <a:prstDash val="solid"/>
            <a:round/>
            <a:headEnd type="none" w="med" len="med"/>
            <a:tailEnd type="none" w="med" len="med"/>
          </a:ln>
        </p:spPr>
      </p:cxnSp>
      <p:sp>
        <p:nvSpPr>
          <p:cNvPr id="605" name="Google Shape;605;p85"/>
          <p:cNvSpPr/>
          <p:nvPr/>
        </p:nvSpPr>
        <p:spPr>
          <a:xfrm>
            <a:off x="1156282" y="2271538"/>
            <a:ext cx="21600" cy="174900"/>
          </a:xfrm>
          <a:prstGeom prst="rect">
            <a:avLst/>
          </a:prstGeom>
          <a:solidFill>
            <a:srgbClr val="DF54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5"/>
          <p:cNvSpPr/>
          <p:nvPr/>
        </p:nvSpPr>
        <p:spPr>
          <a:xfrm>
            <a:off x="1233509" y="2272016"/>
            <a:ext cx="21600" cy="174900"/>
          </a:xfrm>
          <a:prstGeom prst="rect">
            <a:avLst/>
          </a:prstGeom>
          <a:solidFill>
            <a:srgbClr val="DF54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7" name="Google Shape;607;p85"/>
          <p:cNvPicPr preferRelativeResize="0"/>
          <p:nvPr/>
        </p:nvPicPr>
        <p:blipFill>
          <a:blip r:embed="rId6">
            <a:alphaModFix/>
          </a:blip>
          <a:stretch>
            <a:fillRect/>
          </a:stretch>
        </p:blipFill>
        <p:spPr>
          <a:xfrm>
            <a:off x="232099" y="3684950"/>
            <a:ext cx="1869950" cy="15002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1"/>
        <p:cNvGrpSpPr/>
        <p:nvPr/>
      </p:nvGrpSpPr>
      <p:grpSpPr>
        <a:xfrm>
          <a:off x="0" y="0"/>
          <a:ext cx="0" cy="0"/>
          <a:chOff x="0" y="0"/>
          <a:chExt cx="0" cy="0"/>
        </a:xfrm>
      </p:grpSpPr>
      <p:sp>
        <p:nvSpPr>
          <p:cNvPr id="612" name="Google Shape;612;p86"/>
          <p:cNvSpPr txBox="1"/>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FFFFFF"/>
                </a:solidFill>
                <a:latin typeface="Proxima Nova"/>
                <a:ea typeface="Proxima Nova"/>
                <a:cs typeface="Proxima Nova"/>
                <a:sym typeface="Proxima Nova"/>
              </a:rPr>
              <a:t>Lesson 5</a:t>
            </a:r>
            <a:endParaRPr sz="3600" b="1" dirty="0">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3600" b="1" dirty="0">
                <a:solidFill>
                  <a:srgbClr val="FFFFFF"/>
                </a:solidFill>
                <a:latin typeface="Proxima Nova"/>
                <a:ea typeface="Proxima Nova"/>
                <a:cs typeface="Proxima Nova"/>
                <a:sym typeface="Proxima Nova"/>
              </a:rPr>
              <a:t>Packets</a:t>
            </a:r>
            <a:endParaRPr sz="3600" b="1" dirty="0">
              <a:solidFill>
                <a:srgbClr val="FFFFFF"/>
              </a:solidFill>
              <a:latin typeface="Proxima Nova"/>
              <a:ea typeface="Proxima Nova"/>
              <a:cs typeface="Proxima Nova"/>
              <a:sym typeface="Proxima Nov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6"/>
        <p:cNvGrpSpPr/>
        <p:nvPr/>
      </p:nvGrpSpPr>
      <p:grpSpPr>
        <a:xfrm>
          <a:off x="0" y="0"/>
          <a:ext cx="0" cy="0"/>
          <a:chOff x="0" y="0"/>
          <a:chExt cx="0" cy="0"/>
        </a:xfrm>
      </p:grpSpPr>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0"/>
        <p:cNvGrpSpPr/>
        <p:nvPr/>
      </p:nvGrpSpPr>
      <p:grpSpPr>
        <a:xfrm>
          <a:off x="0" y="0"/>
          <a:ext cx="0" cy="0"/>
          <a:chOff x="0" y="0"/>
          <a:chExt cx="0" cy="0"/>
        </a:xfrm>
      </p:grpSpPr>
      <p:sp>
        <p:nvSpPr>
          <p:cNvPr id="621" name="Google Shape;621;p88"/>
          <p:cNvSpPr txBox="1"/>
          <p:nvPr/>
        </p:nvSpPr>
        <p:spPr>
          <a:xfrm>
            <a:off x="90425" y="403700"/>
            <a:ext cx="8952000" cy="422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Prompt:</a:t>
            </a:r>
            <a:r>
              <a:rPr lang="en" sz="3600">
                <a:latin typeface="Proxima Nova"/>
                <a:ea typeface="Proxima Nova"/>
                <a:cs typeface="Proxima Nova"/>
                <a:sym typeface="Proxima Nova"/>
              </a:rPr>
              <a:t> </a:t>
            </a:r>
            <a:endParaRPr sz="3600">
              <a:latin typeface="Proxima Nova"/>
              <a:ea typeface="Proxima Nova"/>
              <a:cs typeface="Proxima Nova"/>
              <a:sym typeface="Proxima Nova"/>
            </a:endParaRPr>
          </a:p>
          <a:p>
            <a:pPr marL="0" lvl="0" indent="0" algn="ctr" rtl="0">
              <a:spcBef>
                <a:spcPts val="0"/>
              </a:spcBef>
              <a:spcAft>
                <a:spcPts val="0"/>
              </a:spcAft>
              <a:buNone/>
            </a:pPr>
            <a:endParaRPr sz="1500">
              <a:solidFill>
                <a:srgbClr val="000000"/>
              </a:solidFill>
              <a:latin typeface="Proxima Nova"/>
              <a:ea typeface="Proxima Nova"/>
              <a:cs typeface="Proxima Nova"/>
              <a:sym typeface="Proxima Nova"/>
            </a:endParaRPr>
          </a:p>
          <a:p>
            <a:pPr marL="0" lvl="0" indent="0" algn="ctr" rtl="0">
              <a:spcBef>
                <a:spcPts val="0"/>
              </a:spcBef>
              <a:spcAft>
                <a:spcPts val="0"/>
              </a:spcAft>
              <a:buNone/>
            </a:pPr>
            <a:r>
              <a:rPr lang="en" sz="2700">
                <a:solidFill>
                  <a:schemeClr val="dk1"/>
                </a:solidFill>
                <a:latin typeface="Proxima Nova"/>
                <a:ea typeface="Proxima Nova"/>
                <a:cs typeface="Proxima Nova"/>
                <a:sym typeface="Proxima Nova"/>
              </a:rPr>
              <a:t>Suppose our school library is moving to a new building on campus and the librarian has asked for your help.</a:t>
            </a:r>
            <a:endParaRPr sz="27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1500">
              <a:solidFill>
                <a:schemeClr val="dk1"/>
              </a:solidFill>
              <a:latin typeface="Proxima Nova"/>
              <a:ea typeface="Proxima Nova"/>
              <a:cs typeface="Proxima Nova"/>
              <a:sym typeface="Proxima Nova"/>
            </a:endParaRPr>
          </a:p>
          <a:p>
            <a:pPr marL="457200" lvl="0" indent="-393700" algn="l" rtl="0">
              <a:spcBef>
                <a:spcPts val="0"/>
              </a:spcBef>
              <a:spcAft>
                <a:spcPts val="0"/>
              </a:spcAft>
              <a:buClr>
                <a:schemeClr val="dk1"/>
              </a:buClr>
              <a:buSzPts val="2600"/>
              <a:buFont typeface="Proxima Nova"/>
              <a:buAutoNum type="arabicPeriod"/>
            </a:pPr>
            <a:r>
              <a:rPr lang="en" sz="2600">
                <a:solidFill>
                  <a:schemeClr val="dk1"/>
                </a:solidFill>
                <a:latin typeface="Proxima Nova"/>
                <a:ea typeface="Proxima Nova"/>
                <a:cs typeface="Proxima Nova"/>
                <a:sym typeface="Proxima Nova"/>
              </a:rPr>
              <a:t>What approach would you take if you just needed to clear out the space by the end of the day?</a:t>
            </a:r>
            <a:endParaRPr sz="2600">
              <a:solidFill>
                <a:schemeClr val="dk1"/>
              </a:solidFill>
              <a:latin typeface="Proxima Nova"/>
              <a:ea typeface="Proxima Nova"/>
              <a:cs typeface="Proxima Nova"/>
              <a:sym typeface="Proxima Nova"/>
            </a:endParaRPr>
          </a:p>
          <a:p>
            <a:pPr marL="457200" lvl="0" indent="0" algn="l" rtl="0">
              <a:spcBef>
                <a:spcPts val="0"/>
              </a:spcBef>
              <a:spcAft>
                <a:spcPts val="0"/>
              </a:spcAft>
              <a:buNone/>
            </a:pPr>
            <a:endParaRPr sz="2600">
              <a:solidFill>
                <a:schemeClr val="dk1"/>
              </a:solidFill>
              <a:latin typeface="Proxima Nova"/>
              <a:ea typeface="Proxima Nova"/>
              <a:cs typeface="Proxima Nova"/>
              <a:sym typeface="Proxima Nova"/>
            </a:endParaRPr>
          </a:p>
          <a:p>
            <a:pPr marL="457200" lvl="0" indent="-393700" algn="l" rtl="0">
              <a:spcBef>
                <a:spcPts val="0"/>
              </a:spcBef>
              <a:spcAft>
                <a:spcPts val="0"/>
              </a:spcAft>
              <a:buClr>
                <a:schemeClr val="dk1"/>
              </a:buClr>
              <a:buSzPts val="2600"/>
              <a:buFont typeface="Proxima Nova"/>
              <a:buAutoNum type="arabicPeriod"/>
            </a:pPr>
            <a:r>
              <a:rPr lang="en" sz="2600">
                <a:solidFill>
                  <a:schemeClr val="dk1"/>
                </a:solidFill>
                <a:latin typeface="Proxima Nova"/>
                <a:ea typeface="Proxima Nova"/>
                <a:cs typeface="Proxima Nova"/>
                <a:sym typeface="Proxima Nova"/>
              </a:rPr>
              <a:t>How would your approach change if you had more time and wanted to check that every book made it safely and was on the same shelf it was on before the move?</a:t>
            </a:r>
            <a:endParaRPr sz="2600">
              <a:solidFill>
                <a:schemeClr val="dk1"/>
              </a:solidFill>
              <a:latin typeface="Proxima Nova"/>
              <a:ea typeface="Proxima Nova"/>
              <a:cs typeface="Proxima Nova"/>
              <a:sym typeface="Proxima Nova"/>
            </a:endParaRPr>
          </a:p>
        </p:txBody>
      </p:sp>
      <p:sp>
        <p:nvSpPr>
          <p:cNvPr id="622" name="Google Shape;622;p88"/>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Lesson 5 - Warm Up</a:t>
            </a:r>
            <a:endParaRPr dirty="0">
              <a:solidFill>
                <a:srgbClr val="FFFFFF"/>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6"/>
        <p:cNvGrpSpPr/>
        <p:nvPr/>
      </p:nvGrpSpPr>
      <p:grpSpPr>
        <a:xfrm>
          <a:off x="0" y="0"/>
          <a:ext cx="0" cy="0"/>
          <a:chOff x="0" y="0"/>
          <a:chExt cx="0" cy="0"/>
        </a:xfrm>
      </p:grpSpPr>
      <p:sp>
        <p:nvSpPr>
          <p:cNvPr id="627" name="Google Shape;627;p89"/>
          <p:cNvSpPr txBox="1"/>
          <p:nvPr/>
        </p:nvSpPr>
        <p:spPr>
          <a:xfrm>
            <a:off x="90425" y="403700"/>
            <a:ext cx="8952000" cy="422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Today we’ll learn about two new protocols, one for when speed is most important, and one when accuracy is most important.</a:t>
            </a:r>
            <a:endParaRPr sz="2600">
              <a:solidFill>
                <a:schemeClr val="dk1"/>
              </a:solidFill>
              <a:latin typeface="Proxima Nova"/>
              <a:ea typeface="Proxima Nova"/>
              <a:cs typeface="Proxima Nova"/>
              <a:sym typeface="Proxima Nova"/>
            </a:endParaRPr>
          </a:p>
        </p:txBody>
      </p:sp>
      <p:sp>
        <p:nvSpPr>
          <p:cNvPr id="628" name="Google Shape;628;p89"/>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5 - Warm Up</a:t>
            </a:r>
            <a:endParaRPr dirty="0">
              <a:solidFill>
                <a:srgbClr val="FFFFFF"/>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2"/>
        <p:cNvGrpSpPr/>
        <p:nvPr/>
      </p:nvGrpSpPr>
      <p:grpSpPr>
        <a:xfrm>
          <a:off x="0" y="0"/>
          <a:ext cx="0" cy="0"/>
          <a:chOff x="0" y="0"/>
          <a:chExt cx="0" cy="0"/>
        </a:xfrm>
      </p:grpSpPr>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6"/>
        <p:cNvGrpSpPr/>
        <p:nvPr/>
      </p:nvGrpSpPr>
      <p:grpSpPr>
        <a:xfrm>
          <a:off x="0" y="0"/>
          <a:ext cx="0" cy="0"/>
          <a:chOff x="0" y="0"/>
          <a:chExt cx="0" cy="0"/>
        </a:xfrm>
      </p:grpSpPr>
      <p:sp>
        <p:nvSpPr>
          <p:cNvPr id="637" name="Google Shape;637;p91"/>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Lesson 5 - Activity</a:t>
            </a:r>
            <a:endParaRPr dirty="0">
              <a:solidFill>
                <a:srgbClr val="FFFFFF"/>
              </a:solidFill>
            </a:endParaRPr>
          </a:p>
        </p:txBody>
      </p:sp>
      <p:sp>
        <p:nvSpPr>
          <p:cNvPr id="638" name="Google Shape;638;p91"/>
          <p:cNvSpPr txBox="1"/>
          <p:nvPr/>
        </p:nvSpPr>
        <p:spPr>
          <a:xfrm>
            <a:off x="213150" y="746850"/>
            <a:ext cx="8717700" cy="46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latin typeface="Proxima Nova"/>
              <a:ea typeface="Proxima Nova"/>
              <a:cs typeface="Proxima Nova"/>
              <a:sym typeface="Proxima Nova"/>
            </a:endParaRPr>
          </a:p>
          <a:p>
            <a:pPr marL="0" lvl="0" indent="0" algn="l" rtl="0">
              <a:spcBef>
                <a:spcPts val="0"/>
              </a:spcBef>
              <a:spcAft>
                <a:spcPts val="0"/>
              </a:spcAft>
              <a:buNone/>
            </a:pPr>
            <a:r>
              <a:rPr lang="en" sz="2400" b="1">
                <a:latin typeface="Proxima Nova"/>
                <a:ea typeface="Proxima Nova"/>
                <a:cs typeface="Proxima Nova"/>
                <a:sym typeface="Proxima Nova"/>
              </a:rPr>
              <a:t>Open the Internet Simulator</a:t>
            </a:r>
            <a:endParaRPr sz="2400">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Join a different router than your partner</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Ask your partner for their IP address.</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Using only the simulator, have a conversation about one of these topics:</a:t>
            </a:r>
            <a:endParaRPr sz="2400">
              <a:latin typeface="Proxima Nova"/>
              <a:ea typeface="Proxima Nova"/>
              <a:cs typeface="Proxima Nova"/>
              <a:sym typeface="Proxima Nova"/>
            </a:endParaRPr>
          </a:p>
          <a:p>
            <a:pPr marL="914400" lvl="1"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Your favorite movie</a:t>
            </a:r>
            <a:endParaRPr sz="2400">
              <a:latin typeface="Proxima Nova"/>
              <a:ea typeface="Proxima Nova"/>
              <a:cs typeface="Proxima Nova"/>
              <a:sym typeface="Proxima Nova"/>
            </a:endParaRPr>
          </a:p>
          <a:p>
            <a:pPr marL="914400" lvl="1"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Your favorite band/artist</a:t>
            </a:r>
            <a:endParaRPr sz="2400">
              <a:latin typeface="Proxima Nova"/>
              <a:ea typeface="Proxima Nova"/>
              <a:cs typeface="Proxima Nova"/>
              <a:sym typeface="Proxima Nova"/>
            </a:endParaRPr>
          </a:p>
          <a:p>
            <a:pPr marL="914400" lvl="1"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The one superpower you wish you had</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Try to discover every way the simulator is different than last time.</a:t>
            </a:r>
            <a:endParaRPr sz="2400">
              <a:latin typeface="Proxima Nova"/>
              <a:ea typeface="Proxima Nova"/>
              <a:cs typeface="Proxima Nova"/>
              <a:sym typeface="Proxima Nova"/>
            </a:endParaRPr>
          </a:p>
        </p:txBody>
      </p:sp>
      <p:sp>
        <p:nvSpPr>
          <p:cNvPr id="639" name="Google Shape;639;p91"/>
          <p:cNvSpPr txBox="1"/>
          <p:nvPr/>
        </p:nvSpPr>
        <p:spPr>
          <a:xfrm>
            <a:off x="213150" y="410225"/>
            <a:ext cx="7864500" cy="7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Proxima Nova"/>
                <a:ea typeface="Proxima Nova"/>
                <a:cs typeface="Proxima Nova"/>
                <a:sym typeface="Proxima Nova"/>
              </a:rPr>
              <a:t>Updated Internet Simulator</a:t>
            </a:r>
            <a:endParaRPr sz="3600" b="1">
              <a:latin typeface="Proxima Nova"/>
              <a:ea typeface="Proxima Nova"/>
              <a:cs typeface="Proxima Nova"/>
              <a:sym typeface="Proxima Nova"/>
            </a:endParaRPr>
          </a:p>
        </p:txBody>
      </p:sp>
      <p:pic>
        <p:nvPicPr>
          <p:cNvPr id="640" name="Google Shape;640;p91"/>
          <p:cNvPicPr preferRelativeResize="0"/>
          <p:nvPr/>
        </p:nvPicPr>
        <p:blipFill>
          <a:blip r:embed="rId4">
            <a:alphaModFix/>
          </a:blip>
          <a:stretch>
            <a:fillRect/>
          </a:stretch>
        </p:blipFill>
        <p:spPr>
          <a:xfrm>
            <a:off x="6108363" y="1472800"/>
            <a:ext cx="2885512" cy="750000"/>
          </a:xfrm>
          <a:prstGeom prst="rect">
            <a:avLst/>
          </a:prstGeom>
          <a:noFill/>
          <a:ln>
            <a:noFill/>
          </a:ln>
        </p:spPr>
      </p:pic>
      <p:pic>
        <p:nvPicPr>
          <p:cNvPr id="641" name="Google Shape;641;p91"/>
          <p:cNvPicPr preferRelativeResize="0"/>
          <p:nvPr/>
        </p:nvPicPr>
        <p:blipFill>
          <a:blip r:embed="rId5">
            <a:alphaModFix/>
          </a:blip>
          <a:stretch>
            <a:fillRect/>
          </a:stretch>
        </p:blipFill>
        <p:spPr>
          <a:xfrm>
            <a:off x="6393538" y="556625"/>
            <a:ext cx="2600325" cy="4572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5"/>
        <p:cNvGrpSpPr/>
        <p:nvPr/>
      </p:nvGrpSpPr>
      <p:grpSpPr>
        <a:xfrm>
          <a:off x="0" y="0"/>
          <a:ext cx="0" cy="0"/>
          <a:chOff x="0" y="0"/>
          <a:chExt cx="0" cy="0"/>
        </a:xfrm>
      </p:grpSpPr>
      <p:sp>
        <p:nvSpPr>
          <p:cNvPr id="646" name="Google Shape;646;p92"/>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Lesson 5 - Activity</a:t>
            </a:r>
            <a:endParaRPr dirty="0">
              <a:solidFill>
                <a:srgbClr val="FFFFFF"/>
              </a:solidFill>
            </a:endParaRPr>
          </a:p>
        </p:txBody>
      </p:sp>
      <p:sp>
        <p:nvSpPr>
          <p:cNvPr id="647" name="Google Shape;647;p92"/>
          <p:cNvSpPr txBox="1"/>
          <p:nvPr/>
        </p:nvSpPr>
        <p:spPr>
          <a:xfrm>
            <a:off x="639750" y="310775"/>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What changed?</a:t>
            </a:r>
            <a:endParaRPr sz="3600" b="1">
              <a:latin typeface="Proxima Nova"/>
              <a:ea typeface="Proxima Nova"/>
              <a:cs typeface="Proxima Nova"/>
              <a:sym typeface="Proxima Nova"/>
            </a:endParaRPr>
          </a:p>
        </p:txBody>
      </p:sp>
      <p:pic>
        <p:nvPicPr>
          <p:cNvPr id="648" name="Google Shape;648;p92"/>
          <p:cNvPicPr preferRelativeResize="0"/>
          <p:nvPr/>
        </p:nvPicPr>
        <p:blipFill>
          <a:blip r:embed="rId4">
            <a:alphaModFix/>
          </a:blip>
          <a:stretch>
            <a:fillRect/>
          </a:stretch>
        </p:blipFill>
        <p:spPr>
          <a:xfrm>
            <a:off x="306600" y="1060775"/>
            <a:ext cx="4666218" cy="3777924"/>
          </a:xfrm>
          <a:prstGeom prst="rect">
            <a:avLst/>
          </a:prstGeom>
          <a:noFill/>
          <a:ln>
            <a:noFill/>
          </a:ln>
        </p:spPr>
      </p:pic>
      <p:sp>
        <p:nvSpPr>
          <p:cNvPr id="649" name="Google Shape;649;p92"/>
          <p:cNvSpPr txBox="1"/>
          <p:nvPr/>
        </p:nvSpPr>
        <p:spPr>
          <a:xfrm>
            <a:off x="4972825" y="1060775"/>
            <a:ext cx="3894000" cy="35151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Proxima Nova"/>
              <a:buChar char="●"/>
            </a:pPr>
            <a:r>
              <a:rPr lang="en" sz="1600">
                <a:latin typeface="Proxima Nova"/>
                <a:ea typeface="Proxima Nova"/>
                <a:cs typeface="Proxima Nova"/>
                <a:sym typeface="Proxima Nova"/>
              </a:rPr>
              <a:t>A single message can be made up of many “packets” which you can add with the “Add Packet” button</a:t>
            </a:r>
            <a:endParaRPr sz="1600">
              <a:latin typeface="Proxima Nova"/>
              <a:ea typeface="Proxima Nova"/>
              <a:cs typeface="Proxima Nova"/>
              <a:sym typeface="Proxima Nova"/>
            </a:endParaRPr>
          </a:p>
          <a:p>
            <a:pPr marL="457200" lvl="0" indent="-330200" algn="l" rtl="0">
              <a:spcBef>
                <a:spcPts val="0"/>
              </a:spcBef>
              <a:spcAft>
                <a:spcPts val="0"/>
              </a:spcAft>
              <a:buSzPts val="1600"/>
              <a:buFont typeface="Proxima Nova"/>
              <a:buChar char="●"/>
            </a:pPr>
            <a:r>
              <a:rPr lang="en" sz="1600">
                <a:latin typeface="Proxima Nova"/>
                <a:ea typeface="Proxima Nova"/>
                <a:cs typeface="Proxima Nova"/>
                <a:sym typeface="Proxima Nova"/>
              </a:rPr>
              <a:t>Packets can only be 80 bits long</a:t>
            </a:r>
            <a:endParaRPr sz="1600">
              <a:latin typeface="Proxima Nova"/>
              <a:ea typeface="Proxima Nova"/>
              <a:cs typeface="Proxima Nova"/>
              <a:sym typeface="Proxima Nova"/>
            </a:endParaRPr>
          </a:p>
          <a:p>
            <a:pPr marL="914400" lvl="1" indent="-330200" algn="l" rtl="0">
              <a:spcBef>
                <a:spcPts val="0"/>
              </a:spcBef>
              <a:spcAft>
                <a:spcPts val="0"/>
              </a:spcAft>
              <a:buSzPts val="1600"/>
              <a:buFont typeface="Proxima Nova"/>
              <a:buChar char="○"/>
            </a:pPr>
            <a:r>
              <a:rPr lang="en" sz="1600">
                <a:latin typeface="Proxima Nova"/>
                <a:ea typeface="Proxima Nova"/>
                <a:cs typeface="Proxima Nova"/>
                <a:sym typeface="Proxima Nova"/>
              </a:rPr>
              <a:t>16 bits are already used for </a:t>
            </a:r>
            <a:r>
              <a:rPr lang="en" sz="1600" b="1">
                <a:latin typeface="Proxima Nova"/>
                <a:ea typeface="Proxima Nova"/>
                <a:cs typeface="Proxima Nova"/>
                <a:sym typeface="Proxima Nova"/>
              </a:rPr>
              <a:t>packet metadata, </a:t>
            </a:r>
            <a:r>
              <a:rPr lang="en" sz="1600">
                <a:latin typeface="Proxima Nova"/>
                <a:ea typeface="Proxima Nova"/>
                <a:cs typeface="Proxima Nova"/>
                <a:sym typeface="Proxima Nova"/>
              </a:rPr>
              <a:t>data added to help route the messages</a:t>
            </a:r>
            <a:endParaRPr sz="1600">
              <a:latin typeface="Proxima Nova"/>
              <a:ea typeface="Proxima Nova"/>
              <a:cs typeface="Proxima Nova"/>
              <a:sym typeface="Proxima Nova"/>
            </a:endParaRPr>
          </a:p>
          <a:p>
            <a:pPr marL="914400" lvl="1" indent="-330200" algn="l" rtl="0">
              <a:spcBef>
                <a:spcPts val="0"/>
              </a:spcBef>
              <a:spcAft>
                <a:spcPts val="0"/>
              </a:spcAft>
              <a:buSzPts val="1600"/>
              <a:buFont typeface="Proxima Nova"/>
              <a:buChar char="○"/>
            </a:pPr>
            <a:r>
              <a:rPr lang="en" sz="1600">
                <a:latin typeface="Proxima Nova"/>
                <a:ea typeface="Proxima Nova"/>
                <a:cs typeface="Proxima Nova"/>
                <a:sym typeface="Proxima Nova"/>
              </a:rPr>
              <a:t>You only have 64 bits, or 8 ASCII characters free for each of your messages</a:t>
            </a:r>
            <a:endParaRPr sz="1600">
              <a:latin typeface="Proxima Nova"/>
              <a:ea typeface="Proxima Nova"/>
              <a:cs typeface="Proxima Nova"/>
              <a:sym typeface="Proxima Nov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3"/>
        <p:cNvGrpSpPr/>
        <p:nvPr/>
      </p:nvGrpSpPr>
      <p:grpSpPr>
        <a:xfrm>
          <a:off x="0" y="0"/>
          <a:ext cx="0" cy="0"/>
          <a:chOff x="0" y="0"/>
          <a:chExt cx="0" cy="0"/>
        </a:xfrm>
      </p:grpSpPr>
      <p:sp>
        <p:nvSpPr>
          <p:cNvPr id="654" name="Google Shape;654;p93"/>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Packets</a:t>
            </a:r>
            <a:endParaRPr sz="3600" b="1">
              <a:latin typeface="Proxima Nova"/>
              <a:ea typeface="Proxima Nova"/>
              <a:cs typeface="Proxima Nova"/>
              <a:sym typeface="Proxima Nova"/>
            </a:endParaRPr>
          </a:p>
        </p:txBody>
      </p:sp>
      <p:sp>
        <p:nvSpPr>
          <p:cNvPr id="655" name="Google Shape;655;p93"/>
          <p:cNvSpPr txBox="1"/>
          <p:nvPr/>
        </p:nvSpPr>
        <p:spPr>
          <a:xfrm>
            <a:off x="504650" y="1142325"/>
            <a:ext cx="8256300" cy="132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roxima Nova"/>
                <a:ea typeface="Proxima Nova"/>
                <a:cs typeface="Proxima Nova"/>
                <a:sym typeface="Proxima Nova"/>
              </a:rPr>
              <a:t>You should have:</a:t>
            </a:r>
            <a:endParaRPr b="1">
              <a:latin typeface="Proxima Nova"/>
              <a:ea typeface="Proxima Nova"/>
              <a:cs typeface="Proxima Nova"/>
              <a:sym typeface="Proxima Nova"/>
            </a:endParaRPr>
          </a:p>
          <a:p>
            <a:pPr marL="0" lvl="0" indent="0" algn="ctr" rtl="0">
              <a:spcBef>
                <a:spcPts val="0"/>
              </a:spcBef>
              <a:spcAft>
                <a:spcPts val="0"/>
              </a:spcAft>
              <a:buNone/>
            </a:pPr>
            <a:r>
              <a:rPr lang="en">
                <a:latin typeface="Proxima Nova"/>
                <a:ea typeface="Proxima Nova"/>
                <a:cs typeface="Proxima Nova"/>
                <a:sym typeface="Proxima Nova"/>
              </a:rPr>
              <a:t>Activity Guide</a:t>
            </a:r>
            <a:endParaRPr>
              <a:latin typeface="Proxima Nova"/>
              <a:ea typeface="Proxima Nova"/>
              <a:cs typeface="Proxima Nova"/>
              <a:sym typeface="Proxima Nova"/>
            </a:endParaRPr>
          </a:p>
          <a:p>
            <a:pPr marL="0" lvl="0" indent="0" algn="ctr" rtl="0">
              <a:spcBef>
                <a:spcPts val="0"/>
              </a:spcBef>
              <a:spcAft>
                <a:spcPts val="0"/>
              </a:spcAft>
              <a:buNone/>
            </a:pPr>
            <a:endParaRPr>
              <a:latin typeface="Proxima Nova"/>
              <a:ea typeface="Proxima Nova"/>
              <a:cs typeface="Proxima Nova"/>
              <a:sym typeface="Proxima Nova"/>
            </a:endParaRPr>
          </a:p>
        </p:txBody>
      </p:sp>
      <p:sp>
        <p:nvSpPr>
          <p:cNvPr id="656" name="Google Shape;656;p93"/>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Lesson 5 - Activity</a:t>
            </a:r>
            <a:endParaRPr dirty="0">
              <a:solidFill>
                <a:srgbClr val="FFFFFF"/>
              </a:solidFill>
            </a:endParaRPr>
          </a:p>
        </p:txBody>
      </p:sp>
      <p:pic>
        <p:nvPicPr>
          <p:cNvPr id="657" name="Google Shape;657;p93"/>
          <p:cNvPicPr preferRelativeResize="0"/>
          <p:nvPr/>
        </p:nvPicPr>
        <p:blipFill>
          <a:blip r:embed="rId4">
            <a:alphaModFix/>
          </a:blip>
          <a:stretch>
            <a:fillRect/>
          </a:stretch>
        </p:blipFill>
        <p:spPr>
          <a:xfrm>
            <a:off x="5575900" y="1645950"/>
            <a:ext cx="2146349" cy="2786349"/>
          </a:xfrm>
          <a:prstGeom prst="rect">
            <a:avLst/>
          </a:prstGeom>
          <a:noFill/>
          <a:ln>
            <a:noFill/>
          </a:ln>
        </p:spPr>
      </p:pic>
      <p:pic>
        <p:nvPicPr>
          <p:cNvPr id="658" name="Google Shape;658;p93"/>
          <p:cNvPicPr preferRelativeResize="0"/>
          <p:nvPr/>
        </p:nvPicPr>
        <p:blipFill>
          <a:blip r:embed="rId5">
            <a:alphaModFix/>
          </a:blip>
          <a:stretch>
            <a:fillRect/>
          </a:stretch>
        </p:blipFill>
        <p:spPr>
          <a:xfrm rot="-911637">
            <a:off x="1590200" y="1619213"/>
            <a:ext cx="2201123" cy="2839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31"/>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1 - Activity</a:t>
            </a:r>
            <a:endParaRPr dirty="0">
              <a:solidFill>
                <a:srgbClr val="FFFFFF"/>
              </a:solidFill>
            </a:endParaRPr>
          </a:p>
        </p:txBody>
      </p:sp>
      <p:grpSp>
        <p:nvGrpSpPr>
          <p:cNvPr id="149" name="Google Shape;149;p31"/>
          <p:cNvGrpSpPr/>
          <p:nvPr/>
        </p:nvGrpSpPr>
        <p:grpSpPr>
          <a:xfrm>
            <a:off x="8318125" y="86900"/>
            <a:ext cx="747550" cy="183300"/>
            <a:chOff x="7547375" y="86900"/>
            <a:chExt cx="747550" cy="183300"/>
          </a:xfrm>
        </p:grpSpPr>
        <p:sp>
          <p:nvSpPr>
            <p:cNvPr id="150" name="Google Shape;150;p31"/>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1"/>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1"/>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31"/>
          <p:cNvSpPr txBox="1"/>
          <p:nvPr/>
        </p:nvSpPr>
        <p:spPr>
          <a:xfrm>
            <a:off x="438125" y="455800"/>
            <a:ext cx="8106000" cy="133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Proxima Nova"/>
                <a:ea typeface="Proxima Nova"/>
                <a:cs typeface="Proxima Nova"/>
                <a:sym typeface="Proxima Nova"/>
              </a:rPr>
              <a:t>Do This: </a:t>
            </a:r>
            <a:r>
              <a:rPr lang="en" sz="2400">
                <a:latin typeface="Proxima Nova"/>
                <a:ea typeface="Proxima Nova"/>
                <a:cs typeface="Proxima Nova"/>
                <a:sym typeface="Proxima Nova"/>
              </a:rPr>
              <a:t>Choose one answer to each of these questions from your journal and write it on a sticky note. </a:t>
            </a:r>
            <a:endParaRPr sz="2400">
              <a:latin typeface="Proxima Nova"/>
              <a:ea typeface="Proxima Nova"/>
              <a:cs typeface="Proxima Nova"/>
              <a:sym typeface="Proxima Nova"/>
            </a:endParaRPr>
          </a:p>
        </p:txBody>
      </p:sp>
      <p:sp>
        <p:nvSpPr>
          <p:cNvPr id="154" name="Google Shape;154;p31"/>
          <p:cNvSpPr/>
          <p:nvPr/>
        </p:nvSpPr>
        <p:spPr>
          <a:xfrm>
            <a:off x="5885550" y="3464825"/>
            <a:ext cx="1386300" cy="13344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1"/>
          <p:cNvSpPr/>
          <p:nvPr/>
        </p:nvSpPr>
        <p:spPr>
          <a:xfrm>
            <a:off x="7489239" y="3464825"/>
            <a:ext cx="1386300" cy="13344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1"/>
          <p:cNvSpPr txBox="1"/>
          <p:nvPr/>
        </p:nvSpPr>
        <p:spPr>
          <a:xfrm>
            <a:off x="2089100" y="1606950"/>
            <a:ext cx="4925100" cy="15474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Proxima Nova"/>
              <a:buAutoNum type="arabicPeriod"/>
            </a:pPr>
            <a:r>
              <a:rPr lang="en" sz="2400">
                <a:latin typeface="Proxima Nova"/>
                <a:ea typeface="Proxima Nova"/>
                <a:cs typeface="Proxima Nova"/>
                <a:sym typeface="Proxima Nova"/>
              </a:rPr>
              <a:t>What is the Internet?</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AutoNum type="arabicPeriod"/>
            </a:pPr>
            <a:r>
              <a:rPr lang="en" sz="2400">
                <a:latin typeface="Proxima Nova"/>
                <a:ea typeface="Proxima Nova"/>
                <a:cs typeface="Proxima Nova"/>
                <a:sym typeface="Proxima Nova"/>
              </a:rPr>
              <a:t>What questions do you have about how the Internet works?</a:t>
            </a:r>
            <a:endParaRPr sz="2400">
              <a:latin typeface="Proxima Nova"/>
              <a:ea typeface="Proxima Nova"/>
              <a:cs typeface="Proxima Nova"/>
              <a:sym typeface="Proxima Nova"/>
            </a:endParaRPr>
          </a:p>
        </p:txBody>
      </p:sp>
      <p:sp>
        <p:nvSpPr>
          <p:cNvPr id="157" name="Google Shape;157;p31"/>
          <p:cNvSpPr txBox="1"/>
          <p:nvPr/>
        </p:nvSpPr>
        <p:spPr>
          <a:xfrm>
            <a:off x="5962950" y="3551150"/>
            <a:ext cx="309600" cy="50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roxima Nova"/>
                <a:ea typeface="Proxima Nova"/>
                <a:cs typeface="Proxima Nova"/>
                <a:sym typeface="Proxima Nova"/>
              </a:rPr>
              <a:t>1</a:t>
            </a:r>
            <a:endParaRPr sz="2400">
              <a:latin typeface="Proxima Nova"/>
              <a:ea typeface="Proxima Nova"/>
              <a:cs typeface="Proxima Nova"/>
              <a:sym typeface="Proxima Nova"/>
            </a:endParaRPr>
          </a:p>
        </p:txBody>
      </p:sp>
      <p:sp>
        <p:nvSpPr>
          <p:cNvPr id="158" name="Google Shape;158;p31"/>
          <p:cNvSpPr txBox="1"/>
          <p:nvPr/>
        </p:nvSpPr>
        <p:spPr>
          <a:xfrm>
            <a:off x="7576450" y="3551150"/>
            <a:ext cx="309600" cy="50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roxima Nova"/>
                <a:ea typeface="Proxima Nova"/>
                <a:cs typeface="Proxima Nova"/>
                <a:sym typeface="Proxima Nova"/>
              </a:rPr>
              <a:t>2</a:t>
            </a:r>
            <a:endParaRPr sz="2400">
              <a:latin typeface="Proxima Nova"/>
              <a:ea typeface="Proxima Nova"/>
              <a:cs typeface="Proxima Nova"/>
              <a:sym typeface="Proxima Nova"/>
            </a:endParaRPr>
          </a:p>
        </p:txBody>
      </p:sp>
      <p:grpSp>
        <p:nvGrpSpPr>
          <p:cNvPr id="159" name="Google Shape;159;p31"/>
          <p:cNvGrpSpPr/>
          <p:nvPr/>
        </p:nvGrpSpPr>
        <p:grpSpPr>
          <a:xfrm rot="465331">
            <a:off x="557708" y="2942980"/>
            <a:ext cx="1901120" cy="1901120"/>
            <a:chOff x="5827500" y="2365850"/>
            <a:chExt cx="2368876" cy="2368876"/>
          </a:xfrm>
        </p:grpSpPr>
        <p:pic>
          <p:nvPicPr>
            <p:cNvPr id="160" name="Google Shape;160;p31"/>
            <p:cNvPicPr preferRelativeResize="0"/>
            <p:nvPr/>
          </p:nvPicPr>
          <p:blipFill>
            <a:blip r:embed="rId4">
              <a:alphaModFix/>
            </a:blip>
            <a:stretch>
              <a:fillRect/>
            </a:stretch>
          </p:blipFill>
          <p:spPr>
            <a:xfrm>
              <a:off x="5827500" y="2365850"/>
              <a:ext cx="2368876" cy="2368876"/>
            </a:xfrm>
            <a:prstGeom prst="rect">
              <a:avLst/>
            </a:prstGeom>
            <a:noFill/>
            <a:ln>
              <a:noFill/>
            </a:ln>
          </p:spPr>
        </p:pic>
        <p:sp>
          <p:nvSpPr>
            <p:cNvPr id="161" name="Google Shape;161;p31"/>
            <p:cNvSpPr txBox="1"/>
            <p:nvPr/>
          </p:nvSpPr>
          <p:spPr>
            <a:xfrm>
              <a:off x="6755950" y="2866125"/>
              <a:ext cx="985800" cy="750000"/>
            </a:xfrm>
            <a:prstGeom prst="rect">
              <a:avLst/>
            </a:prstGeom>
            <a:solidFill>
              <a:srgbClr val="7665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3F3F3"/>
                  </a:solidFill>
                  <a:latin typeface="Coming Soon"/>
                  <a:ea typeface="Coming Soon"/>
                  <a:cs typeface="Coming Soon"/>
                  <a:sym typeface="Coming Soon"/>
                </a:rPr>
                <a:t>AP CSP</a:t>
              </a:r>
              <a:endParaRPr sz="1200">
                <a:solidFill>
                  <a:srgbClr val="F3F3F3"/>
                </a:solidFill>
                <a:latin typeface="Coming Soon"/>
                <a:ea typeface="Coming Soon"/>
                <a:cs typeface="Coming Soon"/>
                <a:sym typeface="Coming Soon"/>
              </a:endParaRPr>
            </a:p>
            <a:p>
              <a:pPr marL="0" lvl="0" indent="0" algn="ctr" rtl="0">
                <a:spcBef>
                  <a:spcPts val="0"/>
                </a:spcBef>
                <a:spcAft>
                  <a:spcPts val="0"/>
                </a:spcAft>
                <a:buNone/>
              </a:pPr>
              <a:r>
                <a:rPr lang="en" sz="1200">
                  <a:solidFill>
                    <a:srgbClr val="F3F3F3"/>
                  </a:solidFill>
                  <a:latin typeface="Coming Soon"/>
                  <a:ea typeface="Coming Soon"/>
                  <a:cs typeface="Coming Soon"/>
                  <a:sym typeface="Coming Soon"/>
                </a:rPr>
                <a:t>Journal</a:t>
              </a:r>
              <a:endParaRPr sz="1200">
                <a:solidFill>
                  <a:srgbClr val="F3F3F3"/>
                </a:solidFill>
                <a:latin typeface="Coming Soon"/>
                <a:ea typeface="Coming Soon"/>
                <a:cs typeface="Coming Soon"/>
                <a:sym typeface="Coming Soon"/>
              </a:endParaRPr>
            </a:p>
          </p:txBody>
        </p:sp>
      </p:grpSp>
      <p:cxnSp>
        <p:nvCxnSpPr>
          <p:cNvPr id="162" name="Google Shape;162;p31"/>
          <p:cNvCxnSpPr/>
          <p:nvPr/>
        </p:nvCxnSpPr>
        <p:spPr>
          <a:xfrm>
            <a:off x="2796425" y="4054325"/>
            <a:ext cx="2728800" cy="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2"/>
        <p:cNvGrpSpPr/>
        <p:nvPr/>
      </p:nvGrpSpPr>
      <p:grpSpPr>
        <a:xfrm>
          <a:off x="0" y="0"/>
          <a:ext cx="0" cy="0"/>
          <a:chOff x="0" y="0"/>
          <a:chExt cx="0" cy="0"/>
        </a:xfrm>
      </p:grpSpPr>
      <p:sp>
        <p:nvSpPr>
          <p:cNvPr id="663" name="Google Shape;663;p94"/>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Lesson 5 - Activity</a:t>
            </a:r>
            <a:endParaRPr dirty="0">
              <a:solidFill>
                <a:srgbClr val="FFFFFF"/>
              </a:solidFill>
            </a:endParaRPr>
          </a:p>
        </p:txBody>
      </p:sp>
      <p:sp>
        <p:nvSpPr>
          <p:cNvPr id="664" name="Google Shape;664;p94"/>
          <p:cNvSpPr txBox="1"/>
          <p:nvPr/>
        </p:nvSpPr>
        <p:spPr>
          <a:xfrm>
            <a:off x="287475" y="1608950"/>
            <a:ext cx="4572000" cy="13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Send a single message that includes 5 - 10 packets to your partner.</a:t>
            </a:r>
            <a:endParaRPr sz="2400">
              <a:latin typeface="Proxima Nova"/>
              <a:ea typeface="Proxima Nova"/>
              <a:cs typeface="Proxima Nova"/>
              <a:sym typeface="Proxima Nova"/>
            </a:endParaRPr>
          </a:p>
        </p:txBody>
      </p:sp>
      <p:sp>
        <p:nvSpPr>
          <p:cNvPr id="665" name="Google Shape;665;p94"/>
          <p:cNvSpPr txBox="1"/>
          <p:nvPr/>
        </p:nvSpPr>
        <p:spPr>
          <a:xfrm>
            <a:off x="639750" y="310775"/>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Protocol 1 - Just Send the Packets</a:t>
            </a:r>
            <a:endParaRPr sz="3600" b="1">
              <a:latin typeface="Proxima Nova"/>
              <a:ea typeface="Proxima Nova"/>
              <a:cs typeface="Proxima Nova"/>
              <a:sym typeface="Proxima Nova"/>
            </a:endParaRPr>
          </a:p>
        </p:txBody>
      </p:sp>
      <p:pic>
        <p:nvPicPr>
          <p:cNvPr id="666" name="Google Shape;666;p94"/>
          <p:cNvPicPr preferRelativeResize="0"/>
          <p:nvPr/>
        </p:nvPicPr>
        <p:blipFill>
          <a:blip r:embed="rId4">
            <a:alphaModFix/>
          </a:blip>
          <a:stretch>
            <a:fillRect/>
          </a:stretch>
        </p:blipFill>
        <p:spPr>
          <a:xfrm>
            <a:off x="4910825" y="1608943"/>
            <a:ext cx="3675249" cy="18481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0"/>
        <p:cNvGrpSpPr/>
        <p:nvPr/>
      </p:nvGrpSpPr>
      <p:grpSpPr>
        <a:xfrm>
          <a:off x="0" y="0"/>
          <a:ext cx="0" cy="0"/>
          <a:chOff x="0" y="0"/>
          <a:chExt cx="0" cy="0"/>
        </a:xfrm>
      </p:grpSpPr>
      <p:sp>
        <p:nvSpPr>
          <p:cNvPr id="671" name="Google Shape;671;p9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Lesson 5 - Activity</a:t>
            </a:r>
            <a:endParaRPr dirty="0">
              <a:solidFill>
                <a:srgbClr val="FFFFFF"/>
              </a:solidFill>
            </a:endParaRPr>
          </a:p>
        </p:txBody>
      </p:sp>
      <p:sp>
        <p:nvSpPr>
          <p:cNvPr id="672" name="Google Shape;672;p95"/>
          <p:cNvSpPr txBox="1"/>
          <p:nvPr/>
        </p:nvSpPr>
        <p:spPr>
          <a:xfrm>
            <a:off x="213150" y="1152375"/>
            <a:ext cx="8717700" cy="46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Step 1: Open the Log Browser</a:t>
            </a:r>
            <a:endParaRPr sz="2400" b="1">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a:p>
            <a:pPr marL="0" lvl="0" indent="0" algn="l" rtl="0">
              <a:spcBef>
                <a:spcPts val="0"/>
              </a:spcBef>
              <a:spcAft>
                <a:spcPts val="0"/>
              </a:spcAft>
              <a:buNone/>
            </a:pPr>
            <a:r>
              <a:rPr lang="en" sz="2400" b="1">
                <a:latin typeface="Proxima Nova"/>
                <a:ea typeface="Proxima Nova"/>
                <a:cs typeface="Proxima Nova"/>
                <a:sym typeface="Proxima Nova"/>
              </a:rPr>
              <a:t>Step 2: Filter to your traffic on all routers</a:t>
            </a:r>
            <a:endParaRPr sz="2400" b="1">
              <a:latin typeface="Proxima Nova"/>
              <a:ea typeface="Proxima Nova"/>
              <a:cs typeface="Proxima Nova"/>
              <a:sym typeface="Proxima Nova"/>
            </a:endParaRPr>
          </a:p>
          <a:p>
            <a:pPr marL="0" lvl="0" indent="0" algn="l" rtl="0">
              <a:spcBef>
                <a:spcPts val="0"/>
              </a:spcBef>
              <a:spcAft>
                <a:spcPts val="0"/>
              </a:spcAft>
              <a:buNone/>
            </a:pPr>
            <a:endParaRPr sz="2400" b="1">
              <a:latin typeface="Proxima Nova"/>
              <a:ea typeface="Proxima Nova"/>
              <a:cs typeface="Proxima Nova"/>
              <a:sym typeface="Proxima Nova"/>
            </a:endParaRPr>
          </a:p>
          <a:p>
            <a:pPr marL="0" lvl="0" indent="0" algn="l" rtl="0">
              <a:spcBef>
                <a:spcPts val="0"/>
              </a:spcBef>
              <a:spcAft>
                <a:spcPts val="0"/>
              </a:spcAft>
              <a:buNone/>
            </a:pPr>
            <a:endParaRPr sz="2400" b="1">
              <a:latin typeface="Proxima Nova"/>
              <a:ea typeface="Proxima Nova"/>
              <a:cs typeface="Proxima Nova"/>
              <a:sym typeface="Proxima Nova"/>
            </a:endParaRPr>
          </a:p>
          <a:p>
            <a:pPr marL="0" lvl="0" indent="0" algn="l" rtl="0">
              <a:spcBef>
                <a:spcPts val="0"/>
              </a:spcBef>
              <a:spcAft>
                <a:spcPts val="0"/>
              </a:spcAft>
              <a:buNone/>
            </a:pPr>
            <a:r>
              <a:rPr lang="en" sz="2400" b="1">
                <a:latin typeface="Proxima Nova"/>
                <a:ea typeface="Proxima Nova"/>
                <a:cs typeface="Proxima Nova"/>
                <a:sym typeface="Proxima Nova"/>
              </a:rPr>
              <a:t>Step 3: Read the traffic and answer the questions in your activity guide. </a:t>
            </a:r>
            <a:endParaRPr sz="2400" b="1">
              <a:latin typeface="Proxima Nova"/>
              <a:ea typeface="Proxima Nova"/>
              <a:cs typeface="Proxima Nova"/>
              <a:sym typeface="Proxima Nova"/>
            </a:endParaRPr>
          </a:p>
        </p:txBody>
      </p:sp>
      <p:sp>
        <p:nvSpPr>
          <p:cNvPr id="673" name="Google Shape;673;p95"/>
          <p:cNvSpPr txBox="1"/>
          <p:nvPr/>
        </p:nvSpPr>
        <p:spPr>
          <a:xfrm>
            <a:off x="639750" y="310775"/>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Read the Traffic</a:t>
            </a:r>
            <a:endParaRPr sz="3600" b="1">
              <a:latin typeface="Proxima Nova"/>
              <a:ea typeface="Proxima Nova"/>
              <a:cs typeface="Proxima Nova"/>
              <a:sym typeface="Proxima Nova"/>
            </a:endParaRPr>
          </a:p>
        </p:txBody>
      </p:sp>
      <p:pic>
        <p:nvPicPr>
          <p:cNvPr id="674" name="Google Shape;674;p95"/>
          <p:cNvPicPr preferRelativeResize="0"/>
          <p:nvPr/>
        </p:nvPicPr>
        <p:blipFill>
          <a:blip r:embed="rId4">
            <a:alphaModFix/>
          </a:blip>
          <a:stretch>
            <a:fillRect/>
          </a:stretch>
        </p:blipFill>
        <p:spPr>
          <a:xfrm>
            <a:off x="5896150" y="946000"/>
            <a:ext cx="1933225" cy="1664250"/>
          </a:xfrm>
          <a:prstGeom prst="rect">
            <a:avLst/>
          </a:prstGeom>
          <a:noFill/>
          <a:ln>
            <a:noFill/>
          </a:ln>
        </p:spPr>
      </p:pic>
      <p:sp>
        <p:nvSpPr>
          <p:cNvPr id="675" name="Google Shape;675;p95"/>
          <p:cNvSpPr/>
          <p:nvPr/>
        </p:nvSpPr>
        <p:spPr>
          <a:xfrm>
            <a:off x="5071243" y="2253012"/>
            <a:ext cx="768000" cy="246000"/>
          </a:xfrm>
          <a:prstGeom prst="rightArrow">
            <a:avLst>
              <a:gd name="adj1" fmla="val 50000"/>
              <a:gd name="adj2" fmla="val 50000"/>
            </a:avLst>
          </a:prstGeom>
          <a:solidFill>
            <a:srgbClr val="00ADB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6" name="Google Shape;676;p95"/>
          <p:cNvPicPr preferRelativeResize="0"/>
          <p:nvPr/>
        </p:nvPicPr>
        <p:blipFill rotWithShape="1">
          <a:blip r:embed="rId5">
            <a:alphaModFix/>
          </a:blip>
          <a:srcRect t="25995" b="32170"/>
          <a:stretch/>
        </p:blipFill>
        <p:spPr>
          <a:xfrm>
            <a:off x="4227751" y="4173600"/>
            <a:ext cx="5382875" cy="812625"/>
          </a:xfrm>
          <a:prstGeom prst="rect">
            <a:avLst/>
          </a:prstGeom>
          <a:noFill/>
          <a:ln>
            <a:noFill/>
          </a:ln>
        </p:spPr>
      </p:pic>
      <p:pic>
        <p:nvPicPr>
          <p:cNvPr id="677" name="Google Shape;677;p95"/>
          <p:cNvPicPr preferRelativeResize="0"/>
          <p:nvPr/>
        </p:nvPicPr>
        <p:blipFill>
          <a:blip r:embed="rId6">
            <a:alphaModFix/>
          </a:blip>
          <a:stretch>
            <a:fillRect/>
          </a:stretch>
        </p:blipFill>
        <p:spPr>
          <a:xfrm>
            <a:off x="4422801" y="3229425"/>
            <a:ext cx="4430075" cy="3480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1"/>
        <p:cNvGrpSpPr/>
        <p:nvPr/>
      </p:nvGrpSpPr>
      <p:grpSpPr>
        <a:xfrm>
          <a:off x="0" y="0"/>
          <a:ext cx="0" cy="0"/>
          <a:chOff x="0" y="0"/>
          <a:chExt cx="0" cy="0"/>
        </a:xfrm>
      </p:grpSpPr>
      <p:sp>
        <p:nvSpPr>
          <p:cNvPr id="682" name="Google Shape;682;p96"/>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Lesson 5 - Activity</a:t>
            </a:r>
            <a:endParaRPr dirty="0">
              <a:solidFill>
                <a:srgbClr val="FFFFFF"/>
              </a:solidFill>
            </a:endParaRPr>
          </a:p>
        </p:txBody>
      </p:sp>
      <p:sp>
        <p:nvSpPr>
          <p:cNvPr id="683" name="Google Shape;683;p96"/>
          <p:cNvSpPr txBox="1"/>
          <p:nvPr/>
        </p:nvSpPr>
        <p:spPr>
          <a:xfrm>
            <a:off x="213150" y="1152375"/>
            <a:ext cx="8717700" cy="36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Packets can take different paths or be dropped, just like messages in the previous lesson</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As a result, messages may arrive out of order or incomplete</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While a human might be able to understand the original message based on context, a computer would not, the message would simply be lost </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This protocol is simple and fast, but not very accurate</a:t>
            </a:r>
            <a:endParaRPr sz="2400">
              <a:latin typeface="Proxima Nova"/>
              <a:ea typeface="Proxima Nova"/>
              <a:cs typeface="Proxima Nova"/>
              <a:sym typeface="Proxima Nova"/>
            </a:endParaRPr>
          </a:p>
          <a:p>
            <a:pPr marL="0" lvl="0" indent="0" algn="l" rtl="0">
              <a:spcBef>
                <a:spcPts val="0"/>
              </a:spcBef>
              <a:spcAft>
                <a:spcPts val="0"/>
              </a:spcAft>
              <a:buNone/>
            </a:pPr>
            <a:endParaRPr sz="2400" b="1">
              <a:latin typeface="Proxima Nova"/>
              <a:ea typeface="Proxima Nova"/>
              <a:cs typeface="Proxima Nova"/>
              <a:sym typeface="Proxima Nova"/>
            </a:endParaRPr>
          </a:p>
        </p:txBody>
      </p:sp>
      <p:sp>
        <p:nvSpPr>
          <p:cNvPr id="684" name="Google Shape;684;p96"/>
          <p:cNvSpPr txBox="1"/>
          <p:nvPr/>
        </p:nvSpPr>
        <p:spPr>
          <a:xfrm>
            <a:off x="2138400" y="446225"/>
            <a:ext cx="48672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Discuss: </a:t>
            </a:r>
            <a:r>
              <a:rPr lang="en" sz="3000">
                <a:latin typeface="Proxima Nova"/>
                <a:ea typeface="Proxima Nova"/>
                <a:cs typeface="Proxima Nova"/>
                <a:sym typeface="Proxima Nova"/>
              </a:rPr>
              <a:t>Responses to the Activity Guide questions</a:t>
            </a:r>
            <a:endParaRPr sz="3000">
              <a:latin typeface="Proxima Nova"/>
              <a:ea typeface="Proxima Nova"/>
              <a:cs typeface="Proxima Nova"/>
              <a:sym typeface="Proxima Nov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8"/>
        <p:cNvGrpSpPr/>
        <p:nvPr/>
      </p:nvGrpSpPr>
      <p:grpSpPr>
        <a:xfrm>
          <a:off x="0" y="0"/>
          <a:ext cx="0" cy="0"/>
          <a:chOff x="0" y="0"/>
          <a:chExt cx="0" cy="0"/>
        </a:xfrm>
      </p:grpSpPr>
      <p:sp>
        <p:nvSpPr>
          <p:cNvPr id="689" name="Google Shape;689;p97"/>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Lesson 5 - Activity</a:t>
            </a:r>
            <a:endParaRPr dirty="0">
              <a:solidFill>
                <a:srgbClr val="FFFFFF"/>
              </a:solidFill>
            </a:endParaRPr>
          </a:p>
        </p:txBody>
      </p:sp>
      <p:graphicFrame>
        <p:nvGraphicFramePr>
          <p:cNvPr id="690" name="Google Shape;690;p97"/>
          <p:cNvGraphicFramePr/>
          <p:nvPr/>
        </p:nvGraphicFramePr>
        <p:xfrm>
          <a:off x="313650" y="1289525"/>
          <a:ext cx="8433300" cy="3291720"/>
        </p:xfrm>
        <a:graphic>
          <a:graphicData uri="http://schemas.openxmlformats.org/drawingml/2006/table">
            <a:tbl>
              <a:tblPr>
                <a:noFill/>
                <a:tableStyleId>{B3AE1D29-8684-42B4-9507-EC9DC6E9CAC1}</a:tableStyleId>
              </a:tblPr>
              <a:tblGrid>
                <a:gridCol w="1442200">
                  <a:extLst>
                    <a:ext uri="{9D8B030D-6E8A-4147-A177-3AD203B41FA5}">
                      <a16:colId xmlns:a16="http://schemas.microsoft.com/office/drawing/2014/main" val="20000"/>
                    </a:ext>
                  </a:extLst>
                </a:gridCol>
                <a:gridCol w="3495550">
                  <a:extLst>
                    <a:ext uri="{9D8B030D-6E8A-4147-A177-3AD203B41FA5}">
                      <a16:colId xmlns:a16="http://schemas.microsoft.com/office/drawing/2014/main" val="20001"/>
                    </a:ext>
                  </a:extLst>
                </a:gridCol>
                <a:gridCol w="3495550">
                  <a:extLst>
                    <a:ext uri="{9D8B030D-6E8A-4147-A177-3AD203B41FA5}">
                      <a16:colId xmlns:a16="http://schemas.microsoft.com/office/drawing/2014/main" val="20002"/>
                    </a:ext>
                  </a:extLst>
                </a:gridCol>
              </a:tblGrid>
              <a:tr h="390025">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tc>
                <a:tc>
                  <a:txBody>
                    <a:bodyPr/>
                    <a:lstStyle/>
                    <a:p>
                      <a:pPr marL="0" lvl="0" indent="0" algn="ctr" rtl="0">
                        <a:spcBef>
                          <a:spcPts val="0"/>
                        </a:spcBef>
                        <a:spcAft>
                          <a:spcPts val="0"/>
                        </a:spcAft>
                        <a:buNone/>
                      </a:pPr>
                      <a:r>
                        <a:rPr lang="en" b="1">
                          <a:latin typeface="Proxima Nova"/>
                          <a:ea typeface="Proxima Nova"/>
                          <a:cs typeface="Proxima Nova"/>
                          <a:sym typeface="Proxima Nova"/>
                        </a:rPr>
                        <a:t>User Datagram Protocol (UDP)</a:t>
                      </a:r>
                      <a:endParaRPr b="1">
                        <a:latin typeface="Proxima Nova"/>
                        <a:ea typeface="Proxima Nova"/>
                        <a:cs typeface="Proxima Nova"/>
                        <a:sym typeface="Proxima Nova"/>
                      </a:endParaRPr>
                    </a:p>
                  </a:txBody>
                  <a:tcPr marL="91425" marR="91425" marT="91425" marB="91425"/>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0"/>
                  </a:ext>
                </a:extLst>
              </a:tr>
              <a:tr h="642525">
                <a:tc>
                  <a:txBody>
                    <a:bodyPr/>
                    <a:lstStyle/>
                    <a:p>
                      <a:pPr marL="0" lvl="0" indent="0" algn="l" rtl="0">
                        <a:spcBef>
                          <a:spcPts val="0"/>
                        </a:spcBef>
                        <a:spcAft>
                          <a:spcPts val="0"/>
                        </a:spcAft>
                        <a:buNone/>
                      </a:pPr>
                      <a:r>
                        <a:rPr lang="en">
                          <a:latin typeface="Proxima Nova"/>
                          <a:ea typeface="Proxima Nova"/>
                          <a:cs typeface="Proxima Nova"/>
                          <a:sym typeface="Proxima Nova"/>
                        </a:rPr>
                        <a:t>Main Idea</a:t>
                      </a:r>
                      <a:endParaRPr>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1"/>
                  </a:ext>
                </a:extLst>
              </a:tr>
              <a:tr h="781325">
                <a:tc>
                  <a:txBody>
                    <a:bodyPr/>
                    <a:lstStyle/>
                    <a:p>
                      <a:pPr marL="0" lvl="0" indent="0" algn="l" rtl="0">
                        <a:spcBef>
                          <a:spcPts val="0"/>
                        </a:spcBef>
                        <a:spcAft>
                          <a:spcPts val="0"/>
                        </a:spcAft>
                        <a:buNone/>
                      </a:pPr>
                      <a:r>
                        <a:rPr lang="en">
                          <a:latin typeface="Proxima Nova"/>
                          <a:ea typeface="Proxima Nova"/>
                          <a:cs typeface="Proxima Nova"/>
                          <a:sym typeface="Proxima Nova"/>
                        </a:rPr>
                        <a:t>Basics of how it works</a:t>
                      </a:r>
                      <a:endParaRPr>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2"/>
                  </a:ext>
                </a:extLst>
              </a:tr>
              <a:tr h="765000">
                <a:tc>
                  <a:txBody>
                    <a:bodyPr/>
                    <a:lstStyle/>
                    <a:p>
                      <a:pPr marL="0" lvl="0" indent="0" algn="l" rtl="0">
                        <a:spcBef>
                          <a:spcPts val="0"/>
                        </a:spcBef>
                        <a:spcAft>
                          <a:spcPts val="0"/>
                        </a:spcAft>
                        <a:buNone/>
                      </a:pPr>
                      <a:r>
                        <a:rPr lang="en">
                          <a:latin typeface="Proxima Nova"/>
                          <a:ea typeface="Proxima Nova"/>
                          <a:cs typeface="Proxima Nova"/>
                          <a:sym typeface="Proxima Nova"/>
                        </a:rPr>
                        <a:t>Use in real life</a:t>
                      </a:r>
                      <a:endParaRPr>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3"/>
                  </a:ext>
                </a:extLst>
              </a:tr>
            </a:tbl>
          </a:graphicData>
        </a:graphic>
      </p:graphicFrame>
      <p:sp>
        <p:nvSpPr>
          <p:cNvPr id="691" name="Google Shape;691;p97"/>
          <p:cNvSpPr txBox="1"/>
          <p:nvPr/>
        </p:nvSpPr>
        <p:spPr>
          <a:xfrm>
            <a:off x="0" y="410600"/>
            <a:ext cx="9144000" cy="65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Proxima Nova"/>
                <a:ea typeface="Proxima Nova"/>
                <a:cs typeface="Proxima Nova"/>
                <a:sym typeface="Proxima Nova"/>
              </a:rPr>
              <a:t>There’s two protocols commonly used to send packets online, and depending on the situation websites will choose the one that makes sense.</a:t>
            </a:r>
            <a:endParaRPr sz="2000"/>
          </a:p>
        </p:txBody>
      </p:sp>
      <p:sp>
        <p:nvSpPr>
          <p:cNvPr id="692" name="Google Shape;692;p97"/>
          <p:cNvSpPr txBox="1"/>
          <p:nvPr/>
        </p:nvSpPr>
        <p:spPr>
          <a:xfrm>
            <a:off x="1857675" y="1706550"/>
            <a:ext cx="3314400" cy="9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7665A0"/>
                </a:solidFill>
                <a:latin typeface="Proxima Nova"/>
                <a:ea typeface="Proxima Nova"/>
                <a:cs typeface="Proxima Nova"/>
                <a:sym typeface="Proxima Nova"/>
              </a:rPr>
              <a:t>Like Protocol 1 or clearing out the library as fast as you can, the goal is to send information quickly without worrying about accuray.</a:t>
            </a:r>
            <a:endParaRPr>
              <a:solidFill>
                <a:srgbClr val="7665A0"/>
              </a:solidFill>
            </a:endParaRPr>
          </a:p>
        </p:txBody>
      </p:sp>
      <p:sp>
        <p:nvSpPr>
          <p:cNvPr id="693" name="Google Shape;693;p97"/>
          <p:cNvSpPr txBox="1"/>
          <p:nvPr/>
        </p:nvSpPr>
        <p:spPr>
          <a:xfrm>
            <a:off x="1857675" y="2742175"/>
            <a:ext cx="3000000" cy="7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7665A0"/>
                </a:solidFill>
                <a:latin typeface="Proxima Nova"/>
                <a:ea typeface="Proxima Nova"/>
                <a:cs typeface="Proxima Nova"/>
                <a:sym typeface="Proxima Nova"/>
              </a:rPr>
              <a:t>Send all the packets but don’t check if they all get through or arrive in the right order.</a:t>
            </a:r>
            <a:endParaRPr>
              <a:solidFill>
                <a:srgbClr val="7665A0"/>
              </a:solidFill>
            </a:endParaRPr>
          </a:p>
        </p:txBody>
      </p:sp>
      <p:sp>
        <p:nvSpPr>
          <p:cNvPr id="694" name="Google Shape;694;p97"/>
          <p:cNvSpPr txBox="1"/>
          <p:nvPr/>
        </p:nvSpPr>
        <p:spPr>
          <a:xfrm>
            <a:off x="1857675" y="3518275"/>
            <a:ext cx="3000000" cy="10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7665A0"/>
                </a:solidFill>
                <a:latin typeface="Proxima Nova"/>
                <a:ea typeface="Proxima Nova"/>
                <a:cs typeface="Proxima Nova"/>
                <a:sym typeface="Proxima Nova"/>
              </a:rPr>
              <a:t>Useful when split seconds matter more than correcting errors, like video-conferencing, live streaming, online gaming</a:t>
            </a:r>
            <a:endParaRPr>
              <a:solidFill>
                <a:srgbClr val="7665A0"/>
              </a:solidFill>
            </a:endParaRPr>
          </a:p>
        </p:txBody>
      </p:sp>
      <p:grpSp>
        <p:nvGrpSpPr>
          <p:cNvPr id="695" name="Google Shape;695;p97"/>
          <p:cNvGrpSpPr/>
          <p:nvPr/>
        </p:nvGrpSpPr>
        <p:grpSpPr>
          <a:xfrm>
            <a:off x="89100" y="4739882"/>
            <a:ext cx="324008" cy="322851"/>
            <a:chOff x="0" y="3867912"/>
            <a:chExt cx="1280160" cy="1275588"/>
          </a:xfrm>
        </p:grpSpPr>
        <p:sp>
          <p:nvSpPr>
            <p:cNvPr id="696" name="Google Shape;696;p97"/>
            <p:cNvSpPr/>
            <p:nvPr/>
          </p:nvSpPr>
          <p:spPr>
            <a:xfrm>
              <a:off x="0" y="4229100"/>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7"/>
            <p:cNvSpPr/>
            <p:nvPr/>
          </p:nvSpPr>
          <p:spPr>
            <a:xfrm>
              <a:off x="182880" y="405079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7"/>
            <p:cNvSpPr/>
            <p:nvPr/>
          </p:nvSpPr>
          <p:spPr>
            <a:xfrm>
              <a:off x="365760" y="386791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2"/>
                                        </p:tgtEl>
                                        <p:attrNameLst>
                                          <p:attrName>style.visibility</p:attrName>
                                        </p:attrNameLst>
                                      </p:cBhvr>
                                      <p:to>
                                        <p:strVal val="visible"/>
                                      </p:to>
                                    </p:set>
                                    <p:animEffect transition="in" filter="fade">
                                      <p:cBhvr>
                                        <p:cTn id="7" dur="1000"/>
                                        <p:tgtEl>
                                          <p:spTgt spid="6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3"/>
                                        </p:tgtEl>
                                        <p:attrNameLst>
                                          <p:attrName>style.visibility</p:attrName>
                                        </p:attrNameLst>
                                      </p:cBhvr>
                                      <p:to>
                                        <p:strVal val="visible"/>
                                      </p:to>
                                    </p:set>
                                    <p:animEffect transition="in" filter="fade">
                                      <p:cBhvr>
                                        <p:cTn id="12" dur="1000"/>
                                        <p:tgtEl>
                                          <p:spTgt spid="6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4"/>
                                        </p:tgtEl>
                                        <p:attrNameLst>
                                          <p:attrName>style.visibility</p:attrName>
                                        </p:attrNameLst>
                                      </p:cBhvr>
                                      <p:to>
                                        <p:strVal val="visible"/>
                                      </p:to>
                                    </p:set>
                                    <p:animEffect transition="in" filter="fade">
                                      <p:cBhvr>
                                        <p:cTn id="17" dur="10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2"/>
        <p:cNvGrpSpPr/>
        <p:nvPr/>
      </p:nvGrpSpPr>
      <p:grpSpPr>
        <a:xfrm>
          <a:off x="0" y="0"/>
          <a:ext cx="0" cy="0"/>
          <a:chOff x="0" y="0"/>
          <a:chExt cx="0" cy="0"/>
        </a:xfrm>
      </p:grpSpPr>
      <p:sp>
        <p:nvSpPr>
          <p:cNvPr id="703" name="Google Shape;703;p9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5 - Activity</a:t>
            </a:r>
            <a:endParaRPr dirty="0">
              <a:solidFill>
                <a:srgbClr val="FFFFFF"/>
              </a:solidFill>
            </a:endParaRPr>
          </a:p>
        </p:txBody>
      </p:sp>
      <p:sp>
        <p:nvSpPr>
          <p:cNvPr id="704" name="Google Shape;704;p98"/>
          <p:cNvSpPr txBox="1"/>
          <p:nvPr/>
        </p:nvSpPr>
        <p:spPr>
          <a:xfrm>
            <a:off x="639750" y="310775"/>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Protocol 2 - Check for Errors</a:t>
            </a:r>
            <a:endParaRPr sz="3600" b="1">
              <a:latin typeface="Proxima Nova"/>
              <a:ea typeface="Proxima Nova"/>
              <a:cs typeface="Proxima Nova"/>
              <a:sym typeface="Proxima Nova"/>
            </a:endParaRPr>
          </a:p>
        </p:txBody>
      </p:sp>
      <p:pic>
        <p:nvPicPr>
          <p:cNvPr id="705" name="Google Shape;705;p98"/>
          <p:cNvPicPr preferRelativeResize="0"/>
          <p:nvPr/>
        </p:nvPicPr>
        <p:blipFill>
          <a:blip r:embed="rId4">
            <a:alphaModFix/>
          </a:blip>
          <a:stretch>
            <a:fillRect/>
          </a:stretch>
        </p:blipFill>
        <p:spPr>
          <a:xfrm>
            <a:off x="152400" y="1289375"/>
            <a:ext cx="6094074" cy="2757367"/>
          </a:xfrm>
          <a:prstGeom prst="rect">
            <a:avLst/>
          </a:prstGeom>
          <a:noFill/>
          <a:ln w="9525" cap="flat" cmpd="sng">
            <a:solidFill>
              <a:schemeClr val="dk2"/>
            </a:solidFill>
            <a:prstDash val="solid"/>
            <a:round/>
            <a:headEnd type="none" w="sm" len="sm"/>
            <a:tailEnd type="none" w="sm" len="sm"/>
          </a:ln>
        </p:spPr>
      </p:pic>
      <p:pic>
        <p:nvPicPr>
          <p:cNvPr id="706" name="Google Shape;706;p98" descr="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title="Timer 10m">
            <a:hlinkClick r:id="rId5"/>
          </p:cNvPr>
          <p:cNvPicPr preferRelativeResize="0"/>
          <p:nvPr/>
        </p:nvPicPr>
        <p:blipFill>
          <a:blip r:embed="rId6">
            <a:alphaModFix/>
          </a:blip>
          <a:stretch>
            <a:fillRect/>
          </a:stretch>
        </p:blipFill>
        <p:spPr>
          <a:xfrm>
            <a:off x="6398874" y="1695788"/>
            <a:ext cx="2592726" cy="194454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0"/>
        <p:cNvGrpSpPr/>
        <p:nvPr/>
      </p:nvGrpSpPr>
      <p:grpSpPr>
        <a:xfrm>
          <a:off x="0" y="0"/>
          <a:ext cx="0" cy="0"/>
          <a:chOff x="0" y="0"/>
          <a:chExt cx="0" cy="0"/>
        </a:xfrm>
      </p:grpSpPr>
      <p:sp>
        <p:nvSpPr>
          <p:cNvPr id="711" name="Google Shape;711;p9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5 - Activity</a:t>
            </a:r>
            <a:endParaRPr dirty="0">
              <a:solidFill>
                <a:srgbClr val="FFFFFF"/>
              </a:solidFill>
            </a:endParaRPr>
          </a:p>
        </p:txBody>
      </p:sp>
      <p:graphicFrame>
        <p:nvGraphicFramePr>
          <p:cNvPr id="712" name="Google Shape;712;p99"/>
          <p:cNvGraphicFramePr/>
          <p:nvPr/>
        </p:nvGraphicFramePr>
        <p:xfrm>
          <a:off x="313650" y="1289525"/>
          <a:ext cx="8433300" cy="3718440"/>
        </p:xfrm>
        <a:graphic>
          <a:graphicData uri="http://schemas.openxmlformats.org/drawingml/2006/table">
            <a:tbl>
              <a:tblPr>
                <a:noFill/>
                <a:tableStyleId>{B3AE1D29-8684-42B4-9507-EC9DC6E9CAC1}</a:tableStyleId>
              </a:tblPr>
              <a:tblGrid>
                <a:gridCol w="1442200">
                  <a:extLst>
                    <a:ext uri="{9D8B030D-6E8A-4147-A177-3AD203B41FA5}">
                      <a16:colId xmlns:a16="http://schemas.microsoft.com/office/drawing/2014/main" val="20000"/>
                    </a:ext>
                  </a:extLst>
                </a:gridCol>
                <a:gridCol w="3495550">
                  <a:extLst>
                    <a:ext uri="{9D8B030D-6E8A-4147-A177-3AD203B41FA5}">
                      <a16:colId xmlns:a16="http://schemas.microsoft.com/office/drawing/2014/main" val="20001"/>
                    </a:ext>
                  </a:extLst>
                </a:gridCol>
                <a:gridCol w="3495550">
                  <a:extLst>
                    <a:ext uri="{9D8B030D-6E8A-4147-A177-3AD203B41FA5}">
                      <a16:colId xmlns:a16="http://schemas.microsoft.com/office/drawing/2014/main" val="20002"/>
                    </a:ext>
                  </a:extLst>
                </a:gridCol>
              </a:tblGrid>
              <a:tr h="390025">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tc>
                <a:tc>
                  <a:txBody>
                    <a:bodyPr/>
                    <a:lstStyle/>
                    <a:p>
                      <a:pPr marL="0" lvl="0" indent="0" algn="ctr" rtl="0">
                        <a:spcBef>
                          <a:spcPts val="0"/>
                        </a:spcBef>
                        <a:spcAft>
                          <a:spcPts val="0"/>
                        </a:spcAft>
                        <a:buNone/>
                      </a:pPr>
                      <a:r>
                        <a:rPr lang="en" b="1">
                          <a:latin typeface="Proxima Nova"/>
                          <a:ea typeface="Proxima Nova"/>
                          <a:cs typeface="Proxima Nova"/>
                          <a:sym typeface="Proxima Nova"/>
                        </a:rPr>
                        <a:t>User Datagram Protocol (UDP)</a:t>
                      </a:r>
                      <a:endParaRPr b="1">
                        <a:latin typeface="Proxima Nova"/>
                        <a:ea typeface="Proxima Nova"/>
                        <a:cs typeface="Proxima Nova"/>
                        <a:sym typeface="Proxima Nova"/>
                      </a:endParaRPr>
                    </a:p>
                  </a:txBody>
                  <a:tcPr marL="91425" marR="91425" marT="91425" marB="91425"/>
                </a:tc>
                <a:tc>
                  <a:txBody>
                    <a:bodyPr/>
                    <a:lstStyle/>
                    <a:p>
                      <a:pPr marL="0" lvl="0" indent="0" algn="ctr" rtl="0">
                        <a:spcBef>
                          <a:spcPts val="0"/>
                        </a:spcBef>
                        <a:spcAft>
                          <a:spcPts val="0"/>
                        </a:spcAft>
                        <a:buNone/>
                      </a:pPr>
                      <a:r>
                        <a:rPr lang="en" b="1">
                          <a:solidFill>
                            <a:schemeClr val="dk1"/>
                          </a:solidFill>
                          <a:latin typeface="Proxima Nova"/>
                          <a:ea typeface="Proxima Nova"/>
                          <a:cs typeface="Proxima Nova"/>
                          <a:sym typeface="Proxima Nova"/>
                        </a:rPr>
                        <a:t>Transmission Control Protocol (TCP)</a:t>
                      </a:r>
                      <a:endParaRPr b="1">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0"/>
                  </a:ext>
                </a:extLst>
              </a:tr>
              <a:tr h="642525">
                <a:tc>
                  <a:txBody>
                    <a:bodyPr/>
                    <a:lstStyle/>
                    <a:p>
                      <a:pPr marL="0" lvl="0" indent="0" algn="l" rtl="0">
                        <a:spcBef>
                          <a:spcPts val="0"/>
                        </a:spcBef>
                        <a:spcAft>
                          <a:spcPts val="0"/>
                        </a:spcAft>
                        <a:buNone/>
                      </a:pPr>
                      <a:r>
                        <a:rPr lang="en">
                          <a:latin typeface="Proxima Nova"/>
                          <a:ea typeface="Proxima Nova"/>
                          <a:cs typeface="Proxima Nova"/>
                          <a:sym typeface="Proxima Nova"/>
                        </a:rPr>
                        <a:t>Main Idea</a:t>
                      </a:r>
                      <a:endParaRPr>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1"/>
                  </a:ext>
                </a:extLst>
              </a:tr>
              <a:tr h="781325">
                <a:tc>
                  <a:txBody>
                    <a:bodyPr/>
                    <a:lstStyle/>
                    <a:p>
                      <a:pPr marL="0" lvl="0" indent="0" algn="l" rtl="0">
                        <a:spcBef>
                          <a:spcPts val="0"/>
                        </a:spcBef>
                        <a:spcAft>
                          <a:spcPts val="0"/>
                        </a:spcAft>
                        <a:buNone/>
                      </a:pPr>
                      <a:r>
                        <a:rPr lang="en">
                          <a:latin typeface="Proxima Nova"/>
                          <a:ea typeface="Proxima Nova"/>
                          <a:cs typeface="Proxima Nova"/>
                          <a:sym typeface="Proxima Nova"/>
                        </a:rPr>
                        <a:t>Basics of how it works</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2"/>
                  </a:ext>
                </a:extLst>
              </a:tr>
              <a:tr h="765000">
                <a:tc>
                  <a:txBody>
                    <a:bodyPr/>
                    <a:lstStyle/>
                    <a:p>
                      <a:pPr marL="0" lvl="0" indent="0" algn="l" rtl="0">
                        <a:spcBef>
                          <a:spcPts val="0"/>
                        </a:spcBef>
                        <a:spcAft>
                          <a:spcPts val="0"/>
                        </a:spcAft>
                        <a:buNone/>
                      </a:pPr>
                      <a:r>
                        <a:rPr lang="en">
                          <a:latin typeface="Proxima Nova"/>
                          <a:ea typeface="Proxima Nova"/>
                          <a:cs typeface="Proxima Nova"/>
                          <a:sym typeface="Proxima Nova"/>
                        </a:rPr>
                        <a:t>Use in real life</a:t>
                      </a:r>
                      <a:endParaRPr>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3"/>
                  </a:ext>
                </a:extLst>
              </a:tr>
            </a:tbl>
          </a:graphicData>
        </a:graphic>
      </p:graphicFrame>
      <p:sp>
        <p:nvSpPr>
          <p:cNvPr id="713" name="Google Shape;713;p99"/>
          <p:cNvSpPr txBox="1"/>
          <p:nvPr/>
        </p:nvSpPr>
        <p:spPr>
          <a:xfrm>
            <a:off x="0" y="410600"/>
            <a:ext cx="9144000" cy="65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Proxima Nova"/>
                <a:ea typeface="Proxima Nova"/>
                <a:cs typeface="Proxima Nova"/>
                <a:sym typeface="Proxima Nova"/>
              </a:rPr>
              <a:t>There’s two protocols commonly used to send packets online, and depending on the situation websites will choose the one that makes sense.</a:t>
            </a:r>
            <a:endParaRPr sz="2000"/>
          </a:p>
        </p:txBody>
      </p:sp>
      <p:sp>
        <p:nvSpPr>
          <p:cNvPr id="714" name="Google Shape;714;p99"/>
          <p:cNvSpPr txBox="1"/>
          <p:nvPr/>
        </p:nvSpPr>
        <p:spPr>
          <a:xfrm>
            <a:off x="1857675" y="1706550"/>
            <a:ext cx="3314400" cy="9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7665A0"/>
                </a:solidFill>
                <a:latin typeface="Proxima Nova"/>
                <a:ea typeface="Proxima Nova"/>
                <a:cs typeface="Proxima Nova"/>
                <a:sym typeface="Proxima Nova"/>
              </a:rPr>
              <a:t>Like Protocol 1 or clearing out the library as fast as you can.  The goal is to send information quickly without worrying about accuracy.</a:t>
            </a:r>
            <a:endParaRPr>
              <a:solidFill>
                <a:srgbClr val="7665A0"/>
              </a:solidFill>
            </a:endParaRPr>
          </a:p>
        </p:txBody>
      </p:sp>
      <p:sp>
        <p:nvSpPr>
          <p:cNvPr id="715" name="Google Shape;715;p99"/>
          <p:cNvSpPr txBox="1"/>
          <p:nvPr/>
        </p:nvSpPr>
        <p:spPr>
          <a:xfrm>
            <a:off x="1857675" y="2742175"/>
            <a:ext cx="3000000" cy="7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7665A0"/>
                </a:solidFill>
                <a:latin typeface="Proxima Nova"/>
                <a:ea typeface="Proxima Nova"/>
                <a:cs typeface="Proxima Nova"/>
                <a:sym typeface="Proxima Nova"/>
              </a:rPr>
              <a:t>Send all the packets but don’t check if they all get through or arrive in the right order.</a:t>
            </a:r>
            <a:endParaRPr>
              <a:solidFill>
                <a:srgbClr val="7665A0"/>
              </a:solidFill>
            </a:endParaRPr>
          </a:p>
        </p:txBody>
      </p:sp>
      <p:sp>
        <p:nvSpPr>
          <p:cNvPr id="716" name="Google Shape;716;p99"/>
          <p:cNvSpPr txBox="1"/>
          <p:nvPr/>
        </p:nvSpPr>
        <p:spPr>
          <a:xfrm>
            <a:off x="1857675" y="3937375"/>
            <a:ext cx="3000000" cy="10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7665A0"/>
                </a:solidFill>
                <a:latin typeface="Proxima Nova"/>
                <a:ea typeface="Proxima Nova"/>
                <a:cs typeface="Proxima Nova"/>
                <a:sym typeface="Proxima Nova"/>
              </a:rPr>
              <a:t>Useful when split seconds matter more than correcting errors, like video-conferencing, live streaming, online gaming</a:t>
            </a:r>
            <a:endParaRPr>
              <a:solidFill>
                <a:srgbClr val="7665A0"/>
              </a:solidFill>
            </a:endParaRPr>
          </a:p>
        </p:txBody>
      </p:sp>
      <p:grpSp>
        <p:nvGrpSpPr>
          <p:cNvPr id="717" name="Google Shape;717;p99"/>
          <p:cNvGrpSpPr/>
          <p:nvPr/>
        </p:nvGrpSpPr>
        <p:grpSpPr>
          <a:xfrm>
            <a:off x="89100" y="4739882"/>
            <a:ext cx="324008" cy="322851"/>
            <a:chOff x="0" y="3867912"/>
            <a:chExt cx="1280160" cy="1275588"/>
          </a:xfrm>
        </p:grpSpPr>
        <p:sp>
          <p:nvSpPr>
            <p:cNvPr id="718" name="Google Shape;718;p99"/>
            <p:cNvSpPr/>
            <p:nvPr/>
          </p:nvSpPr>
          <p:spPr>
            <a:xfrm>
              <a:off x="0" y="4229100"/>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9"/>
            <p:cNvSpPr/>
            <p:nvPr/>
          </p:nvSpPr>
          <p:spPr>
            <a:xfrm>
              <a:off x="182880" y="405079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9"/>
            <p:cNvSpPr/>
            <p:nvPr/>
          </p:nvSpPr>
          <p:spPr>
            <a:xfrm>
              <a:off x="365760" y="386791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1" name="Google Shape;721;p99"/>
          <p:cNvSpPr txBox="1"/>
          <p:nvPr/>
        </p:nvSpPr>
        <p:spPr>
          <a:xfrm>
            <a:off x="5361500" y="1745850"/>
            <a:ext cx="3256200" cy="8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A400"/>
                </a:solidFill>
                <a:latin typeface="Proxima Nova"/>
                <a:ea typeface="Proxima Nova"/>
                <a:cs typeface="Proxima Nova"/>
                <a:sym typeface="Proxima Nova"/>
              </a:rPr>
              <a:t>Like Protocol 2 or numbering every book in the library. It’s slower but more accurate.</a:t>
            </a:r>
            <a:endParaRPr>
              <a:solidFill>
                <a:srgbClr val="FFA400"/>
              </a:solidFill>
            </a:endParaRPr>
          </a:p>
        </p:txBody>
      </p:sp>
      <p:sp>
        <p:nvSpPr>
          <p:cNvPr id="722" name="Google Shape;722;p99"/>
          <p:cNvSpPr txBox="1"/>
          <p:nvPr/>
        </p:nvSpPr>
        <p:spPr>
          <a:xfrm>
            <a:off x="5361500" y="2652750"/>
            <a:ext cx="3314400" cy="11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A400"/>
                </a:solidFill>
                <a:latin typeface="Proxima Nova"/>
                <a:ea typeface="Proxima Nova"/>
                <a:cs typeface="Proxima Nova"/>
                <a:sym typeface="Proxima Nova"/>
              </a:rPr>
              <a:t>Number packets so they can be re-ordered, confirm all were received, resend any missing packets. Multiple back and forth confirmations between sender and receiver.</a:t>
            </a:r>
            <a:endParaRPr>
              <a:solidFill>
                <a:srgbClr val="FFA400"/>
              </a:solidFill>
            </a:endParaRPr>
          </a:p>
        </p:txBody>
      </p:sp>
      <p:sp>
        <p:nvSpPr>
          <p:cNvPr id="723" name="Google Shape;723;p99"/>
          <p:cNvSpPr txBox="1"/>
          <p:nvPr/>
        </p:nvSpPr>
        <p:spPr>
          <a:xfrm>
            <a:off x="5403625" y="3951475"/>
            <a:ext cx="3314400" cy="10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A400"/>
                </a:solidFill>
                <a:latin typeface="Proxima Nova"/>
                <a:ea typeface="Proxima Nova"/>
                <a:cs typeface="Proxima Nova"/>
                <a:sym typeface="Proxima Nova"/>
              </a:rPr>
              <a:t>Useful when accuracy matters more than saving a split second, like sending emails, photos, or just browsing websites</a:t>
            </a:r>
            <a:endParaRPr>
              <a:solidFill>
                <a:srgbClr val="FFA4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1"/>
                                        </p:tgtEl>
                                        <p:attrNameLst>
                                          <p:attrName>style.visibility</p:attrName>
                                        </p:attrNameLst>
                                      </p:cBhvr>
                                      <p:to>
                                        <p:strVal val="visible"/>
                                      </p:to>
                                    </p:set>
                                    <p:animEffect transition="in" filter="fade">
                                      <p:cBhvr>
                                        <p:cTn id="7" dur="1000"/>
                                        <p:tgtEl>
                                          <p:spTgt spid="7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2"/>
                                        </p:tgtEl>
                                        <p:attrNameLst>
                                          <p:attrName>style.visibility</p:attrName>
                                        </p:attrNameLst>
                                      </p:cBhvr>
                                      <p:to>
                                        <p:strVal val="visible"/>
                                      </p:to>
                                    </p:set>
                                    <p:animEffect transition="in" filter="fade">
                                      <p:cBhvr>
                                        <p:cTn id="12" dur="1000"/>
                                        <p:tgtEl>
                                          <p:spTgt spid="7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3"/>
                                        </p:tgtEl>
                                        <p:attrNameLst>
                                          <p:attrName>style.visibility</p:attrName>
                                        </p:attrNameLst>
                                      </p:cBhvr>
                                      <p:to>
                                        <p:strVal val="visible"/>
                                      </p:to>
                                    </p:set>
                                    <p:animEffect transition="in" filter="fade">
                                      <p:cBhvr>
                                        <p:cTn id="17" dur="1000"/>
                                        <p:tgtEl>
                                          <p:spTgt spid="7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3"/>
                                        </p:tgtEl>
                                        <p:attrNameLst>
                                          <p:attrName>style.visibility</p:attrName>
                                        </p:attrNameLst>
                                      </p:cBhvr>
                                      <p:to>
                                        <p:strVal val="visible"/>
                                      </p:to>
                                    </p:set>
                                    <p:animEffect transition="in" filter="fade">
                                      <p:cBhvr>
                                        <p:cTn id="22" dur="1000"/>
                                        <p:tgtEl>
                                          <p:spTgt spid="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7"/>
        <p:cNvGrpSpPr/>
        <p:nvPr/>
      </p:nvGrpSpPr>
      <p:grpSpPr>
        <a:xfrm>
          <a:off x="0" y="0"/>
          <a:ext cx="0" cy="0"/>
          <a:chOff x="0" y="0"/>
          <a:chExt cx="0" cy="0"/>
        </a:xfrm>
      </p:grpSpPr>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1"/>
        <p:cNvGrpSpPr/>
        <p:nvPr/>
      </p:nvGrpSpPr>
      <p:grpSpPr>
        <a:xfrm>
          <a:off x="0" y="0"/>
          <a:ext cx="0" cy="0"/>
          <a:chOff x="0" y="0"/>
          <a:chExt cx="0" cy="0"/>
        </a:xfrm>
      </p:grpSpPr>
      <p:sp>
        <p:nvSpPr>
          <p:cNvPr id="732" name="Google Shape;732;p101"/>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5 - Wrap Up</a:t>
            </a:r>
            <a:endParaRPr dirty="0">
              <a:solidFill>
                <a:srgbClr val="FFFFFF"/>
              </a:solidFill>
            </a:endParaRPr>
          </a:p>
        </p:txBody>
      </p:sp>
      <p:pic>
        <p:nvPicPr>
          <p:cNvPr id="733" name="Google Shape;733;p101" descr="Spotify engineer Lynn Root and Vint Cerf, Father of the Internet, explain what keeps the Internet running and how information is broken down into packets.  &#10;&#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10;&#10;Help us caption &amp; translate this video!&#10;&#10;https://amara.org/v/HGaR/" title="The Internet: Packets, Routing &amp; Reliability">
            <a:hlinkClick r:id="rId4"/>
          </p:cNvPr>
          <p:cNvPicPr preferRelativeResize="0"/>
          <p:nvPr/>
        </p:nvPicPr>
        <p:blipFill>
          <a:blip r:embed="rId5">
            <a:alphaModFix/>
          </a:blip>
          <a:stretch>
            <a:fillRect/>
          </a:stretch>
        </p:blipFill>
        <p:spPr>
          <a:xfrm>
            <a:off x="1378038" y="352550"/>
            <a:ext cx="6387934" cy="47909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7"/>
        <p:cNvGrpSpPr/>
        <p:nvPr/>
      </p:nvGrpSpPr>
      <p:grpSpPr>
        <a:xfrm>
          <a:off x="0" y="0"/>
          <a:ext cx="0" cy="0"/>
          <a:chOff x="0" y="0"/>
          <a:chExt cx="0" cy="0"/>
        </a:xfrm>
      </p:grpSpPr>
      <p:sp>
        <p:nvSpPr>
          <p:cNvPr id="738" name="Google Shape;738;p102"/>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5 - Wrap Up</a:t>
            </a:r>
            <a:endParaRPr dirty="0">
              <a:solidFill>
                <a:srgbClr val="FFFFFF"/>
              </a:solidFill>
            </a:endParaRPr>
          </a:p>
        </p:txBody>
      </p:sp>
      <p:sp>
        <p:nvSpPr>
          <p:cNvPr id="739" name="Google Shape;739;p102"/>
          <p:cNvSpPr txBox="1"/>
          <p:nvPr/>
        </p:nvSpPr>
        <p:spPr>
          <a:xfrm>
            <a:off x="2447700" y="1867947"/>
            <a:ext cx="2389200" cy="70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solidFill>
                  <a:srgbClr val="00ADBC"/>
                </a:solidFill>
                <a:latin typeface="Proxima Nova"/>
                <a:ea typeface="Proxima Nova"/>
                <a:cs typeface="Proxima Nova"/>
                <a:sym typeface="Proxima Nova"/>
              </a:rPr>
              <a:t>The IP address of the sender and receiver helps route the message.</a:t>
            </a:r>
            <a:endParaRPr sz="1100">
              <a:solidFill>
                <a:srgbClr val="00ADBC"/>
              </a:solidFill>
              <a:latin typeface="Proxima Nova"/>
              <a:ea typeface="Proxima Nova"/>
              <a:cs typeface="Proxima Nova"/>
              <a:sym typeface="Proxima Nova"/>
            </a:endParaRPr>
          </a:p>
        </p:txBody>
      </p:sp>
      <p:pic>
        <p:nvPicPr>
          <p:cNvPr id="740" name="Google Shape;740;p102"/>
          <p:cNvPicPr preferRelativeResize="0"/>
          <p:nvPr/>
        </p:nvPicPr>
        <p:blipFill>
          <a:blip r:embed="rId4">
            <a:alphaModFix/>
          </a:blip>
          <a:stretch>
            <a:fillRect/>
          </a:stretch>
        </p:blipFill>
        <p:spPr>
          <a:xfrm>
            <a:off x="5070702" y="2025364"/>
            <a:ext cx="3907848" cy="919083"/>
          </a:xfrm>
          <a:prstGeom prst="rect">
            <a:avLst/>
          </a:prstGeom>
          <a:noFill/>
          <a:ln>
            <a:noFill/>
          </a:ln>
        </p:spPr>
      </p:pic>
      <p:sp>
        <p:nvSpPr>
          <p:cNvPr id="741" name="Google Shape;741;p102"/>
          <p:cNvSpPr/>
          <p:nvPr/>
        </p:nvSpPr>
        <p:spPr>
          <a:xfrm>
            <a:off x="5516300" y="2029049"/>
            <a:ext cx="1601100" cy="857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2" name="Google Shape;742;p102"/>
          <p:cNvCxnSpPr>
            <a:stCxn id="739" idx="3"/>
            <a:endCxn id="741" idx="1"/>
          </p:cNvCxnSpPr>
          <p:nvPr/>
        </p:nvCxnSpPr>
        <p:spPr>
          <a:xfrm>
            <a:off x="4836900" y="2219847"/>
            <a:ext cx="679500" cy="238200"/>
          </a:xfrm>
          <a:prstGeom prst="straightConnector1">
            <a:avLst/>
          </a:prstGeom>
          <a:noFill/>
          <a:ln w="38100" cap="flat" cmpd="sng">
            <a:solidFill>
              <a:schemeClr val="dk2"/>
            </a:solidFill>
            <a:prstDash val="solid"/>
            <a:round/>
            <a:headEnd type="none" w="med" len="med"/>
            <a:tailEnd type="triangle" w="med" len="med"/>
          </a:ln>
        </p:spPr>
      </p:cxnSp>
      <p:pic>
        <p:nvPicPr>
          <p:cNvPr id="743" name="Google Shape;743;p102"/>
          <p:cNvPicPr preferRelativeResize="0"/>
          <p:nvPr/>
        </p:nvPicPr>
        <p:blipFill>
          <a:blip r:embed="rId5">
            <a:alphaModFix/>
          </a:blip>
          <a:stretch>
            <a:fillRect/>
          </a:stretch>
        </p:blipFill>
        <p:spPr>
          <a:xfrm>
            <a:off x="130575" y="20600"/>
            <a:ext cx="1958400" cy="1468800"/>
          </a:xfrm>
          <a:prstGeom prst="rect">
            <a:avLst/>
          </a:prstGeom>
          <a:noFill/>
          <a:ln>
            <a:noFill/>
          </a:ln>
        </p:spPr>
      </p:pic>
      <p:sp>
        <p:nvSpPr>
          <p:cNvPr id="744" name="Google Shape;744;p102"/>
          <p:cNvSpPr txBox="1"/>
          <p:nvPr/>
        </p:nvSpPr>
        <p:spPr>
          <a:xfrm>
            <a:off x="2088975" y="352550"/>
            <a:ext cx="21075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roxima Nova"/>
                <a:ea typeface="Proxima Nova"/>
                <a:cs typeface="Proxima Nova"/>
                <a:sym typeface="Proxima Nova"/>
              </a:rPr>
              <a:t>Datastream: </a:t>
            </a:r>
            <a:r>
              <a:rPr lang="en">
                <a:solidFill>
                  <a:schemeClr val="dk1"/>
                </a:solidFill>
                <a:latin typeface="Proxima Nova"/>
                <a:ea typeface="Proxima Nova"/>
                <a:cs typeface="Proxima Nova"/>
                <a:sym typeface="Proxima Nova"/>
              </a:rPr>
              <a:t>Information passed through the internet in packets. </a:t>
            </a:r>
            <a:endParaRPr>
              <a:solidFill>
                <a:schemeClr val="dk1"/>
              </a:solidFill>
              <a:latin typeface="Proxima Nova"/>
              <a:ea typeface="Proxima Nova"/>
              <a:cs typeface="Proxima Nova"/>
              <a:sym typeface="Proxima Nova"/>
            </a:endParaRPr>
          </a:p>
        </p:txBody>
      </p:sp>
      <p:sp>
        <p:nvSpPr>
          <p:cNvPr id="745" name="Google Shape;745;p102"/>
          <p:cNvSpPr txBox="1"/>
          <p:nvPr/>
        </p:nvSpPr>
        <p:spPr>
          <a:xfrm>
            <a:off x="6672975" y="352550"/>
            <a:ext cx="2494500" cy="141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roxima Nova"/>
                <a:ea typeface="Proxima Nova"/>
                <a:cs typeface="Proxima Nova"/>
                <a:sym typeface="Proxima Nova"/>
              </a:rPr>
              <a:t>Packet:  </a:t>
            </a:r>
            <a:r>
              <a:rPr lang="en">
                <a:solidFill>
                  <a:schemeClr val="dk1"/>
                </a:solidFill>
                <a:latin typeface="Proxima Nova"/>
                <a:ea typeface="Proxima Nova"/>
                <a:cs typeface="Proxima Nova"/>
                <a:sym typeface="Proxima Nova"/>
              </a:rPr>
              <a:t>A chunk of data sent over a network. Larger messages are divided into packets that may arrive at the destination in order, out-of-order, or not at all. </a:t>
            </a:r>
            <a:endParaRPr>
              <a:solidFill>
                <a:schemeClr val="dk1"/>
              </a:solidFill>
              <a:latin typeface="Proxima Nova"/>
              <a:ea typeface="Proxima Nova"/>
              <a:cs typeface="Proxima Nova"/>
              <a:sym typeface="Proxima Nova"/>
            </a:endParaRPr>
          </a:p>
        </p:txBody>
      </p:sp>
      <p:sp>
        <p:nvSpPr>
          <p:cNvPr id="746" name="Google Shape;746;p102"/>
          <p:cNvSpPr txBox="1"/>
          <p:nvPr/>
        </p:nvSpPr>
        <p:spPr>
          <a:xfrm>
            <a:off x="222400" y="1714100"/>
            <a:ext cx="2166900" cy="11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roxima Nova"/>
                <a:ea typeface="Proxima Nova"/>
                <a:cs typeface="Proxima Nova"/>
                <a:sym typeface="Proxima Nova"/>
              </a:rPr>
              <a:t>Packet Metadata: </a:t>
            </a:r>
            <a:r>
              <a:rPr lang="en">
                <a:solidFill>
                  <a:schemeClr val="dk1"/>
                </a:solidFill>
                <a:latin typeface="Proxima Nova"/>
                <a:ea typeface="Proxima Nova"/>
                <a:cs typeface="Proxima Nova"/>
                <a:sym typeface="Proxima Nova"/>
              </a:rPr>
              <a:t>Data added to packets to help route them through the network and reassemble the original message.</a:t>
            </a:r>
            <a:endParaRPr>
              <a:solidFill>
                <a:schemeClr val="dk1"/>
              </a:solidFill>
              <a:latin typeface="Proxima Nova"/>
              <a:ea typeface="Proxima Nova"/>
              <a:cs typeface="Proxima Nova"/>
              <a:sym typeface="Proxima Nova"/>
            </a:endParaRPr>
          </a:p>
        </p:txBody>
      </p:sp>
      <p:sp>
        <p:nvSpPr>
          <p:cNvPr id="747" name="Google Shape;747;p102"/>
          <p:cNvSpPr txBox="1"/>
          <p:nvPr/>
        </p:nvSpPr>
        <p:spPr>
          <a:xfrm>
            <a:off x="2030575" y="3453563"/>
            <a:ext cx="2616600" cy="13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roxima Nova"/>
                <a:ea typeface="Proxima Nova"/>
                <a:cs typeface="Proxima Nova"/>
                <a:sym typeface="Proxima Nova"/>
              </a:rPr>
              <a:t>Transmission Control Protocol (TCP):  </a:t>
            </a:r>
            <a:r>
              <a:rPr lang="en">
                <a:solidFill>
                  <a:schemeClr val="dk1"/>
                </a:solidFill>
                <a:latin typeface="Proxima Nova"/>
                <a:ea typeface="Proxima Nova"/>
                <a:cs typeface="Proxima Nova"/>
                <a:sym typeface="Proxima Nova"/>
              </a:rPr>
              <a:t>A protocol for sending packets that does error-checking to ensure all packets are received and properly ordered</a:t>
            </a:r>
            <a:endParaRPr>
              <a:solidFill>
                <a:schemeClr val="dk1"/>
              </a:solidFill>
              <a:latin typeface="Proxima Nova"/>
              <a:ea typeface="Proxima Nova"/>
              <a:cs typeface="Proxima Nova"/>
              <a:sym typeface="Proxima Nova"/>
            </a:endParaRPr>
          </a:p>
        </p:txBody>
      </p:sp>
      <p:sp>
        <p:nvSpPr>
          <p:cNvPr id="748" name="Google Shape;748;p102"/>
          <p:cNvSpPr txBox="1"/>
          <p:nvPr/>
        </p:nvSpPr>
        <p:spPr>
          <a:xfrm>
            <a:off x="6559875" y="3383075"/>
            <a:ext cx="2460300" cy="18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roxima Nova"/>
                <a:ea typeface="Proxima Nova"/>
                <a:cs typeface="Proxima Nova"/>
                <a:sym typeface="Proxima Nova"/>
              </a:rPr>
              <a:t>User Datagram Protocol (UDP):  </a:t>
            </a:r>
            <a:r>
              <a:rPr lang="en">
                <a:solidFill>
                  <a:schemeClr val="dk1"/>
                </a:solidFill>
                <a:latin typeface="Proxima Nova"/>
                <a:ea typeface="Proxima Nova"/>
                <a:cs typeface="Proxima Nova"/>
                <a:sym typeface="Proxima Nova"/>
              </a:rPr>
              <a:t>A protocol for sending packets quickly with minimal error-checking and no resending of dropped packets</a:t>
            </a:r>
            <a:endParaRPr>
              <a:solidFill>
                <a:schemeClr val="dk1"/>
              </a:solidFill>
              <a:latin typeface="Proxima Nova"/>
              <a:ea typeface="Proxima Nova"/>
              <a:cs typeface="Proxima Nova"/>
              <a:sym typeface="Proxima Nova"/>
            </a:endParaRPr>
          </a:p>
        </p:txBody>
      </p:sp>
      <p:pic>
        <p:nvPicPr>
          <p:cNvPr id="749" name="Google Shape;749;p102"/>
          <p:cNvPicPr preferRelativeResize="0"/>
          <p:nvPr/>
        </p:nvPicPr>
        <p:blipFill>
          <a:blip r:embed="rId6">
            <a:alphaModFix/>
          </a:blip>
          <a:stretch>
            <a:fillRect/>
          </a:stretch>
        </p:blipFill>
        <p:spPr>
          <a:xfrm>
            <a:off x="4351275" y="448853"/>
            <a:ext cx="2166901" cy="816834"/>
          </a:xfrm>
          <a:prstGeom prst="rect">
            <a:avLst/>
          </a:prstGeom>
          <a:noFill/>
          <a:ln>
            <a:noFill/>
          </a:ln>
        </p:spPr>
      </p:pic>
      <p:pic>
        <p:nvPicPr>
          <p:cNvPr id="750" name="Google Shape;750;p102"/>
          <p:cNvPicPr preferRelativeResize="0"/>
          <p:nvPr/>
        </p:nvPicPr>
        <p:blipFill>
          <a:blip r:embed="rId7">
            <a:alphaModFix/>
          </a:blip>
          <a:stretch>
            <a:fillRect/>
          </a:stretch>
        </p:blipFill>
        <p:spPr>
          <a:xfrm>
            <a:off x="280800" y="3087822"/>
            <a:ext cx="1601100" cy="2055684"/>
          </a:xfrm>
          <a:prstGeom prst="rect">
            <a:avLst/>
          </a:prstGeom>
          <a:noFill/>
          <a:ln>
            <a:noFill/>
          </a:ln>
        </p:spPr>
      </p:pic>
      <p:pic>
        <p:nvPicPr>
          <p:cNvPr id="751" name="Google Shape;751;p102"/>
          <p:cNvPicPr preferRelativeResize="0"/>
          <p:nvPr/>
        </p:nvPicPr>
        <p:blipFill>
          <a:blip r:embed="rId8">
            <a:alphaModFix/>
          </a:blip>
          <a:stretch>
            <a:fillRect/>
          </a:stretch>
        </p:blipFill>
        <p:spPr>
          <a:xfrm>
            <a:off x="5164819" y="4054171"/>
            <a:ext cx="1263848" cy="480893"/>
          </a:xfrm>
          <a:prstGeom prst="rect">
            <a:avLst/>
          </a:prstGeom>
          <a:noFill/>
          <a:ln>
            <a:noFill/>
          </a:ln>
        </p:spPr>
      </p:pic>
      <p:pic>
        <p:nvPicPr>
          <p:cNvPr id="752" name="Google Shape;752;p102"/>
          <p:cNvPicPr preferRelativeResize="0"/>
          <p:nvPr/>
        </p:nvPicPr>
        <p:blipFill>
          <a:blip r:embed="rId9">
            <a:alphaModFix/>
          </a:blip>
          <a:stretch>
            <a:fillRect/>
          </a:stretch>
        </p:blipFill>
        <p:spPr>
          <a:xfrm>
            <a:off x="4987750" y="3776479"/>
            <a:ext cx="277693" cy="277692"/>
          </a:xfrm>
          <a:prstGeom prst="rect">
            <a:avLst/>
          </a:prstGeom>
          <a:noFill/>
          <a:ln>
            <a:noFill/>
          </a:ln>
        </p:spPr>
      </p:pic>
      <p:cxnSp>
        <p:nvCxnSpPr>
          <p:cNvPr id="753" name="Google Shape;753;p102"/>
          <p:cNvCxnSpPr>
            <a:stCxn id="752" idx="3"/>
          </p:cNvCxnSpPr>
          <p:nvPr/>
        </p:nvCxnSpPr>
        <p:spPr>
          <a:xfrm>
            <a:off x="5265443" y="3915325"/>
            <a:ext cx="299400" cy="0"/>
          </a:xfrm>
          <a:prstGeom prst="straightConnector1">
            <a:avLst/>
          </a:prstGeom>
          <a:noFill/>
          <a:ln w="28575" cap="flat" cmpd="sng">
            <a:solidFill>
              <a:srgbClr val="FF9900"/>
            </a:solidFill>
            <a:prstDash val="solid"/>
            <a:round/>
            <a:headEnd type="none" w="med" len="med"/>
            <a:tailEnd type="triangle" w="med" len="med"/>
          </a:ln>
        </p:spPr>
      </p:cxnSp>
      <p:pic>
        <p:nvPicPr>
          <p:cNvPr id="754" name="Google Shape;754;p102"/>
          <p:cNvPicPr preferRelativeResize="0"/>
          <p:nvPr/>
        </p:nvPicPr>
        <p:blipFill>
          <a:blip r:embed="rId9">
            <a:alphaModFix/>
          </a:blip>
          <a:stretch>
            <a:fillRect/>
          </a:stretch>
        </p:blipFill>
        <p:spPr>
          <a:xfrm>
            <a:off x="5201559" y="3458795"/>
            <a:ext cx="277693" cy="277692"/>
          </a:xfrm>
          <a:prstGeom prst="rect">
            <a:avLst/>
          </a:prstGeom>
          <a:noFill/>
          <a:ln>
            <a:noFill/>
          </a:ln>
        </p:spPr>
      </p:pic>
      <p:cxnSp>
        <p:nvCxnSpPr>
          <p:cNvPr id="755" name="Google Shape;755;p102"/>
          <p:cNvCxnSpPr>
            <a:stCxn id="754" idx="3"/>
          </p:cNvCxnSpPr>
          <p:nvPr/>
        </p:nvCxnSpPr>
        <p:spPr>
          <a:xfrm>
            <a:off x="5479252" y="3597641"/>
            <a:ext cx="299400" cy="0"/>
          </a:xfrm>
          <a:prstGeom prst="straightConnector1">
            <a:avLst/>
          </a:prstGeom>
          <a:noFill/>
          <a:ln w="28575" cap="flat" cmpd="sng">
            <a:solidFill>
              <a:srgbClr val="FF9900"/>
            </a:solidFill>
            <a:prstDash val="solid"/>
            <a:round/>
            <a:headEnd type="none" w="med" len="med"/>
            <a:tailEnd type="triangle" w="med" len="med"/>
          </a:ln>
        </p:spPr>
      </p:cxnSp>
      <p:pic>
        <p:nvPicPr>
          <p:cNvPr id="756" name="Google Shape;756;p102"/>
          <p:cNvPicPr preferRelativeResize="0"/>
          <p:nvPr/>
        </p:nvPicPr>
        <p:blipFill>
          <a:blip r:embed="rId9">
            <a:alphaModFix/>
          </a:blip>
          <a:stretch>
            <a:fillRect/>
          </a:stretch>
        </p:blipFill>
        <p:spPr>
          <a:xfrm>
            <a:off x="5609624" y="3664238"/>
            <a:ext cx="277693" cy="277692"/>
          </a:xfrm>
          <a:prstGeom prst="rect">
            <a:avLst/>
          </a:prstGeom>
          <a:noFill/>
          <a:ln>
            <a:noFill/>
          </a:ln>
        </p:spPr>
      </p:pic>
      <p:cxnSp>
        <p:nvCxnSpPr>
          <p:cNvPr id="757" name="Google Shape;757;p102"/>
          <p:cNvCxnSpPr>
            <a:stCxn id="756" idx="3"/>
          </p:cNvCxnSpPr>
          <p:nvPr/>
        </p:nvCxnSpPr>
        <p:spPr>
          <a:xfrm>
            <a:off x="5887317" y="3803084"/>
            <a:ext cx="299400" cy="0"/>
          </a:xfrm>
          <a:prstGeom prst="straightConnector1">
            <a:avLst/>
          </a:prstGeom>
          <a:noFill/>
          <a:ln w="28575" cap="flat" cmpd="sng">
            <a:solidFill>
              <a:srgbClr val="FF9900"/>
            </a:solidFill>
            <a:prstDash val="solid"/>
            <a:round/>
            <a:headEnd type="none" w="med" len="med"/>
            <a:tailEnd type="triangle" w="med" len="med"/>
          </a:ln>
        </p:spPr>
      </p:cxnSp>
      <p:grpSp>
        <p:nvGrpSpPr>
          <p:cNvPr id="758" name="Google Shape;758;p102"/>
          <p:cNvGrpSpPr/>
          <p:nvPr/>
        </p:nvGrpSpPr>
        <p:grpSpPr>
          <a:xfrm>
            <a:off x="4987743" y="4497625"/>
            <a:ext cx="631840" cy="492194"/>
            <a:chOff x="340675" y="3890925"/>
            <a:chExt cx="1155734" cy="900299"/>
          </a:xfrm>
        </p:grpSpPr>
        <p:pic>
          <p:nvPicPr>
            <p:cNvPr id="759" name="Google Shape;759;p102"/>
            <p:cNvPicPr preferRelativeResize="0"/>
            <p:nvPr/>
          </p:nvPicPr>
          <p:blipFill>
            <a:blip r:embed="rId9">
              <a:alphaModFix/>
            </a:blip>
            <a:stretch>
              <a:fillRect/>
            </a:stretch>
          </p:blipFill>
          <p:spPr>
            <a:xfrm>
              <a:off x="340675" y="3890925"/>
              <a:ext cx="507925" cy="507925"/>
            </a:xfrm>
            <a:prstGeom prst="rect">
              <a:avLst/>
            </a:prstGeom>
            <a:noFill/>
            <a:ln>
              <a:noFill/>
            </a:ln>
          </p:spPr>
        </p:pic>
        <p:sp>
          <p:nvSpPr>
            <p:cNvPr id="760" name="Google Shape;760;p102"/>
            <p:cNvSpPr/>
            <p:nvPr/>
          </p:nvSpPr>
          <p:spPr>
            <a:xfrm>
              <a:off x="847307" y="4112284"/>
              <a:ext cx="513150" cy="453800"/>
            </a:xfrm>
            <a:custGeom>
              <a:avLst/>
              <a:gdLst/>
              <a:ahLst/>
              <a:cxnLst/>
              <a:rect l="l" t="t" r="r" b="b"/>
              <a:pathLst>
                <a:path w="20526" h="18152" extrusionOk="0">
                  <a:moveTo>
                    <a:pt x="0" y="967"/>
                  </a:moveTo>
                  <a:cubicBezTo>
                    <a:pt x="2228" y="1047"/>
                    <a:pt x="9945" y="-1419"/>
                    <a:pt x="13366" y="1445"/>
                  </a:cubicBezTo>
                  <a:cubicBezTo>
                    <a:pt x="16787" y="4309"/>
                    <a:pt x="19333" y="15368"/>
                    <a:pt x="20526" y="18152"/>
                  </a:cubicBezTo>
                </a:path>
              </a:pathLst>
            </a:custGeom>
            <a:noFill/>
            <a:ln w="28575" cap="flat" cmpd="sng">
              <a:solidFill>
                <a:srgbClr val="FF0000"/>
              </a:solidFill>
              <a:prstDash val="dash"/>
              <a:round/>
              <a:headEnd type="none" w="med" len="med"/>
              <a:tailEnd type="none" w="med" len="med"/>
            </a:ln>
          </p:spPr>
        </p:sp>
        <p:sp>
          <p:nvSpPr>
            <p:cNvPr id="761" name="Google Shape;761;p102"/>
            <p:cNvSpPr txBox="1"/>
            <p:nvPr/>
          </p:nvSpPr>
          <p:spPr>
            <a:xfrm>
              <a:off x="1175409" y="4337324"/>
              <a:ext cx="321000" cy="45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FF0000"/>
                  </a:solidFill>
                  <a:latin typeface="Consolas"/>
                  <a:ea typeface="Consolas"/>
                  <a:cs typeface="Consolas"/>
                  <a:sym typeface="Consolas"/>
                </a:rPr>
                <a:t>X</a:t>
              </a:r>
              <a:endParaRPr sz="1900" b="1">
                <a:solidFill>
                  <a:srgbClr val="FF0000"/>
                </a:solidFill>
                <a:latin typeface="Consolas"/>
                <a:ea typeface="Consolas"/>
                <a:cs typeface="Consolas"/>
                <a:sym typeface="Consolas"/>
              </a:endParaRPr>
            </a:p>
          </p:txBody>
        </p:sp>
      </p:grpSp>
      <p:grpSp>
        <p:nvGrpSpPr>
          <p:cNvPr id="762" name="Google Shape;762;p102"/>
          <p:cNvGrpSpPr/>
          <p:nvPr/>
        </p:nvGrpSpPr>
        <p:grpSpPr>
          <a:xfrm>
            <a:off x="5564930" y="4534994"/>
            <a:ext cx="631840" cy="492194"/>
            <a:chOff x="340675" y="3890925"/>
            <a:chExt cx="1155734" cy="900299"/>
          </a:xfrm>
        </p:grpSpPr>
        <p:pic>
          <p:nvPicPr>
            <p:cNvPr id="763" name="Google Shape;763;p102"/>
            <p:cNvPicPr preferRelativeResize="0"/>
            <p:nvPr/>
          </p:nvPicPr>
          <p:blipFill>
            <a:blip r:embed="rId9">
              <a:alphaModFix/>
            </a:blip>
            <a:stretch>
              <a:fillRect/>
            </a:stretch>
          </p:blipFill>
          <p:spPr>
            <a:xfrm>
              <a:off x="340675" y="3890925"/>
              <a:ext cx="507925" cy="507925"/>
            </a:xfrm>
            <a:prstGeom prst="rect">
              <a:avLst/>
            </a:prstGeom>
            <a:noFill/>
            <a:ln>
              <a:noFill/>
            </a:ln>
          </p:spPr>
        </p:pic>
        <p:sp>
          <p:nvSpPr>
            <p:cNvPr id="764" name="Google Shape;764;p102"/>
            <p:cNvSpPr/>
            <p:nvPr/>
          </p:nvSpPr>
          <p:spPr>
            <a:xfrm>
              <a:off x="847307" y="4112284"/>
              <a:ext cx="513150" cy="453800"/>
            </a:xfrm>
            <a:custGeom>
              <a:avLst/>
              <a:gdLst/>
              <a:ahLst/>
              <a:cxnLst/>
              <a:rect l="l" t="t" r="r" b="b"/>
              <a:pathLst>
                <a:path w="20526" h="18152" extrusionOk="0">
                  <a:moveTo>
                    <a:pt x="0" y="967"/>
                  </a:moveTo>
                  <a:cubicBezTo>
                    <a:pt x="2228" y="1047"/>
                    <a:pt x="9945" y="-1419"/>
                    <a:pt x="13366" y="1445"/>
                  </a:cubicBezTo>
                  <a:cubicBezTo>
                    <a:pt x="16787" y="4309"/>
                    <a:pt x="19333" y="15368"/>
                    <a:pt x="20526" y="18152"/>
                  </a:cubicBezTo>
                </a:path>
              </a:pathLst>
            </a:custGeom>
            <a:noFill/>
            <a:ln w="28575" cap="flat" cmpd="sng">
              <a:solidFill>
                <a:srgbClr val="FF0000"/>
              </a:solidFill>
              <a:prstDash val="dash"/>
              <a:round/>
              <a:headEnd type="none" w="med" len="med"/>
              <a:tailEnd type="none" w="med" len="med"/>
            </a:ln>
          </p:spPr>
        </p:sp>
        <p:sp>
          <p:nvSpPr>
            <p:cNvPr id="765" name="Google Shape;765;p102"/>
            <p:cNvSpPr txBox="1"/>
            <p:nvPr/>
          </p:nvSpPr>
          <p:spPr>
            <a:xfrm>
              <a:off x="1175409" y="4337324"/>
              <a:ext cx="321000" cy="45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FF0000"/>
                  </a:solidFill>
                  <a:latin typeface="Consolas"/>
                  <a:ea typeface="Consolas"/>
                  <a:cs typeface="Consolas"/>
                  <a:sym typeface="Consolas"/>
                </a:rPr>
                <a:t>X</a:t>
              </a:r>
              <a:endParaRPr sz="1900" b="1">
                <a:solidFill>
                  <a:srgbClr val="FF0000"/>
                </a:solidFill>
                <a:latin typeface="Consolas"/>
                <a:ea typeface="Consolas"/>
                <a:cs typeface="Consolas"/>
                <a:sym typeface="Consolas"/>
              </a:endParaRPr>
            </a:p>
          </p:txBody>
        </p:sp>
      </p:grpSp>
      <p:pic>
        <p:nvPicPr>
          <p:cNvPr id="766" name="Google Shape;766;p102"/>
          <p:cNvPicPr preferRelativeResize="0"/>
          <p:nvPr/>
        </p:nvPicPr>
        <p:blipFill>
          <a:blip r:embed="rId9">
            <a:alphaModFix/>
          </a:blip>
          <a:stretch>
            <a:fillRect/>
          </a:stretch>
        </p:blipFill>
        <p:spPr>
          <a:xfrm>
            <a:off x="5426937" y="3204175"/>
            <a:ext cx="277693" cy="277692"/>
          </a:xfrm>
          <a:prstGeom prst="rect">
            <a:avLst/>
          </a:prstGeom>
          <a:noFill/>
          <a:ln>
            <a:noFill/>
          </a:ln>
        </p:spPr>
      </p:pic>
      <p:cxnSp>
        <p:nvCxnSpPr>
          <p:cNvPr id="767" name="Google Shape;767;p102"/>
          <p:cNvCxnSpPr>
            <a:stCxn id="766" idx="3"/>
          </p:cNvCxnSpPr>
          <p:nvPr/>
        </p:nvCxnSpPr>
        <p:spPr>
          <a:xfrm>
            <a:off x="5704630" y="3343021"/>
            <a:ext cx="299400" cy="0"/>
          </a:xfrm>
          <a:prstGeom prst="straightConnector1">
            <a:avLst/>
          </a:prstGeom>
          <a:noFill/>
          <a:ln w="28575" cap="flat" cmpd="sng">
            <a:solidFill>
              <a:srgbClr val="FF9900"/>
            </a:solidFill>
            <a:prstDash val="solid"/>
            <a:round/>
            <a:headEnd type="none" w="med" len="med"/>
            <a:tailEnd type="triangle" w="med" len="med"/>
          </a:ln>
        </p:spPr>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1"/>
        <p:cNvGrpSpPr/>
        <p:nvPr/>
      </p:nvGrpSpPr>
      <p:grpSpPr>
        <a:xfrm>
          <a:off x="0" y="0"/>
          <a:ext cx="0" cy="0"/>
          <a:chOff x="0" y="0"/>
          <a:chExt cx="0" cy="0"/>
        </a:xfrm>
      </p:grpSpPr>
      <p:sp>
        <p:nvSpPr>
          <p:cNvPr id="772" name="Google Shape;772;p103"/>
          <p:cNvSpPr txBox="1"/>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600" b="1" dirty="0">
                <a:solidFill>
                  <a:schemeClr val="lt1"/>
                </a:solidFill>
                <a:latin typeface="Proxima Nova"/>
                <a:ea typeface="Proxima Nova"/>
                <a:cs typeface="Proxima Nova"/>
                <a:sym typeface="Proxima Nova"/>
              </a:rPr>
              <a:t>Lesson 6</a:t>
            </a:r>
            <a:endParaRPr sz="3600" b="1" dirty="0">
              <a:solidFill>
                <a:schemeClr val="lt1"/>
              </a:solidFill>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sz="3600" b="1" dirty="0">
                <a:solidFill>
                  <a:schemeClr val="lt1"/>
                </a:solidFill>
                <a:latin typeface="Proxima Nova"/>
                <a:ea typeface="Proxima Nova"/>
                <a:cs typeface="Proxima Nova"/>
                <a:sym typeface="Proxima Nova"/>
              </a:rPr>
              <a:t>HTTP and DNS</a:t>
            </a:r>
            <a:endParaRPr sz="3600" b="1" dirty="0">
              <a:solidFill>
                <a:srgbClr val="FFFFFF"/>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32"/>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1 - Activity</a:t>
            </a:r>
            <a:endParaRPr dirty="0">
              <a:solidFill>
                <a:srgbClr val="FFFFFF"/>
              </a:solidFill>
            </a:endParaRPr>
          </a:p>
        </p:txBody>
      </p:sp>
      <p:grpSp>
        <p:nvGrpSpPr>
          <p:cNvPr id="168" name="Google Shape;168;p32"/>
          <p:cNvGrpSpPr/>
          <p:nvPr/>
        </p:nvGrpSpPr>
        <p:grpSpPr>
          <a:xfrm>
            <a:off x="8318125" y="86900"/>
            <a:ext cx="747550" cy="183300"/>
            <a:chOff x="7547375" y="86900"/>
            <a:chExt cx="747550" cy="183300"/>
          </a:xfrm>
        </p:grpSpPr>
        <p:sp>
          <p:nvSpPr>
            <p:cNvPr id="169" name="Google Shape;169;p32"/>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2"/>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2"/>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2" name="Google Shape;172;p32" descr="What is the internet?  Short answer: a distributed packet-switched network.  This is the introduction video to the series, &quot;How the Internet Works&quot;.  Vint Cerf, one of the &quot;fathers of the internet&quot; explains the history of how the net and how no one person or organization is really in charge of it.  Watch the rest of the series to learn more: &#10;https://www.youtube.com/playlist?list=PLzdnOPI1iJNfMRZm5DDxco3UdsFegvuB7&#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10;&#10;Help us caption &amp; translate this video!&#10;&#10;https://amara.org/v/Vxaw/" title="What is the Internet?">
            <a:hlinkClick r:id="rId4"/>
          </p:cNvPr>
          <p:cNvPicPr preferRelativeResize="0"/>
          <p:nvPr/>
        </p:nvPicPr>
        <p:blipFill>
          <a:blip r:embed="rId5">
            <a:alphaModFix/>
          </a:blip>
          <a:stretch>
            <a:fillRect/>
          </a:stretch>
        </p:blipFill>
        <p:spPr>
          <a:xfrm>
            <a:off x="1378033" y="352550"/>
            <a:ext cx="6387942" cy="4790950"/>
          </a:xfrm>
          <a:prstGeom prst="rect">
            <a:avLst/>
          </a:prstGeom>
          <a:noFill/>
          <a:ln>
            <a:noFill/>
          </a:ln>
        </p:spPr>
      </p:pic>
      <p:sp>
        <p:nvSpPr>
          <p:cNvPr id="173" name="Google Shape;173;p32"/>
          <p:cNvSpPr txBox="1"/>
          <p:nvPr/>
        </p:nvSpPr>
        <p:spPr>
          <a:xfrm>
            <a:off x="164500" y="619275"/>
            <a:ext cx="996600" cy="14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NOTE:</a:t>
            </a:r>
            <a:endParaRPr sz="1800" b="1">
              <a:latin typeface="Proxima Nova"/>
              <a:ea typeface="Proxima Nova"/>
              <a:cs typeface="Proxima Nova"/>
              <a:sym typeface="Proxima Nova"/>
            </a:endParaRPr>
          </a:p>
          <a:p>
            <a:pPr marL="0" lvl="0" indent="0" algn="l" rtl="0">
              <a:spcBef>
                <a:spcPts val="0"/>
              </a:spcBef>
              <a:spcAft>
                <a:spcPts val="0"/>
              </a:spcAft>
              <a:buNone/>
            </a:pPr>
            <a:r>
              <a:rPr lang="en" sz="1800" b="1">
                <a:latin typeface="Proxima Nova"/>
                <a:ea typeface="Proxima Nova"/>
                <a:cs typeface="Proxima Nova"/>
                <a:sym typeface="Proxima Nova"/>
              </a:rPr>
              <a:t>Stop at 1:30</a:t>
            </a:r>
            <a:endParaRPr sz="1800" b="1">
              <a:latin typeface="Proxima Nova"/>
              <a:ea typeface="Proxima Nova"/>
              <a:cs typeface="Proxima Nova"/>
              <a:sym typeface="Proxima Nova"/>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6"/>
        <p:cNvGrpSpPr/>
        <p:nvPr/>
      </p:nvGrpSpPr>
      <p:grpSpPr>
        <a:xfrm>
          <a:off x="0" y="0"/>
          <a:ext cx="0" cy="0"/>
          <a:chOff x="0" y="0"/>
          <a:chExt cx="0" cy="0"/>
        </a:xfrm>
      </p:grpSpPr>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0"/>
        <p:cNvGrpSpPr/>
        <p:nvPr/>
      </p:nvGrpSpPr>
      <p:grpSpPr>
        <a:xfrm>
          <a:off x="0" y="0"/>
          <a:ext cx="0" cy="0"/>
          <a:chOff x="0" y="0"/>
          <a:chExt cx="0" cy="0"/>
        </a:xfrm>
      </p:grpSpPr>
      <p:sp>
        <p:nvSpPr>
          <p:cNvPr id="781" name="Google Shape;781;p105"/>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6 - Warm Up</a:t>
            </a:r>
            <a:endParaRPr dirty="0">
              <a:solidFill>
                <a:srgbClr val="FFFFFF"/>
              </a:solidFill>
            </a:endParaRPr>
          </a:p>
        </p:txBody>
      </p:sp>
      <p:sp>
        <p:nvSpPr>
          <p:cNvPr id="782" name="Google Shape;782;p105"/>
          <p:cNvSpPr txBox="1"/>
          <p:nvPr/>
        </p:nvSpPr>
        <p:spPr>
          <a:xfrm>
            <a:off x="255550" y="528700"/>
            <a:ext cx="5650200" cy="41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Proxima Nova"/>
                <a:ea typeface="Proxima Nova"/>
                <a:cs typeface="Proxima Nova"/>
                <a:sym typeface="Proxima Nova"/>
              </a:rPr>
              <a:t>Do This:</a:t>
            </a:r>
            <a:r>
              <a:rPr lang="en" sz="2400">
                <a:solidFill>
                  <a:schemeClr val="dk1"/>
                </a:solidFill>
                <a:latin typeface="Proxima Nova"/>
                <a:ea typeface="Proxima Nova"/>
                <a:cs typeface="Proxima Nova"/>
                <a:sym typeface="Proxima Nova"/>
              </a:rPr>
              <a:t> Create a list in your journal of every one of your classmates IP addresses. The only rules:</a:t>
            </a:r>
            <a:endParaRPr sz="2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You may walk around the room</a:t>
            </a: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You may share information with classmates</a:t>
            </a: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You may talk / share information with only ONE classmate at a time.</a:t>
            </a:r>
            <a:endParaRPr sz="2400">
              <a:solidFill>
                <a:schemeClr val="dk1"/>
              </a:solidFill>
              <a:latin typeface="Proxima Nova"/>
              <a:ea typeface="Proxima Nova"/>
              <a:cs typeface="Proxima Nova"/>
              <a:sym typeface="Proxima Nova"/>
            </a:endParaRPr>
          </a:p>
        </p:txBody>
      </p:sp>
      <p:sp>
        <p:nvSpPr>
          <p:cNvPr id="783" name="Google Shape;783;p105"/>
          <p:cNvSpPr/>
          <p:nvPr/>
        </p:nvSpPr>
        <p:spPr>
          <a:xfrm>
            <a:off x="6039225" y="899950"/>
            <a:ext cx="2655300" cy="3577500"/>
          </a:xfrm>
          <a:prstGeom prst="foldedCorner">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4" name="Google Shape;784;p105"/>
          <p:cNvCxnSpPr/>
          <p:nvPr/>
        </p:nvCxnSpPr>
        <p:spPr>
          <a:xfrm>
            <a:off x="6216975" y="1499925"/>
            <a:ext cx="2255400" cy="0"/>
          </a:xfrm>
          <a:prstGeom prst="straightConnector1">
            <a:avLst/>
          </a:prstGeom>
          <a:noFill/>
          <a:ln w="9525" cap="flat" cmpd="sng">
            <a:solidFill>
              <a:schemeClr val="dk2"/>
            </a:solidFill>
            <a:prstDash val="solid"/>
            <a:round/>
            <a:headEnd type="none" w="med" len="med"/>
            <a:tailEnd type="none" w="med" len="med"/>
          </a:ln>
        </p:spPr>
      </p:cxnSp>
      <p:cxnSp>
        <p:nvCxnSpPr>
          <p:cNvPr id="785" name="Google Shape;785;p105"/>
          <p:cNvCxnSpPr/>
          <p:nvPr/>
        </p:nvCxnSpPr>
        <p:spPr>
          <a:xfrm>
            <a:off x="7366875" y="976150"/>
            <a:ext cx="0" cy="3344400"/>
          </a:xfrm>
          <a:prstGeom prst="straightConnector1">
            <a:avLst/>
          </a:prstGeom>
          <a:noFill/>
          <a:ln w="9525" cap="flat" cmpd="sng">
            <a:solidFill>
              <a:schemeClr val="dk2"/>
            </a:solidFill>
            <a:prstDash val="solid"/>
            <a:round/>
            <a:headEnd type="none" w="med" len="med"/>
            <a:tailEnd type="none" w="med" len="med"/>
          </a:ln>
        </p:spPr>
      </p:cxnSp>
      <p:sp>
        <p:nvSpPr>
          <p:cNvPr id="786" name="Google Shape;786;p105"/>
          <p:cNvSpPr txBox="1"/>
          <p:nvPr/>
        </p:nvSpPr>
        <p:spPr>
          <a:xfrm>
            <a:off x="6305875" y="1055500"/>
            <a:ext cx="911100" cy="3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ing Soon"/>
                <a:ea typeface="Coming Soon"/>
                <a:cs typeface="Coming Soon"/>
                <a:sym typeface="Coming Soon"/>
              </a:rPr>
              <a:t>Name</a:t>
            </a:r>
            <a:endParaRPr>
              <a:latin typeface="Coming Soon"/>
              <a:ea typeface="Coming Soon"/>
              <a:cs typeface="Coming Soon"/>
              <a:sym typeface="Coming Soon"/>
            </a:endParaRPr>
          </a:p>
        </p:txBody>
      </p:sp>
      <p:sp>
        <p:nvSpPr>
          <p:cNvPr id="787" name="Google Shape;787;p105"/>
          <p:cNvSpPr txBox="1"/>
          <p:nvPr/>
        </p:nvSpPr>
        <p:spPr>
          <a:xfrm>
            <a:off x="7516775" y="1058650"/>
            <a:ext cx="1177800" cy="3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ing Soon"/>
                <a:ea typeface="Coming Soon"/>
                <a:cs typeface="Coming Soon"/>
                <a:sym typeface="Coming Soon"/>
              </a:rPr>
              <a:t>IP address</a:t>
            </a:r>
            <a:endParaRPr>
              <a:latin typeface="Coming Soon"/>
              <a:ea typeface="Coming Soon"/>
              <a:cs typeface="Coming Soon"/>
              <a:sym typeface="Coming Soo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1"/>
        <p:cNvGrpSpPr/>
        <p:nvPr/>
      </p:nvGrpSpPr>
      <p:grpSpPr>
        <a:xfrm>
          <a:off x="0" y="0"/>
          <a:ext cx="0" cy="0"/>
          <a:chOff x="0" y="0"/>
          <a:chExt cx="0" cy="0"/>
        </a:xfrm>
      </p:grpSpPr>
      <p:sp>
        <p:nvSpPr>
          <p:cNvPr id="792" name="Google Shape;792;p106"/>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6 - Warm Up</a:t>
            </a:r>
            <a:endParaRPr dirty="0">
              <a:solidFill>
                <a:srgbClr val="FFFFFF"/>
              </a:solidFill>
            </a:endParaRPr>
          </a:p>
        </p:txBody>
      </p:sp>
      <p:sp>
        <p:nvSpPr>
          <p:cNvPr id="793" name="Google Shape;793;p106"/>
          <p:cNvSpPr txBox="1"/>
          <p:nvPr/>
        </p:nvSpPr>
        <p:spPr>
          <a:xfrm>
            <a:off x="255550" y="528700"/>
            <a:ext cx="8439000" cy="25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Proxima Nova"/>
                <a:ea typeface="Proxima Nova"/>
                <a:cs typeface="Proxima Nova"/>
                <a:sym typeface="Proxima Nova"/>
              </a:rPr>
              <a:t>Prompt:  </a:t>
            </a:r>
            <a:r>
              <a:rPr lang="en" sz="2400">
                <a:solidFill>
                  <a:schemeClr val="dk1"/>
                </a:solidFill>
                <a:latin typeface="Proxima Nova"/>
                <a:ea typeface="Proxima Nova"/>
                <a:cs typeface="Proxima Nova"/>
                <a:sym typeface="Proxima Nova"/>
              </a:rPr>
              <a:t>Discuss with your classmates the following prompts</a:t>
            </a:r>
            <a:endParaRPr sz="2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Why do you think I was switching your classmates’ IP addresses? </a:t>
            </a: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If IP addresses can change, is there a better way for everyone to know everyone else’s IP address?</a:t>
            </a:r>
            <a:endParaRPr sz="2400">
              <a:solidFill>
                <a:schemeClr val="dk1"/>
              </a:solidFill>
              <a:latin typeface="Proxima Nova"/>
              <a:ea typeface="Proxima Nova"/>
              <a:cs typeface="Proxima Nova"/>
              <a:sym typeface="Proxima Nov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7"/>
        <p:cNvGrpSpPr/>
        <p:nvPr/>
      </p:nvGrpSpPr>
      <p:grpSpPr>
        <a:xfrm>
          <a:off x="0" y="0"/>
          <a:ext cx="0" cy="0"/>
          <a:chOff x="0" y="0"/>
          <a:chExt cx="0" cy="0"/>
        </a:xfrm>
      </p:grpSpPr>
      <p:sp>
        <p:nvSpPr>
          <p:cNvPr id="798" name="Google Shape;798;p107"/>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6 - Warm Up</a:t>
            </a:r>
            <a:endParaRPr dirty="0">
              <a:solidFill>
                <a:srgbClr val="FFFFFF"/>
              </a:solidFill>
            </a:endParaRPr>
          </a:p>
        </p:txBody>
      </p:sp>
      <p:sp>
        <p:nvSpPr>
          <p:cNvPr id="799" name="Google Shape;799;p107"/>
          <p:cNvSpPr txBox="1"/>
          <p:nvPr/>
        </p:nvSpPr>
        <p:spPr>
          <a:xfrm>
            <a:off x="255550" y="528700"/>
            <a:ext cx="8617800" cy="427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Proxima Nova"/>
                <a:ea typeface="Proxima Nova"/>
                <a:cs typeface="Proxima Nova"/>
                <a:sym typeface="Proxima Nova"/>
              </a:rPr>
              <a:t>If we want the Internet to scale up to billions of devices, then we need a better way to figure out one another’s IP addresses!</a:t>
            </a:r>
            <a:endParaRPr sz="3000">
              <a:solidFill>
                <a:schemeClr val="dk1"/>
              </a:solidFill>
              <a:latin typeface="Proxima Nova"/>
              <a:ea typeface="Proxima Nova"/>
              <a:cs typeface="Proxima Nova"/>
              <a:sym typeface="Proxima Nova"/>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3"/>
        <p:cNvGrpSpPr/>
        <p:nvPr/>
      </p:nvGrpSpPr>
      <p:grpSpPr>
        <a:xfrm>
          <a:off x="0" y="0"/>
          <a:ext cx="0" cy="0"/>
          <a:chOff x="0" y="0"/>
          <a:chExt cx="0" cy="0"/>
        </a:xfrm>
      </p:grpSpPr>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7"/>
        <p:cNvGrpSpPr/>
        <p:nvPr/>
      </p:nvGrpSpPr>
      <p:grpSpPr>
        <a:xfrm>
          <a:off x="0" y="0"/>
          <a:ext cx="0" cy="0"/>
          <a:chOff x="0" y="0"/>
          <a:chExt cx="0" cy="0"/>
        </a:xfrm>
      </p:grpSpPr>
      <p:sp>
        <p:nvSpPr>
          <p:cNvPr id="808" name="Google Shape;808;p109"/>
          <p:cNvSpPr txBox="1"/>
          <p:nvPr/>
        </p:nvSpPr>
        <p:spPr>
          <a:xfrm>
            <a:off x="255550" y="528700"/>
            <a:ext cx="8439000" cy="258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Proxima Nova"/>
                <a:ea typeface="Proxima Nova"/>
                <a:cs typeface="Proxima Nova"/>
                <a:sym typeface="Proxima Nova"/>
              </a:rPr>
              <a:t>Prompt:</a:t>
            </a:r>
            <a:r>
              <a:rPr lang="en" sz="2400">
                <a:solidFill>
                  <a:schemeClr val="dk1"/>
                </a:solidFill>
                <a:latin typeface="Proxima Nova"/>
                <a:ea typeface="Proxima Nova"/>
                <a:cs typeface="Proxima Nova"/>
                <a:sym typeface="Proxima Nova"/>
              </a:rPr>
              <a:t> As we watch the following video take notes in your journal on:</a:t>
            </a:r>
            <a:endParaRPr sz="2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How does the DNS solve the problem of translating domain names like example.com into IP addresses? </a:t>
            </a: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How does the DNS help the Internet scale?</a:t>
            </a:r>
            <a:endParaRPr sz="2400">
              <a:solidFill>
                <a:schemeClr val="dk1"/>
              </a:solidFill>
              <a:latin typeface="Proxima Nova"/>
              <a:ea typeface="Proxima Nova"/>
              <a:cs typeface="Proxima Nova"/>
              <a:sym typeface="Proxima Nova"/>
            </a:endParaRPr>
          </a:p>
        </p:txBody>
      </p:sp>
      <p:sp>
        <p:nvSpPr>
          <p:cNvPr id="809" name="Google Shape;809;p10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6 - Activity</a:t>
            </a:r>
            <a:endParaRPr dirty="0">
              <a:solidFill>
                <a:srgbClr val="FFFFFF"/>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3"/>
        <p:cNvGrpSpPr/>
        <p:nvPr/>
      </p:nvGrpSpPr>
      <p:grpSpPr>
        <a:xfrm>
          <a:off x="0" y="0"/>
          <a:ext cx="0" cy="0"/>
          <a:chOff x="0" y="0"/>
          <a:chExt cx="0" cy="0"/>
        </a:xfrm>
      </p:grpSpPr>
      <p:sp>
        <p:nvSpPr>
          <p:cNvPr id="814" name="Google Shape;814;p110"/>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6 - Activity</a:t>
            </a:r>
            <a:endParaRPr dirty="0">
              <a:solidFill>
                <a:srgbClr val="FFFFFF"/>
              </a:solidFill>
            </a:endParaRPr>
          </a:p>
        </p:txBody>
      </p:sp>
      <p:grpSp>
        <p:nvGrpSpPr>
          <p:cNvPr id="815" name="Google Shape;815;p110"/>
          <p:cNvGrpSpPr/>
          <p:nvPr/>
        </p:nvGrpSpPr>
        <p:grpSpPr>
          <a:xfrm>
            <a:off x="8318125" y="86900"/>
            <a:ext cx="747550" cy="183300"/>
            <a:chOff x="7547375" y="86900"/>
            <a:chExt cx="747550" cy="183300"/>
          </a:xfrm>
        </p:grpSpPr>
        <p:sp>
          <p:nvSpPr>
            <p:cNvPr id="816" name="Google Shape;816;p110"/>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0"/>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0"/>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19" name="Google Shape;819;p110" descr="The co-founder of the Internet (!) Vint Cerf and software engineer Paola Mejia take us through the ins and outs of how networks talk to each other and what makes the Internet tick.&#10;&#10;Start learning at http://code.org/ &#10;&#10;Help us translate into your language: http://code.org/translate/videos&#10;&#10;Stay in touch with us!&#10;• on Twitter https://twitter.com/codeorg&#10;• on Facebook https://www.facebook.com/Code.org&#10;• on Instagram https://instagram.com/codeorg&#10;• on Tumblr https://blog.code.org &#10;• on LinkedIn https://www.linkedin.com/company/code...&#10;• on Google+ https://google.com/+codeorg&#10;&#10;Help us caption &amp; translate this video!&#10;&#10;http://amara.org/v/HGaQ/" title="The Internet: IP Addresses &amp; DNS">
            <a:hlinkClick r:id="rId4"/>
          </p:cNvPr>
          <p:cNvPicPr preferRelativeResize="0"/>
          <p:nvPr/>
        </p:nvPicPr>
        <p:blipFill>
          <a:blip r:embed="rId5">
            <a:alphaModFix/>
          </a:blip>
          <a:stretch>
            <a:fillRect/>
          </a:stretch>
        </p:blipFill>
        <p:spPr>
          <a:xfrm>
            <a:off x="0" y="352550"/>
            <a:ext cx="6387916" cy="4790950"/>
          </a:xfrm>
          <a:prstGeom prst="rect">
            <a:avLst/>
          </a:prstGeom>
          <a:noFill/>
          <a:ln>
            <a:noFill/>
          </a:ln>
        </p:spPr>
      </p:pic>
      <p:sp>
        <p:nvSpPr>
          <p:cNvPr id="820" name="Google Shape;820;p110"/>
          <p:cNvSpPr txBox="1"/>
          <p:nvPr/>
        </p:nvSpPr>
        <p:spPr>
          <a:xfrm>
            <a:off x="6558000" y="2912350"/>
            <a:ext cx="2586000" cy="195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How does the DNS solve the problem of translating domain names like example.com into IP addresses? </a:t>
            </a:r>
            <a:endParaRPr>
              <a:solidFill>
                <a:schemeClr val="dk1"/>
              </a:solidFill>
              <a:latin typeface="Proxima Nova"/>
              <a:ea typeface="Proxima Nova"/>
              <a:cs typeface="Proxima Nova"/>
              <a:sym typeface="Proxima Nova"/>
            </a:endParaRPr>
          </a:p>
          <a:p>
            <a:pPr marL="457200" lvl="0" indent="-317500" algn="l" rtl="0">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How does the DNS help the Internet scale?</a:t>
            </a:r>
            <a:endParaRPr/>
          </a:p>
        </p:txBody>
      </p:sp>
      <p:grpSp>
        <p:nvGrpSpPr>
          <p:cNvPr id="821" name="Google Shape;821;p110"/>
          <p:cNvGrpSpPr/>
          <p:nvPr/>
        </p:nvGrpSpPr>
        <p:grpSpPr>
          <a:xfrm>
            <a:off x="7057241" y="796800"/>
            <a:ext cx="1727858" cy="1727858"/>
            <a:chOff x="5923709" y="2692968"/>
            <a:chExt cx="2368876" cy="2368876"/>
          </a:xfrm>
        </p:grpSpPr>
        <p:pic>
          <p:nvPicPr>
            <p:cNvPr id="822" name="Google Shape;822;p110"/>
            <p:cNvPicPr preferRelativeResize="0"/>
            <p:nvPr/>
          </p:nvPicPr>
          <p:blipFill>
            <a:blip r:embed="rId6">
              <a:alphaModFix/>
            </a:blip>
            <a:stretch>
              <a:fillRect/>
            </a:stretch>
          </p:blipFill>
          <p:spPr>
            <a:xfrm>
              <a:off x="5923709" y="2692968"/>
              <a:ext cx="2368876" cy="2368876"/>
            </a:xfrm>
            <a:prstGeom prst="rect">
              <a:avLst/>
            </a:prstGeom>
            <a:noFill/>
            <a:ln>
              <a:noFill/>
            </a:ln>
          </p:spPr>
        </p:pic>
        <p:sp>
          <p:nvSpPr>
            <p:cNvPr id="823" name="Google Shape;823;p110"/>
            <p:cNvSpPr txBox="1"/>
            <p:nvPr/>
          </p:nvSpPr>
          <p:spPr>
            <a:xfrm>
              <a:off x="6852159" y="3193243"/>
              <a:ext cx="985800" cy="750000"/>
            </a:xfrm>
            <a:prstGeom prst="rect">
              <a:avLst/>
            </a:prstGeom>
            <a:solidFill>
              <a:srgbClr val="7665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3F3F3"/>
                  </a:solidFill>
                  <a:latin typeface="Coming Soon"/>
                  <a:ea typeface="Coming Soon"/>
                  <a:cs typeface="Coming Soon"/>
                  <a:sym typeface="Coming Soon"/>
                </a:rPr>
                <a:t>AP CSP</a:t>
              </a:r>
              <a:endParaRPr sz="1200">
                <a:solidFill>
                  <a:srgbClr val="F3F3F3"/>
                </a:solidFill>
                <a:latin typeface="Coming Soon"/>
                <a:ea typeface="Coming Soon"/>
                <a:cs typeface="Coming Soon"/>
                <a:sym typeface="Coming Soon"/>
              </a:endParaRPr>
            </a:p>
            <a:p>
              <a:pPr marL="0" lvl="0" indent="0" algn="ctr" rtl="0">
                <a:spcBef>
                  <a:spcPts val="0"/>
                </a:spcBef>
                <a:spcAft>
                  <a:spcPts val="0"/>
                </a:spcAft>
                <a:buNone/>
              </a:pPr>
              <a:r>
                <a:rPr lang="en" sz="1200">
                  <a:solidFill>
                    <a:srgbClr val="F3F3F3"/>
                  </a:solidFill>
                  <a:latin typeface="Coming Soon"/>
                  <a:ea typeface="Coming Soon"/>
                  <a:cs typeface="Coming Soon"/>
                  <a:sym typeface="Coming Soon"/>
                </a:rPr>
                <a:t>Journal</a:t>
              </a:r>
              <a:endParaRPr sz="1200">
                <a:solidFill>
                  <a:srgbClr val="F3F3F3"/>
                </a:solidFill>
                <a:latin typeface="Coming Soon"/>
                <a:ea typeface="Coming Soon"/>
                <a:cs typeface="Coming Soon"/>
                <a:sym typeface="Coming Soon"/>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7"/>
        <p:cNvGrpSpPr/>
        <p:nvPr/>
      </p:nvGrpSpPr>
      <p:grpSpPr>
        <a:xfrm>
          <a:off x="0" y="0"/>
          <a:ext cx="0" cy="0"/>
          <a:chOff x="0" y="0"/>
          <a:chExt cx="0" cy="0"/>
        </a:xfrm>
      </p:grpSpPr>
      <p:sp>
        <p:nvSpPr>
          <p:cNvPr id="828" name="Google Shape;828;p111"/>
          <p:cNvSpPr txBox="1"/>
          <p:nvPr/>
        </p:nvSpPr>
        <p:spPr>
          <a:xfrm>
            <a:off x="255550" y="528700"/>
            <a:ext cx="8439000" cy="101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Proxima Nova"/>
                <a:ea typeface="Proxima Nova"/>
                <a:cs typeface="Proxima Nova"/>
                <a:sym typeface="Proxima Nova"/>
              </a:rPr>
              <a:t>Prompt: </a:t>
            </a:r>
            <a:r>
              <a:rPr lang="en" sz="2400">
                <a:solidFill>
                  <a:schemeClr val="dk1"/>
                </a:solidFill>
                <a:latin typeface="Proxima Nova"/>
                <a:ea typeface="Proxima Nova"/>
                <a:cs typeface="Proxima Nova"/>
                <a:sym typeface="Proxima Nova"/>
              </a:rPr>
              <a:t>Discuss the following prompts with a partner:</a:t>
            </a:r>
            <a:endParaRPr sz="2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How does the DNS solve the problem of translating domain names like example.com into IP addresses? </a:t>
            </a: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How does the DNS help the Internet scale?</a:t>
            </a:r>
            <a:endParaRPr sz="2400">
              <a:solidFill>
                <a:schemeClr val="dk1"/>
              </a:solidFill>
              <a:latin typeface="Proxima Nova"/>
              <a:ea typeface="Proxima Nova"/>
              <a:cs typeface="Proxima Nova"/>
              <a:sym typeface="Proxima Nova"/>
            </a:endParaRPr>
          </a:p>
        </p:txBody>
      </p:sp>
      <p:sp>
        <p:nvSpPr>
          <p:cNvPr id="829" name="Google Shape;829;p111"/>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6 - Activity</a:t>
            </a:r>
            <a:endParaRPr dirty="0">
              <a:solidFill>
                <a:srgbClr val="FFFFFF"/>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3"/>
        <p:cNvGrpSpPr/>
        <p:nvPr/>
      </p:nvGrpSpPr>
      <p:grpSpPr>
        <a:xfrm>
          <a:off x="0" y="0"/>
          <a:ext cx="0" cy="0"/>
          <a:chOff x="0" y="0"/>
          <a:chExt cx="0" cy="0"/>
        </a:xfrm>
      </p:grpSpPr>
      <p:sp>
        <p:nvSpPr>
          <p:cNvPr id="834" name="Google Shape;834;p112"/>
          <p:cNvSpPr txBox="1"/>
          <p:nvPr/>
        </p:nvSpPr>
        <p:spPr>
          <a:xfrm>
            <a:off x="255550" y="528700"/>
            <a:ext cx="8439000" cy="41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Proxima Nova"/>
                <a:ea typeface="Proxima Nova"/>
                <a:cs typeface="Proxima Nova"/>
                <a:sym typeface="Proxima Nova"/>
              </a:rPr>
              <a:t>Let’s go use the final version of the Internet Simulator </a:t>
            </a: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2400">
                <a:solidFill>
                  <a:schemeClr val="dk1"/>
                </a:solidFill>
                <a:latin typeface="Proxima Nova"/>
                <a:ea typeface="Proxima Nova"/>
                <a:cs typeface="Proxima Nova"/>
                <a:sym typeface="Proxima Nova"/>
              </a:rPr>
              <a:t>This time we won’t cheat and ask out loud for one another’s IP addresses!</a:t>
            </a: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2400" b="1">
                <a:solidFill>
                  <a:schemeClr val="dk1"/>
                </a:solidFill>
                <a:latin typeface="Proxima Nova"/>
                <a:ea typeface="Proxima Nova"/>
                <a:cs typeface="Proxima Nova"/>
                <a:sym typeface="Proxima Nova"/>
              </a:rPr>
              <a:t>Do This:</a:t>
            </a:r>
            <a:endParaRPr sz="2400" b="1">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2400" b="1">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2400">
                <a:solidFill>
                  <a:schemeClr val="dk1"/>
                </a:solidFill>
                <a:latin typeface="Proxima Nova"/>
                <a:ea typeface="Proxima Nova"/>
                <a:cs typeface="Proxima Nova"/>
                <a:sym typeface="Proxima Nova"/>
              </a:rPr>
              <a:t>Go to Level 1 </a:t>
            </a: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2400">
                <a:solidFill>
                  <a:schemeClr val="dk1"/>
                </a:solidFill>
                <a:latin typeface="Proxima Nova"/>
                <a:ea typeface="Proxima Nova"/>
                <a:cs typeface="Proxima Nova"/>
                <a:sym typeface="Proxima Nova"/>
              </a:rPr>
              <a:t>on Code Studio</a:t>
            </a:r>
            <a:endParaRPr sz="2400">
              <a:solidFill>
                <a:schemeClr val="dk1"/>
              </a:solidFill>
              <a:latin typeface="Proxima Nova"/>
              <a:ea typeface="Proxima Nova"/>
              <a:cs typeface="Proxima Nova"/>
              <a:sym typeface="Proxima Nova"/>
            </a:endParaRPr>
          </a:p>
        </p:txBody>
      </p:sp>
      <p:pic>
        <p:nvPicPr>
          <p:cNvPr id="835" name="Google Shape;835;p112"/>
          <p:cNvPicPr preferRelativeResize="0"/>
          <p:nvPr/>
        </p:nvPicPr>
        <p:blipFill>
          <a:blip r:embed="rId4">
            <a:alphaModFix/>
          </a:blip>
          <a:stretch>
            <a:fillRect/>
          </a:stretch>
        </p:blipFill>
        <p:spPr>
          <a:xfrm>
            <a:off x="438224" y="2441725"/>
            <a:ext cx="2683225" cy="2271075"/>
          </a:xfrm>
          <a:prstGeom prst="rect">
            <a:avLst/>
          </a:prstGeom>
          <a:noFill/>
          <a:ln>
            <a:noFill/>
          </a:ln>
        </p:spPr>
      </p:pic>
      <p:sp>
        <p:nvSpPr>
          <p:cNvPr id="836" name="Google Shape;836;p112"/>
          <p:cNvSpPr/>
          <p:nvPr/>
        </p:nvSpPr>
        <p:spPr>
          <a:xfrm>
            <a:off x="554525" y="3401775"/>
            <a:ext cx="2151600" cy="351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2"/>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6 - Activity</a:t>
            </a:r>
            <a:endParaRPr dirty="0">
              <a:solidFill>
                <a:srgbClr val="FFFFFF"/>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1"/>
        <p:cNvGrpSpPr/>
        <p:nvPr/>
      </p:nvGrpSpPr>
      <p:grpSpPr>
        <a:xfrm>
          <a:off x="0" y="0"/>
          <a:ext cx="0" cy="0"/>
          <a:chOff x="0" y="0"/>
          <a:chExt cx="0" cy="0"/>
        </a:xfrm>
      </p:grpSpPr>
      <p:sp>
        <p:nvSpPr>
          <p:cNvPr id="842" name="Google Shape;842;p113"/>
          <p:cNvSpPr txBox="1"/>
          <p:nvPr/>
        </p:nvSpPr>
        <p:spPr>
          <a:xfrm>
            <a:off x="255550" y="300100"/>
            <a:ext cx="5394900" cy="25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Proxima Nova"/>
                <a:ea typeface="Proxima Nova"/>
                <a:cs typeface="Proxima Nova"/>
                <a:sym typeface="Proxima Nova"/>
              </a:rPr>
              <a:t>Do This:</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457200" lvl="0" indent="-355600" algn="l" rtl="0">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Log into this version of the Internet Simulator</a:t>
            </a:r>
            <a:endParaRPr sz="2000">
              <a:solidFill>
                <a:schemeClr val="dk1"/>
              </a:solidFill>
              <a:latin typeface="Proxima Nova"/>
              <a:ea typeface="Proxima Nova"/>
              <a:cs typeface="Proxima Nova"/>
              <a:sym typeface="Proxima Nova"/>
            </a:endParaRPr>
          </a:p>
          <a:p>
            <a:pPr marL="457200" lvl="0" indent="-355600" algn="l" rtl="0">
              <a:spcBef>
                <a:spcPts val="0"/>
              </a:spcBef>
              <a:spcAft>
                <a:spcPts val="0"/>
              </a:spcAft>
              <a:buClr>
                <a:schemeClr val="dk1"/>
              </a:buClr>
              <a:buSzPts val="2000"/>
              <a:buFont typeface="Proxima Nova"/>
              <a:buChar char="●"/>
            </a:pPr>
            <a:r>
              <a:rPr lang="en" sz="2000" b="1">
                <a:solidFill>
                  <a:schemeClr val="dk1"/>
                </a:solidFill>
                <a:latin typeface="Proxima Nova"/>
                <a:ea typeface="Proxima Nova"/>
                <a:cs typeface="Proxima Nova"/>
                <a:sym typeface="Proxima Nova"/>
              </a:rPr>
              <a:t>No talking at all</a:t>
            </a:r>
            <a:r>
              <a:rPr lang="en" sz="2000">
                <a:solidFill>
                  <a:schemeClr val="dk1"/>
                </a:solidFill>
                <a:latin typeface="Proxima Nova"/>
                <a:ea typeface="Proxima Nova"/>
                <a:cs typeface="Proxima Nova"/>
                <a:sym typeface="Proxima Nova"/>
              </a:rPr>
              <a:t>, not even to get your partner’s IP address</a:t>
            </a:r>
            <a:endParaRPr sz="2000">
              <a:solidFill>
                <a:schemeClr val="dk1"/>
              </a:solidFill>
              <a:latin typeface="Proxima Nova"/>
              <a:ea typeface="Proxima Nova"/>
              <a:cs typeface="Proxima Nova"/>
              <a:sym typeface="Proxima Nova"/>
            </a:endParaRPr>
          </a:p>
          <a:p>
            <a:pPr marL="457200" lvl="0" indent="-355600" algn="l" rtl="0">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Ask the DNS for the IP address of a user by sending </a:t>
            </a:r>
            <a:r>
              <a:rPr lang="en" sz="2000">
                <a:solidFill>
                  <a:schemeClr val="dk1"/>
                </a:solidFill>
                <a:latin typeface="Consolas"/>
                <a:ea typeface="Consolas"/>
                <a:cs typeface="Consolas"/>
                <a:sym typeface="Consolas"/>
              </a:rPr>
              <a:t>GET username</a:t>
            </a:r>
            <a:endParaRPr sz="2000">
              <a:solidFill>
                <a:schemeClr val="dk1"/>
              </a:solidFill>
              <a:latin typeface="Consolas"/>
              <a:ea typeface="Consolas"/>
              <a:cs typeface="Consolas"/>
              <a:sym typeface="Consolas"/>
            </a:endParaRPr>
          </a:p>
          <a:p>
            <a:pPr marL="457200" lvl="0" indent="-355600" algn="l" rtl="0">
              <a:spcBef>
                <a:spcPts val="0"/>
              </a:spcBef>
              <a:spcAft>
                <a:spcPts val="0"/>
              </a:spcAft>
              <a:buClr>
                <a:schemeClr val="dk1"/>
              </a:buClr>
              <a:buSzPts val="2000"/>
              <a:buFont typeface="Consolas"/>
              <a:buChar char="●"/>
            </a:pPr>
            <a:r>
              <a:rPr lang="en" sz="2000">
                <a:solidFill>
                  <a:schemeClr val="dk1"/>
                </a:solidFill>
                <a:latin typeface="Proxima Nova"/>
                <a:ea typeface="Proxima Nova"/>
                <a:cs typeface="Proxima Nova"/>
                <a:sym typeface="Proxima Nova"/>
              </a:rPr>
              <a:t>Use the IP address you get back to communicate with at least 2 friends. You can talk about</a:t>
            </a:r>
            <a:endParaRPr sz="2000">
              <a:solidFill>
                <a:schemeClr val="dk1"/>
              </a:solidFill>
              <a:latin typeface="Proxima Nova"/>
              <a:ea typeface="Proxima Nova"/>
              <a:cs typeface="Proxima Nova"/>
              <a:sym typeface="Proxima Nova"/>
            </a:endParaRPr>
          </a:p>
          <a:p>
            <a:pPr marL="914400" lvl="1" indent="-355600" algn="l" rtl="0">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In your ideal world what time would school start?</a:t>
            </a:r>
            <a:endParaRPr sz="2000">
              <a:solidFill>
                <a:schemeClr val="dk1"/>
              </a:solidFill>
              <a:latin typeface="Proxima Nova"/>
              <a:ea typeface="Proxima Nova"/>
              <a:cs typeface="Proxima Nova"/>
              <a:sym typeface="Proxima Nova"/>
            </a:endParaRPr>
          </a:p>
          <a:p>
            <a:pPr marL="914400" lvl="1" indent="-355600" algn="l" rtl="0">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What would you eat for your perfect meal?</a:t>
            </a:r>
            <a:endParaRPr sz="2000">
              <a:solidFill>
                <a:schemeClr val="dk1"/>
              </a:solidFill>
              <a:latin typeface="Proxima Nova"/>
              <a:ea typeface="Proxima Nova"/>
              <a:cs typeface="Proxima Nova"/>
              <a:sym typeface="Proxima Nova"/>
            </a:endParaRPr>
          </a:p>
        </p:txBody>
      </p:sp>
      <p:pic>
        <p:nvPicPr>
          <p:cNvPr id="843" name="Google Shape;843;p113"/>
          <p:cNvPicPr preferRelativeResize="0"/>
          <p:nvPr/>
        </p:nvPicPr>
        <p:blipFill>
          <a:blip r:embed="rId4">
            <a:alphaModFix/>
          </a:blip>
          <a:stretch>
            <a:fillRect/>
          </a:stretch>
        </p:blipFill>
        <p:spPr>
          <a:xfrm>
            <a:off x="5880375" y="616400"/>
            <a:ext cx="2452115" cy="3910701"/>
          </a:xfrm>
          <a:prstGeom prst="rect">
            <a:avLst/>
          </a:prstGeom>
          <a:noFill/>
          <a:ln>
            <a:noFill/>
          </a:ln>
        </p:spPr>
      </p:pic>
      <p:sp>
        <p:nvSpPr>
          <p:cNvPr id="844" name="Google Shape;844;p113"/>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6 - Activity</a:t>
            </a:r>
            <a:endParaRPr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33"/>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1 - Activity</a:t>
            </a:r>
            <a:endParaRPr dirty="0">
              <a:solidFill>
                <a:srgbClr val="FFFFFF"/>
              </a:solidFill>
            </a:endParaRPr>
          </a:p>
        </p:txBody>
      </p:sp>
      <p:grpSp>
        <p:nvGrpSpPr>
          <p:cNvPr id="179" name="Google Shape;179;p33"/>
          <p:cNvGrpSpPr/>
          <p:nvPr/>
        </p:nvGrpSpPr>
        <p:grpSpPr>
          <a:xfrm>
            <a:off x="8318125" y="86900"/>
            <a:ext cx="747550" cy="183300"/>
            <a:chOff x="7547375" y="86900"/>
            <a:chExt cx="747550" cy="183300"/>
          </a:xfrm>
        </p:grpSpPr>
        <p:sp>
          <p:nvSpPr>
            <p:cNvPr id="180" name="Google Shape;180;p33"/>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3"/>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33"/>
          <p:cNvSpPr txBox="1"/>
          <p:nvPr/>
        </p:nvSpPr>
        <p:spPr>
          <a:xfrm>
            <a:off x="142625" y="455800"/>
            <a:ext cx="8884200" cy="107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Do This: </a:t>
            </a:r>
            <a:r>
              <a:rPr lang="en" sz="3000">
                <a:latin typeface="Proxima Nova"/>
                <a:ea typeface="Proxima Nova"/>
                <a:cs typeface="Proxima Nova"/>
                <a:sym typeface="Proxima Nova"/>
              </a:rPr>
              <a:t>Join your partner in the Internet Simulator on Level 1</a:t>
            </a:r>
            <a:endParaRPr sz="3000">
              <a:latin typeface="Proxima Nova"/>
              <a:ea typeface="Proxima Nova"/>
              <a:cs typeface="Proxima Nova"/>
              <a:sym typeface="Proxima Nova"/>
            </a:endParaRPr>
          </a:p>
        </p:txBody>
      </p:sp>
      <p:pic>
        <p:nvPicPr>
          <p:cNvPr id="184" name="Google Shape;184;p33"/>
          <p:cNvPicPr preferRelativeResize="0"/>
          <p:nvPr/>
        </p:nvPicPr>
        <p:blipFill>
          <a:blip r:embed="rId4">
            <a:alphaModFix/>
          </a:blip>
          <a:stretch>
            <a:fillRect/>
          </a:stretch>
        </p:blipFill>
        <p:spPr>
          <a:xfrm>
            <a:off x="1843223" y="1534373"/>
            <a:ext cx="7110275" cy="1338500"/>
          </a:xfrm>
          <a:prstGeom prst="rect">
            <a:avLst/>
          </a:prstGeom>
          <a:noFill/>
          <a:ln>
            <a:noFill/>
          </a:ln>
        </p:spPr>
      </p:pic>
      <p:sp>
        <p:nvSpPr>
          <p:cNvPr id="185" name="Google Shape;185;p33"/>
          <p:cNvSpPr txBox="1"/>
          <p:nvPr/>
        </p:nvSpPr>
        <p:spPr>
          <a:xfrm>
            <a:off x="7915125" y="2264225"/>
            <a:ext cx="892800" cy="445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pic>
        <p:nvPicPr>
          <p:cNvPr id="186" name="Google Shape;186;p33"/>
          <p:cNvPicPr preferRelativeResize="0"/>
          <p:nvPr/>
        </p:nvPicPr>
        <p:blipFill>
          <a:blip r:embed="rId5">
            <a:alphaModFix/>
          </a:blip>
          <a:stretch>
            <a:fillRect/>
          </a:stretch>
        </p:blipFill>
        <p:spPr>
          <a:xfrm>
            <a:off x="1843225" y="3254386"/>
            <a:ext cx="7110275" cy="1599812"/>
          </a:xfrm>
          <a:prstGeom prst="rect">
            <a:avLst/>
          </a:prstGeom>
          <a:noFill/>
          <a:ln>
            <a:noFill/>
          </a:ln>
        </p:spPr>
      </p:pic>
      <p:sp>
        <p:nvSpPr>
          <p:cNvPr id="187" name="Google Shape;187;p33"/>
          <p:cNvSpPr txBox="1"/>
          <p:nvPr/>
        </p:nvSpPr>
        <p:spPr>
          <a:xfrm>
            <a:off x="7915125" y="3645500"/>
            <a:ext cx="892800" cy="445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88" name="Google Shape;188;p33"/>
          <p:cNvSpPr txBox="1"/>
          <p:nvPr/>
        </p:nvSpPr>
        <p:spPr>
          <a:xfrm>
            <a:off x="241900" y="1894025"/>
            <a:ext cx="1538400" cy="6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Partner #1 -</a:t>
            </a:r>
            <a:endParaRPr b="1">
              <a:latin typeface="Proxima Nova"/>
              <a:ea typeface="Proxima Nova"/>
              <a:cs typeface="Proxima Nova"/>
              <a:sym typeface="Proxima Nova"/>
            </a:endParaRPr>
          </a:p>
          <a:p>
            <a:pPr marL="0" lvl="0" indent="0" algn="l" rtl="0">
              <a:spcBef>
                <a:spcPts val="0"/>
              </a:spcBef>
              <a:spcAft>
                <a:spcPts val="0"/>
              </a:spcAft>
              <a:buNone/>
            </a:pPr>
            <a:r>
              <a:rPr lang="en" b="1">
                <a:latin typeface="Proxima Nova"/>
                <a:ea typeface="Proxima Nova"/>
                <a:cs typeface="Proxima Nova"/>
                <a:sym typeface="Proxima Nova"/>
              </a:rPr>
              <a:t>(Dani)</a:t>
            </a:r>
            <a:endParaRPr b="1">
              <a:latin typeface="Proxima Nova"/>
              <a:ea typeface="Proxima Nova"/>
              <a:cs typeface="Proxima Nova"/>
              <a:sym typeface="Proxima Nova"/>
            </a:endParaRPr>
          </a:p>
        </p:txBody>
      </p:sp>
      <p:sp>
        <p:nvSpPr>
          <p:cNvPr id="189" name="Google Shape;189;p33"/>
          <p:cNvSpPr txBox="1"/>
          <p:nvPr/>
        </p:nvSpPr>
        <p:spPr>
          <a:xfrm>
            <a:off x="304825" y="3645500"/>
            <a:ext cx="1538400" cy="6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Partner #2 -</a:t>
            </a:r>
            <a:endParaRPr b="1">
              <a:latin typeface="Proxima Nova"/>
              <a:ea typeface="Proxima Nova"/>
              <a:cs typeface="Proxima Nova"/>
              <a:sym typeface="Proxima Nova"/>
            </a:endParaRPr>
          </a:p>
          <a:p>
            <a:pPr marL="0" lvl="0" indent="0" algn="l" rtl="0">
              <a:spcBef>
                <a:spcPts val="0"/>
              </a:spcBef>
              <a:spcAft>
                <a:spcPts val="0"/>
              </a:spcAft>
              <a:buNone/>
            </a:pPr>
            <a:r>
              <a:rPr lang="en" b="1">
                <a:latin typeface="Proxima Nova"/>
                <a:ea typeface="Proxima Nova"/>
                <a:cs typeface="Proxima Nova"/>
                <a:sym typeface="Proxima Nova"/>
              </a:rPr>
              <a:t>(Hannah)</a:t>
            </a:r>
            <a:endParaRPr b="1">
              <a:latin typeface="Proxima Nova"/>
              <a:ea typeface="Proxima Nova"/>
              <a:cs typeface="Proxima Nova"/>
              <a:sym typeface="Proxima Nova"/>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8"/>
        <p:cNvGrpSpPr/>
        <p:nvPr/>
      </p:nvGrpSpPr>
      <p:grpSpPr>
        <a:xfrm>
          <a:off x="0" y="0"/>
          <a:ext cx="0" cy="0"/>
          <a:chOff x="0" y="0"/>
          <a:chExt cx="0" cy="0"/>
        </a:xfrm>
      </p:grpSpPr>
      <p:sp>
        <p:nvSpPr>
          <p:cNvPr id="849" name="Google Shape;849;p114"/>
          <p:cNvSpPr txBox="1"/>
          <p:nvPr/>
        </p:nvSpPr>
        <p:spPr>
          <a:xfrm>
            <a:off x="255550" y="528700"/>
            <a:ext cx="8439000" cy="101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Proxima Nova"/>
                <a:ea typeface="Proxima Nova"/>
                <a:cs typeface="Proxima Nova"/>
                <a:sym typeface="Proxima Nova"/>
              </a:rPr>
              <a:t>Do This: </a:t>
            </a:r>
            <a:r>
              <a:rPr lang="en" sz="2400">
                <a:solidFill>
                  <a:schemeClr val="dk1"/>
                </a:solidFill>
                <a:latin typeface="Proxima Nova"/>
                <a:ea typeface="Proxima Nova"/>
                <a:cs typeface="Proxima Nova"/>
                <a:sym typeface="Proxima Nova"/>
              </a:rPr>
              <a:t>As we watch this video take notes on the HTTP protocol. </a:t>
            </a:r>
            <a:endParaRPr sz="2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What problem is HTTP solving?</a:t>
            </a: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What is a GET request and what are your requesting?</a:t>
            </a: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How does HTTP rely on the other layers of the Internet?</a:t>
            </a: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What problem is HTTP solving?</a:t>
            </a: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What do certificate authorities do and why are they necessary?</a:t>
            </a:r>
            <a:endParaRPr sz="2400">
              <a:solidFill>
                <a:schemeClr val="dk1"/>
              </a:solidFill>
              <a:latin typeface="Proxima Nova"/>
              <a:ea typeface="Proxima Nova"/>
              <a:cs typeface="Proxima Nova"/>
              <a:sym typeface="Proxima Nova"/>
            </a:endParaRPr>
          </a:p>
        </p:txBody>
      </p:sp>
      <p:sp>
        <p:nvSpPr>
          <p:cNvPr id="850" name="Google Shape;850;p114"/>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6 - Activity</a:t>
            </a:r>
            <a:endParaRPr dirty="0">
              <a:solidFill>
                <a:srgbClr val="FFFFFF"/>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4"/>
        <p:cNvGrpSpPr/>
        <p:nvPr/>
      </p:nvGrpSpPr>
      <p:grpSpPr>
        <a:xfrm>
          <a:off x="0" y="0"/>
          <a:ext cx="0" cy="0"/>
          <a:chOff x="0" y="0"/>
          <a:chExt cx="0" cy="0"/>
        </a:xfrm>
      </p:grpSpPr>
      <p:sp>
        <p:nvSpPr>
          <p:cNvPr id="855" name="Google Shape;855;p11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6 - Activity</a:t>
            </a:r>
            <a:endParaRPr dirty="0">
              <a:solidFill>
                <a:srgbClr val="FFFFFF"/>
              </a:solidFill>
            </a:endParaRPr>
          </a:p>
        </p:txBody>
      </p:sp>
      <p:grpSp>
        <p:nvGrpSpPr>
          <p:cNvPr id="856" name="Google Shape;856;p115"/>
          <p:cNvGrpSpPr/>
          <p:nvPr/>
        </p:nvGrpSpPr>
        <p:grpSpPr>
          <a:xfrm>
            <a:off x="8318125" y="86900"/>
            <a:ext cx="747550" cy="183300"/>
            <a:chOff x="7547375" y="86900"/>
            <a:chExt cx="747550" cy="183300"/>
          </a:xfrm>
        </p:grpSpPr>
        <p:sp>
          <p:nvSpPr>
            <p:cNvPr id="857" name="Google Shape;857;p115"/>
            <p:cNvSpPr/>
            <p:nvPr/>
          </p:nvSpPr>
          <p:spPr>
            <a:xfrm>
              <a:off x="7547375"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5"/>
            <p:cNvSpPr/>
            <p:nvPr/>
          </p:nvSpPr>
          <p:spPr>
            <a:xfrm>
              <a:off x="7829500" y="86900"/>
              <a:ext cx="183300" cy="183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5"/>
            <p:cNvSpPr/>
            <p:nvPr/>
          </p:nvSpPr>
          <p:spPr>
            <a:xfrm>
              <a:off x="8111625" y="86900"/>
              <a:ext cx="183300" cy="183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0" name="Google Shape;860;p115" descr="Tumblr founder David Karp and Xbox program manager Jasmine Lawrence give a detailed description of how the Internet works using HTTP and HTML.&#10;&#10;Start learning at http://code.org/ &#10;&#10;Help us translate into your language: http://code.org/translate/videos&#10;&#10;Stay in touch with us!&#10;• on Twitter https://twitter.com/codeorg&#10;• on Facebook https://www.facebook.com/Code.org&#10;• on Instagram https://instagram.com/codeorg&#10;• on Tumblr https://blog.code.org &#10;• on LinkedIn https://www.linkedin.com/company/code...&#10;• on Google+ https://google.com/+codeorg&#10;&#10;Help us caption &amp; translate this video!&#10;&#10;http://amara.org/v/HZkB/" title="The Internet: HTTP &amp; HTML">
            <a:hlinkClick r:id="rId4"/>
          </p:cNvPr>
          <p:cNvPicPr preferRelativeResize="0"/>
          <p:nvPr/>
        </p:nvPicPr>
        <p:blipFill>
          <a:blip r:embed="rId5">
            <a:alphaModFix/>
          </a:blip>
          <a:stretch>
            <a:fillRect/>
          </a:stretch>
        </p:blipFill>
        <p:spPr>
          <a:xfrm>
            <a:off x="0" y="352550"/>
            <a:ext cx="6387934" cy="4790950"/>
          </a:xfrm>
          <a:prstGeom prst="rect">
            <a:avLst/>
          </a:prstGeom>
          <a:noFill/>
          <a:ln>
            <a:noFill/>
          </a:ln>
        </p:spPr>
      </p:pic>
      <p:sp>
        <p:nvSpPr>
          <p:cNvPr id="861" name="Google Shape;861;p115"/>
          <p:cNvSpPr txBox="1"/>
          <p:nvPr/>
        </p:nvSpPr>
        <p:spPr>
          <a:xfrm>
            <a:off x="6479675" y="2231000"/>
            <a:ext cx="2586000" cy="195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What problem is HTTP solving?</a:t>
            </a:r>
            <a:endParaRPr>
              <a:solidFill>
                <a:schemeClr val="dk1"/>
              </a:solidFill>
              <a:latin typeface="Proxima Nova"/>
              <a:ea typeface="Proxima Nova"/>
              <a:cs typeface="Proxima Nova"/>
              <a:sym typeface="Proxima Nova"/>
            </a:endParaRPr>
          </a:p>
          <a:p>
            <a:pPr marL="457200" lvl="0" indent="-317500" algn="l" rtl="0">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What is a GET request and what are your requesting?</a:t>
            </a:r>
            <a:endParaRPr>
              <a:solidFill>
                <a:schemeClr val="dk1"/>
              </a:solidFill>
              <a:latin typeface="Proxima Nova"/>
              <a:ea typeface="Proxima Nova"/>
              <a:cs typeface="Proxima Nova"/>
              <a:sym typeface="Proxima Nova"/>
            </a:endParaRPr>
          </a:p>
          <a:p>
            <a:pPr marL="457200" lvl="0" indent="-317500" algn="l" rtl="0">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How does HTTP rely on the other layers of the Internet?</a:t>
            </a:r>
            <a:endParaRPr>
              <a:solidFill>
                <a:schemeClr val="dk1"/>
              </a:solidFill>
              <a:latin typeface="Proxima Nova"/>
              <a:ea typeface="Proxima Nova"/>
              <a:cs typeface="Proxima Nova"/>
              <a:sym typeface="Proxima Nova"/>
            </a:endParaRPr>
          </a:p>
          <a:p>
            <a:pPr marL="457200" lvl="0" indent="-317500" algn="l" rtl="0">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Why are SSL, TLS, and HTTPS necessary?</a:t>
            </a:r>
            <a:endParaRPr>
              <a:solidFill>
                <a:schemeClr val="dk1"/>
              </a:solidFill>
              <a:latin typeface="Proxima Nova"/>
              <a:ea typeface="Proxima Nova"/>
              <a:cs typeface="Proxima Nova"/>
              <a:sym typeface="Proxima Nova"/>
            </a:endParaRPr>
          </a:p>
          <a:p>
            <a:pPr marL="457200" lvl="0" indent="-317500" algn="l" rtl="0">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What do certificate authorities do and why are they necessary?</a:t>
            </a:r>
            <a:endParaRPr>
              <a:solidFill>
                <a:schemeClr val="dk1"/>
              </a:solidFill>
              <a:latin typeface="Proxima Nova"/>
              <a:ea typeface="Proxima Nova"/>
              <a:cs typeface="Proxima Nova"/>
              <a:sym typeface="Proxima Nova"/>
            </a:endParaRPr>
          </a:p>
          <a:p>
            <a:pPr marL="457200" lvl="0" indent="0" algn="l" rtl="0">
              <a:spcBef>
                <a:spcPts val="0"/>
              </a:spcBef>
              <a:spcAft>
                <a:spcPts val="0"/>
              </a:spcAft>
              <a:buNone/>
            </a:pPr>
            <a:endParaRPr>
              <a:solidFill>
                <a:schemeClr val="dk1"/>
              </a:solidFill>
              <a:latin typeface="Proxima Nova"/>
              <a:ea typeface="Proxima Nova"/>
              <a:cs typeface="Proxima Nova"/>
              <a:sym typeface="Proxima Nova"/>
            </a:endParaRPr>
          </a:p>
        </p:txBody>
      </p:sp>
      <p:grpSp>
        <p:nvGrpSpPr>
          <p:cNvPr id="862" name="Google Shape;862;p115"/>
          <p:cNvGrpSpPr/>
          <p:nvPr/>
        </p:nvGrpSpPr>
        <p:grpSpPr>
          <a:xfrm>
            <a:off x="7057241" y="492000"/>
            <a:ext cx="1727858" cy="1727858"/>
            <a:chOff x="5923709" y="2692968"/>
            <a:chExt cx="2368876" cy="2368876"/>
          </a:xfrm>
        </p:grpSpPr>
        <p:pic>
          <p:nvPicPr>
            <p:cNvPr id="863" name="Google Shape;863;p115"/>
            <p:cNvPicPr preferRelativeResize="0"/>
            <p:nvPr/>
          </p:nvPicPr>
          <p:blipFill>
            <a:blip r:embed="rId6">
              <a:alphaModFix/>
            </a:blip>
            <a:stretch>
              <a:fillRect/>
            </a:stretch>
          </p:blipFill>
          <p:spPr>
            <a:xfrm>
              <a:off x="5923709" y="2692968"/>
              <a:ext cx="2368876" cy="2368876"/>
            </a:xfrm>
            <a:prstGeom prst="rect">
              <a:avLst/>
            </a:prstGeom>
            <a:noFill/>
            <a:ln>
              <a:noFill/>
            </a:ln>
          </p:spPr>
        </p:pic>
        <p:sp>
          <p:nvSpPr>
            <p:cNvPr id="864" name="Google Shape;864;p115"/>
            <p:cNvSpPr txBox="1"/>
            <p:nvPr/>
          </p:nvSpPr>
          <p:spPr>
            <a:xfrm>
              <a:off x="6852159" y="3193243"/>
              <a:ext cx="985800" cy="750000"/>
            </a:xfrm>
            <a:prstGeom prst="rect">
              <a:avLst/>
            </a:prstGeom>
            <a:solidFill>
              <a:srgbClr val="7665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3F3F3"/>
                  </a:solidFill>
                  <a:latin typeface="Coming Soon"/>
                  <a:ea typeface="Coming Soon"/>
                  <a:cs typeface="Coming Soon"/>
                  <a:sym typeface="Coming Soon"/>
                </a:rPr>
                <a:t>AP CSP</a:t>
              </a:r>
              <a:endParaRPr sz="1200">
                <a:solidFill>
                  <a:srgbClr val="F3F3F3"/>
                </a:solidFill>
                <a:latin typeface="Coming Soon"/>
                <a:ea typeface="Coming Soon"/>
                <a:cs typeface="Coming Soon"/>
                <a:sym typeface="Coming Soon"/>
              </a:endParaRPr>
            </a:p>
            <a:p>
              <a:pPr marL="0" lvl="0" indent="0" algn="ctr" rtl="0">
                <a:spcBef>
                  <a:spcPts val="0"/>
                </a:spcBef>
                <a:spcAft>
                  <a:spcPts val="0"/>
                </a:spcAft>
                <a:buNone/>
              </a:pPr>
              <a:r>
                <a:rPr lang="en" sz="1200">
                  <a:solidFill>
                    <a:srgbClr val="F3F3F3"/>
                  </a:solidFill>
                  <a:latin typeface="Coming Soon"/>
                  <a:ea typeface="Coming Soon"/>
                  <a:cs typeface="Coming Soon"/>
                  <a:sym typeface="Coming Soon"/>
                </a:rPr>
                <a:t>Journal</a:t>
              </a:r>
              <a:endParaRPr sz="1200">
                <a:solidFill>
                  <a:srgbClr val="F3F3F3"/>
                </a:solidFill>
                <a:latin typeface="Coming Soon"/>
                <a:ea typeface="Coming Soon"/>
                <a:cs typeface="Coming Soon"/>
                <a:sym typeface="Coming Soon"/>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8"/>
        <p:cNvGrpSpPr/>
        <p:nvPr/>
      </p:nvGrpSpPr>
      <p:grpSpPr>
        <a:xfrm>
          <a:off x="0" y="0"/>
          <a:ext cx="0" cy="0"/>
          <a:chOff x="0" y="0"/>
          <a:chExt cx="0" cy="0"/>
        </a:xfrm>
      </p:grpSpPr>
      <p:sp>
        <p:nvSpPr>
          <p:cNvPr id="869" name="Google Shape;869;p116"/>
          <p:cNvSpPr txBox="1"/>
          <p:nvPr/>
        </p:nvSpPr>
        <p:spPr>
          <a:xfrm>
            <a:off x="255550" y="528700"/>
            <a:ext cx="8439000" cy="101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Proxima Nova"/>
                <a:ea typeface="Proxima Nova"/>
                <a:cs typeface="Proxima Nova"/>
                <a:sym typeface="Proxima Nova"/>
              </a:rPr>
              <a:t>Prompt: </a:t>
            </a:r>
            <a:r>
              <a:rPr lang="en" sz="2400">
                <a:solidFill>
                  <a:schemeClr val="dk1"/>
                </a:solidFill>
                <a:latin typeface="Proxima Nova"/>
                <a:ea typeface="Proxima Nova"/>
                <a:cs typeface="Proxima Nova"/>
                <a:sym typeface="Proxima Nova"/>
              </a:rPr>
              <a:t>Review these questions with a partner about HTTP</a:t>
            </a:r>
            <a:endParaRPr sz="2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What problem does it solve?</a:t>
            </a: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How does it work?</a:t>
            </a:r>
            <a:endParaRPr sz="2400">
              <a:solidFill>
                <a:schemeClr val="dk1"/>
              </a:solidFill>
              <a:latin typeface="Proxima Nova"/>
              <a:ea typeface="Proxima Nova"/>
              <a:cs typeface="Proxima Nova"/>
              <a:sym typeface="Proxima Nova"/>
            </a:endParaRPr>
          </a:p>
          <a:p>
            <a:pPr marL="457200" lvl="0" indent="-381000" algn="l" rtl="0">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How does it rely on the other layers of the Internet?</a:t>
            </a:r>
            <a:endParaRPr sz="2400">
              <a:solidFill>
                <a:schemeClr val="dk1"/>
              </a:solidFill>
              <a:latin typeface="Proxima Nova"/>
              <a:ea typeface="Proxima Nova"/>
              <a:cs typeface="Proxima Nova"/>
              <a:sym typeface="Proxima Nova"/>
            </a:endParaRPr>
          </a:p>
        </p:txBody>
      </p:sp>
      <p:sp>
        <p:nvSpPr>
          <p:cNvPr id="870" name="Google Shape;870;p116"/>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6 - Activity</a:t>
            </a:r>
            <a:endParaRPr dirty="0">
              <a:solidFill>
                <a:srgbClr val="FFFFFF"/>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4"/>
        <p:cNvGrpSpPr/>
        <p:nvPr/>
      </p:nvGrpSpPr>
      <p:grpSpPr>
        <a:xfrm>
          <a:off x="0" y="0"/>
          <a:ext cx="0" cy="0"/>
          <a:chOff x="0" y="0"/>
          <a:chExt cx="0" cy="0"/>
        </a:xfrm>
      </p:grpSpPr>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8"/>
        <p:cNvGrpSpPr/>
        <p:nvPr/>
      </p:nvGrpSpPr>
      <p:grpSpPr>
        <a:xfrm>
          <a:off x="0" y="0"/>
          <a:ext cx="0" cy="0"/>
          <a:chOff x="0" y="0"/>
          <a:chExt cx="0" cy="0"/>
        </a:xfrm>
      </p:grpSpPr>
      <p:sp>
        <p:nvSpPr>
          <p:cNvPr id="879" name="Google Shape;879;p118"/>
          <p:cNvSpPr txBox="1"/>
          <p:nvPr/>
        </p:nvSpPr>
        <p:spPr>
          <a:xfrm>
            <a:off x="-25050" y="3843075"/>
            <a:ext cx="9194100" cy="1239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The World Wide Web is different from the Internet. The World Wide Web are files, web pages and media. The Internet is the network we use to access those files. </a:t>
            </a:r>
            <a:endParaRPr>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solidFill>
                <a:schemeClr val="dk1"/>
              </a:solidFill>
              <a:latin typeface="Proxima Nova"/>
              <a:ea typeface="Proxima Nova"/>
              <a:cs typeface="Proxima Nova"/>
              <a:sym typeface="Proxima Nova"/>
            </a:endParaRPr>
          </a:p>
          <a:p>
            <a:pPr marL="457200" lvl="0" indent="-317500" algn="l" rtl="0">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The DNS is an important system in helping the Internet scale.</a:t>
            </a:r>
            <a:endParaRPr>
              <a:solidFill>
                <a:schemeClr val="dk1"/>
              </a:solidFill>
              <a:latin typeface="Proxima Nova"/>
              <a:ea typeface="Proxima Nova"/>
              <a:cs typeface="Proxima Nova"/>
              <a:sym typeface="Proxima Nova"/>
            </a:endParaRPr>
          </a:p>
        </p:txBody>
      </p:sp>
      <p:sp>
        <p:nvSpPr>
          <p:cNvPr id="880" name="Google Shape;880;p118"/>
          <p:cNvSpPr txBox="1"/>
          <p:nvPr/>
        </p:nvSpPr>
        <p:spPr>
          <a:xfrm>
            <a:off x="158525" y="455525"/>
            <a:ext cx="2302800" cy="44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chemeClr val="dk1"/>
                </a:solidFill>
                <a:latin typeface="Proxima Nova"/>
                <a:ea typeface="Proxima Nova"/>
                <a:cs typeface="Proxima Nova"/>
                <a:sym typeface="Proxima Nova"/>
              </a:rPr>
              <a:t>Key Takeaways:</a:t>
            </a:r>
            <a:endParaRPr sz="1600">
              <a:solidFill>
                <a:schemeClr val="dk1"/>
              </a:solidFill>
              <a:latin typeface="Proxima Nova"/>
              <a:ea typeface="Proxima Nova"/>
              <a:cs typeface="Proxima Nova"/>
              <a:sym typeface="Proxima Nova"/>
            </a:endParaRPr>
          </a:p>
        </p:txBody>
      </p:sp>
      <p:sp>
        <p:nvSpPr>
          <p:cNvPr id="881" name="Google Shape;881;p11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6 - Wrap Up</a:t>
            </a:r>
            <a:endParaRPr dirty="0">
              <a:solidFill>
                <a:srgbClr val="FFFFFF"/>
              </a:solidFill>
            </a:endParaRPr>
          </a:p>
        </p:txBody>
      </p:sp>
      <p:pic>
        <p:nvPicPr>
          <p:cNvPr id="882" name="Google Shape;882;p118"/>
          <p:cNvPicPr preferRelativeResize="0"/>
          <p:nvPr/>
        </p:nvPicPr>
        <p:blipFill>
          <a:blip r:embed="rId4">
            <a:alphaModFix/>
          </a:blip>
          <a:stretch>
            <a:fillRect/>
          </a:stretch>
        </p:blipFill>
        <p:spPr>
          <a:xfrm>
            <a:off x="223050" y="998912"/>
            <a:ext cx="731625" cy="743325"/>
          </a:xfrm>
          <a:prstGeom prst="rect">
            <a:avLst/>
          </a:prstGeom>
          <a:noFill/>
          <a:ln>
            <a:noFill/>
          </a:ln>
        </p:spPr>
      </p:pic>
      <p:pic>
        <p:nvPicPr>
          <p:cNvPr id="883" name="Google Shape;883;p118"/>
          <p:cNvPicPr preferRelativeResize="0"/>
          <p:nvPr/>
        </p:nvPicPr>
        <p:blipFill>
          <a:blip r:embed="rId5">
            <a:alphaModFix/>
          </a:blip>
          <a:stretch>
            <a:fillRect/>
          </a:stretch>
        </p:blipFill>
        <p:spPr>
          <a:xfrm>
            <a:off x="4572000" y="981575"/>
            <a:ext cx="1193100" cy="841650"/>
          </a:xfrm>
          <a:prstGeom prst="rect">
            <a:avLst/>
          </a:prstGeom>
          <a:noFill/>
          <a:ln>
            <a:noFill/>
          </a:ln>
        </p:spPr>
      </p:pic>
      <p:pic>
        <p:nvPicPr>
          <p:cNvPr id="884" name="Google Shape;884;p118"/>
          <p:cNvPicPr preferRelativeResize="0"/>
          <p:nvPr/>
        </p:nvPicPr>
        <p:blipFill>
          <a:blip r:embed="rId6">
            <a:alphaModFix/>
          </a:blip>
          <a:stretch>
            <a:fillRect/>
          </a:stretch>
        </p:blipFill>
        <p:spPr>
          <a:xfrm>
            <a:off x="223050" y="2234937"/>
            <a:ext cx="1487250" cy="1179125"/>
          </a:xfrm>
          <a:prstGeom prst="rect">
            <a:avLst/>
          </a:prstGeom>
          <a:noFill/>
          <a:ln>
            <a:noFill/>
          </a:ln>
        </p:spPr>
      </p:pic>
      <p:pic>
        <p:nvPicPr>
          <p:cNvPr id="885" name="Google Shape;885;p118"/>
          <p:cNvPicPr preferRelativeResize="0"/>
          <p:nvPr/>
        </p:nvPicPr>
        <p:blipFill>
          <a:blip r:embed="rId7">
            <a:alphaModFix/>
          </a:blip>
          <a:stretch>
            <a:fillRect/>
          </a:stretch>
        </p:blipFill>
        <p:spPr>
          <a:xfrm>
            <a:off x="4622000" y="2297598"/>
            <a:ext cx="1402725" cy="1053764"/>
          </a:xfrm>
          <a:prstGeom prst="rect">
            <a:avLst/>
          </a:prstGeom>
          <a:noFill/>
          <a:ln>
            <a:noFill/>
          </a:ln>
        </p:spPr>
      </p:pic>
      <p:sp>
        <p:nvSpPr>
          <p:cNvPr id="886" name="Google Shape;886;p118"/>
          <p:cNvSpPr txBox="1"/>
          <p:nvPr/>
        </p:nvSpPr>
        <p:spPr>
          <a:xfrm>
            <a:off x="995075" y="998900"/>
            <a:ext cx="3000000" cy="80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roxima Nova"/>
                <a:ea typeface="Proxima Nova"/>
                <a:cs typeface="Proxima Nova"/>
                <a:sym typeface="Proxima Nova"/>
              </a:rPr>
              <a:t>Scalability: </a:t>
            </a:r>
            <a:r>
              <a:rPr lang="en">
                <a:solidFill>
                  <a:schemeClr val="dk1"/>
                </a:solidFill>
                <a:latin typeface="Proxima Nova"/>
                <a:ea typeface="Proxima Nova"/>
                <a:cs typeface="Proxima Nova"/>
                <a:sym typeface="Proxima Nova"/>
              </a:rPr>
              <a:t>the capacity for the system to change in size and scale to meet new demands</a:t>
            </a:r>
            <a:endParaRPr>
              <a:solidFill>
                <a:schemeClr val="dk1"/>
              </a:solidFill>
              <a:latin typeface="Proxima Nova"/>
              <a:ea typeface="Proxima Nova"/>
              <a:cs typeface="Proxima Nova"/>
              <a:sym typeface="Proxima Nova"/>
            </a:endParaRPr>
          </a:p>
        </p:txBody>
      </p:sp>
      <p:sp>
        <p:nvSpPr>
          <p:cNvPr id="887" name="Google Shape;887;p118"/>
          <p:cNvSpPr txBox="1"/>
          <p:nvPr/>
        </p:nvSpPr>
        <p:spPr>
          <a:xfrm>
            <a:off x="5867400" y="926225"/>
            <a:ext cx="3134700" cy="105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roxima Nova"/>
                <a:ea typeface="Proxima Nova"/>
                <a:cs typeface="Proxima Nova"/>
                <a:sym typeface="Proxima Nova"/>
              </a:rPr>
              <a:t>The Domain Name System (DNS): </a:t>
            </a:r>
            <a:r>
              <a:rPr lang="en">
                <a:solidFill>
                  <a:schemeClr val="dk1"/>
                </a:solidFill>
                <a:latin typeface="Proxima Nova"/>
                <a:ea typeface="Proxima Nova"/>
                <a:cs typeface="Proxima Nova"/>
                <a:sym typeface="Proxima Nova"/>
              </a:rPr>
              <a:t>the system responsible for translating domain names like example.com into IP addresses</a:t>
            </a:r>
            <a:endParaRPr>
              <a:solidFill>
                <a:schemeClr val="dk1"/>
              </a:solidFill>
              <a:latin typeface="Proxima Nova"/>
              <a:ea typeface="Proxima Nova"/>
              <a:cs typeface="Proxima Nova"/>
              <a:sym typeface="Proxima Nova"/>
            </a:endParaRPr>
          </a:p>
        </p:txBody>
      </p:sp>
      <p:sp>
        <p:nvSpPr>
          <p:cNvPr id="888" name="Google Shape;888;p118"/>
          <p:cNvSpPr txBox="1"/>
          <p:nvPr/>
        </p:nvSpPr>
        <p:spPr>
          <a:xfrm>
            <a:off x="1837700" y="2396550"/>
            <a:ext cx="2784300" cy="74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roxima Nova"/>
                <a:ea typeface="Proxima Nova"/>
                <a:cs typeface="Proxima Nova"/>
                <a:sym typeface="Proxima Nova"/>
              </a:rPr>
              <a:t>World Wide Web:</a:t>
            </a:r>
            <a:r>
              <a:rPr lang="en">
                <a:solidFill>
                  <a:schemeClr val="dk1"/>
                </a:solidFill>
                <a:latin typeface="Proxima Nova"/>
                <a:ea typeface="Proxima Nova"/>
                <a:cs typeface="Proxima Nova"/>
                <a:sym typeface="Proxima Nova"/>
              </a:rPr>
              <a:t> a system of linked pages, programs, and files</a:t>
            </a:r>
            <a:br>
              <a:rPr lang="en">
                <a:solidFill>
                  <a:schemeClr val="dk1"/>
                </a:solidFill>
                <a:latin typeface="Proxima Nova"/>
                <a:ea typeface="Proxima Nova"/>
                <a:cs typeface="Proxima Nova"/>
                <a:sym typeface="Proxima Nova"/>
              </a:rPr>
            </a:br>
            <a:endParaRPr>
              <a:solidFill>
                <a:schemeClr val="dk1"/>
              </a:solidFill>
              <a:latin typeface="Proxima Nova"/>
              <a:ea typeface="Proxima Nova"/>
              <a:cs typeface="Proxima Nova"/>
              <a:sym typeface="Proxima Nova"/>
            </a:endParaRPr>
          </a:p>
        </p:txBody>
      </p:sp>
      <p:sp>
        <p:nvSpPr>
          <p:cNvPr id="889" name="Google Shape;889;p118"/>
          <p:cNvSpPr txBox="1"/>
          <p:nvPr/>
        </p:nvSpPr>
        <p:spPr>
          <a:xfrm>
            <a:off x="6101100" y="2234925"/>
            <a:ext cx="2901000" cy="157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roxima Nova"/>
                <a:ea typeface="Proxima Nova"/>
                <a:cs typeface="Proxima Nova"/>
                <a:sym typeface="Proxima Nova"/>
              </a:rPr>
              <a:t>Hypertext Transfer Protocol (HTTP): </a:t>
            </a:r>
            <a:r>
              <a:rPr lang="en">
                <a:solidFill>
                  <a:schemeClr val="dk1"/>
                </a:solidFill>
                <a:latin typeface="Proxima Nova"/>
                <a:ea typeface="Proxima Nova"/>
                <a:cs typeface="Proxima Nova"/>
                <a:sym typeface="Proxima Nova"/>
              </a:rPr>
              <a:t>a protocol for computers to request and share the pages that make up the world wide web on the Internet</a:t>
            </a:r>
            <a:endParaRPr>
              <a:solidFill>
                <a:schemeClr val="dk1"/>
              </a:solidFill>
              <a:latin typeface="Proxima Nova"/>
              <a:ea typeface="Proxima Nova"/>
              <a:cs typeface="Proxima Nova"/>
              <a:sym typeface="Proxima Nova"/>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3"/>
        <p:cNvGrpSpPr/>
        <p:nvPr/>
      </p:nvGrpSpPr>
      <p:grpSpPr>
        <a:xfrm>
          <a:off x="0" y="0"/>
          <a:ext cx="0" cy="0"/>
          <a:chOff x="0" y="0"/>
          <a:chExt cx="0" cy="0"/>
        </a:xfrm>
      </p:grpSpPr>
      <p:sp>
        <p:nvSpPr>
          <p:cNvPr id="894" name="Google Shape;894;p119"/>
          <p:cNvSpPr txBox="1"/>
          <p:nvPr/>
        </p:nvSpPr>
        <p:spPr>
          <a:xfrm>
            <a:off x="447400" y="542225"/>
            <a:ext cx="8429700" cy="242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b="1">
                <a:solidFill>
                  <a:schemeClr val="dk1"/>
                </a:solidFill>
                <a:latin typeface="Proxima Nova"/>
                <a:ea typeface="Proxima Nova"/>
                <a:cs typeface="Proxima Nova"/>
                <a:sym typeface="Proxima Nova"/>
              </a:rPr>
              <a:t>Prompt:</a:t>
            </a:r>
            <a:endParaRPr sz="3000" b="1">
              <a:solidFill>
                <a:schemeClr val="dk1"/>
              </a:solidFill>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sz="3000" b="1">
                <a:solidFill>
                  <a:schemeClr val="dk1"/>
                </a:solidFill>
                <a:latin typeface="Proxima Nova"/>
                <a:ea typeface="Proxima Nova"/>
                <a:cs typeface="Proxima Nova"/>
                <a:sym typeface="Proxima Nova"/>
              </a:rPr>
              <a:t> </a:t>
            </a:r>
            <a:r>
              <a:rPr lang="en" sz="3000">
                <a:solidFill>
                  <a:schemeClr val="dk1"/>
                </a:solidFill>
                <a:latin typeface="Proxima Nova"/>
                <a:ea typeface="Proxima Nova"/>
                <a:cs typeface="Proxima Nova"/>
                <a:sym typeface="Proxima Nova"/>
              </a:rPr>
              <a:t>Using your Layers of the Internet activity guide to help you, explain how each of the different layers is involved when you go to a link like code.org?</a:t>
            </a:r>
            <a:endParaRPr sz="3000">
              <a:latin typeface="Proxima Nova"/>
              <a:ea typeface="Proxima Nova"/>
              <a:cs typeface="Proxima Nova"/>
              <a:sym typeface="Proxima Nova"/>
            </a:endParaRPr>
          </a:p>
          <a:p>
            <a:pPr marL="0" lvl="0" indent="0" algn="ctr" rtl="0">
              <a:spcBef>
                <a:spcPts val="0"/>
              </a:spcBef>
              <a:spcAft>
                <a:spcPts val="0"/>
              </a:spcAft>
              <a:buNone/>
            </a:pPr>
            <a:endParaRPr sz="3000">
              <a:latin typeface="Proxima Nova"/>
              <a:ea typeface="Proxima Nova"/>
              <a:cs typeface="Proxima Nova"/>
              <a:sym typeface="Proxima Nova"/>
            </a:endParaRPr>
          </a:p>
        </p:txBody>
      </p:sp>
      <p:sp>
        <p:nvSpPr>
          <p:cNvPr id="895" name="Google Shape;895;p11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6 - Wrap Up</a:t>
            </a:r>
            <a:endParaRPr dirty="0">
              <a:solidFill>
                <a:srgbClr val="FFFFFF"/>
              </a:solidFill>
            </a:endParaRPr>
          </a:p>
        </p:txBody>
      </p:sp>
      <p:pic>
        <p:nvPicPr>
          <p:cNvPr id="896" name="Google Shape;896;p119"/>
          <p:cNvPicPr preferRelativeResize="0"/>
          <p:nvPr/>
        </p:nvPicPr>
        <p:blipFill rotWithShape="1">
          <a:blip r:embed="rId4">
            <a:alphaModFix/>
          </a:blip>
          <a:srcRect l="4645" t="40345" r="53879" b="7595"/>
          <a:stretch/>
        </p:blipFill>
        <p:spPr>
          <a:xfrm>
            <a:off x="3534962" y="3191911"/>
            <a:ext cx="1699926" cy="1600300"/>
          </a:xfrm>
          <a:prstGeom prst="rect">
            <a:avLst/>
          </a:prstGeom>
          <a:noFill/>
          <a:ln>
            <a:noFill/>
          </a:ln>
        </p:spPr>
      </p:pic>
      <p:sp>
        <p:nvSpPr>
          <p:cNvPr id="897" name="Google Shape;897;p119"/>
          <p:cNvSpPr/>
          <p:nvPr/>
        </p:nvSpPr>
        <p:spPr>
          <a:xfrm>
            <a:off x="447400" y="3620475"/>
            <a:ext cx="2193300" cy="7311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latin typeface="Proxima Nova"/>
                <a:ea typeface="Proxima Nova"/>
                <a:cs typeface="Proxima Nova"/>
                <a:sym typeface="Proxima Nova"/>
              </a:rPr>
              <a:t>code.org</a:t>
            </a:r>
            <a:endParaRPr sz="2000">
              <a:latin typeface="Proxima Nova"/>
              <a:ea typeface="Proxima Nova"/>
              <a:cs typeface="Proxima Nova"/>
              <a:sym typeface="Proxima Nova"/>
            </a:endParaRPr>
          </a:p>
        </p:txBody>
      </p:sp>
      <p:sp>
        <p:nvSpPr>
          <p:cNvPr id="898" name="Google Shape;898;p119"/>
          <p:cNvSpPr/>
          <p:nvPr/>
        </p:nvSpPr>
        <p:spPr>
          <a:xfrm>
            <a:off x="2074982" y="3767816"/>
            <a:ext cx="348000" cy="3480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9" name="Google Shape;899;p119"/>
          <p:cNvCxnSpPr>
            <a:stCxn id="898" idx="5"/>
          </p:cNvCxnSpPr>
          <p:nvPr/>
        </p:nvCxnSpPr>
        <p:spPr>
          <a:xfrm>
            <a:off x="2372019" y="4064853"/>
            <a:ext cx="161400" cy="161400"/>
          </a:xfrm>
          <a:prstGeom prst="straightConnector1">
            <a:avLst/>
          </a:prstGeom>
          <a:noFill/>
          <a:ln w="28575" cap="flat" cmpd="sng">
            <a:solidFill>
              <a:schemeClr val="dk2"/>
            </a:solidFill>
            <a:prstDash val="solid"/>
            <a:round/>
            <a:headEnd type="none" w="med" len="med"/>
            <a:tailEnd type="none" w="med" len="med"/>
          </a:ln>
        </p:spPr>
      </p:cxnSp>
      <p:pic>
        <p:nvPicPr>
          <p:cNvPr id="900" name="Google Shape;900;p119"/>
          <p:cNvPicPr preferRelativeResize="0"/>
          <p:nvPr/>
        </p:nvPicPr>
        <p:blipFill>
          <a:blip r:embed="rId5">
            <a:alphaModFix/>
          </a:blip>
          <a:stretch>
            <a:fillRect/>
          </a:stretch>
        </p:blipFill>
        <p:spPr>
          <a:xfrm>
            <a:off x="6021371" y="3159725"/>
            <a:ext cx="2789778" cy="1728850"/>
          </a:xfrm>
          <a:prstGeom prst="rect">
            <a:avLst/>
          </a:prstGeom>
          <a:noFill/>
          <a:ln>
            <a:noFill/>
          </a:ln>
        </p:spPr>
      </p:pic>
      <p:cxnSp>
        <p:nvCxnSpPr>
          <p:cNvPr id="901" name="Google Shape;901;p119"/>
          <p:cNvCxnSpPr>
            <a:endCxn id="896" idx="1"/>
          </p:cNvCxnSpPr>
          <p:nvPr/>
        </p:nvCxnSpPr>
        <p:spPr>
          <a:xfrm>
            <a:off x="3009962" y="3992061"/>
            <a:ext cx="525000" cy="0"/>
          </a:xfrm>
          <a:prstGeom prst="straightConnector1">
            <a:avLst/>
          </a:prstGeom>
          <a:noFill/>
          <a:ln w="9525" cap="flat" cmpd="sng">
            <a:solidFill>
              <a:schemeClr val="dk2"/>
            </a:solidFill>
            <a:prstDash val="solid"/>
            <a:round/>
            <a:headEnd type="none" w="med" len="med"/>
            <a:tailEnd type="triangle" w="med" len="med"/>
          </a:ln>
        </p:spPr>
      </p:cxnSp>
      <p:cxnSp>
        <p:nvCxnSpPr>
          <p:cNvPr id="902" name="Google Shape;902;p119"/>
          <p:cNvCxnSpPr/>
          <p:nvPr/>
        </p:nvCxnSpPr>
        <p:spPr>
          <a:xfrm>
            <a:off x="5158688" y="3992061"/>
            <a:ext cx="6573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6"/>
        <p:cNvGrpSpPr/>
        <p:nvPr/>
      </p:nvGrpSpPr>
      <p:grpSpPr>
        <a:xfrm>
          <a:off x="0" y="0"/>
          <a:ext cx="0" cy="0"/>
          <a:chOff x="0" y="0"/>
          <a:chExt cx="0" cy="0"/>
        </a:xfrm>
      </p:grpSpPr>
      <p:sp>
        <p:nvSpPr>
          <p:cNvPr id="907" name="Google Shape;907;p1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 Lesson 7</a:t>
            </a:r>
            <a:endParaRPr dirty="0"/>
          </a:p>
          <a:p>
            <a:pPr marL="0" lvl="0" indent="0" algn="ctr" rtl="0">
              <a:spcBef>
                <a:spcPts val="0"/>
              </a:spcBef>
              <a:spcAft>
                <a:spcPts val="0"/>
              </a:spcAft>
              <a:buNone/>
            </a:pPr>
            <a:r>
              <a:rPr lang="en" dirty="0"/>
              <a:t>Project - Internet Dilemmas Part 1</a:t>
            </a:r>
            <a:endParaRP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1"/>
        <p:cNvGrpSpPr/>
        <p:nvPr/>
      </p:nvGrpSpPr>
      <p:grpSpPr>
        <a:xfrm>
          <a:off x="0" y="0"/>
          <a:ext cx="0" cy="0"/>
          <a:chOff x="0" y="0"/>
          <a:chExt cx="0" cy="0"/>
        </a:xfrm>
      </p:grpSpPr>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5"/>
        <p:cNvGrpSpPr/>
        <p:nvPr/>
      </p:nvGrpSpPr>
      <p:grpSpPr>
        <a:xfrm>
          <a:off x="0" y="0"/>
          <a:ext cx="0" cy="0"/>
          <a:chOff x="0" y="0"/>
          <a:chExt cx="0" cy="0"/>
        </a:xfrm>
      </p:grpSpPr>
      <p:sp>
        <p:nvSpPr>
          <p:cNvPr id="916" name="Google Shape;916;p122"/>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 Lesson 7 - Warm Up</a:t>
            </a:r>
            <a:endParaRPr dirty="0">
              <a:solidFill>
                <a:srgbClr val="FFFFFF"/>
              </a:solidFill>
            </a:endParaRPr>
          </a:p>
        </p:txBody>
      </p:sp>
      <p:sp>
        <p:nvSpPr>
          <p:cNvPr id="917" name="Google Shape;917;p122"/>
          <p:cNvSpPr txBox="1"/>
          <p:nvPr/>
        </p:nvSpPr>
        <p:spPr>
          <a:xfrm>
            <a:off x="523500" y="535050"/>
            <a:ext cx="8097000" cy="75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Review</a:t>
            </a:r>
            <a:r>
              <a:rPr lang="en" sz="3600">
                <a:solidFill>
                  <a:schemeClr val="dk1"/>
                </a:solidFill>
                <a:latin typeface="Proxima Nova"/>
                <a:ea typeface="Proxima Nova"/>
                <a:cs typeface="Proxima Nova"/>
                <a:sym typeface="Proxima Nova"/>
              </a:rPr>
              <a:t> </a:t>
            </a:r>
            <a:endParaRPr sz="3600">
              <a:latin typeface="Proxima Nova"/>
              <a:ea typeface="Proxima Nova"/>
              <a:cs typeface="Proxima Nova"/>
              <a:sym typeface="Proxima Nova"/>
            </a:endParaRPr>
          </a:p>
        </p:txBody>
      </p:sp>
      <p:sp>
        <p:nvSpPr>
          <p:cNvPr id="918" name="Google Shape;918;p122"/>
          <p:cNvSpPr/>
          <p:nvPr/>
        </p:nvSpPr>
        <p:spPr>
          <a:xfrm>
            <a:off x="3164100" y="1291650"/>
            <a:ext cx="2815800" cy="348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22"/>
          <p:cNvSpPr txBox="1"/>
          <p:nvPr/>
        </p:nvSpPr>
        <p:spPr>
          <a:xfrm>
            <a:off x="3244350" y="1350975"/>
            <a:ext cx="1147500" cy="4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Coming Soon"/>
                <a:ea typeface="Coming Soon"/>
                <a:cs typeface="Coming Soon"/>
                <a:sym typeface="Coming Soon"/>
              </a:rPr>
              <a:t>What is the Internet?</a:t>
            </a:r>
            <a:endParaRPr sz="1100">
              <a:latin typeface="Coming Soon"/>
              <a:ea typeface="Coming Soon"/>
              <a:cs typeface="Coming Soon"/>
              <a:sym typeface="Coming Soon"/>
            </a:endParaRPr>
          </a:p>
        </p:txBody>
      </p:sp>
      <p:sp>
        <p:nvSpPr>
          <p:cNvPr id="920" name="Google Shape;920;p122"/>
          <p:cNvSpPr txBox="1"/>
          <p:nvPr/>
        </p:nvSpPr>
        <p:spPr>
          <a:xfrm>
            <a:off x="4655525" y="1350975"/>
            <a:ext cx="1266900" cy="4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Coming Soon"/>
                <a:ea typeface="Coming Soon"/>
                <a:cs typeface="Coming Soon"/>
                <a:sym typeface="Coming Soon"/>
              </a:rPr>
              <a:t>Questions about how it works</a:t>
            </a:r>
            <a:endParaRPr sz="1100">
              <a:latin typeface="Coming Soon"/>
              <a:ea typeface="Coming Soon"/>
              <a:cs typeface="Coming Soon"/>
              <a:sym typeface="Coming Soon"/>
            </a:endParaRPr>
          </a:p>
        </p:txBody>
      </p:sp>
      <p:sp>
        <p:nvSpPr>
          <p:cNvPr id="921" name="Google Shape;921;p122"/>
          <p:cNvSpPr/>
          <p:nvPr/>
        </p:nvSpPr>
        <p:spPr>
          <a:xfrm>
            <a:off x="3382825" y="1960550"/>
            <a:ext cx="250500" cy="2505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22"/>
          <p:cNvSpPr/>
          <p:nvPr/>
        </p:nvSpPr>
        <p:spPr>
          <a:xfrm rot="1175077">
            <a:off x="3752777" y="1892739"/>
            <a:ext cx="250598" cy="250598"/>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22"/>
          <p:cNvSpPr/>
          <p:nvPr/>
        </p:nvSpPr>
        <p:spPr>
          <a:xfrm rot="-1167316">
            <a:off x="3687599" y="2265395"/>
            <a:ext cx="250397" cy="250397"/>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22"/>
          <p:cNvSpPr/>
          <p:nvPr/>
        </p:nvSpPr>
        <p:spPr>
          <a:xfrm>
            <a:off x="4038125" y="2099100"/>
            <a:ext cx="250500" cy="2505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22"/>
          <p:cNvSpPr/>
          <p:nvPr/>
        </p:nvSpPr>
        <p:spPr>
          <a:xfrm>
            <a:off x="3346200" y="2343025"/>
            <a:ext cx="250500" cy="2505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22"/>
          <p:cNvSpPr/>
          <p:nvPr/>
        </p:nvSpPr>
        <p:spPr>
          <a:xfrm rot="1505492">
            <a:off x="3920593" y="2550357"/>
            <a:ext cx="250433" cy="250433"/>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22"/>
          <p:cNvSpPr/>
          <p:nvPr/>
        </p:nvSpPr>
        <p:spPr>
          <a:xfrm>
            <a:off x="3280963" y="2828050"/>
            <a:ext cx="250500" cy="2505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22"/>
          <p:cNvSpPr/>
          <p:nvPr/>
        </p:nvSpPr>
        <p:spPr>
          <a:xfrm rot="1175077">
            <a:off x="3650915" y="2760239"/>
            <a:ext cx="250598" cy="250598"/>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22"/>
          <p:cNvSpPr/>
          <p:nvPr/>
        </p:nvSpPr>
        <p:spPr>
          <a:xfrm rot="-1167316">
            <a:off x="3585737" y="3132895"/>
            <a:ext cx="250397" cy="250397"/>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22"/>
          <p:cNvSpPr/>
          <p:nvPr/>
        </p:nvSpPr>
        <p:spPr>
          <a:xfrm>
            <a:off x="3936263" y="2966600"/>
            <a:ext cx="250500" cy="2505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22"/>
          <p:cNvSpPr/>
          <p:nvPr/>
        </p:nvSpPr>
        <p:spPr>
          <a:xfrm>
            <a:off x="3244338" y="3210525"/>
            <a:ext cx="250500" cy="2505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22"/>
          <p:cNvSpPr/>
          <p:nvPr/>
        </p:nvSpPr>
        <p:spPr>
          <a:xfrm rot="1505492">
            <a:off x="3818730" y="3417857"/>
            <a:ext cx="250433" cy="250433"/>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22"/>
          <p:cNvSpPr/>
          <p:nvPr/>
        </p:nvSpPr>
        <p:spPr>
          <a:xfrm>
            <a:off x="3450613" y="3560050"/>
            <a:ext cx="250500" cy="2505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22"/>
          <p:cNvSpPr/>
          <p:nvPr/>
        </p:nvSpPr>
        <p:spPr>
          <a:xfrm rot="1175077">
            <a:off x="4221515" y="3288489"/>
            <a:ext cx="250598" cy="250598"/>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22"/>
          <p:cNvSpPr/>
          <p:nvPr/>
        </p:nvSpPr>
        <p:spPr>
          <a:xfrm rot="-1167316">
            <a:off x="3818762" y="3868645"/>
            <a:ext cx="250397" cy="250397"/>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22"/>
          <p:cNvSpPr/>
          <p:nvPr/>
        </p:nvSpPr>
        <p:spPr>
          <a:xfrm>
            <a:off x="4186763" y="3709575"/>
            <a:ext cx="250500" cy="2505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22"/>
          <p:cNvSpPr/>
          <p:nvPr/>
        </p:nvSpPr>
        <p:spPr>
          <a:xfrm>
            <a:off x="3346188" y="3952750"/>
            <a:ext cx="250500" cy="2505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22"/>
          <p:cNvSpPr/>
          <p:nvPr/>
        </p:nvSpPr>
        <p:spPr>
          <a:xfrm rot="1505492">
            <a:off x="3692880" y="4319407"/>
            <a:ext cx="250433" cy="250433"/>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22"/>
          <p:cNvSpPr/>
          <p:nvPr/>
        </p:nvSpPr>
        <p:spPr>
          <a:xfrm>
            <a:off x="4766675" y="1984088"/>
            <a:ext cx="250500" cy="2505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22"/>
          <p:cNvSpPr/>
          <p:nvPr/>
        </p:nvSpPr>
        <p:spPr>
          <a:xfrm rot="1175077">
            <a:off x="5136627" y="1916276"/>
            <a:ext cx="250598" cy="250598"/>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22"/>
          <p:cNvSpPr/>
          <p:nvPr/>
        </p:nvSpPr>
        <p:spPr>
          <a:xfrm rot="-1167316">
            <a:off x="5071449" y="2288932"/>
            <a:ext cx="250397" cy="250397"/>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22"/>
          <p:cNvSpPr/>
          <p:nvPr/>
        </p:nvSpPr>
        <p:spPr>
          <a:xfrm>
            <a:off x="5421975" y="2122638"/>
            <a:ext cx="250500" cy="2505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22"/>
          <p:cNvSpPr/>
          <p:nvPr/>
        </p:nvSpPr>
        <p:spPr>
          <a:xfrm>
            <a:off x="4730050" y="2366563"/>
            <a:ext cx="250500" cy="2505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22"/>
          <p:cNvSpPr/>
          <p:nvPr/>
        </p:nvSpPr>
        <p:spPr>
          <a:xfrm rot="1505492">
            <a:off x="5304443" y="2573894"/>
            <a:ext cx="250433" cy="250433"/>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22"/>
          <p:cNvSpPr/>
          <p:nvPr/>
        </p:nvSpPr>
        <p:spPr>
          <a:xfrm>
            <a:off x="4664813" y="2851588"/>
            <a:ext cx="250500" cy="2505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22"/>
          <p:cNvSpPr/>
          <p:nvPr/>
        </p:nvSpPr>
        <p:spPr>
          <a:xfrm rot="1175077">
            <a:off x="5034765" y="2783776"/>
            <a:ext cx="250598" cy="250598"/>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22"/>
          <p:cNvSpPr/>
          <p:nvPr/>
        </p:nvSpPr>
        <p:spPr>
          <a:xfrm rot="-1167316">
            <a:off x="4969587" y="3156432"/>
            <a:ext cx="250397" cy="250397"/>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22"/>
          <p:cNvSpPr/>
          <p:nvPr/>
        </p:nvSpPr>
        <p:spPr>
          <a:xfrm>
            <a:off x="5320113" y="2990138"/>
            <a:ext cx="250500" cy="2505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22"/>
          <p:cNvSpPr/>
          <p:nvPr/>
        </p:nvSpPr>
        <p:spPr>
          <a:xfrm>
            <a:off x="4628188" y="3234063"/>
            <a:ext cx="250500" cy="2505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22"/>
          <p:cNvSpPr/>
          <p:nvPr/>
        </p:nvSpPr>
        <p:spPr>
          <a:xfrm rot="1505492">
            <a:off x="5202580" y="3441394"/>
            <a:ext cx="250433" cy="250433"/>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22"/>
          <p:cNvSpPr/>
          <p:nvPr/>
        </p:nvSpPr>
        <p:spPr>
          <a:xfrm>
            <a:off x="4834463" y="3583588"/>
            <a:ext cx="250500" cy="2505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22"/>
          <p:cNvSpPr/>
          <p:nvPr/>
        </p:nvSpPr>
        <p:spPr>
          <a:xfrm rot="1175077">
            <a:off x="5605365" y="3312026"/>
            <a:ext cx="250598" cy="250598"/>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22"/>
          <p:cNvSpPr/>
          <p:nvPr/>
        </p:nvSpPr>
        <p:spPr>
          <a:xfrm rot="-1167316">
            <a:off x="5202612" y="3892182"/>
            <a:ext cx="250397" cy="250397"/>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22"/>
          <p:cNvSpPr/>
          <p:nvPr/>
        </p:nvSpPr>
        <p:spPr>
          <a:xfrm>
            <a:off x="5570613" y="3733113"/>
            <a:ext cx="250500" cy="2505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22"/>
          <p:cNvSpPr/>
          <p:nvPr/>
        </p:nvSpPr>
        <p:spPr>
          <a:xfrm>
            <a:off x="4730038" y="3976288"/>
            <a:ext cx="250500" cy="2505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22"/>
          <p:cNvSpPr/>
          <p:nvPr/>
        </p:nvSpPr>
        <p:spPr>
          <a:xfrm rot="1505492">
            <a:off x="5076730" y="4342944"/>
            <a:ext cx="250433" cy="250433"/>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0"/>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2C871CCF27E446864CA115EDC53C32" ma:contentTypeVersion="2" ma:contentTypeDescription="Create a new document." ma:contentTypeScope="" ma:versionID="5a000903e9a135ded2ec6954f2f4630f">
  <xsd:schema xmlns:xsd="http://www.w3.org/2001/XMLSchema" xmlns:xs="http://www.w3.org/2001/XMLSchema" xmlns:p="http://schemas.microsoft.com/office/2006/metadata/properties" xmlns:ns2="1a846cc1-b346-4f52-b275-3cbf5419d3eb" targetNamespace="http://schemas.microsoft.com/office/2006/metadata/properties" ma:root="true" ma:fieldsID="3c6719a5bfd973ab8c49955e6c5db850" ns2:_="">
    <xsd:import namespace="1a846cc1-b346-4f52-b275-3cbf5419d3e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46cc1-b346-4f52-b275-3cbf5419d3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5884DA-2256-4218-A17C-3A78A0B0D03C}"/>
</file>

<file path=customXml/itemProps2.xml><?xml version="1.0" encoding="utf-8"?>
<ds:datastoreItem xmlns:ds="http://schemas.openxmlformats.org/officeDocument/2006/customXml" ds:itemID="{0D2DA851-EE07-413B-939C-878633545FD1}"/>
</file>

<file path=customXml/itemProps3.xml><?xml version="1.0" encoding="utf-8"?>
<ds:datastoreItem xmlns:ds="http://schemas.openxmlformats.org/officeDocument/2006/customXml" ds:itemID="{2B86B61F-2A55-49C9-9C00-6D05EBF24138}"/>
</file>

<file path=docProps/app.xml><?xml version="1.0" encoding="utf-8"?>
<Properties xmlns="http://schemas.openxmlformats.org/officeDocument/2006/extended-properties" xmlns:vt="http://schemas.openxmlformats.org/officeDocument/2006/docPropsVTypes">
  <TotalTime>61</TotalTime>
  <Words>3884</Words>
  <Application>Microsoft Office PowerPoint</Application>
  <PresentationFormat>On-screen Show (16:9)</PresentationFormat>
  <Paragraphs>508</Paragraphs>
  <Slides>116</Slides>
  <Notes>116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116</vt:i4>
      </vt:variant>
    </vt:vector>
  </HeadingPairs>
  <TitlesOfParts>
    <vt:vector size="124" baseType="lpstr">
      <vt:lpstr>Alfa Slab One</vt:lpstr>
      <vt:lpstr>Arial</vt:lpstr>
      <vt:lpstr>Coming Soon</vt:lpstr>
      <vt:lpstr>Consolas</vt:lpstr>
      <vt:lpstr>Handlee</vt:lpstr>
      <vt:lpstr>Proxima Nova</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Lesson 7 Project - Internet Dilemmas 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Lesson 8 Project - Internet Dilemmas 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Hill, Keith</cp:lastModifiedBy>
  <cp:revision>3</cp:revision>
  <dcterms:modified xsi:type="dcterms:W3CDTF">2023-05-30T17:07:16Z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0x010100692C871CCF27E446864CA115EDC53C32</vt:lpwstr>
  </property>
</Properties>
</file>