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42" r:id="rId2"/>
    <p:sldId id="272" r:id="rId3"/>
    <p:sldId id="439" r:id="rId4"/>
    <p:sldId id="460" r:id="rId5"/>
    <p:sldId id="461" r:id="rId6"/>
    <p:sldId id="426" r:id="rId7"/>
    <p:sldId id="427" r:id="rId8"/>
    <p:sldId id="428" r:id="rId9"/>
    <p:sldId id="429" r:id="rId10"/>
    <p:sldId id="430" r:id="rId11"/>
    <p:sldId id="431" r:id="rId12"/>
    <p:sldId id="432" r:id="rId13"/>
    <p:sldId id="433" r:id="rId14"/>
    <p:sldId id="434" r:id="rId15"/>
    <p:sldId id="437" r:id="rId16"/>
    <p:sldId id="438" r:id="rId17"/>
    <p:sldId id="444" r:id="rId18"/>
    <p:sldId id="446" r:id="rId19"/>
    <p:sldId id="445" r:id="rId20"/>
    <p:sldId id="447" r:id="rId21"/>
    <p:sldId id="448" r:id="rId22"/>
    <p:sldId id="442" r:id="rId23"/>
    <p:sldId id="414" r:id="rId24"/>
    <p:sldId id="383" r:id="rId25"/>
    <p:sldId id="459" r:id="rId26"/>
    <p:sldId id="449" r:id="rId27"/>
    <p:sldId id="450" r:id="rId28"/>
    <p:sldId id="451" r:id="rId29"/>
    <p:sldId id="452" r:id="rId30"/>
    <p:sldId id="453" r:id="rId31"/>
    <p:sldId id="454" r:id="rId32"/>
    <p:sldId id="455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A12"/>
    <a:srgbClr val="FF002A"/>
    <a:srgbClr val="EB1438"/>
    <a:srgbClr val="0000FF"/>
    <a:srgbClr val="2121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 varScale="1">
        <p:scale>
          <a:sx n="69" d="100"/>
          <a:sy n="69" d="100"/>
        </p:scale>
        <p:origin x="19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7C31B6D-1CD9-4D4C-8BB4-4E539B2A00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altLang="en-US"/>
              <a:t>Title of Presentation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977A58B-6086-4C8B-BA4D-D678F97BE14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F09D45-1808-4F68-ACB6-DDED474B1843}" type="datetime1">
              <a:rPr lang="en-US" altLang="en-US"/>
              <a:pPr/>
              <a:t>6/24/2022</a:t>
            </a:fld>
            <a:endParaRPr lang="en-US" alt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E7C853C8-1DA0-4808-9BD1-5437C8F265B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9999D820-0AA0-412F-9500-964A319678C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5A4C9F-9702-4AC5-BEB7-018B162E04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74FFF8B-356D-46FB-B827-D0716ACF35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altLang="en-US"/>
              <a:t>Title of Presentation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DFA9E11-4935-4E59-B4AE-2269A8953D3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CF88D8-3CE5-40D9-B5C6-FD593A262552}" type="datetime1">
              <a:rPr lang="en-US" altLang="en-US"/>
              <a:pPr/>
              <a:t>6/24/2022</a:t>
            </a:fld>
            <a:endParaRPr lang="en-US" alt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75617DF-B5DD-499A-8A03-155A94D46BEC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407DC993-6437-4ADA-A46D-12C24B36B85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E62B3569-86EB-40F8-84C6-2056E0DE017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F3BBFA1E-6254-4785-8A6D-B901B1F0A6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2302A7-3F14-4033-80E3-B153F2FBC6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EA19D2A-F326-4157-8CF1-F9738D1324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Title of Presentation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B4929E6-21BB-4C27-BD2E-E7C3CCFBEB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1069BB9-F497-4AB1-86E6-C429F33B4035}" type="datetime1">
              <a:rPr lang="en-US" altLang="en-US"/>
              <a:pPr/>
              <a:t>6/24/2022</a:t>
            </a:fld>
            <a:endParaRPr lang="en-US" altLang="en-US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F3FACD2F-6C1F-4EC0-871A-FA59EA8B45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2BB898-7A34-4239-9561-BA1A644992B7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57AECDAA-DC3A-4BB2-A8B6-DC445BDDC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63C2EA10-059D-4FA5-9C14-4BCCF1961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050" tIns="0" rIns="19050" bIns="0" anchor="b"/>
          <a:lstStyle/>
          <a:p>
            <a:pPr algn="r"/>
            <a:r>
              <a:rPr lang="en-US" altLang="en-US" sz="1000" i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17764" name="Rectangle 4">
            <a:extLst>
              <a:ext uri="{FF2B5EF4-FFF2-40B4-BE49-F238E27FC236}">
                <a16:creationId xmlns:a16="http://schemas.microsoft.com/office/drawing/2014/main" id="{A78B9691-3FDD-4C46-B75A-8028E8E0A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Rectangle 5">
            <a:extLst>
              <a:ext uri="{FF2B5EF4-FFF2-40B4-BE49-F238E27FC236}">
                <a16:creationId xmlns:a16="http://schemas.microsoft.com/office/drawing/2014/main" id="{AA8E1C66-09A1-4A7A-9AB1-B33B427A9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6" name="Rectangle 6">
            <a:extLst>
              <a:ext uri="{FF2B5EF4-FFF2-40B4-BE49-F238E27FC236}">
                <a16:creationId xmlns:a16="http://schemas.microsoft.com/office/drawing/2014/main" id="{3460D5A8-18DC-4363-970B-F764702CF66C}"/>
              </a:ext>
            </a:extLst>
          </p:cNvPr>
          <p:cNvSpPr>
            <a:spLocks noChangeArrowheads="1"/>
          </p:cNvSpPr>
          <p:nvPr>
            <p:ph type="sldImg"/>
          </p:nvPr>
        </p:nvSpPr>
        <p:spPr bwMode="auto">
          <a:xfrm>
            <a:off x="1152525" y="692150"/>
            <a:ext cx="4554538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7" name="Rectangle 7">
            <a:extLst>
              <a:ext uri="{FF2B5EF4-FFF2-40B4-BE49-F238E27FC236}">
                <a16:creationId xmlns:a16="http://schemas.microsoft.com/office/drawing/2014/main" id="{AEA18476-64C9-49D2-A456-87247E01BDC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662" tIns="47625" rIns="93662" bIns="47625"/>
          <a:lstStyle/>
          <a:p>
            <a:pPr>
              <a:lnSpc>
                <a:spcPct val="88000"/>
              </a:lnSpc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3BC025F-B76C-45B7-A5EA-C92FC393795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Title of Presentation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9E3FF0-51EF-4825-8FD5-E4D372CACE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25FF4A9-A9D5-4CB9-9168-EBEB5CA59D89}" type="datetime1">
              <a:rPr lang="en-US" altLang="en-US"/>
              <a:pPr/>
              <a:t>6/24/2022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BBFFD32-3E5C-4318-A606-6D3C484145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E0B513-B9E6-4DC5-9BA9-6ADB91FD9087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FD36601C-C5C9-4441-AC47-7FFFDFF407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105D8FFE-3010-4E99-8086-4BF6C3AC221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This is time to perform a very well calibrated operation: it’s all over the place, whereas it should be the red line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3D08D3F-F11F-44D3-82D7-2BE9FA5D5C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Title of Presentation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9F93BA-752B-496A-AA29-65FCB0712A8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C6AF3DF-DAF0-4E92-86ED-6F5E484A06D3}" type="datetime1">
              <a:rPr lang="en-US" altLang="en-US"/>
              <a:pPr/>
              <a:t>6/24/2022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9CD604E-9A64-4575-B304-BAFC7B270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1C0AC-C550-4F42-A6C7-A05B9A77162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31426" name="Rectangle 2">
            <a:extLst>
              <a:ext uri="{FF2B5EF4-FFF2-40B4-BE49-F238E27FC236}">
                <a16:creationId xmlns:a16="http://schemas.microsoft.com/office/drawing/2014/main" id="{F0BE3401-20B1-4717-89A2-A66597CE938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13A77232-1E47-432B-BE93-EDCF8A4BD52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Performance if we were to remove (or optimize or reduce) various kinds of system activity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41B8D65-FC7F-4C84-ABAD-A1C4B31A7A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/>
              <a:t>Title of Presentation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7DF32A3-1F22-48B3-B7BA-217CC1CD065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44EB85E-772C-4840-B496-6DF01763DDB9}" type="datetime1">
              <a:rPr lang="en-US" altLang="en-US"/>
              <a:pPr/>
              <a:t>6/24/2022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EF6291E-D862-4AFC-B319-45967193F8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2488E9-C5B1-467C-9CCC-A83272F1594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7F5E5B45-280B-454C-A6A7-AF3269879F1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319F8061-74D1-49E3-A264-B8CAA8EFE70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This is where the performance is going to be after HP will include out mods in the official system software release: exactly where it should be!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703A-89E4-4F3D-ACF4-322B15217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150199-BFCB-4340-98DF-6C7EC3DF5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D7D33-2FA4-4F8B-AA93-2FBB33B6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2192C9-AE8C-4D1E-BC50-8C94C52EFA93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73782-7F84-4458-8766-8D75828F8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7EBE3-BA18-4279-B2DC-1E433B30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E03A2-74E7-405C-ABA9-6E77F1B7BD16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5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BBE5-0124-48A3-BFEB-1D3F4F3C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D27D3-085D-454A-9509-7AD2B23A1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E1D6-2C73-4581-9EC6-F188904A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4D1B63-BF1C-4F45-B471-A118D824ACC0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2837A-A655-4E7F-BB3D-65709BCBB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C672C-10EA-4D9D-AE6D-38E336FB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C495E-F5BE-47B4-B609-ED23EE7B7E86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8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A01AA6-9621-473C-A420-8DD8559779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8EBF59-2151-4AC7-9EBC-AC6FF6DB3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D13F7-6F71-4F3F-9D51-FA8BB1F1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8387AD-F99E-40D4-8BEE-2F3627683DFB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493B2-9012-4DA0-8280-206574B9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13C21-B9B1-440F-94B9-4F93FCF2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FEFD8-DC82-45D5-8CF1-374EFF18AE30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08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58E91-7590-4D0C-9013-14C16F41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B6ECC-11CC-4DA7-9A4F-950C4994063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969F3-EBFB-4D37-90BF-B69C6277B16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567857-31BF-48AD-BC9D-4A245DB95E4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1A07B2-3005-40E5-BA10-D95BCBE5E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4000" y="6400800"/>
            <a:ext cx="1219200" cy="381000"/>
          </a:xfrm>
        </p:spPr>
        <p:txBody>
          <a:bodyPr/>
          <a:lstStyle>
            <a:lvl1pPr>
              <a:defRPr/>
            </a:lvl1pPr>
          </a:lstStyle>
          <a:p>
            <a:fld id="{0515885B-B692-4E32-8C15-315566FAE1D6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EBE7E8-1343-4725-92F4-3284115F0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12954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92A5D9-AEFD-4ED8-9581-9B4E919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381000" cy="381000"/>
          </a:xfrm>
        </p:spPr>
        <p:txBody>
          <a:bodyPr/>
          <a:lstStyle>
            <a:lvl1pPr>
              <a:defRPr/>
            </a:lvl1pPr>
          </a:lstStyle>
          <a:p>
            <a:fld id="{0C7D7AEF-886E-4189-A98E-63CBA4FA6609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07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CBEB-77F9-4B31-AD3A-E22EF5C86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7C617-9D3A-4A94-8C01-03529289158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332EF-9865-4056-BD6A-3CBFB7D6D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011B7C-BD79-4826-A07C-D2EF258D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34000" y="6400800"/>
            <a:ext cx="1219200" cy="381000"/>
          </a:xfrm>
        </p:spPr>
        <p:txBody>
          <a:bodyPr/>
          <a:lstStyle>
            <a:lvl1pPr>
              <a:defRPr/>
            </a:lvl1pPr>
          </a:lstStyle>
          <a:p>
            <a:fld id="{41ACA24E-0FED-4167-8F3F-029A067E877C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5C0B5-058F-4F24-AED5-3DF17BB00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12954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3BB75-78D0-478D-8814-EB29FDBB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381000" cy="381000"/>
          </a:xfrm>
        </p:spPr>
        <p:txBody>
          <a:bodyPr/>
          <a:lstStyle>
            <a:lvl1pPr>
              <a:defRPr/>
            </a:lvl1pPr>
          </a:lstStyle>
          <a:p>
            <a:fld id="{181F4283-E5EC-4639-A03C-DA8FB9952DB0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9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0555-C89F-42B3-A20C-1DC3CE19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60F61-D44E-4377-B8F1-6012717FF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60427-BFFC-41B4-98B0-A87BCDE27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6B3948-A51B-480E-9397-C4F626484C63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6C1CE-586B-4F5E-9E90-ED10544B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FB059-90D2-4FB9-9970-36E1C9008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F16AC-5032-46E3-A3E2-2E28668C563B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6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741B-71D3-4A70-AF7C-219865A68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84E7C-CD77-4B4B-998D-2D7ABBB56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C73A-BC70-4E16-B2DD-D0DF1609C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B0E5E5-C01C-43F2-90E6-7123EAB5C58A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678A9-05F1-44D7-8C59-5FD94A594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B3FF8-3D83-4DEF-9784-DBF4D422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1F326-A028-414B-9C0D-4E54541BCEB8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4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9ECF1-5097-448B-9B3A-21C5744D6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95FA2-C96A-42FB-B0CB-C89721F7F8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17247-217B-4936-B7E5-E9BFD9510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B501-7D2C-4AD1-97FE-0DDBEDD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14C36B-5454-4D6F-B690-CCFB9CF46EE3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4ED6A-3630-41A4-AEA0-91C5E2A5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ADFB3-DF58-4AAC-9347-2875E4DB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1DC1F-91C2-45C1-916E-8C9E0D49B0FA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6BC7-EBF7-4592-BC3C-34480E0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EAE70-9490-4DA3-8294-D9B938B9D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774F3-FF81-46D9-B793-9814C08D8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4CFBC-F7B1-45D9-90CD-89A30DD5E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85FCE6-D508-4F38-85EE-CDDDD15D3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4168E-D69D-472A-8F08-793C51A96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A33125-2450-4FB1-8D1C-2AAA93A3E343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B050A2-5F7C-448C-9A45-5A996C062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0EA77-57BA-4960-A74A-67C91490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B3CBC-DB77-4C04-B659-D1DA91E4851D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38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37545-A561-412C-B248-615053D71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46DE6D-5DA3-47B4-82C9-53CCF37EF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4E628B-DB3C-42C0-867B-E86C24630966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53C7C-E38C-4378-BD9E-D40FE735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06113-A8D2-49A8-8429-0BBC13C57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11809-3434-47DB-B949-AB45ED5CE0D7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46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356B12-7F5D-464F-AC15-A5579AAB7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C39096-B384-46C9-983C-F2C388231C84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1C5C9-5962-4BE1-B5A5-07707903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CF58D-E179-489C-A1AC-39B392F1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1C8A8-25BB-48CC-9210-0AE898F29C2C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1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3FE75-551D-40AF-9B58-094F28D65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CA598-EB7D-4165-8109-5E86A09AF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19BAC-217A-4439-9F9A-325FFEAF9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EC856-C3BC-4FFF-8E31-6A05A775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C9904-F782-489B-BDE0-31FFB393DCE0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6FD7F-286E-45DF-8B27-02C6FD7F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17D87-BE97-498F-BF4D-CE4088F4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A76934-A54C-4A5B-AE7D-ED456C46D50E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7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2D15C-D581-49AA-A562-7274F92A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2FEAC2-B616-4653-B746-A8E27AA1F1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C3752-52BA-429D-BF2D-F340E42ED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6ACC3-4D4E-4970-8017-B2D17208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3EA988-DE4C-41CA-8D8F-C62975A7A023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24825-9EF8-4490-B12F-4CE47585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E452E-645F-48F4-AD4B-A9B73421E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B9B35-7464-4543-B19A-FE33C6DD0F12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50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>
            <a:extLst>
              <a:ext uri="{FF2B5EF4-FFF2-40B4-BE49-F238E27FC236}">
                <a16:creationId xmlns:a16="http://schemas.microsoft.com/office/drawing/2014/main" id="{9763CDBD-8F0E-4D7B-A717-1126A33775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0" y="6400800"/>
            <a:ext cx="1219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003399"/>
                </a:solidFill>
                <a:latin typeface="D ITCKabel Demi" charset="0"/>
              </a:defRPr>
            </a:lvl1pPr>
          </a:lstStyle>
          <a:p>
            <a:fld id="{14F18FF3-7F81-4A8E-8066-7E3430443249}" type="datetime1">
              <a:rPr lang="en-US" altLang="en-US"/>
              <a:pPr/>
              <a:t>6/24/2022</a:t>
            </a:fld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ACB27FD-9C7F-4C99-A60E-0D3D50509D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00800"/>
            <a:ext cx="1295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003399"/>
                </a:solidFill>
                <a:latin typeface="D ITCKabel Demi" charset="0"/>
              </a:defRPr>
            </a:lvl1pPr>
          </a:lstStyle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B54611E-BC41-4935-BDA6-A875966D40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008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3399"/>
                </a:solidFill>
                <a:latin typeface="D ITCKabel Demi" charset="0"/>
              </a:defRPr>
            </a:lvl1pPr>
          </a:lstStyle>
          <a:p>
            <a:fld id="{83D9B813-E545-44F8-B57E-B717F433F98C}" type="slidenum">
              <a:rPr lang="en-US" altLang="en-US"/>
              <a:pPr/>
              <a:t>‹#›</a:t>
            </a:fld>
            <a:endParaRPr lang="en-US" altLang="en-US" sz="1100" b="0">
              <a:solidFill>
                <a:schemeClr val="tx1"/>
              </a:solidFill>
            </a:endParaRPr>
          </a:p>
        </p:txBody>
      </p:sp>
      <p:sp>
        <p:nvSpPr>
          <p:cNvPr id="1035" name="Rectangle 11">
            <a:extLst>
              <a:ext uri="{FF2B5EF4-FFF2-40B4-BE49-F238E27FC236}">
                <a16:creationId xmlns:a16="http://schemas.microsoft.com/office/drawing/2014/main" id="{2963A4E9-4732-4289-862F-65D5D860BF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42150" y="19335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88925" indent="-288925" algn="l" rtl="0" eaLnBrk="0" fontAlgn="base" hangingPunct="0">
        <a:spcBef>
          <a:spcPct val="25000"/>
        </a:spcBef>
        <a:spcAft>
          <a:spcPct val="0"/>
        </a:spcAft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12713" algn="l" rtl="0" eaLnBrk="0" fontAlgn="base" hangingPunct="0">
        <a:spcBef>
          <a:spcPct val="20000"/>
        </a:spcBef>
        <a:spcAft>
          <a:spcPct val="0"/>
        </a:spcAft>
        <a:buSzPct val="75000"/>
        <a:buFont typeface="Monotype Sorts" charset="2"/>
        <a:defRPr sz="2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1588" algn="l" rtl="0" eaLnBrk="0" fontAlgn="base" hangingPunct="0">
        <a:spcBef>
          <a:spcPct val="25000"/>
        </a:spcBef>
        <a:spcAft>
          <a:spcPct val="0"/>
        </a:spcAft>
        <a:buSzPct val="55000"/>
        <a:buFont typeface="Monotype Sorts" charset="2"/>
        <a:buChar char="u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147763" indent="52388" algn="l" rtl="0" eaLnBrk="0" fontAlgn="base" hangingPunct="0">
        <a:spcBef>
          <a:spcPct val="20000"/>
        </a:spcBef>
        <a:spcAft>
          <a:spcPct val="0"/>
        </a:spcAft>
        <a:buSzPct val="50000"/>
        <a:buFont typeface="Monotype Sorts" charset="2"/>
        <a:buChar char="l"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427163" indent="115888" algn="l" rtl="0" eaLnBrk="0" fontAlgn="base" hangingPunct="0">
        <a:spcBef>
          <a:spcPct val="20000"/>
        </a:spcBef>
        <a:spcAft>
          <a:spcPct val="0"/>
        </a:spcAft>
        <a:defRPr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8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4FF83641-0581-4AFD-BA93-05BBE8900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3FE850A8-8382-4836-B7E6-B28A7F233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3333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800" b="1" i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16741" name="Picture 5">
            <a:extLst>
              <a:ext uri="{FF2B5EF4-FFF2-40B4-BE49-F238E27FC236}">
                <a16:creationId xmlns:a16="http://schemas.microsoft.com/office/drawing/2014/main" id="{D7B4B51D-C5D6-4DC6-A5E3-DFBBD158A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3810000" cy="252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>
            <a:extLst>
              <a:ext uri="{FF2B5EF4-FFF2-40B4-BE49-F238E27FC236}">
                <a16:creationId xmlns:a16="http://schemas.microsoft.com/office/drawing/2014/main" id="{B93D8806-2F16-4C9D-A8D1-C7641EB0D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95600"/>
            <a:ext cx="3200400" cy="319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3" name="Rectangle 7">
            <a:extLst>
              <a:ext uri="{FF2B5EF4-FFF2-40B4-BE49-F238E27FC236}">
                <a16:creationId xmlns:a16="http://schemas.microsoft.com/office/drawing/2014/main" id="{B5949ED9-5AFF-4730-B143-131CF1129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81600"/>
            <a:ext cx="5029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John Morrison</a:t>
            </a:r>
          </a:p>
          <a:p>
            <a:pPr algn="ctr"/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CCN Division Leader 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16746" name="Text Box 10">
            <a:extLst>
              <a:ext uri="{FF2B5EF4-FFF2-40B4-BE49-F238E27FC236}">
                <a16:creationId xmlns:a16="http://schemas.microsoft.com/office/drawing/2014/main" id="{E747A517-F2C0-4313-B5FB-C0D3D03D6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971800"/>
            <a:ext cx="3133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latin typeface="Arial" panose="020B0604020202020204" pitchFamily="34" charset="0"/>
              </a:rPr>
              <a:t>Nicholas C. Metropolis Center </a:t>
            </a:r>
          </a:p>
          <a:p>
            <a:r>
              <a:rPr lang="en-US" altLang="en-US" sz="1600" b="1">
                <a:latin typeface="Arial" panose="020B0604020202020204" pitchFamily="34" charset="0"/>
              </a:rPr>
              <a:t>for Modeling and Simulation</a:t>
            </a:r>
            <a:endParaRPr lang="en-US" altLang="en-US"/>
          </a:p>
        </p:txBody>
      </p:sp>
      <p:sp>
        <p:nvSpPr>
          <p:cNvPr id="116747" name="Text Box 11">
            <a:extLst>
              <a:ext uri="{FF2B5EF4-FFF2-40B4-BE49-F238E27FC236}">
                <a16:creationId xmlns:a16="http://schemas.microsoft.com/office/drawing/2014/main" id="{3994ECF5-0150-44E7-B691-B5C6D0016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676400"/>
            <a:ext cx="4419600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>
                <a:latin typeface="Verdana" panose="020B0604030504040204" pitchFamily="34" charset="0"/>
              </a:rPr>
              <a:t>7th Workshop on Distributed Supercomputing</a:t>
            </a:r>
          </a:p>
          <a:p>
            <a:pPr algn="ctr"/>
            <a:r>
              <a:rPr lang="en-US" altLang="en-US" sz="2000">
                <a:latin typeface="Verdana" panose="020B0604030504040204" pitchFamily="34" charset="0"/>
              </a:rPr>
              <a:t>March 4, 2003</a:t>
            </a:r>
            <a:endParaRPr lang="en-US" altLang="en-US"/>
          </a:p>
        </p:txBody>
      </p:sp>
      <p:sp>
        <p:nvSpPr>
          <p:cNvPr id="116748" name="Text Box 12">
            <a:extLst>
              <a:ext uri="{FF2B5EF4-FFF2-40B4-BE49-F238E27FC236}">
                <a16:creationId xmlns:a16="http://schemas.microsoft.com/office/drawing/2014/main" id="{13D94C53-3465-4AEE-A819-5650D554E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590800"/>
            <a:ext cx="884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latin typeface="Arial" panose="020B0604020202020204" pitchFamily="34" charset="0"/>
              </a:rPr>
              <a:t>ASCI Q</a:t>
            </a:r>
            <a:endParaRPr lang="en-US" altLang="en-US"/>
          </a:p>
        </p:txBody>
      </p:sp>
      <p:sp>
        <p:nvSpPr>
          <p:cNvPr id="116751" name="Rectangle 15">
            <a:extLst>
              <a:ext uri="{FF2B5EF4-FFF2-40B4-BE49-F238E27FC236}">
                <a16:creationId xmlns:a16="http://schemas.microsoft.com/office/drawing/2014/main" id="{AC82ED2F-52B4-4642-9473-D63B5A31C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61817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16761" name="Text Box 25">
            <a:extLst>
              <a:ext uri="{FF2B5EF4-FFF2-40B4-BE49-F238E27FC236}">
                <a16:creationId xmlns:a16="http://schemas.microsoft.com/office/drawing/2014/main" id="{9C3DA572-DC13-49B3-8397-A982B124B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446838"/>
            <a:ext cx="105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>
                <a:solidFill>
                  <a:srgbClr val="003399"/>
                </a:solidFill>
              </a:rPr>
              <a:t>LA-UR-03-0541</a:t>
            </a:r>
            <a:endParaRPr lang="en-US" altLang="en-US" sz="120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16762" name="Rectangle 26">
            <a:extLst>
              <a:ext uri="{FF2B5EF4-FFF2-40B4-BE49-F238E27FC236}">
                <a16:creationId xmlns:a16="http://schemas.microsoft.com/office/drawing/2014/main" id="{B8369AAD-8D4F-4555-AC93-0F03921A7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1525" y="27654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16764" name="Text Box 28">
            <a:extLst>
              <a:ext uri="{FF2B5EF4-FFF2-40B4-BE49-F238E27FC236}">
                <a16:creationId xmlns:a16="http://schemas.microsoft.com/office/drawing/2014/main" id="{67D37DA9-E4C9-46FE-AE8E-ACDC9DF16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143000"/>
            <a:ext cx="613568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5000"/>
              </a:spcBef>
            </a:pPr>
            <a:r>
              <a:rPr lang="en-US" alt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The ASCI Q System at Los Alamos 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85F5CF-145D-4BB0-B9BB-C85B91E8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1C126B38-37C9-4F66-B433-5F2C23B793F3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990600"/>
            <a:ext cx="7772400" cy="762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Modeled and Experimental Data</a:t>
            </a:r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B47DE73B-2372-498C-A919-D094F5A5018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1981200"/>
            <a:ext cx="7772400" cy="877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</a:pPr>
            <a:r>
              <a:rPr lang="en-US" altLang="en-US" sz="1600"/>
              <a:t>The model is a close approximation of the experimental data</a:t>
            </a:r>
          </a:p>
          <a:p>
            <a:pPr marL="342900" indent="-342900">
              <a:lnSpc>
                <a:spcPct val="90000"/>
              </a:lnSpc>
            </a:pPr>
            <a:r>
              <a:rPr lang="en-US" altLang="en-US" sz="1600"/>
              <a:t>The primary bottleneck is the noise generated by the compute nodes (Tru64)</a:t>
            </a:r>
          </a:p>
        </p:txBody>
      </p:sp>
      <p:pic>
        <p:nvPicPr>
          <p:cNvPr id="230404" name="Picture 4">
            <a:extLst>
              <a:ext uri="{FF2B5EF4-FFF2-40B4-BE49-F238E27FC236}">
                <a16:creationId xmlns:a16="http://schemas.microsoft.com/office/drawing/2014/main" id="{7056085A-FDFE-4735-B172-5F638CC36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6176963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5" name="Text Box 5">
            <a:extLst>
              <a:ext uri="{FF2B5EF4-FFF2-40B4-BE49-F238E27FC236}">
                <a16:creationId xmlns:a16="http://schemas.microsoft.com/office/drawing/2014/main" id="{1E1B664D-3ABE-417B-B3DE-D5C97D7FA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810000"/>
            <a:ext cx="1006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Lower </a:t>
            </a:r>
          </a:p>
          <a:p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Is better</a:t>
            </a:r>
          </a:p>
        </p:txBody>
      </p:sp>
      <p:sp>
        <p:nvSpPr>
          <p:cNvPr id="230406" name="Freeform 6">
            <a:extLst>
              <a:ext uri="{FF2B5EF4-FFF2-40B4-BE49-F238E27FC236}">
                <a16:creationId xmlns:a16="http://schemas.microsoft.com/office/drawing/2014/main" id="{8CD72EF2-E0F1-473A-AE03-5529BE106126}"/>
              </a:ext>
            </a:extLst>
          </p:cNvPr>
          <p:cNvSpPr>
            <a:spLocks/>
          </p:cNvSpPr>
          <p:nvPr/>
        </p:nvSpPr>
        <p:spPr bwMode="auto">
          <a:xfrm>
            <a:off x="6743700" y="4584700"/>
            <a:ext cx="635000" cy="774700"/>
          </a:xfrm>
          <a:custGeom>
            <a:avLst/>
            <a:gdLst>
              <a:gd name="T0" fmla="*/ 400 w 400"/>
              <a:gd name="T1" fmla="*/ 0 h 488"/>
              <a:gd name="T2" fmla="*/ 0 w 400"/>
              <a:gd name="T3" fmla="*/ 488 h 4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00" h="488">
                <a:moveTo>
                  <a:pt x="400" y="0"/>
                </a:moveTo>
                <a:lnTo>
                  <a:pt x="0" y="488"/>
                </a:ln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A29051-5199-49CA-9A55-CC982A2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449768B1-A1E9-4B1E-BB0D-80F985347F8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990600"/>
            <a:ext cx="7772400" cy="533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/>
              <a:t>Performance after System Optimization</a:t>
            </a:r>
          </a:p>
        </p:txBody>
      </p:sp>
      <p:pic>
        <p:nvPicPr>
          <p:cNvPr id="232451" name="Picture 3">
            <a:extLst>
              <a:ext uri="{FF2B5EF4-FFF2-40B4-BE49-F238E27FC236}">
                <a16:creationId xmlns:a16="http://schemas.microsoft.com/office/drawing/2014/main" id="{ECBCC93B-2BFB-439A-95FB-B655778116A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3011488"/>
            <a:ext cx="4668838" cy="2987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2" name="Text Box 4">
            <a:extLst>
              <a:ext uri="{FF2B5EF4-FFF2-40B4-BE49-F238E27FC236}">
                <a16:creationId xmlns:a16="http://schemas.microsoft.com/office/drawing/2014/main" id="{45CEC705-59C8-4F3A-901F-20EF3FA3F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1789113"/>
            <a:ext cx="6645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453" name="Text Box 5">
            <a:extLst>
              <a:ext uri="{FF2B5EF4-FFF2-40B4-BE49-F238E27FC236}">
                <a16:creationId xmlns:a16="http://schemas.microsoft.com/office/drawing/2014/main" id="{BA21D1FD-1C28-44BA-86A1-7765229F6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560513"/>
            <a:ext cx="7435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After system mods (both kernel and daemons and Quadrics RMS: 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right on target! After these optimizations, Q will deliver the performance 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that it’s supposed to. Modeling works!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38F4ED-772C-42E8-907E-41DEB2D9B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782A52FF-EE83-4950-BFD1-91303E533E3A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219200"/>
            <a:ext cx="7772400" cy="457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/>
              <a:t>Resources</a:t>
            </a:r>
            <a:endParaRPr lang="en-US" altLang="en-US"/>
          </a:p>
        </p:txBody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88E03AC2-AFB6-458E-A1F1-F15123582D92}"/>
              </a:ext>
            </a:extLst>
          </p:cNvPr>
          <p:cNvSpPr>
            <a:spLocks noChangeArrowheads="1"/>
          </p:cNvSpPr>
          <p:nvPr>
            <p:ph idx="1"/>
          </p:nvPr>
        </p:nvSpPr>
        <p:spPr bwMode="auto">
          <a:xfrm>
            <a:off x="685800" y="1981200"/>
            <a:ext cx="7772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Performance and Architecture Lab (PAL in CCS-3</a:t>
            </a:r>
          </a:p>
          <a:p>
            <a:r>
              <a:rPr lang="en-US" altLang="en-US"/>
              <a:t>Work by Petrini, Kerbyson, Hoisie</a:t>
            </a:r>
          </a:p>
          <a:p>
            <a:r>
              <a:rPr lang="en-US" altLang="en-US"/>
              <a:t>Publications on this work and other architecture and performance topics at</a:t>
            </a:r>
          </a:p>
          <a:p>
            <a:r>
              <a:rPr lang="en-US" altLang="en-US"/>
              <a:t>           </a:t>
            </a:r>
          </a:p>
          <a:p>
            <a:r>
              <a:rPr lang="en-US" altLang="en-US"/>
              <a:t>                </a:t>
            </a:r>
            <a:r>
              <a:rPr lang="en-US" altLang="en-US">
                <a:solidFill>
                  <a:srgbClr val="FF6600"/>
                </a:solidFill>
              </a:rPr>
              <a:t> www.c3.lanl.gov/par_arch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0B4A9C-7303-4BB6-A1FB-8C95D2FF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C5A5F609-1840-4A88-A417-9C5585F4FC9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-228600" y="1066800"/>
            <a:ext cx="9144000" cy="685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Plan of Attack</a:t>
            </a:r>
          </a:p>
        </p:txBody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8D92C124-8DFA-4901-BA4D-CCDDED10043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228600" y="2057400"/>
            <a:ext cx="8686800" cy="533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90600" lvl="1" indent="-533400"/>
            <a:r>
              <a:rPr lang="en-US" altLang="en-US"/>
              <a:t>Find low hanging fruit (common problems with high payback) to attack first</a:t>
            </a:r>
          </a:p>
          <a:p>
            <a:pPr marL="1371600" lvl="2" indent="-457200">
              <a:buFontTx/>
              <a:buAutoNum type="arabicPeriod"/>
            </a:pPr>
            <a:r>
              <a:rPr lang="en-US" altLang="en-US" sz="2800"/>
              <a:t>Kill unnecessary daemons </a:t>
            </a:r>
          </a:p>
          <a:p>
            <a:pPr marL="1371600" lvl="2" indent="-457200">
              <a:buFontTx/>
              <a:buAutoNum type="arabicPeriod"/>
            </a:pPr>
            <a:r>
              <a:rPr lang="en-US" altLang="en-US" sz="2800"/>
              <a:t>Look at member 1 and 2 for CFS related activities</a:t>
            </a:r>
          </a:p>
          <a:p>
            <a:pPr marL="1371600" lvl="2" indent="-457200">
              <a:buFontTx/>
              <a:buAutoNum type="arabicPeriod"/>
            </a:pPr>
            <a:r>
              <a:rPr lang="en-US" altLang="en-US" sz="2800"/>
              <a:t>Member 31 noise!! </a:t>
            </a:r>
          </a:p>
          <a:p>
            <a:pPr marL="1371600" lvl="2" indent="-457200"/>
            <a:endParaRPr lang="en-US" altLang="en-US"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58D2E4C0-FAA3-40CE-9A9D-CD28DA40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36546" name="Rectangle 2">
            <a:extLst>
              <a:ext uri="{FF2B5EF4-FFF2-40B4-BE49-F238E27FC236}">
                <a16:creationId xmlns:a16="http://schemas.microsoft.com/office/drawing/2014/main" id="{8850E31E-6D4D-446C-A692-0C64660BDA1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85800"/>
            <a:ext cx="7772400" cy="533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Kill Daemons</a:t>
            </a:r>
          </a:p>
        </p:txBody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29DD5101-AD69-40EE-90E7-D59867C26DC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4953000"/>
            <a:ext cx="7772400" cy="1223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en-US" sz="2400" i="1"/>
              <a:t>HP SC engineering is checking that there are no operational problems with permanently switching them off.</a:t>
            </a:r>
          </a:p>
        </p:txBody>
      </p:sp>
      <p:graphicFrame>
        <p:nvGraphicFramePr>
          <p:cNvPr id="236548" name="Group 4">
            <a:extLst>
              <a:ext uri="{FF2B5EF4-FFF2-40B4-BE49-F238E27FC236}">
                <a16:creationId xmlns:a16="http://schemas.microsoft.com/office/drawing/2014/main" id="{5D3C3A5F-B220-4A61-8D46-74073D0FF94D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1371600"/>
          <a:ext cx="7848600" cy="3168650"/>
        </p:xfrm>
        <a:graphic>
          <a:graphicData uri="http://schemas.openxmlformats.org/drawingml/2006/table">
            <a:tbl>
              <a:tblPr/>
              <a:tblGrid>
                <a:gridCol w="3924300">
                  <a:extLst>
                    <a:ext uri="{9D8B030D-6E8A-4147-A177-3AD203B41FA5}">
                      <a16:colId xmlns:a16="http://schemas.microsoft.com/office/drawing/2014/main" val="2775714049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1786469753"/>
                    </a:ext>
                  </a:extLst>
                </a:gridCol>
              </a:tblGrid>
              <a:tr h="317500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Daemons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status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79222"/>
                  </a:ext>
                </a:extLst>
              </a:tr>
              <a:tr h="3159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envmond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/sbin/init.d/envmon stop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8310445"/>
                  </a:ext>
                </a:extLst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insightd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sbin/init.d/insightd stop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451634"/>
                  </a:ext>
                </a:extLst>
              </a:tr>
              <a:tr h="3159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snmpd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/sbin/init.d/snmpd stop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658618"/>
                  </a:ext>
                </a:extLst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advfsd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Not running at LANL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059065"/>
                  </a:ext>
                </a:extLst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smsd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Not running at LANL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345857"/>
                  </a:ext>
                </a:extLst>
              </a:tr>
              <a:tr h="3159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lat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Already off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121032"/>
                  </a:ext>
                </a:extLst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lpd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/sbin/init.d/lpd stop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539183"/>
                  </a:ext>
                </a:extLst>
              </a:tr>
              <a:tr h="3159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xlogin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Not running at LANL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120210"/>
                  </a:ext>
                </a:extLst>
              </a:tr>
              <a:tr h="317500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niff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defRPr sz="24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SzPct val="75000"/>
                        <a:buFont typeface="Monotype Sorts" charset="2"/>
                        <a:defRPr sz="21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2pPr>
                      <a:lvl3pPr>
                        <a:spcBef>
                          <a:spcPct val="25000"/>
                        </a:spcBef>
                        <a:buSzPct val="55000"/>
                        <a:buFont typeface="Monotype Sorts" charset="2"/>
                        <a:defRPr sz="20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SzPct val="50000"/>
                        <a:buFont typeface="Monotype Sorts" charset="2"/>
                        <a:defRPr sz="19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 b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/sbin/init.d/niffd stop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1406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EAD40B-CB60-435D-9B45-1126E5C9C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6DFE4F5F-D9DF-4F3B-8421-4E45465B1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14400"/>
            <a:ext cx="77724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Summary on Performance</a:t>
            </a:r>
          </a:p>
        </p:txBody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A2386917-2B57-43B9-B149-A58D7920E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</a:rPr>
              <a:t>Performance of Q machine is meeting and exceeding performance expectations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</a:rPr>
              <a:t>Performance Modeling Integral part of Q machine system deployment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</a:rPr>
              <a:t>Performance testing done at each major contractual milestone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</a:rPr>
              <a:t>FS-QB used in the unclassified environment for performance variability testing.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latin typeface="Arial" panose="020B0604020202020204" pitchFamily="34" charset="0"/>
              </a:rPr>
              <a:t>Approach is to systematically evaluate and implement recommendations of performance variability testing</a:t>
            </a:r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330508F-A631-41C4-8A5E-6310AE56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A553F8DB-3DBC-4302-BE62-A928539E9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 2: What is the MTBI? What are the topmost reasons for interrupts? What is the average utilization rate?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37E6A17-5FB3-4D67-B1EE-DCEF2327F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809307C6-8FE9-4238-B110-D46D81D77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Machine Q Interrupts and Overall MTBI</a:t>
            </a:r>
          </a:p>
        </p:txBody>
      </p:sp>
      <p:graphicFrame>
        <p:nvGraphicFramePr>
          <p:cNvPr id="246787" name="Object 3">
            <a:extLst>
              <a:ext uri="{FF2B5EF4-FFF2-40B4-BE49-F238E27FC236}">
                <a16:creationId xmlns:a16="http://schemas.microsoft.com/office/drawing/2014/main" id="{37638B0C-F3DB-4745-938B-5784CB9953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066800"/>
          <a:ext cx="8534400" cy="268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9" name="Worksheet" r:id="rId3" imgW="9499600" imgH="2933700" progId="Excel.Sheet.8">
                  <p:embed/>
                </p:oleObj>
              </mc:Choice>
              <mc:Fallback>
                <p:oleObj name="Worksheet" r:id="rId3" imgW="9499600" imgH="29337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066800"/>
                        <a:ext cx="8534400" cy="2684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88" name="Object 4">
            <a:extLst>
              <a:ext uri="{FF2B5EF4-FFF2-40B4-BE49-F238E27FC236}">
                <a16:creationId xmlns:a16="http://schemas.microsoft.com/office/drawing/2014/main" id="{69C9EBFC-4952-4473-9231-BBEC4867F8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3695700"/>
          <a:ext cx="85344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0" name="Worksheet" r:id="rId5" imgW="9525000" imgH="3530600" progId="Excel.Sheet.8">
                  <p:embed/>
                </p:oleObj>
              </mc:Choice>
              <mc:Fallback>
                <p:oleObj name="Worksheet" r:id="rId5" imgW="9525000" imgH="3530600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695700"/>
                        <a:ext cx="8534400" cy="316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51970-89BE-44FA-982B-5470C2B54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49858" name="Rectangle 2">
            <a:extLst>
              <a:ext uri="{FF2B5EF4-FFF2-40B4-BE49-F238E27FC236}">
                <a16:creationId xmlns:a16="http://schemas.microsoft.com/office/drawing/2014/main" id="{30A96D11-269A-4581-8938-A7849EAF27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90600"/>
            <a:ext cx="77724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Topmost Reasons for HW interrupts</a:t>
            </a:r>
          </a:p>
        </p:txBody>
      </p:sp>
      <p:graphicFrame>
        <p:nvGraphicFramePr>
          <p:cNvPr id="249859" name="Object 3">
            <a:extLst>
              <a:ext uri="{FF2B5EF4-FFF2-40B4-BE49-F238E27FC236}">
                <a16:creationId xmlns:a16="http://schemas.microsoft.com/office/drawing/2014/main" id="{A494F3B7-DDA3-4F46-A092-5169A750E6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905000"/>
          <a:ext cx="8763000" cy="383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60" name="Worksheet" r:id="rId3" imgW="5143500" imgH="2159000" progId="Excel.Sheet.8">
                  <p:embed/>
                </p:oleObj>
              </mc:Choice>
              <mc:Fallback>
                <p:oleObj name="Worksheet" r:id="rId3" imgW="5143500" imgH="21590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5000"/>
                        <a:ext cx="8763000" cy="383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EE431-BF3E-42B2-B1F0-AEF3D9A3F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7A058EDE-6B9E-4EE5-B1FF-680380C765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66800"/>
            <a:ext cx="77724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Interrupts for CPUs</a:t>
            </a:r>
          </a:p>
        </p:txBody>
      </p:sp>
      <p:graphicFrame>
        <p:nvGraphicFramePr>
          <p:cNvPr id="247811" name="Object 3">
            <a:extLst>
              <a:ext uri="{FF2B5EF4-FFF2-40B4-BE49-F238E27FC236}">
                <a16:creationId xmlns:a16="http://schemas.microsoft.com/office/drawing/2014/main" id="{BA195BC6-69C5-4B3E-8496-1DD1027D35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2133600"/>
          <a:ext cx="8458200" cy="285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2" name="Worksheet" r:id="rId3" imgW="10858500" imgH="3670300" progId="Excel.Sheet.8">
                  <p:embed/>
                </p:oleObj>
              </mc:Choice>
              <mc:Fallback>
                <p:oleObj name="Worksheet" r:id="rId3" imgW="10858500" imgH="36703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8458200" cy="285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04F8B5-5C71-48D0-8926-0BE0A860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4D7F4F0-18CC-4C7A-BA36-82B68C935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838200"/>
            <a:ext cx="6019800" cy="76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0000FF"/>
                </a:solidFill>
              </a:rPr>
              <a:t>Q is operational for stewardship applications (1st 10T)</a:t>
            </a:r>
            <a:endParaRPr lang="en-US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1CDD0443-714A-4743-B719-6E4727CF1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419600" y="1828800"/>
            <a:ext cx="4724400" cy="3505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lnSpc>
                <a:spcPct val="90000"/>
              </a:lnSpc>
              <a:buFont typeface="Monotype Sorts" charset="2"/>
              <a:buChar char="u"/>
            </a:pPr>
            <a:r>
              <a:rPr lang="en-US" altLang="en-US" sz="1800">
                <a:latin typeface="Arial" panose="020B0604020202020204" pitchFamily="34" charset="0"/>
              </a:rPr>
              <a:t> Many ASCI applications are experiencing significant  performance increases over Blue Mountain.</a:t>
            </a:r>
          </a:p>
          <a:p>
            <a:pPr lvl="1">
              <a:lnSpc>
                <a:spcPct val="90000"/>
              </a:lnSpc>
              <a:buFont typeface="Monotype Sorts" charset="2"/>
              <a:buChar char="u"/>
            </a:pPr>
            <a:r>
              <a:rPr lang="en-US" altLang="en-US" sz="1800">
                <a:latin typeface="Arial" panose="020B0604020202020204" pitchFamily="34" charset="0"/>
              </a:rPr>
              <a:t> Linpack performance run of 7.727 TeraOps (more than 75% efficiency)</a:t>
            </a:r>
          </a:p>
          <a:p>
            <a:pPr lvl="1">
              <a:lnSpc>
                <a:spcPct val="90000"/>
              </a:lnSpc>
              <a:buFont typeface="Monotype Sorts" charset="2"/>
              <a:buChar char="u"/>
            </a:pPr>
            <a:r>
              <a:rPr lang="en-US" altLang="en-US" sz="1800">
                <a:latin typeface="Arial" panose="020B0604020202020204" pitchFamily="34" charset="0"/>
              </a:rPr>
              <a:t> Initial user response is very positive (with some issues!)</a:t>
            </a:r>
          </a:p>
          <a:p>
            <a:pPr lvl="2">
              <a:lnSpc>
                <a:spcPct val="90000"/>
              </a:lnSpc>
              <a:buFont typeface="Monotype Sorts" charset="2"/>
              <a:buNone/>
            </a:pPr>
            <a:r>
              <a:rPr lang="en-US" altLang="en-US" sz="1800">
                <a:latin typeface="Arial" panose="020B0604020202020204" pitchFamily="34" charset="0"/>
              </a:rPr>
              <a:t>(Users want more cycles…)</a:t>
            </a:r>
          </a:p>
          <a:p>
            <a:pPr lvl="1">
              <a:lnSpc>
                <a:spcPct val="90000"/>
              </a:lnSpc>
              <a:buFont typeface="Monotype Sorts" charset="2"/>
              <a:buChar char="u"/>
            </a:pPr>
            <a:r>
              <a:rPr lang="en-US" altLang="en-US" sz="1800">
                <a:latin typeface="Arial" panose="020B0604020202020204" pitchFamily="34" charset="0"/>
              </a:rPr>
              <a:t> Users from the tri-lab community are also using the system</a:t>
            </a:r>
            <a:endParaRPr lang="en-US" altLang="en-US" sz="1600">
              <a:latin typeface="Arial" panose="020B0604020202020204" pitchFamily="34" charset="0"/>
            </a:endParaRP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12EEECE9-9754-4A92-998A-051121A62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29200"/>
            <a:ext cx="845820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75000"/>
              <a:buFont typeface="Monotype Sorts" charset="2"/>
              <a:buChar char="u"/>
            </a:pPr>
            <a:r>
              <a:rPr lang="en-US" altLang="en-US" sz="1800" b="1">
                <a:solidFill>
                  <a:srgbClr val="FF11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Available to users for Classified ASCI codes since August 2002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Monotype Sorts" charset="2"/>
              <a:buChar char="u"/>
            </a:pPr>
            <a:r>
              <a:rPr lang="en-US" altLang="en-US" sz="1800" b="1">
                <a:solidFill>
                  <a:srgbClr val="FF11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Smaller initial system available since April 2002</a:t>
            </a:r>
          </a:p>
          <a:p>
            <a:pPr>
              <a:lnSpc>
                <a:spcPct val="90000"/>
              </a:lnSpc>
              <a:spcBef>
                <a:spcPct val="20000"/>
              </a:spcBef>
              <a:buSzPct val="75000"/>
              <a:buFont typeface="Monotype Sorts" charset="2"/>
              <a:buChar char="u"/>
            </a:pPr>
            <a:r>
              <a:rPr lang="en-US" altLang="en-US" sz="1800" b="1">
                <a:solidFill>
                  <a:srgbClr val="FF111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Los Alamos has run its December 2002 ASCI Milestone calculation on Q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SzPct val="75000"/>
              <a:buFont typeface="Monotype Sorts" charset="2"/>
              <a:buNone/>
            </a:pPr>
            <a:endParaRPr lang="en-US" altLang="en-US" sz="1800" b="1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n-US">
              <a:solidFill>
                <a:schemeClr val="accent2"/>
              </a:solidFill>
            </a:endParaRPr>
          </a:p>
        </p:txBody>
      </p:sp>
      <p:pic>
        <p:nvPicPr>
          <p:cNvPr id="26631" name="Picture 7">
            <a:extLst>
              <a:ext uri="{FF2B5EF4-FFF2-40B4-BE49-F238E27FC236}">
                <a16:creationId xmlns:a16="http://schemas.microsoft.com/office/drawing/2014/main" id="{732C2292-27D6-4769-BDAA-758B7343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57200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1E1784-2A36-4D88-BB0D-00FAA8C4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25171B85-574F-4D5D-A611-5AA36CE5E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Scientific Investigation of Cosmic Rays Impact on CPU Failures</a:t>
            </a:r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9FFC7BA8-D555-4546-AC60-4814C0B8E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1800">
                <a:latin typeface="Arial" panose="020B0604020202020204" pitchFamily="34" charset="0"/>
              </a:rPr>
              <a:t>L2 Btag memory parity checked but not corrected</a:t>
            </a:r>
          </a:p>
          <a:p>
            <a:pPr lvl="1">
              <a:lnSpc>
                <a:spcPct val="90000"/>
              </a:lnSpc>
            </a:pPr>
            <a:r>
              <a:rPr lang="en-US" altLang="en-US" sz="1700">
                <a:latin typeface="Arial" panose="020B0604020202020204" pitchFamily="34" charset="0"/>
              </a:rPr>
              <a:t>	At altitude at Los Alamos the number of neutrons is about 6-10 times higher than at sea level</a:t>
            </a:r>
          </a:p>
          <a:p>
            <a:pPr lvl="1">
              <a:lnSpc>
                <a:spcPct val="90000"/>
              </a:lnSpc>
            </a:pPr>
            <a:r>
              <a:rPr lang="en-US" altLang="en-US" sz="1700">
                <a:latin typeface="Arial" panose="020B0604020202020204" pitchFamily="34" charset="0"/>
              </a:rPr>
              <a:t>	With large number of ES45 systems and altitude we could be finding neutron induced CPU failures due to single bit soft errors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1800">
                <a:latin typeface="Arial" panose="020B0604020202020204" pitchFamily="34" charset="0"/>
              </a:rPr>
              <a:t>Neutron Monitors installed with Q to measure neutron flux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1800">
                <a:latin typeface="Arial" panose="020B0604020202020204" pitchFamily="34" charset="0"/>
              </a:rPr>
              <a:t>LANSCE Beam line testing of different memories</a:t>
            </a:r>
          </a:p>
          <a:p>
            <a:pPr lvl="1">
              <a:lnSpc>
                <a:spcPct val="90000"/>
              </a:lnSpc>
            </a:pPr>
            <a:r>
              <a:rPr lang="en-US" altLang="en-US" sz="1700">
                <a:latin typeface="Arial" panose="020B0604020202020204" pitchFamily="34" charset="0"/>
              </a:rPr>
              <a:t>	Two classes of programs used</a:t>
            </a:r>
          </a:p>
          <a:p>
            <a:pPr lvl="1">
              <a:lnSpc>
                <a:spcPct val="90000"/>
              </a:lnSpc>
            </a:pPr>
            <a:r>
              <a:rPr lang="en-US" altLang="en-US" sz="1700">
                <a:latin typeface="Arial" panose="020B0604020202020204" pitchFamily="34" charset="0"/>
              </a:rPr>
              <a:t>	Some discrepancies between results, trying to figure out</a:t>
            </a:r>
          </a:p>
          <a:p>
            <a:pPr lvl="1">
              <a:lnSpc>
                <a:spcPct val="90000"/>
              </a:lnSpc>
            </a:pPr>
            <a:r>
              <a:rPr lang="en-US" altLang="en-US" sz="1700">
                <a:latin typeface="Arial" panose="020B0604020202020204" pitchFamily="34" charset="0"/>
              </a:rPr>
              <a:t>	Only testing for neutron impact, other particles being evaulated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1800">
                <a:latin typeface="Arial" panose="020B0604020202020204" pitchFamily="34" charset="0"/>
              </a:rPr>
              <a:t>Statistical analysis for predicted error rates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1800">
                <a:latin typeface="Arial" panose="020B0604020202020204" pitchFamily="34" charset="0"/>
              </a:rPr>
              <a:t>Attempting to map beam line test output to predicted # of CPU failures on Q based on neutron flux at SCC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79898E-5A56-4313-A1C7-51B7322A9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BA983743-8065-437C-8F39-FD0DDDD61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Scientific Investigation of Cosmic Rays Impact on CPU Failures - continued</a:t>
            </a:r>
          </a:p>
        </p:txBody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284FE3FA-A14A-4D24-9A87-8625983AA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Initial results seem to indicate that the system is being impacted by neutrons hitting the L2 btag memory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Mapping of beam line results to predict # of CPU failures is not yet fully understood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We are managing around this problem from an applications perspective as demonstrated by the recent success of the milestone runs.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23E9F-C357-4FF3-A9CC-6FCABA2BE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E729AEFC-DB8F-4E31-B806-E54BB79CAE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Memory Interrupts</a:t>
            </a:r>
          </a:p>
        </p:txBody>
      </p:sp>
      <p:graphicFrame>
        <p:nvGraphicFramePr>
          <p:cNvPr id="244739" name="Object 3">
            <a:extLst>
              <a:ext uri="{FF2B5EF4-FFF2-40B4-BE49-F238E27FC236}">
                <a16:creationId xmlns:a16="http://schemas.microsoft.com/office/drawing/2014/main" id="{878A5102-5E2C-4494-98AD-B4979EC1CC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1752600"/>
          <a:ext cx="8458200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0" name="Worksheet" r:id="rId3" imgW="9169400" imgH="3352800" progId="Excel.Sheet.8">
                  <p:embed/>
                </p:oleObj>
              </mc:Choice>
              <mc:Fallback>
                <p:oleObj name="Worksheet" r:id="rId3" imgW="9169400" imgH="33528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52600"/>
                        <a:ext cx="8458200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32CA48E-0908-4E4A-9947-73287A59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graphicFrame>
        <p:nvGraphicFramePr>
          <p:cNvPr id="210946" name="Object 2">
            <a:extLst>
              <a:ext uri="{FF2B5EF4-FFF2-40B4-BE49-F238E27FC236}">
                <a16:creationId xmlns:a16="http://schemas.microsoft.com/office/drawing/2014/main" id="{E26676F1-0C75-41F0-A98F-79612A80C1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950" y="463550"/>
          <a:ext cx="8675688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48" name="Worksheet" r:id="rId3" imgW="8674100" imgH="5930900" progId="Excel.Sheet.8">
                  <p:embed/>
                </p:oleObj>
              </mc:Choice>
              <mc:Fallback>
                <p:oleObj name="Worksheet" r:id="rId3" imgW="8674100" imgH="59309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463550"/>
                        <a:ext cx="8675688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947" name="Text Box 3">
            <a:extLst>
              <a:ext uri="{FF2B5EF4-FFF2-40B4-BE49-F238E27FC236}">
                <a16:creationId xmlns:a16="http://schemas.microsoft.com/office/drawing/2014/main" id="{5EF1BCDE-8AF4-429C-BA33-458BDEBBD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2041525"/>
            <a:ext cx="4152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Overall utilization rate for initial</a:t>
            </a:r>
          </a:p>
          <a:p>
            <a:r>
              <a:rPr lang="en-US" altLang="en-US"/>
              <a:t>Few months is between 50-60%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E729DA4-165B-45A8-A2DF-A1352EA1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graphicFrame>
        <p:nvGraphicFramePr>
          <p:cNvPr id="174082" name="Object 2">
            <a:extLst>
              <a:ext uri="{FF2B5EF4-FFF2-40B4-BE49-F238E27FC236}">
                <a16:creationId xmlns:a16="http://schemas.microsoft.com/office/drawing/2014/main" id="{5471BD74-88FB-4AD3-871B-5D0492A706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950" y="463550"/>
          <a:ext cx="8675688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84" name="Worksheet" r:id="rId3" imgW="8674100" imgH="5930900" progId="Excel.Sheet.8">
                  <p:embed/>
                </p:oleObj>
              </mc:Choice>
              <mc:Fallback>
                <p:oleObj name="Worksheet" r:id="rId3" imgW="8674100" imgH="59309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463550"/>
                        <a:ext cx="8675688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83" name="Text Box 3">
            <a:extLst>
              <a:ext uri="{FF2B5EF4-FFF2-40B4-BE49-F238E27FC236}">
                <a16:creationId xmlns:a16="http://schemas.microsoft.com/office/drawing/2014/main" id="{373700C0-8C5B-4FFE-A6AA-89169F13E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2566988"/>
            <a:ext cx="490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Over 4.3 Million processor hours for Science Runs </a:t>
            </a:r>
          </a:p>
          <a:p>
            <a:r>
              <a:rPr lang="en-US" altLang="en-US" sz="1800"/>
              <a:t>System Utilization over 85% some weeks</a:t>
            </a:r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808506A-94E5-45F6-A9C3-8886F1631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B0304217-F4EE-4294-9E30-CEC856A7B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 3:</a:t>
            </a:r>
          </a:p>
          <a:p>
            <a:endParaRPr lang="en-US" altLang="en-US"/>
          </a:p>
          <a:p>
            <a:r>
              <a:rPr lang="en-US" altLang="en-US"/>
              <a:t>What is the primary complaint, if any, from the users?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671C260-9321-46ED-86F9-186F781C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0929EB2E-D196-4FFC-8F41-A6375C67312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0668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Historical Top Issues</a:t>
            </a:r>
          </a:p>
        </p:txBody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22E28453-47F1-4BE6-8812-65E9389DC54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altLang="en-US"/>
              <a:t>Reliability and Availability</a:t>
            </a:r>
          </a:p>
          <a:p>
            <a:pPr>
              <a:spcBef>
                <a:spcPct val="20000"/>
              </a:spcBef>
            </a:pPr>
            <a:r>
              <a:rPr lang="en-US" altLang="en-US"/>
              <a:t>Message Passing Interface (MPI)</a:t>
            </a:r>
          </a:p>
          <a:p>
            <a:pPr>
              <a:spcBef>
                <a:spcPct val="20000"/>
              </a:spcBef>
            </a:pPr>
            <a:r>
              <a:rPr lang="en-US" altLang="en-US"/>
              <a:t>LSF integration</a:t>
            </a:r>
          </a:p>
          <a:p>
            <a:pPr>
              <a:spcBef>
                <a:spcPct val="20000"/>
              </a:spcBef>
            </a:pPr>
            <a:r>
              <a:rPr lang="en-US" altLang="en-US"/>
              <a:t>File systems</a:t>
            </a:r>
          </a:p>
          <a:p>
            <a:pPr>
              <a:spcBef>
                <a:spcPct val="20000"/>
              </a:spcBef>
            </a:pPr>
            <a:r>
              <a:rPr lang="en-US" altLang="en-US"/>
              <a:t>Code development tools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6BF69-FC84-4B3C-AA89-71F56016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DB477F63-93DD-4580-8653-2BDD02BEEBD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09600" y="990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Current Top User Issues</a:t>
            </a:r>
            <a:br>
              <a:rPr lang="en-US" altLang="en-US"/>
            </a:br>
            <a:r>
              <a:rPr lang="en-US" altLang="en-US"/>
              <a:t>October 2002 Q Technical Quarterly Review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78E3B8F4-97AD-46FA-909F-833AD842D1F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Highest Priority</a:t>
            </a:r>
          </a:p>
          <a:p>
            <a:pPr lvl="1"/>
            <a:r>
              <a:rPr lang="en-US" altLang="en-US"/>
              <a:t>File system problems</a:t>
            </a:r>
          </a:p>
          <a:p>
            <a:pPr lvl="1"/>
            <a:r>
              <a:rPr lang="en-US" altLang="en-US"/>
              <a:t>System Availability &amp; Reliability</a:t>
            </a:r>
          </a:p>
          <a:p>
            <a:pPr lvl="1"/>
            <a:r>
              <a:rPr lang="en-US" altLang="en-US"/>
              <a:t>HPSS “store” performance</a:t>
            </a:r>
          </a:p>
          <a:p>
            <a:pPr lvl="1"/>
            <a:endParaRPr lang="en-US" altLang="en-US"/>
          </a:p>
          <a:p>
            <a:pPr lvl="1"/>
            <a:endParaRPr lang="en-US" altLang="en-US">
              <a:solidFill>
                <a:srgbClr val="0033CC"/>
              </a:solidFill>
            </a:endParaRPr>
          </a:p>
        </p:txBody>
      </p:sp>
      <p:sp>
        <p:nvSpPr>
          <p:cNvPr id="253956" name="Text Box 4">
            <a:extLst>
              <a:ext uri="{FF2B5EF4-FFF2-40B4-BE49-F238E27FC236}">
                <a16:creationId xmlns:a16="http://schemas.microsoft.com/office/drawing/2014/main" id="{D2B2E96D-2879-4410-B698-D3494D5B8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800600"/>
            <a:ext cx="4652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Note the absence of MPI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6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A4D7EB-2CA6-4A1D-836B-744B8FC3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B3924A35-A0FE-47CA-AFA8-49B9F3B7C8A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9144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Current Top User Issues</a:t>
            </a:r>
            <a:br>
              <a:rPr lang="en-US" altLang="en-US"/>
            </a:br>
            <a:r>
              <a:rPr lang="en-US" altLang="en-US"/>
              <a:t>October, 2002</a:t>
            </a:r>
          </a:p>
        </p:txBody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F211E3FD-0719-4D53-94F2-AAEA8FD32DE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Medium Priority</a:t>
            </a:r>
          </a:p>
          <a:p>
            <a:pPr lvl="1"/>
            <a:r>
              <a:rPr lang="en-US" altLang="en-US"/>
              <a:t>Serial jobs (&amp; login sessions) on QA</a:t>
            </a:r>
          </a:p>
          <a:p>
            <a:pPr lvl="1"/>
            <a:r>
              <a:rPr lang="en-US" altLang="en-US"/>
              <a:t>Q file system performance poor for many small serial files</a:t>
            </a:r>
          </a:p>
          <a:p>
            <a:pPr lvl="1"/>
            <a:r>
              <a:rPr lang="en-US" altLang="en-US"/>
              <a:t>Formal change control and preventative maintenance on all Q systems</a:t>
            </a:r>
          </a:p>
          <a:p>
            <a:pPr lvl="1"/>
            <a:r>
              <a:rPr lang="en-US" altLang="en-US"/>
              <a:t>QA viz users need non-purged file system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9C6CEFD-976E-4F10-8DDE-C39704E6E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783FC402-A124-4084-829C-286561AAA7DA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143000"/>
            <a:ext cx="7772400" cy="762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Current Top User Issues</a:t>
            </a:r>
            <a:br>
              <a:rPr lang="en-US" altLang="en-US"/>
            </a:br>
            <a:r>
              <a:rPr lang="en-US" altLang="en-US"/>
              <a:t>October, 2002</a:t>
            </a:r>
          </a:p>
        </p:txBody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38E1C537-5534-4122-8190-B7884D5BE3D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Lower Priority </a:t>
            </a:r>
          </a:p>
          <a:p>
            <a:pPr lvl="1"/>
            <a:r>
              <a:rPr lang="en-US" altLang="en-US"/>
              <a:t>LSF configurations on all Q systems</a:t>
            </a:r>
          </a:p>
          <a:p>
            <a:pPr lvl="1"/>
            <a:r>
              <a:rPr lang="en-US" altLang="en-US"/>
              <a:t>Early-Beta nature of QA versus User count</a:t>
            </a:r>
          </a:p>
          <a:p>
            <a:pPr lvl="1"/>
            <a:r>
              <a:rPr lang="en-US" altLang="en-US"/>
              <a:t>White-to-LANL(Q &amp; HPSS) connectivity</a:t>
            </a:r>
          </a:p>
          <a:p>
            <a:pPr lvl="1"/>
            <a:r>
              <a:rPr lang="en-US" altLang="en-US"/>
              <a:t>DFS on Q (for Sandia users)</a:t>
            </a:r>
          </a:p>
          <a:p>
            <a:pPr lvl="1"/>
            <a:r>
              <a:rPr lang="en-US" altLang="en-US"/>
              <a:t>MPI CRC on Q</a:t>
            </a:r>
          </a:p>
          <a:p>
            <a:pPr lvl="1"/>
            <a:r>
              <a:rPr lang="en-US" altLang="en-US"/>
              <a:t>Q “devq” 2-login limit</a:t>
            </a:r>
          </a:p>
          <a:p>
            <a:pPr lvl="1"/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E56D1E-A4CB-494D-A613-EA352184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7D462202-8921-437F-A8C0-349294E23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 1: </a:t>
            </a:r>
          </a:p>
          <a:p>
            <a:r>
              <a:rPr lang="en-US" altLang="en-US"/>
              <a:t>Is your machine living up to the performance expectations? If yes, how? If not, what is the root cause?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79A1D-6FEE-4709-9B9A-1AB4BD9BE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A258CA29-2E87-4290-9EEA-A95F6823F20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09600" y="1066800"/>
            <a:ext cx="7772400" cy="762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Highest Priority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C444FE2E-0C0B-48DA-90EE-C0134C087CC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lnSpc>
                <a:spcPct val="75000"/>
              </a:lnSpc>
            </a:pPr>
            <a:r>
              <a:rPr lang="en-US" altLang="en-US"/>
              <a:t>File system problems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/>
              <a:t>Loss of all /scratch files (multiple times)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/>
              <a:t>Local component failures impact entire file system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/>
              <a:t>Files not always visible (PFS &amp; NFS)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/>
              <a:t>Slow performance (e.g. simple “ls” command)</a:t>
            </a:r>
          </a:p>
          <a:p>
            <a:pPr marL="742950" lvl="1" indent="-285750">
              <a:lnSpc>
                <a:spcPct val="75000"/>
              </a:lnSpc>
            </a:pPr>
            <a:r>
              <a:rPr lang="en-US" altLang="en-US"/>
              <a:t>System Availability &amp; Reliability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/>
              <a:t>Whole machine impact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/>
              <a:t>Long (4-8 hr) reboot time!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/>
              <a:t>Many hung “services” require reboots</a:t>
            </a:r>
          </a:p>
        </p:txBody>
      </p:sp>
      <p:sp>
        <p:nvSpPr>
          <p:cNvPr id="257028" name="AutoShape 4">
            <a:extLst>
              <a:ext uri="{FF2B5EF4-FFF2-40B4-BE49-F238E27FC236}">
                <a16:creationId xmlns:a16="http://schemas.microsoft.com/office/drawing/2014/main" id="{930D3F05-F078-4991-9496-58BB77639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524500"/>
            <a:ext cx="228600" cy="228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09CC9E-49F1-4202-A29F-6361F3AA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63A34040-89AA-410F-A2D2-97586057CEE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2954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Highest Priority</a:t>
            </a:r>
          </a:p>
        </p:txBody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889EC48B-1A2A-41F6-BDDD-8E45879B0D6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lnSpc>
                <a:spcPct val="90000"/>
              </a:lnSpc>
            </a:pPr>
            <a:r>
              <a:rPr lang="en-US" altLang="en-US" sz="2100"/>
              <a:t>HPSS “store” performance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HPSS rates too low for QA capability</a:t>
            </a:r>
          </a:p>
          <a:p>
            <a:pPr lvl="3">
              <a:lnSpc>
                <a:spcPct val="90000"/>
              </a:lnSpc>
            </a:pPr>
            <a:r>
              <a:rPr lang="en-US" altLang="en-US" sz="1900"/>
              <a:t>&lt; 50MB/s</a:t>
            </a:r>
          </a:p>
          <a:p>
            <a:pPr lvl="3">
              <a:lnSpc>
                <a:spcPct val="90000"/>
              </a:lnSpc>
            </a:pPr>
            <a:r>
              <a:rPr lang="en-US" altLang="en-US" sz="1900"/>
              <a:t>100’s GB (not unusual) require </a:t>
            </a:r>
            <a:r>
              <a:rPr lang="en-US" altLang="en-US" sz="1900" b="0" u="sng"/>
              <a:t>hours</a:t>
            </a:r>
            <a:r>
              <a:rPr lang="en-US" altLang="en-US" sz="1900"/>
              <a:t> to store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SW &amp; HW upgrades (relief is coming)</a:t>
            </a:r>
          </a:p>
          <a:p>
            <a:pPr lvl="3">
              <a:lnSpc>
                <a:spcPct val="90000"/>
              </a:lnSpc>
            </a:pPr>
            <a:r>
              <a:rPr lang="en-US" altLang="en-US" sz="1900"/>
              <a:t>150MB/s Nov. target; 600MB/s Jan. target</a:t>
            </a:r>
          </a:p>
          <a:p>
            <a:pPr lvl="3">
              <a:lnSpc>
                <a:spcPct val="90000"/>
              </a:lnSpc>
            </a:pPr>
            <a:r>
              <a:rPr lang="en-US" altLang="en-US" sz="1900"/>
              <a:t>Parallel clients; new HW &amp; 4- &amp; 16-way stripes</a:t>
            </a:r>
          </a:p>
          <a:p>
            <a:pPr lvl="1">
              <a:lnSpc>
                <a:spcPct val="90000"/>
              </a:lnSpc>
            </a:pPr>
            <a:r>
              <a:rPr lang="en-US" altLang="en-US" sz="2100"/>
              <a:t>Totalview &amp; F90 data in modules on Q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Can’t see F90 data located in modules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Workaround cumbersome &amp; sometimes even crashes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Issue is over 1yr old!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  <p:sp>
        <p:nvSpPr>
          <p:cNvPr id="258052" name="AutoShape 4">
            <a:extLst>
              <a:ext uri="{FF2B5EF4-FFF2-40B4-BE49-F238E27FC236}">
                <a16:creationId xmlns:a16="http://schemas.microsoft.com/office/drawing/2014/main" id="{EA809FB4-30A0-44F1-877B-658BD36FF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390900"/>
            <a:ext cx="228600" cy="228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053" name="AutoShape 5">
            <a:extLst>
              <a:ext uri="{FF2B5EF4-FFF2-40B4-BE49-F238E27FC236}">
                <a16:creationId xmlns:a16="http://schemas.microsoft.com/office/drawing/2014/main" id="{D52DFAE3-42CF-4391-9D5D-0AFE033E5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991100"/>
            <a:ext cx="246063" cy="246063"/>
          </a:xfrm>
          <a:prstGeom prst="smileyFace">
            <a:avLst>
              <a:gd name="adj" fmla="val -4653"/>
            </a:avLst>
          </a:prstGeom>
          <a:solidFill>
            <a:srgbClr val="DF574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9888DD-09FB-4C1B-8694-53EC55E5D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A0B908AA-0EE8-4208-B33F-72D0C4F4577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09600" y="10668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Medium Priority</a:t>
            </a:r>
          </a:p>
        </p:txBody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E617C550-898F-49A1-8201-933883C26BE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762000" y="1752600"/>
            <a:ext cx="7772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lnSpc>
                <a:spcPct val="75000"/>
              </a:lnSpc>
            </a:pPr>
            <a:r>
              <a:rPr lang="en-US" altLang="en-US" sz="2100"/>
              <a:t>Serial jobs (&amp; login sessions) on QA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 sz="2000"/>
              <a:t>4 PE minimum due to RMS/LSF config</a:t>
            </a:r>
          </a:p>
          <a:p>
            <a:pPr marL="742950" lvl="1" indent="-285750">
              <a:lnSpc>
                <a:spcPct val="75000"/>
              </a:lnSpc>
            </a:pPr>
            <a:r>
              <a:rPr lang="en-US" altLang="en-US" sz="2100"/>
              <a:t>Q file system performance poor for many small serial files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 sz="2000"/>
              <a:t>Many codes write serial files from 1 PE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 sz="2000"/>
              <a:t>Some codes write 1 serial file per PE per dump time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 sz="2000"/>
              <a:t>Some codes write multiple sets of files at each dump time</a:t>
            </a:r>
          </a:p>
          <a:p>
            <a:pPr marL="742950" lvl="1" indent="-285750">
              <a:lnSpc>
                <a:spcPct val="75000"/>
              </a:lnSpc>
            </a:pPr>
            <a:r>
              <a:rPr lang="en-US" altLang="en-US" sz="2100"/>
              <a:t>Formal change control and preventative maintenance on all Q systems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 sz="2000"/>
              <a:t>Machine needs to move to more production-like status</a:t>
            </a:r>
          </a:p>
          <a:p>
            <a:pPr marL="742950" lvl="1" indent="-285750">
              <a:lnSpc>
                <a:spcPct val="75000"/>
              </a:lnSpc>
            </a:pPr>
            <a:r>
              <a:rPr lang="en-US" altLang="en-US" sz="2100"/>
              <a:t>QA viz users need non-purged file system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 sz="2000"/>
              <a:t>Interactive viz requires all files be resident simultaneously</a:t>
            </a:r>
          </a:p>
          <a:p>
            <a:pPr marL="1085850" lvl="2" indent="-228600">
              <a:lnSpc>
                <a:spcPct val="75000"/>
              </a:lnSpc>
            </a:pPr>
            <a:r>
              <a:rPr lang="en-US" altLang="en-US" sz="2000"/>
              <a:t>No special “viz” file systems as on BlueMtn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132B6-BFAB-42B2-B26A-60284BD9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64194" name="Rectangle 2">
            <a:extLst>
              <a:ext uri="{FF2B5EF4-FFF2-40B4-BE49-F238E27FC236}">
                <a16:creationId xmlns:a16="http://schemas.microsoft.com/office/drawing/2014/main" id="{45C78C21-323D-411A-95A8-CAE522920E3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8382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/>
              <a:t>Performance Comparison</a:t>
            </a:r>
            <a:br>
              <a:rPr lang="en-US" altLang="en-US" sz="2000"/>
            </a:br>
            <a:r>
              <a:rPr lang="en-US" altLang="en-US" sz="2000"/>
              <a:t>Q vs. White vs. Blue Mountain</a:t>
            </a:r>
          </a:p>
        </p:txBody>
      </p:sp>
      <p:pic>
        <p:nvPicPr>
          <p:cNvPr id="264196" name="Picture 4">
            <a:extLst>
              <a:ext uri="{FF2B5EF4-FFF2-40B4-BE49-F238E27FC236}">
                <a16:creationId xmlns:a16="http://schemas.microsoft.com/office/drawing/2014/main" id="{C75CAE03-8DF2-45DF-8913-8C59EF55A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9053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4197" name="Text Box 5">
            <a:extLst>
              <a:ext uri="{FF2B5EF4-FFF2-40B4-BE49-F238E27FC236}">
                <a16:creationId xmlns:a16="http://schemas.microsoft.com/office/drawing/2014/main" id="{20D80536-0AE6-463A-8C9E-7976DE9C6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71675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latin typeface="Arial" panose="020B0604020202020204" pitchFamily="34" charset="0"/>
              </a:rPr>
              <a:t>Cycle-time : lower is better</a:t>
            </a:r>
          </a:p>
          <a:p>
            <a:r>
              <a:rPr lang="en-US" altLang="en-US" sz="1600" b="1">
                <a:latin typeface="Arial" panose="020B0604020202020204" pitchFamily="34" charset="0"/>
              </a:rPr>
              <a:t>Weak-scaling of SAGE (problem per processor is constant )</a:t>
            </a:r>
          </a:p>
          <a:p>
            <a:r>
              <a:rPr lang="en-US" altLang="en-US" sz="1600" b="1">
                <a:latin typeface="Arial" panose="020B0604020202020204" pitchFamily="34" charset="0"/>
              </a:rPr>
              <a:t>-&gt; ideal cycle-time is a constant for all PEs (but have parallel overheads)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74833-369F-43D4-A3E0-DC346600F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65218" name="Rectangle 2">
            <a:extLst>
              <a:ext uri="{FF2B5EF4-FFF2-40B4-BE49-F238E27FC236}">
                <a16:creationId xmlns:a16="http://schemas.microsoft.com/office/drawing/2014/main" id="{9E6375A0-3AFB-4DB9-93EC-04866FBEE0A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990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/>
              <a:t>Performance Comparison</a:t>
            </a:r>
            <a:br>
              <a:rPr lang="en-US" altLang="en-US" sz="2000"/>
            </a:br>
            <a:r>
              <a:rPr lang="en-US" altLang="en-US" sz="2000"/>
              <a:t>Q vs. White vs. Blue Mountain</a:t>
            </a:r>
          </a:p>
        </p:txBody>
      </p:sp>
      <p:pic>
        <p:nvPicPr>
          <p:cNvPr id="265219" name="Picture 3">
            <a:extLst>
              <a:ext uri="{FF2B5EF4-FFF2-40B4-BE49-F238E27FC236}">
                <a16:creationId xmlns:a16="http://schemas.microsoft.com/office/drawing/2014/main" id="{44C8F20A-9C4B-43B9-95AF-AA8C4A02F772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981200"/>
            <a:ext cx="4722813" cy="2900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220" name="Text Box 4">
            <a:extLst>
              <a:ext uri="{FF2B5EF4-FFF2-40B4-BE49-F238E27FC236}">
                <a16:creationId xmlns:a16="http://schemas.microsoft.com/office/drawing/2014/main" id="{104292E8-0BC4-4328-914F-849803060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181600"/>
            <a:ext cx="64039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latin typeface="Arial" panose="020B0604020202020204" pitchFamily="34" charset="0"/>
              </a:rPr>
              <a:t>Ratio: Higher the better</a:t>
            </a:r>
          </a:p>
          <a:p>
            <a:r>
              <a:rPr lang="en-US" altLang="en-US" sz="1600" b="1">
                <a:latin typeface="Arial" panose="020B0604020202020204" pitchFamily="34" charset="0"/>
              </a:rPr>
              <a:t>i.e. ASCI Q is between 5 and 6.5 times better than Blue Mountain</a:t>
            </a:r>
          </a:p>
          <a:p>
            <a:r>
              <a:rPr lang="en-US" altLang="en-US" sz="1600" b="1">
                <a:latin typeface="Arial" panose="020B0604020202020204" pitchFamily="34" charset="0"/>
              </a:rPr>
              <a:t>      ASCI Q is between 2 and 2.8 times better than ASCI White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C2D12432-D2AC-4074-9C70-78617271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25282" name="Rectangle 2">
            <a:extLst>
              <a:ext uri="{FF2B5EF4-FFF2-40B4-BE49-F238E27FC236}">
                <a16:creationId xmlns:a16="http://schemas.microsoft.com/office/drawing/2014/main" id="{695A95E8-E720-4F12-9145-09F4A46B30B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143000" y="838200"/>
            <a:ext cx="7010400" cy="533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Modeled and Measured Performance</a:t>
            </a:r>
          </a:p>
        </p:txBody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3A509040-BA0D-4EAD-BE4F-CFC33591F8F3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609600" y="1295400"/>
            <a:ext cx="8305800" cy="121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/>
            <a:r>
              <a:rPr lang="en-US" altLang="en-US" sz="1600"/>
              <a:t>Unique capability for performance prediction developed in the Performance and Architecture Lab (PAL) at Los Alamos </a:t>
            </a:r>
          </a:p>
          <a:p>
            <a:pPr marL="342900" indent="-342900"/>
            <a:r>
              <a:rPr lang="en-US" altLang="en-US" sz="1600"/>
              <a:t>Latest two sets of measurements are consistent </a:t>
            </a:r>
          </a:p>
          <a:p>
            <a:pPr marL="342900" indent="-342900"/>
            <a:r>
              <a:rPr lang="en-US" altLang="en-US" sz="1600"/>
              <a:t>	(~70% longer than model)</a:t>
            </a:r>
          </a:p>
        </p:txBody>
      </p:sp>
      <p:pic>
        <p:nvPicPr>
          <p:cNvPr id="225284" name="Picture 4">
            <a:extLst>
              <a:ext uri="{FF2B5EF4-FFF2-40B4-BE49-F238E27FC236}">
                <a16:creationId xmlns:a16="http://schemas.microsoft.com/office/drawing/2014/main" id="{E6FA79CC-5821-497B-8D94-49791514FBB4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57488"/>
            <a:ext cx="5449888" cy="3490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285" name="Text Box 5">
            <a:extLst>
              <a:ext uri="{FF2B5EF4-FFF2-40B4-BE49-F238E27FC236}">
                <a16:creationId xmlns:a16="http://schemas.microsoft.com/office/drawing/2014/main" id="{7EA9B9C1-8F8D-465B-8C28-524549495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75" y="5410200"/>
            <a:ext cx="1203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Trebuchet MS" panose="020B0603020202020204" pitchFamily="34" charset="0"/>
                <a:cs typeface="Arial" panose="020B0604020202020204" pitchFamily="34" charset="0"/>
              </a:rPr>
              <a:t>Lower is </a:t>
            </a:r>
          </a:p>
          <a:p>
            <a:r>
              <a:rPr lang="en-US" altLang="en-US" sz="2000">
                <a:latin typeface="Trebuchet MS" panose="020B0603020202020204" pitchFamily="34" charset="0"/>
                <a:cs typeface="Arial" panose="020B0604020202020204" pitchFamily="34" charset="0"/>
              </a:rPr>
              <a:t>better!</a:t>
            </a:r>
          </a:p>
        </p:txBody>
      </p:sp>
      <p:grpSp>
        <p:nvGrpSpPr>
          <p:cNvPr id="225286" name="Group 6">
            <a:extLst>
              <a:ext uri="{FF2B5EF4-FFF2-40B4-BE49-F238E27FC236}">
                <a16:creationId xmlns:a16="http://schemas.microsoft.com/office/drawing/2014/main" id="{B04BF10B-0BDC-48E4-8318-804AB58A5D50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3352800"/>
            <a:ext cx="3352800" cy="1143000"/>
            <a:chOff x="3648" y="2112"/>
            <a:chExt cx="2112" cy="720"/>
          </a:xfrm>
        </p:grpSpPr>
        <p:sp>
          <p:nvSpPr>
            <p:cNvPr id="225287" name="Rectangle 7">
              <a:extLst>
                <a:ext uri="{FF2B5EF4-FFF2-40B4-BE49-F238E27FC236}">
                  <a16:creationId xmlns:a16="http://schemas.microsoft.com/office/drawing/2014/main" id="{5EB86482-86B0-407C-AAD5-832078FB8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7" y="2112"/>
              <a:ext cx="1713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18" tIns="44416" rIns="90418" bIns="44416"/>
            <a:lstStyle>
              <a:lvl1pPr>
                <a:spcBef>
                  <a:spcPct val="25000"/>
                </a:spcBef>
                <a:defRPr sz="24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SzPct val="75000"/>
                <a:buFont typeface="Monotype Sorts" charset="2"/>
                <a:defRPr sz="21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5000"/>
                </a:spcBef>
                <a:buSzPct val="55000"/>
                <a:buFont typeface="Monotype Sorts" charset="2"/>
                <a:buChar char="u"/>
                <a:defRPr sz="20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SzPct val="50000"/>
                <a:buFont typeface="Monotype Sorts" charset="2"/>
                <a:buChar char="l"/>
                <a:defRPr sz="19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defRPr sz="16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/>
              <a:r>
                <a:rPr lang="en-US" altLang="en-US" sz="1600">
                  <a:solidFill>
                    <a:schemeClr val="tx2"/>
                  </a:solidFill>
                </a:rPr>
                <a:t>There is a difference </a:t>
              </a:r>
              <a:r>
                <a:rPr lang="en-US" altLang="en-US" sz="1600" u="sng">
                  <a:solidFill>
                    <a:schemeClr val="tx2"/>
                  </a:solidFill>
                </a:rPr>
                <a:t>why</a:t>
              </a:r>
              <a:r>
                <a:rPr lang="en-US" altLang="en-US" sz="1600">
                  <a:solidFill>
                    <a:schemeClr val="tx2"/>
                  </a:solidFill>
                </a:rPr>
                <a:t> ?</a:t>
              </a:r>
            </a:p>
          </p:txBody>
        </p:sp>
        <p:sp>
          <p:nvSpPr>
            <p:cNvPr id="225288" name="Line 8">
              <a:extLst>
                <a:ext uri="{FF2B5EF4-FFF2-40B4-BE49-F238E27FC236}">
                  <a16:creationId xmlns:a16="http://schemas.microsoft.com/office/drawing/2014/main" id="{C4C45421-4955-4428-8472-94616220C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304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289" name="Line 9">
              <a:extLst>
                <a:ext uri="{FF2B5EF4-FFF2-40B4-BE49-F238E27FC236}">
                  <a16:creationId xmlns:a16="http://schemas.microsoft.com/office/drawing/2014/main" id="{AE47468C-FD4B-4D15-9701-5C8F44E83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2352"/>
              <a:ext cx="52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DCE36C48-61CF-49C9-A85F-6C8293E4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0DDA1F96-A2B9-47BB-AE2C-0A5017CAB5B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143000" y="838200"/>
            <a:ext cx="7010400" cy="947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Using fewer PEs per Node	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2381AC02-7FCD-4946-A888-60A4BF4D2C47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533400" y="1600200"/>
            <a:ext cx="7824788" cy="4648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1600"/>
              <a:t>Test performance using 1,2,3 and 4 PEs per node</a:t>
            </a:r>
          </a:p>
          <a:p>
            <a:pPr marL="0" indent="0"/>
            <a:r>
              <a:rPr lang="en-US" altLang="en-US" sz="1600"/>
              <a:t>Reduces the number of compute processors available </a:t>
            </a:r>
          </a:p>
          <a:p>
            <a:pPr marL="0" indent="0"/>
            <a:r>
              <a:rPr lang="en-US" altLang="en-US" sz="1600"/>
              <a:t>Performance degradation appears when using all 4 procs in a node!</a:t>
            </a:r>
          </a:p>
        </p:txBody>
      </p:sp>
      <p:pic>
        <p:nvPicPr>
          <p:cNvPr id="226308" name="Picture 4">
            <a:extLst>
              <a:ext uri="{FF2B5EF4-FFF2-40B4-BE49-F238E27FC236}">
                <a16:creationId xmlns:a16="http://schemas.microsoft.com/office/drawing/2014/main" id="{628290A3-A8D9-4CC3-92DA-9C9348B4BCEA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2743200"/>
            <a:ext cx="5192712" cy="317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2C89A2BE-BD5C-4F5E-9877-54B6014E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3DA00C65-7F61-428A-83D2-1084FC57A98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7620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Performance Variability</a:t>
            </a:r>
          </a:p>
        </p:txBody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5199B283-E754-45B3-8DC2-D27DDCD03BD8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685800" y="1371600"/>
            <a:ext cx="7543800" cy="152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</a:pPr>
            <a:r>
              <a:rPr lang="en-US" altLang="en-US" sz="1600"/>
              <a:t>Lots of noise on the nodes: daemons and kernel activity</a:t>
            </a:r>
          </a:p>
          <a:p>
            <a:pPr marL="342900" indent="-342900">
              <a:lnSpc>
                <a:spcPct val="80000"/>
              </a:lnSpc>
            </a:pPr>
            <a:r>
              <a:rPr lang="en-US" altLang="en-US" sz="1600"/>
              <a:t>This noise was analyzed, quantified, modeled, and included back in the application model</a:t>
            </a:r>
          </a:p>
          <a:p>
            <a:pPr marL="342900" indent="-342900">
              <a:lnSpc>
                <a:spcPct val="80000"/>
              </a:lnSpc>
            </a:pPr>
            <a:r>
              <a:rPr lang="en-US" altLang="en-US" sz="1600"/>
              <a:t>This system activity has structure: it was identified and modeled</a:t>
            </a:r>
          </a:p>
          <a:p>
            <a:pPr marL="342900" indent="-342900">
              <a:lnSpc>
                <a:spcPct val="80000"/>
              </a:lnSpc>
            </a:pPr>
            <a:r>
              <a:rPr lang="en-US" altLang="en-US" sz="1600"/>
              <a:t>Cycle-time varies from cycle to cycle</a:t>
            </a:r>
          </a:p>
        </p:txBody>
      </p:sp>
      <p:pic>
        <p:nvPicPr>
          <p:cNvPr id="227332" name="Picture 4">
            <a:extLst>
              <a:ext uri="{FF2B5EF4-FFF2-40B4-BE49-F238E27FC236}">
                <a16:creationId xmlns:a16="http://schemas.microsoft.com/office/drawing/2014/main" id="{7C1C835F-71AD-4172-8711-B2E36F1CA93B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895600"/>
            <a:ext cx="5164138" cy="3173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C1093-82DA-40B8-BA67-FFB8757A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LA-UR-</a:t>
            </a:r>
            <a:endParaRPr lang="en-US" altLang="en-US" sz="1400" b="0">
              <a:latin typeface="Times" panose="02020603050405020304" pitchFamily="18" charset="0"/>
            </a:endParaRPr>
          </a:p>
        </p:txBody>
      </p:sp>
      <p:sp>
        <p:nvSpPr>
          <p:cNvPr id="229378" name="Rectangle 2">
            <a:extLst>
              <a:ext uri="{FF2B5EF4-FFF2-40B4-BE49-F238E27FC236}">
                <a16:creationId xmlns:a16="http://schemas.microsoft.com/office/drawing/2014/main" id="{DA7C8E90-913A-4879-AAC6-6CF99E48244A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143000" y="914400"/>
            <a:ext cx="7010400" cy="947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Performance Variability (2)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3D3CC0B9-6EF0-4291-998B-15BCD81A8D2D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685800" y="1447800"/>
            <a:ext cx="7900988" cy="838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US" altLang="en-US" sz="1600"/>
              <a:t>Histogram of cycle-time over 1000 cycles</a:t>
            </a:r>
          </a:p>
          <a:p>
            <a:pPr marL="0" indent="0"/>
            <a:r>
              <a:rPr lang="en-US" altLang="en-US" sz="1600"/>
              <a:t>Minimum cycle-time is very close to model! (0.75 vs 0.70)</a:t>
            </a:r>
          </a:p>
        </p:txBody>
      </p:sp>
      <p:pic>
        <p:nvPicPr>
          <p:cNvPr id="229380" name="Picture 4">
            <a:extLst>
              <a:ext uri="{FF2B5EF4-FFF2-40B4-BE49-F238E27FC236}">
                <a16:creationId xmlns:a16="http://schemas.microsoft.com/office/drawing/2014/main" id="{8F1C0F71-65F6-4DCD-AFEA-88C8D38696CB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82813"/>
            <a:ext cx="5140325" cy="3167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9381" name="Text Box 5">
            <a:extLst>
              <a:ext uri="{FF2B5EF4-FFF2-40B4-BE49-F238E27FC236}">
                <a16:creationId xmlns:a16="http://schemas.microsoft.com/office/drawing/2014/main" id="{0618DB70-D868-4C7A-A3AB-BD7A72FA5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638800"/>
            <a:ext cx="8153400" cy="4095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is variable (some cycles are not affected!)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CN-8/VGTemp">
  <a:themeElements>
    <a:clrScheme name="CCN-8/VGTem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CN-8/VGTemp">
      <a:majorFont>
        <a:latin typeface="Aria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anose="02020603050405020304" pitchFamily="18" charset="0"/>
          </a:defRPr>
        </a:defPPr>
      </a:lstStyle>
    </a:lnDef>
  </a:objectDefaults>
  <a:extraClrSchemeLst>
    <a:extraClrScheme>
      <a:clrScheme name="CCN-8/VGTe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N-8/VGTem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N-8/VGTem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N-8/VGTem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N-8/VGTe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N-8/VGTe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N-8/VGTe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HD:Desktop Folder:Working Files:CCN_Identity System:Viewgraphs:CCN-8/VGTemp</Template>
  <TotalTime>1509</TotalTime>
  <Words>1483</Words>
  <Application>Microsoft Office PowerPoint</Application>
  <PresentationFormat>On-screen Show (4:3)</PresentationFormat>
  <Paragraphs>230</Paragraphs>
  <Slides>32</Slides>
  <Notes>4</Notes>
  <HiddenSlides>1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Times</vt:lpstr>
      <vt:lpstr>Arial</vt:lpstr>
      <vt:lpstr>Century Gothic</vt:lpstr>
      <vt:lpstr>Monotype Sorts</vt:lpstr>
      <vt:lpstr>D ITCKabel Demi</vt:lpstr>
      <vt:lpstr>Times New Roman</vt:lpstr>
      <vt:lpstr>Verdana</vt:lpstr>
      <vt:lpstr>Trebuchet MS</vt:lpstr>
      <vt:lpstr>CCN-8/VGTemp</vt:lpstr>
      <vt:lpstr>Microsoft Excel Worksheet</vt:lpstr>
      <vt:lpstr>PowerPoint Presentation</vt:lpstr>
      <vt:lpstr>Q is operational for stewardship applications (1st 10T)</vt:lpstr>
      <vt:lpstr>PowerPoint Presentation</vt:lpstr>
      <vt:lpstr>Performance Comparison Q vs. White vs. Blue Mountain</vt:lpstr>
      <vt:lpstr>Performance Comparison Q vs. White vs. Blue Mountain</vt:lpstr>
      <vt:lpstr>Modeled and Measured Performance</vt:lpstr>
      <vt:lpstr>Using fewer PEs per Node </vt:lpstr>
      <vt:lpstr>Performance Variability</vt:lpstr>
      <vt:lpstr>Performance Variability (2)</vt:lpstr>
      <vt:lpstr>Modeled and Experimental Data</vt:lpstr>
      <vt:lpstr>Performance after System Optimization</vt:lpstr>
      <vt:lpstr>Resources</vt:lpstr>
      <vt:lpstr>Plan of Attack</vt:lpstr>
      <vt:lpstr>Kill Daemons</vt:lpstr>
      <vt:lpstr>Summary on Performance</vt:lpstr>
      <vt:lpstr>PowerPoint Presentation</vt:lpstr>
      <vt:lpstr>Machine Q Interrupts and Overall MTBI</vt:lpstr>
      <vt:lpstr>Topmost Reasons for HW interrupts</vt:lpstr>
      <vt:lpstr>Interrupts for CPUs</vt:lpstr>
      <vt:lpstr>Scientific Investigation of Cosmic Rays Impact on CPU Failures</vt:lpstr>
      <vt:lpstr>Scientific Investigation of Cosmic Rays Impact on CPU Failures - continued</vt:lpstr>
      <vt:lpstr>Memory Interrupts</vt:lpstr>
      <vt:lpstr>PowerPoint Presentation</vt:lpstr>
      <vt:lpstr>PowerPoint Presentation</vt:lpstr>
      <vt:lpstr>PowerPoint Presentation</vt:lpstr>
      <vt:lpstr>Historical Top Issues</vt:lpstr>
      <vt:lpstr>Current Top User Issues October 2002 Q Technical Quarterly Review</vt:lpstr>
      <vt:lpstr>Current Top User Issues October, 2002</vt:lpstr>
      <vt:lpstr>Current Top User Issues October, 2002</vt:lpstr>
      <vt:lpstr>Highest Priority</vt:lpstr>
      <vt:lpstr>Highest Priority</vt:lpstr>
      <vt:lpstr>Medium Priority</vt:lpstr>
    </vt:vector>
  </TitlesOfParts>
  <Company>LANL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IM-1</dc:creator>
  <cp:lastModifiedBy>Ortiz, April Maria</cp:lastModifiedBy>
  <cp:revision>115</cp:revision>
  <cp:lastPrinted>2003-01-27T01:13:28Z</cp:lastPrinted>
  <dcterms:created xsi:type="dcterms:W3CDTF">2003-01-07T21:21:20Z</dcterms:created>
  <dcterms:modified xsi:type="dcterms:W3CDTF">2022-06-24T15:46:19Z</dcterms:modified>
</cp:coreProperties>
</file>