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43" r:id="rId2"/>
    <p:sldId id="526" r:id="rId3"/>
    <p:sldId id="539" r:id="rId4"/>
    <p:sldId id="540" r:id="rId5"/>
    <p:sldId id="548" r:id="rId6"/>
    <p:sldId id="538" r:id="rId7"/>
    <p:sldId id="552" r:id="rId8"/>
    <p:sldId id="522" r:id="rId9"/>
    <p:sldId id="550" r:id="rId10"/>
    <p:sldId id="551" r:id="rId11"/>
    <p:sldId id="549" r:id="rId12"/>
    <p:sldId id="554" r:id="rId13"/>
    <p:sldId id="542" r:id="rId14"/>
    <p:sldId id="544" r:id="rId15"/>
    <p:sldId id="545" r:id="rId16"/>
    <p:sldId id="555" r:id="rId17"/>
    <p:sldId id="547" r:id="rId18"/>
  </p:sldIdLst>
  <p:sldSz cx="9144000" cy="6858000" type="screen4x3"/>
  <p:notesSz cx="6985000" cy="9271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9999"/>
    <a:srgbClr val="99FF99"/>
    <a:srgbClr val="00FFFF"/>
    <a:srgbClr val="0000FF"/>
    <a:srgbClr val="FF0000"/>
    <a:srgbClr val="CC66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43756" autoAdjust="0"/>
    <p:restoredTop sz="62136" autoAdjust="0"/>
  </p:normalViewPr>
  <p:slideViewPr>
    <p:cSldViewPr>
      <p:cViewPr varScale="1">
        <p:scale>
          <a:sx n="81" d="100"/>
          <a:sy n="81" d="100"/>
        </p:scale>
        <p:origin x="-7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56E97E2-F57D-44ED-87A5-D25A9CF4A5D5}"/>
              </a:ext>
            </a:extLst>
          </p:cNvPr>
          <p:cNvSpPr>
            <a:spLocks noGrp="1" noChangeArrowheads="1"/>
          </p:cNvSpPr>
          <p:nvPr>
            <p:ph type="hdr" sz="quarter"/>
          </p:nvPr>
        </p:nvSpPr>
        <p:spPr bwMode="auto">
          <a:xfrm>
            <a:off x="0" y="0"/>
            <a:ext cx="30257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6" tIns="46438" rIns="92876" bIns="46438" numCol="1" anchor="t" anchorCtr="0" compatLnSpc="1">
            <a:prstTxWarp prst="textNoShape">
              <a:avLst/>
            </a:prstTxWarp>
          </a:bodyPr>
          <a:lstStyle>
            <a:lvl1pPr algn="l" defTabSz="930275">
              <a:defRPr sz="1200">
                <a:latin typeface="Times New Roman" panose="02020603050405020304" pitchFamily="18" charset="0"/>
              </a:defRPr>
            </a:lvl1pPr>
          </a:lstStyle>
          <a:p>
            <a:endParaRPr lang="en-US" altLang="en-US"/>
          </a:p>
        </p:txBody>
      </p:sp>
      <p:sp>
        <p:nvSpPr>
          <p:cNvPr id="40963" name="Rectangle 3">
            <a:extLst>
              <a:ext uri="{FF2B5EF4-FFF2-40B4-BE49-F238E27FC236}">
                <a16:creationId xmlns:a16="http://schemas.microsoft.com/office/drawing/2014/main" id="{F3EFB03F-ACD5-4046-9D7B-8E5688F3E1CC}"/>
              </a:ext>
            </a:extLst>
          </p:cNvPr>
          <p:cNvSpPr>
            <a:spLocks noGrp="1" noChangeArrowheads="1"/>
          </p:cNvSpPr>
          <p:nvPr>
            <p:ph type="dt" sz="quarter" idx="1"/>
          </p:nvPr>
        </p:nvSpPr>
        <p:spPr bwMode="auto">
          <a:xfrm>
            <a:off x="3959225" y="0"/>
            <a:ext cx="30257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6" tIns="46438" rIns="92876" bIns="46438" numCol="1" anchor="t" anchorCtr="0" compatLnSpc="1">
            <a:prstTxWarp prst="textNoShape">
              <a:avLst/>
            </a:prstTxWarp>
          </a:bodyPr>
          <a:lstStyle>
            <a:lvl1pPr algn="r" defTabSz="930275">
              <a:defRPr sz="1200">
                <a:latin typeface="Times New Roman" panose="02020603050405020304" pitchFamily="18" charset="0"/>
              </a:defRPr>
            </a:lvl1pPr>
          </a:lstStyle>
          <a:p>
            <a:endParaRPr lang="en-US" altLang="en-US"/>
          </a:p>
        </p:txBody>
      </p:sp>
      <p:sp>
        <p:nvSpPr>
          <p:cNvPr id="40964" name="Rectangle 4">
            <a:extLst>
              <a:ext uri="{FF2B5EF4-FFF2-40B4-BE49-F238E27FC236}">
                <a16:creationId xmlns:a16="http://schemas.microsoft.com/office/drawing/2014/main" id="{6A05E313-B213-4143-97D9-8C2762A3CA95}"/>
              </a:ext>
            </a:extLst>
          </p:cNvPr>
          <p:cNvSpPr>
            <a:spLocks noGrp="1" noChangeArrowheads="1"/>
          </p:cNvSpPr>
          <p:nvPr>
            <p:ph type="ftr" sz="quarter" idx="2"/>
          </p:nvPr>
        </p:nvSpPr>
        <p:spPr bwMode="auto">
          <a:xfrm>
            <a:off x="0" y="8807450"/>
            <a:ext cx="30257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6" tIns="46438" rIns="92876" bIns="46438" numCol="1" anchor="b" anchorCtr="0" compatLnSpc="1">
            <a:prstTxWarp prst="textNoShape">
              <a:avLst/>
            </a:prstTxWarp>
          </a:bodyPr>
          <a:lstStyle>
            <a:lvl1pPr algn="l" defTabSz="930275">
              <a:defRPr sz="1200">
                <a:latin typeface="Times New Roman" panose="02020603050405020304" pitchFamily="18" charset="0"/>
              </a:defRPr>
            </a:lvl1pPr>
          </a:lstStyle>
          <a:p>
            <a:endParaRPr lang="en-US" altLang="en-US"/>
          </a:p>
        </p:txBody>
      </p:sp>
      <p:sp>
        <p:nvSpPr>
          <p:cNvPr id="40965" name="Rectangle 5">
            <a:extLst>
              <a:ext uri="{FF2B5EF4-FFF2-40B4-BE49-F238E27FC236}">
                <a16:creationId xmlns:a16="http://schemas.microsoft.com/office/drawing/2014/main" id="{7CFE0F51-07B3-4FC6-BB36-96EB44A2A499}"/>
              </a:ext>
            </a:extLst>
          </p:cNvPr>
          <p:cNvSpPr>
            <a:spLocks noGrp="1" noChangeArrowheads="1"/>
          </p:cNvSpPr>
          <p:nvPr>
            <p:ph type="sldNum" sz="quarter" idx="3"/>
          </p:nvPr>
        </p:nvSpPr>
        <p:spPr bwMode="auto">
          <a:xfrm>
            <a:off x="3959225" y="8807450"/>
            <a:ext cx="30257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6" tIns="46438" rIns="92876" bIns="46438" numCol="1" anchor="b" anchorCtr="0" compatLnSpc="1">
            <a:prstTxWarp prst="textNoShape">
              <a:avLst/>
            </a:prstTxWarp>
          </a:bodyPr>
          <a:lstStyle>
            <a:lvl1pPr algn="r" defTabSz="930275">
              <a:defRPr sz="1200">
                <a:latin typeface="Times New Roman" panose="02020603050405020304" pitchFamily="18" charset="0"/>
              </a:defRPr>
            </a:lvl1pPr>
          </a:lstStyle>
          <a:p>
            <a:fld id="{4041C517-76E0-46CF-BD03-9AB7A39866F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8DFD674-3E4A-4888-B033-51D662091341}"/>
              </a:ext>
            </a:extLst>
          </p:cNvPr>
          <p:cNvSpPr>
            <a:spLocks noGrp="1" noChangeArrowheads="1"/>
          </p:cNvSpPr>
          <p:nvPr>
            <p:ph type="hdr" sz="quarter"/>
          </p:nvPr>
        </p:nvSpPr>
        <p:spPr bwMode="auto">
          <a:xfrm>
            <a:off x="0" y="0"/>
            <a:ext cx="30257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6" tIns="46438" rIns="92876" bIns="46438" numCol="1" anchor="t" anchorCtr="0" compatLnSpc="1">
            <a:prstTxWarp prst="textNoShape">
              <a:avLst/>
            </a:prstTxWarp>
          </a:bodyPr>
          <a:lstStyle>
            <a:lvl1pPr algn="l" defTabSz="930275">
              <a:defRPr sz="1200">
                <a:latin typeface="Times New Roman" panose="02020603050405020304" pitchFamily="18" charset="0"/>
              </a:defRPr>
            </a:lvl1pPr>
          </a:lstStyle>
          <a:p>
            <a:endParaRPr lang="en-US" altLang="en-US"/>
          </a:p>
        </p:txBody>
      </p:sp>
      <p:sp>
        <p:nvSpPr>
          <p:cNvPr id="23555" name="Rectangle 3">
            <a:extLst>
              <a:ext uri="{FF2B5EF4-FFF2-40B4-BE49-F238E27FC236}">
                <a16:creationId xmlns:a16="http://schemas.microsoft.com/office/drawing/2014/main" id="{598ADAE3-B850-46B0-B27F-9C27070A121B}"/>
              </a:ext>
            </a:extLst>
          </p:cNvPr>
          <p:cNvSpPr>
            <a:spLocks noGrp="1" noChangeArrowheads="1"/>
          </p:cNvSpPr>
          <p:nvPr>
            <p:ph type="dt" idx="1"/>
          </p:nvPr>
        </p:nvSpPr>
        <p:spPr bwMode="auto">
          <a:xfrm>
            <a:off x="3959225" y="0"/>
            <a:ext cx="30257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6" tIns="46438" rIns="92876" bIns="46438" numCol="1" anchor="t" anchorCtr="0" compatLnSpc="1">
            <a:prstTxWarp prst="textNoShape">
              <a:avLst/>
            </a:prstTxWarp>
          </a:bodyPr>
          <a:lstStyle>
            <a:lvl1pPr algn="r" defTabSz="930275">
              <a:defRPr sz="1200">
                <a:latin typeface="Times New Roman" panose="02020603050405020304" pitchFamily="18" charset="0"/>
              </a:defRPr>
            </a:lvl1pPr>
          </a:lstStyle>
          <a:p>
            <a:endParaRPr lang="en-US" altLang="en-US"/>
          </a:p>
        </p:txBody>
      </p:sp>
      <p:sp>
        <p:nvSpPr>
          <p:cNvPr id="23556" name="Rectangle 4">
            <a:extLst>
              <a:ext uri="{FF2B5EF4-FFF2-40B4-BE49-F238E27FC236}">
                <a16:creationId xmlns:a16="http://schemas.microsoft.com/office/drawing/2014/main" id="{05905EB6-A493-4B5D-B230-09E4B5583616}"/>
              </a:ext>
            </a:extLst>
          </p:cNvPr>
          <p:cNvSpPr>
            <a:spLocks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a:extLst>
              <a:ext uri="{FF2B5EF4-FFF2-40B4-BE49-F238E27FC236}">
                <a16:creationId xmlns:a16="http://schemas.microsoft.com/office/drawing/2014/main" id="{22AEF7FC-3C89-4CCF-9995-C63A6B49F1F0}"/>
              </a:ext>
            </a:extLst>
          </p:cNvPr>
          <p:cNvSpPr>
            <a:spLocks noGrp="1" noChangeArrowheads="1"/>
          </p:cNvSpPr>
          <p:nvPr>
            <p:ph type="body" sz="quarter" idx="3"/>
          </p:nvPr>
        </p:nvSpPr>
        <p:spPr bwMode="auto">
          <a:xfrm>
            <a:off x="930275" y="4403725"/>
            <a:ext cx="512445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6" tIns="46438" rIns="92876" bIns="464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8" name="Rectangle 6">
            <a:extLst>
              <a:ext uri="{FF2B5EF4-FFF2-40B4-BE49-F238E27FC236}">
                <a16:creationId xmlns:a16="http://schemas.microsoft.com/office/drawing/2014/main" id="{2193BF71-3644-4FFB-9445-ABF2FE4A105C}"/>
              </a:ext>
            </a:extLst>
          </p:cNvPr>
          <p:cNvSpPr>
            <a:spLocks noGrp="1" noChangeArrowheads="1"/>
          </p:cNvSpPr>
          <p:nvPr>
            <p:ph type="ftr" sz="quarter" idx="4"/>
          </p:nvPr>
        </p:nvSpPr>
        <p:spPr bwMode="auto">
          <a:xfrm>
            <a:off x="0" y="8807450"/>
            <a:ext cx="30257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6" tIns="46438" rIns="92876" bIns="46438" numCol="1" anchor="b" anchorCtr="0" compatLnSpc="1">
            <a:prstTxWarp prst="textNoShape">
              <a:avLst/>
            </a:prstTxWarp>
          </a:bodyPr>
          <a:lstStyle>
            <a:lvl1pPr algn="l" defTabSz="930275">
              <a:defRPr sz="1200">
                <a:latin typeface="Times New Roman" panose="02020603050405020304" pitchFamily="18" charset="0"/>
              </a:defRPr>
            </a:lvl1pPr>
          </a:lstStyle>
          <a:p>
            <a:endParaRPr lang="en-US" altLang="en-US"/>
          </a:p>
        </p:txBody>
      </p:sp>
      <p:sp>
        <p:nvSpPr>
          <p:cNvPr id="23559" name="Rectangle 7">
            <a:extLst>
              <a:ext uri="{FF2B5EF4-FFF2-40B4-BE49-F238E27FC236}">
                <a16:creationId xmlns:a16="http://schemas.microsoft.com/office/drawing/2014/main" id="{DF6757EC-DA95-46DD-B1ED-FB800C36E8D6}"/>
              </a:ext>
            </a:extLst>
          </p:cNvPr>
          <p:cNvSpPr>
            <a:spLocks noGrp="1" noChangeArrowheads="1"/>
          </p:cNvSpPr>
          <p:nvPr>
            <p:ph type="sldNum" sz="quarter" idx="5"/>
          </p:nvPr>
        </p:nvSpPr>
        <p:spPr bwMode="auto">
          <a:xfrm>
            <a:off x="3959225" y="8807450"/>
            <a:ext cx="30257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6" tIns="46438" rIns="92876" bIns="46438" numCol="1" anchor="b" anchorCtr="0" compatLnSpc="1">
            <a:prstTxWarp prst="textNoShape">
              <a:avLst/>
            </a:prstTxWarp>
          </a:bodyPr>
          <a:lstStyle>
            <a:lvl1pPr algn="r" defTabSz="930275">
              <a:defRPr sz="1200">
                <a:latin typeface="Times New Roman" panose="02020603050405020304" pitchFamily="18" charset="0"/>
              </a:defRPr>
            </a:lvl1pPr>
          </a:lstStyle>
          <a:p>
            <a:fld id="{ECE7DCA9-5E4B-453C-AF88-80281E79235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DF9F09-0A70-427F-9099-691C21A8CBE0}"/>
              </a:ext>
            </a:extLst>
          </p:cNvPr>
          <p:cNvSpPr>
            <a:spLocks noGrp="1" noChangeArrowheads="1"/>
          </p:cNvSpPr>
          <p:nvPr>
            <p:ph type="sldNum" sz="quarter" idx="5"/>
          </p:nvPr>
        </p:nvSpPr>
        <p:spPr>
          <a:ln/>
        </p:spPr>
        <p:txBody>
          <a:bodyPr/>
          <a:lstStyle/>
          <a:p>
            <a:fld id="{A08B3B83-F32E-4040-AB8D-B252E25FAF87}" type="slidenum">
              <a:rPr lang="en-US" altLang="en-US"/>
              <a:pPr/>
              <a:t>2</a:t>
            </a:fld>
            <a:endParaRPr lang="en-US" altLang="en-US"/>
          </a:p>
        </p:txBody>
      </p:sp>
      <p:sp>
        <p:nvSpPr>
          <p:cNvPr id="442370" name="Rectangle 2">
            <a:extLst>
              <a:ext uri="{FF2B5EF4-FFF2-40B4-BE49-F238E27FC236}">
                <a16:creationId xmlns:a16="http://schemas.microsoft.com/office/drawing/2014/main" id="{CCE9982C-54D7-4052-8DC9-D7BA52FB46A2}"/>
              </a:ext>
            </a:extLst>
          </p:cNvPr>
          <p:cNvSpPr>
            <a:spLocks noChangeArrowheads="1" noTextEdit="1"/>
          </p:cNvSpPr>
          <p:nvPr>
            <p:ph type="sldImg"/>
          </p:nvPr>
        </p:nvSpPr>
        <p:spPr>
          <a:ln/>
        </p:spPr>
      </p:sp>
      <p:sp>
        <p:nvSpPr>
          <p:cNvPr id="442371" name="Rectangle 3">
            <a:extLst>
              <a:ext uri="{FF2B5EF4-FFF2-40B4-BE49-F238E27FC236}">
                <a16:creationId xmlns:a16="http://schemas.microsoft.com/office/drawing/2014/main" id="{BA0DD1EC-FC33-4407-867B-93E798BDE318}"/>
              </a:ext>
            </a:extLst>
          </p:cNvPr>
          <p:cNvSpPr>
            <a:spLocks noGrp="1" noChangeArrowheads="1"/>
          </p:cNvSpPr>
          <p:nvPr>
            <p:ph type="body" idx="1"/>
          </p:nvPr>
        </p:nvSpPr>
        <p:spPr/>
        <p:txBody>
          <a:bodyPr/>
          <a:lstStyle/>
          <a:p>
            <a:endParaRPr lang="en-US" altLang="en-US"/>
          </a:p>
          <a:p>
            <a:r>
              <a:rPr lang="en-US" altLang="en-US"/>
              <a:t>Skethes are</a:t>
            </a:r>
          </a:p>
          <a:p>
            <a:endParaRPr lang="en-US" altLang="en-US"/>
          </a:p>
          <a:p>
            <a:r>
              <a:rPr lang="en-US" altLang="en-US"/>
              <a:t>Top left – a soldier engaged in peace keeping work (didn’t have a nuclear strike picture)</a:t>
            </a:r>
          </a:p>
          <a:p>
            <a:r>
              <a:rPr lang="en-US" altLang="en-US"/>
              <a:t>Lower left – a target painted on a city</a:t>
            </a:r>
          </a:p>
          <a:p>
            <a:r>
              <a:rPr lang="en-US" altLang="en-US"/>
              <a:t>Upper right – long line of people waiting for water</a:t>
            </a:r>
          </a:p>
          <a:p>
            <a:r>
              <a:rPr lang="en-US" altLang="en-US"/>
              <a:t>Lower right a large gap between the elderly and young in our society</a:t>
            </a:r>
          </a:p>
          <a:p>
            <a:endParaRPr lang="en-US" altLang="en-US"/>
          </a:p>
          <a:p>
            <a:r>
              <a:rPr lang="en-US" altLang="en-US"/>
              <a:t>Points are we put most of our attention in the black quadrant, maybe now will be a fair amount in gray. A more balanced approach (increased activity in gray, green and red, not lowered in black) might lead to greater security. We aspire to prevent black and gray conflict by addressing problems in green and red sooner. How do we couple our computing prowess to *this* problem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463C6B-E4F7-4BDD-82D6-685CD2B2EDC1}"/>
              </a:ext>
            </a:extLst>
          </p:cNvPr>
          <p:cNvSpPr>
            <a:spLocks noGrp="1" noChangeArrowheads="1"/>
          </p:cNvSpPr>
          <p:nvPr>
            <p:ph type="sldNum" sz="quarter" idx="5"/>
          </p:nvPr>
        </p:nvSpPr>
        <p:spPr>
          <a:ln/>
        </p:spPr>
        <p:txBody>
          <a:bodyPr/>
          <a:lstStyle/>
          <a:p>
            <a:fld id="{FCD1E6BA-756F-4079-9810-4827919767A1}" type="slidenum">
              <a:rPr lang="en-US" altLang="en-US"/>
              <a:pPr/>
              <a:t>8</a:t>
            </a:fld>
            <a:endParaRPr lang="en-US" altLang="en-US"/>
          </a:p>
        </p:txBody>
      </p:sp>
      <p:sp>
        <p:nvSpPr>
          <p:cNvPr id="444418" name="Rectangle 2">
            <a:extLst>
              <a:ext uri="{FF2B5EF4-FFF2-40B4-BE49-F238E27FC236}">
                <a16:creationId xmlns:a16="http://schemas.microsoft.com/office/drawing/2014/main" id="{F0C3E240-7B9D-42B6-B234-77A7E21CA761}"/>
              </a:ext>
            </a:extLst>
          </p:cNvPr>
          <p:cNvSpPr>
            <a:spLocks noChangeArrowheads="1" noTextEdit="1"/>
          </p:cNvSpPr>
          <p:nvPr>
            <p:ph type="sldImg"/>
          </p:nvPr>
        </p:nvSpPr>
        <p:spPr>
          <a:ln/>
        </p:spPr>
      </p:sp>
      <p:sp>
        <p:nvSpPr>
          <p:cNvPr id="444419" name="Rectangle 3">
            <a:extLst>
              <a:ext uri="{FF2B5EF4-FFF2-40B4-BE49-F238E27FC236}">
                <a16:creationId xmlns:a16="http://schemas.microsoft.com/office/drawing/2014/main" id="{7DC7F82E-88D4-4127-8B5F-8EFA337FCFE6}"/>
              </a:ext>
            </a:extLst>
          </p:cNvPr>
          <p:cNvSpPr>
            <a:spLocks noGrp="1" noChangeArrowheads="1"/>
          </p:cNvSpPr>
          <p:nvPr>
            <p:ph type="body" idx="1"/>
          </p:nvPr>
        </p:nvSpPr>
        <p:spPr/>
        <p:txBody>
          <a:bodyPr/>
          <a:lstStyle/>
          <a:p>
            <a:endParaRPr lang="en-US" altLang="en-US"/>
          </a:p>
          <a:p>
            <a:r>
              <a:rPr lang="en-US" altLang="en-US"/>
              <a:t>This is just a metaphor to stimulate thinking and discussion; it’s not a specific plan. It includes a lot of at this point science fiction.</a:t>
            </a:r>
          </a:p>
          <a:p>
            <a:endParaRPr lang="en-US" altLang="en-US"/>
          </a:p>
          <a:p>
            <a:r>
              <a:rPr lang="en-US" altLang="en-US"/>
              <a:t>The gray are examples of interdisciplinary work that is or might be going on between the two fields connected by edges.</a:t>
            </a:r>
          </a:p>
          <a:p>
            <a:endParaRPr lang="en-US" altLang="en-US"/>
          </a:p>
          <a:p>
            <a:r>
              <a:rPr lang="en-US" altLang="en-US"/>
              <a:t>The Yellow involve three things connected in a plane.</a:t>
            </a:r>
          </a:p>
          <a:p>
            <a:endParaRPr lang="en-US" altLang="en-US"/>
          </a:p>
          <a:p>
            <a:r>
              <a:rPr lang="en-US" altLang="en-US"/>
              <a:t>The purple are meant to indicate something within the volume.</a:t>
            </a:r>
          </a:p>
          <a:p>
            <a:endParaRPr lang="en-US" altLang="en-US"/>
          </a:p>
          <a:p>
            <a:r>
              <a:rPr lang="en-US" altLang="en-US"/>
              <a:t>Overall point is our competence is in physical realm, but many key problems are in behavioral realm. This metaphor suggests a transition path.</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0C97AB-1B7D-475D-B8EA-4C424C6E2D77}"/>
              </a:ext>
            </a:extLst>
          </p:cNvPr>
          <p:cNvSpPr>
            <a:spLocks noGrp="1" noChangeArrowheads="1"/>
          </p:cNvSpPr>
          <p:nvPr>
            <p:ph type="sldNum" sz="quarter" idx="5"/>
          </p:nvPr>
        </p:nvSpPr>
        <p:spPr>
          <a:ln/>
        </p:spPr>
        <p:txBody>
          <a:bodyPr/>
          <a:lstStyle/>
          <a:p>
            <a:fld id="{3636EBF6-75F1-4C7F-BCBA-8532B5BAE411}" type="slidenum">
              <a:rPr lang="en-US" altLang="en-US"/>
              <a:pPr/>
              <a:t>9</a:t>
            </a:fld>
            <a:endParaRPr lang="en-US" altLang="en-US"/>
          </a:p>
        </p:txBody>
      </p:sp>
      <p:sp>
        <p:nvSpPr>
          <p:cNvPr id="498690" name="Rectangle 2">
            <a:extLst>
              <a:ext uri="{FF2B5EF4-FFF2-40B4-BE49-F238E27FC236}">
                <a16:creationId xmlns:a16="http://schemas.microsoft.com/office/drawing/2014/main" id="{34B3310B-42B4-4A12-A308-D9DD07E51ED0}"/>
              </a:ext>
            </a:extLst>
          </p:cNvPr>
          <p:cNvSpPr>
            <a:spLocks noChangeArrowheads="1" noTextEdit="1"/>
          </p:cNvSpPr>
          <p:nvPr>
            <p:ph type="sldImg"/>
          </p:nvPr>
        </p:nvSpPr>
        <p:spPr bwMode="auto">
          <a:xfrm>
            <a:off x="1174750" y="695325"/>
            <a:ext cx="4635500" cy="3476625"/>
          </a:xfrm>
          <a:prstGeom prst="rect">
            <a:avLst/>
          </a:prstGeom>
          <a:solidFill>
            <a:srgbClr val="FFFFFF"/>
          </a:solidFill>
          <a:ln>
            <a:solidFill>
              <a:srgbClr val="000000"/>
            </a:solidFill>
            <a:miter lim="800000"/>
            <a:headEnd/>
            <a:tailEnd/>
          </a:ln>
        </p:spPr>
      </p:sp>
      <p:sp>
        <p:nvSpPr>
          <p:cNvPr id="498691" name="Rectangle 3">
            <a:extLst>
              <a:ext uri="{FF2B5EF4-FFF2-40B4-BE49-F238E27FC236}">
                <a16:creationId xmlns:a16="http://schemas.microsoft.com/office/drawing/2014/main" id="{CFA44BB7-DD44-4650-A7C4-BC10D2F8CA15}"/>
              </a:ext>
            </a:extLst>
          </p:cNvPr>
          <p:cNvSpPr>
            <a:spLocks noChangeArrowheads="1"/>
          </p:cNvSpPr>
          <p:nvPr>
            <p:ph type="body" idx="1"/>
          </p:nvPr>
        </p:nvSpPr>
        <p:spPr bwMode="auto">
          <a:xfrm>
            <a:off x="930275" y="4403725"/>
            <a:ext cx="5124450" cy="4171950"/>
          </a:xfrm>
          <a:prstGeom prst="rect">
            <a:avLst/>
          </a:prstGeom>
          <a:solidFill>
            <a:srgbClr val="FFFFFF"/>
          </a:solidFill>
          <a:ln>
            <a:solidFill>
              <a:srgbClr val="000000"/>
            </a:solidFill>
            <a:miter lim="800000"/>
            <a:headEnd/>
            <a:tailEnd/>
          </a:ln>
        </p:spPr>
        <p:txBody>
          <a:bodyPr/>
          <a:lstStyle/>
          <a:p>
            <a:endParaRPr lang="en-US" altLang="en-US"/>
          </a:p>
          <a:p>
            <a:r>
              <a:rPr lang="en-US" altLang="en-US"/>
              <a:t>This is just a metaphor to stimulate thinking and discussion; it’s not a specific plan. It includes a lot of at this point science fiction.</a:t>
            </a:r>
          </a:p>
          <a:p>
            <a:endParaRPr lang="en-US" altLang="en-US"/>
          </a:p>
          <a:p>
            <a:r>
              <a:rPr lang="en-US" altLang="en-US"/>
              <a:t>The gray are examples of interdisciplinary work that is or might be going on between the two fields connected by edges.</a:t>
            </a:r>
          </a:p>
          <a:p>
            <a:endParaRPr lang="en-US" altLang="en-US"/>
          </a:p>
          <a:p>
            <a:r>
              <a:rPr lang="en-US" altLang="en-US"/>
              <a:t>The Yellow involve three things connected in a plane.</a:t>
            </a:r>
          </a:p>
          <a:p>
            <a:endParaRPr lang="en-US" altLang="en-US"/>
          </a:p>
          <a:p>
            <a:r>
              <a:rPr lang="en-US" altLang="en-US"/>
              <a:t>The purple are meant to indicate something within the volume.</a:t>
            </a:r>
          </a:p>
          <a:p>
            <a:endParaRPr lang="en-US" altLang="en-US"/>
          </a:p>
          <a:p>
            <a:r>
              <a:rPr lang="en-US" altLang="en-US"/>
              <a:t>Overall point is our competence is in physical realm, but many key problems are in behavioral realm. This metaphor suggests a transition path.</a:t>
            </a:r>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E8FF79-277C-4657-831A-0FBAF2D65E12}"/>
              </a:ext>
            </a:extLst>
          </p:cNvPr>
          <p:cNvSpPr>
            <a:spLocks noGrp="1" noChangeArrowheads="1"/>
          </p:cNvSpPr>
          <p:nvPr>
            <p:ph type="sldNum" sz="quarter" idx="5"/>
          </p:nvPr>
        </p:nvSpPr>
        <p:spPr>
          <a:ln/>
        </p:spPr>
        <p:txBody>
          <a:bodyPr/>
          <a:lstStyle/>
          <a:p>
            <a:fld id="{127B0732-A7D5-4F81-BAA4-06FA1541828F}" type="slidenum">
              <a:rPr lang="en-US" altLang="en-US"/>
              <a:pPr/>
              <a:t>10</a:t>
            </a:fld>
            <a:endParaRPr lang="en-US" altLang="en-US"/>
          </a:p>
        </p:txBody>
      </p:sp>
      <p:sp>
        <p:nvSpPr>
          <p:cNvPr id="500738" name="Rectangle 2">
            <a:extLst>
              <a:ext uri="{FF2B5EF4-FFF2-40B4-BE49-F238E27FC236}">
                <a16:creationId xmlns:a16="http://schemas.microsoft.com/office/drawing/2014/main" id="{B7135591-6868-443A-9CB4-070FCF53E133}"/>
              </a:ext>
            </a:extLst>
          </p:cNvPr>
          <p:cNvSpPr>
            <a:spLocks noChangeArrowheads="1" noTextEdit="1"/>
          </p:cNvSpPr>
          <p:nvPr>
            <p:ph type="sldImg"/>
          </p:nvPr>
        </p:nvSpPr>
        <p:spPr>
          <a:ln/>
        </p:spPr>
      </p:sp>
      <p:sp>
        <p:nvSpPr>
          <p:cNvPr id="500739" name="Rectangle 3">
            <a:extLst>
              <a:ext uri="{FF2B5EF4-FFF2-40B4-BE49-F238E27FC236}">
                <a16:creationId xmlns:a16="http://schemas.microsoft.com/office/drawing/2014/main" id="{A4EC0190-2811-45C1-BDDA-4923AB27F853}"/>
              </a:ext>
            </a:extLst>
          </p:cNvPr>
          <p:cNvSpPr>
            <a:spLocks noGrp="1" noChangeArrowheads="1"/>
          </p:cNvSpPr>
          <p:nvPr>
            <p:ph type="body" idx="1"/>
          </p:nvPr>
        </p:nvSpPr>
        <p:spPr/>
        <p:txBody>
          <a:bodyPr/>
          <a:lstStyle/>
          <a:p>
            <a:endParaRPr lang="en-US" altLang="en-US"/>
          </a:p>
          <a:p>
            <a:r>
              <a:rPr lang="en-US" altLang="en-US"/>
              <a:t>This is just a metaphor to stimulate thinking and discussion; it’s not a specific plan. It includes a lot of at this point science fiction.</a:t>
            </a:r>
          </a:p>
          <a:p>
            <a:endParaRPr lang="en-US" altLang="en-US"/>
          </a:p>
          <a:p>
            <a:r>
              <a:rPr lang="en-US" altLang="en-US"/>
              <a:t>The gray are examples of interdisciplinary work that is or might be going on between the two fields connected by edges.</a:t>
            </a:r>
          </a:p>
          <a:p>
            <a:endParaRPr lang="en-US" altLang="en-US"/>
          </a:p>
          <a:p>
            <a:r>
              <a:rPr lang="en-US" altLang="en-US"/>
              <a:t>The Yellow involve three things connected in a plane.</a:t>
            </a:r>
          </a:p>
          <a:p>
            <a:endParaRPr lang="en-US" altLang="en-US"/>
          </a:p>
          <a:p>
            <a:r>
              <a:rPr lang="en-US" altLang="en-US"/>
              <a:t>The purple are meant to indicate something within the volume.</a:t>
            </a:r>
          </a:p>
          <a:p>
            <a:endParaRPr lang="en-US" altLang="en-US"/>
          </a:p>
          <a:p>
            <a:r>
              <a:rPr lang="en-US" altLang="en-US"/>
              <a:t>Overall point is our competence is in physical realm, but many key problems are in behavioral realm. This metaphor suggests a transition path.</a:t>
            </a:r>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D4FE8B-57E0-4602-886B-D901124ECCAB}"/>
              </a:ext>
            </a:extLst>
          </p:cNvPr>
          <p:cNvSpPr>
            <a:spLocks noGrp="1" noChangeArrowheads="1"/>
          </p:cNvSpPr>
          <p:nvPr>
            <p:ph type="sldNum" sz="quarter" idx="5"/>
          </p:nvPr>
        </p:nvSpPr>
        <p:spPr>
          <a:ln/>
        </p:spPr>
        <p:txBody>
          <a:bodyPr/>
          <a:lstStyle/>
          <a:p>
            <a:fld id="{C649DE9A-0737-43F6-AA84-903F0C86B9BC}" type="slidenum">
              <a:rPr lang="en-US" altLang="en-US"/>
              <a:pPr/>
              <a:t>11</a:t>
            </a:fld>
            <a:endParaRPr lang="en-US" altLang="en-US"/>
          </a:p>
        </p:txBody>
      </p:sp>
      <p:sp>
        <p:nvSpPr>
          <p:cNvPr id="496642" name="Rectangle 2">
            <a:extLst>
              <a:ext uri="{FF2B5EF4-FFF2-40B4-BE49-F238E27FC236}">
                <a16:creationId xmlns:a16="http://schemas.microsoft.com/office/drawing/2014/main" id="{B5049E18-C199-47EA-85B3-6A5076F60691}"/>
              </a:ext>
            </a:extLst>
          </p:cNvPr>
          <p:cNvSpPr>
            <a:spLocks noChangeArrowheads="1" noTextEdit="1"/>
          </p:cNvSpPr>
          <p:nvPr>
            <p:ph type="sldImg"/>
          </p:nvPr>
        </p:nvSpPr>
        <p:spPr>
          <a:ln/>
        </p:spPr>
      </p:sp>
      <p:sp>
        <p:nvSpPr>
          <p:cNvPr id="496643" name="Rectangle 3">
            <a:extLst>
              <a:ext uri="{FF2B5EF4-FFF2-40B4-BE49-F238E27FC236}">
                <a16:creationId xmlns:a16="http://schemas.microsoft.com/office/drawing/2014/main" id="{555E6DB3-28F0-4601-B196-47718C96D75A}"/>
              </a:ext>
            </a:extLst>
          </p:cNvPr>
          <p:cNvSpPr>
            <a:spLocks noGrp="1" noChangeArrowheads="1"/>
          </p:cNvSpPr>
          <p:nvPr>
            <p:ph type="body" idx="1"/>
          </p:nvPr>
        </p:nvSpPr>
        <p:spPr/>
        <p:txBody>
          <a:bodyPr/>
          <a:lstStyle/>
          <a:p>
            <a:endParaRPr lang="en-US" altLang="en-US"/>
          </a:p>
          <a:p>
            <a:r>
              <a:rPr lang="en-US" altLang="en-US"/>
              <a:t>This is just a metaphor to stimulate thinking and discussion; it’s not a specific plan. It includes a lot of at this point science fiction.</a:t>
            </a:r>
          </a:p>
          <a:p>
            <a:endParaRPr lang="en-US" altLang="en-US"/>
          </a:p>
          <a:p>
            <a:r>
              <a:rPr lang="en-US" altLang="en-US"/>
              <a:t>The gray are examples of interdisciplinary work that is or might be going on between the two fields connected by edges.</a:t>
            </a:r>
          </a:p>
          <a:p>
            <a:endParaRPr lang="en-US" altLang="en-US"/>
          </a:p>
          <a:p>
            <a:r>
              <a:rPr lang="en-US" altLang="en-US"/>
              <a:t>The Yellow involve three things connected in a plane.</a:t>
            </a:r>
          </a:p>
          <a:p>
            <a:endParaRPr lang="en-US" altLang="en-US"/>
          </a:p>
          <a:p>
            <a:r>
              <a:rPr lang="en-US" altLang="en-US"/>
              <a:t>The purple are meant to indicate something within the volume.</a:t>
            </a:r>
          </a:p>
          <a:p>
            <a:endParaRPr lang="en-US" altLang="en-US"/>
          </a:p>
          <a:p>
            <a:r>
              <a:rPr lang="en-US" altLang="en-US"/>
              <a:t>Overall point is our competence is in physical realm, but many key problems are in behavioral realm. This metaphor suggests a transition path.</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98D851-1836-43B3-B833-C82846B1847D}"/>
              </a:ext>
            </a:extLst>
          </p:cNvPr>
          <p:cNvSpPr>
            <a:spLocks noGrp="1" noChangeArrowheads="1"/>
          </p:cNvSpPr>
          <p:nvPr>
            <p:ph type="sldNum" sz="quarter" idx="5"/>
          </p:nvPr>
        </p:nvSpPr>
        <p:spPr>
          <a:ln/>
        </p:spPr>
        <p:txBody>
          <a:bodyPr/>
          <a:lstStyle/>
          <a:p>
            <a:fld id="{5DD42805-FE19-40C5-A460-E6E328388A61}" type="slidenum">
              <a:rPr lang="en-US" altLang="en-US"/>
              <a:pPr/>
              <a:t>13</a:t>
            </a:fld>
            <a:endParaRPr lang="en-US" altLang="en-US"/>
          </a:p>
        </p:txBody>
      </p:sp>
      <p:sp>
        <p:nvSpPr>
          <p:cNvPr id="504834" name="Rectangle 2">
            <a:extLst>
              <a:ext uri="{FF2B5EF4-FFF2-40B4-BE49-F238E27FC236}">
                <a16:creationId xmlns:a16="http://schemas.microsoft.com/office/drawing/2014/main" id="{9AFFDC90-2F3C-4385-9FB7-E43419EC20A2}"/>
              </a:ext>
            </a:extLst>
          </p:cNvPr>
          <p:cNvSpPr>
            <a:spLocks noChangeArrowheads="1" noTextEdit="1"/>
          </p:cNvSpPr>
          <p:nvPr>
            <p:ph type="sldImg"/>
          </p:nvPr>
        </p:nvSpPr>
        <p:spPr>
          <a:ln/>
        </p:spPr>
      </p:sp>
      <p:sp>
        <p:nvSpPr>
          <p:cNvPr id="504835" name="Rectangle 3">
            <a:extLst>
              <a:ext uri="{FF2B5EF4-FFF2-40B4-BE49-F238E27FC236}">
                <a16:creationId xmlns:a16="http://schemas.microsoft.com/office/drawing/2014/main" id="{E99ABA67-ABA6-4F88-8271-228A248F447A}"/>
              </a:ext>
            </a:extLst>
          </p:cNvPr>
          <p:cNvSpPr>
            <a:spLocks noGrp="1" noChangeArrowheads="1"/>
          </p:cNvSpPr>
          <p:nvPr>
            <p:ph type="body" idx="1"/>
          </p:nvPr>
        </p:nvSpPr>
        <p:spPr/>
        <p:txBody>
          <a:bodyPr/>
          <a:lstStyle/>
          <a:p>
            <a:r>
              <a:rPr lang="en-US" altLang="en-US"/>
              <a:t>Behavior modeling needed in “Inclinations” &amp; “Hypothetical actions”.</a:t>
            </a:r>
          </a:p>
          <a:p>
            <a:endParaRPr lang="en-US" altLang="en-US"/>
          </a:p>
          <a:p>
            <a:r>
              <a:rPr lang="en-US" altLang="en-US"/>
              <a:t>Pattern recognition and AI needed in “Detected activities”.</a:t>
            </a:r>
          </a:p>
          <a:p>
            <a:endParaRPr lang="en-US" altLang="en-US"/>
          </a:p>
          <a:p>
            <a:r>
              <a:rPr lang="en-US" altLang="en-US"/>
              <a:t>Natural language processing needed to scan open sources and detect activities.</a:t>
            </a:r>
          </a:p>
          <a:p>
            <a:endParaRPr lang="en-US" altLang="en-US"/>
          </a:p>
          <a:p>
            <a:r>
              <a:rPr lang="en-US" altLang="en-US"/>
              <a:t>Human machine interface needed in “interdict/prepare”.</a:t>
            </a:r>
          </a:p>
          <a:p>
            <a:endParaRPr lang="en-US" altLang="en-US"/>
          </a:p>
          <a:p>
            <a:r>
              <a:rPr lang="en-US" altLang="en-US"/>
              <a:t>AI needed to nominate new hypothesis.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19700C2-E058-4037-A9F4-45DAA1858D09}"/>
              </a:ext>
            </a:extLst>
          </p:cNvPr>
          <p:cNvSpPr>
            <a:spLocks noGrp="1" noChangeArrowheads="1"/>
          </p:cNvSpPr>
          <p:nvPr>
            <p:ph type="sldNum" sz="quarter" idx="5"/>
          </p:nvPr>
        </p:nvSpPr>
        <p:spPr>
          <a:ln/>
        </p:spPr>
        <p:txBody>
          <a:bodyPr/>
          <a:lstStyle/>
          <a:p>
            <a:fld id="{82E354F6-F28B-472A-B84D-E761728FECFC}" type="slidenum">
              <a:rPr lang="en-US" altLang="en-US"/>
              <a:pPr/>
              <a:t>14</a:t>
            </a:fld>
            <a:endParaRPr lang="en-US" altLang="en-US"/>
          </a:p>
        </p:txBody>
      </p:sp>
      <p:sp>
        <p:nvSpPr>
          <p:cNvPr id="503810" name="Rectangle 2">
            <a:extLst>
              <a:ext uri="{FF2B5EF4-FFF2-40B4-BE49-F238E27FC236}">
                <a16:creationId xmlns:a16="http://schemas.microsoft.com/office/drawing/2014/main" id="{5309E1EA-C0F4-4093-8348-77F66164E56B}"/>
              </a:ext>
            </a:extLst>
          </p:cNvPr>
          <p:cNvSpPr>
            <a:spLocks noChangeArrowheads="1" noTextEdit="1"/>
          </p:cNvSpPr>
          <p:nvPr>
            <p:ph type="sldImg"/>
          </p:nvPr>
        </p:nvSpPr>
        <p:spPr>
          <a:ln/>
        </p:spPr>
      </p:sp>
      <p:sp>
        <p:nvSpPr>
          <p:cNvPr id="503811" name="Rectangle 3">
            <a:extLst>
              <a:ext uri="{FF2B5EF4-FFF2-40B4-BE49-F238E27FC236}">
                <a16:creationId xmlns:a16="http://schemas.microsoft.com/office/drawing/2014/main" id="{CE319878-4E0D-4FAE-9890-5DFECD266248}"/>
              </a:ext>
            </a:extLst>
          </p:cNvPr>
          <p:cNvSpPr>
            <a:spLocks noGrp="1" noChangeArrowheads="1"/>
          </p:cNvSpPr>
          <p:nvPr>
            <p:ph type="body" idx="1"/>
          </p:nvPr>
        </p:nvSpPr>
        <p:spPr/>
        <p:txBody>
          <a:bodyPr/>
          <a:lstStyle/>
          <a:p>
            <a:r>
              <a:rPr lang="en-US" altLang="en-US"/>
              <a:t>Challenges of distributed computing.</a:t>
            </a:r>
          </a:p>
          <a:p>
            <a:endParaRPr lang="en-US" altLang="en-US"/>
          </a:p>
          <a:p>
            <a:r>
              <a:rPr lang="en-US" altLang="en-US"/>
              <a:t>What if one is captured and spoofed?</a:t>
            </a:r>
          </a:p>
          <a:p>
            <a:endParaRPr lang="en-US" altLang="en-US"/>
          </a:p>
          <a:p>
            <a:r>
              <a:rPr lang="en-US" altLang="en-US"/>
              <a:t>How do you ensure that hasn’t happened?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0BA1-1319-4327-A9F4-0ABCF3E9F7D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215CBE-91EB-4902-9A07-DDEE2074387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914FE0-11D1-4B1B-8631-31DF3121C4B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5A43631-4028-433A-8B22-ADE00DF0444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66340-F147-4276-BF42-C22327BDEBCC}"/>
              </a:ext>
            </a:extLst>
          </p:cNvPr>
          <p:cNvSpPr>
            <a:spLocks noGrp="1"/>
          </p:cNvSpPr>
          <p:nvPr>
            <p:ph type="sldNum" sz="quarter" idx="12"/>
          </p:nvPr>
        </p:nvSpPr>
        <p:spPr/>
        <p:txBody>
          <a:bodyPr/>
          <a:lstStyle>
            <a:lvl1pPr>
              <a:defRPr/>
            </a:lvl1pPr>
          </a:lstStyle>
          <a:p>
            <a:fld id="{A8226155-D7D6-4DE6-8313-5F548AFF18BC}" type="slidenum">
              <a:rPr lang="en-US" altLang="en-US"/>
              <a:pPr/>
              <a:t>‹#›</a:t>
            </a:fld>
            <a:endParaRPr lang="en-US" altLang="en-US"/>
          </a:p>
        </p:txBody>
      </p:sp>
    </p:spTree>
    <p:extLst>
      <p:ext uri="{BB962C8B-B14F-4D97-AF65-F5344CB8AC3E}">
        <p14:creationId xmlns:p14="http://schemas.microsoft.com/office/powerpoint/2010/main" val="150207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022C-2BB9-4E10-BB4C-8FF8C24881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0BCF26-3A11-44D3-9D94-8831A0B822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3B080-51AC-4F4E-ADA2-8A394D490EA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34BC6B3-5A88-4693-A581-365B80CDB08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F821C47-CE23-47F4-80D4-AFD79F46C0B6}"/>
              </a:ext>
            </a:extLst>
          </p:cNvPr>
          <p:cNvSpPr>
            <a:spLocks noGrp="1"/>
          </p:cNvSpPr>
          <p:nvPr>
            <p:ph type="sldNum" sz="quarter" idx="12"/>
          </p:nvPr>
        </p:nvSpPr>
        <p:spPr/>
        <p:txBody>
          <a:bodyPr/>
          <a:lstStyle>
            <a:lvl1pPr>
              <a:defRPr/>
            </a:lvl1pPr>
          </a:lstStyle>
          <a:p>
            <a:fld id="{2EEB39B0-613E-45A9-893F-7D40505128B7}" type="slidenum">
              <a:rPr lang="en-US" altLang="en-US"/>
              <a:pPr/>
              <a:t>‹#›</a:t>
            </a:fld>
            <a:endParaRPr lang="en-US" altLang="en-US"/>
          </a:p>
        </p:txBody>
      </p:sp>
    </p:spTree>
    <p:extLst>
      <p:ext uri="{BB962C8B-B14F-4D97-AF65-F5344CB8AC3E}">
        <p14:creationId xmlns:p14="http://schemas.microsoft.com/office/powerpoint/2010/main" val="178471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70BC0D-B0AE-4FD9-9B9C-08879D79665C}"/>
              </a:ext>
            </a:extLst>
          </p:cNvPr>
          <p:cNvSpPr>
            <a:spLocks noGrp="1"/>
          </p:cNvSpPr>
          <p:nvPr>
            <p:ph type="title" orient="vert"/>
          </p:nvPr>
        </p:nvSpPr>
        <p:spPr>
          <a:xfrm>
            <a:off x="6515100" y="152400"/>
            <a:ext cx="1943100" cy="5943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F74D97-70AF-4A89-A874-F30718D501AC}"/>
              </a:ext>
            </a:extLst>
          </p:cNvPr>
          <p:cNvSpPr>
            <a:spLocks noGrp="1"/>
          </p:cNvSpPr>
          <p:nvPr>
            <p:ph type="body" orient="vert" idx="1"/>
          </p:nvPr>
        </p:nvSpPr>
        <p:spPr>
          <a:xfrm>
            <a:off x="685800" y="1524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25DF3-C986-4840-B1BC-7808509B9AB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A5CA995-3596-453B-BFE4-3A3491C35FE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A52B0F4-B8B1-439F-9729-9EEDA01724BD}"/>
              </a:ext>
            </a:extLst>
          </p:cNvPr>
          <p:cNvSpPr>
            <a:spLocks noGrp="1"/>
          </p:cNvSpPr>
          <p:nvPr>
            <p:ph type="sldNum" sz="quarter" idx="12"/>
          </p:nvPr>
        </p:nvSpPr>
        <p:spPr/>
        <p:txBody>
          <a:bodyPr/>
          <a:lstStyle>
            <a:lvl1pPr>
              <a:defRPr/>
            </a:lvl1pPr>
          </a:lstStyle>
          <a:p>
            <a:fld id="{76EEEF75-BCE2-4A2B-AA64-A85C3BEEA31D}" type="slidenum">
              <a:rPr lang="en-US" altLang="en-US"/>
              <a:pPr/>
              <a:t>‹#›</a:t>
            </a:fld>
            <a:endParaRPr lang="en-US" altLang="en-US"/>
          </a:p>
        </p:txBody>
      </p:sp>
    </p:spTree>
    <p:extLst>
      <p:ext uri="{BB962C8B-B14F-4D97-AF65-F5344CB8AC3E}">
        <p14:creationId xmlns:p14="http://schemas.microsoft.com/office/powerpoint/2010/main" val="91622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507B-F7F4-4527-B006-51D77C5C1B7E}"/>
              </a:ext>
            </a:extLst>
          </p:cNvPr>
          <p:cNvSpPr>
            <a:spLocks noGrp="1"/>
          </p:cNvSpPr>
          <p:nvPr>
            <p:ph type="title"/>
          </p:nvPr>
        </p:nvSpPr>
        <p:spPr>
          <a:xfrm>
            <a:off x="914400" y="152400"/>
            <a:ext cx="72390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39A81B41-D2A4-4FB4-B2A5-424C969F58B0}"/>
              </a:ext>
            </a:extLst>
          </p:cNvPr>
          <p:cNvSpPr>
            <a:spLocks noGrp="1"/>
          </p:cNvSpPr>
          <p:nvPr>
            <p:ph type="tbl" idx="1"/>
          </p:nvPr>
        </p:nvSpPr>
        <p:spPr>
          <a:xfrm>
            <a:off x="685800" y="1524000"/>
            <a:ext cx="7772400" cy="4572000"/>
          </a:xfrm>
        </p:spPr>
        <p:txBody>
          <a:bodyPr/>
          <a:lstStyle/>
          <a:p>
            <a:endParaRPr lang="en-US"/>
          </a:p>
        </p:txBody>
      </p:sp>
      <p:sp>
        <p:nvSpPr>
          <p:cNvPr id="4" name="Date Placeholder 3">
            <a:extLst>
              <a:ext uri="{FF2B5EF4-FFF2-40B4-BE49-F238E27FC236}">
                <a16:creationId xmlns:a16="http://schemas.microsoft.com/office/drawing/2014/main" id="{B99278C8-F142-4C48-B69B-4BBA4053D773}"/>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CA89CF1-B874-47A3-A62F-61C320947F56}"/>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9A971E-4326-4794-AEBA-634D1631C108}"/>
              </a:ext>
            </a:extLst>
          </p:cNvPr>
          <p:cNvSpPr>
            <a:spLocks noGrp="1"/>
          </p:cNvSpPr>
          <p:nvPr>
            <p:ph type="sldNum" sz="quarter" idx="12"/>
          </p:nvPr>
        </p:nvSpPr>
        <p:spPr>
          <a:xfrm>
            <a:off x="6553200" y="6248400"/>
            <a:ext cx="1905000" cy="457200"/>
          </a:xfrm>
        </p:spPr>
        <p:txBody>
          <a:bodyPr/>
          <a:lstStyle>
            <a:lvl1pPr>
              <a:defRPr/>
            </a:lvl1pPr>
          </a:lstStyle>
          <a:p>
            <a:fld id="{303A139C-560C-425D-957D-43F44B078C5D}" type="slidenum">
              <a:rPr lang="en-US" altLang="en-US"/>
              <a:pPr/>
              <a:t>‹#›</a:t>
            </a:fld>
            <a:endParaRPr lang="en-US" altLang="en-US"/>
          </a:p>
        </p:txBody>
      </p:sp>
    </p:spTree>
    <p:extLst>
      <p:ext uri="{BB962C8B-B14F-4D97-AF65-F5344CB8AC3E}">
        <p14:creationId xmlns:p14="http://schemas.microsoft.com/office/powerpoint/2010/main" val="910473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FBE6-E64F-42F6-A90F-075AA1B31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324D2-3969-4349-A341-313EA84895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FEBD5-BCFD-42EF-B4D9-C00D4B5FFBF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C839565-245D-49CF-B78E-884C33C7D59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991CAD7-4C40-45D1-BC62-E97C501A2B3E}"/>
              </a:ext>
            </a:extLst>
          </p:cNvPr>
          <p:cNvSpPr>
            <a:spLocks noGrp="1"/>
          </p:cNvSpPr>
          <p:nvPr>
            <p:ph type="sldNum" sz="quarter" idx="12"/>
          </p:nvPr>
        </p:nvSpPr>
        <p:spPr/>
        <p:txBody>
          <a:bodyPr/>
          <a:lstStyle>
            <a:lvl1pPr>
              <a:defRPr/>
            </a:lvl1pPr>
          </a:lstStyle>
          <a:p>
            <a:fld id="{22D9F1E5-687B-400F-A13B-3612C02F5B58}" type="slidenum">
              <a:rPr lang="en-US" altLang="en-US"/>
              <a:pPr/>
              <a:t>‹#›</a:t>
            </a:fld>
            <a:endParaRPr lang="en-US" altLang="en-US"/>
          </a:p>
        </p:txBody>
      </p:sp>
    </p:spTree>
    <p:extLst>
      <p:ext uri="{BB962C8B-B14F-4D97-AF65-F5344CB8AC3E}">
        <p14:creationId xmlns:p14="http://schemas.microsoft.com/office/powerpoint/2010/main" val="148747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90D7-D8D9-4C86-BBB5-022EB612CD8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B91A22-8E68-48B0-985B-B3E67FDB64A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1071D89-59EC-4821-ACE4-C7DC562263B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D7D9C39-3CB6-4954-B1A9-C4F393836F0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30F6CF2-E2FB-4DC0-9AAF-8D7FAC616ACB}"/>
              </a:ext>
            </a:extLst>
          </p:cNvPr>
          <p:cNvSpPr>
            <a:spLocks noGrp="1"/>
          </p:cNvSpPr>
          <p:nvPr>
            <p:ph type="sldNum" sz="quarter" idx="12"/>
          </p:nvPr>
        </p:nvSpPr>
        <p:spPr/>
        <p:txBody>
          <a:bodyPr/>
          <a:lstStyle>
            <a:lvl1pPr>
              <a:defRPr/>
            </a:lvl1pPr>
          </a:lstStyle>
          <a:p>
            <a:fld id="{30832AEC-CC47-44E3-BBD3-2E4B76251DAB}" type="slidenum">
              <a:rPr lang="en-US" altLang="en-US"/>
              <a:pPr/>
              <a:t>‹#›</a:t>
            </a:fld>
            <a:endParaRPr lang="en-US" altLang="en-US"/>
          </a:p>
        </p:txBody>
      </p:sp>
    </p:spTree>
    <p:extLst>
      <p:ext uri="{BB962C8B-B14F-4D97-AF65-F5344CB8AC3E}">
        <p14:creationId xmlns:p14="http://schemas.microsoft.com/office/powerpoint/2010/main" val="386083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1B3E-3B32-40E5-A5D8-17F3876010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0DFE8-9B3B-4A67-BB61-BA0F34BFB95B}"/>
              </a:ext>
            </a:extLst>
          </p:cNvPr>
          <p:cNvSpPr>
            <a:spLocks noGrp="1"/>
          </p:cNvSpPr>
          <p:nvPr>
            <p:ph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94BF4C-4059-417A-8352-1D315D42684C}"/>
              </a:ext>
            </a:extLst>
          </p:cNvPr>
          <p:cNvSpPr>
            <a:spLocks noGrp="1"/>
          </p:cNvSpPr>
          <p:nvPr>
            <p:ph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3AB0B0-0B18-44F2-809E-9F665B79F66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4C8FE6C-C3A0-4D30-BFFE-B77E1E4245A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10E8593-0824-4FB4-A71C-E4C1D1E66294}"/>
              </a:ext>
            </a:extLst>
          </p:cNvPr>
          <p:cNvSpPr>
            <a:spLocks noGrp="1"/>
          </p:cNvSpPr>
          <p:nvPr>
            <p:ph type="sldNum" sz="quarter" idx="12"/>
          </p:nvPr>
        </p:nvSpPr>
        <p:spPr/>
        <p:txBody>
          <a:bodyPr/>
          <a:lstStyle>
            <a:lvl1pPr>
              <a:defRPr/>
            </a:lvl1pPr>
          </a:lstStyle>
          <a:p>
            <a:fld id="{FDE84869-4B69-40C1-B4D4-59CAC83D7BD4}" type="slidenum">
              <a:rPr lang="en-US" altLang="en-US"/>
              <a:pPr/>
              <a:t>‹#›</a:t>
            </a:fld>
            <a:endParaRPr lang="en-US" altLang="en-US"/>
          </a:p>
        </p:txBody>
      </p:sp>
    </p:spTree>
    <p:extLst>
      <p:ext uri="{BB962C8B-B14F-4D97-AF65-F5344CB8AC3E}">
        <p14:creationId xmlns:p14="http://schemas.microsoft.com/office/powerpoint/2010/main" val="256183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A83B-A0C3-41BB-A530-EA02C608A1A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D1874F-BD63-429C-8674-7178AB66395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FC2F1F-FFF3-41D3-AD52-F54BAB2AF66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9F4EE6-9BA0-40FC-9E2E-E3D13FBCE63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C9708B-29F1-4D90-9142-16F7A5A1610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51886-B82E-470C-97AA-8A7BF9C23DE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23C45E9-247C-4AB1-B48B-86F6EE8FEDB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03E3571-3E75-4206-9285-89A2C31C22A0}"/>
              </a:ext>
            </a:extLst>
          </p:cNvPr>
          <p:cNvSpPr>
            <a:spLocks noGrp="1"/>
          </p:cNvSpPr>
          <p:nvPr>
            <p:ph type="sldNum" sz="quarter" idx="12"/>
          </p:nvPr>
        </p:nvSpPr>
        <p:spPr/>
        <p:txBody>
          <a:bodyPr/>
          <a:lstStyle>
            <a:lvl1pPr>
              <a:defRPr/>
            </a:lvl1pPr>
          </a:lstStyle>
          <a:p>
            <a:fld id="{D0EC3EE9-BF13-487C-AB09-64CE4141C206}" type="slidenum">
              <a:rPr lang="en-US" altLang="en-US"/>
              <a:pPr/>
              <a:t>‹#›</a:t>
            </a:fld>
            <a:endParaRPr lang="en-US" altLang="en-US"/>
          </a:p>
        </p:txBody>
      </p:sp>
    </p:spTree>
    <p:extLst>
      <p:ext uri="{BB962C8B-B14F-4D97-AF65-F5344CB8AC3E}">
        <p14:creationId xmlns:p14="http://schemas.microsoft.com/office/powerpoint/2010/main" val="336329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B07A-72F4-4BE3-834D-D205CCA585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BB4153-56DB-4112-90F1-26958CCEA29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0C5CA9C-12A9-41B3-B9E1-B6FF75C8273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EB30E6F-3F71-4E99-BE83-E74C4923BB9B}"/>
              </a:ext>
            </a:extLst>
          </p:cNvPr>
          <p:cNvSpPr>
            <a:spLocks noGrp="1"/>
          </p:cNvSpPr>
          <p:nvPr>
            <p:ph type="sldNum" sz="quarter" idx="12"/>
          </p:nvPr>
        </p:nvSpPr>
        <p:spPr/>
        <p:txBody>
          <a:bodyPr/>
          <a:lstStyle>
            <a:lvl1pPr>
              <a:defRPr/>
            </a:lvl1pPr>
          </a:lstStyle>
          <a:p>
            <a:fld id="{389E75C8-30E4-4BC2-BE7F-E55525524AE3}" type="slidenum">
              <a:rPr lang="en-US" altLang="en-US"/>
              <a:pPr/>
              <a:t>‹#›</a:t>
            </a:fld>
            <a:endParaRPr lang="en-US" altLang="en-US"/>
          </a:p>
        </p:txBody>
      </p:sp>
    </p:spTree>
    <p:extLst>
      <p:ext uri="{BB962C8B-B14F-4D97-AF65-F5344CB8AC3E}">
        <p14:creationId xmlns:p14="http://schemas.microsoft.com/office/powerpoint/2010/main" val="313083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11F5E-2617-406D-B67E-E576E11863C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B776BFF-6A73-43CA-9F82-188CEB506A7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C7EC3A3-72E1-4DFB-A980-2C71FA2F0D46}"/>
              </a:ext>
            </a:extLst>
          </p:cNvPr>
          <p:cNvSpPr>
            <a:spLocks noGrp="1"/>
          </p:cNvSpPr>
          <p:nvPr>
            <p:ph type="sldNum" sz="quarter" idx="12"/>
          </p:nvPr>
        </p:nvSpPr>
        <p:spPr/>
        <p:txBody>
          <a:bodyPr/>
          <a:lstStyle>
            <a:lvl1pPr>
              <a:defRPr/>
            </a:lvl1pPr>
          </a:lstStyle>
          <a:p>
            <a:fld id="{65E1B40C-60D3-40AE-B4C9-85E49C7DC496}" type="slidenum">
              <a:rPr lang="en-US" altLang="en-US"/>
              <a:pPr/>
              <a:t>‹#›</a:t>
            </a:fld>
            <a:endParaRPr lang="en-US" altLang="en-US"/>
          </a:p>
        </p:txBody>
      </p:sp>
    </p:spTree>
    <p:extLst>
      <p:ext uri="{BB962C8B-B14F-4D97-AF65-F5344CB8AC3E}">
        <p14:creationId xmlns:p14="http://schemas.microsoft.com/office/powerpoint/2010/main" val="3823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7C39-2504-423D-A258-27E18D82DF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D2CAC1-20F3-4F7B-BE1B-056C22F5E24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2A505-6FDE-4E60-92D5-988048BC28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A356B-58AB-4091-8039-85B7DC8A034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CB7862C-6641-40EA-AE58-A79D52513BB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1D8F4DD-8755-4986-B26B-51CF55C33E2F}"/>
              </a:ext>
            </a:extLst>
          </p:cNvPr>
          <p:cNvSpPr>
            <a:spLocks noGrp="1"/>
          </p:cNvSpPr>
          <p:nvPr>
            <p:ph type="sldNum" sz="quarter" idx="12"/>
          </p:nvPr>
        </p:nvSpPr>
        <p:spPr/>
        <p:txBody>
          <a:bodyPr/>
          <a:lstStyle>
            <a:lvl1pPr>
              <a:defRPr/>
            </a:lvl1pPr>
          </a:lstStyle>
          <a:p>
            <a:fld id="{BE74B949-B0B5-4F7B-8CE6-8DCB3D6FBF6A}" type="slidenum">
              <a:rPr lang="en-US" altLang="en-US"/>
              <a:pPr/>
              <a:t>‹#›</a:t>
            </a:fld>
            <a:endParaRPr lang="en-US" altLang="en-US"/>
          </a:p>
        </p:txBody>
      </p:sp>
    </p:spTree>
    <p:extLst>
      <p:ext uri="{BB962C8B-B14F-4D97-AF65-F5344CB8AC3E}">
        <p14:creationId xmlns:p14="http://schemas.microsoft.com/office/powerpoint/2010/main" val="323452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4C320-E7E9-4807-AD7D-2BA0ABF88DC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CD853-73AA-4D46-A283-CF422A71D1B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AE9493-273A-433A-BBEE-8D733414A3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F4DA9D-F325-4D86-9249-17ED6495B0E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CC0E523-3464-4439-8420-D55E3C0D79E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B917D16-5BA7-4DA6-AF5C-64FFF7ED9B3D}"/>
              </a:ext>
            </a:extLst>
          </p:cNvPr>
          <p:cNvSpPr>
            <a:spLocks noGrp="1"/>
          </p:cNvSpPr>
          <p:nvPr>
            <p:ph type="sldNum" sz="quarter" idx="12"/>
          </p:nvPr>
        </p:nvSpPr>
        <p:spPr/>
        <p:txBody>
          <a:bodyPr/>
          <a:lstStyle>
            <a:lvl1pPr>
              <a:defRPr/>
            </a:lvl1pPr>
          </a:lstStyle>
          <a:p>
            <a:fld id="{58C00EBB-310D-4CA6-93D9-08A31947CDFE}" type="slidenum">
              <a:rPr lang="en-US" altLang="en-US"/>
              <a:pPr/>
              <a:t>‹#›</a:t>
            </a:fld>
            <a:endParaRPr lang="en-US" altLang="en-US"/>
          </a:p>
        </p:txBody>
      </p:sp>
    </p:spTree>
    <p:extLst>
      <p:ext uri="{BB962C8B-B14F-4D97-AF65-F5344CB8AC3E}">
        <p14:creationId xmlns:p14="http://schemas.microsoft.com/office/powerpoint/2010/main" val="34619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33E0B6-AFC9-4CE2-BF50-B55E0C8CEE2A}"/>
              </a:ext>
            </a:extLst>
          </p:cNvPr>
          <p:cNvSpPr>
            <a:spLocks noGrp="1" noChangeArrowheads="1"/>
          </p:cNvSpPr>
          <p:nvPr>
            <p:ph type="title"/>
          </p:nvPr>
        </p:nvSpPr>
        <p:spPr bwMode="auto">
          <a:xfrm>
            <a:off x="914400" y="152400"/>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04A253E-BB17-47DE-A4E1-6E13A6085A04}"/>
              </a:ext>
            </a:extLst>
          </p:cNvPr>
          <p:cNvSpPr>
            <a:spLocks noGrp="1" noChangeArrowheads="1"/>
          </p:cNvSpPr>
          <p:nvPr>
            <p:ph type="body" idx="1"/>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ABA7E9F-4B95-4CA4-8F74-2C9079E0908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anose="02020603050405020304" pitchFamily="18" charset="0"/>
              </a:defRPr>
            </a:lvl1pPr>
          </a:lstStyle>
          <a:p>
            <a:endParaRPr lang="en-US" altLang="en-US"/>
          </a:p>
        </p:txBody>
      </p:sp>
      <p:sp>
        <p:nvSpPr>
          <p:cNvPr id="1029" name="Rectangle 5">
            <a:extLst>
              <a:ext uri="{FF2B5EF4-FFF2-40B4-BE49-F238E27FC236}">
                <a16:creationId xmlns:a16="http://schemas.microsoft.com/office/drawing/2014/main" id="{21E78694-6C46-4A62-8D33-EA490D5FAEF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endParaRPr lang="en-US" altLang="en-US"/>
          </a:p>
        </p:txBody>
      </p:sp>
      <p:sp>
        <p:nvSpPr>
          <p:cNvPr id="1030" name="Rectangle 6">
            <a:extLst>
              <a:ext uri="{FF2B5EF4-FFF2-40B4-BE49-F238E27FC236}">
                <a16:creationId xmlns:a16="http://schemas.microsoft.com/office/drawing/2014/main" id="{7AF9F8EB-2CD2-4AAA-AFA0-E97DD68FA451}"/>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235436C4-BC54-4747-AC1A-034BDFEE0F03}" type="slidenum">
              <a:rPr lang="en-US" altLang="en-US"/>
              <a:pPr/>
              <a:t>‹#›</a:t>
            </a:fld>
            <a:endParaRPr lang="en-US" altLang="en-US"/>
          </a:p>
        </p:txBody>
      </p:sp>
      <p:pic>
        <p:nvPicPr>
          <p:cNvPr id="1033" name="Picture 9">
            <a:extLst>
              <a:ext uri="{FF2B5EF4-FFF2-40B4-BE49-F238E27FC236}">
                <a16:creationId xmlns:a16="http://schemas.microsoft.com/office/drawing/2014/main" id="{A119FA80-A1B8-4C08-BB90-2DBD47DC3F8C}"/>
              </a:ext>
            </a:extLst>
          </p:cNvPr>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77200" y="6019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a:extLst>
              <a:ext uri="{FF2B5EF4-FFF2-40B4-BE49-F238E27FC236}">
                <a16:creationId xmlns:a16="http://schemas.microsoft.com/office/drawing/2014/main" id="{12903F58-6A81-4D8C-B734-6EF9E8F4B7B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6764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a:extLst>
              <a:ext uri="{FF2B5EF4-FFF2-40B4-BE49-F238E27FC236}">
                <a16:creationId xmlns:a16="http://schemas.microsoft.com/office/drawing/2014/main" id="{C981F6F5-E1F2-442C-8B6C-EBB32A16638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53400" y="6432550"/>
            <a:ext cx="990600" cy="4048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3600" b="1" kern="1200">
          <a:solidFill>
            <a:schemeClr val="tx1"/>
          </a:solidFill>
          <a:latin typeface="+mj-lt"/>
          <a:ea typeface="+mj-ea"/>
          <a:cs typeface="+mj-cs"/>
        </a:defRPr>
      </a:lvl1pPr>
      <a:lvl2pPr algn="ctr" rtl="0" fontAlgn="base">
        <a:spcBef>
          <a:spcPct val="0"/>
        </a:spcBef>
        <a:spcAft>
          <a:spcPct val="0"/>
        </a:spcAft>
        <a:defRPr sz="3600" b="1">
          <a:solidFill>
            <a:schemeClr val="tx1"/>
          </a:solidFill>
          <a:latin typeface="Comic Sans MS" panose="030F0702030302020204" pitchFamily="66" charset="0"/>
        </a:defRPr>
      </a:lvl2pPr>
      <a:lvl3pPr algn="ctr" rtl="0" fontAlgn="base">
        <a:spcBef>
          <a:spcPct val="0"/>
        </a:spcBef>
        <a:spcAft>
          <a:spcPct val="0"/>
        </a:spcAft>
        <a:defRPr sz="3600" b="1">
          <a:solidFill>
            <a:schemeClr val="tx1"/>
          </a:solidFill>
          <a:latin typeface="Comic Sans MS" panose="030F0702030302020204" pitchFamily="66" charset="0"/>
        </a:defRPr>
      </a:lvl3pPr>
      <a:lvl4pPr algn="ctr" rtl="0" fontAlgn="base">
        <a:spcBef>
          <a:spcPct val="0"/>
        </a:spcBef>
        <a:spcAft>
          <a:spcPct val="0"/>
        </a:spcAft>
        <a:defRPr sz="3600" b="1">
          <a:solidFill>
            <a:schemeClr val="tx1"/>
          </a:solidFill>
          <a:latin typeface="Comic Sans MS" panose="030F0702030302020204" pitchFamily="66" charset="0"/>
        </a:defRPr>
      </a:lvl4pPr>
      <a:lvl5pPr algn="ctr" rtl="0" fontAlgn="base">
        <a:spcBef>
          <a:spcPct val="0"/>
        </a:spcBef>
        <a:spcAft>
          <a:spcPct val="0"/>
        </a:spcAft>
        <a:defRPr sz="3600" b="1">
          <a:solidFill>
            <a:schemeClr val="tx1"/>
          </a:solidFill>
          <a:latin typeface="Comic Sans MS" panose="030F0702030302020204" pitchFamily="66" charset="0"/>
        </a:defRPr>
      </a:lvl5pPr>
      <a:lvl6pPr marL="457200" algn="ctr" rtl="0" fontAlgn="base">
        <a:spcBef>
          <a:spcPct val="0"/>
        </a:spcBef>
        <a:spcAft>
          <a:spcPct val="0"/>
        </a:spcAft>
        <a:defRPr sz="3600" b="1">
          <a:solidFill>
            <a:schemeClr val="tx1"/>
          </a:solidFill>
          <a:latin typeface="Comic Sans MS" panose="030F0702030302020204" pitchFamily="66" charset="0"/>
        </a:defRPr>
      </a:lvl6pPr>
      <a:lvl7pPr marL="914400" algn="ctr" rtl="0" fontAlgn="base">
        <a:spcBef>
          <a:spcPct val="0"/>
        </a:spcBef>
        <a:spcAft>
          <a:spcPct val="0"/>
        </a:spcAft>
        <a:defRPr sz="3600" b="1">
          <a:solidFill>
            <a:schemeClr val="tx1"/>
          </a:solidFill>
          <a:latin typeface="Comic Sans MS" panose="030F0702030302020204" pitchFamily="66" charset="0"/>
        </a:defRPr>
      </a:lvl7pPr>
      <a:lvl8pPr marL="1371600" algn="ctr" rtl="0" fontAlgn="base">
        <a:spcBef>
          <a:spcPct val="0"/>
        </a:spcBef>
        <a:spcAft>
          <a:spcPct val="0"/>
        </a:spcAft>
        <a:defRPr sz="3600" b="1">
          <a:solidFill>
            <a:schemeClr val="tx1"/>
          </a:solidFill>
          <a:latin typeface="Comic Sans MS" panose="030F0702030302020204" pitchFamily="66" charset="0"/>
        </a:defRPr>
      </a:lvl8pPr>
      <a:lvl9pPr marL="1828800" algn="ctr" rtl="0" fontAlgn="base">
        <a:spcBef>
          <a:spcPct val="0"/>
        </a:spcBef>
        <a:spcAft>
          <a:spcPct val="0"/>
        </a:spcAft>
        <a:defRPr sz="3600" b="1">
          <a:solidFill>
            <a:schemeClr val="tx1"/>
          </a:solidFill>
          <a:latin typeface="Comic Sans MS" panose="030F0702030302020204" pitchFamily="66"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accent2"/>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F678640A-E736-4129-AF86-2583AB0BEE15}"/>
              </a:ext>
            </a:extLst>
          </p:cNvPr>
          <p:cNvSpPr>
            <a:spLocks noGrp="1" noChangeArrowheads="1"/>
          </p:cNvSpPr>
          <p:nvPr>
            <p:ph type="ctrTitle"/>
          </p:nvPr>
        </p:nvSpPr>
        <p:spPr>
          <a:xfrm>
            <a:off x="685800" y="2286000"/>
            <a:ext cx="7772400" cy="1143000"/>
          </a:xfrm>
        </p:spPr>
        <p:txBody>
          <a:bodyPr anchor="ctr"/>
          <a:lstStyle/>
          <a:p>
            <a:r>
              <a:rPr lang="en-US" altLang="en-US" sz="3600"/>
              <a:t>Technology Confluence and National Security</a:t>
            </a:r>
          </a:p>
        </p:txBody>
      </p:sp>
      <p:sp>
        <p:nvSpPr>
          <p:cNvPr id="297987" name="Rectangle 3">
            <a:extLst>
              <a:ext uri="{FF2B5EF4-FFF2-40B4-BE49-F238E27FC236}">
                <a16:creationId xmlns:a16="http://schemas.microsoft.com/office/drawing/2014/main" id="{0645AEF2-FBD7-4CC7-8901-8B698A7397EE}"/>
              </a:ext>
            </a:extLst>
          </p:cNvPr>
          <p:cNvSpPr>
            <a:spLocks noGrp="1" noChangeArrowheads="1"/>
          </p:cNvSpPr>
          <p:nvPr>
            <p:ph type="subTitle" idx="1"/>
          </p:nvPr>
        </p:nvSpPr>
        <p:spPr>
          <a:xfrm>
            <a:off x="1295400" y="3962400"/>
            <a:ext cx="6629400" cy="1752600"/>
          </a:xfrm>
        </p:spPr>
        <p:txBody>
          <a:bodyPr/>
          <a:lstStyle/>
          <a:p>
            <a:r>
              <a:rPr lang="en-US" altLang="en-US" sz="3200"/>
              <a:t>Rob Leland</a:t>
            </a:r>
          </a:p>
          <a:p>
            <a:r>
              <a:rPr lang="en-US" altLang="en-US" sz="3200"/>
              <a:t>Sandia National Laboratories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a:extLst>
              <a:ext uri="{FF2B5EF4-FFF2-40B4-BE49-F238E27FC236}">
                <a16:creationId xmlns:a16="http://schemas.microsoft.com/office/drawing/2014/main" id="{E9CA15BC-A8CB-4478-88FB-1CE7380EC728}"/>
              </a:ext>
            </a:extLst>
          </p:cNvPr>
          <p:cNvSpPr>
            <a:spLocks noGrp="1" noChangeArrowheads="1"/>
          </p:cNvSpPr>
          <p:nvPr>
            <p:ph type="title"/>
          </p:nvPr>
        </p:nvSpPr>
        <p:spPr/>
        <p:txBody>
          <a:bodyPr/>
          <a:lstStyle/>
          <a:p>
            <a:r>
              <a:rPr lang="en-US" altLang="en-US"/>
              <a:t>Plane examples</a:t>
            </a:r>
          </a:p>
        </p:txBody>
      </p:sp>
      <p:grpSp>
        <p:nvGrpSpPr>
          <p:cNvPr id="499715" name="Group 3">
            <a:extLst>
              <a:ext uri="{FF2B5EF4-FFF2-40B4-BE49-F238E27FC236}">
                <a16:creationId xmlns:a16="http://schemas.microsoft.com/office/drawing/2014/main" id="{0FE09890-6FEF-42A7-B8A6-1331EEC55DB0}"/>
              </a:ext>
            </a:extLst>
          </p:cNvPr>
          <p:cNvGrpSpPr>
            <a:grpSpLocks/>
          </p:cNvGrpSpPr>
          <p:nvPr/>
        </p:nvGrpSpPr>
        <p:grpSpPr bwMode="auto">
          <a:xfrm>
            <a:off x="2235200" y="1219200"/>
            <a:ext cx="5500688" cy="4100513"/>
            <a:chOff x="912" y="1412"/>
            <a:chExt cx="3465" cy="2583"/>
          </a:xfrm>
        </p:grpSpPr>
        <p:grpSp>
          <p:nvGrpSpPr>
            <p:cNvPr id="499716" name="Group 4">
              <a:extLst>
                <a:ext uri="{FF2B5EF4-FFF2-40B4-BE49-F238E27FC236}">
                  <a16:creationId xmlns:a16="http://schemas.microsoft.com/office/drawing/2014/main" id="{50DE248D-7EE4-4E40-B3DA-8A967B3988D3}"/>
                </a:ext>
              </a:extLst>
            </p:cNvPr>
            <p:cNvGrpSpPr>
              <a:grpSpLocks/>
            </p:cNvGrpSpPr>
            <p:nvPr/>
          </p:nvGrpSpPr>
          <p:grpSpPr bwMode="auto">
            <a:xfrm>
              <a:off x="1276" y="1691"/>
              <a:ext cx="2507" cy="2050"/>
              <a:chOff x="1344" y="1104"/>
              <a:chExt cx="2850" cy="2407"/>
            </a:xfrm>
          </p:grpSpPr>
          <p:sp>
            <p:nvSpPr>
              <p:cNvPr id="499717" name="AutoShape 5">
                <a:extLst>
                  <a:ext uri="{FF2B5EF4-FFF2-40B4-BE49-F238E27FC236}">
                    <a16:creationId xmlns:a16="http://schemas.microsoft.com/office/drawing/2014/main" id="{C722E89E-2E9F-44E9-BDB3-F8BA1A863B37}"/>
                  </a:ext>
                </a:extLst>
              </p:cNvPr>
              <p:cNvSpPr>
                <a:spLocks noChangeArrowheads="1"/>
              </p:cNvSpPr>
              <p:nvPr/>
            </p:nvSpPr>
            <p:spPr bwMode="auto">
              <a:xfrm>
                <a:off x="1344" y="1104"/>
                <a:ext cx="2787" cy="2407"/>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9718" name="Line 6">
                <a:extLst>
                  <a:ext uri="{FF2B5EF4-FFF2-40B4-BE49-F238E27FC236}">
                    <a16:creationId xmlns:a16="http://schemas.microsoft.com/office/drawing/2014/main" id="{E3F6C76D-840C-4E70-A224-CAD9F2EF4102}"/>
                  </a:ext>
                </a:extLst>
              </p:cNvPr>
              <p:cNvSpPr>
                <a:spLocks noChangeShapeType="1"/>
              </p:cNvSpPr>
              <p:nvPr/>
            </p:nvSpPr>
            <p:spPr bwMode="auto">
              <a:xfrm flipV="1">
                <a:off x="4131" y="2244"/>
                <a:ext cx="63" cy="126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9719" name="Line 7">
                <a:extLst>
                  <a:ext uri="{FF2B5EF4-FFF2-40B4-BE49-F238E27FC236}">
                    <a16:creationId xmlns:a16="http://schemas.microsoft.com/office/drawing/2014/main" id="{0A5C3CA3-8920-4FAD-AC8B-D341AF9B00F3}"/>
                  </a:ext>
                </a:extLst>
              </p:cNvPr>
              <p:cNvSpPr>
                <a:spLocks noChangeShapeType="1"/>
              </p:cNvSpPr>
              <p:nvPr/>
            </p:nvSpPr>
            <p:spPr bwMode="auto">
              <a:xfrm>
                <a:off x="2737" y="1104"/>
                <a:ext cx="1457" cy="11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9720" name="Line 8">
                <a:extLst>
                  <a:ext uri="{FF2B5EF4-FFF2-40B4-BE49-F238E27FC236}">
                    <a16:creationId xmlns:a16="http://schemas.microsoft.com/office/drawing/2014/main" id="{44F087F0-A5D6-465F-BA3B-8AC85C36A7C2}"/>
                  </a:ext>
                </a:extLst>
              </p:cNvPr>
              <p:cNvSpPr>
                <a:spLocks noChangeShapeType="1"/>
              </p:cNvSpPr>
              <p:nvPr/>
            </p:nvSpPr>
            <p:spPr bwMode="auto">
              <a:xfrm>
                <a:off x="1344" y="3511"/>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9721" name="Line 9">
                <a:extLst>
                  <a:ext uri="{FF2B5EF4-FFF2-40B4-BE49-F238E27FC236}">
                    <a16:creationId xmlns:a16="http://schemas.microsoft.com/office/drawing/2014/main" id="{72CA2D05-E87E-4B23-B066-C13AF16FEA09}"/>
                  </a:ext>
                </a:extLst>
              </p:cNvPr>
              <p:cNvSpPr>
                <a:spLocks noChangeShapeType="1"/>
              </p:cNvSpPr>
              <p:nvPr/>
            </p:nvSpPr>
            <p:spPr bwMode="auto">
              <a:xfrm flipV="1">
                <a:off x="1344" y="2244"/>
                <a:ext cx="2850" cy="1267"/>
              </a:xfrm>
              <a:prstGeom prst="line">
                <a:avLst/>
              </a:prstGeom>
              <a:noFill/>
              <a:ln w="285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9722" name="Text Box 10">
              <a:extLst>
                <a:ext uri="{FF2B5EF4-FFF2-40B4-BE49-F238E27FC236}">
                  <a16:creationId xmlns:a16="http://schemas.microsoft.com/office/drawing/2014/main" id="{0F4190FF-C529-4123-AC21-597DB81E12C1}"/>
                </a:ext>
              </a:extLst>
            </p:cNvPr>
            <p:cNvSpPr txBox="1">
              <a:spLocks noChangeArrowheads="1"/>
            </p:cNvSpPr>
            <p:nvPr/>
          </p:nvSpPr>
          <p:spPr bwMode="auto">
            <a:xfrm>
              <a:off x="2069" y="1412"/>
              <a:ext cx="8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Cogno</a:t>
              </a:r>
            </a:p>
          </p:txBody>
        </p:sp>
        <p:sp>
          <p:nvSpPr>
            <p:cNvPr id="499723" name="Text Box 11">
              <a:extLst>
                <a:ext uri="{FF2B5EF4-FFF2-40B4-BE49-F238E27FC236}">
                  <a16:creationId xmlns:a16="http://schemas.microsoft.com/office/drawing/2014/main" id="{36D5D604-268E-4B26-92ED-4B9E3BCF4A97}"/>
                </a:ext>
              </a:extLst>
            </p:cNvPr>
            <p:cNvSpPr txBox="1">
              <a:spLocks noChangeArrowheads="1"/>
            </p:cNvSpPr>
            <p:nvPr/>
          </p:nvSpPr>
          <p:spPr bwMode="auto">
            <a:xfrm>
              <a:off x="3744" y="2508"/>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Nano</a:t>
              </a:r>
            </a:p>
          </p:txBody>
        </p:sp>
        <p:sp>
          <p:nvSpPr>
            <p:cNvPr id="499724" name="Text Box 12">
              <a:extLst>
                <a:ext uri="{FF2B5EF4-FFF2-40B4-BE49-F238E27FC236}">
                  <a16:creationId xmlns:a16="http://schemas.microsoft.com/office/drawing/2014/main" id="{D05595B7-217D-4DD5-A56F-97059C6DB1C1}"/>
                </a:ext>
              </a:extLst>
            </p:cNvPr>
            <p:cNvSpPr txBox="1">
              <a:spLocks noChangeArrowheads="1"/>
            </p:cNvSpPr>
            <p:nvPr/>
          </p:nvSpPr>
          <p:spPr bwMode="auto">
            <a:xfrm>
              <a:off x="3445" y="3745"/>
              <a:ext cx="6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Info</a:t>
              </a:r>
            </a:p>
          </p:txBody>
        </p:sp>
        <p:sp>
          <p:nvSpPr>
            <p:cNvPr id="499725" name="Text Box 13">
              <a:extLst>
                <a:ext uri="{FF2B5EF4-FFF2-40B4-BE49-F238E27FC236}">
                  <a16:creationId xmlns:a16="http://schemas.microsoft.com/office/drawing/2014/main" id="{DA28BFE6-FAF3-400D-9EE5-7308D12233EE}"/>
                </a:ext>
              </a:extLst>
            </p:cNvPr>
            <p:cNvSpPr txBox="1">
              <a:spLocks noChangeArrowheads="1"/>
            </p:cNvSpPr>
            <p:nvPr/>
          </p:nvSpPr>
          <p:spPr bwMode="auto">
            <a:xfrm>
              <a:off x="912" y="3745"/>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Bio</a:t>
              </a:r>
            </a:p>
          </p:txBody>
        </p:sp>
      </p:grpSp>
      <p:sp>
        <p:nvSpPr>
          <p:cNvPr id="499729" name="Text Box 17">
            <a:extLst>
              <a:ext uri="{FF2B5EF4-FFF2-40B4-BE49-F238E27FC236}">
                <a16:creationId xmlns:a16="http://schemas.microsoft.com/office/drawing/2014/main" id="{1EE1311A-E7F5-4023-ADCA-4619EBF5D759}"/>
              </a:ext>
            </a:extLst>
          </p:cNvPr>
          <p:cNvSpPr txBox="1">
            <a:spLocks noChangeArrowheads="1"/>
          </p:cNvSpPr>
          <p:nvPr/>
        </p:nvSpPr>
        <p:spPr bwMode="auto">
          <a:xfrm rot="5404579">
            <a:off x="6109494" y="4058444"/>
            <a:ext cx="17319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a:solidFill>
                  <a:schemeClr val="bg2"/>
                </a:solidFill>
                <a:latin typeface="Comic Sans MS" panose="030F0702030302020204" pitchFamily="66" charset="0"/>
              </a:rPr>
              <a:t>Cellular  sensors</a:t>
            </a:r>
          </a:p>
        </p:txBody>
      </p:sp>
      <p:sp>
        <p:nvSpPr>
          <p:cNvPr id="499730" name="Text Box 18">
            <a:extLst>
              <a:ext uri="{FF2B5EF4-FFF2-40B4-BE49-F238E27FC236}">
                <a16:creationId xmlns:a16="http://schemas.microsoft.com/office/drawing/2014/main" id="{04973824-D468-4D30-A7C6-86F4A5CB9E5E}"/>
              </a:ext>
            </a:extLst>
          </p:cNvPr>
          <p:cNvSpPr txBox="1">
            <a:spLocks noChangeArrowheads="1"/>
          </p:cNvSpPr>
          <p:nvPr/>
        </p:nvSpPr>
        <p:spPr bwMode="auto">
          <a:xfrm rot="-34227">
            <a:off x="3859213" y="4979988"/>
            <a:ext cx="2425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a:solidFill>
                  <a:schemeClr val="bg2"/>
                </a:solidFill>
                <a:latin typeface="Comic Sans MS" panose="030F0702030302020204" pitchFamily="66" charset="0"/>
              </a:rPr>
              <a:t>Cellular  signaling model</a:t>
            </a:r>
          </a:p>
        </p:txBody>
      </p:sp>
      <p:sp>
        <p:nvSpPr>
          <p:cNvPr id="499731" name="Text Box 19">
            <a:extLst>
              <a:ext uri="{FF2B5EF4-FFF2-40B4-BE49-F238E27FC236}">
                <a16:creationId xmlns:a16="http://schemas.microsoft.com/office/drawing/2014/main" id="{D56504D9-51F6-4429-BED1-D9B4A49FED6F}"/>
              </a:ext>
            </a:extLst>
          </p:cNvPr>
          <p:cNvSpPr txBox="1">
            <a:spLocks noChangeArrowheads="1"/>
          </p:cNvSpPr>
          <p:nvPr/>
        </p:nvSpPr>
        <p:spPr bwMode="auto">
          <a:xfrm rot="-1394296">
            <a:off x="3382963" y="3756025"/>
            <a:ext cx="2509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2"/>
                </a:solidFill>
                <a:latin typeface="Comic Sans MS" panose="030F0702030302020204" pitchFamily="66" charset="0"/>
              </a:rPr>
              <a:t>Cellular instrumentation</a:t>
            </a:r>
          </a:p>
        </p:txBody>
      </p:sp>
      <p:sp>
        <p:nvSpPr>
          <p:cNvPr id="499732" name="Text Box 20">
            <a:extLst>
              <a:ext uri="{FF2B5EF4-FFF2-40B4-BE49-F238E27FC236}">
                <a16:creationId xmlns:a16="http://schemas.microsoft.com/office/drawing/2014/main" id="{A2C09E55-8B4B-41D9-BF7E-56A8DBE9C69E}"/>
              </a:ext>
            </a:extLst>
          </p:cNvPr>
          <p:cNvSpPr txBox="1">
            <a:spLocks noChangeArrowheads="1"/>
          </p:cNvSpPr>
          <p:nvPr/>
        </p:nvSpPr>
        <p:spPr bwMode="auto">
          <a:xfrm rot="2140422">
            <a:off x="5089525" y="2222500"/>
            <a:ext cx="1920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2"/>
                </a:solidFill>
                <a:latin typeface="Comic Sans MS" panose="030F0702030302020204" pitchFamily="66" charset="0"/>
              </a:rPr>
              <a:t>Neural  interface</a:t>
            </a:r>
          </a:p>
        </p:txBody>
      </p:sp>
      <p:sp>
        <p:nvSpPr>
          <p:cNvPr id="499733" name="Text Box 21">
            <a:extLst>
              <a:ext uri="{FF2B5EF4-FFF2-40B4-BE49-F238E27FC236}">
                <a16:creationId xmlns:a16="http://schemas.microsoft.com/office/drawing/2014/main" id="{3CB35710-4BA4-4FAC-8B16-829DB9FEBD23}"/>
              </a:ext>
            </a:extLst>
          </p:cNvPr>
          <p:cNvSpPr txBox="1">
            <a:spLocks noChangeArrowheads="1"/>
          </p:cNvSpPr>
          <p:nvPr/>
        </p:nvSpPr>
        <p:spPr bwMode="auto">
          <a:xfrm rot="3559872">
            <a:off x="4905375" y="2890838"/>
            <a:ext cx="1793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2"/>
                </a:solidFill>
                <a:latin typeface="Comic Sans MS" panose="030F0702030302020204" pitchFamily="66" charset="0"/>
              </a:rPr>
              <a:t>Neural networks</a:t>
            </a:r>
          </a:p>
        </p:txBody>
      </p:sp>
      <p:sp>
        <p:nvSpPr>
          <p:cNvPr id="499734" name="Text Box 22">
            <a:extLst>
              <a:ext uri="{FF2B5EF4-FFF2-40B4-BE49-F238E27FC236}">
                <a16:creationId xmlns:a16="http://schemas.microsoft.com/office/drawing/2014/main" id="{3D6BA972-C86A-4FF9-B7C6-F85273B810FC}"/>
              </a:ext>
            </a:extLst>
          </p:cNvPr>
          <p:cNvSpPr txBox="1">
            <a:spLocks noChangeArrowheads="1"/>
          </p:cNvSpPr>
          <p:nvPr/>
        </p:nvSpPr>
        <p:spPr bwMode="auto">
          <a:xfrm rot="-3574508">
            <a:off x="2754312" y="2884488"/>
            <a:ext cx="1838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2"/>
                </a:solidFill>
                <a:latin typeface="Comic Sans MS" panose="030F0702030302020204" pitchFamily="66" charset="0"/>
              </a:rPr>
              <a:t>Neural hardware</a:t>
            </a:r>
          </a:p>
        </p:txBody>
      </p:sp>
      <p:sp>
        <p:nvSpPr>
          <p:cNvPr id="499735" name="Text Box 23">
            <a:extLst>
              <a:ext uri="{FF2B5EF4-FFF2-40B4-BE49-F238E27FC236}">
                <a16:creationId xmlns:a16="http://schemas.microsoft.com/office/drawing/2014/main" id="{5BE64FBE-F94B-4478-96DF-9DACD1AB6BD7}"/>
              </a:ext>
            </a:extLst>
          </p:cNvPr>
          <p:cNvSpPr txBox="1">
            <a:spLocks noChangeArrowheads="1"/>
          </p:cNvSpPr>
          <p:nvPr/>
        </p:nvSpPr>
        <p:spPr bwMode="auto">
          <a:xfrm rot="-34227">
            <a:off x="1522413" y="5248275"/>
            <a:ext cx="6783387"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buFontTx/>
              <a:buChar char="•"/>
            </a:pPr>
            <a:r>
              <a:rPr lang="en-US" altLang="en-US" sz="1600">
                <a:solidFill>
                  <a:srgbClr val="FFCC66"/>
                </a:solidFill>
                <a:latin typeface="Comic Sans MS" panose="030F0702030302020204" pitchFamily="66" charset="0"/>
              </a:rPr>
              <a:t> </a:t>
            </a:r>
            <a:r>
              <a:rPr lang="en-US" altLang="en-US" sz="1600">
                <a:solidFill>
                  <a:srgbClr val="CC66FF"/>
                </a:solidFill>
                <a:latin typeface="Comic Sans MS" panose="030F0702030302020204" pitchFamily="66" charset="0"/>
              </a:rPr>
              <a:t>Neuron “tunnel” (SNL)</a:t>
            </a:r>
          </a:p>
          <a:p>
            <a:pPr algn="l" eaLnBrk="0" hangingPunct="0">
              <a:buFontTx/>
              <a:buChar char="•"/>
            </a:pPr>
            <a:r>
              <a:rPr lang="en-US" altLang="en-US" sz="1600">
                <a:solidFill>
                  <a:srgbClr val="CC66FF"/>
                </a:solidFill>
                <a:latin typeface="Comic Sans MS" panose="030F0702030302020204" pitchFamily="66" charset="0"/>
              </a:rPr>
              <a:t> “Digital” antibodies … viral sized logic chips (HP)</a:t>
            </a:r>
          </a:p>
          <a:p>
            <a:pPr algn="l" eaLnBrk="0" hangingPunct="0">
              <a:buFontTx/>
              <a:buChar char="•"/>
            </a:pPr>
            <a:r>
              <a:rPr lang="en-US" altLang="en-US" sz="1600">
                <a:solidFill>
                  <a:srgbClr val="CC66FF"/>
                </a:solidFill>
                <a:latin typeface="Comic Sans MS" panose="030F0702030302020204" pitchFamily="66" charset="0"/>
              </a:rPr>
              <a:t> Tissue based and in-vivo sensors</a:t>
            </a:r>
          </a:p>
          <a:p>
            <a:pPr lvl="1" algn="l" eaLnBrk="0" hangingPunct="0"/>
            <a:r>
              <a:rPr lang="en-US" altLang="en-US" sz="1600">
                <a:solidFill>
                  <a:srgbClr val="CC66FF"/>
                </a:solidFill>
                <a:latin typeface="Comic Sans MS" panose="030F0702030302020204" pitchFamily="66" charset="0"/>
              </a:rPr>
              <a:t>- nanotube monitors in brain blood vessels (NYU)</a:t>
            </a:r>
          </a:p>
          <a:p>
            <a:pPr lvl="1" algn="l" eaLnBrk="0" hangingPunct="0"/>
            <a:r>
              <a:rPr lang="en-US" altLang="en-US" sz="1600">
                <a:solidFill>
                  <a:srgbClr val="CC66FF"/>
                </a:solidFill>
                <a:latin typeface="Comic Sans MS" panose="030F0702030302020204" pitchFamily="66" charset="0"/>
              </a:rPr>
              <a:t>- optical nanosensors for chemical analysis within cells (U Mich.)</a:t>
            </a:r>
          </a:p>
          <a:p>
            <a:pPr algn="l" eaLnBrk="0" hangingPunct="0">
              <a:buFontTx/>
              <a:buChar char="•"/>
            </a:pPr>
            <a:r>
              <a:rPr lang="en-US" altLang="en-US" sz="1600">
                <a:solidFill>
                  <a:srgbClr val="CC66FF"/>
                </a:solidFill>
                <a:latin typeface="Comic Sans MS" panose="030F0702030302020204" pitchFamily="66" charset="0"/>
              </a:rPr>
              <a:t> DNA regulated nano assembly of circuit devices (U Minn.)</a:t>
            </a:r>
          </a:p>
        </p:txBody>
      </p:sp>
      <p:sp>
        <p:nvSpPr>
          <p:cNvPr id="499740" name="Line 28">
            <a:extLst>
              <a:ext uri="{FF2B5EF4-FFF2-40B4-BE49-F238E27FC236}">
                <a16:creationId xmlns:a16="http://schemas.microsoft.com/office/drawing/2014/main" id="{99D10C37-F3FB-41F1-AACA-63FCB54C9119}"/>
              </a:ext>
            </a:extLst>
          </p:cNvPr>
          <p:cNvSpPr>
            <a:spLocks noChangeShapeType="1"/>
          </p:cNvSpPr>
          <p:nvPr/>
        </p:nvSpPr>
        <p:spPr bwMode="auto">
          <a:xfrm rot="-5160148">
            <a:off x="4414837" y="4656138"/>
            <a:ext cx="912813" cy="452438"/>
          </a:xfrm>
          <a:prstGeom prst="line">
            <a:avLst/>
          </a:prstGeom>
          <a:noFill/>
          <a:ln w="38100">
            <a:solidFill>
              <a:srgbClr val="CC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9745" name="Text Box 33">
            <a:extLst>
              <a:ext uri="{FF2B5EF4-FFF2-40B4-BE49-F238E27FC236}">
                <a16:creationId xmlns:a16="http://schemas.microsoft.com/office/drawing/2014/main" id="{ADAC0936-F4FA-4597-83D9-1ACE82BBF8CE}"/>
              </a:ext>
            </a:extLst>
          </p:cNvPr>
          <p:cNvSpPr txBox="1">
            <a:spLocks noChangeArrowheads="1"/>
          </p:cNvSpPr>
          <p:nvPr/>
        </p:nvSpPr>
        <p:spPr bwMode="auto">
          <a:xfrm rot="-34227">
            <a:off x="1066800" y="2711450"/>
            <a:ext cx="2671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1600">
                <a:solidFill>
                  <a:srgbClr val="FFCC66"/>
                </a:solidFill>
                <a:latin typeface="Comic Sans MS" panose="030F0702030302020204" pitchFamily="66" charset="0"/>
              </a:rPr>
              <a:t> </a:t>
            </a:r>
            <a:r>
              <a:rPr lang="en-US" altLang="en-US" sz="1600">
                <a:solidFill>
                  <a:srgbClr val="CC66FF"/>
                </a:solidFill>
                <a:latin typeface="Comic Sans MS" panose="030F0702030302020204" pitchFamily="66" charset="0"/>
              </a:rPr>
              <a:t>Live neural net (Cornell)</a:t>
            </a:r>
          </a:p>
        </p:txBody>
      </p:sp>
      <p:sp>
        <p:nvSpPr>
          <p:cNvPr id="499746" name="Line 34">
            <a:extLst>
              <a:ext uri="{FF2B5EF4-FFF2-40B4-BE49-F238E27FC236}">
                <a16:creationId xmlns:a16="http://schemas.microsoft.com/office/drawing/2014/main" id="{247F0D93-D0C0-4095-A3D5-26C27BB3DAF9}"/>
              </a:ext>
            </a:extLst>
          </p:cNvPr>
          <p:cNvSpPr>
            <a:spLocks noChangeShapeType="1"/>
          </p:cNvSpPr>
          <p:nvPr/>
        </p:nvSpPr>
        <p:spPr bwMode="auto">
          <a:xfrm rot="-544769">
            <a:off x="3276600" y="2971800"/>
            <a:ext cx="912813" cy="452438"/>
          </a:xfrm>
          <a:prstGeom prst="line">
            <a:avLst/>
          </a:prstGeom>
          <a:noFill/>
          <a:ln w="38100">
            <a:solidFill>
              <a:srgbClr val="CC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9747" name="Text Box 35">
            <a:extLst>
              <a:ext uri="{FF2B5EF4-FFF2-40B4-BE49-F238E27FC236}">
                <a16:creationId xmlns:a16="http://schemas.microsoft.com/office/drawing/2014/main" id="{C8354D02-39D3-4D08-94C8-0E56AD60777B}"/>
              </a:ext>
            </a:extLst>
          </p:cNvPr>
          <p:cNvSpPr txBox="1">
            <a:spLocks noChangeArrowheads="1"/>
          </p:cNvSpPr>
          <p:nvPr/>
        </p:nvSpPr>
        <p:spPr bwMode="auto">
          <a:xfrm rot="-34227">
            <a:off x="6553200" y="2085975"/>
            <a:ext cx="2590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1600">
                <a:solidFill>
                  <a:srgbClr val="CC66FF"/>
                </a:solidFill>
                <a:latin typeface="Comic Sans MS" panose="030F0702030302020204" pitchFamily="66" charset="0"/>
              </a:rPr>
              <a:t>Neural “nMOS” architecture (Tokyo U)</a:t>
            </a:r>
          </a:p>
        </p:txBody>
      </p:sp>
      <p:sp>
        <p:nvSpPr>
          <p:cNvPr id="499748" name="Line 36">
            <a:extLst>
              <a:ext uri="{FF2B5EF4-FFF2-40B4-BE49-F238E27FC236}">
                <a16:creationId xmlns:a16="http://schemas.microsoft.com/office/drawing/2014/main" id="{7D25EF70-0C18-4775-87CE-E494C8D14E1F}"/>
              </a:ext>
            </a:extLst>
          </p:cNvPr>
          <p:cNvSpPr>
            <a:spLocks noChangeShapeType="1"/>
          </p:cNvSpPr>
          <p:nvPr/>
        </p:nvSpPr>
        <p:spPr bwMode="auto">
          <a:xfrm rot="18848784" flipH="1" flipV="1">
            <a:off x="6285706" y="2705894"/>
            <a:ext cx="1068388" cy="381000"/>
          </a:xfrm>
          <a:prstGeom prst="line">
            <a:avLst/>
          </a:prstGeom>
          <a:noFill/>
          <a:ln w="38100">
            <a:solidFill>
              <a:srgbClr val="CC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a:extLst>
              <a:ext uri="{FF2B5EF4-FFF2-40B4-BE49-F238E27FC236}">
                <a16:creationId xmlns:a16="http://schemas.microsoft.com/office/drawing/2014/main" id="{4108ACB1-1791-4BB2-B1D0-D51615635F88}"/>
              </a:ext>
            </a:extLst>
          </p:cNvPr>
          <p:cNvSpPr>
            <a:spLocks noGrp="1" noChangeArrowheads="1"/>
          </p:cNvSpPr>
          <p:nvPr>
            <p:ph type="title"/>
          </p:nvPr>
        </p:nvSpPr>
        <p:spPr/>
        <p:txBody>
          <a:bodyPr/>
          <a:lstStyle/>
          <a:p>
            <a:r>
              <a:rPr lang="en-US" altLang="en-US"/>
              <a:t>The “cognohedron”</a:t>
            </a:r>
          </a:p>
        </p:txBody>
      </p:sp>
      <p:grpSp>
        <p:nvGrpSpPr>
          <p:cNvPr id="495619" name="Group 3">
            <a:extLst>
              <a:ext uri="{FF2B5EF4-FFF2-40B4-BE49-F238E27FC236}">
                <a16:creationId xmlns:a16="http://schemas.microsoft.com/office/drawing/2014/main" id="{E0586D52-4094-4044-A9BE-02062B95B57C}"/>
              </a:ext>
            </a:extLst>
          </p:cNvPr>
          <p:cNvGrpSpPr>
            <a:grpSpLocks/>
          </p:cNvGrpSpPr>
          <p:nvPr/>
        </p:nvGrpSpPr>
        <p:grpSpPr bwMode="auto">
          <a:xfrm>
            <a:off x="2235200" y="1219200"/>
            <a:ext cx="5500688" cy="4100513"/>
            <a:chOff x="912" y="1412"/>
            <a:chExt cx="3465" cy="2583"/>
          </a:xfrm>
        </p:grpSpPr>
        <p:grpSp>
          <p:nvGrpSpPr>
            <p:cNvPr id="495620" name="Group 4">
              <a:extLst>
                <a:ext uri="{FF2B5EF4-FFF2-40B4-BE49-F238E27FC236}">
                  <a16:creationId xmlns:a16="http://schemas.microsoft.com/office/drawing/2014/main" id="{74A18EBA-4F33-4F8B-89DC-D78DC64B60F9}"/>
                </a:ext>
              </a:extLst>
            </p:cNvPr>
            <p:cNvGrpSpPr>
              <a:grpSpLocks/>
            </p:cNvGrpSpPr>
            <p:nvPr/>
          </p:nvGrpSpPr>
          <p:grpSpPr bwMode="auto">
            <a:xfrm>
              <a:off x="1276" y="1691"/>
              <a:ext cx="2507" cy="2050"/>
              <a:chOff x="1344" y="1104"/>
              <a:chExt cx="2850" cy="2407"/>
            </a:xfrm>
          </p:grpSpPr>
          <p:sp>
            <p:nvSpPr>
              <p:cNvPr id="495621" name="AutoShape 5">
                <a:extLst>
                  <a:ext uri="{FF2B5EF4-FFF2-40B4-BE49-F238E27FC236}">
                    <a16:creationId xmlns:a16="http://schemas.microsoft.com/office/drawing/2014/main" id="{CA020B5F-B7E8-4857-8CFA-2A20EDF5CE60}"/>
                  </a:ext>
                </a:extLst>
              </p:cNvPr>
              <p:cNvSpPr>
                <a:spLocks noChangeArrowheads="1"/>
              </p:cNvSpPr>
              <p:nvPr/>
            </p:nvSpPr>
            <p:spPr bwMode="auto">
              <a:xfrm>
                <a:off x="1344" y="1104"/>
                <a:ext cx="2787" cy="2407"/>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5622" name="Line 6">
                <a:extLst>
                  <a:ext uri="{FF2B5EF4-FFF2-40B4-BE49-F238E27FC236}">
                    <a16:creationId xmlns:a16="http://schemas.microsoft.com/office/drawing/2014/main" id="{245EB66A-9DC3-442C-90E3-F4128BC9B815}"/>
                  </a:ext>
                </a:extLst>
              </p:cNvPr>
              <p:cNvSpPr>
                <a:spLocks noChangeShapeType="1"/>
              </p:cNvSpPr>
              <p:nvPr/>
            </p:nvSpPr>
            <p:spPr bwMode="auto">
              <a:xfrm flipV="1">
                <a:off x="4131" y="2244"/>
                <a:ext cx="63" cy="126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623" name="Line 7">
                <a:extLst>
                  <a:ext uri="{FF2B5EF4-FFF2-40B4-BE49-F238E27FC236}">
                    <a16:creationId xmlns:a16="http://schemas.microsoft.com/office/drawing/2014/main" id="{4AF6EF6D-FE4B-458B-9C1E-54AE609184FC}"/>
                  </a:ext>
                </a:extLst>
              </p:cNvPr>
              <p:cNvSpPr>
                <a:spLocks noChangeShapeType="1"/>
              </p:cNvSpPr>
              <p:nvPr/>
            </p:nvSpPr>
            <p:spPr bwMode="auto">
              <a:xfrm>
                <a:off x="2737" y="1104"/>
                <a:ext cx="1457" cy="11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624" name="Line 8">
                <a:extLst>
                  <a:ext uri="{FF2B5EF4-FFF2-40B4-BE49-F238E27FC236}">
                    <a16:creationId xmlns:a16="http://schemas.microsoft.com/office/drawing/2014/main" id="{5176C592-B3BF-4DA0-B0DF-5AB5249D4D9D}"/>
                  </a:ext>
                </a:extLst>
              </p:cNvPr>
              <p:cNvSpPr>
                <a:spLocks noChangeShapeType="1"/>
              </p:cNvSpPr>
              <p:nvPr/>
            </p:nvSpPr>
            <p:spPr bwMode="auto">
              <a:xfrm>
                <a:off x="1344" y="3511"/>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625" name="Line 9">
                <a:extLst>
                  <a:ext uri="{FF2B5EF4-FFF2-40B4-BE49-F238E27FC236}">
                    <a16:creationId xmlns:a16="http://schemas.microsoft.com/office/drawing/2014/main" id="{0E1B4495-328C-4821-AF46-713B53B93E33}"/>
                  </a:ext>
                </a:extLst>
              </p:cNvPr>
              <p:cNvSpPr>
                <a:spLocks noChangeShapeType="1"/>
              </p:cNvSpPr>
              <p:nvPr/>
            </p:nvSpPr>
            <p:spPr bwMode="auto">
              <a:xfrm flipV="1">
                <a:off x="1344" y="2244"/>
                <a:ext cx="2850" cy="1267"/>
              </a:xfrm>
              <a:prstGeom prst="line">
                <a:avLst/>
              </a:prstGeom>
              <a:noFill/>
              <a:ln w="285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5626" name="Text Box 10">
              <a:extLst>
                <a:ext uri="{FF2B5EF4-FFF2-40B4-BE49-F238E27FC236}">
                  <a16:creationId xmlns:a16="http://schemas.microsoft.com/office/drawing/2014/main" id="{38E5EB04-738A-4FB4-9006-35449CB24A0F}"/>
                </a:ext>
              </a:extLst>
            </p:cNvPr>
            <p:cNvSpPr txBox="1">
              <a:spLocks noChangeArrowheads="1"/>
            </p:cNvSpPr>
            <p:nvPr/>
          </p:nvSpPr>
          <p:spPr bwMode="auto">
            <a:xfrm>
              <a:off x="2069" y="1412"/>
              <a:ext cx="8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Cogno</a:t>
              </a:r>
            </a:p>
          </p:txBody>
        </p:sp>
        <p:sp>
          <p:nvSpPr>
            <p:cNvPr id="495627" name="Text Box 11">
              <a:extLst>
                <a:ext uri="{FF2B5EF4-FFF2-40B4-BE49-F238E27FC236}">
                  <a16:creationId xmlns:a16="http://schemas.microsoft.com/office/drawing/2014/main" id="{7D490256-7622-4861-9AD9-3222B4D72DED}"/>
                </a:ext>
              </a:extLst>
            </p:cNvPr>
            <p:cNvSpPr txBox="1">
              <a:spLocks noChangeArrowheads="1"/>
            </p:cNvSpPr>
            <p:nvPr/>
          </p:nvSpPr>
          <p:spPr bwMode="auto">
            <a:xfrm>
              <a:off x="3744" y="2508"/>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Nano</a:t>
              </a:r>
            </a:p>
          </p:txBody>
        </p:sp>
        <p:sp>
          <p:nvSpPr>
            <p:cNvPr id="495628" name="Text Box 12">
              <a:extLst>
                <a:ext uri="{FF2B5EF4-FFF2-40B4-BE49-F238E27FC236}">
                  <a16:creationId xmlns:a16="http://schemas.microsoft.com/office/drawing/2014/main" id="{DDE8BCE0-D446-4227-877A-2582FDDF29CB}"/>
                </a:ext>
              </a:extLst>
            </p:cNvPr>
            <p:cNvSpPr txBox="1">
              <a:spLocks noChangeArrowheads="1"/>
            </p:cNvSpPr>
            <p:nvPr/>
          </p:nvSpPr>
          <p:spPr bwMode="auto">
            <a:xfrm>
              <a:off x="3445" y="3745"/>
              <a:ext cx="6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Info</a:t>
              </a:r>
            </a:p>
          </p:txBody>
        </p:sp>
        <p:sp>
          <p:nvSpPr>
            <p:cNvPr id="495629" name="Text Box 13">
              <a:extLst>
                <a:ext uri="{FF2B5EF4-FFF2-40B4-BE49-F238E27FC236}">
                  <a16:creationId xmlns:a16="http://schemas.microsoft.com/office/drawing/2014/main" id="{9BAD7467-C643-4311-9DD8-B7602ED42057}"/>
                </a:ext>
              </a:extLst>
            </p:cNvPr>
            <p:cNvSpPr txBox="1">
              <a:spLocks noChangeArrowheads="1"/>
            </p:cNvSpPr>
            <p:nvPr/>
          </p:nvSpPr>
          <p:spPr bwMode="auto">
            <a:xfrm>
              <a:off x="912" y="3745"/>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Bio</a:t>
              </a:r>
            </a:p>
          </p:txBody>
        </p:sp>
      </p:grpSp>
      <p:sp>
        <p:nvSpPr>
          <p:cNvPr id="495630" name="Text Box 14">
            <a:extLst>
              <a:ext uri="{FF2B5EF4-FFF2-40B4-BE49-F238E27FC236}">
                <a16:creationId xmlns:a16="http://schemas.microsoft.com/office/drawing/2014/main" id="{0B9D105B-F980-4891-A485-ED7A97CBEFD2}"/>
              </a:ext>
            </a:extLst>
          </p:cNvPr>
          <p:cNvSpPr txBox="1">
            <a:spLocks noChangeArrowheads="1"/>
          </p:cNvSpPr>
          <p:nvPr/>
        </p:nvSpPr>
        <p:spPr bwMode="auto">
          <a:xfrm>
            <a:off x="92075" y="5881688"/>
            <a:ext cx="1214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000" b="1"/>
              <a:t>Physical</a:t>
            </a:r>
          </a:p>
        </p:txBody>
      </p:sp>
      <p:sp>
        <p:nvSpPr>
          <p:cNvPr id="495631" name="Text Box 15">
            <a:extLst>
              <a:ext uri="{FF2B5EF4-FFF2-40B4-BE49-F238E27FC236}">
                <a16:creationId xmlns:a16="http://schemas.microsoft.com/office/drawing/2014/main" id="{6494DDAF-45A0-4FAF-A63C-C9D7E767CEEE}"/>
              </a:ext>
            </a:extLst>
          </p:cNvPr>
          <p:cNvSpPr txBox="1">
            <a:spLocks noChangeArrowheads="1"/>
          </p:cNvSpPr>
          <p:nvPr/>
        </p:nvSpPr>
        <p:spPr bwMode="auto">
          <a:xfrm>
            <a:off x="76200" y="1258888"/>
            <a:ext cx="148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000" b="1"/>
              <a:t>Behavioral</a:t>
            </a:r>
          </a:p>
        </p:txBody>
      </p:sp>
      <p:sp>
        <p:nvSpPr>
          <p:cNvPr id="495632" name="AutoShape 16">
            <a:extLst>
              <a:ext uri="{FF2B5EF4-FFF2-40B4-BE49-F238E27FC236}">
                <a16:creationId xmlns:a16="http://schemas.microsoft.com/office/drawing/2014/main" id="{F4FCA78C-4951-4D77-ADAD-1E166400D7E0}"/>
              </a:ext>
            </a:extLst>
          </p:cNvPr>
          <p:cNvSpPr>
            <a:spLocks noChangeArrowheads="1"/>
          </p:cNvSpPr>
          <p:nvPr/>
        </p:nvSpPr>
        <p:spPr bwMode="auto">
          <a:xfrm>
            <a:off x="339725" y="1790700"/>
            <a:ext cx="565150" cy="3859213"/>
          </a:xfrm>
          <a:prstGeom prst="upArrow">
            <a:avLst>
              <a:gd name="adj1" fmla="val 50000"/>
              <a:gd name="adj2" fmla="val 170716"/>
            </a:avLst>
          </a:prstGeom>
          <a:solidFill>
            <a:srgbClr val="00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5633" name="Text Box 17">
            <a:extLst>
              <a:ext uri="{FF2B5EF4-FFF2-40B4-BE49-F238E27FC236}">
                <a16:creationId xmlns:a16="http://schemas.microsoft.com/office/drawing/2014/main" id="{18B0CB2B-ACF4-4D76-8019-39288D21748D}"/>
              </a:ext>
            </a:extLst>
          </p:cNvPr>
          <p:cNvSpPr txBox="1">
            <a:spLocks noChangeArrowheads="1"/>
          </p:cNvSpPr>
          <p:nvPr/>
        </p:nvSpPr>
        <p:spPr bwMode="auto">
          <a:xfrm rot="5404579">
            <a:off x="6109494" y="4058444"/>
            <a:ext cx="17319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a:solidFill>
                  <a:schemeClr val="bg2"/>
                </a:solidFill>
                <a:latin typeface="Comic Sans MS" panose="030F0702030302020204" pitchFamily="66" charset="0"/>
              </a:rPr>
              <a:t>Cellular  sensors</a:t>
            </a:r>
          </a:p>
        </p:txBody>
      </p:sp>
      <p:sp>
        <p:nvSpPr>
          <p:cNvPr id="495634" name="Text Box 18">
            <a:extLst>
              <a:ext uri="{FF2B5EF4-FFF2-40B4-BE49-F238E27FC236}">
                <a16:creationId xmlns:a16="http://schemas.microsoft.com/office/drawing/2014/main" id="{75BF6691-C963-4B72-9E7A-09A82F8DC3C0}"/>
              </a:ext>
            </a:extLst>
          </p:cNvPr>
          <p:cNvSpPr txBox="1">
            <a:spLocks noChangeArrowheads="1"/>
          </p:cNvSpPr>
          <p:nvPr/>
        </p:nvSpPr>
        <p:spPr bwMode="auto">
          <a:xfrm rot="-34227">
            <a:off x="3859213" y="4979988"/>
            <a:ext cx="2425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a:solidFill>
                  <a:schemeClr val="bg2"/>
                </a:solidFill>
                <a:latin typeface="Comic Sans MS" panose="030F0702030302020204" pitchFamily="66" charset="0"/>
              </a:rPr>
              <a:t>Cellular  signaling model</a:t>
            </a:r>
          </a:p>
        </p:txBody>
      </p:sp>
      <p:sp>
        <p:nvSpPr>
          <p:cNvPr id="495635" name="Text Box 19">
            <a:extLst>
              <a:ext uri="{FF2B5EF4-FFF2-40B4-BE49-F238E27FC236}">
                <a16:creationId xmlns:a16="http://schemas.microsoft.com/office/drawing/2014/main" id="{C6032EBE-9FE0-4430-B01F-9DCB3FD9D484}"/>
              </a:ext>
            </a:extLst>
          </p:cNvPr>
          <p:cNvSpPr txBox="1">
            <a:spLocks noChangeArrowheads="1"/>
          </p:cNvSpPr>
          <p:nvPr/>
        </p:nvSpPr>
        <p:spPr bwMode="auto">
          <a:xfrm rot="-1394296">
            <a:off x="3382963" y="3756025"/>
            <a:ext cx="2509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2"/>
                </a:solidFill>
                <a:latin typeface="Comic Sans MS" panose="030F0702030302020204" pitchFamily="66" charset="0"/>
              </a:rPr>
              <a:t>Cellular instrumentation</a:t>
            </a:r>
          </a:p>
        </p:txBody>
      </p:sp>
      <p:sp>
        <p:nvSpPr>
          <p:cNvPr id="495636" name="Text Box 20">
            <a:extLst>
              <a:ext uri="{FF2B5EF4-FFF2-40B4-BE49-F238E27FC236}">
                <a16:creationId xmlns:a16="http://schemas.microsoft.com/office/drawing/2014/main" id="{5D6B3B25-44A2-432E-9382-E6CD0AFFA3C6}"/>
              </a:ext>
            </a:extLst>
          </p:cNvPr>
          <p:cNvSpPr txBox="1">
            <a:spLocks noChangeArrowheads="1"/>
          </p:cNvSpPr>
          <p:nvPr/>
        </p:nvSpPr>
        <p:spPr bwMode="auto">
          <a:xfrm rot="2140422">
            <a:off x="5089525" y="2222500"/>
            <a:ext cx="1920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2"/>
                </a:solidFill>
                <a:latin typeface="Comic Sans MS" panose="030F0702030302020204" pitchFamily="66" charset="0"/>
              </a:rPr>
              <a:t>Neural  interface</a:t>
            </a:r>
          </a:p>
        </p:txBody>
      </p:sp>
      <p:sp>
        <p:nvSpPr>
          <p:cNvPr id="495637" name="Text Box 21">
            <a:extLst>
              <a:ext uri="{FF2B5EF4-FFF2-40B4-BE49-F238E27FC236}">
                <a16:creationId xmlns:a16="http://schemas.microsoft.com/office/drawing/2014/main" id="{41290940-3F42-40D4-B872-CDF9FB94C0CA}"/>
              </a:ext>
            </a:extLst>
          </p:cNvPr>
          <p:cNvSpPr txBox="1">
            <a:spLocks noChangeArrowheads="1"/>
          </p:cNvSpPr>
          <p:nvPr/>
        </p:nvSpPr>
        <p:spPr bwMode="auto">
          <a:xfrm rot="3559872">
            <a:off x="4905375" y="2890838"/>
            <a:ext cx="1793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2"/>
                </a:solidFill>
                <a:latin typeface="Comic Sans MS" panose="030F0702030302020204" pitchFamily="66" charset="0"/>
              </a:rPr>
              <a:t>Neural networks</a:t>
            </a:r>
          </a:p>
        </p:txBody>
      </p:sp>
      <p:sp>
        <p:nvSpPr>
          <p:cNvPr id="495638" name="Text Box 22">
            <a:extLst>
              <a:ext uri="{FF2B5EF4-FFF2-40B4-BE49-F238E27FC236}">
                <a16:creationId xmlns:a16="http://schemas.microsoft.com/office/drawing/2014/main" id="{3A6FCC4E-0DA1-49B1-8B29-6D2A62EE2CAF}"/>
              </a:ext>
            </a:extLst>
          </p:cNvPr>
          <p:cNvSpPr txBox="1">
            <a:spLocks noChangeArrowheads="1"/>
          </p:cNvSpPr>
          <p:nvPr/>
        </p:nvSpPr>
        <p:spPr bwMode="auto">
          <a:xfrm rot="-3574508">
            <a:off x="2754312" y="2884488"/>
            <a:ext cx="1838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2"/>
                </a:solidFill>
                <a:latin typeface="Comic Sans MS" panose="030F0702030302020204" pitchFamily="66" charset="0"/>
              </a:rPr>
              <a:t>Neural hardware</a:t>
            </a:r>
          </a:p>
        </p:txBody>
      </p:sp>
      <p:sp>
        <p:nvSpPr>
          <p:cNvPr id="495639" name="Text Box 23">
            <a:extLst>
              <a:ext uri="{FF2B5EF4-FFF2-40B4-BE49-F238E27FC236}">
                <a16:creationId xmlns:a16="http://schemas.microsoft.com/office/drawing/2014/main" id="{FE82C8BF-9102-407C-A7EB-ECF88CD3AB27}"/>
              </a:ext>
            </a:extLst>
          </p:cNvPr>
          <p:cNvSpPr txBox="1">
            <a:spLocks noChangeArrowheads="1"/>
          </p:cNvSpPr>
          <p:nvPr/>
        </p:nvSpPr>
        <p:spPr bwMode="auto">
          <a:xfrm rot="-34227">
            <a:off x="1522413" y="5248275"/>
            <a:ext cx="6783387"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buFontTx/>
              <a:buChar char="•"/>
            </a:pPr>
            <a:r>
              <a:rPr lang="en-US" altLang="en-US" sz="1600">
                <a:solidFill>
                  <a:srgbClr val="FFCC66"/>
                </a:solidFill>
                <a:latin typeface="Comic Sans MS" panose="030F0702030302020204" pitchFamily="66" charset="0"/>
              </a:rPr>
              <a:t> </a:t>
            </a:r>
            <a:r>
              <a:rPr lang="en-US" altLang="en-US" sz="1600">
                <a:solidFill>
                  <a:srgbClr val="CC66FF"/>
                </a:solidFill>
                <a:latin typeface="Comic Sans MS" panose="030F0702030302020204" pitchFamily="66" charset="0"/>
              </a:rPr>
              <a:t>Neuron “tunnel” (SNL)</a:t>
            </a:r>
          </a:p>
          <a:p>
            <a:pPr algn="l" eaLnBrk="0" hangingPunct="0">
              <a:buFontTx/>
              <a:buChar char="•"/>
            </a:pPr>
            <a:r>
              <a:rPr lang="en-US" altLang="en-US" sz="1600">
                <a:solidFill>
                  <a:srgbClr val="CC66FF"/>
                </a:solidFill>
                <a:latin typeface="Comic Sans MS" panose="030F0702030302020204" pitchFamily="66" charset="0"/>
              </a:rPr>
              <a:t> “Digital” antibodies … viral sized logic chips (HP)</a:t>
            </a:r>
          </a:p>
          <a:p>
            <a:pPr algn="l" eaLnBrk="0" hangingPunct="0">
              <a:buFontTx/>
              <a:buChar char="•"/>
            </a:pPr>
            <a:r>
              <a:rPr lang="en-US" altLang="en-US" sz="1600">
                <a:solidFill>
                  <a:srgbClr val="CC66FF"/>
                </a:solidFill>
                <a:latin typeface="Comic Sans MS" panose="030F0702030302020204" pitchFamily="66" charset="0"/>
              </a:rPr>
              <a:t> Tissue based and in-vivo sensors</a:t>
            </a:r>
          </a:p>
          <a:p>
            <a:pPr lvl="1" algn="l" eaLnBrk="0" hangingPunct="0"/>
            <a:r>
              <a:rPr lang="en-US" altLang="en-US" sz="1600">
                <a:solidFill>
                  <a:srgbClr val="CC66FF"/>
                </a:solidFill>
                <a:latin typeface="Comic Sans MS" panose="030F0702030302020204" pitchFamily="66" charset="0"/>
              </a:rPr>
              <a:t>- nanotube monitors in brain blood vessels (NYU)</a:t>
            </a:r>
          </a:p>
          <a:p>
            <a:pPr lvl="1" algn="l" eaLnBrk="0" hangingPunct="0"/>
            <a:r>
              <a:rPr lang="en-US" altLang="en-US" sz="1600">
                <a:solidFill>
                  <a:srgbClr val="CC66FF"/>
                </a:solidFill>
                <a:latin typeface="Comic Sans MS" panose="030F0702030302020204" pitchFamily="66" charset="0"/>
              </a:rPr>
              <a:t>- optical nanosensors for chemical analysis within cells (U Mich.)</a:t>
            </a:r>
          </a:p>
          <a:p>
            <a:pPr algn="l" eaLnBrk="0" hangingPunct="0">
              <a:buFontTx/>
              <a:buChar char="•"/>
            </a:pPr>
            <a:r>
              <a:rPr lang="en-US" altLang="en-US" sz="1600">
                <a:solidFill>
                  <a:srgbClr val="CC66FF"/>
                </a:solidFill>
                <a:latin typeface="Comic Sans MS" panose="030F0702030302020204" pitchFamily="66" charset="0"/>
              </a:rPr>
              <a:t> DNA regulated nano assembly of circuit devices (U Minn.)</a:t>
            </a:r>
          </a:p>
        </p:txBody>
      </p:sp>
      <p:sp>
        <p:nvSpPr>
          <p:cNvPr id="495640" name="Text Box 24">
            <a:extLst>
              <a:ext uri="{FF2B5EF4-FFF2-40B4-BE49-F238E27FC236}">
                <a16:creationId xmlns:a16="http://schemas.microsoft.com/office/drawing/2014/main" id="{21186F55-CBAA-4B52-BA4C-1EC280EC50D5}"/>
              </a:ext>
            </a:extLst>
          </p:cNvPr>
          <p:cNvSpPr txBox="1">
            <a:spLocks noChangeArrowheads="1"/>
          </p:cNvSpPr>
          <p:nvPr/>
        </p:nvSpPr>
        <p:spPr bwMode="auto">
          <a:xfrm rot="-34227">
            <a:off x="1936750" y="1724025"/>
            <a:ext cx="2259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a:solidFill>
                  <a:srgbClr val="CC3300"/>
                </a:solidFill>
                <a:latin typeface="Comic Sans MS" panose="030F0702030302020204" pitchFamily="66" charset="0"/>
              </a:rPr>
              <a:t>Synthetic intelligence</a:t>
            </a:r>
          </a:p>
        </p:txBody>
      </p:sp>
      <p:sp>
        <p:nvSpPr>
          <p:cNvPr id="495641" name="Line 25">
            <a:extLst>
              <a:ext uri="{FF2B5EF4-FFF2-40B4-BE49-F238E27FC236}">
                <a16:creationId xmlns:a16="http://schemas.microsoft.com/office/drawing/2014/main" id="{EB83B190-31D5-4A09-A12C-300C441F1493}"/>
              </a:ext>
            </a:extLst>
          </p:cNvPr>
          <p:cNvSpPr>
            <a:spLocks noChangeShapeType="1"/>
          </p:cNvSpPr>
          <p:nvPr/>
        </p:nvSpPr>
        <p:spPr bwMode="auto">
          <a:xfrm>
            <a:off x="4098925" y="1982788"/>
            <a:ext cx="819150" cy="403225"/>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645" name="Text Box 29">
            <a:extLst>
              <a:ext uri="{FF2B5EF4-FFF2-40B4-BE49-F238E27FC236}">
                <a16:creationId xmlns:a16="http://schemas.microsoft.com/office/drawing/2014/main" id="{8E3CE00E-88F3-4DC7-A72C-7A210141987B}"/>
              </a:ext>
            </a:extLst>
          </p:cNvPr>
          <p:cNvSpPr txBox="1">
            <a:spLocks noChangeArrowheads="1"/>
          </p:cNvSpPr>
          <p:nvPr/>
        </p:nvSpPr>
        <p:spPr bwMode="auto">
          <a:xfrm rot="-34227">
            <a:off x="7086600" y="3990975"/>
            <a:ext cx="16351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600">
                <a:solidFill>
                  <a:srgbClr val="CC3300"/>
                </a:solidFill>
                <a:latin typeface="Comic Sans MS" panose="030F0702030302020204" pitchFamily="66" charset="0"/>
              </a:rPr>
              <a:t>Artificial immune system</a:t>
            </a:r>
          </a:p>
        </p:txBody>
      </p:sp>
      <p:sp>
        <p:nvSpPr>
          <p:cNvPr id="495647" name="Line 31">
            <a:extLst>
              <a:ext uri="{FF2B5EF4-FFF2-40B4-BE49-F238E27FC236}">
                <a16:creationId xmlns:a16="http://schemas.microsoft.com/office/drawing/2014/main" id="{A47D5030-BAFC-4C9E-8E29-919B66F23686}"/>
              </a:ext>
            </a:extLst>
          </p:cNvPr>
          <p:cNvSpPr>
            <a:spLocks noChangeShapeType="1"/>
          </p:cNvSpPr>
          <p:nvPr/>
        </p:nvSpPr>
        <p:spPr bwMode="auto">
          <a:xfrm rot="8758484">
            <a:off x="5791200" y="3816350"/>
            <a:ext cx="1524000" cy="838200"/>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649" name="Line 33">
            <a:extLst>
              <a:ext uri="{FF2B5EF4-FFF2-40B4-BE49-F238E27FC236}">
                <a16:creationId xmlns:a16="http://schemas.microsoft.com/office/drawing/2014/main" id="{0DF0E3F4-EE73-4903-8D35-8BBF1FA629BE}"/>
              </a:ext>
            </a:extLst>
          </p:cNvPr>
          <p:cNvSpPr>
            <a:spLocks noChangeShapeType="1"/>
          </p:cNvSpPr>
          <p:nvPr/>
        </p:nvSpPr>
        <p:spPr bwMode="auto">
          <a:xfrm rot="-5160148">
            <a:off x="4414837" y="4656138"/>
            <a:ext cx="912813" cy="452438"/>
          </a:xfrm>
          <a:prstGeom prst="line">
            <a:avLst/>
          </a:prstGeom>
          <a:noFill/>
          <a:ln w="38100">
            <a:solidFill>
              <a:srgbClr val="CC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652" name="Line 36">
            <a:extLst>
              <a:ext uri="{FF2B5EF4-FFF2-40B4-BE49-F238E27FC236}">
                <a16:creationId xmlns:a16="http://schemas.microsoft.com/office/drawing/2014/main" id="{E226F3CD-7092-483A-B6E4-36469A5E10AB}"/>
              </a:ext>
            </a:extLst>
          </p:cNvPr>
          <p:cNvSpPr>
            <a:spLocks noChangeShapeType="1"/>
          </p:cNvSpPr>
          <p:nvPr/>
        </p:nvSpPr>
        <p:spPr bwMode="auto">
          <a:xfrm rot="21409438" flipH="1">
            <a:off x="5638800" y="1981200"/>
            <a:ext cx="701675" cy="593725"/>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653" name="Text Box 37">
            <a:extLst>
              <a:ext uri="{FF2B5EF4-FFF2-40B4-BE49-F238E27FC236}">
                <a16:creationId xmlns:a16="http://schemas.microsoft.com/office/drawing/2014/main" id="{ADEC23D8-82DB-441D-87DB-034EE6A6D07D}"/>
              </a:ext>
            </a:extLst>
          </p:cNvPr>
          <p:cNvSpPr txBox="1">
            <a:spLocks noChangeArrowheads="1"/>
          </p:cNvSpPr>
          <p:nvPr/>
        </p:nvSpPr>
        <p:spPr bwMode="auto">
          <a:xfrm rot="26638">
            <a:off x="6245225" y="1670050"/>
            <a:ext cx="2365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1600">
                <a:solidFill>
                  <a:srgbClr val="CC66FF"/>
                </a:solidFill>
                <a:latin typeface="Comic Sans MS" panose="030F0702030302020204" pitchFamily="66" charset="0"/>
              </a:rPr>
              <a:t> </a:t>
            </a:r>
            <a:r>
              <a:rPr lang="en-US" altLang="en-US" sz="1600">
                <a:solidFill>
                  <a:srgbClr val="CC3300"/>
                </a:solidFill>
                <a:latin typeface="Comic Sans MS" panose="030F0702030302020204" pitchFamily="66" charset="0"/>
              </a:rPr>
              <a:t>Cognitive prosthetics</a:t>
            </a:r>
          </a:p>
        </p:txBody>
      </p:sp>
      <p:sp>
        <p:nvSpPr>
          <p:cNvPr id="495654" name="Text Box 38">
            <a:extLst>
              <a:ext uri="{FF2B5EF4-FFF2-40B4-BE49-F238E27FC236}">
                <a16:creationId xmlns:a16="http://schemas.microsoft.com/office/drawing/2014/main" id="{801AAF20-962B-4A1E-AF0A-D4B557019157}"/>
              </a:ext>
            </a:extLst>
          </p:cNvPr>
          <p:cNvSpPr txBox="1">
            <a:spLocks noChangeArrowheads="1"/>
          </p:cNvSpPr>
          <p:nvPr/>
        </p:nvSpPr>
        <p:spPr bwMode="auto">
          <a:xfrm rot="26638">
            <a:off x="1065213" y="3962400"/>
            <a:ext cx="19065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600">
                <a:solidFill>
                  <a:srgbClr val="CC3300"/>
                </a:solidFill>
                <a:latin typeface="Comic Sans MS" panose="030F0702030302020204" pitchFamily="66" charset="0"/>
              </a:rPr>
              <a:t>Brain-machine interface</a:t>
            </a:r>
          </a:p>
        </p:txBody>
      </p:sp>
      <p:sp>
        <p:nvSpPr>
          <p:cNvPr id="495655" name="Line 39">
            <a:extLst>
              <a:ext uri="{FF2B5EF4-FFF2-40B4-BE49-F238E27FC236}">
                <a16:creationId xmlns:a16="http://schemas.microsoft.com/office/drawing/2014/main" id="{387D2CC7-D303-47CA-A351-C0A58F8CFA85}"/>
              </a:ext>
            </a:extLst>
          </p:cNvPr>
          <p:cNvSpPr>
            <a:spLocks noChangeShapeType="1"/>
          </p:cNvSpPr>
          <p:nvPr/>
        </p:nvSpPr>
        <p:spPr bwMode="auto">
          <a:xfrm rot="12309342" flipH="1">
            <a:off x="2819400" y="3657600"/>
            <a:ext cx="990600" cy="822325"/>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656" name="Text Box 40">
            <a:extLst>
              <a:ext uri="{FF2B5EF4-FFF2-40B4-BE49-F238E27FC236}">
                <a16:creationId xmlns:a16="http://schemas.microsoft.com/office/drawing/2014/main" id="{4C8C96AE-17D5-45AA-834D-FCE7066C8332}"/>
              </a:ext>
            </a:extLst>
          </p:cNvPr>
          <p:cNvSpPr txBox="1">
            <a:spLocks noChangeArrowheads="1"/>
          </p:cNvSpPr>
          <p:nvPr/>
        </p:nvSpPr>
        <p:spPr bwMode="auto">
          <a:xfrm rot="-34227">
            <a:off x="1066800" y="2711450"/>
            <a:ext cx="2671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1600">
                <a:solidFill>
                  <a:srgbClr val="FFCC66"/>
                </a:solidFill>
                <a:latin typeface="Comic Sans MS" panose="030F0702030302020204" pitchFamily="66" charset="0"/>
              </a:rPr>
              <a:t> </a:t>
            </a:r>
            <a:r>
              <a:rPr lang="en-US" altLang="en-US" sz="1600">
                <a:solidFill>
                  <a:srgbClr val="CC66FF"/>
                </a:solidFill>
                <a:latin typeface="Comic Sans MS" panose="030F0702030302020204" pitchFamily="66" charset="0"/>
              </a:rPr>
              <a:t>Live neural net (Cornell)</a:t>
            </a:r>
          </a:p>
        </p:txBody>
      </p:sp>
      <p:sp>
        <p:nvSpPr>
          <p:cNvPr id="495657" name="Line 41">
            <a:extLst>
              <a:ext uri="{FF2B5EF4-FFF2-40B4-BE49-F238E27FC236}">
                <a16:creationId xmlns:a16="http://schemas.microsoft.com/office/drawing/2014/main" id="{303B7CD7-0132-4939-B828-491D90279901}"/>
              </a:ext>
            </a:extLst>
          </p:cNvPr>
          <p:cNvSpPr>
            <a:spLocks noChangeShapeType="1"/>
          </p:cNvSpPr>
          <p:nvPr/>
        </p:nvSpPr>
        <p:spPr bwMode="auto">
          <a:xfrm rot="-544769">
            <a:off x="3276600" y="2971800"/>
            <a:ext cx="912813" cy="452438"/>
          </a:xfrm>
          <a:prstGeom prst="line">
            <a:avLst/>
          </a:prstGeom>
          <a:noFill/>
          <a:ln w="38100">
            <a:solidFill>
              <a:srgbClr val="CC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658" name="Text Box 42">
            <a:extLst>
              <a:ext uri="{FF2B5EF4-FFF2-40B4-BE49-F238E27FC236}">
                <a16:creationId xmlns:a16="http://schemas.microsoft.com/office/drawing/2014/main" id="{9622FF38-F54A-4BB4-BE02-54D573E1C8F2}"/>
              </a:ext>
            </a:extLst>
          </p:cNvPr>
          <p:cNvSpPr txBox="1">
            <a:spLocks noChangeArrowheads="1"/>
          </p:cNvSpPr>
          <p:nvPr/>
        </p:nvSpPr>
        <p:spPr bwMode="auto">
          <a:xfrm rot="-34227">
            <a:off x="6553200" y="2085975"/>
            <a:ext cx="2590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1600">
                <a:solidFill>
                  <a:srgbClr val="CC66FF"/>
                </a:solidFill>
                <a:latin typeface="Comic Sans MS" panose="030F0702030302020204" pitchFamily="66" charset="0"/>
              </a:rPr>
              <a:t>Neural “nMOS” architecture (Tokyo U)</a:t>
            </a:r>
          </a:p>
        </p:txBody>
      </p:sp>
      <p:sp>
        <p:nvSpPr>
          <p:cNvPr id="495659" name="Line 43">
            <a:extLst>
              <a:ext uri="{FF2B5EF4-FFF2-40B4-BE49-F238E27FC236}">
                <a16:creationId xmlns:a16="http://schemas.microsoft.com/office/drawing/2014/main" id="{6D2547FD-E5B9-4814-A8E2-4DBC0D718EAB}"/>
              </a:ext>
            </a:extLst>
          </p:cNvPr>
          <p:cNvSpPr>
            <a:spLocks noChangeShapeType="1"/>
          </p:cNvSpPr>
          <p:nvPr/>
        </p:nvSpPr>
        <p:spPr bwMode="auto">
          <a:xfrm rot="18848784" flipH="1" flipV="1">
            <a:off x="6285706" y="2705894"/>
            <a:ext cx="1068388" cy="381000"/>
          </a:xfrm>
          <a:prstGeom prst="line">
            <a:avLst/>
          </a:prstGeom>
          <a:noFill/>
          <a:ln w="38100">
            <a:solidFill>
              <a:srgbClr val="CC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5750528C-A818-4BB2-97AA-8B096384CFB6}"/>
              </a:ext>
            </a:extLst>
          </p:cNvPr>
          <p:cNvSpPr>
            <a:spLocks noGrp="1" noChangeArrowheads="1"/>
          </p:cNvSpPr>
          <p:nvPr>
            <p:ph type="title"/>
          </p:nvPr>
        </p:nvSpPr>
        <p:spPr/>
        <p:txBody>
          <a:bodyPr/>
          <a:lstStyle/>
          <a:p>
            <a:r>
              <a:rPr lang="en-US" altLang="en-US"/>
              <a:t>An assessment of the need</a:t>
            </a:r>
          </a:p>
        </p:txBody>
      </p:sp>
      <p:sp>
        <p:nvSpPr>
          <p:cNvPr id="505859" name="Rectangle 3">
            <a:extLst>
              <a:ext uri="{FF2B5EF4-FFF2-40B4-BE49-F238E27FC236}">
                <a16:creationId xmlns:a16="http://schemas.microsoft.com/office/drawing/2014/main" id="{1C149F53-561A-40AA-B341-E81B70329EE1}"/>
              </a:ext>
            </a:extLst>
          </p:cNvPr>
          <p:cNvSpPr>
            <a:spLocks noGrp="1" noChangeArrowheads="1"/>
          </p:cNvSpPr>
          <p:nvPr>
            <p:ph type="body" idx="1"/>
          </p:nvPr>
        </p:nvSpPr>
        <p:spPr>
          <a:xfrm>
            <a:off x="609600" y="2590800"/>
            <a:ext cx="7391400" cy="4114800"/>
          </a:xfrm>
        </p:spPr>
        <p:txBody>
          <a:bodyPr/>
          <a:lstStyle/>
          <a:p>
            <a:pPr>
              <a:lnSpc>
                <a:spcPct val="90000"/>
              </a:lnSpc>
            </a:pPr>
            <a:r>
              <a:rPr lang="en-US" altLang="en-US" sz="2400"/>
              <a:t>Interpreters and analysts with language skills</a:t>
            </a:r>
          </a:p>
          <a:p>
            <a:pPr>
              <a:lnSpc>
                <a:spcPct val="90000"/>
              </a:lnSpc>
            </a:pPr>
            <a:r>
              <a:rPr lang="en-US" altLang="en-US" sz="2400"/>
              <a:t>Better intelligence filtering and fusion</a:t>
            </a:r>
          </a:p>
          <a:p>
            <a:pPr>
              <a:lnSpc>
                <a:spcPct val="90000"/>
              </a:lnSpc>
            </a:pPr>
            <a:r>
              <a:rPr lang="en-US" altLang="en-US" sz="2400"/>
              <a:t>Automated conversion of intelligence from paper to electronic form</a:t>
            </a:r>
          </a:p>
          <a:p>
            <a:pPr>
              <a:lnSpc>
                <a:spcPct val="90000"/>
              </a:lnSpc>
            </a:pPr>
            <a:r>
              <a:rPr lang="en-US" altLang="en-US" sz="2400"/>
              <a:t>Greater use of open sources for intelligence</a:t>
            </a:r>
          </a:p>
          <a:p>
            <a:pPr>
              <a:lnSpc>
                <a:spcPct val="90000"/>
              </a:lnSpc>
            </a:pPr>
            <a:r>
              <a:rPr lang="en-US" altLang="en-US" sz="2400"/>
              <a:t>More use of red teaming</a:t>
            </a:r>
          </a:p>
          <a:p>
            <a:pPr>
              <a:lnSpc>
                <a:spcPct val="90000"/>
              </a:lnSpc>
            </a:pPr>
            <a:r>
              <a:rPr lang="en-US" altLang="en-US" sz="2400">
                <a:solidFill>
                  <a:schemeClr val="bg2"/>
                </a:solidFill>
              </a:rPr>
              <a:t>Greater investment in technology research and development</a:t>
            </a:r>
          </a:p>
          <a:p>
            <a:pPr>
              <a:lnSpc>
                <a:spcPct val="90000"/>
              </a:lnSpc>
            </a:pPr>
            <a:r>
              <a:rPr lang="en-US" altLang="en-US" sz="2400">
                <a:solidFill>
                  <a:schemeClr val="bg2"/>
                </a:solidFill>
              </a:rPr>
              <a:t>More staff and resources to cover simultaneous threats</a:t>
            </a:r>
          </a:p>
          <a:p>
            <a:pPr>
              <a:lnSpc>
                <a:spcPct val="90000"/>
              </a:lnSpc>
            </a:pPr>
            <a:r>
              <a:rPr lang="en-US" altLang="en-US" sz="2400">
                <a:solidFill>
                  <a:schemeClr val="bg2"/>
                </a:solidFill>
              </a:rPr>
              <a:t>… etc.</a:t>
            </a:r>
          </a:p>
        </p:txBody>
      </p:sp>
      <p:sp>
        <p:nvSpPr>
          <p:cNvPr id="505860" name="Text Box 4">
            <a:extLst>
              <a:ext uri="{FF2B5EF4-FFF2-40B4-BE49-F238E27FC236}">
                <a16:creationId xmlns:a16="http://schemas.microsoft.com/office/drawing/2014/main" id="{01FE4DDB-9A75-44B3-90EC-CFB917B54894}"/>
              </a:ext>
            </a:extLst>
          </p:cNvPr>
          <p:cNvSpPr txBox="1">
            <a:spLocks noChangeArrowheads="1"/>
          </p:cNvSpPr>
          <p:nvPr/>
        </p:nvSpPr>
        <p:spPr bwMode="auto">
          <a:xfrm>
            <a:off x="914400" y="1447800"/>
            <a:ext cx="754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CC3300"/>
                </a:solidFill>
              </a:rPr>
              <a:t>“</a:t>
            </a:r>
            <a:r>
              <a:rPr lang="en-US" altLang="en-US" sz="2000" i="1">
                <a:solidFill>
                  <a:srgbClr val="CC3300"/>
                </a:solidFill>
              </a:rPr>
              <a:t>Nothing will be more important to the success of the campaign against terrorism than meaningfully improving the intelligence community’s capabilities and performance</a:t>
            </a:r>
            <a:r>
              <a:rPr lang="en-US" altLang="en-US" sz="2000">
                <a:solidFill>
                  <a:srgbClr val="CC3300"/>
                </a:solidFill>
              </a:rPr>
              <a:t>”  -CSIS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a:extLst>
              <a:ext uri="{FF2B5EF4-FFF2-40B4-BE49-F238E27FC236}">
                <a16:creationId xmlns:a16="http://schemas.microsoft.com/office/drawing/2014/main" id="{594078E0-7577-4B2F-B278-E03C6ABE8437}"/>
              </a:ext>
            </a:extLst>
          </p:cNvPr>
          <p:cNvSpPr>
            <a:spLocks noGrp="1" noChangeArrowheads="1"/>
          </p:cNvSpPr>
          <p:nvPr>
            <p:ph type="title"/>
          </p:nvPr>
        </p:nvSpPr>
        <p:spPr>
          <a:xfrm>
            <a:off x="914400" y="152400"/>
            <a:ext cx="8229600" cy="1143000"/>
          </a:xfrm>
        </p:spPr>
        <p:txBody>
          <a:bodyPr/>
          <a:lstStyle/>
          <a:p>
            <a:r>
              <a:rPr lang="en-US" altLang="en-US"/>
              <a:t>Terrorism detection architecture</a:t>
            </a:r>
          </a:p>
        </p:txBody>
      </p:sp>
      <p:sp>
        <p:nvSpPr>
          <p:cNvPr id="486403" name="Rectangle 3">
            <a:extLst>
              <a:ext uri="{FF2B5EF4-FFF2-40B4-BE49-F238E27FC236}">
                <a16:creationId xmlns:a16="http://schemas.microsoft.com/office/drawing/2014/main" id="{BDF4005C-0B1A-4E09-B236-C08B4BC76F71}"/>
              </a:ext>
            </a:extLst>
          </p:cNvPr>
          <p:cNvSpPr>
            <a:spLocks noChangeArrowheads="1"/>
          </p:cNvSpPr>
          <p:nvPr/>
        </p:nvSpPr>
        <p:spPr bwMode="auto">
          <a:xfrm>
            <a:off x="533400" y="3429000"/>
            <a:ext cx="1981200" cy="609600"/>
          </a:xfrm>
          <a:prstGeom prst="rect">
            <a:avLst/>
          </a:prstGeom>
          <a:solidFill>
            <a:srgbClr val="336699">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4" name="Rectangle 4">
            <a:extLst>
              <a:ext uri="{FF2B5EF4-FFF2-40B4-BE49-F238E27FC236}">
                <a16:creationId xmlns:a16="http://schemas.microsoft.com/office/drawing/2014/main" id="{810DAFBF-0623-493B-8201-A3B49B58C944}"/>
              </a:ext>
            </a:extLst>
          </p:cNvPr>
          <p:cNvSpPr>
            <a:spLocks noChangeArrowheads="1"/>
          </p:cNvSpPr>
          <p:nvPr/>
        </p:nvSpPr>
        <p:spPr bwMode="auto">
          <a:xfrm>
            <a:off x="6934200" y="1752600"/>
            <a:ext cx="1752600" cy="2438400"/>
          </a:xfrm>
          <a:prstGeom prst="rect">
            <a:avLst/>
          </a:prstGeom>
          <a:solidFill>
            <a:srgbClr val="FF99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latin typeface="Times New Roman" panose="02020603050405020304" pitchFamily="18" charset="0"/>
            </a:endParaRPr>
          </a:p>
        </p:txBody>
      </p:sp>
      <p:sp>
        <p:nvSpPr>
          <p:cNvPr id="486405" name="Rectangle 5">
            <a:extLst>
              <a:ext uri="{FF2B5EF4-FFF2-40B4-BE49-F238E27FC236}">
                <a16:creationId xmlns:a16="http://schemas.microsoft.com/office/drawing/2014/main" id="{6B82101C-49B9-4598-8AE0-31CB30975DD3}"/>
              </a:ext>
            </a:extLst>
          </p:cNvPr>
          <p:cNvSpPr>
            <a:spLocks noChangeArrowheads="1"/>
          </p:cNvSpPr>
          <p:nvPr/>
        </p:nvSpPr>
        <p:spPr bwMode="auto">
          <a:xfrm>
            <a:off x="3657600" y="1752600"/>
            <a:ext cx="1828800" cy="2438400"/>
          </a:xfrm>
          <a:prstGeom prst="rect">
            <a:avLst/>
          </a:prstGeom>
          <a:solidFill>
            <a:schemeClr val="accent2">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latin typeface="Times New Roman" panose="02020603050405020304" pitchFamily="18" charset="0"/>
            </a:endParaRPr>
          </a:p>
        </p:txBody>
      </p:sp>
      <p:sp>
        <p:nvSpPr>
          <p:cNvPr id="486406" name="Rectangle 6">
            <a:extLst>
              <a:ext uri="{FF2B5EF4-FFF2-40B4-BE49-F238E27FC236}">
                <a16:creationId xmlns:a16="http://schemas.microsoft.com/office/drawing/2014/main" id="{199FE849-1E9C-4E16-98C4-AD3E61B1A550}"/>
              </a:ext>
            </a:extLst>
          </p:cNvPr>
          <p:cNvSpPr>
            <a:spLocks noChangeArrowheads="1"/>
          </p:cNvSpPr>
          <p:nvPr/>
        </p:nvSpPr>
        <p:spPr bwMode="auto">
          <a:xfrm>
            <a:off x="533400" y="2209800"/>
            <a:ext cx="1981200" cy="609600"/>
          </a:xfrm>
          <a:prstGeom prst="rect">
            <a:avLst/>
          </a:prstGeom>
          <a:solidFill>
            <a:srgbClr val="009999">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7" name="Text Box 7">
            <a:extLst>
              <a:ext uri="{FF2B5EF4-FFF2-40B4-BE49-F238E27FC236}">
                <a16:creationId xmlns:a16="http://schemas.microsoft.com/office/drawing/2014/main" id="{B37D4984-311E-414E-A70C-4DBB0832EBC4}"/>
              </a:ext>
            </a:extLst>
          </p:cNvPr>
          <p:cNvSpPr txBox="1">
            <a:spLocks noChangeArrowheads="1"/>
          </p:cNvSpPr>
          <p:nvPr/>
        </p:nvSpPr>
        <p:spPr bwMode="auto">
          <a:xfrm>
            <a:off x="746125" y="2379663"/>
            <a:ext cx="1579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b="1">
                <a:latin typeface="Comic Sans MS" panose="030F0702030302020204" pitchFamily="66" charset="0"/>
              </a:rPr>
              <a:t>Capabilities</a:t>
            </a:r>
          </a:p>
        </p:txBody>
      </p:sp>
      <p:sp>
        <p:nvSpPr>
          <p:cNvPr id="486408" name="Text Box 8">
            <a:extLst>
              <a:ext uri="{FF2B5EF4-FFF2-40B4-BE49-F238E27FC236}">
                <a16:creationId xmlns:a16="http://schemas.microsoft.com/office/drawing/2014/main" id="{7EFD585A-5541-4200-9776-14E8F6EEDF68}"/>
              </a:ext>
            </a:extLst>
          </p:cNvPr>
          <p:cNvSpPr txBox="1">
            <a:spLocks noChangeArrowheads="1"/>
          </p:cNvSpPr>
          <p:nvPr/>
        </p:nvSpPr>
        <p:spPr bwMode="auto">
          <a:xfrm>
            <a:off x="746125" y="3598863"/>
            <a:ext cx="1582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b="1">
                <a:latin typeface="Comic Sans MS" panose="030F0702030302020204" pitchFamily="66" charset="0"/>
              </a:rPr>
              <a:t>Inclinations</a:t>
            </a:r>
          </a:p>
        </p:txBody>
      </p:sp>
      <p:sp>
        <p:nvSpPr>
          <p:cNvPr id="486409" name="Text Box 9">
            <a:extLst>
              <a:ext uri="{FF2B5EF4-FFF2-40B4-BE49-F238E27FC236}">
                <a16:creationId xmlns:a16="http://schemas.microsoft.com/office/drawing/2014/main" id="{CC358919-616B-4DDC-AD25-697B1469C50B}"/>
              </a:ext>
            </a:extLst>
          </p:cNvPr>
          <p:cNvSpPr txBox="1">
            <a:spLocks noChangeArrowheads="1"/>
          </p:cNvSpPr>
          <p:nvPr/>
        </p:nvSpPr>
        <p:spPr bwMode="auto">
          <a:xfrm>
            <a:off x="3733800" y="2068513"/>
            <a:ext cx="1676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Comic Sans MS" panose="030F0702030302020204" pitchFamily="66" charset="0"/>
              </a:rPr>
              <a:t>Database of    Possible Planned Events</a:t>
            </a:r>
          </a:p>
        </p:txBody>
      </p:sp>
      <p:sp>
        <p:nvSpPr>
          <p:cNvPr id="486410" name="Text Box 10">
            <a:extLst>
              <a:ext uri="{FF2B5EF4-FFF2-40B4-BE49-F238E27FC236}">
                <a16:creationId xmlns:a16="http://schemas.microsoft.com/office/drawing/2014/main" id="{6FBD4917-766C-442F-A7F6-9892840FFA3B}"/>
              </a:ext>
            </a:extLst>
          </p:cNvPr>
          <p:cNvSpPr txBox="1">
            <a:spLocks noChangeArrowheads="1"/>
          </p:cNvSpPr>
          <p:nvPr/>
        </p:nvSpPr>
        <p:spPr bwMode="auto">
          <a:xfrm>
            <a:off x="7086600" y="2270125"/>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Comic Sans MS" panose="030F0702030302020204" pitchFamily="66" charset="0"/>
              </a:rPr>
              <a:t>Database of </a:t>
            </a:r>
            <a:br>
              <a:rPr lang="en-US" altLang="en-US" sz="2000" b="1">
                <a:latin typeface="Comic Sans MS" panose="030F0702030302020204" pitchFamily="66" charset="0"/>
              </a:rPr>
            </a:br>
            <a:r>
              <a:rPr lang="en-US" altLang="en-US" sz="2000" b="1">
                <a:latin typeface="Comic Sans MS" panose="030F0702030302020204" pitchFamily="66" charset="0"/>
              </a:rPr>
              <a:t>DetectedActivities</a:t>
            </a:r>
          </a:p>
        </p:txBody>
      </p:sp>
      <p:sp>
        <p:nvSpPr>
          <p:cNvPr id="486411" name="Line 11">
            <a:extLst>
              <a:ext uri="{FF2B5EF4-FFF2-40B4-BE49-F238E27FC236}">
                <a16:creationId xmlns:a16="http://schemas.microsoft.com/office/drawing/2014/main" id="{AAF37A45-FFFE-4697-B3B7-04A9CC2476DE}"/>
              </a:ext>
            </a:extLst>
          </p:cNvPr>
          <p:cNvSpPr>
            <a:spLocks noChangeShapeType="1"/>
          </p:cNvSpPr>
          <p:nvPr/>
        </p:nvSpPr>
        <p:spPr bwMode="auto">
          <a:xfrm>
            <a:off x="5486400" y="2286000"/>
            <a:ext cx="1447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2" name="Line 12">
            <a:extLst>
              <a:ext uri="{FF2B5EF4-FFF2-40B4-BE49-F238E27FC236}">
                <a16:creationId xmlns:a16="http://schemas.microsoft.com/office/drawing/2014/main" id="{0F8302BF-123C-4C36-AB8F-81F07A3AB1CF}"/>
              </a:ext>
            </a:extLst>
          </p:cNvPr>
          <p:cNvSpPr>
            <a:spLocks noChangeShapeType="1"/>
          </p:cNvSpPr>
          <p:nvPr/>
        </p:nvSpPr>
        <p:spPr bwMode="auto">
          <a:xfrm>
            <a:off x="2514600" y="2514600"/>
            <a:ext cx="11430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3" name="Line 13">
            <a:extLst>
              <a:ext uri="{FF2B5EF4-FFF2-40B4-BE49-F238E27FC236}">
                <a16:creationId xmlns:a16="http://schemas.microsoft.com/office/drawing/2014/main" id="{2EE813F5-C044-4136-8E6C-364FE67D1C2D}"/>
              </a:ext>
            </a:extLst>
          </p:cNvPr>
          <p:cNvSpPr>
            <a:spLocks noChangeShapeType="1"/>
          </p:cNvSpPr>
          <p:nvPr/>
        </p:nvSpPr>
        <p:spPr bwMode="auto">
          <a:xfrm flipV="1">
            <a:off x="2514600" y="3276600"/>
            <a:ext cx="11430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4" name="Line 14">
            <a:extLst>
              <a:ext uri="{FF2B5EF4-FFF2-40B4-BE49-F238E27FC236}">
                <a16:creationId xmlns:a16="http://schemas.microsoft.com/office/drawing/2014/main" id="{64AD19BC-14AD-4D6B-B336-C5CE286D0CA8}"/>
              </a:ext>
            </a:extLst>
          </p:cNvPr>
          <p:cNvSpPr>
            <a:spLocks noChangeShapeType="1"/>
          </p:cNvSpPr>
          <p:nvPr/>
        </p:nvSpPr>
        <p:spPr bwMode="auto">
          <a:xfrm flipH="1">
            <a:off x="5486400" y="3505200"/>
            <a:ext cx="1447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5" name="Text Box 15">
            <a:extLst>
              <a:ext uri="{FF2B5EF4-FFF2-40B4-BE49-F238E27FC236}">
                <a16:creationId xmlns:a16="http://schemas.microsoft.com/office/drawing/2014/main" id="{58CDAAF4-F8FE-4DD5-A11B-8646208436DA}"/>
              </a:ext>
            </a:extLst>
          </p:cNvPr>
          <p:cNvSpPr txBox="1">
            <a:spLocks noChangeArrowheads="1"/>
          </p:cNvSpPr>
          <p:nvPr/>
        </p:nvSpPr>
        <p:spPr bwMode="auto">
          <a:xfrm>
            <a:off x="5465763" y="1987550"/>
            <a:ext cx="1320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Tahoma" panose="020B0604030504040204" pitchFamily="34" charset="0"/>
              </a:rPr>
              <a:t>Hypothetical</a:t>
            </a:r>
          </a:p>
          <a:p>
            <a:r>
              <a:rPr lang="en-US" altLang="en-US" sz="1400" b="1">
                <a:latin typeface="Tahoma" panose="020B0604030504040204" pitchFamily="34" charset="0"/>
              </a:rPr>
              <a:t>actions</a:t>
            </a:r>
          </a:p>
        </p:txBody>
      </p:sp>
      <p:sp>
        <p:nvSpPr>
          <p:cNvPr id="486416" name="Text Box 16">
            <a:extLst>
              <a:ext uri="{FF2B5EF4-FFF2-40B4-BE49-F238E27FC236}">
                <a16:creationId xmlns:a16="http://schemas.microsoft.com/office/drawing/2014/main" id="{F441E483-4A90-4DCE-8639-89A658071B41}"/>
              </a:ext>
            </a:extLst>
          </p:cNvPr>
          <p:cNvSpPr txBox="1">
            <a:spLocks noChangeArrowheads="1"/>
          </p:cNvSpPr>
          <p:nvPr/>
        </p:nvSpPr>
        <p:spPr bwMode="auto">
          <a:xfrm>
            <a:off x="5791200" y="3216275"/>
            <a:ext cx="11731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1">
                <a:latin typeface="Tahoma" panose="020B0604030504040204" pitchFamily="34" charset="0"/>
              </a:rPr>
              <a:t>Plausibility</a:t>
            </a:r>
          </a:p>
          <a:p>
            <a:pPr algn="l"/>
            <a:r>
              <a:rPr lang="en-US" altLang="en-US" sz="1400" b="1">
                <a:latin typeface="Tahoma" panose="020B0604030504040204" pitchFamily="34" charset="0"/>
              </a:rPr>
              <a:t>evidence</a:t>
            </a:r>
          </a:p>
        </p:txBody>
      </p:sp>
      <p:sp>
        <p:nvSpPr>
          <p:cNvPr id="486417" name="Line 17">
            <a:extLst>
              <a:ext uri="{FF2B5EF4-FFF2-40B4-BE49-F238E27FC236}">
                <a16:creationId xmlns:a16="http://schemas.microsoft.com/office/drawing/2014/main" id="{08AB6A70-E8F4-4A91-8A27-F81A9227E2B3}"/>
              </a:ext>
            </a:extLst>
          </p:cNvPr>
          <p:cNvSpPr>
            <a:spLocks noChangeShapeType="1"/>
          </p:cNvSpPr>
          <p:nvPr/>
        </p:nvSpPr>
        <p:spPr bwMode="auto">
          <a:xfrm flipH="1">
            <a:off x="6858000" y="4191000"/>
            <a:ext cx="6096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8" name="Line 18">
            <a:extLst>
              <a:ext uri="{FF2B5EF4-FFF2-40B4-BE49-F238E27FC236}">
                <a16:creationId xmlns:a16="http://schemas.microsoft.com/office/drawing/2014/main" id="{03A70D74-8CB0-4673-BA1B-CA6B00F1E9A7}"/>
              </a:ext>
            </a:extLst>
          </p:cNvPr>
          <p:cNvSpPr>
            <a:spLocks noChangeShapeType="1"/>
          </p:cNvSpPr>
          <p:nvPr/>
        </p:nvSpPr>
        <p:spPr bwMode="auto">
          <a:xfrm>
            <a:off x="7010400" y="5029200"/>
            <a:ext cx="990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9" name="Text Box 19">
            <a:extLst>
              <a:ext uri="{FF2B5EF4-FFF2-40B4-BE49-F238E27FC236}">
                <a16:creationId xmlns:a16="http://schemas.microsoft.com/office/drawing/2014/main" id="{4AEF7A79-5FE7-4331-8976-35EEE33F942E}"/>
              </a:ext>
            </a:extLst>
          </p:cNvPr>
          <p:cNvSpPr txBox="1">
            <a:spLocks noChangeArrowheads="1"/>
          </p:cNvSpPr>
          <p:nvPr/>
        </p:nvSpPr>
        <p:spPr bwMode="auto">
          <a:xfrm>
            <a:off x="8001000" y="4903788"/>
            <a:ext cx="1073150" cy="51752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1">
                <a:solidFill>
                  <a:schemeClr val="bg1"/>
                </a:solidFill>
                <a:latin typeface="Tahoma" panose="020B0604030504040204" pitchFamily="34" charset="0"/>
              </a:rPr>
              <a:t>Refine</a:t>
            </a:r>
          </a:p>
          <a:p>
            <a:pPr algn="l"/>
            <a:r>
              <a:rPr lang="en-US" altLang="en-US" sz="1400" b="1">
                <a:solidFill>
                  <a:schemeClr val="bg1"/>
                </a:solidFill>
                <a:latin typeface="Tahoma" panose="020B0604030504040204" pitchFamily="34" charset="0"/>
              </a:rPr>
              <a:t>Collection</a:t>
            </a:r>
          </a:p>
        </p:txBody>
      </p:sp>
      <p:sp>
        <p:nvSpPr>
          <p:cNvPr id="486420" name="Text Box 20">
            <a:extLst>
              <a:ext uri="{FF2B5EF4-FFF2-40B4-BE49-F238E27FC236}">
                <a16:creationId xmlns:a16="http://schemas.microsoft.com/office/drawing/2014/main" id="{3B780136-B65D-4219-911D-D23B694D6DB6}"/>
              </a:ext>
            </a:extLst>
          </p:cNvPr>
          <p:cNvSpPr txBox="1">
            <a:spLocks noChangeArrowheads="1"/>
          </p:cNvSpPr>
          <p:nvPr/>
        </p:nvSpPr>
        <p:spPr bwMode="auto">
          <a:xfrm>
            <a:off x="5486400" y="6096000"/>
            <a:ext cx="1776413" cy="304800"/>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1">
                <a:solidFill>
                  <a:schemeClr val="bg1"/>
                </a:solidFill>
                <a:latin typeface="Tahoma" panose="020B0604030504040204" pitchFamily="34" charset="0"/>
              </a:rPr>
              <a:t>Interdict/prepare</a:t>
            </a:r>
          </a:p>
        </p:txBody>
      </p:sp>
      <p:sp>
        <p:nvSpPr>
          <p:cNvPr id="486421" name="Text Box 21">
            <a:extLst>
              <a:ext uri="{FF2B5EF4-FFF2-40B4-BE49-F238E27FC236}">
                <a16:creationId xmlns:a16="http://schemas.microsoft.com/office/drawing/2014/main" id="{AF852968-41F0-4E65-90F5-CBAEE70591F1}"/>
              </a:ext>
            </a:extLst>
          </p:cNvPr>
          <p:cNvSpPr txBox="1">
            <a:spLocks noChangeArrowheads="1"/>
          </p:cNvSpPr>
          <p:nvPr/>
        </p:nvSpPr>
        <p:spPr bwMode="auto">
          <a:xfrm>
            <a:off x="2286000" y="4876800"/>
            <a:ext cx="2525713" cy="304800"/>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1">
                <a:solidFill>
                  <a:schemeClr val="bg1"/>
                </a:solidFill>
                <a:latin typeface="Tahoma" panose="020B0604030504040204" pitchFamily="34" charset="0"/>
              </a:rPr>
              <a:t>Proposed new hypotheses</a:t>
            </a:r>
          </a:p>
        </p:txBody>
      </p:sp>
      <p:sp>
        <p:nvSpPr>
          <p:cNvPr id="486422" name="Line 22">
            <a:extLst>
              <a:ext uri="{FF2B5EF4-FFF2-40B4-BE49-F238E27FC236}">
                <a16:creationId xmlns:a16="http://schemas.microsoft.com/office/drawing/2014/main" id="{E9C641A6-E90C-49EB-ADEE-8CBB6A1DF507}"/>
              </a:ext>
            </a:extLst>
          </p:cNvPr>
          <p:cNvSpPr>
            <a:spLocks noChangeShapeType="1"/>
          </p:cNvSpPr>
          <p:nvPr/>
        </p:nvSpPr>
        <p:spPr bwMode="auto">
          <a:xfrm flipH="1">
            <a:off x="4800600" y="5029200"/>
            <a:ext cx="1066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23" name="Line 23">
            <a:extLst>
              <a:ext uri="{FF2B5EF4-FFF2-40B4-BE49-F238E27FC236}">
                <a16:creationId xmlns:a16="http://schemas.microsoft.com/office/drawing/2014/main" id="{4A58D4E3-69C9-4AE5-9071-64CD57BF1214}"/>
              </a:ext>
            </a:extLst>
          </p:cNvPr>
          <p:cNvSpPr>
            <a:spLocks noChangeShapeType="1"/>
          </p:cNvSpPr>
          <p:nvPr/>
        </p:nvSpPr>
        <p:spPr bwMode="auto">
          <a:xfrm>
            <a:off x="6248400" y="57150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24" name="Line 24">
            <a:extLst>
              <a:ext uri="{FF2B5EF4-FFF2-40B4-BE49-F238E27FC236}">
                <a16:creationId xmlns:a16="http://schemas.microsoft.com/office/drawing/2014/main" id="{C5E5A7E9-38A8-47DE-A380-8424DB4C6FCC}"/>
              </a:ext>
            </a:extLst>
          </p:cNvPr>
          <p:cNvSpPr>
            <a:spLocks noChangeShapeType="1"/>
          </p:cNvSpPr>
          <p:nvPr/>
        </p:nvSpPr>
        <p:spPr bwMode="auto">
          <a:xfrm flipV="1">
            <a:off x="4267200" y="4191000"/>
            <a:ext cx="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25" name="Line 25">
            <a:extLst>
              <a:ext uri="{FF2B5EF4-FFF2-40B4-BE49-F238E27FC236}">
                <a16:creationId xmlns:a16="http://schemas.microsoft.com/office/drawing/2014/main" id="{5E94F22A-8E86-4E99-8F1B-C04605BCB48E}"/>
              </a:ext>
            </a:extLst>
          </p:cNvPr>
          <p:cNvSpPr>
            <a:spLocks noChangeShapeType="1"/>
          </p:cNvSpPr>
          <p:nvPr/>
        </p:nvSpPr>
        <p:spPr bwMode="auto">
          <a:xfrm flipV="1">
            <a:off x="8534400" y="4191000"/>
            <a:ext cx="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86426" name="Picture 26">
            <a:extLst>
              <a:ext uri="{FF2B5EF4-FFF2-40B4-BE49-F238E27FC236}">
                <a16:creationId xmlns:a16="http://schemas.microsoft.com/office/drawing/2014/main" id="{23741149-4390-451A-B610-52C5C2B38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19600"/>
            <a:ext cx="1660525" cy="1468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a:extLst>
              <a:ext uri="{FF2B5EF4-FFF2-40B4-BE49-F238E27FC236}">
                <a16:creationId xmlns:a16="http://schemas.microsoft.com/office/drawing/2014/main" id="{CB59F9AD-DF49-47C4-BAB5-7CEFCFFFDAB3}"/>
              </a:ext>
            </a:extLst>
          </p:cNvPr>
          <p:cNvSpPr>
            <a:spLocks noChangeArrowheads="1"/>
          </p:cNvSpPr>
          <p:nvPr/>
        </p:nvSpPr>
        <p:spPr bwMode="auto">
          <a:xfrm>
            <a:off x="457200" y="1676400"/>
            <a:ext cx="8229600" cy="4495800"/>
          </a:xfrm>
          <a:prstGeom prst="rect">
            <a:avLst/>
          </a:prstGeom>
          <a:solidFill>
            <a:srgbClr val="F7FF9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tLang="en-US" sz="1800" b="1"/>
          </a:p>
        </p:txBody>
      </p:sp>
      <p:sp>
        <p:nvSpPr>
          <p:cNvPr id="490499" name="Rectangle 3">
            <a:extLst>
              <a:ext uri="{FF2B5EF4-FFF2-40B4-BE49-F238E27FC236}">
                <a16:creationId xmlns:a16="http://schemas.microsoft.com/office/drawing/2014/main" id="{21BCD910-2F0D-4013-814A-05A5CC9B1747}"/>
              </a:ext>
            </a:extLst>
          </p:cNvPr>
          <p:cNvSpPr>
            <a:spLocks noGrp="1" noChangeArrowheads="1"/>
          </p:cNvSpPr>
          <p:nvPr>
            <p:ph type="title"/>
          </p:nvPr>
        </p:nvSpPr>
        <p:spPr>
          <a:xfrm>
            <a:off x="1219200" y="685800"/>
            <a:ext cx="7772400" cy="685800"/>
          </a:xfrm>
        </p:spPr>
        <p:txBody>
          <a:bodyPr/>
          <a:lstStyle/>
          <a:p>
            <a:r>
              <a:rPr lang="en-US" altLang="en-US"/>
              <a:t>Notional sensor element</a:t>
            </a:r>
          </a:p>
        </p:txBody>
      </p:sp>
      <p:pic>
        <p:nvPicPr>
          <p:cNvPr id="490500" name="Picture 4">
            <a:extLst>
              <a:ext uri="{FF2B5EF4-FFF2-40B4-BE49-F238E27FC236}">
                <a16:creationId xmlns:a16="http://schemas.microsoft.com/office/drawing/2014/main" id="{63065CBB-F373-46AA-879A-6537169D6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14600"/>
            <a:ext cx="241776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90501" name="Picture 5">
            <a:extLst>
              <a:ext uri="{FF2B5EF4-FFF2-40B4-BE49-F238E27FC236}">
                <a16:creationId xmlns:a16="http://schemas.microsoft.com/office/drawing/2014/main" id="{A9EC1F8B-BCCD-426F-9A8C-30B166EA5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429000"/>
            <a:ext cx="914400" cy="771525"/>
          </a:xfrm>
          <a:prstGeom prst="rect">
            <a:avLst/>
          </a:prstGeom>
          <a:noFill/>
          <a:extLst>
            <a:ext uri="{909E8E84-426E-40DD-AFC4-6F175D3DCCD1}">
              <a14:hiddenFill xmlns:a14="http://schemas.microsoft.com/office/drawing/2010/main">
                <a:solidFill>
                  <a:srgbClr val="FFFFFF"/>
                </a:solidFill>
              </a14:hiddenFill>
            </a:ext>
          </a:extLst>
        </p:spPr>
      </p:pic>
      <p:sp>
        <p:nvSpPr>
          <p:cNvPr id="490502" name="Text Box 6">
            <a:extLst>
              <a:ext uri="{FF2B5EF4-FFF2-40B4-BE49-F238E27FC236}">
                <a16:creationId xmlns:a16="http://schemas.microsoft.com/office/drawing/2014/main" id="{67CE9792-DC43-4893-9B39-7F9E82706A44}"/>
              </a:ext>
            </a:extLst>
          </p:cNvPr>
          <p:cNvSpPr txBox="1">
            <a:spLocks noChangeArrowheads="1"/>
          </p:cNvSpPr>
          <p:nvPr/>
        </p:nvSpPr>
        <p:spPr bwMode="auto">
          <a:xfrm>
            <a:off x="914400" y="1981200"/>
            <a:ext cx="1481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t>GPS Antenna</a:t>
            </a:r>
            <a:endParaRPr lang="en-US" altLang="en-US" sz="1800" b="1"/>
          </a:p>
        </p:txBody>
      </p:sp>
      <p:sp>
        <p:nvSpPr>
          <p:cNvPr id="490503" name="Text Box 7">
            <a:extLst>
              <a:ext uri="{FF2B5EF4-FFF2-40B4-BE49-F238E27FC236}">
                <a16:creationId xmlns:a16="http://schemas.microsoft.com/office/drawing/2014/main" id="{2A008BFD-A5B3-4241-97D7-CDB19E60F887}"/>
              </a:ext>
            </a:extLst>
          </p:cNvPr>
          <p:cNvSpPr txBox="1">
            <a:spLocks noChangeArrowheads="1"/>
          </p:cNvSpPr>
          <p:nvPr/>
        </p:nvSpPr>
        <p:spPr bwMode="auto">
          <a:xfrm>
            <a:off x="2819400" y="1828800"/>
            <a:ext cx="12890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t>Acoustic</a:t>
            </a:r>
          </a:p>
          <a:p>
            <a:pPr algn="l" eaLnBrk="0" hangingPunct="0"/>
            <a:r>
              <a:rPr lang="en-US" altLang="en-US" sz="1600" b="1"/>
              <a:t>Transducer</a:t>
            </a:r>
            <a:endParaRPr lang="en-US" altLang="en-US" sz="1800" b="1"/>
          </a:p>
        </p:txBody>
      </p:sp>
      <p:sp>
        <p:nvSpPr>
          <p:cNvPr id="490504" name="Text Box 8">
            <a:extLst>
              <a:ext uri="{FF2B5EF4-FFF2-40B4-BE49-F238E27FC236}">
                <a16:creationId xmlns:a16="http://schemas.microsoft.com/office/drawing/2014/main" id="{69DB9C94-8E28-4523-BB8D-CB329E000779}"/>
              </a:ext>
            </a:extLst>
          </p:cNvPr>
          <p:cNvSpPr txBox="1">
            <a:spLocks noChangeArrowheads="1"/>
          </p:cNvSpPr>
          <p:nvPr/>
        </p:nvSpPr>
        <p:spPr bwMode="auto">
          <a:xfrm>
            <a:off x="4114800" y="2057400"/>
            <a:ext cx="2000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t>SatComm Antenna</a:t>
            </a:r>
          </a:p>
          <a:p>
            <a:pPr algn="l" eaLnBrk="0" hangingPunct="0"/>
            <a:r>
              <a:rPr lang="en-US" altLang="en-US" sz="1600" b="1"/>
              <a:t>(optional)</a:t>
            </a:r>
          </a:p>
        </p:txBody>
      </p:sp>
      <p:sp>
        <p:nvSpPr>
          <p:cNvPr id="490505" name="Text Box 9">
            <a:extLst>
              <a:ext uri="{FF2B5EF4-FFF2-40B4-BE49-F238E27FC236}">
                <a16:creationId xmlns:a16="http://schemas.microsoft.com/office/drawing/2014/main" id="{B03ADF15-A9BD-4BB1-A07E-2591F4FBE8C0}"/>
              </a:ext>
            </a:extLst>
          </p:cNvPr>
          <p:cNvSpPr txBox="1">
            <a:spLocks noChangeArrowheads="1"/>
          </p:cNvSpPr>
          <p:nvPr/>
        </p:nvSpPr>
        <p:spPr bwMode="auto">
          <a:xfrm>
            <a:off x="4343400" y="2667000"/>
            <a:ext cx="2424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t>Imager (optical &amp;/or IR)</a:t>
            </a:r>
          </a:p>
        </p:txBody>
      </p:sp>
      <p:sp>
        <p:nvSpPr>
          <p:cNvPr id="490506" name="Text Box 10">
            <a:extLst>
              <a:ext uri="{FF2B5EF4-FFF2-40B4-BE49-F238E27FC236}">
                <a16:creationId xmlns:a16="http://schemas.microsoft.com/office/drawing/2014/main" id="{FCF1C01E-645F-4AF4-90B3-6218F5B890CB}"/>
              </a:ext>
            </a:extLst>
          </p:cNvPr>
          <p:cNvSpPr txBox="1">
            <a:spLocks noChangeArrowheads="1"/>
          </p:cNvSpPr>
          <p:nvPr/>
        </p:nvSpPr>
        <p:spPr bwMode="auto">
          <a:xfrm>
            <a:off x="1066800" y="5105400"/>
            <a:ext cx="12557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t>RF Comms</a:t>
            </a:r>
          </a:p>
          <a:p>
            <a:pPr algn="l" eaLnBrk="0" hangingPunct="0"/>
            <a:r>
              <a:rPr lang="en-US" altLang="en-US" sz="1600" b="1"/>
              <a:t>Antennas</a:t>
            </a:r>
          </a:p>
        </p:txBody>
      </p:sp>
      <p:sp>
        <p:nvSpPr>
          <p:cNvPr id="490507" name="Text Box 11">
            <a:extLst>
              <a:ext uri="{FF2B5EF4-FFF2-40B4-BE49-F238E27FC236}">
                <a16:creationId xmlns:a16="http://schemas.microsoft.com/office/drawing/2014/main" id="{EE03A1B6-977C-4E73-8202-C85501861E8E}"/>
              </a:ext>
            </a:extLst>
          </p:cNvPr>
          <p:cNvSpPr txBox="1">
            <a:spLocks noChangeArrowheads="1"/>
          </p:cNvSpPr>
          <p:nvPr/>
        </p:nvSpPr>
        <p:spPr bwMode="auto">
          <a:xfrm>
            <a:off x="1166813" y="3505200"/>
            <a:ext cx="738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t>2 1/2”</a:t>
            </a:r>
            <a:endParaRPr lang="en-US" altLang="en-US" sz="1800" b="1"/>
          </a:p>
        </p:txBody>
      </p:sp>
      <p:sp>
        <p:nvSpPr>
          <p:cNvPr id="490508" name="Text Box 12">
            <a:extLst>
              <a:ext uri="{FF2B5EF4-FFF2-40B4-BE49-F238E27FC236}">
                <a16:creationId xmlns:a16="http://schemas.microsoft.com/office/drawing/2014/main" id="{BFBD7584-5BD6-4F49-BDBF-062B32031A24}"/>
              </a:ext>
            </a:extLst>
          </p:cNvPr>
          <p:cNvSpPr txBox="1">
            <a:spLocks noChangeArrowheads="1"/>
          </p:cNvSpPr>
          <p:nvPr/>
        </p:nvSpPr>
        <p:spPr bwMode="auto">
          <a:xfrm>
            <a:off x="2819400" y="5334000"/>
            <a:ext cx="1752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t>PV Array Panels</a:t>
            </a:r>
          </a:p>
          <a:p>
            <a:pPr algn="l" eaLnBrk="0" hangingPunct="0"/>
            <a:r>
              <a:rPr lang="en-US" altLang="en-US" sz="1600" b="1"/>
              <a:t>(optional</a:t>
            </a:r>
          </a:p>
        </p:txBody>
      </p:sp>
      <p:sp>
        <p:nvSpPr>
          <p:cNvPr id="490509" name="Text Box 13">
            <a:extLst>
              <a:ext uri="{FF2B5EF4-FFF2-40B4-BE49-F238E27FC236}">
                <a16:creationId xmlns:a16="http://schemas.microsoft.com/office/drawing/2014/main" id="{2F8B52DD-6DE5-488C-8253-48610A18184E}"/>
              </a:ext>
            </a:extLst>
          </p:cNvPr>
          <p:cNvSpPr txBox="1">
            <a:spLocks noChangeArrowheads="1"/>
          </p:cNvSpPr>
          <p:nvPr/>
        </p:nvSpPr>
        <p:spPr bwMode="auto">
          <a:xfrm>
            <a:off x="4114800" y="5029200"/>
            <a:ext cx="1054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t>Batteries</a:t>
            </a:r>
          </a:p>
        </p:txBody>
      </p:sp>
      <p:sp>
        <p:nvSpPr>
          <p:cNvPr id="490510" name="Text Box 14">
            <a:extLst>
              <a:ext uri="{FF2B5EF4-FFF2-40B4-BE49-F238E27FC236}">
                <a16:creationId xmlns:a16="http://schemas.microsoft.com/office/drawing/2014/main" id="{F38BE338-FB4E-4478-A53A-E9FFE3114B91}"/>
              </a:ext>
            </a:extLst>
          </p:cNvPr>
          <p:cNvSpPr txBox="1">
            <a:spLocks noChangeArrowheads="1"/>
          </p:cNvSpPr>
          <p:nvPr/>
        </p:nvSpPr>
        <p:spPr bwMode="auto">
          <a:xfrm>
            <a:off x="4191000" y="4038600"/>
            <a:ext cx="11160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t>Internal</a:t>
            </a:r>
          </a:p>
          <a:p>
            <a:pPr algn="l" eaLnBrk="0" hangingPunct="0"/>
            <a:r>
              <a:rPr lang="en-US" altLang="en-US" sz="1600" b="1"/>
              <a:t>Circuitry</a:t>
            </a:r>
          </a:p>
          <a:p>
            <a:pPr algn="l" eaLnBrk="0" hangingPunct="0"/>
            <a:r>
              <a:rPr lang="en-US" altLang="en-US" sz="1200" b="1"/>
              <a:t>(inc. Seismic</a:t>
            </a:r>
          </a:p>
          <a:p>
            <a:pPr algn="l" eaLnBrk="0" hangingPunct="0"/>
            <a:r>
              <a:rPr lang="en-US" altLang="en-US" sz="1200" b="1"/>
              <a:t>Transducer)</a:t>
            </a:r>
          </a:p>
        </p:txBody>
      </p:sp>
      <p:sp>
        <p:nvSpPr>
          <p:cNvPr id="490511" name="Text Box 15">
            <a:extLst>
              <a:ext uri="{FF2B5EF4-FFF2-40B4-BE49-F238E27FC236}">
                <a16:creationId xmlns:a16="http://schemas.microsoft.com/office/drawing/2014/main" id="{4565FA5C-4B51-4282-96F9-F6D8DDD3B1C7}"/>
              </a:ext>
            </a:extLst>
          </p:cNvPr>
          <p:cNvSpPr txBox="1">
            <a:spLocks noChangeArrowheads="1"/>
          </p:cNvSpPr>
          <p:nvPr/>
        </p:nvSpPr>
        <p:spPr bwMode="auto">
          <a:xfrm>
            <a:off x="4114800" y="3200400"/>
            <a:ext cx="187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accent2"/>
                </a:solidFill>
              </a:rPr>
              <a:t>System Migration</a:t>
            </a:r>
          </a:p>
          <a:p>
            <a:pPr algn="l" eaLnBrk="0" hangingPunct="0"/>
            <a:r>
              <a:rPr lang="en-US" altLang="en-US" sz="1600" b="1">
                <a:solidFill>
                  <a:schemeClr val="accent2"/>
                </a:solidFill>
              </a:rPr>
              <a:t>In 2-3 years</a:t>
            </a:r>
          </a:p>
        </p:txBody>
      </p:sp>
      <p:sp>
        <p:nvSpPr>
          <p:cNvPr id="490512" name="Text Box 16">
            <a:extLst>
              <a:ext uri="{FF2B5EF4-FFF2-40B4-BE49-F238E27FC236}">
                <a16:creationId xmlns:a16="http://schemas.microsoft.com/office/drawing/2014/main" id="{8ECBD0CB-B1B5-432D-A5A7-A0788C95B648}"/>
              </a:ext>
            </a:extLst>
          </p:cNvPr>
          <p:cNvSpPr txBox="1">
            <a:spLocks noChangeArrowheads="1"/>
          </p:cNvSpPr>
          <p:nvPr/>
        </p:nvSpPr>
        <p:spPr bwMode="auto">
          <a:xfrm>
            <a:off x="5638800" y="4343400"/>
            <a:ext cx="25923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accent2"/>
                </a:solidFill>
              </a:rPr>
              <a:t>Wafer-level Integration</a:t>
            </a:r>
          </a:p>
          <a:p>
            <a:pPr algn="l" eaLnBrk="0" hangingPunct="0"/>
            <a:r>
              <a:rPr lang="en-US" altLang="en-US" sz="1600" b="1">
                <a:solidFill>
                  <a:schemeClr val="accent2"/>
                </a:solidFill>
              </a:rPr>
              <a:t>3-D Stacked Packaging</a:t>
            </a:r>
          </a:p>
          <a:p>
            <a:pPr algn="l" eaLnBrk="0" hangingPunct="0"/>
            <a:r>
              <a:rPr lang="en-US" altLang="en-US" sz="1600" b="1">
                <a:solidFill>
                  <a:schemeClr val="accent2"/>
                </a:solidFill>
              </a:rPr>
              <a:t>Advanced </a:t>
            </a:r>
            <a:r>
              <a:rPr lang="en-US" altLang="en-US" sz="1600" b="1">
                <a:solidFill>
                  <a:schemeClr val="accent2"/>
                </a:solidFill>
                <a:latin typeface="Symbol" panose="05050102010706020507" pitchFamily="18" charset="2"/>
              </a:rPr>
              <a:t>m</a:t>
            </a:r>
            <a:r>
              <a:rPr lang="en-US" altLang="en-US" sz="1600" b="1">
                <a:solidFill>
                  <a:schemeClr val="accent2"/>
                </a:solidFill>
              </a:rPr>
              <a:t>elec &amp; MEMS</a:t>
            </a:r>
            <a:endParaRPr lang="en-US" altLang="en-US" sz="1600" b="1"/>
          </a:p>
        </p:txBody>
      </p:sp>
      <p:sp>
        <p:nvSpPr>
          <p:cNvPr id="490513" name="Text Box 17">
            <a:extLst>
              <a:ext uri="{FF2B5EF4-FFF2-40B4-BE49-F238E27FC236}">
                <a16:creationId xmlns:a16="http://schemas.microsoft.com/office/drawing/2014/main" id="{FEF602D6-4277-4679-B8D3-AF9B5E2C2AA2}"/>
              </a:ext>
            </a:extLst>
          </p:cNvPr>
          <p:cNvSpPr txBox="1">
            <a:spLocks noChangeArrowheads="1"/>
          </p:cNvSpPr>
          <p:nvPr/>
        </p:nvSpPr>
        <p:spPr bwMode="auto">
          <a:xfrm>
            <a:off x="7162800" y="3076575"/>
            <a:ext cx="1177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accent2"/>
                </a:solidFill>
              </a:rPr>
              <a:t>8x volume</a:t>
            </a:r>
          </a:p>
          <a:p>
            <a:pPr algn="l" eaLnBrk="0" hangingPunct="0"/>
            <a:r>
              <a:rPr lang="en-US" altLang="en-US" sz="1600" b="1">
                <a:solidFill>
                  <a:schemeClr val="accent2"/>
                </a:solidFill>
              </a:rPr>
              <a:t>reduction</a:t>
            </a:r>
          </a:p>
        </p:txBody>
      </p:sp>
      <p:sp>
        <p:nvSpPr>
          <p:cNvPr id="490514" name="Text Box 18">
            <a:extLst>
              <a:ext uri="{FF2B5EF4-FFF2-40B4-BE49-F238E27FC236}">
                <a16:creationId xmlns:a16="http://schemas.microsoft.com/office/drawing/2014/main" id="{80378F8D-BE66-45A3-AB3D-8FF4B53AAC32}"/>
              </a:ext>
            </a:extLst>
          </p:cNvPr>
          <p:cNvSpPr txBox="1">
            <a:spLocks noChangeArrowheads="1"/>
          </p:cNvSpPr>
          <p:nvPr/>
        </p:nvSpPr>
        <p:spPr bwMode="auto">
          <a:xfrm>
            <a:off x="7162800" y="3686175"/>
            <a:ext cx="1111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accent2"/>
                </a:solidFill>
              </a:rPr>
              <a:t>8x weight</a:t>
            </a:r>
          </a:p>
          <a:p>
            <a:pPr algn="l" eaLnBrk="0" hangingPunct="0"/>
            <a:r>
              <a:rPr lang="en-US" altLang="en-US" sz="1600" b="1">
                <a:solidFill>
                  <a:schemeClr val="accent2"/>
                </a:solidFill>
              </a:rPr>
              <a:t>reduction</a:t>
            </a:r>
          </a:p>
        </p:txBody>
      </p:sp>
      <p:sp>
        <p:nvSpPr>
          <p:cNvPr id="490515" name="Text Box 19">
            <a:extLst>
              <a:ext uri="{FF2B5EF4-FFF2-40B4-BE49-F238E27FC236}">
                <a16:creationId xmlns:a16="http://schemas.microsoft.com/office/drawing/2014/main" id="{982FBA11-96D4-43AD-8443-061F8089E138}"/>
              </a:ext>
            </a:extLst>
          </p:cNvPr>
          <p:cNvSpPr txBox="1">
            <a:spLocks noChangeArrowheads="1"/>
          </p:cNvSpPr>
          <p:nvPr/>
        </p:nvSpPr>
        <p:spPr bwMode="auto">
          <a:xfrm>
            <a:off x="822325" y="2422525"/>
            <a:ext cx="1131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t>Chem/Bio</a:t>
            </a:r>
          </a:p>
        </p:txBody>
      </p:sp>
      <p:sp>
        <p:nvSpPr>
          <p:cNvPr id="490516" name="Line 20">
            <a:extLst>
              <a:ext uri="{FF2B5EF4-FFF2-40B4-BE49-F238E27FC236}">
                <a16:creationId xmlns:a16="http://schemas.microsoft.com/office/drawing/2014/main" id="{D5B38023-0B94-47D5-9DE9-355FB5F985F5}"/>
              </a:ext>
            </a:extLst>
          </p:cNvPr>
          <p:cNvSpPr>
            <a:spLocks noChangeShapeType="1"/>
          </p:cNvSpPr>
          <p:nvPr/>
        </p:nvSpPr>
        <p:spPr bwMode="auto">
          <a:xfrm flipH="1">
            <a:off x="1371600" y="2819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17" name="Line 21">
            <a:extLst>
              <a:ext uri="{FF2B5EF4-FFF2-40B4-BE49-F238E27FC236}">
                <a16:creationId xmlns:a16="http://schemas.microsoft.com/office/drawing/2014/main" id="{E3C1713C-897C-437B-A7FD-A3CB685DAEC5}"/>
              </a:ext>
            </a:extLst>
          </p:cNvPr>
          <p:cNvSpPr>
            <a:spLocks noChangeShapeType="1"/>
          </p:cNvSpPr>
          <p:nvPr/>
        </p:nvSpPr>
        <p:spPr bwMode="auto">
          <a:xfrm flipH="1">
            <a:off x="1319213" y="46482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18" name="Line 22">
            <a:extLst>
              <a:ext uri="{FF2B5EF4-FFF2-40B4-BE49-F238E27FC236}">
                <a16:creationId xmlns:a16="http://schemas.microsoft.com/office/drawing/2014/main" id="{2B0DFE41-D9BB-48AC-AC12-5313CCCD0F6B}"/>
              </a:ext>
            </a:extLst>
          </p:cNvPr>
          <p:cNvSpPr>
            <a:spLocks noChangeShapeType="1"/>
          </p:cNvSpPr>
          <p:nvPr/>
        </p:nvSpPr>
        <p:spPr bwMode="auto">
          <a:xfrm>
            <a:off x="1547813" y="28194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19" name="Line 23">
            <a:extLst>
              <a:ext uri="{FF2B5EF4-FFF2-40B4-BE49-F238E27FC236}">
                <a16:creationId xmlns:a16="http://schemas.microsoft.com/office/drawing/2014/main" id="{72E0F057-B9B0-4AA7-9BDE-84B1E3EAAB08}"/>
              </a:ext>
            </a:extLst>
          </p:cNvPr>
          <p:cNvSpPr>
            <a:spLocks noChangeShapeType="1"/>
          </p:cNvSpPr>
          <p:nvPr/>
        </p:nvSpPr>
        <p:spPr bwMode="auto">
          <a:xfrm>
            <a:off x="1547813" y="38862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20" name="Line 24">
            <a:extLst>
              <a:ext uri="{FF2B5EF4-FFF2-40B4-BE49-F238E27FC236}">
                <a16:creationId xmlns:a16="http://schemas.microsoft.com/office/drawing/2014/main" id="{B9D37644-BF99-4119-BB04-7150B594356F}"/>
              </a:ext>
            </a:extLst>
          </p:cNvPr>
          <p:cNvSpPr>
            <a:spLocks noChangeShapeType="1"/>
          </p:cNvSpPr>
          <p:nvPr/>
        </p:nvSpPr>
        <p:spPr bwMode="auto">
          <a:xfrm>
            <a:off x="1828800" y="2667000"/>
            <a:ext cx="990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21" name="Line 25">
            <a:extLst>
              <a:ext uri="{FF2B5EF4-FFF2-40B4-BE49-F238E27FC236}">
                <a16:creationId xmlns:a16="http://schemas.microsoft.com/office/drawing/2014/main" id="{A625C186-B2DD-4856-B417-AE7DB886302F}"/>
              </a:ext>
            </a:extLst>
          </p:cNvPr>
          <p:cNvSpPr>
            <a:spLocks noChangeShapeType="1"/>
          </p:cNvSpPr>
          <p:nvPr/>
        </p:nvSpPr>
        <p:spPr bwMode="auto">
          <a:xfrm>
            <a:off x="2209800" y="2286000"/>
            <a:ext cx="228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22" name="Line 26">
            <a:extLst>
              <a:ext uri="{FF2B5EF4-FFF2-40B4-BE49-F238E27FC236}">
                <a16:creationId xmlns:a16="http://schemas.microsoft.com/office/drawing/2014/main" id="{B1547EA8-7DDC-418C-A9D7-7B65352B8028}"/>
              </a:ext>
            </a:extLst>
          </p:cNvPr>
          <p:cNvSpPr>
            <a:spLocks noChangeShapeType="1"/>
          </p:cNvSpPr>
          <p:nvPr/>
        </p:nvSpPr>
        <p:spPr bwMode="auto">
          <a:xfrm flipH="1">
            <a:off x="2819400" y="2362200"/>
            <a:ext cx="304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23" name="Line 27">
            <a:extLst>
              <a:ext uri="{FF2B5EF4-FFF2-40B4-BE49-F238E27FC236}">
                <a16:creationId xmlns:a16="http://schemas.microsoft.com/office/drawing/2014/main" id="{8E62F48A-6CB6-4D6E-9FF4-2897A23BD826}"/>
              </a:ext>
            </a:extLst>
          </p:cNvPr>
          <p:cNvSpPr>
            <a:spLocks noChangeShapeType="1"/>
          </p:cNvSpPr>
          <p:nvPr/>
        </p:nvSpPr>
        <p:spPr bwMode="auto">
          <a:xfrm flipH="1">
            <a:off x="3429000" y="2438400"/>
            <a:ext cx="685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24" name="Line 28">
            <a:extLst>
              <a:ext uri="{FF2B5EF4-FFF2-40B4-BE49-F238E27FC236}">
                <a16:creationId xmlns:a16="http://schemas.microsoft.com/office/drawing/2014/main" id="{3D4A8688-AB15-4DDE-AB5B-1DC28213C349}"/>
              </a:ext>
            </a:extLst>
          </p:cNvPr>
          <p:cNvSpPr>
            <a:spLocks noChangeShapeType="1"/>
          </p:cNvSpPr>
          <p:nvPr/>
        </p:nvSpPr>
        <p:spPr bwMode="auto">
          <a:xfrm flipV="1">
            <a:off x="3048000" y="2819400"/>
            <a:ext cx="1295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25" name="Line 29">
            <a:extLst>
              <a:ext uri="{FF2B5EF4-FFF2-40B4-BE49-F238E27FC236}">
                <a16:creationId xmlns:a16="http://schemas.microsoft.com/office/drawing/2014/main" id="{12D235B2-05BC-4684-91FB-040D20DB4A7C}"/>
              </a:ext>
            </a:extLst>
          </p:cNvPr>
          <p:cNvSpPr>
            <a:spLocks noChangeShapeType="1"/>
          </p:cNvSpPr>
          <p:nvPr/>
        </p:nvSpPr>
        <p:spPr bwMode="auto">
          <a:xfrm flipV="1">
            <a:off x="3962400" y="2895600"/>
            <a:ext cx="381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26" name="Line 30">
            <a:extLst>
              <a:ext uri="{FF2B5EF4-FFF2-40B4-BE49-F238E27FC236}">
                <a16:creationId xmlns:a16="http://schemas.microsoft.com/office/drawing/2014/main" id="{18F85BB8-BE72-43EC-99C5-6FE32D93D96F}"/>
              </a:ext>
            </a:extLst>
          </p:cNvPr>
          <p:cNvSpPr>
            <a:spLocks noChangeShapeType="1"/>
          </p:cNvSpPr>
          <p:nvPr/>
        </p:nvSpPr>
        <p:spPr bwMode="auto">
          <a:xfrm flipV="1">
            <a:off x="1752600" y="3810000"/>
            <a:ext cx="1524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27" name="Line 31">
            <a:extLst>
              <a:ext uri="{FF2B5EF4-FFF2-40B4-BE49-F238E27FC236}">
                <a16:creationId xmlns:a16="http://schemas.microsoft.com/office/drawing/2014/main" id="{512A0C76-6D86-4D62-A899-B267548B6683}"/>
              </a:ext>
            </a:extLst>
          </p:cNvPr>
          <p:cNvSpPr>
            <a:spLocks noChangeShapeType="1"/>
          </p:cNvSpPr>
          <p:nvPr/>
        </p:nvSpPr>
        <p:spPr bwMode="auto">
          <a:xfrm flipV="1">
            <a:off x="1828800" y="3657600"/>
            <a:ext cx="11430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28" name="Line 32">
            <a:extLst>
              <a:ext uri="{FF2B5EF4-FFF2-40B4-BE49-F238E27FC236}">
                <a16:creationId xmlns:a16="http://schemas.microsoft.com/office/drawing/2014/main" id="{4B58A1EB-1D07-4073-8AF3-50EC9CE7F1FC}"/>
              </a:ext>
            </a:extLst>
          </p:cNvPr>
          <p:cNvSpPr>
            <a:spLocks noChangeShapeType="1"/>
          </p:cNvSpPr>
          <p:nvPr/>
        </p:nvSpPr>
        <p:spPr bwMode="auto">
          <a:xfrm flipH="1" flipV="1">
            <a:off x="2362200" y="3733800"/>
            <a:ext cx="99060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29" name="Line 33">
            <a:extLst>
              <a:ext uri="{FF2B5EF4-FFF2-40B4-BE49-F238E27FC236}">
                <a16:creationId xmlns:a16="http://schemas.microsoft.com/office/drawing/2014/main" id="{345E1A88-9C77-49BB-8F56-D230C615B9C8}"/>
              </a:ext>
            </a:extLst>
          </p:cNvPr>
          <p:cNvSpPr>
            <a:spLocks noChangeShapeType="1"/>
          </p:cNvSpPr>
          <p:nvPr/>
        </p:nvSpPr>
        <p:spPr bwMode="auto">
          <a:xfrm flipV="1">
            <a:off x="3429000" y="3962400"/>
            <a:ext cx="1524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30" name="Line 34">
            <a:extLst>
              <a:ext uri="{FF2B5EF4-FFF2-40B4-BE49-F238E27FC236}">
                <a16:creationId xmlns:a16="http://schemas.microsoft.com/office/drawing/2014/main" id="{ED9E0FAF-E737-46B2-914D-8CFE7669DD8B}"/>
              </a:ext>
            </a:extLst>
          </p:cNvPr>
          <p:cNvSpPr>
            <a:spLocks noChangeShapeType="1"/>
          </p:cNvSpPr>
          <p:nvPr/>
        </p:nvSpPr>
        <p:spPr bwMode="auto">
          <a:xfrm flipH="1" flipV="1">
            <a:off x="3200400" y="4191000"/>
            <a:ext cx="990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31" name="Line 35">
            <a:extLst>
              <a:ext uri="{FF2B5EF4-FFF2-40B4-BE49-F238E27FC236}">
                <a16:creationId xmlns:a16="http://schemas.microsoft.com/office/drawing/2014/main" id="{346F687D-4EE8-4A9C-85C7-6FC9466E8CF6}"/>
              </a:ext>
            </a:extLst>
          </p:cNvPr>
          <p:cNvSpPr>
            <a:spLocks noChangeShapeType="1"/>
          </p:cNvSpPr>
          <p:nvPr/>
        </p:nvSpPr>
        <p:spPr bwMode="auto">
          <a:xfrm flipH="1" flipV="1">
            <a:off x="3657600" y="47244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32" name="Line 36">
            <a:extLst>
              <a:ext uri="{FF2B5EF4-FFF2-40B4-BE49-F238E27FC236}">
                <a16:creationId xmlns:a16="http://schemas.microsoft.com/office/drawing/2014/main" id="{A087EDDE-5EFD-48CA-8D75-7874CFFF036A}"/>
              </a:ext>
            </a:extLst>
          </p:cNvPr>
          <p:cNvSpPr>
            <a:spLocks noChangeShapeType="1"/>
          </p:cNvSpPr>
          <p:nvPr/>
        </p:nvSpPr>
        <p:spPr bwMode="auto">
          <a:xfrm>
            <a:off x="4038600" y="3886200"/>
            <a:ext cx="1981200"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33" name="Text Box 37">
            <a:extLst>
              <a:ext uri="{FF2B5EF4-FFF2-40B4-BE49-F238E27FC236}">
                <a16:creationId xmlns:a16="http://schemas.microsoft.com/office/drawing/2014/main" id="{2903042F-1B39-4517-A464-3C81A382475C}"/>
              </a:ext>
            </a:extLst>
          </p:cNvPr>
          <p:cNvSpPr txBox="1">
            <a:spLocks noChangeArrowheads="1"/>
          </p:cNvSpPr>
          <p:nvPr/>
        </p:nvSpPr>
        <p:spPr bwMode="auto">
          <a:xfrm>
            <a:off x="457200" y="3886200"/>
            <a:ext cx="11271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t>&lt; 200 cm</a:t>
            </a:r>
            <a:r>
              <a:rPr lang="en-US" altLang="en-US" sz="1600" b="1" baseline="30000"/>
              <a:t>3</a:t>
            </a:r>
            <a:endParaRPr lang="en-US" altLang="en-US" sz="1600" b="1"/>
          </a:p>
          <a:p>
            <a:pPr algn="l" eaLnBrk="0" hangingPunct="0"/>
            <a:r>
              <a:rPr lang="en-US" altLang="en-US" sz="1600" b="1"/>
              <a:t>400 g</a:t>
            </a:r>
          </a:p>
          <a:p>
            <a:pPr algn="l" eaLnBrk="0" hangingPunct="0"/>
            <a:r>
              <a:rPr lang="en-US" altLang="en-US" sz="1600" b="1"/>
              <a:t>4 - mo</a:t>
            </a:r>
          </a:p>
          <a:p>
            <a:pPr algn="l" eaLnBrk="0" hangingPunct="0"/>
            <a:r>
              <a:rPr lang="en-US" altLang="en-US" sz="1600" b="1"/>
              <a:t>$2K</a:t>
            </a:r>
          </a:p>
        </p:txBody>
      </p:sp>
    </p:spTree>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A91AB062-3992-4EAC-ADE1-74772723D753}"/>
              </a:ext>
            </a:extLst>
          </p:cNvPr>
          <p:cNvSpPr>
            <a:spLocks noGrp="1" noChangeArrowheads="1"/>
          </p:cNvSpPr>
          <p:nvPr>
            <p:ph type="title"/>
          </p:nvPr>
        </p:nvSpPr>
        <p:spPr/>
        <p:txBody>
          <a:bodyPr/>
          <a:lstStyle/>
          <a:p>
            <a:r>
              <a:rPr lang="en-US" altLang="en-US"/>
              <a:t>Social prediction challenge</a:t>
            </a:r>
          </a:p>
        </p:txBody>
      </p:sp>
      <p:sp>
        <p:nvSpPr>
          <p:cNvPr id="491524" name="Oval 4">
            <a:extLst>
              <a:ext uri="{FF2B5EF4-FFF2-40B4-BE49-F238E27FC236}">
                <a16:creationId xmlns:a16="http://schemas.microsoft.com/office/drawing/2014/main" id="{BCBF6513-C38B-443A-8903-EB9D8A3C62D0}"/>
              </a:ext>
            </a:extLst>
          </p:cNvPr>
          <p:cNvSpPr>
            <a:spLocks noChangeArrowheads="1"/>
          </p:cNvSpPr>
          <p:nvPr/>
        </p:nvSpPr>
        <p:spPr bwMode="auto">
          <a:xfrm>
            <a:off x="525463" y="2393950"/>
            <a:ext cx="7848600" cy="3810000"/>
          </a:xfrm>
          <a:prstGeom prst="ellipse">
            <a:avLst/>
          </a:prstGeom>
          <a:solidFill>
            <a:srgbClr val="33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25" name="Oval 5">
            <a:extLst>
              <a:ext uri="{FF2B5EF4-FFF2-40B4-BE49-F238E27FC236}">
                <a16:creationId xmlns:a16="http://schemas.microsoft.com/office/drawing/2014/main" id="{4FCF5A25-E6B6-4124-BD7C-9420BA4F896A}"/>
              </a:ext>
            </a:extLst>
          </p:cNvPr>
          <p:cNvSpPr>
            <a:spLocks noChangeArrowheads="1"/>
          </p:cNvSpPr>
          <p:nvPr/>
        </p:nvSpPr>
        <p:spPr bwMode="auto">
          <a:xfrm>
            <a:off x="754063" y="2698750"/>
            <a:ext cx="5715000" cy="3276600"/>
          </a:xfrm>
          <a:prstGeom prst="ellipse">
            <a:avLst/>
          </a:prstGeom>
          <a:solidFill>
            <a:srgbClr val="33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tLang="en-US">
              <a:latin typeface="Times New Roman" panose="02020603050405020304" pitchFamily="18" charset="0"/>
            </a:endParaRPr>
          </a:p>
        </p:txBody>
      </p:sp>
      <p:sp>
        <p:nvSpPr>
          <p:cNvPr id="491526" name="Oval 6">
            <a:extLst>
              <a:ext uri="{FF2B5EF4-FFF2-40B4-BE49-F238E27FC236}">
                <a16:creationId xmlns:a16="http://schemas.microsoft.com/office/drawing/2014/main" id="{611B84AB-3AA8-46B7-8C77-465D47619E3E}"/>
              </a:ext>
            </a:extLst>
          </p:cNvPr>
          <p:cNvSpPr>
            <a:spLocks noChangeArrowheads="1"/>
          </p:cNvSpPr>
          <p:nvPr/>
        </p:nvSpPr>
        <p:spPr bwMode="auto">
          <a:xfrm>
            <a:off x="1211263" y="2851150"/>
            <a:ext cx="3505200" cy="2286000"/>
          </a:xfrm>
          <a:prstGeom prst="ellipse">
            <a:avLst/>
          </a:prstGeom>
          <a:solidFill>
            <a:srgbClr val="008000"/>
          </a:solidFill>
          <a:ln w="76200" cmpd="tri">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27" name="Oval 7">
            <a:extLst>
              <a:ext uri="{FF2B5EF4-FFF2-40B4-BE49-F238E27FC236}">
                <a16:creationId xmlns:a16="http://schemas.microsoft.com/office/drawing/2014/main" id="{A4766EFA-87E9-4474-9AFD-B5710F46C77D}"/>
              </a:ext>
            </a:extLst>
          </p:cNvPr>
          <p:cNvSpPr>
            <a:spLocks noChangeArrowheads="1"/>
          </p:cNvSpPr>
          <p:nvPr/>
        </p:nvSpPr>
        <p:spPr bwMode="auto">
          <a:xfrm>
            <a:off x="1554163" y="3079750"/>
            <a:ext cx="1193800" cy="889000"/>
          </a:xfrm>
          <a:prstGeom prst="ellipse">
            <a:avLst/>
          </a:prstGeom>
          <a:solidFill>
            <a:srgbClr val="00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tLang="en-US" sz="1600">
              <a:solidFill>
                <a:schemeClr val="bg1"/>
              </a:solidFill>
              <a:latin typeface="Times New Roman" panose="02020603050405020304" pitchFamily="18" charset="0"/>
            </a:endParaRPr>
          </a:p>
        </p:txBody>
      </p:sp>
      <p:sp>
        <p:nvSpPr>
          <p:cNvPr id="491528" name="Text Box 8">
            <a:extLst>
              <a:ext uri="{FF2B5EF4-FFF2-40B4-BE49-F238E27FC236}">
                <a16:creationId xmlns:a16="http://schemas.microsoft.com/office/drawing/2014/main" id="{7F3FDDB3-A650-4FF8-BFEF-433F48C8EE57}"/>
              </a:ext>
            </a:extLst>
          </p:cNvPr>
          <p:cNvSpPr txBox="1">
            <a:spLocks noChangeArrowheads="1"/>
          </p:cNvSpPr>
          <p:nvPr/>
        </p:nvSpPr>
        <p:spPr bwMode="auto">
          <a:xfrm>
            <a:off x="5334000" y="2514600"/>
            <a:ext cx="1330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i="1">
                <a:solidFill>
                  <a:schemeClr val="bg1"/>
                </a:solidFill>
                <a:latin typeface="Helvetica" panose="020B0604020202020204" pitchFamily="34" charset="0"/>
              </a:rPr>
              <a:t>Group</a:t>
            </a:r>
          </a:p>
        </p:txBody>
      </p:sp>
      <p:sp>
        <p:nvSpPr>
          <p:cNvPr id="491529" name="Text Box 9">
            <a:extLst>
              <a:ext uri="{FF2B5EF4-FFF2-40B4-BE49-F238E27FC236}">
                <a16:creationId xmlns:a16="http://schemas.microsoft.com/office/drawing/2014/main" id="{9F118FB8-FFC0-4ED3-B038-7DB7A78977AF}"/>
              </a:ext>
            </a:extLst>
          </p:cNvPr>
          <p:cNvSpPr txBox="1">
            <a:spLocks noChangeArrowheads="1"/>
          </p:cNvSpPr>
          <p:nvPr/>
        </p:nvSpPr>
        <p:spPr bwMode="auto">
          <a:xfrm>
            <a:off x="2667000" y="2895600"/>
            <a:ext cx="1189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i="1">
                <a:solidFill>
                  <a:srgbClr val="FFFFFF"/>
                </a:solidFill>
                <a:latin typeface="Helvetica" panose="020B0604020202020204" pitchFamily="34" charset="0"/>
              </a:rPr>
              <a:t>Actor</a:t>
            </a:r>
          </a:p>
        </p:txBody>
      </p:sp>
      <p:sp>
        <p:nvSpPr>
          <p:cNvPr id="491530" name="Text Box 10">
            <a:extLst>
              <a:ext uri="{FF2B5EF4-FFF2-40B4-BE49-F238E27FC236}">
                <a16:creationId xmlns:a16="http://schemas.microsoft.com/office/drawing/2014/main" id="{6773C214-1EF7-4080-A047-F7F3A46CB9B2}"/>
              </a:ext>
            </a:extLst>
          </p:cNvPr>
          <p:cNvSpPr txBox="1">
            <a:spLocks noChangeArrowheads="1"/>
          </p:cNvSpPr>
          <p:nvPr/>
        </p:nvSpPr>
        <p:spPr bwMode="auto">
          <a:xfrm>
            <a:off x="2381250" y="3825875"/>
            <a:ext cx="226695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buFontTx/>
              <a:buChar char="•"/>
            </a:pPr>
            <a:r>
              <a:rPr lang="en-US" altLang="en-US" sz="1400" b="1">
                <a:solidFill>
                  <a:srgbClr val="FFFF00"/>
                </a:solidFill>
                <a:latin typeface="Helvetica" panose="020B0604020202020204" pitchFamily="34" charset="0"/>
              </a:rPr>
              <a:t>Psychological Models</a:t>
            </a:r>
          </a:p>
          <a:p>
            <a:pPr eaLnBrk="0" hangingPunct="0">
              <a:spcBef>
                <a:spcPct val="50000"/>
              </a:spcBef>
              <a:buFontTx/>
              <a:buChar char="•"/>
            </a:pPr>
            <a:r>
              <a:rPr lang="en-US" altLang="en-US" sz="1400" b="1">
                <a:solidFill>
                  <a:srgbClr val="FFFF00"/>
                </a:solidFill>
                <a:latin typeface="Helvetica" panose="020B0604020202020204" pitchFamily="34" charset="0"/>
              </a:rPr>
              <a:t>Cognitions, Behaviors, and Emotions</a:t>
            </a:r>
          </a:p>
        </p:txBody>
      </p:sp>
      <p:sp>
        <p:nvSpPr>
          <p:cNvPr id="491531" name="Text Box 11">
            <a:extLst>
              <a:ext uri="{FF2B5EF4-FFF2-40B4-BE49-F238E27FC236}">
                <a16:creationId xmlns:a16="http://schemas.microsoft.com/office/drawing/2014/main" id="{C596B34E-5D75-449D-9D53-9FDF64451F83}"/>
              </a:ext>
            </a:extLst>
          </p:cNvPr>
          <p:cNvSpPr txBox="1">
            <a:spLocks noChangeArrowheads="1"/>
          </p:cNvSpPr>
          <p:nvPr/>
        </p:nvSpPr>
        <p:spPr bwMode="auto">
          <a:xfrm>
            <a:off x="1571625" y="3289300"/>
            <a:ext cx="13112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1400" b="1">
                <a:solidFill>
                  <a:schemeClr val="bg1"/>
                </a:solidFill>
              </a:rPr>
              <a:t>Physiology/ biology</a:t>
            </a:r>
          </a:p>
        </p:txBody>
      </p:sp>
      <p:sp>
        <p:nvSpPr>
          <p:cNvPr id="491532" name="Text Box 12">
            <a:extLst>
              <a:ext uri="{FF2B5EF4-FFF2-40B4-BE49-F238E27FC236}">
                <a16:creationId xmlns:a16="http://schemas.microsoft.com/office/drawing/2014/main" id="{0C00CA98-C9D8-4114-A92E-808908C19AE3}"/>
              </a:ext>
            </a:extLst>
          </p:cNvPr>
          <p:cNvSpPr txBox="1">
            <a:spLocks noChangeArrowheads="1"/>
          </p:cNvSpPr>
          <p:nvPr/>
        </p:nvSpPr>
        <p:spPr bwMode="auto">
          <a:xfrm>
            <a:off x="4724400" y="3810000"/>
            <a:ext cx="1943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buFontTx/>
              <a:buChar char="•"/>
            </a:pPr>
            <a:r>
              <a:rPr lang="en-US" altLang="en-US" sz="1400" b="1">
                <a:solidFill>
                  <a:srgbClr val="FFFF00"/>
                </a:solidFill>
                <a:latin typeface="Helvetica" panose="020B0604020202020204" pitchFamily="34" charset="0"/>
              </a:rPr>
              <a:t>Network analysis</a:t>
            </a:r>
          </a:p>
        </p:txBody>
      </p:sp>
      <p:sp>
        <p:nvSpPr>
          <p:cNvPr id="491533" name="Text Box 13">
            <a:extLst>
              <a:ext uri="{FF2B5EF4-FFF2-40B4-BE49-F238E27FC236}">
                <a16:creationId xmlns:a16="http://schemas.microsoft.com/office/drawing/2014/main" id="{C14743A8-AFEA-4A58-8D21-51186D89668D}"/>
              </a:ext>
            </a:extLst>
          </p:cNvPr>
          <p:cNvSpPr txBox="1">
            <a:spLocks noChangeArrowheads="1"/>
          </p:cNvSpPr>
          <p:nvPr/>
        </p:nvSpPr>
        <p:spPr bwMode="auto">
          <a:xfrm>
            <a:off x="6400800" y="3352800"/>
            <a:ext cx="19431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buFontTx/>
              <a:buChar char="•"/>
            </a:pPr>
            <a:r>
              <a:rPr lang="en-US" altLang="en-US" sz="1400" b="1">
                <a:solidFill>
                  <a:srgbClr val="FFFF00"/>
                </a:solidFill>
                <a:latin typeface="Helvetica" panose="020B0604020202020204" pitchFamily="34" charset="0"/>
              </a:rPr>
              <a:t>Religion Models</a:t>
            </a:r>
          </a:p>
          <a:p>
            <a:pPr eaLnBrk="0" hangingPunct="0">
              <a:spcBef>
                <a:spcPct val="50000"/>
              </a:spcBef>
              <a:buFontTx/>
              <a:buChar char="•"/>
            </a:pPr>
            <a:r>
              <a:rPr lang="en-US" altLang="en-US" sz="1400" b="1">
                <a:solidFill>
                  <a:srgbClr val="FFFF00"/>
                </a:solidFill>
                <a:latin typeface="Helvetica" panose="020B0604020202020204" pitchFamily="34" charset="0"/>
              </a:rPr>
              <a:t>Language models</a:t>
            </a:r>
          </a:p>
          <a:p>
            <a:pPr eaLnBrk="0" hangingPunct="0">
              <a:spcBef>
                <a:spcPct val="50000"/>
              </a:spcBef>
              <a:buFontTx/>
              <a:buChar char="•"/>
            </a:pPr>
            <a:r>
              <a:rPr lang="en-US" altLang="en-US" sz="1400" b="1">
                <a:solidFill>
                  <a:srgbClr val="FFFF00"/>
                </a:solidFill>
                <a:latin typeface="Helvetica" panose="020B0604020202020204" pitchFamily="34" charset="0"/>
              </a:rPr>
              <a:t>Gender  roles</a:t>
            </a:r>
          </a:p>
          <a:p>
            <a:pPr eaLnBrk="0" hangingPunct="0">
              <a:spcBef>
                <a:spcPct val="50000"/>
              </a:spcBef>
              <a:buFontTx/>
              <a:buChar char="•"/>
            </a:pPr>
            <a:r>
              <a:rPr lang="en-US" altLang="en-US" sz="1400" b="1">
                <a:solidFill>
                  <a:srgbClr val="FFFF00"/>
                </a:solidFill>
                <a:latin typeface="Helvetica" panose="020B0604020202020204" pitchFamily="34" charset="0"/>
              </a:rPr>
              <a:t>Ethnicity</a:t>
            </a:r>
          </a:p>
          <a:p>
            <a:pPr eaLnBrk="0" hangingPunct="0">
              <a:spcBef>
                <a:spcPct val="50000"/>
              </a:spcBef>
              <a:buFontTx/>
              <a:buChar char="•"/>
            </a:pPr>
            <a:r>
              <a:rPr lang="en-US" altLang="en-US" sz="1400" b="1">
                <a:solidFill>
                  <a:srgbClr val="FFFF00"/>
                </a:solidFill>
                <a:latin typeface="Helvetica" panose="020B0604020202020204" pitchFamily="34" charset="0"/>
              </a:rPr>
              <a:t>Values and Beliefs</a:t>
            </a:r>
          </a:p>
        </p:txBody>
      </p:sp>
      <p:sp>
        <p:nvSpPr>
          <p:cNvPr id="491535" name="Text Box 15">
            <a:extLst>
              <a:ext uri="{FF2B5EF4-FFF2-40B4-BE49-F238E27FC236}">
                <a16:creationId xmlns:a16="http://schemas.microsoft.com/office/drawing/2014/main" id="{54B6FA9D-D654-4D13-BF6C-8444AC7F8CB8}"/>
              </a:ext>
            </a:extLst>
          </p:cNvPr>
          <p:cNvSpPr txBox="1">
            <a:spLocks noChangeArrowheads="1"/>
          </p:cNvSpPr>
          <p:nvPr/>
        </p:nvSpPr>
        <p:spPr bwMode="auto">
          <a:xfrm>
            <a:off x="765175" y="1812925"/>
            <a:ext cx="815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i="1">
                <a:latin typeface="Helvetica" panose="020B0604020202020204" pitchFamily="34" charset="0"/>
              </a:rPr>
              <a:t>How to model behavioral phenomena computationally?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91535"/>
                                        </p:tgtEl>
                                        <p:attrNameLst>
                                          <p:attrName>style.visibility</p:attrName>
                                        </p:attrNameLst>
                                      </p:cBhvr>
                                      <p:to>
                                        <p:strVal val="visible"/>
                                      </p:to>
                                    </p:set>
                                    <p:anim calcmode="lin" valueType="num">
                                      <p:cBhvr additive="base">
                                        <p:cTn id="7" dur="500" fill="hold"/>
                                        <p:tgtEl>
                                          <p:spTgt spid="491535"/>
                                        </p:tgtEl>
                                        <p:attrNameLst>
                                          <p:attrName>ppt_x</p:attrName>
                                        </p:attrNameLst>
                                      </p:cBhvr>
                                      <p:tavLst>
                                        <p:tav tm="0">
                                          <p:val>
                                            <p:strVal val="#ppt_x"/>
                                          </p:val>
                                        </p:tav>
                                        <p:tav tm="100000">
                                          <p:val>
                                            <p:strVal val="#ppt_x"/>
                                          </p:val>
                                        </p:tav>
                                      </p:tavLst>
                                    </p:anim>
                                    <p:anim calcmode="lin" valueType="num">
                                      <p:cBhvr additive="base">
                                        <p:cTn id="8" dur="500" fill="hold"/>
                                        <p:tgtEl>
                                          <p:spTgt spid="49153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0"/>
                                  </p:stCondLst>
                                  <p:childTnLst>
                                    <p:set>
                                      <p:cBhvr>
                                        <p:cTn id="11" dur="1" fill="hold">
                                          <p:stCondLst>
                                            <p:cond delay="0"/>
                                          </p:stCondLst>
                                        </p:cTn>
                                        <p:tgtEl>
                                          <p:spTgt spid="491531"/>
                                        </p:tgtEl>
                                        <p:attrNameLst>
                                          <p:attrName>style.visibility</p:attrName>
                                        </p:attrNameLst>
                                      </p:cBhvr>
                                      <p:to>
                                        <p:strVal val="visible"/>
                                      </p:to>
                                    </p:set>
                                    <p:anim calcmode="lin" valueType="num">
                                      <p:cBhvr additive="base">
                                        <p:cTn id="12" dur="500" fill="hold"/>
                                        <p:tgtEl>
                                          <p:spTgt spid="491531"/>
                                        </p:tgtEl>
                                        <p:attrNameLst>
                                          <p:attrName>ppt_x</p:attrName>
                                        </p:attrNameLst>
                                      </p:cBhvr>
                                      <p:tavLst>
                                        <p:tav tm="0">
                                          <p:val>
                                            <p:strVal val="0-#ppt_w/2"/>
                                          </p:val>
                                        </p:tav>
                                        <p:tav tm="100000">
                                          <p:val>
                                            <p:strVal val="#ppt_x"/>
                                          </p:val>
                                        </p:tav>
                                      </p:tavLst>
                                    </p:anim>
                                    <p:anim calcmode="lin" valueType="num">
                                      <p:cBhvr additive="base">
                                        <p:cTn id="13" dur="500" fill="hold"/>
                                        <p:tgtEl>
                                          <p:spTgt spid="49153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491530"/>
                                        </p:tgtEl>
                                        <p:attrNameLst>
                                          <p:attrName>style.visibility</p:attrName>
                                        </p:attrNameLst>
                                      </p:cBhvr>
                                      <p:to>
                                        <p:strVal val="visible"/>
                                      </p:to>
                                    </p:set>
                                    <p:anim calcmode="lin" valueType="num">
                                      <p:cBhvr additive="base">
                                        <p:cTn id="17" dur="500" fill="hold"/>
                                        <p:tgtEl>
                                          <p:spTgt spid="491530"/>
                                        </p:tgtEl>
                                        <p:attrNameLst>
                                          <p:attrName>ppt_x</p:attrName>
                                        </p:attrNameLst>
                                      </p:cBhvr>
                                      <p:tavLst>
                                        <p:tav tm="0">
                                          <p:val>
                                            <p:strVal val="0-#ppt_w/2"/>
                                          </p:val>
                                        </p:tav>
                                        <p:tav tm="100000">
                                          <p:val>
                                            <p:strVal val="#ppt_x"/>
                                          </p:val>
                                        </p:tav>
                                      </p:tavLst>
                                    </p:anim>
                                    <p:anim calcmode="lin" valueType="num">
                                      <p:cBhvr additive="base">
                                        <p:cTn id="18" dur="500" fill="hold"/>
                                        <p:tgtEl>
                                          <p:spTgt spid="49153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500"/>
                            </p:stCondLst>
                            <p:childTnLst>
                              <p:par>
                                <p:cTn id="20" presetID="2" presetClass="entr" presetSubtype="8" fill="hold" grpId="0" nodeType="afterEffect">
                                  <p:stCondLst>
                                    <p:cond delay="0"/>
                                  </p:stCondLst>
                                  <p:childTnLst>
                                    <p:set>
                                      <p:cBhvr>
                                        <p:cTn id="21" dur="1" fill="hold">
                                          <p:stCondLst>
                                            <p:cond delay="0"/>
                                          </p:stCondLst>
                                        </p:cTn>
                                        <p:tgtEl>
                                          <p:spTgt spid="491532"/>
                                        </p:tgtEl>
                                        <p:attrNameLst>
                                          <p:attrName>style.visibility</p:attrName>
                                        </p:attrNameLst>
                                      </p:cBhvr>
                                      <p:to>
                                        <p:strVal val="visible"/>
                                      </p:to>
                                    </p:set>
                                    <p:anim calcmode="lin" valueType="num">
                                      <p:cBhvr additive="base">
                                        <p:cTn id="22" dur="500" fill="hold"/>
                                        <p:tgtEl>
                                          <p:spTgt spid="491532"/>
                                        </p:tgtEl>
                                        <p:attrNameLst>
                                          <p:attrName>ppt_x</p:attrName>
                                        </p:attrNameLst>
                                      </p:cBhvr>
                                      <p:tavLst>
                                        <p:tav tm="0">
                                          <p:val>
                                            <p:strVal val="0-#ppt_w/2"/>
                                          </p:val>
                                        </p:tav>
                                        <p:tav tm="100000">
                                          <p:val>
                                            <p:strVal val="#ppt_x"/>
                                          </p:val>
                                        </p:tav>
                                      </p:tavLst>
                                    </p:anim>
                                    <p:anim calcmode="lin" valueType="num">
                                      <p:cBhvr additive="base">
                                        <p:cTn id="23" dur="500" fill="hold"/>
                                        <p:tgtEl>
                                          <p:spTgt spid="49153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491533"/>
                                        </p:tgtEl>
                                        <p:attrNameLst>
                                          <p:attrName>style.visibility</p:attrName>
                                        </p:attrNameLst>
                                      </p:cBhvr>
                                      <p:to>
                                        <p:strVal val="visible"/>
                                      </p:to>
                                    </p:set>
                                    <p:anim calcmode="lin" valueType="num">
                                      <p:cBhvr additive="base">
                                        <p:cTn id="27" dur="500" fill="hold"/>
                                        <p:tgtEl>
                                          <p:spTgt spid="491533"/>
                                        </p:tgtEl>
                                        <p:attrNameLst>
                                          <p:attrName>ppt_x</p:attrName>
                                        </p:attrNameLst>
                                      </p:cBhvr>
                                      <p:tavLst>
                                        <p:tav tm="0">
                                          <p:val>
                                            <p:strVal val="0-#ppt_w/2"/>
                                          </p:val>
                                        </p:tav>
                                        <p:tav tm="100000">
                                          <p:val>
                                            <p:strVal val="#ppt_x"/>
                                          </p:val>
                                        </p:tav>
                                      </p:tavLst>
                                    </p:anim>
                                    <p:anim calcmode="lin" valueType="num">
                                      <p:cBhvr additive="base">
                                        <p:cTn id="28" dur="500" fill="hold"/>
                                        <p:tgtEl>
                                          <p:spTgt spid="491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0" grpId="0" autoUpdateAnimBg="0"/>
      <p:bldP spid="491531" grpId="0" autoUpdateAnimBg="0"/>
      <p:bldP spid="491532" grpId="0" autoUpdateAnimBg="0"/>
      <p:bldP spid="491533" grpId="0" autoUpdateAnimBg="0"/>
      <p:bldP spid="49153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3074">
            <a:extLst>
              <a:ext uri="{FF2B5EF4-FFF2-40B4-BE49-F238E27FC236}">
                <a16:creationId xmlns:a16="http://schemas.microsoft.com/office/drawing/2014/main" id="{E08AB54A-91DC-42BB-8E42-C088EB20EF40}"/>
              </a:ext>
            </a:extLst>
          </p:cNvPr>
          <p:cNvSpPr>
            <a:spLocks noGrp="1" noChangeArrowheads="1"/>
          </p:cNvSpPr>
          <p:nvPr>
            <p:ph type="title"/>
          </p:nvPr>
        </p:nvSpPr>
        <p:spPr/>
        <p:txBody>
          <a:bodyPr/>
          <a:lstStyle/>
          <a:p>
            <a:r>
              <a:rPr lang="en-US" altLang="en-US"/>
              <a:t>Summary thoughts</a:t>
            </a:r>
          </a:p>
        </p:txBody>
      </p:sp>
      <p:sp>
        <p:nvSpPr>
          <p:cNvPr id="506883" name="Rectangle 3075">
            <a:extLst>
              <a:ext uri="{FF2B5EF4-FFF2-40B4-BE49-F238E27FC236}">
                <a16:creationId xmlns:a16="http://schemas.microsoft.com/office/drawing/2014/main" id="{F9D78A46-D108-42DF-BFEC-7FA16AA988B7}"/>
              </a:ext>
            </a:extLst>
          </p:cNvPr>
          <p:cNvSpPr>
            <a:spLocks noGrp="1" noChangeArrowheads="1"/>
          </p:cNvSpPr>
          <p:nvPr>
            <p:ph type="body" idx="1"/>
          </p:nvPr>
        </p:nvSpPr>
        <p:spPr/>
        <p:txBody>
          <a:bodyPr/>
          <a:lstStyle/>
          <a:p>
            <a:pPr>
              <a:spcBef>
                <a:spcPct val="40000"/>
              </a:spcBef>
            </a:pPr>
            <a:r>
              <a:rPr lang="en-US" altLang="en-US" sz="2400"/>
              <a:t>Our concept and sense of national security will change dramatically over the next decade</a:t>
            </a:r>
          </a:p>
          <a:p>
            <a:pPr>
              <a:spcBef>
                <a:spcPct val="40000"/>
              </a:spcBef>
            </a:pPr>
            <a:r>
              <a:rPr lang="en-US" altLang="en-US" sz="2400"/>
              <a:t>An emerging confluence of key technologies will prove vital in addressing the coming challenges</a:t>
            </a:r>
          </a:p>
          <a:p>
            <a:pPr>
              <a:spcBef>
                <a:spcPct val="40000"/>
              </a:spcBef>
            </a:pPr>
            <a:r>
              <a:rPr lang="en-US" altLang="en-US" sz="2400"/>
              <a:t>Our community has a pivotal role to play in that confluence.</a:t>
            </a:r>
          </a:p>
          <a:p>
            <a:pPr>
              <a:spcBef>
                <a:spcPct val="40000"/>
              </a:spcBef>
            </a:pPr>
            <a:r>
              <a:rPr lang="en-US" altLang="en-US" sz="2400"/>
              <a:t>We need to think more broadly and creatively, and to understand better the “softer” sciences.</a:t>
            </a:r>
            <a:endParaRPr lang="en-US"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a:extLst>
              <a:ext uri="{FF2B5EF4-FFF2-40B4-BE49-F238E27FC236}">
                <a16:creationId xmlns:a16="http://schemas.microsoft.com/office/drawing/2014/main" id="{5312DD1B-BCD5-4982-83DA-33FD23390B1A}"/>
              </a:ext>
            </a:extLst>
          </p:cNvPr>
          <p:cNvSpPr>
            <a:spLocks noGrp="1" noChangeArrowheads="1"/>
          </p:cNvSpPr>
          <p:nvPr>
            <p:ph type="title"/>
          </p:nvPr>
        </p:nvSpPr>
        <p:spPr/>
        <p:txBody>
          <a:bodyPr/>
          <a:lstStyle/>
          <a:p>
            <a:r>
              <a:rPr lang="en-US" altLang="en-US"/>
              <a:t>Acknowledgements</a:t>
            </a:r>
          </a:p>
        </p:txBody>
      </p:sp>
      <p:graphicFrame>
        <p:nvGraphicFramePr>
          <p:cNvPr id="493776" name="Group 208">
            <a:extLst>
              <a:ext uri="{FF2B5EF4-FFF2-40B4-BE49-F238E27FC236}">
                <a16:creationId xmlns:a16="http://schemas.microsoft.com/office/drawing/2014/main" id="{9ABB1B22-7A98-4F48-808A-3D4330A60DC4}"/>
              </a:ext>
            </a:extLst>
          </p:cNvPr>
          <p:cNvGraphicFramePr>
            <a:graphicFrameLocks noGrp="1"/>
          </p:cNvGraphicFramePr>
          <p:nvPr>
            <p:ph type="tbl" idx="1"/>
          </p:nvPr>
        </p:nvGraphicFramePr>
        <p:xfrm>
          <a:off x="685800" y="1524000"/>
          <a:ext cx="7924800" cy="5048250"/>
        </p:xfrm>
        <a:graphic>
          <a:graphicData uri="http://schemas.openxmlformats.org/drawingml/2006/table">
            <a:tbl>
              <a:tblPr/>
              <a:tblGrid>
                <a:gridCol w="854075">
                  <a:extLst>
                    <a:ext uri="{9D8B030D-6E8A-4147-A177-3AD203B41FA5}">
                      <a16:colId xmlns:a16="http://schemas.microsoft.com/office/drawing/2014/main" val="3752491595"/>
                    </a:ext>
                  </a:extLst>
                </a:gridCol>
                <a:gridCol w="7070725">
                  <a:extLst>
                    <a:ext uri="{9D8B030D-6E8A-4147-A177-3AD203B41FA5}">
                      <a16:colId xmlns:a16="http://schemas.microsoft.com/office/drawing/2014/main" val="1582977489"/>
                    </a:ext>
                  </a:extLst>
                </a:gridCol>
              </a:tblGrid>
              <a:tr h="457200">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Comic Sans MS" panose="030F0702030302020204" pitchFamily="66" charset="0"/>
                        </a:rPr>
                        <a:t>Slide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Comic Sans MS" panose="030F0702030302020204" pitchFamily="66" charset="0"/>
                        </a:rPr>
                        <a:t>Reference/Credit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1020141"/>
                  </a:ext>
                </a:extLst>
              </a:tr>
              <a:tr h="304800">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Comic Sans MS" panose="030F0702030302020204" pitchFamily="66" charset="0"/>
                        </a:rPr>
                        <a:t>Threat space mapping – SNL Advanced Concepts Group/Gerry Yonas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6730176"/>
                  </a:ext>
                </a:extLst>
              </a:tr>
              <a:tr h="481013">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Comic Sans MS" panose="030F0702030302020204" pitchFamily="66" charset="0"/>
                        </a:rPr>
                        <a:t>Conflict deaths</a:t>
                      </a:r>
                      <a:r>
                        <a:rPr kumimoji="0" lang="en-US" altLang="en-US" sz="1400" b="1" i="1" u="none" strike="noStrike" cap="none" normalizeH="0" baseline="0">
                          <a:ln>
                            <a:noFill/>
                          </a:ln>
                          <a:solidFill>
                            <a:schemeClr val="tx1"/>
                          </a:solidFill>
                          <a:effectLst/>
                          <a:latin typeface="Comic Sans MS" panose="030F0702030302020204" pitchFamily="66" charset="0"/>
                        </a:rPr>
                        <a:t> - The Economist</a:t>
                      </a:r>
                      <a:r>
                        <a:rPr kumimoji="0" lang="en-US" altLang="en-US" sz="1400" b="1" i="0" u="none" strike="noStrike" cap="none" normalizeH="0" baseline="0">
                          <a:ln>
                            <a:noFill/>
                          </a:ln>
                          <a:solidFill>
                            <a:schemeClr val="tx1"/>
                          </a:solidFill>
                          <a:effectLst/>
                          <a:latin typeface="Comic Sans MS" panose="030F0702030302020204" pitchFamily="66" charset="0"/>
                        </a:rPr>
                        <a:t>; Disease deaths- Al Zelicoff;  total deaths - a simple exponential growth model</a:t>
                      </a:r>
                      <a:endParaRPr kumimoji="0" lang="en-US" altLang="en-US" sz="1400" b="1" i="1" u="none" strike="noStrike" cap="none" normalizeH="0" baseline="0">
                        <a:ln>
                          <a:noFill/>
                        </a:ln>
                        <a:solidFill>
                          <a:schemeClr val="tx1"/>
                        </a:solidFill>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7295916"/>
                  </a:ext>
                </a:extLst>
              </a:tr>
              <a:tr h="30797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Comic Sans MS" panose="030F0702030302020204" pitchFamily="66" charset="0"/>
                        </a:rPr>
                        <a:t>Population/Economic figures for 2000/2025 – </a:t>
                      </a:r>
                      <a:r>
                        <a:rPr kumimoji="0" lang="en-US" altLang="en-US" sz="1400" b="1" i="1" u="none" strike="noStrike" cap="none" normalizeH="0" baseline="0">
                          <a:ln>
                            <a:noFill/>
                          </a:ln>
                          <a:solidFill>
                            <a:schemeClr val="tx1"/>
                          </a:solidFill>
                          <a:effectLst/>
                          <a:latin typeface="Comic Sans MS" panose="030F0702030302020204" pitchFamily="66" charset="0"/>
                        </a:rPr>
                        <a:t>WorldWatch/Homer-Dixson</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011789"/>
                  </a:ext>
                </a:extLst>
              </a:tr>
              <a:tr h="293688">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Comic Sans MS" panose="030F0702030302020204" pitchFamily="66" charset="0"/>
                        </a:rPr>
                        <a:t>Historical crisis chart (adapted)</a:t>
                      </a:r>
                      <a:r>
                        <a:rPr kumimoji="0" lang="en-US" altLang="en-US" sz="1400" b="1" i="1" u="none" strike="noStrike" cap="none" normalizeH="0" baseline="0">
                          <a:ln>
                            <a:noFill/>
                          </a:ln>
                          <a:solidFill>
                            <a:schemeClr val="tx1"/>
                          </a:solidFill>
                          <a:effectLst/>
                          <a:latin typeface="Comic Sans MS" panose="030F0702030302020204" pitchFamily="66" charset="0"/>
                        </a:rPr>
                        <a:t> - The Fourth Turning</a:t>
                      </a:r>
                      <a:r>
                        <a:rPr kumimoji="0" lang="en-US" altLang="en-US" sz="1400" b="1" i="0" u="none" strike="noStrike" cap="none" normalizeH="0" baseline="0">
                          <a:ln>
                            <a:noFill/>
                          </a:ln>
                          <a:solidFill>
                            <a:schemeClr val="tx1"/>
                          </a:solidFill>
                          <a:effectLst/>
                          <a:latin typeface="Comic Sans MS" panose="030F0702030302020204" pitchFamily="66" charset="0"/>
                        </a:rPr>
                        <a:t>, Strauss &amp; Howe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278437"/>
                  </a:ext>
                </a:extLst>
              </a:tr>
              <a:tr h="293688">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Comic Sans MS" panose="030F0702030302020204" pitchFamily="66" charset="0"/>
                        </a:rPr>
                        <a:t>Threat illustrations – ACG/Ken Miller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7132211"/>
                  </a:ext>
                </a:extLst>
              </a:tr>
              <a:tr h="293688">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Comic Sans MS" panose="030F0702030302020204" pitchFamily="66" charset="0"/>
                        </a:rPr>
                        <a:t>Convergence in time</a:t>
                      </a:r>
                      <a:r>
                        <a:rPr kumimoji="0" lang="en-US" altLang="en-US" sz="1400" b="1" i="1" u="none" strike="noStrike" cap="none" normalizeH="0" baseline="0">
                          <a:ln>
                            <a:noFill/>
                          </a:ln>
                          <a:solidFill>
                            <a:schemeClr val="tx1"/>
                          </a:solidFill>
                          <a:effectLst/>
                          <a:latin typeface="Comic Sans MS" panose="030F0702030302020204" pitchFamily="66" charset="0"/>
                        </a:rPr>
                        <a:t> - NSF NBIC report</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8760552"/>
                  </a:ext>
                </a:extLst>
              </a:tr>
              <a:tr h="388938">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rPr>
                        <a:t>8-11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Comic Sans MS" panose="030F0702030302020204" pitchFamily="66" charset="0"/>
                        </a:rPr>
                        <a:t>The cognohedron/NIBC – ACG/Rob Leland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5342658"/>
                  </a:ext>
                </a:extLst>
              </a:tr>
              <a:tr h="388938">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1" u="none" strike="noStrike" cap="none" normalizeH="0" baseline="0">
                          <a:ln>
                            <a:noFill/>
                          </a:ln>
                          <a:solidFill>
                            <a:schemeClr val="tx1"/>
                          </a:solidFill>
                          <a:effectLst/>
                          <a:latin typeface="Comic Sans MS" panose="030F0702030302020204" pitchFamily="66" charset="0"/>
                        </a:rPr>
                        <a:t>The Big Down, </a:t>
                      </a:r>
                      <a:r>
                        <a:rPr kumimoji="0" lang="en-US" altLang="en-US" sz="1400" b="1" i="0" u="none" strike="noStrike" cap="none" normalizeH="0" baseline="0">
                          <a:ln>
                            <a:noFill/>
                          </a:ln>
                          <a:solidFill>
                            <a:schemeClr val="tx1"/>
                          </a:solidFill>
                          <a:effectLst/>
                          <a:latin typeface="Comic Sans MS" panose="030F0702030302020204" pitchFamily="66" charset="0"/>
                        </a:rPr>
                        <a:t>ETC Group – BANG name for NIBC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309326"/>
                  </a:ext>
                </a:extLst>
              </a:tr>
              <a:tr h="557213">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1" u="none" strike="noStrike" cap="none" normalizeH="0" baseline="0">
                          <a:ln>
                            <a:noFill/>
                          </a:ln>
                          <a:solidFill>
                            <a:schemeClr val="tx1"/>
                          </a:solidFill>
                          <a:effectLst/>
                          <a:latin typeface="Comic Sans MS" panose="030F0702030302020204" pitchFamily="66" charset="0"/>
                        </a:rPr>
                        <a:t>To Prevail: An American Strategy for the Campaign Against Terrorism</a:t>
                      </a:r>
                      <a:r>
                        <a:rPr kumimoji="0" lang="en-US" altLang="en-US" sz="1400" b="1" i="0" u="none" strike="noStrike" cap="none" normalizeH="0" baseline="0">
                          <a:ln>
                            <a:noFill/>
                          </a:ln>
                          <a:solidFill>
                            <a:schemeClr val="tx1"/>
                          </a:solidFill>
                          <a:effectLst/>
                          <a:latin typeface="Comic Sans MS" panose="030F0702030302020204" pitchFamily="66" charset="0"/>
                        </a:rPr>
                        <a:t>; Campbell and Flournoy, CSIS.</a:t>
                      </a:r>
                      <a:endParaRPr kumimoji="0" lang="en-US" altLang="en-US" sz="1400" b="1" i="1" u="none" strike="noStrike" cap="none" normalizeH="0" baseline="0">
                        <a:ln>
                          <a:noFill/>
                        </a:ln>
                        <a:solidFill>
                          <a:schemeClr val="tx1"/>
                        </a:solidFill>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3267494"/>
                  </a:ext>
                </a:extLst>
              </a:tr>
              <a:tr h="379413">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Comic Sans MS" panose="030F0702030302020204" pitchFamily="66" charset="0"/>
                        </a:rPr>
                        <a:t>Terrorism detection architecture – ACG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856720"/>
                  </a:ext>
                </a:extLst>
              </a:tr>
              <a:tr h="28892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Comic Sans MS" panose="030F0702030302020204" pitchFamily="66" charset="0"/>
                        </a:rPr>
                        <a:t>Sensor element concept – ACG/Ron Pate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0743213"/>
                  </a:ext>
                </a:extLst>
              </a:tr>
              <a:tr h="350838">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Comic Sans MS" panose="030F0702030302020204" pitchFamily="66" charset="0"/>
                        </a:rPr>
                        <a:t>Behavior modeling paradigm – ACG/Ben Wu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6029084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822" name="Picture 30">
            <a:extLst>
              <a:ext uri="{FF2B5EF4-FFF2-40B4-BE49-F238E27FC236}">
                <a16:creationId xmlns:a16="http://schemas.microsoft.com/office/drawing/2014/main" id="{963DB67F-B431-4530-877A-68BD9A185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2743200" cy="1627188"/>
          </a:xfrm>
          <a:prstGeom prst="rect">
            <a:avLst/>
          </a:prstGeom>
          <a:noFill/>
          <a:extLst>
            <a:ext uri="{909E8E84-426E-40DD-AFC4-6F175D3DCCD1}">
              <a14:hiddenFill xmlns:a14="http://schemas.microsoft.com/office/drawing/2010/main">
                <a:solidFill>
                  <a:srgbClr val="FFFFFF"/>
                </a:solidFill>
              </a14:hiddenFill>
            </a:ext>
          </a:extLst>
        </p:spPr>
      </p:pic>
      <p:pic>
        <p:nvPicPr>
          <p:cNvPr id="417820" name="Picture 28">
            <a:extLst>
              <a:ext uri="{FF2B5EF4-FFF2-40B4-BE49-F238E27FC236}">
                <a16:creationId xmlns:a16="http://schemas.microsoft.com/office/drawing/2014/main" id="{139CEEB8-5854-4877-BA9B-8E617B8DE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084763"/>
            <a:ext cx="2286000" cy="1773237"/>
          </a:xfrm>
          <a:prstGeom prst="rect">
            <a:avLst/>
          </a:prstGeom>
          <a:noFill/>
          <a:extLst>
            <a:ext uri="{909E8E84-426E-40DD-AFC4-6F175D3DCCD1}">
              <a14:hiddenFill xmlns:a14="http://schemas.microsoft.com/office/drawing/2010/main">
                <a:solidFill>
                  <a:srgbClr val="FFFFFF"/>
                </a:solidFill>
              </a14:hiddenFill>
            </a:ext>
          </a:extLst>
        </p:spPr>
      </p:pic>
      <p:pic>
        <p:nvPicPr>
          <p:cNvPr id="417821" name="Picture 29">
            <a:extLst>
              <a:ext uri="{FF2B5EF4-FFF2-40B4-BE49-F238E27FC236}">
                <a16:creationId xmlns:a16="http://schemas.microsoft.com/office/drawing/2014/main" id="{1FB9611C-71D5-4310-B737-129DE272A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49850"/>
            <a:ext cx="2514600" cy="1708150"/>
          </a:xfrm>
          <a:prstGeom prst="rect">
            <a:avLst/>
          </a:prstGeom>
          <a:noFill/>
          <a:extLst>
            <a:ext uri="{909E8E84-426E-40DD-AFC4-6F175D3DCCD1}">
              <a14:hiddenFill xmlns:a14="http://schemas.microsoft.com/office/drawing/2010/main">
                <a:solidFill>
                  <a:srgbClr val="FFFFFF"/>
                </a:solidFill>
              </a14:hiddenFill>
            </a:ext>
          </a:extLst>
        </p:spPr>
      </p:pic>
      <p:pic>
        <p:nvPicPr>
          <p:cNvPr id="417818" name="Picture 26">
            <a:extLst>
              <a:ext uri="{FF2B5EF4-FFF2-40B4-BE49-F238E27FC236}">
                <a16:creationId xmlns:a16="http://schemas.microsoft.com/office/drawing/2014/main" id="{44D675E9-9020-474F-A4E9-1092A45D1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1123950"/>
            <a:ext cx="23622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17794" name="Rectangle 2">
            <a:extLst>
              <a:ext uri="{FF2B5EF4-FFF2-40B4-BE49-F238E27FC236}">
                <a16:creationId xmlns:a16="http://schemas.microsoft.com/office/drawing/2014/main" id="{AB4529EB-6FB1-4F4C-99B3-DE990A758E6A}"/>
              </a:ext>
            </a:extLst>
          </p:cNvPr>
          <p:cNvSpPr>
            <a:spLocks noGrp="1" noChangeArrowheads="1"/>
          </p:cNvSpPr>
          <p:nvPr>
            <p:ph type="title"/>
          </p:nvPr>
        </p:nvSpPr>
        <p:spPr/>
        <p:txBody>
          <a:bodyPr/>
          <a:lstStyle/>
          <a:p>
            <a:r>
              <a:rPr lang="en-US" altLang="en-US"/>
              <a:t>What is national security?</a:t>
            </a:r>
          </a:p>
        </p:txBody>
      </p:sp>
      <p:grpSp>
        <p:nvGrpSpPr>
          <p:cNvPr id="417795" name="Group 3">
            <a:extLst>
              <a:ext uri="{FF2B5EF4-FFF2-40B4-BE49-F238E27FC236}">
                <a16:creationId xmlns:a16="http://schemas.microsoft.com/office/drawing/2014/main" id="{ED399011-1860-4364-9D20-C457BC6B0C34}"/>
              </a:ext>
            </a:extLst>
          </p:cNvPr>
          <p:cNvGrpSpPr>
            <a:grpSpLocks/>
          </p:cNvGrpSpPr>
          <p:nvPr/>
        </p:nvGrpSpPr>
        <p:grpSpPr bwMode="auto">
          <a:xfrm>
            <a:off x="2133600" y="2362200"/>
            <a:ext cx="4876800" cy="3429000"/>
            <a:chOff x="829" y="1245"/>
            <a:chExt cx="4051" cy="2631"/>
          </a:xfrm>
        </p:grpSpPr>
        <p:grpSp>
          <p:nvGrpSpPr>
            <p:cNvPr id="417796" name="Group 4">
              <a:extLst>
                <a:ext uri="{FF2B5EF4-FFF2-40B4-BE49-F238E27FC236}">
                  <a16:creationId xmlns:a16="http://schemas.microsoft.com/office/drawing/2014/main" id="{9CEAA871-D2CF-4B82-B7E8-2BAA3D8DDD0C}"/>
                </a:ext>
              </a:extLst>
            </p:cNvPr>
            <p:cNvGrpSpPr>
              <a:grpSpLocks/>
            </p:cNvGrpSpPr>
            <p:nvPr/>
          </p:nvGrpSpPr>
          <p:grpSpPr bwMode="auto">
            <a:xfrm>
              <a:off x="829" y="1245"/>
              <a:ext cx="4051" cy="2631"/>
              <a:chOff x="528" y="966"/>
              <a:chExt cx="4896" cy="3120"/>
            </a:xfrm>
          </p:grpSpPr>
          <p:sp>
            <p:nvSpPr>
              <p:cNvPr id="417797" name="Rectangle 5">
                <a:extLst>
                  <a:ext uri="{FF2B5EF4-FFF2-40B4-BE49-F238E27FC236}">
                    <a16:creationId xmlns:a16="http://schemas.microsoft.com/office/drawing/2014/main" id="{38D59FDD-43B7-47D3-8FF2-CCE349D41F66}"/>
                  </a:ext>
                </a:extLst>
              </p:cNvPr>
              <p:cNvSpPr>
                <a:spLocks noChangeArrowheads="1"/>
              </p:cNvSpPr>
              <p:nvPr/>
            </p:nvSpPr>
            <p:spPr bwMode="auto">
              <a:xfrm>
                <a:off x="528" y="966"/>
                <a:ext cx="4896" cy="31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798" name="Line 6">
                <a:extLst>
                  <a:ext uri="{FF2B5EF4-FFF2-40B4-BE49-F238E27FC236}">
                    <a16:creationId xmlns:a16="http://schemas.microsoft.com/office/drawing/2014/main" id="{6F5B1809-776F-4138-9DD7-79B38C1953C4}"/>
                  </a:ext>
                </a:extLst>
              </p:cNvPr>
              <p:cNvSpPr>
                <a:spLocks noChangeShapeType="1"/>
              </p:cNvSpPr>
              <p:nvPr/>
            </p:nvSpPr>
            <p:spPr bwMode="auto">
              <a:xfrm>
                <a:off x="2976" y="966"/>
                <a:ext cx="0" cy="31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799" name="Line 7">
                <a:extLst>
                  <a:ext uri="{FF2B5EF4-FFF2-40B4-BE49-F238E27FC236}">
                    <a16:creationId xmlns:a16="http://schemas.microsoft.com/office/drawing/2014/main" id="{6E4056D9-58B9-4E46-B004-415B85A389CD}"/>
                  </a:ext>
                </a:extLst>
              </p:cNvPr>
              <p:cNvSpPr>
                <a:spLocks noChangeShapeType="1"/>
              </p:cNvSpPr>
              <p:nvPr/>
            </p:nvSpPr>
            <p:spPr bwMode="auto">
              <a:xfrm>
                <a:off x="528" y="2520"/>
                <a:ext cx="48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7800" name="Text Box 8">
              <a:extLst>
                <a:ext uri="{FF2B5EF4-FFF2-40B4-BE49-F238E27FC236}">
                  <a16:creationId xmlns:a16="http://schemas.microsoft.com/office/drawing/2014/main" id="{3603805D-D12C-413F-B805-2D7735EA4364}"/>
                </a:ext>
              </a:extLst>
            </p:cNvPr>
            <p:cNvSpPr txBox="1">
              <a:spLocks noChangeArrowheads="1"/>
            </p:cNvSpPr>
            <p:nvPr/>
          </p:nvSpPr>
          <p:spPr bwMode="auto">
            <a:xfrm>
              <a:off x="3188" y="2247"/>
              <a:ext cx="149"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lang="en-US" altLang="en-US">
                <a:latin typeface="Times" panose="02020603050405020304" pitchFamily="18" charset="0"/>
              </a:endParaRPr>
            </a:p>
          </p:txBody>
        </p:sp>
        <p:sp>
          <p:nvSpPr>
            <p:cNvPr id="417801" name="Rectangle 9">
              <a:extLst>
                <a:ext uri="{FF2B5EF4-FFF2-40B4-BE49-F238E27FC236}">
                  <a16:creationId xmlns:a16="http://schemas.microsoft.com/office/drawing/2014/main" id="{B32C99BA-89DF-4F64-85CD-62B0A3F0D795}"/>
                </a:ext>
              </a:extLst>
            </p:cNvPr>
            <p:cNvSpPr>
              <a:spLocks noChangeArrowheads="1"/>
            </p:cNvSpPr>
            <p:nvPr/>
          </p:nvSpPr>
          <p:spPr bwMode="auto">
            <a:xfrm>
              <a:off x="2867" y="1256"/>
              <a:ext cx="1989" cy="1277"/>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02" name="Rectangle 10">
              <a:extLst>
                <a:ext uri="{FF2B5EF4-FFF2-40B4-BE49-F238E27FC236}">
                  <a16:creationId xmlns:a16="http://schemas.microsoft.com/office/drawing/2014/main" id="{0B97CB25-33BA-4A1F-9E9E-9CC836040F34}"/>
                </a:ext>
              </a:extLst>
            </p:cNvPr>
            <p:cNvSpPr>
              <a:spLocks noChangeArrowheads="1"/>
            </p:cNvSpPr>
            <p:nvPr/>
          </p:nvSpPr>
          <p:spPr bwMode="auto">
            <a:xfrm>
              <a:off x="2863" y="2551"/>
              <a:ext cx="1989" cy="13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03" name="Rectangle 11">
              <a:extLst>
                <a:ext uri="{FF2B5EF4-FFF2-40B4-BE49-F238E27FC236}">
                  <a16:creationId xmlns:a16="http://schemas.microsoft.com/office/drawing/2014/main" id="{4114B73E-D21B-494B-87AE-A2E179F7F5BF}"/>
                </a:ext>
              </a:extLst>
            </p:cNvPr>
            <p:cNvSpPr>
              <a:spLocks noChangeArrowheads="1"/>
            </p:cNvSpPr>
            <p:nvPr/>
          </p:nvSpPr>
          <p:spPr bwMode="auto">
            <a:xfrm>
              <a:off x="841" y="1252"/>
              <a:ext cx="1989" cy="127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04" name="Rectangle 12">
              <a:extLst>
                <a:ext uri="{FF2B5EF4-FFF2-40B4-BE49-F238E27FC236}">
                  <a16:creationId xmlns:a16="http://schemas.microsoft.com/office/drawing/2014/main" id="{FD59B2BE-2F17-454E-8AF4-476C405F044B}"/>
                </a:ext>
              </a:extLst>
            </p:cNvPr>
            <p:cNvSpPr>
              <a:spLocks noChangeArrowheads="1"/>
            </p:cNvSpPr>
            <p:nvPr/>
          </p:nvSpPr>
          <p:spPr bwMode="auto">
            <a:xfrm>
              <a:off x="841" y="2563"/>
              <a:ext cx="1989" cy="128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7805" name="Text Box 13">
            <a:extLst>
              <a:ext uri="{FF2B5EF4-FFF2-40B4-BE49-F238E27FC236}">
                <a16:creationId xmlns:a16="http://schemas.microsoft.com/office/drawing/2014/main" id="{B122EFCD-E1B9-4CD8-A380-2127A8BA4DEA}"/>
              </a:ext>
            </a:extLst>
          </p:cNvPr>
          <p:cNvSpPr txBox="1">
            <a:spLocks noChangeArrowheads="1"/>
          </p:cNvSpPr>
          <p:nvPr/>
        </p:nvSpPr>
        <p:spPr bwMode="auto">
          <a:xfrm>
            <a:off x="3898900" y="1766888"/>
            <a:ext cx="1169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800" b="1"/>
              <a:t>Global</a:t>
            </a:r>
            <a:endParaRPr lang="en-US" altLang="en-US" sz="2000" b="1"/>
          </a:p>
        </p:txBody>
      </p:sp>
      <p:sp>
        <p:nvSpPr>
          <p:cNvPr id="417806" name="Text Box 14">
            <a:extLst>
              <a:ext uri="{FF2B5EF4-FFF2-40B4-BE49-F238E27FC236}">
                <a16:creationId xmlns:a16="http://schemas.microsoft.com/office/drawing/2014/main" id="{6F86B9D3-A24C-4E74-9A63-00F3DF2CF990}"/>
              </a:ext>
            </a:extLst>
          </p:cNvPr>
          <p:cNvSpPr txBox="1">
            <a:spLocks noChangeArrowheads="1"/>
          </p:cNvSpPr>
          <p:nvPr/>
        </p:nvSpPr>
        <p:spPr bwMode="auto">
          <a:xfrm>
            <a:off x="3973513" y="6019800"/>
            <a:ext cx="1131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t>Local</a:t>
            </a:r>
          </a:p>
        </p:txBody>
      </p:sp>
      <p:sp>
        <p:nvSpPr>
          <p:cNvPr id="417807" name="Text Box 15">
            <a:extLst>
              <a:ext uri="{FF2B5EF4-FFF2-40B4-BE49-F238E27FC236}">
                <a16:creationId xmlns:a16="http://schemas.microsoft.com/office/drawing/2014/main" id="{18199890-3634-4225-9876-322CB13782B9}"/>
              </a:ext>
            </a:extLst>
          </p:cNvPr>
          <p:cNvSpPr txBox="1">
            <a:spLocks noChangeArrowheads="1"/>
          </p:cNvSpPr>
          <p:nvPr/>
        </p:nvSpPr>
        <p:spPr bwMode="auto">
          <a:xfrm>
            <a:off x="7162800" y="3810000"/>
            <a:ext cx="1698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800" b="1"/>
              <a:t>Constructive</a:t>
            </a:r>
          </a:p>
        </p:txBody>
      </p:sp>
      <p:sp>
        <p:nvSpPr>
          <p:cNvPr id="417808" name="Text Box 16">
            <a:extLst>
              <a:ext uri="{FF2B5EF4-FFF2-40B4-BE49-F238E27FC236}">
                <a16:creationId xmlns:a16="http://schemas.microsoft.com/office/drawing/2014/main" id="{F230BC54-BD75-4C39-A62C-9B046D6B248C}"/>
              </a:ext>
            </a:extLst>
          </p:cNvPr>
          <p:cNvSpPr txBox="1">
            <a:spLocks noChangeArrowheads="1"/>
          </p:cNvSpPr>
          <p:nvPr/>
        </p:nvSpPr>
        <p:spPr bwMode="auto">
          <a:xfrm>
            <a:off x="457200" y="3824288"/>
            <a:ext cx="1479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b="1"/>
              <a:t>Destructive</a:t>
            </a:r>
          </a:p>
        </p:txBody>
      </p:sp>
      <p:sp>
        <p:nvSpPr>
          <p:cNvPr id="417809" name="Text Box 17">
            <a:extLst>
              <a:ext uri="{FF2B5EF4-FFF2-40B4-BE49-F238E27FC236}">
                <a16:creationId xmlns:a16="http://schemas.microsoft.com/office/drawing/2014/main" id="{DA84C51F-0616-4AAF-91F8-6AAF969824EE}"/>
              </a:ext>
            </a:extLst>
          </p:cNvPr>
          <p:cNvSpPr txBox="1">
            <a:spLocks noChangeArrowheads="1"/>
          </p:cNvSpPr>
          <p:nvPr/>
        </p:nvSpPr>
        <p:spPr bwMode="auto">
          <a:xfrm>
            <a:off x="4795838" y="2816225"/>
            <a:ext cx="2489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FontTx/>
              <a:buChar char="•"/>
            </a:pPr>
            <a:r>
              <a:rPr lang="en-US" altLang="en-US" sz="1600">
                <a:solidFill>
                  <a:schemeClr val="bg1"/>
                </a:solidFill>
              </a:rPr>
              <a:t> Resource conflicts</a:t>
            </a:r>
          </a:p>
          <a:p>
            <a:pPr algn="l" eaLnBrk="0" hangingPunct="0">
              <a:spcBef>
                <a:spcPct val="50000"/>
              </a:spcBef>
              <a:buFontTx/>
              <a:buChar char="•"/>
            </a:pPr>
            <a:r>
              <a:rPr lang="en-US" altLang="en-US" sz="1600">
                <a:solidFill>
                  <a:schemeClr val="bg1"/>
                </a:solidFill>
              </a:rPr>
              <a:t> Sustainable dev.</a:t>
            </a:r>
          </a:p>
          <a:p>
            <a:pPr algn="l" eaLnBrk="0" hangingPunct="0">
              <a:spcBef>
                <a:spcPct val="50000"/>
              </a:spcBef>
              <a:buFontTx/>
              <a:buChar char="•"/>
            </a:pPr>
            <a:r>
              <a:rPr lang="en-US" altLang="en-US" sz="1600">
                <a:solidFill>
                  <a:schemeClr val="bg1"/>
                </a:solidFill>
              </a:rPr>
              <a:t> Ecomigration</a:t>
            </a:r>
          </a:p>
        </p:txBody>
      </p:sp>
      <p:sp>
        <p:nvSpPr>
          <p:cNvPr id="417810" name="Text Box 18">
            <a:extLst>
              <a:ext uri="{FF2B5EF4-FFF2-40B4-BE49-F238E27FC236}">
                <a16:creationId xmlns:a16="http://schemas.microsoft.com/office/drawing/2014/main" id="{25322C04-6DF9-458A-A790-E4D972A960C9}"/>
              </a:ext>
            </a:extLst>
          </p:cNvPr>
          <p:cNvSpPr txBox="1">
            <a:spLocks noChangeArrowheads="1"/>
          </p:cNvSpPr>
          <p:nvPr/>
        </p:nvSpPr>
        <p:spPr bwMode="auto">
          <a:xfrm>
            <a:off x="2209800" y="2801938"/>
            <a:ext cx="25590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FontTx/>
              <a:buChar char="•"/>
            </a:pPr>
            <a:r>
              <a:rPr lang="en-US" altLang="en-US" sz="1600">
                <a:solidFill>
                  <a:schemeClr val="bg1"/>
                </a:solidFill>
              </a:rPr>
              <a:t> Conventional engage.</a:t>
            </a:r>
          </a:p>
          <a:p>
            <a:pPr algn="l" eaLnBrk="0" hangingPunct="0">
              <a:spcBef>
                <a:spcPct val="50000"/>
              </a:spcBef>
              <a:buFontTx/>
              <a:buChar char="•"/>
            </a:pPr>
            <a:r>
              <a:rPr lang="en-US" altLang="en-US" sz="1600">
                <a:solidFill>
                  <a:schemeClr val="bg1"/>
                </a:solidFill>
              </a:rPr>
              <a:t> Nuclear deterrence</a:t>
            </a:r>
          </a:p>
          <a:p>
            <a:pPr algn="l" eaLnBrk="0" hangingPunct="0">
              <a:spcBef>
                <a:spcPct val="50000"/>
              </a:spcBef>
              <a:buFontTx/>
              <a:buChar char="•"/>
            </a:pPr>
            <a:r>
              <a:rPr lang="en-US" altLang="en-US" sz="1600">
                <a:solidFill>
                  <a:schemeClr val="bg1"/>
                </a:solidFill>
              </a:rPr>
              <a:t>Military containment</a:t>
            </a:r>
          </a:p>
        </p:txBody>
      </p:sp>
      <p:sp>
        <p:nvSpPr>
          <p:cNvPr id="417811" name="Text Box 19">
            <a:extLst>
              <a:ext uri="{FF2B5EF4-FFF2-40B4-BE49-F238E27FC236}">
                <a16:creationId xmlns:a16="http://schemas.microsoft.com/office/drawing/2014/main" id="{2D440894-7C4F-47CF-B490-A53D05AD0CD3}"/>
              </a:ext>
            </a:extLst>
          </p:cNvPr>
          <p:cNvSpPr txBox="1">
            <a:spLocks noChangeArrowheads="1"/>
          </p:cNvSpPr>
          <p:nvPr/>
        </p:nvSpPr>
        <p:spPr bwMode="auto">
          <a:xfrm>
            <a:off x="4813300" y="4618038"/>
            <a:ext cx="23304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FontTx/>
              <a:buChar char="•"/>
            </a:pPr>
            <a:r>
              <a:rPr lang="en-US" altLang="en-US" sz="1600">
                <a:solidFill>
                  <a:schemeClr val="bg1"/>
                </a:solidFill>
              </a:rPr>
              <a:t> Prosperity</a:t>
            </a:r>
          </a:p>
          <a:p>
            <a:pPr algn="l" eaLnBrk="0" hangingPunct="0">
              <a:spcBef>
                <a:spcPct val="50000"/>
              </a:spcBef>
              <a:buFontTx/>
              <a:buChar char="•"/>
            </a:pPr>
            <a:r>
              <a:rPr lang="en-US" altLang="en-US" sz="1600">
                <a:solidFill>
                  <a:schemeClr val="bg1"/>
                </a:solidFill>
              </a:rPr>
              <a:t> Health care</a:t>
            </a:r>
          </a:p>
          <a:p>
            <a:pPr algn="l" eaLnBrk="0" hangingPunct="0">
              <a:spcBef>
                <a:spcPct val="50000"/>
              </a:spcBef>
              <a:buFontTx/>
              <a:buChar char="•"/>
            </a:pPr>
            <a:r>
              <a:rPr lang="en-US" altLang="en-US" sz="1600">
                <a:solidFill>
                  <a:schemeClr val="bg1"/>
                </a:solidFill>
              </a:rPr>
              <a:t> Education</a:t>
            </a:r>
          </a:p>
        </p:txBody>
      </p:sp>
      <p:sp>
        <p:nvSpPr>
          <p:cNvPr id="417812" name="Text Box 20">
            <a:extLst>
              <a:ext uri="{FF2B5EF4-FFF2-40B4-BE49-F238E27FC236}">
                <a16:creationId xmlns:a16="http://schemas.microsoft.com/office/drawing/2014/main" id="{C8A79D96-5019-42D0-A722-D95AD9990BB5}"/>
              </a:ext>
            </a:extLst>
          </p:cNvPr>
          <p:cNvSpPr txBox="1">
            <a:spLocks noChangeArrowheads="1"/>
          </p:cNvSpPr>
          <p:nvPr/>
        </p:nvSpPr>
        <p:spPr bwMode="auto">
          <a:xfrm>
            <a:off x="2286000" y="4583113"/>
            <a:ext cx="233045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FontTx/>
              <a:buChar char="•"/>
            </a:pPr>
            <a:r>
              <a:rPr lang="en-US" altLang="en-US" sz="1600">
                <a:solidFill>
                  <a:schemeClr val="bg1"/>
                </a:solidFill>
              </a:rPr>
              <a:t> Terrorism</a:t>
            </a:r>
          </a:p>
          <a:p>
            <a:pPr algn="l" eaLnBrk="0" hangingPunct="0">
              <a:spcBef>
                <a:spcPct val="50000"/>
              </a:spcBef>
              <a:buFontTx/>
              <a:buChar char="•"/>
            </a:pPr>
            <a:r>
              <a:rPr lang="en-US" altLang="en-US" sz="1600">
                <a:solidFill>
                  <a:schemeClr val="bg1"/>
                </a:solidFill>
              </a:rPr>
              <a:t> Crime</a:t>
            </a:r>
          </a:p>
        </p:txBody>
      </p:sp>
      <p:sp>
        <p:nvSpPr>
          <p:cNvPr id="417813" name="Text Box 21">
            <a:extLst>
              <a:ext uri="{FF2B5EF4-FFF2-40B4-BE49-F238E27FC236}">
                <a16:creationId xmlns:a16="http://schemas.microsoft.com/office/drawing/2014/main" id="{84E2CAB0-6780-45CA-87DE-73E8401EAE31}"/>
              </a:ext>
            </a:extLst>
          </p:cNvPr>
          <p:cNvSpPr txBox="1">
            <a:spLocks noChangeArrowheads="1"/>
          </p:cNvSpPr>
          <p:nvPr/>
        </p:nvSpPr>
        <p:spPr bwMode="auto">
          <a:xfrm>
            <a:off x="4800600" y="2482850"/>
            <a:ext cx="1817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u="sng">
                <a:solidFill>
                  <a:schemeClr val="bg1"/>
                </a:solidFill>
              </a:rPr>
              <a:t>Environmental</a:t>
            </a:r>
          </a:p>
        </p:txBody>
      </p:sp>
      <p:sp>
        <p:nvSpPr>
          <p:cNvPr id="417814" name="Text Box 22">
            <a:extLst>
              <a:ext uri="{FF2B5EF4-FFF2-40B4-BE49-F238E27FC236}">
                <a16:creationId xmlns:a16="http://schemas.microsoft.com/office/drawing/2014/main" id="{EF17C08D-8F29-443F-87F7-D51B4443844F}"/>
              </a:ext>
            </a:extLst>
          </p:cNvPr>
          <p:cNvSpPr txBox="1">
            <a:spLocks noChangeArrowheads="1"/>
          </p:cNvSpPr>
          <p:nvPr/>
        </p:nvSpPr>
        <p:spPr bwMode="auto">
          <a:xfrm>
            <a:off x="4659313" y="4235450"/>
            <a:ext cx="1817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u="sng">
                <a:solidFill>
                  <a:schemeClr val="bg1"/>
                </a:solidFill>
              </a:rPr>
              <a:t>Human need</a:t>
            </a:r>
            <a:endParaRPr lang="en-US" altLang="en-US" sz="1200">
              <a:solidFill>
                <a:schemeClr val="bg1"/>
              </a:solidFill>
            </a:endParaRPr>
          </a:p>
        </p:txBody>
      </p:sp>
      <p:sp>
        <p:nvSpPr>
          <p:cNvPr id="417815" name="Text Box 23">
            <a:extLst>
              <a:ext uri="{FF2B5EF4-FFF2-40B4-BE49-F238E27FC236}">
                <a16:creationId xmlns:a16="http://schemas.microsoft.com/office/drawing/2014/main" id="{116BC538-B2AF-4836-9E12-C40538673E41}"/>
              </a:ext>
            </a:extLst>
          </p:cNvPr>
          <p:cNvSpPr txBox="1">
            <a:spLocks noChangeArrowheads="1"/>
          </p:cNvSpPr>
          <p:nvPr/>
        </p:nvSpPr>
        <p:spPr bwMode="auto">
          <a:xfrm>
            <a:off x="2205038" y="2514600"/>
            <a:ext cx="1817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u="sng">
                <a:solidFill>
                  <a:schemeClr val="bg1"/>
                </a:solidFill>
              </a:rPr>
              <a:t>War</a:t>
            </a:r>
            <a:endParaRPr lang="en-US" altLang="en-US" sz="1200">
              <a:solidFill>
                <a:schemeClr val="bg1"/>
              </a:solidFill>
            </a:endParaRPr>
          </a:p>
        </p:txBody>
      </p:sp>
      <p:sp>
        <p:nvSpPr>
          <p:cNvPr id="417816" name="Text Box 24">
            <a:extLst>
              <a:ext uri="{FF2B5EF4-FFF2-40B4-BE49-F238E27FC236}">
                <a16:creationId xmlns:a16="http://schemas.microsoft.com/office/drawing/2014/main" id="{42EF1E01-5C61-4D71-9001-D41C4E6D312D}"/>
              </a:ext>
            </a:extLst>
          </p:cNvPr>
          <p:cNvSpPr txBox="1">
            <a:spLocks noChangeArrowheads="1"/>
          </p:cNvSpPr>
          <p:nvPr/>
        </p:nvSpPr>
        <p:spPr bwMode="auto">
          <a:xfrm>
            <a:off x="2297113" y="4249738"/>
            <a:ext cx="1817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u="sng">
                <a:solidFill>
                  <a:schemeClr val="bg1"/>
                </a:solidFill>
              </a:rPr>
              <a:t>Homeland</a:t>
            </a:r>
            <a:endParaRPr lang="en-US" altLang="en-US" sz="12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a:extLst>
              <a:ext uri="{FF2B5EF4-FFF2-40B4-BE49-F238E27FC236}">
                <a16:creationId xmlns:a16="http://schemas.microsoft.com/office/drawing/2014/main" id="{F6FD5F86-2EFB-48D7-BA5A-E46308E16983}"/>
              </a:ext>
            </a:extLst>
          </p:cNvPr>
          <p:cNvSpPr>
            <a:spLocks noGrp="1" noChangeArrowheads="1"/>
          </p:cNvSpPr>
          <p:nvPr>
            <p:ph type="title"/>
          </p:nvPr>
        </p:nvSpPr>
        <p:spPr/>
        <p:txBody>
          <a:bodyPr/>
          <a:lstStyle/>
          <a:p>
            <a:r>
              <a:rPr lang="en-US" altLang="en-US"/>
              <a:t>Red: Some perspective</a:t>
            </a:r>
          </a:p>
        </p:txBody>
      </p:sp>
      <p:graphicFrame>
        <p:nvGraphicFramePr>
          <p:cNvPr id="483331" name="Object 3">
            <a:extLst>
              <a:ext uri="{FF2B5EF4-FFF2-40B4-BE49-F238E27FC236}">
                <a16:creationId xmlns:a16="http://schemas.microsoft.com/office/drawing/2014/main" id="{057AB1CA-B37A-469F-A4D6-FFC31B1BF6A2}"/>
              </a:ext>
            </a:extLst>
          </p:cNvPr>
          <p:cNvGraphicFramePr>
            <a:graphicFrameLocks noChangeAspect="1"/>
          </p:cNvGraphicFramePr>
          <p:nvPr/>
        </p:nvGraphicFramePr>
        <p:xfrm>
          <a:off x="1058863" y="2787650"/>
          <a:ext cx="7489825" cy="3551238"/>
        </p:xfrm>
        <a:graphic>
          <a:graphicData uri="http://schemas.openxmlformats.org/presentationml/2006/ole">
            <mc:AlternateContent xmlns:mc="http://schemas.openxmlformats.org/markup-compatibility/2006">
              <mc:Choice xmlns:v="urn:schemas-microsoft-com:vml" Requires="v">
                <p:oleObj spid="_x0000_s507904" name="Document" r:id="rId3" imgW="8673480" imgH="4114800" progId="Word.Document.8">
                  <p:embed/>
                </p:oleObj>
              </mc:Choice>
              <mc:Fallback>
                <p:oleObj name="Document" r:id="rId3" imgW="8673480" imgH="411480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63" y="2787650"/>
                        <a:ext cx="7489825"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3332" name="Text Box 4">
            <a:extLst>
              <a:ext uri="{FF2B5EF4-FFF2-40B4-BE49-F238E27FC236}">
                <a16:creationId xmlns:a16="http://schemas.microsoft.com/office/drawing/2014/main" id="{4D6FEA2E-EB8E-4B83-B721-7785F625B641}"/>
              </a:ext>
            </a:extLst>
          </p:cNvPr>
          <p:cNvSpPr txBox="1">
            <a:spLocks noChangeArrowheads="1"/>
          </p:cNvSpPr>
          <p:nvPr/>
        </p:nvSpPr>
        <p:spPr bwMode="auto">
          <a:xfrm>
            <a:off x="1976438" y="1992313"/>
            <a:ext cx="5275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800" b="1" u="sng"/>
              <a:t>Deaths worldwide, 1900-2000</a:t>
            </a:r>
            <a:endParaRPr lang="en-US"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22CCDB34-3BE7-40EE-8FF4-B03C7A2E87BB}"/>
              </a:ext>
            </a:extLst>
          </p:cNvPr>
          <p:cNvSpPr>
            <a:spLocks noGrp="1" noChangeArrowheads="1"/>
          </p:cNvSpPr>
          <p:nvPr>
            <p:ph type="title"/>
          </p:nvPr>
        </p:nvSpPr>
        <p:spPr/>
        <p:txBody>
          <a:bodyPr/>
          <a:lstStyle/>
          <a:p>
            <a:r>
              <a:rPr lang="en-US" altLang="en-US"/>
              <a:t>Green: The Malthus challenge</a:t>
            </a:r>
          </a:p>
        </p:txBody>
      </p:sp>
      <p:sp>
        <p:nvSpPr>
          <p:cNvPr id="484356" name="Rectangle 4">
            <a:extLst>
              <a:ext uri="{FF2B5EF4-FFF2-40B4-BE49-F238E27FC236}">
                <a16:creationId xmlns:a16="http://schemas.microsoft.com/office/drawing/2014/main" id="{AC299D87-9981-40E9-892B-FDA80A0C2732}"/>
              </a:ext>
            </a:extLst>
          </p:cNvPr>
          <p:cNvSpPr>
            <a:spLocks noChangeArrowheads="1"/>
          </p:cNvSpPr>
          <p:nvPr/>
        </p:nvSpPr>
        <p:spPr bwMode="auto">
          <a:xfrm>
            <a:off x="1066800" y="1905000"/>
            <a:ext cx="73342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b="1"/>
              <a:t>2000:  6B people, $30T economic output</a:t>
            </a:r>
          </a:p>
          <a:p>
            <a:pPr algn="l" eaLnBrk="0" hangingPunct="0"/>
            <a:endParaRPr lang="en-US" altLang="en-US" b="1"/>
          </a:p>
          <a:p>
            <a:pPr algn="l" eaLnBrk="0" hangingPunct="0"/>
            <a:r>
              <a:rPr lang="en-US" altLang="en-US" b="1"/>
              <a:t>2025:  8B people, $60T economic output</a:t>
            </a:r>
          </a:p>
          <a:p>
            <a:pPr algn="l" eaLnBrk="0" hangingPunct="0"/>
            <a:endParaRPr lang="en-US" altLang="en-US" b="1"/>
          </a:p>
          <a:p>
            <a:pPr algn="l" eaLnBrk="0" hangingPunct="0"/>
            <a:r>
              <a:rPr lang="en-US" altLang="en-US" b="1"/>
              <a:t>2100:  Expect ~2X as many people, </a:t>
            </a:r>
          </a:p>
          <a:p>
            <a:pPr algn="l" eaLnBrk="0" hangingPunct="0"/>
            <a:r>
              <a:rPr lang="en-US" altLang="en-US" b="1"/>
              <a:t>           Expect ~5X per capita consumption</a:t>
            </a:r>
          </a:p>
          <a:p>
            <a:pPr algn="l" eaLnBrk="0" hangingPunct="0"/>
            <a:endParaRPr lang="en-US" altLang="en-US" b="1"/>
          </a:p>
          <a:p>
            <a:pPr eaLnBrk="0" hangingPunct="0"/>
            <a:r>
              <a:rPr lang="en-US" altLang="en-US" b="1" i="1"/>
              <a:t>Implies an order of magnitude greater environmental stress on the planet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4098">
            <a:extLst>
              <a:ext uri="{FF2B5EF4-FFF2-40B4-BE49-F238E27FC236}">
                <a16:creationId xmlns:a16="http://schemas.microsoft.com/office/drawing/2014/main" id="{1B6B7526-13BF-4AA5-90B6-CE0C54C97F23}"/>
              </a:ext>
            </a:extLst>
          </p:cNvPr>
          <p:cNvSpPr>
            <a:spLocks noGrp="1" noChangeArrowheads="1"/>
          </p:cNvSpPr>
          <p:nvPr>
            <p:ph type="title"/>
          </p:nvPr>
        </p:nvSpPr>
        <p:spPr/>
        <p:txBody>
          <a:bodyPr/>
          <a:lstStyle/>
          <a:p>
            <a:r>
              <a:rPr lang="en-US" altLang="en-US"/>
              <a:t>Black: An intriguing pattern</a:t>
            </a:r>
          </a:p>
        </p:txBody>
      </p:sp>
      <p:graphicFrame>
        <p:nvGraphicFramePr>
          <p:cNvPr id="494682" name="Group 4186">
            <a:extLst>
              <a:ext uri="{FF2B5EF4-FFF2-40B4-BE49-F238E27FC236}">
                <a16:creationId xmlns:a16="http://schemas.microsoft.com/office/drawing/2014/main" id="{52BA9E1C-8654-48B2-809E-C1A350324D0B}"/>
              </a:ext>
            </a:extLst>
          </p:cNvPr>
          <p:cNvGraphicFramePr>
            <a:graphicFrameLocks noGrp="1"/>
          </p:cNvGraphicFramePr>
          <p:nvPr>
            <p:ph type="tbl" idx="1"/>
          </p:nvPr>
        </p:nvGraphicFramePr>
        <p:xfrm>
          <a:off x="228600" y="1514475"/>
          <a:ext cx="7772400" cy="5191125"/>
        </p:xfrm>
        <a:graphic>
          <a:graphicData uri="http://schemas.openxmlformats.org/drawingml/2006/table">
            <a:tbl>
              <a:tblPr/>
              <a:tblGrid>
                <a:gridCol w="1828800">
                  <a:extLst>
                    <a:ext uri="{9D8B030D-6E8A-4147-A177-3AD203B41FA5}">
                      <a16:colId xmlns:a16="http://schemas.microsoft.com/office/drawing/2014/main" val="4223744871"/>
                    </a:ext>
                  </a:extLst>
                </a:gridCol>
                <a:gridCol w="1676400">
                  <a:extLst>
                    <a:ext uri="{9D8B030D-6E8A-4147-A177-3AD203B41FA5}">
                      <a16:colId xmlns:a16="http://schemas.microsoft.com/office/drawing/2014/main" val="2267524992"/>
                    </a:ext>
                  </a:extLst>
                </a:gridCol>
                <a:gridCol w="1828800">
                  <a:extLst>
                    <a:ext uri="{9D8B030D-6E8A-4147-A177-3AD203B41FA5}">
                      <a16:colId xmlns:a16="http://schemas.microsoft.com/office/drawing/2014/main" val="2149168987"/>
                    </a:ext>
                  </a:extLst>
                </a:gridCol>
                <a:gridCol w="990600">
                  <a:extLst>
                    <a:ext uri="{9D8B030D-6E8A-4147-A177-3AD203B41FA5}">
                      <a16:colId xmlns:a16="http://schemas.microsoft.com/office/drawing/2014/main" val="1817858794"/>
                    </a:ext>
                  </a:extLst>
                </a:gridCol>
                <a:gridCol w="1447800">
                  <a:extLst>
                    <a:ext uri="{9D8B030D-6E8A-4147-A177-3AD203B41FA5}">
                      <a16:colId xmlns:a16="http://schemas.microsoft.com/office/drawing/2014/main" val="3093031380"/>
                    </a:ext>
                  </a:extLst>
                </a:gridCol>
              </a:tblGrid>
              <a:tr h="571500">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Comic Sans MS" panose="030F0702030302020204" pitchFamily="66" charset="0"/>
                        </a:rPr>
                        <a:t>Era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Comic Sans MS" panose="030F0702030302020204" pitchFamily="66" charset="0"/>
                        </a:rPr>
                        <a:t>Crisis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Comic Sans MS" panose="030F0702030302020204" pitchFamily="66" charset="0"/>
                        </a:rPr>
                        <a:t>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Comic Sans MS" panose="030F0702030302020204" pitchFamily="66" charset="0"/>
                        </a:rPr>
                        <a:t>Peak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Comic Sans MS" panose="030F0702030302020204" pitchFamily="66" charset="0"/>
                        </a:rPr>
                        <a:t>Yrs. since previous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180870"/>
                  </a:ext>
                </a:extLst>
              </a:tr>
              <a:tr h="571500">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Late Medieval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Wars of Roses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1459-1487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1485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5259669"/>
                  </a:ext>
                </a:extLst>
              </a:tr>
              <a:tr h="65722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Reformation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Armada Crisis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1569-1594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1588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9930761"/>
                  </a:ext>
                </a:extLst>
              </a:tr>
              <a:tr h="571500">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New World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Glorious Revolution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1675-1704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1689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350159"/>
                  </a:ext>
                </a:extLst>
              </a:tr>
              <a:tr h="571500">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Revolutionary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American Revolution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1773-1794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1781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1223616"/>
                  </a:ext>
                </a:extLst>
              </a:tr>
              <a:tr h="571500">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Civil War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Civil War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1860-1865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5980635"/>
                  </a:ext>
                </a:extLst>
              </a:tr>
              <a:tr h="571500">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Great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Depression &amp; WWII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1929-1946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1944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475791"/>
                  </a:ext>
                </a:extLst>
              </a:tr>
              <a:tr h="419100">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Millennial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Millennial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2005-2026?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2024?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anose="030F0702030302020204" pitchFamily="66"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821819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13FA3137-EB21-4887-AC71-889A1568C741}"/>
              </a:ext>
            </a:extLst>
          </p:cNvPr>
          <p:cNvSpPr>
            <a:spLocks noGrp="1" noChangeArrowheads="1"/>
          </p:cNvSpPr>
          <p:nvPr>
            <p:ph type="title"/>
          </p:nvPr>
        </p:nvSpPr>
        <p:spPr/>
        <p:txBody>
          <a:bodyPr/>
          <a:lstStyle/>
          <a:p>
            <a:r>
              <a:rPr lang="en-US" altLang="en-US"/>
              <a:t>Gray: Clear and Present</a:t>
            </a:r>
          </a:p>
        </p:txBody>
      </p:sp>
      <p:pic>
        <p:nvPicPr>
          <p:cNvPr id="482307" name="Picture 3">
            <a:extLst>
              <a:ext uri="{FF2B5EF4-FFF2-40B4-BE49-F238E27FC236}">
                <a16:creationId xmlns:a16="http://schemas.microsoft.com/office/drawing/2014/main" id="{82C52E82-DF6E-47A0-B855-F3A90839C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2743200" cy="2693988"/>
          </a:xfrm>
          <a:prstGeom prst="rect">
            <a:avLst/>
          </a:prstGeom>
          <a:noFill/>
          <a:extLst>
            <a:ext uri="{909E8E84-426E-40DD-AFC4-6F175D3DCCD1}">
              <a14:hiddenFill xmlns:a14="http://schemas.microsoft.com/office/drawing/2010/main">
                <a:solidFill>
                  <a:srgbClr val="FFFFFF"/>
                </a:solidFill>
              </a14:hiddenFill>
            </a:ext>
          </a:extLst>
        </p:spPr>
      </p:pic>
      <p:pic>
        <p:nvPicPr>
          <p:cNvPr id="482308" name="Picture 4">
            <a:extLst>
              <a:ext uri="{FF2B5EF4-FFF2-40B4-BE49-F238E27FC236}">
                <a16:creationId xmlns:a16="http://schemas.microsoft.com/office/drawing/2014/main" id="{8A2225F7-6142-4B51-8CF6-248689FBA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38600"/>
            <a:ext cx="3200400" cy="2622550"/>
          </a:xfrm>
          <a:prstGeom prst="rect">
            <a:avLst/>
          </a:prstGeom>
          <a:noFill/>
          <a:extLst>
            <a:ext uri="{909E8E84-426E-40DD-AFC4-6F175D3DCCD1}">
              <a14:hiddenFill xmlns:a14="http://schemas.microsoft.com/office/drawing/2010/main">
                <a:solidFill>
                  <a:srgbClr val="FFFFFF"/>
                </a:solidFill>
              </a14:hiddenFill>
            </a:ext>
          </a:extLst>
        </p:spPr>
      </p:pic>
      <p:pic>
        <p:nvPicPr>
          <p:cNvPr id="482309" name="Picture 5">
            <a:extLst>
              <a:ext uri="{FF2B5EF4-FFF2-40B4-BE49-F238E27FC236}">
                <a16:creationId xmlns:a16="http://schemas.microsoft.com/office/drawing/2014/main" id="{395A8F3B-901C-4A87-B473-BBCFAFD04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090988"/>
            <a:ext cx="3962400" cy="2690812"/>
          </a:xfrm>
          <a:prstGeom prst="rect">
            <a:avLst/>
          </a:prstGeom>
          <a:noFill/>
          <a:extLst>
            <a:ext uri="{909E8E84-426E-40DD-AFC4-6F175D3DCCD1}">
              <a14:hiddenFill xmlns:a14="http://schemas.microsoft.com/office/drawing/2010/main">
                <a:solidFill>
                  <a:srgbClr val="FFFFFF"/>
                </a:solidFill>
              </a14:hiddenFill>
            </a:ext>
          </a:extLst>
        </p:spPr>
      </p:pic>
      <p:pic>
        <p:nvPicPr>
          <p:cNvPr id="482310" name="Picture 6">
            <a:extLst>
              <a:ext uri="{FF2B5EF4-FFF2-40B4-BE49-F238E27FC236}">
                <a16:creationId xmlns:a16="http://schemas.microsoft.com/office/drawing/2014/main" id="{D0BB4DDB-132A-4EC8-A633-EA4B76C59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219200"/>
            <a:ext cx="2971800" cy="2660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482307"/>
                                        </p:tgtEl>
                                        <p:attrNameLst>
                                          <p:attrName>style.visibility</p:attrName>
                                        </p:attrNameLst>
                                      </p:cBhvr>
                                      <p:to>
                                        <p:strVal val="visible"/>
                                      </p:to>
                                    </p:set>
                                    <p:anim calcmode="lin" valueType="num">
                                      <p:cBhvr>
                                        <p:cTn id="7" dur="500" fill="hold"/>
                                        <p:tgtEl>
                                          <p:spTgt spid="482307"/>
                                        </p:tgtEl>
                                        <p:attrNameLst>
                                          <p:attrName>ppt_w</p:attrName>
                                        </p:attrNameLst>
                                      </p:cBhvr>
                                      <p:tavLst>
                                        <p:tav tm="0">
                                          <p:val>
                                            <p:fltVal val="0"/>
                                          </p:val>
                                        </p:tav>
                                        <p:tav tm="100000">
                                          <p:val>
                                            <p:strVal val="#ppt_w"/>
                                          </p:val>
                                        </p:tav>
                                      </p:tavLst>
                                    </p:anim>
                                    <p:anim calcmode="lin" valueType="num">
                                      <p:cBhvr>
                                        <p:cTn id="8" dur="500" fill="hold"/>
                                        <p:tgtEl>
                                          <p:spTgt spid="482307"/>
                                        </p:tgtEl>
                                        <p:attrNameLst>
                                          <p:attrName>ppt_h</p:attrName>
                                        </p:attrNameLst>
                                      </p:cBhvr>
                                      <p:tavLst>
                                        <p:tav tm="0">
                                          <p:val>
                                            <p:fltVal val="0"/>
                                          </p:val>
                                        </p:tav>
                                        <p:tav tm="100000">
                                          <p:val>
                                            <p:strVal val="#ppt_h"/>
                                          </p:val>
                                        </p:tav>
                                      </p:tavLst>
                                    </p:anim>
                                    <p:anim calcmode="lin" valueType="num">
                                      <p:cBhvr>
                                        <p:cTn id="9" dur="500" fill="hold"/>
                                        <p:tgtEl>
                                          <p:spTgt spid="482307"/>
                                        </p:tgtEl>
                                        <p:attrNameLst>
                                          <p:attrName>ppt_x</p:attrName>
                                        </p:attrNameLst>
                                      </p:cBhvr>
                                      <p:tavLst>
                                        <p:tav tm="0">
                                          <p:val>
                                            <p:fltVal val="0.5"/>
                                          </p:val>
                                        </p:tav>
                                        <p:tav tm="100000">
                                          <p:val>
                                            <p:strVal val="#ppt_x"/>
                                          </p:val>
                                        </p:tav>
                                      </p:tavLst>
                                    </p:anim>
                                    <p:anim calcmode="lin" valueType="num">
                                      <p:cBhvr>
                                        <p:cTn id="10" dur="500" fill="hold"/>
                                        <p:tgtEl>
                                          <p:spTgt spid="48230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3000"/>
                                  </p:stCondLst>
                                  <p:childTnLst>
                                    <p:set>
                                      <p:cBhvr>
                                        <p:cTn id="13" dur="1" fill="hold">
                                          <p:stCondLst>
                                            <p:cond delay="0"/>
                                          </p:stCondLst>
                                        </p:cTn>
                                        <p:tgtEl>
                                          <p:spTgt spid="482308"/>
                                        </p:tgtEl>
                                        <p:attrNameLst>
                                          <p:attrName>style.visibility</p:attrName>
                                        </p:attrNameLst>
                                      </p:cBhvr>
                                      <p:to>
                                        <p:strVal val="visible"/>
                                      </p:to>
                                    </p:set>
                                    <p:anim calcmode="lin" valueType="num">
                                      <p:cBhvr>
                                        <p:cTn id="14" dur="500" fill="hold"/>
                                        <p:tgtEl>
                                          <p:spTgt spid="482308"/>
                                        </p:tgtEl>
                                        <p:attrNameLst>
                                          <p:attrName>ppt_w</p:attrName>
                                        </p:attrNameLst>
                                      </p:cBhvr>
                                      <p:tavLst>
                                        <p:tav tm="0">
                                          <p:val>
                                            <p:fltVal val="0"/>
                                          </p:val>
                                        </p:tav>
                                        <p:tav tm="100000">
                                          <p:val>
                                            <p:strVal val="#ppt_w"/>
                                          </p:val>
                                        </p:tav>
                                      </p:tavLst>
                                    </p:anim>
                                    <p:anim calcmode="lin" valueType="num">
                                      <p:cBhvr>
                                        <p:cTn id="15" dur="500" fill="hold"/>
                                        <p:tgtEl>
                                          <p:spTgt spid="482308"/>
                                        </p:tgtEl>
                                        <p:attrNameLst>
                                          <p:attrName>ppt_h</p:attrName>
                                        </p:attrNameLst>
                                      </p:cBhvr>
                                      <p:tavLst>
                                        <p:tav tm="0">
                                          <p:val>
                                            <p:fltVal val="0"/>
                                          </p:val>
                                        </p:tav>
                                        <p:tav tm="100000">
                                          <p:val>
                                            <p:strVal val="#ppt_h"/>
                                          </p:val>
                                        </p:tav>
                                      </p:tavLst>
                                    </p:anim>
                                    <p:anim calcmode="lin" valueType="num">
                                      <p:cBhvr>
                                        <p:cTn id="16" dur="500" fill="hold"/>
                                        <p:tgtEl>
                                          <p:spTgt spid="482308"/>
                                        </p:tgtEl>
                                        <p:attrNameLst>
                                          <p:attrName>ppt_x</p:attrName>
                                        </p:attrNameLst>
                                      </p:cBhvr>
                                      <p:tavLst>
                                        <p:tav tm="0">
                                          <p:val>
                                            <p:fltVal val="0.5"/>
                                          </p:val>
                                        </p:tav>
                                        <p:tav tm="100000">
                                          <p:val>
                                            <p:strVal val="#ppt_x"/>
                                          </p:val>
                                        </p:tav>
                                      </p:tavLst>
                                    </p:anim>
                                    <p:anim calcmode="lin" valueType="num">
                                      <p:cBhvr>
                                        <p:cTn id="17" dur="500" fill="hold"/>
                                        <p:tgtEl>
                                          <p:spTgt spid="482308"/>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4000"/>
                            </p:stCondLst>
                            <p:childTnLst>
                              <p:par>
                                <p:cTn id="19" presetID="23" presetClass="entr" presetSubtype="528" fill="hold" nodeType="afterEffect">
                                  <p:stCondLst>
                                    <p:cond delay="3000"/>
                                  </p:stCondLst>
                                  <p:childTnLst>
                                    <p:set>
                                      <p:cBhvr>
                                        <p:cTn id="20" dur="1" fill="hold">
                                          <p:stCondLst>
                                            <p:cond delay="0"/>
                                          </p:stCondLst>
                                        </p:cTn>
                                        <p:tgtEl>
                                          <p:spTgt spid="482309"/>
                                        </p:tgtEl>
                                        <p:attrNameLst>
                                          <p:attrName>style.visibility</p:attrName>
                                        </p:attrNameLst>
                                      </p:cBhvr>
                                      <p:to>
                                        <p:strVal val="visible"/>
                                      </p:to>
                                    </p:set>
                                    <p:anim calcmode="lin" valueType="num">
                                      <p:cBhvr>
                                        <p:cTn id="21" dur="500" fill="hold"/>
                                        <p:tgtEl>
                                          <p:spTgt spid="482309"/>
                                        </p:tgtEl>
                                        <p:attrNameLst>
                                          <p:attrName>ppt_w</p:attrName>
                                        </p:attrNameLst>
                                      </p:cBhvr>
                                      <p:tavLst>
                                        <p:tav tm="0">
                                          <p:val>
                                            <p:fltVal val="0"/>
                                          </p:val>
                                        </p:tav>
                                        <p:tav tm="100000">
                                          <p:val>
                                            <p:strVal val="#ppt_w"/>
                                          </p:val>
                                        </p:tav>
                                      </p:tavLst>
                                    </p:anim>
                                    <p:anim calcmode="lin" valueType="num">
                                      <p:cBhvr>
                                        <p:cTn id="22" dur="500" fill="hold"/>
                                        <p:tgtEl>
                                          <p:spTgt spid="482309"/>
                                        </p:tgtEl>
                                        <p:attrNameLst>
                                          <p:attrName>ppt_h</p:attrName>
                                        </p:attrNameLst>
                                      </p:cBhvr>
                                      <p:tavLst>
                                        <p:tav tm="0">
                                          <p:val>
                                            <p:fltVal val="0"/>
                                          </p:val>
                                        </p:tav>
                                        <p:tav tm="100000">
                                          <p:val>
                                            <p:strVal val="#ppt_h"/>
                                          </p:val>
                                        </p:tav>
                                      </p:tavLst>
                                    </p:anim>
                                    <p:anim calcmode="lin" valueType="num">
                                      <p:cBhvr>
                                        <p:cTn id="23" dur="500" fill="hold"/>
                                        <p:tgtEl>
                                          <p:spTgt spid="482309"/>
                                        </p:tgtEl>
                                        <p:attrNameLst>
                                          <p:attrName>ppt_x</p:attrName>
                                        </p:attrNameLst>
                                      </p:cBhvr>
                                      <p:tavLst>
                                        <p:tav tm="0">
                                          <p:val>
                                            <p:fltVal val="0.5"/>
                                          </p:val>
                                        </p:tav>
                                        <p:tav tm="100000">
                                          <p:val>
                                            <p:strVal val="#ppt_x"/>
                                          </p:val>
                                        </p:tav>
                                      </p:tavLst>
                                    </p:anim>
                                    <p:anim calcmode="lin" valueType="num">
                                      <p:cBhvr>
                                        <p:cTn id="24" dur="500" fill="hold"/>
                                        <p:tgtEl>
                                          <p:spTgt spid="482309"/>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7500"/>
                            </p:stCondLst>
                            <p:childTnLst>
                              <p:par>
                                <p:cTn id="26" presetID="23" presetClass="entr" presetSubtype="528" fill="hold" nodeType="afterEffect">
                                  <p:stCondLst>
                                    <p:cond delay="3000"/>
                                  </p:stCondLst>
                                  <p:childTnLst>
                                    <p:set>
                                      <p:cBhvr>
                                        <p:cTn id="27" dur="1" fill="hold">
                                          <p:stCondLst>
                                            <p:cond delay="0"/>
                                          </p:stCondLst>
                                        </p:cTn>
                                        <p:tgtEl>
                                          <p:spTgt spid="482310"/>
                                        </p:tgtEl>
                                        <p:attrNameLst>
                                          <p:attrName>style.visibility</p:attrName>
                                        </p:attrNameLst>
                                      </p:cBhvr>
                                      <p:to>
                                        <p:strVal val="visible"/>
                                      </p:to>
                                    </p:set>
                                    <p:anim calcmode="lin" valueType="num">
                                      <p:cBhvr>
                                        <p:cTn id="28" dur="500" fill="hold"/>
                                        <p:tgtEl>
                                          <p:spTgt spid="482310"/>
                                        </p:tgtEl>
                                        <p:attrNameLst>
                                          <p:attrName>ppt_w</p:attrName>
                                        </p:attrNameLst>
                                      </p:cBhvr>
                                      <p:tavLst>
                                        <p:tav tm="0">
                                          <p:val>
                                            <p:fltVal val="0"/>
                                          </p:val>
                                        </p:tav>
                                        <p:tav tm="100000">
                                          <p:val>
                                            <p:strVal val="#ppt_w"/>
                                          </p:val>
                                        </p:tav>
                                      </p:tavLst>
                                    </p:anim>
                                    <p:anim calcmode="lin" valueType="num">
                                      <p:cBhvr>
                                        <p:cTn id="29" dur="500" fill="hold"/>
                                        <p:tgtEl>
                                          <p:spTgt spid="482310"/>
                                        </p:tgtEl>
                                        <p:attrNameLst>
                                          <p:attrName>ppt_h</p:attrName>
                                        </p:attrNameLst>
                                      </p:cBhvr>
                                      <p:tavLst>
                                        <p:tav tm="0">
                                          <p:val>
                                            <p:fltVal val="0"/>
                                          </p:val>
                                        </p:tav>
                                        <p:tav tm="100000">
                                          <p:val>
                                            <p:strVal val="#ppt_h"/>
                                          </p:val>
                                        </p:tav>
                                      </p:tavLst>
                                    </p:anim>
                                    <p:anim calcmode="lin" valueType="num">
                                      <p:cBhvr>
                                        <p:cTn id="30" dur="500" fill="hold"/>
                                        <p:tgtEl>
                                          <p:spTgt spid="482310"/>
                                        </p:tgtEl>
                                        <p:attrNameLst>
                                          <p:attrName>ppt_x</p:attrName>
                                        </p:attrNameLst>
                                      </p:cBhvr>
                                      <p:tavLst>
                                        <p:tav tm="0">
                                          <p:val>
                                            <p:fltVal val="0.5"/>
                                          </p:val>
                                        </p:tav>
                                        <p:tav tm="100000">
                                          <p:val>
                                            <p:strVal val="#ppt_x"/>
                                          </p:val>
                                        </p:tav>
                                      </p:tavLst>
                                    </p:anim>
                                    <p:anim calcmode="lin" valueType="num">
                                      <p:cBhvr>
                                        <p:cTn id="31" dur="500" fill="hold"/>
                                        <p:tgtEl>
                                          <p:spTgt spid="4823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1026">
            <a:extLst>
              <a:ext uri="{FF2B5EF4-FFF2-40B4-BE49-F238E27FC236}">
                <a16:creationId xmlns:a16="http://schemas.microsoft.com/office/drawing/2014/main" id="{CD74ABE8-71A0-4F8E-BAF2-D68EAEF9684D}"/>
              </a:ext>
            </a:extLst>
          </p:cNvPr>
          <p:cNvSpPr>
            <a:spLocks noGrp="1" noChangeArrowheads="1"/>
          </p:cNvSpPr>
          <p:nvPr>
            <p:ph type="title"/>
          </p:nvPr>
        </p:nvSpPr>
        <p:spPr/>
        <p:txBody>
          <a:bodyPr/>
          <a:lstStyle/>
          <a:p>
            <a:r>
              <a:rPr lang="en-US" altLang="en-US"/>
              <a:t>What is confluence?</a:t>
            </a:r>
          </a:p>
        </p:txBody>
      </p:sp>
      <p:graphicFrame>
        <p:nvGraphicFramePr>
          <p:cNvPr id="501839" name="Group 1103">
            <a:extLst>
              <a:ext uri="{FF2B5EF4-FFF2-40B4-BE49-F238E27FC236}">
                <a16:creationId xmlns:a16="http://schemas.microsoft.com/office/drawing/2014/main" id="{3243A9E5-48B1-4D8B-872C-88AE77FC4513}"/>
              </a:ext>
            </a:extLst>
          </p:cNvPr>
          <p:cNvGraphicFramePr>
            <a:graphicFrameLocks noGrp="1"/>
          </p:cNvGraphicFramePr>
          <p:nvPr>
            <p:ph type="tbl" idx="1"/>
          </p:nvPr>
        </p:nvGraphicFramePr>
        <p:xfrm>
          <a:off x="990600" y="1219200"/>
          <a:ext cx="7010400" cy="5476875"/>
        </p:xfrm>
        <a:graphic>
          <a:graphicData uri="http://schemas.openxmlformats.org/drawingml/2006/table">
            <a:tbl>
              <a:tblPr/>
              <a:tblGrid>
                <a:gridCol w="2057400">
                  <a:extLst>
                    <a:ext uri="{9D8B030D-6E8A-4147-A177-3AD203B41FA5}">
                      <a16:colId xmlns:a16="http://schemas.microsoft.com/office/drawing/2014/main" val="1821290761"/>
                    </a:ext>
                  </a:extLst>
                </a:gridCol>
                <a:gridCol w="4953000">
                  <a:extLst>
                    <a:ext uri="{9D8B030D-6E8A-4147-A177-3AD203B41FA5}">
                      <a16:colId xmlns:a16="http://schemas.microsoft.com/office/drawing/2014/main" val="2318271698"/>
                    </a:ext>
                  </a:extLst>
                </a:gridCol>
              </a:tblGrid>
              <a:tr h="32702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Comic Sans MS" panose="030F0702030302020204" pitchFamily="66" charset="0"/>
                        </a:rPr>
                        <a:t>Generation index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Comic Sans MS" panose="030F0702030302020204" pitchFamily="66" charset="0"/>
                        </a:rPr>
                        <a:t>Technological Event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0295433"/>
                  </a:ext>
                </a:extLst>
              </a:tr>
              <a:tr h="325438">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-10,000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Tool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4442484"/>
                  </a:ext>
                </a:extLst>
              </a:tr>
              <a:tr h="32702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Drawing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2654617"/>
                  </a:ext>
                </a:extLst>
              </a:tr>
              <a:tr h="32702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-400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Agriculture, writing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8415232"/>
                  </a:ext>
                </a:extLst>
              </a:tr>
              <a:tr h="32702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Universities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9244086"/>
                  </a:ext>
                </a:extLst>
              </a:tr>
              <a:tr h="325438">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Printing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7141174"/>
                  </a:ext>
                </a:extLst>
              </a:tr>
              <a:tr h="32702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Modern scientific method, accurate clocks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5533828"/>
                  </a:ext>
                </a:extLst>
              </a:tr>
              <a:tr h="32702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Industry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9338584"/>
                  </a:ext>
                </a:extLst>
              </a:tr>
              <a:tr h="325438">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Telephone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342417"/>
                  </a:ext>
                </a:extLst>
              </a:tr>
              <a:tr h="32702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Radio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7120621"/>
                  </a:ext>
                </a:extLst>
              </a:tr>
              <a:tr h="32702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Television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5169203"/>
                  </a:ext>
                </a:extLst>
              </a:tr>
              <a:tr h="32702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Digital computers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005556"/>
                  </a:ext>
                </a:extLst>
              </a:tr>
              <a:tr h="325438">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Space age, microbiology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339783"/>
                  </a:ext>
                </a:extLst>
              </a:tr>
              <a:tr h="32702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Internet, nanoscience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2462002"/>
                  </a:ext>
                </a:extLst>
              </a:tr>
              <a:tr h="327025">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Comic Sans MS" panose="030F0702030302020204" pitchFamily="66" charset="0"/>
                        </a:defRPr>
                      </a:lvl1pPr>
                      <a:lvl2pPr algn="l">
                        <a:spcBef>
                          <a:spcPct val="20000"/>
                        </a:spcBef>
                        <a:defRPr sz="2400">
                          <a:solidFill>
                            <a:schemeClr val="accent2"/>
                          </a:solidFill>
                          <a:latin typeface="Comic Sans MS" panose="030F0702030302020204" pitchFamily="66" charset="0"/>
                        </a:defRPr>
                      </a:lvl2pPr>
                      <a:lvl3pPr algn="l">
                        <a:spcBef>
                          <a:spcPct val="20000"/>
                        </a:spcBef>
                        <a:defRPr sz="2000">
                          <a:solidFill>
                            <a:schemeClr val="tx1"/>
                          </a:solidFill>
                          <a:latin typeface="Comic Sans MS" panose="030F0702030302020204" pitchFamily="66" charset="0"/>
                        </a:defRPr>
                      </a:lvl3pPr>
                      <a:lvl4pPr algn="l">
                        <a:spcBef>
                          <a:spcPct val="20000"/>
                        </a:spcBef>
                        <a:defRPr>
                          <a:solidFill>
                            <a:schemeClr val="accent2"/>
                          </a:solidFill>
                          <a:latin typeface="Comic Sans MS" panose="030F0702030302020204" pitchFamily="66" charset="0"/>
                        </a:defRPr>
                      </a:lvl4pPr>
                      <a:lvl5pPr algn="l">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Comic Sans MS" panose="030F0702030302020204" pitchFamily="66"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473013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82917243-8ECB-4C24-BA9B-2D0E8E7952B4}"/>
              </a:ext>
            </a:extLst>
          </p:cNvPr>
          <p:cNvSpPr>
            <a:spLocks noGrp="1" noChangeArrowheads="1"/>
          </p:cNvSpPr>
          <p:nvPr>
            <p:ph type="title"/>
          </p:nvPr>
        </p:nvSpPr>
        <p:spPr/>
        <p:txBody>
          <a:bodyPr/>
          <a:lstStyle/>
          <a:p>
            <a:r>
              <a:rPr lang="en-US" altLang="en-US"/>
              <a:t> One answer</a:t>
            </a:r>
          </a:p>
        </p:txBody>
      </p:sp>
      <p:grpSp>
        <p:nvGrpSpPr>
          <p:cNvPr id="413728" name="Group 32">
            <a:extLst>
              <a:ext uri="{FF2B5EF4-FFF2-40B4-BE49-F238E27FC236}">
                <a16:creationId xmlns:a16="http://schemas.microsoft.com/office/drawing/2014/main" id="{C94CE224-FAC9-42A5-8731-E53CE532116C}"/>
              </a:ext>
            </a:extLst>
          </p:cNvPr>
          <p:cNvGrpSpPr>
            <a:grpSpLocks/>
          </p:cNvGrpSpPr>
          <p:nvPr/>
        </p:nvGrpSpPr>
        <p:grpSpPr bwMode="auto">
          <a:xfrm>
            <a:off x="2424113" y="2057400"/>
            <a:ext cx="5500687" cy="4100513"/>
            <a:chOff x="1152" y="912"/>
            <a:chExt cx="3465" cy="2583"/>
          </a:xfrm>
        </p:grpSpPr>
        <p:grpSp>
          <p:nvGrpSpPr>
            <p:cNvPr id="413700" name="Group 4">
              <a:extLst>
                <a:ext uri="{FF2B5EF4-FFF2-40B4-BE49-F238E27FC236}">
                  <a16:creationId xmlns:a16="http://schemas.microsoft.com/office/drawing/2014/main" id="{ECFEC4C8-6FC0-46CB-83A7-448BE2718230}"/>
                </a:ext>
              </a:extLst>
            </p:cNvPr>
            <p:cNvGrpSpPr>
              <a:grpSpLocks/>
            </p:cNvGrpSpPr>
            <p:nvPr/>
          </p:nvGrpSpPr>
          <p:grpSpPr bwMode="auto">
            <a:xfrm>
              <a:off x="1516" y="1191"/>
              <a:ext cx="2507" cy="2050"/>
              <a:chOff x="1344" y="1104"/>
              <a:chExt cx="2850" cy="2407"/>
            </a:xfrm>
          </p:grpSpPr>
          <p:sp>
            <p:nvSpPr>
              <p:cNvPr id="413701" name="AutoShape 5">
                <a:extLst>
                  <a:ext uri="{FF2B5EF4-FFF2-40B4-BE49-F238E27FC236}">
                    <a16:creationId xmlns:a16="http://schemas.microsoft.com/office/drawing/2014/main" id="{5EE6806B-B731-4E66-BAAC-AB5D6350AB18}"/>
                  </a:ext>
                </a:extLst>
              </p:cNvPr>
              <p:cNvSpPr>
                <a:spLocks noChangeArrowheads="1"/>
              </p:cNvSpPr>
              <p:nvPr/>
            </p:nvSpPr>
            <p:spPr bwMode="auto">
              <a:xfrm>
                <a:off x="1344" y="1104"/>
                <a:ext cx="2787" cy="2407"/>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02" name="Line 6">
                <a:extLst>
                  <a:ext uri="{FF2B5EF4-FFF2-40B4-BE49-F238E27FC236}">
                    <a16:creationId xmlns:a16="http://schemas.microsoft.com/office/drawing/2014/main" id="{4F6622C6-8429-4324-8588-5736BB40565B}"/>
                  </a:ext>
                </a:extLst>
              </p:cNvPr>
              <p:cNvSpPr>
                <a:spLocks noChangeShapeType="1"/>
              </p:cNvSpPr>
              <p:nvPr/>
            </p:nvSpPr>
            <p:spPr bwMode="auto">
              <a:xfrm flipV="1">
                <a:off x="4131" y="2244"/>
                <a:ext cx="63" cy="126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3" name="Line 7">
                <a:extLst>
                  <a:ext uri="{FF2B5EF4-FFF2-40B4-BE49-F238E27FC236}">
                    <a16:creationId xmlns:a16="http://schemas.microsoft.com/office/drawing/2014/main" id="{117DE540-477A-4CF6-A604-D069ECC8C5DD}"/>
                  </a:ext>
                </a:extLst>
              </p:cNvPr>
              <p:cNvSpPr>
                <a:spLocks noChangeShapeType="1"/>
              </p:cNvSpPr>
              <p:nvPr/>
            </p:nvSpPr>
            <p:spPr bwMode="auto">
              <a:xfrm>
                <a:off x="2737" y="1104"/>
                <a:ext cx="1457" cy="11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4" name="Line 8">
                <a:extLst>
                  <a:ext uri="{FF2B5EF4-FFF2-40B4-BE49-F238E27FC236}">
                    <a16:creationId xmlns:a16="http://schemas.microsoft.com/office/drawing/2014/main" id="{E8E866D5-2311-4788-A100-3299BA2B7A8F}"/>
                  </a:ext>
                </a:extLst>
              </p:cNvPr>
              <p:cNvSpPr>
                <a:spLocks noChangeShapeType="1"/>
              </p:cNvSpPr>
              <p:nvPr/>
            </p:nvSpPr>
            <p:spPr bwMode="auto">
              <a:xfrm>
                <a:off x="1344" y="3511"/>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5" name="Line 9">
                <a:extLst>
                  <a:ext uri="{FF2B5EF4-FFF2-40B4-BE49-F238E27FC236}">
                    <a16:creationId xmlns:a16="http://schemas.microsoft.com/office/drawing/2014/main" id="{0573D79F-7909-446E-B39A-205FFF189285}"/>
                  </a:ext>
                </a:extLst>
              </p:cNvPr>
              <p:cNvSpPr>
                <a:spLocks noChangeShapeType="1"/>
              </p:cNvSpPr>
              <p:nvPr/>
            </p:nvSpPr>
            <p:spPr bwMode="auto">
              <a:xfrm flipV="1">
                <a:off x="1344" y="2244"/>
                <a:ext cx="2850" cy="1267"/>
              </a:xfrm>
              <a:prstGeom prst="line">
                <a:avLst/>
              </a:prstGeom>
              <a:noFill/>
              <a:ln w="285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3706" name="Text Box 10">
              <a:extLst>
                <a:ext uri="{FF2B5EF4-FFF2-40B4-BE49-F238E27FC236}">
                  <a16:creationId xmlns:a16="http://schemas.microsoft.com/office/drawing/2014/main" id="{A3607A65-127E-48C3-8ADE-D3D3A03AD16A}"/>
                </a:ext>
              </a:extLst>
            </p:cNvPr>
            <p:cNvSpPr txBox="1">
              <a:spLocks noChangeArrowheads="1"/>
            </p:cNvSpPr>
            <p:nvPr/>
          </p:nvSpPr>
          <p:spPr bwMode="auto">
            <a:xfrm>
              <a:off x="2309" y="912"/>
              <a:ext cx="8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Cogno</a:t>
              </a:r>
            </a:p>
          </p:txBody>
        </p:sp>
        <p:sp>
          <p:nvSpPr>
            <p:cNvPr id="413707" name="Text Box 11">
              <a:extLst>
                <a:ext uri="{FF2B5EF4-FFF2-40B4-BE49-F238E27FC236}">
                  <a16:creationId xmlns:a16="http://schemas.microsoft.com/office/drawing/2014/main" id="{07F59D84-7602-44E9-A6F9-0021F67951CA}"/>
                </a:ext>
              </a:extLst>
            </p:cNvPr>
            <p:cNvSpPr txBox="1">
              <a:spLocks noChangeArrowheads="1"/>
            </p:cNvSpPr>
            <p:nvPr/>
          </p:nvSpPr>
          <p:spPr bwMode="auto">
            <a:xfrm>
              <a:off x="3984" y="2008"/>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Nano</a:t>
              </a:r>
            </a:p>
          </p:txBody>
        </p:sp>
        <p:sp>
          <p:nvSpPr>
            <p:cNvPr id="413708" name="Text Box 12">
              <a:extLst>
                <a:ext uri="{FF2B5EF4-FFF2-40B4-BE49-F238E27FC236}">
                  <a16:creationId xmlns:a16="http://schemas.microsoft.com/office/drawing/2014/main" id="{EC59CD7A-2FA7-474D-89A5-11337F15487D}"/>
                </a:ext>
              </a:extLst>
            </p:cNvPr>
            <p:cNvSpPr txBox="1">
              <a:spLocks noChangeArrowheads="1"/>
            </p:cNvSpPr>
            <p:nvPr/>
          </p:nvSpPr>
          <p:spPr bwMode="auto">
            <a:xfrm>
              <a:off x="3685" y="3245"/>
              <a:ext cx="6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Info</a:t>
              </a:r>
            </a:p>
          </p:txBody>
        </p:sp>
        <p:sp>
          <p:nvSpPr>
            <p:cNvPr id="413709" name="Text Box 13">
              <a:extLst>
                <a:ext uri="{FF2B5EF4-FFF2-40B4-BE49-F238E27FC236}">
                  <a16:creationId xmlns:a16="http://schemas.microsoft.com/office/drawing/2014/main" id="{406D752B-FEFD-48DB-927F-36F82937632B}"/>
                </a:ext>
              </a:extLst>
            </p:cNvPr>
            <p:cNvSpPr txBox="1">
              <a:spLocks noChangeArrowheads="1"/>
            </p:cNvSpPr>
            <p:nvPr/>
          </p:nvSpPr>
          <p:spPr bwMode="auto">
            <a:xfrm>
              <a:off x="1152" y="3245"/>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Bio</a:t>
              </a:r>
            </a:p>
          </p:txBody>
        </p:sp>
      </p:grpSp>
      <p:grpSp>
        <p:nvGrpSpPr>
          <p:cNvPr id="413741" name="Group 45">
            <a:extLst>
              <a:ext uri="{FF2B5EF4-FFF2-40B4-BE49-F238E27FC236}">
                <a16:creationId xmlns:a16="http://schemas.microsoft.com/office/drawing/2014/main" id="{2DBD730E-0998-4DA0-AEB2-30C6419BC5CB}"/>
              </a:ext>
            </a:extLst>
          </p:cNvPr>
          <p:cNvGrpSpPr>
            <a:grpSpLocks/>
          </p:cNvGrpSpPr>
          <p:nvPr/>
        </p:nvGrpSpPr>
        <p:grpSpPr bwMode="auto">
          <a:xfrm>
            <a:off x="2424113" y="2057400"/>
            <a:ext cx="5500687" cy="4100513"/>
            <a:chOff x="1152" y="912"/>
            <a:chExt cx="3465" cy="2583"/>
          </a:xfrm>
        </p:grpSpPr>
        <p:grpSp>
          <p:nvGrpSpPr>
            <p:cNvPr id="413730" name="Group 34">
              <a:extLst>
                <a:ext uri="{FF2B5EF4-FFF2-40B4-BE49-F238E27FC236}">
                  <a16:creationId xmlns:a16="http://schemas.microsoft.com/office/drawing/2014/main" id="{C6B1D391-D5D1-4C33-8E63-9C6F0CF46366}"/>
                </a:ext>
              </a:extLst>
            </p:cNvPr>
            <p:cNvGrpSpPr>
              <a:grpSpLocks/>
            </p:cNvGrpSpPr>
            <p:nvPr/>
          </p:nvGrpSpPr>
          <p:grpSpPr bwMode="auto">
            <a:xfrm>
              <a:off x="1516" y="1191"/>
              <a:ext cx="2507" cy="2050"/>
              <a:chOff x="1344" y="1104"/>
              <a:chExt cx="2850" cy="2407"/>
            </a:xfrm>
          </p:grpSpPr>
          <p:sp>
            <p:nvSpPr>
              <p:cNvPr id="413731" name="AutoShape 35">
                <a:extLst>
                  <a:ext uri="{FF2B5EF4-FFF2-40B4-BE49-F238E27FC236}">
                    <a16:creationId xmlns:a16="http://schemas.microsoft.com/office/drawing/2014/main" id="{D0991328-3E56-425B-9769-0351A23D6E7A}"/>
                  </a:ext>
                </a:extLst>
              </p:cNvPr>
              <p:cNvSpPr>
                <a:spLocks noChangeArrowheads="1"/>
              </p:cNvSpPr>
              <p:nvPr/>
            </p:nvSpPr>
            <p:spPr bwMode="auto">
              <a:xfrm>
                <a:off x="1344" y="1104"/>
                <a:ext cx="2787" cy="2407"/>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32" name="Line 36">
                <a:extLst>
                  <a:ext uri="{FF2B5EF4-FFF2-40B4-BE49-F238E27FC236}">
                    <a16:creationId xmlns:a16="http://schemas.microsoft.com/office/drawing/2014/main" id="{659C8215-600A-45EC-BB43-6AF4992230E1}"/>
                  </a:ext>
                </a:extLst>
              </p:cNvPr>
              <p:cNvSpPr>
                <a:spLocks noChangeShapeType="1"/>
              </p:cNvSpPr>
              <p:nvPr/>
            </p:nvSpPr>
            <p:spPr bwMode="auto">
              <a:xfrm flipV="1">
                <a:off x="4131" y="2244"/>
                <a:ext cx="63" cy="126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33" name="Line 37">
                <a:extLst>
                  <a:ext uri="{FF2B5EF4-FFF2-40B4-BE49-F238E27FC236}">
                    <a16:creationId xmlns:a16="http://schemas.microsoft.com/office/drawing/2014/main" id="{D06F10C0-07A9-491A-A84A-0C51FD0406D7}"/>
                  </a:ext>
                </a:extLst>
              </p:cNvPr>
              <p:cNvSpPr>
                <a:spLocks noChangeShapeType="1"/>
              </p:cNvSpPr>
              <p:nvPr/>
            </p:nvSpPr>
            <p:spPr bwMode="auto">
              <a:xfrm>
                <a:off x="2737" y="1104"/>
                <a:ext cx="1457" cy="11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34" name="Line 38">
                <a:extLst>
                  <a:ext uri="{FF2B5EF4-FFF2-40B4-BE49-F238E27FC236}">
                    <a16:creationId xmlns:a16="http://schemas.microsoft.com/office/drawing/2014/main" id="{68274ACC-18F8-4D27-B0E3-66DC44AD0C6A}"/>
                  </a:ext>
                </a:extLst>
              </p:cNvPr>
              <p:cNvSpPr>
                <a:spLocks noChangeShapeType="1"/>
              </p:cNvSpPr>
              <p:nvPr/>
            </p:nvSpPr>
            <p:spPr bwMode="auto">
              <a:xfrm>
                <a:off x="1344" y="3511"/>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35" name="Line 39">
                <a:extLst>
                  <a:ext uri="{FF2B5EF4-FFF2-40B4-BE49-F238E27FC236}">
                    <a16:creationId xmlns:a16="http://schemas.microsoft.com/office/drawing/2014/main" id="{27E75F94-D025-41CE-9769-1CC315E573FA}"/>
                  </a:ext>
                </a:extLst>
              </p:cNvPr>
              <p:cNvSpPr>
                <a:spLocks noChangeShapeType="1"/>
              </p:cNvSpPr>
              <p:nvPr/>
            </p:nvSpPr>
            <p:spPr bwMode="auto">
              <a:xfrm flipV="1">
                <a:off x="1344" y="2244"/>
                <a:ext cx="2850" cy="1267"/>
              </a:xfrm>
              <a:prstGeom prst="line">
                <a:avLst/>
              </a:prstGeom>
              <a:noFill/>
              <a:ln w="285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3736" name="Text Box 40">
              <a:extLst>
                <a:ext uri="{FF2B5EF4-FFF2-40B4-BE49-F238E27FC236}">
                  <a16:creationId xmlns:a16="http://schemas.microsoft.com/office/drawing/2014/main" id="{4B0BBA40-F127-49C8-A57B-098BB424B6E0}"/>
                </a:ext>
              </a:extLst>
            </p:cNvPr>
            <p:cNvSpPr txBox="1">
              <a:spLocks noChangeArrowheads="1"/>
            </p:cNvSpPr>
            <p:nvPr/>
          </p:nvSpPr>
          <p:spPr bwMode="auto">
            <a:xfrm>
              <a:off x="2309" y="912"/>
              <a:ext cx="8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Cogno</a:t>
              </a:r>
            </a:p>
          </p:txBody>
        </p:sp>
        <p:sp>
          <p:nvSpPr>
            <p:cNvPr id="413737" name="Text Box 41">
              <a:extLst>
                <a:ext uri="{FF2B5EF4-FFF2-40B4-BE49-F238E27FC236}">
                  <a16:creationId xmlns:a16="http://schemas.microsoft.com/office/drawing/2014/main" id="{4F322AD0-5FED-4614-A388-244329E10C7F}"/>
                </a:ext>
              </a:extLst>
            </p:cNvPr>
            <p:cNvSpPr txBox="1">
              <a:spLocks noChangeArrowheads="1"/>
            </p:cNvSpPr>
            <p:nvPr/>
          </p:nvSpPr>
          <p:spPr bwMode="auto">
            <a:xfrm>
              <a:off x="3984" y="2008"/>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Nano</a:t>
              </a:r>
            </a:p>
          </p:txBody>
        </p:sp>
        <p:sp>
          <p:nvSpPr>
            <p:cNvPr id="413738" name="Text Box 42">
              <a:extLst>
                <a:ext uri="{FF2B5EF4-FFF2-40B4-BE49-F238E27FC236}">
                  <a16:creationId xmlns:a16="http://schemas.microsoft.com/office/drawing/2014/main" id="{B0831EF3-97D8-4236-98AD-E36DF2070A68}"/>
                </a:ext>
              </a:extLst>
            </p:cNvPr>
            <p:cNvSpPr txBox="1">
              <a:spLocks noChangeArrowheads="1"/>
            </p:cNvSpPr>
            <p:nvPr/>
          </p:nvSpPr>
          <p:spPr bwMode="auto">
            <a:xfrm>
              <a:off x="3685" y="3245"/>
              <a:ext cx="6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Info</a:t>
              </a:r>
            </a:p>
          </p:txBody>
        </p:sp>
        <p:sp>
          <p:nvSpPr>
            <p:cNvPr id="413739" name="Text Box 43">
              <a:extLst>
                <a:ext uri="{FF2B5EF4-FFF2-40B4-BE49-F238E27FC236}">
                  <a16:creationId xmlns:a16="http://schemas.microsoft.com/office/drawing/2014/main" id="{429BBFA4-E3D2-41FC-B621-137358174884}"/>
                </a:ext>
              </a:extLst>
            </p:cNvPr>
            <p:cNvSpPr txBox="1">
              <a:spLocks noChangeArrowheads="1"/>
            </p:cNvSpPr>
            <p:nvPr/>
          </p:nvSpPr>
          <p:spPr bwMode="auto">
            <a:xfrm>
              <a:off x="1152" y="3245"/>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Bio</a:t>
              </a:r>
            </a:p>
          </p:txBody>
        </p:sp>
      </p:grpSp>
      <p:sp>
        <p:nvSpPr>
          <p:cNvPr id="413740" name="Text Box 44">
            <a:extLst>
              <a:ext uri="{FF2B5EF4-FFF2-40B4-BE49-F238E27FC236}">
                <a16:creationId xmlns:a16="http://schemas.microsoft.com/office/drawing/2014/main" id="{87AD5708-22D2-4F2B-926F-5E8D67884259}"/>
              </a:ext>
            </a:extLst>
          </p:cNvPr>
          <p:cNvSpPr txBox="1">
            <a:spLocks noChangeArrowheads="1"/>
          </p:cNvSpPr>
          <p:nvPr/>
        </p:nvSpPr>
        <p:spPr bwMode="auto">
          <a:xfrm>
            <a:off x="1447800" y="2332038"/>
            <a:ext cx="1366838"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2000" b="1"/>
              <a:t>Bits</a:t>
            </a:r>
          </a:p>
          <a:p>
            <a:pPr algn="l">
              <a:spcBef>
                <a:spcPct val="50000"/>
              </a:spcBef>
              <a:buFontTx/>
              <a:buChar char="•"/>
            </a:pPr>
            <a:r>
              <a:rPr lang="en-US" altLang="en-US" sz="2000" b="1"/>
              <a:t>Atoms</a:t>
            </a:r>
          </a:p>
          <a:p>
            <a:pPr algn="l">
              <a:spcBef>
                <a:spcPct val="50000"/>
              </a:spcBef>
              <a:buFontTx/>
              <a:buChar char="•"/>
            </a:pPr>
            <a:r>
              <a:rPr lang="en-US" altLang="en-US" sz="2000" b="1"/>
              <a:t>Neurons</a:t>
            </a:r>
          </a:p>
          <a:p>
            <a:pPr algn="l">
              <a:spcBef>
                <a:spcPct val="50000"/>
              </a:spcBef>
              <a:buFontTx/>
              <a:buChar char="•"/>
            </a:pPr>
            <a:r>
              <a:rPr lang="en-US" altLang="en-US" sz="2000" b="1"/>
              <a:t>Genes</a:t>
            </a:r>
          </a:p>
        </p:txBody>
      </p:sp>
      <p:sp>
        <p:nvSpPr>
          <p:cNvPr id="413742" name="Rectangle 46">
            <a:extLst>
              <a:ext uri="{FF2B5EF4-FFF2-40B4-BE49-F238E27FC236}">
                <a16:creationId xmlns:a16="http://schemas.microsoft.com/office/drawing/2014/main" id="{62D02B36-7207-44B6-92C2-37A1DFBDA3CA}"/>
              </a:ext>
            </a:extLst>
          </p:cNvPr>
          <p:cNvSpPr>
            <a:spLocks noChangeArrowheads="1"/>
          </p:cNvSpPr>
          <p:nvPr/>
        </p:nvSpPr>
        <p:spPr bwMode="auto">
          <a:xfrm>
            <a:off x="838200" y="17526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r>
              <a:rPr lang="en-US" altLang="en-US" b="1" u="sng">
                <a:latin typeface="Comic Sans MS" panose="030F0702030302020204" pitchFamily="66" charset="0"/>
              </a:rPr>
              <a:t>The little “BANG”</a:t>
            </a:r>
          </a:p>
        </p:txBody>
      </p:sp>
      <p:sp>
        <p:nvSpPr>
          <p:cNvPr id="413743" name="Rectangle 47">
            <a:extLst>
              <a:ext uri="{FF2B5EF4-FFF2-40B4-BE49-F238E27FC236}">
                <a16:creationId xmlns:a16="http://schemas.microsoft.com/office/drawing/2014/main" id="{66767311-E352-4665-A383-893623574A2E}"/>
              </a:ext>
            </a:extLst>
          </p:cNvPr>
          <p:cNvSpPr>
            <a:spLocks noChangeArrowheads="1"/>
          </p:cNvSpPr>
          <p:nvPr/>
        </p:nvSpPr>
        <p:spPr bwMode="auto">
          <a:xfrm>
            <a:off x="6019800" y="2438400"/>
            <a:ext cx="106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r>
              <a:rPr lang="en-US" altLang="en-US" b="1" u="sng">
                <a:latin typeface="Comic Sans MS" panose="030F0702030302020204" pitchFamily="66" charset="0"/>
              </a:rPr>
              <a:t>NBIC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1026">
            <a:extLst>
              <a:ext uri="{FF2B5EF4-FFF2-40B4-BE49-F238E27FC236}">
                <a16:creationId xmlns:a16="http://schemas.microsoft.com/office/drawing/2014/main" id="{3178A122-7410-4245-9400-F2ED075F7FC0}"/>
              </a:ext>
            </a:extLst>
          </p:cNvPr>
          <p:cNvSpPr>
            <a:spLocks noGrp="1" noChangeArrowheads="1"/>
          </p:cNvSpPr>
          <p:nvPr>
            <p:ph type="title"/>
          </p:nvPr>
        </p:nvSpPr>
        <p:spPr/>
        <p:txBody>
          <a:bodyPr/>
          <a:lstStyle/>
          <a:p>
            <a:r>
              <a:rPr lang="en-US" altLang="en-US"/>
              <a:t>Edge examples</a:t>
            </a:r>
          </a:p>
        </p:txBody>
      </p:sp>
      <p:grpSp>
        <p:nvGrpSpPr>
          <p:cNvPr id="497667" name="Group 1027">
            <a:extLst>
              <a:ext uri="{FF2B5EF4-FFF2-40B4-BE49-F238E27FC236}">
                <a16:creationId xmlns:a16="http://schemas.microsoft.com/office/drawing/2014/main" id="{4D94BF3B-CC8D-4256-92A4-7A7F75050C95}"/>
              </a:ext>
            </a:extLst>
          </p:cNvPr>
          <p:cNvGrpSpPr>
            <a:grpSpLocks/>
          </p:cNvGrpSpPr>
          <p:nvPr/>
        </p:nvGrpSpPr>
        <p:grpSpPr bwMode="auto">
          <a:xfrm>
            <a:off x="1854200" y="1517650"/>
            <a:ext cx="5500688" cy="4100513"/>
            <a:chOff x="912" y="1412"/>
            <a:chExt cx="3465" cy="2583"/>
          </a:xfrm>
        </p:grpSpPr>
        <p:grpSp>
          <p:nvGrpSpPr>
            <p:cNvPr id="497668" name="Group 1028">
              <a:extLst>
                <a:ext uri="{FF2B5EF4-FFF2-40B4-BE49-F238E27FC236}">
                  <a16:creationId xmlns:a16="http://schemas.microsoft.com/office/drawing/2014/main" id="{C09CD2FC-C4A8-40A1-80F8-BD6D00457222}"/>
                </a:ext>
              </a:extLst>
            </p:cNvPr>
            <p:cNvGrpSpPr>
              <a:grpSpLocks/>
            </p:cNvGrpSpPr>
            <p:nvPr/>
          </p:nvGrpSpPr>
          <p:grpSpPr bwMode="auto">
            <a:xfrm>
              <a:off x="1276" y="1691"/>
              <a:ext cx="2507" cy="2050"/>
              <a:chOff x="1344" y="1104"/>
              <a:chExt cx="2850" cy="2407"/>
            </a:xfrm>
          </p:grpSpPr>
          <p:sp>
            <p:nvSpPr>
              <p:cNvPr id="497669" name="AutoShape 1029">
                <a:extLst>
                  <a:ext uri="{FF2B5EF4-FFF2-40B4-BE49-F238E27FC236}">
                    <a16:creationId xmlns:a16="http://schemas.microsoft.com/office/drawing/2014/main" id="{F9DD6C8A-00C4-4BB1-9B74-71ECBCE1BFC5}"/>
                  </a:ext>
                </a:extLst>
              </p:cNvPr>
              <p:cNvSpPr>
                <a:spLocks noChangeArrowheads="1"/>
              </p:cNvSpPr>
              <p:nvPr/>
            </p:nvSpPr>
            <p:spPr bwMode="auto">
              <a:xfrm>
                <a:off x="1344" y="1104"/>
                <a:ext cx="2787" cy="2407"/>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7670" name="Line 1030">
                <a:extLst>
                  <a:ext uri="{FF2B5EF4-FFF2-40B4-BE49-F238E27FC236}">
                    <a16:creationId xmlns:a16="http://schemas.microsoft.com/office/drawing/2014/main" id="{40EF5A05-35CB-4523-A041-D6990E366BC5}"/>
                  </a:ext>
                </a:extLst>
              </p:cNvPr>
              <p:cNvSpPr>
                <a:spLocks noChangeShapeType="1"/>
              </p:cNvSpPr>
              <p:nvPr/>
            </p:nvSpPr>
            <p:spPr bwMode="auto">
              <a:xfrm flipV="1">
                <a:off x="4131" y="2244"/>
                <a:ext cx="63" cy="126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7671" name="Line 1031">
                <a:extLst>
                  <a:ext uri="{FF2B5EF4-FFF2-40B4-BE49-F238E27FC236}">
                    <a16:creationId xmlns:a16="http://schemas.microsoft.com/office/drawing/2014/main" id="{517CAF2E-A6E6-473D-85DD-1FFDFC8482FB}"/>
                  </a:ext>
                </a:extLst>
              </p:cNvPr>
              <p:cNvSpPr>
                <a:spLocks noChangeShapeType="1"/>
              </p:cNvSpPr>
              <p:nvPr/>
            </p:nvSpPr>
            <p:spPr bwMode="auto">
              <a:xfrm>
                <a:off x="2737" y="1104"/>
                <a:ext cx="1457" cy="11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7672" name="Line 1032">
                <a:extLst>
                  <a:ext uri="{FF2B5EF4-FFF2-40B4-BE49-F238E27FC236}">
                    <a16:creationId xmlns:a16="http://schemas.microsoft.com/office/drawing/2014/main" id="{01C853B5-4C1F-4164-A31F-71C372419284}"/>
                  </a:ext>
                </a:extLst>
              </p:cNvPr>
              <p:cNvSpPr>
                <a:spLocks noChangeShapeType="1"/>
              </p:cNvSpPr>
              <p:nvPr/>
            </p:nvSpPr>
            <p:spPr bwMode="auto">
              <a:xfrm>
                <a:off x="1344" y="3511"/>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7673" name="Line 1033">
                <a:extLst>
                  <a:ext uri="{FF2B5EF4-FFF2-40B4-BE49-F238E27FC236}">
                    <a16:creationId xmlns:a16="http://schemas.microsoft.com/office/drawing/2014/main" id="{7E45A160-E2E4-49DD-9013-094CE01D84E7}"/>
                  </a:ext>
                </a:extLst>
              </p:cNvPr>
              <p:cNvSpPr>
                <a:spLocks noChangeShapeType="1"/>
              </p:cNvSpPr>
              <p:nvPr/>
            </p:nvSpPr>
            <p:spPr bwMode="auto">
              <a:xfrm flipV="1">
                <a:off x="1344" y="2244"/>
                <a:ext cx="2850" cy="1267"/>
              </a:xfrm>
              <a:prstGeom prst="line">
                <a:avLst/>
              </a:prstGeom>
              <a:noFill/>
              <a:ln w="285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7674" name="Text Box 1034">
              <a:extLst>
                <a:ext uri="{FF2B5EF4-FFF2-40B4-BE49-F238E27FC236}">
                  <a16:creationId xmlns:a16="http://schemas.microsoft.com/office/drawing/2014/main" id="{2D280D20-4B29-4944-9C37-D1072EFEC7D5}"/>
                </a:ext>
              </a:extLst>
            </p:cNvPr>
            <p:cNvSpPr txBox="1">
              <a:spLocks noChangeArrowheads="1"/>
            </p:cNvSpPr>
            <p:nvPr/>
          </p:nvSpPr>
          <p:spPr bwMode="auto">
            <a:xfrm>
              <a:off x="2069" y="1412"/>
              <a:ext cx="8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Cogno</a:t>
              </a:r>
            </a:p>
          </p:txBody>
        </p:sp>
        <p:sp>
          <p:nvSpPr>
            <p:cNvPr id="497675" name="Text Box 1035">
              <a:extLst>
                <a:ext uri="{FF2B5EF4-FFF2-40B4-BE49-F238E27FC236}">
                  <a16:creationId xmlns:a16="http://schemas.microsoft.com/office/drawing/2014/main" id="{2D49998D-B808-4E9C-BB62-FCEFC42ADD6F}"/>
                </a:ext>
              </a:extLst>
            </p:cNvPr>
            <p:cNvSpPr txBox="1">
              <a:spLocks noChangeArrowheads="1"/>
            </p:cNvSpPr>
            <p:nvPr/>
          </p:nvSpPr>
          <p:spPr bwMode="auto">
            <a:xfrm>
              <a:off x="3744" y="2508"/>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Nano</a:t>
              </a:r>
            </a:p>
          </p:txBody>
        </p:sp>
        <p:sp>
          <p:nvSpPr>
            <p:cNvPr id="497676" name="Text Box 1036">
              <a:extLst>
                <a:ext uri="{FF2B5EF4-FFF2-40B4-BE49-F238E27FC236}">
                  <a16:creationId xmlns:a16="http://schemas.microsoft.com/office/drawing/2014/main" id="{93D4D197-5C12-429D-B953-5FF186CB409D}"/>
                </a:ext>
              </a:extLst>
            </p:cNvPr>
            <p:cNvSpPr txBox="1">
              <a:spLocks noChangeArrowheads="1"/>
            </p:cNvSpPr>
            <p:nvPr/>
          </p:nvSpPr>
          <p:spPr bwMode="auto">
            <a:xfrm>
              <a:off x="3445" y="3745"/>
              <a:ext cx="6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Info</a:t>
              </a:r>
            </a:p>
          </p:txBody>
        </p:sp>
        <p:sp>
          <p:nvSpPr>
            <p:cNvPr id="497677" name="Text Box 1037">
              <a:extLst>
                <a:ext uri="{FF2B5EF4-FFF2-40B4-BE49-F238E27FC236}">
                  <a16:creationId xmlns:a16="http://schemas.microsoft.com/office/drawing/2014/main" id="{06475758-C80C-49E4-A222-A98FDA3AA89D}"/>
                </a:ext>
              </a:extLst>
            </p:cNvPr>
            <p:cNvSpPr txBox="1">
              <a:spLocks noChangeArrowheads="1"/>
            </p:cNvSpPr>
            <p:nvPr/>
          </p:nvSpPr>
          <p:spPr bwMode="auto">
            <a:xfrm>
              <a:off x="912" y="3745"/>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Bio</a:t>
              </a:r>
            </a:p>
          </p:txBody>
        </p:sp>
      </p:grpSp>
      <p:sp>
        <p:nvSpPr>
          <p:cNvPr id="497681" name="Text Box 1041">
            <a:extLst>
              <a:ext uri="{FF2B5EF4-FFF2-40B4-BE49-F238E27FC236}">
                <a16:creationId xmlns:a16="http://schemas.microsoft.com/office/drawing/2014/main" id="{3A0DA4CF-AFF8-4263-AE15-E2CE16D157B8}"/>
              </a:ext>
            </a:extLst>
          </p:cNvPr>
          <p:cNvSpPr txBox="1">
            <a:spLocks noChangeArrowheads="1"/>
          </p:cNvSpPr>
          <p:nvPr/>
        </p:nvSpPr>
        <p:spPr bwMode="auto">
          <a:xfrm rot="5404579">
            <a:off x="5760244" y="4326732"/>
            <a:ext cx="1671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a:solidFill>
                  <a:schemeClr val="bg2"/>
                </a:solidFill>
                <a:latin typeface="Comic Sans MS" panose="030F0702030302020204" pitchFamily="66" charset="0"/>
              </a:rPr>
              <a:t>Cellular sensors</a:t>
            </a:r>
          </a:p>
        </p:txBody>
      </p:sp>
      <p:sp>
        <p:nvSpPr>
          <p:cNvPr id="497682" name="Text Box 1042">
            <a:extLst>
              <a:ext uri="{FF2B5EF4-FFF2-40B4-BE49-F238E27FC236}">
                <a16:creationId xmlns:a16="http://schemas.microsoft.com/office/drawing/2014/main" id="{00914178-A7DE-4E18-9AF0-38D47111C494}"/>
              </a:ext>
            </a:extLst>
          </p:cNvPr>
          <p:cNvSpPr txBox="1">
            <a:spLocks noChangeArrowheads="1"/>
          </p:cNvSpPr>
          <p:nvPr/>
        </p:nvSpPr>
        <p:spPr bwMode="auto">
          <a:xfrm rot="-34227">
            <a:off x="3478213" y="5281613"/>
            <a:ext cx="1755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a:solidFill>
                  <a:schemeClr val="bg2"/>
                </a:solidFill>
                <a:latin typeface="Comic Sans MS" panose="030F0702030302020204" pitchFamily="66" charset="0"/>
              </a:rPr>
              <a:t>Cellular signaling</a:t>
            </a:r>
          </a:p>
        </p:txBody>
      </p:sp>
      <p:sp>
        <p:nvSpPr>
          <p:cNvPr id="497683" name="Text Box 1043">
            <a:extLst>
              <a:ext uri="{FF2B5EF4-FFF2-40B4-BE49-F238E27FC236}">
                <a16:creationId xmlns:a16="http://schemas.microsoft.com/office/drawing/2014/main" id="{14F29BE6-987D-4586-A690-2D84D8AFC85C}"/>
              </a:ext>
            </a:extLst>
          </p:cNvPr>
          <p:cNvSpPr txBox="1">
            <a:spLocks noChangeArrowheads="1"/>
          </p:cNvSpPr>
          <p:nvPr/>
        </p:nvSpPr>
        <p:spPr bwMode="auto">
          <a:xfrm rot="-1394296">
            <a:off x="3001963" y="4054475"/>
            <a:ext cx="2509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2"/>
                </a:solidFill>
                <a:latin typeface="Comic Sans MS" panose="030F0702030302020204" pitchFamily="66" charset="0"/>
              </a:rPr>
              <a:t>Cellular instrumentation</a:t>
            </a:r>
          </a:p>
        </p:txBody>
      </p:sp>
      <p:sp>
        <p:nvSpPr>
          <p:cNvPr id="497684" name="Text Box 1044">
            <a:extLst>
              <a:ext uri="{FF2B5EF4-FFF2-40B4-BE49-F238E27FC236}">
                <a16:creationId xmlns:a16="http://schemas.microsoft.com/office/drawing/2014/main" id="{994FE161-F8BF-4B77-9395-2AA84986F4D9}"/>
              </a:ext>
            </a:extLst>
          </p:cNvPr>
          <p:cNvSpPr txBox="1">
            <a:spLocks noChangeArrowheads="1"/>
          </p:cNvSpPr>
          <p:nvPr/>
        </p:nvSpPr>
        <p:spPr bwMode="auto">
          <a:xfrm rot="2140422">
            <a:off x="4716463" y="2495550"/>
            <a:ext cx="1831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2"/>
                </a:solidFill>
                <a:latin typeface="Comic Sans MS" panose="030F0702030302020204" pitchFamily="66" charset="0"/>
              </a:rPr>
              <a:t>Neural interface</a:t>
            </a:r>
          </a:p>
        </p:txBody>
      </p:sp>
      <p:sp>
        <p:nvSpPr>
          <p:cNvPr id="497685" name="Text Box 1045">
            <a:extLst>
              <a:ext uri="{FF2B5EF4-FFF2-40B4-BE49-F238E27FC236}">
                <a16:creationId xmlns:a16="http://schemas.microsoft.com/office/drawing/2014/main" id="{37DDAB2A-8E40-4468-8494-BD1E53C3E42D}"/>
              </a:ext>
            </a:extLst>
          </p:cNvPr>
          <p:cNvSpPr txBox="1">
            <a:spLocks noChangeArrowheads="1"/>
          </p:cNvSpPr>
          <p:nvPr/>
        </p:nvSpPr>
        <p:spPr bwMode="auto">
          <a:xfrm rot="3559872">
            <a:off x="4524375" y="3189288"/>
            <a:ext cx="1793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2"/>
                </a:solidFill>
                <a:latin typeface="Comic Sans MS" panose="030F0702030302020204" pitchFamily="66" charset="0"/>
              </a:rPr>
              <a:t>Neural networks</a:t>
            </a:r>
          </a:p>
        </p:txBody>
      </p:sp>
      <p:sp>
        <p:nvSpPr>
          <p:cNvPr id="497686" name="Text Box 1046">
            <a:extLst>
              <a:ext uri="{FF2B5EF4-FFF2-40B4-BE49-F238E27FC236}">
                <a16:creationId xmlns:a16="http://schemas.microsoft.com/office/drawing/2014/main" id="{05D3C27A-0F1C-4DEF-9B17-5CC50A3BB42C}"/>
              </a:ext>
            </a:extLst>
          </p:cNvPr>
          <p:cNvSpPr txBox="1">
            <a:spLocks noChangeArrowheads="1"/>
          </p:cNvSpPr>
          <p:nvPr/>
        </p:nvSpPr>
        <p:spPr bwMode="auto">
          <a:xfrm rot="-3574508">
            <a:off x="2368550" y="3175001"/>
            <a:ext cx="1838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2"/>
                </a:solidFill>
                <a:latin typeface="Comic Sans MS" panose="030F0702030302020204" pitchFamily="66" charset="0"/>
              </a:rPr>
              <a:t>Neural hardware</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12218</TotalTime>
  <Words>1503</Words>
  <Application>Microsoft Office PowerPoint</Application>
  <PresentationFormat>On-screen Show (4:3)</PresentationFormat>
  <Paragraphs>345</Paragraphs>
  <Slides>17</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Times New Roman</vt:lpstr>
      <vt:lpstr>Comic Sans MS</vt:lpstr>
      <vt:lpstr>Times</vt:lpstr>
      <vt:lpstr>Arial</vt:lpstr>
      <vt:lpstr>Tahoma</vt:lpstr>
      <vt:lpstr>Symbol</vt:lpstr>
      <vt:lpstr>Helvetica</vt:lpstr>
      <vt:lpstr>Default Design</vt:lpstr>
      <vt:lpstr>Microsoft Word Document</vt:lpstr>
      <vt:lpstr>Technology Confluence and National Security</vt:lpstr>
      <vt:lpstr>What is national security?</vt:lpstr>
      <vt:lpstr>Red: Some perspective</vt:lpstr>
      <vt:lpstr>Green: The Malthus challenge</vt:lpstr>
      <vt:lpstr>Black: An intriguing pattern</vt:lpstr>
      <vt:lpstr>Gray: Clear and Present</vt:lpstr>
      <vt:lpstr>What is confluence?</vt:lpstr>
      <vt:lpstr> One answer</vt:lpstr>
      <vt:lpstr>Edge examples</vt:lpstr>
      <vt:lpstr>Plane examples</vt:lpstr>
      <vt:lpstr>The “cognohedron”</vt:lpstr>
      <vt:lpstr>An assessment of the need</vt:lpstr>
      <vt:lpstr>Terrorism detection architecture</vt:lpstr>
      <vt:lpstr>Notional sensor element</vt:lpstr>
      <vt:lpstr>Social prediction challenge</vt:lpstr>
      <vt:lpstr>Summary thoughts</vt:lpstr>
      <vt:lpstr>Acknowledgements</vt:lpstr>
    </vt:vector>
  </TitlesOfParts>
  <Company>Sandia National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Scalable Computing: Exploiting the Revolution</dc:title>
  <dc:subject>Craig Venter visit</dc:subject>
  <dc:creator>Robert W. Leland</dc:creator>
  <cp:lastModifiedBy>Ortiz, April Maria</cp:lastModifiedBy>
  <cp:revision>1330</cp:revision>
  <dcterms:created xsi:type="dcterms:W3CDTF">2002-01-21T19:09:55Z</dcterms:created>
  <dcterms:modified xsi:type="dcterms:W3CDTF">2022-06-24T16:24:40Z</dcterms:modified>
</cp:coreProperties>
</file>